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3">
  <p:sldMasterIdLst>
    <p:sldMasterId id="2147483750" r:id="rId1"/>
  </p:sldMasterIdLst>
  <p:notesMasterIdLst>
    <p:notesMasterId r:id="rId105"/>
  </p:notesMasterIdLst>
  <p:handoutMasterIdLst>
    <p:handoutMasterId r:id="rId106"/>
  </p:handoutMasterIdLst>
  <p:sldIdLst>
    <p:sldId id="368" r:id="rId2"/>
    <p:sldId id="369" r:id="rId3"/>
    <p:sldId id="525" r:id="rId4"/>
    <p:sldId id="374" r:id="rId5"/>
    <p:sldId id="375" r:id="rId6"/>
    <p:sldId id="376" r:id="rId7"/>
    <p:sldId id="501" r:id="rId8"/>
    <p:sldId id="377" r:id="rId9"/>
    <p:sldId id="378" r:id="rId10"/>
    <p:sldId id="500" r:id="rId11"/>
    <p:sldId id="379" r:id="rId12"/>
    <p:sldId id="380" r:id="rId13"/>
    <p:sldId id="381" r:id="rId14"/>
    <p:sldId id="382" r:id="rId15"/>
    <p:sldId id="384" r:id="rId16"/>
    <p:sldId id="385" r:id="rId17"/>
    <p:sldId id="386" r:id="rId18"/>
    <p:sldId id="387" r:id="rId19"/>
    <p:sldId id="388" r:id="rId20"/>
    <p:sldId id="389" r:id="rId21"/>
    <p:sldId id="390" r:id="rId22"/>
    <p:sldId id="391" r:id="rId23"/>
    <p:sldId id="392" r:id="rId24"/>
    <p:sldId id="393" r:id="rId25"/>
    <p:sldId id="394" r:id="rId26"/>
    <p:sldId id="395" r:id="rId27"/>
    <p:sldId id="396" r:id="rId28"/>
    <p:sldId id="397" r:id="rId29"/>
    <p:sldId id="398" r:id="rId30"/>
    <p:sldId id="526" r:id="rId31"/>
    <p:sldId id="400" r:id="rId32"/>
    <p:sldId id="401" r:id="rId33"/>
    <p:sldId id="402" r:id="rId34"/>
    <p:sldId id="403" r:id="rId35"/>
    <p:sldId id="404" r:id="rId36"/>
    <p:sldId id="405" r:id="rId37"/>
    <p:sldId id="406" r:id="rId38"/>
    <p:sldId id="407" r:id="rId39"/>
    <p:sldId id="408" r:id="rId40"/>
    <p:sldId id="409" r:id="rId41"/>
    <p:sldId id="410" r:id="rId42"/>
    <p:sldId id="411" r:id="rId43"/>
    <p:sldId id="412" r:id="rId44"/>
    <p:sldId id="413" r:id="rId45"/>
    <p:sldId id="414" r:id="rId46"/>
    <p:sldId id="415" r:id="rId47"/>
    <p:sldId id="416" r:id="rId48"/>
    <p:sldId id="417" r:id="rId49"/>
    <p:sldId id="418" r:id="rId50"/>
    <p:sldId id="419" r:id="rId51"/>
    <p:sldId id="420" r:id="rId52"/>
    <p:sldId id="421" r:id="rId53"/>
    <p:sldId id="422" r:id="rId54"/>
    <p:sldId id="423" r:id="rId55"/>
    <p:sldId id="424" r:id="rId56"/>
    <p:sldId id="425" r:id="rId57"/>
    <p:sldId id="426" r:id="rId58"/>
    <p:sldId id="427" r:id="rId59"/>
    <p:sldId id="428" r:id="rId60"/>
    <p:sldId id="429" r:id="rId61"/>
    <p:sldId id="431" r:id="rId62"/>
    <p:sldId id="432" r:id="rId63"/>
    <p:sldId id="502" r:id="rId64"/>
    <p:sldId id="503" r:id="rId65"/>
    <p:sldId id="504" r:id="rId66"/>
    <p:sldId id="505" r:id="rId67"/>
    <p:sldId id="506" r:id="rId68"/>
    <p:sldId id="507" r:id="rId69"/>
    <p:sldId id="508" r:id="rId70"/>
    <p:sldId id="509" r:id="rId71"/>
    <p:sldId id="510" r:id="rId72"/>
    <p:sldId id="513" r:id="rId73"/>
    <p:sldId id="512" r:id="rId74"/>
    <p:sldId id="511" r:id="rId75"/>
    <p:sldId id="514" r:id="rId76"/>
    <p:sldId id="515" r:id="rId77"/>
    <p:sldId id="516" r:id="rId78"/>
    <p:sldId id="517" r:id="rId79"/>
    <p:sldId id="518" r:id="rId80"/>
    <p:sldId id="519" r:id="rId81"/>
    <p:sldId id="521" r:id="rId82"/>
    <p:sldId id="520" r:id="rId83"/>
    <p:sldId id="434" r:id="rId84"/>
    <p:sldId id="522" r:id="rId85"/>
    <p:sldId id="523" r:id="rId86"/>
    <p:sldId id="524" r:id="rId87"/>
    <p:sldId id="486" r:id="rId88"/>
    <p:sldId id="442" r:id="rId89"/>
    <p:sldId id="445" r:id="rId90"/>
    <p:sldId id="446" r:id="rId91"/>
    <p:sldId id="454" r:id="rId92"/>
    <p:sldId id="455" r:id="rId93"/>
    <p:sldId id="456" r:id="rId94"/>
    <p:sldId id="457" r:id="rId95"/>
    <p:sldId id="458" r:id="rId96"/>
    <p:sldId id="459" r:id="rId97"/>
    <p:sldId id="460" r:id="rId98"/>
    <p:sldId id="461" r:id="rId99"/>
    <p:sldId id="489" r:id="rId100"/>
    <p:sldId id="490" r:id="rId101"/>
    <p:sldId id="491" r:id="rId102"/>
    <p:sldId id="495" r:id="rId103"/>
    <p:sldId id="496" r:id="rId10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99FFCC"/>
    <a:srgbClr val="FFFFCC"/>
    <a:srgbClr val="00FF0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06" autoAdjust="0"/>
    <p:restoredTop sz="87714" autoAdjust="0"/>
  </p:normalViewPr>
  <p:slideViewPr>
    <p:cSldViewPr>
      <p:cViewPr varScale="1">
        <p:scale>
          <a:sx n="75" d="100"/>
          <a:sy n="75" d="100"/>
        </p:scale>
        <p:origin x="1374" y="72"/>
      </p:cViewPr>
      <p:guideLst>
        <p:guide orient="horz" pos="2160"/>
        <p:guide pos="2880"/>
      </p:guideLst>
    </p:cSldViewPr>
  </p:slideViewPr>
  <p:outlineViewPr>
    <p:cViewPr>
      <p:scale>
        <a:sx n="33" d="100"/>
        <a:sy n="33" d="100"/>
      </p:scale>
      <p:origin x="0" y="-373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Lst>
  </p:outlineViewPr>
  <p:notesTextViewPr>
    <p:cViewPr>
      <p:scale>
        <a:sx n="100" d="100"/>
        <a:sy n="100" d="100"/>
      </p:scale>
      <p:origin x="0" y="0"/>
    </p:cViewPr>
  </p:notesTextViewPr>
  <p:sorterViewPr>
    <p:cViewPr>
      <p:scale>
        <a:sx n="80" d="100"/>
        <a:sy n="80" d="100"/>
      </p:scale>
      <p:origin x="0" y="-5910"/>
    </p:cViewPr>
  </p:sorterViewPr>
  <p:notesViewPr>
    <p:cSldViewPr>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13" Type="http://schemas.openxmlformats.org/officeDocument/2006/relationships/slide" Target="slides/slide27.xml"/><Relationship Id="rId18" Type="http://schemas.openxmlformats.org/officeDocument/2006/relationships/slide" Target="slides/slide32.xml"/><Relationship Id="rId26" Type="http://schemas.openxmlformats.org/officeDocument/2006/relationships/slide" Target="slides/slide40.xml"/><Relationship Id="rId39" Type="http://schemas.openxmlformats.org/officeDocument/2006/relationships/slide" Target="slides/slide53.xml"/><Relationship Id="rId3" Type="http://schemas.openxmlformats.org/officeDocument/2006/relationships/slide" Target="slides/slide8.xml"/><Relationship Id="rId21" Type="http://schemas.openxmlformats.org/officeDocument/2006/relationships/slide" Target="slides/slide35.xml"/><Relationship Id="rId34" Type="http://schemas.openxmlformats.org/officeDocument/2006/relationships/slide" Target="slides/slide48.xml"/><Relationship Id="rId42" Type="http://schemas.openxmlformats.org/officeDocument/2006/relationships/slide" Target="slides/slide56.xml"/><Relationship Id="rId47" Type="http://schemas.openxmlformats.org/officeDocument/2006/relationships/slide" Target="slides/slide62.xml"/><Relationship Id="rId50" Type="http://schemas.openxmlformats.org/officeDocument/2006/relationships/slide" Target="slides/slide91.xml"/><Relationship Id="rId7" Type="http://schemas.openxmlformats.org/officeDocument/2006/relationships/slide" Target="slides/slide15.xml"/><Relationship Id="rId12" Type="http://schemas.openxmlformats.org/officeDocument/2006/relationships/slide" Target="slides/slide26.xml"/><Relationship Id="rId17" Type="http://schemas.openxmlformats.org/officeDocument/2006/relationships/slide" Target="slides/slide31.xml"/><Relationship Id="rId25" Type="http://schemas.openxmlformats.org/officeDocument/2006/relationships/slide" Target="slides/slide39.xml"/><Relationship Id="rId33" Type="http://schemas.openxmlformats.org/officeDocument/2006/relationships/slide" Target="slides/slide47.xml"/><Relationship Id="rId38" Type="http://schemas.openxmlformats.org/officeDocument/2006/relationships/slide" Target="slides/slide52.xml"/><Relationship Id="rId46" Type="http://schemas.openxmlformats.org/officeDocument/2006/relationships/slide" Target="slides/slide60.xml"/><Relationship Id="rId2" Type="http://schemas.openxmlformats.org/officeDocument/2006/relationships/slide" Target="slides/slide6.xml"/><Relationship Id="rId16" Type="http://schemas.openxmlformats.org/officeDocument/2006/relationships/slide" Target="slides/slide30.xml"/><Relationship Id="rId20" Type="http://schemas.openxmlformats.org/officeDocument/2006/relationships/slide" Target="slides/slide34.xml"/><Relationship Id="rId29" Type="http://schemas.openxmlformats.org/officeDocument/2006/relationships/slide" Target="slides/slide43.xml"/><Relationship Id="rId41" Type="http://schemas.openxmlformats.org/officeDocument/2006/relationships/slide" Target="slides/slide55.xml"/><Relationship Id="rId1" Type="http://schemas.openxmlformats.org/officeDocument/2006/relationships/slide" Target="slides/slide5.xml"/><Relationship Id="rId6" Type="http://schemas.openxmlformats.org/officeDocument/2006/relationships/slide" Target="slides/slide14.xml"/><Relationship Id="rId11" Type="http://schemas.openxmlformats.org/officeDocument/2006/relationships/slide" Target="slides/slide21.xml"/><Relationship Id="rId24" Type="http://schemas.openxmlformats.org/officeDocument/2006/relationships/slide" Target="slides/slide38.xml"/><Relationship Id="rId32" Type="http://schemas.openxmlformats.org/officeDocument/2006/relationships/slide" Target="slides/slide46.xml"/><Relationship Id="rId37" Type="http://schemas.openxmlformats.org/officeDocument/2006/relationships/slide" Target="slides/slide51.xml"/><Relationship Id="rId40" Type="http://schemas.openxmlformats.org/officeDocument/2006/relationships/slide" Target="slides/slide54.xml"/><Relationship Id="rId45" Type="http://schemas.openxmlformats.org/officeDocument/2006/relationships/slide" Target="slides/slide59.xml"/><Relationship Id="rId53" Type="http://schemas.openxmlformats.org/officeDocument/2006/relationships/slide" Target="slides/slide98.xml"/><Relationship Id="rId5" Type="http://schemas.openxmlformats.org/officeDocument/2006/relationships/slide" Target="slides/slide13.xml"/><Relationship Id="rId15" Type="http://schemas.openxmlformats.org/officeDocument/2006/relationships/slide" Target="slides/slide29.xml"/><Relationship Id="rId23" Type="http://schemas.openxmlformats.org/officeDocument/2006/relationships/slide" Target="slides/slide37.xml"/><Relationship Id="rId28" Type="http://schemas.openxmlformats.org/officeDocument/2006/relationships/slide" Target="slides/slide42.xml"/><Relationship Id="rId36" Type="http://schemas.openxmlformats.org/officeDocument/2006/relationships/slide" Target="slides/slide50.xml"/><Relationship Id="rId49" Type="http://schemas.openxmlformats.org/officeDocument/2006/relationships/slide" Target="slides/slide84.xml"/><Relationship Id="rId10" Type="http://schemas.openxmlformats.org/officeDocument/2006/relationships/slide" Target="slides/slide20.xml"/><Relationship Id="rId19" Type="http://schemas.openxmlformats.org/officeDocument/2006/relationships/slide" Target="slides/slide33.xml"/><Relationship Id="rId31" Type="http://schemas.openxmlformats.org/officeDocument/2006/relationships/slide" Target="slides/slide45.xml"/><Relationship Id="rId44" Type="http://schemas.openxmlformats.org/officeDocument/2006/relationships/slide" Target="slides/slide58.xml"/><Relationship Id="rId52" Type="http://schemas.openxmlformats.org/officeDocument/2006/relationships/slide" Target="slides/slide97.xml"/><Relationship Id="rId4" Type="http://schemas.openxmlformats.org/officeDocument/2006/relationships/slide" Target="slides/slide9.xml"/><Relationship Id="rId9" Type="http://schemas.openxmlformats.org/officeDocument/2006/relationships/slide" Target="slides/slide18.xml"/><Relationship Id="rId14" Type="http://schemas.openxmlformats.org/officeDocument/2006/relationships/slide" Target="slides/slide28.xml"/><Relationship Id="rId22" Type="http://schemas.openxmlformats.org/officeDocument/2006/relationships/slide" Target="slides/slide36.xml"/><Relationship Id="rId27" Type="http://schemas.openxmlformats.org/officeDocument/2006/relationships/slide" Target="slides/slide41.xml"/><Relationship Id="rId30" Type="http://schemas.openxmlformats.org/officeDocument/2006/relationships/slide" Target="slides/slide44.xml"/><Relationship Id="rId35" Type="http://schemas.openxmlformats.org/officeDocument/2006/relationships/slide" Target="slides/slide49.xml"/><Relationship Id="rId43" Type="http://schemas.openxmlformats.org/officeDocument/2006/relationships/slide" Target="slides/slide57.xml"/><Relationship Id="rId48" Type="http://schemas.openxmlformats.org/officeDocument/2006/relationships/slide" Target="slides/slide83.xml"/><Relationship Id="rId8" Type="http://schemas.openxmlformats.org/officeDocument/2006/relationships/slide" Target="slides/slide17.xml"/><Relationship Id="rId51" Type="http://schemas.openxmlformats.org/officeDocument/2006/relationships/slide" Target="slides/slide9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extLst>
      <p:ext uri="{BB962C8B-B14F-4D97-AF65-F5344CB8AC3E}">
        <p14:creationId xmlns:p14="http://schemas.microsoft.com/office/powerpoint/2010/main" val="2578871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extLst>
      <p:ext uri="{BB962C8B-B14F-4D97-AF65-F5344CB8AC3E}">
        <p14:creationId xmlns:p14="http://schemas.microsoft.com/office/powerpoint/2010/main" val="856978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 </a:t>
            </a:r>
            <a:r>
              <a:rPr lang="en-US" dirty="0" smtClean="0"/>
              <a:t>11 “</a:t>
            </a:r>
            <a:r>
              <a:rPr kumimoji="1" lang="en-US" dirty="0" smtClean="0">
                <a:latin typeface="Times New Roman" pitchFamily="32" charset="0"/>
              </a:rPr>
              <a:t>Local Area Network</a:t>
            </a:r>
            <a:r>
              <a:rPr kumimoji="1" lang="en-GB" dirty="0" smtClean="0">
                <a:latin typeface="Times New Roman" pitchFamily="32" charset="0"/>
              </a:rPr>
              <a:t> Overview</a:t>
            </a:r>
            <a:r>
              <a:rPr lang="en-US" dirty="0" smtClean="0"/>
              <a:t>”</a:t>
            </a:r>
            <a:r>
              <a:rPr lang="en-US" dirty="0"/>
              <a:t>.</a:t>
            </a:r>
            <a:endParaRPr lang="en-AU" dirty="0"/>
          </a:p>
          <a:p>
            <a:endParaRPr lang="en-US" dirty="0"/>
          </a:p>
        </p:txBody>
      </p:sp>
    </p:spTree>
    <p:extLst>
      <p:ext uri="{BB962C8B-B14F-4D97-AF65-F5344CB8AC3E}">
        <p14:creationId xmlns:p14="http://schemas.microsoft.com/office/powerpoint/2010/main" val="4105476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20</a:t>
            </a:fld>
            <a:endParaRPr lang="en-US" dirty="0"/>
          </a:p>
        </p:txBody>
      </p:sp>
    </p:spTree>
    <p:extLst>
      <p:ext uri="{BB962C8B-B14F-4D97-AF65-F5344CB8AC3E}">
        <p14:creationId xmlns:p14="http://schemas.microsoft.com/office/powerpoint/2010/main" val="3854890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B716240-574C-4760-B10C-5EA88C756F5C}" type="slidenum">
              <a:rPr lang="zh-CN" altLang="en-US"/>
              <a:pPr/>
              <a:t>22</a:t>
            </a:fld>
            <a:endParaRPr lang="en-US" altLang="zh-CN"/>
          </a:p>
        </p:txBody>
      </p:sp>
      <p:sp>
        <p:nvSpPr>
          <p:cNvPr id="418818" name="Rectangle 2"/>
          <p:cNvSpPr>
            <a:spLocks noGrp="1" noRot="1" noChangeAspect="1" noChangeArrowheads="1"/>
          </p:cNvSpPr>
          <p:nvPr>
            <p:ph type="sldImg"/>
          </p:nvPr>
        </p:nvSpPr>
        <p:spPr bwMode="auto">
          <a:xfrm>
            <a:off x="1130300" y="901700"/>
            <a:ext cx="4386263" cy="3289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8819" name="Rectangle 3"/>
          <p:cNvSpPr>
            <a:spLocks noGrp="1" noChangeArrowheads="1"/>
          </p:cNvSpPr>
          <p:nvPr>
            <p:ph type="body" idx="1"/>
          </p:nvPr>
        </p:nvSpPr>
        <p:spPr bwMode="auto">
          <a:xfrm>
            <a:off x="887413" y="4565650"/>
            <a:ext cx="4873625" cy="44815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57" tIns="46628" rIns="93257" bIns="46628"/>
          <a:lstStyle/>
          <a:p>
            <a:r>
              <a:rPr lang="en-US" altLang="zh-CN" dirty="0"/>
              <a:t>Now when a packet comes into a router a look up is done based on the IP address in the packet, at match is obtained, and the packet is forwarded out the appropriate interface.</a:t>
            </a:r>
          </a:p>
          <a:p>
            <a:r>
              <a:rPr lang="en-US" altLang="zh-CN" dirty="0"/>
              <a:t>The packet follows the same process on a hop-by-hop bases through the network until it reaches its destination</a:t>
            </a:r>
            <a:r>
              <a:rPr lang="en-US" altLang="zh-CN" dirty="0" smtClean="0"/>
              <a:t>. </a:t>
            </a:r>
            <a:endParaRPr lang="en-US" altLang="zh-CN" dirty="0"/>
          </a:p>
        </p:txBody>
      </p:sp>
    </p:spTree>
    <p:extLst>
      <p:ext uri="{BB962C8B-B14F-4D97-AF65-F5344CB8AC3E}">
        <p14:creationId xmlns:p14="http://schemas.microsoft.com/office/powerpoint/2010/main" val="7444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1"/>
          <p:cNvSpPr>
            <a:spLocks noGrp="1" noChangeArrowheads="1"/>
          </p:cNvSpPr>
          <p:nvPr>
            <p:ph type="sldNum" sz="quarter" idx="5"/>
          </p:nvPr>
        </p:nvSpPr>
        <p:spPr>
          <a:ln/>
        </p:spPr>
        <p:txBody>
          <a:bodyPr/>
          <a:lstStyle/>
          <a:p>
            <a:fld id="{0F1D071A-E10F-4CBB-B11C-D34558C9B333}" type="slidenum">
              <a:rPr lang="zh-CN" altLang="en-US"/>
              <a:pPr/>
              <a:t>23</a:t>
            </a:fld>
            <a:endParaRPr lang="en-US" altLang="zh-CN"/>
          </a:p>
        </p:txBody>
      </p:sp>
      <p:sp>
        <p:nvSpPr>
          <p:cNvPr id="420866" name="Rectangle 2"/>
          <p:cNvSpPr>
            <a:spLocks noChangeArrowheads="1"/>
          </p:cNvSpPr>
          <p:nvPr/>
        </p:nvSpPr>
        <p:spPr bwMode="auto">
          <a:xfrm>
            <a:off x="3767138" y="-1588"/>
            <a:ext cx="2881312"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67" name="Rectangle 3"/>
          <p:cNvSpPr>
            <a:spLocks noChangeArrowheads="1"/>
          </p:cNvSpPr>
          <p:nvPr/>
        </p:nvSpPr>
        <p:spPr bwMode="auto">
          <a:xfrm>
            <a:off x="3767138" y="9290050"/>
            <a:ext cx="28813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68" name="Rectangle 4"/>
          <p:cNvSpPr>
            <a:spLocks noChangeArrowheads="1"/>
          </p:cNvSpPr>
          <p:nvPr/>
        </p:nvSpPr>
        <p:spPr bwMode="auto">
          <a:xfrm>
            <a:off x="0" y="9290050"/>
            <a:ext cx="28813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69" name="Rectangle 5"/>
          <p:cNvSpPr>
            <a:spLocks noChangeArrowheads="1"/>
          </p:cNvSpPr>
          <p:nvPr/>
        </p:nvSpPr>
        <p:spPr bwMode="auto">
          <a:xfrm>
            <a:off x="0" y="-1588"/>
            <a:ext cx="2881313"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0" name="Rectangle 6"/>
          <p:cNvSpPr>
            <a:spLocks noChangeArrowheads="1"/>
          </p:cNvSpPr>
          <p:nvPr/>
        </p:nvSpPr>
        <p:spPr bwMode="auto">
          <a:xfrm>
            <a:off x="3767138" y="-1588"/>
            <a:ext cx="2881312"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1" name="Rectangle 7"/>
          <p:cNvSpPr>
            <a:spLocks noChangeArrowheads="1"/>
          </p:cNvSpPr>
          <p:nvPr/>
        </p:nvSpPr>
        <p:spPr bwMode="auto">
          <a:xfrm>
            <a:off x="0" y="9290050"/>
            <a:ext cx="28813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2" name="Rectangle 8"/>
          <p:cNvSpPr>
            <a:spLocks noChangeArrowheads="1"/>
          </p:cNvSpPr>
          <p:nvPr/>
        </p:nvSpPr>
        <p:spPr bwMode="auto">
          <a:xfrm>
            <a:off x="0" y="-1588"/>
            <a:ext cx="2881313"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3" name="Rectangle 9"/>
          <p:cNvSpPr>
            <a:spLocks noGrp="1" noChangeArrowheads="1"/>
          </p:cNvSpPr>
          <p:nvPr>
            <p:ph type="body" idx="1"/>
          </p:nvPr>
        </p:nvSpPr>
        <p:spPr bwMode="auto">
          <a:xfrm>
            <a:off x="960438" y="4562475"/>
            <a:ext cx="4875212" cy="52181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57" tIns="46628" rIns="93257" bIns="46628"/>
          <a:lstStyle/>
          <a:p>
            <a:r>
              <a:rPr lang="en-US" altLang="zh-CN"/>
              <a:t>Tag edge routers and tag switches use standard IP routing protocols to identify routes through the network.  Theses fully interoperate with non-tag switching routers</a:t>
            </a:r>
          </a:p>
          <a:p>
            <a:r>
              <a:rPr lang="en-US" altLang="zh-CN"/>
              <a:t>So what tag switching does is it extends the forwarding table by adding a tag field.  One for the incoming tag and  one for the outgoing tag.  Note the topology of the network is discovered using unmodified layer 3 protocols such as OSPF. </a:t>
            </a:r>
          </a:p>
        </p:txBody>
      </p:sp>
      <p:sp>
        <p:nvSpPr>
          <p:cNvPr id="420874" name="Rectangle 10"/>
          <p:cNvSpPr>
            <a:spLocks noGrp="1" noRot="1" noChangeAspect="1" noChangeArrowheads="1"/>
          </p:cNvSpPr>
          <p:nvPr>
            <p:ph type="sldImg"/>
          </p:nvPr>
        </p:nvSpPr>
        <p:spPr bwMode="auto">
          <a:xfrm>
            <a:off x="1130300" y="901700"/>
            <a:ext cx="4386263" cy="3289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718023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1"/>
          <p:cNvSpPr>
            <a:spLocks noGrp="1" noChangeArrowheads="1"/>
          </p:cNvSpPr>
          <p:nvPr>
            <p:ph type="sldNum" sz="quarter" idx="5"/>
          </p:nvPr>
        </p:nvSpPr>
        <p:spPr>
          <a:ln/>
        </p:spPr>
        <p:txBody>
          <a:bodyPr/>
          <a:lstStyle/>
          <a:p>
            <a:fld id="{FA1C2F38-1AFA-44C6-939D-3998FB124820}" type="slidenum">
              <a:rPr lang="zh-CN" altLang="en-US"/>
              <a:pPr/>
              <a:t>24</a:t>
            </a:fld>
            <a:endParaRPr lang="en-US" altLang="zh-CN"/>
          </a:p>
        </p:txBody>
      </p:sp>
      <p:sp>
        <p:nvSpPr>
          <p:cNvPr id="422914" name="Rectangle 2"/>
          <p:cNvSpPr>
            <a:spLocks noChangeArrowheads="1"/>
          </p:cNvSpPr>
          <p:nvPr/>
        </p:nvSpPr>
        <p:spPr bwMode="auto">
          <a:xfrm>
            <a:off x="3767138" y="-1588"/>
            <a:ext cx="2881312"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15" name="Rectangle 3"/>
          <p:cNvSpPr>
            <a:spLocks noChangeArrowheads="1"/>
          </p:cNvSpPr>
          <p:nvPr/>
        </p:nvSpPr>
        <p:spPr bwMode="auto">
          <a:xfrm>
            <a:off x="3767138" y="9290050"/>
            <a:ext cx="28813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16" name="Rectangle 4"/>
          <p:cNvSpPr>
            <a:spLocks noChangeArrowheads="1"/>
          </p:cNvSpPr>
          <p:nvPr/>
        </p:nvSpPr>
        <p:spPr bwMode="auto">
          <a:xfrm>
            <a:off x="0" y="9290050"/>
            <a:ext cx="28813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17" name="Rectangle 5"/>
          <p:cNvSpPr>
            <a:spLocks noChangeArrowheads="1"/>
          </p:cNvSpPr>
          <p:nvPr/>
        </p:nvSpPr>
        <p:spPr bwMode="auto">
          <a:xfrm>
            <a:off x="0" y="-1588"/>
            <a:ext cx="2881313"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18" name="Rectangle 6"/>
          <p:cNvSpPr>
            <a:spLocks noChangeArrowheads="1"/>
          </p:cNvSpPr>
          <p:nvPr/>
        </p:nvSpPr>
        <p:spPr bwMode="auto">
          <a:xfrm>
            <a:off x="3767138" y="-1588"/>
            <a:ext cx="2881312"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19" name="Rectangle 7"/>
          <p:cNvSpPr>
            <a:spLocks noChangeArrowheads="1"/>
          </p:cNvSpPr>
          <p:nvPr/>
        </p:nvSpPr>
        <p:spPr bwMode="auto">
          <a:xfrm>
            <a:off x="0" y="9290050"/>
            <a:ext cx="28813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20" name="Rectangle 8"/>
          <p:cNvSpPr>
            <a:spLocks noChangeArrowheads="1"/>
          </p:cNvSpPr>
          <p:nvPr/>
        </p:nvSpPr>
        <p:spPr bwMode="auto">
          <a:xfrm>
            <a:off x="0" y="-1588"/>
            <a:ext cx="2881313"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21" name="Rectangle 9"/>
          <p:cNvSpPr>
            <a:spLocks noGrp="1" noChangeArrowheads="1"/>
          </p:cNvSpPr>
          <p:nvPr>
            <p:ph type="body" idx="1"/>
          </p:nvPr>
        </p:nvSpPr>
        <p:spPr bwMode="auto">
          <a:xfrm>
            <a:off x="887413" y="4405313"/>
            <a:ext cx="4873625" cy="4641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57" tIns="46628" rIns="93257" bIns="46628"/>
          <a:lstStyle/>
          <a:p>
            <a:r>
              <a:rPr lang="en-US" altLang="zh-CN"/>
              <a:t>Tag routers and switches use the tables generated by the standard routing protocols to assign and distribute tag information via the tag distribution protocol (TDP).  Tag routers receive the TDP information and build a forwarding database, which makes use of the tags.</a:t>
            </a:r>
          </a:p>
          <a:p>
            <a:r>
              <a:rPr lang="en-US" altLang="zh-CN"/>
              <a:t>TDP is then used to bind tags to routes and distribute this information to each routers upstream neighbor.</a:t>
            </a:r>
          </a:p>
        </p:txBody>
      </p:sp>
      <p:sp>
        <p:nvSpPr>
          <p:cNvPr id="422922" name="Rectangle 10"/>
          <p:cNvSpPr>
            <a:spLocks noGrp="1" noRot="1" noChangeAspect="1" noChangeArrowheads="1"/>
          </p:cNvSpPr>
          <p:nvPr>
            <p:ph type="sldImg"/>
          </p:nvPr>
        </p:nvSpPr>
        <p:spPr bwMode="auto">
          <a:xfrm>
            <a:off x="1130300" y="901700"/>
            <a:ext cx="4386263" cy="3289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132099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1"/>
          <p:cNvSpPr>
            <a:spLocks noGrp="1" noChangeArrowheads="1"/>
          </p:cNvSpPr>
          <p:nvPr>
            <p:ph type="sldNum" sz="quarter" idx="5"/>
          </p:nvPr>
        </p:nvSpPr>
        <p:spPr>
          <a:ln/>
        </p:spPr>
        <p:txBody>
          <a:bodyPr/>
          <a:lstStyle/>
          <a:p>
            <a:fld id="{AFE1DDD1-BFBC-440B-98D3-C67E41D994D5}" type="slidenum">
              <a:rPr lang="zh-CN" altLang="en-US"/>
              <a:pPr/>
              <a:t>25</a:t>
            </a:fld>
            <a:endParaRPr lang="en-US" altLang="zh-CN"/>
          </a:p>
        </p:txBody>
      </p:sp>
      <p:sp>
        <p:nvSpPr>
          <p:cNvPr id="424962" name="Rectangle 2"/>
          <p:cNvSpPr>
            <a:spLocks noChangeArrowheads="1"/>
          </p:cNvSpPr>
          <p:nvPr/>
        </p:nvSpPr>
        <p:spPr bwMode="auto">
          <a:xfrm>
            <a:off x="3767138" y="-1588"/>
            <a:ext cx="2881312"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963" name="Rectangle 3"/>
          <p:cNvSpPr>
            <a:spLocks noChangeArrowheads="1"/>
          </p:cNvSpPr>
          <p:nvPr/>
        </p:nvSpPr>
        <p:spPr bwMode="auto">
          <a:xfrm>
            <a:off x="3767138" y="9290050"/>
            <a:ext cx="28813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964" name="Rectangle 4"/>
          <p:cNvSpPr>
            <a:spLocks noChangeArrowheads="1"/>
          </p:cNvSpPr>
          <p:nvPr/>
        </p:nvSpPr>
        <p:spPr bwMode="auto">
          <a:xfrm>
            <a:off x="0" y="9290050"/>
            <a:ext cx="28813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965" name="Rectangle 5"/>
          <p:cNvSpPr>
            <a:spLocks noChangeArrowheads="1"/>
          </p:cNvSpPr>
          <p:nvPr/>
        </p:nvSpPr>
        <p:spPr bwMode="auto">
          <a:xfrm>
            <a:off x="0" y="-1588"/>
            <a:ext cx="2881313"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966" name="Rectangle 6"/>
          <p:cNvSpPr>
            <a:spLocks noChangeArrowheads="1"/>
          </p:cNvSpPr>
          <p:nvPr/>
        </p:nvSpPr>
        <p:spPr bwMode="auto">
          <a:xfrm>
            <a:off x="3767138" y="-1588"/>
            <a:ext cx="2881312"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967" name="Rectangle 7"/>
          <p:cNvSpPr>
            <a:spLocks noChangeArrowheads="1"/>
          </p:cNvSpPr>
          <p:nvPr/>
        </p:nvSpPr>
        <p:spPr bwMode="auto">
          <a:xfrm>
            <a:off x="0" y="9290050"/>
            <a:ext cx="28813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968" name="Rectangle 8"/>
          <p:cNvSpPr>
            <a:spLocks noChangeArrowheads="1"/>
          </p:cNvSpPr>
          <p:nvPr/>
        </p:nvSpPr>
        <p:spPr bwMode="auto">
          <a:xfrm>
            <a:off x="0" y="-1588"/>
            <a:ext cx="2881313"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969" name="Rectangle 9"/>
          <p:cNvSpPr>
            <a:spLocks noGrp="1" noChangeArrowheads="1"/>
          </p:cNvSpPr>
          <p:nvPr>
            <p:ph type="body" idx="1"/>
          </p:nvPr>
        </p:nvSpPr>
        <p:spPr bwMode="auto">
          <a:xfrm>
            <a:off x="887413" y="4648200"/>
            <a:ext cx="4873625" cy="4398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57" tIns="46628" rIns="93257" bIns="46628"/>
          <a:lstStyle/>
          <a:p>
            <a:r>
              <a:rPr lang="en-US" altLang="zh-CN"/>
              <a:t>When we get to the first router, the one performing the tag imposition, there’s an IP look-up based on the IP prefix. It finds the forwarding table entry and it discovers that to get to the destination it should use tag x. It sticks that tag on the front of the packet and forwards it along to the next hop tag switch.</a:t>
            </a:r>
          </a:p>
          <a:p>
            <a:r>
              <a:rPr lang="en-US" altLang="zh-CN"/>
              <a:t> At this point the router can just do pure tag forwarding, gets in the packet with tag x, figures our that the outgoing interface is y, and the outgoing tag replaces the incoming tag.  Note packet is forwarded based solely on the tag without re-analyzing the network layer header.  This provides the essential separation of routing and forwarding referred to earlier.</a:t>
            </a:r>
          </a:p>
          <a:p>
            <a:r>
              <a:rPr lang="en-US" altLang="zh-CN"/>
              <a:t>The packet reaches the tag edge router at the egress point of the network ,where the tag is stripped off and the packet delivered.</a:t>
            </a:r>
          </a:p>
          <a:p>
            <a:endParaRPr lang="zh-CN" altLang="en-US"/>
          </a:p>
        </p:txBody>
      </p:sp>
      <p:sp>
        <p:nvSpPr>
          <p:cNvPr id="424970" name="Rectangle 10"/>
          <p:cNvSpPr>
            <a:spLocks noGrp="1" noRot="1" noChangeAspect="1" noChangeArrowheads="1"/>
          </p:cNvSpPr>
          <p:nvPr>
            <p:ph type="sldImg"/>
          </p:nvPr>
        </p:nvSpPr>
        <p:spPr bwMode="auto">
          <a:xfrm>
            <a:off x="1130300" y="901700"/>
            <a:ext cx="4386263" cy="3289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016313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31</a:t>
            </a:fld>
            <a:endParaRPr lang="en-US" dirty="0"/>
          </a:p>
        </p:txBody>
      </p:sp>
    </p:spTree>
    <p:extLst>
      <p:ext uri="{BB962C8B-B14F-4D97-AF65-F5344CB8AC3E}">
        <p14:creationId xmlns:p14="http://schemas.microsoft.com/office/powerpoint/2010/main" val="2724629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52</a:t>
            </a:fld>
            <a:endParaRPr lang="en-US" dirty="0"/>
          </a:p>
        </p:txBody>
      </p:sp>
    </p:spTree>
    <p:extLst>
      <p:ext uri="{BB962C8B-B14F-4D97-AF65-F5344CB8AC3E}">
        <p14:creationId xmlns:p14="http://schemas.microsoft.com/office/powerpoint/2010/main" val="4221257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D05F9E8-D49B-4147-83F3-A14B381C2EA7}" type="slidenum">
              <a:rPr lang="zh-CN" altLang="en-US"/>
              <a:pPr/>
              <a:t>61</a:t>
            </a:fld>
            <a:endParaRPr lang="en-US" altLang="zh-CN"/>
          </a:p>
        </p:txBody>
      </p:sp>
      <p:sp>
        <p:nvSpPr>
          <p:cNvPr id="449538" name="Rectangle 2"/>
          <p:cNvSpPr>
            <a:spLocks noGrp="1" noChangeArrowheads="1"/>
          </p:cNvSpPr>
          <p:nvPr>
            <p:ph type="body" idx="1"/>
          </p:nvPr>
        </p:nvSpPr>
        <p:spPr bwMode="auto">
          <a:xfrm>
            <a:off x="280988" y="3340100"/>
            <a:ext cx="5924550" cy="61134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57" tIns="46628" rIns="93257" bIns="46628"/>
          <a:lstStyle/>
          <a:p>
            <a:r>
              <a:rPr lang="en-US" altLang="zh-CN"/>
              <a:t>There are two fundamental types of IP VPNs: dial  and dedicated. </a:t>
            </a:r>
          </a:p>
          <a:p>
            <a:r>
              <a:rPr lang="en-US" altLang="zh-CN" b="1"/>
              <a:t>Dial IP VPNs </a:t>
            </a:r>
            <a:r>
              <a:rPr lang="en-US" altLang="zh-CN"/>
              <a:t>offer remote Intranet access for mobile users and telecommuters. This is the most common form of IP VPN deployed today. These services are sometimes known as “corporate dial  outsourcing” solutions. There are two types of Dial IP VPNs, which are classified by where the tunnel is created: on the subscriber’s PC or by the Service Provider on the NAS (Network Access Server).</a:t>
            </a:r>
          </a:p>
          <a:p>
            <a:r>
              <a:rPr lang="en-US" altLang="zh-CN"/>
              <a:t>While </a:t>
            </a:r>
            <a:r>
              <a:rPr lang="en-US" altLang="zh-CN" b="1"/>
              <a:t>dedicated IP VPNs </a:t>
            </a:r>
            <a:r>
              <a:rPr lang="en-US" altLang="zh-CN"/>
              <a:t>come in many forms, the common element is the delivery of IP services to the subscriber. This is typically done over an IP network using devices such as a security appliance or router on the customer site. IP VPN services may also be offered by providing an IP interface over a Frame Relay or ATM network. The application of these dedicated services is in connecting remote offices to corporate Intranets and Extranets over the WAN. These services are characterized by multiple users and higher speed connections. To provide complete VPN services, businesses and Service Providers frequently combine these dedicated VPNs with remote access solutions.</a:t>
            </a:r>
          </a:p>
          <a:p>
            <a:r>
              <a:rPr lang="en-US" altLang="zh-CN"/>
              <a:t>In addition to today’s choices, Service Providers will soon be deploying VPN Aware Networks, a new category of products being designed to meet emerging Service Provider IP VPN requirements for scalability and flexibility.</a:t>
            </a:r>
          </a:p>
        </p:txBody>
      </p:sp>
      <p:sp>
        <p:nvSpPr>
          <p:cNvPr id="449539" name="Rectangle 3"/>
          <p:cNvSpPr>
            <a:spLocks noGrp="1" noRot="1" noChangeAspect="1" noChangeArrowheads="1"/>
          </p:cNvSpPr>
          <p:nvPr>
            <p:ph type="sldImg"/>
          </p:nvPr>
        </p:nvSpPr>
        <p:spPr bwMode="auto">
          <a:xfrm>
            <a:off x="1355725" y="242888"/>
            <a:ext cx="3917950" cy="2938462"/>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622947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9035289-ECAA-499E-83BE-2229D7D17884}" type="slidenum">
              <a:rPr lang="zh-CN" altLang="en-US"/>
              <a:pPr/>
              <a:t>62</a:t>
            </a:fld>
            <a:endParaRPr lang="en-US" altLang="zh-CN"/>
          </a:p>
        </p:txBody>
      </p:sp>
      <p:sp>
        <p:nvSpPr>
          <p:cNvPr id="900098" name="Rectangle 2"/>
          <p:cNvSpPr>
            <a:spLocks noGrp="1" noRot="1" noChangeAspect="1" noChangeArrowheads="1" noTextEdit="1"/>
          </p:cNvSpPr>
          <p:nvPr>
            <p:ph type="sldImg"/>
          </p:nvPr>
        </p:nvSpPr>
        <p:spPr>
          <a:xfrm>
            <a:off x="1049338" y="860425"/>
            <a:ext cx="4551362" cy="3413125"/>
          </a:xfrm>
          <a:ln cap="flat"/>
        </p:spPr>
      </p:sp>
      <p:sp>
        <p:nvSpPr>
          <p:cNvPr id="900099" name="Rectangle 3"/>
          <p:cNvSpPr>
            <a:spLocks noGrp="1" noChangeArrowheads="1"/>
          </p:cNvSpPr>
          <p:nvPr>
            <p:ph type="body" idx="1"/>
          </p:nvPr>
        </p:nvSpPr>
        <p:spPr>
          <a:xfrm>
            <a:off x="2074863" y="4376738"/>
            <a:ext cx="2509837" cy="4367212"/>
          </a:xfrm>
          <a:ln/>
        </p:spPr>
        <p:txBody>
          <a:bodyPr lIns="92122" tIns="45282" rIns="92122" bIns="45282"/>
          <a:lstStyle/>
          <a:p>
            <a:endParaRPr lang="zh-TW" altLang="en-US"/>
          </a:p>
        </p:txBody>
      </p:sp>
    </p:spTree>
    <p:extLst>
      <p:ext uri="{BB962C8B-B14F-4D97-AF65-F5344CB8AC3E}">
        <p14:creationId xmlns:p14="http://schemas.microsoft.com/office/powerpoint/2010/main" val="842630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68</a:t>
            </a:fld>
            <a:endParaRPr lang="en-US" dirty="0"/>
          </a:p>
        </p:txBody>
      </p:sp>
    </p:spTree>
    <p:extLst>
      <p:ext uri="{BB962C8B-B14F-4D97-AF65-F5344CB8AC3E}">
        <p14:creationId xmlns:p14="http://schemas.microsoft.com/office/powerpoint/2010/main" val="1981369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this chapter, we look at the underlying technology and protocol architecture</a:t>
            </a:r>
          </a:p>
          <a:p>
            <a:r>
              <a:rPr lang="en-US" sz="1200" kern="1200" baseline="0" dirty="0" smtClean="0">
                <a:solidFill>
                  <a:schemeClr val="tx1"/>
                </a:solidFill>
                <a:latin typeface="Times New Roman" pitchFamily="-110" charset="0"/>
                <a:ea typeface="+mn-ea"/>
                <a:cs typeface="+mn-cs"/>
              </a:rPr>
              <a:t>of LANs. Chapters 12 and 13 are devoted to a discussion of specific</a:t>
            </a:r>
          </a:p>
          <a:p>
            <a:r>
              <a:rPr lang="en-US" sz="1200" kern="1200" baseline="0" dirty="0" smtClean="0">
                <a:solidFill>
                  <a:schemeClr val="tx1"/>
                </a:solidFill>
                <a:latin typeface="Times New Roman" pitchFamily="-110" charset="0"/>
                <a:ea typeface="+mn-ea"/>
                <a:cs typeface="+mn-cs"/>
              </a:rPr>
              <a:t>LAN systems.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538623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74</a:t>
            </a:fld>
            <a:endParaRPr lang="en-US" dirty="0"/>
          </a:p>
        </p:txBody>
      </p:sp>
    </p:spTree>
    <p:extLst>
      <p:ext uri="{BB962C8B-B14F-4D97-AF65-F5344CB8AC3E}">
        <p14:creationId xmlns:p14="http://schemas.microsoft.com/office/powerpoint/2010/main" val="2250307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75</a:t>
            </a:fld>
            <a:endParaRPr lang="en-US" dirty="0"/>
          </a:p>
        </p:txBody>
      </p:sp>
    </p:spTree>
    <p:extLst>
      <p:ext uri="{BB962C8B-B14F-4D97-AF65-F5344CB8AC3E}">
        <p14:creationId xmlns:p14="http://schemas.microsoft.com/office/powerpoint/2010/main" val="3254846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77</a:t>
            </a:fld>
            <a:endParaRPr lang="en-US" dirty="0"/>
          </a:p>
        </p:txBody>
      </p:sp>
    </p:spTree>
    <p:extLst>
      <p:ext uri="{BB962C8B-B14F-4D97-AF65-F5344CB8AC3E}">
        <p14:creationId xmlns:p14="http://schemas.microsoft.com/office/powerpoint/2010/main" val="3811402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79</a:t>
            </a:fld>
            <a:endParaRPr lang="en-US" dirty="0"/>
          </a:p>
        </p:txBody>
      </p:sp>
    </p:spTree>
    <p:extLst>
      <p:ext uri="{BB962C8B-B14F-4D97-AF65-F5344CB8AC3E}">
        <p14:creationId xmlns:p14="http://schemas.microsoft.com/office/powerpoint/2010/main" val="1123781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80</a:t>
            </a:fld>
            <a:endParaRPr lang="en-US" dirty="0"/>
          </a:p>
        </p:txBody>
      </p:sp>
    </p:spTree>
    <p:extLst>
      <p:ext uri="{BB962C8B-B14F-4D97-AF65-F5344CB8AC3E}">
        <p14:creationId xmlns:p14="http://schemas.microsoft.com/office/powerpoint/2010/main" val="2755899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81</a:t>
            </a:fld>
            <a:endParaRPr lang="en-US" dirty="0"/>
          </a:p>
        </p:txBody>
      </p:sp>
    </p:spTree>
    <p:extLst>
      <p:ext uri="{BB962C8B-B14F-4D97-AF65-F5344CB8AC3E}">
        <p14:creationId xmlns:p14="http://schemas.microsoft.com/office/powerpoint/2010/main" val="1881635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82</a:t>
            </a:fld>
            <a:endParaRPr lang="en-US" dirty="0"/>
          </a:p>
        </p:txBody>
      </p:sp>
    </p:spTree>
    <p:extLst>
      <p:ext uri="{BB962C8B-B14F-4D97-AF65-F5344CB8AC3E}">
        <p14:creationId xmlns:p14="http://schemas.microsoft.com/office/powerpoint/2010/main" val="1612140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A91C180-1E40-45DA-BA26-4BEEFE3DDF9C}" type="slidenum">
              <a:rPr lang="zh-CN" altLang="en-US"/>
              <a:pPr/>
              <a:t>83</a:t>
            </a:fld>
            <a:endParaRPr lang="en-US" altLang="zh-CN"/>
          </a:p>
        </p:txBody>
      </p:sp>
      <p:sp>
        <p:nvSpPr>
          <p:cNvPr id="906242" name="Rectangle 2"/>
          <p:cNvSpPr>
            <a:spLocks noGrp="1" noRot="1" noChangeAspect="1" noChangeArrowheads="1" noTextEdit="1"/>
          </p:cNvSpPr>
          <p:nvPr>
            <p:ph type="sldImg"/>
          </p:nvPr>
        </p:nvSpPr>
        <p:spPr>
          <a:xfrm>
            <a:off x="1049338" y="860425"/>
            <a:ext cx="4551362" cy="3413125"/>
          </a:xfrm>
          <a:ln cap="flat"/>
        </p:spPr>
      </p:sp>
      <p:sp>
        <p:nvSpPr>
          <p:cNvPr id="906243" name="Rectangle 3"/>
          <p:cNvSpPr>
            <a:spLocks noGrp="1" noChangeArrowheads="1"/>
          </p:cNvSpPr>
          <p:nvPr>
            <p:ph type="body" idx="1"/>
          </p:nvPr>
        </p:nvSpPr>
        <p:spPr>
          <a:xfrm>
            <a:off x="2074863" y="4376738"/>
            <a:ext cx="2509837" cy="4367212"/>
          </a:xfrm>
          <a:ln/>
        </p:spPr>
        <p:txBody>
          <a:bodyPr lIns="92122" tIns="45282" rIns="92122" bIns="45282"/>
          <a:lstStyle/>
          <a:p>
            <a:endParaRPr lang="zh-TW" altLang="en-US" dirty="0"/>
          </a:p>
        </p:txBody>
      </p:sp>
    </p:spTree>
    <p:extLst>
      <p:ext uri="{BB962C8B-B14F-4D97-AF65-F5344CB8AC3E}">
        <p14:creationId xmlns:p14="http://schemas.microsoft.com/office/powerpoint/2010/main" val="2164547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A91C180-1E40-45DA-BA26-4BEEFE3DDF9C}" type="slidenum">
              <a:rPr lang="zh-CN" altLang="en-US"/>
              <a:pPr/>
              <a:t>84</a:t>
            </a:fld>
            <a:endParaRPr lang="en-US" altLang="zh-CN"/>
          </a:p>
        </p:txBody>
      </p:sp>
      <p:sp>
        <p:nvSpPr>
          <p:cNvPr id="906242" name="Rectangle 2"/>
          <p:cNvSpPr>
            <a:spLocks noGrp="1" noRot="1" noChangeAspect="1" noChangeArrowheads="1" noTextEdit="1"/>
          </p:cNvSpPr>
          <p:nvPr>
            <p:ph type="sldImg"/>
          </p:nvPr>
        </p:nvSpPr>
        <p:spPr>
          <a:xfrm>
            <a:off x="1049338" y="860425"/>
            <a:ext cx="4551362" cy="3413125"/>
          </a:xfrm>
          <a:ln cap="flat"/>
        </p:spPr>
      </p:sp>
      <p:sp>
        <p:nvSpPr>
          <p:cNvPr id="906243" name="Rectangle 3"/>
          <p:cNvSpPr>
            <a:spLocks noGrp="1" noChangeArrowheads="1"/>
          </p:cNvSpPr>
          <p:nvPr>
            <p:ph type="body" idx="1"/>
          </p:nvPr>
        </p:nvSpPr>
        <p:spPr>
          <a:xfrm>
            <a:off x="2074863" y="4376738"/>
            <a:ext cx="2509837" cy="4367212"/>
          </a:xfrm>
          <a:ln/>
        </p:spPr>
        <p:txBody>
          <a:bodyPr lIns="92122" tIns="45282" rIns="92122" bIns="45282"/>
          <a:lstStyle/>
          <a:p>
            <a:endParaRPr lang="zh-TW" altLang="en-US" dirty="0"/>
          </a:p>
        </p:txBody>
      </p:sp>
    </p:spTree>
    <p:extLst>
      <p:ext uri="{BB962C8B-B14F-4D97-AF65-F5344CB8AC3E}">
        <p14:creationId xmlns:p14="http://schemas.microsoft.com/office/powerpoint/2010/main" val="3565094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69F9B93-1C54-4097-AB09-83500C8FC678}" type="slidenum">
              <a:rPr lang="zh-CN" altLang="en-US"/>
              <a:pPr/>
              <a:t>87</a:t>
            </a:fld>
            <a:endParaRPr lang="en-US" altLang="zh-CN"/>
          </a:p>
        </p:txBody>
      </p:sp>
      <p:sp>
        <p:nvSpPr>
          <p:cNvPr id="1004546" name="Rectangle 2"/>
          <p:cNvSpPr>
            <a:spLocks noGrp="1" noChangeArrowheads="1"/>
          </p:cNvSpPr>
          <p:nvPr>
            <p:ph type="body" idx="1"/>
          </p:nvPr>
        </p:nvSpPr>
        <p:spPr>
          <a:xfrm>
            <a:off x="331788" y="4702175"/>
            <a:ext cx="5956300" cy="4638675"/>
          </a:xfrm>
          <a:ln/>
        </p:spPr>
        <p:txBody>
          <a:bodyPr lIns="90574" tIns="45288" rIns="90574" bIns="45288"/>
          <a:lstStyle/>
          <a:p>
            <a:endParaRPr lang="zh-TW" altLang="en-US"/>
          </a:p>
        </p:txBody>
      </p:sp>
      <p:sp>
        <p:nvSpPr>
          <p:cNvPr id="1004547" name="Rectangle 3"/>
          <p:cNvSpPr>
            <a:spLocks noGrp="1" noRot="1" noChangeAspect="1" noChangeArrowheads="1" noTextEdit="1"/>
          </p:cNvSpPr>
          <p:nvPr>
            <p:ph type="sldImg"/>
          </p:nvPr>
        </p:nvSpPr>
        <p:spPr>
          <a:xfrm>
            <a:off x="393700" y="192088"/>
            <a:ext cx="5810250" cy="4357687"/>
          </a:xfrm>
          <a:ln cap="flat"/>
        </p:spPr>
      </p:sp>
    </p:spTree>
    <p:extLst>
      <p:ext uri="{BB962C8B-B14F-4D97-AF65-F5344CB8AC3E}">
        <p14:creationId xmlns:p14="http://schemas.microsoft.com/office/powerpoint/2010/main" val="2014760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6BE72C4-4270-4D91-AF6B-9B41996265AA}" type="slidenum">
              <a:rPr lang="zh-CN" altLang="en-US"/>
              <a:pPr/>
              <a:t>6</a:t>
            </a:fld>
            <a:endParaRPr lang="en-US" altLang="zh-CN"/>
          </a:p>
        </p:txBody>
      </p:sp>
      <p:sp>
        <p:nvSpPr>
          <p:cNvPr id="404484" name="Rectangle 4"/>
          <p:cNvSpPr>
            <a:spLocks noGrp="1" noRot="1" noChangeAspect="1" noChangeArrowheads="1" noTextEdit="1"/>
          </p:cNvSpPr>
          <p:nvPr>
            <p:ph type="sldImg"/>
          </p:nvPr>
        </p:nvSpPr>
        <p:spPr>
          <a:ln/>
        </p:spPr>
      </p:sp>
      <p:sp>
        <p:nvSpPr>
          <p:cNvPr id="404485" name="Rectangle 5"/>
          <p:cNvSpPr>
            <a:spLocks noGrp="1" noChangeArrowheads="1"/>
          </p:cNvSpPr>
          <p:nvPr>
            <p:ph type="body" idx="1"/>
          </p:nvPr>
        </p:nvSpPr>
        <p:spPr/>
        <p:txBody>
          <a:bodyPr/>
          <a:lstStyle/>
          <a:p>
            <a:r>
              <a:rPr lang="en-US" altLang="zh-CN" dirty="0"/>
              <a:t>We’ve given you broad definitions of what MPLS does in the network.  Now let’s discuss the essential concept of how MPLS actually works.  Let’s start with terminology.</a:t>
            </a:r>
          </a:p>
          <a:p>
            <a:r>
              <a:rPr lang="en-US" altLang="zh-CN" dirty="0"/>
              <a:t>At the edge of the network, traffic is processed, classified, and given an MPLS label that determines how it will travel through the core to its final destination.  </a:t>
            </a:r>
          </a:p>
          <a:p>
            <a:r>
              <a:rPr lang="en-US" altLang="zh-CN" dirty="0"/>
              <a:t>The core devices look at the label, make a switching decision, and sends the packet to the next stop.  This is how ATM switches can act as routers, because all the decisions are made beforehand and stored in switching tables. </a:t>
            </a:r>
          </a:p>
        </p:txBody>
      </p:sp>
    </p:spTree>
    <p:extLst>
      <p:ext uri="{BB962C8B-B14F-4D97-AF65-F5344CB8AC3E}">
        <p14:creationId xmlns:p14="http://schemas.microsoft.com/office/powerpoint/2010/main" val="24752165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0A1A9B1-312C-4425-A44D-1C06C3CC4070}" type="slidenum">
              <a:rPr lang="zh-CN" altLang="en-US"/>
              <a:pPr/>
              <a:t>92</a:t>
            </a:fld>
            <a:endParaRPr lang="en-US" altLang="zh-CN"/>
          </a:p>
        </p:txBody>
      </p:sp>
      <p:sp>
        <p:nvSpPr>
          <p:cNvPr id="944130" name="Rectangle 2"/>
          <p:cNvSpPr>
            <a:spLocks noGrp="1" noChangeArrowheads="1"/>
          </p:cNvSpPr>
          <p:nvPr>
            <p:ph type="body" idx="1"/>
          </p:nvPr>
        </p:nvSpPr>
        <p:spPr>
          <a:xfrm>
            <a:off x="331788" y="4702175"/>
            <a:ext cx="5956300" cy="4638675"/>
          </a:xfrm>
          <a:ln/>
        </p:spPr>
        <p:txBody>
          <a:bodyPr lIns="90574" tIns="45288" rIns="90574" bIns="45288"/>
          <a:lstStyle/>
          <a:p>
            <a:endParaRPr lang="zh-TW" altLang="en-US"/>
          </a:p>
        </p:txBody>
      </p:sp>
      <p:sp>
        <p:nvSpPr>
          <p:cNvPr id="944131" name="Rectangle 3"/>
          <p:cNvSpPr>
            <a:spLocks noGrp="1" noRot="1" noChangeAspect="1" noChangeArrowheads="1" noTextEdit="1"/>
          </p:cNvSpPr>
          <p:nvPr>
            <p:ph type="sldImg"/>
          </p:nvPr>
        </p:nvSpPr>
        <p:spPr>
          <a:xfrm>
            <a:off x="393700" y="192088"/>
            <a:ext cx="5810250" cy="4357687"/>
          </a:xfrm>
          <a:ln cap="flat"/>
        </p:spPr>
      </p:sp>
    </p:spTree>
    <p:extLst>
      <p:ext uri="{BB962C8B-B14F-4D97-AF65-F5344CB8AC3E}">
        <p14:creationId xmlns:p14="http://schemas.microsoft.com/office/powerpoint/2010/main" val="7789624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693E43D-BB8B-4318-A4EA-1ABF7BD9F4B1}" type="slidenum">
              <a:rPr lang="zh-CN" altLang="en-US"/>
              <a:pPr/>
              <a:t>93</a:t>
            </a:fld>
            <a:endParaRPr lang="en-US" altLang="zh-CN"/>
          </a:p>
        </p:txBody>
      </p:sp>
      <p:sp>
        <p:nvSpPr>
          <p:cNvPr id="946178" name="Rectangle 2"/>
          <p:cNvSpPr>
            <a:spLocks noGrp="1" noChangeArrowheads="1"/>
          </p:cNvSpPr>
          <p:nvPr>
            <p:ph type="body" idx="1"/>
          </p:nvPr>
        </p:nvSpPr>
        <p:spPr>
          <a:xfrm>
            <a:off x="331788" y="4702175"/>
            <a:ext cx="5956300" cy="4638675"/>
          </a:xfrm>
          <a:ln/>
        </p:spPr>
        <p:txBody>
          <a:bodyPr lIns="90574" tIns="45288" rIns="90574" bIns="45288"/>
          <a:lstStyle/>
          <a:p>
            <a:endParaRPr lang="zh-TW" altLang="en-US"/>
          </a:p>
        </p:txBody>
      </p:sp>
      <p:sp>
        <p:nvSpPr>
          <p:cNvPr id="946179" name="Rectangle 3"/>
          <p:cNvSpPr>
            <a:spLocks noGrp="1" noRot="1" noChangeAspect="1" noChangeArrowheads="1" noTextEdit="1"/>
          </p:cNvSpPr>
          <p:nvPr>
            <p:ph type="sldImg"/>
          </p:nvPr>
        </p:nvSpPr>
        <p:spPr>
          <a:xfrm>
            <a:off x="393700" y="192088"/>
            <a:ext cx="5810250" cy="4357687"/>
          </a:xfrm>
          <a:ln cap="flat"/>
        </p:spPr>
      </p:sp>
    </p:spTree>
    <p:extLst>
      <p:ext uri="{BB962C8B-B14F-4D97-AF65-F5344CB8AC3E}">
        <p14:creationId xmlns:p14="http://schemas.microsoft.com/office/powerpoint/2010/main" val="1959148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2EAA670-FFE0-4D55-826C-23A0C951EFBD}" type="slidenum">
              <a:rPr lang="zh-CN" altLang="en-US"/>
              <a:pPr/>
              <a:t>99</a:t>
            </a:fld>
            <a:endParaRPr lang="en-US" altLang="zh-CN"/>
          </a:p>
        </p:txBody>
      </p:sp>
      <p:sp>
        <p:nvSpPr>
          <p:cNvPr id="1012738" name="Rectangle 2"/>
          <p:cNvSpPr>
            <a:spLocks noGrp="1" noChangeArrowheads="1"/>
          </p:cNvSpPr>
          <p:nvPr>
            <p:ph type="body" idx="1"/>
          </p:nvPr>
        </p:nvSpPr>
        <p:spPr>
          <a:xfrm>
            <a:off x="331788" y="4702175"/>
            <a:ext cx="5956300" cy="4638675"/>
          </a:xfrm>
          <a:ln/>
        </p:spPr>
        <p:txBody>
          <a:bodyPr lIns="90574" tIns="45288" rIns="90574" bIns="45288"/>
          <a:lstStyle/>
          <a:p>
            <a:endParaRPr lang="zh-TW" altLang="en-US"/>
          </a:p>
        </p:txBody>
      </p:sp>
      <p:sp>
        <p:nvSpPr>
          <p:cNvPr id="1012739" name="Rectangle 3"/>
          <p:cNvSpPr>
            <a:spLocks noGrp="1" noRot="1" noChangeAspect="1" noChangeArrowheads="1" noTextEdit="1"/>
          </p:cNvSpPr>
          <p:nvPr>
            <p:ph type="sldImg"/>
          </p:nvPr>
        </p:nvSpPr>
        <p:spPr>
          <a:xfrm>
            <a:off x="393700" y="192088"/>
            <a:ext cx="5810250" cy="4357687"/>
          </a:xfrm>
          <a:ln cap="flat"/>
        </p:spPr>
      </p:sp>
    </p:spTree>
    <p:extLst>
      <p:ext uri="{BB962C8B-B14F-4D97-AF65-F5344CB8AC3E}">
        <p14:creationId xmlns:p14="http://schemas.microsoft.com/office/powerpoint/2010/main" val="16875577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0B77257-8691-4CF8-8E34-AB7D2930E467}" type="slidenum">
              <a:rPr lang="zh-CN" altLang="en-US"/>
              <a:pPr/>
              <a:t>100</a:t>
            </a:fld>
            <a:endParaRPr lang="en-US" altLang="zh-CN"/>
          </a:p>
        </p:txBody>
      </p:sp>
      <p:sp>
        <p:nvSpPr>
          <p:cNvPr id="1014786" name="Rectangle 2"/>
          <p:cNvSpPr>
            <a:spLocks noGrp="1" noChangeArrowheads="1"/>
          </p:cNvSpPr>
          <p:nvPr>
            <p:ph type="body" idx="1"/>
          </p:nvPr>
        </p:nvSpPr>
        <p:spPr>
          <a:xfrm>
            <a:off x="331788" y="4702175"/>
            <a:ext cx="5956300" cy="4638675"/>
          </a:xfrm>
          <a:ln/>
        </p:spPr>
        <p:txBody>
          <a:bodyPr lIns="90574" tIns="45288" rIns="90574" bIns="45288"/>
          <a:lstStyle/>
          <a:p>
            <a:endParaRPr lang="zh-TW" altLang="en-US"/>
          </a:p>
        </p:txBody>
      </p:sp>
      <p:sp>
        <p:nvSpPr>
          <p:cNvPr id="1014787" name="Rectangle 3"/>
          <p:cNvSpPr>
            <a:spLocks noGrp="1" noRot="1" noChangeAspect="1" noChangeArrowheads="1" noTextEdit="1"/>
          </p:cNvSpPr>
          <p:nvPr>
            <p:ph type="sldImg"/>
          </p:nvPr>
        </p:nvSpPr>
        <p:spPr>
          <a:xfrm>
            <a:off x="393700" y="192088"/>
            <a:ext cx="5810250" cy="4357687"/>
          </a:xfrm>
          <a:ln cap="flat"/>
        </p:spPr>
      </p:sp>
    </p:spTree>
    <p:extLst>
      <p:ext uri="{BB962C8B-B14F-4D97-AF65-F5344CB8AC3E}">
        <p14:creationId xmlns:p14="http://schemas.microsoft.com/office/powerpoint/2010/main" val="26281318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F634DF5-D358-4B1B-A9F5-98DEB1F9D64F}" type="slidenum">
              <a:rPr lang="zh-CN" altLang="en-US"/>
              <a:pPr/>
              <a:t>101</a:t>
            </a:fld>
            <a:endParaRPr lang="en-US" altLang="zh-CN"/>
          </a:p>
        </p:txBody>
      </p:sp>
      <p:sp>
        <p:nvSpPr>
          <p:cNvPr id="1016834" name="Rectangle 2"/>
          <p:cNvSpPr>
            <a:spLocks noGrp="1" noChangeArrowheads="1"/>
          </p:cNvSpPr>
          <p:nvPr>
            <p:ph type="body" idx="1"/>
          </p:nvPr>
        </p:nvSpPr>
        <p:spPr>
          <a:xfrm>
            <a:off x="331788" y="4702175"/>
            <a:ext cx="5956300" cy="4638675"/>
          </a:xfrm>
          <a:ln/>
        </p:spPr>
        <p:txBody>
          <a:bodyPr lIns="90574" tIns="45288" rIns="90574" bIns="45288"/>
          <a:lstStyle/>
          <a:p>
            <a:endParaRPr lang="zh-TW" altLang="en-US"/>
          </a:p>
        </p:txBody>
      </p:sp>
      <p:sp>
        <p:nvSpPr>
          <p:cNvPr id="1016835" name="Rectangle 3"/>
          <p:cNvSpPr>
            <a:spLocks noGrp="1" noRot="1" noChangeAspect="1" noChangeArrowheads="1" noTextEdit="1"/>
          </p:cNvSpPr>
          <p:nvPr>
            <p:ph type="sldImg"/>
          </p:nvPr>
        </p:nvSpPr>
        <p:spPr>
          <a:xfrm>
            <a:off x="393700" y="192088"/>
            <a:ext cx="5810250" cy="4357687"/>
          </a:xfrm>
          <a:ln cap="flat"/>
        </p:spPr>
      </p:sp>
    </p:spTree>
    <p:extLst>
      <p:ext uri="{BB962C8B-B14F-4D97-AF65-F5344CB8AC3E}">
        <p14:creationId xmlns:p14="http://schemas.microsoft.com/office/powerpoint/2010/main" val="2015114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D9FADD3-1088-4BF9-A9B6-8AACA815D9C4}" type="slidenum">
              <a:rPr lang="zh-CN" altLang="en-US"/>
              <a:pPr/>
              <a:t>102</a:t>
            </a:fld>
            <a:endParaRPr lang="en-US" altLang="zh-CN"/>
          </a:p>
        </p:txBody>
      </p:sp>
      <p:sp>
        <p:nvSpPr>
          <p:cNvPr id="1025026" name="Rectangle 2"/>
          <p:cNvSpPr>
            <a:spLocks noGrp="1" noChangeArrowheads="1"/>
          </p:cNvSpPr>
          <p:nvPr>
            <p:ph type="body" idx="1"/>
          </p:nvPr>
        </p:nvSpPr>
        <p:spPr>
          <a:xfrm>
            <a:off x="331788" y="4702175"/>
            <a:ext cx="5956300" cy="4638675"/>
          </a:xfrm>
          <a:ln/>
        </p:spPr>
        <p:txBody>
          <a:bodyPr lIns="90574" tIns="45288" rIns="90574" bIns="45288"/>
          <a:lstStyle/>
          <a:p>
            <a:endParaRPr lang="zh-TW" altLang="en-US"/>
          </a:p>
        </p:txBody>
      </p:sp>
      <p:sp>
        <p:nvSpPr>
          <p:cNvPr id="1025027" name="Rectangle 3"/>
          <p:cNvSpPr>
            <a:spLocks noGrp="1" noRot="1" noChangeAspect="1" noChangeArrowheads="1" noTextEdit="1"/>
          </p:cNvSpPr>
          <p:nvPr>
            <p:ph type="sldImg"/>
          </p:nvPr>
        </p:nvSpPr>
        <p:spPr>
          <a:xfrm>
            <a:off x="393700" y="192088"/>
            <a:ext cx="5810250" cy="4357687"/>
          </a:xfrm>
          <a:ln cap="flat"/>
        </p:spPr>
      </p:sp>
    </p:spTree>
    <p:extLst>
      <p:ext uri="{BB962C8B-B14F-4D97-AF65-F5344CB8AC3E}">
        <p14:creationId xmlns:p14="http://schemas.microsoft.com/office/powerpoint/2010/main" val="42817231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0A2D211-C85A-432F-BF3D-B628AF14177D}" type="slidenum">
              <a:rPr lang="zh-CN" altLang="en-US"/>
              <a:pPr/>
              <a:t>103</a:t>
            </a:fld>
            <a:endParaRPr lang="en-US" altLang="zh-CN"/>
          </a:p>
        </p:txBody>
      </p:sp>
      <p:sp>
        <p:nvSpPr>
          <p:cNvPr id="1027074" name="Rectangle 2"/>
          <p:cNvSpPr>
            <a:spLocks noGrp="1" noChangeArrowheads="1"/>
          </p:cNvSpPr>
          <p:nvPr>
            <p:ph type="body" idx="1"/>
          </p:nvPr>
        </p:nvSpPr>
        <p:spPr>
          <a:xfrm>
            <a:off x="331788" y="4702175"/>
            <a:ext cx="5956300" cy="4638675"/>
          </a:xfrm>
          <a:ln/>
        </p:spPr>
        <p:txBody>
          <a:bodyPr lIns="90574" tIns="45288" rIns="90574" bIns="45288"/>
          <a:lstStyle/>
          <a:p>
            <a:endParaRPr lang="zh-TW" altLang="en-US"/>
          </a:p>
        </p:txBody>
      </p:sp>
      <p:sp>
        <p:nvSpPr>
          <p:cNvPr id="1027075" name="Rectangle 3"/>
          <p:cNvSpPr>
            <a:spLocks noGrp="1" noRot="1" noChangeAspect="1" noChangeArrowheads="1" noTextEdit="1"/>
          </p:cNvSpPr>
          <p:nvPr>
            <p:ph type="sldImg"/>
          </p:nvPr>
        </p:nvSpPr>
        <p:spPr>
          <a:xfrm>
            <a:off x="393700" y="192088"/>
            <a:ext cx="5810250" cy="4357687"/>
          </a:xfrm>
          <a:ln cap="flat"/>
        </p:spPr>
      </p:sp>
    </p:spTree>
    <p:extLst>
      <p:ext uri="{BB962C8B-B14F-4D97-AF65-F5344CB8AC3E}">
        <p14:creationId xmlns:p14="http://schemas.microsoft.com/office/powerpoint/2010/main" val="2192017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0F1CA32-A867-40B7-8FC2-B9F8059CC644}" type="slidenum">
              <a:rPr lang="zh-CN" altLang="en-US"/>
              <a:pPr/>
              <a:t>8</a:t>
            </a:fld>
            <a:endParaRPr lang="en-US" altLang="zh-CN"/>
          </a:p>
        </p:txBody>
      </p:sp>
      <p:sp>
        <p:nvSpPr>
          <p:cNvPr id="653314" name="Rectangle 2"/>
          <p:cNvSpPr>
            <a:spLocks noGrp="1" noRot="1" noChangeAspect="1" noChangeArrowheads="1"/>
          </p:cNvSpPr>
          <p:nvPr>
            <p:ph type="sldImg"/>
          </p:nvPr>
        </p:nvSpPr>
        <p:spPr bwMode="auto">
          <a:xfrm>
            <a:off x="1168400" y="914400"/>
            <a:ext cx="4316413" cy="3236913"/>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3315" name="Rectangle 3"/>
          <p:cNvSpPr>
            <a:spLocks noGrp="1" noChangeArrowheads="1"/>
          </p:cNvSpPr>
          <p:nvPr>
            <p:ph type="body" idx="1"/>
          </p:nvPr>
        </p:nvSpPr>
        <p:spPr bwMode="auto">
          <a:xfrm>
            <a:off x="368300" y="3016250"/>
            <a:ext cx="5983288" cy="61928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28479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33C148D-AD2C-4302-87C0-01921350CF87}" type="slidenum">
              <a:rPr lang="zh-CN" altLang="en-US"/>
              <a:pPr/>
              <a:t>9</a:t>
            </a:fld>
            <a:endParaRPr lang="en-US" altLang="zh-CN"/>
          </a:p>
        </p:txBody>
      </p:sp>
      <p:sp>
        <p:nvSpPr>
          <p:cNvPr id="655362" name="Rectangle 1026"/>
          <p:cNvSpPr>
            <a:spLocks noGrp="1" noRot="1" noChangeAspect="1" noChangeArrowheads="1"/>
          </p:cNvSpPr>
          <p:nvPr>
            <p:ph type="sldImg"/>
          </p:nvPr>
        </p:nvSpPr>
        <p:spPr bwMode="auto">
          <a:xfrm>
            <a:off x="1168400" y="914400"/>
            <a:ext cx="4316413" cy="3236913"/>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63" name="Rectangle 1027"/>
          <p:cNvSpPr>
            <a:spLocks noGrp="1" noChangeArrowheads="1"/>
          </p:cNvSpPr>
          <p:nvPr>
            <p:ph type="body" idx="1"/>
          </p:nvPr>
        </p:nvSpPr>
        <p:spPr bwMode="auto">
          <a:xfrm>
            <a:off x="368300" y="3016250"/>
            <a:ext cx="5983288" cy="61928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185476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0">
              <a:buNone/>
            </a:pPr>
            <a:r>
              <a:rPr lang="en-US" dirty="0" smtClean="0"/>
              <a:t>2. the operation to perform on the packet's label stack; this is one of the following operations:</a:t>
            </a:r>
          </a:p>
          <a:p>
            <a:pPr marL="685800" lvl="1" indent="-342900">
              <a:buFont typeface="+mj-lt"/>
              <a:buAutoNum type="alphaLcParenR"/>
            </a:pPr>
            <a:r>
              <a:rPr lang="en-US" dirty="0" smtClean="0"/>
              <a:t>replace the label at the top of the label stack with a specified new label</a:t>
            </a:r>
          </a:p>
          <a:p>
            <a:pPr marL="685800" lvl="1" indent="-342900">
              <a:buFont typeface="+mj-lt"/>
              <a:buAutoNum type="alphaLcParenR"/>
            </a:pPr>
            <a:r>
              <a:rPr lang="en-US" dirty="0" smtClean="0"/>
              <a:t>pop the label stack</a:t>
            </a:r>
          </a:p>
          <a:p>
            <a:pPr marL="685800" lvl="1" indent="-342900">
              <a:buFont typeface="+mj-lt"/>
              <a:buAutoNum type="alphaLcParenR"/>
            </a:pPr>
            <a:r>
              <a:rPr lang="en-US" dirty="0" smtClean="0"/>
              <a:t>replace the label at the top of the label stack with a  specified new label, and then push one or more specified new labels onto the label stack.</a:t>
            </a:r>
          </a:p>
          <a:p>
            <a:pPr marL="342900" lvl="1" indent="0">
              <a:buNone/>
            </a:pPr>
            <a:r>
              <a:rPr lang="en-US" dirty="0" smtClean="0"/>
              <a:t> It may also contain:</a:t>
            </a:r>
          </a:p>
          <a:p>
            <a:pPr marL="685800" lvl="1" indent="-342900">
              <a:buFont typeface="+mj-lt"/>
              <a:buAutoNum type="alphaLcParenR" startAt="4"/>
            </a:pPr>
            <a:r>
              <a:rPr lang="en-US" dirty="0" smtClean="0"/>
              <a:t>the data link encapsulation to use when transmitting the packet</a:t>
            </a:r>
          </a:p>
          <a:p>
            <a:pPr marL="685800" lvl="1" indent="-342900">
              <a:buFont typeface="+mj-lt"/>
              <a:buAutoNum type="alphaLcParenR" startAt="4"/>
            </a:pPr>
            <a:r>
              <a:rPr lang="en-US" dirty="0" smtClean="0"/>
              <a:t>the way to encode the label stack when transmitting the packet</a:t>
            </a:r>
          </a:p>
          <a:p>
            <a:pPr marL="685800" lvl="1" indent="-342900">
              <a:buFont typeface="+mj-lt"/>
              <a:buAutoNum type="alphaLcParenR" startAt="4"/>
            </a:pPr>
            <a:r>
              <a:rPr lang="en-US" dirty="0" smtClean="0"/>
              <a:t>any other information needed in order to properly dispose of the packet.</a:t>
            </a:r>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10</a:t>
            </a:fld>
            <a:endParaRPr lang="en-US" dirty="0"/>
          </a:p>
        </p:txBody>
      </p:sp>
    </p:spTree>
    <p:extLst>
      <p:ext uri="{BB962C8B-B14F-4D97-AF65-F5344CB8AC3E}">
        <p14:creationId xmlns:p14="http://schemas.microsoft.com/office/powerpoint/2010/main" val="4124247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1"/>
          <p:cNvSpPr>
            <a:spLocks noGrp="1" noChangeArrowheads="1"/>
          </p:cNvSpPr>
          <p:nvPr>
            <p:ph type="sldNum" sz="quarter" idx="5"/>
          </p:nvPr>
        </p:nvSpPr>
        <p:spPr>
          <a:ln/>
        </p:spPr>
        <p:txBody>
          <a:bodyPr/>
          <a:lstStyle/>
          <a:p>
            <a:fld id="{4811595B-9248-4744-B11D-9459BB61AE9A}" type="slidenum">
              <a:rPr lang="zh-CN" altLang="en-US"/>
              <a:pPr/>
              <a:t>11</a:t>
            </a:fld>
            <a:endParaRPr lang="en-US" altLang="zh-CN"/>
          </a:p>
        </p:txBody>
      </p:sp>
      <p:sp>
        <p:nvSpPr>
          <p:cNvPr id="406530" name="Rectangle 2"/>
          <p:cNvSpPr>
            <a:spLocks noChangeArrowheads="1"/>
          </p:cNvSpPr>
          <p:nvPr/>
        </p:nvSpPr>
        <p:spPr bwMode="auto">
          <a:xfrm>
            <a:off x="3767138" y="-1588"/>
            <a:ext cx="2881312"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31" name="Rectangle 3"/>
          <p:cNvSpPr>
            <a:spLocks noChangeArrowheads="1"/>
          </p:cNvSpPr>
          <p:nvPr/>
        </p:nvSpPr>
        <p:spPr bwMode="auto">
          <a:xfrm>
            <a:off x="3767138" y="9290050"/>
            <a:ext cx="28813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32" name="Rectangle 4"/>
          <p:cNvSpPr>
            <a:spLocks noChangeArrowheads="1"/>
          </p:cNvSpPr>
          <p:nvPr/>
        </p:nvSpPr>
        <p:spPr bwMode="auto">
          <a:xfrm>
            <a:off x="0" y="9290050"/>
            <a:ext cx="28813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33" name="Rectangle 5"/>
          <p:cNvSpPr>
            <a:spLocks noChangeArrowheads="1"/>
          </p:cNvSpPr>
          <p:nvPr/>
        </p:nvSpPr>
        <p:spPr bwMode="auto">
          <a:xfrm>
            <a:off x="0" y="-1588"/>
            <a:ext cx="28813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34" name="Rectangle 6"/>
          <p:cNvSpPr>
            <a:spLocks noChangeArrowheads="1"/>
          </p:cNvSpPr>
          <p:nvPr/>
        </p:nvSpPr>
        <p:spPr bwMode="auto">
          <a:xfrm>
            <a:off x="3767138" y="-1588"/>
            <a:ext cx="2881312"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35" name="Rectangle 7"/>
          <p:cNvSpPr>
            <a:spLocks noChangeArrowheads="1"/>
          </p:cNvSpPr>
          <p:nvPr/>
        </p:nvSpPr>
        <p:spPr bwMode="auto">
          <a:xfrm>
            <a:off x="0" y="9290050"/>
            <a:ext cx="28813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36" name="Rectangle 8"/>
          <p:cNvSpPr>
            <a:spLocks noChangeArrowheads="1"/>
          </p:cNvSpPr>
          <p:nvPr/>
        </p:nvSpPr>
        <p:spPr bwMode="auto">
          <a:xfrm>
            <a:off x="0" y="-1588"/>
            <a:ext cx="28813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37" name="Rectangle 9"/>
          <p:cNvSpPr>
            <a:spLocks noGrp="1" noChangeArrowheads="1"/>
          </p:cNvSpPr>
          <p:nvPr>
            <p:ph type="body" idx="1"/>
          </p:nvPr>
        </p:nvSpPr>
        <p:spPr bwMode="auto">
          <a:xfrm>
            <a:off x="812800" y="3186113"/>
            <a:ext cx="4875213" cy="5967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46" tIns="49159" rIns="95146" bIns="49159"/>
          <a:lstStyle/>
          <a:p>
            <a:pPr marL="0" indent="0" defTabSz="984250"/>
            <a:r>
              <a:rPr lang="en-US" altLang="zh-CN">
                <a:cs typeface="Arial" panose="020B0604020202020204" pitchFamily="34" charset="0"/>
              </a:rPr>
              <a:t>Here is how MPLS actually works.  </a:t>
            </a:r>
          </a:p>
          <a:p>
            <a:pPr marL="0" indent="0" defTabSz="984250"/>
            <a:endParaRPr lang="en-US" altLang="zh-CN">
              <a:cs typeface="Arial" panose="020B0604020202020204" pitchFamily="34" charset="0"/>
            </a:endParaRPr>
          </a:p>
          <a:p>
            <a:pPr marL="0" indent="0" defTabSz="984250"/>
            <a:r>
              <a:rPr lang="en-US" altLang="zh-CN" b="1">
                <a:cs typeface="Arial" panose="020B0604020202020204" pitchFamily="34" charset="0"/>
              </a:rPr>
              <a:t>Step 1A</a:t>
            </a:r>
            <a:r>
              <a:rPr lang="en-US" altLang="zh-CN">
                <a:cs typeface="Arial" panose="020B0604020202020204" pitchFamily="34" charset="0"/>
              </a:rPr>
              <a:t>:  a routing protocol such as OSPF, EIGRP, or IS-IS determines the layer 3 topology.  A router builds a routing table as it “listens” to the network.  A Cisco router or IP+ATM switch can have a routing function inside that does this.  All devices in the network are building the layer 3 topology.</a:t>
            </a:r>
          </a:p>
          <a:p>
            <a:pPr marL="0" indent="0" defTabSz="984250"/>
            <a:endParaRPr lang="en-US" altLang="zh-CN">
              <a:cs typeface="Arial" panose="020B0604020202020204" pitchFamily="34" charset="0"/>
            </a:endParaRPr>
          </a:p>
          <a:p>
            <a:pPr marL="0" indent="0" defTabSz="984250"/>
            <a:r>
              <a:rPr lang="en-US" altLang="zh-CN" b="1">
                <a:cs typeface="Arial" panose="020B0604020202020204" pitchFamily="34" charset="0"/>
              </a:rPr>
              <a:t>Step 1B</a:t>
            </a:r>
            <a:r>
              <a:rPr lang="en-US" altLang="zh-CN">
                <a:cs typeface="Arial" panose="020B0604020202020204" pitchFamily="34" charset="0"/>
              </a:rPr>
              <a:t>: The Label Distribution Protocol establishes label values for each device according to the routing topology, to pre-configure maps to destination points.  Unlike ATM PVCs where the VPI/VCIs are manually assigned, labels are assigned automatically by LDP.</a:t>
            </a:r>
          </a:p>
          <a:p>
            <a:pPr marL="0" indent="0" defTabSz="984250"/>
            <a:endParaRPr lang="en-US" altLang="zh-CN">
              <a:cs typeface="Arial" panose="020B0604020202020204" pitchFamily="34" charset="0"/>
            </a:endParaRPr>
          </a:p>
          <a:p>
            <a:pPr marL="0" indent="0" defTabSz="984250"/>
            <a:r>
              <a:rPr lang="en-US" altLang="zh-CN" b="1">
                <a:cs typeface="Arial" panose="020B0604020202020204" pitchFamily="34" charset="0"/>
              </a:rPr>
              <a:t>Step 2</a:t>
            </a:r>
            <a:r>
              <a:rPr lang="en-US" altLang="zh-CN">
                <a:cs typeface="Arial" panose="020B0604020202020204" pitchFamily="34" charset="0"/>
              </a:rPr>
              <a:t>:  An ingress packet enters the Edge LSR.  The LSR labels it, does all the layer 3 value-added services, including QoS, Bandwidth management, and so forth.  It then applies a label to it based on the information in the forwarding tables.  (This also reflects QoS, which we’ll discuss in detail in the next section).  </a:t>
            </a:r>
          </a:p>
          <a:p>
            <a:pPr marL="0" indent="0" defTabSz="984250"/>
            <a:endParaRPr lang="en-US" altLang="zh-CN">
              <a:cs typeface="Arial" panose="020B0604020202020204" pitchFamily="34" charset="0"/>
            </a:endParaRPr>
          </a:p>
          <a:p>
            <a:pPr marL="0" indent="0" defTabSz="984250"/>
            <a:r>
              <a:rPr lang="en-US" altLang="zh-CN" b="1">
                <a:cs typeface="Arial" panose="020B0604020202020204" pitchFamily="34" charset="0"/>
              </a:rPr>
              <a:t>Step 3</a:t>
            </a:r>
            <a:r>
              <a:rPr lang="en-US" altLang="zh-CN">
                <a:cs typeface="Arial" panose="020B0604020202020204" pitchFamily="34" charset="0"/>
              </a:rPr>
              <a:t>:  the core LSR read the labels on each packet on the ingress interface, and based on what the label says, sends the packet out the appropriate egress interface with a new label.</a:t>
            </a:r>
          </a:p>
          <a:p>
            <a:pPr marL="0" indent="0" defTabSz="984250"/>
            <a:endParaRPr lang="en-US" altLang="zh-CN">
              <a:cs typeface="Arial" panose="020B0604020202020204" pitchFamily="34" charset="0"/>
            </a:endParaRPr>
          </a:p>
          <a:p>
            <a:pPr marL="0" indent="0" defTabSz="984250"/>
            <a:r>
              <a:rPr lang="en-US" altLang="zh-CN" b="1">
                <a:cs typeface="Arial" panose="020B0604020202020204" pitchFamily="34" charset="0"/>
              </a:rPr>
              <a:t>Step 4</a:t>
            </a:r>
            <a:r>
              <a:rPr lang="en-US" altLang="zh-CN">
                <a:cs typeface="Arial" panose="020B0604020202020204" pitchFamily="34" charset="0"/>
              </a:rPr>
              <a:t>:  the egress Edge LSR  strips the label and sends the packet to its destination.</a:t>
            </a:r>
          </a:p>
          <a:p>
            <a:pPr marL="0" indent="0" defTabSz="984250"/>
            <a:endParaRPr lang="zh-CN" altLang="en-US">
              <a:cs typeface="Arial" panose="020B0604020202020204" pitchFamily="34" charset="0"/>
            </a:endParaRPr>
          </a:p>
        </p:txBody>
      </p:sp>
      <p:sp>
        <p:nvSpPr>
          <p:cNvPr id="406538" name="Rectangle 10"/>
          <p:cNvSpPr>
            <a:spLocks noGrp="1" noRot="1" noChangeAspect="1" noChangeArrowheads="1"/>
          </p:cNvSpPr>
          <p:nvPr>
            <p:ph type="sldImg"/>
          </p:nvPr>
        </p:nvSpPr>
        <p:spPr bwMode="auto">
          <a:xfrm>
            <a:off x="1206500" y="901700"/>
            <a:ext cx="2805113" cy="21034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514419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BEA8FB2-7D13-4C2E-92A4-8B16993670FA}" type="slidenum">
              <a:rPr lang="zh-CN" altLang="en-US"/>
              <a:pPr/>
              <a:t>13</a:t>
            </a:fld>
            <a:endParaRPr lang="en-US" altLang="zh-CN"/>
          </a:p>
        </p:txBody>
      </p:sp>
      <p:sp>
        <p:nvSpPr>
          <p:cNvPr id="408578" name="Rectangle 2"/>
          <p:cNvSpPr>
            <a:spLocks noGrp="1" noChangeArrowheads="1"/>
          </p:cNvSpPr>
          <p:nvPr>
            <p:ph type="body" idx="1"/>
          </p:nvPr>
        </p:nvSpPr>
        <p:spPr bwMode="auto">
          <a:xfrm>
            <a:off x="887413" y="3930650"/>
            <a:ext cx="4873625" cy="5119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865" tIns="48236" rIns="94865" bIns="48236"/>
          <a:lstStyle/>
          <a:p>
            <a:pPr marL="117475" indent="-117475" defTabSz="955675"/>
            <a:endParaRPr lang="en-US" altLang="zh-CN" dirty="0"/>
          </a:p>
        </p:txBody>
      </p:sp>
      <p:sp>
        <p:nvSpPr>
          <p:cNvPr id="408579" name="Rectangle 3"/>
          <p:cNvSpPr>
            <a:spLocks noGrp="1" noRot="1" noChangeAspect="1" noChangeArrowheads="1"/>
          </p:cNvSpPr>
          <p:nvPr>
            <p:ph type="sldImg"/>
          </p:nvPr>
        </p:nvSpPr>
        <p:spPr bwMode="auto">
          <a:xfrm>
            <a:off x="1127125" y="493713"/>
            <a:ext cx="4340225" cy="3254375"/>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115908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5395DA4-8B16-4869-915D-6E0877BB75A9}" type="slidenum">
              <a:rPr lang="zh-CN" altLang="en-US"/>
              <a:pPr/>
              <a:t>14</a:t>
            </a:fld>
            <a:endParaRPr lang="en-US" altLang="zh-CN"/>
          </a:p>
        </p:txBody>
      </p:sp>
      <p:sp>
        <p:nvSpPr>
          <p:cNvPr id="410626" name="Rectangle 2"/>
          <p:cNvSpPr>
            <a:spLocks noGrp="1" noChangeArrowheads="1"/>
          </p:cNvSpPr>
          <p:nvPr>
            <p:ph type="body" idx="1"/>
          </p:nvPr>
        </p:nvSpPr>
        <p:spPr bwMode="auto">
          <a:xfrm>
            <a:off x="887413" y="3995738"/>
            <a:ext cx="4873625" cy="5054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865" tIns="48236" rIns="94865" bIns="48236"/>
          <a:lstStyle/>
          <a:p>
            <a:pPr marL="117475" indent="-117475" defTabSz="955675"/>
            <a:r>
              <a:rPr lang="en-US" altLang="zh-CN" dirty="0"/>
              <a:t>The tag frame encapsulation uses what’s called a shim header.  It’s a header that sits between the MAC layer header and the layer 3 header in the packet.  It consists of one or more entries that look like this.  </a:t>
            </a:r>
          </a:p>
          <a:p>
            <a:pPr marL="117475" indent="-117475" defTabSz="955675"/>
            <a:r>
              <a:rPr lang="en-US" altLang="zh-CN" dirty="0"/>
              <a:t>Its a 32-bit word per entry which contains: </a:t>
            </a:r>
          </a:p>
          <a:p>
            <a:pPr marL="117475" indent="-117475" defTabSz="955675"/>
            <a:r>
              <a:rPr lang="en-US" altLang="zh-CN" dirty="0"/>
              <a:t>the tag your forwarding on</a:t>
            </a:r>
          </a:p>
          <a:p>
            <a:pPr marL="117475" indent="-117475" defTabSz="955675"/>
            <a:r>
              <a:rPr lang="en-US" altLang="zh-CN" dirty="0"/>
              <a:t>a 3-bit class of service field</a:t>
            </a:r>
          </a:p>
          <a:p>
            <a:pPr marL="117475" indent="-117475" defTabSz="955675"/>
            <a:r>
              <a:rPr lang="en-US" altLang="zh-CN" dirty="0"/>
              <a:t>an 8-bit time to live field, and</a:t>
            </a:r>
          </a:p>
          <a:p>
            <a:pPr marL="117475" indent="-117475" defTabSz="955675"/>
            <a:r>
              <a:rPr lang="en-US" altLang="zh-CN" dirty="0"/>
              <a:t>a 1-bit end of stack.</a:t>
            </a:r>
          </a:p>
          <a:p>
            <a:pPr marL="117475" indent="-117475" defTabSz="955675"/>
            <a:r>
              <a:rPr lang="en-US" altLang="zh-CN" dirty="0"/>
              <a:t>The end of stack is what allows you to determine when you’re popping a tag, whether this is the last tag on the packet, or whether there are further tags.</a:t>
            </a:r>
          </a:p>
        </p:txBody>
      </p:sp>
      <p:sp>
        <p:nvSpPr>
          <p:cNvPr id="410627" name="Rectangle 3"/>
          <p:cNvSpPr>
            <a:spLocks noGrp="1" noRot="1" noChangeAspect="1" noChangeArrowheads="1"/>
          </p:cNvSpPr>
          <p:nvPr>
            <p:ph type="sldImg"/>
          </p:nvPr>
        </p:nvSpPr>
        <p:spPr bwMode="auto">
          <a:xfrm>
            <a:off x="1163638" y="336550"/>
            <a:ext cx="4322762" cy="3241675"/>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61510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17769CC-C4EF-CE44-8FE8-4417A2163FC5}" type="slidenum">
              <a:rPr lang="en-US" smtClean="0"/>
              <a:pPr/>
              <a:t>‹#›</a:t>
            </a:fld>
            <a:endParaRPr lang="en-US" dirty="0"/>
          </a:p>
        </p:txBody>
      </p:sp>
    </p:spTree>
    <p:extLst>
      <p:ext uri="{BB962C8B-B14F-4D97-AF65-F5344CB8AC3E}">
        <p14:creationId xmlns:p14="http://schemas.microsoft.com/office/powerpoint/2010/main" val="235497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E6BCC22B-BD40-EE4D-8BCA-11ADF8C63D87}" type="slidenum">
              <a:rPr lang="en-US" smtClean="0"/>
              <a:pPr/>
              <a:t>‹#›</a:t>
            </a:fld>
            <a:endParaRPr lang="en-US" dirty="0"/>
          </a:p>
        </p:txBody>
      </p:sp>
    </p:spTree>
    <p:extLst>
      <p:ext uri="{BB962C8B-B14F-4D97-AF65-F5344CB8AC3E}">
        <p14:creationId xmlns:p14="http://schemas.microsoft.com/office/powerpoint/2010/main" val="33936394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42123D3-5594-294D-847F-EF0836CFC416}" type="slidenum">
              <a:rPr lang="en-US" smtClean="0"/>
              <a:pPr/>
              <a:t>‹#›</a:t>
            </a:fld>
            <a:endParaRPr lang="en-US" dirty="0"/>
          </a:p>
        </p:txBody>
      </p:sp>
    </p:spTree>
    <p:extLst>
      <p:ext uri="{BB962C8B-B14F-4D97-AF65-F5344CB8AC3E}">
        <p14:creationId xmlns:p14="http://schemas.microsoft.com/office/powerpoint/2010/main" val="72389395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254000"/>
            <a:ext cx="7623175"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965325"/>
            <a:ext cx="8224837" cy="1709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5613" y="3827463"/>
            <a:ext cx="8224837" cy="17097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644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idx="1"/>
          </p:nvPr>
        </p:nvSpPr>
        <p:spPr>
          <a:xfrm>
            <a:off x="628650" y="1447800"/>
            <a:ext cx="7886700" cy="472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1C4FC1D6-BF0C-9749-816C-1702B0C4A78A}" type="slidenum">
              <a:rPr lang="en-US" smtClean="0"/>
              <a:pPr/>
              <a:t>‹#›</a:t>
            </a:fld>
            <a:endParaRPr lang="en-US" dirty="0"/>
          </a:p>
        </p:txBody>
      </p:sp>
    </p:spTree>
    <p:extLst>
      <p:ext uri="{BB962C8B-B14F-4D97-AF65-F5344CB8AC3E}">
        <p14:creationId xmlns:p14="http://schemas.microsoft.com/office/powerpoint/2010/main" val="1962660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D08B9C47-D783-9040-89DA-8EF84378EE92}" type="slidenum">
              <a:rPr lang="en-US" smtClean="0"/>
              <a:pPr/>
              <a:t>‹#›</a:t>
            </a:fld>
            <a:endParaRPr lang="en-US" dirty="0"/>
          </a:p>
        </p:txBody>
      </p:sp>
    </p:spTree>
    <p:extLst>
      <p:ext uri="{BB962C8B-B14F-4D97-AF65-F5344CB8AC3E}">
        <p14:creationId xmlns:p14="http://schemas.microsoft.com/office/powerpoint/2010/main" val="3248015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447800"/>
            <a:ext cx="3886200" cy="472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447800"/>
            <a:ext cx="3886200" cy="4729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A61F1B6F-62CC-5F4D-9F84-332ECC650186}" type="slidenum">
              <a:rPr lang="en-US" smtClean="0"/>
              <a:pPr/>
              <a:t>‹#›</a:t>
            </a:fld>
            <a:endParaRPr lang="en-US" dirty="0"/>
          </a:p>
        </p:txBody>
      </p:sp>
    </p:spTree>
    <p:extLst>
      <p:ext uri="{BB962C8B-B14F-4D97-AF65-F5344CB8AC3E}">
        <p14:creationId xmlns:p14="http://schemas.microsoft.com/office/powerpoint/2010/main" val="26178648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2DBE4D59-E122-044A-A01D-E29AED99A75E}" type="slidenum">
              <a:rPr lang="en-US" smtClean="0"/>
              <a:pPr/>
              <a:t>‹#›</a:t>
            </a:fld>
            <a:endParaRPr lang="en-US" dirty="0"/>
          </a:p>
        </p:txBody>
      </p:sp>
    </p:spTree>
    <p:extLst>
      <p:ext uri="{BB962C8B-B14F-4D97-AF65-F5344CB8AC3E}">
        <p14:creationId xmlns:p14="http://schemas.microsoft.com/office/powerpoint/2010/main" val="30835598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0727A712-7836-3E46-B05C-35E636B56363}" type="slidenum">
              <a:rPr lang="en-US" smtClean="0"/>
              <a:pPr/>
              <a:t>‹#›</a:t>
            </a:fld>
            <a:endParaRPr lang="en-US" dirty="0"/>
          </a:p>
        </p:txBody>
      </p:sp>
    </p:spTree>
    <p:extLst>
      <p:ext uri="{BB962C8B-B14F-4D97-AF65-F5344CB8AC3E}">
        <p14:creationId xmlns:p14="http://schemas.microsoft.com/office/powerpoint/2010/main" val="5088421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C920E5-3B0C-3343-BA3D-A98C053EC410}" type="slidenum">
              <a:rPr lang="en-US" smtClean="0"/>
              <a:pPr/>
              <a:t>‹#›</a:t>
            </a:fld>
            <a:endParaRPr lang="en-US" dirty="0"/>
          </a:p>
        </p:txBody>
      </p:sp>
    </p:spTree>
    <p:extLst>
      <p:ext uri="{BB962C8B-B14F-4D97-AF65-F5344CB8AC3E}">
        <p14:creationId xmlns:p14="http://schemas.microsoft.com/office/powerpoint/2010/main" val="780657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107251F6-4E5A-1F44-ADED-8BB7DA8937FA}" type="slidenum">
              <a:rPr lang="en-US" smtClean="0"/>
              <a:pPr/>
              <a:t>‹#›</a:t>
            </a:fld>
            <a:endParaRPr lang="en-US" dirty="0"/>
          </a:p>
        </p:txBody>
      </p:sp>
    </p:spTree>
    <p:extLst>
      <p:ext uri="{BB962C8B-B14F-4D97-AF65-F5344CB8AC3E}">
        <p14:creationId xmlns:p14="http://schemas.microsoft.com/office/powerpoint/2010/main" val="38306219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B8BC37E-4ADF-AF46-98A3-0D5FB97F609C}" type="slidenum">
              <a:rPr lang="en-US" smtClean="0"/>
              <a:pPr/>
              <a:t>‹#›</a:t>
            </a:fld>
            <a:endParaRPr lang="en-US" dirty="0"/>
          </a:p>
        </p:txBody>
      </p:sp>
    </p:spTree>
    <p:extLst>
      <p:ext uri="{BB962C8B-B14F-4D97-AF65-F5344CB8AC3E}">
        <p14:creationId xmlns:p14="http://schemas.microsoft.com/office/powerpoint/2010/main" val="1225373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C14A9E-3D93-6645-9515-77362D14FB87}" type="slidenum">
              <a:rPr lang="en-US" smtClean="0"/>
              <a:pPr/>
              <a:t>‹#›</a:t>
            </a:fld>
            <a:endParaRPr lang="en-US" dirty="0"/>
          </a:p>
        </p:txBody>
      </p:sp>
    </p:spTree>
    <p:extLst>
      <p:ext uri="{BB962C8B-B14F-4D97-AF65-F5344CB8AC3E}">
        <p14:creationId xmlns:p14="http://schemas.microsoft.com/office/powerpoint/2010/main" val="330828767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45.wmf"/></Relationships>
</file>

<file path=ppt/slides/_rels/slide102.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45.wmf"/></Relationships>
</file>

<file path=ppt/slides/_rels/slide103.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45.wmf"/></Relationships>
</file>

<file path=ppt/slides/_rels/slide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wmf"/><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slideLayout" Target="../slideLayouts/slideLayout6.xml"/><Relationship Id="rId6" Type="http://schemas.openxmlformats.org/officeDocument/2006/relationships/image" Target="../media/image8.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5.wmf"/><Relationship Id="rId7" Type="http://schemas.openxmlformats.org/officeDocument/2006/relationships/image" Target="../media/image10.wmf"/><Relationship Id="rId2" Type="http://schemas.openxmlformats.org/officeDocument/2006/relationships/image" Target="../media/image13.wmf"/><Relationship Id="rId1" Type="http://schemas.openxmlformats.org/officeDocument/2006/relationships/slideLayout" Target="../slideLayouts/slideLayout7.xml"/><Relationship Id="rId6" Type="http://schemas.openxmlformats.org/officeDocument/2006/relationships/image" Target="../media/image9.wmf"/><Relationship Id="rId5" Type="http://schemas.openxmlformats.org/officeDocument/2006/relationships/image" Target="../media/image8.wmf"/><Relationship Id="rId10"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wmf"/></Relationships>
</file>

<file path=ppt/slides/_rels/slide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slideLayout" Target="../slideLayouts/slideLayout12.x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6.wmf"/><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6.wmf"/><Relationship Id="rId1" Type="http://schemas.openxmlformats.org/officeDocument/2006/relationships/slideLayout" Target="../slideLayouts/slideLayout12.xml"/><Relationship Id="rId5" Type="http://schemas.openxmlformats.org/officeDocument/2006/relationships/image" Target="../media/image23.wmf"/><Relationship Id="rId4" Type="http://schemas.openxmlformats.org/officeDocument/2006/relationships/image" Target="../media/image22.wmf"/></Relationships>
</file>

<file path=ppt/slides/_rels/slide3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16.wmf"/><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6.wmf"/><Relationship Id="rId1" Type="http://schemas.openxmlformats.org/officeDocument/2006/relationships/slideLayout" Target="../slideLayouts/slideLayout12.xml"/><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slides/_rels/slide3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7.wmf"/><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class.svuca.edu/~sandy/class/CS540/"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16.wmf"/><Relationship Id="rId1" Type="http://schemas.openxmlformats.org/officeDocument/2006/relationships/slideLayout" Target="../slideLayouts/slideLayout12.xml"/><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slides/_rels/slide4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16.wmf"/><Relationship Id="rId1" Type="http://schemas.openxmlformats.org/officeDocument/2006/relationships/slideLayout" Target="../slideLayouts/slideLayout12.xml"/><Relationship Id="rId4" Type="http://schemas.openxmlformats.org/officeDocument/2006/relationships/image" Target="../media/image32.wmf"/></Relationships>
</file>

<file path=ppt/slides/_rels/slide4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27.wmf"/><Relationship Id="rId1" Type="http://schemas.openxmlformats.org/officeDocument/2006/relationships/slideLayout" Target="../slideLayouts/slideLayout12.xml"/><Relationship Id="rId4" Type="http://schemas.openxmlformats.org/officeDocument/2006/relationships/image" Target="../media/image29.wmf"/></Relationships>
</file>

<file path=ppt/slides/_rels/slide4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6.wmf"/><Relationship Id="rId1" Type="http://schemas.openxmlformats.org/officeDocument/2006/relationships/slideLayout" Target="../slideLayouts/slideLayout12.xml"/><Relationship Id="rId6" Type="http://schemas.openxmlformats.org/officeDocument/2006/relationships/image" Target="../media/image34.wmf"/><Relationship Id="rId5" Type="http://schemas.openxmlformats.org/officeDocument/2006/relationships/image" Target="../media/image35.wmf"/><Relationship Id="rId4" Type="http://schemas.openxmlformats.org/officeDocument/2006/relationships/image" Target="../media/image32.wmf"/></Relationships>
</file>

<file path=ppt/slides/_rels/slide4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6.wmf"/><Relationship Id="rId1" Type="http://schemas.openxmlformats.org/officeDocument/2006/relationships/slideLayout" Target="../slideLayouts/slideLayout12.xml"/><Relationship Id="rId6" Type="http://schemas.openxmlformats.org/officeDocument/2006/relationships/image" Target="../media/image34.wmf"/><Relationship Id="rId5" Type="http://schemas.openxmlformats.org/officeDocument/2006/relationships/image" Target="../media/image35.wmf"/><Relationship Id="rId4" Type="http://schemas.openxmlformats.org/officeDocument/2006/relationships/image" Target="../media/image32.wmf"/></Relationships>
</file>

<file path=ppt/slides/_rels/slide45.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16.wmf"/><Relationship Id="rId1" Type="http://schemas.openxmlformats.org/officeDocument/2006/relationships/slideLayout" Target="../slideLayouts/slideLayout12.xml"/><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4.wmf"/></Relationships>
</file>

<file path=ppt/slides/_rels/slide4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16.wmf"/><Relationship Id="rId1" Type="http://schemas.openxmlformats.org/officeDocument/2006/relationships/slideLayout" Target="../slideLayouts/slideLayout12.xml"/><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16.wmf"/><Relationship Id="rId1" Type="http://schemas.openxmlformats.org/officeDocument/2006/relationships/slideLayout" Target="../slideLayouts/slideLayout12.xml"/><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slides/_rels/slide4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16.wmf"/><Relationship Id="rId1" Type="http://schemas.openxmlformats.org/officeDocument/2006/relationships/slideLayout" Target="../slideLayouts/slideLayout12.xml"/><Relationship Id="rId6" Type="http://schemas.openxmlformats.org/officeDocument/2006/relationships/image" Target="../media/image37.wmf"/><Relationship Id="rId5" Type="http://schemas.openxmlformats.org/officeDocument/2006/relationships/image" Target="../media/image39.wmf"/><Relationship Id="rId4" Type="http://schemas.openxmlformats.org/officeDocument/2006/relationships/image" Target="../media/image3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4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4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43.png"/><Relationship Id="rId4" Type="http://schemas.openxmlformats.org/officeDocument/2006/relationships/image" Target="../media/image42.jpeg"/></Relationships>
</file>

<file path=ppt/slides/_rels/slide7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43.png"/><Relationship Id="rId4" Type="http://schemas.openxmlformats.org/officeDocument/2006/relationships/image" Target="../media/image42.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43.png"/><Relationship Id="rId4" Type="http://schemas.openxmlformats.org/officeDocument/2006/relationships/image" Target="../media/image42.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43.png"/><Relationship Id="rId4" Type="http://schemas.openxmlformats.org/officeDocument/2006/relationships/image" Target="../media/image4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43.png"/><Relationship Id="rId4" Type="http://schemas.openxmlformats.org/officeDocument/2006/relationships/image" Target="../media/image42.jpeg"/></Relationships>
</file>

<file path=ppt/slides/_rels/slide8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43.png"/><Relationship Id="rId4" Type="http://schemas.openxmlformats.org/officeDocument/2006/relationships/image" Target="../media/image42.jpeg"/></Relationships>
</file>

<file path=ppt/slides/_rels/slide8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43.png"/><Relationship Id="rId4" Type="http://schemas.openxmlformats.org/officeDocument/2006/relationships/image" Target="../media/image42.jpe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45.wmf"/></Relationships>
</file>

<file path=ppt/slides/_rels/slide88.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6.xml"/><Relationship Id="rId4" Type="http://schemas.openxmlformats.org/officeDocument/2006/relationships/image" Target="../media/image46.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6.xml"/><Relationship Id="rId4" Type="http://schemas.openxmlformats.org/officeDocument/2006/relationships/image" Target="../media/image46.wmf"/></Relationships>
</file>

<file path=ppt/slides/_rels/slide91.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48.wmf"/><Relationship Id="rId5" Type="http://schemas.openxmlformats.org/officeDocument/2006/relationships/image" Target="../media/image46.wmf"/><Relationship Id="rId4" Type="http://schemas.openxmlformats.org/officeDocument/2006/relationships/image" Target="../media/image45.wmf"/></Relationships>
</file>

<file path=ppt/slides/_rels/slide93.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48.wmf"/><Relationship Id="rId5" Type="http://schemas.openxmlformats.org/officeDocument/2006/relationships/image" Target="../media/image46.wmf"/><Relationship Id="rId4" Type="http://schemas.openxmlformats.org/officeDocument/2006/relationships/image" Target="../media/image45.wmf"/></Relationships>
</file>

<file path=ppt/slides/_rels/slide94.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1.wmf"/><Relationship Id="rId1" Type="http://schemas.openxmlformats.org/officeDocument/2006/relationships/slideLayout" Target="../slideLayouts/slideLayout12.xml"/><Relationship Id="rId5" Type="http://schemas.openxmlformats.org/officeDocument/2006/relationships/image" Target="../media/image50.wmf"/><Relationship Id="rId4" Type="http://schemas.openxmlformats.org/officeDocument/2006/relationships/image" Target="../media/image2.wmf"/></Relationships>
</file>

<file path=ppt/slides/_rels/slide95.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1.wmf"/><Relationship Id="rId1" Type="http://schemas.openxmlformats.org/officeDocument/2006/relationships/slideLayout" Target="../slideLayouts/slideLayout4.xml"/><Relationship Id="rId5" Type="http://schemas.openxmlformats.org/officeDocument/2006/relationships/image" Target="../media/image50.wmf"/><Relationship Id="rId4" Type="http://schemas.openxmlformats.org/officeDocument/2006/relationships/image" Target="../media/image2.wmf"/></Relationships>
</file>

<file path=ppt/slides/_rels/slide98.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1.wmf"/><Relationship Id="rId1" Type="http://schemas.openxmlformats.org/officeDocument/2006/relationships/slideLayout" Target="../slideLayouts/slideLayout12.xml"/><Relationship Id="rId5" Type="http://schemas.openxmlformats.org/officeDocument/2006/relationships/image" Target="../media/image50.wmf"/><Relationship Id="rId4" Type="http://schemas.openxmlformats.org/officeDocument/2006/relationships/image" Target="../media/image2.wmf"/></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smtClean="0"/>
              <a:t>CS 540</a:t>
            </a:r>
            <a:br>
              <a:rPr kumimoji="1" lang="en-US" dirty="0" smtClean="0"/>
            </a:br>
            <a:r>
              <a:rPr kumimoji="1" lang="en-US" dirty="0" smtClean="0"/>
              <a:t>Computer Networks II</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Sandy Wang</a:t>
            </a:r>
          </a:p>
          <a:p>
            <a:pPr eaLnBrk="1" hangingPunct="1"/>
            <a:r>
              <a:rPr lang="en-US" sz="2800" dirty="0"/>
              <a:t>c</a:t>
            </a:r>
            <a:r>
              <a:rPr lang="en-US" sz="2800" dirty="0" smtClean="0"/>
              <a:t>hwang_98@yahoo.com</a:t>
            </a:r>
            <a:endParaRPr lang="en-US" sz="2800" dirty="0"/>
          </a:p>
          <a:p>
            <a:pPr eaLnBrk="1" hangingPunct="1"/>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886700" cy="854074"/>
          </a:xfrm>
        </p:spPr>
        <p:txBody>
          <a:bodyPr/>
          <a:lstStyle/>
          <a:p>
            <a:r>
              <a:rPr lang="en-US" dirty="0" smtClean="0"/>
              <a:t>Terminology</a:t>
            </a:r>
            <a:endParaRPr lang="en-US" dirty="0"/>
          </a:p>
        </p:txBody>
      </p:sp>
      <p:sp>
        <p:nvSpPr>
          <p:cNvPr id="3" name="Content Placeholder 2"/>
          <p:cNvSpPr>
            <a:spLocks noGrp="1"/>
          </p:cNvSpPr>
          <p:nvPr>
            <p:ph idx="1"/>
          </p:nvPr>
        </p:nvSpPr>
        <p:spPr>
          <a:xfrm>
            <a:off x="228600" y="1066800"/>
            <a:ext cx="8286750" cy="5486400"/>
          </a:xfrm>
        </p:spPr>
        <p:txBody>
          <a:bodyPr>
            <a:normAutofit/>
          </a:bodyPr>
          <a:lstStyle/>
          <a:p>
            <a:r>
              <a:rPr lang="en-US" sz="2400" dirty="0" smtClean="0"/>
              <a:t>LDP – Label Distribution Protocol</a:t>
            </a:r>
          </a:p>
          <a:p>
            <a:r>
              <a:rPr lang="en-US" sz="2400" dirty="0" smtClean="0"/>
              <a:t>LSP – Label-Switched Path</a:t>
            </a:r>
          </a:p>
          <a:p>
            <a:r>
              <a:rPr lang="en-US" sz="2400" dirty="0" smtClean="0"/>
              <a:t>LSR – Label Switch Router</a:t>
            </a:r>
          </a:p>
          <a:p>
            <a:r>
              <a:rPr lang="en-US" sz="2400" dirty="0"/>
              <a:t>LIB -- Label Information </a:t>
            </a:r>
            <a:r>
              <a:rPr lang="en-US" sz="2400" dirty="0" smtClean="0"/>
              <a:t>Base </a:t>
            </a:r>
          </a:p>
          <a:p>
            <a:r>
              <a:rPr lang="en-US" sz="2400" dirty="0"/>
              <a:t>FEC -- Forwarding Equivalence </a:t>
            </a:r>
            <a:r>
              <a:rPr lang="en-US" sz="2400" dirty="0" smtClean="0"/>
              <a:t>Class</a:t>
            </a:r>
          </a:p>
          <a:p>
            <a:pPr lvl="1"/>
            <a:r>
              <a:rPr lang="en-US" sz="2400" dirty="0"/>
              <a:t>A group of IP packets which are forwarded in the same manner</a:t>
            </a:r>
          </a:p>
          <a:p>
            <a:pPr marL="342900" lvl="1" indent="0">
              <a:buNone/>
            </a:pPr>
            <a:endParaRPr lang="en-US" sz="2400" dirty="0" smtClean="0"/>
          </a:p>
          <a:p>
            <a:r>
              <a:rPr lang="en-US" sz="2400" dirty="0" smtClean="0"/>
              <a:t>NHLFE -- Next </a:t>
            </a:r>
            <a:r>
              <a:rPr lang="en-US" sz="2400" dirty="0"/>
              <a:t>Hop Label Forwarding Entry</a:t>
            </a:r>
            <a:endParaRPr lang="en-US" sz="2400" dirty="0" smtClean="0"/>
          </a:p>
          <a:p>
            <a:pPr marL="342900" lvl="1" indent="0">
              <a:buNone/>
            </a:pPr>
            <a:r>
              <a:rPr lang="en-US" sz="2400" dirty="0" smtClean="0"/>
              <a:t>Contains the forwarding information </a:t>
            </a:r>
          </a:p>
          <a:p>
            <a:pPr lvl="1">
              <a:buFont typeface="Wingdings" panose="05000000000000000000" pitchFamily="2" charset="2"/>
              <a:buChar char="§"/>
            </a:pPr>
            <a:r>
              <a:rPr lang="en-US" sz="2400" dirty="0" smtClean="0"/>
              <a:t>the </a:t>
            </a:r>
            <a:r>
              <a:rPr lang="en-US" sz="2400" dirty="0"/>
              <a:t>packet's next </a:t>
            </a:r>
            <a:r>
              <a:rPr lang="en-US" sz="2400" dirty="0" smtClean="0"/>
              <a:t>hop</a:t>
            </a:r>
            <a:endParaRPr lang="en-US" sz="2400" dirty="0"/>
          </a:p>
          <a:p>
            <a:pPr lvl="1">
              <a:buFont typeface="Wingdings" panose="05000000000000000000" pitchFamily="2" charset="2"/>
              <a:buChar char="§"/>
            </a:pPr>
            <a:r>
              <a:rPr lang="en-US" sz="2400" dirty="0" smtClean="0"/>
              <a:t>the </a:t>
            </a:r>
            <a:r>
              <a:rPr lang="en-US" sz="2400" dirty="0"/>
              <a:t>operation to perform on the packet's label </a:t>
            </a:r>
            <a:r>
              <a:rPr lang="en-US" sz="2400" dirty="0" smtClean="0"/>
              <a:t>stack </a:t>
            </a:r>
          </a:p>
          <a:p>
            <a:pPr lvl="2">
              <a:buFont typeface="Wingdings" panose="05000000000000000000" pitchFamily="2" charset="2"/>
              <a:buChar char="§"/>
            </a:pPr>
            <a:r>
              <a:rPr lang="en-US" sz="2100" dirty="0" smtClean="0"/>
              <a:t>Swap, push. pop</a:t>
            </a:r>
            <a:endParaRPr lang="en-US" sz="2100" dirty="0"/>
          </a:p>
        </p:txBody>
      </p:sp>
    </p:spTree>
    <p:extLst>
      <p:ext uri="{BB962C8B-B14F-4D97-AF65-F5344CB8AC3E}">
        <p14:creationId xmlns:p14="http://schemas.microsoft.com/office/powerpoint/2010/main" val="155993913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ChangeArrowheads="1"/>
          </p:cNvSpPr>
          <p:nvPr>
            <p:ph type="title"/>
          </p:nvPr>
        </p:nvSpPr>
        <p:spPr>
          <a:xfrm>
            <a:off x="385763" y="254000"/>
            <a:ext cx="7591425" cy="838200"/>
          </a:xfrm>
          <a:noFill/>
          <a:ln/>
        </p:spPr>
        <p:txBody>
          <a:bodyPr lIns="86467" tIns="43234" rIns="86467" bIns="43234" anchor="ctr"/>
          <a:lstStyle/>
          <a:p>
            <a:r>
              <a:rPr lang="en-GB" altLang="en-US" sz="2900" b="0">
                <a:latin typeface="Tahoma" panose="020B0604030504040204" pitchFamily="34" charset="0"/>
              </a:rPr>
              <a:t>MPLS VPN - Configuration</a:t>
            </a:r>
            <a:br>
              <a:rPr lang="en-GB" altLang="en-US" sz="2900" b="0">
                <a:latin typeface="Tahoma" panose="020B0604030504040204" pitchFamily="34" charset="0"/>
              </a:rPr>
            </a:br>
            <a:r>
              <a:rPr lang="en-GB" altLang="en-US" sz="2300" b="0">
                <a:latin typeface="Tahoma" panose="020B0604030504040204" pitchFamily="34" charset="0"/>
              </a:rPr>
              <a:t>VRF and Route Distinguisher</a:t>
            </a:r>
            <a:endParaRPr lang="en-GB" altLang="en-US" sz="2400" b="0">
              <a:latin typeface="Tahoma" panose="020B0604030504040204" pitchFamily="34" charset="0"/>
            </a:endParaRPr>
          </a:p>
        </p:txBody>
      </p:sp>
      <p:sp>
        <p:nvSpPr>
          <p:cNvPr id="1013763" name="Rectangle 3"/>
          <p:cNvSpPr>
            <a:spLocks noChangeArrowheads="1"/>
          </p:cNvSpPr>
          <p:nvPr/>
        </p:nvSpPr>
        <p:spPr bwMode="auto">
          <a:xfrm>
            <a:off x="511175" y="1625600"/>
            <a:ext cx="7804150" cy="45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23925">
              <a:lnSpc>
                <a:spcPct val="95000"/>
              </a:lnSpc>
              <a:spcBef>
                <a:spcPct val="50000"/>
              </a:spcBef>
              <a:buClr>
                <a:schemeClr val="folHlink"/>
              </a:buClr>
              <a:buSzPct val="100000"/>
              <a:buFont typeface="Arial" panose="020B0604020202020204" pitchFamily="34" charset="0"/>
              <a:buChar char="•"/>
              <a:defRPr sz="3000" b="1">
                <a:solidFill>
                  <a:schemeClr val="tx1"/>
                </a:solidFill>
                <a:latin typeface="Arial" panose="020B0604020202020204" pitchFamily="34" charset="0"/>
              </a:defRPr>
            </a:lvl1pPr>
            <a:lvl2pPr marL="750888" indent="-288925" defTabSz="923925">
              <a:lnSpc>
                <a:spcPct val="95000"/>
              </a:lnSpc>
              <a:spcBef>
                <a:spcPct val="50000"/>
              </a:spcBef>
              <a:defRPr sz="2600" b="1">
                <a:solidFill>
                  <a:schemeClr val="tx1"/>
                </a:solidFill>
                <a:latin typeface="Arial" panose="020B0604020202020204" pitchFamily="34" charset="0"/>
              </a:defRPr>
            </a:lvl2pPr>
            <a:lvl3pPr marL="1154113" indent="-230188" defTabSz="923925">
              <a:lnSpc>
                <a:spcPct val="95000"/>
              </a:lnSpc>
              <a:spcBef>
                <a:spcPct val="50000"/>
              </a:spcBef>
              <a:defRPr sz="2600" b="1">
                <a:solidFill>
                  <a:schemeClr val="tx1"/>
                </a:solidFill>
                <a:latin typeface="Arial" panose="020B0604020202020204" pitchFamily="34" charset="0"/>
              </a:defRPr>
            </a:lvl3pPr>
            <a:lvl4pPr marL="1616075" indent="-230188" defTabSz="923925">
              <a:lnSpc>
                <a:spcPct val="95000"/>
              </a:lnSpc>
              <a:spcBef>
                <a:spcPct val="50000"/>
              </a:spcBef>
              <a:defRPr sz="2600" b="1">
                <a:solidFill>
                  <a:schemeClr val="tx1"/>
                </a:solidFill>
                <a:latin typeface="Arial" panose="020B0604020202020204" pitchFamily="34" charset="0"/>
              </a:defRPr>
            </a:lvl4pPr>
            <a:lvl5pPr marL="2078038" indent="-230188" defTabSz="923925">
              <a:lnSpc>
                <a:spcPct val="95000"/>
              </a:lnSpc>
              <a:spcBef>
                <a:spcPct val="50000"/>
              </a:spcBef>
              <a:defRPr sz="2600" b="1">
                <a:solidFill>
                  <a:schemeClr val="tx1"/>
                </a:solidFill>
                <a:latin typeface="Arial" panose="020B0604020202020204" pitchFamily="34" charset="0"/>
              </a:defRPr>
            </a:lvl5pPr>
            <a:lvl6pPr marL="25352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6pPr>
            <a:lvl7pPr marL="29924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7pPr>
            <a:lvl8pPr marL="34496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8pPr>
            <a:lvl9pPr marL="39068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9pPr>
          </a:lstStyle>
          <a:p>
            <a:pPr>
              <a:lnSpc>
                <a:spcPct val="85000"/>
              </a:lnSpc>
              <a:buFontTx/>
              <a:buChar char="•"/>
            </a:pPr>
            <a:r>
              <a:rPr lang="en-GB" altLang="en-US" sz="2400" b="0"/>
              <a:t>RD is configured on PE routers (for each VRF)</a:t>
            </a:r>
          </a:p>
          <a:p>
            <a:pPr>
              <a:lnSpc>
                <a:spcPct val="85000"/>
              </a:lnSpc>
              <a:buFontTx/>
              <a:buChar char="•"/>
            </a:pPr>
            <a:r>
              <a:rPr lang="en-GB" altLang="en-US" sz="2400" b="0"/>
              <a:t>VRFs are associated to RDs in each PE</a:t>
            </a:r>
          </a:p>
          <a:p>
            <a:pPr>
              <a:lnSpc>
                <a:spcPct val="85000"/>
              </a:lnSpc>
              <a:buFontTx/>
              <a:buChar char="•"/>
            </a:pPr>
            <a:r>
              <a:rPr lang="en-GB" altLang="en-US" sz="2400" b="0"/>
              <a:t>Common (good) practice is to use the same RD for the same VPN in all PEs </a:t>
            </a:r>
          </a:p>
          <a:p>
            <a:pPr lvl="1">
              <a:lnSpc>
                <a:spcPct val="85000"/>
              </a:lnSpc>
            </a:pPr>
            <a:r>
              <a:rPr lang="en-GB" altLang="en-US" sz="2400" b="0"/>
              <a:t>But not mandatory</a:t>
            </a:r>
          </a:p>
          <a:p>
            <a:pPr>
              <a:lnSpc>
                <a:spcPct val="85000"/>
              </a:lnSpc>
              <a:buFontTx/>
              <a:buChar char="•"/>
            </a:pPr>
            <a:r>
              <a:rPr lang="en-GB" altLang="en-US" sz="2400" b="0"/>
              <a:t>VRF configuration command</a:t>
            </a:r>
          </a:p>
          <a:p>
            <a:pPr lvl="2">
              <a:lnSpc>
                <a:spcPct val="85000"/>
              </a:lnSpc>
            </a:pPr>
            <a:r>
              <a:rPr lang="en-GB" altLang="en-US" sz="2400" b="0">
                <a:latin typeface="Courier New" panose="02070309020205020404" pitchFamily="49" charset="0"/>
              </a:rPr>
              <a:t>ip vrf &lt;vrf-symbolic-name&gt;</a:t>
            </a:r>
            <a:br>
              <a:rPr lang="en-GB" altLang="en-US" sz="2400" b="0">
                <a:latin typeface="Courier New" panose="02070309020205020404" pitchFamily="49" charset="0"/>
              </a:rPr>
            </a:br>
            <a:r>
              <a:rPr lang="en-GB" altLang="en-US" sz="2400" b="0">
                <a:latin typeface="Courier New" panose="02070309020205020404" pitchFamily="49" charset="0"/>
              </a:rPr>
              <a:t>rd &lt;route-distinguisher-value&gt;</a:t>
            </a:r>
            <a:br>
              <a:rPr lang="en-GB" altLang="en-US" sz="2400" b="0">
                <a:latin typeface="Courier New" panose="02070309020205020404" pitchFamily="49" charset="0"/>
              </a:rPr>
            </a:br>
            <a:r>
              <a:rPr lang="en-GB" altLang="en-US" sz="2400" b="0">
                <a:latin typeface="Courier New" panose="02070309020205020404" pitchFamily="49" charset="0"/>
              </a:rPr>
              <a:t>route-target import &lt;community&gt;</a:t>
            </a:r>
            <a:br>
              <a:rPr lang="en-GB" altLang="en-US" sz="2400" b="0">
                <a:latin typeface="Courier New" panose="02070309020205020404" pitchFamily="49" charset="0"/>
              </a:rPr>
            </a:br>
            <a:r>
              <a:rPr lang="en-GB" altLang="en-US" sz="2400" b="0">
                <a:latin typeface="Courier New" panose="02070309020205020404" pitchFamily="49" charset="0"/>
              </a:rPr>
              <a:t>route-target export &lt;community&gt;</a:t>
            </a:r>
          </a:p>
        </p:txBody>
      </p:sp>
    </p:spTree>
    <p:extLst>
      <p:ext uri="{BB962C8B-B14F-4D97-AF65-F5344CB8AC3E}">
        <p14:creationId xmlns:p14="http://schemas.microsoft.com/office/powerpoint/2010/main" val="497017245"/>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581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225" y="2711450"/>
            <a:ext cx="4400550" cy="224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5811" name="Rectangle 3"/>
          <p:cNvSpPr>
            <a:spLocks noGrp="1" noChangeArrowheads="1"/>
          </p:cNvSpPr>
          <p:nvPr>
            <p:ph type="title"/>
          </p:nvPr>
        </p:nvSpPr>
        <p:spPr>
          <a:xfrm>
            <a:off x="385763" y="254000"/>
            <a:ext cx="7591425" cy="838200"/>
          </a:xfrm>
          <a:noFill/>
          <a:ln/>
        </p:spPr>
        <p:txBody>
          <a:bodyPr lIns="86467" tIns="43234" rIns="86467" bIns="43234" anchor="ctr"/>
          <a:lstStyle/>
          <a:p>
            <a:r>
              <a:rPr lang="en-GB" altLang="en-US" sz="2900" b="0">
                <a:latin typeface="Tahoma" panose="020B0604030504040204" pitchFamily="34" charset="0"/>
              </a:rPr>
              <a:t>CLI - VRF configuration</a:t>
            </a:r>
          </a:p>
        </p:txBody>
      </p:sp>
      <p:sp>
        <p:nvSpPr>
          <p:cNvPr id="1015812" name="Line 4"/>
          <p:cNvSpPr>
            <a:spLocks noChangeShapeType="1"/>
          </p:cNvSpPr>
          <p:nvPr/>
        </p:nvSpPr>
        <p:spPr bwMode="auto">
          <a:xfrm flipH="1">
            <a:off x="2085975" y="4327525"/>
            <a:ext cx="801688" cy="17557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015813" name="Group 5"/>
          <p:cNvGrpSpPr>
            <a:grpSpLocks/>
          </p:cNvGrpSpPr>
          <p:nvPr/>
        </p:nvGrpSpPr>
        <p:grpSpPr bwMode="auto">
          <a:xfrm>
            <a:off x="1770063" y="5951538"/>
            <a:ext cx="677862" cy="731837"/>
            <a:chOff x="1680" y="2266"/>
            <a:chExt cx="462" cy="461"/>
          </a:xfrm>
        </p:grpSpPr>
        <p:grpSp>
          <p:nvGrpSpPr>
            <p:cNvPr id="1015814" name="Group 6"/>
            <p:cNvGrpSpPr>
              <a:grpSpLocks/>
            </p:cNvGrpSpPr>
            <p:nvPr/>
          </p:nvGrpSpPr>
          <p:grpSpPr bwMode="auto">
            <a:xfrm>
              <a:off x="1680" y="2266"/>
              <a:ext cx="462" cy="461"/>
              <a:chOff x="840" y="883"/>
              <a:chExt cx="403" cy="394"/>
            </a:xfrm>
          </p:grpSpPr>
          <p:sp>
            <p:nvSpPr>
              <p:cNvPr id="1015815" name="Oval 7"/>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15816" name="Text Box 8"/>
              <p:cNvSpPr txBox="1">
                <a:spLocks noChangeArrowheads="1"/>
              </p:cNvSpPr>
              <p:nvPr/>
            </p:nvSpPr>
            <p:spPr bwMode="auto">
              <a:xfrm>
                <a:off x="886" y="1011"/>
                <a:ext cx="329"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Site-1</a:t>
                </a:r>
              </a:p>
            </p:txBody>
          </p:sp>
        </p:grpSp>
        <p:pic>
          <p:nvPicPr>
            <p:cNvPr id="1015817"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 y="2297"/>
              <a:ext cx="240"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15818" name="Line 10"/>
          <p:cNvSpPr>
            <a:spLocks noChangeShapeType="1"/>
          </p:cNvSpPr>
          <p:nvPr/>
        </p:nvSpPr>
        <p:spPr bwMode="auto">
          <a:xfrm>
            <a:off x="2867025" y="4194175"/>
            <a:ext cx="979488" cy="19208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015819" name="Group 11"/>
          <p:cNvGrpSpPr>
            <a:grpSpLocks/>
          </p:cNvGrpSpPr>
          <p:nvPr/>
        </p:nvGrpSpPr>
        <p:grpSpPr bwMode="auto">
          <a:xfrm>
            <a:off x="3502025" y="5951538"/>
            <a:ext cx="677863" cy="731837"/>
            <a:chOff x="1680" y="2266"/>
            <a:chExt cx="462" cy="461"/>
          </a:xfrm>
        </p:grpSpPr>
        <p:grpSp>
          <p:nvGrpSpPr>
            <p:cNvPr id="1015820" name="Group 12"/>
            <p:cNvGrpSpPr>
              <a:grpSpLocks/>
            </p:cNvGrpSpPr>
            <p:nvPr/>
          </p:nvGrpSpPr>
          <p:grpSpPr bwMode="auto">
            <a:xfrm>
              <a:off x="1680" y="2266"/>
              <a:ext cx="462" cy="461"/>
              <a:chOff x="840" y="883"/>
              <a:chExt cx="403" cy="394"/>
            </a:xfrm>
          </p:grpSpPr>
          <p:sp>
            <p:nvSpPr>
              <p:cNvPr id="1015821" name="Oval 13"/>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15822" name="Text Box 14"/>
              <p:cNvSpPr txBox="1">
                <a:spLocks noChangeArrowheads="1"/>
              </p:cNvSpPr>
              <p:nvPr/>
            </p:nvSpPr>
            <p:spPr bwMode="auto">
              <a:xfrm>
                <a:off x="886" y="1011"/>
                <a:ext cx="329"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Site-2</a:t>
                </a:r>
              </a:p>
            </p:txBody>
          </p:sp>
        </p:grpSp>
        <p:pic>
          <p:nvPicPr>
            <p:cNvPr id="1015823" name="Picture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 y="2297"/>
              <a:ext cx="240"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15824" name="Line 16"/>
          <p:cNvSpPr>
            <a:spLocks noChangeShapeType="1"/>
          </p:cNvSpPr>
          <p:nvPr/>
        </p:nvSpPr>
        <p:spPr bwMode="auto">
          <a:xfrm flipH="1">
            <a:off x="5143500" y="4251325"/>
            <a:ext cx="827088" cy="18224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015825" name="Group 17"/>
          <p:cNvGrpSpPr>
            <a:grpSpLocks/>
          </p:cNvGrpSpPr>
          <p:nvPr/>
        </p:nvGrpSpPr>
        <p:grpSpPr bwMode="auto">
          <a:xfrm>
            <a:off x="4794250" y="5949950"/>
            <a:ext cx="677863" cy="731838"/>
            <a:chOff x="1680" y="2266"/>
            <a:chExt cx="462" cy="461"/>
          </a:xfrm>
        </p:grpSpPr>
        <p:grpSp>
          <p:nvGrpSpPr>
            <p:cNvPr id="1015826" name="Group 18"/>
            <p:cNvGrpSpPr>
              <a:grpSpLocks/>
            </p:cNvGrpSpPr>
            <p:nvPr/>
          </p:nvGrpSpPr>
          <p:grpSpPr bwMode="auto">
            <a:xfrm>
              <a:off x="1680" y="2266"/>
              <a:ext cx="462" cy="461"/>
              <a:chOff x="840" y="883"/>
              <a:chExt cx="403" cy="394"/>
            </a:xfrm>
          </p:grpSpPr>
          <p:sp>
            <p:nvSpPr>
              <p:cNvPr id="1015827" name="Oval 19"/>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15828" name="Text Box 20"/>
              <p:cNvSpPr txBox="1">
                <a:spLocks noChangeArrowheads="1"/>
              </p:cNvSpPr>
              <p:nvPr/>
            </p:nvSpPr>
            <p:spPr bwMode="auto">
              <a:xfrm>
                <a:off x="886" y="1011"/>
                <a:ext cx="329"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Site-3</a:t>
                </a:r>
              </a:p>
            </p:txBody>
          </p:sp>
        </p:grpSp>
        <p:pic>
          <p:nvPicPr>
            <p:cNvPr id="1015829" name="Picture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 y="2297"/>
              <a:ext cx="240"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15830" name="Line 22"/>
          <p:cNvSpPr>
            <a:spLocks noChangeShapeType="1"/>
          </p:cNvSpPr>
          <p:nvPr/>
        </p:nvSpPr>
        <p:spPr bwMode="auto">
          <a:xfrm>
            <a:off x="5946775" y="4197350"/>
            <a:ext cx="882650" cy="18796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015831" name="Group 23"/>
          <p:cNvGrpSpPr>
            <a:grpSpLocks/>
          </p:cNvGrpSpPr>
          <p:nvPr/>
        </p:nvGrpSpPr>
        <p:grpSpPr bwMode="auto">
          <a:xfrm>
            <a:off x="6526213" y="5949950"/>
            <a:ext cx="677862" cy="731838"/>
            <a:chOff x="1680" y="2266"/>
            <a:chExt cx="462" cy="461"/>
          </a:xfrm>
        </p:grpSpPr>
        <p:grpSp>
          <p:nvGrpSpPr>
            <p:cNvPr id="1015832" name="Group 24"/>
            <p:cNvGrpSpPr>
              <a:grpSpLocks/>
            </p:cNvGrpSpPr>
            <p:nvPr/>
          </p:nvGrpSpPr>
          <p:grpSpPr bwMode="auto">
            <a:xfrm>
              <a:off x="1680" y="2266"/>
              <a:ext cx="462" cy="461"/>
              <a:chOff x="840" y="883"/>
              <a:chExt cx="403" cy="394"/>
            </a:xfrm>
          </p:grpSpPr>
          <p:sp>
            <p:nvSpPr>
              <p:cNvPr id="1015833" name="Oval 25"/>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15834" name="Text Box 26"/>
              <p:cNvSpPr txBox="1">
                <a:spLocks noChangeArrowheads="1"/>
              </p:cNvSpPr>
              <p:nvPr/>
            </p:nvSpPr>
            <p:spPr bwMode="auto">
              <a:xfrm>
                <a:off x="886" y="1011"/>
                <a:ext cx="329"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Site-4</a:t>
                </a:r>
              </a:p>
            </p:txBody>
          </p:sp>
        </p:grpSp>
        <p:pic>
          <p:nvPicPr>
            <p:cNvPr id="1015835" name="Picture 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 y="2297"/>
              <a:ext cx="240"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15836" name="Picture 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3650" y="4094163"/>
            <a:ext cx="676275"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5837" name="Picture 2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4094163"/>
            <a:ext cx="677863"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5838" name="Text Box 30"/>
          <p:cNvSpPr txBox="1">
            <a:spLocks noChangeArrowheads="1"/>
          </p:cNvSpPr>
          <p:nvPr/>
        </p:nvSpPr>
        <p:spPr bwMode="auto">
          <a:xfrm>
            <a:off x="1636713" y="4645025"/>
            <a:ext cx="1116012" cy="998538"/>
          </a:xfrm>
          <a:prstGeom prst="rect">
            <a:avLst/>
          </a:prstGeom>
          <a:solidFill>
            <a:srgbClr val="E1E1E3"/>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VRF</a:t>
            </a:r>
            <a:br>
              <a:rPr lang="en-GB" altLang="en-US" sz="1200">
                <a:latin typeface="Helvetica" panose="020B0604020202020204" pitchFamily="34" charset="0"/>
              </a:rPr>
            </a:br>
            <a:r>
              <a:rPr lang="en-GB" altLang="en-US" sz="1200">
                <a:latin typeface="Helvetica" panose="020B0604020202020204" pitchFamily="34" charset="0"/>
              </a:rPr>
              <a:t>for site-1</a:t>
            </a:r>
            <a:br>
              <a:rPr lang="en-GB" altLang="en-US" sz="1200">
                <a:latin typeface="Helvetica" panose="020B0604020202020204" pitchFamily="34" charset="0"/>
              </a:rPr>
            </a:br>
            <a:r>
              <a:rPr lang="en-GB" altLang="en-US" sz="1200">
                <a:latin typeface="Helvetica" panose="020B0604020202020204" pitchFamily="34" charset="0"/>
              </a:rPr>
              <a:t>(100:1)</a:t>
            </a:r>
          </a:p>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Site-1 routes</a:t>
            </a:r>
            <a:br>
              <a:rPr lang="en-GB" altLang="en-US" sz="1200">
                <a:latin typeface="Helvetica" panose="020B0604020202020204" pitchFamily="34" charset="0"/>
              </a:rPr>
            </a:br>
            <a:r>
              <a:rPr lang="en-GB" altLang="en-US" sz="1200">
                <a:latin typeface="Helvetica" panose="020B0604020202020204" pitchFamily="34" charset="0"/>
              </a:rPr>
              <a:t>Site-2 routes</a:t>
            </a:r>
          </a:p>
        </p:txBody>
      </p:sp>
      <p:sp>
        <p:nvSpPr>
          <p:cNvPr id="1015839" name="Text Box 31"/>
          <p:cNvSpPr txBox="1">
            <a:spLocks noChangeArrowheads="1"/>
          </p:cNvSpPr>
          <p:nvPr/>
        </p:nvSpPr>
        <p:spPr bwMode="auto">
          <a:xfrm>
            <a:off x="6065838" y="4630738"/>
            <a:ext cx="1116012" cy="998537"/>
          </a:xfrm>
          <a:prstGeom prst="rect">
            <a:avLst/>
          </a:prstGeom>
          <a:solidFill>
            <a:srgbClr val="E1E1E3"/>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VRF</a:t>
            </a:r>
            <a:br>
              <a:rPr lang="en-GB" altLang="en-US" sz="1200">
                <a:latin typeface="Helvetica" panose="020B0604020202020204" pitchFamily="34" charset="0"/>
              </a:rPr>
            </a:br>
            <a:r>
              <a:rPr lang="en-GB" altLang="en-US" sz="1200">
                <a:latin typeface="Helvetica" panose="020B0604020202020204" pitchFamily="34" charset="0"/>
              </a:rPr>
              <a:t>for site-4</a:t>
            </a:r>
            <a:br>
              <a:rPr lang="en-GB" altLang="en-US" sz="1200">
                <a:latin typeface="Helvetica" panose="020B0604020202020204" pitchFamily="34" charset="0"/>
              </a:rPr>
            </a:br>
            <a:r>
              <a:rPr lang="en-GB" altLang="en-US" sz="1200">
                <a:latin typeface="Helvetica" panose="020B0604020202020204" pitchFamily="34" charset="0"/>
              </a:rPr>
              <a:t>(100:4)</a:t>
            </a:r>
          </a:p>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Site-3 routes</a:t>
            </a:r>
            <a:br>
              <a:rPr lang="en-GB" altLang="en-US" sz="1200">
                <a:latin typeface="Helvetica" panose="020B0604020202020204" pitchFamily="34" charset="0"/>
              </a:rPr>
            </a:br>
            <a:r>
              <a:rPr lang="en-GB" altLang="en-US" sz="1200">
                <a:latin typeface="Helvetica" panose="020B0604020202020204" pitchFamily="34" charset="0"/>
              </a:rPr>
              <a:t>Site-4 routes</a:t>
            </a:r>
          </a:p>
        </p:txBody>
      </p:sp>
      <p:sp>
        <p:nvSpPr>
          <p:cNvPr id="1015840" name="Text Box 32"/>
          <p:cNvSpPr txBox="1">
            <a:spLocks noChangeArrowheads="1"/>
          </p:cNvSpPr>
          <p:nvPr/>
        </p:nvSpPr>
        <p:spPr bwMode="auto">
          <a:xfrm>
            <a:off x="3079750" y="4654550"/>
            <a:ext cx="1117600" cy="1163638"/>
          </a:xfrm>
          <a:prstGeom prst="rect">
            <a:avLst/>
          </a:prstGeom>
          <a:solidFill>
            <a:srgbClr val="E1E1E3"/>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VRF</a:t>
            </a:r>
            <a:br>
              <a:rPr lang="en-GB" altLang="en-US" sz="1200">
                <a:latin typeface="Helvetica" panose="020B0604020202020204" pitchFamily="34" charset="0"/>
              </a:rPr>
            </a:br>
            <a:r>
              <a:rPr lang="en-GB" altLang="en-US" sz="1200">
                <a:latin typeface="Helvetica" panose="020B0604020202020204" pitchFamily="34" charset="0"/>
              </a:rPr>
              <a:t>for site-2</a:t>
            </a:r>
            <a:br>
              <a:rPr lang="en-GB" altLang="en-US" sz="1200">
                <a:latin typeface="Helvetica" panose="020B0604020202020204" pitchFamily="34" charset="0"/>
              </a:rPr>
            </a:br>
            <a:r>
              <a:rPr lang="en-GB" altLang="en-US" sz="1200">
                <a:latin typeface="Helvetica" panose="020B0604020202020204" pitchFamily="34" charset="0"/>
              </a:rPr>
              <a:t>(100:2)</a:t>
            </a:r>
          </a:p>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Site-1 routes</a:t>
            </a:r>
            <a:br>
              <a:rPr lang="en-GB" altLang="en-US" sz="1200">
                <a:latin typeface="Helvetica" panose="020B0604020202020204" pitchFamily="34" charset="0"/>
              </a:rPr>
            </a:br>
            <a:r>
              <a:rPr lang="en-GB" altLang="en-US" sz="1200">
                <a:latin typeface="Helvetica" panose="020B0604020202020204" pitchFamily="34" charset="0"/>
              </a:rPr>
              <a:t>Site-2 routes</a:t>
            </a:r>
            <a:br>
              <a:rPr lang="en-GB" altLang="en-US" sz="1200">
                <a:latin typeface="Helvetica" panose="020B0604020202020204" pitchFamily="34" charset="0"/>
              </a:rPr>
            </a:br>
            <a:r>
              <a:rPr lang="en-GB" altLang="en-US" sz="1200">
                <a:latin typeface="Helvetica" panose="020B0604020202020204" pitchFamily="34" charset="0"/>
              </a:rPr>
              <a:t>Site-3 routes</a:t>
            </a:r>
          </a:p>
        </p:txBody>
      </p:sp>
      <p:sp>
        <p:nvSpPr>
          <p:cNvPr id="1015841" name="Text Box 33"/>
          <p:cNvSpPr txBox="1">
            <a:spLocks noChangeArrowheads="1"/>
          </p:cNvSpPr>
          <p:nvPr/>
        </p:nvSpPr>
        <p:spPr bwMode="auto">
          <a:xfrm>
            <a:off x="4638675" y="4618038"/>
            <a:ext cx="1116013" cy="1163637"/>
          </a:xfrm>
          <a:prstGeom prst="rect">
            <a:avLst/>
          </a:prstGeom>
          <a:solidFill>
            <a:srgbClr val="E1E1E3"/>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VRF</a:t>
            </a:r>
            <a:br>
              <a:rPr lang="en-GB" altLang="en-US" sz="1200">
                <a:latin typeface="Helvetica" panose="020B0604020202020204" pitchFamily="34" charset="0"/>
              </a:rPr>
            </a:br>
            <a:r>
              <a:rPr lang="en-GB" altLang="en-US" sz="1200">
                <a:latin typeface="Helvetica" panose="020B0604020202020204" pitchFamily="34" charset="0"/>
              </a:rPr>
              <a:t>for site-3</a:t>
            </a:r>
            <a:br>
              <a:rPr lang="en-GB" altLang="en-US" sz="1200">
                <a:latin typeface="Helvetica" panose="020B0604020202020204" pitchFamily="34" charset="0"/>
              </a:rPr>
            </a:br>
            <a:r>
              <a:rPr lang="en-GB" altLang="en-US" sz="1200">
                <a:latin typeface="Helvetica" panose="020B0604020202020204" pitchFamily="34" charset="0"/>
              </a:rPr>
              <a:t>(100:3)</a:t>
            </a:r>
          </a:p>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Site-2 routes</a:t>
            </a:r>
            <a:br>
              <a:rPr lang="en-GB" altLang="en-US" sz="1200">
                <a:latin typeface="Helvetica" panose="020B0604020202020204" pitchFamily="34" charset="0"/>
              </a:rPr>
            </a:br>
            <a:r>
              <a:rPr lang="en-GB" altLang="en-US" sz="1200">
                <a:latin typeface="Helvetica" panose="020B0604020202020204" pitchFamily="34" charset="0"/>
              </a:rPr>
              <a:t>Site-3 routes</a:t>
            </a:r>
            <a:br>
              <a:rPr lang="en-GB" altLang="en-US" sz="1200">
                <a:latin typeface="Helvetica" panose="020B0604020202020204" pitchFamily="34" charset="0"/>
              </a:rPr>
            </a:br>
            <a:r>
              <a:rPr lang="en-GB" altLang="en-US" sz="1200">
                <a:latin typeface="Helvetica" panose="020B0604020202020204" pitchFamily="34" charset="0"/>
              </a:rPr>
              <a:t>Site-4 routes</a:t>
            </a:r>
          </a:p>
        </p:txBody>
      </p:sp>
      <p:pic>
        <p:nvPicPr>
          <p:cNvPr id="1015842" name="Picture 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450" y="3581400"/>
            <a:ext cx="676275"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5843" name="Picture 3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550" y="3581400"/>
            <a:ext cx="676275"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5844" name="Text Box 36"/>
          <p:cNvSpPr txBox="1">
            <a:spLocks noChangeArrowheads="1"/>
          </p:cNvSpPr>
          <p:nvPr/>
        </p:nvSpPr>
        <p:spPr bwMode="auto">
          <a:xfrm>
            <a:off x="2525713" y="3862388"/>
            <a:ext cx="481012"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latin typeface="Helvetica" panose="020B0604020202020204" pitchFamily="34" charset="0"/>
              </a:rPr>
              <a:t>PE1</a:t>
            </a:r>
          </a:p>
        </p:txBody>
      </p:sp>
      <p:sp>
        <p:nvSpPr>
          <p:cNvPr id="1015845" name="Text Box 37"/>
          <p:cNvSpPr txBox="1">
            <a:spLocks noChangeArrowheads="1"/>
          </p:cNvSpPr>
          <p:nvPr/>
        </p:nvSpPr>
        <p:spPr bwMode="auto">
          <a:xfrm>
            <a:off x="5732463" y="3873500"/>
            <a:ext cx="6238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latin typeface="Helvetica" panose="020B0604020202020204" pitchFamily="34" charset="0"/>
              </a:rPr>
              <a:t>PE2</a:t>
            </a:r>
          </a:p>
        </p:txBody>
      </p:sp>
      <p:sp>
        <p:nvSpPr>
          <p:cNvPr id="1015846" name="Text Box 38"/>
          <p:cNvSpPr txBox="1">
            <a:spLocks noChangeArrowheads="1"/>
          </p:cNvSpPr>
          <p:nvPr/>
        </p:nvSpPr>
        <p:spPr bwMode="auto">
          <a:xfrm>
            <a:off x="4968875" y="3363913"/>
            <a:ext cx="2794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latin typeface="Helvetica" panose="020B0604020202020204" pitchFamily="34" charset="0"/>
              </a:rPr>
              <a:t>P</a:t>
            </a:r>
          </a:p>
        </p:txBody>
      </p:sp>
      <p:sp>
        <p:nvSpPr>
          <p:cNvPr id="1015847" name="Text Box 39"/>
          <p:cNvSpPr txBox="1">
            <a:spLocks noChangeArrowheads="1"/>
          </p:cNvSpPr>
          <p:nvPr/>
        </p:nvSpPr>
        <p:spPr bwMode="auto">
          <a:xfrm>
            <a:off x="3752850" y="3363913"/>
            <a:ext cx="2794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latin typeface="Helvetica" panose="020B0604020202020204" pitchFamily="34" charset="0"/>
              </a:rPr>
              <a:t>P</a:t>
            </a:r>
          </a:p>
        </p:txBody>
      </p:sp>
      <p:sp>
        <p:nvSpPr>
          <p:cNvPr id="1015848" name="Freeform 40"/>
          <p:cNvSpPr>
            <a:spLocks/>
          </p:cNvSpPr>
          <p:nvPr/>
        </p:nvSpPr>
        <p:spPr bwMode="auto">
          <a:xfrm>
            <a:off x="2949575" y="3200400"/>
            <a:ext cx="2946400" cy="841375"/>
          </a:xfrm>
          <a:custGeom>
            <a:avLst/>
            <a:gdLst>
              <a:gd name="T0" fmla="*/ 0 w 4080"/>
              <a:gd name="T1" fmla="*/ 496 h 496"/>
              <a:gd name="T2" fmla="*/ 1056 w 4080"/>
              <a:gd name="T3" fmla="*/ 112 h 496"/>
              <a:gd name="T4" fmla="*/ 3216 w 4080"/>
              <a:gd name="T5" fmla="*/ 64 h 496"/>
              <a:gd name="T6" fmla="*/ 4080 w 4080"/>
              <a:gd name="T7" fmla="*/ 496 h 496"/>
            </a:gdLst>
            <a:ahLst/>
            <a:cxnLst>
              <a:cxn ang="0">
                <a:pos x="T0" y="T1"/>
              </a:cxn>
              <a:cxn ang="0">
                <a:pos x="T2" y="T3"/>
              </a:cxn>
              <a:cxn ang="0">
                <a:pos x="T4" y="T5"/>
              </a:cxn>
              <a:cxn ang="0">
                <a:pos x="T6" y="T7"/>
              </a:cxn>
            </a:cxnLst>
            <a:rect l="0" t="0" r="r" b="b"/>
            <a:pathLst>
              <a:path w="4080" h="496">
                <a:moveTo>
                  <a:pt x="0" y="496"/>
                </a:moveTo>
                <a:cubicBezTo>
                  <a:pt x="260" y="340"/>
                  <a:pt x="520" y="184"/>
                  <a:pt x="1056" y="112"/>
                </a:cubicBezTo>
                <a:cubicBezTo>
                  <a:pt x="1592" y="40"/>
                  <a:pt x="2712" y="0"/>
                  <a:pt x="3216" y="64"/>
                </a:cubicBezTo>
                <a:cubicBezTo>
                  <a:pt x="3720" y="128"/>
                  <a:pt x="3900" y="312"/>
                  <a:pt x="4080" y="496"/>
                </a:cubicBezTo>
              </a:path>
            </a:pathLst>
          </a:custGeom>
          <a:noFill/>
          <a:ln w="76200" cmpd="sng">
            <a:solidFill>
              <a:schemeClr val="accent2"/>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15849" name="Text Box 41"/>
          <p:cNvSpPr txBox="1">
            <a:spLocks noChangeArrowheads="1"/>
          </p:cNvSpPr>
          <p:nvPr/>
        </p:nvSpPr>
        <p:spPr bwMode="auto">
          <a:xfrm>
            <a:off x="3943350" y="2938463"/>
            <a:ext cx="159702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solidFill>
                  <a:schemeClr val="accent2"/>
                </a:solidFill>
                <a:latin typeface="Helvetica" panose="020B0604020202020204" pitchFamily="34" charset="0"/>
              </a:rPr>
              <a:t>Multihop MP-iBGP</a:t>
            </a:r>
          </a:p>
        </p:txBody>
      </p:sp>
      <p:grpSp>
        <p:nvGrpSpPr>
          <p:cNvPr id="1015852" name="Group 44"/>
          <p:cNvGrpSpPr>
            <a:grpSpLocks/>
          </p:cNvGrpSpPr>
          <p:nvPr/>
        </p:nvGrpSpPr>
        <p:grpSpPr bwMode="auto">
          <a:xfrm>
            <a:off x="2767013" y="1265238"/>
            <a:ext cx="3376612" cy="1423987"/>
            <a:chOff x="1648" y="1036"/>
            <a:chExt cx="2535" cy="1440"/>
          </a:xfrm>
        </p:grpSpPr>
        <p:sp>
          <p:nvSpPr>
            <p:cNvPr id="1015853" name="Oval 45"/>
            <p:cNvSpPr>
              <a:spLocks noChangeArrowheads="1"/>
            </p:cNvSpPr>
            <p:nvPr/>
          </p:nvSpPr>
          <p:spPr bwMode="auto">
            <a:xfrm>
              <a:off x="2050" y="1659"/>
              <a:ext cx="1713" cy="689"/>
            </a:xfrm>
            <a:prstGeom prst="ellipse">
              <a:avLst/>
            </a:prstGeom>
            <a:noFill/>
            <a:ln w="25400">
              <a:solidFill>
                <a:srgbClr val="248E5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015854" name="Group 46"/>
            <p:cNvGrpSpPr>
              <a:grpSpLocks/>
            </p:cNvGrpSpPr>
            <p:nvPr/>
          </p:nvGrpSpPr>
          <p:grpSpPr bwMode="auto">
            <a:xfrm>
              <a:off x="1873" y="1372"/>
              <a:ext cx="415" cy="280"/>
              <a:chOff x="789" y="883"/>
              <a:chExt cx="520" cy="394"/>
            </a:xfrm>
          </p:grpSpPr>
          <p:sp>
            <p:nvSpPr>
              <p:cNvPr id="1015855" name="Oval 47"/>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15856" name="Text Box 48"/>
              <p:cNvSpPr txBox="1">
                <a:spLocks noChangeArrowheads="1"/>
              </p:cNvSpPr>
              <p:nvPr/>
            </p:nvSpPr>
            <p:spPr bwMode="auto">
              <a:xfrm>
                <a:off x="789" y="898"/>
                <a:ext cx="52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Site-1</a:t>
                </a:r>
              </a:p>
            </p:txBody>
          </p:sp>
        </p:grpSp>
        <p:grpSp>
          <p:nvGrpSpPr>
            <p:cNvPr id="1015857" name="Group 49"/>
            <p:cNvGrpSpPr>
              <a:grpSpLocks/>
            </p:cNvGrpSpPr>
            <p:nvPr/>
          </p:nvGrpSpPr>
          <p:grpSpPr bwMode="auto">
            <a:xfrm>
              <a:off x="3328" y="1867"/>
              <a:ext cx="415" cy="281"/>
              <a:chOff x="790" y="883"/>
              <a:chExt cx="521" cy="394"/>
            </a:xfrm>
          </p:grpSpPr>
          <p:sp>
            <p:nvSpPr>
              <p:cNvPr id="1015858" name="Oval 50"/>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15859" name="Text Box 51"/>
              <p:cNvSpPr txBox="1">
                <a:spLocks noChangeArrowheads="1"/>
              </p:cNvSpPr>
              <p:nvPr/>
            </p:nvSpPr>
            <p:spPr bwMode="auto">
              <a:xfrm>
                <a:off x="790" y="901"/>
                <a:ext cx="5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Site-3</a:t>
                </a:r>
              </a:p>
            </p:txBody>
          </p:sp>
        </p:grpSp>
        <p:grpSp>
          <p:nvGrpSpPr>
            <p:cNvPr id="1015860" name="Group 52"/>
            <p:cNvGrpSpPr>
              <a:grpSpLocks/>
            </p:cNvGrpSpPr>
            <p:nvPr/>
          </p:nvGrpSpPr>
          <p:grpSpPr bwMode="auto">
            <a:xfrm>
              <a:off x="3583" y="1113"/>
              <a:ext cx="414" cy="280"/>
              <a:chOff x="789" y="883"/>
              <a:chExt cx="518" cy="394"/>
            </a:xfrm>
          </p:grpSpPr>
          <p:sp>
            <p:nvSpPr>
              <p:cNvPr id="1015861" name="Oval 53"/>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15862" name="Text Box 54"/>
              <p:cNvSpPr txBox="1">
                <a:spLocks noChangeArrowheads="1"/>
              </p:cNvSpPr>
              <p:nvPr/>
            </p:nvSpPr>
            <p:spPr bwMode="auto">
              <a:xfrm>
                <a:off x="789" y="901"/>
                <a:ext cx="518"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Site-4</a:t>
                </a:r>
              </a:p>
            </p:txBody>
          </p:sp>
        </p:grpSp>
        <p:grpSp>
          <p:nvGrpSpPr>
            <p:cNvPr id="1015863" name="Group 55"/>
            <p:cNvGrpSpPr>
              <a:grpSpLocks/>
            </p:cNvGrpSpPr>
            <p:nvPr/>
          </p:nvGrpSpPr>
          <p:grpSpPr bwMode="auto">
            <a:xfrm>
              <a:off x="2171" y="1895"/>
              <a:ext cx="415" cy="281"/>
              <a:chOff x="787" y="883"/>
              <a:chExt cx="519" cy="394"/>
            </a:xfrm>
          </p:grpSpPr>
          <p:sp>
            <p:nvSpPr>
              <p:cNvPr id="1015864" name="Oval 56"/>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15865" name="Text Box 57"/>
              <p:cNvSpPr txBox="1">
                <a:spLocks noChangeArrowheads="1"/>
              </p:cNvSpPr>
              <p:nvPr/>
            </p:nvSpPr>
            <p:spPr bwMode="auto">
              <a:xfrm>
                <a:off x="787" y="898"/>
                <a:ext cx="51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Site-2</a:t>
                </a:r>
              </a:p>
            </p:txBody>
          </p:sp>
        </p:grpSp>
        <p:sp>
          <p:nvSpPr>
            <p:cNvPr id="1015866" name="Oval 58"/>
            <p:cNvSpPr>
              <a:spLocks noChangeArrowheads="1"/>
            </p:cNvSpPr>
            <p:nvPr/>
          </p:nvSpPr>
          <p:spPr bwMode="auto">
            <a:xfrm>
              <a:off x="1680" y="1213"/>
              <a:ext cx="987" cy="1227"/>
            </a:xfrm>
            <a:prstGeom prst="ellipse">
              <a:avLst/>
            </a:prstGeom>
            <a:noFill/>
            <a:ln w="25400">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15867" name="Oval 59"/>
            <p:cNvSpPr>
              <a:spLocks noChangeArrowheads="1"/>
            </p:cNvSpPr>
            <p:nvPr/>
          </p:nvSpPr>
          <p:spPr bwMode="auto">
            <a:xfrm>
              <a:off x="3277" y="1036"/>
              <a:ext cx="906" cy="1440"/>
            </a:xfrm>
            <a:prstGeom prst="ellipse">
              <a:avLst/>
            </a:prstGeom>
            <a:noFill/>
            <a:ln w="25400">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Char char="•"/>
              </a:pPr>
              <a:endParaRPr lang="zh-TW" altLang="en-US" sz="3600">
                <a:latin typeface="Helvetica" panose="020B0604020202020204" pitchFamily="34" charset="0"/>
                <a:ea typeface="新細明體" panose="02020500000000000000" pitchFamily="18" charset="-120"/>
              </a:endParaRPr>
            </a:p>
          </p:txBody>
        </p:sp>
        <p:sp>
          <p:nvSpPr>
            <p:cNvPr id="1015868" name="Text Box 60"/>
            <p:cNvSpPr txBox="1">
              <a:spLocks noChangeArrowheads="1"/>
            </p:cNvSpPr>
            <p:nvPr/>
          </p:nvSpPr>
          <p:spPr bwMode="auto">
            <a:xfrm>
              <a:off x="1648" y="1614"/>
              <a:ext cx="51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solidFill>
                    <a:schemeClr val="accent1"/>
                  </a:solidFill>
                  <a:latin typeface="Helvetica" panose="020B0604020202020204" pitchFamily="34" charset="0"/>
                </a:rPr>
                <a:t>VPN-A</a:t>
              </a:r>
            </a:p>
          </p:txBody>
        </p:sp>
        <p:sp>
          <p:nvSpPr>
            <p:cNvPr id="1015869" name="Text Box 61"/>
            <p:cNvSpPr txBox="1">
              <a:spLocks noChangeArrowheads="1"/>
            </p:cNvSpPr>
            <p:nvPr/>
          </p:nvSpPr>
          <p:spPr bwMode="auto">
            <a:xfrm>
              <a:off x="3369" y="1421"/>
              <a:ext cx="5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solidFill>
                    <a:schemeClr val="accent2"/>
                  </a:solidFill>
                  <a:latin typeface="Helvetica" panose="020B0604020202020204" pitchFamily="34" charset="0"/>
                </a:rPr>
                <a:t>VPN-C</a:t>
              </a:r>
            </a:p>
          </p:txBody>
        </p:sp>
        <p:sp>
          <p:nvSpPr>
            <p:cNvPr id="1015870" name="Text Box 62"/>
            <p:cNvSpPr txBox="1">
              <a:spLocks noChangeArrowheads="1"/>
            </p:cNvSpPr>
            <p:nvPr/>
          </p:nvSpPr>
          <p:spPr bwMode="auto">
            <a:xfrm>
              <a:off x="2662" y="2036"/>
              <a:ext cx="51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solidFill>
                    <a:srgbClr val="248E56"/>
                  </a:solidFill>
                  <a:latin typeface="Helvetica" panose="020B0604020202020204" pitchFamily="34" charset="0"/>
                </a:rPr>
                <a:t>VPN-B</a:t>
              </a:r>
            </a:p>
          </p:txBody>
        </p:sp>
      </p:grpSp>
      <p:sp>
        <p:nvSpPr>
          <p:cNvPr id="2" name="TextBox 1"/>
          <p:cNvSpPr txBox="1"/>
          <p:nvPr/>
        </p:nvSpPr>
        <p:spPr>
          <a:xfrm>
            <a:off x="138925" y="1005336"/>
            <a:ext cx="2564292" cy="2554545"/>
          </a:xfrm>
          <a:prstGeom prst="rect">
            <a:avLst/>
          </a:prstGeom>
          <a:noFill/>
          <a:ln>
            <a:solidFill>
              <a:schemeClr val="tx1"/>
            </a:solidFill>
          </a:ln>
        </p:spPr>
        <p:txBody>
          <a:bodyPr wrap="none" rtlCol="0">
            <a:spAutoFit/>
          </a:bodyPr>
          <a:lstStyle/>
          <a:p>
            <a:r>
              <a:rPr lang="en-US" sz="1600" dirty="0" err="1">
                <a:latin typeface="+mn-lt"/>
              </a:rPr>
              <a:t>ip</a:t>
            </a:r>
            <a:r>
              <a:rPr lang="en-US" sz="1600" dirty="0">
                <a:latin typeface="+mn-lt"/>
              </a:rPr>
              <a:t> </a:t>
            </a:r>
            <a:r>
              <a:rPr lang="en-US" sz="1600" dirty="0" err="1">
                <a:latin typeface="+mn-lt"/>
              </a:rPr>
              <a:t>vrf</a:t>
            </a:r>
            <a:r>
              <a:rPr lang="en-US" sz="1600" dirty="0">
                <a:latin typeface="+mn-lt"/>
              </a:rPr>
              <a:t> site1 </a:t>
            </a:r>
          </a:p>
          <a:p>
            <a:r>
              <a:rPr lang="en-US" sz="1600" dirty="0">
                <a:latin typeface="+mn-lt"/>
              </a:rPr>
              <a:t>     </a:t>
            </a:r>
            <a:r>
              <a:rPr lang="en-US" sz="1600" dirty="0" err="1">
                <a:latin typeface="+mn-lt"/>
              </a:rPr>
              <a:t>rd</a:t>
            </a:r>
            <a:r>
              <a:rPr lang="en-US" sz="1600" dirty="0">
                <a:latin typeface="+mn-lt"/>
              </a:rPr>
              <a:t> 100:1</a:t>
            </a:r>
          </a:p>
          <a:p>
            <a:r>
              <a:rPr lang="en-US" sz="1600" dirty="0">
                <a:latin typeface="+mn-lt"/>
              </a:rPr>
              <a:t>     route-target export 100:1</a:t>
            </a:r>
          </a:p>
          <a:p>
            <a:r>
              <a:rPr lang="en-US" sz="1600" dirty="0">
                <a:latin typeface="+mn-lt"/>
              </a:rPr>
              <a:t>     route-target import 100:1</a:t>
            </a:r>
          </a:p>
          <a:p>
            <a:r>
              <a:rPr lang="en-US" sz="1600" dirty="0" err="1">
                <a:latin typeface="+mn-lt"/>
              </a:rPr>
              <a:t>ip</a:t>
            </a:r>
            <a:r>
              <a:rPr lang="en-US" sz="1600" dirty="0">
                <a:latin typeface="+mn-lt"/>
              </a:rPr>
              <a:t> </a:t>
            </a:r>
            <a:r>
              <a:rPr lang="en-US" sz="1600" dirty="0" err="1">
                <a:latin typeface="+mn-lt"/>
              </a:rPr>
              <a:t>vrf</a:t>
            </a:r>
            <a:r>
              <a:rPr lang="en-US" sz="1600" dirty="0">
                <a:latin typeface="+mn-lt"/>
              </a:rPr>
              <a:t> site2 </a:t>
            </a:r>
          </a:p>
          <a:p>
            <a:r>
              <a:rPr lang="en-US" sz="1600" dirty="0">
                <a:latin typeface="+mn-lt"/>
              </a:rPr>
              <a:t>     </a:t>
            </a:r>
            <a:r>
              <a:rPr lang="en-US" sz="1600" dirty="0" err="1">
                <a:latin typeface="+mn-lt"/>
              </a:rPr>
              <a:t>rd</a:t>
            </a:r>
            <a:r>
              <a:rPr lang="en-US" sz="1600" dirty="0">
                <a:latin typeface="+mn-lt"/>
              </a:rPr>
              <a:t> 100:2</a:t>
            </a:r>
          </a:p>
          <a:p>
            <a:r>
              <a:rPr lang="en-US" sz="1600" dirty="0">
                <a:latin typeface="+mn-lt"/>
              </a:rPr>
              <a:t>     route-target export 100:2</a:t>
            </a:r>
          </a:p>
          <a:p>
            <a:r>
              <a:rPr lang="en-US" sz="1600" dirty="0">
                <a:latin typeface="+mn-lt"/>
              </a:rPr>
              <a:t>     route-target import 100:2</a:t>
            </a:r>
          </a:p>
          <a:p>
            <a:r>
              <a:rPr lang="en-US" sz="1600" dirty="0">
                <a:latin typeface="+mn-lt"/>
              </a:rPr>
              <a:t>     route-target import 100:1</a:t>
            </a:r>
          </a:p>
          <a:p>
            <a:r>
              <a:rPr lang="en-US" sz="1600" dirty="0">
                <a:latin typeface="+mn-lt"/>
              </a:rPr>
              <a:t>     route-target export </a:t>
            </a:r>
            <a:r>
              <a:rPr lang="en-US" sz="1600" dirty="0" smtClean="0">
                <a:latin typeface="+mn-lt"/>
              </a:rPr>
              <a:t>100:1</a:t>
            </a:r>
            <a:endParaRPr lang="en-US" sz="1600" dirty="0">
              <a:latin typeface="+mn-lt"/>
            </a:endParaRPr>
          </a:p>
        </p:txBody>
      </p:sp>
      <p:sp>
        <p:nvSpPr>
          <p:cNvPr id="65" name="TextBox 64"/>
          <p:cNvSpPr txBox="1"/>
          <p:nvPr/>
        </p:nvSpPr>
        <p:spPr>
          <a:xfrm>
            <a:off x="6399881" y="899855"/>
            <a:ext cx="2564292" cy="2554545"/>
          </a:xfrm>
          <a:prstGeom prst="rect">
            <a:avLst/>
          </a:prstGeom>
          <a:noFill/>
          <a:ln>
            <a:solidFill>
              <a:schemeClr val="tx1"/>
            </a:solidFill>
          </a:ln>
        </p:spPr>
        <p:txBody>
          <a:bodyPr wrap="none" rtlCol="0">
            <a:spAutoFit/>
          </a:bodyPr>
          <a:lstStyle/>
          <a:p>
            <a:r>
              <a:rPr lang="en-US" sz="1600" dirty="0" err="1">
                <a:latin typeface="+mn-lt"/>
              </a:rPr>
              <a:t>ip</a:t>
            </a:r>
            <a:r>
              <a:rPr lang="en-US" sz="1600" dirty="0">
                <a:latin typeface="+mn-lt"/>
              </a:rPr>
              <a:t> </a:t>
            </a:r>
            <a:r>
              <a:rPr lang="en-US" sz="1600" dirty="0" err="1">
                <a:latin typeface="+mn-lt"/>
              </a:rPr>
              <a:t>vrf</a:t>
            </a:r>
            <a:r>
              <a:rPr lang="en-US" sz="1600" dirty="0">
                <a:latin typeface="+mn-lt"/>
              </a:rPr>
              <a:t> site3 </a:t>
            </a:r>
          </a:p>
          <a:p>
            <a:r>
              <a:rPr lang="en-US" sz="1600" dirty="0">
                <a:latin typeface="+mn-lt"/>
              </a:rPr>
              <a:t>     </a:t>
            </a:r>
            <a:r>
              <a:rPr lang="en-US" sz="1600" dirty="0" err="1">
                <a:latin typeface="+mn-lt"/>
              </a:rPr>
              <a:t>rd</a:t>
            </a:r>
            <a:r>
              <a:rPr lang="en-US" sz="1600" dirty="0">
                <a:latin typeface="+mn-lt"/>
              </a:rPr>
              <a:t> 100:3</a:t>
            </a:r>
          </a:p>
          <a:p>
            <a:r>
              <a:rPr lang="en-US" sz="1600" dirty="0">
                <a:latin typeface="+mn-lt"/>
              </a:rPr>
              <a:t>     route-target export 100:2</a:t>
            </a:r>
          </a:p>
          <a:p>
            <a:r>
              <a:rPr lang="en-US" sz="1600" dirty="0">
                <a:latin typeface="+mn-lt"/>
              </a:rPr>
              <a:t>     route-target import 100:2</a:t>
            </a:r>
          </a:p>
          <a:p>
            <a:r>
              <a:rPr lang="en-US" sz="1600" dirty="0">
                <a:latin typeface="+mn-lt"/>
              </a:rPr>
              <a:t>     route-target import 100:3</a:t>
            </a:r>
          </a:p>
          <a:p>
            <a:r>
              <a:rPr lang="en-US" sz="1600" dirty="0">
                <a:latin typeface="+mn-lt"/>
              </a:rPr>
              <a:t>     route-target export  100:3</a:t>
            </a:r>
          </a:p>
          <a:p>
            <a:r>
              <a:rPr lang="en-US" sz="1600" dirty="0" err="1">
                <a:latin typeface="+mn-lt"/>
              </a:rPr>
              <a:t>ip</a:t>
            </a:r>
            <a:r>
              <a:rPr lang="en-US" sz="1600" dirty="0">
                <a:latin typeface="+mn-lt"/>
              </a:rPr>
              <a:t> </a:t>
            </a:r>
            <a:r>
              <a:rPr lang="en-US" sz="1600" dirty="0" err="1">
                <a:latin typeface="+mn-lt"/>
              </a:rPr>
              <a:t>vrf</a:t>
            </a:r>
            <a:r>
              <a:rPr lang="en-US" sz="1600" dirty="0">
                <a:latin typeface="+mn-lt"/>
              </a:rPr>
              <a:t> site-4 </a:t>
            </a:r>
          </a:p>
          <a:p>
            <a:r>
              <a:rPr lang="en-US" sz="1600" dirty="0">
                <a:latin typeface="+mn-lt"/>
              </a:rPr>
              <a:t>     </a:t>
            </a:r>
            <a:r>
              <a:rPr lang="en-US" sz="1600" dirty="0" err="1">
                <a:latin typeface="+mn-lt"/>
              </a:rPr>
              <a:t>rd</a:t>
            </a:r>
            <a:r>
              <a:rPr lang="en-US" sz="1600" dirty="0">
                <a:latin typeface="+mn-lt"/>
              </a:rPr>
              <a:t> 100:4</a:t>
            </a:r>
          </a:p>
          <a:p>
            <a:r>
              <a:rPr lang="en-US" sz="1600" dirty="0">
                <a:latin typeface="+mn-lt"/>
              </a:rPr>
              <a:t>     route-target export 100:3</a:t>
            </a:r>
          </a:p>
          <a:p>
            <a:r>
              <a:rPr lang="en-US" sz="1600" dirty="0">
                <a:latin typeface="+mn-lt"/>
              </a:rPr>
              <a:t>     route-target import 100:3</a:t>
            </a:r>
          </a:p>
        </p:txBody>
      </p:sp>
    </p:spTree>
    <p:extLst>
      <p:ext uri="{BB962C8B-B14F-4D97-AF65-F5344CB8AC3E}">
        <p14:creationId xmlns:p14="http://schemas.microsoft.com/office/powerpoint/2010/main" val="3342689853"/>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0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025" y="2844800"/>
            <a:ext cx="4400550" cy="224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003" name="Rectangle 3"/>
          <p:cNvSpPr>
            <a:spLocks noGrp="1" noChangeArrowheads="1"/>
          </p:cNvSpPr>
          <p:nvPr>
            <p:ph type="title"/>
          </p:nvPr>
        </p:nvSpPr>
        <p:spPr>
          <a:xfrm>
            <a:off x="385763" y="254000"/>
            <a:ext cx="7591425" cy="838200"/>
          </a:xfrm>
          <a:noFill/>
          <a:ln/>
        </p:spPr>
        <p:txBody>
          <a:bodyPr lIns="86467" tIns="43234" rIns="86467" bIns="43234" anchor="ctr"/>
          <a:lstStyle/>
          <a:p>
            <a:r>
              <a:rPr lang="en-GB" altLang="en-US" sz="2900" b="0">
                <a:latin typeface="Tahoma" panose="020B0604030504040204" pitchFamily="34" charset="0"/>
              </a:rPr>
              <a:t>MPLS VPN - Configuration</a:t>
            </a:r>
            <a:br>
              <a:rPr lang="en-GB" altLang="en-US" sz="2900" b="0">
                <a:latin typeface="Tahoma" panose="020B0604030504040204" pitchFamily="34" charset="0"/>
              </a:rPr>
            </a:br>
            <a:r>
              <a:rPr lang="en-GB" altLang="en-US" sz="2300" b="0">
                <a:latin typeface="Tahoma" panose="020B0604030504040204" pitchFamily="34" charset="0"/>
              </a:rPr>
              <a:t>PE/CE routing protocols</a:t>
            </a:r>
          </a:p>
        </p:txBody>
      </p:sp>
      <p:sp>
        <p:nvSpPr>
          <p:cNvPr id="1024004" name="Line 4"/>
          <p:cNvSpPr>
            <a:spLocks noChangeShapeType="1"/>
          </p:cNvSpPr>
          <p:nvPr/>
        </p:nvSpPr>
        <p:spPr bwMode="auto">
          <a:xfrm>
            <a:off x="2938463" y="4460875"/>
            <a:ext cx="130175" cy="160813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024005" name="Group 5"/>
          <p:cNvGrpSpPr>
            <a:grpSpLocks/>
          </p:cNvGrpSpPr>
          <p:nvPr/>
        </p:nvGrpSpPr>
        <p:grpSpPr bwMode="auto">
          <a:xfrm>
            <a:off x="2762250" y="5962650"/>
            <a:ext cx="676275" cy="731838"/>
            <a:chOff x="1680" y="2266"/>
            <a:chExt cx="462" cy="461"/>
          </a:xfrm>
        </p:grpSpPr>
        <p:grpSp>
          <p:nvGrpSpPr>
            <p:cNvPr id="1024006" name="Group 6"/>
            <p:cNvGrpSpPr>
              <a:grpSpLocks/>
            </p:cNvGrpSpPr>
            <p:nvPr/>
          </p:nvGrpSpPr>
          <p:grpSpPr bwMode="auto">
            <a:xfrm>
              <a:off x="1680" y="2266"/>
              <a:ext cx="462" cy="461"/>
              <a:chOff x="840" y="883"/>
              <a:chExt cx="403" cy="394"/>
            </a:xfrm>
          </p:grpSpPr>
          <p:sp>
            <p:nvSpPr>
              <p:cNvPr id="1024007" name="Oval 7"/>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4008" name="Text Box 8"/>
              <p:cNvSpPr txBox="1">
                <a:spLocks noChangeArrowheads="1"/>
              </p:cNvSpPr>
              <p:nvPr/>
            </p:nvSpPr>
            <p:spPr bwMode="auto">
              <a:xfrm>
                <a:off x="886" y="1011"/>
                <a:ext cx="329"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Site-1</a:t>
                </a:r>
              </a:p>
            </p:txBody>
          </p:sp>
        </p:grpSp>
        <p:pic>
          <p:nvPicPr>
            <p:cNvPr id="1024009"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 y="2297"/>
              <a:ext cx="240"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24010" name="Line 10"/>
          <p:cNvSpPr>
            <a:spLocks noChangeShapeType="1"/>
          </p:cNvSpPr>
          <p:nvPr/>
        </p:nvSpPr>
        <p:spPr bwMode="auto">
          <a:xfrm>
            <a:off x="2916238" y="4327525"/>
            <a:ext cx="1108075" cy="176053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024011" name="Group 11"/>
          <p:cNvGrpSpPr>
            <a:grpSpLocks/>
          </p:cNvGrpSpPr>
          <p:nvPr/>
        </p:nvGrpSpPr>
        <p:grpSpPr bwMode="auto">
          <a:xfrm>
            <a:off x="3681413" y="5964238"/>
            <a:ext cx="676275" cy="731837"/>
            <a:chOff x="1680" y="2266"/>
            <a:chExt cx="462" cy="461"/>
          </a:xfrm>
        </p:grpSpPr>
        <p:grpSp>
          <p:nvGrpSpPr>
            <p:cNvPr id="1024012" name="Group 12"/>
            <p:cNvGrpSpPr>
              <a:grpSpLocks/>
            </p:cNvGrpSpPr>
            <p:nvPr/>
          </p:nvGrpSpPr>
          <p:grpSpPr bwMode="auto">
            <a:xfrm>
              <a:off x="1680" y="2266"/>
              <a:ext cx="462" cy="461"/>
              <a:chOff x="840" y="883"/>
              <a:chExt cx="403" cy="394"/>
            </a:xfrm>
          </p:grpSpPr>
          <p:sp>
            <p:nvSpPr>
              <p:cNvPr id="1024013" name="Oval 13"/>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4014" name="Text Box 14"/>
              <p:cNvSpPr txBox="1">
                <a:spLocks noChangeArrowheads="1"/>
              </p:cNvSpPr>
              <p:nvPr/>
            </p:nvSpPr>
            <p:spPr bwMode="auto">
              <a:xfrm>
                <a:off x="886" y="1011"/>
                <a:ext cx="329"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Site-2</a:t>
                </a:r>
              </a:p>
            </p:txBody>
          </p:sp>
        </p:grpSp>
        <p:pic>
          <p:nvPicPr>
            <p:cNvPr id="1024015" name="Picture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 y="2297"/>
              <a:ext cx="240"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24016" name="Line 16"/>
          <p:cNvSpPr>
            <a:spLocks noChangeShapeType="1"/>
          </p:cNvSpPr>
          <p:nvPr/>
        </p:nvSpPr>
        <p:spPr bwMode="auto">
          <a:xfrm flipH="1">
            <a:off x="4865688" y="4397375"/>
            <a:ext cx="911225" cy="168433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024017" name="Group 17"/>
          <p:cNvGrpSpPr>
            <a:grpSpLocks/>
          </p:cNvGrpSpPr>
          <p:nvPr/>
        </p:nvGrpSpPr>
        <p:grpSpPr bwMode="auto">
          <a:xfrm>
            <a:off x="4600575" y="5964238"/>
            <a:ext cx="676275" cy="731837"/>
            <a:chOff x="1680" y="2266"/>
            <a:chExt cx="462" cy="461"/>
          </a:xfrm>
        </p:grpSpPr>
        <p:grpSp>
          <p:nvGrpSpPr>
            <p:cNvPr id="1024018" name="Group 18"/>
            <p:cNvGrpSpPr>
              <a:grpSpLocks/>
            </p:cNvGrpSpPr>
            <p:nvPr/>
          </p:nvGrpSpPr>
          <p:grpSpPr bwMode="auto">
            <a:xfrm>
              <a:off x="1680" y="2266"/>
              <a:ext cx="462" cy="461"/>
              <a:chOff x="840" y="883"/>
              <a:chExt cx="403" cy="394"/>
            </a:xfrm>
          </p:grpSpPr>
          <p:sp>
            <p:nvSpPr>
              <p:cNvPr id="1024019" name="Oval 19"/>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4020" name="Text Box 20"/>
              <p:cNvSpPr txBox="1">
                <a:spLocks noChangeArrowheads="1"/>
              </p:cNvSpPr>
              <p:nvPr/>
            </p:nvSpPr>
            <p:spPr bwMode="auto">
              <a:xfrm>
                <a:off x="886" y="1011"/>
                <a:ext cx="329"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Site-3</a:t>
                </a:r>
              </a:p>
            </p:txBody>
          </p:sp>
        </p:grpSp>
        <p:pic>
          <p:nvPicPr>
            <p:cNvPr id="1024021" name="Picture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 y="2297"/>
              <a:ext cx="240"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24022" name="Line 22"/>
          <p:cNvSpPr>
            <a:spLocks noChangeShapeType="1"/>
          </p:cNvSpPr>
          <p:nvPr/>
        </p:nvSpPr>
        <p:spPr bwMode="auto">
          <a:xfrm flipH="1">
            <a:off x="5829300" y="4330700"/>
            <a:ext cx="166688" cy="179863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024023" name="Group 23"/>
          <p:cNvGrpSpPr>
            <a:grpSpLocks/>
          </p:cNvGrpSpPr>
          <p:nvPr/>
        </p:nvGrpSpPr>
        <p:grpSpPr bwMode="auto">
          <a:xfrm>
            <a:off x="5518150" y="5964238"/>
            <a:ext cx="677863" cy="731837"/>
            <a:chOff x="1680" y="2266"/>
            <a:chExt cx="462" cy="461"/>
          </a:xfrm>
        </p:grpSpPr>
        <p:grpSp>
          <p:nvGrpSpPr>
            <p:cNvPr id="1024024" name="Group 24"/>
            <p:cNvGrpSpPr>
              <a:grpSpLocks/>
            </p:cNvGrpSpPr>
            <p:nvPr/>
          </p:nvGrpSpPr>
          <p:grpSpPr bwMode="auto">
            <a:xfrm>
              <a:off x="1680" y="2266"/>
              <a:ext cx="462" cy="461"/>
              <a:chOff x="840" y="883"/>
              <a:chExt cx="403" cy="394"/>
            </a:xfrm>
          </p:grpSpPr>
          <p:sp>
            <p:nvSpPr>
              <p:cNvPr id="1024025" name="Oval 25"/>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4026" name="Text Box 26"/>
              <p:cNvSpPr txBox="1">
                <a:spLocks noChangeArrowheads="1"/>
              </p:cNvSpPr>
              <p:nvPr/>
            </p:nvSpPr>
            <p:spPr bwMode="auto">
              <a:xfrm>
                <a:off x="886" y="1011"/>
                <a:ext cx="329"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Site-4</a:t>
                </a:r>
              </a:p>
            </p:txBody>
          </p:sp>
        </p:grpSp>
        <p:pic>
          <p:nvPicPr>
            <p:cNvPr id="1024027" name="Picture 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 y="2297"/>
              <a:ext cx="240"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4028" name="Picture 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2863" y="4227513"/>
            <a:ext cx="677862"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029" name="Picture 2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1188" y="4238625"/>
            <a:ext cx="677862"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030" name="Picture 3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663" y="3714750"/>
            <a:ext cx="677862"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031" name="Picture 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763" y="3714750"/>
            <a:ext cx="677862"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032" name="Text Box 32"/>
          <p:cNvSpPr txBox="1">
            <a:spLocks noChangeArrowheads="1"/>
          </p:cNvSpPr>
          <p:nvPr/>
        </p:nvSpPr>
        <p:spPr bwMode="auto">
          <a:xfrm>
            <a:off x="2744788" y="3686175"/>
            <a:ext cx="481012"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latin typeface="Helvetica" panose="020B0604020202020204" pitchFamily="34" charset="0"/>
              </a:rPr>
              <a:t>PE1</a:t>
            </a:r>
          </a:p>
        </p:txBody>
      </p:sp>
      <p:sp>
        <p:nvSpPr>
          <p:cNvPr id="1024033" name="Text Box 33"/>
          <p:cNvSpPr txBox="1">
            <a:spLocks noChangeArrowheads="1"/>
          </p:cNvSpPr>
          <p:nvPr/>
        </p:nvSpPr>
        <p:spPr bwMode="auto">
          <a:xfrm>
            <a:off x="5940425" y="4043363"/>
            <a:ext cx="481013"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latin typeface="Helvetica" panose="020B0604020202020204" pitchFamily="34" charset="0"/>
              </a:rPr>
              <a:t>PE2</a:t>
            </a:r>
          </a:p>
        </p:txBody>
      </p:sp>
      <p:sp>
        <p:nvSpPr>
          <p:cNvPr id="1024034" name="Text Box 34"/>
          <p:cNvSpPr txBox="1">
            <a:spLocks noChangeArrowheads="1"/>
          </p:cNvSpPr>
          <p:nvPr/>
        </p:nvSpPr>
        <p:spPr bwMode="auto">
          <a:xfrm>
            <a:off x="5019675" y="3497263"/>
            <a:ext cx="2794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latin typeface="Helvetica" panose="020B0604020202020204" pitchFamily="34" charset="0"/>
              </a:rPr>
              <a:t>P</a:t>
            </a:r>
          </a:p>
        </p:txBody>
      </p:sp>
      <p:sp>
        <p:nvSpPr>
          <p:cNvPr id="1024035" name="Text Box 35"/>
          <p:cNvSpPr txBox="1">
            <a:spLocks noChangeArrowheads="1"/>
          </p:cNvSpPr>
          <p:nvPr/>
        </p:nvSpPr>
        <p:spPr bwMode="auto">
          <a:xfrm>
            <a:off x="3802063" y="3497263"/>
            <a:ext cx="2809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latin typeface="Helvetica" panose="020B0604020202020204" pitchFamily="34" charset="0"/>
              </a:rPr>
              <a:t>P</a:t>
            </a:r>
          </a:p>
        </p:txBody>
      </p:sp>
      <p:sp>
        <p:nvSpPr>
          <p:cNvPr id="1024036" name="Freeform 36"/>
          <p:cNvSpPr>
            <a:spLocks/>
          </p:cNvSpPr>
          <p:nvPr/>
        </p:nvSpPr>
        <p:spPr bwMode="auto">
          <a:xfrm>
            <a:off x="3000375" y="3333750"/>
            <a:ext cx="2944813" cy="841375"/>
          </a:xfrm>
          <a:custGeom>
            <a:avLst/>
            <a:gdLst>
              <a:gd name="T0" fmla="*/ 0 w 4080"/>
              <a:gd name="T1" fmla="*/ 496 h 496"/>
              <a:gd name="T2" fmla="*/ 1056 w 4080"/>
              <a:gd name="T3" fmla="*/ 112 h 496"/>
              <a:gd name="T4" fmla="*/ 3216 w 4080"/>
              <a:gd name="T5" fmla="*/ 64 h 496"/>
              <a:gd name="T6" fmla="*/ 4080 w 4080"/>
              <a:gd name="T7" fmla="*/ 496 h 496"/>
            </a:gdLst>
            <a:ahLst/>
            <a:cxnLst>
              <a:cxn ang="0">
                <a:pos x="T0" y="T1"/>
              </a:cxn>
              <a:cxn ang="0">
                <a:pos x="T2" y="T3"/>
              </a:cxn>
              <a:cxn ang="0">
                <a:pos x="T4" y="T5"/>
              </a:cxn>
              <a:cxn ang="0">
                <a:pos x="T6" y="T7"/>
              </a:cxn>
            </a:cxnLst>
            <a:rect l="0" t="0" r="r" b="b"/>
            <a:pathLst>
              <a:path w="4080" h="496">
                <a:moveTo>
                  <a:pt x="0" y="496"/>
                </a:moveTo>
                <a:cubicBezTo>
                  <a:pt x="260" y="340"/>
                  <a:pt x="520" y="184"/>
                  <a:pt x="1056" y="112"/>
                </a:cubicBezTo>
                <a:cubicBezTo>
                  <a:pt x="1592" y="40"/>
                  <a:pt x="2712" y="0"/>
                  <a:pt x="3216" y="64"/>
                </a:cubicBezTo>
                <a:cubicBezTo>
                  <a:pt x="3720" y="128"/>
                  <a:pt x="3900" y="312"/>
                  <a:pt x="4080" y="496"/>
                </a:cubicBezTo>
              </a:path>
            </a:pathLst>
          </a:custGeom>
          <a:noFill/>
          <a:ln w="76200" cmpd="sng">
            <a:solidFill>
              <a:schemeClr val="accent2"/>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4037" name="Text Box 37"/>
          <p:cNvSpPr txBox="1">
            <a:spLocks noChangeArrowheads="1"/>
          </p:cNvSpPr>
          <p:nvPr/>
        </p:nvSpPr>
        <p:spPr bwMode="auto">
          <a:xfrm>
            <a:off x="3992563" y="3071813"/>
            <a:ext cx="1598612"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solidFill>
                  <a:schemeClr val="accent2"/>
                </a:solidFill>
                <a:latin typeface="Helvetica" panose="020B0604020202020204" pitchFamily="34" charset="0"/>
              </a:rPr>
              <a:t>Multihop MP-iBGP</a:t>
            </a:r>
          </a:p>
        </p:txBody>
      </p:sp>
      <p:grpSp>
        <p:nvGrpSpPr>
          <p:cNvPr id="1024038" name="Group 38"/>
          <p:cNvGrpSpPr>
            <a:grpSpLocks/>
          </p:cNvGrpSpPr>
          <p:nvPr/>
        </p:nvGrpSpPr>
        <p:grpSpPr bwMode="auto">
          <a:xfrm>
            <a:off x="2886075" y="1163638"/>
            <a:ext cx="3489325" cy="1573212"/>
            <a:chOff x="1657" y="1036"/>
            <a:chExt cx="2526" cy="1440"/>
          </a:xfrm>
        </p:grpSpPr>
        <p:sp>
          <p:nvSpPr>
            <p:cNvPr id="1024039" name="Oval 39"/>
            <p:cNvSpPr>
              <a:spLocks noChangeArrowheads="1"/>
            </p:cNvSpPr>
            <p:nvPr/>
          </p:nvSpPr>
          <p:spPr bwMode="auto">
            <a:xfrm>
              <a:off x="2050" y="1659"/>
              <a:ext cx="1713" cy="689"/>
            </a:xfrm>
            <a:prstGeom prst="ellipse">
              <a:avLst/>
            </a:prstGeom>
            <a:noFill/>
            <a:ln w="25400">
              <a:solidFill>
                <a:srgbClr val="248E5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024040" name="Group 40"/>
            <p:cNvGrpSpPr>
              <a:grpSpLocks/>
            </p:cNvGrpSpPr>
            <p:nvPr/>
          </p:nvGrpSpPr>
          <p:grpSpPr bwMode="auto">
            <a:xfrm>
              <a:off x="1882" y="1372"/>
              <a:ext cx="400" cy="280"/>
              <a:chOff x="801" y="883"/>
              <a:chExt cx="501" cy="394"/>
            </a:xfrm>
          </p:grpSpPr>
          <p:sp>
            <p:nvSpPr>
              <p:cNvPr id="1024041" name="Oval 41"/>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4042" name="Text Box 42"/>
              <p:cNvSpPr txBox="1">
                <a:spLocks noChangeArrowheads="1"/>
              </p:cNvSpPr>
              <p:nvPr/>
            </p:nvSpPr>
            <p:spPr bwMode="auto">
              <a:xfrm>
                <a:off x="801" y="915"/>
                <a:ext cx="501"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Site-1</a:t>
                </a:r>
              </a:p>
            </p:txBody>
          </p:sp>
        </p:grpSp>
        <p:grpSp>
          <p:nvGrpSpPr>
            <p:cNvPr id="1024043" name="Group 43"/>
            <p:cNvGrpSpPr>
              <a:grpSpLocks/>
            </p:cNvGrpSpPr>
            <p:nvPr/>
          </p:nvGrpSpPr>
          <p:grpSpPr bwMode="auto">
            <a:xfrm>
              <a:off x="3337" y="1867"/>
              <a:ext cx="400" cy="281"/>
              <a:chOff x="802" y="883"/>
              <a:chExt cx="501" cy="394"/>
            </a:xfrm>
          </p:grpSpPr>
          <p:sp>
            <p:nvSpPr>
              <p:cNvPr id="1024044" name="Oval 44"/>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4045" name="Text Box 45"/>
              <p:cNvSpPr txBox="1">
                <a:spLocks noChangeArrowheads="1"/>
              </p:cNvSpPr>
              <p:nvPr/>
            </p:nvSpPr>
            <p:spPr bwMode="auto">
              <a:xfrm>
                <a:off x="802" y="915"/>
                <a:ext cx="501"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Site-3</a:t>
                </a:r>
              </a:p>
            </p:txBody>
          </p:sp>
        </p:grpSp>
        <p:grpSp>
          <p:nvGrpSpPr>
            <p:cNvPr id="1024046" name="Group 46"/>
            <p:cNvGrpSpPr>
              <a:grpSpLocks/>
            </p:cNvGrpSpPr>
            <p:nvPr/>
          </p:nvGrpSpPr>
          <p:grpSpPr bwMode="auto">
            <a:xfrm>
              <a:off x="3591" y="1113"/>
              <a:ext cx="400" cy="280"/>
              <a:chOff x="799" y="883"/>
              <a:chExt cx="500" cy="394"/>
            </a:xfrm>
          </p:grpSpPr>
          <p:sp>
            <p:nvSpPr>
              <p:cNvPr id="1024047" name="Oval 47"/>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4048" name="Text Box 48"/>
              <p:cNvSpPr txBox="1">
                <a:spLocks noChangeArrowheads="1"/>
              </p:cNvSpPr>
              <p:nvPr/>
            </p:nvSpPr>
            <p:spPr bwMode="auto">
              <a:xfrm>
                <a:off x="799" y="915"/>
                <a:ext cx="500"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Site-4</a:t>
                </a:r>
              </a:p>
            </p:txBody>
          </p:sp>
        </p:grpSp>
        <p:grpSp>
          <p:nvGrpSpPr>
            <p:cNvPr id="1024049" name="Group 49"/>
            <p:cNvGrpSpPr>
              <a:grpSpLocks/>
            </p:cNvGrpSpPr>
            <p:nvPr/>
          </p:nvGrpSpPr>
          <p:grpSpPr bwMode="auto">
            <a:xfrm>
              <a:off x="2181" y="1895"/>
              <a:ext cx="400" cy="281"/>
              <a:chOff x="800" y="883"/>
              <a:chExt cx="501" cy="394"/>
            </a:xfrm>
          </p:grpSpPr>
          <p:sp>
            <p:nvSpPr>
              <p:cNvPr id="1024050" name="Oval 50"/>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4051" name="Text Box 51"/>
              <p:cNvSpPr txBox="1">
                <a:spLocks noChangeArrowheads="1"/>
              </p:cNvSpPr>
              <p:nvPr/>
            </p:nvSpPr>
            <p:spPr bwMode="auto">
              <a:xfrm>
                <a:off x="800" y="917"/>
                <a:ext cx="501"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Site-2</a:t>
                </a:r>
              </a:p>
            </p:txBody>
          </p:sp>
        </p:grpSp>
        <p:sp>
          <p:nvSpPr>
            <p:cNvPr id="1024052" name="Oval 52"/>
            <p:cNvSpPr>
              <a:spLocks noChangeArrowheads="1"/>
            </p:cNvSpPr>
            <p:nvPr/>
          </p:nvSpPr>
          <p:spPr bwMode="auto">
            <a:xfrm>
              <a:off x="1680" y="1213"/>
              <a:ext cx="987" cy="1227"/>
            </a:xfrm>
            <a:prstGeom prst="ellipse">
              <a:avLst/>
            </a:prstGeom>
            <a:noFill/>
            <a:ln w="25400">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4053" name="Oval 53"/>
            <p:cNvSpPr>
              <a:spLocks noChangeArrowheads="1"/>
            </p:cNvSpPr>
            <p:nvPr/>
          </p:nvSpPr>
          <p:spPr bwMode="auto">
            <a:xfrm>
              <a:off x="3277" y="1036"/>
              <a:ext cx="906" cy="1440"/>
            </a:xfrm>
            <a:prstGeom prst="ellipse">
              <a:avLst/>
            </a:prstGeom>
            <a:noFill/>
            <a:ln w="25400">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Char char="•"/>
              </a:pPr>
              <a:endParaRPr lang="zh-TW" altLang="en-US" sz="3600">
                <a:latin typeface="Helvetica" panose="020B0604020202020204" pitchFamily="34" charset="0"/>
                <a:ea typeface="新細明體" panose="02020500000000000000" pitchFamily="18" charset="-120"/>
              </a:endParaRPr>
            </a:p>
          </p:txBody>
        </p:sp>
        <p:sp>
          <p:nvSpPr>
            <p:cNvPr id="1024054" name="Text Box 54"/>
            <p:cNvSpPr txBox="1">
              <a:spLocks noChangeArrowheads="1"/>
            </p:cNvSpPr>
            <p:nvPr/>
          </p:nvSpPr>
          <p:spPr bwMode="auto">
            <a:xfrm>
              <a:off x="1657" y="1626"/>
              <a:ext cx="493"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solidFill>
                    <a:schemeClr val="accent1"/>
                  </a:solidFill>
                  <a:latin typeface="Helvetica" panose="020B0604020202020204" pitchFamily="34" charset="0"/>
                </a:rPr>
                <a:t>VPN-A</a:t>
              </a:r>
            </a:p>
          </p:txBody>
        </p:sp>
        <p:sp>
          <p:nvSpPr>
            <p:cNvPr id="1024055" name="Text Box 55"/>
            <p:cNvSpPr txBox="1">
              <a:spLocks noChangeArrowheads="1"/>
            </p:cNvSpPr>
            <p:nvPr/>
          </p:nvSpPr>
          <p:spPr bwMode="auto">
            <a:xfrm>
              <a:off x="3378" y="1434"/>
              <a:ext cx="493"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solidFill>
                    <a:schemeClr val="accent2"/>
                  </a:solidFill>
                  <a:latin typeface="Helvetica" panose="020B0604020202020204" pitchFamily="34" charset="0"/>
                </a:rPr>
                <a:t>VPN-C</a:t>
              </a:r>
            </a:p>
          </p:txBody>
        </p:sp>
        <p:sp>
          <p:nvSpPr>
            <p:cNvPr id="1024056" name="Text Box 56"/>
            <p:cNvSpPr txBox="1">
              <a:spLocks noChangeArrowheads="1"/>
            </p:cNvSpPr>
            <p:nvPr/>
          </p:nvSpPr>
          <p:spPr bwMode="auto">
            <a:xfrm>
              <a:off x="2671" y="2050"/>
              <a:ext cx="493"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solidFill>
                    <a:srgbClr val="248E56"/>
                  </a:solidFill>
                  <a:latin typeface="Helvetica" panose="020B0604020202020204" pitchFamily="34" charset="0"/>
                </a:rPr>
                <a:t>VPN-B</a:t>
              </a:r>
            </a:p>
          </p:txBody>
        </p:sp>
      </p:grpSp>
      <p:sp>
        <p:nvSpPr>
          <p:cNvPr id="1024057" name="Text Box 57"/>
          <p:cNvSpPr txBox="1">
            <a:spLocks noChangeArrowheads="1"/>
          </p:cNvSpPr>
          <p:nvPr/>
        </p:nvSpPr>
        <p:spPr bwMode="auto">
          <a:xfrm>
            <a:off x="2363788" y="4849813"/>
            <a:ext cx="915987" cy="846137"/>
          </a:xfrm>
          <a:prstGeom prst="rect">
            <a:avLst/>
          </a:prstGeom>
          <a:solidFill>
            <a:srgbClr val="E1E1E3"/>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VRF</a:t>
            </a:r>
            <a:br>
              <a:rPr lang="en-GB" altLang="en-US" sz="1000">
                <a:latin typeface="Helvetica" panose="020B0604020202020204" pitchFamily="34" charset="0"/>
              </a:rPr>
            </a:br>
            <a:r>
              <a:rPr lang="en-GB" altLang="en-US" sz="1000">
                <a:latin typeface="Helvetica" panose="020B0604020202020204" pitchFamily="34" charset="0"/>
              </a:rPr>
              <a:t>for site-1</a:t>
            </a:r>
            <a:br>
              <a:rPr lang="en-GB" altLang="en-US" sz="1000">
                <a:latin typeface="Helvetica" panose="020B0604020202020204" pitchFamily="34" charset="0"/>
              </a:rPr>
            </a:br>
            <a:r>
              <a:rPr lang="en-GB" altLang="en-US" sz="1000">
                <a:latin typeface="Helvetica" panose="020B0604020202020204" pitchFamily="34" charset="0"/>
              </a:rPr>
              <a:t>(100:1)</a:t>
            </a:r>
          </a:p>
          <a:p>
            <a:pPr algn="ct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Site-1 routes</a:t>
            </a:r>
            <a:br>
              <a:rPr lang="en-GB" altLang="en-US" sz="1000">
                <a:latin typeface="Helvetica" panose="020B0604020202020204" pitchFamily="34" charset="0"/>
              </a:rPr>
            </a:br>
            <a:r>
              <a:rPr lang="en-GB" altLang="en-US" sz="1000">
                <a:latin typeface="Helvetica" panose="020B0604020202020204" pitchFamily="34" charset="0"/>
              </a:rPr>
              <a:t>Site-2 routes</a:t>
            </a:r>
            <a:endParaRPr lang="en-GB" altLang="en-US" sz="1200">
              <a:latin typeface="Helvetica" panose="020B0604020202020204" pitchFamily="34" charset="0"/>
            </a:endParaRPr>
          </a:p>
        </p:txBody>
      </p:sp>
      <p:sp>
        <p:nvSpPr>
          <p:cNvPr id="1024058" name="Text Box 58"/>
          <p:cNvSpPr txBox="1">
            <a:spLocks noChangeArrowheads="1"/>
          </p:cNvSpPr>
          <p:nvPr/>
        </p:nvSpPr>
        <p:spPr bwMode="auto">
          <a:xfrm>
            <a:off x="5607050" y="4837113"/>
            <a:ext cx="977900" cy="846137"/>
          </a:xfrm>
          <a:prstGeom prst="rect">
            <a:avLst/>
          </a:prstGeom>
          <a:solidFill>
            <a:srgbClr val="E1E1E3"/>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VRF</a:t>
            </a:r>
            <a:br>
              <a:rPr lang="en-GB" altLang="en-US" sz="1000">
                <a:latin typeface="Helvetica" panose="020B0604020202020204" pitchFamily="34" charset="0"/>
              </a:rPr>
            </a:br>
            <a:r>
              <a:rPr lang="en-GB" altLang="en-US" sz="1000">
                <a:latin typeface="Helvetica" panose="020B0604020202020204" pitchFamily="34" charset="0"/>
              </a:rPr>
              <a:t>for site-4</a:t>
            </a:r>
            <a:br>
              <a:rPr lang="en-GB" altLang="en-US" sz="1000">
                <a:latin typeface="Helvetica" panose="020B0604020202020204" pitchFamily="34" charset="0"/>
              </a:rPr>
            </a:br>
            <a:r>
              <a:rPr lang="en-GB" altLang="en-US" sz="1000">
                <a:latin typeface="Helvetica" panose="020B0604020202020204" pitchFamily="34" charset="0"/>
              </a:rPr>
              <a:t>(100:4)</a:t>
            </a:r>
          </a:p>
          <a:p>
            <a:pPr algn="ct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Site-3 routes</a:t>
            </a:r>
            <a:br>
              <a:rPr lang="en-GB" altLang="en-US" sz="1000">
                <a:latin typeface="Helvetica" panose="020B0604020202020204" pitchFamily="34" charset="0"/>
              </a:rPr>
            </a:br>
            <a:r>
              <a:rPr lang="en-GB" altLang="en-US" sz="1000">
                <a:latin typeface="Helvetica" panose="020B0604020202020204" pitchFamily="34" charset="0"/>
              </a:rPr>
              <a:t>Site-4 routes</a:t>
            </a:r>
            <a:endParaRPr lang="en-GB" altLang="en-US" sz="1200">
              <a:latin typeface="Helvetica" panose="020B0604020202020204" pitchFamily="34" charset="0"/>
            </a:endParaRPr>
          </a:p>
        </p:txBody>
      </p:sp>
      <p:sp>
        <p:nvSpPr>
          <p:cNvPr id="1024059" name="Text Box 59"/>
          <p:cNvSpPr txBox="1">
            <a:spLocks noChangeArrowheads="1"/>
          </p:cNvSpPr>
          <p:nvPr/>
        </p:nvSpPr>
        <p:spPr bwMode="auto">
          <a:xfrm>
            <a:off x="3362325" y="4733925"/>
            <a:ext cx="968375" cy="982663"/>
          </a:xfrm>
          <a:prstGeom prst="rect">
            <a:avLst/>
          </a:prstGeom>
          <a:solidFill>
            <a:srgbClr val="E1E1E3"/>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VRF</a:t>
            </a:r>
            <a:br>
              <a:rPr lang="en-GB" altLang="en-US" sz="1000">
                <a:latin typeface="Helvetica" panose="020B0604020202020204" pitchFamily="34" charset="0"/>
              </a:rPr>
            </a:br>
            <a:r>
              <a:rPr lang="en-GB" altLang="en-US" sz="1000">
                <a:latin typeface="Helvetica" panose="020B0604020202020204" pitchFamily="34" charset="0"/>
              </a:rPr>
              <a:t>for site-2</a:t>
            </a:r>
            <a:br>
              <a:rPr lang="en-GB" altLang="en-US" sz="1000">
                <a:latin typeface="Helvetica" panose="020B0604020202020204" pitchFamily="34" charset="0"/>
              </a:rPr>
            </a:br>
            <a:r>
              <a:rPr lang="en-GB" altLang="en-US" sz="1000">
                <a:latin typeface="Helvetica" panose="020B0604020202020204" pitchFamily="34" charset="0"/>
              </a:rPr>
              <a:t>(100:2)</a:t>
            </a:r>
          </a:p>
          <a:p>
            <a:pPr algn="ct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Site-1 routes</a:t>
            </a:r>
            <a:br>
              <a:rPr lang="en-GB" altLang="en-US" sz="1000">
                <a:latin typeface="Helvetica" panose="020B0604020202020204" pitchFamily="34" charset="0"/>
              </a:rPr>
            </a:br>
            <a:r>
              <a:rPr lang="en-GB" altLang="en-US" sz="1000">
                <a:latin typeface="Helvetica" panose="020B0604020202020204" pitchFamily="34" charset="0"/>
              </a:rPr>
              <a:t>Site-2 routes</a:t>
            </a:r>
            <a:br>
              <a:rPr lang="en-GB" altLang="en-US" sz="1000">
                <a:latin typeface="Helvetica" panose="020B0604020202020204" pitchFamily="34" charset="0"/>
              </a:rPr>
            </a:br>
            <a:r>
              <a:rPr lang="en-GB" altLang="en-US" sz="1000">
                <a:latin typeface="Helvetica" panose="020B0604020202020204" pitchFamily="34" charset="0"/>
              </a:rPr>
              <a:t>Site-3 routes</a:t>
            </a:r>
            <a:endParaRPr lang="en-GB" altLang="en-US" sz="1200">
              <a:latin typeface="Helvetica" panose="020B0604020202020204" pitchFamily="34" charset="0"/>
            </a:endParaRPr>
          </a:p>
        </p:txBody>
      </p:sp>
      <p:sp>
        <p:nvSpPr>
          <p:cNvPr id="1024060" name="Text Box 60"/>
          <p:cNvSpPr txBox="1">
            <a:spLocks noChangeArrowheads="1"/>
          </p:cNvSpPr>
          <p:nvPr/>
        </p:nvSpPr>
        <p:spPr bwMode="auto">
          <a:xfrm>
            <a:off x="4484688" y="4733925"/>
            <a:ext cx="946150" cy="982663"/>
          </a:xfrm>
          <a:prstGeom prst="rect">
            <a:avLst/>
          </a:prstGeom>
          <a:solidFill>
            <a:srgbClr val="E1E1E3"/>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VRF</a:t>
            </a:r>
            <a:br>
              <a:rPr lang="en-GB" altLang="en-US" sz="1000">
                <a:latin typeface="Helvetica" panose="020B0604020202020204" pitchFamily="34" charset="0"/>
              </a:rPr>
            </a:br>
            <a:r>
              <a:rPr lang="en-GB" altLang="en-US" sz="1000">
                <a:latin typeface="Helvetica" panose="020B0604020202020204" pitchFamily="34" charset="0"/>
              </a:rPr>
              <a:t>for site-3</a:t>
            </a:r>
            <a:br>
              <a:rPr lang="en-GB" altLang="en-US" sz="1000">
                <a:latin typeface="Helvetica" panose="020B0604020202020204" pitchFamily="34" charset="0"/>
              </a:rPr>
            </a:br>
            <a:r>
              <a:rPr lang="en-GB" altLang="en-US" sz="1000">
                <a:latin typeface="Helvetica" panose="020B0604020202020204" pitchFamily="34" charset="0"/>
              </a:rPr>
              <a:t>(100:3)</a:t>
            </a:r>
          </a:p>
          <a:p>
            <a:pPr algn="ct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Site-2 routes</a:t>
            </a:r>
            <a:br>
              <a:rPr lang="en-GB" altLang="en-US" sz="1000">
                <a:latin typeface="Helvetica" panose="020B0604020202020204" pitchFamily="34" charset="0"/>
              </a:rPr>
            </a:br>
            <a:r>
              <a:rPr lang="en-GB" altLang="en-US" sz="1000">
                <a:latin typeface="Helvetica" panose="020B0604020202020204" pitchFamily="34" charset="0"/>
              </a:rPr>
              <a:t>Site-3 routes</a:t>
            </a:r>
            <a:br>
              <a:rPr lang="en-GB" altLang="en-US" sz="1000">
                <a:latin typeface="Helvetica" panose="020B0604020202020204" pitchFamily="34" charset="0"/>
              </a:rPr>
            </a:br>
            <a:r>
              <a:rPr lang="en-GB" altLang="en-US" sz="1000">
                <a:latin typeface="Helvetica" panose="020B0604020202020204" pitchFamily="34" charset="0"/>
              </a:rPr>
              <a:t>Site-4 routes</a:t>
            </a:r>
            <a:endParaRPr lang="en-GB" altLang="en-US" sz="1200">
              <a:latin typeface="Helvetica" panose="020B0604020202020204" pitchFamily="34" charset="0"/>
            </a:endParaRPr>
          </a:p>
        </p:txBody>
      </p:sp>
      <p:sp>
        <p:nvSpPr>
          <p:cNvPr id="1024061" name="Rectangle 61"/>
          <p:cNvSpPr>
            <a:spLocks noChangeArrowheads="1"/>
          </p:cNvSpPr>
          <p:nvPr/>
        </p:nvSpPr>
        <p:spPr bwMode="auto">
          <a:xfrm>
            <a:off x="6716821" y="1219200"/>
            <a:ext cx="2198579" cy="4133850"/>
          </a:xfrm>
          <a:prstGeom prst="rect">
            <a:avLst/>
          </a:prstGeom>
          <a:noFill/>
          <a:ln w="25400">
            <a:solidFill>
              <a:schemeClr val="tx1"/>
            </a:solidFill>
            <a:miter lim="800000"/>
            <a:headEnd/>
            <a:tailEnd/>
          </a:ln>
          <a:effectLst/>
        </p:spPr>
        <p:txBody>
          <a:bodyPr wrap="square" lIns="92075" tIns="46038" rIns="92075" bIns="46038">
            <a:spAutoFit/>
          </a:bodyPr>
          <a:lstStyle/>
          <a:p>
            <a:r>
              <a:rPr lang="en-GB" altLang="en-US" sz="1200" dirty="0" err="1">
                <a:latin typeface="Times New Roman" panose="02020603050405020304" pitchFamily="18" charset="0"/>
              </a:rPr>
              <a:t>ip</a:t>
            </a:r>
            <a:r>
              <a:rPr lang="en-GB" altLang="en-US" sz="1200" dirty="0">
                <a:latin typeface="Times New Roman" panose="02020603050405020304" pitchFamily="18" charset="0"/>
              </a:rPr>
              <a:t> </a:t>
            </a:r>
            <a:r>
              <a:rPr lang="en-GB" altLang="en-US" sz="1200" dirty="0" err="1">
                <a:latin typeface="Times New Roman" panose="02020603050405020304" pitchFamily="18" charset="0"/>
              </a:rPr>
              <a:t>vrf</a:t>
            </a:r>
            <a:r>
              <a:rPr lang="en-GB" altLang="en-US" sz="1200" dirty="0">
                <a:latin typeface="Times New Roman" panose="02020603050405020304" pitchFamily="18" charset="0"/>
              </a:rPr>
              <a:t> site3 </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rd</a:t>
            </a:r>
            <a:r>
              <a:rPr lang="en-GB" altLang="en-US" sz="1200" dirty="0">
                <a:latin typeface="Times New Roman" panose="02020603050405020304" pitchFamily="18" charset="0"/>
              </a:rPr>
              <a:t> 100:3</a:t>
            </a:r>
          </a:p>
          <a:p>
            <a:r>
              <a:rPr lang="en-GB" altLang="en-US" sz="1200" dirty="0">
                <a:latin typeface="Times New Roman" panose="02020603050405020304" pitchFamily="18" charset="0"/>
              </a:rPr>
              <a:t>     route-target export 100:23</a:t>
            </a:r>
          </a:p>
          <a:p>
            <a:r>
              <a:rPr lang="en-GB" altLang="en-US" sz="1200" dirty="0">
                <a:latin typeface="Times New Roman" panose="02020603050405020304" pitchFamily="18" charset="0"/>
              </a:rPr>
              <a:t>     route-target import 100:23</a:t>
            </a:r>
          </a:p>
          <a:p>
            <a:r>
              <a:rPr lang="en-GB" altLang="en-US" sz="1200" dirty="0">
                <a:latin typeface="Times New Roman" panose="02020603050405020304" pitchFamily="18" charset="0"/>
              </a:rPr>
              <a:t>     route-target import 100:34</a:t>
            </a:r>
          </a:p>
          <a:p>
            <a:r>
              <a:rPr lang="en-GB" altLang="en-US" sz="1000" dirty="0">
                <a:latin typeface="Times New Roman" panose="02020603050405020304" pitchFamily="18" charset="0"/>
              </a:rPr>
              <a:t>      </a:t>
            </a:r>
            <a:r>
              <a:rPr lang="en-GB" altLang="en-US" sz="1200" dirty="0">
                <a:latin typeface="Times New Roman" panose="02020603050405020304" pitchFamily="18" charset="0"/>
              </a:rPr>
              <a:t>route-target export 100:34</a:t>
            </a:r>
            <a:endParaRPr lang="en-GB" altLang="en-US" sz="1000" dirty="0">
              <a:latin typeface="Times New Roman" panose="02020603050405020304" pitchFamily="18" charset="0"/>
            </a:endParaRPr>
          </a:p>
          <a:p>
            <a:r>
              <a:rPr lang="en-GB" altLang="en-US" sz="1200" dirty="0" err="1">
                <a:latin typeface="Times New Roman" panose="02020603050405020304" pitchFamily="18" charset="0"/>
              </a:rPr>
              <a:t>ip</a:t>
            </a:r>
            <a:r>
              <a:rPr lang="en-GB" altLang="en-US" sz="1200" dirty="0">
                <a:latin typeface="Times New Roman" panose="02020603050405020304" pitchFamily="18" charset="0"/>
              </a:rPr>
              <a:t> </a:t>
            </a:r>
            <a:r>
              <a:rPr lang="en-GB" altLang="en-US" sz="1200" dirty="0" err="1">
                <a:latin typeface="Times New Roman" panose="02020603050405020304" pitchFamily="18" charset="0"/>
              </a:rPr>
              <a:t>vrf</a:t>
            </a:r>
            <a:r>
              <a:rPr lang="en-GB" altLang="en-US" sz="1200" dirty="0">
                <a:latin typeface="Times New Roman" panose="02020603050405020304" pitchFamily="18" charset="0"/>
              </a:rPr>
              <a:t> site-4 </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rd</a:t>
            </a:r>
            <a:r>
              <a:rPr lang="en-GB" altLang="en-US" sz="1200" dirty="0">
                <a:latin typeface="Times New Roman" panose="02020603050405020304" pitchFamily="18" charset="0"/>
              </a:rPr>
              <a:t> 100:4</a:t>
            </a:r>
          </a:p>
          <a:p>
            <a:r>
              <a:rPr lang="en-GB" altLang="en-US" sz="1200" dirty="0">
                <a:latin typeface="Times New Roman" panose="02020603050405020304" pitchFamily="18" charset="0"/>
              </a:rPr>
              <a:t>     route-target export 100:34</a:t>
            </a:r>
          </a:p>
          <a:p>
            <a:r>
              <a:rPr lang="en-GB" altLang="en-US" sz="1200" dirty="0">
                <a:latin typeface="Times New Roman" panose="02020603050405020304" pitchFamily="18" charset="0"/>
              </a:rPr>
              <a:t>     route-target import 100:34</a:t>
            </a:r>
          </a:p>
          <a:p>
            <a:r>
              <a:rPr lang="en-GB" altLang="en-US" sz="1200" dirty="0">
                <a:latin typeface="Times New Roman" panose="02020603050405020304" pitchFamily="18" charset="0"/>
              </a:rPr>
              <a:t>!</a:t>
            </a:r>
          </a:p>
          <a:p>
            <a:r>
              <a:rPr lang="en-GB" altLang="en-US" sz="1200" dirty="0">
                <a:latin typeface="Times New Roman" panose="02020603050405020304" pitchFamily="18" charset="0"/>
              </a:rPr>
              <a:t>interface Serial4/6</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ip</a:t>
            </a:r>
            <a:r>
              <a:rPr lang="en-GB" altLang="en-US" sz="1200" dirty="0">
                <a:latin typeface="Times New Roman" panose="02020603050405020304" pitchFamily="18" charset="0"/>
              </a:rPr>
              <a:t> </a:t>
            </a:r>
            <a:r>
              <a:rPr lang="en-GB" altLang="en-US" sz="1200" dirty="0" err="1">
                <a:latin typeface="Times New Roman" panose="02020603050405020304" pitchFamily="18" charset="0"/>
              </a:rPr>
              <a:t>vrf</a:t>
            </a:r>
            <a:r>
              <a:rPr lang="en-GB" altLang="en-US" sz="1200" dirty="0">
                <a:latin typeface="Times New Roman" panose="02020603050405020304" pitchFamily="18" charset="0"/>
              </a:rPr>
              <a:t> forwarding site3</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ip</a:t>
            </a:r>
            <a:r>
              <a:rPr lang="en-GB" altLang="en-US" sz="1200" dirty="0">
                <a:latin typeface="Times New Roman" panose="02020603050405020304" pitchFamily="18" charset="0"/>
              </a:rPr>
              <a:t> address 192.168.73.7 255.255.255.0</a:t>
            </a:r>
          </a:p>
          <a:p>
            <a:r>
              <a:rPr lang="en-GB" altLang="en-US" sz="1200" dirty="0">
                <a:latin typeface="Times New Roman" panose="02020603050405020304" pitchFamily="18" charset="0"/>
              </a:rPr>
              <a:t> encapsulation </a:t>
            </a:r>
            <a:r>
              <a:rPr lang="en-GB" altLang="en-US" sz="1200" dirty="0" err="1">
                <a:latin typeface="Times New Roman" panose="02020603050405020304" pitchFamily="18" charset="0"/>
              </a:rPr>
              <a:t>ppp</a:t>
            </a:r>
            <a:endParaRPr lang="en-GB" altLang="en-US" sz="1200" dirty="0">
              <a:latin typeface="Times New Roman" panose="02020603050405020304" pitchFamily="18" charset="0"/>
            </a:endParaRPr>
          </a:p>
          <a:p>
            <a:r>
              <a:rPr lang="en-GB" altLang="en-US" sz="1200" dirty="0">
                <a:latin typeface="Times New Roman" panose="02020603050405020304" pitchFamily="18" charset="0"/>
              </a:rPr>
              <a:t>!</a:t>
            </a:r>
          </a:p>
          <a:p>
            <a:r>
              <a:rPr lang="en-GB" altLang="en-US" sz="1200" dirty="0">
                <a:latin typeface="Times New Roman" panose="02020603050405020304" pitchFamily="18" charset="0"/>
              </a:rPr>
              <a:t>interface Serial4/7</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ip</a:t>
            </a:r>
            <a:r>
              <a:rPr lang="en-GB" altLang="en-US" sz="1200" dirty="0">
                <a:latin typeface="Times New Roman" panose="02020603050405020304" pitchFamily="18" charset="0"/>
              </a:rPr>
              <a:t> </a:t>
            </a:r>
            <a:r>
              <a:rPr lang="en-GB" altLang="en-US" sz="1200" dirty="0" err="1">
                <a:latin typeface="Times New Roman" panose="02020603050405020304" pitchFamily="18" charset="0"/>
              </a:rPr>
              <a:t>vrf</a:t>
            </a:r>
            <a:r>
              <a:rPr lang="en-GB" altLang="en-US" sz="1200" dirty="0">
                <a:latin typeface="Times New Roman" panose="02020603050405020304" pitchFamily="18" charset="0"/>
              </a:rPr>
              <a:t> forwarding site4</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ip</a:t>
            </a:r>
            <a:r>
              <a:rPr lang="en-GB" altLang="en-US" sz="1200" dirty="0">
                <a:latin typeface="Times New Roman" panose="02020603050405020304" pitchFamily="18" charset="0"/>
              </a:rPr>
              <a:t> address 192.168.74.7 255.255.255.0</a:t>
            </a:r>
          </a:p>
          <a:p>
            <a:r>
              <a:rPr lang="en-GB" altLang="en-US" sz="1200" dirty="0">
                <a:latin typeface="Times New Roman" panose="02020603050405020304" pitchFamily="18" charset="0"/>
              </a:rPr>
              <a:t> encapsulation </a:t>
            </a:r>
            <a:r>
              <a:rPr lang="en-GB" altLang="en-US" sz="1200" dirty="0" err="1">
                <a:latin typeface="Times New Roman" panose="02020603050405020304" pitchFamily="18" charset="0"/>
              </a:rPr>
              <a:t>ppp</a:t>
            </a:r>
            <a:endParaRPr lang="en-GB" altLang="en-US" sz="1200" dirty="0">
              <a:latin typeface="Times New Roman" panose="02020603050405020304" pitchFamily="18" charset="0"/>
            </a:endParaRPr>
          </a:p>
        </p:txBody>
      </p:sp>
      <p:sp>
        <p:nvSpPr>
          <p:cNvPr id="1024062" name="Rectangle 62"/>
          <p:cNvSpPr>
            <a:spLocks noChangeArrowheads="1"/>
          </p:cNvSpPr>
          <p:nvPr/>
        </p:nvSpPr>
        <p:spPr bwMode="auto">
          <a:xfrm>
            <a:off x="189707" y="1126331"/>
            <a:ext cx="2055286" cy="4133850"/>
          </a:xfrm>
          <a:prstGeom prst="rect">
            <a:avLst/>
          </a:prstGeom>
          <a:noFill/>
          <a:ln w="25400">
            <a:solidFill>
              <a:schemeClr val="tx1"/>
            </a:solidFill>
            <a:miter lim="800000"/>
            <a:headEnd/>
            <a:tailEnd/>
          </a:ln>
          <a:effectLst/>
        </p:spPr>
        <p:txBody>
          <a:bodyPr wrap="square" lIns="92075" tIns="46038" rIns="92075" bIns="46038">
            <a:spAutoFit/>
          </a:bodyPr>
          <a:lstStyle/>
          <a:p>
            <a:r>
              <a:rPr lang="en-GB" altLang="en-US" sz="1200" dirty="0" err="1">
                <a:latin typeface="Times New Roman" panose="02020603050405020304" pitchFamily="18" charset="0"/>
              </a:rPr>
              <a:t>ip</a:t>
            </a:r>
            <a:r>
              <a:rPr lang="en-GB" altLang="en-US" sz="1200" dirty="0">
                <a:latin typeface="Times New Roman" panose="02020603050405020304" pitchFamily="18" charset="0"/>
              </a:rPr>
              <a:t> </a:t>
            </a:r>
            <a:r>
              <a:rPr lang="en-GB" altLang="en-US" sz="1200" dirty="0" err="1">
                <a:latin typeface="Times New Roman" panose="02020603050405020304" pitchFamily="18" charset="0"/>
              </a:rPr>
              <a:t>vrf</a:t>
            </a:r>
            <a:r>
              <a:rPr lang="en-GB" altLang="en-US" sz="1200" dirty="0">
                <a:latin typeface="Times New Roman" panose="02020603050405020304" pitchFamily="18" charset="0"/>
              </a:rPr>
              <a:t> site1 </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rd</a:t>
            </a:r>
            <a:r>
              <a:rPr lang="en-GB" altLang="en-US" sz="1200" dirty="0">
                <a:latin typeface="Times New Roman" panose="02020603050405020304" pitchFamily="18" charset="0"/>
              </a:rPr>
              <a:t> 100:1</a:t>
            </a:r>
          </a:p>
          <a:p>
            <a:r>
              <a:rPr lang="en-GB" altLang="en-US" sz="1200" dirty="0">
                <a:latin typeface="Times New Roman" panose="02020603050405020304" pitchFamily="18" charset="0"/>
              </a:rPr>
              <a:t>     route-target export 100:12</a:t>
            </a:r>
          </a:p>
          <a:p>
            <a:r>
              <a:rPr lang="en-GB" altLang="en-US" sz="1200" dirty="0">
                <a:latin typeface="Times New Roman" panose="02020603050405020304" pitchFamily="18" charset="0"/>
              </a:rPr>
              <a:t>     route-target import 100:12</a:t>
            </a:r>
          </a:p>
          <a:p>
            <a:r>
              <a:rPr lang="en-GB" altLang="en-US" sz="1200" dirty="0" err="1">
                <a:latin typeface="Times New Roman" panose="02020603050405020304" pitchFamily="18" charset="0"/>
              </a:rPr>
              <a:t>ip</a:t>
            </a:r>
            <a:r>
              <a:rPr lang="en-GB" altLang="en-US" sz="1200" dirty="0">
                <a:latin typeface="Times New Roman" panose="02020603050405020304" pitchFamily="18" charset="0"/>
              </a:rPr>
              <a:t> </a:t>
            </a:r>
            <a:r>
              <a:rPr lang="en-GB" altLang="en-US" sz="1200" dirty="0" err="1">
                <a:latin typeface="Times New Roman" panose="02020603050405020304" pitchFamily="18" charset="0"/>
              </a:rPr>
              <a:t>vrf</a:t>
            </a:r>
            <a:r>
              <a:rPr lang="en-GB" altLang="en-US" sz="1200" dirty="0">
                <a:latin typeface="Times New Roman" panose="02020603050405020304" pitchFamily="18" charset="0"/>
              </a:rPr>
              <a:t> site2 </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rd</a:t>
            </a:r>
            <a:r>
              <a:rPr lang="en-GB" altLang="en-US" sz="1200" dirty="0">
                <a:latin typeface="Times New Roman" panose="02020603050405020304" pitchFamily="18" charset="0"/>
              </a:rPr>
              <a:t> 100:2</a:t>
            </a:r>
          </a:p>
          <a:p>
            <a:r>
              <a:rPr lang="en-GB" altLang="en-US" sz="1200" dirty="0">
                <a:latin typeface="Times New Roman" panose="02020603050405020304" pitchFamily="18" charset="0"/>
              </a:rPr>
              <a:t>     route-target export 100:12</a:t>
            </a:r>
          </a:p>
          <a:p>
            <a:r>
              <a:rPr lang="en-GB" altLang="en-US" sz="1200" dirty="0">
                <a:latin typeface="Times New Roman" panose="02020603050405020304" pitchFamily="18" charset="0"/>
              </a:rPr>
              <a:t>     route-target import 100:12</a:t>
            </a:r>
          </a:p>
          <a:p>
            <a:r>
              <a:rPr lang="en-GB" altLang="en-US" sz="1200" dirty="0">
                <a:latin typeface="Times New Roman" panose="02020603050405020304" pitchFamily="18" charset="0"/>
              </a:rPr>
              <a:t>     route-target import 100:23</a:t>
            </a:r>
          </a:p>
          <a:p>
            <a:r>
              <a:rPr lang="en-GB" altLang="en-US" sz="1200" dirty="0">
                <a:latin typeface="Times New Roman" panose="02020603050405020304" pitchFamily="18" charset="0"/>
              </a:rPr>
              <a:t>     route-target export 100:23</a:t>
            </a:r>
          </a:p>
          <a:p>
            <a:r>
              <a:rPr lang="en-GB" altLang="en-US" sz="1200" dirty="0">
                <a:latin typeface="Times New Roman" panose="02020603050405020304" pitchFamily="18" charset="0"/>
              </a:rPr>
              <a:t>!</a:t>
            </a:r>
          </a:p>
          <a:p>
            <a:r>
              <a:rPr lang="en-GB" altLang="en-US" sz="1200" dirty="0">
                <a:latin typeface="Times New Roman" panose="02020603050405020304" pitchFamily="18" charset="0"/>
              </a:rPr>
              <a:t>interface Serial3/6</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ip</a:t>
            </a:r>
            <a:r>
              <a:rPr lang="en-GB" altLang="en-US" sz="1200" dirty="0">
                <a:latin typeface="Times New Roman" panose="02020603050405020304" pitchFamily="18" charset="0"/>
              </a:rPr>
              <a:t> </a:t>
            </a:r>
            <a:r>
              <a:rPr lang="en-GB" altLang="en-US" sz="1200" dirty="0" err="1">
                <a:latin typeface="Times New Roman" panose="02020603050405020304" pitchFamily="18" charset="0"/>
              </a:rPr>
              <a:t>vrf</a:t>
            </a:r>
            <a:r>
              <a:rPr lang="en-GB" altLang="en-US" sz="1200" dirty="0">
                <a:latin typeface="Times New Roman" panose="02020603050405020304" pitchFamily="18" charset="0"/>
              </a:rPr>
              <a:t> forwarding site1</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ip</a:t>
            </a:r>
            <a:r>
              <a:rPr lang="en-GB" altLang="en-US" sz="1200" dirty="0">
                <a:latin typeface="Times New Roman" panose="02020603050405020304" pitchFamily="18" charset="0"/>
              </a:rPr>
              <a:t> address 192.168.61.6 255.255.255.0</a:t>
            </a:r>
          </a:p>
          <a:p>
            <a:r>
              <a:rPr lang="en-GB" altLang="en-US" sz="1200" dirty="0">
                <a:latin typeface="Times New Roman" panose="02020603050405020304" pitchFamily="18" charset="0"/>
              </a:rPr>
              <a:t> encapsulation </a:t>
            </a:r>
            <a:r>
              <a:rPr lang="en-GB" altLang="en-US" sz="1200" dirty="0" err="1">
                <a:latin typeface="Times New Roman" panose="02020603050405020304" pitchFamily="18" charset="0"/>
              </a:rPr>
              <a:t>ppp</a:t>
            </a:r>
            <a:endParaRPr lang="en-GB" altLang="en-US" sz="1200" dirty="0">
              <a:latin typeface="Times New Roman" panose="02020603050405020304" pitchFamily="18" charset="0"/>
            </a:endParaRPr>
          </a:p>
          <a:p>
            <a:r>
              <a:rPr lang="en-GB" altLang="en-US" sz="1200" dirty="0">
                <a:latin typeface="Times New Roman" panose="02020603050405020304" pitchFamily="18" charset="0"/>
              </a:rPr>
              <a:t>!</a:t>
            </a:r>
          </a:p>
          <a:p>
            <a:r>
              <a:rPr lang="en-GB" altLang="en-US" sz="1200" dirty="0">
                <a:latin typeface="Times New Roman" panose="02020603050405020304" pitchFamily="18" charset="0"/>
              </a:rPr>
              <a:t>interface Serial3/7</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ip</a:t>
            </a:r>
            <a:r>
              <a:rPr lang="en-GB" altLang="en-US" sz="1200" dirty="0">
                <a:latin typeface="Times New Roman" panose="02020603050405020304" pitchFamily="18" charset="0"/>
              </a:rPr>
              <a:t> </a:t>
            </a:r>
            <a:r>
              <a:rPr lang="en-GB" altLang="en-US" sz="1200" dirty="0" err="1">
                <a:latin typeface="Times New Roman" panose="02020603050405020304" pitchFamily="18" charset="0"/>
              </a:rPr>
              <a:t>vrf</a:t>
            </a:r>
            <a:r>
              <a:rPr lang="en-GB" altLang="en-US" sz="1200" dirty="0">
                <a:latin typeface="Times New Roman" panose="02020603050405020304" pitchFamily="18" charset="0"/>
              </a:rPr>
              <a:t> forwarding site2</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ip</a:t>
            </a:r>
            <a:r>
              <a:rPr lang="en-GB" altLang="en-US" sz="1200" dirty="0">
                <a:latin typeface="Times New Roman" panose="02020603050405020304" pitchFamily="18" charset="0"/>
              </a:rPr>
              <a:t> address 192.168.62.6 255.255.255.0</a:t>
            </a:r>
          </a:p>
          <a:p>
            <a:r>
              <a:rPr lang="en-GB" altLang="en-US" sz="1200" dirty="0">
                <a:latin typeface="Times New Roman" panose="02020603050405020304" pitchFamily="18" charset="0"/>
              </a:rPr>
              <a:t> encapsulation </a:t>
            </a:r>
            <a:r>
              <a:rPr lang="en-GB" altLang="en-US" sz="1200" dirty="0" err="1">
                <a:latin typeface="Times New Roman" panose="02020603050405020304" pitchFamily="18" charset="0"/>
              </a:rPr>
              <a:t>ppp</a:t>
            </a:r>
            <a:endParaRPr lang="en-GB" altLang="en-US" sz="1200" dirty="0">
              <a:latin typeface="Times New Roman" panose="02020603050405020304" pitchFamily="18" charset="0"/>
            </a:endParaRPr>
          </a:p>
        </p:txBody>
      </p:sp>
    </p:spTree>
    <p:extLst>
      <p:ext uri="{BB962C8B-B14F-4D97-AF65-F5344CB8AC3E}">
        <p14:creationId xmlns:p14="http://schemas.microsoft.com/office/powerpoint/2010/main" val="1591893200"/>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05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50" y="2867025"/>
            <a:ext cx="4400550" cy="224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051" name="Rectangle 3"/>
          <p:cNvSpPr>
            <a:spLocks noGrp="1" noChangeArrowheads="1"/>
          </p:cNvSpPr>
          <p:nvPr>
            <p:ph type="title"/>
          </p:nvPr>
        </p:nvSpPr>
        <p:spPr>
          <a:xfrm>
            <a:off x="385763" y="254000"/>
            <a:ext cx="7591425" cy="838200"/>
          </a:xfrm>
          <a:noFill/>
          <a:ln/>
        </p:spPr>
        <p:txBody>
          <a:bodyPr lIns="86467" tIns="43234" rIns="86467" bIns="43234" anchor="ctr"/>
          <a:lstStyle/>
          <a:p>
            <a:r>
              <a:rPr lang="en-GB" altLang="en-US" sz="2900" b="0">
                <a:latin typeface="Tahoma" panose="020B0604030504040204" pitchFamily="34" charset="0"/>
              </a:rPr>
              <a:t>MPLS VPN - Configuration</a:t>
            </a:r>
            <a:br>
              <a:rPr lang="en-GB" altLang="en-US" sz="2900" b="0">
                <a:latin typeface="Tahoma" panose="020B0604030504040204" pitchFamily="34" charset="0"/>
              </a:rPr>
            </a:br>
            <a:r>
              <a:rPr lang="en-GB" altLang="en-US" sz="2300" b="0">
                <a:latin typeface="Tahoma" panose="020B0604030504040204" pitchFamily="34" charset="0"/>
              </a:rPr>
              <a:t>PE/CE routing protocols</a:t>
            </a:r>
          </a:p>
        </p:txBody>
      </p:sp>
      <p:sp>
        <p:nvSpPr>
          <p:cNvPr id="1026052" name="Line 4"/>
          <p:cNvSpPr>
            <a:spLocks noChangeShapeType="1"/>
          </p:cNvSpPr>
          <p:nvPr/>
        </p:nvSpPr>
        <p:spPr bwMode="auto">
          <a:xfrm>
            <a:off x="2998788" y="4483100"/>
            <a:ext cx="130175" cy="160813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026053" name="Group 5"/>
          <p:cNvGrpSpPr>
            <a:grpSpLocks/>
          </p:cNvGrpSpPr>
          <p:nvPr/>
        </p:nvGrpSpPr>
        <p:grpSpPr bwMode="auto">
          <a:xfrm>
            <a:off x="2822575" y="5984875"/>
            <a:ext cx="676275" cy="731838"/>
            <a:chOff x="1680" y="2266"/>
            <a:chExt cx="462" cy="461"/>
          </a:xfrm>
        </p:grpSpPr>
        <p:grpSp>
          <p:nvGrpSpPr>
            <p:cNvPr id="1026054" name="Group 6"/>
            <p:cNvGrpSpPr>
              <a:grpSpLocks/>
            </p:cNvGrpSpPr>
            <p:nvPr/>
          </p:nvGrpSpPr>
          <p:grpSpPr bwMode="auto">
            <a:xfrm>
              <a:off x="1680" y="2266"/>
              <a:ext cx="462" cy="461"/>
              <a:chOff x="840" y="883"/>
              <a:chExt cx="403" cy="394"/>
            </a:xfrm>
          </p:grpSpPr>
          <p:sp>
            <p:nvSpPr>
              <p:cNvPr id="1026055" name="Oval 7"/>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6056" name="Text Box 8"/>
              <p:cNvSpPr txBox="1">
                <a:spLocks noChangeArrowheads="1"/>
              </p:cNvSpPr>
              <p:nvPr/>
            </p:nvSpPr>
            <p:spPr bwMode="auto">
              <a:xfrm>
                <a:off x="886" y="1011"/>
                <a:ext cx="329"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Site-1</a:t>
                </a:r>
              </a:p>
            </p:txBody>
          </p:sp>
        </p:grpSp>
        <p:pic>
          <p:nvPicPr>
            <p:cNvPr id="1026057"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 y="2297"/>
              <a:ext cx="240"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26058" name="Line 10"/>
          <p:cNvSpPr>
            <a:spLocks noChangeShapeType="1"/>
          </p:cNvSpPr>
          <p:nvPr/>
        </p:nvSpPr>
        <p:spPr bwMode="auto">
          <a:xfrm>
            <a:off x="2976563" y="4349750"/>
            <a:ext cx="1108075" cy="176053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026059" name="Group 11"/>
          <p:cNvGrpSpPr>
            <a:grpSpLocks/>
          </p:cNvGrpSpPr>
          <p:nvPr/>
        </p:nvGrpSpPr>
        <p:grpSpPr bwMode="auto">
          <a:xfrm>
            <a:off x="3741738" y="5986463"/>
            <a:ext cx="676275" cy="731837"/>
            <a:chOff x="1680" y="2266"/>
            <a:chExt cx="462" cy="461"/>
          </a:xfrm>
        </p:grpSpPr>
        <p:grpSp>
          <p:nvGrpSpPr>
            <p:cNvPr id="1026060" name="Group 12"/>
            <p:cNvGrpSpPr>
              <a:grpSpLocks/>
            </p:cNvGrpSpPr>
            <p:nvPr/>
          </p:nvGrpSpPr>
          <p:grpSpPr bwMode="auto">
            <a:xfrm>
              <a:off x="1680" y="2266"/>
              <a:ext cx="462" cy="461"/>
              <a:chOff x="840" y="883"/>
              <a:chExt cx="403" cy="394"/>
            </a:xfrm>
          </p:grpSpPr>
          <p:sp>
            <p:nvSpPr>
              <p:cNvPr id="1026061" name="Oval 13"/>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6062" name="Text Box 14"/>
              <p:cNvSpPr txBox="1">
                <a:spLocks noChangeArrowheads="1"/>
              </p:cNvSpPr>
              <p:nvPr/>
            </p:nvSpPr>
            <p:spPr bwMode="auto">
              <a:xfrm>
                <a:off x="886" y="1011"/>
                <a:ext cx="329"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Site-2</a:t>
                </a:r>
              </a:p>
            </p:txBody>
          </p:sp>
        </p:grpSp>
        <p:pic>
          <p:nvPicPr>
            <p:cNvPr id="1026063" name="Picture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 y="2297"/>
              <a:ext cx="240"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26064" name="Line 16"/>
          <p:cNvSpPr>
            <a:spLocks noChangeShapeType="1"/>
          </p:cNvSpPr>
          <p:nvPr/>
        </p:nvSpPr>
        <p:spPr bwMode="auto">
          <a:xfrm flipH="1">
            <a:off x="4924425" y="4419600"/>
            <a:ext cx="912813" cy="168433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026065" name="Group 17"/>
          <p:cNvGrpSpPr>
            <a:grpSpLocks/>
          </p:cNvGrpSpPr>
          <p:nvPr/>
        </p:nvGrpSpPr>
        <p:grpSpPr bwMode="auto">
          <a:xfrm>
            <a:off x="4659313" y="5986463"/>
            <a:ext cx="677862" cy="731837"/>
            <a:chOff x="1680" y="2266"/>
            <a:chExt cx="462" cy="461"/>
          </a:xfrm>
        </p:grpSpPr>
        <p:grpSp>
          <p:nvGrpSpPr>
            <p:cNvPr id="1026066" name="Group 18"/>
            <p:cNvGrpSpPr>
              <a:grpSpLocks/>
            </p:cNvGrpSpPr>
            <p:nvPr/>
          </p:nvGrpSpPr>
          <p:grpSpPr bwMode="auto">
            <a:xfrm>
              <a:off x="1680" y="2266"/>
              <a:ext cx="462" cy="461"/>
              <a:chOff x="840" y="883"/>
              <a:chExt cx="403" cy="394"/>
            </a:xfrm>
          </p:grpSpPr>
          <p:sp>
            <p:nvSpPr>
              <p:cNvPr id="1026067" name="Oval 19"/>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6068" name="Text Box 20"/>
              <p:cNvSpPr txBox="1">
                <a:spLocks noChangeArrowheads="1"/>
              </p:cNvSpPr>
              <p:nvPr/>
            </p:nvSpPr>
            <p:spPr bwMode="auto">
              <a:xfrm>
                <a:off x="886" y="1011"/>
                <a:ext cx="329"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Site-3</a:t>
                </a:r>
              </a:p>
            </p:txBody>
          </p:sp>
        </p:grpSp>
        <p:pic>
          <p:nvPicPr>
            <p:cNvPr id="1026069" name="Picture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 y="2297"/>
              <a:ext cx="240"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26070" name="Line 22"/>
          <p:cNvSpPr>
            <a:spLocks noChangeShapeType="1"/>
          </p:cNvSpPr>
          <p:nvPr/>
        </p:nvSpPr>
        <p:spPr bwMode="auto">
          <a:xfrm flipH="1">
            <a:off x="5889625" y="4352925"/>
            <a:ext cx="166688" cy="179863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026071" name="Group 23"/>
          <p:cNvGrpSpPr>
            <a:grpSpLocks/>
          </p:cNvGrpSpPr>
          <p:nvPr/>
        </p:nvGrpSpPr>
        <p:grpSpPr bwMode="auto">
          <a:xfrm>
            <a:off x="5578475" y="5986463"/>
            <a:ext cx="677863" cy="731837"/>
            <a:chOff x="1680" y="2266"/>
            <a:chExt cx="462" cy="461"/>
          </a:xfrm>
        </p:grpSpPr>
        <p:grpSp>
          <p:nvGrpSpPr>
            <p:cNvPr id="1026072" name="Group 24"/>
            <p:cNvGrpSpPr>
              <a:grpSpLocks/>
            </p:cNvGrpSpPr>
            <p:nvPr/>
          </p:nvGrpSpPr>
          <p:grpSpPr bwMode="auto">
            <a:xfrm>
              <a:off x="1680" y="2266"/>
              <a:ext cx="462" cy="461"/>
              <a:chOff x="840" y="883"/>
              <a:chExt cx="403" cy="394"/>
            </a:xfrm>
          </p:grpSpPr>
          <p:sp>
            <p:nvSpPr>
              <p:cNvPr id="1026073" name="Oval 25"/>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6074" name="Text Box 26"/>
              <p:cNvSpPr txBox="1">
                <a:spLocks noChangeArrowheads="1"/>
              </p:cNvSpPr>
              <p:nvPr/>
            </p:nvSpPr>
            <p:spPr bwMode="auto">
              <a:xfrm>
                <a:off x="886" y="1011"/>
                <a:ext cx="329"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Site-4</a:t>
                </a:r>
              </a:p>
            </p:txBody>
          </p:sp>
        </p:grpSp>
        <p:pic>
          <p:nvPicPr>
            <p:cNvPr id="1026075" name="Picture 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 y="2297"/>
              <a:ext cx="240"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6076" name="Picture 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88" y="4249738"/>
            <a:ext cx="677862"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077" name="Picture 2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1513" y="4260850"/>
            <a:ext cx="677862"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078" name="Picture 3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9988" y="3736975"/>
            <a:ext cx="677862"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079" name="Picture 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1088" y="3736975"/>
            <a:ext cx="677862"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080" name="Text Box 32"/>
          <p:cNvSpPr txBox="1">
            <a:spLocks noChangeArrowheads="1"/>
          </p:cNvSpPr>
          <p:nvPr/>
        </p:nvSpPr>
        <p:spPr bwMode="auto">
          <a:xfrm>
            <a:off x="2805113" y="3708400"/>
            <a:ext cx="481012"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latin typeface="Helvetica" panose="020B0604020202020204" pitchFamily="34" charset="0"/>
              </a:rPr>
              <a:t>PE1</a:t>
            </a:r>
          </a:p>
        </p:txBody>
      </p:sp>
      <p:sp>
        <p:nvSpPr>
          <p:cNvPr id="1026081" name="Text Box 33"/>
          <p:cNvSpPr txBox="1">
            <a:spLocks noChangeArrowheads="1"/>
          </p:cNvSpPr>
          <p:nvPr/>
        </p:nvSpPr>
        <p:spPr bwMode="auto">
          <a:xfrm>
            <a:off x="6000750" y="4065588"/>
            <a:ext cx="481013"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latin typeface="Helvetica" panose="020B0604020202020204" pitchFamily="34" charset="0"/>
              </a:rPr>
              <a:t>PE2</a:t>
            </a:r>
          </a:p>
        </p:txBody>
      </p:sp>
      <p:sp>
        <p:nvSpPr>
          <p:cNvPr id="1026082" name="Text Box 34"/>
          <p:cNvSpPr txBox="1">
            <a:spLocks noChangeArrowheads="1"/>
          </p:cNvSpPr>
          <p:nvPr/>
        </p:nvSpPr>
        <p:spPr bwMode="auto">
          <a:xfrm>
            <a:off x="5078413" y="3519488"/>
            <a:ext cx="2809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latin typeface="Helvetica" panose="020B0604020202020204" pitchFamily="34" charset="0"/>
              </a:rPr>
              <a:t>P</a:t>
            </a:r>
          </a:p>
        </p:txBody>
      </p:sp>
      <p:sp>
        <p:nvSpPr>
          <p:cNvPr id="1026083" name="Text Box 35"/>
          <p:cNvSpPr txBox="1">
            <a:spLocks noChangeArrowheads="1"/>
          </p:cNvSpPr>
          <p:nvPr/>
        </p:nvSpPr>
        <p:spPr bwMode="auto">
          <a:xfrm>
            <a:off x="3862388" y="3519488"/>
            <a:ext cx="2809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latin typeface="Helvetica" panose="020B0604020202020204" pitchFamily="34" charset="0"/>
              </a:rPr>
              <a:t>P</a:t>
            </a:r>
          </a:p>
        </p:txBody>
      </p:sp>
      <p:sp>
        <p:nvSpPr>
          <p:cNvPr id="1026084" name="Freeform 36"/>
          <p:cNvSpPr>
            <a:spLocks/>
          </p:cNvSpPr>
          <p:nvPr/>
        </p:nvSpPr>
        <p:spPr bwMode="auto">
          <a:xfrm>
            <a:off x="3059113" y="3355975"/>
            <a:ext cx="2946400" cy="841375"/>
          </a:xfrm>
          <a:custGeom>
            <a:avLst/>
            <a:gdLst>
              <a:gd name="T0" fmla="*/ 0 w 4080"/>
              <a:gd name="T1" fmla="*/ 496 h 496"/>
              <a:gd name="T2" fmla="*/ 1056 w 4080"/>
              <a:gd name="T3" fmla="*/ 112 h 496"/>
              <a:gd name="T4" fmla="*/ 3216 w 4080"/>
              <a:gd name="T5" fmla="*/ 64 h 496"/>
              <a:gd name="T6" fmla="*/ 4080 w 4080"/>
              <a:gd name="T7" fmla="*/ 496 h 496"/>
            </a:gdLst>
            <a:ahLst/>
            <a:cxnLst>
              <a:cxn ang="0">
                <a:pos x="T0" y="T1"/>
              </a:cxn>
              <a:cxn ang="0">
                <a:pos x="T2" y="T3"/>
              </a:cxn>
              <a:cxn ang="0">
                <a:pos x="T4" y="T5"/>
              </a:cxn>
              <a:cxn ang="0">
                <a:pos x="T6" y="T7"/>
              </a:cxn>
            </a:cxnLst>
            <a:rect l="0" t="0" r="r" b="b"/>
            <a:pathLst>
              <a:path w="4080" h="496">
                <a:moveTo>
                  <a:pt x="0" y="496"/>
                </a:moveTo>
                <a:cubicBezTo>
                  <a:pt x="260" y="340"/>
                  <a:pt x="520" y="184"/>
                  <a:pt x="1056" y="112"/>
                </a:cubicBezTo>
                <a:cubicBezTo>
                  <a:pt x="1592" y="40"/>
                  <a:pt x="2712" y="0"/>
                  <a:pt x="3216" y="64"/>
                </a:cubicBezTo>
                <a:cubicBezTo>
                  <a:pt x="3720" y="128"/>
                  <a:pt x="3900" y="312"/>
                  <a:pt x="4080" y="496"/>
                </a:cubicBezTo>
              </a:path>
            </a:pathLst>
          </a:custGeom>
          <a:noFill/>
          <a:ln w="76200" cmpd="sng">
            <a:solidFill>
              <a:schemeClr val="accent2"/>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6085" name="Text Box 37"/>
          <p:cNvSpPr txBox="1">
            <a:spLocks noChangeArrowheads="1"/>
          </p:cNvSpPr>
          <p:nvPr/>
        </p:nvSpPr>
        <p:spPr bwMode="auto">
          <a:xfrm>
            <a:off x="4052888" y="3094038"/>
            <a:ext cx="159702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solidFill>
                  <a:schemeClr val="accent2"/>
                </a:solidFill>
                <a:latin typeface="Helvetica" panose="020B0604020202020204" pitchFamily="34" charset="0"/>
              </a:rPr>
              <a:t>Multihop MP-iBGP</a:t>
            </a:r>
          </a:p>
        </p:txBody>
      </p:sp>
      <p:grpSp>
        <p:nvGrpSpPr>
          <p:cNvPr id="1026086" name="Group 38"/>
          <p:cNvGrpSpPr>
            <a:grpSpLocks/>
          </p:cNvGrpSpPr>
          <p:nvPr/>
        </p:nvGrpSpPr>
        <p:grpSpPr bwMode="auto">
          <a:xfrm>
            <a:off x="2862263" y="1346200"/>
            <a:ext cx="3490912" cy="1573213"/>
            <a:chOff x="1657" y="1036"/>
            <a:chExt cx="2526" cy="1440"/>
          </a:xfrm>
        </p:grpSpPr>
        <p:sp>
          <p:nvSpPr>
            <p:cNvPr id="1026087" name="Oval 39"/>
            <p:cNvSpPr>
              <a:spLocks noChangeArrowheads="1"/>
            </p:cNvSpPr>
            <p:nvPr/>
          </p:nvSpPr>
          <p:spPr bwMode="auto">
            <a:xfrm>
              <a:off x="2050" y="1659"/>
              <a:ext cx="1713" cy="689"/>
            </a:xfrm>
            <a:prstGeom prst="ellipse">
              <a:avLst/>
            </a:prstGeom>
            <a:noFill/>
            <a:ln w="25400">
              <a:solidFill>
                <a:srgbClr val="248E5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026088" name="Group 40"/>
            <p:cNvGrpSpPr>
              <a:grpSpLocks/>
            </p:cNvGrpSpPr>
            <p:nvPr/>
          </p:nvGrpSpPr>
          <p:grpSpPr bwMode="auto">
            <a:xfrm>
              <a:off x="1882" y="1372"/>
              <a:ext cx="400" cy="280"/>
              <a:chOff x="801" y="883"/>
              <a:chExt cx="501" cy="394"/>
            </a:xfrm>
          </p:grpSpPr>
          <p:sp>
            <p:nvSpPr>
              <p:cNvPr id="1026089" name="Oval 41"/>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6090" name="Text Box 42"/>
              <p:cNvSpPr txBox="1">
                <a:spLocks noChangeArrowheads="1"/>
              </p:cNvSpPr>
              <p:nvPr/>
            </p:nvSpPr>
            <p:spPr bwMode="auto">
              <a:xfrm>
                <a:off x="801" y="915"/>
                <a:ext cx="501"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Site-1</a:t>
                </a:r>
              </a:p>
            </p:txBody>
          </p:sp>
        </p:grpSp>
        <p:grpSp>
          <p:nvGrpSpPr>
            <p:cNvPr id="1026091" name="Group 43"/>
            <p:cNvGrpSpPr>
              <a:grpSpLocks/>
            </p:cNvGrpSpPr>
            <p:nvPr/>
          </p:nvGrpSpPr>
          <p:grpSpPr bwMode="auto">
            <a:xfrm>
              <a:off x="3337" y="1867"/>
              <a:ext cx="400" cy="281"/>
              <a:chOff x="802" y="883"/>
              <a:chExt cx="501" cy="394"/>
            </a:xfrm>
          </p:grpSpPr>
          <p:sp>
            <p:nvSpPr>
              <p:cNvPr id="1026092" name="Oval 44"/>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6093" name="Text Box 45"/>
              <p:cNvSpPr txBox="1">
                <a:spLocks noChangeArrowheads="1"/>
              </p:cNvSpPr>
              <p:nvPr/>
            </p:nvSpPr>
            <p:spPr bwMode="auto">
              <a:xfrm>
                <a:off x="802" y="915"/>
                <a:ext cx="501"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Site-3</a:t>
                </a:r>
              </a:p>
            </p:txBody>
          </p:sp>
        </p:grpSp>
        <p:grpSp>
          <p:nvGrpSpPr>
            <p:cNvPr id="1026094" name="Group 46"/>
            <p:cNvGrpSpPr>
              <a:grpSpLocks/>
            </p:cNvGrpSpPr>
            <p:nvPr/>
          </p:nvGrpSpPr>
          <p:grpSpPr bwMode="auto">
            <a:xfrm>
              <a:off x="3591" y="1113"/>
              <a:ext cx="400" cy="280"/>
              <a:chOff x="799" y="883"/>
              <a:chExt cx="500" cy="394"/>
            </a:xfrm>
          </p:grpSpPr>
          <p:sp>
            <p:nvSpPr>
              <p:cNvPr id="1026095" name="Oval 47"/>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6096" name="Text Box 48"/>
              <p:cNvSpPr txBox="1">
                <a:spLocks noChangeArrowheads="1"/>
              </p:cNvSpPr>
              <p:nvPr/>
            </p:nvSpPr>
            <p:spPr bwMode="auto">
              <a:xfrm>
                <a:off x="799" y="915"/>
                <a:ext cx="500"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Site-4</a:t>
                </a:r>
              </a:p>
            </p:txBody>
          </p:sp>
        </p:grpSp>
        <p:grpSp>
          <p:nvGrpSpPr>
            <p:cNvPr id="1026097" name="Group 49"/>
            <p:cNvGrpSpPr>
              <a:grpSpLocks/>
            </p:cNvGrpSpPr>
            <p:nvPr/>
          </p:nvGrpSpPr>
          <p:grpSpPr bwMode="auto">
            <a:xfrm>
              <a:off x="2181" y="1895"/>
              <a:ext cx="400" cy="281"/>
              <a:chOff x="800" y="883"/>
              <a:chExt cx="501" cy="394"/>
            </a:xfrm>
          </p:grpSpPr>
          <p:sp>
            <p:nvSpPr>
              <p:cNvPr id="1026098" name="Oval 50"/>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6099" name="Text Box 51"/>
              <p:cNvSpPr txBox="1">
                <a:spLocks noChangeArrowheads="1"/>
              </p:cNvSpPr>
              <p:nvPr/>
            </p:nvSpPr>
            <p:spPr bwMode="auto">
              <a:xfrm>
                <a:off x="800" y="917"/>
                <a:ext cx="501"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Site-2</a:t>
                </a:r>
              </a:p>
            </p:txBody>
          </p:sp>
        </p:grpSp>
        <p:sp>
          <p:nvSpPr>
            <p:cNvPr id="1026100" name="Oval 52"/>
            <p:cNvSpPr>
              <a:spLocks noChangeArrowheads="1"/>
            </p:cNvSpPr>
            <p:nvPr/>
          </p:nvSpPr>
          <p:spPr bwMode="auto">
            <a:xfrm>
              <a:off x="1680" y="1213"/>
              <a:ext cx="987" cy="1227"/>
            </a:xfrm>
            <a:prstGeom prst="ellipse">
              <a:avLst/>
            </a:prstGeom>
            <a:noFill/>
            <a:ln w="25400">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26101" name="Oval 53"/>
            <p:cNvSpPr>
              <a:spLocks noChangeArrowheads="1"/>
            </p:cNvSpPr>
            <p:nvPr/>
          </p:nvSpPr>
          <p:spPr bwMode="auto">
            <a:xfrm>
              <a:off x="3277" y="1036"/>
              <a:ext cx="906" cy="1440"/>
            </a:xfrm>
            <a:prstGeom prst="ellipse">
              <a:avLst/>
            </a:prstGeom>
            <a:noFill/>
            <a:ln w="25400">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Char char="•"/>
              </a:pPr>
              <a:endParaRPr lang="zh-TW" altLang="en-US" sz="3600">
                <a:latin typeface="Helvetica" panose="020B0604020202020204" pitchFamily="34" charset="0"/>
                <a:ea typeface="新細明體" panose="02020500000000000000" pitchFamily="18" charset="-120"/>
              </a:endParaRPr>
            </a:p>
          </p:txBody>
        </p:sp>
        <p:sp>
          <p:nvSpPr>
            <p:cNvPr id="1026102" name="Text Box 54"/>
            <p:cNvSpPr txBox="1">
              <a:spLocks noChangeArrowheads="1"/>
            </p:cNvSpPr>
            <p:nvPr/>
          </p:nvSpPr>
          <p:spPr bwMode="auto">
            <a:xfrm>
              <a:off x="1657" y="1626"/>
              <a:ext cx="493"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solidFill>
                    <a:schemeClr val="accent1"/>
                  </a:solidFill>
                  <a:latin typeface="Helvetica" panose="020B0604020202020204" pitchFamily="34" charset="0"/>
                </a:rPr>
                <a:t>VPN-A</a:t>
              </a:r>
            </a:p>
          </p:txBody>
        </p:sp>
        <p:sp>
          <p:nvSpPr>
            <p:cNvPr id="1026103" name="Text Box 55"/>
            <p:cNvSpPr txBox="1">
              <a:spLocks noChangeArrowheads="1"/>
            </p:cNvSpPr>
            <p:nvPr/>
          </p:nvSpPr>
          <p:spPr bwMode="auto">
            <a:xfrm>
              <a:off x="3378" y="1434"/>
              <a:ext cx="493"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solidFill>
                    <a:schemeClr val="accent2"/>
                  </a:solidFill>
                  <a:latin typeface="Helvetica" panose="020B0604020202020204" pitchFamily="34" charset="0"/>
                </a:rPr>
                <a:t>VPN-C</a:t>
              </a:r>
            </a:p>
          </p:txBody>
        </p:sp>
        <p:sp>
          <p:nvSpPr>
            <p:cNvPr id="1026104" name="Text Box 56"/>
            <p:cNvSpPr txBox="1">
              <a:spLocks noChangeArrowheads="1"/>
            </p:cNvSpPr>
            <p:nvPr/>
          </p:nvSpPr>
          <p:spPr bwMode="auto">
            <a:xfrm>
              <a:off x="2671" y="2050"/>
              <a:ext cx="493"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400">
                  <a:solidFill>
                    <a:srgbClr val="248E56"/>
                  </a:solidFill>
                  <a:latin typeface="Helvetica" panose="020B0604020202020204" pitchFamily="34" charset="0"/>
                </a:rPr>
                <a:t>VPN-B</a:t>
              </a:r>
            </a:p>
          </p:txBody>
        </p:sp>
      </p:grpSp>
      <p:sp>
        <p:nvSpPr>
          <p:cNvPr id="1026105" name="Text Box 57"/>
          <p:cNvSpPr txBox="1">
            <a:spLocks noChangeArrowheads="1"/>
          </p:cNvSpPr>
          <p:nvPr/>
        </p:nvSpPr>
        <p:spPr bwMode="auto">
          <a:xfrm>
            <a:off x="2424113" y="4872038"/>
            <a:ext cx="915987" cy="846137"/>
          </a:xfrm>
          <a:prstGeom prst="rect">
            <a:avLst/>
          </a:prstGeom>
          <a:solidFill>
            <a:srgbClr val="E1E1E3"/>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VRF</a:t>
            </a:r>
            <a:br>
              <a:rPr lang="en-GB" altLang="en-US" sz="1000">
                <a:latin typeface="Helvetica" panose="020B0604020202020204" pitchFamily="34" charset="0"/>
              </a:rPr>
            </a:br>
            <a:r>
              <a:rPr lang="en-GB" altLang="en-US" sz="1000">
                <a:latin typeface="Helvetica" panose="020B0604020202020204" pitchFamily="34" charset="0"/>
              </a:rPr>
              <a:t>for site-1</a:t>
            </a:r>
            <a:br>
              <a:rPr lang="en-GB" altLang="en-US" sz="1000">
                <a:latin typeface="Helvetica" panose="020B0604020202020204" pitchFamily="34" charset="0"/>
              </a:rPr>
            </a:br>
            <a:r>
              <a:rPr lang="en-GB" altLang="en-US" sz="1000">
                <a:latin typeface="Helvetica" panose="020B0604020202020204" pitchFamily="34" charset="0"/>
              </a:rPr>
              <a:t>(100:1)</a:t>
            </a:r>
          </a:p>
          <a:p>
            <a:pPr algn="ct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Site-1 routes</a:t>
            </a:r>
            <a:br>
              <a:rPr lang="en-GB" altLang="en-US" sz="1000">
                <a:latin typeface="Helvetica" panose="020B0604020202020204" pitchFamily="34" charset="0"/>
              </a:rPr>
            </a:br>
            <a:r>
              <a:rPr lang="en-GB" altLang="en-US" sz="1000">
                <a:latin typeface="Helvetica" panose="020B0604020202020204" pitchFamily="34" charset="0"/>
              </a:rPr>
              <a:t>Site-2 routes</a:t>
            </a:r>
            <a:endParaRPr lang="en-GB" altLang="en-US" sz="1200">
              <a:latin typeface="Helvetica" panose="020B0604020202020204" pitchFamily="34" charset="0"/>
            </a:endParaRPr>
          </a:p>
        </p:txBody>
      </p:sp>
      <p:sp>
        <p:nvSpPr>
          <p:cNvPr id="1026106" name="Text Box 58"/>
          <p:cNvSpPr txBox="1">
            <a:spLocks noChangeArrowheads="1"/>
          </p:cNvSpPr>
          <p:nvPr/>
        </p:nvSpPr>
        <p:spPr bwMode="auto">
          <a:xfrm>
            <a:off x="5667375" y="4859338"/>
            <a:ext cx="977900" cy="846137"/>
          </a:xfrm>
          <a:prstGeom prst="rect">
            <a:avLst/>
          </a:prstGeom>
          <a:solidFill>
            <a:srgbClr val="E1E1E3"/>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VRF</a:t>
            </a:r>
            <a:br>
              <a:rPr lang="en-GB" altLang="en-US" sz="1000">
                <a:latin typeface="Helvetica" panose="020B0604020202020204" pitchFamily="34" charset="0"/>
              </a:rPr>
            </a:br>
            <a:r>
              <a:rPr lang="en-GB" altLang="en-US" sz="1000">
                <a:latin typeface="Helvetica" panose="020B0604020202020204" pitchFamily="34" charset="0"/>
              </a:rPr>
              <a:t>for site-4</a:t>
            </a:r>
            <a:br>
              <a:rPr lang="en-GB" altLang="en-US" sz="1000">
                <a:latin typeface="Helvetica" panose="020B0604020202020204" pitchFamily="34" charset="0"/>
              </a:rPr>
            </a:br>
            <a:r>
              <a:rPr lang="en-GB" altLang="en-US" sz="1000">
                <a:latin typeface="Helvetica" panose="020B0604020202020204" pitchFamily="34" charset="0"/>
              </a:rPr>
              <a:t>(100:3)</a:t>
            </a:r>
          </a:p>
          <a:p>
            <a:pPr algn="ct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Site-3 routes</a:t>
            </a:r>
            <a:br>
              <a:rPr lang="en-GB" altLang="en-US" sz="1000">
                <a:latin typeface="Helvetica" panose="020B0604020202020204" pitchFamily="34" charset="0"/>
              </a:rPr>
            </a:br>
            <a:r>
              <a:rPr lang="en-GB" altLang="en-US" sz="1000">
                <a:latin typeface="Helvetica" panose="020B0604020202020204" pitchFamily="34" charset="0"/>
              </a:rPr>
              <a:t>Site-4 routes</a:t>
            </a:r>
            <a:endParaRPr lang="en-GB" altLang="en-US" sz="1200">
              <a:latin typeface="Helvetica" panose="020B0604020202020204" pitchFamily="34" charset="0"/>
            </a:endParaRPr>
          </a:p>
        </p:txBody>
      </p:sp>
      <p:sp>
        <p:nvSpPr>
          <p:cNvPr id="1026107" name="Text Box 59"/>
          <p:cNvSpPr txBox="1">
            <a:spLocks noChangeArrowheads="1"/>
          </p:cNvSpPr>
          <p:nvPr/>
        </p:nvSpPr>
        <p:spPr bwMode="auto">
          <a:xfrm>
            <a:off x="3422650" y="4756150"/>
            <a:ext cx="968375" cy="982663"/>
          </a:xfrm>
          <a:prstGeom prst="rect">
            <a:avLst/>
          </a:prstGeom>
          <a:solidFill>
            <a:srgbClr val="E1E1E3"/>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VRF</a:t>
            </a:r>
            <a:br>
              <a:rPr lang="en-GB" altLang="en-US" sz="1000">
                <a:latin typeface="Helvetica" panose="020B0604020202020204" pitchFamily="34" charset="0"/>
              </a:rPr>
            </a:br>
            <a:r>
              <a:rPr lang="en-GB" altLang="en-US" sz="1000">
                <a:latin typeface="Helvetica" panose="020B0604020202020204" pitchFamily="34" charset="0"/>
              </a:rPr>
              <a:t>for site-2</a:t>
            </a:r>
            <a:br>
              <a:rPr lang="en-GB" altLang="en-US" sz="1000">
                <a:latin typeface="Helvetica" panose="020B0604020202020204" pitchFamily="34" charset="0"/>
              </a:rPr>
            </a:br>
            <a:r>
              <a:rPr lang="en-GB" altLang="en-US" sz="1000">
                <a:latin typeface="Helvetica" panose="020B0604020202020204" pitchFamily="34" charset="0"/>
              </a:rPr>
              <a:t>(100:2)</a:t>
            </a:r>
          </a:p>
          <a:p>
            <a:pPr algn="ct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Site-1 routes</a:t>
            </a:r>
            <a:br>
              <a:rPr lang="en-GB" altLang="en-US" sz="1000">
                <a:latin typeface="Helvetica" panose="020B0604020202020204" pitchFamily="34" charset="0"/>
              </a:rPr>
            </a:br>
            <a:r>
              <a:rPr lang="en-GB" altLang="en-US" sz="1000">
                <a:latin typeface="Helvetica" panose="020B0604020202020204" pitchFamily="34" charset="0"/>
              </a:rPr>
              <a:t>Site-2 routes</a:t>
            </a:r>
            <a:br>
              <a:rPr lang="en-GB" altLang="en-US" sz="1000">
                <a:latin typeface="Helvetica" panose="020B0604020202020204" pitchFamily="34" charset="0"/>
              </a:rPr>
            </a:br>
            <a:r>
              <a:rPr lang="en-GB" altLang="en-US" sz="1000">
                <a:latin typeface="Helvetica" panose="020B0604020202020204" pitchFamily="34" charset="0"/>
              </a:rPr>
              <a:t>Site-3 routes</a:t>
            </a:r>
            <a:endParaRPr lang="en-GB" altLang="en-US" sz="1200">
              <a:latin typeface="Helvetica" panose="020B0604020202020204" pitchFamily="34" charset="0"/>
            </a:endParaRPr>
          </a:p>
        </p:txBody>
      </p:sp>
      <p:sp>
        <p:nvSpPr>
          <p:cNvPr id="1026108" name="Text Box 60"/>
          <p:cNvSpPr txBox="1">
            <a:spLocks noChangeArrowheads="1"/>
          </p:cNvSpPr>
          <p:nvPr/>
        </p:nvSpPr>
        <p:spPr bwMode="auto">
          <a:xfrm>
            <a:off x="4543425" y="4756150"/>
            <a:ext cx="947738" cy="982663"/>
          </a:xfrm>
          <a:prstGeom prst="rect">
            <a:avLst/>
          </a:prstGeom>
          <a:solidFill>
            <a:srgbClr val="E1E1E3"/>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VRF</a:t>
            </a:r>
            <a:br>
              <a:rPr lang="en-GB" altLang="en-US" sz="1000">
                <a:latin typeface="Helvetica" panose="020B0604020202020204" pitchFamily="34" charset="0"/>
              </a:rPr>
            </a:br>
            <a:r>
              <a:rPr lang="en-GB" altLang="en-US" sz="1000">
                <a:latin typeface="Helvetica" panose="020B0604020202020204" pitchFamily="34" charset="0"/>
              </a:rPr>
              <a:t>for site-3</a:t>
            </a:r>
            <a:br>
              <a:rPr lang="en-GB" altLang="en-US" sz="1000">
                <a:latin typeface="Helvetica" panose="020B0604020202020204" pitchFamily="34" charset="0"/>
              </a:rPr>
            </a:br>
            <a:r>
              <a:rPr lang="en-GB" altLang="en-US" sz="1000">
                <a:latin typeface="Helvetica" panose="020B0604020202020204" pitchFamily="34" charset="0"/>
              </a:rPr>
              <a:t>(100:2)</a:t>
            </a:r>
          </a:p>
          <a:p>
            <a:pPr algn="ct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Site-2 routes</a:t>
            </a:r>
            <a:br>
              <a:rPr lang="en-GB" altLang="en-US" sz="1000">
                <a:latin typeface="Helvetica" panose="020B0604020202020204" pitchFamily="34" charset="0"/>
              </a:rPr>
            </a:br>
            <a:r>
              <a:rPr lang="en-GB" altLang="en-US" sz="1000">
                <a:latin typeface="Helvetica" panose="020B0604020202020204" pitchFamily="34" charset="0"/>
              </a:rPr>
              <a:t>Site-3 routes</a:t>
            </a:r>
            <a:br>
              <a:rPr lang="en-GB" altLang="en-US" sz="1000">
                <a:latin typeface="Helvetica" panose="020B0604020202020204" pitchFamily="34" charset="0"/>
              </a:rPr>
            </a:br>
            <a:r>
              <a:rPr lang="en-GB" altLang="en-US" sz="1000">
                <a:latin typeface="Helvetica" panose="020B0604020202020204" pitchFamily="34" charset="0"/>
              </a:rPr>
              <a:t>Site-4 routes</a:t>
            </a:r>
            <a:endParaRPr lang="en-GB" altLang="en-US" sz="1200">
              <a:latin typeface="Helvetica" panose="020B0604020202020204" pitchFamily="34" charset="0"/>
            </a:endParaRPr>
          </a:p>
        </p:txBody>
      </p:sp>
      <p:sp>
        <p:nvSpPr>
          <p:cNvPr id="1026109" name="Rectangle 61"/>
          <p:cNvSpPr>
            <a:spLocks noChangeArrowheads="1"/>
          </p:cNvSpPr>
          <p:nvPr/>
        </p:nvSpPr>
        <p:spPr bwMode="auto">
          <a:xfrm>
            <a:off x="6434554" y="518320"/>
            <a:ext cx="2646362" cy="4133850"/>
          </a:xfrm>
          <a:prstGeom prst="rect">
            <a:avLst/>
          </a:prstGeom>
          <a:noFill/>
          <a:ln w="25400">
            <a:solidFill>
              <a:schemeClr val="tx1"/>
            </a:solidFill>
            <a:miter lim="800000"/>
            <a:headEnd/>
            <a:tailEnd/>
          </a:ln>
          <a:effectLst/>
        </p:spPr>
        <p:txBody>
          <a:bodyPr lIns="92075" tIns="46038" rIns="92075" bIns="46038">
            <a:spAutoFit/>
          </a:bodyPr>
          <a:lstStyle/>
          <a:p>
            <a:r>
              <a:rPr lang="en-GB" altLang="en-US" sz="1200" dirty="0">
                <a:latin typeface="Times New Roman" panose="02020603050405020304" pitchFamily="18" charset="0"/>
              </a:rPr>
              <a:t>router </a:t>
            </a:r>
            <a:r>
              <a:rPr lang="en-GB" altLang="en-US" sz="1200" dirty="0" err="1">
                <a:latin typeface="Times New Roman" panose="02020603050405020304" pitchFamily="18" charset="0"/>
              </a:rPr>
              <a:t>bgp</a:t>
            </a:r>
            <a:r>
              <a:rPr lang="en-GB" altLang="en-US" sz="1200" dirty="0">
                <a:latin typeface="Times New Roman" panose="02020603050405020304" pitchFamily="18" charset="0"/>
              </a:rPr>
              <a:t> 100</a:t>
            </a:r>
          </a:p>
          <a:p>
            <a:r>
              <a:rPr lang="en-GB" altLang="en-US" sz="1200" dirty="0">
                <a:latin typeface="Times New Roman" panose="02020603050405020304" pitchFamily="18" charset="0"/>
              </a:rPr>
              <a:t>no </a:t>
            </a:r>
            <a:r>
              <a:rPr lang="en-GB" altLang="en-US" sz="1200" dirty="0" err="1">
                <a:latin typeface="Times New Roman" panose="02020603050405020304" pitchFamily="18" charset="0"/>
              </a:rPr>
              <a:t>bgp</a:t>
            </a:r>
            <a:r>
              <a:rPr lang="en-GB" altLang="en-US" sz="1200" dirty="0">
                <a:latin typeface="Times New Roman" panose="02020603050405020304" pitchFamily="18" charset="0"/>
              </a:rPr>
              <a:t> default ipv4-unicast</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neighbor</a:t>
            </a:r>
            <a:r>
              <a:rPr lang="en-GB" altLang="en-US" sz="1200" dirty="0">
                <a:latin typeface="Times New Roman" panose="02020603050405020304" pitchFamily="18" charset="0"/>
              </a:rPr>
              <a:t> 6.6.6.6 remote-as 100</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neighbor</a:t>
            </a:r>
            <a:r>
              <a:rPr lang="en-GB" altLang="en-US" sz="1200" dirty="0">
                <a:latin typeface="Times New Roman" panose="02020603050405020304" pitchFamily="18" charset="0"/>
              </a:rPr>
              <a:t> 6.6.6.6 update-source Loop0</a:t>
            </a:r>
          </a:p>
          <a:p>
            <a:r>
              <a:rPr lang="en-GB" altLang="en-US" sz="1200" dirty="0">
                <a:latin typeface="Times New Roman" panose="02020603050405020304" pitchFamily="18" charset="0"/>
              </a:rPr>
              <a:t>!</a:t>
            </a:r>
          </a:p>
          <a:p>
            <a:r>
              <a:rPr lang="en-GB" altLang="en-US" sz="1200" dirty="0">
                <a:latin typeface="Times New Roman" panose="02020603050405020304" pitchFamily="18" charset="0"/>
              </a:rPr>
              <a:t> address-family ipv4 </a:t>
            </a:r>
            <a:r>
              <a:rPr lang="en-GB" altLang="en-US" sz="1200" dirty="0" err="1">
                <a:latin typeface="Times New Roman" panose="02020603050405020304" pitchFamily="18" charset="0"/>
              </a:rPr>
              <a:t>vrf</a:t>
            </a:r>
            <a:r>
              <a:rPr lang="en-GB" altLang="en-US" sz="1200" dirty="0">
                <a:latin typeface="Times New Roman" panose="02020603050405020304" pitchFamily="18" charset="0"/>
              </a:rPr>
              <a:t> site4</a:t>
            </a:r>
          </a:p>
          <a:p>
            <a:pPr algn="ctr"/>
            <a:r>
              <a:rPr lang="en-GB" altLang="en-US" sz="1200" dirty="0" err="1">
                <a:latin typeface="Times New Roman" panose="02020603050405020304" pitchFamily="18" charset="0"/>
              </a:rPr>
              <a:t>neighbor</a:t>
            </a:r>
            <a:r>
              <a:rPr lang="en-GB" altLang="en-US" sz="1200" dirty="0">
                <a:latin typeface="Times New Roman" panose="02020603050405020304" pitchFamily="18" charset="0"/>
              </a:rPr>
              <a:t> 192.168.74.4 remote-as 65504</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neighbor</a:t>
            </a:r>
            <a:r>
              <a:rPr lang="en-GB" altLang="en-US" sz="1200" dirty="0">
                <a:latin typeface="Times New Roman" panose="02020603050405020304" pitchFamily="18" charset="0"/>
              </a:rPr>
              <a:t> 192.168.74.4 activate</a:t>
            </a:r>
          </a:p>
          <a:p>
            <a:r>
              <a:rPr lang="en-GB" altLang="en-US" sz="1200" dirty="0">
                <a:latin typeface="Times New Roman" panose="02020603050405020304" pitchFamily="18" charset="0"/>
              </a:rPr>
              <a:t> exit-address-family</a:t>
            </a:r>
          </a:p>
          <a:p>
            <a:r>
              <a:rPr lang="en-GB" altLang="en-US" sz="1200" dirty="0">
                <a:latin typeface="Times New Roman" panose="02020603050405020304" pitchFamily="18" charset="0"/>
              </a:rPr>
              <a:t> !</a:t>
            </a:r>
          </a:p>
          <a:p>
            <a:r>
              <a:rPr lang="en-GB" altLang="en-US" sz="1200" dirty="0">
                <a:latin typeface="Times New Roman" panose="02020603050405020304" pitchFamily="18" charset="0"/>
              </a:rPr>
              <a:t> address-family ipv4 </a:t>
            </a:r>
            <a:r>
              <a:rPr lang="en-GB" altLang="en-US" sz="1200" dirty="0" err="1">
                <a:latin typeface="Times New Roman" panose="02020603050405020304" pitchFamily="18" charset="0"/>
              </a:rPr>
              <a:t>vrf</a:t>
            </a:r>
            <a:r>
              <a:rPr lang="en-GB" altLang="en-US" sz="1200" dirty="0">
                <a:latin typeface="Times New Roman" panose="02020603050405020304" pitchFamily="18" charset="0"/>
              </a:rPr>
              <a:t> site3</a:t>
            </a:r>
          </a:p>
          <a:p>
            <a:pPr algn="ctr"/>
            <a:r>
              <a:rPr lang="en-GB" altLang="en-US" sz="1200" dirty="0">
                <a:latin typeface="Times New Roman" panose="02020603050405020304" pitchFamily="18" charset="0"/>
              </a:rPr>
              <a:t> </a:t>
            </a:r>
            <a:r>
              <a:rPr lang="en-GB" altLang="en-US" sz="1200" dirty="0" err="1">
                <a:latin typeface="Times New Roman" panose="02020603050405020304" pitchFamily="18" charset="0"/>
              </a:rPr>
              <a:t>neighbor</a:t>
            </a:r>
            <a:r>
              <a:rPr lang="en-GB" altLang="en-US" sz="1200" dirty="0">
                <a:latin typeface="Times New Roman" panose="02020603050405020304" pitchFamily="18" charset="0"/>
              </a:rPr>
              <a:t> 192.168.73.3 remote-as 65503</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neighbor</a:t>
            </a:r>
            <a:r>
              <a:rPr lang="en-GB" altLang="en-US" sz="1200" dirty="0">
                <a:latin typeface="Times New Roman" panose="02020603050405020304" pitchFamily="18" charset="0"/>
              </a:rPr>
              <a:t> 192.168.73.3 activate</a:t>
            </a:r>
          </a:p>
          <a:p>
            <a:r>
              <a:rPr lang="en-GB" altLang="en-US" sz="1200" dirty="0">
                <a:latin typeface="Times New Roman" panose="02020603050405020304" pitchFamily="18" charset="0"/>
              </a:rPr>
              <a:t> exit-address-family</a:t>
            </a:r>
          </a:p>
          <a:p>
            <a:r>
              <a:rPr lang="en-GB" altLang="en-US" sz="1200" dirty="0">
                <a:latin typeface="Times New Roman" panose="02020603050405020304" pitchFamily="18" charset="0"/>
              </a:rPr>
              <a:t> !</a:t>
            </a:r>
          </a:p>
          <a:p>
            <a:r>
              <a:rPr lang="en-GB" altLang="en-US" sz="1200" dirty="0">
                <a:latin typeface="Times New Roman" panose="02020603050405020304" pitchFamily="18" charset="0"/>
              </a:rPr>
              <a:t> address-family vpnv4</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neighbor</a:t>
            </a:r>
            <a:r>
              <a:rPr lang="en-GB" altLang="en-US" sz="1200" dirty="0">
                <a:latin typeface="Times New Roman" panose="02020603050405020304" pitchFamily="18" charset="0"/>
              </a:rPr>
              <a:t> 6.6.6.6 activate</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neighbor</a:t>
            </a:r>
            <a:r>
              <a:rPr lang="en-GB" altLang="en-US" sz="1200" dirty="0">
                <a:latin typeface="Times New Roman" panose="02020603050405020304" pitchFamily="18" charset="0"/>
              </a:rPr>
              <a:t> 6.6.6.6 next-hop-self</a:t>
            </a:r>
          </a:p>
          <a:p>
            <a:r>
              <a:rPr lang="en-GB" altLang="en-US" sz="1200" dirty="0">
                <a:latin typeface="Times New Roman" panose="02020603050405020304" pitchFamily="18" charset="0"/>
              </a:rPr>
              <a:t>exit-address-family</a:t>
            </a:r>
          </a:p>
        </p:txBody>
      </p:sp>
      <p:sp>
        <p:nvSpPr>
          <p:cNvPr id="1026110" name="Rectangle 62"/>
          <p:cNvSpPr>
            <a:spLocks noChangeArrowheads="1"/>
          </p:cNvSpPr>
          <p:nvPr/>
        </p:nvSpPr>
        <p:spPr bwMode="auto">
          <a:xfrm>
            <a:off x="139736" y="1189831"/>
            <a:ext cx="2611438" cy="4133850"/>
          </a:xfrm>
          <a:prstGeom prst="rect">
            <a:avLst/>
          </a:prstGeom>
          <a:noFill/>
          <a:ln w="25400">
            <a:solidFill>
              <a:schemeClr val="tx1"/>
            </a:solidFill>
            <a:miter lim="800000"/>
            <a:headEnd/>
            <a:tailEnd/>
          </a:ln>
          <a:effectLst/>
        </p:spPr>
        <p:txBody>
          <a:bodyPr lIns="92075" tIns="46038" rIns="92075" bIns="46038">
            <a:spAutoFit/>
          </a:bodyPr>
          <a:lstStyle/>
          <a:p>
            <a:r>
              <a:rPr lang="en-GB" altLang="en-US" sz="1200" dirty="0">
                <a:latin typeface="Times New Roman" panose="02020603050405020304" pitchFamily="18" charset="0"/>
              </a:rPr>
              <a:t>router </a:t>
            </a:r>
            <a:r>
              <a:rPr lang="en-GB" altLang="en-US" sz="1200" dirty="0" err="1">
                <a:latin typeface="Times New Roman" panose="02020603050405020304" pitchFamily="18" charset="0"/>
              </a:rPr>
              <a:t>bgp</a:t>
            </a:r>
            <a:r>
              <a:rPr lang="en-GB" altLang="en-US" sz="1200" dirty="0">
                <a:latin typeface="Times New Roman" panose="02020603050405020304" pitchFamily="18" charset="0"/>
              </a:rPr>
              <a:t> 100</a:t>
            </a:r>
          </a:p>
          <a:p>
            <a:r>
              <a:rPr lang="en-GB" altLang="en-US" sz="1200" dirty="0">
                <a:latin typeface="Times New Roman" panose="02020603050405020304" pitchFamily="18" charset="0"/>
              </a:rPr>
              <a:t>no </a:t>
            </a:r>
            <a:r>
              <a:rPr lang="en-GB" altLang="en-US" sz="1200" dirty="0" err="1">
                <a:latin typeface="Times New Roman" panose="02020603050405020304" pitchFamily="18" charset="0"/>
              </a:rPr>
              <a:t>bgp</a:t>
            </a:r>
            <a:r>
              <a:rPr lang="en-GB" altLang="en-US" sz="1200" dirty="0">
                <a:latin typeface="Times New Roman" panose="02020603050405020304" pitchFamily="18" charset="0"/>
              </a:rPr>
              <a:t> default ipv4-unicast</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neighbor</a:t>
            </a:r>
            <a:r>
              <a:rPr lang="en-GB" altLang="en-US" sz="1200" dirty="0">
                <a:latin typeface="Times New Roman" panose="02020603050405020304" pitchFamily="18" charset="0"/>
              </a:rPr>
              <a:t> 7.7.7.7 remote-as 100</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neighbor</a:t>
            </a:r>
            <a:r>
              <a:rPr lang="en-GB" altLang="en-US" sz="1200" dirty="0">
                <a:latin typeface="Times New Roman" panose="02020603050405020304" pitchFamily="18" charset="0"/>
              </a:rPr>
              <a:t> 7.7.7.7 update-source Loop0</a:t>
            </a:r>
          </a:p>
          <a:p>
            <a:r>
              <a:rPr lang="en-GB" altLang="en-US" sz="1200" dirty="0">
                <a:latin typeface="Times New Roman" panose="02020603050405020304" pitchFamily="18" charset="0"/>
              </a:rPr>
              <a:t>!</a:t>
            </a:r>
          </a:p>
          <a:p>
            <a:r>
              <a:rPr lang="en-GB" altLang="en-US" sz="1200" dirty="0">
                <a:latin typeface="Times New Roman" panose="02020603050405020304" pitchFamily="18" charset="0"/>
              </a:rPr>
              <a:t> address-family ipv4 </a:t>
            </a:r>
            <a:r>
              <a:rPr lang="en-GB" altLang="en-US" sz="1200" dirty="0" err="1">
                <a:latin typeface="Times New Roman" panose="02020603050405020304" pitchFamily="18" charset="0"/>
              </a:rPr>
              <a:t>vrf</a:t>
            </a:r>
            <a:r>
              <a:rPr lang="en-GB" altLang="en-US" sz="1200" dirty="0">
                <a:latin typeface="Times New Roman" panose="02020603050405020304" pitchFamily="18" charset="0"/>
              </a:rPr>
              <a:t> site2</a:t>
            </a:r>
          </a:p>
          <a:p>
            <a:pPr algn="ctr"/>
            <a:r>
              <a:rPr lang="en-GB" altLang="en-US" sz="1200" dirty="0" err="1">
                <a:latin typeface="Times New Roman" panose="02020603050405020304" pitchFamily="18" charset="0"/>
              </a:rPr>
              <a:t>neighbor</a:t>
            </a:r>
            <a:r>
              <a:rPr lang="en-GB" altLang="en-US" sz="1200" dirty="0">
                <a:latin typeface="Times New Roman" panose="02020603050405020304" pitchFamily="18" charset="0"/>
              </a:rPr>
              <a:t> 192.168.62.2 remote-as 65502</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neighbor</a:t>
            </a:r>
            <a:r>
              <a:rPr lang="en-GB" altLang="en-US" sz="1200" dirty="0">
                <a:latin typeface="Times New Roman" panose="02020603050405020304" pitchFamily="18" charset="0"/>
              </a:rPr>
              <a:t> 192.168.62.2 activate</a:t>
            </a:r>
          </a:p>
          <a:p>
            <a:r>
              <a:rPr lang="en-GB" altLang="en-US" sz="1200" dirty="0">
                <a:latin typeface="Times New Roman" panose="02020603050405020304" pitchFamily="18" charset="0"/>
              </a:rPr>
              <a:t> exit-address-family</a:t>
            </a:r>
          </a:p>
          <a:p>
            <a:r>
              <a:rPr lang="en-GB" altLang="en-US" sz="1200" dirty="0">
                <a:latin typeface="Times New Roman" panose="02020603050405020304" pitchFamily="18" charset="0"/>
              </a:rPr>
              <a:t> !</a:t>
            </a:r>
          </a:p>
          <a:p>
            <a:r>
              <a:rPr lang="en-GB" altLang="en-US" sz="1200" dirty="0">
                <a:latin typeface="Times New Roman" panose="02020603050405020304" pitchFamily="18" charset="0"/>
              </a:rPr>
              <a:t> address-family ipv4 </a:t>
            </a:r>
            <a:r>
              <a:rPr lang="en-GB" altLang="en-US" sz="1200" dirty="0" err="1">
                <a:latin typeface="Times New Roman" panose="02020603050405020304" pitchFamily="18" charset="0"/>
              </a:rPr>
              <a:t>vrf</a:t>
            </a:r>
            <a:r>
              <a:rPr lang="en-GB" altLang="en-US" sz="1200" dirty="0">
                <a:latin typeface="Times New Roman" panose="02020603050405020304" pitchFamily="18" charset="0"/>
              </a:rPr>
              <a:t> site1</a:t>
            </a:r>
          </a:p>
          <a:p>
            <a:pPr algn="ctr"/>
            <a:r>
              <a:rPr lang="en-GB" altLang="en-US" sz="1200" dirty="0" err="1">
                <a:latin typeface="Times New Roman" panose="02020603050405020304" pitchFamily="18" charset="0"/>
              </a:rPr>
              <a:t>neighbor</a:t>
            </a:r>
            <a:r>
              <a:rPr lang="en-GB" altLang="en-US" sz="1200" dirty="0">
                <a:latin typeface="Times New Roman" panose="02020603050405020304" pitchFamily="18" charset="0"/>
              </a:rPr>
              <a:t> 192.168.61.1 remote-as 65501</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neighbor</a:t>
            </a:r>
            <a:r>
              <a:rPr lang="en-GB" altLang="en-US" sz="1200" dirty="0">
                <a:latin typeface="Times New Roman" panose="02020603050405020304" pitchFamily="18" charset="0"/>
              </a:rPr>
              <a:t> 192.168.61.1 activate</a:t>
            </a:r>
          </a:p>
          <a:p>
            <a:r>
              <a:rPr lang="en-GB" altLang="en-US" sz="1200" dirty="0">
                <a:latin typeface="Times New Roman" panose="02020603050405020304" pitchFamily="18" charset="0"/>
              </a:rPr>
              <a:t> exit-address-family</a:t>
            </a:r>
          </a:p>
          <a:p>
            <a:r>
              <a:rPr lang="en-GB" altLang="en-US" sz="1200" dirty="0">
                <a:latin typeface="Times New Roman" panose="02020603050405020304" pitchFamily="18" charset="0"/>
              </a:rPr>
              <a:t> !</a:t>
            </a:r>
          </a:p>
          <a:p>
            <a:r>
              <a:rPr lang="en-GB" altLang="en-US" sz="1200" dirty="0">
                <a:latin typeface="Times New Roman" panose="02020603050405020304" pitchFamily="18" charset="0"/>
              </a:rPr>
              <a:t> address-family vpnv4</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neighbor</a:t>
            </a:r>
            <a:r>
              <a:rPr lang="en-GB" altLang="en-US" sz="1200" dirty="0">
                <a:latin typeface="Times New Roman" panose="02020603050405020304" pitchFamily="18" charset="0"/>
              </a:rPr>
              <a:t> 7.7.7.7 activate</a:t>
            </a:r>
          </a:p>
          <a:p>
            <a:r>
              <a:rPr lang="en-GB" altLang="en-US" sz="1200" dirty="0">
                <a:latin typeface="Times New Roman" panose="02020603050405020304" pitchFamily="18" charset="0"/>
              </a:rPr>
              <a:t> </a:t>
            </a:r>
            <a:r>
              <a:rPr lang="en-GB" altLang="en-US" sz="1200" dirty="0" err="1">
                <a:latin typeface="Times New Roman" panose="02020603050405020304" pitchFamily="18" charset="0"/>
              </a:rPr>
              <a:t>neighbor</a:t>
            </a:r>
            <a:r>
              <a:rPr lang="en-GB" altLang="en-US" sz="1200" dirty="0">
                <a:latin typeface="Times New Roman" panose="02020603050405020304" pitchFamily="18" charset="0"/>
              </a:rPr>
              <a:t> 7.7.7.7 next-hop-self</a:t>
            </a:r>
          </a:p>
          <a:p>
            <a:r>
              <a:rPr lang="en-GB" altLang="en-US" sz="1200" dirty="0">
                <a:latin typeface="Times New Roman" panose="02020603050405020304" pitchFamily="18" charset="0"/>
              </a:rPr>
              <a:t>exit-address-family</a:t>
            </a:r>
          </a:p>
        </p:txBody>
      </p:sp>
    </p:spTree>
    <p:extLst>
      <p:ext uri="{BB962C8B-B14F-4D97-AF65-F5344CB8AC3E}">
        <p14:creationId xmlns:p14="http://schemas.microsoft.com/office/powerpoint/2010/main" val="367493946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658" name="Rectangle 154"/>
          <p:cNvSpPr>
            <a:spLocks noGrp="1" noChangeArrowheads="1"/>
          </p:cNvSpPr>
          <p:nvPr>
            <p:ph type="title"/>
          </p:nvPr>
        </p:nvSpPr>
        <p:spPr/>
        <p:txBody>
          <a:bodyPr/>
          <a:lstStyle/>
          <a:p>
            <a:r>
              <a:rPr lang="en-US" altLang="zh-CN" b="0">
                <a:latin typeface="Tahoma" panose="020B0604030504040204" pitchFamily="34" charset="0"/>
                <a:ea typeface="宋体" panose="02010600030101010101" pitchFamily="2" charset="-122"/>
              </a:rPr>
              <a:t>MPLS Operation</a:t>
            </a:r>
          </a:p>
        </p:txBody>
      </p:sp>
      <p:pic>
        <p:nvPicPr>
          <p:cNvPr id="405585" name="Picture 8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509838"/>
            <a:ext cx="4800600" cy="290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5586" name="Line 82"/>
          <p:cNvSpPr>
            <a:spLocks noChangeShapeType="1"/>
          </p:cNvSpPr>
          <p:nvPr/>
        </p:nvSpPr>
        <p:spPr bwMode="auto">
          <a:xfrm>
            <a:off x="3879850" y="3475038"/>
            <a:ext cx="1100138" cy="8509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sp>
        <p:nvSpPr>
          <p:cNvPr id="405587" name="Line 83"/>
          <p:cNvSpPr>
            <a:spLocks noChangeShapeType="1"/>
          </p:cNvSpPr>
          <p:nvPr/>
        </p:nvSpPr>
        <p:spPr bwMode="auto">
          <a:xfrm flipV="1">
            <a:off x="3986213" y="3562350"/>
            <a:ext cx="1114425" cy="8286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sp>
        <p:nvSpPr>
          <p:cNvPr id="405588" name="Line 84"/>
          <p:cNvSpPr>
            <a:spLocks noChangeShapeType="1"/>
          </p:cNvSpPr>
          <p:nvPr/>
        </p:nvSpPr>
        <p:spPr bwMode="auto">
          <a:xfrm>
            <a:off x="3895725" y="3551238"/>
            <a:ext cx="1084263" cy="47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sp>
        <p:nvSpPr>
          <p:cNvPr id="405589" name="Line 85"/>
          <p:cNvSpPr>
            <a:spLocks noChangeShapeType="1"/>
          </p:cNvSpPr>
          <p:nvPr/>
        </p:nvSpPr>
        <p:spPr bwMode="auto">
          <a:xfrm>
            <a:off x="2711450" y="3449638"/>
            <a:ext cx="1081088" cy="1778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sp>
        <p:nvSpPr>
          <p:cNvPr id="405590" name="Line 86"/>
          <p:cNvSpPr>
            <a:spLocks noChangeShapeType="1"/>
          </p:cNvSpPr>
          <p:nvPr/>
        </p:nvSpPr>
        <p:spPr bwMode="auto">
          <a:xfrm>
            <a:off x="3944938" y="3703638"/>
            <a:ext cx="1587" cy="6223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sp>
        <p:nvSpPr>
          <p:cNvPr id="405591" name="Line 87"/>
          <p:cNvSpPr>
            <a:spLocks noChangeShapeType="1"/>
          </p:cNvSpPr>
          <p:nvPr/>
        </p:nvSpPr>
        <p:spPr bwMode="auto">
          <a:xfrm flipV="1">
            <a:off x="5080000" y="3511550"/>
            <a:ext cx="0" cy="8794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sp>
        <p:nvSpPr>
          <p:cNvPr id="405592" name="Line 88"/>
          <p:cNvSpPr>
            <a:spLocks noChangeShapeType="1"/>
          </p:cNvSpPr>
          <p:nvPr/>
        </p:nvSpPr>
        <p:spPr bwMode="auto">
          <a:xfrm>
            <a:off x="5080000" y="3449638"/>
            <a:ext cx="1312863" cy="47148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sp>
        <p:nvSpPr>
          <p:cNvPr id="405593" name="Line 89"/>
          <p:cNvSpPr>
            <a:spLocks noChangeShapeType="1"/>
          </p:cNvSpPr>
          <p:nvPr/>
        </p:nvSpPr>
        <p:spPr bwMode="auto">
          <a:xfrm flipH="1">
            <a:off x="4691063" y="4391025"/>
            <a:ext cx="438150" cy="8890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sp>
        <p:nvSpPr>
          <p:cNvPr id="405594" name="Line 90"/>
          <p:cNvSpPr>
            <a:spLocks noChangeShapeType="1"/>
          </p:cNvSpPr>
          <p:nvPr/>
        </p:nvSpPr>
        <p:spPr bwMode="auto">
          <a:xfrm>
            <a:off x="2505075" y="4260850"/>
            <a:ext cx="1336675" cy="6508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sp>
        <p:nvSpPr>
          <p:cNvPr id="405595" name="Line 91"/>
          <p:cNvSpPr>
            <a:spLocks noChangeShapeType="1"/>
          </p:cNvSpPr>
          <p:nvPr/>
        </p:nvSpPr>
        <p:spPr bwMode="auto">
          <a:xfrm>
            <a:off x="5100638" y="4435475"/>
            <a:ext cx="933450" cy="5254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sp>
        <p:nvSpPr>
          <p:cNvPr id="405596" name="Line 92"/>
          <p:cNvSpPr>
            <a:spLocks noChangeShapeType="1"/>
          </p:cNvSpPr>
          <p:nvPr/>
        </p:nvSpPr>
        <p:spPr bwMode="auto">
          <a:xfrm flipH="1">
            <a:off x="3568700" y="4437063"/>
            <a:ext cx="377825" cy="53022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sp>
        <p:nvSpPr>
          <p:cNvPr id="405597" name="Line 93"/>
          <p:cNvSpPr>
            <a:spLocks noChangeShapeType="1"/>
          </p:cNvSpPr>
          <p:nvPr/>
        </p:nvSpPr>
        <p:spPr bwMode="auto">
          <a:xfrm flipV="1">
            <a:off x="3946525" y="4435475"/>
            <a:ext cx="1111250" cy="158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sp>
        <p:nvSpPr>
          <p:cNvPr id="405598" name="Line 94"/>
          <p:cNvSpPr>
            <a:spLocks noChangeShapeType="1"/>
          </p:cNvSpPr>
          <p:nvPr/>
        </p:nvSpPr>
        <p:spPr bwMode="auto">
          <a:xfrm>
            <a:off x="4743450" y="2622550"/>
            <a:ext cx="279400" cy="67468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pic>
        <p:nvPicPr>
          <p:cNvPr id="405599" name="Picture 9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1388" y="3125788"/>
            <a:ext cx="60483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5600" name="Picture 9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3725" y="2371725"/>
            <a:ext cx="696913"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5601" name="Picture 9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4086225"/>
            <a:ext cx="698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5602" name="Picture 9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1350" y="4784725"/>
            <a:ext cx="698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5603" name="Picture 9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3725" y="5046663"/>
            <a:ext cx="696913"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5604" name="Picture 10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1825" y="4784725"/>
            <a:ext cx="698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5605" name="Picture 10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7913" y="3125788"/>
            <a:ext cx="6032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5606" name="Picture 10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7913" y="3998913"/>
            <a:ext cx="6032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5607" name="Picture 10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1388" y="3998913"/>
            <a:ext cx="60483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5608" name="Line 104"/>
          <p:cNvSpPr>
            <a:spLocks noChangeShapeType="1"/>
          </p:cNvSpPr>
          <p:nvPr/>
        </p:nvSpPr>
        <p:spPr bwMode="auto">
          <a:xfrm flipH="1">
            <a:off x="1644650" y="3500438"/>
            <a:ext cx="82708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609" name="Line 105"/>
          <p:cNvSpPr>
            <a:spLocks noChangeShapeType="1"/>
          </p:cNvSpPr>
          <p:nvPr/>
        </p:nvSpPr>
        <p:spPr bwMode="auto">
          <a:xfrm>
            <a:off x="1644650" y="2824163"/>
            <a:ext cx="0" cy="11842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610" name="Line 106"/>
          <p:cNvSpPr>
            <a:spLocks noChangeShapeType="1"/>
          </p:cNvSpPr>
          <p:nvPr/>
        </p:nvSpPr>
        <p:spPr bwMode="auto">
          <a:xfrm flipH="1">
            <a:off x="1420813" y="3840163"/>
            <a:ext cx="22383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611" name="Rectangle 107"/>
          <p:cNvSpPr>
            <a:spLocks noChangeArrowheads="1"/>
          </p:cNvSpPr>
          <p:nvPr/>
        </p:nvSpPr>
        <p:spPr bwMode="auto">
          <a:xfrm>
            <a:off x="1277938" y="3760788"/>
            <a:ext cx="134937" cy="155575"/>
          </a:xfrm>
          <a:prstGeom prst="rect">
            <a:avLst/>
          </a:prstGeom>
          <a:solidFill>
            <a:schemeClr val="hlink"/>
          </a:solidFill>
          <a:ln w="12700">
            <a:solidFill>
              <a:schemeClr val="tx1"/>
            </a:solidFill>
            <a:miter lim="800000"/>
            <a:headEnd/>
            <a:tailEnd/>
          </a:ln>
          <a:effectLst>
            <a:outerShdw dist="17961" dir="2700000" algn="ctr" rotWithShape="0">
              <a:schemeClr val="tx1"/>
            </a:outerShdw>
          </a:effectLst>
        </p:spPr>
        <p:txBody>
          <a:bodyPr wrap="none" anchor="ctr"/>
          <a:lstStyle/>
          <a:p>
            <a:endParaRPr lang="en-US"/>
          </a:p>
        </p:txBody>
      </p:sp>
      <p:sp>
        <p:nvSpPr>
          <p:cNvPr id="405612" name="Line 108"/>
          <p:cNvSpPr>
            <a:spLocks noChangeShapeType="1"/>
          </p:cNvSpPr>
          <p:nvPr/>
        </p:nvSpPr>
        <p:spPr bwMode="auto">
          <a:xfrm flipH="1">
            <a:off x="1420813" y="3416300"/>
            <a:ext cx="22383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613" name="Rectangle 109"/>
          <p:cNvSpPr>
            <a:spLocks noChangeArrowheads="1"/>
          </p:cNvSpPr>
          <p:nvPr/>
        </p:nvSpPr>
        <p:spPr bwMode="auto">
          <a:xfrm>
            <a:off x="1277938" y="3338513"/>
            <a:ext cx="134937" cy="155575"/>
          </a:xfrm>
          <a:prstGeom prst="rect">
            <a:avLst/>
          </a:prstGeom>
          <a:solidFill>
            <a:schemeClr val="hlink"/>
          </a:solidFill>
          <a:ln w="12700">
            <a:solidFill>
              <a:schemeClr val="tx1"/>
            </a:solidFill>
            <a:miter lim="800000"/>
            <a:headEnd/>
            <a:tailEnd/>
          </a:ln>
          <a:effectLst>
            <a:outerShdw dist="17961" dir="2700000" algn="ctr" rotWithShape="0">
              <a:schemeClr val="tx1"/>
            </a:outerShdw>
          </a:effectLst>
        </p:spPr>
        <p:txBody>
          <a:bodyPr wrap="none" anchor="ctr"/>
          <a:lstStyle/>
          <a:p>
            <a:endParaRPr lang="en-US"/>
          </a:p>
        </p:txBody>
      </p:sp>
      <p:sp>
        <p:nvSpPr>
          <p:cNvPr id="405614" name="Line 110"/>
          <p:cNvSpPr>
            <a:spLocks noChangeShapeType="1"/>
          </p:cNvSpPr>
          <p:nvPr/>
        </p:nvSpPr>
        <p:spPr bwMode="auto">
          <a:xfrm flipH="1">
            <a:off x="1420813" y="2992438"/>
            <a:ext cx="22383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615" name="Rectangle 111"/>
          <p:cNvSpPr>
            <a:spLocks noChangeArrowheads="1"/>
          </p:cNvSpPr>
          <p:nvPr/>
        </p:nvSpPr>
        <p:spPr bwMode="auto">
          <a:xfrm>
            <a:off x="1277938" y="2914650"/>
            <a:ext cx="134937" cy="155575"/>
          </a:xfrm>
          <a:prstGeom prst="rect">
            <a:avLst/>
          </a:prstGeom>
          <a:solidFill>
            <a:schemeClr val="hlink"/>
          </a:solidFill>
          <a:ln w="12700">
            <a:solidFill>
              <a:schemeClr val="tx1"/>
            </a:solidFill>
            <a:miter lim="800000"/>
            <a:headEnd/>
            <a:tailEnd/>
          </a:ln>
          <a:effectLst>
            <a:outerShdw dist="17961" dir="2700000" algn="ctr" rotWithShape="0">
              <a:schemeClr val="tx1"/>
            </a:outerShdw>
          </a:effectLst>
        </p:spPr>
        <p:txBody>
          <a:bodyPr wrap="none" anchor="ctr"/>
          <a:lstStyle/>
          <a:p>
            <a:endParaRPr lang="en-US"/>
          </a:p>
        </p:txBody>
      </p:sp>
      <p:sp>
        <p:nvSpPr>
          <p:cNvPr id="405616" name="Line 112"/>
          <p:cNvSpPr>
            <a:spLocks noChangeShapeType="1"/>
          </p:cNvSpPr>
          <p:nvPr/>
        </p:nvSpPr>
        <p:spPr bwMode="auto">
          <a:xfrm>
            <a:off x="6858000" y="4008438"/>
            <a:ext cx="79375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617" name="Line 113"/>
          <p:cNvSpPr>
            <a:spLocks noChangeShapeType="1"/>
          </p:cNvSpPr>
          <p:nvPr/>
        </p:nvSpPr>
        <p:spPr bwMode="auto">
          <a:xfrm>
            <a:off x="7651750" y="3330575"/>
            <a:ext cx="0" cy="118586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618" name="Line 114"/>
          <p:cNvSpPr>
            <a:spLocks noChangeShapeType="1"/>
          </p:cNvSpPr>
          <p:nvPr/>
        </p:nvSpPr>
        <p:spPr bwMode="auto">
          <a:xfrm>
            <a:off x="7651750" y="4346575"/>
            <a:ext cx="22542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619" name="Rectangle 115"/>
          <p:cNvSpPr>
            <a:spLocks noChangeArrowheads="1"/>
          </p:cNvSpPr>
          <p:nvPr/>
        </p:nvSpPr>
        <p:spPr bwMode="auto">
          <a:xfrm>
            <a:off x="7848600" y="4270375"/>
            <a:ext cx="136525" cy="153988"/>
          </a:xfrm>
          <a:prstGeom prst="rect">
            <a:avLst/>
          </a:prstGeom>
          <a:solidFill>
            <a:schemeClr val="hlink"/>
          </a:solidFill>
          <a:ln w="12700">
            <a:solidFill>
              <a:schemeClr val="tx1"/>
            </a:solidFill>
            <a:miter lim="800000"/>
            <a:headEnd/>
            <a:tailEnd/>
          </a:ln>
          <a:effectLst>
            <a:outerShdw dist="17961" dir="2700000" algn="ctr" rotWithShape="0">
              <a:schemeClr val="tx1"/>
            </a:outerShdw>
          </a:effectLst>
        </p:spPr>
        <p:txBody>
          <a:bodyPr wrap="none" anchor="ctr"/>
          <a:lstStyle/>
          <a:p>
            <a:endParaRPr lang="en-US"/>
          </a:p>
        </p:txBody>
      </p:sp>
      <p:sp>
        <p:nvSpPr>
          <p:cNvPr id="405620" name="Line 116"/>
          <p:cNvSpPr>
            <a:spLocks noChangeShapeType="1"/>
          </p:cNvSpPr>
          <p:nvPr/>
        </p:nvSpPr>
        <p:spPr bwMode="auto">
          <a:xfrm>
            <a:off x="7651750" y="3922713"/>
            <a:ext cx="22542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621" name="Rectangle 117"/>
          <p:cNvSpPr>
            <a:spLocks noChangeArrowheads="1"/>
          </p:cNvSpPr>
          <p:nvPr/>
        </p:nvSpPr>
        <p:spPr bwMode="auto">
          <a:xfrm>
            <a:off x="7848600" y="3846513"/>
            <a:ext cx="136525" cy="155575"/>
          </a:xfrm>
          <a:prstGeom prst="rect">
            <a:avLst/>
          </a:prstGeom>
          <a:solidFill>
            <a:schemeClr val="hlink"/>
          </a:solidFill>
          <a:ln w="12700">
            <a:solidFill>
              <a:schemeClr val="tx1"/>
            </a:solidFill>
            <a:miter lim="800000"/>
            <a:headEnd/>
            <a:tailEnd/>
          </a:ln>
          <a:effectLst>
            <a:outerShdw dist="17961" dir="2700000" algn="ctr" rotWithShape="0">
              <a:schemeClr val="tx1"/>
            </a:outerShdw>
          </a:effectLst>
        </p:spPr>
        <p:txBody>
          <a:bodyPr wrap="none" anchor="ctr"/>
          <a:lstStyle/>
          <a:p>
            <a:endParaRPr lang="en-US"/>
          </a:p>
        </p:txBody>
      </p:sp>
      <p:sp>
        <p:nvSpPr>
          <p:cNvPr id="405622" name="Line 118"/>
          <p:cNvSpPr>
            <a:spLocks noChangeShapeType="1"/>
          </p:cNvSpPr>
          <p:nvPr/>
        </p:nvSpPr>
        <p:spPr bwMode="auto">
          <a:xfrm>
            <a:off x="7651750" y="3500438"/>
            <a:ext cx="22542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623" name="Rectangle 119"/>
          <p:cNvSpPr>
            <a:spLocks noChangeArrowheads="1"/>
          </p:cNvSpPr>
          <p:nvPr/>
        </p:nvSpPr>
        <p:spPr bwMode="auto">
          <a:xfrm>
            <a:off x="7848600" y="3424238"/>
            <a:ext cx="136525" cy="152400"/>
          </a:xfrm>
          <a:prstGeom prst="rect">
            <a:avLst/>
          </a:prstGeom>
          <a:solidFill>
            <a:schemeClr val="hlink"/>
          </a:solidFill>
          <a:ln w="12700">
            <a:solidFill>
              <a:schemeClr val="tx1"/>
            </a:solidFill>
            <a:miter lim="800000"/>
            <a:headEnd/>
            <a:tailEnd/>
          </a:ln>
          <a:effectLst>
            <a:outerShdw dist="17961" dir="2700000" algn="ctr" rotWithShape="0">
              <a:schemeClr val="tx1"/>
            </a:outerShdw>
          </a:effectLst>
        </p:spPr>
        <p:txBody>
          <a:bodyPr wrap="none" anchor="ctr"/>
          <a:lstStyle/>
          <a:p>
            <a:endParaRPr lang="en-US"/>
          </a:p>
        </p:txBody>
      </p:sp>
      <p:pic>
        <p:nvPicPr>
          <p:cNvPr id="405624" name="Picture 1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5700" y="3736975"/>
            <a:ext cx="698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5625" name="Picture 1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213100"/>
            <a:ext cx="6985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5626" name="Group 122"/>
          <p:cNvGrpSpPr>
            <a:grpSpLocks/>
          </p:cNvGrpSpPr>
          <p:nvPr/>
        </p:nvGrpSpPr>
        <p:grpSpPr bwMode="auto">
          <a:xfrm>
            <a:off x="304800" y="1366838"/>
            <a:ext cx="6083300" cy="2327275"/>
            <a:chOff x="96" y="816"/>
            <a:chExt cx="3832" cy="1466"/>
          </a:xfrm>
        </p:grpSpPr>
        <p:sp>
          <p:nvSpPr>
            <p:cNvPr id="405627" name="Rectangle 123"/>
            <p:cNvSpPr>
              <a:spLocks noChangeArrowheads="1"/>
            </p:cNvSpPr>
            <p:nvPr/>
          </p:nvSpPr>
          <p:spPr bwMode="auto">
            <a:xfrm>
              <a:off x="96" y="816"/>
              <a:ext cx="305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lvl1pPr defTabSz="1028700">
                <a:defRPr sz="2400">
                  <a:solidFill>
                    <a:schemeClr val="tx1"/>
                  </a:solidFill>
                  <a:latin typeface="Arial" panose="020B0604020202020204" pitchFamily="34" charset="0"/>
                </a:defRPr>
              </a:lvl1pPr>
              <a:lvl2pPr marL="514350" defTabSz="1028700">
                <a:defRPr sz="2400">
                  <a:solidFill>
                    <a:schemeClr val="tx1"/>
                  </a:solidFill>
                  <a:latin typeface="Arial" panose="020B0604020202020204" pitchFamily="34" charset="0"/>
                </a:defRPr>
              </a:lvl2pPr>
              <a:lvl3pPr marL="1028700" defTabSz="1028700">
                <a:defRPr sz="2400">
                  <a:solidFill>
                    <a:schemeClr val="tx1"/>
                  </a:solidFill>
                  <a:latin typeface="Arial" panose="020B0604020202020204" pitchFamily="34" charset="0"/>
                </a:defRPr>
              </a:lvl3pPr>
              <a:lvl4pPr marL="1543050" defTabSz="1028700">
                <a:defRPr sz="2400">
                  <a:solidFill>
                    <a:schemeClr val="tx1"/>
                  </a:solidFill>
                  <a:latin typeface="Arial" panose="020B0604020202020204" pitchFamily="34" charset="0"/>
                </a:defRPr>
              </a:lvl4pPr>
              <a:lvl5pPr marL="2057400" defTabSz="1028700">
                <a:defRPr sz="2400">
                  <a:solidFill>
                    <a:schemeClr val="tx1"/>
                  </a:solidFill>
                  <a:latin typeface="Arial" panose="020B0604020202020204" pitchFamily="34" charset="0"/>
                </a:defRPr>
              </a:lvl5pPr>
              <a:lvl6pPr marL="2514600" defTabSz="1028700" eaLnBrk="0" fontAlgn="base" hangingPunct="0">
                <a:spcBef>
                  <a:spcPct val="0"/>
                </a:spcBef>
                <a:spcAft>
                  <a:spcPct val="0"/>
                </a:spcAft>
                <a:defRPr sz="2400">
                  <a:solidFill>
                    <a:schemeClr val="tx1"/>
                  </a:solidFill>
                  <a:latin typeface="Arial" panose="020B0604020202020204" pitchFamily="34" charset="0"/>
                </a:defRPr>
              </a:lvl6pPr>
              <a:lvl7pPr marL="2971800" defTabSz="1028700" eaLnBrk="0" fontAlgn="base" hangingPunct="0">
                <a:spcBef>
                  <a:spcPct val="0"/>
                </a:spcBef>
                <a:spcAft>
                  <a:spcPct val="0"/>
                </a:spcAft>
                <a:defRPr sz="2400">
                  <a:solidFill>
                    <a:schemeClr val="tx1"/>
                  </a:solidFill>
                  <a:latin typeface="Arial" panose="020B0604020202020204" pitchFamily="34" charset="0"/>
                </a:defRPr>
              </a:lvl7pPr>
              <a:lvl8pPr marL="3429000" defTabSz="1028700" eaLnBrk="0" fontAlgn="base" hangingPunct="0">
                <a:spcBef>
                  <a:spcPct val="0"/>
                </a:spcBef>
                <a:spcAft>
                  <a:spcPct val="0"/>
                </a:spcAft>
                <a:defRPr sz="2400">
                  <a:solidFill>
                    <a:schemeClr val="tx1"/>
                  </a:solidFill>
                  <a:latin typeface="Arial" panose="020B0604020202020204" pitchFamily="34" charset="0"/>
                </a:defRPr>
              </a:lvl8pPr>
              <a:lvl9pPr marL="3886200" defTabSz="1028700"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600">
                  <a:ea typeface="宋体" panose="02010600030101010101" pitchFamily="2" charset="-122"/>
                </a:rPr>
                <a:t>1a. Existing routing protocols (e.g. OSPF, IS-IS) </a:t>
              </a:r>
              <a:br>
                <a:rPr lang="en-US" altLang="zh-CN" sz="1600">
                  <a:ea typeface="宋体" panose="02010600030101010101" pitchFamily="2" charset="-122"/>
                </a:rPr>
              </a:br>
              <a:r>
                <a:rPr lang="en-US" altLang="zh-CN" sz="1600">
                  <a:ea typeface="宋体" panose="02010600030101010101" pitchFamily="2" charset="-122"/>
                </a:rPr>
                <a:t>establish reachability to destination networks.</a:t>
              </a:r>
            </a:p>
          </p:txBody>
        </p:sp>
        <p:sp>
          <p:nvSpPr>
            <p:cNvPr id="405628" name="Line 124"/>
            <p:cNvSpPr>
              <a:spLocks noChangeShapeType="1"/>
            </p:cNvSpPr>
            <p:nvPr/>
          </p:nvSpPr>
          <p:spPr bwMode="auto">
            <a:xfrm>
              <a:off x="2448" y="1152"/>
              <a:ext cx="240" cy="67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629" name="Line 125"/>
            <p:cNvSpPr>
              <a:spLocks noChangeShapeType="1"/>
            </p:cNvSpPr>
            <p:nvPr/>
          </p:nvSpPr>
          <p:spPr bwMode="auto">
            <a:xfrm flipV="1">
              <a:off x="1776" y="1919"/>
              <a:ext cx="388" cy="1"/>
            </a:xfrm>
            <a:prstGeom prst="line">
              <a:avLst/>
            </a:prstGeom>
            <a:noFill/>
            <a:ln w="25400">
              <a:solidFill>
                <a:srgbClr val="01806D"/>
              </a:solidFill>
              <a:prstDash val="dash"/>
              <a:round/>
              <a:headEnd type="stealth" w="med" len="lg"/>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5630" name="Line 126"/>
            <p:cNvSpPr>
              <a:spLocks noChangeShapeType="1"/>
            </p:cNvSpPr>
            <p:nvPr/>
          </p:nvSpPr>
          <p:spPr bwMode="auto">
            <a:xfrm flipV="1">
              <a:off x="2544" y="1920"/>
              <a:ext cx="384" cy="0"/>
            </a:xfrm>
            <a:prstGeom prst="line">
              <a:avLst/>
            </a:prstGeom>
            <a:noFill/>
            <a:ln w="25400">
              <a:solidFill>
                <a:srgbClr val="01806D"/>
              </a:solidFill>
              <a:prstDash val="dash"/>
              <a:round/>
              <a:headEnd type="stealth" w="med" len="lg"/>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5631" name="Line 127"/>
            <p:cNvSpPr>
              <a:spLocks noChangeShapeType="1"/>
            </p:cNvSpPr>
            <p:nvPr/>
          </p:nvSpPr>
          <p:spPr bwMode="auto">
            <a:xfrm>
              <a:off x="3312" y="2064"/>
              <a:ext cx="616" cy="218"/>
            </a:xfrm>
            <a:prstGeom prst="line">
              <a:avLst/>
            </a:prstGeom>
            <a:noFill/>
            <a:ln w="25400">
              <a:solidFill>
                <a:srgbClr val="01806D"/>
              </a:solidFill>
              <a:prstDash val="dash"/>
              <a:round/>
              <a:headEnd type="stealth" w="med" len="lg"/>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grpSp>
      <p:grpSp>
        <p:nvGrpSpPr>
          <p:cNvPr id="405632" name="Group 128"/>
          <p:cNvGrpSpPr>
            <a:grpSpLocks/>
          </p:cNvGrpSpPr>
          <p:nvPr/>
        </p:nvGrpSpPr>
        <p:grpSpPr bwMode="auto">
          <a:xfrm>
            <a:off x="304800" y="1976438"/>
            <a:ext cx="6083300" cy="1870075"/>
            <a:chOff x="96" y="1200"/>
            <a:chExt cx="3832" cy="1178"/>
          </a:xfrm>
        </p:grpSpPr>
        <p:sp>
          <p:nvSpPr>
            <p:cNvPr id="405633" name="Line 129"/>
            <p:cNvSpPr>
              <a:spLocks noChangeShapeType="1"/>
            </p:cNvSpPr>
            <p:nvPr/>
          </p:nvSpPr>
          <p:spPr bwMode="auto">
            <a:xfrm>
              <a:off x="1440" y="1584"/>
              <a:ext cx="336" cy="384"/>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634" name="Rectangle 130"/>
            <p:cNvSpPr>
              <a:spLocks noChangeArrowheads="1"/>
            </p:cNvSpPr>
            <p:nvPr/>
          </p:nvSpPr>
          <p:spPr bwMode="auto">
            <a:xfrm>
              <a:off x="96" y="1200"/>
              <a:ext cx="2408"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lvl1pPr defTabSz="1028700">
                <a:defRPr sz="2400">
                  <a:solidFill>
                    <a:schemeClr val="tx1"/>
                  </a:solidFill>
                  <a:latin typeface="Arial" panose="020B0604020202020204" pitchFamily="34" charset="0"/>
                </a:defRPr>
              </a:lvl1pPr>
              <a:lvl2pPr marL="514350" defTabSz="1028700">
                <a:defRPr sz="2400">
                  <a:solidFill>
                    <a:schemeClr val="tx1"/>
                  </a:solidFill>
                  <a:latin typeface="Arial" panose="020B0604020202020204" pitchFamily="34" charset="0"/>
                </a:defRPr>
              </a:lvl2pPr>
              <a:lvl3pPr marL="1028700" defTabSz="1028700">
                <a:defRPr sz="2400">
                  <a:solidFill>
                    <a:schemeClr val="tx1"/>
                  </a:solidFill>
                  <a:latin typeface="Arial" panose="020B0604020202020204" pitchFamily="34" charset="0"/>
                </a:defRPr>
              </a:lvl3pPr>
              <a:lvl4pPr marL="1543050" defTabSz="1028700">
                <a:defRPr sz="2400">
                  <a:solidFill>
                    <a:schemeClr val="tx1"/>
                  </a:solidFill>
                  <a:latin typeface="Arial" panose="020B0604020202020204" pitchFamily="34" charset="0"/>
                </a:defRPr>
              </a:lvl4pPr>
              <a:lvl5pPr marL="2057400" defTabSz="1028700">
                <a:defRPr sz="2400">
                  <a:solidFill>
                    <a:schemeClr val="tx1"/>
                  </a:solidFill>
                  <a:latin typeface="Arial" panose="020B0604020202020204" pitchFamily="34" charset="0"/>
                </a:defRPr>
              </a:lvl5pPr>
              <a:lvl6pPr marL="2514600" defTabSz="1028700" eaLnBrk="0" fontAlgn="base" hangingPunct="0">
                <a:spcBef>
                  <a:spcPct val="0"/>
                </a:spcBef>
                <a:spcAft>
                  <a:spcPct val="0"/>
                </a:spcAft>
                <a:defRPr sz="2400">
                  <a:solidFill>
                    <a:schemeClr val="tx1"/>
                  </a:solidFill>
                  <a:latin typeface="Arial" panose="020B0604020202020204" pitchFamily="34" charset="0"/>
                </a:defRPr>
              </a:lvl6pPr>
              <a:lvl7pPr marL="2971800" defTabSz="1028700" eaLnBrk="0" fontAlgn="base" hangingPunct="0">
                <a:spcBef>
                  <a:spcPct val="0"/>
                </a:spcBef>
                <a:spcAft>
                  <a:spcPct val="0"/>
                </a:spcAft>
                <a:defRPr sz="2400">
                  <a:solidFill>
                    <a:schemeClr val="tx1"/>
                  </a:solidFill>
                  <a:latin typeface="Arial" panose="020B0604020202020204" pitchFamily="34" charset="0"/>
                </a:defRPr>
              </a:lvl7pPr>
              <a:lvl8pPr marL="3429000" defTabSz="1028700" eaLnBrk="0" fontAlgn="base" hangingPunct="0">
                <a:spcBef>
                  <a:spcPct val="0"/>
                </a:spcBef>
                <a:spcAft>
                  <a:spcPct val="0"/>
                </a:spcAft>
                <a:defRPr sz="2400">
                  <a:solidFill>
                    <a:schemeClr val="tx1"/>
                  </a:solidFill>
                  <a:latin typeface="Arial" panose="020B0604020202020204" pitchFamily="34" charset="0"/>
                </a:defRPr>
              </a:lvl8pPr>
              <a:lvl9pPr marL="3886200" defTabSz="1028700"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600">
                  <a:ea typeface="宋体" panose="02010600030101010101" pitchFamily="2" charset="-122"/>
                </a:rPr>
                <a:t>1b. Label Distribution Protocol (LDP) </a:t>
              </a:r>
            </a:p>
            <a:p>
              <a:r>
                <a:rPr lang="en-US" altLang="zh-CN" sz="1600">
                  <a:ea typeface="宋体" panose="02010600030101010101" pitchFamily="2" charset="-122"/>
                </a:rPr>
                <a:t>establishes label to destination </a:t>
              </a:r>
              <a:br>
                <a:rPr lang="en-US" altLang="zh-CN" sz="1600">
                  <a:ea typeface="宋体" panose="02010600030101010101" pitchFamily="2" charset="-122"/>
                </a:rPr>
              </a:br>
              <a:r>
                <a:rPr lang="en-US" altLang="zh-CN" sz="1600">
                  <a:ea typeface="宋体" panose="02010600030101010101" pitchFamily="2" charset="-122"/>
                </a:rPr>
                <a:t>network mappings.</a:t>
              </a:r>
            </a:p>
          </p:txBody>
        </p:sp>
        <p:sp>
          <p:nvSpPr>
            <p:cNvPr id="405635" name="Line 131"/>
            <p:cNvSpPr>
              <a:spLocks noChangeShapeType="1"/>
            </p:cNvSpPr>
            <p:nvPr/>
          </p:nvSpPr>
          <p:spPr bwMode="auto">
            <a:xfrm flipV="1">
              <a:off x="1776" y="2015"/>
              <a:ext cx="388" cy="1"/>
            </a:xfrm>
            <a:prstGeom prst="line">
              <a:avLst/>
            </a:prstGeom>
            <a:noFill/>
            <a:ln w="25400">
              <a:solidFill>
                <a:schemeClr val="accent2"/>
              </a:solidFill>
              <a:prstDash val="dash"/>
              <a:round/>
              <a:headEnd type="stealth" w="med" len="lg"/>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5636" name="Line 132"/>
            <p:cNvSpPr>
              <a:spLocks noChangeShapeType="1"/>
            </p:cNvSpPr>
            <p:nvPr/>
          </p:nvSpPr>
          <p:spPr bwMode="auto">
            <a:xfrm flipV="1">
              <a:off x="2544" y="2016"/>
              <a:ext cx="384" cy="0"/>
            </a:xfrm>
            <a:prstGeom prst="line">
              <a:avLst/>
            </a:prstGeom>
            <a:noFill/>
            <a:ln w="25400">
              <a:solidFill>
                <a:schemeClr val="accent2"/>
              </a:solidFill>
              <a:prstDash val="dash"/>
              <a:round/>
              <a:headEnd type="stealth" w="med" len="lg"/>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5637" name="Line 133"/>
            <p:cNvSpPr>
              <a:spLocks noChangeShapeType="1"/>
            </p:cNvSpPr>
            <p:nvPr/>
          </p:nvSpPr>
          <p:spPr bwMode="auto">
            <a:xfrm>
              <a:off x="3312" y="2160"/>
              <a:ext cx="616" cy="218"/>
            </a:xfrm>
            <a:prstGeom prst="line">
              <a:avLst/>
            </a:prstGeom>
            <a:noFill/>
            <a:ln w="25400">
              <a:solidFill>
                <a:schemeClr val="accent2"/>
              </a:solidFill>
              <a:prstDash val="dash"/>
              <a:round/>
              <a:headEnd type="stealth" w="med" len="lg"/>
              <a:tailEnd type="stealth" w="med" len="lg"/>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grpSp>
      <p:grpSp>
        <p:nvGrpSpPr>
          <p:cNvPr id="405638" name="Group 134"/>
          <p:cNvGrpSpPr>
            <a:grpSpLocks/>
          </p:cNvGrpSpPr>
          <p:nvPr/>
        </p:nvGrpSpPr>
        <p:grpSpPr bwMode="auto">
          <a:xfrm>
            <a:off x="390525" y="3338513"/>
            <a:ext cx="4029075" cy="3138487"/>
            <a:chOff x="150" y="2058"/>
            <a:chExt cx="2538" cy="1977"/>
          </a:xfrm>
        </p:grpSpPr>
        <p:sp>
          <p:nvSpPr>
            <p:cNvPr id="405639" name="Rectangle 135"/>
            <p:cNvSpPr>
              <a:spLocks noChangeArrowheads="1"/>
            </p:cNvSpPr>
            <p:nvPr/>
          </p:nvSpPr>
          <p:spPr bwMode="auto">
            <a:xfrm>
              <a:off x="150" y="3507"/>
              <a:ext cx="2538"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48" tIns="51774" rIns="103548" bIns="51774">
              <a:spAutoFit/>
            </a:bodyPr>
            <a:lstStyle>
              <a:lvl1pPr defTabSz="1028700">
                <a:defRPr sz="2400">
                  <a:solidFill>
                    <a:schemeClr val="tx1"/>
                  </a:solidFill>
                  <a:latin typeface="Arial" panose="020B0604020202020204" pitchFamily="34" charset="0"/>
                </a:defRPr>
              </a:lvl1pPr>
              <a:lvl2pPr marL="514350" defTabSz="1028700">
                <a:defRPr sz="2400">
                  <a:solidFill>
                    <a:schemeClr val="tx1"/>
                  </a:solidFill>
                  <a:latin typeface="Arial" panose="020B0604020202020204" pitchFamily="34" charset="0"/>
                </a:defRPr>
              </a:lvl2pPr>
              <a:lvl3pPr marL="1028700" defTabSz="1028700">
                <a:defRPr sz="2400">
                  <a:solidFill>
                    <a:schemeClr val="tx1"/>
                  </a:solidFill>
                  <a:latin typeface="Arial" panose="020B0604020202020204" pitchFamily="34" charset="0"/>
                </a:defRPr>
              </a:lvl3pPr>
              <a:lvl4pPr marL="1543050" defTabSz="1028700">
                <a:defRPr sz="2400">
                  <a:solidFill>
                    <a:schemeClr val="tx1"/>
                  </a:solidFill>
                  <a:latin typeface="Arial" panose="020B0604020202020204" pitchFamily="34" charset="0"/>
                </a:defRPr>
              </a:lvl4pPr>
              <a:lvl5pPr marL="2057400" defTabSz="1028700">
                <a:defRPr sz="2400">
                  <a:solidFill>
                    <a:schemeClr val="tx1"/>
                  </a:solidFill>
                  <a:latin typeface="Arial" panose="020B0604020202020204" pitchFamily="34" charset="0"/>
                </a:defRPr>
              </a:lvl5pPr>
              <a:lvl6pPr marL="2514600" defTabSz="1028700" eaLnBrk="0" fontAlgn="base" hangingPunct="0">
                <a:spcBef>
                  <a:spcPct val="0"/>
                </a:spcBef>
                <a:spcAft>
                  <a:spcPct val="0"/>
                </a:spcAft>
                <a:defRPr sz="2400">
                  <a:solidFill>
                    <a:schemeClr val="tx1"/>
                  </a:solidFill>
                  <a:latin typeface="Arial" panose="020B0604020202020204" pitchFamily="34" charset="0"/>
                </a:defRPr>
              </a:lvl6pPr>
              <a:lvl7pPr marL="2971800" defTabSz="1028700" eaLnBrk="0" fontAlgn="base" hangingPunct="0">
                <a:spcBef>
                  <a:spcPct val="0"/>
                </a:spcBef>
                <a:spcAft>
                  <a:spcPct val="0"/>
                </a:spcAft>
                <a:defRPr sz="2400">
                  <a:solidFill>
                    <a:schemeClr val="tx1"/>
                  </a:solidFill>
                  <a:latin typeface="Arial" panose="020B0604020202020204" pitchFamily="34" charset="0"/>
                </a:defRPr>
              </a:lvl7pPr>
              <a:lvl8pPr marL="3429000" defTabSz="1028700" eaLnBrk="0" fontAlgn="base" hangingPunct="0">
                <a:spcBef>
                  <a:spcPct val="0"/>
                </a:spcBef>
                <a:spcAft>
                  <a:spcPct val="0"/>
                </a:spcAft>
                <a:defRPr sz="2400">
                  <a:solidFill>
                    <a:schemeClr val="tx1"/>
                  </a:solidFill>
                  <a:latin typeface="Arial" panose="020B0604020202020204" pitchFamily="34" charset="0"/>
                </a:defRPr>
              </a:lvl8pPr>
              <a:lvl9pPr marL="3886200" defTabSz="1028700"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600">
                  <a:ea typeface="宋体" panose="02010600030101010101" pitchFamily="2" charset="-122"/>
                </a:rPr>
                <a:t>2. Ingress Edge LSR receives packet, performs Layer 3 value-added </a:t>
              </a:r>
              <a:br>
                <a:rPr lang="en-US" altLang="zh-CN" sz="1600">
                  <a:ea typeface="宋体" panose="02010600030101010101" pitchFamily="2" charset="-122"/>
                </a:rPr>
              </a:br>
              <a:r>
                <a:rPr lang="en-US" altLang="zh-CN" sz="1600">
                  <a:ea typeface="宋体" panose="02010600030101010101" pitchFamily="2" charset="-122"/>
                </a:rPr>
                <a:t>services, and labels(PUSH) packets.</a:t>
              </a:r>
            </a:p>
          </p:txBody>
        </p:sp>
        <p:sp>
          <p:nvSpPr>
            <p:cNvPr id="405640" name="Rectangle 136"/>
            <p:cNvSpPr>
              <a:spLocks noChangeArrowheads="1"/>
            </p:cNvSpPr>
            <p:nvPr/>
          </p:nvSpPr>
          <p:spPr bwMode="auto">
            <a:xfrm>
              <a:off x="1040" y="2058"/>
              <a:ext cx="180" cy="45"/>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sp>
          <p:nvSpPr>
            <p:cNvPr id="405641" name="Line 137"/>
            <p:cNvSpPr>
              <a:spLocks noChangeShapeType="1"/>
            </p:cNvSpPr>
            <p:nvPr/>
          </p:nvSpPr>
          <p:spPr bwMode="auto">
            <a:xfrm>
              <a:off x="1130" y="2256"/>
              <a:ext cx="262" cy="120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642" name="Rectangle 138"/>
            <p:cNvSpPr>
              <a:spLocks noChangeArrowheads="1"/>
            </p:cNvSpPr>
            <p:nvPr/>
          </p:nvSpPr>
          <p:spPr bwMode="auto">
            <a:xfrm rot="660000">
              <a:off x="1876" y="2279"/>
              <a:ext cx="180" cy="44"/>
            </a:xfrm>
            <a:prstGeom prst="rect">
              <a:avLst/>
            </a:prstGeom>
            <a:solidFill>
              <a:srgbClr val="000000"/>
            </a:solidFill>
            <a:ln w="12700">
              <a:solidFill>
                <a:srgbClr val="000000"/>
              </a:solidFill>
              <a:miter lim="800000"/>
              <a:headEnd/>
              <a:tailEnd/>
            </a:ln>
            <a:effectLst>
              <a:outerShdw dist="17961" dir="2700000" algn="ctr" rotWithShape="0">
                <a:schemeClr val="tx1"/>
              </a:outerShdw>
            </a:effectLst>
          </p:spPr>
          <p:txBody>
            <a:bodyPr wrap="none" anchor="ctr"/>
            <a:lstStyle/>
            <a:p>
              <a:endParaRPr lang="en-US"/>
            </a:p>
          </p:txBody>
        </p:sp>
        <p:sp>
          <p:nvSpPr>
            <p:cNvPr id="405643" name="Rectangle 139"/>
            <p:cNvSpPr>
              <a:spLocks noChangeArrowheads="1"/>
            </p:cNvSpPr>
            <p:nvPr/>
          </p:nvSpPr>
          <p:spPr bwMode="auto">
            <a:xfrm rot="660000">
              <a:off x="2064" y="2304"/>
              <a:ext cx="38" cy="44"/>
            </a:xfrm>
            <a:prstGeom prst="rect">
              <a:avLst/>
            </a:prstGeom>
            <a:solidFill>
              <a:srgbClr val="FFFFFF"/>
            </a:solidFill>
            <a:ln w="12700">
              <a:solidFill>
                <a:schemeClr val="tx1"/>
              </a:solidFill>
              <a:miter lim="800000"/>
              <a:headEnd/>
              <a:tailEnd/>
            </a:ln>
            <a:effectLst>
              <a:outerShdw dist="17961" dir="2700000" algn="ctr" rotWithShape="0">
                <a:schemeClr val="tx1"/>
              </a:outerShdw>
            </a:effectLst>
          </p:spPr>
          <p:txBody>
            <a:bodyPr wrap="none" anchor="ctr"/>
            <a:lstStyle/>
            <a:p>
              <a:endParaRPr lang="en-US"/>
            </a:p>
          </p:txBody>
        </p:sp>
        <p:sp>
          <p:nvSpPr>
            <p:cNvPr id="405644" name="Line 140"/>
            <p:cNvSpPr>
              <a:spLocks noChangeShapeType="1"/>
            </p:cNvSpPr>
            <p:nvPr/>
          </p:nvSpPr>
          <p:spPr bwMode="auto">
            <a:xfrm flipH="1">
              <a:off x="1392" y="2448"/>
              <a:ext cx="624" cy="1008"/>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5645" name="Group 141"/>
          <p:cNvGrpSpPr>
            <a:grpSpLocks/>
          </p:cNvGrpSpPr>
          <p:nvPr/>
        </p:nvGrpSpPr>
        <p:grpSpPr bwMode="auto">
          <a:xfrm>
            <a:off x="4343400" y="3671888"/>
            <a:ext cx="4027488" cy="2805112"/>
            <a:chOff x="2640" y="2268"/>
            <a:chExt cx="2537" cy="1767"/>
          </a:xfrm>
        </p:grpSpPr>
        <p:sp>
          <p:nvSpPr>
            <p:cNvPr id="405646" name="Rectangle 142"/>
            <p:cNvSpPr>
              <a:spLocks noChangeArrowheads="1"/>
            </p:cNvSpPr>
            <p:nvPr/>
          </p:nvSpPr>
          <p:spPr bwMode="auto">
            <a:xfrm>
              <a:off x="3061" y="3661"/>
              <a:ext cx="211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48" tIns="51774" rIns="103548" bIns="51774">
              <a:spAutoFit/>
            </a:bodyPr>
            <a:lstStyle>
              <a:lvl1pPr defTabSz="1028700">
                <a:defRPr sz="2400">
                  <a:solidFill>
                    <a:schemeClr val="tx1"/>
                  </a:solidFill>
                  <a:latin typeface="Arial" panose="020B0604020202020204" pitchFamily="34" charset="0"/>
                </a:defRPr>
              </a:lvl1pPr>
              <a:lvl2pPr marL="514350" defTabSz="1028700">
                <a:defRPr sz="2400">
                  <a:solidFill>
                    <a:schemeClr val="tx1"/>
                  </a:solidFill>
                  <a:latin typeface="Arial" panose="020B0604020202020204" pitchFamily="34" charset="0"/>
                </a:defRPr>
              </a:lvl2pPr>
              <a:lvl3pPr marL="1028700" defTabSz="1028700">
                <a:defRPr sz="2400">
                  <a:solidFill>
                    <a:schemeClr val="tx1"/>
                  </a:solidFill>
                  <a:latin typeface="Arial" panose="020B0604020202020204" pitchFamily="34" charset="0"/>
                </a:defRPr>
              </a:lvl3pPr>
              <a:lvl4pPr marL="1543050" defTabSz="1028700">
                <a:defRPr sz="2400">
                  <a:solidFill>
                    <a:schemeClr val="tx1"/>
                  </a:solidFill>
                  <a:latin typeface="Arial" panose="020B0604020202020204" pitchFamily="34" charset="0"/>
                </a:defRPr>
              </a:lvl4pPr>
              <a:lvl5pPr marL="2057400" defTabSz="1028700">
                <a:defRPr sz="2400">
                  <a:solidFill>
                    <a:schemeClr val="tx1"/>
                  </a:solidFill>
                  <a:latin typeface="Arial" panose="020B0604020202020204" pitchFamily="34" charset="0"/>
                </a:defRPr>
              </a:lvl5pPr>
              <a:lvl6pPr marL="2514600" defTabSz="1028700" eaLnBrk="0" fontAlgn="base" hangingPunct="0">
                <a:spcBef>
                  <a:spcPct val="0"/>
                </a:spcBef>
                <a:spcAft>
                  <a:spcPct val="0"/>
                </a:spcAft>
                <a:defRPr sz="2400">
                  <a:solidFill>
                    <a:schemeClr val="tx1"/>
                  </a:solidFill>
                  <a:latin typeface="Arial" panose="020B0604020202020204" pitchFamily="34" charset="0"/>
                </a:defRPr>
              </a:lvl6pPr>
              <a:lvl7pPr marL="2971800" defTabSz="1028700" eaLnBrk="0" fontAlgn="base" hangingPunct="0">
                <a:spcBef>
                  <a:spcPct val="0"/>
                </a:spcBef>
                <a:spcAft>
                  <a:spcPct val="0"/>
                </a:spcAft>
                <a:defRPr sz="2400">
                  <a:solidFill>
                    <a:schemeClr val="tx1"/>
                  </a:solidFill>
                  <a:latin typeface="Arial" panose="020B0604020202020204" pitchFamily="34" charset="0"/>
                </a:defRPr>
              </a:lvl7pPr>
              <a:lvl8pPr marL="3429000" defTabSz="1028700" eaLnBrk="0" fontAlgn="base" hangingPunct="0">
                <a:spcBef>
                  <a:spcPct val="0"/>
                </a:spcBef>
                <a:spcAft>
                  <a:spcPct val="0"/>
                </a:spcAft>
                <a:defRPr sz="2400">
                  <a:solidFill>
                    <a:schemeClr val="tx1"/>
                  </a:solidFill>
                  <a:latin typeface="Arial" panose="020B0604020202020204" pitchFamily="34" charset="0"/>
                </a:defRPr>
              </a:lvl8pPr>
              <a:lvl9pPr marL="3886200" defTabSz="10287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zh-CN" sz="1600">
                  <a:ea typeface="宋体" panose="02010600030101010101" pitchFamily="2" charset="-122"/>
                </a:rPr>
                <a:t>3. LSR switches packets using label swapping(SWAP) .</a:t>
              </a:r>
            </a:p>
          </p:txBody>
        </p:sp>
        <p:sp>
          <p:nvSpPr>
            <p:cNvPr id="405647" name="Line 143"/>
            <p:cNvSpPr>
              <a:spLocks noChangeShapeType="1"/>
            </p:cNvSpPr>
            <p:nvPr/>
          </p:nvSpPr>
          <p:spPr bwMode="auto">
            <a:xfrm flipV="1">
              <a:off x="3456" y="2496"/>
              <a:ext cx="0" cy="1104"/>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648" name="Rectangle 144"/>
            <p:cNvSpPr>
              <a:spLocks noChangeArrowheads="1"/>
            </p:cNvSpPr>
            <p:nvPr/>
          </p:nvSpPr>
          <p:spPr bwMode="auto">
            <a:xfrm rot="1320000">
              <a:off x="3492" y="2368"/>
              <a:ext cx="182" cy="44"/>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sp>
          <p:nvSpPr>
            <p:cNvPr id="405649" name="Rectangle 145"/>
            <p:cNvSpPr>
              <a:spLocks noChangeArrowheads="1"/>
            </p:cNvSpPr>
            <p:nvPr/>
          </p:nvSpPr>
          <p:spPr bwMode="auto">
            <a:xfrm rot="1320000">
              <a:off x="3675" y="2417"/>
              <a:ext cx="38" cy="45"/>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sp>
          <p:nvSpPr>
            <p:cNvPr id="405650" name="Rectangle 146"/>
            <p:cNvSpPr>
              <a:spLocks noChangeArrowheads="1"/>
            </p:cNvSpPr>
            <p:nvPr/>
          </p:nvSpPr>
          <p:spPr bwMode="auto">
            <a:xfrm rot="21480000">
              <a:off x="2640" y="2272"/>
              <a:ext cx="180" cy="44"/>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sp>
          <p:nvSpPr>
            <p:cNvPr id="405651" name="Rectangle 147"/>
            <p:cNvSpPr>
              <a:spLocks noChangeArrowheads="1"/>
            </p:cNvSpPr>
            <p:nvPr/>
          </p:nvSpPr>
          <p:spPr bwMode="auto">
            <a:xfrm rot="21480000">
              <a:off x="2829" y="2268"/>
              <a:ext cx="38" cy="4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grpSp>
      <p:grpSp>
        <p:nvGrpSpPr>
          <p:cNvPr id="405657" name="Group 153"/>
          <p:cNvGrpSpPr>
            <a:grpSpLocks/>
          </p:cNvGrpSpPr>
          <p:nvPr/>
        </p:nvGrpSpPr>
        <p:grpSpPr bwMode="auto">
          <a:xfrm>
            <a:off x="6400800" y="1366838"/>
            <a:ext cx="2438400" cy="2549525"/>
            <a:chOff x="4032" y="861"/>
            <a:chExt cx="1536" cy="1606"/>
          </a:xfrm>
        </p:grpSpPr>
        <p:sp>
          <p:nvSpPr>
            <p:cNvPr id="405653" name="Rectangle 149"/>
            <p:cNvSpPr>
              <a:spLocks noChangeArrowheads="1"/>
            </p:cNvSpPr>
            <p:nvPr/>
          </p:nvSpPr>
          <p:spPr bwMode="auto">
            <a:xfrm>
              <a:off x="4493" y="2423"/>
              <a:ext cx="180" cy="44"/>
            </a:xfrm>
            <a:prstGeom prst="rect">
              <a:avLst/>
            </a:prstGeom>
            <a:solidFill>
              <a:srgbClr val="FFFFFF"/>
            </a:solidFill>
            <a:ln w="12700">
              <a:solidFill>
                <a:srgbClr val="000000"/>
              </a:solidFill>
              <a:miter lim="800000"/>
              <a:headEnd/>
              <a:tailEnd/>
            </a:ln>
            <a:effectLst>
              <a:outerShdw dist="17961" dir="2700000" algn="ctr" rotWithShape="0">
                <a:srgbClr val="000000"/>
              </a:outerShdw>
            </a:effectLst>
          </p:spPr>
          <p:txBody>
            <a:bodyPr wrap="none" lIns="73025" tIns="36512" rIns="73025" bIns="36512" anchor="ctr"/>
            <a:lstStyle/>
            <a:p>
              <a:endParaRPr lang="en-US"/>
            </a:p>
          </p:txBody>
        </p:sp>
        <p:sp>
          <p:nvSpPr>
            <p:cNvPr id="405654" name="Rectangle 150"/>
            <p:cNvSpPr>
              <a:spLocks noChangeArrowheads="1"/>
            </p:cNvSpPr>
            <p:nvPr/>
          </p:nvSpPr>
          <p:spPr bwMode="auto">
            <a:xfrm>
              <a:off x="4032" y="861"/>
              <a:ext cx="1536" cy="52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lIns="103548" tIns="51774" rIns="103548" bIns="51774">
              <a:spAutoFit/>
            </a:bodyPr>
            <a:lstStyle>
              <a:lvl1pPr defTabSz="1028700">
                <a:defRPr sz="2400">
                  <a:solidFill>
                    <a:schemeClr val="tx1"/>
                  </a:solidFill>
                  <a:latin typeface="Arial" panose="020B0604020202020204" pitchFamily="34" charset="0"/>
                </a:defRPr>
              </a:lvl1pPr>
              <a:lvl2pPr marL="514350" defTabSz="1028700">
                <a:defRPr sz="2400">
                  <a:solidFill>
                    <a:schemeClr val="tx1"/>
                  </a:solidFill>
                  <a:latin typeface="Arial" panose="020B0604020202020204" pitchFamily="34" charset="0"/>
                </a:defRPr>
              </a:lvl2pPr>
              <a:lvl3pPr marL="1028700" defTabSz="1028700">
                <a:defRPr sz="2400">
                  <a:solidFill>
                    <a:schemeClr val="tx1"/>
                  </a:solidFill>
                  <a:latin typeface="Arial" panose="020B0604020202020204" pitchFamily="34" charset="0"/>
                </a:defRPr>
              </a:lvl3pPr>
              <a:lvl4pPr marL="1543050" defTabSz="1028700">
                <a:defRPr sz="2400">
                  <a:solidFill>
                    <a:schemeClr val="tx1"/>
                  </a:solidFill>
                  <a:latin typeface="Arial" panose="020B0604020202020204" pitchFamily="34" charset="0"/>
                </a:defRPr>
              </a:lvl4pPr>
              <a:lvl5pPr marL="2057400" defTabSz="1028700">
                <a:defRPr sz="2400">
                  <a:solidFill>
                    <a:schemeClr val="tx1"/>
                  </a:solidFill>
                  <a:latin typeface="Arial" panose="020B0604020202020204" pitchFamily="34" charset="0"/>
                </a:defRPr>
              </a:lvl5pPr>
              <a:lvl6pPr marL="2514600" defTabSz="1028700" eaLnBrk="0" fontAlgn="base" hangingPunct="0">
                <a:spcBef>
                  <a:spcPct val="0"/>
                </a:spcBef>
                <a:spcAft>
                  <a:spcPct val="0"/>
                </a:spcAft>
                <a:defRPr sz="2400">
                  <a:solidFill>
                    <a:schemeClr val="tx1"/>
                  </a:solidFill>
                  <a:latin typeface="Arial" panose="020B0604020202020204" pitchFamily="34" charset="0"/>
                </a:defRPr>
              </a:lvl6pPr>
              <a:lvl7pPr marL="2971800" defTabSz="1028700" eaLnBrk="0" fontAlgn="base" hangingPunct="0">
                <a:spcBef>
                  <a:spcPct val="0"/>
                </a:spcBef>
                <a:spcAft>
                  <a:spcPct val="0"/>
                </a:spcAft>
                <a:defRPr sz="2400">
                  <a:solidFill>
                    <a:schemeClr val="tx1"/>
                  </a:solidFill>
                  <a:latin typeface="Arial" panose="020B0604020202020204" pitchFamily="34" charset="0"/>
                </a:defRPr>
              </a:lvl7pPr>
              <a:lvl8pPr marL="3429000" defTabSz="1028700" eaLnBrk="0" fontAlgn="base" hangingPunct="0">
                <a:spcBef>
                  <a:spcPct val="0"/>
                </a:spcBef>
                <a:spcAft>
                  <a:spcPct val="0"/>
                </a:spcAft>
                <a:defRPr sz="2400">
                  <a:solidFill>
                    <a:schemeClr val="tx1"/>
                  </a:solidFill>
                  <a:latin typeface="Arial" panose="020B0604020202020204" pitchFamily="34" charset="0"/>
                </a:defRPr>
              </a:lvl8pPr>
              <a:lvl9pPr marL="3886200" defTabSz="10287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zh-CN" sz="1600">
                  <a:solidFill>
                    <a:srgbClr val="000000"/>
                  </a:solidFill>
                  <a:ea typeface="宋体" panose="02010600030101010101" pitchFamily="2" charset="-122"/>
                </a:rPr>
                <a:t>4. Edge LSR at egress removes(POP) label and delivers packet.</a:t>
              </a:r>
            </a:p>
          </p:txBody>
        </p:sp>
        <p:sp>
          <p:nvSpPr>
            <p:cNvPr id="405655" name="Line 151"/>
            <p:cNvSpPr>
              <a:spLocks noChangeShapeType="1"/>
            </p:cNvSpPr>
            <p:nvPr/>
          </p:nvSpPr>
          <p:spPr bwMode="auto">
            <a:xfrm flipH="1">
              <a:off x="4320" y="1389"/>
              <a:ext cx="240" cy="91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0841375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5626"/>
                                        </p:tgtEl>
                                        <p:attrNameLst>
                                          <p:attrName>style.visibility</p:attrName>
                                        </p:attrNameLst>
                                      </p:cBhvr>
                                      <p:to>
                                        <p:strVal val="visible"/>
                                      </p:to>
                                    </p:set>
                                    <p:animEffect transition="in" filter="wipe(left)">
                                      <p:cBhvr>
                                        <p:cTn id="7" dur="500"/>
                                        <p:tgtEl>
                                          <p:spTgt spid="405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5632"/>
                                        </p:tgtEl>
                                        <p:attrNameLst>
                                          <p:attrName>style.visibility</p:attrName>
                                        </p:attrNameLst>
                                      </p:cBhvr>
                                      <p:to>
                                        <p:strVal val="visible"/>
                                      </p:to>
                                    </p:set>
                                    <p:animEffect transition="in" filter="wipe(left)">
                                      <p:cBhvr>
                                        <p:cTn id="12" dur="500"/>
                                        <p:tgtEl>
                                          <p:spTgt spid="4056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5638"/>
                                        </p:tgtEl>
                                        <p:attrNameLst>
                                          <p:attrName>style.visibility</p:attrName>
                                        </p:attrNameLst>
                                      </p:cBhvr>
                                      <p:to>
                                        <p:strVal val="visible"/>
                                      </p:to>
                                    </p:set>
                                    <p:animEffect transition="in" filter="wipe(left)">
                                      <p:cBhvr>
                                        <p:cTn id="17" dur="500"/>
                                        <p:tgtEl>
                                          <p:spTgt spid="4056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05645"/>
                                        </p:tgtEl>
                                        <p:attrNameLst>
                                          <p:attrName>style.visibility</p:attrName>
                                        </p:attrNameLst>
                                      </p:cBhvr>
                                      <p:to>
                                        <p:strVal val="visible"/>
                                      </p:to>
                                    </p:set>
                                    <p:animEffect transition="in" filter="wipe(left)">
                                      <p:cBhvr>
                                        <p:cTn id="22" dur="500"/>
                                        <p:tgtEl>
                                          <p:spTgt spid="4056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05657"/>
                                        </p:tgtEl>
                                        <p:attrNameLst>
                                          <p:attrName>style.visibility</p:attrName>
                                        </p:attrNameLst>
                                      </p:cBhvr>
                                      <p:to>
                                        <p:strVal val="visible"/>
                                      </p:to>
                                    </p:set>
                                    <p:animEffect transition="in" filter="wipe(left)">
                                      <p:cBhvr>
                                        <p:cTn id="27" dur="500"/>
                                        <p:tgtEl>
                                          <p:spTgt spid="405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Label Switch Path (LSP)</a:t>
            </a:r>
          </a:p>
        </p:txBody>
      </p:sp>
      <p:sp>
        <p:nvSpPr>
          <p:cNvPr id="823299" name="Rectangle 3"/>
          <p:cNvSpPr>
            <a:spLocks noChangeArrowheads="1"/>
          </p:cNvSpPr>
          <p:nvPr/>
        </p:nvSpPr>
        <p:spPr bwMode="auto">
          <a:xfrm>
            <a:off x="457200" y="1524000"/>
            <a:ext cx="8224838"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marL="257175" indent="-257175" defTabSz="723900">
              <a:defRPr sz="2400">
                <a:solidFill>
                  <a:schemeClr val="tx1"/>
                </a:solidFill>
                <a:latin typeface="Arial" panose="020B0604020202020204" pitchFamily="34" charset="0"/>
              </a:defRPr>
            </a:lvl1pPr>
            <a:lvl2pPr marL="592138" indent="-220663" defTabSz="723900">
              <a:defRPr sz="2400">
                <a:solidFill>
                  <a:schemeClr val="tx1"/>
                </a:solidFill>
                <a:latin typeface="Arial" panose="020B0604020202020204" pitchFamily="34" charset="0"/>
              </a:defRPr>
            </a:lvl2pPr>
            <a:lvl3pPr marL="919163" indent="-158750" defTabSz="723900">
              <a:defRPr sz="2400">
                <a:solidFill>
                  <a:schemeClr val="tx1"/>
                </a:solidFill>
                <a:latin typeface="Arial" panose="020B0604020202020204" pitchFamily="34" charset="0"/>
              </a:defRPr>
            </a:lvl3pPr>
            <a:lvl4pPr marL="1204913" indent="-171450" defTabSz="723900">
              <a:defRPr sz="2400">
                <a:solidFill>
                  <a:schemeClr val="tx1"/>
                </a:solidFill>
                <a:latin typeface="Arial" panose="020B0604020202020204" pitchFamily="34" charset="0"/>
              </a:defRPr>
            </a:lvl4pPr>
            <a:lvl5pPr marL="1489075" indent="-169863" defTabSz="723900">
              <a:defRPr sz="2400">
                <a:solidFill>
                  <a:schemeClr val="tx1"/>
                </a:solidFill>
                <a:latin typeface="Arial" panose="020B0604020202020204" pitchFamily="34" charset="0"/>
              </a:defRPr>
            </a:lvl5pPr>
            <a:lvl6pPr marL="1946275" indent="-169863" defTabSz="723900" eaLnBrk="0" fontAlgn="base" hangingPunct="0">
              <a:spcBef>
                <a:spcPct val="0"/>
              </a:spcBef>
              <a:spcAft>
                <a:spcPct val="0"/>
              </a:spcAft>
              <a:defRPr sz="2400">
                <a:solidFill>
                  <a:schemeClr val="tx1"/>
                </a:solidFill>
                <a:latin typeface="Arial" panose="020B0604020202020204" pitchFamily="34" charset="0"/>
              </a:defRPr>
            </a:lvl6pPr>
            <a:lvl7pPr marL="2403475" indent="-169863" defTabSz="723900" eaLnBrk="0" fontAlgn="base" hangingPunct="0">
              <a:spcBef>
                <a:spcPct val="0"/>
              </a:spcBef>
              <a:spcAft>
                <a:spcPct val="0"/>
              </a:spcAft>
              <a:defRPr sz="2400">
                <a:solidFill>
                  <a:schemeClr val="tx1"/>
                </a:solidFill>
                <a:latin typeface="Arial" panose="020B0604020202020204" pitchFamily="34" charset="0"/>
              </a:defRPr>
            </a:lvl7pPr>
            <a:lvl8pPr marL="2860675" indent="-169863" defTabSz="723900" eaLnBrk="0" fontAlgn="base" hangingPunct="0">
              <a:spcBef>
                <a:spcPct val="0"/>
              </a:spcBef>
              <a:spcAft>
                <a:spcPct val="0"/>
              </a:spcAft>
              <a:defRPr sz="2400">
                <a:solidFill>
                  <a:schemeClr val="tx1"/>
                </a:solidFill>
                <a:latin typeface="Arial" panose="020B0604020202020204" pitchFamily="34" charset="0"/>
              </a:defRPr>
            </a:lvl8pPr>
            <a:lvl9pPr marL="3317875" indent="-169863" defTabSz="723900" eaLnBrk="0" fontAlgn="base" hangingPunct="0">
              <a:spcBef>
                <a:spcPct val="0"/>
              </a:spcBef>
              <a:spcAft>
                <a:spcPct val="0"/>
              </a:spcAft>
              <a:defRPr sz="2400">
                <a:solidFill>
                  <a:schemeClr val="tx1"/>
                </a:solidFill>
                <a:latin typeface="Arial" panose="020B0604020202020204" pitchFamily="34" charset="0"/>
              </a:defRPr>
            </a:lvl9pPr>
          </a:lstStyle>
          <a:p>
            <a:pPr>
              <a:lnSpc>
                <a:spcPct val="95000"/>
              </a:lnSpc>
              <a:spcBef>
                <a:spcPct val="20000"/>
              </a:spcBef>
              <a:buClr>
                <a:srgbClr val="35C5FF"/>
              </a:buClr>
              <a:buSzPct val="100000"/>
              <a:buFont typeface="Arial" panose="020B0604020202020204" pitchFamily="34" charset="0"/>
              <a:buChar char="•"/>
            </a:pPr>
            <a:endParaRPr lang="zh-TW" altLang="en-US" sz="2200">
              <a:ea typeface="新細明體" panose="02020500000000000000" pitchFamily="18" charset="-120"/>
            </a:endParaRPr>
          </a:p>
        </p:txBody>
      </p:sp>
      <p:sp>
        <p:nvSpPr>
          <p:cNvPr id="823300" name="Rectangle 4"/>
          <p:cNvSpPr>
            <a:spLocks noChangeArrowheads="1"/>
          </p:cNvSpPr>
          <p:nvPr/>
        </p:nvSpPr>
        <p:spPr bwMode="auto">
          <a:xfrm>
            <a:off x="365125" y="3641725"/>
            <a:ext cx="8855075"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438" tIns="34925" rIns="71438" bIns="34925"/>
          <a:lstStyle>
            <a:lvl1pPr marL="254000" indent="-254000" defTabSz="701675">
              <a:defRPr sz="2400">
                <a:solidFill>
                  <a:schemeClr val="tx1"/>
                </a:solidFill>
                <a:latin typeface="Arial" panose="020B0604020202020204" pitchFamily="34" charset="0"/>
              </a:defRPr>
            </a:lvl1pPr>
            <a:lvl2pPr marL="617538" indent="-234950" defTabSz="701675">
              <a:defRPr sz="2400">
                <a:solidFill>
                  <a:schemeClr val="tx1"/>
                </a:solidFill>
                <a:latin typeface="Arial" panose="020B0604020202020204" pitchFamily="34" charset="0"/>
              </a:defRPr>
            </a:lvl2pPr>
            <a:lvl3pPr marL="1006475" indent="-260350" defTabSz="701675">
              <a:defRPr sz="2400">
                <a:solidFill>
                  <a:schemeClr val="tx1"/>
                </a:solidFill>
                <a:latin typeface="Arial" panose="020B0604020202020204" pitchFamily="34" charset="0"/>
              </a:defRPr>
            </a:lvl3pPr>
            <a:lvl4pPr marL="1293813" indent="-115888" defTabSz="701675">
              <a:defRPr sz="2400">
                <a:solidFill>
                  <a:schemeClr val="tx1"/>
                </a:solidFill>
                <a:latin typeface="Arial" panose="020B0604020202020204" pitchFamily="34" charset="0"/>
              </a:defRPr>
            </a:lvl4pPr>
            <a:lvl5pPr marL="1638300" indent="-114300" defTabSz="701675">
              <a:defRPr sz="2400">
                <a:solidFill>
                  <a:schemeClr val="tx1"/>
                </a:solidFill>
                <a:latin typeface="Arial" panose="020B0604020202020204" pitchFamily="34" charset="0"/>
              </a:defRPr>
            </a:lvl5pPr>
            <a:lvl6pPr marL="2095500" indent="-114300" defTabSz="701675" eaLnBrk="0" fontAlgn="base" hangingPunct="0">
              <a:spcBef>
                <a:spcPct val="0"/>
              </a:spcBef>
              <a:spcAft>
                <a:spcPct val="0"/>
              </a:spcAft>
              <a:defRPr sz="2400">
                <a:solidFill>
                  <a:schemeClr val="tx1"/>
                </a:solidFill>
                <a:latin typeface="Arial" panose="020B0604020202020204" pitchFamily="34" charset="0"/>
              </a:defRPr>
            </a:lvl6pPr>
            <a:lvl7pPr marL="2552700" indent="-114300" defTabSz="701675" eaLnBrk="0" fontAlgn="base" hangingPunct="0">
              <a:spcBef>
                <a:spcPct val="0"/>
              </a:spcBef>
              <a:spcAft>
                <a:spcPct val="0"/>
              </a:spcAft>
              <a:defRPr sz="2400">
                <a:solidFill>
                  <a:schemeClr val="tx1"/>
                </a:solidFill>
                <a:latin typeface="Arial" panose="020B0604020202020204" pitchFamily="34" charset="0"/>
              </a:defRPr>
            </a:lvl7pPr>
            <a:lvl8pPr marL="3009900" indent="-114300" defTabSz="701675" eaLnBrk="0" fontAlgn="base" hangingPunct="0">
              <a:spcBef>
                <a:spcPct val="0"/>
              </a:spcBef>
              <a:spcAft>
                <a:spcPct val="0"/>
              </a:spcAft>
              <a:defRPr sz="2400">
                <a:solidFill>
                  <a:schemeClr val="tx1"/>
                </a:solidFill>
                <a:latin typeface="Arial" panose="020B0604020202020204" pitchFamily="34" charset="0"/>
              </a:defRPr>
            </a:lvl8pPr>
            <a:lvl9pPr marL="3467100" indent="-114300" defTabSz="701675"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spcBef>
                <a:spcPct val="50000"/>
              </a:spcBef>
              <a:buClr>
                <a:srgbClr val="35C5FF"/>
              </a:buClr>
              <a:buSzPct val="100000"/>
              <a:buFont typeface="Arial" panose="020B0604020202020204" pitchFamily="34" charset="0"/>
              <a:buNone/>
            </a:pPr>
            <a:endParaRPr lang="zh-TW" altLang="en-GB" sz="3000" b="0">
              <a:ea typeface="新細明體" panose="02020500000000000000" pitchFamily="18" charset="-120"/>
            </a:endParaRPr>
          </a:p>
          <a:p>
            <a:pPr>
              <a:lnSpc>
                <a:spcPct val="80000"/>
              </a:lnSpc>
              <a:spcBef>
                <a:spcPct val="50000"/>
              </a:spcBef>
              <a:buClr>
                <a:srgbClr val="35C5FF"/>
              </a:buClr>
              <a:buSzPct val="100000"/>
              <a:buFont typeface="Arial" panose="020B0604020202020204" pitchFamily="34" charset="0"/>
              <a:buChar char="•"/>
            </a:pPr>
            <a:r>
              <a:rPr lang="en-GB" altLang="zh-TW" sz="3000" b="0">
                <a:ea typeface="新細明體" panose="02020500000000000000" pitchFamily="18" charset="-120"/>
              </a:rPr>
              <a:t>LSPs are derived from IGP routing information</a:t>
            </a:r>
          </a:p>
          <a:p>
            <a:pPr>
              <a:lnSpc>
                <a:spcPct val="80000"/>
              </a:lnSpc>
              <a:spcBef>
                <a:spcPct val="50000"/>
              </a:spcBef>
              <a:buClr>
                <a:srgbClr val="35C5FF"/>
              </a:buClr>
              <a:buSzPct val="100000"/>
              <a:buFont typeface="Arial" panose="020B0604020202020204" pitchFamily="34" charset="0"/>
              <a:buChar char="•"/>
            </a:pPr>
            <a:r>
              <a:rPr lang="en-GB" altLang="zh-TW" sz="3000" b="0">
                <a:ea typeface="新細明體" panose="02020500000000000000" pitchFamily="18" charset="-120"/>
              </a:rPr>
              <a:t>LSPs may diverge from IGP shortest path</a:t>
            </a:r>
            <a:endParaRPr lang="en-GB" altLang="zh-TW" sz="2600" b="0">
              <a:ea typeface="新細明體" panose="02020500000000000000" pitchFamily="18" charset="-120"/>
            </a:endParaRPr>
          </a:p>
          <a:p>
            <a:pPr>
              <a:lnSpc>
                <a:spcPct val="80000"/>
              </a:lnSpc>
              <a:spcBef>
                <a:spcPct val="50000"/>
              </a:spcBef>
              <a:buClr>
                <a:srgbClr val="35C5FF"/>
              </a:buClr>
              <a:buSzPct val="100000"/>
              <a:buFont typeface="Arial" panose="020B0604020202020204" pitchFamily="34" charset="0"/>
              <a:buChar char="•"/>
            </a:pPr>
            <a:r>
              <a:rPr lang="en-GB" altLang="zh-TW" sz="3000" b="0">
                <a:ea typeface="新細明體" panose="02020500000000000000" pitchFamily="18" charset="-120"/>
              </a:rPr>
              <a:t>LSPs are unidirectional</a:t>
            </a:r>
          </a:p>
          <a:p>
            <a:pPr lvl="2">
              <a:lnSpc>
                <a:spcPct val="80000"/>
              </a:lnSpc>
              <a:spcBef>
                <a:spcPct val="50000"/>
              </a:spcBef>
            </a:pPr>
            <a:r>
              <a:rPr lang="en-GB" altLang="zh-TW" sz="2600" b="0">
                <a:solidFill>
                  <a:schemeClr val="tx2"/>
                </a:solidFill>
                <a:ea typeface="新細明體" panose="02020500000000000000" pitchFamily="18" charset="-120"/>
              </a:rPr>
              <a:t>Return traffic takes another LSP</a:t>
            </a:r>
          </a:p>
          <a:p>
            <a:pPr lvl="2">
              <a:lnSpc>
                <a:spcPct val="80000"/>
              </a:lnSpc>
              <a:spcBef>
                <a:spcPct val="50000"/>
              </a:spcBef>
            </a:pPr>
            <a:endParaRPr lang="zh-TW" altLang="en-GB" sz="2600" b="0">
              <a:ea typeface="新細明體" panose="02020500000000000000" pitchFamily="18" charset="-120"/>
            </a:endParaRPr>
          </a:p>
        </p:txBody>
      </p:sp>
      <p:sp>
        <p:nvSpPr>
          <p:cNvPr id="823301" name="Rectangle 5"/>
          <p:cNvSpPr>
            <a:spLocks noChangeArrowheads="1"/>
          </p:cNvSpPr>
          <p:nvPr/>
        </p:nvSpPr>
        <p:spPr bwMode="auto">
          <a:xfrm>
            <a:off x="304800" y="3360738"/>
            <a:ext cx="3454400" cy="3730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800">
                <a:ea typeface="新細明體" panose="02020500000000000000" pitchFamily="18" charset="-120"/>
              </a:rPr>
              <a:t>LSP follows IGP shortest path</a:t>
            </a:r>
          </a:p>
        </p:txBody>
      </p:sp>
      <p:sp>
        <p:nvSpPr>
          <p:cNvPr id="823302" name="Rectangle 6"/>
          <p:cNvSpPr>
            <a:spLocks noChangeArrowheads="1"/>
          </p:cNvSpPr>
          <p:nvPr/>
        </p:nvSpPr>
        <p:spPr bwMode="auto">
          <a:xfrm>
            <a:off x="4837113" y="3360738"/>
            <a:ext cx="4178300" cy="3730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800">
                <a:ea typeface="新細明體" panose="02020500000000000000" pitchFamily="18" charset="-120"/>
              </a:rPr>
              <a:t>LSP diverges from IGP shortest path</a:t>
            </a:r>
          </a:p>
        </p:txBody>
      </p:sp>
      <p:pic>
        <p:nvPicPr>
          <p:cNvPr id="823303"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50" y="1289050"/>
            <a:ext cx="3124200" cy="199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3304" name="Line 8"/>
          <p:cNvSpPr>
            <a:spLocks noChangeShapeType="1"/>
          </p:cNvSpPr>
          <p:nvPr/>
        </p:nvSpPr>
        <p:spPr bwMode="auto">
          <a:xfrm>
            <a:off x="3214688" y="2489200"/>
            <a:ext cx="825500" cy="476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05" name="Line 9"/>
          <p:cNvSpPr>
            <a:spLocks noChangeShapeType="1"/>
          </p:cNvSpPr>
          <p:nvPr/>
        </p:nvSpPr>
        <p:spPr bwMode="auto">
          <a:xfrm flipH="1">
            <a:off x="361950" y="1781175"/>
            <a:ext cx="46672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06" name="Line 10"/>
          <p:cNvSpPr>
            <a:spLocks noChangeShapeType="1"/>
          </p:cNvSpPr>
          <p:nvPr/>
        </p:nvSpPr>
        <p:spPr bwMode="auto">
          <a:xfrm flipV="1">
            <a:off x="1811338" y="1866900"/>
            <a:ext cx="722312" cy="68262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07" name="Line 11"/>
          <p:cNvSpPr>
            <a:spLocks noChangeShapeType="1"/>
          </p:cNvSpPr>
          <p:nvPr/>
        </p:nvSpPr>
        <p:spPr bwMode="auto">
          <a:xfrm flipV="1">
            <a:off x="1714500" y="1893888"/>
            <a:ext cx="723900" cy="31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08" name="Line 12"/>
          <p:cNvSpPr>
            <a:spLocks noChangeShapeType="1"/>
          </p:cNvSpPr>
          <p:nvPr/>
        </p:nvSpPr>
        <p:spPr bwMode="auto">
          <a:xfrm flipV="1">
            <a:off x="1009650" y="1838325"/>
            <a:ext cx="693738" cy="793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09" name="Line 13"/>
          <p:cNvSpPr>
            <a:spLocks noChangeShapeType="1"/>
          </p:cNvSpPr>
          <p:nvPr/>
        </p:nvSpPr>
        <p:spPr bwMode="auto">
          <a:xfrm flipH="1">
            <a:off x="1778000" y="1992313"/>
            <a:ext cx="1588" cy="50958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10" name="Line 14"/>
          <p:cNvSpPr>
            <a:spLocks noChangeShapeType="1"/>
          </p:cNvSpPr>
          <p:nvPr/>
        </p:nvSpPr>
        <p:spPr bwMode="auto">
          <a:xfrm flipV="1">
            <a:off x="2482850" y="1800225"/>
            <a:ext cx="0" cy="7524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11" name="Line 15"/>
          <p:cNvSpPr>
            <a:spLocks noChangeShapeType="1"/>
          </p:cNvSpPr>
          <p:nvPr/>
        </p:nvSpPr>
        <p:spPr bwMode="auto">
          <a:xfrm flipV="1">
            <a:off x="2501900" y="1905000"/>
            <a:ext cx="700088" cy="31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12" name="Line 16"/>
          <p:cNvSpPr>
            <a:spLocks noChangeShapeType="1"/>
          </p:cNvSpPr>
          <p:nvPr/>
        </p:nvSpPr>
        <p:spPr bwMode="auto">
          <a:xfrm flipV="1">
            <a:off x="1082675" y="2501900"/>
            <a:ext cx="631825" cy="31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13" name="Line 17"/>
          <p:cNvSpPr>
            <a:spLocks noChangeShapeType="1"/>
          </p:cNvSpPr>
          <p:nvPr/>
        </p:nvSpPr>
        <p:spPr bwMode="auto">
          <a:xfrm flipV="1">
            <a:off x="2486025" y="2487613"/>
            <a:ext cx="622300" cy="31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14" name="Line 18"/>
          <p:cNvSpPr>
            <a:spLocks noChangeShapeType="1"/>
          </p:cNvSpPr>
          <p:nvPr/>
        </p:nvSpPr>
        <p:spPr bwMode="auto">
          <a:xfrm flipV="1">
            <a:off x="1766888" y="2493963"/>
            <a:ext cx="704850" cy="158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15" name="Line 19"/>
          <p:cNvSpPr>
            <a:spLocks noChangeShapeType="1"/>
          </p:cNvSpPr>
          <p:nvPr/>
        </p:nvSpPr>
        <p:spPr bwMode="auto">
          <a:xfrm>
            <a:off x="1714500" y="1901825"/>
            <a:ext cx="703263" cy="6000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23316"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3150" y="1616075"/>
            <a:ext cx="3079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3317" name="Picture 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775" y="2339975"/>
            <a:ext cx="354013"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3318" name="Picture 2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8988" y="1666875"/>
            <a:ext cx="350837"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3319" name="Picture 2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19438" y="1720850"/>
            <a:ext cx="3556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3320" name="Picture 2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51175" y="2332038"/>
            <a:ext cx="354013"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3321" name="Picture 25"/>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27188" y="2284413"/>
            <a:ext cx="307975"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3322" name="Picture 26"/>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25600" y="1627188"/>
            <a:ext cx="309563"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3323" name="Picture 27"/>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43150" y="2284413"/>
            <a:ext cx="307975"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3324" name="Picture 2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0325" y="2333625"/>
            <a:ext cx="354013"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3325" name="Rectangle 29"/>
          <p:cNvSpPr>
            <a:spLocks noChangeArrowheads="1"/>
          </p:cNvSpPr>
          <p:nvPr/>
        </p:nvSpPr>
        <p:spPr bwMode="auto">
          <a:xfrm>
            <a:off x="1612900" y="2701925"/>
            <a:ext cx="163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887413">
              <a:defRPr sz="2400">
                <a:solidFill>
                  <a:schemeClr val="tx1"/>
                </a:solidFill>
                <a:latin typeface="Arial" panose="020B0604020202020204" pitchFamily="34" charset="0"/>
              </a:defRPr>
            </a:lvl1pPr>
            <a:lvl2pPr marL="449263" defTabSz="887413">
              <a:defRPr sz="2400">
                <a:solidFill>
                  <a:schemeClr val="tx1"/>
                </a:solidFill>
                <a:latin typeface="Arial" panose="020B0604020202020204" pitchFamily="34" charset="0"/>
              </a:defRPr>
            </a:lvl2pPr>
            <a:lvl3pPr marL="901700" defTabSz="887413">
              <a:defRPr sz="2400">
                <a:solidFill>
                  <a:schemeClr val="tx1"/>
                </a:solidFill>
                <a:latin typeface="Arial" panose="020B0604020202020204" pitchFamily="34" charset="0"/>
              </a:defRPr>
            </a:lvl3pPr>
            <a:lvl4pPr marL="1350963" defTabSz="887413">
              <a:defRPr sz="2400">
                <a:solidFill>
                  <a:schemeClr val="tx1"/>
                </a:solidFill>
                <a:latin typeface="Arial" panose="020B0604020202020204" pitchFamily="34" charset="0"/>
              </a:defRPr>
            </a:lvl4pPr>
            <a:lvl5pPr marL="1801813" defTabSz="887413">
              <a:defRPr sz="2400">
                <a:solidFill>
                  <a:schemeClr val="tx1"/>
                </a:solidFill>
                <a:latin typeface="Arial" panose="020B0604020202020204" pitchFamily="34" charset="0"/>
              </a:defRPr>
            </a:lvl5pPr>
            <a:lvl6pPr marL="2259013" defTabSz="887413" eaLnBrk="0" fontAlgn="base" hangingPunct="0">
              <a:spcBef>
                <a:spcPct val="0"/>
              </a:spcBef>
              <a:spcAft>
                <a:spcPct val="0"/>
              </a:spcAft>
              <a:defRPr sz="2400">
                <a:solidFill>
                  <a:schemeClr val="tx1"/>
                </a:solidFill>
                <a:latin typeface="Arial" panose="020B0604020202020204" pitchFamily="34" charset="0"/>
              </a:defRPr>
            </a:lvl6pPr>
            <a:lvl7pPr marL="2716213" defTabSz="887413" eaLnBrk="0" fontAlgn="base" hangingPunct="0">
              <a:spcBef>
                <a:spcPct val="0"/>
              </a:spcBef>
              <a:spcAft>
                <a:spcPct val="0"/>
              </a:spcAft>
              <a:defRPr sz="2400">
                <a:solidFill>
                  <a:schemeClr val="tx1"/>
                </a:solidFill>
                <a:latin typeface="Arial" panose="020B0604020202020204" pitchFamily="34" charset="0"/>
              </a:defRPr>
            </a:lvl7pPr>
            <a:lvl8pPr marL="3173413" defTabSz="887413" eaLnBrk="0" fontAlgn="base" hangingPunct="0">
              <a:spcBef>
                <a:spcPct val="0"/>
              </a:spcBef>
              <a:spcAft>
                <a:spcPct val="0"/>
              </a:spcAft>
              <a:defRPr sz="2400">
                <a:solidFill>
                  <a:schemeClr val="tx1"/>
                </a:solidFill>
                <a:latin typeface="Arial" panose="020B0604020202020204" pitchFamily="34" charset="0"/>
              </a:defRPr>
            </a:lvl8pPr>
            <a:lvl9pPr marL="3630613" defTabSz="887413" eaLnBrk="0" fontAlgn="base" hangingPunct="0">
              <a:spcBef>
                <a:spcPct val="0"/>
              </a:spcBef>
              <a:spcAft>
                <a:spcPct val="0"/>
              </a:spcAft>
              <a:defRPr sz="2400">
                <a:solidFill>
                  <a:schemeClr val="tx1"/>
                </a:solidFill>
                <a:latin typeface="Arial" panose="020B0604020202020204" pitchFamily="34" charset="0"/>
              </a:defRPr>
            </a:lvl9pPr>
          </a:lstStyle>
          <a:p>
            <a:r>
              <a:rPr lang="en-GB" altLang="zh-TW" sz="1000">
                <a:ea typeface="新細明體" panose="02020500000000000000" pitchFamily="18" charset="-120"/>
              </a:rPr>
              <a:t>IGP domain with a label </a:t>
            </a:r>
            <a:br>
              <a:rPr lang="en-GB" altLang="zh-TW" sz="1000">
                <a:ea typeface="新細明體" panose="02020500000000000000" pitchFamily="18" charset="-120"/>
              </a:rPr>
            </a:br>
            <a:r>
              <a:rPr lang="en-GB" altLang="zh-TW" sz="1000">
                <a:ea typeface="新細明體" panose="02020500000000000000" pitchFamily="18" charset="-120"/>
              </a:rPr>
              <a:t>distribution protocol </a:t>
            </a:r>
          </a:p>
        </p:txBody>
      </p:sp>
      <p:pic>
        <p:nvPicPr>
          <p:cNvPr id="823326" name="Picture 3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188" y="1655763"/>
            <a:ext cx="354012"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3327" name="Line 31"/>
          <p:cNvSpPr>
            <a:spLocks noChangeShapeType="1"/>
          </p:cNvSpPr>
          <p:nvPr/>
        </p:nvSpPr>
        <p:spPr bwMode="auto">
          <a:xfrm>
            <a:off x="928688" y="1755775"/>
            <a:ext cx="917575" cy="0"/>
          </a:xfrm>
          <a:prstGeom prst="line">
            <a:avLst/>
          </a:prstGeom>
          <a:noFill/>
          <a:ln w="76200">
            <a:solidFill>
              <a:srgbClr val="61D799"/>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823328" name="Line 32"/>
          <p:cNvSpPr>
            <a:spLocks noChangeShapeType="1"/>
          </p:cNvSpPr>
          <p:nvPr/>
        </p:nvSpPr>
        <p:spPr bwMode="auto">
          <a:xfrm>
            <a:off x="1781175" y="1758950"/>
            <a:ext cx="773113" cy="785813"/>
          </a:xfrm>
          <a:prstGeom prst="line">
            <a:avLst/>
          </a:prstGeom>
          <a:noFill/>
          <a:ln w="76200">
            <a:solidFill>
              <a:srgbClr val="61D799"/>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823329" name="Line 33"/>
          <p:cNvSpPr>
            <a:spLocks noChangeShapeType="1"/>
          </p:cNvSpPr>
          <p:nvPr/>
        </p:nvSpPr>
        <p:spPr bwMode="auto">
          <a:xfrm>
            <a:off x="2555875" y="2543175"/>
            <a:ext cx="714375" cy="0"/>
          </a:xfrm>
          <a:prstGeom prst="line">
            <a:avLst/>
          </a:prstGeom>
          <a:noFill/>
          <a:ln w="76200">
            <a:solidFill>
              <a:srgbClr val="61D799"/>
            </a:solidFill>
            <a:round/>
            <a:headEnd type="none" w="sm" len="sm"/>
            <a:tailEnd type="triangle" w="med" len="me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823330" name="Picture 3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8713" y="1289050"/>
            <a:ext cx="3124200" cy="199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3331" name="Line 35"/>
          <p:cNvSpPr>
            <a:spLocks noChangeShapeType="1"/>
          </p:cNvSpPr>
          <p:nvPr/>
        </p:nvSpPr>
        <p:spPr bwMode="auto">
          <a:xfrm>
            <a:off x="7689850" y="2489200"/>
            <a:ext cx="825500" cy="476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32" name="Line 36"/>
          <p:cNvSpPr>
            <a:spLocks noChangeShapeType="1"/>
          </p:cNvSpPr>
          <p:nvPr/>
        </p:nvSpPr>
        <p:spPr bwMode="auto">
          <a:xfrm flipH="1">
            <a:off x="4837113" y="1781175"/>
            <a:ext cx="46672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33" name="Line 37"/>
          <p:cNvSpPr>
            <a:spLocks noChangeShapeType="1"/>
          </p:cNvSpPr>
          <p:nvPr/>
        </p:nvSpPr>
        <p:spPr bwMode="auto">
          <a:xfrm flipV="1">
            <a:off x="6286500" y="1866900"/>
            <a:ext cx="722313" cy="68262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34" name="Line 38"/>
          <p:cNvSpPr>
            <a:spLocks noChangeShapeType="1"/>
          </p:cNvSpPr>
          <p:nvPr/>
        </p:nvSpPr>
        <p:spPr bwMode="auto">
          <a:xfrm flipV="1">
            <a:off x="6189663" y="1893888"/>
            <a:ext cx="723900" cy="31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35" name="Line 39"/>
          <p:cNvSpPr>
            <a:spLocks noChangeShapeType="1"/>
          </p:cNvSpPr>
          <p:nvPr/>
        </p:nvSpPr>
        <p:spPr bwMode="auto">
          <a:xfrm flipV="1">
            <a:off x="5484813" y="1838325"/>
            <a:ext cx="693737" cy="793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36" name="Line 40"/>
          <p:cNvSpPr>
            <a:spLocks noChangeShapeType="1"/>
          </p:cNvSpPr>
          <p:nvPr/>
        </p:nvSpPr>
        <p:spPr bwMode="auto">
          <a:xfrm flipH="1">
            <a:off x="6253163" y="1992313"/>
            <a:ext cx="1587" cy="50958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37" name="Line 41"/>
          <p:cNvSpPr>
            <a:spLocks noChangeShapeType="1"/>
          </p:cNvSpPr>
          <p:nvPr/>
        </p:nvSpPr>
        <p:spPr bwMode="auto">
          <a:xfrm flipV="1">
            <a:off x="6958013" y="1800225"/>
            <a:ext cx="0" cy="7524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38" name="Line 42"/>
          <p:cNvSpPr>
            <a:spLocks noChangeShapeType="1"/>
          </p:cNvSpPr>
          <p:nvPr/>
        </p:nvSpPr>
        <p:spPr bwMode="auto">
          <a:xfrm flipV="1">
            <a:off x="6977063" y="1905000"/>
            <a:ext cx="700087" cy="31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39" name="Line 43"/>
          <p:cNvSpPr>
            <a:spLocks noChangeShapeType="1"/>
          </p:cNvSpPr>
          <p:nvPr/>
        </p:nvSpPr>
        <p:spPr bwMode="auto">
          <a:xfrm flipV="1">
            <a:off x="5557838" y="2501900"/>
            <a:ext cx="631825" cy="31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40" name="Line 44"/>
          <p:cNvSpPr>
            <a:spLocks noChangeShapeType="1"/>
          </p:cNvSpPr>
          <p:nvPr/>
        </p:nvSpPr>
        <p:spPr bwMode="auto">
          <a:xfrm flipV="1">
            <a:off x="6961188" y="2487613"/>
            <a:ext cx="622300" cy="31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41" name="Line 45"/>
          <p:cNvSpPr>
            <a:spLocks noChangeShapeType="1"/>
          </p:cNvSpPr>
          <p:nvPr/>
        </p:nvSpPr>
        <p:spPr bwMode="auto">
          <a:xfrm flipV="1">
            <a:off x="6242050" y="2493963"/>
            <a:ext cx="704850" cy="158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42" name="Line 46"/>
          <p:cNvSpPr>
            <a:spLocks noChangeShapeType="1"/>
          </p:cNvSpPr>
          <p:nvPr/>
        </p:nvSpPr>
        <p:spPr bwMode="auto">
          <a:xfrm>
            <a:off x="6189663" y="1901825"/>
            <a:ext cx="703262" cy="6000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23343"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8313" y="1616075"/>
            <a:ext cx="3079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3344" name="Picture 4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1938" y="2339975"/>
            <a:ext cx="354012"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3345" name="Picture 4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64150" y="1666875"/>
            <a:ext cx="350838"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3346" name="Picture 5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94600" y="1720850"/>
            <a:ext cx="3556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3347" name="Picture 5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26338" y="2332038"/>
            <a:ext cx="354012"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3348" name="Picture 5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02350" y="2284413"/>
            <a:ext cx="307975"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3349" name="Picture 53"/>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00763" y="1627188"/>
            <a:ext cx="309562"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3350" name="Picture 54"/>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18313" y="2284413"/>
            <a:ext cx="307975"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3351" name="Picture 5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45488" y="2333625"/>
            <a:ext cx="354012"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3352" name="Rectangle 56"/>
          <p:cNvSpPr>
            <a:spLocks noChangeArrowheads="1"/>
          </p:cNvSpPr>
          <p:nvPr/>
        </p:nvSpPr>
        <p:spPr bwMode="auto">
          <a:xfrm>
            <a:off x="6088063" y="2701925"/>
            <a:ext cx="163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887413">
              <a:defRPr sz="2400">
                <a:solidFill>
                  <a:schemeClr val="tx1"/>
                </a:solidFill>
                <a:latin typeface="Arial" panose="020B0604020202020204" pitchFamily="34" charset="0"/>
              </a:defRPr>
            </a:lvl1pPr>
            <a:lvl2pPr marL="449263" defTabSz="887413">
              <a:defRPr sz="2400">
                <a:solidFill>
                  <a:schemeClr val="tx1"/>
                </a:solidFill>
                <a:latin typeface="Arial" panose="020B0604020202020204" pitchFamily="34" charset="0"/>
              </a:defRPr>
            </a:lvl2pPr>
            <a:lvl3pPr marL="901700" defTabSz="887413">
              <a:defRPr sz="2400">
                <a:solidFill>
                  <a:schemeClr val="tx1"/>
                </a:solidFill>
                <a:latin typeface="Arial" panose="020B0604020202020204" pitchFamily="34" charset="0"/>
              </a:defRPr>
            </a:lvl3pPr>
            <a:lvl4pPr marL="1350963" defTabSz="887413">
              <a:defRPr sz="2400">
                <a:solidFill>
                  <a:schemeClr val="tx1"/>
                </a:solidFill>
                <a:latin typeface="Arial" panose="020B0604020202020204" pitchFamily="34" charset="0"/>
              </a:defRPr>
            </a:lvl4pPr>
            <a:lvl5pPr marL="1801813" defTabSz="887413">
              <a:defRPr sz="2400">
                <a:solidFill>
                  <a:schemeClr val="tx1"/>
                </a:solidFill>
                <a:latin typeface="Arial" panose="020B0604020202020204" pitchFamily="34" charset="0"/>
              </a:defRPr>
            </a:lvl5pPr>
            <a:lvl6pPr marL="2259013" defTabSz="887413" eaLnBrk="0" fontAlgn="base" hangingPunct="0">
              <a:spcBef>
                <a:spcPct val="0"/>
              </a:spcBef>
              <a:spcAft>
                <a:spcPct val="0"/>
              </a:spcAft>
              <a:defRPr sz="2400">
                <a:solidFill>
                  <a:schemeClr val="tx1"/>
                </a:solidFill>
                <a:latin typeface="Arial" panose="020B0604020202020204" pitchFamily="34" charset="0"/>
              </a:defRPr>
            </a:lvl6pPr>
            <a:lvl7pPr marL="2716213" defTabSz="887413" eaLnBrk="0" fontAlgn="base" hangingPunct="0">
              <a:spcBef>
                <a:spcPct val="0"/>
              </a:spcBef>
              <a:spcAft>
                <a:spcPct val="0"/>
              </a:spcAft>
              <a:defRPr sz="2400">
                <a:solidFill>
                  <a:schemeClr val="tx1"/>
                </a:solidFill>
                <a:latin typeface="Arial" panose="020B0604020202020204" pitchFamily="34" charset="0"/>
              </a:defRPr>
            </a:lvl7pPr>
            <a:lvl8pPr marL="3173413" defTabSz="887413" eaLnBrk="0" fontAlgn="base" hangingPunct="0">
              <a:spcBef>
                <a:spcPct val="0"/>
              </a:spcBef>
              <a:spcAft>
                <a:spcPct val="0"/>
              </a:spcAft>
              <a:defRPr sz="2400">
                <a:solidFill>
                  <a:schemeClr val="tx1"/>
                </a:solidFill>
                <a:latin typeface="Arial" panose="020B0604020202020204" pitchFamily="34" charset="0"/>
              </a:defRPr>
            </a:lvl8pPr>
            <a:lvl9pPr marL="3630613" defTabSz="887413" eaLnBrk="0" fontAlgn="base" hangingPunct="0">
              <a:spcBef>
                <a:spcPct val="0"/>
              </a:spcBef>
              <a:spcAft>
                <a:spcPct val="0"/>
              </a:spcAft>
              <a:defRPr sz="2400">
                <a:solidFill>
                  <a:schemeClr val="tx1"/>
                </a:solidFill>
                <a:latin typeface="Arial" panose="020B0604020202020204" pitchFamily="34" charset="0"/>
              </a:defRPr>
            </a:lvl9pPr>
          </a:lstStyle>
          <a:p>
            <a:r>
              <a:rPr lang="en-GB" altLang="zh-TW" sz="1000">
                <a:ea typeface="新細明體" panose="02020500000000000000" pitchFamily="18" charset="-120"/>
              </a:rPr>
              <a:t>IGP domain with a label </a:t>
            </a:r>
            <a:br>
              <a:rPr lang="en-GB" altLang="zh-TW" sz="1000">
                <a:ea typeface="新細明體" panose="02020500000000000000" pitchFamily="18" charset="-120"/>
              </a:rPr>
            </a:br>
            <a:r>
              <a:rPr lang="en-GB" altLang="zh-TW" sz="1000">
                <a:ea typeface="新細明體" panose="02020500000000000000" pitchFamily="18" charset="-120"/>
              </a:rPr>
              <a:t>distribution protocol </a:t>
            </a:r>
          </a:p>
        </p:txBody>
      </p:sp>
      <p:pic>
        <p:nvPicPr>
          <p:cNvPr id="823353" name="Picture 5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3425" y="1665288"/>
            <a:ext cx="354013"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3354" name="Line 58"/>
          <p:cNvSpPr>
            <a:spLocks noChangeShapeType="1"/>
          </p:cNvSpPr>
          <p:nvPr/>
        </p:nvSpPr>
        <p:spPr bwMode="auto">
          <a:xfrm>
            <a:off x="5403850" y="1755775"/>
            <a:ext cx="917575" cy="0"/>
          </a:xfrm>
          <a:prstGeom prst="line">
            <a:avLst/>
          </a:prstGeom>
          <a:noFill/>
          <a:ln w="76200">
            <a:solidFill>
              <a:srgbClr val="61D799"/>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823355" name="Line 59"/>
          <p:cNvSpPr>
            <a:spLocks noChangeShapeType="1"/>
          </p:cNvSpPr>
          <p:nvPr/>
        </p:nvSpPr>
        <p:spPr bwMode="auto">
          <a:xfrm flipH="1">
            <a:off x="6311900" y="1755775"/>
            <a:ext cx="3175" cy="852488"/>
          </a:xfrm>
          <a:prstGeom prst="line">
            <a:avLst/>
          </a:prstGeom>
          <a:noFill/>
          <a:ln w="76200">
            <a:solidFill>
              <a:srgbClr val="61D799"/>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823356" name="Line 60"/>
          <p:cNvSpPr>
            <a:spLocks noChangeShapeType="1"/>
          </p:cNvSpPr>
          <p:nvPr/>
        </p:nvSpPr>
        <p:spPr bwMode="auto">
          <a:xfrm>
            <a:off x="6299200" y="2608263"/>
            <a:ext cx="1357313" cy="0"/>
          </a:xfrm>
          <a:prstGeom prst="line">
            <a:avLst/>
          </a:prstGeom>
          <a:noFill/>
          <a:ln w="76200">
            <a:solidFill>
              <a:srgbClr val="61D799"/>
            </a:solidFill>
            <a:round/>
            <a:headEnd type="none" w="sm" len="sm"/>
            <a:tailEnd type="triangle" w="med" len="me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313822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p:cNvSpPr>
            <a:spLocks noChangeArrowheads="1"/>
          </p:cNvSpPr>
          <p:nvPr/>
        </p:nvSpPr>
        <p:spPr bwMode="auto">
          <a:xfrm>
            <a:off x="3484563" y="1833562"/>
            <a:ext cx="5049837" cy="518373"/>
          </a:xfrm>
          <a:prstGeom prst="rect">
            <a:avLst/>
          </a:prstGeom>
          <a:solidFill>
            <a:schemeClr val="accent1"/>
          </a:solidFill>
          <a:ln>
            <a:noFill/>
          </a:ln>
          <a:effectLst>
            <a:outerShdw dist="17961"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US"/>
          </a:p>
        </p:txBody>
      </p:sp>
      <p:sp>
        <p:nvSpPr>
          <p:cNvPr id="407557" name="Rectangle 5"/>
          <p:cNvSpPr>
            <a:spLocks noChangeArrowheads="1"/>
          </p:cNvSpPr>
          <p:nvPr/>
        </p:nvSpPr>
        <p:spPr bwMode="auto">
          <a:xfrm>
            <a:off x="4971876" y="1833562"/>
            <a:ext cx="1792461" cy="528638"/>
          </a:xfrm>
          <a:prstGeom prst="rect">
            <a:avLst/>
          </a:prstGeom>
          <a:solidFill>
            <a:schemeClr val="hlink"/>
          </a:solidFill>
          <a:ln>
            <a:noFill/>
          </a:ln>
          <a:effectLst>
            <a:outerShdw dist="1796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US"/>
          </a:p>
        </p:txBody>
      </p:sp>
      <p:sp>
        <p:nvSpPr>
          <p:cNvPr id="407560" name="Rectangle 8"/>
          <p:cNvSpPr>
            <a:spLocks noGrp="1" noChangeArrowheads="1"/>
          </p:cNvSpPr>
          <p:nvPr>
            <p:ph type="title"/>
          </p:nvPr>
        </p:nvSpPr>
        <p:spPr>
          <a:xfrm>
            <a:off x="304800" y="381000"/>
            <a:ext cx="7623175" cy="838200"/>
          </a:xfrm>
          <a:noFill/>
          <a:ln/>
        </p:spPr>
        <p:txBody>
          <a:bodyPr lIns="93662" tIns="47625" rIns="93662" bIns="47625" anchor="ctr"/>
          <a:lstStyle/>
          <a:p>
            <a:r>
              <a:rPr lang="en-US" altLang="zh-CN" b="0">
                <a:latin typeface="Tahoma" panose="020B0604030504040204" pitchFamily="34" charset="0"/>
                <a:ea typeface="宋体" panose="02010600030101010101" pitchFamily="2" charset="-122"/>
              </a:rPr>
              <a:t>Encapsulations</a:t>
            </a:r>
          </a:p>
        </p:txBody>
      </p:sp>
      <p:sp>
        <p:nvSpPr>
          <p:cNvPr id="407577" name="Rectangle 25"/>
          <p:cNvSpPr>
            <a:spLocks noChangeArrowheads="1"/>
          </p:cNvSpPr>
          <p:nvPr/>
        </p:nvSpPr>
        <p:spPr bwMode="auto">
          <a:xfrm>
            <a:off x="4944946" y="1828800"/>
            <a:ext cx="1790816" cy="5334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7625" rIns="92075" bIns="47625" anchor="ctr"/>
          <a:lstStyle>
            <a:lvl1pPr defTabSz="1049338">
              <a:defRPr sz="2400">
                <a:solidFill>
                  <a:schemeClr val="tx1"/>
                </a:solidFill>
                <a:latin typeface="Arial" panose="020B0604020202020204" pitchFamily="34" charset="0"/>
              </a:defRPr>
            </a:lvl1pPr>
            <a:lvl2pPr marL="458788" defTabSz="1049338">
              <a:defRPr sz="2400">
                <a:solidFill>
                  <a:schemeClr val="tx1"/>
                </a:solidFill>
                <a:latin typeface="Arial" panose="020B0604020202020204" pitchFamily="34" charset="0"/>
              </a:defRPr>
            </a:lvl2pPr>
            <a:lvl3pPr marL="919163" defTabSz="1049338">
              <a:defRPr sz="2400">
                <a:solidFill>
                  <a:schemeClr val="tx1"/>
                </a:solidFill>
                <a:latin typeface="Arial" panose="020B0604020202020204" pitchFamily="34" charset="0"/>
              </a:defRPr>
            </a:lvl3pPr>
            <a:lvl4pPr marL="1377950" defTabSz="1049338">
              <a:defRPr sz="2400">
                <a:solidFill>
                  <a:schemeClr val="tx1"/>
                </a:solidFill>
                <a:latin typeface="Arial" panose="020B0604020202020204" pitchFamily="34" charset="0"/>
              </a:defRPr>
            </a:lvl4pPr>
            <a:lvl5pPr marL="1836738" defTabSz="1049338">
              <a:defRPr sz="2400">
                <a:solidFill>
                  <a:schemeClr val="tx1"/>
                </a:solidFill>
                <a:latin typeface="Arial" panose="020B0604020202020204" pitchFamily="34" charset="0"/>
              </a:defRPr>
            </a:lvl5pPr>
            <a:lvl6pPr marL="2293938" defTabSz="1049338" eaLnBrk="0" fontAlgn="base" hangingPunct="0">
              <a:spcBef>
                <a:spcPct val="0"/>
              </a:spcBef>
              <a:spcAft>
                <a:spcPct val="0"/>
              </a:spcAft>
              <a:defRPr sz="2400">
                <a:solidFill>
                  <a:schemeClr val="tx1"/>
                </a:solidFill>
                <a:latin typeface="Arial" panose="020B0604020202020204" pitchFamily="34" charset="0"/>
              </a:defRPr>
            </a:lvl6pPr>
            <a:lvl7pPr marL="2751138" defTabSz="1049338" eaLnBrk="0" fontAlgn="base" hangingPunct="0">
              <a:spcBef>
                <a:spcPct val="0"/>
              </a:spcBef>
              <a:spcAft>
                <a:spcPct val="0"/>
              </a:spcAft>
              <a:defRPr sz="2400">
                <a:solidFill>
                  <a:schemeClr val="tx1"/>
                </a:solidFill>
                <a:latin typeface="Arial" panose="020B0604020202020204" pitchFamily="34" charset="0"/>
              </a:defRPr>
            </a:lvl7pPr>
            <a:lvl8pPr marL="3208338" defTabSz="1049338" eaLnBrk="0" fontAlgn="base" hangingPunct="0">
              <a:spcBef>
                <a:spcPct val="0"/>
              </a:spcBef>
              <a:spcAft>
                <a:spcPct val="0"/>
              </a:spcAft>
              <a:defRPr sz="2400">
                <a:solidFill>
                  <a:schemeClr val="tx1"/>
                </a:solidFill>
                <a:latin typeface="Arial" panose="020B0604020202020204" pitchFamily="34" charset="0"/>
              </a:defRPr>
            </a:lvl8pPr>
            <a:lvl9pPr marL="3665538" defTabSz="104933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CN" sz="1400">
                <a:solidFill>
                  <a:srgbClr val="FFFFFF"/>
                </a:solidFill>
                <a:ea typeface="宋体" panose="02010600030101010101" pitchFamily="2" charset="-122"/>
              </a:rPr>
              <a:t>Label Header</a:t>
            </a:r>
          </a:p>
        </p:txBody>
      </p:sp>
      <p:sp>
        <p:nvSpPr>
          <p:cNvPr id="407578" name="Rectangle 26"/>
          <p:cNvSpPr>
            <a:spLocks noChangeArrowheads="1"/>
          </p:cNvSpPr>
          <p:nvPr/>
        </p:nvSpPr>
        <p:spPr bwMode="auto">
          <a:xfrm>
            <a:off x="3607842" y="1828800"/>
            <a:ext cx="1400720" cy="5334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7625" rIns="92075" bIns="47625" anchor="ctr"/>
          <a:lstStyle>
            <a:lvl1pPr defTabSz="1049338">
              <a:defRPr sz="2400">
                <a:solidFill>
                  <a:schemeClr val="tx1"/>
                </a:solidFill>
                <a:latin typeface="Arial" panose="020B0604020202020204" pitchFamily="34" charset="0"/>
              </a:defRPr>
            </a:lvl1pPr>
            <a:lvl2pPr marL="458788" defTabSz="1049338">
              <a:defRPr sz="2400">
                <a:solidFill>
                  <a:schemeClr val="tx1"/>
                </a:solidFill>
                <a:latin typeface="Arial" panose="020B0604020202020204" pitchFamily="34" charset="0"/>
              </a:defRPr>
            </a:lvl2pPr>
            <a:lvl3pPr marL="919163" defTabSz="1049338">
              <a:defRPr sz="2400">
                <a:solidFill>
                  <a:schemeClr val="tx1"/>
                </a:solidFill>
                <a:latin typeface="Arial" panose="020B0604020202020204" pitchFamily="34" charset="0"/>
              </a:defRPr>
            </a:lvl3pPr>
            <a:lvl4pPr marL="1377950" defTabSz="1049338">
              <a:defRPr sz="2400">
                <a:solidFill>
                  <a:schemeClr val="tx1"/>
                </a:solidFill>
                <a:latin typeface="Arial" panose="020B0604020202020204" pitchFamily="34" charset="0"/>
              </a:defRPr>
            </a:lvl4pPr>
            <a:lvl5pPr marL="1836738" defTabSz="1049338">
              <a:defRPr sz="2400">
                <a:solidFill>
                  <a:schemeClr val="tx1"/>
                </a:solidFill>
                <a:latin typeface="Arial" panose="020B0604020202020204" pitchFamily="34" charset="0"/>
              </a:defRPr>
            </a:lvl5pPr>
            <a:lvl6pPr marL="2293938" defTabSz="1049338" eaLnBrk="0" fontAlgn="base" hangingPunct="0">
              <a:spcBef>
                <a:spcPct val="0"/>
              </a:spcBef>
              <a:spcAft>
                <a:spcPct val="0"/>
              </a:spcAft>
              <a:defRPr sz="2400">
                <a:solidFill>
                  <a:schemeClr val="tx1"/>
                </a:solidFill>
                <a:latin typeface="Arial" panose="020B0604020202020204" pitchFamily="34" charset="0"/>
              </a:defRPr>
            </a:lvl6pPr>
            <a:lvl7pPr marL="2751138" defTabSz="1049338" eaLnBrk="0" fontAlgn="base" hangingPunct="0">
              <a:spcBef>
                <a:spcPct val="0"/>
              </a:spcBef>
              <a:spcAft>
                <a:spcPct val="0"/>
              </a:spcAft>
              <a:defRPr sz="2400">
                <a:solidFill>
                  <a:schemeClr val="tx1"/>
                </a:solidFill>
                <a:latin typeface="Arial" panose="020B0604020202020204" pitchFamily="34" charset="0"/>
              </a:defRPr>
            </a:lvl7pPr>
            <a:lvl8pPr marL="3208338" defTabSz="1049338" eaLnBrk="0" fontAlgn="base" hangingPunct="0">
              <a:spcBef>
                <a:spcPct val="0"/>
              </a:spcBef>
              <a:spcAft>
                <a:spcPct val="0"/>
              </a:spcAft>
              <a:defRPr sz="2400">
                <a:solidFill>
                  <a:schemeClr val="tx1"/>
                </a:solidFill>
                <a:latin typeface="Arial" panose="020B0604020202020204" pitchFamily="34" charset="0"/>
              </a:defRPr>
            </a:lvl8pPr>
            <a:lvl9pPr marL="3665538" defTabSz="104933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CN" sz="1400">
                <a:solidFill>
                  <a:srgbClr val="FFFFFF"/>
                </a:solidFill>
                <a:ea typeface="宋体" panose="02010600030101010101" pitchFamily="2" charset="-122"/>
              </a:rPr>
              <a:t>MAC Header</a:t>
            </a:r>
          </a:p>
        </p:txBody>
      </p:sp>
      <p:sp>
        <p:nvSpPr>
          <p:cNvPr id="407579" name="Rectangle 27"/>
          <p:cNvSpPr>
            <a:spLocks noChangeArrowheads="1"/>
          </p:cNvSpPr>
          <p:nvPr/>
        </p:nvSpPr>
        <p:spPr bwMode="auto">
          <a:xfrm>
            <a:off x="6669398" y="1828800"/>
            <a:ext cx="1868177" cy="5334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7625" rIns="92075" bIns="47625" anchor="ctr"/>
          <a:lstStyle>
            <a:lvl1pPr defTabSz="1049338">
              <a:defRPr sz="2400">
                <a:solidFill>
                  <a:schemeClr val="tx1"/>
                </a:solidFill>
                <a:latin typeface="Arial" panose="020B0604020202020204" pitchFamily="34" charset="0"/>
              </a:defRPr>
            </a:lvl1pPr>
            <a:lvl2pPr marL="458788" defTabSz="1049338">
              <a:defRPr sz="2400">
                <a:solidFill>
                  <a:schemeClr val="tx1"/>
                </a:solidFill>
                <a:latin typeface="Arial" panose="020B0604020202020204" pitchFamily="34" charset="0"/>
              </a:defRPr>
            </a:lvl2pPr>
            <a:lvl3pPr marL="919163" defTabSz="1049338">
              <a:defRPr sz="2400">
                <a:solidFill>
                  <a:schemeClr val="tx1"/>
                </a:solidFill>
                <a:latin typeface="Arial" panose="020B0604020202020204" pitchFamily="34" charset="0"/>
              </a:defRPr>
            </a:lvl3pPr>
            <a:lvl4pPr marL="1377950" defTabSz="1049338">
              <a:defRPr sz="2400">
                <a:solidFill>
                  <a:schemeClr val="tx1"/>
                </a:solidFill>
                <a:latin typeface="Arial" panose="020B0604020202020204" pitchFamily="34" charset="0"/>
              </a:defRPr>
            </a:lvl4pPr>
            <a:lvl5pPr marL="1836738" defTabSz="1049338">
              <a:defRPr sz="2400">
                <a:solidFill>
                  <a:schemeClr val="tx1"/>
                </a:solidFill>
                <a:latin typeface="Arial" panose="020B0604020202020204" pitchFamily="34" charset="0"/>
              </a:defRPr>
            </a:lvl5pPr>
            <a:lvl6pPr marL="2293938" defTabSz="1049338" eaLnBrk="0" fontAlgn="base" hangingPunct="0">
              <a:spcBef>
                <a:spcPct val="0"/>
              </a:spcBef>
              <a:spcAft>
                <a:spcPct val="0"/>
              </a:spcAft>
              <a:defRPr sz="2400">
                <a:solidFill>
                  <a:schemeClr val="tx1"/>
                </a:solidFill>
                <a:latin typeface="Arial" panose="020B0604020202020204" pitchFamily="34" charset="0"/>
              </a:defRPr>
            </a:lvl6pPr>
            <a:lvl7pPr marL="2751138" defTabSz="1049338" eaLnBrk="0" fontAlgn="base" hangingPunct="0">
              <a:spcBef>
                <a:spcPct val="0"/>
              </a:spcBef>
              <a:spcAft>
                <a:spcPct val="0"/>
              </a:spcAft>
              <a:defRPr sz="2400">
                <a:solidFill>
                  <a:schemeClr val="tx1"/>
                </a:solidFill>
                <a:latin typeface="Arial" panose="020B0604020202020204" pitchFamily="34" charset="0"/>
              </a:defRPr>
            </a:lvl7pPr>
            <a:lvl8pPr marL="3208338" defTabSz="1049338" eaLnBrk="0" fontAlgn="base" hangingPunct="0">
              <a:spcBef>
                <a:spcPct val="0"/>
              </a:spcBef>
              <a:spcAft>
                <a:spcPct val="0"/>
              </a:spcAft>
              <a:defRPr sz="2400">
                <a:solidFill>
                  <a:schemeClr val="tx1"/>
                </a:solidFill>
                <a:latin typeface="Arial" panose="020B0604020202020204" pitchFamily="34" charset="0"/>
              </a:defRPr>
            </a:lvl8pPr>
            <a:lvl9pPr marL="3665538" defTabSz="104933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CN" sz="1400">
                <a:solidFill>
                  <a:srgbClr val="FFFFFF"/>
                </a:solidFill>
                <a:ea typeface="宋体" panose="02010600030101010101" pitchFamily="2" charset="-122"/>
              </a:rPr>
              <a:t>Layer 3 Header</a:t>
            </a:r>
          </a:p>
        </p:txBody>
      </p:sp>
      <p:sp>
        <p:nvSpPr>
          <p:cNvPr id="407580" name="Rectangle 28"/>
          <p:cNvSpPr>
            <a:spLocks noChangeArrowheads="1"/>
          </p:cNvSpPr>
          <p:nvPr/>
        </p:nvSpPr>
        <p:spPr bwMode="auto">
          <a:xfrm>
            <a:off x="152283" y="1828800"/>
            <a:ext cx="3022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7625" rIns="92075" bIns="47625">
            <a:spAutoFit/>
          </a:bodyPr>
          <a:lstStyle>
            <a:lvl1pPr defTabSz="1049338">
              <a:defRPr sz="2400">
                <a:solidFill>
                  <a:schemeClr val="tx1"/>
                </a:solidFill>
                <a:latin typeface="Arial" panose="020B0604020202020204" pitchFamily="34" charset="0"/>
              </a:defRPr>
            </a:lvl1pPr>
            <a:lvl2pPr marL="458788" defTabSz="1049338">
              <a:defRPr sz="2400">
                <a:solidFill>
                  <a:schemeClr val="tx1"/>
                </a:solidFill>
                <a:latin typeface="Arial" panose="020B0604020202020204" pitchFamily="34" charset="0"/>
              </a:defRPr>
            </a:lvl2pPr>
            <a:lvl3pPr marL="919163" defTabSz="1049338">
              <a:defRPr sz="2400">
                <a:solidFill>
                  <a:schemeClr val="tx1"/>
                </a:solidFill>
                <a:latin typeface="Arial" panose="020B0604020202020204" pitchFamily="34" charset="0"/>
              </a:defRPr>
            </a:lvl3pPr>
            <a:lvl4pPr marL="1377950" defTabSz="1049338">
              <a:defRPr sz="2400">
                <a:solidFill>
                  <a:schemeClr val="tx1"/>
                </a:solidFill>
                <a:latin typeface="Arial" panose="020B0604020202020204" pitchFamily="34" charset="0"/>
              </a:defRPr>
            </a:lvl4pPr>
            <a:lvl5pPr marL="1836738" defTabSz="1049338">
              <a:defRPr sz="2400">
                <a:solidFill>
                  <a:schemeClr val="tx1"/>
                </a:solidFill>
                <a:latin typeface="Arial" panose="020B0604020202020204" pitchFamily="34" charset="0"/>
              </a:defRPr>
            </a:lvl5pPr>
            <a:lvl6pPr marL="2293938" defTabSz="1049338" eaLnBrk="0" fontAlgn="base" hangingPunct="0">
              <a:spcBef>
                <a:spcPct val="0"/>
              </a:spcBef>
              <a:spcAft>
                <a:spcPct val="0"/>
              </a:spcAft>
              <a:defRPr sz="2400">
                <a:solidFill>
                  <a:schemeClr val="tx1"/>
                </a:solidFill>
                <a:latin typeface="Arial" panose="020B0604020202020204" pitchFamily="34" charset="0"/>
              </a:defRPr>
            </a:lvl6pPr>
            <a:lvl7pPr marL="2751138" defTabSz="1049338" eaLnBrk="0" fontAlgn="base" hangingPunct="0">
              <a:spcBef>
                <a:spcPct val="0"/>
              </a:spcBef>
              <a:spcAft>
                <a:spcPct val="0"/>
              </a:spcAft>
              <a:defRPr sz="2400">
                <a:solidFill>
                  <a:schemeClr val="tx1"/>
                </a:solidFill>
                <a:latin typeface="Arial" panose="020B0604020202020204" pitchFamily="34" charset="0"/>
              </a:defRPr>
            </a:lvl7pPr>
            <a:lvl8pPr marL="3208338" defTabSz="1049338" eaLnBrk="0" fontAlgn="base" hangingPunct="0">
              <a:spcBef>
                <a:spcPct val="0"/>
              </a:spcBef>
              <a:spcAft>
                <a:spcPct val="0"/>
              </a:spcAft>
              <a:defRPr sz="2400">
                <a:solidFill>
                  <a:schemeClr val="tx1"/>
                </a:solidFill>
                <a:latin typeface="Arial" panose="020B0604020202020204" pitchFamily="34" charset="0"/>
              </a:defRPr>
            </a:lvl8pPr>
            <a:lvl9pPr marL="3665538" defTabSz="104933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zh-CN" sz="2000" dirty="0">
                <a:ea typeface="宋体" panose="02010600030101010101" pitchFamily="2" charset="-122"/>
              </a:rPr>
              <a:t>LAN MAC Label Header</a:t>
            </a:r>
          </a:p>
        </p:txBody>
      </p:sp>
    </p:spTree>
    <p:extLst>
      <p:ext uri="{BB962C8B-B14F-4D97-AF65-F5344CB8AC3E}">
        <p14:creationId xmlns:p14="http://schemas.microsoft.com/office/powerpoint/2010/main" val="1199976430"/>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ChangeArrowheads="1"/>
          </p:cNvSpPr>
          <p:nvPr/>
        </p:nvSpPr>
        <p:spPr bwMode="auto">
          <a:xfrm>
            <a:off x="304800" y="1676400"/>
            <a:ext cx="8569325" cy="1357313"/>
          </a:xfrm>
          <a:prstGeom prst="rect">
            <a:avLst/>
          </a:prstGeom>
          <a:solidFill>
            <a:schemeClr val="accent2"/>
          </a:solidFill>
          <a:ln>
            <a:noFill/>
          </a:ln>
          <a:effectLst>
            <a:outerShdw dist="17961"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US"/>
          </a:p>
        </p:txBody>
      </p:sp>
      <p:sp>
        <p:nvSpPr>
          <p:cNvPr id="409603" name="Rectangle 3"/>
          <p:cNvSpPr>
            <a:spLocks noChangeArrowheads="1"/>
          </p:cNvSpPr>
          <p:nvPr/>
        </p:nvSpPr>
        <p:spPr bwMode="auto">
          <a:xfrm>
            <a:off x="1143000" y="2343150"/>
            <a:ext cx="6732588" cy="498475"/>
          </a:xfrm>
          <a:prstGeom prst="rect">
            <a:avLst/>
          </a:prstGeom>
          <a:solidFill>
            <a:srgbClr val="FF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20" name="Rectangle 20"/>
          <p:cNvSpPr>
            <a:spLocks noGrp="1" noChangeArrowheads="1"/>
          </p:cNvSpPr>
          <p:nvPr>
            <p:ph type="title"/>
          </p:nvPr>
        </p:nvSpPr>
        <p:spPr/>
        <p:txBody>
          <a:bodyPr/>
          <a:lstStyle/>
          <a:p>
            <a:r>
              <a:rPr lang="en-US" altLang="zh-CN" b="0">
                <a:latin typeface="Tahoma" panose="020B0604030504040204" pitchFamily="34" charset="0"/>
                <a:ea typeface="宋体" panose="02010600030101010101" pitchFamily="2" charset="-122"/>
              </a:rPr>
              <a:t>Label Header</a:t>
            </a:r>
          </a:p>
        </p:txBody>
      </p:sp>
      <p:sp>
        <p:nvSpPr>
          <p:cNvPr id="409621" name="Rectangle 21"/>
          <p:cNvSpPr>
            <a:spLocks noGrp="1" noChangeArrowheads="1"/>
          </p:cNvSpPr>
          <p:nvPr>
            <p:ph type="body" idx="1"/>
          </p:nvPr>
        </p:nvSpPr>
        <p:spPr>
          <a:xfrm>
            <a:off x="396875" y="4191000"/>
            <a:ext cx="8224837" cy="2505075"/>
          </a:xfrm>
        </p:spPr>
        <p:txBody>
          <a:bodyPr>
            <a:normAutofit/>
          </a:bodyPr>
          <a:lstStyle/>
          <a:p>
            <a:pPr>
              <a:lnSpc>
                <a:spcPct val="100000"/>
              </a:lnSpc>
              <a:spcBef>
                <a:spcPct val="40000"/>
              </a:spcBef>
              <a:spcAft>
                <a:spcPts val="600"/>
              </a:spcAft>
              <a:buSzTx/>
              <a:buFontTx/>
              <a:buChar char="•"/>
            </a:pPr>
            <a:r>
              <a:rPr lang="en-US" altLang="zh-CN" sz="2000" b="0" dirty="0">
                <a:latin typeface="Tahoma" panose="020B0604030504040204" pitchFamily="34" charset="0"/>
                <a:ea typeface="宋体" panose="02010600030101010101" pitchFamily="2" charset="-122"/>
              </a:rPr>
              <a:t>Header= 4 bytes, Label = 20 bits.</a:t>
            </a:r>
          </a:p>
          <a:p>
            <a:pPr>
              <a:lnSpc>
                <a:spcPct val="100000"/>
              </a:lnSpc>
              <a:spcBef>
                <a:spcPct val="0"/>
              </a:spcBef>
              <a:spcAft>
                <a:spcPts val="600"/>
              </a:spcAft>
              <a:buSzTx/>
              <a:buFontTx/>
              <a:buChar char="•"/>
            </a:pPr>
            <a:r>
              <a:rPr lang="en-US" altLang="zh-CN" sz="2000" b="0" dirty="0">
                <a:latin typeface="Tahoma" panose="020B0604030504040204" pitchFamily="34" charset="0"/>
                <a:ea typeface="宋体" panose="02010600030101010101" pitchFamily="2" charset="-122"/>
              </a:rPr>
              <a:t>Can be used over Ethernet, 802.3, or PPP links</a:t>
            </a:r>
          </a:p>
          <a:p>
            <a:pPr>
              <a:lnSpc>
                <a:spcPct val="100000"/>
              </a:lnSpc>
              <a:spcBef>
                <a:spcPct val="0"/>
              </a:spcBef>
              <a:spcAft>
                <a:spcPts val="600"/>
              </a:spcAft>
              <a:buSzTx/>
              <a:buFontTx/>
              <a:buChar char="•"/>
            </a:pPr>
            <a:r>
              <a:rPr lang="en-US" altLang="zh-CN" sz="2000" b="0" dirty="0">
                <a:latin typeface="Tahoma" panose="020B0604030504040204" pitchFamily="34" charset="0"/>
                <a:ea typeface="宋体" panose="02010600030101010101" pitchFamily="2" charset="-122"/>
              </a:rPr>
              <a:t>Contains everything needed at forwarding time</a:t>
            </a:r>
          </a:p>
        </p:txBody>
      </p:sp>
      <p:sp>
        <p:nvSpPr>
          <p:cNvPr id="409605" name="Rectangle 5"/>
          <p:cNvSpPr>
            <a:spLocks noChangeArrowheads="1"/>
          </p:cNvSpPr>
          <p:nvPr/>
        </p:nvSpPr>
        <p:spPr bwMode="auto">
          <a:xfrm>
            <a:off x="1066800" y="3200400"/>
            <a:ext cx="7391400" cy="788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7625" rIns="92075" bIns="47625">
            <a:spAutoFit/>
          </a:bodyPr>
          <a:lstStyle>
            <a:lvl1pPr defTabSz="1049338">
              <a:defRPr sz="2400">
                <a:solidFill>
                  <a:schemeClr val="tx1"/>
                </a:solidFill>
                <a:latin typeface="Arial" panose="020B0604020202020204" pitchFamily="34" charset="0"/>
              </a:defRPr>
            </a:lvl1pPr>
            <a:lvl2pPr marL="458788" defTabSz="1049338">
              <a:defRPr sz="2400">
                <a:solidFill>
                  <a:schemeClr val="tx1"/>
                </a:solidFill>
                <a:latin typeface="Arial" panose="020B0604020202020204" pitchFamily="34" charset="0"/>
              </a:defRPr>
            </a:lvl2pPr>
            <a:lvl3pPr marL="919163" defTabSz="1049338">
              <a:defRPr sz="2400">
                <a:solidFill>
                  <a:schemeClr val="tx1"/>
                </a:solidFill>
                <a:latin typeface="Arial" panose="020B0604020202020204" pitchFamily="34" charset="0"/>
              </a:defRPr>
            </a:lvl3pPr>
            <a:lvl4pPr marL="1377950" defTabSz="1049338">
              <a:defRPr sz="2400">
                <a:solidFill>
                  <a:schemeClr val="tx1"/>
                </a:solidFill>
                <a:latin typeface="Arial" panose="020B0604020202020204" pitchFamily="34" charset="0"/>
              </a:defRPr>
            </a:lvl4pPr>
            <a:lvl5pPr marL="1836738" defTabSz="1049338">
              <a:defRPr sz="2400">
                <a:solidFill>
                  <a:schemeClr val="tx1"/>
                </a:solidFill>
                <a:latin typeface="Arial" panose="020B0604020202020204" pitchFamily="34" charset="0"/>
              </a:defRPr>
            </a:lvl5pPr>
            <a:lvl6pPr marL="2293938" defTabSz="1049338" eaLnBrk="0" fontAlgn="base" hangingPunct="0">
              <a:spcBef>
                <a:spcPct val="0"/>
              </a:spcBef>
              <a:spcAft>
                <a:spcPct val="0"/>
              </a:spcAft>
              <a:defRPr sz="2400">
                <a:solidFill>
                  <a:schemeClr val="tx1"/>
                </a:solidFill>
                <a:latin typeface="Arial" panose="020B0604020202020204" pitchFamily="34" charset="0"/>
              </a:defRPr>
            </a:lvl6pPr>
            <a:lvl7pPr marL="2751138" defTabSz="1049338" eaLnBrk="0" fontAlgn="base" hangingPunct="0">
              <a:spcBef>
                <a:spcPct val="0"/>
              </a:spcBef>
              <a:spcAft>
                <a:spcPct val="0"/>
              </a:spcAft>
              <a:defRPr sz="2400">
                <a:solidFill>
                  <a:schemeClr val="tx1"/>
                </a:solidFill>
                <a:latin typeface="Arial" panose="020B0604020202020204" pitchFamily="34" charset="0"/>
              </a:defRPr>
            </a:lvl7pPr>
            <a:lvl8pPr marL="3208338" defTabSz="1049338" eaLnBrk="0" fontAlgn="base" hangingPunct="0">
              <a:spcBef>
                <a:spcPct val="0"/>
              </a:spcBef>
              <a:spcAft>
                <a:spcPct val="0"/>
              </a:spcAft>
              <a:defRPr sz="2400">
                <a:solidFill>
                  <a:schemeClr val="tx1"/>
                </a:solidFill>
                <a:latin typeface="Arial" panose="020B0604020202020204" pitchFamily="34" charset="0"/>
              </a:defRPr>
            </a:lvl8pPr>
            <a:lvl9pPr marL="3665538" defTabSz="1049338" eaLnBrk="0" fontAlgn="base" hangingPunct="0">
              <a:spcBef>
                <a:spcPct val="0"/>
              </a:spcBef>
              <a:spcAft>
                <a:spcPct val="0"/>
              </a:spcAft>
              <a:defRPr sz="2400">
                <a:solidFill>
                  <a:schemeClr val="tx1"/>
                </a:solidFill>
                <a:latin typeface="Arial" panose="020B0604020202020204" pitchFamily="34" charset="0"/>
              </a:defRPr>
            </a:lvl9pPr>
          </a:lstStyle>
          <a:p>
            <a:pPr>
              <a:spcAft>
                <a:spcPts val="600"/>
              </a:spcAft>
            </a:pPr>
            <a:r>
              <a:rPr lang="en-US" altLang="zh-CN" sz="2000" dirty="0">
                <a:ea typeface="宋体" panose="02010600030101010101" pitchFamily="2" charset="-122"/>
              </a:rPr>
              <a:t>Label = 20 bits 		EXP = Class of Service, 3 bits</a:t>
            </a:r>
          </a:p>
          <a:p>
            <a:pPr>
              <a:spcAft>
                <a:spcPts val="600"/>
              </a:spcAft>
            </a:pPr>
            <a:r>
              <a:rPr lang="en-US" altLang="zh-CN" sz="2000" dirty="0">
                <a:ea typeface="宋体" panose="02010600030101010101" pitchFamily="2" charset="-122"/>
              </a:rPr>
              <a:t>S = Bottom of Stack, 1 bit	TTL = Time to Live, 8 bits</a:t>
            </a:r>
          </a:p>
        </p:txBody>
      </p:sp>
      <p:sp>
        <p:nvSpPr>
          <p:cNvPr id="409607" name="Rectangle 7"/>
          <p:cNvSpPr>
            <a:spLocks noChangeArrowheads="1"/>
          </p:cNvSpPr>
          <p:nvPr/>
        </p:nvSpPr>
        <p:spPr bwMode="auto">
          <a:xfrm>
            <a:off x="1125538" y="1800225"/>
            <a:ext cx="6672262" cy="3048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spAutoFit/>
          </a:bodyPr>
          <a:lstStyle/>
          <a:p>
            <a:r>
              <a:rPr lang="en-US" altLang="zh-CN" sz="1400">
                <a:solidFill>
                  <a:srgbClr val="FFFFFF"/>
                </a:solidFill>
                <a:latin typeface="Courier New" panose="02070309020205020404" pitchFamily="49" charset="0"/>
                <a:ea typeface="宋体" panose="02010600030101010101" pitchFamily="2" charset="-122"/>
              </a:rPr>
              <a:t>0                   1                   2                   3</a:t>
            </a:r>
          </a:p>
        </p:txBody>
      </p:sp>
      <p:sp>
        <p:nvSpPr>
          <p:cNvPr id="409608" name="Rectangle 8"/>
          <p:cNvSpPr>
            <a:spLocks noChangeArrowheads="1"/>
          </p:cNvSpPr>
          <p:nvPr/>
        </p:nvSpPr>
        <p:spPr bwMode="auto">
          <a:xfrm>
            <a:off x="1122363" y="1992313"/>
            <a:ext cx="6884987" cy="3048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spAutoFit/>
          </a:bodyPr>
          <a:lstStyle/>
          <a:p>
            <a:r>
              <a:rPr lang="en-US" altLang="zh-CN" sz="1400">
                <a:solidFill>
                  <a:srgbClr val="FFFFFF"/>
                </a:solidFill>
                <a:latin typeface="Courier New" panose="02070309020205020404" pitchFamily="49" charset="0"/>
                <a:ea typeface="宋体" panose="02010600030101010101" pitchFamily="2" charset="-122"/>
              </a:rPr>
              <a:t>0 1 2 3 4 5 6 7 8 9 0 1 2 3 4 5 6 7 8 9 0 1 2 3 4 5 6 7 8 9 0 1</a:t>
            </a:r>
          </a:p>
        </p:txBody>
      </p:sp>
      <p:sp>
        <p:nvSpPr>
          <p:cNvPr id="409609" name="Rectangle 9"/>
          <p:cNvSpPr>
            <a:spLocks noChangeArrowheads="1"/>
          </p:cNvSpPr>
          <p:nvPr/>
        </p:nvSpPr>
        <p:spPr bwMode="auto">
          <a:xfrm>
            <a:off x="2982913" y="2430463"/>
            <a:ext cx="714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zh-TW" sz="1600">
                <a:ea typeface="宋体" panose="02010600030101010101" pitchFamily="2" charset="-122"/>
              </a:rPr>
              <a:t>Label</a:t>
            </a:r>
            <a:endParaRPr lang="en-US" altLang="zh-CN" sz="1600">
              <a:ea typeface="宋体" panose="02010600030101010101" pitchFamily="2" charset="-122"/>
            </a:endParaRPr>
          </a:p>
        </p:txBody>
      </p:sp>
      <p:sp>
        <p:nvSpPr>
          <p:cNvPr id="409610" name="Rectangle 10"/>
          <p:cNvSpPr>
            <a:spLocks noChangeArrowheads="1"/>
          </p:cNvSpPr>
          <p:nvPr/>
        </p:nvSpPr>
        <p:spPr bwMode="auto">
          <a:xfrm>
            <a:off x="5413375" y="2430463"/>
            <a:ext cx="5889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zh-TW" sz="1600">
                <a:ea typeface="宋体" panose="02010600030101010101" pitchFamily="2" charset="-122"/>
              </a:rPr>
              <a:t>EXP</a:t>
            </a:r>
            <a:endParaRPr lang="en-US" altLang="zh-CN" sz="1600">
              <a:ea typeface="宋体" panose="02010600030101010101" pitchFamily="2" charset="-122"/>
            </a:endParaRPr>
          </a:p>
        </p:txBody>
      </p:sp>
      <p:sp>
        <p:nvSpPr>
          <p:cNvPr id="409611" name="Rectangle 11"/>
          <p:cNvSpPr>
            <a:spLocks noChangeArrowheads="1"/>
          </p:cNvSpPr>
          <p:nvPr/>
        </p:nvSpPr>
        <p:spPr bwMode="auto">
          <a:xfrm>
            <a:off x="6005513" y="2430463"/>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zh-CN" sz="1600">
                <a:ea typeface="宋体" panose="02010600030101010101" pitchFamily="2" charset="-122"/>
              </a:rPr>
              <a:t>S</a:t>
            </a:r>
          </a:p>
        </p:txBody>
      </p:sp>
      <p:sp>
        <p:nvSpPr>
          <p:cNvPr id="409612" name="Rectangle 12"/>
          <p:cNvSpPr>
            <a:spLocks noChangeArrowheads="1"/>
          </p:cNvSpPr>
          <p:nvPr/>
        </p:nvSpPr>
        <p:spPr bwMode="auto">
          <a:xfrm>
            <a:off x="6819900" y="2430463"/>
            <a:ext cx="555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zh-CN" sz="1600">
                <a:ea typeface="宋体" panose="02010600030101010101" pitchFamily="2" charset="-122"/>
              </a:rPr>
              <a:t>TTL</a:t>
            </a:r>
          </a:p>
        </p:txBody>
      </p:sp>
      <p:sp>
        <p:nvSpPr>
          <p:cNvPr id="409613" name="Line 13"/>
          <p:cNvSpPr>
            <a:spLocks noChangeShapeType="1"/>
          </p:cNvSpPr>
          <p:nvPr/>
        </p:nvSpPr>
        <p:spPr bwMode="auto">
          <a:xfrm>
            <a:off x="5334000" y="2347913"/>
            <a:ext cx="0" cy="508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14" name="Line 14"/>
          <p:cNvSpPr>
            <a:spLocks noChangeShapeType="1"/>
          </p:cNvSpPr>
          <p:nvPr/>
        </p:nvSpPr>
        <p:spPr bwMode="auto">
          <a:xfrm>
            <a:off x="6045200" y="2347913"/>
            <a:ext cx="0" cy="508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15" name="Line 15"/>
          <p:cNvSpPr>
            <a:spLocks noChangeShapeType="1"/>
          </p:cNvSpPr>
          <p:nvPr/>
        </p:nvSpPr>
        <p:spPr bwMode="auto">
          <a:xfrm>
            <a:off x="6270625" y="2347913"/>
            <a:ext cx="0" cy="508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733120294"/>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1026"/>
          <p:cNvSpPr>
            <a:spLocks noChangeArrowheads="1"/>
          </p:cNvSpPr>
          <p:nvPr/>
        </p:nvSpPr>
        <p:spPr bwMode="auto">
          <a:xfrm>
            <a:off x="766763" y="0"/>
            <a:ext cx="7623175" cy="11430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124" tIns="41061" rIns="82124" bIns="41061" anchor="ctr" anchorCtr="1"/>
          <a:lstStyle>
            <a:lvl1pPr defTabSz="814388">
              <a:defRPr sz="2400">
                <a:solidFill>
                  <a:schemeClr val="tx1"/>
                </a:solidFill>
                <a:latin typeface="Arial" panose="020B0604020202020204" pitchFamily="34" charset="0"/>
              </a:defRPr>
            </a:lvl1pPr>
            <a:lvl2pPr defTabSz="814388">
              <a:defRPr sz="2400">
                <a:solidFill>
                  <a:schemeClr val="tx1"/>
                </a:solidFill>
                <a:latin typeface="Arial" panose="020B0604020202020204" pitchFamily="34" charset="0"/>
              </a:defRPr>
            </a:lvl2pPr>
            <a:lvl3pPr defTabSz="814388">
              <a:defRPr sz="2400">
                <a:solidFill>
                  <a:schemeClr val="tx1"/>
                </a:solidFill>
                <a:latin typeface="Arial" panose="020B0604020202020204" pitchFamily="34" charset="0"/>
              </a:defRPr>
            </a:lvl3pPr>
            <a:lvl4pPr defTabSz="814388">
              <a:defRPr sz="2400">
                <a:solidFill>
                  <a:schemeClr val="tx1"/>
                </a:solidFill>
                <a:latin typeface="Arial" panose="020B0604020202020204" pitchFamily="34" charset="0"/>
              </a:defRPr>
            </a:lvl4pPr>
            <a:lvl5pPr defTabSz="814388">
              <a:defRPr sz="2400">
                <a:solidFill>
                  <a:schemeClr val="tx1"/>
                </a:solidFill>
                <a:latin typeface="Arial" panose="020B0604020202020204" pitchFamily="34" charset="0"/>
              </a:defRPr>
            </a:lvl5pPr>
            <a:lvl6pPr marL="457200" defTabSz="814388" eaLnBrk="0" fontAlgn="base" hangingPunct="0">
              <a:spcBef>
                <a:spcPct val="0"/>
              </a:spcBef>
              <a:spcAft>
                <a:spcPct val="0"/>
              </a:spcAft>
              <a:defRPr sz="2400">
                <a:solidFill>
                  <a:schemeClr val="tx1"/>
                </a:solidFill>
                <a:latin typeface="Arial" panose="020B0604020202020204" pitchFamily="34" charset="0"/>
              </a:defRPr>
            </a:lvl6pPr>
            <a:lvl7pPr marL="914400" defTabSz="814388" eaLnBrk="0" fontAlgn="base" hangingPunct="0">
              <a:spcBef>
                <a:spcPct val="0"/>
              </a:spcBef>
              <a:spcAft>
                <a:spcPct val="0"/>
              </a:spcAft>
              <a:defRPr sz="2400">
                <a:solidFill>
                  <a:schemeClr val="tx1"/>
                </a:solidFill>
                <a:latin typeface="Arial" panose="020B0604020202020204" pitchFamily="34" charset="0"/>
              </a:defRPr>
            </a:lvl7pPr>
            <a:lvl8pPr marL="1371600" defTabSz="814388" eaLnBrk="0" fontAlgn="base" hangingPunct="0">
              <a:spcBef>
                <a:spcPct val="0"/>
              </a:spcBef>
              <a:spcAft>
                <a:spcPct val="0"/>
              </a:spcAft>
              <a:defRPr sz="2400">
                <a:solidFill>
                  <a:schemeClr val="tx1"/>
                </a:solidFill>
                <a:latin typeface="Arial" panose="020B0604020202020204" pitchFamily="34" charset="0"/>
              </a:defRPr>
            </a:lvl8pPr>
            <a:lvl9pPr marL="1828800"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endParaRPr lang="zh-TW" altLang="en-US" sz="4000">
              <a:solidFill>
                <a:schemeClr val="hlink"/>
              </a:solidFill>
              <a:ea typeface="新細明體" panose="02020500000000000000" pitchFamily="18" charset="-120"/>
            </a:endParaRPr>
          </a:p>
        </p:txBody>
      </p:sp>
      <p:sp>
        <p:nvSpPr>
          <p:cNvPr id="828419" name="Rectangle 1027"/>
          <p:cNvSpPr>
            <a:spLocks noGrp="1" noChangeArrowheads="1"/>
          </p:cNvSpPr>
          <p:nvPr>
            <p:ph type="title" idx="4294967295"/>
          </p:nvPr>
        </p:nvSpPr>
        <p:spPr/>
        <p:txBody>
          <a:bodyPr/>
          <a:lstStyle/>
          <a:p>
            <a:r>
              <a:rPr lang="en-US" altLang="zh-TW" b="0">
                <a:latin typeface="Tahoma" panose="020B0604030504040204" pitchFamily="34" charset="0"/>
                <a:ea typeface="新細明體" panose="02020500000000000000" pitchFamily="18" charset="-120"/>
              </a:rPr>
              <a:t>Loops and TTL</a:t>
            </a:r>
          </a:p>
        </p:txBody>
      </p:sp>
      <p:sp>
        <p:nvSpPr>
          <p:cNvPr id="828420" name="Rectangle 1028"/>
          <p:cNvSpPr>
            <a:spLocks noChangeArrowheads="1"/>
          </p:cNvSpPr>
          <p:nvPr/>
        </p:nvSpPr>
        <p:spPr bwMode="auto">
          <a:xfrm>
            <a:off x="1589088" y="1298575"/>
            <a:ext cx="6513512" cy="3340100"/>
          </a:xfrm>
          <a:prstGeom prst="rect">
            <a:avLst/>
          </a:prstGeom>
          <a:solidFill>
            <a:srgbClr val="DFDFDF"/>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pic>
        <p:nvPicPr>
          <p:cNvPr id="828421" name="Picture 102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625" y="1295400"/>
            <a:ext cx="4037013" cy="335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8422" name="Rectangle 1030"/>
          <p:cNvSpPr>
            <a:spLocks noChangeArrowheads="1"/>
          </p:cNvSpPr>
          <p:nvPr/>
        </p:nvSpPr>
        <p:spPr bwMode="auto">
          <a:xfrm>
            <a:off x="774701" y="5003800"/>
            <a:ext cx="7772400" cy="144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438" tIns="34925" rIns="71438" bIns="34925"/>
          <a:lstStyle>
            <a:lvl1pPr marL="254000" indent="-254000" defTabSz="701675">
              <a:defRPr sz="2400">
                <a:solidFill>
                  <a:schemeClr val="tx1"/>
                </a:solidFill>
                <a:latin typeface="Arial" panose="020B0604020202020204" pitchFamily="34" charset="0"/>
              </a:defRPr>
            </a:lvl1pPr>
            <a:lvl2pPr marL="617538" indent="-234950" defTabSz="701675">
              <a:defRPr sz="2400">
                <a:solidFill>
                  <a:schemeClr val="tx1"/>
                </a:solidFill>
                <a:latin typeface="Arial" panose="020B0604020202020204" pitchFamily="34" charset="0"/>
              </a:defRPr>
            </a:lvl2pPr>
            <a:lvl3pPr marL="1006475" indent="-260350" defTabSz="701675">
              <a:defRPr sz="2400">
                <a:solidFill>
                  <a:schemeClr val="tx1"/>
                </a:solidFill>
                <a:latin typeface="Arial" panose="020B0604020202020204" pitchFamily="34" charset="0"/>
              </a:defRPr>
            </a:lvl3pPr>
            <a:lvl4pPr marL="1293813" indent="-115888" defTabSz="701675">
              <a:defRPr sz="2400">
                <a:solidFill>
                  <a:schemeClr val="tx1"/>
                </a:solidFill>
                <a:latin typeface="Arial" panose="020B0604020202020204" pitchFamily="34" charset="0"/>
              </a:defRPr>
            </a:lvl4pPr>
            <a:lvl5pPr marL="1638300" indent="-114300" defTabSz="701675">
              <a:defRPr sz="2400">
                <a:solidFill>
                  <a:schemeClr val="tx1"/>
                </a:solidFill>
                <a:latin typeface="Arial" panose="020B0604020202020204" pitchFamily="34" charset="0"/>
              </a:defRPr>
            </a:lvl5pPr>
            <a:lvl6pPr marL="2095500" indent="-114300" defTabSz="701675" eaLnBrk="0" fontAlgn="base" hangingPunct="0">
              <a:spcBef>
                <a:spcPct val="0"/>
              </a:spcBef>
              <a:spcAft>
                <a:spcPct val="0"/>
              </a:spcAft>
              <a:defRPr sz="2400">
                <a:solidFill>
                  <a:schemeClr val="tx1"/>
                </a:solidFill>
                <a:latin typeface="Arial" panose="020B0604020202020204" pitchFamily="34" charset="0"/>
              </a:defRPr>
            </a:lvl6pPr>
            <a:lvl7pPr marL="2552700" indent="-114300" defTabSz="701675" eaLnBrk="0" fontAlgn="base" hangingPunct="0">
              <a:spcBef>
                <a:spcPct val="0"/>
              </a:spcBef>
              <a:spcAft>
                <a:spcPct val="0"/>
              </a:spcAft>
              <a:defRPr sz="2400">
                <a:solidFill>
                  <a:schemeClr val="tx1"/>
                </a:solidFill>
                <a:latin typeface="Arial" panose="020B0604020202020204" pitchFamily="34" charset="0"/>
              </a:defRPr>
            </a:lvl7pPr>
            <a:lvl8pPr marL="3009900" indent="-114300" defTabSz="701675" eaLnBrk="0" fontAlgn="base" hangingPunct="0">
              <a:spcBef>
                <a:spcPct val="0"/>
              </a:spcBef>
              <a:spcAft>
                <a:spcPct val="0"/>
              </a:spcAft>
              <a:defRPr sz="2400">
                <a:solidFill>
                  <a:schemeClr val="tx1"/>
                </a:solidFill>
                <a:latin typeface="Arial" panose="020B0604020202020204" pitchFamily="34" charset="0"/>
              </a:defRPr>
            </a:lvl8pPr>
            <a:lvl9pPr marL="3467100" indent="-114300" defTabSz="701675" eaLnBrk="0" fontAlgn="base" hangingPunct="0">
              <a:spcBef>
                <a:spcPct val="0"/>
              </a:spcBef>
              <a:spcAft>
                <a:spcPct val="0"/>
              </a:spcAft>
              <a:defRPr sz="2400">
                <a:solidFill>
                  <a:schemeClr val="tx1"/>
                </a:solidFill>
                <a:latin typeface="Arial" panose="020B0604020202020204" pitchFamily="34" charset="0"/>
              </a:defRPr>
            </a:lvl9pPr>
          </a:lstStyle>
          <a:p>
            <a:pPr>
              <a:lnSpc>
                <a:spcPct val="95000"/>
              </a:lnSpc>
              <a:spcBef>
                <a:spcPct val="50000"/>
              </a:spcBef>
              <a:buClr>
                <a:srgbClr val="35C5FF"/>
              </a:buClr>
              <a:buSzPct val="100000"/>
              <a:buFontTx/>
              <a:buChar char="•"/>
            </a:pPr>
            <a:r>
              <a:rPr lang="en-GB" altLang="zh-TW" sz="2000" dirty="0">
                <a:solidFill>
                  <a:srgbClr val="000000"/>
                </a:solidFill>
                <a:ea typeface="新細明體" panose="02020500000000000000" pitchFamily="18" charset="-120"/>
              </a:rPr>
              <a:t>TTL is decremented prior to enter the non-TTL capable LSP</a:t>
            </a:r>
          </a:p>
          <a:p>
            <a:pPr lvl="2">
              <a:lnSpc>
                <a:spcPct val="95000"/>
              </a:lnSpc>
              <a:spcBef>
                <a:spcPct val="50000"/>
              </a:spcBef>
            </a:pPr>
            <a:r>
              <a:rPr lang="en-GB" altLang="zh-TW" sz="2000" dirty="0">
                <a:solidFill>
                  <a:srgbClr val="000000"/>
                </a:solidFill>
                <a:ea typeface="新細明體" panose="02020500000000000000" pitchFamily="18" charset="-120"/>
              </a:rPr>
              <a:t>If TTL is 0 the packet is discarded at the ingress point</a:t>
            </a:r>
          </a:p>
          <a:p>
            <a:pPr>
              <a:lnSpc>
                <a:spcPct val="95000"/>
              </a:lnSpc>
              <a:spcBef>
                <a:spcPct val="50000"/>
              </a:spcBef>
              <a:buClr>
                <a:srgbClr val="35C5FF"/>
              </a:buClr>
              <a:buSzPct val="100000"/>
              <a:buFontTx/>
              <a:buChar char="•"/>
            </a:pPr>
            <a:r>
              <a:rPr lang="en-GB" altLang="zh-TW" sz="2000" dirty="0">
                <a:solidFill>
                  <a:srgbClr val="000000"/>
                </a:solidFill>
                <a:ea typeface="新細明體" panose="02020500000000000000" pitchFamily="18" charset="-120"/>
              </a:rPr>
              <a:t>TTL is examined at the LSP exit</a:t>
            </a:r>
          </a:p>
        </p:txBody>
      </p:sp>
      <p:sp>
        <p:nvSpPr>
          <p:cNvPr id="828423" name="Line 1031"/>
          <p:cNvSpPr>
            <a:spLocks noChangeShapeType="1"/>
          </p:cNvSpPr>
          <p:nvPr/>
        </p:nvSpPr>
        <p:spPr bwMode="auto">
          <a:xfrm>
            <a:off x="7373938" y="3906838"/>
            <a:ext cx="1447800" cy="63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424" name="Line 1032"/>
          <p:cNvSpPr>
            <a:spLocks noChangeShapeType="1"/>
          </p:cNvSpPr>
          <p:nvPr/>
        </p:nvSpPr>
        <p:spPr bwMode="auto">
          <a:xfrm flipH="1">
            <a:off x="661988" y="1876425"/>
            <a:ext cx="14986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425" name="Line 1033"/>
          <p:cNvSpPr>
            <a:spLocks noChangeShapeType="1"/>
          </p:cNvSpPr>
          <p:nvPr/>
        </p:nvSpPr>
        <p:spPr bwMode="auto">
          <a:xfrm flipV="1">
            <a:off x="4005263" y="2057400"/>
            <a:ext cx="1822450" cy="196373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426" name="Line 1034"/>
          <p:cNvSpPr>
            <a:spLocks noChangeShapeType="1"/>
          </p:cNvSpPr>
          <p:nvPr/>
        </p:nvSpPr>
        <p:spPr bwMode="auto">
          <a:xfrm>
            <a:off x="3910013" y="2060575"/>
            <a:ext cx="1960562" cy="476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427" name="Line 1035"/>
          <p:cNvSpPr>
            <a:spLocks noChangeShapeType="1"/>
          </p:cNvSpPr>
          <p:nvPr/>
        </p:nvSpPr>
        <p:spPr bwMode="auto">
          <a:xfrm>
            <a:off x="2478088" y="1979613"/>
            <a:ext cx="1444625" cy="31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428" name="Line 1036"/>
          <p:cNvSpPr>
            <a:spLocks noChangeShapeType="1"/>
          </p:cNvSpPr>
          <p:nvPr/>
        </p:nvSpPr>
        <p:spPr bwMode="auto">
          <a:xfrm flipH="1">
            <a:off x="3992563" y="2168525"/>
            <a:ext cx="0" cy="183356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429" name="Line 1037"/>
          <p:cNvSpPr>
            <a:spLocks noChangeShapeType="1"/>
          </p:cNvSpPr>
          <p:nvPr/>
        </p:nvSpPr>
        <p:spPr bwMode="auto">
          <a:xfrm flipV="1">
            <a:off x="5864225" y="2016125"/>
            <a:ext cx="6350" cy="20129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430" name="Line 1038"/>
          <p:cNvSpPr>
            <a:spLocks noChangeShapeType="1"/>
          </p:cNvSpPr>
          <p:nvPr/>
        </p:nvSpPr>
        <p:spPr bwMode="auto">
          <a:xfrm flipV="1">
            <a:off x="6099175" y="2041525"/>
            <a:ext cx="1227138" cy="63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431" name="Line 1039"/>
          <p:cNvSpPr>
            <a:spLocks noChangeShapeType="1"/>
          </p:cNvSpPr>
          <p:nvPr/>
        </p:nvSpPr>
        <p:spPr bwMode="auto">
          <a:xfrm>
            <a:off x="2386013" y="3511550"/>
            <a:ext cx="1754187" cy="47466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432" name="Line 1040"/>
          <p:cNvSpPr>
            <a:spLocks noChangeShapeType="1"/>
          </p:cNvSpPr>
          <p:nvPr/>
        </p:nvSpPr>
        <p:spPr bwMode="auto">
          <a:xfrm>
            <a:off x="5930900" y="3908425"/>
            <a:ext cx="1474788" cy="63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433" name="Line 1041"/>
          <p:cNvSpPr>
            <a:spLocks noChangeShapeType="1"/>
          </p:cNvSpPr>
          <p:nvPr/>
        </p:nvSpPr>
        <p:spPr bwMode="auto">
          <a:xfrm>
            <a:off x="3979863" y="4043363"/>
            <a:ext cx="1979612" cy="793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434" name="Line 1042"/>
          <p:cNvSpPr>
            <a:spLocks noChangeShapeType="1"/>
          </p:cNvSpPr>
          <p:nvPr/>
        </p:nvSpPr>
        <p:spPr bwMode="auto">
          <a:xfrm>
            <a:off x="3997325" y="2079625"/>
            <a:ext cx="1901825" cy="193516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28435" name="Picture 10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5625" y="1700213"/>
            <a:ext cx="541338"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8436" name="Picture 104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4388" y="3267075"/>
            <a:ext cx="620712"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8437" name="Picture 104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24650" y="1835150"/>
            <a:ext cx="6223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8438" name="Picture 104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04100" y="3648075"/>
            <a:ext cx="620713"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8439" name="Picture 104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48088" y="3578225"/>
            <a:ext cx="5397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8440" name="Picture 1048"/>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32213" y="1695450"/>
            <a:ext cx="5429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8441" name="Picture 1049"/>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35625" y="3579813"/>
            <a:ext cx="541338"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8442" name="Picture 105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23288" y="3648075"/>
            <a:ext cx="6207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8443" name="Rectangle 1051"/>
          <p:cNvSpPr>
            <a:spLocks noChangeArrowheads="1"/>
          </p:cNvSpPr>
          <p:nvPr/>
        </p:nvSpPr>
        <p:spPr bwMode="auto">
          <a:xfrm>
            <a:off x="1643063" y="4102100"/>
            <a:ext cx="163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887413">
              <a:defRPr sz="2400">
                <a:solidFill>
                  <a:schemeClr val="tx1"/>
                </a:solidFill>
                <a:latin typeface="Arial" panose="020B0604020202020204" pitchFamily="34" charset="0"/>
              </a:defRPr>
            </a:lvl1pPr>
            <a:lvl2pPr marL="449263" defTabSz="887413">
              <a:defRPr sz="2400">
                <a:solidFill>
                  <a:schemeClr val="tx1"/>
                </a:solidFill>
                <a:latin typeface="Arial" panose="020B0604020202020204" pitchFamily="34" charset="0"/>
              </a:defRPr>
            </a:lvl2pPr>
            <a:lvl3pPr marL="901700" defTabSz="887413">
              <a:defRPr sz="2400">
                <a:solidFill>
                  <a:schemeClr val="tx1"/>
                </a:solidFill>
                <a:latin typeface="Arial" panose="020B0604020202020204" pitchFamily="34" charset="0"/>
              </a:defRPr>
            </a:lvl3pPr>
            <a:lvl4pPr marL="1350963" defTabSz="887413">
              <a:defRPr sz="2400">
                <a:solidFill>
                  <a:schemeClr val="tx1"/>
                </a:solidFill>
                <a:latin typeface="Arial" panose="020B0604020202020204" pitchFamily="34" charset="0"/>
              </a:defRPr>
            </a:lvl4pPr>
            <a:lvl5pPr marL="1801813" defTabSz="887413">
              <a:defRPr sz="2400">
                <a:solidFill>
                  <a:schemeClr val="tx1"/>
                </a:solidFill>
                <a:latin typeface="Arial" panose="020B0604020202020204" pitchFamily="34" charset="0"/>
              </a:defRPr>
            </a:lvl5pPr>
            <a:lvl6pPr marL="2259013" defTabSz="887413" eaLnBrk="0" fontAlgn="base" hangingPunct="0">
              <a:spcBef>
                <a:spcPct val="0"/>
              </a:spcBef>
              <a:spcAft>
                <a:spcPct val="0"/>
              </a:spcAft>
              <a:defRPr sz="2400">
                <a:solidFill>
                  <a:schemeClr val="tx1"/>
                </a:solidFill>
                <a:latin typeface="Arial" panose="020B0604020202020204" pitchFamily="34" charset="0"/>
              </a:defRPr>
            </a:lvl6pPr>
            <a:lvl7pPr marL="2716213" defTabSz="887413" eaLnBrk="0" fontAlgn="base" hangingPunct="0">
              <a:spcBef>
                <a:spcPct val="0"/>
              </a:spcBef>
              <a:spcAft>
                <a:spcPct val="0"/>
              </a:spcAft>
              <a:defRPr sz="2400">
                <a:solidFill>
                  <a:schemeClr val="tx1"/>
                </a:solidFill>
                <a:latin typeface="Arial" panose="020B0604020202020204" pitchFamily="34" charset="0"/>
              </a:defRPr>
            </a:lvl7pPr>
            <a:lvl8pPr marL="3173413" defTabSz="887413" eaLnBrk="0" fontAlgn="base" hangingPunct="0">
              <a:spcBef>
                <a:spcPct val="0"/>
              </a:spcBef>
              <a:spcAft>
                <a:spcPct val="0"/>
              </a:spcAft>
              <a:defRPr sz="2400">
                <a:solidFill>
                  <a:schemeClr val="tx1"/>
                </a:solidFill>
                <a:latin typeface="Arial" panose="020B0604020202020204" pitchFamily="34" charset="0"/>
              </a:defRPr>
            </a:lvl8pPr>
            <a:lvl9pPr marL="3630613" defTabSz="887413" eaLnBrk="0" fontAlgn="base" hangingPunct="0">
              <a:spcBef>
                <a:spcPct val="0"/>
              </a:spcBef>
              <a:spcAft>
                <a:spcPct val="0"/>
              </a:spcAft>
              <a:defRPr sz="2400">
                <a:solidFill>
                  <a:schemeClr val="tx1"/>
                </a:solidFill>
                <a:latin typeface="Arial" panose="020B0604020202020204" pitchFamily="34" charset="0"/>
              </a:defRPr>
            </a:lvl9pPr>
          </a:lstStyle>
          <a:p>
            <a:r>
              <a:rPr lang="en-GB" altLang="zh-TW" sz="1000">
                <a:ea typeface="新細明體" panose="02020500000000000000" pitchFamily="18" charset="-120"/>
              </a:rPr>
              <a:t>IGP domain with a label </a:t>
            </a:r>
            <a:br>
              <a:rPr lang="en-GB" altLang="zh-TW" sz="1000">
                <a:ea typeface="新細明體" panose="02020500000000000000" pitchFamily="18" charset="-120"/>
              </a:rPr>
            </a:br>
            <a:r>
              <a:rPr lang="en-GB" altLang="zh-TW" sz="1000">
                <a:ea typeface="新細明體" panose="02020500000000000000" pitchFamily="18" charset="-120"/>
              </a:rPr>
              <a:t>distribution protocol </a:t>
            </a:r>
          </a:p>
        </p:txBody>
      </p:sp>
      <p:pic>
        <p:nvPicPr>
          <p:cNvPr id="828444" name="Picture 105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963" y="1690688"/>
            <a:ext cx="620712"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8445" name="Rectangle 1053"/>
          <p:cNvSpPr>
            <a:spLocks noChangeArrowheads="1"/>
          </p:cNvSpPr>
          <p:nvPr/>
        </p:nvSpPr>
        <p:spPr bwMode="auto">
          <a:xfrm>
            <a:off x="1920875" y="1516063"/>
            <a:ext cx="547688"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000">
                <a:ea typeface="新細明體" panose="02020500000000000000" pitchFamily="18" charset="-120"/>
              </a:rPr>
              <a:t>LSR-1</a:t>
            </a:r>
          </a:p>
        </p:txBody>
      </p:sp>
      <p:sp>
        <p:nvSpPr>
          <p:cNvPr id="828446" name="Rectangle 1054"/>
          <p:cNvSpPr>
            <a:spLocks noChangeArrowheads="1"/>
          </p:cNvSpPr>
          <p:nvPr/>
        </p:nvSpPr>
        <p:spPr bwMode="auto">
          <a:xfrm>
            <a:off x="4210050" y="1711325"/>
            <a:ext cx="547688"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000">
                <a:ea typeface="新細明體" panose="02020500000000000000" pitchFamily="18" charset="-120"/>
              </a:rPr>
              <a:t>LSR-2</a:t>
            </a:r>
          </a:p>
        </p:txBody>
      </p:sp>
      <p:sp>
        <p:nvSpPr>
          <p:cNvPr id="828447" name="Rectangle 1055"/>
          <p:cNvSpPr>
            <a:spLocks noChangeArrowheads="1"/>
          </p:cNvSpPr>
          <p:nvPr/>
        </p:nvSpPr>
        <p:spPr bwMode="auto">
          <a:xfrm>
            <a:off x="3690938" y="4248150"/>
            <a:ext cx="547687"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000">
                <a:ea typeface="新細明體" panose="02020500000000000000" pitchFamily="18" charset="-120"/>
              </a:rPr>
              <a:t>LSR-4</a:t>
            </a:r>
          </a:p>
        </p:txBody>
      </p:sp>
      <p:sp>
        <p:nvSpPr>
          <p:cNvPr id="828448" name="Rectangle 1056"/>
          <p:cNvSpPr>
            <a:spLocks noChangeArrowheads="1"/>
          </p:cNvSpPr>
          <p:nvPr/>
        </p:nvSpPr>
        <p:spPr bwMode="auto">
          <a:xfrm>
            <a:off x="5684838" y="4224338"/>
            <a:ext cx="547687"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000">
                <a:ea typeface="新細明體" panose="02020500000000000000" pitchFamily="18" charset="-120"/>
              </a:rPr>
              <a:t>LSR-5</a:t>
            </a:r>
          </a:p>
        </p:txBody>
      </p:sp>
      <p:sp>
        <p:nvSpPr>
          <p:cNvPr id="828449" name="Rectangle 1057"/>
          <p:cNvSpPr>
            <a:spLocks noChangeArrowheads="1"/>
          </p:cNvSpPr>
          <p:nvPr/>
        </p:nvSpPr>
        <p:spPr bwMode="auto">
          <a:xfrm>
            <a:off x="5157788" y="1697038"/>
            <a:ext cx="547687"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000">
                <a:ea typeface="新細明體" panose="02020500000000000000" pitchFamily="18" charset="-120"/>
              </a:rPr>
              <a:t>LSR-3</a:t>
            </a:r>
          </a:p>
        </p:txBody>
      </p:sp>
      <p:sp>
        <p:nvSpPr>
          <p:cNvPr id="828450" name="Rectangle 1058"/>
          <p:cNvSpPr>
            <a:spLocks noChangeArrowheads="1"/>
          </p:cNvSpPr>
          <p:nvPr/>
        </p:nvSpPr>
        <p:spPr bwMode="auto">
          <a:xfrm>
            <a:off x="7458075" y="3421063"/>
            <a:ext cx="547688"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000">
                <a:ea typeface="新細明體" panose="02020500000000000000" pitchFamily="18" charset="-120"/>
              </a:rPr>
              <a:t>LSR-6</a:t>
            </a:r>
          </a:p>
        </p:txBody>
      </p:sp>
      <p:sp>
        <p:nvSpPr>
          <p:cNvPr id="828451" name="Rectangle 1059"/>
          <p:cNvSpPr>
            <a:spLocks noChangeArrowheads="1"/>
          </p:cNvSpPr>
          <p:nvPr/>
        </p:nvSpPr>
        <p:spPr bwMode="auto">
          <a:xfrm>
            <a:off x="7437438" y="4103688"/>
            <a:ext cx="601662"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000">
                <a:ea typeface="新細明體" panose="02020500000000000000" pitchFamily="18" charset="-120"/>
              </a:rPr>
              <a:t>Egress</a:t>
            </a:r>
          </a:p>
        </p:txBody>
      </p:sp>
      <p:pic>
        <p:nvPicPr>
          <p:cNvPr id="828452" name="Picture 1060"/>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90738" y="1692275"/>
            <a:ext cx="614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28453" name="Group 1061"/>
          <p:cNvGrpSpPr>
            <a:grpSpLocks/>
          </p:cNvGrpSpPr>
          <p:nvPr/>
        </p:nvGrpSpPr>
        <p:grpSpPr bwMode="auto">
          <a:xfrm>
            <a:off x="2795588" y="2030413"/>
            <a:ext cx="846137" cy="735012"/>
            <a:chOff x="304" y="1951"/>
            <a:chExt cx="657" cy="529"/>
          </a:xfrm>
        </p:grpSpPr>
        <p:sp>
          <p:nvSpPr>
            <p:cNvPr id="828454" name="Text Box 1062"/>
            <p:cNvSpPr txBox="1">
              <a:spLocks noChangeArrowheads="1"/>
            </p:cNvSpPr>
            <p:nvPr/>
          </p:nvSpPr>
          <p:spPr bwMode="auto">
            <a:xfrm>
              <a:off x="304" y="2084"/>
              <a:ext cx="657" cy="396"/>
            </a:xfrm>
            <a:prstGeom prst="rect">
              <a:avLst/>
            </a:prstGeom>
            <a:solidFill>
              <a:schemeClr val="bg1"/>
            </a:solidFill>
            <a:ln w="317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zh-TW" sz="1000">
                  <a:latin typeface="Helvetica" panose="020B0604020202020204" pitchFamily="34" charset="0"/>
                  <a:ea typeface="新細明體" panose="02020500000000000000" pitchFamily="18" charset="-120"/>
                </a:rPr>
                <a:t>IP packet</a:t>
              </a:r>
              <a:br>
                <a:rPr lang="en-GB" altLang="zh-TW" sz="1000">
                  <a:latin typeface="Helvetica" panose="020B0604020202020204" pitchFamily="34" charset="0"/>
                  <a:ea typeface="新細明體" panose="02020500000000000000" pitchFamily="18" charset="-120"/>
                </a:rPr>
              </a:br>
              <a:r>
                <a:rPr lang="en-GB" altLang="zh-TW" sz="1000">
                  <a:latin typeface="Helvetica" panose="020B0604020202020204" pitchFamily="34" charset="0"/>
                  <a:ea typeface="新細明體" panose="02020500000000000000" pitchFamily="18" charset="-120"/>
                </a:rPr>
                <a:t>TTL = 6</a:t>
              </a:r>
            </a:p>
            <a:p>
              <a:pPr>
                <a:lnSpc>
                  <a:spcPct val="90000"/>
                </a:lnSpc>
                <a:spcBef>
                  <a:spcPct val="30000"/>
                </a:spcBef>
                <a:buClr>
                  <a:srgbClr val="FF555D"/>
                </a:buClr>
                <a:buFont typeface="Arial" panose="020B0604020202020204" pitchFamily="34" charset="0"/>
                <a:buNone/>
              </a:pPr>
              <a:endParaRPr lang="zh-TW" altLang="en-GB" sz="1000">
                <a:latin typeface="Helvetica" panose="020B0604020202020204" pitchFamily="34" charset="0"/>
                <a:ea typeface="新細明體" panose="02020500000000000000" pitchFamily="18" charset="-120"/>
              </a:endParaRPr>
            </a:p>
          </p:txBody>
        </p:sp>
        <p:sp>
          <p:nvSpPr>
            <p:cNvPr id="828455" name="Text Box 1063"/>
            <p:cNvSpPr txBox="1">
              <a:spLocks noChangeArrowheads="1"/>
            </p:cNvSpPr>
            <p:nvPr/>
          </p:nvSpPr>
          <p:spPr bwMode="auto">
            <a:xfrm>
              <a:off x="304" y="1951"/>
              <a:ext cx="656" cy="167"/>
            </a:xfrm>
            <a:prstGeom prst="rect">
              <a:avLst/>
            </a:prstGeom>
            <a:solidFill>
              <a:schemeClr val="bg1"/>
            </a:solidFill>
            <a:ln w="317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zh-TW" sz="1000">
                  <a:latin typeface="Helvetica" panose="020B0604020202020204" pitchFamily="34" charset="0"/>
                  <a:ea typeface="新細明體" panose="02020500000000000000" pitchFamily="18" charset="-120"/>
                </a:rPr>
                <a:t>Label = </a:t>
              </a:r>
              <a:r>
                <a:rPr lang="en-GB" altLang="zh-TW" sz="1000">
                  <a:solidFill>
                    <a:schemeClr val="accent2"/>
                  </a:solidFill>
                  <a:latin typeface="Helvetica" panose="020B0604020202020204" pitchFamily="34" charset="0"/>
                  <a:ea typeface="新細明體" panose="02020500000000000000" pitchFamily="18" charset="-120"/>
                </a:rPr>
                <a:t>25</a:t>
              </a:r>
              <a:endParaRPr lang="en-GB" altLang="zh-TW" sz="1000">
                <a:latin typeface="Helvetica" panose="020B0604020202020204" pitchFamily="34" charset="0"/>
                <a:ea typeface="新細明體" panose="02020500000000000000" pitchFamily="18" charset="-120"/>
              </a:endParaRPr>
            </a:p>
          </p:txBody>
        </p:sp>
      </p:grpSp>
      <p:sp>
        <p:nvSpPr>
          <p:cNvPr id="828456" name="Line 1064"/>
          <p:cNvSpPr>
            <a:spLocks noChangeShapeType="1"/>
          </p:cNvSpPr>
          <p:nvPr/>
        </p:nvSpPr>
        <p:spPr bwMode="auto">
          <a:xfrm>
            <a:off x="2901950" y="1873250"/>
            <a:ext cx="779463"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28457" name="Text Box 1065"/>
          <p:cNvSpPr txBox="1">
            <a:spLocks noChangeArrowheads="1"/>
          </p:cNvSpPr>
          <p:nvPr/>
        </p:nvSpPr>
        <p:spPr bwMode="auto">
          <a:xfrm>
            <a:off x="6494463" y="3932238"/>
            <a:ext cx="746125" cy="550862"/>
          </a:xfrm>
          <a:prstGeom prst="rect">
            <a:avLst/>
          </a:prstGeom>
          <a:solidFill>
            <a:schemeClr val="bg1"/>
          </a:solidFill>
          <a:ln w="317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zh-TW" sz="1000">
                <a:latin typeface="Helvetica" panose="020B0604020202020204" pitchFamily="34" charset="0"/>
                <a:ea typeface="新細明體" panose="02020500000000000000" pitchFamily="18" charset="-120"/>
              </a:rPr>
              <a:t>IP packet</a:t>
            </a:r>
            <a:br>
              <a:rPr lang="en-GB" altLang="zh-TW" sz="1000">
                <a:latin typeface="Helvetica" panose="020B0604020202020204" pitchFamily="34" charset="0"/>
                <a:ea typeface="新細明體" panose="02020500000000000000" pitchFamily="18" charset="-120"/>
              </a:rPr>
            </a:br>
            <a:r>
              <a:rPr lang="en-GB" altLang="zh-TW" sz="1000">
                <a:latin typeface="Helvetica" panose="020B0604020202020204" pitchFamily="34" charset="0"/>
                <a:ea typeface="新細明體" panose="02020500000000000000" pitchFamily="18" charset="-120"/>
              </a:rPr>
              <a:t>TTL = 6</a:t>
            </a:r>
          </a:p>
          <a:p>
            <a:pPr>
              <a:lnSpc>
                <a:spcPct val="90000"/>
              </a:lnSpc>
              <a:spcBef>
                <a:spcPct val="30000"/>
              </a:spcBef>
              <a:buClr>
                <a:srgbClr val="FF555D"/>
              </a:buClr>
              <a:buFont typeface="Arial" panose="020B0604020202020204" pitchFamily="34" charset="0"/>
              <a:buNone/>
            </a:pPr>
            <a:endParaRPr lang="zh-TW" altLang="en-GB" sz="1000">
              <a:latin typeface="Helvetica" panose="020B0604020202020204" pitchFamily="34" charset="0"/>
              <a:ea typeface="新細明體" panose="02020500000000000000" pitchFamily="18" charset="-120"/>
            </a:endParaRPr>
          </a:p>
        </p:txBody>
      </p:sp>
      <p:sp>
        <p:nvSpPr>
          <p:cNvPr id="828458" name="Line 1066"/>
          <p:cNvSpPr>
            <a:spLocks noChangeShapeType="1"/>
          </p:cNvSpPr>
          <p:nvPr/>
        </p:nvSpPr>
        <p:spPr bwMode="auto">
          <a:xfrm>
            <a:off x="6426200" y="3800475"/>
            <a:ext cx="779463"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28459" name="Text Box 1067"/>
          <p:cNvSpPr txBox="1">
            <a:spLocks noChangeArrowheads="1"/>
          </p:cNvSpPr>
          <p:nvPr/>
        </p:nvSpPr>
        <p:spPr bwMode="auto">
          <a:xfrm>
            <a:off x="1120775" y="1906588"/>
            <a:ext cx="768350" cy="550862"/>
          </a:xfrm>
          <a:prstGeom prst="rect">
            <a:avLst/>
          </a:prstGeom>
          <a:solidFill>
            <a:schemeClr val="bg1"/>
          </a:solidFill>
          <a:ln w="317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zh-TW" sz="1000">
                <a:latin typeface="Helvetica" panose="020B0604020202020204" pitchFamily="34" charset="0"/>
                <a:ea typeface="新細明體" panose="02020500000000000000" pitchFamily="18" charset="-120"/>
              </a:rPr>
              <a:t>IP packet</a:t>
            </a:r>
            <a:br>
              <a:rPr lang="en-GB" altLang="zh-TW" sz="1000">
                <a:latin typeface="Helvetica" panose="020B0604020202020204" pitchFamily="34" charset="0"/>
                <a:ea typeface="新細明體" panose="02020500000000000000" pitchFamily="18" charset="-120"/>
              </a:rPr>
            </a:br>
            <a:r>
              <a:rPr lang="en-GB" altLang="zh-TW" sz="1000">
                <a:latin typeface="Helvetica" panose="020B0604020202020204" pitchFamily="34" charset="0"/>
                <a:ea typeface="新細明體" panose="02020500000000000000" pitchFamily="18" charset="-120"/>
              </a:rPr>
              <a:t>TTL = 10</a:t>
            </a:r>
          </a:p>
          <a:p>
            <a:pPr>
              <a:lnSpc>
                <a:spcPct val="90000"/>
              </a:lnSpc>
              <a:spcBef>
                <a:spcPct val="30000"/>
              </a:spcBef>
              <a:buClr>
                <a:srgbClr val="FF555D"/>
              </a:buClr>
              <a:buFont typeface="Arial" panose="020B0604020202020204" pitchFamily="34" charset="0"/>
              <a:buNone/>
            </a:pPr>
            <a:endParaRPr lang="zh-TW" altLang="en-GB" sz="1000">
              <a:latin typeface="Helvetica" panose="020B0604020202020204" pitchFamily="34" charset="0"/>
              <a:ea typeface="新細明體" panose="02020500000000000000" pitchFamily="18" charset="-120"/>
            </a:endParaRPr>
          </a:p>
        </p:txBody>
      </p:sp>
      <p:sp>
        <p:nvSpPr>
          <p:cNvPr id="828460" name="Line 1068"/>
          <p:cNvSpPr>
            <a:spLocks noChangeShapeType="1"/>
          </p:cNvSpPr>
          <p:nvPr/>
        </p:nvSpPr>
        <p:spPr bwMode="auto">
          <a:xfrm>
            <a:off x="1095375" y="1817688"/>
            <a:ext cx="779463"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28461" name="AutoShape 1069"/>
          <p:cNvSpPr>
            <a:spLocks noChangeArrowheads="1"/>
          </p:cNvSpPr>
          <p:nvPr/>
        </p:nvSpPr>
        <p:spPr bwMode="auto">
          <a:xfrm>
            <a:off x="287338" y="3451225"/>
            <a:ext cx="1062037" cy="703263"/>
          </a:xfrm>
          <a:prstGeom prst="wedgeRectCallout">
            <a:avLst>
              <a:gd name="adj1" fmla="val 144620"/>
              <a:gd name="adj2" fmla="val -227880"/>
            </a:avLst>
          </a:prstGeom>
          <a:solidFill>
            <a:schemeClr val="folHlink"/>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zh-TW" sz="1200">
                <a:latin typeface="Helvetica" panose="020B0604020202020204" pitchFamily="34" charset="0"/>
                <a:ea typeface="新細明體" panose="02020500000000000000" pitchFamily="18" charset="-120"/>
              </a:rPr>
              <a:t>LSR-6 --&gt; 25</a:t>
            </a:r>
            <a:br>
              <a:rPr lang="en-GB" altLang="zh-TW" sz="1200">
                <a:latin typeface="Helvetica" panose="020B0604020202020204" pitchFamily="34" charset="0"/>
                <a:ea typeface="新細明體" panose="02020500000000000000" pitchFamily="18" charset="-120"/>
              </a:rPr>
            </a:br>
            <a:r>
              <a:rPr lang="en-GB" altLang="zh-TW" sz="1200">
                <a:latin typeface="Helvetica" panose="020B0604020202020204" pitchFamily="34" charset="0"/>
                <a:ea typeface="新細明體" panose="02020500000000000000" pitchFamily="18" charset="-120"/>
              </a:rPr>
              <a:t>Hops=4</a:t>
            </a:r>
          </a:p>
        </p:txBody>
      </p:sp>
      <p:grpSp>
        <p:nvGrpSpPr>
          <p:cNvPr id="828462" name="Group 1070"/>
          <p:cNvGrpSpPr>
            <a:grpSpLocks/>
          </p:cNvGrpSpPr>
          <p:nvPr/>
        </p:nvGrpSpPr>
        <p:grpSpPr bwMode="auto">
          <a:xfrm>
            <a:off x="3749675" y="2767013"/>
            <a:ext cx="846138" cy="784225"/>
            <a:chOff x="304" y="1961"/>
            <a:chExt cx="657" cy="494"/>
          </a:xfrm>
        </p:grpSpPr>
        <p:sp>
          <p:nvSpPr>
            <p:cNvPr id="828463" name="Text Box 1071"/>
            <p:cNvSpPr txBox="1">
              <a:spLocks noChangeArrowheads="1"/>
            </p:cNvSpPr>
            <p:nvPr/>
          </p:nvSpPr>
          <p:spPr bwMode="auto">
            <a:xfrm>
              <a:off x="304" y="2108"/>
              <a:ext cx="657" cy="347"/>
            </a:xfrm>
            <a:prstGeom prst="rect">
              <a:avLst/>
            </a:prstGeom>
            <a:solidFill>
              <a:schemeClr val="bg1"/>
            </a:solidFill>
            <a:ln w="317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zh-TW" sz="1000">
                  <a:latin typeface="Helvetica" panose="020B0604020202020204" pitchFamily="34" charset="0"/>
                  <a:ea typeface="新細明體" panose="02020500000000000000" pitchFamily="18" charset="-120"/>
                </a:rPr>
                <a:t>IP packet</a:t>
              </a:r>
              <a:br>
                <a:rPr lang="en-GB" altLang="zh-TW" sz="1000">
                  <a:latin typeface="Helvetica" panose="020B0604020202020204" pitchFamily="34" charset="0"/>
                  <a:ea typeface="新細明體" panose="02020500000000000000" pitchFamily="18" charset="-120"/>
                </a:rPr>
              </a:br>
              <a:r>
                <a:rPr lang="en-GB" altLang="zh-TW" sz="1000">
                  <a:latin typeface="Helvetica" panose="020B0604020202020204" pitchFamily="34" charset="0"/>
                  <a:ea typeface="新細明體" panose="02020500000000000000" pitchFamily="18" charset="-120"/>
                </a:rPr>
                <a:t>TTL = 6</a:t>
              </a:r>
            </a:p>
            <a:p>
              <a:pPr>
                <a:lnSpc>
                  <a:spcPct val="90000"/>
                </a:lnSpc>
                <a:spcBef>
                  <a:spcPct val="30000"/>
                </a:spcBef>
                <a:buClr>
                  <a:srgbClr val="FF555D"/>
                </a:buClr>
                <a:buFont typeface="Arial" panose="020B0604020202020204" pitchFamily="34" charset="0"/>
                <a:buNone/>
              </a:pPr>
              <a:endParaRPr lang="zh-TW" altLang="en-GB" sz="1000">
                <a:latin typeface="Helvetica" panose="020B0604020202020204" pitchFamily="34" charset="0"/>
                <a:ea typeface="新細明體" panose="02020500000000000000" pitchFamily="18" charset="-120"/>
              </a:endParaRPr>
            </a:p>
          </p:txBody>
        </p:sp>
        <p:sp>
          <p:nvSpPr>
            <p:cNvPr id="828464" name="Text Box 1072"/>
            <p:cNvSpPr txBox="1">
              <a:spLocks noChangeArrowheads="1"/>
            </p:cNvSpPr>
            <p:nvPr/>
          </p:nvSpPr>
          <p:spPr bwMode="auto">
            <a:xfrm>
              <a:off x="304" y="1961"/>
              <a:ext cx="656" cy="146"/>
            </a:xfrm>
            <a:prstGeom prst="rect">
              <a:avLst/>
            </a:prstGeom>
            <a:solidFill>
              <a:schemeClr val="bg1"/>
            </a:solidFill>
            <a:ln w="317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zh-TW" sz="1000">
                  <a:latin typeface="Helvetica" panose="020B0604020202020204" pitchFamily="34" charset="0"/>
                  <a:ea typeface="新細明體" panose="02020500000000000000" pitchFamily="18" charset="-120"/>
                </a:rPr>
                <a:t>Label = </a:t>
              </a:r>
              <a:r>
                <a:rPr lang="en-GB" altLang="zh-TW" sz="1000">
                  <a:solidFill>
                    <a:schemeClr val="accent2"/>
                  </a:solidFill>
                  <a:latin typeface="Helvetica" panose="020B0604020202020204" pitchFamily="34" charset="0"/>
                  <a:ea typeface="新細明體" panose="02020500000000000000" pitchFamily="18" charset="-120"/>
                </a:rPr>
                <a:t>39</a:t>
              </a:r>
              <a:endParaRPr lang="en-GB" altLang="zh-TW" sz="1000">
                <a:latin typeface="Helvetica" panose="020B0604020202020204" pitchFamily="34" charset="0"/>
                <a:ea typeface="新細明體" panose="02020500000000000000" pitchFamily="18" charset="-120"/>
              </a:endParaRPr>
            </a:p>
          </p:txBody>
        </p:sp>
      </p:grpSp>
      <p:sp>
        <p:nvSpPr>
          <p:cNvPr id="828465" name="Line 1073"/>
          <p:cNvSpPr>
            <a:spLocks noChangeShapeType="1"/>
          </p:cNvSpPr>
          <p:nvPr/>
        </p:nvSpPr>
        <p:spPr bwMode="auto">
          <a:xfrm>
            <a:off x="3646488" y="2913063"/>
            <a:ext cx="1587" cy="4699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828466" name="Group 1074"/>
          <p:cNvGrpSpPr>
            <a:grpSpLocks/>
          </p:cNvGrpSpPr>
          <p:nvPr/>
        </p:nvGrpSpPr>
        <p:grpSpPr bwMode="auto">
          <a:xfrm>
            <a:off x="4632325" y="3770313"/>
            <a:ext cx="846138" cy="735012"/>
            <a:chOff x="304" y="1951"/>
            <a:chExt cx="657" cy="529"/>
          </a:xfrm>
        </p:grpSpPr>
        <p:sp>
          <p:nvSpPr>
            <p:cNvPr id="828467" name="Text Box 1075"/>
            <p:cNvSpPr txBox="1">
              <a:spLocks noChangeArrowheads="1"/>
            </p:cNvSpPr>
            <p:nvPr/>
          </p:nvSpPr>
          <p:spPr bwMode="auto">
            <a:xfrm>
              <a:off x="304" y="2084"/>
              <a:ext cx="657" cy="396"/>
            </a:xfrm>
            <a:prstGeom prst="rect">
              <a:avLst/>
            </a:prstGeom>
            <a:solidFill>
              <a:schemeClr val="bg1"/>
            </a:solidFill>
            <a:ln w="317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zh-TW" sz="1000">
                  <a:latin typeface="Helvetica" panose="020B0604020202020204" pitchFamily="34" charset="0"/>
                  <a:ea typeface="新細明體" panose="02020500000000000000" pitchFamily="18" charset="-120"/>
                </a:rPr>
                <a:t>IP packet</a:t>
              </a:r>
              <a:br>
                <a:rPr lang="en-GB" altLang="zh-TW" sz="1000">
                  <a:latin typeface="Helvetica" panose="020B0604020202020204" pitchFamily="34" charset="0"/>
                  <a:ea typeface="新細明體" panose="02020500000000000000" pitchFamily="18" charset="-120"/>
                </a:rPr>
              </a:br>
              <a:r>
                <a:rPr lang="en-GB" altLang="zh-TW" sz="1000">
                  <a:latin typeface="Helvetica" panose="020B0604020202020204" pitchFamily="34" charset="0"/>
                  <a:ea typeface="新細明體" panose="02020500000000000000" pitchFamily="18" charset="-120"/>
                </a:rPr>
                <a:t>TTL = 6</a:t>
              </a:r>
            </a:p>
            <a:p>
              <a:pPr>
                <a:lnSpc>
                  <a:spcPct val="90000"/>
                </a:lnSpc>
                <a:spcBef>
                  <a:spcPct val="30000"/>
                </a:spcBef>
                <a:buClr>
                  <a:srgbClr val="FF555D"/>
                </a:buClr>
                <a:buFont typeface="Arial" panose="020B0604020202020204" pitchFamily="34" charset="0"/>
                <a:buNone/>
              </a:pPr>
              <a:endParaRPr lang="zh-TW" altLang="en-GB" sz="1000">
                <a:latin typeface="Helvetica" panose="020B0604020202020204" pitchFamily="34" charset="0"/>
                <a:ea typeface="新細明體" panose="02020500000000000000" pitchFamily="18" charset="-120"/>
              </a:endParaRPr>
            </a:p>
          </p:txBody>
        </p:sp>
        <p:sp>
          <p:nvSpPr>
            <p:cNvPr id="828468" name="Text Box 1076"/>
            <p:cNvSpPr txBox="1">
              <a:spLocks noChangeArrowheads="1"/>
            </p:cNvSpPr>
            <p:nvPr/>
          </p:nvSpPr>
          <p:spPr bwMode="auto">
            <a:xfrm>
              <a:off x="304" y="1951"/>
              <a:ext cx="656" cy="167"/>
            </a:xfrm>
            <a:prstGeom prst="rect">
              <a:avLst/>
            </a:prstGeom>
            <a:solidFill>
              <a:schemeClr val="bg1"/>
            </a:solidFill>
            <a:ln w="317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zh-TW" sz="1000">
                  <a:latin typeface="Helvetica" panose="020B0604020202020204" pitchFamily="34" charset="0"/>
                  <a:ea typeface="新細明體" panose="02020500000000000000" pitchFamily="18" charset="-120"/>
                </a:rPr>
                <a:t>Label = </a:t>
              </a:r>
              <a:r>
                <a:rPr lang="en-GB" altLang="zh-TW" sz="1000">
                  <a:solidFill>
                    <a:schemeClr val="accent2"/>
                  </a:solidFill>
                  <a:latin typeface="Helvetica" panose="020B0604020202020204" pitchFamily="34" charset="0"/>
                  <a:ea typeface="新細明體" panose="02020500000000000000" pitchFamily="18" charset="-120"/>
                </a:rPr>
                <a:t>21</a:t>
              </a:r>
              <a:endParaRPr lang="en-GB" altLang="zh-TW" sz="1000">
                <a:latin typeface="Helvetica" panose="020B0604020202020204" pitchFamily="34" charset="0"/>
                <a:ea typeface="新細明體" panose="02020500000000000000" pitchFamily="18" charset="-120"/>
              </a:endParaRPr>
            </a:p>
          </p:txBody>
        </p:sp>
      </p:grpSp>
      <p:sp>
        <p:nvSpPr>
          <p:cNvPr id="828469" name="Line 1077"/>
          <p:cNvSpPr>
            <a:spLocks noChangeShapeType="1"/>
          </p:cNvSpPr>
          <p:nvPr/>
        </p:nvSpPr>
        <p:spPr bwMode="auto">
          <a:xfrm>
            <a:off x="4673600" y="3703638"/>
            <a:ext cx="779463"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Tree>
    <p:extLst>
      <p:ext uri="{BB962C8B-B14F-4D97-AF65-F5344CB8AC3E}">
        <p14:creationId xmlns:p14="http://schemas.microsoft.com/office/powerpoint/2010/main" val="12048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304800" y="365127"/>
            <a:ext cx="7886700" cy="930274"/>
          </a:xfrm>
        </p:spPr>
        <p:txBody>
          <a:bodyPr/>
          <a:lstStyle/>
          <a:p>
            <a:r>
              <a:rPr lang="en-US" altLang="zh-TW" b="0" dirty="0">
                <a:latin typeface="Tahoma" panose="020B0604030504040204" pitchFamily="34" charset="0"/>
                <a:ea typeface="新細明體" panose="02020500000000000000" pitchFamily="18" charset="-120"/>
              </a:rPr>
              <a:t>Label Assignment and Distribution</a:t>
            </a:r>
          </a:p>
        </p:txBody>
      </p:sp>
      <p:sp>
        <p:nvSpPr>
          <p:cNvPr id="816131" name="Rectangle 3"/>
          <p:cNvSpPr>
            <a:spLocks noChangeArrowheads="1"/>
          </p:cNvSpPr>
          <p:nvPr/>
        </p:nvSpPr>
        <p:spPr bwMode="auto">
          <a:xfrm>
            <a:off x="304800" y="1524000"/>
            <a:ext cx="8534400" cy="2443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marL="457200" indent="-457200">
              <a:lnSpc>
                <a:spcPct val="80000"/>
              </a:lnSpc>
              <a:spcBef>
                <a:spcPct val="50000"/>
              </a:spcBef>
              <a:buClr>
                <a:schemeClr val="accent2"/>
              </a:buClr>
              <a:buSzPct val="100000"/>
              <a:buFont typeface="Wingdings" panose="05000000000000000000" pitchFamily="2" charset="2"/>
              <a:buChar char="§"/>
            </a:pPr>
            <a:r>
              <a:rPr lang="en-GB" altLang="zh-TW" sz="2800" b="0" dirty="0" smtClean="0">
                <a:latin typeface="+mn-lt"/>
                <a:ea typeface="新細明體" panose="02020500000000000000" pitchFamily="18" charset="-120"/>
              </a:rPr>
              <a:t>Labels </a:t>
            </a:r>
            <a:r>
              <a:rPr lang="en-GB" altLang="zh-TW" sz="2800" b="0" dirty="0">
                <a:latin typeface="+mn-lt"/>
                <a:ea typeface="新細明體" panose="02020500000000000000" pitchFamily="18" charset="-120"/>
              </a:rPr>
              <a:t>have link-local significance:</a:t>
            </a:r>
          </a:p>
          <a:p>
            <a:pPr marL="1371600" lvl="2" indent="-457200">
              <a:lnSpc>
                <a:spcPct val="80000"/>
              </a:lnSpc>
              <a:spcBef>
                <a:spcPct val="50000"/>
              </a:spcBef>
              <a:buFont typeface="Wingdings" panose="05000000000000000000" pitchFamily="2" charset="2"/>
              <a:buChar char="§"/>
            </a:pPr>
            <a:r>
              <a:rPr lang="en-GB" altLang="zh-TW" sz="2800" b="0" dirty="0">
                <a:latin typeface="+mn-lt"/>
                <a:ea typeface="新細明體" panose="02020500000000000000" pitchFamily="18" charset="-120"/>
              </a:rPr>
              <a:t>Each LSR binds his own label mappings</a:t>
            </a:r>
          </a:p>
          <a:p>
            <a:pPr marL="457200" indent="-457200">
              <a:lnSpc>
                <a:spcPct val="80000"/>
              </a:lnSpc>
              <a:spcBef>
                <a:spcPct val="50000"/>
              </a:spcBef>
              <a:buClr>
                <a:schemeClr val="accent2"/>
              </a:buClr>
              <a:buSzPct val="100000"/>
              <a:buFont typeface="Wingdings" panose="05000000000000000000" pitchFamily="2" charset="2"/>
              <a:buChar char="§"/>
            </a:pPr>
            <a:r>
              <a:rPr lang="en-GB" altLang="zh-TW" sz="2800" b="0" dirty="0" smtClean="0">
                <a:latin typeface="+mn-lt"/>
                <a:ea typeface="新細明體" panose="02020500000000000000" pitchFamily="18" charset="-120"/>
              </a:rPr>
              <a:t>Each </a:t>
            </a:r>
            <a:r>
              <a:rPr lang="en-GB" altLang="zh-TW" sz="2800" b="0" dirty="0">
                <a:latin typeface="+mn-lt"/>
                <a:ea typeface="新細明體" panose="02020500000000000000" pitchFamily="18" charset="-120"/>
              </a:rPr>
              <a:t>LSR assign labels to his FECs</a:t>
            </a:r>
          </a:p>
          <a:p>
            <a:pPr marL="457200" indent="-457200">
              <a:lnSpc>
                <a:spcPct val="80000"/>
              </a:lnSpc>
              <a:spcBef>
                <a:spcPct val="50000"/>
              </a:spcBef>
              <a:buClr>
                <a:schemeClr val="accent2"/>
              </a:buClr>
              <a:buSzPct val="100000"/>
              <a:buFont typeface="Wingdings" panose="05000000000000000000" pitchFamily="2" charset="2"/>
              <a:buChar char="§"/>
            </a:pPr>
            <a:r>
              <a:rPr lang="en-GB" altLang="zh-TW" sz="2800" b="0" dirty="0" smtClean="0">
                <a:latin typeface="+mn-lt"/>
                <a:ea typeface="新細明體" panose="02020500000000000000" pitchFamily="18" charset="-120"/>
              </a:rPr>
              <a:t>Labels </a:t>
            </a:r>
            <a:r>
              <a:rPr lang="en-GB" altLang="zh-TW" sz="2800" b="0" dirty="0">
                <a:latin typeface="+mn-lt"/>
                <a:ea typeface="新細明體" panose="02020500000000000000" pitchFamily="18" charset="-120"/>
              </a:rPr>
              <a:t>are assigned and exchanged </a:t>
            </a:r>
            <a:r>
              <a:rPr lang="en-GB" altLang="zh-TW" sz="2800" b="0" dirty="0" smtClean="0">
                <a:latin typeface="+mn-lt"/>
                <a:ea typeface="新細明體" panose="02020500000000000000" pitchFamily="18" charset="-120"/>
              </a:rPr>
              <a:t>between </a:t>
            </a:r>
            <a:r>
              <a:rPr lang="en-GB" altLang="zh-TW" sz="2800" b="0" dirty="0">
                <a:latin typeface="+mn-lt"/>
                <a:ea typeface="新細明體" panose="02020500000000000000" pitchFamily="18" charset="-120"/>
              </a:rPr>
              <a:t>adjacent </a:t>
            </a:r>
            <a:r>
              <a:rPr lang="en-GB" altLang="zh-TW" sz="2800" b="0" dirty="0" smtClean="0">
                <a:latin typeface="+mn-lt"/>
                <a:ea typeface="新細明體" panose="02020500000000000000" pitchFamily="18" charset="-120"/>
              </a:rPr>
              <a:t>LSR</a:t>
            </a:r>
            <a:endParaRPr lang="en-GB" altLang="zh-TW" sz="2800" b="0" dirty="0">
              <a:latin typeface="+mn-lt"/>
              <a:ea typeface="新細明體" panose="02020500000000000000" pitchFamily="18" charset="-120"/>
            </a:endParaRPr>
          </a:p>
        </p:txBody>
      </p:sp>
    </p:spTree>
    <p:extLst>
      <p:ext uri="{BB962C8B-B14F-4D97-AF65-F5344CB8AC3E}">
        <p14:creationId xmlns:p14="http://schemas.microsoft.com/office/powerpoint/2010/main" val="3129563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457200" y="365127"/>
            <a:ext cx="7886700" cy="854074"/>
          </a:xfrm>
        </p:spPr>
        <p:txBody>
          <a:bodyPr/>
          <a:lstStyle/>
          <a:p>
            <a:r>
              <a:rPr lang="en-US" altLang="zh-TW" b="0" dirty="0">
                <a:latin typeface="Tahoma" panose="020B0604030504040204" pitchFamily="34" charset="0"/>
                <a:ea typeface="新細明體" panose="02020500000000000000" pitchFamily="18" charset="-120"/>
              </a:rPr>
              <a:t>Label Assignment and Distribution</a:t>
            </a:r>
          </a:p>
        </p:txBody>
      </p:sp>
      <p:sp>
        <p:nvSpPr>
          <p:cNvPr id="817155" name="Rectangle 3"/>
          <p:cNvSpPr>
            <a:spLocks noGrp="1" noChangeArrowheads="1"/>
          </p:cNvSpPr>
          <p:nvPr>
            <p:ph type="body" idx="1"/>
          </p:nvPr>
        </p:nvSpPr>
        <p:spPr>
          <a:xfrm>
            <a:off x="152400" y="3276600"/>
            <a:ext cx="8855075" cy="3200400"/>
          </a:xfrm>
          <a:noFill/>
          <a:ln/>
        </p:spPr>
        <p:txBody>
          <a:bodyPr lIns="71438" tIns="34925" rIns="71438" bIns="34925" anchor="t" anchorCtr="0"/>
          <a:lstStyle/>
          <a:p>
            <a:pPr marL="254000" indent="-254000" defTabSz="701675">
              <a:lnSpc>
                <a:spcPct val="100000"/>
              </a:lnSpc>
            </a:pPr>
            <a:r>
              <a:rPr lang="en-GB" altLang="zh-TW" sz="2400" b="0" dirty="0" err="1">
                <a:ea typeface="新細明體" panose="02020500000000000000" pitchFamily="18" charset="-120"/>
              </a:rPr>
              <a:t>Rtr</a:t>
            </a:r>
            <a:r>
              <a:rPr lang="en-GB" altLang="zh-TW" sz="2400" b="0" dirty="0">
                <a:ea typeface="新細明體" panose="02020500000000000000" pitchFamily="18" charset="-120"/>
              </a:rPr>
              <a:t>-C is the downstream </a:t>
            </a:r>
            <a:r>
              <a:rPr lang="en-GB" altLang="zh-TW" sz="2400" b="0" dirty="0" err="1">
                <a:ea typeface="新細明體" panose="02020500000000000000" pitchFamily="18" charset="-120"/>
              </a:rPr>
              <a:t>neighbor</a:t>
            </a:r>
            <a:r>
              <a:rPr lang="en-GB" altLang="zh-TW" sz="2400" b="0" dirty="0">
                <a:ea typeface="新細明體" panose="02020500000000000000" pitchFamily="18" charset="-120"/>
              </a:rPr>
              <a:t> of </a:t>
            </a:r>
            <a:r>
              <a:rPr lang="en-GB" altLang="zh-TW" sz="2400" b="0" dirty="0" err="1">
                <a:ea typeface="新細明體" panose="02020500000000000000" pitchFamily="18" charset="-120"/>
              </a:rPr>
              <a:t>Rtr</a:t>
            </a:r>
            <a:r>
              <a:rPr lang="en-GB" altLang="zh-TW" sz="2400" b="0" dirty="0">
                <a:ea typeface="新細明體" panose="02020500000000000000" pitchFamily="18" charset="-120"/>
              </a:rPr>
              <a:t>-B for destination </a:t>
            </a:r>
            <a:r>
              <a:rPr lang="en-GB" altLang="zh-TW" sz="2400" b="0" dirty="0" smtClean="0">
                <a:ea typeface="新細明體" panose="02020500000000000000" pitchFamily="18" charset="-120"/>
              </a:rPr>
              <a:t>171.68.10.0/24</a:t>
            </a:r>
            <a:endParaRPr lang="en-GB" altLang="zh-TW" sz="2400" b="0" dirty="0">
              <a:ea typeface="新細明體" panose="02020500000000000000" pitchFamily="18" charset="-120"/>
            </a:endParaRPr>
          </a:p>
          <a:p>
            <a:pPr marL="254000" indent="-254000" defTabSz="701675">
              <a:lnSpc>
                <a:spcPct val="100000"/>
              </a:lnSpc>
            </a:pPr>
            <a:r>
              <a:rPr lang="en-GB" altLang="zh-TW" sz="2400" b="0" dirty="0" err="1">
                <a:ea typeface="新細明體" panose="02020500000000000000" pitchFamily="18" charset="-120"/>
              </a:rPr>
              <a:t>Rtr</a:t>
            </a:r>
            <a:r>
              <a:rPr lang="en-GB" altLang="zh-TW" sz="2400" b="0" dirty="0">
                <a:ea typeface="新細明體" panose="02020500000000000000" pitchFamily="18" charset="-120"/>
              </a:rPr>
              <a:t>-B is the downstream </a:t>
            </a:r>
            <a:r>
              <a:rPr lang="en-GB" altLang="zh-TW" sz="2400" b="0" dirty="0" err="1">
                <a:ea typeface="新細明體" panose="02020500000000000000" pitchFamily="18" charset="-120"/>
              </a:rPr>
              <a:t>neighbor</a:t>
            </a:r>
            <a:r>
              <a:rPr lang="en-GB" altLang="zh-TW" sz="2400" b="0" dirty="0">
                <a:ea typeface="新細明體" panose="02020500000000000000" pitchFamily="18" charset="-120"/>
              </a:rPr>
              <a:t> of </a:t>
            </a:r>
            <a:r>
              <a:rPr lang="en-GB" altLang="zh-TW" sz="2400" b="0" dirty="0" err="1">
                <a:ea typeface="新細明體" panose="02020500000000000000" pitchFamily="18" charset="-120"/>
              </a:rPr>
              <a:t>Rtr</a:t>
            </a:r>
            <a:r>
              <a:rPr lang="en-GB" altLang="zh-TW" sz="2400" b="0" dirty="0">
                <a:ea typeface="新細明體" panose="02020500000000000000" pitchFamily="18" charset="-120"/>
              </a:rPr>
              <a:t>-A for destination </a:t>
            </a:r>
            <a:r>
              <a:rPr lang="en-GB" altLang="zh-TW" sz="2400" b="0" dirty="0" smtClean="0">
                <a:ea typeface="新細明體" panose="02020500000000000000" pitchFamily="18" charset="-120"/>
              </a:rPr>
              <a:t>171.68.10.0/24</a:t>
            </a:r>
            <a:endParaRPr lang="en-GB" altLang="zh-TW" sz="2400" b="0" dirty="0">
              <a:ea typeface="新細明體" panose="02020500000000000000" pitchFamily="18" charset="-120"/>
            </a:endParaRPr>
          </a:p>
          <a:p>
            <a:pPr marL="254000" indent="-254000" defTabSz="701675">
              <a:lnSpc>
                <a:spcPct val="100000"/>
              </a:lnSpc>
            </a:pPr>
            <a:r>
              <a:rPr lang="en-GB" altLang="zh-TW" sz="2400" b="0" dirty="0">
                <a:ea typeface="新細明體" panose="02020500000000000000" pitchFamily="18" charset="-120"/>
              </a:rPr>
              <a:t>LSRs know their downstream </a:t>
            </a:r>
            <a:r>
              <a:rPr lang="en-GB" altLang="zh-TW" sz="2400" b="0" dirty="0" err="1">
                <a:ea typeface="新細明體" panose="02020500000000000000" pitchFamily="18" charset="-120"/>
              </a:rPr>
              <a:t>neighbors</a:t>
            </a:r>
            <a:r>
              <a:rPr lang="en-GB" altLang="zh-TW" sz="2400" b="0" dirty="0">
                <a:ea typeface="新細明體" panose="02020500000000000000" pitchFamily="18" charset="-120"/>
              </a:rPr>
              <a:t> through the IP routing protocol	</a:t>
            </a:r>
          </a:p>
          <a:p>
            <a:pPr marL="617538" lvl="1" indent="-234950" defTabSz="701675">
              <a:lnSpc>
                <a:spcPct val="100000"/>
              </a:lnSpc>
            </a:pPr>
            <a:r>
              <a:rPr lang="en-GB" altLang="zh-TW" sz="2400" b="0" dirty="0">
                <a:ea typeface="新細明體" panose="02020500000000000000" pitchFamily="18" charset="-120"/>
              </a:rPr>
              <a:t>       Next-hop address is the downstream </a:t>
            </a:r>
            <a:r>
              <a:rPr lang="en-GB" altLang="zh-TW" sz="2400" b="0" dirty="0" err="1">
                <a:ea typeface="新細明體" panose="02020500000000000000" pitchFamily="18" charset="-120"/>
              </a:rPr>
              <a:t>neighbor</a:t>
            </a:r>
            <a:endParaRPr lang="en-GB" altLang="zh-TW" sz="2400" b="0" dirty="0">
              <a:ea typeface="新細明體" panose="02020500000000000000" pitchFamily="18" charset="-120"/>
            </a:endParaRPr>
          </a:p>
        </p:txBody>
      </p:sp>
      <p:sp>
        <p:nvSpPr>
          <p:cNvPr id="817156" name="Rectangle 4"/>
          <p:cNvSpPr>
            <a:spLocks noChangeArrowheads="1"/>
          </p:cNvSpPr>
          <p:nvPr/>
        </p:nvSpPr>
        <p:spPr bwMode="auto">
          <a:xfrm>
            <a:off x="7086600" y="2209800"/>
            <a:ext cx="1722761" cy="36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zh-TW" altLang="en-US" sz="1800" dirty="0" smtClean="0">
                <a:solidFill>
                  <a:srgbClr val="C00000"/>
                </a:solidFill>
                <a:ea typeface="新細明體" panose="02020500000000000000" pitchFamily="18" charset="-120"/>
              </a:rPr>
              <a:t>171.68.10</a:t>
            </a:r>
            <a:r>
              <a:rPr lang="en-US" altLang="zh-TW" sz="1800" dirty="0" smtClean="0">
                <a:solidFill>
                  <a:srgbClr val="C00000"/>
                </a:solidFill>
                <a:ea typeface="新細明體" panose="02020500000000000000" pitchFamily="18" charset="-120"/>
              </a:rPr>
              <a:t>.0</a:t>
            </a:r>
            <a:r>
              <a:rPr lang="zh-TW" altLang="en-US" sz="1800" dirty="0" smtClean="0">
                <a:solidFill>
                  <a:srgbClr val="C00000"/>
                </a:solidFill>
                <a:ea typeface="新細明體" panose="02020500000000000000" pitchFamily="18" charset="-120"/>
              </a:rPr>
              <a:t>/24</a:t>
            </a:r>
            <a:endParaRPr lang="zh-TW" altLang="en-US" sz="1800" dirty="0">
              <a:solidFill>
                <a:srgbClr val="C00000"/>
              </a:solidFill>
              <a:ea typeface="新細明體" panose="02020500000000000000" pitchFamily="18" charset="-120"/>
            </a:endParaRPr>
          </a:p>
        </p:txBody>
      </p:sp>
      <p:sp>
        <p:nvSpPr>
          <p:cNvPr id="817157" name="Line 5"/>
          <p:cNvSpPr>
            <a:spLocks noChangeShapeType="1"/>
          </p:cNvSpPr>
          <p:nvPr/>
        </p:nvSpPr>
        <p:spPr bwMode="auto">
          <a:xfrm>
            <a:off x="4457700" y="2379663"/>
            <a:ext cx="2033588" cy="0"/>
          </a:xfrm>
          <a:prstGeom prst="line">
            <a:avLst/>
          </a:prstGeom>
          <a:noFill/>
          <a:ln w="25399">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7158" name="Line 6"/>
          <p:cNvSpPr>
            <a:spLocks noChangeShapeType="1"/>
          </p:cNvSpPr>
          <p:nvPr/>
        </p:nvSpPr>
        <p:spPr bwMode="auto">
          <a:xfrm>
            <a:off x="2317750" y="2366963"/>
            <a:ext cx="1931988" cy="0"/>
          </a:xfrm>
          <a:prstGeom prst="line">
            <a:avLst/>
          </a:prstGeom>
          <a:noFill/>
          <a:ln w="25399">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7159" name="Rectangle 7"/>
          <p:cNvSpPr>
            <a:spLocks noChangeArrowheads="1"/>
          </p:cNvSpPr>
          <p:nvPr/>
        </p:nvSpPr>
        <p:spPr bwMode="auto">
          <a:xfrm>
            <a:off x="4114800" y="2590800"/>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800">
                <a:ea typeface="新細明體" panose="02020500000000000000" pitchFamily="18" charset="-120"/>
              </a:rPr>
              <a:t>Rtr-B</a:t>
            </a:r>
          </a:p>
        </p:txBody>
      </p:sp>
      <p:sp>
        <p:nvSpPr>
          <p:cNvPr id="817160" name="Rectangle 8"/>
          <p:cNvSpPr>
            <a:spLocks noChangeArrowheads="1"/>
          </p:cNvSpPr>
          <p:nvPr/>
        </p:nvSpPr>
        <p:spPr bwMode="auto">
          <a:xfrm>
            <a:off x="1981200" y="2590800"/>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800">
                <a:ea typeface="新細明體" panose="02020500000000000000" pitchFamily="18" charset="-120"/>
              </a:rPr>
              <a:t>Rtr-A</a:t>
            </a:r>
          </a:p>
        </p:txBody>
      </p:sp>
      <p:sp>
        <p:nvSpPr>
          <p:cNvPr id="817161" name="Rectangle 9"/>
          <p:cNvSpPr>
            <a:spLocks noChangeArrowheads="1"/>
          </p:cNvSpPr>
          <p:nvPr/>
        </p:nvSpPr>
        <p:spPr bwMode="auto">
          <a:xfrm>
            <a:off x="6324600" y="2590800"/>
            <a:ext cx="8143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800">
                <a:ea typeface="新細明體" panose="02020500000000000000" pitchFamily="18" charset="-120"/>
              </a:rPr>
              <a:t>Rtr-C</a:t>
            </a:r>
          </a:p>
        </p:txBody>
      </p:sp>
      <p:sp>
        <p:nvSpPr>
          <p:cNvPr id="817162" name="Rectangle 10"/>
          <p:cNvSpPr>
            <a:spLocks noChangeArrowheads="1"/>
          </p:cNvSpPr>
          <p:nvPr/>
        </p:nvSpPr>
        <p:spPr bwMode="auto">
          <a:xfrm>
            <a:off x="457200" y="2209800"/>
            <a:ext cx="1722761" cy="36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zh-TW" altLang="en-US" sz="1800" dirty="0" smtClean="0">
                <a:ea typeface="新細明體" panose="02020500000000000000" pitchFamily="18" charset="-120"/>
              </a:rPr>
              <a:t>171.68.40</a:t>
            </a:r>
            <a:r>
              <a:rPr lang="en-US" altLang="zh-TW" sz="1800" dirty="0" smtClean="0">
                <a:ea typeface="新細明體" panose="02020500000000000000" pitchFamily="18" charset="-120"/>
              </a:rPr>
              <a:t>.0</a:t>
            </a:r>
            <a:r>
              <a:rPr lang="zh-TW" altLang="en-US" sz="1800" dirty="0" smtClean="0">
                <a:ea typeface="新細明體" panose="02020500000000000000" pitchFamily="18" charset="-120"/>
              </a:rPr>
              <a:t>/24</a:t>
            </a:r>
            <a:endParaRPr lang="zh-TW" altLang="en-US" sz="1800" dirty="0">
              <a:ea typeface="新細明體" panose="02020500000000000000" pitchFamily="18" charset="-120"/>
            </a:endParaRPr>
          </a:p>
        </p:txBody>
      </p:sp>
      <p:pic>
        <p:nvPicPr>
          <p:cNvPr id="817163"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1625" y="2206625"/>
            <a:ext cx="573088"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7164"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4763" y="2197100"/>
            <a:ext cx="573087"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7165"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9313" y="2185988"/>
            <a:ext cx="573087" cy="37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7166" name="Rectangle 14"/>
          <p:cNvSpPr>
            <a:spLocks noChangeArrowheads="1"/>
          </p:cNvSpPr>
          <p:nvPr/>
        </p:nvSpPr>
        <p:spPr bwMode="auto">
          <a:xfrm>
            <a:off x="2057400" y="1219200"/>
            <a:ext cx="4957763"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r>
              <a:rPr lang="en-US" altLang="zh-TW" sz="2400" dirty="0">
                <a:ea typeface="新細明體" panose="02020500000000000000" pitchFamily="18" charset="-120"/>
              </a:rPr>
              <a:t>Upstream and Downstream LSRs</a:t>
            </a:r>
          </a:p>
        </p:txBody>
      </p:sp>
      <p:sp>
        <p:nvSpPr>
          <p:cNvPr id="2" name="Right Arrow 1"/>
          <p:cNvSpPr/>
          <p:nvPr/>
        </p:nvSpPr>
        <p:spPr>
          <a:xfrm>
            <a:off x="3124200" y="1817688"/>
            <a:ext cx="2667000" cy="325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494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p:txBody>
          <a:bodyPr/>
          <a:lstStyle/>
          <a:p>
            <a:r>
              <a:rPr lang="en-GB" altLang="zh-TW" b="0">
                <a:latin typeface="Tahoma" panose="020B0604030504040204" pitchFamily="34" charset="0"/>
                <a:ea typeface="新細明體" panose="02020500000000000000" pitchFamily="18" charset="-120"/>
              </a:rPr>
              <a:t>Unsolicited Downstream Distribution</a:t>
            </a:r>
            <a:endParaRPr lang="en-US" altLang="zh-TW" b="0">
              <a:latin typeface="Tahoma" panose="020B0604030504040204" pitchFamily="34" charset="0"/>
              <a:ea typeface="新細明體" panose="02020500000000000000" pitchFamily="18" charset="-120"/>
            </a:endParaRPr>
          </a:p>
        </p:txBody>
      </p:sp>
      <p:sp>
        <p:nvSpPr>
          <p:cNvPr id="818179" name="Rectangle 3"/>
          <p:cNvSpPr>
            <a:spLocks noGrp="1" noChangeArrowheads="1"/>
          </p:cNvSpPr>
          <p:nvPr>
            <p:ph type="body" idx="1"/>
          </p:nvPr>
        </p:nvSpPr>
        <p:spPr>
          <a:xfrm>
            <a:off x="533400" y="5029200"/>
            <a:ext cx="8855075" cy="1155700"/>
          </a:xfrm>
          <a:noFill/>
          <a:ln/>
        </p:spPr>
        <p:txBody>
          <a:bodyPr lIns="71438" tIns="34925" rIns="71438" bIns="34925" anchor="t" anchorCtr="0"/>
          <a:lstStyle/>
          <a:p>
            <a:pPr marL="254000" indent="-254000" defTabSz="701675">
              <a:lnSpc>
                <a:spcPct val="80000"/>
              </a:lnSpc>
              <a:buFont typeface="Arial" panose="020B0604020202020204" pitchFamily="34" charset="0"/>
              <a:buNone/>
            </a:pPr>
            <a:endParaRPr lang="zh-TW" altLang="en-GB" sz="2600" b="0" dirty="0">
              <a:latin typeface="Tahoma" panose="020B0604030504040204" pitchFamily="34" charset="0"/>
              <a:ea typeface="新細明體" panose="02020500000000000000" pitchFamily="18" charset="-120"/>
            </a:endParaRPr>
          </a:p>
          <a:p>
            <a:pPr marL="254000" indent="-254000" defTabSz="701675">
              <a:lnSpc>
                <a:spcPct val="80000"/>
              </a:lnSpc>
            </a:pPr>
            <a:r>
              <a:rPr lang="en-GB" altLang="zh-TW" sz="2400" b="0" dirty="0">
                <a:latin typeface="Tahoma" panose="020B0604030504040204" pitchFamily="34" charset="0"/>
                <a:ea typeface="新細明體" panose="02020500000000000000" pitchFamily="18" charset="-120"/>
              </a:rPr>
              <a:t>LSRs distribute labels to the upstream </a:t>
            </a:r>
            <a:r>
              <a:rPr lang="en-GB" altLang="zh-TW" sz="2400" b="0" dirty="0" err="1">
                <a:latin typeface="Tahoma" panose="020B0604030504040204" pitchFamily="34" charset="0"/>
                <a:ea typeface="新細明體" panose="02020500000000000000" pitchFamily="18" charset="-120"/>
              </a:rPr>
              <a:t>neighbors</a:t>
            </a:r>
            <a:endParaRPr lang="en-GB" altLang="zh-TW" sz="2400" b="0" dirty="0">
              <a:latin typeface="Tahoma" panose="020B0604030504040204" pitchFamily="34" charset="0"/>
              <a:ea typeface="新細明體" panose="02020500000000000000" pitchFamily="18" charset="-120"/>
            </a:endParaRPr>
          </a:p>
        </p:txBody>
      </p:sp>
      <p:sp>
        <p:nvSpPr>
          <p:cNvPr id="818180" name="Rectangle 4"/>
          <p:cNvSpPr>
            <a:spLocks noChangeArrowheads="1"/>
          </p:cNvSpPr>
          <p:nvPr/>
        </p:nvSpPr>
        <p:spPr bwMode="auto">
          <a:xfrm>
            <a:off x="7620000" y="2405063"/>
            <a:ext cx="12144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zh-TW" altLang="en-US" sz="1400">
                <a:ea typeface="新細明體" panose="02020500000000000000" pitchFamily="18" charset="-120"/>
              </a:rPr>
              <a:t>171.68.10/24</a:t>
            </a:r>
          </a:p>
        </p:txBody>
      </p:sp>
      <p:sp>
        <p:nvSpPr>
          <p:cNvPr id="818181" name="Line 5"/>
          <p:cNvSpPr>
            <a:spLocks noChangeShapeType="1"/>
          </p:cNvSpPr>
          <p:nvPr/>
        </p:nvSpPr>
        <p:spPr bwMode="auto">
          <a:xfrm>
            <a:off x="4418013" y="2581275"/>
            <a:ext cx="2925762" cy="0"/>
          </a:xfrm>
          <a:prstGeom prst="line">
            <a:avLst/>
          </a:prstGeom>
          <a:noFill/>
          <a:ln w="25399">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8182" name="Line 6"/>
          <p:cNvSpPr>
            <a:spLocks noChangeShapeType="1"/>
          </p:cNvSpPr>
          <p:nvPr/>
        </p:nvSpPr>
        <p:spPr bwMode="auto">
          <a:xfrm>
            <a:off x="2278063" y="2568575"/>
            <a:ext cx="1931987" cy="0"/>
          </a:xfrm>
          <a:prstGeom prst="line">
            <a:avLst/>
          </a:prstGeom>
          <a:noFill/>
          <a:ln w="25399">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8183" name="Rectangle 7"/>
          <p:cNvSpPr>
            <a:spLocks noChangeArrowheads="1"/>
          </p:cNvSpPr>
          <p:nvPr/>
        </p:nvSpPr>
        <p:spPr bwMode="auto">
          <a:xfrm>
            <a:off x="3846513" y="2716213"/>
            <a:ext cx="7524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800">
                <a:ea typeface="新細明體" panose="02020500000000000000" pitchFamily="18" charset="-120"/>
              </a:rPr>
              <a:t>Rtr-B</a:t>
            </a:r>
          </a:p>
        </p:txBody>
      </p:sp>
      <p:sp>
        <p:nvSpPr>
          <p:cNvPr id="818184" name="Rectangle 8"/>
          <p:cNvSpPr>
            <a:spLocks noChangeArrowheads="1"/>
          </p:cNvSpPr>
          <p:nvPr/>
        </p:nvSpPr>
        <p:spPr bwMode="auto">
          <a:xfrm>
            <a:off x="1638300" y="2703513"/>
            <a:ext cx="7524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800">
                <a:ea typeface="新細明體" panose="02020500000000000000" pitchFamily="18" charset="-120"/>
              </a:rPr>
              <a:t>Rtr-A</a:t>
            </a:r>
          </a:p>
        </p:txBody>
      </p:sp>
      <p:sp>
        <p:nvSpPr>
          <p:cNvPr id="818185" name="Rectangle 9"/>
          <p:cNvSpPr>
            <a:spLocks noChangeArrowheads="1"/>
          </p:cNvSpPr>
          <p:nvPr/>
        </p:nvSpPr>
        <p:spPr bwMode="auto">
          <a:xfrm>
            <a:off x="6856413" y="2716213"/>
            <a:ext cx="814387"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800">
                <a:ea typeface="新細明體" panose="02020500000000000000" pitchFamily="18" charset="-120"/>
              </a:rPr>
              <a:t>Rtr-C</a:t>
            </a:r>
          </a:p>
        </p:txBody>
      </p:sp>
      <p:sp>
        <p:nvSpPr>
          <p:cNvPr id="818186" name="Rectangle 10"/>
          <p:cNvSpPr>
            <a:spLocks noChangeArrowheads="1"/>
          </p:cNvSpPr>
          <p:nvPr/>
        </p:nvSpPr>
        <p:spPr bwMode="auto">
          <a:xfrm>
            <a:off x="530225" y="2338388"/>
            <a:ext cx="12144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zh-TW" altLang="en-US" sz="1400">
                <a:ea typeface="新細明體" panose="02020500000000000000" pitchFamily="18" charset="-120"/>
              </a:rPr>
              <a:t>171.68.40/24</a:t>
            </a:r>
          </a:p>
        </p:txBody>
      </p:sp>
      <p:grpSp>
        <p:nvGrpSpPr>
          <p:cNvPr id="818187" name="Group 11"/>
          <p:cNvGrpSpPr>
            <a:grpSpLocks/>
          </p:cNvGrpSpPr>
          <p:nvPr/>
        </p:nvGrpSpPr>
        <p:grpSpPr bwMode="auto">
          <a:xfrm>
            <a:off x="365125" y="3074988"/>
            <a:ext cx="2682875" cy="990600"/>
            <a:chOff x="161" y="2013"/>
            <a:chExt cx="1943" cy="778"/>
          </a:xfrm>
        </p:grpSpPr>
        <p:sp>
          <p:nvSpPr>
            <p:cNvPr id="818188" name="Rectangle 12"/>
            <p:cNvSpPr>
              <a:spLocks noChangeArrowheads="1"/>
            </p:cNvSpPr>
            <p:nvPr/>
          </p:nvSpPr>
          <p:spPr bwMode="auto">
            <a:xfrm>
              <a:off x="863" y="2481"/>
              <a:ext cx="889" cy="310"/>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TW" sz="1200" b="1">
                  <a:solidFill>
                    <a:schemeClr val="bg1"/>
                  </a:solidFill>
                  <a:effectLst>
                    <a:outerShdw blurRad="38100" dist="38100" dir="2700000" algn="tl">
                      <a:srgbClr val="C0C0C0"/>
                    </a:outerShdw>
                  </a:effectLst>
                  <a:ea typeface="新細明體" panose="02020500000000000000" pitchFamily="18" charset="-120"/>
                </a:rPr>
                <a:t>Next-Hop</a:t>
              </a:r>
            </a:p>
          </p:txBody>
        </p:sp>
        <p:sp>
          <p:nvSpPr>
            <p:cNvPr id="818189" name="Rectangle 13"/>
            <p:cNvSpPr>
              <a:spLocks noChangeArrowheads="1"/>
            </p:cNvSpPr>
            <p:nvPr/>
          </p:nvSpPr>
          <p:spPr bwMode="auto">
            <a:xfrm>
              <a:off x="184" y="2023"/>
              <a:ext cx="1901" cy="756"/>
            </a:xfrm>
            <a:prstGeom prst="rect">
              <a:avLst/>
            </a:prstGeom>
            <a:gradFill rotWithShape="0">
              <a:gsLst>
                <a:gs pos="0">
                  <a:schemeClr val="accent1">
                    <a:gamma/>
                    <a:shade val="69804"/>
                    <a:invGamma/>
                  </a:schemeClr>
                </a:gs>
                <a:gs pos="50000">
                  <a:schemeClr val="accent1"/>
                </a:gs>
                <a:gs pos="100000">
                  <a:schemeClr val="accent1">
                    <a:gamma/>
                    <a:shade val="69804"/>
                    <a:invGamma/>
                  </a:schemeClr>
                </a:gs>
              </a:gsLst>
              <a:lin ang="2700000" scaled="1"/>
            </a:gradFill>
            <a:ln w="12699">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chemeClr val="bg1"/>
                </a:solidFill>
              </a:endParaRPr>
            </a:p>
          </p:txBody>
        </p:sp>
        <p:sp>
          <p:nvSpPr>
            <p:cNvPr id="818190" name="Rectangle 14"/>
            <p:cNvSpPr>
              <a:spLocks noChangeArrowheads="1"/>
            </p:cNvSpPr>
            <p:nvPr/>
          </p:nvSpPr>
          <p:spPr bwMode="auto">
            <a:xfrm>
              <a:off x="467" y="2013"/>
              <a:ext cx="299" cy="310"/>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TW" sz="1200" b="1">
                  <a:solidFill>
                    <a:schemeClr val="bg1"/>
                  </a:solidFill>
                  <a:effectLst>
                    <a:outerShdw blurRad="38100" dist="38100" dir="2700000" algn="tl">
                      <a:srgbClr val="C0C0C0"/>
                    </a:outerShdw>
                  </a:effectLst>
                  <a:ea typeface="新細明體" panose="02020500000000000000" pitchFamily="18" charset="-120"/>
                </a:rPr>
                <a:t>In </a:t>
              </a:r>
            </a:p>
            <a:p>
              <a:pPr algn="ctr"/>
              <a:r>
                <a:rPr lang="en-US" altLang="zh-TW" sz="1200" b="1">
                  <a:solidFill>
                    <a:schemeClr val="bg1"/>
                  </a:solidFill>
                  <a:effectLst>
                    <a:outerShdw blurRad="38100" dist="38100" dir="2700000" algn="tl">
                      <a:srgbClr val="C0C0C0"/>
                    </a:outerShdw>
                  </a:effectLst>
                  <a:ea typeface="新細明體" panose="02020500000000000000" pitchFamily="18" charset="-120"/>
                </a:rPr>
                <a:t>Lab</a:t>
              </a:r>
            </a:p>
          </p:txBody>
        </p:sp>
        <p:sp>
          <p:nvSpPr>
            <p:cNvPr id="818191" name="Rectangle 15"/>
            <p:cNvSpPr>
              <a:spLocks noChangeArrowheads="1"/>
            </p:cNvSpPr>
            <p:nvPr/>
          </p:nvSpPr>
          <p:spPr bwMode="auto">
            <a:xfrm>
              <a:off x="467" y="2332"/>
              <a:ext cx="299"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400" b="1">
                  <a:solidFill>
                    <a:schemeClr val="bg1"/>
                  </a:solidFill>
                  <a:effectLst>
                    <a:outerShdw blurRad="38100" dist="38100" dir="2700000" algn="tl">
                      <a:srgbClr val="C0C0C0"/>
                    </a:outerShdw>
                  </a:effectLst>
                  <a:ea typeface="新細明體" panose="02020500000000000000" pitchFamily="18" charset="-120"/>
                </a:rPr>
                <a:t>-</a:t>
              </a:r>
            </a:p>
          </p:txBody>
        </p:sp>
        <p:sp>
          <p:nvSpPr>
            <p:cNvPr id="818192" name="Rectangle 16"/>
            <p:cNvSpPr>
              <a:spLocks noChangeArrowheads="1"/>
            </p:cNvSpPr>
            <p:nvPr/>
          </p:nvSpPr>
          <p:spPr bwMode="auto">
            <a:xfrm>
              <a:off x="474" y="2555"/>
              <a:ext cx="299"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800" b="1">
                  <a:solidFill>
                    <a:schemeClr val="bg1"/>
                  </a:solidFill>
                  <a:effectLst>
                    <a:outerShdw blurRad="38100" dist="38100" dir="2700000" algn="tl">
                      <a:srgbClr val="C0C0C0"/>
                    </a:outerShdw>
                  </a:effectLst>
                  <a:ea typeface="新細明體" panose="02020500000000000000" pitchFamily="18" charset="-120"/>
                </a:rPr>
                <a:t>...</a:t>
              </a:r>
            </a:p>
          </p:txBody>
        </p:sp>
        <p:sp>
          <p:nvSpPr>
            <p:cNvPr id="818193" name="Rectangle 17"/>
            <p:cNvSpPr>
              <a:spLocks noChangeArrowheads="1"/>
            </p:cNvSpPr>
            <p:nvPr/>
          </p:nvSpPr>
          <p:spPr bwMode="auto">
            <a:xfrm>
              <a:off x="776" y="2013"/>
              <a:ext cx="656" cy="310"/>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TW" sz="1200" b="1">
                  <a:solidFill>
                    <a:schemeClr val="bg1"/>
                  </a:solidFill>
                  <a:effectLst>
                    <a:outerShdw blurRad="38100" dist="38100" dir="2700000" algn="tl">
                      <a:srgbClr val="C0C0C0"/>
                    </a:outerShdw>
                  </a:effectLst>
                  <a:ea typeface="新細明體" panose="02020500000000000000" pitchFamily="18" charset="-120"/>
                </a:rPr>
                <a:t>Address </a:t>
              </a:r>
            </a:p>
            <a:p>
              <a:pPr algn="ctr"/>
              <a:r>
                <a:rPr lang="en-US" altLang="zh-TW" sz="1200" b="1">
                  <a:solidFill>
                    <a:schemeClr val="bg1"/>
                  </a:solidFill>
                  <a:effectLst>
                    <a:outerShdw blurRad="38100" dist="38100" dir="2700000" algn="tl">
                      <a:srgbClr val="C0C0C0"/>
                    </a:outerShdw>
                  </a:effectLst>
                  <a:ea typeface="新細明體" panose="02020500000000000000" pitchFamily="18" charset="-120"/>
                </a:rPr>
                <a:t>Prefix</a:t>
              </a:r>
            </a:p>
          </p:txBody>
        </p:sp>
        <p:sp>
          <p:nvSpPr>
            <p:cNvPr id="818194" name="Rectangle 18"/>
            <p:cNvSpPr>
              <a:spLocks noChangeArrowheads="1"/>
            </p:cNvSpPr>
            <p:nvPr/>
          </p:nvSpPr>
          <p:spPr bwMode="auto">
            <a:xfrm>
              <a:off x="776" y="2332"/>
              <a:ext cx="656"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400" b="1" dirty="0">
                  <a:solidFill>
                    <a:schemeClr val="bg1"/>
                  </a:solidFill>
                  <a:effectLst>
                    <a:outerShdw blurRad="38100" dist="38100" dir="2700000" algn="tl">
                      <a:srgbClr val="C0C0C0"/>
                    </a:outerShdw>
                  </a:effectLst>
                  <a:ea typeface="新細明體" panose="02020500000000000000" pitchFamily="18" charset="-120"/>
                </a:rPr>
                <a:t>171.68.10</a:t>
              </a:r>
            </a:p>
          </p:txBody>
        </p:sp>
        <p:sp>
          <p:nvSpPr>
            <p:cNvPr id="818195" name="Rectangle 19"/>
            <p:cNvSpPr>
              <a:spLocks noChangeArrowheads="1"/>
            </p:cNvSpPr>
            <p:nvPr/>
          </p:nvSpPr>
          <p:spPr bwMode="auto">
            <a:xfrm>
              <a:off x="783" y="2555"/>
              <a:ext cx="655"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800" b="1">
                  <a:solidFill>
                    <a:schemeClr val="bg1"/>
                  </a:solidFill>
                  <a:effectLst>
                    <a:outerShdw blurRad="38100" dist="38100" dir="2700000" algn="tl">
                      <a:srgbClr val="C0C0C0"/>
                    </a:outerShdw>
                  </a:effectLst>
                  <a:ea typeface="新細明體" panose="02020500000000000000" pitchFamily="18" charset="-120"/>
                </a:rPr>
                <a:t>...</a:t>
              </a:r>
            </a:p>
          </p:txBody>
        </p:sp>
        <p:sp>
          <p:nvSpPr>
            <p:cNvPr id="818196" name="Rectangle 20"/>
            <p:cNvSpPr>
              <a:spLocks noChangeArrowheads="1"/>
            </p:cNvSpPr>
            <p:nvPr/>
          </p:nvSpPr>
          <p:spPr bwMode="auto">
            <a:xfrm>
              <a:off x="1441" y="2013"/>
              <a:ext cx="350" cy="310"/>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TW" sz="1200" b="1">
                  <a:solidFill>
                    <a:schemeClr val="bg1"/>
                  </a:solidFill>
                  <a:effectLst>
                    <a:outerShdw blurRad="38100" dist="38100" dir="2700000" algn="tl">
                      <a:srgbClr val="C0C0C0"/>
                    </a:outerShdw>
                  </a:effectLst>
                  <a:ea typeface="新細明體" panose="02020500000000000000" pitchFamily="18" charset="-120"/>
                </a:rPr>
                <a:t>Out</a:t>
              </a:r>
            </a:p>
            <a:p>
              <a:pPr algn="ctr"/>
              <a:r>
                <a:rPr lang="en-US" altLang="zh-TW" sz="1200" b="1">
                  <a:solidFill>
                    <a:schemeClr val="bg1"/>
                  </a:solidFill>
                  <a:effectLst>
                    <a:outerShdw blurRad="38100" dist="38100" dir="2700000" algn="tl">
                      <a:srgbClr val="C0C0C0"/>
                    </a:outerShdw>
                  </a:effectLst>
                  <a:ea typeface="新細明體" panose="02020500000000000000" pitchFamily="18" charset="-120"/>
                </a:rPr>
                <a:t>I/F</a:t>
              </a:r>
            </a:p>
          </p:txBody>
        </p:sp>
        <p:sp>
          <p:nvSpPr>
            <p:cNvPr id="818197" name="Rectangle 21"/>
            <p:cNvSpPr>
              <a:spLocks noChangeArrowheads="1"/>
            </p:cNvSpPr>
            <p:nvPr/>
          </p:nvSpPr>
          <p:spPr bwMode="auto">
            <a:xfrm>
              <a:off x="1441" y="2332"/>
              <a:ext cx="350"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400" b="1">
                  <a:solidFill>
                    <a:schemeClr val="bg1"/>
                  </a:solidFill>
                  <a:effectLst>
                    <a:outerShdw blurRad="38100" dist="38100" dir="2700000" algn="tl">
                      <a:srgbClr val="C0C0C0"/>
                    </a:outerShdw>
                  </a:effectLst>
                  <a:ea typeface="新細明體" panose="02020500000000000000" pitchFamily="18" charset="-120"/>
                </a:rPr>
                <a:t>1</a:t>
              </a:r>
            </a:p>
          </p:txBody>
        </p:sp>
        <p:sp>
          <p:nvSpPr>
            <p:cNvPr id="818198" name="Rectangle 22"/>
            <p:cNvSpPr>
              <a:spLocks noChangeArrowheads="1"/>
            </p:cNvSpPr>
            <p:nvPr/>
          </p:nvSpPr>
          <p:spPr bwMode="auto">
            <a:xfrm>
              <a:off x="1448" y="2555"/>
              <a:ext cx="350"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800" b="1">
                  <a:solidFill>
                    <a:schemeClr val="bg1"/>
                  </a:solidFill>
                  <a:effectLst>
                    <a:outerShdw blurRad="38100" dist="38100" dir="2700000" algn="tl">
                      <a:srgbClr val="C0C0C0"/>
                    </a:outerShdw>
                  </a:effectLst>
                  <a:ea typeface="新細明體" panose="02020500000000000000" pitchFamily="18" charset="-120"/>
                </a:rPr>
                <a:t>...</a:t>
              </a:r>
            </a:p>
          </p:txBody>
        </p:sp>
        <p:sp>
          <p:nvSpPr>
            <p:cNvPr id="818199" name="Rectangle 23"/>
            <p:cNvSpPr>
              <a:spLocks noChangeArrowheads="1"/>
            </p:cNvSpPr>
            <p:nvPr/>
          </p:nvSpPr>
          <p:spPr bwMode="auto">
            <a:xfrm>
              <a:off x="1801" y="2013"/>
              <a:ext cx="297" cy="310"/>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TW" sz="1200" b="1">
                  <a:solidFill>
                    <a:schemeClr val="bg1"/>
                  </a:solidFill>
                  <a:effectLst>
                    <a:outerShdw blurRad="38100" dist="38100" dir="2700000" algn="tl">
                      <a:srgbClr val="C0C0C0"/>
                    </a:outerShdw>
                  </a:effectLst>
                  <a:ea typeface="新細明體" panose="02020500000000000000" pitchFamily="18" charset="-120"/>
                </a:rPr>
                <a:t>Out </a:t>
              </a:r>
            </a:p>
            <a:p>
              <a:pPr algn="ctr"/>
              <a:r>
                <a:rPr lang="en-US" altLang="zh-TW" sz="1200" b="1">
                  <a:solidFill>
                    <a:schemeClr val="bg1"/>
                  </a:solidFill>
                  <a:effectLst>
                    <a:outerShdw blurRad="38100" dist="38100" dir="2700000" algn="tl">
                      <a:srgbClr val="C0C0C0"/>
                    </a:outerShdw>
                  </a:effectLst>
                  <a:ea typeface="新細明體" panose="02020500000000000000" pitchFamily="18" charset="-120"/>
                </a:rPr>
                <a:t>Lab</a:t>
              </a:r>
            </a:p>
          </p:txBody>
        </p:sp>
        <p:sp>
          <p:nvSpPr>
            <p:cNvPr id="818200" name="Rectangle 24"/>
            <p:cNvSpPr>
              <a:spLocks noChangeArrowheads="1"/>
            </p:cNvSpPr>
            <p:nvPr/>
          </p:nvSpPr>
          <p:spPr bwMode="auto">
            <a:xfrm>
              <a:off x="1801" y="2332"/>
              <a:ext cx="297"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800" b="1" dirty="0">
                  <a:solidFill>
                    <a:srgbClr val="FFFF00"/>
                  </a:solidFill>
                  <a:effectLst>
                    <a:outerShdw blurRad="38100" dist="38100" dir="2700000" algn="tl">
                      <a:srgbClr val="C0C0C0"/>
                    </a:outerShdw>
                  </a:effectLst>
                  <a:ea typeface="新細明體" panose="02020500000000000000" pitchFamily="18" charset="-120"/>
                </a:rPr>
                <a:t>30</a:t>
              </a:r>
            </a:p>
          </p:txBody>
        </p:sp>
        <p:sp>
          <p:nvSpPr>
            <p:cNvPr id="818201" name="Rectangle 25"/>
            <p:cNvSpPr>
              <a:spLocks noChangeArrowheads="1"/>
            </p:cNvSpPr>
            <p:nvPr/>
          </p:nvSpPr>
          <p:spPr bwMode="auto">
            <a:xfrm>
              <a:off x="1808" y="2555"/>
              <a:ext cx="296"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800" b="1">
                  <a:solidFill>
                    <a:schemeClr val="bg1"/>
                  </a:solidFill>
                  <a:effectLst>
                    <a:outerShdw blurRad="38100" dist="38100" dir="2700000" algn="tl">
                      <a:srgbClr val="C0C0C0"/>
                    </a:outerShdw>
                  </a:effectLst>
                  <a:ea typeface="新細明體" panose="02020500000000000000" pitchFamily="18" charset="-120"/>
                </a:rPr>
                <a:t>...</a:t>
              </a:r>
            </a:p>
          </p:txBody>
        </p:sp>
        <p:sp>
          <p:nvSpPr>
            <p:cNvPr id="818202" name="Rectangle 26"/>
            <p:cNvSpPr>
              <a:spLocks noChangeArrowheads="1"/>
            </p:cNvSpPr>
            <p:nvPr/>
          </p:nvSpPr>
          <p:spPr bwMode="auto">
            <a:xfrm>
              <a:off x="161" y="2013"/>
              <a:ext cx="297" cy="310"/>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TW" sz="1200" b="1">
                  <a:solidFill>
                    <a:schemeClr val="bg1"/>
                  </a:solidFill>
                  <a:effectLst>
                    <a:outerShdw blurRad="38100" dist="38100" dir="2700000" algn="tl">
                      <a:srgbClr val="C0C0C0"/>
                    </a:outerShdw>
                  </a:effectLst>
                  <a:ea typeface="新細明體" panose="02020500000000000000" pitchFamily="18" charset="-120"/>
                </a:rPr>
                <a:t>In </a:t>
              </a:r>
            </a:p>
            <a:p>
              <a:pPr algn="ctr"/>
              <a:r>
                <a:rPr lang="en-US" altLang="zh-TW" sz="1200" b="1">
                  <a:solidFill>
                    <a:schemeClr val="bg1"/>
                  </a:solidFill>
                  <a:effectLst>
                    <a:outerShdw blurRad="38100" dist="38100" dir="2700000" algn="tl">
                      <a:srgbClr val="C0C0C0"/>
                    </a:outerShdw>
                  </a:effectLst>
                  <a:ea typeface="新細明體" panose="02020500000000000000" pitchFamily="18" charset="-120"/>
                </a:rPr>
                <a:t>I/F</a:t>
              </a:r>
            </a:p>
          </p:txBody>
        </p:sp>
        <p:sp>
          <p:nvSpPr>
            <p:cNvPr id="818203" name="Rectangle 27"/>
            <p:cNvSpPr>
              <a:spLocks noChangeArrowheads="1"/>
            </p:cNvSpPr>
            <p:nvPr/>
          </p:nvSpPr>
          <p:spPr bwMode="auto">
            <a:xfrm>
              <a:off x="161" y="2332"/>
              <a:ext cx="297"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400" b="1">
                  <a:solidFill>
                    <a:schemeClr val="bg1"/>
                  </a:solidFill>
                  <a:effectLst>
                    <a:outerShdw blurRad="38100" dist="38100" dir="2700000" algn="tl">
                      <a:srgbClr val="C0C0C0"/>
                    </a:outerShdw>
                  </a:effectLst>
                  <a:ea typeface="新細明體" panose="02020500000000000000" pitchFamily="18" charset="-120"/>
                </a:rPr>
                <a:t>0</a:t>
              </a:r>
            </a:p>
          </p:txBody>
        </p:sp>
        <p:sp>
          <p:nvSpPr>
            <p:cNvPr id="818204" name="Rectangle 28"/>
            <p:cNvSpPr>
              <a:spLocks noChangeArrowheads="1"/>
            </p:cNvSpPr>
            <p:nvPr/>
          </p:nvSpPr>
          <p:spPr bwMode="auto">
            <a:xfrm>
              <a:off x="167" y="2555"/>
              <a:ext cx="297"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800" b="1">
                  <a:solidFill>
                    <a:schemeClr val="bg1"/>
                  </a:solidFill>
                  <a:effectLst>
                    <a:outerShdw blurRad="38100" dist="38100" dir="2700000" algn="tl">
                      <a:srgbClr val="C0C0C0"/>
                    </a:outerShdw>
                  </a:effectLst>
                  <a:ea typeface="新細明體" panose="02020500000000000000" pitchFamily="18" charset="-120"/>
                </a:rPr>
                <a:t>...</a:t>
              </a:r>
            </a:p>
          </p:txBody>
        </p:sp>
      </p:grpSp>
      <p:grpSp>
        <p:nvGrpSpPr>
          <p:cNvPr id="818205" name="Group 29"/>
          <p:cNvGrpSpPr>
            <a:grpSpLocks/>
          </p:cNvGrpSpPr>
          <p:nvPr/>
        </p:nvGrpSpPr>
        <p:grpSpPr bwMode="auto">
          <a:xfrm>
            <a:off x="3276600" y="3119438"/>
            <a:ext cx="2682875" cy="990600"/>
            <a:chOff x="161" y="2013"/>
            <a:chExt cx="1943" cy="778"/>
          </a:xfrm>
        </p:grpSpPr>
        <p:sp>
          <p:nvSpPr>
            <p:cNvPr id="818206" name="Rectangle 30"/>
            <p:cNvSpPr>
              <a:spLocks noChangeArrowheads="1"/>
            </p:cNvSpPr>
            <p:nvPr/>
          </p:nvSpPr>
          <p:spPr bwMode="auto">
            <a:xfrm>
              <a:off x="863" y="2481"/>
              <a:ext cx="889" cy="310"/>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Next-Hop</a:t>
              </a:r>
            </a:p>
          </p:txBody>
        </p:sp>
        <p:sp>
          <p:nvSpPr>
            <p:cNvPr id="818207" name="Rectangle 31"/>
            <p:cNvSpPr>
              <a:spLocks noChangeArrowheads="1"/>
            </p:cNvSpPr>
            <p:nvPr/>
          </p:nvSpPr>
          <p:spPr bwMode="auto">
            <a:xfrm>
              <a:off x="184" y="2023"/>
              <a:ext cx="1901" cy="756"/>
            </a:xfrm>
            <a:prstGeom prst="rect">
              <a:avLst/>
            </a:prstGeom>
            <a:gradFill rotWithShape="0">
              <a:gsLst>
                <a:gs pos="0">
                  <a:schemeClr val="accent1">
                    <a:gamma/>
                    <a:shade val="69804"/>
                    <a:invGamma/>
                  </a:schemeClr>
                </a:gs>
                <a:gs pos="50000">
                  <a:schemeClr val="accent1"/>
                </a:gs>
                <a:gs pos="100000">
                  <a:schemeClr val="accent1">
                    <a:gamma/>
                    <a:shade val="69804"/>
                    <a:invGamma/>
                  </a:schemeClr>
                </a:gs>
              </a:gsLst>
              <a:lin ang="2700000" scaled="1"/>
            </a:gradFill>
            <a:ln w="12699">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818208" name="Rectangle 32"/>
            <p:cNvSpPr>
              <a:spLocks noChangeArrowheads="1"/>
            </p:cNvSpPr>
            <p:nvPr/>
          </p:nvSpPr>
          <p:spPr bwMode="auto">
            <a:xfrm>
              <a:off x="467" y="2013"/>
              <a:ext cx="299" cy="310"/>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In </a:t>
              </a:r>
            </a:p>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Lab</a:t>
              </a:r>
            </a:p>
          </p:txBody>
        </p:sp>
        <p:sp>
          <p:nvSpPr>
            <p:cNvPr id="818209" name="Rectangle 33"/>
            <p:cNvSpPr>
              <a:spLocks noChangeArrowheads="1"/>
            </p:cNvSpPr>
            <p:nvPr/>
          </p:nvSpPr>
          <p:spPr bwMode="auto">
            <a:xfrm>
              <a:off x="467" y="2332"/>
              <a:ext cx="299"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400" dirty="0">
                  <a:solidFill>
                    <a:srgbClr val="FFFF00"/>
                  </a:solidFill>
                  <a:effectLst>
                    <a:outerShdw blurRad="38100" dist="38100" dir="2700000" algn="tl">
                      <a:srgbClr val="C0C0C0"/>
                    </a:outerShdw>
                  </a:effectLst>
                  <a:ea typeface="新細明體" panose="02020500000000000000" pitchFamily="18" charset="-120"/>
                </a:rPr>
                <a:t>30</a:t>
              </a:r>
            </a:p>
          </p:txBody>
        </p:sp>
        <p:sp>
          <p:nvSpPr>
            <p:cNvPr id="818210" name="Rectangle 34"/>
            <p:cNvSpPr>
              <a:spLocks noChangeArrowheads="1"/>
            </p:cNvSpPr>
            <p:nvPr/>
          </p:nvSpPr>
          <p:spPr bwMode="auto">
            <a:xfrm>
              <a:off x="474" y="2555"/>
              <a:ext cx="299"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800">
                  <a:solidFill>
                    <a:schemeClr val="bg1"/>
                  </a:solidFill>
                  <a:effectLst>
                    <a:outerShdw blurRad="38100" dist="38100" dir="2700000" algn="tl">
                      <a:srgbClr val="C0C0C0"/>
                    </a:outerShdw>
                  </a:effectLst>
                  <a:ea typeface="新細明體" panose="02020500000000000000" pitchFamily="18" charset="-120"/>
                </a:rPr>
                <a:t>...</a:t>
              </a:r>
            </a:p>
          </p:txBody>
        </p:sp>
        <p:sp>
          <p:nvSpPr>
            <p:cNvPr id="818211" name="Rectangle 35"/>
            <p:cNvSpPr>
              <a:spLocks noChangeArrowheads="1"/>
            </p:cNvSpPr>
            <p:nvPr/>
          </p:nvSpPr>
          <p:spPr bwMode="auto">
            <a:xfrm>
              <a:off x="776" y="2013"/>
              <a:ext cx="656" cy="310"/>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Address </a:t>
              </a:r>
            </a:p>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Prefix</a:t>
              </a:r>
            </a:p>
          </p:txBody>
        </p:sp>
        <p:sp>
          <p:nvSpPr>
            <p:cNvPr id="818212" name="Rectangle 36"/>
            <p:cNvSpPr>
              <a:spLocks noChangeArrowheads="1"/>
            </p:cNvSpPr>
            <p:nvPr/>
          </p:nvSpPr>
          <p:spPr bwMode="auto">
            <a:xfrm>
              <a:off x="776" y="2332"/>
              <a:ext cx="656"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400">
                  <a:solidFill>
                    <a:schemeClr val="bg1"/>
                  </a:solidFill>
                  <a:effectLst>
                    <a:outerShdw blurRad="38100" dist="38100" dir="2700000" algn="tl">
                      <a:srgbClr val="C0C0C0"/>
                    </a:outerShdw>
                  </a:effectLst>
                  <a:ea typeface="新細明體" panose="02020500000000000000" pitchFamily="18" charset="-120"/>
                </a:rPr>
                <a:t>171.68.10</a:t>
              </a:r>
            </a:p>
          </p:txBody>
        </p:sp>
        <p:sp>
          <p:nvSpPr>
            <p:cNvPr id="818213" name="Rectangle 37"/>
            <p:cNvSpPr>
              <a:spLocks noChangeArrowheads="1"/>
            </p:cNvSpPr>
            <p:nvPr/>
          </p:nvSpPr>
          <p:spPr bwMode="auto">
            <a:xfrm>
              <a:off x="783" y="2555"/>
              <a:ext cx="655"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800">
                  <a:solidFill>
                    <a:schemeClr val="bg1"/>
                  </a:solidFill>
                  <a:effectLst>
                    <a:outerShdw blurRad="38100" dist="38100" dir="2700000" algn="tl">
                      <a:srgbClr val="C0C0C0"/>
                    </a:outerShdw>
                  </a:effectLst>
                  <a:ea typeface="新細明體" panose="02020500000000000000" pitchFamily="18" charset="-120"/>
                </a:rPr>
                <a:t>...</a:t>
              </a:r>
            </a:p>
          </p:txBody>
        </p:sp>
        <p:sp>
          <p:nvSpPr>
            <p:cNvPr id="818214" name="Rectangle 38"/>
            <p:cNvSpPr>
              <a:spLocks noChangeArrowheads="1"/>
            </p:cNvSpPr>
            <p:nvPr/>
          </p:nvSpPr>
          <p:spPr bwMode="auto">
            <a:xfrm>
              <a:off x="1441" y="2013"/>
              <a:ext cx="350" cy="310"/>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Out</a:t>
              </a:r>
            </a:p>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I/F</a:t>
              </a:r>
            </a:p>
          </p:txBody>
        </p:sp>
        <p:sp>
          <p:nvSpPr>
            <p:cNvPr id="818215" name="Rectangle 39"/>
            <p:cNvSpPr>
              <a:spLocks noChangeArrowheads="1"/>
            </p:cNvSpPr>
            <p:nvPr/>
          </p:nvSpPr>
          <p:spPr bwMode="auto">
            <a:xfrm>
              <a:off x="1441" y="2332"/>
              <a:ext cx="350"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400">
                  <a:solidFill>
                    <a:schemeClr val="bg1"/>
                  </a:solidFill>
                  <a:effectLst>
                    <a:outerShdw blurRad="38100" dist="38100" dir="2700000" algn="tl">
                      <a:srgbClr val="C0C0C0"/>
                    </a:outerShdw>
                  </a:effectLst>
                  <a:ea typeface="新細明體" panose="02020500000000000000" pitchFamily="18" charset="-120"/>
                </a:rPr>
                <a:t>1</a:t>
              </a:r>
            </a:p>
          </p:txBody>
        </p:sp>
        <p:sp>
          <p:nvSpPr>
            <p:cNvPr id="818216" name="Rectangle 40"/>
            <p:cNvSpPr>
              <a:spLocks noChangeArrowheads="1"/>
            </p:cNvSpPr>
            <p:nvPr/>
          </p:nvSpPr>
          <p:spPr bwMode="auto">
            <a:xfrm>
              <a:off x="1448" y="2555"/>
              <a:ext cx="350"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800">
                  <a:solidFill>
                    <a:schemeClr val="bg1"/>
                  </a:solidFill>
                  <a:effectLst>
                    <a:outerShdw blurRad="38100" dist="38100" dir="2700000" algn="tl">
                      <a:srgbClr val="C0C0C0"/>
                    </a:outerShdw>
                  </a:effectLst>
                  <a:ea typeface="新細明體" panose="02020500000000000000" pitchFamily="18" charset="-120"/>
                </a:rPr>
                <a:t>...</a:t>
              </a:r>
            </a:p>
          </p:txBody>
        </p:sp>
        <p:sp>
          <p:nvSpPr>
            <p:cNvPr id="818217" name="Rectangle 41"/>
            <p:cNvSpPr>
              <a:spLocks noChangeArrowheads="1"/>
            </p:cNvSpPr>
            <p:nvPr/>
          </p:nvSpPr>
          <p:spPr bwMode="auto">
            <a:xfrm>
              <a:off x="1801" y="2013"/>
              <a:ext cx="297" cy="310"/>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Out </a:t>
              </a:r>
            </a:p>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Lab</a:t>
              </a:r>
            </a:p>
          </p:txBody>
        </p:sp>
        <p:sp>
          <p:nvSpPr>
            <p:cNvPr id="818218" name="Rectangle 42"/>
            <p:cNvSpPr>
              <a:spLocks noChangeArrowheads="1"/>
            </p:cNvSpPr>
            <p:nvPr/>
          </p:nvSpPr>
          <p:spPr bwMode="auto">
            <a:xfrm>
              <a:off x="1801" y="2332"/>
              <a:ext cx="297"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800" dirty="0">
                  <a:solidFill>
                    <a:srgbClr val="FFFF00"/>
                  </a:solidFill>
                  <a:effectLst>
                    <a:outerShdw blurRad="38100" dist="38100" dir="2700000" algn="tl">
                      <a:srgbClr val="C0C0C0"/>
                    </a:outerShdw>
                  </a:effectLst>
                  <a:ea typeface="新細明體" panose="02020500000000000000" pitchFamily="18" charset="-120"/>
                </a:rPr>
                <a:t>40</a:t>
              </a:r>
            </a:p>
          </p:txBody>
        </p:sp>
        <p:sp>
          <p:nvSpPr>
            <p:cNvPr id="818219" name="Rectangle 43"/>
            <p:cNvSpPr>
              <a:spLocks noChangeArrowheads="1"/>
            </p:cNvSpPr>
            <p:nvPr/>
          </p:nvSpPr>
          <p:spPr bwMode="auto">
            <a:xfrm>
              <a:off x="1808" y="2555"/>
              <a:ext cx="296"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800">
                  <a:solidFill>
                    <a:schemeClr val="bg1"/>
                  </a:solidFill>
                  <a:effectLst>
                    <a:outerShdw blurRad="38100" dist="38100" dir="2700000" algn="tl">
                      <a:srgbClr val="C0C0C0"/>
                    </a:outerShdw>
                  </a:effectLst>
                  <a:ea typeface="新細明體" panose="02020500000000000000" pitchFamily="18" charset="-120"/>
                </a:rPr>
                <a:t>...</a:t>
              </a:r>
            </a:p>
          </p:txBody>
        </p:sp>
        <p:sp>
          <p:nvSpPr>
            <p:cNvPr id="818220" name="Rectangle 44"/>
            <p:cNvSpPr>
              <a:spLocks noChangeArrowheads="1"/>
            </p:cNvSpPr>
            <p:nvPr/>
          </p:nvSpPr>
          <p:spPr bwMode="auto">
            <a:xfrm>
              <a:off x="161" y="2013"/>
              <a:ext cx="297" cy="310"/>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In </a:t>
              </a:r>
            </a:p>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I/F</a:t>
              </a:r>
            </a:p>
          </p:txBody>
        </p:sp>
        <p:sp>
          <p:nvSpPr>
            <p:cNvPr id="818221" name="Rectangle 45"/>
            <p:cNvSpPr>
              <a:spLocks noChangeArrowheads="1"/>
            </p:cNvSpPr>
            <p:nvPr/>
          </p:nvSpPr>
          <p:spPr bwMode="auto">
            <a:xfrm>
              <a:off x="161" y="2332"/>
              <a:ext cx="297"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400">
                  <a:solidFill>
                    <a:schemeClr val="bg1"/>
                  </a:solidFill>
                  <a:effectLst>
                    <a:outerShdw blurRad="38100" dist="38100" dir="2700000" algn="tl">
                      <a:srgbClr val="C0C0C0"/>
                    </a:outerShdw>
                  </a:effectLst>
                  <a:ea typeface="新細明體" panose="02020500000000000000" pitchFamily="18" charset="-120"/>
                </a:rPr>
                <a:t>0</a:t>
              </a:r>
            </a:p>
          </p:txBody>
        </p:sp>
        <p:sp>
          <p:nvSpPr>
            <p:cNvPr id="818222" name="Rectangle 46"/>
            <p:cNvSpPr>
              <a:spLocks noChangeArrowheads="1"/>
            </p:cNvSpPr>
            <p:nvPr/>
          </p:nvSpPr>
          <p:spPr bwMode="auto">
            <a:xfrm>
              <a:off x="167" y="2555"/>
              <a:ext cx="297"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800">
                  <a:solidFill>
                    <a:schemeClr val="bg1"/>
                  </a:solidFill>
                  <a:effectLst>
                    <a:outerShdw blurRad="38100" dist="38100" dir="2700000" algn="tl">
                      <a:srgbClr val="C0C0C0"/>
                    </a:outerShdw>
                  </a:effectLst>
                  <a:ea typeface="新細明體" panose="02020500000000000000" pitchFamily="18" charset="-120"/>
                </a:rPr>
                <a:t>...</a:t>
              </a:r>
            </a:p>
          </p:txBody>
        </p:sp>
      </p:grpSp>
      <p:grpSp>
        <p:nvGrpSpPr>
          <p:cNvPr id="818223" name="Group 47"/>
          <p:cNvGrpSpPr>
            <a:grpSpLocks/>
          </p:cNvGrpSpPr>
          <p:nvPr/>
        </p:nvGrpSpPr>
        <p:grpSpPr bwMode="auto">
          <a:xfrm>
            <a:off x="6172200" y="3509963"/>
            <a:ext cx="2682875" cy="990600"/>
            <a:chOff x="161" y="2013"/>
            <a:chExt cx="1943" cy="778"/>
          </a:xfrm>
        </p:grpSpPr>
        <p:sp>
          <p:nvSpPr>
            <p:cNvPr id="818224" name="Rectangle 48"/>
            <p:cNvSpPr>
              <a:spLocks noChangeArrowheads="1"/>
            </p:cNvSpPr>
            <p:nvPr/>
          </p:nvSpPr>
          <p:spPr bwMode="auto">
            <a:xfrm>
              <a:off x="863" y="2481"/>
              <a:ext cx="889" cy="310"/>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Next-Hop</a:t>
              </a:r>
            </a:p>
          </p:txBody>
        </p:sp>
        <p:sp>
          <p:nvSpPr>
            <p:cNvPr id="818225" name="Rectangle 49"/>
            <p:cNvSpPr>
              <a:spLocks noChangeArrowheads="1"/>
            </p:cNvSpPr>
            <p:nvPr/>
          </p:nvSpPr>
          <p:spPr bwMode="auto">
            <a:xfrm>
              <a:off x="184" y="2023"/>
              <a:ext cx="1901" cy="756"/>
            </a:xfrm>
            <a:prstGeom prst="rect">
              <a:avLst/>
            </a:prstGeom>
            <a:gradFill rotWithShape="0">
              <a:gsLst>
                <a:gs pos="0">
                  <a:schemeClr val="accent1">
                    <a:gamma/>
                    <a:shade val="69804"/>
                    <a:invGamma/>
                  </a:schemeClr>
                </a:gs>
                <a:gs pos="50000">
                  <a:schemeClr val="accent1"/>
                </a:gs>
                <a:gs pos="100000">
                  <a:schemeClr val="accent1">
                    <a:gamma/>
                    <a:shade val="69804"/>
                    <a:invGamma/>
                  </a:schemeClr>
                </a:gs>
              </a:gsLst>
              <a:lin ang="2700000" scaled="1"/>
            </a:gradFill>
            <a:ln w="12699">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818226" name="Rectangle 50"/>
            <p:cNvSpPr>
              <a:spLocks noChangeArrowheads="1"/>
            </p:cNvSpPr>
            <p:nvPr/>
          </p:nvSpPr>
          <p:spPr bwMode="auto">
            <a:xfrm>
              <a:off x="467" y="2013"/>
              <a:ext cx="299" cy="310"/>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In </a:t>
              </a:r>
            </a:p>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Lab</a:t>
              </a:r>
            </a:p>
          </p:txBody>
        </p:sp>
        <p:sp>
          <p:nvSpPr>
            <p:cNvPr id="818227" name="Rectangle 51"/>
            <p:cNvSpPr>
              <a:spLocks noChangeArrowheads="1"/>
            </p:cNvSpPr>
            <p:nvPr/>
          </p:nvSpPr>
          <p:spPr bwMode="auto">
            <a:xfrm>
              <a:off x="467" y="2332"/>
              <a:ext cx="299"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400" dirty="0">
                  <a:solidFill>
                    <a:srgbClr val="FFFF00"/>
                  </a:solidFill>
                  <a:effectLst>
                    <a:outerShdw blurRad="38100" dist="38100" dir="2700000" algn="tl">
                      <a:srgbClr val="C0C0C0"/>
                    </a:outerShdw>
                  </a:effectLst>
                  <a:ea typeface="新細明體" panose="02020500000000000000" pitchFamily="18" charset="-120"/>
                </a:rPr>
                <a:t>40</a:t>
              </a:r>
            </a:p>
          </p:txBody>
        </p:sp>
        <p:sp>
          <p:nvSpPr>
            <p:cNvPr id="818228" name="Rectangle 52"/>
            <p:cNvSpPr>
              <a:spLocks noChangeArrowheads="1"/>
            </p:cNvSpPr>
            <p:nvPr/>
          </p:nvSpPr>
          <p:spPr bwMode="auto">
            <a:xfrm>
              <a:off x="474" y="2555"/>
              <a:ext cx="299"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800">
                  <a:solidFill>
                    <a:schemeClr val="bg1"/>
                  </a:solidFill>
                  <a:effectLst>
                    <a:outerShdw blurRad="38100" dist="38100" dir="2700000" algn="tl">
                      <a:srgbClr val="C0C0C0"/>
                    </a:outerShdw>
                  </a:effectLst>
                  <a:ea typeface="新細明體" panose="02020500000000000000" pitchFamily="18" charset="-120"/>
                </a:rPr>
                <a:t>...</a:t>
              </a:r>
            </a:p>
          </p:txBody>
        </p:sp>
        <p:sp>
          <p:nvSpPr>
            <p:cNvPr id="818229" name="Rectangle 53"/>
            <p:cNvSpPr>
              <a:spLocks noChangeArrowheads="1"/>
            </p:cNvSpPr>
            <p:nvPr/>
          </p:nvSpPr>
          <p:spPr bwMode="auto">
            <a:xfrm>
              <a:off x="776" y="2013"/>
              <a:ext cx="656" cy="310"/>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Address </a:t>
              </a:r>
            </a:p>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Prefix</a:t>
              </a:r>
            </a:p>
          </p:txBody>
        </p:sp>
        <p:sp>
          <p:nvSpPr>
            <p:cNvPr id="818230" name="Rectangle 54"/>
            <p:cNvSpPr>
              <a:spLocks noChangeArrowheads="1"/>
            </p:cNvSpPr>
            <p:nvPr/>
          </p:nvSpPr>
          <p:spPr bwMode="auto">
            <a:xfrm>
              <a:off x="776" y="2332"/>
              <a:ext cx="656"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400">
                  <a:solidFill>
                    <a:schemeClr val="bg1"/>
                  </a:solidFill>
                  <a:effectLst>
                    <a:outerShdw blurRad="38100" dist="38100" dir="2700000" algn="tl">
                      <a:srgbClr val="C0C0C0"/>
                    </a:outerShdw>
                  </a:effectLst>
                  <a:ea typeface="新細明體" panose="02020500000000000000" pitchFamily="18" charset="-120"/>
                </a:rPr>
                <a:t>171.68.10</a:t>
              </a:r>
            </a:p>
          </p:txBody>
        </p:sp>
        <p:sp>
          <p:nvSpPr>
            <p:cNvPr id="818231" name="Rectangle 55"/>
            <p:cNvSpPr>
              <a:spLocks noChangeArrowheads="1"/>
            </p:cNvSpPr>
            <p:nvPr/>
          </p:nvSpPr>
          <p:spPr bwMode="auto">
            <a:xfrm>
              <a:off x="783" y="2555"/>
              <a:ext cx="655"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800">
                  <a:solidFill>
                    <a:schemeClr val="bg1"/>
                  </a:solidFill>
                  <a:effectLst>
                    <a:outerShdw blurRad="38100" dist="38100" dir="2700000" algn="tl">
                      <a:srgbClr val="C0C0C0"/>
                    </a:outerShdw>
                  </a:effectLst>
                  <a:ea typeface="新細明體" panose="02020500000000000000" pitchFamily="18" charset="-120"/>
                </a:rPr>
                <a:t>...</a:t>
              </a:r>
            </a:p>
          </p:txBody>
        </p:sp>
        <p:sp>
          <p:nvSpPr>
            <p:cNvPr id="818232" name="Rectangle 56"/>
            <p:cNvSpPr>
              <a:spLocks noChangeArrowheads="1"/>
            </p:cNvSpPr>
            <p:nvPr/>
          </p:nvSpPr>
          <p:spPr bwMode="auto">
            <a:xfrm>
              <a:off x="1441" y="2013"/>
              <a:ext cx="350" cy="310"/>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Out</a:t>
              </a:r>
            </a:p>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I/F</a:t>
              </a:r>
            </a:p>
          </p:txBody>
        </p:sp>
        <p:sp>
          <p:nvSpPr>
            <p:cNvPr id="818233" name="Rectangle 57"/>
            <p:cNvSpPr>
              <a:spLocks noChangeArrowheads="1"/>
            </p:cNvSpPr>
            <p:nvPr/>
          </p:nvSpPr>
          <p:spPr bwMode="auto">
            <a:xfrm>
              <a:off x="1441" y="2332"/>
              <a:ext cx="350"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400">
                  <a:solidFill>
                    <a:schemeClr val="bg1"/>
                  </a:solidFill>
                  <a:effectLst>
                    <a:outerShdw blurRad="38100" dist="38100" dir="2700000" algn="tl">
                      <a:srgbClr val="C0C0C0"/>
                    </a:outerShdw>
                  </a:effectLst>
                  <a:ea typeface="新細明體" panose="02020500000000000000" pitchFamily="18" charset="-120"/>
                </a:rPr>
                <a:t>1</a:t>
              </a:r>
            </a:p>
          </p:txBody>
        </p:sp>
        <p:sp>
          <p:nvSpPr>
            <p:cNvPr id="818234" name="Rectangle 58"/>
            <p:cNvSpPr>
              <a:spLocks noChangeArrowheads="1"/>
            </p:cNvSpPr>
            <p:nvPr/>
          </p:nvSpPr>
          <p:spPr bwMode="auto">
            <a:xfrm>
              <a:off x="1448" y="2555"/>
              <a:ext cx="350"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800">
                  <a:solidFill>
                    <a:schemeClr val="bg1"/>
                  </a:solidFill>
                  <a:effectLst>
                    <a:outerShdw blurRad="38100" dist="38100" dir="2700000" algn="tl">
                      <a:srgbClr val="C0C0C0"/>
                    </a:outerShdw>
                  </a:effectLst>
                  <a:ea typeface="新細明體" panose="02020500000000000000" pitchFamily="18" charset="-120"/>
                </a:rPr>
                <a:t>...</a:t>
              </a:r>
            </a:p>
          </p:txBody>
        </p:sp>
        <p:sp>
          <p:nvSpPr>
            <p:cNvPr id="818235" name="Rectangle 59"/>
            <p:cNvSpPr>
              <a:spLocks noChangeArrowheads="1"/>
            </p:cNvSpPr>
            <p:nvPr/>
          </p:nvSpPr>
          <p:spPr bwMode="auto">
            <a:xfrm>
              <a:off x="1801" y="2013"/>
              <a:ext cx="297" cy="310"/>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Out </a:t>
              </a:r>
            </a:p>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Lab</a:t>
              </a:r>
            </a:p>
          </p:txBody>
        </p:sp>
        <p:sp>
          <p:nvSpPr>
            <p:cNvPr id="818236" name="Rectangle 60"/>
            <p:cNvSpPr>
              <a:spLocks noChangeArrowheads="1"/>
            </p:cNvSpPr>
            <p:nvPr/>
          </p:nvSpPr>
          <p:spPr bwMode="auto">
            <a:xfrm>
              <a:off x="1801" y="2332"/>
              <a:ext cx="297"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800">
                  <a:solidFill>
                    <a:schemeClr val="bg1"/>
                  </a:solidFill>
                  <a:effectLst>
                    <a:outerShdw blurRad="38100" dist="38100" dir="2700000" algn="tl">
                      <a:srgbClr val="C0C0C0"/>
                    </a:outerShdw>
                  </a:effectLst>
                  <a:ea typeface="新細明體" panose="02020500000000000000" pitchFamily="18" charset="-120"/>
                </a:rPr>
                <a:t>-</a:t>
              </a:r>
            </a:p>
          </p:txBody>
        </p:sp>
        <p:sp>
          <p:nvSpPr>
            <p:cNvPr id="818237" name="Rectangle 61"/>
            <p:cNvSpPr>
              <a:spLocks noChangeArrowheads="1"/>
            </p:cNvSpPr>
            <p:nvPr/>
          </p:nvSpPr>
          <p:spPr bwMode="auto">
            <a:xfrm>
              <a:off x="1808" y="2555"/>
              <a:ext cx="296"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800">
                  <a:solidFill>
                    <a:schemeClr val="bg1"/>
                  </a:solidFill>
                  <a:effectLst>
                    <a:outerShdw blurRad="38100" dist="38100" dir="2700000" algn="tl">
                      <a:srgbClr val="C0C0C0"/>
                    </a:outerShdw>
                  </a:effectLst>
                  <a:ea typeface="新細明體" panose="02020500000000000000" pitchFamily="18" charset="-120"/>
                </a:rPr>
                <a:t>...</a:t>
              </a:r>
            </a:p>
          </p:txBody>
        </p:sp>
        <p:sp>
          <p:nvSpPr>
            <p:cNvPr id="818238" name="Rectangle 62"/>
            <p:cNvSpPr>
              <a:spLocks noChangeArrowheads="1"/>
            </p:cNvSpPr>
            <p:nvPr/>
          </p:nvSpPr>
          <p:spPr bwMode="auto">
            <a:xfrm>
              <a:off x="161" y="2013"/>
              <a:ext cx="297" cy="310"/>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In </a:t>
              </a:r>
            </a:p>
            <a:p>
              <a:pPr algn="ctr"/>
              <a:r>
                <a:rPr lang="en-US" altLang="zh-TW" sz="1200">
                  <a:solidFill>
                    <a:schemeClr val="bg1"/>
                  </a:solidFill>
                  <a:effectLst>
                    <a:outerShdw blurRad="38100" dist="38100" dir="2700000" algn="tl">
                      <a:srgbClr val="C0C0C0"/>
                    </a:outerShdw>
                  </a:effectLst>
                  <a:ea typeface="新細明體" panose="02020500000000000000" pitchFamily="18" charset="-120"/>
                </a:rPr>
                <a:t>I/F</a:t>
              </a:r>
            </a:p>
          </p:txBody>
        </p:sp>
        <p:sp>
          <p:nvSpPr>
            <p:cNvPr id="818239" name="Rectangle 63"/>
            <p:cNvSpPr>
              <a:spLocks noChangeArrowheads="1"/>
            </p:cNvSpPr>
            <p:nvPr/>
          </p:nvSpPr>
          <p:spPr bwMode="auto">
            <a:xfrm>
              <a:off x="161" y="2332"/>
              <a:ext cx="297"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400">
                  <a:solidFill>
                    <a:schemeClr val="bg1"/>
                  </a:solidFill>
                  <a:effectLst>
                    <a:outerShdw blurRad="38100" dist="38100" dir="2700000" algn="tl">
                      <a:srgbClr val="C0C0C0"/>
                    </a:outerShdw>
                  </a:effectLst>
                  <a:ea typeface="新細明體" panose="02020500000000000000" pitchFamily="18" charset="-120"/>
                </a:rPr>
                <a:t>0</a:t>
              </a:r>
            </a:p>
          </p:txBody>
        </p:sp>
        <p:sp>
          <p:nvSpPr>
            <p:cNvPr id="818240" name="Rectangle 64"/>
            <p:cNvSpPr>
              <a:spLocks noChangeArrowheads="1"/>
            </p:cNvSpPr>
            <p:nvPr/>
          </p:nvSpPr>
          <p:spPr bwMode="auto">
            <a:xfrm>
              <a:off x="167" y="2555"/>
              <a:ext cx="297" cy="205"/>
            </a:xfrm>
            <a:prstGeom prst="rect">
              <a:avLst/>
            </a:prstGeom>
            <a:noFill/>
            <a:ln w="12699">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7699" tIns="415541" rIns="847699" bIns="415541" anchor="ct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pPr algn="ctr"/>
              <a:r>
                <a:rPr lang="zh-TW" altLang="en-US" sz="1800">
                  <a:solidFill>
                    <a:schemeClr val="bg1"/>
                  </a:solidFill>
                  <a:effectLst>
                    <a:outerShdw blurRad="38100" dist="38100" dir="2700000" algn="tl">
                      <a:srgbClr val="C0C0C0"/>
                    </a:outerShdw>
                  </a:effectLst>
                  <a:ea typeface="新細明體" panose="02020500000000000000" pitchFamily="18" charset="-120"/>
                </a:rPr>
                <a:t>...</a:t>
              </a:r>
            </a:p>
          </p:txBody>
        </p:sp>
      </p:grpSp>
      <p:grpSp>
        <p:nvGrpSpPr>
          <p:cNvPr id="818241" name="Group 65"/>
          <p:cNvGrpSpPr>
            <a:grpSpLocks/>
          </p:cNvGrpSpPr>
          <p:nvPr/>
        </p:nvGrpSpPr>
        <p:grpSpPr bwMode="auto">
          <a:xfrm>
            <a:off x="4875213" y="1514476"/>
            <a:ext cx="2538412" cy="891314"/>
            <a:chOff x="2893" y="953"/>
            <a:chExt cx="1599" cy="385"/>
          </a:xfrm>
        </p:grpSpPr>
        <p:sp>
          <p:nvSpPr>
            <p:cNvPr id="818242" name="Text Box 66"/>
            <p:cNvSpPr txBox="1">
              <a:spLocks noChangeArrowheads="1"/>
            </p:cNvSpPr>
            <p:nvPr/>
          </p:nvSpPr>
          <p:spPr bwMode="auto">
            <a:xfrm>
              <a:off x="2893" y="1036"/>
              <a:ext cx="1599" cy="302"/>
            </a:xfrm>
            <a:prstGeom prst="rect">
              <a:avLst/>
            </a:prstGeom>
            <a:noFill/>
            <a:ln w="3175">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zh-TW" sz="1400" dirty="0">
                  <a:latin typeface="Helvetica" panose="020B0604020202020204" pitchFamily="34" charset="0"/>
                  <a:ea typeface="新細明體" panose="02020500000000000000" pitchFamily="18" charset="-120"/>
                </a:rPr>
                <a:t>Use label </a:t>
              </a:r>
              <a:r>
                <a:rPr lang="en-GB" altLang="zh-TW" sz="1400" dirty="0">
                  <a:solidFill>
                    <a:schemeClr val="accent2"/>
                  </a:solidFill>
                  <a:latin typeface="Helvetica" panose="020B0604020202020204" pitchFamily="34" charset="0"/>
                  <a:ea typeface="新細明體" panose="02020500000000000000" pitchFamily="18" charset="-120"/>
                </a:rPr>
                <a:t>40</a:t>
              </a:r>
              <a:r>
                <a:rPr lang="en-GB" altLang="zh-TW" sz="1400" dirty="0">
                  <a:latin typeface="Helvetica" panose="020B0604020202020204" pitchFamily="34" charset="0"/>
                  <a:ea typeface="新細明體" panose="02020500000000000000" pitchFamily="18" charset="-120"/>
                </a:rPr>
                <a:t> for destination </a:t>
              </a:r>
              <a:br>
                <a:rPr lang="en-GB" altLang="zh-TW" sz="1400" dirty="0">
                  <a:latin typeface="Helvetica" panose="020B0604020202020204" pitchFamily="34" charset="0"/>
                  <a:ea typeface="新細明體" panose="02020500000000000000" pitchFamily="18" charset="-120"/>
                </a:rPr>
              </a:br>
              <a:r>
                <a:rPr lang="en-GB" altLang="zh-TW" sz="1400" dirty="0">
                  <a:latin typeface="Helvetica" panose="020B0604020202020204" pitchFamily="34" charset="0"/>
                  <a:ea typeface="新細明體" panose="02020500000000000000" pitchFamily="18" charset="-120"/>
                </a:rPr>
                <a:t>171.68.10/24</a:t>
              </a:r>
            </a:p>
          </p:txBody>
        </p:sp>
        <p:sp>
          <p:nvSpPr>
            <p:cNvPr id="818243" name="Line 67"/>
            <p:cNvSpPr>
              <a:spLocks noChangeShapeType="1"/>
            </p:cNvSpPr>
            <p:nvPr/>
          </p:nvSpPr>
          <p:spPr bwMode="auto">
            <a:xfrm>
              <a:off x="3249" y="953"/>
              <a:ext cx="809" cy="0"/>
            </a:xfrm>
            <a:prstGeom prst="line">
              <a:avLst/>
            </a:prstGeom>
            <a:noFill/>
            <a:ln w="28575">
              <a:no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sp>
        <p:nvSpPr>
          <p:cNvPr id="818245" name="Text Box 69"/>
          <p:cNvSpPr txBox="1">
            <a:spLocks noChangeArrowheads="1"/>
          </p:cNvSpPr>
          <p:nvPr/>
        </p:nvSpPr>
        <p:spPr bwMode="auto">
          <a:xfrm>
            <a:off x="2098675" y="1806575"/>
            <a:ext cx="2538413" cy="479425"/>
          </a:xfrm>
          <a:prstGeom prst="rect">
            <a:avLst/>
          </a:prstGeom>
          <a:solidFill>
            <a:schemeClr val="bg1"/>
          </a:solidFill>
          <a:ln w="3175">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zh-TW" sz="1400" dirty="0">
                <a:latin typeface="Helvetica" panose="020B0604020202020204" pitchFamily="34" charset="0"/>
                <a:ea typeface="新細明體" panose="02020500000000000000" pitchFamily="18" charset="-120"/>
              </a:rPr>
              <a:t>Use label </a:t>
            </a:r>
            <a:r>
              <a:rPr lang="en-GB" altLang="zh-TW" sz="1400" dirty="0">
                <a:solidFill>
                  <a:schemeClr val="accent2"/>
                </a:solidFill>
                <a:latin typeface="Helvetica" panose="020B0604020202020204" pitchFamily="34" charset="0"/>
                <a:ea typeface="新細明體" panose="02020500000000000000" pitchFamily="18" charset="-120"/>
              </a:rPr>
              <a:t>30</a:t>
            </a:r>
            <a:r>
              <a:rPr lang="en-GB" altLang="zh-TW" sz="1400" dirty="0">
                <a:latin typeface="Helvetica" panose="020B0604020202020204" pitchFamily="34" charset="0"/>
                <a:ea typeface="新細明體" panose="02020500000000000000" pitchFamily="18" charset="-120"/>
              </a:rPr>
              <a:t> for destination </a:t>
            </a:r>
            <a:br>
              <a:rPr lang="en-GB" altLang="zh-TW" sz="1400" dirty="0">
                <a:latin typeface="Helvetica" panose="020B0604020202020204" pitchFamily="34" charset="0"/>
                <a:ea typeface="新細明體" panose="02020500000000000000" pitchFamily="18" charset="-120"/>
              </a:rPr>
            </a:br>
            <a:r>
              <a:rPr lang="en-GB" altLang="zh-TW" sz="1400" dirty="0">
                <a:latin typeface="Helvetica" panose="020B0604020202020204" pitchFamily="34" charset="0"/>
                <a:ea typeface="新細明體" panose="02020500000000000000" pitchFamily="18" charset="-120"/>
              </a:rPr>
              <a:t>171.68.10/24</a:t>
            </a:r>
          </a:p>
        </p:txBody>
      </p:sp>
      <p:sp>
        <p:nvSpPr>
          <p:cNvPr id="818247" name="Line 71"/>
          <p:cNvSpPr>
            <a:spLocks noChangeShapeType="1"/>
          </p:cNvSpPr>
          <p:nvPr/>
        </p:nvSpPr>
        <p:spPr bwMode="auto">
          <a:xfrm>
            <a:off x="1471613" y="4125913"/>
            <a:ext cx="2895600" cy="904875"/>
          </a:xfrm>
          <a:prstGeom prst="line">
            <a:avLst/>
          </a:prstGeom>
          <a:noFill/>
          <a:ln w="28575">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18248" name="Line 72"/>
          <p:cNvSpPr>
            <a:spLocks noChangeShapeType="1"/>
          </p:cNvSpPr>
          <p:nvPr/>
        </p:nvSpPr>
        <p:spPr bwMode="auto">
          <a:xfrm flipH="1">
            <a:off x="4397375" y="4156075"/>
            <a:ext cx="352425" cy="806450"/>
          </a:xfrm>
          <a:prstGeom prst="line">
            <a:avLst/>
          </a:prstGeom>
          <a:noFill/>
          <a:ln w="28575">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18249" name="Line 73"/>
          <p:cNvSpPr>
            <a:spLocks noChangeShapeType="1"/>
          </p:cNvSpPr>
          <p:nvPr/>
        </p:nvSpPr>
        <p:spPr bwMode="auto">
          <a:xfrm flipH="1">
            <a:off x="4365625" y="4530725"/>
            <a:ext cx="3332163" cy="523875"/>
          </a:xfrm>
          <a:prstGeom prst="line">
            <a:avLst/>
          </a:prstGeom>
          <a:noFill/>
          <a:ln w="28575">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18250" name="Text Box 74"/>
          <p:cNvSpPr txBox="1">
            <a:spLocks noChangeArrowheads="1"/>
          </p:cNvSpPr>
          <p:nvPr/>
        </p:nvSpPr>
        <p:spPr bwMode="auto">
          <a:xfrm>
            <a:off x="3458042" y="4874616"/>
            <a:ext cx="1892954" cy="313932"/>
          </a:xfrm>
          <a:prstGeom prst="rect">
            <a:avLst/>
          </a:prstGeom>
          <a:solidFill>
            <a:schemeClr val="bg1"/>
          </a:solidFill>
          <a:ln>
            <a:noFill/>
          </a:ln>
          <a:effectLst/>
          <a:extLst>
            <a:ext uri="{91240B29-F687-4F45-9708-019B960494DF}">
              <a14:hiddenLine xmlns:a14="http://schemas.microsoft.com/office/drawing/2010/main" w="3175">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zh-TW" sz="1600" dirty="0">
                <a:solidFill>
                  <a:schemeClr val="accent1"/>
                </a:solidFill>
                <a:latin typeface="Helvetica" panose="020B0604020202020204" pitchFamily="34" charset="0"/>
                <a:ea typeface="新細明體" panose="02020500000000000000" pitchFamily="18" charset="-120"/>
              </a:rPr>
              <a:t>IGP derived routes</a:t>
            </a:r>
          </a:p>
        </p:txBody>
      </p:sp>
      <p:pic>
        <p:nvPicPr>
          <p:cNvPr id="818251" name="Picture 7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950" y="2376488"/>
            <a:ext cx="573088" cy="37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8252" name="Picture 7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2000" y="2398713"/>
            <a:ext cx="573088" cy="37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8253" name="Picture 7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8000" y="2363788"/>
            <a:ext cx="573088" cy="37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H="1">
            <a:off x="4960937" y="2401112"/>
            <a:ext cx="1895476" cy="0"/>
          </a:xfrm>
          <a:prstGeom prst="straightConnector1">
            <a:avLst/>
          </a:prstGeom>
          <a:ln w="19050">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flipV="1">
            <a:off x="2546949" y="2376332"/>
            <a:ext cx="1394213" cy="14288"/>
          </a:xfrm>
          <a:prstGeom prst="straightConnector1">
            <a:avLst/>
          </a:prstGeom>
          <a:ln w="19050">
            <a:headEnd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873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en-GB" altLang="zh-TW" b="0">
                <a:latin typeface="Tahoma" panose="020B0604030504040204" pitchFamily="34" charset="0"/>
                <a:ea typeface="新細明體" panose="02020500000000000000" pitchFamily="18" charset="-120"/>
              </a:rPr>
              <a:t>On-Demand Downstream Distribution</a:t>
            </a:r>
            <a:endParaRPr lang="en-US" altLang="zh-TW" b="0">
              <a:latin typeface="Tahoma" panose="020B0604030504040204" pitchFamily="34" charset="0"/>
              <a:ea typeface="新細明體" panose="02020500000000000000" pitchFamily="18" charset="-120"/>
            </a:endParaRPr>
          </a:p>
        </p:txBody>
      </p:sp>
      <p:sp>
        <p:nvSpPr>
          <p:cNvPr id="819203" name="Rectangle 3"/>
          <p:cNvSpPr>
            <a:spLocks noChangeArrowheads="1"/>
          </p:cNvSpPr>
          <p:nvPr/>
        </p:nvSpPr>
        <p:spPr bwMode="auto">
          <a:xfrm>
            <a:off x="288925" y="4419600"/>
            <a:ext cx="8855075"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438" tIns="34925" rIns="71438" bIns="34925"/>
          <a:lstStyle>
            <a:lvl1pPr marL="254000" indent="-254000" defTabSz="701675">
              <a:defRPr sz="2400">
                <a:solidFill>
                  <a:schemeClr val="tx1"/>
                </a:solidFill>
                <a:latin typeface="Arial" panose="020B0604020202020204" pitchFamily="34" charset="0"/>
              </a:defRPr>
            </a:lvl1pPr>
            <a:lvl2pPr marL="617538" indent="-234950" defTabSz="701675">
              <a:defRPr sz="2400">
                <a:solidFill>
                  <a:schemeClr val="tx1"/>
                </a:solidFill>
                <a:latin typeface="Arial" panose="020B0604020202020204" pitchFamily="34" charset="0"/>
              </a:defRPr>
            </a:lvl2pPr>
            <a:lvl3pPr marL="1006475" indent="-260350" defTabSz="701675">
              <a:defRPr sz="2400">
                <a:solidFill>
                  <a:schemeClr val="tx1"/>
                </a:solidFill>
                <a:latin typeface="Arial" panose="020B0604020202020204" pitchFamily="34" charset="0"/>
              </a:defRPr>
            </a:lvl3pPr>
            <a:lvl4pPr marL="1293813" indent="-115888" defTabSz="701675">
              <a:defRPr sz="2400">
                <a:solidFill>
                  <a:schemeClr val="tx1"/>
                </a:solidFill>
                <a:latin typeface="Arial" panose="020B0604020202020204" pitchFamily="34" charset="0"/>
              </a:defRPr>
            </a:lvl4pPr>
            <a:lvl5pPr marL="1638300" indent="-114300" defTabSz="701675">
              <a:defRPr sz="2400">
                <a:solidFill>
                  <a:schemeClr val="tx1"/>
                </a:solidFill>
                <a:latin typeface="Arial" panose="020B0604020202020204" pitchFamily="34" charset="0"/>
              </a:defRPr>
            </a:lvl5pPr>
            <a:lvl6pPr marL="2095500" indent="-114300" defTabSz="701675" eaLnBrk="0" fontAlgn="base" hangingPunct="0">
              <a:spcBef>
                <a:spcPct val="0"/>
              </a:spcBef>
              <a:spcAft>
                <a:spcPct val="0"/>
              </a:spcAft>
              <a:defRPr sz="2400">
                <a:solidFill>
                  <a:schemeClr val="tx1"/>
                </a:solidFill>
                <a:latin typeface="Arial" panose="020B0604020202020204" pitchFamily="34" charset="0"/>
              </a:defRPr>
            </a:lvl6pPr>
            <a:lvl7pPr marL="2552700" indent="-114300" defTabSz="701675" eaLnBrk="0" fontAlgn="base" hangingPunct="0">
              <a:spcBef>
                <a:spcPct val="0"/>
              </a:spcBef>
              <a:spcAft>
                <a:spcPct val="0"/>
              </a:spcAft>
              <a:defRPr sz="2400">
                <a:solidFill>
                  <a:schemeClr val="tx1"/>
                </a:solidFill>
                <a:latin typeface="Arial" panose="020B0604020202020204" pitchFamily="34" charset="0"/>
              </a:defRPr>
            </a:lvl7pPr>
            <a:lvl8pPr marL="3009900" indent="-114300" defTabSz="701675" eaLnBrk="0" fontAlgn="base" hangingPunct="0">
              <a:spcBef>
                <a:spcPct val="0"/>
              </a:spcBef>
              <a:spcAft>
                <a:spcPct val="0"/>
              </a:spcAft>
              <a:defRPr sz="2400">
                <a:solidFill>
                  <a:schemeClr val="tx1"/>
                </a:solidFill>
                <a:latin typeface="Arial" panose="020B0604020202020204" pitchFamily="34" charset="0"/>
              </a:defRPr>
            </a:lvl8pPr>
            <a:lvl9pPr marL="3467100" indent="-114300" defTabSz="701675"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spcBef>
                <a:spcPct val="50000"/>
              </a:spcBef>
              <a:buClr>
                <a:srgbClr val="35C5FF"/>
              </a:buClr>
              <a:buSzPct val="100000"/>
              <a:buFont typeface="Arial" panose="020B0604020202020204" pitchFamily="34" charset="0"/>
              <a:buNone/>
            </a:pPr>
            <a:endParaRPr lang="zh-TW" altLang="en-GB">
              <a:ea typeface="新細明體" panose="02020500000000000000" pitchFamily="18" charset="-120"/>
            </a:endParaRPr>
          </a:p>
          <a:p>
            <a:pPr>
              <a:lnSpc>
                <a:spcPct val="80000"/>
              </a:lnSpc>
              <a:spcBef>
                <a:spcPct val="50000"/>
              </a:spcBef>
              <a:buClr>
                <a:srgbClr val="35C5FF"/>
              </a:buClr>
              <a:buSzPct val="100000"/>
              <a:buFont typeface="Arial" panose="020B0604020202020204" pitchFamily="34" charset="0"/>
              <a:buChar char="•"/>
            </a:pPr>
            <a:r>
              <a:rPr lang="en-GB" altLang="zh-TW">
                <a:ea typeface="新細明體" panose="02020500000000000000" pitchFamily="18" charset="-120"/>
              </a:rPr>
              <a:t>Upstream LSRs request labels to downstream neighbors</a:t>
            </a:r>
          </a:p>
          <a:p>
            <a:pPr>
              <a:lnSpc>
                <a:spcPct val="80000"/>
              </a:lnSpc>
              <a:spcBef>
                <a:spcPct val="50000"/>
              </a:spcBef>
              <a:buClr>
                <a:srgbClr val="35C5FF"/>
              </a:buClr>
              <a:buSzPct val="100000"/>
              <a:buFont typeface="Arial" panose="020B0604020202020204" pitchFamily="34" charset="0"/>
              <a:buChar char="•"/>
            </a:pPr>
            <a:r>
              <a:rPr lang="en-GB" altLang="zh-TW">
                <a:ea typeface="新細明體" panose="02020500000000000000" pitchFamily="18" charset="-120"/>
              </a:rPr>
              <a:t>Downstream LSRs distribute labels upon request</a:t>
            </a:r>
          </a:p>
        </p:txBody>
      </p:sp>
      <p:sp>
        <p:nvSpPr>
          <p:cNvPr id="819204" name="Rectangle 4"/>
          <p:cNvSpPr>
            <a:spLocks noChangeArrowheads="1"/>
          </p:cNvSpPr>
          <p:nvPr/>
        </p:nvSpPr>
        <p:spPr bwMode="auto">
          <a:xfrm>
            <a:off x="7377112" y="2433213"/>
            <a:ext cx="1722761" cy="36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zh-TW" altLang="en-US" sz="1800" dirty="0" smtClean="0">
                <a:ea typeface="新細明體" panose="02020500000000000000" pitchFamily="18" charset="-120"/>
              </a:rPr>
              <a:t>171.68.10</a:t>
            </a:r>
            <a:r>
              <a:rPr lang="en-US" altLang="zh-TW" sz="1800" dirty="0" smtClean="0">
                <a:ea typeface="新細明體" panose="02020500000000000000" pitchFamily="18" charset="-120"/>
              </a:rPr>
              <a:t>.0</a:t>
            </a:r>
            <a:r>
              <a:rPr lang="zh-TW" altLang="en-US" sz="1800" dirty="0" smtClean="0">
                <a:ea typeface="新細明體" panose="02020500000000000000" pitchFamily="18" charset="-120"/>
              </a:rPr>
              <a:t>/24</a:t>
            </a:r>
            <a:endParaRPr lang="zh-TW" altLang="en-US" sz="1800" dirty="0">
              <a:ea typeface="新細明體" panose="02020500000000000000" pitchFamily="18" charset="-120"/>
            </a:endParaRPr>
          </a:p>
        </p:txBody>
      </p:sp>
      <p:sp>
        <p:nvSpPr>
          <p:cNvPr id="819205" name="Line 5"/>
          <p:cNvSpPr>
            <a:spLocks noChangeShapeType="1"/>
          </p:cNvSpPr>
          <p:nvPr/>
        </p:nvSpPr>
        <p:spPr bwMode="auto">
          <a:xfrm>
            <a:off x="4254500" y="3027363"/>
            <a:ext cx="2925763" cy="0"/>
          </a:xfrm>
          <a:prstGeom prst="line">
            <a:avLst/>
          </a:prstGeom>
          <a:noFill/>
          <a:ln w="25399">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206" name="Line 6"/>
          <p:cNvSpPr>
            <a:spLocks noChangeShapeType="1"/>
          </p:cNvSpPr>
          <p:nvPr/>
        </p:nvSpPr>
        <p:spPr bwMode="auto">
          <a:xfrm>
            <a:off x="2114550" y="3014663"/>
            <a:ext cx="1931988" cy="0"/>
          </a:xfrm>
          <a:prstGeom prst="line">
            <a:avLst/>
          </a:prstGeom>
          <a:noFill/>
          <a:ln w="25399">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207" name="Rectangle 7"/>
          <p:cNvSpPr>
            <a:spLocks noChangeArrowheads="1"/>
          </p:cNvSpPr>
          <p:nvPr/>
        </p:nvSpPr>
        <p:spPr bwMode="auto">
          <a:xfrm>
            <a:off x="3683000" y="3162300"/>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800">
                <a:ea typeface="新細明體" panose="02020500000000000000" pitchFamily="18" charset="-120"/>
              </a:rPr>
              <a:t>Rtr-B</a:t>
            </a:r>
          </a:p>
        </p:txBody>
      </p:sp>
      <p:sp>
        <p:nvSpPr>
          <p:cNvPr id="819208" name="Rectangle 8"/>
          <p:cNvSpPr>
            <a:spLocks noChangeArrowheads="1"/>
          </p:cNvSpPr>
          <p:nvPr/>
        </p:nvSpPr>
        <p:spPr bwMode="auto">
          <a:xfrm>
            <a:off x="1474788" y="3149600"/>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800">
                <a:ea typeface="新細明體" panose="02020500000000000000" pitchFamily="18" charset="-120"/>
              </a:rPr>
              <a:t>Rtr-A</a:t>
            </a:r>
          </a:p>
        </p:txBody>
      </p:sp>
      <p:sp>
        <p:nvSpPr>
          <p:cNvPr id="819209" name="Rectangle 9"/>
          <p:cNvSpPr>
            <a:spLocks noChangeArrowheads="1"/>
          </p:cNvSpPr>
          <p:nvPr/>
        </p:nvSpPr>
        <p:spPr bwMode="auto">
          <a:xfrm>
            <a:off x="6692900" y="3162300"/>
            <a:ext cx="8143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800">
                <a:ea typeface="新細明體" panose="02020500000000000000" pitchFamily="18" charset="-120"/>
              </a:rPr>
              <a:t>Rtr-C</a:t>
            </a:r>
          </a:p>
        </p:txBody>
      </p:sp>
      <p:sp>
        <p:nvSpPr>
          <p:cNvPr id="819210" name="Rectangle 10"/>
          <p:cNvSpPr>
            <a:spLocks noChangeArrowheads="1"/>
          </p:cNvSpPr>
          <p:nvPr/>
        </p:nvSpPr>
        <p:spPr bwMode="auto">
          <a:xfrm>
            <a:off x="63177" y="2575294"/>
            <a:ext cx="1722761" cy="36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zh-TW" altLang="en-US" sz="1800" dirty="0" smtClean="0">
                <a:ea typeface="新細明體" panose="02020500000000000000" pitchFamily="18" charset="-120"/>
              </a:rPr>
              <a:t>171.68.40</a:t>
            </a:r>
            <a:r>
              <a:rPr lang="en-US" altLang="zh-TW" sz="1800" dirty="0" smtClean="0">
                <a:ea typeface="新細明體" panose="02020500000000000000" pitchFamily="18" charset="-120"/>
              </a:rPr>
              <a:t>.0</a:t>
            </a:r>
            <a:r>
              <a:rPr lang="zh-TW" altLang="en-US" sz="1800" dirty="0" smtClean="0">
                <a:ea typeface="新細明體" panose="02020500000000000000" pitchFamily="18" charset="-120"/>
              </a:rPr>
              <a:t>/24</a:t>
            </a:r>
            <a:endParaRPr lang="zh-TW" altLang="en-US" sz="1800" dirty="0">
              <a:ea typeface="新細明體" panose="02020500000000000000" pitchFamily="18" charset="-120"/>
            </a:endParaRPr>
          </a:p>
        </p:txBody>
      </p:sp>
      <p:grpSp>
        <p:nvGrpSpPr>
          <p:cNvPr id="819211" name="Group 11"/>
          <p:cNvGrpSpPr>
            <a:grpSpLocks/>
          </p:cNvGrpSpPr>
          <p:nvPr/>
        </p:nvGrpSpPr>
        <p:grpSpPr bwMode="auto">
          <a:xfrm>
            <a:off x="4689475" y="2205038"/>
            <a:ext cx="2538413" cy="533400"/>
            <a:chOff x="2879" y="953"/>
            <a:chExt cx="1599" cy="336"/>
          </a:xfrm>
        </p:grpSpPr>
        <p:sp>
          <p:nvSpPr>
            <p:cNvPr id="819212" name="Text Box 12"/>
            <p:cNvSpPr txBox="1">
              <a:spLocks noChangeArrowheads="1"/>
            </p:cNvSpPr>
            <p:nvPr/>
          </p:nvSpPr>
          <p:spPr bwMode="auto">
            <a:xfrm>
              <a:off x="2879" y="987"/>
              <a:ext cx="1599" cy="302"/>
            </a:xfrm>
            <a:prstGeom prst="rect">
              <a:avLst/>
            </a:prstGeom>
            <a:solidFill>
              <a:schemeClr val="bg1"/>
            </a:solidFill>
            <a:ln w="317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zh-TW" sz="1400">
                  <a:latin typeface="Helvetica" panose="020B0604020202020204" pitchFamily="34" charset="0"/>
                  <a:ea typeface="新細明體" panose="02020500000000000000" pitchFamily="18" charset="-120"/>
                </a:rPr>
                <a:t>Use label </a:t>
              </a:r>
              <a:r>
                <a:rPr lang="en-GB" altLang="zh-TW" sz="1400">
                  <a:solidFill>
                    <a:schemeClr val="accent2"/>
                  </a:solidFill>
                  <a:latin typeface="Helvetica" panose="020B0604020202020204" pitchFamily="34" charset="0"/>
                  <a:ea typeface="新細明體" panose="02020500000000000000" pitchFamily="18" charset="-120"/>
                </a:rPr>
                <a:t>30</a:t>
              </a:r>
              <a:r>
                <a:rPr lang="en-GB" altLang="zh-TW" sz="1400">
                  <a:latin typeface="Helvetica" panose="020B0604020202020204" pitchFamily="34" charset="0"/>
                  <a:ea typeface="新細明體" panose="02020500000000000000" pitchFamily="18" charset="-120"/>
                </a:rPr>
                <a:t> for destination </a:t>
              </a:r>
              <a:br>
                <a:rPr lang="en-GB" altLang="zh-TW" sz="1400">
                  <a:latin typeface="Helvetica" panose="020B0604020202020204" pitchFamily="34" charset="0"/>
                  <a:ea typeface="新細明體" panose="02020500000000000000" pitchFamily="18" charset="-120"/>
                </a:rPr>
              </a:br>
              <a:r>
                <a:rPr lang="en-GB" altLang="zh-TW" sz="1400">
                  <a:latin typeface="Helvetica" panose="020B0604020202020204" pitchFamily="34" charset="0"/>
                  <a:ea typeface="新細明體" panose="02020500000000000000" pitchFamily="18" charset="-120"/>
                </a:rPr>
                <a:t>171.68.10/24</a:t>
              </a:r>
            </a:p>
          </p:txBody>
        </p:sp>
        <p:sp>
          <p:nvSpPr>
            <p:cNvPr id="819213" name="Line 13"/>
            <p:cNvSpPr>
              <a:spLocks noChangeShapeType="1"/>
            </p:cNvSpPr>
            <p:nvPr/>
          </p:nvSpPr>
          <p:spPr bwMode="auto">
            <a:xfrm>
              <a:off x="3249" y="953"/>
              <a:ext cx="809" cy="0"/>
            </a:xfrm>
            <a:prstGeom prst="line">
              <a:avLst/>
            </a:prstGeom>
            <a:noFill/>
            <a:ln w="28575">
              <a:solidFill>
                <a:schemeClr val="accent2"/>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819214" name="Group 14"/>
          <p:cNvGrpSpPr>
            <a:grpSpLocks/>
          </p:cNvGrpSpPr>
          <p:nvPr/>
        </p:nvGrpSpPr>
        <p:grpSpPr bwMode="auto">
          <a:xfrm>
            <a:off x="1935163" y="2198688"/>
            <a:ext cx="2538412" cy="533400"/>
            <a:chOff x="2879" y="953"/>
            <a:chExt cx="1599" cy="336"/>
          </a:xfrm>
        </p:grpSpPr>
        <p:sp>
          <p:nvSpPr>
            <p:cNvPr id="819215" name="Text Box 15"/>
            <p:cNvSpPr txBox="1">
              <a:spLocks noChangeArrowheads="1"/>
            </p:cNvSpPr>
            <p:nvPr/>
          </p:nvSpPr>
          <p:spPr bwMode="auto">
            <a:xfrm>
              <a:off x="2879" y="987"/>
              <a:ext cx="1599" cy="302"/>
            </a:xfrm>
            <a:prstGeom prst="rect">
              <a:avLst/>
            </a:prstGeom>
            <a:solidFill>
              <a:schemeClr val="bg1"/>
            </a:solidFill>
            <a:ln w="317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zh-TW" sz="1400">
                  <a:latin typeface="Helvetica" panose="020B0604020202020204" pitchFamily="34" charset="0"/>
                  <a:ea typeface="新細明體" panose="02020500000000000000" pitchFamily="18" charset="-120"/>
                </a:rPr>
                <a:t>Use label </a:t>
              </a:r>
              <a:r>
                <a:rPr lang="en-GB" altLang="zh-TW" sz="1400">
                  <a:solidFill>
                    <a:schemeClr val="accent2"/>
                  </a:solidFill>
                  <a:latin typeface="Helvetica" panose="020B0604020202020204" pitchFamily="34" charset="0"/>
                  <a:ea typeface="新細明體" panose="02020500000000000000" pitchFamily="18" charset="-120"/>
                </a:rPr>
                <a:t>40</a:t>
              </a:r>
              <a:r>
                <a:rPr lang="en-GB" altLang="zh-TW" sz="1400">
                  <a:latin typeface="Helvetica" panose="020B0604020202020204" pitchFamily="34" charset="0"/>
                  <a:ea typeface="新細明體" panose="02020500000000000000" pitchFamily="18" charset="-120"/>
                </a:rPr>
                <a:t> for destination </a:t>
              </a:r>
              <a:br>
                <a:rPr lang="en-GB" altLang="zh-TW" sz="1400">
                  <a:latin typeface="Helvetica" panose="020B0604020202020204" pitchFamily="34" charset="0"/>
                  <a:ea typeface="新細明體" panose="02020500000000000000" pitchFamily="18" charset="-120"/>
                </a:rPr>
              </a:br>
              <a:r>
                <a:rPr lang="en-GB" altLang="zh-TW" sz="1400">
                  <a:latin typeface="Helvetica" panose="020B0604020202020204" pitchFamily="34" charset="0"/>
                  <a:ea typeface="新細明體" panose="02020500000000000000" pitchFamily="18" charset="-120"/>
                </a:rPr>
                <a:t>171.68.10/24</a:t>
              </a:r>
            </a:p>
          </p:txBody>
        </p:sp>
        <p:sp>
          <p:nvSpPr>
            <p:cNvPr id="819216" name="Line 16"/>
            <p:cNvSpPr>
              <a:spLocks noChangeShapeType="1"/>
            </p:cNvSpPr>
            <p:nvPr/>
          </p:nvSpPr>
          <p:spPr bwMode="auto">
            <a:xfrm>
              <a:off x="3249" y="953"/>
              <a:ext cx="809" cy="0"/>
            </a:xfrm>
            <a:prstGeom prst="line">
              <a:avLst/>
            </a:prstGeom>
            <a:noFill/>
            <a:ln w="28575">
              <a:solidFill>
                <a:schemeClr val="accent2"/>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819217" name="Group 17"/>
          <p:cNvGrpSpPr>
            <a:grpSpLocks/>
          </p:cNvGrpSpPr>
          <p:nvPr/>
        </p:nvGrpSpPr>
        <p:grpSpPr bwMode="auto">
          <a:xfrm>
            <a:off x="2130425" y="3657600"/>
            <a:ext cx="2212975" cy="533400"/>
            <a:chOff x="1597" y="1783"/>
            <a:chExt cx="1394" cy="336"/>
          </a:xfrm>
        </p:grpSpPr>
        <p:sp>
          <p:nvSpPr>
            <p:cNvPr id="819218" name="Text Box 18"/>
            <p:cNvSpPr txBox="1">
              <a:spLocks noChangeArrowheads="1"/>
            </p:cNvSpPr>
            <p:nvPr/>
          </p:nvSpPr>
          <p:spPr bwMode="auto">
            <a:xfrm>
              <a:off x="1597" y="1817"/>
              <a:ext cx="1394" cy="302"/>
            </a:xfrm>
            <a:prstGeom prst="rect">
              <a:avLst/>
            </a:prstGeom>
            <a:solidFill>
              <a:schemeClr val="bg1"/>
            </a:solidFill>
            <a:ln w="317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zh-TW" sz="1400">
                  <a:latin typeface="Helvetica" panose="020B0604020202020204" pitchFamily="34" charset="0"/>
                  <a:ea typeface="新細明體" panose="02020500000000000000" pitchFamily="18" charset="-120"/>
                </a:rPr>
                <a:t>Request label for </a:t>
              </a:r>
              <a:br>
                <a:rPr lang="en-GB" altLang="zh-TW" sz="1400">
                  <a:latin typeface="Helvetica" panose="020B0604020202020204" pitchFamily="34" charset="0"/>
                  <a:ea typeface="新細明體" panose="02020500000000000000" pitchFamily="18" charset="-120"/>
                </a:rPr>
              </a:br>
              <a:r>
                <a:rPr lang="en-GB" altLang="zh-TW" sz="1400">
                  <a:latin typeface="Helvetica" panose="020B0604020202020204" pitchFamily="34" charset="0"/>
                  <a:ea typeface="新細明體" panose="02020500000000000000" pitchFamily="18" charset="-120"/>
                </a:rPr>
                <a:t>destination 171.68.10/24</a:t>
              </a:r>
            </a:p>
          </p:txBody>
        </p:sp>
        <p:sp>
          <p:nvSpPr>
            <p:cNvPr id="819219" name="Line 19"/>
            <p:cNvSpPr>
              <a:spLocks noChangeShapeType="1"/>
            </p:cNvSpPr>
            <p:nvPr/>
          </p:nvSpPr>
          <p:spPr bwMode="auto">
            <a:xfrm>
              <a:off x="1863" y="1783"/>
              <a:ext cx="809" cy="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819220" name="Group 20"/>
          <p:cNvGrpSpPr>
            <a:grpSpLocks/>
          </p:cNvGrpSpPr>
          <p:nvPr/>
        </p:nvGrpSpPr>
        <p:grpSpPr bwMode="auto">
          <a:xfrm>
            <a:off x="4664075" y="3651250"/>
            <a:ext cx="2212975" cy="533400"/>
            <a:chOff x="1597" y="1783"/>
            <a:chExt cx="1394" cy="336"/>
          </a:xfrm>
        </p:grpSpPr>
        <p:sp>
          <p:nvSpPr>
            <p:cNvPr id="819221" name="Text Box 21"/>
            <p:cNvSpPr txBox="1">
              <a:spLocks noChangeArrowheads="1"/>
            </p:cNvSpPr>
            <p:nvPr/>
          </p:nvSpPr>
          <p:spPr bwMode="auto">
            <a:xfrm>
              <a:off x="1597" y="1817"/>
              <a:ext cx="1394" cy="302"/>
            </a:xfrm>
            <a:prstGeom prst="rect">
              <a:avLst/>
            </a:prstGeom>
            <a:solidFill>
              <a:schemeClr val="bg1"/>
            </a:solidFill>
            <a:ln w="317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zh-TW" sz="1400">
                  <a:latin typeface="Helvetica" panose="020B0604020202020204" pitchFamily="34" charset="0"/>
                  <a:ea typeface="新細明體" panose="02020500000000000000" pitchFamily="18" charset="-120"/>
                </a:rPr>
                <a:t>Request label for </a:t>
              </a:r>
              <a:br>
                <a:rPr lang="en-GB" altLang="zh-TW" sz="1400">
                  <a:latin typeface="Helvetica" panose="020B0604020202020204" pitchFamily="34" charset="0"/>
                  <a:ea typeface="新細明體" panose="02020500000000000000" pitchFamily="18" charset="-120"/>
                </a:rPr>
              </a:br>
              <a:r>
                <a:rPr lang="en-GB" altLang="zh-TW" sz="1400">
                  <a:latin typeface="Helvetica" panose="020B0604020202020204" pitchFamily="34" charset="0"/>
                  <a:ea typeface="新細明體" panose="02020500000000000000" pitchFamily="18" charset="-120"/>
                </a:rPr>
                <a:t>destination 171.68.10/24</a:t>
              </a:r>
            </a:p>
          </p:txBody>
        </p:sp>
        <p:sp>
          <p:nvSpPr>
            <p:cNvPr id="819222" name="Line 22"/>
            <p:cNvSpPr>
              <a:spLocks noChangeShapeType="1"/>
            </p:cNvSpPr>
            <p:nvPr/>
          </p:nvSpPr>
          <p:spPr bwMode="auto">
            <a:xfrm>
              <a:off x="1863" y="1783"/>
              <a:ext cx="809" cy="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pic>
        <p:nvPicPr>
          <p:cNvPr id="819223"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00" y="2822575"/>
            <a:ext cx="573088"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224"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75" y="2843213"/>
            <a:ext cx="573088" cy="37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225"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3700" y="2800350"/>
            <a:ext cx="573088"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8819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smtClean="0">
                <a:solidFill>
                  <a:schemeClr val="tx2"/>
                </a:solidFill>
                <a:latin typeface="Arial" pitchFamily="-110" charset="0"/>
              </a:rPr>
              <a:t>MPLS</a:t>
            </a:r>
            <a:endParaRPr kumimoji="1" lang="en-US" sz="4000" b="1" cap="all" dirty="0" smtClean="0">
              <a:solidFill>
                <a:schemeClr val="tx2"/>
              </a:solidFill>
              <a:latin typeface="Arial" pitchFamily="-110"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7" name="Rectangle 3"/>
          <p:cNvSpPr>
            <a:spLocks noChangeArrowheads="1"/>
          </p:cNvSpPr>
          <p:nvPr/>
        </p:nvSpPr>
        <p:spPr bwMode="auto">
          <a:xfrm>
            <a:off x="228600" y="1143000"/>
            <a:ext cx="8610600" cy="5247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80000"/>
              </a:lnSpc>
              <a:spcBef>
                <a:spcPct val="50000"/>
              </a:spcBef>
              <a:buClr>
                <a:schemeClr val="accent2"/>
              </a:buClr>
              <a:buSzPct val="100000"/>
              <a:buFont typeface="Arial" panose="020B0604020202020204" pitchFamily="34" charset="0"/>
              <a:buChar char="•"/>
            </a:pPr>
            <a:r>
              <a:rPr lang="zh-TW" altLang="en-GB" sz="2800" dirty="0">
                <a:ea typeface="新細明體" panose="02020500000000000000" pitchFamily="18" charset="-120"/>
              </a:rPr>
              <a:t> </a:t>
            </a:r>
            <a:r>
              <a:rPr lang="en-US" altLang="zh-TW" dirty="0">
                <a:latin typeface="+mn-lt"/>
                <a:ea typeface="新細明體" panose="02020500000000000000" pitchFamily="18" charset="-120"/>
              </a:rPr>
              <a:t>Label retention mode refers to the way in which an LSR treats label mappings it is not currently using.</a:t>
            </a:r>
          </a:p>
          <a:p>
            <a:pPr>
              <a:lnSpc>
                <a:spcPct val="80000"/>
              </a:lnSpc>
              <a:spcBef>
                <a:spcPct val="50000"/>
              </a:spcBef>
              <a:buClr>
                <a:schemeClr val="accent2"/>
              </a:buClr>
              <a:buSzPct val="100000"/>
              <a:buFont typeface="Arial" panose="020B0604020202020204" pitchFamily="34" charset="0"/>
              <a:buChar char="•"/>
            </a:pPr>
            <a:r>
              <a:rPr lang="en-GB" altLang="zh-TW" sz="2600" dirty="0" smtClean="0">
                <a:latin typeface="+mn-lt"/>
                <a:ea typeface="新細明體" panose="02020500000000000000" pitchFamily="18" charset="-120"/>
              </a:rPr>
              <a:t> Liberal </a:t>
            </a:r>
            <a:r>
              <a:rPr lang="en-GB" altLang="zh-TW" sz="2600" dirty="0">
                <a:latin typeface="+mn-lt"/>
                <a:ea typeface="新細明體" panose="02020500000000000000" pitchFamily="18" charset="-120"/>
              </a:rPr>
              <a:t>retention mode</a:t>
            </a:r>
          </a:p>
          <a:p>
            <a:pPr lvl="1">
              <a:lnSpc>
                <a:spcPct val="80000"/>
              </a:lnSpc>
              <a:spcBef>
                <a:spcPct val="50000"/>
              </a:spcBef>
              <a:buClr>
                <a:schemeClr val="accent2"/>
              </a:buClr>
              <a:buFontTx/>
              <a:buChar char="•"/>
            </a:pPr>
            <a:r>
              <a:rPr lang="en-GB" altLang="zh-TW" sz="2400" dirty="0">
                <a:latin typeface="+mn-lt"/>
                <a:ea typeface="新細明體" panose="02020500000000000000" pitchFamily="18" charset="-120"/>
              </a:rPr>
              <a:t> LSR retains labels from all </a:t>
            </a:r>
            <a:r>
              <a:rPr lang="en-GB" altLang="zh-TW" sz="2400" dirty="0" err="1">
                <a:latin typeface="+mn-lt"/>
                <a:ea typeface="新細明體" panose="02020500000000000000" pitchFamily="18" charset="-120"/>
              </a:rPr>
              <a:t>neighbors</a:t>
            </a:r>
            <a:endParaRPr lang="en-GB" altLang="zh-TW" sz="2400" dirty="0">
              <a:latin typeface="+mn-lt"/>
              <a:ea typeface="新細明體" panose="02020500000000000000" pitchFamily="18" charset="-120"/>
            </a:endParaRPr>
          </a:p>
          <a:p>
            <a:pPr marL="1257300" lvl="2" indent="-342900">
              <a:lnSpc>
                <a:spcPct val="80000"/>
              </a:lnSpc>
              <a:spcBef>
                <a:spcPct val="50000"/>
              </a:spcBef>
              <a:buFont typeface="Arial" panose="020B0604020202020204" pitchFamily="34" charset="0"/>
              <a:buChar char="•"/>
            </a:pPr>
            <a:r>
              <a:rPr lang="en-US" altLang="zh-TW" sz="2000" dirty="0">
                <a:latin typeface="+mn-lt"/>
                <a:ea typeface="新細明體" panose="02020500000000000000" pitchFamily="18" charset="-120"/>
              </a:rPr>
              <a:t>should a topology change occur, the labels to use in the new topology are usually already in </a:t>
            </a:r>
            <a:r>
              <a:rPr lang="en-US" altLang="zh-TW" sz="2000" dirty="0" smtClean="0">
                <a:latin typeface="+mn-lt"/>
                <a:ea typeface="新細明體" panose="02020500000000000000" pitchFamily="18" charset="-120"/>
              </a:rPr>
              <a:t>place</a:t>
            </a:r>
          </a:p>
          <a:p>
            <a:pPr marL="1257300" lvl="2" indent="-342900">
              <a:lnSpc>
                <a:spcPct val="80000"/>
              </a:lnSpc>
              <a:spcBef>
                <a:spcPct val="50000"/>
              </a:spcBef>
              <a:buFont typeface="Arial" panose="020B0604020202020204" pitchFamily="34" charset="0"/>
              <a:buChar char="•"/>
            </a:pPr>
            <a:r>
              <a:rPr lang="en-GB" altLang="zh-TW" sz="2000" dirty="0" smtClean="0">
                <a:latin typeface="+mn-lt"/>
                <a:ea typeface="新細明體" panose="02020500000000000000" pitchFamily="18" charset="-120"/>
              </a:rPr>
              <a:t>Require </a:t>
            </a:r>
            <a:r>
              <a:rPr lang="en-GB" altLang="zh-TW" sz="2000" dirty="0">
                <a:latin typeface="+mn-lt"/>
                <a:ea typeface="新細明體" panose="02020500000000000000" pitchFamily="18" charset="-120"/>
              </a:rPr>
              <a:t>more memory and label </a:t>
            </a:r>
            <a:r>
              <a:rPr lang="en-GB" altLang="zh-TW" sz="2000" dirty="0" smtClean="0">
                <a:latin typeface="+mn-lt"/>
                <a:ea typeface="新細明體" panose="02020500000000000000" pitchFamily="18" charset="-120"/>
              </a:rPr>
              <a:t>space</a:t>
            </a:r>
            <a:endParaRPr lang="en-GB" altLang="zh-TW" sz="2000" dirty="0">
              <a:latin typeface="+mn-lt"/>
              <a:ea typeface="新細明體" panose="02020500000000000000" pitchFamily="18" charset="-120"/>
            </a:endParaRPr>
          </a:p>
          <a:p>
            <a:pPr>
              <a:lnSpc>
                <a:spcPct val="80000"/>
              </a:lnSpc>
              <a:spcBef>
                <a:spcPct val="50000"/>
              </a:spcBef>
              <a:buClr>
                <a:schemeClr val="accent2"/>
              </a:buClr>
              <a:buSzPct val="100000"/>
              <a:buFont typeface="Arial" panose="020B0604020202020204" pitchFamily="34" charset="0"/>
              <a:buChar char="•"/>
            </a:pPr>
            <a:r>
              <a:rPr lang="en-GB" altLang="zh-TW" sz="2800" dirty="0">
                <a:latin typeface="+mn-lt"/>
                <a:ea typeface="新細明體" panose="02020500000000000000" pitchFamily="18" charset="-120"/>
              </a:rPr>
              <a:t> </a:t>
            </a:r>
            <a:r>
              <a:rPr lang="en-GB" altLang="zh-TW" sz="2600" dirty="0">
                <a:latin typeface="+mn-lt"/>
                <a:ea typeface="新細明體" panose="02020500000000000000" pitchFamily="18" charset="-120"/>
              </a:rPr>
              <a:t>Conservative retention mode</a:t>
            </a:r>
          </a:p>
          <a:p>
            <a:pPr lvl="1">
              <a:lnSpc>
                <a:spcPct val="80000"/>
              </a:lnSpc>
              <a:spcBef>
                <a:spcPct val="50000"/>
              </a:spcBef>
              <a:buClr>
                <a:schemeClr val="accent2"/>
              </a:buClr>
              <a:buFontTx/>
              <a:buChar char="•"/>
            </a:pPr>
            <a:r>
              <a:rPr lang="en-GB" altLang="zh-TW" sz="2400" dirty="0">
                <a:latin typeface="+mn-lt"/>
                <a:ea typeface="新細明體" panose="02020500000000000000" pitchFamily="18" charset="-120"/>
              </a:rPr>
              <a:t> LSR retains labels only from next-hops </a:t>
            </a:r>
            <a:r>
              <a:rPr lang="en-GB" altLang="zh-TW" sz="2400" dirty="0" err="1">
                <a:latin typeface="+mn-lt"/>
                <a:ea typeface="新細明體" panose="02020500000000000000" pitchFamily="18" charset="-120"/>
              </a:rPr>
              <a:t>neighbors</a:t>
            </a:r>
            <a:endParaRPr lang="en-GB" altLang="zh-TW" sz="2400" dirty="0">
              <a:latin typeface="+mn-lt"/>
              <a:ea typeface="新細明體" panose="02020500000000000000" pitchFamily="18" charset="-120"/>
            </a:endParaRPr>
          </a:p>
          <a:p>
            <a:pPr marL="1257300" lvl="2" indent="-342900">
              <a:lnSpc>
                <a:spcPct val="80000"/>
              </a:lnSpc>
              <a:spcBef>
                <a:spcPct val="50000"/>
              </a:spcBef>
              <a:buFont typeface="Arial" panose="020B0604020202020204" pitchFamily="34" charset="0"/>
              <a:buChar char="•"/>
            </a:pPr>
            <a:r>
              <a:rPr lang="en-US" altLang="zh-TW" sz="2000" dirty="0" smtClean="0">
                <a:latin typeface="+mn-lt"/>
                <a:ea typeface="新細明體" panose="02020500000000000000" pitchFamily="18" charset="-120"/>
              </a:rPr>
              <a:t>Any </a:t>
            </a:r>
            <a:r>
              <a:rPr lang="en-US" altLang="zh-TW" sz="2000" dirty="0">
                <a:latin typeface="+mn-lt"/>
                <a:ea typeface="新細明體" panose="02020500000000000000" pitchFamily="18" charset="-120"/>
              </a:rPr>
              <a:t>label mapping received from a peer LSR that is not used in an active NHLFE (Next Hop Label Forwarding </a:t>
            </a:r>
            <a:r>
              <a:rPr lang="en-US" altLang="zh-TW" sz="2000" dirty="0" smtClean="0">
                <a:latin typeface="+mn-lt"/>
                <a:ea typeface="新細明體" panose="02020500000000000000" pitchFamily="18" charset="-120"/>
              </a:rPr>
              <a:t>Entry) is released</a:t>
            </a:r>
          </a:p>
          <a:p>
            <a:pPr marL="1257300" lvl="2" indent="-342900">
              <a:lnSpc>
                <a:spcPct val="80000"/>
              </a:lnSpc>
              <a:spcBef>
                <a:spcPct val="50000"/>
              </a:spcBef>
              <a:buFont typeface="Arial" panose="020B0604020202020204" pitchFamily="34" charset="0"/>
              <a:buChar char="•"/>
            </a:pPr>
            <a:r>
              <a:rPr lang="en-US" altLang="zh-TW" sz="2000" dirty="0">
                <a:latin typeface="+mn-lt"/>
                <a:ea typeface="新細明體" panose="02020500000000000000" pitchFamily="18" charset="-120"/>
              </a:rPr>
              <a:t>D</a:t>
            </a:r>
            <a:r>
              <a:rPr lang="en-US" altLang="zh-TW" sz="2000" dirty="0" smtClean="0">
                <a:latin typeface="+mn-lt"/>
                <a:ea typeface="新細明體" panose="02020500000000000000" pitchFamily="18" charset="-120"/>
              </a:rPr>
              <a:t>elay </a:t>
            </a:r>
            <a:r>
              <a:rPr lang="en-US" altLang="zh-TW" sz="2000" dirty="0">
                <a:latin typeface="+mn-lt"/>
                <a:ea typeface="新細明體" panose="02020500000000000000" pitchFamily="18" charset="-120"/>
              </a:rPr>
              <a:t>in obtaining new labels when a topology change occurs. </a:t>
            </a:r>
            <a:endParaRPr lang="en-US" altLang="zh-TW" sz="2000" dirty="0" smtClean="0">
              <a:latin typeface="+mn-lt"/>
              <a:ea typeface="新細明體" panose="02020500000000000000" pitchFamily="18" charset="-120"/>
            </a:endParaRPr>
          </a:p>
          <a:p>
            <a:pPr marL="1257300" lvl="2" indent="-342900">
              <a:lnSpc>
                <a:spcPct val="80000"/>
              </a:lnSpc>
              <a:spcBef>
                <a:spcPct val="50000"/>
              </a:spcBef>
              <a:buFont typeface="Arial" panose="020B0604020202020204" pitchFamily="34" charset="0"/>
              <a:buChar char="•"/>
            </a:pPr>
            <a:r>
              <a:rPr lang="en-GB" altLang="zh-TW" sz="2000" dirty="0" smtClean="0">
                <a:latin typeface="+mn-lt"/>
                <a:ea typeface="新細明體" panose="02020500000000000000" pitchFamily="18" charset="-120"/>
              </a:rPr>
              <a:t>Free </a:t>
            </a:r>
            <a:r>
              <a:rPr lang="en-GB" altLang="zh-TW" sz="2000" dirty="0">
                <a:latin typeface="+mn-lt"/>
                <a:ea typeface="新細明體" panose="02020500000000000000" pitchFamily="18" charset="-120"/>
              </a:rPr>
              <a:t>memory and label space</a:t>
            </a:r>
          </a:p>
        </p:txBody>
      </p:sp>
      <p:sp>
        <p:nvSpPr>
          <p:cNvPr id="820229" name="Rectangle 5"/>
          <p:cNvSpPr>
            <a:spLocks noGrp="1" noChangeArrowheads="1"/>
          </p:cNvSpPr>
          <p:nvPr>
            <p:ph type="title" idx="4294967295"/>
          </p:nvPr>
        </p:nvSpPr>
        <p:spPr>
          <a:xfrm>
            <a:off x="228600" y="152401"/>
            <a:ext cx="7886700" cy="914400"/>
          </a:xfrm>
        </p:spPr>
        <p:txBody>
          <a:bodyPr/>
          <a:lstStyle/>
          <a:p>
            <a:r>
              <a:rPr lang="en-GB" altLang="zh-TW" sz="3000" b="0" dirty="0">
                <a:latin typeface="Tahoma" panose="020B0604030504040204" pitchFamily="34" charset="0"/>
                <a:ea typeface="新細明體" panose="02020500000000000000" pitchFamily="18" charset="-120"/>
              </a:rPr>
              <a:t>Label Retention Modes</a:t>
            </a:r>
            <a:endParaRPr lang="zh-TW" altLang="en-US" b="0" dirty="0">
              <a:latin typeface="Tahoma" panose="020B0604030504040204" pitchFamily="34" charset="0"/>
              <a:ea typeface="新細明體" panose="02020500000000000000" pitchFamily="18" charset="-120"/>
            </a:endParaRPr>
          </a:p>
        </p:txBody>
      </p:sp>
    </p:spTree>
    <p:extLst>
      <p:ext uri="{BB962C8B-B14F-4D97-AF65-F5344CB8AC3E}">
        <p14:creationId xmlns:p14="http://schemas.microsoft.com/office/powerpoint/2010/main" val="2510211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2" name="Rectangle 4"/>
          <p:cNvSpPr>
            <a:spLocks noChangeArrowheads="1"/>
          </p:cNvSpPr>
          <p:nvPr/>
        </p:nvSpPr>
        <p:spPr bwMode="auto">
          <a:xfrm>
            <a:off x="0" y="1828800"/>
            <a:ext cx="9144000" cy="387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95000"/>
              </a:lnSpc>
              <a:spcBef>
                <a:spcPct val="50000"/>
              </a:spcBef>
              <a:buClr>
                <a:schemeClr val="accent2"/>
              </a:buClr>
              <a:buSzPct val="100000"/>
              <a:buFont typeface="Arial" panose="020B0604020202020204" pitchFamily="34" charset="0"/>
              <a:buChar char="•"/>
            </a:pPr>
            <a:r>
              <a:rPr lang="zh-TW" altLang="en-GB" sz="2400" dirty="0">
                <a:ea typeface="新細明體" panose="02020500000000000000" pitchFamily="18" charset="-120"/>
              </a:rPr>
              <a:t>  </a:t>
            </a:r>
            <a:r>
              <a:rPr lang="en-GB" altLang="zh-TW" sz="2400" dirty="0">
                <a:latin typeface="+mn-lt"/>
                <a:ea typeface="新細明體" panose="02020500000000000000" pitchFamily="18" charset="-120"/>
              </a:rPr>
              <a:t>Independent LSP control</a:t>
            </a:r>
          </a:p>
          <a:p>
            <a:pPr lvl="1">
              <a:lnSpc>
                <a:spcPct val="95000"/>
              </a:lnSpc>
              <a:spcBef>
                <a:spcPct val="50000"/>
              </a:spcBef>
              <a:buClr>
                <a:schemeClr val="accent2"/>
              </a:buClr>
            </a:pPr>
            <a:r>
              <a:rPr lang="en-GB" altLang="zh-TW" sz="2000" dirty="0">
                <a:latin typeface="+mn-lt"/>
                <a:ea typeface="新細明體" panose="02020500000000000000" pitchFamily="18" charset="-120"/>
              </a:rPr>
              <a:t>LSR binds a Label to a FEC independently, whether or not the LSR has received a  Label the next-hop for the FEC</a:t>
            </a:r>
          </a:p>
          <a:p>
            <a:pPr lvl="1">
              <a:lnSpc>
                <a:spcPct val="95000"/>
              </a:lnSpc>
              <a:spcBef>
                <a:spcPct val="50000"/>
              </a:spcBef>
              <a:buClr>
                <a:schemeClr val="accent2"/>
              </a:buClr>
            </a:pPr>
            <a:r>
              <a:rPr lang="en-GB" altLang="zh-TW" sz="2000" dirty="0">
                <a:latin typeface="+mn-lt"/>
                <a:ea typeface="新細明體" panose="02020500000000000000" pitchFamily="18" charset="-120"/>
              </a:rPr>
              <a:t>The LSR then advertises the Label to its </a:t>
            </a:r>
            <a:r>
              <a:rPr lang="en-GB" altLang="zh-TW" sz="2000" dirty="0" err="1">
                <a:latin typeface="+mn-lt"/>
                <a:ea typeface="新細明體" panose="02020500000000000000" pitchFamily="18" charset="-120"/>
              </a:rPr>
              <a:t>neighbor</a:t>
            </a:r>
            <a:endParaRPr lang="en-GB" altLang="zh-TW" sz="2000" dirty="0">
              <a:latin typeface="+mn-lt"/>
              <a:ea typeface="新細明體" panose="02020500000000000000" pitchFamily="18" charset="-120"/>
            </a:endParaRPr>
          </a:p>
          <a:p>
            <a:pPr lvl="1">
              <a:lnSpc>
                <a:spcPct val="95000"/>
              </a:lnSpc>
              <a:spcBef>
                <a:spcPct val="50000"/>
              </a:spcBef>
              <a:buClr>
                <a:schemeClr val="accent2"/>
              </a:buClr>
            </a:pPr>
            <a:endParaRPr lang="en-GB" altLang="zh-TW" sz="2000" dirty="0">
              <a:latin typeface="+mn-lt"/>
              <a:ea typeface="新細明體" panose="02020500000000000000" pitchFamily="18" charset="-120"/>
            </a:endParaRPr>
          </a:p>
          <a:p>
            <a:pPr>
              <a:lnSpc>
                <a:spcPct val="80000"/>
              </a:lnSpc>
              <a:spcBef>
                <a:spcPct val="50000"/>
              </a:spcBef>
              <a:buClr>
                <a:schemeClr val="accent2"/>
              </a:buClr>
              <a:buSzPct val="100000"/>
              <a:buFont typeface="Arial" panose="020B0604020202020204" pitchFamily="34" charset="0"/>
              <a:buChar char="•"/>
            </a:pPr>
            <a:r>
              <a:rPr lang="en-GB" altLang="zh-TW" sz="2400" dirty="0">
                <a:latin typeface="+mn-lt"/>
                <a:ea typeface="新細明體" panose="02020500000000000000" pitchFamily="18" charset="-120"/>
              </a:rPr>
              <a:t>  Ordered LSP control </a:t>
            </a:r>
          </a:p>
          <a:p>
            <a:pPr lvl="1">
              <a:lnSpc>
                <a:spcPct val="95000"/>
              </a:lnSpc>
              <a:spcBef>
                <a:spcPct val="50000"/>
              </a:spcBef>
              <a:buClr>
                <a:schemeClr val="accent2"/>
              </a:buClr>
            </a:pPr>
            <a:r>
              <a:rPr lang="en-GB" altLang="zh-TW" sz="2000" dirty="0">
                <a:latin typeface="+mn-lt"/>
                <a:ea typeface="新細明體" panose="02020500000000000000" pitchFamily="18" charset="-120"/>
              </a:rPr>
              <a:t>LSR only binds and advertise a label for a particular FEC if:</a:t>
            </a:r>
          </a:p>
          <a:p>
            <a:pPr lvl="2">
              <a:lnSpc>
                <a:spcPct val="95000"/>
              </a:lnSpc>
              <a:spcBef>
                <a:spcPct val="50000"/>
              </a:spcBef>
            </a:pPr>
            <a:r>
              <a:rPr lang="en-GB" altLang="zh-TW" sz="2000" dirty="0">
                <a:latin typeface="+mn-lt"/>
                <a:ea typeface="新細明體" panose="02020500000000000000" pitchFamily="18" charset="-120"/>
              </a:rPr>
              <a:t>it is the egress LSR for that FEC or </a:t>
            </a:r>
          </a:p>
          <a:p>
            <a:pPr lvl="2">
              <a:lnSpc>
                <a:spcPct val="95000"/>
              </a:lnSpc>
              <a:spcBef>
                <a:spcPct val="50000"/>
              </a:spcBef>
            </a:pPr>
            <a:r>
              <a:rPr lang="en-GB" altLang="zh-TW" sz="2000" dirty="0">
                <a:latin typeface="+mn-lt"/>
                <a:ea typeface="新細明體" panose="02020500000000000000" pitchFamily="18" charset="-120"/>
              </a:rPr>
              <a:t>it has already received a label binding from its next-hop</a:t>
            </a:r>
          </a:p>
        </p:txBody>
      </p:sp>
      <p:sp>
        <p:nvSpPr>
          <p:cNvPr id="821253" name="Rectangle 5"/>
          <p:cNvSpPr>
            <a:spLocks noGrp="1" noChangeArrowheads="1"/>
          </p:cNvSpPr>
          <p:nvPr>
            <p:ph type="title" idx="4294967295"/>
          </p:nvPr>
        </p:nvSpPr>
        <p:spPr>
          <a:xfrm>
            <a:off x="304800" y="304800"/>
            <a:ext cx="7886700" cy="1325563"/>
          </a:xfrm>
        </p:spPr>
        <p:txBody>
          <a:bodyPr/>
          <a:lstStyle/>
          <a:p>
            <a:r>
              <a:rPr lang="en-GB" altLang="zh-TW" sz="3000" b="0" dirty="0">
                <a:latin typeface="Tahoma" panose="020B0604030504040204" pitchFamily="34" charset="0"/>
                <a:ea typeface="新細明體" panose="02020500000000000000" pitchFamily="18" charset="-120"/>
              </a:rPr>
              <a:t>Label </a:t>
            </a:r>
            <a:r>
              <a:rPr lang="en-GB" altLang="zh-TW" sz="3000" b="0" dirty="0" smtClean="0">
                <a:latin typeface="Tahoma" panose="020B0604030504040204" pitchFamily="34" charset="0"/>
                <a:ea typeface="新細明體" panose="02020500000000000000" pitchFamily="18" charset="-120"/>
              </a:rPr>
              <a:t>Distribution Control </a:t>
            </a:r>
            <a:r>
              <a:rPr lang="en-GB" altLang="zh-TW" sz="3000" b="0" dirty="0">
                <a:latin typeface="Tahoma" panose="020B0604030504040204" pitchFamily="34" charset="0"/>
                <a:ea typeface="新細明體" panose="02020500000000000000" pitchFamily="18" charset="-120"/>
              </a:rPr>
              <a:t>Modes</a:t>
            </a:r>
            <a:endParaRPr lang="zh-TW" altLang="en-US" b="0" dirty="0">
              <a:latin typeface="Tahoma" panose="020B0604030504040204" pitchFamily="34" charset="0"/>
              <a:ea typeface="新細明體" panose="02020500000000000000" pitchFamily="18" charset="-120"/>
            </a:endParaRPr>
          </a:p>
        </p:txBody>
      </p:sp>
    </p:spTree>
    <p:extLst>
      <p:ext uri="{BB962C8B-B14F-4D97-AF65-F5344CB8AC3E}">
        <p14:creationId xmlns:p14="http://schemas.microsoft.com/office/powerpoint/2010/main" val="35231255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050" name="Freeform 258"/>
          <p:cNvSpPr>
            <a:spLocks/>
          </p:cNvSpPr>
          <p:nvPr/>
        </p:nvSpPr>
        <p:spPr bwMode="auto">
          <a:xfrm>
            <a:off x="6597650" y="3090863"/>
            <a:ext cx="1497013" cy="547687"/>
          </a:xfrm>
          <a:custGeom>
            <a:avLst/>
            <a:gdLst>
              <a:gd name="T0" fmla="*/ 720 w 1759"/>
              <a:gd name="T1" fmla="*/ 339 h 345"/>
              <a:gd name="T2" fmla="*/ 0 w 1759"/>
              <a:gd name="T3" fmla="*/ 0 h 345"/>
              <a:gd name="T4" fmla="*/ 1759 w 1759"/>
              <a:gd name="T5" fmla="*/ 0 h 345"/>
              <a:gd name="T6" fmla="*/ 756 w 1759"/>
              <a:gd name="T7" fmla="*/ 345 h 345"/>
            </a:gdLst>
            <a:ahLst/>
            <a:cxnLst>
              <a:cxn ang="0">
                <a:pos x="T0" y="T1"/>
              </a:cxn>
              <a:cxn ang="0">
                <a:pos x="T2" y="T3"/>
              </a:cxn>
              <a:cxn ang="0">
                <a:pos x="T4" y="T5"/>
              </a:cxn>
              <a:cxn ang="0">
                <a:pos x="T6" y="T7"/>
              </a:cxn>
            </a:cxnLst>
            <a:rect l="0" t="0" r="r" b="b"/>
            <a:pathLst>
              <a:path w="1759" h="345">
                <a:moveTo>
                  <a:pt x="720" y="339"/>
                </a:moveTo>
                <a:lnTo>
                  <a:pt x="0" y="0"/>
                </a:lnTo>
                <a:lnTo>
                  <a:pt x="1759" y="0"/>
                </a:lnTo>
                <a:lnTo>
                  <a:pt x="756" y="345"/>
                </a:lnTo>
              </a:path>
            </a:pathLst>
          </a:custGeom>
          <a:solidFill>
            <a:schemeClr val="accent2"/>
          </a:solidFill>
          <a:ln>
            <a:noFill/>
          </a:ln>
          <a:effectLst/>
          <a:extLst>
            <a:ext uri="{91240B29-F687-4F45-9708-019B960494DF}">
              <a14:hiddenLine xmlns:a14="http://schemas.microsoft.com/office/drawing/2010/main" w="12700" cap="rnd" cmpd="sng">
                <a:solidFill>
                  <a:schemeClr val="accent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042" name="Line 250"/>
          <p:cNvSpPr>
            <a:spLocks noChangeShapeType="1"/>
          </p:cNvSpPr>
          <p:nvPr/>
        </p:nvSpPr>
        <p:spPr bwMode="auto">
          <a:xfrm>
            <a:off x="7499350" y="3767138"/>
            <a:ext cx="1276350" cy="0"/>
          </a:xfrm>
          <a:prstGeom prst="line">
            <a:avLst/>
          </a:prstGeom>
          <a:noFill/>
          <a:ln w="25400">
            <a:solidFill>
              <a:schemeClr val="accent2"/>
            </a:solidFill>
            <a:round/>
            <a:headEnd type="none" w="sm" len="sm"/>
            <a:tailEnd type="none" w="sm" len="sm"/>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17937" name="Rectangle 145"/>
          <p:cNvSpPr>
            <a:spLocks noGrp="1" noChangeArrowheads="1"/>
          </p:cNvSpPr>
          <p:nvPr>
            <p:ph type="title"/>
          </p:nvPr>
        </p:nvSpPr>
        <p:spPr>
          <a:xfrm>
            <a:off x="803275" y="230982"/>
            <a:ext cx="7886700" cy="930274"/>
          </a:xfrm>
        </p:spPr>
        <p:txBody>
          <a:bodyPr/>
          <a:lstStyle/>
          <a:p>
            <a:r>
              <a:rPr lang="en-US" altLang="zh-CN" b="0">
                <a:latin typeface="Tahoma" panose="020B0604030504040204" pitchFamily="34" charset="0"/>
                <a:ea typeface="宋体" panose="02010600030101010101" pitchFamily="2" charset="-122"/>
              </a:rPr>
              <a:t>Router Example:  Forwarding Packets</a:t>
            </a:r>
          </a:p>
        </p:txBody>
      </p:sp>
      <p:sp>
        <p:nvSpPr>
          <p:cNvPr id="417809" name="Rectangle 17"/>
          <p:cNvSpPr>
            <a:spLocks noChangeArrowheads="1"/>
          </p:cNvSpPr>
          <p:nvPr/>
        </p:nvSpPr>
        <p:spPr bwMode="auto">
          <a:xfrm>
            <a:off x="5029200" y="4419600"/>
            <a:ext cx="275717"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400">
                <a:ea typeface="宋体" panose="02010600030101010101" pitchFamily="2" charset="-122"/>
              </a:rPr>
              <a:t>0</a:t>
            </a:r>
          </a:p>
        </p:txBody>
      </p:sp>
      <p:sp>
        <p:nvSpPr>
          <p:cNvPr id="417813" name="Rectangle 21"/>
          <p:cNvSpPr>
            <a:spLocks noChangeArrowheads="1"/>
          </p:cNvSpPr>
          <p:nvPr/>
        </p:nvSpPr>
        <p:spPr bwMode="auto">
          <a:xfrm>
            <a:off x="6934200" y="5715000"/>
            <a:ext cx="694101"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365125" defTabSz="585788">
              <a:defRPr sz="2400">
                <a:solidFill>
                  <a:schemeClr val="tx1"/>
                </a:solidFill>
                <a:latin typeface="Arial" panose="020B0604020202020204" pitchFamily="34" charset="0"/>
              </a:defRPr>
            </a:lvl2pPr>
            <a:lvl3pPr marL="731838" defTabSz="585788">
              <a:defRPr sz="2400">
                <a:solidFill>
                  <a:schemeClr val="tx1"/>
                </a:solidFill>
                <a:latin typeface="Arial" panose="020B0604020202020204" pitchFamily="34" charset="0"/>
              </a:defRPr>
            </a:lvl3pPr>
            <a:lvl4pPr marL="1096963" defTabSz="585788">
              <a:defRPr sz="2400">
                <a:solidFill>
                  <a:schemeClr val="tx1"/>
                </a:solidFill>
                <a:latin typeface="Arial" panose="020B0604020202020204" pitchFamily="34" charset="0"/>
              </a:defRPr>
            </a:lvl4pPr>
            <a:lvl5pPr marL="1463675" defTabSz="585788">
              <a:defRPr sz="2400">
                <a:solidFill>
                  <a:schemeClr val="tx1"/>
                </a:solidFill>
                <a:latin typeface="Arial" panose="020B0604020202020204" pitchFamily="34" charset="0"/>
              </a:defRPr>
            </a:lvl5pPr>
            <a:lvl6pPr marL="1920875" defTabSz="585788" eaLnBrk="0" fontAlgn="base" hangingPunct="0">
              <a:spcBef>
                <a:spcPct val="0"/>
              </a:spcBef>
              <a:spcAft>
                <a:spcPct val="0"/>
              </a:spcAft>
              <a:defRPr sz="2400">
                <a:solidFill>
                  <a:schemeClr val="tx1"/>
                </a:solidFill>
                <a:latin typeface="Arial" panose="020B0604020202020204" pitchFamily="34" charset="0"/>
              </a:defRPr>
            </a:lvl6pPr>
            <a:lvl7pPr marL="2378075" defTabSz="585788" eaLnBrk="0" fontAlgn="base" hangingPunct="0">
              <a:spcBef>
                <a:spcPct val="0"/>
              </a:spcBef>
              <a:spcAft>
                <a:spcPct val="0"/>
              </a:spcAft>
              <a:defRPr sz="2400">
                <a:solidFill>
                  <a:schemeClr val="tx1"/>
                </a:solidFill>
                <a:latin typeface="Arial" panose="020B0604020202020204" pitchFamily="34" charset="0"/>
              </a:defRPr>
            </a:lvl7pPr>
            <a:lvl8pPr marL="2835275" defTabSz="585788" eaLnBrk="0" fontAlgn="base" hangingPunct="0">
              <a:spcBef>
                <a:spcPct val="0"/>
              </a:spcBef>
              <a:spcAft>
                <a:spcPct val="0"/>
              </a:spcAft>
              <a:defRPr sz="2400">
                <a:solidFill>
                  <a:schemeClr val="tx1"/>
                </a:solidFill>
                <a:latin typeface="Arial" panose="020B0604020202020204" pitchFamily="34" charset="0"/>
              </a:defRPr>
            </a:lvl8pPr>
            <a:lvl9pPr marL="3292475"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400">
                <a:ea typeface="宋体" panose="02010600030101010101" pitchFamily="2" charset="-122"/>
              </a:rPr>
              <a:t>171.69</a:t>
            </a:r>
          </a:p>
        </p:txBody>
      </p:sp>
      <p:sp>
        <p:nvSpPr>
          <p:cNvPr id="417835" name="Rectangle 43"/>
          <p:cNvSpPr>
            <a:spLocks noChangeArrowheads="1"/>
          </p:cNvSpPr>
          <p:nvPr/>
        </p:nvSpPr>
        <p:spPr bwMode="auto">
          <a:xfrm>
            <a:off x="408788" y="5892548"/>
            <a:ext cx="2405062"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r"/>
            <a:r>
              <a:rPr lang="en-US" altLang="zh-CN" sz="2000" dirty="0">
                <a:ea typeface="宋体" panose="02010600030101010101" pitchFamily="2" charset="-122"/>
              </a:rPr>
              <a:t>Packets Forwarded Based on IP Address</a:t>
            </a:r>
          </a:p>
        </p:txBody>
      </p:sp>
      <p:sp>
        <p:nvSpPr>
          <p:cNvPr id="417893" name="Rectangle 101"/>
          <p:cNvSpPr>
            <a:spLocks noChangeArrowheads="1"/>
          </p:cNvSpPr>
          <p:nvPr/>
        </p:nvSpPr>
        <p:spPr bwMode="auto">
          <a:xfrm>
            <a:off x="6496050" y="4419600"/>
            <a:ext cx="500063"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1BC7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600">
                <a:ea typeface="宋体" panose="02010600030101010101" pitchFamily="2" charset="-122"/>
              </a:rPr>
              <a:t>Data</a:t>
            </a:r>
          </a:p>
        </p:txBody>
      </p:sp>
      <p:sp>
        <p:nvSpPr>
          <p:cNvPr id="417894" name="Rectangle 102"/>
          <p:cNvSpPr>
            <a:spLocks noChangeArrowheads="1"/>
          </p:cNvSpPr>
          <p:nvPr/>
        </p:nvSpPr>
        <p:spPr bwMode="auto">
          <a:xfrm>
            <a:off x="5295900" y="4395788"/>
            <a:ext cx="1143000" cy="381000"/>
          </a:xfrm>
          <a:prstGeom prst="rect">
            <a:avLst/>
          </a:prstGeom>
          <a:solidFill>
            <a:schemeClr val="accent2">
              <a:lumMod val="40000"/>
              <a:lumOff val="60000"/>
            </a:schemeClr>
          </a:solidFill>
          <a:ln w="38100">
            <a:solidFill>
              <a:schemeClr val="folHlink"/>
            </a:solidFill>
            <a:miter lim="800000"/>
            <a:headEnd/>
            <a:tailEnd/>
          </a:ln>
          <a:effectLst/>
        </p:spPr>
        <p:txBody>
          <a:bodyPr wrap="none" lIns="73025" tIns="36512" rIns="73025" bIns="36512" anchor="ctr"/>
          <a:lstStyle/>
          <a:p>
            <a:endParaRPr lang="en-US"/>
          </a:p>
        </p:txBody>
      </p:sp>
      <p:sp>
        <p:nvSpPr>
          <p:cNvPr id="417895" name="Rectangle 103"/>
          <p:cNvSpPr>
            <a:spLocks noChangeArrowheads="1"/>
          </p:cNvSpPr>
          <p:nvPr/>
        </p:nvSpPr>
        <p:spPr bwMode="auto">
          <a:xfrm>
            <a:off x="6438900" y="4395788"/>
            <a:ext cx="609600" cy="38100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417938" name="Freeform 146"/>
          <p:cNvSpPr>
            <a:spLocks/>
          </p:cNvSpPr>
          <p:nvPr/>
        </p:nvSpPr>
        <p:spPr bwMode="auto">
          <a:xfrm>
            <a:off x="1123950" y="3090863"/>
            <a:ext cx="1482725" cy="1033462"/>
          </a:xfrm>
          <a:custGeom>
            <a:avLst/>
            <a:gdLst>
              <a:gd name="T0" fmla="*/ 1022 w 1759"/>
              <a:gd name="T1" fmla="*/ 651 h 651"/>
              <a:gd name="T2" fmla="*/ 0 w 1759"/>
              <a:gd name="T3" fmla="*/ 0 h 651"/>
              <a:gd name="T4" fmla="*/ 1759 w 1759"/>
              <a:gd name="T5" fmla="*/ 0 h 651"/>
              <a:gd name="T6" fmla="*/ 1046 w 1759"/>
              <a:gd name="T7" fmla="*/ 645 h 651"/>
            </a:gdLst>
            <a:ahLst/>
            <a:cxnLst>
              <a:cxn ang="0">
                <a:pos x="T0" y="T1"/>
              </a:cxn>
              <a:cxn ang="0">
                <a:pos x="T2" y="T3"/>
              </a:cxn>
              <a:cxn ang="0">
                <a:pos x="T4" y="T5"/>
              </a:cxn>
              <a:cxn ang="0">
                <a:pos x="T6" y="T7"/>
              </a:cxn>
            </a:cxnLst>
            <a:rect l="0" t="0" r="r" b="b"/>
            <a:pathLst>
              <a:path w="1759" h="651">
                <a:moveTo>
                  <a:pt x="1022" y="651"/>
                </a:moveTo>
                <a:lnTo>
                  <a:pt x="0" y="0"/>
                </a:lnTo>
                <a:lnTo>
                  <a:pt x="1759" y="0"/>
                </a:lnTo>
                <a:lnTo>
                  <a:pt x="1046" y="645"/>
                </a:lnTo>
              </a:path>
            </a:pathLst>
          </a:custGeom>
          <a:solidFill>
            <a:schemeClr val="accent2"/>
          </a:solidFill>
          <a:ln>
            <a:noFill/>
          </a:ln>
          <a:effectLst/>
          <a:extLst>
            <a:ext uri="{91240B29-F687-4F45-9708-019B960494DF}">
              <a14:hiddenLine xmlns:a14="http://schemas.microsoft.com/office/drawing/2010/main" w="12700" cap="rnd" cmpd="sng">
                <a:solidFill>
                  <a:schemeClr val="accent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7943" name="Rectangle 151"/>
          <p:cNvSpPr>
            <a:spLocks noChangeArrowheads="1"/>
          </p:cNvSpPr>
          <p:nvPr/>
        </p:nvSpPr>
        <p:spPr bwMode="auto">
          <a:xfrm>
            <a:off x="1125538" y="1581150"/>
            <a:ext cx="803275"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7944" name="Rectangle 152"/>
          <p:cNvSpPr>
            <a:spLocks noChangeArrowheads="1"/>
          </p:cNvSpPr>
          <p:nvPr/>
        </p:nvSpPr>
        <p:spPr bwMode="auto">
          <a:xfrm>
            <a:off x="1125538" y="2089150"/>
            <a:ext cx="803275" cy="309563"/>
          </a:xfrm>
          <a:prstGeom prst="rect">
            <a:avLst/>
          </a:prstGeom>
          <a:solidFill>
            <a:srgbClr val="00FF00"/>
          </a:solidFill>
          <a:ln w="25400">
            <a:solidFill>
              <a:schemeClr val="accent2"/>
            </a:solidFill>
            <a:miter lim="800000"/>
            <a:headEnd/>
            <a:tailEnd/>
          </a:ln>
          <a:effectLst/>
        </p:spPr>
        <p:txBody>
          <a:bodyPr wrap="none" lIns="92075" tIns="46038" rIns="92075" bIns="46038" anchor="ctr"/>
          <a:lstStyle/>
          <a:p>
            <a:pPr algn="ctr"/>
            <a:endParaRPr lang="zh-CN" altLang="en-US" sz="1400">
              <a:ea typeface="宋体" panose="02010600030101010101" pitchFamily="2" charset="-122"/>
            </a:endParaRPr>
          </a:p>
        </p:txBody>
      </p:sp>
      <p:sp>
        <p:nvSpPr>
          <p:cNvPr id="417945" name="Rectangle 153"/>
          <p:cNvSpPr>
            <a:spLocks noChangeArrowheads="1"/>
          </p:cNvSpPr>
          <p:nvPr/>
        </p:nvSpPr>
        <p:spPr bwMode="auto">
          <a:xfrm>
            <a:off x="1125538" y="2427288"/>
            <a:ext cx="803275"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7946" name="Rectangle 154"/>
          <p:cNvSpPr>
            <a:spLocks noChangeArrowheads="1"/>
          </p:cNvSpPr>
          <p:nvPr/>
        </p:nvSpPr>
        <p:spPr bwMode="auto">
          <a:xfrm>
            <a:off x="1125538" y="2765425"/>
            <a:ext cx="803275"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17947" name="Rectangle 155"/>
          <p:cNvSpPr>
            <a:spLocks noChangeArrowheads="1"/>
          </p:cNvSpPr>
          <p:nvPr/>
        </p:nvSpPr>
        <p:spPr bwMode="auto">
          <a:xfrm>
            <a:off x="1952625" y="1581150"/>
            <a:ext cx="6350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7948" name="Rectangle 156"/>
          <p:cNvSpPr>
            <a:spLocks noChangeArrowheads="1"/>
          </p:cNvSpPr>
          <p:nvPr/>
        </p:nvSpPr>
        <p:spPr bwMode="auto">
          <a:xfrm>
            <a:off x="1952625" y="2089150"/>
            <a:ext cx="6350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7949" name="Rectangle 157"/>
          <p:cNvSpPr>
            <a:spLocks noChangeArrowheads="1"/>
          </p:cNvSpPr>
          <p:nvPr/>
        </p:nvSpPr>
        <p:spPr bwMode="auto">
          <a:xfrm>
            <a:off x="1952625" y="2427288"/>
            <a:ext cx="6350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7950" name="Rectangle 158"/>
          <p:cNvSpPr>
            <a:spLocks noChangeArrowheads="1"/>
          </p:cNvSpPr>
          <p:nvPr/>
        </p:nvSpPr>
        <p:spPr bwMode="auto">
          <a:xfrm>
            <a:off x="1952625" y="2765425"/>
            <a:ext cx="6350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17956" name="Rectangle 164"/>
          <p:cNvSpPr>
            <a:spLocks noChangeArrowheads="1"/>
          </p:cNvSpPr>
          <p:nvPr/>
        </p:nvSpPr>
        <p:spPr bwMode="auto">
          <a:xfrm>
            <a:off x="1111250" y="1611313"/>
            <a:ext cx="85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Address </a:t>
            </a:r>
          </a:p>
          <a:p>
            <a:pPr algn="ctr">
              <a:lnSpc>
                <a:spcPct val="90000"/>
              </a:lnSpc>
            </a:pPr>
            <a:r>
              <a:rPr lang="en-US" altLang="zh-CN" sz="1400">
                <a:ea typeface="宋体" panose="02010600030101010101" pitchFamily="2" charset="-122"/>
              </a:rPr>
              <a:t>Prefix</a:t>
            </a:r>
          </a:p>
        </p:txBody>
      </p:sp>
      <p:sp>
        <p:nvSpPr>
          <p:cNvPr id="417957" name="Rectangle 165"/>
          <p:cNvSpPr>
            <a:spLocks noChangeArrowheads="1"/>
          </p:cNvSpPr>
          <p:nvPr/>
        </p:nvSpPr>
        <p:spPr bwMode="auto">
          <a:xfrm>
            <a:off x="1120775" y="2108200"/>
            <a:ext cx="838200" cy="285750"/>
          </a:xfrm>
          <a:prstGeom prst="rect">
            <a:avLst/>
          </a:prstGeom>
          <a:solidFill>
            <a:srgbClr val="00FF00"/>
          </a:solidFill>
          <a:ln>
            <a:noFill/>
          </a:ln>
          <a:effectLst>
            <a:outerShdw dist="17961" dir="2700000" algn="ctr" rotWithShape="0">
              <a:schemeClr val="bg2"/>
            </a:outerShdw>
          </a:effectLst>
        </p:spPr>
        <p:txBody>
          <a:bodyPr wrap="none" lIns="92075" tIns="46038" rIns="92075" bIns="46038" anchor="ctr"/>
          <a:lstStyle/>
          <a:p>
            <a:pPr algn="ctr"/>
            <a:r>
              <a:rPr lang="en-US" altLang="zh-CN" sz="1600">
                <a:ea typeface="宋体" panose="02010600030101010101" pitchFamily="2" charset="-122"/>
              </a:rPr>
              <a:t>128.89</a:t>
            </a:r>
          </a:p>
        </p:txBody>
      </p:sp>
      <p:sp>
        <p:nvSpPr>
          <p:cNvPr id="417958" name="Rectangle 166"/>
          <p:cNvSpPr>
            <a:spLocks noChangeArrowheads="1"/>
          </p:cNvSpPr>
          <p:nvPr/>
        </p:nvSpPr>
        <p:spPr bwMode="auto">
          <a:xfrm>
            <a:off x="1120775" y="2438400"/>
            <a:ext cx="8382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171.69</a:t>
            </a:r>
          </a:p>
        </p:txBody>
      </p:sp>
      <p:sp>
        <p:nvSpPr>
          <p:cNvPr id="417959" name="Rectangle 167"/>
          <p:cNvSpPr>
            <a:spLocks noChangeArrowheads="1"/>
          </p:cNvSpPr>
          <p:nvPr/>
        </p:nvSpPr>
        <p:spPr bwMode="auto">
          <a:xfrm>
            <a:off x="2003425"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a:t>
            </a:r>
          </a:p>
        </p:txBody>
      </p:sp>
      <p:sp>
        <p:nvSpPr>
          <p:cNvPr id="417960" name="Rectangle 168"/>
          <p:cNvSpPr>
            <a:spLocks noChangeArrowheads="1"/>
          </p:cNvSpPr>
          <p:nvPr/>
        </p:nvSpPr>
        <p:spPr bwMode="auto">
          <a:xfrm>
            <a:off x="2003425" y="24384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a:t>
            </a:r>
          </a:p>
        </p:txBody>
      </p:sp>
      <p:sp>
        <p:nvSpPr>
          <p:cNvPr id="417961" name="Rectangle 169"/>
          <p:cNvSpPr>
            <a:spLocks noChangeArrowheads="1"/>
          </p:cNvSpPr>
          <p:nvPr/>
        </p:nvSpPr>
        <p:spPr bwMode="auto">
          <a:xfrm>
            <a:off x="2060575" y="1676400"/>
            <a:ext cx="454025"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I/F</a:t>
            </a:r>
          </a:p>
        </p:txBody>
      </p:sp>
      <p:sp>
        <p:nvSpPr>
          <p:cNvPr id="417963" name="Rectangle 171"/>
          <p:cNvSpPr>
            <a:spLocks noChangeArrowheads="1"/>
          </p:cNvSpPr>
          <p:nvPr/>
        </p:nvSpPr>
        <p:spPr bwMode="auto">
          <a:xfrm>
            <a:off x="1125538" y="2743200"/>
            <a:ext cx="8032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17983" name="Freeform 191"/>
          <p:cNvSpPr>
            <a:spLocks/>
          </p:cNvSpPr>
          <p:nvPr/>
        </p:nvSpPr>
        <p:spPr bwMode="auto">
          <a:xfrm>
            <a:off x="3854450" y="3090863"/>
            <a:ext cx="1487488" cy="1052512"/>
          </a:xfrm>
          <a:custGeom>
            <a:avLst/>
            <a:gdLst>
              <a:gd name="T0" fmla="*/ 810 w 1759"/>
              <a:gd name="T1" fmla="*/ 663 h 663"/>
              <a:gd name="T2" fmla="*/ 0 w 1759"/>
              <a:gd name="T3" fmla="*/ 0 h 663"/>
              <a:gd name="T4" fmla="*/ 1759 w 1759"/>
              <a:gd name="T5" fmla="*/ 0 h 663"/>
              <a:gd name="T6" fmla="*/ 840 w 1759"/>
              <a:gd name="T7" fmla="*/ 663 h 663"/>
            </a:gdLst>
            <a:ahLst/>
            <a:cxnLst>
              <a:cxn ang="0">
                <a:pos x="T0" y="T1"/>
              </a:cxn>
              <a:cxn ang="0">
                <a:pos x="T2" y="T3"/>
              </a:cxn>
              <a:cxn ang="0">
                <a:pos x="T4" y="T5"/>
              </a:cxn>
              <a:cxn ang="0">
                <a:pos x="T6" y="T7"/>
              </a:cxn>
            </a:cxnLst>
            <a:rect l="0" t="0" r="r" b="b"/>
            <a:pathLst>
              <a:path w="1759" h="663">
                <a:moveTo>
                  <a:pt x="810" y="663"/>
                </a:moveTo>
                <a:lnTo>
                  <a:pt x="0" y="0"/>
                </a:lnTo>
                <a:lnTo>
                  <a:pt x="1759" y="0"/>
                </a:lnTo>
                <a:lnTo>
                  <a:pt x="840" y="663"/>
                </a:lnTo>
              </a:path>
            </a:pathLst>
          </a:custGeom>
          <a:solidFill>
            <a:schemeClr val="accent2"/>
          </a:solidFill>
          <a:ln>
            <a:noFill/>
          </a:ln>
          <a:effectLst/>
          <a:extLst>
            <a:ext uri="{91240B29-F687-4F45-9708-019B960494DF}">
              <a14:hiddenLine xmlns:a14="http://schemas.microsoft.com/office/drawing/2010/main" w="12700" cap="rnd" cmpd="sng">
                <a:solidFill>
                  <a:schemeClr val="accent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7988" name="Rectangle 196"/>
          <p:cNvSpPr>
            <a:spLocks noChangeArrowheads="1"/>
          </p:cNvSpPr>
          <p:nvPr/>
        </p:nvSpPr>
        <p:spPr bwMode="auto">
          <a:xfrm>
            <a:off x="3868738" y="1581150"/>
            <a:ext cx="803275"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7989" name="Rectangle 197"/>
          <p:cNvSpPr>
            <a:spLocks noChangeArrowheads="1"/>
          </p:cNvSpPr>
          <p:nvPr/>
        </p:nvSpPr>
        <p:spPr bwMode="auto">
          <a:xfrm>
            <a:off x="3868738" y="2089150"/>
            <a:ext cx="803275" cy="309563"/>
          </a:xfrm>
          <a:prstGeom prst="rect">
            <a:avLst/>
          </a:prstGeom>
          <a:solidFill>
            <a:srgbClr val="00FF00"/>
          </a:solidFill>
          <a:ln w="25400">
            <a:solidFill>
              <a:schemeClr val="accent2"/>
            </a:solidFill>
            <a:miter lim="800000"/>
            <a:headEnd/>
            <a:tailEnd/>
          </a:ln>
          <a:effectLst/>
        </p:spPr>
        <p:txBody>
          <a:bodyPr wrap="none" lIns="92075" tIns="46038" rIns="92075" bIns="46038" anchor="ctr"/>
          <a:lstStyle/>
          <a:p>
            <a:pPr algn="ctr"/>
            <a:endParaRPr lang="zh-CN" altLang="en-US" sz="1400">
              <a:ea typeface="宋体" panose="02010600030101010101" pitchFamily="2" charset="-122"/>
            </a:endParaRPr>
          </a:p>
        </p:txBody>
      </p:sp>
      <p:sp>
        <p:nvSpPr>
          <p:cNvPr id="417990" name="Rectangle 198"/>
          <p:cNvSpPr>
            <a:spLocks noChangeArrowheads="1"/>
          </p:cNvSpPr>
          <p:nvPr/>
        </p:nvSpPr>
        <p:spPr bwMode="auto">
          <a:xfrm>
            <a:off x="3868738" y="2427288"/>
            <a:ext cx="803275"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7991" name="Rectangle 199"/>
          <p:cNvSpPr>
            <a:spLocks noChangeArrowheads="1"/>
          </p:cNvSpPr>
          <p:nvPr/>
        </p:nvSpPr>
        <p:spPr bwMode="auto">
          <a:xfrm>
            <a:off x="3868738" y="2765425"/>
            <a:ext cx="803275"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17992" name="Rectangle 200"/>
          <p:cNvSpPr>
            <a:spLocks noChangeArrowheads="1"/>
          </p:cNvSpPr>
          <p:nvPr/>
        </p:nvSpPr>
        <p:spPr bwMode="auto">
          <a:xfrm>
            <a:off x="4695825" y="1581150"/>
            <a:ext cx="6350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7993" name="Rectangle 201"/>
          <p:cNvSpPr>
            <a:spLocks noChangeArrowheads="1"/>
          </p:cNvSpPr>
          <p:nvPr/>
        </p:nvSpPr>
        <p:spPr bwMode="auto">
          <a:xfrm>
            <a:off x="4695825" y="2089150"/>
            <a:ext cx="6350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7994" name="Rectangle 202"/>
          <p:cNvSpPr>
            <a:spLocks noChangeArrowheads="1"/>
          </p:cNvSpPr>
          <p:nvPr/>
        </p:nvSpPr>
        <p:spPr bwMode="auto">
          <a:xfrm>
            <a:off x="4695825" y="2427288"/>
            <a:ext cx="6350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7995" name="Rectangle 203"/>
          <p:cNvSpPr>
            <a:spLocks noChangeArrowheads="1"/>
          </p:cNvSpPr>
          <p:nvPr/>
        </p:nvSpPr>
        <p:spPr bwMode="auto">
          <a:xfrm>
            <a:off x="4695825" y="2765425"/>
            <a:ext cx="6350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18001" name="Rectangle 209"/>
          <p:cNvSpPr>
            <a:spLocks noChangeArrowheads="1"/>
          </p:cNvSpPr>
          <p:nvPr/>
        </p:nvSpPr>
        <p:spPr bwMode="auto">
          <a:xfrm>
            <a:off x="3854450" y="1611313"/>
            <a:ext cx="85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Address </a:t>
            </a:r>
          </a:p>
          <a:p>
            <a:pPr algn="ctr">
              <a:lnSpc>
                <a:spcPct val="90000"/>
              </a:lnSpc>
            </a:pPr>
            <a:r>
              <a:rPr lang="en-US" altLang="zh-CN" sz="1400">
                <a:ea typeface="宋体" panose="02010600030101010101" pitchFamily="2" charset="-122"/>
              </a:rPr>
              <a:t>Prefix</a:t>
            </a:r>
          </a:p>
        </p:txBody>
      </p:sp>
      <p:sp>
        <p:nvSpPr>
          <p:cNvPr id="418002" name="Rectangle 210"/>
          <p:cNvSpPr>
            <a:spLocks noChangeArrowheads="1"/>
          </p:cNvSpPr>
          <p:nvPr/>
        </p:nvSpPr>
        <p:spPr bwMode="auto">
          <a:xfrm>
            <a:off x="3863975" y="2108200"/>
            <a:ext cx="838200" cy="285750"/>
          </a:xfrm>
          <a:prstGeom prst="rect">
            <a:avLst/>
          </a:prstGeom>
          <a:solidFill>
            <a:srgbClr val="00FF00"/>
          </a:solidFill>
          <a:ln>
            <a:noFill/>
          </a:ln>
          <a:effectLst>
            <a:outerShdw dist="17961" dir="2700000" algn="ctr" rotWithShape="0">
              <a:schemeClr val="bg2"/>
            </a:outerShdw>
          </a:effectLst>
        </p:spPr>
        <p:txBody>
          <a:bodyPr wrap="none" lIns="92075" tIns="46038" rIns="92075" bIns="46038" anchor="ctr"/>
          <a:lstStyle/>
          <a:p>
            <a:pPr algn="ctr"/>
            <a:r>
              <a:rPr lang="en-US" altLang="zh-CN" sz="1600">
                <a:ea typeface="宋体" panose="02010600030101010101" pitchFamily="2" charset="-122"/>
              </a:rPr>
              <a:t>128.89</a:t>
            </a:r>
          </a:p>
        </p:txBody>
      </p:sp>
      <p:sp>
        <p:nvSpPr>
          <p:cNvPr id="418003" name="Rectangle 211"/>
          <p:cNvSpPr>
            <a:spLocks noChangeArrowheads="1"/>
          </p:cNvSpPr>
          <p:nvPr/>
        </p:nvSpPr>
        <p:spPr bwMode="auto">
          <a:xfrm>
            <a:off x="3863975" y="2438400"/>
            <a:ext cx="8382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171.69</a:t>
            </a:r>
          </a:p>
        </p:txBody>
      </p:sp>
      <p:sp>
        <p:nvSpPr>
          <p:cNvPr id="418004" name="Rectangle 212"/>
          <p:cNvSpPr>
            <a:spLocks noChangeArrowheads="1"/>
          </p:cNvSpPr>
          <p:nvPr/>
        </p:nvSpPr>
        <p:spPr bwMode="auto">
          <a:xfrm>
            <a:off x="4746625"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0</a:t>
            </a:r>
          </a:p>
        </p:txBody>
      </p:sp>
      <p:sp>
        <p:nvSpPr>
          <p:cNvPr id="418005" name="Rectangle 213"/>
          <p:cNvSpPr>
            <a:spLocks noChangeArrowheads="1"/>
          </p:cNvSpPr>
          <p:nvPr/>
        </p:nvSpPr>
        <p:spPr bwMode="auto">
          <a:xfrm>
            <a:off x="4746625" y="24384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a:t>
            </a:r>
          </a:p>
        </p:txBody>
      </p:sp>
      <p:sp>
        <p:nvSpPr>
          <p:cNvPr id="418008" name="Rectangle 216"/>
          <p:cNvSpPr>
            <a:spLocks noChangeArrowheads="1"/>
          </p:cNvSpPr>
          <p:nvPr/>
        </p:nvSpPr>
        <p:spPr bwMode="auto">
          <a:xfrm>
            <a:off x="3886200" y="2743200"/>
            <a:ext cx="8032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18011" name="Line 219"/>
          <p:cNvSpPr>
            <a:spLocks noChangeShapeType="1"/>
          </p:cNvSpPr>
          <p:nvPr/>
        </p:nvSpPr>
        <p:spPr bwMode="auto">
          <a:xfrm flipV="1">
            <a:off x="4722813" y="3767138"/>
            <a:ext cx="2552700" cy="423862"/>
          </a:xfrm>
          <a:prstGeom prst="line">
            <a:avLst/>
          </a:prstGeom>
          <a:noFill/>
          <a:ln w="25400">
            <a:solidFill>
              <a:schemeClr val="accent2"/>
            </a:solidFill>
            <a:round/>
            <a:headEnd type="none" w="sm" len="sm"/>
            <a:tailEnd type="none" w="sm" len="sm"/>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18012" name="Line 220"/>
          <p:cNvSpPr>
            <a:spLocks noChangeShapeType="1"/>
          </p:cNvSpPr>
          <p:nvPr/>
        </p:nvSpPr>
        <p:spPr bwMode="auto">
          <a:xfrm>
            <a:off x="2209800" y="4191000"/>
            <a:ext cx="2528888" cy="0"/>
          </a:xfrm>
          <a:prstGeom prst="line">
            <a:avLst/>
          </a:prstGeom>
          <a:noFill/>
          <a:ln w="25400">
            <a:solidFill>
              <a:schemeClr val="accent2"/>
            </a:solidFill>
            <a:round/>
            <a:headEnd type="none" w="sm" len="sm"/>
            <a:tailEnd type="none" w="sm" len="sm"/>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18013" name="Rectangle 221"/>
          <p:cNvSpPr>
            <a:spLocks noChangeArrowheads="1"/>
          </p:cNvSpPr>
          <p:nvPr/>
        </p:nvSpPr>
        <p:spPr bwMode="auto">
          <a:xfrm>
            <a:off x="5219700" y="3768725"/>
            <a:ext cx="246862"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365125" defTabSz="585788">
              <a:defRPr sz="2400">
                <a:solidFill>
                  <a:schemeClr val="tx1"/>
                </a:solidFill>
                <a:latin typeface="Arial" panose="020B0604020202020204" pitchFamily="34" charset="0"/>
              </a:defRPr>
            </a:lvl2pPr>
            <a:lvl3pPr marL="731838" defTabSz="585788">
              <a:defRPr sz="2400">
                <a:solidFill>
                  <a:schemeClr val="tx1"/>
                </a:solidFill>
                <a:latin typeface="Arial" panose="020B0604020202020204" pitchFamily="34" charset="0"/>
              </a:defRPr>
            </a:lvl3pPr>
            <a:lvl4pPr marL="1096963" defTabSz="585788">
              <a:defRPr sz="2400">
                <a:solidFill>
                  <a:schemeClr val="tx1"/>
                </a:solidFill>
                <a:latin typeface="Arial" panose="020B0604020202020204" pitchFamily="34" charset="0"/>
              </a:defRPr>
            </a:lvl4pPr>
            <a:lvl5pPr marL="1463675" defTabSz="585788">
              <a:defRPr sz="2400">
                <a:solidFill>
                  <a:schemeClr val="tx1"/>
                </a:solidFill>
                <a:latin typeface="Arial" panose="020B0604020202020204" pitchFamily="34" charset="0"/>
              </a:defRPr>
            </a:lvl5pPr>
            <a:lvl6pPr marL="1920875" defTabSz="585788" eaLnBrk="0" fontAlgn="base" hangingPunct="0">
              <a:spcBef>
                <a:spcPct val="0"/>
              </a:spcBef>
              <a:spcAft>
                <a:spcPct val="0"/>
              </a:spcAft>
              <a:defRPr sz="2400">
                <a:solidFill>
                  <a:schemeClr val="tx1"/>
                </a:solidFill>
                <a:latin typeface="Arial" panose="020B0604020202020204" pitchFamily="34" charset="0"/>
              </a:defRPr>
            </a:lvl6pPr>
            <a:lvl7pPr marL="2378075" defTabSz="585788" eaLnBrk="0" fontAlgn="base" hangingPunct="0">
              <a:spcBef>
                <a:spcPct val="0"/>
              </a:spcBef>
              <a:spcAft>
                <a:spcPct val="0"/>
              </a:spcAft>
              <a:defRPr sz="2400">
                <a:solidFill>
                  <a:schemeClr val="tx1"/>
                </a:solidFill>
                <a:latin typeface="Arial" panose="020B0604020202020204" pitchFamily="34" charset="0"/>
              </a:defRPr>
            </a:lvl7pPr>
            <a:lvl8pPr marL="2835275" defTabSz="585788" eaLnBrk="0" fontAlgn="base" hangingPunct="0">
              <a:spcBef>
                <a:spcPct val="0"/>
              </a:spcBef>
              <a:spcAft>
                <a:spcPct val="0"/>
              </a:spcAft>
              <a:defRPr sz="2400">
                <a:solidFill>
                  <a:schemeClr val="tx1"/>
                </a:solidFill>
                <a:latin typeface="Arial" panose="020B0604020202020204" pitchFamily="34" charset="0"/>
              </a:defRPr>
            </a:lvl8pPr>
            <a:lvl9pPr marL="3292475"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400">
                <a:ea typeface="宋体" panose="02010600030101010101" pitchFamily="2" charset="-122"/>
              </a:rPr>
              <a:t>0</a:t>
            </a:r>
          </a:p>
        </p:txBody>
      </p:sp>
      <p:sp>
        <p:nvSpPr>
          <p:cNvPr id="418014" name="Rectangle 222"/>
          <p:cNvSpPr>
            <a:spLocks noChangeArrowheads="1"/>
          </p:cNvSpPr>
          <p:nvPr/>
        </p:nvSpPr>
        <p:spPr bwMode="auto">
          <a:xfrm>
            <a:off x="2566988" y="3886200"/>
            <a:ext cx="246862"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365125" defTabSz="585788">
              <a:defRPr sz="2400">
                <a:solidFill>
                  <a:schemeClr val="tx1"/>
                </a:solidFill>
                <a:latin typeface="Arial" panose="020B0604020202020204" pitchFamily="34" charset="0"/>
              </a:defRPr>
            </a:lvl2pPr>
            <a:lvl3pPr marL="731838" defTabSz="585788">
              <a:defRPr sz="2400">
                <a:solidFill>
                  <a:schemeClr val="tx1"/>
                </a:solidFill>
                <a:latin typeface="Arial" panose="020B0604020202020204" pitchFamily="34" charset="0"/>
              </a:defRPr>
            </a:lvl3pPr>
            <a:lvl4pPr marL="1096963" defTabSz="585788">
              <a:defRPr sz="2400">
                <a:solidFill>
                  <a:schemeClr val="tx1"/>
                </a:solidFill>
                <a:latin typeface="Arial" panose="020B0604020202020204" pitchFamily="34" charset="0"/>
              </a:defRPr>
            </a:lvl4pPr>
            <a:lvl5pPr marL="1463675" defTabSz="585788">
              <a:defRPr sz="2400">
                <a:solidFill>
                  <a:schemeClr val="tx1"/>
                </a:solidFill>
                <a:latin typeface="Arial" panose="020B0604020202020204" pitchFamily="34" charset="0"/>
              </a:defRPr>
            </a:lvl5pPr>
            <a:lvl6pPr marL="1920875" defTabSz="585788" eaLnBrk="0" fontAlgn="base" hangingPunct="0">
              <a:spcBef>
                <a:spcPct val="0"/>
              </a:spcBef>
              <a:spcAft>
                <a:spcPct val="0"/>
              </a:spcAft>
              <a:defRPr sz="2400">
                <a:solidFill>
                  <a:schemeClr val="tx1"/>
                </a:solidFill>
                <a:latin typeface="Arial" panose="020B0604020202020204" pitchFamily="34" charset="0"/>
              </a:defRPr>
            </a:lvl6pPr>
            <a:lvl7pPr marL="2378075" defTabSz="585788" eaLnBrk="0" fontAlgn="base" hangingPunct="0">
              <a:spcBef>
                <a:spcPct val="0"/>
              </a:spcBef>
              <a:spcAft>
                <a:spcPct val="0"/>
              </a:spcAft>
              <a:defRPr sz="2400">
                <a:solidFill>
                  <a:schemeClr val="tx1"/>
                </a:solidFill>
                <a:latin typeface="Arial" panose="020B0604020202020204" pitchFamily="34" charset="0"/>
              </a:defRPr>
            </a:lvl7pPr>
            <a:lvl8pPr marL="2835275" defTabSz="585788" eaLnBrk="0" fontAlgn="base" hangingPunct="0">
              <a:spcBef>
                <a:spcPct val="0"/>
              </a:spcBef>
              <a:spcAft>
                <a:spcPct val="0"/>
              </a:spcAft>
              <a:defRPr sz="2400">
                <a:solidFill>
                  <a:schemeClr val="tx1"/>
                </a:solidFill>
                <a:latin typeface="Arial" panose="020B0604020202020204" pitchFamily="34" charset="0"/>
              </a:defRPr>
            </a:lvl8pPr>
            <a:lvl9pPr marL="3292475"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400">
                <a:ea typeface="宋体" panose="02010600030101010101" pitchFamily="2" charset="-122"/>
              </a:rPr>
              <a:t>1</a:t>
            </a:r>
          </a:p>
        </p:txBody>
      </p:sp>
      <p:sp>
        <p:nvSpPr>
          <p:cNvPr id="418015" name="Line 223"/>
          <p:cNvSpPr>
            <a:spLocks noChangeShapeType="1"/>
          </p:cNvSpPr>
          <p:nvPr/>
        </p:nvSpPr>
        <p:spPr bwMode="auto">
          <a:xfrm flipV="1">
            <a:off x="5397500" y="3976688"/>
            <a:ext cx="1362075" cy="223837"/>
          </a:xfrm>
          <a:prstGeom prst="line">
            <a:avLst/>
          </a:prstGeom>
          <a:noFill/>
          <a:ln w="50800">
            <a:solidFill>
              <a:schemeClr val="tx1"/>
            </a:solidFill>
            <a:round/>
            <a:headEnd type="none"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016" name="Line 224"/>
          <p:cNvSpPr>
            <a:spLocks noChangeShapeType="1"/>
          </p:cNvSpPr>
          <p:nvPr/>
        </p:nvSpPr>
        <p:spPr bwMode="auto">
          <a:xfrm>
            <a:off x="2438400" y="4360863"/>
            <a:ext cx="1752600" cy="0"/>
          </a:xfrm>
          <a:prstGeom prst="line">
            <a:avLst/>
          </a:prstGeom>
          <a:noFill/>
          <a:ln w="50800">
            <a:solidFill>
              <a:schemeClr val="tx1"/>
            </a:solidFill>
            <a:round/>
            <a:headEnd type="none"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021" name="Rectangle 229"/>
          <p:cNvSpPr>
            <a:spLocks noChangeArrowheads="1"/>
          </p:cNvSpPr>
          <p:nvPr/>
        </p:nvSpPr>
        <p:spPr bwMode="auto">
          <a:xfrm>
            <a:off x="4784725" y="1676400"/>
            <a:ext cx="454025"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I/F</a:t>
            </a:r>
          </a:p>
        </p:txBody>
      </p:sp>
      <p:pic>
        <p:nvPicPr>
          <p:cNvPr id="417902" name="Picture 1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960813"/>
            <a:ext cx="712788"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8024" name="Rectangle 232"/>
          <p:cNvSpPr>
            <a:spLocks noChangeArrowheads="1"/>
          </p:cNvSpPr>
          <p:nvPr/>
        </p:nvSpPr>
        <p:spPr bwMode="auto">
          <a:xfrm>
            <a:off x="8001000" y="3449638"/>
            <a:ext cx="725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400">
                <a:ea typeface="宋体" panose="02010600030101010101" pitchFamily="2" charset="-122"/>
              </a:rPr>
              <a:t>128.89</a:t>
            </a:r>
          </a:p>
        </p:txBody>
      </p:sp>
      <p:sp>
        <p:nvSpPr>
          <p:cNvPr id="418025" name="Rectangle 233"/>
          <p:cNvSpPr>
            <a:spLocks noChangeArrowheads="1"/>
          </p:cNvSpPr>
          <p:nvPr/>
        </p:nvSpPr>
        <p:spPr bwMode="auto">
          <a:xfrm>
            <a:off x="7696200" y="3459163"/>
            <a:ext cx="246862"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365125" defTabSz="585788">
              <a:defRPr sz="2400">
                <a:solidFill>
                  <a:schemeClr val="tx1"/>
                </a:solidFill>
                <a:latin typeface="Arial" panose="020B0604020202020204" pitchFamily="34" charset="0"/>
              </a:defRPr>
            </a:lvl2pPr>
            <a:lvl3pPr marL="731838" defTabSz="585788">
              <a:defRPr sz="2400">
                <a:solidFill>
                  <a:schemeClr val="tx1"/>
                </a:solidFill>
                <a:latin typeface="Arial" panose="020B0604020202020204" pitchFamily="34" charset="0"/>
              </a:defRPr>
            </a:lvl3pPr>
            <a:lvl4pPr marL="1096963" defTabSz="585788">
              <a:defRPr sz="2400">
                <a:solidFill>
                  <a:schemeClr val="tx1"/>
                </a:solidFill>
                <a:latin typeface="Arial" panose="020B0604020202020204" pitchFamily="34" charset="0"/>
              </a:defRPr>
            </a:lvl4pPr>
            <a:lvl5pPr marL="1463675" defTabSz="585788">
              <a:defRPr sz="2400">
                <a:solidFill>
                  <a:schemeClr val="tx1"/>
                </a:solidFill>
                <a:latin typeface="Arial" panose="020B0604020202020204" pitchFamily="34" charset="0"/>
              </a:defRPr>
            </a:lvl5pPr>
            <a:lvl6pPr marL="1920875" defTabSz="585788" eaLnBrk="0" fontAlgn="base" hangingPunct="0">
              <a:spcBef>
                <a:spcPct val="0"/>
              </a:spcBef>
              <a:spcAft>
                <a:spcPct val="0"/>
              </a:spcAft>
              <a:defRPr sz="2400">
                <a:solidFill>
                  <a:schemeClr val="tx1"/>
                </a:solidFill>
                <a:latin typeface="Arial" panose="020B0604020202020204" pitchFamily="34" charset="0"/>
              </a:defRPr>
            </a:lvl6pPr>
            <a:lvl7pPr marL="2378075" defTabSz="585788" eaLnBrk="0" fontAlgn="base" hangingPunct="0">
              <a:spcBef>
                <a:spcPct val="0"/>
              </a:spcBef>
              <a:spcAft>
                <a:spcPct val="0"/>
              </a:spcAft>
              <a:defRPr sz="2400">
                <a:solidFill>
                  <a:schemeClr val="tx1"/>
                </a:solidFill>
                <a:latin typeface="Arial" panose="020B0604020202020204" pitchFamily="34" charset="0"/>
              </a:defRPr>
            </a:lvl7pPr>
            <a:lvl8pPr marL="2835275" defTabSz="585788" eaLnBrk="0" fontAlgn="base" hangingPunct="0">
              <a:spcBef>
                <a:spcPct val="0"/>
              </a:spcBef>
              <a:spcAft>
                <a:spcPct val="0"/>
              </a:spcAft>
              <a:defRPr sz="2400">
                <a:solidFill>
                  <a:schemeClr val="tx1"/>
                </a:solidFill>
                <a:latin typeface="Arial" panose="020B0604020202020204" pitchFamily="34" charset="0"/>
              </a:defRPr>
            </a:lvl8pPr>
            <a:lvl9pPr marL="3292475"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400">
                <a:ea typeface="宋体" panose="02010600030101010101" pitchFamily="2" charset="-122"/>
              </a:rPr>
              <a:t>0</a:t>
            </a:r>
          </a:p>
        </p:txBody>
      </p:sp>
      <p:sp>
        <p:nvSpPr>
          <p:cNvPr id="418026" name="Line 234"/>
          <p:cNvSpPr>
            <a:spLocks noChangeShapeType="1"/>
          </p:cNvSpPr>
          <p:nvPr/>
        </p:nvSpPr>
        <p:spPr bwMode="auto">
          <a:xfrm>
            <a:off x="4572000" y="4267200"/>
            <a:ext cx="1952625" cy="1447800"/>
          </a:xfrm>
          <a:prstGeom prst="line">
            <a:avLst/>
          </a:prstGeom>
          <a:noFill/>
          <a:ln w="25400">
            <a:solidFill>
              <a:schemeClr val="accent2"/>
            </a:solidFill>
            <a:round/>
            <a:headEnd type="none" w="sm" len="sm"/>
            <a:tailEnd type="none" w="sm" len="sm"/>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18027" name="Rectangle 235"/>
          <p:cNvSpPr>
            <a:spLocks noChangeArrowheads="1"/>
          </p:cNvSpPr>
          <p:nvPr/>
        </p:nvSpPr>
        <p:spPr bwMode="auto">
          <a:xfrm>
            <a:off x="4929188" y="4733925"/>
            <a:ext cx="246862"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365125" defTabSz="585788">
              <a:defRPr sz="2400">
                <a:solidFill>
                  <a:schemeClr val="tx1"/>
                </a:solidFill>
                <a:latin typeface="Arial" panose="020B0604020202020204" pitchFamily="34" charset="0"/>
              </a:defRPr>
            </a:lvl2pPr>
            <a:lvl3pPr marL="731838" defTabSz="585788">
              <a:defRPr sz="2400">
                <a:solidFill>
                  <a:schemeClr val="tx1"/>
                </a:solidFill>
                <a:latin typeface="Arial" panose="020B0604020202020204" pitchFamily="34" charset="0"/>
              </a:defRPr>
            </a:lvl3pPr>
            <a:lvl4pPr marL="1096963" defTabSz="585788">
              <a:defRPr sz="2400">
                <a:solidFill>
                  <a:schemeClr val="tx1"/>
                </a:solidFill>
                <a:latin typeface="Arial" panose="020B0604020202020204" pitchFamily="34" charset="0"/>
              </a:defRPr>
            </a:lvl4pPr>
            <a:lvl5pPr marL="1463675" defTabSz="585788">
              <a:defRPr sz="2400">
                <a:solidFill>
                  <a:schemeClr val="tx1"/>
                </a:solidFill>
                <a:latin typeface="Arial" panose="020B0604020202020204" pitchFamily="34" charset="0"/>
              </a:defRPr>
            </a:lvl5pPr>
            <a:lvl6pPr marL="1920875" defTabSz="585788" eaLnBrk="0" fontAlgn="base" hangingPunct="0">
              <a:spcBef>
                <a:spcPct val="0"/>
              </a:spcBef>
              <a:spcAft>
                <a:spcPct val="0"/>
              </a:spcAft>
              <a:defRPr sz="2400">
                <a:solidFill>
                  <a:schemeClr val="tx1"/>
                </a:solidFill>
                <a:latin typeface="Arial" panose="020B0604020202020204" pitchFamily="34" charset="0"/>
              </a:defRPr>
            </a:lvl6pPr>
            <a:lvl7pPr marL="2378075" defTabSz="585788" eaLnBrk="0" fontAlgn="base" hangingPunct="0">
              <a:spcBef>
                <a:spcPct val="0"/>
              </a:spcBef>
              <a:spcAft>
                <a:spcPct val="0"/>
              </a:spcAft>
              <a:defRPr sz="2400">
                <a:solidFill>
                  <a:schemeClr val="tx1"/>
                </a:solidFill>
                <a:latin typeface="Arial" panose="020B0604020202020204" pitchFamily="34" charset="0"/>
              </a:defRPr>
            </a:lvl7pPr>
            <a:lvl8pPr marL="2835275" defTabSz="585788" eaLnBrk="0" fontAlgn="base" hangingPunct="0">
              <a:spcBef>
                <a:spcPct val="0"/>
              </a:spcBef>
              <a:spcAft>
                <a:spcPct val="0"/>
              </a:spcAft>
              <a:defRPr sz="2400">
                <a:solidFill>
                  <a:schemeClr val="tx1"/>
                </a:solidFill>
                <a:latin typeface="Arial" panose="020B0604020202020204" pitchFamily="34" charset="0"/>
              </a:defRPr>
            </a:lvl8pPr>
            <a:lvl9pPr marL="3292475"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400">
                <a:ea typeface="宋体" panose="02010600030101010101" pitchFamily="2" charset="-122"/>
              </a:rPr>
              <a:t>1</a:t>
            </a:r>
          </a:p>
        </p:txBody>
      </p:sp>
      <p:sp>
        <p:nvSpPr>
          <p:cNvPr id="418029" name="Line 237"/>
          <p:cNvSpPr>
            <a:spLocks noChangeShapeType="1"/>
          </p:cNvSpPr>
          <p:nvPr/>
        </p:nvSpPr>
        <p:spPr bwMode="auto">
          <a:xfrm>
            <a:off x="6899275" y="5630863"/>
            <a:ext cx="1276350" cy="0"/>
          </a:xfrm>
          <a:prstGeom prst="line">
            <a:avLst/>
          </a:prstGeom>
          <a:noFill/>
          <a:ln w="25400">
            <a:solidFill>
              <a:schemeClr val="accent2"/>
            </a:solidFill>
            <a:round/>
            <a:headEnd type="none" w="sm" len="sm"/>
            <a:tailEnd type="none" w="sm" len="sm"/>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18037" name="Line 245"/>
          <p:cNvSpPr>
            <a:spLocks noChangeShapeType="1"/>
          </p:cNvSpPr>
          <p:nvPr/>
        </p:nvSpPr>
        <p:spPr bwMode="auto">
          <a:xfrm>
            <a:off x="7799388" y="3890963"/>
            <a:ext cx="750887"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038" name="Rectangle 246"/>
          <p:cNvSpPr>
            <a:spLocks noChangeArrowheads="1"/>
          </p:cNvSpPr>
          <p:nvPr/>
        </p:nvSpPr>
        <p:spPr bwMode="auto">
          <a:xfrm>
            <a:off x="7239000" y="4038600"/>
            <a:ext cx="1176338"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1BC7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600">
                <a:ea typeface="宋体" panose="02010600030101010101" pitchFamily="2" charset="-122"/>
              </a:rPr>
              <a:t>128.89.25.4</a:t>
            </a:r>
          </a:p>
        </p:txBody>
      </p:sp>
      <p:sp>
        <p:nvSpPr>
          <p:cNvPr id="418039" name="Rectangle 247"/>
          <p:cNvSpPr>
            <a:spLocks noChangeArrowheads="1"/>
          </p:cNvSpPr>
          <p:nvPr/>
        </p:nvSpPr>
        <p:spPr bwMode="auto">
          <a:xfrm>
            <a:off x="8440738" y="4038600"/>
            <a:ext cx="500062"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1BC7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600">
                <a:ea typeface="宋体" panose="02010600030101010101" pitchFamily="2" charset="-122"/>
              </a:rPr>
              <a:t>Data</a:t>
            </a:r>
          </a:p>
        </p:txBody>
      </p:sp>
      <p:sp>
        <p:nvSpPr>
          <p:cNvPr id="418040" name="Rectangle 248"/>
          <p:cNvSpPr>
            <a:spLocks noChangeArrowheads="1"/>
          </p:cNvSpPr>
          <p:nvPr/>
        </p:nvSpPr>
        <p:spPr bwMode="auto">
          <a:xfrm>
            <a:off x="7240588" y="4014788"/>
            <a:ext cx="1143000" cy="38100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418041" name="Rectangle 249"/>
          <p:cNvSpPr>
            <a:spLocks noChangeArrowheads="1"/>
          </p:cNvSpPr>
          <p:nvPr/>
        </p:nvSpPr>
        <p:spPr bwMode="auto">
          <a:xfrm>
            <a:off x="8383588" y="4014788"/>
            <a:ext cx="609600" cy="38100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418055" name="Rectangle 263"/>
          <p:cNvSpPr>
            <a:spLocks noChangeArrowheads="1"/>
          </p:cNvSpPr>
          <p:nvPr/>
        </p:nvSpPr>
        <p:spPr bwMode="auto">
          <a:xfrm>
            <a:off x="6611938" y="1581150"/>
            <a:ext cx="803275"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8056" name="Rectangle 264"/>
          <p:cNvSpPr>
            <a:spLocks noChangeArrowheads="1"/>
          </p:cNvSpPr>
          <p:nvPr/>
        </p:nvSpPr>
        <p:spPr bwMode="auto">
          <a:xfrm>
            <a:off x="6611938" y="2089150"/>
            <a:ext cx="803275" cy="309563"/>
          </a:xfrm>
          <a:prstGeom prst="rect">
            <a:avLst/>
          </a:prstGeom>
          <a:solidFill>
            <a:srgbClr val="00FF00"/>
          </a:solidFill>
          <a:ln w="25400">
            <a:solidFill>
              <a:schemeClr val="accent2"/>
            </a:solidFill>
            <a:miter lim="800000"/>
            <a:headEnd/>
            <a:tailEnd/>
          </a:ln>
          <a:effectLst/>
        </p:spPr>
        <p:txBody>
          <a:bodyPr wrap="none" lIns="92075" tIns="46038" rIns="92075" bIns="46038" anchor="ctr"/>
          <a:lstStyle/>
          <a:p>
            <a:pPr algn="ctr"/>
            <a:endParaRPr lang="zh-CN" altLang="en-US" sz="1400">
              <a:ea typeface="宋体" panose="02010600030101010101" pitchFamily="2" charset="-122"/>
            </a:endParaRPr>
          </a:p>
        </p:txBody>
      </p:sp>
      <p:sp>
        <p:nvSpPr>
          <p:cNvPr id="418057" name="Rectangle 265"/>
          <p:cNvSpPr>
            <a:spLocks noChangeArrowheads="1"/>
          </p:cNvSpPr>
          <p:nvPr/>
        </p:nvSpPr>
        <p:spPr bwMode="auto">
          <a:xfrm>
            <a:off x="6611938" y="2427288"/>
            <a:ext cx="803275"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8058" name="Rectangle 266"/>
          <p:cNvSpPr>
            <a:spLocks noChangeArrowheads="1"/>
          </p:cNvSpPr>
          <p:nvPr/>
        </p:nvSpPr>
        <p:spPr bwMode="auto">
          <a:xfrm>
            <a:off x="6611938" y="2765425"/>
            <a:ext cx="803275"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sz="1200">
                <a:ea typeface="宋体" panose="02010600030101010101" pitchFamily="2" charset="-122"/>
              </a:rPr>
              <a:t> </a:t>
            </a:r>
          </a:p>
        </p:txBody>
      </p:sp>
      <p:sp>
        <p:nvSpPr>
          <p:cNvPr id="418059" name="Rectangle 267"/>
          <p:cNvSpPr>
            <a:spLocks noChangeArrowheads="1"/>
          </p:cNvSpPr>
          <p:nvPr/>
        </p:nvSpPr>
        <p:spPr bwMode="auto">
          <a:xfrm>
            <a:off x="7439025" y="1581150"/>
            <a:ext cx="6350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8060" name="Rectangle 268"/>
          <p:cNvSpPr>
            <a:spLocks noChangeArrowheads="1"/>
          </p:cNvSpPr>
          <p:nvPr/>
        </p:nvSpPr>
        <p:spPr bwMode="auto">
          <a:xfrm>
            <a:off x="7439025" y="2089150"/>
            <a:ext cx="6350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8061" name="Rectangle 269"/>
          <p:cNvSpPr>
            <a:spLocks noChangeArrowheads="1"/>
          </p:cNvSpPr>
          <p:nvPr/>
        </p:nvSpPr>
        <p:spPr bwMode="auto">
          <a:xfrm>
            <a:off x="7439025" y="2427288"/>
            <a:ext cx="6350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8062" name="Rectangle 270"/>
          <p:cNvSpPr>
            <a:spLocks noChangeArrowheads="1"/>
          </p:cNvSpPr>
          <p:nvPr/>
        </p:nvSpPr>
        <p:spPr bwMode="auto">
          <a:xfrm>
            <a:off x="7439025" y="2765425"/>
            <a:ext cx="6350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18068" name="Rectangle 276"/>
          <p:cNvSpPr>
            <a:spLocks noChangeArrowheads="1"/>
          </p:cNvSpPr>
          <p:nvPr/>
        </p:nvSpPr>
        <p:spPr bwMode="auto">
          <a:xfrm>
            <a:off x="6597650" y="1611313"/>
            <a:ext cx="85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Address </a:t>
            </a:r>
          </a:p>
          <a:p>
            <a:pPr algn="ctr">
              <a:lnSpc>
                <a:spcPct val="90000"/>
              </a:lnSpc>
            </a:pPr>
            <a:r>
              <a:rPr lang="en-US" altLang="zh-CN" sz="1400">
                <a:ea typeface="宋体" panose="02010600030101010101" pitchFamily="2" charset="-122"/>
              </a:rPr>
              <a:t>Prefix</a:t>
            </a:r>
          </a:p>
        </p:txBody>
      </p:sp>
      <p:sp>
        <p:nvSpPr>
          <p:cNvPr id="418069" name="Rectangle 277"/>
          <p:cNvSpPr>
            <a:spLocks noChangeArrowheads="1"/>
          </p:cNvSpPr>
          <p:nvPr/>
        </p:nvSpPr>
        <p:spPr bwMode="auto">
          <a:xfrm>
            <a:off x="6607175" y="2108200"/>
            <a:ext cx="838200" cy="285750"/>
          </a:xfrm>
          <a:prstGeom prst="rect">
            <a:avLst/>
          </a:prstGeom>
          <a:solidFill>
            <a:srgbClr val="00FF00"/>
          </a:solidFill>
          <a:ln>
            <a:noFill/>
          </a:ln>
          <a:effectLst>
            <a:outerShdw dist="17961" dir="2700000" algn="ctr" rotWithShape="0">
              <a:schemeClr val="bg2"/>
            </a:outerShdw>
          </a:effectLst>
        </p:spPr>
        <p:txBody>
          <a:bodyPr wrap="none" lIns="92075" tIns="46038" rIns="92075" bIns="46038" anchor="ctr"/>
          <a:lstStyle/>
          <a:p>
            <a:pPr algn="ctr"/>
            <a:r>
              <a:rPr lang="en-US" altLang="zh-CN" sz="1600">
                <a:ea typeface="宋体" panose="02010600030101010101" pitchFamily="2" charset="-122"/>
              </a:rPr>
              <a:t>128.89</a:t>
            </a:r>
          </a:p>
        </p:txBody>
      </p:sp>
      <p:sp>
        <p:nvSpPr>
          <p:cNvPr id="418070" name="Rectangle 278"/>
          <p:cNvSpPr>
            <a:spLocks noChangeArrowheads="1"/>
          </p:cNvSpPr>
          <p:nvPr/>
        </p:nvSpPr>
        <p:spPr bwMode="auto">
          <a:xfrm>
            <a:off x="7489825"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0</a:t>
            </a:r>
          </a:p>
        </p:txBody>
      </p:sp>
      <p:sp>
        <p:nvSpPr>
          <p:cNvPr id="418073" name="Rectangle 281"/>
          <p:cNvSpPr>
            <a:spLocks noChangeArrowheads="1"/>
          </p:cNvSpPr>
          <p:nvPr/>
        </p:nvSpPr>
        <p:spPr bwMode="auto">
          <a:xfrm>
            <a:off x="6600825" y="2743200"/>
            <a:ext cx="8223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18074" name="Rectangle 282"/>
          <p:cNvSpPr>
            <a:spLocks noChangeArrowheads="1"/>
          </p:cNvSpPr>
          <p:nvPr/>
        </p:nvSpPr>
        <p:spPr bwMode="auto">
          <a:xfrm>
            <a:off x="7419975" y="2743200"/>
            <a:ext cx="6794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18075" name="Rectangle 283"/>
          <p:cNvSpPr>
            <a:spLocks noChangeArrowheads="1"/>
          </p:cNvSpPr>
          <p:nvPr/>
        </p:nvSpPr>
        <p:spPr bwMode="auto">
          <a:xfrm>
            <a:off x="7518400" y="1676400"/>
            <a:ext cx="454025"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I/F</a:t>
            </a:r>
          </a:p>
        </p:txBody>
      </p:sp>
      <p:sp>
        <p:nvSpPr>
          <p:cNvPr id="418083" name="Rectangle 291"/>
          <p:cNvSpPr>
            <a:spLocks noChangeArrowheads="1"/>
          </p:cNvSpPr>
          <p:nvPr/>
        </p:nvSpPr>
        <p:spPr bwMode="auto">
          <a:xfrm>
            <a:off x="1603375" y="5072063"/>
            <a:ext cx="500063"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1BC7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600">
                <a:ea typeface="宋体" panose="02010600030101010101" pitchFamily="2" charset="-122"/>
              </a:rPr>
              <a:t>Data</a:t>
            </a:r>
          </a:p>
        </p:txBody>
      </p:sp>
      <p:sp>
        <p:nvSpPr>
          <p:cNvPr id="418084" name="Line 292"/>
          <p:cNvSpPr>
            <a:spLocks noChangeShapeType="1"/>
          </p:cNvSpPr>
          <p:nvPr/>
        </p:nvSpPr>
        <p:spPr bwMode="auto">
          <a:xfrm>
            <a:off x="3014663" y="4887913"/>
            <a:ext cx="750887" cy="0"/>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085" name="Rectangle 293"/>
          <p:cNvSpPr>
            <a:spLocks noChangeArrowheads="1"/>
          </p:cNvSpPr>
          <p:nvPr/>
        </p:nvSpPr>
        <p:spPr bwMode="auto">
          <a:xfrm>
            <a:off x="403225" y="5048250"/>
            <a:ext cx="1143000" cy="381000"/>
          </a:xfrm>
          <a:prstGeom prst="rect">
            <a:avLst/>
          </a:prstGeom>
          <a:solidFill>
            <a:schemeClr val="accent2">
              <a:lumMod val="40000"/>
              <a:lumOff val="60000"/>
            </a:schemeClr>
          </a:solidFill>
          <a:ln w="38100">
            <a:solidFill>
              <a:schemeClr val="folHlink"/>
            </a:solidFill>
            <a:miter lim="800000"/>
            <a:headEnd/>
            <a:tailEnd/>
          </a:ln>
          <a:effectLst/>
        </p:spPr>
        <p:txBody>
          <a:bodyPr wrap="none" lIns="73025" tIns="36512" rIns="73025" bIns="36512" anchor="ctr"/>
          <a:lstStyle/>
          <a:p>
            <a:endParaRPr lang="en-US"/>
          </a:p>
        </p:txBody>
      </p:sp>
      <p:sp>
        <p:nvSpPr>
          <p:cNvPr id="418086" name="Rectangle 294"/>
          <p:cNvSpPr>
            <a:spLocks noChangeArrowheads="1"/>
          </p:cNvSpPr>
          <p:nvPr/>
        </p:nvSpPr>
        <p:spPr bwMode="auto">
          <a:xfrm>
            <a:off x="1546225" y="5048250"/>
            <a:ext cx="609600" cy="38100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418089" name="Rectangle 297"/>
          <p:cNvSpPr>
            <a:spLocks noChangeArrowheads="1"/>
          </p:cNvSpPr>
          <p:nvPr/>
        </p:nvSpPr>
        <p:spPr bwMode="auto">
          <a:xfrm>
            <a:off x="3660775" y="5072063"/>
            <a:ext cx="500063"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1BC7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600">
                <a:ea typeface="宋体" panose="02010600030101010101" pitchFamily="2" charset="-122"/>
              </a:rPr>
              <a:t>Data</a:t>
            </a:r>
          </a:p>
        </p:txBody>
      </p:sp>
      <p:sp>
        <p:nvSpPr>
          <p:cNvPr id="418090" name="Rectangle 298"/>
          <p:cNvSpPr>
            <a:spLocks noChangeArrowheads="1"/>
          </p:cNvSpPr>
          <p:nvPr/>
        </p:nvSpPr>
        <p:spPr bwMode="auto">
          <a:xfrm>
            <a:off x="2463800" y="5048250"/>
            <a:ext cx="1143000" cy="381000"/>
          </a:xfrm>
          <a:prstGeom prst="rect">
            <a:avLst/>
          </a:prstGeom>
          <a:solidFill>
            <a:schemeClr val="accent2">
              <a:lumMod val="40000"/>
              <a:lumOff val="60000"/>
            </a:schemeClr>
          </a:solidFill>
          <a:ln w="38100">
            <a:solidFill>
              <a:schemeClr val="folHlink"/>
            </a:solidFill>
            <a:miter lim="800000"/>
            <a:headEnd/>
            <a:tailEnd/>
          </a:ln>
          <a:effectLst/>
        </p:spPr>
        <p:txBody>
          <a:bodyPr wrap="none" lIns="73025" tIns="36512" rIns="73025" bIns="36512" anchor="ctr"/>
          <a:lstStyle/>
          <a:p>
            <a:endParaRPr lang="en-US"/>
          </a:p>
        </p:txBody>
      </p:sp>
      <p:sp>
        <p:nvSpPr>
          <p:cNvPr id="418091" name="Rectangle 299"/>
          <p:cNvSpPr>
            <a:spLocks noChangeArrowheads="1"/>
          </p:cNvSpPr>
          <p:nvPr/>
        </p:nvSpPr>
        <p:spPr bwMode="auto">
          <a:xfrm>
            <a:off x="3603625" y="5048250"/>
            <a:ext cx="609600" cy="38100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417836" name="Line 44"/>
          <p:cNvSpPr>
            <a:spLocks noChangeShapeType="1"/>
          </p:cNvSpPr>
          <p:nvPr/>
        </p:nvSpPr>
        <p:spPr bwMode="auto">
          <a:xfrm flipV="1">
            <a:off x="2730500" y="5562600"/>
            <a:ext cx="257175" cy="257175"/>
          </a:xfrm>
          <a:prstGeom prst="line">
            <a:avLst/>
          </a:prstGeom>
          <a:noFill/>
          <a:ln w="25400">
            <a:solidFill>
              <a:srgbClr val="000000"/>
            </a:solidFill>
            <a:round/>
            <a:headEnd type="none" w="sm" len="sm"/>
            <a:tailEnd type="stealth" w="med"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18088" name="Rectangle 296"/>
          <p:cNvSpPr>
            <a:spLocks noChangeArrowheads="1"/>
          </p:cNvSpPr>
          <p:nvPr/>
        </p:nvSpPr>
        <p:spPr bwMode="auto">
          <a:xfrm>
            <a:off x="2446338" y="5072063"/>
            <a:ext cx="1176337" cy="309562"/>
          </a:xfrm>
          <a:prstGeom prst="rect">
            <a:avLst/>
          </a:prstGeom>
          <a:solidFill>
            <a:schemeClr val="accent2">
              <a:lumMod val="40000"/>
              <a:lumOff val="60000"/>
            </a:schemeClr>
          </a:solidFill>
          <a:ln>
            <a:noFill/>
          </a:ln>
          <a:effectLst>
            <a:outerShdw dist="17961" dir="2700000" algn="ctr" rotWithShape="0">
              <a:schemeClr val="bg2"/>
            </a:outerShdw>
          </a:effectLst>
        </p:spPr>
        <p:txBody>
          <a:bodyPr wrap="none" lIns="92075" tIns="46038" rIns="92075" bIns="46038" anchor="ctr"/>
          <a:lstStyle/>
          <a:p>
            <a:pPr algn="ctr"/>
            <a:r>
              <a:rPr lang="en-US" altLang="zh-CN" sz="1600">
                <a:ea typeface="宋体" panose="02010600030101010101" pitchFamily="2" charset="-122"/>
              </a:rPr>
              <a:t>128.89.25.4</a:t>
            </a:r>
          </a:p>
        </p:txBody>
      </p:sp>
      <p:sp>
        <p:nvSpPr>
          <p:cNvPr id="418082" name="Rectangle 290"/>
          <p:cNvSpPr>
            <a:spLocks noChangeArrowheads="1"/>
          </p:cNvSpPr>
          <p:nvPr/>
        </p:nvSpPr>
        <p:spPr bwMode="auto">
          <a:xfrm>
            <a:off x="401638" y="5072063"/>
            <a:ext cx="1176337" cy="309562"/>
          </a:xfrm>
          <a:prstGeom prst="rect">
            <a:avLst/>
          </a:prstGeom>
          <a:solidFill>
            <a:schemeClr val="accent2">
              <a:lumMod val="40000"/>
              <a:lumOff val="60000"/>
            </a:schemeClr>
          </a:solidFill>
          <a:ln>
            <a:noFill/>
          </a:ln>
          <a:effectLst>
            <a:outerShdw dist="17961" dir="2700000" algn="ctr" rotWithShape="0">
              <a:schemeClr val="bg2"/>
            </a:outerShdw>
          </a:effectLst>
        </p:spPr>
        <p:txBody>
          <a:bodyPr wrap="none" lIns="92075" tIns="46038" rIns="92075" bIns="46038" anchor="ctr"/>
          <a:lstStyle/>
          <a:p>
            <a:pPr algn="ctr"/>
            <a:r>
              <a:rPr lang="en-US" altLang="zh-CN" sz="1600">
                <a:ea typeface="宋体" panose="02010600030101010101" pitchFamily="2" charset="-122"/>
              </a:rPr>
              <a:t>128.89.25.4</a:t>
            </a:r>
          </a:p>
        </p:txBody>
      </p:sp>
      <p:sp>
        <p:nvSpPr>
          <p:cNvPr id="417892" name="Rectangle 100"/>
          <p:cNvSpPr>
            <a:spLocks noChangeArrowheads="1"/>
          </p:cNvSpPr>
          <p:nvPr/>
        </p:nvSpPr>
        <p:spPr bwMode="auto">
          <a:xfrm>
            <a:off x="5294313" y="4419600"/>
            <a:ext cx="1176337" cy="309563"/>
          </a:xfrm>
          <a:prstGeom prst="rect">
            <a:avLst/>
          </a:prstGeom>
          <a:solidFill>
            <a:schemeClr val="accent2">
              <a:lumMod val="40000"/>
              <a:lumOff val="60000"/>
            </a:schemeClr>
          </a:solidFill>
          <a:ln>
            <a:noFill/>
          </a:ln>
          <a:effectLst>
            <a:outerShdw dist="17961" dir="2700000" algn="ctr" rotWithShape="0">
              <a:schemeClr val="bg2"/>
            </a:outerShdw>
          </a:effectLst>
        </p:spPr>
        <p:txBody>
          <a:bodyPr wrap="none" lIns="92075" tIns="46038" rIns="92075" bIns="46038" anchor="ctr"/>
          <a:lstStyle/>
          <a:p>
            <a:pPr algn="ctr"/>
            <a:r>
              <a:rPr lang="en-US" altLang="zh-CN" sz="1600" dirty="0">
                <a:ea typeface="宋体" panose="02010600030101010101" pitchFamily="2" charset="-122"/>
              </a:rPr>
              <a:t>128.89.25.4</a:t>
            </a:r>
          </a:p>
        </p:txBody>
      </p:sp>
      <p:pic>
        <p:nvPicPr>
          <p:cNvPr id="418097" name="Picture 30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4813" y="3960813"/>
            <a:ext cx="712787"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8098" name="Picture 30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505200"/>
            <a:ext cx="712788"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8099" name="Picture 30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410200"/>
            <a:ext cx="712788"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222874"/>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45" name="Freeform 105"/>
          <p:cNvSpPr>
            <a:spLocks/>
          </p:cNvSpPr>
          <p:nvPr/>
        </p:nvSpPr>
        <p:spPr bwMode="auto">
          <a:xfrm>
            <a:off x="3368675" y="3090863"/>
            <a:ext cx="2525713" cy="1052512"/>
          </a:xfrm>
          <a:custGeom>
            <a:avLst/>
            <a:gdLst>
              <a:gd name="T0" fmla="*/ 810 w 1759"/>
              <a:gd name="T1" fmla="*/ 663 h 663"/>
              <a:gd name="T2" fmla="*/ 0 w 1759"/>
              <a:gd name="T3" fmla="*/ 0 h 663"/>
              <a:gd name="T4" fmla="*/ 1759 w 1759"/>
              <a:gd name="T5" fmla="*/ 0 h 663"/>
              <a:gd name="T6" fmla="*/ 840 w 1759"/>
              <a:gd name="T7" fmla="*/ 663 h 663"/>
            </a:gdLst>
            <a:ahLst/>
            <a:cxnLst>
              <a:cxn ang="0">
                <a:pos x="T0" y="T1"/>
              </a:cxn>
              <a:cxn ang="0">
                <a:pos x="T2" y="T3"/>
              </a:cxn>
              <a:cxn ang="0">
                <a:pos x="T4" y="T5"/>
              </a:cxn>
              <a:cxn ang="0">
                <a:pos x="T6" y="T7"/>
              </a:cxn>
            </a:cxnLst>
            <a:rect l="0" t="0" r="r" b="b"/>
            <a:pathLst>
              <a:path w="1759" h="663">
                <a:moveTo>
                  <a:pt x="810" y="663"/>
                </a:moveTo>
                <a:lnTo>
                  <a:pt x="0" y="0"/>
                </a:lnTo>
                <a:lnTo>
                  <a:pt x="1759" y="0"/>
                </a:lnTo>
                <a:lnTo>
                  <a:pt x="840" y="663"/>
                </a:lnTo>
              </a:path>
            </a:pathLst>
          </a:custGeom>
          <a:solidFill>
            <a:schemeClr val="accent2"/>
          </a:solidFill>
          <a:ln>
            <a:noFill/>
          </a:ln>
          <a:effectLst/>
          <a:extLst>
            <a:ext uri="{91240B29-F687-4F45-9708-019B960494DF}">
              <a14:hiddenLine xmlns:a14="http://schemas.microsoft.com/office/drawing/2010/main" w="12700" cap="rnd" cmpd="sng">
                <a:solidFill>
                  <a:schemeClr val="accent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64" name="Freeform 124"/>
          <p:cNvSpPr>
            <a:spLocks/>
          </p:cNvSpPr>
          <p:nvPr/>
        </p:nvSpPr>
        <p:spPr bwMode="auto">
          <a:xfrm>
            <a:off x="6092825" y="3090863"/>
            <a:ext cx="2554288" cy="547687"/>
          </a:xfrm>
          <a:custGeom>
            <a:avLst/>
            <a:gdLst>
              <a:gd name="T0" fmla="*/ 720 w 1759"/>
              <a:gd name="T1" fmla="*/ 339 h 345"/>
              <a:gd name="T2" fmla="*/ 0 w 1759"/>
              <a:gd name="T3" fmla="*/ 0 h 345"/>
              <a:gd name="T4" fmla="*/ 1759 w 1759"/>
              <a:gd name="T5" fmla="*/ 0 h 345"/>
              <a:gd name="T6" fmla="*/ 756 w 1759"/>
              <a:gd name="T7" fmla="*/ 345 h 345"/>
            </a:gdLst>
            <a:ahLst/>
            <a:cxnLst>
              <a:cxn ang="0">
                <a:pos x="T0" y="T1"/>
              </a:cxn>
              <a:cxn ang="0">
                <a:pos x="T2" y="T3"/>
              </a:cxn>
              <a:cxn ang="0">
                <a:pos x="T4" y="T5"/>
              </a:cxn>
              <a:cxn ang="0">
                <a:pos x="T6" y="T7"/>
              </a:cxn>
            </a:cxnLst>
            <a:rect l="0" t="0" r="r" b="b"/>
            <a:pathLst>
              <a:path w="1759" h="345">
                <a:moveTo>
                  <a:pt x="720" y="339"/>
                </a:moveTo>
                <a:lnTo>
                  <a:pt x="0" y="0"/>
                </a:lnTo>
                <a:lnTo>
                  <a:pt x="1759" y="0"/>
                </a:lnTo>
                <a:lnTo>
                  <a:pt x="756" y="345"/>
                </a:lnTo>
              </a:path>
            </a:pathLst>
          </a:custGeom>
          <a:solidFill>
            <a:schemeClr val="accent2"/>
          </a:solidFill>
          <a:ln>
            <a:noFill/>
          </a:ln>
          <a:effectLst/>
          <a:extLst>
            <a:ext uri="{91240B29-F687-4F45-9708-019B960494DF}">
              <a14:hiddenLine xmlns:a14="http://schemas.microsoft.com/office/drawing/2010/main" w="12700" cap="rnd" cmpd="sng">
                <a:solidFill>
                  <a:schemeClr val="accent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42" name="Line 2"/>
          <p:cNvSpPr>
            <a:spLocks noChangeShapeType="1"/>
          </p:cNvSpPr>
          <p:nvPr/>
        </p:nvSpPr>
        <p:spPr bwMode="auto">
          <a:xfrm>
            <a:off x="6899275" y="5630863"/>
            <a:ext cx="1276350" cy="0"/>
          </a:xfrm>
          <a:prstGeom prst="line">
            <a:avLst/>
          </a:prstGeom>
          <a:noFill/>
          <a:ln w="25400">
            <a:solidFill>
              <a:schemeClr val="accent2"/>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19844" name="Line 4"/>
          <p:cNvSpPr>
            <a:spLocks noChangeShapeType="1"/>
          </p:cNvSpPr>
          <p:nvPr/>
        </p:nvSpPr>
        <p:spPr bwMode="auto">
          <a:xfrm>
            <a:off x="7499350" y="3767138"/>
            <a:ext cx="1276350" cy="0"/>
          </a:xfrm>
          <a:prstGeom prst="line">
            <a:avLst/>
          </a:prstGeom>
          <a:noFill/>
          <a:ln w="25400">
            <a:solidFill>
              <a:schemeClr val="accent2"/>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19846" name="Freeform 6"/>
          <p:cNvSpPr>
            <a:spLocks/>
          </p:cNvSpPr>
          <p:nvPr/>
        </p:nvSpPr>
        <p:spPr bwMode="auto">
          <a:xfrm>
            <a:off x="609600" y="3090863"/>
            <a:ext cx="2549525" cy="1033462"/>
          </a:xfrm>
          <a:custGeom>
            <a:avLst/>
            <a:gdLst>
              <a:gd name="T0" fmla="*/ 1022 w 1759"/>
              <a:gd name="T1" fmla="*/ 651 h 651"/>
              <a:gd name="T2" fmla="*/ 0 w 1759"/>
              <a:gd name="T3" fmla="*/ 0 h 651"/>
              <a:gd name="T4" fmla="*/ 1759 w 1759"/>
              <a:gd name="T5" fmla="*/ 0 h 651"/>
              <a:gd name="T6" fmla="*/ 1046 w 1759"/>
              <a:gd name="T7" fmla="*/ 645 h 651"/>
            </a:gdLst>
            <a:ahLst/>
            <a:cxnLst>
              <a:cxn ang="0">
                <a:pos x="T0" y="T1"/>
              </a:cxn>
              <a:cxn ang="0">
                <a:pos x="T2" y="T3"/>
              </a:cxn>
              <a:cxn ang="0">
                <a:pos x="T4" y="T5"/>
              </a:cxn>
              <a:cxn ang="0">
                <a:pos x="T6" y="T7"/>
              </a:cxn>
            </a:cxnLst>
            <a:rect l="0" t="0" r="r" b="b"/>
            <a:pathLst>
              <a:path w="1759" h="651">
                <a:moveTo>
                  <a:pt x="1022" y="651"/>
                </a:moveTo>
                <a:lnTo>
                  <a:pt x="0" y="0"/>
                </a:lnTo>
                <a:lnTo>
                  <a:pt x="1759" y="0"/>
                </a:lnTo>
                <a:lnTo>
                  <a:pt x="1046" y="645"/>
                </a:lnTo>
              </a:path>
            </a:pathLst>
          </a:custGeom>
          <a:solidFill>
            <a:schemeClr val="accent2"/>
          </a:solidFill>
          <a:ln>
            <a:noFill/>
          </a:ln>
          <a:effectLst/>
          <a:extLst>
            <a:ext uri="{91240B29-F687-4F45-9708-019B960494DF}">
              <a14:hiddenLine xmlns:a14="http://schemas.microsoft.com/office/drawing/2010/main" w="12700" cap="rnd" cmpd="sng">
                <a:solidFill>
                  <a:schemeClr val="accent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18" name="Rectangle 78"/>
          <p:cNvSpPr>
            <a:spLocks noGrp="1" noChangeArrowheads="1"/>
          </p:cNvSpPr>
          <p:nvPr>
            <p:ph type="title"/>
          </p:nvPr>
        </p:nvSpPr>
        <p:spPr/>
        <p:txBody>
          <a:bodyPr/>
          <a:lstStyle/>
          <a:p>
            <a:r>
              <a:rPr lang="en-US" altLang="zh-CN" b="0">
                <a:latin typeface="Tahoma" panose="020B0604030504040204" pitchFamily="34" charset="0"/>
                <a:ea typeface="宋体" panose="02010600030101010101" pitchFamily="2" charset="-122"/>
              </a:rPr>
              <a:t>MPLS Example:  Routing Information</a:t>
            </a:r>
          </a:p>
        </p:txBody>
      </p:sp>
      <p:sp>
        <p:nvSpPr>
          <p:cNvPr id="419848" name="Rectangle 8"/>
          <p:cNvSpPr>
            <a:spLocks noChangeArrowheads="1"/>
          </p:cNvSpPr>
          <p:nvPr/>
        </p:nvSpPr>
        <p:spPr bwMode="auto">
          <a:xfrm>
            <a:off x="8001000" y="3449638"/>
            <a:ext cx="679673"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400">
                <a:ea typeface="宋体" panose="02010600030101010101" pitchFamily="2" charset="-122"/>
              </a:rPr>
              <a:t>128.89</a:t>
            </a:r>
          </a:p>
        </p:txBody>
      </p:sp>
      <p:sp>
        <p:nvSpPr>
          <p:cNvPr id="419849" name="Line 9"/>
          <p:cNvSpPr>
            <a:spLocks noChangeShapeType="1"/>
          </p:cNvSpPr>
          <p:nvPr/>
        </p:nvSpPr>
        <p:spPr bwMode="auto">
          <a:xfrm>
            <a:off x="4572000" y="4343400"/>
            <a:ext cx="1952625" cy="1371600"/>
          </a:xfrm>
          <a:prstGeom prst="line">
            <a:avLst/>
          </a:prstGeom>
          <a:noFill/>
          <a:ln w="25400">
            <a:solidFill>
              <a:schemeClr val="accent2"/>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19850" name="Line 10"/>
          <p:cNvSpPr>
            <a:spLocks noChangeShapeType="1"/>
          </p:cNvSpPr>
          <p:nvPr/>
        </p:nvSpPr>
        <p:spPr bwMode="auto">
          <a:xfrm flipV="1">
            <a:off x="4722813" y="3767138"/>
            <a:ext cx="2552700" cy="423862"/>
          </a:xfrm>
          <a:prstGeom prst="line">
            <a:avLst/>
          </a:prstGeom>
          <a:noFill/>
          <a:ln w="25400">
            <a:solidFill>
              <a:schemeClr val="accent2"/>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19851" name="Line 11"/>
          <p:cNvSpPr>
            <a:spLocks noChangeShapeType="1"/>
          </p:cNvSpPr>
          <p:nvPr/>
        </p:nvSpPr>
        <p:spPr bwMode="auto">
          <a:xfrm>
            <a:off x="2209800" y="4191000"/>
            <a:ext cx="2528888" cy="0"/>
          </a:xfrm>
          <a:prstGeom prst="line">
            <a:avLst/>
          </a:prstGeom>
          <a:noFill/>
          <a:ln w="25400">
            <a:solidFill>
              <a:schemeClr val="accent2"/>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19853" name="Rectangle 13"/>
          <p:cNvSpPr>
            <a:spLocks noChangeArrowheads="1"/>
          </p:cNvSpPr>
          <p:nvPr/>
        </p:nvSpPr>
        <p:spPr bwMode="auto">
          <a:xfrm>
            <a:off x="4929188" y="4733925"/>
            <a:ext cx="246862"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365125" defTabSz="585788">
              <a:defRPr sz="2400">
                <a:solidFill>
                  <a:schemeClr val="tx1"/>
                </a:solidFill>
                <a:latin typeface="Arial" panose="020B0604020202020204" pitchFamily="34" charset="0"/>
              </a:defRPr>
            </a:lvl2pPr>
            <a:lvl3pPr marL="731838" defTabSz="585788">
              <a:defRPr sz="2400">
                <a:solidFill>
                  <a:schemeClr val="tx1"/>
                </a:solidFill>
                <a:latin typeface="Arial" panose="020B0604020202020204" pitchFamily="34" charset="0"/>
              </a:defRPr>
            </a:lvl3pPr>
            <a:lvl4pPr marL="1096963" defTabSz="585788">
              <a:defRPr sz="2400">
                <a:solidFill>
                  <a:schemeClr val="tx1"/>
                </a:solidFill>
                <a:latin typeface="Arial" panose="020B0604020202020204" pitchFamily="34" charset="0"/>
              </a:defRPr>
            </a:lvl4pPr>
            <a:lvl5pPr marL="1463675" defTabSz="585788">
              <a:defRPr sz="2400">
                <a:solidFill>
                  <a:schemeClr val="tx1"/>
                </a:solidFill>
                <a:latin typeface="Arial" panose="020B0604020202020204" pitchFamily="34" charset="0"/>
              </a:defRPr>
            </a:lvl5pPr>
            <a:lvl6pPr marL="1920875" defTabSz="585788" eaLnBrk="0" fontAlgn="base" hangingPunct="0">
              <a:spcBef>
                <a:spcPct val="0"/>
              </a:spcBef>
              <a:spcAft>
                <a:spcPct val="0"/>
              </a:spcAft>
              <a:defRPr sz="2400">
                <a:solidFill>
                  <a:schemeClr val="tx1"/>
                </a:solidFill>
                <a:latin typeface="Arial" panose="020B0604020202020204" pitchFamily="34" charset="0"/>
              </a:defRPr>
            </a:lvl6pPr>
            <a:lvl7pPr marL="2378075" defTabSz="585788" eaLnBrk="0" fontAlgn="base" hangingPunct="0">
              <a:spcBef>
                <a:spcPct val="0"/>
              </a:spcBef>
              <a:spcAft>
                <a:spcPct val="0"/>
              </a:spcAft>
              <a:defRPr sz="2400">
                <a:solidFill>
                  <a:schemeClr val="tx1"/>
                </a:solidFill>
                <a:latin typeface="Arial" panose="020B0604020202020204" pitchFamily="34" charset="0"/>
              </a:defRPr>
            </a:lvl7pPr>
            <a:lvl8pPr marL="2835275" defTabSz="585788" eaLnBrk="0" fontAlgn="base" hangingPunct="0">
              <a:spcBef>
                <a:spcPct val="0"/>
              </a:spcBef>
              <a:spcAft>
                <a:spcPct val="0"/>
              </a:spcAft>
              <a:defRPr sz="2400">
                <a:solidFill>
                  <a:schemeClr val="tx1"/>
                </a:solidFill>
                <a:latin typeface="Arial" panose="020B0604020202020204" pitchFamily="34" charset="0"/>
              </a:defRPr>
            </a:lvl8pPr>
            <a:lvl9pPr marL="3292475"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400">
                <a:ea typeface="宋体" panose="02010600030101010101" pitchFamily="2" charset="-122"/>
              </a:rPr>
              <a:t>1</a:t>
            </a:r>
          </a:p>
        </p:txBody>
      </p:sp>
      <p:sp>
        <p:nvSpPr>
          <p:cNvPr id="419854" name="Rectangle 14"/>
          <p:cNvSpPr>
            <a:spLocks noChangeArrowheads="1"/>
          </p:cNvSpPr>
          <p:nvPr/>
        </p:nvSpPr>
        <p:spPr bwMode="auto">
          <a:xfrm>
            <a:off x="5219700" y="3768725"/>
            <a:ext cx="246862"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365125" defTabSz="585788">
              <a:defRPr sz="2400">
                <a:solidFill>
                  <a:schemeClr val="tx1"/>
                </a:solidFill>
                <a:latin typeface="Arial" panose="020B0604020202020204" pitchFamily="34" charset="0"/>
              </a:defRPr>
            </a:lvl2pPr>
            <a:lvl3pPr marL="731838" defTabSz="585788">
              <a:defRPr sz="2400">
                <a:solidFill>
                  <a:schemeClr val="tx1"/>
                </a:solidFill>
                <a:latin typeface="Arial" panose="020B0604020202020204" pitchFamily="34" charset="0"/>
              </a:defRPr>
            </a:lvl3pPr>
            <a:lvl4pPr marL="1096963" defTabSz="585788">
              <a:defRPr sz="2400">
                <a:solidFill>
                  <a:schemeClr val="tx1"/>
                </a:solidFill>
                <a:latin typeface="Arial" panose="020B0604020202020204" pitchFamily="34" charset="0"/>
              </a:defRPr>
            </a:lvl4pPr>
            <a:lvl5pPr marL="1463675" defTabSz="585788">
              <a:defRPr sz="2400">
                <a:solidFill>
                  <a:schemeClr val="tx1"/>
                </a:solidFill>
                <a:latin typeface="Arial" panose="020B0604020202020204" pitchFamily="34" charset="0"/>
              </a:defRPr>
            </a:lvl5pPr>
            <a:lvl6pPr marL="1920875" defTabSz="585788" eaLnBrk="0" fontAlgn="base" hangingPunct="0">
              <a:spcBef>
                <a:spcPct val="0"/>
              </a:spcBef>
              <a:spcAft>
                <a:spcPct val="0"/>
              </a:spcAft>
              <a:defRPr sz="2400">
                <a:solidFill>
                  <a:schemeClr val="tx1"/>
                </a:solidFill>
                <a:latin typeface="Arial" panose="020B0604020202020204" pitchFamily="34" charset="0"/>
              </a:defRPr>
            </a:lvl6pPr>
            <a:lvl7pPr marL="2378075" defTabSz="585788" eaLnBrk="0" fontAlgn="base" hangingPunct="0">
              <a:spcBef>
                <a:spcPct val="0"/>
              </a:spcBef>
              <a:spcAft>
                <a:spcPct val="0"/>
              </a:spcAft>
              <a:defRPr sz="2400">
                <a:solidFill>
                  <a:schemeClr val="tx1"/>
                </a:solidFill>
                <a:latin typeface="Arial" panose="020B0604020202020204" pitchFamily="34" charset="0"/>
              </a:defRPr>
            </a:lvl7pPr>
            <a:lvl8pPr marL="2835275" defTabSz="585788" eaLnBrk="0" fontAlgn="base" hangingPunct="0">
              <a:spcBef>
                <a:spcPct val="0"/>
              </a:spcBef>
              <a:spcAft>
                <a:spcPct val="0"/>
              </a:spcAft>
              <a:defRPr sz="2400">
                <a:solidFill>
                  <a:schemeClr val="tx1"/>
                </a:solidFill>
                <a:latin typeface="Arial" panose="020B0604020202020204" pitchFamily="34" charset="0"/>
              </a:defRPr>
            </a:lvl8pPr>
            <a:lvl9pPr marL="3292475"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400">
                <a:ea typeface="宋体" panose="02010600030101010101" pitchFamily="2" charset="-122"/>
              </a:rPr>
              <a:t>0</a:t>
            </a:r>
          </a:p>
        </p:txBody>
      </p:sp>
      <p:sp>
        <p:nvSpPr>
          <p:cNvPr id="419855" name="Rectangle 15"/>
          <p:cNvSpPr>
            <a:spLocks noChangeArrowheads="1"/>
          </p:cNvSpPr>
          <p:nvPr/>
        </p:nvSpPr>
        <p:spPr bwMode="auto">
          <a:xfrm>
            <a:off x="2566988" y="3886200"/>
            <a:ext cx="246862"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365125" defTabSz="585788">
              <a:defRPr sz="2400">
                <a:solidFill>
                  <a:schemeClr val="tx1"/>
                </a:solidFill>
                <a:latin typeface="Arial" panose="020B0604020202020204" pitchFamily="34" charset="0"/>
              </a:defRPr>
            </a:lvl2pPr>
            <a:lvl3pPr marL="731838" defTabSz="585788">
              <a:defRPr sz="2400">
                <a:solidFill>
                  <a:schemeClr val="tx1"/>
                </a:solidFill>
                <a:latin typeface="Arial" panose="020B0604020202020204" pitchFamily="34" charset="0"/>
              </a:defRPr>
            </a:lvl3pPr>
            <a:lvl4pPr marL="1096963" defTabSz="585788">
              <a:defRPr sz="2400">
                <a:solidFill>
                  <a:schemeClr val="tx1"/>
                </a:solidFill>
                <a:latin typeface="Arial" panose="020B0604020202020204" pitchFamily="34" charset="0"/>
              </a:defRPr>
            </a:lvl4pPr>
            <a:lvl5pPr marL="1463675" defTabSz="585788">
              <a:defRPr sz="2400">
                <a:solidFill>
                  <a:schemeClr val="tx1"/>
                </a:solidFill>
                <a:latin typeface="Arial" panose="020B0604020202020204" pitchFamily="34" charset="0"/>
              </a:defRPr>
            </a:lvl5pPr>
            <a:lvl6pPr marL="1920875" defTabSz="585788" eaLnBrk="0" fontAlgn="base" hangingPunct="0">
              <a:spcBef>
                <a:spcPct val="0"/>
              </a:spcBef>
              <a:spcAft>
                <a:spcPct val="0"/>
              </a:spcAft>
              <a:defRPr sz="2400">
                <a:solidFill>
                  <a:schemeClr val="tx1"/>
                </a:solidFill>
                <a:latin typeface="Arial" panose="020B0604020202020204" pitchFamily="34" charset="0"/>
              </a:defRPr>
            </a:lvl6pPr>
            <a:lvl7pPr marL="2378075" defTabSz="585788" eaLnBrk="0" fontAlgn="base" hangingPunct="0">
              <a:spcBef>
                <a:spcPct val="0"/>
              </a:spcBef>
              <a:spcAft>
                <a:spcPct val="0"/>
              </a:spcAft>
              <a:defRPr sz="2400">
                <a:solidFill>
                  <a:schemeClr val="tx1"/>
                </a:solidFill>
                <a:latin typeface="Arial" panose="020B0604020202020204" pitchFamily="34" charset="0"/>
              </a:defRPr>
            </a:lvl7pPr>
            <a:lvl8pPr marL="2835275" defTabSz="585788" eaLnBrk="0" fontAlgn="base" hangingPunct="0">
              <a:spcBef>
                <a:spcPct val="0"/>
              </a:spcBef>
              <a:spcAft>
                <a:spcPct val="0"/>
              </a:spcAft>
              <a:defRPr sz="2400">
                <a:solidFill>
                  <a:schemeClr val="tx1"/>
                </a:solidFill>
                <a:latin typeface="Arial" panose="020B0604020202020204" pitchFamily="34" charset="0"/>
              </a:defRPr>
            </a:lvl8pPr>
            <a:lvl9pPr marL="3292475"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400">
                <a:ea typeface="宋体" panose="02010600030101010101" pitchFamily="2" charset="-122"/>
              </a:rPr>
              <a:t>1</a:t>
            </a:r>
          </a:p>
        </p:txBody>
      </p:sp>
      <p:sp>
        <p:nvSpPr>
          <p:cNvPr id="419856" name="Rectangle 16"/>
          <p:cNvSpPr>
            <a:spLocks noChangeArrowheads="1"/>
          </p:cNvSpPr>
          <p:nvPr/>
        </p:nvSpPr>
        <p:spPr bwMode="auto">
          <a:xfrm>
            <a:off x="612775" y="1581150"/>
            <a:ext cx="496888"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9857" name="Rectangle 17"/>
          <p:cNvSpPr>
            <a:spLocks noChangeArrowheads="1"/>
          </p:cNvSpPr>
          <p:nvPr/>
        </p:nvSpPr>
        <p:spPr bwMode="auto">
          <a:xfrm>
            <a:off x="612775" y="2089150"/>
            <a:ext cx="496888"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58" name="Rectangle 18"/>
          <p:cNvSpPr>
            <a:spLocks noChangeArrowheads="1"/>
          </p:cNvSpPr>
          <p:nvPr/>
        </p:nvSpPr>
        <p:spPr bwMode="auto">
          <a:xfrm>
            <a:off x="612775" y="2427288"/>
            <a:ext cx="496888"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59" name="Rectangle 19"/>
          <p:cNvSpPr>
            <a:spLocks noChangeArrowheads="1"/>
          </p:cNvSpPr>
          <p:nvPr/>
        </p:nvSpPr>
        <p:spPr bwMode="auto">
          <a:xfrm>
            <a:off x="612775" y="2765425"/>
            <a:ext cx="496888"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60" name="Rectangle 20"/>
          <p:cNvSpPr>
            <a:spLocks noChangeArrowheads="1"/>
          </p:cNvSpPr>
          <p:nvPr/>
        </p:nvSpPr>
        <p:spPr bwMode="auto">
          <a:xfrm>
            <a:off x="1125538" y="1581150"/>
            <a:ext cx="803275"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9861" name="Rectangle 21"/>
          <p:cNvSpPr>
            <a:spLocks noChangeArrowheads="1"/>
          </p:cNvSpPr>
          <p:nvPr/>
        </p:nvSpPr>
        <p:spPr bwMode="auto">
          <a:xfrm>
            <a:off x="1125538" y="2089150"/>
            <a:ext cx="803275"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9862" name="Rectangle 22"/>
          <p:cNvSpPr>
            <a:spLocks noChangeArrowheads="1"/>
          </p:cNvSpPr>
          <p:nvPr/>
        </p:nvSpPr>
        <p:spPr bwMode="auto">
          <a:xfrm>
            <a:off x="1125538" y="2427288"/>
            <a:ext cx="803275"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9863" name="Rectangle 23"/>
          <p:cNvSpPr>
            <a:spLocks noChangeArrowheads="1"/>
          </p:cNvSpPr>
          <p:nvPr/>
        </p:nvSpPr>
        <p:spPr bwMode="auto">
          <a:xfrm>
            <a:off x="1125538" y="2765425"/>
            <a:ext cx="803275"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19864" name="Rectangle 24"/>
          <p:cNvSpPr>
            <a:spLocks noChangeArrowheads="1"/>
          </p:cNvSpPr>
          <p:nvPr/>
        </p:nvSpPr>
        <p:spPr bwMode="auto">
          <a:xfrm>
            <a:off x="1952625" y="1581150"/>
            <a:ext cx="6350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9865" name="Rectangle 25"/>
          <p:cNvSpPr>
            <a:spLocks noChangeArrowheads="1"/>
          </p:cNvSpPr>
          <p:nvPr/>
        </p:nvSpPr>
        <p:spPr bwMode="auto">
          <a:xfrm>
            <a:off x="1952625" y="2089150"/>
            <a:ext cx="6350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9866" name="Rectangle 26"/>
          <p:cNvSpPr>
            <a:spLocks noChangeArrowheads="1"/>
          </p:cNvSpPr>
          <p:nvPr/>
        </p:nvSpPr>
        <p:spPr bwMode="auto">
          <a:xfrm>
            <a:off x="1952625" y="2427288"/>
            <a:ext cx="6350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9867" name="Rectangle 27"/>
          <p:cNvSpPr>
            <a:spLocks noChangeArrowheads="1"/>
          </p:cNvSpPr>
          <p:nvPr/>
        </p:nvSpPr>
        <p:spPr bwMode="auto">
          <a:xfrm>
            <a:off x="1952625" y="2765425"/>
            <a:ext cx="6350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19868" name="Rectangle 28"/>
          <p:cNvSpPr>
            <a:spLocks noChangeArrowheads="1"/>
          </p:cNvSpPr>
          <p:nvPr/>
        </p:nvSpPr>
        <p:spPr bwMode="auto">
          <a:xfrm>
            <a:off x="2606675" y="1581150"/>
            <a:ext cx="5334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19869" name="Rectangle 29"/>
          <p:cNvSpPr>
            <a:spLocks noChangeArrowheads="1"/>
          </p:cNvSpPr>
          <p:nvPr/>
        </p:nvSpPr>
        <p:spPr bwMode="auto">
          <a:xfrm>
            <a:off x="2606675" y="2089150"/>
            <a:ext cx="5334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70" name="Rectangle 30"/>
          <p:cNvSpPr>
            <a:spLocks noChangeArrowheads="1"/>
          </p:cNvSpPr>
          <p:nvPr/>
        </p:nvSpPr>
        <p:spPr bwMode="auto">
          <a:xfrm>
            <a:off x="2606675" y="2427288"/>
            <a:ext cx="5334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71" name="Rectangle 31"/>
          <p:cNvSpPr>
            <a:spLocks noChangeArrowheads="1"/>
          </p:cNvSpPr>
          <p:nvPr/>
        </p:nvSpPr>
        <p:spPr bwMode="auto">
          <a:xfrm>
            <a:off x="2606675" y="2765425"/>
            <a:ext cx="5334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04" name="Rectangle 64"/>
          <p:cNvSpPr>
            <a:spLocks noChangeArrowheads="1"/>
          </p:cNvSpPr>
          <p:nvPr/>
        </p:nvSpPr>
        <p:spPr bwMode="auto">
          <a:xfrm>
            <a:off x="7696200" y="3459163"/>
            <a:ext cx="246862"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365125" defTabSz="585788">
              <a:defRPr sz="2400">
                <a:solidFill>
                  <a:schemeClr val="tx1"/>
                </a:solidFill>
                <a:latin typeface="Arial" panose="020B0604020202020204" pitchFamily="34" charset="0"/>
              </a:defRPr>
            </a:lvl2pPr>
            <a:lvl3pPr marL="731838" defTabSz="585788">
              <a:defRPr sz="2400">
                <a:solidFill>
                  <a:schemeClr val="tx1"/>
                </a:solidFill>
                <a:latin typeface="Arial" panose="020B0604020202020204" pitchFamily="34" charset="0"/>
              </a:defRPr>
            </a:lvl3pPr>
            <a:lvl4pPr marL="1096963" defTabSz="585788">
              <a:defRPr sz="2400">
                <a:solidFill>
                  <a:schemeClr val="tx1"/>
                </a:solidFill>
                <a:latin typeface="Arial" panose="020B0604020202020204" pitchFamily="34" charset="0"/>
              </a:defRPr>
            </a:lvl4pPr>
            <a:lvl5pPr marL="1463675" defTabSz="585788">
              <a:defRPr sz="2400">
                <a:solidFill>
                  <a:schemeClr val="tx1"/>
                </a:solidFill>
                <a:latin typeface="Arial" panose="020B0604020202020204" pitchFamily="34" charset="0"/>
              </a:defRPr>
            </a:lvl5pPr>
            <a:lvl6pPr marL="1920875" defTabSz="585788" eaLnBrk="0" fontAlgn="base" hangingPunct="0">
              <a:spcBef>
                <a:spcPct val="0"/>
              </a:spcBef>
              <a:spcAft>
                <a:spcPct val="0"/>
              </a:spcAft>
              <a:defRPr sz="2400">
                <a:solidFill>
                  <a:schemeClr val="tx1"/>
                </a:solidFill>
                <a:latin typeface="Arial" panose="020B0604020202020204" pitchFamily="34" charset="0"/>
              </a:defRPr>
            </a:lvl6pPr>
            <a:lvl7pPr marL="2378075" defTabSz="585788" eaLnBrk="0" fontAlgn="base" hangingPunct="0">
              <a:spcBef>
                <a:spcPct val="0"/>
              </a:spcBef>
              <a:spcAft>
                <a:spcPct val="0"/>
              </a:spcAft>
              <a:defRPr sz="2400">
                <a:solidFill>
                  <a:schemeClr val="tx1"/>
                </a:solidFill>
                <a:latin typeface="Arial" panose="020B0604020202020204" pitchFamily="34" charset="0"/>
              </a:defRPr>
            </a:lvl7pPr>
            <a:lvl8pPr marL="2835275" defTabSz="585788" eaLnBrk="0" fontAlgn="base" hangingPunct="0">
              <a:spcBef>
                <a:spcPct val="0"/>
              </a:spcBef>
              <a:spcAft>
                <a:spcPct val="0"/>
              </a:spcAft>
              <a:defRPr sz="2400">
                <a:solidFill>
                  <a:schemeClr val="tx1"/>
                </a:solidFill>
                <a:latin typeface="Arial" panose="020B0604020202020204" pitchFamily="34" charset="0"/>
              </a:defRPr>
            </a:lvl8pPr>
            <a:lvl9pPr marL="3292475"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400">
                <a:ea typeface="宋体" panose="02010600030101010101" pitchFamily="2" charset="-122"/>
              </a:rPr>
              <a:t>0</a:t>
            </a:r>
          </a:p>
        </p:txBody>
      </p:sp>
      <p:pic>
        <p:nvPicPr>
          <p:cNvPr id="419908" name="Picture 6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716338"/>
            <a:ext cx="7747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10" name="AutoShape 70"/>
          <p:cNvSpPr>
            <a:spLocks noChangeArrowheads="1"/>
          </p:cNvSpPr>
          <p:nvPr/>
        </p:nvSpPr>
        <p:spPr bwMode="auto">
          <a:xfrm rot="10800000">
            <a:off x="3302000" y="5803900"/>
            <a:ext cx="2990850" cy="371739"/>
          </a:xfrm>
          <a:prstGeom prst="wedgeRoundRectCallout">
            <a:avLst>
              <a:gd name="adj1" fmla="val -31404"/>
              <a:gd name="adj2" fmla="val 141827"/>
              <a:gd name="adj3" fmla="val 16667"/>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rot="10800000" wrap="none" lIns="92075" tIns="46038" rIns="92075" bIns="46038" anchor="ctr"/>
          <a:lstStyle/>
          <a:p>
            <a:pPr algn="ctr"/>
            <a:endParaRPr lang="zh-CN" altLang="en-US" sz="1600">
              <a:ea typeface="宋体" panose="02010600030101010101" pitchFamily="2" charset="-122"/>
            </a:endParaRPr>
          </a:p>
        </p:txBody>
      </p:sp>
      <p:sp>
        <p:nvSpPr>
          <p:cNvPr id="419911" name="Line 71"/>
          <p:cNvSpPr>
            <a:spLocks noChangeShapeType="1"/>
          </p:cNvSpPr>
          <p:nvPr/>
        </p:nvSpPr>
        <p:spPr bwMode="auto">
          <a:xfrm>
            <a:off x="5172075" y="4953000"/>
            <a:ext cx="827088" cy="592138"/>
          </a:xfrm>
          <a:prstGeom prst="line">
            <a:avLst/>
          </a:prstGeom>
          <a:noFill/>
          <a:ln w="508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12" name="AutoShape 72"/>
          <p:cNvSpPr>
            <a:spLocks noChangeArrowheads="1"/>
          </p:cNvSpPr>
          <p:nvPr/>
        </p:nvSpPr>
        <p:spPr bwMode="auto">
          <a:xfrm rot="10800000">
            <a:off x="1049338" y="4559299"/>
            <a:ext cx="2990850" cy="639761"/>
          </a:xfrm>
          <a:prstGeom prst="wedgeRoundRectCallout">
            <a:avLst>
              <a:gd name="adj1" fmla="val -25226"/>
              <a:gd name="adj2" fmla="val 76593"/>
              <a:gd name="adj3" fmla="val 16667"/>
            </a:avLst>
          </a:prstGeom>
          <a:solidFill>
            <a:schemeClr val="hlink"/>
          </a:solidFill>
          <a:ln>
            <a:noFill/>
          </a:ln>
          <a:effectLst>
            <a:outerShdw dist="17961"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rot="10800000" wrap="none" lIns="92075" tIns="46038" rIns="92075" bIns="46038" anchor="ctr"/>
          <a:lstStyle/>
          <a:p>
            <a:pPr algn="ctr"/>
            <a:endParaRPr lang="zh-CN" altLang="en-US" sz="1600">
              <a:ea typeface="宋体" panose="02010600030101010101" pitchFamily="2" charset="-122"/>
            </a:endParaRPr>
          </a:p>
        </p:txBody>
      </p:sp>
      <p:sp>
        <p:nvSpPr>
          <p:cNvPr id="419913" name="Line 73"/>
          <p:cNvSpPr>
            <a:spLocks noChangeShapeType="1"/>
          </p:cNvSpPr>
          <p:nvPr/>
        </p:nvSpPr>
        <p:spPr bwMode="auto">
          <a:xfrm>
            <a:off x="2438400" y="4360863"/>
            <a:ext cx="1752600" cy="0"/>
          </a:xfrm>
          <a:prstGeom prst="line">
            <a:avLst/>
          </a:prstGeom>
          <a:noFill/>
          <a:ln w="508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14" name="Rectangle 74"/>
          <p:cNvSpPr>
            <a:spLocks noChangeArrowheads="1"/>
          </p:cNvSpPr>
          <p:nvPr/>
        </p:nvSpPr>
        <p:spPr bwMode="auto">
          <a:xfrm>
            <a:off x="392112" y="5730877"/>
            <a:ext cx="2336800"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2000" dirty="0">
                <a:ea typeface="宋体" panose="02010600030101010101" pitchFamily="2" charset="-122"/>
              </a:rPr>
              <a:t>Routing Updates (OSPF, EIGRP, …)</a:t>
            </a:r>
          </a:p>
        </p:txBody>
      </p:sp>
      <p:sp>
        <p:nvSpPr>
          <p:cNvPr id="419915" name="Line 75"/>
          <p:cNvSpPr>
            <a:spLocks noChangeShapeType="1"/>
          </p:cNvSpPr>
          <p:nvPr/>
        </p:nvSpPr>
        <p:spPr bwMode="auto">
          <a:xfrm flipV="1">
            <a:off x="1981200" y="5257800"/>
            <a:ext cx="304800" cy="414338"/>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16" name="Line 76"/>
          <p:cNvSpPr>
            <a:spLocks noChangeShapeType="1"/>
          </p:cNvSpPr>
          <p:nvPr/>
        </p:nvSpPr>
        <p:spPr bwMode="auto">
          <a:xfrm>
            <a:off x="2660650" y="5983288"/>
            <a:ext cx="635000" cy="1587"/>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17" name="AutoShape 77"/>
          <p:cNvSpPr>
            <a:spLocks noChangeArrowheads="1"/>
          </p:cNvSpPr>
          <p:nvPr/>
        </p:nvSpPr>
        <p:spPr bwMode="auto">
          <a:xfrm rot="10800000" flipH="1">
            <a:off x="5780088" y="4241799"/>
            <a:ext cx="2990850" cy="354277"/>
          </a:xfrm>
          <a:prstGeom prst="wedgeRoundRectCallout">
            <a:avLst>
              <a:gd name="adj1" fmla="val -34538"/>
              <a:gd name="adj2" fmla="val 91760"/>
              <a:gd name="adj3" fmla="val 16667"/>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rot="10800000" wrap="none" lIns="92075" tIns="46038" rIns="92075" bIns="46038" anchor="ctr"/>
          <a:lstStyle/>
          <a:p>
            <a:pPr algn="ctr"/>
            <a:endParaRPr lang="zh-CN" altLang="en-US" sz="1600">
              <a:ea typeface="宋体" panose="02010600030101010101" pitchFamily="2" charset="-122"/>
            </a:endParaRPr>
          </a:p>
        </p:txBody>
      </p:sp>
      <p:sp>
        <p:nvSpPr>
          <p:cNvPr id="419920" name="Rectangle 80"/>
          <p:cNvSpPr>
            <a:spLocks noChangeArrowheads="1"/>
          </p:cNvSpPr>
          <p:nvPr/>
        </p:nvSpPr>
        <p:spPr bwMode="auto">
          <a:xfrm>
            <a:off x="1066800" y="4648200"/>
            <a:ext cx="28956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lIns="73025" tIns="36512" rIns="73025" bIns="36512" anchor="ctr">
            <a:spAutoFit/>
          </a:bodyPr>
          <a:lstStyle/>
          <a:p>
            <a:pPr algn="ctr">
              <a:lnSpc>
                <a:spcPct val="90000"/>
              </a:lnSpc>
              <a:spcBef>
                <a:spcPct val="35000"/>
              </a:spcBef>
            </a:pPr>
            <a:r>
              <a:rPr lang="en-US" altLang="zh-CN" sz="1600">
                <a:solidFill>
                  <a:srgbClr val="FFFFFF"/>
                </a:solidFill>
                <a:ea typeface="宋体" panose="02010600030101010101" pitchFamily="2" charset="-122"/>
              </a:rPr>
              <a:t>You Can Reach 128.89 and 171.69 Thru Me</a:t>
            </a:r>
          </a:p>
        </p:txBody>
      </p:sp>
      <p:sp>
        <p:nvSpPr>
          <p:cNvPr id="419921" name="Rectangle 81"/>
          <p:cNvSpPr>
            <a:spLocks noChangeArrowheads="1"/>
          </p:cNvSpPr>
          <p:nvPr/>
        </p:nvSpPr>
        <p:spPr bwMode="auto">
          <a:xfrm>
            <a:off x="3276600" y="5772150"/>
            <a:ext cx="3014663" cy="51435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3025" tIns="36512" rIns="73025" bIns="36512" anchor="ctr">
            <a:spAutoFit/>
          </a:bodyPr>
          <a:lstStyle/>
          <a:p>
            <a:pPr algn="ctr">
              <a:lnSpc>
                <a:spcPct val="90000"/>
              </a:lnSpc>
              <a:spcBef>
                <a:spcPct val="35000"/>
              </a:spcBef>
            </a:pPr>
            <a:r>
              <a:rPr lang="en-US" altLang="zh-CN" sz="1600">
                <a:solidFill>
                  <a:srgbClr val="FFFFFF"/>
                </a:solidFill>
                <a:ea typeface="宋体" panose="02010600030101010101" pitchFamily="2" charset="-122"/>
              </a:rPr>
              <a:t>You Can Reach 171.69 Thru Me</a:t>
            </a:r>
          </a:p>
        </p:txBody>
      </p:sp>
      <p:sp>
        <p:nvSpPr>
          <p:cNvPr id="419922" name="Rectangle 82"/>
          <p:cNvSpPr>
            <a:spLocks noChangeArrowheads="1"/>
          </p:cNvSpPr>
          <p:nvPr/>
        </p:nvSpPr>
        <p:spPr bwMode="auto">
          <a:xfrm>
            <a:off x="5791200" y="4222750"/>
            <a:ext cx="3014663" cy="51435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3025" tIns="36512" rIns="73025" bIns="36512" anchor="ctr">
            <a:spAutoFit/>
          </a:bodyPr>
          <a:lstStyle/>
          <a:p>
            <a:pPr algn="ctr">
              <a:lnSpc>
                <a:spcPct val="90000"/>
              </a:lnSpc>
              <a:spcBef>
                <a:spcPct val="35000"/>
              </a:spcBef>
            </a:pPr>
            <a:r>
              <a:rPr lang="en-US" altLang="zh-CN" sz="1600">
                <a:solidFill>
                  <a:srgbClr val="FFFFFF"/>
                </a:solidFill>
                <a:ea typeface="宋体" panose="02010600030101010101" pitchFamily="2" charset="-122"/>
              </a:rPr>
              <a:t>You Can Reach 128.89 Thru Me</a:t>
            </a:r>
          </a:p>
        </p:txBody>
      </p:sp>
      <p:sp>
        <p:nvSpPr>
          <p:cNvPr id="419923" name="Rectangle 83"/>
          <p:cNvSpPr>
            <a:spLocks noChangeArrowheads="1"/>
          </p:cNvSpPr>
          <p:nvPr/>
        </p:nvSpPr>
        <p:spPr bwMode="auto">
          <a:xfrm>
            <a:off x="520700" y="1611313"/>
            <a:ext cx="68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In </a:t>
            </a:r>
          </a:p>
          <a:p>
            <a:pPr algn="ctr">
              <a:lnSpc>
                <a:spcPct val="90000"/>
              </a:lnSpc>
            </a:pPr>
            <a:r>
              <a:rPr lang="en-US" altLang="zh-CN" sz="1400">
                <a:ea typeface="宋体" panose="02010600030101010101" pitchFamily="2" charset="-122"/>
              </a:rPr>
              <a:t>Label</a:t>
            </a:r>
          </a:p>
        </p:txBody>
      </p:sp>
      <p:sp>
        <p:nvSpPr>
          <p:cNvPr id="419924" name="Rectangle 84"/>
          <p:cNvSpPr>
            <a:spLocks noChangeArrowheads="1"/>
          </p:cNvSpPr>
          <p:nvPr/>
        </p:nvSpPr>
        <p:spPr bwMode="auto">
          <a:xfrm>
            <a:off x="1111250" y="1611313"/>
            <a:ext cx="85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Address </a:t>
            </a:r>
          </a:p>
          <a:p>
            <a:pPr algn="ctr">
              <a:lnSpc>
                <a:spcPct val="90000"/>
              </a:lnSpc>
            </a:pPr>
            <a:r>
              <a:rPr lang="en-US" altLang="zh-CN" sz="1400">
                <a:ea typeface="宋体" panose="02010600030101010101" pitchFamily="2" charset="-122"/>
              </a:rPr>
              <a:t>Prefix</a:t>
            </a:r>
          </a:p>
        </p:txBody>
      </p:sp>
      <p:sp>
        <p:nvSpPr>
          <p:cNvPr id="419983" name="Rectangle 143"/>
          <p:cNvSpPr>
            <a:spLocks noChangeArrowheads="1"/>
          </p:cNvSpPr>
          <p:nvPr/>
        </p:nvSpPr>
        <p:spPr bwMode="auto">
          <a:xfrm>
            <a:off x="1120775" y="2133600"/>
            <a:ext cx="8382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128.89</a:t>
            </a:r>
          </a:p>
        </p:txBody>
      </p:sp>
      <p:sp>
        <p:nvSpPr>
          <p:cNvPr id="419984" name="Rectangle 144"/>
          <p:cNvSpPr>
            <a:spLocks noChangeArrowheads="1"/>
          </p:cNvSpPr>
          <p:nvPr/>
        </p:nvSpPr>
        <p:spPr bwMode="auto">
          <a:xfrm>
            <a:off x="1120775" y="2438400"/>
            <a:ext cx="8382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171.69</a:t>
            </a:r>
          </a:p>
        </p:txBody>
      </p:sp>
      <p:sp>
        <p:nvSpPr>
          <p:cNvPr id="419985" name="Rectangle 145"/>
          <p:cNvSpPr>
            <a:spLocks noChangeArrowheads="1"/>
          </p:cNvSpPr>
          <p:nvPr/>
        </p:nvSpPr>
        <p:spPr bwMode="auto">
          <a:xfrm>
            <a:off x="2003425"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a:t>
            </a:r>
          </a:p>
        </p:txBody>
      </p:sp>
      <p:sp>
        <p:nvSpPr>
          <p:cNvPr id="419986" name="Rectangle 146"/>
          <p:cNvSpPr>
            <a:spLocks noChangeArrowheads="1"/>
          </p:cNvSpPr>
          <p:nvPr/>
        </p:nvSpPr>
        <p:spPr bwMode="auto">
          <a:xfrm>
            <a:off x="2003425" y="24384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a:t>
            </a:r>
          </a:p>
        </p:txBody>
      </p:sp>
      <p:sp>
        <p:nvSpPr>
          <p:cNvPr id="419987" name="Rectangle 147"/>
          <p:cNvSpPr>
            <a:spLocks noChangeArrowheads="1"/>
          </p:cNvSpPr>
          <p:nvPr/>
        </p:nvSpPr>
        <p:spPr bwMode="auto">
          <a:xfrm>
            <a:off x="1835150" y="1609725"/>
            <a:ext cx="90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Out</a:t>
            </a:r>
          </a:p>
          <a:p>
            <a:pPr algn="ctr">
              <a:lnSpc>
                <a:spcPct val="90000"/>
              </a:lnSpc>
            </a:pPr>
            <a:r>
              <a:rPr lang="en-US" altLang="zh-CN" sz="1400">
                <a:ea typeface="宋体" panose="02010600030101010101" pitchFamily="2" charset="-122"/>
              </a:rPr>
              <a:t>I’face</a:t>
            </a:r>
          </a:p>
        </p:txBody>
      </p:sp>
      <p:sp>
        <p:nvSpPr>
          <p:cNvPr id="419989" name="Rectangle 149"/>
          <p:cNvSpPr>
            <a:spLocks noChangeArrowheads="1"/>
          </p:cNvSpPr>
          <p:nvPr/>
        </p:nvSpPr>
        <p:spPr bwMode="auto">
          <a:xfrm>
            <a:off x="2587625" y="1609725"/>
            <a:ext cx="58261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200">
                <a:ea typeface="宋体" panose="02010600030101010101" pitchFamily="2" charset="-122"/>
              </a:rPr>
              <a:t>Out</a:t>
            </a:r>
            <a:br>
              <a:rPr lang="en-US" altLang="zh-CN" sz="1200">
                <a:ea typeface="宋体" panose="02010600030101010101" pitchFamily="2" charset="-122"/>
              </a:rPr>
            </a:br>
            <a:r>
              <a:rPr lang="en-US" altLang="zh-CN" sz="1200">
                <a:ea typeface="宋体" panose="02010600030101010101" pitchFamily="2" charset="-122"/>
              </a:rPr>
              <a:t>Label</a:t>
            </a:r>
          </a:p>
        </p:txBody>
      </p:sp>
      <p:sp>
        <p:nvSpPr>
          <p:cNvPr id="420062" name="Rectangle 222"/>
          <p:cNvSpPr>
            <a:spLocks noChangeArrowheads="1"/>
          </p:cNvSpPr>
          <p:nvPr/>
        </p:nvSpPr>
        <p:spPr bwMode="auto">
          <a:xfrm>
            <a:off x="3355975" y="1581150"/>
            <a:ext cx="496888"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0063" name="Rectangle 223"/>
          <p:cNvSpPr>
            <a:spLocks noChangeArrowheads="1"/>
          </p:cNvSpPr>
          <p:nvPr/>
        </p:nvSpPr>
        <p:spPr bwMode="auto">
          <a:xfrm>
            <a:off x="3355975" y="2089150"/>
            <a:ext cx="496888"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64" name="Rectangle 224"/>
          <p:cNvSpPr>
            <a:spLocks noChangeArrowheads="1"/>
          </p:cNvSpPr>
          <p:nvPr/>
        </p:nvSpPr>
        <p:spPr bwMode="auto">
          <a:xfrm>
            <a:off x="3355975" y="2427288"/>
            <a:ext cx="496888"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65" name="Rectangle 225"/>
          <p:cNvSpPr>
            <a:spLocks noChangeArrowheads="1"/>
          </p:cNvSpPr>
          <p:nvPr/>
        </p:nvSpPr>
        <p:spPr bwMode="auto">
          <a:xfrm>
            <a:off x="3355975" y="2765425"/>
            <a:ext cx="496888"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66" name="Rectangle 226"/>
          <p:cNvSpPr>
            <a:spLocks noChangeArrowheads="1"/>
          </p:cNvSpPr>
          <p:nvPr/>
        </p:nvSpPr>
        <p:spPr bwMode="auto">
          <a:xfrm>
            <a:off x="3868738" y="1581150"/>
            <a:ext cx="803275"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0067" name="Rectangle 227"/>
          <p:cNvSpPr>
            <a:spLocks noChangeArrowheads="1"/>
          </p:cNvSpPr>
          <p:nvPr/>
        </p:nvSpPr>
        <p:spPr bwMode="auto">
          <a:xfrm>
            <a:off x="3868738" y="2089150"/>
            <a:ext cx="803275"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0068" name="Rectangle 228"/>
          <p:cNvSpPr>
            <a:spLocks noChangeArrowheads="1"/>
          </p:cNvSpPr>
          <p:nvPr/>
        </p:nvSpPr>
        <p:spPr bwMode="auto">
          <a:xfrm>
            <a:off x="3868738" y="2427288"/>
            <a:ext cx="803275"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0069" name="Rectangle 229"/>
          <p:cNvSpPr>
            <a:spLocks noChangeArrowheads="1"/>
          </p:cNvSpPr>
          <p:nvPr/>
        </p:nvSpPr>
        <p:spPr bwMode="auto">
          <a:xfrm>
            <a:off x="3868738" y="2765425"/>
            <a:ext cx="803275"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20070" name="Rectangle 230"/>
          <p:cNvSpPr>
            <a:spLocks noChangeArrowheads="1"/>
          </p:cNvSpPr>
          <p:nvPr/>
        </p:nvSpPr>
        <p:spPr bwMode="auto">
          <a:xfrm>
            <a:off x="4695825" y="1581150"/>
            <a:ext cx="6350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0071" name="Rectangle 231"/>
          <p:cNvSpPr>
            <a:spLocks noChangeArrowheads="1"/>
          </p:cNvSpPr>
          <p:nvPr/>
        </p:nvSpPr>
        <p:spPr bwMode="auto">
          <a:xfrm>
            <a:off x="4695825" y="2089150"/>
            <a:ext cx="6350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0072" name="Rectangle 232"/>
          <p:cNvSpPr>
            <a:spLocks noChangeArrowheads="1"/>
          </p:cNvSpPr>
          <p:nvPr/>
        </p:nvSpPr>
        <p:spPr bwMode="auto">
          <a:xfrm>
            <a:off x="4695825" y="2427288"/>
            <a:ext cx="6350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0073" name="Rectangle 233"/>
          <p:cNvSpPr>
            <a:spLocks noChangeArrowheads="1"/>
          </p:cNvSpPr>
          <p:nvPr/>
        </p:nvSpPr>
        <p:spPr bwMode="auto">
          <a:xfrm>
            <a:off x="4695825" y="2765425"/>
            <a:ext cx="6350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20074" name="Rectangle 234"/>
          <p:cNvSpPr>
            <a:spLocks noChangeArrowheads="1"/>
          </p:cNvSpPr>
          <p:nvPr/>
        </p:nvSpPr>
        <p:spPr bwMode="auto">
          <a:xfrm>
            <a:off x="5349875" y="1581150"/>
            <a:ext cx="5334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0075" name="Rectangle 235"/>
          <p:cNvSpPr>
            <a:spLocks noChangeArrowheads="1"/>
          </p:cNvSpPr>
          <p:nvPr/>
        </p:nvSpPr>
        <p:spPr bwMode="auto">
          <a:xfrm>
            <a:off x="5349875" y="2089150"/>
            <a:ext cx="5334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76" name="Rectangle 236"/>
          <p:cNvSpPr>
            <a:spLocks noChangeArrowheads="1"/>
          </p:cNvSpPr>
          <p:nvPr/>
        </p:nvSpPr>
        <p:spPr bwMode="auto">
          <a:xfrm>
            <a:off x="5349875" y="2427288"/>
            <a:ext cx="5334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77" name="Rectangle 237"/>
          <p:cNvSpPr>
            <a:spLocks noChangeArrowheads="1"/>
          </p:cNvSpPr>
          <p:nvPr/>
        </p:nvSpPr>
        <p:spPr bwMode="auto">
          <a:xfrm>
            <a:off x="5349875" y="2765425"/>
            <a:ext cx="5334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78" name="Rectangle 238"/>
          <p:cNvSpPr>
            <a:spLocks noChangeArrowheads="1"/>
          </p:cNvSpPr>
          <p:nvPr/>
        </p:nvSpPr>
        <p:spPr bwMode="auto">
          <a:xfrm>
            <a:off x="3263900" y="1611313"/>
            <a:ext cx="68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In </a:t>
            </a:r>
          </a:p>
          <a:p>
            <a:pPr algn="ctr">
              <a:lnSpc>
                <a:spcPct val="90000"/>
              </a:lnSpc>
            </a:pPr>
            <a:r>
              <a:rPr lang="en-US" altLang="zh-CN" sz="1400">
                <a:ea typeface="宋体" panose="02010600030101010101" pitchFamily="2" charset="-122"/>
              </a:rPr>
              <a:t>Label</a:t>
            </a:r>
          </a:p>
        </p:txBody>
      </p:sp>
      <p:sp>
        <p:nvSpPr>
          <p:cNvPr id="420079" name="Rectangle 239"/>
          <p:cNvSpPr>
            <a:spLocks noChangeArrowheads="1"/>
          </p:cNvSpPr>
          <p:nvPr/>
        </p:nvSpPr>
        <p:spPr bwMode="auto">
          <a:xfrm>
            <a:off x="3854450" y="1611313"/>
            <a:ext cx="85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Address </a:t>
            </a:r>
          </a:p>
          <a:p>
            <a:pPr algn="ctr">
              <a:lnSpc>
                <a:spcPct val="90000"/>
              </a:lnSpc>
            </a:pPr>
            <a:r>
              <a:rPr lang="en-US" altLang="zh-CN" sz="1400">
                <a:ea typeface="宋体" panose="02010600030101010101" pitchFamily="2" charset="-122"/>
              </a:rPr>
              <a:t>Prefix</a:t>
            </a:r>
          </a:p>
        </p:txBody>
      </p:sp>
      <p:sp>
        <p:nvSpPr>
          <p:cNvPr id="420080" name="Rectangle 240"/>
          <p:cNvSpPr>
            <a:spLocks noChangeArrowheads="1"/>
          </p:cNvSpPr>
          <p:nvPr/>
        </p:nvSpPr>
        <p:spPr bwMode="auto">
          <a:xfrm>
            <a:off x="3863975" y="2133600"/>
            <a:ext cx="8382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128.89</a:t>
            </a:r>
          </a:p>
        </p:txBody>
      </p:sp>
      <p:sp>
        <p:nvSpPr>
          <p:cNvPr id="420081" name="Rectangle 241"/>
          <p:cNvSpPr>
            <a:spLocks noChangeArrowheads="1"/>
          </p:cNvSpPr>
          <p:nvPr/>
        </p:nvSpPr>
        <p:spPr bwMode="auto">
          <a:xfrm>
            <a:off x="3863975" y="2438400"/>
            <a:ext cx="8382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171.69</a:t>
            </a:r>
          </a:p>
        </p:txBody>
      </p:sp>
      <p:sp>
        <p:nvSpPr>
          <p:cNvPr id="420082" name="Rectangle 242"/>
          <p:cNvSpPr>
            <a:spLocks noChangeArrowheads="1"/>
          </p:cNvSpPr>
          <p:nvPr/>
        </p:nvSpPr>
        <p:spPr bwMode="auto">
          <a:xfrm>
            <a:off x="4746625"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0</a:t>
            </a:r>
          </a:p>
        </p:txBody>
      </p:sp>
      <p:sp>
        <p:nvSpPr>
          <p:cNvPr id="420083" name="Rectangle 243"/>
          <p:cNvSpPr>
            <a:spLocks noChangeArrowheads="1"/>
          </p:cNvSpPr>
          <p:nvPr/>
        </p:nvSpPr>
        <p:spPr bwMode="auto">
          <a:xfrm>
            <a:off x="4746625" y="24384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a:t>
            </a:r>
          </a:p>
        </p:txBody>
      </p:sp>
      <p:sp>
        <p:nvSpPr>
          <p:cNvPr id="420084" name="Rectangle 244"/>
          <p:cNvSpPr>
            <a:spLocks noChangeArrowheads="1"/>
          </p:cNvSpPr>
          <p:nvPr/>
        </p:nvSpPr>
        <p:spPr bwMode="auto">
          <a:xfrm>
            <a:off x="4578350" y="1609725"/>
            <a:ext cx="90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Out</a:t>
            </a:r>
          </a:p>
          <a:p>
            <a:pPr algn="ctr">
              <a:lnSpc>
                <a:spcPct val="90000"/>
              </a:lnSpc>
            </a:pPr>
            <a:r>
              <a:rPr lang="en-US" altLang="zh-CN" sz="1400">
                <a:ea typeface="宋体" panose="02010600030101010101" pitchFamily="2" charset="-122"/>
              </a:rPr>
              <a:t>I’face</a:t>
            </a:r>
          </a:p>
        </p:txBody>
      </p:sp>
      <p:sp>
        <p:nvSpPr>
          <p:cNvPr id="420085" name="Rectangle 245"/>
          <p:cNvSpPr>
            <a:spLocks noChangeArrowheads="1"/>
          </p:cNvSpPr>
          <p:nvPr/>
        </p:nvSpPr>
        <p:spPr bwMode="auto">
          <a:xfrm>
            <a:off x="5330825" y="1609725"/>
            <a:ext cx="58261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200">
                <a:ea typeface="宋体" panose="02010600030101010101" pitchFamily="2" charset="-122"/>
              </a:rPr>
              <a:t>Out</a:t>
            </a:r>
            <a:br>
              <a:rPr lang="en-US" altLang="zh-CN" sz="1200">
                <a:ea typeface="宋体" panose="02010600030101010101" pitchFamily="2" charset="-122"/>
              </a:rPr>
            </a:br>
            <a:r>
              <a:rPr lang="en-US" altLang="zh-CN" sz="1200">
                <a:ea typeface="宋体" panose="02010600030101010101" pitchFamily="2" charset="-122"/>
              </a:rPr>
              <a:t>Label</a:t>
            </a:r>
          </a:p>
        </p:txBody>
      </p:sp>
      <p:sp>
        <p:nvSpPr>
          <p:cNvPr id="420086" name="Rectangle 246"/>
          <p:cNvSpPr>
            <a:spLocks noChangeArrowheads="1"/>
          </p:cNvSpPr>
          <p:nvPr/>
        </p:nvSpPr>
        <p:spPr bwMode="auto">
          <a:xfrm>
            <a:off x="6099175" y="1581150"/>
            <a:ext cx="496888"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0087" name="Rectangle 247"/>
          <p:cNvSpPr>
            <a:spLocks noChangeArrowheads="1"/>
          </p:cNvSpPr>
          <p:nvPr/>
        </p:nvSpPr>
        <p:spPr bwMode="auto">
          <a:xfrm>
            <a:off x="6099175" y="2089150"/>
            <a:ext cx="496888"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88" name="Rectangle 248"/>
          <p:cNvSpPr>
            <a:spLocks noChangeArrowheads="1"/>
          </p:cNvSpPr>
          <p:nvPr/>
        </p:nvSpPr>
        <p:spPr bwMode="auto">
          <a:xfrm>
            <a:off x="6099175" y="2427288"/>
            <a:ext cx="496888"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89" name="Rectangle 249"/>
          <p:cNvSpPr>
            <a:spLocks noChangeArrowheads="1"/>
          </p:cNvSpPr>
          <p:nvPr/>
        </p:nvSpPr>
        <p:spPr bwMode="auto">
          <a:xfrm>
            <a:off x="6099175" y="2765425"/>
            <a:ext cx="496888"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90" name="Rectangle 250"/>
          <p:cNvSpPr>
            <a:spLocks noChangeArrowheads="1"/>
          </p:cNvSpPr>
          <p:nvPr/>
        </p:nvSpPr>
        <p:spPr bwMode="auto">
          <a:xfrm>
            <a:off x="6611938" y="1581150"/>
            <a:ext cx="803275"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0091" name="Rectangle 251"/>
          <p:cNvSpPr>
            <a:spLocks noChangeArrowheads="1"/>
          </p:cNvSpPr>
          <p:nvPr/>
        </p:nvSpPr>
        <p:spPr bwMode="auto">
          <a:xfrm>
            <a:off x="6611938" y="2089150"/>
            <a:ext cx="803275"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0092" name="Rectangle 252"/>
          <p:cNvSpPr>
            <a:spLocks noChangeArrowheads="1"/>
          </p:cNvSpPr>
          <p:nvPr/>
        </p:nvSpPr>
        <p:spPr bwMode="auto">
          <a:xfrm>
            <a:off x="6611938" y="2427288"/>
            <a:ext cx="803275"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0093" name="Rectangle 253"/>
          <p:cNvSpPr>
            <a:spLocks noChangeArrowheads="1"/>
          </p:cNvSpPr>
          <p:nvPr/>
        </p:nvSpPr>
        <p:spPr bwMode="auto">
          <a:xfrm>
            <a:off x="6611938" y="2765425"/>
            <a:ext cx="803275"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zh-CN" altLang="en-US" sz="1200">
                <a:ea typeface="宋体" panose="02010600030101010101" pitchFamily="2" charset="-122"/>
              </a:rPr>
              <a:t> </a:t>
            </a:r>
          </a:p>
        </p:txBody>
      </p:sp>
      <p:sp>
        <p:nvSpPr>
          <p:cNvPr id="420094" name="Rectangle 254"/>
          <p:cNvSpPr>
            <a:spLocks noChangeArrowheads="1"/>
          </p:cNvSpPr>
          <p:nvPr/>
        </p:nvSpPr>
        <p:spPr bwMode="auto">
          <a:xfrm>
            <a:off x="7439025" y="1581150"/>
            <a:ext cx="6350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0095" name="Rectangle 255"/>
          <p:cNvSpPr>
            <a:spLocks noChangeArrowheads="1"/>
          </p:cNvSpPr>
          <p:nvPr/>
        </p:nvSpPr>
        <p:spPr bwMode="auto">
          <a:xfrm>
            <a:off x="7439025" y="2089150"/>
            <a:ext cx="6350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0096" name="Rectangle 256"/>
          <p:cNvSpPr>
            <a:spLocks noChangeArrowheads="1"/>
          </p:cNvSpPr>
          <p:nvPr/>
        </p:nvSpPr>
        <p:spPr bwMode="auto">
          <a:xfrm>
            <a:off x="7439025" y="2427288"/>
            <a:ext cx="6350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0097" name="Rectangle 257"/>
          <p:cNvSpPr>
            <a:spLocks noChangeArrowheads="1"/>
          </p:cNvSpPr>
          <p:nvPr/>
        </p:nvSpPr>
        <p:spPr bwMode="auto">
          <a:xfrm>
            <a:off x="7439025" y="2765425"/>
            <a:ext cx="6350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20098" name="Rectangle 258"/>
          <p:cNvSpPr>
            <a:spLocks noChangeArrowheads="1"/>
          </p:cNvSpPr>
          <p:nvPr/>
        </p:nvSpPr>
        <p:spPr bwMode="auto">
          <a:xfrm>
            <a:off x="8093075" y="1581150"/>
            <a:ext cx="5334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0099" name="Rectangle 259"/>
          <p:cNvSpPr>
            <a:spLocks noChangeArrowheads="1"/>
          </p:cNvSpPr>
          <p:nvPr/>
        </p:nvSpPr>
        <p:spPr bwMode="auto">
          <a:xfrm>
            <a:off x="8093075" y="2089150"/>
            <a:ext cx="5334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00" name="Rectangle 260"/>
          <p:cNvSpPr>
            <a:spLocks noChangeArrowheads="1"/>
          </p:cNvSpPr>
          <p:nvPr/>
        </p:nvSpPr>
        <p:spPr bwMode="auto">
          <a:xfrm>
            <a:off x="8093075" y="2427288"/>
            <a:ext cx="5334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01" name="Rectangle 261"/>
          <p:cNvSpPr>
            <a:spLocks noChangeArrowheads="1"/>
          </p:cNvSpPr>
          <p:nvPr/>
        </p:nvSpPr>
        <p:spPr bwMode="auto">
          <a:xfrm>
            <a:off x="8093075" y="2765425"/>
            <a:ext cx="5334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02" name="Rectangle 262"/>
          <p:cNvSpPr>
            <a:spLocks noChangeArrowheads="1"/>
          </p:cNvSpPr>
          <p:nvPr/>
        </p:nvSpPr>
        <p:spPr bwMode="auto">
          <a:xfrm>
            <a:off x="6007100" y="1611313"/>
            <a:ext cx="68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In </a:t>
            </a:r>
          </a:p>
          <a:p>
            <a:pPr algn="ctr">
              <a:lnSpc>
                <a:spcPct val="90000"/>
              </a:lnSpc>
            </a:pPr>
            <a:r>
              <a:rPr lang="en-US" altLang="zh-CN" sz="1400">
                <a:ea typeface="宋体" panose="02010600030101010101" pitchFamily="2" charset="-122"/>
              </a:rPr>
              <a:t>Label</a:t>
            </a:r>
          </a:p>
        </p:txBody>
      </p:sp>
      <p:sp>
        <p:nvSpPr>
          <p:cNvPr id="420103" name="Rectangle 263"/>
          <p:cNvSpPr>
            <a:spLocks noChangeArrowheads="1"/>
          </p:cNvSpPr>
          <p:nvPr/>
        </p:nvSpPr>
        <p:spPr bwMode="auto">
          <a:xfrm>
            <a:off x="6597650" y="1611313"/>
            <a:ext cx="85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Address </a:t>
            </a:r>
          </a:p>
          <a:p>
            <a:pPr algn="ctr">
              <a:lnSpc>
                <a:spcPct val="90000"/>
              </a:lnSpc>
            </a:pPr>
            <a:r>
              <a:rPr lang="en-US" altLang="zh-CN" sz="1400">
                <a:ea typeface="宋体" panose="02010600030101010101" pitchFamily="2" charset="-122"/>
              </a:rPr>
              <a:t>Prefix</a:t>
            </a:r>
          </a:p>
        </p:txBody>
      </p:sp>
      <p:sp>
        <p:nvSpPr>
          <p:cNvPr id="420104" name="Rectangle 264"/>
          <p:cNvSpPr>
            <a:spLocks noChangeArrowheads="1"/>
          </p:cNvSpPr>
          <p:nvPr/>
        </p:nvSpPr>
        <p:spPr bwMode="auto">
          <a:xfrm>
            <a:off x="6607175" y="2133600"/>
            <a:ext cx="8382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128.89</a:t>
            </a:r>
          </a:p>
        </p:txBody>
      </p:sp>
      <p:sp>
        <p:nvSpPr>
          <p:cNvPr id="420106" name="Rectangle 266"/>
          <p:cNvSpPr>
            <a:spLocks noChangeArrowheads="1"/>
          </p:cNvSpPr>
          <p:nvPr/>
        </p:nvSpPr>
        <p:spPr bwMode="auto">
          <a:xfrm>
            <a:off x="7489825"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0</a:t>
            </a:r>
          </a:p>
        </p:txBody>
      </p:sp>
      <p:sp>
        <p:nvSpPr>
          <p:cNvPr id="420108" name="Rectangle 268"/>
          <p:cNvSpPr>
            <a:spLocks noChangeArrowheads="1"/>
          </p:cNvSpPr>
          <p:nvPr/>
        </p:nvSpPr>
        <p:spPr bwMode="auto">
          <a:xfrm>
            <a:off x="7321550" y="1609725"/>
            <a:ext cx="90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Out</a:t>
            </a:r>
          </a:p>
          <a:p>
            <a:pPr algn="ctr">
              <a:lnSpc>
                <a:spcPct val="90000"/>
              </a:lnSpc>
            </a:pPr>
            <a:r>
              <a:rPr lang="en-US" altLang="zh-CN" sz="1400">
                <a:ea typeface="宋体" panose="02010600030101010101" pitchFamily="2" charset="-122"/>
              </a:rPr>
              <a:t>I’face</a:t>
            </a:r>
          </a:p>
        </p:txBody>
      </p:sp>
      <p:sp>
        <p:nvSpPr>
          <p:cNvPr id="420109" name="Rectangle 269"/>
          <p:cNvSpPr>
            <a:spLocks noChangeArrowheads="1"/>
          </p:cNvSpPr>
          <p:nvPr/>
        </p:nvSpPr>
        <p:spPr bwMode="auto">
          <a:xfrm>
            <a:off x="8074025" y="1609725"/>
            <a:ext cx="58261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200">
                <a:ea typeface="宋体" panose="02010600030101010101" pitchFamily="2" charset="-122"/>
              </a:rPr>
              <a:t>Out</a:t>
            </a:r>
            <a:br>
              <a:rPr lang="en-US" altLang="zh-CN" sz="1200">
                <a:ea typeface="宋体" panose="02010600030101010101" pitchFamily="2" charset="-122"/>
              </a:rPr>
            </a:br>
            <a:r>
              <a:rPr lang="en-US" altLang="zh-CN" sz="1200">
                <a:ea typeface="宋体" panose="02010600030101010101" pitchFamily="2" charset="-122"/>
              </a:rPr>
              <a:t>Label</a:t>
            </a:r>
          </a:p>
        </p:txBody>
      </p:sp>
      <p:sp>
        <p:nvSpPr>
          <p:cNvPr id="420110" name="Rectangle 270"/>
          <p:cNvSpPr>
            <a:spLocks noChangeArrowheads="1"/>
          </p:cNvSpPr>
          <p:nvPr/>
        </p:nvSpPr>
        <p:spPr bwMode="auto">
          <a:xfrm>
            <a:off x="1125538" y="2743200"/>
            <a:ext cx="8032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0111" name="Rectangle 271"/>
          <p:cNvSpPr>
            <a:spLocks noChangeArrowheads="1"/>
          </p:cNvSpPr>
          <p:nvPr/>
        </p:nvSpPr>
        <p:spPr bwMode="auto">
          <a:xfrm>
            <a:off x="1949450" y="2743200"/>
            <a:ext cx="6413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0112" name="Rectangle 272"/>
          <p:cNvSpPr>
            <a:spLocks noChangeArrowheads="1"/>
          </p:cNvSpPr>
          <p:nvPr/>
        </p:nvSpPr>
        <p:spPr bwMode="auto">
          <a:xfrm>
            <a:off x="3886200" y="2743200"/>
            <a:ext cx="8032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0113" name="Rectangle 273"/>
          <p:cNvSpPr>
            <a:spLocks noChangeArrowheads="1"/>
          </p:cNvSpPr>
          <p:nvPr/>
        </p:nvSpPr>
        <p:spPr bwMode="auto">
          <a:xfrm>
            <a:off x="4686300" y="2743200"/>
            <a:ext cx="66040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0114" name="Rectangle 274"/>
          <p:cNvSpPr>
            <a:spLocks noChangeArrowheads="1"/>
          </p:cNvSpPr>
          <p:nvPr/>
        </p:nvSpPr>
        <p:spPr bwMode="auto">
          <a:xfrm>
            <a:off x="6600825" y="2743200"/>
            <a:ext cx="8223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0115" name="Rectangle 275"/>
          <p:cNvSpPr>
            <a:spLocks noChangeArrowheads="1"/>
          </p:cNvSpPr>
          <p:nvPr/>
        </p:nvSpPr>
        <p:spPr bwMode="auto">
          <a:xfrm>
            <a:off x="7419975" y="2743200"/>
            <a:ext cx="6794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0116" name="Line 276"/>
          <p:cNvSpPr>
            <a:spLocks noChangeShapeType="1"/>
          </p:cNvSpPr>
          <p:nvPr/>
        </p:nvSpPr>
        <p:spPr bwMode="auto">
          <a:xfrm flipV="1">
            <a:off x="5397500" y="3976688"/>
            <a:ext cx="1362075" cy="223837"/>
          </a:xfrm>
          <a:prstGeom prst="line">
            <a:avLst/>
          </a:prstGeom>
          <a:noFill/>
          <a:ln w="5080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17" name="Rectangle 277"/>
          <p:cNvSpPr>
            <a:spLocks noChangeArrowheads="1"/>
          </p:cNvSpPr>
          <p:nvPr/>
        </p:nvSpPr>
        <p:spPr bwMode="auto">
          <a:xfrm>
            <a:off x="6934200" y="5715000"/>
            <a:ext cx="687388"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365125" defTabSz="585788">
              <a:defRPr sz="2400">
                <a:solidFill>
                  <a:schemeClr val="tx1"/>
                </a:solidFill>
                <a:latin typeface="Arial" panose="020B0604020202020204" pitchFamily="34" charset="0"/>
              </a:defRPr>
            </a:lvl2pPr>
            <a:lvl3pPr marL="731838" defTabSz="585788">
              <a:defRPr sz="2400">
                <a:solidFill>
                  <a:schemeClr val="tx1"/>
                </a:solidFill>
                <a:latin typeface="Arial" panose="020B0604020202020204" pitchFamily="34" charset="0"/>
              </a:defRPr>
            </a:lvl3pPr>
            <a:lvl4pPr marL="1096963" defTabSz="585788">
              <a:defRPr sz="2400">
                <a:solidFill>
                  <a:schemeClr val="tx1"/>
                </a:solidFill>
                <a:latin typeface="Arial" panose="020B0604020202020204" pitchFamily="34" charset="0"/>
              </a:defRPr>
            </a:lvl4pPr>
            <a:lvl5pPr marL="1463675" defTabSz="585788">
              <a:defRPr sz="2400">
                <a:solidFill>
                  <a:schemeClr val="tx1"/>
                </a:solidFill>
                <a:latin typeface="Arial" panose="020B0604020202020204" pitchFamily="34" charset="0"/>
              </a:defRPr>
            </a:lvl5pPr>
            <a:lvl6pPr marL="1920875" defTabSz="585788" eaLnBrk="0" fontAlgn="base" hangingPunct="0">
              <a:spcBef>
                <a:spcPct val="0"/>
              </a:spcBef>
              <a:spcAft>
                <a:spcPct val="0"/>
              </a:spcAft>
              <a:defRPr sz="2400">
                <a:solidFill>
                  <a:schemeClr val="tx1"/>
                </a:solidFill>
                <a:latin typeface="Arial" panose="020B0604020202020204" pitchFamily="34" charset="0"/>
              </a:defRPr>
            </a:lvl6pPr>
            <a:lvl7pPr marL="2378075" defTabSz="585788" eaLnBrk="0" fontAlgn="base" hangingPunct="0">
              <a:spcBef>
                <a:spcPct val="0"/>
              </a:spcBef>
              <a:spcAft>
                <a:spcPct val="0"/>
              </a:spcAft>
              <a:defRPr sz="2400">
                <a:solidFill>
                  <a:schemeClr val="tx1"/>
                </a:solidFill>
                <a:latin typeface="Arial" panose="020B0604020202020204" pitchFamily="34" charset="0"/>
              </a:defRPr>
            </a:lvl7pPr>
            <a:lvl8pPr marL="2835275" defTabSz="585788" eaLnBrk="0" fontAlgn="base" hangingPunct="0">
              <a:spcBef>
                <a:spcPct val="0"/>
              </a:spcBef>
              <a:spcAft>
                <a:spcPct val="0"/>
              </a:spcAft>
              <a:defRPr sz="2400">
                <a:solidFill>
                  <a:schemeClr val="tx1"/>
                </a:solidFill>
                <a:latin typeface="Arial" panose="020B0604020202020204" pitchFamily="34" charset="0"/>
              </a:defRPr>
            </a:lvl8pPr>
            <a:lvl9pPr marL="3292475"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400">
                <a:ea typeface="宋体" panose="02010600030101010101" pitchFamily="2" charset="-122"/>
              </a:rPr>
              <a:t>171.69</a:t>
            </a:r>
          </a:p>
        </p:txBody>
      </p:sp>
      <p:pic>
        <p:nvPicPr>
          <p:cNvPr id="420118" name="Picture 27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959225"/>
            <a:ext cx="7270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0119" name="Picture 27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813" y="5399088"/>
            <a:ext cx="727075"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0120" name="Picture 28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3451225"/>
            <a:ext cx="7270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6238426"/>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093" name="Line 205"/>
          <p:cNvSpPr>
            <a:spLocks noChangeShapeType="1"/>
          </p:cNvSpPr>
          <p:nvPr/>
        </p:nvSpPr>
        <p:spPr bwMode="auto">
          <a:xfrm>
            <a:off x="6899275" y="5630863"/>
            <a:ext cx="1276350" cy="0"/>
          </a:xfrm>
          <a:prstGeom prst="line">
            <a:avLst/>
          </a:prstGeom>
          <a:noFill/>
          <a:ln w="25400">
            <a:solidFill>
              <a:schemeClr val="accent2"/>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22094" name="Line 206"/>
          <p:cNvSpPr>
            <a:spLocks noChangeShapeType="1"/>
          </p:cNvSpPr>
          <p:nvPr/>
        </p:nvSpPr>
        <p:spPr bwMode="auto">
          <a:xfrm>
            <a:off x="7499350" y="3767138"/>
            <a:ext cx="1276350" cy="0"/>
          </a:xfrm>
          <a:prstGeom prst="line">
            <a:avLst/>
          </a:prstGeom>
          <a:noFill/>
          <a:ln w="25400">
            <a:solidFill>
              <a:schemeClr val="accent2"/>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22095" name="Line 207"/>
          <p:cNvSpPr>
            <a:spLocks noChangeShapeType="1"/>
          </p:cNvSpPr>
          <p:nvPr/>
        </p:nvSpPr>
        <p:spPr bwMode="auto">
          <a:xfrm>
            <a:off x="4572000" y="4343400"/>
            <a:ext cx="1952625" cy="1371600"/>
          </a:xfrm>
          <a:prstGeom prst="line">
            <a:avLst/>
          </a:prstGeom>
          <a:noFill/>
          <a:ln w="25400">
            <a:solidFill>
              <a:schemeClr val="accent2"/>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22096" name="Line 208"/>
          <p:cNvSpPr>
            <a:spLocks noChangeShapeType="1"/>
          </p:cNvSpPr>
          <p:nvPr/>
        </p:nvSpPr>
        <p:spPr bwMode="auto">
          <a:xfrm flipV="1">
            <a:off x="4722813" y="3767138"/>
            <a:ext cx="2552700" cy="423862"/>
          </a:xfrm>
          <a:prstGeom prst="line">
            <a:avLst/>
          </a:prstGeom>
          <a:noFill/>
          <a:ln w="25400">
            <a:solidFill>
              <a:schemeClr val="accent2"/>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22097" name="Line 209"/>
          <p:cNvSpPr>
            <a:spLocks noChangeShapeType="1"/>
          </p:cNvSpPr>
          <p:nvPr/>
        </p:nvSpPr>
        <p:spPr bwMode="auto">
          <a:xfrm>
            <a:off x="2209800" y="4191000"/>
            <a:ext cx="2528888" cy="0"/>
          </a:xfrm>
          <a:prstGeom prst="line">
            <a:avLst/>
          </a:prstGeom>
          <a:noFill/>
          <a:ln w="25400">
            <a:solidFill>
              <a:schemeClr val="accent2"/>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21966" name="Rectangle 78"/>
          <p:cNvSpPr>
            <a:spLocks noGrp="1" noChangeArrowheads="1"/>
          </p:cNvSpPr>
          <p:nvPr>
            <p:ph type="title"/>
          </p:nvPr>
        </p:nvSpPr>
        <p:spPr/>
        <p:txBody>
          <a:bodyPr/>
          <a:lstStyle/>
          <a:p>
            <a:r>
              <a:rPr lang="en-US" altLang="zh-CN" b="0">
                <a:latin typeface="Tahoma" panose="020B0604030504040204" pitchFamily="34" charset="0"/>
                <a:ea typeface="宋体" panose="02010600030101010101" pitchFamily="2" charset="-122"/>
              </a:rPr>
              <a:t>MPLS Example:  Assigning Labels</a:t>
            </a:r>
          </a:p>
        </p:txBody>
      </p:sp>
      <p:sp>
        <p:nvSpPr>
          <p:cNvPr id="421968" name="Freeform 80"/>
          <p:cNvSpPr>
            <a:spLocks/>
          </p:cNvSpPr>
          <p:nvPr/>
        </p:nvSpPr>
        <p:spPr bwMode="auto">
          <a:xfrm>
            <a:off x="3368675" y="3090863"/>
            <a:ext cx="2525713" cy="1052512"/>
          </a:xfrm>
          <a:custGeom>
            <a:avLst/>
            <a:gdLst>
              <a:gd name="T0" fmla="*/ 810 w 1759"/>
              <a:gd name="T1" fmla="*/ 663 h 663"/>
              <a:gd name="T2" fmla="*/ 0 w 1759"/>
              <a:gd name="T3" fmla="*/ 0 h 663"/>
              <a:gd name="T4" fmla="*/ 1759 w 1759"/>
              <a:gd name="T5" fmla="*/ 0 h 663"/>
              <a:gd name="T6" fmla="*/ 840 w 1759"/>
              <a:gd name="T7" fmla="*/ 663 h 663"/>
            </a:gdLst>
            <a:ahLst/>
            <a:cxnLst>
              <a:cxn ang="0">
                <a:pos x="T0" y="T1"/>
              </a:cxn>
              <a:cxn ang="0">
                <a:pos x="T2" y="T3"/>
              </a:cxn>
              <a:cxn ang="0">
                <a:pos x="T4" y="T5"/>
              </a:cxn>
              <a:cxn ang="0">
                <a:pos x="T6" y="T7"/>
              </a:cxn>
            </a:cxnLst>
            <a:rect l="0" t="0" r="r" b="b"/>
            <a:pathLst>
              <a:path w="1759" h="663">
                <a:moveTo>
                  <a:pt x="810" y="663"/>
                </a:moveTo>
                <a:lnTo>
                  <a:pt x="0" y="0"/>
                </a:lnTo>
                <a:lnTo>
                  <a:pt x="1759" y="0"/>
                </a:lnTo>
                <a:lnTo>
                  <a:pt x="840" y="663"/>
                </a:lnTo>
              </a:path>
            </a:pathLst>
          </a:custGeom>
          <a:solidFill>
            <a:schemeClr val="accent2"/>
          </a:solidFill>
          <a:ln>
            <a:noFill/>
          </a:ln>
          <a:effectLst/>
          <a:extLst>
            <a:ext uri="{91240B29-F687-4F45-9708-019B960494DF}">
              <a14:hiddenLine xmlns:a14="http://schemas.microsoft.com/office/drawing/2010/main" w="12700" cap="rnd" cmpd="sng">
                <a:solidFill>
                  <a:schemeClr val="accent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69" name="Freeform 81"/>
          <p:cNvSpPr>
            <a:spLocks/>
          </p:cNvSpPr>
          <p:nvPr/>
        </p:nvSpPr>
        <p:spPr bwMode="auto">
          <a:xfrm>
            <a:off x="6092825" y="3090863"/>
            <a:ext cx="2554288" cy="547687"/>
          </a:xfrm>
          <a:custGeom>
            <a:avLst/>
            <a:gdLst>
              <a:gd name="T0" fmla="*/ 720 w 1759"/>
              <a:gd name="T1" fmla="*/ 339 h 345"/>
              <a:gd name="T2" fmla="*/ 0 w 1759"/>
              <a:gd name="T3" fmla="*/ 0 h 345"/>
              <a:gd name="T4" fmla="*/ 1759 w 1759"/>
              <a:gd name="T5" fmla="*/ 0 h 345"/>
              <a:gd name="T6" fmla="*/ 756 w 1759"/>
              <a:gd name="T7" fmla="*/ 345 h 345"/>
            </a:gdLst>
            <a:ahLst/>
            <a:cxnLst>
              <a:cxn ang="0">
                <a:pos x="T0" y="T1"/>
              </a:cxn>
              <a:cxn ang="0">
                <a:pos x="T2" y="T3"/>
              </a:cxn>
              <a:cxn ang="0">
                <a:pos x="T4" y="T5"/>
              </a:cxn>
              <a:cxn ang="0">
                <a:pos x="T6" y="T7"/>
              </a:cxn>
            </a:cxnLst>
            <a:rect l="0" t="0" r="r" b="b"/>
            <a:pathLst>
              <a:path w="1759" h="345">
                <a:moveTo>
                  <a:pt x="720" y="339"/>
                </a:moveTo>
                <a:lnTo>
                  <a:pt x="0" y="0"/>
                </a:lnTo>
                <a:lnTo>
                  <a:pt x="1759" y="0"/>
                </a:lnTo>
                <a:lnTo>
                  <a:pt x="756" y="345"/>
                </a:lnTo>
              </a:path>
            </a:pathLst>
          </a:custGeom>
          <a:solidFill>
            <a:schemeClr val="accent2"/>
          </a:solidFill>
          <a:ln>
            <a:noFill/>
          </a:ln>
          <a:effectLst/>
          <a:extLst>
            <a:ext uri="{91240B29-F687-4F45-9708-019B960494DF}">
              <a14:hiddenLine xmlns:a14="http://schemas.microsoft.com/office/drawing/2010/main" w="12700" cap="rnd" cmpd="sng">
                <a:solidFill>
                  <a:schemeClr val="accent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72" name="Freeform 84"/>
          <p:cNvSpPr>
            <a:spLocks/>
          </p:cNvSpPr>
          <p:nvPr/>
        </p:nvSpPr>
        <p:spPr bwMode="auto">
          <a:xfrm>
            <a:off x="609600" y="3090863"/>
            <a:ext cx="2549525" cy="1033462"/>
          </a:xfrm>
          <a:custGeom>
            <a:avLst/>
            <a:gdLst>
              <a:gd name="T0" fmla="*/ 1022 w 1759"/>
              <a:gd name="T1" fmla="*/ 651 h 651"/>
              <a:gd name="T2" fmla="*/ 0 w 1759"/>
              <a:gd name="T3" fmla="*/ 0 h 651"/>
              <a:gd name="T4" fmla="*/ 1759 w 1759"/>
              <a:gd name="T5" fmla="*/ 0 h 651"/>
              <a:gd name="T6" fmla="*/ 1046 w 1759"/>
              <a:gd name="T7" fmla="*/ 645 h 651"/>
            </a:gdLst>
            <a:ahLst/>
            <a:cxnLst>
              <a:cxn ang="0">
                <a:pos x="T0" y="T1"/>
              </a:cxn>
              <a:cxn ang="0">
                <a:pos x="T2" y="T3"/>
              </a:cxn>
              <a:cxn ang="0">
                <a:pos x="T4" y="T5"/>
              </a:cxn>
              <a:cxn ang="0">
                <a:pos x="T6" y="T7"/>
              </a:cxn>
            </a:cxnLst>
            <a:rect l="0" t="0" r="r" b="b"/>
            <a:pathLst>
              <a:path w="1759" h="651">
                <a:moveTo>
                  <a:pt x="1022" y="651"/>
                </a:moveTo>
                <a:lnTo>
                  <a:pt x="0" y="0"/>
                </a:lnTo>
                <a:lnTo>
                  <a:pt x="1759" y="0"/>
                </a:lnTo>
                <a:lnTo>
                  <a:pt x="1046" y="645"/>
                </a:lnTo>
              </a:path>
            </a:pathLst>
          </a:custGeom>
          <a:solidFill>
            <a:schemeClr val="accent2"/>
          </a:solidFill>
          <a:ln>
            <a:noFill/>
          </a:ln>
          <a:effectLst/>
          <a:extLst>
            <a:ext uri="{91240B29-F687-4F45-9708-019B960494DF}">
              <a14:hiddenLine xmlns:a14="http://schemas.microsoft.com/office/drawing/2010/main" w="12700" cap="rnd" cmpd="sng">
                <a:solidFill>
                  <a:schemeClr val="accent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73" name="Rectangle 85"/>
          <p:cNvSpPr>
            <a:spLocks noChangeArrowheads="1"/>
          </p:cNvSpPr>
          <p:nvPr/>
        </p:nvSpPr>
        <p:spPr bwMode="auto">
          <a:xfrm>
            <a:off x="8001000" y="3449638"/>
            <a:ext cx="679673"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400">
                <a:ea typeface="宋体" panose="02010600030101010101" pitchFamily="2" charset="-122"/>
              </a:rPr>
              <a:t>128.89</a:t>
            </a:r>
          </a:p>
        </p:txBody>
      </p:sp>
      <p:sp>
        <p:nvSpPr>
          <p:cNvPr id="421978" name="Rectangle 90"/>
          <p:cNvSpPr>
            <a:spLocks noChangeArrowheads="1"/>
          </p:cNvSpPr>
          <p:nvPr/>
        </p:nvSpPr>
        <p:spPr bwMode="auto">
          <a:xfrm>
            <a:off x="4929188" y="4733925"/>
            <a:ext cx="246862"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365125" defTabSz="585788">
              <a:defRPr sz="2400">
                <a:solidFill>
                  <a:schemeClr val="tx1"/>
                </a:solidFill>
                <a:latin typeface="Arial" panose="020B0604020202020204" pitchFamily="34" charset="0"/>
              </a:defRPr>
            </a:lvl2pPr>
            <a:lvl3pPr marL="731838" defTabSz="585788">
              <a:defRPr sz="2400">
                <a:solidFill>
                  <a:schemeClr val="tx1"/>
                </a:solidFill>
                <a:latin typeface="Arial" panose="020B0604020202020204" pitchFamily="34" charset="0"/>
              </a:defRPr>
            </a:lvl3pPr>
            <a:lvl4pPr marL="1096963" defTabSz="585788">
              <a:defRPr sz="2400">
                <a:solidFill>
                  <a:schemeClr val="tx1"/>
                </a:solidFill>
                <a:latin typeface="Arial" panose="020B0604020202020204" pitchFamily="34" charset="0"/>
              </a:defRPr>
            </a:lvl4pPr>
            <a:lvl5pPr marL="1463675" defTabSz="585788">
              <a:defRPr sz="2400">
                <a:solidFill>
                  <a:schemeClr val="tx1"/>
                </a:solidFill>
                <a:latin typeface="Arial" panose="020B0604020202020204" pitchFamily="34" charset="0"/>
              </a:defRPr>
            </a:lvl5pPr>
            <a:lvl6pPr marL="1920875" defTabSz="585788" eaLnBrk="0" fontAlgn="base" hangingPunct="0">
              <a:spcBef>
                <a:spcPct val="0"/>
              </a:spcBef>
              <a:spcAft>
                <a:spcPct val="0"/>
              </a:spcAft>
              <a:defRPr sz="2400">
                <a:solidFill>
                  <a:schemeClr val="tx1"/>
                </a:solidFill>
                <a:latin typeface="Arial" panose="020B0604020202020204" pitchFamily="34" charset="0"/>
              </a:defRPr>
            </a:lvl6pPr>
            <a:lvl7pPr marL="2378075" defTabSz="585788" eaLnBrk="0" fontAlgn="base" hangingPunct="0">
              <a:spcBef>
                <a:spcPct val="0"/>
              </a:spcBef>
              <a:spcAft>
                <a:spcPct val="0"/>
              </a:spcAft>
              <a:defRPr sz="2400">
                <a:solidFill>
                  <a:schemeClr val="tx1"/>
                </a:solidFill>
                <a:latin typeface="Arial" panose="020B0604020202020204" pitchFamily="34" charset="0"/>
              </a:defRPr>
            </a:lvl7pPr>
            <a:lvl8pPr marL="2835275" defTabSz="585788" eaLnBrk="0" fontAlgn="base" hangingPunct="0">
              <a:spcBef>
                <a:spcPct val="0"/>
              </a:spcBef>
              <a:spcAft>
                <a:spcPct val="0"/>
              </a:spcAft>
              <a:defRPr sz="2400">
                <a:solidFill>
                  <a:schemeClr val="tx1"/>
                </a:solidFill>
                <a:latin typeface="Arial" panose="020B0604020202020204" pitchFamily="34" charset="0"/>
              </a:defRPr>
            </a:lvl8pPr>
            <a:lvl9pPr marL="3292475"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400">
                <a:ea typeface="宋体" panose="02010600030101010101" pitchFamily="2" charset="-122"/>
              </a:rPr>
              <a:t>1</a:t>
            </a:r>
          </a:p>
        </p:txBody>
      </p:sp>
      <p:sp>
        <p:nvSpPr>
          <p:cNvPr id="421979" name="Rectangle 91"/>
          <p:cNvSpPr>
            <a:spLocks noChangeArrowheads="1"/>
          </p:cNvSpPr>
          <p:nvPr/>
        </p:nvSpPr>
        <p:spPr bwMode="auto">
          <a:xfrm>
            <a:off x="5219700" y="3768725"/>
            <a:ext cx="246862"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365125" defTabSz="585788">
              <a:defRPr sz="2400">
                <a:solidFill>
                  <a:schemeClr val="tx1"/>
                </a:solidFill>
                <a:latin typeface="Arial" panose="020B0604020202020204" pitchFamily="34" charset="0"/>
              </a:defRPr>
            </a:lvl2pPr>
            <a:lvl3pPr marL="731838" defTabSz="585788">
              <a:defRPr sz="2400">
                <a:solidFill>
                  <a:schemeClr val="tx1"/>
                </a:solidFill>
                <a:latin typeface="Arial" panose="020B0604020202020204" pitchFamily="34" charset="0"/>
              </a:defRPr>
            </a:lvl3pPr>
            <a:lvl4pPr marL="1096963" defTabSz="585788">
              <a:defRPr sz="2400">
                <a:solidFill>
                  <a:schemeClr val="tx1"/>
                </a:solidFill>
                <a:latin typeface="Arial" panose="020B0604020202020204" pitchFamily="34" charset="0"/>
              </a:defRPr>
            </a:lvl4pPr>
            <a:lvl5pPr marL="1463675" defTabSz="585788">
              <a:defRPr sz="2400">
                <a:solidFill>
                  <a:schemeClr val="tx1"/>
                </a:solidFill>
                <a:latin typeface="Arial" panose="020B0604020202020204" pitchFamily="34" charset="0"/>
              </a:defRPr>
            </a:lvl5pPr>
            <a:lvl6pPr marL="1920875" defTabSz="585788" eaLnBrk="0" fontAlgn="base" hangingPunct="0">
              <a:spcBef>
                <a:spcPct val="0"/>
              </a:spcBef>
              <a:spcAft>
                <a:spcPct val="0"/>
              </a:spcAft>
              <a:defRPr sz="2400">
                <a:solidFill>
                  <a:schemeClr val="tx1"/>
                </a:solidFill>
                <a:latin typeface="Arial" panose="020B0604020202020204" pitchFamily="34" charset="0"/>
              </a:defRPr>
            </a:lvl6pPr>
            <a:lvl7pPr marL="2378075" defTabSz="585788" eaLnBrk="0" fontAlgn="base" hangingPunct="0">
              <a:spcBef>
                <a:spcPct val="0"/>
              </a:spcBef>
              <a:spcAft>
                <a:spcPct val="0"/>
              </a:spcAft>
              <a:defRPr sz="2400">
                <a:solidFill>
                  <a:schemeClr val="tx1"/>
                </a:solidFill>
                <a:latin typeface="Arial" panose="020B0604020202020204" pitchFamily="34" charset="0"/>
              </a:defRPr>
            </a:lvl7pPr>
            <a:lvl8pPr marL="2835275" defTabSz="585788" eaLnBrk="0" fontAlgn="base" hangingPunct="0">
              <a:spcBef>
                <a:spcPct val="0"/>
              </a:spcBef>
              <a:spcAft>
                <a:spcPct val="0"/>
              </a:spcAft>
              <a:defRPr sz="2400">
                <a:solidFill>
                  <a:schemeClr val="tx1"/>
                </a:solidFill>
                <a:latin typeface="Arial" panose="020B0604020202020204" pitchFamily="34" charset="0"/>
              </a:defRPr>
            </a:lvl8pPr>
            <a:lvl9pPr marL="3292475"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400">
                <a:ea typeface="宋体" panose="02010600030101010101" pitchFamily="2" charset="-122"/>
              </a:rPr>
              <a:t>0</a:t>
            </a:r>
          </a:p>
        </p:txBody>
      </p:sp>
      <p:sp>
        <p:nvSpPr>
          <p:cNvPr id="421980" name="Rectangle 92"/>
          <p:cNvSpPr>
            <a:spLocks noChangeArrowheads="1"/>
          </p:cNvSpPr>
          <p:nvPr/>
        </p:nvSpPr>
        <p:spPr bwMode="auto">
          <a:xfrm>
            <a:off x="2566988" y="3886200"/>
            <a:ext cx="246862"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365125" defTabSz="585788">
              <a:defRPr sz="2400">
                <a:solidFill>
                  <a:schemeClr val="tx1"/>
                </a:solidFill>
                <a:latin typeface="Arial" panose="020B0604020202020204" pitchFamily="34" charset="0"/>
              </a:defRPr>
            </a:lvl2pPr>
            <a:lvl3pPr marL="731838" defTabSz="585788">
              <a:defRPr sz="2400">
                <a:solidFill>
                  <a:schemeClr val="tx1"/>
                </a:solidFill>
                <a:latin typeface="Arial" panose="020B0604020202020204" pitchFamily="34" charset="0"/>
              </a:defRPr>
            </a:lvl3pPr>
            <a:lvl4pPr marL="1096963" defTabSz="585788">
              <a:defRPr sz="2400">
                <a:solidFill>
                  <a:schemeClr val="tx1"/>
                </a:solidFill>
                <a:latin typeface="Arial" panose="020B0604020202020204" pitchFamily="34" charset="0"/>
              </a:defRPr>
            </a:lvl4pPr>
            <a:lvl5pPr marL="1463675" defTabSz="585788">
              <a:defRPr sz="2400">
                <a:solidFill>
                  <a:schemeClr val="tx1"/>
                </a:solidFill>
                <a:latin typeface="Arial" panose="020B0604020202020204" pitchFamily="34" charset="0"/>
              </a:defRPr>
            </a:lvl5pPr>
            <a:lvl6pPr marL="1920875" defTabSz="585788" eaLnBrk="0" fontAlgn="base" hangingPunct="0">
              <a:spcBef>
                <a:spcPct val="0"/>
              </a:spcBef>
              <a:spcAft>
                <a:spcPct val="0"/>
              </a:spcAft>
              <a:defRPr sz="2400">
                <a:solidFill>
                  <a:schemeClr val="tx1"/>
                </a:solidFill>
                <a:latin typeface="Arial" panose="020B0604020202020204" pitchFamily="34" charset="0"/>
              </a:defRPr>
            </a:lvl6pPr>
            <a:lvl7pPr marL="2378075" defTabSz="585788" eaLnBrk="0" fontAlgn="base" hangingPunct="0">
              <a:spcBef>
                <a:spcPct val="0"/>
              </a:spcBef>
              <a:spcAft>
                <a:spcPct val="0"/>
              </a:spcAft>
              <a:defRPr sz="2400">
                <a:solidFill>
                  <a:schemeClr val="tx1"/>
                </a:solidFill>
                <a:latin typeface="Arial" panose="020B0604020202020204" pitchFamily="34" charset="0"/>
              </a:defRPr>
            </a:lvl7pPr>
            <a:lvl8pPr marL="2835275" defTabSz="585788" eaLnBrk="0" fontAlgn="base" hangingPunct="0">
              <a:spcBef>
                <a:spcPct val="0"/>
              </a:spcBef>
              <a:spcAft>
                <a:spcPct val="0"/>
              </a:spcAft>
              <a:defRPr sz="2400">
                <a:solidFill>
                  <a:schemeClr val="tx1"/>
                </a:solidFill>
                <a:latin typeface="Arial" panose="020B0604020202020204" pitchFamily="34" charset="0"/>
              </a:defRPr>
            </a:lvl8pPr>
            <a:lvl9pPr marL="3292475"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400">
                <a:ea typeface="宋体" panose="02010600030101010101" pitchFamily="2" charset="-122"/>
              </a:rPr>
              <a:t>1</a:t>
            </a:r>
          </a:p>
        </p:txBody>
      </p:sp>
      <p:sp>
        <p:nvSpPr>
          <p:cNvPr id="421981" name="Rectangle 93"/>
          <p:cNvSpPr>
            <a:spLocks noChangeArrowheads="1"/>
          </p:cNvSpPr>
          <p:nvPr/>
        </p:nvSpPr>
        <p:spPr bwMode="auto">
          <a:xfrm>
            <a:off x="612775" y="1581150"/>
            <a:ext cx="496888"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1982" name="Rectangle 94"/>
          <p:cNvSpPr>
            <a:spLocks noChangeArrowheads="1"/>
          </p:cNvSpPr>
          <p:nvPr/>
        </p:nvSpPr>
        <p:spPr bwMode="auto">
          <a:xfrm>
            <a:off x="612775" y="2089150"/>
            <a:ext cx="496888"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83" name="Rectangle 95"/>
          <p:cNvSpPr>
            <a:spLocks noChangeArrowheads="1"/>
          </p:cNvSpPr>
          <p:nvPr/>
        </p:nvSpPr>
        <p:spPr bwMode="auto">
          <a:xfrm>
            <a:off x="612775" y="2427288"/>
            <a:ext cx="496888"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84" name="Rectangle 96"/>
          <p:cNvSpPr>
            <a:spLocks noChangeArrowheads="1"/>
          </p:cNvSpPr>
          <p:nvPr/>
        </p:nvSpPr>
        <p:spPr bwMode="auto">
          <a:xfrm>
            <a:off x="612775" y="2765425"/>
            <a:ext cx="496888"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85" name="Rectangle 97"/>
          <p:cNvSpPr>
            <a:spLocks noChangeArrowheads="1"/>
          </p:cNvSpPr>
          <p:nvPr/>
        </p:nvSpPr>
        <p:spPr bwMode="auto">
          <a:xfrm>
            <a:off x="1125538" y="1581150"/>
            <a:ext cx="803275"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1986" name="Rectangle 98"/>
          <p:cNvSpPr>
            <a:spLocks noChangeArrowheads="1"/>
          </p:cNvSpPr>
          <p:nvPr/>
        </p:nvSpPr>
        <p:spPr bwMode="auto">
          <a:xfrm>
            <a:off x="1125538" y="2089150"/>
            <a:ext cx="803275"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1987" name="Rectangle 99"/>
          <p:cNvSpPr>
            <a:spLocks noChangeArrowheads="1"/>
          </p:cNvSpPr>
          <p:nvPr/>
        </p:nvSpPr>
        <p:spPr bwMode="auto">
          <a:xfrm>
            <a:off x="1125538" y="2427288"/>
            <a:ext cx="803275"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1988" name="Rectangle 100"/>
          <p:cNvSpPr>
            <a:spLocks noChangeArrowheads="1"/>
          </p:cNvSpPr>
          <p:nvPr/>
        </p:nvSpPr>
        <p:spPr bwMode="auto">
          <a:xfrm>
            <a:off x="1125538" y="2765425"/>
            <a:ext cx="803275"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21989" name="Rectangle 101"/>
          <p:cNvSpPr>
            <a:spLocks noChangeArrowheads="1"/>
          </p:cNvSpPr>
          <p:nvPr/>
        </p:nvSpPr>
        <p:spPr bwMode="auto">
          <a:xfrm>
            <a:off x="1952625" y="1581150"/>
            <a:ext cx="6350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1990" name="Rectangle 102"/>
          <p:cNvSpPr>
            <a:spLocks noChangeArrowheads="1"/>
          </p:cNvSpPr>
          <p:nvPr/>
        </p:nvSpPr>
        <p:spPr bwMode="auto">
          <a:xfrm>
            <a:off x="1952625" y="2089150"/>
            <a:ext cx="6350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1991" name="Rectangle 103"/>
          <p:cNvSpPr>
            <a:spLocks noChangeArrowheads="1"/>
          </p:cNvSpPr>
          <p:nvPr/>
        </p:nvSpPr>
        <p:spPr bwMode="auto">
          <a:xfrm>
            <a:off x="1952625" y="2427288"/>
            <a:ext cx="6350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1992" name="Rectangle 104"/>
          <p:cNvSpPr>
            <a:spLocks noChangeArrowheads="1"/>
          </p:cNvSpPr>
          <p:nvPr/>
        </p:nvSpPr>
        <p:spPr bwMode="auto">
          <a:xfrm>
            <a:off x="1952625" y="2765425"/>
            <a:ext cx="6350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21993" name="Rectangle 105"/>
          <p:cNvSpPr>
            <a:spLocks noChangeArrowheads="1"/>
          </p:cNvSpPr>
          <p:nvPr/>
        </p:nvSpPr>
        <p:spPr bwMode="auto">
          <a:xfrm>
            <a:off x="2606675" y="1581150"/>
            <a:ext cx="5334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1994" name="Rectangle 106"/>
          <p:cNvSpPr>
            <a:spLocks noChangeArrowheads="1"/>
          </p:cNvSpPr>
          <p:nvPr/>
        </p:nvSpPr>
        <p:spPr bwMode="auto">
          <a:xfrm>
            <a:off x="2606675" y="2089150"/>
            <a:ext cx="5334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95" name="Rectangle 107"/>
          <p:cNvSpPr>
            <a:spLocks noChangeArrowheads="1"/>
          </p:cNvSpPr>
          <p:nvPr/>
        </p:nvSpPr>
        <p:spPr bwMode="auto">
          <a:xfrm>
            <a:off x="2606675" y="2427288"/>
            <a:ext cx="5334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96" name="Rectangle 108"/>
          <p:cNvSpPr>
            <a:spLocks noChangeArrowheads="1"/>
          </p:cNvSpPr>
          <p:nvPr/>
        </p:nvSpPr>
        <p:spPr bwMode="auto">
          <a:xfrm>
            <a:off x="2606675" y="2765425"/>
            <a:ext cx="5334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97" name="Rectangle 109"/>
          <p:cNvSpPr>
            <a:spLocks noChangeArrowheads="1"/>
          </p:cNvSpPr>
          <p:nvPr/>
        </p:nvSpPr>
        <p:spPr bwMode="auto">
          <a:xfrm>
            <a:off x="7696200" y="3459163"/>
            <a:ext cx="246862"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365125" defTabSz="585788">
              <a:defRPr sz="2400">
                <a:solidFill>
                  <a:schemeClr val="tx1"/>
                </a:solidFill>
                <a:latin typeface="Arial" panose="020B0604020202020204" pitchFamily="34" charset="0"/>
              </a:defRPr>
            </a:lvl2pPr>
            <a:lvl3pPr marL="731838" defTabSz="585788">
              <a:defRPr sz="2400">
                <a:solidFill>
                  <a:schemeClr val="tx1"/>
                </a:solidFill>
                <a:latin typeface="Arial" panose="020B0604020202020204" pitchFamily="34" charset="0"/>
              </a:defRPr>
            </a:lvl3pPr>
            <a:lvl4pPr marL="1096963" defTabSz="585788">
              <a:defRPr sz="2400">
                <a:solidFill>
                  <a:schemeClr val="tx1"/>
                </a:solidFill>
                <a:latin typeface="Arial" panose="020B0604020202020204" pitchFamily="34" charset="0"/>
              </a:defRPr>
            </a:lvl4pPr>
            <a:lvl5pPr marL="1463675" defTabSz="585788">
              <a:defRPr sz="2400">
                <a:solidFill>
                  <a:schemeClr val="tx1"/>
                </a:solidFill>
                <a:latin typeface="Arial" panose="020B0604020202020204" pitchFamily="34" charset="0"/>
              </a:defRPr>
            </a:lvl5pPr>
            <a:lvl6pPr marL="1920875" defTabSz="585788" eaLnBrk="0" fontAlgn="base" hangingPunct="0">
              <a:spcBef>
                <a:spcPct val="0"/>
              </a:spcBef>
              <a:spcAft>
                <a:spcPct val="0"/>
              </a:spcAft>
              <a:defRPr sz="2400">
                <a:solidFill>
                  <a:schemeClr val="tx1"/>
                </a:solidFill>
                <a:latin typeface="Arial" panose="020B0604020202020204" pitchFamily="34" charset="0"/>
              </a:defRPr>
            </a:lvl6pPr>
            <a:lvl7pPr marL="2378075" defTabSz="585788" eaLnBrk="0" fontAlgn="base" hangingPunct="0">
              <a:spcBef>
                <a:spcPct val="0"/>
              </a:spcBef>
              <a:spcAft>
                <a:spcPct val="0"/>
              </a:spcAft>
              <a:defRPr sz="2400">
                <a:solidFill>
                  <a:schemeClr val="tx1"/>
                </a:solidFill>
                <a:latin typeface="Arial" panose="020B0604020202020204" pitchFamily="34" charset="0"/>
              </a:defRPr>
            </a:lvl7pPr>
            <a:lvl8pPr marL="2835275" defTabSz="585788" eaLnBrk="0" fontAlgn="base" hangingPunct="0">
              <a:spcBef>
                <a:spcPct val="0"/>
              </a:spcBef>
              <a:spcAft>
                <a:spcPct val="0"/>
              </a:spcAft>
              <a:defRPr sz="2400">
                <a:solidFill>
                  <a:schemeClr val="tx1"/>
                </a:solidFill>
                <a:latin typeface="Arial" panose="020B0604020202020204" pitchFamily="34" charset="0"/>
              </a:defRPr>
            </a:lvl8pPr>
            <a:lvl9pPr marL="3292475"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400">
                <a:ea typeface="宋体" panose="02010600030101010101" pitchFamily="2" charset="-122"/>
              </a:rPr>
              <a:t>0</a:t>
            </a:r>
          </a:p>
        </p:txBody>
      </p:sp>
      <p:pic>
        <p:nvPicPr>
          <p:cNvPr id="421998" name="Picture 1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959225"/>
            <a:ext cx="7270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1999" name="Picture 1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6813" y="5399088"/>
            <a:ext cx="727075"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2000" name="Picture 1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451225"/>
            <a:ext cx="7270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2001" name="Picture 1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716338"/>
            <a:ext cx="7747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2003" name="AutoShape 115"/>
          <p:cNvSpPr>
            <a:spLocks noChangeArrowheads="1"/>
          </p:cNvSpPr>
          <p:nvPr/>
        </p:nvSpPr>
        <p:spPr bwMode="auto">
          <a:xfrm rot="10800000">
            <a:off x="3302000" y="5829299"/>
            <a:ext cx="2990850" cy="346340"/>
          </a:xfrm>
          <a:prstGeom prst="wedgeRoundRectCallout">
            <a:avLst>
              <a:gd name="adj1" fmla="val -33952"/>
              <a:gd name="adj2" fmla="val 143672"/>
              <a:gd name="adj3" fmla="val 16667"/>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rot="10800000" wrap="none" lIns="92075" tIns="46038" rIns="92075" bIns="46038" anchor="ctr"/>
          <a:lstStyle/>
          <a:p>
            <a:pPr algn="ctr"/>
            <a:endParaRPr lang="zh-CN" altLang="en-US" sz="1600">
              <a:ea typeface="宋体" panose="02010600030101010101" pitchFamily="2" charset="-122"/>
            </a:endParaRPr>
          </a:p>
        </p:txBody>
      </p:sp>
      <p:sp>
        <p:nvSpPr>
          <p:cNvPr id="422004" name="Line 116"/>
          <p:cNvSpPr>
            <a:spLocks noChangeShapeType="1"/>
          </p:cNvSpPr>
          <p:nvPr/>
        </p:nvSpPr>
        <p:spPr bwMode="auto">
          <a:xfrm>
            <a:off x="5172075" y="4953000"/>
            <a:ext cx="827088" cy="592138"/>
          </a:xfrm>
          <a:prstGeom prst="line">
            <a:avLst/>
          </a:prstGeom>
          <a:noFill/>
          <a:ln w="508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005" name="AutoShape 117"/>
          <p:cNvSpPr>
            <a:spLocks noChangeArrowheads="1"/>
          </p:cNvSpPr>
          <p:nvPr/>
        </p:nvSpPr>
        <p:spPr bwMode="auto">
          <a:xfrm rot="10800000">
            <a:off x="1101332" y="4578351"/>
            <a:ext cx="2990850" cy="624417"/>
          </a:xfrm>
          <a:prstGeom prst="wedgeRoundRectCallout">
            <a:avLst>
              <a:gd name="adj1" fmla="val -31171"/>
              <a:gd name="adj2" fmla="val 78870"/>
              <a:gd name="adj3" fmla="val 16667"/>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rot="10800000" wrap="none" lIns="92075" tIns="46038" rIns="92075" bIns="46038" anchor="ctr"/>
          <a:lstStyle/>
          <a:p>
            <a:pPr algn="ctr"/>
            <a:endParaRPr lang="zh-CN" altLang="en-US" sz="1600">
              <a:ea typeface="宋体" panose="02010600030101010101" pitchFamily="2" charset="-122"/>
            </a:endParaRPr>
          </a:p>
        </p:txBody>
      </p:sp>
      <p:sp>
        <p:nvSpPr>
          <p:cNvPr id="422006" name="Line 118"/>
          <p:cNvSpPr>
            <a:spLocks noChangeShapeType="1"/>
          </p:cNvSpPr>
          <p:nvPr/>
        </p:nvSpPr>
        <p:spPr bwMode="auto">
          <a:xfrm>
            <a:off x="2438400" y="4360863"/>
            <a:ext cx="1752600" cy="0"/>
          </a:xfrm>
          <a:prstGeom prst="line">
            <a:avLst/>
          </a:prstGeom>
          <a:noFill/>
          <a:ln w="508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007" name="Rectangle 119"/>
          <p:cNvSpPr>
            <a:spLocks noChangeArrowheads="1"/>
          </p:cNvSpPr>
          <p:nvPr/>
        </p:nvSpPr>
        <p:spPr bwMode="auto">
          <a:xfrm>
            <a:off x="304800" y="5662613"/>
            <a:ext cx="2413000" cy="92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r>
              <a:rPr lang="en-US" altLang="zh-CN" sz="1800" dirty="0">
                <a:ea typeface="宋体" panose="02010600030101010101" pitchFamily="2" charset="-122"/>
              </a:rPr>
              <a:t>Label Distribution Protocol (LDP)</a:t>
            </a:r>
          </a:p>
          <a:p>
            <a:pPr algn="r"/>
            <a:r>
              <a:rPr lang="en-US" altLang="zh-CN" sz="1800" dirty="0">
                <a:ea typeface="宋体" panose="02010600030101010101" pitchFamily="2" charset="-122"/>
              </a:rPr>
              <a:t>(downstream allocation)</a:t>
            </a:r>
          </a:p>
        </p:txBody>
      </p:sp>
      <p:sp>
        <p:nvSpPr>
          <p:cNvPr id="422008" name="Line 120"/>
          <p:cNvSpPr>
            <a:spLocks noChangeShapeType="1"/>
          </p:cNvSpPr>
          <p:nvPr/>
        </p:nvSpPr>
        <p:spPr bwMode="auto">
          <a:xfrm flipV="1">
            <a:off x="1981200" y="5257800"/>
            <a:ext cx="304800" cy="414338"/>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009" name="Line 121"/>
          <p:cNvSpPr>
            <a:spLocks noChangeShapeType="1"/>
          </p:cNvSpPr>
          <p:nvPr/>
        </p:nvSpPr>
        <p:spPr bwMode="auto">
          <a:xfrm>
            <a:off x="2660650" y="5983288"/>
            <a:ext cx="635000" cy="1587"/>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010" name="AutoShape 122"/>
          <p:cNvSpPr>
            <a:spLocks noChangeArrowheads="1"/>
          </p:cNvSpPr>
          <p:nvPr/>
        </p:nvSpPr>
        <p:spPr bwMode="auto">
          <a:xfrm rot="10800000" flipH="1">
            <a:off x="5780088" y="4305299"/>
            <a:ext cx="2990850" cy="290778"/>
          </a:xfrm>
          <a:prstGeom prst="wedgeRoundRectCallout">
            <a:avLst>
              <a:gd name="adj1" fmla="val -29443"/>
              <a:gd name="adj2" fmla="val 110343"/>
              <a:gd name="adj3" fmla="val 16667"/>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rot="10800000" wrap="none" lIns="92075" tIns="46038" rIns="92075" bIns="46038" anchor="ctr"/>
          <a:lstStyle/>
          <a:p>
            <a:pPr algn="ctr"/>
            <a:endParaRPr lang="zh-CN" altLang="en-US" sz="1600">
              <a:ea typeface="宋体" panose="02010600030101010101" pitchFamily="2" charset="-122"/>
            </a:endParaRPr>
          </a:p>
        </p:txBody>
      </p:sp>
      <p:sp>
        <p:nvSpPr>
          <p:cNvPr id="422011" name="Rectangle 123"/>
          <p:cNvSpPr>
            <a:spLocks noChangeArrowheads="1"/>
          </p:cNvSpPr>
          <p:nvPr/>
        </p:nvSpPr>
        <p:spPr bwMode="auto">
          <a:xfrm>
            <a:off x="1066800" y="4648200"/>
            <a:ext cx="2895600" cy="51435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3025" tIns="36512" rIns="73025" bIns="36512" anchor="ctr">
            <a:spAutoFit/>
          </a:bodyPr>
          <a:lstStyle/>
          <a:p>
            <a:pPr algn="ctr">
              <a:lnSpc>
                <a:spcPct val="90000"/>
              </a:lnSpc>
              <a:spcBef>
                <a:spcPct val="35000"/>
              </a:spcBef>
            </a:pPr>
            <a:r>
              <a:rPr lang="en-US" altLang="zh-CN" sz="1600">
                <a:solidFill>
                  <a:srgbClr val="FFFFFF"/>
                </a:solidFill>
                <a:ea typeface="宋体" panose="02010600030101010101" pitchFamily="2" charset="-122"/>
              </a:rPr>
              <a:t>Use Label 4 for 128.89 and </a:t>
            </a:r>
            <a:br>
              <a:rPr lang="en-US" altLang="zh-CN" sz="1600">
                <a:solidFill>
                  <a:srgbClr val="FFFFFF"/>
                </a:solidFill>
                <a:ea typeface="宋体" panose="02010600030101010101" pitchFamily="2" charset="-122"/>
              </a:rPr>
            </a:br>
            <a:r>
              <a:rPr lang="en-US" altLang="zh-CN" sz="1600">
                <a:solidFill>
                  <a:srgbClr val="FFFFFF"/>
                </a:solidFill>
                <a:ea typeface="宋体" panose="02010600030101010101" pitchFamily="2" charset="-122"/>
              </a:rPr>
              <a:t>Use Label 5 for 171.69</a:t>
            </a:r>
          </a:p>
        </p:txBody>
      </p:sp>
      <p:sp>
        <p:nvSpPr>
          <p:cNvPr id="422012" name="Rectangle 124"/>
          <p:cNvSpPr>
            <a:spLocks noChangeArrowheads="1"/>
          </p:cNvSpPr>
          <p:nvPr/>
        </p:nvSpPr>
        <p:spPr bwMode="auto">
          <a:xfrm>
            <a:off x="3276600" y="5903913"/>
            <a:ext cx="3014663" cy="293687"/>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3025" tIns="36512" rIns="73025" bIns="36512" anchor="ctr">
            <a:spAutoFit/>
          </a:bodyPr>
          <a:lstStyle/>
          <a:p>
            <a:pPr algn="ctr">
              <a:lnSpc>
                <a:spcPct val="90000"/>
              </a:lnSpc>
              <a:spcBef>
                <a:spcPct val="35000"/>
              </a:spcBef>
            </a:pPr>
            <a:r>
              <a:rPr lang="en-US" altLang="zh-CN" sz="1600">
                <a:solidFill>
                  <a:srgbClr val="FFFFFF"/>
                </a:solidFill>
                <a:ea typeface="宋体" panose="02010600030101010101" pitchFamily="2" charset="-122"/>
              </a:rPr>
              <a:t>Use Label 7 for 171.69</a:t>
            </a:r>
          </a:p>
        </p:txBody>
      </p:sp>
      <p:sp>
        <p:nvSpPr>
          <p:cNvPr id="422013" name="Rectangle 125"/>
          <p:cNvSpPr>
            <a:spLocks noChangeArrowheads="1"/>
          </p:cNvSpPr>
          <p:nvPr/>
        </p:nvSpPr>
        <p:spPr bwMode="auto">
          <a:xfrm>
            <a:off x="5791200" y="4346575"/>
            <a:ext cx="3014663" cy="293688"/>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3025" tIns="36512" rIns="73025" bIns="36512" anchor="ctr">
            <a:spAutoFit/>
          </a:bodyPr>
          <a:lstStyle/>
          <a:p>
            <a:pPr algn="ctr">
              <a:lnSpc>
                <a:spcPct val="90000"/>
              </a:lnSpc>
              <a:spcBef>
                <a:spcPct val="35000"/>
              </a:spcBef>
            </a:pPr>
            <a:r>
              <a:rPr lang="en-US" altLang="zh-CN" sz="1600" dirty="0">
                <a:solidFill>
                  <a:schemeClr val="bg1"/>
                </a:solidFill>
                <a:ea typeface="宋体" panose="02010600030101010101" pitchFamily="2" charset="-122"/>
              </a:rPr>
              <a:t>Use Label 9 for 128.89</a:t>
            </a:r>
          </a:p>
        </p:txBody>
      </p:sp>
      <p:sp>
        <p:nvSpPr>
          <p:cNvPr id="422014" name="Rectangle 126"/>
          <p:cNvSpPr>
            <a:spLocks noChangeArrowheads="1"/>
          </p:cNvSpPr>
          <p:nvPr/>
        </p:nvSpPr>
        <p:spPr bwMode="auto">
          <a:xfrm>
            <a:off x="520700" y="1611313"/>
            <a:ext cx="68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In </a:t>
            </a:r>
          </a:p>
          <a:p>
            <a:pPr algn="ctr">
              <a:lnSpc>
                <a:spcPct val="90000"/>
              </a:lnSpc>
            </a:pPr>
            <a:r>
              <a:rPr lang="en-US" altLang="zh-CN" sz="1400">
                <a:ea typeface="宋体" panose="02010600030101010101" pitchFamily="2" charset="-122"/>
              </a:rPr>
              <a:t>Label</a:t>
            </a:r>
          </a:p>
        </p:txBody>
      </p:sp>
      <p:sp>
        <p:nvSpPr>
          <p:cNvPr id="422015" name="Rectangle 127"/>
          <p:cNvSpPr>
            <a:spLocks noChangeArrowheads="1"/>
          </p:cNvSpPr>
          <p:nvPr/>
        </p:nvSpPr>
        <p:spPr bwMode="auto">
          <a:xfrm>
            <a:off x="1111250" y="1611313"/>
            <a:ext cx="85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Address </a:t>
            </a:r>
          </a:p>
          <a:p>
            <a:pPr algn="ctr">
              <a:lnSpc>
                <a:spcPct val="90000"/>
              </a:lnSpc>
            </a:pPr>
            <a:r>
              <a:rPr lang="en-US" altLang="zh-CN" sz="1400">
                <a:ea typeface="宋体" panose="02010600030101010101" pitchFamily="2" charset="-122"/>
              </a:rPr>
              <a:t>Prefix</a:t>
            </a:r>
          </a:p>
        </p:txBody>
      </p:sp>
      <p:sp>
        <p:nvSpPr>
          <p:cNvPr id="422016" name="Rectangle 128"/>
          <p:cNvSpPr>
            <a:spLocks noChangeArrowheads="1"/>
          </p:cNvSpPr>
          <p:nvPr/>
        </p:nvSpPr>
        <p:spPr bwMode="auto">
          <a:xfrm>
            <a:off x="1120775" y="2133600"/>
            <a:ext cx="8382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128.89</a:t>
            </a:r>
          </a:p>
        </p:txBody>
      </p:sp>
      <p:sp>
        <p:nvSpPr>
          <p:cNvPr id="422017" name="Rectangle 129"/>
          <p:cNvSpPr>
            <a:spLocks noChangeArrowheads="1"/>
          </p:cNvSpPr>
          <p:nvPr/>
        </p:nvSpPr>
        <p:spPr bwMode="auto">
          <a:xfrm>
            <a:off x="1120775" y="2438400"/>
            <a:ext cx="8382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171.69</a:t>
            </a:r>
          </a:p>
        </p:txBody>
      </p:sp>
      <p:sp>
        <p:nvSpPr>
          <p:cNvPr id="422018" name="Rectangle 130"/>
          <p:cNvSpPr>
            <a:spLocks noChangeArrowheads="1"/>
          </p:cNvSpPr>
          <p:nvPr/>
        </p:nvSpPr>
        <p:spPr bwMode="auto">
          <a:xfrm>
            <a:off x="2003425"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a:t>
            </a:r>
          </a:p>
        </p:txBody>
      </p:sp>
      <p:sp>
        <p:nvSpPr>
          <p:cNvPr id="422019" name="Rectangle 131"/>
          <p:cNvSpPr>
            <a:spLocks noChangeArrowheads="1"/>
          </p:cNvSpPr>
          <p:nvPr/>
        </p:nvSpPr>
        <p:spPr bwMode="auto">
          <a:xfrm>
            <a:off x="2003425" y="24384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a:t>
            </a:r>
          </a:p>
        </p:txBody>
      </p:sp>
      <p:sp>
        <p:nvSpPr>
          <p:cNvPr id="422020" name="Rectangle 132"/>
          <p:cNvSpPr>
            <a:spLocks noChangeArrowheads="1"/>
          </p:cNvSpPr>
          <p:nvPr/>
        </p:nvSpPr>
        <p:spPr bwMode="auto">
          <a:xfrm>
            <a:off x="1835150" y="1609725"/>
            <a:ext cx="90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Out</a:t>
            </a:r>
          </a:p>
          <a:p>
            <a:pPr algn="ctr">
              <a:lnSpc>
                <a:spcPct val="90000"/>
              </a:lnSpc>
            </a:pPr>
            <a:r>
              <a:rPr lang="en-US" altLang="zh-CN" sz="1400">
                <a:ea typeface="宋体" panose="02010600030101010101" pitchFamily="2" charset="-122"/>
              </a:rPr>
              <a:t>I’face</a:t>
            </a:r>
          </a:p>
        </p:txBody>
      </p:sp>
      <p:sp>
        <p:nvSpPr>
          <p:cNvPr id="422021" name="Rectangle 133"/>
          <p:cNvSpPr>
            <a:spLocks noChangeArrowheads="1"/>
          </p:cNvSpPr>
          <p:nvPr/>
        </p:nvSpPr>
        <p:spPr bwMode="auto">
          <a:xfrm>
            <a:off x="2587625" y="1622425"/>
            <a:ext cx="58261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200">
                <a:ea typeface="宋体" panose="02010600030101010101" pitchFamily="2" charset="-122"/>
              </a:rPr>
              <a:t>Out</a:t>
            </a:r>
            <a:br>
              <a:rPr lang="en-US" altLang="zh-CN" sz="1200">
                <a:ea typeface="宋体" panose="02010600030101010101" pitchFamily="2" charset="-122"/>
              </a:rPr>
            </a:br>
            <a:r>
              <a:rPr lang="en-US" altLang="zh-CN" sz="1200">
                <a:ea typeface="宋体" panose="02010600030101010101" pitchFamily="2" charset="-122"/>
              </a:rPr>
              <a:t>Label</a:t>
            </a:r>
          </a:p>
        </p:txBody>
      </p:sp>
      <p:sp>
        <p:nvSpPr>
          <p:cNvPr id="422022" name="Rectangle 134"/>
          <p:cNvSpPr>
            <a:spLocks noChangeArrowheads="1"/>
          </p:cNvSpPr>
          <p:nvPr/>
        </p:nvSpPr>
        <p:spPr bwMode="auto">
          <a:xfrm>
            <a:off x="3355975" y="1581150"/>
            <a:ext cx="496888"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2023" name="Rectangle 135"/>
          <p:cNvSpPr>
            <a:spLocks noChangeArrowheads="1"/>
          </p:cNvSpPr>
          <p:nvPr/>
        </p:nvSpPr>
        <p:spPr bwMode="auto">
          <a:xfrm>
            <a:off x="3355975" y="2089150"/>
            <a:ext cx="496888"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024" name="Rectangle 136"/>
          <p:cNvSpPr>
            <a:spLocks noChangeArrowheads="1"/>
          </p:cNvSpPr>
          <p:nvPr/>
        </p:nvSpPr>
        <p:spPr bwMode="auto">
          <a:xfrm>
            <a:off x="3355975" y="2427288"/>
            <a:ext cx="496888"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025" name="Rectangle 137"/>
          <p:cNvSpPr>
            <a:spLocks noChangeArrowheads="1"/>
          </p:cNvSpPr>
          <p:nvPr/>
        </p:nvSpPr>
        <p:spPr bwMode="auto">
          <a:xfrm>
            <a:off x="3355975" y="2765425"/>
            <a:ext cx="496888"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026" name="Rectangle 138"/>
          <p:cNvSpPr>
            <a:spLocks noChangeArrowheads="1"/>
          </p:cNvSpPr>
          <p:nvPr/>
        </p:nvSpPr>
        <p:spPr bwMode="auto">
          <a:xfrm>
            <a:off x="3868738" y="1581150"/>
            <a:ext cx="803275"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2027" name="Rectangle 139"/>
          <p:cNvSpPr>
            <a:spLocks noChangeArrowheads="1"/>
          </p:cNvSpPr>
          <p:nvPr/>
        </p:nvSpPr>
        <p:spPr bwMode="auto">
          <a:xfrm>
            <a:off x="3868738" y="2089150"/>
            <a:ext cx="803275"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2028" name="Rectangle 140"/>
          <p:cNvSpPr>
            <a:spLocks noChangeArrowheads="1"/>
          </p:cNvSpPr>
          <p:nvPr/>
        </p:nvSpPr>
        <p:spPr bwMode="auto">
          <a:xfrm>
            <a:off x="3868738" y="2427288"/>
            <a:ext cx="803275"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2029" name="Rectangle 141"/>
          <p:cNvSpPr>
            <a:spLocks noChangeArrowheads="1"/>
          </p:cNvSpPr>
          <p:nvPr/>
        </p:nvSpPr>
        <p:spPr bwMode="auto">
          <a:xfrm>
            <a:off x="3868738" y="2765425"/>
            <a:ext cx="803275"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22030" name="Rectangle 142"/>
          <p:cNvSpPr>
            <a:spLocks noChangeArrowheads="1"/>
          </p:cNvSpPr>
          <p:nvPr/>
        </p:nvSpPr>
        <p:spPr bwMode="auto">
          <a:xfrm>
            <a:off x="4695825" y="1581150"/>
            <a:ext cx="6350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2031" name="Rectangle 143"/>
          <p:cNvSpPr>
            <a:spLocks noChangeArrowheads="1"/>
          </p:cNvSpPr>
          <p:nvPr/>
        </p:nvSpPr>
        <p:spPr bwMode="auto">
          <a:xfrm>
            <a:off x="4695825" y="2089150"/>
            <a:ext cx="6350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2032" name="Rectangle 144"/>
          <p:cNvSpPr>
            <a:spLocks noChangeArrowheads="1"/>
          </p:cNvSpPr>
          <p:nvPr/>
        </p:nvSpPr>
        <p:spPr bwMode="auto">
          <a:xfrm>
            <a:off x="4695825" y="2427288"/>
            <a:ext cx="6350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2033" name="Rectangle 145"/>
          <p:cNvSpPr>
            <a:spLocks noChangeArrowheads="1"/>
          </p:cNvSpPr>
          <p:nvPr/>
        </p:nvSpPr>
        <p:spPr bwMode="auto">
          <a:xfrm>
            <a:off x="4695825" y="2765425"/>
            <a:ext cx="6350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22034" name="Rectangle 146"/>
          <p:cNvSpPr>
            <a:spLocks noChangeArrowheads="1"/>
          </p:cNvSpPr>
          <p:nvPr/>
        </p:nvSpPr>
        <p:spPr bwMode="auto">
          <a:xfrm>
            <a:off x="5349875" y="1581150"/>
            <a:ext cx="5334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2035" name="Rectangle 147"/>
          <p:cNvSpPr>
            <a:spLocks noChangeArrowheads="1"/>
          </p:cNvSpPr>
          <p:nvPr/>
        </p:nvSpPr>
        <p:spPr bwMode="auto">
          <a:xfrm>
            <a:off x="5349875" y="2089150"/>
            <a:ext cx="5334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036" name="Rectangle 148"/>
          <p:cNvSpPr>
            <a:spLocks noChangeArrowheads="1"/>
          </p:cNvSpPr>
          <p:nvPr/>
        </p:nvSpPr>
        <p:spPr bwMode="auto">
          <a:xfrm>
            <a:off x="5349875" y="2427288"/>
            <a:ext cx="5334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037" name="Rectangle 149"/>
          <p:cNvSpPr>
            <a:spLocks noChangeArrowheads="1"/>
          </p:cNvSpPr>
          <p:nvPr/>
        </p:nvSpPr>
        <p:spPr bwMode="auto">
          <a:xfrm>
            <a:off x="5349875" y="2765425"/>
            <a:ext cx="5334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038" name="Rectangle 150"/>
          <p:cNvSpPr>
            <a:spLocks noChangeArrowheads="1"/>
          </p:cNvSpPr>
          <p:nvPr/>
        </p:nvSpPr>
        <p:spPr bwMode="auto">
          <a:xfrm>
            <a:off x="3263900" y="1611313"/>
            <a:ext cx="68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In </a:t>
            </a:r>
          </a:p>
          <a:p>
            <a:pPr algn="ctr">
              <a:lnSpc>
                <a:spcPct val="90000"/>
              </a:lnSpc>
            </a:pPr>
            <a:r>
              <a:rPr lang="en-US" altLang="zh-CN" sz="1400">
                <a:ea typeface="宋体" panose="02010600030101010101" pitchFamily="2" charset="-122"/>
              </a:rPr>
              <a:t>Label</a:t>
            </a:r>
          </a:p>
        </p:txBody>
      </p:sp>
      <p:sp>
        <p:nvSpPr>
          <p:cNvPr id="422039" name="Rectangle 151"/>
          <p:cNvSpPr>
            <a:spLocks noChangeArrowheads="1"/>
          </p:cNvSpPr>
          <p:nvPr/>
        </p:nvSpPr>
        <p:spPr bwMode="auto">
          <a:xfrm>
            <a:off x="3854450" y="1611313"/>
            <a:ext cx="85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Address </a:t>
            </a:r>
          </a:p>
          <a:p>
            <a:pPr algn="ctr">
              <a:lnSpc>
                <a:spcPct val="90000"/>
              </a:lnSpc>
            </a:pPr>
            <a:r>
              <a:rPr lang="en-US" altLang="zh-CN" sz="1400">
                <a:ea typeface="宋体" panose="02010600030101010101" pitchFamily="2" charset="-122"/>
              </a:rPr>
              <a:t>Prefix</a:t>
            </a:r>
          </a:p>
        </p:txBody>
      </p:sp>
      <p:sp>
        <p:nvSpPr>
          <p:cNvPr id="422040" name="Rectangle 152"/>
          <p:cNvSpPr>
            <a:spLocks noChangeArrowheads="1"/>
          </p:cNvSpPr>
          <p:nvPr/>
        </p:nvSpPr>
        <p:spPr bwMode="auto">
          <a:xfrm>
            <a:off x="3863975" y="2133600"/>
            <a:ext cx="8382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128.89</a:t>
            </a:r>
          </a:p>
        </p:txBody>
      </p:sp>
      <p:sp>
        <p:nvSpPr>
          <p:cNvPr id="422041" name="Rectangle 153"/>
          <p:cNvSpPr>
            <a:spLocks noChangeArrowheads="1"/>
          </p:cNvSpPr>
          <p:nvPr/>
        </p:nvSpPr>
        <p:spPr bwMode="auto">
          <a:xfrm>
            <a:off x="3863975" y="2438400"/>
            <a:ext cx="8382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171.69</a:t>
            </a:r>
          </a:p>
        </p:txBody>
      </p:sp>
      <p:sp>
        <p:nvSpPr>
          <p:cNvPr id="422042" name="Rectangle 154"/>
          <p:cNvSpPr>
            <a:spLocks noChangeArrowheads="1"/>
          </p:cNvSpPr>
          <p:nvPr/>
        </p:nvSpPr>
        <p:spPr bwMode="auto">
          <a:xfrm>
            <a:off x="4746625"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0</a:t>
            </a:r>
          </a:p>
        </p:txBody>
      </p:sp>
      <p:sp>
        <p:nvSpPr>
          <p:cNvPr id="422043" name="Rectangle 155"/>
          <p:cNvSpPr>
            <a:spLocks noChangeArrowheads="1"/>
          </p:cNvSpPr>
          <p:nvPr/>
        </p:nvSpPr>
        <p:spPr bwMode="auto">
          <a:xfrm>
            <a:off x="4746625" y="24384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a:t>
            </a:r>
          </a:p>
        </p:txBody>
      </p:sp>
      <p:sp>
        <p:nvSpPr>
          <p:cNvPr id="422044" name="Rectangle 156"/>
          <p:cNvSpPr>
            <a:spLocks noChangeArrowheads="1"/>
          </p:cNvSpPr>
          <p:nvPr/>
        </p:nvSpPr>
        <p:spPr bwMode="auto">
          <a:xfrm>
            <a:off x="4578350" y="1609725"/>
            <a:ext cx="90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Out</a:t>
            </a:r>
          </a:p>
          <a:p>
            <a:pPr algn="ctr">
              <a:lnSpc>
                <a:spcPct val="90000"/>
              </a:lnSpc>
            </a:pPr>
            <a:r>
              <a:rPr lang="en-US" altLang="zh-CN" sz="1400">
                <a:ea typeface="宋体" panose="02010600030101010101" pitchFamily="2" charset="-122"/>
              </a:rPr>
              <a:t>I’face</a:t>
            </a:r>
          </a:p>
        </p:txBody>
      </p:sp>
      <p:sp>
        <p:nvSpPr>
          <p:cNvPr id="422045" name="Rectangle 157"/>
          <p:cNvSpPr>
            <a:spLocks noChangeArrowheads="1"/>
          </p:cNvSpPr>
          <p:nvPr/>
        </p:nvSpPr>
        <p:spPr bwMode="auto">
          <a:xfrm>
            <a:off x="5330825" y="1622425"/>
            <a:ext cx="58261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200">
                <a:ea typeface="宋体" panose="02010600030101010101" pitchFamily="2" charset="-122"/>
              </a:rPr>
              <a:t>Out</a:t>
            </a:r>
            <a:br>
              <a:rPr lang="en-US" altLang="zh-CN" sz="1200">
                <a:ea typeface="宋体" panose="02010600030101010101" pitchFamily="2" charset="-122"/>
              </a:rPr>
            </a:br>
            <a:r>
              <a:rPr lang="en-US" altLang="zh-CN" sz="1200">
                <a:ea typeface="宋体" panose="02010600030101010101" pitchFamily="2" charset="-122"/>
              </a:rPr>
              <a:t>Label</a:t>
            </a:r>
          </a:p>
        </p:txBody>
      </p:sp>
      <p:sp>
        <p:nvSpPr>
          <p:cNvPr id="422046" name="Rectangle 158"/>
          <p:cNvSpPr>
            <a:spLocks noChangeArrowheads="1"/>
          </p:cNvSpPr>
          <p:nvPr/>
        </p:nvSpPr>
        <p:spPr bwMode="auto">
          <a:xfrm>
            <a:off x="6099175" y="1581150"/>
            <a:ext cx="496888"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2047" name="Rectangle 159"/>
          <p:cNvSpPr>
            <a:spLocks noChangeArrowheads="1"/>
          </p:cNvSpPr>
          <p:nvPr/>
        </p:nvSpPr>
        <p:spPr bwMode="auto">
          <a:xfrm>
            <a:off x="6099175" y="2089150"/>
            <a:ext cx="496888"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048" name="Rectangle 160"/>
          <p:cNvSpPr>
            <a:spLocks noChangeArrowheads="1"/>
          </p:cNvSpPr>
          <p:nvPr/>
        </p:nvSpPr>
        <p:spPr bwMode="auto">
          <a:xfrm>
            <a:off x="6099175" y="2427288"/>
            <a:ext cx="496888"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049" name="Rectangle 161"/>
          <p:cNvSpPr>
            <a:spLocks noChangeArrowheads="1"/>
          </p:cNvSpPr>
          <p:nvPr/>
        </p:nvSpPr>
        <p:spPr bwMode="auto">
          <a:xfrm>
            <a:off x="6099175" y="2765425"/>
            <a:ext cx="496888"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050" name="Rectangle 162"/>
          <p:cNvSpPr>
            <a:spLocks noChangeArrowheads="1"/>
          </p:cNvSpPr>
          <p:nvPr/>
        </p:nvSpPr>
        <p:spPr bwMode="auto">
          <a:xfrm>
            <a:off x="6611938" y="1581150"/>
            <a:ext cx="803275"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2051" name="Rectangle 163"/>
          <p:cNvSpPr>
            <a:spLocks noChangeArrowheads="1"/>
          </p:cNvSpPr>
          <p:nvPr/>
        </p:nvSpPr>
        <p:spPr bwMode="auto">
          <a:xfrm>
            <a:off x="6611938" y="2089150"/>
            <a:ext cx="803275"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2052" name="Rectangle 164"/>
          <p:cNvSpPr>
            <a:spLocks noChangeArrowheads="1"/>
          </p:cNvSpPr>
          <p:nvPr/>
        </p:nvSpPr>
        <p:spPr bwMode="auto">
          <a:xfrm>
            <a:off x="6611938" y="2427288"/>
            <a:ext cx="803275"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2053" name="Rectangle 165"/>
          <p:cNvSpPr>
            <a:spLocks noChangeArrowheads="1"/>
          </p:cNvSpPr>
          <p:nvPr/>
        </p:nvSpPr>
        <p:spPr bwMode="auto">
          <a:xfrm>
            <a:off x="6611938" y="2765425"/>
            <a:ext cx="803275"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22054" name="Rectangle 166"/>
          <p:cNvSpPr>
            <a:spLocks noChangeArrowheads="1"/>
          </p:cNvSpPr>
          <p:nvPr/>
        </p:nvSpPr>
        <p:spPr bwMode="auto">
          <a:xfrm>
            <a:off x="7439025" y="1581150"/>
            <a:ext cx="6350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2055" name="Rectangle 167"/>
          <p:cNvSpPr>
            <a:spLocks noChangeArrowheads="1"/>
          </p:cNvSpPr>
          <p:nvPr/>
        </p:nvSpPr>
        <p:spPr bwMode="auto">
          <a:xfrm>
            <a:off x="7439025" y="2089150"/>
            <a:ext cx="6350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2056" name="Rectangle 168"/>
          <p:cNvSpPr>
            <a:spLocks noChangeArrowheads="1"/>
          </p:cNvSpPr>
          <p:nvPr/>
        </p:nvSpPr>
        <p:spPr bwMode="auto">
          <a:xfrm>
            <a:off x="7439025" y="2427288"/>
            <a:ext cx="6350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2057" name="Rectangle 169"/>
          <p:cNvSpPr>
            <a:spLocks noChangeArrowheads="1"/>
          </p:cNvSpPr>
          <p:nvPr/>
        </p:nvSpPr>
        <p:spPr bwMode="auto">
          <a:xfrm>
            <a:off x="7439025" y="2765425"/>
            <a:ext cx="6350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22058" name="Rectangle 170"/>
          <p:cNvSpPr>
            <a:spLocks noChangeArrowheads="1"/>
          </p:cNvSpPr>
          <p:nvPr/>
        </p:nvSpPr>
        <p:spPr bwMode="auto">
          <a:xfrm>
            <a:off x="8093075" y="1581150"/>
            <a:ext cx="5334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2059" name="Rectangle 171"/>
          <p:cNvSpPr>
            <a:spLocks noChangeArrowheads="1"/>
          </p:cNvSpPr>
          <p:nvPr/>
        </p:nvSpPr>
        <p:spPr bwMode="auto">
          <a:xfrm>
            <a:off x="8093075" y="2089150"/>
            <a:ext cx="5334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060" name="Rectangle 172"/>
          <p:cNvSpPr>
            <a:spLocks noChangeArrowheads="1"/>
          </p:cNvSpPr>
          <p:nvPr/>
        </p:nvSpPr>
        <p:spPr bwMode="auto">
          <a:xfrm>
            <a:off x="8093075" y="2427288"/>
            <a:ext cx="5334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061" name="Rectangle 173"/>
          <p:cNvSpPr>
            <a:spLocks noChangeArrowheads="1"/>
          </p:cNvSpPr>
          <p:nvPr/>
        </p:nvSpPr>
        <p:spPr bwMode="auto">
          <a:xfrm>
            <a:off x="8093075" y="2765425"/>
            <a:ext cx="5334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062" name="Rectangle 174"/>
          <p:cNvSpPr>
            <a:spLocks noChangeArrowheads="1"/>
          </p:cNvSpPr>
          <p:nvPr/>
        </p:nvSpPr>
        <p:spPr bwMode="auto">
          <a:xfrm>
            <a:off x="6007100" y="1611313"/>
            <a:ext cx="68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In </a:t>
            </a:r>
          </a:p>
          <a:p>
            <a:pPr algn="ctr">
              <a:lnSpc>
                <a:spcPct val="90000"/>
              </a:lnSpc>
            </a:pPr>
            <a:r>
              <a:rPr lang="en-US" altLang="zh-CN" sz="1400">
                <a:ea typeface="宋体" panose="02010600030101010101" pitchFamily="2" charset="-122"/>
              </a:rPr>
              <a:t>Label</a:t>
            </a:r>
          </a:p>
        </p:txBody>
      </p:sp>
      <p:sp>
        <p:nvSpPr>
          <p:cNvPr id="422063" name="Rectangle 175"/>
          <p:cNvSpPr>
            <a:spLocks noChangeArrowheads="1"/>
          </p:cNvSpPr>
          <p:nvPr/>
        </p:nvSpPr>
        <p:spPr bwMode="auto">
          <a:xfrm>
            <a:off x="6597650" y="1611313"/>
            <a:ext cx="85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Address </a:t>
            </a:r>
          </a:p>
          <a:p>
            <a:pPr algn="ctr">
              <a:lnSpc>
                <a:spcPct val="90000"/>
              </a:lnSpc>
            </a:pPr>
            <a:r>
              <a:rPr lang="en-US" altLang="zh-CN" sz="1400">
                <a:ea typeface="宋体" panose="02010600030101010101" pitchFamily="2" charset="-122"/>
              </a:rPr>
              <a:t>Prefix</a:t>
            </a:r>
          </a:p>
        </p:txBody>
      </p:sp>
      <p:sp>
        <p:nvSpPr>
          <p:cNvPr id="422064" name="Rectangle 176"/>
          <p:cNvSpPr>
            <a:spLocks noChangeArrowheads="1"/>
          </p:cNvSpPr>
          <p:nvPr/>
        </p:nvSpPr>
        <p:spPr bwMode="auto">
          <a:xfrm>
            <a:off x="6607175" y="2133600"/>
            <a:ext cx="8382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128.89</a:t>
            </a:r>
          </a:p>
        </p:txBody>
      </p:sp>
      <p:sp>
        <p:nvSpPr>
          <p:cNvPr id="422065" name="Rectangle 177"/>
          <p:cNvSpPr>
            <a:spLocks noChangeArrowheads="1"/>
          </p:cNvSpPr>
          <p:nvPr/>
        </p:nvSpPr>
        <p:spPr bwMode="auto">
          <a:xfrm>
            <a:off x="7489825"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0</a:t>
            </a:r>
          </a:p>
        </p:txBody>
      </p:sp>
      <p:sp>
        <p:nvSpPr>
          <p:cNvPr id="422066" name="Rectangle 178"/>
          <p:cNvSpPr>
            <a:spLocks noChangeArrowheads="1"/>
          </p:cNvSpPr>
          <p:nvPr/>
        </p:nvSpPr>
        <p:spPr bwMode="auto">
          <a:xfrm>
            <a:off x="7321550" y="1609725"/>
            <a:ext cx="90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Out</a:t>
            </a:r>
          </a:p>
          <a:p>
            <a:pPr algn="ctr">
              <a:lnSpc>
                <a:spcPct val="90000"/>
              </a:lnSpc>
            </a:pPr>
            <a:r>
              <a:rPr lang="en-US" altLang="zh-CN" sz="1400">
                <a:ea typeface="宋体" panose="02010600030101010101" pitchFamily="2" charset="-122"/>
              </a:rPr>
              <a:t>I’face</a:t>
            </a:r>
          </a:p>
        </p:txBody>
      </p:sp>
      <p:sp>
        <p:nvSpPr>
          <p:cNvPr id="422067" name="Rectangle 179"/>
          <p:cNvSpPr>
            <a:spLocks noChangeArrowheads="1"/>
          </p:cNvSpPr>
          <p:nvPr/>
        </p:nvSpPr>
        <p:spPr bwMode="auto">
          <a:xfrm>
            <a:off x="8074025" y="1622425"/>
            <a:ext cx="58261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200">
                <a:ea typeface="宋体" panose="02010600030101010101" pitchFamily="2" charset="-122"/>
              </a:rPr>
              <a:t>Out</a:t>
            </a:r>
            <a:br>
              <a:rPr lang="en-US" altLang="zh-CN" sz="1200">
                <a:ea typeface="宋体" panose="02010600030101010101" pitchFamily="2" charset="-122"/>
              </a:rPr>
            </a:br>
            <a:r>
              <a:rPr lang="en-US" altLang="zh-CN" sz="1200">
                <a:ea typeface="宋体" panose="02010600030101010101" pitchFamily="2" charset="-122"/>
              </a:rPr>
              <a:t>Label</a:t>
            </a:r>
          </a:p>
        </p:txBody>
      </p:sp>
      <p:sp>
        <p:nvSpPr>
          <p:cNvPr id="422068" name="Rectangle 180"/>
          <p:cNvSpPr>
            <a:spLocks noChangeArrowheads="1"/>
          </p:cNvSpPr>
          <p:nvPr/>
        </p:nvSpPr>
        <p:spPr bwMode="auto">
          <a:xfrm>
            <a:off x="8077200"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a:t>
            </a:r>
          </a:p>
        </p:txBody>
      </p:sp>
      <p:sp>
        <p:nvSpPr>
          <p:cNvPr id="422069" name="Rectangle 181"/>
          <p:cNvSpPr>
            <a:spLocks noChangeArrowheads="1"/>
          </p:cNvSpPr>
          <p:nvPr/>
        </p:nvSpPr>
        <p:spPr bwMode="auto">
          <a:xfrm>
            <a:off x="6080125"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9</a:t>
            </a:r>
          </a:p>
        </p:txBody>
      </p:sp>
      <p:sp>
        <p:nvSpPr>
          <p:cNvPr id="422070" name="Rectangle 182"/>
          <p:cNvSpPr>
            <a:spLocks noChangeArrowheads="1"/>
          </p:cNvSpPr>
          <p:nvPr/>
        </p:nvSpPr>
        <p:spPr bwMode="auto">
          <a:xfrm>
            <a:off x="8077200" y="2765425"/>
            <a:ext cx="55880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22071" name="Rectangle 183"/>
          <p:cNvSpPr>
            <a:spLocks noChangeArrowheads="1"/>
          </p:cNvSpPr>
          <p:nvPr/>
        </p:nvSpPr>
        <p:spPr bwMode="auto">
          <a:xfrm>
            <a:off x="1125538" y="2743200"/>
            <a:ext cx="8032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2072" name="Rectangle 184"/>
          <p:cNvSpPr>
            <a:spLocks noChangeArrowheads="1"/>
          </p:cNvSpPr>
          <p:nvPr/>
        </p:nvSpPr>
        <p:spPr bwMode="auto">
          <a:xfrm>
            <a:off x="1949450" y="2743200"/>
            <a:ext cx="6413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2073" name="Rectangle 185"/>
          <p:cNvSpPr>
            <a:spLocks noChangeArrowheads="1"/>
          </p:cNvSpPr>
          <p:nvPr/>
        </p:nvSpPr>
        <p:spPr bwMode="auto">
          <a:xfrm>
            <a:off x="3886200" y="2743200"/>
            <a:ext cx="8032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2074" name="Rectangle 186"/>
          <p:cNvSpPr>
            <a:spLocks noChangeArrowheads="1"/>
          </p:cNvSpPr>
          <p:nvPr/>
        </p:nvSpPr>
        <p:spPr bwMode="auto">
          <a:xfrm>
            <a:off x="4686300" y="2743200"/>
            <a:ext cx="66040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2075" name="Rectangle 187"/>
          <p:cNvSpPr>
            <a:spLocks noChangeArrowheads="1"/>
          </p:cNvSpPr>
          <p:nvPr/>
        </p:nvSpPr>
        <p:spPr bwMode="auto">
          <a:xfrm>
            <a:off x="6600825" y="2743200"/>
            <a:ext cx="8223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2076" name="Rectangle 188"/>
          <p:cNvSpPr>
            <a:spLocks noChangeArrowheads="1"/>
          </p:cNvSpPr>
          <p:nvPr/>
        </p:nvSpPr>
        <p:spPr bwMode="auto">
          <a:xfrm>
            <a:off x="7419975" y="2743200"/>
            <a:ext cx="6794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2077" name="Rectangle 189"/>
          <p:cNvSpPr>
            <a:spLocks noChangeArrowheads="1"/>
          </p:cNvSpPr>
          <p:nvPr/>
        </p:nvSpPr>
        <p:spPr bwMode="auto">
          <a:xfrm>
            <a:off x="6105525" y="2743200"/>
            <a:ext cx="4984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2078" name="Rectangle 190"/>
          <p:cNvSpPr>
            <a:spLocks noChangeArrowheads="1"/>
          </p:cNvSpPr>
          <p:nvPr/>
        </p:nvSpPr>
        <p:spPr bwMode="auto">
          <a:xfrm>
            <a:off x="8086725" y="2743200"/>
            <a:ext cx="5365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2079" name="Rectangle 191"/>
          <p:cNvSpPr>
            <a:spLocks noChangeArrowheads="1"/>
          </p:cNvSpPr>
          <p:nvPr/>
        </p:nvSpPr>
        <p:spPr bwMode="auto">
          <a:xfrm>
            <a:off x="628650" y="2743200"/>
            <a:ext cx="4984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2080" name="Rectangle 192"/>
          <p:cNvSpPr>
            <a:spLocks noChangeArrowheads="1"/>
          </p:cNvSpPr>
          <p:nvPr/>
        </p:nvSpPr>
        <p:spPr bwMode="auto">
          <a:xfrm>
            <a:off x="2609850" y="2743200"/>
            <a:ext cx="5365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2081" name="Rectangle 193"/>
          <p:cNvSpPr>
            <a:spLocks noChangeArrowheads="1"/>
          </p:cNvSpPr>
          <p:nvPr/>
        </p:nvSpPr>
        <p:spPr bwMode="auto">
          <a:xfrm>
            <a:off x="3352800" y="2743200"/>
            <a:ext cx="4984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2082" name="Rectangle 194"/>
          <p:cNvSpPr>
            <a:spLocks noChangeArrowheads="1"/>
          </p:cNvSpPr>
          <p:nvPr/>
        </p:nvSpPr>
        <p:spPr bwMode="auto">
          <a:xfrm>
            <a:off x="5334000" y="2743200"/>
            <a:ext cx="5365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2083" name="Rectangle 195"/>
          <p:cNvSpPr>
            <a:spLocks noChangeArrowheads="1"/>
          </p:cNvSpPr>
          <p:nvPr/>
        </p:nvSpPr>
        <p:spPr bwMode="auto">
          <a:xfrm>
            <a:off x="5356225"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9</a:t>
            </a:r>
          </a:p>
        </p:txBody>
      </p:sp>
      <p:sp>
        <p:nvSpPr>
          <p:cNvPr id="422084" name="Rectangle 196"/>
          <p:cNvSpPr>
            <a:spLocks noChangeArrowheads="1"/>
          </p:cNvSpPr>
          <p:nvPr/>
        </p:nvSpPr>
        <p:spPr bwMode="auto">
          <a:xfrm>
            <a:off x="5346700" y="24384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7</a:t>
            </a:r>
          </a:p>
        </p:txBody>
      </p:sp>
      <p:sp>
        <p:nvSpPr>
          <p:cNvPr id="422085" name="Rectangle 197"/>
          <p:cNvSpPr>
            <a:spLocks noChangeArrowheads="1"/>
          </p:cNvSpPr>
          <p:nvPr/>
        </p:nvSpPr>
        <p:spPr bwMode="auto">
          <a:xfrm>
            <a:off x="3346450"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4</a:t>
            </a:r>
          </a:p>
        </p:txBody>
      </p:sp>
      <p:sp>
        <p:nvSpPr>
          <p:cNvPr id="422086" name="Rectangle 198"/>
          <p:cNvSpPr>
            <a:spLocks noChangeArrowheads="1"/>
          </p:cNvSpPr>
          <p:nvPr/>
        </p:nvSpPr>
        <p:spPr bwMode="auto">
          <a:xfrm>
            <a:off x="3336925" y="24384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5</a:t>
            </a:r>
          </a:p>
        </p:txBody>
      </p:sp>
      <p:sp>
        <p:nvSpPr>
          <p:cNvPr id="422087" name="Rectangle 199"/>
          <p:cNvSpPr>
            <a:spLocks noChangeArrowheads="1"/>
          </p:cNvSpPr>
          <p:nvPr/>
        </p:nvSpPr>
        <p:spPr bwMode="auto">
          <a:xfrm>
            <a:off x="2613025"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4</a:t>
            </a:r>
          </a:p>
        </p:txBody>
      </p:sp>
      <p:sp>
        <p:nvSpPr>
          <p:cNvPr id="422088" name="Rectangle 200"/>
          <p:cNvSpPr>
            <a:spLocks noChangeArrowheads="1"/>
          </p:cNvSpPr>
          <p:nvPr/>
        </p:nvSpPr>
        <p:spPr bwMode="auto">
          <a:xfrm>
            <a:off x="2603500" y="24384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5</a:t>
            </a:r>
          </a:p>
        </p:txBody>
      </p:sp>
      <p:sp>
        <p:nvSpPr>
          <p:cNvPr id="422089" name="Rectangle 201"/>
          <p:cNvSpPr>
            <a:spLocks noChangeArrowheads="1"/>
          </p:cNvSpPr>
          <p:nvPr/>
        </p:nvSpPr>
        <p:spPr bwMode="auto">
          <a:xfrm>
            <a:off x="603250"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a:t>
            </a:r>
          </a:p>
        </p:txBody>
      </p:sp>
      <p:sp>
        <p:nvSpPr>
          <p:cNvPr id="422090" name="Rectangle 202"/>
          <p:cNvSpPr>
            <a:spLocks noChangeArrowheads="1"/>
          </p:cNvSpPr>
          <p:nvPr/>
        </p:nvSpPr>
        <p:spPr bwMode="auto">
          <a:xfrm>
            <a:off x="593725" y="24384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a:t>
            </a:r>
          </a:p>
        </p:txBody>
      </p:sp>
      <p:sp>
        <p:nvSpPr>
          <p:cNvPr id="422091" name="Line 203"/>
          <p:cNvSpPr>
            <a:spLocks noChangeShapeType="1"/>
          </p:cNvSpPr>
          <p:nvPr/>
        </p:nvSpPr>
        <p:spPr bwMode="auto">
          <a:xfrm flipV="1">
            <a:off x="5397500" y="3976688"/>
            <a:ext cx="1362075" cy="223837"/>
          </a:xfrm>
          <a:prstGeom prst="line">
            <a:avLst/>
          </a:prstGeom>
          <a:noFill/>
          <a:ln w="5080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092" name="Rectangle 204"/>
          <p:cNvSpPr>
            <a:spLocks noChangeArrowheads="1"/>
          </p:cNvSpPr>
          <p:nvPr/>
        </p:nvSpPr>
        <p:spPr bwMode="auto">
          <a:xfrm>
            <a:off x="6934200" y="5715000"/>
            <a:ext cx="687388"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365125" defTabSz="585788">
              <a:defRPr sz="2400">
                <a:solidFill>
                  <a:schemeClr val="tx1"/>
                </a:solidFill>
                <a:latin typeface="Arial" panose="020B0604020202020204" pitchFamily="34" charset="0"/>
              </a:defRPr>
            </a:lvl2pPr>
            <a:lvl3pPr marL="731838" defTabSz="585788">
              <a:defRPr sz="2400">
                <a:solidFill>
                  <a:schemeClr val="tx1"/>
                </a:solidFill>
                <a:latin typeface="Arial" panose="020B0604020202020204" pitchFamily="34" charset="0"/>
              </a:defRPr>
            </a:lvl3pPr>
            <a:lvl4pPr marL="1096963" defTabSz="585788">
              <a:defRPr sz="2400">
                <a:solidFill>
                  <a:schemeClr val="tx1"/>
                </a:solidFill>
                <a:latin typeface="Arial" panose="020B0604020202020204" pitchFamily="34" charset="0"/>
              </a:defRPr>
            </a:lvl4pPr>
            <a:lvl5pPr marL="1463675" defTabSz="585788">
              <a:defRPr sz="2400">
                <a:solidFill>
                  <a:schemeClr val="tx1"/>
                </a:solidFill>
                <a:latin typeface="Arial" panose="020B0604020202020204" pitchFamily="34" charset="0"/>
              </a:defRPr>
            </a:lvl5pPr>
            <a:lvl6pPr marL="1920875" defTabSz="585788" eaLnBrk="0" fontAlgn="base" hangingPunct="0">
              <a:spcBef>
                <a:spcPct val="0"/>
              </a:spcBef>
              <a:spcAft>
                <a:spcPct val="0"/>
              </a:spcAft>
              <a:defRPr sz="2400">
                <a:solidFill>
                  <a:schemeClr val="tx1"/>
                </a:solidFill>
                <a:latin typeface="Arial" panose="020B0604020202020204" pitchFamily="34" charset="0"/>
              </a:defRPr>
            </a:lvl6pPr>
            <a:lvl7pPr marL="2378075" defTabSz="585788" eaLnBrk="0" fontAlgn="base" hangingPunct="0">
              <a:spcBef>
                <a:spcPct val="0"/>
              </a:spcBef>
              <a:spcAft>
                <a:spcPct val="0"/>
              </a:spcAft>
              <a:defRPr sz="2400">
                <a:solidFill>
                  <a:schemeClr val="tx1"/>
                </a:solidFill>
                <a:latin typeface="Arial" panose="020B0604020202020204" pitchFamily="34" charset="0"/>
              </a:defRPr>
            </a:lvl7pPr>
            <a:lvl8pPr marL="2835275" defTabSz="585788" eaLnBrk="0" fontAlgn="base" hangingPunct="0">
              <a:spcBef>
                <a:spcPct val="0"/>
              </a:spcBef>
              <a:spcAft>
                <a:spcPct val="0"/>
              </a:spcAft>
              <a:defRPr sz="2400">
                <a:solidFill>
                  <a:schemeClr val="tx1"/>
                </a:solidFill>
                <a:latin typeface="Arial" panose="020B0604020202020204" pitchFamily="34" charset="0"/>
              </a:defRPr>
            </a:lvl8pPr>
            <a:lvl9pPr marL="3292475"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400">
                <a:ea typeface="宋体" panose="02010600030101010101" pitchFamily="2" charset="-122"/>
              </a:rPr>
              <a:t>171.69</a:t>
            </a:r>
          </a:p>
        </p:txBody>
      </p:sp>
    </p:spTree>
    <p:extLst>
      <p:ext uri="{BB962C8B-B14F-4D97-AF65-F5344CB8AC3E}">
        <p14:creationId xmlns:p14="http://schemas.microsoft.com/office/powerpoint/2010/main" val="3293956378"/>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204" name="Line 268"/>
          <p:cNvSpPr>
            <a:spLocks noChangeShapeType="1"/>
          </p:cNvSpPr>
          <p:nvPr/>
        </p:nvSpPr>
        <p:spPr bwMode="auto">
          <a:xfrm>
            <a:off x="6899275" y="5630863"/>
            <a:ext cx="1276350" cy="0"/>
          </a:xfrm>
          <a:prstGeom prst="line">
            <a:avLst/>
          </a:prstGeom>
          <a:noFill/>
          <a:ln w="25400">
            <a:solidFill>
              <a:schemeClr val="accent2"/>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24205" name="Line 269"/>
          <p:cNvSpPr>
            <a:spLocks noChangeShapeType="1"/>
          </p:cNvSpPr>
          <p:nvPr/>
        </p:nvSpPr>
        <p:spPr bwMode="auto">
          <a:xfrm>
            <a:off x="7499350" y="3767138"/>
            <a:ext cx="1276350" cy="0"/>
          </a:xfrm>
          <a:prstGeom prst="line">
            <a:avLst/>
          </a:prstGeom>
          <a:noFill/>
          <a:ln w="25400">
            <a:solidFill>
              <a:schemeClr val="accent2"/>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24206" name="Line 270"/>
          <p:cNvSpPr>
            <a:spLocks noChangeShapeType="1"/>
          </p:cNvSpPr>
          <p:nvPr/>
        </p:nvSpPr>
        <p:spPr bwMode="auto">
          <a:xfrm>
            <a:off x="4572000" y="4343400"/>
            <a:ext cx="1952625" cy="1371600"/>
          </a:xfrm>
          <a:prstGeom prst="line">
            <a:avLst/>
          </a:prstGeom>
          <a:noFill/>
          <a:ln w="25400">
            <a:solidFill>
              <a:schemeClr val="accent2"/>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24207" name="Line 271"/>
          <p:cNvSpPr>
            <a:spLocks noChangeShapeType="1"/>
          </p:cNvSpPr>
          <p:nvPr/>
        </p:nvSpPr>
        <p:spPr bwMode="auto">
          <a:xfrm flipV="1">
            <a:off x="4722813" y="3767138"/>
            <a:ext cx="2552700" cy="423862"/>
          </a:xfrm>
          <a:prstGeom prst="line">
            <a:avLst/>
          </a:prstGeom>
          <a:noFill/>
          <a:ln w="25400">
            <a:solidFill>
              <a:schemeClr val="accent2"/>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24208" name="Line 272"/>
          <p:cNvSpPr>
            <a:spLocks noChangeShapeType="1"/>
          </p:cNvSpPr>
          <p:nvPr/>
        </p:nvSpPr>
        <p:spPr bwMode="auto">
          <a:xfrm>
            <a:off x="2209800" y="4191000"/>
            <a:ext cx="2528888" cy="0"/>
          </a:xfrm>
          <a:prstGeom prst="line">
            <a:avLst/>
          </a:prstGeom>
          <a:noFill/>
          <a:ln w="25400">
            <a:solidFill>
              <a:schemeClr val="accent2"/>
            </a:solidFill>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24101" name="Rectangle 165"/>
          <p:cNvSpPr>
            <a:spLocks noChangeArrowheads="1"/>
          </p:cNvSpPr>
          <p:nvPr/>
        </p:nvSpPr>
        <p:spPr bwMode="auto">
          <a:xfrm>
            <a:off x="3371850" y="2084388"/>
            <a:ext cx="479425" cy="338137"/>
          </a:xfrm>
          <a:prstGeom prst="rect">
            <a:avLst/>
          </a:prstGeom>
          <a:solidFill>
            <a:srgbClr val="FAB8C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31" name="Freeform 95"/>
          <p:cNvSpPr>
            <a:spLocks/>
          </p:cNvSpPr>
          <p:nvPr/>
        </p:nvSpPr>
        <p:spPr bwMode="auto">
          <a:xfrm>
            <a:off x="609600" y="3090863"/>
            <a:ext cx="2549525" cy="1033462"/>
          </a:xfrm>
          <a:custGeom>
            <a:avLst/>
            <a:gdLst>
              <a:gd name="T0" fmla="*/ 1022 w 1759"/>
              <a:gd name="T1" fmla="*/ 651 h 651"/>
              <a:gd name="T2" fmla="*/ 0 w 1759"/>
              <a:gd name="T3" fmla="*/ 0 h 651"/>
              <a:gd name="T4" fmla="*/ 1759 w 1759"/>
              <a:gd name="T5" fmla="*/ 0 h 651"/>
              <a:gd name="T6" fmla="*/ 1046 w 1759"/>
              <a:gd name="T7" fmla="*/ 645 h 651"/>
            </a:gdLst>
            <a:ahLst/>
            <a:cxnLst>
              <a:cxn ang="0">
                <a:pos x="T0" y="T1"/>
              </a:cxn>
              <a:cxn ang="0">
                <a:pos x="T2" y="T3"/>
              </a:cxn>
              <a:cxn ang="0">
                <a:pos x="T4" y="T5"/>
              </a:cxn>
              <a:cxn ang="0">
                <a:pos x="T6" y="T7"/>
              </a:cxn>
            </a:cxnLst>
            <a:rect l="0" t="0" r="r" b="b"/>
            <a:pathLst>
              <a:path w="1759" h="651">
                <a:moveTo>
                  <a:pt x="1022" y="651"/>
                </a:moveTo>
                <a:lnTo>
                  <a:pt x="0" y="0"/>
                </a:lnTo>
                <a:lnTo>
                  <a:pt x="1759" y="0"/>
                </a:lnTo>
                <a:lnTo>
                  <a:pt x="1046" y="645"/>
                </a:lnTo>
              </a:path>
            </a:pathLst>
          </a:custGeom>
          <a:solidFill>
            <a:schemeClr val="accent2"/>
          </a:solidFill>
          <a:ln>
            <a:noFill/>
          </a:ln>
          <a:effectLst/>
          <a:extLst>
            <a:ext uri="{91240B29-F687-4F45-9708-019B960494DF}">
              <a14:hiddenLine xmlns:a14="http://schemas.microsoft.com/office/drawing/2010/main" w="12700" cap="rnd" cmpd="sng">
                <a:solidFill>
                  <a:schemeClr val="accent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4032" name="Rectangle 96"/>
          <p:cNvSpPr>
            <a:spLocks noChangeArrowheads="1"/>
          </p:cNvSpPr>
          <p:nvPr/>
        </p:nvSpPr>
        <p:spPr bwMode="auto">
          <a:xfrm>
            <a:off x="612775" y="1581150"/>
            <a:ext cx="496888"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033" name="Rectangle 97"/>
          <p:cNvSpPr>
            <a:spLocks noChangeArrowheads="1"/>
          </p:cNvSpPr>
          <p:nvPr/>
        </p:nvSpPr>
        <p:spPr bwMode="auto">
          <a:xfrm>
            <a:off x="612775" y="2089150"/>
            <a:ext cx="496888"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34" name="Rectangle 98"/>
          <p:cNvSpPr>
            <a:spLocks noChangeArrowheads="1"/>
          </p:cNvSpPr>
          <p:nvPr/>
        </p:nvSpPr>
        <p:spPr bwMode="auto">
          <a:xfrm>
            <a:off x="612775" y="2427288"/>
            <a:ext cx="496888"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35" name="Rectangle 99"/>
          <p:cNvSpPr>
            <a:spLocks noChangeArrowheads="1"/>
          </p:cNvSpPr>
          <p:nvPr/>
        </p:nvSpPr>
        <p:spPr bwMode="auto">
          <a:xfrm>
            <a:off x="612775" y="2765425"/>
            <a:ext cx="496888"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36" name="Rectangle 100"/>
          <p:cNvSpPr>
            <a:spLocks noChangeArrowheads="1"/>
          </p:cNvSpPr>
          <p:nvPr/>
        </p:nvSpPr>
        <p:spPr bwMode="auto">
          <a:xfrm>
            <a:off x="1125538" y="1581150"/>
            <a:ext cx="803275"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037" name="Rectangle 101"/>
          <p:cNvSpPr>
            <a:spLocks noChangeArrowheads="1"/>
          </p:cNvSpPr>
          <p:nvPr/>
        </p:nvSpPr>
        <p:spPr bwMode="auto">
          <a:xfrm>
            <a:off x="1125538" y="2089150"/>
            <a:ext cx="803275" cy="309563"/>
          </a:xfrm>
          <a:prstGeom prst="rect">
            <a:avLst/>
          </a:prstGeom>
          <a:solidFill>
            <a:srgbClr val="A9004D"/>
          </a:solidFill>
          <a:ln w="254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solidFill>
                <a:schemeClr val="bg1"/>
              </a:solidFill>
              <a:ea typeface="宋体" panose="02010600030101010101" pitchFamily="2" charset="-122"/>
            </a:endParaRPr>
          </a:p>
        </p:txBody>
      </p:sp>
      <p:sp>
        <p:nvSpPr>
          <p:cNvPr id="424038" name="Rectangle 102"/>
          <p:cNvSpPr>
            <a:spLocks noChangeArrowheads="1"/>
          </p:cNvSpPr>
          <p:nvPr/>
        </p:nvSpPr>
        <p:spPr bwMode="auto">
          <a:xfrm>
            <a:off x="1125538" y="2427288"/>
            <a:ext cx="803275"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039" name="Rectangle 103"/>
          <p:cNvSpPr>
            <a:spLocks noChangeArrowheads="1"/>
          </p:cNvSpPr>
          <p:nvPr/>
        </p:nvSpPr>
        <p:spPr bwMode="auto">
          <a:xfrm>
            <a:off x="1125538" y="2765425"/>
            <a:ext cx="803275"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24040" name="Rectangle 104"/>
          <p:cNvSpPr>
            <a:spLocks noChangeArrowheads="1"/>
          </p:cNvSpPr>
          <p:nvPr/>
        </p:nvSpPr>
        <p:spPr bwMode="auto">
          <a:xfrm>
            <a:off x="1952625" y="1581150"/>
            <a:ext cx="6350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041" name="Rectangle 105"/>
          <p:cNvSpPr>
            <a:spLocks noChangeArrowheads="1"/>
          </p:cNvSpPr>
          <p:nvPr/>
        </p:nvSpPr>
        <p:spPr bwMode="auto">
          <a:xfrm>
            <a:off x="1952625" y="2089150"/>
            <a:ext cx="6350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042" name="Rectangle 106"/>
          <p:cNvSpPr>
            <a:spLocks noChangeArrowheads="1"/>
          </p:cNvSpPr>
          <p:nvPr/>
        </p:nvSpPr>
        <p:spPr bwMode="auto">
          <a:xfrm>
            <a:off x="1952625" y="2427288"/>
            <a:ext cx="6350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043" name="Rectangle 107"/>
          <p:cNvSpPr>
            <a:spLocks noChangeArrowheads="1"/>
          </p:cNvSpPr>
          <p:nvPr/>
        </p:nvSpPr>
        <p:spPr bwMode="auto">
          <a:xfrm>
            <a:off x="1952625" y="2765425"/>
            <a:ext cx="6350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24044" name="Rectangle 108"/>
          <p:cNvSpPr>
            <a:spLocks noChangeArrowheads="1"/>
          </p:cNvSpPr>
          <p:nvPr/>
        </p:nvSpPr>
        <p:spPr bwMode="auto">
          <a:xfrm>
            <a:off x="2606675" y="1581150"/>
            <a:ext cx="5334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045" name="Rectangle 109"/>
          <p:cNvSpPr>
            <a:spLocks noChangeArrowheads="1"/>
          </p:cNvSpPr>
          <p:nvPr/>
        </p:nvSpPr>
        <p:spPr bwMode="auto">
          <a:xfrm>
            <a:off x="2606675" y="2089150"/>
            <a:ext cx="5334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46" name="Rectangle 110"/>
          <p:cNvSpPr>
            <a:spLocks noChangeArrowheads="1"/>
          </p:cNvSpPr>
          <p:nvPr/>
        </p:nvSpPr>
        <p:spPr bwMode="auto">
          <a:xfrm>
            <a:off x="2606675" y="2427288"/>
            <a:ext cx="5334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47" name="Rectangle 111"/>
          <p:cNvSpPr>
            <a:spLocks noChangeArrowheads="1"/>
          </p:cNvSpPr>
          <p:nvPr/>
        </p:nvSpPr>
        <p:spPr bwMode="auto">
          <a:xfrm>
            <a:off x="2606675" y="2765425"/>
            <a:ext cx="5334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48" name="Rectangle 112"/>
          <p:cNvSpPr>
            <a:spLocks noChangeArrowheads="1"/>
          </p:cNvSpPr>
          <p:nvPr/>
        </p:nvSpPr>
        <p:spPr bwMode="auto">
          <a:xfrm>
            <a:off x="520700" y="1611313"/>
            <a:ext cx="68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In </a:t>
            </a:r>
          </a:p>
          <a:p>
            <a:pPr algn="ctr">
              <a:lnSpc>
                <a:spcPct val="90000"/>
              </a:lnSpc>
            </a:pPr>
            <a:r>
              <a:rPr lang="en-US" altLang="zh-CN" sz="1400">
                <a:ea typeface="宋体" panose="02010600030101010101" pitchFamily="2" charset="-122"/>
              </a:rPr>
              <a:t>Label</a:t>
            </a:r>
          </a:p>
        </p:txBody>
      </p:sp>
      <p:sp>
        <p:nvSpPr>
          <p:cNvPr id="424049" name="Rectangle 113"/>
          <p:cNvSpPr>
            <a:spLocks noChangeArrowheads="1"/>
          </p:cNvSpPr>
          <p:nvPr/>
        </p:nvSpPr>
        <p:spPr bwMode="auto">
          <a:xfrm>
            <a:off x="1111250" y="1611313"/>
            <a:ext cx="85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Address </a:t>
            </a:r>
          </a:p>
          <a:p>
            <a:pPr algn="ctr">
              <a:lnSpc>
                <a:spcPct val="90000"/>
              </a:lnSpc>
            </a:pPr>
            <a:r>
              <a:rPr lang="en-US" altLang="zh-CN" sz="1400">
                <a:ea typeface="宋体" panose="02010600030101010101" pitchFamily="2" charset="-122"/>
              </a:rPr>
              <a:t>Prefix</a:t>
            </a:r>
          </a:p>
        </p:txBody>
      </p:sp>
      <p:sp>
        <p:nvSpPr>
          <p:cNvPr id="424050" name="Rectangle 114"/>
          <p:cNvSpPr>
            <a:spLocks noChangeArrowheads="1"/>
          </p:cNvSpPr>
          <p:nvPr/>
        </p:nvSpPr>
        <p:spPr bwMode="auto">
          <a:xfrm>
            <a:off x="1120775" y="2133600"/>
            <a:ext cx="838200" cy="2857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A9004D"/>
                </a:solidFill>
              </a14:hiddenFill>
            </a:ext>
            <a:ext uri="{91240B29-F687-4F45-9708-019B960494DF}">
              <a14:hiddenLine xmlns:a14="http://schemas.microsoft.com/office/drawing/2010/main" w="25400">
                <a:solidFill>
                  <a:srgbClr val="51BC75"/>
                </a:solidFill>
                <a:miter lim="800000"/>
                <a:headEnd/>
                <a:tailEnd/>
              </a14:hiddenLine>
            </a:ext>
          </a:extLst>
        </p:spPr>
        <p:txBody>
          <a:bodyPr wrap="none" lIns="92075" tIns="46038" rIns="92075" bIns="46038" anchor="ctr"/>
          <a:lstStyle/>
          <a:p>
            <a:pPr algn="ctr"/>
            <a:r>
              <a:rPr lang="en-US" altLang="zh-CN" sz="1600" dirty="0">
                <a:solidFill>
                  <a:schemeClr val="bg1"/>
                </a:solidFill>
                <a:ea typeface="宋体" panose="02010600030101010101" pitchFamily="2" charset="-122"/>
              </a:rPr>
              <a:t>128.89</a:t>
            </a:r>
          </a:p>
        </p:txBody>
      </p:sp>
      <p:sp>
        <p:nvSpPr>
          <p:cNvPr id="424051" name="Rectangle 115"/>
          <p:cNvSpPr>
            <a:spLocks noChangeArrowheads="1"/>
          </p:cNvSpPr>
          <p:nvPr/>
        </p:nvSpPr>
        <p:spPr bwMode="auto">
          <a:xfrm>
            <a:off x="1120775" y="2438400"/>
            <a:ext cx="8382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171.69</a:t>
            </a:r>
          </a:p>
        </p:txBody>
      </p:sp>
      <p:sp>
        <p:nvSpPr>
          <p:cNvPr id="424052" name="Rectangle 116"/>
          <p:cNvSpPr>
            <a:spLocks noChangeArrowheads="1"/>
          </p:cNvSpPr>
          <p:nvPr/>
        </p:nvSpPr>
        <p:spPr bwMode="auto">
          <a:xfrm>
            <a:off x="2003425"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a:t>
            </a:r>
          </a:p>
        </p:txBody>
      </p:sp>
      <p:sp>
        <p:nvSpPr>
          <p:cNvPr id="424053" name="Rectangle 117"/>
          <p:cNvSpPr>
            <a:spLocks noChangeArrowheads="1"/>
          </p:cNvSpPr>
          <p:nvPr/>
        </p:nvSpPr>
        <p:spPr bwMode="auto">
          <a:xfrm>
            <a:off x="2003425" y="24384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a:t>
            </a:r>
          </a:p>
        </p:txBody>
      </p:sp>
      <p:sp>
        <p:nvSpPr>
          <p:cNvPr id="424054" name="Rectangle 118"/>
          <p:cNvSpPr>
            <a:spLocks noChangeArrowheads="1"/>
          </p:cNvSpPr>
          <p:nvPr/>
        </p:nvSpPr>
        <p:spPr bwMode="auto">
          <a:xfrm>
            <a:off x="1835150" y="1609725"/>
            <a:ext cx="90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Out</a:t>
            </a:r>
          </a:p>
          <a:p>
            <a:pPr algn="ctr">
              <a:lnSpc>
                <a:spcPct val="90000"/>
              </a:lnSpc>
            </a:pPr>
            <a:r>
              <a:rPr lang="en-US" altLang="zh-CN" sz="1400">
                <a:ea typeface="宋体" panose="02010600030101010101" pitchFamily="2" charset="-122"/>
              </a:rPr>
              <a:t>I’face</a:t>
            </a:r>
          </a:p>
        </p:txBody>
      </p:sp>
      <p:sp>
        <p:nvSpPr>
          <p:cNvPr id="424055" name="Rectangle 119"/>
          <p:cNvSpPr>
            <a:spLocks noChangeArrowheads="1"/>
          </p:cNvSpPr>
          <p:nvPr/>
        </p:nvSpPr>
        <p:spPr bwMode="auto">
          <a:xfrm>
            <a:off x="2587625" y="1622425"/>
            <a:ext cx="58261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200">
                <a:ea typeface="宋体" panose="02010600030101010101" pitchFamily="2" charset="-122"/>
              </a:rPr>
              <a:t>Out</a:t>
            </a:r>
            <a:br>
              <a:rPr lang="en-US" altLang="zh-CN" sz="1200">
                <a:ea typeface="宋体" panose="02010600030101010101" pitchFamily="2" charset="-122"/>
              </a:rPr>
            </a:br>
            <a:r>
              <a:rPr lang="en-US" altLang="zh-CN" sz="1200">
                <a:ea typeface="宋体" panose="02010600030101010101" pitchFamily="2" charset="-122"/>
              </a:rPr>
              <a:t>Label</a:t>
            </a:r>
          </a:p>
        </p:txBody>
      </p:sp>
      <p:sp>
        <p:nvSpPr>
          <p:cNvPr id="424056" name="Rectangle 120"/>
          <p:cNvSpPr>
            <a:spLocks noChangeArrowheads="1"/>
          </p:cNvSpPr>
          <p:nvPr/>
        </p:nvSpPr>
        <p:spPr bwMode="auto">
          <a:xfrm>
            <a:off x="1125538" y="2743200"/>
            <a:ext cx="8032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4057" name="Rectangle 121"/>
          <p:cNvSpPr>
            <a:spLocks noChangeArrowheads="1"/>
          </p:cNvSpPr>
          <p:nvPr/>
        </p:nvSpPr>
        <p:spPr bwMode="auto">
          <a:xfrm>
            <a:off x="1949450" y="2743200"/>
            <a:ext cx="6413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4058" name="Rectangle 122"/>
          <p:cNvSpPr>
            <a:spLocks noChangeArrowheads="1"/>
          </p:cNvSpPr>
          <p:nvPr/>
        </p:nvSpPr>
        <p:spPr bwMode="auto">
          <a:xfrm>
            <a:off x="628650" y="2743200"/>
            <a:ext cx="4984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4059" name="Rectangle 123"/>
          <p:cNvSpPr>
            <a:spLocks noChangeArrowheads="1"/>
          </p:cNvSpPr>
          <p:nvPr/>
        </p:nvSpPr>
        <p:spPr bwMode="auto">
          <a:xfrm>
            <a:off x="2609850" y="2743200"/>
            <a:ext cx="5365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4060" name="Rectangle 124"/>
          <p:cNvSpPr>
            <a:spLocks noChangeArrowheads="1"/>
          </p:cNvSpPr>
          <p:nvPr/>
        </p:nvSpPr>
        <p:spPr bwMode="auto">
          <a:xfrm>
            <a:off x="2613025"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4</a:t>
            </a:r>
          </a:p>
        </p:txBody>
      </p:sp>
      <p:sp>
        <p:nvSpPr>
          <p:cNvPr id="424061" name="Rectangle 125"/>
          <p:cNvSpPr>
            <a:spLocks noChangeArrowheads="1"/>
          </p:cNvSpPr>
          <p:nvPr/>
        </p:nvSpPr>
        <p:spPr bwMode="auto">
          <a:xfrm>
            <a:off x="2603500" y="24384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5</a:t>
            </a:r>
          </a:p>
        </p:txBody>
      </p:sp>
      <p:sp>
        <p:nvSpPr>
          <p:cNvPr id="424062" name="Rectangle 126"/>
          <p:cNvSpPr>
            <a:spLocks noChangeArrowheads="1"/>
          </p:cNvSpPr>
          <p:nvPr/>
        </p:nvSpPr>
        <p:spPr bwMode="auto">
          <a:xfrm>
            <a:off x="603250"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a:t>
            </a:r>
          </a:p>
        </p:txBody>
      </p:sp>
      <p:sp>
        <p:nvSpPr>
          <p:cNvPr id="424063" name="Rectangle 127"/>
          <p:cNvSpPr>
            <a:spLocks noChangeArrowheads="1"/>
          </p:cNvSpPr>
          <p:nvPr/>
        </p:nvSpPr>
        <p:spPr bwMode="auto">
          <a:xfrm>
            <a:off x="593725" y="24384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a:t>
            </a:r>
          </a:p>
        </p:txBody>
      </p:sp>
      <p:sp>
        <p:nvSpPr>
          <p:cNvPr id="424209" name="Rectangle 273"/>
          <p:cNvSpPr>
            <a:spLocks noGrp="1" noChangeArrowheads="1"/>
          </p:cNvSpPr>
          <p:nvPr>
            <p:ph type="title"/>
          </p:nvPr>
        </p:nvSpPr>
        <p:spPr/>
        <p:txBody>
          <a:bodyPr/>
          <a:lstStyle/>
          <a:p>
            <a:r>
              <a:rPr lang="en-US" altLang="zh-CN" b="0">
                <a:latin typeface="Tahoma" panose="020B0604030504040204" pitchFamily="34" charset="0"/>
                <a:ea typeface="宋体" panose="02010600030101010101" pitchFamily="2" charset="-122"/>
              </a:rPr>
              <a:t>MPLS Example:  Forwarding Packets</a:t>
            </a:r>
          </a:p>
        </p:txBody>
      </p:sp>
      <p:sp>
        <p:nvSpPr>
          <p:cNvPr id="424024" name="Rectangle 88"/>
          <p:cNvSpPr>
            <a:spLocks noChangeArrowheads="1"/>
          </p:cNvSpPr>
          <p:nvPr/>
        </p:nvSpPr>
        <p:spPr bwMode="auto">
          <a:xfrm>
            <a:off x="3198813" y="5713413"/>
            <a:ext cx="2719387"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zh-CN" sz="2000" dirty="0">
                <a:ea typeface="宋体" panose="02010600030101010101" pitchFamily="2" charset="-122"/>
              </a:rPr>
              <a:t>Label Switch Forwards Based on Label</a:t>
            </a:r>
          </a:p>
        </p:txBody>
      </p:sp>
      <p:sp>
        <p:nvSpPr>
          <p:cNvPr id="424065" name="Freeform 129"/>
          <p:cNvSpPr>
            <a:spLocks/>
          </p:cNvSpPr>
          <p:nvPr/>
        </p:nvSpPr>
        <p:spPr bwMode="auto">
          <a:xfrm>
            <a:off x="3368675" y="3090863"/>
            <a:ext cx="2525713" cy="1052512"/>
          </a:xfrm>
          <a:custGeom>
            <a:avLst/>
            <a:gdLst>
              <a:gd name="T0" fmla="*/ 810 w 1759"/>
              <a:gd name="T1" fmla="*/ 663 h 663"/>
              <a:gd name="T2" fmla="*/ 0 w 1759"/>
              <a:gd name="T3" fmla="*/ 0 h 663"/>
              <a:gd name="T4" fmla="*/ 1759 w 1759"/>
              <a:gd name="T5" fmla="*/ 0 h 663"/>
              <a:gd name="T6" fmla="*/ 840 w 1759"/>
              <a:gd name="T7" fmla="*/ 663 h 663"/>
            </a:gdLst>
            <a:ahLst/>
            <a:cxnLst>
              <a:cxn ang="0">
                <a:pos x="T0" y="T1"/>
              </a:cxn>
              <a:cxn ang="0">
                <a:pos x="T2" y="T3"/>
              </a:cxn>
              <a:cxn ang="0">
                <a:pos x="T4" y="T5"/>
              </a:cxn>
              <a:cxn ang="0">
                <a:pos x="T6" y="T7"/>
              </a:cxn>
            </a:cxnLst>
            <a:rect l="0" t="0" r="r" b="b"/>
            <a:pathLst>
              <a:path w="1759" h="663">
                <a:moveTo>
                  <a:pt x="810" y="663"/>
                </a:moveTo>
                <a:lnTo>
                  <a:pt x="0" y="0"/>
                </a:lnTo>
                <a:lnTo>
                  <a:pt x="1759" y="0"/>
                </a:lnTo>
                <a:lnTo>
                  <a:pt x="840" y="663"/>
                </a:lnTo>
              </a:path>
            </a:pathLst>
          </a:custGeom>
          <a:solidFill>
            <a:schemeClr val="accent2"/>
          </a:solidFill>
          <a:ln>
            <a:noFill/>
          </a:ln>
          <a:effectLst/>
          <a:extLst>
            <a:ext uri="{91240B29-F687-4F45-9708-019B960494DF}">
              <a14:hiddenLine xmlns:a14="http://schemas.microsoft.com/office/drawing/2010/main" w="12700" cap="rnd" cmpd="sng">
                <a:solidFill>
                  <a:schemeClr val="accent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4066" name="Rectangle 130"/>
          <p:cNvSpPr>
            <a:spLocks noChangeArrowheads="1"/>
          </p:cNvSpPr>
          <p:nvPr/>
        </p:nvSpPr>
        <p:spPr bwMode="auto">
          <a:xfrm>
            <a:off x="3355975" y="1581150"/>
            <a:ext cx="496888"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067" name="Rectangle 131"/>
          <p:cNvSpPr>
            <a:spLocks noChangeArrowheads="1"/>
          </p:cNvSpPr>
          <p:nvPr/>
        </p:nvSpPr>
        <p:spPr bwMode="auto">
          <a:xfrm>
            <a:off x="3355975" y="2089150"/>
            <a:ext cx="496888" cy="309563"/>
          </a:xfrm>
          <a:prstGeom prst="rect">
            <a:avLst/>
          </a:prstGeom>
          <a:solidFill>
            <a:srgbClr val="A9004D"/>
          </a:solidFill>
          <a:ln w="254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24068" name="Rectangle 132"/>
          <p:cNvSpPr>
            <a:spLocks noChangeArrowheads="1"/>
          </p:cNvSpPr>
          <p:nvPr/>
        </p:nvSpPr>
        <p:spPr bwMode="auto">
          <a:xfrm>
            <a:off x="3355975" y="2427288"/>
            <a:ext cx="496888"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69" name="Rectangle 133"/>
          <p:cNvSpPr>
            <a:spLocks noChangeArrowheads="1"/>
          </p:cNvSpPr>
          <p:nvPr/>
        </p:nvSpPr>
        <p:spPr bwMode="auto">
          <a:xfrm>
            <a:off x="3355975" y="2765425"/>
            <a:ext cx="496888"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70" name="Rectangle 134"/>
          <p:cNvSpPr>
            <a:spLocks noChangeArrowheads="1"/>
          </p:cNvSpPr>
          <p:nvPr/>
        </p:nvSpPr>
        <p:spPr bwMode="auto">
          <a:xfrm>
            <a:off x="3868738" y="1581150"/>
            <a:ext cx="803275"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071" name="Rectangle 135"/>
          <p:cNvSpPr>
            <a:spLocks noChangeArrowheads="1"/>
          </p:cNvSpPr>
          <p:nvPr/>
        </p:nvSpPr>
        <p:spPr bwMode="auto">
          <a:xfrm>
            <a:off x="3868738" y="2089150"/>
            <a:ext cx="803275"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072" name="Rectangle 136"/>
          <p:cNvSpPr>
            <a:spLocks noChangeArrowheads="1"/>
          </p:cNvSpPr>
          <p:nvPr/>
        </p:nvSpPr>
        <p:spPr bwMode="auto">
          <a:xfrm>
            <a:off x="3868738" y="2427288"/>
            <a:ext cx="803275"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073" name="Rectangle 137"/>
          <p:cNvSpPr>
            <a:spLocks noChangeArrowheads="1"/>
          </p:cNvSpPr>
          <p:nvPr/>
        </p:nvSpPr>
        <p:spPr bwMode="auto">
          <a:xfrm>
            <a:off x="3868738" y="2765425"/>
            <a:ext cx="803275"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24074" name="Rectangle 138"/>
          <p:cNvSpPr>
            <a:spLocks noChangeArrowheads="1"/>
          </p:cNvSpPr>
          <p:nvPr/>
        </p:nvSpPr>
        <p:spPr bwMode="auto">
          <a:xfrm>
            <a:off x="4695825" y="1581150"/>
            <a:ext cx="6350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075" name="Rectangle 139"/>
          <p:cNvSpPr>
            <a:spLocks noChangeArrowheads="1"/>
          </p:cNvSpPr>
          <p:nvPr/>
        </p:nvSpPr>
        <p:spPr bwMode="auto">
          <a:xfrm>
            <a:off x="4695825" y="2089150"/>
            <a:ext cx="6350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076" name="Rectangle 140"/>
          <p:cNvSpPr>
            <a:spLocks noChangeArrowheads="1"/>
          </p:cNvSpPr>
          <p:nvPr/>
        </p:nvSpPr>
        <p:spPr bwMode="auto">
          <a:xfrm>
            <a:off x="4695825" y="2427288"/>
            <a:ext cx="6350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077" name="Rectangle 141"/>
          <p:cNvSpPr>
            <a:spLocks noChangeArrowheads="1"/>
          </p:cNvSpPr>
          <p:nvPr/>
        </p:nvSpPr>
        <p:spPr bwMode="auto">
          <a:xfrm>
            <a:off x="4695825" y="2765425"/>
            <a:ext cx="6350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24078" name="Rectangle 142"/>
          <p:cNvSpPr>
            <a:spLocks noChangeArrowheads="1"/>
          </p:cNvSpPr>
          <p:nvPr/>
        </p:nvSpPr>
        <p:spPr bwMode="auto">
          <a:xfrm>
            <a:off x="5349875" y="1581150"/>
            <a:ext cx="5334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079" name="Rectangle 143"/>
          <p:cNvSpPr>
            <a:spLocks noChangeArrowheads="1"/>
          </p:cNvSpPr>
          <p:nvPr/>
        </p:nvSpPr>
        <p:spPr bwMode="auto">
          <a:xfrm>
            <a:off x="5349875" y="2089150"/>
            <a:ext cx="5334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80" name="Rectangle 144"/>
          <p:cNvSpPr>
            <a:spLocks noChangeArrowheads="1"/>
          </p:cNvSpPr>
          <p:nvPr/>
        </p:nvSpPr>
        <p:spPr bwMode="auto">
          <a:xfrm>
            <a:off x="5349875" y="2427288"/>
            <a:ext cx="5334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81" name="Rectangle 145"/>
          <p:cNvSpPr>
            <a:spLocks noChangeArrowheads="1"/>
          </p:cNvSpPr>
          <p:nvPr/>
        </p:nvSpPr>
        <p:spPr bwMode="auto">
          <a:xfrm>
            <a:off x="5349875" y="2765425"/>
            <a:ext cx="5334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82" name="Rectangle 146"/>
          <p:cNvSpPr>
            <a:spLocks noChangeArrowheads="1"/>
          </p:cNvSpPr>
          <p:nvPr/>
        </p:nvSpPr>
        <p:spPr bwMode="auto">
          <a:xfrm>
            <a:off x="3263900" y="1611313"/>
            <a:ext cx="68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In </a:t>
            </a:r>
          </a:p>
          <a:p>
            <a:pPr algn="ctr">
              <a:lnSpc>
                <a:spcPct val="90000"/>
              </a:lnSpc>
            </a:pPr>
            <a:r>
              <a:rPr lang="en-US" altLang="zh-CN" sz="1400">
                <a:ea typeface="宋体" panose="02010600030101010101" pitchFamily="2" charset="-122"/>
              </a:rPr>
              <a:t>Label</a:t>
            </a:r>
          </a:p>
        </p:txBody>
      </p:sp>
      <p:sp>
        <p:nvSpPr>
          <p:cNvPr id="424083" name="Rectangle 147"/>
          <p:cNvSpPr>
            <a:spLocks noChangeArrowheads="1"/>
          </p:cNvSpPr>
          <p:nvPr/>
        </p:nvSpPr>
        <p:spPr bwMode="auto">
          <a:xfrm>
            <a:off x="3854450" y="1611313"/>
            <a:ext cx="85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Address </a:t>
            </a:r>
          </a:p>
          <a:p>
            <a:pPr algn="ctr">
              <a:lnSpc>
                <a:spcPct val="90000"/>
              </a:lnSpc>
            </a:pPr>
            <a:r>
              <a:rPr lang="en-US" altLang="zh-CN" sz="1400">
                <a:ea typeface="宋体" panose="02010600030101010101" pitchFamily="2" charset="-122"/>
              </a:rPr>
              <a:t>Prefix</a:t>
            </a:r>
          </a:p>
        </p:txBody>
      </p:sp>
      <p:sp>
        <p:nvSpPr>
          <p:cNvPr id="424084" name="Rectangle 148"/>
          <p:cNvSpPr>
            <a:spLocks noChangeArrowheads="1"/>
          </p:cNvSpPr>
          <p:nvPr/>
        </p:nvSpPr>
        <p:spPr bwMode="auto">
          <a:xfrm>
            <a:off x="3863975" y="2133600"/>
            <a:ext cx="8382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128.89</a:t>
            </a:r>
          </a:p>
        </p:txBody>
      </p:sp>
      <p:sp>
        <p:nvSpPr>
          <p:cNvPr id="424085" name="Rectangle 149"/>
          <p:cNvSpPr>
            <a:spLocks noChangeArrowheads="1"/>
          </p:cNvSpPr>
          <p:nvPr/>
        </p:nvSpPr>
        <p:spPr bwMode="auto">
          <a:xfrm>
            <a:off x="3863975" y="2438400"/>
            <a:ext cx="8382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171.69</a:t>
            </a:r>
          </a:p>
        </p:txBody>
      </p:sp>
      <p:sp>
        <p:nvSpPr>
          <p:cNvPr id="424086" name="Rectangle 150"/>
          <p:cNvSpPr>
            <a:spLocks noChangeArrowheads="1"/>
          </p:cNvSpPr>
          <p:nvPr/>
        </p:nvSpPr>
        <p:spPr bwMode="auto">
          <a:xfrm>
            <a:off x="4746625"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0</a:t>
            </a:r>
          </a:p>
        </p:txBody>
      </p:sp>
      <p:sp>
        <p:nvSpPr>
          <p:cNvPr id="424087" name="Rectangle 151"/>
          <p:cNvSpPr>
            <a:spLocks noChangeArrowheads="1"/>
          </p:cNvSpPr>
          <p:nvPr/>
        </p:nvSpPr>
        <p:spPr bwMode="auto">
          <a:xfrm>
            <a:off x="4746625" y="24384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a:t>
            </a:r>
          </a:p>
        </p:txBody>
      </p:sp>
      <p:sp>
        <p:nvSpPr>
          <p:cNvPr id="424088" name="Rectangle 152"/>
          <p:cNvSpPr>
            <a:spLocks noChangeArrowheads="1"/>
          </p:cNvSpPr>
          <p:nvPr/>
        </p:nvSpPr>
        <p:spPr bwMode="auto">
          <a:xfrm>
            <a:off x="4578350" y="1609725"/>
            <a:ext cx="90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Out</a:t>
            </a:r>
          </a:p>
          <a:p>
            <a:pPr algn="ctr">
              <a:lnSpc>
                <a:spcPct val="90000"/>
              </a:lnSpc>
            </a:pPr>
            <a:r>
              <a:rPr lang="en-US" altLang="zh-CN" sz="1400">
                <a:ea typeface="宋体" panose="02010600030101010101" pitchFamily="2" charset="-122"/>
              </a:rPr>
              <a:t>I’face</a:t>
            </a:r>
          </a:p>
        </p:txBody>
      </p:sp>
      <p:sp>
        <p:nvSpPr>
          <p:cNvPr id="424089" name="Rectangle 153"/>
          <p:cNvSpPr>
            <a:spLocks noChangeArrowheads="1"/>
          </p:cNvSpPr>
          <p:nvPr/>
        </p:nvSpPr>
        <p:spPr bwMode="auto">
          <a:xfrm>
            <a:off x="5330825" y="1622425"/>
            <a:ext cx="58261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200">
                <a:ea typeface="宋体" panose="02010600030101010101" pitchFamily="2" charset="-122"/>
              </a:rPr>
              <a:t>Out</a:t>
            </a:r>
            <a:br>
              <a:rPr lang="en-US" altLang="zh-CN" sz="1200">
                <a:ea typeface="宋体" panose="02010600030101010101" pitchFamily="2" charset="-122"/>
              </a:rPr>
            </a:br>
            <a:r>
              <a:rPr lang="en-US" altLang="zh-CN" sz="1200">
                <a:ea typeface="宋体" panose="02010600030101010101" pitchFamily="2" charset="-122"/>
              </a:rPr>
              <a:t>Label</a:t>
            </a:r>
          </a:p>
        </p:txBody>
      </p:sp>
      <p:sp>
        <p:nvSpPr>
          <p:cNvPr id="424090" name="Rectangle 154"/>
          <p:cNvSpPr>
            <a:spLocks noChangeArrowheads="1"/>
          </p:cNvSpPr>
          <p:nvPr/>
        </p:nvSpPr>
        <p:spPr bwMode="auto">
          <a:xfrm>
            <a:off x="3886200" y="2743200"/>
            <a:ext cx="8032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4091" name="Rectangle 155"/>
          <p:cNvSpPr>
            <a:spLocks noChangeArrowheads="1"/>
          </p:cNvSpPr>
          <p:nvPr/>
        </p:nvSpPr>
        <p:spPr bwMode="auto">
          <a:xfrm>
            <a:off x="4686300" y="2743200"/>
            <a:ext cx="66040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4092" name="Rectangle 156"/>
          <p:cNvSpPr>
            <a:spLocks noChangeArrowheads="1"/>
          </p:cNvSpPr>
          <p:nvPr/>
        </p:nvSpPr>
        <p:spPr bwMode="auto">
          <a:xfrm>
            <a:off x="3352800" y="2743200"/>
            <a:ext cx="4984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4093" name="Rectangle 157"/>
          <p:cNvSpPr>
            <a:spLocks noChangeArrowheads="1"/>
          </p:cNvSpPr>
          <p:nvPr/>
        </p:nvSpPr>
        <p:spPr bwMode="auto">
          <a:xfrm>
            <a:off x="5334000" y="2743200"/>
            <a:ext cx="5365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4094" name="Rectangle 158"/>
          <p:cNvSpPr>
            <a:spLocks noChangeArrowheads="1"/>
          </p:cNvSpPr>
          <p:nvPr/>
        </p:nvSpPr>
        <p:spPr bwMode="auto">
          <a:xfrm>
            <a:off x="5356225"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9</a:t>
            </a:r>
          </a:p>
        </p:txBody>
      </p:sp>
      <p:sp>
        <p:nvSpPr>
          <p:cNvPr id="424095" name="Rectangle 159"/>
          <p:cNvSpPr>
            <a:spLocks noChangeArrowheads="1"/>
          </p:cNvSpPr>
          <p:nvPr/>
        </p:nvSpPr>
        <p:spPr bwMode="auto">
          <a:xfrm>
            <a:off x="5346700" y="24384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7</a:t>
            </a:r>
          </a:p>
        </p:txBody>
      </p:sp>
      <p:sp>
        <p:nvSpPr>
          <p:cNvPr id="424096" name="Rectangle 160"/>
          <p:cNvSpPr>
            <a:spLocks noChangeArrowheads="1"/>
          </p:cNvSpPr>
          <p:nvPr/>
        </p:nvSpPr>
        <p:spPr bwMode="auto">
          <a:xfrm>
            <a:off x="3346450" y="2133600"/>
            <a:ext cx="533400" cy="2857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A9004D"/>
                </a:solidFill>
              </a14:hiddenFill>
            </a:ext>
            <a:ext uri="{91240B29-F687-4F45-9708-019B960494DF}">
              <a14:hiddenLine xmlns:a14="http://schemas.microsoft.com/office/drawing/2010/main" w="25400">
                <a:solidFill>
                  <a:srgbClr val="51BC75"/>
                </a:solidFill>
                <a:miter lim="800000"/>
                <a:headEnd/>
                <a:tailEnd/>
              </a14:hiddenLine>
            </a:ext>
          </a:extLst>
        </p:spPr>
        <p:txBody>
          <a:bodyPr wrap="none" lIns="92075" tIns="46038" rIns="92075" bIns="46038" anchor="ctr"/>
          <a:lstStyle/>
          <a:p>
            <a:pPr algn="ctr"/>
            <a:r>
              <a:rPr lang="en-US" altLang="zh-CN" sz="1600" dirty="0">
                <a:solidFill>
                  <a:schemeClr val="bg1"/>
                </a:solidFill>
                <a:ea typeface="宋体" panose="02010600030101010101" pitchFamily="2" charset="-122"/>
              </a:rPr>
              <a:t>4</a:t>
            </a:r>
          </a:p>
        </p:txBody>
      </p:sp>
      <p:sp>
        <p:nvSpPr>
          <p:cNvPr id="424097" name="Rectangle 161"/>
          <p:cNvSpPr>
            <a:spLocks noChangeArrowheads="1"/>
          </p:cNvSpPr>
          <p:nvPr/>
        </p:nvSpPr>
        <p:spPr bwMode="auto">
          <a:xfrm>
            <a:off x="3336925" y="24384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5</a:t>
            </a:r>
          </a:p>
        </p:txBody>
      </p:sp>
      <p:sp>
        <p:nvSpPr>
          <p:cNvPr id="424102" name="Freeform 166"/>
          <p:cNvSpPr>
            <a:spLocks/>
          </p:cNvSpPr>
          <p:nvPr/>
        </p:nvSpPr>
        <p:spPr bwMode="auto">
          <a:xfrm>
            <a:off x="6092825" y="3090863"/>
            <a:ext cx="2554288" cy="547687"/>
          </a:xfrm>
          <a:custGeom>
            <a:avLst/>
            <a:gdLst>
              <a:gd name="T0" fmla="*/ 720 w 1759"/>
              <a:gd name="T1" fmla="*/ 339 h 345"/>
              <a:gd name="T2" fmla="*/ 0 w 1759"/>
              <a:gd name="T3" fmla="*/ 0 h 345"/>
              <a:gd name="T4" fmla="*/ 1759 w 1759"/>
              <a:gd name="T5" fmla="*/ 0 h 345"/>
              <a:gd name="T6" fmla="*/ 756 w 1759"/>
              <a:gd name="T7" fmla="*/ 345 h 345"/>
            </a:gdLst>
            <a:ahLst/>
            <a:cxnLst>
              <a:cxn ang="0">
                <a:pos x="T0" y="T1"/>
              </a:cxn>
              <a:cxn ang="0">
                <a:pos x="T2" y="T3"/>
              </a:cxn>
              <a:cxn ang="0">
                <a:pos x="T4" y="T5"/>
              </a:cxn>
              <a:cxn ang="0">
                <a:pos x="T6" y="T7"/>
              </a:cxn>
            </a:cxnLst>
            <a:rect l="0" t="0" r="r" b="b"/>
            <a:pathLst>
              <a:path w="1759" h="345">
                <a:moveTo>
                  <a:pt x="720" y="339"/>
                </a:moveTo>
                <a:lnTo>
                  <a:pt x="0" y="0"/>
                </a:lnTo>
                <a:lnTo>
                  <a:pt x="1759" y="0"/>
                </a:lnTo>
                <a:lnTo>
                  <a:pt x="756" y="345"/>
                </a:lnTo>
              </a:path>
            </a:pathLst>
          </a:custGeom>
          <a:solidFill>
            <a:schemeClr val="accent2"/>
          </a:solidFill>
          <a:ln>
            <a:noFill/>
          </a:ln>
          <a:effectLst/>
          <a:extLst>
            <a:ext uri="{91240B29-F687-4F45-9708-019B960494DF}">
              <a14:hiddenLine xmlns:a14="http://schemas.microsoft.com/office/drawing/2010/main" w="12700" cap="rnd" cmpd="sng">
                <a:solidFill>
                  <a:schemeClr val="accent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4107" name="Rectangle 171"/>
          <p:cNvSpPr>
            <a:spLocks noChangeArrowheads="1"/>
          </p:cNvSpPr>
          <p:nvPr/>
        </p:nvSpPr>
        <p:spPr bwMode="auto">
          <a:xfrm>
            <a:off x="6099175" y="1581150"/>
            <a:ext cx="496888"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108" name="Rectangle 172"/>
          <p:cNvSpPr>
            <a:spLocks noChangeArrowheads="1"/>
          </p:cNvSpPr>
          <p:nvPr/>
        </p:nvSpPr>
        <p:spPr bwMode="auto">
          <a:xfrm>
            <a:off x="6099175" y="2089150"/>
            <a:ext cx="496888"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109" name="Rectangle 173"/>
          <p:cNvSpPr>
            <a:spLocks noChangeArrowheads="1"/>
          </p:cNvSpPr>
          <p:nvPr/>
        </p:nvSpPr>
        <p:spPr bwMode="auto">
          <a:xfrm>
            <a:off x="6099175" y="2427288"/>
            <a:ext cx="496888"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110" name="Rectangle 174"/>
          <p:cNvSpPr>
            <a:spLocks noChangeArrowheads="1"/>
          </p:cNvSpPr>
          <p:nvPr/>
        </p:nvSpPr>
        <p:spPr bwMode="auto">
          <a:xfrm>
            <a:off x="6099175" y="2765425"/>
            <a:ext cx="496888"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111" name="Rectangle 175"/>
          <p:cNvSpPr>
            <a:spLocks noChangeArrowheads="1"/>
          </p:cNvSpPr>
          <p:nvPr/>
        </p:nvSpPr>
        <p:spPr bwMode="auto">
          <a:xfrm>
            <a:off x="6611938" y="1581150"/>
            <a:ext cx="803275"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112" name="Rectangle 176"/>
          <p:cNvSpPr>
            <a:spLocks noChangeArrowheads="1"/>
          </p:cNvSpPr>
          <p:nvPr/>
        </p:nvSpPr>
        <p:spPr bwMode="auto">
          <a:xfrm>
            <a:off x="6611938" y="2089150"/>
            <a:ext cx="803275"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113" name="Rectangle 177"/>
          <p:cNvSpPr>
            <a:spLocks noChangeArrowheads="1"/>
          </p:cNvSpPr>
          <p:nvPr/>
        </p:nvSpPr>
        <p:spPr bwMode="auto">
          <a:xfrm>
            <a:off x="6611938" y="2427288"/>
            <a:ext cx="803275"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114" name="Rectangle 178"/>
          <p:cNvSpPr>
            <a:spLocks noChangeArrowheads="1"/>
          </p:cNvSpPr>
          <p:nvPr/>
        </p:nvSpPr>
        <p:spPr bwMode="auto">
          <a:xfrm>
            <a:off x="6611938" y="2765425"/>
            <a:ext cx="803275"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24115" name="Rectangle 179"/>
          <p:cNvSpPr>
            <a:spLocks noChangeArrowheads="1"/>
          </p:cNvSpPr>
          <p:nvPr/>
        </p:nvSpPr>
        <p:spPr bwMode="auto">
          <a:xfrm>
            <a:off x="7439025" y="1581150"/>
            <a:ext cx="6350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116" name="Rectangle 180"/>
          <p:cNvSpPr>
            <a:spLocks noChangeArrowheads="1"/>
          </p:cNvSpPr>
          <p:nvPr/>
        </p:nvSpPr>
        <p:spPr bwMode="auto">
          <a:xfrm>
            <a:off x="7439025" y="2089150"/>
            <a:ext cx="6350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117" name="Rectangle 181"/>
          <p:cNvSpPr>
            <a:spLocks noChangeArrowheads="1"/>
          </p:cNvSpPr>
          <p:nvPr/>
        </p:nvSpPr>
        <p:spPr bwMode="auto">
          <a:xfrm>
            <a:off x="7439025" y="2427288"/>
            <a:ext cx="6350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118" name="Rectangle 182"/>
          <p:cNvSpPr>
            <a:spLocks noChangeArrowheads="1"/>
          </p:cNvSpPr>
          <p:nvPr/>
        </p:nvSpPr>
        <p:spPr bwMode="auto">
          <a:xfrm>
            <a:off x="7439025" y="2765425"/>
            <a:ext cx="6350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24119" name="Rectangle 183"/>
          <p:cNvSpPr>
            <a:spLocks noChangeArrowheads="1"/>
          </p:cNvSpPr>
          <p:nvPr/>
        </p:nvSpPr>
        <p:spPr bwMode="auto">
          <a:xfrm>
            <a:off x="8093075" y="1581150"/>
            <a:ext cx="533400" cy="479425"/>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400">
              <a:ea typeface="宋体" panose="02010600030101010101" pitchFamily="2" charset="-122"/>
            </a:endParaRPr>
          </a:p>
        </p:txBody>
      </p:sp>
      <p:sp>
        <p:nvSpPr>
          <p:cNvPr id="424120" name="Rectangle 184"/>
          <p:cNvSpPr>
            <a:spLocks noChangeArrowheads="1"/>
          </p:cNvSpPr>
          <p:nvPr/>
        </p:nvSpPr>
        <p:spPr bwMode="auto">
          <a:xfrm>
            <a:off x="8093075" y="2089150"/>
            <a:ext cx="533400" cy="309563"/>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121" name="Rectangle 185"/>
          <p:cNvSpPr>
            <a:spLocks noChangeArrowheads="1"/>
          </p:cNvSpPr>
          <p:nvPr/>
        </p:nvSpPr>
        <p:spPr bwMode="auto">
          <a:xfrm>
            <a:off x="8093075" y="2427288"/>
            <a:ext cx="533400" cy="309562"/>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122" name="Rectangle 186"/>
          <p:cNvSpPr>
            <a:spLocks noChangeArrowheads="1"/>
          </p:cNvSpPr>
          <p:nvPr/>
        </p:nvSpPr>
        <p:spPr bwMode="auto">
          <a:xfrm>
            <a:off x="8093075" y="2765425"/>
            <a:ext cx="533400" cy="31115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123" name="Rectangle 187"/>
          <p:cNvSpPr>
            <a:spLocks noChangeArrowheads="1"/>
          </p:cNvSpPr>
          <p:nvPr/>
        </p:nvSpPr>
        <p:spPr bwMode="auto">
          <a:xfrm>
            <a:off x="6007100" y="1611313"/>
            <a:ext cx="68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In </a:t>
            </a:r>
          </a:p>
          <a:p>
            <a:pPr algn="ctr">
              <a:lnSpc>
                <a:spcPct val="90000"/>
              </a:lnSpc>
            </a:pPr>
            <a:r>
              <a:rPr lang="en-US" altLang="zh-CN" sz="1400">
                <a:ea typeface="宋体" panose="02010600030101010101" pitchFamily="2" charset="-122"/>
              </a:rPr>
              <a:t>Label</a:t>
            </a:r>
          </a:p>
        </p:txBody>
      </p:sp>
      <p:sp>
        <p:nvSpPr>
          <p:cNvPr id="424124" name="Rectangle 188"/>
          <p:cNvSpPr>
            <a:spLocks noChangeArrowheads="1"/>
          </p:cNvSpPr>
          <p:nvPr/>
        </p:nvSpPr>
        <p:spPr bwMode="auto">
          <a:xfrm>
            <a:off x="6597650" y="1611313"/>
            <a:ext cx="85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Address </a:t>
            </a:r>
          </a:p>
          <a:p>
            <a:pPr algn="ctr">
              <a:lnSpc>
                <a:spcPct val="90000"/>
              </a:lnSpc>
            </a:pPr>
            <a:r>
              <a:rPr lang="en-US" altLang="zh-CN" sz="1400">
                <a:ea typeface="宋体" panose="02010600030101010101" pitchFamily="2" charset="-122"/>
              </a:rPr>
              <a:t>Prefix</a:t>
            </a:r>
          </a:p>
        </p:txBody>
      </p:sp>
      <p:sp>
        <p:nvSpPr>
          <p:cNvPr id="424125" name="Rectangle 189"/>
          <p:cNvSpPr>
            <a:spLocks noChangeArrowheads="1"/>
          </p:cNvSpPr>
          <p:nvPr/>
        </p:nvSpPr>
        <p:spPr bwMode="auto">
          <a:xfrm>
            <a:off x="6607175" y="2133600"/>
            <a:ext cx="8382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128.89</a:t>
            </a:r>
          </a:p>
        </p:txBody>
      </p:sp>
      <p:sp>
        <p:nvSpPr>
          <p:cNvPr id="424126" name="Rectangle 190"/>
          <p:cNvSpPr>
            <a:spLocks noChangeArrowheads="1"/>
          </p:cNvSpPr>
          <p:nvPr/>
        </p:nvSpPr>
        <p:spPr bwMode="auto">
          <a:xfrm>
            <a:off x="7489825"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0</a:t>
            </a:r>
          </a:p>
        </p:txBody>
      </p:sp>
      <p:sp>
        <p:nvSpPr>
          <p:cNvPr id="424127" name="Rectangle 191"/>
          <p:cNvSpPr>
            <a:spLocks noChangeArrowheads="1"/>
          </p:cNvSpPr>
          <p:nvPr/>
        </p:nvSpPr>
        <p:spPr bwMode="auto">
          <a:xfrm>
            <a:off x="7321550" y="1609725"/>
            <a:ext cx="90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400">
                <a:ea typeface="宋体" panose="02010600030101010101" pitchFamily="2" charset="-122"/>
              </a:rPr>
              <a:t>Out</a:t>
            </a:r>
          </a:p>
          <a:p>
            <a:pPr algn="ctr">
              <a:lnSpc>
                <a:spcPct val="90000"/>
              </a:lnSpc>
            </a:pPr>
            <a:r>
              <a:rPr lang="en-US" altLang="zh-CN" sz="1400">
                <a:ea typeface="宋体" panose="02010600030101010101" pitchFamily="2" charset="-122"/>
              </a:rPr>
              <a:t>I’face</a:t>
            </a:r>
          </a:p>
        </p:txBody>
      </p:sp>
      <p:sp>
        <p:nvSpPr>
          <p:cNvPr id="424128" name="Rectangle 192"/>
          <p:cNvSpPr>
            <a:spLocks noChangeArrowheads="1"/>
          </p:cNvSpPr>
          <p:nvPr/>
        </p:nvSpPr>
        <p:spPr bwMode="auto">
          <a:xfrm>
            <a:off x="8074025" y="1622425"/>
            <a:ext cx="58261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lnSpc>
                <a:spcPct val="90000"/>
              </a:lnSpc>
            </a:pPr>
            <a:r>
              <a:rPr lang="en-US" altLang="zh-CN" sz="1200">
                <a:ea typeface="宋体" panose="02010600030101010101" pitchFamily="2" charset="-122"/>
              </a:rPr>
              <a:t>Out</a:t>
            </a:r>
            <a:br>
              <a:rPr lang="en-US" altLang="zh-CN" sz="1200">
                <a:ea typeface="宋体" panose="02010600030101010101" pitchFamily="2" charset="-122"/>
              </a:rPr>
            </a:br>
            <a:r>
              <a:rPr lang="en-US" altLang="zh-CN" sz="1200">
                <a:ea typeface="宋体" panose="02010600030101010101" pitchFamily="2" charset="-122"/>
              </a:rPr>
              <a:t>Label</a:t>
            </a:r>
          </a:p>
        </p:txBody>
      </p:sp>
      <p:sp>
        <p:nvSpPr>
          <p:cNvPr id="424129" name="Rectangle 193"/>
          <p:cNvSpPr>
            <a:spLocks noChangeArrowheads="1"/>
          </p:cNvSpPr>
          <p:nvPr/>
        </p:nvSpPr>
        <p:spPr bwMode="auto">
          <a:xfrm>
            <a:off x="8077200"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a:t>
            </a:r>
          </a:p>
        </p:txBody>
      </p:sp>
      <p:sp>
        <p:nvSpPr>
          <p:cNvPr id="424130" name="Rectangle 194"/>
          <p:cNvSpPr>
            <a:spLocks noChangeArrowheads="1"/>
          </p:cNvSpPr>
          <p:nvPr/>
        </p:nvSpPr>
        <p:spPr bwMode="auto">
          <a:xfrm>
            <a:off x="6080125" y="2133600"/>
            <a:ext cx="5334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a:r>
              <a:rPr lang="en-US" altLang="zh-CN" sz="1400">
                <a:ea typeface="宋体" panose="02010600030101010101" pitchFamily="2" charset="-122"/>
              </a:rPr>
              <a:t>9</a:t>
            </a:r>
          </a:p>
        </p:txBody>
      </p:sp>
      <p:sp>
        <p:nvSpPr>
          <p:cNvPr id="424131" name="Rectangle 195"/>
          <p:cNvSpPr>
            <a:spLocks noChangeArrowheads="1"/>
          </p:cNvSpPr>
          <p:nvPr/>
        </p:nvSpPr>
        <p:spPr bwMode="auto">
          <a:xfrm>
            <a:off x="8077200" y="2765425"/>
            <a:ext cx="55880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sz="1200">
              <a:ea typeface="宋体" panose="02010600030101010101" pitchFamily="2" charset="-122"/>
            </a:endParaRPr>
          </a:p>
        </p:txBody>
      </p:sp>
      <p:sp>
        <p:nvSpPr>
          <p:cNvPr id="424132" name="Rectangle 196"/>
          <p:cNvSpPr>
            <a:spLocks noChangeArrowheads="1"/>
          </p:cNvSpPr>
          <p:nvPr/>
        </p:nvSpPr>
        <p:spPr bwMode="auto">
          <a:xfrm>
            <a:off x="6600825" y="2743200"/>
            <a:ext cx="8223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4133" name="Rectangle 197"/>
          <p:cNvSpPr>
            <a:spLocks noChangeArrowheads="1"/>
          </p:cNvSpPr>
          <p:nvPr/>
        </p:nvSpPr>
        <p:spPr bwMode="auto">
          <a:xfrm>
            <a:off x="7419975" y="2743200"/>
            <a:ext cx="6794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4134" name="Rectangle 198"/>
          <p:cNvSpPr>
            <a:spLocks noChangeArrowheads="1"/>
          </p:cNvSpPr>
          <p:nvPr/>
        </p:nvSpPr>
        <p:spPr bwMode="auto">
          <a:xfrm>
            <a:off x="6105525" y="2743200"/>
            <a:ext cx="4984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4135" name="Rectangle 199"/>
          <p:cNvSpPr>
            <a:spLocks noChangeArrowheads="1"/>
          </p:cNvSpPr>
          <p:nvPr/>
        </p:nvSpPr>
        <p:spPr bwMode="auto">
          <a:xfrm>
            <a:off x="8086725" y="2743200"/>
            <a:ext cx="5365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200">
                <a:ea typeface="宋体" panose="02010600030101010101" pitchFamily="2" charset="-122"/>
              </a:rPr>
              <a:t>…</a:t>
            </a:r>
          </a:p>
        </p:txBody>
      </p:sp>
      <p:sp>
        <p:nvSpPr>
          <p:cNvPr id="424141" name="Rectangle 205"/>
          <p:cNvSpPr>
            <a:spLocks noChangeArrowheads="1"/>
          </p:cNvSpPr>
          <p:nvPr/>
        </p:nvSpPr>
        <p:spPr bwMode="auto">
          <a:xfrm>
            <a:off x="1371600" y="5072063"/>
            <a:ext cx="500063"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1BC7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400">
                <a:ea typeface="宋体" panose="02010600030101010101" pitchFamily="2" charset="-122"/>
              </a:rPr>
              <a:t>Data</a:t>
            </a:r>
          </a:p>
        </p:txBody>
      </p:sp>
      <p:sp>
        <p:nvSpPr>
          <p:cNvPr id="424142" name="Line 206"/>
          <p:cNvSpPr>
            <a:spLocks noChangeShapeType="1"/>
          </p:cNvSpPr>
          <p:nvPr/>
        </p:nvSpPr>
        <p:spPr bwMode="auto">
          <a:xfrm>
            <a:off x="3163888" y="4887913"/>
            <a:ext cx="750887" cy="0"/>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144" name="Line 208"/>
          <p:cNvSpPr>
            <a:spLocks noChangeShapeType="1"/>
          </p:cNvSpPr>
          <p:nvPr/>
        </p:nvSpPr>
        <p:spPr bwMode="auto">
          <a:xfrm flipV="1">
            <a:off x="4572000" y="4800600"/>
            <a:ext cx="0" cy="933450"/>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145" name="Rectangle 209"/>
          <p:cNvSpPr>
            <a:spLocks noChangeArrowheads="1"/>
          </p:cNvSpPr>
          <p:nvPr/>
        </p:nvSpPr>
        <p:spPr bwMode="auto">
          <a:xfrm>
            <a:off x="171450" y="5048250"/>
            <a:ext cx="1143000" cy="381000"/>
          </a:xfrm>
          <a:prstGeom prst="rect">
            <a:avLst/>
          </a:prstGeom>
          <a:solidFill>
            <a:srgbClr val="A9004D"/>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endParaRPr>
          </a:p>
        </p:txBody>
      </p:sp>
      <p:sp>
        <p:nvSpPr>
          <p:cNvPr id="424146" name="Rectangle 210"/>
          <p:cNvSpPr>
            <a:spLocks noChangeArrowheads="1"/>
          </p:cNvSpPr>
          <p:nvPr/>
        </p:nvSpPr>
        <p:spPr bwMode="auto">
          <a:xfrm>
            <a:off x="1314450" y="5048250"/>
            <a:ext cx="609600" cy="38100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424148" name="Rectangle 212"/>
          <p:cNvSpPr>
            <a:spLocks noChangeArrowheads="1"/>
          </p:cNvSpPr>
          <p:nvPr/>
        </p:nvSpPr>
        <p:spPr bwMode="auto">
          <a:xfrm>
            <a:off x="2608263" y="5072063"/>
            <a:ext cx="1176337"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1BC7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400">
                <a:ea typeface="宋体" panose="02010600030101010101" pitchFamily="2" charset="-122"/>
              </a:rPr>
              <a:t>128.89.25.4</a:t>
            </a:r>
          </a:p>
        </p:txBody>
      </p:sp>
      <p:sp>
        <p:nvSpPr>
          <p:cNvPr id="424149" name="Rectangle 213"/>
          <p:cNvSpPr>
            <a:spLocks noChangeArrowheads="1"/>
          </p:cNvSpPr>
          <p:nvPr/>
        </p:nvSpPr>
        <p:spPr bwMode="auto">
          <a:xfrm>
            <a:off x="3810000" y="5072063"/>
            <a:ext cx="500063"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1BC7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400">
                <a:ea typeface="宋体" panose="02010600030101010101" pitchFamily="2" charset="-122"/>
              </a:rPr>
              <a:t>Data</a:t>
            </a:r>
          </a:p>
        </p:txBody>
      </p:sp>
      <p:sp>
        <p:nvSpPr>
          <p:cNvPr id="424150" name="Rectangle 214"/>
          <p:cNvSpPr>
            <a:spLocks noChangeArrowheads="1"/>
          </p:cNvSpPr>
          <p:nvPr/>
        </p:nvSpPr>
        <p:spPr bwMode="auto">
          <a:xfrm>
            <a:off x="2609850" y="5048250"/>
            <a:ext cx="1143000" cy="38100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424151" name="Rectangle 215"/>
          <p:cNvSpPr>
            <a:spLocks noChangeArrowheads="1"/>
          </p:cNvSpPr>
          <p:nvPr/>
        </p:nvSpPr>
        <p:spPr bwMode="auto">
          <a:xfrm>
            <a:off x="3752850" y="5048250"/>
            <a:ext cx="609600" cy="38100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424153" name="Rectangle 217"/>
          <p:cNvSpPr>
            <a:spLocks noChangeArrowheads="1"/>
          </p:cNvSpPr>
          <p:nvPr/>
        </p:nvSpPr>
        <p:spPr bwMode="auto">
          <a:xfrm>
            <a:off x="2247900" y="5048250"/>
            <a:ext cx="361950" cy="381000"/>
          </a:xfrm>
          <a:prstGeom prst="rect">
            <a:avLst/>
          </a:prstGeom>
          <a:solidFill>
            <a:srgbClr val="A9004D"/>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endParaRPr>
          </a:p>
        </p:txBody>
      </p:sp>
      <p:sp>
        <p:nvSpPr>
          <p:cNvPr id="424175" name="Line 239"/>
          <p:cNvSpPr>
            <a:spLocks noChangeShapeType="1"/>
          </p:cNvSpPr>
          <p:nvPr/>
        </p:nvSpPr>
        <p:spPr bwMode="auto">
          <a:xfrm>
            <a:off x="5922963" y="4267200"/>
            <a:ext cx="750887"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176" name="Line 240"/>
          <p:cNvSpPr>
            <a:spLocks noChangeShapeType="1"/>
          </p:cNvSpPr>
          <p:nvPr/>
        </p:nvSpPr>
        <p:spPr bwMode="auto">
          <a:xfrm>
            <a:off x="7799388" y="3890963"/>
            <a:ext cx="750887"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182" name="Rectangle 246"/>
          <p:cNvSpPr>
            <a:spLocks noChangeArrowheads="1"/>
          </p:cNvSpPr>
          <p:nvPr/>
        </p:nvSpPr>
        <p:spPr bwMode="auto">
          <a:xfrm>
            <a:off x="7239000" y="4038600"/>
            <a:ext cx="1176338"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1BC7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400">
                <a:ea typeface="宋体" panose="02010600030101010101" pitchFamily="2" charset="-122"/>
              </a:rPr>
              <a:t>128.89.25.4</a:t>
            </a:r>
          </a:p>
        </p:txBody>
      </p:sp>
      <p:sp>
        <p:nvSpPr>
          <p:cNvPr id="424183" name="Rectangle 247"/>
          <p:cNvSpPr>
            <a:spLocks noChangeArrowheads="1"/>
          </p:cNvSpPr>
          <p:nvPr/>
        </p:nvSpPr>
        <p:spPr bwMode="auto">
          <a:xfrm>
            <a:off x="8440738" y="4038600"/>
            <a:ext cx="500062"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1BC7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400">
                <a:ea typeface="宋体" panose="02010600030101010101" pitchFamily="2" charset="-122"/>
              </a:rPr>
              <a:t>Data</a:t>
            </a:r>
          </a:p>
        </p:txBody>
      </p:sp>
      <p:sp>
        <p:nvSpPr>
          <p:cNvPr id="424184" name="Rectangle 248"/>
          <p:cNvSpPr>
            <a:spLocks noChangeArrowheads="1"/>
          </p:cNvSpPr>
          <p:nvPr/>
        </p:nvSpPr>
        <p:spPr bwMode="auto">
          <a:xfrm>
            <a:off x="7240588" y="4014788"/>
            <a:ext cx="1143000" cy="38100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424185" name="Rectangle 249"/>
          <p:cNvSpPr>
            <a:spLocks noChangeArrowheads="1"/>
          </p:cNvSpPr>
          <p:nvPr/>
        </p:nvSpPr>
        <p:spPr bwMode="auto">
          <a:xfrm>
            <a:off x="8383588" y="4014788"/>
            <a:ext cx="609600" cy="38100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424187" name="Rectangle 251"/>
          <p:cNvSpPr>
            <a:spLocks noChangeArrowheads="1"/>
          </p:cNvSpPr>
          <p:nvPr/>
        </p:nvSpPr>
        <p:spPr bwMode="auto">
          <a:xfrm>
            <a:off x="5713413" y="4495800"/>
            <a:ext cx="1176337"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1BC7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400">
                <a:ea typeface="宋体" panose="02010600030101010101" pitchFamily="2" charset="-122"/>
              </a:rPr>
              <a:t>128.89.25.4</a:t>
            </a:r>
          </a:p>
        </p:txBody>
      </p:sp>
      <p:sp>
        <p:nvSpPr>
          <p:cNvPr id="424188" name="Rectangle 252"/>
          <p:cNvSpPr>
            <a:spLocks noChangeArrowheads="1"/>
          </p:cNvSpPr>
          <p:nvPr/>
        </p:nvSpPr>
        <p:spPr bwMode="auto">
          <a:xfrm>
            <a:off x="6915150" y="4495800"/>
            <a:ext cx="500063"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51BC7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zh-CN" sz="1400">
                <a:ea typeface="宋体" panose="02010600030101010101" pitchFamily="2" charset="-122"/>
              </a:rPr>
              <a:t>Data</a:t>
            </a:r>
          </a:p>
        </p:txBody>
      </p:sp>
      <p:sp>
        <p:nvSpPr>
          <p:cNvPr id="424189" name="Rectangle 253"/>
          <p:cNvSpPr>
            <a:spLocks noChangeArrowheads="1"/>
          </p:cNvSpPr>
          <p:nvPr/>
        </p:nvSpPr>
        <p:spPr bwMode="auto">
          <a:xfrm>
            <a:off x="5715000" y="4471988"/>
            <a:ext cx="1143000" cy="38100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424190" name="Rectangle 254"/>
          <p:cNvSpPr>
            <a:spLocks noChangeArrowheads="1"/>
          </p:cNvSpPr>
          <p:nvPr/>
        </p:nvSpPr>
        <p:spPr bwMode="auto">
          <a:xfrm>
            <a:off x="6858000" y="4471988"/>
            <a:ext cx="609600" cy="38100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424192" name="Rectangle 256"/>
          <p:cNvSpPr>
            <a:spLocks noChangeArrowheads="1"/>
          </p:cNvSpPr>
          <p:nvPr/>
        </p:nvSpPr>
        <p:spPr bwMode="auto">
          <a:xfrm>
            <a:off x="5353050" y="4471988"/>
            <a:ext cx="361950" cy="381000"/>
          </a:xfrm>
          <a:prstGeom prst="rect">
            <a:avLst/>
          </a:prstGeom>
          <a:solidFill>
            <a:srgbClr val="A9004D"/>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solidFill>
                <a:schemeClr val="bg1"/>
              </a:solidFill>
            </a:endParaRPr>
          </a:p>
        </p:txBody>
      </p:sp>
      <p:sp>
        <p:nvSpPr>
          <p:cNvPr id="424193" name="Rectangle 257"/>
          <p:cNvSpPr>
            <a:spLocks noChangeArrowheads="1"/>
          </p:cNvSpPr>
          <p:nvPr/>
        </p:nvSpPr>
        <p:spPr bwMode="auto">
          <a:xfrm>
            <a:off x="8001000" y="3449638"/>
            <a:ext cx="679673"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400">
                <a:ea typeface="宋体" panose="02010600030101010101" pitchFamily="2" charset="-122"/>
              </a:rPr>
              <a:t>128.89</a:t>
            </a:r>
          </a:p>
        </p:txBody>
      </p:sp>
      <p:sp>
        <p:nvSpPr>
          <p:cNvPr id="424194" name="Rectangle 258"/>
          <p:cNvSpPr>
            <a:spLocks noChangeArrowheads="1"/>
          </p:cNvSpPr>
          <p:nvPr/>
        </p:nvSpPr>
        <p:spPr bwMode="auto">
          <a:xfrm>
            <a:off x="4929188" y="4733925"/>
            <a:ext cx="246862"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365125" defTabSz="585788">
              <a:defRPr sz="2400">
                <a:solidFill>
                  <a:schemeClr val="tx1"/>
                </a:solidFill>
                <a:latin typeface="Arial" panose="020B0604020202020204" pitchFamily="34" charset="0"/>
              </a:defRPr>
            </a:lvl2pPr>
            <a:lvl3pPr marL="731838" defTabSz="585788">
              <a:defRPr sz="2400">
                <a:solidFill>
                  <a:schemeClr val="tx1"/>
                </a:solidFill>
                <a:latin typeface="Arial" panose="020B0604020202020204" pitchFamily="34" charset="0"/>
              </a:defRPr>
            </a:lvl3pPr>
            <a:lvl4pPr marL="1096963" defTabSz="585788">
              <a:defRPr sz="2400">
                <a:solidFill>
                  <a:schemeClr val="tx1"/>
                </a:solidFill>
                <a:latin typeface="Arial" panose="020B0604020202020204" pitchFamily="34" charset="0"/>
              </a:defRPr>
            </a:lvl4pPr>
            <a:lvl5pPr marL="1463675" defTabSz="585788">
              <a:defRPr sz="2400">
                <a:solidFill>
                  <a:schemeClr val="tx1"/>
                </a:solidFill>
                <a:latin typeface="Arial" panose="020B0604020202020204" pitchFamily="34" charset="0"/>
              </a:defRPr>
            </a:lvl5pPr>
            <a:lvl6pPr marL="1920875" defTabSz="585788" eaLnBrk="0" fontAlgn="base" hangingPunct="0">
              <a:spcBef>
                <a:spcPct val="0"/>
              </a:spcBef>
              <a:spcAft>
                <a:spcPct val="0"/>
              </a:spcAft>
              <a:defRPr sz="2400">
                <a:solidFill>
                  <a:schemeClr val="tx1"/>
                </a:solidFill>
                <a:latin typeface="Arial" panose="020B0604020202020204" pitchFamily="34" charset="0"/>
              </a:defRPr>
            </a:lvl6pPr>
            <a:lvl7pPr marL="2378075" defTabSz="585788" eaLnBrk="0" fontAlgn="base" hangingPunct="0">
              <a:spcBef>
                <a:spcPct val="0"/>
              </a:spcBef>
              <a:spcAft>
                <a:spcPct val="0"/>
              </a:spcAft>
              <a:defRPr sz="2400">
                <a:solidFill>
                  <a:schemeClr val="tx1"/>
                </a:solidFill>
                <a:latin typeface="Arial" panose="020B0604020202020204" pitchFamily="34" charset="0"/>
              </a:defRPr>
            </a:lvl7pPr>
            <a:lvl8pPr marL="2835275" defTabSz="585788" eaLnBrk="0" fontAlgn="base" hangingPunct="0">
              <a:spcBef>
                <a:spcPct val="0"/>
              </a:spcBef>
              <a:spcAft>
                <a:spcPct val="0"/>
              </a:spcAft>
              <a:defRPr sz="2400">
                <a:solidFill>
                  <a:schemeClr val="tx1"/>
                </a:solidFill>
                <a:latin typeface="Arial" panose="020B0604020202020204" pitchFamily="34" charset="0"/>
              </a:defRPr>
            </a:lvl8pPr>
            <a:lvl9pPr marL="3292475"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400">
                <a:ea typeface="宋体" panose="02010600030101010101" pitchFamily="2" charset="-122"/>
              </a:rPr>
              <a:t>1</a:t>
            </a:r>
          </a:p>
        </p:txBody>
      </p:sp>
      <p:sp>
        <p:nvSpPr>
          <p:cNvPr id="424195" name="Rectangle 259"/>
          <p:cNvSpPr>
            <a:spLocks noChangeArrowheads="1"/>
          </p:cNvSpPr>
          <p:nvPr/>
        </p:nvSpPr>
        <p:spPr bwMode="auto">
          <a:xfrm>
            <a:off x="5219700" y="3768725"/>
            <a:ext cx="246862"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365125" defTabSz="585788">
              <a:defRPr sz="2400">
                <a:solidFill>
                  <a:schemeClr val="tx1"/>
                </a:solidFill>
                <a:latin typeface="Arial" panose="020B0604020202020204" pitchFamily="34" charset="0"/>
              </a:defRPr>
            </a:lvl2pPr>
            <a:lvl3pPr marL="731838" defTabSz="585788">
              <a:defRPr sz="2400">
                <a:solidFill>
                  <a:schemeClr val="tx1"/>
                </a:solidFill>
                <a:latin typeface="Arial" panose="020B0604020202020204" pitchFamily="34" charset="0"/>
              </a:defRPr>
            </a:lvl3pPr>
            <a:lvl4pPr marL="1096963" defTabSz="585788">
              <a:defRPr sz="2400">
                <a:solidFill>
                  <a:schemeClr val="tx1"/>
                </a:solidFill>
                <a:latin typeface="Arial" panose="020B0604020202020204" pitchFamily="34" charset="0"/>
              </a:defRPr>
            </a:lvl4pPr>
            <a:lvl5pPr marL="1463675" defTabSz="585788">
              <a:defRPr sz="2400">
                <a:solidFill>
                  <a:schemeClr val="tx1"/>
                </a:solidFill>
                <a:latin typeface="Arial" panose="020B0604020202020204" pitchFamily="34" charset="0"/>
              </a:defRPr>
            </a:lvl5pPr>
            <a:lvl6pPr marL="1920875" defTabSz="585788" eaLnBrk="0" fontAlgn="base" hangingPunct="0">
              <a:spcBef>
                <a:spcPct val="0"/>
              </a:spcBef>
              <a:spcAft>
                <a:spcPct val="0"/>
              </a:spcAft>
              <a:defRPr sz="2400">
                <a:solidFill>
                  <a:schemeClr val="tx1"/>
                </a:solidFill>
                <a:latin typeface="Arial" panose="020B0604020202020204" pitchFamily="34" charset="0"/>
              </a:defRPr>
            </a:lvl6pPr>
            <a:lvl7pPr marL="2378075" defTabSz="585788" eaLnBrk="0" fontAlgn="base" hangingPunct="0">
              <a:spcBef>
                <a:spcPct val="0"/>
              </a:spcBef>
              <a:spcAft>
                <a:spcPct val="0"/>
              </a:spcAft>
              <a:defRPr sz="2400">
                <a:solidFill>
                  <a:schemeClr val="tx1"/>
                </a:solidFill>
                <a:latin typeface="Arial" panose="020B0604020202020204" pitchFamily="34" charset="0"/>
              </a:defRPr>
            </a:lvl7pPr>
            <a:lvl8pPr marL="2835275" defTabSz="585788" eaLnBrk="0" fontAlgn="base" hangingPunct="0">
              <a:spcBef>
                <a:spcPct val="0"/>
              </a:spcBef>
              <a:spcAft>
                <a:spcPct val="0"/>
              </a:spcAft>
              <a:defRPr sz="2400">
                <a:solidFill>
                  <a:schemeClr val="tx1"/>
                </a:solidFill>
                <a:latin typeface="Arial" panose="020B0604020202020204" pitchFamily="34" charset="0"/>
              </a:defRPr>
            </a:lvl8pPr>
            <a:lvl9pPr marL="3292475"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400">
                <a:ea typeface="宋体" panose="02010600030101010101" pitchFamily="2" charset="-122"/>
              </a:rPr>
              <a:t>0</a:t>
            </a:r>
          </a:p>
        </p:txBody>
      </p:sp>
      <p:sp>
        <p:nvSpPr>
          <p:cNvPr id="424196" name="Rectangle 260"/>
          <p:cNvSpPr>
            <a:spLocks noChangeArrowheads="1"/>
          </p:cNvSpPr>
          <p:nvPr/>
        </p:nvSpPr>
        <p:spPr bwMode="auto">
          <a:xfrm>
            <a:off x="2566988" y="3886200"/>
            <a:ext cx="246862"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365125" defTabSz="585788">
              <a:defRPr sz="2400">
                <a:solidFill>
                  <a:schemeClr val="tx1"/>
                </a:solidFill>
                <a:latin typeface="Arial" panose="020B0604020202020204" pitchFamily="34" charset="0"/>
              </a:defRPr>
            </a:lvl2pPr>
            <a:lvl3pPr marL="731838" defTabSz="585788">
              <a:defRPr sz="2400">
                <a:solidFill>
                  <a:schemeClr val="tx1"/>
                </a:solidFill>
                <a:latin typeface="Arial" panose="020B0604020202020204" pitchFamily="34" charset="0"/>
              </a:defRPr>
            </a:lvl3pPr>
            <a:lvl4pPr marL="1096963" defTabSz="585788">
              <a:defRPr sz="2400">
                <a:solidFill>
                  <a:schemeClr val="tx1"/>
                </a:solidFill>
                <a:latin typeface="Arial" panose="020B0604020202020204" pitchFamily="34" charset="0"/>
              </a:defRPr>
            </a:lvl4pPr>
            <a:lvl5pPr marL="1463675" defTabSz="585788">
              <a:defRPr sz="2400">
                <a:solidFill>
                  <a:schemeClr val="tx1"/>
                </a:solidFill>
                <a:latin typeface="Arial" panose="020B0604020202020204" pitchFamily="34" charset="0"/>
              </a:defRPr>
            </a:lvl5pPr>
            <a:lvl6pPr marL="1920875" defTabSz="585788" eaLnBrk="0" fontAlgn="base" hangingPunct="0">
              <a:spcBef>
                <a:spcPct val="0"/>
              </a:spcBef>
              <a:spcAft>
                <a:spcPct val="0"/>
              </a:spcAft>
              <a:defRPr sz="2400">
                <a:solidFill>
                  <a:schemeClr val="tx1"/>
                </a:solidFill>
                <a:latin typeface="Arial" panose="020B0604020202020204" pitchFamily="34" charset="0"/>
              </a:defRPr>
            </a:lvl6pPr>
            <a:lvl7pPr marL="2378075" defTabSz="585788" eaLnBrk="0" fontAlgn="base" hangingPunct="0">
              <a:spcBef>
                <a:spcPct val="0"/>
              </a:spcBef>
              <a:spcAft>
                <a:spcPct val="0"/>
              </a:spcAft>
              <a:defRPr sz="2400">
                <a:solidFill>
                  <a:schemeClr val="tx1"/>
                </a:solidFill>
                <a:latin typeface="Arial" panose="020B0604020202020204" pitchFamily="34" charset="0"/>
              </a:defRPr>
            </a:lvl7pPr>
            <a:lvl8pPr marL="2835275" defTabSz="585788" eaLnBrk="0" fontAlgn="base" hangingPunct="0">
              <a:spcBef>
                <a:spcPct val="0"/>
              </a:spcBef>
              <a:spcAft>
                <a:spcPct val="0"/>
              </a:spcAft>
              <a:defRPr sz="2400">
                <a:solidFill>
                  <a:schemeClr val="tx1"/>
                </a:solidFill>
                <a:latin typeface="Arial" panose="020B0604020202020204" pitchFamily="34" charset="0"/>
              </a:defRPr>
            </a:lvl8pPr>
            <a:lvl9pPr marL="3292475"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400">
                <a:ea typeface="宋体" panose="02010600030101010101" pitchFamily="2" charset="-122"/>
              </a:rPr>
              <a:t>1</a:t>
            </a:r>
          </a:p>
        </p:txBody>
      </p:sp>
      <p:sp>
        <p:nvSpPr>
          <p:cNvPr id="424197" name="Rectangle 261"/>
          <p:cNvSpPr>
            <a:spLocks noChangeArrowheads="1"/>
          </p:cNvSpPr>
          <p:nvPr/>
        </p:nvSpPr>
        <p:spPr bwMode="auto">
          <a:xfrm>
            <a:off x="7696200" y="3459163"/>
            <a:ext cx="246862"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Arial" panose="020B0604020202020204" pitchFamily="34" charset="0"/>
              </a:defRPr>
            </a:lvl1pPr>
            <a:lvl2pPr marL="365125" defTabSz="585788">
              <a:defRPr sz="2400">
                <a:solidFill>
                  <a:schemeClr val="tx1"/>
                </a:solidFill>
                <a:latin typeface="Arial" panose="020B0604020202020204" pitchFamily="34" charset="0"/>
              </a:defRPr>
            </a:lvl2pPr>
            <a:lvl3pPr marL="731838" defTabSz="585788">
              <a:defRPr sz="2400">
                <a:solidFill>
                  <a:schemeClr val="tx1"/>
                </a:solidFill>
                <a:latin typeface="Arial" panose="020B0604020202020204" pitchFamily="34" charset="0"/>
              </a:defRPr>
            </a:lvl3pPr>
            <a:lvl4pPr marL="1096963" defTabSz="585788">
              <a:defRPr sz="2400">
                <a:solidFill>
                  <a:schemeClr val="tx1"/>
                </a:solidFill>
                <a:latin typeface="Arial" panose="020B0604020202020204" pitchFamily="34" charset="0"/>
              </a:defRPr>
            </a:lvl4pPr>
            <a:lvl5pPr marL="1463675" defTabSz="585788">
              <a:defRPr sz="2400">
                <a:solidFill>
                  <a:schemeClr val="tx1"/>
                </a:solidFill>
                <a:latin typeface="Arial" panose="020B0604020202020204" pitchFamily="34" charset="0"/>
              </a:defRPr>
            </a:lvl5pPr>
            <a:lvl6pPr marL="1920875" defTabSz="585788" eaLnBrk="0" fontAlgn="base" hangingPunct="0">
              <a:spcBef>
                <a:spcPct val="0"/>
              </a:spcBef>
              <a:spcAft>
                <a:spcPct val="0"/>
              </a:spcAft>
              <a:defRPr sz="2400">
                <a:solidFill>
                  <a:schemeClr val="tx1"/>
                </a:solidFill>
                <a:latin typeface="Arial" panose="020B0604020202020204" pitchFamily="34" charset="0"/>
              </a:defRPr>
            </a:lvl6pPr>
            <a:lvl7pPr marL="2378075" defTabSz="585788" eaLnBrk="0" fontAlgn="base" hangingPunct="0">
              <a:spcBef>
                <a:spcPct val="0"/>
              </a:spcBef>
              <a:spcAft>
                <a:spcPct val="0"/>
              </a:spcAft>
              <a:defRPr sz="2400">
                <a:solidFill>
                  <a:schemeClr val="tx1"/>
                </a:solidFill>
                <a:latin typeface="Arial" panose="020B0604020202020204" pitchFamily="34" charset="0"/>
              </a:defRPr>
            </a:lvl7pPr>
            <a:lvl8pPr marL="2835275" defTabSz="585788" eaLnBrk="0" fontAlgn="base" hangingPunct="0">
              <a:spcBef>
                <a:spcPct val="0"/>
              </a:spcBef>
              <a:spcAft>
                <a:spcPct val="0"/>
              </a:spcAft>
              <a:defRPr sz="2400">
                <a:solidFill>
                  <a:schemeClr val="tx1"/>
                </a:solidFill>
                <a:latin typeface="Arial" panose="020B0604020202020204" pitchFamily="34" charset="0"/>
              </a:defRPr>
            </a:lvl8pPr>
            <a:lvl9pPr marL="3292475" defTabSz="585788"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400">
                <a:ea typeface="宋体" panose="02010600030101010101" pitchFamily="2" charset="-122"/>
              </a:rPr>
              <a:t>0</a:t>
            </a:r>
          </a:p>
        </p:txBody>
      </p:sp>
      <p:pic>
        <p:nvPicPr>
          <p:cNvPr id="424200" name="Picture 26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959225"/>
            <a:ext cx="7270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4201" name="Picture 26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6813" y="5399088"/>
            <a:ext cx="727075"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4202" name="Picture 26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451225"/>
            <a:ext cx="7270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4203" name="Picture 26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716338"/>
            <a:ext cx="7747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4139" name="Line 203"/>
          <p:cNvSpPr>
            <a:spLocks noChangeShapeType="1"/>
          </p:cNvSpPr>
          <p:nvPr/>
        </p:nvSpPr>
        <p:spPr bwMode="auto">
          <a:xfrm>
            <a:off x="682625" y="4887913"/>
            <a:ext cx="750888" cy="0"/>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140" name="Rectangle 204"/>
          <p:cNvSpPr>
            <a:spLocks noChangeArrowheads="1"/>
          </p:cNvSpPr>
          <p:nvPr/>
        </p:nvSpPr>
        <p:spPr bwMode="auto">
          <a:xfrm>
            <a:off x="169863" y="5072063"/>
            <a:ext cx="1176337" cy="30956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A9004D"/>
                </a:solidFill>
              </a14:hiddenFill>
            </a:ext>
            <a:ext uri="{91240B29-F687-4F45-9708-019B960494DF}">
              <a14:hiddenLine xmlns:a14="http://schemas.microsoft.com/office/drawing/2010/main" w="25400">
                <a:solidFill>
                  <a:srgbClr val="51BC75"/>
                </a:solidFill>
                <a:miter lim="800000"/>
                <a:headEnd/>
                <a:tailEnd/>
              </a14:hiddenLine>
            </a:ext>
          </a:extLst>
        </p:spPr>
        <p:txBody>
          <a:bodyPr wrap="none" lIns="92075" tIns="46038" rIns="92075" bIns="46038" anchor="ctr"/>
          <a:lstStyle/>
          <a:p>
            <a:pPr algn="ctr"/>
            <a:r>
              <a:rPr lang="en-US" altLang="zh-CN" sz="1600" dirty="0">
                <a:solidFill>
                  <a:schemeClr val="bg1"/>
                </a:solidFill>
                <a:ea typeface="宋体" panose="02010600030101010101" pitchFamily="2" charset="-122"/>
              </a:rPr>
              <a:t>128.89.25.4</a:t>
            </a:r>
          </a:p>
        </p:txBody>
      </p:sp>
      <p:sp>
        <p:nvSpPr>
          <p:cNvPr id="424152" name="Rectangle 216"/>
          <p:cNvSpPr>
            <a:spLocks noChangeArrowheads="1"/>
          </p:cNvSpPr>
          <p:nvPr/>
        </p:nvSpPr>
        <p:spPr bwMode="auto">
          <a:xfrm>
            <a:off x="2228850" y="5072063"/>
            <a:ext cx="376238" cy="30956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A9004D"/>
                </a:solidFill>
              </a14:hiddenFill>
            </a:ext>
            <a:ext uri="{91240B29-F687-4F45-9708-019B960494DF}">
              <a14:hiddenLine xmlns:a14="http://schemas.microsoft.com/office/drawing/2010/main" w="25400">
                <a:solidFill>
                  <a:srgbClr val="51BC75"/>
                </a:solidFill>
                <a:miter lim="800000"/>
                <a:headEnd/>
                <a:tailEnd/>
              </a14:hiddenLine>
            </a:ext>
          </a:extLst>
        </p:spPr>
        <p:txBody>
          <a:bodyPr wrap="none" lIns="92075" tIns="46038" rIns="92075" bIns="46038" anchor="ctr"/>
          <a:lstStyle/>
          <a:p>
            <a:pPr algn="ctr"/>
            <a:r>
              <a:rPr lang="en-US" altLang="zh-CN" sz="1600" dirty="0">
                <a:solidFill>
                  <a:schemeClr val="bg1"/>
                </a:solidFill>
                <a:ea typeface="宋体" panose="02010600030101010101" pitchFamily="2" charset="-122"/>
              </a:rPr>
              <a:t>4</a:t>
            </a:r>
          </a:p>
        </p:txBody>
      </p:sp>
      <p:sp>
        <p:nvSpPr>
          <p:cNvPr id="424191" name="Rectangle 255"/>
          <p:cNvSpPr>
            <a:spLocks noChangeArrowheads="1"/>
          </p:cNvSpPr>
          <p:nvPr/>
        </p:nvSpPr>
        <p:spPr bwMode="auto">
          <a:xfrm>
            <a:off x="5334000" y="4495800"/>
            <a:ext cx="376238" cy="3095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A9004D"/>
                </a:solidFill>
              </a14:hiddenFill>
            </a:ext>
            <a:ext uri="{91240B29-F687-4F45-9708-019B960494DF}">
              <a14:hiddenLine xmlns:a14="http://schemas.microsoft.com/office/drawing/2010/main" w="25400">
                <a:solidFill>
                  <a:srgbClr val="51BC75"/>
                </a:solidFill>
                <a:miter lim="800000"/>
                <a:headEnd/>
                <a:tailEnd/>
              </a14:hiddenLine>
            </a:ext>
          </a:extLst>
        </p:spPr>
        <p:txBody>
          <a:bodyPr wrap="none" lIns="92075" tIns="46038" rIns="92075" bIns="46038" anchor="ctr"/>
          <a:lstStyle/>
          <a:p>
            <a:pPr algn="ctr"/>
            <a:r>
              <a:rPr lang="en-US" altLang="zh-CN" sz="1600" dirty="0">
                <a:solidFill>
                  <a:schemeClr val="bg1"/>
                </a:solidFill>
                <a:ea typeface="宋体" panose="02010600030101010101" pitchFamily="2" charset="-122"/>
              </a:rPr>
              <a:t>9</a:t>
            </a:r>
          </a:p>
        </p:txBody>
      </p:sp>
    </p:spTree>
    <p:extLst>
      <p:ext uri="{BB962C8B-B14F-4D97-AF65-F5344CB8AC3E}">
        <p14:creationId xmlns:p14="http://schemas.microsoft.com/office/powerpoint/2010/main" val="2329773855"/>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Agenda</a:t>
            </a:r>
            <a:endParaRPr lang="en-US" altLang="zh-CN" b="0">
              <a:latin typeface="Tahoma" panose="020B0604030504040204" pitchFamily="34" charset="0"/>
              <a:ea typeface="宋体" panose="02010600030101010101" pitchFamily="2" charset="-122"/>
            </a:endParaRPr>
          </a:p>
        </p:txBody>
      </p:sp>
      <p:sp>
        <p:nvSpPr>
          <p:cNvPr id="1149955" name="Rectangle 3"/>
          <p:cNvSpPr>
            <a:spLocks noGrp="1" noChangeArrowheads="1"/>
          </p:cNvSpPr>
          <p:nvPr>
            <p:ph type="body" idx="1"/>
          </p:nvPr>
        </p:nvSpPr>
        <p:spPr/>
        <p:txBody>
          <a:bodyPr/>
          <a:lstStyle/>
          <a:p>
            <a:r>
              <a:rPr lang="en-US" altLang="zh-TW" sz="3600" b="0" dirty="0">
                <a:latin typeface="Tahoma" panose="020B0604030504040204" pitchFamily="34" charset="0"/>
                <a:ea typeface="新細明體" panose="02020500000000000000" pitchFamily="18" charset="-120"/>
              </a:rPr>
              <a:t>Introduction to MPLS</a:t>
            </a:r>
          </a:p>
          <a:p>
            <a:r>
              <a:rPr lang="en-US" altLang="zh-TW" sz="3600" b="0" dirty="0">
                <a:solidFill>
                  <a:schemeClr val="hlink"/>
                </a:solidFill>
                <a:latin typeface="Tahoma" panose="020B0604030504040204" pitchFamily="34" charset="0"/>
                <a:ea typeface="新細明體" panose="02020500000000000000" pitchFamily="18" charset="-120"/>
              </a:rPr>
              <a:t>LDP</a:t>
            </a:r>
          </a:p>
          <a:p>
            <a:r>
              <a:rPr lang="en-US" altLang="zh-TW" sz="3600" b="0" dirty="0">
                <a:latin typeface="Tahoma" panose="020B0604030504040204" pitchFamily="34" charset="0"/>
                <a:ea typeface="新細明體" panose="02020500000000000000" pitchFamily="18" charset="-120"/>
              </a:rPr>
              <a:t>MPLS </a:t>
            </a:r>
            <a:r>
              <a:rPr lang="en-US" altLang="zh-TW" sz="3600" b="0" dirty="0" smtClean="0">
                <a:latin typeface="Tahoma" panose="020B0604030504040204" pitchFamily="34" charset="0"/>
                <a:ea typeface="新細明體" panose="02020500000000000000" pitchFamily="18" charset="-120"/>
              </a:rPr>
              <a:t>VPN</a:t>
            </a:r>
            <a:endParaRPr lang="en-US" altLang="zh-TW" sz="3600" b="0" dirty="0">
              <a:latin typeface="Tahoma" panose="020B0604030504040204" pitchFamily="34" charset="0"/>
              <a:ea typeface="新細明體" panose="02020500000000000000" pitchFamily="18" charset="-120"/>
            </a:endParaRPr>
          </a:p>
        </p:txBody>
      </p:sp>
    </p:spTree>
    <p:extLst>
      <p:ext uri="{BB962C8B-B14F-4D97-AF65-F5344CB8AC3E}">
        <p14:creationId xmlns:p14="http://schemas.microsoft.com/office/powerpoint/2010/main" val="37032146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p:txBody>
          <a:bodyPr/>
          <a:lstStyle/>
          <a:p>
            <a:r>
              <a:rPr lang="sl-SI" altLang="en-US" b="0">
                <a:latin typeface="Tahoma" panose="020B0604030504040204" pitchFamily="34" charset="0"/>
              </a:rPr>
              <a:t>MPLS Unicast IP Routing</a:t>
            </a:r>
            <a:endParaRPr lang="en-GB" altLang="en-US" b="0">
              <a:latin typeface="Tahoma" panose="020B0604030504040204" pitchFamily="34" charset="0"/>
            </a:endParaRPr>
          </a:p>
        </p:txBody>
      </p:sp>
      <p:sp>
        <p:nvSpPr>
          <p:cNvPr id="843779" name="Rectangle 3"/>
          <p:cNvSpPr>
            <a:spLocks noGrp="1" noChangeArrowheads="1"/>
          </p:cNvSpPr>
          <p:nvPr>
            <p:ph type="body" idx="1"/>
          </p:nvPr>
        </p:nvSpPr>
        <p:spPr>
          <a:xfrm>
            <a:off x="458788" y="1590675"/>
            <a:ext cx="8221662" cy="4581525"/>
          </a:xfrm>
        </p:spPr>
        <p:txBody>
          <a:bodyPr>
            <a:noAutofit/>
          </a:bodyPr>
          <a:lstStyle/>
          <a:p>
            <a:pPr marL="222250" indent="-222250" defTabSz="915988">
              <a:lnSpc>
                <a:spcPct val="100000"/>
              </a:lnSpc>
              <a:spcAft>
                <a:spcPts val="600"/>
              </a:spcAft>
            </a:pPr>
            <a:r>
              <a:rPr lang="sl-SI" altLang="en-US" sz="2400" b="0" dirty="0">
                <a:latin typeface="Tahoma" panose="020B0604030504040204" pitchFamily="34" charset="0"/>
              </a:rPr>
              <a:t>MPLS introduces a new fi</a:t>
            </a:r>
            <a:r>
              <a:rPr lang="en-US" altLang="zh-TW" sz="2400" b="0" dirty="0">
                <a:latin typeface="Tahoma" panose="020B0604030504040204" pitchFamily="34" charset="0"/>
                <a:ea typeface="新細明體" panose="02020500000000000000" pitchFamily="18" charset="-120"/>
              </a:rPr>
              <a:t>e</a:t>
            </a:r>
            <a:r>
              <a:rPr lang="sl-SI" altLang="en-US" sz="2400" b="0" dirty="0">
                <a:latin typeface="Tahoma" panose="020B0604030504040204" pitchFamily="34" charset="0"/>
              </a:rPr>
              <a:t>ld that is used for forwarding decisions</a:t>
            </a:r>
            <a:r>
              <a:rPr lang="en-US" altLang="zh-TW" sz="2400" b="0" dirty="0">
                <a:latin typeface="Tahoma" panose="020B0604030504040204" pitchFamily="34" charset="0"/>
                <a:ea typeface="新細明體" panose="02020500000000000000" pitchFamily="18" charset="-120"/>
              </a:rPr>
              <a:t>.</a:t>
            </a:r>
            <a:endParaRPr lang="sl-SI" altLang="en-US" sz="2400" b="0" dirty="0">
              <a:latin typeface="Tahoma" panose="020B0604030504040204" pitchFamily="34" charset="0"/>
            </a:endParaRPr>
          </a:p>
          <a:p>
            <a:pPr marL="222250" indent="-222250" defTabSz="915988">
              <a:lnSpc>
                <a:spcPct val="100000"/>
              </a:lnSpc>
              <a:spcAft>
                <a:spcPts val="600"/>
              </a:spcAft>
            </a:pPr>
            <a:r>
              <a:rPr lang="sl-SI" altLang="en-US" sz="2400" b="0" dirty="0">
                <a:latin typeface="Tahoma" panose="020B0604030504040204" pitchFamily="34" charset="0"/>
              </a:rPr>
              <a:t>Although labels are locally significant</a:t>
            </a:r>
            <a:r>
              <a:rPr lang="en-US" altLang="zh-TW" sz="2400" b="0" dirty="0">
                <a:latin typeface="Tahoma" panose="020B0604030504040204" pitchFamily="34" charset="0"/>
                <a:ea typeface="新細明體" panose="02020500000000000000" pitchFamily="18" charset="-120"/>
              </a:rPr>
              <a:t>,</a:t>
            </a:r>
            <a:r>
              <a:rPr lang="sl-SI" altLang="en-US" sz="2400" b="0" dirty="0">
                <a:latin typeface="Tahoma" panose="020B0604030504040204" pitchFamily="34" charset="0"/>
              </a:rPr>
              <a:t> they have to be advertised to directly reachable peers</a:t>
            </a:r>
            <a:r>
              <a:rPr lang="en-US" altLang="zh-TW" sz="2400" b="0" dirty="0">
                <a:latin typeface="Tahoma" panose="020B0604030504040204" pitchFamily="34" charset="0"/>
                <a:ea typeface="新細明體" panose="02020500000000000000" pitchFamily="18" charset="-120"/>
              </a:rPr>
              <a:t>.</a:t>
            </a:r>
            <a:endParaRPr lang="sl-SI" altLang="en-US" sz="2400" b="0" dirty="0">
              <a:latin typeface="Tahoma" panose="020B0604030504040204" pitchFamily="34" charset="0"/>
            </a:endParaRPr>
          </a:p>
          <a:p>
            <a:pPr marL="565150" lvl="1" indent="-228600" defTabSz="915988">
              <a:lnSpc>
                <a:spcPct val="100000"/>
              </a:lnSpc>
              <a:spcAft>
                <a:spcPts val="600"/>
              </a:spcAft>
            </a:pPr>
            <a:r>
              <a:rPr lang="sl-SI" altLang="en-US" sz="2400" b="0" dirty="0">
                <a:latin typeface="Tahoma" panose="020B0604030504040204" pitchFamily="34" charset="0"/>
              </a:rPr>
              <a:t>One option would be to include this parameter into existing IP routing protocols</a:t>
            </a:r>
            <a:r>
              <a:rPr lang="en-US" altLang="zh-TW" sz="2400" b="0" dirty="0">
                <a:latin typeface="Tahoma" panose="020B0604030504040204" pitchFamily="34" charset="0"/>
                <a:ea typeface="新細明體" panose="02020500000000000000" pitchFamily="18" charset="-120"/>
              </a:rPr>
              <a:t>.</a:t>
            </a:r>
            <a:endParaRPr lang="sl-SI" altLang="en-US" sz="2400" b="0" dirty="0">
              <a:latin typeface="Tahoma" panose="020B0604030504040204" pitchFamily="34" charset="0"/>
            </a:endParaRPr>
          </a:p>
          <a:p>
            <a:pPr marL="565150" lvl="1" indent="-228600" defTabSz="915988">
              <a:lnSpc>
                <a:spcPct val="100000"/>
              </a:lnSpc>
              <a:spcAft>
                <a:spcPts val="600"/>
              </a:spcAft>
            </a:pPr>
            <a:r>
              <a:rPr lang="sl-SI" altLang="en-US" sz="2400" b="0" dirty="0">
                <a:latin typeface="Tahoma" panose="020B0604030504040204" pitchFamily="34" charset="0"/>
              </a:rPr>
              <a:t>The other option is to create a new protocol to exchange labels</a:t>
            </a:r>
            <a:r>
              <a:rPr lang="en-US" altLang="zh-TW" sz="2400" b="0" dirty="0">
                <a:latin typeface="Tahoma" panose="020B0604030504040204" pitchFamily="34" charset="0"/>
                <a:ea typeface="新細明體" panose="02020500000000000000" pitchFamily="18" charset="-120"/>
              </a:rPr>
              <a:t>.</a:t>
            </a:r>
            <a:endParaRPr lang="sl-SI" altLang="en-US" sz="2400" b="0" dirty="0">
              <a:latin typeface="Tahoma" panose="020B0604030504040204" pitchFamily="34" charset="0"/>
            </a:endParaRPr>
          </a:p>
          <a:p>
            <a:pPr marL="222250" indent="-222250" defTabSz="915988">
              <a:lnSpc>
                <a:spcPct val="100000"/>
              </a:lnSpc>
              <a:spcAft>
                <a:spcPts val="600"/>
              </a:spcAft>
            </a:pPr>
            <a:r>
              <a:rPr lang="sl-SI" altLang="en-US" sz="2400" b="0" dirty="0">
                <a:latin typeface="Tahoma" panose="020B0604030504040204" pitchFamily="34" charset="0"/>
              </a:rPr>
              <a:t>The second option </a:t>
            </a:r>
            <a:r>
              <a:rPr lang="en-US" altLang="zh-TW" sz="2400" b="0" dirty="0">
                <a:latin typeface="Tahoma" panose="020B0604030504040204" pitchFamily="34" charset="0"/>
                <a:ea typeface="新細明體" panose="02020500000000000000" pitchFamily="18" charset="-120"/>
              </a:rPr>
              <a:t>has been</a:t>
            </a:r>
            <a:r>
              <a:rPr lang="sl-SI" altLang="en-US" sz="2400" b="0" dirty="0">
                <a:latin typeface="Tahoma" panose="020B0604030504040204" pitchFamily="34" charset="0"/>
              </a:rPr>
              <a:t> used because there are too many existing IP routing protocols that would have to be modified to carry labels</a:t>
            </a:r>
            <a:r>
              <a:rPr lang="en-US" altLang="zh-TW" sz="2400" b="0" dirty="0">
                <a:latin typeface="Tahoma" panose="020B0604030504040204" pitchFamily="34" charset="0"/>
                <a:ea typeface="新細明體" panose="02020500000000000000" pitchFamily="18" charset="-120"/>
              </a:rPr>
              <a:t>.</a:t>
            </a:r>
            <a:endParaRPr lang="en-GB" altLang="en-US" sz="2400" b="0" dirty="0">
              <a:latin typeface="Tahoma" panose="020B0604030504040204" pitchFamily="34" charset="0"/>
            </a:endParaRPr>
          </a:p>
        </p:txBody>
      </p:sp>
    </p:spTree>
    <p:extLst>
      <p:ext uri="{BB962C8B-B14F-4D97-AF65-F5344CB8AC3E}">
        <p14:creationId xmlns:p14="http://schemas.microsoft.com/office/powerpoint/2010/main" val="911077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6" name="Rectangle 4"/>
          <p:cNvSpPr>
            <a:spLocks noGrp="1" noChangeArrowheads="1"/>
          </p:cNvSpPr>
          <p:nvPr>
            <p:ph type="title"/>
          </p:nvPr>
        </p:nvSpPr>
        <p:spPr/>
        <p:txBody>
          <a:bodyPr/>
          <a:lstStyle/>
          <a:p>
            <a:r>
              <a:rPr lang="en-US" altLang="zh-CN" b="0" dirty="0">
                <a:latin typeface="Tahoma" panose="020B0604030504040204" pitchFamily="34" charset="0"/>
                <a:ea typeface="宋体" panose="02010600030101010101" pitchFamily="2" charset="-122"/>
              </a:rPr>
              <a:t>Label Distribution Protocol</a:t>
            </a:r>
          </a:p>
        </p:txBody>
      </p:sp>
      <p:sp>
        <p:nvSpPr>
          <p:cNvPr id="412677" name="Rectangle 5"/>
          <p:cNvSpPr>
            <a:spLocks noGrp="1" noChangeArrowheads="1"/>
          </p:cNvSpPr>
          <p:nvPr>
            <p:ph type="body" idx="1"/>
          </p:nvPr>
        </p:nvSpPr>
        <p:spPr>
          <a:xfrm>
            <a:off x="304801" y="1524000"/>
            <a:ext cx="8534400" cy="4495800"/>
          </a:xfrm>
        </p:spPr>
        <p:txBody>
          <a:bodyPr>
            <a:normAutofit/>
          </a:bodyPr>
          <a:lstStyle/>
          <a:p>
            <a:pPr indent="-228600">
              <a:lnSpc>
                <a:spcPct val="100000"/>
              </a:lnSpc>
              <a:spcAft>
                <a:spcPts val="600"/>
              </a:spcAft>
            </a:pPr>
            <a:r>
              <a:rPr lang="en-US" altLang="zh-CN" sz="2400" b="0" dirty="0">
                <a:latin typeface="Tahoma" panose="020B0604030504040204" pitchFamily="34" charset="0"/>
                <a:ea typeface="宋体" panose="02010600030101010101" pitchFamily="2" charset="-122"/>
              </a:rPr>
              <a:t>Defined in RFC 3036 and 3037</a:t>
            </a:r>
          </a:p>
          <a:p>
            <a:pPr indent="-228600">
              <a:lnSpc>
                <a:spcPct val="100000"/>
              </a:lnSpc>
              <a:spcAft>
                <a:spcPts val="600"/>
              </a:spcAft>
            </a:pPr>
            <a:r>
              <a:rPr lang="en-US" altLang="zh-CN" sz="2400" b="0" dirty="0">
                <a:latin typeface="Tahoma" panose="020B0604030504040204" pitchFamily="34" charset="0"/>
                <a:ea typeface="宋体" panose="02010600030101010101" pitchFamily="2" charset="-122"/>
              </a:rPr>
              <a:t>Used to distribute labels in a MPLS network</a:t>
            </a:r>
          </a:p>
          <a:p>
            <a:pPr indent="-228600">
              <a:lnSpc>
                <a:spcPct val="100000"/>
              </a:lnSpc>
              <a:spcAft>
                <a:spcPts val="600"/>
              </a:spcAft>
            </a:pPr>
            <a:r>
              <a:rPr lang="en-US" altLang="zh-CN" sz="2400" b="0" dirty="0">
                <a:latin typeface="Tahoma" panose="020B0604030504040204" pitchFamily="34" charset="0"/>
                <a:ea typeface="宋体" panose="02010600030101010101" pitchFamily="2" charset="-122"/>
              </a:rPr>
              <a:t>Forwarding equivalence </a:t>
            </a:r>
            <a:r>
              <a:rPr lang="en-US" altLang="zh-CN" sz="2400" b="0" dirty="0" smtClean="0">
                <a:latin typeface="Tahoma" panose="020B0604030504040204" pitchFamily="34" charset="0"/>
                <a:ea typeface="宋体" panose="02010600030101010101" pitchFamily="2" charset="-122"/>
              </a:rPr>
              <a:t>class </a:t>
            </a:r>
            <a:endParaRPr lang="en-US" altLang="zh-CN" sz="2400" b="0" dirty="0">
              <a:latin typeface="Tahoma" panose="020B0604030504040204" pitchFamily="34" charset="0"/>
              <a:ea typeface="宋体" panose="02010600030101010101" pitchFamily="2" charset="-122"/>
            </a:endParaRPr>
          </a:p>
          <a:p>
            <a:pPr lvl="1" indent="-228600">
              <a:lnSpc>
                <a:spcPct val="100000"/>
              </a:lnSpc>
              <a:spcAft>
                <a:spcPts val="600"/>
              </a:spcAft>
            </a:pPr>
            <a:r>
              <a:rPr lang="en-US" altLang="zh-CN" sz="2400" b="0" dirty="0">
                <a:latin typeface="Tahoma" panose="020B0604030504040204" pitchFamily="34" charset="0"/>
                <a:ea typeface="宋体" panose="02010600030101010101" pitchFamily="2" charset="-122"/>
              </a:rPr>
              <a:t>How packets are mapped to LSPs (Label </a:t>
            </a:r>
            <a:r>
              <a:rPr lang="en-US" altLang="zh-CN" sz="2400" b="0" dirty="0" smtClean="0">
                <a:latin typeface="Tahoma" panose="020B0604030504040204" pitchFamily="34" charset="0"/>
                <a:ea typeface="宋体" panose="02010600030101010101" pitchFamily="2" charset="-122"/>
              </a:rPr>
              <a:t>Switched </a:t>
            </a:r>
            <a:r>
              <a:rPr lang="en-US" altLang="zh-CN" sz="2400" b="0" dirty="0">
                <a:latin typeface="Tahoma" panose="020B0604030504040204" pitchFamily="34" charset="0"/>
                <a:ea typeface="宋体" panose="02010600030101010101" pitchFamily="2" charset="-122"/>
              </a:rPr>
              <a:t>Paths)</a:t>
            </a:r>
          </a:p>
          <a:p>
            <a:pPr indent="-228600">
              <a:lnSpc>
                <a:spcPct val="100000"/>
              </a:lnSpc>
              <a:spcAft>
                <a:spcPts val="600"/>
              </a:spcAft>
            </a:pPr>
            <a:r>
              <a:rPr lang="en-US" altLang="zh-CN" sz="2400" b="0" dirty="0">
                <a:latin typeface="Tahoma" panose="020B0604030504040204" pitchFamily="34" charset="0"/>
                <a:ea typeface="宋体" panose="02010600030101010101" pitchFamily="2" charset="-122"/>
              </a:rPr>
              <a:t>Advertise labels per FEC </a:t>
            </a:r>
          </a:p>
          <a:p>
            <a:pPr lvl="1" indent="-228600">
              <a:lnSpc>
                <a:spcPct val="100000"/>
              </a:lnSpc>
              <a:spcAft>
                <a:spcPts val="600"/>
              </a:spcAft>
            </a:pPr>
            <a:r>
              <a:rPr lang="en-US" altLang="zh-CN" sz="2400" b="0" dirty="0">
                <a:latin typeface="Tahoma" panose="020B0604030504040204" pitchFamily="34" charset="0"/>
                <a:ea typeface="宋体" panose="02010600030101010101" pitchFamily="2" charset="-122"/>
              </a:rPr>
              <a:t>Reach destination </a:t>
            </a:r>
            <a:r>
              <a:rPr lang="en-US" altLang="zh-CN" sz="2400" b="0" dirty="0" err="1">
                <a:latin typeface="Tahoma" panose="020B0604030504040204" pitchFamily="34" charset="0"/>
                <a:ea typeface="宋体" panose="02010600030101010101" pitchFamily="2" charset="-122"/>
              </a:rPr>
              <a:t>a.b.c.d</a:t>
            </a:r>
            <a:r>
              <a:rPr lang="en-US" altLang="zh-CN" sz="2400" b="0" dirty="0">
                <a:latin typeface="Tahoma" panose="020B0604030504040204" pitchFamily="34" charset="0"/>
                <a:ea typeface="宋体" panose="02010600030101010101" pitchFamily="2" charset="-122"/>
              </a:rPr>
              <a:t> with label x</a:t>
            </a:r>
          </a:p>
          <a:p>
            <a:pPr indent="-228600">
              <a:lnSpc>
                <a:spcPct val="100000"/>
              </a:lnSpc>
              <a:spcAft>
                <a:spcPts val="600"/>
              </a:spcAft>
            </a:pPr>
            <a:r>
              <a:rPr lang="en-US" altLang="zh-CN" sz="2400" b="0" dirty="0">
                <a:latin typeface="Tahoma" panose="020B0604030504040204" pitchFamily="34" charset="0"/>
                <a:ea typeface="宋体" panose="02010600030101010101" pitchFamily="2" charset="-122"/>
              </a:rPr>
              <a:t>Neighbor discovery</a:t>
            </a:r>
          </a:p>
          <a:p>
            <a:pPr lvl="1" indent="-228600">
              <a:lnSpc>
                <a:spcPct val="100000"/>
              </a:lnSpc>
              <a:spcAft>
                <a:spcPts val="600"/>
              </a:spcAft>
            </a:pPr>
            <a:r>
              <a:rPr lang="en-US" altLang="zh-CN" sz="2400" b="0" dirty="0">
                <a:latin typeface="Tahoma" panose="020B0604030504040204" pitchFamily="34" charset="0"/>
                <a:ea typeface="宋体" panose="02010600030101010101" pitchFamily="2" charset="-122"/>
              </a:rPr>
              <a:t>Basic and extended discovery</a:t>
            </a:r>
          </a:p>
        </p:txBody>
      </p:sp>
    </p:spTree>
    <p:extLst>
      <p:ext uri="{BB962C8B-B14F-4D97-AF65-F5344CB8AC3E}">
        <p14:creationId xmlns:p14="http://schemas.microsoft.com/office/powerpoint/2010/main" val="4111256102"/>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MPLS Unicast IP Routing Architecture</a:t>
            </a:r>
            <a:endParaRPr lang="en-GB" altLang="en-US" b="0">
              <a:latin typeface="Tahoma" panose="020B0604030504040204" pitchFamily="34" charset="0"/>
            </a:endParaRPr>
          </a:p>
        </p:txBody>
      </p:sp>
      <p:sp>
        <p:nvSpPr>
          <p:cNvPr id="844803" name="AutoShape 3"/>
          <p:cNvSpPr>
            <a:spLocks noChangeArrowheads="1"/>
          </p:cNvSpPr>
          <p:nvPr/>
        </p:nvSpPr>
        <p:spPr bwMode="auto">
          <a:xfrm>
            <a:off x="2438400" y="1600200"/>
            <a:ext cx="4191000" cy="4724400"/>
          </a:xfrm>
          <a:prstGeom prst="roundRect">
            <a:avLst>
              <a:gd name="adj" fmla="val 5208"/>
            </a:avLst>
          </a:prstGeom>
          <a:solidFill>
            <a:schemeClr val="accent2">
              <a:lumMod val="40000"/>
              <a:lumOff val="60000"/>
            </a:schemeClr>
          </a:solidFill>
          <a:ln w="19050">
            <a:solidFill>
              <a:schemeClr val="tx1"/>
            </a:solidFill>
            <a:round/>
            <a:headEnd type="none" w="sm" len="sm"/>
            <a:tailEnd/>
          </a:ln>
          <a:effectLst/>
        </p:spPr>
        <p:txBody>
          <a:bodyPr wrap="none"/>
          <a:lstStyle/>
          <a:p>
            <a:r>
              <a:rPr lang="sl-SI" altLang="en-US">
                <a:latin typeface="Helvetica" panose="020B0604020202020204" pitchFamily="34" charset="0"/>
              </a:rPr>
              <a:t>LSR</a:t>
            </a:r>
            <a:endParaRPr lang="en-GB" altLang="en-US">
              <a:latin typeface="Helvetica" panose="020B0604020202020204" pitchFamily="34" charset="0"/>
            </a:endParaRPr>
          </a:p>
        </p:txBody>
      </p:sp>
      <p:sp>
        <p:nvSpPr>
          <p:cNvPr id="844804" name="AutoShape 4"/>
          <p:cNvSpPr>
            <a:spLocks noChangeArrowheads="1"/>
          </p:cNvSpPr>
          <p:nvPr/>
        </p:nvSpPr>
        <p:spPr bwMode="auto">
          <a:xfrm>
            <a:off x="2667000" y="2057400"/>
            <a:ext cx="3733800" cy="2133600"/>
          </a:xfrm>
          <a:prstGeom prst="roundRect">
            <a:avLst>
              <a:gd name="adj" fmla="val 7833"/>
            </a:avLst>
          </a:prstGeom>
          <a:solidFill>
            <a:schemeClr val="bg1"/>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sz="2000" dirty="0">
                <a:latin typeface="Helvetica" panose="020B0604020202020204" pitchFamily="34" charset="0"/>
              </a:rPr>
              <a:t>Control plane</a:t>
            </a:r>
            <a:endParaRPr lang="en-GB" altLang="en-US" sz="2000" dirty="0">
              <a:latin typeface="Helvetica" panose="020B0604020202020204" pitchFamily="34" charset="0"/>
            </a:endParaRPr>
          </a:p>
        </p:txBody>
      </p:sp>
      <p:sp>
        <p:nvSpPr>
          <p:cNvPr id="844805" name="AutoShape 5"/>
          <p:cNvSpPr>
            <a:spLocks noChangeArrowheads="1"/>
          </p:cNvSpPr>
          <p:nvPr/>
        </p:nvSpPr>
        <p:spPr bwMode="auto">
          <a:xfrm>
            <a:off x="2667000" y="4343400"/>
            <a:ext cx="3733800" cy="1688812"/>
          </a:xfrm>
          <a:prstGeom prst="roundRect">
            <a:avLst>
              <a:gd name="adj" fmla="val 7407"/>
            </a:avLst>
          </a:prstGeom>
          <a:solidFill>
            <a:schemeClr val="bg1"/>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sz="1800" dirty="0">
                <a:latin typeface="Helvetica" panose="020B0604020202020204" pitchFamily="34" charset="0"/>
              </a:rPr>
              <a:t>Data plane</a:t>
            </a:r>
            <a:endParaRPr lang="en-GB" altLang="en-US" sz="1800" dirty="0">
              <a:latin typeface="Helvetica" panose="020B0604020202020204" pitchFamily="34" charset="0"/>
            </a:endParaRPr>
          </a:p>
        </p:txBody>
      </p:sp>
      <p:sp>
        <p:nvSpPr>
          <p:cNvPr id="844806" name="AutoShape 6"/>
          <p:cNvSpPr>
            <a:spLocks noChangeArrowheads="1"/>
          </p:cNvSpPr>
          <p:nvPr/>
        </p:nvSpPr>
        <p:spPr bwMode="auto">
          <a:xfrm>
            <a:off x="2819400" y="2514600"/>
            <a:ext cx="3429000" cy="381000"/>
          </a:xfrm>
          <a:prstGeom prst="roundRect">
            <a:avLst>
              <a:gd name="adj" fmla="val 16667"/>
            </a:avLst>
          </a:prstGeom>
          <a:solidFill>
            <a:srgbClr val="53DAFF"/>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pPr algn="ctr"/>
            <a:r>
              <a:rPr lang="sl-SI" altLang="en-US" sz="1800" dirty="0">
                <a:latin typeface="Helvetica" panose="020B0604020202020204" pitchFamily="34" charset="0"/>
              </a:rPr>
              <a:t>Routing protocol</a:t>
            </a:r>
            <a:endParaRPr lang="en-GB" altLang="en-US" sz="1800" dirty="0">
              <a:latin typeface="Helvetica" panose="020B0604020202020204" pitchFamily="34" charset="0"/>
            </a:endParaRPr>
          </a:p>
        </p:txBody>
      </p:sp>
      <p:sp>
        <p:nvSpPr>
          <p:cNvPr id="844807" name="AutoShape 7"/>
          <p:cNvSpPr>
            <a:spLocks noChangeArrowheads="1"/>
          </p:cNvSpPr>
          <p:nvPr/>
        </p:nvSpPr>
        <p:spPr bwMode="auto">
          <a:xfrm>
            <a:off x="2819400" y="3657600"/>
            <a:ext cx="3429000" cy="381000"/>
          </a:xfrm>
          <a:prstGeom prst="roundRect">
            <a:avLst>
              <a:gd name="adj" fmla="val 16667"/>
            </a:avLst>
          </a:prstGeom>
          <a:solidFill>
            <a:srgbClr val="53DAFF"/>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pPr algn="ctr"/>
            <a:r>
              <a:rPr lang="sl-SI" altLang="en-US" sz="1800" dirty="0">
                <a:latin typeface="Helvetica" panose="020B0604020202020204" pitchFamily="34" charset="0"/>
              </a:rPr>
              <a:t>Label distribution protocol</a:t>
            </a:r>
            <a:endParaRPr lang="en-GB" altLang="en-US" sz="1800" dirty="0">
              <a:latin typeface="Helvetica" panose="020B0604020202020204" pitchFamily="34" charset="0"/>
            </a:endParaRPr>
          </a:p>
        </p:txBody>
      </p:sp>
      <p:sp>
        <p:nvSpPr>
          <p:cNvPr id="844808" name="AutoShape 8"/>
          <p:cNvSpPr>
            <a:spLocks noChangeArrowheads="1"/>
          </p:cNvSpPr>
          <p:nvPr/>
        </p:nvSpPr>
        <p:spPr bwMode="auto">
          <a:xfrm>
            <a:off x="2819400" y="5410200"/>
            <a:ext cx="3429000" cy="361949"/>
          </a:xfrm>
          <a:prstGeom prst="roundRect">
            <a:avLst>
              <a:gd name="adj" fmla="val 0"/>
            </a:avLst>
          </a:prstGeom>
          <a:solidFill>
            <a:srgbClr val="53DAFF"/>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pPr algn="ctr"/>
            <a:r>
              <a:rPr lang="sl-SI" altLang="en-US" sz="1800" dirty="0">
                <a:latin typeface="Helvetica" panose="020B0604020202020204" pitchFamily="34" charset="0"/>
              </a:rPr>
              <a:t>Label forwarding table</a:t>
            </a:r>
            <a:endParaRPr lang="en-GB" altLang="en-US" sz="1800" dirty="0">
              <a:latin typeface="Helvetica" panose="020B0604020202020204" pitchFamily="34" charset="0"/>
            </a:endParaRPr>
          </a:p>
        </p:txBody>
      </p:sp>
      <p:sp>
        <p:nvSpPr>
          <p:cNvPr id="844809" name="AutoShape 9"/>
          <p:cNvSpPr>
            <a:spLocks noChangeArrowheads="1"/>
          </p:cNvSpPr>
          <p:nvPr/>
        </p:nvSpPr>
        <p:spPr bwMode="auto">
          <a:xfrm>
            <a:off x="2819400" y="3081338"/>
            <a:ext cx="3429000" cy="381000"/>
          </a:xfrm>
          <a:prstGeom prst="roundRect">
            <a:avLst>
              <a:gd name="adj" fmla="val 0"/>
            </a:avLst>
          </a:prstGeom>
          <a:solidFill>
            <a:srgbClr val="53DAFF"/>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pPr algn="ctr"/>
            <a:r>
              <a:rPr lang="sl-SI" altLang="en-US" sz="1800" dirty="0">
                <a:latin typeface="Helvetica" panose="020B0604020202020204" pitchFamily="34" charset="0"/>
              </a:rPr>
              <a:t>IP routing table</a:t>
            </a:r>
            <a:endParaRPr lang="en-GB" altLang="en-US" sz="1800" dirty="0">
              <a:latin typeface="Helvetica" panose="020B0604020202020204" pitchFamily="34" charset="0"/>
            </a:endParaRPr>
          </a:p>
        </p:txBody>
      </p:sp>
      <p:sp>
        <p:nvSpPr>
          <p:cNvPr id="844810" name="Line 10"/>
          <p:cNvSpPr>
            <a:spLocks noChangeShapeType="1"/>
          </p:cNvSpPr>
          <p:nvPr/>
        </p:nvSpPr>
        <p:spPr bwMode="auto">
          <a:xfrm>
            <a:off x="4495800" y="2895600"/>
            <a:ext cx="0" cy="2286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sz="1800"/>
          </a:p>
        </p:txBody>
      </p:sp>
      <p:sp>
        <p:nvSpPr>
          <p:cNvPr id="844811" name="Line 11"/>
          <p:cNvSpPr>
            <a:spLocks noChangeShapeType="1"/>
          </p:cNvSpPr>
          <p:nvPr/>
        </p:nvSpPr>
        <p:spPr bwMode="auto">
          <a:xfrm>
            <a:off x="4495800" y="4038600"/>
            <a:ext cx="0" cy="7620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sz="1800"/>
          </a:p>
        </p:txBody>
      </p:sp>
      <p:sp>
        <p:nvSpPr>
          <p:cNvPr id="844812" name="Line 12"/>
          <p:cNvSpPr>
            <a:spLocks noChangeShapeType="1"/>
          </p:cNvSpPr>
          <p:nvPr/>
        </p:nvSpPr>
        <p:spPr bwMode="auto">
          <a:xfrm>
            <a:off x="4495800" y="3443288"/>
            <a:ext cx="0" cy="2286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sz="1800"/>
          </a:p>
        </p:txBody>
      </p:sp>
      <p:sp>
        <p:nvSpPr>
          <p:cNvPr id="844813" name="Line 13"/>
          <p:cNvSpPr>
            <a:spLocks noChangeShapeType="1"/>
          </p:cNvSpPr>
          <p:nvPr/>
        </p:nvSpPr>
        <p:spPr bwMode="auto">
          <a:xfrm>
            <a:off x="1066800" y="2667000"/>
            <a:ext cx="1752600" cy="0"/>
          </a:xfrm>
          <a:prstGeom prst="line">
            <a:avLst/>
          </a:prstGeom>
          <a:noFill/>
          <a:ln w="254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44814" name="Text Box 14"/>
          <p:cNvSpPr txBox="1">
            <a:spLocks noChangeArrowheads="1"/>
          </p:cNvSpPr>
          <p:nvPr/>
        </p:nvSpPr>
        <p:spPr bwMode="auto">
          <a:xfrm>
            <a:off x="567250" y="2044989"/>
            <a:ext cx="1883850" cy="5847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sl-SI" altLang="en-US" sz="1600" dirty="0">
                <a:latin typeface="Helvetica" panose="020B0604020202020204" pitchFamily="34" charset="0"/>
              </a:rPr>
              <a:t>Exchange of</a:t>
            </a:r>
          </a:p>
          <a:p>
            <a:r>
              <a:rPr lang="sl-SI" altLang="en-US" sz="1600" dirty="0">
                <a:latin typeface="Helvetica" panose="020B0604020202020204" pitchFamily="34" charset="0"/>
              </a:rPr>
              <a:t>routing information</a:t>
            </a:r>
            <a:endParaRPr lang="en-GB" altLang="en-US" sz="1600" dirty="0">
              <a:latin typeface="Helvetica" panose="020B0604020202020204" pitchFamily="34" charset="0"/>
            </a:endParaRPr>
          </a:p>
        </p:txBody>
      </p:sp>
      <p:sp>
        <p:nvSpPr>
          <p:cNvPr id="844816" name="Text Box 16"/>
          <p:cNvSpPr txBox="1">
            <a:spLocks noChangeArrowheads="1"/>
          </p:cNvSpPr>
          <p:nvPr/>
        </p:nvSpPr>
        <p:spPr bwMode="auto">
          <a:xfrm>
            <a:off x="1025098" y="3263820"/>
            <a:ext cx="1324402" cy="5847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sl-SI" altLang="en-US" sz="1600" dirty="0">
                <a:latin typeface="Helvetica" panose="020B0604020202020204" pitchFamily="34" charset="0"/>
              </a:rPr>
              <a:t>Exchange of</a:t>
            </a:r>
          </a:p>
          <a:p>
            <a:r>
              <a:rPr lang="sl-SI" altLang="en-US" sz="1600" dirty="0">
                <a:latin typeface="Helvetica" panose="020B0604020202020204" pitchFamily="34" charset="0"/>
              </a:rPr>
              <a:t>labels</a:t>
            </a:r>
            <a:endParaRPr lang="en-GB" altLang="en-US" sz="1600" dirty="0">
              <a:latin typeface="Helvetica" panose="020B0604020202020204" pitchFamily="34" charset="0"/>
            </a:endParaRPr>
          </a:p>
        </p:txBody>
      </p:sp>
      <p:sp>
        <p:nvSpPr>
          <p:cNvPr id="844817" name="Line 17"/>
          <p:cNvSpPr>
            <a:spLocks noChangeShapeType="1"/>
          </p:cNvSpPr>
          <p:nvPr/>
        </p:nvSpPr>
        <p:spPr bwMode="auto">
          <a:xfrm>
            <a:off x="1066800" y="5562600"/>
            <a:ext cx="1752600" cy="0"/>
          </a:xfrm>
          <a:prstGeom prst="line">
            <a:avLst/>
          </a:prstGeom>
          <a:noFill/>
          <a:ln w="25400">
            <a:solidFill>
              <a:schemeClr val="accent2"/>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44818" name="Text Box 18"/>
          <p:cNvSpPr txBox="1">
            <a:spLocks noChangeArrowheads="1"/>
          </p:cNvSpPr>
          <p:nvPr/>
        </p:nvSpPr>
        <p:spPr bwMode="auto">
          <a:xfrm>
            <a:off x="919167" y="5599837"/>
            <a:ext cx="1608133" cy="5847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sl-SI" altLang="en-US" sz="1600" dirty="0">
                <a:latin typeface="Helvetica" panose="020B0604020202020204" pitchFamily="34" charset="0"/>
              </a:rPr>
              <a:t>Incoming </a:t>
            </a:r>
          </a:p>
          <a:p>
            <a:r>
              <a:rPr lang="sl-SI" altLang="en-US" sz="1600" dirty="0">
                <a:latin typeface="Helvetica" panose="020B0604020202020204" pitchFamily="34" charset="0"/>
              </a:rPr>
              <a:t>labeled packets</a:t>
            </a:r>
            <a:endParaRPr lang="en-GB" altLang="en-US" sz="1600" dirty="0">
              <a:latin typeface="Helvetica" panose="020B0604020202020204" pitchFamily="34" charset="0"/>
            </a:endParaRPr>
          </a:p>
        </p:txBody>
      </p:sp>
      <p:sp>
        <p:nvSpPr>
          <p:cNvPr id="844819" name="Line 19"/>
          <p:cNvSpPr>
            <a:spLocks noChangeShapeType="1"/>
          </p:cNvSpPr>
          <p:nvPr/>
        </p:nvSpPr>
        <p:spPr bwMode="auto">
          <a:xfrm>
            <a:off x="6253163" y="5562600"/>
            <a:ext cx="1752600" cy="0"/>
          </a:xfrm>
          <a:prstGeom prst="line">
            <a:avLst/>
          </a:prstGeom>
          <a:noFill/>
          <a:ln w="25400">
            <a:solidFill>
              <a:schemeClr val="accent2"/>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sz="1400"/>
          </a:p>
        </p:txBody>
      </p:sp>
      <p:sp>
        <p:nvSpPr>
          <p:cNvPr id="844820" name="Text Box 20"/>
          <p:cNvSpPr txBox="1">
            <a:spLocks noChangeArrowheads="1"/>
          </p:cNvSpPr>
          <p:nvPr/>
        </p:nvSpPr>
        <p:spPr bwMode="auto">
          <a:xfrm>
            <a:off x="6735763" y="5550187"/>
            <a:ext cx="1608133" cy="5847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sl-SI" altLang="en-US" sz="1600" dirty="0">
                <a:latin typeface="Helvetica" panose="020B0604020202020204" pitchFamily="34" charset="0"/>
              </a:rPr>
              <a:t>Outgoing </a:t>
            </a:r>
          </a:p>
          <a:p>
            <a:r>
              <a:rPr lang="sl-SI" altLang="en-US" sz="1600" dirty="0">
                <a:latin typeface="Helvetica" panose="020B0604020202020204" pitchFamily="34" charset="0"/>
              </a:rPr>
              <a:t>labeled packets</a:t>
            </a:r>
            <a:endParaRPr lang="en-GB" altLang="en-US" sz="1600" dirty="0">
              <a:latin typeface="Helvetica" panose="020B0604020202020204" pitchFamily="34" charset="0"/>
            </a:endParaRPr>
          </a:p>
        </p:txBody>
      </p:sp>
      <p:sp>
        <p:nvSpPr>
          <p:cNvPr id="844821" name="AutoShape 21"/>
          <p:cNvSpPr>
            <a:spLocks noChangeArrowheads="1"/>
          </p:cNvSpPr>
          <p:nvPr/>
        </p:nvSpPr>
        <p:spPr bwMode="auto">
          <a:xfrm>
            <a:off x="2819400" y="4800600"/>
            <a:ext cx="3429000" cy="361951"/>
          </a:xfrm>
          <a:prstGeom prst="roundRect">
            <a:avLst>
              <a:gd name="adj" fmla="val 0"/>
            </a:avLst>
          </a:prstGeom>
          <a:solidFill>
            <a:srgbClr val="53DAFF"/>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bIns="91440"/>
          <a:lstStyle/>
          <a:p>
            <a:pPr algn="ctr"/>
            <a:r>
              <a:rPr lang="sl-SI" altLang="en-US" sz="1800" dirty="0">
                <a:latin typeface="Helvetica" panose="020B0604020202020204" pitchFamily="34" charset="0"/>
              </a:rPr>
              <a:t>IP forwarding table</a:t>
            </a:r>
            <a:endParaRPr lang="en-GB" altLang="en-US" sz="1800" dirty="0">
              <a:latin typeface="Helvetica" panose="020B0604020202020204" pitchFamily="34" charset="0"/>
            </a:endParaRPr>
          </a:p>
        </p:txBody>
      </p:sp>
      <p:sp>
        <p:nvSpPr>
          <p:cNvPr id="844822" name="Line 22"/>
          <p:cNvSpPr>
            <a:spLocks noChangeShapeType="1"/>
          </p:cNvSpPr>
          <p:nvPr/>
        </p:nvSpPr>
        <p:spPr bwMode="auto">
          <a:xfrm>
            <a:off x="1066800" y="5105400"/>
            <a:ext cx="1752600" cy="0"/>
          </a:xfrm>
          <a:prstGeom prst="line">
            <a:avLst/>
          </a:prstGeom>
          <a:noFill/>
          <a:ln w="25400">
            <a:solidFill>
              <a:schemeClr val="accent2"/>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44823" name="Text Box 23"/>
          <p:cNvSpPr txBox="1">
            <a:spLocks noChangeArrowheads="1"/>
          </p:cNvSpPr>
          <p:nvPr/>
        </p:nvSpPr>
        <p:spPr bwMode="auto">
          <a:xfrm>
            <a:off x="1045994" y="4419600"/>
            <a:ext cx="1139544" cy="5847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sl-SI" altLang="en-US" sz="1600" dirty="0">
                <a:latin typeface="Helvetica" panose="020B0604020202020204" pitchFamily="34" charset="0"/>
              </a:rPr>
              <a:t>Incoming </a:t>
            </a:r>
          </a:p>
          <a:p>
            <a:r>
              <a:rPr lang="sl-SI" altLang="en-US" sz="1600" dirty="0">
                <a:latin typeface="Helvetica" panose="020B0604020202020204" pitchFamily="34" charset="0"/>
              </a:rPr>
              <a:t>IP packets</a:t>
            </a:r>
            <a:endParaRPr lang="en-GB" altLang="en-US" sz="1600" dirty="0">
              <a:latin typeface="Helvetica" panose="020B0604020202020204" pitchFamily="34" charset="0"/>
            </a:endParaRPr>
          </a:p>
        </p:txBody>
      </p:sp>
      <p:sp>
        <p:nvSpPr>
          <p:cNvPr id="844824" name="Line 24"/>
          <p:cNvSpPr>
            <a:spLocks noChangeShapeType="1"/>
          </p:cNvSpPr>
          <p:nvPr/>
        </p:nvSpPr>
        <p:spPr bwMode="auto">
          <a:xfrm>
            <a:off x="6248400" y="5105400"/>
            <a:ext cx="1752600" cy="0"/>
          </a:xfrm>
          <a:prstGeom prst="line">
            <a:avLst/>
          </a:prstGeom>
          <a:noFill/>
          <a:ln w="25400">
            <a:solidFill>
              <a:schemeClr val="accent2"/>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sz="1400"/>
          </a:p>
        </p:txBody>
      </p:sp>
      <p:sp>
        <p:nvSpPr>
          <p:cNvPr id="844825" name="Text Box 25"/>
          <p:cNvSpPr txBox="1">
            <a:spLocks noChangeArrowheads="1"/>
          </p:cNvSpPr>
          <p:nvPr/>
        </p:nvSpPr>
        <p:spPr bwMode="auto">
          <a:xfrm>
            <a:off x="6699391" y="4444425"/>
            <a:ext cx="1139544" cy="5847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sl-SI" altLang="en-US" sz="1600" dirty="0">
                <a:latin typeface="Helvetica" panose="020B0604020202020204" pitchFamily="34" charset="0"/>
              </a:rPr>
              <a:t>Outgoing </a:t>
            </a:r>
          </a:p>
          <a:p>
            <a:r>
              <a:rPr lang="sl-SI" altLang="en-US" sz="1600" dirty="0">
                <a:latin typeface="Helvetica" panose="020B0604020202020204" pitchFamily="34" charset="0"/>
              </a:rPr>
              <a:t>IP packets</a:t>
            </a:r>
            <a:endParaRPr lang="en-GB" altLang="en-US" sz="1600" dirty="0">
              <a:latin typeface="Helvetica" panose="020B0604020202020204" pitchFamily="34" charset="0"/>
            </a:endParaRPr>
          </a:p>
        </p:txBody>
      </p:sp>
      <p:sp>
        <p:nvSpPr>
          <p:cNvPr id="844826" name="Line 26"/>
          <p:cNvSpPr>
            <a:spLocks noChangeShapeType="1"/>
          </p:cNvSpPr>
          <p:nvPr/>
        </p:nvSpPr>
        <p:spPr bwMode="auto">
          <a:xfrm>
            <a:off x="6248400" y="5181600"/>
            <a:ext cx="457200" cy="381000"/>
          </a:xfrm>
          <a:prstGeom prst="line">
            <a:avLst/>
          </a:prstGeom>
          <a:noFill/>
          <a:ln w="19050">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sz="1800"/>
          </a:p>
        </p:txBody>
      </p:sp>
      <p:sp>
        <p:nvSpPr>
          <p:cNvPr id="844827" name="Line 27"/>
          <p:cNvSpPr>
            <a:spLocks noChangeShapeType="1"/>
          </p:cNvSpPr>
          <p:nvPr/>
        </p:nvSpPr>
        <p:spPr bwMode="auto">
          <a:xfrm flipV="1">
            <a:off x="4495800" y="5181600"/>
            <a:ext cx="0" cy="2286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sz="1800"/>
          </a:p>
        </p:txBody>
      </p:sp>
      <p:sp>
        <p:nvSpPr>
          <p:cNvPr id="844828" name="Freeform 28"/>
          <p:cNvSpPr>
            <a:spLocks/>
          </p:cNvSpPr>
          <p:nvPr/>
        </p:nvSpPr>
        <p:spPr bwMode="auto">
          <a:xfrm>
            <a:off x="2527300" y="3243263"/>
            <a:ext cx="292100" cy="1600200"/>
          </a:xfrm>
          <a:custGeom>
            <a:avLst/>
            <a:gdLst>
              <a:gd name="T0" fmla="*/ 376 w 376"/>
              <a:gd name="T1" fmla="*/ 0 h 1008"/>
              <a:gd name="T2" fmla="*/ 40 w 376"/>
              <a:gd name="T3" fmla="*/ 576 h 1008"/>
              <a:gd name="T4" fmla="*/ 136 w 376"/>
              <a:gd name="T5" fmla="*/ 912 h 1008"/>
              <a:gd name="T6" fmla="*/ 376 w 376"/>
              <a:gd name="T7" fmla="*/ 1008 h 1008"/>
            </a:gdLst>
            <a:ahLst/>
            <a:cxnLst>
              <a:cxn ang="0">
                <a:pos x="T0" y="T1"/>
              </a:cxn>
              <a:cxn ang="0">
                <a:pos x="T2" y="T3"/>
              </a:cxn>
              <a:cxn ang="0">
                <a:pos x="T4" y="T5"/>
              </a:cxn>
              <a:cxn ang="0">
                <a:pos x="T6" y="T7"/>
              </a:cxn>
            </a:cxnLst>
            <a:rect l="0" t="0" r="r" b="b"/>
            <a:pathLst>
              <a:path w="376" h="1008">
                <a:moveTo>
                  <a:pt x="376" y="0"/>
                </a:moveTo>
                <a:cubicBezTo>
                  <a:pt x="228" y="212"/>
                  <a:pt x="80" y="424"/>
                  <a:pt x="40" y="576"/>
                </a:cubicBezTo>
                <a:cubicBezTo>
                  <a:pt x="0" y="728"/>
                  <a:pt x="80" y="840"/>
                  <a:pt x="136" y="912"/>
                </a:cubicBezTo>
                <a:cubicBezTo>
                  <a:pt x="192" y="984"/>
                  <a:pt x="284" y="996"/>
                  <a:pt x="376" y="1008"/>
                </a:cubicBezTo>
              </a:path>
            </a:pathLst>
          </a:custGeom>
          <a:noFill/>
          <a:ln w="190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sz="1800"/>
          </a:p>
        </p:txBody>
      </p:sp>
      <p:sp>
        <p:nvSpPr>
          <p:cNvPr id="844829" name="Freeform 29"/>
          <p:cNvSpPr>
            <a:spLocks/>
          </p:cNvSpPr>
          <p:nvPr/>
        </p:nvSpPr>
        <p:spPr bwMode="auto">
          <a:xfrm>
            <a:off x="2514600" y="3933825"/>
            <a:ext cx="292100" cy="1371600"/>
          </a:xfrm>
          <a:custGeom>
            <a:avLst/>
            <a:gdLst>
              <a:gd name="T0" fmla="*/ 376 w 376"/>
              <a:gd name="T1" fmla="*/ 0 h 1008"/>
              <a:gd name="T2" fmla="*/ 40 w 376"/>
              <a:gd name="T3" fmla="*/ 576 h 1008"/>
              <a:gd name="T4" fmla="*/ 136 w 376"/>
              <a:gd name="T5" fmla="*/ 912 h 1008"/>
              <a:gd name="T6" fmla="*/ 376 w 376"/>
              <a:gd name="T7" fmla="*/ 1008 h 1008"/>
            </a:gdLst>
            <a:ahLst/>
            <a:cxnLst>
              <a:cxn ang="0">
                <a:pos x="T0" y="T1"/>
              </a:cxn>
              <a:cxn ang="0">
                <a:pos x="T2" y="T3"/>
              </a:cxn>
              <a:cxn ang="0">
                <a:pos x="T4" y="T5"/>
              </a:cxn>
              <a:cxn ang="0">
                <a:pos x="T6" y="T7"/>
              </a:cxn>
            </a:cxnLst>
            <a:rect l="0" t="0" r="r" b="b"/>
            <a:pathLst>
              <a:path w="376" h="1008">
                <a:moveTo>
                  <a:pt x="376" y="0"/>
                </a:moveTo>
                <a:cubicBezTo>
                  <a:pt x="228" y="212"/>
                  <a:pt x="80" y="424"/>
                  <a:pt x="40" y="576"/>
                </a:cubicBezTo>
                <a:cubicBezTo>
                  <a:pt x="0" y="728"/>
                  <a:pt x="80" y="840"/>
                  <a:pt x="136" y="912"/>
                </a:cubicBezTo>
                <a:cubicBezTo>
                  <a:pt x="192" y="984"/>
                  <a:pt x="284" y="996"/>
                  <a:pt x="376" y="1008"/>
                </a:cubicBezTo>
              </a:path>
            </a:pathLst>
          </a:custGeom>
          <a:noFill/>
          <a:ln w="190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sz="1800"/>
          </a:p>
        </p:txBody>
      </p:sp>
      <p:sp>
        <p:nvSpPr>
          <p:cNvPr id="30" name="Line 13"/>
          <p:cNvSpPr>
            <a:spLocks noChangeShapeType="1"/>
          </p:cNvSpPr>
          <p:nvPr/>
        </p:nvSpPr>
        <p:spPr bwMode="auto">
          <a:xfrm>
            <a:off x="1044266" y="3872845"/>
            <a:ext cx="1752600" cy="0"/>
          </a:xfrm>
          <a:prstGeom prst="line">
            <a:avLst/>
          </a:prstGeom>
          <a:noFill/>
          <a:ln w="25400">
            <a:solidFill>
              <a:schemeClr val="accent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Tree>
    <p:extLst>
      <p:ext uri="{BB962C8B-B14F-4D97-AF65-F5344CB8AC3E}">
        <p14:creationId xmlns:p14="http://schemas.microsoft.com/office/powerpoint/2010/main" val="2984106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371600"/>
            <a:ext cx="7886700" cy="5105400"/>
          </a:xfrm>
        </p:spPr>
        <p:txBody>
          <a:bodyPr>
            <a:normAutofit/>
          </a:bodyPr>
          <a:lstStyle/>
          <a:p>
            <a:pPr marL="800100" lvl="1" indent="-457200">
              <a:buFont typeface="+mj-lt"/>
              <a:buAutoNum type="arabicPeriod"/>
            </a:pPr>
            <a:r>
              <a:rPr lang="en-US" sz="2000" dirty="0" smtClean="0"/>
              <a:t>Overview</a:t>
            </a:r>
          </a:p>
          <a:p>
            <a:pPr marL="800100" lvl="1" indent="-457200">
              <a:buFont typeface="+mj-lt"/>
              <a:buAutoNum type="arabicPeriod"/>
            </a:pPr>
            <a:r>
              <a:rPr lang="en-US" sz="2000" dirty="0" smtClean="0"/>
              <a:t>LAN Switching</a:t>
            </a:r>
          </a:p>
          <a:p>
            <a:pPr marL="800100" lvl="1" indent="-457200">
              <a:buFont typeface="+mj-lt"/>
              <a:buAutoNum type="arabicPeriod"/>
            </a:pPr>
            <a:r>
              <a:rPr lang="en-US" sz="2000" dirty="0" smtClean="0"/>
              <a:t>IPv4</a:t>
            </a:r>
          </a:p>
          <a:p>
            <a:pPr marL="800100" lvl="1" indent="-457200">
              <a:buFont typeface="+mj-lt"/>
              <a:buAutoNum type="arabicPeriod"/>
            </a:pPr>
            <a:r>
              <a:rPr lang="en-US" sz="2000" dirty="0" smtClean="0"/>
              <a:t>IPv6</a:t>
            </a:r>
          </a:p>
          <a:p>
            <a:pPr marL="800100" lvl="1" indent="-457200">
              <a:buFont typeface="+mj-lt"/>
              <a:buAutoNum type="arabicPeriod"/>
            </a:pPr>
            <a:r>
              <a:rPr lang="en-US" sz="2000" dirty="0" smtClean="0"/>
              <a:t>Tunnels</a:t>
            </a:r>
          </a:p>
          <a:p>
            <a:pPr marL="800100" lvl="1" indent="-457200">
              <a:buFont typeface="+mj-lt"/>
              <a:buAutoNum type="arabicPeriod"/>
            </a:pPr>
            <a:r>
              <a:rPr lang="en-US" sz="2000" dirty="0" smtClean="0"/>
              <a:t>Routing Protocols -- RIP, </a:t>
            </a:r>
            <a:r>
              <a:rPr lang="en-US" sz="2000" dirty="0" err="1" smtClean="0"/>
              <a:t>RIPng</a:t>
            </a:r>
            <a:endParaRPr lang="en-US" sz="2000" dirty="0" smtClean="0"/>
          </a:p>
          <a:p>
            <a:pPr marL="800100" lvl="1" indent="-457200">
              <a:buFont typeface="+mj-lt"/>
              <a:buAutoNum type="arabicPeriod"/>
            </a:pPr>
            <a:r>
              <a:rPr lang="en-US" sz="2000" dirty="0" smtClean="0"/>
              <a:t>Routing Protocols -- OSPF</a:t>
            </a:r>
          </a:p>
          <a:p>
            <a:pPr marL="800100" lvl="1" indent="-457200">
              <a:buFont typeface="+mj-lt"/>
              <a:buAutoNum type="arabicPeriod"/>
            </a:pPr>
            <a:r>
              <a:rPr lang="en-US" sz="2000" dirty="0" smtClean="0"/>
              <a:t>IS-IS</a:t>
            </a:r>
          </a:p>
          <a:p>
            <a:pPr marL="800100" lvl="1" indent="-457200">
              <a:buFont typeface="+mj-lt"/>
              <a:buAutoNum type="arabicPeriod"/>
            </a:pPr>
            <a:r>
              <a:rPr lang="en-US" sz="2000" dirty="0" smtClean="0"/>
              <a:t>Midterm Exam</a:t>
            </a:r>
          </a:p>
          <a:p>
            <a:pPr marL="800100" lvl="1" indent="-457200">
              <a:buFont typeface="+mj-lt"/>
              <a:buAutoNum type="arabicPeriod"/>
            </a:pPr>
            <a:r>
              <a:rPr lang="en-US" sz="2000" dirty="0" smtClean="0"/>
              <a:t>BGP</a:t>
            </a:r>
          </a:p>
          <a:p>
            <a:pPr marL="800100" lvl="1" indent="-457200">
              <a:buFont typeface="+mj-lt"/>
              <a:buAutoNum type="arabicPeriod"/>
            </a:pPr>
            <a:r>
              <a:rPr lang="en-US" sz="2000" b="1" dirty="0" smtClean="0"/>
              <a:t>MPLS</a:t>
            </a:r>
          </a:p>
          <a:p>
            <a:pPr marL="800100" lvl="1" indent="-457200">
              <a:buFont typeface="+mj-lt"/>
              <a:buAutoNum type="arabicPeriod"/>
            </a:pPr>
            <a:r>
              <a:rPr lang="en-US" sz="2000" dirty="0" smtClean="0"/>
              <a:t>Transport Layer -- TCP/UDP</a:t>
            </a:r>
          </a:p>
          <a:p>
            <a:pPr marL="800100" lvl="1" indent="-457200">
              <a:buFont typeface="+mj-lt"/>
              <a:buAutoNum type="arabicPeriod"/>
            </a:pPr>
            <a:r>
              <a:rPr lang="en-US" sz="2000" dirty="0" smtClean="0"/>
              <a:t>Congestion Control &amp; Quality of Service (</a:t>
            </a:r>
            <a:r>
              <a:rPr lang="en-US" sz="2000" dirty="0" err="1" smtClean="0"/>
              <a:t>QoS</a:t>
            </a:r>
            <a:r>
              <a:rPr lang="en-US" sz="2000" dirty="0" smtClean="0"/>
              <a:t>)</a:t>
            </a:r>
          </a:p>
          <a:p>
            <a:pPr marL="800100" lvl="1" indent="-457200">
              <a:buFont typeface="+mj-lt"/>
              <a:buAutoNum type="arabicPeriod"/>
            </a:pPr>
            <a:r>
              <a:rPr lang="en-US" sz="2000" dirty="0" smtClean="0"/>
              <a:t>Access Control List (ACL)</a:t>
            </a:r>
          </a:p>
          <a:p>
            <a:pPr marL="800100" lvl="1" indent="-457200">
              <a:buFont typeface="+mj-lt"/>
              <a:buAutoNum type="arabicPeriod"/>
            </a:pPr>
            <a:r>
              <a:rPr lang="en-US" sz="2000" dirty="0" smtClean="0"/>
              <a:t>Final Exam</a:t>
            </a:r>
          </a:p>
          <a:p>
            <a:endParaRPr lang="en-US" dirty="0"/>
          </a:p>
        </p:txBody>
      </p:sp>
    </p:spTree>
    <p:extLst>
      <p:ext uri="{BB962C8B-B14F-4D97-AF65-F5344CB8AC3E}">
        <p14:creationId xmlns:p14="http://schemas.microsoft.com/office/powerpoint/2010/main" val="464391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MPLS Unicast IP Routing: </a:t>
            </a:r>
            <a:r>
              <a:rPr lang="sl-SI" altLang="en-US" b="0">
                <a:latin typeface="Tahoma" panose="020B0604030504040204" pitchFamily="34" charset="0"/>
              </a:rPr>
              <a:t>Example</a:t>
            </a:r>
            <a:endParaRPr lang="en-GB" altLang="en-US" b="0">
              <a:latin typeface="Tahoma" panose="020B0604030504040204" pitchFamily="34" charset="0"/>
            </a:endParaRPr>
          </a:p>
        </p:txBody>
      </p:sp>
      <p:sp>
        <p:nvSpPr>
          <p:cNvPr id="845827" name="AutoShape 3"/>
          <p:cNvSpPr>
            <a:spLocks noChangeArrowheads="1"/>
          </p:cNvSpPr>
          <p:nvPr/>
        </p:nvSpPr>
        <p:spPr bwMode="auto">
          <a:xfrm>
            <a:off x="2341416" y="1600200"/>
            <a:ext cx="4440384" cy="4800600"/>
          </a:xfrm>
          <a:prstGeom prst="roundRect">
            <a:avLst>
              <a:gd name="adj" fmla="val 5208"/>
            </a:avLst>
          </a:prstGeom>
          <a:solidFill>
            <a:schemeClr val="accent2">
              <a:lumMod val="40000"/>
              <a:lumOff val="60000"/>
            </a:schemeClr>
          </a:solidFill>
          <a:ln w="19050">
            <a:solidFill>
              <a:schemeClr val="tx1"/>
            </a:solidFill>
            <a:round/>
            <a:headEnd type="none" w="sm" len="sm"/>
            <a:tailEnd/>
          </a:ln>
          <a:effectLst/>
        </p:spPr>
        <p:txBody>
          <a:bodyPr wrap="none"/>
          <a:lstStyle/>
          <a:p>
            <a:r>
              <a:rPr lang="sl-SI" altLang="en-US">
                <a:latin typeface="Helvetica" panose="020B0604020202020204" pitchFamily="34" charset="0"/>
              </a:rPr>
              <a:t>LSR</a:t>
            </a:r>
            <a:endParaRPr lang="en-GB" altLang="en-US">
              <a:latin typeface="Helvetica" panose="020B0604020202020204" pitchFamily="34" charset="0"/>
            </a:endParaRPr>
          </a:p>
        </p:txBody>
      </p:sp>
      <p:sp>
        <p:nvSpPr>
          <p:cNvPr id="845828" name="AutoShape 4"/>
          <p:cNvSpPr>
            <a:spLocks noChangeArrowheads="1"/>
          </p:cNvSpPr>
          <p:nvPr/>
        </p:nvSpPr>
        <p:spPr bwMode="auto">
          <a:xfrm>
            <a:off x="2476381" y="2057400"/>
            <a:ext cx="3924419" cy="2133600"/>
          </a:xfrm>
          <a:prstGeom prst="roundRect">
            <a:avLst>
              <a:gd name="adj" fmla="val 7833"/>
            </a:avLst>
          </a:prstGeom>
          <a:solidFill>
            <a:schemeClr val="bg1"/>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a:latin typeface="Helvetica" panose="020B0604020202020204" pitchFamily="34" charset="0"/>
              </a:rPr>
              <a:t>Control plane</a:t>
            </a:r>
            <a:endParaRPr lang="en-GB" altLang="en-US">
              <a:latin typeface="Helvetica" panose="020B0604020202020204" pitchFamily="34" charset="0"/>
            </a:endParaRPr>
          </a:p>
        </p:txBody>
      </p:sp>
      <p:sp>
        <p:nvSpPr>
          <p:cNvPr id="845829" name="AutoShape 5"/>
          <p:cNvSpPr>
            <a:spLocks noChangeArrowheads="1"/>
          </p:cNvSpPr>
          <p:nvPr/>
        </p:nvSpPr>
        <p:spPr bwMode="auto">
          <a:xfrm>
            <a:off x="2476381" y="4343400"/>
            <a:ext cx="3924419" cy="1371600"/>
          </a:xfrm>
          <a:prstGeom prst="roundRect">
            <a:avLst>
              <a:gd name="adj" fmla="val 7407"/>
            </a:avLst>
          </a:prstGeom>
          <a:solidFill>
            <a:schemeClr val="bg1"/>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a:latin typeface="Helvetica" panose="020B0604020202020204" pitchFamily="34" charset="0"/>
              </a:rPr>
              <a:t>Data plane</a:t>
            </a:r>
            <a:endParaRPr lang="en-GB" altLang="en-US">
              <a:latin typeface="Helvetica" panose="020B0604020202020204" pitchFamily="34" charset="0"/>
            </a:endParaRPr>
          </a:p>
        </p:txBody>
      </p:sp>
      <p:sp>
        <p:nvSpPr>
          <p:cNvPr id="845830" name="AutoShape 6"/>
          <p:cNvSpPr>
            <a:spLocks noChangeArrowheads="1"/>
          </p:cNvSpPr>
          <p:nvPr/>
        </p:nvSpPr>
        <p:spPr bwMode="auto">
          <a:xfrm>
            <a:off x="3200400" y="2514600"/>
            <a:ext cx="3048000" cy="381000"/>
          </a:xfrm>
          <a:prstGeom prst="roundRect">
            <a:avLst>
              <a:gd name="adj" fmla="val 16667"/>
            </a:avLst>
          </a:prstGeom>
          <a:solidFill>
            <a:srgbClr val="53DAFF"/>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pPr algn="ctr"/>
            <a:endParaRPr lang="en-GB" altLang="en-US" sz="1400">
              <a:latin typeface="Helvetica" panose="020B0604020202020204" pitchFamily="34" charset="0"/>
            </a:endParaRPr>
          </a:p>
        </p:txBody>
      </p:sp>
      <p:sp>
        <p:nvSpPr>
          <p:cNvPr id="845831" name="AutoShape 7"/>
          <p:cNvSpPr>
            <a:spLocks noChangeArrowheads="1"/>
          </p:cNvSpPr>
          <p:nvPr/>
        </p:nvSpPr>
        <p:spPr bwMode="auto">
          <a:xfrm>
            <a:off x="3200400" y="3657600"/>
            <a:ext cx="3048000" cy="381000"/>
          </a:xfrm>
          <a:prstGeom prst="roundRect">
            <a:avLst>
              <a:gd name="adj" fmla="val 16667"/>
            </a:avLst>
          </a:prstGeom>
          <a:solidFill>
            <a:srgbClr val="DDDDDD"/>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pPr algn="ctr"/>
            <a:endParaRPr lang="en-GB" altLang="en-US" sz="1400">
              <a:latin typeface="Helvetica" panose="020B0604020202020204" pitchFamily="34" charset="0"/>
            </a:endParaRPr>
          </a:p>
        </p:txBody>
      </p:sp>
      <p:sp>
        <p:nvSpPr>
          <p:cNvPr id="845832" name="AutoShape 8"/>
          <p:cNvSpPr>
            <a:spLocks noChangeArrowheads="1"/>
          </p:cNvSpPr>
          <p:nvPr/>
        </p:nvSpPr>
        <p:spPr bwMode="auto">
          <a:xfrm>
            <a:off x="3224902" y="5257800"/>
            <a:ext cx="3048000" cy="304800"/>
          </a:xfrm>
          <a:prstGeom prst="roundRect">
            <a:avLst>
              <a:gd name="adj" fmla="val 0"/>
            </a:avLst>
          </a:prstGeom>
          <a:solidFill>
            <a:srgbClr val="DDDDDD"/>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pPr algn="ctr"/>
            <a:endParaRPr lang="en-GB" altLang="en-US" sz="1400">
              <a:latin typeface="Helvetica" panose="020B0604020202020204" pitchFamily="34" charset="0"/>
            </a:endParaRPr>
          </a:p>
        </p:txBody>
      </p:sp>
      <p:sp>
        <p:nvSpPr>
          <p:cNvPr id="845833" name="AutoShape 9"/>
          <p:cNvSpPr>
            <a:spLocks noChangeArrowheads="1"/>
          </p:cNvSpPr>
          <p:nvPr/>
        </p:nvSpPr>
        <p:spPr bwMode="auto">
          <a:xfrm>
            <a:off x="3200400" y="3081338"/>
            <a:ext cx="3048000" cy="381000"/>
          </a:xfrm>
          <a:prstGeom prst="roundRect">
            <a:avLst>
              <a:gd name="adj" fmla="val 0"/>
            </a:avLst>
          </a:prstGeom>
          <a:solidFill>
            <a:srgbClr val="53DAFF"/>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pPr algn="ctr"/>
            <a:endParaRPr lang="en-GB" altLang="en-US" sz="1400">
              <a:latin typeface="Helvetica" panose="020B0604020202020204" pitchFamily="34" charset="0"/>
            </a:endParaRPr>
          </a:p>
        </p:txBody>
      </p:sp>
      <p:sp>
        <p:nvSpPr>
          <p:cNvPr id="845834" name="Line 10"/>
          <p:cNvSpPr>
            <a:spLocks noChangeShapeType="1"/>
          </p:cNvSpPr>
          <p:nvPr/>
        </p:nvSpPr>
        <p:spPr bwMode="auto">
          <a:xfrm>
            <a:off x="4495800" y="2895600"/>
            <a:ext cx="0" cy="2286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45835" name="Line 11"/>
          <p:cNvSpPr>
            <a:spLocks noChangeShapeType="1"/>
          </p:cNvSpPr>
          <p:nvPr/>
        </p:nvSpPr>
        <p:spPr bwMode="auto">
          <a:xfrm>
            <a:off x="4495800" y="4038600"/>
            <a:ext cx="0" cy="7620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45836" name="Line 12"/>
          <p:cNvSpPr>
            <a:spLocks noChangeShapeType="1"/>
          </p:cNvSpPr>
          <p:nvPr/>
        </p:nvSpPr>
        <p:spPr bwMode="auto">
          <a:xfrm>
            <a:off x="4495800" y="3443288"/>
            <a:ext cx="0" cy="2286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45837" name="Text Box 13"/>
          <p:cNvSpPr txBox="1">
            <a:spLocks noChangeArrowheads="1"/>
          </p:cNvSpPr>
          <p:nvPr/>
        </p:nvSpPr>
        <p:spPr bwMode="auto">
          <a:xfrm>
            <a:off x="2476381" y="2514600"/>
            <a:ext cx="800219" cy="33855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1600">
                <a:latin typeface="Helvetica" panose="020B0604020202020204" pitchFamily="34" charset="0"/>
              </a:rPr>
              <a:t>OSPF:</a:t>
            </a:r>
            <a:endParaRPr lang="en-GB" altLang="en-US" sz="1600">
              <a:latin typeface="Helvetica" panose="020B0604020202020204" pitchFamily="34" charset="0"/>
            </a:endParaRPr>
          </a:p>
        </p:txBody>
      </p:sp>
      <p:sp>
        <p:nvSpPr>
          <p:cNvPr id="845838" name="Text Box 14"/>
          <p:cNvSpPr txBox="1">
            <a:spLocks noChangeArrowheads="1"/>
          </p:cNvSpPr>
          <p:nvPr/>
        </p:nvSpPr>
        <p:spPr bwMode="auto">
          <a:xfrm>
            <a:off x="2740239" y="3124200"/>
            <a:ext cx="488403" cy="33855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1600">
                <a:latin typeface="Helvetica" panose="020B0604020202020204" pitchFamily="34" charset="0"/>
              </a:rPr>
              <a:t>RT:</a:t>
            </a:r>
            <a:endParaRPr lang="en-GB" altLang="en-US" sz="1600">
              <a:latin typeface="Helvetica" panose="020B0604020202020204" pitchFamily="34" charset="0"/>
            </a:endParaRPr>
          </a:p>
        </p:txBody>
      </p:sp>
      <p:sp>
        <p:nvSpPr>
          <p:cNvPr id="845839" name="Text Box 15"/>
          <p:cNvSpPr txBox="1">
            <a:spLocks noChangeArrowheads="1"/>
          </p:cNvSpPr>
          <p:nvPr/>
        </p:nvSpPr>
        <p:spPr bwMode="auto">
          <a:xfrm>
            <a:off x="2686345" y="3657600"/>
            <a:ext cx="550152" cy="33855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1600">
                <a:latin typeface="Helvetica" panose="020B0604020202020204" pitchFamily="34" charset="0"/>
              </a:rPr>
              <a:t>LIB:</a:t>
            </a:r>
            <a:endParaRPr lang="en-GB" altLang="en-US" sz="1600">
              <a:latin typeface="Helvetica" panose="020B0604020202020204" pitchFamily="34" charset="0"/>
            </a:endParaRPr>
          </a:p>
        </p:txBody>
      </p:sp>
      <p:sp>
        <p:nvSpPr>
          <p:cNvPr id="845840" name="Text Box 16"/>
          <p:cNvSpPr txBox="1">
            <a:spLocks noChangeArrowheads="1"/>
          </p:cNvSpPr>
          <p:nvPr/>
        </p:nvSpPr>
        <p:spPr bwMode="auto">
          <a:xfrm>
            <a:off x="2680735" y="4800600"/>
            <a:ext cx="561372" cy="33855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1600">
                <a:latin typeface="Helvetica" panose="020B0604020202020204" pitchFamily="34" charset="0"/>
              </a:rPr>
              <a:t>FIB:</a:t>
            </a:r>
            <a:endParaRPr lang="en-GB" altLang="en-US" sz="1600">
              <a:latin typeface="Helvetica" panose="020B0604020202020204" pitchFamily="34" charset="0"/>
            </a:endParaRPr>
          </a:p>
        </p:txBody>
      </p:sp>
      <p:sp>
        <p:nvSpPr>
          <p:cNvPr id="845841" name="Text Box 17"/>
          <p:cNvSpPr txBox="1">
            <a:spLocks noChangeArrowheads="1"/>
          </p:cNvSpPr>
          <p:nvPr/>
        </p:nvSpPr>
        <p:spPr bwMode="auto">
          <a:xfrm>
            <a:off x="2576998" y="5257800"/>
            <a:ext cx="675185" cy="33855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1600" dirty="0">
                <a:latin typeface="Helvetica" panose="020B0604020202020204" pitchFamily="34" charset="0"/>
              </a:rPr>
              <a:t>LFIB:</a:t>
            </a:r>
            <a:endParaRPr lang="en-GB" altLang="en-US" sz="1600" dirty="0">
              <a:latin typeface="Helvetica" panose="020B0604020202020204" pitchFamily="34" charset="0"/>
            </a:endParaRPr>
          </a:p>
        </p:txBody>
      </p:sp>
      <p:sp>
        <p:nvSpPr>
          <p:cNvPr id="845842" name="AutoShape 18"/>
          <p:cNvSpPr>
            <a:spLocks noChangeArrowheads="1"/>
          </p:cNvSpPr>
          <p:nvPr/>
        </p:nvSpPr>
        <p:spPr bwMode="auto">
          <a:xfrm flipH="1">
            <a:off x="6781800" y="2514599"/>
            <a:ext cx="2053244" cy="326571"/>
          </a:xfrm>
          <a:prstGeom prst="homePlate">
            <a:avLst>
              <a:gd name="adj" fmla="val 72222"/>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600" dirty="0">
                <a:latin typeface="Helvetica" panose="020B0604020202020204" pitchFamily="34" charset="0"/>
              </a:rPr>
              <a:t>OSPF: 10.0.0.0/8</a:t>
            </a:r>
            <a:endParaRPr lang="en-GB" altLang="en-US" sz="1600" dirty="0">
              <a:latin typeface="Helvetica" panose="020B0604020202020204" pitchFamily="34" charset="0"/>
            </a:endParaRPr>
          </a:p>
        </p:txBody>
      </p:sp>
      <p:sp>
        <p:nvSpPr>
          <p:cNvPr id="845843" name="Text Box 19"/>
          <p:cNvSpPr txBox="1">
            <a:spLocks noChangeArrowheads="1"/>
          </p:cNvSpPr>
          <p:nvPr/>
        </p:nvSpPr>
        <p:spPr bwMode="auto">
          <a:xfrm>
            <a:off x="3325813" y="2590800"/>
            <a:ext cx="2042547" cy="33855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sl-SI" altLang="en-US" sz="1600" dirty="0">
                <a:latin typeface="Helvetica" panose="020B0604020202020204" pitchFamily="34" charset="0"/>
              </a:rPr>
              <a:t>10.0.0.0/8 </a:t>
            </a:r>
            <a:r>
              <a:rPr lang="sl-SI" altLang="en-US" sz="1600" dirty="0">
                <a:latin typeface="Helvetica" panose="020B0604020202020204" pitchFamily="34" charset="0"/>
                <a:sym typeface="Wingdings" panose="05000000000000000000" pitchFamily="2" charset="2"/>
              </a:rPr>
              <a:t> 1.2.3.4</a:t>
            </a:r>
            <a:endParaRPr lang="en-GB" altLang="en-US" sz="1600" dirty="0">
              <a:latin typeface="Helvetica" panose="020B0604020202020204" pitchFamily="34" charset="0"/>
            </a:endParaRPr>
          </a:p>
        </p:txBody>
      </p:sp>
      <p:sp>
        <p:nvSpPr>
          <p:cNvPr id="845844" name="Text Box 20"/>
          <p:cNvSpPr txBox="1">
            <a:spLocks noChangeArrowheads="1"/>
          </p:cNvSpPr>
          <p:nvPr/>
        </p:nvSpPr>
        <p:spPr bwMode="auto">
          <a:xfrm>
            <a:off x="3306763" y="3124200"/>
            <a:ext cx="2042547" cy="33855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sl-SI" altLang="en-US" sz="1600" dirty="0">
                <a:latin typeface="Helvetica" panose="020B0604020202020204" pitchFamily="34" charset="0"/>
              </a:rPr>
              <a:t>10.0.0.0/8 </a:t>
            </a:r>
            <a:r>
              <a:rPr lang="sl-SI" altLang="en-US" sz="1600" dirty="0">
                <a:latin typeface="Helvetica" panose="020B0604020202020204" pitchFamily="34" charset="0"/>
                <a:sym typeface="Wingdings" panose="05000000000000000000" pitchFamily="2" charset="2"/>
              </a:rPr>
              <a:t> 1.2.3.4</a:t>
            </a:r>
            <a:endParaRPr lang="en-GB" altLang="en-US" sz="1600" dirty="0">
              <a:latin typeface="Helvetica" panose="020B0604020202020204" pitchFamily="34" charset="0"/>
            </a:endParaRPr>
          </a:p>
        </p:txBody>
      </p:sp>
      <p:sp>
        <p:nvSpPr>
          <p:cNvPr id="845845" name="AutoShape 21"/>
          <p:cNvSpPr>
            <a:spLocks noChangeArrowheads="1"/>
          </p:cNvSpPr>
          <p:nvPr/>
        </p:nvSpPr>
        <p:spPr bwMode="auto">
          <a:xfrm>
            <a:off x="3236497" y="4826000"/>
            <a:ext cx="3048000" cy="304800"/>
          </a:xfrm>
          <a:prstGeom prst="roundRect">
            <a:avLst>
              <a:gd name="adj" fmla="val 0"/>
            </a:avLst>
          </a:prstGeom>
          <a:solidFill>
            <a:srgbClr val="53DAFF"/>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pPr algn="ctr"/>
            <a:endParaRPr lang="en-GB" altLang="en-US" sz="1400">
              <a:latin typeface="Helvetica" panose="020B0604020202020204" pitchFamily="34" charset="0"/>
            </a:endParaRPr>
          </a:p>
        </p:txBody>
      </p:sp>
      <p:grpSp>
        <p:nvGrpSpPr>
          <p:cNvPr id="845846" name="Group 22"/>
          <p:cNvGrpSpPr>
            <a:grpSpLocks/>
          </p:cNvGrpSpPr>
          <p:nvPr/>
        </p:nvGrpSpPr>
        <p:grpSpPr bwMode="auto">
          <a:xfrm>
            <a:off x="3276600" y="3352802"/>
            <a:ext cx="3276600" cy="1785939"/>
            <a:chOff x="2064" y="2112"/>
            <a:chExt cx="2064" cy="1125"/>
          </a:xfrm>
        </p:grpSpPr>
        <p:sp>
          <p:nvSpPr>
            <p:cNvPr id="845847" name="Freeform 23"/>
            <p:cNvSpPr>
              <a:spLocks/>
            </p:cNvSpPr>
            <p:nvPr/>
          </p:nvSpPr>
          <p:spPr bwMode="auto">
            <a:xfrm>
              <a:off x="3936" y="2112"/>
              <a:ext cx="192" cy="960"/>
            </a:xfrm>
            <a:custGeom>
              <a:avLst/>
              <a:gdLst>
                <a:gd name="T0" fmla="*/ 0 w 288"/>
                <a:gd name="T1" fmla="*/ 0 h 960"/>
                <a:gd name="T2" fmla="*/ 288 w 288"/>
                <a:gd name="T3" fmla="*/ 672 h 960"/>
                <a:gd name="T4" fmla="*/ 0 w 288"/>
                <a:gd name="T5" fmla="*/ 960 h 960"/>
              </a:gdLst>
              <a:ahLst/>
              <a:cxnLst>
                <a:cxn ang="0">
                  <a:pos x="T0" y="T1"/>
                </a:cxn>
                <a:cxn ang="0">
                  <a:pos x="T2" y="T3"/>
                </a:cxn>
                <a:cxn ang="0">
                  <a:pos x="T4" y="T5"/>
                </a:cxn>
              </a:cxnLst>
              <a:rect l="0" t="0" r="r" b="b"/>
              <a:pathLst>
                <a:path w="288" h="960">
                  <a:moveTo>
                    <a:pt x="0" y="0"/>
                  </a:moveTo>
                  <a:cubicBezTo>
                    <a:pt x="144" y="256"/>
                    <a:pt x="288" y="512"/>
                    <a:pt x="288" y="672"/>
                  </a:cubicBezTo>
                  <a:cubicBezTo>
                    <a:pt x="288" y="832"/>
                    <a:pt x="144" y="896"/>
                    <a:pt x="0" y="960"/>
                  </a:cubicBezTo>
                </a:path>
              </a:pathLst>
            </a:custGeom>
            <a:noFill/>
            <a:ln w="28575"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45848" name="Text Box 24"/>
            <p:cNvSpPr txBox="1">
              <a:spLocks noChangeArrowheads="1"/>
            </p:cNvSpPr>
            <p:nvPr/>
          </p:nvSpPr>
          <p:spPr bwMode="auto">
            <a:xfrm>
              <a:off x="2064" y="3024"/>
              <a:ext cx="1287" cy="2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sl-SI" altLang="en-US" sz="1600" dirty="0">
                  <a:latin typeface="Helvetica" panose="020B0604020202020204" pitchFamily="34" charset="0"/>
                </a:rPr>
                <a:t>10.0.0.0/8 </a:t>
              </a:r>
              <a:r>
                <a:rPr lang="sl-SI" altLang="en-US" sz="1600" dirty="0">
                  <a:latin typeface="Helvetica" panose="020B0604020202020204" pitchFamily="34" charset="0"/>
                  <a:sym typeface="Wingdings" panose="05000000000000000000" pitchFamily="2" charset="2"/>
                </a:rPr>
                <a:t> 1.2.3.4</a:t>
              </a:r>
              <a:endParaRPr lang="en-GB" altLang="en-US" sz="1600" dirty="0">
                <a:latin typeface="Helvetica" panose="020B0604020202020204" pitchFamily="34" charset="0"/>
              </a:endParaRPr>
            </a:p>
          </p:txBody>
        </p:sp>
      </p:grpSp>
      <p:grpSp>
        <p:nvGrpSpPr>
          <p:cNvPr id="845849" name="Group 25"/>
          <p:cNvGrpSpPr>
            <a:grpSpLocks/>
          </p:cNvGrpSpPr>
          <p:nvPr/>
        </p:nvGrpSpPr>
        <p:grpSpPr bwMode="auto">
          <a:xfrm>
            <a:off x="228600" y="5257799"/>
            <a:ext cx="1808018" cy="326571"/>
            <a:chOff x="384" y="3360"/>
            <a:chExt cx="960" cy="192"/>
          </a:xfrm>
          <a:solidFill>
            <a:schemeClr val="accent2">
              <a:lumMod val="40000"/>
              <a:lumOff val="60000"/>
            </a:schemeClr>
          </a:solidFill>
        </p:grpSpPr>
        <p:sp>
          <p:nvSpPr>
            <p:cNvPr id="845850" name="Rectangle 26"/>
            <p:cNvSpPr>
              <a:spLocks noChangeArrowheads="1"/>
            </p:cNvSpPr>
            <p:nvPr/>
          </p:nvSpPr>
          <p:spPr bwMode="auto">
            <a:xfrm>
              <a:off x="384" y="3360"/>
              <a:ext cx="960" cy="192"/>
            </a:xfrm>
            <a:prstGeom prst="rect">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r>
                <a:rPr lang="sl-SI" altLang="en-US" sz="1600" dirty="0">
                  <a:latin typeface="Helvetica" panose="020B0604020202020204" pitchFamily="34" charset="0"/>
                </a:rPr>
                <a:t>L=5 10.1.1.1</a:t>
              </a:r>
              <a:endParaRPr lang="en-GB" altLang="en-US" sz="1600" dirty="0">
                <a:latin typeface="Helvetica" panose="020B0604020202020204" pitchFamily="34" charset="0"/>
              </a:endParaRPr>
            </a:p>
          </p:txBody>
        </p:sp>
        <p:sp>
          <p:nvSpPr>
            <p:cNvPr id="845851" name="Line 27"/>
            <p:cNvSpPr>
              <a:spLocks noChangeShapeType="1"/>
            </p:cNvSpPr>
            <p:nvPr/>
          </p:nvSpPr>
          <p:spPr bwMode="auto">
            <a:xfrm>
              <a:off x="648" y="3360"/>
              <a:ext cx="0" cy="192"/>
            </a:xfrm>
            <a:prstGeom prst="line">
              <a:avLst/>
            </a:prstGeom>
            <a:grp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sp>
        <p:nvSpPr>
          <p:cNvPr id="845852" name="AutoShape 28"/>
          <p:cNvSpPr>
            <a:spLocks noChangeArrowheads="1"/>
          </p:cNvSpPr>
          <p:nvPr/>
        </p:nvSpPr>
        <p:spPr bwMode="auto">
          <a:xfrm>
            <a:off x="1676400" y="5181600"/>
            <a:ext cx="609600" cy="53340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700"/>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chemeClr val="accent2"/>
          </a:solid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45853" name="Line 29"/>
          <p:cNvSpPr>
            <a:spLocks noChangeShapeType="1"/>
          </p:cNvSpPr>
          <p:nvPr/>
        </p:nvSpPr>
        <p:spPr bwMode="auto">
          <a:xfrm flipV="1">
            <a:off x="4495800" y="5057775"/>
            <a:ext cx="0" cy="2286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845854" name="Group 30"/>
          <p:cNvGrpSpPr>
            <a:grpSpLocks/>
          </p:cNvGrpSpPr>
          <p:nvPr/>
        </p:nvGrpSpPr>
        <p:grpSpPr bwMode="auto">
          <a:xfrm>
            <a:off x="457199" y="4800599"/>
            <a:ext cx="1974273" cy="326571"/>
            <a:chOff x="288" y="3024"/>
            <a:chExt cx="1200" cy="192"/>
          </a:xfrm>
          <a:solidFill>
            <a:schemeClr val="accent2">
              <a:lumMod val="40000"/>
              <a:lumOff val="60000"/>
            </a:schemeClr>
          </a:solidFill>
        </p:grpSpPr>
        <p:sp>
          <p:nvSpPr>
            <p:cNvPr id="845855" name="Rectangle 31"/>
            <p:cNvSpPr>
              <a:spLocks noChangeArrowheads="1"/>
            </p:cNvSpPr>
            <p:nvPr/>
          </p:nvSpPr>
          <p:spPr bwMode="auto">
            <a:xfrm>
              <a:off x="288" y="3024"/>
              <a:ext cx="960" cy="192"/>
            </a:xfrm>
            <a:prstGeom prst="rect">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r>
                <a:rPr lang="sl-SI" altLang="en-US" sz="1600" dirty="0">
                  <a:latin typeface="Helvetica" panose="020B0604020202020204" pitchFamily="34" charset="0"/>
                </a:rPr>
                <a:t>10.1.1.1</a:t>
              </a:r>
              <a:endParaRPr lang="en-GB" altLang="en-US" sz="1600" dirty="0">
                <a:latin typeface="Helvetica" panose="020B0604020202020204" pitchFamily="34" charset="0"/>
              </a:endParaRPr>
            </a:p>
          </p:txBody>
        </p:sp>
        <p:sp>
          <p:nvSpPr>
            <p:cNvPr id="845856" name="Line 32"/>
            <p:cNvSpPr>
              <a:spLocks noChangeShapeType="1"/>
            </p:cNvSpPr>
            <p:nvPr/>
          </p:nvSpPr>
          <p:spPr bwMode="auto">
            <a:xfrm>
              <a:off x="1296" y="3120"/>
              <a:ext cx="192" cy="0"/>
            </a:xfrm>
            <a:prstGeom prst="line">
              <a:avLst/>
            </a:prstGeom>
            <a:grpFill/>
            <a:ln w="19050">
              <a:solidFill>
                <a:schemeClr val="tx1"/>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845857" name="Group 33"/>
          <p:cNvGrpSpPr>
            <a:grpSpLocks/>
          </p:cNvGrpSpPr>
          <p:nvPr/>
        </p:nvGrpSpPr>
        <p:grpSpPr bwMode="auto">
          <a:xfrm>
            <a:off x="6857999" y="4800599"/>
            <a:ext cx="1974273" cy="326571"/>
            <a:chOff x="4320" y="3024"/>
            <a:chExt cx="1200" cy="192"/>
          </a:xfrm>
          <a:solidFill>
            <a:schemeClr val="accent2">
              <a:lumMod val="40000"/>
              <a:lumOff val="60000"/>
            </a:schemeClr>
          </a:solidFill>
        </p:grpSpPr>
        <p:sp>
          <p:nvSpPr>
            <p:cNvPr id="845858" name="Rectangle 34"/>
            <p:cNvSpPr>
              <a:spLocks noChangeArrowheads="1"/>
            </p:cNvSpPr>
            <p:nvPr/>
          </p:nvSpPr>
          <p:spPr bwMode="auto">
            <a:xfrm>
              <a:off x="4320" y="3024"/>
              <a:ext cx="960" cy="192"/>
            </a:xfrm>
            <a:prstGeom prst="rect">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r>
                <a:rPr lang="sl-SI" altLang="en-US" sz="1600" dirty="0">
                  <a:latin typeface="Helvetica" panose="020B0604020202020204" pitchFamily="34" charset="0"/>
                </a:rPr>
                <a:t>10.1.1.1</a:t>
              </a:r>
              <a:endParaRPr lang="en-GB" altLang="en-US" sz="1600" dirty="0">
                <a:latin typeface="Helvetica" panose="020B0604020202020204" pitchFamily="34" charset="0"/>
              </a:endParaRPr>
            </a:p>
          </p:txBody>
        </p:sp>
        <p:sp>
          <p:nvSpPr>
            <p:cNvPr id="845859" name="Line 35"/>
            <p:cNvSpPr>
              <a:spLocks noChangeShapeType="1"/>
            </p:cNvSpPr>
            <p:nvPr/>
          </p:nvSpPr>
          <p:spPr bwMode="auto">
            <a:xfrm>
              <a:off x="5328" y="3120"/>
              <a:ext cx="192" cy="0"/>
            </a:xfrm>
            <a:prstGeom prst="line">
              <a:avLst/>
            </a:prstGeom>
            <a:grpFill/>
            <a:ln w="19050">
              <a:solidFill>
                <a:schemeClr val="tx1"/>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748717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45842"/>
                                        </p:tgtEl>
                                        <p:attrNameLst>
                                          <p:attrName>style.visibility</p:attrName>
                                        </p:attrNameLst>
                                      </p:cBhvr>
                                      <p:to>
                                        <p:strVal val="visible"/>
                                      </p:to>
                                    </p:set>
                                    <p:anim calcmode="lin" valueType="num">
                                      <p:cBhvr additive="base">
                                        <p:cTn id="7" dur="500" fill="hold"/>
                                        <p:tgtEl>
                                          <p:spTgt spid="845842"/>
                                        </p:tgtEl>
                                        <p:attrNameLst>
                                          <p:attrName>ppt_x</p:attrName>
                                        </p:attrNameLst>
                                      </p:cBhvr>
                                      <p:tavLst>
                                        <p:tav tm="0">
                                          <p:val>
                                            <p:strVal val="1+#ppt_w/2"/>
                                          </p:val>
                                        </p:tav>
                                        <p:tav tm="100000">
                                          <p:val>
                                            <p:strVal val="#ppt_x"/>
                                          </p:val>
                                        </p:tav>
                                      </p:tavLst>
                                    </p:anim>
                                    <p:anim calcmode="lin" valueType="num">
                                      <p:cBhvr additive="base">
                                        <p:cTn id="8" dur="500" fill="hold"/>
                                        <p:tgtEl>
                                          <p:spTgt spid="84584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845843"/>
                                        </p:tgtEl>
                                        <p:attrNameLst>
                                          <p:attrName>style.visibility</p:attrName>
                                        </p:attrNameLst>
                                      </p:cBhvr>
                                      <p:to>
                                        <p:strVal val="visible"/>
                                      </p:to>
                                    </p:se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8458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4584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84585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84585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845849"/>
                                        </p:tgtEl>
                                        <p:attrNameLst>
                                          <p:attrName>style.visibility</p:attrName>
                                        </p:attrNameLst>
                                      </p:cBhvr>
                                      <p:to>
                                        <p:strVal val="visible"/>
                                      </p:to>
                                    </p:set>
                                    <p:anim calcmode="lin" valueType="num">
                                      <p:cBhvr additive="base">
                                        <p:cTn id="31" dur="500" fill="hold"/>
                                        <p:tgtEl>
                                          <p:spTgt spid="845849"/>
                                        </p:tgtEl>
                                        <p:attrNameLst>
                                          <p:attrName>ppt_x</p:attrName>
                                        </p:attrNameLst>
                                      </p:cBhvr>
                                      <p:tavLst>
                                        <p:tav tm="0">
                                          <p:val>
                                            <p:strVal val="0-#ppt_w/2"/>
                                          </p:val>
                                        </p:tav>
                                        <p:tav tm="100000">
                                          <p:val>
                                            <p:strVal val="#ppt_x"/>
                                          </p:val>
                                        </p:tav>
                                      </p:tavLst>
                                    </p:anim>
                                    <p:anim calcmode="lin" valueType="num">
                                      <p:cBhvr additive="base">
                                        <p:cTn id="32" dur="500" fill="hold"/>
                                        <p:tgtEl>
                                          <p:spTgt spid="845849"/>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1" presetClass="entr" presetSubtype="0" fill="hold" grpId="0" nodeType="afterEffect">
                                  <p:stCondLst>
                                    <p:cond delay="1000"/>
                                  </p:stCondLst>
                                  <p:childTnLst>
                                    <p:set>
                                      <p:cBhvr>
                                        <p:cTn id="35" dur="1" fill="hold">
                                          <p:stCondLst>
                                            <p:cond delay="499"/>
                                          </p:stCondLst>
                                        </p:cTn>
                                        <p:tgtEl>
                                          <p:spTgt spid="845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42" grpId="0" animBg="1" autoUpdateAnimBg="0"/>
      <p:bldP spid="845843" grpId="0" autoUpdateAnimBg="0"/>
      <p:bldP spid="845844" grpId="0" autoUpdateAnimBg="0"/>
      <p:bldP spid="84585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MPLS Unicast IP Routing: </a:t>
            </a:r>
            <a:r>
              <a:rPr lang="sl-SI" altLang="en-US" b="0">
                <a:latin typeface="Tahoma" panose="020B0604030504040204" pitchFamily="34" charset="0"/>
              </a:rPr>
              <a:t>Example</a:t>
            </a:r>
            <a:endParaRPr lang="en-GB" altLang="en-US" b="0">
              <a:latin typeface="Tahoma" panose="020B0604030504040204" pitchFamily="34" charset="0"/>
            </a:endParaRPr>
          </a:p>
        </p:txBody>
      </p:sp>
      <p:sp>
        <p:nvSpPr>
          <p:cNvPr id="846851" name="AutoShape 3"/>
          <p:cNvSpPr>
            <a:spLocks noChangeArrowheads="1"/>
          </p:cNvSpPr>
          <p:nvPr/>
        </p:nvSpPr>
        <p:spPr bwMode="auto">
          <a:xfrm>
            <a:off x="2362200" y="1600200"/>
            <a:ext cx="4572000" cy="4800600"/>
          </a:xfrm>
          <a:prstGeom prst="roundRect">
            <a:avLst>
              <a:gd name="adj" fmla="val 5208"/>
            </a:avLst>
          </a:prstGeom>
          <a:solidFill>
            <a:schemeClr val="accent2">
              <a:lumMod val="20000"/>
              <a:lumOff val="80000"/>
            </a:schemeClr>
          </a:solidFill>
          <a:ln w="19050">
            <a:solidFill>
              <a:schemeClr val="tx1"/>
            </a:solidFill>
            <a:round/>
            <a:headEnd type="none" w="sm" len="sm"/>
            <a:tailEnd/>
          </a:ln>
          <a:effectLst/>
        </p:spPr>
        <p:txBody>
          <a:bodyPr wrap="none"/>
          <a:lstStyle/>
          <a:p>
            <a:r>
              <a:rPr lang="sl-SI" altLang="en-US" sz="2000" dirty="0">
                <a:latin typeface="Helvetica" panose="020B0604020202020204" pitchFamily="34" charset="0"/>
              </a:rPr>
              <a:t>LSR</a:t>
            </a:r>
            <a:endParaRPr lang="en-GB" altLang="en-US" dirty="0">
              <a:latin typeface="Helvetica" panose="020B0604020202020204" pitchFamily="34" charset="0"/>
            </a:endParaRPr>
          </a:p>
        </p:txBody>
      </p:sp>
      <p:sp>
        <p:nvSpPr>
          <p:cNvPr id="846852" name="AutoShape 4"/>
          <p:cNvSpPr>
            <a:spLocks noChangeArrowheads="1"/>
          </p:cNvSpPr>
          <p:nvPr/>
        </p:nvSpPr>
        <p:spPr bwMode="auto">
          <a:xfrm>
            <a:off x="2438400" y="2057400"/>
            <a:ext cx="4381499" cy="2133600"/>
          </a:xfrm>
          <a:prstGeom prst="roundRect">
            <a:avLst>
              <a:gd name="adj" fmla="val 7833"/>
            </a:avLst>
          </a:prstGeom>
          <a:solidFill>
            <a:schemeClr val="bg1"/>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sz="2000" dirty="0">
                <a:latin typeface="Helvetica" panose="020B0604020202020204" pitchFamily="34" charset="0"/>
              </a:rPr>
              <a:t>Control plane</a:t>
            </a:r>
            <a:endParaRPr lang="en-GB" altLang="en-US" sz="2000" dirty="0">
              <a:latin typeface="Helvetica" panose="020B0604020202020204" pitchFamily="34" charset="0"/>
            </a:endParaRPr>
          </a:p>
        </p:txBody>
      </p:sp>
      <p:sp>
        <p:nvSpPr>
          <p:cNvPr id="846853" name="AutoShape 5"/>
          <p:cNvSpPr>
            <a:spLocks noChangeArrowheads="1"/>
          </p:cNvSpPr>
          <p:nvPr/>
        </p:nvSpPr>
        <p:spPr bwMode="auto">
          <a:xfrm>
            <a:off x="2667000" y="4800600"/>
            <a:ext cx="4038600" cy="1371600"/>
          </a:xfrm>
          <a:prstGeom prst="roundRect">
            <a:avLst>
              <a:gd name="adj" fmla="val 7407"/>
            </a:avLst>
          </a:prstGeom>
          <a:solidFill>
            <a:schemeClr val="bg1"/>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sz="2000" dirty="0">
                <a:latin typeface="Helvetica" panose="020B0604020202020204" pitchFamily="34" charset="0"/>
              </a:rPr>
              <a:t>Data plane</a:t>
            </a:r>
            <a:endParaRPr lang="en-GB" altLang="en-US" sz="2000" dirty="0">
              <a:latin typeface="Helvetica" panose="020B0604020202020204" pitchFamily="34" charset="0"/>
            </a:endParaRPr>
          </a:p>
        </p:txBody>
      </p:sp>
      <p:sp>
        <p:nvSpPr>
          <p:cNvPr id="846854" name="AutoShape 6"/>
          <p:cNvSpPr>
            <a:spLocks noChangeArrowheads="1"/>
          </p:cNvSpPr>
          <p:nvPr/>
        </p:nvSpPr>
        <p:spPr bwMode="auto">
          <a:xfrm>
            <a:off x="3200400" y="2514600"/>
            <a:ext cx="3505200" cy="381000"/>
          </a:xfrm>
          <a:prstGeom prst="roundRect">
            <a:avLst>
              <a:gd name="adj" fmla="val 16667"/>
            </a:avLst>
          </a:prstGeom>
          <a:solidFill>
            <a:srgbClr val="53DAFF"/>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pPr algn="ctr"/>
            <a:endParaRPr lang="en-GB" altLang="en-US" sz="1400">
              <a:latin typeface="Helvetica" panose="020B0604020202020204" pitchFamily="34" charset="0"/>
            </a:endParaRPr>
          </a:p>
        </p:txBody>
      </p:sp>
      <p:sp>
        <p:nvSpPr>
          <p:cNvPr id="846855" name="AutoShape 7"/>
          <p:cNvSpPr>
            <a:spLocks noChangeArrowheads="1"/>
          </p:cNvSpPr>
          <p:nvPr/>
        </p:nvSpPr>
        <p:spPr bwMode="auto">
          <a:xfrm>
            <a:off x="3200400" y="3657600"/>
            <a:ext cx="3505200" cy="381000"/>
          </a:xfrm>
          <a:prstGeom prst="roundRect">
            <a:avLst>
              <a:gd name="adj" fmla="val 16667"/>
            </a:avLst>
          </a:prstGeom>
          <a:solidFill>
            <a:srgbClr val="53DAFF"/>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pPr algn="ctr"/>
            <a:endParaRPr lang="en-GB" altLang="en-US" sz="1400">
              <a:latin typeface="Helvetica" panose="020B0604020202020204" pitchFamily="34" charset="0"/>
            </a:endParaRPr>
          </a:p>
        </p:txBody>
      </p:sp>
      <p:sp>
        <p:nvSpPr>
          <p:cNvPr id="846856" name="AutoShape 8"/>
          <p:cNvSpPr>
            <a:spLocks noChangeArrowheads="1"/>
          </p:cNvSpPr>
          <p:nvPr/>
        </p:nvSpPr>
        <p:spPr bwMode="auto">
          <a:xfrm>
            <a:off x="3200400" y="5715000"/>
            <a:ext cx="3048000" cy="304800"/>
          </a:xfrm>
          <a:prstGeom prst="roundRect">
            <a:avLst>
              <a:gd name="adj" fmla="val 0"/>
            </a:avLst>
          </a:prstGeom>
          <a:solidFill>
            <a:srgbClr val="53DAFF"/>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pPr algn="ctr"/>
            <a:endParaRPr lang="en-GB" altLang="en-US" sz="1600">
              <a:latin typeface="Helvetica" panose="020B0604020202020204" pitchFamily="34" charset="0"/>
            </a:endParaRPr>
          </a:p>
        </p:txBody>
      </p:sp>
      <p:sp>
        <p:nvSpPr>
          <p:cNvPr id="846857" name="AutoShape 9"/>
          <p:cNvSpPr>
            <a:spLocks noChangeArrowheads="1"/>
          </p:cNvSpPr>
          <p:nvPr/>
        </p:nvSpPr>
        <p:spPr bwMode="auto">
          <a:xfrm>
            <a:off x="3200400" y="3081338"/>
            <a:ext cx="3505200" cy="381000"/>
          </a:xfrm>
          <a:prstGeom prst="roundRect">
            <a:avLst>
              <a:gd name="adj" fmla="val 0"/>
            </a:avLst>
          </a:prstGeom>
          <a:solidFill>
            <a:srgbClr val="53DAFF"/>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pPr algn="ctr"/>
            <a:endParaRPr lang="en-GB" altLang="en-US" sz="1400">
              <a:latin typeface="Helvetica" panose="020B0604020202020204" pitchFamily="34" charset="0"/>
            </a:endParaRPr>
          </a:p>
        </p:txBody>
      </p:sp>
      <p:sp>
        <p:nvSpPr>
          <p:cNvPr id="846858" name="Line 10"/>
          <p:cNvSpPr>
            <a:spLocks noChangeShapeType="1"/>
          </p:cNvSpPr>
          <p:nvPr/>
        </p:nvSpPr>
        <p:spPr bwMode="auto">
          <a:xfrm>
            <a:off x="4495800" y="2895600"/>
            <a:ext cx="0" cy="2286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46859" name="Line 11"/>
          <p:cNvSpPr>
            <a:spLocks noChangeShapeType="1"/>
          </p:cNvSpPr>
          <p:nvPr/>
        </p:nvSpPr>
        <p:spPr bwMode="auto">
          <a:xfrm>
            <a:off x="4495800" y="4038600"/>
            <a:ext cx="0" cy="7620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46860" name="Line 12"/>
          <p:cNvSpPr>
            <a:spLocks noChangeShapeType="1"/>
          </p:cNvSpPr>
          <p:nvPr/>
        </p:nvSpPr>
        <p:spPr bwMode="auto">
          <a:xfrm>
            <a:off x="4495800" y="3443288"/>
            <a:ext cx="0" cy="2286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46861" name="Text Box 13"/>
          <p:cNvSpPr txBox="1">
            <a:spLocks noChangeArrowheads="1"/>
          </p:cNvSpPr>
          <p:nvPr/>
        </p:nvSpPr>
        <p:spPr bwMode="auto">
          <a:xfrm>
            <a:off x="2438400" y="2514600"/>
            <a:ext cx="785793" cy="33855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1600" dirty="0">
                <a:latin typeface="Helvetica" panose="020B0604020202020204" pitchFamily="34" charset="0"/>
              </a:rPr>
              <a:t>OSPF</a:t>
            </a:r>
            <a:r>
              <a:rPr lang="sl-SI" altLang="en-US" sz="1200" dirty="0">
                <a:latin typeface="Helvetica" panose="020B0604020202020204" pitchFamily="34" charset="0"/>
              </a:rPr>
              <a:t>:</a:t>
            </a:r>
            <a:endParaRPr lang="en-GB" altLang="en-US" sz="1200" dirty="0">
              <a:latin typeface="Helvetica" panose="020B0604020202020204" pitchFamily="34" charset="0"/>
            </a:endParaRPr>
          </a:p>
        </p:txBody>
      </p:sp>
      <p:sp>
        <p:nvSpPr>
          <p:cNvPr id="846862" name="Text Box 14"/>
          <p:cNvSpPr txBox="1">
            <a:spLocks noChangeArrowheads="1"/>
          </p:cNvSpPr>
          <p:nvPr/>
        </p:nvSpPr>
        <p:spPr bwMode="auto">
          <a:xfrm>
            <a:off x="2690876" y="3078163"/>
            <a:ext cx="496739" cy="33855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1600" dirty="0">
                <a:latin typeface="Helvetica" panose="020B0604020202020204" pitchFamily="34" charset="0"/>
              </a:rPr>
              <a:t>RT</a:t>
            </a:r>
            <a:r>
              <a:rPr lang="sl-SI" altLang="en-US" sz="1200" dirty="0">
                <a:latin typeface="Helvetica" panose="020B0604020202020204" pitchFamily="34" charset="0"/>
              </a:rPr>
              <a:t>:</a:t>
            </a:r>
            <a:endParaRPr lang="en-GB" altLang="en-US" sz="1200" dirty="0">
              <a:latin typeface="Helvetica" panose="020B0604020202020204" pitchFamily="34" charset="0"/>
            </a:endParaRPr>
          </a:p>
        </p:txBody>
      </p:sp>
      <p:sp>
        <p:nvSpPr>
          <p:cNvPr id="846863" name="Text Box 15"/>
          <p:cNvSpPr txBox="1">
            <a:spLocks noChangeArrowheads="1"/>
          </p:cNvSpPr>
          <p:nvPr/>
        </p:nvSpPr>
        <p:spPr bwMode="auto">
          <a:xfrm>
            <a:off x="2641151" y="3657600"/>
            <a:ext cx="550152" cy="33855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1600" dirty="0">
                <a:latin typeface="Helvetica" panose="020B0604020202020204" pitchFamily="34" charset="0"/>
              </a:rPr>
              <a:t>LIB:</a:t>
            </a:r>
            <a:endParaRPr lang="en-GB" altLang="en-US" sz="1600" dirty="0">
              <a:latin typeface="Helvetica" panose="020B0604020202020204" pitchFamily="34" charset="0"/>
            </a:endParaRPr>
          </a:p>
        </p:txBody>
      </p:sp>
      <p:sp>
        <p:nvSpPr>
          <p:cNvPr id="846864" name="Text Box 16"/>
          <p:cNvSpPr txBox="1">
            <a:spLocks noChangeArrowheads="1"/>
          </p:cNvSpPr>
          <p:nvPr/>
        </p:nvSpPr>
        <p:spPr bwMode="auto">
          <a:xfrm>
            <a:off x="2667000" y="5224046"/>
            <a:ext cx="561372" cy="33855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1600" dirty="0">
                <a:latin typeface="Helvetica" panose="020B0604020202020204" pitchFamily="34" charset="0"/>
              </a:rPr>
              <a:t>FIB:</a:t>
            </a:r>
            <a:endParaRPr lang="en-GB" altLang="en-US" sz="1600" dirty="0">
              <a:latin typeface="Helvetica" panose="020B0604020202020204" pitchFamily="34" charset="0"/>
            </a:endParaRPr>
          </a:p>
        </p:txBody>
      </p:sp>
      <p:sp>
        <p:nvSpPr>
          <p:cNvPr id="846865" name="Text Box 17"/>
          <p:cNvSpPr txBox="1">
            <a:spLocks noChangeArrowheads="1"/>
          </p:cNvSpPr>
          <p:nvPr/>
        </p:nvSpPr>
        <p:spPr bwMode="auto">
          <a:xfrm>
            <a:off x="2590800" y="5681246"/>
            <a:ext cx="675185" cy="33855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1600" dirty="0">
                <a:latin typeface="Helvetica" panose="020B0604020202020204" pitchFamily="34" charset="0"/>
              </a:rPr>
              <a:t>LFIB:</a:t>
            </a:r>
            <a:endParaRPr lang="en-GB" altLang="en-US" sz="1600" dirty="0">
              <a:latin typeface="Helvetica" panose="020B0604020202020204" pitchFamily="34" charset="0"/>
            </a:endParaRPr>
          </a:p>
        </p:txBody>
      </p:sp>
      <p:sp>
        <p:nvSpPr>
          <p:cNvPr id="846866" name="AutoShape 18"/>
          <p:cNvSpPr>
            <a:spLocks noChangeArrowheads="1"/>
          </p:cNvSpPr>
          <p:nvPr/>
        </p:nvSpPr>
        <p:spPr bwMode="auto">
          <a:xfrm flipH="1">
            <a:off x="6934200" y="2514600"/>
            <a:ext cx="1981200" cy="304800"/>
          </a:xfrm>
          <a:prstGeom prst="homePlate">
            <a:avLst>
              <a:gd name="adj" fmla="val 72222"/>
            </a:avLst>
          </a:prstGeom>
          <a:solidFill>
            <a:schemeClr val="accent2">
              <a:lumMod val="20000"/>
              <a:lumOff val="80000"/>
            </a:schemeClr>
          </a:solidFill>
          <a:ln w="19050">
            <a:solidFill>
              <a:schemeClr val="tx1"/>
            </a:solidFill>
            <a:miter lim="800000"/>
            <a:headEnd type="none" w="sm" len="sm"/>
            <a:tailEnd/>
          </a:ln>
          <a:effectLst/>
        </p:spPr>
        <p:txBody>
          <a:bodyPr wrap="none" anchor="ctr"/>
          <a:lstStyle/>
          <a:p>
            <a:pPr algn="ctr"/>
            <a:r>
              <a:rPr lang="sl-SI" altLang="en-US" sz="1600">
                <a:latin typeface="Helvetica" panose="020B0604020202020204" pitchFamily="34" charset="0"/>
              </a:rPr>
              <a:t>OSPF: 10.0.0.0/8</a:t>
            </a:r>
            <a:endParaRPr lang="en-GB" altLang="en-US" sz="1600">
              <a:latin typeface="Helvetica" panose="020B0604020202020204" pitchFamily="34" charset="0"/>
            </a:endParaRPr>
          </a:p>
        </p:txBody>
      </p:sp>
      <p:sp>
        <p:nvSpPr>
          <p:cNvPr id="846867" name="Text Box 19"/>
          <p:cNvSpPr txBox="1">
            <a:spLocks noChangeArrowheads="1"/>
          </p:cNvSpPr>
          <p:nvPr/>
        </p:nvSpPr>
        <p:spPr bwMode="auto">
          <a:xfrm>
            <a:off x="3158320" y="2527009"/>
            <a:ext cx="2042547" cy="33855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sl-SI" altLang="en-US" sz="1600" dirty="0">
                <a:latin typeface="Helvetica" panose="020B0604020202020204" pitchFamily="34" charset="0"/>
              </a:rPr>
              <a:t>10.0.0.0/8 </a:t>
            </a:r>
            <a:r>
              <a:rPr lang="sl-SI" altLang="en-US" sz="1600" dirty="0">
                <a:latin typeface="Helvetica" panose="020B0604020202020204" pitchFamily="34" charset="0"/>
                <a:sym typeface="Wingdings" panose="05000000000000000000" pitchFamily="2" charset="2"/>
              </a:rPr>
              <a:t> 1.2.3.4</a:t>
            </a:r>
            <a:endParaRPr lang="en-GB" altLang="en-US" sz="1600" dirty="0">
              <a:latin typeface="Helvetica" panose="020B0604020202020204" pitchFamily="34" charset="0"/>
            </a:endParaRPr>
          </a:p>
        </p:txBody>
      </p:sp>
      <p:sp>
        <p:nvSpPr>
          <p:cNvPr id="846868" name="Text Box 20"/>
          <p:cNvSpPr txBox="1">
            <a:spLocks noChangeArrowheads="1"/>
          </p:cNvSpPr>
          <p:nvPr/>
        </p:nvSpPr>
        <p:spPr bwMode="auto">
          <a:xfrm>
            <a:off x="3171655" y="3141161"/>
            <a:ext cx="2042547" cy="33855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sl-SI" altLang="en-US" sz="1600" dirty="0">
                <a:latin typeface="Helvetica" panose="020B0604020202020204" pitchFamily="34" charset="0"/>
              </a:rPr>
              <a:t>10.0.0.0/8 </a:t>
            </a:r>
            <a:r>
              <a:rPr lang="sl-SI" altLang="en-US" sz="1600" dirty="0">
                <a:latin typeface="Helvetica" panose="020B0604020202020204" pitchFamily="34" charset="0"/>
                <a:sym typeface="Wingdings" panose="05000000000000000000" pitchFamily="2" charset="2"/>
              </a:rPr>
              <a:t> 1.2.3.4</a:t>
            </a:r>
            <a:endParaRPr lang="en-GB" altLang="en-US" sz="1600" dirty="0">
              <a:latin typeface="Helvetica" panose="020B0604020202020204" pitchFamily="34" charset="0"/>
            </a:endParaRPr>
          </a:p>
        </p:txBody>
      </p:sp>
      <p:sp>
        <p:nvSpPr>
          <p:cNvPr id="846869" name="AutoShape 21"/>
          <p:cNvSpPr>
            <a:spLocks noChangeArrowheads="1"/>
          </p:cNvSpPr>
          <p:nvPr/>
        </p:nvSpPr>
        <p:spPr bwMode="auto">
          <a:xfrm>
            <a:off x="3200400" y="5257800"/>
            <a:ext cx="3048000" cy="304800"/>
          </a:xfrm>
          <a:prstGeom prst="roundRect">
            <a:avLst>
              <a:gd name="adj" fmla="val 0"/>
            </a:avLst>
          </a:prstGeom>
          <a:solidFill>
            <a:srgbClr val="53DAFF"/>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pPr algn="ctr"/>
            <a:endParaRPr lang="en-GB" altLang="en-US" sz="1600">
              <a:latin typeface="Helvetica" panose="020B0604020202020204" pitchFamily="34" charset="0"/>
            </a:endParaRPr>
          </a:p>
        </p:txBody>
      </p:sp>
      <p:sp>
        <p:nvSpPr>
          <p:cNvPr id="846873" name="Line 25"/>
          <p:cNvSpPr>
            <a:spLocks noChangeShapeType="1"/>
          </p:cNvSpPr>
          <p:nvPr/>
        </p:nvSpPr>
        <p:spPr bwMode="auto">
          <a:xfrm flipV="1">
            <a:off x="4495800" y="5514975"/>
            <a:ext cx="0" cy="2286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sz="1600"/>
          </a:p>
        </p:txBody>
      </p:sp>
      <p:grpSp>
        <p:nvGrpSpPr>
          <p:cNvPr id="846874" name="Group 26"/>
          <p:cNvGrpSpPr>
            <a:grpSpLocks/>
          </p:cNvGrpSpPr>
          <p:nvPr/>
        </p:nvGrpSpPr>
        <p:grpSpPr bwMode="auto">
          <a:xfrm>
            <a:off x="304800" y="5257800"/>
            <a:ext cx="1905000" cy="304800"/>
            <a:chOff x="288" y="3024"/>
            <a:chExt cx="1200" cy="192"/>
          </a:xfrm>
          <a:solidFill>
            <a:schemeClr val="accent2">
              <a:lumMod val="20000"/>
              <a:lumOff val="80000"/>
            </a:schemeClr>
          </a:solidFill>
        </p:grpSpPr>
        <p:sp>
          <p:nvSpPr>
            <p:cNvPr id="846875" name="Rectangle 27"/>
            <p:cNvSpPr>
              <a:spLocks noChangeArrowheads="1"/>
            </p:cNvSpPr>
            <p:nvPr/>
          </p:nvSpPr>
          <p:spPr bwMode="auto">
            <a:xfrm>
              <a:off x="288" y="3024"/>
              <a:ext cx="960" cy="192"/>
            </a:xfrm>
            <a:prstGeom prst="rect">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r>
                <a:rPr lang="sl-SI" altLang="en-US" sz="1400">
                  <a:latin typeface="Helvetica" panose="020B0604020202020204" pitchFamily="34" charset="0"/>
                </a:rPr>
                <a:t>10.1.1.1</a:t>
              </a:r>
              <a:endParaRPr lang="en-GB" altLang="en-US" sz="1400">
                <a:latin typeface="Helvetica" panose="020B0604020202020204" pitchFamily="34" charset="0"/>
              </a:endParaRPr>
            </a:p>
          </p:txBody>
        </p:sp>
        <p:sp>
          <p:nvSpPr>
            <p:cNvPr id="846876" name="Line 28"/>
            <p:cNvSpPr>
              <a:spLocks noChangeShapeType="1"/>
            </p:cNvSpPr>
            <p:nvPr/>
          </p:nvSpPr>
          <p:spPr bwMode="auto">
            <a:xfrm>
              <a:off x="1296" y="3120"/>
              <a:ext cx="192" cy="0"/>
            </a:xfrm>
            <a:prstGeom prst="line">
              <a:avLst/>
            </a:prstGeom>
            <a:grpFill/>
            <a:ln w="19050">
              <a:solidFill>
                <a:schemeClr val="tx1"/>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sz="2800"/>
            </a:p>
          </p:txBody>
        </p:sp>
      </p:grpSp>
      <p:sp>
        <p:nvSpPr>
          <p:cNvPr id="846877" name="AutoShape 29"/>
          <p:cNvSpPr>
            <a:spLocks noChangeArrowheads="1"/>
          </p:cNvSpPr>
          <p:nvPr/>
        </p:nvSpPr>
        <p:spPr bwMode="auto">
          <a:xfrm flipH="1">
            <a:off x="6934200" y="3733800"/>
            <a:ext cx="2057400" cy="287172"/>
          </a:xfrm>
          <a:prstGeom prst="homePlate">
            <a:avLst>
              <a:gd name="adj" fmla="val 72222"/>
            </a:avLst>
          </a:prstGeom>
          <a:solidFill>
            <a:schemeClr val="accent2">
              <a:lumMod val="20000"/>
              <a:lumOff val="80000"/>
            </a:schemeClr>
          </a:solidFill>
          <a:ln w="19050">
            <a:solidFill>
              <a:schemeClr val="tx1"/>
            </a:solidFill>
            <a:miter lim="800000"/>
            <a:headEnd type="none" w="sm" len="sm"/>
            <a:tailEnd/>
          </a:ln>
          <a:effectLst/>
        </p:spPr>
        <p:txBody>
          <a:bodyPr wrap="none" anchor="ctr"/>
          <a:lstStyle/>
          <a:p>
            <a:pPr algn="ctr"/>
            <a:r>
              <a:rPr lang="sl-SI" altLang="en-US" sz="1600" dirty="0">
                <a:latin typeface="Helvetica" panose="020B0604020202020204" pitchFamily="34" charset="0"/>
              </a:rPr>
              <a:t>LDP: 10.0.0.0/8, L=3</a:t>
            </a:r>
            <a:endParaRPr lang="en-GB" altLang="en-US" sz="1600" dirty="0">
              <a:latin typeface="Helvetica" panose="020B0604020202020204" pitchFamily="34" charset="0"/>
            </a:endParaRPr>
          </a:p>
        </p:txBody>
      </p:sp>
      <p:sp>
        <p:nvSpPr>
          <p:cNvPr id="846882" name="Text Box 34"/>
          <p:cNvSpPr txBox="1">
            <a:spLocks noChangeArrowheads="1"/>
          </p:cNvSpPr>
          <p:nvPr/>
        </p:nvSpPr>
        <p:spPr bwMode="auto">
          <a:xfrm>
            <a:off x="3158320" y="3682418"/>
            <a:ext cx="2767104" cy="33855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sl-SI" altLang="en-US" sz="1600" dirty="0">
                <a:latin typeface="Helvetica" panose="020B0604020202020204" pitchFamily="34" charset="0"/>
              </a:rPr>
              <a:t>10.0.0.0/8 </a:t>
            </a:r>
            <a:r>
              <a:rPr lang="sl-SI" altLang="en-US" sz="1600" dirty="0">
                <a:latin typeface="Helvetica" panose="020B0604020202020204" pitchFamily="34" charset="0"/>
                <a:sym typeface="Wingdings" panose="05000000000000000000" pitchFamily="2" charset="2"/>
              </a:rPr>
              <a:t> Next-hop L=3</a:t>
            </a:r>
            <a:r>
              <a:rPr lang="sl-SI" altLang="en-US" sz="1600" dirty="0" smtClean="0">
                <a:latin typeface="Helvetica" panose="020B0604020202020204" pitchFamily="34" charset="0"/>
                <a:sym typeface="Wingdings" panose="05000000000000000000" pitchFamily="2" charset="2"/>
              </a:rPr>
              <a:t>,</a:t>
            </a:r>
            <a:endParaRPr lang="en-GB" altLang="en-US" sz="1600" dirty="0">
              <a:latin typeface="Helvetica" panose="020B0604020202020204" pitchFamily="34" charset="0"/>
            </a:endParaRPr>
          </a:p>
        </p:txBody>
      </p:sp>
      <p:sp>
        <p:nvSpPr>
          <p:cNvPr id="846883" name="AutoShape 35"/>
          <p:cNvSpPr>
            <a:spLocks noChangeArrowheads="1"/>
          </p:cNvSpPr>
          <p:nvPr/>
        </p:nvSpPr>
        <p:spPr bwMode="auto">
          <a:xfrm flipH="1">
            <a:off x="228600" y="3733800"/>
            <a:ext cx="1981200" cy="304800"/>
          </a:xfrm>
          <a:prstGeom prst="homePlate">
            <a:avLst>
              <a:gd name="adj" fmla="val 72222"/>
            </a:avLst>
          </a:prstGeom>
          <a:solidFill>
            <a:schemeClr val="accent2">
              <a:lumMod val="20000"/>
              <a:lumOff val="80000"/>
            </a:schemeClr>
          </a:solidFill>
          <a:ln w="19050">
            <a:solidFill>
              <a:schemeClr val="tx1"/>
            </a:solidFill>
            <a:miter lim="800000"/>
            <a:headEnd type="none" w="sm" len="sm"/>
            <a:tailEnd/>
          </a:ln>
          <a:effectLst/>
        </p:spPr>
        <p:txBody>
          <a:bodyPr wrap="none" anchor="ctr"/>
          <a:lstStyle/>
          <a:p>
            <a:pPr algn="ctr"/>
            <a:r>
              <a:rPr lang="sl-SI" altLang="en-US" sz="1400">
                <a:latin typeface="Helvetica" panose="020B0604020202020204" pitchFamily="34" charset="0"/>
              </a:rPr>
              <a:t>LDP: 10.0.0.0/8, L=5</a:t>
            </a:r>
            <a:endParaRPr lang="en-GB" altLang="en-US" sz="1400">
              <a:latin typeface="Helvetica" panose="020B0604020202020204" pitchFamily="34" charset="0"/>
            </a:endParaRPr>
          </a:p>
        </p:txBody>
      </p:sp>
      <p:grpSp>
        <p:nvGrpSpPr>
          <p:cNvPr id="846878" name="Group 30"/>
          <p:cNvGrpSpPr>
            <a:grpSpLocks/>
          </p:cNvGrpSpPr>
          <p:nvPr/>
        </p:nvGrpSpPr>
        <p:grpSpPr bwMode="auto">
          <a:xfrm>
            <a:off x="304800" y="5715000"/>
            <a:ext cx="1905000" cy="304800"/>
            <a:chOff x="288" y="3312"/>
            <a:chExt cx="1200" cy="192"/>
          </a:xfrm>
          <a:solidFill>
            <a:schemeClr val="accent2">
              <a:lumMod val="20000"/>
              <a:lumOff val="80000"/>
            </a:schemeClr>
          </a:solidFill>
        </p:grpSpPr>
        <p:sp>
          <p:nvSpPr>
            <p:cNvPr id="846879" name="Rectangle 31"/>
            <p:cNvSpPr>
              <a:spLocks noChangeArrowheads="1"/>
            </p:cNvSpPr>
            <p:nvPr/>
          </p:nvSpPr>
          <p:spPr bwMode="auto">
            <a:xfrm>
              <a:off x="288" y="3312"/>
              <a:ext cx="960" cy="192"/>
            </a:xfrm>
            <a:prstGeom prst="rect">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r>
                <a:rPr lang="sl-SI" altLang="en-US" sz="1400">
                  <a:latin typeface="Helvetica" panose="020B0604020202020204" pitchFamily="34" charset="0"/>
                </a:rPr>
                <a:t>L=5 10.1.1.1</a:t>
              </a:r>
              <a:endParaRPr lang="en-GB" altLang="en-US" sz="1400">
                <a:latin typeface="Helvetica" panose="020B0604020202020204" pitchFamily="34" charset="0"/>
              </a:endParaRPr>
            </a:p>
          </p:txBody>
        </p:sp>
        <p:sp>
          <p:nvSpPr>
            <p:cNvPr id="846880" name="Line 32"/>
            <p:cNvSpPr>
              <a:spLocks noChangeShapeType="1"/>
            </p:cNvSpPr>
            <p:nvPr/>
          </p:nvSpPr>
          <p:spPr bwMode="auto">
            <a:xfrm>
              <a:off x="552" y="3312"/>
              <a:ext cx="0" cy="192"/>
            </a:xfrm>
            <a:prstGeom prst="line">
              <a:avLst/>
            </a:prstGeom>
            <a:grp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sz="2800"/>
            </a:p>
          </p:txBody>
        </p:sp>
        <p:sp>
          <p:nvSpPr>
            <p:cNvPr id="846881" name="Line 33"/>
            <p:cNvSpPr>
              <a:spLocks noChangeShapeType="1"/>
            </p:cNvSpPr>
            <p:nvPr/>
          </p:nvSpPr>
          <p:spPr bwMode="auto">
            <a:xfrm>
              <a:off x="1296" y="3408"/>
              <a:ext cx="192" cy="0"/>
            </a:xfrm>
            <a:prstGeom prst="line">
              <a:avLst/>
            </a:prstGeom>
            <a:grpFill/>
            <a:ln w="19050">
              <a:solidFill>
                <a:schemeClr val="tx1"/>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sz="2800"/>
            </a:p>
          </p:txBody>
        </p:sp>
      </p:grpSp>
      <p:grpSp>
        <p:nvGrpSpPr>
          <p:cNvPr id="2" name="Group 1"/>
          <p:cNvGrpSpPr/>
          <p:nvPr/>
        </p:nvGrpSpPr>
        <p:grpSpPr>
          <a:xfrm>
            <a:off x="7162800" y="5718176"/>
            <a:ext cx="1828800" cy="304800"/>
            <a:chOff x="304800" y="1490246"/>
            <a:chExt cx="1828800" cy="304800"/>
          </a:xfrm>
        </p:grpSpPr>
        <p:sp>
          <p:nvSpPr>
            <p:cNvPr id="846885" name="Rectangle 37"/>
            <p:cNvSpPr>
              <a:spLocks noChangeArrowheads="1"/>
            </p:cNvSpPr>
            <p:nvPr/>
          </p:nvSpPr>
          <p:spPr bwMode="auto">
            <a:xfrm>
              <a:off x="304800" y="1490246"/>
              <a:ext cx="1524000" cy="304800"/>
            </a:xfrm>
            <a:prstGeom prst="rect">
              <a:avLst/>
            </a:prstGeom>
            <a:solidFill>
              <a:schemeClr val="accent2">
                <a:lumMod val="20000"/>
                <a:lumOff val="80000"/>
              </a:schemeClr>
            </a:solid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r>
                <a:rPr lang="sl-SI" altLang="en-US" sz="1600" dirty="0" smtClean="0">
                  <a:latin typeface="Helvetica" panose="020B0604020202020204" pitchFamily="34" charset="0"/>
                </a:rPr>
                <a:t>L=3</a:t>
              </a:r>
              <a:r>
                <a:rPr lang="en-US" altLang="en-US" sz="1600" dirty="0" smtClean="0">
                  <a:latin typeface="Helvetica" panose="020B0604020202020204" pitchFamily="34" charset="0"/>
                </a:rPr>
                <a:t>  </a:t>
              </a:r>
              <a:r>
                <a:rPr lang="sl-SI" altLang="en-US" sz="1600" dirty="0" smtClean="0">
                  <a:latin typeface="Helvetica" panose="020B0604020202020204" pitchFamily="34" charset="0"/>
                </a:rPr>
                <a:t> </a:t>
              </a:r>
              <a:r>
                <a:rPr lang="sl-SI" altLang="en-US" sz="1600" dirty="0">
                  <a:latin typeface="Helvetica" panose="020B0604020202020204" pitchFamily="34" charset="0"/>
                </a:rPr>
                <a:t>10.1.1.1</a:t>
              </a:r>
              <a:endParaRPr lang="en-GB" altLang="en-US" sz="1600" dirty="0">
                <a:latin typeface="Helvetica" panose="020B0604020202020204" pitchFamily="34" charset="0"/>
              </a:endParaRPr>
            </a:p>
          </p:txBody>
        </p:sp>
        <p:sp>
          <p:nvSpPr>
            <p:cNvPr id="846886" name="Line 38"/>
            <p:cNvSpPr>
              <a:spLocks noChangeShapeType="1"/>
            </p:cNvSpPr>
            <p:nvPr/>
          </p:nvSpPr>
          <p:spPr bwMode="auto">
            <a:xfrm>
              <a:off x="838200" y="1490246"/>
              <a:ext cx="0" cy="304800"/>
            </a:xfrm>
            <a:prstGeom prst="line">
              <a:avLst/>
            </a:prstGeom>
            <a:solidFill>
              <a:schemeClr val="accent2">
                <a:lumMod val="20000"/>
                <a:lumOff val="80000"/>
              </a:schemeClr>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sz="1600"/>
            </a:p>
          </p:txBody>
        </p:sp>
        <p:sp>
          <p:nvSpPr>
            <p:cNvPr id="846887" name="Line 39"/>
            <p:cNvSpPr>
              <a:spLocks noChangeShapeType="1"/>
            </p:cNvSpPr>
            <p:nvPr/>
          </p:nvSpPr>
          <p:spPr bwMode="auto">
            <a:xfrm>
              <a:off x="1828800" y="1642646"/>
              <a:ext cx="304800" cy="0"/>
            </a:xfrm>
            <a:prstGeom prst="line">
              <a:avLst/>
            </a:prstGeom>
            <a:solidFill>
              <a:schemeClr val="accent2">
                <a:lumMod val="20000"/>
                <a:lumOff val="80000"/>
              </a:schemeClr>
            </a:solidFill>
            <a:ln w="19050">
              <a:solidFill>
                <a:schemeClr val="tx1"/>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sz="1600"/>
            </a:p>
          </p:txBody>
        </p:sp>
      </p:grpSp>
      <p:sp>
        <p:nvSpPr>
          <p:cNvPr id="846894" name="Text Box 46"/>
          <p:cNvSpPr txBox="1">
            <a:spLocks noChangeArrowheads="1"/>
          </p:cNvSpPr>
          <p:nvPr/>
        </p:nvSpPr>
        <p:spPr bwMode="auto">
          <a:xfrm>
            <a:off x="3200399" y="5704728"/>
            <a:ext cx="1195388" cy="3381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sl-SI" altLang="en-US" sz="1600" dirty="0">
                <a:latin typeface="Helvetica" panose="020B0604020202020204" pitchFamily="34" charset="0"/>
              </a:rPr>
              <a:t>L=5 </a:t>
            </a:r>
            <a:r>
              <a:rPr lang="sl-SI" altLang="en-US" sz="1600" dirty="0">
                <a:latin typeface="Helvetica" panose="020B0604020202020204" pitchFamily="34" charset="0"/>
                <a:sym typeface="Wingdings" panose="05000000000000000000" pitchFamily="2" charset="2"/>
              </a:rPr>
              <a:t> </a:t>
            </a:r>
            <a:r>
              <a:rPr lang="sl-SI" altLang="en-US" sz="1600" dirty="0">
                <a:solidFill>
                  <a:srgbClr val="C00000"/>
                </a:solidFill>
                <a:latin typeface="Helvetica" panose="020B0604020202020204" pitchFamily="34" charset="0"/>
                <a:sym typeface="Wingdings" panose="05000000000000000000" pitchFamily="2" charset="2"/>
              </a:rPr>
              <a:t>L=3</a:t>
            </a:r>
            <a:endParaRPr lang="en-GB" altLang="en-US" sz="1600" dirty="0">
              <a:solidFill>
                <a:srgbClr val="C00000"/>
              </a:solidFill>
              <a:latin typeface="Helvetica" panose="020B0604020202020204" pitchFamily="34" charset="0"/>
              <a:sym typeface="Wingdings" panose="05000000000000000000" pitchFamily="2" charset="2"/>
            </a:endParaRPr>
          </a:p>
        </p:txBody>
      </p:sp>
      <p:sp>
        <p:nvSpPr>
          <p:cNvPr id="846895" name="Text Box 47"/>
          <p:cNvSpPr txBox="1">
            <a:spLocks noChangeArrowheads="1"/>
          </p:cNvSpPr>
          <p:nvPr/>
        </p:nvSpPr>
        <p:spPr bwMode="auto">
          <a:xfrm>
            <a:off x="5156199" y="5249115"/>
            <a:ext cx="619125" cy="3381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sl-SI" altLang="en-US" sz="1200" dirty="0">
                <a:latin typeface="Helvetica" panose="020B0604020202020204" pitchFamily="34" charset="0"/>
              </a:rPr>
              <a:t>, </a:t>
            </a:r>
            <a:r>
              <a:rPr lang="sl-SI" altLang="en-US" sz="1600" dirty="0">
                <a:solidFill>
                  <a:srgbClr val="C00000"/>
                </a:solidFill>
                <a:latin typeface="Helvetica" panose="020B0604020202020204" pitchFamily="34" charset="0"/>
              </a:rPr>
              <a:t>L=3</a:t>
            </a:r>
            <a:endParaRPr lang="en-GB" altLang="en-US" sz="1200" dirty="0">
              <a:solidFill>
                <a:srgbClr val="C00000"/>
              </a:solidFill>
              <a:latin typeface="Helvetica" panose="020B0604020202020204" pitchFamily="34" charset="0"/>
            </a:endParaRPr>
          </a:p>
        </p:txBody>
      </p:sp>
      <p:grpSp>
        <p:nvGrpSpPr>
          <p:cNvPr id="49" name="Group 48"/>
          <p:cNvGrpSpPr/>
          <p:nvPr/>
        </p:nvGrpSpPr>
        <p:grpSpPr>
          <a:xfrm>
            <a:off x="7150100" y="5224046"/>
            <a:ext cx="1828800" cy="304800"/>
            <a:chOff x="304800" y="1490246"/>
            <a:chExt cx="1828800" cy="304800"/>
          </a:xfrm>
        </p:grpSpPr>
        <p:sp>
          <p:nvSpPr>
            <p:cNvPr id="50" name="Rectangle 37"/>
            <p:cNvSpPr>
              <a:spLocks noChangeArrowheads="1"/>
            </p:cNvSpPr>
            <p:nvPr/>
          </p:nvSpPr>
          <p:spPr bwMode="auto">
            <a:xfrm>
              <a:off x="304800" y="1490246"/>
              <a:ext cx="1524000" cy="304800"/>
            </a:xfrm>
            <a:prstGeom prst="rect">
              <a:avLst/>
            </a:prstGeom>
            <a:solidFill>
              <a:schemeClr val="accent2">
                <a:lumMod val="20000"/>
                <a:lumOff val="80000"/>
              </a:schemeClr>
            </a:solid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r>
                <a:rPr lang="sl-SI" altLang="en-US" sz="1600" dirty="0" smtClean="0">
                  <a:latin typeface="Helvetica" panose="020B0604020202020204" pitchFamily="34" charset="0"/>
                </a:rPr>
                <a:t>L=3</a:t>
              </a:r>
              <a:r>
                <a:rPr lang="en-US" altLang="en-US" sz="1600" dirty="0" smtClean="0">
                  <a:latin typeface="Helvetica" panose="020B0604020202020204" pitchFamily="34" charset="0"/>
                </a:rPr>
                <a:t>  </a:t>
              </a:r>
              <a:r>
                <a:rPr lang="sl-SI" altLang="en-US" sz="1600" dirty="0" smtClean="0">
                  <a:latin typeface="Helvetica" panose="020B0604020202020204" pitchFamily="34" charset="0"/>
                </a:rPr>
                <a:t> </a:t>
              </a:r>
              <a:r>
                <a:rPr lang="sl-SI" altLang="en-US" sz="1600" dirty="0">
                  <a:latin typeface="Helvetica" panose="020B0604020202020204" pitchFamily="34" charset="0"/>
                </a:rPr>
                <a:t>10.1.1.1</a:t>
              </a:r>
              <a:endParaRPr lang="en-GB" altLang="en-US" sz="1600" dirty="0">
                <a:latin typeface="Helvetica" panose="020B0604020202020204" pitchFamily="34" charset="0"/>
              </a:endParaRPr>
            </a:p>
          </p:txBody>
        </p:sp>
        <p:sp>
          <p:nvSpPr>
            <p:cNvPr id="51" name="Line 38"/>
            <p:cNvSpPr>
              <a:spLocks noChangeShapeType="1"/>
            </p:cNvSpPr>
            <p:nvPr/>
          </p:nvSpPr>
          <p:spPr bwMode="auto">
            <a:xfrm>
              <a:off x="838200" y="1490246"/>
              <a:ext cx="0" cy="304800"/>
            </a:xfrm>
            <a:prstGeom prst="line">
              <a:avLst/>
            </a:prstGeom>
            <a:solidFill>
              <a:schemeClr val="accent2">
                <a:lumMod val="20000"/>
                <a:lumOff val="80000"/>
              </a:schemeClr>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sz="1600"/>
            </a:p>
          </p:txBody>
        </p:sp>
        <p:sp>
          <p:nvSpPr>
            <p:cNvPr id="52" name="Line 39"/>
            <p:cNvSpPr>
              <a:spLocks noChangeShapeType="1"/>
            </p:cNvSpPr>
            <p:nvPr/>
          </p:nvSpPr>
          <p:spPr bwMode="auto">
            <a:xfrm>
              <a:off x="1828800" y="1642646"/>
              <a:ext cx="304800" cy="0"/>
            </a:xfrm>
            <a:prstGeom prst="line">
              <a:avLst/>
            </a:prstGeom>
            <a:solidFill>
              <a:schemeClr val="accent2">
                <a:lumMod val="20000"/>
                <a:lumOff val="80000"/>
              </a:schemeClr>
            </a:solidFill>
            <a:ln w="19050">
              <a:solidFill>
                <a:schemeClr val="tx1"/>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sz="1600"/>
            </a:p>
          </p:txBody>
        </p:sp>
      </p:grpSp>
      <p:sp>
        <p:nvSpPr>
          <p:cNvPr id="57" name="Text Box 19"/>
          <p:cNvSpPr txBox="1">
            <a:spLocks noChangeArrowheads="1"/>
          </p:cNvSpPr>
          <p:nvPr/>
        </p:nvSpPr>
        <p:spPr bwMode="auto">
          <a:xfrm>
            <a:off x="3171655" y="5235162"/>
            <a:ext cx="2042547" cy="33855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sl-SI" altLang="en-US" sz="1600" dirty="0">
                <a:latin typeface="Helvetica" panose="020B0604020202020204" pitchFamily="34" charset="0"/>
              </a:rPr>
              <a:t>10.0.0.0/8 </a:t>
            </a:r>
            <a:r>
              <a:rPr lang="sl-SI" altLang="en-US" sz="1600" dirty="0">
                <a:latin typeface="Helvetica" panose="020B0604020202020204" pitchFamily="34" charset="0"/>
                <a:sym typeface="Wingdings" panose="05000000000000000000" pitchFamily="2" charset="2"/>
              </a:rPr>
              <a:t> 1.2.3.4</a:t>
            </a:r>
            <a:endParaRPr lang="en-GB" altLang="en-US" sz="1600" dirty="0">
              <a:latin typeface="Helvetica" panose="020B0604020202020204" pitchFamily="34" charset="0"/>
            </a:endParaRPr>
          </a:p>
        </p:txBody>
      </p:sp>
      <p:sp>
        <p:nvSpPr>
          <p:cNvPr id="45" name="Text Box 46"/>
          <p:cNvSpPr txBox="1">
            <a:spLocks noChangeArrowheads="1"/>
          </p:cNvSpPr>
          <p:nvPr/>
        </p:nvSpPr>
        <p:spPr bwMode="auto">
          <a:xfrm>
            <a:off x="5704445" y="3671392"/>
            <a:ext cx="1023037" cy="33855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en-US" altLang="en-US" sz="1600" dirty="0" smtClean="0">
                <a:solidFill>
                  <a:srgbClr val="FF0000"/>
                </a:solidFill>
                <a:latin typeface="Helvetica" panose="020B0604020202020204" pitchFamily="34" charset="0"/>
                <a:sym typeface="Wingdings" panose="05000000000000000000" pitchFamily="2" charset="2"/>
              </a:rPr>
              <a:t>Local = 5</a:t>
            </a:r>
            <a:endParaRPr lang="en-GB" altLang="en-US" sz="1600" dirty="0">
              <a:solidFill>
                <a:srgbClr val="FF0000"/>
              </a:solidFill>
              <a:latin typeface="Helvetica"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4265355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46866"/>
                                        </p:tgtEl>
                                        <p:attrNameLst>
                                          <p:attrName>style.visibility</p:attrName>
                                        </p:attrNameLst>
                                      </p:cBhvr>
                                      <p:to>
                                        <p:strVal val="visible"/>
                                      </p:to>
                                    </p:set>
                                    <p:anim calcmode="lin" valueType="num">
                                      <p:cBhvr additive="base">
                                        <p:cTn id="7" dur="500" fill="hold"/>
                                        <p:tgtEl>
                                          <p:spTgt spid="846866"/>
                                        </p:tgtEl>
                                        <p:attrNameLst>
                                          <p:attrName>ppt_x</p:attrName>
                                        </p:attrNameLst>
                                      </p:cBhvr>
                                      <p:tavLst>
                                        <p:tav tm="0">
                                          <p:val>
                                            <p:strVal val="1+#ppt_w/2"/>
                                          </p:val>
                                        </p:tav>
                                        <p:tav tm="100000">
                                          <p:val>
                                            <p:strVal val="#ppt_x"/>
                                          </p:val>
                                        </p:tav>
                                      </p:tavLst>
                                    </p:anim>
                                    <p:anim calcmode="lin" valueType="num">
                                      <p:cBhvr additive="base">
                                        <p:cTn id="8" dur="500" fill="hold"/>
                                        <p:tgtEl>
                                          <p:spTgt spid="8468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nodeType="after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46867"/>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846868"/>
                                        </p:tgtEl>
                                        <p:attrNameLst>
                                          <p:attrName>style.visibility</p:attrName>
                                        </p:attrNameLst>
                                      </p:cBhvr>
                                      <p:to>
                                        <p:strVal val="visible"/>
                                      </p:to>
                                    </p:set>
                                  </p:childTnLst>
                                </p:cTn>
                              </p:par>
                            </p:childTnLst>
                          </p:cTn>
                        </p:par>
                        <p:par>
                          <p:cTn id="16" fill="hold" nodeType="withGroup">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846877"/>
                                        </p:tgtEl>
                                        <p:attrNameLst>
                                          <p:attrName>style.visibility</p:attrName>
                                        </p:attrNameLst>
                                      </p:cBhvr>
                                      <p:to>
                                        <p:strVal val="visible"/>
                                      </p:to>
                                    </p:set>
                                    <p:anim calcmode="lin" valueType="num">
                                      <p:cBhvr additive="base">
                                        <p:cTn id="23" dur="500" fill="hold"/>
                                        <p:tgtEl>
                                          <p:spTgt spid="846877"/>
                                        </p:tgtEl>
                                        <p:attrNameLst>
                                          <p:attrName>ppt_x</p:attrName>
                                        </p:attrNameLst>
                                      </p:cBhvr>
                                      <p:tavLst>
                                        <p:tav tm="0">
                                          <p:val>
                                            <p:strVal val="1+#ppt_w/2"/>
                                          </p:val>
                                        </p:tav>
                                        <p:tav tm="100000">
                                          <p:val>
                                            <p:strVal val="#ppt_x"/>
                                          </p:val>
                                        </p:tav>
                                      </p:tavLst>
                                    </p:anim>
                                    <p:anim calcmode="lin" valueType="num">
                                      <p:cBhvr additive="base">
                                        <p:cTn id="24" dur="500" fill="hold"/>
                                        <p:tgtEl>
                                          <p:spTgt spid="84687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468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68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4689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468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8468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468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66" grpId="0" animBg="1" autoUpdateAnimBg="0"/>
      <p:bldP spid="846867" grpId="0" autoUpdateAnimBg="0"/>
      <p:bldP spid="846868" grpId="0" autoUpdateAnimBg="0"/>
      <p:bldP spid="846877" grpId="0" animBg="1" autoUpdateAnimBg="0"/>
      <p:bldP spid="846882" grpId="0" autoUpdateAnimBg="0"/>
      <p:bldP spid="846883" grpId="0" animBg="1" autoUpdateAnimBg="0"/>
      <p:bldP spid="846894" grpId="0"/>
      <p:bldP spid="846895" grpId="0"/>
      <p:bldP spid="57" grpId="0" autoUpdateAnimBg="0"/>
      <p:bldP spid="4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title"/>
          </p:nvPr>
        </p:nvSpPr>
        <p:spPr>
          <a:xfrm>
            <a:off x="628650" y="365127"/>
            <a:ext cx="8210550" cy="854074"/>
          </a:xfrm>
        </p:spPr>
        <p:txBody>
          <a:bodyPr>
            <a:normAutofit fontScale="90000"/>
          </a:bodyPr>
          <a:lstStyle/>
          <a:p>
            <a:r>
              <a:rPr lang="en-US" altLang="zh-TW" b="0" dirty="0">
                <a:ea typeface="新細明體" panose="02020500000000000000" pitchFamily="18" charset="-120"/>
              </a:rPr>
              <a:t>Label Allocation in Packet-Mode MPLS Environment</a:t>
            </a:r>
          </a:p>
        </p:txBody>
      </p:sp>
      <p:sp>
        <p:nvSpPr>
          <p:cNvPr id="849923" name="Rectangle 3"/>
          <p:cNvSpPr>
            <a:spLocks noGrp="1" noChangeArrowheads="1"/>
          </p:cNvSpPr>
          <p:nvPr>
            <p:ph type="body" idx="1"/>
          </p:nvPr>
        </p:nvSpPr>
        <p:spPr/>
        <p:txBody>
          <a:bodyPr>
            <a:normAutofit/>
          </a:bodyPr>
          <a:lstStyle/>
          <a:p>
            <a:pPr marL="0" indent="0" defTabSz="915988">
              <a:lnSpc>
                <a:spcPct val="100000"/>
              </a:lnSpc>
              <a:spcAft>
                <a:spcPts val="600"/>
              </a:spcAft>
              <a:buFont typeface="Arial" panose="020B0604020202020204" pitchFamily="34" charset="0"/>
              <a:buNone/>
            </a:pPr>
            <a:r>
              <a:rPr lang="en-US" altLang="zh-TW" sz="2400" b="0" dirty="0">
                <a:ea typeface="新細明體" panose="02020500000000000000" pitchFamily="18" charset="-120"/>
              </a:rPr>
              <a:t>Label allocation and distribution in packet-mode MPLS environment follows these steps:</a:t>
            </a:r>
          </a:p>
          <a:p>
            <a:pPr marL="571500" lvl="1" indent="-457200" defTabSz="915988">
              <a:lnSpc>
                <a:spcPct val="100000"/>
              </a:lnSpc>
              <a:spcAft>
                <a:spcPts val="600"/>
              </a:spcAft>
              <a:buFont typeface="+mj-lt"/>
              <a:buAutoNum type="arabicPeriod"/>
            </a:pPr>
            <a:r>
              <a:rPr lang="en-US" altLang="zh-TW" sz="2400" b="0" dirty="0" smtClean="0">
                <a:ea typeface="新細明體" panose="02020500000000000000" pitchFamily="18" charset="-120"/>
              </a:rPr>
              <a:t>IP </a:t>
            </a:r>
            <a:r>
              <a:rPr lang="en-US" altLang="zh-TW" sz="2400" b="0" dirty="0">
                <a:ea typeface="新細明體" panose="02020500000000000000" pitchFamily="18" charset="-120"/>
              </a:rPr>
              <a:t>routing protocols build the IP routing table.</a:t>
            </a:r>
          </a:p>
          <a:p>
            <a:pPr marL="571500" lvl="1" indent="-457200" defTabSz="915988">
              <a:lnSpc>
                <a:spcPct val="100000"/>
              </a:lnSpc>
              <a:spcAft>
                <a:spcPts val="600"/>
              </a:spcAft>
              <a:buFont typeface="+mj-lt"/>
              <a:buAutoNum type="arabicPeriod"/>
            </a:pPr>
            <a:r>
              <a:rPr lang="en-US" altLang="zh-TW" sz="2400" b="0" dirty="0" smtClean="0">
                <a:ea typeface="新細明體" panose="02020500000000000000" pitchFamily="18" charset="-120"/>
              </a:rPr>
              <a:t>Each </a:t>
            </a:r>
            <a:r>
              <a:rPr lang="en-US" altLang="zh-TW" sz="2400" b="0" dirty="0">
                <a:ea typeface="新細明體" panose="02020500000000000000" pitchFamily="18" charset="-120"/>
              </a:rPr>
              <a:t>LSR assigns a label to every destination in the IP routing table independently.</a:t>
            </a:r>
          </a:p>
          <a:p>
            <a:pPr marL="571500" lvl="1" indent="-457200" defTabSz="915988">
              <a:lnSpc>
                <a:spcPct val="100000"/>
              </a:lnSpc>
              <a:spcAft>
                <a:spcPts val="600"/>
              </a:spcAft>
              <a:buFont typeface="+mj-lt"/>
              <a:buAutoNum type="arabicPeriod"/>
            </a:pPr>
            <a:r>
              <a:rPr lang="en-US" altLang="zh-TW" sz="2400" b="0" dirty="0" smtClean="0">
                <a:ea typeface="新細明體" panose="02020500000000000000" pitchFamily="18" charset="-120"/>
              </a:rPr>
              <a:t>LSRs </a:t>
            </a:r>
            <a:r>
              <a:rPr lang="en-US" altLang="zh-TW" sz="2400" b="0" dirty="0">
                <a:ea typeface="新細明體" panose="02020500000000000000" pitchFamily="18" charset="-120"/>
              </a:rPr>
              <a:t>announce their assigned labels to all other LSRs.</a:t>
            </a:r>
          </a:p>
          <a:p>
            <a:pPr marL="571500" lvl="1" indent="-457200" defTabSz="915988">
              <a:lnSpc>
                <a:spcPct val="100000"/>
              </a:lnSpc>
              <a:spcAft>
                <a:spcPts val="600"/>
              </a:spcAft>
              <a:buFont typeface="+mj-lt"/>
              <a:buAutoNum type="arabicPeriod"/>
            </a:pPr>
            <a:r>
              <a:rPr lang="en-US" altLang="zh-TW" sz="2400" b="0" dirty="0" smtClean="0">
                <a:ea typeface="新細明體" panose="02020500000000000000" pitchFamily="18" charset="-120"/>
              </a:rPr>
              <a:t>Every </a:t>
            </a:r>
            <a:r>
              <a:rPr lang="en-US" altLang="zh-TW" sz="2400" b="0" dirty="0">
                <a:ea typeface="新細明體" panose="02020500000000000000" pitchFamily="18" charset="-120"/>
              </a:rPr>
              <a:t>LSR builds its LIB, LFIB data structures based on   received labels.</a:t>
            </a:r>
          </a:p>
        </p:txBody>
      </p:sp>
    </p:spTree>
    <p:extLst>
      <p:ext uri="{BB962C8B-B14F-4D97-AF65-F5344CB8AC3E}">
        <p14:creationId xmlns:p14="http://schemas.microsoft.com/office/powerpoint/2010/main" val="26225073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Building the IP Routing Table</a:t>
            </a:r>
          </a:p>
        </p:txBody>
      </p:sp>
      <p:sp>
        <p:nvSpPr>
          <p:cNvPr id="850947" name="Rectangle 3"/>
          <p:cNvSpPr>
            <a:spLocks noGrp="1" noChangeArrowheads="1"/>
          </p:cNvSpPr>
          <p:nvPr>
            <p:ph type="body" sz="half" idx="2"/>
          </p:nvPr>
        </p:nvSpPr>
        <p:spPr>
          <a:xfrm>
            <a:off x="381000" y="4953000"/>
            <a:ext cx="8221663" cy="1438275"/>
          </a:xfrm>
        </p:spPr>
        <p:txBody>
          <a:bodyPr/>
          <a:lstStyle/>
          <a:p>
            <a:pPr marL="222250" indent="-222250" defTabSz="915988">
              <a:lnSpc>
                <a:spcPct val="85000"/>
              </a:lnSpc>
            </a:pPr>
            <a:r>
              <a:rPr lang="en-US" altLang="zh-TW" sz="2200" b="0">
                <a:latin typeface="Tahoma" panose="020B0604030504040204" pitchFamily="34" charset="0"/>
                <a:ea typeface="新細明體" panose="02020500000000000000" pitchFamily="18" charset="-120"/>
              </a:rPr>
              <a:t>IP routing protocols are used to build IP routing tables on all LSRs.</a:t>
            </a:r>
          </a:p>
          <a:p>
            <a:pPr marL="222250" indent="-222250" defTabSz="915988">
              <a:lnSpc>
                <a:spcPct val="85000"/>
              </a:lnSpc>
            </a:pPr>
            <a:r>
              <a:rPr lang="en-US" altLang="zh-TW" sz="2200" b="0">
                <a:latin typeface="Tahoma" panose="020B0604030504040204" pitchFamily="34" charset="0"/>
                <a:ea typeface="新細明體" panose="02020500000000000000" pitchFamily="18" charset="-120"/>
              </a:rPr>
              <a:t>Forwarding tables (FIB) are built based on IP routing tables with no labeling information.</a:t>
            </a:r>
          </a:p>
        </p:txBody>
      </p:sp>
      <p:pic>
        <p:nvPicPr>
          <p:cNvPr id="850948"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4025" y="3078163"/>
            <a:ext cx="8224838" cy="1419225"/>
          </a:xfrm>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cap="flat" cmpd="sng">
                <a:solidFill>
                  <a:schemeClr val="tx1"/>
                </a:solidFill>
                <a:prstDash val="solid"/>
                <a:miter lim="800000"/>
                <a:headEnd type="none" w="sm" len="sm"/>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509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981200"/>
            <a:ext cx="1835150" cy="8286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5095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38400" y="1981200"/>
            <a:ext cx="1835150" cy="8286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5095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00600" y="1981200"/>
            <a:ext cx="1835150" cy="8286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5095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81600" y="3886200"/>
            <a:ext cx="1835150" cy="8286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50953"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4800" y="3657600"/>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38006088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Allocating Labels</a:t>
            </a:r>
          </a:p>
        </p:txBody>
      </p:sp>
      <p:sp>
        <p:nvSpPr>
          <p:cNvPr id="851971" name="Rectangle 3"/>
          <p:cNvSpPr>
            <a:spLocks noGrp="1" noChangeArrowheads="1"/>
          </p:cNvSpPr>
          <p:nvPr>
            <p:ph type="body" sz="half" idx="2"/>
          </p:nvPr>
        </p:nvSpPr>
        <p:spPr>
          <a:xfrm>
            <a:off x="381000" y="4953000"/>
            <a:ext cx="8221663" cy="1438275"/>
          </a:xfrm>
        </p:spPr>
        <p:txBody>
          <a:bodyPr/>
          <a:lstStyle/>
          <a:p>
            <a:pPr marL="222250" indent="-222250" defTabSz="915988">
              <a:spcBef>
                <a:spcPct val="10000"/>
              </a:spcBef>
            </a:pPr>
            <a:r>
              <a:rPr lang="en-US" altLang="zh-TW" sz="2200" b="0">
                <a:latin typeface="Tahoma" panose="020B0604030504040204" pitchFamily="34" charset="0"/>
                <a:ea typeface="新細明體" panose="02020500000000000000" pitchFamily="18" charset="-120"/>
              </a:rPr>
              <a:t>Every LSR allocates a label for every destination in the IP routing table.</a:t>
            </a:r>
          </a:p>
          <a:p>
            <a:pPr marL="222250" indent="-222250" defTabSz="915988">
              <a:spcBef>
                <a:spcPct val="10000"/>
              </a:spcBef>
            </a:pPr>
            <a:r>
              <a:rPr lang="en-US" altLang="zh-TW" sz="2200" b="0">
                <a:latin typeface="Tahoma" panose="020B0604030504040204" pitchFamily="34" charset="0"/>
                <a:ea typeface="新細明體" panose="02020500000000000000" pitchFamily="18" charset="-120"/>
              </a:rPr>
              <a:t>Labels have local significance.</a:t>
            </a:r>
          </a:p>
          <a:p>
            <a:pPr marL="222250" indent="-222250" defTabSz="915988">
              <a:spcBef>
                <a:spcPct val="10000"/>
              </a:spcBef>
            </a:pPr>
            <a:r>
              <a:rPr lang="en-US" altLang="zh-TW" sz="2200" b="0">
                <a:latin typeface="Tahoma" panose="020B0604030504040204" pitchFamily="34" charset="0"/>
                <a:ea typeface="新細明體" panose="02020500000000000000" pitchFamily="18" charset="-120"/>
              </a:rPr>
              <a:t>Label allocations are asynchronous.</a:t>
            </a:r>
          </a:p>
        </p:txBody>
      </p:sp>
      <p:pic>
        <p:nvPicPr>
          <p:cNvPr id="851972"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4025" y="3078163"/>
            <a:ext cx="8224838" cy="1419225"/>
          </a:xfrm>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cap="flat" cmpd="sng">
                <a:solidFill>
                  <a:schemeClr val="tx1"/>
                </a:solidFill>
                <a:prstDash val="solid"/>
                <a:miter lim="800000"/>
                <a:headEnd type="none" w="sm" len="sm"/>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519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1981200"/>
            <a:ext cx="1835150" cy="8286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51974" name="AutoShape 6"/>
          <p:cNvSpPr>
            <a:spLocks/>
          </p:cNvSpPr>
          <p:nvPr/>
        </p:nvSpPr>
        <p:spPr bwMode="auto">
          <a:xfrm>
            <a:off x="5045075" y="1981200"/>
            <a:ext cx="3336925" cy="739775"/>
          </a:xfrm>
          <a:prstGeom prst="borderCallout2">
            <a:avLst>
              <a:gd name="adj1" fmla="val 18750"/>
              <a:gd name="adj2" fmla="val -2282"/>
              <a:gd name="adj3" fmla="val 18750"/>
              <a:gd name="adj4" fmla="val -17745"/>
              <a:gd name="adj5" fmla="val 146093"/>
              <a:gd name="adj6" fmla="val -33824"/>
            </a:avLst>
          </a:prstGeom>
          <a:solidFill>
            <a:schemeClr val="accent2">
              <a:lumMod val="40000"/>
              <a:lumOff val="60000"/>
            </a:schemeClr>
          </a:solidFill>
          <a:ln w="19050">
            <a:solidFill>
              <a:schemeClr val="tx1"/>
            </a:solidFill>
            <a:miter lim="800000"/>
            <a:headEnd/>
            <a:tailEnd type="none" w="sm" len="sm"/>
          </a:ln>
          <a:effectLst/>
        </p:spPr>
        <p:txBody>
          <a:bodyPr anchor="ctr"/>
          <a:lstStyle/>
          <a:p>
            <a:r>
              <a:rPr lang="en-US" altLang="zh-TW" sz="2000" dirty="0">
                <a:latin typeface="Helvetica" panose="020B0604020202020204" pitchFamily="34" charset="0"/>
                <a:ea typeface="新細明體" panose="02020500000000000000" pitchFamily="18" charset="-120"/>
              </a:rPr>
              <a:t>Router B assigns label 25 to destination X.</a:t>
            </a:r>
          </a:p>
        </p:txBody>
      </p:sp>
    </p:spTree>
    <p:extLst>
      <p:ext uri="{BB962C8B-B14F-4D97-AF65-F5344CB8AC3E}">
        <p14:creationId xmlns:p14="http://schemas.microsoft.com/office/powerpoint/2010/main" val="634441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51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4"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LIB and LFIB Set-up</a:t>
            </a:r>
          </a:p>
        </p:txBody>
      </p:sp>
      <p:sp>
        <p:nvSpPr>
          <p:cNvPr id="852995" name="Rectangle 3"/>
          <p:cNvSpPr>
            <a:spLocks noGrp="1" noChangeArrowheads="1"/>
          </p:cNvSpPr>
          <p:nvPr>
            <p:ph type="body" sz="half" idx="2"/>
          </p:nvPr>
        </p:nvSpPr>
        <p:spPr>
          <a:xfrm>
            <a:off x="381000" y="5715000"/>
            <a:ext cx="8221663" cy="676275"/>
          </a:xfrm>
        </p:spPr>
        <p:txBody>
          <a:bodyPr/>
          <a:lstStyle/>
          <a:p>
            <a:pPr marL="0" indent="0" defTabSz="915988">
              <a:lnSpc>
                <a:spcPct val="85000"/>
              </a:lnSpc>
              <a:spcBef>
                <a:spcPct val="10000"/>
              </a:spcBef>
              <a:buFont typeface="Arial" panose="020B0604020202020204" pitchFamily="34" charset="0"/>
              <a:buNone/>
            </a:pPr>
            <a:r>
              <a:rPr lang="en-US" altLang="zh-TW" sz="2200" b="0">
                <a:latin typeface="Tahoma" panose="020B0604030504040204" pitchFamily="34" charset="0"/>
                <a:ea typeface="新細明體" panose="02020500000000000000" pitchFamily="18" charset="-120"/>
              </a:rPr>
              <a:t>LIB and LFIB structures have to be initialized on the LSR allocating the label.</a:t>
            </a:r>
          </a:p>
        </p:txBody>
      </p:sp>
      <p:pic>
        <p:nvPicPr>
          <p:cNvPr id="85299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4025" y="3078163"/>
            <a:ext cx="8224838" cy="1419225"/>
          </a:xfrm>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cap="flat" cmpd="sng">
                <a:solidFill>
                  <a:schemeClr val="tx1"/>
                </a:solidFill>
                <a:prstDash val="solid"/>
                <a:miter lim="800000"/>
                <a:headEnd type="none" w="sm" len="sm"/>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5299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1981200"/>
            <a:ext cx="1835150" cy="8286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52998" name="AutoShape 6"/>
          <p:cNvSpPr>
            <a:spLocks/>
          </p:cNvSpPr>
          <p:nvPr/>
        </p:nvSpPr>
        <p:spPr bwMode="auto">
          <a:xfrm>
            <a:off x="5045075" y="2111375"/>
            <a:ext cx="3336925" cy="609600"/>
          </a:xfrm>
          <a:prstGeom prst="borderCallout2">
            <a:avLst>
              <a:gd name="adj1" fmla="val 18750"/>
              <a:gd name="adj2" fmla="val -2282"/>
              <a:gd name="adj3" fmla="val 18750"/>
              <a:gd name="adj4" fmla="val -17745"/>
              <a:gd name="adj5" fmla="val 146093"/>
              <a:gd name="adj6" fmla="val -33824"/>
            </a:avLst>
          </a:prstGeom>
          <a:solidFill>
            <a:schemeClr val="accent2">
              <a:lumMod val="20000"/>
              <a:lumOff val="80000"/>
            </a:schemeClr>
          </a:solidFill>
          <a:ln w="19050">
            <a:solidFill>
              <a:schemeClr val="tx1"/>
            </a:solidFill>
            <a:miter lim="800000"/>
            <a:headEnd/>
            <a:tailEnd type="none" w="sm" len="sm"/>
          </a:ln>
          <a:effectLst/>
        </p:spPr>
        <p:txBody>
          <a:bodyPr anchor="ctr"/>
          <a:lstStyle/>
          <a:p>
            <a:r>
              <a:rPr lang="en-US" altLang="zh-TW" sz="2000">
                <a:latin typeface="Helvetica" panose="020B0604020202020204" pitchFamily="34" charset="0"/>
                <a:ea typeface="新細明體" panose="02020500000000000000" pitchFamily="18" charset="-120"/>
              </a:rPr>
              <a:t>Router B assigns label 25 to destination X.</a:t>
            </a:r>
          </a:p>
        </p:txBody>
      </p:sp>
      <p:grpSp>
        <p:nvGrpSpPr>
          <p:cNvPr id="852999" name="Group 7"/>
          <p:cNvGrpSpPr>
            <a:grpSpLocks/>
          </p:cNvGrpSpPr>
          <p:nvPr/>
        </p:nvGrpSpPr>
        <p:grpSpPr bwMode="auto">
          <a:xfrm>
            <a:off x="2438400" y="3505200"/>
            <a:ext cx="6308725" cy="1084263"/>
            <a:chOff x="1536" y="2208"/>
            <a:chExt cx="3974" cy="683"/>
          </a:xfrm>
        </p:grpSpPr>
        <p:pic>
          <p:nvPicPr>
            <p:cNvPr id="85300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6" y="2400"/>
              <a:ext cx="1711" cy="4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53001" name="AutoShape 9"/>
            <p:cNvSpPr>
              <a:spLocks/>
            </p:cNvSpPr>
            <p:nvPr/>
          </p:nvSpPr>
          <p:spPr bwMode="auto">
            <a:xfrm>
              <a:off x="3408" y="2208"/>
              <a:ext cx="2102" cy="576"/>
            </a:xfrm>
            <a:prstGeom prst="borderCallout2">
              <a:avLst>
                <a:gd name="adj1" fmla="val 12500"/>
                <a:gd name="adj2" fmla="val -2282"/>
                <a:gd name="adj3" fmla="val 12500"/>
                <a:gd name="adj4" fmla="val -22074"/>
                <a:gd name="adj5" fmla="val 96356"/>
                <a:gd name="adj6" fmla="val -42625"/>
              </a:avLst>
            </a:prstGeom>
            <a:solidFill>
              <a:schemeClr val="accent2">
                <a:lumMod val="20000"/>
                <a:lumOff val="80000"/>
              </a:schemeClr>
            </a:solidFill>
            <a:ln w="19050">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r>
                <a:rPr lang="en-US" altLang="zh-TW" sz="2000" dirty="0">
                  <a:latin typeface="Helvetica" panose="020B0604020202020204" pitchFamily="34" charset="0"/>
                  <a:ea typeface="新細明體" panose="02020500000000000000" pitchFamily="18" charset="-120"/>
                </a:rPr>
                <a:t>Outgoing action is POP as B has received no label for X from C.</a:t>
              </a:r>
            </a:p>
          </p:txBody>
        </p:sp>
      </p:grpSp>
      <p:grpSp>
        <p:nvGrpSpPr>
          <p:cNvPr id="853002" name="Group 10"/>
          <p:cNvGrpSpPr>
            <a:grpSpLocks/>
          </p:cNvGrpSpPr>
          <p:nvPr/>
        </p:nvGrpSpPr>
        <p:grpSpPr bwMode="auto">
          <a:xfrm>
            <a:off x="2438400" y="4648200"/>
            <a:ext cx="6308725" cy="779463"/>
            <a:chOff x="1536" y="2928"/>
            <a:chExt cx="3974" cy="491"/>
          </a:xfrm>
        </p:grpSpPr>
        <p:pic>
          <p:nvPicPr>
            <p:cNvPr id="853003"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36" y="2928"/>
              <a:ext cx="1711" cy="4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53004" name="AutoShape 12"/>
            <p:cNvSpPr>
              <a:spLocks/>
            </p:cNvSpPr>
            <p:nvPr/>
          </p:nvSpPr>
          <p:spPr bwMode="auto">
            <a:xfrm>
              <a:off x="3408" y="2928"/>
              <a:ext cx="2102" cy="288"/>
            </a:xfrm>
            <a:prstGeom prst="borderCallout2">
              <a:avLst>
                <a:gd name="adj1" fmla="val 25000"/>
                <a:gd name="adj2" fmla="val -2282"/>
                <a:gd name="adj3" fmla="val 25000"/>
                <a:gd name="adj4" fmla="val -8991"/>
                <a:gd name="adj5" fmla="val 135417"/>
                <a:gd name="adj6" fmla="val -15935"/>
              </a:avLst>
            </a:prstGeom>
            <a:solidFill>
              <a:schemeClr val="accent2">
                <a:lumMod val="20000"/>
                <a:lumOff val="80000"/>
              </a:schemeClr>
            </a:solidFill>
            <a:ln w="19050">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r>
                <a:rPr lang="en-US" altLang="zh-TW" sz="2000" dirty="0">
                  <a:latin typeface="Helvetica" panose="020B0604020202020204" pitchFamily="34" charset="0"/>
                  <a:ea typeface="新細明體" panose="02020500000000000000" pitchFamily="18" charset="-120"/>
                </a:rPr>
                <a:t>Local label is stored in LIB.</a:t>
              </a:r>
            </a:p>
          </p:txBody>
        </p:sp>
      </p:grpSp>
    </p:spTree>
    <p:extLst>
      <p:ext uri="{BB962C8B-B14F-4D97-AF65-F5344CB8AC3E}">
        <p14:creationId xmlns:p14="http://schemas.microsoft.com/office/powerpoint/2010/main" val="3340494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530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529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Label Distribution</a:t>
            </a:r>
          </a:p>
        </p:txBody>
      </p:sp>
      <p:sp>
        <p:nvSpPr>
          <p:cNvPr id="854019" name="Rectangle 3"/>
          <p:cNvSpPr>
            <a:spLocks noGrp="1" noChangeArrowheads="1"/>
          </p:cNvSpPr>
          <p:nvPr>
            <p:ph type="body" sz="half" idx="2"/>
          </p:nvPr>
        </p:nvSpPr>
        <p:spPr>
          <a:xfrm>
            <a:off x="381000" y="5257800"/>
            <a:ext cx="8221663" cy="1133475"/>
          </a:xfrm>
        </p:spPr>
        <p:txBody>
          <a:bodyPr>
            <a:normAutofit lnSpcReduction="10000"/>
          </a:bodyPr>
          <a:lstStyle/>
          <a:p>
            <a:pPr marL="0" indent="0" defTabSz="915988">
              <a:lnSpc>
                <a:spcPct val="100000"/>
              </a:lnSpc>
              <a:spcBef>
                <a:spcPct val="10000"/>
              </a:spcBef>
              <a:buFont typeface="Arial" panose="020B0604020202020204" pitchFamily="34" charset="0"/>
              <a:buNone/>
            </a:pPr>
            <a:r>
              <a:rPr lang="en-US" altLang="zh-TW" sz="2400" b="0" dirty="0">
                <a:latin typeface="Tahoma" panose="020B0604030504040204" pitchFamily="34" charset="0"/>
                <a:ea typeface="新細明體" panose="02020500000000000000" pitchFamily="18" charset="-120"/>
              </a:rPr>
              <a:t>The allocated label is advertised to all neighbor LSRs, regardless of whether the neighbors are upstream or downstream LSRs for the destination.</a:t>
            </a:r>
          </a:p>
        </p:txBody>
      </p:sp>
      <p:pic>
        <p:nvPicPr>
          <p:cNvPr id="854020"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4025" y="3078163"/>
            <a:ext cx="8224838" cy="1419225"/>
          </a:xfrm>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cap="flat" cmpd="sng">
                <a:solidFill>
                  <a:schemeClr val="tx1"/>
                </a:solidFill>
                <a:prstDash val="solid"/>
                <a:miter lim="800000"/>
                <a:headEnd type="none" w="sm" len="sm"/>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5402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1600200"/>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854022" name="Group 6"/>
          <p:cNvGrpSpPr>
            <a:grpSpLocks/>
          </p:cNvGrpSpPr>
          <p:nvPr/>
        </p:nvGrpSpPr>
        <p:grpSpPr bwMode="auto">
          <a:xfrm>
            <a:off x="1295400" y="2667000"/>
            <a:ext cx="4114800" cy="1676400"/>
            <a:chOff x="816" y="1680"/>
            <a:chExt cx="2592" cy="1056"/>
          </a:xfrm>
          <a:solidFill>
            <a:schemeClr val="accent2">
              <a:lumMod val="40000"/>
              <a:lumOff val="60000"/>
            </a:schemeClr>
          </a:solidFill>
        </p:grpSpPr>
        <p:sp>
          <p:nvSpPr>
            <p:cNvPr id="854023" name="AutoShape 7"/>
            <p:cNvSpPr>
              <a:spLocks noChangeArrowheads="1"/>
            </p:cNvSpPr>
            <p:nvPr/>
          </p:nvSpPr>
          <p:spPr bwMode="auto">
            <a:xfrm>
              <a:off x="2400" y="1680"/>
              <a:ext cx="1008" cy="240"/>
            </a:xfrm>
            <a:prstGeom prst="homePlate">
              <a:avLst>
                <a:gd name="adj" fmla="val 57925"/>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en-US" altLang="zh-TW">
                  <a:latin typeface="Helvetica" panose="020B0604020202020204" pitchFamily="34" charset="0"/>
                  <a:ea typeface="新細明體" panose="02020500000000000000" pitchFamily="18" charset="-120"/>
                </a:rPr>
                <a:t>X = 25</a:t>
              </a:r>
            </a:p>
          </p:txBody>
        </p:sp>
        <p:sp>
          <p:nvSpPr>
            <p:cNvPr id="854024" name="AutoShape 8"/>
            <p:cNvSpPr>
              <a:spLocks noChangeArrowheads="1"/>
            </p:cNvSpPr>
            <p:nvPr/>
          </p:nvSpPr>
          <p:spPr bwMode="auto">
            <a:xfrm flipH="1">
              <a:off x="816" y="1680"/>
              <a:ext cx="1008" cy="240"/>
            </a:xfrm>
            <a:prstGeom prst="homePlate">
              <a:avLst>
                <a:gd name="adj" fmla="val 57925"/>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en-US" altLang="zh-TW">
                  <a:latin typeface="Helvetica" panose="020B0604020202020204" pitchFamily="34" charset="0"/>
                  <a:ea typeface="新細明體" panose="02020500000000000000" pitchFamily="18" charset="-120"/>
                </a:rPr>
                <a:t>X = 25</a:t>
              </a:r>
            </a:p>
          </p:txBody>
        </p:sp>
        <p:sp>
          <p:nvSpPr>
            <p:cNvPr id="854025" name="AutoShape 9"/>
            <p:cNvSpPr>
              <a:spLocks noChangeArrowheads="1"/>
            </p:cNvSpPr>
            <p:nvPr/>
          </p:nvSpPr>
          <p:spPr bwMode="auto">
            <a:xfrm rot="2321245">
              <a:off x="1728" y="2496"/>
              <a:ext cx="1008" cy="240"/>
            </a:xfrm>
            <a:prstGeom prst="homePlate">
              <a:avLst>
                <a:gd name="adj" fmla="val 57925"/>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en-US" altLang="zh-TW" dirty="0">
                  <a:latin typeface="Helvetica" panose="020B0604020202020204" pitchFamily="34" charset="0"/>
                  <a:ea typeface="新細明體" panose="02020500000000000000" pitchFamily="18" charset="-120"/>
                </a:rPr>
                <a:t>X = 25</a:t>
              </a:r>
            </a:p>
          </p:txBody>
        </p:sp>
      </p:grpSp>
    </p:spTree>
    <p:extLst>
      <p:ext uri="{BB962C8B-B14F-4D97-AF65-F5344CB8AC3E}">
        <p14:creationId xmlns:p14="http://schemas.microsoft.com/office/powerpoint/2010/main" val="1536765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540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54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Receiving Label Advertisement</a:t>
            </a:r>
          </a:p>
        </p:txBody>
      </p:sp>
      <p:sp>
        <p:nvSpPr>
          <p:cNvPr id="855043" name="Rectangle 3"/>
          <p:cNvSpPr>
            <a:spLocks noGrp="1" noChangeArrowheads="1"/>
          </p:cNvSpPr>
          <p:nvPr>
            <p:ph type="body" sz="half" idx="2"/>
          </p:nvPr>
        </p:nvSpPr>
        <p:spPr>
          <a:xfrm>
            <a:off x="381000" y="5257800"/>
            <a:ext cx="8221663" cy="1133475"/>
          </a:xfrm>
        </p:spPr>
        <p:txBody>
          <a:bodyPr/>
          <a:lstStyle/>
          <a:p>
            <a:pPr marL="222250" indent="-222250" defTabSz="915988">
              <a:spcBef>
                <a:spcPct val="10000"/>
              </a:spcBef>
            </a:pPr>
            <a:r>
              <a:rPr lang="en-US" altLang="zh-TW" sz="2200" b="0">
                <a:latin typeface="Tahoma" panose="020B0604030504040204" pitchFamily="34" charset="0"/>
                <a:ea typeface="新細明體" panose="02020500000000000000" pitchFamily="18" charset="-120"/>
              </a:rPr>
              <a:t>Every LSR stores the received label in its LIB.</a:t>
            </a:r>
          </a:p>
          <a:p>
            <a:pPr marL="222250" indent="-222250" defTabSz="915988">
              <a:spcBef>
                <a:spcPct val="10000"/>
              </a:spcBef>
            </a:pPr>
            <a:r>
              <a:rPr lang="en-US" altLang="zh-TW" sz="2200" b="0">
                <a:latin typeface="Tahoma" panose="020B0604030504040204" pitchFamily="34" charset="0"/>
                <a:ea typeface="新細明體" panose="02020500000000000000" pitchFamily="18" charset="-120"/>
              </a:rPr>
              <a:t>Edge LSRs that receive the label from their next-hop also store the label information in the FIB.</a:t>
            </a:r>
          </a:p>
        </p:txBody>
      </p:sp>
      <p:pic>
        <p:nvPicPr>
          <p:cNvPr id="855044"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4025" y="3078163"/>
            <a:ext cx="8224838" cy="1419225"/>
          </a:xfrm>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cap="flat" cmpd="sng">
                <a:solidFill>
                  <a:schemeClr val="tx1"/>
                </a:solidFill>
                <a:prstDash val="solid"/>
                <a:miter lim="800000"/>
                <a:headEnd type="none" w="sm" len="sm"/>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55045" name="AutoShape 5"/>
          <p:cNvSpPr>
            <a:spLocks noChangeArrowheads="1"/>
          </p:cNvSpPr>
          <p:nvPr/>
        </p:nvSpPr>
        <p:spPr bwMode="auto">
          <a:xfrm>
            <a:off x="3810000" y="2667000"/>
            <a:ext cx="1600200" cy="381000"/>
          </a:xfrm>
          <a:prstGeom prst="homePlate">
            <a:avLst>
              <a:gd name="adj" fmla="val 57925"/>
            </a:avLst>
          </a:prstGeom>
          <a:solidFill>
            <a:schemeClr val="accent2">
              <a:lumMod val="20000"/>
              <a:lumOff val="80000"/>
            </a:schemeClr>
          </a:solidFill>
          <a:ln w="19050">
            <a:solidFill>
              <a:schemeClr val="tx1"/>
            </a:solidFill>
            <a:miter lim="800000"/>
            <a:headEnd type="none" w="sm" len="sm"/>
            <a:tailEnd/>
          </a:ln>
          <a:effectLst/>
        </p:spPr>
        <p:txBody>
          <a:bodyPr wrap="none" anchor="ctr"/>
          <a:lstStyle/>
          <a:p>
            <a:pPr algn="ctr"/>
            <a:r>
              <a:rPr lang="en-US" altLang="zh-TW">
                <a:latin typeface="Helvetica" panose="020B0604020202020204" pitchFamily="34" charset="0"/>
                <a:ea typeface="新細明體" panose="02020500000000000000" pitchFamily="18" charset="-120"/>
              </a:rPr>
              <a:t>X = 25</a:t>
            </a:r>
          </a:p>
        </p:txBody>
      </p:sp>
      <p:sp>
        <p:nvSpPr>
          <p:cNvPr id="855046" name="AutoShape 6"/>
          <p:cNvSpPr>
            <a:spLocks noChangeArrowheads="1"/>
          </p:cNvSpPr>
          <p:nvPr/>
        </p:nvSpPr>
        <p:spPr bwMode="auto">
          <a:xfrm flipH="1">
            <a:off x="1295400" y="2667000"/>
            <a:ext cx="1600200" cy="381000"/>
          </a:xfrm>
          <a:prstGeom prst="homePlate">
            <a:avLst>
              <a:gd name="adj" fmla="val 57925"/>
            </a:avLst>
          </a:prstGeom>
          <a:solidFill>
            <a:schemeClr val="accent2">
              <a:lumMod val="20000"/>
              <a:lumOff val="80000"/>
            </a:schemeClr>
          </a:solidFill>
          <a:ln w="19050">
            <a:solidFill>
              <a:schemeClr val="tx1"/>
            </a:solidFill>
            <a:miter lim="800000"/>
            <a:headEnd type="none" w="sm" len="sm"/>
            <a:tailEnd/>
          </a:ln>
          <a:effectLst/>
        </p:spPr>
        <p:txBody>
          <a:bodyPr wrap="none" anchor="ctr"/>
          <a:lstStyle/>
          <a:p>
            <a:pPr algn="ctr"/>
            <a:r>
              <a:rPr lang="en-US" altLang="zh-TW">
                <a:latin typeface="Helvetica" panose="020B0604020202020204" pitchFamily="34" charset="0"/>
                <a:ea typeface="新細明體" panose="02020500000000000000" pitchFamily="18" charset="-120"/>
              </a:rPr>
              <a:t>X = 25</a:t>
            </a:r>
          </a:p>
        </p:txBody>
      </p:sp>
      <p:sp>
        <p:nvSpPr>
          <p:cNvPr id="855047" name="AutoShape 7"/>
          <p:cNvSpPr>
            <a:spLocks noChangeArrowheads="1"/>
          </p:cNvSpPr>
          <p:nvPr/>
        </p:nvSpPr>
        <p:spPr bwMode="auto">
          <a:xfrm rot="2321245">
            <a:off x="3352800" y="3581400"/>
            <a:ext cx="1600200" cy="381000"/>
          </a:xfrm>
          <a:prstGeom prst="homePlate">
            <a:avLst>
              <a:gd name="adj" fmla="val 57925"/>
            </a:avLst>
          </a:prstGeom>
          <a:solidFill>
            <a:schemeClr val="accent2">
              <a:lumMod val="20000"/>
              <a:lumOff val="80000"/>
            </a:schemeClr>
          </a:solidFill>
          <a:ln w="19050">
            <a:solidFill>
              <a:schemeClr val="tx1"/>
            </a:solidFill>
            <a:miter lim="800000"/>
            <a:headEnd type="none" w="sm" len="sm"/>
            <a:tailEnd/>
          </a:ln>
          <a:effectLst/>
        </p:spPr>
        <p:txBody>
          <a:bodyPr wrap="none" anchor="ctr"/>
          <a:lstStyle/>
          <a:p>
            <a:pPr algn="ctr"/>
            <a:r>
              <a:rPr lang="en-US" altLang="zh-TW">
                <a:latin typeface="Helvetica" panose="020B0604020202020204" pitchFamily="34" charset="0"/>
                <a:ea typeface="新細明體" panose="02020500000000000000" pitchFamily="18" charset="-120"/>
              </a:rPr>
              <a:t>X = 25</a:t>
            </a:r>
          </a:p>
        </p:txBody>
      </p:sp>
      <p:pic>
        <p:nvPicPr>
          <p:cNvPr id="85504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828800"/>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55049"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1828800"/>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55050"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81600" y="4343400"/>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55051"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800" y="3657600"/>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30551919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Interim Packet Propagation</a:t>
            </a:r>
          </a:p>
        </p:txBody>
      </p:sp>
      <p:sp>
        <p:nvSpPr>
          <p:cNvPr id="856067" name="Rectangle 3"/>
          <p:cNvSpPr>
            <a:spLocks noGrp="1" noChangeArrowheads="1"/>
          </p:cNvSpPr>
          <p:nvPr>
            <p:ph type="body" sz="half" idx="2"/>
          </p:nvPr>
        </p:nvSpPr>
        <p:spPr>
          <a:xfrm>
            <a:off x="381000" y="5715000"/>
            <a:ext cx="8221663" cy="676275"/>
          </a:xfrm>
        </p:spPr>
        <p:txBody>
          <a:bodyPr>
            <a:normAutofit fontScale="92500" lnSpcReduction="10000"/>
          </a:bodyPr>
          <a:lstStyle/>
          <a:p>
            <a:pPr marL="0" indent="0" defTabSz="915988">
              <a:lnSpc>
                <a:spcPct val="100000"/>
              </a:lnSpc>
              <a:spcBef>
                <a:spcPct val="10000"/>
              </a:spcBef>
              <a:buFont typeface="Arial" panose="020B0604020202020204" pitchFamily="34" charset="0"/>
              <a:buNone/>
            </a:pPr>
            <a:r>
              <a:rPr lang="en-US" altLang="zh-TW" sz="2200" b="0" dirty="0">
                <a:latin typeface="Tahoma" panose="020B0604030504040204" pitchFamily="34" charset="0"/>
                <a:ea typeface="新細明體" panose="02020500000000000000" pitchFamily="18" charset="-120"/>
              </a:rPr>
              <a:t>Forwarded IP packets are labeled only on the path segments where the labels have already been assigned.</a:t>
            </a:r>
          </a:p>
        </p:txBody>
      </p:sp>
      <p:grpSp>
        <p:nvGrpSpPr>
          <p:cNvPr id="856068" name="Group 4"/>
          <p:cNvGrpSpPr>
            <a:grpSpLocks/>
          </p:cNvGrpSpPr>
          <p:nvPr/>
        </p:nvGrpSpPr>
        <p:grpSpPr bwMode="auto">
          <a:xfrm>
            <a:off x="1676400" y="2895600"/>
            <a:ext cx="5784850" cy="1611313"/>
            <a:chOff x="305" y="1841"/>
            <a:chExt cx="3644" cy="1015"/>
          </a:xfrm>
        </p:grpSpPr>
        <p:sp>
          <p:nvSpPr>
            <p:cNvPr id="856069" name="Freeform 5"/>
            <p:cNvSpPr>
              <a:spLocks/>
            </p:cNvSpPr>
            <p:nvPr/>
          </p:nvSpPr>
          <p:spPr bwMode="auto">
            <a:xfrm>
              <a:off x="305" y="1993"/>
              <a:ext cx="643" cy="220"/>
            </a:xfrm>
            <a:custGeom>
              <a:avLst/>
              <a:gdLst>
                <a:gd name="T0" fmla="*/ 643 w 643"/>
                <a:gd name="T1" fmla="*/ 108 h 220"/>
                <a:gd name="T2" fmla="*/ 638 w 643"/>
                <a:gd name="T3" fmla="*/ 88 h 220"/>
                <a:gd name="T4" fmla="*/ 620 w 643"/>
                <a:gd name="T5" fmla="*/ 71 h 220"/>
                <a:gd name="T6" fmla="*/ 595 w 643"/>
                <a:gd name="T7" fmla="*/ 51 h 220"/>
                <a:gd name="T8" fmla="*/ 560 w 643"/>
                <a:gd name="T9" fmla="*/ 37 h 220"/>
                <a:gd name="T10" fmla="*/ 515 w 643"/>
                <a:gd name="T11" fmla="*/ 23 h 220"/>
                <a:gd name="T12" fmla="*/ 466 w 643"/>
                <a:gd name="T13" fmla="*/ 11 h 220"/>
                <a:gd name="T14" fmla="*/ 409 w 643"/>
                <a:gd name="T15" fmla="*/ 5 h 220"/>
                <a:gd name="T16" fmla="*/ 352 w 643"/>
                <a:gd name="T17" fmla="*/ 0 h 220"/>
                <a:gd name="T18" fmla="*/ 292 w 643"/>
                <a:gd name="T19" fmla="*/ 0 h 220"/>
                <a:gd name="T20" fmla="*/ 235 w 643"/>
                <a:gd name="T21" fmla="*/ 5 h 220"/>
                <a:gd name="T22" fmla="*/ 177 w 643"/>
                <a:gd name="T23" fmla="*/ 11 h 220"/>
                <a:gd name="T24" fmla="*/ 129 w 643"/>
                <a:gd name="T25" fmla="*/ 23 h 220"/>
                <a:gd name="T26" fmla="*/ 83 w 643"/>
                <a:gd name="T27" fmla="*/ 37 h 220"/>
                <a:gd name="T28" fmla="*/ 49 w 643"/>
                <a:gd name="T29" fmla="*/ 51 h 220"/>
                <a:gd name="T30" fmla="*/ 20 w 643"/>
                <a:gd name="T31" fmla="*/ 71 h 220"/>
                <a:gd name="T32" fmla="*/ 6 w 643"/>
                <a:gd name="T33" fmla="*/ 88 h 220"/>
                <a:gd name="T34" fmla="*/ 0 w 643"/>
                <a:gd name="T35" fmla="*/ 108 h 220"/>
                <a:gd name="T36" fmla="*/ 6 w 643"/>
                <a:gd name="T37" fmla="*/ 131 h 220"/>
                <a:gd name="T38" fmla="*/ 20 w 643"/>
                <a:gd name="T39" fmla="*/ 148 h 220"/>
                <a:gd name="T40" fmla="*/ 49 w 643"/>
                <a:gd name="T41" fmla="*/ 168 h 220"/>
                <a:gd name="T42" fmla="*/ 83 w 643"/>
                <a:gd name="T43" fmla="*/ 183 h 220"/>
                <a:gd name="T44" fmla="*/ 129 w 643"/>
                <a:gd name="T45" fmla="*/ 197 h 220"/>
                <a:gd name="T46" fmla="*/ 177 w 643"/>
                <a:gd name="T47" fmla="*/ 208 h 220"/>
                <a:gd name="T48" fmla="*/ 235 w 643"/>
                <a:gd name="T49" fmla="*/ 214 h 220"/>
                <a:gd name="T50" fmla="*/ 292 w 643"/>
                <a:gd name="T51" fmla="*/ 220 h 220"/>
                <a:gd name="T52" fmla="*/ 352 w 643"/>
                <a:gd name="T53" fmla="*/ 220 h 220"/>
                <a:gd name="T54" fmla="*/ 409 w 643"/>
                <a:gd name="T55" fmla="*/ 214 h 220"/>
                <a:gd name="T56" fmla="*/ 466 w 643"/>
                <a:gd name="T57" fmla="*/ 208 h 220"/>
                <a:gd name="T58" fmla="*/ 515 w 643"/>
                <a:gd name="T59" fmla="*/ 197 h 220"/>
                <a:gd name="T60" fmla="*/ 560 w 643"/>
                <a:gd name="T61" fmla="*/ 183 h 220"/>
                <a:gd name="T62" fmla="*/ 595 w 643"/>
                <a:gd name="T63" fmla="*/ 168 h 220"/>
                <a:gd name="T64" fmla="*/ 620 w 643"/>
                <a:gd name="T65" fmla="*/ 148 h 220"/>
                <a:gd name="T66" fmla="*/ 638 w 643"/>
                <a:gd name="T67" fmla="*/ 131 h 220"/>
                <a:gd name="T68" fmla="*/ 643 w 643"/>
                <a:gd name="T69" fmla="*/ 10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3" h="220">
                  <a:moveTo>
                    <a:pt x="643" y="108"/>
                  </a:moveTo>
                  <a:lnTo>
                    <a:pt x="638" y="88"/>
                  </a:lnTo>
                  <a:lnTo>
                    <a:pt x="620" y="71"/>
                  </a:lnTo>
                  <a:lnTo>
                    <a:pt x="595" y="51"/>
                  </a:lnTo>
                  <a:lnTo>
                    <a:pt x="560" y="37"/>
                  </a:lnTo>
                  <a:lnTo>
                    <a:pt x="515" y="23"/>
                  </a:lnTo>
                  <a:lnTo>
                    <a:pt x="466" y="11"/>
                  </a:lnTo>
                  <a:lnTo>
                    <a:pt x="409" y="5"/>
                  </a:lnTo>
                  <a:lnTo>
                    <a:pt x="352" y="0"/>
                  </a:lnTo>
                  <a:lnTo>
                    <a:pt x="292" y="0"/>
                  </a:lnTo>
                  <a:lnTo>
                    <a:pt x="235" y="5"/>
                  </a:lnTo>
                  <a:lnTo>
                    <a:pt x="177" y="11"/>
                  </a:lnTo>
                  <a:lnTo>
                    <a:pt x="129" y="23"/>
                  </a:lnTo>
                  <a:lnTo>
                    <a:pt x="83" y="37"/>
                  </a:lnTo>
                  <a:lnTo>
                    <a:pt x="49" y="51"/>
                  </a:lnTo>
                  <a:lnTo>
                    <a:pt x="20" y="71"/>
                  </a:lnTo>
                  <a:lnTo>
                    <a:pt x="6" y="88"/>
                  </a:lnTo>
                  <a:lnTo>
                    <a:pt x="0" y="108"/>
                  </a:lnTo>
                  <a:lnTo>
                    <a:pt x="6" y="131"/>
                  </a:lnTo>
                  <a:lnTo>
                    <a:pt x="20" y="148"/>
                  </a:lnTo>
                  <a:lnTo>
                    <a:pt x="49" y="168"/>
                  </a:lnTo>
                  <a:lnTo>
                    <a:pt x="83" y="183"/>
                  </a:lnTo>
                  <a:lnTo>
                    <a:pt x="129" y="197"/>
                  </a:lnTo>
                  <a:lnTo>
                    <a:pt x="177" y="208"/>
                  </a:lnTo>
                  <a:lnTo>
                    <a:pt x="235" y="214"/>
                  </a:lnTo>
                  <a:lnTo>
                    <a:pt x="292" y="220"/>
                  </a:lnTo>
                  <a:lnTo>
                    <a:pt x="352" y="220"/>
                  </a:lnTo>
                  <a:lnTo>
                    <a:pt x="409" y="214"/>
                  </a:lnTo>
                  <a:lnTo>
                    <a:pt x="466" y="208"/>
                  </a:lnTo>
                  <a:lnTo>
                    <a:pt x="515" y="197"/>
                  </a:lnTo>
                  <a:lnTo>
                    <a:pt x="560" y="183"/>
                  </a:lnTo>
                  <a:lnTo>
                    <a:pt x="595" y="168"/>
                  </a:lnTo>
                  <a:lnTo>
                    <a:pt x="620" y="148"/>
                  </a:lnTo>
                  <a:lnTo>
                    <a:pt x="638" y="131"/>
                  </a:lnTo>
                  <a:lnTo>
                    <a:pt x="643" y="108"/>
                  </a:lnTo>
                  <a:close/>
                </a:path>
              </a:pathLst>
            </a:custGeom>
            <a:solidFill>
              <a:srgbClr val="000080"/>
            </a:solidFill>
            <a:ln w="4763">
              <a:solidFill>
                <a:srgbClr val="E6E6E6"/>
              </a:solidFill>
              <a:prstDash val="solid"/>
              <a:round/>
              <a:headEnd/>
              <a:tailEnd/>
            </a:ln>
          </p:spPr>
          <p:txBody>
            <a:bodyPr/>
            <a:lstStyle/>
            <a:p>
              <a:endParaRPr lang="en-US"/>
            </a:p>
          </p:txBody>
        </p:sp>
        <p:sp>
          <p:nvSpPr>
            <p:cNvPr id="856070" name="Rectangle 6"/>
            <p:cNvSpPr>
              <a:spLocks noChangeArrowheads="1"/>
            </p:cNvSpPr>
            <p:nvPr/>
          </p:nvSpPr>
          <p:spPr bwMode="auto">
            <a:xfrm>
              <a:off x="308" y="1955"/>
              <a:ext cx="637" cy="15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6071" name="Freeform 7"/>
            <p:cNvSpPr>
              <a:spLocks/>
            </p:cNvSpPr>
            <p:nvPr/>
          </p:nvSpPr>
          <p:spPr bwMode="auto">
            <a:xfrm>
              <a:off x="305" y="1841"/>
              <a:ext cx="643" cy="217"/>
            </a:xfrm>
            <a:custGeom>
              <a:avLst/>
              <a:gdLst>
                <a:gd name="T0" fmla="*/ 643 w 643"/>
                <a:gd name="T1" fmla="*/ 109 h 217"/>
                <a:gd name="T2" fmla="*/ 638 w 643"/>
                <a:gd name="T3" fmla="*/ 89 h 217"/>
                <a:gd name="T4" fmla="*/ 620 w 643"/>
                <a:gd name="T5" fmla="*/ 69 h 217"/>
                <a:gd name="T6" fmla="*/ 595 w 643"/>
                <a:gd name="T7" fmla="*/ 52 h 217"/>
                <a:gd name="T8" fmla="*/ 560 w 643"/>
                <a:gd name="T9" fmla="*/ 37 h 217"/>
                <a:gd name="T10" fmla="*/ 515 w 643"/>
                <a:gd name="T11" fmla="*/ 23 h 217"/>
                <a:gd name="T12" fmla="*/ 466 w 643"/>
                <a:gd name="T13" fmla="*/ 12 h 217"/>
                <a:gd name="T14" fmla="*/ 409 w 643"/>
                <a:gd name="T15" fmla="*/ 3 h 217"/>
                <a:gd name="T16" fmla="*/ 352 w 643"/>
                <a:gd name="T17" fmla="*/ 0 h 217"/>
                <a:gd name="T18" fmla="*/ 292 w 643"/>
                <a:gd name="T19" fmla="*/ 0 h 217"/>
                <a:gd name="T20" fmla="*/ 235 w 643"/>
                <a:gd name="T21" fmla="*/ 3 h 217"/>
                <a:gd name="T22" fmla="*/ 177 w 643"/>
                <a:gd name="T23" fmla="*/ 12 h 217"/>
                <a:gd name="T24" fmla="*/ 129 w 643"/>
                <a:gd name="T25" fmla="*/ 23 h 217"/>
                <a:gd name="T26" fmla="*/ 83 w 643"/>
                <a:gd name="T27" fmla="*/ 37 h 217"/>
                <a:gd name="T28" fmla="*/ 49 w 643"/>
                <a:gd name="T29" fmla="*/ 52 h 217"/>
                <a:gd name="T30" fmla="*/ 23 w 643"/>
                <a:gd name="T31" fmla="*/ 69 h 217"/>
                <a:gd name="T32" fmla="*/ 6 w 643"/>
                <a:gd name="T33" fmla="*/ 89 h 217"/>
                <a:gd name="T34" fmla="*/ 0 w 643"/>
                <a:gd name="T35" fmla="*/ 109 h 217"/>
                <a:gd name="T36" fmla="*/ 6 w 643"/>
                <a:gd name="T37" fmla="*/ 129 h 217"/>
                <a:gd name="T38" fmla="*/ 23 w 643"/>
                <a:gd name="T39" fmla="*/ 149 h 217"/>
                <a:gd name="T40" fmla="*/ 49 w 643"/>
                <a:gd name="T41" fmla="*/ 166 h 217"/>
                <a:gd name="T42" fmla="*/ 83 w 643"/>
                <a:gd name="T43" fmla="*/ 183 h 217"/>
                <a:gd name="T44" fmla="*/ 129 w 643"/>
                <a:gd name="T45" fmla="*/ 197 h 217"/>
                <a:gd name="T46" fmla="*/ 177 w 643"/>
                <a:gd name="T47" fmla="*/ 209 h 217"/>
                <a:gd name="T48" fmla="*/ 235 w 643"/>
                <a:gd name="T49" fmla="*/ 215 h 217"/>
                <a:gd name="T50" fmla="*/ 292 w 643"/>
                <a:gd name="T51" fmla="*/ 217 h 217"/>
                <a:gd name="T52" fmla="*/ 352 w 643"/>
                <a:gd name="T53" fmla="*/ 217 h 217"/>
                <a:gd name="T54" fmla="*/ 409 w 643"/>
                <a:gd name="T55" fmla="*/ 215 h 217"/>
                <a:gd name="T56" fmla="*/ 466 w 643"/>
                <a:gd name="T57" fmla="*/ 209 h 217"/>
                <a:gd name="T58" fmla="*/ 515 w 643"/>
                <a:gd name="T59" fmla="*/ 197 h 217"/>
                <a:gd name="T60" fmla="*/ 560 w 643"/>
                <a:gd name="T61" fmla="*/ 183 h 217"/>
                <a:gd name="T62" fmla="*/ 595 w 643"/>
                <a:gd name="T63" fmla="*/ 166 h 217"/>
                <a:gd name="T64" fmla="*/ 620 w 643"/>
                <a:gd name="T65" fmla="*/ 149 h 217"/>
                <a:gd name="T66" fmla="*/ 638 w 643"/>
                <a:gd name="T67" fmla="*/ 129 h 217"/>
                <a:gd name="T68" fmla="*/ 643 w 643"/>
                <a:gd name="T69"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3" h="217">
                  <a:moveTo>
                    <a:pt x="643" y="109"/>
                  </a:moveTo>
                  <a:lnTo>
                    <a:pt x="638" y="89"/>
                  </a:lnTo>
                  <a:lnTo>
                    <a:pt x="620" y="69"/>
                  </a:lnTo>
                  <a:lnTo>
                    <a:pt x="595" y="52"/>
                  </a:lnTo>
                  <a:lnTo>
                    <a:pt x="560" y="37"/>
                  </a:lnTo>
                  <a:lnTo>
                    <a:pt x="515" y="23"/>
                  </a:lnTo>
                  <a:lnTo>
                    <a:pt x="466" y="12"/>
                  </a:lnTo>
                  <a:lnTo>
                    <a:pt x="409" y="3"/>
                  </a:lnTo>
                  <a:lnTo>
                    <a:pt x="352" y="0"/>
                  </a:lnTo>
                  <a:lnTo>
                    <a:pt x="292" y="0"/>
                  </a:lnTo>
                  <a:lnTo>
                    <a:pt x="235" y="3"/>
                  </a:lnTo>
                  <a:lnTo>
                    <a:pt x="177" y="12"/>
                  </a:lnTo>
                  <a:lnTo>
                    <a:pt x="129" y="23"/>
                  </a:lnTo>
                  <a:lnTo>
                    <a:pt x="83" y="37"/>
                  </a:lnTo>
                  <a:lnTo>
                    <a:pt x="49" y="52"/>
                  </a:lnTo>
                  <a:lnTo>
                    <a:pt x="23" y="69"/>
                  </a:lnTo>
                  <a:lnTo>
                    <a:pt x="6" y="89"/>
                  </a:lnTo>
                  <a:lnTo>
                    <a:pt x="0" y="109"/>
                  </a:lnTo>
                  <a:lnTo>
                    <a:pt x="6" y="129"/>
                  </a:lnTo>
                  <a:lnTo>
                    <a:pt x="23" y="149"/>
                  </a:lnTo>
                  <a:lnTo>
                    <a:pt x="49" y="166"/>
                  </a:lnTo>
                  <a:lnTo>
                    <a:pt x="83" y="183"/>
                  </a:lnTo>
                  <a:lnTo>
                    <a:pt x="129" y="197"/>
                  </a:lnTo>
                  <a:lnTo>
                    <a:pt x="177" y="209"/>
                  </a:lnTo>
                  <a:lnTo>
                    <a:pt x="235" y="215"/>
                  </a:lnTo>
                  <a:lnTo>
                    <a:pt x="292" y="217"/>
                  </a:lnTo>
                  <a:lnTo>
                    <a:pt x="352" y="217"/>
                  </a:lnTo>
                  <a:lnTo>
                    <a:pt x="409" y="215"/>
                  </a:lnTo>
                  <a:lnTo>
                    <a:pt x="466" y="209"/>
                  </a:lnTo>
                  <a:lnTo>
                    <a:pt x="515" y="197"/>
                  </a:lnTo>
                  <a:lnTo>
                    <a:pt x="560" y="183"/>
                  </a:lnTo>
                  <a:lnTo>
                    <a:pt x="595" y="166"/>
                  </a:lnTo>
                  <a:lnTo>
                    <a:pt x="620" y="149"/>
                  </a:lnTo>
                  <a:lnTo>
                    <a:pt x="638" y="129"/>
                  </a:lnTo>
                  <a:lnTo>
                    <a:pt x="643" y="109"/>
                  </a:lnTo>
                  <a:close/>
                </a:path>
              </a:pathLst>
            </a:custGeom>
            <a:solidFill>
              <a:srgbClr val="0000FF"/>
            </a:solidFill>
            <a:ln w="4763">
              <a:solidFill>
                <a:srgbClr val="E6E6E6"/>
              </a:solidFill>
              <a:prstDash val="solid"/>
              <a:round/>
              <a:headEnd/>
              <a:tailEnd/>
            </a:ln>
          </p:spPr>
          <p:txBody>
            <a:bodyPr/>
            <a:lstStyle/>
            <a:p>
              <a:endParaRPr lang="en-US"/>
            </a:p>
          </p:txBody>
        </p:sp>
        <p:sp>
          <p:nvSpPr>
            <p:cNvPr id="856072" name="Freeform 8"/>
            <p:cNvSpPr>
              <a:spLocks/>
            </p:cNvSpPr>
            <p:nvPr/>
          </p:nvSpPr>
          <p:spPr bwMode="auto">
            <a:xfrm>
              <a:off x="631" y="1873"/>
              <a:ext cx="211" cy="68"/>
            </a:xfrm>
            <a:custGeom>
              <a:avLst/>
              <a:gdLst>
                <a:gd name="T0" fmla="*/ 0 w 211"/>
                <a:gd name="T1" fmla="*/ 54 h 68"/>
                <a:gd name="T2" fmla="*/ 49 w 211"/>
                <a:gd name="T3" fmla="*/ 68 h 68"/>
                <a:gd name="T4" fmla="*/ 163 w 211"/>
                <a:gd name="T5" fmla="*/ 22 h 68"/>
                <a:gd name="T6" fmla="*/ 211 w 211"/>
                <a:gd name="T7" fmla="*/ 37 h 68"/>
                <a:gd name="T8" fmla="*/ 186 w 211"/>
                <a:gd name="T9" fmla="*/ 0 h 68"/>
                <a:gd name="T10" fmla="*/ 51 w 211"/>
                <a:gd name="T11" fmla="*/ 0 h 68"/>
                <a:gd name="T12" fmla="*/ 106 w 211"/>
                <a:gd name="T13" fmla="*/ 11 h 68"/>
                <a:gd name="T14" fmla="*/ 0 w 211"/>
                <a:gd name="T15" fmla="*/ 5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8">
                  <a:moveTo>
                    <a:pt x="0" y="54"/>
                  </a:moveTo>
                  <a:lnTo>
                    <a:pt x="49" y="68"/>
                  </a:lnTo>
                  <a:lnTo>
                    <a:pt x="163" y="22"/>
                  </a:lnTo>
                  <a:lnTo>
                    <a:pt x="211" y="37"/>
                  </a:lnTo>
                  <a:lnTo>
                    <a:pt x="186" y="0"/>
                  </a:lnTo>
                  <a:lnTo>
                    <a:pt x="51" y="0"/>
                  </a:lnTo>
                  <a:lnTo>
                    <a:pt x="106" y="11"/>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73" name="Freeform 9"/>
            <p:cNvSpPr>
              <a:spLocks/>
            </p:cNvSpPr>
            <p:nvPr/>
          </p:nvSpPr>
          <p:spPr bwMode="auto">
            <a:xfrm>
              <a:off x="631" y="1873"/>
              <a:ext cx="211" cy="68"/>
            </a:xfrm>
            <a:custGeom>
              <a:avLst/>
              <a:gdLst>
                <a:gd name="T0" fmla="*/ 0 w 211"/>
                <a:gd name="T1" fmla="*/ 54 h 68"/>
                <a:gd name="T2" fmla="*/ 49 w 211"/>
                <a:gd name="T3" fmla="*/ 68 h 68"/>
                <a:gd name="T4" fmla="*/ 163 w 211"/>
                <a:gd name="T5" fmla="*/ 22 h 68"/>
                <a:gd name="T6" fmla="*/ 211 w 211"/>
                <a:gd name="T7" fmla="*/ 37 h 68"/>
                <a:gd name="T8" fmla="*/ 186 w 211"/>
                <a:gd name="T9" fmla="*/ 0 h 68"/>
                <a:gd name="T10" fmla="*/ 51 w 211"/>
                <a:gd name="T11" fmla="*/ 0 h 68"/>
                <a:gd name="T12" fmla="*/ 106 w 211"/>
                <a:gd name="T13" fmla="*/ 11 h 68"/>
                <a:gd name="T14" fmla="*/ 0 w 211"/>
                <a:gd name="T15" fmla="*/ 5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8">
                  <a:moveTo>
                    <a:pt x="0" y="54"/>
                  </a:moveTo>
                  <a:lnTo>
                    <a:pt x="49" y="68"/>
                  </a:lnTo>
                  <a:lnTo>
                    <a:pt x="163" y="22"/>
                  </a:lnTo>
                  <a:lnTo>
                    <a:pt x="211" y="37"/>
                  </a:lnTo>
                  <a:lnTo>
                    <a:pt x="186" y="0"/>
                  </a:lnTo>
                  <a:lnTo>
                    <a:pt x="51" y="0"/>
                  </a:lnTo>
                  <a:lnTo>
                    <a:pt x="106" y="11"/>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74" name="Freeform 10"/>
            <p:cNvSpPr>
              <a:spLocks/>
            </p:cNvSpPr>
            <p:nvPr/>
          </p:nvSpPr>
          <p:spPr bwMode="auto">
            <a:xfrm>
              <a:off x="402" y="1953"/>
              <a:ext cx="212" cy="74"/>
            </a:xfrm>
            <a:custGeom>
              <a:avLst/>
              <a:gdLst>
                <a:gd name="T0" fmla="*/ 212 w 212"/>
                <a:gd name="T1" fmla="*/ 14 h 74"/>
                <a:gd name="T2" fmla="*/ 166 w 212"/>
                <a:gd name="T3" fmla="*/ 0 h 74"/>
                <a:gd name="T4" fmla="*/ 55 w 212"/>
                <a:gd name="T5" fmla="*/ 45 h 74"/>
                <a:gd name="T6" fmla="*/ 0 w 212"/>
                <a:gd name="T7" fmla="*/ 31 h 74"/>
                <a:gd name="T8" fmla="*/ 29 w 212"/>
                <a:gd name="T9" fmla="*/ 74 h 74"/>
                <a:gd name="T10" fmla="*/ 166 w 212"/>
                <a:gd name="T11" fmla="*/ 74 h 74"/>
                <a:gd name="T12" fmla="*/ 106 w 212"/>
                <a:gd name="T13" fmla="*/ 57 h 74"/>
                <a:gd name="T14" fmla="*/ 212 w 212"/>
                <a:gd name="T15" fmla="*/ 1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4">
                  <a:moveTo>
                    <a:pt x="212" y="14"/>
                  </a:moveTo>
                  <a:lnTo>
                    <a:pt x="166" y="0"/>
                  </a:lnTo>
                  <a:lnTo>
                    <a:pt x="55" y="45"/>
                  </a:lnTo>
                  <a:lnTo>
                    <a:pt x="0" y="31"/>
                  </a:lnTo>
                  <a:lnTo>
                    <a:pt x="29" y="74"/>
                  </a:lnTo>
                  <a:lnTo>
                    <a:pt x="166" y="74"/>
                  </a:lnTo>
                  <a:lnTo>
                    <a:pt x="106" y="57"/>
                  </a:lnTo>
                  <a:lnTo>
                    <a:pt x="21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75" name="Freeform 11"/>
            <p:cNvSpPr>
              <a:spLocks/>
            </p:cNvSpPr>
            <p:nvPr/>
          </p:nvSpPr>
          <p:spPr bwMode="auto">
            <a:xfrm>
              <a:off x="402" y="1953"/>
              <a:ext cx="212" cy="74"/>
            </a:xfrm>
            <a:custGeom>
              <a:avLst/>
              <a:gdLst>
                <a:gd name="T0" fmla="*/ 212 w 212"/>
                <a:gd name="T1" fmla="*/ 14 h 74"/>
                <a:gd name="T2" fmla="*/ 166 w 212"/>
                <a:gd name="T3" fmla="*/ 0 h 74"/>
                <a:gd name="T4" fmla="*/ 55 w 212"/>
                <a:gd name="T5" fmla="*/ 45 h 74"/>
                <a:gd name="T6" fmla="*/ 0 w 212"/>
                <a:gd name="T7" fmla="*/ 31 h 74"/>
                <a:gd name="T8" fmla="*/ 29 w 212"/>
                <a:gd name="T9" fmla="*/ 74 h 74"/>
                <a:gd name="T10" fmla="*/ 166 w 212"/>
                <a:gd name="T11" fmla="*/ 74 h 74"/>
                <a:gd name="T12" fmla="*/ 106 w 212"/>
                <a:gd name="T13" fmla="*/ 57 h 74"/>
                <a:gd name="T14" fmla="*/ 212 w 212"/>
                <a:gd name="T15" fmla="*/ 1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4">
                  <a:moveTo>
                    <a:pt x="212" y="14"/>
                  </a:moveTo>
                  <a:lnTo>
                    <a:pt x="166" y="0"/>
                  </a:lnTo>
                  <a:lnTo>
                    <a:pt x="55" y="45"/>
                  </a:lnTo>
                  <a:lnTo>
                    <a:pt x="0" y="31"/>
                  </a:lnTo>
                  <a:lnTo>
                    <a:pt x="29" y="74"/>
                  </a:lnTo>
                  <a:lnTo>
                    <a:pt x="166" y="74"/>
                  </a:lnTo>
                  <a:lnTo>
                    <a:pt x="106" y="57"/>
                  </a:lnTo>
                  <a:lnTo>
                    <a:pt x="21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76" name="Freeform 12"/>
            <p:cNvSpPr>
              <a:spLocks/>
            </p:cNvSpPr>
            <p:nvPr/>
          </p:nvSpPr>
          <p:spPr bwMode="auto">
            <a:xfrm>
              <a:off x="414" y="1867"/>
              <a:ext cx="211" cy="71"/>
            </a:xfrm>
            <a:custGeom>
              <a:avLst/>
              <a:gdLst>
                <a:gd name="T0" fmla="*/ 0 w 211"/>
                <a:gd name="T1" fmla="*/ 17 h 71"/>
                <a:gd name="T2" fmla="*/ 45 w 211"/>
                <a:gd name="T3" fmla="*/ 0 h 71"/>
                <a:gd name="T4" fmla="*/ 160 w 211"/>
                <a:gd name="T5" fmla="*/ 43 h 71"/>
                <a:gd name="T6" fmla="*/ 211 w 211"/>
                <a:gd name="T7" fmla="*/ 31 h 71"/>
                <a:gd name="T8" fmla="*/ 183 w 211"/>
                <a:gd name="T9" fmla="*/ 71 h 71"/>
                <a:gd name="T10" fmla="*/ 51 w 211"/>
                <a:gd name="T11" fmla="*/ 71 h 71"/>
                <a:gd name="T12" fmla="*/ 106 w 211"/>
                <a:gd name="T13" fmla="*/ 60 h 71"/>
                <a:gd name="T14" fmla="*/ 0 w 211"/>
                <a:gd name="T15" fmla="*/ 17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71">
                  <a:moveTo>
                    <a:pt x="0" y="17"/>
                  </a:moveTo>
                  <a:lnTo>
                    <a:pt x="45" y="0"/>
                  </a:lnTo>
                  <a:lnTo>
                    <a:pt x="160" y="43"/>
                  </a:lnTo>
                  <a:lnTo>
                    <a:pt x="211" y="31"/>
                  </a:lnTo>
                  <a:lnTo>
                    <a:pt x="183" y="71"/>
                  </a:lnTo>
                  <a:lnTo>
                    <a:pt x="51" y="71"/>
                  </a:lnTo>
                  <a:lnTo>
                    <a:pt x="106" y="6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77" name="Freeform 13"/>
            <p:cNvSpPr>
              <a:spLocks/>
            </p:cNvSpPr>
            <p:nvPr/>
          </p:nvSpPr>
          <p:spPr bwMode="auto">
            <a:xfrm>
              <a:off x="414" y="1867"/>
              <a:ext cx="211" cy="71"/>
            </a:xfrm>
            <a:custGeom>
              <a:avLst/>
              <a:gdLst>
                <a:gd name="T0" fmla="*/ 0 w 211"/>
                <a:gd name="T1" fmla="*/ 17 h 71"/>
                <a:gd name="T2" fmla="*/ 45 w 211"/>
                <a:gd name="T3" fmla="*/ 0 h 71"/>
                <a:gd name="T4" fmla="*/ 160 w 211"/>
                <a:gd name="T5" fmla="*/ 43 h 71"/>
                <a:gd name="T6" fmla="*/ 211 w 211"/>
                <a:gd name="T7" fmla="*/ 31 h 71"/>
                <a:gd name="T8" fmla="*/ 183 w 211"/>
                <a:gd name="T9" fmla="*/ 71 h 71"/>
                <a:gd name="T10" fmla="*/ 51 w 211"/>
                <a:gd name="T11" fmla="*/ 71 h 71"/>
                <a:gd name="T12" fmla="*/ 106 w 211"/>
                <a:gd name="T13" fmla="*/ 60 h 71"/>
                <a:gd name="T14" fmla="*/ 0 w 211"/>
                <a:gd name="T15" fmla="*/ 17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71">
                  <a:moveTo>
                    <a:pt x="0" y="17"/>
                  </a:moveTo>
                  <a:lnTo>
                    <a:pt x="45" y="0"/>
                  </a:lnTo>
                  <a:lnTo>
                    <a:pt x="160" y="43"/>
                  </a:lnTo>
                  <a:lnTo>
                    <a:pt x="211" y="31"/>
                  </a:lnTo>
                  <a:lnTo>
                    <a:pt x="183" y="71"/>
                  </a:lnTo>
                  <a:lnTo>
                    <a:pt x="51" y="71"/>
                  </a:lnTo>
                  <a:lnTo>
                    <a:pt x="106" y="6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78" name="Freeform 14"/>
            <p:cNvSpPr>
              <a:spLocks/>
            </p:cNvSpPr>
            <p:nvPr/>
          </p:nvSpPr>
          <p:spPr bwMode="auto">
            <a:xfrm>
              <a:off x="625" y="1961"/>
              <a:ext cx="209" cy="69"/>
            </a:xfrm>
            <a:custGeom>
              <a:avLst/>
              <a:gdLst>
                <a:gd name="T0" fmla="*/ 209 w 209"/>
                <a:gd name="T1" fmla="*/ 55 h 69"/>
                <a:gd name="T2" fmla="*/ 163 w 209"/>
                <a:gd name="T3" fmla="*/ 69 h 69"/>
                <a:gd name="T4" fmla="*/ 55 w 209"/>
                <a:gd name="T5" fmla="*/ 23 h 69"/>
                <a:gd name="T6" fmla="*/ 0 w 209"/>
                <a:gd name="T7" fmla="*/ 37 h 69"/>
                <a:gd name="T8" fmla="*/ 26 w 209"/>
                <a:gd name="T9" fmla="*/ 0 h 69"/>
                <a:gd name="T10" fmla="*/ 163 w 209"/>
                <a:gd name="T11" fmla="*/ 0 h 69"/>
                <a:gd name="T12" fmla="*/ 106 w 209"/>
                <a:gd name="T13" fmla="*/ 12 h 69"/>
                <a:gd name="T14" fmla="*/ 209 w 209"/>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9">
                  <a:moveTo>
                    <a:pt x="209" y="55"/>
                  </a:moveTo>
                  <a:lnTo>
                    <a:pt x="163" y="69"/>
                  </a:lnTo>
                  <a:lnTo>
                    <a:pt x="55" y="23"/>
                  </a:lnTo>
                  <a:lnTo>
                    <a:pt x="0" y="37"/>
                  </a:lnTo>
                  <a:lnTo>
                    <a:pt x="26" y="0"/>
                  </a:lnTo>
                  <a:lnTo>
                    <a:pt x="163" y="0"/>
                  </a:lnTo>
                  <a:lnTo>
                    <a:pt x="106" y="12"/>
                  </a:lnTo>
                  <a:lnTo>
                    <a:pt x="209"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79" name="Freeform 15"/>
            <p:cNvSpPr>
              <a:spLocks/>
            </p:cNvSpPr>
            <p:nvPr/>
          </p:nvSpPr>
          <p:spPr bwMode="auto">
            <a:xfrm>
              <a:off x="625" y="1961"/>
              <a:ext cx="209" cy="69"/>
            </a:xfrm>
            <a:custGeom>
              <a:avLst/>
              <a:gdLst>
                <a:gd name="T0" fmla="*/ 209 w 209"/>
                <a:gd name="T1" fmla="*/ 55 h 69"/>
                <a:gd name="T2" fmla="*/ 163 w 209"/>
                <a:gd name="T3" fmla="*/ 69 h 69"/>
                <a:gd name="T4" fmla="*/ 55 w 209"/>
                <a:gd name="T5" fmla="*/ 23 h 69"/>
                <a:gd name="T6" fmla="*/ 0 w 209"/>
                <a:gd name="T7" fmla="*/ 37 h 69"/>
                <a:gd name="T8" fmla="*/ 26 w 209"/>
                <a:gd name="T9" fmla="*/ 0 h 69"/>
                <a:gd name="T10" fmla="*/ 163 w 209"/>
                <a:gd name="T11" fmla="*/ 0 h 69"/>
                <a:gd name="T12" fmla="*/ 106 w 209"/>
                <a:gd name="T13" fmla="*/ 12 h 69"/>
                <a:gd name="T14" fmla="*/ 209 w 209"/>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9">
                  <a:moveTo>
                    <a:pt x="209" y="55"/>
                  </a:moveTo>
                  <a:lnTo>
                    <a:pt x="163" y="69"/>
                  </a:lnTo>
                  <a:lnTo>
                    <a:pt x="55" y="23"/>
                  </a:lnTo>
                  <a:lnTo>
                    <a:pt x="0" y="37"/>
                  </a:lnTo>
                  <a:lnTo>
                    <a:pt x="26" y="0"/>
                  </a:lnTo>
                  <a:lnTo>
                    <a:pt x="163" y="0"/>
                  </a:lnTo>
                  <a:lnTo>
                    <a:pt x="106" y="12"/>
                  </a:lnTo>
                  <a:lnTo>
                    <a:pt x="209"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80" name="Freeform 16"/>
            <p:cNvSpPr>
              <a:spLocks/>
            </p:cNvSpPr>
            <p:nvPr/>
          </p:nvSpPr>
          <p:spPr bwMode="auto">
            <a:xfrm>
              <a:off x="637" y="1875"/>
              <a:ext cx="211" cy="69"/>
            </a:xfrm>
            <a:custGeom>
              <a:avLst/>
              <a:gdLst>
                <a:gd name="T0" fmla="*/ 0 w 211"/>
                <a:gd name="T1" fmla="*/ 55 h 69"/>
                <a:gd name="T2" fmla="*/ 45 w 211"/>
                <a:gd name="T3" fmla="*/ 69 h 69"/>
                <a:gd name="T4" fmla="*/ 160 w 211"/>
                <a:gd name="T5" fmla="*/ 23 h 69"/>
                <a:gd name="T6" fmla="*/ 211 w 211"/>
                <a:gd name="T7" fmla="*/ 38 h 69"/>
                <a:gd name="T8" fmla="*/ 183 w 211"/>
                <a:gd name="T9" fmla="*/ 0 h 69"/>
                <a:gd name="T10" fmla="*/ 48 w 211"/>
                <a:gd name="T11" fmla="*/ 0 h 69"/>
                <a:gd name="T12" fmla="*/ 105 w 211"/>
                <a:gd name="T13" fmla="*/ 12 h 69"/>
                <a:gd name="T14" fmla="*/ 0 w 211"/>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9">
                  <a:moveTo>
                    <a:pt x="0" y="55"/>
                  </a:moveTo>
                  <a:lnTo>
                    <a:pt x="45" y="69"/>
                  </a:lnTo>
                  <a:lnTo>
                    <a:pt x="160" y="23"/>
                  </a:lnTo>
                  <a:lnTo>
                    <a:pt x="211" y="38"/>
                  </a:lnTo>
                  <a:lnTo>
                    <a:pt x="183" y="0"/>
                  </a:lnTo>
                  <a:lnTo>
                    <a:pt x="48" y="0"/>
                  </a:lnTo>
                  <a:lnTo>
                    <a:pt x="105" y="12"/>
                  </a:ln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81" name="Freeform 17"/>
            <p:cNvSpPr>
              <a:spLocks/>
            </p:cNvSpPr>
            <p:nvPr/>
          </p:nvSpPr>
          <p:spPr bwMode="auto">
            <a:xfrm>
              <a:off x="637" y="1875"/>
              <a:ext cx="211" cy="69"/>
            </a:xfrm>
            <a:custGeom>
              <a:avLst/>
              <a:gdLst>
                <a:gd name="T0" fmla="*/ 0 w 211"/>
                <a:gd name="T1" fmla="*/ 55 h 69"/>
                <a:gd name="T2" fmla="*/ 45 w 211"/>
                <a:gd name="T3" fmla="*/ 69 h 69"/>
                <a:gd name="T4" fmla="*/ 160 w 211"/>
                <a:gd name="T5" fmla="*/ 23 h 69"/>
                <a:gd name="T6" fmla="*/ 211 w 211"/>
                <a:gd name="T7" fmla="*/ 38 h 69"/>
                <a:gd name="T8" fmla="*/ 183 w 211"/>
                <a:gd name="T9" fmla="*/ 0 h 69"/>
                <a:gd name="T10" fmla="*/ 48 w 211"/>
                <a:gd name="T11" fmla="*/ 0 h 69"/>
                <a:gd name="T12" fmla="*/ 105 w 211"/>
                <a:gd name="T13" fmla="*/ 12 h 69"/>
                <a:gd name="T14" fmla="*/ 0 w 211"/>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9">
                  <a:moveTo>
                    <a:pt x="0" y="55"/>
                  </a:moveTo>
                  <a:lnTo>
                    <a:pt x="45" y="69"/>
                  </a:lnTo>
                  <a:lnTo>
                    <a:pt x="160" y="23"/>
                  </a:lnTo>
                  <a:lnTo>
                    <a:pt x="211" y="38"/>
                  </a:lnTo>
                  <a:lnTo>
                    <a:pt x="183" y="0"/>
                  </a:lnTo>
                  <a:lnTo>
                    <a:pt x="48" y="0"/>
                  </a:lnTo>
                  <a:lnTo>
                    <a:pt x="105" y="12"/>
                  </a:ln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82" name="Freeform 18"/>
            <p:cNvSpPr>
              <a:spLocks/>
            </p:cNvSpPr>
            <p:nvPr/>
          </p:nvSpPr>
          <p:spPr bwMode="auto">
            <a:xfrm>
              <a:off x="405" y="1955"/>
              <a:ext cx="212" cy="75"/>
            </a:xfrm>
            <a:custGeom>
              <a:avLst/>
              <a:gdLst>
                <a:gd name="T0" fmla="*/ 212 w 212"/>
                <a:gd name="T1" fmla="*/ 18 h 75"/>
                <a:gd name="T2" fmla="*/ 166 w 212"/>
                <a:gd name="T3" fmla="*/ 0 h 75"/>
                <a:gd name="T4" fmla="*/ 54 w 212"/>
                <a:gd name="T5" fmla="*/ 46 h 75"/>
                <a:gd name="T6" fmla="*/ 0 w 212"/>
                <a:gd name="T7" fmla="*/ 32 h 75"/>
                <a:gd name="T8" fmla="*/ 29 w 212"/>
                <a:gd name="T9" fmla="*/ 75 h 75"/>
                <a:gd name="T10" fmla="*/ 166 w 212"/>
                <a:gd name="T11" fmla="*/ 75 h 75"/>
                <a:gd name="T12" fmla="*/ 106 w 212"/>
                <a:gd name="T13" fmla="*/ 61 h 75"/>
                <a:gd name="T14" fmla="*/ 212 w 212"/>
                <a:gd name="T15" fmla="*/ 18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5">
                  <a:moveTo>
                    <a:pt x="212" y="18"/>
                  </a:moveTo>
                  <a:lnTo>
                    <a:pt x="166" y="0"/>
                  </a:lnTo>
                  <a:lnTo>
                    <a:pt x="54" y="46"/>
                  </a:lnTo>
                  <a:lnTo>
                    <a:pt x="0" y="32"/>
                  </a:lnTo>
                  <a:lnTo>
                    <a:pt x="29" y="75"/>
                  </a:lnTo>
                  <a:lnTo>
                    <a:pt x="166" y="75"/>
                  </a:lnTo>
                  <a:lnTo>
                    <a:pt x="106" y="61"/>
                  </a:lnTo>
                  <a:lnTo>
                    <a:pt x="21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83" name="Freeform 19"/>
            <p:cNvSpPr>
              <a:spLocks/>
            </p:cNvSpPr>
            <p:nvPr/>
          </p:nvSpPr>
          <p:spPr bwMode="auto">
            <a:xfrm>
              <a:off x="405" y="1955"/>
              <a:ext cx="212" cy="75"/>
            </a:xfrm>
            <a:custGeom>
              <a:avLst/>
              <a:gdLst>
                <a:gd name="T0" fmla="*/ 212 w 212"/>
                <a:gd name="T1" fmla="*/ 18 h 75"/>
                <a:gd name="T2" fmla="*/ 166 w 212"/>
                <a:gd name="T3" fmla="*/ 0 h 75"/>
                <a:gd name="T4" fmla="*/ 54 w 212"/>
                <a:gd name="T5" fmla="*/ 46 h 75"/>
                <a:gd name="T6" fmla="*/ 0 w 212"/>
                <a:gd name="T7" fmla="*/ 32 h 75"/>
                <a:gd name="T8" fmla="*/ 29 w 212"/>
                <a:gd name="T9" fmla="*/ 75 h 75"/>
                <a:gd name="T10" fmla="*/ 166 w 212"/>
                <a:gd name="T11" fmla="*/ 75 h 75"/>
                <a:gd name="T12" fmla="*/ 106 w 212"/>
                <a:gd name="T13" fmla="*/ 61 h 75"/>
                <a:gd name="T14" fmla="*/ 212 w 212"/>
                <a:gd name="T15" fmla="*/ 18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5">
                  <a:moveTo>
                    <a:pt x="212" y="18"/>
                  </a:moveTo>
                  <a:lnTo>
                    <a:pt x="166" y="0"/>
                  </a:lnTo>
                  <a:lnTo>
                    <a:pt x="54" y="46"/>
                  </a:lnTo>
                  <a:lnTo>
                    <a:pt x="0" y="32"/>
                  </a:lnTo>
                  <a:lnTo>
                    <a:pt x="29" y="75"/>
                  </a:lnTo>
                  <a:lnTo>
                    <a:pt x="166" y="75"/>
                  </a:lnTo>
                  <a:lnTo>
                    <a:pt x="106" y="61"/>
                  </a:lnTo>
                  <a:lnTo>
                    <a:pt x="21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84" name="Freeform 20"/>
            <p:cNvSpPr>
              <a:spLocks/>
            </p:cNvSpPr>
            <p:nvPr/>
          </p:nvSpPr>
          <p:spPr bwMode="auto">
            <a:xfrm>
              <a:off x="419" y="1873"/>
              <a:ext cx="209" cy="68"/>
            </a:xfrm>
            <a:custGeom>
              <a:avLst/>
              <a:gdLst>
                <a:gd name="T0" fmla="*/ 0 w 209"/>
                <a:gd name="T1" fmla="*/ 14 h 68"/>
                <a:gd name="T2" fmla="*/ 46 w 209"/>
                <a:gd name="T3" fmla="*/ 0 h 68"/>
                <a:gd name="T4" fmla="*/ 158 w 209"/>
                <a:gd name="T5" fmla="*/ 40 h 68"/>
                <a:gd name="T6" fmla="*/ 209 w 209"/>
                <a:gd name="T7" fmla="*/ 31 h 68"/>
                <a:gd name="T8" fmla="*/ 183 w 209"/>
                <a:gd name="T9" fmla="*/ 68 h 68"/>
                <a:gd name="T10" fmla="*/ 49 w 209"/>
                <a:gd name="T11" fmla="*/ 68 h 68"/>
                <a:gd name="T12" fmla="*/ 103 w 209"/>
                <a:gd name="T13" fmla="*/ 57 h 68"/>
                <a:gd name="T14" fmla="*/ 0 w 209"/>
                <a:gd name="T15" fmla="*/ 1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8">
                  <a:moveTo>
                    <a:pt x="0" y="14"/>
                  </a:moveTo>
                  <a:lnTo>
                    <a:pt x="46" y="0"/>
                  </a:lnTo>
                  <a:lnTo>
                    <a:pt x="158" y="40"/>
                  </a:lnTo>
                  <a:lnTo>
                    <a:pt x="209" y="31"/>
                  </a:lnTo>
                  <a:lnTo>
                    <a:pt x="183" y="68"/>
                  </a:lnTo>
                  <a:lnTo>
                    <a:pt x="49" y="68"/>
                  </a:lnTo>
                  <a:lnTo>
                    <a:pt x="103" y="57"/>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85" name="Freeform 21"/>
            <p:cNvSpPr>
              <a:spLocks/>
            </p:cNvSpPr>
            <p:nvPr/>
          </p:nvSpPr>
          <p:spPr bwMode="auto">
            <a:xfrm>
              <a:off x="419" y="1873"/>
              <a:ext cx="209" cy="68"/>
            </a:xfrm>
            <a:custGeom>
              <a:avLst/>
              <a:gdLst>
                <a:gd name="T0" fmla="*/ 0 w 209"/>
                <a:gd name="T1" fmla="*/ 14 h 68"/>
                <a:gd name="T2" fmla="*/ 46 w 209"/>
                <a:gd name="T3" fmla="*/ 0 h 68"/>
                <a:gd name="T4" fmla="*/ 158 w 209"/>
                <a:gd name="T5" fmla="*/ 40 h 68"/>
                <a:gd name="T6" fmla="*/ 209 w 209"/>
                <a:gd name="T7" fmla="*/ 31 h 68"/>
                <a:gd name="T8" fmla="*/ 183 w 209"/>
                <a:gd name="T9" fmla="*/ 68 h 68"/>
                <a:gd name="T10" fmla="*/ 49 w 209"/>
                <a:gd name="T11" fmla="*/ 68 h 68"/>
                <a:gd name="T12" fmla="*/ 103 w 209"/>
                <a:gd name="T13" fmla="*/ 57 h 68"/>
                <a:gd name="T14" fmla="*/ 0 w 209"/>
                <a:gd name="T15" fmla="*/ 1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8">
                  <a:moveTo>
                    <a:pt x="0" y="14"/>
                  </a:moveTo>
                  <a:lnTo>
                    <a:pt x="46" y="0"/>
                  </a:lnTo>
                  <a:lnTo>
                    <a:pt x="158" y="40"/>
                  </a:lnTo>
                  <a:lnTo>
                    <a:pt x="209" y="31"/>
                  </a:lnTo>
                  <a:lnTo>
                    <a:pt x="183" y="68"/>
                  </a:lnTo>
                  <a:lnTo>
                    <a:pt x="49" y="68"/>
                  </a:lnTo>
                  <a:lnTo>
                    <a:pt x="103" y="57"/>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86" name="Freeform 22"/>
            <p:cNvSpPr>
              <a:spLocks/>
            </p:cNvSpPr>
            <p:nvPr/>
          </p:nvSpPr>
          <p:spPr bwMode="auto">
            <a:xfrm>
              <a:off x="628" y="1964"/>
              <a:ext cx="212" cy="69"/>
            </a:xfrm>
            <a:custGeom>
              <a:avLst/>
              <a:gdLst>
                <a:gd name="T0" fmla="*/ 212 w 212"/>
                <a:gd name="T1" fmla="*/ 54 h 69"/>
                <a:gd name="T2" fmla="*/ 166 w 212"/>
                <a:gd name="T3" fmla="*/ 69 h 69"/>
                <a:gd name="T4" fmla="*/ 54 w 212"/>
                <a:gd name="T5" fmla="*/ 23 h 69"/>
                <a:gd name="T6" fmla="*/ 0 w 212"/>
                <a:gd name="T7" fmla="*/ 37 h 69"/>
                <a:gd name="T8" fmla="*/ 29 w 212"/>
                <a:gd name="T9" fmla="*/ 0 h 69"/>
                <a:gd name="T10" fmla="*/ 166 w 212"/>
                <a:gd name="T11" fmla="*/ 0 h 69"/>
                <a:gd name="T12" fmla="*/ 106 w 212"/>
                <a:gd name="T13" fmla="*/ 11 h 69"/>
                <a:gd name="T14" fmla="*/ 212 w 212"/>
                <a:gd name="T15" fmla="*/ 5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9">
                  <a:moveTo>
                    <a:pt x="212" y="54"/>
                  </a:moveTo>
                  <a:lnTo>
                    <a:pt x="166" y="69"/>
                  </a:lnTo>
                  <a:lnTo>
                    <a:pt x="54" y="23"/>
                  </a:lnTo>
                  <a:lnTo>
                    <a:pt x="0" y="37"/>
                  </a:lnTo>
                  <a:lnTo>
                    <a:pt x="29" y="0"/>
                  </a:lnTo>
                  <a:lnTo>
                    <a:pt x="166" y="0"/>
                  </a:lnTo>
                  <a:lnTo>
                    <a:pt x="106" y="11"/>
                  </a:lnTo>
                  <a:lnTo>
                    <a:pt x="212"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87" name="Freeform 23"/>
            <p:cNvSpPr>
              <a:spLocks/>
            </p:cNvSpPr>
            <p:nvPr/>
          </p:nvSpPr>
          <p:spPr bwMode="auto">
            <a:xfrm>
              <a:off x="628" y="1964"/>
              <a:ext cx="212" cy="69"/>
            </a:xfrm>
            <a:custGeom>
              <a:avLst/>
              <a:gdLst>
                <a:gd name="T0" fmla="*/ 212 w 212"/>
                <a:gd name="T1" fmla="*/ 54 h 69"/>
                <a:gd name="T2" fmla="*/ 166 w 212"/>
                <a:gd name="T3" fmla="*/ 69 h 69"/>
                <a:gd name="T4" fmla="*/ 54 w 212"/>
                <a:gd name="T5" fmla="*/ 23 h 69"/>
                <a:gd name="T6" fmla="*/ 0 w 212"/>
                <a:gd name="T7" fmla="*/ 37 h 69"/>
                <a:gd name="T8" fmla="*/ 29 w 212"/>
                <a:gd name="T9" fmla="*/ 0 h 69"/>
                <a:gd name="T10" fmla="*/ 166 w 212"/>
                <a:gd name="T11" fmla="*/ 0 h 69"/>
                <a:gd name="T12" fmla="*/ 106 w 212"/>
                <a:gd name="T13" fmla="*/ 11 h 69"/>
                <a:gd name="T14" fmla="*/ 212 w 212"/>
                <a:gd name="T15" fmla="*/ 5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9">
                  <a:moveTo>
                    <a:pt x="212" y="54"/>
                  </a:moveTo>
                  <a:lnTo>
                    <a:pt x="166" y="69"/>
                  </a:lnTo>
                  <a:lnTo>
                    <a:pt x="54" y="23"/>
                  </a:lnTo>
                  <a:lnTo>
                    <a:pt x="0" y="37"/>
                  </a:lnTo>
                  <a:lnTo>
                    <a:pt x="29" y="0"/>
                  </a:lnTo>
                  <a:lnTo>
                    <a:pt x="166" y="0"/>
                  </a:lnTo>
                  <a:lnTo>
                    <a:pt x="106" y="11"/>
                  </a:lnTo>
                  <a:lnTo>
                    <a:pt x="212"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88" name="Line 24"/>
            <p:cNvSpPr>
              <a:spLocks noChangeShapeType="1"/>
            </p:cNvSpPr>
            <p:nvPr/>
          </p:nvSpPr>
          <p:spPr bwMode="auto">
            <a:xfrm>
              <a:off x="305" y="1958"/>
              <a:ext cx="1" cy="149"/>
            </a:xfrm>
            <a:prstGeom prst="line">
              <a:avLst/>
            </a:prstGeom>
            <a:noFill/>
            <a:ln w="4763">
              <a:solidFill>
                <a:srgbClr val="E6E6E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6089" name="Line 25"/>
            <p:cNvSpPr>
              <a:spLocks noChangeShapeType="1"/>
            </p:cNvSpPr>
            <p:nvPr/>
          </p:nvSpPr>
          <p:spPr bwMode="auto">
            <a:xfrm>
              <a:off x="948" y="1958"/>
              <a:ext cx="1" cy="149"/>
            </a:xfrm>
            <a:prstGeom prst="line">
              <a:avLst/>
            </a:prstGeom>
            <a:noFill/>
            <a:ln w="4763">
              <a:solidFill>
                <a:srgbClr val="E6E6E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6090" name="Rectangle 26"/>
            <p:cNvSpPr>
              <a:spLocks noChangeArrowheads="1"/>
            </p:cNvSpPr>
            <p:nvPr/>
          </p:nvSpPr>
          <p:spPr bwMode="auto">
            <a:xfrm>
              <a:off x="611" y="2067"/>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TW" sz="1500">
                  <a:solidFill>
                    <a:srgbClr val="FFFFFF"/>
                  </a:solidFill>
                  <a:ea typeface="新細明體" panose="02020500000000000000" pitchFamily="18" charset="-120"/>
                </a:rPr>
                <a:t>A</a:t>
              </a:r>
              <a:endParaRPr lang="en-US" altLang="zh-TW">
                <a:latin typeface="Helvetica" panose="020B0604020202020204" pitchFamily="34" charset="0"/>
                <a:ea typeface="新細明體" panose="02020500000000000000" pitchFamily="18" charset="-120"/>
              </a:endParaRPr>
            </a:p>
          </p:txBody>
        </p:sp>
        <p:sp>
          <p:nvSpPr>
            <p:cNvPr id="856091" name="Freeform 27"/>
            <p:cNvSpPr>
              <a:spLocks/>
            </p:cNvSpPr>
            <p:nvPr/>
          </p:nvSpPr>
          <p:spPr bwMode="auto">
            <a:xfrm>
              <a:off x="1806" y="1993"/>
              <a:ext cx="643" cy="220"/>
            </a:xfrm>
            <a:custGeom>
              <a:avLst/>
              <a:gdLst>
                <a:gd name="T0" fmla="*/ 643 w 643"/>
                <a:gd name="T1" fmla="*/ 108 h 220"/>
                <a:gd name="T2" fmla="*/ 637 w 643"/>
                <a:gd name="T3" fmla="*/ 88 h 220"/>
                <a:gd name="T4" fmla="*/ 620 w 643"/>
                <a:gd name="T5" fmla="*/ 71 h 220"/>
                <a:gd name="T6" fmla="*/ 594 w 643"/>
                <a:gd name="T7" fmla="*/ 51 h 220"/>
                <a:gd name="T8" fmla="*/ 560 w 643"/>
                <a:gd name="T9" fmla="*/ 37 h 220"/>
                <a:gd name="T10" fmla="*/ 514 w 643"/>
                <a:gd name="T11" fmla="*/ 23 h 220"/>
                <a:gd name="T12" fmla="*/ 466 w 643"/>
                <a:gd name="T13" fmla="*/ 11 h 220"/>
                <a:gd name="T14" fmla="*/ 408 w 643"/>
                <a:gd name="T15" fmla="*/ 5 h 220"/>
                <a:gd name="T16" fmla="*/ 351 w 643"/>
                <a:gd name="T17" fmla="*/ 0 h 220"/>
                <a:gd name="T18" fmla="*/ 291 w 643"/>
                <a:gd name="T19" fmla="*/ 0 h 220"/>
                <a:gd name="T20" fmla="*/ 234 w 643"/>
                <a:gd name="T21" fmla="*/ 5 h 220"/>
                <a:gd name="T22" fmla="*/ 177 w 643"/>
                <a:gd name="T23" fmla="*/ 11 h 220"/>
                <a:gd name="T24" fmla="*/ 128 w 643"/>
                <a:gd name="T25" fmla="*/ 23 h 220"/>
                <a:gd name="T26" fmla="*/ 83 w 643"/>
                <a:gd name="T27" fmla="*/ 37 h 220"/>
                <a:gd name="T28" fmla="*/ 48 w 643"/>
                <a:gd name="T29" fmla="*/ 51 h 220"/>
                <a:gd name="T30" fmla="*/ 20 w 643"/>
                <a:gd name="T31" fmla="*/ 71 h 220"/>
                <a:gd name="T32" fmla="*/ 5 w 643"/>
                <a:gd name="T33" fmla="*/ 88 h 220"/>
                <a:gd name="T34" fmla="*/ 0 w 643"/>
                <a:gd name="T35" fmla="*/ 108 h 220"/>
                <a:gd name="T36" fmla="*/ 5 w 643"/>
                <a:gd name="T37" fmla="*/ 131 h 220"/>
                <a:gd name="T38" fmla="*/ 20 w 643"/>
                <a:gd name="T39" fmla="*/ 148 h 220"/>
                <a:gd name="T40" fmla="*/ 48 w 643"/>
                <a:gd name="T41" fmla="*/ 168 h 220"/>
                <a:gd name="T42" fmla="*/ 83 w 643"/>
                <a:gd name="T43" fmla="*/ 183 h 220"/>
                <a:gd name="T44" fmla="*/ 128 w 643"/>
                <a:gd name="T45" fmla="*/ 197 h 220"/>
                <a:gd name="T46" fmla="*/ 177 w 643"/>
                <a:gd name="T47" fmla="*/ 208 h 220"/>
                <a:gd name="T48" fmla="*/ 234 w 643"/>
                <a:gd name="T49" fmla="*/ 214 h 220"/>
                <a:gd name="T50" fmla="*/ 291 w 643"/>
                <a:gd name="T51" fmla="*/ 220 h 220"/>
                <a:gd name="T52" fmla="*/ 351 w 643"/>
                <a:gd name="T53" fmla="*/ 220 h 220"/>
                <a:gd name="T54" fmla="*/ 408 w 643"/>
                <a:gd name="T55" fmla="*/ 214 h 220"/>
                <a:gd name="T56" fmla="*/ 466 w 643"/>
                <a:gd name="T57" fmla="*/ 208 h 220"/>
                <a:gd name="T58" fmla="*/ 514 w 643"/>
                <a:gd name="T59" fmla="*/ 197 h 220"/>
                <a:gd name="T60" fmla="*/ 560 w 643"/>
                <a:gd name="T61" fmla="*/ 183 h 220"/>
                <a:gd name="T62" fmla="*/ 594 w 643"/>
                <a:gd name="T63" fmla="*/ 168 h 220"/>
                <a:gd name="T64" fmla="*/ 620 w 643"/>
                <a:gd name="T65" fmla="*/ 148 h 220"/>
                <a:gd name="T66" fmla="*/ 637 w 643"/>
                <a:gd name="T67" fmla="*/ 131 h 220"/>
                <a:gd name="T68" fmla="*/ 643 w 643"/>
                <a:gd name="T69" fmla="*/ 10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3" h="220">
                  <a:moveTo>
                    <a:pt x="643" y="108"/>
                  </a:moveTo>
                  <a:lnTo>
                    <a:pt x="637" y="88"/>
                  </a:lnTo>
                  <a:lnTo>
                    <a:pt x="620" y="71"/>
                  </a:lnTo>
                  <a:lnTo>
                    <a:pt x="594" y="51"/>
                  </a:lnTo>
                  <a:lnTo>
                    <a:pt x="560" y="37"/>
                  </a:lnTo>
                  <a:lnTo>
                    <a:pt x="514" y="23"/>
                  </a:lnTo>
                  <a:lnTo>
                    <a:pt x="466" y="11"/>
                  </a:lnTo>
                  <a:lnTo>
                    <a:pt x="408" y="5"/>
                  </a:lnTo>
                  <a:lnTo>
                    <a:pt x="351" y="0"/>
                  </a:lnTo>
                  <a:lnTo>
                    <a:pt x="291" y="0"/>
                  </a:lnTo>
                  <a:lnTo>
                    <a:pt x="234" y="5"/>
                  </a:lnTo>
                  <a:lnTo>
                    <a:pt x="177" y="11"/>
                  </a:lnTo>
                  <a:lnTo>
                    <a:pt x="128" y="23"/>
                  </a:lnTo>
                  <a:lnTo>
                    <a:pt x="83" y="37"/>
                  </a:lnTo>
                  <a:lnTo>
                    <a:pt x="48" y="51"/>
                  </a:lnTo>
                  <a:lnTo>
                    <a:pt x="20" y="71"/>
                  </a:lnTo>
                  <a:lnTo>
                    <a:pt x="5" y="88"/>
                  </a:lnTo>
                  <a:lnTo>
                    <a:pt x="0" y="108"/>
                  </a:lnTo>
                  <a:lnTo>
                    <a:pt x="5" y="131"/>
                  </a:lnTo>
                  <a:lnTo>
                    <a:pt x="20" y="148"/>
                  </a:lnTo>
                  <a:lnTo>
                    <a:pt x="48" y="168"/>
                  </a:lnTo>
                  <a:lnTo>
                    <a:pt x="83" y="183"/>
                  </a:lnTo>
                  <a:lnTo>
                    <a:pt x="128" y="197"/>
                  </a:lnTo>
                  <a:lnTo>
                    <a:pt x="177" y="208"/>
                  </a:lnTo>
                  <a:lnTo>
                    <a:pt x="234" y="214"/>
                  </a:lnTo>
                  <a:lnTo>
                    <a:pt x="291" y="220"/>
                  </a:lnTo>
                  <a:lnTo>
                    <a:pt x="351" y="220"/>
                  </a:lnTo>
                  <a:lnTo>
                    <a:pt x="408" y="214"/>
                  </a:lnTo>
                  <a:lnTo>
                    <a:pt x="466" y="208"/>
                  </a:lnTo>
                  <a:lnTo>
                    <a:pt x="514" y="197"/>
                  </a:lnTo>
                  <a:lnTo>
                    <a:pt x="560" y="183"/>
                  </a:lnTo>
                  <a:lnTo>
                    <a:pt x="594" y="168"/>
                  </a:lnTo>
                  <a:lnTo>
                    <a:pt x="620" y="148"/>
                  </a:lnTo>
                  <a:lnTo>
                    <a:pt x="637" y="131"/>
                  </a:lnTo>
                  <a:lnTo>
                    <a:pt x="643" y="108"/>
                  </a:lnTo>
                  <a:close/>
                </a:path>
              </a:pathLst>
            </a:custGeom>
            <a:solidFill>
              <a:srgbClr val="000080"/>
            </a:solidFill>
            <a:ln w="4763">
              <a:solidFill>
                <a:srgbClr val="E6E6E6"/>
              </a:solidFill>
              <a:prstDash val="solid"/>
              <a:round/>
              <a:headEnd/>
              <a:tailEnd/>
            </a:ln>
          </p:spPr>
          <p:txBody>
            <a:bodyPr/>
            <a:lstStyle/>
            <a:p>
              <a:endParaRPr lang="en-US"/>
            </a:p>
          </p:txBody>
        </p:sp>
        <p:sp>
          <p:nvSpPr>
            <p:cNvPr id="856092" name="Rectangle 28"/>
            <p:cNvSpPr>
              <a:spLocks noChangeArrowheads="1"/>
            </p:cNvSpPr>
            <p:nvPr/>
          </p:nvSpPr>
          <p:spPr bwMode="auto">
            <a:xfrm>
              <a:off x="1809" y="1955"/>
              <a:ext cx="637" cy="15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6093" name="Freeform 29"/>
            <p:cNvSpPr>
              <a:spLocks/>
            </p:cNvSpPr>
            <p:nvPr/>
          </p:nvSpPr>
          <p:spPr bwMode="auto">
            <a:xfrm>
              <a:off x="1806" y="1841"/>
              <a:ext cx="643" cy="217"/>
            </a:xfrm>
            <a:custGeom>
              <a:avLst/>
              <a:gdLst>
                <a:gd name="T0" fmla="*/ 643 w 643"/>
                <a:gd name="T1" fmla="*/ 109 h 217"/>
                <a:gd name="T2" fmla="*/ 637 w 643"/>
                <a:gd name="T3" fmla="*/ 89 h 217"/>
                <a:gd name="T4" fmla="*/ 620 w 643"/>
                <a:gd name="T5" fmla="*/ 69 h 217"/>
                <a:gd name="T6" fmla="*/ 594 w 643"/>
                <a:gd name="T7" fmla="*/ 52 h 217"/>
                <a:gd name="T8" fmla="*/ 560 w 643"/>
                <a:gd name="T9" fmla="*/ 37 h 217"/>
                <a:gd name="T10" fmla="*/ 514 w 643"/>
                <a:gd name="T11" fmla="*/ 23 h 217"/>
                <a:gd name="T12" fmla="*/ 466 w 643"/>
                <a:gd name="T13" fmla="*/ 12 h 217"/>
                <a:gd name="T14" fmla="*/ 408 w 643"/>
                <a:gd name="T15" fmla="*/ 3 h 217"/>
                <a:gd name="T16" fmla="*/ 351 w 643"/>
                <a:gd name="T17" fmla="*/ 0 h 217"/>
                <a:gd name="T18" fmla="*/ 291 w 643"/>
                <a:gd name="T19" fmla="*/ 0 h 217"/>
                <a:gd name="T20" fmla="*/ 234 w 643"/>
                <a:gd name="T21" fmla="*/ 3 h 217"/>
                <a:gd name="T22" fmla="*/ 177 w 643"/>
                <a:gd name="T23" fmla="*/ 12 h 217"/>
                <a:gd name="T24" fmla="*/ 128 w 643"/>
                <a:gd name="T25" fmla="*/ 23 h 217"/>
                <a:gd name="T26" fmla="*/ 83 w 643"/>
                <a:gd name="T27" fmla="*/ 37 h 217"/>
                <a:gd name="T28" fmla="*/ 48 w 643"/>
                <a:gd name="T29" fmla="*/ 52 h 217"/>
                <a:gd name="T30" fmla="*/ 23 w 643"/>
                <a:gd name="T31" fmla="*/ 69 h 217"/>
                <a:gd name="T32" fmla="*/ 5 w 643"/>
                <a:gd name="T33" fmla="*/ 89 h 217"/>
                <a:gd name="T34" fmla="*/ 0 w 643"/>
                <a:gd name="T35" fmla="*/ 109 h 217"/>
                <a:gd name="T36" fmla="*/ 5 w 643"/>
                <a:gd name="T37" fmla="*/ 129 h 217"/>
                <a:gd name="T38" fmla="*/ 23 w 643"/>
                <a:gd name="T39" fmla="*/ 149 h 217"/>
                <a:gd name="T40" fmla="*/ 48 w 643"/>
                <a:gd name="T41" fmla="*/ 166 h 217"/>
                <a:gd name="T42" fmla="*/ 83 w 643"/>
                <a:gd name="T43" fmla="*/ 183 h 217"/>
                <a:gd name="T44" fmla="*/ 128 w 643"/>
                <a:gd name="T45" fmla="*/ 197 h 217"/>
                <a:gd name="T46" fmla="*/ 177 w 643"/>
                <a:gd name="T47" fmla="*/ 209 h 217"/>
                <a:gd name="T48" fmla="*/ 234 w 643"/>
                <a:gd name="T49" fmla="*/ 215 h 217"/>
                <a:gd name="T50" fmla="*/ 291 w 643"/>
                <a:gd name="T51" fmla="*/ 217 h 217"/>
                <a:gd name="T52" fmla="*/ 351 w 643"/>
                <a:gd name="T53" fmla="*/ 217 h 217"/>
                <a:gd name="T54" fmla="*/ 408 w 643"/>
                <a:gd name="T55" fmla="*/ 215 h 217"/>
                <a:gd name="T56" fmla="*/ 466 w 643"/>
                <a:gd name="T57" fmla="*/ 209 h 217"/>
                <a:gd name="T58" fmla="*/ 514 w 643"/>
                <a:gd name="T59" fmla="*/ 197 h 217"/>
                <a:gd name="T60" fmla="*/ 560 w 643"/>
                <a:gd name="T61" fmla="*/ 183 h 217"/>
                <a:gd name="T62" fmla="*/ 594 w 643"/>
                <a:gd name="T63" fmla="*/ 166 h 217"/>
                <a:gd name="T64" fmla="*/ 620 w 643"/>
                <a:gd name="T65" fmla="*/ 149 h 217"/>
                <a:gd name="T66" fmla="*/ 637 w 643"/>
                <a:gd name="T67" fmla="*/ 129 h 217"/>
                <a:gd name="T68" fmla="*/ 643 w 643"/>
                <a:gd name="T69"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3" h="217">
                  <a:moveTo>
                    <a:pt x="643" y="109"/>
                  </a:moveTo>
                  <a:lnTo>
                    <a:pt x="637" y="89"/>
                  </a:lnTo>
                  <a:lnTo>
                    <a:pt x="620" y="69"/>
                  </a:lnTo>
                  <a:lnTo>
                    <a:pt x="594" y="52"/>
                  </a:lnTo>
                  <a:lnTo>
                    <a:pt x="560" y="37"/>
                  </a:lnTo>
                  <a:lnTo>
                    <a:pt x="514" y="23"/>
                  </a:lnTo>
                  <a:lnTo>
                    <a:pt x="466" y="12"/>
                  </a:lnTo>
                  <a:lnTo>
                    <a:pt x="408" y="3"/>
                  </a:lnTo>
                  <a:lnTo>
                    <a:pt x="351" y="0"/>
                  </a:lnTo>
                  <a:lnTo>
                    <a:pt x="291" y="0"/>
                  </a:lnTo>
                  <a:lnTo>
                    <a:pt x="234" y="3"/>
                  </a:lnTo>
                  <a:lnTo>
                    <a:pt x="177" y="12"/>
                  </a:lnTo>
                  <a:lnTo>
                    <a:pt x="128" y="23"/>
                  </a:lnTo>
                  <a:lnTo>
                    <a:pt x="83" y="37"/>
                  </a:lnTo>
                  <a:lnTo>
                    <a:pt x="48" y="52"/>
                  </a:lnTo>
                  <a:lnTo>
                    <a:pt x="23" y="69"/>
                  </a:lnTo>
                  <a:lnTo>
                    <a:pt x="5" y="89"/>
                  </a:lnTo>
                  <a:lnTo>
                    <a:pt x="0" y="109"/>
                  </a:lnTo>
                  <a:lnTo>
                    <a:pt x="5" y="129"/>
                  </a:lnTo>
                  <a:lnTo>
                    <a:pt x="23" y="149"/>
                  </a:lnTo>
                  <a:lnTo>
                    <a:pt x="48" y="166"/>
                  </a:lnTo>
                  <a:lnTo>
                    <a:pt x="83" y="183"/>
                  </a:lnTo>
                  <a:lnTo>
                    <a:pt x="128" y="197"/>
                  </a:lnTo>
                  <a:lnTo>
                    <a:pt x="177" y="209"/>
                  </a:lnTo>
                  <a:lnTo>
                    <a:pt x="234" y="215"/>
                  </a:lnTo>
                  <a:lnTo>
                    <a:pt x="291" y="217"/>
                  </a:lnTo>
                  <a:lnTo>
                    <a:pt x="351" y="217"/>
                  </a:lnTo>
                  <a:lnTo>
                    <a:pt x="408" y="215"/>
                  </a:lnTo>
                  <a:lnTo>
                    <a:pt x="466" y="209"/>
                  </a:lnTo>
                  <a:lnTo>
                    <a:pt x="514" y="197"/>
                  </a:lnTo>
                  <a:lnTo>
                    <a:pt x="560" y="183"/>
                  </a:lnTo>
                  <a:lnTo>
                    <a:pt x="594" y="166"/>
                  </a:lnTo>
                  <a:lnTo>
                    <a:pt x="620" y="149"/>
                  </a:lnTo>
                  <a:lnTo>
                    <a:pt x="637" y="129"/>
                  </a:lnTo>
                  <a:lnTo>
                    <a:pt x="643" y="109"/>
                  </a:lnTo>
                  <a:close/>
                </a:path>
              </a:pathLst>
            </a:custGeom>
            <a:solidFill>
              <a:srgbClr val="0000FF"/>
            </a:solidFill>
            <a:ln w="4763">
              <a:solidFill>
                <a:srgbClr val="E6E6E6"/>
              </a:solidFill>
              <a:prstDash val="solid"/>
              <a:round/>
              <a:headEnd/>
              <a:tailEnd/>
            </a:ln>
          </p:spPr>
          <p:txBody>
            <a:bodyPr/>
            <a:lstStyle/>
            <a:p>
              <a:endParaRPr lang="en-US"/>
            </a:p>
          </p:txBody>
        </p:sp>
        <p:sp>
          <p:nvSpPr>
            <p:cNvPr id="856094" name="Freeform 30"/>
            <p:cNvSpPr>
              <a:spLocks/>
            </p:cNvSpPr>
            <p:nvPr/>
          </p:nvSpPr>
          <p:spPr bwMode="auto">
            <a:xfrm>
              <a:off x="2132" y="1873"/>
              <a:ext cx="211" cy="68"/>
            </a:xfrm>
            <a:custGeom>
              <a:avLst/>
              <a:gdLst>
                <a:gd name="T0" fmla="*/ 0 w 211"/>
                <a:gd name="T1" fmla="*/ 54 h 68"/>
                <a:gd name="T2" fmla="*/ 48 w 211"/>
                <a:gd name="T3" fmla="*/ 68 h 68"/>
                <a:gd name="T4" fmla="*/ 162 w 211"/>
                <a:gd name="T5" fmla="*/ 22 h 68"/>
                <a:gd name="T6" fmla="*/ 211 w 211"/>
                <a:gd name="T7" fmla="*/ 37 h 68"/>
                <a:gd name="T8" fmla="*/ 185 w 211"/>
                <a:gd name="T9" fmla="*/ 0 h 68"/>
                <a:gd name="T10" fmla="*/ 51 w 211"/>
                <a:gd name="T11" fmla="*/ 0 h 68"/>
                <a:gd name="T12" fmla="*/ 105 w 211"/>
                <a:gd name="T13" fmla="*/ 11 h 68"/>
                <a:gd name="T14" fmla="*/ 0 w 211"/>
                <a:gd name="T15" fmla="*/ 5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8">
                  <a:moveTo>
                    <a:pt x="0" y="54"/>
                  </a:moveTo>
                  <a:lnTo>
                    <a:pt x="48" y="68"/>
                  </a:lnTo>
                  <a:lnTo>
                    <a:pt x="162" y="22"/>
                  </a:lnTo>
                  <a:lnTo>
                    <a:pt x="211" y="37"/>
                  </a:lnTo>
                  <a:lnTo>
                    <a:pt x="185" y="0"/>
                  </a:lnTo>
                  <a:lnTo>
                    <a:pt x="51" y="0"/>
                  </a:lnTo>
                  <a:lnTo>
                    <a:pt x="105" y="11"/>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95" name="Freeform 31"/>
            <p:cNvSpPr>
              <a:spLocks/>
            </p:cNvSpPr>
            <p:nvPr/>
          </p:nvSpPr>
          <p:spPr bwMode="auto">
            <a:xfrm>
              <a:off x="2132" y="1873"/>
              <a:ext cx="211" cy="68"/>
            </a:xfrm>
            <a:custGeom>
              <a:avLst/>
              <a:gdLst>
                <a:gd name="T0" fmla="*/ 0 w 211"/>
                <a:gd name="T1" fmla="*/ 54 h 68"/>
                <a:gd name="T2" fmla="*/ 48 w 211"/>
                <a:gd name="T3" fmla="*/ 68 h 68"/>
                <a:gd name="T4" fmla="*/ 162 w 211"/>
                <a:gd name="T5" fmla="*/ 22 h 68"/>
                <a:gd name="T6" fmla="*/ 211 w 211"/>
                <a:gd name="T7" fmla="*/ 37 h 68"/>
                <a:gd name="T8" fmla="*/ 185 w 211"/>
                <a:gd name="T9" fmla="*/ 0 h 68"/>
                <a:gd name="T10" fmla="*/ 51 w 211"/>
                <a:gd name="T11" fmla="*/ 0 h 68"/>
                <a:gd name="T12" fmla="*/ 105 w 211"/>
                <a:gd name="T13" fmla="*/ 11 h 68"/>
                <a:gd name="T14" fmla="*/ 0 w 211"/>
                <a:gd name="T15" fmla="*/ 5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8">
                  <a:moveTo>
                    <a:pt x="0" y="54"/>
                  </a:moveTo>
                  <a:lnTo>
                    <a:pt x="48" y="68"/>
                  </a:lnTo>
                  <a:lnTo>
                    <a:pt x="162" y="22"/>
                  </a:lnTo>
                  <a:lnTo>
                    <a:pt x="211" y="37"/>
                  </a:lnTo>
                  <a:lnTo>
                    <a:pt x="185" y="0"/>
                  </a:lnTo>
                  <a:lnTo>
                    <a:pt x="51" y="0"/>
                  </a:lnTo>
                  <a:lnTo>
                    <a:pt x="105" y="11"/>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96" name="Freeform 32"/>
            <p:cNvSpPr>
              <a:spLocks/>
            </p:cNvSpPr>
            <p:nvPr/>
          </p:nvSpPr>
          <p:spPr bwMode="auto">
            <a:xfrm>
              <a:off x="1903" y="1953"/>
              <a:ext cx="211" cy="74"/>
            </a:xfrm>
            <a:custGeom>
              <a:avLst/>
              <a:gdLst>
                <a:gd name="T0" fmla="*/ 211 w 211"/>
                <a:gd name="T1" fmla="*/ 14 h 74"/>
                <a:gd name="T2" fmla="*/ 166 w 211"/>
                <a:gd name="T3" fmla="*/ 0 h 74"/>
                <a:gd name="T4" fmla="*/ 54 w 211"/>
                <a:gd name="T5" fmla="*/ 45 h 74"/>
                <a:gd name="T6" fmla="*/ 0 w 211"/>
                <a:gd name="T7" fmla="*/ 31 h 74"/>
                <a:gd name="T8" fmla="*/ 28 w 211"/>
                <a:gd name="T9" fmla="*/ 74 h 74"/>
                <a:gd name="T10" fmla="*/ 166 w 211"/>
                <a:gd name="T11" fmla="*/ 74 h 74"/>
                <a:gd name="T12" fmla="*/ 106 w 211"/>
                <a:gd name="T13" fmla="*/ 57 h 74"/>
                <a:gd name="T14" fmla="*/ 211 w 211"/>
                <a:gd name="T15" fmla="*/ 1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74">
                  <a:moveTo>
                    <a:pt x="211" y="14"/>
                  </a:moveTo>
                  <a:lnTo>
                    <a:pt x="166" y="0"/>
                  </a:lnTo>
                  <a:lnTo>
                    <a:pt x="54" y="45"/>
                  </a:lnTo>
                  <a:lnTo>
                    <a:pt x="0" y="31"/>
                  </a:lnTo>
                  <a:lnTo>
                    <a:pt x="28" y="74"/>
                  </a:lnTo>
                  <a:lnTo>
                    <a:pt x="166" y="74"/>
                  </a:lnTo>
                  <a:lnTo>
                    <a:pt x="106" y="57"/>
                  </a:lnTo>
                  <a:lnTo>
                    <a:pt x="21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97" name="Freeform 33"/>
            <p:cNvSpPr>
              <a:spLocks/>
            </p:cNvSpPr>
            <p:nvPr/>
          </p:nvSpPr>
          <p:spPr bwMode="auto">
            <a:xfrm>
              <a:off x="1903" y="1953"/>
              <a:ext cx="211" cy="74"/>
            </a:xfrm>
            <a:custGeom>
              <a:avLst/>
              <a:gdLst>
                <a:gd name="T0" fmla="*/ 211 w 211"/>
                <a:gd name="T1" fmla="*/ 14 h 74"/>
                <a:gd name="T2" fmla="*/ 166 w 211"/>
                <a:gd name="T3" fmla="*/ 0 h 74"/>
                <a:gd name="T4" fmla="*/ 54 w 211"/>
                <a:gd name="T5" fmla="*/ 45 h 74"/>
                <a:gd name="T6" fmla="*/ 0 w 211"/>
                <a:gd name="T7" fmla="*/ 31 h 74"/>
                <a:gd name="T8" fmla="*/ 28 w 211"/>
                <a:gd name="T9" fmla="*/ 74 h 74"/>
                <a:gd name="T10" fmla="*/ 166 w 211"/>
                <a:gd name="T11" fmla="*/ 74 h 74"/>
                <a:gd name="T12" fmla="*/ 106 w 211"/>
                <a:gd name="T13" fmla="*/ 57 h 74"/>
                <a:gd name="T14" fmla="*/ 211 w 211"/>
                <a:gd name="T15" fmla="*/ 1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74">
                  <a:moveTo>
                    <a:pt x="211" y="14"/>
                  </a:moveTo>
                  <a:lnTo>
                    <a:pt x="166" y="0"/>
                  </a:lnTo>
                  <a:lnTo>
                    <a:pt x="54" y="45"/>
                  </a:lnTo>
                  <a:lnTo>
                    <a:pt x="0" y="31"/>
                  </a:lnTo>
                  <a:lnTo>
                    <a:pt x="28" y="74"/>
                  </a:lnTo>
                  <a:lnTo>
                    <a:pt x="166" y="74"/>
                  </a:lnTo>
                  <a:lnTo>
                    <a:pt x="106" y="57"/>
                  </a:lnTo>
                  <a:lnTo>
                    <a:pt x="21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98" name="Freeform 34"/>
            <p:cNvSpPr>
              <a:spLocks/>
            </p:cNvSpPr>
            <p:nvPr/>
          </p:nvSpPr>
          <p:spPr bwMode="auto">
            <a:xfrm>
              <a:off x="1914" y="1867"/>
              <a:ext cx="212" cy="71"/>
            </a:xfrm>
            <a:custGeom>
              <a:avLst/>
              <a:gdLst>
                <a:gd name="T0" fmla="*/ 0 w 212"/>
                <a:gd name="T1" fmla="*/ 17 h 71"/>
                <a:gd name="T2" fmla="*/ 46 w 212"/>
                <a:gd name="T3" fmla="*/ 0 h 71"/>
                <a:gd name="T4" fmla="*/ 160 w 212"/>
                <a:gd name="T5" fmla="*/ 43 h 71"/>
                <a:gd name="T6" fmla="*/ 212 w 212"/>
                <a:gd name="T7" fmla="*/ 31 h 71"/>
                <a:gd name="T8" fmla="*/ 183 w 212"/>
                <a:gd name="T9" fmla="*/ 71 h 71"/>
                <a:gd name="T10" fmla="*/ 52 w 212"/>
                <a:gd name="T11" fmla="*/ 71 h 71"/>
                <a:gd name="T12" fmla="*/ 106 w 212"/>
                <a:gd name="T13" fmla="*/ 60 h 71"/>
                <a:gd name="T14" fmla="*/ 0 w 212"/>
                <a:gd name="T15" fmla="*/ 17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1">
                  <a:moveTo>
                    <a:pt x="0" y="17"/>
                  </a:moveTo>
                  <a:lnTo>
                    <a:pt x="46" y="0"/>
                  </a:lnTo>
                  <a:lnTo>
                    <a:pt x="160" y="43"/>
                  </a:lnTo>
                  <a:lnTo>
                    <a:pt x="212" y="31"/>
                  </a:lnTo>
                  <a:lnTo>
                    <a:pt x="183" y="71"/>
                  </a:lnTo>
                  <a:lnTo>
                    <a:pt x="52" y="71"/>
                  </a:lnTo>
                  <a:lnTo>
                    <a:pt x="106" y="6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099" name="Freeform 35"/>
            <p:cNvSpPr>
              <a:spLocks/>
            </p:cNvSpPr>
            <p:nvPr/>
          </p:nvSpPr>
          <p:spPr bwMode="auto">
            <a:xfrm>
              <a:off x="1914" y="1867"/>
              <a:ext cx="212" cy="71"/>
            </a:xfrm>
            <a:custGeom>
              <a:avLst/>
              <a:gdLst>
                <a:gd name="T0" fmla="*/ 0 w 212"/>
                <a:gd name="T1" fmla="*/ 17 h 71"/>
                <a:gd name="T2" fmla="*/ 46 w 212"/>
                <a:gd name="T3" fmla="*/ 0 h 71"/>
                <a:gd name="T4" fmla="*/ 160 w 212"/>
                <a:gd name="T5" fmla="*/ 43 h 71"/>
                <a:gd name="T6" fmla="*/ 212 w 212"/>
                <a:gd name="T7" fmla="*/ 31 h 71"/>
                <a:gd name="T8" fmla="*/ 183 w 212"/>
                <a:gd name="T9" fmla="*/ 71 h 71"/>
                <a:gd name="T10" fmla="*/ 52 w 212"/>
                <a:gd name="T11" fmla="*/ 71 h 71"/>
                <a:gd name="T12" fmla="*/ 106 w 212"/>
                <a:gd name="T13" fmla="*/ 60 h 71"/>
                <a:gd name="T14" fmla="*/ 0 w 212"/>
                <a:gd name="T15" fmla="*/ 17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1">
                  <a:moveTo>
                    <a:pt x="0" y="17"/>
                  </a:moveTo>
                  <a:lnTo>
                    <a:pt x="46" y="0"/>
                  </a:lnTo>
                  <a:lnTo>
                    <a:pt x="160" y="43"/>
                  </a:lnTo>
                  <a:lnTo>
                    <a:pt x="212" y="31"/>
                  </a:lnTo>
                  <a:lnTo>
                    <a:pt x="183" y="71"/>
                  </a:lnTo>
                  <a:lnTo>
                    <a:pt x="52" y="71"/>
                  </a:lnTo>
                  <a:lnTo>
                    <a:pt x="106" y="6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00" name="Freeform 36"/>
            <p:cNvSpPr>
              <a:spLocks/>
            </p:cNvSpPr>
            <p:nvPr/>
          </p:nvSpPr>
          <p:spPr bwMode="auto">
            <a:xfrm>
              <a:off x="2126" y="1961"/>
              <a:ext cx="208" cy="69"/>
            </a:xfrm>
            <a:custGeom>
              <a:avLst/>
              <a:gdLst>
                <a:gd name="T0" fmla="*/ 208 w 208"/>
                <a:gd name="T1" fmla="*/ 55 h 69"/>
                <a:gd name="T2" fmla="*/ 163 w 208"/>
                <a:gd name="T3" fmla="*/ 69 h 69"/>
                <a:gd name="T4" fmla="*/ 54 w 208"/>
                <a:gd name="T5" fmla="*/ 23 h 69"/>
                <a:gd name="T6" fmla="*/ 0 w 208"/>
                <a:gd name="T7" fmla="*/ 37 h 69"/>
                <a:gd name="T8" fmla="*/ 26 w 208"/>
                <a:gd name="T9" fmla="*/ 0 h 69"/>
                <a:gd name="T10" fmla="*/ 163 w 208"/>
                <a:gd name="T11" fmla="*/ 0 h 69"/>
                <a:gd name="T12" fmla="*/ 106 w 208"/>
                <a:gd name="T13" fmla="*/ 12 h 69"/>
                <a:gd name="T14" fmla="*/ 208 w 208"/>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69">
                  <a:moveTo>
                    <a:pt x="208" y="55"/>
                  </a:moveTo>
                  <a:lnTo>
                    <a:pt x="163" y="69"/>
                  </a:lnTo>
                  <a:lnTo>
                    <a:pt x="54" y="23"/>
                  </a:lnTo>
                  <a:lnTo>
                    <a:pt x="0" y="37"/>
                  </a:lnTo>
                  <a:lnTo>
                    <a:pt x="26" y="0"/>
                  </a:lnTo>
                  <a:lnTo>
                    <a:pt x="163" y="0"/>
                  </a:lnTo>
                  <a:lnTo>
                    <a:pt x="106" y="12"/>
                  </a:lnTo>
                  <a:lnTo>
                    <a:pt x="208"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01" name="Freeform 37"/>
            <p:cNvSpPr>
              <a:spLocks/>
            </p:cNvSpPr>
            <p:nvPr/>
          </p:nvSpPr>
          <p:spPr bwMode="auto">
            <a:xfrm>
              <a:off x="2126" y="1961"/>
              <a:ext cx="208" cy="69"/>
            </a:xfrm>
            <a:custGeom>
              <a:avLst/>
              <a:gdLst>
                <a:gd name="T0" fmla="*/ 208 w 208"/>
                <a:gd name="T1" fmla="*/ 55 h 69"/>
                <a:gd name="T2" fmla="*/ 163 w 208"/>
                <a:gd name="T3" fmla="*/ 69 h 69"/>
                <a:gd name="T4" fmla="*/ 54 w 208"/>
                <a:gd name="T5" fmla="*/ 23 h 69"/>
                <a:gd name="T6" fmla="*/ 0 w 208"/>
                <a:gd name="T7" fmla="*/ 37 h 69"/>
                <a:gd name="T8" fmla="*/ 26 w 208"/>
                <a:gd name="T9" fmla="*/ 0 h 69"/>
                <a:gd name="T10" fmla="*/ 163 w 208"/>
                <a:gd name="T11" fmla="*/ 0 h 69"/>
                <a:gd name="T12" fmla="*/ 106 w 208"/>
                <a:gd name="T13" fmla="*/ 12 h 69"/>
                <a:gd name="T14" fmla="*/ 208 w 208"/>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69">
                  <a:moveTo>
                    <a:pt x="208" y="55"/>
                  </a:moveTo>
                  <a:lnTo>
                    <a:pt x="163" y="69"/>
                  </a:lnTo>
                  <a:lnTo>
                    <a:pt x="54" y="23"/>
                  </a:lnTo>
                  <a:lnTo>
                    <a:pt x="0" y="37"/>
                  </a:lnTo>
                  <a:lnTo>
                    <a:pt x="26" y="0"/>
                  </a:lnTo>
                  <a:lnTo>
                    <a:pt x="163" y="0"/>
                  </a:lnTo>
                  <a:lnTo>
                    <a:pt x="106" y="12"/>
                  </a:lnTo>
                  <a:lnTo>
                    <a:pt x="208"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02" name="Freeform 38"/>
            <p:cNvSpPr>
              <a:spLocks/>
            </p:cNvSpPr>
            <p:nvPr/>
          </p:nvSpPr>
          <p:spPr bwMode="auto">
            <a:xfrm>
              <a:off x="2137" y="1875"/>
              <a:ext cx="212" cy="69"/>
            </a:xfrm>
            <a:custGeom>
              <a:avLst/>
              <a:gdLst>
                <a:gd name="T0" fmla="*/ 0 w 212"/>
                <a:gd name="T1" fmla="*/ 55 h 69"/>
                <a:gd name="T2" fmla="*/ 46 w 212"/>
                <a:gd name="T3" fmla="*/ 69 h 69"/>
                <a:gd name="T4" fmla="*/ 160 w 212"/>
                <a:gd name="T5" fmla="*/ 23 h 69"/>
                <a:gd name="T6" fmla="*/ 212 w 212"/>
                <a:gd name="T7" fmla="*/ 38 h 69"/>
                <a:gd name="T8" fmla="*/ 183 w 212"/>
                <a:gd name="T9" fmla="*/ 0 h 69"/>
                <a:gd name="T10" fmla="*/ 49 w 212"/>
                <a:gd name="T11" fmla="*/ 0 h 69"/>
                <a:gd name="T12" fmla="*/ 106 w 212"/>
                <a:gd name="T13" fmla="*/ 12 h 69"/>
                <a:gd name="T14" fmla="*/ 0 w 212"/>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9">
                  <a:moveTo>
                    <a:pt x="0" y="55"/>
                  </a:moveTo>
                  <a:lnTo>
                    <a:pt x="46" y="69"/>
                  </a:lnTo>
                  <a:lnTo>
                    <a:pt x="160" y="23"/>
                  </a:lnTo>
                  <a:lnTo>
                    <a:pt x="212" y="38"/>
                  </a:lnTo>
                  <a:lnTo>
                    <a:pt x="183" y="0"/>
                  </a:lnTo>
                  <a:lnTo>
                    <a:pt x="49" y="0"/>
                  </a:lnTo>
                  <a:lnTo>
                    <a:pt x="106" y="12"/>
                  </a:ln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03" name="Freeform 39"/>
            <p:cNvSpPr>
              <a:spLocks/>
            </p:cNvSpPr>
            <p:nvPr/>
          </p:nvSpPr>
          <p:spPr bwMode="auto">
            <a:xfrm>
              <a:off x="2137" y="1875"/>
              <a:ext cx="212" cy="69"/>
            </a:xfrm>
            <a:custGeom>
              <a:avLst/>
              <a:gdLst>
                <a:gd name="T0" fmla="*/ 0 w 212"/>
                <a:gd name="T1" fmla="*/ 55 h 69"/>
                <a:gd name="T2" fmla="*/ 46 w 212"/>
                <a:gd name="T3" fmla="*/ 69 h 69"/>
                <a:gd name="T4" fmla="*/ 160 w 212"/>
                <a:gd name="T5" fmla="*/ 23 h 69"/>
                <a:gd name="T6" fmla="*/ 212 w 212"/>
                <a:gd name="T7" fmla="*/ 38 h 69"/>
                <a:gd name="T8" fmla="*/ 183 w 212"/>
                <a:gd name="T9" fmla="*/ 0 h 69"/>
                <a:gd name="T10" fmla="*/ 49 w 212"/>
                <a:gd name="T11" fmla="*/ 0 h 69"/>
                <a:gd name="T12" fmla="*/ 106 w 212"/>
                <a:gd name="T13" fmla="*/ 12 h 69"/>
                <a:gd name="T14" fmla="*/ 0 w 212"/>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9">
                  <a:moveTo>
                    <a:pt x="0" y="55"/>
                  </a:moveTo>
                  <a:lnTo>
                    <a:pt x="46" y="69"/>
                  </a:lnTo>
                  <a:lnTo>
                    <a:pt x="160" y="23"/>
                  </a:lnTo>
                  <a:lnTo>
                    <a:pt x="212" y="38"/>
                  </a:lnTo>
                  <a:lnTo>
                    <a:pt x="183" y="0"/>
                  </a:lnTo>
                  <a:lnTo>
                    <a:pt x="49" y="0"/>
                  </a:lnTo>
                  <a:lnTo>
                    <a:pt x="106" y="12"/>
                  </a:ln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04" name="Freeform 40"/>
            <p:cNvSpPr>
              <a:spLocks/>
            </p:cNvSpPr>
            <p:nvPr/>
          </p:nvSpPr>
          <p:spPr bwMode="auto">
            <a:xfrm>
              <a:off x="1906" y="1955"/>
              <a:ext cx="211" cy="75"/>
            </a:xfrm>
            <a:custGeom>
              <a:avLst/>
              <a:gdLst>
                <a:gd name="T0" fmla="*/ 211 w 211"/>
                <a:gd name="T1" fmla="*/ 18 h 75"/>
                <a:gd name="T2" fmla="*/ 165 w 211"/>
                <a:gd name="T3" fmla="*/ 0 h 75"/>
                <a:gd name="T4" fmla="*/ 54 w 211"/>
                <a:gd name="T5" fmla="*/ 46 h 75"/>
                <a:gd name="T6" fmla="*/ 0 w 211"/>
                <a:gd name="T7" fmla="*/ 32 h 75"/>
                <a:gd name="T8" fmla="*/ 28 w 211"/>
                <a:gd name="T9" fmla="*/ 75 h 75"/>
                <a:gd name="T10" fmla="*/ 165 w 211"/>
                <a:gd name="T11" fmla="*/ 75 h 75"/>
                <a:gd name="T12" fmla="*/ 105 w 211"/>
                <a:gd name="T13" fmla="*/ 61 h 75"/>
                <a:gd name="T14" fmla="*/ 211 w 211"/>
                <a:gd name="T15" fmla="*/ 18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75">
                  <a:moveTo>
                    <a:pt x="211" y="18"/>
                  </a:moveTo>
                  <a:lnTo>
                    <a:pt x="165" y="0"/>
                  </a:lnTo>
                  <a:lnTo>
                    <a:pt x="54" y="46"/>
                  </a:lnTo>
                  <a:lnTo>
                    <a:pt x="0" y="32"/>
                  </a:lnTo>
                  <a:lnTo>
                    <a:pt x="28" y="75"/>
                  </a:lnTo>
                  <a:lnTo>
                    <a:pt x="165" y="75"/>
                  </a:lnTo>
                  <a:lnTo>
                    <a:pt x="105" y="61"/>
                  </a:lnTo>
                  <a:lnTo>
                    <a:pt x="2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05" name="Freeform 41"/>
            <p:cNvSpPr>
              <a:spLocks/>
            </p:cNvSpPr>
            <p:nvPr/>
          </p:nvSpPr>
          <p:spPr bwMode="auto">
            <a:xfrm>
              <a:off x="1906" y="1955"/>
              <a:ext cx="211" cy="75"/>
            </a:xfrm>
            <a:custGeom>
              <a:avLst/>
              <a:gdLst>
                <a:gd name="T0" fmla="*/ 211 w 211"/>
                <a:gd name="T1" fmla="*/ 18 h 75"/>
                <a:gd name="T2" fmla="*/ 165 w 211"/>
                <a:gd name="T3" fmla="*/ 0 h 75"/>
                <a:gd name="T4" fmla="*/ 54 w 211"/>
                <a:gd name="T5" fmla="*/ 46 h 75"/>
                <a:gd name="T6" fmla="*/ 0 w 211"/>
                <a:gd name="T7" fmla="*/ 32 h 75"/>
                <a:gd name="T8" fmla="*/ 28 w 211"/>
                <a:gd name="T9" fmla="*/ 75 h 75"/>
                <a:gd name="T10" fmla="*/ 165 w 211"/>
                <a:gd name="T11" fmla="*/ 75 h 75"/>
                <a:gd name="T12" fmla="*/ 105 w 211"/>
                <a:gd name="T13" fmla="*/ 61 h 75"/>
                <a:gd name="T14" fmla="*/ 211 w 211"/>
                <a:gd name="T15" fmla="*/ 18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75">
                  <a:moveTo>
                    <a:pt x="211" y="18"/>
                  </a:moveTo>
                  <a:lnTo>
                    <a:pt x="165" y="0"/>
                  </a:lnTo>
                  <a:lnTo>
                    <a:pt x="54" y="46"/>
                  </a:lnTo>
                  <a:lnTo>
                    <a:pt x="0" y="32"/>
                  </a:lnTo>
                  <a:lnTo>
                    <a:pt x="28" y="75"/>
                  </a:lnTo>
                  <a:lnTo>
                    <a:pt x="165" y="75"/>
                  </a:lnTo>
                  <a:lnTo>
                    <a:pt x="105" y="61"/>
                  </a:lnTo>
                  <a:lnTo>
                    <a:pt x="2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06" name="Freeform 42"/>
            <p:cNvSpPr>
              <a:spLocks/>
            </p:cNvSpPr>
            <p:nvPr/>
          </p:nvSpPr>
          <p:spPr bwMode="auto">
            <a:xfrm>
              <a:off x="1920" y="1873"/>
              <a:ext cx="209" cy="68"/>
            </a:xfrm>
            <a:custGeom>
              <a:avLst/>
              <a:gdLst>
                <a:gd name="T0" fmla="*/ 0 w 209"/>
                <a:gd name="T1" fmla="*/ 14 h 68"/>
                <a:gd name="T2" fmla="*/ 46 w 209"/>
                <a:gd name="T3" fmla="*/ 0 h 68"/>
                <a:gd name="T4" fmla="*/ 157 w 209"/>
                <a:gd name="T5" fmla="*/ 40 h 68"/>
                <a:gd name="T6" fmla="*/ 209 w 209"/>
                <a:gd name="T7" fmla="*/ 31 h 68"/>
                <a:gd name="T8" fmla="*/ 183 w 209"/>
                <a:gd name="T9" fmla="*/ 68 h 68"/>
                <a:gd name="T10" fmla="*/ 49 w 209"/>
                <a:gd name="T11" fmla="*/ 68 h 68"/>
                <a:gd name="T12" fmla="*/ 103 w 209"/>
                <a:gd name="T13" fmla="*/ 57 h 68"/>
                <a:gd name="T14" fmla="*/ 0 w 209"/>
                <a:gd name="T15" fmla="*/ 1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8">
                  <a:moveTo>
                    <a:pt x="0" y="14"/>
                  </a:moveTo>
                  <a:lnTo>
                    <a:pt x="46" y="0"/>
                  </a:lnTo>
                  <a:lnTo>
                    <a:pt x="157" y="40"/>
                  </a:lnTo>
                  <a:lnTo>
                    <a:pt x="209" y="31"/>
                  </a:lnTo>
                  <a:lnTo>
                    <a:pt x="183" y="68"/>
                  </a:lnTo>
                  <a:lnTo>
                    <a:pt x="49" y="68"/>
                  </a:lnTo>
                  <a:lnTo>
                    <a:pt x="103" y="57"/>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07" name="Freeform 43"/>
            <p:cNvSpPr>
              <a:spLocks/>
            </p:cNvSpPr>
            <p:nvPr/>
          </p:nvSpPr>
          <p:spPr bwMode="auto">
            <a:xfrm>
              <a:off x="1920" y="1873"/>
              <a:ext cx="209" cy="68"/>
            </a:xfrm>
            <a:custGeom>
              <a:avLst/>
              <a:gdLst>
                <a:gd name="T0" fmla="*/ 0 w 209"/>
                <a:gd name="T1" fmla="*/ 14 h 68"/>
                <a:gd name="T2" fmla="*/ 46 w 209"/>
                <a:gd name="T3" fmla="*/ 0 h 68"/>
                <a:gd name="T4" fmla="*/ 157 w 209"/>
                <a:gd name="T5" fmla="*/ 40 h 68"/>
                <a:gd name="T6" fmla="*/ 209 w 209"/>
                <a:gd name="T7" fmla="*/ 31 h 68"/>
                <a:gd name="T8" fmla="*/ 183 w 209"/>
                <a:gd name="T9" fmla="*/ 68 h 68"/>
                <a:gd name="T10" fmla="*/ 49 w 209"/>
                <a:gd name="T11" fmla="*/ 68 h 68"/>
                <a:gd name="T12" fmla="*/ 103 w 209"/>
                <a:gd name="T13" fmla="*/ 57 h 68"/>
                <a:gd name="T14" fmla="*/ 0 w 209"/>
                <a:gd name="T15" fmla="*/ 1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8">
                  <a:moveTo>
                    <a:pt x="0" y="14"/>
                  </a:moveTo>
                  <a:lnTo>
                    <a:pt x="46" y="0"/>
                  </a:lnTo>
                  <a:lnTo>
                    <a:pt x="157" y="40"/>
                  </a:lnTo>
                  <a:lnTo>
                    <a:pt x="209" y="31"/>
                  </a:lnTo>
                  <a:lnTo>
                    <a:pt x="183" y="68"/>
                  </a:lnTo>
                  <a:lnTo>
                    <a:pt x="49" y="68"/>
                  </a:lnTo>
                  <a:lnTo>
                    <a:pt x="103" y="57"/>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08" name="Freeform 44"/>
            <p:cNvSpPr>
              <a:spLocks/>
            </p:cNvSpPr>
            <p:nvPr/>
          </p:nvSpPr>
          <p:spPr bwMode="auto">
            <a:xfrm>
              <a:off x="2129" y="1964"/>
              <a:ext cx="211" cy="69"/>
            </a:xfrm>
            <a:custGeom>
              <a:avLst/>
              <a:gdLst>
                <a:gd name="T0" fmla="*/ 211 w 211"/>
                <a:gd name="T1" fmla="*/ 54 h 69"/>
                <a:gd name="T2" fmla="*/ 165 w 211"/>
                <a:gd name="T3" fmla="*/ 69 h 69"/>
                <a:gd name="T4" fmla="*/ 54 w 211"/>
                <a:gd name="T5" fmla="*/ 23 h 69"/>
                <a:gd name="T6" fmla="*/ 0 w 211"/>
                <a:gd name="T7" fmla="*/ 37 h 69"/>
                <a:gd name="T8" fmla="*/ 28 w 211"/>
                <a:gd name="T9" fmla="*/ 0 h 69"/>
                <a:gd name="T10" fmla="*/ 165 w 211"/>
                <a:gd name="T11" fmla="*/ 0 h 69"/>
                <a:gd name="T12" fmla="*/ 105 w 211"/>
                <a:gd name="T13" fmla="*/ 11 h 69"/>
                <a:gd name="T14" fmla="*/ 211 w 211"/>
                <a:gd name="T15" fmla="*/ 5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9">
                  <a:moveTo>
                    <a:pt x="211" y="54"/>
                  </a:moveTo>
                  <a:lnTo>
                    <a:pt x="165" y="69"/>
                  </a:lnTo>
                  <a:lnTo>
                    <a:pt x="54" y="23"/>
                  </a:lnTo>
                  <a:lnTo>
                    <a:pt x="0" y="37"/>
                  </a:lnTo>
                  <a:lnTo>
                    <a:pt x="28" y="0"/>
                  </a:lnTo>
                  <a:lnTo>
                    <a:pt x="165" y="0"/>
                  </a:lnTo>
                  <a:lnTo>
                    <a:pt x="105" y="11"/>
                  </a:lnTo>
                  <a:lnTo>
                    <a:pt x="211"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09" name="Freeform 45"/>
            <p:cNvSpPr>
              <a:spLocks/>
            </p:cNvSpPr>
            <p:nvPr/>
          </p:nvSpPr>
          <p:spPr bwMode="auto">
            <a:xfrm>
              <a:off x="2129" y="1964"/>
              <a:ext cx="211" cy="69"/>
            </a:xfrm>
            <a:custGeom>
              <a:avLst/>
              <a:gdLst>
                <a:gd name="T0" fmla="*/ 211 w 211"/>
                <a:gd name="T1" fmla="*/ 54 h 69"/>
                <a:gd name="T2" fmla="*/ 165 w 211"/>
                <a:gd name="T3" fmla="*/ 69 h 69"/>
                <a:gd name="T4" fmla="*/ 54 w 211"/>
                <a:gd name="T5" fmla="*/ 23 h 69"/>
                <a:gd name="T6" fmla="*/ 0 w 211"/>
                <a:gd name="T7" fmla="*/ 37 h 69"/>
                <a:gd name="T8" fmla="*/ 28 w 211"/>
                <a:gd name="T9" fmla="*/ 0 h 69"/>
                <a:gd name="T10" fmla="*/ 165 w 211"/>
                <a:gd name="T11" fmla="*/ 0 h 69"/>
                <a:gd name="T12" fmla="*/ 105 w 211"/>
                <a:gd name="T13" fmla="*/ 11 h 69"/>
                <a:gd name="T14" fmla="*/ 211 w 211"/>
                <a:gd name="T15" fmla="*/ 5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9">
                  <a:moveTo>
                    <a:pt x="211" y="54"/>
                  </a:moveTo>
                  <a:lnTo>
                    <a:pt x="165" y="69"/>
                  </a:lnTo>
                  <a:lnTo>
                    <a:pt x="54" y="23"/>
                  </a:lnTo>
                  <a:lnTo>
                    <a:pt x="0" y="37"/>
                  </a:lnTo>
                  <a:lnTo>
                    <a:pt x="28" y="0"/>
                  </a:lnTo>
                  <a:lnTo>
                    <a:pt x="165" y="0"/>
                  </a:lnTo>
                  <a:lnTo>
                    <a:pt x="105" y="11"/>
                  </a:lnTo>
                  <a:lnTo>
                    <a:pt x="211"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10" name="Line 46"/>
            <p:cNvSpPr>
              <a:spLocks noChangeShapeType="1"/>
            </p:cNvSpPr>
            <p:nvPr/>
          </p:nvSpPr>
          <p:spPr bwMode="auto">
            <a:xfrm>
              <a:off x="1806" y="1958"/>
              <a:ext cx="1" cy="149"/>
            </a:xfrm>
            <a:prstGeom prst="line">
              <a:avLst/>
            </a:prstGeom>
            <a:noFill/>
            <a:ln w="4763">
              <a:solidFill>
                <a:srgbClr val="E6E6E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6111" name="Line 47"/>
            <p:cNvSpPr>
              <a:spLocks noChangeShapeType="1"/>
            </p:cNvSpPr>
            <p:nvPr/>
          </p:nvSpPr>
          <p:spPr bwMode="auto">
            <a:xfrm>
              <a:off x="2449" y="1958"/>
              <a:ext cx="1" cy="149"/>
            </a:xfrm>
            <a:prstGeom prst="line">
              <a:avLst/>
            </a:prstGeom>
            <a:noFill/>
            <a:ln w="4763">
              <a:solidFill>
                <a:srgbClr val="E6E6E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6112" name="Rectangle 48"/>
            <p:cNvSpPr>
              <a:spLocks noChangeArrowheads="1"/>
            </p:cNvSpPr>
            <p:nvPr/>
          </p:nvSpPr>
          <p:spPr bwMode="auto">
            <a:xfrm>
              <a:off x="2114" y="2067"/>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TW" sz="1500">
                  <a:solidFill>
                    <a:srgbClr val="FFFFFF"/>
                  </a:solidFill>
                  <a:ea typeface="新細明體" panose="02020500000000000000" pitchFamily="18" charset="-120"/>
                </a:rPr>
                <a:t>B</a:t>
              </a:r>
              <a:endParaRPr lang="en-US" altLang="zh-TW">
                <a:latin typeface="Helvetica" panose="020B0604020202020204" pitchFamily="34" charset="0"/>
                <a:ea typeface="新細明體" panose="02020500000000000000" pitchFamily="18" charset="-120"/>
              </a:endParaRPr>
            </a:p>
          </p:txBody>
        </p:sp>
        <p:sp>
          <p:nvSpPr>
            <p:cNvPr id="856113" name="Freeform 49"/>
            <p:cNvSpPr>
              <a:spLocks/>
            </p:cNvSpPr>
            <p:nvPr/>
          </p:nvSpPr>
          <p:spPr bwMode="auto">
            <a:xfrm>
              <a:off x="3306" y="1993"/>
              <a:ext cx="643" cy="220"/>
            </a:xfrm>
            <a:custGeom>
              <a:avLst/>
              <a:gdLst>
                <a:gd name="T0" fmla="*/ 643 w 643"/>
                <a:gd name="T1" fmla="*/ 108 h 220"/>
                <a:gd name="T2" fmla="*/ 638 w 643"/>
                <a:gd name="T3" fmla="*/ 88 h 220"/>
                <a:gd name="T4" fmla="*/ 620 w 643"/>
                <a:gd name="T5" fmla="*/ 71 h 220"/>
                <a:gd name="T6" fmla="*/ 595 w 643"/>
                <a:gd name="T7" fmla="*/ 51 h 220"/>
                <a:gd name="T8" fmla="*/ 560 w 643"/>
                <a:gd name="T9" fmla="*/ 37 h 220"/>
                <a:gd name="T10" fmla="*/ 515 w 643"/>
                <a:gd name="T11" fmla="*/ 23 h 220"/>
                <a:gd name="T12" fmla="*/ 466 w 643"/>
                <a:gd name="T13" fmla="*/ 11 h 220"/>
                <a:gd name="T14" fmla="*/ 409 w 643"/>
                <a:gd name="T15" fmla="*/ 5 h 220"/>
                <a:gd name="T16" fmla="*/ 352 w 643"/>
                <a:gd name="T17" fmla="*/ 0 h 220"/>
                <a:gd name="T18" fmla="*/ 292 w 643"/>
                <a:gd name="T19" fmla="*/ 0 h 220"/>
                <a:gd name="T20" fmla="*/ 235 w 643"/>
                <a:gd name="T21" fmla="*/ 5 h 220"/>
                <a:gd name="T22" fmla="*/ 177 w 643"/>
                <a:gd name="T23" fmla="*/ 11 h 220"/>
                <a:gd name="T24" fmla="*/ 129 w 643"/>
                <a:gd name="T25" fmla="*/ 23 h 220"/>
                <a:gd name="T26" fmla="*/ 83 w 643"/>
                <a:gd name="T27" fmla="*/ 37 h 220"/>
                <a:gd name="T28" fmla="*/ 49 w 643"/>
                <a:gd name="T29" fmla="*/ 51 h 220"/>
                <a:gd name="T30" fmla="*/ 20 w 643"/>
                <a:gd name="T31" fmla="*/ 71 h 220"/>
                <a:gd name="T32" fmla="*/ 6 w 643"/>
                <a:gd name="T33" fmla="*/ 88 h 220"/>
                <a:gd name="T34" fmla="*/ 0 w 643"/>
                <a:gd name="T35" fmla="*/ 108 h 220"/>
                <a:gd name="T36" fmla="*/ 6 w 643"/>
                <a:gd name="T37" fmla="*/ 131 h 220"/>
                <a:gd name="T38" fmla="*/ 20 w 643"/>
                <a:gd name="T39" fmla="*/ 148 h 220"/>
                <a:gd name="T40" fmla="*/ 49 w 643"/>
                <a:gd name="T41" fmla="*/ 168 h 220"/>
                <a:gd name="T42" fmla="*/ 83 w 643"/>
                <a:gd name="T43" fmla="*/ 183 h 220"/>
                <a:gd name="T44" fmla="*/ 129 w 643"/>
                <a:gd name="T45" fmla="*/ 197 h 220"/>
                <a:gd name="T46" fmla="*/ 177 w 643"/>
                <a:gd name="T47" fmla="*/ 208 h 220"/>
                <a:gd name="T48" fmla="*/ 235 w 643"/>
                <a:gd name="T49" fmla="*/ 214 h 220"/>
                <a:gd name="T50" fmla="*/ 292 w 643"/>
                <a:gd name="T51" fmla="*/ 220 h 220"/>
                <a:gd name="T52" fmla="*/ 352 w 643"/>
                <a:gd name="T53" fmla="*/ 220 h 220"/>
                <a:gd name="T54" fmla="*/ 409 w 643"/>
                <a:gd name="T55" fmla="*/ 214 h 220"/>
                <a:gd name="T56" fmla="*/ 466 w 643"/>
                <a:gd name="T57" fmla="*/ 208 h 220"/>
                <a:gd name="T58" fmla="*/ 515 w 643"/>
                <a:gd name="T59" fmla="*/ 197 h 220"/>
                <a:gd name="T60" fmla="*/ 560 w 643"/>
                <a:gd name="T61" fmla="*/ 183 h 220"/>
                <a:gd name="T62" fmla="*/ 595 w 643"/>
                <a:gd name="T63" fmla="*/ 168 h 220"/>
                <a:gd name="T64" fmla="*/ 620 w 643"/>
                <a:gd name="T65" fmla="*/ 148 h 220"/>
                <a:gd name="T66" fmla="*/ 638 w 643"/>
                <a:gd name="T67" fmla="*/ 131 h 220"/>
                <a:gd name="T68" fmla="*/ 643 w 643"/>
                <a:gd name="T69" fmla="*/ 10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3" h="220">
                  <a:moveTo>
                    <a:pt x="643" y="108"/>
                  </a:moveTo>
                  <a:lnTo>
                    <a:pt x="638" y="88"/>
                  </a:lnTo>
                  <a:lnTo>
                    <a:pt x="620" y="71"/>
                  </a:lnTo>
                  <a:lnTo>
                    <a:pt x="595" y="51"/>
                  </a:lnTo>
                  <a:lnTo>
                    <a:pt x="560" y="37"/>
                  </a:lnTo>
                  <a:lnTo>
                    <a:pt x="515" y="23"/>
                  </a:lnTo>
                  <a:lnTo>
                    <a:pt x="466" y="11"/>
                  </a:lnTo>
                  <a:lnTo>
                    <a:pt x="409" y="5"/>
                  </a:lnTo>
                  <a:lnTo>
                    <a:pt x="352" y="0"/>
                  </a:lnTo>
                  <a:lnTo>
                    <a:pt x="292" y="0"/>
                  </a:lnTo>
                  <a:lnTo>
                    <a:pt x="235" y="5"/>
                  </a:lnTo>
                  <a:lnTo>
                    <a:pt x="177" y="11"/>
                  </a:lnTo>
                  <a:lnTo>
                    <a:pt x="129" y="23"/>
                  </a:lnTo>
                  <a:lnTo>
                    <a:pt x="83" y="37"/>
                  </a:lnTo>
                  <a:lnTo>
                    <a:pt x="49" y="51"/>
                  </a:lnTo>
                  <a:lnTo>
                    <a:pt x="20" y="71"/>
                  </a:lnTo>
                  <a:lnTo>
                    <a:pt x="6" y="88"/>
                  </a:lnTo>
                  <a:lnTo>
                    <a:pt x="0" y="108"/>
                  </a:lnTo>
                  <a:lnTo>
                    <a:pt x="6" y="131"/>
                  </a:lnTo>
                  <a:lnTo>
                    <a:pt x="20" y="148"/>
                  </a:lnTo>
                  <a:lnTo>
                    <a:pt x="49" y="168"/>
                  </a:lnTo>
                  <a:lnTo>
                    <a:pt x="83" y="183"/>
                  </a:lnTo>
                  <a:lnTo>
                    <a:pt x="129" y="197"/>
                  </a:lnTo>
                  <a:lnTo>
                    <a:pt x="177" y="208"/>
                  </a:lnTo>
                  <a:lnTo>
                    <a:pt x="235" y="214"/>
                  </a:lnTo>
                  <a:lnTo>
                    <a:pt x="292" y="220"/>
                  </a:lnTo>
                  <a:lnTo>
                    <a:pt x="352" y="220"/>
                  </a:lnTo>
                  <a:lnTo>
                    <a:pt x="409" y="214"/>
                  </a:lnTo>
                  <a:lnTo>
                    <a:pt x="466" y="208"/>
                  </a:lnTo>
                  <a:lnTo>
                    <a:pt x="515" y="197"/>
                  </a:lnTo>
                  <a:lnTo>
                    <a:pt x="560" y="183"/>
                  </a:lnTo>
                  <a:lnTo>
                    <a:pt x="595" y="168"/>
                  </a:lnTo>
                  <a:lnTo>
                    <a:pt x="620" y="148"/>
                  </a:lnTo>
                  <a:lnTo>
                    <a:pt x="638" y="131"/>
                  </a:lnTo>
                  <a:lnTo>
                    <a:pt x="643" y="108"/>
                  </a:lnTo>
                  <a:close/>
                </a:path>
              </a:pathLst>
            </a:custGeom>
            <a:solidFill>
              <a:srgbClr val="000080"/>
            </a:solidFill>
            <a:ln w="4763">
              <a:solidFill>
                <a:srgbClr val="E6E6E6"/>
              </a:solidFill>
              <a:prstDash val="solid"/>
              <a:round/>
              <a:headEnd/>
              <a:tailEnd/>
            </a:ln>
          </p:spPr>
          <p:txBody>
            <a:bodyPr/>
            <a:lstStyle/>
            <a:p>
              <a:endParaRPr lang="en-US"/>
            </a:p>
          </p:txBody>
        </p:sp>
        <p:sp>
          <p:nvSpPr>
            <p:cNvPr id="856114" name="Rectangle 50"/>
            <p:cNvSpPr>
              <a:spLocks noChangeArrowheads="1"/>
            </p:cNvSpPr>
            <p:nvPr/>
          </p:nvSpPr>
          <p:spPr bwMode="auto">
            <a:xfrm>
              <a:off x="3309" y="1955"/>
              <a:ext cx="637" cy="15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6115" name="Freeform 51"/>
            <p:cNvSpPr>
              <a:spLocks/>
            </p:cNvSpPr>
            <p:nvPr/>
          </p:nvSpPr>
          <p:spPr bwMode="auto">
            <a:xfrm>
              <a:off x="3306" y="1841"/>
              <a:ext cx="643" cy="217"/>
            </a:xfrm>
            <a:custGeom>
              <a:avLst/>
              <a:gdLst>
                <a:gd name="T0" fmla="*/ 643 w 643"/>
                <a:gd name="T1" fmla="*/ 109 h 217"/>
                <a:gd name="T2" fmla="*/ 638 w 643"/>
                <a:gd name="T3" fmla="*/ 89 h 217"/>
                <a:gd name="T4" fmla="*/ 620 w 643"/>
                <a:gd name="T5" fmla="*/ 69 h 217"/>
                <a:gd name="T6" fmla="*/ 595 w 643"/>
                <a:gd name="T7" fmla="*/ 52 h 217"/>
                <a:gd name="T8" fmla="*/ 560 w 643"/>
                <a:gd name="T9" fmla="*/ 37 h 217"/>
                <a:gd name="T10" fmla="*/ 515 w 643"/>
                <a:gd name="T11" fmla="*/ 23 h 217"/>
                <a:gd name="T12" fmla="*/ 466 w 643"/>
                <a:gd name="T13" fmla="*/ 12 h 217"/>
                <a:gd name="T14" fmla="*/ 409 w 643"/>
                <a:gd name="T15" fmla="*/ 3 h 217"/>
                <a:gd name="T16" fmla="*/ 352 w 643"/>
                <a:gd name="T17" fmla="*/ 0 h 217"/>
                <a:gd name="T18" fmla="*/ 292 w 643"/>
                <a:gd name="T19" fmla="*/ 0 h 217"/>
                <a:gd name="T20" fmla="*/ 235 w 643"/>
                <a:gd name="T21" fmla="*/ 3 h 217"/>
                <a:gd name="T22" fmla="*/ 177 w 643"/>
                <a:gd name="T23" fmla="*/ 12 h 217"/>
                <a:gd name="T24" fmla="*/ 129 w 643"/>
                <a:gd name="T25" fmla="*/ 23 h 217"/>
                <a:gd name="T26" fmla="*/ 83 w 643"/>
                <a:gd name="T27" fmla="*/ 37 h 217"/>
                <a:gd name="T28" fmla="*/ 49 w 643"/>
                <a:gd name="T29" fmla="*/ 52 h 217"/>
                <a:gd name="T30" fmla="*/ 23 w 643"/>
                <a:gd name="T31" fmla="*/ 69 h 217"/>
                <a:gd name="T32" fmla="*/ 6 w 643"/>
                <a:gd name="T33" fmla="*/ 89 h 217"/>
                <a:gd name="T34" fmla="*/ 0 w 643"/>
                <a:gd name="T35" fmla="*/ 109 h 217"/>
                <a:gd name="T36" fmla="*/ 6 w 643"/>
                <a:gd name="T37" fmla="*/ 129 h 217"/>
                <a:gd name="T38" fmla="*/ 23 w 643"/>
                <a:gd name="T39" fmla="*/ 149 h 217"/>
                <a:gd name="T40" fmla="*/ 49 w 643"/>
                <a:gd name="T41" fmla="*/ 166 h 217"/>
                <a:gd name="T42" fmla="*/ 83 w 643"/>
                <a:gd name="T43" fmla="*/ 183 h 217"/>
                <a:gd name="T44" fmla="*/ 129 w 643"/>
                <a:gd name="T45" fmla="*/ 197 h 217"/>
                <a:gd name="T46" fmla="*/ 177 w 643"/>
                <a:gd name="T47" fmla="*/ 209 h 217"/>
                <a:gd name="T48" fmla="*/ 235 w 643"/>
                <a:gd name="T49" fmla="*/ 215 h 217"/>
                <a:gd name="T50" fmla="*/ 292 w 643"/>
                <a:gd name="T51" fmla="*/ 217 h 217"/>
                <a:gd name="T52" fmla="*/ 352 w 643"/>
                <a:gd name="T53" fmla="*/ 217 h 217"/>
                <a:gd name="T54" fmla="*/ 409 w 643"/>
                <a:gd name="T55" fmla="*/ 215 h 217"/>
                <a:gd name="T56" fmla="*/ 466 w 643"/>
                <a:gd name="T57" fmla="*/ 209 h 217"/>
                <a:gd name="T58" fmla="*/ 515 w 643"/>
                <a:gd name="T59" fmla="*/ 197 h 217"/>
                <a:gd name="T60" fmla="*/ 560 w 643"/>
                <a:gd name="T61" fmla="*/ 183 h 217"/>
                <a:gd name="T62" fmla="*/ 595 w 643"/>
                <a:gd name="T63" fmla="*/ 166 h 217"/>
                <a:gd name="T64" fmla="*/ 620 w 643"/>
                <a:gd name="T65" fmla="*/ 149 h 217"/>
                <a:gd name="T66" fmla="*/ 638 w 643"/>
                <a:gd name="T67" fmla="*/ 129 h 217"/>
                <a:gd name="T68" fmla="*/ 643 w 643"/>
                <a:gd name="T69"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3" h="217">
                  <a:moveTo>
                    <a:pt x="643" y="109"/>
                  </a:moveTo>
                  <a:lnTo>
                    <a:pt x="638" y="89"/>
                  </a:lnTo>
                  <a:lnTo>
                    <a:pt x="620" y="69"/>
                  </a:lnTo>
                  <a:lnTo>
                    <a:pt x="595" y="52"/>
                  </a:lnTo>
                  <a:lnTo>
                    <a:pt x="560" y="37"/>
                  </a:lnTo>
                  <a:lnTo>
                    <a:pt x="515" y="23"/>
                  </a:lnTo>
                  <a:lnTo>
                    <a:pt x="466" y="12"/>
                  </a:lnTo>
                  <a:lnTo>
                    <a:pt x="409" y="3"/>
                  </a:lnTo>
                  <a:lnTo>
                    <a:pt x="352" y="0"/>
                  </a:lnTo>
                  <a:lnTo>
                    <a:pt x="292" y="0"/>
                  </a:lnTo>
                  <a:lnTo>
                    <a:pt x="235" y="3"/>
                  </a:lnTo>
                  <a:lnTo>
                    <a:pt x="177" y="12"/>
                  </a:lnTo>
                  <a:lnTo>
                    <a:pt x="129" y="23"/>
                  </a:lnTo>
                  <a:lnTo>
                    <a:pt x="83" y="37"/>
                  </a:lnTo>
                  <a:lnTo>
                    <a:pt x="49" y="52"/>
                  </a:lnTo>
                  <a:lnTo>
                    <a:pt x="23" y="69"/>
                  </a:lnTo>
                  <a:lnTo>
                    <a:pt x="6" y="89"/>
                  </a:lnTo>
                  <a:lnTo>
                    <a:pt x="0" y="109"/>
                  </a:lnTo>
                  <a:lnTo>
                    <a:pt x="6" y="129"/>
                  </a:lnTo>
                  <a:lnTo>
                    <a:pt x="23" y="149"/>
                  </a:lnTo>
                  <a:lnTo>
                    <a:pt x="49" y="166"/>
                  </a:lnTo>
                  <a:lnTo>
                    <a:pt x="83" y="183"/>
                  </a:lnTo>
                  <a:lnTo>
                    <a:pt x="129" y="197"/>
                  </a:lnTo>
                  <a:lnTo>
                    <a:pt x="177" y="209"/>
                  </a:lnTo>
                  <a:lnTo>
                    <a:pt x="235" y="215"/>
                  </a:lnTo>
                  <a:lnTo>
                    <a:pt x="292" y="217"/>
                  </a:lnTo>
                  <a:lnTo>
                    <a:pt x="352" y="217"/>
                  </a:lnTo>
                  <a:lnTo>
                    <a:pt x="409" y="215"/>
                  </a:lnTo>
                  <a:lnTo>
                    <a:pt x="466" y="209"/>
                  </a:lnTo>
                  <a:lnTo>
                    <a:pt x="515" y="197"/>
                  </a:lnTo>
                  <a:lnTo>
                    <a:pt x="560" y="183"/>
                  </a:lnTo>
                  <a:lnTo>
                    <a:pt x="595" y="166"/>
                  </a:lnTo>
                  <a:lnTo>
                    <a:pt x="620" y="149"/>
                  </a:lnTo>
                  <a:lnTo>
                    <a:pt x="638" y="129"/>
                  </a:lnTo>
                  <a:lnTo>
                    <a:pt x="643" y="109"/>
                  </a:lnTo>
                  <a:close/>
                </a:path>
              </a:pathLst>
            </a:custGeom>
            <a:solidFill>
              <a:srgbClr val="0000FF"/>
            </a:solidFill>
            <a:ln w="4763">
              <a:solidFill>
                <a:srgbClr val="E6E6E6"/>
              </a:solidFill>
              <a:prstDash val="solid"/>
              <a:round/>
              <a:headEnd/>
              <a:tailEnd/>
            </a:ln>
          </p:spPr>
          <p:txBody>
            <a:bodyPr/>
            <a:lstStyle/>
            <a:p>
              <a:endParaRPr lang="en-US"/>
            </a:p>
          </p:txBody>
        </p:sp>
        <p:sp>
          <p:nvSpPr>
            <p:cNvPr id="856116" name="Freeform 52"/>
            <p:cNvSpPr>
              <a:spLocks/>
            </p:cNvSpPr>
            <p:nvPr/>
          </p:nvSpPr>
          <p:spPr bwMode="auto">
            <a:xfrm>
              <a:off x="3632" y="1873"/>
              <a:ext cx="212" cy="68"/>
            </a:xfrm>
            <a:custGeom>
              <a:avLst/>
              <a:gdLst>
                <a:gd name="T0" fmla="*/ 0 w 212"/>
                <a:gd name="T1" fmla="*/ 54 h 68"/>
                <a:gd name="T2" fmla="*/ 49 w 212"/>
                <a:gd name="T3" fmla="*/ 68 h 68"/>
                <a:gd name="T4" fmla="*/ 163 w 212"/>
                <a:gd name="T5" fmla="*/ 22 h 68"/>
                <a:gd name="T6" fmla="*/ 212 w 212"/>
                <a:gd name="T7" fmla="*/ 37 h 68"/>
                <a:gd name="T8" fmla="*/ 186 w 212"/>
                <a:gd name="T9" fmla="*/ 0 h 68"/>
                <a:gd name="T10" fmla="*/ 52 w 212"/>
                <a:gd name="T11" fmla="*/ 0 h 68"/>
                <a:gd name="T12" fmla="*/ 106 w 212"/>
                <a:gd name="T13" fmla="*/ 11 h 68"/>
                <a:gd name="T14" fmla="*/ 0 w 212"/>
                <a:gd name="T15" fmla="*/ 5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8">
                  <a:moveTo>
                    <a:pt x="0" y="54"/>
                  </a:moveTo>
                  <a:lnTo>
                    <a:pt x="49" y="68"/>
                  </a:lnTo>
                  <a:lnTo>
                    <a:pt x="163" y="22"/>
                  </a:lnTo>
                  <a:lnTo>
                    <a:pt x="212" y="37"/>
                  </a:lnTo>
                  <a:lnTo>
                    <a:pt x="186" y="0"/>
                  </a:lnTo>
                  <a:lnTo>
                    <a:pt x="52" y="0"/>
                  </a:lnTo>
                  <a:lnTo>
                    <a:pt x="106" y="11"/>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17" name="Freeform 53"/>
            <p:cNvSpPr>
              <a:spLocks/>
            </p:cNvSpPr>
            <p:nvPr/>
          </p:nvSpPr>
          <p:spPr bwMode="auto">
            <a:xfrm>
              <a:off x="3632" y="1873"/>
              <a:ext cx="212" cy="68"/>
            </a:xfrm>
            <a:custGeom>
              <a:avLst/>
              <a:gdLst>
                <a:gd name="T0" fmla="*/ 0 w 212"/>
                <a:gd name="T1" fmla="*/ 54 h 68"/>
                <a:gd name="T2" fmla="*/ 49 w 212"/>
                <a:gd name="T3" fmla="*/ 68 h 68"/>
                <a:gd name="T4" fmla="*/ 163 w 212"/>
                <a:gd name="T5" fmla="*/ 22 h 68"/>
                <a:gd name="T6" fmla="*/ 212 w 212"/>
                <a:gd name="T7" fmla="*/ 37 h 68"/>
                <a:gd name="T8" fmla="*/ 186 w 212"/>
                <a:gd name="T9" fmla="*/ 0 h 68"/>
                <a:gd name="T10" fmla="*/ 52 w 212"/>
                <a:gd name="T11" fmla="*/ 0 h 68"/>
                <a:gd name="T12" fmla="*/ 106 w 212"/>
                <a:gd name="T13" fmla="*/ 11 h 68"/>
                <a:gd name="T14" fmla="*/ 0 w 212"/>
                <a:gd name="T15" fmla="*/ 5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8">
                  <a:moveTo>
                    <a:pt x="0" y="54"/>
                  </a:moveTo>
                  <a:lnTo>
                    <a:pt x="49" y="68"/>
                  </a:lnTo>
                  <a:lnTo>
                    <a:pt x="163" y="22"/>
                  </a:lnTo>
                  <a:lnTo>
                    <a:pt x="212" y="37"/>
                  </a:lnTo>
                  <a:lnTo>
                    <a:pt x="186" y="0"/>
                  </a:lnTo>
                  <a:lnTo>
                    <a:pt x="52" y="0"/>
                  </a:lnTo>
                  <a:lnTo>
                    <a:pt x="106" y="11"/>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18" name="Freeform 54"/>
            <p:cNvSpPr>
              <a:spLocks/>
            </p:cNvSpPr>
            <p:nvPr/>
          </p:nvSpPr>
          <p:spPr bwMode="auto">
            <a:xfrm>
              <a:off x="3403" y="1953"/>
              <a:ext cx="212" cy="74"/>
            </a:xfrm>
            <a:custGeom>
              <a:avLst/>
              <a:gdLst>
                <a:gd name="T0" fmla="*/ 212 w 212"/>
                <a:gd name="T1" fmla="*/ 14 h 74"/>
                <a:gd name="T2" fmla="*/ 166 w 212"/>
                <a:gd name="T3" fmla="*/ 0 h 74"/>
                <a:gd name="T4" fmla="*/ 55 w 212"/>
                <a:gd name="T5" fmla="*/ 45 h 74"/>
                <a:gd name="T6" fmla="*/ 0 w 212"/>
                <a:gd name="T7" fmla="*/ 31 h 74"/>
                <a:gd name="T8" fmla="*/ 29 w 212"/>
                <a:gd name="T9" fmla="*/ 74 h 74"/>
                <a:gd name="T10" fmla="*/ 166 w 212"/>
                <a:gd name="T11" fmla="*/ 74 h 74"/>
                <a:gd name="T12" fmla="*/ 106 w 212"/>
                <a:gd name="T13" fmla="*/ 57 h 74"/>
                <a:gd name="T14" fmla="*/ 212 w 212"/>
                <a:gd name="T15" fmla="*/ 1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4">
                  <a:moveTo>
                    <a:pt x="212" y="14"/>
                  </a:moveTo>
                  <a:lnTo>
                    <a:pt x="166" y="0"/>
                  </a:lnTo>
                  <a:lnTo>
                    <a:pt x="55" y="45"/>
                  </a:lnTo>
                  <a:lnTo>
                    <a:pt x="0" y="31"/>
                  </a:lnTo>
                  <a:lnTo>
                    <a:pt x="29" y="74"/>
                  </a:lnTo>
                  <a:lnTo>
                    <a:pt x="166" y="74"/>
                  </a:lnTo>
                  <a:lnTo>
                    <a:pt x="106" y="57"/>
                  </a:lnTo>
                  <a:lnTo>
                    <a:pt x="21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19" name="Freeform 55"/>
            <p:cNvSpPr>
              <a:spLocks/>
            </p:cNvSpPr>
            <p:nvPr/>
          </p:nvSpPr>
          <p:spPr bwMode="auto">
            <a:xfrm>
              <a:off x="3403" y="1953"/>
              <a:ext cx="212" cy="74"/>
            </a:xfrm>
            <a:custGeom>
              <a:avLst/>
              <a:gdLst>
                <a:gd name="T0" fmla="*/ 212 w 212"/>
                <a:gd name="T1" fmla="*/ 14 h 74"/>
                <a:gd name="T2" fmla="*/ 166 w 212"/>
                <a:gd name="T3" fmla="*/ 0 h 74"/>
                <a:gd name="T4" fmla="*/ 55 w 212"/>
                <a:gd name="T5" fmla="*/ 45 h 74"/>
                <a:gd name="T6" fmla="*/ 0 w 212"/>
                <a:gd name="T7" fmla="*/ 31 h 74"/>
                <a:gd name="T8" fmla="*/ 29 w 212"/>
                <a:gd name="T9" fmla="*/ 74 h 74"/>
                <a:gd name="T10" fmla="*/ 166 w 212"/>
                <a:gd name="T11" fmla="*/ 74 h 74"/>
                <a:gd name="T12" fmla="*/ 106 w 212"/>
                <a:gd name="T13" fmla="*/ 57 h 74"/>
                <a:gd name="T14" fmla="*/ 212 w 212"/>
                <a:gd name="T15" fmla="*/ 1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4">
                  <a:moveTo>
                    <a:pt x="212" y="14"/>
                  </a:moveTo>
                  <a:lnTo>
                    <a:pt x="166" y="0"/>
                  </a:lnTo>
                  <a:lnTo>
                    <a:pt x="55" y="45"/>
                  </a:lnTo>
                  <a:lnTo>
                    <a:pt x="0" y="31"/>
                  </a:lnTo>
                  <a:lnTo>
                    <a:pt x="29" y="74"/>
                  </a:lnTo>
                  <a:lnTo>
                    <a:pt x="166" y="74"/>
                  </a:lnTo>
                  <a:lnTo>
                    <a:pt x="106" y="57"/>
                  </a:lnTo>
                  <a:lnTo>
                    <a:pt x="21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20" name="Freeform 56"/>
            <p:cNvSpPr>
              <a:spLocks/>
            </p:cNvSpPr>
            <p:nvPr/>
          </p:nvSpPr>
          <p:spPr bwMode="auto">
            <a:xfrm>
              <a:off x="3415" y="1867"/>
              <a:ext cx="211" cy="71"/>
            </a:xfrm>
            <a:custGeom>
              <a:avLst/>
              <a:gdLst>
                <a:gd name="T0" fmla="*/ 0 w 211"/>
                <a:gd name="T1" fmla="*/ 17 h 71"/>
                <a:gd name="T2" fmla="*/ 46 w 211"/>
                <a:gd name="T3" fmla="*/ 0 h 71"/>
                <a:gd name="T4" fmla="*/ 160 w 211"/>
                <a:gd name="T5" fmla="*/ 43 h 71"/>
                <a:gd name="T6" fmla="*/ 211 w 211"/>
                <a:gd name="T7" fmla="*/ 31 h 71"/>
                <a:gd name="T8" fmla="*/ 183 w 211"/>
                <a:gd name="T9" fmla="*/ 71 h 71"/>
                <a:gd name="T10" fmla="*/ 51 w 211"/>
                <a:gd name="T11" fmla="*/ 71 h 71"/>
                <a:gd name="T12" fmla="*/ 106 w 211"/>
                <a:gd name="T13" fmla="*/ 60 h 71"/>
                <a:gd name="T14" fmla="*/ 0 w 211"/>
                <a:gd name="T15" fmla="*/ 17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71">
                  <a:moveTo>
                    <a:pt x="0" y="17"/>
                  </a:moveTo>
                  <a:lnTo>
                    <a:pt x="46" y="0"/>
                  </a:lnTo>
                  <a:lnTo>
                    <a:pt x="160" y="43"/>
                  </a:lnTo>
                  <a:lnTo>
                    <a:pt x="211" y="31"/>
                  </a:lnTo>
                  <a:lnTo>
                    <a:pt x="183" y="71"/>
                  </a:lnTo>
                  <a:lnTo>
                    <a:pt x="51" y="71"/>
                  </a:lnTo>
                  <a:lnTo>
                    <a:pt x="106" y="6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21" name="Freeform 57"/>
            <p:cNvSpPr>
              <a:spLocks/>
            </p:cNvSpPr>
            <p:nvPr/>
          </p:nvSpPr>
          <p:spPr bwMode="auto">
            <a:xfrm>
              <a:off x="3415" y="1867"/>
              <a:ext cx="211" cy="71"/>
            </a:xfrm>
            <a:custGeom>
              <a:avLst/>
              <a:gdLst>
                <a:gd name="T0" fmla="*/ 0 w 211"/>
                <a:gd name="T1" fmla="*/ 17 h 71"/>
                <a:gd name="T2" fmla="*/ 46 w 211"/>
                <a:gd name="T3" fmla="*/ 0 h 71"/>
                <a:gd name="T4" fmla="*/ 160 w 211"/>
                <a:gd name="T5" fmla="*/ 43 h 71"/>
                <a:gd name="T6" fmla="*/ 211 w 211"/>
                <a:gd name="T7" fmla="*/ 31 h 71"/>
                <a:gd name="T8" fmla="*/ 183 w 211"/>
                <a:gd name="T9" fmla="*/ 71 h 71"/>
                <a:gd name="T10" fmla="*/ 51 w 211"/>
                <a:gd name="T11" fmla="*/ 71 h 71"/>
                <a:gd name="T12" fmla="*/ 106 w 211"/>
                <a:gd name="T13" fmla="*/ 60 h 71"/>
                <a:gd name="T14" fmla="*/ 0 w 211"/>
                <a:gd name="T15" fmla="*/ 17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71">
                  <a:moveTo>
                    <a:pt x="0" y="17"/>
                  </a:moveTo>
                  <a:lnTo>
                    <a:pt x="46" y="0"/>
                  </a:lnTo>
                  <a:lnTo>
                    <a:pt x="160" y="43"/>
                  </a:lnTo>
                  <a:lnTo>
                    <a:pt x="211" y="31"/>
                  </a:lnTo>
                  <a:lnTo>
                    <a:pt x="183" y="71"/>
                  </a:lnTo>
                  <a:lnTo>
                    <a:pt x="51" y="71"/>
                  </a:lnTo>
                  <a:lnTo>
                    <a:pt x="106" y="6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22" name="Freeform 58"/>
            <p:cNvSpPr>
              <a:spLocks/>
            </p:cNvSpPr>
            <p:nvPr/>
          </p:nvSpPr>
          <p:spPr bwMode="auto">
            <a:xfrm>
              <a:off x="3626" y="1961"/>
              <a:ext cx="209" cy="69"/>
            </a:xfrm>
            <a:custGeom>
              <a:avLst/>
              <a:gdLst>
                <a:gd name="T0" fmla="*/ 209 w 209"/>
                <a:gd name="T1" fmla="*/ 55 h 69"/>
                <a:gd name="T2" fmla="*/ 163 w 209"/>
                <a:gd name="T3" fmla="*/ 69 h 69"/>
                <a:gd name="T4" fmla="*/ 55 w 209"/>
                <a:gd name="T5" fmla="*/ 23 h 69"/>
                <a:gd name="T6" fmla="*/ 0 w 209"/>
                <a:gd name="T7" fmla="*/ 37 h 69"/>
                <a:gd name="T8" fmla="*/ 26 w 209"/>
                <a:gd name="T9" fmla="*/ 0 h 69"/>
                <a:gd name="T10" fmla="*/ 163 w 209"/>
                <a:gd name="T11" fmla="*/ 0 h 69"/>
                <a:gd name="T12" fmla="*/ 106 w 209"/>
                <a:gd name="T13" fmla="*/ 12 h 69"/>
                <a:gd name="T14" fmla="*/ 209 w 209"/>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9">
                  <a:moveTo>
                    <a:pt x="209" y="55"/>
                  </a:moveTo>
                  <a:lnTo>
                    <a:pt x="163" y="69"/>
                  </a:lnTo>
                  <a:lnTo>
                    <a:pt x="55" y="23"/>
                  </a:lnTo>
                  <a:lnTo>
                    <a:pt x="0" y="37"/>
                  </a:lnTo>
                  <a:lnTo>
                    <a:pt x="26" y="0"/>
                  </a:lnTo>
                  <a:lnTo>
                    <a:pt x="163" y="0"/>
                  </a:lnTo>
                  <a:lnTo>
                    <a:pt x="106" y="12"/>
                  </a:lnTo>
                  <a:lnTo>
                    <a:pt x="209"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23" name="Freeform 59"/>
            <p:cNvSpPr>
              <a:spLocks/>
            </p:cNvSpPr>
            <p:nvPr/>
          </p:nvSpPr>
          <p:spPr bwMode="auto">
            <a:xfrm>
              <a:off x="3626" y="1961"/>
              <a:ext cx="209" cy="69"/>
            </a:xfrm>
            <a:custGeom>
              <a:avLst/>
              <a:gdLst>
                <a:gd name="T0" fmla="*/ 209 w 209"/>
                <a:gd name="T1" fmla="*/ 55 h 69"/>
                <a:gd name="T2" fmla="*/ 163 w 209"/>
                <a:gd name="T3" fmla="*/ 69 h 69"/>
                <a:gd name="T4" fmla="*/ 55 w 209"/>
                <a:gd name="T5" fmla="*/ 23 h 69"/>
                <a:gd name="T6" fmla="*/ 0 w 209"/>
                <a:gd name="T7" fmla="*/ 37 h 69"/>
                <a:gd name="T8" fmla="*/ 26 w 209"/>
                <a:gd name="T9" fmla="*/ 0 h 69"/>
                <a:gd name="T10" fmla="*/ 163 w 209"/>
                <a:gd name="T11" fmla="*/ 0 h 69"/>
                <a:gd name="T12" fmla="*/ 106 w 209"/>
                <a:gd name="T13" fmla="*/ 12 h 69"/>
                <a:gd name="T14" fmla="*/ 209 w 209"/>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9">
                  <a:moveTo>
                    <a:pt x="209" y="55"/>
                  </a:moveTo>
                  <a:lnTo>
                    <a:pt x="163" y="69"/>
                  </a:lnTo>
                  <a:lnTo>
                    <a:pt x="55" y="23"/>
                  </a:lnTo>
                  <a:lnTo>
                    <a:pt x="0" y="37"/>
                  </a:lnTo>
                  <a:lnTo>
                    <a:pt x="26" y="0"/>
                  </a:lnTo>
                  <a:lnTo>
                    <a:pt x="163" y="0"/>
                  </a:lnTo>
                  <a:lnTo>
                    <a:pt x="106" y="12"/>
                  </a:lnTo>
                  <a:lnTo>
                    <a:pt x="209"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24" name="Freeform 60"/>
            <p:cNvSpPr>
              <a:spLocks/>
            </p:cNvSpPr>
            <p:nvPr/>
          </p:nvSpPr>
          <p:spPr bwMode="auto">
            <a:xfrm>
              <a:off x="3638" y="1875"/>
              <a:ext cx="211" cy="69"/>
            </a:xfrm>
            <a:custGeom>
              <a:avLst/>
              <a:gdLst>
                <a:gd name="T0" fmla="*/ 0 w 211"/>
                <a:gd name="T1" fmla="*/ 55 h 69"/>
                <a:gd name="T2" fmla="*/ 46 w 211"/>
                <a:gd name="T3" fmla="*/ 69 h 69"/>
                <a:gd name="T4" fmla="*/ 160 w 211"/>
                <a:gd name="T5" fmla="*/ 23 h 69"/>
                <a:gd name="T6" fmla="*/ 211 w 211"/>
                <a:gd name="T7" fmla="*/ 38 h 69"/>
                <a:gd name="T8" fmla="*/ 183 w 211"/>
                <a:gd name="T9" fmla="*/ 0 h 69"/>
                <a:gd name="T10" fmla="*/ 48 w 211"/>
                <a:gd name="T11" fmla="*/ 0 h 69"/>
                <a:gd name="T12" fmla="*/ 106 w 211"/>
                <a:gd name="T13" fmla="*/ 12 h 69"/>
                <a:gd name="T14" fmla="*/ 0 w 211"/>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9">
                  <a:moveTo>
                    <a:pt x="0" y="55"/>
                  </a:moveTo>
                  <a:lnTo>
                    <a:pt x="46" y="69"/>
                  </a:lnTo>
                  <a:lnTo>
                    <a:pt x="160" y="23"/>
                  </a:lnTo>
                  <a:lnTo>
                    <a:pt x="211" y="38"/>
                  </a:lnTo>
                  <a:lnTo>
                    <a:pt x="183" y="0"/>
                  </a:lnTo>
                  <a:lnTo>
                    <a:pt x="48" y="0"/>
                  </a:lnTo>
                  <a:lnTo>
                    <a:pt x="106" y="12"/>
                  </a:ln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25" name="Freeform 61"/>
            <p:cNvSpPr>
              <a:spLocks/>
            </p:cNvSpPr>
            <p:nvPr/>
          </p:nvSpPr>
          <p:spPr bwMode="auto">
            <a:xfrm>
              <a:off x="3638" y="1875"/>
              <a:ext cx="211" cy="69"/>
            </a:xfrm>
            <a:custGeom>
              <a:avLst/>
              <a:gdLst>
                <a:gd name="T0" fmla="*/ 0 w 211"/>
                <a:gd name="T1" fmla="*/ 55 h 69"/>
                <a:gd name="T2" fmla="*/ 46 w 211"/>
                <a:gd name="T3" fmla="*/ 69 h 69"/>
                <a:gd name="T4" fmla="*/ 160 w 211"/>
                <a:gd name="T5" fmla="*/ 23 h 69"/>
                <a:gd name="T6" fmla="*/ 211 w 211"/>
                <a:gd name="T7" fmla="*/ 38 h 69"/>
                <a:gd name="T8" fmla="*/ 183 w 211"/>
                <a:gd name="T9" fmla="*/ 0 h 69"/>
                <a:gd name="T10" fmla="*/ 48 w 211"/>
                <a:gd name="T11" fmla="*/ 0 h 69"/>
                <a:gd name="T12" fmla="*/ 106 w 211"/>
                <a:gd name="T13" fmla="*/ 12 h 69"/>
                <a:gd name="T14" fmla="*/ 0 w 211"/>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9">
                  <a:moveTo>
                    <a:pt x="0" y="55"/>
                  </a:moveTo>
                  <a:lnTo>
                    <a:pt x="46" y="69"/>
                  </a:lnTo>
                  <a:lnTo>
                    <a:pt x="160" y="23"/>
                  </a:lnTo>
                  <a:lnTo>
                    <a:pt x="211" y="38"/>
                  </a:lnTo>
                  <a:lnTo>
                    <a:pt x="183" y="0"/>
                  </a:lnTo>
                  <a:lnTo>
                    <a:pt x="48" y="0"/>
                  </a:lnTo>
                  <a:lnTo>
                    <a:pt x="106" y="12"/>
                  </a:ln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26" name="Freeform 62"/>
            <p:cNvSpPr>
              <a:spLocks/>
            </p:cNvSpPr>
            <p:nvPr/>
          </p:nvSpPr>
          <p:spPr bwMode="auto">
            <a:xfrm>
              <a:off x="3406" y="1955"/>
              <a:ext cx="212" cy="75"/>
            </a:xfrm>
            <a:custGeom>
              <a:avLst/>
              <a:gdLst>
                <a:gd name="T0" fmla="*/ 212 w 212"/>
                <a:gd name="T1" fmla="*/ 18 h 75"/>
                <a:gd name="T2" fmla="*/ 166 w 212"/>
                <a:gd name="T3" fmla="*/ 0 h 75"/>
                <a:gd name="T4" fmla="*/ 55 w 212"/>
                <a:gd name="T5" fmla="*/ 46 h 75"/>
                <a:gd name="T6" fmla="*/ 0 w 212"/>
                <a:gd name="T7" fmla="*/ 32 h 75"/>
                <a:gd name="T8" fmla="*/ 29 w 212"/>
                <a:gd name="T9" fmla="*/ 75 h 75"/>
                <a:gd name="T10" fmla="*/ 166 w 212"/>
                <a:gd name="T11" fmla="*/ 75 h 75"/>
                <a:gd name="T12" fmla="*/ 106 w 212"/>
                <a:gd name="T13" fmla="*/ 61 h 75"/>
                <a:gd name="T14" fmla="*/ 212 w 212"/>
                <a:gd name="T15" fmla="*/ 18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5">
                  <a:moveTo>
                    <a:pt x="212" y="18"/>
                  </a:moveTo>
                  <a:lnTo>
                    <a:pt x="166" y="0"/>
                  </a:lnTo>
                  <a:lnTo>
                    <a:pt x="55" y="46"/>
                  </a:lnTo>
                  <a:lnTo>
                    <a:pt x="0" y="32"/>
                  </a:lnTo>
                  <a:lnTo>
                    <a:pt x="29" y="75"/>
                  </a:lnTo>
                  <a:lnTo>
                    <a:pt x="166" y="75"/>
                  </a:lnTo>
                  <a:lnTo>
                    <a:pt x="106" y="61"/>
                  </a:lnTo>
                  <a:lnTo>
                    <a:pt x="21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27" name="Freeform 63"/>
            <p:cNvSpPr>
              <a:spLocks/>
            </p:cNvSpPr>
            <p:nvPr/>
          </p:nvSpPr>
          <p:spPr bwMode="auto">
            <a:xfrm>
              <a:off x="3406" y="1955"/>
              <a:ext cx="212" cy="75"/>
            </a:xfrm>
            <a:custGeom>
              <a:avLst/>
              <a:gdLst>
                <a:gd name="T0" fmla="*/ 212 w 212"/>
                <a:gd name="T1" fmla="*/ 18 h 75"/>
                <a:gd name="T2" fmla="*/ 166 w 212"/>
                <a:gd name="T3" fmla="*/ 0 h 75"/>
                <a:gd name="T4" fmla="*/ 55 w 212"/>
                <a:gd name="T5" fmla="*/ 46 h 75"/>
                <a:gd name="T6" fmla="*/ 0 w 212"/>
                <a:gd name="T7" fmla="*/ 32 h 75"/>
                <a:gd name="T8" fmla="*/ 29 w 212"/>
                <a:gd name="T9" fmla="*/ 75 h 75"/>
                <a:gd name="T10" fmla="*/ 166 w 212"/>
                <a:gd name="T11" fmla="*/ 75 h 75"/>
                <a:gd name="T12" fmla="*/ 106 w 212"/>
                <a:gd name="T13" fmla="*/ 61 h 75"/>
                <a:gd name="T14" fmla="*/ 212 w 212"/>
                <a:gd name="T15" fmla="*/ 18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5">
                  <a:moveTo>
                    <a:pt x="212" y="18"/>
                  </a:moveTo>
                  <a:lnTo>
                    <a:pt x="166" y="0"/>
                  </a:lnTo>
                  <a:lnTo>
                    <a:pt x="55" y="46"/>
                  </a:lnTo>
                  <a:lnTo>
                    <a:pt x="0" y="32"/>
                  </a:lnTo>
                  <a:lnTo>
                    <a:pt x="29" y="75"/>
                  </a:lnTo>
                  <a:lnTo>
                    <a:pt x="166" y="75"/>
                  </a:lnTo>
                  <a:lnTo>
                    <a:pt x="106" y="61"/>
                  </a:lnTo>
                  <a:lnTo>
                    <a:pt x="21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28" name="Freeform 64"/>
            <p:cNvSpPr>
              <a:spLocks/>
            </p:cNvSpPr>
            <p:nvPr/>
          </p:nvSpPr>
          <p:spPr bwMode="auto">
            <a:xfrm>
              <a:off x="3421" y="1873"/>
              <a:ext cx="208" cy="68"/>
            </a:xfrm>
            <a:custGeom>
              <a:avLst/>
              <a:gdLst>
                <a:gd name="T0" fmla="*/ 0 w 208"/>
                <a:gd name="T1" fmla="*/ 14 h 68"/>
                <a:gd name="T2" fmla="*/ 45 w 208"/>
                <a:gd name="T3" fmla="*/ 0 h 68"/>
                <a:gd name="T4" fmla="*/ 157 w 208"/>
                <a:gd name="T5" fmla="*/ 40 h 68"/>
                <a:gd name="T6" fmla="*/ 208 w 208"/>
                <a:gd name="T7" fmla="*/ 31 h 68"/>
                <a:gd name="T8" fmla="*/ 182 w 208"/>
                <a:gd name="T9" fmla="*/ 68 h 68"/>
                <a:gd name="T10" fmla="*/ 48 w 208"/>
                <a:gd name="T11" fmla="*/ 68 h 68"/>
                <a:gd name="T12" fmla="*/ 102 w 208"/>
                <a:gd name="T13" fmla="*/ 57 h 68"/>
                <a:gd name="T14" fmla="*/ 0 w 208"/>
                <a:gd name="T15" fmla="*/ 1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68">
                  <a:moveTo>
                    <a:pt x="0" y="14"/>
                  </a:moveTo>
                  <a:lnTo>
                    <a:pt x="45" y="0"/>
                  </a:lnTo>
                  <a:lnTo>
                    <a:pt x="157" y="40"/>
                  </a:lnTo>
                  <a:lnTo>
                    <a:pt x="208" y="31"/>
                  </a:lnTo>
                  <a:lnTo>
                    <a:pt x="182" y="68"/>
                  </a:lnTo>
                  <a:lnTo>
                    <a:pt x="48" y="68"/>
                  </a:lnTo>
                  <a:lnTo>
                    <a:pt x="102" y="57"/>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29" name="Freeform 65"/>
            <p:cNvSpPr>
              <a:spLocks/>
            </p:cNvSpPr>
            <p:nvPr/>
          </p:nvSpPr>
          <p:spPr bwMode="auto">
            <a:xfrm>
              <a:off x="3421" y="1873"/>
              <a:ext cx="208" cy="68"/>
            </a:xfrm>
            <a:custGeom>
              <a:avLst/>
              <a:gdLst>
                <a:gd name="T0" fmla="*/ 0 w 208"/>
                <a:gd name="T1" fmla="*/ 14 h 68"/>
                <a:gd name="T2" fmla="*/ 45 w 208"/>
                <a:gd name="T3" fmla="*/ 0 h 68"/>
                <a:gd name="T4" fmla="*/ 157 w 208"/>
                <a:gd name="T5" fmla="*/ 40 h 68"/>
                <a:gd name="T6" fmla="*/ 208 w 208"/>
                <a:gd name="T7" fmla="*/ 31 h 68"/>
                <a:gd name="T8" fmla="*/ 182 w 208"/>
                <a:gd name="T9" fmla="*/ 68 h 68"/>
                <a:gd name="T10" fmla="*/ 48 w 208"/>
                <a:gd name="T11" fmla="*/ 68 h 68"/>
                <a:gd name="T12" fmla="*/ 102 w 208"/>
                <a:gd name="T13" fmla="*/ 57 h 68"/>
                <a:gd name="T14" fmla="*/ 0 w 208"/>
                <a:gd name="T15" fmla="*/ 1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68">
                  <a:moveTo>
                    <a:pt x="0" y="14"/>
                  </a:moveTo>
                  <a:lnTo>
                    <a:pt x="45" y="0"/>
                  </a:lnTo>
                  <a:lnTo>
                    <a:pt x="157" y="40"/>
                  </a:lnTo>
                  <a:lnTo>
                    <a:pt x="208" y="31"/>
                  </a:lnTo>
                  <a:lnTo>
                    <a:pt x="182" y="68"/>
                  </a:lnTo>
                  <a:lnTo>
                    <a:pt x="48" y="68"/>
                  </a:lnTo>
                  <a:lnTo>
                    <a:pt x="102" y="57"/>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30" name="Freeform 66"/>
            <p:cNvSpPr>
              <a:spLocks/>
            </p:cNvSpPr>
            <p:nvPr/>
          </p:nvSpPr>
          <p:spPr bwMode="auto">
            <a:xfrm>
              <a:off x="3629" y="1964"/>
              <a:ext cx="212" cy="69"/>
            </a:xfrm>
            <a:custGeom>
              <a:avLst/>
              <a:gdLst>
                <a:gd name="T0" fmla="*/ 212 w 212"/>
                <a:gd name="T1" fmla="*/ 54 h 69"/>
                <a:gd name="T2" fmla="*/ 166 w 212"/>
                <a:gd name="T3" fmla="*/ 69 h 69"/>
                <a:gd name="T4" fmla="*/ 55 w 212"/>
                <a:gd name="T5" fmla="*/ 23 h 69"/>
                <a:gd name="T6" fmla="*/ 0 w 212"/>
                <a:gd name="T7" fmla="*/ 37 h 69"/>
                <a:gd name="T8" fmla="*/ 29 w 212"/>
                <a:gd name="T9" fmla="*/ 0 h 69"/>
                <a:gd name="T10" fmla="*/ 166 w 212"/>
                <a:gd name="T11" fmla="*/ 0 h 69"/>
                <a:gd name="T12" fmla="*/ 106 w 212"/>
                <a:gd name="T13" fmla="*/ 11 h 69"/>
                <a:gd name="T14" fmla="*/ 212 w 212"/>
                <a:gd name="T15" fmla="*/ 5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9">
                  <a:moveTo>
                    <a:pt x="212" y="54"/>
                  </a:moveTo>
                  <a:lnTo>
                    <a:pt x="166" y="69"/>
                  </a:lnTo>
                  <a:lnTo>
                    <a:pt x="55" y="23"/>
                  </a:lnTo>
                  <a:lnTo>
                    <a:pt x="0" y="37"/>
                  </a:lnTo>
                  <a:lnTo>
                    <a:pt x="29" y="0"/>
                  </a:lnTo>
                  <a:lnTo>
                    <a:pt x="166" y="0"/>
                  </a:lnTo>
                  <a:lnTo>
                    <a:pt x="106" y="11"/>
                  </a:lnTo>
                  <a:lnTo>
                    <a:pt x="212"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31" name="Freeform 67"/>
            <p:cNvSpPr>
              <a:spLocks/>
            </p:cNvSpPr>
            <p:nvPr/>
          </p:nvSpPr>
          <p:spPr bwMode="auto">
            <a:xfrm>
              <a:off x="3629" y="1964"/>
              <a:ext cx="212" cy="69"/>
            </a:xfrm>
            <a:custGeom>
              <a:avLst/>
              <a:gdLst>
                <a:gd name="T0" fmla="*/ 212 w 212"/>
                <a:gd name="T1" fmla="*/ 54 h 69"/>
                <a:gd name="T2" fmla="*/ 166 w 212"/>
                <a:gd name="T3" fmla="*/ 69 h 69"/>
                <a:gd name="T4" fmla="*/ 55 w 212"/>
                <a:gd name="T5" fmla="*/ 23 h 69"/>
                <a:gd name="T6" fmla="*/ 0 w 212"/>
                <a:gd name="T7" fmla="*/ 37 h 69"/>
                <a:gd name="T8" fmla="*/ 29 w 212"/>
                <a:gd name="T9" fmla="*/ 0 h 69"/>
                <a:gd name="T10" fmla="*/ 166 w 212"/>
                <a:gd name="T11" fmla="*/ 0 h 69"/>
                <a:gd name="T12" fmla="*/ 106 w 212"/>
                <a:gd name="T13" fmla="*/ 11 h 69"/>
                <a:gd name="T14" fmla="*/ 212 w 212"/>
                <a:gd name="T15" fmla="*/ 5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9">
                  <a:moveTo>
                    <a:pt x="212" y="54"/>
                  </a:moveTo>
                  <a:lnTo>
                    <a:pt x="166" y="69"/>
                  </a:lnTo>
                  <a:lnTo>
                    <a:pt x="55" y="23"/>
                  </a:lnTo>
                  <a:lnTo>
                    <a:pt x="0" y="37"/>
                  </a:lnTo>
                  <a:lnTo>
                    <a:pt x="29" y="0"/>
                  </a:lnTo>
                  <a:lnTo>
                    <a:pt x="166" y="0"/>
                  </a:lnTo>
                  <a:lnTo>
                    <a:pt x="106" y="11"/>
                  </a:lnTo>
                  <a:lnTo>
                    <a:pt x="212"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32" name="Line 68"/>
            <p:cNvSpPr>
              <a:spLocks noChangeShapeType="1"/>
            </p:cNvSpPr>
            <p:nvPr/>
          </p:nvSpPr>
          <p:spPr bwMode="auto">
            <a:xfrm>
              <a:off x="3306" y="1958"/>
              <a:ext cx="1" cy="149"/>
            </a:xfrm>
            <a:prstGeom prst="line">
              <a:avLst/>
            </a:prstGeom>
            <a:noFill/>
            <a:ln w="4763">
              <a:solidFill>
                <a:srgbClr val="E6E6E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6133" name="Rectangle 69"/>
            <p:cNvSpPr>
              <a:spLocks noChangeArrowheads="1"/>
            </p:cNvSpPr>
            <p:nvPr/>
          </p:nvSpPr>
          <p:spPr bwMode="auto">
            <a:xfrm>
              <a:off x="3614" y="2067"/>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TW" sz="1500">
                  <a:solidFill>
                    <a:srgbClr val="FFFFFF"/>
                  </a:solidFill>
                  <a:ea typeface="新細明體" panose="02020500000000000000" pitchFamily="18" charset="-120"/>
                </a:rPr>
                <a:t>C</a:t>
              </a:r>
              <a:endParaRPr lang="en-US" altLang="zh-TW">
                <a:latin typeface="Helvetica" panose="020B0604020202020204" pitchFamily="34" charset="0"/>
                <a:ea typeface="新細明體" panose="02020500000000000000" pitchFamily="18" charset="-120"/>
              </a:endParaRPr>
            </a:p>
          </p:txBody>
        </p:sp>
        <p:sp>
          <p:nvSpPr>
            <p:cNvPr id="856134" name="Freeform 70"/>
            <p:cNvSpPr>
              <a:spLocks/>
            </p:cNvSpPr>
            <p:nvPr/>
          </p:nvSpPr>
          <p:spPr bwMode="auto">
            <a:xfrm>
              <a:off x="2557" y="2636"/>
              <a:ext cx="641" cy="220"/>
            </a:xfrm>
            <a:custGeom>
              <a:avLst/>
              <a:gdLst>
                <a:gd name="T0" fmla="*/ 641 w 641"/>
                <a:gd name="T1" fmla="*/ 108 h 220"/>
                <a:gd name="T2" fmla="*/ 635 w 641"/>
                <a:gd name="T3" fmla="*/ 88 h 220"/>
                <a:gd name="T4" fmla="*/ 621 w 641"/>
                <a:gd name="T5" fmla="*/ 71 h 220"/>
                <a:gd name="T6" fmla="*/ 592 w 641"/>
                <a:gd name="T7" fmla="*/ 51 h 220"/>
                <a:gd name="T8" fmla="*/ 558 w 641"/>
                <a:gd name="T9" fmla="*/ 37 h 220"/>
                <a:gd name="T10" fmla="*/ 515 w 641"/>
                <a:gd name="T11" fmla="*/ 23 h 220"/>
                <a:gd name="T12" fmla="*/ 463 w 641"/>
                <a:gd name="T13" fmla="*/ 11 h 220"/>
                <a:gd name="T14" fmla="*/ 409 w 641"/>
                <a:gd name="T15" fmla="*/ 5 h 220"/>
                <a:gd name="T16" fmla="*/ 349 w 641"/>
                <a:gd name="T17" fmla="*/ 0 h 220"/>
                <a:gd name="T18" fmla="*/ 289 w 641"/>
                <a:gd name="T19" fmla="*/ 0 h 220"/>
                <a:gd name="T20" fmla="*/ 232 w 641"/>
                <a:gd name="T21" fmla="*/ 5 h 220"/>
                <a:gd name="T22" fmla="*/ 178 w 641"/>
                <a:gd name="T23" fmla="*/ 11 h 220"/>
                <a:gd name="T24" fmla="*/ 126 w 641"/>
                <a:gd name="T25" fmla="*/ 23 h 220"/>
                <a:gd name="T26" fmla="*/ 83 w 641"/>
                <a:gd name="T27" fmla="*/ 37 h 220"/>
                <a:gd name="T28" fmla="*/ 46 w 641"/>
                <a:gd name="T29" fmla="*/ 51 h 220"/>
                <a:gd name="T30" fmla="*/ 20 w 641"/>
                <a:gd name="T31" fmla="*/ 71 h 220"/>
                <a:gd name="T32" fmla="*/ 3 w 641"/>
                <a:gd name="T33" fmla="*/ 88 h 220"/>
                <a:gd name="T34" fmla="*/ 0 w 641"/>
                <a:gd name="T35" fmla="*/ 108 h 220"/>
                <a:gd name="T36" fmla="*/ 3 w 641"/>
                <a:gd name="T37" fmla="*/ 131 h 220"/>
                <a:gd name="T38" fmla="*/ 20 w 641"/>
                <a:gd name="T39" fmla="*/ 148 h 220"/>
                <a:gd name="T40" fmla="*/ 46 w 641"/>
                <a:gd name="T41" fmla="*/ 168 h 220"/>
                <a:gd name="T42" fmla="*/ 83 w 641"/>
                <a:gd name="T43" fmla="*/ 183 h 220"/>
                <a:gd name="T44" fmla="*/ 126 w 641"/>
                <a:gd name="T45" fmla="*/ 197 h 220"/>
                <a:gd name="T46" fmla="*/ 178 w 641"/>
                <a:gd name="T47" fmla="*/ 208 h 220"/>
                <a:gd name="T48" fmla="*/ 232 w 641"/>
                <a:gd name="T49" fmla="*/ 214 h 220"/>
                <a:gd name="T50" fmla="*/ 289 w 641"/>
                <a:gd name="T51" fmla="*/ 220 h 220"/>
                <a:gd name="T52" fmla="*/ 349 w 641"/>
                <a:gd name="T53" fmla="*/ 220 h 220"/>
                <a:gd name="T54" fmla="*/ 409 w 641"/>
                <a:gd name="T55" fmla="*/ 214 h 220"/>
                <a:gd name="T56" fmla="*/ 463 w 641"/>
                <a:gd name="T57" fmla="*/ 208 h 220"/>
                <a:gd name="T58" fmla="*/ 515 w 641"/>
                <a:gd name="T59" fmla="*/ 197 h 220"/>
                <a:gd name="T60" fmla="*/ 558 w 641"/>
                <a:gd name="T61" fmla="*/ 183 h 220"/>
                <a:gd name="T62" fmla="*/ 592 w 641"/>
                <a:gd name="T63" fmla="*/ 168 h 220"/>
                <a:gd name="T64" fmla="*/ 621 w 641"/>
                <a:gd name="T65" fmla="*/ 148 h 220"/>
                <a:gd name="T66" fmla="*/ 635 w 641"/>
                <a:gd name="T67" fmla="*/ 131 h 220"/>
                <a:gd name="T68" fmla="*/ 641 w 641"/>
                <a:gd name="T69" fmla="*/ 10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1" h="220">
                  <a:moveTo>
                    <a:pt x="641" y="108"/>
                  </a:moveTo>
                  <a:lnTo>
                    <a:pt x="635" y="88"/>
                  </a:lnTo>
                  <a:lnTo>
                    <a:pt x="621" y="71"/>
                  </a:lnTo>
                  <a:lnTo>
                    <a:pt x="592" y="51"/>
                  </a:lnTo>
                  <a:lnTo>
                    <a:pt x="558" y="37"/>
                  </a:lnTo>
                  <a:lnTo>
                    <a:pt x="515" y="23"/>
                  </a:lnTo>
                  <a:lnTo>
                    <a:pt x="463" y="11"/>
                  </a:lnTo>
                  <a:lnTo>
                    <a:pt x="409" y="5"/>
                  </a:lnTo>
                  <a:lnTo>
                    <a:pt x="349" y="0"/>
                  </a:lnTo>
                  <a:lnTo>
                    <a:pt x="289" y="0"/>
                  </a:lnTo>
                  <a:lnTo>
                    <a:pt x="232" y="5"/>
                  </a:lnTo>
                  <a:lnTo>
                    <a:pt x="178" y="11"/>
                  </a:lnTo>
                  <a:lnTo>
                    <a:pt x="126" y="23"/>
                  </a:lnTo>
                  <a:lnTo>
                    <a:pt x="83" y="37"/>
                  </a:lnTo>
                  <a:lnTo>
                    <a:pt x="46" y="51"/>
                  </a:lnTo>
                  <a:lnTo>
                    <a:pt x="20" y="71"/>
                  </a:lnTo>
                  <a:lnTo>
                    <a:pt x="3" y="88"/>
                  </a:lnTo>
                  <a:lnTo>
                    <a:pt x="0" y="108"/>
                  </a:lnTo>
                  <a:lnTo>
                    <a:pt x="3" y="131"/>
                  </a:lnTo>
                  <a:lnTo>
                    <a:pt x="20" y="148"/>
                  </a:lnTo>
                  <a:lnTo>
                    <a:pt x="46" y="168"/>
                  </a:lnTo>
                  <a:lnTo>
                    <a:pt x="83" y="183"/>
                  </a:lnTo>
                  <a:lnTo>
                    <a:pt x="126" y="197"/>
                  </a:lnTo>
                  <a:lnTo>
                    <a:pt x="178" y="208"/>
                  </a:lnTo>
                  <a:lnTo>
                    <a:pt x="232" y="214"/>
                  </a:lnTo>
                  <a:lnTo>
                    <a:pt x="289" y="220"/>
                  </a:lnTo>
                  <a:lnTo>
                    <a:pt x="349" y="220"/>
                  </a:lnTo>
                  <a:lnTo>
                    <a:pt x="409" y="214"/>
                  </a:lnTo>
                  <a:lnTo>
                    <a:pt x="463" y="208"/>
                  </a:lnTo>
                  <a:lnTo>
                    <a:pt x="515" y="197"/>
                  </a:lnTo>
                  <a:lnTo>
                    <a:pt x="558" y="183"/>
                  </a:lnTo>
                  <a:lnTo>
                    <a:pt x="592" y="168"/>
                  </a:lnTo>
                  <a:lnTo>
                    <a:pt x="621" y="148"/>
                  </a:lnTo>
                  <a:lnTo>
                    <a:pt x="635" y="131"/>
                  </a:lnTo>
                  <a:lnTo>
                    <a:pt x="641" y="108"/>
                  </a:lnTo>
                  <a:close/>
                </a:path>
              </a:pathLst>
            </a:custGeom>
            <a:solidFill>
              <a:srgbClr val="000080"/>
            </a:solidFill>
            <a:ln w="4763">
              <a:solidFill>
                <a:srgbClr val="E6E6E6"/>
              </a:solidFill>
              <a:prstDash val="solid"/>
              <a:round/>
              <a:headEnd/>
              <a:tailEnd/>
            </a:ln>
          </p:spPr>
          <p:txBody>
            <a:bodyPr/>
            <a:lstStyle/>
            <a:p>
              <a:endParaRPr lang="en-US"/>
            </a:p>
          </p:txBody>
        </p:sp>
        <p:sp>
          <p:nvSpPr>
            <p:cNvPr id="856135" name="Rectangle 71"/>
            <p:cNvSpPr>
              <a:spLocks noChangeArrowheads="1"/>
            </p:cNvSpPr>
            <p:nvPr/>
          </p:nvSpPr>
          <p:spPr bwMode="auto">
            <a:xfrm>
              <a:off x="2560" y="2599"/>
              <a:ext cx="635" cy="154"/>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6136" name="Freeform 72"/>
            <p:cNvSpPr>
              <a:spLocks/>
            </p:cNvSpPr>
            <p:nvPr/>
          </p:nvSpPr>
          <p:spPr bwMode="auto">
            <a:xfrm>
              <a:off x="2557" y="2484"/>
              <a:ext cx="643" cy="218"/>
            </a:xfrm>
            <a:custGeom>
              <a:avLst/>
              <a:gdLst>
                <a:gd name="T0" fmla="*/ 643 w 643"/>
                <a:gd name="T1" fmla="*/ 109 h 218"/>
                <a:gd name="T2" fmla="*/ 638 w 643"/>
                <a:gd name="T3" fmla="*/ 89 h 218"/>
                <a:gd name="T4" fmla="*/ 621 w 643"/>
                <a:gd name="T5" fmla="*/ 69 h 218"/>
                <a:gd name="T6" fmla="*/ 595 w 643"/>
                <a:gd name="T7" fmla="*/ 52 h 218"/>
                <a:gd name="T8" fmla="*/ 558 w 643"/>
                <a:gd name="T9" fmla="*/ 37 h 218"/>
                <a:gd name="T10" fmla="*/ 515 w 643"/>
                <a:gd name="T11" fmla="*/ 23 h 218"/>
                <a:gd name="T12" fmla="*/ 463 w 643"/>
                <a:gd name="T13" fmla="*/ 12 h 218"/>
                <a:gd name="T14" fmla="*/ 409 w 643"/>
                <a:gd name="T15" fmla="*/ 3 h 218"/>
                <a:gd name="T16" fmla="*/ 349 w 643"/>
                <a:gd name="T17" fmla="*/ 0 h 218"/>
                <a:gd name="T18" fmla="*/ 292 w 643"/>
                <a:gd name="T19" fmla="*/ 0 h 218"/>
                <a:gd name="T20" fmla="*/ 232 w 643"/>
                <a:gd name="T21" fmla="*/ 3 h 218"/>
                <a:gd name="T22" fmla="*/ 178 w 643"/>
                <a:gd name="T23" fmla="*/ 12 h 218"/>
                <a:gd name="T24" fmla="*/ 126 w 643"/>
                <a:gd name="T25" fmla="*/ 23 h 218"/>
                <a:gd name="T26" fmla="*/ 83 w 643"/>
                <a:gd name="T27" fmla="*/ 37 h 218"/>
                <a:gd name="T28" fmla="*/ 46 w 643"/>
                <a:gd name="T29" fmla="*/ 52 h 218"/>
                <a:gd name="T30" fmla="*/ 20 w 643"/>
                <a:gd name="T31" fmla="*/ 69 h 218"/>
                <a:gd name="T32" fmla="*/ 3 w 643"/>
                <a:gd name="T33" fmla="*/ 89 h 218"/>
                <a:gd name="T34" fmla="*/ 0 w 643"/>
                <a:gd name="T35" fmla="*/ 109 h 218"/>
                <a:gd name="T36" fmla="*/ 3 w 643"/>
                <a:gd name="T37" fmla="*/ 129 h 218"/>
                <a:gd name="T38" fmla="*/ 20 w 643"/>
                <a:gd name="T39" fmla="*/ 149 h 218"/>
                <a:gd name="T40" fmla="*/ 46 w 643"/>
                <a:gd name="T41" fmla="*/ 166 h 218"/>
                <a:gd name="T42" fmla="*/ 83 w 643"/>
                <a:gd name="T43" fmla="*/ 183 h 218"/>
                <a:gd name="T44" fmla="*/ 126 w 643"/>
                <a:gd name="T45" fmla="*/ 197 h 218"/>
                <a:gd name="T46" fmla="*/ 178 w 643"/>
                <a:gd name="T47" fmla="*/ 209 h 218"/>
                <a:gd name="T48" fmla="*/ 232 w 643"/>
                <a:gd name="T49" fmla="*/ 215 h 218"/>
                <a:gd name="T50" fmla="*/ 292 w 643"/>
                <a:gd name="T51" fmla="*/ 218 h 218"/>
                <a:gd name="T52" fmla="*/ 349 w 643"/>
                <a:gd name="T53" fmla="*/ 218 h 218"/>
                <a:gd name="T54" fmla="*/ 409 w 643"/>
                <a:gd name="T55" fmla="*/ 215 h 218"/>
                <a:gd name="T56" fmla="*/ 463 w 643"/>
                <a:gd name="T57" fmla="*/ 209 h 218"/>
                <a:gd name="T58" fmla="*/ 515 w 643"/>
                <a:gd name="T59" fmla="*/ 197 h 218"/>
                <a:gd name="T60" fmla="*/ 558 w 643"/>
                <a:gd name="T61" fmla="*/ 183 h 218"/>
                <a:gd name="T62" fmla="*/ 595 w 643"/>
                <a:gd name="T63" fmla="*/ 166 h 218"/>
                <a:gd name="T64" fmla="*/ 621 w 643"/>
                <a:gd name="T65" fmla="*/ 149 h 218"/>
                <a:gd name="T66" fmla="*/ 638 w 643"/>
                <a:gd name="T67" fmla="*/ 129 h 218"/>
                <a:gd name="T68" fmla="*/ 643 w 643"/>
                <a:gd name="T69" fmla="*/ 10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3" h="218">
                  <a:moveTo>
                    <a:pt x="643" y="109"/>
                  </a:moveTo>
                  <a:lnTo>
                    <a:pt x="638" y="89"/>
                  </a:lnTo>
                  <a:lnTo>
                    <a:pt x="621" y="69"/>
                  </a:lnTo>
                  <a:lnTo>
                    <a:pt x="595" y="52"/>
                  </a:lnTo>
                  <a:lnTo>
                    <a:pt x="558" y="37"/>
                  </a:lnTo>
                  <a:lnTo>
                    <a:pt x="515" y="23"/>
                  </a:lnTo>
                  <a:lnTo>
                    <a:pt x="463" y="12"/>
                  </a:lnTo>
                  <a:lnTo>
                    <a:pt x="409" y="3"/>
                  </a:lnTo>
                  <a:lnTo>
                    <a:pt x="349" y="0"/>
                  </a:lnTo>
                  <a:lnTo>
                    <a:pt x="292" y="0"/>
                  </a:lnTo>
                  <a:lnTo>
                    <a:pt x="232" y="3"/>
                  </a:lnTo>
                  <a:lnTo>
                    <a:pt x="178" y="12"/>
                  </a:lnTo>
                  <a:lnTo>
                    <a:pt x="126" y="23"/>
                  </a:lnTo>
                  <a:lnTo>
                    <a:pt x="83" y="37"/>
                  </a:lnTo>
                  <a:lnTo>
                    <a:pt x="46" y="52"/>
                  </a:lnTo>
                  <a:lnTo>
                    <a:pt x="20" y="69"/>
                  </a:lnTo>
                  <a:lnTo>
                    <a:pt x="3" y="89"/>
                  </a:lnTo>
                  <a:lnTo>
                    <a:pt x="0" y="109"/>
                  </a:lnTo>
                  <a:lnTo>
                    <a:pt x="3" y="129"/>
                  </a:lnTo>
                  <a:lnTo>
                    <a:pt x="20" y="149"/>
                  </a:lnTo>
                  <a:lnTo>
                    <a:pt x="46" y="166"/>
                  </a:lnTo>
                  <a:lnTo>
                    <a:pt x="83" y="183"/>
                  </a:lnTo>
                  <a:lnTo>
                    <a:pt x="126" y="197"/>
                  </a:lnTo>
                  <a:lnTo>
                    <a:pt x="178" y="209"/>
                  </a:lnTo>
                  <a:lnTo>
                    <a:pt x="232" y="215"/>
                  </a:lnTo>
                  <a:lnTo>
                    <a:pt x="292" y="218"/>
                  </a:lnTo>
                  <a:lnTo>
                    <a:pt x="349" y="218"/>
                  </a:lnTo>
                  <a:lnTo>
                    <a:pt x="409" y="215"/>
                  </a:lnTo>
                  <a:lnTo>
                    <a:pt x="463" y="209"/>
                  </a:lnTo>
                  <a:lnTo>
                    <a:pt x="515" y="197"/>
                  </a:lnTo>
                  <a:lnTo>
                    <a:pt x="558" y="183"/>
                  </a:lnTo>
                  <a:lnTo>
                    <a:pt x="595" y="166"/>
                  </a:lnTo>
                  <a:lnTo>
                    <a:pt x="621" y="149"/>
                  </a:lnTo>
                  <a:lnTo>
                    <a:pt x="638" y="129"/>
                  </a:lnTo>
                  <a:lnTo>
                    <a:pt x="643" y="109"/>
                  </a:lnTo>
                  <a:close/>
                </a:path>
              </a:pathLst>
            </a:custGeom>
            <a:solidFill>
              <a:srgbClr val="0000FF"/>
            </a:solidFill>
            <a:ln w="4763">
              <a:solidFill>
                <a:srgbClr val="E6E6E6"/>
              </a:solidFill>
              <a:prstDash val="solid"/>
              <a:round/>
              <a:headEnd/>
              <a:tailEnd/>
            </a:ln>
          </p:spPr>
          <p:txBody>
            <a:bodyPr/>
            <a:lstStyle/>
            <a:p>
              <a:endParaRPr lang="en-US"/>
            </a:p>
          </p:txBody>
        </p:sp>
        <p:sp>
          <p:nvSpPr>
            <p:cNvPr id="856137" name="Freeform 73"/>
            <p:cNvSpPr>
              <a:spLocks/>
            </p:cNvSpPr>
            <p:nvPr/>
          </p:nvSpPr>
          <p:spPr bwMode="auto">
            <a:xfrm>
              <a:off x="2883" y="2516"/>
              <a:ext cx="212" cy="68"/>
            </a:xfrm>
            <a:custGeom>
              <a:avLst/>
              <a:gdLst>
                <a:gd name="T0" fmla="*/ 0 w 212"/>
                <a:gd name="T1" fmla="*/ 54 h 68"/>
                <a:gd name="T2" fmla="*/ 46 w 212"/>
                <a:gd name="T3" fmla="*/ 68 h 68"/>
                <a:gd name="T4" fmla="*/ 160 w 212"/>
                <a:gd name="T5" fmla="*/ 23 h 68"/>
                <a:gd name="T6" fmla="*/ 212 w 212"/>
                <a:gd name="T7" fmla="*/ 37 h 68"/>
                <a:gd name="T8" fmla="*/ 183 w 212"/>
                <a:gd name="T9" fmla="*/ 0 h 68"/>
                <a:gd name="T10" fmla="*/ 52 w 212"/>
                <a:gd name="T11" fmla="*/ 0 h 68"/>
                <a:gd name="T12" fmla="*/ 106 w 212"/>
                <a:gd name="T13" fmla="*/ 11 h 68"/>
                <a:gd name="T14" fmla="*/ 0 w 212"/>
                <a:gd name="T15" fmla="*/ 5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8">
                  <a:moveTo>
                    <a:pt x="0" y="54"/>
                  </a:moveTo>
                  <a:lnTo>
                    <a:pt x="46" y="68"/>
                  </a:lnTo>
                  <a:lnTo>
                    <a:pt x="160" y="23"/>
                  </a:lnTo>
                  <a:lnTo>
                    <a:pt x="212" y="37"/>
                  </a:lnTo>
                  <a:lnTo>
                    <a:pt x="183" y="0"/>
                  </a:lnTo>
                  <a:lnTo>
                    <a:pt x="52" y="0"/>
                  </a:lnTo>
                  <a:lnTo>
                    <a:pt x="106" y="11"/>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38" name="Freeform 74"/>
            <p:cNvSpPr>
              <a:spLocks/>
            </p:cNvSpPr>
            <p:nvPr/>
          </p:nvSpPr>
          <p:spPr bwMode="auto">
            <a:xfrm>
              <a:off x="2883" y="2516"/>
              <a:ext cx="212" cy="68"/>
            </a:xfrm>
            <a:custGeom>
              <a:avLst/>
              <a:gdLst>
                <a:gd name="T0" fmla="*/ 0 w 212"/>
                <a:gd name="T1" fmla="*/ 54 h 68"/>
                <a:gd name="T2" fmla="*/ 46 w 212"/>
                <a:gd name="T3" fmla="*/ 68 h 68"/>
                <a:gd name="T4" fmla="*/ 160 w 212"/>
                <a:gd name="T5" fmla="*/ 23 h 68"/>
                <a:gd name="T6" fmla="*/ 212 w 212"/>
                <a:gd name="T7" fmla="*/ 37 h 68"/>
                <a:gd name="T8" fmla="*/ 183 w 212"/>
                <a:gd name="T9" fmla="*/ 0 h 68"/>
                <a:gd name="T10" fmla="*/ 52 w 212"/>
                <a:gd name="T11" fmla="*/ 0 h 68"/>
                <a:gd name="T12" fmla="*/ 106 w 212"/>
                <a:gd name="T13" fmla="*/ 11 h 68"/>
                <a:gd name="T14" fmla="*/ 0 w 212"/>
                <a:gd name="T15" fmla="*/ 5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8">
                  <a:moveTo>
                    <a:pt x="0" y="54"/>
                  </a:moveTo>
                  <a:lnTo>
                    <a:pt x="46" y="68"/>
                  </a:lnTo>
                  <a:lnTo>
                    <a:pt x="160" y="23"/>
                  </a:lnTo>
                  <a:lnTo>
                    <a:pt x="212" y="37"/>
                  </a:lnTo>
                  <a:lnTo>
                    <a:pt x="183" y="0"/>
                  </a:lnTo>
                  <a:lnTo>
                    <a:pt x="52" y="0"/>
                  </a:lnTo>
                  <a:lnTo>
                    <a:pt x="106" y="11"/>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39" name="Freeform 75"/>
            <p:cNvSpPr>
              <a:spLocks/>
            </p:cNvSpPr>
            <p:nvPr/>
          </p:nvSpPr>
          <p:spPr bwMode="auto">
            <a:xfrm>
              <a:off x="2655" y="2596"/>
              <a:ext cx="208" cy="74"/>
            </a:xfrm>
            <a:custGeom>
              <a:avLst/>
              <a:gdLst>
                <a:gd name="T0" fmla="*/ 208 w 208"/>
                <a:gd name="T1" fmla="*/ 14 h 74"/>
                <a:gd name="T2" fmla="*/ 162 w 208"/>
                <a:gd name="T3" fmla="*/ 0 h 74"/>
                <a:gd name="T4" fmla="*/ 54 w 208"/>
                <a:gd name="T5" fmla="*/ 45 h 74"/>
                <a:gd name="T6" fmla="*/ 0 w 208"/>
                <a:gd name="T7" fmla="*/ 31 h 74"/>
                <a:gd name="T8" fmla="*/ 25 w 208"/>
                <a:gd name="T9" fmla="*/ 74 h 74"/>
                <a:gd name="T10" fmla="*/ 162 w 208"/>
                <a:gd name="T11" fmla="*/ 74 h 74"/>
                <a:gd name="T12" fmla="*/ 102 w 208"/>
                <a:gd name="T13" fmla="*/ 57 h 74"/>
                <a:gd name="T14" fmla="*/ 208 w 208"/>
                <a:gd name="T15" fmla="*/ 1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74">
                  <a:moveTo>
                    <a:pt x="208" y="14"/>
                  </a:moveTo>
                  <a:lnTo>
                    <a:pt x="162" y="0"/>
                  </a:lnTo>
                  <a:lnTo>
                    <a:pt x="54" y="45"/>
                  </a:lnTo>
                  <a:lnTo>
                    <a:pt x="0" y="31"/>
                  </a:lnTo>
                  <a:lnTo>
                    <a:pt x="25" y="74"/>
                  </a:lnTo>
                  <a:lnTo>
                    <a:pt x="162" y="74"/>
                  </a:lnTo>
                  <a:lnTo>
                    <a:pt x="102" y="57"/>
                  </a:lnTo>
                  <a:lnTo>
                    <a:pt x="20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40" name="Freeform 76"/>
            <p:cNvSpPr>
              <a:spLocks/>
            </p:cNvSpPr>
            <p:nvPr/>
          </p:nvSpPr>
          <p:spPr bwMode="auto">
            <a:xfrm>
              <a:off x="2655" y="2596"/>
              <a:ext cx="208" cy="74"/>
            </a:xfrm>
            <a:custGeom>
              <a:avLst/>
              <a:gdLst>
                <a:gd name="T0" fmla="*/ 208 w 208"/>
                <a:gd name="T1" fmla="*/ 14 h 74"/>
                <a:gd name="T2" fmla="*/ 162 w 208"/>
                <a:gd name="T3" fmla="*/ 0 h 74"/>
                <a:gd name="T4" fmla="*/ 54 w 208"/>
                <a:gd name="T5" fmla="*/ 45 h 74"/>
                <a:gd name="T6" fmla="*/ 0 w 208"/>
                <a:gd name="T7" fmla="*/ 31 h 74"/>
                <a:gd name="T8" fmla="*/ 25 w 208"/>
                <a:gd name="T9" fmla="*/ 74 h 74"/>
                <a:gd name="T10" fmla="*/ 162 w 208"/>
                <a:gd name="T11" fmla="*/ 74 h 74"/>
                <a:gd name="T12" fmla="*/ 102 w 208"/>
                <a:gd name="T13" fmla="*/ 57 h 74"/>
                <a:gd name="T14" fmla="*/ 208 w 208"/>
                <a:gd name="T15" fmla="*/ 1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74">
                  <a:moveTo>
                    <a:pt x="208" y="14"/>
                  </a:moveTo>
                  <a:lnTo>
                    <a:pt x="162" y="0"/>
                  </a:lnTo>
                  <a:lnTo>
                    <a:pt x="54" y="45"/>
                  </a:lnTo>
                  <a:lnTo>
                    <a:pt x="0" y="31"/>
                  </a:lnTo>
                  <a:lnTo>
                    <a:pt x="25" y="74"/>
                  </a:lnTo>
                  <a:lnTo>
                    <a:pt x="162" y="74"/>
                  </a:lnTo>
                  <a:lnTo>
                    <a:pt x="102" y="57"/>
                  </a:lnTo>
                  <a:lnTo>
                    <a:pt x="20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41" name="Freeform 77"/>
            <p:cNvSpPr>
              <a:spLocks/>
            </p:cNvSpPr>
            <p:nvPr/>
          </p:nvSpPr>
          <p:spPr bwMode="auto">
            <a:xfrm>
              <a:off x="2666" y="2510"/>
              <a:ext cx="209" cy="71"/>
            </a:xfrm>
            <a:custGeom>
              <a:avLst/>
              <a:gdLst>
                <a:gd name="T0" fmla="*/ 0 w 209"/>
                <a:gd name="T1" fmla="*/ 17 h 71"/>
                <a:gd name="T2" fmla="*/ 46 w 209"/>
                <a:gd name="T3" fmla="*/ 0 h 71"/>
                <a:gd name="T4" fmla="*/ 160 w 209"/>
                <a:gd name="T5" fmla="*/ 43 h 71"/>
                <a:gd name="T6" fmla="*/ 209 w 209"/>
                <a:gd name="T7" fmla="*/ 31 h 71"/>
                <a:gd name="T8" fmla="*/ 183 w 209"/>
                <a:gd name="T9" fmla="*/ 71 h 71"/>
                <a:gd name="T10" fmla="*/ 49 w 209"/>
                <a:gd name="T11" fmla="*/ 71 h 71"/>
                <a:gd name="T12" fmla="*/ 106 w 209"/>
                <a:gd name="T13" fmla="*/ 60 h 71"/>
                <a:gd name="T14" fmla="*/ 0 w 209"/>
                <a:gd name="T15" fmla="*/ 17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71">
                  <a:moveTo>
                    <a:pt x="0" y="17"/>
                  </a:moveTo>
                  <a:lnTo>
                    <a:pt x="46" y="0"/>
                  </a:lnTo>
                  <a:lnTo>
                    <a:pt x="160" y="43"/>
                  </a:lnTo>
                  <a:lnTo>
                    <a:pt x="209" y="31"/>
                  </a:lnTo>
                  <a:lnTo>
                    <a:pt x="183" y="71"/>
                  </a:lnTo>
                  <a:lnTo>
                    <a:pt x="49" y="71"/>
                  </a:lnTo>
                  <a:lnTo>
                    <a:pt x="106" y="6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42" name="Freeform 78"/>
            <p:cNvSpPr>
              <a:spLocks/>
            </p:cNvSpPr>
            <p:nvPr/>
          </p:nvSpPr>
          <p:spPr bwMode="auto">
            <a:xfrm>
              <a:off x="2666" y="2510"/>
              <a:ext cx="209" cy="71"/>
            </a:xfrm>
            <a:custGeom>
              <a:avLst/>
              <a:gdLst>
                <a:gd name="T0" fmla="*/ 0 w 209"/>
                <a:gd name="T1" fmla="*/ 17 h 71"/>
                <a:gd name="T2" fmla="*/ 46 w 209"/>
                <a:gd name="T3" fmla="*/ 0 h 71"/>
                <a:gd name="T4" fmla="*/ 160 w 209"/>
                <a:gd name="T5" fmla="*/ 43 h 71"/>
                <a:gd name="T6" fmla="*/ 209 w 209"/>
                <a:gd name="T7" fmla="*/ 31 h 71"/>
                <a:gd name="T8" fmla="*/ 183 w 209"/>
                <a:gd name="T9" fmla="*/ 71 h 71"/>
                <a:gd name="T10" fmla="*/ 49 w 209"/>
                <a:gd name="T11" fmla="*/ 71 h 71"/>
                <a:gd name="T12" fmla="*/ 106 w 209"/>
                <a:gd name="T13" fmla="*/ 60 h 71"/>
                <a:gd name="T14" fmla="*/ 0 w 209"/>
                <a:gd name="T15" fmla="*/ 17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71">
                  <a:moveTo>
                    <a:pt x="0" y="17"/>
                  </a:moveTo>
                  <a:lnTo>
                    <a:pt x="46" y="0"/>
                  </a:lnTo>
                  <a:lnTo>
                    <a:pt x="160" y="43"/>
                  </a:lnTo>
                  <a:lnTo>
                    <a:pt x="209" y="31"/>
                  </a:lnTo>
                  <a:lnTo>
                    <a:pt x="183" y="71"/>
                  </a:lnTo>
                  <a:lnTo>
                    <a:pt x="49" y="71"/>
                  </a:lnTo>
                  <a:lnTo>
                    <a:pt x="106" y="6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43" name="Freeform 79"/>
            <p:cNvSpPr>
              <a:spLocks/>
            </p:cNvSpPr>
            <p:nvPr/>
          </p:nvSpPr>
          <p:spPr bwMode="auto">
            <a:xfrm>
              <a:off x="2875" y="2604"/>
              <a:ext cx="211" cy="69"/>
            </a:xfrm>
            <a:custGeom>
              <a:avLst/>
              <a:gdLst>
                <a:gd name="T0" fmla="*/ 211 w 211"/>
                <a:gd name="T1" fmla="*/ 55 h 69"/>
                <a:gd name="T2" fmla="*/ 165 w 211"/>
                <a:gd name="T3" fmla="*/ 69 h 69"/>
                <a:gd name="T4" fmla="*/ 54 w 211"/>
                <a:gd name="T5" fmla="*/ 23 h 69"/>
                <a:gd name="T6" fmla="*/ 0 w 211"/>
                <a:gd name="T7" fmla="*/ 37 h 69"/>
                <a:gd name="T8" fmla="*/ 28 w 211"/>
                <a:gd name="T9" fmla="*/ 0 h 69"/>
                <a:gd name="T10" fmla="*/ 165 w 211"/>
                <a:gd name="T11" fmla="*/ 0 h 69"/>
                <a:gd name="T12" fmla="*/ 105 w 211"/>
                <a:gd name="T13" fmla="*/ 12 h 69"/>
                <a:gd name="T14" fmla="*/ 211 w 211"/>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9">
                  <a:moveTo>
                    <a:pt x="211" y="55"/>
                  </a:moveTo>
                  <a:lnTo>
                    <a:pt x="165" y="69"/>
                  </a:lnTo>
                  <a:lnTo>
                    <a:pt x="54" y="23"/>
                  </a:lnTo>
                  <a:lnTo>
                    <a:pt x="0" y="37"/>
                  </a:lnTo>
                  <a:lnTo>
                    <a:pt x="28" y="0"/>
                  </a:lnTo>
                  <a:lnTo>
                    <a:pt x="165" y="0"/>
                  </a:lnTo>
                  <a:lnTo>
                    <a:pt x="105" y="12"/>
                  </a:lnTo>
                  <a:lnTo>
                    <a:pt x="211"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44" name="Freeform 80"/>
            <p:cNvSpPr>
              <a:spLocks/>
            </p:cNvSpPr>
            <p:nvPr/>
          </p:nvSpPr>
          <p:spPr bwMode="auto">
            <a:xfrm>
              <a:off x="2875" y="2604"/>
              <a:ext cx="211" cy="69"/>
            </a:xfrm>
            <a:custGeom>
              <a:avLst/>
              <a:gdLst>
                <a:gd name="T0" fmla="*/ 211 w 211"/>
                <a:gd name="T1" fmla="*/ 55 h 69"/>
                <a:gd name="T2" fmla="*/ 165 w 211"/>
                <a:gd name="T3" fmla="*/ 69 h 69"/>
                <a:gd name="T4" fmla="*/ 54 w 211"/>
                <a:gd name="T5" fmla="*/ 23 h 69"/>
                <a:gd name="T6" fmla="*/ 0 w 211"/>
                <a:gd name="T7" fmla="*/ 37 h 69"/>
                <a:gd name="T8" fmla="*/ 28 w 211"/>
                <a:gd name="T9" fmla="*/ 0 h 69"/>
                <a:gd name="T10" fmla="*/ 165 w 211"/>
                <a:gd name="T11" fmla="*/ 0 h 69"/>
                <a:gd name="T12" fmla="*/ 105 w 211"/>
                <a:gd name="T13" fmla="*/ 12 h 69"/>
                <a:gd name="T14" fmla="*/ 211 w 211"/>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9">
                  <a:moveTo>
                    <a:pt x="211" y="55"/>
                  </a:moveTo>
                  <a:lnTo>
                    <a:pt x="165" y="69"/>
                  </a:lnTo>
                  <a:lnTo>
                    <a:pt x="54" y="23"/>
                  </a:lnTo>
                  <a:lnTo>
                    <a:pt x="0" y="37"/>
                  </a:lnTo>
                  <a:lnTo>
                    <a:pt x="28" y="0"/>
                  </a:lnTo>
                  <a:lnTo>
                    <a:pt x="165" y="0"/>
                  </a:lnTo>
                  <a:lnTo>
                    <a:pt x="105" y="12"/>
                  </a:lnTo>
                  <a:lnTo>
                    <a:pt x="211"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45" name="Freeform 81"/>
            <p:cNvSpPr>
              <a:spLocks/>
            </p:cNvSpPr>
            <p:nvPr/>
          </p:nvSpPr>
          <p:spPr bwMode="auto">
            <a:xfrm>
              <a:off x="2886" y="2519"/>
              <a:ext cx="212" cy="68"/>
            </a:xfrm>
            <a:custGeom>
              <a:avLst/>
              <a:gdLst>
                <a:gd name="T0" fmla="*/ 0 w 212"/>
                <a:gd name="T1" fmla="*/ 54 h 68"/>
                <a:gd name="T2" fmla="*/ 49 w 212"/>
                <a:gd name="T3" fmla="*/ 68 h 68"/>
                <a:gd name="T4" fmla="*/ 160 w 212"/>
                <a:gd name="T5" fmla="*/ 22 h 68"/>
                <a:gd name="T6" fmla="*/ 212 w 212"/>
                <a:gd name="T7" fmla="*/ 37 h 68"/>
                <a:gd name="T8" fmla="*/ 186 w 212"/>
                <a:gd name="T9" fmla="*/ 0 h 68"/>
                <a:gd name="T10" fmla="*/ 52 w 212"/>
                <a:gd name="T11" fmla="*/ 0 h 68"/>
                <a:gd name="T12" fmla="*/ 106 w 212"/>
                <a:gd name="T13" fmla="*/ 11 h 68"/>
                <a:gd name="T14" fmla="*/ 0 w 212"/>
                <a:gd name="T15" fmla="*/ 5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8">
                  <a:moveTo>
                    <a:pt x="0" y="54"/>
                  </a:moveTo>
                  <a:lnTo>
                    <a:pt x="49" y="68"/>
                  </a:lnTo>
                  <a:lnTo>
                    <a:pt x="160" y="22"/>
                  </a:lnTo>
                  <a:lnTo>
                    <a:pt x="212" y="37"/>
                  </a:lnTo>
                  <a:lnTo>
                    <a:pt x="186" y="0"/>
                  </a:lnTo>
                  <a:lnTo>
                    <a:pt x="52" y="0"/>
                  </a:lnTo>
                  <a:lnTo>
                    <a:pt x="106" y="11"/>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46" name="Freeform 82"/>
            <p:cNvSpPr>
              <a:spLocks/>
            </p:cNvSpPr>
            <p:nvPr/>
          </p:nvSpPr>
          <p:spPr bwMode="auto">
            <a:xfrm>
              <a:off x="2886" y="2519"/>
              <a:ext cx="212" cy="68"/>
            </a:xfrm>
            <a:custGeom>
              <a:avLst/>
              <a:gdLst>
                <a:gd name="T0" fmla="*/ 0 w 212"/>
                <a:gd name="T1" fmla="*/ 54 h 68"/>
                <a:gd name="T2" fmla="*/ 49 w 212"/>
                <a:gd name="T3" fmla="*/ 68 h 68"/>
                <a:gd name="T4" fmla="*/ 160 w 212"/>
                <a:gd name="T5" fmla="*/ 22 h 68"/>
                <a:gd name="T6" fmla="*/ 212 w 212"/>
                <a:gd name="T7" fmla="*/ 37 h 68"/>
                <a:gd name="T8" fmla="*/ 186 w 212"/>
                <a:gd name="T9" fmla="*/ 0 h 68"/>
                <a:gd name="T10" fmla="*/ 52 w 212"/>
                <a:gd name="T11" fmla="*/ 0 h 68"/>
                <a:gd name="T12" fmla="*/ 106 w 212"/>
                <a:gd name="T13" fmla="*/ 11 h 68"/>
                <a:gd name="T14" fmla="*/ 0 w 212"/>
                <a:gd name="T15" fmla="*/ 5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8">
                  <a:moveTo>
                    <a:pt x="0" y="54"/>
                  </a:moveTo>
                  <a:lnTo>
                    <a:pt x="49" y="68"/>
                  </a:lnTo>
                  <a:lnTo>
                    <a:pt x="160" y="22"/>
                  </a:lnTo>
                  <a:lnTo>
                    <a:pt x="212" y="37"/>
                  </a:lnTo>
                  <a:lnTo>
                    <a:pt x="186" y="0"/>
                  </a:lnTo>
                  <a:lnTo>
                    <a:pt x="52" y="0"/>
                  </a:lnTo>
                  <a:lnTo>
                    <a:pt x="106" y="11"/>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47" name="Freeform 83"/>
            <p:cNvSpPr>
              <a:spLocks/>
            </p:cNvSpPr>
            <p:nvPr/>
          </p:nvSpPr>
          <p:spPr bwMode="auto">
            <a:xfrm>
              <a:off x="2657" y="2599"/>
              <a:ext cx="212" cy="74"/>
            </a:xfrm>
            <a:custGeom>
              <a:avLst/>
              <a:gdLst>
                <a:gd name="T0" fmla="*/ 212 w 212"/>
                <a:gd name="T1" fmla="*/ 17 h 74"/>
                <a:gd name="T2" fmla="*/ 163 w 212"/>
                <a:gd name="T3" fmla="*/ 0 h 74"/>
                <a:gd name="T4" fmla="*/ 55 w 212"/>
                <a:gd name="T5" fmla="*/ 45 h 74"/>
                <a:gd name="T6" fmla="*/ 0 w 212"/>
                <a:gd name="T7" fmla="*/ 31 h 74"/>
                <a:gd name="T8" fmla="*/ 26 w 212"/>
                <a:gd name="T9" fmla="*/ 74 h 74"/>
                <a:gd name="T10" fmla="*/ 163 w 212"/>
                <a:gd name="T11" fmla="*/ 74 h 74"/>
                <a:gd name="T12" fmla="*/ 106 w 212"/>
                <a:gd name="T13" fmla="*/ 60 h 74"/>
                <a:gd name="T14" fmla="*/ 212 w 212"/>
                <a:gd name="T15" fmla="*/ 1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4">
                  <a:moveTo>
                    <a:pt x="212" y="17"/>
                  </a:moveTo>
                  <a:lnTo>
                    <a:pt x="163" y="0"/>
                  </a:lnTo>
                  <a:lnTo>
                    <a:pt x="55" y="45"/>
                  </a:lnTo>
                  <a:lnTo>
                    <a:pt x="0" y="31"/>
                  </a:lnTo>
                  <a:lnTo>
                    <a:pt x="26" y="74"/>
                  </a:lnTo>
                  <a:lnTo>
                    <a:pt x="163" y="74"/>
                  </a:lnTo>
                  <a:lnTo>
                    <a:pt x="106" y="60"/>
                  </a:lnTo>
                  <a:lnTo>
                    <a:pt x="21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48" name="Freeform 84"/>
            <p:cNvSpPr>
              <a:spLocks/>
            </p:cNvSpPr>
            <p:nvPr/>
          </p:nvSpPr>
          <p:spPr bwMode="auto">
            <a:xfrm>
              <a:off x="2657" y="2599"/>
              <a:ext cx="212" cy="74"/>
            </a:xfrm>
            <a:custGeom>
              <a:avLst/>
              <a:gdLst>
                <a:gd name="T0" fmla="*/ 212 w 212"/>
                <a:gd name="T1" fmla="*/ 17 h 74"/>
                <a:gd name="T2" fmla="*/ 163 w 212"/>
                <a:gd name="T3" fmla="*/ 0 h 74"/>
                <a:gd name="T4" fmla="*/ 55 w 212"/>
                <a:gd name="T5" fmla="*/ 45 h 74"/>
                <a:gd name="T6" fmla="*/ 0 w 212"/>
                <a:gd name="T7" fmla="*/ 31 h 74"/>
                <a:gd name="T8" fmla="*/ 26 w 212"/>
                <a:gd name="T9" fmla="*/ 74 h 74"/>
                <a:gd name="T10" fmla="*/ 163 w 212"/>
                <a:gd name="T11" fmla="*/ 74 h 74"/>
                <a:gd name="T12" fmla="*/ 106 w 212"/>
                <a:gd name="T13" fmla="*/ 60 h 74"/>
                <a:gd name="T14" fmla="*/ 212 w 212"/>
                <a:gd name="T15" fmla="*/ 1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4">
                  <a:moveTo>
                    <a:pt x="212" y="17"/>
                  </a:moveTo>
                  <a:lnTo>
                    <a:pt x="163" y="0"/>
                  </a:lnTo>
                  <a:lnTo>
                    <a:pt x="55" y="45"/>
                  </a:lnTo>
                  <a:lnTo>
                    <a:pt x="0" y="31"/>
                  </a:lnTo>
                  <a:lnTo>
                    <a:pt x="26" y="74"/>
                  </a:lnTo>
                  <a:lnTo>
                    <a:pt x="163" y="74"/>
                  </a:lnTo>
                  <a:lnTo>
                    <a:pt x="106" y="60"/>
                  </a:lnTo>
                  <a:lnTo>
                    <a:pt x="21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49" name="Freeform 85"/>
            <p:cNvSpPr>
              <a:spLocks/>
            </p:cNvSpPr>
            <p:nvPr/>
          </p:nvSpPr>
          <p:spPr bwMode="auto">
            <a:xfrm>
              <a:off x="2669" y="2516"/>
              <a:ext cx="211" cy="68"/>
            </a:xfrm>
            <a:custGeom>
              <a:avLst/>
              <a:gdLst>
                <a:gd name="T0" fmla="*/ 0 w 211"/>
                <a:gd name="T1" fmla="*/ 14 h 68"/>
                <a:gd name="T2" fmla="*/ 46 w 211"/>
                <a:gd name="T3" fmla="*/ 0 h 68"/>
                <a:gd name="T4" fmla="*/ 160 w 211"/>
                <a:gd name="T5" fmla="*/ 40 h 68"/>
                <a:gd name="T6" fmla="*/ 211 w 211"/>
                <a:gd name="T7" fmla="*/ 31 h 68"/>
                <a:gd name="T8" fmla="*/ 183 w 211"/>
                <a:gd name="T9" fmla="*/ 68 h 68"/>
                <a:gd name="T10" fmla="*/ 51 w 211"/>
                <a:gd name="T11" fmla="*/ 68 h 68"/>
                <a:gd name="T12" fmla="*/ 106 w 211"/>
                <a:gd name="T13" fmla="*/ 57 h 68"/>
                <a:gd name="T14" fmla="*/ 0 w 211"/>
                <a:gd name="T15" fmla="*/ 1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8">
                  <a:moveTo>
                    <a:pt x="0" y="14"/>
                  </a:moveTo>
                  <a:lnTo>
                    <a:pt x="46" y="0"/>
                  </a:lnTo>
                  <a:lnTo>
                    <a:pt x="160" y="40"/>
                  </a:lnTo>
                  <a:lnTo>
                    <a:pt x="211" y="31"/>
                  </a:lnTo>
                  <a:lnTo>
                    <a:pt x="183" y="68"/>
                  </a:lnTo>
                  <a:lnTo>
                    <a:pt x="51" y="68"/>
                  </a:lnTo>
                  <a:lnTo>
                    <a:pt x="106" y="57"/>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50" name="Freeform 86"/>
            <p:cNvSpPr>
              <a:spLocks/>
            </p:cNvSpPr>
            <p:nvPr/>
          </p:nvSpPr>
          <p:spPr bwMode="auto">
            <a:xfrm>
              <a:off x="2669" y="2516"/>
              <a:ext cx="211" cy="68"/>
            </a:xfrm>
            <a:custGeom>
              <a:avLst/>
              <a:gdLst>
                <a:gd name="T0" fmla="*/ 0 w 211"/>
                <a:gd name="T1" fmla="*/ 14 h 68"/>
                <a:gd name="T2" fmla="*/ 46 w 211"/>
                <a:gd name="T3" fmla="*/ 0 h 68"/>
                <a:gd name="T4" fmla="*/ 160 w 211"/>
                <a:gd name="T5" fmla="*/ 40 h 68"/>
                <a:gd name="T6" fmla="*/ 211 w 211"/>
                <a:gd name="T7" fmla="*/ 31 h 68"/>
                <a:gd name="T8" fmla="*/ 183 w 211"/>
                <a:gd name="T9" fmla="*/ 68 h 68"/>
                <a:gd name="T10" fmla="*/ 51 w 211"/>
                <a:gd name="T11" fmla="*/ 68 h 68"/>
                <a:gd name="T12" fmla="*/ 106 w 211"/>
                <a:gd name="T13" fmla="*/ 57 h 68"/>
                <a:gd name="T14" fmla="*/ 0 w 211"/>
                <a:gd name="T15" fmla="*/ 1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8">
                  <a:moveTo>
                    <a:pt x="0" y="14"/>
                  </a:moveTo>
                  <a:lnTo>
                    <a:pt x="46" y="0"/>
                  </a:lnTo>
                  <a:lnTo>
                    <a:pt x="160" y="40"/>
                  </a:lnTo>
                  <a:lnTo>
                    <a:pt x="211" y="31"/>
                  </a:lnTo>
                  <a:lnTo>
                    <a:pt x="183" y="68"/>
                  </a:lnTo>
                  <a:lnTo>
                    <a:pt x="51" y="68"/>
                  </a:lnTo>
                  <a:lnTo>
                    <a:pt x="106" y="57"/>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51" name="Freeform 87"/>
            <p:cNvSpPr>
              <a:spLocks/>
            </p:cNvSpPr>
            <p:nvPr/>
          </p:nvSpPr>
          <p:spPr bwMode="auto">
            <a:xfrm>
              <a:off x="2880" y="2607"/>
              <a:ext cx="209" cy="69"/>
            </a:xfrm>
            <a:custGeom>
              <a:avLst/>
              <a:gdLst>
                <a:gd name="T0" fmla="*/ 209 w 209"/>
                <a:gd name="T1" fmla="*/ 54 h 69"/>
                <a:gd name="T2" fmla="*/ 163 w 209"/>
                <a:gd name="T3" fmla="*/ 69 h 69"/>
                <a:gd name="T4" fmla="*/ 55 w 209"/>
                <a:gd name="T5" fmla="*/ 23 h 69"/>
                <a:gd name="T6" fmla="*/ 0 w 209"/>
                <a:gd name="T7" fmla="*/ 37 h 69"/>
                <a:gd name="T8" fmla="*/ 26 w 209"/>
                <a:gd name="T9" fmla="*/ 0 h 69"/>
                <a:gd name="T10" fmla="*/ 163 w 209"/>
                <a:gd name="T11" fmla="*/ 0 h 69"/>
                <a:gd name="T12" fmla="*/ 103 w 209"/>
                <a:gd name="T13" fmla="*/ 12 h 69"/>
                <a:gd name="T14" fmla="*/ 209 w 209"/>
                <a:gd name="T15" fmla="*/ 5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9">
                  <a:moveTo>
                    <a:pt x="209" y="54"/>
                  </a:moveTo>
                  <a:lnTo>
                    <a:pt x="163" y="69"/>
                  </a:lnTo>
                  <a:lnTo>
                    <a:pt x="55" y="23"/>
                  </a:lnTo>
                  <a:lnTo>
                    <a:pt x="0" y="37"/>
                  </a:lnTo>
                  <a:lnTo>
                    <a:pt x="26" y="0"/>
                  </a:lnTo>
                  <a:lnTo>
                    <a:pt x="163" y="0"/>
                  </a:lnTo>
                  <a:lnTo>
                    <a:pt x="103" y="12"/>
                  </a:lnTo>
                  <a:lnTo>
                    <a:pt x="209"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52" name="Freeform 88"/>
            <p:cNvSpPr>
              <a:spLocks/>
            </p:cNvSpPr>
            <p:nvPr/>
          </p:nvSpPr>
          <p:spPr bwMode="auto">
            <a:xfrm>
              <a:off x="2880" y="2607"/>
              <a:ext cx="209" cy="69"/>
            </a:xfrm>
            <a:custGeom>
              <a:avLst/>
              <a:gdLst>
                <a:gd name="T0" fmla="*/ 209 w 209"/>
                <a:gd name="T1" fmla="*/ 54 h 69"/>
                <a:gd name="T2" fmla="*/ 163 w 209"/>
                <a:gd name="T3" fmla="*/ 69 h 69"/>
                <a:gd name="T4" fmla="*/ 55 w 209"/>
                <a:gd name="T5" fmla="*/ 23 h 69"/>
                <a:gd name="T6" fmla="*/ 0 w 209"/>
                <a:gd name="T7" fmla="*/ 37 h 69"/>
                <a:gd name="T8" fmla="*/ 26 w 209"/>
                <a:gd name="T9" fmla="*/ 0 h 69"/>
                <a:gd name="T10" fmla="*/ 163 w 209"/>
                <a:gd name="T11" fmla="*/ 0 h 69"/>
                <a:gd name="T12" fmla="*/ 103 w 209"/>
                <a:gd name="T13" fmla="*/ 12 h 69"/>
                <a:gd name="T14" fmla="*/ 209 w 209"/>
                <a:gd name="T15" fmla="*/ 5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9">
                  <a:moveTo>
                    <a:pt x="209" y="54"/>
                  </a:moveTo>
                  <a:lnTo>
                    <a:pt x="163" y="69"/>
                  </a:lnTo>
                  <a:lnTo>
                    <a:pt x="55" y="23"/>
                  </a:lnTo>
                  <a:lnTo>
                    <a:pt x="0" y="37"/>
                  </a:lnTo>
                  <a:lnTo>
                    <a:pt x="26" y="0"/>
                  </a:lnTo>
                  <a:lnTo>
                    <a:pt x="163" y="0"/>
                  </a:lnTo>
                  <a:lnTo>
                    <a:pt x="103" y="12"/>
                  </a:lnTo>
                  <a:lnTo>
                    <a:pt x="209"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153" name="Line 89"/>
            <p:cNvSpPr>
              <a:spLocks noChangeShapeType="1"/>
            </p:cNvSpPr>
            <p:nvPr/>
          </p:nvSpPr>
          <p:spPr bwMode="auto">
            <a:xfrm>
              <a:off x="2557" y="2601"/>
              <a:ext cx="1" cy="149"/>
            </a:xfrm>
            <a:prstGeom prst="line">
              <a:avLst/>
            </a:prstGeom>
            <a:noFill/>
            <a:ln w="4763">
              <a:solidFill>
                <a:srgbClr val="E6E6E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6154" name="Line 90"/>
            <p:cNvSpPr>
              <a:spLocks noChangeShapeType="1"/>
            </p:cNvSpPr>
            <p:nvPr/>
          </p:nvSpPr>
          <p:spPr bwMode="auto">
            <a:xfrm>
              <a:off x="3200" y="2601"/>
              <a:ext cx="1" cy="149"/>
            </a:xfrm>
            <a:prstGeom prst="line">
              <a:avLst/>
            </a:prstGeom>
            <a:noFill/>
            <a:ln w="4763">
              <a:solidFill>
                <a:srgbClr val="E6E6E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6155" name="Rectangle 91"/>
            <p:cNvSpPr>
              <a:spLocks noChangeArrowheads="1"/>
            </p:cNvSpPr>
            <p:nvPr/>
          </p:nvSpPr>
          <p:spPr bwMode="auto">
            <a:xfrm>
              <a:off x="2865" y="2711"/>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TW" sz="1500">
                  <a:solidFill>
                    <a:srgbClr val="FFFFFF"/>
                  </a:solidFill>
                  <a:ea typeface="新細明體" panose="02020500000000000000" pitchFamily="18" charset="-120"/>
                </a:rPr>
                <a:t>E</a:t>
              </a:r>
              <a:endParaRPr lang="en-US" altLang="zh-TW">
                <a:latin typeface="Helvetica" panose="020B0604020202020204" pitchFamily="34" charset="0"/>
                <a:ea typeface="新細明體" panose="02020500000000000000" pitchFamily="18" charset="-120"/>
              </a:endParaRPr>
            </a:p>
          </p:txBody>
        </p:sp>
        <p:sp>
          <p:nvSpPr>
            <p:cNvPr id="856156" name="Line 92"/>
            <p:cNvSpPr>
              <a:spLocks noChangeShapeType="1"/>
            </p:cNvSpPr>
            <p:nvPr/>
          </p:nvSpPr>
          <p:spPr bwMode="auto">
            <a:xfrm>
              <a:off x="948" y="2036"/>
              <a:ext cx="858"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6157" name="Line 93"/>
            <p:cNvSpPr>
              <a:spLocks noChangeShapeType="1"/>
            </p:cNvSpPr>
            <p:nvPr/>
          </p:nvSpPr>
          <p:spPr bwMode="auto">
            <a:xfrm>
              <a:off x="2449" y="2036"/>
              <a:ext cx="857"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6158" name="Line 94"/>
            <p:cNvSpPr>
              <a:spLocks noChangeShapeType="1"/>
            </p:cNvSpPr>
            <p:nvPr/>
          </p:nvSpPr>
          <p:spPr bwMode="auto">
            <a:xfrm>
              <a:off x="2320" y="2190"/>
              <a:ext cx="366" cy="32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6159" name="Line 95"/>
            <p:cNvSpPr>
              <a:spLocks noChangeShapeType="1"/>
            </p:cNvSpPr>
            <p:nvPr/>
          </p:nvSpPr>
          <p:spPr bwMode="auto">
            <a:xfrm flipV="1">
              <a:off x="3072" y="2190"/>
              <a:ext cx="363" cy="32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56160" name="AutoShape 96"/>
          <p:cNvSpPr>
            <a:spLocks noChangeArrowheads="1"/>
          </p:cNvSpPr>
          <p:nvPr/>
        </p:nvSpPr>
        <p:spPr bwMode="auto">
          <a:xfrm>
            <a:off x="304800" y="2971800"/>
            <a:ext cx="1143000" cy="457200"/>
          </a:xfrm>
          <a:prstGeom prst="homePlate">
            <a:avLst>
              <a:gd name="adj" fmla="val 34479"/>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en-US" altLang="zh-TW">
                <a:latin typeface="Helvetica" panose="020B0604020202020204" pitchFamily="34" charset="0"/>
                <a:ea typeface="新細明體" panose="02020500000000000000" pitchFamily="18" charset="-120"/>
              </a:rPr>
              <a:t>IP: X</a:t>
            </a:r>
          </a:p>
        </p:txBody>
      </p:sp>
      <p:sp>
        <p:nvSpPr>
          <p:cNvPr id="856161" name="AutoShape 97"/>
          <p:cNvSpPr>
            <a:spLocks noChangeArrowheads="1"/>
          </p:cNvSpPr>
          <p:nvPr/>
        </p:nvSpPr>
        <p:spPr bwMode="auto">
          <a:xfrm>
            <a:off x="2819400" y="2971800"/>
            <a:ext cx="1143000" cy="457200"/>
          </a:xfrm>
          <a:prstGeom prst="homePlate">
            <a:avLst>
              <a:gd name="adj" fmla="val 34479"/>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en-US" altLang="zh-TW">
                <a:latin typeface="Helvetica" panose="020B0604020202020204" pitchFamily="34" charset="0"/>
                <a:ea typeface="新細明體" panose="02020500000000000000" pitchFamily="18" charset="-120"/>
              </a:rPr>
              <a:t>Lab: 25</a:t>
            </a:r>
          </a:p>
        </p:txBody>
      </p:sp>
      <p:sp>
        <p:nvSpPr>
          <p:cNvPr id="856162" name="AutoShape 98"/>
          <p:cNvSpPr>
            <a:spLocks noChangeArrowheads="1"/>
          </p:cNvSpPr>
          <p:nvPr/>
        </p:nvSpPr>
        <p:spPr bwMode="auto">
          <a:xfrm>
            <a:off x="5181600" y="2971800"/>
            <a:ext cx="1143000" cy="457200"/>
          </a:xfrm>
          <a:prstGeom prst="homePlate">
            <a:avLst>
              <a:gd name="adj" fmla="val 34479"/>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en-US" altLang="zh-TW">
                <a:latin typeface="Helvetica" panose="020B0604020202020204" pitchFamily="34" charset="0"/>
                <a:ea typeface="新細明體" panose="02020500000000000000" pitchFamily="18" charset="-120"/>
              </a:rPr>
              <a:t>IP: X</a:t>
            </a:r>
          </a:p>
        </p:txBody>
      </p:sp>
      <p:pic>
        <p:nvPicPr>
          <p:cNvPr id="856164" name="Picture 1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716337"/>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56165" name="AutoShape 101"/>
          <p:cNvSpPr>
            <a:spLocks/>
          </p:cNvSpPr>
          <p:nvPr/>
        </p:nvSpPr>
        <p:spPr bwMode="auto">
          <a:xfrm>
            <a:off x="1905000" y="4724400"/>
            <a:ext cx="2971800" cy="685800"/>
          </a:xfrm>
          <a:prstGeom prst="borderCallout2">
            <a:avLst>
              <a:gd name="adj1" fmla="val 16667"/>
              <a:gd name="adj2" fmla="val -2565"/>
              <a:gd name="adj3" fmla="val 16667"/>
              <a:gd name="adj4" fmla="val -15333"/>
              <a:gd name="adj5" fmla="val -25694"/>
              <a:gd name="adj6" fmla="val -28579"/>
            </a:avLst>
          </a:prstGeom>
          <a:solidFill>
            <a:schemeClr val="accent2">
              <a:lumMod val="40000"/>
              <a:lumOff val="60000"/>
            </a:schemeClr>
          </a:solidFill>
          <a:ln w="19050">
            <a:solidFill>
              <a:schemeClr val="tx1"/>
            </a:solidFill>
            <a:miter lim="800000"/>
            <a:headEnd/>
            <a:tailEnd type="none" w="sm" len="sm"/>
          </a:ln>
          <a:effectLst/>
        </p:spPr>
        <p:txBody>
          <a:bodyPr anchor="ctr"/>
          <a:lstStyle/>
          <a:p>
            <a:r>
              <a:rPr lang="en-US" altLang="zh-TW" sz="2000" dirty="0">
                <a:latin typeface="Helvetica" panose="020B0604020202020204" pitchFamily="34" charset="0"/>
                <a:ea typeface="新細明體" panose="02020500000000000000" pitchFamily="18" charset="-120"/>
              </a:rPr>
              <a:t>IP lookup is performed in FIB, packet is labeled.</a:t>
            </a:r>
          </a:p>
        </p:txBody>
      </p:sp>
      <p:pic>
        <p:nvPicPr>
          <p:cNvPr id="856167" name="Picture 1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1905000"/>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56168" name="AutoShape 104"/>
          <p:cNvSpPr>
            <a:spLocks/>
          </p:cNvSpPr>
          <p:nvPr/>
        </p:nvSpPr>
        <p:spPr bwMode="auto">
          <a:xfrm>
            <a:off x="5562600" y="1143000"/>
            <a:ext cx="3276600" cy="685800"/>
          </a:xfrm>
          <a:prstGeom prst="borderCallout2">
            <a:avLst>
              <a:gd name="adj1" fmla="val 16667"/>
              <a:gd name="adj2" fmla="val -2324"/>
              <a:gd name="adj3" fmla="val 16667"/>
              <a:gd name="adj4" fmla="val -11144"/>
              <a:gd name="adj5" fmla="val 125000"/>
              <a:gd name="adj6" fmla="val -20301"/>
            </a:avLst>
          </a:prstGeom>
          <a:solidFill>
            <a:schemeClr val="accent2">
              <a:lumMod val="40000"/>
              <a:lumOff val="60000"/>
            </a:schemeClr>
          </a:solidFill>
          <a:ln w="19050">
            <a:solidFill>
              <a:schemeClr val="tx1"/>
            </a:solidFill>
            <a:miter lim="800000"/>
            <a:headEnd/>
            <a:tailEnd type="none" w="sm" len="sm"/>
          </a:ln>
          <a:effectLst/>
        </p:spPr>
        <p:txBody>
          <a:bodyPr anchor="ctr"/>
          <a:lstStyle/>
          <a:p>
            <a:r>
              <a:rPr lang="en-US" altLang="zh-TW" sz="2000" dirty="0">
                <a:latin typeface="Helvetica" panose="020B0604020202020204" pitchFamily="34" charset="0"/>
                <a:ea typeface="新細明體" panose="02020500000000000000" pitchFamily="18" charset="-120"/>
              </a:rPr>
              <a:t>Label lookup is performed in LFIB, label is removed.</a:t>
            </a:r>
          </a:p>
        </p:txBody>
      </p:sp>
    </p:spTree>
    <p:extLst>
      <p:ext uri="{BB962C8B-B14F-4D97-AF65-F5344CB8AC3E}">
        <p14:creationId xmlns:p14="http://schemas.microsoft.com/office/powerpoint/2010/main" val="4276680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561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56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161" grpId="0" animBg="1" autoUpdateAnimBg="0"/>
      <p:bldP spid="856162"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454025" y="3078163"/>
            <a:ext cx="8224838" cy="1419225"/>
            <a:chOff x="286" y="1939"/>
            <a:chExt cx="5181" cy="894"/>
          </a:xfrm>
        </p:grpSpPr>
        <p:sp>
          <p:nvSpPr>
            <p:cNvPr id="3" name="AutoShape 3"/>
            <p:cNvSpPr>
              <a:spLocks noChangeAspect="1" noChangeArrowheads="1" noTextEdit="1"/>
            </p:cNvSpPr>
            <p:nvPr/>
          </p:nvSpPr>
          <p:spPr bwMode="auto">
            <a:xfrm>
              <a:off x="286" y="1939"/>
              <a:ext cx="5181" cy="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5"/>
            <p:cNvSpPr>
              <a:spLocks/>
            </p:cNvSpPr>
            <p:nvPr/>
          </p:nvSpPr>
          <p:spPr bwMode="auto">
            <a:xfrm>
              <a:off x="303" y="2083"/>
              <a:ext cx="643" cy="187"/>
            </a:xfrm>
            <a:custGeom>
              <a:avLst/>
              <a:gdLst>
                <a:gd name="T0" fmla="*/ 643 w 643"/>
                <a:gd name="T1" fmla="*/ 92 h 187"/>
                <a:gd name="T2" fmla="*/ 638 w 643"/>
                <a:gd name="T3" fmla="*/ 75 h 187"/>
                <a:gd name="T4" fmla="*/ 621 w 643"/>
                <a:gd name="T5" fmla="*/ 61 h 187"/>
                <a:gd name="T6" fmla="*/ 595 w 643"/>
                <a:gd name="T7" fmla="*/ 44 h 187"/>
                <a:gd name="T8" fmla="*/ 561 w 643"/>
                <a:gd name="T9" fmla="*/ 31 h 187"/>
                <a:gd name="T10" fmla="*/ 515 w 643"/>
                <a:gd name="T11" fmla="*/ 19 h 187"/>
                <a:gd name="T12" fmla="*/ 466 w 643"/>
                <a:gd name="T13" fmla="*/ 9 h 187"/>
                <a:gd name="T14" fmla="*/ 409 w 643"/>
                <a:gd name="T15" fmla="*/ 5 h 187"/>
                <a:gd name="T16" fmla="*/ 352 w 643"/>
                <a:gd name="T17" fmla="*/ 0 h 187"/>
                <a:gd name="T18" fmla="*/ 292 w 643"/>
                <a:gd name="T19" fmla="*/ 0 h 187"/>
                <a:gd name="T20" fmla="*/ 235 w 643"/>
                <a:gd name="T21" fmla="*/ 5 h 187"/>
                <a:gd name="T22" fmla="*/ 177 w 643"/>
                <a:gd name="T23" fmla="*/ 9 h 187"/>
                <a:gd name="T24" fmla="*/ 129 w 643"/>
                <a:gd name="T25" fmla="*/ 19 h 187"/>
                <a:gd name="T26" fmla="*/ 83 w 643"/>
                <a:gd name="T27" fmla="*/ 31 h 187"/>
                <a:gd name="T28" fmla="*/ 49 w 643"/>
                <a:gd name="T29" fmla="*/ 44 h 187"/>
                <a:gd name="T30" fmla="*/ 20 w 643"/>
                <a:gd name="T31" fmla="*/ 61 h 187"/>
                <a:gd name="T32" fmla="*/ 6 w 643"/>
                <a:gd name="T33" fmla="*/ 75 h 187"/>
                <a:gd name="T34" fmla="*/ 0 w 643"/>
                <a:gd name="T35" fmla="*/ 92 h 187"/>
                <a:gd name="T36" fmla="*/ 6 w 643"/>
                <a:gd name="T37" fmla="*/ 112 h 187"/>
                <a:gd name="T38" fmla="*/ 20 w 643"/>
                <a:gd name="T39" fmla="*/ 126 h 187"/>
                <a:gd name="T40" fmla="*/ 49 w 643"/>
                <a:gd name="T41" fmla="*/ 143 h 187"/>
                <a:gd name="T42" fmla="*/ 83 w 643"/>
                <a:gd name="T43" fmla="*/ 156 h 187"/>
                <a:gd name="T44" fmla="*/ 129 w 643"/>
                <a:gd name="T45" fmla="*/ 168 h 187"/>
                <a:gd name="T46" fmla="*/ 177 w 643"/>
                <a:gd name="T47" fmla="*/ 178 h 187"/>
                <a:gd name="T48" fmla="*/ 235 w 643"/>
                <a:gd name="T49" fmla="*/ 182 h 187"/>
                <a:gd name="T50" fmla="*/ 292 w 643"/>
                <a:gd name="T51" fmla="*/ 187 h 187"/>
                <a:gd name="T52" fmla="*/ 352 w 643"/>
                <a:gd name="T53" fmla="*/ 187 h 187"/>
                <a:gd name="T54" fmla="*/ 409 w 643"/>
                <a:gd name="T55" fmla="*/ 182 h 187"/>
                <a:gd name="T56" fmla="*/ 466 w 643"/>
                <a:gd name="T57" fmla="*/ 178 h 187"/>
                <a:gd name="T58" fmla="*/ 515 w 643"/>
                <a:gd name="T59" fmla="*/ 168 h 187"/>
                <a:gd name="T60" fmla="*/ 561 w 643"/>
                <a:gd name="T61" fmla="*/ 156 h 187"/>
                <a:gd name="T62" fmla="*/ 595 w 643"/>
                <a:gd name="T63" fmla="*/ 143 h 187"/>
                <a:gd name="T64" fmla="*/ 621 w 643"/>
                <a:gd name="T65" fmla="*/ 126 h 187"/>
                <a:gd name="T66" fmla="*/ 638 w 643"/>
                <a:gd name="T67" fmla="*/ 112 h 187"/>
                <a:gd name="T68" fmla="*/ 643 w 643"/>
                <a:gd name="T69" fmla="*/ 9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3" h="187">
                  <a:moveTo>
                    <a:pt x="643" y="92"/>
                  </a:moveTo>
                  <a:lnTo>
                    <a:pt x="638" y="75"/>
                  </a:lnTo>
                  <a:lnTo>
                    <a:pt x="621" y="61"/>
                  </a:lnTo>
                  <a:lnTo>
                    <a:pt x="595" y="44"/>
                  </a:lnTo>
                  <a:lnTo>
                    <a:pt x="561" y="31"/>
                  </a:lnTo>
                  <a:lnTo>
                    <a:pt x="515" y="19"/>
                  </a:lnTo>
                  <a:lnTo>
                    <a:pt x="466" y="9"/>
                  </a:lnTo>
                  <a:lnTo>
                    <a:pt x="409" y="5"/>
                  </a:lnTo>
                  <a:lnTo>
                    <a:pt x="352" y="0"/>
                  </a:lnTo>
                  <a:lnTo>
                    <a:pt x="292" y="0"/>
                  </a:lnTo>
                  <a:lnTo>
                    <a:pt x="235" y="5"/>
                  </a:lnTo>
                  <a:lnTo>
                    <a:pt x="177" y="9"/>
                  </a:lnTo>
                  <a:lnTo>
                    <a:pt x="129" y="19"/>
                  </a:lnTo>
                  <a:lnTo>
                    <a:pt x="83" y="31"/>
                  </a:lnTo>
                  <a:lnTo>
                    <a:pt x="49" y="44"/>
                  </a:lnTo>
                  <a:lnTo>
                    <a:pt x="20" y="61"/>
                  </a:lnTo>
                  <a:lnTo>
                    <a:pt x="6" y="75"/>
                  </a:lnTo>
                  <a:lnTo>
                    <a:pt x="0" y="92"/>
                  </a:lnTo>
                  <a:lnTo>
                    <a:pt x="6" y="112"/>
                  </a:lnTo>
                  <a:lnTo>
                    <a:pt x="20" y="126"/>
                  </a:lnTo>
                  <a:lnTo>
                    <a:pt x="49" y="143"/>
                  </a:lnTo>
                  <a:lnTo>
                    <a:pt x="83" y="156"/>
                  </a:lnTo>
                  <a:lnTo>
                    <a:pt x="129" y="168"/>
                  </a:lnTo>
                  <a:lnTo>
                    <a:pt x="177" y="178"/>
                  </a:lnTo>
                  <a:lnTo>
                    <a:pt x="235" y="182"/>
                  </a:lnTo>
                  <a:lnTo>
                    <a:pt x="292" y="187"/>
                  </a:lnTo>
                  <a:lnTo>
                    <a:pt x="352" y="187"/>
                  </a:lnTo>
                  <a:lnTo>
                    <a:pt x="409" y="182"/>
                  </a:lnTo>
                  <a:lnTo>
                    <a:pt x="466" y="178"/>
                  </a:lnTo>
                  <a:lnTo>
                    <a:pt x="515" y="168"/>
                  </a:lnTo>
                  <a:lnTo>
                    <a:pt x="561" y="156"/>
                  </a:lnTo>
                  <a:lnTo>
                    <a:pt x="595" y="143"/>
                  </a:lnTo>
                  <a:lnTo>
                    <a:pt x="621" y="126"/>
                  </a:lnTo>
                  <a:lnTo>
                    <a:pt x="638" y="112"/>
                  </a:lnTo>
                  <a:lnTo>
                    <a:pt x="643" y="92"/>
                  </a:lnTo>
                  <a:close/>
                </a:path>
              </a:pathLst>
            </a:custGeom>
            <a:solidFill>
              <a:srgbClr val="000080"/>
            </a:solidFill>
            <a:ln w="4763">
              <a:solidFill>
                <a:srgbClr val="E6E6E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Rectangle 6"/>
            <p:cNvSpPr>
              <a:spLocks noChangeArrowheads="1"/>
            </p:cNvSpPr>
            <p:nvPr/>
          </p:nvSpPr>
          <p:spPr bwMode="auto">
            <a:xfrm>
              <a:off x="306" y="2051"/>
              <a:ext cx="638" cy="132"/>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7"/>
            <p:cNvSpPr>
              <a:spLocks/>
            </p:cNvSpPr>
            <p:nvPr/>
          </p:nvSpPr>
          <p:spPr bwMode="auto">
            <a:xfrm>
              <a:off x="303" y="1954"/>
              <a:ext cx="643" cy="185"/>
            </a:xfrm>
            <a:custGeom>
              <a:avLst/>
              <a:gdLst>
                <a:gd name="T0" fmla="*/ 643 w 643"/>
                <a:gd name="T1" fmla="*/ 92 h 185"/>
                <a:gd name="T2" fmla="*/ 638 w 643"/>
                <a:gd name="T3" fmla="*/ 75 h 185"/>
                <a:gd name="T4" fmla="*/ 621 w 643"/>
                <a:gd name="T5" fmla="*/ 58 h 185"/>
                <a:gd name="T6" fmla="*/ 595 w 643"/>
                <a:gd name="T7" fmla="*/ 43 h 185"/>
                <a:gd name="T8" fmla="*/ 561 w 643"/>
                <a:gd name="T9" fmla="*/ 31 h 185"/>
                <a:gd name="T10" fmla="*/ 515 w 643"/>
                <a:gd name="T11" fmla="*/ 19 h 185"/>
                <a:gd name="T12" fmla="*/ 466 w 643"/>
                <a:gd name="T13" fmla="*/ 9 h 185"/>
                <a:gd name="T14" fmla="*/ 409 w 643"/>
                <a:gd name="T15" fmla="*/ 2 h 185"/>
                <a:gd name="T16" fmla="*/ 352 w 643"/>
                <a:gd name="T17" fmla="*/ 0 h 185"/>
                <a:gd name="T18" fmla="*/ 292 w 643"/>
                <a:gd name="T19" fmla="*/ 0 h 185"/>
                <a:gd name="T20" fmla="*/ 235 w 643"/>
                <a:gd name="T21" fmla="*/ 2 h 185"/>
                <a:gd name="T22" fmla="*/ 177 w 643"/>
                <a:gd name="T23" fmla="*/ 9 h 185"/>
                <a:gd name="T24" fmla="*/ 129 w 643"/>
                <a:gd name="T25" fmla="*/ 19 h 185"/>
                <a:gd name="T26" fmla="*/ 83 w 643"/>
                <a:gd name="T27" fmla="*/ 31 h 185"/>
                <a:gd name="T28" fmla="*/ 49 w 643"/>
                <a:gd name="T29" fmla="*/ 43 h 185"/>
                <a:gd name="T30" fmla="*/ 23 w 643"/>
                <a:gd name="T31" fmla="*/ 58 h 185"/>
                <a:gd name="T32" fmla="*/ 6 w 643"/>
                <a:gd name="T33" fmla="*/ 75 h 185"/>
                <a:gd name="T34" fmla="*/ 0 w 643"/>
                <a:gd name="T35" fmla="*/ 92 h 185"/>
                <a:gd name="T36" fmla="*/ 6 w 643"/>
                <a:gd name="T37" fmla="*/ 109 h 185"/>
                <a:gd name="T38" fmla="*/ 23 w 643"/>
                <a:gd name="T39" fmla="*/ 126 h 185"/>
                <a:gd name="T40" fmla="*/ 49 w 643"/>
                <a:gd name="T41" fmla="*/ 141 h 185"/>
                <a:gd name="T42" fmla="*/ 83 w 643"/>
                <a:gd name="T43" fmla="*/ 156 h 185"/>
                <a:gd name="T44" fmla="*/ 129 w 643"/>
                <a:gd name="T45" fmla="*/ 168 h 185"/>
                <a:gd name="T46" fmla="*/ 177 w 643"/>
                <a:gd name="T47" fmla="*/ 177 h 185"/>
                <a:gd name="T48" fmla="*/ 235 w 643"/>
                <a:gd name="T49" fmla="*/ 182 h 185"/>
                <a:gd name="T50" fmla="*/ 292 w 643"/>
                <a:gd name="T51" fmla="*/ 185 h 185"/>
                <a:gd name="T52" fmla="*/ 352 w 643"/>
                <a:gd name="T53" fmla="*/ 185 h 185"/>
                <a:gd name="T54" fmla="*/ 409 w 643"/>
                <a:gd name="T55" fmla="*/ 182 h 185"/>
                <a:gd name="T56" fmla="*/ 466 w 643"/>
                <a:gd name="T57" fmla="*/ 177 h 185"/>
                <a:gd name="T58" fmla="*/ 515 w 643"/>
                <a:gd name="T59" fmla="*/ 168 h 185"/>
                <a:gd name="T60" fmla="*/ 561 w 643"/>
                <a:gd name="T61" fmla="*/ 156 h 185"/>
                <a:gd name="T62" fmla="*/ 595 w 643"/>
                <a:gd name="T63" fmla="*/ 141 h 185"/>
                <a:gd name="T64" fmla="*/ 621 w 643"/>
                <a:gd name="T65" fmla="*/ 126 h 185"/>
                <a:gd name="T66" fmla="*/ 638 w 643"/>
                <a:gd name="T67" fmla="*/ 109 h 185"/>
                <a:gd name="T68" fmla="*/ 643 w 643"/>
                <a:gd name="T69" fmla="*/ 9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3" h="185">
                  <a:moveTo>
                    <a:pt x="643" y="92"/>
                  </a:moveTo>
                  <a:lnTo>
                    <a:pt x="638" y="75"/>
                  </a:lnTo>
                  <a:lnTo>
                    <a:pt x="621" y="58"/>
                  </a:lnTo>
                  <a:lnTo>
                    <a:pt x="595" y="43"/>
                  </a:lnTo>
                  <a:lnTo>
                    <a:pt x="561" y="31"/>
                  </a:lnTo>
                  <a:lnTo>
                    <a:pt x="515" y="19"/>
                  </a:lnTo>
                  <a:lnTo>
                    <a:pt x="466" y="9"/>
                  </a:lnTo>
                  <a:lnTo>
                    <a:pt x="409" y="2"/>
                  </a:lnTo>
                  <a:lnTo>
                    <a:pt x="352" y="0"/>
                  </a:lnTo>
                  <a:lnTo>
                    <a:pt x="292" y="0"/>
                  </a:lnTo>
                  <a:lnTo>
                    <a:pt x="235" y="2"/>
                  </a:lnTo>
                  <a:lnTo>
                    <a:pt x="177" y="9"/>
                  </a:lnTo>
                  <a:lnTo>
                    <a:pt x="129" y="19"/>
                  </a:lnTo>
                  <a:lnTo>
                    <a:pt x="83" y="31"/>
                  </a:lnTo>
                  <a:lnTo>
                    <a:pt x="49" y="43"/>
                  </a:lnTo>
                  <a:lnTo>
                    <a:pt x="23" y="58"/>
                  </a:lnTo>
                  <a:lnTo>
                    <a:pt x="6" y="75"/>
                  </a:lnTo>
                  <a:lnTo>
                    <a:pt x="0" y="92"/>
                  </a:lnTo>
                  <a:lnTo>
                    <a:pt x="6" y="109"/>
                  </a:lnTo>
                  <a:lnTo>
                    <a:pt x="23" y="126"/>
                  </a:lnTo>
                  <a:lnTo>
                    <a:pt x="49" y="141"/>
                  </a:lnTo>
                  <a:lnTo>
                    <a:pt x="83" y="156"/>
                  </a:lnTo>
                  <a:lnTo>
                    <a:pt x="129" y="168"/>
                  </a:lnTo>
                  <a:lnTo>
                    <a:pt x="177" y="177"/>
                  </a:lnTo>
                  <a:lnTo>
                    <a:pt x="235" y="182"/>
                  </a:lnTo>
                  <a:lnTo>
                    <a:pt x="292" y="185"/>
                  </a:lnTo>
                  <a:lnTo>
                    <a:pt x="352" y="185"/>
                  </a:lnTo>
                  <a:lnTo>
                    <a:pt x="409" y="182"/>
                  </a:lnTo>
                  <a:lnTo>
                    <a:pt x="466" y="177"/>
                  </a:lnTo>
                  <a:lnTo>
                    <a:pt x="515" y="168"/>
                  </a:lnTo>
                  <a:lnTo>
                    <a:pt x="561" y="156"/>
                  </a:lnTo>
                  <a:lnTo>
                    <a:pt x="595" y="141"/>
                  </a:lnTo>
                  <a:lnTo>
                    <a:pt x="621" y="126"/>
                  </a:lnTo>
                  <a:lnTo>
                    <a:pt x="638" y="109"/>
                  </a:lnTo>
                  <a:lnTo>
                    <a:pt x="643" y="92"/>
                  </a:lnTo>
                  <a:close/>
                </a:path>
              </a:pathLst>
            </a:custGeom>
            <a:solidFill>
              <a:srgbClr val="0000FF"/>
            </a:solidFill>
            <a:ln w="4763">
              <a:solidFill>
                <a:srgbClr val="E6E6E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8"/>
            <p:cNvSpPr>
              <a:spLocks/>
            </p:cNvSpPr>
            <p:nvPr/>
          </p:nvSpPr>
          <p:spPr bwMode="auto">
            <a:xfrm>
              <a:off x="629" y="1980"/>
              <a:ext cx="212" cy="59"/>
            </a:xfrm>
            <a:custGeom>
              <a:avLst/>
              <a:gdLst>
                <a:gd name="T0" fmla="*/ 0 w 212"/>
                <a:gd name="T1" fmla="*/ 47 h 59"/>
                <a:gd name="T2" fmla="*/ 49 w 212"/>
                <a:gd name="T3" fmla="*/ 59 h 59"/>
                <a:gd name="T4" fmla="*/ 163 w 212"/>
                <a:gd name="T5" fmla="*/ 20 h 59"/>
                <a:gd name="T6" fmla="*/ 212 w 212"/>
                <a:gd name="T7" fmla="*/ 32 h 59"/>
                <a:gd name="T8" fmla="*/ 186 w 212"/>
                <a:gd name="T9" fmla="*/ 0 h 59"/>
                <a:gd name="T10" fmla="*/ 52 w 212"/>
                <a:gd name="T11" fmla="*/ 0 h 59"/>
                <a:gd name="T12" fmla="*/ 106 w 212"/>
                <a:gd name="T13" fmla="*/ 10 h 59"/>
                <a:gd name="T14" fmla="*/ 0 w 212"/>
                <a:gd name="T15" fmla="*/ 4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9">
                  <a:moveTo>
                    <a:pt x="0" y="47"/>
                  </a:moveTo>
                  <a:lnTo>
                    <a:pt x="49" y="59"/>
                  </a:lnTo>
                  <a:lnTo>
                    <a:pt x="163" y="20"/>
                  </a:lnTo>
                  <a:lnTo>
                    <a:pt x="212" y="32"/>
                  </a:lnTo>
                  <a:lnTo>
                    <a:pt x="186" y="0"/>
                  </a:lnTo>
                  <a:lnTo>
                    <a:pt x="52" y="0"/>
                  </a:lnTo>
                  <a:lnTo>
                    <a:pt x="106" y="10"/>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9"/>
            <p:cNvSpPr>
              <a:spLocks/>
            </p:cNvSpPr>
            <p:nvPr/>
          </p:nvSpPr>
          <p:spPr bwMode="auto">
            <a:xfrm>
              <a:off x="629" y="1980"/>
              <a:ext cx="212" cy="59"/>
            </a:xfrm>
            <a:custGeom>
              <a:avLst/>
              <a:gdLst>
                <a:gd name="T0" fmla="*/ 0 w 212"/>
                <a:gd name="T1" fmla="*/ 47 h 59"/>
                <a:gd name="T2" fmla="*/ 49 w 212"/>
                <a:gd name="T3" fmla="*/ 59 h 59"/>
                <a:gd name="T4" fmla="*/ 163 w 212"/>
                <a:gd name="T5" fmla="*/ 20 h 59"/>
                <a:gd name="T6" fmla="*/ 212 w 212"/>
                <a:gd name="T7" fmla="*/ 32 h 59"/>
                <a:gd name="T8" fmla="*/ 186 w 212"/>
                <a:gd name="T9" fmla="*/ 0 h 59"/>
                <a:gd name="T10" fmla="*/ 52 w 212"/>
                <a:gd name="T11" fmla="*/ 0 h 59"/>
                <a:gd name="T12" fmla="*/ 106 w 212"/>
                <a:gd name="T13" fmla="*/ 10 h 59"/>
                <a:gd name="T14" fmla="*/ 0 w 212"/>
                <a:gd name="T15" fmla="*/ 4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9">
                  <a:moveTo>
                    <a:pt x="0" y="47"/>
                  </a:moveTo>
                  <a:lnTo>
                    <a:pt x="49" y="59"/>
                  </a:lnTo>
                  <a:lnTo>
                    <a:pt x="163" y="20"/>
                  </a:lnTo>
                  <a:lnTo>
                    <a:pt x="212" y="32"/>
                  </a:lnTo>
                  <a:lnTo>
                    <a:pt x="186" y="0"/>
                  </a:lnTo>
                  <a:lnTo>
                    <a:pt x="52" y="0"/>
                  </a:lnTo>
                  <a:lnTo>
                    <a:pt x="106" y="10"/>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
            <p:cNvSpPr>
              <a:spLocks/>
            </p:cNvSpPr>
            <p:nvPr/>
          </p:nvSpPr>
          <p:spPr bwMode="auto">
            <a:xfrm>
              <a:off x="400" y="2049"/>
              <a:ext cx="212" cy="63"/>
            </a:xfrm>
            <a:custGeom>
              <a:avLst/>
              <a:gdLst>
                <a:gd name="T0" fmla="*/ 212 w 212"/>
                <a:gd name="T1" fmla="*/ 12 h 63"/>
                <a:gd name="T2" fmla="*/ 166 w 212"/>
                <a:gd name="T3" fmla="*/ 0 h 63"/>
                <a:gd name="T4" fmla="*/ 55 w 212"/>
                <a:gd name="T5" fmla="*/ 39 h 63"/>
                <a:gd name="T6" fmla="*/ 0 w 212"/>
                <a:gd name="T7" fmla="*/ 26 h 63"/>
                <a:gd name="T8" fmla="*/ 29 w 212"/>
                <a:gd name="T9" fmla="*/ 63 h 63"/>
                <a:gd name="T10" fmla="*/ 166 w 212"/>
                <a:gd name="T11" fmla="*/ 63 h 63"/>
                <a:gd name="T12" fmla="*/ 106 w 212"/>
                <a:gd name="T13" fmla="*/ 48 h 63"/>
                <a:gd name="T14" fmla="*/ 212 w 212"/>
                <a:gd name="T15" fmla="*/ 12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3">
                  <a:moveTo>
                    <a:pt x="212" y="12"/>
                  </a:moveTo>
                  <a:lnTo>
                    <a:pt x="166" y="0"/>
                  </a:lnTo>
                  <a:lnTo>
                    <a:pt x="55" y="39"/>
                  </a:lnTo>
                  <a:lnTo>
                    <a:pt x="0" y="26"/>
                  </a:lnTo>
                  <a:lnTo>
                    <a:pt x="29" y="63"/>
                  </a:lnTo>
                  <a:lnTo>
                    <a:pt x="166" y="63"/>
                  </a:lnTo>
                  <a:lnTo>
                    <a:pt x="106" y="48"/>
                  </a:lnTo>
                  <a:lnTo>
                    <a:pt x="21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1"/>
            <p:cNvSpPr>
              <a:spLocks/>
            </p:cNvSpPr>
            <p:nvPr/>
          </p:nvSpPr>
          <p:spPr bwMode="auto">
            <a:xfrm>
              <a:off x="400" y="2049"/>
              <a:ext cx="212" cy="63"/>
            </a:xfrm>
            <a:custGeom>
              <a:avLst/>
              <a:gdLst>
                <a:gd name="T0" fmla="*/ 212 w 212"/>
                <a:gd name="T1" fmla="*/ 12 h 63"/>
                <a:gd name="T2" fmla="*/ 166 w 212"/>
                <a:gd name="T3" fmla="*/ 0 h 63"/>
                <a:gd name="T4" fmla="*/ 55 w 212"/>
                <a:gd name="T5" fmla="*/ 39 h 63"/>
                <a:gd name="T6" fmla="*/ 0 w 212"/>
                <a:gd name="T7" fmla="*/ 26 h 63"/>
                <a:gd name="T8" fmla="*/ 29 w 212"/>
                <a:gd name="T9" fmla="*/ 63 h 63"/>
                <a:gd name="T10" fmla="*/ 166 w 212"/>
                <a:gd name="T11" fmla="*/ 63 h 63"/>
                <a:gd name="T12" fmla="*/ 106 w 212"/>
                <a:gd name="T13" fmla="*/ 48 h 63"/>
                <a:gd name="T14" fmla="*/ 212 w 212"/>
                <a:gd name="T15" fmla="*/ 12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3">
                  <a:moveTo>
                    <a:pt x="212" y="12"/>
                  </a:moveTo>
                  <a:lnTo>
                    <a:pt x="166" y="0"/>
                  </a:lnTo>
                  <a:lnTo>
                    <a:pt x="55" y="39"/>
                  </a:lnTo>
                  <a:lnTo>
                    <a:pt x="0" y="26"/>
                  </a:lnTo>
                  <a:lnTo>
                    <a:pt x="29" y="63"/>
                  </a:lnTo>
                  <a:lnTo>
                    <a:pt x="166" y="63"/>
                  </a:lnTo>
                  <a:lnTo>
                    <a:pt x="106" y="48"/>
                  </a:lnTo>
                  <a:lnTo>
                    <a:pt x="21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2"/>
            <p:cNvSpPr>
              <a:spLocks/>
            </p:cNvSpPr>
            <p:nvPr/>
          </p:nvSpPr>
          <p:spPr bwMode="auto">
            <a:xfrm>
              <a:off x="412" y="1976"/>
              <a:ext cx="211" cy="60"/>
            </a:xfrm>
            <a:custGeom>
              <a:avLst/>
              <a:gdLst>
                <a:gd name="T0" fmla="*/ 0 w 211"/>
                <a:gd name="T1" fmla="*/ 14 h 60"/>
                <a:gd name="T2" fmla="*/ 46 w 211"/>
                <a:gd name="T3" fmla="*/ 0 h 60"/>
                <a:gd name="T4" fmla="*/ 160 w 211"/>
                <a:gd name="T5" fmla="*/ 36 h 60"/>
                <a:gd name="T6" fmla="*/ 211 w 211"/>
                <a:gd name="T7" fmla="*/ 26 h 60"/>
                <a:gd name="T8" fmla="*/ 183 w 211"/>
                <a:gd name="T9" fmla="*/ 60 h 60"/>
                <a:gd name="T10" fmla="*/ 51 w 211"/>
                <a:gd name="T11" fmla="*/ 60 h 60"/>
                <a:gd name="T12" fmla="*/ 106 w 211"/>
                <a:gd name="T13" fmla="*/ 51 h 60"/>
                <a:gd name="T14" fmla="*/ 0 w 211"/>
                <a:gd name="T15" fmla="*/ 14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0">
                  <a:moveTo>
                    <a:pt x="0" y="14"/>
                  </a:moveTo>
                  <a:lnTo>
                    <a:pt x="46" y="0"/>
                  </a:lnTo>
                  <a:lnTo>
                    <a:pt x="160" y="36"/>
                  </a:lnTo>
                  <a:lnTo>
                    <a:pt x="211" y="26"/>
                  </a:lnTo>
                  <a:lnTo>
                    <a:pt x="183" y="60"/>
                  </a:lnTo>
                  <a:lnTo>
                    <a:pt x="51" y="60"/>
                  </a:lnTo>
                  <a:lnTo>
                    <a:pt x="106" y="51"/>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
            <p:cNvSpPr>
              <a:spLocks/>
            </p:cNvSpPr>
            <p:nvPr/>
          </p:nvSpPr>
          <p:spPr bwMode="auto">
            <a:xfrm>
              <a:off x="412" y="1976"/>
              <a:ext cx="211" cy="60"/>
            </a:xfrm>
            <a:custGeom>
              <a:avLst/>
              <a:gdLst>
                <a:gd name="T0" fmla="*/ 0 w 211"/>
                <a:gd name="T1" fmla="*/ 14 h 60"/>
                <a:gd name="T2" fmla="*/ 46 w 211"/>
                <a:gd name="T3" fmla="*/ 0 h 60"/>
                <a:gd name="T4" fmla="*/ 160 w 211"/>
                <a:gd name="T5" fmla="*/ 36 h 60"/>
                <a:gd name="T6" fmla="*/ 211 w 211"/>
                <a:gd name="T7" fmla="*/ 26 h 60"/>
                <a:gd name="T8" fmla="*/ 183 w 211"/>
                <a:gd name="T9" fmla="*/ 60 h 60"/>
                <a:gd name="T10" fmla="*/ 51 w 211"/>
                <a:gd name="T11" fmla="*/ 60 h 60"/>
                <a:gd name="T12" fmla="*/ 106 w 211"/>
                <a:gd name="T13" fmla="*/ 51 h 60"/>
                <a:gd name="T14" fmla="*/ 0 w 211"/>
                <a:gd name="T15" fmla="*/ 14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0">
                  <a:moveTo>
                    <a:pt x="0" y="14"/>
                  </a:moveTo>
                  <a:lnTo>
                    <a:pt x="46" y="0"/>
                  </a:lnTo>
                  <a:lnTo>
                    <a:pt x="160" y="36"/>
                  </a:lnTo>
                  <a:lnTo>
                    <a:pt x="211" y="26"/>
                  </a:lnTo>
                  <a:lnTo>
                    <a:pt x="183" y="60"/>
                  </a:lnTo>
                  <a:lnTo>
                    <a:pt x="51" y="60"/>
                  </a:lnTo>
                  <a:lnTo>
                    <a:pt x="106" y="51"/>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4"/>
            <p:cNvSpPr>
              <a:spLocks/>
            </p:cNvSpPr>
            <p:nvPr/>
          </p:nvSpPr>
          <p:spPr bwMode="auto">
            <a:xfrm>
              <a:off x="623" y="2056"/>
              <a:ext cx="209" cy="58"/>
            </a:xfrm>
            <a:custGeom>
              <a:avLst/>
              <a:gdLst>
                <a:gd name="T0" fmla="*/ 209 w 209"/>
                <a:gd name="T1" fmla="*/ 46 h 58"/>
                <a:gd name="T2" fmla="*/ 163 w 209"/>
                <a:gd name="T3" fmla="*/ 58 h 58"/>
                <a:gd name="T4" fmla="*/ 55 w 209"/>
                <a:gd name="T5" fmla="*/ 19 h 58"/>
                <a:gd name="T6" fmla="*/ 0 w 209"/>
                <a:gd name="T7" fmla="*/ 32 h 58"/>
                <a:gd name="T8" fmla="*/ 26 w 209"/>
                <a:gd name="T9" fmla="*/ 0 h 58"/>
                <a:gd name="T10" fmla="*/ 163 w 209"/>
                <a:gd name="T11" fmla="*/ 0 h 58"/>
                <a:gd name="T12" fmla="*/ 106 w 209"/>
                <a:gd name="T13" fmla="*/ 10 h 58"/>
                <a:gd name="T14" fmla="*/ 209 w 209"/>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58">
                  <a:moveTo>
                    <a:pt x="209" y="46"/>
                  </a:moveTo>
                  <a:lnTo>
                    <a:pt x="163" y="58"/>
                  </a:lnTo>
                  <a:lnTo>
                    <a:pt x="55" y="19"/>
                  </a:lnTo>
                  <a:lnTo>
                    <a:pt x="0" y="32"/>
                  </a:lnTo>
                  <a:lnTo>
                    <a:pt x="26" y="0"/>
                  </a:lnTo>
                  <a:lnTo>
                    <a:pt x="163" y="0"/>
                  </a:lnTo>
                  <a:lnTo>
                    <a:pt x="106" y="10"/>
                  </a:lnTo>
                  <a:lnTo>
                    <a:pt x="209"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5"/>
            <p:cNvSpPr>
              <a:spLocks/>
            </p:cNvSpPr>
            <p:nvPr/>
          </p:nvSpPr>
          <p:spPr bwMode="auto">
            <a:xfrm>
              <a:off x="623" y="2056"/>
              <a:ext cx="209" cy="58"/>
            </a:xfrm>
            <a:custGeom>
              <a:avLst/>
              <a:gdLst>
                <a:gd name="T0" fmla="*/ 209 w 209"/>
                <a:gd name="T1" fmla="*/ 46 h 58"/>
                <a:gd name="T2" fmla="*/ 163 w 209"/>
                <a:gd name="T3" fmla="*/ 58 h 58"/>
                <a:gd name="T4" fmla="*/ 55 w 209"/>
                <a:gd name="T5" fmla="*/ 19 h 58"/>
                <a:gd name="T6" fmla="*/ 0 w 209"/>
                <a:gd name="T7" fmla="*/ 32 h 58"/>
                <a:gd name="T8" fmla="*/ 26 w 209"/>
                <a:gd name="T9" fmla="*/ 0 h 58"/>
                <a:gd name="T10" fmla="*/ 163 w 209"/>
                <a:gd name="T11" fmla="*/ 0 h 58"/>
                <a:gd name="T12" fmla="*/ 106 w 209"/>
                <a:gd name="T13" fmla="*/ 10 h 58"/>
                <a:gd name="T14" fmla="*/ 209 w 209"/>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58">
                  <a:moveTo>
                    <a:pt x="209" y="46"/>
                  </a:moveTo>
                  <a:lnTo>
                    <a:pt x="163" y="58"/>
                  </a:lnTo>
                  <a:lnTo>
                    <a:pt x="55" y="19"/>
                  </a:lnTo>
                  <a:lnTo>
                    <a:pt x="0" y="32"/>
                  </a:lnTo>
                  <a:lnTo>
                    <a:pt x="26" y="0"/>
                  </a:lnTo>
                  <a:lnTo>
                    <a:pt x="163" y="0"/>
                  </a:lnTo>
                  <a:lnTo>
                    <a:pt x="106" y="10"/>
                  </a:lnTo>
                  <a:lnTo>
                    <a:pt x="209"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
            <p:cNvSpPr>
              <a:spLocks/>
            </p:cNvSpPr>
            <p:nvPr/>
          </p:nvSpPr>
          <p:spPr bwMode="auto">
            <a:xfrm>
              <a:off x="635" y="1983"/>
              <a:ext cx="211" cy="58"/>
            </a:xfrm>
            <a:custGeom>
              <a:avLst/>
              <a:gdLst>
                <a:gd name="T0" fmla="*/ 0 w 211"/>
                <a:gd name="T1" fmla="*/ 46 h 58"/>
                <a:gd name="T2" fmla="*/ 46 w 211"/>
                <a:gd name="T3" fmla="*/ 58 h 58"/>
                <a:gd name="T4" fmla="*/ 160 w 211"/>
                <a:gd name="T5" fmla="*/ 19 h 58"/>
                <a:gd name="T6" fmla="*/ 211 w 211"/>
                <a:gd name="T7" fmla="*/ 32 h 58"/>
                <a:gd name="T8" fmla="*/ 183 w 211"/>
                <a:gd name="T9" fmla="*/ 0 h 58"/>
                <a:gd name="T10" fmla="*/ 48 w 211"/>
                <a:gd name="T11" fmla="*/ 0 h 58"/>
                <a:gd name="T12" fmla="*/ 106 w 211"/>
                <a:gd name="T13" fmla="*/ 10 h 58"/>
                <a:gd name="T14" fmla="*/ 0 w 211"/>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58">
                  <a:moveTo>
                    <a:pt x="0" y="46"/>
                  </a:moveTo>
                  <a:lnTo>
                    <a:pt x="46" y="58"/>
                  </a:lnTo>
                  <a:lnTo>
                    <a:pt x="160" y="19"/>
                  </a:lnTo>
                  <a:lnTo>
                    <a:pt x="211" y="32"/>
                  </a:lnTo>
                  <a:lnTo>
                    <a:pt x="183" y="0"/>
                  </a:lnTo>
                  <a:lnTo>
                    <a:pt x="48" y="0"/>
                  </a:lnTo>
                  <a:lnTo>
                    <a:pt x="106" y="10"/>
                  </a:ln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7"/>
            <p:cNvSpPr>
              <a:spLocks/>
            </p:cNvSpPr>
            <p:nvPr/>
          </p:nvSpPr>
          <p:spPr bwMode="auto">
            <a:xfrm>
              <a:off x="635" y="1983"/>
              <a:ext cx="211" cy="58"/>
            </a:xfrm>
            <a:custGeom>
              <a:avLst/>
              <a:gdLst>
                <a:gd name="T0" fmla="*/ 0 w 211"/>
                <a:gd name="T1" fmla="*/ 46 h 58"/>
                <a:gd name="T2" fmla="*/ 46 w 211"/>
                <a:gd name="T3" fmla="*/ 58 h 58"/>
                <a:gd name="T4" fmla="*/ 160 w 211"/>
                <a:gd name="T5" fmla="*/ 19 h 58"/>
                <a:gd name="T6" fmla="*/ 211 w 211"/>
                <a:gd name="T7" fmla="*/ 32 h 58"/>
                <a:gd name="T8" fmla="*/ 183 w 211"/>
                <a:gd name="T9" fmla="*/ 0 h 58"/>
                <a:gd name="T10" fmla="*/ 48 w 211"/>
                <a:gd name="T11" fmla="*/ 0 h 58"/>
                <a:gd name="T12" fmla="*/ 106 w 211"/>
                <a:gd name="T13" fmla="*/ 10 h 58"/>
                <a:gd name="T14" fmla="*/ 0 w 211"/>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58">
                  <a:moveTo>
                    <a:pt x="0" y="46"/>
                  </a:moveTo>
                  <a:lnTo>
                    <a:pt x="46" y="58"/>
                  </a:lnTo>
                  <a:lnTo>
                    <a:pt x="160" y="19"/>
                  </a:lnTo>
                  <a:lnTo>
                    <a:pt x="211" y="32"/>
                  </a:lnTo>
                  <a:lnTo>
                    <a:pt x="183" y="0"/>
                  </a:lnTo>
                  <a:lnTo>
                    <a:pt x="48" y="0"/>
                  </a:lnTo>
                  <a:lnTo>
                    <a:pt x="106" y="10"/>
                  </a:ln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auto">
            <a:xfrm>
              <a:off x="403" y="2051"/>
              <a:ext cx="212" cy="63"/>
            </a:xfrm>
            <a:custGeom>
              <a:avLst/>
              <a:gdLst>
                <a:gd name="T0" fmla="*/ 212 w 212"/>
                <a:gd name="T1" fmla="*/ 15 h 63"/>
                <a:gd name="T2" fmla="*/ 166 w 212"/>
                <a:gd name="T3" fmla="*/ 0 h 63"/>
                <a:gd name="T4" fmla="*/ 55 w 212"/>
                <a:gd name="T5" fmla="*/ 39 h 63"/>
                <a:gd name="T6" fmla="*/ 0 w 212"/>
                <a:gd name="T7" fmla="*/ 27 h 63"/>
                <a:gd name="T8" fmla="*/ 29 w 212"/>
                <a:gd name="T9" fmla="*/ 63 h 63"/>
                <a:gd name="T10" fmla="*/ 166 w 212"/>
                <a:gd name="T11" fmla="*/ 63 h 63"/>
                <a:gd name="T12" fmla="*/ 106 w 212"/>
                <a:gd name="T13" fmla="*/ 51 h 63"/>
                <a:gd name="T14" fmla="*/ 212 w 212"/>
                <a:gd name="T15" fmla="*/ 15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3">
                  <a:moveTo>
                    <a:pt x="212" y="15"/>
                  </a:moveTo>
                  <a:lnTo>
                    <a:pt x="166" y="0"/>
                  </a:lnTo>
                  <a:lnTo>
                    <a:pt x="55" y="39"/>
                  </a:lnTo>
                  <a:lnTo>
                    <a:pt x="0" y="27"/>
                  </a:lnTo>
                  <a:lnTo>
                    <a:pt x="29" y="63"/>
                  </a:lnTo>
                  <a:lnTo>
                    <a:pt x="166" y="63"/>
                  </a:lnTo>
                  <a:lnTo>
                    <a:pt x="106" y="51"/>
                  </a:lnTo>
                  <a:lnTo>
                    <a:pt x="2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9"/>
            <p:cNvSpPr>
              <a:spLocks/>
            </p:cNvSpPr>
            <p:nvPr/>
          </p:nvSpPr>
          <p:spPr bwMode="auto">
            <a:xfrm>
              <a:off x="403" y="2051"/>
              <a:ext cx="212" cy="63"/>
            </a:xfrm>
            <a:custGeom>
              <a:avLst/>
              <a:gdLst>
                <a:gd name="T0" fmla="*/ 212 w 212"/>
                <a:gd name="T1" fmla="*/ 15 h 63"/>
                <a:gd name="T2" fmla="*/ 166 w 212"/>
                <a:gd name="T3" fmla="*/ 0 h 63"/>
                <a:gd name="T4" fmla="*/ 55 w 212"/>
                <a:gd name="T5" fmla="*/ 39 h 63"/>
                <a:gd name="T6" fmla="*/ 0 w 212"/>
                <a:gd name="T7" fmla="*/ 27 h 63"/>
                <a:gd name="T8" fmla="*/ 29 w 212"/>
                <a:gd name="T9" fmla="*/ 63 h 63"/>
                <a:gd name="T10" fmla="*/ 166 w 212"/>
                <a:gd name="T11" fmla="*/ 63 h 63"/>
                <a:gd name="T12" fmla="*/ 106 w 212"/>
                <a:gd name="T13" fmla="*/ 51 h 63"/>
                <a:gd name="T14" fmla="*/ 212 w 212"/>
                <a:gd name="T15" fmla="*/ 15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3">
                  <a:moveTo>
                    <a:pt x="212" y="15"/>
                  </a:moveTo>
                  <a:lnTo>
                    <a:pt x="166" y="0"/>
                  </a:lnTo>
                  <a:lnTo>
                    <a:pt x="55" y="39"/>
                  </a:lnTo>
                  <a:lnTo>
                    <a:pt x="0" y="27"/>
                  </a:lnTo>
                  <a:lnTo>
                    <a:pt x="29" y="63"/>
                  </a:lnTo>
                  <a:lnTo>
                    <a:pt x="166" y="63"/>
                  </a:lnTo>
                  <a:lnTo>
                    <a:pt x="106" y="51"/>
                  </a:lnTo>
                  <a:lnTo>
                    <a:pt x="2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0"/>
            <p:cNvSpPr>
              <a:spLocks/>
            </p:cNvSpPr>
            <p:nvPr/>
          </p:nvSpPr>
          <p:spPr bwMode="auto">
            <a:xfrm>
              <a:off x="418" y="1980"/>
              <a:ext cx="208" cy="59"/>
            </a:xfrm>
            <a:custGeom>
              <a:avLst/>
              <a:gdLst>
                <a:gd name="T0" fmla="*/ 0 w 208"/>
                <a:gd name="T1" fmla="*/ 13 h 59"/>
                <a:gd name="T2" fmla="*/ 45 w 208"/>
                <a:gd name="T3" fmla="*/ 0 h 59"/>
                <a:gd name="T4" fmla="*/ 157 w 208"/>
                <a:gd name="T5" fmla="*/ 35 h 59"/>
                <a:gd name="T6" fmla="*/ 208 w 208"/>
                <a:gd name="T7" fmla="*/ 27 h 59"/>
                <a:gd name="T8" fmla="*/ 183 w 208"/>
                <a:gd name="T9" fmla="*/ 59 h 59"/>
                <a:gd name="T10" fmla="*/ 48 w 208"/>
                <a:gd name="T11" fmla="*/ 59 h 59"/>
                <a:gd name="T12" fmla="*/ 102 w 208"/>
                <a:gd name="T13" fmla="*/ 49 h 59"/>
                <a:gd name="T14" fmla="*/ 0 w 208"/>
                <a:gd name="T15" fmla="*/ 13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9">
                  <a:moveTo>
                    <a:pt x="0" y="13"/>
                  </a:moveTo>
                  <a:lnTo>
                    <a:pt x="45" y="0"/>
                  </a:lnTo>
                  <a:lnTo>
                    <a:pt x="157" y="35"/>
                  </a:lnTo>
                  <a:lnTo>
                    <a:pt x="208" y="27"/>
                  </a:lnTo>
                  <a:lnTo>
                    <a:pt x="183" y="59"/>
                  </a:lnTo>
                  <a:lnTo>
                    <a:pt x="48" y="59"/>
                  </a:lnTo>
                  <a:lnTo>
                    <a:pt x="102" y="49"/>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1"/>
            <p:cNvSpPr>
              <a:spLocks/>
            </p:cNvSpPr>
            <p:nvPr/>
          </p:nvSpPr>
          <p:spPr bwMode="auto">
            <a:xfrm>
              <a:off x="418" y="1980"/>
              <a:ext cx="208" cy="59"/>
            </a:xfrm>
            <a:custGeom>
              <a:avLst/>
              <a:gdLst>
                <a:gd name="T0" fmla="*/ 0 w 208"/>
                <a:gd name="T1" fmla="*/ 13 h 59"/>
                <a:gd name="T2" fmla="*/ 45 w 208"/>
                <a:gd name="T3" fmla="*/ 0 h 59"/>
                <a:gd name="T4" fmla="*/ 157 w 208"/>
                <a:gd name="T5" fmla="*/ 35 h 59"/>
                <a:gd name="T6" fmla="*/ 208 w 208"/>
                <a:gd name="T7" fmla="*/ 27 h 59"/>
                <a:gd name="T8" fmla="*/ 183 w 208"/>
                <a:gd name="T9" fmla="*/ 59 h 59"/>
                <a:gd name="T10" fmla="*/ 48 w 208"/>
                <a:gd name="T11" fmla="*/ 59 h 59"/>
                <a:gd name="T12" fmla="*/ 102 w 208"/>
                <a:gd name="T13" fmla="*/ 49 h 59"/>
                <a:gd name="T14" fmla="*/ 0 w 208"/>
                <a:gd name="T15" fmla="*/ 13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9">
                  <a:moveTo>
                    <a:pt x="0" y="13"/>
                  </a:moveTo>
                  <a:lnTo>
                    <a:pt x="45" y="0"/>
                  </a:lnTo>
                  <a:lnTo>
                    <a:pt x="157" y="35"/>
                  </a:lnTo>
                  <a:lnTo>
                    <a:pt x="208" y="27"/>
                  </a:lnTo>
                  <a:lnTo>
                    <a:pt x="183" y="59"/>
                  </a:lnTo>
                  <a:lnTo>
                    <a:pt x="48" y="59"/>
                  </a:lnTo>
                  <a:lnTo>
                    <a:pt x="102" y="49"/>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2"/>
            <p:cNvSpPr>
              <a:spLocks/>
            </p:cNvSpPr>
            <p:nvPr/>
          </p:nvSpPr>
          <p:spPr bwMode="auto">
            <a:xfrm>
              <a:off x="626" y="2058"/>
              <a:ext cx="212" cy="59"/>
            </a:xfrm>
            <a:custGeom>
              <a:avLst/>
              <a:gdLst>
                <a:gd name="T0" fmla="*/ 212 w 212"/>
                <a:gd name="T1" fmla="*/ 47 h 59"/>
                <a:gd name="T2" fmla="*/ 166 w 212"/>
                <a:gd name="T3" fmla="*/ 59 h 59"/>
                <a:gd name="T4" fmla="*/ 55 w 212"/>
                <a:gd name="T5" fmla="*/ 20 h 59"/>
                <a:gd name="T6" fmla="*/ 0 w 212"/>
                <a:gd name="T7" fmla="*/ 32 h 59"/>
                <a:gd name="T8" fmla="*/ 29 w 212"/>
                <a:gd name="T9" fmla="*/ 0 h 59"/>
                <a:gd name="T10" fmla="*/ 166 w 212"/>
                <a:gd name="T11" fmla="*/ 0 h 59"/>
                <a:gd name="T12" fmla="*/ 106 w 212"/>
                <a:gd name="T13" fmla="*/ 10 h 59"/>
                <a:gd name="T14" fmla="*/ 212 w 212"/>
                <a:gd name="T15" fmla="*/ 4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9">
                  <a:moveTo>
                    <a:pt x="212" y="47"/>
                  </a:moveTo>
                  <a:lnTo>
                    <a:pt x="166" y="59"/>
                  </a:lnTo>
                  <a:lnTo>
                    <a:pt x="55" y="20"/>
                  </a:lnTo>
                  <a:lnTo>
                    <a:pt x="0" y="32"/>
                  </a:lnTo>
                  <a:lnTo>
                    <a:pt x="29" y="0"/>
                  </a:lnTo>
                  <a:lnTo>
                    <a:pt x="166" y="0"/>
                  </a:lnTo>
                  <a:lnTo>
                    <a:pt x="106" y="10"/>
                  </a:lnTo>
                  <a:lnTo>
                    <a:pt x="212"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3"/>
            <p:cNvSpPr>
              <a:spLocks/>
            </p:cNvSpPr>
            <p:nvPr/>
          </p:nvSpPr>
          <p:spPr bwMode="auto">
            <a:xfrm>
              <a:off x="626" y="2058"/>
              <a:ext cx="212" cy="59"/>
            </a:xfrm>
            <a:custGeom>
              <a:avLst/>
              <a:gdLst>
                <a:gd name="T0" fmla="*/ 212 w 212"/>
                <a:gd name="T1" fmla="*/ 47 h 59"/>
                <a:gd name="T2" fmla="*/ 166 w 212"/>
                <a:gd name="T3" fmla="*/ 59 h 59"/>
                <a:gd name="T4" fmla="*/ 55 w 212"/>
                <a:gd name="T5" fmla="*/ 20 h 59"/>
                <a:gd name="T6" fmla="*/ 0 w 212"/>
                <a:gd name="T7" fmla="*/ 32 h 59"/>
                <a:gd name="T8" fmla="*/ 29 w 212"/>
                <a:gd name="T9" fmla="*/ 0 h 59"/>
                <a:gd name="T10" fmla="*/ 166 w 212"/>
                <a:gd name="T11" fmla="*/ 0 h 59"/>
                <a:gd name="T12" fmla="*/ 106 w 212"/>
                <a:gd name="T13" fmla="*/ 10 h 59"/>
                <a:gd name="T14" fmla="*/ 212 w 212"/>
                <a:gd name="T15" fmla="*/ 4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9">
                  <a:moveTo>
                    <a:pt x="212" y="47"/>
                  </a:moveTo>
                  <a:lnTo>
                    <a:pt x="166" y="59"/>
                  </a:lnTo>
                  <a:lnTo>
                    <a:pt x="55" y="20"/>
                  </a:lnTo>
                  <a:lnTo>
                    <a:pt x="0" y="32"/>
                  </a:lnTo>
                  <a:lnTo>
                    <a:pt x="29" y="0"/>
                  </a:lnTo>
                  <a:lnTo>
                    <a:pt x="166" y="0"/>
                  </a:lnTo>
                  <a:lnTo>
                    <a:pt x="106" y="10"/>
                  </a:lnTo>
                  <a:lnTo>
                    <a:pt x="212"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Line 24"/>
            <p:cNvSpPr>
              <a:spLocks noChangeShapeType="1"/>
            </p:cNvSpPr>
            <p:nvPr/>
          </p:nvSpPr>
          <p:spPr bwMode="auto">
            <a:xfrm>
              <a:off x="303" y="2053"/>
              <a:ext cx="0" cy="127"/>
            </a:xfrm>
            <a:prstGeom prst="line">
              <a:avLst/>
            </a:prstGeom>
            <a:noFill/>
            <a:ln w="4763">
              <a:solidFill>
                <a:srgbClr val="E6E6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5"/>
            <p:cNvSpPr>
              <a:spLocks noChangeShapeType="1"/>
            </p:cNvSpPr>
            <p:nvPr/>
          </p:nvSpPr>
          <p:spPr bwMode="auto">
            <a:xfrm>
              <a:off x="946" y="2053"/>
              <a:ext cx="0" cy="127"/>
            </a:xfrm>
            <a:prstGeom prst="line">
              <a:avLst/>
            </a:prstGeom>
            <a:noFill/>
            <a:ln w="4763">
              <a:solidFill>
                <a:srgbClr val="E6E6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6"/>
            <p:cNvSpPr>
              <a:spLocks noChangeArrowheads="1"/>
            </p:cNvSpPr>
            <p:nvPr/>
          </p:nvSpPr>
          <p:spPr bwMode="auto">
            <a:xfrm>
              <a:off x="583" y="2146"/>
              <a:ext cx="143"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FFFFFF"/>
                  </a:solidFill>
                  <a:effectLst/>
                  <a:latin typeface="Arial" panose="020B0604020202020204" pitchFamily="34" charset="0"/>
                </a:rPr>
                <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 name="Freeform 27"/>
            <p:cNvSpPr>
              <a:spLocks/>
            </p:cNvSpPr>
            <p:nvPr/>
          </p:nvSpPr>
          <p:spPr bwMode="auto">
            <a:xfrm>
              <a:off x="1804" y="2083"/>
              <a:ext cx="644" cy="187"/>
            </a:xfrm>
            <a:custGeom>
              <a:avLst/>
              <a:gdLst>
                <a:gd name="T0" fmla="*/ 644 w 644"/>
                <a:gd name="T1" fmla="*/ 92 h 187"/>
                <a:gd name="T2" fmla="*/ 638 w 644"/>
                <a:gd name="T3" fmla="*/ 75 h 187"/>
                <a:gd name="T4" fmla="*/ 621 w 644"/>
                <a:gd name="T5" fmla="*/ 61 h 187"/>
                <a:gd name="T6" fmla="*/ 595 w 644"/>
                <a:gd name="T7" fmla="*/ 44 h 187"/>
                <a:gd name="T8" fmla="*/ 561 w 644"/>
                <a:gd name="T9" fmla="*/ 31 h 187"/>
                <a:gd name="T10" fmla="*/ 515 w 644"/>
                <a:gd name="T11" fmla="*/ 19 h 187"/>
                <a:gd name="T12" fmla="*/ 466 w 644"/>
                <a:gd name="T13" fmla="*/ 9 h 187"/>
                <a:gd name="T14" fmla="*/ 409 w 644"/>
                <a:gd name="T15" fmla="*/ 5 h 187"/>
                <a:gd name="T16" fmla="*/ 352 w 644"/>
                <a:gd name="T17" fmla="*/ 0 h 187"/>
                <a:gd name="T18" fmla="*/ 292 w 644"/>
                <a:gd name="T19" fmla="*/ 0 h 187"/>
                <a:gd name="T20" fmla="*/ 235 w 644"/>
                <a:gd name="T21" fmla="*/ 5 h 187"/>
                <a:gd name="T22" fmla="*/ 178 w 644"/>
                <a:gd name="T23" fmla="*/ 9 h 187"/>
                <a:gd name="T24" fmla="*/ 129 w 644"/>
                <a:gd name="T25" fmla="*/ 19 h 187"/>
                <a:gd name="T26" fmla="*/ 83 w 644"/>
                <a:gd name="T27" fmla="*/ 31 h 187"/>
                <a:gd name="T28" fmla="*/ 49 w 644"/>
                <a:gd name="T29" fmla="*/ 44 h 187"/>
                <a:gd name="T30" fmla="*/ 20 w 644"/>
                <a:gd name="T31" fmla="*/ 61 h 187"/>
                <a:gd name="T32" fmla="*/ 6 w 644"/>
                <a:gd name="T33" fmla="*/ 75 h 187"/>
                <a:gd name="T34" fmla="*/ 0 w 644"/>
                <a:gd name="T35" fmla="*/ 92 h 187"/>
                <a:gd name="T36" fmla="*/ 6 w 644"/>
                <a:gd name="T37" fmla="*/ 112 h 187"/>
                <a:gd name="T38" fmla="*/ 20 w 644"/>
                <a:gd name="T39" fmla="*/ 126 h 187"/>
                <a:gd name="T40" fmla="*/ 49 w 644"/>
                <a:gd name="T41" fmla="*/ 143 h 187"/>
                <a:gd name="T42" fmla="*/ 83 w 644"/>
                <a:gd name="T43" fmla="*/ 156 h 187"/>
                <a:gd name="T44" fmla="*/ 129 w 644"/>
                <a:gd name="T45" fmla="*/ 168 h 187"/>
                <a:gd name="T46" fmla="*/ 178 w 644"/>
                <a:gd name="T47" fmla="*/ 178 h 187"/>
                <a:gd name="T48" fmla="*/ 235 w 644"/>
                <a:gd name="T49" fmla="*/ 182 h 187"/>
                <a:gd name="T50" fmla="*/ 292 w 644"/>
                <a:gd name="T51" fmla="*/ 187 h 187"/>
                <a:gd name="T52" fmla="*/ 352 w 644"/>
                <a:gd name="T53" fmla="*/ 187 h 187"/>
                <a:gd name="T54" fmla="*/ 409 w 644"/>
                <a:gd name="T55" fmla="*/ 182 h 187"/>
                <a:gd name="T56" fmla="*/ 466 w 644"/>
                <a:gd name="T57" fmla="*/ 178 h 187"/>
                <a:gd name="T58" fmla="*/ 515 w 644"/>
                <a:gd name="T59" fmla="*/ 168 h 187"/>
                <a:gd name="T60" fmla="*/ 561 w 644"/>
                <a:gd name="T61" fmla="*/ 156 h 187"/>
                <a:gd name="T62" fmla="*/ 595 w 644"/>
                <a:gd name="T63" fmla="*/ 143 h 187"/>
                <a:gd name="T64" fmla="*/ 621 w 644"/>
                <a:gd name="T65" fmla="*/ 126 h 187"/>
                <a:gd name="T66" fmla="*/ 638 w 644"/>
                <a:gd name="T67" fmla="*/ 112 h 187"/>
                <a:gd name="T68" fmla="*/ 644 w 644"/>
                <a:gd name="T69" fmla="*/ 9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4" h="187">
                  <a:moveTo>
                    <a:pt x="644" y="92"/>
                  </a:moveTo>
                  <a:lnTo>
                    <a:pt x="638" y="75"/>
                  </a:lnTo>
                  <a:lnTo>
                    <a:pt x="621" y="61"/>
                  </a:lnTo>
                  <a:lnTo>
                    <a:pt x="595" y="44"/>
                  </a:lnTo>
                  <a:lnTo>
                    <a:pt x="561" y="31"/>
                  </a:lnTo>
                  <a:lnTo>
                    <a:pt x="515" y="19"/>
                  </a:lnTo>
                  <a:lnTo>
                    <a:pt x="466" y="9"/>
                  </a:lnTo>
                  <a:lnTo>
                    <a:pt x="409" y="5"/>
                  </a:lnTo>
                  <a:lnTo>
                    <a:pt x="352" y="0"/>
                  </a:lnTo>
                  <a:lnTo>
                    <a:pt x="292" y="0"/>
                  </a:lnTo>
                  <a:lnTo>
                    <a:pt x="235" y="5"/>
                  </a:lnTo>
                  <a:lnTo>
                    <a:pt x="178" y="9"/>
                  </a:lnTo>
                  <a:lnTo>
                    <a:pt x="129" y="19"/>
                  </a:lnTo>
                  <a:lnTo>
                    <a:pt x="83" y="31"/>
                  </a:lnTo>
                  <a:lnTo>
                    <a:pt x="49" y="44"/>
                  </a:lnTo>
                  <a:lnTo>
                    <a:pt x="20" y="61"/>
                  </a:lnTo>
                  <a:lnTo>
                    <a:pt x="6" y="75"/>
                  </a:lnTo>
                  <a:lnTo>
                    <a:pt x="0" y="92"/>
                  </a:lnTo>
                  <a:lnTo>
                    <a:pt x="6" y="112"/>
                  </a:lnTo>
                  <a:lnTo>
                    <a:pt x="20" y="126"/>
                  </a:lnTo>
                  <a:lnTo>
                    <a:pt x="49" y="143"/>
                  </a:lnTo>
                  <a:lnTo>
                    <a:pt x="83" y="156"/>
                  </a:lnTo>
                  <a:lnTo>
                    <a:pt x="129" y="168"/>
                  </a:lnTo>
                  <a:lnTo>
                    <a:pt x="178" y="178"/>
                  </a:lnTo>
                  <a:lnTo>
                    <a:pt x="235" y="182"/>
                  </a:lnTo>
                  <a:lnTo>
                    <a:pt x="292" y="187"/>
                  </a:lnTo>
                  <a:lnTo>
                    <a:pt x="352" y="187"/>
                  </a:lnTo>
                  <a:lnTo>
                    <a:pt x="409" y="182"/>
                  </a:lnTo>
                  <a:lnTo>
                    <a:pt x="466" y="178"/>
                  </a:lnTo>
                  <a:lnTo>
                    <a:pt x="515" y="168"/>
                  </a:lnTo>
                  <a:lnTo>
                    <a:pt x="561" y="156"/>
                  </a:lnTo>
                  <a:lnTo>
                    <a:pt x="595" y="143"/>
                  </a:lnTo>
                  <a:lnTo>
                    <a:pt x="621" y="126"/>
                  </a:lnTo>
                  <a:lnTo>
                    <a:pt x="638" y="112"/>
                  </a:lnTo>
                  <a:lnTo>
                    <a:pt x="644" y="92"/>
                  </a:lnTo>
                  <a:close/>
                </a:path>
              </a:pathLst>
            </a:custGeom>
            <a:solidFill>
              <a:srgbClr val="000080"/>
            </a:solidFill>
            <a:ln w="4763">
              <a:solidFill>
                <a:srgbClr val="E6E6E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8"/>
            <p:cNvSpPr>
              <a:spLocks noChangeArrowheads="1"/>
            </p:cNvSpPr>
            <p:nvPr/>
          </p:nvSpPr>
          <p:spPr bwMode="auto">
            <a:xfrm>
              <a:off x="1807" y="2051"/>
              <a:ext cx="638" cy="132"/>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9"/>
            <p:cNvSpPr>
              <a:spLocks/>
            </p:cNvSpPr>
            <p:nvPr/>
          </p:nvSpPr>
          <p:spPr bwMode="auto">
            <a:xfrm>
              <a:off x="1804" y="1954"/>
              <a:ext cx="644" cy="185"/>
            </a:xfrm>
            <a:custGeom>
              <a:avLst/>
              <a:gdLst>
                <a:gd name="T0" fmla="*/ 644 w 644"/>
                <a:gd name="T1" fmla="*/ 92 h 185"/>
                <a:gd name="T2" fmla="*/ 638 w 644"/>
                <a:gd name="T3" fmla="*/ 75 h 185"/>
                <a:gd name="T4" fmla="*/ 621 w 644"/>
                <a:gd name="T5" fmla="*/ 58 h 185"/>
                <a:gd name="T6" fmla="*/ 595 w 644"/>
                <a:gd name="T7" fmla="*/ 43 h 185"/>
                <a:gd name="T8" fmla="*/ 561 w 644"/>
                <a:gd name="T9" fmla="*/ 31 h 185"/>
                <a:gd name="T10" fmla="*/ 515 w 644"/>
                <a:gd name="T11" fmla="*/ 19 h 185"/>
                <a:gd name="T12" fmla="*/ 466 w 644"/>
                <a:gd name="T13" fmla="*/ 9 h 185"/>
                <a:gd name="T14" fmla="*/ 409 w 644"/>
                <a:gd name="T15" fmla="*/ 2 h 185"/>
                <a:gd name="T16" fmla="*/ 352 w 644"/>
                <a:gd name="T17" fmla="*/ 0 h 185"/>
                <a:gd name="T18" fmla="*/ 292 w 644"/>
                <a:gd name="T19" fmla="*/ 0 h 185"/>
                <a:gd name="T20" fmla="*/ 235 w 644"/>
                <a:gd name="T21" fmla="*/ 2 h 185"/>
                <a:gd name="T22" fmla="*/ 178 w 644"/>
                <a:gd name="T23" fmla="*/ 9 h 185"/>
                <a:gd name="T24" fmla="*/ 129 w 644"/>
                <a:gd name="T25" fmla="*/ 19 h 185"/>
                <a:gd name="T26" fmla="*/ 83 w 644"/>
                <a:gd name="T27" fmla="*/ 31 h 185"/>
                <a:gd name="T28" fmla="*/ 49 w 644"/>
                <a:gd name="T29" fmla="*/ 43 h 185"/>
                <a:gd name="T30" fmla="*/ 23 w 644"/>
                <a:gd name="T31" fmla="*/ 58 h 185"/>
                <a:gd name="T32" fmla="*/ 6 w 644"/>
                <a:gd name="T33" fmla="*/ 75 h 185"/>
                <a:gd name="T34" fmla="*/ 0 w 644"/>
                <a:gd name="T35" fmla="*/ 92 h 185"/>
                <a:gd name="T36" fmla="*/ 6 w 644"/>
                <a:gd name="T37" fmla="*/ 109 h 185"/>
                <a:gd name="T38" fmla="*/ 23 w 644"/>
                <a:gd name="T39" fmla="*/ 126 h 185"/>
                <a:gd name="T40" fmla="*/ 49 w 644"/>
                <a:gd name="T41" fmla="*/ 141 h 185"/>
                <a:gd name="T42" fmla="*/ 83 w 644"/>
                <a:gd name="T43" fmla="*/ 156 h 185"/>
                <a:gd name="T44" fmla="*/ 129 w 644"/>
                <a:gd name="T45" fmla="*/ 168 h 185"/>
                <a:gd name="T46" fmla="*/ 178 w 644"/>
                <a:gd name="T47" fmla="*/ 177 h 185"/>
                <a:gd name="T48" fmla="*/ 235 w 644"/>
                <a:gd name="T49" fmla="*/ 182 h 185"/>
                <a:gd name="T50" fmla="*/ 292 w 644"/>
                <a:gd name="T51" fmla="*/ 185 h 185"/>
                <a:gd name="T52" fmla="*/ 352 w 644"/>
                <a:gd name="T53" fmla="*/ 185 h 185"/>
                <a:gd name="T54" fmla="*/ 409 w 644"/>
                <a:gd name="T55" fmla="*/ 182 h 185"/>
                <a:gd name="T56" fmla="*/ 466 w 644"/>
                <a:gd name="T57" fmla="*/ 177 h 185"/>
                <a:gd name="T58" fmla="*/ 515 w 644"/>
                <a:gd name="T59" fmla="*/ 168 h 185"/>
                <a:gd name="T60" fmla="*/ 561 w 644"/>
                <a:gd name="T61" fmla="*/ 156 h 185"/>
                <a:gd name="T62" fmla="*/ 595 w 644"/>
                <a:gd name="T63" fmla="*/ 141 h 185"/>
                <a:gd name="T64" fmla="*/ 621 w 644"/>
                <a:gd name="T65" fmla="*/ 126 h 185"/>
                <a:gd name="T66" fmla="*/ 638 w 644"/>
                <a:gd name="T67" fmla="*/ 109 h 185"/>
                <a:gd name="T68" fmla="*/ 644 w 644"/>
                <a:gd name="T69" fmla="*/ 9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4" h="185">
                  <a:moveTo>
                    <a:pt x="644" y="92"/>
                  </a:moveTo>
                  <a:lnTo>
                    <a:pt x="638" y="75"/>
                  </a:lnTo>
                  <a:lnTo>
                    <a:pt x="621" y="58"/>
                  </a:lnTo>
                  <a:lnTo>
                    <a:pt x="595" y="43"/>
                  </a:lnTo>
                  <a:lnTo>
                    <a:pt x="561" y="31"/>
                  </a:lnTo>
                  <a:lnTo>
                    <a:pt x="515" y="19"/>
                  </a:lnTo>
                  <a:lnTo>
                    <a:pt x="466" y="9"/>
                  </a:lnTo>
                  <a:lnTo>
                    <a:pt x="409" y="2"/>
                  </a:lnTo>
                  <a:lnTo>
                    <a:pt x="352" y="0"/>
                  </a:lnTo>
                  <a:lnTo>
                    <a:pt x="292" y="0"/>
                  </a:lnTo>
                  <a:lnTo>
                    <a:pt x="235" y="2"/>
                  </a:lnTo>
                  <a:lnTo>
                    <a:pt x="178" y="9"/>
                  </a:lnTo>
                  <a:lnTo>
                    <a:pt x="129" y="19"/>
                  </a:lnTo>
                  <a:lnTo>
                    <a:pt x="83" y="31"/>
                  </a:lnTo>
                  <a:lnTo>
                    <a:pt x="49" y="43"/>
                  </a:lnTo>
                  <a:lnTo>
                    <a:pt x="23" y="58"/>
                  </a:lnTo>
                  <a:lnTo>
                    <a:pt x="6" y="75"/>
                  </a:lnTo>
                  <a:lnTo>
                    <a:pt x="0" y="92"/>
                  </a:lnTo>
                  <a:lnTo>
                    <a:pt x="6" y="109"/>
                  </a:lnTo>
                  <a:lnTo>
                    <a:pt x="23" y="126"/>
                  </a:lnTo>
                  <a:lnTo>
                    <a:pt x="49" y="141"/>
                  </a:lnTo>
                  <a:lnTo>
                    <a:pt x="83" y="156"/>
                  </a:lnTo>
                  <a:lnTo>
                    <a:pt x="129" y="168"/>
                  </a:lnTo>
                  <a:lnTo>
                    <a:pt x="178" y="177"/>
                  </a:lnTo>
                  <a:lnTo>
                    <a:pt x="235" y="182"/>
                  </a:lnTo>
                  <a:lnTo>
                    <a:pt x="292" y="185"/>
                  </a:lnTo>
                  <a:lnTo>
                    <a:pt x="352" y="185"/>
                  </a:lnTo>
                  <a:lnTo>
                    <a:pt x="409" y="182"/>
                  </a:lnTo>
                  <a:lnTo>
                    <a:pt x="466" y="177"/>
                  </a:lnTo>
                  <a:lnTo>
                    <a:pt x="515" y="168"/>
                  </a:lnTo>
                  <a:lnTo>
                    <a:pt x="561" y="156"/>
                  </a:lnTo>
                  <a:lnTo>
                    <a:pt x="595" y="141"/>
                  </a:lnTo>
                  <a:lnTo>
                    <a:pt x="621" y="126"/>
                  </a:lnTo>
                  <a:lnTo>
                    <a:pt x="638" y="109"/>
                  </a:lnTo>
                  <a:lnTo>
                    <a:pt x="644" y="92"/>
                  </a:lnTo>
                  <a:close/>
                </a:path>
              </a:pathLst>
            </a:custGeom>
            <a:solidFill>
              <a:srgbClr val="0000FF"/>
            </a:solidFill>
            <a:ln w="4763">
              <a:solidFill>
                <a:srgbClr val="E6E6E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0"/>
            <p:cNvSpPr>
              <a:spLocks/>
            </p:cNvSpPr>
            <p:nvPr/>
          </p:nvSpPr>
          <p:spPr bwMode="auto">
            <a:xfrm>
              <a:off x="2130" y="1980"/>
              <a:ext cx="212" cy="59"/>
            </a:xfrm>
            <a:custGeom>
              <a:avLst/>
              <a:gdLst>
                <a:gd name="T0" fmla="*/ 0 w 212"/>
                <a:gd name="T1" fmla="*/ 47 h 59"/>
                <a:gd name="T2" fmla="*/ 49 w 212"/>
                <a:gd name="T3" fmla="*/ 59 h 59"/>
                <a:gd name="T4" fmla="*/ 163 w 212"/>
                <a:gd name="T5" fmla="*/ 20 h 59"/>
                <a:gd name="T6" fmla="*/ 212 w 212"/>
                <a:gd name="T7" fmla="*/ 32 h 59"/>
                <a:gd name="T8" fmla="*/ 186 w 212"/>
                <a:gd name="T9" fmla="*/ 0 h 59"/>
                <a:gd name="T10" fmla="*/ 52 w 212"/>
                <a:gd name="T11" fmla="*/ 0 h 59"/>
                <a:gd name="T12" fmla="*/ 106 w 212"/>
                <a:gd name="T13" fmla="*/ 10 h 59"/>
                <a:gd name="T14" fmla="*/ 0 w 212"/>
                <a:gd name="T15" fmla="*/ 4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9">
                  <a:moveTo>
                    <a:pt x="0" y="47"/>
                  </a:moveTo>
                  <a:lnTo>
                    <a:pt x="49" y="59"/>
                  </a:lnTo>
                  <a:lnTo>
                    <a:pt x="163" y="20"/>
                  </a:lnTo>
                  <a:lnTo>
                    <a:pt x="212" y="32"/>
                  </a:lnTo>
                  <a:lnTo>
                    <a:pt x="186" y="0"/>
                  </a:lnTo>
                  <a:lnTo>
                    <a:pt x="52" y="0"/>
                  </a:lnTo>
                  <a:lnTo>
                    <a:pt x="106" y="10"/>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1"/>
            <p:cNvSpPr>
              <a:spLocks/>
            </p:cNvSpPr>
            <p:nvPr/>
          </p:nvSpPr>
          <p:spPr bwMode="auto">
            <a:xfrm>
              <a:off x="2130" y="1980"/>
              <a:ext cx="212" cy="59"/>
            </a:xfrm>
            <a:custGeom>
              <a:avLst/>
              <a:gdLst>
                <a:gd name="T0" fmla="*/ 0 w 212"/>
                <a:gd name="T1" fmla="*/ 47 h 59"/>
                <a:gd name="T2" fmla="*/ 49 w 212"/>
                <a:gd name="T3" fmla="*/ 59 h 59"/>
                <a:gd name="T4" fmla="*/ 163 w 212"/>
                <a:gd name="T5" fmla="*/ 20 h 59"/>
                <a:gd name="T6" fmla="*/ 212 w 212"/>
                <a:gd name="T7" fmla="*/ 32 h 59"/>
                <a:gd name="T8" fmla="*/ 186 w 212"/>
                <a:gd name="T9" fmla="*/ 0 h 59"/>
                <a:gd name="T10" fmla="*/ 52 w 212"/>
                <a:gd name="T11" fmla="*/ 0 h 59"/>
                <a:gd name="T12" fmla="*/ 106 w 212"/>
                <a:gd name="T13" fmla="*/ 10 h 59"/>
                <a:gd name="T14" fmla="*/ 0 w 212"/>
                <a:gd name="T15" fmla="*/ 4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9">
                  <a:moveTo>
                    <a:pt x="0" y="47"/>
                  </a:moveTo>
                  <a:lnTo>
                    <a:pt x="49" y="59"/>
                  </a:lnTo>
                  <a:lnTo>
                    <a:pt x="163" y="20"/>
                  </a:lnTo>
                  <a:lnTo>
                    <a:pt x="212" y="32"/>
                  </a:lnTo>
                  <a:lnTo>
                    <a:pt x="186" y="0"/>
                  </a:lnTo>
                  <a:lnTo>
                    <a:pt x="52" y="0"/>
                  </a:lnTo>
                  <a:lnTo>
                    <a:pt x="106" y="10"/>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2"/>
            <p:cNvSpPr>
              <a:spLocks/>
            </p:cNvSpPr>
            <p:nvPr/>
          </p:nvSpPr>
          <p:spPr bwMode="auto">
            <a:xfrm>
              <a:off x="1901" y="2049"/>
              <a:ext cx="212" cy="63"/>
            </a:xfrm>
            <a:custGeom>
              <a:avLst/>
              <a:gdLst>
                <a:gd name="T0" fmla="*/ 212 w 212"/>
                <a:gd name="T1" fmla="*/ 12 h 63"/>
                <a:gd name="T2" fmla="*/ 166 w 212"/>
                <a:gd name="T3" fmla="*/ 0 h 63"/>
                <a:gd name="T4" fmla="*/ 55 w 212"/>
                <a:gd name="T5" fmla="*/ 39 h 63"/>
                <a:gd name="T6" fmla="*/ 0 w 212"/>
                <a:gd name="T7" fmla="*/ 26 h 63"/>
                <a:gd name="T8" fmla="*/ 29 w 212"/>
                <a:gd name="T9" fmla="*/ 63 h 63"/>
                <a:gd name="T10" fmla="*/ 166 w 212"/>
                <a:gd name="T11" fmla="*/ 63 h 63"/>
                <a:gd name="T12" fmla="*/ 106 w 212"/>
                <a:gd name="T13" fmla="*/ 48 h 63"/>
                <a:gd name="T14" fmla="*/ 212 w 212"/>
                <a:gd name="T15" fmla="*/ 12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3">
                  <a:moveTo>
                    <a:pt x="212" y="12"/>
                  </a:moveTo>
                  <a:lnTo>
                    <a:pt x="166" y="0"/>
                  </a:lnTo>
                  <a:lnTo>
                    <a:pt x="55" y="39"/>
                  </a:lnTo>
                  <a:lnTo>
                    <a:pt x="0" y="26"/>
                  </a:lnTo>
                  <a:lnTo>
                    <a:pt x="29" y="63"/>
                  </a:lnTo>
                  <a:lnTo>
                    <a:pt x="166" y="63"/>
                  </a:lnTo>
                  <a:lnTo>
                    <a:pt x="106" y="48"/>
                  </a:lnTo>
                  <a:lnTo>
                    <a:pt x="21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088" name="Freeform 33"/>
            <p:cNvSpPr>
              <a:spLocks/>
            </p:cNvSpPr>
            <p:nvPr/>
          </p:nvSpPr>
          <p:spPr bwMode="auto">
            <a:xfrm>
              <a:off x="1901" y="2049"/>
              <a:ext cx="212" cy="63"/>
            </a:xfrm>
            <a:custGeom>
              <a:avLst/>
              <a:gdLst>
                <a:gd name="T0" fmla="*/ 212 w 212"/>
                <a:gd name="T1" fmla="*/ 12 h 63"/>
                <a:gd name="T2" fmla="*/ 166 w 212"/>
                <a:gd name="T3" fmla="*/ 0 h 63"/>
                <a:gd name="T4" fmla="*/ 55 w 212"/>
                <a:gd name="T5" fmla="*/ 39 h 63"/>
                <a:gd name="T6" fmla="*/ 0 w 212"/>
                <a:gd name="T7" fmla="*/ 26 h 63"/>
                <a:gd name="T8" fmla="*/ 29 w 212"/>
                <a:gd name="T9" fmla="*/ 63 h 63"/>
                <a:gd name="T10" fmla="*/ 166 w 212"/>
                <a:gd name="T11" fmla="*/ 63 h 63"/>
                <a:gd name="T12" fmla="*/ 106 w 212"/>
                <a:gd name="T13" fmla="*/ 48 h 63"/>
                <a:gd name="T14" fmla="*/ 212 w 212"/>
                <a:gd name="T15" fmla="*/ 12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3">
                  <a:moveTo>
                    <a:pt x="212" y="12"/>
                  </a:moveTo>
                  <a:lnTo>
                    <a:pt x="166" y="0"/>
                  </a:lnTo>
                  <a:lnTo>
                    <a:pt x="55" y="39"/>
                  </a:lnTo>
                  <a:lnTo>
                    <a:pt x="0" y="26"/>
                  </a:lnTo>
                  <a:lnTo>
                    <a:pt x="29" y="63"/>
                  </a:lnTo>
                  <a:lnTo>
                    <a:pt x="166" y="63"/>
                  </a:lnTo>
                  <a:lnTo>
                    <a:pt x="106" y="48"/>
                  </a:lnTo>
                  <a:lnTo>
                    <a:pt x="21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089" name="Freeform 34"/>
            <p:cNvSpPr>
              <a:spLocks/>
            </p:cNvSpPr>
            <p:nvPr/>
          </p:nvSpPr>
          <p:spPr bwMode="auto">
            <a:xfrm>
              <a:off x="1913" y="1976"/>
              <a:ext cx="212" cy="60"/>
            </a:xfrm>
            <a:custGeom>
              <a:avLst/>
              <a:gdLst>
                <a:gd name="T0" fmla="*/ 0 w 212"/>
                <a:gd name="T1" fmla="*/ 14 h 60"/>
                <a:gd name="T2" fmla="*/ 46 w 212"/>
                <a:gd name="T3" fmla="*/ 0 h 60"/>
                <a:gd name="T4" fmla="*/ 160 w 212"/>
                <a:gd name="T5" fmla="*/ 36 h 60"/>
                <a:gd name="T6" fmla="*/ 212 w 212"/>
                <a:gd name="T7" fmla="*/ 26 h 60"/>
                <a:gd name="T8" fmla="*/ 183 w 212"/>
                <a:gd name="T9" fmla="*/ 60 h 60"/>
                <a:gd name="T10" fmla="*/ 51 w 212"/>
                <a:gd name="T11" fmla="*/ 60 h 60"/>
                <a:gd name="T12" fmla="*/ 106 w 212"/>
                <a:gd name="T13" fmla="*/ 51 h 60"/>
                <a:gd name="T14" fmla="*/ 0 w 212"/>
                <a:gd name="T15" fmla="*/ 14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0">
                  <a:moveTo>
                    <a:pt x="0" y="14"/>
                  </a:moveTo>
                  <a:lnTo>
                    <a:pt x="46" y="0"/>
                  </a:lnTo>
                  <a:lnTo>
                    <a:pt x="160" y="36"/>
                  </a:lnTo>
                  <a:lnTo>
                    <a:pt x="212" y="26"/>
                  </a:lnTo>
                  <a:lnTo>
                    <a:pt x="183" y="60"/>
                  </a:lnTo>
                  <a:lnTo>
                    <a:pt x="51" y="60"/>
                  </a:lnTo>
                  <a:lnTo>
                    <a:pt x="106" y="51"/>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00" name="Freeform 35"/>
            <p:cNvSpPr>
              <a:spLocks/>
            </p:cNvSpPr>
            <p:nvPr/>
          </p:nvSpPr>
          <p:spPr bwMode="auto">
            <a:xfrm>
              <a:off x="1913" y="1976"/>
              <a:ext cx="212" cy="60"/>
            </a:xfrm>
            <a:custGeom>
              <a:avLst/>
              <a:gdLst>
                <a:gd name="T0" fmla="*/ 0 w 212"/>
                <a:gd name="T1" fmla="*/ 14 h 60"/>
                <a:gd name="T2" fmla="*/ 46 w 212"/>
                <a:gd name="T3" fmla="*/ 0 h 60"/>
                <a:gd name="T4" fmla="*/ 160 w 212"/>
                <a:gd name="T5" fmla="*/ 36 h 60"/>
                <a:gd name="T6" fmla="*/ 212 w 212"/>
                <a:gd name="T7" fmla="*/ 26 h 60"/>
                <a:gd name="T8" fmla="*/ 183 w 212"/>
                <a:gd name="T9" fmla="*/ 60 h 60"/>
                <a:gd name="T10" fmla="*/ 51 w 212"/>
                <a:gd name="T11" fmla="*/ 60 h 60"/>
                <a:gd name="T12" fmla="*/ 106 w 212"/>
                <a:gd name="T13" fmla="*/ 51 h 60"/>
                <a:gd name="T14" fmla="*/ 0 w 212"/>
                <a:gd name="T15" fmla="*/ 14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0">
                  <a:moveTo>
                    <a:pt x="0" y="14"/>
                  </a:moveTo>
                  <a:lnTo>
                    <a:pt x="46" y="0"/>
                  </a:lnTo>
                  <a:lnTo>
                    <a:pt x="160" y="36"/>
                  </a:lnTo>
                  <a:lnTo>
                    <a:pt x="212" y="26"/>
                  </a:lnTo>
                  <a:lnTo>
                    <a:pt x="183" y="60"/>
                  </a:lnTo>
                  <a:lnTo>
                    <a:pt x="51" y="60"/>
                  </a:lnTo>
                  <a:lnTo>
                    <a:pt x="106" y="51"/>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01" name="Freeform 36"/>
            <p:cNvSpPr>
              <a:spLocks/>
            </p:cNvSpPr>
            <p:nvPr/>
          </p:nvSpPr>
          <p:spPr bwMode="auto">
            <a:xfrm>
              <a:off x="2125" y="2056"/>
              <a:ext cx="208" cy="58"/>
            </a:xfrm>
            <a:custGeom>
              <a:avLst/>
              <a:gdLst>
                <a:gd name="T0" fmla="*/ 208 w 208"/>
                <a:gd name="T1" fmla="*/ 46 h 58"/>
                <a:gd name="T2" fmla="*/ 162 w 208"/>
                <a:gd name="T3" fmla="*/ 58 h 58"/>
                <a:gd name="T4" fmla="*/ 54 w 208"/>
                <a:gd name="T5" fmla="*/ 19 h 58"/>
                <a:gd name="T6" fmla="*/ 0 w 208"/>
                <a:gd name="T7" fmla="*/ 32 h 58"/>
                <a:gd name="T8" fmla="*/ 25 w 208"/>
                <a:gd name="T9" fmla="*/ 0 h 58"/>
                <a:gd name="T10" fmla="*/ 162 w 208"/>
                <a:gd name="T11" fmla="*/ 0 h 58"/>
                <a:gd name="T12" fmla="*/ 105 w 208"/>
                <a:gd name="T13" fmla="*/ 10 h 58"/>
                <a:gd name="T14" fmla="*/ 208 w 208"/>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8">
                  <a:moveTo>
                    <a:pt x="208" y="46"/>
                  </a:moveTo>
                  <a:lnTo>
                    <a:pt x="162" y="58"/>
                  </a:lnTo>
                  <a:lnTo>
                    <a:pt x="54" y="19"/>
                  </a:lnTo>
                  <a:lnTo>
                    <a:pt x="0" y="32"/>
                  </a:lnTo>
                  <a:lnTo>
                    <a:pt x="25" y="0"/>
                  </a:lnTo>
                  <a:lnTo>
                    <a:pt x="162" y="0"/>
                  </a:lnTo>
                  <a:lnTo>
                    <a:pt x="105" y="10"/>
                  </a:lnTo>
                  <a:lnTo>
                    <a:pt x="208"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02" name="Freeform 37"/>
            <p:cNvSpPr>
              <a:spLocks/>
            </p:cNvSpPr>
            <p:nvPr/>
          </p:nvSpPr>
          <p:spPr bwMode="auto">
            <a:xfrm>
              <a:off x="2125" y="2056"/>
              <a:ext cx="208" cy="58"/>
            </a:xfrm>
            <a:custGeom>
              <a:avLst/>
              <a:gdLst>
                <a:gd name="T0" fmla="*/ 208 w 208"/>
                <a:gd name="T1" fmla="*/ 46 h 58"/>
                <a:gd name="T2" fmla="*/ 162 w 208"/>
                <a:gd name="T3" fmla="*/ 58 h 58"/>
                <a:gd name="T4" fmla="*/ 54 w 208"/>
                <a:gd name="T5" fmla="*/ 19 h 58"/>
                <a:gd name="T6" fmla="*/ 0 w 208"/>
                <a:gd name="T7" fmla="*/ 32 h 58"/>
                <a:gd name="T8" fmla="*/ 25 w 208"/>
                <a:gd name="T9" fmla="*/ 0 h 58"/>
                <a:gd name="T10" fmla="*/ 162 w 208"/>
                <a:gd name="T11" fmla="*/ 0 h 58"/>
                <a:gd name="T12" fmla="*/ 105 w 208"/>
                <a:gd name="T13" fmla="*/ 10 h 58"/>
                <a:gd name="T14" fmla="*/ 208 w 208"/>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8">
                  <a:moveTo>
                    <a:pt x="208" y="46"/>
                  </a:moveTo>
                  <a:lnTo>
                    <a:pt x="162" y="58"/>
                  </a:lnTo>
                  <a:lnTo>
                    <a:pt x="54" y="19"/>
                  </a:lnTo>
                  <a:lnTo>
                    <a:pt x="0" y="32"/>
                  </a:lnTo>
                  <a:lnTo>
                    <a:pt x="25" y="0"/>
                  </a:lnTo>
                  <a:lnTo>
                    <a:pt x="162" y="0"/>
                  </a:lnTo>
                  <a:lnTo>
                    <a:pt x="105" y="10"/>
                  </a:lnTo>
                  <a:lnTo>
                    <a:pt x="208"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03" name="Freeform 38"/>
            <p:cNvSpPr>
              <a:spLocks/>
            </p:cNvSpPr>
            <p:nvPr/>
          </p:nvSpPr>
          <p:spPr bwMode="auto">
            <a:xfrm>
              <a:off x="2136" y="1983"/>
              <a:ext cx="212" cy="58"/>
            </a:xfrm>
            <a:custGeom>
              <a:avLst/>
              <a:gdLst>
                <a:gd name="T0" fmla="*/ 0 w 212"/>
                <a:gd name="T1" fmla="*/ 46 h 58"/>
                <a:gd name="T2" fmla="*/ 46 w 212"/>
                <a:gd name="T3" fmla="*/ 58 h 58"/>
                <a:gd name="T4" fmla="*/ 160 w 212"/>
                <a:gd name="T5" fmla="*/ 19 h 58"/>
                <a:gd name="T6" fmla="*/ 212 w 212"/>
                <a:gd name="T7" fmla="*/ 32 h 58"/>
                <a:gd name="T8" fmla="*/ 183 w 212"/>
                <a:gd name="T9" fmla="*/ 0 h 58"/>
                <a:gd name="T10" fmla="*/ 49 w 212"/>
                <a:gd name="T11" fmla="*/ 0 h 58"/>
                <a:gd name="T12" fmla="*/ 106 w 212"/>
                <a:gd name="T13" fmla="*/ 10 h 58"/>
                <a:gd name="T14" fmla="*/ 0 w 212"/>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8">
                  <a:moveTo>
                    <a:pt x="0" y="46"/>
                  </a:moveTo>
                  <a:lnTo>
                    <a:pt x="46" y="58"/>
                  </a:lnTo>
                  <a:lnTo>
                    <a:pt x="160" y="19"/>
                  </a:lnTo>
                  <a:lnTo>
                    <a:pt x="212" y="32"/>
                  </a:lnTo>
                  <a:lnTo>
                    <a:pt x="183" y="0"/>
                  </a:lnTo>
                  <a:lnTo>
                    <a:pt x="49" y="0"/>
                  </a:lnTo>
                  <a:lnTo>
                    <a:pt x="106" y="10"/>
                  </a:ln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04" name="Freeform 39"/>
            <p:cNvSpPr>
              <a:spLocks/>
            </p:cNvSpPr>
            <p:nvPr/>
          </p:nvSpPr>
          <p:spPr bwMode="auto">
            <a:xfrm>
              <a:off x="2136" y="1983"/>
              <a:ext cx="212" cy="58"/>
            </a:xfrm>
            <a:custGeom>
              <a:avLst/>
              <a:gdLst>
                <a:gd name="T0" fmla="*/ 0 w 212"/>
                <a:gd name="T1" fmla="*/ 46 h 58"/>
                <a:gd name="T2" fmla="*/ 46 w 212"/>
                <a:gd name="T3" fmla="*/ 58 h 58"/>
                <a:gd name="T4" fmla="*/ 160 w 212"/>
                <a:gd name="T5" fmla="*/ 19 h 58"/>
                <a:gd name="T6" fmla="*/ 212 w 212"/>
                <a:gd name="T7" fmla="*/ 32 h 58"/>
                <a:gd name="T8" fmla="*/ 183 w 212"/>
                <a:gd name="T9" fmla="*/ 0 h 58"/>
                <a:gd name="T10" fmla="*/ 49 w 212"/>
                <a:gd name="T11" fmla="*/ 0 h 58"/>
                <a:gd name="T12" fmla="*/ 106 w 212"/>
                <a:gd name="T13" fmla="*/ 10 h 58"/>
                <a:gd name="T14" fmla="*/ 0 w 212"/>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8">
                  <a:moveTo>
                    <a:pt x="0" y="46"/>
                  </a:moveTo>
                  <a:lnTo>
                    <a:pt x="46" y="58"/>
                  </a:lnTo>
                  <a:lnTo>
                    <a:pt x="160" y="19"/>
                  </a:lnTo>
                  <a:lnTo>
                    <a:pt x="212" y="32"/>
                  </a:lnTo>
                  <a:lnTo>
                    <a:pt x="183" y="0"/>
                  </a:lnTo>
                  <a:lnTo>
                    <a:pt x="49" y="0"/>
                  </a:lnTo>
                  <a:lnTo>
                    <a:pt x="106" y="10"/>
                  </a:ln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05" name="Freeform 40"/>
            <p:cNvSpPr>
              <a:spLocks/>
            </p:cNvSpPr>
            <p:nvPr/>
          </p:nvSpPr>
          <p:spPr bwMode="auto">
            <a:xfrm>
              <a:off x="1904" y="2051"/>
              <a:ext cx="212" cy="63"/>
            </a:xfrm>
            <a:custGeom>
              <a:avLst/>
              <a:gdLst>
                <a:gd name="T0" fmla="*/ 212 w 212"/>
                <a:gd name="T1" fmla="*/ 15 h 63"/>
                <a:gd name="T2" fmla="*/ 166 w 212"/>
                <a:gd name="T3" fmla="*/ 0 h 63"/>
                <a:gd name="T4" fmla="*/ 55 w 212"/>
                <a:gd name="T5" fmla="*/ 39 h 63"/>
                <a:gd name="T6" fmla="*/ 0 w 212"/>
                <a:gd name="T7" fmla="*/ 27 h 63"/>
                <a:gd name="T8" fmla="*/ 29 w 212"/>
                <a:gd name="T9" fmla="*/ 63 h 63"/>
                <a:gd name="T10" fmla="*/ 166 w 212"/>
                <a:gd name="T11" fmla="*/ 63 h 63"/>
                <a:gd name="T12" fmla="*/ 106 w 212"/>
                <a:gd name="T13" fmla="*/ 51 h 63"/>
                <a:gd name="T14" fmla="*/ 212 w 212"/>
                <a:gd name="T15" fmla="*/ 15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3">
                  <a:moveTo>
                    <a:pt x="212" y="15"/>
                  </a:moveTo>
                  <a:lnTo>
                    <a:pt x="166" y="0"/>
                  </a:lnTo>
                  <a:lnTo>
                    <a:pt x="55" y="39"/>
                  </a:lnTo>
                  <a:lnTo>
                    <a:pt x="0" y="27"/>
                  </a:lnTo>
                  <a:lnTo>
                    <a:pt x="29" y="63"/>
                  </a:lnTo>
                  <a:lnTo>
                    <a:pt x="166" y="63"/>
                  </a:lnTo>
                  <a:lnTo>
                    <a:pt x="106" y="51"/>
                  </a:lnTo>
                  <a:lnTo>
                    <a:pt x="2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06" name="Freeform 41"/>
            <p:cNvSpPr>
              <a:spLocks/>
            </p:cNvSpPr>
            <p:nvPr/>
          </p:nvSpPr>
          <p:spPr bwMode="auto">
            <a:xfrm>
              <a:off x="1904" y="2051"/>
              <a:ext cx="212" cy="63"/>
            </a:xfrm>
            <a:custGeom>
              <a:avLst/>
              <a:gdLst>
                <a:gd name="T0" fmla="*/ 212 w 212"/>
                <a:gd name="T1" fmla="*/ 15 h 63"/>
                <a:gd name="T2" fmla="*/ 166 w 212"/>
                <a:gd name="T3" fmla="*/ 0 h 63"/>
                <a:gd name="T4" fmla="*/ 55 w 212"/>
                <a:gd name="T5" fmla="*/ 39 h 63"/>
                <a:gd name="T6" fmla="*/ 0 w 212"/>
                <a:gd name="T7" fmla="*/ 27 h 63"/>
                <a:gd name="T8" fmla="*/ 29 w 212"/>
                <a:gd name="T9" fmla="*/ 63 h 63"/>
                <a:gd name="T10" fmla="*/ 166 w 212"/>
                <a:gd name="T11" fmla="*/ 63 h 63"/>
                <a:gd name="T12" fmla="*/ 106 w 212"/>
                <a:gd name="T13" fmla="*/ 51 h 63"/>
                <a:gd name="T14" fmla="*/ 212 w 212"/>
                <a:gd name="T15" fmla="*/ 15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3">
                  <a:moveTo>
                    <a:pt x="212" y="15"/>
                  </a:moveTo>
                  <a:lnTo>
                    <a:pt x="166" y="0"/>
                  </a:lnTo>
                  <a:lnTo>
                    <a:pt x="55" y="39"/>
                  </a:lnTo>
                  <a:lnTo>
                    <a:pt x="0" y="27"/>
                  </a:lnTo>
                  <a:lnTo>
                    <a:pt x="29" y="63"/>
                  </a:lnTo>
                  <a:lnTo>
                    <a:pt x="166" y="63"/>
                  </a:lnTo>
                  <a:lnTo>
                    <a:pt x="106" y="51"/>
                  </a:lnTo>
                  <a:lnTo>
                    <a:pt x="2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07" name="Freeform 42"/>
            <p:cNvSpPr>
              <a:spLocks/>
            </p:cNvSpPr>
            <p:nvPr/>
          </p:nvSpPr>
          <p:spPr bwMode="auto">
            <a:xfrm>
              <a:off x="1919" y="1980"/>
              <a:ext cx="208" cy="59"/>
            </a:xfrm>
            <a:custGeom>
              <a:avLst/>
              <a:gdLst>
                <a:gd name="T0" fmla="*/ 0 w 208"/>
                <a:gd name="T1" fmla="*/ 13 h 59"/>
                <a:gd name="T2" fmla="*/ 45 w 208"/>
                <a:gd name="T3" fmla="*/ 0 h 59"/>
                <a:gd name="T4" fmla="*/ 157 w 208"/>
                <a:gd name="T5" fmla="*/ 35 h 59"/>
                <a:gd name="T6" fmla="*/ 208 w 208"/>
                <a:gd name="T7" fmla="*/ 27 h 59"/>
                <a:gd name="T8" fmla="*/ 183 w 208"/>
                <a:gd name="T9" fmla="*/ 59 h 59"/>
                <a:gd name="T10" fmla="*/ 48 w 208"/>
                <a:gd name="T11" fmla="*/ 59 h 59"/>
                <a:gd name="T12" fmla="*/ 103 w 208"/>
                <a:gd name="T13" fmla="*/ 49 h 59"/>
                <a:gd name="T14" fmla="*/ 0 w 208"/>
                <a:gd name="T15" fmla="*/ 13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9">
                  <a:moveTo>
                    <a:pt x="0" y="13"/>
                  </a:moveTo>
                  <a:lnTo>
                    <a:pt x="45" y="0"/>
                  </a:lnTo>
                  <a:lnTo>
                    <a:pt x="157" y="35"/>
                  </a:lnTo>
                  <a:lnTo>
                    <a:pt x="208" y="27"/>
                  </a:lnTo>
                  <a:lnTo>
                    <a:pt x="183" y="59"/>
                  </a:lnTo>
                  <a:lnTo>
                    <a:pt x="48" y="59"/>
                  </a:lnTo>
                  <a:lnTo>
                    <a:pt x="103" y="49"/>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08" name="Freeform 43"/>
            <p:cNvSpPr>
              <a:spLocks/>
            </p:cNvSpPr>
            <p:nvPr/>
          </p:nvSpPr>
          <p:spPr bwMode="auto">
            <a:xfrm>
              <a:off x="1919" y="1980"/>
              <a:ext cx="208" cy="59"/>
            </a:xfrm>
            <a:custGeom>
              <a:avLst/>
              <a:gdLst>
                <a:gd name="T0" fmla="*/ 0 w 208"/>
                <a:gd name="T1" fmla="*/ 13 h 59"/>
                <a:gd name="T2" fmla="*/ 45 w 208"/>
                <a:gd name="T3" fmla="*/ 0 h 59"/>
                <a:gd name="T4" fmla="*/ 157 w 208"/>
                <a:gd name="T5" fmla="*/ 35 h 59"/>
                <a:gd name="T6" fmla="*/ 208 w 208"/>
                <a:gd name="T7" fmla="*/ 27 h 59"/>
                <a:gd name="T8" fmla="*/ 183 w 208"/>
                <a:gd name="T9" fmla="*/ 59 h 59"/>
                <a:gd name="T10" fmla="*/ 48 w 208"/>
                <a:gd name="T11" fmla="*/ 59 h 59"/>
                <a:gd name="T12" fmla="*/ 103 w 208"/>
                <a:gd name="T13" fmla="*/ 49 h 59"/>
                <a:gd name="T14" fmla="*/ 0 w 208"/>
                <a:gd name="T15" fmla="*/ 13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9">
                  <a:moveTo>
                    <a:pt x="0" y="13"/>
                  </a:moveTo>
                  <a:lnTo>
                    <a:pt x="45" y="0"/>
                  </a:lnTo>
                  <a:lnTo>
                    <a:pt x="157" y="35"/>
                  </a:lnTo>
                  <a:lnTo>
                    <a:pt x="208" y="27"/>
                  </a:lnTo>
                  <a:lnTo>
                    <a:pt x="183" y="59"/>
                  </a:lnTo>
                  <a:lnTo>
                    <a:pt x="48" y="59"/>
                  </a:lnTo>
                  <a:lnTo>
                    <a:pt x="103" y="49"/>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09" name="Freeform 44"/>
            <p:cNvSpPr>
              <a:spLocks/>
            </p:cNvSpPr>
            <p:nvPr/>
          </p:nvSpPr>
          <p:spPr bwMode="auto">
            <a:xfrm>
              <a:off x="2127" y="2058"/>
              <a:ext cx="212" cy="59"/>
            </a:xfrm>
            <a:custGeom>
              <a:avLst/>
              <a:gdLst>
                <a:gd name="T0" fmla="*/ 212 w 212"/>
                <a:gd name="T1" fmla="*/ 47 h 59"/>
                <a:gd name="T2" fmla="*/ 166 w 212"/>
                <a:gd name="T3" fmla="*/ 59 h 59"/>
                <a:gd name="T4" fmla="*/ 55 w 212"/>
                <a:gd name="T5" fmla="*/ 20 h 59"/>
                <a:gd name="T6" fmla="*/ 0 w 212"/>
                <a:gd name="T7" fmla="*/ 32 h 59"/>
                <a:gd name="T8" fmla="*/ 29 w 212"/>
                <a:gd name="T9" fmla="*/ 0 h 59"/>
                <a:gd name="T10" fmla="*/ 166 w 212"/>
                <a:gd name="T11" fmla="*/ 0 h 59"/>
                <a:gd name="T12" fmla="*/ 106 w 212"/>
                <a:gd name="T13" fmla="*/ 10 h 59"/>
                <a:gd name="T14" fmla="*/ 212 w 212"/>
                <a:gd name="T15" fmla="*/ 4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9">
                  <a:moveTo>
                    <a:pt x="212" y="47"/>
                  </a:moveTo>
                  <a:lnTo>
                    <a:pt x="166" y="59"/>
                  </a:lnTo>
                  <a:lnTo>
                    <a:pt x="55" y="20"/>
                  </a:lnTo>
                  <a:lnTo>
                    <a:pt x="0" y="32"/>
                  </a:lnTo>
                  <a:lnTo>
                    <a:pt x="29" y="0"/>
                  </a:lnTo>
                  <a:lnTo>
                    <a:pt x="166" y="0"/>
                  </a:lnTo>
                  <a:lnTo>
                    <a:pt x="106" y="10"/>
                  </a:lnTo>
                  <a:lnTo>
                    <a:pt x="212"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10" name="Freeform 45"/>
            <p:cNvSpPr>
              <a:spLocks/>
            </p:cNvSpPr>
            <p:nvPr/>
          </p:nvSpPr>
          <p:spPr bwMode="auto">
            <a:xfrm>
              <a:off x="2127" y="2058"/>
              <a:ext cx="212" cy="59"/>
            </a:xfrm>
            <a:custGeom>
              <a:avLst/>
              <a:gdLst>
                <a:gd name="T0" fmla="*/ 212 w 212"/>
                <a:gd name="T1" fmla="*/ 47 h 59"/>
                <a:gd name="T2" fmla="*/ 166 w 212"/>
                <a:gd name="T3" fmla="*/ 59 h 59"/>
                <a:gd name="T4" fmla="*/ 55 w 212"/>
                <a:gd name="T5" fmla="*/ 20 h 59"/>
                <a:gd name="T6" fmla="*/ 0 w 212"/>
                <a:gd name="T7" fmla="*/ 32 h 59"/>
                <a:gd name="T8" fmla="*/ 29 w 212"/>
                <a:gd name="T9" fmla="*/ 0 h 59"/>
                <a:gd name="T10" fmla="*/ 166 w 212"/>
                <a:gd name="T11" fmla="*/ 0 h 59"/>
                <a:gd name="T12" fmla="*/ 106 w 212"/>
                <a:gd name="T13" fmla="*/ 10 h 59"/>
                <a:gd name="T14" fmla="*/ 212 w 212"/>
                <a:gd name="T15" fmla="*/ 4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9">
                  <a:moveTo>
                    <a:pt x="212" y="47"/>
                  </a:moveTo>
                  <a:lnTo>
                    <a:pt x="166" y="59"/>
                  </a:lnTo>
                  <a:lnTo>
                    <a:pt x="55" y="20"/>
                  </a:lnTo>
                  <a:lnTo>
                    <a:pt x="0" y="32"/>
                  </a:lnTo>
                  <a:lnTo>
                    <a:pt x="29" y="0"/>
                  </a:lnTo>
                  <a:lnTo>
                    <a:pt x="166" y="0"/>
                  </a:lnTo>
                  <a:lnTo>
                    <a:pt x="106" y="10"/>
                  </a:lnTo>
                  <a:lnTo>
                    <a:pt x="212"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11" name="Line 46"/>
            <p:cNvSpPr>
              <a:spLocks noChangeShapeType="1"/>
            </p:cNvSpPr>
            <p:nvPr/>
          </p:nvSpPr>
          <p:spPr bwMode="auto">
            <a:xfrm>
              <a:off x="1804" y="2053"/>
              <a:ext cx="0" cy="127"/>
            </a:xfrm>
            <a:prstGeom prst="line">
              <a:avLst/>
            </a:prstGeom>
            <a:noFill/>
            <a:ln w="4763">
              <a:solidFill>
                <a:srgbClr val="E6E6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112" name="Line 47"/>
            <p:cNvSpPr>
              <a:spLocks noChangeShapeType="1"/>
            </p:cNvSpPr>
            <p:nvPr/>
          </p:nvSpPr>
          <p:spPr bwMode="auto">
            <a:xfrm>
              <a:off x="2448" y="2053"/>
              <a:ext cx="0" cy="127"/>
            </a:xfrm>
            <a:prstGeom prst="line">
              <a:avLst/>
            </a:prstGeom>
            <a:noFill/>
            <a:ln w="4763">
              <a:solidFill>
                <a:srgbClr val="E6E6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113" name="Rectangle 48"/>
            <p:cNvSpPr>
              <a:spLocks noChangeArrowheads="1"/>
            </p:cNvSpPr>
            <p:nvPr/>
          </p:nvSpPr>
          <p:spPr bwMode="auto">
            <a:xfrm>
              <a:off x="2084" y="2146"/>
              <a:ext cx="143"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FFFFFF"/>
                  </a:solidFill>
                  <a:effectLst/>
                  <a:latin typeface="Arial" panose="020B0604020202020204" pitchFamily="34" charset="0"/>
                </a:rPr>
                <a:t>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57114" name="Freeform 49"/>
            <p:cNvSpPr>
              <a:spLocks/>
            </p:cNvSpPr>
            <p:nvPr/>
          </p:nvSpPr>
          <p:spPr bwMode="auto">
            <a:xfrm>
              <a:off x="3305" y="2083"/>
              <a:ext cx="644" cy="187"/>
            </a:xfrm>
            <a:custGeom>
              <a:avLst/>
              <a:gdLst>
                <a:gd name="T0" fmla="*/ 644 w 644"/>
                <a:gd name="T1" fmla="*/ 92 h 187"/>
                <a:gd name="T2" fmla="*/ 638 w 644"/>
                <a:gd name="T3" fmla="*/ 75 h 187"/>
                <a:gd name="T4" fmla="*/ 621 w 644"/>
                <a:gd name="T5" fmla="*/ 61 h 187"/>
                <a:gd name="T6" fmla="*/ 595 w 644"/>
                <a:gd name="T7" fmla="*/ 44 h 187"/>
                <a:gd name="T8" fmla="*/ 561 w 644"/>
                <a:gd name="T9" fmla="*/ 31 h 187"/>
                <a:gd name="T10" fmla="*/ 515 w 644"/>
                <a:gd name="T11" fmla="*/ 19 h 187"/>
                <a:gd name="T12" fmla="*/ 466 w 644"/>
                <a:gd name="T13" fmla="*/ 9 h 187"/>
                <a:gd name="T14" fmla="*/ 409 w 644"/>
                <a:gd name="T15" fmla="*/ 5 h 187"/>
                <a:gd name="T16" fmla="*/ 352 w 644"/>
                <a:gd name="T17" fmla="*/ 0 h 187"/>
                <a:gd name="T18" fmla="*/ 292 w 644"/>
                <a:gd name="T19" fmla="*/ 0 h 187"/>
                <a:gd name="T20" fmla="*/ 235 w 644"/>
                <a:gd name="T21" fmla="*/ 5 h 187"/>
                <a:gd name="T22" fmla="*/ 178 w 644"/>
                <a:gd name="T23" fmla="*/ 9 h 187"/>
                <a:gd name="T24" fmla="*/ 129 w 644"/>
                <a:gd name="T25" fmla="*/ 19 h 187"/>
                <a:gd name="T26" fmla="*/ 83 w 644"/>
                <a:gd name="T27" fmla="*/ 31 h 187"/>
                <a:gd name="T28" fmla="*/ 49 w 644"/>
                <a:gd name="T29" fmla="*/ 44 h 187"/>
                <a:gd name="T30" fmla="*/ 20 w 644"/>
                <a:gd name="T31" fmla="*/ 61 h 187"/>
                <a:gd name="T32" fmla="*/ 6 w 644"/>
                <a:gd name="T33" fmla="*/ 75 h 187"/>
                <a:gd name="T34" fmla="*/ 0 w 644"/>
                <a:gd name="T35" fmla="*/ 92 h 187"/>
                <a:gd name="T36" fmla="*/ 6 w 644"/>
                <a:gd name="T37" fmla="*/ 112 h 187"/>
                <a:gd name="T38" fmla="*/ 20 w 644"/>
                <a:gd name="T39" fmla="*/ 126 h 187"/>
                <a:gd name="T40" fmla="*/ 49 w 644"/>
                <a:gd name="T41" fmla="*/ 143 h 187"/>
                <a:gd name="T42" fmla="*/ 83 w 644"/>
                <a:gd name="T43" fmla="*/ 156 h 187"/>
                <a:gd name="T44" fmla="*/ 129 w 644"/>
                <a:gd name="T45" fmla="*/ 168 h 187"/>
                <a:gd name="T46" fmla="*/ 178 w 644"/>
                <a:gd name="T47" fmla="*/ 178 h 187"/>
                <a:gd name="T48" fmla="*/ 235 w 644"/>
                <a:gd name="T49" fmla="*/ 182 h 187"/>
                <a:gd name="T50" fmla="*/ 292 w 644"/>
                <a:gd name="T51" fmla="*/ 187 h 187"/>
                <a:gd name="T52" fmla="*/ 352 w 644"/>
                <a:gd name="T53" fmla="*/ 187 h 187"/>
                <a:gd name="T54" fmla="*/ 409 w 644"/>
                <a:gd name="T55" fmla="*/ 182 h 187"/>
                <a:gd name="T56" fmla="*/ 466 w 644"/>
                <a:gd name="T57" fmla="*/ 178 h 187"/>
                <a:gd name="T58" fmla="*/ 515 w 644"/>
                <a:gd name="T59" fmla="*/ 168 h 187"/>
                <a:gd name="T60" fmla="*/ 561 w 644"/>
                <a:gd name="T61" fmla="*/ 156 h 187"/>
                <a:gd name="T62" fmla="*/ 595 w 644"/>
                <a:gd name="T63" fmla="*/ 143 h 187"/>
                <a:gd name="T64" fmla="*/ 621 w 644"/>
                <a:gd name="T65" fmla="*/ 126 h 187"/>
                <a:gd name="T66" fmla="*/ 638 w 644"/>
                <a:gd name="T67" fmla="*/ 112 h 187"/>
                <a:gd name="T68" fmla="*/ 644 w 644"/>
                <a:gd name="T69" fmla="*/ 9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4" h="187">
                  <a:moveTo>
                    <a:pt x="644" y="92"/>
                  </a:moveTo>
                  <a:lnTo>
                    <a:pt x="638" y="75"/>
                  </a:lnTo>
                  <a:lnTo>
                    <a:pt x="621" y="61"/>
                  </a:lnTo>
                  <a:lnTo>
                    <a:pt x="595" y="44"/>
                  </a:lnTo>
                  <a:lnTo>
                    <a:pt x="561" y="31"/>
                  </a:lnTo>
                  <a:lnTo>
                    <a:pt x="515" y="19"/>
                  </a:lnTo>
                  <a:lnTo>
                    <a:pt x="466" y="9"/>
                  </a:lnTo>
                  <a:lnTo>
                    <a:pt x="409" y="5"/>
                  </a:lnTo>
                  <a:lnTo>
                    <a:pt x="352" y="0"/>
                  </a:lnTo>
                  <a:lnTo>
                    <a:pt x="292" y="0"/>
                  </a:lnTo>
                  <a:lnTo>
                    <a:pt x="235" y="5"/>
                  </a:lnTo>
                  <a:lnTo>
                    <a:pt x="178" y="9"/>
                  </a:lnTo>
                  <a:lnTo>
                    <a:pt x="129" y="19"/>
                  </a:lnTo>
                  <a:lnTo>
                    <a:pt x="83" y="31"/>
                  </a:lnTo>
                  <a:lnTo>
                    <a:pt x="49" y="44"/>
                  </a:lnTo>
                  <a:lnTo>
                    <a:pt x="20" y="61"/>
                  </a:lnTo>
                  <a:lnTo>
                    <a:pt x="6" y="75"/>
                  </a:lnTo>
                  <a:lnTo>
                    <a:pt x="0" y="92"/>
                  </a:lnTo>
                  <a:lnTo>
                    <a:pt x="6" y="112"/>
                  </a:lnTo>
                  <a:lnTo>
                    <a:pt x="20" y="126"/>
                  </a:lnTo>
                  <a:lnTo>
                    <a:pt x="49" y="143"/>
                  </a:lnTo>
                  <a:lnTo>
                    <a:pt x="83" y="156"/>
                  </a:lnTo>
                  <a:lnTo>
                    <a:pt x="129" y="168"/>
                  </a:lnTo>
                  <a:lnTo>
                    <a:pt x="178" y="178"/>
                  </a:lnTo>
                  <a:lnTo>
                    <a:pt x="235" y="182"/>
                  </a:lnTo>
                  <a:lnTo>
                    <a:pt x="292" y="187"/>
                  </a:lnTo>
                  <a:lnTo>
                    <a:pt x="352" y="187"/>
                  </a:lnTo>
                  <a:lnTo>
                    <a:pt x="409" y="182"/>
                  </a:lnTo>
                  <a:lnTo>
                    <a:pt x="466" y="178"/>
                  </a:lnTo>
                  <a:lnTo>
                    <a:pt x="515" y="168"/>
                  </a:lnTo>
                  <a:lnTo>
                    <a:pt x="561" y="156"/>
                  </a:lnTo>
                  <a:lnTo>
                    <a:pt x="595" y="143"/>
                  </a:lnTo>
                  <a:lnTo>
                    <a:pt x="621" y="126"/>
                  </a:lnTo>
                  <a:lnTo>
                    <a:pt x="638" y="112"/>
                  </a:lnTo>
                  <a:lnTo>
                    <a:pt x="644" y="92"/>
                  </a:lnTo>
                  <a:close/>
                </a:path>
              </a:pathLst>
            </a:custGeom>
            <a:solidFill>
              <a:srgbClr val="000080"/>
            </a:solidFill>
            <a:ln w="4763">
              <a:solidFill>
                <a:srgbClr val="E6E6E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7115" name="Rectangle 50"/>
            <p:cNvSpPr>
              <a:spLocks noChangeArrowheads="1"/>
            </p:cNvSpPr>
            <p:nvPr/>
          </p:nvSpPr>
          <p:spPr bwMode="auto">
            <a:xfrm>
              <a:off x="3308" y="2051"/>
              <a:ext cx="638" cy="132"/>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16" name="Freeform 51"/>
            <p:cNvSpPr>
              <a:spLocks/>
            </p:cNvSpPr>
            <p:nvPr/>
          </p:nvSpPr>
          <p:spPr bwMode="auto">
            <a:xfrm>
              <a:off x="3305" y="1954"/>
              <a:ext cx="644" cy="185"/>
            </a:xfrm>
            <a:custGeom>
              <a:avLst/>
              <a:gdLst>
                <a:gd name="T0" fmla="*/ 644 w 644"/>
                <a:gd name="T1" fmla="*/ 92 h 185"/>
                <a:gd name="T2" fmla="*/ 638 w 644"/>
                <a:gd name="T3" fmla="*/ 75 h 185"/>
                <a:gd name="T4" fmla="*/ 621 w 644"/>
                <a:gd name="T5" fmla="*/ 58 h 185"/>
                <a:gd name="T6" fmla="*/ 595 w 644"/>
                <a:gd name="T7" fmla="*/ 43 h 185"/>
                <a:gd name="T8" fmla="*/ 561 w 644"/>
                <a:gd name="T9" fmla="*/ 31 h 185"/>
                <a:gd name="T10" fmla="*/ 515 w 644"/>
                <a:gd name="T11" fmla="*/ 19 h 185"/>
                <a:gd name="T12" fmla="*/ 466 w 644"/>
                <a:gd name="T13" fmla="*/ 9 h 185"/>
                <a:gd name="T14" fmla="*/ 409 w 644"/>
                <a:gd name="T15" fmla="*/ 2 h 185"/>
                <a:gd name="T16" fmla="*/ 352 w 644"/>
                <a:gd name="T17" fmla="*/ 0 h 185"/>
                <a:gd name="T18" fmla="*/ 292 w 644"/>
                <a:gd name="T19" fmla="*/ 0 h 185"/>
                <a:gd name="T20" fmla="*/ 235 w 644"/>
                <a:gd name="T21" fmla="*/ 2 h 185"/>
                <a:gd name="T22" fmla="*/ 178 w 644"/>
                <a:gd name="T23" fmla="*/ 9 h 185"/>
                <a:gd name="T24" fmla="*/ 129 w 644"/>
                <a:gd name="T25" fmla="*/ 19 h 185"/>
                <a:gd name="T26" fmla="*/ 83 w 644"/>
                <a:gd name="T27" fmla="*/ 31 h 185"/>
                <a:gd name="T28" fmla="*/ 49 w 644"/>
                <a:gd name="T29" fmla="*/ 43 h 185"/>
                <a:gd name="T30" fmla="*/ 23 w 644"/>
                <a:gd name="T31" fmla="*/ 58 h 185"/>
                <a:gd name="T32" fmla="*/ 6 w 644"/>
                <a:gd name="T33" fmla="*/ 75 h 185"/>
                <a:gd name="T34" fmla="*/ 0 w 644"/>
                <a:gd name="T35" fmla="*/ 92 h 185"/>
                <a:gd name="T36" fmla="*/ 6 w 644"/>
                <a:gd name="T37" fmla="*/ 109 h 185"/>
                <a:gd name="T38" fmla="*/ 23 w 644"/>
                <a:gd name="T39" fmla="*/ 126 h 185"/>
                <a:gd name="T40" fmla="*/ 49 w 644"/>
                <a:gd name="T41" fmla="*/ 141 h 185"/>
                <a:gd name="T42" fmla="*/ 83 w 644"/>
                <a:gd name="T43" fmla="*/ 156 h 185"/>
                <a:gd name="T44" fmla="*/ 129 w 644"/>
                <a:gd name="T45" fmla="*/ 168 h 185"/>
                <a:gd name="T46" fmla="*/ 178 w 644"/>
                <a:gd name="T47" fmla="*/ 177 h 185"/>
                <a:gd name="T48" fmla="*/ 235 w 644"/>
                <a:gd name="T49" fmla="*/ 182 h 185"/>
                <a:gd name="T50" fmla="*/ 292 w 644"/>
                <a:gd name="T51" fmla="*/ 185 h 185"/>
                <a:gd name="T52" fmla="*/ 352 w 644"/>
                <a:gd name="T53" fmla="*/ 185 h 185"/>
                <a:gd name="T54" fmla="*/ 409 w 644"/>
                <a:gd name="T55" fmla="*/ 182 h 185"/>
                <a:gd name="T56" fmla="*/ 466 w 644"/>
                <a:gd name="T57" fmla="*/ 177 h 185"/>
                <a:gd name="T58" fmla="*/ 515 w 644"/>
                <a:gd name="T59" fmla="*/ 168 h 185"/>
                <a:gd name="T60" fmla="*/ 561 w 644"/>
                <a:gd name="T61" fmla="*/ 156 h 185"/>
                <a:gd name="T62" fmla="*/ 595 w 644"/>
                <a:gd name="T63" fmla="*/ 141 h 185"/>
                <a:gd name="T64" fmla="*/ 621 w 644"/>
                <a:gd name="T65" fmla="*/ 126 h 185"/>
                <a:gd name="T66" fmla="*/ 638 w 644"/>
                <a:gd name="T67" fmla="*/ 109 h 185"/>
                <a:gd name="T68" fmla="*/ 644 w 644"/>
                <a:gd name="T69" fmla="*/ 9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4" h="185">
                  <a:moveTo>
                    <a:pt x="644" y="92"/>
                  </a:moveTo>
                  <a:lnTo>
                    <a:pt x="638" y="75"/>
                  </a:lnTo>
                  <a:lnTo>
                    <a:pt x="621" y="58"/>
                  </a:lnTo>
                  <a:lnTo>
                    <a:pt x="595" y="43"/>
                  </a:lnTo>
                  <a:lnTo>
                    <a:pt x="561" y="31"/>
                  </a:lnTo>
                  <a:lnTo>
                    <a:pt x="515" y="19"/>
                  </a:lnTo>
                  <a:lnTo>
                    <a:pt x="466" y="9"/>
                  </a:lnTo>
                  <a:lnTo>
                    <a:pt x="409" y="2"/>
                  </a:lnTo>
                  <a:lnTo>
                    <a:pt x="352" y="0"/>
                  </a:lnTo>
                  <a:lnTo>
                    <a:pt x="292" y="0"/>
                  </a:lnTo>
                  <a:lnTo>
                    <a:pt x="235" y="2"/>
                  </a:lnTo>
                  <a:lnTo>
                    <a:pt x="178" y="9"/>
                  </a:lnTo>
                  <a:lnTo>
                    <a:pt x="129" y="19"/>
                  </a:lnTo>
                  <a:lnTo>
                    <a:pt x="83" y="31"/>
                  </a:lnTo>
                  <a:lnTo>
                    <a:pt x="49" y="43"/>
                  </a:lnTo>
                  <a:lnTo>
                    <a:pt x="23" y="58"/>
                  </a:lnTo>
                  <a:lnTo>
                    <a:pt x="6" y="75"/>
                  </a:lnTo>
                  <a:lnTo>
                    <a:pt x="0" y="92"/>
                  </a:lnTo>
                  <a:lnTo>
                    <a:pt x="6" y="109"/>
                  </a:lnTo>
                  <a:lnTo>
                    <a:pt x="23" y="126"/>
                  </a:lnTo>
                  <a:lnTo>
                    <a:pt x="49" y="141"/>
                  </a:lnTo>
                  <a:lnTo>
                    <a:pt x="83" y="156"/>
                  </a:lnTo>
                  <a:lnTo>
                    <a:pt x="129" y="168"/>
                  </a:lnTo>
                  <a:lnTo>
                    <a:pt x="178" y="177"/>
                  </a:lnTo>
                  <a:lnTo>
                    <a:pt x="235" y="182"/>
                  </a:lnTo>
                  <a:lnTo>
                    <a:pt x="292" y="185"/>
                  </a:lnTo>
                  <a:lnTo>
                    <a:pt x="352" y="185"/>
                  </a:lnTo>
                  <a:lnTo>
                    <a:pt x="409" y="182"/>
                  </a:lnTo>
                  <a:lnTo>
                    <a:pt x="466" y="177"/>
                  </a:lnTo>
                  <a:lnTo>
                    <a:pt x="515" y="168"/>
                  </a:lnTo>
                  <a:lnTo>
                    <a:pt x="561" y="156"/>
                  </a:lnTo>
                  <a:lnTo>
                    <a:pt x="595" y="141"/>
                  </a:lnTo>
                  <a:lnTo>
                    <a:pt x="621" y="126"/>
                  </a:lnTo>
                  <a:lnTo>
                    <a:pt x="638" y="109"/>
                  </a:lnTo>
                  <a:lnTo>
                    <a:pt x="644" y="92"/>
                  </a:lnTo>
                  <a:close/>
                </a:path>
              </a:pathLst>
            </a:custGeom>
            <a:solidFill>
              <a:srgbClr val="0000FF"/>
            </a:solidFill>
            <a:ln w="4763">
              <a:solidFill>
                <a:srgbClr val="E6E6E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7117" name="Freeform 52"/>
            <p:cNvSpPr>
              <a:spLocks/>
            </p:cNvSpPr>
            <p:nvPr/>
          </p:nvSpPr>
          <p:spPr bwMode="auto">
            <a:xfrm>
              <a:off x="3631" y="1980"/>
              <a:ext cx="212" cy="59"/>
            </a:xfrm>
            <a:custGeom>
              <a:avLst/>
              <a:gdLst>
                <a:gd name="T0" fmla="*/ 0 w 212"/>
                <a:gd name="T1" fmla="*/ 47 h 59"/>
                <a:gd name="T2" fmla="*/ 49 w 212"/>
                <a:gd name="T3" fmla="*/ 59 h 59"/>
                <a:gd name="T4" fmla="*/ 163 w 212"/>
                <a:gd name="T5" fmla="*/ 20 h 59"/>
                <a:gd name="T6" fmla="*/ 212 w 212"/>
                <a:gd name="T7" fmla="*/ 32 h 59"/>
                <a:gd name="T8" fmla="*/ 186 w 212"/>
                <a:gd name="T9" fmla="*/ 0 h 59"/>
                <a:gd name="T10" fmla="*/ 52 w 212"/>
                <a:gd name="T11" fmla="*/ 0 h 59"/>
                <a:gd name="T12" fmla="*/ 106 w 212"/>
                <a:gd name="T13" fmla="*/ 10 h 59"/>
                <a:gd name="T14" fmla="*/ 0 w 212"/>
                <a:gd name="T15" fmla="*/ 4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9">
                  <a:moveTo>
                    <a:pt x="0" y="47"/>
                  </a:moveTo>
                  <a:lnTo>
                    <a:pt x="49" y="59"/>
                  </a:lnTo>
                  <a:lnTo>
                    <a:pt x="163" y="20"/>
                  </a:lnTo>
                  <a:lnTo>
                    <a:pt x="212" y="32"/>
                  </a:lnTo>
                  <a:lnTo>
                    <a:pt x="186" y="0"/>
                  </a:lnTo>
                  <a:lnTo>
                    <a:pt x="52" y="0"/>
                  </a:lnTo>
                  <a:lnTo>
                    <a:pt x="106" y="10"/>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18" name="Freeform 53"/>
            <p:cNvSpPr>
              <a:spLocks/>
            </p:cNvSpPr>
            <p:nvPr/>
          </p:nvSpPr>
          <p:spPr bwMode="auto">
            <a:xfrm>
              <a:off x="3631" y="1980"/>
              <a:ext cx="212" cy="59"/>
            </a:xfrm>
            <a:custGeom>
              <a:avLst/>
              <a:gdLst>
                <a:gd name="T0" fmla="*/ 0 w 212"/>
                <a:gd name="T1" fmla="*/ 47 h 59"/>
                <a:gd name="T2" fmla="*/ 49 w 212"/>
                <a:gd name="T3" fmla="*/ 59 h 59"/>
                <a:gd name="T4" fmla="*/ 163 w 212"/>
                <a:gd name="T5" fmla="*/ 20 h 59"/>
                <a:gd name="T6" fmla="*/ 212 w 212"/>
                <a:gd name="T7" fmla="*/ 32 h 59"/>
                <a:gd name="T8" fmla="*/ 186 w 212"/>
                <a:gd name="T9" fmla="*/ 0 h 59"/>
                <a:gd name="T10" fmla="*/ 52 w 212"/>
                <a:gd name="T11" fmla="*/ 0 h 59"/>
                <a:gd name="T12" fmla="*/ 106 w 212"/>
                <a:gd name="T13" fmla="*/ 10 h 59"/>
                <a:gd name="T14" fmla="*/ 0 w 212"/>
                <a:gd name="T15" fmla="*/ 4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9">
                  <a:moveTo>
                    <a:pt x="0" y="47"/>
                  </a:moveTo>
                  <a:lnTo>
                    <a:pt x="49" y="59"/>
                  </a:lnTo>
                  <a:lnTo>
                    <a:pt x="163" y="20"/>
                  </a:lnTo>
                  <a:lnTo>
                    <a:pt x="212" y="32"/>
                  </a:lnTo>
                  <a:lnTo>
                    <a:pt x="186" y="0"/>
                  </a:lnTo>
                  <a:lnTo>
                    <a:pt x="52" y="0"/>
                  </a:lnTo>
                  <a:lnTo>
                    <a:pt x="106" y="10"/>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19" name="Freeform 54"/>
            <p:cNvSpPr>
              <a:spLocks/>
            </p:cNvSpPr>
            <p:nvPr/>
          </p:nvSpPr>
          <p:spPr bwMode="auto">
            <a:xfrm>
              <a:off x="3403" y="2049"/>
              <a:ext cx="211" cy="63"/>
            </a:xfrm>
            <a:custGeom>
              <a:avLst/>
              <a:gdLst>
                <a:gd name="T0" fmla="*/ 211 w 211"/>
                <a:gd name="T1" fmla="*/ 12 h 63"/>
                <a:gd name="T2" fmla="*/ 165 w 211"/>
                <a:gd name="T3" fmla="*/ 0 h 63"/>
                <a:gd name="T4" fmla="*/ 54 w 211"/>
                <a:gd name="T5" fmla="*/ 39 h 63"/>
                <a:gd name="T6" fmla="*/ 0 w 211"/>
                <a:gd name="T7" fmla="*/ 26 h 63"/>
                <a:gd name="T8" fmla="*/ 28 w 211"/>
                <a:gd name="T9" fmla="*/ 63 h 63"/>
                <a:gd name="T10" fmla="*/ 165 w 211"/>
                <a:gd name="T11" fmla="*/ 63 h 63"/>
                <a:gd name="T12" fmla="*/ 105 w 211"/>
                <a:gd name="T13" fmla="*/ 48 h 63"/>
                <a:gd name="T14" fmla="*/ 211 w 211"/>
                <a:gd name="T15" fmla="*/ 12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3">
                  <a:moveTo>
                    <a:pt x="211" y="12"/>
                  </a:moveTo>
                  <a:lnTo>
                    <a:pt x="165" y="0"/>
                  </a:lnTo>
                  <a:lnTo>
                    <a:pt x="54" y="39"/>
                  </a:lnTo>
                  <a:lnTo>
                    <a:pt x="0" y="26"/>
                  </a:lnTo>
                  <a:lnTo>
                    <a:pt x="28" y="63"/>
                  </a:lnTo>
                  <a:lnTo>
                    <a:pt x="165" y="63"/>
                  </a:lnTo>
                  <a:lnTo>
                    <a:pt x="105" y="48"/>
                  </a:lnTo>
                  <a:lnTo>
                    <a:pt x="21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20" name="Freeform 55"/>
            <p:cNvSpPr>
              <a:spLocks/>
            </p:cNvSpPr>
            <p:nvPr/>
          </p:nvSpPr>
          <p:spPr bwMode="auto">
            <a:xfrm>
              <a:off x="3403" y="2049"/>
              <a:ext cx="211" cy="63"/>
            </a:xfrm>
            <a:custGeom>
              <a:avLst/>
              <a:gdLst>
                <a:gd name="T0" fmla="*/ 211 w 211"/>
                <a:gd name="T1" fmla="*/ 12 h 63"/>
                <a:gd name="T2" fmla="*/ 165 w 211"/>
                <a:gd name="T3" fmla="*/ 0 h 63"/>
                <a:gd name="T4" fmla="*/ 54 w 211"/>
                <a:gd name="T5" fmla="*/ 39 h 63"/>
                <a:gd name="T6" fmla="*/ 0 w 211"/>
                <a:gd name="T7" fmla="*/ 26 h 63"/>
                <a:gd name="T8" fmla="*/ 28 w 211"/>
                <a:gd name="T9" fmla="*/ 63 h 63"/>
                <a:gd name="T10" fmla="*/ 165 w 211"/>
                <a:gd name="T11" fmla="*/ 63 h 63"/>
                <a:gd name="T12" fmla="*/ 105 w 211"/>
                <a:gd name="T13" fmla="*/ 48 h 63"/>
                <a:gd name="T14" fmla="*/ 211 w 211"/>
                <a:gd name="T15" fmla="*/ 12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3">
                  <a:moveTo>
                    <a:pt x="211" y="12"/>
                  </a:moveTo>
                  <a:lnTo>
                    <a:pt x="165" y="0"/>
                  </a:lnTo>
                  <a:lnTo>
                    <a:pt x="54" y="39"/>
                  </a:lnTo>
                  <a:lnTo>
                    <a:pt x="0" y="26"/>
                  </a:lnTo>
                  <a:lnTo>
                    <a:pt x="28" y="63"/>
                  </a:lnTo>
                  <a:lnTo>
                    <a:pt x="165" y="63"/>
                  </a:lnTo>
                  <a:lnTo>
                    <a:pt x="105" y="48"/>
                  </a:lnTo>
                  <a:lnTo>
                    <a:pt x="21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21" name="Freeform 56"/>
            <p:cNvSpPr>
              <a:spLocks/>
            </p:cNvSpPr>
            <p:nvPr/>
          </p:nvSpPr>
          <p:spPr bwMode="auto">
            <a:xfrm>
              <a:off x="3414" y="1976"/>
              <a:ext cx="212" cy="60"/>
            </a:xfrm>
            <a:custGeom>
              <a:avLst/>
              <a:gdLst>
                <a:gd name="T0" fmla="*/ 0 w 212"/>
                <a:gd name="T1" fmla="*/ 14 h 60"/>
                <a:gd name="T2" fmla="*/ 46 w 212"/>
                <a:gd name="T3" fmla="*/ 0 h 60"/>
                <a:gd name="T4" fmla="*/ 160 w 212"/>
                <a:gd name="T5" fmla="*/ 36 h 60"/>
                <a:gd name="T6" fmla="*/ 212 w 212"/>
                <a:gd name="T7" fmla="*/ 26 h 60"/>
                <a:gd name="T8" fmla="*/ 183 w 212"/>
                <a:gd name="T9" fmla="*/ 60 h 60"/>
                <a:gd name="T10" fmla="*/ 52 w 212"/>
                <a:gd name="T11" fmla="*/ 60 h 60"/>
                <a:gd name="T12" fmla="*/ 106 w 212"/>
                <a:gd name="T13" fmla="*/ 51 h 60"/>
                <a:gd name="T14" fmla="*/ 0 w 212"/>
                <a:gd name="T15" fmla="*/ 14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0">
                  <a:moveTo>
                    <a:pt x="0" y="14"/>
                  </a:moveTo>
                  <a:lnTo>
                    <a:pt x="46" y="0"/>
                  </a:lnTo>
                  <a:lnTo>
                    <a:pt x="160" y="36"/>
                  </a:lnTo>
                  <a:lnTo>
                    <a:pt x="212" y="26"/>
                  </a:lnTo>
                  <a:lnTo>
                    <a:pt x="183" y="60"/>
                  </a:lnTo>
                  <a:lnTo>
                    <a:pt x="52" y="60"/>
                  </a:lnTo>
                  <a:lnTo>
                    <a:pt x="106" y="51"/>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22" name="Freeform 57"/>
            <p:cNvSpPr>
              <a:spLocks/>
            </p:cNvSpPr>
            <p:nvPr/>
          </p:nvSpPr>
          <p:spPr bwMode="auto">
            <a:xfrm>
              <a:off x="3414" y="1976"/>
              <a:ext cx="212" cy="60"/>
            </a:xfrm>
            <a:custGeom>
              <a:avLst/>
              <a:gdLst>
                <a:gd name="T0" fmla="*/ 0 w 212"/>
                <a:gd name="T1" fmla="*/ 14 h 60"/>
                <a:gd name="T2" fmla="*/ 46 w 212"/>
                <a:gd name="T3" fmla="*/ 0 h 60"/>
                <a:gd name="T4" fmla="*/ 160 w 212"/>
                <a:gd name="T5" fmla="*/ 36 h 60"/>
                <a:gd name="T6" fmla="*/ 212 w 212"/>
                <a:gd name="T7" fmla="*/ 26 h 60"/>
                <a:gd name="T8" fmla="*/ 183 w 212"/>
                <a:gd name="T9" fmla="*/ 60 h 60"/>
                <a:gd name="T10" fmla="*/ 52 w 212"/>
                <a:gd name="T11" fmla="*/ 60 h 60"/>
                <a:gd name="T12" fmla="*/ 106 w 212"/>
                <a:gd name="T13" fmla="*/ 51 h 60"/>
                <a:gd name="T14" fmla="*/ 0 w 212"/>
                <a:gd name="T15" fmla="*/ 14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0">
                  <a:moveTo>
                    <a:pt x="0" y="14"/>
                  </a:moveTo>
                  <a:lnTo>
                    <a:pt x="46" y="0"/>
                  </a:lnTo>
                  <a:lnTo>
                    <a:pt x="160" y="36"/>
                  </a:lnTo>
                  <a:lnTo>
                    <a:pt x="212" y="26"/>
                  </a:lnTo>
                  <a:lnTo>
                    <a:pt x="183" y="60"/>
                  </a:lnTo>
                  <a:lnTo>
                    <a:pt x="52" y="60"/>
                  </a:lnTo>
                  <a:lnTo>
                    <a:pt x="106" y="51"/>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23" name="Freeform 58"/>
            <p:cNvSpPr>
              <a:spLocks/>
            </p:cNvSpPr>
            <p:nvPr/>
          </p:nvSpPr>
          <p:spPr bwMode="auto">
            <a:xfrm>
              <a:off x="3626" y="2056"/>
              <a:ext cx="208" cy="58"/>
            </a:xfrm>
            <a:custGeom>
              <a:avLst/>
              <a:gdLst>
                <a:gd name="T0" fmla="*/ 208 w 208"/>
                <a:gd name="T1" fmla="*/ 46 h 58"/>
                <a:gd name="T2" fmla="*/ 163 w 208"/>
                <a:gd name="T3" fmla="*/ 58 h 58"/>
                <a:gd name="T4" fmla="*/ 54 w 208"/>
                <a:gd name="T5" fmla="*/ 19 h 58"/>
                <a:gd name="T6" fmla="*/ 0 w 208"/>
                <a:gd name="T7" fmla="*/ 32 h 58"/>
                <a:gd name="T8" fmla="*/ 25 w 208"/>
                <a:gd name="T9" fmla="*/ 0 h 58"/>
                <a:gd name="T10" fmla="*/ 163 w 208"/>
                <a:gd name="T11" fmla="*/ 0 h 58"/>
                <a:gd name="T12" fmla="*/ 105 w 208"/>
                <a:gd name="T13" fmla="*/ 10 h 58"/>
                <a:gd name="T14" fmla="*/ 208 w 208"/>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8">
                  <a:moveTo>
                    <a:pt x="208" y="46"/>
                  </a:moveTo>
                  <a:lnTo>
                    <a:pt x="163" y="58"/>
                  </a:lnTo>
                  <a:lnTo>
                    <a:pt x="54" y="19"/>
                  </a:lnTo>
                  <a:lnTo>
                    <a:pt x="0" y="32"/>
                  </a:lnTo>
                  <a:lnTo>
                    <a:pt x="25" y="0"/>
                  </a:lnTo>
                  <a:lnTo>
                    <a:pt x="163" y="0"/>
                  </a:lnTo>
                  <a:lnTo>
                    <a:pt x="105" y="10"/>
                  </a:lnTo>
                  <a:lnTo>
                    <a:pt x="208"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24" name="Freeform 59"/>
            <p:cNvSpPr>
              <a:spLocks/>
            </p:cNvSpPr>
            <p:nvPr/>
          </p:nvSpPr>
          <p:spPr bwMode="auto">
            <a:xfrm>
              <a:off x="3626" y="2056"/>
              <a:ext cx="208" cy="58"/>
            </a:xfrm>
            <a:custGeom>
              <a:avLst/>
              <a:gdLst>
                <a:gd name="T0" fmla="*/ 208 w 208"/>
                <a:gd name="T1" fmla="*/ 46 h 58"/>
                <a:gd name="T2" fmla="*/ 163 w 208"/>
                <a:gd name="T3" fmla="*/ 58 h 58"/>
                <a:gd name="T4" fmla="*/ 54 w 208"/>
                <a:gd name="T5" fmla="*/ 19 h 58"/>
                <a:gd name="T6" fmla="*/ 0 w 208"/>
                <a:gd name="T7" fmla="*/ 32 h 58"/>
                <a:gd name="T8" fmla="*/ 25 w 208"/>
                <a:gd name="T9" fmla="*/ 0 h 58"/>
                <a:gd name="T10" fmla="*/ 163 w 208"/>
                <a:gd name="T11" fmla="*/ 0 h 58"/>
                <a:gd name="T12" fmla="*/ 105 w 208"/>
                <a:gd name="T13" fmla="*/ 10 h 58"/>
                <a:gd name="T14" fmla="*/ 208 w 208"/>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8">
                  <a:moveTo>
                    <a:pt x="208" y="46"/>
                  </a:moveTo>
                  <a:lnTo>
                    <a:pt x="163" y="58"/>
                  </a:lnTo>
                  <a:lnTo>
                    <a:pt x="54" y="19"/>
                  </a:lnTo>
                  <a:lnTo>
                    <a:pt x="0" y="32"/>
                  </a:lnTo>
                  <a:lnTo>
                    <a:pt x="25" y="0"/>
                  </a:lnTo>
                  <a:lnTo>
                    <a:pt x="163" y="0"/>
                  </a:lnTo>
                  <a:lnTo>
                    <a:pt x="105" y="10"/>
                  </a:lnTo>
                  <a:lnTo>
                    <a:pt x="208"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25" name="Freeform 60"/>
            <p:cNvSpPr>
              <a:spLocks/>
            </p:cNvSpPr>
            <p:nvPr/>
          </p:nvSpPr>
          <p:spPr bwMode="auto">
            <a:xfrm>
              <a:off x="3637" y="1983"/>
              <a:ext cx="212" cy="58"/>
            </a:xfrm>
            <a:custGeom>
              <a:avLst/>
              <a:gdLst>
                <a:gd name="T0" fmla="*/ 0 w 212"/>
                <a:gd name="T1" fmla="*/ 46 h 58"/>
                <a:gd name="T2" fmla="*/ 46 w 212"/>
                <a:gd name="T3" fmla="*/ 58 h 58"/>
                <a:gd name="T4" fmla="*/ 160 w 212"/>
                <a:gd name="T5" fmla="*/ 19 h 58"/>
                <a:gd name="T6" fmla="*/ 212 w 212"/>
                <a:gd name="T7" fmla="*/ 32 h 58"/>
                <a:gd name="T8" fmla="*/ 183 w 212"/>
                <a:gd name="T9" fmla="*/ 0 h 58"/>
                <a:gd name="T10" fmla="*/ 49 w 212"/>
                <a:gd name="T11" fmla="*/ 0 h 58"/>
                <a:gd name="T12" fmla="*/ 106 w 212"/>
                <a:gd name="T13" fmla="*/ 10 h 58"/>
                <a:gd name="T14" fmla="*/ 0 w 212"/>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8">
                  <a:moveTo>
                    <a:pt x="0" y="46"/>
                  </a:moveTo>
                  <a:lnTo>
                    <a:pt x="46" y="58"/>
                  </a:lnTo>
                  <a:lnTo>
                    <a:pt x="160" y="19"/>
                  </a:lnTo>
                  <a:lnTo>
                    <a:pt x="212" y="32"/>
                  </a:lnTo>
                  <a:lnTo>
                    <a:pt x="183" y="0"/>
                  </a:lnTo>
                  <a:lnTo>
                    <a:pt x="49" y="0"/>
                  </a:lnTo>
                  <a:lnTo>
                    <a:pt x="106" y="10"/>
                  </a:ln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26" name="Freeform 61"/>
            <p:cNvSpPr>
              <a:spLocks/>
            </p:cNvSpPr>
            <p:nvPr/>
          </p:nvSpPr>
          <p:spPr bwMode="auto">
            <a:xfrm>
              <a:off x="3637" y="1983"/>
              <a:ext cx="212" cy="58"/>
            </a:xfrm>
            <a:custGeom>
              <a:avLst/>
              <a:gdLst>
                <a:gd name="T0" fmla="*/ 0 w 212"/>
                <a:gd name="T1" fmla="*/ 46 h 58"/>
                <a:gd name="T2" fmla="*/ 46 w 212"/>
                <a:gd name="T3" fmla="*/ 58 h 58"/>
                <a:gd name="T4" fmla="*/ 160 w 212"/>
                <a:gd name="T5" fmla="*/ 19 h 58"/>
                <a:gd name="T6" fmla="*/ 212 w 212"/>
                <a:gd name="T7" fmla="*/ 32 h 58"/>
                <a:gd name="T8" fmla="*/ 183 w 212"/>
                <a:gd name="T9" fmla="*/ 0 h 58"/>
                <a:gd name="T10" fmla="*/ 49 w 212"/>
                <a:gd name="T11" fmla="*/ 0 h 58"/>
                <a:gd name="T12" fmla="*/ 106 w 212"/>
                <a:gd name="T13" fmla="*/ 10 h 58"/>
                <a:gd name="T14" fmla="*/ 0 w 212"/>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8">
                  <a:moveTo>
                    <a:pt x="0" y="46"/>
                  </a:moveTo>
                  <a:lnTo>
                    <a:pt x="46" y="58"/>
                  </a:lnTo>
                  <a:lnTo>
                    <a:pt x="160" y="19"/>
                  </a:lnTo>
                  <a:lnTo>
                    <a:pt x="212" y="32"/>
                  </a:lnTo>
                  <a:lnTo>
                    <a:pt x="183" y="0"/>
                  </a:lnTo>
                  <a:lnTo>
                    <a:pt x="49" y="0"/>
                  </a:lnTo>
                  <a:lnTo>
                    <a:pt x="106" y="10"/>
                  </a:ln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27" name="Freeform 62"/>
            <p:cNvSpPr>
              <a:spLocks/>
            </p:cNvSpPr>
            <p:nvPr/>
          </p:nvSpPr>
          <p:spPr bwMode="auto">
            <a:xfrm>
              <a:off x="3405" y="2051"/>
              <a:ext cx="212" cy="63"/>
            </a:xfrm>
            <a:custGeom>
              <a:avLst/>
              <a:gdLst>
                <a:gd name="T0" fmla="*/ 212 w 212"/>
                <a:gd name="T1" fmla="*/ 15 h 63"/>
                <a:gd name="T2" fmla="*/ 166 w 212"/>
                <a:gd name="T3" fmla="*/ 0 h 63"/>
                <a:gd name="T4" fmla="*/ 55 w 212"/>
                <a:gd name="T5" fmla="*/ 39 h 63"/>
                <a:gd name="T6" fmla="*/ 0 w 212"/>
                <a:gd name="T7" fmla="*/ 27 h 63"/>
                <a:gd name="T8" fmla="*/ 29 w 212"/>
                <a:gd name="T9" fmla="*/ 63 h 63"/>
                <a:gd name="T10" fmla="*/ 166 w 212"/>
                <a:gd name="T11" fmla="*/ 63 h 63"/>
                <a:gd name="T12" fmla="*/ 106 w 212"/>
                <a:gd name="T13" fmla="*/ 51 h 63"/>
                <a:gd name="T14" fmla="*/ 212 w 212"/>
                <a:gd name="T15" fmla="*/ 15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3">
                  <a:moveTo>
                    <a:pt x="212" y="15"/>
                  </a:moveTo>
                  <a:lnTo>
                    <a:pt x="166" y="0"/>
                  </a:lnTo>
                  <a:lnTo>
                    <a:pt x="55" y="39"/>
                  </a:lnTo>
                  <a:lnTo>
                    <a:pt x="0" y="27"/>
                  </a:lnTo>
                  <a:lnTo>
                    <a:pt x="29" y="63"/>
                  </a:lnTo>
                  <a:lnTo>
                    <a:pt x="166" y="63"/>
                  </a:lnTo>
                  <a:lnTo>
                    <a:pt x="106" y="51"/>
                  </a:lnTo>
                  <a:lnTo>
                    <a:pt x="2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28" name="Freeform 63"/>
            <p:cNvSpPr>
              <a:spLocks/>
            </p:cNvSpPr>
            <p:nvPr/>
          </p:nvSpPr>
          <p:spPr bwMode="auto">
            <a:xfrm>
              <a:off x="3405" y="2051"/>
              <a:ext cx="212" cy="63"/>
            </a:xfrm>
            <a:custGeom>
              <a:avLst/>
              <a:gdLst>
                <a:gd name="T0" fmla="*/ 212 w 212"/>
                <a:gd name="T1" fmla="*/ 15 h 63"/>
                <a:gd name="T2" fmla="*/ 166 w 212"/>
                <a:gd name="T3" fmla="*/ 0 h 63"/>
                <a:gd name="T4" fmla="*/ 55 w 212"/>
                <a:gd name="T5" fmla="*/ 39 h 63"/>
                <a:gd name="T6" fmla="*/ 0 w 212"/>
                <a:gd name="T7" fmla="*/ 27 h 63"/>
                <a:gd name="T8" fmla="*/ 29 w 212"/>
                <a:gd name="T9" fmla="*/ 63 h 63"/>
                <a:gd name="T10" fmla="*/ 166 w 212"/>
                <a:gd name="T11" fmla="*/ 63 h 63"/>
                <a:gd name="T12" fmla="*/ 106 w 212"/>
                <a:gd name="T13" fmla="*/ 51 h 63"/>
                <a:gd name="T14" fmla="*/ 212 w 212"/>
                <a:gd name="T15" fmla="*/ 15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3">
                  <a:moveTo>
                    <a:pt x="212" y="15"/>
                  </a:moveTo>
                  <a:lnTo>
                    <a:pt x="166" y="0"/>
                  </a:lnTo>
                  <a:lnTo>
                    <a:pt x="55" y="39"/>
                  </a:lnTo>
                  <a:lnTo>
                    <a:pt x="0" y="27"/>
                  </a:lnTo>
                  <a:lnTo>
                    <a:pt x="29" y="63"/>
                  </a:lnTo>
                  <a:lnTo>
                    <a:pt x="166" y="63"/>
                  </a:lnTo>
                  <a:lnTo>
                    <a:pt x="106" y="51"/>
                  </a:lnTo>
                  <a:lnTo>
                    <a:pt x="2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29" name="Freeform 64"/>
            <p:cNvSpPr>
              <a:spLocks/>
            </p:cNvSpPr>
            <p:nvPr/>
          </p:nvSpPr>
          <p:spPr bwMode="auto">
            <a:xfrm>
              <a:off x="3420" y="1980"/>
              <a:ext cx="208" cy="59"/>
            </a:xfrm>
            <a:custGeom>
              <a:avLst/>
              <a:gdLst>
                <a:gd name="T0" fmla="*/ 0 w 208"/>
                <a:gd name="T1" fmla="*/ 13 h 59"/>
                <a:gd name="T2" fmla="*/ 46 w 208"/>
                <a:gd name="T3" fmla="*/ 0 h 59"/>
                <a:gd name="T4" fmla="*/ 157 w 208"/>
                <a:gd name="T5" fmla="*/ 35 h 59"/>
                <a:gd name="T6" fmla="*/ 208 w 208"/>
                <a:gd name="T7" fmla="*/ 27 h 59"/>
                <a:gd name="T8" fmla="*/ 183 w 208"/>
                <a:gd name="T9" fmla="*/ 59 h 59"/>
                <a:gd name="T10" fmla="*/ 48 w 208"/>
                <a:gd name="T11" fmla="*/ 59 h 59"/>
                <a:gd name="T12" fmla="*/ 103 w 208"/>
                <a:gd name="T13" fmla="*/ 49 h 59"/>
                <a:gd name="T14" fmla="*/ 0 w 208"/>
                <a:gd name="T15" fmla="*/ 13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9">
                  <a:moveTo>
                    <a:pt x="0" y="13"/>
                  </a:moveTo>
                  <a:lnTo>
                    <a:pt x="46" y="0"/>
                  </a:lnTo>
                  <a:lnTo>
                    <a:pt x="157" y="35"/>
                  </a:lnTo>
                  <a:lnTo>
                    <a:pt x="208" y="27"/>
                  </a:lnTo>
                  <a:lnTo>
                    <a:pt x="183" y="59"/>
                  </a:lnTo>
                  <a:lnTo>
                    <a:pt x="48" y="59"/>
                  </a:lnTo>
                  <a:lnTo>
                    <a:pt x="103" y="49"/>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30" name="Freeform 65"/>
            <p:cNvSpPr>
              <a:spLocks/>
            </p:cNvSpPr>
            <p:nvPr/>
          </p:nvSpPr>
          <p:spPr bwMode="auto">
            <a:xfrm>
              <a:off x="3420" y="1980"/>
              <a:ext cx="208" cy="59"/>
            </a:xfrm>
            <a:custGeom>
              <a:avLst/>
              <a:gdLst>
                <a:gd name="T0" fmla="*/ 0 w 208"/>
                <a:gd name="T1" fmla="*/ 13 h 59"/>
                <a:gd name="T2" fmla="*/ 46 w 208"/>
                <a:gd name="T3" fmla="*/ 0 h 59"/>
                <a:gd name="T4" fmla="*/ 157 w 208"/>
                <a:gd name="T5" fmla="*/ 35 h 59"/>
                <a:gd name="T6" fmla="*/ 208 w 208"/>
                <a:gd name="T7" fmla="*/ 27 h 59"/>
                <a:gd name="T8" fmla="*/ 183 w 208"/>
                <a:gd name="T9" fmla="*/ 59 h 59"/>
                <a:gd name="T10" fmla="*/ 48 w 208"/>
                <a:gd name="T11" fmla="*/ 59 h 59"/>
                <a:gd name="T12" fmla="*/ 103 w 208"/>
                <a:gd name="T13" fmla="*/ 49 h 59"/>
                <a:gd name="T14" fmla="*/ 0 w 208"/>
                <a:gd name="T15" fmla="*/ 13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9">
                  <a:moveTo>
                    <a:pt x="0" y="13"/>
                  </a:moveTo>
                  <a:lnTo>
                    <a:pt x="46" y="0"/>
                  </a:lnTo>
                  <a:lnTo>
                    <a:pt x="157" y="35"/>
                  </a:lnTo>
                  <a:lnTo>
                    <a:pt x="208" y="27"/>
                  </a:lnTo>
                  <a:lnTo>
                    <a:pt x="183" y="59"/>
                  </a:lnTo>
                  <a:lnTo>
                    <a:pt x="48" y="59"/>
                  </a:lnTo>
                  <a:lnTo>
                    <a:pt x="103" y="49"/>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31" name="Freeform 66"/>
            <p:cNvSpPr>
              <a:spLocks/>
            </p:cNvSpPr>
            <p:nvPr/>
          </p:nvSpPr>
          <p:spPr bwMode="auto">
            <a:xfrm>
              <a:off x="3628" y="2058"/>
              <a:ext cx="212" cy="59"/>
            </a:xfrm>
            <a:custGeom>
              <a:avLst/>
              <a:gdLst>
                <a:gd name="T0" fmla="*/ 212 w 212"/>
                <a:gd name="T1" fmla="*/ 47 h 59"/>
                <a:gd name="T2" fmla="*/ 166 w 212"/>
                <a:gd name="T3" fmla="*/ 59 h 59"/>
                <a:gd name="T4" fmla="*/ 55 w 212"/>
                <a:gd name="T5" fmla="*/ 20 h 59"/>
                <a:gd name="T6" fmla="*/ 0 w 212"/>
                <a:gd name="T7" fmla="*/ 32 h 59"/>
                <a:gd name="T8" fmla="*/ 29 w 212"/>
                <a:gd name="T9" fmla="*/ 0 h 59"/>
                <a:gd name="T10" fmla="*/ 166 w 212"/>
                <a:gd name="T11" fmla="*/ 0 h 59"/>
                <a:gd name="T12" fmla="*/ 106 w 212"/>
                <a:gd name="T13" fmla="*/ 10 h 59"/>
                <a:gd name="T14" fmla="*/ 212 w 212"/>
                <a:gd name="T15" fmla="*/ 4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9">
                  <a:moveTo>
                    <a:pt x="212" y="47"/>
                  </a:moveTo>
                  <a:lnTo>
                    <a:pt x="166" y="59"/>
                  </a:lnTo>
                  <a:lnTo>
                    <a:pt x="55" y="20"/>
                  </a:lnTo>
                  <a:lnTo>
                    <a:pt x="0" y="32"/>
                  </a:lnTo>
                  <a:lnTo>
                    <a:pt x="29" y="0"/>
                  </a:lnTo>
                  <a:lnTo>
                    <a:pt x="166" y="0"/>
                  </a:lnTo>
                  <a:lnTo>
                    <a:pt x="106" y="10"/>
                  </a:lnTo>
                  <a:lnTo>
                    <a:pt x="212"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32" name="Freeform 67"/>
            <p:cNvSpPr>
              <a:spLocks/>
            </p:cNvSpPr>
            <p:nvPr/>
          </p:nvSpPr>
          <p:spPr bwMode="auto">
            <a:xfrm>
              <a:off x="3628" y="2058"/>
              <a:ext cx="212" cy="59"/>
            </a:xfrm>
            <a:custGeom>
              <a:avLst/>
              <a:gdLst>
                <a:gd name="T0" fmla="*/ 212 w 212"/>
                <a:gd name="T1" fmla="*/ 47 h 59"/>
                <a:gd name="T2" fmla="*/ 166 w 212"/>
                <a:gd name="T3" fmla="*/ 59 h 59"/>
                <a:gd name="T4" fmla="*/ 55 w 212"/>
                <a:gd name="T5" fmla="*/ 20 h 59"/>
                <a:gd name="T6" fmla="*/ 0 w 212"/>
                <a:gd name="T7" fmla="*/ 32 h 59"/>
                <a:gd name="T8" fmla="*/ 29 w 212"/>
                <a:gd name="T9" fmla="*/ 0 h 59"/>
                <a:gd name="T10" fmla="*/ 166 w 212"/>
                <a:gd name="T11" fmla="*/ 0 h 59"/>
                <a:gd name="T12" fmla="*/ 106 w 212"/>
                <a:gd name="T13" fmla="*/ 10 h 59"/>
                <a:gd name="T14" fmla="*/ 212 w 212"/>
                <a:gd name="T15" fmla="*/ 4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9">
                  <a:moveTo>
                    <a:pt x="212" y="47"/>
                  </a:moveTo>
                  <a:lnTo>
                    <a:pt x="166" y="59"/>
                  </a:lnTo>
                  <a:lnTo>
                    <a:pt x="55" y="20"/>
                  </a:lnTo>
                  <a:lnTo>
                    <a:pt x="0" y="32"/>
                  </a:lnTo>
                  <a:lnTo>
                    <a:pt x="29" y="0"/>
                  </a:lnTo>
                  <a:lnTo>
                    <a:pt x="166" y="0"/>
                  </a:lnTo>
                  <a:lnTo>
                    <a:pt x="106" y="10"/>
                  </a:lnTo>
                  <a:lnTo>
                    <a:pt x="212"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33" name="Line 68"/>
            <p:cNvSpPr>
              <a:spLocks noChangeShapeType="1"/>
            </p:cNvSpPr>
            <p:nvPr/>
          </p:nvSpPr>
          <p:spPr bwMode="auto">
            <a:xfrm>
              <a:off x="3305" y="2053"/>
              <a:ext cx="0" cy="127"/>
            </a:xfrm>
            <a:prstGeom prst="line">
              <a:avLst/>
            </a:prstGeom>
            <a:noFill/>
            <a:ln w="4763">
              <a:solidFill>
                <a:srgbClr val="E6E6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134" name="Line 69"/>
            <p:cNvSpPr>
              <a:spLocks noChangeShapeType="1"/>
            </p:cNvSpPr>
            <p:nvPr/>
          </p:nvSpPr>
          <p:spPr bwMode="auto">
            <a:xfrm>
              <a:off x="3949" y="2053"/>
              <a:ext cx="0" cy="127"/>
            </a:xfrm>
            <a:prstGeom prst="line">
              <a:avLst/>
            </a:prstGeom>
            <a:noFill/>
            <a:ln w="4763">
              <a:solidFill>
                <a:srgbClr val="E6E6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135" name="Rectangle 70"/>
            <p:cNvSpPr>
              <a:spLocks noChangeArrowheads="1"/>
            </p:cNvSpPr>
            <p:nvPr/>
          </p:nvSpPr>
          <p:spPr bwMode="auto">
            <a:xfrm>
              <a:off x="3586" y="2146"/>
              <a:ext cx="143"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FFFFFF"/>
                  </a:solidFill>
                  <a:effectLst/>
                  <a:latin typeface="Arial" panose="020B0604020202020204" pitchFamily="34"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57136" name="Freeform 71"/>
            <p:cNvSpPr>
              <a:spLocks/>
            </p:cNvSpPr>
            <p:nvPr/>
          </p:nvSpPr>
          <p:spPr bwMode="auto">
            <a:xfrm>
              <a:off x="4807" y="2083"/>
              <a:ext cx="643" cy="187"/>
            </a:xfrm>
            <a:custGeom>
              <a:avLst/>
              <a:gdLst>
                <a:gd name="T0" fmla="*/ 643 w 643"/>
                <a:gd name="T1" fmla="*/ 92 h 187"/>
                <a:gd name="T2" fmla="*/ 637 w 643"/>
                <a:gd name="T3" fmla="*/ 75 h 187"/>
                <a:gd name="T4" fmla="*/ 620 w 643"/>
                <a:gd name="T5" fmla="*/ 61 h 187"/>
                <a:gd name="T6" fmla="*/ 594 w 643"/>
                <a:gd name="T7" fmla="*/ 44 h 187"/>
                <a:gd name="T8" fmla="*/ 560 w 643"/>
                <a:gd name="T9" fmla="*/ 31 h 187"/>
                <a:gd name="T10" fmla="*/ 514 w 643"/>
                <a:gd name="T11" fmla="*/ 19 h 187"/>
                <a:gd name="T12" fmla="*/ 466 w 643"/>
                <a:gd name="T13" fmla="*/ 9 h 187"/>
                <a:gd name="T14" fmla="*/ 408 w 643"/>
                <a:gd name="T15" fmla="*/ 5 h 187"/>
                <a:gd name="T16" fmla="*/ 351 w 643"/>
                <a:gd name="T17" fmla="*/ 0 h 187"/>
                <a:gd name="T18" fmla="*/ 291 w 643"/>
                <a:gd name="T19" fmla="*/ 0 h 187"/>
                <a:gd name="T20" fmla="*/ 234 w 643"/>
                <a:gd name="T21" fmla="*/ 5 h 187"/>
                <a:gd name="T22" fmla="*/ 177 w 643"/>
                <a:gd name="T23" fmla="*/ 9 h 187"/>
                <a:gd name="T24" fmla="*/ 128 w 643"/>
                <a:gd name="T25" fmla="*/ 19 h 187"/>
                <a:gd name="T26" fmla="*/ 82 w 643"/>
                <a:gd name="T27" fmla="*/ 31 h 187"/>
                <a:gd name="T28" fmla="*/ 48 w 643"/>
                <a:gd name="T29" fmla="*/ 44 h 187"/>
                <a:gd name="T30" fmla="*/ 20 w 643"/>
                <a:gd name="T31" fmla="*/ 61 h 187"/>
                <a:gd name="T32" fmla="*/ 5 w 643"/>
                <a:gd name="T33" fmla="*/ 75 h 187"/>
                <a:gd name="T34" fmla="*/ 0 w 643"/>
                <a:gd name="T35" fmla="*/ 92 h 187"/>
                <a:gd name="T36" fmla="*/ 5 w 643"/>
                <a:gd name="T37" fmla="*/ 112 h 187"/>
                <a:gd name="T38" fmla="*/ 20 w 643"/>
                <a:gd name="T39" fmla="*/ 126 h 187"/>
                <a:gd name="T40" fmla="*/ 48 w 643"/>
                <a:gd name="T41" fmla="*/ 143 h 187"/>
                <a:gd name="T42" fmla="*/ 82 w 643"/>
                <a:gd name="T43" fmla="*/ 156 h 187"/>
                <a:gd name="T44" fmla="*/ 128 w 643"/>
                <a:gd name="T45" fmla="*/ 168 h 187"/>
                <a:gd name="T46" fmla="*/ 177 w 643"/>
                <a:gd name="T47" fmla="*/ 178 h 187"/>
                <a:gd name="T48" fmla="*/ 234 w 643"/>
                <a:gd name="T49" fmla="*/ 182 h 187"/>
                <a:gd name="T50" fmla="*/ 291 w 643"/>
                <a:gd name="T51" fmla="*/ 187 h 187"/>
                <a:gd name="T52" fmla="*/ 351 w 643"/>
                <a:gd name="T53" fmla="*/ 187 h 187"/>
                <a:gd name="T54" fmla="*/ 408 w 643"/>
                <a:gd name="T55" fmla="*/ 182 h 187"/>
                <a:gd name="T56" fmla="*/ 466 w 643"/>
                <a:gd name="T57" fmla="*/ 178 h 187"/>
                <a:gd name="T58" fmla="*/ 514 w 643"/>
                <a:gd name="T59" fmla="*/ 168 h 187"/>
                <a:gd name="T60" fmla="*/ 560 w 643"/>
                <a:gd name="T61" fmla="*/ 156 h 187"/>
                <a:gd name="T62" fmla="*/ 594 w 643"/>
                <a:gd name="T63" fmla="*/ 143 h 187"/>
                <a:gd name="T64" fmla="*/ 620 w 643"/>
                <a:gd name="T65" fmla="*/ 126 h 187"/>
                <a:gd name="T66" fmla="*/ 637 w 643"/>
                <a:gd name="T67" fmla="*/ 112 h 187"/>
                <a:gd name="T68" fmla="*/ 643 w 643"/>
                <a:gd name="T69" fmla="*/ 9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3" h="187">
                  <a:moveTo>
                    <a:pt x="643" y="92"/>
                  </a:moveTo>
                  <a:lnTo>
                    <a:pt x="637" y="75"/>
                  </a:lnTo>
                  <a:lnTo>
                    <a:pt x="620" y="61"/>
                  </a:lnTo>
                  <a:lnTo>
                    <a:pt x="594" y="44"/>
                  </a:lnTo>
                  <a:lnTo>
                    <a:pt x="560" y="31"/>
                  </a:lnTo>
                  <a:lnTo>
                    <a:pt x="514" y="19"/>
                  </a:lnTo>
                  <a:lnTo>
                    <a:pt x="466" y="9"/>
                  </a:lnTo>
                  <a:lnTo>
                    <a:pt x="408" y="5"/>
                  </a:lnTo>
                  <a:lnTo>
                    <a:pt x="351" y="0"/>
                  </a:lnTo>
                  <a:lnTo>
                    <a:pt x="291" y="0"/>
                  </a:lnTo>
                  <a:lnTo>
                    <a:pt x="234" y="5"/>
                  </a:lnTo>
                  <a:lnTo>
                    <a:pt x="177" y="9"/>
                  </a:lnTo>
                  <a:lnTo>
                    <a:pt x="128" y="19"/>
                  </a:lnTo>
                  <a:lnTo>
                    <a:pt x="82" y="31"/>
                  </a:lnTo>
                  <a:lnTo>
                    <a:pt x="48" y="44"/>
                  </a:lnTo>
                  <a:lnTo>
                    <a:pt x="20" y="61"/>
                  </a:lnTo>
                  <a:lnTo>
                    <a:pt x="5" y="75"/>
                  </a:lnTo>
                  <a:lnTo>
                    <a:pt x="0" y="92"/>
                  </a:lnTo>
                  <a:lnTo>
                    <a:pt x="5" y="112"/>
                  </a:lnTo>
                  <a:lnTo>
                    <a:pt x="20" y="126"/>
                  </a:lnTo>
                  <a:lnTo>
                    <a:pt x="48" y="143"/>
                  </a:lnTo>
                  <a:lnTo>
                    <a:pt x="82" y="156"/>
                  </a:lnTo>
                  <a:lnTo>
                    <a:pt x="128" y="168"/>
                  </a:lnTo>
                  <a:lnTo>
                    <a:pt x="177" y="178"/>
                  </a:lnTo>
                  <a:lnTo>
                    <a:pt x="234" y="182"/>
                  </a:lnTo>
                  <a:lnTo>
                    <a:pt x="291" y="187"/>
                  </a:lnTo>
                  <a:lnTo>
                    <a:pt x="351" y="187"/>
                  </a:lnTo>
                  <a:lnTo>
                    <a:pt x="408" y="182"/>
                  </a:lnTo>
                  <a:lnTo>
                    <a:pt x="466" y="178"/>
                  </a:lnTo>
                  <a:lnTo>
                    <a:pt x="514" y="168"/>
                  </a:lnTo>
                  <a:lnTo>
                    <a:pt x="560" y="156"/>
                  </a:lnTo>
                  <a:lnTo>
                    <a:pt x="594" y="143"/>
                  </a:lnTo>
                  <a:lnTo>
                    <a:pt x="620" y="126"/>
                  </a:lnTo>
                  <a:lnTo>
                    <a:pt x="637" y="112"/>
                  </a:lnTo>
                  <a:lnTo>
                    <a:pt x="643" y="92"/>
                  </a:lnTo>
                  <a:close/>
                </a:path>
              </a:pathLst>
            </a:custGeom>
            <a:solidFill>
              <a:srgbClr val="000080"/>
            </a:solidFill>
            <a:ln w="4763">
              <a:solidFill>
                <a:srgbClr val="E6E6E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7137" name="Rectangle 72"/>
            <p:cNvSpPr>
              <a:spLocks noChangeArrowheads="1"/>
            </p:cNvSpPr>
            <p:nvPr/>
          </p:nvSpPr>
          <p:spPr bwMode="auto">
            <a:xfrm>
              <a:off x="4809" y="2051"/>
              <a:ext cx="638" cy="132"/>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38" name="Freeform 73"/>
            <p:cNvSpPr>
              <a:spLocks/>
            </p:cNvSpPr>
            <p:nvPr/>
          </p:nvSpPr>
          <p:spPr bwMode="auto">
            <a:xfrm>
              <a:off x="4807" y="1954"/>
              <a:ext cx="643" cy="185"/>
            </a:xfrm>
            <a:custGeom>
              <a:avLst/>
              <a:gdLst>
                <a:gd name="T0" fmla="*/ 643 w 643"/>
                <a:gd name="T1" fmla="*/ 92 h 185"/>
                <a:gd name="T2" fmla="*/ 637 w 643"/>
                <a:gd name="T3" fmla="*/ 75 h 185"/>
                <a:gd name="T4" fmla="*/ 620 w 643"/>
                <a:gd name="T5" fmla="*/ 58 h 185"/>
                <a:gd name="T6" fmla="*/ 594 w 643"/>
                <a:gd name="T7" fmla="*/ 43 h 185"/>
                <a:gd name="T8" fmla="*/ 560 w 643"/>
                <a:gd name="T9" fmla="*/ 31 h 185"/>
                <a:gd name="T10" fmla="*/ 514 w 643"/>
                <a:gd name="T11" fmla="*/ 19 h 185"/>
                <a:gd name="T12" fmla="*/ 466 w 643"/>
                <a:gd name="T13" fmla="*/ 9 h 185"/>
                <a:gd name="T14" fmla="*/ 408 w 643"/>
                <a:gd name="T15" fmla="*/ 2 h 185"/>
                <a:gd name="T16" fmla="*/ 351 w 643"/>
                <a:gd name="T17" fmla="*/ 0 h 185"/>
                <a:gd name="T18" fmla="*/ 291 w 643"/>
                <a:gd name="T19" fmla="*/ 0 h 185"/>
                <a:gd name="T20" fmla="*/ 234 w 643"/>
                <a:gd name="T21" fmla="*/ 2 h 185"/>
                <a:gd name="T22" fmla="*/ 177 w 643"/>
                <a:gd name="T23" fmla="*/ 9 h 185"/>
                <a:gd name="T24" fmla="*/ 128 w 643"/>
                <a:gd name="T25" fmla="*/ 19 h 185"/>
                <a:gd name="T26" fmla="*/ 82 w 643"/>
                <a:gd name="T27" fmla="*/ 31 h 185"/>
                <a:gd name="T28" fmla="*/ 48 w 643"/>
                <a:gd name="T29" fmla="*/ 43 h 185"/>
                <a:gd name="T30" fmla="*/ 22 w 643"/>
                <a:gd name="T31" fmla="*/ 58 h 185"/>
                <a:gd name="T32" fmla="*/ 5 w 643"/>
                <a:gd name="T33" fmla="*/ 75 h 185"/>
                <a:gd name="T34" fmla="*/ 0 w 643"/>
                <a:gd name="T35" fmla="*/ 92 h 185"/>
                <a:gd name="T36" fmla="*/ 5 w 643"/>
                <a:gd name="T37" fmla="*/ 109 h 185"/>
                <a:gd name="T38" fmla="*/ 22 w 643"/>
                <a:gd name="T39" fmla="*/ 126 h 185"/>
                <a:gd name="T40" fmla="*/ 48 w 643"/>
                <a:gd name="T41" fmla="*/ 141 h 185"/>
                <a:gd name="T42" fmla="*/ 82 w 643"/>
                <a:gd name="T43" fmla="*/ 156 h 185"/>
                <a:gd name="T44" fmla="*/ 128 w 643"/>
                <a:gd name="T45" fmla="*/ 168 h 185"/>
                <a:gd name="T46" fmla="*/ 177 w 643"/>
                <a:gd name="T47" fmla="*/ 177 h 185"/>
                <a:gd name="T48" fmla="*/ 234 w 643"/>
                <a:gd name="T49" fmla="*/ 182 h 185"/>
                <a:gd name="T50" fmla="*/ 291 w 643"/>
                <a:gd name="T51" fmla="*/ 185 h 185"/>
                <a:gd name="T52" fmla="*/ 351 w 643"/>
                <a:gd name="T53" fmla="*/ 185 h 185"/>
                <a:gd name="T54" fmla="*/ 408 w 643"/>
                <a:gd name="T55" fmla="*/ 182 h 185"/>
                <a:gd name="T56" fmla="*/ 466 w 643"/>
                <a:gd name="T57" fmla="*/ 177 h 185"/>
                <a:gd name="T58" fmla="*/ 514 w 643"/>
                <a:gd name="T59" fmla="*/ 168 h 185"/>
                <a:gd name="T60" fmla="*/ 560 w 643"/>
                <a:gd name="T61" fmla="*/ 156 h 185"/>
                <a:gd name="T62" fmla="*/ 594 w 643"/>
                <a:gd name="T63" fmla="*/ 141 h 185"/>
                <a:gd name="T64" fmla="*/ 620 w 643"/>
                <a:gd name="T65" fmla="*/ 126 h 185"/>
                <a:gd name="T66" fmla="*/ 637 w 643"/>
                <a:gd name="T67" fmla="*/ 109 h 185"/>
                <a:gd name="T68" fmla="*/ 643 w 643"/>
                <a:gd name="T69" fmla="*/ 9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3" h="185">
                  <a:moveTo>
                    <a:pt x="643" y="92"/>
                  </a:moveTo>
                  <a:lnTo>
                    <a:pt x="637" y="75"/>
                  </a:lnTo>
                  <a:lnTo>
                    <a:pt x="620" y="58"/>
                  </a:lnTo>
                  <a:lnTo>
                    <a:pt x="594" y="43"/>
                  </a:lnTo>
                  <a:lnTo>
                    <a:pt x="560" y="31"/>
                  </a:lnTo>
                  <a:lnTo>
                    <a:pt x="514" y="19"/>
                  </a:lnTo>
                  <a:lnTo>
                    <a:pt x="466" y="9"/>
                  </a:lnTo>
                  <a:lnTo>
                    <a:pt x="408" y="2"/>
                  </a:lnTo>
                  <a:lnTo>
                    <a:pt x="351" y="0"/>
                  </a:lnTo>
                  <a:lnTo>
                    <a:pt x="291" y="0"/>
                  </a:lnTo>
                  <a:lnTo>
                    <a:pt x="234" y="2"/>
                  </a:lnTo>
                  <a:lnTo>
                    <a:pt x="177" y="9"/>
                  </a:lnTo>
                  <a:lnTo>
                    <a:pt x="128" y="19"/>
                  </a:lnTo>
                  <a:lnTo>
                    <a:pt x="82" y="31"/>
                  </a:lnTo>
                  <a:lnTo>
                    <a:pt x="48" y="43"/>
                  </a:lnTo>
                  <a:lnTo>
                    <a:pt x="22" y="58"/>
                  </a:lnTo>
                  <a:lnTo>
                    <a:pt x="5" y="75"/>
                  </a:lnTo>
                  <a:lnTo>
                    <a:pt x="0" y="92"/>
                  </a:lnTo>
                  <a:lnTo>
                    <a:pt x="5" y="109"/>
                  </a:lnTo>
                  <a:lnTo>
                    <a:pt x="22" y="126"/>
                  </a:lnTo>
                  <a:lnTo>
                    <a:pt x="48" y="141"/>
                  </a:lnTo>
                  <a:lnTo>
                    <a:pt x="82" y="156"/>
                  </a:lnTo>
                  <a:lnTo>
                    <a:pt x="128" y="168"/>
                  </a:lnTo>
                  <a:lnTo>
                    <a:pt x="177" y="177"/>
                  </a:lnTo>
                  <a:lnTo>
                    <a:pt x="234" y="182"/>
                  </a:lnTo>
                  <a:lnTo>
                    <a:pt x="291" y="185"/>
                  </a:lnTo>
                  <a:lnTo>
                    <a:pt x="351" y="185"/>
                  </a:lnTo>
                  <a:lnTo>
                    <a:pt x="408" y="182"/>
                  </a:lnTo>
                  <a:lnTo>
                    <a:pt x="466" y="177"/>
                  </a:lnTo>
                  <a:lnTo>
                    <a:pt x="514" y="168"/>
                  </a:lnTo>
                  <a:lnTo>
                    <a:pt x="560" y="156"/>
                  </a:lnTo>
                  <a:lnTo>
                    <a:pt x="594" y="141"/>
                  </a:lnTo>
                  <a:lnTo>
                    <a:pt x="620" y="126"/>
                  </a:lnTo>
                  <a:lnTo>
                    <a:pt x="637" y="109"/>
                  </a:lnTo>
                  <a:lnTo>
                    <a:pt x="643" y="92"/>
                  </a:lnTo>
                  <a:close/>
                </a:path>
              </a:pathLst>
            </a:custGeom>
            <a:solidFill>
              <a:srgbClr val="0000FF"/>
            </a:solidFill>
            <a:ln w="4763">
              <a:solidFill>
                <a:srgbClr val="E6E6E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7139" name="Freeform 74"/>
            <p:cNvSpPr>
              <a:spLocks/>
            </p:cNvSpPr>
            <p:nvPr/>
          </p:nvSpPr>
          <p:spPr bwMode="auto">
            <a:xfrm>
              <a:off x="5132" y="1980"/>
              <a:ext cx="212" cy="59"/>
            </a:xfrm>
            <a:custGeom>
              <a:avLst/>
              <a:gdLst>
                <a:gd name="T0" fmla="*/ 0 w 212"/>
                <a:gd name="T1" fmla="*/ 47 h 59"/>
                <a:gd name="T2" fmla="*/ 49 w 212"/>
                <a:gd name="T3" fmla="*/ 59 h 59"/>
                <a:gd name="T4" fmla="*/ 163 w 212"/>
                <a:gd name="T5" fmla="*/ 20 h 59"/>
                <a:gd name="T6" fmla="*/ 212 w 212"/>
                <a:gd name="T7" fmla="*/ 32 h 59"/>
                <a:gd name="T8" fmla="*/ 186 w 212"/>
                <a:gd name="T9" fmla="*/ 0 h 59"/>
                <a:gd name="T10" fmla="*/ 52 w 212"/>
                <a:gd name="T11" fmla="*/ 0 h 59"/>
                <a:gd name="T12" fmla="*/ 106 w 212"/>
                <a:gd name="T13" fmla="*/ 10 h 59"/>
                <a:gd name="T14" fmla="*/ 0 w 212"/>
                <a:gd name="T15" fmla="*/ 4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9">
                  <a:moveTo>
                    <a:pt x="0" y="47"/>
                  </a:moveTo>
                  <a:lnTo>
                    <a:pt x="49" y="59"/>
                  </a:lnTo>
                  <a:lnTo>
                    <a:pt x="163" y="20"/>
                  </a:lnTo>
                  <a:lnTo>
                    <a:pt x="212" y="32"/>
                  </a:lnTo>
                  <a:lnTo>
                    <a:pt x="186" y="0"/>
                  </a:lnTo>
                  <a:lnTo>
                    <a:pt x="52" y="0"/>
                  </a:lnTo>
                  <a:lnTo>
                    <a:pt x="106" y="10"/>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40" name="Freeform 75"/>
            <p:cNvSpPr>
              <a:spLocks/>
            </p:cNvSpPr>
            <p:nvPr/>
          </p:nvSpPr>
          <p:spPr bwMode="auto">
            <a:xfrm>
              <a:off x="5132" y="1980"/>
              <a:ext cx="212" cy="59"/>
            </a:xfrm>
            <a:custGeom>
              <a:avLst/>
              <a:gdLst>
                <a:gd name="T0" fmla="*/ 0 w 212"/>
                <a:gd name="T1" fmla="*/ 47 h 59"/>
                <a:gd name="T2" fmla="*/ 49 w 212"/>
                <a:gd name="T3" fmla="*/ 59 h 59"/>
                <a:gd name="T4" fmla="*/ 163 w 212"/>
                <a:gd name="T5" fmla="*/ 20 h 59"/>
                <a:gd name="T6" fmla="*/ 212 w 212"/>
                <a:gd name="T7" fmla="*/ 32 h 59"/>
                <a:gd name="T8" fmla="*/ 186 w 212"/>
                <a:gd name="T9" fmla="*/ 0 h 59"/>
                <a:gd name="T10" fmla="*/ 52 w 212"/>
                <a:gd name="T11" fmla="*/ 0 h 59"/>
                <a:gd name="T12" fmla="*/ 106 w 212"/>
                <a:gd name="T13" fmla="*/ 10 h 59"/>
                <a:gd name="T14" fmla="*/ 0 w 212"/>
                <a:gd name="T15" fmla="*/ 4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9">
                  <a:moveTo>
                    <a:pt x="0" y="47"/>
                  </a:moveTo>
                  <a:lnTo>
                    <a:pt x="49" y="59"/>
                  </a:lnTo>
                  <a:lnTo>
                    <a:pt x="163" y="20"/>
                  </a:lnTo>
                  <a:lnTo>
                    <a:pt x="212" y="32"/>
                  </a:lnTo>
                  <a:lnTo>
                    <a:pt x="186" y="0"/>
                  </a:lnTo>
                  <a:lnTo>
                    <a:pt x="52" y="0"/>
                  </a:lnTo>
                  <a:lnTo>
                    <a:pt x="106" y="10"/>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41" name="Freeform 76"/>
            <p:cNvSpPr>
              <a:spLocks/>
            </p:cNvSpPr>
            <p:nvPr/>
          </p:nvSpPr>
          <p:spPr bwMode="auto">
            <a:xfrm>
              <a:off x="4904" y="2049"/>
              <a:ext cx="211" cy="63"/>
            </a:xfrm>
            <a:custGeom>
              <a:avLst/>
              <a:gdLst>
                <a:gd name="T0" fmla="*/ 211 w 211"/>
                <a:gd name="T1" fmla="*/ 12 h 63"/>
                <a:gd name="T2" fmla="*/ 166 w 211"/>
                <a:gd name="T3" fmla="*/ 0 h 63"/>
                <a:gd name="T4" fmla="*/ 54 w 211"/>
                <a:gd name="T5" fmla="*/ 39 h 63"/>
                <a:gd name="T6" fmla="*/ 0 w 211"/>
                <a:gd name="T7" fmla="*/ 26 h 63"/>
                <a:gd name="T8" fmla="*/ 28 w 211"/>
                <a:gd name="T9" fmla="*/ 63 h 63"/>
                <a:gd name="T10" fmla="*/ 166 w 211"/>
                <a:gd name="T11" fmla="*/ 63 h 63"/>
                <a:gd name="T12" fmla="*/ 106 w 211"/>
                <a:gd name="T13" fmla="*/ 48 h 63"/>
                <a:gd name="T14" fmla="*/ 211 w 211"/>
                <a:gd name="T15" fmla="*/ 12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3">
                  <a:moveTo>
                    <a:pt x="211" y="12"/>
                  </a:moveTo>
                  <a:lnTo>
                    <a:pt x="166" y="0"/>
                  </a:lnTo>
                  <a:lnTo>
                    <a:pt x="54" y="39"/>
                  </a:lnTo>
                  <a:lnTo>
                    <a:pt x="0" y="26"/>
                  </a:lnTo>
                  <a:lnTo>
                    <a:pt x="28" y="63"/>
                  </a:lnTo>
                  <a:lnTo>
                    <a:pt x="166" y="63"/>
                  </a:lnTo>
                  <a:lnTo>
                    <a:pt x="106" y="48"/>
                  </a:lnTo>
                  <a:lnTo>
                    <a:pt x="21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42" name="Freeform 77"/>
            <p:cNvSpPr>
              <a:spLocks/>
            </p:cNvSpPr>
            <p:nvPr/>
          </p:nvSpPr>
          <p:spPr bwMode="auto">
            <a:xfrm>
              <a:off x="4904" y="2049"/>
              <a:ext cx="211" cy="63"/>
            </a:xfrm>
            <a:custGeom>
              <a:avLst/>
              <a:gdLst>
                <a:gd name="T0" fmla="*/ 211 w 211"/>
                <a:gd name="T1" fmla="*/ 12 h 63"/>
                <a:gd name="T2" fmla="*/ 166 w 211"/>
                <a:gd name="T3" fmla="*/ 0 h 63"/>
                <a:gd name="T4" fmla="*/ 54 w 211"/>
                <a:gd name="T5" fmla="*/ 39 h 63"/>
                <a:gd name="T6" fmla="*/ 0 w 211"/>
                <a:gd name="T7" fmla="*/ 26 h 63"/>
                <a:gd name="T8" fmla="*/ 28 w 211"/>
                <a:gd name="T9" fmla="*/ 63 h 63"/>
                <a:gd name="T10" fmla="*/ 166 w 211"/>
                <a:gd name="T11" fmla="*/ 63 h 63"/>
                <a:gd name="T12" fmla="*/ 106 w 211"/>
                <a:gd name="T13" fmla="*/ 48 h 63"/>
                <a:gd name="T14" fmla="*/ 211 w 211"/>
                <a:gd name="T15" fmla="*/ 12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3">
                  <a:moveTo>
                    <a:pt x="211" y="12"/>
                  </a:moveTo>
                  <a:lnTo>
                    <a:pt x="166" y="0"/>
                  </a:lnTo>
                  <a:lnTo>
                    <a:pt x="54" y="39"/>
                  </a:lnTo>
                  <a:lnTo>
                    <a:pt x="0" y="26"/>
                  </a:lnTo>
                  <a:lnTo>
                    <a:pt x="28" y="63"/>
                  </a:lnTo>
                  <a:lnTo>
                    <a:pt x="166" y="63"/>
                  </a:lnTo>
                  <a:lnTo>
                    <a:pt x="106" y="48"/>
                  </a:lnTo>
                  <a:lnTo>
                    <a:pt x="21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43" name="Freeform 78"/>
            <p:cNvSpPr>
              <a:spLocks/>
            </p:cNvSpPr>
            <p:nvPr/>
          </p:nvSpPr>
          <p:spPr bwMode="auto">
            <a:xfrm>
              <a:off x="4915" y="1976"/>
              <a:ext cx="212" cy="60"/>
            </a:xfrm>
            <a:custGeom>
              <a:avLst/>
              <a:gdLst>
                <a:gd name="T0" fmla="*/ 0 w 212"/>
                <a:gd name="T1" fmla="*/ 14 h 60"/>
                <a:gd name="T2" fmla="*/ 46 w 212"/>
                <a:gd name="T3" fmla="*/ 0 h 60"/>
                <a:gd name="T4" fmla="*/ 160 w 212"/>
                <a:gd name="T5" fmla="*/ 36 h 60"/>
                <a:gd name="T6" fmla="*/ 212 w 212"/>
                <a:gd name="T7" fmla="*/ 26 h 60"/>
                <a:gd name="T8" fmla="*/ 183 w 212"/>
                <a:gd name="T9" fmla="*/ 60 h 60"/>
                <a:gd name="T10" fmla="*/ 52 w 212"/>
                <a:gd name="T11" fmla="*/ 60 h 60"/>
                <a:gd name="T12" fmla="*/ 106 w 212"/>
                <a:gd name="T13" fmla="*/ 51 h 60"/>
                <a:gd name="T14" fmla="*/ 0 w 212"/>
                <a:gd name="T15" fmla="*/ 14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0">
                  <a:moveTo>
                    <a:pt x="0" y="14"/>
                  </a:moveTo>
                  <a:lnTo>
                    <a:pt x="46" y="0"/>
                  </a:lnTo>
                  <a:lnTo>
                    <a:pt x="160" y="36"/>
                  </a:lnTo>
                  <a:lnTo>
                    <a:pt x="212" y="26"/>
                  </a:lnTo>
                  <a:lnTo>
                    <a:pt x="183" y="60"/>
                  </a:lnTo>
                  <a:lnTo>
                    <a:pt x="52" y="60"/>
                  </a:lnTo>
                  <a:lnTo>
                    <a:pt x="106" y="51"/>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44" name="Freeform 79"/>
            <p:cNvSpPr>
              <a:spLocks/>
            </p:cNvSpPr>
            <p:nvPr/>
          </p:nvSpPr>
          <p:spPr bwMode="auto">
            <a:xfrm>
              <a:off x="4915" y="1976"/>
              <a:ext cx="212" cy="60"/>
            </a:xfrm>
            <a:custGeom>
              <a:avLst/>
              <a:gdLst>
                <a:gd name="T0" fmla="*/ 0 w 212"/>
                <a:gd name="T1" fmla="*/ 14 h 60"/>
                <a:gd name="T2" fmla="*/ 46 w 212"/>
                <a:gd name="T3" fmla="*/ 0 h 60"/>
                <a:gd name="T4" fmla="*/ 160 w 212"/>
                <a:gd name="T5" fmla="*/ 36 h 60"/>
                <a:gd name="T6" fmla="*/ 212 w 212"/>
                <a:gd name="T7" fmla="*/ 26 h 60"/>
                <a:gd name="T8" fmla="*/ 183 w 212"/>
                <a:gd name="T9" fmla="*/ 60 h 60"/>
                <a:gd name="T10" fmla="*/ 52 w 212"/>
                <a:gd name="T11" fmla="*/ 60 h 60"/>
                <a:gd name="T12" fmla="*/ 106 w 212"/>
                <a:gd name="T13" fmla="*/ 51 h 60"/>
                <a:gd name="T14" fmla="*/ 0 w 212"/>
                <a:gd name="T15" fmla="*/ 14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0">
                  <a:moveTo>
                    <a:pt x="0" y="14"/>
                  </a:moveTo>
                  <a:lnTo>
                    <a:pt x="46" y="0"/>
                  </a:lnTo>
                  <a:lnTo>
                    <a:pt x="160" y="36"/>
                  </a:lnTo>
                  <a:lnTo>
                    <a:pt x="212" y="26"/>
                  </a:lnTo>
                  <a:lnTo>
                    <a:pt x="183" y="60"/>
                  </a:lnTo>
                  <a:lnTo>
                    <a:pt x="52" y="60"/>
                  </a:lnTo>
                  <a:lnTo>
                    <a:pt x="106" y="51"/>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45" name="Freeform 80"/>
            <p:cNvSpPr>
              <a:spLocks/>
            </p:cNvSpPr>
            <p:nvPr/>
          </p:nvSpPr>
          <p:spPr bwMode="auto">
            <a:xfrm>
              <a:off x="5127" y="2056"/>
              <a:ext cx="208" cy="58"/>
            </a:xfrm>
            <a:custGeom>
              <a:avLst/>
              <a:gdLst>
                <a:gd name="T0" fmla="*/ 208 w 208"/>
                <a:gd name="T1" fmla="*/ 46 h 58"/>
                <a:gd name="T2" fmla="*/ 163 w 208"/>
                <a:gd name="T3" fmla="*/ 58 h 58"/>
                <a:gd name="T4" fmla="*/ 54 w 208"/>
                <a:gd name="T5" fmla="*/ 19 h 58"/>
                <a:gd name="T6" fmla="*/ 0 w 208"/>
                <a:gd name="T7" fmla="*/ 32 h 58"/>
                <a:gd name="T8" fmla="*/ 25 w 208"/>
                <a:gd name="T9" fmla="*/ 0 h 58"/>
                <a:gd name="T10" fmla="*/ 163 w 208"/>
                <a:gd name="T11" fmla="*/ 0 h 58"/>
                <a:gd name="T12" fmla="*/ 106 w 208"/>
                <a:gd name="T13" fmla="*/ 10 h 58"/>
                <a:gd name="T14" fmla="*/ 208 w 208"/>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8">
                  <a:moveTo>
                    <a:pt x="208" y="46"/>
                  </a:moveTo>
                  <a:lnTo>
                    <a:pt x="163" y="58"/>
                  </a:lnTo>
                  <a:lnTo>
                    <a:pt x="54" y="19"/>
                  </a:lnTo>
                  <a:lnTo>
                    <a:pt x="0" y="32"/>
                  </a:lnTo>
                  <a:lnTo>
                    <a:pt x="25" y="0"/>
                  </a:lnTo>
                  <a:lnTo>
                    <a:pt x="163" y="0"/>
                  </a:lnTo>
                  <a:lnTo>
                    <a:pt x="106" y="10"/>
                  </a:lnTo>
                  <a:lnTo>
                    <a:pt x="208"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46" name="Freeform 81"/>
            <p:cNvSpPr>
              <a:spLocks/>
            </p:cNvSpPr>
            <p:nvPr/>
          </p:nvSpPr>
          <p:spPr bwMode="auto">
            <a:xfrm>
              <a:off x="5127" y="2056"/>
              <a:ext cx="208" cy="58"/>
            </a:xfrm>
            <a:custGeom>
              <a:avLst/>
              <a:gdLst>
                <a:gd name="T0" fmla="*/ 208 w 208"/>
                <a:gd name="T1" fmla="*/ 46 h 58"/>
                <a:gd name="T2" fmla="*/ 163 w 208"/>
                <a:gd name="T3" fmla="*/ 58 h 58"/>
                <a:gd name="T4" fmla="*/ 54 w 208"/>
                <a:gd name="T5" fmla="*/ 19 h 58"/>
                <a:gd name="T6" fmla="*/ 0 w 208"/>
                <a:gd name="T7" fmla="*/ 32 h 58"/>
                <a:gd name="T8" fmla="*/ 25 w 208"/>
                <a:gd name="T9" fmla="*/ 0 h 58"/>
                <a:gd name="T10" fmla="*/ 163 w 208"/>
                <a:gd name="T11" fmla="*/ 0 h 58"/>
                <a:gd name="T12" fmla="*/ 106 w 208"/>
                <a:gd name="T13" fmla="*/ 10 h 58"/>
                <a:gd name="T14" fmla="*/ 208 w 208"/>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8">
                  <a:moveTo>
                    <a:pt x="208" y="46"/>
                  </a:moveTo>
                  <a:lnTo>
                    <a:pt x="163" y="58"/>
                  </a:lnTo>
                  <a:lnTo>
                    <a:pt x="54" y="19"/>
                  </a:lnTo>
                  <a:lnTo>
                    <a:pt x="0" y="32"/>
                  </a:lnTo>
                  <a:lnTo>
                    <a:pt x="25" y="0"/>
                  </a:lnTo>
                  <a:lnTo>
                    <a:pt x="163" y="0"/>
                  </a:lnTo>
                  <a:lnTo>
                    <a:pt x="106" y="10"/>
                  </a:lnTo>
                  <a:lnTo>
                    <a:pt x="208"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47" name="Freeform 82"/>
            <p:cNvSpPr>
              <a:spLocks/>
            </p:cNvSpPr>
            <p:nvPr/>
          </p:nvSpPr>
          <p:spPr bwMode="auto">
            <a:xfrm>
              <a:off x="5138" y="1983"/>
              <a:ext cx="212" cy="58"/>
            </a:xfrm>
            <a:custGeom>
              <a:avLst/>
              <a:gdLst>
                <a:gd name="T0" fmla="*/ 0 w 212"/>
                <a:gd name="T1" fmla="*/ 46 h 58"/>
                <a:gd name="T2" fmla="*/ 46 w 212"/>
                <a:gd name="T3" fmla="*/ 58 h 58"/>
                <a:gd name="T4" fmla="*/ 160 w 212"/>
                <a:gd name="T5" fmla="*/ 19 h 58"/>
                <a:gd name="T6" fmla="*/ 212 w 212"/>
                <a:gd name="T7" fmla="*/ 32 h 58"/>
                <a:gd name="T8" fmla="*/ 183 w 212"/>
                <a:gd name="T9" fmla="*/ 0 h 58"/>
                <a:gd name="T10" fmla="*/ 49 w 212"/>
                <a:gd name="T11" fmla="*/ 0 h 58"/>
                <a:gd name="T12" fmla="*/ 106 w 212"/>
                <a:gd name="T13" fmla="*/ 10 h 58"/>
                <a:gd name="T14" fmla="*/ 0 w 212"/>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8">
                  <a:moveTo>
                    <a:pt x="0" y="46"/>
                  </a:moveTo>
                  <a:lnTo>
                    <a:pt x="46" y="58"/>
                  </a:lnTo>
                  <a:lnTo>
                    <a:pt x="160" y="19"/>
                  </a:lnTo>
                  <a:lnTo>
                    <a:pt x="212" y="32"/>
                  </a:lnTo>
                  <a:lnTo>
                    <a:pt x="183" y="0"/>
                  </a:lnTo>
                  <a:lnTo>
                    <a:pt x="49" y="0"/>
                  </a:lnTo>
                  <a:lnTo>
                    <a:pt x="106" y="10"/>
                  </a:ln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48" name="Freeform 83"/>
            <p:cNvSpPr>
              <a:spLocks/>
            </p:cNvSpPr>
            <p:nvPr/>
          </p:nvSpPr>
          <p:spPr bwMode="auto">
            <a:xfrm>
              <a:off x="5138" y="1983"/>
              <a:ext cx="212" cy="58"/>
            </a:xfrm>
            <a:custGeom>
              <a:avLst/>
              <a:gdLst>
                <a:gd name="T0" fmla="*/ 0 w 212"/>
                <a:gd name="T1" fmla="*/ 46 h 58"/>
                <a:gd name="T2" fmla="*/ 46 w 212"/>
                <a:gd name="T3" fmla="*/ 58 h 58"/>
                <a:gd name="T4" fmla="*/ 160 w 212"/>
                <a:gd name="T5" fmla="*/ 19 h 58"/>
                <a:gd name="T6" fmla="*/ 212 w 212"/>
                <a:gd name="T7" fmla="*/ 32 h 58"/>
                <a:gd name="T8" fmla="*/ 183 w 212"/>
                <a:gd name="T9" fmla="*/ 0 h 58"/>
                <a:gd name="T10" fmla="*/ 49 w 212"/>
                <a:gd name="T11" fmla="*/ 0 h 58"/>
                <a:gd name="T12" fmla="*/ 106 w 212"/>
                <a:gd name="T13" fmla="*/ 10 h 58"/>
                <a:gd name="T14" fmla="*/ 0 w 212"/>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8">
                  <a:moveTo>
                    <a:pt x="0" y="46"/>
                  </a:moveTo>
                  <a:lnTo>
                    <a:pt x="46" y="58"/>
                  </a:lnTo>
                  <a:lnTo>
                    <a:pt x="160" y="19"/>
                  </a:lnTo>
                  <a:lnTo>
                    <a:pt x="212" y="32"/>
                  </a:lnTo>
                  <a:lnTo>
                    <a:pt x="183" y="0"/>
                  </a:lnTo>
                  <a:lnTo>
                    <a:pt x="49" y="0"/>
                  </a:lnTo>
                  <a:lnTo>
                    <a:pt x="106" y="10"/>
                  </a:ln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49" name="Freeform 84"/>
            <p:cNvSpPr>
              <a:spLocks/>
            </p:cNvSpPr>
            <p:nvPr/>
          </p:nvSpPr>
          <p:spPr bwMode="auto">
            <a:xfrm>
              <a:off x="4907" y="2051"/>
              <a:ext cx="211" cy="63"/>
            </a:xfrm>
            <a:custGeom>
              <a:avLst/>
              <a:gdLst>
                <a:gd name="T0" fmla="*/ 211 w 211"/>
                <a:gd name="T1" fmla="*/ 15 h 63"/>
                <a:gd name="T2" fmla="*/ 165 w 211"/>
                <a:gd name="T3" fmla="*/ 0 h 63"/>
                <a:gd name="T4" fmla="*/ 54 w 211"/>
                <a:gd name="T5" fmla="*/ 39 h 63"/>
                <a:gd name="T6" fmla="*/ 0 w 211"/>
                <a:gd name="T7" fmla="*/ 27 h 63"/>
                <a:gd name="T8" fmla="*/ 28 w 211"/>
                <a:gd name="T9" fmla="*/ 63 h 63"/>
                <a:gd name="T10" fmla="*/ 165 w 211"/>
                <a:gd name="T11" fmla="*/ 63 h 63"/>
                <a:gd name="T12" fmla="*/ 105 w 211"/>
                <a:gd name="T13" fmla="*/ 51 h 63"/>
                <a:gd name="T14" fmla="*/ 211 w 211"/>
                <a:gd name="T15" fmla="*/ 15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3">
                  <a:moveTo>
                    <a:pt x="211" y="15"/>
                  </a:moveTo>
                  <a:lnTo>
                    <a:pt x="165" y="0"/>
                  </a:lnTo>
                  <a:lnTo>
                    <a:pt x="54" y="39"/>
                  </a:lnTo>
                  <a:lnTo>
                    <a:pt x="0" y="27"/>
                  </a:lnTo>
                  <a:lnTo>
                    <a:pt x="28" y="63"/>
                  </a:lnTo>
                  <a:lnTo>
                    <a:pt x="165" y="63"/>
                  </a:lnTo>
                  <a:lnTo>
                    <a:pt x="105" y="51"/>
                  </a:lnTo>
                  <a:lnTo>
                    <a:pt x="211"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50" name="Freeform 85"/>
            <p:cNvSpPr>
              <a:spLocks/>
            </p:cNvSpPr>
            <p:nvPr/>
          </p:nvSpPr>
          <p:spPr bwMode="auto">
            <a:xfrm>
              <a:off x="4907" y="2051"/>
              <a:ext cx="211" cy="63"/>
            </a:xfrm>
            <a:custGeom>
              <a:avLst/>
              <a:gdLst>
                <a:gd name="T0" fmla="*/ 211 w 211"/>
                <a:gd name="T1" fmla="*/ 15 h 63"/>
                <a:gd name="T2" fmla="*/ 165 w 211"/>
                <a:gd name="T3" fmla="*/ 0 h 63"/>
                <a:gd name="T4" fmla="*/ 54 w 211"/>
                <a:gd name="T5" fmla="*/ 39 h 63"/>
                <a:gd name="T6" fmla="*/ 0 w 211"/>
                <a:gd name="T7" fmla="*/ 27 h 63"/>
                <a:gd name="T8" fmla="*/ 28 w 211"/>
                <a:gd name="T9" fmla="*/ 63 h 63"/>
                <a:gd name="T10" fmla="*/ 165 w 211"/>
                <a:gd name="T11" fmla="*/ 63 h 63"/>
                <a:gd name="T12" fmla="*/ 105 w 211"/>
                <a:gd name="T13" fmla="*/ 51 h 63"/>
                <a:gd name="T14" fmla="*/ 211 w 211"/>
                <a:gd name="T15" fmla="*/ 15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3">
                  <a:moveTo>
                    <a:pt x="211" y="15"/>
                  </a:moveTo>
                  <a:lnTo>
                    <a:pt x="165" y="0"/>
                  </a:lnTo>
                  <a:lnTo>
                    <a:pt x="54" y="39"/>
                  </a:lnTo>
                  <a:lnTo>
                    <a:pt x="0" y="27"/>
                  </a:lnTo>
                  <a:lnTo>
                    <a:pt x="28" y="63"/>
                  </a:lnTo>
                  <a:lnTo>
                    <a:pt x="165" y="63"/>
                  </a:lnTo>
                  <a:lnTo>
                    <a:pt x="105" y="51"/>
                  </a:lnTo>
                  <a:lnTo>
                    <a:pt x="211"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51" name="Freeform 86"/>
            <p:cNvSpPr>
              <a:spLocks/>
            </p:cNvSpPr>
            <p:nvPr/>
          </p:nvSpPr>
          <p:spPr bwMode="auto">
            <a:xfrm>
              <a:off x="4921" y="1980"/>
              <a:ext cx="209" cy="59"/>
            </a:xfrm>
            <a:custGeom>
              <a:avLst/>
              <a:gdLst>
                <a:gd name="T0" fmla="*/ 0 w 209"/>
                <a:gd name="T1" fmla="*/ 13 h 59"/>
                <a:gd name="T2" fmla="*/ 46 w 209"/>
                <a:gd name="T3" fmla="*/ 0 h 59"/>
                <a:gd name="T4" fmla="*/ 157 w 209"/>
                <a:gd name="T5" fmla="*/ 35 h 59"/>
                <a:gd name="T6" fmla="*/ 209 w 209"/>
                <a:gd name="T7" fmla="*/ 27 h 59"/>
                <a:gd name="T8" fmla="*/ 183 w 209"/>
                <a:gd name="T9" fmla="*/ 59 h 59"/>
                <a:gd name="T10" fmla="*/ 48 w 209"/>
                <a:gd name="T11" fmla="*/ 59 h 59"/>
                <a:gd name="T12" fmla="*/ 103 w 209"/>
                <a:gd name="T13" fmla="*/ 49 h 59"/>
                <a:gd name="T14" fmla="*/ 0 w 209"/>
                <a:gd name="T15" fmla="*/ 13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59">
                  <a:moveTo>
                    <a:pt x="0" y="13"/>
                  </a:moveTo>
                  <a:lnTo>
                    <a:pt x="46" y="0"/>
                  </a:lnTo>
                  <a:lnTo>
                    <a:pt x="157" y="35"/>
                  </a:lnTo>
                  <a:lnTo>
                    <a:pt x="209" y="27"/>
                  </a:lnTo>
                  <a:lnTo>
                    <a:pt x="183" y="59"/>
                  </a:lnTo>
                  <a:lnTo>
                    <a:pt x="48" y="59"/>
                  </a:lnTo>
                  <a:lnTo>
                    <a:pt x="103" y="49"/>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52" name="Freeform 87"/>
            <p:cNvSpPr>
              <a:spLocks/>
            </p:cNvSpPr>
            <p:nvPr/>
          </p:nvSpPr>
          <p:spPr bwMode="auto">
            <a:xfrm>
              <a:off x="4921" y="1980"/>
              <a:ext cx="209" cy="59"/>
            </a:xfrm>
            <a:custGeom>
              <a:avLst/>
              <a:gdLst>
                <a:gd name="T0" fmla="*/ 0 w 209"/>
                <a:gd name="T1" fmla="*/ 13 h 59"/>
                <a:gd name="T2" fmla="*/ 46 w 209"/>
                <a:gd name="T3" fmla="*/ 0 h 59"/>
                <a:gd name="T4" fmla="*/ 157 w 209"/>
                <a:gd name="T5" fmla="*/ 35 h 59"/>
                <a:gd name="T6" fmla="*/ 209 w 209"/>
                <a:gd name="T7" fmla="*/ 27 h 59"/>
                <a:gd name="T8" fmla="*/ 183 w 209"/>
                <a:gd name="T9" fmla="*/ 59 h 59"/>
                <a:gd name="T10" fmla="*/ 48 w 209"/>
                <a:gd name="T11" fmla="*/ 59 h 59"/>
                <a:gd name="T12" fmla="*/ 103 w 209"/>
                <a:gd name="T13" fmla="*/ 49 h 59"/>
                <a:gd name="T14" fmla="*/ 0 w 209"/>
                <a:gd name="T15" fmla="*/ 13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59">
                  <a:moveTo>
                    <a:pt x="0" y="13"/>
                  </a:moveTo>
                  <a:lnTo>
                    <a:pt x="46" y="0"/>
                  </a:lnTo>
                  <a:lnTo>
                    <a:pt x="157" y="35"/>
                  </a:lnTo>
                  <a:lnTo>
                    <a:pt x="209" y="27"/>
                  </a:lnTo>
                  <a:lnTo>
                    <a:pt x="183" y="59"/>
                  </a:lnTo>
                  <a:lnTo>
                    <a:pt x="48" y="59"/>
                  </a:lnTo>
                  <a:lnTo>
                    <a:pt x="103" y="49"/>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53" name="Freeform 88"/>
            <p:cNvSpPr>
              <a:spLocks/>
            </p:cNvSpPr>
            <p:nvPr/>
          </p:nvSpPr>
          <p:spPr bwMode="auto">
            <a:xfrm>
              <a:off x="5130" y="2058"/>
              <a:ext cx="211" cy="59"/>
            </a:xfrm>
            <a:custGeom>
              <a:avLst/>
              <a:gdLst>
                <a:gd name="T0" fmla="*/ 211 w 211"/>
                <a:gd name="T1" fmla="*/ 47 h 59"/>
                <a:gd name="T2" fmla="*/ 165 w 211"/>
                <a:gd name="T3" fmla="*/ 59 h 59"/>
                <a:gd name="T4" fmla="*/ 54 w 211"/>
                <a:gd name="T5" fmla="*/ 20 h 59"/>
                <a:gd name="T6" fmla="*/ 0 w 211"/>
                <a:gd name="T7" fmla="*/ 32 h 59"/>
                <a:gd name="T8" fmla="*/ 28 w 211"/>
                <a:gd name="T9" fmla="*/ 0 h 59"/>
                <a:gd name="T10" fmla="*/ 165 w 211"/>
                <a:gd name="T11" fmla="*/ 0 h 59"/>
                <a:gd name="T12" fmla="*/ 105 w 211"/>
                <a:gd name="T13" fmla="*/ 10 h 59"/>
                <a:gd name="T14" fmla="*/ 211 w 211"/>
                <a:gd name="T15" fmla="*/ 4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59">
                  <a:moveTo>
                    <a:pt x="211" y="47"/>
                  </a:moveTo>
                  <a:lnTo>
                    <a:pt x="165" y="59"/>
                  </a:lnTo>
                  <a:lnTo>
                    <a:pt x="54" y="20"/>
                  </a:lnTo>
                  <a:lnTo>
                    <a:pt x="0" y="32"/>
                  </a:lnTo>
                  <a:lnTo>
                    <a:pt x="28" y="0"/>
                  </a:lnTo>
                  <a:lnTo>
                    <a:pt x="165" y="0"/>
                  </a:lnTo>
                  <a:lnTo>
                    <a:pt x="105" y="10"/>
                  </a:lnTo>
                  <a:lnTo>
                    <a:pt x="211"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54" name="Freeform 89"/>
            <p:cNvSpPr>
              <a:spLocks/>
            </p:cNvSpPr>
            <p:nvPr/>
          </p:nvSpPr>
          <p:spPr bwMode="auto">
            <a:xfrm>
              <a:off x="5130" y="2058"/>
              <a:ext cx="211" cy="59"/>
            </a:xfrm>
            <a:custGeom>
              <a:avLst/>
              <a:gdLst>
                <a:gd name="T0" fmla="*/ 211 w 211"/>
                <a:gd name="T1" fmla="*/ 47 h 59"/>
                <a:gd name="T2" fmla="*/ 165 w 211"/>
                <a:gd name="T3" fmla="*/ 59 h 59"/>
                <a:gd name="T4" fmla="*/ 54 w 211"/>
                <a:gd name="T5" fmla="*/ 20 h 59"/>
                <a:gd name="T6" fmla="*/ 0 w 211"/>
                <a:gd name="T7" fmla="*/ 32 h 59"/>
                <a:gd name="T8" fmla="*/ 28 w 211"/>
                <a:gd name="T9" fmla="*/ 0 h 59"/>
                <a:gd name="T10" fmla="*/ 165 w 211"/>
                <a:gd name="T11" fmla="*/ 0 h 59"/>
                <a:gd name="T12" fmla="*/ 105 w 211"/>
                <a:gd name="T13" fmla="*/ 10 h 59"/>
                <a:gd name="T14" fmla="*/ 211 w 211"/>
                <a:gd name="T15" fmla="*/ 4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59">
                  <a:moveTo>
                    <a:pt x="211" y="47"/>
                  </a:moveTo>
                  <a:lnTo>
                    <a:pt x="165" y="59"/>
                  </a:lnTo>
                  <a:lnTo>
                    <a:pt x="54" y="20"/>
                  </a:lnTo>
                  <a:lnTo>
                    <a:pt x="0" y="32"/>
                  </a:lnTo>
                  <a:lnTo>
                    <a:pt x="28" y="0"/>
                  </a:lnTo>
                  <a:lnTo>
                    <a:pt x="165" y="0"/>
                  </a:lnTo>
                  <a:lnTo>
                    <a:pt x="105" y="10"/>
                  </a:lnTo>
                  <a:lnTo>
                    <a:pt x="211"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55" name="Line 90"/>
            <p:cNvSpPr>
              <a:spLocks noChangeShapeType="1"/>
            </p:cNvSpPr>
            <p:nvPr/>
          </p:nvSpPr>
          <p:spPr bwMode="auto">
            <a:xfrm>
              <a:off x="4807" y="2053"/>
              <a:ext cx="0" cy="127"/>
            </a:xfrm>
            <a:prstGeom prst="line">
              <a:avLst/>
            </a:prstGeom>
            <a:noFill/>
            <a:ln w="4763">
              <a:solidFill>
                <a:srgbClr val="E6E6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156" name="Line 91"/>
            <p:cNvSpPr>
              <a:spLocks noChangeShapeType="1"/>
            </p:cNvSpPr>
            <p:nvPr/>
          </p:nvSpPr>
          <p:spPr bwMode="auto">
            <a:xfrm>
              <a:off x="5450" y="2053"/>
              <a:ext cx="0" cy="127"/>
            </a:xfrm>
            <a:prstGeom prst="line">
              <a:avLst/>
            </a:prstGeom>
            <a:noFill/>
            <a:ln w="4763">
              <a:solidFill>
                <a:srgbClr val="E6E6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157" name="Rectangle 92"/>
            <p:cNvSpPr>
              <a:spLocks noChangeArrowheads="1"/>
            </p:cNvSpPr>
            <p:nvPr/>
          </p:nvSpPr>
          <p:spPr bwMode="auto">
            <a:xfrm>
              <a:off x="5087" y="2146"/>
              <a:ext cx="143"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FFFFFF"/>
                  </a:solidFill>
                  <a:effectLst/>
                  <a:latin typeface="Arial" panose="020B0604020202020204" pitchFamily="34" charset="0"/>
                </a:rPr>
                <a:t>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57158" name="Freeform 93"/>
            <p:cNvSpPr>
              <a:spLocks/>
            </p:cNvSpPr>
            <p:nvPr/>
          </p:nvSpPr>
          <p:spPr bwMode="auto">
            <a:xfrm>
              <a:off x="2556" y="2631"/>
              <a:ext cx="641" cy="187"/>
            </a:xfrm>
            <a:custGeom>
              <a:avLst/>
              <a:gdLst>
                <a:gd name="T0" fmla="*/ 641 w 641"/>
                <a:gd name="T1" fmla="*/ 92 h 187"/>
                <a:gd name="T2" fmla="*/ 635 w 641"/>
                <a:gd name="T3" fmla="*/ 75 h 187"/>
                <a:gd name="T4" fmla="*/ 621 w 641"/>
                <a:gd name="T5" fmla="*/ 61 h 187"/>
                <a:gd name="T6" fmla="*/ 592 w 641"/>
                <a:gd name="T7" fmla="*/ 44 h 187"/>
                <a:gd name="T8" fmla="*/ 558 w 641"/>
                <a:gd name="T9" fmla="*/ 31 h 187"/>
                <a:gd name="T10" fmla="*/ 515 w 641"/>
                <a:gd name="T11" fmla="*/ 19 h 187"/>
                <a:gd name="T12" fmla="*/ 463 w 641"/>
                <a:gd name="T13" fmla="*/ 10 h 187"/>
                <a:gd name="T14" fmla="*/ 409 w 641"/>
                <a:gd name="T15" fmla="*/ 5 h 187"/>
                <a:gd name="T16" fmla="*/ 349 w 641"/>
                <a:gd name="T17" fmla="*/ 0 h 187"/>
                <a:gd name="T18" fmla="*/ 289 w 641"/>
                <a:gd name="T19" fmla="*/ 0 h 187"/>
                <a:gd name="T20" fmla="*/ 232 w 641"/>
                <a:gd name="T21" fmla="*/ 5 h 187"/>
                <a:gd name="T22" fmla="*/ 178 w 641"/>
                <a:gd name="T23" fmla="*/ 10 h 187"/>
                <a:gd name="T24" fmla="*/ 126 w 641"/>
                <a:gd name="T25" fmla="*/ 19 h 187"/>
                <a:gd name="T26" fmla="*/ 83 w 641"/>
                <a:gd name="T27" fmla="*/ 31 h 187"/>
                <a:gd name="T28" fmla="*/ 46 w 641"/>
                <a:gd name="T29" fmla="*/ 44 h 187"/>
                <a:gd name="T30" fmla="*/ 20 w 641"/>
                <a:gd name="T31" fmla="*/ 61 h 187"/>
                <a:gd name="T32" fmla="*/ 3 w 641"/>
                <a:gd name="T33" fmla="*/ 75 h 187"/>
                <a:gd name="T34" fmla="*/ 0 w 641"/>
                <a:gd name="T35" fmla="*/ 92 h 187"/>
                <a:gd name="T36" fmla="*/ 3 w 641"/>
                <a:gd name="T37" fmla="*/ 112 h 187"/>
                <a:gd name="T38" fmla="*/ 20 w 641"/>
                <a:gd name="T39" fmla="*/ 126 h 187"/>
                <a:gd name="T40" fmla="*/ 46 w 641"/>
                <a:gd name="T41" fmla="*/ 144 h 187"/>
                <a:gd name="T42" fmla="*/ 83 w 641"/>
                <a:gd name="T43" fmla="*/ 156 h 187"/>
                <a:gd name="T44" fmla="*/ 126 w 641"/>
                <a:gd name="T45" fmla="*/ 168 h 187"/>
                <a:gd name="T46" fmla="*/ 178 w 641"/>
                <a:gd name="T47" fmla="*/ 178 h 187"/>
                <a:gd name="T48" fmla="*/ 232 w 641"/>
                <a:gd name="T49" fmla="*/ 183 h 187"/>
                <a:gd name="T50" fmla="*/ 289 w 641"/>
                <a:gd name="T51" fmla="*/ 187 h 187"/>
                <a:gd name="T52" fmla="*/ 349 w 641"/>
                <a:gd name="T53" fmla="*/ 187 h 187"/>
                <a:gd name="T54" fmla="*/ 409 w 641"/>
                <a:gd name="T55" fmla="*/ 183 h 187"/>
                <a:gd name="T56" fmla="*/ 463 w 641"/>
                <a:gd name="T57" fmla="*/ 178 h 187"/>
                <a:gd name="T58" fmla="*/ 515 w 641"/>
                <a:gd name="T59" fmla="*/ 168 h 187"/>
                <a:gd name="T60" fmla="*/ 558 w 641"/>
                <a:gd name="T61" fmla="*/ 156 h 187"/>
                <a:gd name="T62" fmla="*/ 592 w 641"/>
                <a:gd name="T63" fmla="*/ 144 h 187"/>
                <a:gd name="T64" fmla="*/ 621 w 641"/>
                <a:gd name="T65" fmla="*/ 126 h 187"/>
                <a:gd name="T66" fmla="*/ 635 w 641"/>
                <a:gd name="T67" fmla="*/ 112 h 187"/>
                <a:gd name="T68" fmla="*/ 641 w 641"/>
                <a:gd name="T69" fmla="*/ 9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1" h="187">
                  <a:moveTo>
                    <a:pt x="641" y="92"/>
                  </a:moveTo>
                  <a:lnTo>
                    <a:pt x="635" y="75"/>
                  </a:lnTo>
                  <a:lnTo>
                    <a:pt x="621" y="61"/>
                  </a:lnTo>
                  <a:lnTo>
                    <a:pt x="592" y="44"/>
                  </a:lnTo>
                  <a:lnTo>
                    <a:pt x="558" y="31"/>
                  </a:lnTo>
                  <a:lnTo>
                    <a:pt x="515" y="19"/>
                  </a:lnTo>
                  <a:lnTo>
                    <a:pt x="463" y="10"/>
                  </a:lnTo>
                  <a:lnTo>
                    <a:pt x="409" y="5"/>
                  </a:lnTo>
                  <a:lnTo>
                    <a:pt x="349" y="0"/>
                  </a:lnTo>
                  <a:lnTo>
                    <a:pt x="289" y="0"/>
                  </a:lnTo>
                  <a:lnTo>
                    <a:pt x="232" y="5"/>
                  </a:lnTo>
                  <a:lnTo>
                    <a:pt x="178" y="10"/>
                  </a:lnTo>
                  <a:lnTo>
                    <a:pt x="126" y="19"/>
                  </a:lnTo>
                  <a:lnTo>
                    <a:pt x="83" y="31"/>
                  </a:lnTo>
                  <a:lnTo>
                    <a:pt x="46" y="44"/>
                  </a:lnTo>
                  <a:lnTo>
                    <a:pt x="20" y="61"/>
                  </a:lnTo>
                  <a:lnTo>
                    <a:pt x="3" y="75"/>
                  </a:lnTo>
                  <a:lnTo>
                    <a:pt x="0" y="92"/>
                  </a:lnTo>
                  <a:lnTo>
                    <a:pt x="3" y="112"/>
                  </a:lnTo>
                  <a:lnTo>
                    <a:pt x="20" y="126"/>
                  </a:lnTo>
                  <a:lnTo>
                    <a:pt x="46" y="144"/>
                  </a:lnTo>
                  <a:lnTo>
                    <a:pt x="83" y="156"/>
                  </a:lnTo>
                  <a:lnTo>
                    <a:pt x="126" y="168"/>
                  </a:lnTo>
                  <a:lnTo>
                    <a:pt x="178" y="178"/>
                  </a:lnTo>
                  <a:lnTo>
                    <a:pt x="232" y="183"/>
                  </a:lnTo>
                  <a:lnTo>
                    <a:pt x="289" y="187"/>
                  </a:lnTo>
                  <a:lnTo>
                    <a:pt x="349" y="187"/>
                  </a:lnTo>
                  <a:lnTo>
                    <a:pt x="409" y="183"/>
                  </a:lnTo>
                  <a:lnTo>
                    <a:pt x="463" y="178"/>
                  </a:lnTo>
                  <a:lnTo>
                    <a:pt x="515" y="168"/>
                  </a:lnTo>
                  <a:lnTo>
                    <a:pt x="558" y="156"/>
                  </a:lnTo>
                  <a:lnTo>
                    <a:pt x="592" y="144"/>
                  </a:lnTo>
                  <a:lnTo>
                    <a:pt x="621" y="126"/>
                  </a:lnTo>
                  <a:lnTo>
                    <a:pt x="635" y="112"/>
                  </a:lnTo>
                  <a:lnTo>
                    <a:pt x="641" y="92"/>
                  </a:lnTo>
                  <a:close/>
                </a:path>
              </a:pathLst>
            </a:custGeom>
            <a:solidFill>
              <a:srgbClr val="000080"/>
            </a:solidFill>
            <a:ln w="4763">
              <a:solidFill>
                <a:srgbClr val="E6E6E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7159" name="Rectangle 94"/>
            <p:cNvSpPr>
              <a:spLocks noChangeArrowheads="1"/>
            </p:cNvSpPr>
            <p:nvPr/>
          </p:nvSpPr>
          <p:spPr bwMode="auto">
            <a:xfrm>
              <a:off x="2559" y="2599"/>
              <a:ext cx="635" cy="132"/>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60" name="Freeform 95"/>
            <p:cNvSpPr>
              <a:spLocks/>
            </p:cNvSpPr>
            <p:nvPr/>
          </p:nvSpPr>
          <p:spPr bwMode="auto">
            <a:xfrm>
              <a:off x="2556" y="2502"/>
              <a:ext cx="644" cy="185"/>
            </a:xfrm>
            <a:custGeom>
              <a:avLst/>
              <a:gdLst>
                <a:gd name="T0" fmla="*/ 644 w 644"/>
                <a:gd name="T1" fmla="*/ 92 h 185"/>
                <a:gd name="T2" fmla="*/ 638 w 644"/>
                <a:gd name="T3" fmla="*/ 75 h 185"/>
                <a:gd name="T4" fmla="*/ 621 w 644"/>
                <a:gd name="T5" fmla="*/ 58 h 185"/>
                <a:gd name="T6" fmla="*/ 595 w 644"/>
                <a:gd name="T7" fmla="*/ 44 h 185"/>
                <a:gd name="T8" fmla="*/ 558 w 644"/>
                <a:gd name="T9" fmla="*/ 31 h 185"/>
                <a:gd name="T10" fmla="*/ 515 w 644"/>
                <a:gd name="T11" fmla="*/ 19 h 185"/>
                <a:gd name="T12" fmla="*/ 463 w 644"/>
                <a:gd name="T13" fmla="*/ 9 h 185"/>
                <a:gd name="T14" fmla="*/ 409 w 644"/>
                <a:gd name="T15" fmla="*/ 2 h 185"/>
                <a:gd name="T16" fmla="*/ 349 w 644"/>
                <a:gd name="T17" fmla="*/ 0 h 185"/>
                <a:gd name="T18" fmla="*/ 292 w 644"/>
                <a:gd name="T19" fmla="*/ 0 h 185"/>
                <a:gd name="T20" fmla="*/ 232 w 644"/>
                <a:gd name="T21" fmla="*/ 2 h 185"/>
                <a:gd name="T22" fmla="*/ 178 w 644"/>
                <a:gd name="T23" fmla="*/ 9 h 185"/>
                <a:gd name="T24" fmla="*/ 126 w 644"/>
                <a:gd name="T25" fmla="*/ 19 h 185"/>
                <a:gd name="T26" fmla="*/ 83 w 644"/>
                <a:gd name="T27" fmla="*/ 31 h 185"/>
                <a:gd name="T28" fmla="*/ 46 w 644"/>
                <a:gd name="T29" fmla="*/ 44 h 185"/>
                <a:gd name="T30" fmla="*/ 20 w 644"/>
                <a:gd name="T31" fmla="*/ 58 h 185"/>
                <a:gd name="T32" fmla="*/ 3 w 644"/>
                <a:gd name="T33" fmla="*/ 75 h 185"/>
                <a:gd name="T34" fmla="*/ 0 w 644"/>
                <a:gd name="T35" fmla="*/ 92 h 185"/>
                <a:gd name="T36" fmla="*/ 3 w 644"/>
                <a:gd name="T37" fmla="*/ 109 h 185"/>
                <a:gd name="T38" fmla="*/ 20 w 644"/>
                <a:gd name="T39" fmla="*/ 126 h 185"/>
                <a:gd name="T40" fmla="*/ 46 w 644"/>
                <a:gd name="T41" fmla="*/ 141 h 185"/>
                <a:gd name="T42" fmla="*/ 83 w 644"/>
                <a:gd name="T43" fmla="*/ 156 h 185"/>
                <a:gd name="T44" fmla="*/ 126 w 644"/>
                <a:gd name="T45" fmla="*/ 168 h 185"/>
                <a:gd name="T46" fmla="*/ 178 w 644"/>
                <a:gd name="T47" fmla="*/ 178 h 185"/>
                <a:gd name="T48" fmla="*/ 232 w 644"/>
                <a:gd name="T49" fmla="*/ 182 h 185"/>
                <a:gd name="T50" fmla="*/ 292 w 644"/>
                <a:gd name="T51" fmla="*/ 185 h 185"/>
                <a:gd name="T52" fmla="*/ 349 w 644"/>
                <a:gd name="T53" fmla="*/ 185 h 185"/>
                <a:gd name="T54" fmla="*/ 409 w 644"/>
                <a:gd name="T55" fmla="*/ 182 h 185"/>
                <a:gd name="T56" fmla="*/ 463 w 644"/>
                <a:gd name="T57" fmla="*/ 178 h 185"/>
                <a:gd name="T58" fmla="*/ 515 w 644"/>
                <a:gd name="T59" fmla="*/ 168 h 185"/>
                <a:gd name="T60" fmla="*/ 558 w 644"/>
                <a:gd name="T61" fmla="*/ 156 h 185"/>
                <a:gd name="T62" fmla="*/ 595 w 644"/>
                <a:gd name="T63" fmla="*/ 141 h 185"/>
                <a:gd name="T64" fmla="*/ 621 w 644"/>
                <a:gd name="T65" fmla="*/ 126 h 185"/>
                <a:gd name="T66" fmla="*/ 638 w 644"/>
                <a:gd name="T67" fmla="*/ 109 h 185"/>
                <a:gd name="T68" fmla="*/ 644 w 644"/>
                <a:gd name="T69" fmla="*/ 9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4" h="185">
                  <a:moveTo>
                    <a:pt x="644" y="92"/>
                  </a:moveTo>
                  <a:lnTo>
                    <a:pt x="638" y="75"/>
                  </a:lnTo>
                  <a:lnTo>
                    <a:pt x="621" y="58"/>
                  </a:lnTo>
                  <a:lnTo>
                    <a:pt x="595" y="44"/>
                  </a:lnTo>
                  <a:lnTo>
                    <a:pt x="558" y="31"/>
                  </a:lnTo>
                  <a:lnTo>
                    <a:pt x="515" y="19"/>
                  </a:lnTo>
                  <a:lnTo>
                    <a:pt x="463" y="9"/>
                  </a:lnTo>
                  <a:lnTo>
                    <a:pt x="409" y="2"/>
                  </a:lnTo>
                  <a:lnTo>
                    <a:pt x="349" y="0"/>
                  </a:lnTo>
                  <a:lnTo>
                    <a:pt x="292" y="0"/>
                  </a:lnTo>
                  <a:lnTo>
                    <a:pt x="232" y="2"/>
                  </a:lnTo>
                  <a:lnTo>
                    <a:pt x="178" y="9"/>
                  </a:lnTo>
                  <a:lnTo>
                    <a:pt x="126" y="19"/>
                  </a:lnTo>
                  <a:lnTo>
                    <a:pt x="83" y="31"/>
                  </a:lnTo>
                  <a:lnTo>
                    <a:pt x="46" y="44"/>
                  </a:lnTo>
                  <a:lnTo>
                    <a:pt x="20" y="58"/>
                  </a:lnTo>
                  <a:lnTo>
                    <a:pt x="3" y="75"/>
                  </a:lnTo>
                  <a:lnTo>
                    <a:pt x="0" y="92"/>
                  </a:lnTo>
                  <a:lnTo>
                    <a:pt x="3" y="109"/>
                  </a:lnTo>
                  <a:lnTo>
                    <a:pt x="20" y="126"/>
                  </a:lnTo>
                  <a:lnTo>
                    <a:pt x="46" y="141"/>
                  </a:lnTo>
                  <a:lnTo>
                    <a:pt x="83" y="156"/>
                  </a:lnTo>
                  <a:lnTo>
                    <a:pt x="126" y="168"/>
                  </a:lnTo>
                  <a:lnTo>
                    <a:pt x="178" y="178"/>
                  </a:lnTo>
                  <a:lnTo>
                    <a:pt x="232" y="182"/>
                  </a:lnTo>
                  <a:lnTo>
                    <a:pt x="292" y="185"/>
                  </a:lnTo>
                  <a:lnTo>
                    <a:pt x="349" y="185"/>
                  </a:lnTo>
                  <a:lnTo>
                    <a:pt x="409" y="182"/>
                  </a:lnTo>
                  <a:lnTo>
                    <a:pt x="463" y="178"/>
                  </a:lnTo>
                  <a:lnTo>
                    <a:pt x="515" y="168"/>
                  </a:lnTo>
                  <a:lnTo>
                    <a:pt x="558" y="156"/>
                  </a:lnTo>
                  <a:lnTo>
                    <a:pt x="595" y="141"/>
                  </a:lnTo>
                  <a:lnTo>
                    <a:pt x="621" y="126"/>
                  </a:lnTo>
                  <a:lnTo>
                    <a:pt x="638" y="109"/>
                  </a:lnTo>
                  <a:lnTo>
                    <a:pt x="644" y="92"/>
                  </a:lnTo>
                  <a:close/>
                </a:path>
              </a:pathLst>
            </a:custGeom>
            <a:solidFill>
              <a:srgbClr val="0000FF"/>
            </a:solidFill>
            <a:ln w="4763">
              <a:solidFill>
                <a:srgbClr val="E6E6E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7161" name="Freeform 96"/>
            <p:cNvSpPr>
              <a:spLocks/>
            </p:cNvSpPr>
            <p:nvPr/>
          </p:nvSpPr>
          <p:spPr bwMode="auto">
            <a:xfrm>
              <a:off x="2882" y="2529"/>
              <a:ext cx="212" cy="58"/>
            </a:xfrm>
            <a:custGeom>
              <a:avLst/>
              <a:gdLst>
                <a:gd name="T0" fmla="*/ 0 w 212"/>
                <a:gd name="T1" fmla="*/ 46 h 58"/>
                <a:gd name="T2" fmla="*/ 46 w 212"/>
                <a:gd name="T3" fmla="*/ 58 h 58"/>
                <a:gd name="T4" fmla="*/ 160 w 212"/>
                <a:gd name="T5" fmla="*/ 19 h 58"/>
                <a:gd name="T6" fmla="*/ 212 w 212"/>
                <a:gd name="T7" fmla="*/ 31 h 58"/>
                <a:gd name="T8" fmla="*/ 183 w 212"/>
                <a:gd name="T9" fmla="*/ 0 h 58"/>
                <a:gd name="T10" fmla="*/ 52 w 212"/>
                <a:gd name="T11" fmla="*/ 0 h 58"/>
                <a:gd name="T12" fmla="*/ 106 w 212"/>
                <a:gd name="T13" fmla="*/ 9 h 58"/>
                <a:gd name="T14" fmla="*/ 0 w 212"/>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8">
                  <a:moveTo>
                    <a:pt x="0" y="46"/>
                  </a:moveTo>
                  <a:lnTo>
                    <a:pt x="46" y="58"/>
                  </a:lnTo>
                  <a:lnTo>
                    <a:pt x="160" y="19"/>
                  </a:lnTo>
                  <a:lnTo>
                    <a:pt x="212" y="31"/>
                  </a:lnTo>
                  <a:lnTo>
                    <a:pt x="183" y="0"/>
                  </a:lnTo>
                  <a:lnTo>
                    <a:pt x="52" y="0"/>
                  </a:lnTo>
                  <a:lnTo>
                    <a:pt x="106" y="9"/>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62" name="Freeform 97"/>
            <p:cNvSpPr>
              <a:spLocks/>
            </p:cNvSpPr>
            <p:nvPr/>
          </p:nvSpPr>
          <p:spPr bwMode="auto">
            <a:xfrm>
              <a:off x="2882" y="2529"/>
              <a:ext cx="212" cy="58"/>
            </a:xfrm>
            <a:custGeom>
              <a:avLst/>
              <a:gdLst>
                <a:gd name="T0" fmla="*/ 0 w 212"/>
                <a:gd name="T1" fmla="*/ 46 h 58"/>
                <a:gd name="T2" fmla="*/ 46 w 212"/>
                <a:gd name="T3" fmla="*/ 58 h 58"/>
                <a:gd name="T4" fmla="*/ 160 w 212"/>
                <a:gd name="T5" fmla="*/ 19 h 58"/>
                <a:gd name="T6" fmla="*/ 212 w 212"/>
                <a:gd name="T7" fmla="*/ 31 h 58"/>
                <a:gd name="T8" fmla="*/ 183 w 212"/>
                <a:gd name="T9" fmla="*/ 0 h 58"/>
                <a:gd name="T10" fmla="*/ 52 w 212"/>
                <a:gd name="T11" fmla="*/ 0 h 58"/>
                <a:gd name="T12" fmla="*/ 106 w 212"/>
                <a:gd name="T13" fmla="*/ 9 h 58"/>
                <a:gd name="T14" fmla="*/ 0 w 212"/>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8">
                  <a:moveTo>
                    <a:pt x="0" y="46"/>
                  </a:moveTo>
                  <a:lnTo>
                    <a:pt x="46" y="58"/>
                  </a:lnTo>
                  <a:lnTo>
                    <a:pt x="160" y="19"/>
                  </a:lnTo>
                  <a:lnTo>
                    <a:pt x="212" y="31"/>
                  </a:lnTo>
                  <a:lnTo>
                    <a:pt x="183" y="0"/>
                  </a:lnTo>
                  <a:lnTo>
                    <a:pt x="52" y="0"/>
                  </a:lnTo>
                  <a:lnTo>
                    <a:pt x="106" y="9"/>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63" name="Freeform 98"/>
            <p:cNvSpPr>
              <a:spLocks/>
            </p:cNvSpPr>
            <p:nvPr/>
          </p:nvSpPr>
          <p:spPr bwMode="auto">
            <a:xfrm>
              <a:off x="2653" y="2597"/>
              <a:ext cx="209" cy="63"/>
            </a:xfrm>
            <a:custGeom>
              <a:avLst/>
              <a:gdLst>
                <a:gd name="T0" fmla="*/ 209 w 209"/>
                <a:gd name="T1" fmla="*/ 12 h 63"/>
                <a:gd name="T2" fmla="*/ 163 w 209"/>
                <a:gd name="T3" fmla="*/ 0 h 63"/>
                <a:gd name="T4" fmla="*/ 55 w 209"/>
                <a:gd name="T5" fmla="*/ 39 h 63"/>
                <a:gd name="T6" fmla="*/ 0 w 209"/>
                <a:gd name="T7" fmla="*/ 27 h 63"/>
                <a:gd name="T8" fmla="*/ 26 w 209"/>
                <a:gd name="T9" fmla="*/ 63 h 63"/>
                <a:gd name="T10" fmla="*/ 163 w 209"/>
                <a:gd name="T11" fmla="*/ 63 h 63"/>
                <a:gd name="T12" fmla="*/ 103 w 209"/>
                <a:gd name="T13" fmla="*/ 48 h 63"/>
                <a:gd name="T14" fmla="*/ 209 w 209"/>
                <a:gd name="T15" fmla="*/ 12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3">
                  <a:moveTo>
                    <a:pt x="209" y="12"/>
                  </a:moveTo>
                  <a:lnTo>
                    <a:pt x="163" y="0"/>
                  </a:lnTo>
                  <a:lnTo>
                    <a:pt x="55" y="39"/>
                  </a:lnTo>
                  <a:lnTo>
                    <a:pt x="0" y="27"/>
                  </a:lnTo>
                  <a:lnTo>
                    <a:pt x="26" y="63"/>
                  </a:lnTo>
                  <a:lnTo>
                    <a:pt x="163" y="63"/>
                  </a:lnTo>
                  <a:lnTo>
                    <a:pt x="103" y="48"/>
                  </a:lnTo>
                  <a:lnTo>
                    <a:pt x="20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64" name="Freeform 99"/>
            <p:cNvSpPr>
              <a:spLocks/>
            </p:cNvSpPr>
            <p:nvPr/>
          </p:nvSpPr>
          <p:spPr bwMode="auto">
            <a:xfrm>
              <a:off x="2653" y="2597"/>
              <a:ext cx="209" cy="63"/>
            </a:xfrm>
            <a:custGeom>
              <a:avLst/>
              <a:gdLst>
                <a:gd name="T0" fmla="*/ 209 w 209"/>
                <a:gd name="T1" fmla="*/ 12 h 63"/>
                <a:gd name="T2" fmla="*/ 163 w 209"/>
                <a:gd name="T3" fmla="*/ 0 h 63"/>
                <a:gd name="T4" fmla="*/ 55 w 209"/>
                <a:gd name="T5" fmla="*/ 39 h 63"/>
                <a:gd name="T6" fmla="*/ 0 w 209"/>
                <a:gd name="T7" fmla="*/ 27 h 63"/>
                <a:gd name="T8" fmla="*/ 26 w 209"/>
                <a:gd name="T9" fmla="*/ 63 h 63"/>
                <a:gd name="T10" fmla="*/ 163 w 209"/>
                <a:gd name="T11" fmla="*/ 63 h 63"/>
                <a:gd name="T12" fmla="*/ 103 w 209"/>
                <a:gd name="T13" fmla="*/ 48 h 63"/>
                <a:gd name="T14" fmla="*/ 209 w 209"/>
                <a:gd name="T15" fmla="*/ 12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3">
                  <a:moveTo>
                    <a:pt x="209" y="12"/>
                  </a:moveTo>
                  <a:lnTo>
                    <a:pt x="163" y="0"/>
                  </a:lnTo>
                  <a:lnTo>
                    <a:pt x="55" y="39"/>
                  </a:lnTo>
                  <a:lnTo>
                    <a:pt x="0" y="27"/>
                  </a:lnTo>
                  <a:lnTo>
                    <a:pt x="26" y="63"/>
                  </a:lnTo>
                  <a:lnTo>
                    <a:pt x="163" y="63"/>
                  </a:lnTo>
                  <a:lnTo>
                    <a:pt x="103" y="48"/>
                  </a:lnTo>
                  <a:lnTo>
                    <a:pt x="20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65" name="Freeform 100"/>
            <p:cNvSpPr>
              <a:spLocks/>
            </p:cNvSpPr>
            <p:nvPr/>
          </p:nvSpPr>
          <p:spPr bwMode="auto">
            <a:xfrm>
              <a:off x="2665" y="2524"/>
              <a:ext cx="209" cy="61"/>
            </a:xfrm>
            <a:custGeom>
              <a:avLst/>
              <a:gdLst>
                <a:gd name="T0" fmla="*/ 0 w 209"/>
                <a:gd name="T1" fmla="*/ 14 h 61"/>
                <a:gd name="T2" fmla="*/ 46 w 209"/>
                <a:gd name="T3" fmla="*/ 0 h 61"/>
                <a:gd name="T4" fmla="*/ 160 w 209"/>
                <a:gd name="T5" fmla="*/ 36 h 61"/>
                <a:gd name="T6" fmla="*/ 209 w 209"/>
                <a:gd name="T7" fmla="*/ 26 h 61"/>
                <a:gd name="T8" fmla="*/ 183 w 209"/>
                <a:gd name="T9" fmla="*/ 61 h 61"/>
                <a:gd name="T10" fmla="*/ 49 w 209"/>
                <a:gd name="T11" fmla="*/ 61 h 61"/>
                <a:gd name="T12" fmla="*/ 106 w 209"/>
                <a:gd name="T13" fmla="*/ 51 h 61"/>
                <a:gd name="T14" fmla="*/ 0 w 209"/>
                <a:gd name="T15" fmla="*/ 14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1">
                  <a:moveTo>
                    <a:pt x="0" y="14"/>
                  </a:moveTo>
                  <a:lnTo>
                    <a:pt x="46" y="0"/>
                  </a:lnTo>
                  <a:lnTo>
                    <a:pt x="160" y="36"/>
                  </a:lnTo>
                  <a:lnTo>
                    <a:pt x="209" y="26"/>
                  </a:lnTo>
                  <a:lnTo>
                    <a:pt x="183" y="61"/>
                  </a:lnTo>
                  <a:lnTo>
                    <a:pt x="49" y="61"/>
                  </a:lnTo>
                  <a:lnTo>
                    <a:pt x="106" y="51"/>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66" name="Freeform 101"/>
            <p:cNvSpPr>
              <a:spLocks/>
            </p:cNvSpPr>
            <p:nvPr/>
          </p:nvSpPr>
          <p:spPr bwMode="auto">
            <a:xfrm>
              <a:off x="2665" y="2524"/>
              <a:ext cx="209" cy="61"/>
            </a:xfrm>
            <a:custGeom>
              <a:avLst/>
              <a:gdLst>
                <a:gd name="T0" fmla="*/ 0 w 209"/>
                <a:gd name="T1" fmla="*/ 14 h 61"/>
                <a:gd name="T2" fmla="*/ 46 w 209"/>
                <a:gd name="T3" fmla="*/ 0 h 61"/>
                <a:gd name="T4" fmla="*/ 160 w 209"/>
                <a:gd name="T5" fmla="*/ 36 h 61"/>
                <a:gd name="T6" fmla="*/ 209 w 209"/>
                <a:gd name="T7" fmla="*/ 26 h 61"/>
                <a:gd name="T8" fmla="*/ 183 w 209"/>
                <a:gd name="T9" fmla="*/ 61 h 61"/>
                <a:gd name="T10" fmla="*/ 49 w 209"/>
                <a:gd name="T11" fmla="*/ 61 h 61"/>
                <a:gd name="T12" fmla="*/ 106 w 209"/>
                <a:gd name="T13" fmla="*/ 51 h 61"/>
                <a:gd name="T14" fmla="*/ 0 w 209"/>
                <a:gd name="T15" fmla="*/ 14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1">
                  <a:moveTo>
                    <a:pt x="0" y="14"/>
                  </a:moveTo>
                  <a:lnTo>
                    <a:pt x="46" y="0"/>
                  </a:lnTo>
                  <a:lnTo>
                    <a:pt x="160" y="36"/>
                  </a:lnTo>
                  <a:lnTo>
                    <a:pt x="209" y="26"/>
                  </a:lnTo>
                  <a:lnTo>
                    <a:pt x="183" y="61"/>
                  </a:lnTo>
                  <a:lnTo>
                    <a:pt x="49" y="61"/>
                  </a:lnTo>
                  <a:lnTo>
                    <a:pt x="106" y="51"/>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67" name="Freeform 102"/>
            <p:cNvSpPr>
              <a:spLocks/>
            </p:cNvSpPr>
            <p:nvPr/>
          </p:nvSpPr>
          <p:spPr bwMode="auto">
            <a:xfrm>
              <a:off x="2874" y="2604"/>
              <a:ext cx="211" cy="58"/>
            </a:xfrm>
            <a:custGeom>
              <a:avLst/>
              <a:gdLst>
                <a:gd name="T0" fmla="*/ 211 w 211"/>
                <a:gd name="T1" fmla="*/ 46 h 58"/>
                <a:gd name="T2" fmla="*/ 165 w 211"/>
                <a:gd name="T3" fmla="*/ 58 h 58"/>
                <a:gd name="T4" fmla="*/ 54 w 211"/>
                <a:gd name="T5" fmla="*/ 20 h 58"/>
                <a:gd name="T6" fmla="*/ 0 w 211"/>
                <a:gd name="T7" fmla="*/ 32 h 58"/>
                <a:gd name="T8" fmla="*/ 28 w 211"/>
                <a:gd name="T9" fmla="*/ 0 h 58"/>
                <a:gd name="T10" fmla="*/ 165 w 211"/>
                <a:gd name="T11" fmla="*/ 0 h 58"/>
                <a:gd name="T12" fmla="*/ 105 w 211"/>
                <a:gd name="T13" fmla="*/ 10 h 58"/>
                <a:gd name="T14" fmla="*/ 211 w 211"/>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58">
                  <a:moveTo>
                    <a:pt x="211" y="46"/>
                  </a:moveTo>
                  <a:lnTo>
                    <a:pt x="165" y="58"/>
                  </a:lnTo>
                  <a:lnTo>
                    <a:pt x="54" y="20"/>
                  </a:lnTo>
                  <a:lnTo>
                    <a:pt x="0" y="32"/>
                  </a:lnTo>
                  <a:lnTo>
                    <a:pt x="28" y="0"/>
                  </a:lnTo>
                  <a:lnTo>
                    <a:pt x="165" y="0"/>
                  </a:lnTo>
                  <a:lnTo>
                    <a:pt x="105" y="10"/>
                  </a:lnTo>
                  <a:lnTo>
                    <a:pt x="211"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68" name="Freeform 103"/>
            <p:cNvSpPr>
              <a:spLocks/>
            </p:cNvSpPr>
            <p:nvPr/>
          </p:nvSpPr>
          <p:spPr bwMode="auto">
            <a:xfrm>
              <a:off x="2874" y="2604"/>
              <a:ext cx="211" cy="58"/>
            </a:xfrm>
            <a:custGeom>
              <a:avLst/>
              <a:gdLst>
                <a:gd name="T0" fmla="*/ 211 w 211"/>
                <a:gd name="T1" fmla="*/ 46 h 58"/>
                <a:gd name="T2" fmla="*/ 165 w 211"/>
                <a:gd name="T3" fmla="*/ 58 h 58"/>
                <a:gd name="T4" fmla="*/ 54 w 211"/>
                <a:gd name="T5" fmla="*/ 20 h 58"/>
                <a:gd name="T6" fmla="*/ 0 w 211"/>
                <a:gd name="T7" fmla="*/ 32 h 58"/>
                <a:gd name="T8" fmla="*/ 28 w 211"/>
                <a:gd name="T9" fmla="*/ 0 h 58"/>
                <a:gd name="T10" fmla="*/ 165 w 211"/>
                <a:gd name="T11" fmla="*/ 0 h 58"/>
                <a:gd name="T12" fmla="*/ 105 w 211"/>
                <a:gd name="T13" fmla="*/ 10 h 58"/>
                <a:gd name="T14" fmla="*/ 211 w 211"/>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58">
                  <a:moveTo>
                    <a:pt x="211" y="46"/>
                  </a:moveTo>
                  <a:lnTo>
                    <a:pt x="165" y="58"/>
                  </a:lnTo>
                  <a:lnTo>
                    <a:pt x="54" y="20"/>
                  </a:lnTo>
                  <a:lnTo>
                    <a:pt x="0" y="32"/>
                  </a:lnTo>
                  <a:lnTo>
                    <a:pt x="28" y="0"/>
                  </a:lnTo>
                  <a:lnTo>
                    <a:pt x="165" y="0"/>
                  </a:lnTo>
                  <a:lnTo>
                    <a:pt x="105" y="10"/>
                  </a:lnTo>
                  <a:lnTo>
                    <a:pt x="211"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69" name="Freeform 104"/>
            <p:cNvSpPr>
              <a:spLocks/>
            </p:cNvSpPr>
            <p:nvPr/>
          </p:nvSpPr>
          <p:spPr bwMode="auto">
            <a:xfrm>
              <a:off x="2885" y="2531"/>
              <a:ext cx="212" cy="58"/>
            </a:xfrm>
            <a:custGeom>
              <a:avLst/>
              <a:gdLst>
                <a:gd name="T0" fmla="*/ 0 w 212"/>
                <a:gd name="T1" fmla="*/ 46 h 58"/>
                <a:gd name="T2" fmla="*/ 49 w 212"/>
                <a:gd name="T3" fmla="*/ 58 h 58"/>
                <a:gd name="T4" fmla="*/ 160 w 212"/>
                <a:gd name="T5" fmla="*/ 19 h 58"/>
                <a:gd name="T6" fmla="*/ 212 w 212"/>
                <a:gd name="T7" fmla="*/ 32 h 58"/>
                <a:gd name="T8" fmla="*/ 186 w 212"/>
                <a:gd name="T9" fmla="*/ 0 h 58"/>
                <a:gd name="T10" fmla="*/ 52 w 212"/>
                <a:gd name="T11" fmla="*/ 0 h 58"/>
                <a:gd name="T12" fmla="*/ 106 w 212"/>
                <a:gd name="T13" fmla="*/ 10 h 58"/>
                <a:gd name="T14" fmla="*/ 0 w 212"/>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8">
                  <a:moveTo>
                    <a:pt x="0" y="46"/>
                  </a:moveTo>
                  <a:lnTo>
                    <a:pt x="49" y="58"/>
                  </a:lnTo>
                  <a:lnTo>
                    <a:pt x="160" y="19"/>
                  </a:lnTo>
                  <a:lnTo>
                    <a:pt x="212" y="32"/>
                  </a:lnTo>
                  <a:lnTo>
                    <a:pt x="186" y="0"/>
                  </a:lnTo>
                  <a:lnTo>
                    <a:pt x="52" y="0"/>
                  </a:lnTo>
                  <a:lnTo>
                    <a:pt x="106" y="10"/>
                  </a:ln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70" name="Freeform 105"/>
            <p:cNvSpPr>
              <a:spLocks/>
            </p:cNvSpPr>
            <p:nvPr/>
          </p:nvSpPr>
          <p:spPr bwMode="auto">
            <a:xfrm>
              <a:off x="2885" y="2531"/>
              <a:ext cx="212" cy="58"/>
            </a:xfrm>
            <a:custGeom>
              <a:avLst/>
              <a:gdLst>
                <a:gd name="T0" fmla="*/ 0 w 212"/>
                <a:gd name="T1" fmla="*/ 46 h 58"/>
                <a:gd name="T2" fmla="*/ 49 w 212"/>
                <a:gd name="T3" fmla="*/ 58 h 58"/>
                <a:gd name="T4" fmla="*/ 160 w 212"/>
                <a:gd name="T5" fmla="*/ 19 h 58"/>
                <a:gd name="T6" fmla="*/ 212 w 212"/>
                <a:gd name="T7" fmla="*/ 32 h 58"/>
                <a:gd name="T8" fmla="*/ 186 w 212"/>
                <a:gd name="T9" fmla="*/ 0 h 58"/>
                <a:gd name="T10" fmla="*/ 52 w 212"/>
                <a:gd name="T11" fmla="*/ 0 h 58"/>
                <a:gd name="T12" fmla="*/ 106 w 212"/>
                <a:gd name="T13" fmla="*/ 10 h 58"/>
                <a:gd name="T14" fmla="*/ 0 w 212"/>
                <a:gd name="T15" fmla="*/ 4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8">
                  <a:moveTo>
                    <a:pt x="0" y="46"/>
                  </a:moveTo>
                  <a:lnTo>
                    <a:pt x="49" y="58"/>
                  </a:lnTo>
                  <a:lnTo>
                    <a:pt x="160" y="19"/>
                  </a:lnTo>
                  <a:lnTo>
                    <a:pt x="212" y="32"/>
                  </a:lnTo>
                  <a:lnTo>
                    <a:pt x="186" y="0"/>
                  </a:lnTo>
                  <a:lnTo>
                    <a:pt x="52" y="0"/>
                  </a:lnTo>
                  <a:lnTo>
                    <a:pt x="106" y="10"/>
                  </a:ln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71" name="Freeform 106"/>
            <p:cNvSpPr>
              <a:spLocks/>
            </p:cNvSpPr>
            <p:nvPr/>
          </p:nvSpPr>
          <p:spPr bwMode="auto">
            <a:xfrm>
              <a:off x="2656" y="2599"/>
              <a:ext cx="212" cy="63"/>
            </a:xfrm>
            <a:custGeom>
              <a:avLst/>
              <a:gdLst>
                <a:gd name="T0" fmla="*/ 212 w 212"/>
                <a:gd name="T1" fmla="*/ 15 h 63"/>
                <a:gd name="T2" fmla="*/ 163 w 212"/>
                <a:gd name="T3" fmla="*/ 0 h 63"/>
                <a:gd name="T4" fmla="*/ 55 w 212"/>
                <a:gd name="T5" fmla="*/ 39 h 63"/>
                <a:gd name="T6" fmla="*/ 0 w 212"/>
                <a:gd name="T7" fmla="*/ 27 h 63"/>
                <a:gd name="T8" fmla="*/ 26 w 212"/>
                <a:gd name="T9" fmla="*/ 63 h 63"/>
                <a:gd name="T10" fmla="*/ 163 w 212"/>
                <a:gd name="T11" fmla="*/ 63 h 63"/>
                <a:gd name="T12" fmla="*/ 106 w 212"/>
                <a:gd name="T13" fmla="*/ 51 h 63"/>
                <a:gd name="T14" fmla="*/ 212 w 212"/>
                <a:gd name="T15" fmla="*/ 15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3">
                  <a:moveTo>
                    <a:pt x="212" y="15"/>
                  </a:moveTo>
                  <a:lnTo>
                    <a:pt x="163" y="0"/>
                  </a:lnTo>
                  <a:lnTo>
                    <a:pt x="55" y="39"/>
                  </a:lnTo>
                  <a:lnTo>
                    <a:pt x="0" y="27"/>
                  </a:lnTo>
                  <a:lnTo>
                    <a:pt x="26" y="63"/>
                  </a:lnTo>
                  <a:lnTo>
                    <a:pt x="163" y="63"/>
                  </a:lnTo>
                  <a:lnTo>
                    <a:pt x="106" y="51"/>
                  </a:lnTo>
                  <a:lnTo>
                    <a:pt x="2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72" name="Freeform 107"/>
            <p:cNvSpPr>
              <a:spLocks/>
            </p:cNvSpPr>
            <p:nvPr/>
          </p:nvSpPr>
          <p:spPr bwMode="auto">
            <a:xfrm>
              <a:off x="2656" y="2599"/>
              <a:ext cx="212" cy="63"/>
            </a:xfrm>
            <a:custGeom>
              <a:avLst/>
              <a:gdLst>
                <a:gd name="T0" fmla="*/ 212 w 212"/>
                <a:gd name="T1" fmla="*/ 15 h 63"/>
                <a:gd name="T2" fmla="*/ 163 w 212"/>
                <a:gd name="T3" fmla="*/ 0 h 63"/>
                <a:gd name="T4" fmla="*/ 55 w 212"/>
                <a:gd name="T5" fmla="*/ 39 h 63"/>
                <a:gd name="T6" fmla="*/ 0 w 212"/>
                <a:gd name="T7" fmla="*/ 27 h 63"/>
                <a:gd name="T8" fmla="*/ 26 w 212"/>
                <a:gd name="T9" fmla="*/ 63 h 63"/>
                <a:gd name="T10" fmla="*/ 163 w 212"/>
                <a:gd name="T11" fmla="*/ 63 h 63"/>
                <a:gd name="T12" fmla="*/ 106 w 212"/>
                <a:gd name="T13" fmla="*/ 51 h 63"/>
                <a:gd name="T14" fmla="*/ 212 w 212"/>
                <a:gd name="T15" fmla="*/ 15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3">
                  <a:moveTo>
                    <a:pt x="212" y="15"/>
                  </a:moveTo>
                  <a:lnTo>
                    <a:pt x="163" y="0"/>
                  </a:lnTo>
                  <a:lnTo>
                    <a:pt x="55" y="39"/>
                  </a:lnTo>
                  <a:lnTo>
                    <a:pt x="0" y="27"/>
                  </a:lnTo>
                  <a:lnTo>
                    <a:pt x="26" y="63"/>
                  </a:lnTo>
                  <a:lnTo>
                    <a:pt x="163" y="63"/>
                  </a:lnTo>
                  <a:lnTo>
                    <a:pt x="106" y="51"/>
                  </a:lnTo>
                  <a:lnTo>
                    <a:pt x="2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73" name="Freeform 108"/>
            <p:cNvSpPr>
              <a:spLocks/>
            </p:cNvSpPr>
            <p:nvPr/>
          </p:nvSpPr>
          <p:spPr bwMode="auto">
            <a:xfrm>
              <a:off x="2668" y="2529"/>
              <a:ext cx="211" cy="58"/>
            </a:xfrm>
            <a:custGeom>
              <a:avLst/>
              <a:gdLst>
                <a:gd name="T0" fmla="*/ 0 w 211"/>
                <a:gd name="T1" fmla="*/ 12 h 58"/>
                <a:gd name="T2" fmla="*/ 46 w 211"/>
                <a:gd name="T3" fmla="*/ 0 h 58"/>
                <a:gd name="T4" fmla="*/ 160 w 211"/>
                <a:gd name="T5" fmla="*/ 34 h 58"/>
                <a:gd name="T6" fmla="*/ 211 w 211"/>
                <a:gd name="T7" fmla="*/ 26 h 58"/>
                <a:gd name="T8" fmla="*/ 183 w 211"/>
                <a:gd name="T9" fmla="*/ 58 h 58"/>
                <a:gd name="T10" fmla="*/ 51 w 211"/>
                <a:gd name="T11" fmla="*/ 58 h 58"/>
                <a:gd name="T12" fmla="*/ 106 w 211"/>
                <a:gd name="T13" fmla="*/ 48 h 58"/>
                <a:gd name="T14" fmla="*/ 0 w 211"/>
                <a:gd name="T15" fmla="*/ 12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58">
                  <a:moveTo>
                    <a:pt x="0" y="12"/>
                  </a:moveTo>
                  <a:lnTo>
                    <a:pt x="46" y="0"/>
                  </a:lnTo>
                  <a:lnTo>
                    <a:pt x="160" y="34"/>
                  </a:lnTo>
                  <a:lnTo>
                    <a:pt x="211" y="26"/>
                  </a:lnTo>
                  <a:lnTo>
                    <a:pt x="183" y="58"/>
                  </a:lnTo>
                  <a:lnTo>
                    <a:pt x="51" y="58"/>
                  </a:lnTo>
                  <a:lnTo>
                    <a:pt x="106" y="48"/>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74" name="Freeform 109"/>
            <p:cNvSpPr>
              <a:spLocks/>
            </p:cNvSpPr>
            <p:nvPr/>
          </p:nvSpPr>
          <p:spPr bwMode="auto">
            <a:xfrm>
              <a:off x="2668" y="2529"/>
              <a:ext cx="211" cy="58"/>
            </a:xfrm>
            <a:custGeom>
              <a:avLst/>
              <a:gdLst>
                <a:gd name="T0" fmla="*/ 0 w 211"/>
                <a:gd name="T1" fmla="*/ 12 h 58"/>
                <a:gd name="T2" fmla="*/ 46 w 211"/>
                <a:gd name="T3" fmla="*/ 0 h 58"/>
                <a:gd name="T4" fmla="*/ 160 w 211"/>
                <a:gd name="T5" fmla="*/ 34 h 58"/>
                <a:gd name="T6" fmla="*/ 211 w 211"/>
                <a:gd name="T7" fmla="*/ 26 h 58"/>
                <a:gd name="T8" fmla="*/ 183 w 211"/>
                <a:gd name="T9" fmla="*/ 58 h 58"/>
                <a:gd name="T10" fmla="*/ 51 w 211"/>
                <a:gd name="T11" fmla="*/ 58 h 58"/>
                <a:gd name="T12" fmla="*/ 106 w 211"/>
                <a:gd name="T13" fmla="*/ 48 h 58"/>
                <a:gd name="T14" fmla="*/ 0 w 211"/>
                <a:gd name="T15" fmla="*/ 12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58">
                  <a:moveTo>
                    <a:pt x="0" y="12"/>
                  </a:moveTo>
                  <a:lnTo>
                    <a:pt x="46" y="0"/>
                  </a:lnTo>
                  <a:lnTo>
                    <a:pt x="160" y="34"/>
                  </a:lnTo>
                  <a:lnTo>
                    <a:pt x="211" y="26"/>
                  </a:lnTo>
                  <a:lnTo>
                    <a:pt x="183" y="58"/>
                  </a:lnTo>
                  <a:lnTo>
                    <a:pt x="51" y="58"/>
                  </a:lnTo>
                  <a:lnTo>
                    <a:pt x="106" y="48"/>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75" name="Freeform 110"/>
            <p:cNvSpPr>
              <a:spLocks/>
            </p:cNvSpPr>
            <p:nvPr/>
          </p:nvSpPr>
          <p:spPr bwMode="auto">
            <a:xfrm>
              <a:off x="2879" y="2606"/>
              <a:ext cx="209" cy="59"/>
            </a:xfrm>
            <a:custGeom>
              <a:avLst/>
              <a:gdLst>
                <a:gd name="T0" fmla="*/ 209 w 209"/>
                <a:gd name="T1" fmla="*/ 47 h 59"/>
                <a:gd name="T2" fmla="*/ 163 w 209"/>
                <a:gd name="T3" fmla="*/ 59 h 59"/>
                <a:gd name="T4" fmla="*/ 55 w 209"/>
                <a:gd name="T5" fmla="*/ 20 h 59"/>
                <a:gd name="T6" fmla="*/ 0 w 209"/>
                <a:gd name="T7" fmla="*/ 32 h 59"/>
                <a:gd name="T8" fmla="*/ 26 w 209"/>
                <a:gd name="T9" fmla="*/ 0 h 59"/>
                <a:gd name="T10" fmla="*/ 163 w 209"/>
                <a:gd name="T11" fmla="*/ 0 h 59"/>
                <a:gd name="T12" fmla="*/ 103 w 209"/>
                <a:gd name="T13" fmla="*/ 10 h 59"/>
                <a:gd name="T14" fmla="*/ 209 w 209"/>
                <a:gd name="T15" fmla="*/ 4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59">
                  <a:moveTo>
                    <a:pt x="209" y="47"/>
                  </a:moveTo>
                  <a:lnTo>
                    <a:pt x="163" y="59"/>
                  </a:lnTo>
                  <a:lnTo>
                    <a:pt x="55" y="20"/>
                  </a:lnTo>
                  <a:lnTo>
                    <a:pt x="0" y="32"/>
                  </a:lnTo>
                  <a:lnTo>
                    <a:pt x="26" y="0"/>
                  </a:lnTo>
                  <a:lnTo>
                    <a:pt x="163" y="0"/>
                  </a:lnTo>
                  <a:lnTo>
                    <a:pt x="103" y="10"/>
                  </a:lnTo>
                  <a:lnTo>
                    <a:pt x="209"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76" name="Freeform 111"/>
            <p:cNvSpPr>
              <a:spLocks/>
            </p:cNvSpPr>
            <p:nvPr/>
          </p:nvSpPr>
          <p:spPr bwMode="auto">
            <a:xfrm>
              <a:off x="2879" y="2606"/>
              <a:ext cx="209" cy="59"/>
            </a:xfrm>
            <a:custGeom>
              <a:avLst/>
              <a:gdLst>
                <a:gd name="T0" fmla="*/ 209 w 209"/>
                <a:gd name="T1" fmla="*/ 47 h 59"/>
                <a:gd name="T2" fmla="*/ 163 w 209"/>
                <a:gd name="T3" fmla="*/ 59 h 59"/>
                <a:gd name="T4" fmla="*/ 55 w 209"/>
                <a:gd name="T5" fmla="*/ 20 h 59"/>
                <a:gd name="T6" fmla="*/ 0 w 209"/>
                <a:gd name="T7" fmla="*/ 32 h 59"/>
                <a:gd name="T8" fmla="*/ 26 w 209"/>
                <a:gd name="T9" fmla="*/ 0 h 59"/>
                <a:gd name="T10" fmla="*/ 163 w 209"/>
                <a:gd name="T11" fmla="*/ 0 h 59"/>
                <a:gd name="T12" fmla="*/ 103 w 209"/>
                <a:gd name="T13" fmla="*/ 10 h 59"/>
                <a:gd name="T14" fmla="*/ 209 w 209"/>
                <a:gd name="T15" fmla="*/ 47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59">
                  <a:moveTo>
                    <a:pt x="209" y="47"/>
                  </a:moveTo>
                  <a:lnTo>
                    <a:pt x="163" y="59"/>
                  </a:lnTo>
                  <a:lnTo>
                    <a:pt x="55" y="20"/>
                  </a:lnTo>
                  <a:lnTo>
                    <a:pt x="0" y="32"/>
                  </a:lnTo>
                  <a:lnTo>
                    <a:pt x="26" y="0"/>
                  </a:lnTo>
                  <a:lnTo>
                    <a:pt x="163" y="0"/>
                  </a:lnTo>
                  <a:lnTo>
                    <a:pt x="103" y="10"/>
                  </a:lnTo>
                  <a:lnTo>
                    <a:pt x="209"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177" name="Line 112"/>
            <p:cNvSpPr>
              <a:spLocks noChangeShapeType="1"/>
            </p:cNvSpPr>
            <p:nvPr/>
          </p:nvSpPr>
          <p:spPr bwMode="auto">
            <a:xfrm>
              <a:off x="2556" y="2602"/>
              <a:ext cx="0" cy="126"/>
            </a:xfrm>
            <a:prstGeom prst="line">
              <a:avLst/>
            </a:prstGeom>
            <a:noFill/>
            <a:ln w="4763">
              <a:solidFill>
                <a:srgbClr val="E6E6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178" name="Line 113"/>
            <p:cNvSpPr>
              <a:spLocks noChangeShapeType="1"/>
            </p:cNvSpPr>
            <p:nvPr/>
          </p:nvSpPr>
          <p:spPr bwMode="auto">
            <a:xfrm>
              <a:off x="3200" y="2602"/>
              <a:ext cx="0" cy="126"/>
            </a:xfrm>
            <a:prstGeom prst="line">
              <a:avLst/>
            </a:prstGeom>
            <a:noFill/>
            <a:ln w="4763">
              <a:solidFill>
                <a:srgbClr val="E6E6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179" name="Rectangle 114"/>
            <p:cNvSpPr>
              <a:spLocks noChangeArrowheads="1"/>
            </p:cNvSpPr>
            <p:nvPr/>
          </p:nvSpPr>
          <p:spPr bwMode="auto">
            <a:xfrm>
              <a:off x="2836" y="2694"/>
              <a:ext cx="137"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FFFFFF"/>
                  </a:solidFill>
                  <a:effectLst/>
                  <a:latin typeface="Arial" panose="020B0604020202020204" pitchFamily="34" charset="0"/>
                </a:rPr>
                <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57180" name="Line 115"/>
            <p:cNvSpPr>
              <a:spLocks noChangeShapeType="1"/>
            </p:cNvSpPr>
            <p:nvPr/>
          </p:nvSpPr>
          <p:spPr bwMode="auto">
            <a:xfrm>
              <a:off x="946" y="2119"/>
              <a:ext cx="858"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181" name="Line 116"/>
            <p:cNvSpPr>
              <a:spLocks noChangeShapeType="1"/>
            </p:cNvSpPr>
            <p:nvPr/>
          </p:nvSpPr>
          <p:spPr bwMode="auto">
            <a:xfrm>
              <a:off x="2448" y="2119"/>
              <a:ext cx="857"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182" name="Line 117"/>
            <p:cNvSpPr>
              <a:spLocks noChangeShapeType="1"/>
            </p:cNvSpPr>
            <p:nvPr/>
          </p:nvSpPr>
          <p:spPr bwMode="auto">
            <a:xfrm>
              <a:off x="3949" y="2119"/>
              <a:ext cx="858"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183" name="Line 118"/>
            <p:cNvSpPr>
              <a:spLocks noChangeShapeType="1"/>
            </p:cNvSpPr>
            <p:nvPr/>
          </p:nvSpPr>
          <p:spPr bwMode="auto">
            <a:xfrm>
              <a:off x="2319" y="2251"/>
              <a:ext cx="366" cy="273"/>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184" name="Line 119"/>
            <p:cNvSpPr>
              <a:spLocks noChangeShapeType="1"/>
            </p:cNvSpPr>
            <p:nvPr/>
          </p:nvSpPr>
          <p:spPr bwMode="auto">
            <a:xfrm flipV="1">
              <a:off x="3071" y="2251"/>
              <a:ext cx="363" cy="273"/>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185" name="Freeform 120"/>
            <p:cNvSpPr>
              <a:spLocks noEditPoints="1"/>
            </p:cNvSpPr>
            <p:nvPr/>
          </p:nvSpPr>
          <p:spPr bwMode="auto">
            <a:xfrm>
              <a:off x="4378" y="2480"/>
              <a:ext cx="1072" cy="44"/>
            </a:xfrm>
            <a:custGeom>
              <a:avLst/>
              <a:gdLst>
                <a:gd name="T0" fmla="*/ 1058 w 1072"/>
                <a:gd name="T1" fmla="*/ 2 h 44"/>
                <a:gd name="T2" fmla="*/ 1063 w 1072"/>
                <a:gd name="T3" fmla="*/ 5 h 44"/>
                <a:gd name="T4" fmla="*/ 1069 w 1072"/>
                <a:gd name="T5" fmla="*/ 14 h 44"/>
                <a:gd name="T6" fmla="*/ 1069 w 1072"/>
                <a:gd name="T7" fmla="*/ 29 h 44"/>
                <a:gd name="T8" fmla="*/ 1063 w 1072"/>
                <a:gd name="T9" fmla="*/ 39 h 44"/>
                <a:gd name="T10" fmla="*/ 1058 w 1072"/>
                <a:gd name="T11" fmla="*/ 41 h 44"/>
                <a:gd name="T12" fmla="*/ 1052 w 1072"/>
                <a:gd name="T13" fmla="*/ 39 h 44"/>
                <a:gd name="T14" fmla="*/ 1049 w 1072"/>
                <a:gd name="T15" fmla="*/ 29 h 44"/>
                <a:gd name="T16" fmla="*/ 1049 w 1072"/>
                <a:gd name="T17" fmla="*/ 14 h 44"/>
                <a:gd name="T18" fmla="*/ 1052 w 1072"/>
                <a:gd name="T19" fmla="*/ 5 h 44"/>
                <a:gd name="T20" fmla="*/ 1058 w 1072"/>
                <a:gd name="T21" fmla="*/ 2 h 44"/>
                <a:gd name="T22" fmla="*/ 1058 w 1072"/>
                <a:gd name="T23" fmla="*/ 44 h 44"/>
                <a:gd name="T24" fmla="*/ 14 w 1072"/>
                <a:gd name="T25" fmla="*/ 44 h 44"/>
                <a:gd name="T26" fmla="*/ 5 w 1072"/>
                <a:gd name="T27" fmla="*/ 41 h 44"/>
                <a:gd name="T28" fmla="*/ 0 w 1072"/>
                <a:gd name="T29" fmla="*/ 29 h 44"/>
                <a:gd name="T30" fmla="*/ 0 w 1072"/>
                <a:gd name="T31" fmla="*/ 14 h 44"/>
                <a:gd name="T32" fmla="*/ 5 w 1072"/>
                <a:gd name="T33" fmla="*/ 2 h 44"/>
                <a:gd name="T34" fmla="*/ 14 w 1072"/>
                <a:gd name="T35" fmla="*/ 0 h 44"/>
                <a:gd name="T36" fmla="*/ 1058 w 1072"/>
                <a:gd name="T37" fmla="*/ 0 h 44"/>
                <a:gd name="T38" fmla="*/ 1066 w 1072"/>
                <a:gd name="T39" fmla="*/ 2 h 44"/>
                <a:gd name="T40" fmla="*/ 1072 w 1072"/>
                <a:gd name="T41" fmla="*/ 14 h 44"/>
                <a:gd name="T42" fmla="*/ 1072 w 1072"/>
                <a:gd name="T43" fmla="*/ 29 h 44"/>
                <a:gd name="T44" fmla="*/ 1066 w 1072"/>
                <a:gd name="T45" fmla="*/ 41 h 44"/>
                <a:gd name="T46" fmla="*/ 1058 w 1072"/>
                <a:gd name="T4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72" h="44">
                  <a:moveTo>
                    <a:pt x="1058" y="2"/>
                  </a:moveTo>
                  <a:lnTo>
                    <a:pt x="1063" y="5"/>
                  </a:lnTo>
                  <a:lnTo>
                    <a:pt x="1069" y="14"/>
                  </a:lnTo>
                  <a:lnTo>
                    <a:pt x="1069" y="29"/>
                  </a:lnTo>
                  <a:lnTo>
                    <a:pt x="1063" y="39"/>
                  </a:lnTo>
                  <a:lnTo>
                    <a:pt x="1058" y="41"/>
                  </a:lnTo>
                  <a:lnTo>
                    <a:pt x="1052" y="39"/>
                  </a:lnTo>
                  <a:lnTo>
                    <a:pt x="1049" y="29"/>
                  </a:lnTo>
                  <a:lnTo>
                    <a:pt x="1049" y="14"/>
                  </a:lnTo>
                  <a:lnTo>
                    <a:pt x="1052" y="5"/>
                  </a:lnTo>
                  <a:lnTo>
                    <a:pt x="1058" y="2"/>
                  </a:lnTo>
                  <a:close/>
                  <a:moveTo>
                    <a:pt x="1058" y="44"/>
                  </a:moveTo>
                  <a:lnTo>
                    <a:pt x="14" y="44"/>
                  </a:lnTo>
                  <a:lnTo>
                    <a:pt x="5" y="41"/>
                  </a:lnTo>
                  <a:lnTo>
                    <a:pt x="0" y="29"/>
                  </a:lnTo>
                  <a:lnTo>
                    <a:pt x="0" y="14"/>
                  </a:lnTo>
                  <a:lnTo>
                    <a:pt x="5" y="2"/>
                  </a:lnTo>
                  <a:lnTo>
                    <a:pt x="14" y="0"/>
                  </a:lnTo>
                  <a:lnTo>
                    <a:pt x="1058" y="0"/>
                  </a:lnTo>
                  <a:lnTo>
                    <a:pt x="1066" y="2"/>
                  </a:lnTo>
                  <a:lnTo>
                    <a:pt x="1072" y="14"/>
                  </a:lnTo>
                  <a:lnTo>
                    <a:pt x="1072" y="29"/>
                  </a:lnTo>
                  <a:lnTo>
                    <a:pt x="1066" y="41"/>
                  </a:lnTo>
                  <a:lnTo>
                    <a:pt x="1058" y="44"/>
                  </a:lnTo>
                  <a:close/>
                </a:path>
              </a:pathLst>
            </a:custGeom>
            <a:solidFill>
              <a:srgbClr val="E6E6E6"/>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7186" name="Line 121"/>
            <p:cNvSpPr>
              <a:spLocks noChangeShapeType="1"/>
            </p:cNvSpPr>
            <p:nvPr/>
          </p:nvSpPr>
          <p:spPr bwMode="auto">
            <a:xfrm flipH="1">
              <a:off x="4915" y="2502"/>
              <a:ext cx="481" cy="0"/>
            </a:xfrm>
            <a:prstGeom prst="line">
              <a:avLst/>
            </a:prstGeom>
            <a:noFill/>
            <a:ln w="47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187" name="Freeform 122"/>
            <p:cNvSpPr>
              <a:spLocks/>
            </p:cNvSpPr>
            <p:nvPr/>
          </p:nvSpPr>
          <p:spPr bwMode="auto">
            <a:xfrm>
              <a:off x="4915" y="2273"/>
              <a:ext cx="215" cy="229"/>
            </a:xfrm>
            <a:custGeom>
              <a:avLst/>
              <a:gdLst>
                <a:gd name="T0" fmla="*/ 215 w 215"/>
                <a:gd name="T1" fmla="*/ 0 h 229"/>
                <a:gd name="T2" fmla="*/ 215 w 215"/>
                <a:gd name="T3" fmla="*/ 229 h 229"/>
                <a:gd name="T4" fmla="*/ 0 w 215"/>
                <a:gd name="T5" fmla="*/ 229 h 229"/>
              </a:gdLst>
              <a:ahLst/>
              <a:cxnLst>
                <a:cxn ang="0">
                  <a:pos x="T0" y="T1"/>
                </a:cxn>
                <a:cxn ang="0">
                  <a:pos x="T2" y="T3"/>
                </a:cxn>
                <a:cxn ang="0">
                  <a:pos x="T4" y="T5"/>
                </a:cxn>
              </a:cxnLst>
              <a:rect l="0" t="0" r="r" b="b"/>
              <a:pathLst>
                <a:path w="215" h="229">
                  <a:moveTo>
                    <a:pt x="215" y="0"/>
                  </a:moveTo>
                  <a:lnTo>
                    <a:pt x="215" y="229"/>
                  </a:lnTo>
                  <a:lnTo>
                    <a:pt x="0" y="22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188" name="Line 123"/>
            <p:cNvSpPr>
              <a:spLocks noChangeShapeType="1"/>
            </p:cNvSpPr>
            <p:nvPr/>
          </p:nvSpPr>
          <p:spPr bwMode="auto">
            <a:xfrm flipH="1">
              <a:off x="4915" y="2502"/>
              <a:ext cx="215" cy="0"/>
            </a:xfrm>
            <a:prstGeom prst="line">
              <a:avLst/>
            </a:prstGeom>
            <a:noFill/>
            <a:ln w="47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189" name="Line 124"/>
            <p:cNvSpPr>
              <a:spLocks noChangeShapeType="1"/>
            </p:cNvSpPr>
            <p:nvPr/>
          </p:nvSpPr>
          <p:spPr bwMode="auto">
            <a:xfrm>
              <a:off x="4592" y="2502"/>
              <a:ext cx="323" cy="0"/>
            </a:xfrm>
            <a:prstGeom prst="line">
              <a:avLst/>
            </a:prstGeom>
            <a:noFill/>
            <a:ln w="47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190" name="Line 125"/>
            <p:cNvSpPr>
              <a:spLocks noChangeShapeType="1"/>
            </p:cNvSpPr>
            <p:nvPr/>
          </p:nvSpPr>
          <p:spPr bwMode="auto">
            <a:xfrm>
              <a:off x="4378" y="2502"/>
              <a:ext cx="537" cy="0"/>
            </a:xfrm>
            <a:prstGeom prst="line">
              <a:avLst/>
            </a:prstGeom>
            <a:noFill/>
            <a:ln w="47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191" name="Rectangle 126"/>
            <p:cNvSpPr>
              <a:spLocks noChangeArrowheads="1"/>
            </p:cNvSpPr>
            <p:nvPr/>
          </p:nvSpPr>
          <p:spPr bwMode="auto">
            <a:xfrm>
              <a:off x="4621" y="2529"/>
              <a:ext cx="640"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Network 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
        <p:nvSpPr>
          <p:cNvPr id="857090"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Further Label Allocation</a:t>
            </a:r>
          </a:p>
        </p:txBody>
      </p:sp>
      <p:sp>
        <p:nvSpPr>
          <p:cNvPr id="857091" name="Rectangle 3"/>
          <p:cNvSpPr>
            <a:spLocks noGrp="1" noChangeArrowheads="1"/>
          </p:cNvSpPr>
          <p:nvPr>
            <p:ph type="body" sz="half" idx="2"/>
          </p:nvPr>
        </p:nvSpPr>
        <p:spPr>
          <a:xfrm>
            <a:off x="381000" y="5953125"/>
            <a:ext cx="8221663" cy="752475"/>
          </a:xfrm>
        </p:spPr>
        <p:txBody>
          <a:bodyPr/>
          <a:lstStyle/>
          <a:p>
            <a:pPr marL="0" indent="0" defTabSz="915988">
              <a:spcBef>
                <a:spcPct val="10000"/>
              </a:spcBef>
              <a:buFont typeface="Arial" panose="020B0604020202020204" pitchFamily="34" charset="0"/>
              <a:buNone/>
            </a:pPr>
            <a:r>
              <a:rPr lang="en-US" altLang="zh-TW" sz="2200" b="0">
                <a:latin typeface="Tahoma" panose="020B0604030504040204" pitchFamily="34" charset="0"/>
                <a:ea typeface="新細明體" panose="02020500000000000000" pitchFamily="18" charset="-120"/>
              </a:rPr>
              <a:t>Every LSR will eventually assign a label for every destination.</a:t>
            </a:r>
          </a:p>
        </p:txBody>
      </p:sp>
      <p:sp>
        <p:nvSpPr>
          <p:cNvPr id="857093" name="AutoShape 5"/>
          <p:cNvSpPr>
            <a:spLocks/>
          </p:cNvSpPr>
          <p:nvPr/>
        </p:nvSpPr>
        <p:spPr bwMode="auto">
          <a:xfrm>
            <a:off x="5869917" y="4038600"/>
            <a:ext cx="2879725" cy="609600"/>
          </a:xfrm>
          <a:prstGeom prst="borderCallout2">
            <a:avLst>
              <a:gd name="adj1" fmla="val 18750"/>
              <a:gd name="adj2" fmla="val -2648"/>
              <a:gd name="adj3" fmla="val 18750"/>
              <a:gd name="adj4" fmla="val -6782"/>
              <a:gd name="adj5" fmla="val -48176"/>
              <a:gd name="adj6" fmla="val -11134"/>
            </a:avLst>
          </a:prstGeom>
          <a:solidFill>
            <a:schemeClr val="accent2">
              <a:lumMod val="20000"/>
              <a:lumOff val="80000"/>
            </a:schemeClr>
          </a:solidFill>
          <a:ln w="19050">
            <a:solidFill>
              <a:schemeClr val="tx1"/>
            </a:solidFill>
            <a:miter lim="800000"/>
            <a:headEnd/>
            <a:tailEnd type="none" w="sm" len="sm"/>
          </a:ln>
          <a:effectLst/>
        </p:spPr>
        <p:txBody>
          <a:bodyPr anchor="ctr"/>
          <a:lstStyle/>
          <a:p>
            <a:r>
              <a:rPr lang="en-US" altLang="zh-TW" sz="2000" dirty="0">
                <a:latin typeface="Helvetica" panose="020B0604020202020204" pitchFamily="34" charset="0"/>
                <a:ea typeface="新細明體" panose="02020500000000000000" pitchFamily="18" charset="-120"/>
              </a:rPr>
              <a:t>Router C assigns label 47 to destination X.</a:t>
            </a:r>
          </a:p>
        </p:txBody>
      </p:sp>
      <p:grpSp>
        <p:nvGrpSpPr>
          <p:cNvPr id="857094" name="Group 6"/>
          <p:cNvGrpSpPr>
            <a:grpSpLocks/>
          </p:cNvGrpSpPr>
          <p:nvPr/>
        </p:nvGrpSpPr>
        <p:grpSpPr bwMode="auto">
          <a:xfrm>
            <a:off x="3657600" y="2514600"/>
            <a:ext cx="1762125" cy="1431925"/>
            <a:chOff x="2304" y="1536"/>
            <a:chExt cx="1110" cy="902"/>
          </a:xfrm>
          <a:solidFill>
            <a:schemeClr val="accent2">
              <a:lumMod val="20000"/>
              <a:lumOff val="80000"/>
            </a:schemeClr>
          </a:solidFill>
        </p:grpSpPr>
        <p:sp>
          <p:nvSpPr>
            <p:cNvPr id="857095" name="AutoShape 7"/>
            <p:cNvSpPr>
              <a:spLocks noChangeArrowheads="1"/>
            </p:cNvSpPr>
            <p:nvPr/>
          </p:nvSpPr>
          <p:spPr bwMode="auto">
            <a:xfrm rot="19175926" flipH="1">
              <a:off x="2406" y="2198"/>
              <a:ext cx="1008" cy="240"/>
            </a:xfrm>
            <a:prstGeom prst="homePlate">
              <a:avLst>
                <a:gd name="adj" fmla="val 57925"/>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en-US" altLang="zh-TW" dirty="0">
                  <a:latin typeface="Helvetica" panose="020B0604020202020204" pitchFamily="34" charset="0"/>
                  <a:ea typeface="新細明體" panose="02020500000000000000" pitchFamily="18" charset="-120"/>
                </a:rPr>
                <a:t>X = 47</a:t>
              </a:r>
            </a:p>
          </p:txBody>
        </p:sp>
        <p:sp>
          <p:nvSpPr>
            <p:cNvPr id="857096" name="AutoShape 8"/>
            <p:cNvSpPr>
              <a:spLocks noChangeArrowheads="1"/>
            </p:cNvSpPr>
            <p:nvPr/>
          </p:nvSpPr>
          <p:spPr bwMode="auto">
            <a:xfrm flipH="1">
              <a:off x="2304" y="1536"/>
              <a:ext cx="1008" cy="240"/>
            </a:xfrm>
            <a:prstGeom prst="homePlate">
              <a:avLst>
                <a:gd name="adj" fmla="val 57925"/>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en-US" altLang="zh-TW" dirty="0">
                  <a:latin typeface="Helvetica" panose="020B0604020202020204" pitchFamily="34" charset="0"/>
                  <a:ea typeface="新細明體" panose="02020500000000000000" pitchFamily="18" charset="-120"/>
                </a:rPr>
                <a:t>X = 47</a:t>
              </a:r>
            </a:p>
          </p:txBody>
        </p:sp>
      </p:grpSp>
      <p:pic>
        <p:nvPicPr>
          <p:cNvPr id="857098"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1295400"/>
            <a:ext cx="2716213" cy="1030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57099"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4935537"/>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2572329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570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57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3"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 Books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b="1" dirty="0"/>
              <a:t>Cisco CCNA Routing and Switching ICND2 200-101 Official Cert Guide, Academic </a:t>
            </a:r>
            <a:r>
              <a:rPr lang="en-US" b="1" dirty="0" smtClean="0"/>
              <a:t>Edition </a:t>
            </a:r>
            <a:r>
              <a:rPr lang="en-US" dirty="0" smtClean="0"/>
              <a:t>by </a:t>
            </a:r>
            <a:r>
              <a:rPr lang="en-US" dirty="0" err="1" smtClean="0"/>
              <a:t>Wendel</a:t>
            </a:r>
            <a:r>
              <a:rPr lang="en-US" dirty="0" smtClean="0"/>
              <a:t> Odom --</a:t>
            </a:r>
            <a:r>
              <a:rPr lang="en-US" b="1" dirty="0" smtClean="0"/>
              <a:t> </a:t>
            </a:r>
            <a:r>
              <a:rPr lang="en-US" dirty="0" smtClean="0"/>
              <a:t>July </a:t>
            </a:r>
            <a:r>
              <a:rPr lang="en-US" dirty="0"/>
              <a:t>10, </a:t>
            </a:r>
            <a:r>
              <a:rPr lang="en-US" dirty="0" smtClean="0"/>
              <a:t>2013</a:t>
            </a:r>
            <a:r>
              <a:rPr lang="en-US" b="1" dirty="0" smtClean="0"/>
              <a:t>.          </a:t>
            </a:r>
            <a:r>
              <a:rPr lang="en-US" dirty="0"/>
              <a:t>ISBN-13: 978-1587144882</a:t>
            </a:r>
            <a:endParaRPr lang="en-US" b="1" dirty="0"/>
          </a:p>
          <a:p>
            <a:r>
              <a:rPr lang="en-US" b="1" dirty="0"/>
              <a:t>The TCP/IP Guide: A Comprehensive, Illustrated Internet Protocols </a:t>
            </a:r>
            <a:r>
              <a:rPr lang="en-US" b="1" dirty="0" smtClean="0"/>
              <a:t>Reference </a:t>
            </a:r>
            <a:r>
              <a:rPr lang="en-US" dirty="0" smtClean="0"/>
              <a:t>by</a:t>
            </a:r>
            <a:r>
              <a:rPr lang="en-US" b="1" dirty="0" smtClean="0"/>
              <a:t> </a:t>
            </a:r>
            <a:r>
              <a:rPr lang="en-US" dirty="0"/>
              <a:t>Charles M. </a:t>
            </a:r>
            <a:r>
              <a:rPr lang="en-US" dirty="0" err="1"/>
              <a:t>Kozierok</a:t>
            </a:r>
            <a:r>
              <a:rPr lang="en-US" b="1" dirty="0" smtClean="0"/>
              <a:t> </a:t>
            </a:r>
            <a:r>
              <a:rPr lang="en-US" dirty="0" smtClean="0"/>
              <a:t>– </a:t>
            </a:r>
            <a:r>
              <a:rPr lang="en-US" dirty="0"/>
              <a:t>October 1, </a:t>
            </a:r>
            <a:r>
              <a:rPr lang="en-US" dirty="0" smtClean="0"/>
              <a:t>2005.                    </a:t>
            </a:r>
            <a:r>
              <a:rPr lang="en-US" b="1" dirty="0" smtClean="0"/>
              <a:t> </a:t>
            </a:r>
            <a:r>
              <a:rPr lang="en-US" dirty="0"/>
              <a:t>ISBN-13: 978-1593270476</a:t>
            </a:r>
            <a:endParaRPr lang="en-US" b="1" dirty="0"/>
          </a:p>
          <a:p>
            <a:r>
              <a:rPr lang="en-US" b="1" dirty="0" smtClean="0"/>
              <a:t>Data and Computer Communications (10th Edition) (William Stallings Books on Computer and Data Communications) </a:t>
            </a:r>
            <a:r>
              <a:rPr lang="en-US" dirty="0" smtClean="0"/>
              <a:t>by Williams Stallings – September 23, 2013.</a:t>
            </a:r>
            <a:r>
              <a:rPr lang="en-US" b="1" dirty="0" smtClean="0"/>
              <a:t>                                                            </a:t>
            </a:r>
            <a:r>
              <a:rPr lang="en-US" dirty="0" smtClean="0"/>
              <a:t>ISBN-13</a:t>
            </a:r>
            <a:r>
              <a:rPr lang="en-US" dirty="0"/>
              <a:t>: 978-0133506488 </a:t>
            </a:r>
            <a:endParaRPr lang="en-US" dirty="0" smtClean="0"/>
          </a:p>
          <a:p>
            <a:endParaRPr lang="en-US" b="1" dirty="0"/>
          </a:p>
          <a:p>
            <a:pPr marL="0" indent="0">
              <a:buNone/>
            </a:pPr>
            <a:r>
              <a:rPr lang="en-US" dirty="0">
                <a:hlinkClick r:id="rId2"/>
              </a:rPr>
              <a:t>http://class.svuca.edu/~sandy/class/CS540/</a:t>
            </a:r>
            <a:endParaRPr lang="en-US" b="1" dirty="0" smtClean="0"/>
          </a:p>
        </p:txBody>
      </p:sp>
    </p:spTree>
    <p:extLst>
      <p:ext uri="{BB962C8B-B14F-4D97-AF65-F5344CB8AC3E}">
        <p14:creationId xmlns:p14="http://schemas.microsoft.com/office/powerpoint/2010/main" val="14780156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Receiving Label Advertisement</a:t>
            </a:r>
          </a:p>
        </p:txBody>
      </p:sp>
      <p:sp>
        <p:nvSpPr>
          <p:cNvPr id="858115" name="Rectangle 3"/>
          <p:cNvSpPr>
            <a:spLocks noGrp="1" noChangeArrowheads="1"/>
          </p:cNvSpPr>
          <p:nvPr>
            <p:ph type="body" sz="half" idx="2"/>
          </p:nvPr>
        </p:nvSpPr>
        <p:spPr>
          <a:xfrm>
            <a:off x="381000" y="5410200"/>
            <a:ext cx="8221663" cy="1066800"/>
          </a:xfrm>
        </p:spPr>
        <p:txBody>
          <a:bodyPr/>
          <a:lstStyle/>
          <a:p>
            <a:pPr marL="222250" indent="-222250" defTabSz="915988">
              <a:lnSpc>
                <a:spcPct val="85000"/>
              </a:lnSpc>
              <a:spcBef>
                <a:spcPct val="10000"/>
              </a:spcBef>
            </a:pPr>
            <a:r>
              <a:rPr lang="en-US" altLang="zh-TW" sz="2200" b="0">
                <a:latin typeface="Tahoma" panose="020B0604030504040204" pitchFamily="34" charset="0"/>
                <a:ea typeface="新細明體" panose="02020500000000000000" pitchFamily="18" charset="-120"/>
              </a:rPr>
              <a:t>Every LSR stores received information in its LIB.</a:t>
            </a:r>
          </a:p>
          <a:p>
            <a:pPr marL="222250" indent="-222250" defTabSz="915988">
              <a:lnSpc>
                <a:spcPct val="85000"/>
              </a:lnSpc>
              <a:spcBef>
                <a:spcPct val="10000"/>
              </a:spcBef>
            </a:pPr>
            <a:r>
              <a:rPr lang="en-US" altLang="zh-TW" sz="2200" b="0">
                <a:latin typeface="Tahoma" panose="020B0604030504040204" pitchFamily="34" charset="0"/>
                <a:ea typeface="新細明體" panose="02020500000000000000" pitchFamily="18" charset="-120"/>
              </a:rPr>
              <a:t>LSRs that receive their label from their next-hop LSR will also populate the IP forwarding table (FIB).</a:t>
            </a:r>
          </a:p>
        </p:txBody>
      </p:sp>
      <p:pic>
        <p:nvPicPr>
          <p:cNvPr id="85811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4025" y="3078163"/>
            <a:ext cx="8224838" cy="1419225"/>
          </a:xfrm>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cap="flat" cmpd="sng">
                <a:solidFill>
                  <a:schemeClr val="tx1"/>
                </a:solidFill>
                <a:prstDash val="solid"/>
                <a:miter lim="800000"/>
                <a:headEnd type="none" w="sm" len="sm"/>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858117" name="Group 5"/>
          <p:cNvGrpSpPr>
            <a:grpSpLocks/>
          </p:cNvGrpSpPr>
          <p:nvPr/>
        </p:nvGrpSpPr>
        <p:grpSpPr bwMode="auto">
          <a:xfrm>
            <a:off x="3657600" y="2667000"/>
            <a:ext cx="1981200" cy="1295400"/>
            <a:chOff x="2304" y="1632"/>
            <a:chExt cx="1248" cy="816"/>
          </a:xfrm>
          <a:solidFill>
            <a:schemeClr val="accent2">
              <a:lumMod val="20000"/>
              <a:lumOff val="80000"/>
            </a:schemeClr>
          </a:solidFill>
        </p:grpSpPr>
        <p:sp>
          <p:nvSpPr>
            <p:cNvPr id="858118" name="AutoShape 6"/>
            <p:cNvSpPr>
              <a:spLocks noChangeArrowheads="1"/>
            </p:cNvSpPr>
            <p:nvPr/>
          </p:nvSpPr>
          <p:spPr bwMode="auto">
            <a:xfrm rot="19175926" flipH="1">
              <a:off x="2544" y="2208"/>
              <a:ext cx="1008" cy="240"/>
            </a:xfrm>
            <a:prstGeom prst="homePlate">
              <a:avLst>
                <a:gd name="adj" fmla="val 57925"/>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en-US" altLang="zh-TW">
                  <a:latin typeface="Helvetica" panose="020B0604020202020204" pitchFamily="34" charset="0"/>
                  <a:ea typeface="新細明體" panose="02020500000000000000" pitchFamily="18" charset="-120"/>
                </a:rPr>
                <a:t>X = 47</a:t>
              </a:r>
            </a:p>
          </p:txBody>
        </p:sp>
        <p:sp>
          <p:nvSpPr>
            <p:cNvPr id="858119" name="AutoShape 7"/>
            <p:cNvSpPr>
              <a:spLocks noChangeArrowheads="1"/>
            </p:cNvSpPr>
            <p:nvPr/>
          </p:nvSpPr>
          <p:spPr bwMode="auto">
            <a:xfrm flipH="1">
              <a:off x="2304" y="1632"/>
              <a:ext cx="1008" cy="240"/>
            </a:xfrm>
            <a:prstGeom prst="homePlate">
              <a:avLst>
                <a:gd name="adj" fmla="val 57925"/>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en-US" altLang="zh-TW">
                  <a:latin typeface="Helvetica" panose="020B0604020202020204" pitchFamily="34" charset="0"/>
                  <a:ea typeface="新細明體" panose="02020500000000000000" pitchFamily="18" charset="-120"/>
                </a:rPr>
                <a:t>X = 47</a:t>
              </a:r>
            </a:p>
          </p:txBody>
        </p:sp>
      </p:grpSp>
      <p:grpSp>
        <p:nvGrpSpPr>
          <p:cNvPr id="858120" name="Group 8"/>
          <p:cNvGrpSpPr>
            <a:grpSpLocks/>
          </p:cNvGrpSpPr>
          <p:nvPr/>
        </p:nvGrpSpPr>
        <p:grpSpPr bwMode="auto">
          <a:xfrm>
            <a:off x="3733800" y="1600200"/>
            <a:ext cx="4011613" cy="3849688"/>
            <a:chOff x="2352" y="1008"/>
            <a:chExt cx="2527" cy="2425"/>
          </a:xfrm>
        </p:grpSpPr>
        <p:pic>
          <p:nvPicPr>
            <p:cNvPr id="85812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 y="2784"/>
              <a:ext cx="1711" cy="64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5812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 y="1008"/>
              <a:ext cx="1711" cy="64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grpSp>
        <p:nvGrpSpPr>
          <p:cNvPr id="858123" name="Group 11"/>
          <p:cNvGrpSpPr>
            <a:grpSpLocks/>
          </p:cNvGrpSpPr>
          <p:nvPr/>
        </p:nvGrpSpPr>
        <p:grpSpPr bwMode="auto">
          <a:xfrm>
            <a:off x="838200" y="1600200"/>
            <a:ext cx="3249613" cy="3598863"/>
            <a:chOff x="528" y="1008"/>
            <a:chExt cx="2047" cy="2267"/>
          </a:xfrm>
        </p:grpSpPr>
        <p:pic>
          <p:nvPicPr>
            <p:cNvPr id="85812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 y="1008"/>
              <a:ext cx="1711" cy="4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58125"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2784"/>
              <a:ext cx="1711" cy="4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Tree>
    <p:extLst>
      <p:ext uri="{BB962C8B-B14F-4D97-AF65-F5344CB8AC3E}">
        <p14:creationId xmlns:p14="http://schemas.microsoft.com/office/powerpoint/2010/main" val="3086322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581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58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Populating LFIB</a:t>
            </a:r>
          </a:p>
        </p:txBody>
      </p:sp>
      <p:sp>
        <p:nvSpPr>
          <p:cNvPr id="859139" name="Rectangle 3"/>
          <p:cNvSpPr>
            <a:spLocks noGrp="1" noChangeArrowheads="1"/>
          </p:cNvSpPr>
          <p:nvPr>
            <p:ph type="body" sz="half" idx="2"/>
          </p:nvPr>
        </p:nvSpPr>
        <p:spPr>
          <a:xfrm>
            <a:off x="381000" y="5029200"/>
            <a:ext cx="8221663" cy="1447800"/>
          </a:xfrm>
        </p:spPr>
        <p:txBody>
          <a:bodyPr/>
          <a:lstStyle/>
          <a:p>
            <a:pPr marL="222250" indent="-222250" defTabSz="915988">
              <a:spcBef>
                <a:spcPct val="10000"/>
              </a:spcBef>
            </a:pPr>
            <a:r>
              <a:rPr lang="en-US" altLang="zh-TW" sz="2200" b="0">
                <a:latin typeface="Tahoma" panose="020B0604030504040204" pitchFamily="34" charset="0"/>
                <a:ea typeface="新細明體" panose="02020500000000000000" pitchFamily="18" charset="-120"/>
              </a:rPr>
              <a:t>Router B has already assigned label to X and created an entry in LFIB.</a:t>
            </a:r>
          </a:p>
          <a:p>
            <a:pPr marL="222250" indent="-222250" defTabSz="915988">
              <a:spcBef>
                <a:spcPct val="10000"/>
              </a:spcBef>
            </a:pPr>
            <a:r>
              <a:rPr lang="en-US" altLang="zh-TW" sz="2200" b="0">
                <a:latin typeface="Tahoma" panose="020B0604030504040204" pitchFamily="34" charset="0"/>
                <a:ea typeface="新細明體" panose="02020500000000000000" pitchFamily="18" charset="-120"/>
              </a:rPr>
              <a:t>Outgoing label is inserted in LFIB after the label is received from the next-hop LSR.</a:t>
            </a:r>
          </a:p>
        </p:txBody>
      </p:sp>
      <p:pic>
        <p:nvPicPr>
          <p:cNvPr id="859140"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4025" y="3078163"/>
            <a:ext cx="8224838" cy="1419225"/>
          </a:xfrm>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cap="flat" cmpd="sng">
                <a:solidFill>
                  <a:schemeClr val="tx1"/>
                </a:solidFill>
                <a:prstDash val="solid"/>
                <a:miter lim="800000"/>
                <a:headEnd type="none" w="sm" len="sm"/>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859141" name="Group 5"/>
          <p:cNvGrpSpPr>
            <a:grpSpLocks/>
          </p:cNvGrpSpPr>
          <p:nvPr/>
        </p:nvGrpSpPr>
        <p:grpSpPr bwMode="auto">
          <a:xfrm>
            <a:off x="3657600" y="2667000"/>
            <a:ext cx="1981200" cy="1295400"/>
            <a:chOff x="2304" y="1632"/>
            <a:chExt cx="1248" cy="816"/>
          </a:xfrm>
          <a:solidFill>
            <a:schemeClr val="accent2">
              <a:lumMod val="20000"/>
              <a:lumOff val="80000"/>
            </a:schemeClr>
          </a:solidFill>
        </p:grpSpPr>
        <p:sp>
          <p:nvSpPr>
            <p:cNvPr id="859142" name="AutoShape 6"/>
            <p:cNvSpPr>
              <a:spLocks noChangeArrowheads="1"/>
            </p:cNvSpPr>
            <p:nvPr/>
          </p:nvSpPr>
          <p:spPr bwMode="auto">
            <a:xfrm rot="19175926" flipH="1">
              <a:off x="2544" y="2208"/>
              <a:ext cx="1008" cy="240"/>
            </a:xfrm>
            <a:prstGeom prst="homePlate">
              <a:avLst>
                <a:gd name="adj" fmla="val 57925"/>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en-US" altLang="zh-TW">
                  <a:latin typeface="Helvetica" panose="020B0604020202020204" pitchFamily="34" charset="0"/>
                  <a:ea typeface="新細明體" panose="02020500000000000000" pitchFamily="18" charset="-120"/>
                </a:rPr>
                <a:t>X = 47</a:t>
              </a:r>
            </a:p>
          </p:txBody>
        </p:sp>
        <p:sp>
          <p:nvSpPr>
            <p:cNvPr id="859143" name="AutoShape 7"/>
            <p:cNvSpPr>
              <a:spLocks noChangeArrowheads="1"/>
            </p:cNvSpPr>
            <p:nvPr/>
          </p:nvSpPr>
          <p:spPr bwMode="auto">
            <a:xfrm flipH="1">
              <a:off x="2304" y="1632"/>
              <a:ext cx="1008" cy="240"/>
            </a:xfrm>
            <a:prstGeom prst="homePlate">
              <a:avLst>
                <a:gd name="adj" fmla="val 57925"/>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en-US" altLang="zh-TW">
                  <a:latin typeface="Helvetica" panose="020B0604020202020204" pitchFamily="34" charset="0"/>
                  <a:ea typeface="新細明體" panose="02020500000000000000" pitchFamily="18" charset="-120"/>
                </a:rPr>
                <a:t>X = 47</a:t>
              </a:r>
            </a:p>
          </p:txBody>
        </p:sp>
      </p:grpSp>
      <p:pic>
        <p:nvPicPr>
          <p:cNvPr id="85914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600200"/>
            <a:ext cx="2716213" cy="1030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5914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00200"/>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59146" name="Rectangle 10"/>
          <p:cNvSpPr>
            <a:spLocks noChangeArrowheads="1"/>
          </p:cNvSpPr>
          <p:nvPr/>
        </p:nvSpPr>
        <p:spPr bwMode="auto">
          <a:xfrm>
            <a:off x="920750" y="3816350"/>
            <a:ext cx="2706688" cy="2524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9147" name="Rectangle 11"/>
          <p:cNvSpPr>
            <a:spLocks noChangeArrowheads="1"/>
          </p:cNvSpPr>
          <p:nvPr/>
        </p:nvSpPr>
        <p:spPr bwMode="auto">
          <a:xfrm>
            <a:off x="920750" y="4065588"/>
            <a:ext cx="2706688" cy="520700"/>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9148" name="Rectangle 12"/>
          <p:cNvSpPr>
            <a:spLocks noChangeArrowheads="1"/>
          </p:cNvSpPr>
          <p:nvPr/>
        </p:nvSpPr>
        <p:spPr bwMode="auto">
          <a:xfrm>
            <a:off x="1019175" y="4075113"/>
            <a:ext cx="495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TW" sz="1600" b="0">
                <a:solidFill>
                  <a:srgbClr val="000000"/>
                </a:solidFill>
                <a:ea typeface="新細明體" panose="02020500000000000000" pitchFamily="18" charset="-120"/>
              </a:rPr>
              <a:t>Label</a:t>
            </a:r>
            <a:endParaRPr lang="en-US" altLang="zh-TW">
              <a:latin typeface="Helvetica" panose="020B0604020202020204" pitchFamily="34" charset="0"/>
              <a:ea typeface="新細明體" panose="02020500000000000000" pitchFamily="18" charset="-120"/>
            </a:endParaRPr>
          </a:p>
        </p:txBody>
      </p:sp>
      <p:sp>
        <p:nvSpPr>
          <p:cNvPr id="859149" name="Rectangle 13"/>
          <p:cNvSpPr>
            <a:spLocks noChangeArrowheads="1"/>
          </p:cNvSpPr>
          <p:nvPr/>
        </p:nvSpPr>
        <p:spPr bwMode="auto">
          <a:xfrm>
            <a:off x="2019300" y="4075113"/>
            <a:ext cx="5635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TW" sz="1600" b="0">
                <a:solidFill>
                  <a:srgbClr val="000000"/>
                </a:solidFill>
                <a:ea typeface="新細明體" panose="02020500000000000000" pitchFamily="18" charset="-120"/>
              </a:rPr>
              <a:t>Action</a:t>
            </a:r>
            <a:endParaRPr lang="en-US" altLang="zh-TW">
              <a:latin typeface="Helvetica" panose="020B0604020202020204" pitchFamily="34" charset="0"/>
              <a:ea typeface="新細明體" panose="02020500000000000000" pitchFamily="18" charset="-120"/>
            </a:endParaRPr>
          </a:p>
        </p:txBody>
      </p:sp>
      <p:sp>
        <p:nvSpPr>
          <p:cNvPr id="859150" name="Rectangle 14"/>
          <p:cNvSpPr>
            <a:spLocks noChangeArrowheads="1"/>
          </p:cNvSpPr>
          <p:nvPr/>
        </p:nvSpPr>
        <p:spPr bwMode="auto">
          <a:xfrm>
            <a:off x="2768600" y="4075113"/>
            <a:ext cx="812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TW" sz="1600" b="0">
                <a:solidFill>
                  <a:srgbClr val="000000"/>
                </a:solidFill>
                <a:ea typeface="新細明體" panose="02020500000000000000" pitchFamily="18" charset="-120"/>
              </a:rPr>
              <a:t>Next hop</a:t>
            </a:r>
            <a:endParaRPr lang="en-US" altLang="zh-TW">
              <a:latin typeface="Helvetica" panose="020B0604020202020204" pitchFamily="34" charset="0"/>
              <a:ea typeface="新細明體" panose="02020500000000000000" pitchFamily="18" charset="-120"/>
            </a:endParaRPr>
          </a:p>
        </p:txBody>
      </p:sp>
      <p:sp>
        <p:nvSpPr>
          <p:cNvPr id="859151" name="Rectangle 15"/>
          <p:cNvSpPr>
            <a:spLocks noChangeArrowheads="1"/>
          </p:cNvSpPr>
          <p:nvPr/>
        </p:nvSpPr>
        <p:spPr bwMode="auto">
          <a:xfrm>
            <a:off x="1304925" y="4346575"/>
            <a:ext cx="225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TW" sz="1600" b="0">
                <a:solidFill>
                  <a:srgbClr val="000000"/>
                </a:solidFill>
                <a:ea typeface="新細明體" panose="02020500000000000000" pitchFamily="18" charset="-120"/>
              </a:rPr>
              <a:t>25</a:t>
            </a:r>
            <a:endParaRPr lang="en-US" altLang="zh-TW">
              <a:latin typeface="Helvetica" panose="020B0604020202020204" pitchFamily="34" charset="0"/>
              <a:ea typeface="新細明體" panose="02020500000000000000" pitchFamily="18" charset="-120"/>
            </a:endParaRPr>
          </a:p>
        </p:txBody>
      </p:sp>
      <p:sp>
        <p:nvSpPr>
          <p:cNvPr id="859152" name="Rectangle 16"/>
          <p:cNvSpPr>
            <a:spLocks noChangeArrowheads="1"/>
          </p:cNvSpPr>
          <p:nvPr/>
        </p:nvSpPr>
        <p:spPr bwMode="auto">
          <a:xfrm>
            <a:off x="2176463" y="4346575"/>
            <a:ext cx="225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TW" sz="1600" b="0">
                <a:solidFill>
                  <a:schemeClr val="accent1"/>
                </a:solidFill>
                <a:ea typeface="新細明體" panose="02020500000000000000" pitchFamily="18" charset="-120"/>
              </a:rPr>
              <a:t>47</a:t>
            </a:r>
            <a:endParaRPr lang="en-US" altLang="zh-TW">
              <a:solidFill>
                <a:schemeClr val="accent1"/>
              </a:solidFill>
              <a:latin typeface="Helvetica" panose="020B0604020202020204" pitchFamily="34" charset="0"/>
              <a:ea typeface="新細明體" panose="02020500000000000000" pitchFamily="18" charset="-120"/>
            </a:endParaRPr>
          </a:p>
        </p:txBody>
      </p:sp>
      <p:sp>
        <p:nvSpPr>
          <p:cNvPr id="859153" name="Rectangle 17"/>
          <p:cNvSpPr>
            <a:spLocks noChangeArrowheads="1"/>
          </p:cNvSpPr>
          <p:nvPr/>
        </p:nvSpPr>
        <p:spPr bwMode="auto">
          <a:xfrm>
            <a:off x="3127375" y="4346575"/>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TW" sz="1600" b="0">
                <a:solidFill>
                  <a:srgbClr val="000000"/>
                </a:solidFill>
                <a:ea typeface="新細明體" panose="02020500000000000000" pitchFamily="18" charset="-120"/>
              </a:rPr>
              <a:t>C</a:t>
            </a:r>
            <a:endParaRPr lang="en-US" altLang="zh-TW">
              <a:latin typeface="Helvetica" panose="020B0604020202020204" pitchFamily="34" charset="0"/>
              <a:ea typeface="新細明體" panose="02020500000000000000" pitchFamily="18" charset="-120"/>
            </a:endParaRPr>
          </a:p>
        </p:txBody>
      </p:sp>
      <p:sp>
        <p:nvSpPr>
          <p:cNvPr id="859154" name="Rectangle 18"/>
          <p:cNvSpPr>
            <a:spLocks noChangeArrowheads="1"/>
          </p:cNvSpPr>
          <p:nvPr/>
        </p:nvSpPr>
        <p:spPr bwMode="auto">
          <a:xfrm>
            <a:off x="1876425" y="3829050"/>
            <a:ext cx="958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TW" sz="1600">
                <a:solidFill>
                  <a:srgbClr val="000000"/>
                </a:solidFill>
                <a:ea typeface="新細明體" panose="02020500000000000000" pitchFamily="18" charset="-120"/>
              </a:rPr>
              <a:t>LFIB on B</a:t>
            </a:r>
            <a:endParaRPr lang="en-US" altLang="zh-TW">
              <a:latin typeface="Helvetica" panose="020B0604020202020204" pitchFamily="34" charset="0"/>
              <a:ea typeface="新細明體" panose="02020500000000000000" pitchFamily="18" charset="-120"/>
            </a:endParaRPr>
          </a:p>
        </p:txBody>
      </p:sp>
      <p:sp>
        <p:nvSpPr>
          <p:cNvPr id="859155" name="Line 19"/>
          <p:cNvSpPr>
            <a:spLocks noChangeShapeType="1"/>
          </p:cNvSpPr>
          <p:nvPr/>
        </p:nvSpPr>
        <p:spPr bwMode="auto">
          <a:xfrm>
            <a:off x="1795463" y="4065588"/>
            <a:ext cx="1587" cy="2413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9156" name="Rectangle 20"/>
          <p:cNvSpPr>
            <a:spLocks noChangeArrowheads="1"/>
          </p:cNvSpPr>
          <p:nvPr/>
        </p:nvSpPr>
        <p:spPr bwMode="auto">
          <a:xfrm>
            <a:off x="1795463" y="4065588"/>
            <a:ext cx="12700" cy="241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9157" name="Line 21"/>
          <p:cNvSpPr>
            <a:spLocks noChangeShapeType="1"/>
          </p:cNvSpPr>
          <p:nvPr/>
        </p:nvSpPr>
        <p:spPr bwMode="auto">
          <a:xfrm>
            <a:off x="2657475" y="4065588"/>
            <a:ext cx="1588" cy="2413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9158" name="Rectangle 22"/>
          <p:cNvSpPr>
            <a:spLocks noChangeArrowheads="1"/>
          </p:cNvSpPr>
          <p:nvPr/>
        </p:nvSpPr>
        <p:spPr bwMode="auto">
          <a:xfrm>
            <a:off x="2657475" y="4065588"/>
            <a:ext cx="12700" cy="241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9159" name="Line 23"/>
          <p:cNvSpPr>
            <a:spLocks noChangeShapeType="1"/>
          </p:cNvSpPr>
          <p:nvPr/>
        </p:nvSpPr>
        <p:spPr bwMode="auto">
          <a:xfrm>
            <a:off x="1795463" y="4343400"/>
            <a:ext cx="1587" cy="2428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9160" name="Rectangle 24"/>
          <p:cNvSpPr>
            <a:spLocks noChangeArrowheads="1"/>
          </p:cNvSpPr>
          <p:nvPr/>
        </p:nvSpPr>
        <p:spPr bwMode="auto">
          <a:xfrm>
            <a:off x="1795463" y="4343400"/>
            <a:ext cx="12700" cy="2428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9161" name="Line 25"/>
          <p:cNvSpPr>
            <a:spLocks noChangeShapeType="1"/>
          </p:cNvSpPr>
          <p:nvPr/>
        </p:nvSpPr>
        <p:spPr bwMode="auto">
          <a:xfrm>
            <a:off x="2657475" y="4343400"/>
            <a:ext cx="1588" cy="2428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9162" name="Rectangle 26"/>
          <p:cNvSpPr>
            <a:spLocks noChangeArrowheads="1"/>
          </p:cNvSpPr>
          <p:nvPr/>
        </p:nvSpPr>
        <p:spPr bwMode="auto">
          <a:xfrm>
            <a:off x="2657475" y="4343400"/>
            <a:ext cx="12700" cy="2428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9163" name="Rectangle 27"/>
          <p:cNvSpPr>
            <a:spLocks noChangeArrowheads="1"/>
          </p:cNvSpPr>
          <p:nvPr/>
        </p:nvSpPr>
        <p:spPr bwMode="auto">
          <a:xfrm>
            <a:off x="920750" y="4306888"/>
            <a:ext cx="2706688"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9164" name="Rectangle 28"/>
          <p:cNvSpPr>
            <a:spLocks noChangeArrowheads="1"/>
          </p:cNvSpPr>
          <p:nvPr/>
        </p:nvSpPr>
        <p:spPr bwMode="auto">
          <a:xfrm>
            <a:off x="920750" y="4330700"/>
            <a:ext cx="2706688"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0798221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p:txBody>
          <a:bodyPr>
            <a:normAutofit fontScale="90000"/>
          </a:bodyPr>
          <a:lstStyle/>
          <a:p>
            <a:r>
              <a:rPr lang="en-US" altLang="zh-TW" b="0">
                <a:latin typeface="Tahoma" panose="020B0604030504040204" pitchFamily="34" charset="0"/>
                <a:ea typeface="新細明體" panose="02020500000000000000" pitchFamily="18" charset="-120"/>
              </a:rPr>
              <a:t>Packet Propagation Across MPLS Network</a:t>
            </a:r>
          </a:p>
        </p:txBody>
      </p:sp>
      <p:grpSp>
        <p:nvGrpSpPr>
          <p:cNvPr id="860163" name="Group 3"/>
          <p:cNvGrpSpPr>
            <a:grpSpLocks/>
          </p:cNvGrpSpPr>
          <p:nvPr/>
        </p:nvGrpSpPr>
        <p:grpSpPr bwMode="auto">
          <a:xfrm>
            <a:off x="1676400" y="2895600"/>
            <a:ext cx="5784850" cy="1611313"/>
            <a:chOff x="305" y="1841"/>
            <a:chExt cx="3644" cy="1015"/>
          </a:xfrm>
        </p:grpSpPr>
        <p:sp>
          <p:nvSpPr>
            <p:cNvPr id="860164" name="Freeform 4"/>
            <p:cNvSpPr>
              <a:spLocks/>
            </p:cNvSpPr>
            <p:nvPr/>
          </p:nvSpPr>
          <p:spPr bwMode="auto">
            <a:xfrm>
              <a:off x="305" y="1993"/>
              <a:ext cx="643" cy="220"/>
            </a:xfrm>
            <a:custGeom>
              <a:avLst/>
              <a:gdLst>
                <a:gd name="T0" fmla="*/ 643 w 643"/>
                <a:gd name="T1" fmla="*/ 108 h 220"/>
                <a:gd name="T2" fmla="*/ 638 w 643"/>
                <a:gd name="T3" fmla="*/ 88 h 220"/>
                <a:gd name="T4" fmla="*/ 620 w 643"/>
                <a:gd name="T5" fmla="*/ 71 h 220"/>
                <a:gd name="T6" fmla="*/ 595 w 643"/>
                <a:gd name="T7" fmla="*/ 51 h 220"/>
                <a:gd name="T8" fmla="*/ 560 w 643"/>
                <a:gd name="T9" fmla="*/ 37 h 220"/>
                <a:gd name="T10" fmla="*/ 515 w 643"/>
                <a:gd name="T11" fmla="*/ 23 h 220"/>
                <a:gd name="T12" fmla="*/ 466 w 643"/>
                <a:gd name="T13" fmla="*/ 11 h 220"/>
                <a:gd name="T14" fmla="*/ 409 w 643"/>
                <a:gd name="T15" fmla="*/ 5 h 220"/>
                <a:gd name="T16" fmla="*/ 352 w 643"/>
                <a:gd name="T17" fmla="*/ 0 h 220"/>
                <a:gd name="T18" fmla="*/ 292 w 643"/>
                <a:gd name="T19" fmla="*/ 0 h 220"/>
                <a:gd name="T20" fmla="*/ 235 w 643"/>
                <a:gd name="T21" fmla="*/ 5 h 220"/>
                <a:gd name="T22" fmla="*/ 177 w 643"/>
                <a:gd name="T23" fmla="*/ 11 h 220"/>
                <a:gd name="T24" fmla="*/ 129 w 643"/>
                <a:gd name="T25" fmla="*/ 23 h 220"/>
                <a:gd name="T26" fmla="*/ 83 w 643"/>
                <a:gd name="T27" fmla="*/ 37 h 220"/>
                <a:gd name="T28" fmla="*/ 49 w 643"/>
                <a:gd name="T29" fmla="*/ 51 h 220"/>
                <a:gd name="T30" fmla="*/ 20 w 643"/>
                <a:gd name="T31" fmla="*/ 71 h 220"/>
                <a:gd name="T32" fmla="*/ 6 w 643"/>
                <a:gd name="T33" fmla="*/ 88 h 220"/>
                <a:gd name="T34" fmla="*/ 0 w 643"/>
                <a:gd name="T35" fmla="*/ 108 h 220"/>
                <a:gd name="T36" fmla="*/ 6 w 643"/>
                <a:gd name="T37" fmla="*/ 131 h 220"/>
                <a:gd name="T38" fmla="*/ 20 w 643"/>
                <a:gd name="T39" fmla="*/ 148 h 220"/>
                <a:gd name="T40" fmla="*/ 49 w 643"/>
                <a:gd name="T41" fmla="*/ 168 h 220"/>
                <a:gd name="T42" fmla="*/ 83 w 643"/>
                <a:gd name="T43" fmla="*/ 183 h 220"/>
                <a:gd name="T44" fmla="*/ 129 w 643"/>
                <a:gd name="T45" fmla="*/ 197 h 220"/>
                <a:gd name="T46" fmla="*/ 177 w 643"/>
                <a:gd name="T47" fmla="*/ 208 h 220"/>
                <a:gd name="T48" fmla="*/ 235 w 643"/>
                <a:gd name="T49" fmla="*/ 214 h 220"/>
                <a:gd name="T50" fmla="*/ 292 w 643"/>
                <a:gd name="T51" fmla="*/ 220 h 220"/>
                <a:gd name="T52" fmla="*/ 352 w 643"/>
                <a:gd name="T53" fmla="*/ 220 h 220"/>
                <a:gd name="T54" fmla="*/ 409 w 643"/>
                <a:gd name="T55" fmla="*/ 214 h 220"/>
                <a:gd name="T56" fmla="*/ 466 w 643"/>
                <a:gd name="T57" fmla="*/ 208 h 220"/>
                <a:gd name="T58" fmla="*/ 515 w 643"/>
                <a:gd name="T59" fmla="*/ 197 h 220"/>
                <a:gd name="T60" fmla="*/ 560 w 643"/>
                <a:gd name="T61" fmla="*/ 183 h 220"/>
                <a:gd name="T62" fmla="*/ 595 w 643"/>
                <a:gd name="T63" fmla="*/ 168 h 220"/>
                <a:gd name="T64" fmla="*/ 620 w 643"/>
                <a:gd name="T65" fmla="*/ 148 h 220"/>
                <a:gd name="T66" fmla="*/ 638 w 643"/>
                <a:gd name="T67" fmla="*/ 131 h 220"/>
                <a:gd name="T68" fmla="*/ 643 w 643"/>
                <a:gd name="T69" fmla="*/ 10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3" h="220">
                  <a:moveTo>
                    <a:pt x="643" y="108"/>
                  </a:moveTo>
                  <a:lnTo>
                    <a:pt x="638" y="88"/>
                  </a:lnTo>
                  <a:lnTo>
                    <a:pt x="620" y="71"/>
                  </a:lnTo>
                  <a:lnTo>
                    <a:pt x="595" y="51"/>
                  </a:lnTo>
                  <a:lnTo>
                    <a:pt x="560" y="37"/>
                  </a:lnTo>
                  <a:lnTo>
                    <a:pt x="515" y="23"/>
                  </a:lnTo>
                  <a:lnTo>
                    <a:pt x="466" y="11"/>
                  </a:lnTo>
                  <a:lnTo>
                    <a:pt x="409" y="5"/>
                  </a:lnTo>
                  <a:lnTo>
                    <a:pt x="352" y="0"/>
                  </a:lnTo>
                  <a:lnTo>
                    <a:pt x="292" y="0"/>
                  </a:lnTo>
                  <a:lnTo>
                    <a:pt x="235" y="5"/>
                  </a:lnTo>
                  <a:lnTo>
                    <a:pt x="177" y="11"/>
                  </a:lnTo>
                  <a:lnTo>
                    <a:pt x="129" y="23"/>
                  </a:lnTo>
                  <a:lnTo>
                    <a:pt x="83" y="37"/>
                  </a:lnTo>
                  <a:lnTo>
                    <a:pt x="49" y="51"/>
                  </a:lnTo>
                  <a:lnTo>
                    <a:pt x="20" y="71"/>
                  </a:lnTo>
                  <a:lnTo>
                    <a:pt x="6" y="88"/>
                  </a:lnTo>
                  <a:lnTo>
                    <a:pt x="0" y="108"/>
                  </a:lnTo>
                  <a:lnTo>
                    <a:pt x="6" y="131"/>
                  </a:lnTo>
                  <a:lnTo>
                    <a:pt x="20" y="148"/>
                  </a:lnTo>
                  <a:lnTo>
                    <a:pt x="49" y="168"/>
                  </a:lnTo>
                  <a:lnTo>
                    <a:pt x="83" y="183"/>
                  </a:lnTo>
                  <a:lnTo>
                    <a:pt x="129" y="197"/>
                  </a:lnTo>
                  <a:lnTo>
                    <a:pt x="177" y="208"/>
                  </a:lnTo>
                  <a:lnTo>
                    <a:pt x="235" y="214"/>
                  </a:lnTo>
                  <a:lnTo>
                    <a:pt x="292" y="220"/>
                  </a:lnTo>
                  <a:lnTo>
                    <a:pt x="352" y="220"/>
                  </a:lnTo>
                  <a:lnTo>
                    <a:pt x="409" y="214"/>
                  </a:lnTo>
                  <a:lnTo>
                    <a:pt x="466" y="208"/>
                  </a:lnTo>
                  <a:lnTo>
                    <a:pt x="515" y="197"/>
                  </a:lnTo>
                  <a:lnTo>
                    <a:pt x="560" y="183"/>
                  </a:lnTo>
                  <a:lnTo>
                    <a:pt x="595" y="168"/>
                  </a:lnTo>
                  <a:lnTo>
                    <a:pt x="620" y="148"/>
                  </a:lnTo>
                  <a:lnTo>
                    <a:pt x="638" y="131"/>
                  </a:lnTo>
                  <a:lnTo>
                    <a:pt x="643" y="108"/>
                  </a:lnTo>
                  <a:close/>
                </a:path>
              </a:pathLst>
            </a:custGeom>
            <a:solidFill>
              <a:srgbClr val="000080"/>
            </a:solidFill>
            <a:ln w="4763">
              <a:solidFill>
                <a:srgbClr val="E6E6E6"/>
              </a:solidFill>
              <a:prstDash val="solid"/>
              <a:round/>
              <a:headEnd/>
              <a:tailEnd/>
            </a:ln>
          </p:spPr>
          <p:txBody>
            <a:bodyPr/>
            <a:lstStyle/>
            <a:p>
              <a:endParaRPr lang="en-US"/>
            </a:p>
          </p:txBody>
        </p:sp>
        <p:sp>
          <p:nvSpPr>
            <p:cNvPr id="860165" name="Rectangle 5"/>
            <p:cNvSpPr>
              <a:spLocks noChangeArrowheads="1"/>
            </p:cNvSpPr>
            <p:nvPr/>
          </p:nvSpPr>
          <p:spPr bwMode="auto">
            <a:xfrm>
              <a:off x="308" y="1955"/>
              <a:ext cx="637" cy="15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0166" name="Freeform 6"/>
            <p:cNvSpPr>
              <a:spLocks/>
            </p:cNvSpPr>
            <p:nvPr/>
          </p:nvSpPr>
          <p:spPr bwMode="auto">
            <a:xfrm>
              <a:off x="305" y="1841"/>
              <a:ext cx="643" cy="217"/>
            </a:xfrm>
            <a:custGeom>
              <a:avLst/>
              <a:gdLst>
                <a:gd name="T0" fmla="*/ 643 w 643"/>
                <a:gd name="T1" fmla="*/ 109 h 217"/>
                <a:gd name="T2" fmla="*/ 638 w 643"/>
                <a:gd name="T3" fmla="*/ 89 h 217"/>
                <a:gd name="T4" fmla="*/ 620 w 643"/>
                <a:gd name="T5" fmla="*/ 69 h 217"/>
                <a:gd name="T6" fmla="*/ 595 w 643"/>
                <a:gd name="T7" fmla="*/ 52 h 217"/>
                <a:gd name="T8" fmla="*/ 560 w 643"/>
                <a:gd name="T9" fmla="*/ 37 h 217"/>
                <a:gd name="T10" fmla="*/ 515 w 643"/>
                <a:gd name="T11" fmla="*/ 23 h 217"/>
                <a:gd name="T12" fmla="*/ 466 w 643"/>
                <a:gd name="T13" fmla="*/ 12 h 217"/>
                <a:gd name="T14" fmla="*/ 409 w 643"/>
                <a:gd name="T15" fmla="*/ 3 h 217"/>
                <a:gd name="T16" fmla="*/ 352 w 643"/>
                <a:gd name="T17" fmla="*/ 0 h 217"/>
                <a:gd name="T18" fmla="*/ 292 w 643"/>
                <a:gd name="T19" fmla="*/ 0 h 217"/>
                <a:gd name="T20" fmla="*/ 235 w 643"/>
                <a:gd name="T21" fmla="*/ 3 h 217"/>
                <a:gd name="T22" fmla="*/ 177 w 643"/>
                <a:gd name="T23" fmla="*/ 12 h 217"/>
                <a:gd name="T24" fmla="*/ 129 w 643"/>
                <a:gd name="T25" fmla="*/ 23 h 217"/>
                <a:gd name="T26" fmla="*/ 83 w 643"/>
                <a:gd name="T27" fmla="*/ 37 h 217"/>
                <a:gd name="T28" fmla="*/ 49 w 643"/>
                <a:gd name="T29" fmla="*/ 52 h 217"/>
                <a:gd name="T30" fmla="*/ 23 w 643"/>
                <a:gd name="T31" fmla="*/ 69 h 217"/>
                <a:gd name="T32" fmla="*/ 6 w 643"/>
                <a:gd name="T33" fmla="*/ 89 h 217"/>
                <a:gd name="T34" fmla="*/ 0 w 643"/>
                <a:gd name="T35" fmla="*/ 109 h 217"/>
                <a:gd name="T36" fmla="*/ 6 w 643"/>
                <a:gd name="T37" fmla="*/ 129 h 217"/>
                <a:gd name="T38" fmla="*/ 23 w 643"/>
                <a:gd name="T39" fmla="*/ 149 h 217"/>
                <a:gd name="T40" fmla="*/ 49 w 643"/>
                <a:gd name="T41" fmla="*/ 166 h 217"/>
                <a:gd name="T42" fmla="*/ 83 w 643"/>
                <a:gd name="T43" fmla="*/ 183 h 217"/>
                <a:gd name="T44" fmla="*/ 129 w 643"/>
                <a:gd name="T45" fmla="*/ 197 h 217"/>
                <a:gd name="T46" fmla="*/ 177 w 643"/>
                <a:gd name="T47" fmla="*/ 209 h 217"/>
                <a:gd name="T48" fmla="*/ 235 w 643"/>
                <a:gd name="T49" fmla="*/ 215 h 217"/>
                <a:gd name="T50" fmla="*/ 292 w 643"/>
                <a:gd name="T51" fmla="*/ 217 h 217"/>
                <a:gd name="T52" fmla="*/ 352 w 643"/>
                <a:gd name="T53" fmla="*/ 217 h 217"/>
                <a:gd name="T54" fmla="*/ 409 w 643"/>
                <a:gd name="T55" fmla="*/ 215 h 217"/>
                <a:gd name="T56" fmla="*/ 466 w 643"/>
                <a:gd name="T57" fmla="*/ 209 h 217"/>
                <a:gd name="T58" fmla="*/ 515 w 643"/>
                <a:gd name="T59" fmla="*/ 197 h 217"/>
                <a:gd name="T60" fmla="*/ 560 w 643"/>
                <a:gd name="T61" fmla="*/ 183 h 217"/>
                <a:gd name="T62" fmla="*/ 595 w 643"/>
                <a:gd name="T63" fmla="*/ 166 h 217"/>
                <a:gd name="T64" fmla="*/ 620 w 643"/>
                <a:gd name="T65" fmla="*/ 149 h 217"/>
                <a:gd name="T66" fmla="*/ 638 w 643"/>
                <a:gd name="T67" fmla="*/ 129 h 217"/>
                <a:gd name="T68" fmla="*/ 643 w 643"/>
                <a:gd name="T69"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3" h="217">
                  <a:moveTo>
                    <a:pt x="643" y="109"/>
                  </a:moveTo>
                  <a:lnTo>
                    <a:pt x="638" y="89"/>
                  </a:lnTo>
                  <a:lnTo>
                    <a:pt x="620" y="69"/>
                  </a:lnTo>
                  <a:lnTo>
                    <a:pt x="595" y="52"/>
                  </a:lnTo>
                  <a:lnTo>
                    <a:pt x="560" y="37"/>
                  </a:lnTo>
                  <a:lnTo>
                    <a:pt x="515" y="23"/>
                  </a:lnTo>
                  <a:lnTo>
                    <a:pt x="466" y="12"/>
                  </a:lnTo>
                  <a:lnTo>
                    <a:pt x="409" y="3"/>
                  </a:lnTo>
                  <a:lnTo>
                    <a:pt x="352" y="0"/>
                  </a:lnTo>
                  <a:lnTo>
                    <a:pt x="292" y="0"/>
                  </a:lnTo>
                  <a:lnTo>
                    <a:pt x="235" y="3"/>
                  </a:lnTo>
                  <a:lnTo>
                    <a:pt x="177" y="12"/>
                  </a:lnTo>
                  <a:lnTo>
                    <a:pt x="129" y="23"/>
                  </a:lnTo>
                  <a:lnTo>
                    <a:pt x="83" y="37"/>
                  </a:lnTo>
                  <a:lnTo>
                    <a:pt x="49" y="52"/>
                  </a:lnTo>
                  <a:lnTo>
                    <a:pt x="23" y="69"/>
                  </a:lnTo>
                  <a:lnTo>
                    <a:pt x="6" y="89"/>
                  </a:lnTo>
                  <a:lnTo>
                    <a:pt x="0" y="109"/>
                  </a:lnTo>
                  <a:lnTo>
                    <a:pt x="6" y="129"/>
                  </a:lnTo>
                  <a:lnTo>
                    <a:pt x="23" y="149"/>
                  </a:lnTo>
                  <a:lnTo>
                    <a:pt x="49" y="166"/>
                  </a:lnTo>
                  <a:lnTo>
                    <a:pt x="83" y="183"/>
                  </a:lnTo>
                  <a:lnTo>
                    <a:pt x="129" y="197"/>
                  </a:lnTo>
                  <a:lnTo>
                    <a:pt x="177" y="209"/>
                  </a:lnTo>
                  <a:lnTo>
                    <a:pt x="235" y="215"/>
                  </a:lnTo>
                  <a:lnTo>
                    <a:pt x="292" y="217"/>
                  </a:lnTo>
                  <a:lnTo>
                    <a:pt x="352" y="217"/>
                  </a:lnTo>
                  <a:lnTo>
                    <a:pt x="409" y="215"/>
                  </a:lnTo>
                  <a:lnTo>
                    <a:pt x="466" y="209"/>
                  </a:lnTo>
                  <a:lnTo>
                    <a:pt x="515" y="197"/>
                  </a:lnTo>
                  <a:lnTo>
                    <a:pt x="560" y="183"/>
                  </a:lnTo>
                  <a:lnTo>
                    <a:pt x="595" y="166"/>
                  </a:lnTo>
                  <a:lnTo>
                    <a:pt x="620" y="149"/>
                  </a:lnTo>
                  <a:lnTo>
                    <a:pt x="638" y="129"/>
                  </a:lnTo>
                  <a:lnTo>
                    <a:pt x="643" y="109"/>
                  </a:lnTo>
                  <a:close/>
                </a:path>
              </a:pathLst>
            </a:custGeom>
            <a:solidFill>
              <a:srgbClr val="0000FF"/>
            </a:solidFill>
            <a:ln w="4763">
              <a:solidFill>
                <a:srgbClr val="E6E6E6"/>
              </a:solidFill>
              <a:prstDash val="solid"/>
              <a:round/>
              <a:headEnd/>
              <a:tailEnd/>
            </a:ln>
          </p:spPr>
          <p:txBody>
            <a:bodyPr/>
            <a:lstStyle/>
            <a:p>
              <a:endParaRPr lang="en-US"/>
            </a:p>
          </p:txBody>
        </p:sp>
        <p:sp>
          <p:nvSpPr>
            <p:cNvPr id="860167" name="Freeform 7"/>
            <p:cNvSpPr>
              <a:spLocks/>
            </p:cNvSpPr>
            <p:nvPr/>
          </p:nvSpPr>
          <p:spPr bwMode="auto">
            <a:xfrm>
              <a:off x="631" y="1873"/>
              <a:ext cx="211" cy="68"/>
            </a:xfrm>
            <a:custGeom>
              <a:avLst/>
              <a:gdLst>
                <a:gd name="T0" fmla="*/ 0 w 211"/>
                <a:gd name="T1" fmla="*/ 54 h 68"/>
                <a:gd name="T2" fmla="*/ 49 w 211"/>
                <a:gd name="T3" fmla="*/ 68 h 68"/>
                <a:gd name="T4" fmla="*/ 163 w 211"/>
                <a:gd name="T5" fmla="*/ 22 h 68"/>
                <a:gd name="T6" fmla="*/ 211 w 211"/>
                <a:gd name="T7" fmla="*/ 37 h 68"/>
                <a:gd name="T8" fmla="*/ 186 w 211"/>
                <a:gd name="T9" fmla="*/ 0 h 68"/>
                <a:gd name="T10" fmla="*/ 51 w 211"/>
                <a:gd name="T11" fmla="*/ 0 h 68"/>
                <a:gd name="T12" fmla="*/ 106 w 211"/>
                <a:gd name="T13" fmla="*/ 11 h 68"/>
                <a:gd name="T14" fmla="*/ 0 w 211"/>
                <a:gd name="T15" fmla="*/ 5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8">
                  <a:moveTo>
                    <a:pt x="0" y="54"/>
                  </a:moveTo>
                  <a:lnTo>
                    <a:pt x="49" y="68"/>
                  </a:lnTo>
                  <a:lnTo>
                    <a:pt x="163" y="22"/>
                  </a:lnTo>
                  <a:lnTo>
                    <a:pt x="211" y="37"/>
                  </a:lnTo>
                  <a:lnTo>
                    <a:pt x="186" y="0"/>
                  </a:lnTo>
                  <a:lnTo>
                    <a:pt x="51" y="0"/>
                  </a:lnTo>
                  <a:lnTo>
                    <a:pt x="106" y="11"/>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68" name="Freeform 8"/>
            <p:cNvSpPr>
              <a:spLocks/>
            </p:cNvSpPr>
            <p:nvPr/>
          </p:nvSpPr>
          <p:spPr bwMode="auto">
            <a:xfrm>
              <a:off x="631" y="1873"/>
              <a:ext cx="211" cy="68"/>
            </a:xfrm>
            <a:custGeom>
              <a:avLst/>
              <a:gdLst>
                <a:gd name="T0" fmla="*/ 0 w 211"/>
                <a:gd name="T1" fmla="*/ 54 h 68"/>
                <a:gd name="T2" fmla="*/ 49 w 211"/>
                <a:gd name="T3" fmla="*/ 68 h 68"/>
                <a:gd name="T4" fmla="*/ 163 w 211"/>
                <a:gd name="T5" fmla="*/ 22 h 68"/>
                <a:gd name="T6" fmla="*/ 211 w 211"/>
                <a:gd name="T7" fmla="*/ 37 h 68"/>
                <a:gd name="T8" fmla="*/ 186 w 211"/>
                <a:gd name="T9" fmla="*/ 0 h 68"/>
                <a:gd name="T10" fmla="*/ 51 w 211"/>
                <a:gd name="T11" fmla="*/ 0 h 68"/>
                <a:gd name="T12" fmla="*/ 106 w 211"/>
                <a:gd name="T13" fmla="*/ 11 h 68"/>
                <a:gd name="T14" fmla="*/ 0 w 211"/>
                <a:gd name="T15" fmla="*/ 5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8">
                  <a:moveTo>
                    <a:pt x="0" y="54"/>
                  </a:moveTo>
                  <a:lnTo>
                    <a:pt x="49" y="68"/>
                  </a:lnTo>
                  <a:lnTo>
                    <a:pt x="163" y="22"/>
                  </a:lnTo>
                  <a:lnTo>
                    <a:pt x="211" y="37"/>
                  </a:lnTo>
                  <a:lnTo>
                    <a:pt x="186" y="0"/>
                  </a:lnTo>
                  <a:lnTo>
                    <a:pt x="51" y="0"/>
                  </a:lnTo>
                  <a:lnTo>
                    <a:pt x="106" y="11"/>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69" name="Freeform 9"/>
            <p:cNvSpPr>
              <a:spLocks/>
            </p:cNvSpPr>
            <p:nvPr/>
          </p:nvSpPr>
          <p:spPr bwMode="auto">
            <a:xfrm>
              <a:off x="402" y="1953"/>
              <a:ext cx="212" cy="74"/>
            </a:xfrm>
            <a:custGeom>
              <a:avLst/>
              <a:gdLst>
                <a:gd name="T0" fmla="*/ 212 w 212"/>
                <a:gd name="T1" fmla="*/ 14 h 74"/>
                <a:gd name="T2" fmla="*/ 166 w 212"/>
                <a:gd name="T3" fmla="*/ 0 h 74"/>
                <a:gd name="T4" fmla="*/ 55 w 212"/>
                <a:gd name="T5" fmla="*/ 45 h 74"/>
                <a:gd name="T6" fmla="*/ 0 w 212"/>
                <a:gd name="T7" fmla="*/ 31 h 74"/>
                <a:gd name="T8" fmla="*/ 29 w 212"/>
                <a:gd name="T9" fmla="*/ 74 h 74"/>
                <a:gd name="T10" fmla="*/ 166 w 212"/>
                <a:gd name="T11" fmla="*/ 74 h 74"/>
                <a:gd name="T12" fmla="*/ 106 w 212"/>
                <a:gd name="T13" fmla="*/ 57 h 74"/>
                <a:gd name="T14" fmla="*/ 212 w 212"/>
                <a:gd name="T15" fmla="*/ 1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4">
                  <a:moveTo>
                    <a:pt x="212" y="14"/>
                  </a:moveTo>
                  <a:lnTo>
                    <a:pt x="166" y="0"/>
                  </a:lnTo>
                  <a:lnTo>
                    <a:pt x="55" y="45"/>
                  </a:lnTo>
                  <a:lnTo>
                    <a:pt x="0" y="31"/>
                  </a:lnTo>
                  <a:lnTo>
                    <a:pt x="29" y="74"/>
                  </a:lnTo>
                  <a:lnTo>
                    <a:pt x="166" y="74"/>
                  </a:lnTo>
                  <a:lnTo>
                    <a:pt x="106" y="57"/>
                  </a:lnTo>
                  <a:lnTo>
                    <a:pt x="21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70" name="Freeform 10"/>
            <p:cNvSpPr>
              <a:spLocks/>
            </p:cNvSpPr>
            <p:nvPr/>
          </p:nvSpPr>
          <p:spPr bwMode="auto">
            <a:xfrm>
              <a:off x="402" y="1953"/>
              <a:ext cx="212" cy="74"/>
            </a:xfrm>
            <a:custGeom>
              <a:avLst/>
              <a:gdLst>
                <a:gd name="T0" fmla="*/ 212 w 212"/>
                <a:gd name="T1" fmla="*/ 14 h 74"/>
                <a:gd name="T2" fmla="*/ 166 w 212"/>
                <a:gd name="T3" fmla="*/ 0 h 74"/>
                <a:gd name="T4" fmla="*/ 55 w 212"/>
                <a:gd name="T5" fmla="*/ 45 h 74"/>
                <a:gd name="T6" fmla="*/ 0 w 212"/>
                <a:gd name="T7" fmla="*/ 31 h 74"/>
                <a:gd name="T8" fmla="*/ 29 w 212"/>
                <a:gd name="T9" fmla="*/ 74 h 74"/>
                <a:gd name="T10" fmla="*/ 166 w 212"/>
                <a:gd name="T11" fmla="*/ 74 h 74"/>
                <a:gd name="T12" fmla="*/ 106 w 212"/>
                <a:gd name="T13" fmla="*/ 57 h 74"/>
                <a:gd name="T14" fmla="*/ 212 w 212"/>
                <a:gd name="T15" fmla="*/ 1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4">
                  <a:moveTo>
                    <a:pt x="212" y="14"/>
                  </a:moveTo>
                  <a:lnTo>
                    <a:pt x="166" y="0"/>
                  </a:lnTo>
                  <a:lnTo>
                    <a:pt x="55" y="45"/>
                  </a:lnTo>
                  <a:lnTo>
                    <a:pt x="0" y="31"/>
                  </a:lnTo>
                  <a:lnTo>
                    <a:pt x="29" y="74"/>
                  </a:lnTo>
                  <a:lnTo>
                    <a:pt x="166" y="74"/>
                  </a:lnTo>
                  <a:lnTo>
                    <a:pt x="106" y="57"/>
                  </a:lnTo>
                  <a:lnTo>
                    <a:pt x="21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71" name="Freeform 11"/>
            <p:cNvSpPr>
              <a:spLocks/>
            </p:cNvSpPr>
            <p:nvPr/>
          </p:nvSpPr>
          <p:spPr bwMode="auto">
            <a:xfrm>
              <a:off x="414" y="1867"/>
              <a:ext cx="211" cy="71"/>
            </a:xfrm>
            <a:custGeom>
              <a:avLst/>
              <a:gdLst>
                <a:gd name="T0" fmla="*/ 0 w 211"/>
                <a:gd name="T1" fmla="*/ 17 h 71"/>
                <a:gd name="T2" fmla="*/ 45 w 211"/>
                <a:gd name="T3" fmla="*/ 0 h 71"/>
                <a:gd name="T4" fmla="*/ 160 w 211"/>
                <a:gd name="T5" fmla="*/ 43 h 71"/>
                <a:gd name="T6" fmla="*/ 211 w 211"/>
                <a:gd name="T7" fmla="*/ 31 h 71"/>
                <a:gd name="T8" fmla="*/ 183 w 211"/>
                <a:gd name="T9" fmla="*/ 71 h 71"/>
                <a:gd name="T10" fmla="*/ 51 w 211"/>
                <a:gd name="T11" fmla="*/ 71 h 71"/>
                <a:gd name="T12" fmla="*/ 106 w 211"/>
                <a:gd name="T13" fmla="*/ 60 h 71"/>
                <a:gd name="T14" fmla="*/ 0 w 211"/>
                <a:gd name="T15" fmla="*/ 17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71">
                  <a:moveTo>
                    <a:pt x="0" y="17"/>
                  </a:moveTo>
                  <a:lnTo>
                    <a:pt x="45" y="0"/>
                  </a:lnTo>
                  <a:lnTo>
                    <a:pt x="160" y="43"/>
                  </a:lnTo>
                  <a:lnTo>
                    <a:pt x="211" y="31"/>
                  </a:lnTo>
                  <a:lnTo>
                    <a:pt x="183" y="71"/>
                  </a:lnTo>
                  <a:lnTo>
                    <a:pt x="51" y="71"/>
                  </a:lnTo>
                  <a:lnTo>
                    <a:pt x="106" y="6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72" name="Freeform 12"/>
            <p:cNvSpPr>
              <a:spLocks/>
            </p:cNvSpPr>
            <p:nvPr/>
          </p:nvSpPr>
          <p:spPr bwMode="auto">
            <a:xfrm>
              <a:off x="414" y="1867"/>
              <a:ext cx="211" cy="71"/>
            </a:xfrm>
            <a:custGeom>
              <a:avLst/>
              <a:gdLst>
                <a:gd name="T0" fmla="*/ 0 w 211"/>
                <a:gd name="T1" fmla="*/ 17 h 71"/>
                <a:gd name="T2" fmla="*/ 45 w 211"/>
                <a:gd name="T3" fmla="*/ 0 h 71"/>
                <a:gd name="T4" fmla="*/ 160 w 211"/>
                <a:gd name="T5" fmla="*/ 43 h 71"/>
                <a:gd name="T6" fmla="*/ 211 w 211"/>
                <a:gd name="T7" fmla="*/ 31 h 71"/>
                <a:gd name="T8" fmla="*/ 183 w 211"/>
                <a:gd name="T9" fmla="*/ 71 h 71"/>
                <a:gd name="T10" fmla="*/ 51 w 211"/>
                <a:gd name="T11" fmla="*/ 71 h 71"/>
                <a:gd name="T12" fmla="*/ 106 w 211"/>
                <a:gd name="T13" fmla="*/ 60 h 71"/>
                <a:gd name="T14" fmla="*/ 0 w 211"/>
                <a:gd name="T15" fmla="*/ 17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71">
                  <a:moveTo>
                    <a:pt x="0" y="17"/>
                  </a:moveTo>
                  <a:lnTo>
                    <a:pt x="45" y="0"/>
                  </a:lnTo>
                  <a:lnTo>
                    <a:pt x="160" y="43"/>
                  </a:lnTo>
                  <a:lnTo>
                    <a:pt x="211" y="31"/>
                  </a:lnTo>
                  <a:lnTo>
                    <a:pt x="183" y="71"/>
                  </a:lnTo>
                  <a:lnTo>
                    <a:pt x="51" y="71"/>
                  </a:lnTo>
                  <a:lnTo>
                    <a:pt x="106" y="6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73" name="Freeform 13"/>
            <p:cNvSpPr>
              <a:spLocks/>
            </p:cNvSpPr>
            <p:nvPr/>
          </p:nvSpPr>
          <p:spPr bwMode="auto">
            <a:xfrm>
              <a:off x="625" y="1961"/>
              <a:ext cx="209" cy="69"/>
            </a:xfrm>
            <a:custGeom>
              <a:avLst/>
              <a:gdLst>
                <a:gd name="T0" fmla="*/ 209 w 209"/>
                <a:gd name="T1" fmla="*/ 55 h 69"/>
                <a:gd name="T2" fmla="*/ 163 w 209"/>
                <a:gd name="T3" fmla="*/ 69 h 69"/>
                <a:gd name="T4" fmla="*/ 55 w 209"/>
                <a:gd name="T5" fmla="*/ 23 h 69"/>
                <a:gd name="T6" fmla="*/ 0 w 209"/>
                <a:gd name="T7" fmla="*/ 37 h 69"/>
                <a:gd name="T8" fmla="*/ 26 w 209"/>
                <a:gd name="T9" fmla="*/ 0 h 69"/>
                <a:gd name="T10" fmla="*/ 163 w 209"/>
                <a:gd name="T11" fmla="*/ 0 h 69"/>
                <a:gd name="T12" fmla="*/ 106 w 209"/>
                <a:gd name="T13" fmla="*/ 12 h 69"/>
                <a:gd name="T14" fmla="*/ 209 w 209"/>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9">
                  <a:moveTo>
                    <a:pt x="209" y="55"/>
                  </a:moveTo>
                  <a:lnTo>
                    <a:pt x="163" y="69"/>
                  </a:lnTo>
                  <a:lnTo>
                    <a:pt x="55" y="23"/>
                  </a:lnTo>
                  <a:lnTo>
                    <a:pt x="0" y="37"/>
                  </a:lnTo>
                  <a:lnTo>
                    <a:pt x="26" y="0"/>
                  </a:lnTo>
                  <a:lnTo>
                    <a:pt x="163" y="0"/>
                  </a:lnTo>
                  <a:lnTo>
                    <a:pt x="106" y="12"/>
                  </a:lnTo>
                  <a:lnTo>
                    <a:pt x="209"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74" name="Freeform 14"/>
            <p:cNvSpPr>
              <a:spLocks/>
            </p:cNvSpPr>
            <p:nvPr/>
          </p:nvSpPr>
          <p:spPr bwMode="auto">
            <a:xfrm>
              <a:off x="625" y="1961"/>
              <a:ext cx="209" cy="69"/>
            </a:xfrm>
            <a:custGeom>
              <a:avLst/>
              <a:gdLst>
                <a:gd name="T0" fmla="*/ 209 w 209"/>
                <a:gd name="T1" fmla="*/ 55 h 69"/>
                <a:gd name="T2" fmla="*/ 163 w 209"/>
                <a:gd name="T3" fmla="*/ 69 h 69"/>
                <a:gd name="T4" fmla="*/ 55 w 209"/>
                <a:gd name="T5" fmla="*/ 23 h 69"/>
                <a:gd name="T6" fmla="*/ 0 w 209"/>
                <a:gd name="T7" fmla="*/ 37 h 69"/>
                <a:gd name="T8" fmla="*/ 26 w 209"/>
                <a:gd name="T9" fmla="*/ 0 h 69"/>
                <a:gd name="T10" fmla="*/ 163 w 209"/>
                <a:gd name="T11" fmla="*/ 0 h 69"/>
                <a:gd name="T12" fmla="*/ 106 w 209"/>
                <a:gd name="T13" fmla="*/ 12 h 69"/>
                <a:gd name="T14" fmla="*/ 209 w 209"/>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9">
                  <a:moveTo>
                    <a:pt x="209" y="55"/>
                  </a:moveTo>
                  <a:lnTo>
                    <a:pt x="163" y="69"/>
                  </a:lnTo>
                  <a:lnTo>
                    <a:pt x="55" y="23"/>
                  </a:lnTo>
                  <a:lnTo>
                    <a:pt x="0" y="37"/>
                  </a:lnTo>
                  <a:lnTo>
                    <a:pt x="26" y="0"/>
                  </a:lnTo>
                  <a:lnTo>
                    <a:pt x="163" y="0"/>
                  </a:lnTo>
                  <a:lnTo>
                    <a:pt x="106" y="12"/>
                  </a:lnTo>
                  <a:lnTo>
                    <a:pt x="209"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75" name="Freeform 15"/>
            <p:cNvSpPr>
              <a:spLocks/>
            </p:cNvSpPr>
            <p:nvPr/>
          </p:nvSpPr>
          <p:spPr bwMode="auto">
            <a:xfrm>
              <a:off x="637" y="1875"/>
              <a:ext cx="211" cy="69"/>
            </a:xfrm>
            <a:custGeom>
              <a:avLst/>
              <a:gdLst>
                <a:gd name="T0" fmla="*/ 0 w 211"/>
                <a:gd name="T1" fmla="*/ 55 h 69"/>
                <a:gd name="T2" fmla="*/ 45 w 211"/>
                <a:gd name="T3" fmla="*/ 69 h 69"/>
                <a:gd name="T4" fmla="*/ 160 w 211"/>
                <a:gd name="T5" fmla="*/ 23 h 69"/>
                <a:gd name="T6" fmla="*/ 211 w 211"/>
                <a:gd name="T7" fmla="*/ 38 h 69"/>
                <a:gd name="T8" fmla="*/ 183 w 211"/>
                <a:gd name="T9" fmla="*/ 0 h 69"/>
                <a:gd name="T10" fmla="*/ 48 w 211"/>
                <a:gd name="T11" fmla="*/ 0 h 69"/>
                <a:gd name="T12" fmla="*/ 105 w 211"/>
                <a:gd name="T13" fmla="*/ 12 h 69"/>
                <a:gd name="T14" fmla="*/ 0 w 211"/>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9">
                  <a:moveTo>
                    <a:pt x="0" y="55"/>
                  </a:moveTo>
                  <a:lnTo>
                    <a:pt x="45" y="69"/>
                  </a:lnTo>
                  <a:lnTo>
                    <a:pt x="160" y="23"/>
                  </a:lnTo>
                  <a:lnTo>
                    <a:pt x="211" y="38"/>
                  </a:lnTo>
                  <a:lnTo>
                    <a:pt x="183" y="0"/>
                  </a:lnTo>
                  <a:lnTo>
                    <a:pt x="48" y="0"/>
                  </a:lnTo>
                  <a:lnTo>
                    <a:pt x="105" y="12"/>
                  </a:ln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76" name="Freeform 16"/>
            <p:cNvSpPr>
              <a:spLocks/>
            </p:cNvSpPr>
            <p:nvPr/>
          </p:nvSpPr>
          <p:spPr bwMode="auto">
            <a:xfrm>
              <a:off x="637" y="1875"/>
              <a:ext cx="211" cy="69"/>
            </a:xfrm>
            <a:custGeom>
              <a:avLst/>
              <a:gdLst>
                <a:gd name="T0" fmla="*/ 0 w 211"/>
                <a:gd name="T1" fmla="*/ 55 h 69"/>
                <a:gd name="T2" fmla="*/ 45 w 211"/>
                <a:gd name="T3" fmla="*/ 69 h 69"/>
                <a:gd name="T4" fmla="*/ 160 w 211"/>
                <a:gd name="T5" fmla="*/ 23 h 69"/>
                <a:gd name="T6" fmla="*/ 211 w 211"/>
                <a:gd name="T7" fmla="*/ 38 h 69"/>
                <a:gd name="T8" fmla="*/ 183 w 211"/>
                <a:gd name="T9" fmla="*/ 0 h 69"/>
                <a:gd name="T10" fmla="*/ 48 w 211"/>
                <a:gd name="T11" fmla="*/ 0 h 69"/>
                <a:gd name="T12" fmla="*/ 105 w 211"/>
                <a:gd name="T13" fmla="*/ 12 h 69"/>
                <a:gd name="T14" fmla="*/ 0 w 211"/>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9">
                  <a:moveTo>
                    <a:pt x="0" y="55"/>
                  </a:moveTo>
                  <a:lnTo>
                    <a:pt x="45" y="69"/>
                  </a:lnTo>
                  <a:lnTo>
                    <a:pt x="160" y="23"/>
                  </a:lnTo>
                  <a:lnTo>
                    <a:pt x="211" y="38"/>
                  </a:lnTo>
                  <a:lnTo>
                    <a:pt x="183" y="0"/>
                  </a:lnTo>
                  <a:lnTo>
                    <a:pt x="48" y="0"/>
                  </a:lnTo>
                  <a:lnTo>
                    <a:pt x="105" y="12"/>
                  </a:ln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77" name="Freeform 17"/>
            <p:cNvSpPr>
              <a:spLocks/>
            </p:cNvSpPr>
            <p:nvPr/>
          </p:nvSpPr>
          <p:spPr bwMode="auto">
            <a:xfrm>
              <a:off x="405" y="1955"/>
              <a:ext cx="212" cy="75"/>
            </a:xfrm>
            <a:custGeom>
              <a:avLst/>
              <a:gdLst>
                <a:gd name="T0" fmla="*/ 212 w 212"/>
                <a:gd name="T1" fmla="*/ 18 h 75"/>
                <a:gd name="T2" fmla="*/ 166 w 212"/>
                <a:gd name="T3" fmla="*/ 0 h 75"/>
                <a:gd name="T4" fmla="*/ 54 w 212"/>
                <a:gd name="T5" fmla="*/ 46 h 75"/>
                <a:gd name="T6" fmla="*/ 0 w 212"/>
                <a:gd name="T7" fmla="*/ 32 h 75"/>
                <a:gd name="T8" fmla="*/ 29 w 212"/>
                <a:gd name="T9" fmla="*/ 75 h 75"/>
                <a:gd name="T10" fmla="*/ 166 w 212"/>
                <a:gd name="T11" fmla="*/ 75 h 75"/>
                <a:gd name="T12" fmla="*/ 106 w 212"/>
                <a:gd name="T13" fmla="*/ 61 h 75"/>
                <a:gd name="T14" fmla="*/ 212 w 212"/>
                <a:gd name="T15" fmla="*/ 18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5">
                  <a:moveTo>
                    <a:pt x="212" y="18"/>
                  </a:moveTo>
                  <a:lnTo>
                    <a:pt x="166" y="0"/>
                  </a:lnTo>
                  <a:lnTo>
                    <a:pt x="54" y="46"/>
                  </a:lnTo>
                  <a:lnTo>
                    <a:pt x="0" y="32"/>
                  </a:lnTo>
                  <a:lnTo>
                    <a:pt x="29" y="75"/>
                  </a:lnTo>
                  <a:lnTo>
                    <a:pt x="166" y="75"/>
                  </a:lnTo>
                  <a:lnTo>
                    <a:pt x="106" y="61"/>
                  </a:lnTo>
                  <a:lnTo>
                    <a:pt x="21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78" name="Freeform 18"/>
            <p:cNvSpPr>
              <a:spLocks/>
            </p:cNvSpPr>
            <p:nvPr/>
          </p:nvSpPr>
          <p:spPr bwMode="auto">
            <a:xfrm>
              <a:off x="405" y="1955"/>
              <a:ext cx="212" cy="75"/>
            </a:xfrm>
            <a:custGeom>
              <a:avLst/>
              <a:gdLst>
                <a:gd name="T0" fmla="*/ 212 w 212"/>
                <a:gd name="T1" fmla="*/ 18 h 75"/>
                <a:gd name="T2" fmla="*/ 166 w 212"/>
                <a:gd name="T3" fmla="*/ 0 h 75"/>
                <a:gd name="T4" fmla="*/ 54 w 212"/>
                <a:gd name="T5" fmla="*/ 46 h 75"/>
                <a:gd name="T6" fmla="*/ 0 w 212"/>
                <a:gd name="T7" fmla="*/ 32 h 75"/>
                <a:gd name="T8" fmla="*/ 29 w 212"/>
                <a:gd name="T9" fmla="*/ 75 h 75"/>
                <a:gd name="T10" fmla="*/ 166 w 212"/>
                <a:gd name="T11" fmla="*/ 75 h 75"/>
                <a:gd name="T12" fmla="*/ 106 w 212"/>
                <a:gd name="T13" fmla="*/ 61 h 75"/>
                <a:gd name="T14" fmla="*/ 212 w 212"/>
                <a:gd name="T15" fmla="*/ 18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5">
                  <a:moveTo>
                    <a:pt x="212" y="18"/>
                  </a:moveTo>
                  <a:lnTo>
                    <a:pt x="166" y="0"/>
                  </a:lnTo>
                  <a:lnTo>
                    <a:pt x="54" y="46"/>
                  </a:lnTo>
                  <a:lnTo>
                    <a:pt x="0" y="32"/>
                  </a:lnTo>
                  <a:lnTo>
                    <a:pt x="29" y="75"/>
                  </a:lnTo>
                  <a:lnTo>
                    <a:pt x="166" y="75"/>
                  </a:lnTo>
                  <a:lnTo>
                    <a:pt x="106" y="61"/>
                  </a:lnTo>
                  <a:lnTo>
                    <a:pt x="21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79" name="Freeform 19"/>
            <p:cNvSpPr>
              <a:spLocks/>
            </p:cNvSpPr>
            <p:nvPr/>
          </p:nvSpPr>
          <p:spPr bwMode="auto">
            <a:xfrm>
              <a:off x="419" y="1873"/>
              <a:ext cx="209" cy="68"/>
            </a:xfrm>
            <a:custGeom>
              <a:avLst/>
              <a:gdLst>
                <a:gd name="T0" fmla="*/ 0 w 209"/>
                <a:gd name="T1" fmla="*/ 14 h 68"/>
                <a:gd name="T2" fmla="*/ 46 w 209"/>
                <a:gd name="T3" fmla="*/ 0 h 68"/>
                <a:gd name="T4" fmla="*/ 158 w 209"/>
                <a:gd name="T5" fmla="*/ 40 h 68"/>
                <a:gd name="T6" fmla="*/ 209 w 209"/>
                <a:gd name="T7" fmla="*/ 31 h 68"/>
                <a:gd name="T8" fmla="*/ 183 w 209"/>
                <a:gd name="T9" fmla="*/ 68 h 68"/>
                <a:gd name="T10" fmla="*/ 49 w 209"/>
                <a:gd name="T11" fmla="*/ 68 h 68"/>
                <a:gd name="T12" fmla="*/ 103 w 209"/>
                <a:gd name="T13" fmla="*/ 57 h 68"/>
                <a:gd name="T14" fmla="*/ 0 w 209"/>
                <a:gd name="T15" fmla="*/ 1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8">
                  <a:moveTo>
                    <a:pt x="0" y="14"/>
                  </a:moveTo>
                  <a:lnTo>
                    <a:pt x="46" y="0"/>
                  </a:lnTo>
                  <a:lnTo>
                    <a:pt x="158" y="40"/>
                  </a:lnTo>
                  <a:lnTo>
                    <a:pt x="209" y="31"/>
                  </a:lnTo>
                  <a:lnTo>
                    <a:pt x="183" y="68"/>
                  </a:lnTo>
                  <a:lnTo>
                    <a:pt x="49" y="68"/>
                  </a:lnTo>
                  <a:lnTo>
                    <a:pt x="103" y="57"/>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80" name="Freeform 20"/>
            <p:cNvSpPr>
              <a:spLocks/>
            </p:cNvSpPr>
            <p:nvPr/>
          </p:nvSpPr>
          <p:spPr bwMode="auto">
            <a:xfrm>
              <a:off x="419" y="1873"/>
              <a:ext cx="209" cy="68"/>
            </a:xfrm>
            <a:custGeom>
              <a:avLst/>
              <a:gdLst>
                <a:gd name="T0" fmla="*/ 0 w 209"/>
                <a:gd name="T1" fmla="*/ 14 h 68"/>
                <a:gd name="T2" fmla="*/ 46 w 209"/>
                <a:gd name="T3" fmla="*/ 0 h 68"/>
                <a:gd name="T4" fmla="*/ 158 w 209"/>
                <a:gd name="T5" fmla="*/ 40 h 68"/>
                <a:gd name="T6" fmla="*/ 209 w 209"/>
                <a:gd name="T7" fmla="*/ 31 h 68"/>
                <a:gd name="T8" fmla="*/ 183 w 209"/>
                <a:gd name="T9" fmla="*/ 68 h 68"/>
                <a:gd name="T10" fmla="*/ 49 w 209"/>
                <a:gd name="T11" fmla="*/ 68 h 68"/>
                <a:gd name="T12" fmla="*/ 103 w 209"/>
                <a:gd name="T13" fmla="*/ 57 h 68"/>
                <a:gd name="T14" fmla="*/ 0 w 209"/>
                <a:gd name="T15" fmla="*/ 1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8">
                  <a:moveTo>
                    <a:pt x="0" y="14"/>
                  </a:moveTo>
                  <a:lnTo>
                    <a:pt x="46" y="0"/>
                  </a:lnTo>
                  <a:lnTo>
                    <a:pt x="158" y="40"/>
                  </a:lnTo>
                  <a:lnTo>
                    <a:pt x="209" y="31"/>
                  </a:lnTo>
                  <a:lnTo>
                    <a:pt x="183" y="68"/>
                  </a:lnTo>
                  <a:lnTo>
                    <a:pt x="49" y="68"/>
                  </a:lnTo>
                  <a:lnTo>
                    <a:pt x="103" y="57"/>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81" name="Freeform 21"/>
            <p:cNvSpPr>
              <a:spLocks/>
            </p:cNvSpPr>
            <p:nvPr/>
          </p:nvSpPr>
          <p:spPr bwMode="auto">
            <a:xfrm>
              <a:off x="628" y="1964"/>
              <a:ext cx="212" cy="69"/>
            </a:xfrm>
            <a:custGeom>
              <a:avLst/>
              <a:gdLst>
                <a:gd name="T0" fmla="*/ 212 w 212"/>
                <a:gd name="T1" fmla="*/ 54 h 69"/>
                <a:gd name="T2" fmla="*/ 166 w 212"/>
                <a:gd name="T3" fmla="*/ 69 h 69"/>
                <a:gd name="T4" fmla="*/ 54 w 212"/>
                <a:gd name="T5" fmla="*/ 23 h 69"/>
                <a:gd name="T6" fmla="*/ 0 w 212"/>
                <a:gd name="T7" fmla="*/ 37 h 69"/>
                <a:gd name="T8" fmla="*/ 29 w 212"/>
                <a:gd name="T9" fmla="*/ 0 h 69"/>
                <a:gd name="T10" fmla="*/ 166 w 212"/>
                <a:gd name="T11" fmla="*/ 0 h 69"/>
                <a:gd name="T12" fmla="*/ 106 w 212"/>
                <a:gd name="T13" fmla="*/ 11 h 69"/>
                <a:gd name="T14" fmla="*/ 212 w 212"/>
                <a:gd name="T15" fmla="*/ 5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9">
                  <a:moveTo>
                    <a:pt x="212" y="54"/>
                  </a:moveTo>
                  <a:lnTo>
                    <a:pt x="166" y="69"/>
                  </a:lnTo>
                  <a:lnTo>
                    <a:pt x="54" y="23"/>
                  </a:lnTo>
                  <a:lnTo>
                    <a:pt x="0" y="37"/>
                  </a:lnTo>
                  <a:lnTo>
                    <a:pt x="29" y="0"/>
                  </a:lnTo>
                  <a:lnTo>
                    <a:pt x="166" y="0"/>
                  </a:lnTo>
                  <a:lnTo>
                    <a:pt x="106" y="11"/>
                  </a:lnTo>
                  <a:lnTo>
                    <a:pt x="212"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82" name="Freeform 22"/>
            <p:cNvSpPr>
              <a:spLocks/>
            </p:cNvSpPr>
            <p:nvPr/>
          </p:nvSpPr>
          <p:spPr bwMode="auto">
            <a:xfrm>
              <a:off x="628" y="1964"/>
              <a:ext cx="212" cy="69"/>
            </a:xfrm>
            <a:custGeom>
              <a:avLst/>
              <a:gdLst>
                <a:gd name="T0" fmla="*/ 212 w 212"/>
                <a:gd name="T1" fmla="*/ 54 h 69"/>
                <a:gd name="T2" fmla="*/ 166 w 212"/>
                <a:gd name="T3" fmla="*/ 69 h 69"/>
                <a:gd name="T4" fmla="*/ 54 w 212"/>
                <a:gd name="T5" fmla="*/ 23 h 69"/>
                <a:gd name="T6" fmla="*/ 0 w 212"/>
                <a:gd name="T7" fmla="*/ 37 h 69"/>
                <a:gd name="T8" fmla="*/ 29 w 212"/>
                <a:gd name="T9" fmla="*/ 0 h 69"/>
                <a:gd name="T10" fmla="*/ 166 w 212"/>
                <a:gd name="T11" fmla="*/ 0 h 69"/>
                <a:gd name="T12" fmla="*/ 106 w 212"/>
                <a:gd name="T13" fmla="*/ 11 h 69"/>
                <a:gd name="T14" fmla="*/ 212 w 212"/>
                <a:gd name="T15" fmla="*/ 5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9">
                  <a:moveTo>
                    <a:pt x="212" y="54"/>
                  </a:moveTo>
                  <a:lnTo>
                    <a:pt x="166" y="69"/>
                  </a:lnTo>
                  <a:lnTo>
                    <a:pt x="54" y="23"/>
                  </a:lnTo>
                  <a:lnTo>
                    <a:pt x="0" y="37"/>
                  </a:lnTo>
                  <a:lnTo>
                    <a:pt x="29" y="0"/>
                  </a:lnTo>
                  <a:lnTo>
                    <a:pt x="166" y="0"/>
                  </a:lnTo>
                  <a:lnTo>
                    <a:pt x="106" y="11"/>
                  </a:lnTo>
                  <a:lnTo>
                    <a:pt x="212"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83" name="Line 23"/>
            <p:cNvSpPr>
              <a:spLocks noChangeShapeType="1"/>
            </p:cNvSpPr>
            <p:nvPr/>
          </p:nvSpPr>
          <p:spPr bwMode="auto">
            <a:xfrm>
              <a:off x="305" y="1958"/>
              <a:ext cx="1" cy="149"/>
            </a:xfrm>
            <a:prstGeom prst="line">
              <a:avLst/>
            </a:prstGeom>
            <a:noFill/>
            <a:ln w="4763">
              <a:solidFill>
                <a:srgbClr val="E6E6E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184" name="Line 24"/>
            <p:cNvSpPr>
              <a:spLocks noChangeShapeType="1"/>
            </p:cNvSpPr>
            <p:nvPr/>
          </p:nvSpPr>
          <p:spPr bwMode="auto">
            <a:xfrm>
              <a:off x="948" y="1958"/>
              <a:ext cx="1" cy="149"/>
            </a:xfrm>
            <a:prstGeom prst="line">
              <a:avLst/>
            </a:prstGeom>
            <a:noFill/>
            <a:ln w="4763">
              <a:solidFill>
                <a:srgbClr val="E6E6E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185" name="Rectangle 25"/>
            <p:cNvSpPr>
              <a:spLocks noChangeArrowheads="1"/>
            </p:cNvSpPr>
            <p:nvPr/>
          </p:nvSpPr>
          <p:spPr bwMode="auto">
            <a:xfrm>
              <a:off x="611" y="2067"/>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TW" sz="1500">
                  <a:solidFill>
                    <a:srgbClr val="FFFFFF"/>
                  </a:solidFill>
                  <a:ea typeface="新細明體" panose="02020500000000000000" pitchFamily="18" charset="-120"/>
                </a:rPr>
                <a:t>A</a:t>
              </a:r>
              <a:endParaRPr lang="en-US" altLang="zh-TW">
                <a:latin typeface="Helvetica" panose="020B0604020202020204" pitchFamily="34" charset="0"/>
                <a:ea typeface="新細明體" panose="02020500000000000000" pitchFamily="18" charset="-120"/>
              </a:endParaRPr>
            </a:p>
          </p:txBody>
        </p:sp>
        <p:sp>
          <p:nvSpPr>
            <p:cNvPr id="860186" name="Freeform 26"/>
            <p:cNvSpPr>
              <a:spLocks/>
            </p:cNvSpPr>
            <p:nvPr/>
          </p:nvSpPr>
          <p:spPr bwMode="auto">
            <a:xfrm>
              <a:off x="1806" y="1993"/>
              <a:ext cx="643" cy="220"/>
            </a:xfrm>
            <a:custGeom>
              <a:avLst/>
              <a:gdLst>
                <a:gd name="T0" fmla="*/ 643 w 643"/>
                <a:gd name="T1" fmla="*/ 108 h 220"/>
                <a:gd name="T2" fmla="*/ 637 w 643"/>
                <a:gd name="T3" fmla="*/ 88 h 220"/>
                <a:gd name="T4" fmla="*/ 620 w 643"/>
                <a:gd name="T5" fmla="*/ 71 h 220"/>
                <a:gd name="T6" fmla="*/ 594 w 643"/>
                <a:gd name="T7" fmla="*/ 51 h 220"/>
                <a:gd name="T8" fmla="*/ 560 w 643"/>
                <a:gd name="T9" fmla="*/ 37 h 220"/>
                <a:gd name="T10" fmla="*/ 514 w 643"/>
                <a:gd name="T11" fmla="*/ 23 h 220"/>
                <a:gd name="T12" fmla="*/ 466 w 643"/>
                <a:gd name="T13" fmla="*/ 11 h 220"/>
                <a:gd name="T14" fmla="*/ 408 w 643"/>
                <a:gd name="T15" fmla="*/ 5 h 220"/>
                <a:gd name="T16" fmla="*/ 351 w 643"/>
                <a:gd name="T17" fmla="*/ 0 h 220"/>
                <a:gd name="T18" fmla="*/ 291 w 643"/>
                <a:gd name="T19" fmla="*/ 0 h 220"/>
                <a:gd name="T20" fmla="*/ 234 w 643"/>
                <a:gd name="T21" fmla="*/ 5 h 220"/>
                <a:gd name="T22" fmla="*/ 177 w 643"/>
                <a:gd name="T23" fmla="*/ 11 h 220"/>
                <a:gd name="T24" fmla="*/ 128 w 643"/>
                <a:gd name="T25" fmla="*/ 23 h 220"/>
                <a:gd name="T26" fmla="*/ 83 w 643"/>
                <a:gd name="T27" fmla="*/ 37 h 220"/>
                <a:gd name="T28" fmla="*/ 48 w 643"/>
                <a:gd name="T29" fmla="*/ 51 h 220"/>
                <a:gd name="T30" fmla="*/ 20 w 643"/>
                <a:gd name="T31" fmla="*/ 71 h 220"/>
                <a:gd name="T32" fmla="*/ 5 w 643"/>
                <a:gd name="T33" fmla="*/ 88 h 220"/>
                <a:gd name="T34" fmla="*/ 0 w 643"/>
                <a:gd name="T35" fmla="*/ 108 h 220"/>
                <a:gd name="T36" fmla="*/ 5 w 643"/>
                <a:gd name="T37" fmla="*/ 131 h 220"/>
                <a:gd name="T38" fmla="*/ 20 w 643"/>
                <a:gd name="T39" fmla="*/ 148 h 220"/>
                <a:gd name="T40" fmla="*/ 48 w 643"/>
                <a:gd name="T41" fmla="*/ 168 h 220"/>
                <a:gd name="T42" fmla="*/ 83 w 643"/>
                <a:gd name="T43" fmla="*/ 183 h 220"/>
                <a:gd name="T44" fmla="*/ 128 w 643"/>
                <a:gd name="T45" fmla="*/ 197 h 220"/>
                <a:gd name="T46" fmla="*/ 177 w 643"/>
                <a:gd name="T47" fmla="*/ 208 h 220"/>
                <a:gd name="T48" fmla="*/ 234 w 643"/>
                <a:gd name="T49" fmla="*/ 214 h 220"/>
                <a:gd name="T50" fmla="*/ 291 w 643"/>
                <a:gd name="T51" fmla="*/ 220 h 220"/>
                <a:gd name="T52" fmla="*/ 351 w 643"/>
                <a:gd name="T53" fmla="*/ 220 h 220"/>
                <a:gd name="T54" fmla="*/ 408 w 643"/>
                <a:gd name="T55" fmla="*/ 214 h 220"/>
                <a:gd name="T56" fmla="*/ 466 w 643"/>
                <a:gd name="T57" fmla="*/ 208 h 220"/>
                <a:gd name="T58" fmla="*/ 514 w 643"/>
                <a:gd name="T59" fmla="*/ 197 h 220"/>
                <a:gd name="T60" fmla="*/ 560 w 643"/>
                <a:gd name="T61" fmla="*/ 183 h 220"/>
                <a:gd name="T62" fmla="*/ 594 w 643"/>
                <a:gd name="T63" fmla="*/ 168 h 220"/>
                <a:gd name="T64" fmla="*/ 620 w 643"/>
                <a:gd name="T65" fmla="*/ 148 h 220"/>
                <a:gd name="T66" fmla="*/ 637 w 643"/>
                <a:gd name="T67" fmla="*/ 131 h 220"/>
                <a:gd name="T68" fmla="*/ 643 w 643"/>
                <a:gd name="T69" fmla="*/ 10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3" h="220">
                  <a:moveTo>
                    <a:pt x="643" y="108"/>
                  </a:moveTo>
                  <a:lnTo>
                    <a:pt x="637" y="88"/>
                  </a:lnTo>
                  <a:lnTo>
                    <a:pt x="620" y="71"/>
                  </a:lnTo>
                  <a:lnTo>
                    <a:pt x="594" y="51"/>
                  </a:lnTo>
                  <a:lnTo>
                    <a:pt x="560" y="37"/>
                  </a:lnTo>
                  <a:lnTo>
                    <a:pt x="514" y="23"/>
                  </a:lnTo>
                  <a:lnTo>
                    <a:pt x="466" y="11"/>
                  </a:lnTo>
                  <a:lnTo>
                    <a:pt x="408" y="5"/>
                  </a:lnTo>
                  <a:lnTo>
                    <a:pt x="351" y="0"/>
                  </a:lnTo>
                  <a:lnTo>
                    <a:pt x="291" y="0"/>
                  </a:lnTo>
                  <a:lnTo>
                    <a:pt x="234" y="5"/>
                  </a:lnTo>
                  <a:lnTo>
                    <a:pt x="177" y="11"/>
                  </a:lnTo>
                  <a:lnTo>
                    <a:pt x="128" y="23"/>
                  </a:lnTo>
                  <a:lnTo>
                    <a:pt x="83" y="37"/>
                  </a:lnTo>
                  <a:lnTo>
                    <a:pt x="48" y="51"/>
                  </a:lnTo>
                  <a:lnTo>
                    <a:pt x="20" y="71"/>
                  </a:lnTo>
                  <a:lnTo>
                    <a:pt x="5" y="88"/>
                  </a:lnTo>
                  <a:lnTo>
                    <a:pt x="0" y="108"/>
                  </a:lnTo>
                  <a:lnTo>
                    <a:pt x="5" y="131"/>
                  </a:lnTo>
                  <a:lnTo>
                    <a:pt x="20" y="148"/>
                  </a:lnTo>
                  <a:lnTo>
                    <a:pt x="48" y="168"/>
                  </a:lnTo>
                  <a:lnTo>
                    <a:pt x="83" y="183"/>
                  </a:lnTo>
                  <a:lnTo>
                    <a:pt x="128" y="197"/>
                  </a:lnTo>
                  <a:lnTo>
                    <a:pt x="177" y="208"/>
                  </a:lnTo>
                  <a:lnTo>
                    <a:pt x="234" y="214"/>
                  </a:lnTo>
                  <a:lnTo>
                    <a:pt x="291" y="220"/>
                  </a:lnTo>
                  <a:lnTo>
                    <a:pt x="351" y="220"/>
                  </a:lnTo>
                  <a:lnTo>
                    <a:pt x="408" y="214"/>
                  </a:lnTo>
                  <a:lnTo>
                    <a:pt x="466" y="208"/>
                  </a:lnTo>
                  <a:lnTo>
                    <a:pt x="514" y="197"/>
                  </a:lnTo>
                  <a:lnTo>
                    <a:pt x="560" y="183"/>
                  </a:lnTo>
                  <a:lnTo>
                    <a:pt x="594" y="168"/>
                  </a:lnTo>
                  <a:lnTo>
                    <a:pt x="620" y="148"/>
                  </a:lnTo>
                  <a:lnTo>
                    <a:pt x="637" y="131"/>
                  </a:lnTo>
                  <a:lnTo>
                    <a:pt x="643" y="108"/>
                  </a:lnTo>
                  <a:close/>
                </a:path>
              </a:pathLst>
            </a:custGeom>
            <a:solidFill>
              <a:srgbClr val="000080"/>
            </a:solidFill>
            <a:ln w="4763">
              <a:solidFill>
                <a:srgbClr val="E6E6E6"/>
              </a:solidFill>
              <a:prstDash val="solid"/>
              <a:round/>
              <a:headEnd/>
              <a:tailEnd/>
            </a:ln>
          </p:spPr>
          <p:txBody>
            <a:bodyPr/>
            <a:lstStyle/>
            <a:p>
              <a:endParaRPr lang="en-US"/>
            </a:p>
          </p:txBody>
        </p:sp>
        <p:sp>
          <p:nvSpPr>
            <p:cNvPr id="860187" name="Rectangle 27"/>
            <p:cNvSpPr>
              <a:spLocks noChangeArrowheads="1"/>
            </p:cNvSpPr>
            <p:nvPr/>
          </p:nvSpPr>
          <p:spPr bwMode="auto">
            <a:xfrm>
              <a:off x="1809" y="1955"/>
              <a:ext cx="637" cy="15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0188" name="Freeform 28"/>
            <p:cNvSpPr>
              <a:spLocks/>
            </p:cNvSpPr>
            <p:nvPr/>
          </p:nvSpPr>
          <p:spPr bwMode="auto">
            <a:xfrm>
              <a:off x="1806" y="1841"/>
              <a:ext cx="643" cy="217"/>
            </a:xfrm>
            <a:custGeom>
              <a:avLst/>
              <a:gdLst>
                <a:gd name="T0" fmla="*/ 643 w 643"/>
                <a:gd name="T1" fmla="*/ 109 h 217"/>
                <a:gd name="T2" fmla="*/ 637 w 643"/>
                <a:gd name="T3" fmla="*/ 89 h 217"/>
                <a:gd name="T4" fmla="*/ 620 w 643"/>
                <a:gd name="T5" fmla="*/ 69 h 217"/>
                <a:gd name="T6" fmla="*/ 594 w 643"/>
                <a:gd name="T7" fmla="*/ 52 h 217"/>
                <a:gd name="T8" fmla="*/ 560 w 643"/>
                <a:gd name="T9" fmla="*/ 37 h 217"/>
                <a:gd name="T10" fmla="*/ 514 w 643"/>
                <a:gd name="T11" fmla="*/ 23 h 217"/>
                <a:gd name="T12" fmla="*/ 466 w 643"/>
                <a:gd name="T13" fmla="*/ 12 h 217"/>
                <a:gd name="T14" fmla="*/ 408 w 643"/>
                <a:gd name="T15" fmla="*/ 3 h 217"/>
                <a:gd name="T16" fmla="*/ 351 w 643"/>
                <a:gd name="T17" fmla="*/ 0 h 217"/>
                <a:gd name="T18" fmla="*/ 291 w 643"/>
                <a:gd name="T19" fmla="*/ 0 h 217"/>
                <a:gd name="T20" fmla="*/ 234 w 643"/>
                <a:gd name="T21" fmla="*/ 3 h 217"/>
                <a:gd name="T22" fmla="*/ 177 w 643"/>
                <a:gd name="T23" fmla="*/ 12 h 217"/>
                <a:gd name="T24" fmla="*/ 128 w 643"/>
                <a:gd name="T25" fmla="*/ 23 h 217"/>
                <a:gd name="T26" fmla="*/ 83 w 643"/>
                <a:gd name="T27" fmla="*/ 37 h 217"/>
                <a:gd name="T28" fmla="*/ 48 w 643"/>
                <a:gd name="T29" fmla="*/ 52 h 217"/>
                <a:gd name="T30" fmla="*/ 23 w 643"/>
                <a:gd name="T31" fmla="*/ 69 h 217"/>
                <a:gd name="T32" fmla="*/ 5 w 643"/>
                <a:gd name="T33" fmla="*/ 89 h 217"/>
                <a:gd name="T34" fmla="*/ 0 w 643"/>
                <a:gd name="T35" fmla="*/ 109 h 217"/>
                <a:gd name="T36" fmla="*/ 5 w 643"/>
                <a:gd name="T37" fmla="*/ 129 h 217"/>
                <a:gd name="T38" fmla="*/ 23 w 643"/>
                <a:gd name="T39" fmla="*/ 149 h 217"/>
                <a:gd name="T40" fmla="*/ 48 w 643"/>
                <a:gd name="T41" fmla="*/ 166 h 217"/>
                <a:gd name="T42" fmla="*/ 83 w 643"/>
                <a:gd name="T43" fmla="*/ 183 h 217"/>
                <a:gd name="T44" fmla="*/ 128 w 643"/>
                <a:gd name="T45" fmla="*/ 197 h 217"/>
                <a:gd name="T46" fmla="*/ 177 w 643"/>
                <a:gd name="T47" fmla="*/ 209 h 217"/>
                <a:gd name="T48" fmla="*/ 234 w 643"/>
                <a:gd name="T49" fmla="*/ 215 h 217"/>
                <a:gd name="T50" fmla="*/ 291 w 643"/>
                <a:gd name="T51" fmla="*/ 217 h 217"/>
                <a:gd name="T52" fmla="*/ 351 w 643"/>
                <a:gd name="T53" fmla="*/ 217 h 217"/>
                <a:gd name="T54" fmla="*/ 408 w 643"/>
                <a:gd name="T55" fmla="*/ 215 h 217"/>
                <a:gd name="T56" fmla="*/ 466 w 643"/>
                <a:gd name="T57" fmla="*/ 209 h 217"/>
                <a:gd name="T58" fmla="*/ 514 w 643"/>
                <a:gd name="T59" fmla="*/ 197 h 217"/>
                <a:gd name="T60" fmla="*/ 560 w 643"/>
                <a:gd name="T61" fmla="*/ 183 h 217"/>
                <a:gd name="T62" fmla="*/ 594 w 643"/>
                <a:gd name="T63" fmla="*/ 166 h 217"/>
                <a:gd name="T64" fmla="*/ 620 w 643"/>
                <a:gd name="T65" fmla="*/ 149 h 217"/>
                <a:gd name="T66" fmla="*/ 637 w 643"/>
                <a:gd name="T67" fmla="*/ 129 h 217"/>
                <a:gd name="T68" fmla="*/ 643 w 643"/>
                <a:gd name="T69"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3" h="217">
                  <a:moveTo>
                    <a:pt x="643" y="109"/>
                  </a:moveTo>
                  <a:lnTo>
                    <a:pt x="637" y="89"/>
                  </a:lnTo>
                  <a:lnTo>
                    <a:pt x="620" y="69"/>
                  </a:lnTo>
                  <a:lnTo>
                    <a:pt x="594" y="52"/>
                  </a:lnTo>
                  <a:lnTo>
                    <a:pt x="560" y="37"/>
                  </a:lnTo>
                  <a:lnTo>
                    <a:pt x="514" y="23"/>
                  </a:lnTo>
                  <a:lnTo>
                    <a:pt x="466" y="12"/>
                  </a:lnTo>
                  <a:lnTo>
                    <a:pt x="408" y="3"/>
                  </a:lnTo>
                  <a:lnTo>
                    <a:pt x="351" y="0"/>
                  </a:lnTo>
                  <a:lnTo>
                    <a:pt x="291" y="0"/>
                  </a:lnTo>
                  <a:lnTo>
                    <a:pt x="234" y="3"/>
                  </a:lnTo>
                  <a:lnTo>
                    <a:pt x="177" y="12"/>
                  </a:lnTo>
                  <a:lnTo>
                    <a:pt x="128" y="23"/>
                  </a:lnTo>
                  <a:lnTo>
                    <a:pt x="83" y="37"/>
                  </a:lnTo>
                  <a:lnTo>
                    <a:pt x="48" y="52"/>
                  </a:lnTo>
                  <a:lnTo>
                    <a:pt x="23" y="69"/>
                  </a:lnTo>
                  <a:lnTo>
                    <a:pt x="5" y="89"/>
                  </a:lnTo>
                  <a:lnTo>
                    <a:pt x="0" y="109"/>
                  </a:lnTo>
                  <a:lnTo>
                    <a:pt x="5" y="129"/>
                  </a:lnTo>
                  <a:lnTo>
                    <a:pt x="23" y="149"/>
                  </a:lnTo>
                  <a:lnTo>
                    <a:pt x="48" y="166"/>
                  </a:lnTo>
                  <a:lnTo>
                    <a:pt x="83" y="183"/>
                  </a:lnTo>
                  <a:lnTo>
                    <a:pt x="128" y="197"/>
                  </a:lnTo>
                  <a:lnTo>
                    <a:pt x="177" y="209"/>
                  </a:lnTo>
                  <a:lnTo>
                    <a:pt x="234" y="215"/>
                  </a:lnTo>
                  <a:lnTo>
                    <a:pt x="291" y="217"/>
                  </a:lnTo>
                  <a:lnTo>
                    <a:pt x="351" y="217"/>
                  </a:lnTo>
                  <a:lnTo>
                    <a:pt x="408" y="215"/>
                  </a:lnTo>
                  <a:lnTo>
                    <a:pt x="466" y="209"/>
                  </a:lnTo>
                  <a:lnTo>
                    <a:pt x="514" y="197"/>
                  </a:lnTo>
                  <a:lnTo>
                    <a:pt x="560" y="183"/>
                  </a:lnTo>
                  <a:lnTo>
                    <a:pt x="594" y="166"/>
                  </a:lnTo>
                  <a:lnTo>
                    <a:pt x="620" y="149"/>
                  </a:lnTo>
                  <a:lnTo>
                    <a:pt x="637" y="129"/>
                  </a:lnTo>
                  <a:lnTo>
                    <a:pt x="643" y="109"/>
                  </a:lnTo>
                  <a:close/>
                </a:path>
              </a:pathLst>
            </a:custGeom>
            <a:solidFill>
              <a:srgbClr val="0000FF"/>
            </a:solidFill>
            <a:ln w="4763">
              <a:solidFill>
                <a:srgbClr val="E6E6E6"/>
              </a:solidFill>
              <a:prstDash val="solid"/>
              <a:round/>
              <a:headEnd/>
              <a:tailEnd/>
            </a:ln>
          </p:spPr>
          <p:txBody>
            <a:bodyPr/>
            <a:lstStyle/>
            <a:p>
              <a:endParaRPr lang="en-US"/>
            </a:p>
          </p:txBody>
        </p:sp>
        <p:sp>
          <p:nvSpPr>
            <p:cNvPr id="860189" name="Freeform 29"/>
            <p:cNvSpPr>
              <a:spLocks/>
            </p:cNvSpPr>
            <p:nvPr/>
          </p:nvSpPr>
          <p:spPr bwMode="auto">
            <a:xfrm>
              <a:off x="2132" y="1873"/>
              <a:ext cx="211" cy="68"/>
            </a:xfrm>
            <a:custGeom>
              <a:avLst/>
              <a:gdLst>
                <a:gd name="T0" fmla="*/ 0 w 211"/>
                <a:gd name="T1" fmla="*/ 54 h 68"/>
                <a:gd name="T2" fmla="*/ 48 w 211"/>
                <a:gd name="T3" fmla="*/ 68 h 68"/>
                <a:gd name="T4" fmla="*/ 162 w 211"/>
                <a:gd name="T5" fmla="*/ 22 h 68"/>
                <a:gd name="T6" fmla="*/ 211 w 211"/>
                <a:gd name="T7" fmla="*/ 37 h 68"/>
                <a:gd name="T8" fmla="*/ 185 w 211"/>
                <a:gd name="T9" fmla="*/ 0 h 68"/>
                <a:gd name="T10" fmla="*/ 51 w 211"/>
                <a:gd name="T11" fmla="*/ 0 h 68"/>
                <a:gd name="T12" fmla="*/ 105 w 211"/>
                <a:gd name="T13" fmla="*/ 11 h 68"/>
                <a:gd name="T14" fmla="*/ 0 w 211"/>
                <a:gd name="T15" fmla="*/ 5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8">
                  <a:moveTo>
                    <a:pt x="0" y="54"/>
                  </a:moveTo>
                  <a:lnTo>
                    <a:pt x="48" y="68"/>
                  </a:lnTo>
                  <a:lnTo>
                    <a:pt x="162" y="22"/>
                  </a:lnTo>
                  <a:lnTo>
                    <a:pt x="211" y="37"/>
                  </a:lnTo>
                  <a:lnTo>
                    <a:pt x="185" y="0"/>
                  </a:lnTo>
                  <a:lnTo>
                    <a:pt x="51" y="0"/>
                  </a:lnTo>
                  <a:lnTo>
                    <a:pt x="105" y="11"/>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90" name="Freeform 30"/>
            <p:cNvSpPr>
              <a:spLocks/>
            </p:cNvSpPr>
            <p:nvPr/>
          </p:nvSpPr>
          <p:spPr bwMode="auto">
            <a:xfrm>
              <a:off x="2132" y="1873"/>
              <a:ext cx="211" cy="68"/>
            </a:xfrm>
            <a:custGeom>
              <a:avLst/>
              <a:gdLst>
                <a:gd name="T0" fmla="*/ 0 w 211"/>
                <a:gd name="T1" fmla="*/ 54 h 68"/>
                <a:gd name="T2" fmla="*/ 48 w 211"/>
                <a:gd name="T3" fmla="*/ 68 h 68"/>
                <a:gd name="T4" fmla="*/ 162 w 211"/>
                <a:gd name="T5" fmla="*/ 22 h 68"/>
                <a:gd name="T6" fmla="*/ 211 w 211"/>
                <a:gd name="T7" fmla="*/ 37 h 68"/>
                <a:gd name="T8" fmla="*/ 185 w 211"/>
                <a:gd name="T9" fmla="*/ 0 h 68"/>
                <a:gd name="T10" fmla="*/ 51 w 211"/>
                <a:gd name="T11" fmla="*/ 0 h 68"/>
                <a:gd name="T12" fmla="*/ 105 w 211"/>
                <a:gd name="T13" fmla="*/ 11 h 68"/>
                <a:gd name="T14" fmla="*/ 0 w 211"/>
                <a:gd name="T15" fmla="*/ 5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8">
                  <a:moveTo>
                    <a:pt x="0" y="54"/>
                  </a:moveTo>
                  <a:lnTo>
                    <a:pt x="48" y="68"/>
                  </a:lnTo>
                  <a:lnTo>
                    <a:pt x="162" y="22"/>
                  </a:lnTo>
                  <a:lnTo>
                    <a:pt x="211" y="37"/>
                  </a:lnTo>
                  <a:lnTo>
                    <a:pt x="185" y="0"/>
                  </a:lnTo>
                  <a:lnTo>
                    <a:pt x="51" y="0"/>
                  </a:lnTo>
                  <a:lnTo>
                    <a:pt x="105" y="11"/>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91" name="Freeform 31"/>
            <p:cNvSpPr>
              <a:spLocks/>
            </p:cNvSpPr>
            <p:nvPr/>
          </p:nvSpPr>
          <p:spPr bwMode="auto">
            <a:xfrm>
              <a:off x="1903" y="1953"/>
              <a:ext cx="211" cy="74"/>
            </a:xfrm>
            <a:custGeom>
              <a:avLst/>
              <a:gdLst>
                <a:gd name="T0" fmla="*/ 211 w 211"/>
                <a:gd name="T1" fmla="*/ 14 h 74"/>
                <a:gd name="T2" fmla="*/ 166 w 211"/>
                <a:gd name="T3" fmla="*/ 0 h 74"/>
                <a:gd name="T4" fmla="*/ 54 w 211"/>
                <a:gd name="T5" fmla="*/ 45 h 74"/>
                <a:gd name="T6" fmla="*/ 0 w 211"/>
                <a:gd name="T7" fmla="*/ 31 h 74"/>
                <a:gd name="T8" fmla="*/ 28 w 211"/>
                <a:gd name="T9" fmla="*/ 74 h 74"/>
                <a:gd name="T10" fmla="*/ 166 w 211"/>
                <a:gd name="T11" fmla="*/ 74 h 74"/>
                <a:gd name="T12" fmla="*/ 106 w 211"/>
                <a:gd name="T13" fmla="*/ 57 h 74"/>
                <a:gd name="T14" fmla="*/ 211 w 211"/>
                <a:gd name="T15" fmla="*/ 1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74">
                  <a:moveTo>
                    <a:pt x="211" y="14"/>
                  </a:moveTo>
                  <a:lnTo>
                    <a:pt x="166" y="0"/>
                  </a:lnTo>
                  <a:lnTo>
                    <a:pt x="54" y="45"/>
                  </a:lnTo>
                  <a:lnTo>
                    <a:pt x="0" y="31"/>
                  </a:lnTo>
                  <a:lnTo>
                    <a:pt x="28" y="74"/>
                  </a:lnTo>
                  <a:lnTo>
                    <a:pt x="166" y="74"/>
                  </a:lnTo>
                  <a:lnTo>
                    <a:pt x="106" y="57"/>
                  </a:lnTo>
                  <a:lnTo>
                    <a:pt x="21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92" name="Freeform 32"/>
            <p:cNvSpPr>
              <a:spLocks/>
            </p:cNvSpPr>
            <p:nvPr/>
          </p:nvSpPr>
          <p:spPr bwMode="auto">
            <a:xfrm>
              <a:off x="1903" y="1953"/>
              <a:ext cx="211" cy="74"/>
            </a:xfrm>
            <a:custGeom>
              <a:avLst/>
              <a:gdLst>
                <a:gd name="T0" fmla="*/ 211 w 211"/>
                <a:gd name="T1" fmla="*/ 14 h 74"/>
                <a:gd name="T2" fmla="*/ 166 w 211"/>
                <a:gd name="T3" fmla="*/ 0 h 74"/>
                <a:gd name="T4" fmla="*/ 54 w 211"/>
                <a:gd name="T5" fmla="*/ 45 h 74"/>
                <a:gd name="T6" fmla="*/ 0 w 211"/>
                <a:gd name="T7" fmla="*/ 31 h 74"/>
                <a:gd name="T8" fmla="*/ 28 w 211"/>
                <a:gd name="T9" fmla="*/ 74 h 74"/>
                <a:gd name="T10" fmla="*/ 166 w 211"/>
                <a:gd name="T11" fmla="*/ 74 h 74"/>
                <a:gd name="T12" fmla="*/ 106 w 211"/>
                <a:gd name="T13" fmla="*/ 57 h 74"/>
                <a:gd name="T14" fmla="*/ 211 w 211"/>
                <a:gd name="T15" fmla="*/ 1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74">
                  <a:moveTo>
                    <a:pt x="211" y="14"/>
                  </a:moveTo>
                  <a:lnTo>
                    <a:pt x="166" y="0"/>
                  </a:lnTo>
                  <a:lnTo>
                    <a:pt x="54" y="45"/>
                  </a:lnTo>
                  <a:lnTo>
                    <a:pt x="0" y="31"/>
                  </a:lnTo>
                  <a:lnTo>
                    <a:pt x="28" y="74"/>
                  </a:lnTo>
                  <a:lnTo>
                    <a:pt x="166" y="74"/>
                  </a:lnTo>
                  <a:lnTo>
                    <a:pt x="106" y="57"/>
                  </a:lnTo>
                  <a:lnTo>
                    <a:pt x="21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93" name="Freeform 33"/>
            <p:cNvSpPr>
              <a:spLocks/>
            </p:cNvSpPr>
            <p:nvPr/>
          </p:nvSpPr>
          <p:spPr bwMode="auto">
            <a:xfrm>
              <a:off x="1914" y="1867"/>
              <a:ext cx="212" cy="71"/>
            </a:xfrm>
            <a:custGeom>
              <a:avLst/>
              <a:gdLst>
                <a:gd name="T0" fmla="*/ 0 w 212"/>
                <a:gd name="T1" fmla="*/ 17 h 71"/>
                <a:gd name="T2" fmla="*/ 46 w 212"/>
                <a:gd name="T3" fmla="*/ 0 h 71"/>
                <a:gd name="T4" fmla="*/ 160 w 212"/>
                <a:gd name="T5" fmla="*/ 43 h 71"/>
                <a:gd name="T6" fmla="*/ 212 w 212"/>
                <a:gd name="T7" fmla="*/ 31 h 71"/>
                <a:gd name="T8" fmla="*/ 183 w 212"/>
                <a:gd name="T9" fmla="*/ 71 h 71"/>
                <a:gd name="T10" fmla="*/ 52 w 212"/>
                <a:gd name="T11" fmla="*/ 71 h 71"/>
                <a:gd name="T12" fmla="*/ 106 w 212"/>
                <a:gd name="T13" fmla="*/ 60 h 71"/>
                <a:gd name="T14" fmla="*/ 0 w 212"/>
                <a:gd name="T15" fmla="*/ 17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1">
                  <a:moveTo>
                    <a:pt x="0" y="17"/>
                  </a:moveTo>
                  <a:lnTo>
                    <a:pt x="46" y="0"/>
                  </a:lnTo>
                  <a:lnTo>
                    <a:pt x="160" y="43"/>
                  </a:lnTo>
                  <a:lnTo>
                    <a:pt x="212" y="31"/>
                  </a:lnTo>
                  <a:lnTo>
                    <a:pt x="183" y="71"/>
                  </a:lnTo>
                  <a:lnTo>
                    <a:pt x="52" y="71"/>
                  </a:lnTo>
                  <a:lnTo>
                    <a:pt x="106" y="6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94" name="Freeform 34"/>
            <p:cNvSpPr>
              <a:spLocks/>
            </p:cNvSpPr>
            <p:nvPr/>
          </p:nvSpPr>
          <p:spPr bwMode="auto">
            <a:xfrm>
              <a:off x="1914" y="1867"/>
              <a:ext cx="212" cy="71"/>
            </a:xfrm>
            <a:custGeom>
              <a:avLst/>
              <a:gdLst>
                <a:gd name="T0" fmla="*/ 0 w 212"/>
                <a:gd name="T1" fmla="*/ 17 h 71"/>
                <a:gd name="T2" fmla="*/ 46 w 212"/>
                <a:gd name="T3" fmla="*/ 0 h 71"/>
                <a:gd name="T4" fmla="*/ 160 w 212"/>
                <a:gd name="T5" fmla="*/ 43 h 71"/>
                <a:gd name="T6" fmla="*/ 212 w 212"/>
                <a:gd name="T7" fmla="*/ 31 h 71"/>
                <a:gd name="T8" fmla="*/ 183 w 212"/>
                <a:gd name="T9" fmla="*/ 71 h 71"/>
                <a:gd name="T10" fmla="*/ 52 w 212"/>
                <a:gd name="T11" fmla="*/ 71 h 71"/>
                <a:gd name="T12" fmla="*/ 106 w 212"/>
                <a:gd name="T13" fmla="*/ 60 h 71"/>
                <a:gd name="T14" fmla="*/ 0 w 212"/>
                <a:gd name="T15" fmla="*/ 17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1">
                  <a:moveTo>
                    <a:pt x="0" y="17"/>
                  </a:moveTo>
                  <a:lnTo>
                    <a:pt x="46" y="0"/>
                  </a:lnTo>
                  <a:lnTo>
                    <a:pt x="160" y="43"/>
                  </a:lnTo>
                  <a:lnTo>
                    <a:pt x="212" y="31"/>
                  </a:lnTo>
                  <a:lnTo>
                    <a:pt x="183" y="71"/>
                  </a:lnTo>
                  <a:lnTo>
                    <a:pt x="52" y="71"/>
                  </a:lnTo>
                  <a:lnTo>
                    <a:pt x="106" y="6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95" name="Freeform 35"/>
            <p:cNvSpPr>
              <a:spLocks/>
            </p:cNvSpPr>
            <p:nvPr/>
          </p:nvSpPr>
          <p:spPr bwMode="auto">
            <a:xfrm>
              <a:off x="2126" y="1961"/>
              <a:ext cx="208" cy="69"/>
            </a:xfrm>
            <a:custGeom>
              <a:avLst/>
              <a:gdLst>
                <a:gd name="T0" fmla="*/ 208 w 208"/>
                <a:gd name="T1" fmla="*/ 55 h 69"/>
                <a:gd name="T2" fmla="*/ 163 w 208"/>
                <a:gd name="T3" fmla="*/ 69 h 69"/>
                <a:gd name="T4" fmla="*/ 54 w 208"/>
                <a:gd name="T5" fmla="*/ 23 h 69"/>
                <a:gd name="T6" fmla="*/ 0 w 208"/>
                <a:gd name="T7" fmla="*/ 37 h 69"/>
                <a:gd name="T8" fmla="*/ 26 w 208"/>
                <a:gd name="T9" fmla="*/ 0 h 69"/>
                <a:gd name="T10" fmla="*/ 163 w 208"/>
                <a:gd name="T11" fmla="*/ 0 h 69"/>
                <a:gd name="T12" fmla="*/ 106 w 208"/>
                <a:gd name="T13" fmla="*/ 12 h 69"/>
                <a:gd name="T14" fmla="*/ 208 w 208"/>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69">
                  <a:moveTo>
                    <a:pt x="208" y="55"/>
                  </a:moveTo>
                  <a:lnTo>
                    <a:pt x="163" y="69"/>
                  </a:lnTo>
                  <a:lnTo>
                    <a:pt x="54" y="23"/>
                  </a:lnTo>
                  <a:lnTo>
                    <a:pt x="0" y="37"/>
                  </a:lnTo>
                  <a:lnTo>
                    <a:pt x="26" y="0"/>
                  </a:lnTo>
                  <a:lnTo>
                    <a:pt x="163" y="0"/>
                  </a:lnTo>
                  <a:lnTo>
                    <a:pt x="106" y="12"/>
                  </a:lnTo>
                  <a:lnTo>
                    <a:pt x="208"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96" name="Freeform 36"/>
            <p:cNvSpPr>
              <a:spLocks/>
            </p:cNvSpPr>
            <p:nvPr/>
          </p:nvSpPr>
          <p:spPr bwMode="auto">
            <a:xfrm>
              <a:off x="2126" y="1961"/>
              <a:ext cx="208" cy="69"/>
            </a:xfrm>
            <a:custGeom>
              <a:avLst/>
              <a:gdLst>
                <a:gd name="T0" fmla="*/ 208 w 208"/>
                <a:gd name="T1" fmla="*/ 55 h 69"/>
                <a:gd name="T2" fmla="*/ 163 w 208"/>
                <a:gd name="T3" fmla="*/ 69 h 69"/>
                <a:gd name="T4" fmla="*/ 54 w 208"/>
                <a:gd name="T5" fmla="*/ 23 h 69"/>
                <a:gd name="T6" fmla="*/ 0 w 208"/>
                <a:gd name="T7" fmla="*/ 37 h 69"/>
                <a:gd name="T8" fmla="*/ 26 w 208"/>
                <a:gd name="T9" fmla="*/ 0 h 69"/>
                <a:gd name="T10" fmla="*/ 163 w 208"/>
                <a:gd name="T11" fmla="*/ 0 h 69"/>
                <a:gd name="T12" fmla="*/ 106 w 208"/>
                <a:gd name="T13" fmla="*/ 12 h 69"/>
                <a:gd name="T14" fmla="*/ 208 w 208"/>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69">
                  <a:moveTo>
                    <a:pt x="208" y="55"/>
                  </a:moveTo>
                  <a:lnTo>
                    <a:pt x="163" y="69"/>
                  </a:lnTo>
                  <a:lnTo>
                    <a:pt x="54" y="23"/>
                  </a:lnTo>
                  <a:lnTo>
                    <a:pt x="0" y="37"/>
                  </a:lnTo>
                  <a:lnTo>
                    <a:pt x="26" y="0"/>
                  </a:lnTo>
                  <a:lnTo>
                    <a:pt x="163" y="0"/>
                  </a:lnTo>
                  <a:lnTo>
                    <a:pt x="106" y="12"/>
                  </a:lnTo>
                  <a:lnTo>
                    <a:pt x="208"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97" name="Freeform 37"/>
            <p:cNvSpPr>
              <a:spLocks/>
            </p:cNvSpPr>
            <p:nvPr/>
          </p:nvSpPr>
          <p:spPr bwMode="auto">
            <a:xfrm>
              <a:off x="2137" y="1875"/>
              <a:ext cx="212" cy="69"/>
            </a:xfrm>
            <a:custGeom>
              <a:avLst/>
              <a:gdLst>
                <a:gd name="T0" fmla="*/ 0 w 212"/>
                <a:gd name="T1" fmla="*/ 55 h 69"/>
                <a:gd name="T2" fmla="*/ 46 w 212"/>
                <a:gd name="T3" fmla="*/ 69 h 69"/>
                <a:gd name="T4" fmla="*/ 160 w 212"/>
                <a:gd name="T5" fmla="*/ 23 h 69"/>
                <a:gd name="T6" fmla="*/ 212 w 212"/>
                <a:gd name="T7" fmla="*/ 38 h 69"/>
                <a:gd name="T8" fmla="*/ 183 w 212"/>
                <a:gd name="T9" fmla="*/ 0 h 69"/>
                <a:gd name="T10" fmla="*/ 49 w 212"/>
                <a:gd name="T11" fmla="*/ 0 h 69"/>
                <a:gd name="T12" fmla="*/ 106 w 212"/>
                <a:gd name="T13" fmla="*/ 12 h 69"/>
                <a:gd name="T14" fmla="*/ 0 w 212"/>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9">
                  <a:moveTo>
                    <a:pt x="0" y="55"/>
                  </a:moveTo>
                  <a:lnTo>
                    <a:pt x="46" y="69"/>
                  </a:lnTo>
                  <a:lnTo>
                    <a:pt x="160" y="23"/>
                  </a:lnTo>
                  <a:lnTo>
                    <a:pt x="212" y="38"/>
                  </a:lnTo>
                  <a:lnTo>
                    <a:pt x="183" y="0"/>
                  </a:lnTo>
                  <a:lnTo>
                    <a:pt x="49" y="0"/>
                  </a:lnTo>
                  <a:lnTo>
                    <a:pt x="106" y="12"/>
                  </a:ln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98" name="Freeform 38"/>
            <p:cNvSpPr>
              <a:spLocks/>
            </p:cNvSpPr>
            <p:nvPr/>
          </p:nvSpPr>
          <p:spPr bwMode="auto">
            <a:xfrm>
              <a:off x="2137" y="1875"/>
              <a:ext cx="212" cy="69"/>
            </a:xfrm>
            <a:custGeom>
              <a:avLst/>
              <a:gdLst>
                <a:gd name="T0" fmla="*/ 0 w 212"/>
                <a:gd name="T1" fmla="*/ 55 h 69"/>
                <a:gd name="T2" fmla="*/ 46 w 212"/>
                <a:gd name="T3" fmla="*/ 69 h 69"/>
                <a:gd name="T4" fmla="*/ 160 w 212"/>
                <a:gd name="T5" fmla="*/ 23 h 69"/>
                <a:gd name="T6" fmla="*/ 212 w 212"/>
                <a:gd name="T7" fmla="*/ 38 h 69"/>
                <a:gd name="T8" fmla="*/ 183 w 212"/>
                <a:gd name="T9" fmla="*/ 0 h 69"/>
                <a:gd name="T10" fmla="*/ 49 w 212"/>
                <a:gd name="T11" fmla="*/ 0 h 69"/>
                <a:gd name="T12" fmla="*/ 106 w 212"/>
                <a:gd name="T13" fmla="*/ 12 h 69"/>
                <a:gd name="T14" fmla="*/ 0 w 212"/>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9">
                  <a:moveTo>
                    <a:pt x="0" y="55"/>
                  </a:moveTo>
                  <a:lnTo>
                    <a:pt x="46" y="69"/>
                  </a:lnTo>
                  <a:lnTo>
                    <a:pt x="160" y="23"/>
                  </a:lnTo>
                  <a:lnTo>
                    <a:pt x="212" y="38"/>
                  </a:lnTo>
                  <a:lnTo>
                    <a:pt x="183" y="0"/>
                  </a:lnTo>
                  <a:lnTo>
                    <a:pt x="49" y="0"/>
                  </a:lnTo>
                  <a:lnTo>
                    <a:pt x="106" y="12"/>
                  </a:ln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199" name="Freeform 39"/>
            <p:cNvSpPr>
              <a:spLocks/>
            </p:cNvSpPr>
            <p:nvPr/>
          </p:nvSpPr>
          <p:spPr bwMode="auto">
            <a:xfrm>
              <a:off x="1906" y="1955"/>
              <a:ext cx="211" cy="75"/>
            </a:xfrm>
            <a:custGeom>
              <a:avLst/>
              <a:gdLst>
                <a:gd name="T0" fmla="*/ 211 w 211"/>
                <a:gd name="T1" fmla="*/ 18 h 75"/>
                <a:gd name="T2" fmla="*/ 165 w 211"/>
                <a:gd name="T3" fmla="*/ 0 h 75"/>
                <a:gd name="T4" fmla="*/ 54 w 211"/>
                <a:gd name="T5" fmla="*/ 46 h 75"/>
                <a:gd name="T6" fmla="*/ 0 w 211"/>
                <a:gd name="T7" fmla="*/ 32 h 75"/>
                <a:gd name="T8" fmla="*/ 28 w 211"/>
                <a:gd name="T9" fmla="*/ 75 h 75"/>
                <a:gd name="T10" fmla="*/ 165 w 211"/>
                <a:gd name="T11" fmla="*/ 75 h 75"/>
                <a:gd name="T12" fmla="*/ 105 w 211"/>
                <a:gd name="T13" fmla="*/ 61 h 75"/>
                <a:gd name="T14" fmla="*/ 211 w 211"/>
                <a:gd name="T15" fmla="*/ 18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75">
                  <a:moveTo>
                    <a:pt x="211" y="18"/>
                  </a:moveTo>
                  <a:lnTo>
                    <a:pt x="165" y="0"/>
                  </a:lnTo>
                  <a:lnTo>
                    <a:pt x="54" y="46"/>
                  </a:lnTo>
                  <a:lnTo>
                    <a:pt x="0" y="32"/>
                  </a:lnTo>
                  <a:lnTo>
                    <a:pt x="28" y="75"/>
                  </a:lnTo>
                  <a:lnTo>
                    <a:pt x="165" y="75"/>
                  </a:lnTo>
                  <a:lnTo>
                    <a:pt x="105" y="61"/>
                  </a:lnTo>
                  <a:lnTo>
                    <a:pt x="2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00" name="Freeform 40"/>
            <p:cNvSpPr>
              <a:spLocks/>
            </p:cNvSpPr>
            <p:nvPr/>
          </p:nvSpPr>
          <p:spPr bwMode="auto">
            <a:xfrm>
              <a:off x="1906" y="1955"/>
              <a:ext cx="211" cy="75"/>
            </a:xfrm>
            <a:custGeom>
              <a:avLst/>
              <a:gdLst>
                <a:gd name="T0" fmla="*/ 211 w 211"/>
                <a:gd name="T1" fmla="*/ 18 h 75"/>
                <a:gd name="T2" fmla="*/ 165 w 211"/>
                <a:gd name="T3" fmla="*/ 0 h 75"/>
                <a:gd name="T4" fmla="*/ 54 w 211"/>
                <a:gd name="T5" fmla="*/ 46 h 75"/>
                <a:gd name="T6" fmla="*/ 0 w 211"/>
                <a:gd name="T7" fmla="*/ 32 h 75"/>
                <a:gd name="T8" fmla="*/ 28 w 211"/>
                <a:gd name="T9" fmla="*/ 75 h 75"/>
                <a:gd name="T10" fmla="*/ 165 w 211"/>
                <a:gd name="T11" fmla="*/ 75 h 75"/>
                <a:gd name="T12" fmla="*/ 105 w 211"/>
                <a:gd name="T13" fmla="*/ 61 h 75"/>
                <a:gd name="T14" fmla="*/ 211 w 211"/>
                <a:gd name="T15" fmla="*/ 18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75">
                  <a:moveTo>
                    <a:pt x="211" y="18"/>
                  </a:moveTo>
                  <a:lnTo>
                    <a:pt x="165" y="0"/>
                  </a:lnTo>
                  <a:lnTo>
                    <a:pt x="54" y="46"/>
                  </a:lnTo>
                  <a:lnTo>
                    <a:pt x="0" y="32"/>
                  </a:lnTo>
                  <a:lnTo>
                    <a:pt x="28" y="75"/>
                  </a:lnTo>
                  <a:lnTo>
                    <a:pt x="165" y="75"/>
                  </a:lnTo>
                  <a:lnTo>
                    <a:pt x="105" y="61"/>
                  </a:lnTo>
                  <a:lnTo>
                    <a:pt x="2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01" name="Freeform 41"/>
            <p:cNvSpPr>
              <a:spLocks/>
            </p:cNvSpPr>
            <p:nvPr/>
          </p:nvSpPr>
          <p:spPr bwMode="auto">
            <a:xfrm>
              <a:off x="1920" y="1873"/>
              <a:ext cx="209" cy="68"/>
            </a:xfrm>
            <a:custGeom>
              <a:avLst/>
              <a:gdLst>
                <a:gd name="T0" fmla="*/ 0 w 209"/>
                <a:gd name="T1" fmla="*/ 14 h 68"/>
                <a:gd name="T2" fmla="*/ 46 w 209"/>
                <a:gd name="T3" fmla="*/ 0 h 68"/>
                <a:gd name="T4" fmla="*/ 157 w 209"/>
                <a:gd name="T5" fmla="*/ 40 h 68"/>
                <a:gd name="T6" fmla="*/ 209 w 209"/>
                <a:gd name="T7" fmla="*/ 31 h 68"/>
                <a:gd name="T8" fmla="*/ 183 w 209"/>
                <a:gd name="T9" fmla="*/ 68 h 68"/>
                <a:gd name="T10" fmla="*/ 49 w 209"/>
                <a:gd name="T11" fmla="*/ 68 h 68"/>
                <a:gd name="T12" fmla="*/ 103 w 209"/>
                <a:gd name="T13" fmla="*/ 57 h 68"/>
                <a:gd name="T14" fmla="*/ 0 w 209"/>
                <a:gd name="T15" fmla="*/ 1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8">
                  <a:moveTo>
                    <a:pt x="0" y="14"/>
                  </a:moveTo>
                  <a:lnTo>
                    <a:pt x="46" y="0"/>
                  </a:lnTo>
                  <a:lnTo>
                    <a:pt x="157" y="40"/>
                  </a:lnTo>
                  <a:lnTo>
                    <a:pt x="209" y="31"/>
                  </a:lnTo>
                  <a:lnTo>
                    <a:pt x="183" y="68"/>
                  </a:lnTo>
                  <a:lnTo>
                    <a:pt x="49" y="68"/>
                  </a:lnTo>
                  <a:lnTo>
                    <a:pt x="103" y="57"/>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02" name="Freeform 42"/>
            <p:cNvSpPr>
              <a:spLocks/>
            </p:cNvSpPr>
            <p:nvPr/>
          </p:nvSpPr>
          <p:spPr bwMode="auto">
            <a:xfrm>
              <a:off x="1920" y="1873"/>
              <a:ext cx="209" cy="68"/>
            </a:xfrm>
            <a:custGeom>
              <a:avLst/>
              <a:gdLst>
                <a:gd name="T0" fmla="*/ 0 w 209"/>
                <a:gd name="T1" fmla="*/ 14 h 68"/>
                <a:gd name="T2" fmla="*/ 46 w 209"/>
                <a:gd name="T3" fmla="*/ 0 h 68"/>
                <a:gd name="T4" fmla="*/ 157 w 209"/>
                <a:gd name="T5" fmla="*/ 40 h 68"/>
                <a:gd name="T6" fmla="*/ 209 w 209"/>
                <a:gd name="T7" fmla="*/ 31 h 68"/>
                <a:gd name="T8" fmla="*/ 183 w 209"/>
                <a:gd name="T9" fmla="*/ 68 h 68"/>
                <a:gd name="T10" fmla="*/ 49 w 209"/>
                <a:gd name="T11" fmla="*/ 68 h 68"/>
                <a:gd name="T12" fmla="*/ 103 w 209"/>
                <a:gd name="T13" fmla="*/ 57 h 68"/>
                <a:gd name="T14" fmla="*/ 0 w 209"/>
                <a:gd name="T15" fmla="*/ 1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8">
                  <a:moveTo>
                    <a:pt x="0" y="14"/>
                  </a:moveTo>
                  <a:lnTo>
                    <a:pt x="46" y="0"/>
                  </a:lnTo>
                  <a:lnTo>
                    <a:pt x="157" y="40"/>
                  </a:lnTo>
                  <a:lnTo>
                    <a:pt x="209" y="31"/>
                  </a:lnTo>
                  <a:lnTo>
                    <a:pt x="183" y="68"/>
                  </a:lnTo>
                  <a:lnTo>
                    <a:pt x="49" y="68"/>
                  </a:lnTo>
                  <a:lnTo>
                    <a:pt x="103" y="57"/>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03" name="Freeform 43"/>
            <p:cNvSpPr>
              <a:spLocks/>
            </p:cNvSpPr>
            <p:nvPr/>
          </p:nvSpPr>
          <p:spPr bwMode="auto">
            <a:xfrm>
              <a:off x="2129" y="1964"/>
              <a:ext cx="211" cy="69"/>
            </a:xfrm>
            <a:custGeom>
              <a:avLst/>
              <a:gdLst>
                <a:gd name="T0" fmla="*/ 211 w 211"/>
                <a:gd name="T1" fmla="*/ 54 h 69"/>
                <a:gd name="T2" fmla="*/ 165 w 211"/>
                <a:gd name="T3" fmla="*/ 69 h 69"/>
                <a:gd name="T4" fmla="*/ 54 w 211"/>
                <a:gd name="T5" fmla="*/ 23 h 69"/>
                <a:gd name="T6" fmla="*/ 0 w 211"/>
                <a:gd name="T7" fmla="*/ 37 h 69"/>
                <a:gd name="T8" fmla="*/ 28 w 211"/>
                <a:gd name="T9" fmla="*/ 0 h 69"/>
                <a:gd name="T10" fmla="*/ 165 w 211"/>
                <a:gd name="T11" fmla="*/ 0 h 69"/>
                <a:gd name="T12" fmla="*/ 105 w 211"/>
                <a:gd name="T13" fmla="*/ 11 h 69"/>
                <a:gd name="T14" fmla="*/ 211 w 211"/>
                <a:gd name="T15" fmla="*/ 5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9">
                  <a:moveTo>
                    <a:pt x="211" y="54"/>
                  </a:moveTo>
                  <a:lnTo>
                    <a:pt x="165" y="69"/>
                  </a:lnTo>
                  <a:lnTo>
                    <a:pt x="54" y="23"/>
                  </a:lnTo>
                  <a:lnTo>
                    <a:pt x="0" y="37"/>
                  </a:lnTo>
                  <a:lnTo>
                    <a:pt x="28" y="0"/>
                  </a:lnTo>
                  <a:lnTo>
                    <a:pt x="165" y="0"/>
                  </a:lnTo>
                  <a:lnTo>
                    <a:pt x="105" y="11"/>
                  </a:lnTo>
                  <a:lnTo>
                    <a:pt x="211"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04" name="Freeform 44"/>
            <p:cNvSpPr>
              <a:spLocks/>
            </p:cNvSpPr>
            <p:nvPr/>
          </p:nvSpPr>
          <p:spPr bwMode="auto">
            <a:xfrm>
              <a:off x="2129" y="1964"/>
              <a:ext cx="211" cy="69"/>
            </a:xfrm>
            <a:custGeom>
              <a:avLst/>
              <a:gdLst>
                <a:gd name="T0" fmla="*/ 211 w 211"/>
                <a:gd name="T1" fmla="*/ 54 h 69"/>
                <a:gd name="T2" fmla="*/ 165 w 211"/>
                <a:gd name="T3" fmla="*/ 69 h 69"/>
                <a:gd name="T4" fmla="*/ 54 w 211"/>
                <a:gd name="T5" fmla="*/ 23 h 69"/>
                <a:gd name="T6" fmla="*/ 0 w 211"/>
                <a:gd name="T7" fmla="*/ 37 h 69"/>
                <a:gd name="T8" fmla="*/ 28 w 211"/>
                <a:gd name="T9" fmla="*/ 0 h 69"/>
                <a:gd name="T10" fmla="*/ 165 w 211"/>
                <a:gd name="T11" fmla="*/ 0 h 69"/>
                <a:gd name="T12" fmla="*/ 105 w 211"/>
                <a:gd name="T13" fmla="*/ 11 h 69"/>
                <a:gd name="T14" fmla="*/ 211 w 211"/>
                <a:gd name="T15" fmla="*/ 5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9">
                  <a:moveTo>
                    <a:pt x="211" y="54"/>
                  </a:moveTo>
                  <a:lnTo>
                    <a:pt x="165" y="69"/>
                  </a:lnTo>
                  <a:lnTo>
                    <a:pt x="54" y="23"/>
                  </a:lnTo>
                  <a:lnTo>
                    <a:pt x="0" y="37"/>
                  </a:lnTo>
                  <a:lnTo>
                    <a:pt x="28" y="0"/>
                  </a:lnTo>
                  <a:lnTo>
                    <a:pt x="165" y="0"/>
                  </a:lnTo>
                  <a:lnTo>
                    <a:pt x="105" y="11"/>
                  </a:lnTo>
                  <a:lnTo>
                    <a:pt x="211"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05" name="Line 45"/>
            <p:cNvSpPr>
              <a:spLocks noChangeShapeType="1"/>
            </p:cNvSpPr>
            <p:nvPr/>
          </p:nvSpPr>
          <p:spPr bwMode="auto">
            <a:xfrm>
              <a:off x="1806" y="1958"/>
              <a:ext cx="1" cy="149"/>
            </a:xfrm>
            <a:prstGeom prst="line">
              <a:avLst/>
            </a:prstGeom>
            <a:noFill/>
            <a:ln w="4763">
              <a:solidFill>
                <a:srgbClr val="E6E6E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06" name="Line 46"/>
            <p:cNvSpPr>
              <a:spLocks noChangeShapeType="1"/>
            </p:cNvSpPr>
            <p:nvPr/>
          </p:nvSpPr>
          <p:spPr bwMode="auto">
            <a:xfrm>
              <a:off x="2449" y="1958"/>
              <a:ext cx="1" cy="149"/>
            </a:xfrm>
            <a:prstGeom prst="line">
              <a:avLst/>
            </a:prstGeom>
            <a:noFill/>
            <a:ln w="4763">
              <a:solidFill>
                <a:srgbClr val="E6E6E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07" name="Rectangle 47"/>
            <p:cNvSpPr>
              <a:spLocks noChangeArrowheads="1"/>
            </p:cNvSpPr>
            <p:nvPr/>
          </p:nvSpPr>
          <p:spPr bwMode="auto">
            <a:xfrm>
              <a:off x="2114" y="2067"/>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TW" sz="1500">
                  <a:solidFill>
                    <a:srgbClr val="FFFFFF"/>
                  </a:solidFill>
                  <a:ea typeface="新細明體" panose="02020500000000000000" pitchFamily="18" charset="-120"/>
                </a:rPr>
                <a:t>B</a:t>
              </a:r>
              <a:endParaRPr lang="en-US" altLang="zh-TW">
                <a:latin typeface="Helvetica" panose="020B0604020202020204" pitchFamily="34" charset="0"/>
                <a:ea typeface="新細明體" panose="02020500000000000000" pitchFamily="18" charset="-120"/>
              </a:endParaRPr>
            </a:p>
          </p:txBody>
        </p:sp>
        <p:sp>
          <p:nvSpPr>
            <p:cNvPr id="860208" name="Freeform 48"/>
            <p:cNvSpPr>
              <a:spLocks/>
            </p:cNvSpPr>
            <p:nvPr/>
          </p:nvSpPr>
          <p:spPr bwMode="auto">
            <a:xfrm>
              <a:off x="3306" y="1993"/>
              <a:ext cx="643" cy="220"/>
            </a:xfrm>
            <a:custGeom>
              <a:avLst/>
              <a:gdLst>
                <a:gd name="T0" fmla="*/ 643 w 643"/>
                <a:gd name="T1" fmla="*/ 108 h 220"/>
                <a:gd name="T2" fmla="*/ 638 w 643"/>
                <a:gd name="T3" fmla="*/ 88 h 220"/>
                <a:gd name="T4" fmla="*/ 620 w 643"/>
                <a:gd name="T5" fmla="*/ 71 h 220"/>
                <a:gd name="T6" fmla="*/ 595 w 643"/>
                <a:gd name="T7" fmla="*/ 51 h 220"/>
                <a:gd name="T8" fmla="*/ 560 w 643"/>
                <a:gd name="T9" fmla="*/ 37 h 220"/>
                <a:gd name="T10" fmla="*/ 515 w 643"/>
                <a:gd name="T11" fmla="*/ 23 h 220"/>
                <a:gd name="T12" fmla="*/ 466 w 643"/>
                <a:gd name="T13" fmla="*/ 11 h 220"/>
                <a:gd name="T14" fmla="*/ 409 w 643"/>
                <a:gd name="T15" fmla="*/ 5 h 220"/>
                <a:gd name="T16" fmla="*/ 352 w 643"/>
                <a:gd name="T17" fmla="*/ 0 h 220"/>
                <a:gd name="T18" fmla="*/ 292 w 643"/>
                <a:gd name="T19" fmla="*/ 0 h 220"/>
                <a:gd name="T20" fmla="*/ 235 w 643"/>
                <a:gd name="T21" fmla="*/ 5 h 220"/>
                <a:gd name="T22" fmla="*/ 177 w 643"/>
                <a:gd name="T23" fmla="*/ 11 h 220"/>
                <a:gd name="T24" fmla="*/ 129 w 643"/>
                <a:gd name="T25" fmla="*/ 23 h 220"/>
                <a:gd name="T26" fmla="*/ 83 w 643"/>
                <a:gd name="T27" fmla="*/ 37 h 220"/>
                <a:gd name="T28" fmla="*/ 49 w 643"/>
                <a:gd name="T29" fmla="*/ 51 h 220"/>
                <a:gd name="T30" fmla="*/ 20 w 643"/>
                <a:gd name="T31" fmla="*/ 71 h 220"/>
                <a:gd name="T32" fmla="*/ 6 w 643"/>
                <a:gd name="T33" fmla="*/ 88 h 220"/>
                <a:gd name="T34" fmla="*/ 0 w 643"/>
                <a:gd name="T35" fmla="*/ 108 h 220"/>
                <a:gd name="T36" fmla="*/ 6 w 643"/>
                <a:gd name="T37" fmla="*/ 131 h 220"/>
                <a:gd name="T38" fmla="*/ 20 w 643"/>
                <a:gd name="T39" fmla="*/ 148 h 220"/>
                <a:gd name="T40" fmla="*/ 49 w 643"/>
                <a:gd name="T41" fmla="*/ 168 h 220"/>
                <a:gd name="T42" fmla="*/ 83 w 643"/>
                <a:gd name="T43" fmla="*/ 183 h 220"/>
                <a:gd name="T44" fmla="*/ 129 w 643"/>
                <a:gd name="T45" fmla="*/ 197 h 220"/>
                <a:gd name="T46" fmla="*/ 177 w 643"/>
                <a:gd name="T47" fmla="*/ 208 h 220"/>
                <a:gd name="T48" fmla="*/ 235 w 643"/>
                <a:gd name="T49" fmla="*/ 214 h 220"/>
                <a:gd name="T50" fmla="*/ 292 w 643"/>
                <a:gd name="T51" fmla="*/ 220 h 220"/>
                <a:gd name="T52" fmla="*/ 352 w 643"/>
                <a:gd name="T53" fmla="*/ 220 h 220"/>
                <a:gd name="T54" fmla="*/ 409 w 643"/>
                <a:gd name="T55" fmla="*/ 214 h 220"/>
                <a:gd name="T56" fmla="*/ 466 w 643"/>
                <a:gd name="T57" fmla="*/ 208 h 220"/>
                <a:gd name="T58" fmla="*/ 515 w 643"/>
                <a:gd name="T59" fmla="*/ 197 h 220"/>
                <a:gd name="T60" fmla="*/ 560 w 643"/>
                <a:gd name="T61" fmla="*/ 183 h 220"/>
                <a:gd name="T62" fmla="*/ 595 w 643"/>
                <a:gd name="T63" fmla="*/ 168 h 220"/>
                <a:gd name="T64" fmla="*/ 620 w 643"/>
                <a:gd name="T65" fmla="*/ 148 h 220"/>
                <a:gd name="T66" fmla="*/ 638 w 643"/>
                <a:gd name="T67" fmla="*/ 131 h 220"/>
                <a:gd name="T68" fmla="*/ 643 w 643"/>
                <a:gd name="T69" fmla="*/ 10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3" h="220">
                  <a:moveTo>
                    <a:pt x="643" y="108"/>
                  </a:moveTo>
                  <a:lnTo>
                    <a:pt x="638" y="88"/>
                  </a:lnTo>
                  <a:lnTo>
                    <a:pt x="620" y="71"/>
                  </a:lnTo>
                  <a:lnTo>
                    <a:pt x="595" y="51"/>
                  </a:lnTo>
                  <a:lnTo>
                    <a:pt x="560" y="37"/>
                  </a:lnTo>
                  <a:lnTo>
                    <a:pt x="515" y="23"/>
                  </a:lnTo>
                  <a:lnTo>
                    <a:pt x="466" y="11"/>
                  </a:lnTo>
                  <a:lnTo>
                    <a:pt x="409" y="5"/>
                  </a:lnTo>
                  <a:lnTo>
                    <a:pt x="352" y="0"/>
                  </a:lnTo>
                  <a:lnTo>
                    <a:pt x="292" y="0"/>
                  </a:lnTo>
                  <a:lnTo>
                    <a:pt x="235" y="5"/>
                  </a:lnTo>
                  <a:lnTo>
                    <a:pt x="177" y="11"/>
                  </a:lnTo>
                  <a:lnTo>
                    <a:pt x="129" y="23"/>
                  </a:lnTo>
                  <a:lnTo>
                    <a:pt x="83" y="37"/>
                  </a:lnTo>
                  <a:lnTo>
                    <a:pt x="49" y="51"/>
                  </a:lnTo>
                  <a:lnTo>
                    <a:pt x="20" y="71"/>
                  </a:lnTo>
                  <a:lnTo>
                    <a:pt x="6" y="88"/>
                  </a:lnTo>
                  <a:lnTo>
                    <a:pt x="0" y="108"/>
                  </a:lnTo>
                  <a:lnTo>
                    <a:pt x="6" y="131"/>
                  </a:lnTo>
                  <a:lnTo>
                    <a:pt x="20" y="148"/>
                  </a:lnTo>
                  <a:lnTo>
                    <a:pt x="49" y="168"/>
                  </a:lnTo>
                  <a:lnTo>
                    <a:pt x="83" y="183"/>
                  </a:lnTo>
                  <a:lnTo>
                    <a:pt x="129" y="197"/>
                  </a:lnTo>
                  <a:lnTo>
                    <a:pt x="177" y="208"/>
                  </a:lnTo>
                  <a:lnTo>
                    <a:pt x="235" y="214"/>
                  </a:lnTo>
                  <a:lnTo>
                    <a:pt x="292" y="220"/>
                  </a:lnTo>
                  <a:lnTo>
                    <a:pt x="352" y="220"/>
                  </a:lnTo>
                  <a:lnTo>
                    <a:pt x="409" y="214"/>
                  </a:lnTo>
                  <a:lnTo>
                    <a:pt x="466" y="208"/>
                  </a:lnTo>
                  <a:lnTo>
                    <a:pt x="515" y="197"/>
                  </a:lnTo>
                  <a:lnTo>
                    <a:pt x="560" y="183"/>
                  </a:lnTo>
                  <a:lnTo>
                    <a:pt x="595" y="168"/>
                  </a:lnTo>
                  <a:lnTo>
                    <a:pt x="620" y="148"/>
                  </a:lnTo>
                  <a:lnTo>
                    <a:pt x="638" y="131"/>
                  </a:lnTo>
                  <a:lnTo>
                    <a:pt x="643" y="108"/>
                  </a:lnTo>
                  <a:close/>
                </a:path>
              </a:pathLst>
            </a:custGeom>
            <a:solidFill>
              <a:srgbClr val="000080"/>
            </a:solidFill>
            <a:ln w="4763">
              <a:solidFill>
                <a:srgbClr val="E6E6E6"/>
              </a:solidFill>
              <a:prstDash val="solid"/>
              <a:round/>
              <a:headEnd/>
              <a:tailEnd/>
            </a:ln>
          </p:spPr>
          <p:txBody>
            <a:bodyPr/>
            <a:lstStyle/>
            <a:p>
              <a:endParaRPr lang="en-US"/>
            </a:p>
          </p:txBody>
        </p:sp>
        <p:sp>
          <p:nvSpPr>
            <p:cNvPr id="860209" name="Rectangle 49"/>
            <p:cNvSpPr>
              <a:spLocks noChangeArrowheads="1"/>
            </p:cNvSpPr>
            <p:nvPr/>
          </p:nvSpPr>
          <p:spPr bwMode="auto">
            <a:xfrm>
              <a:off x="3309" y="1955"/>
              <a:ext cx="637" cy="155"/>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0210" name="Freeform 50"/>
            <p:cNvSpPr>
              <a:spLocks/>
            </p:cNvSpPr>
            <p:nvPr/>
          </p:nvSpPr>
          <p:spPr bwMode="auto">
            <a:xfrm>
              <a:off x="3306" y="1841"/>
              <a:ext cx="643" cy="217"/>
            </a:xfrm>
            <a:custGeom>
              <a:avLst/>
              <a:gdLst>
                <a:gd name="T0" fmla="*/ 643 w 643"/>
                <a:gd name="T1" fmla="*/ 109 h 217"/>
                <a:gd name="T2" fmla="*/ 638 w 643"/>
                <a:gd name="T3" fmla="*/ 89 h 217"/>
                <a:gd name="T4" fmla="*/ 620 w 643"/>
                <a:gd name="T5" fmla="*/ 69 h 217"/>
                <a:gd name="T6" fmla="*/ 595 w 643"/>
                <a:gd name="T7" fmla="*/ 52 h 217"/>
                <a:gd name="T8" fmla="*/ 560 w 643"/>
                <a:gd name="T9" fmla="*/ 37 h 217"/>
                <a:gd name="T10" fmla="*/ 515 w 643"/>
                <a:gd name="T11" fmla="*/ 23 h 217"/>
                <a:gd name="T12" fmla="*/ 466 w 643"/>
                <a:gd name="T13" fmla="*/ 12 h 217"/>
                <a:gd name="T14" fmla="*/ 409 w 643"/>
                <a:gd name="T15" fmla="*/ 3 h 217"/>
                <a:gd name="T16" fmla="*/ 352 w 643"/>
                <a:gd name="T17" fmla="*/ 0 h 217"/>
                <a:gd name="T18" fmla="*/ 292 w 643"/>
                <a:gd name="T19" fmla="*/ 0 h 217"/>
                <a:gd name="T20" fmla="*/ 235 w 643"/>
                <a:gd name="T21" fmla="*/ 3 h 217"/>
                <a:gd name="T22" fmla="*/ 177 w 643"/>
                <a:gd name="T23" fmla="*/ 12 h 217"/>
                <a:gd name="T24" fmla="*/ 129 w 643"/>
                <a:gd name="T25" fmla="*/ 23 h 217"/>
                <a:gd name="T26" fmla="*/ 83 w 643"/>
                <a:gd name="T27" fmla="*/ 37 h 217"/>
                <a:gd name="T28" fmla="*/ 49 w 643"/>
                <a:gd name="T29" fmla="*/ 52 h 217"/>
                <a:gd name="T30" fmla="*/ 23 w 643"/>
                <a:gd name="T31" fmla="*/ 69 h 217"/>
                <a:gd name="T32" fmla="*/ 6 w 643"/>
                <a:gd name="T33" fmla="*/ 89 h 217"/>
                <a:gd name="T34" fmla="*/ 0 w 643"/>
                <a:gd name="T35" fmla="*/ 109 h 217"/>
                <a:gd name="T36" fmla="*/ 6 w 643"/>
                <a:gd name="T37" fmla="*/ 129 h 217"/>
                <a:gd name="T38" fmla="*/ 23 w 643"/>
                <a:gd name="T39" fmla="*/ 149 h 217"/>
                <a:gd name="T40" fmla="*/ 49 w 643"/>
                <a:gd name="T41" fmla="*/ 166 h 217"/>
                <a:gd name="T42" fmla="*/ 83 w 643"/>
                <a:gd name="T43" fmla="*/ 183 h 217"/>
                <a:gd name="T44" fmla="*/ 129 w 643"/>
                <a:gd name="T45" fmla="*/ 197 h 217"/>
                <a:gd name="T46" fmla="*/ 177 w 643"/>
                <a:gd name="T47" fmla="*/ 209 h 217"/>
                <a:gd name="T48" fmla="*/ 235 w 643"/>
                <a:gd name="T49" fmla="*/ 215 h 217"/>
                <a:gd name="T50" fmla="*/ 292 w 643"/>
                <a:gd name="T51" fmla="*/ 217 h 217"/>
                <a:gd name="T52" fmla="*/ 352 w 643"/>
                <a:gd name="T53" fmla="*/ 217 h 217"/>
                <a:gd name="T54" fmla="*/ 409 w 643"/>
                <a:gd name="T55" fmla="*/ 215 h 217"/>
                <a:gd name="T56" fmla="*/ 466 w 643"/>
                <a:gd name="T57" fmla="*/ 209 h 217"/>
                <a:gd name="T58" fmla="*/ 515 w 643"/>
                <a:gd name="T59" fmla="*/ 197 h 217"/>
                <a:gd name="T60" fmla="*/ 560 w 643"/>
                <a:gd name="T61" fmla="*/ 183 h 217"/>
                <a:gd name="T62" fmla="*/ 595 w 643"/>
                <a:gd name="T63" fmla="*/ 166 h 217"/>
                <a:gd name="T64" fmla="*/ 620 w 643"/>
                <a:gd name="T65" fmla="*/ 149 h 217"/>
                <a:gd name="T66" fmla="*/ 638 w 643"/>
                <a:gd name="T67" fmla="*/ 129 h 217"/>
                <a:gd name="T68" fmla="*/ 643 w 643"/>
                <a:gd name="T69"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3" h="217">
                  <a:moveTo>
                    <a:pt x="643" y="109"/>
                  </a:moveTo>
                  <a:lnTo>
                    <a:pt x="638" y="89"/>
                  </a:lnTo>
                  <a:lnTo>
                    <a:pt x="620" y="69"/>
                  </a:lnTo>
                  <a:lnTo>
                    <a:pt x="595" y="52"/>
                  </a:lnTo>
                  <a:lnTo>
                    <a:pt x="560" y="37"/>
                  </a:lnTo>
                  <a:lnTo>
                    <a:pt x="515" y="23"/>
                  </a:lnTo>
                  <a:lnTo>
                    <a:pt x="466" y="12"/>
                  </a:lnTo>
                  <a:lnTo>
                    <a:pt x="409" y="3"/>
                  </a:lnTo>
                  <a:lnTo>
                    <a:pt x="352" y="0"/>
                  </a:lnTo>
                  <a:lnTo>
                    <a:pt x="292" y="0"/>
                  </a:lnTo>
                  <a:lnTo>
                    <a:pt x="235" y="3"/>
                  </a:lnTo>
                  <a:lnTo>
                    <a:pt x="177" y="12"/>
                  </a:lnTo>
                  <a:lnTo>
                    <a:pt x="129" y="23"/>
                  </a:lnTo>
                  <a:lnTo>
                    <a:pt x="83" y="37"/>
                  </a:lnTo>
                  <a:lnTo>
                    <a:pt x="49" y="52"/>
                  </a:lnTo>
                  <a:lnTo>
                    <a:pt x="23" y="69"/>
                  </a:lnTo>
                  <a:lnTo>
                    <a:pt x="6" y="89"/>
                  </a:lnTo>
                  <a:lnTo>
                    <a:pt x="0" y="109"/>
                  </a:lnTo>
                  <a:lnTo>
                    <a:pt x="6" y="129"/>
                  </a:lnTo>
                  <a:lnTo>
                    <a:pt x="23" y="149"/>
                  </a:lnTo>
                  <a:lnTo>
                    <a:pt x="49" y="166"/>
                  </a:lnTo>
                  <a:lnTo>
                    <a:pt x="83" y="183"/>
                  </a:lnTo>
                  <a:lnTo>
                    <a:pt x="129" y="197"/>
                  </a:lnTo>
                  <a:lnTo>
                    <a:pt x="177" y="209"/>
                  </a:lnTo>
                  <a:lnTo>
                    <a:pt x="235" y="215"/>
                  </a:lnTo>
                  <a:lnTo>
                    <a:pt x="292" y="217"/>
                  </a:lnTo>
                  <a:lnTo>
                    <a:pt x="352" y="217"/>
                  </a:lnTo>
                  <a:lnTo>
                    <a:pt x="409" y="215"/>
                  </a:lnTo>
                  <a:lnTo>
                    <a:pt x="466" y="209"/>
                  </a:lnTo>
                  <a:lnTo>
                    <a:pt x="515" y="197"/>
                  </a:lnTo>
                  <a:lnTo>
                    <a:pt x="560" y="183"/>
                  </a:lnTo>
                  <a:lnTo>
                    <a:pt x="595" y="166"/>
                  </a:lnTo>
                  <a:lnTo>
                    <a:pt x="620" y="149"/>
                  </a:lnTo>
                  <a:lnTo>
                    <a:pt x="638" y="129"/>
                  </a:lnTo>
                  <a:lnTo>
                    <a:pt x="643" y="109"/>
                  </a:lnTo>
                  <a:close/>
                </a:path>
              </a:pathLst>
            </a:custGeom>
            <a:solidFill>
              <a:srgbClr val="0000FF"/>
            </a:solidFill>
            <a:ln w="4763">
              <a:solidFill>
                <a:srgbClr val="E6E6E6"/>
              </a:solidFill>
              <a:prstDash val="solid"/>
              <a:round/>
              <a:headEnd/>
              <a:tailEnd/>
            </a:ln>
          </p:spPr>
          <p:txBody>
            <a:bodyPr/>
            <a:lstStyle/>
            <a:p>
              <a:endParaRPr lang="en-US"/>
            </a:p>
          </p:txBody>
        </p:sp>
        <p:sp>
          <p:nvSpPr>
            <p:cNvPr id="860211" name="Freeform 51"/>
            <p:cNvSpPr>
              <a:spLocks/>
            </p:cNvSpPr>
            <p:nvPr/>
          </p:nvSpPr>
          <p:spPr bwMode="auto">
            <a:xfrm>
              <a:off x="3632" y="1873"/>
              <a:ext cx="212" cy="68"/>
            </a:xfrm>
            <a:custGeom>
              <a:avLst/>
              <a:gdLst>
                <a:gd name="T0" fmla="*/ 0 w 212"/>
                <a:gd name="T1" fmla="*/ 54 h 68"/>
                <a:gd name="T2" fmla="*/ 49 w 212"/>
                <a:gd name="T3" fmla="*/ 68 h 68"/>
                <a:gd name="T4" fmla="*/ 163 w 212"/>
                <a:gd name="T5" fmla="*/ 22 h 68"/>
                <a:gd name="T6" fmla="*/ 212 w 212"/>
                <a:gd name="T7" fmla="*/ 37 h 68"/>
                <a:gd name="T8" fmla="*/ 186 w 212"/>
                <a:gd name="T9" fmla="*/ 0 h 68"/>
                <a:gd name="T10" fmla="*/ 52 w 212"/>
                <a:gd name="T11" fmla="*/ 0 h 68"/>
                <a:gd name="T12" fmla="*/ 106 w 212"/>
                <a:gd name="T13" fmla="*/ 11 h 68"/>
                <a:gd name="T14" fmla="*/ 0 w 212"/>
                <a:gd name="T15" fmla="*/ 5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8">
                  <a:moveTo>
                    <a:pt x="0" y="54"/>
                  </a:moveTo>
                  <a:lnTo>
                    <a:pt x="49" y="68"/>
                  </a:lnTo>
                  <a:lnTo>
                    <a:pt x="163" y="22"/>
                  </a:lnTo>
                  <a:lnTo>
                    <a:pt x="212" y="37"/>
                  </a:lnTo>
                  <a:lnTo>
                    <a:pt x="186" y="0"/>
                  </a:lnTo>
                  <a:lnTo>
                    <a:pt x="52" y="0"/>
                  </a:lnTo>
                  <a:lnTo>
                    <a:pt x="106" y="11"/>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12" name="Freeform 52"/>
            <p:cNvSpPr>
              <a:spLocks/>
            </p:cNvSpPr>
            <p:nvPr/>
          </p:nvSpPr>
          <p:spPr bwMode="auto">
            <a:xfrm>
              <a:off x="3632" y="1873"/>
              <a:ext cx="212" cy="68"/>
            </a:xfrm>
            <a:custGeom>
              <a:avLst/>
              <a:gdLst>
                <a:gd name="T0" fmla="*/ 0 w 212"/>
                <a:gd name="T1" fmla="*/ 54 h 68"/>
                <a:gd name="T2" fmla="*/ 49 w 212"/>
                <a:gd name="T3" fmla="*/ 68 h 68"/>
                <a:gd name="T4" fmla="*/ 163 w 212"/>
                <a:gd name="T5" fmla="*/ 22 h 68"/>
                <a:gd name="T6" fmla="*/ 212 w 212"/>
                <a:gd name="T7" fmla="*/ 37 h 68"/>
                <a:gd name="T8" fmla="*/ 186 w 212"/>
                <a:gd name="T9" fmla="*/ 0 h 68"/>
                <a:gd name="T10" fmla="*/ 52 w 212"/>
                <a:gd name="T11" fmla="*/ 0 h 68"/>
                <a:gd name="T12" fmla="*/ 106 w 212"/>
                <a:gd name="T13" fmla="*/ 11 h 68"/>
                <a:gd name="T14" fmla="*/ 0 w 212"/>
                <a:gd name="T15" fmla="*/ 5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8">
                  <a:moveTo>
                    <a:pt x="0" y="54"/>
                  </a:moveTo>
                  <a:lnTo>
                    <a:pt x="49" y="68"/>
                  </a:lnTo>
                  <a:lnTo>
                    <a:pt x="163" y="22"/>
                  </a:lnTo>
                  <a:lnTo>
                    <a:pt x="212" y="37"/>
                  </a:lnTo>
                  <a:lnTo>
                    <a:pt x="186" y="0"/>
                  </a:lnTo>
                  <a:lnTo>
                    <a:pt x="52" y="0"/>
                  </a:lnTo>
                  <a:lnTo>
                    <a:pt x="106" y="11"/>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13" name="Freeform 53"/>
            <p:cNvSpPr>
              <a:spLocks/>
            </p:cNvSpPr>
            <p:nvPr/>
          </p:nvSpPr>
          <p:spPr bwMode="auto">
            <a:xfrm>
              <a:off x="3403" y="1953"/>
              <a:ext cx="212" cy="74"/>
            </a:xfrm>
            <a:custGeom>
              <a:avLst/>
              <a:gdLst>
                <a:gd name="T0" fmla="*/ 212 w 212"/>
                <a:gd name="T1" fmla="*/ 14 h 74"/>
                <a:gd name="T2" fmla="*/ 166 w 212"/>
                <a:gd name="T3" fmla="*/ 0 h 74"/>
                <a:gd name="T4" fmla="*/ 55 w 212"/>
                <a:gd name="T5" fmla="*/ 45 h 74"/>
                <a:gd name="T6" fmla="*/ 0 w 212"/>
                <a:gd name="T7" fmla="*/ 31 h 74"/>
                <a:gd name="T8" fmla="*/ 29 w 212"/>
                <a:gd name="T9" fmla="*/ 74 h 74"/>
                <a:gd name="T10" fmla="*/ 166 w 212"/>
                <a:gd name="T11" fmla="*/ 74 h 74"/>
                <a:gd name="T12" fmla="*/ 106 w 212"/>
                <a:gd name="T13" fmla="*/ 57 h 74"/>
                <a:gd name="T14" fmla="*/ 212 w 212"/>
                <a:gd name="T15" fmla="*/ 1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4">
                  <a:moveTo>
                    <a:pt x="212" y="14"/>
                  </a:moveTo>
                  <a:lnTo>
                    <a:pt x="166" y="0"/>
                  </a:lnTo>
                  <a:lnTo>
                    <a:pt x="55" y="45"/>
                  </a:lnTo>
                  <a:lnTo>
                    <a:pt x="0" y="31"/>
                  </a:lnTo>
                  <a:lnTo>
                    <a:pt x="29" y="74"/>
                  </a:lnTo>
                  <a:lnTo>
                    <a:pt x="166" y="74"/>
                  </a:lnTo>
                  <a:lnTo>
                    <a:pt x="106" y="57"/>
                  </a:lnTo>
                  <a:lnTo>
                    <a:pt x="21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14" name="Freeform 54"/>
            <p:cNvSpPr>
              <a:spLocks/>
            </p:cNvSpPr>
            <p:nvPr/>
          </p:nvSpPr>
          <p:spPr bwMode="auto">
            <a:xfrm>
              <a:off x="3403" y="1953"/>
              <a:ext cx="212" cy="74"/>
            </a:xfrm>
            <a:custGeom>
              <a:avLst/>
              <a:gdLst>
                <a:gd name="T0" fmla="*/ 212 w 212"/>
                <a:gd name="T1" fmla="*/ 14 h 74"/>
                <a:gd name="T2" fmla="*/ 166 w 212"/>
                <a:gd name="T3" fmla="*/ 0 h 74"/>
                <a:gd name="T4" fmla="*/ 55 w 212"/>
                <a:gd name="T5" fmla="*/ 45 h 74"/>
                <a:gd name="T6" fmla="*/ 0 w 212"/>
                <a:gd name="T7" fmla="*/ 31 h 74"/>
                <a:gd name="T8" fmla="*/ 29 w 212"/>
                <a:gd name="T9" fmla="*/ 74 h 74"/>
                <a:gd name="T10" fmla="*/ 166 w 212"/>
                <a:gd name="T11" fmla="*/ 74 h 74"/>
                <a:gd name="T12" fmla="*/ 106 w 212"/>
                <a:gd name="T13" fmla="*/ 57 h 74"/>
                <a:gd name="T14" fmla="*/ 212 w 212"/>
                <a:gd name="T15" fmla="*/ 1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4">
                  <a:moveTo>
                    <a:pt x="212" y="14"/>
                  </a:moveTo>
                  <a:lnTo>
                    <a:pt x="166" y="0"/>
                  </a:lnTo>
                  <a:lnTo>
                    <a:pt x="55" y="45"/>
                  </a:lnTo>
                  <a:lnTo>
                    <a:pt x="0" y="31"/>
                  </a:lnTo>
                  <a:lnTo>
                    <a:pt x="29" y="74"/>
                  </a:lnTo>
                  <a:lnTo>
                    <a:pt x="166" y="74"/>
                  </a:lnTo>
                  <a:lnTo>
                    <a:pt x="106" y="57"/>
                  </a:lnTo>
                  <a:lnTo>
                    <a:pt x="21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15" name="Freeform 55"/>
            <p:cNvSpPr>
              <a:spLocks/>
            </p:cNvSpPr>
            <p:nvPr/>
          </p:nvSpPr>
          <p:spPr bwMode="auto">
            <a:xfrm>
              <a:off x="3415" y="1867"/>
              <a:ext cx="211" cy="71"/>
            </a:xfrm>
            <a:custGeom>
              <a:avLst/>
              <a:gdLst>
                <a:gd name="T0" fmla="*/ 0 w 211"/>
                <a:gd name="T1" fmla="*/ 17 h 71"/>
                <a:gd name="T2" fmla="*/ 46 w 211"/>
                <a:gd name="T3" fmla="*/ 0 h 71"/>
                <a:gd name="T4" fmla="*/ 160 w 211"/>
                <a:gd name="T5" fmla="*/ 43 h 71"/>
                <a:gd name="T6" fmla="*/ 211 w 211"/>
                <a:gd name="T7" fmla="*/ 31 h 71"/>
                <a:gd name="T8" fmla="*/ 183 w 211"/>
                <a:gd name="T9" fmla="*/ 71 h 71"/>
                <a:gd name="T10" fmla="*/ 51 w 211"/>
                <a:gd name="T11" fmla="*/ 71 h 71"/>
                <a:gd name="T12" fmla="*/ 106 w 211"/>
                <a:gd name="T13" fmla="*/ 60 h 71"/>
                <a:gd name="T14" fmla="*/ 0 w 211"/>
                <a:gd name="T15" fmla="*/ 17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71">
                  <a:moveTo>
                    <a:pt x="0" y="17"/>
                  </a:moveTo>
                  <a:lnTo>
                    <a:pt x="46" y="0"/>
                  </a:lnTo>
                  <a:lnTo>
                    <a:pt x="160" y="43"/>
                  </a:lnTo>
                  <a:lnTo>
                    <a:pt x="211" y="31"/>
                  </a:lnTo>
                  <a:lnTo>
                    <a:pt x="183" y="71"/>
                  </a:lnTo>
                  <a:lnTo>
                    <a:pt x="51" y="71"/>
                  </a:lnTo>
                  <a:lnTo>
                    <a:pt x="106" y="6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16" name="Freeform 56"/>
            <p:cNvSpPr>
              <a:spLocks/>
            </p:cNvSpPr>
            <p:nvPr/>
          </p:nvSpPr>
          <p:spPr bwMode="auto">
            <a:xfrm>
              <a:off x="3415" y="1867"/>
              <a:ext cx="211" cy="71"/>
            </a:xfrm>
            <a:custGeom>
              <a:avLst/>
              <a:gdLst>
                <a:gd name="T0" fmla="*/ 0 w 211"/>
                <a:gd name="T1" fmla="*/ 17 h 71"/>
                <a:gd name="T2" fmla="*/ 46 w 211"/>
                <a:gd name="T3" fmla="*/ 0 h 71"/>
                <a:gd name="T4" fmla="*/ 160 w 211"/>
                <a:gd name="T5" fmla="*/ 43 h 71"/>
                <a:gd name="T6" fmla="*/ 211 w 211"/>
                <a:gd name="T7" fmla="*/ 31 h 71"/>
                <a:gd name="T8" fmla="*/ 183 w 211"/>
                <a:gd name="T9" fmla="*/ 71 h 71"/>
                <a:gd name="T10" fmla="*/ 51 w 211"/>
                <a:gd name="T11" fmla="*/ 71 h 71"/>
                <a:gd name="T12" fmla="*/ 106 w 211"/>
                <a:gd name="T13" fmla="*/ 60 h 71"/>
                <a:gd name="T14" fmla="*/ 0 w 211"/>
                <a:gd name="T15" fmla="*/ 17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71">
                  <a:moveTo>
                    <a:pt x="0" y="17"/>
                  </a:moveTo>
                  <a:lnTo>
                    <a:pt x="46" y="0"/>
                  </a:lnTo>
                  <a:lnTo>
                    <a:pt x="160" y="43"/>
                  </a:lnTo>
                  <a:lnTo>
                    <a:pt x="211" y="31"/>
                  </a:lnTo>
                  <a:lnTo>
                    <a:pt x="183" y="71"/>
                  </a:lnTo>
                  <a:lnTo>
                    <a:pt x="51" y="71"/>
                  </a:lnTo>
                  <a:lnTo>
                    <a:pt x="106" y="6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17" name="Freeform 57"/>
            <p:cNvSpPr>
              <a:spLocks/>
            </p:cNvSpPr>
            <p:nvPr/>
          </p:nvSpPr>
          <p:spPr bwMode="auto">
            <a:xfrm>
              <a:off x="3626" y="1961"/>
              <a:ext cx="209" cy="69"/>
            </a:xfrm>
            <a:custGeom>
              <a:avLst/>
              <a:gdLst>
                <a:gd name="T0" fmla="*/ 209 w 209"/>
                <a:gd name="T1" fmla="*/ 55 h 69"/>
                <a:gd name="T2" fmla="*/ 163 w 209"/>
                <a:gd name="T3" fmla="*/ 69 h 69"/>
                <a:gd name="T4" fmla="*/ 55 w 209"/>
                <a:gd name="T5" fmla="*/ 23 h 69"/>
                <a:gd name="T6" fmla="*/ 0 w 209"/>
                <a:gd name="T7" fmla="*/ 37 h 69"/>
                <a:gd name="T8" fmla="*/ 26 w 209"/>
                <a:gd name="T9" fmla="*/ 0 h 69"/>
                <a:gd name="T10" fmla="*/ 163 w 209"/>
                <a:gd name="T11" fmla="*/ 0 h 69"/>
                <a:gd name="T12" fmla="*/ 106 w 209"/>
                <a:gd name="T13" fmla="*/ 12 h 69"/>
                <a:gd name="T14" fmla="*/ 209 w 209"/>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9">
                  <a:moveTo>
                    <a:pt x="209" y="55"/>
                  </a:moveTo>
                  <a:lnTo>
                    <a:pt x="163" y="69"/>
                  </a:lnTo>
                  <a:lnTo>
                    <a:pt x="55" y="23"/>
                  </a:lnTo>
                  <a:lnTo>
                    <a:pt x="0" y="37"/>
                  </a:lnTo>
                  <a:lnTo>
                    <a:pt x="26" y="0"/>
                  </a:lnTo>
                  <a:lnTo>
                    <a:pt x="163" y="0"/>
                  </a:lnTo>
                  <a:lnTo>
                    <a:pt x="106" y="12"/>
                  </a:lnTo>
                  <a:lnTo>
                    <a:pt x="209"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18" name="Freeform 58"/>
            <p:cNvSpPr>
              <a:spLocks/>
            </p:cNvSpPr>
            <p:nvPr/>
          </p:nvSpPr>
          <p:spPr bwMode="auto">
            <a:xfrm>
              <a:off x="3626" y="1961"/>
              <a:ext cx="209" cy="69"/>
            </a:xfrm>
            <a:custGeom>
              <a:avLst/>
              <a:gdLst>
                <a:gd name="T0" fmla="*/ 209 w 209"/>
                <a:gd name="T1" fmla="*/ 55 h 69"/>
                <a:gd name="T2" fmla="*/ 163 w 209"/>
                <a:gd name="T3" fmla="*/ 69 h 69"/>
                <a:gd name="T4" fmla="*/ 55 w 209"/>
                <a:gd name="T5" fmla="*/ 23 h 69"/>
                <a:gd name="T6" fmla="*/ 0 w 209"/>
                <a:gd name="T7" fmla="*/ 37 h 69"/>
                <a:gd name="T8" fmla="*/ 26 w 209"/>
                <a:gd name="T9" fmla="*/ 0 h 69"/>
                <a:gd name="T10" fmla="*/ 163 w 209"/>
                <a:gd name="T11" fmla="*/ 0 h 69"/>
                <a:gd name="T12" fmla="*/ 106 w 209"/>
                <a:gd name="T13" fmla="*/ 12 h 69"/>
                <a:gd name="T14" fmla="*/ 209 w 209"/>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9">
                  <a:moveTo>
                    <a:pt x="209" y="55"/>
                  </a:moveTo>
                  <a:lnTo>
                    <a:pt x="163" y="69"/>
                  </a:lnTo>
                  <a:lnTo>
                    <a:pt x="55" y="23"/>
                  </a:lnTo>
                  <a:lnTo>
                    <a:pt x="0" y="37"/>
                  </a:lnTo>
                  <a:lnTo>
                    <a:pt x="26" y="0"/>
                  </a:lnTo>
                  <a:lnTo>
                    <a:pt x="163" y="0"/>
                  </a:lnTo>
                  <a:lnTo>
                    <a:pt x="106" y="12"/>
                  </a:lnTo>
                  <a:lnTo>
                    <a:pt x="209"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19" name="Freeform 59"/>
            <p:cNvSpPr>
              <a:spLocks/>
            </p:cNvSpPr>
            <p:nvPr/>
          </p:nvSpPr>
          <p:spPr bwMode="auto">
            <a:xfrm>
              <a:off x="3638" y="1875"/>
              <a:ext cx="211" cy="69"/>
            </a:xfrm>
            <a:custGeom>
              <a:avLst/>
              <a:gdLst>
                <a:gd name="T0" fmla="*/ 0 w 211"/>
                <a:gd name="T1" fmla="*/ 55 h 69"/>
                <a:gd name="T2" fmla="*/ 46 w 211"/>
                <a:gd name="T3" fmla="*/ 69 h 69"/>
                <a:gd name="T4" fmla="*/ 160 w 211"/>
                <a:gd name="T5" fmla="*/ 23 h 69"/>
                <a:gd name="T6" fmla="*/ 211 w 211"/>
                <a:gd name="T7" fmla="*/ 38 h 69"/>
                <a:gd name="T8" fmla="*/ 183 w 211"/>
                <a:gd name="T9" fmla="*/ 0 h 69"/>
                <a:gd name="T10" fmla="*/ 48 w 211"/>
                <a:gd name="T11" fmla="*/ 0 h 69"/>
                <a:gd name="T12" fmla="*/ 106 w 211"/>
                <a:gd name="T13" fmla="*/ 12 h 69"/>
                <a:gd name="T14" fmla="*/ 0 w 211"/>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9">
                  <a:moveTo>
                    <a:pt x="0" y="55"/>
                  </a:moveTo>
                  <a:lnTo>
                    <a:pt x="46" y="69"/>
                  </a:lnTo>
                  <a:lnTo>
                    <a:pt x="160" y="23"/>
                  </a:lnTo>
                  <a:lnTo>
                    <a:pt x="211" y="38"/>
                  </a:lnTo>
                  <a:lnTo>
                    <a:pt x="183" y="0"/>
                  </a:lnTo>
                  <a:lnTo>
                    <a:pt x="48" y="0"/>
                  </a:lnTo>
                  <a:lnTo>
                    <a:pt x="106" y="12"/>
                  </a:ln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20" name="Freeform 60"/>
            <p:cNvSpPr>
              <a:spLocks/>
            </p:cNvSpPr>
            <p:nvPr/>
          </p:nvSpPr>
          <p:spPr bwMode="auto">
            <a:xfrm>
              <a:off x="3638" y="1875"/>
              <a:ext cx="211" cy="69"/>
            </a:xfrm>
            <a:custGeom>
              <a:avLst/>
              <a:gdLst>
                <a:gd name="T0" fmla="*/ 0 w 211"/>
                <a:gd name="T1" fmla="*/ 55 h 69"/>
                <a:gd name="T2" fmla="*/ 46 w 211"/>
                <a:gd name="T3" fmla="*/ 69 h 69"/>
                <a:gd name="T4" fmla="*/ 160 w 211"/>
                <a:gd name="T5" fmla="*/ 23 h 69"/>
                <a:gd name="T6" fmla="*/ 211 w 211"/>
                <a:gd name="T7" fmla="*/ 38 h 69"/>
                <a:gd name="T8" fmla="*/ 183 w 211"/>
                <a:gd name="T9" fmla="*/ 0 h 69"/>
                <a:gd name="T10" fmla="*/ 48 w 211"/>
                <a:gd name="T11" fmla="*/ 0 h 69"/>
                <a:gd name="T12" fmla="*/ 106 w 211"/>
                <a:gd name="T13" fmla="*/ 12 h 69"/>
                <a:gd name="T14" fmla="*/ 0 w 211"/>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9">
                  <a:moveTo>
                    <a:pt x="0" y="55"/>
                  </a:moveTo>
                  <a:lnTo>
                    <a:pt x="46" y="69"/>
                  </a:lnTo>
                  <a:lnTo>
                    <a:pt x="160" y="23"/>
                  </a:lnTo>
                  <a:lnTo>
                    <a:pt x="211" y="38"/>
                  </a:lnTo>
                  <a:lnTo>
                    <a:pt x="183" y="0"/>
                  </a:lnTo>
                  <a:lnTo>
                    <a:pt x="48" y="0"/>
                  </a:lnTo>
                  <a:lnTo>
                    <a:pt x="106" y="12"/>
                  </a:ln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21" name="Freeform 61"/>
            <p:cNvSpPr>
              <a:spLocks/>
            </p:cNvSpPr>
            <p:nvPr/>
          </p:nvSpPr>
          <p:spPr bwMode="auto">
            <a:xfrm>
              <a:off x="3406" y="1955"/>
              <a:ext cx="212" cy="75"/>
            </a:xfrm>
            <a:custGeom>
              <a:avLst/>
              <a:gdLst>
                <a:gd name="T0" fmla="*/ 212 w 212"/>
                <a:gd name="T1" fmla="*/ 18 h 75"/>
                <a:gd name="T2" fmla="*/ 166 w 212"/>
                <a:gd name="T3" fmla="*/ 0 h 75"/>
                <a:gd name="T4" fmla="*/ 55 w 212"/>
                <a:gd name="T5" fmla="*/ 46 h 75"/>
                <a:gd name="T6" fmla="*/ 0 w 212"/>
                <a:gd name="T7" fmla="*/ 32 h 75"/>
                <a:gd name="T8" fmla="*/ 29 w 212"/>
                <a:gd name="T9" fmla="*/ 75 h 75"/>
                <a:gd name="T10" fmla="*/ 166 w 212"/>
                <a:gd name="T11" fmla="*/ 75 h 75"/>
                <a:gd name="T12" fmla="*/ 106 w 212"/>
                <a:gd name="T13" fmla="*/ 61 h 75"/>
                <a:gd name="T14" fmla="*/ 212 w 212"/>
                <a:gd name="T15" fmla="*/ 18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5">
                  <a:moveTo>
                    <a:pt x="212" y="18"/>
                  </a:moveTo>
                  <a:lnTo>
                    <a:pt x="166" y="0"/>
                  </a:lnTo>
                  <a:lnTo>
                    <a:pt x="55" y="46"/>
                  </a:lnTo>
                  <a:lnTo>
                    <a:pt x="0" y="32"/>
                  </a:lnTo>
                  <a:lnTo>
                    <a:pt x="29" y="75"/>
                  </a:lnTo>
                  <a:lnTo>
                    <a:pt x="166" y="75"/>
                  </a:lnTo>
                  <a:lnTo>
                    <a:pt x="106" y="61"/>
                  </a:lnTo>
                  <a:lnTo>
                    <a:pt x="21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22" name="Freeform 62"/>
            <p:cNvSpPr>
              <a:spLocks/>
            </p:cNvSpPr>
            <p:nvPr/>
          </p:nvSpPr>
          <p:spPr bwMode="auto">
            <a:xfrm>
              <a:off x="3406" y="1955"/>
              <a:ext cx="212" cy="75"/>
            </a:xfrm>
            <a:custGeom>
              <a:avLst/>
              <a:gdLst>
                <a:gd name="T0" fmla="*/ 212 w 212"/>
                <a:gd name="T1" fmla="*/ 18 h 75"/>
                <a:gd name="T2" fmla="*/ 166 w 212"/>
                <a:gd name="T3" fmla="*/ 0 h 75"/>
                <a:gd name="T4" fmla="*/ 55 w 212"/>
                <a:gd name="T5" fmla="*/ 46 h 75"/>
                <a:gd name="T6" fmla="*/ 0 w 212"/>
                <a:gd name="T7" fmla="*/ 32 h 75"/>
                <a:gd name="T8" fmla="*/ 29 w 212"/>
                <a:gd name="T9" fmla="*/ 75 h 75"/>
                <a:gd name="T10" fmla="*/ 166 w 212"/>
                <a:gd name="T11" fmla="*/ 75 h 75"/>
                <a:gd name="T12" fmla="*/ 106 w 212"/>
                <a:gd name="T13" fmla="*/ 61 h 75"/>
                <a:gd name="T14" fmla="*/ 212 w 212"/>
                <a:gd name="T15" fmla="*/ 18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5">
                  <a:moveTo>
                    <a:pt x="212" y="18"/>
                  </a:moveTo>
                  <a:lnTo>
                    <a:pt x="166" y="0"/>
                  </a:lnTo>
                  <a:lnTo>
                    <a:pt x="55" y="46"/>
                  </a:lnTo>
                  <a:lnTo>
                    <a:pt x="0" y="32"/>
                  </a:lnTo>
                  <a:lnTo>
                    <a:pt x="29" y="75"/>
                  </a:lnTo>
                  <a:lnTo>
                    <a:pt x="166" y="75"/>
                  </a:lnTo>
                  <a:lnTo>
                    <a:pt x="106" y="61"/>
                  </a:lnTo>
                  <a:lnTo>
                    <a:pt x="21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23" name="Freeform 63"/>
            <p:cNvSpPr>
              <a:spLocks/>
            </p:cNvSpPr>
            <p:nvPr/>
          </p:nvSpPr>
          <p:spPr bwMode="auto">
            <a:xfrm>
              <a:off x="3421" y="1873"/>
              <a:ext cx="208" cy="68"/>
            </a:xfrm>
            <a:custGeom>
              <a:avLst/>
              <a:gdLst>
                <a:gd name="T0" fmla="*/ 0 w 208"/>
                <a:gd name="T1" fmla="*/ 14 h 68"/>
                <a:gd name="T2" fmla="*/ 45 w 208"/>
                <a:gd name="T3" fmla="*/ 0 h 68"/>
                <a:gd name="T4" fmla="*/ 157 w 208"/>
                <a:gd name="T5" fmla="*/ 40 h 68"/>
                <a:gd name="T6" fmla="*/ 208 w 208"/>
                <a:gd name="T7" fmla="*/ 31 h 68"/>
                <a:gd name="T8" fmla="*/ 182 w 208"/>
                <a:gd name="T9" fmla="*/ 68 h 68"/>
                <a:gd name="T10" fmla="*/ 48 w 208"/>
                <a:gd name="T11" fmla="*/ 68 h 68"/>
                <a:gd name="T12" fmla="*/ 102 w 208"/>
                <a:gd name="T13" fmla="*/ 57 h 68"/>
                <a:gd name="T14" fmla="*/ 0 w 208"/>
                <a:gd name="T15" fmla="*/ 1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68">
                  <a:moveTo>
                    <a:pt x="0" y="14"/>
                  </a:moveTo>
                  <a:lnTo>
                    <a:pt x="45" y="0"/>
                  </a:lnTo>
                  <a:lnTo>
                    <a:pt x="157" y="40"/>
                  </a:lnTo>
                  <a:lnTo>
                    <a:pt x="208" y="31"/>
                  </a:lnTo>
                  <a:lnTo>
                    <a:pt x="182" y="68"/>
                  </a:lnTo>
                  <a:lnTo>
                    <a:pt x="48" y="68"/>
                  </a:lnTo>
                  <a:lnTo>
                    <a:pt x="102" y="57"/>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24" name="Freeform 64"/>
            <p:cNvSpPr>
              <a:spLocks/>
            </p:cNvSpPr>
            <p:nvPr/>
          </p:nvSpPr>
          <p:spPr bwMode="auto">
            <a:xfrm>
              <a:off x="3421" y="1873"/>
              <a:ext cx="208" cy="68"/>
            </a:xfrm>
            <a:custGeom>
              <a:avLst/>
              <a:gdLst>
                <a:gd name="T0" fmla="*/ 0 w 208"/>
                <a:gd name="T1" fmla="*/ 14 h 68"/>
                <a:gd name="T2" fmla="*/ 45 w 208"/>
                <a:gd name="T3" fmla="*/ 0 h 68"/>
                <a:gd name="T4" fmla="*/ 157 w 208"/>
                <a:gd name="T5" fmla="*/ 40 h 68"/>
                <a:gd name="T6" fmla="*/ 208 w 208"/>
                <a:gd name="T7" fmla="*/ 31 h 68"/>
                <a:gd name="T8" fmla="*/ 182 w 208"/>
                <a:gd name="T9" fmla="*/ 68 h 68"/>
                <a:gd name="T10" fmla="*/ 48 w 208"/>
                <a:gd name="T11" fmla="*/ 68 h 68"/>
                <a:gd name="T12" fmla="*/ 102 w 208"/>
                <a:gd name="T13" fmla="*/ 57 h 68"/>
                <a:gd name="T14" fmla="*/ 0 w 208"/>
                <a:gd name="T15" fmla="*/ 1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68">
                  <a:moveTo>
                    <a:pt x="0" y="14"/>
                  </a:moveTo>
                  <a:lnTo>
                    <a:pt x="45" y="0"/>
                  </a:lnTo>
                  <a:lnTo>
                    <a:pt x="157" y="40"/>
                  </a:lnTo>
                  <a:lnTo>
                    <a:pt x="208" y="31"/>
                  </a:lnTo>
                  <a:lnTo>
                    <a:pt x="182" y="68"/>
                  </a:lnTo>
                  <a:lnTo>
                    <a:pt x="48" y="68"/>
                  </a:lnTo>
                  <a:lnTo>
                    <a:pt x="102" y="57"/>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25" name="Freeform 65"/>
            <p:cNvSpPr>
              <a:spLocks/>
            </p:cNvSpPr>
            <p:nvPr/>
          </p:nvSpPr>
          <p:spPr bwMode="auto">
            <a:xfrm>
              <a:off x="3629" y="1964"/>
              <a:ext cx="212" cy="69"/>
            </a:xfrm>
            <a:custGeom>
              <a:avLst/>
              <a:gdLst>
                <a:gd name="T0" fmla="*/ 212 w 212"/>
                <a:gd name="T1" fmla="*/ 54 h 69"/>
                <a:gd name="T2" fmla="*/ 166 w 212"/>
                <a:gd name="T3" fmla="*/ 69 h 69"/>
                <a:gd name="T4" fmla="*/ 55 w 212"/>
                <a:gd name="T5" fmla="*/ 23 h 69"/>
                <a:gd name="T6" fmla="*/ 0 w 212"/>
                <a:gd name="T7" fmla="*/ 37 h 69"/>
                <a:gd name="T8" fmla="*/ 29 w 212"/>
                <a:gd name="T9" fmla="*/ 0 h 69"/>
                <a:gd name="T10" fmla="*/ 166 w 212"/>
                <a:gd name="T11" fmla="*/ 0 h 69"/>
                <a:gd name="T12" fmla="*/ 106 w 212"/>
                <a:gd name="T13" fmla="*/ 11 h 69"/>
                <a:gd name="T14" fmla="*/ 212 w 212"/>
                <a:gd name="T15" fmla="*/ 5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9">
                  <a:moveTo>
                    <a:pt x="212" y="54"/>
                  </a:moveTo>
                  <a:lnTo>
                    <a:pt x="166" y="69"/>
                  </a:lnTo>
                  <a:lnTo>
                    <a:pt x="55" y="23"/>
                  </a:lnTo>
                  <a:lnTo>
                    <a:pt x="0" y="37"/>
                  </a:lnTo>
                  <a:lnTo>
                    <a:pt x="29" y="0"/>
                  </a:lnTo>
                  <a:lnTo>
                    <a:pt x="166" y="0"/>
                  </a:lnTo>
                  <a:lnTo>
                    <a:pt x="106" y="11"/>
                  </a:lnTo>
                  <a:lnTo>
                    <a:pt x="212"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26" name="Freeform 66"/>
            <p:cNvSpPr>
              <a:spLocks/>
            </p:cNvSpPr>
            <p:nvPr/>
          </p:nvSpPr>
          <p:spPr bwMode="auto">
            <a:xfrm>
              <a:off x="3629" y="1964"/>
              <a:ext cx="212" cy="69"/>
            </a:xfrm>
            <a:custGeom>
              <a:avLst/>
              <a:gdLst>
                <a:gd name="T0" fmla="*/ 212 w 212"/>
                <a:gd name="T1" fmla="*/ 54 h 69"/>
                <a:gd name="T2" fmla="*/ 166 w 212"/>
                <a:gd name="T3" fmla="*/ 69 h 69"/>
                <a:gd name="T4" fmla="*/ 55 w 212"/>
                <a:gd name="T5" fmla="*/ 23 h 69"/>
                <a:gd name="T6" fmla="*/ 0 w 212"/>
                <a:gd name="T7" fmla="*/ 37 h 69"/>
                <a:gd name="T8" fmla="*/ 29 w 212"/>
                <a:gd name="T9" fmla="*/ 0 h 69"/>
                <a:gd name="T10" fmla="*/ 166 w 212"/>
                <a:gd name="T11" fmla="*/ 0 h 69"/>
                <a:gd name="T12" fmla="*/ 106 w 212"/>
                <a:gd name="T13" fmla="*/ 11 h 69"/>
                <a:gd name="T14" fmla="*/ 212 w 212"/>
                <a:gd name="T15" fmla="*/ 5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9">
                  <a:moveTo>
                    <a:pt x="212" y="54"/>
                  </a:moveTo>
                  <a:lnTo>
                    <a:pt x="166" y="69"/>
                  </a:lnTo>
                  <a:lnTo>
                    <a:pt x="55" y="23"/>
                  </a:lnTo>
                  <a:lnTo>
                    <a:pt x="0" y="37"/>
                  </a:lnTo>
                  <a:lnTo>
                    <a:pt x="29" y="0"/>
                  </a:lnTo>
                  <a:lnTo>
                    <a:pt x="166" y="0"/>
                  </a:lnTo>
                  <a:lnTo>
                    <a:pt x="106" y="11"/>
                  </a:lnTo>
                  <a:lnTo>
                    <a:pt x="212"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27" name="Line 67"/>
            <p:cNvSpPr>
              <a:spLocks noChangeShapeType="1"/>
            </p:cNvSpPr>
            <p:nvPr/>
          </p:nvSpPr>
          <p:spPr bwMode="auto">
            <a:xfrm>
              <a:off x="3306" y="1958"/>
              <a:ext cx="1" cy="149"/>
            </a:xfrm>
            <a:prstGeom prst="line">
              <a:avLst/>
            </a:prstGeom>
            <a:noFill/>
            <a:ln w="4763">
              <a:solidFill>
                <a:srgbClr val="E6E6E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28" name="Rectangle 68"/>
            <p:cNvSpPr>
              <a:spLocks noChangeArrowheads="1"/>
            </p:cNvSpPr>
            <p:nvPr/>
          </p:nvSpPr>
          <p:spPr bwMode="auto">
            <a:xfrm>
              <a:off x="3614" y="2067"/>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TW" sz="1500">
                  <a:solidFill>
                    <a:srgbClr val="FFFFFF"/>
                  </a:solidFill>
                  <a:ea typeface="新細明體" panose="02020500000000000000" pitchFamily="18" charset="-120"/>
                </a:rPr>
                <a:t>C</a:t>
              </a:r>
              <a:endParaRPr lang="en-US" altLang="zh-TW">
                <a:latin typeface="Helvetica" panose="020B0604020202020204" pitchFamily="34" charset="0"/>
                <a:ea typeface="新細明體" panose="02020500000000000000" pitchFamily="18" charset="-120"/>
              </a:endParaRPr>
            </a:p>
          </p:txBody>
        </p:sp>
        <p:sp>
          <p:nvSpPr>
            <p:cNvPr id="860229" name="Freeform 69"/>
            <p:cNvSpPr>
              <a:spLocks/>
            </p:cNvSpPr>
            <p:nvPr/>
          </p:nvSpPr>
          <p:spPr bwMode="auto">
            <a:xfrm>
              <a:off x="2557" y="2636"/>
              <a:ext cx="641" cy="220"/>
            </a:xfrm>
            <a:custGeom>
              <a:avLst/>
              <a:gdLst>
                <a:gd name="T0" fmla="*/ 641 w 641"/>
                <a:gd name="T1" fmla="*/ 108 h 220"/>
                <a:gd name="T2" fmla="*/ 635 w 641"/>
                <a:gd name="T3" fmla="*/ 88 h 220"/>
                <a:gd name="T4" fmla="*/ 621 w 641"/>
                <a:gd name="T5" fmla="*/ 71 h 220"/>
                <a:gd name="T6" fmla="*/ 592 w 641"/>
                <a:gd name="T7" fmla="*/ 51 h 220"/>
                <a:gd name="T8" fmla="*/ 558 w 641"/>
                <a:gd name="T9" fmla="*/ 37 h 220"/>
                <a:gd name="T10" fmla="*/ 515 w 641"/>
                <a:gd name="T11" fmla="*/ 23 h 220"/>
                <a:gd name="T12" fmla="*/ 463 w 641"/>
                <a:gd name="T13" fmla="*/ 11 h 220"/>
                <a:gd name="T14" fmla="*/ 409 w 641"/>
                <a:gd name="T15" fmla="*/ 5 h 220"/>
                <a:gd name="T16" fmla="*/ 349 w 641"/>
                <a:gd name="T17" fmla="*/ 0 h 220"/>
                <a:gd name="T18" fmla="*/ 289 w 641"/>
                <a:gd name="T19" fmla="*/ 0 h 220"/>
                <a:gd name="T20" fmla="*/ 232 w 641"/>
                <a:gd name="T21" fmla="*/ 5 h 220"/>
                <a:gd name="T22" fmla="*/ 178 w 641"/>
                <a:gd name="T23" fmla="*/ 11 h 220"/>
                <a:gd name="T24" fmla="*/ 126 w 641"/>
                <a:gd name="T25" fmla="*/ 23 h 220"/>
                <a:gd name="T26" fmla="*/ 83 w 641"/>
                <a:gd name="T27" fmla="*/ 37 h 220"/>
                <a:gd name="T28" fmla="*/ 46 w 641"/>
                <a:gd name="T29" fmla="*/ 51 h 220"/>
                <a:gd name="T30" fmla="*/ 20 w 641"/>
                <a:gd name="T31" fmla="*/ 71 h 220"/>
                <a:gd name="T32" fmla="*/ 3 w 641"/>
                <a:gd name="T33" fmla="*/ 88 h 220"/>
                <a:gd name="T34" fmla="*/ 0 w 641"/>
                <a:gd name="T35" fmla="*/ 108 h 220"/>
                <a:gd name="T36" fmla="*/ 3 w 641"/>
                <a:gd name="T37" fmla="*/ 131 h 220"/>
                <a:gd name="T38" fmla="*/ 20 w 641"/>
                <a:gd name="T39" fmla="*/ 148 h 220"/>
                <a:gd name="T40" fmla="*/ 46 w 641"/>
                <a:gd name="T41" fmla="*/ 168 h 220"/>
                <a:gd name="T42" fmla="*/ 83 w 641"/>
                <a:gd name="T43" fmla="*/ 183 h 220"/>
                <a:gd name="T44" fmla="*/ 126 w 641"/>
                <a:gd name="T45" fmla="*/ 197 h 220"/>
                <a:gd name="T46" fmla="*/ 178 w 641"/>
                <a:gd name="T47" fmla="*/ 208 h 220"/>
                <a:gd name="T48" fmla="*/ 232 w 641"/>
                <a:gd name="T49" fmla="*/ 214 h 220"/>
                <a:gd name="T50" fmla="*/ 289 w 641"/>
                <a:gd name="T51" fmla="*/ 220 h 220"/>
                <a:gd name="T52" fmla="*/ 349 w 641"/>
                <a:gd name="T53" fmla="*/ 220 h 220"/>
                <a:gd name="T54" fmla="*/ 409 w 641"/>
                <a:gd name="T55" fmla="*/ 214 h 220"/>
                <a:gd name="T56" fmla="*/ 463 w 641"/>
                <a:gd name="T57" fmla="*/ 208 h 220"/>
                <a:gd name="T58" fmla="*/ 515 w 641"/>
                <a:gd name="T59" fmla="*/ 197 h 220"/>
                <a:gd name="T60" fmla="*/ 558 w 641"/>
                <a:gd name="T61" fmla="*/ 183 h 220"/>
                <a:gd name="T62" fmla="*/ 592 w 641"/>
                <a:gd name="T63" fmla="*/ 168 h 220"/>
                <a:gd name="T64" fmla="*/ 621 w 641"/>
                <a:gd name="T65" fmla="*/ 148 h 220"/>
                <a:gd name="T66" fmla="*/ 635 w 641"/>
                <a:gd name="T67" fmla="*/ 131 h 220"/>
                <a:gd name="T68" fmla="*/ 641 w 641"/>
                <a:gd name="T69" fmla="*/ 10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1" h="220">
                  <a:moveTo>
                    <a:pt x="641" y="108"/>
                  </a:moveTo>
                  <a:lnTo>
                    <a:pt x="635" y="88"/>
                  </a:lnTo>
                  <a:lnTo>
                    <a:pt x="621" y="71"/>
                  </a:lnTo>
                  <a:lnTo>
                    <a:pt x="592" y="51"/>
                  </a:lnTo>
                  <a:lnTo>
                    <a:pt x="558" y="37"/>
                  </a:lnTo>
                  <a:lnTo>
                    <a:pt x="515" y="23"/>
                  </a:lnTo>
                  <a:lnTo>
                    <a:pt x="463" y="11"/>
                  </a:lnTo>
                  <a:lnTo>
                    <a:pt x="409" y="5"/>
                  </a:lnTo>
                  <a:lnTo>
                    <a:pt x="349" y="0"/>
                  </a:lnTo>
                  <a:lnTo>
                    <a:pt x="289" y="0"/>
                  </a:lnTo>
                  <a:lnTo>
                    <a:pt x="232" y="5"/>
                  </a:lnTo>
                  <a:lnTo>
                    <a:pt x="178" y="11"/>
                  </a:lnTo>
                  <a:lnTo>
                    <a:pt x="126" y="23"/>
                  </a:lnTo>
                  <a:lnTo>
                    <a:pt x="83" y="37"/>
                  </a:lnTo>
                  <a:lnTo>
                    <a:pt x="46" y="51"/>
                  </a:lnTo>
                  <a:lnTo>
                    <a:pt x="20" y="71"/>
                  </a:lnTo>
                  <a:lnTo>
                    <a:pt x="3" y="88"/>
                  </a:lnTo>
                  <a:lnTo>
                    <a:pt x="0" y="108"/>
                  </a:lnTo>
                  <a:lnTo>
                    <a:pt x="3" y="131"/>
                  </a:lnTo>
                  <a:lnTo>
                    <a:pt x="20" y="148"/>
                  </a:lnTo>
                  <a:lnTo>
                    <a:pt x="46" y="168"/>
                  </a:lnTo>
                  <a:lnTo>
                    <a:pt x="83" y="183"/>
                  </a:lnTo>
                  <a:lnTo>
                    <a:pt x="126" y="197"/>
                  </a:lnTo>
                  <a:lnTo>
                    <a:pt x="178" y="208"/>
                  </a:lnTo>
                  <a:lnTo>
                    <a:pt x="232" y="214"/>
                  </a:lnTo>
                  <a:lnTo>
                    <a:pt x="289" y="220"/>
                  </a:lnTo>
                  <a:lnTo>
                    <a:pt x="349" y="220"/>
                  </a:lnTo>
                  <a:lnTo>
                    <a:pt x="409" y="214"/>
                  </a:lnTo>
                  <a:lnTo>
                    <a:pt x="463" y="208"/>
                  </a:lnTo>
                  <a:lnTo>
                    <a:pt x="515" y="197"/>
                  </a:lnTo>
                  <a:lnTo>
                    <a:pt x="558" y="183"/>
                  </a:lnTo>
                  <a:lnTo>
                    <a:pt x="592" y="168"/>
                  </a:lnTo>
                  <a:lnTo>
                    <a:pt x="621" y="148"/>
                  </a:lnTo>
                  <a:lnTo>
                    <a:pt x="635" y="131"/>
                  </a:lnTo>
                  <a:lnTo>
                    <a:pt x="641" y="108"/>
                  </a:lnTo>
                  <a:close/>
                </a:path>
              </a:pathLst>
            </a:custGeom>
            <a:solidFill>
              <a:srgbClr val="000080"/>
            </a:solidFill>
            <a:ln w="4763">
              <a:solidFill>
                <a:srgbClr val="E6E6E6"/>
              </a:solidFill>
              <a:prstDash val="solid"/>
              <a:round/>
              <a:headEnd/>
              <a:tailEnd/>
            </a:ln>
          </p:spPr>
          <p:txBody>
            <a:bodyPr/>
            <a:lstStyle/>
            <a:p>
              <a:endParaRPr lang="en-US"/>
            </a:p>
          </p:txBody>
        </p:sp>
        <p:sp>
          <p:nvSpPr>
            <p:cNvPr id="860230" name="Rectangle 70"/>
            <p:cNvSpPr>
              <a:spLocks noChangeArrowheads="1"/>
            </p:cNvSpPr>
            <p:nvPr/>
          </p:nvSpPr>
          <p:spPr bwMode="auto">
            <a:xfrm>
              <a:off x="2560" y="2599"/>
              <a:ext cx="635" cy="154"/>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0231" name="Freeform 71"/>
            <p:cNvSpPr>
              <a:spLocks/>
            </p:cNvSpPr>
            <p:nvPr/>
          </p:nvSpPr>
          <p:spPr bwMode="auto">
            <a:xfrm>
              <a:off x="2557" y="2484"/>
              <a:ext cx="643" cy="218"/>
            </a:xfrm>
            <a:custGeom>
              <a:avLst/>
              <a:gdLst>
                <a:gd name="T0" fmla="*/ 643 w 643"/>
                <a:gd name="T1" fmla="*/ 109 h 218"/>
                <a:gd name="T2" fmla="*/ 638 w 643"/>
                <a:gd name="T3" fmla="*/ 89 h 218"/>
                <a:gd name="T4" fmla="*/ 621 w 643"/>
                <a:gd name="T5" fmla="*/ 69 h 218"/>
                <a:gd name="T6" fmla="*/ 595 w 643"/>
                <a:gd name="T7" fmla="*/ 52 h 218"/>
                <a:gd name="T8" fmla="*/ 558 w 643"/>
                <a:gd name="T9" fmla="*/ 37 h 218"/>
                <a:gd name="T10" fmla="*/ 515 w 643"/>
                <a:gd name="T11" fmla="*/ 23 h 218"/>
                <a:gd name="T12" fmla="*/ 463 w 643"/>
                <a:gd name="T13" fmla="*/ 12 h 218"/>
                <a:gd name="T14" fmla="*/ 409 w 643"/>
                <a:gd name="T15" fmla="*/ 3 h 218"/>
                <a:gd name="T16" fmla="*/ 349 w 643"/>
                <a:gd name="T17" fmla="*/ 0 h 218"/>
                <a:gd name="T18" fmla="*/ 292 w 643"/>
                <a:gd name="T19" fmla="*/ 0 h 218"/>
                <a:gd name="T20" fmla="*/ 232 w 643"/>
                <a:gd name="T21" fmla="*/ 3 h 218"/>
                <a:gd name="T22" fmla="*/ 178 w 643"/>
                <a:gd name="T23" fmla="*/ 12 h 218"/>
                <a:gd name="T24" fmla="*/ 126 w 643"/>
                <a:gd name="T25" fmla="*/ 23 h 218"/>
                <a:gd name="T26" fmla="*/ 83 w 643"/>
                <a:gd name="T27" fmla="*/ 37 h 218"/>
                <a:gd name="T28" fmla="*/ 46 w 643"/>
                <a:gd name="T29" fmla="*/ 52 h 218"/>
                <a:gd name="T30" fmla="*/ 20 w 643"/>
                <a:gd name="T31" fmla="*/ 69 h 218"/>
                <a:gd name="T32" fmla="*/ 3 w 643"/>
                <a:gd name="T33" fmla="*/ 89 h 218"/>
                <a:gd name="T34" fmla="*/ 0 w 643"/>
                <a:gd name="T35" fmla="*/ 109 h 218"/>
                <a:gd name="T36" fmla="*/ 3 w 643"/>
                <a:gd name="T37" fmla="*/ 129 h 218"/>
                <a:gd name="T38" fmla="*/ 20 w 643"/>
                <a:gd name="T39" fmla="*/ 149 h 218"/>
                <a:gd name="T40" fmla="*/ 46 w 643"/>
                <a:gd name="T41" fmla="*/ 166 h 218"/>
                <a:gd name="T42" fmla="*/ 83 w 643"/>
                <a:gd name="T43" fmla="*/ 183 h 218"/>
                <a:gd name="T44" fmla="*/ 126 w 643"/>
                <a:gd name="T45" fmla="*/ 197 h 218"/>
                <a:gd name="T46" fmla="*/ 178 w 643"/>
                <a:gd name="T47" fmla="*/ 209 h 218"/>
                <a:gd name="T48" fmla="*/ 232 w 643"/>
                <a:gd name="T49" fmla="*/ 215 h 218"/>
                <a:gd name="T50" fmla="*/ 292 w 643"/>
                <a:gd name="T51" fmla="*/ 218 h 218"/>
                <a:gd name="T52" fmla="*/ 349 w 643"/>
                <a:gd name="T53" fmla="*/ 218 h 218"/>
                <a:gd name="T54" fmla="*/ 409 w 643"/>
                <a:gd name="T55" fmla="*/ 215 h 218"/>
                <a:gd name="T56" fmla="*/ 463 w 643"/>
                <a:gd name="T57" fmla="*/ 209 h 218"/>
                <a:gd name="T58" fmla="*/ 515 w 643"/>
                <a:gd name="T59" fmla="*/ 197 h 218"/>
                <a:gd name="T60" fmla="*/ 558 w 643"/>
                <a:gd name="T61" fmla="*/ 183 h 218"/>
                <a:gd name="T62" fmla="*/ 595 w 643"/>
                <a:gd name="T63" fmla="*/ 166 h 218"/>
                <a:gd name="T64" fmla="*/ 621 w 643"/>
                <a:gd name="T65" fmla="*/ 149 h 218"/>
                <a:gd name="T66" fmla="*/ 638 w 643"/>
                <a:gd name="T67" fmla="*/ 129 h 218"/>
                <a:gd name="T68" fmla="*/ 643 w 643"/>
                <a:gd name="T69" fmla="*/ 10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3" h="218">
                  <a:moveTo>
                    <a:pt x="643" y="109"/>
                  </a:moveTo>
                  <a:lnTo>
                    <a:pt x="638" y="89"/>
                  </a:lnTo>
                  <a:lnTo>
                    <a:pt x="621" y="69"/>
                  </a:lnTo>
                  <a:lnTo>
                    <a:pt x="595" y="52"/>
                  </a:lnTo>
                  <a:lnTo>
                    <a:pt x="558" y="37"/>
                  </a:lnTo>
                  <a:lnTo>
                    <a:pt x="515" y="23"/>
                  </a:lnTo>
                  <a:lnTo>
                    <a:pt x="463" y="12"/>
                  </a:lnTo>
                  <a:lnTo>
                    <a:pt x="409" y="3"/>
                  </a:lnTo>
                  <a:lnTo>
                    <a:pt x="349" y="0"/>
                  </a:lnTo>
                  <a:lnTo>
                    <a:pt x="292" y="0"/>
                  </a:lnTo>
                  <a:lnTo>
                    <a:pt x="232" y="3"/>
                  </a:lnTo>
                  <a:lnTo>
                    <a:pt x="178" y="12"/>
                  </a:lnTo>
                  <a:lnTo>
                    <a:pt x="126" y="23"/>
                  </a:lnTo>
                  <a:lnTo>
                    <a:pt x="83" y="37"/>
                  </a:lnTo>
                  <a:lnTo>
                    <a:pt x="46" y="52"/>
                  </a:lnTo>
                  <a:lnTo>
                    <a:pt x="20" y="69"/>
                  </a:lnTo>
                  <a:lnTo>
                    <a:pt x="3" y="89"/>
                  </a:lnTo>
                  <a:lnTo>
                    <a:pt x="0" y="109"/>
                  </a:lnTo>
                  <a:lnTo>
                    <a:pt x="3" y="129"/>
                  </a:lnTo>
                  <a:lnTo>
                    <a:pt x="20" y="149"/>
                  </a:lnTo>
                  <a:lnTo>
                    <a:pt x="46" y="166"/>
                  </a:lnTo>
                  <a:lnTo>
                    <a:pt x="83" y="183"/>
                  </a:lnTo>
                  <a:lnTo>
                    <a:pt x="126" y="197"/>
                  </a:lnTo>
                  <a:lnTo>
                    <a:pt x="178" y="209"/>
                  </a:lnTo>
                  <a:lnTo>
                    <a:pt x="232" y="215"/>
                  </a:lnTo>
                  <a:lnTo>
                    <a:pt x="292" y="218"/>
                  </a:lnTo>
                  <a:lnTo>
                    <a:pt x="349" y="218"/>
                  </a:lnTo>
                  <a:lnTo>
                    <a:pt x="409" y="215"/>
                  </a:lnTo>
                  <a:lnTo>
                    <a:pt x="463" y="209"/>
                  </a:lnTo>
                  <a:lnTo>
                    <a:pt x="515" y="197"/>
                  </a:lnTo>
                  <a:lnTo>
                    <a:pt x="558" y="183"/>
                  </a:lnTo>
                  <a:lnTo>
                    <a:pt x="595" y="166"/>
                  </a:lnTo>
                  <a:lnTo>
                    <a:pt x="621" y="149"/>
                  </a:lnTo>
                  <a:lnTo>
                    <a:pt x="638" y="129"/>
                  </a:lnTo>
                  <a:lnTo>
                    <a:pt x="643" y="109"/>
                  </a:lnTo>
                  <a:close/>
                </a:path>
              </a:pathLst>
            </a:custGeom>
            <a:solidFill>
              <a:srgbClr val="0000FF"/>
            </a:solidFill>
            <a:ln w="4763">
              <a:solidFill>
                <a:srgbClr val="E6E6E6"/>
              </a:solidFill>
              <a:prstDash val="solid"/>
              <a:round/>
              <a:headEnd/>
              <a:tailEnd/>
            </a:ln>
          </p:spPr>
          <p:txBody>
            <a:bodyPr/>
            <a:lstStyle/>
            <a:p>
              <a:endParaRPr lang="en-US"/>
            </a:p>
          </p:txBody>
        </p:sp>
        <p:sp>
          <p:nvSpPr>
            <p:cNvPr id="860232" name="Freeform 72"/>
            <p:cNvSpPr>
              <a:spLocks/>
            </p:cNvSpPr>
            <p:nvPr/>
          </p:nvSpPr>
          <p:spPr bwMode="auto">
            <a:xfrm>
              <a:off x="2883" y="2516"/>
              <a:ext cx="212" cy="68"/>
            </a:xfrm>
            <a:custGeom>
              <a:avLst/>
              <a:gdLst>
                <a:gd name="T0" fmla="*/ 0 w 212"/>
                <a:gd name="T1" fmla="*/ 54 h 68"/>
                <a:gd name="T2" fmla="*/ 46 w 212"/>
                <a:gd name="T3" fmla="*/ 68 h 68"/>
                <a:gd name="T4" fmla="*/ 160 w 212"/>
                <a:gd name="T5" fmla="*/ 23 h 68"/>
                <a:gd name="T6" fmla="*/ 212 w 212"/>
                <a:gd name="T7" fmla="*/ 37 h 68"/>
                <a:gd name="T8" fmla="*/ 183 w 212"/>
                <a:gd name="T9" fmla="*/ 0 h 68"/>
                <a:gd name="T10" fmla="*/ 52 w 212"/>
                <a:gd name="T11" fmla="*/ 0 h 68"/>
                <a:gd name="T12" fmla="*/ 106 w 212"/>
                <a:gd name="T13" fmla="*/ 11 h 68"/>
                <a:gd name="T14" fmla="*/ 0 w 212"/>
                <a:gd name="T15" fmla="*/ 5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8">
                  <a:moveTo>
                    <a:pt x="0" y="54"/>
                  </a:moveTo>
                  <a:lnTo>
                    <a:pt x="46" y="68"/>
                  </a:lnTo>
                  <a:lnTo>
                    <a:pt x="160" y="23"/>
                  </a:lnTo>
                  <a:lnTo>
                    <a:pt x="212" y="37"/>
                  </a:lnTo>
                  <a:lnTo>
                    <a:pt x="183" y="0"/>
                  </a:lnTo>
                  <a:lnTo>
                    <a:pt x="52" y="0"/>
                  </a:lnTo>
                  <a:lnTo>
                    <a:pt x="106" y="11"/>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33" name="Freeform 73"/>
            <p:cNvSpPr>
              <a:spLocks/>
            </p:cNvSpPr>
            <p:nvPr/>
          </p:nvSpPr>
          <p:spPr bwMode="auto">
            <a:xfrm>
              <a:off x="2883" y="2516"/>
              <a:ext cx="212" cy="68"/>
            </a:xfrm>
            <a:custGeom>
              <a:avLst/>
              <a:gdLst>
                <a:gd name="T0" fmla="*/ 0 w 212"/>
                <a:gd name="T1" fmla="*/ 54 h 68"/>
                <a:gd name="T2" fmla="*/ 46 w 212"/>
                <a:gd name="T3" fmla="*/ 68 h 68"/>
                <a:gd name="T4" fmla="*/ 160 w 212"/>
                <a:gd name="T5" fmla="*/ 23 h 68"/>
                <a:gd name="T6" fmla="*/ 212 w 212"/>
                <a:gd name="T7" fmla="*/ 37 h 68"/>
                <a:gd name="T8" fmla="*/ 183 w 212"/>
                <a:gd name="T9" fmla="*/ 0 h 68"/>
                <a:gd name="T10" fmla="*/ 52 w 212"/>
                <a:gd name="T11" fmla="*/ 0 h 68"/>
                <a:gd name="T12" fmla="*/ 106 w 212"/>
                <a:gd name="T13" fmla="*/ 11 h 68"/>
                <a:gd name="T14" fmla="*/ 0 w 212"/>
                <a:gd name="T15" fmla="*/ 5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8">
                  <a:moveTo>
                    <a:pt x="0" y="54"/>
                  </a:moveTo>
                  <a:lnTo>
                    <a:pt x="46" y="68"/>
                  </a:lnTo>
                  <a:lnTo>
                    <a:pt x="160" y="23"/>
                  </a:lnTo>
                  <a:lnTo>
                    <a:pt x="212" y="37"/>
                  </a:lnTo>
                  <a:lnTo>
                    <a:pt x="183" y="0"/>
                  </a:lnTo>
                  <a:lnTo>
                    <a:pt x="52" y="0"/>
                  </a:lnTo>
                  <a:lnTo>
                    <a:pt x="106" y="11"/>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34" name="Freeform 74"/>
            <p:cNvSpPr>
              <a:spLocks/>
            </p:cNvSpPr>
            <p:nvPr/>
          </p:nvSpPr>
          <p:spPr bwMode="auto">
            <a:xfrm>
              <a:off x="2655" y="2596"/>
              <a:ext cx="208" cy="74"/>
            </a:xfrm>
            <a:custGeom>
              <a:avLst/>
              <a:gdLst>
                <a:gd name="T0" fmla="*/ 208 w 208"/>
                <a:gd name="T1" fmla="*/ 14 h 74"/>
                <a:gd name="T2" fmla="*/ 162 w 208"/>
                <a:gd name="T3" fmla="*/ 0 h 74"/>
                <a:gd name="T4" fmla="*/ 54 w 208"/>
                <a:gd name="T5" fmla="*/ 45 h 74"/>
                <a:gd name="T6" fmla="*/ 0 w 208"/>
                <a:gd name="T7" fmla="*/ 31 h 74"/>
                <a:gd name="T8" fmla="*/ 25 w 208"/>
                <a:gd name="T9" fmla="*/ 74 h 74"/>
                <a:gd name="T10" fmla="*/ 162 w 208"/>
                <a:gd name="T11" fmla="*/ 74 h 74"/>
                <a:gd name="T12" fmla="*/ 102 w 208"/>
                <a:gd name="T13" fmla="*/ 57 h 74"/>
                <a:gd name="T14" fmla="*/ 208 w 208"/>
                <a:gd name="T15" fmla="*/ 1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74">
                  <a:moveTo>
                    <a:pt x="208" y="14"/>
                  </a:moveTo>
                  <a:lnTo>
                    <a:pt x="162" y="0"/>
                  </a:lnTo>
                  <a:lnTo>
                    <a:pt x="54" y="45"/>
                  </a:lnTo>
                  <a:lnTo>
                    <a:pt x="0" y="31"/>
                  </a:lnTo>
                  <a:lnTo>
                    <a:pt x="25" y="74"/>
                  </a:lnTo>
                  <a:lnTo>
                    <a:pt x="162" y="74"/>
                  </a:lnTo>
                  <a:lnTo>
                    <a:pt x="102" y="57"/>
                  </a:lnTo>
                  <a:lnTo>
                    <a:pt x="20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35" name="Freeform 75"/>
            <p:cNvSpPr>
              <a:spLocks/>
            </p:cNvSpPr>
            <p:nvPr/>
          </p:nvSpPr>
          <p:spPr bwMode="auto">
            <a:xfrm>
              <a:off x="2655" y="2596"/>
              <a:ext cx="208" cy="74"/>
            </a:xfrm>
            <a:custGeom>
              <a:avLst/>
              <a:gdLst>
                <a:gd name="T0" fmla="*/ 208 w 208"/>
                <a:gd name="T1" fmla="*/ 14 h 74"/>
                <a:gd name="T2" fmla="*/ 162 w 208"/>
                <a:gd name="T3" fmla="*/ 0 h 74"/>
                <a:gd name="T4" fmla="*/ 54 w 208"/>
                <a:gd name="T5" fmla="*/ 45 h 74"/>
                <a:gd name="T6" fmla="*/ 0 w 208"/>
                <a:gd name="T7" fmla="*/ 31 h 74"/>
                <a:gd name="T8" fmla="*/ 25 w 208"/>
                <a:gd name="T9" fmla="*/ 74 h 74"/>
                <a:gd name="T10" fmla="*/ 162 w 208"/>
                <a:gd name="T11" fmla="*/ 74 h 74"/>
                <a:gd name="T12" fmla="*/ 102 w 208"/>
                <a:gd name="T13" fmla="*/ 57 h 74"/>
                <a:gd name="T14" fmla="*/ 208 w 208"/>
                <a:gd name="T15" fmla="*/ 1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74">
                  <a:moveTo>
                    <a:pt x="208" y="14"/>
                  </a:moveTo>
                  <a:lnTo>
                    <a:pt x="162" y="0"/>
                  </a:lnTo>
                  <a:lnTo>
                    <a:pt x="54" y="45"/>
                  </a:lnTo>
                  <a:lnTo>
                    <a:pt x="0" y="31"/>
                  </a:lnTo>
                  <a:lnTo>
                    <a:pt x="25" y="74"/>
                  </a:lnTo>
                  <a:lnTo>
                    <a:pt x="162" y="74"/>
                  </a:lnTo>
                  <a:lnTo>
                    <a:pt x="102" y="57"/>
                  </a:lnTo>
                  <a:lnTo>
                    <a:pt x="20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36" name="Freeform 76"/>
            <p:cNvSpPr>
              <a:spLocks/>
            </p:cNvSpPr>
            <p:nvPr/>
          </p:nvSpPr>
          <p:spPr bwMode="auto">
            <a:xfrm>
              <a:off x="2666" y="2510"/>
              <a:ext cx="209" cy="71"/>
            </a:xfrm>
            <a:custGeom>
              <a:avLst/>
              <a:gdLst>
                <a:gd name="T0" fmla="*/ 0 w 209"/>
                <a:gd name="T1" fmla="*/ 17 h 71"/>
                <a:gd name="T2" fmla="*/ 46 w 209"/>
                <a:gd name="T3" fmla="*/ 0 h 71"/>
                <a:gd name="T4" fmla="*/ 160 w 209"/>
                <a:gd name="T5" fmla="*/ 43 h 71"/>
                <a:gd name="T6" fmla="*/ 209 w 209"/>
                <a:gd name="T7" fmla="*/ 31 h 71"/>
                <a:gd name="T8" fmla="*/ 183 w 209"/>
                <a:gd name="T9" fmla="*/ 71 h 71"/>
                <a:gd name="T10" fmla="*/ 49 w 209"/>
                <a:gd name="T11" fmla="*/ 71 h 71"/>
                <a:gd name="T12" fmla="*/ 106 w 209"/>
                <a:gd name="T13" fmla="*/ 60 h 71"/>
                <a:gd name="T14" fmla="*/ 0 w 209"/>
                <a:gd name="T15" fmla="*/ 17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71">
                  <a:moveTo>
                    <a:pt x="0" y="17"/>
                  </a:moveTo>
                  <a:lnTo>
                    <a:pt x="46" y="0"/>
                  </a:lnTo>
                  <a:lnTo>
                    <a:pt x="160" y="43"/>
                  </a:lnTo>
                  <a:lnTo>
                    <a:pt x="209" y="31"/>
                  </a:lnTo>
                  <a:lnTo>
                    <a:pt x="183" y="71"/>
                  </a:lnTo>
                  <a:lnTo>
                    <a:pt x="49" y="71"/>
                  </a:lnTo>
                  <a:lnTo>
                    <a:pt x="106" y="6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37" name="Freeform 77"/>
            <p:cNvSpPr>
              <a:spLocks/>
            </p:cNvSpPr>
            <p:nvPr/>
          </p:nvSpPr>
          <p:spPr bwMode="auto">
            <a:xfrm>
              <a:off x="2666" y="2510"/>
              <a:ext cx="209" cy="71"/>
            </a:xfrm>
            <a:custGeom>
              <a:avLst/>
              <a:gdLst>
                <a:gd name="T0" fmla="*/ 0 w 209"/>
                <a:gd name="T1" fmla="*/ 17 h 71"/>
                <a:gd name="T2" fmla="*/ 46 w 209"/>
                <a:gd name="T3" fmla="*/ 0 h 71"/>
                <a:gd name="T4" fmla="*/ 160 w 209"/>
                <a:gd name="T5" fmla="*/ 43 h 71"/>
                <a:gd name="T6" fmla="*/ 209 w 209"/>
                <a:gd name="T7" fmla="*/ 31 h 71"/>
                <a:gd name="T8" fmla="*/ 183 w 209"/>
                <a:gd name="T9" fmla="*/ 71 h 71"/>
                <a:gd name="T10" fmla="*/ 49 w 209"/>
                <a:gd name="T11" fmla="*/ 71 h 71"/>
                <a:gd name="T12" fmla="*/ 106 w 209"/>
                <a:gd name="T13" fmla="*/ 60 h 71"/>
                <a:gd name="T14" fmla="*/ 0 w 209"/>
                <a:gd name="T15" fmla="*/ 17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71">
                  <a:moveTo>
                    <a:pt x="0" y="17"/>
                  </a:moveTo>
                  <a:lnTo>
                    <a:pt x="46" y="0"/>
                  </a:lnTo>
                  <a:lnTo>
                    <a:pt x="160" y="43"/>
                  </a:lnTo>
                  <a:lnTo>
                    <a:pt x="209" y="31"/>
                  </a:lnTo>
                  <a:lnTo>
                    <a:pt x="183" y="71"/>
                  </a:lnTo>
                  <a:lnTo>
                    <a:pt x="49" y="71"/>
                  </a:lnTo>
                  <a:lnTo>
                    <a:pt x="106" y="6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38" name="Freeform 78"/>
            <p:cNvSpPr>
              <a:spLocks/>
            </p:cNvSpPr>
            <p:nvPr/>
          </p:nvSpPr>
          <p:spPr bwMode="auto">
            <a:xfrm>
              <a:off x="2875" y="2604"/>
              <a:ext cx="211" cy="69"/>
            </a:xfrm>
            <a:custGeom>
              <a:avLst/>
              <a:gdLst>
                <a:gd name="T0" fmla="*/ 211 w 211"/>
                <a:gd name="T1" fmla="*/ 55 h 69"/>
                <a:gd name="T2" fmla="*/ 165 w 211"/>
                <a:gd name="T3" fmla="*/ 69 h 69"/>
                <a:gd name="T4" fmla="*/ 54 w 211"/>
                <a:gd name="T5" fmla="*/ 23 h 69"/>
                <a:gd name="T6" fmla="*/ 0 w 211"/>
                <a:gd name="T7" fmla="*/ 37 h 69"/>
                <a:gd name="T8" fmla="*/ 28 w 211"/>
                <a:gd name="T9" fmla="*/ 0 h 69"/>
                <a:gd name="T10" fmla="*/ 165 w 211"/>
                <a:gd name="T11" fmla="*/ 0 h 69"/>
                <a:gd name="T12" fmla="*/ 105 w 211"/>
                <a:gd name="T13" fmla="*/ 12 h 69"/>
                <a:gd name="T14" fmla="*/ 211 w 211"/>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9">
                  <a:moveTo>
                    <a:pt x="211" y="55"/>
                  </a:moveTo>
                  <a:lnTo>
                    <a:pt x="165" y="69"/>
                  </a:lnTo>
                  <a:lnTo>
                    <a:pt x="54" y="23"/>
                  </a:lnTo>
                  <a:lnTo>
                    <a:pt x="0" y="37"/>
                  </a:lnTo>
                  <a:lnTo>
                    <a:pt x="28" y="0"/>
                  </a:lnTo>
                  <a:lnTo>
                    <a:pt x="165" y="0"/>
                  </a:lnTo>
                  <a:lnTo>
                    <a:pt x="105" y="12"/>
                  </a:lnTo>
                  <a:lnTo>
                    <a:pt x="211"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39" name="Freeform 79"/>
            <p:cNvSpPr>
              <a:spLocks/>
            </p:cNvSpPr>
            <p:nvPr/>
          </p:nvSpPr>
          <p:spPr bwMode="auto">
            <a:xfrm>
              <a:off x="2875" y="2604"/>
              <a:ext cx="211" cy="69"/>
            </a:xfrm>
            <a:custGeom>
              <a:avLst/>
              <a:gdLst>
                <a:gd name="T0" fmla="*/ 211 w 211"/>
                <a:gd name="T1" fmla="*/ 55 h 69"/>
                <a:gd name="T2" fmla="*/ 165 w 211"/>
                <a:gd name="T3" fmla="*/ 69 h 69"/>
                <a:gd name="T4" fmla="*/ 54 w 211"/>
                <a:gd name="T5" fmla="*/ 23 h 69"/>
                <a:gd name="T6" fmla="*/ 0 w 211"/>
                <a:gd name="T7" fmla="*/ 37 h 69"/>
                <a:gd name="T8" fmla="*/ 28 w 211"/>
                <a:gd name="T9" fmla="*/ 0 h 69"/>
                <a:gd name="T10" fmla="*/ 165 w 211"/>
                <a:gd name="T11" fmla="*/ 0 h 69"/>
                <a:gd name="T12" fmla="*/ 105 w 211"/>
                <a:gd name="T13" fmla="*/ 12 h 69"/>
                <a:gd name="T14" fmla="*/ 211 w 211"/>
                <a:gd name="T15" fmla="*/ 5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9">
                  <a:moveTo>
                    <a:pt x="211" y="55"/>
                  </a:moveTo>
                  <a:lnTo>
                    <a:pt x="165" y="69"/>
                  </a:lnTo>
                  <a:lnTo>
                    <a:pt x="54" y="23"/>
                  </a:lnTo>
                  <a:lnTo>
                    <a:pt x="0" y="37"/>
                  </a:lnTo>
                  <a:lnTo>
                    <a:pt x="28" y="0"/>
                  </a:lnTo>
                  <a:lnTo>
                    <a:pt x="165" y="0"/>
                  </a:lnTo>
                  <a:lnTo>
                    <a:pt x="105" y="12"/>
                  </a:lnTo>
                  <a:lnTo>
                    <a:pt x="211"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40" name="Freeform 80"/>
            <p:cNvSpPr>
              <a:spLocks/>
            </p:cNvSpPr>
            <p:nvPr/>
          </p:nvSpPr>
          <p:spPr bwMode="auto">
            <a:xfrm>
              <a:off x="2886" y="2519"/>
              <a:ext cx="212" cy="68"/>
            </a:xfrm>
            <a:custGeom>
              <a:avLst/>
              <a:gdLst>
                <a:gd name="T0" fmla="*/ 0 w 212"/>
                <a:gd name="T1" fmla="*/ 54 h 68"/>
                <a:gd name="T2" fmla="*/ 49 w 212"/>
                <a:gd name="T3" fmla="*/ 68 h 68"/>
                <a:gd name="T4" fmla="*/ 160 w 212"/>
                <a:gd name="T5" fmla="*/ 22 h 68"/>
                <a:gd name="T6" fmla="*/ 212 w 212"/>
                <a:gd name="T7" fmla="*/ 37 h 68"/>
                <a:gd name="T8" fmla="*/ 186 w 212"/>
                <a:gd name="T9" fmla="*/ 0 h 68"/>
                <a:gd name="T10" fmla="*/ 52 w 212"/>
                <a:gd name="T11" fmla="*/ 0 h 68"/>
                <a:gd name="T12" fmla="*/ 106 w 212"/>
                <a:gd name="T13" fmla="*/ 11 h 68"/>
                <a:gd name="T14" fmla="*/ 0 w 212"/>
                <a:gd name="T15" fmla="*/ 5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8">
                  <a:moveTo>
                    <a:pt x="0" y="54"/>
                  </a:moveTo>
                  <a:lnTo>
                    <a:pt x="49" y="68"/>
                  </a:lnTo>
                  <a:lnTo>
                    <a:pt x="160" y="22"/>
                  </a:lnTo>
                  <a:lnTo>
                    <a:pt x="212" y="37"/>
                  </a:lnTo>
                  <a:lnTo>
                    <a:pt x="186" y="0"/>
                  </a:lnTo>
                  <a:lnTo>
                    <a:pt x="52" y="0"/>
                  </a:lnTo>
                  <a:lnTo>
                    <a:pt x="106" y="11"/>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41" name="Freeform 81"/>
            <p:cNvSpPr>
              <a:spLocks/>
            </p:cNvSpPr>
            <p:nvPr/>
          </p:nvSpPr>
          <p:spPr bwMode="auto">
            <a:xfrm>
              <a:off x="2886" y="2519"/>
              <a:ext cx="212" cy="68"/>
            </a:xfrm>
            <a:custGeom>
              <a:avLst/>
              <a:gdLst>
                <a:gd name="T0" fmla="*/ 0 w 212"/>
                <a:gd name="T1" fmla="*/ 54 h 68"/>
                <a:gd name="T2" fmla="*/ 49 w 212"/>
                <a:gd name="T3" fmla="*/ 68 h 68"/>
                <a:gd name="T4" fmla="*/ 160 w 212"/>
                <a:gd name="T5" fmla="*/ 22 h 68"/>
                <a:gd name="T6" fmla="*/ 212 w 212"/>
                <a:gd name="T7" fmla="*/ 37 h 68"/>
                <a:gd name="T8" fmla="*/ 186 w 212"/>
                <a:gd name="T9" fmla="*/ 0 h 68"/>
                <a:gd name="T10" fmla="*/ 52 w 212"/>
                <a:gd name="T11" fmla="*/ 0 h 68"/>
                <a:gd name="T12" fmla="*/ 106 w 212"/>
                <a:gd name="T13" fmla="*/ 11 h 68"/>
                <a:gd name="T14" fmla="*/ 0 w 212"/>
                <a:gd name="T15" fmla="*/ 5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68">
                  <a:moveTo>
                    <a:pt x="0" y="54"/>
                  </a:moveTo>
                  <a:lnTo>
                    <a:pt x="49" y="68"/>
                  </a:lnTo>
                  <a:lnTo>
                    <a:pt x="160" y="22"/>
                  </a:lnTo>
                  <a:lnTo>
                    <a:pt x="212" y="37"/>
                  </a:lnTo>
                  <a:lnTo>
                    <a:pt x="186" y="0"/>
                  </a:lnTo>
                  <a:lnTo>
                    <a:pt x="52" y="0"/>
                  </a:lnTo>
                  <a:lnTo>
                    <a:pt x="106" y="11"/>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42" name="Freeform 82"/>
            <p:cNvSpPr>
              <a:spLocks/>
            </p:cNvSpPr>
            <p:nvPr/>
          </p:nvSpPr>
          <p:spPr bwMode="auto">
            <a:xfrm>
              <a:off x="2657" y="2599"/>
              <a:ext cx="212" cy="74"/>
            </a:xfrm>
            <a:custGeom>
              <a:avLst/>
              <a:gdLst>
                <a:gd name="T0" fmla="*/ 212 w 212"/>
                <a:gd name="T1" fmla="*/ 17 h 74"/>
                <a:gd name="T2" fmla="*/ 163 w 212"/>
                <a:gd name="T3" fmla="*/ 0 h 74"/>
                <a:gd name="T4" fmla="*/ 55 w 212"/>
                <a:gd name="T5" fmla="*/ 45 h 74"/>
                <a:gd name="T6" fmla="*/ 0 w 212"/>
                <a:gd name="T7" fmla="*/ 31 h 74"/>
                <a:gd name="T8" fmla="*/ 26 w 212"/>
                <a:gd name="T9" fmla="*/ 74 h 74"/>
                <a:gd name="T10" fmla="*/ 163 w 212"/>
                <a:gd name="T11" fmla="*/ 74 h 74"/>
                <a:gd name="T12" fmla="*/ 106 w 212"/>
                <a:gd name="T13" fmla="*/ 60 h 74"/>
                <a:gd name="T14" fmla="*/ 212 w 212"/>
                <a:gd name="T15" fmla="*/ 1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4">
                  <a:moveTo>
                    <a:pt x="212" y="17"/>
                  </a:moveTo>
                  <a:lnTo>
                    <a:pt x="163" y="0"/>
                  </a:lnTo>
                  <a:lnTo>
                    <a:pt x="55" y="45"/>
                  </a:lnTo>
                  <a:lnTo>
                    <a:pt x="0" y="31"/>
                  </a:lnTo>
                  <a:lnTo>
                    <a:pt x="26" y="74"/>
                  </a:lnTo>
                  <a:lnTo>
                    <a:pt x="163" y="74"/>
                  </a:lnTo>
                  <a:lnTo>
                    <a:pt x="106" y="60"/>
                  </a:lnTo>
                  <a:lnTo>
                    <a:pt x="21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43" name="Freeform 83"/>
            <p:cNvSpPr>
              <a:spLocks/>
            </p:cNvSpPr>
            <p:nvPr/>
          </p:nvSpPr>
          <p:spPr bwMode="auto">
            <a:xfrm>
              <a:off x="2657" y="2599"/>
              <a:ext cx="212" cy="74"/>
            </a:xfrm>
            <a:custGeom>
              <a:avLst/>
              <a:gdLst>
                <a:gd name="T0" fmla="*/ 212 w 212"/>
                <a:gd name="T1" fmla="*/ 17 h 74"/>
                <a:gd name="T2" fmla="*/ 163 w 212"/>
                <a:gd name="T3" fmla="*/ 0 h 74"/>
                <a:gd name="T4" fmla="*/ 55 w 212"/>
                <a:gd name="T5" fmla="*/ 45 h 74"/>
                <a:gd name="T6" fmla="*/ 0 w 212"/>
                <a:gd name="T7" fmla="*/ 31 h 74"/>
                <a:gd name="T8" fmla="*/ 26 w 212"/>
                <a:gd name="T9" fmla="*/ 74 h 74"/>
                <a:gd name="T10" fmla="*/ 163 w 212"/>
                <a:gd name="T11" fmla="*/ 74 h 74"/>
                <a:gd name="T12" fmla="*/ 106 w 212"/>
                <a:gd name="T13" fmla="*/ 60 h 74"/>
                <a:gd name="T14" fmla="*/ 212 w 212"/>
                <a:gd name="T15" fmla="*/ 1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74">
                  <a:moveTo>
                    <a:pt x="212" y="17"/>
                  </a:moveTo>
                  <a:lnTo>
                    <a:pt x="163" y="0"/>
                  </a:lnTo>
                  <a:lnTo>
                    <a:pt x="55" y="45"/>
                  </a:lnTo>
                  <a:lnTo>
                    <a:pt x="0" y="31"/>
                  </a:lnTo>
                  <a:lnTo>
                    <a:pt x="26" y="74"/>
                  </a:lnTo>
                  <a:lnTo>
                    <a:pt x="163" y="74"/>
                  </a:lnTo>
                  <a:lnTo>
                    <a:pt x="106" y="60"/>
                  </a:lnTo>
                  <a:lnTo>
                    <a:pt x="21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44" name="Freeform 84"/>
            <p:cNvSpPr>
              <a:spLocks/>
            </p:cNvSpPr>
            <p:nvPr/>
          </p:nvSpPr>
          <p:spPr bwMode="auto">
            <a:xfrm>
              <a:off x="2669" y="2516"/>
              <a:ext cx="211" cy="68"/>
            </a:xfrm>
            <a:custGeom>
              <a:avLst/>
              <a:gdLst>
                <a:gd name="T0" fmla="*/ 0 w 211"/>
                <a:gd name="T1" fmla="*/ 14 h 68"/>
                <a:gd name="T2" fmla="*/ 46 w 211"/>
                <a:gd name="T3" fmla="*/ 0 h 68"/>
                <a:gd name="T4" fmla="*/ 160 w 211"/>
                <a:gd name="T5" fmla="*/ 40 h 68"/>
                <a:gd name="T6" fmla="*/ 211 w 211"/>
                <a:gd name="T7" fmla="*/ 31 h 68"/>
                <a:gd name="T8" fmla="*/ 183 w 211"/>
                <a:gd name="T9" fmla="*/ 68 h 68"/>
                <a:gd name="T10" fmla="*/ 51 w 211"/>
                <a:gd name="T11" fmla="*/ 68 h 68"/>
                <a:gd name="T12" fmla="*/ 106 w 211"/>
                <a:gd name="T13" fmla="*/ 57 h 68"/>
                <a:gd name="T14" fmla="*/ 0 w 211"/>
                <a:gd name="T15" fmla="*/ 1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8">
                  <a:moveTo>
                    <a:pt x="0" y="14"/>
                  </a:moveTo>
                  <a:lnTo>
                    <a:pt x="46" y="0"/>
                  </a:lnTo>
                  <a:lnTo>
                    <a:pt x="160" y="40"/>
                  </a:lnTo>
                  <a:lnTo>
                    <a:pt x="211" y="31"/>
                  </a:lnTo>
                  <a:lnTo>
                    <a:pt x="183" y="68"/>
                  </a:lnTo>
                  <a:lnTo>
                    <a:pt x="51" y="68"/>
                  </a:lnTo>
                  <a:lnTo>
                    <a:pt x="106" y="57"/>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45" name="Freeform 85"/>
            <p:cNvSpPr>
              <a:spLocks/>
            </p:cNvSpPr>
            <p:nvPr/>
          </p:nvSpPr>
          <p:spPr bwMode="auto">
            <a:xfrm>
              <a:off x="2669" y="2516"/>
              <a:ext cx="211" cy="68"/>
            </a:xfrm>
            <a:custGeom>
              <a:avLst/>
              <a:gdLst>
                <a:gd name="T0" fmla="*/ 0 w 211"/>
                <a:gd name="T1" fmla="*/ 14 h 68"/>
                <a:gd name="T2" fmla="*/ 46 w 211"/>
                <a:gd name="T3" fmla="*/ 0 h 68"/>
                <a:gd name="T4" fmla="*/ 160 w 211"/>
                <a:gd name="T5" fmla="*/ 40 h 68"/>
                <a:gd name="T6" fmla="*/ 211 w 211"/>
                <a:gd name="T7" fmla="*/ 31 h 68"/>
                <a:gd name="T8" fmla="*/ 183 w 211"/>
                <a:gd name="T9" fmla="*/ 68 h 68"/>
                <a:gd name="T10" fmla="*/ 51 w 211"/>
                <a:gd name="T11" fmla="*/ 68 h 68"/>
                <a:gd name="T12" fmla="*/ 106 w 211"/>
                <a:gd name="T13" fmla="*/ 57 h 68"/>
                <a:gd name="T14" fmla="*/ 0 w 211"/>
                <a:gd name="T15" fmla="*/ 1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68">
                  <a:moveTo>
                    <a:pt x="0" y="14"/>
                  </a:moveTo>
                  <a:lnTo>
                    <a:pt x="46" y="0"/>
                  </a:lnTo>
                  <a:lnTo>
                    <a:pt x="160" y="40"/>
                  </a:lnTo>
                  <a:lnTo>
                    <a:pt x="211" y="31"/>
                  </a:lnTo>
                  <a:lnTo>
                    <a:pt x="183" y="68"/>
                  </a:lnTo>
                  <a:lnTo>
                    <a:pt x="51" y="68"/>
                  </a:lnTo>
                  <a:lnTo>
                    <a:pt x="106" y="57"/>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46" name="Freeform 86"/>
            <p:cNvSpPr>
              <a:spLocks/>
            </p:cNvSpPr>
            <p:nvPr/>
          </p:nvSpPr>
          <p:spPr bwMode="auto">
            <a:xfrm>
              <a:off x="2880" y="2607"/>
              <a:ext cx="209" cy="69"/>
            </a:xfrm>
            <a:custGeom>
              <a:avLst/>
              <a:gdLst>
                <a:gd name="T0" fmla="*/ 209 w 209"/>
                <a:gd name="T1" fmla="*/ 54 h 69"/>
                <a:gd name="T2" fmla="*/ 163 w 209"/>
                <a:gd name="T3" fmla="*/ 69 h 69"/>
                <a:gd name="T4" fmla="*/ 55 w 209"/>
                <a:gd name="T5" fmla="*/ 23 h 69"/>
                <a:gd name="T6" fmla="*/ 0 w 209"/>
                <a:gd name="T7" fmla="*/ 37 h 69"/>
                <a:gd name="T8" fmla="*/ 26 w 209"/>
                <a:gd name="T9" fmla="*/ 0 h 69"/>
                <a:gd name="T10" fmla="*/ 163 w 209"/>
                <a:gd name="T11" fmla="*/ 0 h 69"/>
                <a:gd name="T12" fmla="*/ 103 w 209"/>
                <a:gd name="T13" fmla="*/ 12 h 69"/>
                <a:gd name="T14" fmla="*/ 209 w 209"/>
                <a:gd name="T15" fmla="*/ 5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9">
                  <a:moveTo>
                    <a:pt x="209" y="54"/>
                  </a:moveTo>
                  <a:lnTo>
                    <a:pt x="163" y="69"/>
                  </a:lnTo>
                  <a:lnTo>
                    <a:pt x="55" y="23"/>
                  </a:lnTo>
                  <a:lnTo>
                    <a:pt x="0" y="37"/>
                  </a:lnTo>
                  <a:lnTo>
                    <a:pt x="26" y="0"/>
                  </a:lnTo>
                  <a:lnTo>
                    <a:pt x="163" y="0"/>
                  </a:lnTo>
                  <a:lnTo>
                    <a:pt x="103" y="12"/>
                  </a:lnTo>
                  <a:lnTo>
                    <a:pt x="209"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47" name="Freeform 87"/>
            <p:cNvSpPr>
              <a:spLocks/>
            </p:cNvSpPr>
            <p:nvPr/>
          </p:nvSpPr>
          <p:spPr bwMode="auto">
            <a:xfrm>
              <a:off x="2880" y="2607"/>
              <a:ext cx="209" cy="69"/>
            </a:xfrm>
            <a:custGeom>
              <a:avLst/>
              <a:gdLst>
                <a:gd name="T0" fmla="*/ 209 w 209"/>
                <a:gd name="T1" fmla="*/ 54 h 69"/>
                <a:gd name="T2" fmla="*/ 163 w 209"/>
                <a:gd name="T3" fmla="*/ 69 h 69"/>
                <a:gd name="T4" fmla="*/ 55 w 209"/>
                <a:gd name="T5" fmla="*/ 23 h 69"/>
                <a:gd name="T6" fmla="*/ 0 w 209"/>
                <a:gd name="T7" fmla="*/ 37 h 69"/>
                <a:gd name="T8" fmla="*/ 26 w 209"/>
                <a:gd name="T9" fmla="*/ 0 h 69"/>
                <a:gd name="T10" fmla="*/ 163 w 209"/>
                <a:gd name="T11" fmla="*/ 0 h 69"/>
                <a:gd name="T12" fmla="*/ 103 w 209"/>
                <a:gd name="T13" fmla="*/ 12 h 69"/>
                <a:gd name="T14" fmla="*/ 209 w 209"/>
                <a:gd name="T15" fmla="*/ 5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69">
                  <a:moveTo>
                    <a:pt x="209" y="54"/>
                  </a:moveTo>
                  <a:lnTo>
                    <a:pt x="163" y="69"/>
                  </a:lnTo>
                  <a:lnTo>
                    <a:pt x="55" y="23"/>
                  </a:lnTo>
                  <a:lnTo>
                    <a:pt x="0" y="37"/>
                  </a:lnTo>
                  <a:lnTo>
                    <a:pt x="26" y="0"/>
                  </a:lnTo>
                  <a:lnTo>
                    <a:pt x="163" y="0"/>
                  </a:lnTo>
                  <a:lnTo>
                    <a:pt x="103" y="12"/>
                  </a:lnTo>
                  <a:lnTo>
                    <a:pt x="209"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48" name="Line 88"/>
            <p:cNvSpPr>
              <a:spLocks noChangeShapeType="1"/>
            </p:cNvSpPr>
            <p:nvPr/>
          </p:nvSpPr>
          <p:spPr bwMode="auto">
            <a:xfrm>
              <a:off x="2557" y="2601"/>
              <a:ext cx="1" cy="149"/>
            </a:xfrm>
            <a:prstGeom prst="line">
              <a:avLst/>
            </a:prstGeom>
            <a:noFill/>
            <a:ln w="4763">
              <a:solidFill>
                <a:srgbClr val="E6E6E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49" name="Line 89"/>
            <p:cNvSpPr>
              <a:spLocks noChangeShapeType="1"/>
            </p:cNvSpPr>
            <p:nvPr/>
          </p:nvSpPr>
          <p:spPr bwMode="auto">
            <a:xfrm>
              <a:off x="3200" y="2601"/>
              <a:ext cx="1" cy="149"/>
            </a:xfrm>
            <a:prstGeom prst="line">
              <a:avLst/>
            </a:prstGeom>
            <a:noFill/>
            <a:ln w="4763">
              <a:solidFill>
                <a:srgbClr val="E6E6E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50" name="Rectangle 90"/>
            <p:cNvSpPr>
              <a:spLocks noChangeArrowheads="1"/>
            </p:cNvSpPr>
            <p:nvPr/>
          </p:nvSpPr>
          <p:spPr bwMode="auto">
            <a:xfrm>
              <a:off x="2865" y="2711"/>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TW" sz="1500">
                  <a:solidFill>
                    <a:srgbClr val="FFFFFF"/>
                  </a:solidFill>
                  <a:ea typeface="新細明體" panose="02020500000000000000" pitchFamily="18" charset="-120"/>
                </a:rPr>
                <a:t>E</a:t>
              </a:r>
              <a:endParaRPr lang="en-US" altLang="zh-TW">
                <a:latin typeface="Helvetica" panose="020B0604020202020204" pitchFamily="34" charset="0"/>
                <a:ea typeface="新細明體" panose="02020500000000000000" pitchFamily="18" charset="-120"/>
              </a:endParaRPr>
            </a:p>
          </p:txBody>
        </p:sp>
        <p:sp>
          <p:nvSpPr>
            <p:cNvPr id="860251" name="Line 91"/>
            <p:cNvSpPr>
              <a:spLocks noChangeShapeType="1"/>
            </p:cNvSpPr>
            <p:nvPr/>
          </p:nvSpPr>
          <p:spPr bwMode="auto">
            <a:xfrm>
              <a:off x="948" y="2036"/>
              <a:ext cx="858"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52" name="Line 92"/>
            <p:cNvSpPr>
              <a:spLocks noChangeShapeType="1"/>
            </p:cNvSpPr>
            <p:nvPr/>
          </p:nvSpPr>
          <p:spPr bwMode="auto">
            <a:xfrm>
              <a:off x="2449" y="2036"/>
              <a:ext cx="857"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53" name="Line 93"/>
            <p:cNvSpPr>
              <a:spLocks noChangeShapeType="1"/>
            </p:cNvSpPr>
            <p:nvPr/>
          </p:nvSpPr>
          <p:spPr bwMode="auto">
            <a:xfrm>
              <a:off x="2320" y="2190"/>
              <a:ext cx="366" cy="32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54" name="Line 94"/>
            <p:cNvSpPr>
              <a:spLocks noChangeShapeType="1"/>
            </p:cNvSpPr>
            <p:nvPr/>
          </p:nvSpPr>
          <p:spPr bwMode="auto">
            <a:xfrm flipV="1">
              <a:off x="3072" y="2190"/>
              <a:ext cx="363" cy="32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60255" name="AutoShape 95"/>
          <p:cNvSpPr>
            <a:spLocks noChangeArrowheads="1"/>
          </p:cNvSpPr>
          <p:nvPr/>
        </p:nvSpPr>
        <p:spPr bwMode="auto">
          <a:xfrm>
            <a:off x="304800" y="2971800"/>
            <a:ext cx="1143000" cy="457200"/>
          </a:xfrm>
          <a:prstGeom prst="homePlate">
            <a:avLst>
              <a:gd name="adj" fmla="val 34479"/>
            </a:avLst>
          </a:prstGeom>
          <a:solidFill>
            <a:schemeClr val="accent2">
              <a:lumMod val="20000"/>
              <a:lumOff val="80000"/>
            </a:schemeClr>
          </a:solidFill>
          <a:ln w="19050">
            <a:solidFill>
              <a:schemeClr val="tx1"/>
            </a:solidFill>
            <a:miter lim="800000"/>
            <a:headEnd type="none" w="sm" len="sm"/>
            <a:tailEnd/>
          </a:ln>
          <a:effectLst/>
        </p:spPr>
        <p:txBody>
          <a:bodyPr wrap="none" anchor="ctr"/>
          <a:lstStyle/>
          <a:p>
            <a:pPr algn="ctr"/>
            <a:r>
              <a:rPr lang="en-US" altLang="zh-TW">
                <a:latin typeface="Helvetica" panose="020B0604020202020204" pitchFamily="34" charset="0"/>
                <a:ea typeface="新細明體" panose="02020500000000000000" pitchFamily="18" charset="-120"/>
              </a:rPr>
              <a:t>IP: X</a:t>
            </a:r>
          </a:p>
        </p:txBody>
      </p:sp>
      <p:sp>
        <p:nvSpPr>
          <p:cNvPr id="860256" name="AutoShape 96"/>
          <p:cNvSpPr>
            <a:spLocks noChangeArrowheads="1"/>
          </p:cNvSpPr>
          <p:nvPr/>
        </p:nvSpPr>
        <p:spPr bwMode="auto">
          <a:xfrm>
            <a:off x="2819400" y="2971800"/>
            <a:ext cx="1143000" cy="457200"/>
          </a:xfrm>
          <a:prstGeom prst="homePlate">
            <a:avLst>
              <a:gd name="adj" fmla="val 34479"/>
            </a:avLst>
          </a:prstGeom>
          <a:solidFill>
            <a:schemeClr val="accent2">
              <a:lumMod val="20000"/>
              <a:lumOff val="80000"/>
            </a:schemeClr>
          </a:solidFill>
          <a:ln w="19050">
            <a:solidFill>
              <a:schemeClr val="tx1"/>
            </a:solidFill>
            <a:miter lim="800000"/>
            <a:headEnd type="none" w="sm" len="sm"/>
            <a:tailEnd/>
          </a:ln>
          <a:effectLst/>
        </p:spPr>
        <p:txBody>
          <a:bodyPr wrap="none" anchor="ctr"/>
          <a:lstStyle/>
          <a:p>
            <a:pPr algn="ctr"/>
            <a:r>
              <a:rPr lang="en-US" altLang="zh-TW">
                <a:latin typeface="Helvetica" panose="020B0604020202020204" pitchFamily="34" charset="0"/>
                <a:ea typeface="新細明體" panose="02020500000000000000" pitchFamily="18" charset="-120"/>
              </a:rPr>
              <a:t>Lab: 25</a:t>
            </a:r>
          </a:p>
        </p:txBody>
      </p:sp>
      <p:sp>
        <p:nvSpPr>
          <p:cNvPr id="860257" name="AutoShape 97"/>
          <p:cNvSpPr>
            <a:spLocks noChangeArrowheads="1"/>
          </p:cNvSpPr>
          <p:nvPr/>
        </p:nvSpPr>
        <p:spPr bwMode="auto">
          <a:xfrm>
            <a:off x="5181600" y="2971800"/>
            <a:ext cx="1143000" cy="457200"/>
          </a:xfrm>
          <a:prstGeom prst="homePlate">
            <a:avLst>
              <a:gd name="adj" fmla="val 34479"/>
            </a:avLst>
          </a:prstGeom>
          <a:solidFill>
            <a:schemeClr val="accent2">
              <a:lumMod val="20000"/>
              <a:lumOff val="80000"/>
            </a:schemeClr>
          </a:solidFill>
          <a:ln w="19050">
            <a:solidFill>
              <a:schemeClr val="tx1"/>
            </a:solidFill>
            <a:miter lim="800000"/>
            <a:headEnd type="none" w="sm" len="sm"/>
            <a:tailEnd/>
          </a:ln>
          <a:effectLst/>
        </p:spPr>
        <p:txBody>
          <a:bodyPr wrap="none" anchor="ctr"/>
          <a:lstStyle/>
          <a:p>
            <a:pPr algn="ctr"/>
            <a:r>
              <a:rPr lang="en-US" altLang="zh-TW">
                <a:latin typeface="Helvetica" panose="020B0604020202020204" pitchFamily="34" charset="0"/>
                <a:ea typeface="新細明體" panose="02020500000000000000" pitchFamily="18" charset="-120"/>
              </a:rPr>
              <a:t>Lab: 47</a:t>
            </a:r>
          </a:p>
        </p:txBody>
      </p:sp>
      <p:grpSp>
        <p:nvGrpSpPr>
          <p:cNvPr id="860258" name="Group 98"/>
          <p:cNvGrpSpPr>
            <a:grpSpLocks/>
          </p:cNvGrpSpPr>
          <p:nvPr/>
        </p:nvGrpSpPr>
        <p:grpSpPr bwMode="auto">
          <a:xfrm>
            <a:off x="344489" y="3706813"/>
            <a:ext cx="4572000" cy="1676400"/>
            <a:chOff x="192" y="2304"/>
            <a:chExt cx="2880" cy="1056"/>
          </a:xfrm>
          <a:solidFill>
            <a:schemeClr val="accent2">
              <a:lumMod val="20000"/>
              <a:lumOff val="80000"/>
            </a:schemeClr>
          </a:solidFill>
        </p:grpSpPr>
        <p:pic>
          <p:nvPicPr>
            <p:cNvPr id="860259" name="Picture 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 y="2304"/>
              <a:ext cx="1711" cy="491"/>
            </a:xfrm>
            <a:prstGeom prst="rect">
              <a:avLst/>
            </a:prstGeom>
            <a:grpFill/>
            <a:ln>
              <a:noFill/>
            </a:ln>
            <a:effectLst/>
            <a:extLs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60260" name="AutoShape 100"/>
            <p:cNvSpPr>
              <a:spLocks/>
            </p:cNvSpPr>
            <p:nvPr/>
          </p:nvSpPr>
          <p:spPr bwMode="auto">
            <a:xfrm>
              <a:off x="1200" y="2928"/>
              <a:ext cx="1872" cy="432"/>
            </a:xfrm>
            <a:prstGeom prst="borderCallout2">
              <a:avLst>
                <a:gd name="adj1" fmla="val 16667"/>
                <a:gd name="adj2" fmla="val -2565"/>
                <a:gd name="adj3" fmla="val 16667"/>
                <a:gd name="adj4" fmla="val -15333"/>
                <a:gd name="adj5" fmla="val -25694"/>
                <a:gd name="adj6" fmla="val -28579"/>
              </a:avLst>
            </a:prstGeom>
            <a:grpFill/>
            <a:ln w="19050">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r>
                <a:rPr lang="en-US" altLang="zh-TW" sz="2000" dirty="0">
                  <a:latin typeface="Helvetica" panose="020B0604020202020204" pitchFamily="34" charset="0"/>
                  <a:ea typeface="新細明體" panose="02020500000000000000" pitchFamily="18" charset="-120"/>
                </a:rPr>
                <a:t>IP lookup is performed in FIB, packet is labeled.</a:t>
              </a:r>
            </a:p>
          </p:txBody>
        </p:sp>
      </p:grpSp>
      <p:grpSp>
        <p:nvGrpSpPr>
          <p:cNvPr id="2" name="Group 1"/>
          <p:cNvGrpSpPr/>
          <p:nvPr/>
        </p:nvGrpSpPr>
        <p:grpSpPr>
          <a:xfrm>
            <a:off x="3276600" y="1143000"/>
            <a:ext cx="5562600" cy="1693863"/>
            <a:chOff x="3276600" y="1143000"/>
            <a:chExt cx="5562600" cy="1693863"/>
          </a:xfrm>
          <a:solidFill>
            <a:schemeClr val="accent2">
              <a:lumMod val="20000"/>
              <a:lumOff val="80000"/>
            </a:schemeClr>
          </a:solidFill>
        </p:grpSpPr>
        <p:pic>
          <p:nvPicPr>
            <p:cNvPr id="860262" name="Picture 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057400"/>
              <a:ext cx="2716213" cy="779463"/>
            </a:xfrm>
            <a:prstGeom prst="rect">
              <a:avLst/>
            </a:prstGeom>
            <a:grpFill/>
            <a:ln>
              <a:noFill/>
            </a:ln>
            <a:effectLst/>
            <a:extLs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60263" name="AutoShape 103"/>
            <p:cNvSpPr>
              <a:spLocks/>
            </p:cNvSpPr>
            <p:nvPr/>
          </p:nvSpPr>
          <p:spPr bwMode="auto">
            <a:xfrm>
              <a:off x="5562600" y="1143000"/>
              <a:ext cx="3276600" cy="685800"/>
            </a:xfrm>
            <a:prstGeom prst="borderCallout2">
              <a:avLst>
                <a:gd name="adj1" fmla="val 16667"/>
                <a:gd name="adj2" fmla="val -2324"/>
                <a:gd name="adj3" fmla="val 16667"/>
                <a:gd name="adj4" fmla="val -11144"/>
                <a:gd name="adj5" fmla="val 125000"/>
                <a:gd name="adj6" fmla="val -20301"/>
              </a:avLst>
            </a:prstGeom>
            <a:grpFill/>
            <a:ln w="19050">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r>
                <a:rPr lang="en-US" altLang="zh-TW" sz="2000" dirty="0">
                  <a:latin typeface="Helvetica" panose="020B0604020202020204" pitchFamily="34" charset="0"/>
                  <a:ea typeface="新細明體" panose="02020500000000000000" pitchFamily="18" charset="-120"/>
                </a:rPr>
                <a:t>Label lookup is performed in LFIB, label is switched.</a:t>
              </a:r>
            </a:p>
          </p:txBody>
        </p:sp>
      </p:grpSp>
      <p:grpSp>
        <p:nvGrpSpPr>
          <p:cNvPr id="860264" name="Group 104"/>
          <p:cNvGrpSpPr>
            <a:grpSpLocks/>
          </p:cNvGrpSpPr>
          <p:nvPr/>
        </p:nvGrpSpPr>
        <p:grpSpPr bwMode="auto">
          <a:xfrm>
            <a:off x="3276600" y="3697287"/>
            <a:ext cx="5611813" cy="2474913"/>
            <a:chOff x="1968" y="2304"/>
            <a:chExt cx="3535" cy="1559"/>
          </a:xfrm>
          <a:solidFill>
            <a:schemeClr val="accent2">
              <a:lumMod val="20000"/>
              <a:lumOff val="80000"/>
            </a:schemeClr>
          </a:solidFill>
        </p:grpSpPr>
        <p:pic>
          <p:nvPicPr>
            <p:cNvPr id="860265" name="Picture 1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2304"/>
              <a:ext cx="1711" cy="491"/>
            </a:xfrm>
            <a:prstGeom prst="rect">
              <a:avLst/>
            </a:prstGeom>
            <a:grpFill/>
            <a:ln>
              <a:noFill/>
            </a:ln>
            <a:effectLst/>
            <a:extLs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60266" name="AutoShape 106"/>
            <p:cNvSpPr>
              <a:spLocks/>
            </p:cNvSpPr>
            <p:nvPr/>
          </p:nvSpPr>
          <p:spPr bwMode="auto">
            <a:xfrm>
              <a:off x="1968" y="3431"/>
              <a:ext cx="2064" cy="432"/>
            </a:xfrm>
            <a:prstGeom prst="borderCallout2">
              <a:avLst>
                <a:gd name="adj1" fmla="val 16667"/>
                <a:gd name="adj2" fmla="val 102324"/>
                <a:gd name="adj3" fmla="val 16667"/>
                <a:gd name="adj4" fmla="val 113759"/>
                <a:gd name="adj5" fmla="val -144444"/>
                <a:gd name="adj6" fmla="val 125630"/>
              </a:avLst>
            </a:prstGeom>
            <a:grpFill/>
            <a:ln w="19050">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r>
                <a:rPr lang="en-US" altLang="zh-TW" sz="2000" dirty="0">
                  <a:latin typeface="Helvetica" panose="020B0604020202020204" pitchFamily="34" charset="0"/>
                  <a:ea typeface="新細明體" panose="02020500000000000000" pitchFamily="18" charset="-120"/>
                </a:rPr>
                <a:t>Label lookup is performed in LFIB, label is removed.</a:t>
              </a:r>
            </a:p>
          </p:txBody>
        </p:sp>
      </p:grpSp>
      <p:sp>
        <p:nvSpPr>
          <p:cNvPr id="860267" name="AutoShape 107"/>
          <p:cNvSpPr>
            <a:spLocks noChangeArrowheads="1"/>
          </p:cNvSpPr>
          <p:nvPr/>
        </p:nvSpPr>
        <p:spPr bwMode="auto">
          <a:xfrm>
            <a:off x="7543800" y="2971800"/>
            <a:ext cx="1143000" cy="457200"/>
          </a:xfrm>
          <a:prstGeom prst="homePlate">
            <a:avLst>
              <a:gd name="adj" fmla="val 34479"/>
            </a:avLst>
          </a:prstGeom>
          <a:solidFill>
            <a:schemeClr val="accent2">
              <a:lumMod val="20000"/>
              <a:lumOff val="80000"/>
            </a:schemeClr>
          </a:solidFill>
          <a:ln w="19050">
            <a:solidFill>
              <a:schemeClr val="tx1"/>
            </a:solidFill>
            <a:miter lim="800000"/>
            <a:headEnd type="none" w="sm" len="sm"/>
            <a:tailEnd/>
          </a:ln>
          <a:effectLst/>
        </p:spPr>
        <p:txBody>
          <a:bodyPr wrap="none" anchor="ctr"/>
          <a:lstStyle/>
          <a:p>
            <a:pPr algn="ctr"/>
            <a:r>
              <a:rPr lang="en-US" altLang="zh-TW">
                <a:latin typeface="Helvetica" panose="020B0604020202020204" pitchFamily="34" charset="0"/>
                <a:ea typeface="新細明體" panose="02020500000000000000" pitchFamily="18" charset="-120"/>
              </a:rPr>
              <a:t>IP: X</a:t>
            </a:r>
          </a:p>
        </p:txBody>
      </p:sp>
      <p:grpSp>
        <p:nvGrpSpPr>
          <p:cNvPr id="860268" name="Group 108"/>
          <p:cNvGrpSpPr>
            <a:grpSpLocks/>
          </p:cNvGrpSpPr>
          <p:nvPr/>
        </p:nvGrpSpPr>
        <p:grpSpPr bwMode="auto">
          <a:xfrm>
            <a:off x="914400" y="2362200"/>
            <a:ext cx="7315200" cy="457200"/>
            <a:chOff x="576" y="1488"/>
            <a:chExt cx="4608" cy="288"/>
          </a:xfrm>
        </p:grpSpPr>
        <p:sp>
          <p:nvSpPr>
            <p:cNvPr id="860269" name="AutoShape 109"/>
            <p:cNvSpPr>
              <a:spLocks noChangeArrowheads="1"/>
            </p:cNvSpPr>
            <p:nvPr/>
          </p:nvSpPr>
          <p:spPr bwMode="auto">
            <a:xfrm>
              <a:off x="576" y="1488"/>
              <a:ext cx="1248" cy="288"/>
            </a:xfrm>
            <a:prstGeom prst="roundRect">
              <a:avLst>
                <a:gd name="adj" fmla="val 16667"/>
              </a:avLst>
            </a:prstGeom>
            <a:solidFill>
              <a:schemeClr val="accent2">
                <a:lumMod val="20000"/>
                <a:lumOff val="80000"/>
              </a:schemeClr>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en-US" altLang="zh-TW">
                  <a:latin typeface="Helvetica" panose="020B0604020202020204" pitchFamily="34" charset="0"/>
                  <a:ea typeface="新細明體" panose="02020500000000000000" pitchFamily="18" charset="-120"/>
                </a:rPr>
                <a:t>Ingress LSR</a:t>
              </a:r>
            </a:p>
          </p:txBody>
        </p:sp>
        <p:sp>
          <p:nvSpPr>
            <p:cNvPr id="860270" name="AutoShape 110"/>
            <p:cNvSpPr>
              <a:spLocks noChangeArrowheads="1"/>
            </p:cNvSpPr>
            <p:nvPr/>
          </p:nvSpPr>
          <p:spPr bwMode="auto">
            <a:xfrm>
              <a:off x="3936" y="1488"/>
              <a:ext cx="1248" cy="288"/>
            </a:xfrm>
            <a:prstGeom prst="roundRect">
              <a:avLst>
                <a:gd name="adj" fmla="val 16667"/>
              </a:avLst>
            </a:prstGeom>
            <a:solidFill>
              <a:schemeClr val="accent2">
                <a:lumMod val="20000"/>
                <a:lumOff val="80000"/>
              </a:schemeClr>
            </a:solidFill>
            <a:ln w="19050">
              <a:solidFill>
                <a:schemeClr val="tx1"/>
              </a:solidFill>
              <a:round/>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en-US" altLang="zh-TW" dirty="0">
                  <a:latin typeface="Helvetica" panose="020B0604020202020204" pitchFamily="34" charset="0"/>
                  <a:ea typeface="新細明體" panose="02020500000000000000" pitchFamily="18" charset="-120"/>
                </a:rPr>
                <a:t>Egress LSR</a:t>
              </a:r>
            </a:p>
          </p:txBody>
        </p:sp>
      </p:grpSp>
    </p:spTree>
    <p:extLst>
      <p:ext uri="{BB962C8B-B14F-4D97-AF65-F5344CB8AC3E}">
        <p14:creationId xmlns:p14="http://schemas.microsoft.com/office/powerpoint/2010/main" val="3447543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602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602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02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025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8602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60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56" grpId="0" animBg="1" autoUpdateAnimBg="0"/>
      <p:bldP spid="860257" grpId="0" animBg="1" autoUpdateAnimBg="0"/>
      <p:bldP spid="860267"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a:xfrm>
            <a:off x="381000" y="254000"/>
            <a:ext cx="7623175" cy="1257300"/>
          </a:xfrm>
        </p:spPr>
        <p:txBody>
          <a:bodyPr/>
          <a:lstStyle/>
          <a:p>
            <a:r>
              <a:rPr lang="en-US" altLang="zh-TW" sz="2800" b="0" dirty="0">
                <a:latin typeface="Tahoma" panose="020B0604030504040204" pitchFamily="34" charset="0"/>
                <a:ea typeface="新細明體" panose="02020500000000000000" pitchFamily="18" charset="-120"/>
              </a:rPr>
              <a:t>Steady State Description</a:t>
            </a:r>
          </a:p>
        </p:txBody>
      </p:sp>
      <p:sp>
        <p:nvSpPr>
          <p:cNvPr id="863235" name="Rectangle 3"/>
          <p:cNvSpPr>
            <a:spLocks noGrp="1" noChangeArrowheads="1"/>
          </p:cNvSpPr>
          <p:nvPr>
            <p:ph type="body" sz="half" idx="2"/>
          </p:nvPr>
        </p:nvSpPr>
        <p:spPr>
          <a:xfrm>
            <a:off x="381000" y="5791200"/>
            <a:ext cx="8221663" cy="685800"/>
          </a:xfrm>
        </p:spPr>
        <p:txBody>
          <a:bodyPr/>
          <a:lstStyle/>
          <a:p>
            <a:pPr marL="222250" indent="-222250" defTabSz="915988">
              <a:lnSpc>
                <a:spcPct val="85000"/>
              </a:lnSpc>
              <a:spcBef>
                <a:spcPct val="10000"/>
              </a:spcBef>
            </a:pPr>
            <a:r>
              <a:rPr lang="en-US" altLang="zh-TW" sz="2200" b="0">
                <a:latin typeface="Tahoma" panose="020B0604030504040204" pitchFamily="34" charset="0"/>
                <a:ea typeface="新細明體" panose="02020500000000000000" pitchFamily="18" charset="-120"/>
              </a:rPr>
              <a:t>After the LSRs have exchanged the labels, LIB, LFIB and FIB data structures are completely populated.</a:t>
            </a:r>
          </a:p>
        </p:txBody>
      </p:sp>
      <p:pic>
        <p:nvPicPr>
          <p:cNvPr id="86323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4025" y="3078163"/>
            <a:ext cx="8224838" cy="1419225"/>
          </a:xfrm>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cap="flat" cmpd="sng">
                <a:solidFill>
                  <a:schemeClr val="tx1"/>
                </a:solidFill>
                <a:prstDash val="solid"/>
                <a:miter lim="800000"/>
                <a:headEnd type="none" w="sm" len="sm"/>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32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05000"/>
            <a:ext cx="1835150" cy="8286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32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905000"/>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323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657600"/>
            <a:ext cx="2716213" cy="12795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324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5029200"/>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63241" name="Rectangle 9"/>
          <p:cNvSpPr>
            <a:spLocks noChangeArrowheads="1"/>
          </p:cNvSpPr>
          <p:nvPr/>
        </p:nvSpPr>
        <p:spPr bwMode="auto">
          <a:xfrm>
            <a:off x="381000" y="109538"/>
            <a:ext cx="5672138"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r>
              <a:rPr lang="en-US" altLang="zh-TW" sz="2800" b="0" dirty="0">
                <a:latin typeface="Tahoma" panose="020B0604030504040204" pitchFamily="34" charset="0"/>
                <a:ea typeface="新細明體" panose="02020500000000000000" pitchFamily="18" charset="-120"/>
              </a:rPr>
              <a:t>Convergence in Packet-mode MPLS</a:t>
            </a:r>
            <a:endParaRPr lang="zh-TW" altLang="en-US" sz="2800" b="0" dirty="0">
              <a:latin typeface="Tahoma" panose="020B0604030504040204" pitchFamily="34" charset="0"/>
              <a:ea typeface="新細明體" panose="02020500000000000000" pitchFamily="18" charset="-120"/>
            </a:endParaRPr>
          </a:p>
        </p:txBody>
      </p:sp>
    </p:spTree>
    <p:extLst>
      <p:ext uri="{BB962C8B-B14F-4D97-AF65-F5344CB8AC3E}">
        <p14:creationId xmlns:p14="http://schemas.microsoft.com/office/powerpoint/2010/main" val="24418852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Link Failure Actions</a:t>
            </a:r>
          </a:p>
        </p:txBody>
      </p:sp>
      <p:sp>
        <p:nvSpPr>
          <p:cNvPr id="864259" name="Rectangle 3"/>
          <p:cNvSpPr>
            <a:spLocks noGrp="1" noChangeArrowheads="1"/>
          </p:cNvSpPr>
          <p:nvPr>
            <p:ph type="body" sz="half" idx="2"/>
          </p:nvPr>
        </p:nvSpPr>
        <p:spPr>
          <a:xfrm>
            <a:off x="4189413" y="5129213"/>
            <a:ext cx="4489450" cy="1354138"/>
          </a:xfrm>
        </p:spPr>
        <p:txBody>
          <a:bodyPr>
            <a:noAutofit/>
          </a:bodyPr>
          <a:lstStyle/>
          <a:p>
            <a:pPr marL="222250" indent="-222250" defTabSz="915988">
              <a:lnSpc>
                <a:spcPct val="100000"/>
              </a:lnSpc>
              <a:spcBef>
                <a:spcPts val="600"/>
              </a:spcBef>
            </a:pPr>
            <a:r>
              <a:rPr lang="en-US" altLang="zh-TW" sz="1800" b="0" dirty="0">
                <a:latin typeface="Tahoma" panose="020B0604030504040204" pitchFamily="34" charset="0"/>
                <a:ea typeface="新細明體" panose="02020500000000000000" pitchFamily="18" charset="-120"/>
              </a:rPr>
              <a:t>Routing protocol neighbors and LDP neighbors are lost after a link failure.</a:t>
            </a:r>
          </a:p>
          <a:p>
            <a:pPr marL="222250" indent="-222250" defTabSz="915988">
              <a:lnSpc>
                <a:spcPct val="100000"/>
              </a:lnSpc>
              <a:spcBef>
                <a:spcPts val="600"/>
              </a:spcBef>
            </a:pPr>
            <a:r>
              <a:rPr lang="en-US" altLang="zh-TW" sz="1800" b="0" dirty="0">
                <a:latin typeface="Tahoma" panose="020B0604030504040204" pitchFamily="34" charset="0"/>
                <a:ea typeface="新細明體" panose="02020500000000000000" pitchFamily="18" charset="-120"/>
              </a:rPr>
              <a:t>Entries are removed from various data structures.</a:t>
            </a:r>
          </a:p>
        </p:txBody>
      </p:sp>
      <p:pic>
        <p:nvPicPr>
          <p:cNvPr id="864260"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4025" y="3078163"/>
            <a:ext cx="8224838" cy="1419225"/>
          </a:xfrm>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cap="flat" cmpd="sng">
                <a:solidFill>
                  <a:schemeClr val="tx1"/>
                </a:solidFill>
                <a:prstDash val="solid"/>
                <a:miter lim="800000"/>
                <a:headEnd type="none" w="sm" len="sm"/>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42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05000"/>
            <a:ext cx="1835150" cy="8286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42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905000"/>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42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657600"/>
            <a:ext cx="2716213" cy="12795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426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5029200"/>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64265" name="Text Box 9"/>
          <p:cNvSpPr txBox="1">
            <a:spLocks noChangeArrowheads="1"/>
          </p:cNvSpPr>
          <p:nvPr/>
        </p:nvSpPr>
        <p:spPr bwMode="auto">
          <a:xfrm>
            <a:off x="4306888" y="2895600"/>
            <a:ext cx="590550" cy="7318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zh-TW" altLang="en-US" sz="4200" b="0">
                <a:solidFill>
                  <a:schemeClr val="accent2"/>
                </a:solidFill>
                <a:latin typeface="Helvetica" panose="020B0604020202020204" pitchFamily="34" charset="0"/>
                <a:ea typeface="新細明體" panose="02020500000000000000" pitchFamily="18" charset="-120"/>
                <a:sym typeface="Monotype Sorts" pitchFamily="2" charset="2"/>
              </a:rPr>
              <a:t></a:t>
            </a:r>
            <a:endParaRPr lang="zh-TW" altLang="en-US" sz="4200" b="0">
              <a:solidFill>
                <a:schemeClr val="accent2"/>
              </a:solidFill>
              <a:latin typeface="Helvetica" panose="020B0604020202020204" pitchFamily="34" charset="0"/>
              <a:ea typeface="新細明體" panose="02020500000000000000" pitchFamily="18" charset="-120"/>
            </a:endParaRPr>
          </a:p>
        </p:txBody>
      </p:sp>
      <p:grpSp>
        <p:nvGrpSpPr>
          <p:cNvPr id="864266" name="Group 10"/>
          <p:cNvGrpSpPr>
            <a:grpSpLocks/>
          </p:cNvGrpSpPr>
          <p:nvPr/>
        </p:nvGrpSpPr>
        <p:grpSpPr bwMode="auto">
          <a:xfrm>
            <a:off x="1219200" y="2590800"/>
            <a:ext cx="5105400" cy="3124200"/>
            <a:chOff x="768" y="1632"/>
            <a:chExt cx="3216" cy="1968"/>
          </a:xfrm>
        </p:grpSpPr>
        <p:sp>
          <p:nvSpPr>
            <p:cNvPr id="864267" name="Line 11"/>
            <p:cNvSpPr>
              <a:spLocks noChangeShapeType="1"/>
            </p:cNvSpPr>
            <p:nvPr/>
          </p:nvSpPr>
          <p:spPr bwMode="auto">
            <a:xfrm>
              <a:off x="768" y="1632"/>
              <a:ext cx="1008" cy="0"/>
            </a:xfrm>
            <a:prstGeom prst="line">
              <a:avLst/>
            </a:prstGeom>
            <a:noFill/>
            <a:ln w="63500">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64268" name="Line 12"/>
            <p:cNvSpPr>
              <a:spLocks noChangeShapeType="1"/>
            </p:cNvSpPr>
            <p:nvPr/>
          </p:nvSpPr>
          <p:spPr bwMode="auto">
            <a:xfrm>
              <a:off x="1296" y="2880"/>
              <a:ext cx="1008" cy="0"/>
            </a:xfrm>
            <a:prstGeom prst="line">
              <a:avLst/>
            </a:prstGeom>
            <a:noFill/>
            <a:ln w="63500">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64269" name="Line 13"/>
            <p:cNvSpPr>
              <a:spLocks noChangeShapeType="1"/>
            </p:cNvSpPr>
            <p:nvPr/>
          </p:nvSpPr>
          <p:spPr bwMode="auto">
            <a:xfrm>
              <a:off x="1296" y="3600"/>
              <a:ext cx="1008" cy="0"/>
            </a:xfrm>
            <a:prstGeom prst="line">
              <a:avLst/>
            </a:prstGeom>
            <a:noFill/>
            <a:ln w="63500">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64270" name="Line 14"/>
            <p:cNvSpPr>
              <a:spLocks noChangeShapeType="1"/>
            </p:cNvSpPr>
            <p:nvPr/>
          </p:nvSpPr>
          <p:spPr bwMode="auto">
            <a:xfrm>
              <a:off x="2976" y="1632"/>
              <a:ext cx="1008" cy="0"/>
            </a:xfrm>
            <a:prstGeom prst="line">
              <a:avLst/>
            </a:prstGeom>
            <a:noFill/>
            <a:ln w="63500">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428152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64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Routing Protocol Convergence</a:t>
            </a:r>
          </a:p>
        </p:txBody>
      </p:sp>
      <p:sp>
        <p:nvSpPr>
          <p:cNvPr id="865283" name="Rectangle 3"/>
          <p:cNvSpPr>
            <a:spLocks noGrp="1" noChangeArrowheads="1"/>
          </p:cNvSpPr>
          <p:nvPr>
            <p:ph type="body" sz="half" idx="2"/>
          </p:nvPr>
        </p:nvSpPr>
        <p:spPr>
          <a:xfrm>
            <a:off x="4189413" y="4748213"/>
            <a:ext cx="4489450" cy="585787"/>
          </a:xfrm>
        </p:spPr>
        <p:txBody>
          <a:bodyPr>
            <a:noAutofit/>
          </a:bodyPr>
          <a:lstStyle/>
          <a:p>
            <a:pPr marL="222250" indent="-222250" defTabSz="915988">
              <a:lnSpc>
                <a:spcPct val="110000"/>
              </a:lnSpc>
              <a:spcBef>
                <a:spcPts val="600"/>
              </a:spcBef>
            </a:pPr>
            <a:r>
              <a:rPr lang="en-US" altLang="zh-TW" sz="1800" dirty="0">
                <a:latin typeface="Tahoma" panose="020B0604030504040204" pitchFamily="34" charset="0"/>
                <a:ea typeface="新細明體" panose="02020500000000000000" pitchFamily="18" charset="-120"/>
              </a:rPr>
              <a:t>Routing protocols rebuild the IP routing table and the IP forwarding table.</a:t>
            </a:r>
          </a:p>
        </p:txBody>
      </p:sp>
      <p:pic>
        <p:nvPicPr>
          <p:cNvPr id="865284"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4025" y="3078163"/>
            <a:ext cx="8224838" cy="1419225"/>
          </a:xfrm>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cap="flat" cmpd="sng">
                <a:solidFill>
                  <a:schemeClr val="tx1"/>
                </a:solidFill>
                <a:prstDash val="solid"/>
                <a:miter lim="800000"/>
                <a:headEnd type="none" w="sm" len="sm"/>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52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657600"/>
            <a:ext cx="2716213" cy="12795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52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029200"/>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65287" name="Text Box 7"/>
          <p:cNvSpPr txBox="1">
            <a:spLocks noChangeArrowheads="1"/>
          </p:cNvSpPr>
          <p:nvPr/>
        </p:nvSpPr>
        <p:spPr bwMode="auto">
          <a:xfrm>
            <a:off x="4306888" y="2895600"/>
            <a:ext cx="590550" cy="7318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zh-TW" altLang="en-US" sz="4200" b="0">
                <a:solidFill>
                  <a:schemeClr val="accent2"/>
                </a:solidFill>
                <a:latin typeface="Helvetica" panose="020B0604020202020204" pitchFamily="34" charset="0"/>
                <a:ea typeface="新細明體" panose="02020500000000000000" pitchFamily="18" charset="-120"/>
                <a:sym typeface="Monotype Sorts" pitchFamily="2" charset="2"/>
              </a:rPr>
              <a:t></a:t>
            </a:r>
            <a:endParaRPr lang="zh-TW" altLang="en-US" sz="4200" b="0">
              <a:solidFill>
                <a:schemeClr val="accent2"/>
              </a:solidFill>
              <a:latin typeface="Helvetica" panose="020B0604020202020204" pitchFamily="34" charset="0"/>
              <a:ea typeface="新細明體" panose="02020500000000000000" pitchFamily="18" charset="-120"/>
            </a:endParaRPr>
          </a:p>
        </p:txBody>
      </p:sp>
      <p:sp>
        <p:nvSpPr>
          <p:cNvPr id="865288" name="Line 8"/>
          <p:cNvSpPr>
            <a:spLocks noChangeShapeType="1"/>
          </p:cNvSpPr>
          <p:nvPr/>
        </p:nvSpPr>
        <p:spPr bwMode="auto">
          <a:xfrm>
            <a:off x="2057400" y="4572000"/>
            <a:ext cx="1600200" cy="0"/>
          </a:xfrm>
          <a:prstGeom prst="line">
            <a:avLst/>
          </a:prstGeom>
          <a:noFill/>
          <a:ln w="63500">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65289" name="Line 9"/>
          <p:cNvSpPr>
            <a:spLocks noChangeShapeType="1"/>
          </p:cNvSpPr>
          <p:nvPr/>
        </p:nvSpPr>
        <p:spPr bwMode="auto">
          <a:xfrm>
            <a:off x="2057400" y="5715000"/>
            <a:ext cx="1600200" cy="0"/>
          </a:xfrm>
          <a:prstGeom prst="line">
            <a:avLst/>
          </a:prstGeom>
          <a:noFill/>
          <a:ln w="63500">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pic>
        <p:nvPicPr>
          <p:cNvPr id="86529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954213"/>
            <a:ext cx="2716213" cy="77946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529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1905000"/>
            <a:ext cx="1835150" cy="8286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31139398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MPLS Convergence</a:t>
            </a:r>
          </a:p>
        </p:txBody>
      </p:sp>
      <p:sp>
        <p:nvSpPr>
          <p:cNvPr id="866307" name="Rectangle 3"/>
          <p:cNvSpPr>
            <a:spLocks noGrp="1" noChangeArrowheads="1"/>
          </p:cNvSpPr>
          <p:nvPr>
            <p:ph type="body" sz="half" idx="2"/>
          </p:nvPr>
        </p:nvSpPr>
        <p:spPr>
          <a:xfrm>
            <a:off x="4189413" y="4876799"/>
            <a:ext cx="4489450" cy="1606551"/>
          </a:xfrm>
        </p:spPr>
        <p:txBody>
          <a:bodyPr>
            <a:noAutofit/>
          </a:bodyPr>
          <a:lstStyle/>
          <a:p>
            <a:pPr marL="222250" indent="-222250" defTabSz="915988">
              <a:lnSpc>
                <a:spcPct val="130000"/>
              </a:lnSpc>
              <a:spcBef>
                <a:spcPts val="600"/>
              </a:spcBef>
            </a:pPr>
            <a:r>
              <a:rPr lang="en-US" altLang="zh-TW" sz="1800" dirty="0">
                <a:latin typeface="Tahoma" panose="020B0604030504040204" pitchFamily="34" charset="0"/>
                <a:ea typeface="新細明體" panose="02020500000000000000" pitchFamily="18" charset="-120"/>
              </a:rPr>
              <a:t>LFIB and labeling information in FIB are rebuilt immediately after the routing protocol convergence, based on labels stored in LIB.</a:t>
            </a:r>
          </a:p>
        </p:txBody>
      </p:sp>
      <p:pic>
        <p:nvPicPr>
          <p:cNvPr id="866308"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4025" y="3078163"/>
            <a:ext cx="8224838" cy="1419225"/>
          </a:xfrm>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cap="flat" cmpd="sng">
                <a:solidFill>
                  <a:schemeClr val="tx1"/>
                </a:solidFill>
                <a:prstDash val="solid"/>
                <a:miter lim="800000"/>
                <a:headEnd type="none" w="sm" len="sm"/>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63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657600"/>
            <a:ext cx="2716213" cy="12795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66310" name="Text Box 6"/>
          <p:cNvSpPr txBox="1">
            <a:spLocks noChangeArrowheads="1"/>
          </p:cNvSpPr>
          <p:nvPr/>
        </p:nvSpPr>
        <p:spPr bwMode="auto">
          <a:xfrm>
            <a:off x="4306888" y="2895600"/>
            <a:ext cx="590550" cy="7318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zh-TW" altLang="en-US" sz="4200" b="0">
                <a:solidFill>
                  <a:schemeClr val="accent2"/>
                </a:solidFill>
                <a:latin typeface="Helvetica" panose="020B0604020202020204" pitchFamily="34" charset="0"/>
                <a:ea typeface="新細明體" panose="02020500000000000000" pitchFamily="18" charset="-120"/>
                <a:sym typeface="Monotype Sorts" pitchFamily="2" charset="2"/>
              </a:rPr>
              <a:t></a:t>
            </a:r>
            <a:endParaRPr lang="zh-TW" altLang="en-US" sz="4200" b="0">
              <a:solidFill>
                <a:schemeClr val="accent2"/>
              </a:solidFill>
              <a:latin typeface="Helvetica" panose="020B0604020202020204" pitchFamily="34" charset="0"/>
              <a:ea typeface="新細明體" panose="02020500000000000000" pitchFamily="18" charset="-120"/>
            </a:endParaRPr>
          </a:p>
        </p:txBody>
      </p:sp>
      <p:sp>
        <p:nvSpPr>
          <p:cNvPr id="866311" name="Line 7"/>
          <p:cNvSpPr>
            <a:spLocks noChangeShapeType="1"/>
          </p:cNvSpPr>
          <p:nvPr/>
        </p:nvSpPr>
        <p:spPr bwMode="auto">
          <a:xfrm>
            <a:off x="2057400" y="4572000"/>
            <a:ext cx="1600200" cy="0"/>
          </a:xfrm>
          <a:prstGeom prst="line">
            <a:avLst/>
          </a:prstGeom>
          <a:noFill/>
          <a:ln w="63500">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pic>
        <p:nvPicPr>
          <p:cNvPr id="86631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905000"/>
            <a:ext cx="1835150" cy="8286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631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5105400"/>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631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1905000"/>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20634640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MPLS Convergence After a Link Failure</a:t>
            </a:r>
          </a:p>
        </p:txBody>
      </p:sp>
      <p:sp>
        <p:nvSpPr>
          <p:cNvPr id="867331" name="Rectangle 3"/>
          <p:cNvSpPr>
            <a:spLocks noGrp="1" noChangeArrowheads="1"/>
          </p:cNvSpPr>
          <p:nvPr>
            <p:ph type="body" idx="1"/>
          </p:nvPr>
        </p:nvSpPr>
        <p:spPr/>
        <p:txBody>
          <a:bodyPr/>
          <a:lstStyle/>
          <a:p>
            <a:r>
              <a:rPr lang="en-US" altLang="zh-TW" b="0">
                <a:latin typeface="Tahoma" panose="020B0604030504040204" pitchFamily="34" charset="0"/>
                <a:ea typeface="新細明體" panose="02020500000000000000" pitchFamily="18" charset="-120"/>
              </a:rPr>
              <a:t>MPLS convergence in packet-mode MPLS does not impact the overall convergence time.</a:t>
            </a:r>
          </a:p>
          <a:p>
            <a:r>
              <a:rPr lang="en-US" altLang="zh-TW" b="0">
                <a:latin typeface="Tahoma" panose="020B0604030504040204" pitchFamily="34" charset="0"/>
                <a:ea typeface="新細明體" panose="02020500000000000000" pitchFamily="18" charset="-120"/>
              </a:rPr>
              <a:t>MPLS convergence occurs immediately after the routing protocol convergence, based on labels already stored in LIB.</a:t>
            </a:r>
          </a:p>
        </p:txBody>
      </p:sp>
    </p:spTree>
    <p:extLst>
      <p:ext uri="{BB962C8B-B14F-4D97-AF65-F5344CB8AC3E}">
        <p14:creationId xmlns:p14="http://schemas.microsoft.com/office/powerpoint/2010/main" val="42057175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Link Recovery Actions</a:t>
            </a:r>
          </a:p>
        </p:txBody>
      </p:sp>
      <p:sp>
        <p:nvSpPr>
          <p:cNvPr id="868355" name="Rectangle 3"/>
          <p:cNvSpPr>
            <a:spLocks noGrp="1" noChangeArrowheads="1"/>
          </p:cNvSpPr>
          <p:nvPr>
            <p:ph type="body" sz="half" idx="2"/>
          </p:nvPr>
        </p:nvSpPr>
        <p:spPr>
          <a:xfrm>
            <a:off x="4189413" y="4570413"/>
            <a:ext cx="4489450" cy="915987"/>
          </a:xfrm>
        </p:spPr>
        <p:txBody>
          <a:bodyPr>
            <a:normAutofit/>
          </a:bodyPr>
          <a:lstStyle/>
          <a:p>
            <a:pPr marL="222250" indent="-222250" defTabSz="915988">
              <a:lnSpc>
                <a:spcPct val="110000"/>
              </a:lnSpc>
              <a:spcBef>
                <a:spcPts val="600"/>
              </a:spcBef>
            </a:pPr>
            <a:r>
              <a:rPr lang="en-US" altLang="zh-TW" sz="2200" b="0" dirty="0">
                <a:latin typeface="Tahoma" panose="020B0604030504040204" pitchFamily="34" charset="0"/>
                <a:ea typeface="新細明體" panose="02020500000000000000" pitchFamily="18" charset="-120"/>
              </a:rPr>
              <a:t>Routing protocol neighbors are discovered after link recovery.</a:t>
            </a:r>
          </a:p>
        </p:txBody>
      </p:sp>
      <p:pic>
        <p:nvPicPr>
          <p:cNvPr id="86835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4025" y="3078163"/>
            <a:ext cx="8224838" cy="1419225"/>
          </a:xfrm>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cap="flat" cmpd="sng">
                <a:solidFill>
                  <a:schemeClr val="tx1"/>
                </a:solidFill>
                <a:prstDash val="solid"/>
                <a:miter lim="800000"/>
                <a:headEnd type="none" w="sm" len="sm"/>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83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657600"/>
            <a:ext cx="2716213" cy="12795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68358" name="Line 6"/>
          <p:cNvSpPr>
            <a:spLocks noChangeShapeType="1"/>
          </p:cNvSpPr>
          <p:nvPr/>
        </p:nvSpPr>
        <p:spPr bwMode="auto">
          <a:xfrm>
            <a:off x="2057400" y="4572000"/>
            <a:ext cx="1600200" cy="0"/>
          </a:xfrm>
          <a:prstGeom prst="line">
            <a:avLst/>
          </a:prstGeom>
          <a:noFill/>
          <a:ln w="63500">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pic>
        <p:nvPicPr>
          <p:cNvPr id="86835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905000"/>
            <a:ext cx="1835150" cy="8286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836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5105400"/>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836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1905000"/>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41378658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normAutofit fontScale="90000"/>
          </a:bodyPr>
          <a:lstStyle/>
          <a:p>
            <a:r>
              <a:rPr lang="en-US" altLang="zh-TW" b="0">
                <a:latin typeface="Tahoma" panose="020B0604030504040204" pitchFamily="34" charset="0"/>
                <a:ea typeface="新細明體" panose="02020500000000000000" pitchFamily="18" charset="-120"/>
              </a:rPr>
              <a:t>IP Routing Convergence After Link Recovery</a:t>
            </a:r>
          </a:p>
        </p:txBody>
      </p:sp>
      <p:sp>
        <p:nvSpPr>
          <p:cNvPr id="869379" name="Rectangle 3"/>
          <p:cNvSpPr>
            <a:spLocks noGrp="1" noChangeArrowheads="1"/>
          </p:cNvSpPr>
          <p:nvPr>
            <p:ph type="body" sz="half" idx="2"/>
          </p:nvPr>
        </p:nvSpPr>
        <p:spPr>
          <a:xfrm>
            <a:off x="4014788" y="4652963"/>
            <a:ext cx="4718050" cy="1830388"/>
          </a:xfrm>
        </p:spPr>
        <p:txBody>
          <a:bodyPr>
            <a:noAutofit/>
          </a:bodyPr>
          <a:lstStyle/>
          <a:p>
            <a:pPr marL="222250" indent="-222250" defTabSz="915988">
              <a:lnSpc>
                <a:spcPct val="130000"/>
              </a:lnSpc>
              <a:spcBef>
                <a:spcPts val="600"/>
              </a:spcBef>
            </a:pPr>
            <a:r>
              <a:rPr lang="en-US" altLang="zh-TW" sz="1800" dirty="0">
                <a:latin typeface="Tahoma" panose="020B0604030504040204" pitchFamily="34" charset="0"/>
                <a:ea typeface="新細明體" panose="02020500000000000000" pitchFamily="18" charset="-120"/>
              </a:rPr>
              <a:t>IP routing protocols rebuild the IP routing table.</a:t>
            </a:r>
          </a:p>
          <a:p>
            <a:pPr marL="222250" indent="-222250" defTabSz="915988">
              <a:lnSpc>
                <a:spcPct val="130000"/>
              </a:lnSpc>
              <a:spcBef>
                <a:spcPts val="600"/>
              </a:spcBef>
            </a:pPr>
            <a:r>
              <a:rPr lang="en-US" altLang="zh-TW" sz="1800" dirty="0">
                <a:latin typeface="Tahoma" panose="020B0604030504040204" pitchFamily="34" charset="0"/>
                <a:ea typeface="新細明體" panose="02020500000000000000" pitchFamily="18" charset="-120"/>
              </a:rPr>
              <a:t>FIB and LFIB are also rebuilt, but the label information might be lacking.</a:t>
            </a:r>
          </a:p>
        </p:txBody>
      </p:sp>
      <p:pic>
        <p:nvPicPr>
          <p:cNvPr id="869380"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4025" y="3078163"/>
            <a:ext cx="8224838" cy="1419225"/>
          </a:xfrm>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cap="flat" cmpd="sng">
                <a:solidFill>
                  <a:schemeClr val="tx1"/>
                </a:solidFill>
                <a:prstDash val="solid"/>
                <a:miter lim="800000"/>
                <a:headEnd type="none" w="sm" len="sm"/>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93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657600"/>
            <a:ext cx="2716213" cy="12795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69382" name="Line 6"/>
          <p:cNvSpPr>
            <a:spLocks noChangeShapeType="1"/>
          </p:cNvSpPr>
          <p:nvPr/>
        </p:nvSpPr>
        <p:spPr bwMode="auto">
          <a:xfrm>
            <a:off x="2057400" y="4572000"/>
            <a:ext cx="1600200" cy="0"/>
          </a:xfrm>
          <a:prstGeom prst="line">
            <a:avLst/>
          </a:prstGeom>
          <a:noFill/>
          <a:ln w="63500">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pic>
        <p:nvPicPr>
          <p:cNvPr id="86938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105400"/>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6938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905000"/>
            <a:ext cx="2716213" cy="779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69385" name="Rectangle 9"/>
          <p:cNvSpPr>
            <a:spLocks noChangeArrowheads="1"/>
          </p:cNvSpPr>
          <p:nvPr/>
        </p:nvSpPr>
        <p:spPr bwMode="auto">
          <a:xfrm>
            <a:off x="1073150" y="2474913"/>
            <a:ext cx="1825625"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869386"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1905000"/>
            <a:ext cx="1835150" cy="8286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69387" name="Rectangle 11"/>
          <p:cNvSpPr>
            <a:spLocks noChangeArrowheads="1"/>
          </p:cNvSpPr>
          <p:nvPr/>
        </p:nvSpPr>
        <p:spPr bwMode="auto">
          <a:xfrm>
            <a:off x="6711950" y="2222500"/>
            <a:ext cx="1825625"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9388" name="Rectangle 12"/>
          <p:cNvSpPr>
            <a:spLocks noChangeArrowheads="1"/>
          </p:cNvSpPr>
          <p:nvPr/>
        </p:nvSpPr>
        <p:spPr bwMode="auto">
          <a:xfrm>
            <a:off x="2209800" y="2514600"/>
            <a:ext cx="381000" cy="20161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ctr"/>
            <a:r>
              <a:rPr lang="en-US" altLang="zh-TW" sz="1600">
                <a:solidFill>
                  <a:schemeClr val="accent1"/>
                </a:solidFill>
                <a:latin typeface="Helvetica" panose="020B0604020202020204" pitchFamily="34" charset="0"/>
                <a:ea typeface="新細明體" panose="02020500000000000000" pitchFamily="18" charset="-120"/>
              </a:rPr>
              <a:t>C</a:t>
            </a:r>
          </a:p>
        </p:txBody>
      </p:sp>
      <p:grpSp>
        <p:nvGrpSpPr>
          <p:cNvPr id="869389" name="Group 13"/>
          <p:cNvGrpSpPr>
            <a:grpSpLocks/>
          </p:cNvGrpSpPr>
          <p:nvPr/>
        </p:nvGrpSpPr>
        <p:grpSpPr bwMode="auto">
          <a:xfrm>
            <a:off x="1981200" y="2438400"/>
            <a:ext cx="4267200" cy="3429000"/>
            <a:chOff x="1248" y="1536"/>
            <a:chExt cx="2688" cy="2160"/>
          </a:xfrm>
        </p:grpSpPr>
        <p:grpSp>
          <p:nvGrpSpPr>
            <p:cNvPr id="869390" name="Group 14"/>
            <p:cNvGrpSpPr>
              <a:grpSpLocks/>
            </p:cNvGrpSpPr>
            <p:nvPr/>
          </p:nvGrpSpPr>
          <p:grpSpPr bwMode="auto">
            <a:xfrm>
              <a:off x="2928" y="1536"/>
              <a:ext cx="1008" cy="144"/>
              <a:chOff x="2928" y="1536"/>
              <a:chExt cx="1008" cy="144"/>
            </a:xfrm>
          </p:grpSpPr>
          <p:sp>
            <p:nvSpPr>
              <p:cNvPr id="869391" name="Rectangle 15"/>
              <p:cNvSpPr>
                <a:spLocks noChangeArrowheads="1"/>
              </p:cNvSpPr>
              <p:nvPr/>
            </p:nvSpPr>
            <p:spPr bwMode="auto">
              <a:xfrm>
                <a:off x="2928" y="1536"/>
                <a:ext cx="432" cy="144"/>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altLang="zh-TW">
                    <a:solidFill>
                      <a:schemeClr val="accent1"/>
                    </a:solidFill>
                    <a:latin typeface="Helvetica" panose="020B0604020202020204" pitchFamily="34" charset="0"/>
                    <a:ea typeface="新細明體" panose="02020500000000000000" pitchFamily="18" charset="-120"/>
                  </a:rPr>
                  <a:t>C</a:t>
                </a:r>
              </a:p>
            </p:txBody>
          </p:sp>
          <p:sp>
            <p:nvSpPr>
              <p:cNvPr id="869392" name="Rectangle 16"/>
              <p:cNvSpPr>
                <a:spLocks noChangeArrowheads="1"/>
              </p:cNvSpPr>
              <p:nvPr/>
            </p:nvSpPr>
            <p:spPr bwMode="auto">
              <a:xfrm>
                <a:off x="3504" y="1536"/>
                <a:ext cx="432" cy="144"/>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altLang="zh-TW">
                    <a:solidFill>
                      <a:schemeClr val="accent1"/>
                    </a:solidFill>
                    <a:latin typeface="Helvetica" panose="020B0604020202020204" pitchFamily="34" charset="0"/>
                    <a:ea typeface="新細明體" panose="02020500000000000000" pitchFamily="18" charset="-120"/>
                  </a:rPr>
                  <a:t>—</a:t>
                </a:r>
              </a:p>
            </p:txBody>
          </p:sp>
        </p:grpSp>
        <p:grpSp>
          <p:nvGrpSpPr>
            <p:cNvPr id="869393" name="Group 17"/>
            <p:cNvGrpSpPr>
              <a:grpSpLocks/>
            </p:cNvGrpSpPr>
            <p:nvPr/>
          </p:nvGrpSpPr>
          <p:grpSpPr bwMode="auto">
            <a:xfrm>
              <a:off x="1248" y="3552"/>
              <a:ext cx="1056" cy="144"/>
              <a:chOff x="1248" y="3552"/>
              <a:chExt cx="1056" cy="144"/>
            </a:xfrm>
          </p:grpSpPr>
          <p:sp>
            <p:nvSpPr>
              <p:cNvPr id="869394" name="Rectangle 18"/>
              <p:cNvSpPr>
                <a:spLocks noChangeArrowheads="1"/>
              </p:cNvSpPr>
              <p:nvPr/>
            </p:nvSpPr>
            <p:spPr bwMode="auto">
              <a:xfrm>
                <a:off x="1248" y="3552"/>
                <a:ext cx="480" cy="144"/>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altLang="zh-TW">
                    <a:solidFill>
                      <a:schemeClr val="accent1"/>
                    </a:solidFill>
                    <a:latin typeface="Helvetica" panose="020B0604020202020204" pitchFamily="34" charset="0"/>
                    <a:ea typeface="新細明體" panose="02020500000000000000" pitchFamily="18" charset="-120"/>
                  </a:rPr>
                  <a:t>pop</a:t>
                </a:r>
              </a:p>
            </p:txBody>
          </p:sp>
          <p:sp>
            <p:nvSpPr>
              <p:cNvPr id="869395" name="Rectangle 19"/>
              <p:cNvSpPr>
                <a:spLocks noChangeArrowheads="1"/>
              </p:cNvSpPr>
              <p:nvPr/>
            </p:nvSpPr>
            <p:spPr bwMode="auto">
              <a:xfrm>
                <a:off x="1824" y="3552"/>
                <a:ext cx="480" cy="144"/>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altLang="zh-TW">
                    <a:solidFill>
                      <a:schemeClr val="accent1"/>
                    </a:solidFill>
                    <a:latin typeface="Helvetica" panose="020B0604020202020204" pitchFamily="34" charset="0"/>
                    <a:ea typeface="新細明體" panose="02020500000000000000" pitchFamily="18" charset="-120"/>
                  </a:rPr>
                  <a:t>C</a:t>
                </a:r>
              </a:p>
            </p:txBody>
          </p:sp>
        </p:grpSp>
      </p:grpSp>
    </p:spTree>
    <p:extLst>
      <p:ext uri="{BB962C8B-B14F-4D97-AF65-F5344CB8AC3E}">
        <p14:creationId xmlns:p14="http://schemas.microsoft.com/office/powerpoint/2010/main" val="3264565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93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69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938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Agenda</a:t>
            </a:r>
            <a:endParaRPr lang="en-US" altLang="zh-CN" b="0">
              <a:latin typeface="Tahoma" panose="020B0604030504040204" pitchFamily="34" charset="0"/>
              <a:ea typeface="宋体" panose="02010600030101010101" pitchFamily="2" charset="-122"/>
            </a:endParaRPr>
          </a:p>
        </p:txBody>
      </p:sp>
      <p:sp>
        <p:nvSpPr>
          <p:cNvPr id="791555" name="Rectangle 3"/>
          <p:cNvSpPr>
            <a:spLocks noGrp="1" noChangeArrowheads="1"/>
          </p:cNvSpPr>
          <p:nvPr>
            <p:ph type="body" idx="1"/>
          </p:nvPr>
        </p:nvSpPr>
        <p:spPr/>
        <p:txBody>
          <a:bodyPr/>
          <a:lstStyle/>
          <a:p>
            <a:r>
              <a:rPr lang="en-US" altLang="zh-TW" sz="3600" b="0" dirty="0">
                <a:solidFill>
                  <a:schemeClr val="hlink"/>
                </a:solidFill>
                <a:latin typeface="Tahoma" panose="020B0604030504040204" pitchFamily="34" charset="0"/>
                <a:ea typeface="新細明體" panose="02020500000000000000" pitchFamily="18" charset="-120"/>
              </a:rPr>
              <a:t>Introduction to MPLS</a:t>
            </a:r>
          </a:p>
          <a:p>
            <a:r>
              <a:rPr lang="en-US" altLang="zh-TW" sz="3600" b="0" dirty="0">
                <a:latin typeface="Tahoma" panose="020B0604030504040204" pitchFamily="34" charset="0"/>
                <a:ea typeface="新細明體" panose="02020500000000000000" pitchFamily="18" charset="-120"/>
              </a:rPr>
              <a:t>LDP</a:t>
            </a:r>
          </a:p>
          <a:p>
            <a:r>
              <a:rPr lang="en-US" altLang="zh-TW" sz="3600" b="0" dirty="0">
                <a:latin typeface="Tahoma" panose="020B0604030504040204" pitchFamily="34" charset="0"/>
                <a:ea typeface="新細明體" panose="02020500000000000000" pitchFamily="18" charset="-120"/>
              </a:rPr>
              <a:t>MPLS </a:t>
            </a:r>
            <a:r>
              <a:rPr lang="en-US" altLang="zh-TW" sz="3600" b="0" dirty="0" smtClean="0">
                <a:latin typeface="Tahoma" panose="020B0604030504040204" pitchFamily="34" charset="0"/>
                <a:ea typeface="新細明體" panose="02020500000000000000" pitchFamily="18" charset="-120"/>
              </a:rPr>
              <a:t>VPN</a:t>
            </a:r>
            <a:endParaRPr lang="en-US" altLang="zh-TW" sz="3600" b="0" dirty="0">
              <a:latin typeface="Tahoma" panose="020B0604030504040204" pitchFamily="34" charset="0"/>
              <a:ea typeface="新細明體" panose="02020500000000000000" pitchFamily="18" charset="-120"/>
            </a:endParaRPr>
          </a:p>
        </p:txBody>
      </p:sp>
    </p:spTree>
    <p:extLst>
      <p:ext uri="{BB962C8B-B14F-4D97-AF65-F5344CB8AC3E}">
        <p14:creationId xmlns:p14="http://schemas.microsoft.com/office/powerpoint/2010/main" val="19533194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MPLS Convergence After a Link Recovery</a:t>
            </a:r>
          </a:p>
        </p:txBody>
      </p:sp>
      <p:sp>
        <p:nvSpPr>
          <p:cNvPr id="870403" name="Rectangle 3"/>
          <p:cNvSpPr>
            <a:spLocks noGrp="1" noChangeArrowheads="1"/>
          </p:cNvSpPr>
          <p:nvPr>
            <p:ph type="body" idx="1"/>
          </p:nvPr>
        </p:nvSpPr>
        <p:spPr/>
        <p:txBody>
          <a:bodyPr/>
          <a:lstStyle/>
          <a:p>
            <a:pPr marL="222250" indent="-222250" defTabSz="915988"/>
            <a:r>
              <a:rPr lang="en-US" altLang="zh-TW" sz="2400" b="0">
                <a:latin typeface="Tahoma" panose="020B0604030504040204" pitchFamily="34" charset="0"/>
                <a:ea typeface="新細明體" panose="02020500000000000000" pitchFamily="18" charset="-120"/>
              </a:rPr>
              <a:t>Routing protocol convergence optimizes the forwarding path after a link recovery.</a:t>
            </a:r>
          </a:p>
          <a:p>
            <a:pPr marL="222250" indent="-222250" defTabSz="915988"/>
            <a:r>
              <a:rPr lang="en-US" altLang="zh-TW" sz="2400" b="0">
                <a:latin typeface="Tahoma" panose="020B0604030504040204" pitchFamily="34" charset="0"/>
                <a:ea typeface="新細明體" panose="02020500000000000000" pitchFamily="18" charset="-120"/>
              </a:rPr>
              <a:t>LIB might not contain the label from the new next-hop by the time the IP convergence is complete.</a:t>
            </a:r>
          </a:p>
          <a:p>
            <a:pPr marL="222250" indent="-222250" defTabSz="915988"/>
            <a:r>
              <a:rPr lang="en-US" altLang="zh-TW" sz="2400" b="0">
                <a:latin typeface="Tahoma" panose="020B0604030504040204" pitchFamily="34" charset="0"/>
                <a:ea typeface="新細明體" panose="02020500000000000000" pitchFamily="18" charset="-120"/>
              </a:rPr>
              <a:t>End-to-end MPLS connectivity might be intermittently broken after link recovery.</a:t>
            </a:r>
          </a:p>
          <a:p>
            <a:pPr marL="222250" indent="-222250" defTabSz="915988"/>
            <a:r>
              <a:rPr lang="en-US" altLang="zh-TW" sz="2400" b="0">
                <a:latin typeface="Tahoma" panose="020B0604030504040204" pitchFamily="34" charset="0"/>
                <a:ea typeface="新細明體" panose="02020500000000000000" pitchFamily="18" charset="-120"/>
              </a:rPr>
              <a:t>Use MPLS Traffic Engineering for make-before-break recovery.</a:t>
            </a:r>
          </a:p>
        </p:txBody>
      </p:sp>
    </p:spTree>
    <p:extLst>
      <p:ext uri="{BB962C8B-B14F-4D97-AF65-F5344CB8AC3E}">
        <p14:creationId xmlns:p14="http://schemas.microsoft.com/office/powerpoint/2010/main" val="8943875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p:txBody>
          <a:bodyPr/>
          <a:lstStyle/>
          <a:p>
            <a:r>
              <a:rPr lang="sl-SI" altLang="en-US" b="0">
                <a:latin typeface="Tahoma" panose="020B0604030504040204" pitchFamily="34" charset="0"/>
              </a:rPr>
              <a:t>LDP Session Establishment</a:t>
            </a:r>
            <a:endParaRPr lang="en-GB" altLang="en-US" b="0">
              <a:latin typeface="Tahoma" panose="020B0604030504040204" pitchFamily="34" charset="0"/>
            </a:endParaRPr>
          </a:p>
        </p:txBody>
      </p:sp>
      <p:sp>
        <p:nvSpPr>
          <p:cNvPr id="873475" name="Rectangle 3"/>
          <p:cNvSpPr>
            <a:spLocks noGrp="1" noChangeArrowheads="1"/>
          </p:cNvSpPr>
          <p:nvPr>
            <p:ph type="body" idx="1"/>
          </p:nvPr>
        </p:nvSpPr>
        <p:spPr>
          <a:xfrm>
            <a:off x="458788" y="1590675"/>
            <a:ext cx="8221662" cy="4810125"/>
          </a:xfrm>
        </p:spPr>
        <p:txBody>
          <a:bodyPr/>
          <a:lstStyle/>
          <a:p>
            <a:pPr marL="222250" indent="-222250" defTabSz="915988">
              <a:lnSpc>
                <a:spcPct val="100000"/>
              </a:lnSpc>
              <a:spcAft>
                <a:spcPts val="600"/>
              </a:spcAft>
            </a:pPr>
            <a:r>
              <a:rPr lang="sl-SI" altLang="en-US" sz="2200" b="0" dirty="0">
                <a:latin typeface="Tahoma" panose="020B0604030504040204" pitchFamily="34" charset="0"/>
              </a:rPr>
              <a:t>LDP </a:t>
            </a:r>
            <a:r>
              <a:rPr lang="en-US" altLang="en-US" sz="2200" b="0" dirty="0" smtClean="0">
                <a:latin typeface="Tahoma" panose="020B0604030504040204" pitchFamily="34" charset="0"/>
              </a:rPr>
              <a:t>-- </a:t>
            </a:r>
            <a:r>
              <a:rPr lang="sl-SI" altLang="en-US" sz="2200" b="0" dirty="0" smtClean="0">
                <a:latin typeface="Tahoma" panose="020B0604030504040204" pitchFamily="34" charset="0"/>
              </a:rPr>
              <a:t>establish </a:t>
            </a:r>
            <a:r>
              <a:rPr lang="sl-SI" altLang="en-US" sz="2200" b="0" dirty="0">
                <a:latin typeface="Tahoma" panose="020B0604030504040204" pitchFamily="34" charset="0"/>
              </a:rPr>
              <a:t>a </a:t>
            </a:r>
            <a:r>
              <a:rPr lang="sl-SI" altLang="en-US" sz="2200" b="0" dirty="0" smtClean="0">
                <a:latin typeface="Tahoma" panose="020B0604030504040204" pitchFamily="34" charset="0"/>
              </a:rPr>
              <a:t>session</a:t>
            </a:r>
            <a:endParaRPr lang="sl-SI" altLang="en-US" sz="2200" b="0" dirty="0">
              <a:latin typeface="Tahoma" panose="020B0604030504040204" pitchFamily="34" charset="0"/>
            </a:endParaRPr>
          </a:p>
          <a:p>
            <a:pPr marL="565150" lvl="1" indent="-228600" defTabSz="915988">
              <a:lnSpc>
                <a:spcPct val="100000"/>
              </a:lnSpc>
              <a:spcAft>
                <a:spcPts val="600"/>
              </a:spcAft>
            </a:pPr>
            <a:r>
              <a:rPr lang="sl-SI" altLang="en-US" sz="2000" b="0" dirty="0">
                <a:latin typeface="Tahoma" panose="020B0604030504040204" pitchFamily="34" charset="0"/>
              </a:rPr>
              <a:t>Hello messages are periodically sent on all interfaces enabled for MPLS</a:t>
            </a:r>
            <a:r>
              <a:rPr lang="en-US" altLang="zh-TW" sz="2000" b="0" dirty="0">
                <a:latin typeface="Tahoma" panose="020B0604030504040204" pitchFamily="34" charset="0"/>
                <a:ea typeface="新細明體" panose="02020500000000000000" pitchFamily="18" charset="-120"/>
              </a:rPr>
              <a:t>.</a:t>
            </a:r>
            <a:endParaRPr lang="sl-SI" altLang="en-US" sz="2000" b="0" dirty="0">
              <a:latin typeface="Tahoma" panose="020B0604030504040204" pitchFamily="34" charset="0"/>
            </a:endParaRPr>
          </a:p>
          <a:p>
            <a:pPr marL="565150" lvl="1" indent="-228600" defTabSz="915988">
              <a:lnSpc>
                <a:spcPct val="100000"/>
              </a:lnSpc>
              <a:spcAft>
                <a:spcPts val="600"/>
              </a:spcAft>
            </a:pPr>
            <a:r>
              <a:rPr lang="sl-SI" altLang="en-US" sz="2000" b="0" dirty="0">
                <a:latin typeface="Tahoma" panose="020B0604030504040204" pitchFamily="34" charset="0"/>
              </a:rPr>
              <a:t>If there is another router on that interface it will respond by trying to establish a session </a:t>
            </a:r>
            <a:r>
              <a:rPr lang="en-US" altLang="zh-TW" sz="2000" b="0" dirty="0">
                <a:latin typeface="Tahoma" panose="020B0604030504040204" pitchFamily="34" charset="0"/>
                <a:ea typeface="新細明體" panose="02020500000000000000" pitchFamily="18" charset="-120"/>
              </a:rPr>
              <a:t>with </a:t>
            </a:r>
            <a:r>
              <a:rPr lang="sl-SI" altLang="en-US" sz="2000" b="0" dirty="0">
                <a:latin typeface="Tahoma" panose="020B0604030504040204" pitchFamily="34" charset="0"/>
              </a:rPr>
              <a:t>the source of the hello messages</a:t>
            </a:r>
            <a:r>
              <a:rPr lang="en-US" altLang="zh-TW" sz="2000" b="0" dirty="0">
                <a:latin typeface="Tahoma" panose="020B0604030504040204" pitchFamily="34" charset="0"/>
                <a:ea typeface="新細明體" panose="02020500000000000000" pitchFamily="18" charset="-120"/>
              </a:rPr>
              <a:t>.</a:t>
            </a:r>
            <a:endParaRPr lang="sl-SI" altLang="en-US" sz="2000" b="0" dirty="0">
              <a:latin typeface="Tahoma" panose="020B0604030504040204" pitchFamily="34" charset="0"/>
            </a:endParaRPr>
          </a:p>
          <a:p>
            <a:pPr marL="222250" indent="-222250" defTabSz="915988">
              <a:lnSpc>
                <a:spcPct val="100000"/>
              </a:lnSpc>
              <a:spcAft>
                <a:spcPts val="600"/>
              </a:spcAft>
            </a:pPr>
            <a:r>
              <a:rPr lang="sl-SI" altLang="en-US" sz="2200" b="0" dirty="0">
                <a:latin typeface="Tahoma" panose="020B0604030504040204" pitchFamily="34" charset="0"/>
              </a:rPr>
              <a:t>UDP is used for hello messages. It is targeted at “all routers on this subnet”</a:t>
            </a:r>
            <a:r>
              <a:rPr lang="en-US" altLang="zh-TW" sz="2200" b="0" dirty="0">
                <a:latin typeface="Tahoma" panose="020B0604030504040204" pitchFamily="34" charset="0"/>
                <a:ea typeface="新細明體" panose="02020500000000000000" pitchFamily="18" charset="-120"/>
              </a:rPr>
              <a:t> </a:t>
            </a:r>
            <a:r>
              <a:rPr lang="sl-SI" altLang="en-US" sz="2200" b="0" dirty="0">
                <a:latin typeface="Tahoma" panose="020B0604030504040204" pitchFamily="34" charset="0"/>
              </a:rPr>
              <a:t>multicast address (</a:t>
            </a:r>
            <a:r>
              <a:rPr lang="en-GB" altLang="en-US" sz="2200" b="0" dirty="0">
                <a:latin typeface="Tahoma" panose="020B0604030504040204" pitchFamily="34" charset="0"/>
              </a:rPr>
              <a:t>224.0.0.2</a:t>
            </a:r>
            <a:r>
              <a:rPr lang="sl-SI" altLang="en-US" sz="2200" b="0" dirty="0">
                <a:latin typeface="Tahoma" panose="020B0604030504040204" pitchFamily="34" charset="0"/>
              </a:rPr>
              <a:t>).</a:t>
            </a:r>
          </a:p>
          <a:p>
            <a:pPr marL="222250" indent="-222250" defTabSz="915988">
              <a:lnSpc>
                <a:spcPct val="100000"/>
              </a:lnSpc>
              <a:spcAft>
                <a:spcPts val="600"/>
              </a:spcAft>
            </a:pPr>
            <a:r>
              <a:rPr lang="sl-SI" altLang="en-US" sz="2200" b="0" dirty="0">
                <a:latin typeface="Tahoma" panose="020B0604030504040204" pitchFamily="34" charset="0"/>
              </a:rPr>
              <a:t>TCP is used to establish the session.</a:t>
            </a:r>
          </a:p>
          <a:p>
            <a:pPr marL="222250" indent="-222250" defTabSz="915988">
              <a:lnSpc>
                <a:spcPct val="100000"/>
              </a:lnSpc>
              <a:spcAft>
                <a:spcPts val="600"/>
              </a:spcAft>
            </a:pPr>
            <a:r>
              <a:rPr lang="sl-SI" altLang="en-US" sz="2200" b="0" dirty="0">
                <a:latin typeface="Tahoma" panose="020B0604030504040204" pitchFamily="34" charset="0"/>
              </a:rPr>
              <a:t>Both TCP and UDP use well-known LDP port number </a:t>
            </a:r>
            <a:r>
              <a:rPr lang="sl-SI" altLang="en-US" sz="2200" b="0" dirty="0" smtClean="0">
                <a:latin typeface="Tahoma" panose="020B0604030504040204" pitchFamily="34" charset="0"/>
              </a:rPr>
              <a:t>646.</a:t>
            </a:r>
            <a:endParaRPr lang="en-GB" altLang="en-US" sz="2200" b="0" dirty="0">
              <a:latin typeface="Tahoma" panose="020B0604030504040204" pitchFamily="34" charset="0"/>
            </a:endParaRPr>
          </a:p>
        </p:txBody>
      </p:sp>
    </p:spTree>
    <p:extLst>
      <p:ext uri="{BB962C8B-B14F-4D97-AF65-F5344CB8AC3E}">
        <p14:creationId xmlns:p14="http://schemas.microsoft.com/office/powerpoint/2010/main" val="31945057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p:txBody>
          <a:bodyPr/>
          <a:lstStyle/>
          <a:p>
            <a:r>
              <a:rPr lang="sl-SI" altLang="en-US" b="0">
                <a:latin typeface="Tahoma" panose="020B0604030504040204" pitchFamily="34" charset="0"/>
              </a:rPr>
              <a:t>LDP Neighbor Discovery</a:t>
            </a:r>
            <a:endParaRPr lang="en-GB" altLang="en-US" b="0">
              <a:latin typeface="Tahoma" panose="020B0604030504040204" pitchFamily="34" charset="0"/>
            </a:endParaRPr>
          </a:p>
        </p:txBody>
      </p:sp>
      <p:pic>
        <p:nvPicPr>
          <p:cNvPr id="8744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119438"/>
            <a:ext cx="1165225" cy="9810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745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975" y="3071813"/>
            <a:ext cx="1165225" cy="9810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74501" name="Line 5"/>
          <p:cNvSpPr>
            <a:spLocks noChangeShapeType="1"/>
          </p:cNvSpPr>
          <p:nvPr/>
        </p:nvSpPr>
        <p:spPr bwMode="auto">
          <a:xfrm>
            <a:off x="1371600" y="3529013"/>
            <a:ext cx="6400800" cy="0"/>
          </a:xfrm>
          <a:prstGeom prst="line">
            <a:avLst/>
          </a:prstGeom>
          <a:noFill/>
          <a:ln w="285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74502" name="Text Box 6"/>
          <p:cNvSpPr txBox="1">
            <a:spLocks noChangeArrowheads="1"/>
          </p:cNvSpPr>
          <p:nvPr/>
        </p:nvSpPr>
        <p:spPr bwMode="auto">
          <a:xfrm>
            <a:off x="457200" y="3771900"/>
            <a:ext cx="882650" cy="366713"/>
          </a:xfrm>
          <a:prstGeom prst="rect">
            <a:avLst/>
          </a:prstGeom>
          <a:solidFill>
            <a:schemeClr val="accent2">
              <a:lumMod val="40000"/>
              <a:lumOff val="60000"/>
            </a:schemeClr>
          </a:solidFill>
          <a:ln>
            <a:noFill/>
          </a:ln>
          <a:effectLst/>
        </p:spPr>
        <p:txBody>
          <a:bodyPr wrap="none">
            <a:spAutoFit/>
          </a:bodyPr>
          <a:lstStyle/>
          <a:p>
            <a:pPr algn="ctr"/>
            <a:r>
              <a:rPr lang="sl-SI" altLang="en-US">
                <a:latin typeface="Helvetica" panose="020B0604020202020204" pitchFamily="34" charset="0"/>
              </a:rPr>
              <a:t>1.0.0.1</a:t>
            </a:r>
            <a:endParaRPr lang="en-GB" altLang="en-US">
              <a:latin typeface="Helvetica" panose="020B0604020202020204" pitchFamily="34" charset="0"/>
            </a:endParaRPr>
          </a:p>
        </p:txBody>
      </p:sp>
      <p:sp>
        <p:nvSpPr>
          <p:cNvPr id="874503" name="Text Box 7"/>
          <p:cNvSpPr txBox="1">
            <a:spLocks noChangeArrowheads="1"/>
          </p:cNvSpPr>
          <p:nvPr/>
        </p:nvSpPr>
        <p:spPr bwMode="auto">
          <a:xfrm>
            <a:off x="7848600" y="3724275"/>
            <a:ext cx="882650" cy="3667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a:latin typeface="Helvetica" panose="020B0604020202020204" pitchFamily="34" charset="0"/>
              </a:rPr>
              <a:t>1.0.0.3</a:t>
            </a:r>
            <a:endParaRPr lang="en-GB" altLang="en-US">
              <a:latin typeface="Helvetica" panose="020B0604020202020204" pitchFamily="34" charset="0"/>
            </a:endParaRPr>
          </a:p>
        </p:txBody>
      </p:sp>
      <p:sp>
        <p:nvSpPr>
          <p:cNvPr id="874504" name="Text Box 8"/>
          <p:cNvSpPr txBox="1">
            <a:spLocks noChangeArrowheads="1"/>
          </p:cNvSpPr>
          <p:nvPr/>
        </p:nvSpPr>
        <p:spPr bwMode="auto">
          <a:xfrm>
            <a:off x="533400" y="3506788"/>
            <a:ext cx="796925" cy="274637"/>
          </a:xfrm>
          <a:prstGeom prst="rect">
            <a:avLst/>
          </a:prstGeom>
          <a:solidFill>
            <a:schemeClr val="accent2">
              <a:lumMod val="40000"/>
              <a:lumOff val="60000"/>
            </a:schemeClr>
          </a:solidFill>
          <a:ln>
            <a:noFill/>
          </a:ln>
          <a:effectLst/>
        </p:spPr>
        <p:txBody>
          <a:bodyPr wrap="none">
            <a:spAutoFit/>
          </a:bodyPr>
          <a:lstStyle/>
          <a:p>
            <a:pPr algn="ctr"/>
            <a:r>
              <a:rPr lang="sl-SI" altLang="en-US" sz="1200">
                <a:solidFill>
                  <a:schemeClr val="bg1"/>
                </a:solidFill>
                <a:latin typeface="Helvetica" panose="020B0604020202020204" pitchFamily="34" charset="0"/>
              </a:rPr>
              <a:t>MPLS_A</a:t>
            </a:r>
            <a:endParaRPr lang="en-GB" altLang="en-US" sz="1200">
              <a:solidFill>
                <a:schemeClr val="bg1"/>
              </a:solidFill>
              <a:latin typeface="Helvetica" panose="020B0604020202020204" pitchFamily="34" charset="0"/>
            </a:endParaRPr>
          </a:p>
        </p:txBody>
      </p:sp>
      <p:sp>
        <p:nvSpPr>
          <p:cNvPr id="874505" name="Text Box 9"/>
          <p:cNvSpPr txBox="1">
            <a:spLocks noChangeArrowheads="1"/>
          </p:cNvSpPr>
          <p:nvPr/>
        </p:nvSpPr>
        <p:spPr bwMode="auto">
          <a:xfrm>
            <a:off x="7708900" y="3444875"/>
            <a:ext cx="1112838" cy="2746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1200">
                <a:solidFill>
                  <a:schemeClr val="bg1"/>
                </a:solidFill>
                <a:latin typeface="Helvetica" panose="020B0604020202020204" pitchFamily="34" charset="0"/>
              </a:rPr>
              <a:t>NO_MPLS_C</a:t>
            </a:r>
            <a:endParaRPr lang="en-GB" altLang="en-US" sz="1200">
              <a:solidFill>
                <a:schemeClr val="bg1"/>
              </a:solidFill>
              <a:latin typeface="Helvetica" panose="020B0604020202020204" pitchFamily="34" charset="0"/>
            </a:endParaRPr>
          </a:p>
        </p:txBody>
      </p:sp>
      <p:pic>
        <p:nvPicPr>
          <p:cNvPr id="87450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9175" y="1562100"/>
            <a:ext cx="1165225" cy="9810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7450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9175" y="4757738"/>
            <a:ext cx="1165225" cy="9810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74508" name="Line 12"/>
          <p:cNvSpPr>
            <a:spLocks noChangeShapeType="1"/>
          </p:cNvSpPr>
          <p:nvPr/>
        </p:nvSpPr>
        <p:spPr bwMode="auto">
          <a:xfrm flipV="1">
            <a:off x="4495800" y="1624013"/>
            <a:ext cx="0" cy="3962400"/>
          </a:xfrm>
          <a:prstGeom prst="line">
            <a:avLst/>
          </a:prstGeom>
          <a:noFill/>
          <a:ln w="285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74509" name="Line 13"/>
          <p:cNvSpPr>
            <a:spLocks noChangeShapeType="1"/>
          </p:cNvSpPr>
          <p:nvPr/>
        </p:nvSpPr>
        <p:spPr bwMode="auto">
          <a:xfrm flipV="1">
            <a:off x="4495800" y="1928813"/>
            <a:ext cx="2971800" cy="0"/>
          </a:xfrm>
          <a:prstGeom prst="line">
            <a:avLst/>
          </a:prstGeom>
          <a:noFill/>
          <a:ln w="285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74510" name="Line 14"/>
          <p:cNvSpPr>
            <a:spLocks noChangeShapeType="1"/>
          </p:cNvSpPr>
          <p:nvPr/>
        </p:nvSpPr>
        <p:spPr bwMode="auto">
          <a:xfrm flipV="1">
            <a:off x="4495800" y="5129213"/>
            <a:ext cx="2895600" cy="0"/>
          </a:xfrm>
          <a:prstGeom prst="line">
            <a:avLst/>
          </a:prstGeom>
          <a:noFill/>
          <a:ln w="285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74511" name="Text Box 15"/>
          <p:cNvSpPr txBox="1">
            <a:spLocks noChangeArrowheads="1"/>
          </p:cNvSpPr>
          <p:nvPr/>
        </p:nvSpPr>
        <p:spPr bwMode="auto">
          <a:xfrm>
            <a:off x="7543800" y="5448300"/>
            <a:ext cx="882650" cy="3667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a:latin typeface="Helvetica" panose="020B0604020202020204" pitchFamily="34" charset="0"/>
              </a:rPr>
              <a:t>1.0.0.4</a:t>
            </a:r>
            <a:endParaRPr lang="en-GB" altLang="en-US">
              <a:latin typeface="Helvetica" panose="020B0604020202020204" pitchFamily="34" charset="0"/>
            </a:endParaRPr>
          </a:p>
        </p:txBody>
      </p:sp>
      <p:sp>
        <p:nvSpPr>
          <p:cNvPr id="874512" name="Text Box 16"/>
          <p:cNvSpPr txBox="1">
            <a:spLocks noChangeArrowheads="1"/>
          </p:cNvSpPr>
          <p:nvPr/>
        </p:nvSpPr>
        <p:spPr bwMode="auto">
          <a:xfrm>
            <a:off x="7591425" y="5164138"/>
            <a:ext cx="800100" cy="27463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1200">
                <a:solidFill>
                  <a:schemeClr val="bg1"/>
                </a:solidFill>
                <a:latin typeface="Helvetica" panose="020B0604020202020204" pitchFamily="34" charset="0"/>
              </a:rPr>
              <a:t>MPLS_D</a:t>
            </a:r>
            <a:endParaRPr lang="en-GB" altLang="en-US" sz="1200">
              <a:solidFill>
                <a:schemeClr val="bg1"/>
              </a:solidFill>
              <a:latin typeface="Helvetica" panose="020B0604020202020204" pitchFamily="34" charset="0"/>
            </a:endParaRPr>
          </a:p>
        </p:txBody>
      </p:sp>
      <p:sp>
        <p:nvSpPr>
          <p:cNvPr id="874513" name="Text Box 17"/>
          <p:cNvSpPr txBox="1">
            <a:spLocks noChangeArrowheads="1"/>
          </p:cNvSpPr>
          <p:nvPr/>
        </p:nvSpPr>
        <p:spPr bwMode="auto">
          <a:xfrm>
            <a:off x="7543800" y="2247900"/>
            <a:ext cx="882650" cy="3667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a:latin typeface="Helvetica" panose="020B0604020202020204" pitchFamily="34" charset="0"/>
              </a:rPr>
              <a:t>1.0.0.2</a:t>
            </a:r>
            <a:endParaRPr lang="en-GB" altLang="en-US">
              <a:latin typeface="Helvetica" panose="020B0604020202020204" pitchFamily="34" charset="0"/>
            </a:endParaRPr>
          </a:p>
        </p:txBody>
      </p:sp>
      <p:sp>
        <p:nvSpPr>
          <p:cNvPr id="874514" name="Text Box 18"/>
          <p:cNvSpPr txBox="1">
            <a:spLocks noChangeArrowheads="1"/>
          </p:cNvSpPr>
          <p:nvPr/>
        </p:nvSpPr>
        <p:spPr bwMode="auto">
          <a:xfrm>
            <a:off x="7591425" y="1968500"/>
            <a:ext cx="800100" cy="2746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1200">
                <a:solidFill>
                  <a:schemeClr val="bg1"/>
                </a:solidFill>
                <a:latin typeface="Helvetica" panose="020B0604020202020204" pitchFamily="34" charset="0"/>
              </a:rPr>
              <a:t>MPLS_B</a:t>
            </a:r>
            <a:endParaRPr lang="en-GB" altLang="en-US" sz="1200">
              <a:solidFill>
                <a:schemeClr val="bg1"/>
              </a:solidFill>
              <a:latin typeface="Helvetica" panose="020B0604020202020204" pitchFamily="34" charset="0"/>
            </a:endParaRPr>
          </a:p>
        </p:txBody>
      </p:sp>
      <p:sp>
        <p:nvSpPr>
          <p:cNvPr id="874515" name="AutoShape 19"/>
          <p:cNvSpPr>
            <a:spLocks noChangeArrowheads="1"/>
          </p:cNvSpPr>
          <p:nvPr/>
        </p:nvSpPr>
        <p:spPr bwMode="auto">
          <a:xfrm rot="21199427" flipH="1">
            <a:off x="1827213" y="2689225"/>
            <a:ext cx="5335587" cy="304800"/>
          </a:xfrm>
          <a:prstGeom prst="homePlate">
            <a:avLst>
              <a:gd name="adj" fmla="val 173999"/>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TCP (1.0.0.2:1043 </a:t>
            </a:r>
            <a:r>
              <a:rPr lang="sl-SI" altLang="en-US" sz="1200">
                <a:latin typeface="Helvetica" panose="020B0604020202020204" pitchFamily="34" charset="0"/>
                <a:sym typeface="Wingdings" panose="05000000000000000000" pitchFamily="2" charset="2"/>
              </a:rPr>
              <a:t></a:t>
            </a:r>
            <a:r>
              <a:rPr lang="sl-SI" altLang="en-US" sz="1200">
                <a:latin typeface="Helvetica" panose="020B0604020202020204" pitchFamily="34" charset="0"/>
              </a:rPr>
              <a:t> </a:t>
            </a:r>
            <a:r>
              <a:rPr lang="sl-SI" altLang="en-US" sz="1200">
                <a:solidFill>
                  <a:schemeClr val="accent2"/>
                </a:solidFill>
                <a:latin typeface="Helvetica" panose="020B0604020202020204" pitchFamily="34" charset="0"/>
              </a:rPr>
              <a:t>1.0.0.1</a:t>
            </a:r>
            <a:r>
              <a:rPr lang="sl-SI" altLang="en-US" sz="1200">
                <a:latin typeface="Helvetica" panose="020B0604020202020204" pitchFamily="34" charset="0"/>
              </a:rPr>
              <a:t>:646)</a:t>
            </a:r>
            <a:endParaRPr lang="en-GB" altLang="en-US" sz="1200">
              <a:latin typeface="Helvetica" panose="020B0604020202020204" pitchFamily="34" charset="0"/>
            </a:endParaRPr>
          </a:p>
        </p:txBody>
      </p:sp>
      <p:sp>
        <p:nvSpPr>
          <p:cNvPr id="874516" name="AutoShape 20"/>
          <p:cNvSpPr>
            <a:spLocks noChangeArrowheads="1"/>
          </p:cNvSpPr>
          <p:nvPr/>
        </p:nvSpPr>
        <p:spPr bwMode="auto">
          <a:xfrm>
            <a:off x="1524000" y="3300413"/>
            <a:ext cx="2667000" cy="381000"/>
          </a:xfrm>
          <a:prstGeom prst="homePlate">
            <a:avLst>
              <a:gd name="adj" fmla="val 81278"/>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UDP: Hello</a:t>
            </a:r>
          </a:p>
          <a:p>
            <a:pPr algn="ctr"/>
            <a:r>
              <a:rPr lang="sl-SI" altLang="en-US" sz="1200">
                <a:latin typeface="Helvetica" panose="020B0604020202020204" pitchFamily="34" charset="0"/>
              </a:rPr>
              <a:t> (</a:t>
            </a:r>
            <a:r>
              <a:rPr lang="sl-SI" altLang="en-US" sz="1200">
                <a:solidFill>
                  <a:schemeClr val="accent2"/>
                </a:solidFill>
                <a:latin typeface="Helvetica" panose="020B0604020202020204" pitchFamily="34" charset="0"/>
              </a:rPr>
              <a:t>1.0.0.1</a:t>
            </a:r>
            <a:r>
              <a:rPr lang="sl-SI" altLang="en-US" sz="1200">
                <a:latin typeface="Helvetica" panose="020B0604020202020204" pitchFamily="34" charset="0"/>
              </a:rPr>
              <a:t>:1050 </a:t>
            </a:r>
            <a:r>
              <a:rPr lang="sl-SI" altLang="en-US" sz="1200">
                <a:latin typeface="Helvetica" panose="020B0604020202020204" pitchFamily="34" charset="0"/>
                <a:sym typeface="Wingdings" panose="05000000000000000000" pitchFamily="2" charset="2"/>
              </a:rPr>
              <a:t></a:t>
            </a:r>
            <a:r>
              <a:rPr lang="sl-SI" altLang="en-US" sz="1200">
                <a:latin typeface="Helvetica" panose="020B0604020202020204" pitchFamily="34" charset="0"/>
              </a:rPr>
              <a:t> 224.0.0.2:646)</a:t>
            </a:r>
            <a:endParaRPr lang="en-GB" altLang="en-US" sz="1200">
              <a:latin typeface="Helvetica" panose="020B0604020202020204" pitchFamily="34" charset="0"/>
            </a:endParaRPr>
          </a:p>
        </p:txBody>
      </p:sp>
      <p:sp>
        <p:nvSpPr>
          <p:cNvPr id="874517" name="AutoShape 21"/>
          <p:cNvSpPr>
            <a:spLocks noChangeArrowheads="1"/>
          </p:cNvSpPr>
          <p:nvPr/>
        </p:nvSpPr>
        <p:spPr bwMode="auto">
          <a:xfrm flipH="1">
            <a:off x="4572000" y="4900613"/>
            <a:ext cx="2667000" cy="381000"/>
          </a:xfrm>
          <a:prstGeom prst="homePlate">
            <a:avLst>
              <a:gd name="adj" fmla="val 81278"/>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UDP: Hello</a:t>
            </a:r>
          </a:p>
          <a:p>
            <a:pPr algn="ctr"/>
            <a:r>
              <a:rPr lang="sl-SI" altLang="en-US" sz="1200">
                <a:latin typeface="Helvetica" panose="020B0604020202020204" pitchFamily="34" charset="0"/>
              </a:rPr>
              <a:t> (</a:t>
            </a:r>
            <a:r>
              <a:rPr lang="sl-SI" altLang="en-US" sz="1200">
                <a:solidFill>
                  <a:schemeClr val="accent2"/>
                </a:solidFill>
                <a:latin typeface="Helvetica" panose="020B0604020202020204" pitchFamily="34" charset="0"/>
              </a:rPr>
              <a:t>1.0.0.4</a:t>
            </a:r>
            <a:r>
              <a:rPr lang="sl-SI" altLang="en-US" sz="1200">
                <a:latin typeface="Helvetica" panose="020B0604020202020204" pitchFamily="34" charset="0"/>
              </a:rPr>
              <a:t>:1033 </a:t>
            </a:r>
            <a:r>
              <a:rPr lang="sl-SI" altLang="en-US" sz="1200">
                <a:latin typeface="Helvetica" panose="020B0604020202020204" pitchFamily="34" charset="0"/>
                <a:sym typeface="Wingdings" panose="05000000000000000000" pitchFamily="2" charset="2"/>
              </a:rPr>
              <a:t></a:t>
            </a:r>
            <a:r>
              <a:rPr lang="sl-SI" altLang="en-US" sz="1200">
                <a:latin typeface="Helvetica" panose="020B0604020202020204" pitchFamily="34" charset="0"/>
              </a:rPr>
              <a:t> 224.0.0.2:646)</a:t>
            </a:r>
            <a:endParaRPr lang="en-GB" altLang="en-US" sz="1200">
              <a:latin typeface="Helvetica" panose="020B0604020202020204" pitchFamily="34" charset="0"/>
            </a:endParaRPr>
          </a:p>
        </p:txBody>
      </p:sp>
      <p:sp>
        <p:nvSpPr>
          <p:cNvPr id="874518" name="AutoShape 22"/>
          <p:cNvSpPr>
            <a:spLocks noChangeArrowheads="1"/>
          </p:cNvSpPr>
          <p:nvPr/>
        </p:nvSpPr>
        <p:spPr bwMode="auto">
          <a:xfrm flipH="1">
            <a:off x="4572000" y="1700213"/>
            <a:ext cx="2667000" cy="381000"/>
          </a:xfrm>
          <a:prstGeom prst="homePlate">
            <a:avLst>
              <a:gd name="adj" fmla="val 81278"/>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UDP: Hello</a:t>
            </a:r>
          </a:p>
          <a:p>
            <a:pPr algn="ctr"/>
            <a:r>
              <a:rPr lang="sl-SI" altLang="en-US" sz="1200">
                <a:latin typeface="Helvetica" panose="020B0604020202020204" pitchFamily="34" charset="0"/>
              </a:rPr>
              <a:t> (</a:t>
            </a:r>
            <a:r>
              <a:rPr lang="sl-SI" altLang="en-US" sz="1200">
                <a:solidFill>
                  <a:schemeClr val="accent2"/>
                </a:solidFill>
                <a:latin typeface="Helvetica" panose="020B0604020202020204" pitchFamily="34" charset="0"/>
              </a:rPr>
              <a:t>1.0.0.2</a:t>
            </a:r>
            <a:r>
              <a:rPr lang="sl-SI" altLang="en-US" sz="1200">
                <a:latin typeface="Helvetica" panose="020B0604020202020204" pitchFamily="34" charset="0"/>
              </a:rPr>
              <a:t>:1064 </a:t>
            </a:r>
            <a:r>
              <a:rPr lang="sl-SI" altLang="en-US" sz="1200">
                <a:latin typeface="Helvetica" panose="020B0604020202020204" pitchFamily="34" charset="0"/>
                <a:sym typeface="Wingdings" panose="05000000000000000000" pitchFamily="2" charset="2"/>
              </a:rPr>
              <a:t></a:t>
            </a:r>
            <a:r>
              <a:rPr lang="sl-SI" altLang="en-US" sz="1200">
                <a:latin typeface="Helvetica" panose="020B0604020202020204" pitchFamily="34" charset="0"/>
              </a:rPr>
              <a:t> 224.0.0.2:646)</a:t>
            </a:r>
            <a:endParaRPr lang="en-GB" altLang="en-US" sz="1200">
              <a:latin typeface="Helvetica" panose="020B0604020202020204" pitchFamily="34" charset="0"/>
            </a:endParaRPr>
          </a:p>
        </p:txBody>
      </p:sp>
      <p:sp>
        <p:nvSpPr>
          <p:cNvPr id="874519" name="AutoShape 23"/>
          <p:cNvSpPr>
            <a:spLocks noChangeArrowheads="1"/>
          </p:cNvSpPr>
          <p:nvPr/>
        </p:nvSpPr>
        <p:spPr bwMode="auto">
          <a:xfrm>
            <a:off x="1600200" y="3376613"/>
            <a:ext cx="2667000" cy="381000"/>
          </a:xfrm>
          <a:prstGeom prst="homePlate">
            <a:avLst>
              <a:gd name="adj" fmla="val 81278"/>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UDP: Hello</a:t>
            </a:r>
          </a:p>
          <a:p>
            <a:pPr algn="ctr"/>
            <a:r>
              <a:rPr lang="sl-SI" altLang="en-US" sz="1200">
                <a:latin typeface="Helvetica" panose="020B0604020202020204" pitchFamily="34" charset="0"/>
              </a:rPr>
              <a:t> (</a:t>
            </a:r>
            <a:r>
              <a:rPr lang="sl-SI" altLang="en-US" sz="1200">
                <a:solidFill>
                  <a:schemeClr val="accent2"/>
                </a:solidFill>
                <a:latin typeface="Helvetica" panose="020B0604020202020204" pitchFamily="34" charset="0"/>
              </a:rPr>
              <a:t>1.0.0.1</a:t>
            </a:r>
            <a:r>
              <a:rPr lang="sl-SI" altLang="en-US" sz="1200">
                <a:latin typeface="Helvetica" panose="020B0604020202020204" pitchFamily="34" charset="0"/>
              </a:rPr>
              <a:t>:1051 </a:t>
            </a:r>
            <a:r>
              <a:rPr lang="sl-SI" altLang="en-US" sz="1200">
                <a:latin typeface="Helvetica" panose="020B0604020202020204" pitchFamily="34" charset="0"/>
                <a:sym typeface="Wingdings" panose="05000000000000000000" pitchFamily="2" charset="2"/>
              </a:rPr>
              <a:t></a:t>
            </a:r>
            <a:r>
              <a:rPr lang="sl-SI" altLang="en-US" sz="1200">
                <a:latin typeface="Helvetica" panose="020B0604020202020204" pitchFamily="34" charset="0"/>
              </a:rPr>
              <a:t> 224.0.0.2:646)</a:t>
            </a:r>
            <a:endParaRPr lang="en-GB" altLang="en-US" sz="1200">
              <a:latin typeface="Helvetica" panose="020B0604020202020204" pitchFamily="34" charset="0"/>
            </a:endParaRPr>
          </a:p>
        </p:txBody>
      </p:sp>
      <p:sp>
        <p:nvSpPr>
          <p:cNvPr id="874520" name="AutoShape 24"/>
          <p:cNvSpPr>
            <a:spLocks noChangeArrowheads="1"/>
          </p:cNvSpPr>
          <p:nvPr/>
        </p:nvSpPr>
        <p:spPr bwMode="auto">
          <a:xfrm flipH="1">
            <a:off x="4648200" y="4976813"/>
            <a:ext cx="2667000" cy="381000"/>
          </a:xfrm>
          <a:prstGeom prst="homePlate">
            <a:avLst>
              <a:gd name="adj" fmla="val 81278"/>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UDP: Hello</a:t>
            </a:r>
          </a:p>
          <a:p>
            <a:pPr algn="ctr"/>
            <a:r>
              <a:rPr lang="sl-SI" altLang="en-US" sz="1200">
                <a:latin typeface="Helvetica" panose="020B0604020202020204" pitchFamily="34" charset="0"/>
              </a:rPr>
              <a:t> (</a:t>
            </a:r>
            <a:r>
              <a:rPr lang="sl-SI" altLang="en-US" sz="1200">
                <a:solidFill>
                  <a:schemeClr val="accent2"/>
                </a:solidFill>
                <a:latin typeface="Helvetica" panose="020B0604020202020204" pitchFamily="34" charset="0"/>
              </a:rPr>
              <a:t>1.0.0.4</a:t>
            </a:r>
            <a:r>
              <a:rPr lang="sl-SI" altLang="en-US" sz="1200">
                <a:latin typeface="Helvetica" panose="020B0604020202020204" pitchFamily="34" charset="0"/>
              </a:rPr>
              <a:t>:1034 </a:t>
            </a:r>
            <a:r>
              <a:rPr lang="sl-SI" altLang="en-US" sz="1200">
                <a:latin typeface="Helvetica" panose="020B0604020202020204" pitchFamily="34" charset="0"/>
                <a:sym typeface="Wingdings" panose="05000000000000000000" pitchFamily="2" charset="2"/>
              </a:rPr>
              <a:t></a:t>
            </a:r>
            <a:r>
              <a:rPr lang="sl-SI" altLang="en-US" sz="1200">
                <a:latin typeface="Helvetica" panose="020B0604020202020204" pitchFamily="34" charset="0"/>
              </a:rPr>
              <a:t> 224.0.0.2:646)</a:t>
            </a:r>
            <a:endParaRPr lang="en-GB" altLang="en-US" sz="1200">
              <a:latin typeface="Helvetica" panose="020B0604020202020204" pitchFamily="34" charset="0"/>
            </a:endParaRPr>
          </a:p>
        </p:txBody>
      </p:sp>
      <p:sp>
        <p:nvSpPr>
          <p:cNvPr id="874521" name="AutoShape 25"/>
          <p:cNvSpPr>
            <a:spLocks noChangeArrowheads="1"/>
          </p:cNvSpPr>
          <p:nvPr/>
        </p:nvSpPr>
        <p:spPr bwMode="auto">
          <a:xfrm flipH="1">
            <a:off x="4648200" y="1776413"/>
            <a:ext cx="2667000" cy="381000"/>
          </a:xfrm>
          <a:prstGeom prst="homePlate">
            <a:avLst>
              <a:gd name="adj" fmla="val 81278"/>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UDP: Hello</a:t>
            </a:r>
          </a:p>
          <a:p>
            <a:pPr algn="ctr"/>
            <a:r>
              <a:rPr lang="sl-SI" altLang="en-US" sz="1200">
                <a:latin typeface="Helvetica" panose="020B0604020202020204" pitchFamily="34" charset="0"/>
              </a:rPr>
              <a:t> (</a:t>
            </a:r>
            <a:r>
              <a:rPr lang="sl-SI" altLang="en-US" sz="1200">
                <a:solidFill>
                  <a:schemeClr val="accent2"/>
                </a:solidFill>
                <a:latin typeface="Helvetica" panose="020B0604020202020204" pitchFamily="34" charset="0"/>
              </a:rPr>
              <a:t>1.0.0.2</a:t>
            </a:r>
            <a:r>
              <a:rPr lang="sl-SI" altLang="en-US" sz="1200">
                <a:latin typeface="Helvetica" panose="020B0604020202020204" pitchFamily="34" charset="0"/>
              </a:rPr>
              <a:t>:1065 </a:t>
            </a:r>
            <a:r>
              <a:rPr lang="sl-SI" altLang="en-US" sz="1200">
                <a:latin typeface="Helvetica" panose="020B0604020202020204" pitchFamily="34" charset="0"/>
                <a:sym typeface="Wingdings" panose="05000000000000000000" pitchFamily="2" charset="2"/>
              </a:rPr>
              <a:t></a:t>
            </a:r>
            <a:r>
              <a:rPr lang="sl-SI" altLang="en-US" sz="1200">
                <a:latin typeface="Helvetica" panose="020B0604020202020204" pitchFamily="34" charset="0"/>
              </a:rPr>
              <a:t> 224.0.0.2:646)</a:t>
            </a:r>
            <a:endParaRPr lang="en-GB" altLang="en-US" sz="1200">
              <a:latin typeface="Helvetica" panose="020B0604020202020204" pitchFamily="34" charset="0"/>
            </a:endParaRPr>
          </a:p>
        </p:txBody>
      </p:sp>
      <p:sp>
        <p:nvSpPr>
          <p:cNvPr id="874522" name="AutoShape 26"/>
          <p:cNvSpPr>
            <a:spLocks noChangeArrowheads="1"/>
          </p:cNvSpPr>
          <p:nvPr/>
        </p:nvSpPr>
        <p:spPr bwMode="auto">
          <a:xfrm>
            <a:off x="1676400" y="3452813"/>
            <a:ext cx="2667000" cy="381000"/>
          </a:xfrm>
          <a:prstGeom prst="homePlate">
            <a:avLst>
              <a:gd name="adj" fmla="val 81278"/>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UDP: Hello</a:t>
            </a:r>
          </a:p>
          <a:p>
            <a:pPr algn="ctr"/>
            <a:r>
              <a:rPr lang="sl-SI" altLang="en-US" sz="1200">
                <a:latin typeface="Helvetica" panose="020B0604020202020204" pitchFamily="34" charset="0"/>
              </a:rPr>
              <a:t> (</a:t>
            </a:r>
            <a:r>
              <a:rPr lang="sl-SI" altLang="en-US" sz="1200">
                <a:solidFill>
                  <a:schemeClr val="accent2"/>
                </a:solidFill>
                <a:latin typeface="Helvetica" panose="020B0604020202020204" pitchFamily="34" charset="0"/>
              </a:rPr>
              <a:t>1.0.0.1</a:t>
            </a:r>
            <a:r>
              <a:rPr lang="sl-SI" altLang="en-US" sz="1200">
                <a:latin typeface="Helvetica" panose="020B0604020202020204" pitchFamily="34" charset="0"/>
              </a:rPr>
              <a:t>:1052 </a:t>
            </a:r>
            <a:r>
              <a:rPr lang="sl-SI" altLang="en-US" sz="1200">
                <a:latin typeface="Helvetica" panose="020B0604020202020204" pitchFamily="34" charset="0"/>
                <a:sym typeface="Wingdings" panose="05000000000000000000" pitchFamily="2" charset="2"/>
              </a:rPr>
              <a:t></a:t>
            </a:r>
            <a:r>
              <a:rPr lang="sl-SI" altLang="en-US" sz="1200">
                <a:latin typeface="Helvetica" panose="020B0604020202020204" pitchFamily="34" charset="0"/>
              </a:rPr>
              <a:t> 224.0.0.2:646)</a:t>
            </a:r>
            <a:endParaRPr lang="en-GB" altLang="en-US" sz="1200">
              <a:latin typeface="Helvetica" panose="020B0604020202020204" pitchFamily="34" charset="0"/>
            </a:endParaRPr>
          </a:p>
        </p:txBody>
      </p:sp>
      <p:sp>
        <p:nvSpPr>
          <p:cNvPr id="874523" name="AutoShape 27"/>
          <p:cNvSpPr>
            <a:spLocks noChangeArrowheads="1"/>
          </p:cNvSpPr>
          <p:nvPr/>
        </p:nvSpPr>
        <p:spPr bwMode="auto">
          <a:xfrm flipH="1">
            <a:off x="4724400" y="5053013"/>
            <a:ext cx="2667000" cy="381000"/>
          </a:xfrm>
          <a:prstGeom prst="homePlate">
            <a:avLst>
              <a:gd name="adj" fmla="val 81278"/>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UDP: Hello</a:t>
            </a:r>
          </a:p>
          <a:p>
            <a:pPr algn="ctr"/>
            <a:r>
              <a:rPr lang="sl-SI" altLang="en-US" sz="1200">
                <a:latin typeface="Helvetica" panose="020B0604020202020204" pitchFamily="34" charset="0"/>
              </a:rPr>
              <a:t> (</a:t>
            </a:r>
            <a:r>
              <a:rPr lang="sl-SI" altLang="en-US" sz="1200">
                <a:solidFill>
                  <a:schemeClr val="accent2"/>
                </a:solidFill>
                <a:latin typeface="Helvetica" panose="020B0604020202020204" pitchFamily="34" charset="0"/>
              </a:rPr>
              <a:t>1.0.0.4</a:t>
            </a:r>
            <a:r>
              <a:rPr lang="sl-SI" altLang="en-US" sz="1200">
                <a:latin typeface="Helvetica" panose="020B0604020202020204" pitchFamily="34" charset="0"/>
              </a:rPr>
              <a:t>:1035 </a:t>
            </a:r>
            <a:r>
              <a:rPr lang="sl-SI" altLang="en-US" sz="1200">
                <a:latin typeface="Helvetica" panose="020B0604020202020204" pitchFamily="34" charset="0"/>
                <a:sym typeface="Wingdings" panose="05000000000000000000" pitchFamily="2" charset="2"/>
              </a:rPr>
              <a:t></a:t>
            </a:r>
            <a:r>
              <a:rPr lang="sl-SI" altLang="en-US" sz="1200">
                <a:latin typeface="Helvetica" panose="020B0604020202020204" pitchFamily="34" charset="0"/>
              </a:rPr>
              <a:t> 224.0.0.2:646)</a:t>
            </a:r>
            <a:endParaRPr lang="en-GB" altLang="en-US" sz="1200">
              <a:latin typeface="Helvetica" panose="020B0604020202020204" pitchFamily="34" charset="0"/>
            </a:endParaRPr>
          </a:p>
        </p:txBody>
      </p:sp>
      <p:sp>
        <p:nvSpPr>
          <p:cNvPr id="874524" name="AutoShape 28"/>
          <p:cNvSpPr>
            <a:spLocks noChangeArrowheads="1"/>
          </p:cNvSpPr>
          <p:nvPr/>
        </p:nvSpPr>
        <p:spPr bwMode="auto">
          <a:xfrm flipH="1">
            <a:off x="4724400" y="1852613"/>
            <a:ext cx="2667000" cy="381000"/>
          </a:xfrm>
          <a:prstGeom prst="homePlate">
            <a:avLst>
              <a:gd name="adj" fmla="val 81278"/>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UDP: Hello</a:t>
            </a:r>
          </a:p>
          <a:p>
            <a:pPr algn="ctr"/>
            <a:r>
              <a:rPr lang="sl-SI" altLang="en-US" sz="1200">
                <a:latin typeface="Helvetica" panose="020B0604020202020204" pitchFamily="34" charset="0"/>
              </a:rPr>
              <a:t> (</a:t>
            </a:r>
            <a:r>
              <a:rPr lang="sl-SI" altLang="en-US" sz="1200">
                <a:solidFill>
                  <a:schemeClr val="accent2"/>
                </a:solidFill>
                <a:latin typeface="Helvetica" panose="020B0604020202020204" pitchFamily="34" charset="0"/>
              </a:rPr>
              <a:t>1.0.0.2</a:t>
            </a:r>
            <a:r>
              <a:rPr lang="sl-SI" altLang="en-US" sz="1200">
                <a:latin typeface="Helvetica" panose="020B0604020202020204" pitchFamily="34" charset="0"/>
              </a:rPr>
              <a:t>:1066 </a:t>
            </a:r>
            <a:r>
              <a:rPr lang="sl-SI" altLang="en-US" sz="1200">
                <a:latin typeface="Helvetica" panose="020B0604020202020204" pitchFamily="34" charset="0"/>
                <a:sym typeface="Wingdings" panose="05000000000000000000" pitchFamily="2" charset="2"/>
              </a:rPr>
              <a:t></a:t>
            </a:r>
            <a:r>
              <a:rPr lang="sl-SI" altLang="en-US" sz="1200">
                <a:latin typeface="Helvetica" panose="020B0604020202020204" pitchFamily="34" charset="0"/>
              </a:rPr>
              <a:t> 224.0.0.2:646)</a:t>
            </a:r>
            <a:endParaRPr lang="en-GB" altLang="en-US" sz="1200">
              <a:latin typeface="Helvetica" panose="020B0604020202020204" pitchFamily="34" charset="0"/>
            </a:endParaRPr>
          </a:p>
        </p:txBody>
      </p:sp>
      <p:sp>
        <p:nvSpPr>
          <p:cNvPr id="874525" name="AutoShape 29"/>
          <p:cNvSpPr>
            <a:spLocks noChangeArrowheads="1"/>
          </p:cNvSpPr>
          <p:nvPr/>
        </p:nvSpPr>
        <p:spPr bwMode="auto">
          <a:xfrm rot="526029" flipH="1">
            <a:off x="1828800" y="4176713"/>
            <a:ext cx="5334000" cy="304800"/>
          </a:xfrm>
          <a:prstGeom prst="homePlate">
            <a:avLst>
              <a:gd name="adj" fmla="val 173947"/>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TCP (1.0.0.4:1065 </a:t>
            </a:r>
            <a:r>
              <a:rPr lang="sl-SI" altLang="en-US" sz="1200">
                <a:latin typeface="Helvetica" panose="020B0604020202020204" pitchFamily="34" charset="0"/>
                <a:sym typeface="Wingdings" panose="05000000000000000000" pitchFamily="2" charset="2"/>
              </a:rPr>
              <a:t></a:t>
            </a:r>
            <a:r>
              <a:rPr lang="sl-SI" altLang="en-US" sz="1200">
                <a:latin typeface="Helvetica" panose="020B0604020202020204" pitchFamily="34" charset="0"/>
              </a:rPr>
              <a:t> </a:t>
            </a:r>
            <a:r>
              <a:rPr lang="sl-SI" altLang="en-US" sz="1200">
                <a:solidFill>
                  <a:schemeClr val="accent2"/>
                </a:solidFill>
                <a:latin typeface="Helvetica" panose="020B0604020202020204" pitchFamily="34" charset="0"/>
              </a:rPr>
              <a:t>1.0.0.1</a:t>
            </a:r>
            <a:r>
              <a:rPr lang="sl-SI" altLang="en-US" sz="1200">
                <a:latin typeface="Helvetica" panose="020B0604020202020204" pitchFamily="34" charset="0"/>
              </a:rPr>
              <a:t>:646)</a:t>
            </a:r>
            <a:endParaRPr lang="en-GB" altLang="en-US" sz="1200">
              <a:latin typeface="Helvetica" panose="020B0604020202020204" pitchFamily="34" charset="0"/>
            </a:endParaRPr>
          </a:p>
        </p:txBody>
      </p:sp>
      <p:sp>
        <p:nvSpPr>
          <p:cNvPr id="874526" name="AutoShape 30"/>
          <p:cNvSpPr>
            <a:spLocks noChangeArrowheads="1"/>
          </p:cNvSpPr>
          <p:nvPr/>
        </p:nvSpPr>
        <p:spPr bwMode="auto">
          <a:xfrm rot="5406431" flipH="1">
            <a:off x="6170613" y="3375025"/>
            <a:ext cx="2590800" cy="304800"/>
          </a:xfrm>
          <a:prstGeom prst="homePlate">
            <a:avLst>
              <a:gd name="adj" fmla="val 84488"/>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TCP (1.0.0.4:1066 </a:t>
            </a:r>
            <a:r>
              <a:rPr lang="sl-SI" altLang="en-US" sz="1200">
                <a:latin typeface="Helvetica" panose="020B0604020202020204" pitchFamily="34" charset="0"/>
                <a:sym typeface="Wingdings" panose="05000000000000000000" pitchFamily="2" charset="2"/>
              </a:rPr>
              <a:t></a:t>
            </a:r>
            <a:r>
              <a:rPr lang="sl-SI" altLang="en-US" sz="1200">
                <a:latin typeface="Helvetica" panose="020B0604020202020204" pitchFamily="34" charset="0"/>
              </a:rPr>
              <a:t> </a:t>
            </a:r>
            <a:r>
              <a:rPr lang="sl-SI" altLang="en-US" sz="1200">
                <a:solidFill>
                  <a:schemeClr val="accent2"/>
                </a:solidFill>
                <a:latin typeface="Helvetica" panose="020B0604020202020204" pitchFamily="34" charset="0"/>
              </a:rPr>
              <a:t>1.0.0.2</a:t>
            </a:r>
            <a:r>
              <a:rPr lang="sl-SI" altLang="en-US" sz="1200">
                <a:latin typeface="Helvetica" panose="020B0604020202020204" pitchFamily="34" charset="0"/>
              </a:rPr>
              <a:t>:646)</a:t>
            </a:r>
            <a:endParaRPr lang="en-GB" altLang="en-US" sz="1200">
              <a:latin typeface="Helvetica" panose="020B0604020202020204" pitchFamily="34" charset="0"/>
            </a:endParaRPr>
          </a:p>
        </p:txBody>
      </p:sp>
      <p:sp>
        <p:nvSpPr>
          <p:cNvPr id="874527" name="Rectangle 31"/>
          <p:cNvSpPr>
            <a:spLocks noGrp="1" noChangeArrowheads="1"/>
          </p:cNvSpPr>
          <p:nvPr>
            <p:ph type="body" idx="1"/>
          </p:nvPr>
        </p:nvSpPr>
        <p:spPr>
          <a:xfrm>
            <a:off x="458788" y="5791200"/>
            <a:ext cx="8221662" cy="609600"/>
          </a:xfrm>
          <a:noFill/>
          <a:ln/>
        </p:spPr>
        <p:txBody>
          <a:bodyPr lIns="82550" tIns="41275" rIns="82550" bIns="41275">
            <a:normAutofit lnSpcReduction="10000"/>
          </a:bodyPr>
          <a:lstStyle/>
          <a:p>
            <a:pPr marL="222250" indent="-222250" defTabSz="915988">
              <a:lnSpc>
                <a:spcPct val="85000"/>
              </a:lnSpc>
            </a:pPr>
            <a:r>
              <a:rPr lang="sl-SI" altLang="en-US" sz="2200" b="0">
                <a:latin typeface="Tahoma" panose="020B0604030504040204" pitchFamily="34" charset="0"/>
              </a:rPr>
              <a:t>LDP Session is established from the router with higher IP address</a:t>
            </a:r>
            <a:r>
              <a:rPr lang="en-US" altLang="zh-TW" sz="2200" b="0">
                <a:latin typeface="Tahoma" panose="020B0604030504040204" pitchFamily="34" charset="0"/>
                <a:ea typeface="新細明體" panose="02020500000000000000" pitchFamily="18" charset="-120"/>
              </a:rPr>
              <a:t>.</a:t>
            </a:r>
            <a:endParaRPr lang="en-GB" altLang="en-US" sz="2200" b="0">
              <a:latin typeface="Tahoma" panose="020B0604030504040204" pitchFamily="34" charset="0"/>
            </a:endParaRPr>
          </a:p>
        </p:txBody>
      </p:sp>
    </p:spTree>
    <p:extLst>
      <p:ext uri="{BB962C8B-B14F-4D97-AF65-F5344CB8AC3E}">
        <p14:creationId xmlns:p14="http://schemas.microsoft.com/office/powerpoint/2010/main" val="3070595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499"/>
                                          </p:stCondLst>
                                        </p:cTn>
                                        <p:tgtEl>
                                          <p:spTgt spid="874516"/>
                                        </p:tgtEl>
                                        <p:attrNameLst>
                                          <p:attrName>style.visibility</p:attrName>
                                        </p:attrNameLst>
                                      </p:cBhvr>
                                      <p:to>
                                        <p:strVal val="visible"/>
                                      </p:to>
                                    </p:set>
                                  </p:childTnLst>
                                </p:cTn>
                              </p:par>
                            </p:childTnLst>
                          </p:cTn>
                        </p:par>
                        <p:par>
                          <p:cTn id="7" fill="hold" nodeType="afterGroup">
                            <p:stCondLst>
                              <p:cond delay="1000"/>
                            </p:stCondLst>
                            <p:childTnLst>
                              <p:par>
                                <p:cTn id="8" presetID="1" presetClass="entr" presetSubtype="0" fill="hold" grpId="0" nodeType="afterEffect">
                                  <p:stCondLst>
                                    <p:cond delay="500"/>
                                  </p:stCondLst>
                                  <p:childTnLst>
                                    <p:set>
                                      <p:cBhvr>
                                        <p:cTn id="9" dur="1" fill="hold">
                                          <p:stCondLst>
                                            <p:cond delay="499"/>
                                          </p:stCondLst>
                                        </p:cTn>
                                        <p:tgtEl>
                                          <p:spTgt spid="874517"/>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grpId="0" nodeType="afterEffect">
                                  <p:stCondLst>
                                    <p:cond delay="500"/>
                                  </p:stCondLst>
                                  <p:childTnLst>
                                    <p:set>
                                      <p:cBhvr>
                                        <p:cTn id="12" dur="1" fill="hold">
                                          <p:stCondLst>
                                            <p:cond delay="499"/>
                                          </p:stCondLst>
                                        </p:cTn>
                                        <p:tgtEl>
                                          <p:spTgt spid="874518"/>
                                        </p:tgtEl>
                                        <p:attrNameLst>
                                          <p:attrName>style.visibility</p:attrName>
                                        </p:attrNameLst>
                                      </p:cBhvr>
                                      <p:to>
                                        <p:strVal val="visible"/>
                                      </p:to>
                                    </p:set>
                                  </p:childTnLst>
                                </p:cTn>
                              </p:par>
                            </p:childTnLst>
                          </p:cTn>
                        </p:par>
                        <p:par>
                          <p:cTn id="13" fill="hold" nodeType="afterGroup">
                            <p:stCondLst>
                              <p:cond delay="3000"/>
                            </p:stCondLst>
                            <p:childTnLst>
                              <p:par>
                                <p:cTn id="14" presetID="1" presetClass="entr" presetSubtype="0" fill="hold" grpId="0" nodeType="afterEffect">
                                  <p:stCondLst>
                                    <p:cond delay="500"/>
                                  </p:stCondLst>
                                  <p:childTnLst>
                                    <p:set>
                                      <p:cBhvr>
                                        <p:cTn id="15" dur="1" fill="hold">
                                          <p:stCondLst>
                                            <p:cond delay="499"/>
                                          </p:stCondLst>
                                        </p:cTn>
                                        <p:tgtEl>
                                          <p:spTgt spid="874519"/>
                                        </p:tgtEl>
                                        <p:attrNameLst>
                                          <p:attrName>style.visibility</p:attrName>
                                        </p:attrNameLst>
                                      </p:cBhvr>
                                      <p:to>
                                        <p:strVal val="visible"/>
                                      </p:to>
                                    </p:set>
                                  </p:childTnLst>
                                </p:cTn>
                              </p:par>
                            </p:childTnLst>
                          </p:cTn>
                        </p:par>
                        <p:par>
                          <p:cTn id="16" fill="hold" nodeType="afterGroup">
                            <p:stCondLst>
                              <p:cond delay="4000"/>
                            </p:stCondLst>
                            <p:childTnLst>
                              <p:par>
                                <p:cTn id="17" presetID="1" presetClass="entr" presetSubtype="0" fill="hold" grpId="0" nodeType="afterEffect">
                                  <p:stCondLst>
                                    <p:cond delay="500"/>
                                  </p:stCondLst>
                                  <p:childTnLst>
                                    <p:set>
                                      <p:cBhvr>
                                        <p:cTn id="18" dur="1" fill="hold">
                                          <p:stCondLst>
                                            <p:cond delay="499"/>
                                          </p:stCondLst>
                                        </p:cTn>
                                        <p:tgtEl>
                                          <p:spTgt spid="874520"/>
                                        </p:tgtEl>
                                        <p:attrNameLst>
                                          <p:attrName>style.visibility</p:attrName>
                                        </p:attrNameLst>
                                      </p:cBhvr>
                                      <p:to>
                                        <p:strVal val="visible"/>
                                      </p:to>
                                    </p:set>
                                  </p:childTnLst>
                                </p:cTn>
                              </p:par>
                            </p:childTnLst>
                          </p:cTn>
                        </p:par>
                        <p:par>
                          <p:cTn id="19" fill="hold" nodeType="afterGroup">
                            <p:stCondLst>
                              <p:cond delay="5000"/>
                            </p:stCondLst>
                            <p:childTnLst>
                              <p:par>
                                <p:cTn id="20" presetID="1" presetClass="entr" presetSubtype="0" fill="hold" grpId="0" nodeType="afterEffect">
                                  <p:stCondLst>
                                    <p:cond delay="500"/>
                                  </p:stCondLst>
                                  <p:childTnLst>
                                    <p:set>
                                      <p:cBhvr>
                                        <p:cTn id="21" dur="1" fill="hold">
                                          <p:stCondLst>
                                            <p:cond delay="499"/>
                                          </p:stCondLst>
                                        </p:cTn>
                                        <p:tgtEl>
                                          <p:spTgt spid="874521"/>
                                        </p:tgtEl>
                                        <p:attrNameLst>
                                          <p:attrName>style.visibility</p:attrName>
                                        </p:attrNameLst>
                                      </p:cBhvr>
                                      <p:to>
                                        <p:strVal val="visible"/>
                                      </p:to>
                                    </p:set>
                                  </p:childTnLst>
                                </p:cTn>
                              </p:par>
                            </p:childTnLst>
                          </p:cTn>
                        </p:par>
                        <p:par>
                          <p:cTn id="22" fill="hold" nodeType="afterGroup">
                            <p:stCondLst>
                              <p:cond delay="6000"/>
                            </p:stCondLst>
                            <p:childTnLst>
                              <p:par>
                                <p:cTn id="23" presetID="1" presetClass="entr" presetSubtype="0" fill="hold" grpId="0" nodeType="afterEffect">
                                  <p:stCondLst>
                                    <p:cond delay="500"/>
                                  </p:stCondLst>
                                  <p:childTnLst>
                                    <p:set>
                                      <p:cBhvr>
                                        <p:cTn id="24" dur="1" fill="hold">
                                          <p:stCondLst>
                                            <p:cond delay="499"/>
                                          </p:stCondLst>
                                        </p:cTn>
                                        <p:tgtEl>
                                          <p:spTgt spid="874522"/>
                                        </p:tgtEl>
                                        <p:attrNameLst>
                                          <p:attrName>style.visibility</p:attrName>
                                        </p:attrNameLst>
                                      </p:cBhvr>
                                      <p:to>
                                        <p:strVal val="visible"/>
                                      </p:to>
                                    </p:set>
                                  </p:childTnLst>
                                </p:cTn>
                              </p:par>
                            </p:childTnLst>
                          </p:cTn>
                        </p:par>
                        <p:par>
                          <p:cTn id="25" fill="hold" nodeType="afterGroup">
                            <p:stCondLst>
                              <p:cond delay="7000"/>
                            </p:stCondLst>
                            <p:childTnLst>
                              <p:par>
                                <p:cTn id="26" presetID="1" presetClass="entr" presetSubtype="0" fill="hold" grpId="0" nodeType="afterEffect">
                                  <p:stCondLst>
                                    <p:cond delay="500"/>
                                  </p:stCondLst>
                                  <p:childTnLst>
                                    <p:set>
                                      <p:cBhvr>
                                        <p:cTn id="27" dur="1" fill="hold">
                                          <p:stCondLst>
                                            <p:cond delay="499"/>
                                          </p:stCondLst>
                                        </p:cTn>
                                        <p:tgtEl>
                                          <p:spTgt spid="874523"/>
                                        </p:tgtEl>
                                        <p:attrNameLst>
                                          <p:attrName>style.visibility</p:attrName>
                                        </p:attrNameLst>
                                      </p:cBhvr>
                                      <p:to>
                                        <p:strVal val="visible"/>
                                      </p:to>
                                    </p:set>
                                  </p:childTnLst>
                                </p:cTn>
                              </p:par>
                            </p:childTnLst>
                          </p:cTn>
                        </p:par>
                        <p:par>
                          <p:cTn id="28" fill="hold" nodeType="afterGroup">
                            <p:stCondLst>
                              <p:cond delay="8000"/>
                            </p:stCondLst>
                            <p:childTnLst>
                              <p:par>
                                <p:cTn id="29" presetID="1" presetClass="entr" presetSubtype="0" fill="hold" grpId="0" nodeType="afterEffect">
                                  <p:stCondLst>
                                    <p:cond delay="500"/>
                                  </p:stCondLst>
                                  <p:childTnLst>
                                    <p:set>
                                      <p:cBhvr>
                                        <p:cTn id="30" dur="1" fill="hold">
                                          <p:stCondLst>
                                            <p:cond delay="499"/>
                                          </p:stCondLst>
                                        </p:cTn>
                                        <p:tgtEl>
                                          <p:spTgt spid="87452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74515"/>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grpId="0" nodeType="afterEffect">
                                  <p:stCondLst>
                                    <p:cond delay="1000"/>
                                  </p:stCondLst>
                                  <p:childTnLst>
                                    <p:set>
                                      <p:cBhvr>
                                        <p:cTn id="37" dur="1" fill="hold">
                                          <p:stCondLst>
                                            <p:cond delay="499"/>
                                          </p:stCondLst>
                                        </p:cTn>
                                        <p:tgtEl>
                                          <p:spTgt spid="874525"/>
                                        </p:tgtEl>
                                        <p:attrNameLst>
                                          <p:attrName>style.visibility</p:attrName>
                                        </p:attrNameLst>
                                      </p:cBhvr>
                                      <p:to>
                                        <p:strVal val="visible"/>
                                      </p:to>
                                    </p:set>
                                  </p:childTnLst>
                                </p:cTn>
                              </p:par>
                            </p:childTnLst>
                          </p:cTn>
                        </p:par>
                        <p:par>
                          <p:cTn id="38" fill="hold" nodeType="afterGroup">
                            <p:stCondLst>
                              <p:cond delay="2000"/>
                            </p:stCondLst>
                            <p:childTnLst>
                              <p:par>
                                <p:cTn id="39" presetID="1" presetClass="entr" presetSubtype="0" fill="hold" grpId="0" nodeType="afterEffect">
                                  <p:stCondLst>
                                    <p:cond delay="1000"/>
                                  </p:stCondLst>
                                  <p:childTnLst>
                                    <p:set>
                                      <p:cBhvr>
                                        <p:cTn id="40" dur="1" fill="hold">
                                          <p:stCondLst>
                                            <p:cond delay="499"/>
                                          </p:stCondLst>
                                        </p:cTn>
                                        <p:tgtEl>
                                          <p:spTgt spid="87452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8745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515" grpId="0" animBg="1" autoUpdateAnimBg="0"/>
      <p:bldP spid="874516" grpId="0" animBg="1" autoUpdateAnimBg="0"/>
      <p:bldP spid="874517" grpId="0" animBg="1" autoUpdateAnimBg="0"/>
      <p:bldP spid="874518" grpId="0" animBg="1" autoUpdateAnimBg="0"/>
      <p:bldP spid="874519" grpId="0" animBg="1" autoUpdateAnimBg="0"/>
      <p:bldP spid="874520" grpId="0" animBg="1" autoUpdateAnimBg="0"/>
      <p:bldP spid="874521" grpId="0" animBg="1" autoUpdateAnimBg="0"/>
      <p:bldP spid="874522" grpId="0" animBg="1" autoUpdateAnimBg="0"/>
      <p:bldP spid="874523" grpId="0" animBg="1" autoUpdateAnimBg="0"/>
      <p:bldP spid="874524" grpId="0" animBg="1" autoUpdateAnimBg="0"/>
      <p:bldP spid="874525" grpId="0" animBg="1" autoUpdateAnimBg="0"/>
      <p:bldP spid="874526" grpId="0" animBg="1" autoUpdateAnimBg="0"/>
      <p:bldP spid="874527"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Grp="1" noChangeArrowheads="1"/>
          </p:cNvSpPr>
          <p:nvPr>
            <p:ph type="title"/>
          </p:nvPr>
        </p:nvSpPr>
        <p:spPr/>
        <p:txBody>
          <a:bodyPr/>
          <a:lstStyle/>
          <a:p>
            <a:r>
              <a:rPr lang="sl-SI" altLang="en-US" b="0">
                <a:latin typeface="Tahoma" panose="020B0604030504040204" pitchFamily="34" charset="0"/>
              </a:rPr>
              <a:t>LDP Session Negotiation</a:t>
            </a:r>
            <a:endParaRPr lang="en-GB" altLang="en-US" b="0">
              <a:latin typeface="Tahoma" panose="020B0604030504040204" pitchFamily="34" charset="0"/>
            </a:endParaRPr>
          </a:p>
        </p:txBody>
      </p:sp>
      <p:sp>
        <p:nvSpPr>
          <p:cNvPr id="875523" name="Rectangle 3"/>
          <p:cNvSpPr>
            <a:spLocks noGrp="1" noChangeArrowheads="1"/>
          </p:cNvSpPr>
          <p:nvPr>
            <p:ph type="body" idx="1"/>
          </p:nvPr>
        </p:nvSpPr>
        <p:spPr>
          <a:xfrm>
            <a:off x="458788" y="4800600"/>
            <a:ext cx="8221662" cy="1447800"/>
          </a:xfrm>
        </p:spPr>
        <p:txBody>
          <a:bodyPr/>
          <a:lstStyle/>
          <a:p>
            <a:pPr marL="222250" indent="-222250" defTabSz="915988"/>
            <a:r>
              <a:rPr lang="sl-SI" altLang="en-US" sz="2600" b="0">
                <a:latin typeface="Tahoma" panose="020B0604030504040204" pitchFamily="34" charset="0"/>
              </a:rPr>
              <a:t>Peers first exchange initialization messages</a:t>
            </a:r>
            <a:r>
              <a:rPr lang="en-US" altLang="zh-TW" sz="2600" b="0">
                <a:latin typeface="Tahoma" panose="020B0604030504040204" pitchFamily="34" charset="0"/>
                <a:ea typeface="新細明體" panose="02020500000000000000" pitchFamily="18" charset="-120"/>
              </a:rPr>
              <a:t>.</a:t>
            </a:r>
            <a:endParaRPr lang="sl-SI" altLang="en-US" sz="2600" b="0">
              <a:latin typeface="Tahoma" panose="020B0604030504040204" pitchFamily="34" charset="0"/>
            </a:endParaRPr>
          </a:p>
          <a:p>
            <a:pPr marL="222250" indent="-222250" defTabSz="915988"/>
            <a:r>
              <a:rPr lang="sl-SI" altLang="en-US" sz="2600" b="0">
                <a:latin typeface="Tahoma" panose="020B0604030504040204" pitchFamily="34" charset="0"/>
              </a:rPr>
              <a:t>The session is ready to exchange label mappings after receiving the first keepalive</a:t>
            </a:r>
            <a:r>
              <a:rPr lang="en-US" altLang="zh-TW" sz="2600" b="0">
                <a:latin typeface="Tahoma" panose="020B0604030504040204" pitchFamily="34" charset="0"/>
                <a:ea typeface="新細明體" panose="02020500000000000000" pitchFamily="18" charset="-120"/>
              </a:rPr>
              <a:t>.</a:t>
            </a:r>
            <a:endParaRPr lang="en-GB" altLang="en-US" sz="2600" b="0">
              <a:latin typeface="Tahoma" panose="020B0604030504040204" pitchFamily="34" charset="0"/>
            </a:endParaRPr>
          </a:p>
        </p:txBody>
      </p:sp>
      <p:pic>
        <p:nvPicPr>
          <p:cNvPr id="875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1165225" cy="9810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75525" name="Line 5"/>
          <p:cNvSpPr>
            <a:spLocks noChangeShapeType="1"/>
          </p:cNvSpPr>
          <p:nvPr/>
        </p:nvSpPr>
        <p:spPr bwMode="auto">
          <a:xfrm>
            <a:off x="1371600" y="1933575"/>
            <a:ext cx="6400800" cy="0"/>
          </a:xfrm>
          <a:prstGeom prst="line">
            <a:avLst/>
          </a:prstGeom>
          <a:noFill/>
          <a:ln w="285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pic>
        <p:nvPicPr>
          <p:cNvPr id="8755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600200"/>
            <a:ext cx="1165225" cy="9810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75527" name="Text Box 7"/>
          <p:cNvSpPr txBox="1">
            <a:spLocks noChangeArrowheads="1"/>
          </p:cNvSpPr>
          <p:nvPr/>
        </p:nvSpPr>
        <p:spPr bwMode="auto">
          <a:xfrm>
            <a:off x="457200" y="2170113"/>
            <a:ext cx="882650" cy="3667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a:latin typeface="Helvetica" panose="020B0604020202020204" pitchFamily="34" charset="0"/>
              </a:rPr>
              <a:t>1.0.0.1</a:t>
            </a:r>
            <a:endParaRPr lang="en-GB" altLang="en-US">
              <a:latin typeface="Helvetica" panose="020B0604020202020204" pitchFamily="34" charset="0"/>
            </a:endParaRPr>
          </a:p>
        </p:txBody>
      </p:sp>
      <p:sp>
        <p:nvSpPr>
          <p:cNvPr id="875528" name="Text Box 8"/>
          <p:cNvSpPr txBox="1">
            <a:spLocks noChangeArrowheads="1"/>
          </p:cNvSpPr>
          <p:nvPr/>
        </p:nvSpPr>
        <p:spPr bwMode="auto">
          <a:xfrm>
            <a:off x="533400" y="1905000"/>
            <a:ext cx="796925" cy="2746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1200">
                <a:solidFill>
                  <a:schemeClr val="bg1"/>
                </a:solidFill>
                <a:latin typeface="Helvetica" panose="020B0604020202020204" pitchFamily="34" charset="0"/>
              </a:rPr>
              <a:t>MPLS_A</a:t>
            </a:r>
            <a:endParaRPr lang="en-GB" altLang="en-US" sz="1200">
              <a:solidFill>
                <a:schemeClr val="bg1"/>
              </a:solidFill>
              <a:latin typeface="Helvetica" panose="020B0604020202020204" pitchFamily="34" charset="0"/>
            </a:endParaRPr>
          </a:p>
        </p:txBody>
      </p:sp>
      <p:sp>
        <p:nvSpPr>
          <p:cNvPr id="875529" name="Text Box 9"/>
          <p:cNvSpPr txBox="1">
            <a:spLocks noChangeArrowheads="1"/>
          </p:cNvSpPr>
          <p:nvPr/>
        </p:nvSpPr>
        <p:spPr bwMode="auto">
          <a:xfrm>
            <a:off x="7772400" y="2260600"/>
            <a:ext cx="882650" cy="3667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a:latin typeface="Helvetica" panose="020B0604020202020204" pitchFamily="34" charset="0"/>
              </a:rPr>
              <a:t>1.0.0.2</a:t>
            </a:r>
            <a:endParaRPr lang="en-GB" altLang="en-US">
              <a:latin typeface="Helvetica" panose="020B0604020202020204" pitchFamily="34" charset="0"/>
            </a:endParaRPr>
          </a:p>
        </p:txBody>
      </p:sp>
      <p:sp>
        <p:nvSpPr>
          <p:cNvPr id="875530" name="Text Box 10"/>
          <p:cNvSpPr txBox="1">
            <a:spLocks noChangeArrowheads="1"/>
          </p:cNvSpPr>
          <p:nvPr/>
        </p:nvSpPr>
        <p:spPr bwMode="auto">
          <a:xfrm>
            <a:off x="7820025" y="1981200"/>
            <a:ext cx="800100" cy="2746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1200">
                <a:solidFill>
                  <a:schemeClr val="bg1"/>
                </a:solidFill>
                <a:latin typeface="Helvetica" panose="020B0604020202020204" pitchFamily="34" charset="0"/>
              </a:rPr>
              <a:t>MPLS_B</a:t>
            </a:r>
            <a:endParaRPr lang="en-GB" altLang="en-US" sz="1200">
              <a:solidFill>
                <a:schemeClr val="bg1"/>
              </a:solidFill>
              <a:latin typeface="Helvetica" panose="020B0604020202020204" pitchFamily="34" charset="0"/>
            </a:endParaRPr>
          </a:p>
        </p:txBody>
      </p:sp>
      <p:sp>
        <p:nvSpPr>
          <p:cNvPr id="875531" name="AutoShape 11"/>
          <p:cNvSpPr>
            <a:spLocks noChangeArrowheads="1"/>
          </p:cNvSpPr>
          <p:nvPr/>
        </p:nvSpPr>
        <p:spPr bwMode="auto">
          <a:xfrm flipH="1">
            <a:off x="1524000" y="2514600"/>
            <a:ext cx="5867400" cy="304800"/>
          </a:xfrm>
          <a:prstGeom prst="homePlate">
            <a:avLst>
              <a:gd name="adj" fmla="val 124501"/>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Initialization message</a:t>
            </a:r>
            <a:endParaRPr lang="en-GB" altLang="en-US" sz="1200">
              <a:latin typeface="Helvetica" panose="020B0604020202020204" pitchFamily="34" charset="0"/>
            </a:endParaRPr>
          </a:p>
        </p:txBody>
      </p:sp>
      <p:sp>
        <p:nvSpPr>
          <p:cNvPr id="875532" name="AutoShape 12"/>
          <p:cNvSpPr>
            <a:spLocks noChangeArrowheads="1"/>
          </p:cNvSpPr>
          <p:nvPr/>
        </p:nvSpPr>
        <p:spPr bwMode="auto">
          <a:xfrm flipH="1">
            <a:off x="1524000" y="2057400"/>
            <a:ext cx="5867400" cy="304800"/>
          </a:xfrm>
          <a:prstGeom prst="homePlate">
            <a:avLst>
              <a:gd name="adj" fmla="val 128690"/>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Establish TCP session</a:t>
            </a:r>
            <a:endParaRPr lang="en-GB" altLang="en-US" sz="1200">
              <a:latin typeface="Helvetica" panose="020B0604020202020204" pitchFamily="34" charset="0"/>
            </a:endParaRPr>
          </a:p>
        </p:txBody>
      </p:sp>
      <p:sp>
        <p:nvSpPr>
          <p:cNvPr id="875533" name="AutoShape 13"/>
          <p:cNvSpPr>
            <a:spLocks noChangeArrowheads="1"/>
          </p:cNvSpPr>
          <p:nvPr/>
        </p:nvSpPr>
        <p:spPr bwMode="auto">
          <a:xfrm>
            <a:off x="1524000" y="2971800"/>
            <a:ext cx="5791200" cy="304800"/>
          </a:xfrm>
          <a:prstGeom prst="homePlate">
            <a:avLst>
              <a:gd name="adj" fmla="val 122884"/>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Initialization message</a:t>
            </a:r>
            <a:endParaRPr lang="en-GB" altLang="en-US" sz="1200">
              <a:latin typeface="Helvetica" panose="020B0604020202020204" pitchFamily="34" charset="0"/>
            </a:endParaRPr>
          </a:p>
        </p:txBody>
      </p:sp>
      <p:sp>
        <p:nvSpPr>
          <p:cNvPr id="875534" name="AutoShape 14"/>
          <p:cNvSpPr>
            <a:spLocks noChangeArrowheads="1"/>
          </p:cNvSpPr>
          <p:nvPr/>
        </p:nvSpPr>
        <p:spPr bwMode="auto">
          <a:xfrm flipH="1">
            <a:off x="1524000" y="3886200"/>
            <a:ext cx="5867400" cy="304800"/>
          </a:xfrm>
          <a:prstGeom prst="homePlate">
            <a:avLst>
              <a:gd name="adj" fmla="val 124501"/>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Keepalive</a:t>
            </a:r>
            <a:endParaRPr lang="en-GB" altLang="en-US" sz="1200">
              <a:latin typeface="Helvetica" panose="020B0604020202020204" pitchFamily="34" charset="0"/>
            </a:endParaRPr>
          </a:p>
        </p:txBody>
      </p:sp>
      <p:sp>
        <p:nvSpPr>
          <p:cNvPr id="875535" name="AutoShape 15"/>
          <p:cNvSpPr>
            <a:spLocks noChangeArrowheads="1"/>
          </p:cNvSpPr>
          <p:nvPr/>
        </p:nvSpPr>
        <p:spPr bwMode="auto">
          <a:xfrm>
            <a:off x="1524000" y="3429000"/>
            <a:ext cx="5791200" cy="304800"/>
          </a:xfrm>
          <a:prstGeom prst="homePlate">
            <a:avLst>
              <a:gd name="adj" fmla="val 122884"/>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Keepalive</a:t>
            </a:r>
            <a:endParaRPr lang="en-GB" altLang="en-US" sz="1200">
              <a:latin typeface="Helvetica" panose="020B0604020202020204" pitchFamily="34" charset="0"/>
            </a:endParaRPr>
          </a:p>
        </p:txBody>
      </p:sp>
    </p:spTree>
    <p:extLst>
      <p:ext uri="{BB962C8B-B14F-4D97-AF65-F5344CB8AC3E}">
        <p14:creationId xmlns:p14="http://schemas.microsoft.com/office/powerpoint/2010/main" val="366912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5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55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55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55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5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31" grpId="0" animBg="1" autoUpdateAnimBg="0"/>
      <p:bldP spid="875532" grpId="0" animBg="1" autoUpdateAnimBg="0"/>
      <p:bldP spid="875533" grpId="0" animBg="1" autoUpdateAnimBg="0"/>
      <p:bldP spid="875534" grpId="0" animBg="1" autoUpdateAnimBg="0"/>
      <p:bldP spid="875535"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8594" name="AutoShape 2"/>
          <p:cNvSpPr>
            <a:spLocks noChangeArrowheads="1"/>
          </p:cNvSpPr>
          <p:nvPr/>
        </p:nvSpPr>
        <p:spPr bwMode="auto">
          <a:xfrm>
            <a:off x="685800" y="1676400"/>
            <a:ext cx="6781800" cy="2819400"/>
          </a:xfrm>
          <a:prstGeom prst="flowChartAlternateProcess">
            <a:avLst/>
          </a:prstGeom>
          <a:noFill/>
          <a:ln w="19050" cap="rnd">
            <a:solidFill>
              <a:schemeClr val="tx1"/>
            </a:solidFill>
            <a:prstDash val="sysDot"/>
            <a:miter lim="800000"/>
            <a:headEnd type="none" w="sm" len="sm"/>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a:latin typeface="Helvetica" panose="020B0604020202020204" pitchFamily="34" charset="0"/>
              </a:rPr>
              <a:t>MPLS Domain</a:t>
            </a:r>
            <a:endParaRPr lang="en-GB" altLang="en-US">
              <a:latin typeface="Helvetica" panose="020B0604020202020204" pitchFamily="34" charset="0"/>
            </a:endParaRPr>
          </a:p>
        </p:txBody>
      </p:sp>
      <p:sp>
        <p:nvSpPr>
          <p:cNvPr id="878595" name="Line 3"/>
          <p:cNvSpPr>
            <a:spLocks noChangeShapeType="1"/>
          </p:cNvSpPr>
          <p:nvPr/>
        </p:nvSpPr>
        <p:spPr bwMode="auto">
          <a:xfrm>
            <a:off x="1066800" y="2819400"/>
            <a:ext cx="6324600" cy="1588"/>
          </a:xfrm>
          <a:prstGeom prst="line">
            <a:avLst/>
          </a:prstGeom>
          <a:noFill/>
          <a:ln w="381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78596" name="Rectangle 4"/>
          <p:cNvSpPr>
            <a:spLocks noGrp="1" noChangeArrowheads="1"/>
          </p:cNvSpPr>
          <p:nvPr>
            <p:ph type="title"/>
          </p:nvPr>
        </p:nvSpPr>
        <p:spPr/>
        <p:txBody>
          <a:bodyPr/>
          <a:lstStyle/>
          <a:p>
            <a:r>
              <a:rPr lang="sl-SI" altLang="en-US" b="0">
                <a:latin typeface="Tahoma" panose="020B0604030504040204" pitchFamily="34" charset="0"/>
              </a:rPr>
              <a:t>Double Lookup Scenario</a:t>
            </a:r>
            <a:endParaRPr lang="en-GB" altLang="en-US" b="0">
              <a:latin typeface="Tahoma" panose="020B0604030504040204" pitchFamily="34" charset="0"/>
            </a:endParaRPr>
          </a:p>
        </p:txBody>
      </p:sp>
      <p:sp>
        <p:nvSpPr>
          <p:cNvPr id="878597" name="Rectangle 5"/>
          <p:cNvSpPr>
            <a:spLocks noGrp="1" noChangeArrowheads="1"/>
          </p:cNvSpPr>
          <p:nvPr>
            <p:ph type="body" idx="1"/>
          </p:nvPr>
        </p:nvSpPr>
        <p:spPr>
          <a:xfrm>
            <a:off x="458788" y="4876800"/>
            <a:ext cx="5561012" cy="1447800"/>
          </a:xfrm>
        </p:spPr>
        <p:txBody>
          <a:bodyPr/>
          <a:lstStyle/>
          <a:p>
            <a:pPr marL="222250" indent="-222250" defTabSz="915988"/>
            <a:r>
              <a:rPr lang="sl-SI" altLang="en-US" sz="2200" b="0">
                <a:latin typeface="Tahoma" panose="020B0604030504040204" pitchFamily="34" charset="0"/>
              </a:rPr>
              <a:t>Double lookup is not an optimal way of forwarding labeled packets</a:t>
            </a:r>
            <a:r>
              <a:rPr lang="en-US" altLang="zh-TW" sz="2200" b="0">
                <a:latin typeface="Tahoma" panose="020B0604030504040204" pitchFamily="34" charset="0"/>
                <a:ea typeface="新細明體" panose="02020500000000000000" pitchFamily="18" charset="-120"/>
              </a:rPr>
              <a:t>.</a:t>
            </a:r>
            <a:endParaRPr lang="sl-SI" altLang="en-US" sz="2200" b="0">
              <a:latin typeface="Tahoma" panose="020B0604030504040204" pitchFamily="34" charset="0"/>
            </a:endParaRPr>
          </a:p>
          <a:p>
            <a:pPr marL="222250" indent="-222250" defTabSz="915988"/>
            <a:r>
              <a:rPr lang="sl-SI" altLang="en-US" sz="2200" b="0">
                <a:latin typeface="Tahoma" panose="020B0604030504040204" pitchFamily="34" charset="0"/>
              </a:rPr>
              <a:t>A label can be removed one hop earlier</a:t>
            </a:r>
            <a:r>
              <a:rPr lang="en-US" altLang="zh-TW" sz="2200" b="0">
                <a:latin typeface="Tahoma" panose="020B0604030504040204" pitchFamily="34" charset="0"/>
                <a:ea typeface="新細明體" panose="02020500000000000000" pitchFamily="18" charset="-120"/>
              </a:rPr>
              <a:t>.</a:t>
            </a:r>
            <a:endParaRPr lang="en-GB" altLang="en-US" sz="2200" b="0">
              <a:latin typeface="Tahoma" panose="020B0604030504040204" pitchFamily="34" charset="0"/>
            </a:endParaRPr>
          </a:p>
        </p:txBody>
      </p:sp>
      <p:pic>
        <p:nvPicPr>
          <p:cNvPr id="8785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14600"/>
            <a:ext cx="838200" cy="706438"/>
          </a:xfrm>
          <a:prstGeom prst="rect">
            <a:avLst/>
          </a:prstGeom>
          <a:noFill/>
          <a:ln>
            <a:noFill/>
          </a:ln>
          <a:effectLst/>
        </p:spPr>
      </p:pic>
      <p:pic>
        <p:nvPicPr>
          <p:cNvPr id="87859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570163"/>
            <a:ext cx="838200" cy="706437"/>
          </a:xfrm>
          <a:prstGeom prst="rect">
            <a:avLst/>
          </a:prstGeom>
          <a:noFill/>
          <a:ln>
            <a:noFill/>
          </a:ln>
          <a:effectLst/>
        </p:spPr>
      </p:pic>
      <p:pic>
        <p:nvPicPr>
          <p:cNvPr id="8786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570163"/>
            <a:ext cx="838200" cy="706437"/>
          </a:xfrm>
          <a:prstGeom prst="rect">
            <a:avLst/>
          </a:prstGeom>
          <a:noFill/>
          <a:ln>
            <a:noFill/>
          </a:ln>
          <a:effectLst/>
        </p:spPr>
      </p:pic>
      <p:pic>
        <p:nvPicPr>
          <p:cNvPr id="87860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2570163"/>
            <a:ext cx="838200" cy="706437"/>
          </a:xfrm>
          <a:prstGeom prst="rect">
            <a:avLst/>
          </a:prstGeom>
          <a:noFill/>
          <a:ln>
            <a:noFill/>
          </a:ln>
          <a:effectLst/>
        </p:spPr>
      </p:pic>
      <p:sp>
        <p:nvSpPr>
          <p:cNvPr id="878602" name="AutoShape 10"/>
          <p:cNvSpPr>
            <a:spLocks noChangeArrowheads="1"/>
          </p:cNvSpPr>
          <p:nvPr/>
        </p:nvSpPr>
        <p:spPr bwMode="auto">
          <a:xfrm flipH="1">
            <a:off x="5943600" y="2209800"/>
            <a:ext cx="1066800" cy="457200"/>
          </a:xfrm>
          <a:prstGeom prst="homePlate">
            <a:avLst>
              <a:gd name="adj" fmla="val 41676"/>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10.0.0.0/8</a:t>
            </a:r>
          </a:p>
          <a:p>
            <a:pPr algn="ctr"/>
            <a:r>
              <a:rPr lang="sl-SI" altLang="en-US" sz="1200">
                <a:latin typeface="Helvetica" panose="020B0604020202020204" pitchFamily="34" charset="0"/>
              </a:rPr>
              <a:t>L=19</a:t>
            </a:r>
            <a:endParaRPr lang="en-GB" altLang="en-US" sz="1200">
              <a:latin typeface="Helvetica" panose="020B0604020202020204" pitchFamily="34" charset="0"/>
            </a:endParaRPr>
          </a:p>
        </p:txBody>
      </p:sp>
      <p:sp>
        <p:nvSpPr>
          <p:cNvPr id="878603" name="AutoShape 11"/>
          <p:cNvSpPr>
            <a:spLocks noChangeArrowheads="1"/>
          </p:cNvSpPr>
          <p:nvPr/>
        </p:nvSpPr>
        <p:spPr bwMode="auto">
          <a:xfrm flipH="1">
            <a:off x="3657600" y="2209800"/>
            <a:ext cx="1066800" cy="457200"/>
          </a:xfrm>
          <a:prstGeom prst="homePlate">
            <a:avLst>
              <a:gd name="adj" fmla="val 41676"/>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10.0.0.0/8</a:t>
            </a:r>
          </a:p>
          <a:p>
            <a:pPr algn="ctr"/>
            <a:r>
              <a:rPr lang="sl-SI" altLang="en-US" sz="1200">
                <a:latin typeface="Helvetica" panose="020B0604020202020204" pitchFamily="34" charset="0"/>
              </a:rPr>
              <a:t>L=18</a:t>
            </a:r>
            <a:endParaRPr lang="en-GB" altLang="en-US" sz="1200">
              <a:latin typeface="Helvetica" panose="020B0604020202020204" pitchFamily="34" charset="0"/>
            </a:endParaRPr>
          </a:p>
        </p:txBody>
      </p:sp>
      <p:sp>
        <p:nvSpPr>
          <p:cNvPr id="878604" name="AutoShape 12"/>
          <p:cNvSpPr>
            <a:spLocks noChangeArrowheads="1"/>
          </p:cNvSpPr>
          <p:nvPr/>
        </p:nvSpPr>
        <p:spPr bwMode="auto">
          <a:xfrm flipH="1">
            <a:off x="1295400" y="2209800"/>
            <a:ext cx="1066800" cy="457200"/>
          </a:xfrm>
          <a:prstGeom prst="homePlate">
            <a:avLst>
              <a:gd name="adj" fmla="val 41676"/>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10.0.0.0/8</a:t>
            </a:r>
          </a:p>
          <a:p>
            <a:pPr algn="ctr"/>
            <a:r>
              <a:rPr lang="sl-SI" altLang="en-US" sz="1200">
                <a:latin typeface="Helvetica" panose="020B0604020202020204" pitchFamily="34" charset="0"/>
              </a:rPr>
              <a:t>L=17</a:t>
            </a:r>
            <a:endParaRPr lang="en-GB" altLang="en-US" sz="1200">
              <a:latin typeface="Helvetica" panose="020B0604020202020204" pitchFamily="34" charset="0"/>
            </a:endParaRPr>
          </a:p>
        </p:txBody>
      </p:sp>
      <p:grpSp>
        <p:nvGrpSpPr>
          <p:cNvPr id="878605" name="Group 13"/>
          <p:cNvGrpSpPr>
            <a:grpSpLocks/>
          </p:cNvGrpSpPr>
          <p:nvPr/>
        </p:nvGrpSpPr>
        <p:grpSpPr bwMode="auto">
          <a:xfrm>
            <a:off x="4648200" y="3276600"/>
            <a:ext cx="1295400" cy="1066800"/>
            <a:chOff x="3312" y="1824"/>
            <a:chExt cx="864" cy="672"/>
          </a:xfrm>
          <a:solidFill>
            <a:schemeClr val="accent2">
              <a:lumMod val="40000"/>
              <a:lumOff val="60000"/>
            </a:schemeClr>
          </a:solidFill>
        </p:grpSpPr>
        <p:sp>
          <p:nvSpPr>
            <p:cNvPr id="878606" name="AutoShape 14"/>
            <p:cNvSpPr>
              <a:spLocks noChangeArrowheads="1"/>
            </p:cNvSpPr>
            <p:nvPr/>
          </p:nvSpPr>
          <p:spPr bwMode="auto">
            <a:xfrm>
              <a:off x="3312" y="2160"/>
              <a:ext cx="864" cy="336"/>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sz="1200">
                  <a:latin typeface="Helvetica" panose="020B0604020202020204" pitchFamily="34" charset="0"/>
                </a:rPr>
                <a:t>LFIB</a:t>
              </a:r>
            </a:p>
            <a:p>
              <a:r>
                <a:rPr lang="sl-SI" altLang="en-US" sz="1200">
                  <a:latin typeface="Helvetica" panose="020B0604020202020204" pitchFamily="34" charset="0"/>
                </a:rPr>
                <a:t>18 </a:t>
              </a:r>
              <a:r>
                <a:rPr lang="sl-SI" altLang="en-US" sz="1200">
                  <a:latin typeface="Helvetica" panose="020B0604020202020204" pitchFamily="34" charset="0"/>
                  <a:sym typeface="Wingdings" panose="05000000000000000000" pitchFamily="2" charset="2"/>
                </a:rPr>
                <a:t> 19</a:t>
              </a:r>
              <a:endParaRPr lang="en-GB" altLang="en-US" sz="1200">
                <a:latin typeface="Helvetica" panose="020B0604020202020204" pitchFamily="34" charset="0"/>
              </a:endParaRPr>
            </a:p>
          </p:txBody>
        </p:sp>
        <p:sp>
          <p:nvSpPr>
            <p:cNvPr id="878607" name="AutoShape 15"/>
            <p:cNvSpPr>
              <a:spLocks noChangeArrowheads="1"/>
            </p:cNvSpPr>
            <p:nvPr/>
          </p:nvSpPr>
          <p:spPr bwMode="auto">
            <a:xfrm>
              <a:off x="3312" y="1824"/>
              <a:ext cx="864" cy="336"/>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sz="1200">
                  <a:latin typeface="Helvetica" panose="020B0604020202020204" pitchFamily="34" charset="0"/>
                </a:rPr>
                <a:t>FIB</a:t>
              </a:r>
            </a:p>
            <a:p>
              <a:r>
                <a:rPr lang="sl-SI" altLang="en-US" sz="1200">
                  <a:latin typeface="Helvetica" panose="020B0604020202020204" pitchFamily="34" charset="0"/>
                </a:rPr>
                <a:t>10/8 </a:t>
              </a:r>
              <a:r>
                <a:rPr lang="sl-SI" altLang="en-US" sz="1200">
                  <a:latin typeface="Helvetica" panose="020B0604020202020204" pitchFamily="34" charset="0"/>
                  <a:sym typeface="Wingdings" panose="05000000000000000000" pitchFamily="2" charset="2"/>
                </a:rPr>
                <a:t> NH, 19</a:t>
              </a:r>
              <a:endParaRPr lang="en-GB" altLang="en-US" sz="1200">
                <a:latin typeface="Helvetica" panose="020B0604020202020204" pitchFamily="34" charset="0"/>
              </a:endParaRPr>
            </a:p>
          </p:txBody>
        </p:sp>
      </p:grpSp>
      <p:grpSp>
        <p:nvGrpSpPr>
          <p:cNvPr id="878608" name="Group 16"/>
          <p:cNvGrpSpPr>
            <a:grpSpLocks/>
          </p:cNvGrpSpPr>
          <p:nvPr/>
        </p:nvGrpSpPr>
        <p:grpSpPr bwMode="auto">
          <a:xfrm>
            <a:off x="2209800" y="3276600"/>
            <a:ext cx="1295400" cy="1066800"/>
            <a:chOff x="3312" y="1824"/>
            <a:chExt cx="864" cy="672"/>
          </a:xfrm>
          <a:solidFill>
            <a:schemeClr val="accent2">
              <a:lumMod val="40000"/>
              <a:lumOff val="60000"/>
            </a:schemeClr>
          </a:solidFill>
        </p:grpSpPr>
        <p:sp>
          <p:nvSpPr>
            <p:cNvPr id="878609" name="AutoShape 17"/>
            <p:cNvSpPr>
              <a:spLocks noChangeArrowheads="1"/>
            </p:cNvSpPr>
            <p:nvPr/>
          </p:nvSpPr>
          <p:spPr bwMode="auto">
            <a:xfrm>
              <a:off x="3312" y="2160"/>
              <a:ext cx="864" cy="336"/>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sz="1200">
                  <a:latin typeface="Helvetica" panose="020B0604020202020204" pitchFamily="34" charset="0"/>
                </a:rPr>
                <a:t>LFIB</a:t>
              </a:r>
            </a:p>
            <a:p>
              <a:r>
                <a:rPr lang="sl-SI" altLang="en-US" sz="1200">
                  <a:latin typeface="Helvetica" panose="020B0604020202020204" pitchFamily="34" charset="0"/>
                </a:rPr>
                <a:t>17 </a:t>
              </a:r>
              <a:r>
                <a:rPr lang="sl-SI" altLang="en-US" sz="1200">
                  <a:latin typeface="Helvetica" panose="020B0604020202020204" pitchFamily="34" charset="0"/>
                  <a:sym typeface="Wingdings" panose="05000000000000000000" pitchFamily="2" charset="2"/>
                </a:rPr>
                <a:t> 18</a:t>
              </a:r>
              <a:endParaRPr lang="en-GB" altLang="en-US" sz="1200">
                <a:latin typeface="Helvetica" panose="020B0604020202020204" pitchFamily="34" charset="0"/>
              </a:endParaRPr>
            </a:p>
          </p:txBody>
        </p:sp>
        <p:sp>
          <p:nvSpPr>
            <p:cNvPr id="878610" name="AutoShape 18"/>
            <p:cNvSpPr>
              <a:spLocks noChangeArrowheads="1"/>
            </p:cNvSpPr>
            <p:nvPr/>
          </p:nvSpPr>
          <p:spPr bwMode="auto">
            <a:xfrm>
              <a:off x="3312" y="1824"/>
              <a:ext cx="864" cy="336"/>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sz="1200">
                  <a:latin typeface="Helvetica" panose="020B0604020202020204" pitchFamily="34" charset="0"/>
                </a:rPr>
                <a:t>FIB</a:t>
              </a:r>
            </a:p>
            <a:p>
              <a:r>
                <a:rPr lang="sl-SI" altLang="en-US" sz="1200">
                  <a:latin typeface="Helvetica" panose="020B0604020202020204" pitchFamily="34" charset="0"/>
                </a:rPr>
                <a:t>10/8 </a:t>
              </a:r>
              <a:r>
                <a:rPr lang="sl-SI" altLang="en-US" sz="1200">
                  <a:latin typeface="Helvetica" panose="020B0604020202020204" pitchFamily="34" charset="0"/>
                  <a:sym typeface="Wingdings" panose="05000000000000000000" pitchFamily="2" charset="2"/>
                </a:rPr>
                <a:t> NH, 18</a:t>
              </a:r>
              <a:endParaRPr lang="en-GB" altLang="en-US" sz="1200">
                <a:latin typeface="Helvetica" panose="020B0604020202020204" pitchFamily="34" charset="0"/>
              </a:endParaRPr>
            </a:p>
          </p:txBody>
        </p:sp>
      </p:grpSp>
      <p:grpSp>
        <p:nvGrpSpPr>
          <p:cNvPr id="878611" name="Group 19"/>
          <p:cNvGrpSpPr>
            <a:grpSpLocks/>
          </p:cNvGrpSpPr>
          <p:nvPr/>
        </p:nvGrpSpPr>
        <p:grpSpPr bwMode="auto">
          <a:xfrm>
            <a:off x="304800" y="3276600"/>
            <a:ext cx="1295400" cy="1066800"/>
            <a:chOff x="3312" y="1824"/>
            <a:chExt cx="864" cy="672"/>
          </a:xfrm>
          <a:solidFill>
            <a:schemeClr val="accent2">
              <a:lumMod val="40000"/>
              <a:lumOff val="60000"/>
            </a:schemeClr>
          </a:solidFill>
        </p:grpSpPr>
        <p:sp>
          <p:nvSpPr>
            <p:cNvPr id="878612" name="AutoShape 20"/>
            <p:cNvSpPr>
              <a:spLocks noChangeArrowheads="1"/>
            </p:cNvSpPr>
            <p:nvPr/>
          </p:nvSpPr>
          <p:spPr bwMode="auto">
            <a:xfrm>
              <a:off x="3312" y="2160"/>
              <a:ext cx="864" cy="336"/>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sz="1200">
                  <a:latin typeface="Helvetica" panose="020B0604020202020204" pitchFamily="34" charset="0"/>
                </a:rPr>
                <a:t>LFIB</a:t>
              </a:r>
            </a:p>
            <a:p>
              <a:r>
                <a:rPr lang="sl-SI" altLang="en-US" sz="1200">
                  <a:latin typeface="Helvetica" panose="020B0604020202020204" pitchFamily="34" charset="0"/>
                </a:rPr>
                <a:t>35 </a:t>
              </a:r>
              <a:r>
                <a:rPr lang="sl-SI" altLang="en-US" sz="1200">
                  <a:latin typeface="Helvetica" panose="020B0604020202020204" pitchFamily="34" charset="0"/>
                  <a:sym typeface="Wingdings" panose="05000000000000000000" pitchFamily="2" charset="2"/>
                </a:rPr>
                <a:t> 17</a:t>
              </a:r>
              <a:endParaRPr lang="en-GB" altLang="en-US" sz="1200">
                <a:latin typeface="Helvetica" panose="020B0604020202020204" pitchFamily="34" charset="0"/>
              </a:endParaRPr>
            </a:p>
          </p:txBody>
        </p:sp>
        <p:sp>
          <p:nvSpPr>
            <p:cNvPr id="878613" name="AutoShape 21"/>
            <p:cNvSpPr>
              <a:spLocks noChangeArrowheads="1"/>
            </p:cNvSpPr>
            <p:nvPr/>
          </p:nvSpPr>
          <p:spPr bwMode="auto">
            <a:xfrm>
              <a:off x="3312" y="1824"/>
              <a:ext cx="864" cy="336"/>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sz="1200">
                  <a:latin typeface="Helvetica" panose="020B0604020202020204" pitchFamily="34" charset="0"/>
                </a:rPr>
                <a:t>FIB</a:t>
              </a:r>
            </a:p>
            <a:p>
              <a:r>
                <a:rPr lang="sl-SI" altLang="en-US" sz="1200">
                  <a:latin typeface="Helvetica" panose="020B0604020202020204" pitchFamily="34" charset="0"/>
                </a:rPr>
                <a:t>10/8 </a:t>
              </a:r>
              <a:r>
                <a:rPr lang="sl-SI" altLang="en-US" sz="1200">
                  <a:latin typeface="Helvetica" panose="020B0604020202020204" pitchFamily="34" charset="0"/>
                  <a:sym typeface="Wingdings" panose="05000000000000000000" pitchFamily="2" charset="2"/>
                </a:rPr>
                <a:t> NH, 17</a:t>
              </a:r>
              <a:endParaRPr lang="en-GB" altLang="en-US" sz="1200">
                <a:latin typeface="Helvetica" panose="020B0604020202020204" pitchFamily="34" charset="0"/>
              </a:endParaRPr>
            </a:p>
          </p:txBody>
        </p:sp>
      </p:grpSp>
      <p:grpSp>
        <p:nvGrpSpPr>
          <p:cNvPr id="878614" name="Group 22"/>
          <p:cNvGrpSpPr>
            <a:grpSpLocks/>
          </p:cNvGrpSpPr>
          <p:nvPr/>
        </p:nvGrpSpPr>
        <p:grpSpPr bwMode="auto">
          <a:xfrm>
            <a:off x="6781800" y="3276600"/>
            <a:ext cx="1295400" cy="1066800"/>
            <a:chOff x="3312" y="1824"/>
            <a:chExt cx="864" cy="672"/>
          </a:xfrm>
          <a:solidFill>
            <a:schemeClr val="accent2">
              <a:lumMod val="40000"/>
              <a:lumOff val="60000"/>
            </a:schemeClr>
          </a:solidFill>
        </p:grpSpPr>
        <p:sp>
          <p:nvSpPr>
            <p:cNvPr id="878615" name="AutoShape 23"/>
            <p:cNvSpPr>
              <a:spLocks noChangeArrowheads="1"/>
            </p:cNvSpPr>
            <p:nvPr/>
          </p:nvSpPr>
          <p:spPr bwMode="auto">
            <a:xfrm>
              <a:off x="3312" y="2160"/>
              <a:ext cx="864" cy="336"/>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sz="1200">
                  <a:latin typeface="Helvetica" panose="020B0604020202020204" pitchFamily="34" charset="0"/>
                </a:rPr>
                <a:t>LFIB</a:t>
              </a:r>
            </a:p>
            <a:p>
              <a:r>
                <a:rPr lang="sl-SI" altLang="en-US" sz="1200">
                  <a:latin typeface="Helvetica" panose="020B0604020202020204" pitchFamily="34" charset="0"/>
                </a:rPr>
                <a:t>19 </a:t>
              </a:r>
              <a:r>
                <a:rPr lang="sl-SI" altLang="en-US" sz="1200">
                  <a:latin typeface="Helvetica" panose="020B0604020202020204" pitchFamily="34" charset="0"/>
                  <a:sym typeface="Wingdings" panose="05000000000000000000" pitchFamily="2" charset="2"/>
                </a:rPr>
                <a:t> untagged</a:t>
              </a:r>
              <a:endParaRPr lang="en-GB" altLang="en-US" sz="1200">
                <a:latin typeface="Helvetica" panose="020B0604020202020204" pitchFamily="34" charset="0"/>
              </a:endParaRPr>
            </a:p>
          </p:txBody>
        </p:sp>
        <p:sp>
          <p:nvSpPr>
            <p:cNvPr id="878616" name="AutoShape 24"/>
            <p:cNvSpPr>
              <a:spLocks noChangeArrowheads="1"/>
            </p:cNvSpPr>
            <p:nvPr/>
          </p:nvSpPr>
          <p:spPr bwMode="auto">
            <a:xfrm>
              <a:off x="3312" y="1824"/>
              <a:ext cx="864" cy="336"/>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sz="1200">
                  <a:latin typeface="Helvetica" panose="020B0604020202020204" pitchFamily="34" charset="0"/>
                </a:rPr>
                <a:t>FIB</a:t>
              </a:r>
            </a:p>
            <a:p>
              <a:r>
                <a:rPr lang="sl-SI" altLang="en-US" sz="1200">
                  <a:latin typeface="Helvetica" panose="020B0604020202020204" pitchFamily="34" charset="0"/>
                </a:rPr>
                <a:t>10/8 </a:t>
              </a:r>
              <a:r>
                <a:rPr lang="sl-SI" altLang="en-US" sz="1200">
                  <a:latin typeface="Helvetica" panose="020B0604020202020204" pitchFamily="34" charset="0"/>
                  <a:sym typeface="Wingdings" panose="05000000000000000000" pitchFamily="2" charset="2"/>
                </a:rPr>
                <a:t> NH</a:t>
              </a:r>
              <a:endParaRPr lang="en-GB" altLang="en-US" sz="1200">
                <a:latin typeface="Helvetica" panose="020B0604020202020204" pitchFamily="34" charset="0"/>
              </a:endParaRPr>
            </a:p>
          </p:txBody>
        </p:sp>
      </p:grpSp>
      <p:grpSp>
        <p:nvGrpSpPr>
          <p:cNvPr id="878617" name="Group 25"/>
          <p:cNvGrpSpPr>
            <a:grpSpLocks/>
          </p:cNvGrpSpPr>
          <p:nvPr/>
        </p:nvGrpSpPr>
        <p:grpSpPr bwMode="auto">
          <a:xfrm>
            <a:off x="1066800" y="2895600"/>
            <a:ext cx="1371600" cy="1493838"/>
            <a:chOff x="672" y="1824"/>
            <a:chExt cx="864" cy="941"/>
          </a:xfrm>
          <a:solidFill>
            <a:schemeClr val="accent2">
              <a:lumMod val="40000"/>
              <a:lumOff val="60000"/>
            </a:schemeClr>
          </a:solidFill>
        </p:grpSpPr>
        <p:grpSp>
          <p:nvGrpSpPr>
            <p:cNvPr id="878618" name="Group 26"/>
            <p:cNvGrpSpPr>
              <a:grpSpLocks/>
            </p:cNvGrpSpPr>
            <p:nvPr/>
          </p:nvGrpSpPr>
          <p:grpSpPr bwMode="auto">
            <a:xfrm>
              <a:off x="768" y="1824"/>
              <a:ext cx="768" cy="192"/>
              <a:chOff x="960" y="1584"/>
              <a:chExt cx="768" cy="192"/>
            </a:xfrm>
            <a:grpFill/>
          </p:grpSpPr>
          <p:sp>
            <p:nvSpPr>
              <p:cNvPr id="878619" name="AutoShape 27"/>
              <p:cNvSpPr>
                <a:spLocks noChangeArrowheads="1"/>
              </p:cNvSpPr>
              <p:nvPr/>
            </p:nvSpPr>
            <p:spPr bwMode="auto">
              <a:xfrm>
                <a:off x="1200" y="1584"/>
                <a:ext cx="528" cy="192"/>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sl-SI" altLang="en-US" sz="1200">
                    <a:latin typeface="Helvetica" panose="020B0604020202020204" pitchFamily="34" charset="0"/>
                  </a:rPr>
                  <a:t>10.1.1.1</a:t>
                </a:r>
                <a:endParaRPr lang="en-GB" altLang="en-US" sz="1200">
                  <a:latin typeface="Helvetica" panose="020B0604020202020204" pitchFamily="34" charset="0"/>
                </a:endParaRPr>
              </a:p>
            </p:txBody>
          </p:sp>
          <p:sp>
            <p:nvSpPr>
              <p:cNvPr id="878620" name="AutoShape 28"/>
              <p:cNvSpPr>
                <a:spLocks noChangeArrowheads="1"/>
              </p:cNvSpPr>
              <p:nvPr/>
            </p:nvSpPr>
            <p:spPr bwMode="auto">
              <a:xfrm>
                <a:off x="960" y="1584"/>
                <a:ext cx="240" cy="192"/>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sl-SI" altLang="en-US" sz="1200">
                    <a:latin typeface="Helvetica" panose="020B0604020202020204" pitchFamily="34" charset="0"/>
                  </a:rPr>
                  <a:t>17</a:t>
                </a:r>
                <a:endParaRPr lang="en-GB" altLang="en-US" sz="1200">
                  <a:latin typeface="Helvetica" panose="020B0604020202020204" pitchFamily="34" charset="0"/>
                </a:endParaRPr>
              </a:p>
            </p:txBody>
          </p:sp>
        </p:grpSp>
        <p:sp>
          <p:nvSpPr>
            <p:cNvPr id="878621" name="Text Box 29"/>
            <p:cNvSpPr txBox="1">
              <a:spLocks noChangeArrowheads="1"/>
            </p:cNvSpPr>
            <p:nvPr/>
          </p:nvSpPr>
          <p:spPr bwMode="auto">
            <a:xfrm>
              <a:off x="672" y="2400"/>
              <a:ext cx="317" cy="365"/>
            </a:xfrm>
            <a:prstGeom prst="rect">
              <a:avLst/>
            </a:prstGeom>
            <a:grpFill/>
            <a:ln>
              <a:noFill/>
            </a:ln>
            <a:effectLst/>
            <a:extLs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3200">
                  <a:solidFill>
                    <a:schemeClr val="accent1"/>
                  </a:solidFill>
                  <a:latin typeface="Helvetica" panose="020B0604020202020204" pitchFamily="34" charset="0"/>
                  <a:sym typeface="Wingdings" panose="05000000000000000000" pitchFamily="2" charset="2"/>
                </a:rPr>
                <a:t></a:t>
              </a:r>
              <a:endParaRPr lang="en-GB" altLang="en-US" sz="3200">
                <a:solidFill>
                  <a:schemeClr val="accent1"/>
                </a:solidFill>
                <a:latin typeface="Helvetica" panose="020B0604020202020204" pitchFamily="34" charset="0"/>
              </a:endParaRPr>
            </a:p>
          </p:txBody>
        </p:sp>
      </p:grpSp>
      <p:grpSp>
        <p:nvGrpSpPr>
          <p:cNvPr id="878622" name="Group 30"/>
          <p:cNvGrpSpPr>
            <a:grpSpLocks/>
          </p:cNvGrpSpPr>
          <p:nvPr/>
        </p:nvGrpSpPr>
        <p:grpSpPr bwMode="auto">
          <a:xfrm>
            <a:off x="2971800" y="2895600"/>
            <a:ext cx="1828800" cy="1493838"/>
            <a:chOff x="1968" y="1824"/>
            <a:chExt cx="1152" cy="941"/>
          </a:xfrm>
          <a:solidFill>
            <a:schemeClr val="accent2">
              <a:lumMod val="40000"/>
              <a:lumOff val="60000"/>
            </a:schemeClr>
          </a:solidFill>
        </p:grpSpPr>
        <p:grpSp>
          <p:nvGrpSpPr>
            <p:cNvPr id="878623" name="Group 31"/>
            <p:cNvGrpSpPr>
              <a:grpSpLocks/>
            </p:cNvGrpSpPr>
            <p:nvPr/>
          </p:nvGrpSpPr>
          <p:grpSpPr bwMode="auto">
            <a:xfrm>
              <a:off x="2352" y="1824"/>
              <a:ext cx="768" cy="192"/>
              <a:chOff x="960" y="1584"/>
              <a:chExt cx="768" cy="192"/>
            </a:xfrm>
            <a:grpFill/>
          </p:grpSpPr>
          <p:sp>
            <p:nvSpPr>
              <p:cNvPr id="878624" name="AutoShape 32"/>
              <p:cNvSpPr>
                <a:spLocks noChangeArrowheads="1"/>
              </p:cNvSpPr>
              <p:nvPr/>
            </p:nvSpPr>
            <p:spPr bwMode="auto">
              <a:xfrm>
                <a:off x="1200" y="1584"/>
                <a:ext cx="528" cy="192"/>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sl-SI" altLang="en-US" sz="1200">
                    <a:latin typeface="Helvetica" panose="020B0604020202020204" pitchFamily="34" charset="0"/>
                  </a:rPr>
                  <a:t>10.1.1.1</a:t>
                </a:r>
                <a:endParaRPr lang="en-GB" altLang="en-US" sz="1200">
                  <a:latin typeface="Helvetica" panose="020B0604020202020204" pitchFamily="34" charset="0"/>
                </a:endParaRPr>
              </a:p>
            </p:txBody>
          </p:sp>
          <p:sp>
            <p:nvSpPr>
              <p:cNvPr id="878625" name="AutoShape 33"/>
              <p:cNvSpPr>
                <a:spLocks noChangeArrowheads="1"/>
              </p:cNvSpPr>
              <p:nvPr/>
            </p:nvSpPr>
            <p:spPr bwMode="auto">
              <a:xfrm>
                <a:off x="960" y="1584"/>
                <a:ext cx="240" cy="192"/>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sl-SI" altLang="en-US" sz="1200">
                    <a:latin typeface="Helvetica" panose="020B0604020202020204" pitchFamily="34" charset="0"/>
                  </a:rPr>
                  <a:t>18</a:t>
                </a:r>
                <a:endParaRPr lang="en-GB" altLang="en-US" sz="1200">
                  <a:latin typeface="Helvetica" panose="020B0604020202020204" pitchFamily="34" charset="0"/>
                </a:endParaRPr>
              </a:p>
            </p:txBody>
          </p:sp>
        </p:grpSp>
        <p:sp>
          <p:nvSpPr>
            <p:cNvPr id="878626" name="Text Box 34"/>
            <p:cNvSpPr txBox="1">
              <a:spLocks noChangeArrowheads="1"/>
            </p:cNvSpPr>
            <p:nvPr/>
          </p:nvSpPr>
          <p:spPr bwMode="auto">
            <a:xfrm>
              <a:off x="1968" y="2400"/>
              <a:ext cx="317" cy="365"/>
            </a:xfrm>
            <a:prstGeom prst="rect">
              <a:avLst/>
            </a:prstGeom>
            <a:grpFill/>
            <a:ln>
              <a:noFill/>
            </a:ln>
            <a:effectLst/>
            <a:extLs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3200">
                  <a:solidFill>
                    <a:schemeClr val="accent1"/>
                  </a:solidFill>
                  <a:latin typeface="Helvetica" panose="020B0604020202020204" pitchFamily="34" charset="0"/>
                  <a:sym typeface="Wingdings" panose="05000000000000000000" pitchFamily="2" charset="2"/>
                </a:rPr>
                <a:t></a:t>
              </a:r>
              <a:endParaRPr lang="en-GB" altLang="en-US" sz="3200">
                <a:solidFill>
                  <a:schemeClr val="accent1"/>
                </a:solidFill>
                <a:latin typeface="Helvetica" panose="020B0604020202020204" pitchFamily="34" charset="0"/>
              </a:endParaRPr>
            </a:p>
          </p:txBody>
        </p:sp>
      </p:grpSp>
      <p:grpSp>
        <p:nvGrpSpPr>
          <p:cNvPr id="878627" name="Group 35"/>
          <p:cNvGrpSpPr>
            <a:grpSpLocks/>
          </p:cNvGrpSpPr>
          <p:nvPr/>
        </p:nvGrpSpPr>
        <p:grpSpPr bwMode="auto">
          <a:xfrm>
            <a:off x="5410200" y="2895600"/>
            <a:ext cx="1600200" cy="1493838"/>
            <a:chOff x="3552" y="1824"/>
            <a:chExt cx="1008" cy="941"/>
          </a:xfrm>
          <a:solidFill>
            <a:schemeClr val="accent2">
              <a:lumMod val="40000"/>
              <a:lumOff val="60000"/>
            </a:schemeClr>
          </a:solidFill>
        </p:grpSpPr>
        <p:grpSp>
          <p:nvGrpSpPr>
            <p:cNvPr id="878628" name="Group 36"/>
            <p:cNvGrpSpPr>
              <a:grpSpLocks/>
            </p:cNvGrpSpPr>
            <p:nvPr/>
          </p:nvGrpSpPr>
          <p:grpSpPr bwMode="auto">
            <a:xfrm>
              <a:off x="3792" y="1824"/>
              <a:ext cx="768" cy="192"/>
              <a:chOff x="960" y="1584"/>
              <a:chExt cx="768" cy="192"/>
            </a:xfrm>
            <a:grpFill/>
          </p:grpSpPr>
          <p:sp>
            <p:nvSpPr>
              <p:cNvPr id="878629" name="AutoShape 37"/>
              <p:cNvSpPr>
                <a:spLocks noChangeArrowheads="1"/>
              </p:cNvSpPr>
              <p:nvPr/>
            </p:nvSpPr>
            <p:spPr bwMode="auto">
              <a:xfrm>
                <a:off x="1200" y="1584"/>
                <a:ext cx="528" cy="192"/>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sl-SI" altLang="en-US" sz="1200">
                    <a:latin typeface="Helvetica" panose="020B0604020202020204" pitchFamily="34" charset="0"/>
                  </a:rPr>
                  <a:t>10.1.1.1</a:t>
                </a:r>
                <a:endParaRPr lang="en-GB" altLang="en-US" sz="1200">
                  <a:latin typeface="Helvetica" panose="020B0604020202020204" pitchFamily="34" charset="0"/>
                </a:endParaRPr>
              </a:p>
            </p:txBody>
          </p:sp>
          <p:sp>
            <p:nvSpPr>
              <p:cNvPr id="878630" name="AutoShape 38"/>
              <p:cNvSpPr>
                <a:spLocks noChangeArrowheads="1"/>
              </p:cNvSpPr>
              <p:nvPr/>
            </p:nvSpPr>
            <p:spPr bwMode="auto">
              <a:xfrm>
                <a:off x="960" y="1584"/>
                <a:ext cx="240" cy="192"/>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sl-SI" altLang="en-US" sz="1200">
                    <a:latin typeface="Helvetica" panose="020B0604020202020204" pitchFamily="34" charset="0"/>
                  </a:rPr>
                  <a:t>19</a:t>
                </a:r>
                <a:endParaRPr lang="en-GB" altLang="en-US" sz="1200">
                  <a:latin typeface="Helvetica" panose="020B0604020202020204" pitchFamily="34" charset="0"/>
                </a:endParaRPr>
              </a:p>
            </p:txBody>
          </p:sp>
        </p:grpSp>
        <p:sp>
          <p:nvSpPr>
            <p:cNvPr id="878631" name="Text Box 39"/>
            <p:cNvSpPr txBox="1">
              <a:spLocks noChangeArrowheads="1"/>
            </p:cNvSpPr>
            <p:nvPr/>
          </p:nvSpPr>
          <p:spPr bwMode="auto">
            <a:xfrm>
              <a:off x="3552" y="2400"/>
              <a:ext cx="317" cy="365"/>
            </a:xfrm>
            <a:prstGeom prst="rect">
              <a:avLst/>
            </a:prstGeom>
            <a:grpFill/>
            <a:ln>
              <a:noFill/>
            </a:ln>
            <a:effectLst/>
            <a:extLs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3200">
                  <a:solidFill>
                    <a:schemeClr val="accent1"/>
                  </a:solidFill>
                  <a:latin typeface="Helvetica" panose="020B0604020202020204" pitchFamily="34" charset="0"/>
                  <a:sym typeface="Wingdings" panose="05000000000000000000" pitchFamily="2" charset="2"/>
                </a:rPr>
                <a:t></a:t>
              </a:r>
              <a:endParaRPr lang="en-GB" altLang="en-US" sz="3200">
                <a:solidFill>
                  <a:schemeClr val="accent1"/>
                </a:solidFill>
                <a:latin typeface="Helvetica" panose="020B0604020202020204" pitchFamily="34" charset="0"/>
              </a:endParaRPr>
            </a:p>
          </p:txBody>
        </p:sp>
      </p:grpSp>
      <p:grpSp>
        <p:nvGrpSpPr>
          <p:cNvPr id="878632" name="Group 40"/>
          <p:cNvGrpSpPr>
            <a:grpSpLocks/>
          </p:cNvGrpSpPr>
          <p:nvPr/>
        </p:nvGrpSpPr>
        <p:grpSpPr bwMode="auto">
          <a:xfrm>
            <a:off x="7924800" y="2895600"/>
            <a:ext cx="838200" cy="1493838"/>
            <a:chOff x="5136" y="1824"/>
            <a:chExt cx="528" cy="941"/>
          </a:xfrm>
          <a:solidFill>
            <a:schemeClr val="accent2">
              <a:lumMod val="40000"/>
              <a:lumOff val="60000"/>
            </a:schemeClr>
          </a:solidFill>
        </p:grpSpPr>
        <p:sp>
          <p:nvSpPr>
            <p:cNvPr id="878633" name="AutoShape 41"/>
            <p:cNvSpPr>
              <a:spLocks noChangeArrowheads="1"/>
            </p:cNvSpPr>
            <p:nvPr/>
          </p:nvSpPr>
          <p:spPr bwMode="auto">
            <a:xfrm>
              <a:off x="5136" y="1824"/>
              <a:ext cx="528" cy="192"/>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sl-SI" altLang="en-US" sz="1200">
                  <a:latin typeface="Helvetica" panose="020B0604020202020204" pitchFamily="34" charset="0"/>
                </a:rPr>
                <a:t>10.1.1.1</a:t>
              </a:r>
              <a:endParaRPr lang="en-GB" altLang="en-US" sz="1200">
                <a:latin typeface="Helvetica" panose="020B0604020202020204" pitchFamily="34" charset="0"/>
              </a:endParaRPr>
            </a:p>
          </p:txBody>
        </p:sp>
        <p:sp>
          <p:nvSpPr>
            <p:cNvPr id="878634" name="Text Box 42"/>
            <p:cNvSpPr txBox="1">
              <a:spLocks noChangeArrowheads="1"/>
            </p:cNvSpPr>
            <p:nvPr/>
          </p:nvSpPr>
          <p:spPr bwMode="auto">
            <a:xfrm>
              <a:off x="5136" y="2400"/>
              <a:ext cx="317" cy="365"/>
            </a:xfrm>
            <a:prstGeom prst="rect">
              <a:avLst/>
            </a:prstGeom>
            <a:grpFill/>
            <a:ln>
              <a:noFill/>
            </a:ln>
            <a:effectLst/>
            <a:extLs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3200">
                  <a:solidFill>
                    <a:schemeClr val="accent1"/>
                  </a:solidFill>
                  <a:latin typeface="Helvetica" panose="020B0604020202020204" pitchFamily="34" charset="0"/>
                  <a:sym typeface="Wingdings" panose="05000000000000000000" pitchFamily="2" charset="2"/>
                </a:rPr>
                <a:t></a:t>
              </a:r>
              <a:endParaRPr lang="en-GB" altLang="en-US" sz="3200">
                <a:solidFill>
                  <a:schemeClr val="accent1"/>
                </a:solidFill>
                <a:latin typeface="Helvetica" panose="020B0604020202020204" pitchFamily="34" charset="0"/>
              </a:endParaRPr>
            </a:p>
          </p:txBody>
        </p:sp>
        <p:sp>
          <p:nvSpPr>
            <p:cNvPr id="878635" name="Text Box 43"/>
            <p:cNvSpPr txBox="1">
              <a:spLocks noChangeArrowheads="1"/>
            </p:cNvSpPr>
            <p:nvPr/>
          </p:nvSpPr>
          <p:spPr bwMode="auto">
            <a:xfrm>
              <a:off x="5136" y="2064"/>
              <a:ext cx="317" cy="365"/>
            </a:xfrm>
            <a:prstGeom prst="rect">
              <a:avLst/>
            </a:prstGeom>
            <a:grpFill/>
            <a:ln>
              <a:noFill/>
            </a:ln>
            <a:effectLst/>
            <a:extLs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3200">
                  <a:solidFill>
                    <a:schemeClr val="accent1"/>
                  </a:solidFill>
                  <a:latin typeface="Helvetica" panose="020B0604020202020204" pitchFamily="34" charset="0"/>
                  <a:sym typeface="Wingdings" panose="05000000000000000000" pitchFamily="2" charset="2"/>
                </a:rPr>
                <a:t></a:t>
              </a:r>
              <a:endParaRPr lang="en-GB" altLang="en-US" sz="3200">
                <a:solidFill>
                  <a:schemeClr val="accent1"/>
                </a:solidFill>
                <a:latin typeface="Helvetica" panose="020B0604020202020204" pitchFamily="34" charset="0"/>
              </a:endParaRPr>
            </a:p>
          </p:txBody>
        </p:sp>
      </p:grpSp>
      <p:sp>
        <p:nvSpPr>
          <p:cNvPr id="878636" name="AutoShape 44"/>
          <p:cNvSpPr>
            <a:spLocks/>
          </p:cNvSpPr>
          <p:nvPr/>
        </p:nvSpPr>
        <p:spPr bwMode="auto">
          <a:xfrm>
            <a:off x="6096000" y="4648200"/>
            <a:ext cx="2273300" cy="1066800"/>
          </a:xfrm>
          <a:prstGeom prst="borderCallout3">
            <a:avLst>
              <a:gd name="adj1" fmla="val 10713"/>
              <a:gd name="adj2" fmla="val 103352"/>
              <a:gd name="adj3" fmla="val 10713"/>
              <a:gd name="adj4" fmla="val 113199"/>
              <a:gd name="adj5" fmla="val -53569"/>
              <a:gd name="adj6" fmla="val 113199"/>
              <a:gd name="adj7" fmla="val -82144"/>
              <a:gd name="adj8" fmla="val 93296"/>
            </a:avLst>
          </a:prstGeom>
          <a:solidFill>
            <a:schemeClr val="accent2">
              <a:lumMod val="40000"/>
              <a:lumOff val="60000"/>
            </a:schemeClr>
          </a:solidFill>
          <a:ln w="19050">
            <a:solidFill>
              <a:schemeClr val="tx1"/>
            </a:solidFill>
            <a:miter lim="800000"/>
            <a:headEnd/>
            <a:tailEnd type="none" w="sm" len="sm"/>
          </a:ln>
          <a:effectLst/>
        </p:spPr>
        <p:txBody>
          <a:bodyPr anchor="ctr"/>
          <a:lstStyle>
            <a:lvl1pPr marL="292100" indent="-292100">
              <a:defRPr sz="2400">
                <a:solidFill>
                  <a:schemeClr val="tx1"/>
                </a:solidFill>
                <a:latin typeface="Arial" panose="020B0604020202020204" pitchFamily="34" charset="0"/>
              </a:defRPr>
            </a:lvl1pPr>
            <a:lvl2pPr marL="482600">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defRPr>
            </a:lvl9pPr>
          </a:lstStyle>
          <a:p>
            <a:r>
              <a:rPr lang="sl-SI" altLang="en-US" sz="1200">
                <a:latin typeface="Helvetica" panose="020B0604020202020204" pitchFamily="34" charset="0"/>
              </a:rPr>
              <a:t>Double lookup is needed:</a:t>
            </a:r>
          </a:p>
          <a:p>
            <a:r>
              <a:rPr lang="sl-SI" altLang="en-US" sz="1200">
                <a:latin typeface="Helvetica" panose="020B0604020202020204" pitchFamily="34" charset="0"/>
              </a:rPr>
              <a:t> 1.	LFIB: remove the label</a:t>
            </a:r>
            <a:r>
              <a:rPr lang="en-US" altLang="zh-TW" sz="1200">
                <a:latin typeface="Helvetica" panose="020B0604020202020204" pitchFamily="34" charset="0"/>
                <a:ea typeface="新細明體" panose="02020500000000000000" pitchFamily="18" charset="-120"/>
              </a:rPr>
              <a:t>.</a:t>
            </a:r>
            <a:endParaRPr lang="sl-SI" altLang="en-US" sz="1200">
              <a:latin typeface="Helvetica" panose="020B0604020202020204" pitchFamily="34" charset="0"/>
            </a:endParaRPr>
          </a:p>
          <a:p>
            <a:r>
              <a:rPr lang="sl-SI" altLang="en-US" sz="1200">
                <a:latin typeface="Helvetica" panose="020B0604020202020204" pitchFamily="34" charset="0"/>
              </a:rPr>
              <a:t> 2.	FIB: forward the IP packet based on IP next-hop address</a:t>
            </a:r>
            <a:r>
              <a:rPr lang="en-US" altLang="zh-TW" sz="1200">
                <a:latin typeface="Helvetica" panose="020B0604020202020204" pitchFamily="34" charset="0"/>
                <a:ea typeface="新細明體" panose="02020500000000000000" pitchFamily="18" charset="-120"/>
              </a:rPr>
              <a:t>.</a:t>
            </a:r>
            <a:endParaRPr lang="en-GB" altLang="en-US" sz="1200">
              <a:latin typeface="Helvetica" panose="020B0604020202020204" pitchFamily="34" charset="0"/>
            </a:endParaRPr>
          </a:p>
        </p:txBody>
      </p:sp>
      <p:sp>
        <p:nvSpPr>
          <p:cNvPr id="878637" name="AutoShape 45"/>
          <p:cNvSpPr>
            <a:spLocks noChangeArrowheads="1"/>
          </p:cNvSpPr>
          <p:nvPr/>
        </p:nvSpPr>
        <p:spPr bwMode="auto">
          <a:xfrm flipH="1">
            <a:off x="7772400" y="2286000"/>
            <a:ext cx="914400" cy="228600"/>
          </a:xfrm>
          <a:prstGeom prst="homePlate">
            <a:avLst>
              <a:gd name="adj" fmla="val 71444"/>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10.0.0.0/8</a:t>
            </a:r>
          </a:p>
        </p:txBody>
      </p:sp>
    </p:spTree>
    <p:extLst>
      <p:ext uri="{BB962C8B-B14F-4D97-AF65-F5344CB8AC3E}">
        <p14:creationId xmlns:p14="http://schemas.microsoft.com/office/powerpoint/2010/main" val="4068872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86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786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86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7860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860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87860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7860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786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87861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87862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87862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87863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7863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78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597" grpId="0" autoUpdateAnimBg="0"/>
      <p:bldP spid="878602" grpId="0" animBg="1" autoUpdateAnimBg="0"/>
      <p:bldP spid="878603" grpId="0" animBg="1" autoUpdateAnimBg="0"/>
      <p:bldP spid="878604" grpId="0" animBg="1" autoUpdateAnimBg="0"/>
      <p:bldP spid="878636" grpId="0" animBg="1" autoUpdateAnimBg="0"/>
      <p:bldP spid="878637"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9618" name="Rectangle 2"/>
          <p:cNvSpPr>
            <a:spLocks noGrp="1" noChangeArrowheads="1"/>
          </p:cNvSpPr>
          <p:nvPr>
            <p:ph type="title"/>
          </p:nvPr>
        </p:nvSpPr>
        <p:spPr/>
        <p:txBody>
          <a:bodyPr/>
          <a:lstStyle/>
          <a:p>
            <a:r>
              <a:rPr lang="sl-SI" altLang="en-US" b="0">
                <a:latin typeface="Tahoma" panose="020B0604030504040204" pitchFamily="34" charset="0"/>
              </a:rPr>
              <a:t>Penultimate Hop Popping</a:t>
            </a:r>
            <a:endParaRPr lang="en-GB" altLang="en-US" b="0">
              <a:latin typeface="Tahoma" panose="020B0604030504040204" pitchFamily="34" charset="0"/>
            </a:endParaRPr>
          </a:p>
        </p:txBody>
      </p:sp>
      <p:sp>
        <p:nvSpPr>
          <p:cNvPr id="879619" name="AutoShape 3"/>
          <p:cNvSpPr>
            <a:spLocks noChangeArrowheads="1"/>
          </p:cNvSpPr>
          <p:nvPr/>
        </p:nvSpPr>
        <p:spPr bwMode="auto">
          <a:xfrm>
            <a:off x="685800" y="1676400"/>
            <a:ext cx="6781800" cy="2819400"/>
          </a:xfrm>
          <a:prstGeom prst="flowChartAlternateProcess">
            <a:avLst/>
          </a:prstGeom>
          <a:noFill/>
          <a:ln w="19050" cap="rnd">
            <a:solidFill>
              <a:schemeClr val="tx1"/>
            </a:solidFill>
            <a:prstDash val="sysDot"/>
            <a:miter lim="800000"/>
            <a:headEnd type="none" w="sm" len="sm"/>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a:latin typeface="Helvetica" panose="020B0604020202020204" pitchFamily="34" charset="0"/>
              </a:rPr>
              <a:t>MPLS Domain</a:t>
            </a:r>
            <a:endParaRPr lang="en-GB" altLang="en-US">
              <a:latin typeface="Helvetica" panose="020B0604020202020204" pitchFamily="34" charset="0"/>
            </a:endParaRPr>
          </a:p>
        </p:txBody>
      </p:sp>
      <p:sp>
        <p:nvSpPr>
          <p:cNvPr id="879620" name="Line 4"/>
          <p:cNvSpPr>
            <a:spLocks noChangeShapeType="1"/>
          </p:cNvSpPr>
          <p:nvPr/>
        </p:nvSpPr>
        <p:spPr bwMode="auto">
          <a:xfrm>
            <a:off x="1066800" y="2819400"/>
            <a:ext cx="6324600" cy="1588"/>
          </a:xfrm>
          <a:prstGeom prst="line">
            <a:avLst/>
          </a:prstGeom>
          <a:noFill/>
          <a:ln w="381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879621" name="Rectangle 5"/>
          <p:cNvSpPr>
            <a:spLocks noGrp="1" noChangeArrowheads="1"/>
          </p:cNvSpPr>
          <p:nvPr>
            <p:ph type="body" idx="1"/>
          </p:nvPr>
        </p:nvSpPr>
        <p:spPr>
          <a:xfrm>
            <a:off x="458788" y="5257800"/>
            <a:ext cx="7923212" cy="1066800"/>
          </a:xfrm>
          <a:noFill/>
          <a:ln/>
        </p:spPr>
        <p:txBody>
          <a:bodyPr lIns="82550" tIns="41275" rIns="82550" bIns="41275"/>
          <a:lstStyle/>
          <a:p>
            <a:pPr marL="222250" indent="-222250" defTabSz="915988"/>
            <a:r>
              <a:rPr lang="sl-SI" altLang="en-US" b="0">
                <a:latin typeface="Tahoma" panose="020B0604030504040204" pitchFamily="34" charset="0"/>
              </a:rPr>
              <a:t>A label is removed on the router before the last hop within an MPLS domain</a:t>
            </a:r>
            <a:r>
              <a:rPr lang="en-US" altLang="zh-TW" b="0">
                <a:latin typeface="Tahoma" panose="020B0604030504040204" pitchFamily="34" charset="0"/>
                <a:ea typeface="新細明體" panose="02020500000000000000" pitchFamily="18" charset="-120"/>
              </a:rPr>
              <a:t>.</a:t>
            </a:r>
            <a:endParaRPr lang="en-GB" altLang="en-US" b="0">
              <a:latin typeface="Tahoma" panose="020B0604030504040204" pitchFamily="34" charset="0"/>
            </a:endParaRPr>
          </a:p>
        </p:txBody>
      </p:sp>
      <p:pic>
        <p:nvPicPr>
          <p:cNvPr id="87962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14600"/>
            <a:ext cx="838200" cy="7064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7962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570163"/>
            <a:ext cx="838200" cy="70643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7962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570163"/>
            <a:ext cx="838200" cy="70643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7962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2570163"/>
            <a:ext cx="838200" cy="70643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79626" name="AutoShape 10"/>
          <p:cNvSpPr>
            <a:spLocks noChangeArrowheads="1"/>
          </p:cNvSpPr>
          <p:nvPr/>
        </p:nvSpPr>
        <p:spPr bwMode="auto">
          <a:xfrm flipH="1">
            <a:off x="5943600" y="2209800"/>
            <a:ext cx="1066800" cy="457200"/>
          </a:xfrm>
          <a:prstGeom prst="homePlate">
            <a:avLst>
              <a:gd name="adj" fmla="val 41676"/>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10.0.0.0/8</a:t>
            </a:r>
          </a:p>
          <a:p>
            <a:pPr algn="ctr"/>
            <a:r>
              <a:rPr lang="sl-SI" altLang="en-US" sz="1200">
                <a:latin typeface="Helvetica" panose="020B0604020202020204" pitchFamily="34" charset="0"/>
              </a:rPr>
              <a:t>L=</a:t>
            </a:r>
            <a:r>
              <a:rPr lang="sl-SI" altLang="en-US" sz="1200">
                <a:solidFill>
                  <a:schemeClr val="accent2"/>
                </a:solidFill>
                <a:latin typeface="Helvetica" panose="020B0604020202020204" pitchFamily="34" charset="0"/>
              </a:rPr>
              <a:t>pop</a:t>
            </a:r>
            <a:endParaRPr lang="en-GB" altLang="en-US" sz="1200">
              <a:solidFill>
                <a:schemeClr val="accent2"/>
              </a:solidFill>
              <a:latin typeface="Helvetica" panose="020B0604020202020204" pitchFamily="34" charset="0"/>
            </a:endParaRPr>
          </a:p>
        </p:txBody>
      </p:sp>
      <p:sp>
        <p:nvSpPr>
          <p:cNvPr id="879627" name="AutoShape 11"/>
          <p:cNvSpPr>
            <a:spLocks noChangeArrowheads="1"/>
          </p:cNvSpPr>
          <p:nvPr/>
        </p:nvSpPr>
        <p:spPr bwMode="auto">
          <a:xfrm flipH="1">
            <a:off x="3657600" y="2209800"/>
            <a:ext cx="1066800" cy="457200"/>
          </a:xfrm>
          <a:prstGeom prst="homePlate">
            <a:avLst>
              <a:gd name="adj" fmla="val 41676"/>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10.0.0.0/8</a:t>
            </a:r>
          </a:p>
          <a:p>
            <a:pPr algn="ctr"/>
            <a:r>
              <a:rPr lang="sl-SI" altLang="en-US" sz="1200">
                <a:latin typeface="Helvetica" panose="020B0604020202020204" pitchFamily="34" charset="0"/>
              </a:rPr>
              <a:t>L=18</a:t>
            </a:r>
            <a:endParaRPr lang="en-GB" altLang="en-US" sz="1200">
              <a:latin typeface="Helvetica" panose="020B0604020202020204" pitchFamily="34" charset="0"/>
            </a:endParaRPr>
          </a:p>
        </p:txBody>
      </p:sp>
      <p:sp>
        <p:nvSpPr>
          <p:cNvPr id="879628" name="AutoShape 12"/>
          <p:cNvSpPr>
            <a:spLocks noChangeArrowheads="1"/>
          </p:cNvSpPr>
          <p:nvPr/>
        </p:nvSpPr>
        <p:spPr bwMode="auto">
          <a:xfrm flipH="1">
            <a:off x="1295400" y="2209800"/>
            <a:ext cx="1066800" cy="457200"/>
          </a:xfrm>
          <a:prstGeom prst="homePlate">
            <a:avLst>
              <a:gd name="adj" fmla="val 41676"/>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10.0.0.0/8</a:t>
            </a:r>
          </a:p>
          <a:p>
            <a:pPr algn="ctr"/>
            <a:r>
              <a:rPr lang="sl-SI" altLang="en-US" sz="1200">
                <a:latin typeface="Helvetica" panose="020B0604020202020204" pitchFamily="34" charset="0"/>
              </a:rPr>
              <a:t>L=17</a:t>
            </a:r>
            <a:endParaRPr lang="en-GB" altLang="en-US" sz="1200">
              <a:latin typeface="Helvetica" panose="020B0604020202020204" pitchFamily="34" charset="0"/>
            </a:endParaRPr>
          </a:p>
        </p:txBody>
      </p:sp>
      <p:grpSp>
        <p:nvGrpSpPr>
          <p:cNvPr id="879629" name="Group 13"/>
          <p:cNvGrpSpPr>
            <a:grpSpLocks/>
          </p:cNvGrpSpPr>
          <p:nvPr/>
        </p:nvGrpSpPr>
        <p:grpSpPr bwMode="auto">
          <a:xfrm>
            <a:off x="4648200" y="3276600"/>
            <a:ext cx="1295400" cy="1066800"/>
            <a:chOff x="3312" y="1824"/>
            <a:chExt cx="864" cy="672"/>
          </a:xfrm>
          <a:solidFill>
            <a:schemeClr val="accent2">
              <a:lumMod val="40000"/>
              <a:lumOff val="60000"/>
            </a:schemeClr>
          </a:solidFill>
        </p:grpSpPr>
        <p:sp>
          <p:nvSpPr>
            <p:cNvPr id="879630" name="AutoShape 14"/>
            <p:cNvSpPr>
              <a:spLocks noChangeArrowheads="1"/>
            </p:cNvSpPr>
            <p:nvPr/>
          </p:nvSpPr>
          <p:spPr bwMode="auto">
            <a:xfrm>
              <a:off x="3312" y="2160"/>
              <a:ext cx="864" cy="336"/>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sz="1200">
                  <a:latin typeface="Helvetica" panose="020B0604020202020204" pitchFamily="34" charset="0"/>
                </a:rPr>
                <a:t>LFIB</a:t>
              </a:r>
            </a:p>
            <a:p>
              <a:r>
                <a:rPr lang="sl-SI" altLang="en-US" sz="1200">
                  <a:latin typeface="Helvetica" panose="020B0604020202020204" pitchFamily="34" charset="0"/>
                </a:rPr>
                <a:t>18 </a:t>
              </a:r>
              <a:r>
                <a:rPr lang="sl-SI" altLang="en-US" sz="1200">
                  <a:latin typeface="Helvetica" panose="020B0604020202020204" pitchFamily="34" charset="0"/>
                  <a:sym typeface="Wingdings" panose="05000000000000000000" pitchFamily="2" charset="2"/>
                </a:rPr>
                <a:t> </a:t>
              </a:r>
              <a:r>
                <a:rPr lang="sl-SI" altLang="en-US" sz="1200">
                  <a:solidFill>
                    <a:schemeClr val="accent2"/>
                  </a:solidFill>
                  <a:latin typeface="Helvetica" panose="020B0604020202020204" pitchFamily="34" charset="0"/>
                  <a:sym typeface="Wingdings" panose="05000000000000000000" pitchFamily="2" charset="2"/>
                </a:rPr>
                <a:t>pop</a:t>
              </a:r>
              <a:endParaRPr lang="en-GB" altLang="en-US" sz="1200">
                <a:solidFill>
                  <a:schemeClr val="accent2"/>
                </a:solidFill>
                <a:latin typeface="Helvetica" panose="020B0604020202020204" pitchFamily="34" charset="0"/>
              </a:endParaRPr>
            </a:p>
          </p:txBody>
        </p:sp>
        <p:sp>
          <p:nvSpPr>
            <p:cNvPr id="879631" name="AutoShape 15"/>
            <p:cNvSpPr>
              <a:spLocks noChangeArrowheads="1"/>
            </p:cNvSpPr>
            <p:nvPr/>
          </p:nvSpPr>
          <p:spPr bwMode="auto">
            <a:xfrm>
              <a:off x="3312" y="1824"/>
              <a:ext cx="864" cy="336"/>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sz="1200">
                  <a:latin typeface="Helvetica" panose="020B0604020202020204" pitchFamily="34" charset="0"/>
                </a:rPr>
                <a:t>FIB</a:t>
              </a:r>
            </a:p>
            <a:p>
              <a:r>
                <a:rPr lang="sl-SI" altLang="en-US" sz="1200">
                  <a:latin typeface="Helvetica" panose="020B0604020202020204" pitchFamily="34" charset="0"/>
                </a:rPr>
                <a:t>10/8 </a:t>
              </a:r>
              <a:r>
                <a:rPr lang="sl-SI" altLang="en-US" sz="1200">
                  <a:latin typeface="Helvetica" panose="020B0604020202020204" pitchFamily="34" charset="0"/>
                  <a:sym typeface="Wingdings" panose="05000000000000000000" pitchFamily="2" charset="2"/>
                </a:rPr>
                <a:t> NH, 19</a:t>
              </a:r>
              <a:endParaRPr lang="en-GB" altLang="en-US" sz="1200">
                <a:latin typeface="Helvetica" panose="020B0604020202020204" pitchFamily="34" charset="0"/>
              </a:endParaRPr>
            </a:p>
          </p:txBody>
        </p:sp>
      </p:grpSp>
      <p:grpSp>
        <p:nvGrpSpPr>
          <p:cNvPr id="879632" name="Group 16"/>
          <p:cNvGrpSpPr>
            <a:grpSpLocks/>
          </p:cNvGrpSpPr>
          <p:nvPr/>
        </p:nvGrpSpPr>
        <p:grpSpPr bwMode="auto">
          <a:xfrm>
            <a:off x="2209800" y="3276600"/>
            <a:ext cx="1295400" cy="1066800"/>
            <a:chOff x="3312" y="1824"/>
            <a:chExt cx="864" cy="672"/>
          </a:xfrm>
          <a:solidFill>
            <a:schemeClr val="accent2">
              <a:lumMod val="40000"/>
              <a:lumOff val="60000"/>
            </a:schemeClr>
          </a:solidFill>
        </p:grpSpPr>
        <p:sp>
          <p:nvSpPr>
            <p:cNvPr id="879633" name="AutoShape 17"/>
            <p:cNvSpPr>
              <a:spLocks noChangeArrowheads="1"/>
            </p:cNvSpPr>
            <p:nvPr/>
          </p:nvSpPr>
          <p:spPr bwMode="auto">
            <a:xfrm>
              <a:off x="3312" y="2160"/>
              <a:ext cx="864" cy="336"/>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sz="1200">
                  <a:latin typeface="Helvetica" panose="020B0604020202020204" pitchFamily="34" charset="0"/>
                </a:rPr>
                <a:t>LFIB</a:t>
              </a:r>
            </a:p>
            <a:p>
              <a:r>
                <a:rPr lang="sl-SI" altLang="en-US" sz="1200">
                  <a:latin typeface="Helvetica" panose="020B0604020202020204" pitchFamily="34" charset="0"/>
                </a:rPr>
                <a:t>17 </a:t>
              </a:r>
              <a:r>
                <a:rPr lang="sl-SI" altLang="en-US" sz="1200">
                  <a:latin typeface="Helvetica" panose="020B0604020202020204" pitchFamily="34" charset="0"/>
                  <a:sym typeface="Wingdings" panose="05000000000000000000" pitchFamily="2" charset="2"/>
                </a:rPr>
                <a:t> 18</a:t>
              </a:r>
              <a:endParaRPr lang="en-GB" altLang="en-US" sz="1200">
                <a:latin typeface="Helvetica" panose="020B0604020202020204" pitchFamily="34" charset="0"/>
              </a:endParaRPr>
            </a:p>
          </p:txBody>
        </p:sp>
        <p:sp>
          <p:nvSpPr>
            <p:cNvPr id="879634" name="AutoShape 18"/>
            <p:cNvSpPr>
              <a:spLocks noChangeArrowheads="1"/>
            </p:cNvSpPr>
            <p:nvPr/>
          </p:nvSpPr>
          <p:spPr bwMode="auto">
            <a:xfrm>
              <a:off x="3312" y="1824"/>
              <a:ext cx="864" cy="336"/>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sz="1200">
                  <a:latin typeface="Helvetica" panose="020B0604020202020204" pitchFamily="34" charset="0"/>
                </a:rPr>
                <a:t>FIB</a:t>
              </a:r>
            </a:p>
            <a:p>
              <a:r>
                <a:rPr lang="sl-SI" altLang="en-US" sz="1200">
                  <a:latin typeface="Helvetica" panose="020B0604020202020204" pitchFamily="34" charset="0"/>
                </a:rPr>
                <a:t>10/8 </a:t>
              </a:r>
              <a:r>
                <a:rPr lang="sl-SI" altLang="en-US" sz="1200">
                  <a:latin typeface="Helvetica" panose="020B0604020202020204" pitchFamily="34" charset="0"/>
                  <a:sym typeface="Wingdings" panose="05000000000000000000" pitchFamily="2" charset="2"/>
                </a:rPr>
                <a:t> NH, 18</a:t>
              </a:r>
              <a:endParaRPr lang="en-GB" altLang="en-US" sz="1200">
                <a:latin typeface="Helvetica" panose="020B0604020202020204" pitchFamily="34" charset="0"/>
              </a:endParaRPr>
            </a:p>
          </p:txBody>
        </p:sp>
      </p:grpSp>
      <p:grpSp>
        <p:nvGrpSpPr>
          <p:cNvPr id="879635" name="Group 19"/>
          <p:cNvGrpSpPr>
            <a:grpSpLocks/>
          </p:cNvGrpSpPr>
          <p:nvPr/>
        </p:nvGrpSpPr>
        <p:grpSpPr bwMode="auto">
          <a:xfrm>
            <a:off x="304800" y="3276600"/>
            <a:ext cx="1295400" cy="1066800"/>
            <a:chOff x="3312" y="1824"/>
            <a:chExt cx="864" cy="672"/>
          </a:xfrm>
          <a:solidFill>
            <a:schemeClr val="accent2">
              <a:lumMod val="40000"/>
              <a:lumOff val="60000"/>
            </a:schemeClr>
          </a:solidFill>
        </p:grpSpPr>
        <p:sp>
          <p:nvSpPr>
            <p:cNvPr id="879636" name="AutoShape 20"/>
            <p:cNvSpPr>
              <a:spLocks noChangeArrowheads="1"/>
            </p:cNvSpPr>
            <p:nvPr/>
          </p:nvSpPr>
          <p:spPr bwMode="auto">
            <a:xfrm>
              <a:off x="3312" y="2160"/>
              <a:ext cx="864" cy="336"/>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sz="1200">
                  <a:latin typeface="Helvetica" panose="020B0604020202020204" pitchFamily="34" charset="0"/>
                </a:rPr>
                <a:t>LFIB</a:t>
              </a:r>
            </a:p>
            <a:p>
              <a:r>
                <a:rPr lang="sl-SI" altLang="en-US" sz="1200">
                  <a:latin typeface="Helvetica" panose="020B0604020202020204" pitchFamily="34" charset="0"/>
                </a:rPr>
                <a:t>35 </a:t>
              </a:r>
              <a:r>
                <a:rPr lang="sl-SI" altLang="en-US" sz="1200">
                  <a:latin typeface="Helvetica" panose="020B0604020202020204" pitchFamily="34" charset="0"/>
                  <a:sym typeface="Wingdings" panose="05000000000000000000" pitchFamily="2" charset="2"/>
                </a:rPr>
                <a:t> 17</a:t>
              </a:r>
              <a:endParaRPr lang="en-GB" altLang="en-US" sz="1200">
                <a:latin typeface="Helvetica" panose="020B0604020202020204" pitchFamily="34" charset="0"/>
              </a:endParaRPr>
            </a:p>
          </p:txBody>
        </p:sp>
        <p:sp>
          <p:nvSpPr>
            <p:cNvPr id="879637" name="AutoShape 21"/>
            <p:cNvSpPr>
              <a:spLocks noChangeArrowheads="1"/>
            </p:cNvSpPr>
            <p:nvPr/>
          </p:nvSpPr>
          <p:spPr bwMode="auto">
            <a:xfrm>
              <a:off x="3312" y="1824"/>
              <a:ext cx="864" cy="336"/>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sz="1200">
                  <a:latin typeface="Helvetica" panose="020B0604020202020204" pitchFamily="34" charset="0"/>
                </a:rPr>
                <a:t>FIB</a:t>
              </a:r>
            </a:p>
            <a:p>
              <a:r>
                <a:rPr lang="sl-SI" altLang="en-US" sz="1200">
                  <a:latin typeface="Helvetica" panose="020B0604020202020204" pitchFamily="34" charset="0"/>
                </a:rPr>
                <a:t>10/8 </a:t>
              </a:r>
              <a:r>
                <a:rPr lang="sl-SI" altLang="en-US" sz="1200">
                  <a:latin typeface="Helvetica" panose="020B0604020202020204" pitchFamily="34" charset="0"/>
                  <a:sym typeface="Wingdings" panose="05000000000000000000" pitchFamily="2" charset="2"/>
                </a:rPr>
                <a:t> NH, 17</a:t>
              </a:r>
              <a:endParaRPr lang="en-GB" altLang="en-US" sz="1200">
                <a:latin typeface="Helvetica" panose="020B0604020202020204" pitchFamily="34" charset="0"/>
              </a:endParaRPr>
            </a:p>
          </p:txBody>
        </p:sp>
      </p:grpSp>
      <p:grpSp>
        <p:nvGrpSpPr>
          <p:cNvPr id="879638" name="Group 22"/>
          <p:cNvGrpSpPr>
            <a:grpSpLocks/>
          </p:cNvGrpSpPr>
          <p:nvPr/>
        </p:nvGrpSpPr>
        <p:grpSpPr bwMode="auto">
          <a:xfrm>
            <a:off x="6781800" y="3276600"/>
            <a:ext cx="1295400" cy="1066800"/>
            <a:chOff x="3312" y="1824"/>
            <a:chExt cx="864" cy="672"/>
          </a:xfrm>
          <a:solidFill>
            <a:schemeClr val="accent2">
              <a:lumMod val="40000"/>
              <a:lumOff val="60000"/>
            </a:schemeClr>
          </a:solidFill>
        </p:grpSpPr>
        <p:sp>
          <p:nvSpPr>
            <p:cNvPr id="879639" name="AutoShape 23"/>
            <p:cNvSpPr>
              <a:spLocks noChangeArrowheads="1"/>
            </p:cNvSpPr>
            <p:nvPr/>
          </p:nvSpPr>
          <p:spPr bwMode="auto">
            <a:xfrm>
              <a:off x="3312" y="2160"/>
              <a:ext cx="864" cy="336"/>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sz="1200">
                  <a:latin typeface="Helvetica" panose="020B0604020202020204" pitchFamily="34" charset="0"/>
                </a:rPr>
                <a:t>LFIB</a:t>
              </a:r>
            </a:p>
            <a:p>
              <a:endParaRPr lang="en-GB" altLang="en-US" sz="1200">
                <a:latin typeface="Helvetica" panose="020B0604020202020204" pitchFamily="34" charset="0"/>
              </a:endParaRPr>
            </a:p>
          </p:txBody>
        </p:sp>
        <p:sp>
          <p:nvSpPr>
            <p:cNvPr id="879640" name="AutoShape 24"/>
            <p:cNvSpPr>
              <a:spLocks noChangeArrowheads="1"/>
            </p:cNvSpPr>
            <p:nvPr/>
          </p:nvSpPr>
          <p:spPr bwMode="auto">
            <a:xfrm>
              <a:off x="3312" y="1824"/>
              <a:ext cx="864" cy="336"/>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r>
                <a:rPr lang="sl-SI" altLang="en-US" sz="1200">
                  <a:latin typeface="Helvetica" panose="020B0604020202020204" pitchFamily="34" charset="0"/>
                </a:rPr>
                <a:t>FIB</a:t>
              </a:r>
            </a:p>
            <a:p>
              <a:r>
                <a:rPr lang="sl-SI" altLang="en-US" sz="1200">
                  <a:latin typeface="Helvetica" panose="020B0604020202020204" pitchFamily="34" charset="0"/>
                </a:rPr>
                <a:t>10/8 </a:t>
              </a:r>
              <a:r>
                <a:rPr lang="sl-SI" altLang="en-US" sz="1200">
                  <a:latin typeface="Helvetica" panose="020B0604020202020204" pitchFamily="34" charset="0"/>
                  <a:sym typeface="Wingdings" panose="05000000000000000000" pitchFamily="2" charset="2"/>
                </a:rPr>
                <a:t> NH</a:t>
              </a:r>
              <a:endParaRPr lang="en-GB" altLang="en-US" sz="1200">
                <a:latin typeface="Helvetica" panose="020B0604020202020204" pitchFamily="34" charset="0"/>
              </a:endParaRPr>
            </a:p>
          </p:txBody>
        </p:sp>
      </p:grpSp>
      <p:grpSp>
        <p:nvGrpSpPr>
          <p:cNvPr id="879641" name="Group 25"/>
          <p:cNvGrpSpPr>
            <a:grpSpLocks/>
          </p:cNvGrpSpPr>
          <p:nvPr/>
        </p:nvGrpSpPr>
        <p:grpSpPr bwMode="auto">
          <a:xfrm>
            <a:off x="1066800" y="2895600"/>
            <a:ext cx="1371600" cy="1493838"/>
            <a:chOff x="672" y="1824"/>
            <a:chExt cx="864" cy="941"/>
          </a:xfrm>
          <a:solidFill>
            <a:schemeClr val="accent2">
              <a:lumMod val="40000"/>
              <a:lumOff val="60000"/>
            </a:schemeClr>
          </a:solidFill>
        </p:grpSpPr>
        <p:grpSp>
          <p:nvGrpSpPr>
            <p:cNvPr id="879642" name="Group 26"/>
            <p:cNvGrpSpPr>
              <a:grpSpLocks/>
            </p:cNvGrpSpPr>
            <p:nvPr/>
          </p:nvGrpSpPr>
          <p:grpSpPr bwMode="auto">
            <a:xfrm>
              <a:off x="768" y="1824"/>
              <a:ext cx="768" cy="192"/>
              <a:chOff x="960" y="1584"/>
              <a:chExt cx="768" cy="192"/>
            </a:xfrm>
            <a:grpFill/>
          </p:grpSpPr>
          <p:sp>
            <p:nvSpPr>
              <p:cNvPr id="879643" name="AutoShape 27"/>
              <p:cNvSpPr>
                <a:spLocks noChangeArrowheads="1"/>
              </p:cNvSpPr>
              <p:nvPr/>
            </p:nvSpPr>
            <p:spPr bwMode="auto">
              <a:xfrm>
                <a:off x="1200" y="1584"/>
                <a:ext cx="528" cy="192"/>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sl-SI" altLang="en-US" sz="1200">
                    <a:latin typeface="Helvetica" panose="020B0604020202020204" pitchFamily="34" charset="0"/>
                  </a:rPr>
                  <a:t>10.1.1.1</a:t>
                </a:r>
                <a:endParaRPr lang="en-GB" altLang="en-US" sz="1200">
                  <a:latin typeface="Helvetica" panose="020B0604020202020204" pitchFamily="34" charset="0"/>
                </a:endParaRPr>
              </a:p>
            </p:txBody>
          </p:sp>
          <p:sp>
            <p:nvSpPr>
              <p:cNvPr id="879644" name="AutoShape 28"/>
              <p:cNvSpPr>
                <a:spLocks noChangeArrowheads="1"/>
              </p:cNvSpPr>
              <p:nvPr/>
            </p:nvSpPr>
            <p:spPr bwMode="auto">
              <a:xfrm>
                <a:off x="960" y="1584"/>
                <a:ext cx="240" cy="192"/>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sl-SI" altLang="en-US" sz="1200">
                    <a:latin typeface="Helvetica" panose="020B0604020202020204" pitchFamily="34" charset="0"/>
                  </a:rPr>
                  <a:t>17</a:t>
                </a:r>
                <a:endParaRPr lang="en-GB" altLang="en-US" sz="1200">
                  <a:latin typeface="Helvetica" panose="020B0604020202020204" pitchFamily="34" charset="0"/>
                </a:endParaRPr>
              </a:p>
            </p:txBody>
          </p:sp>
        </p:grpSp>
        <p:sp>
          <p:nvSpPr>
            <p:cNvPr id="879645" name="Text Box 29"/>
            <p:cNvSpPr txBox="1">
              <a:spLocks noChangeArrowheads="1"/>
            </p:cNvSpPr>
            <p:nvPr/>
          </p:nvSpPr>
          <p:spPr bwMode="auto">
            <a:xfrm>
              <a:off x="672" y="2400"/>
              <a:ext cx="317" cy="365"/>
            </a:xfrm>
            <a:prstGeom prst="rect">
              <a:avLst/>
            </a:prstGeom>
            <a:grpFill/>
            <a:ln>
              <a:noFill/>
            </a:ln>
            <a:effectLst/>
            <a:extLs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3200">
                  <a:solidFill>
                    <a:schemeClr val="accent1"/>
                  </a:solidFill>
                  <a:latin typeface="Helvetica" panose="020B0604020202020204" pitchFamily="34" charset="0"/>
                  <a:sym typeface="Wingdings" panose="05000000000000000000" pitchFamily="2" charset="2"/>
                </a:rPr>
                <a:t></a:t>
              </a:r>
              <a:endParaRPr lang="en-GB" altLang="en-US" sz="3200">
                <a:solidFill>
                  <a:schemeClr val="accent1"/>
                </a:solidFill>
                <a:latin typeface="Helvetica" panose="020B0604020202020204" pitchFamily="34" charset="0"/>
              </a:endParaRPr>
            </a:p>
          </p:txBody>
        </p:sp>
      </p:grpSp>
      <p:grpSp>
        <p:nvGrpSpPr>
          <p:cNvPr id="879646" name="Group 30"/>
          <p:cNvGrpSpPr>
            <a:grpSpLocks/>
          </p:cNvGrpSpPr>
          <p:nvPr/>
        </p:nvGrpSpPr>
        <p:grpSpPr bwMode="auto">
          <a:xfrm>
            <a:off x="2971800" y="2895600"/>
            <a:ext cx="1828800" cy="1493838"/>
            <a:chOff x="1968" y="1824"/>
            <a:chExt cx="1152" cy="941"/>
          </a:xfrm>
          <a:solidFill>
            <a:schemeClr val="accent2">
              <a:lumMod val="40000"/>
              <a:lumOff val="60000"/>
            </a:schemeClr>
          </a:solidFill>
        </p:grpSpPr>
        <p:grpSp>
          <p:nvGrpSpPr>
            <p:cNvPr id="879647" name="Group 31"/>
            <p:cNvGrpSpPr>
              <a:grpSpLocks/>
            </p:cNvGrpSpPr>
            <p:nvPr/>
          </p:nvGrpSpPr>
          <p:grpSpPr bwMode="auto">
            <a:xfrm>
              <a:off x="2352" y="1824"/>
              <a:ext cx="768" cy="192"/>
              <a:chOff x="960" y="1584"/>
              <a:chExt cx="768" cy="192"/>
            </a:xfrm>
            <a:grpFill/>
          </p:grpSpPr>
          <p:sp>
            <p:nvSpPr>
              <p:cNvPr id="879648" name="AutoShape 32"/>
              <p:cNvSpPr>
                <a:spLocks noChangeArrowheads="1"/>
              </p:cNvSpPr>
              <p:nvPr/>
            </p:nvSpPr>
            <p:spPr bwMode="auto">
              <a:xfrm>
                <a:off x="1200" y="1584"/>
                <a:ext cx="528" cy="192"/>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sl-SI" altLang="en-US" sz="1200">
                    <a:latin typeface="Helvetica" panose="020B0604020202020204" pitchFamily="34" charset="0"/>
                  </a:rPr>
                  <a:t>10.1.1.1</a:t>
                </a:r>
                <a:endParaRPr lang="en-GB" altLang="en-US" sz="1200">
                  <a:latin typeface="Helvetica" panose="020B0604020202020204" pitchFamily="34" charset="0"/>
                </a:endParaRPr>
              </a:p>
            </p:txBody>
          </p:sp>
          <p:sp>
            <p:nvSpPr>
              <p:cNvPr id="879649" name="AutoShape 33"/>
              <p:cNvSpPr>
                <a:spLocks noChangeArrowheads="1"/>
              </p:cNvSpPr>
              <p:nvPr/>
            </p:nvSpPr>
            <p:spPr bwMode="auto">
              <a:xfrm>
                <a:off x="960" y="1584"/>
                <a:ext cx="240" cy="192"/>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sl-SI" altLang="en-US" sz="1200">
                    <a:latin typeface="Helvetica" panose="020B0604020202020204" pitchFamily="34" charset="0"/>
                  </a:rPr>
                  <a:t>18</a:t>
                </a:r>
                <a:endParaRPr lang="en-GB" altLang="en-US" sz="1200">
                  <a:latin typeface="Helvetica" panose="020B0604020202020204" pitchFamily="34" charset="0"/>
                </a:endParaRPr>
              </a:p>
            </p:txBody>
          </p:sp>
        </p:grpSp>
        <p:sp>
          <p:nvSpPr>
            <p:cNvPr id="879650" name="Text Box 34"/>
            <p:cNvSpPr txBox="1">
              <a:spLocks noChangeArrowheads="1"/>
            </p:cNvSpPr>
            <p:nvPr/>
          </p:nvSpPr>
          <p:spPr bwMode="auto">
            <a:xfrm>
              <a:off x="1968" y="2400"/>
              <a:ext cx="317" cy="365"/>
            </a:xfrm>
            <a:prstGeom prst="rect">
              <a:avLst/>
            </a:prstGeom>
            <a:grpFill/>
            <a:ln>
              <a:noFill/>
            </a:ln>
            <a:effectLst/>
            <a:extLs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3200">
                  <a:solidFill>
                    <a:schemeClr val="accent1"/>
                  </a:solidFill>
                  <a:latin typeface="Helvetica" panose="020B0604020202020204" pitchFamily="34" charset="0"/>
                  <a:sym typeface="Wingdings" panose="05000000000000000000" pitchFamily="2" charset="2"/>
                </a:rPr>
                <a:t></a:t>
              </a:r>
              <a:endParaRPr lang="en-GB" altLang="en-US" sz="3200">
                <a:solidFill>
                  <a:schemeClr val="accent1"/>
                </a:solidFill>
                <a:latin typeface="Helvetica" panose="020B0604020202020204" pitchFamily="34" charset="0"/>
              </a:endParaRPr>
            </a:p>
          </p:txBody>
        </p:sp>
      </p:grpSp>
      <p:grpSp>
        <p:nvGrpSpPr>
          <p:cNvPr id="879651" name="Group 35"/>
          <p:cNvGrpSpPr>
            <a:grpSpLocks/>
          </p:cNvGrpSpPr>
          <p:nvPr/>
        </p:nvGrpSpPr>
        <p:grpSpPr bwMode="auto">
          <a:xfrm>
            <a:off x="5410200" y="2895600"/>
            <a:ext cx="1447800" cy="1493838"/>
            <a:chOff x="3408" y="1824"/>
            <a:chExt cx="912" cy="941"/>
          </a:xfrm>
          <a:solidFill>
            <a:schemeClr val="accent2">
              <a:lumMod val="40000"/>
              <a:lumOff val="60000"/>
            </a:schemeClr>
          </a:solidFill>
        </p:grpSpPr>
        <p:sp>
          <p:nvSpPr>
            <p:cNvPr id="879652" name="AutoShape 36"/>
            <p:cNvSpPr>
              <a:spLocks noChangeArrowheads="1"/>
            </p:cNvSpPr>
            <p:nvPr/>
          </p:nvSpPr>
          <p:spPr bwMode="auto">
            <a:xfrm>
              <a:off x="3792" y="1824"/>
              <a:ext cx="528" cy="192"/>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sl-SI" altLang="en-US" sz="1200">
                  <a:latin typeface="Helvetica" panose="020B0604020202020204" pitchFamily="34" charset="0"/>
                </a:rPr>
                <a:t>10.1.1.1</a:t>
              </a:r>
              <a:endParaRPr lang="en-GB" altLang="en-US" sz="1200">
                <a:latin typeface="Helvetica" panose="020B0604020202020204" pitchFamily="34" charset="0"/>
              </a:endParaRPr>
            </a:p>
          </p:txBody>
        </p:sp>
        <p:sp>
          <p:nvSpPr>
            <p:cNvPr id="879653" name="Text Box 37"/>
            <p:cNvSpPr txBox="1">
              <a:spLocks noChangeArrowheads="1"/>
            </p:cNvSpPr>
            <p:nvPr/>
          </p:nvSpPr>
          <p:spPr bwMode="auto">
            <a:xfrm>
              <a:off x="3408" y="2400"/>
              <a:ext cx="317" cy="365"/>
            </a:xfrm>
            <a:prstGeom prst="rect">
              <a:avLst/>
            </a:prstGeom>
            <a:grpFill/>
            <a:ln>
              <a:noFill/>
            </a:ln>
            <a:effectLst/>
            <a:extLs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3200">
                  <a:solidFill>
                    <a:schemeClr val="accent1"/>
                  </a:solidFill>
                  <a:latin typeface="Helvetica" panose="020B0604020202020204" pitchFamily="34" charset="0"/>
                  <a:sym typeface="Wingdings" panose="05000000000000000000" pitchFamily="2" charset="2"/>
                </a:rPr>
                <a:t></a:t>
              </a:r>
              <a:endParaRPr lang="en-GB" altLang="en-US" sz="3200">
                <a:solidFill>
                  <a:schemeClr val="accent1"/>
                </a:solidFill>
                <a:latin typeface="Helvetica" panose="020B0604020202020204" pitchFamily="34" charset="0"/>
              </a:endParaRPr>
            </a:p>
          </p:txBody>
        </p:sp>
      </p:grpSp>
      <p:grpSp>
        <p:nvGrpSpPr>
          <p:cNvPr id="879654" name="Group 38"/>
          <p:cNvGrpSpPr>
            <a:grpSpLocks/>
          </p:cNvGrpSpPr>
          <p:nvPr/>
        </p:nvGrpSpPr>
        <p:grpSpPr bwMode="auto">
          <a:xfrm>
            <a:off x="7924800" y="2895600"/>
            <a:ext cx="838200" cy="1493838"/>
            <a:chOff x="5136" y="1824"/>
            <a:chExt cx="528" cy="941"/>
          </a:xfrm>
          <a:solidFill>
            <a:schemeClr val="accent2">
              <a:lumMod val="40000"/>
              <a:lumOff val="60000"/>
            </a:schemeClr>
          </a:solidFill>
        </p:grpSpPr>
        <p:sp>
          <p:nvSpPr>
            <p:cNvPr id="879655" name="AutoShape 39"/>
            <p:cNvSpPr>
              <a:spLocks noChangeArrowheads="1"/>
            </p:cNvSpPr>
            <p:nvPr/>
          </p:nvSpPr>
          <p:spPr bwMode="auto">
            <a:xfrm>
              <a:off x="5136" y="1824"/>
              <a:ext cx="528" cy="192"/>
            </a:xfrm>
            <a:prstGeom prst="flowChartProcess">
              <a:avLst/>
            </a:prstGeom>
            <a:grpFill/>
            <a:ln w="1905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sl-SI" altLang="en-US" sz="1200">
                  <a:latin typeface="Helvetica" panose="020B0604020202020204" pitchFamily="34" charset="0"/>
                </a:rPr>
                <a:t>10.1.1.1</a:t>
              </a:r>
              <a:endParaRPr lang="en-GB" altLang="en-US" sz="1200">
                <a:latin typeface="Helvetica" panose="020B0604020202020204" pitchFamily="34" charset="0"/>
              </a:endParaRPr>
            </a:p>
          </p:txBody>
        </p:sp>
        <p:sp>
          <p:nvSpPr>
            <p:cNvPr id="879656" name="Text Box 40"/>
            <p:cNvSpPr txBox="1">
              <a:spLocks noChangeArrowheads="1"/>
            </p:cNvSpPr>
            <p:nvPr/>
          </p:nvSpPr>
          <p:spPr bwMode="auto">
            <a:xfrm>
              <a:off x="5236" y="2400"/>
              <a:ext cx="116" cy="365"/>
            </a:xfrm>
            <a:prstGeom prst="rect">
              <a:avLst/>
            </a:prstGeom>
            <a:grpFill/>
            <a:ln>
              <a:noFill/>
            </a:ln>
            <a:effectLst/>
            <a:extLs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endParaRPr lang="en-GB" altLang="en-US" sz="3200">
                <a:solidFill>
                  <a:schemeClr val="accent1"/>
                </a:solidFill>
                <a:latin typeface="Helvetica" panose="020B0604020202020204" pitchFamily="34" charset="0"/>
              </a:endParaRPr>
            </a:p>
          </p:txBody>
        </p:sp>
        <p:sp>
          <p:nvSpPr>
            <p:cNvPr id="879657" name="Text Box 41"/>
            <p:cNvSpPr txBox="1">
              <a:spLocks noChangeArrowheads="1"/>
            </p:cNvSpPr>
            <p:nvPr/>
          </p:nvSpPr>
          <p:spPr bwMode="auto">
            <a:xfrm>
              <a:off x="5136" y="2064"/>
              <a:ext cx="317" cy="365"/>
            </a:xfrm>
            <a:prstGeom prst="rect">
              <a:avLst/>
            </a:prstGeom>
            <a:grpFill/>
            <a:ln>
              <a:noFill/>
            </a:ln>
            <a:effectLst/>
            <a:extLs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r>
                <a:rPr lang="sl-SI" altLang="en-US" sz="3200">
                  <a:solidFill>
                    <a:schemeClr val="accent1"/>
                  </a:solidFill>
                  <a:latin typeface="Helvetica" panose="020B0604020202020204" pitchFamily="34" charset="0"/>
                  <a:sym typeface="Wingdings" panose="05000000000000000000" pitchFamily="2" charset="2"/>
                </a:rPr>
                <a:t></a:t>
              </a:r>
              <a:endParaRPr lang="en-GB" altLang="en-US" sz="3200">
                <a:solidFill>
                  <a:schemeClr val="accent1"/>
                </a:solidFill>
                <a:latin typeface="Helvetica" panose="020B0604020202020204" pitchFamily="34" charset="0"/>
              </a:endParaRPr>
            </a:p>
          </p:txBody>
        </p:sp>
      </p:grpSp>
      <p:sp>
        <p:nvSpPr>
          <p:cNvPr id="879658" name="AutoShape 42"/>
          <p:cNvSpPr>
            <a:spLocks/>
          </p:cNvSpPr>
          <p:nvPr/>
        </p:nvSpPr>
        <p:spPr bwMode="auto">
          <a:xfrm>
            <a:off x="6705600" y="4648200"/>
            <a:ext cx="1663700" cy="304800"/>
          </a:xfrm>
          <a:prstGeom prst="borderCallout3">
            <a:avLst>
              <a:gd name="adj1" fmla="val 37500"/>
              <a:gd name="adj2" fmla="val 104579"/>
              <a:gd name="adj3" fmla="val 37500"/>
              <a:gd name="adj4" fmla="val 118032"/>
              <a:gd name="adj5" fmla="val -187500"/>
              <a:gd name="adj6" fmla="val 118032"/>
              <a:gd name="adj7" fmla="val -287500"/>
              <a:gd name="adj8" fmla="val 90838"/>
            </a:avLst>
          </a:prstGeom>
          <a:solidFill>
            <a:schemeClr val="accent2">
              <a:lumMod val="40000"/>
              <a:lumOff val="60000"/>
            </a:schemeClr>
          </a:solidFill>
          <a:ln w="19050">
            <a:solidFill>
              <a:schemeClr val="tx1"/>
            </a:solidFill>
            <a:miter lim="800000"/>
            <a:headEnd/>
            <a:tailEnd type="none" w="sm" len="sm"/>
          </a:ln>
          <a:effectLst/>
        </p:spPr>
        <p:txBody>
          <a:bodyPr anchor="ctr"/>
          <a:lstStyle>
            <a:lvl1pPr marL="292100" indent="-292100">
              <a:defRPr sz="2400">
                <a:solidFill>
                  <a:schemeClr val="tx1"/>
                </a:solidFill>
                <a:latin typeface="Arial" panose="020B0604020202020204" pitchFamily="34" charset="0"/>
              </a:defRPr>
            </a:lvl1pPr>
            <a:lvl2pPr marL="482600">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defRPr>
            </a:lvl9pPr>
          </a:lstStyle>
          <a:p>
            <a:r>
              <a:rPr lang="sl-SI" altLang="en-US" sz="1200">
                <a:latin typeface="Helvetica" panose="020B0604020202020204" pitchFamily="34" charset="0"/>
              </a:rPr>
              <a:t>One single lookup</a:t>
            </a:r>
            <a:r>
              <a:rPr lang="en-US" altLang="zh-TW" sz="1200">
                <a:latin typeface="Helvetica" panose="020B0604020202020204" pitchFamily="34" charset="0"/>
                <a:ea typeface="新細明體" panose="02020500000000000000" pitchFamily="18" charset="-120"/>
              </a:rPr>
              <a:t>.</a:t>
            </a:r>
            <a:endParaRPr lang="en-GB" altLang="en-US" sz="1200">
              <a:latin typeface="Helvetica" panose="020B0604020202020204" pitchFamily="34" charset="0"/>
            </a:endParaRPr>
          </a:p>
        </p:txBody>
      </p:sp>
      <p:sp>
        <p:nvSpPr>
          <p:cNvPr id="879659" name="AutoShape 43"/>
          <p:cNvSpPr>
            <a:spLocks noChangeArrowheads="1"/>
          </p:cNvSpPr>
          <p:nvPr/>
        </p:nvSpPr>
        <p:spPr bwMode="auto">
          <a:xfrm flipH="1">
            <a:off x="7772400" y="2286000"/>
            <a:ext cx="914400" cy="228600"/>
          </a:xfrm>
          <a:prstGeom prst="homePlate">
            <a:avLst>
              <a:gd name="adj" fmla="val 71444"/>
            </a:avLst>
          </a:prstGeom>
          <a:solidFill>
            <a:schemeClr val="accent2">
              <a:lumMod val="40000"/>
              <a:lumOff val="60000"/>
            </a:schemeClr>
          </a:solidFill>
          <a:ln w="19050">
            <a:solidFill>
              <a:schemeClr val="tx1"/>
            </a:solidFill>
            <a:miter lim="800000"/>
            <a:headEnd type="none" w="sm" len="sm"/>
            <a:tailEnd/>
          </a:ln>
          <a:effectLst/>
        </p:spPr>
        <p:txBody>
          <a:bodyPr wrap="none" anchor="ctr"/>
          <a:lstStyle/>
          <a:p>
            <a:pPr algn="ctr"/>
            <a:r>
              <a:rPr lang="sl-SI" altLang="en-US" sz="1200">
                <a:latin typeface="Helvetica" panose="020B0604020202020204" pitchFamily="34" charset="0"/>
              </a:rPr>
              <a:t>10.0.0.0/8</a:t>
            </a:r>
          </a:p>
        </p:txBody>
      </p:sp>
      <p:sp>
        <p:nvSpPr>
          <p:cNvPr id="879660" name="AutoShape 44"/>
          <p:cNvSpPr>
            <a:spLocks/>
          </p:cNvSpPr>
          <p:nvPr/>
        </p:nvSpPr>
        <p:spPr bwMode="auto">
          <a:xfrm>
            <a:off x="6019800" y="1600200"/>
            <a:ext cx="1739900" cy="457200"/>
          </a:xfrm>
          <a:prstGeom prst="borderCallout3">
            <a:avLst>
              <a:gd name="adj1" fmla="val 25000"/>
              <a:gd name="adj2" fmla="val 104380"/>
              <a:gd name="adj3" fmla="val 25000"/>
              <a:gd name="adj4" fmla="val 115056"/>
              <a:gd name="adj5" fmla="val 124653"/>
              <a:gd name="adj6" fmla="val 115056"/>
              <a:gd name="adj7" fmla="val 169444"/>
              <a:gd name="adj8" fmla="val 65694"/>
            </a:avLst>
          </a:prstGeom>
          <a:solidFill>
            <a:schemeClr val="accent2">
              <a:lumMod val="40000"/>
              <a:lumOff val="60000"/>
            </a:schemeClr>
          </a:solidFill>
          <a:ln w="19050">
            <a:solidFill>
              <a:schemeClr val="tx1"/>
            </a:solidFill>
            <a:miter lim="800000"/>
            <a:headEnd/>
            <a:tailEnd type="none" w="sm" len="sm"/>
          </a:ln>
          <a:effectLst/>
        </p:spPr>
        <p:txBody>
          <a:bodyPr anchor="ctr"/>
          <a:lstStyle>
            <a:lvl1pPr>
              <a:defRPr sz="2400">
                <a:solidFill>
                  <a:schemeClr val="tx1"/>
                </a:solidFill>
                <a:latin typeface="Arial" panose="020B0604020202020204" pitchFamily="34" charset="0"/>
              </a:defRPr>
            </a:lvl1pPr>
            <a:lvl2pPr marL="482600">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defRPr>
            </a:lvl9pPr>
          </a:lstStyle>
          <a:p>
            <a:r>
              <a:rPr lang="sl-SI" altLang="en-US" sz="1200">
                <a:solidFill>
                  <a:schemeClr val="accent1"/>
                </a:solidFill>
                <a:latin typeface="Helvetica" panose="020B0604020202020204" pitchFamily="34" charset="0"/>
              </a:rPr>
              <a:t>Pop</a:t>
            </a:r>
            <a:r>
              <a:rPr lang="sl-SI" altLang="en-US" sz="1200">
                <a:latin typeface="Helvetica" panose="020B0604020202020204" pitchFamily="34" charset="0"/>
              </a:rPr>
              <a:t> or </a:t>
            </a:r>
            <a:r>
              <a:rPr lang="sl-SI" altLang="en-US" sz="1200">
                <a:solidFill>
                  <a:schemeClr val="accent1"/>
                </a:solidFill>
                <a:latin typeface="Helvetica" panose="020B0604020202020204" pitchFamily="34" charset="0"/>
              </a:rPr>
              <a:t>implicit null</a:t>
            </a:r>
            <a:r>
              <a:rPr lang="sl-SI" altLang="en-US" sz="1200">
                <a:latin typeface="Helvetica" panose="020B0604020202020204" pitchFamily="34" charset="0"/>
              </a:rPr>
              <a:t> label is adveritsed</a:t>
            </a:r>
            <a:r>
              <a:rPr lang="en-US" altLang="zh-TW" sz="1200">
                <a:latin typeface="Helvetica" panose="020B0604020202020204" pitchFamily="34" charset="0"/>
                <a:ea typeface="新細明體" panose="02020500000000000000" pitchFamily="18" charset="-120"/>
              </a:rPr>
              <a:t>.</a:t>
            </a:r>
            <a:endParaRPr lang="en-GB" altLang="en-US" sz="1200">
              <a:latin typeface="Helvetica" panose="020B0604020202020204" pitchFamily="34" charset="0"/>
            </a:endParaRPr>
          </a:p>
        </p:txBody>
      </p:sp>
    </p:spTree>
    <p:extLst>
      <p:ext uri="{BB962C8B-B14F-4D97-AF65-F5344CB8AC3E}">
        <p14:creationId xmlns:p14="http://schemas.microsoft.com/office/powerpoint/2010/main" val="1272552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96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796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96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966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8796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7962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7963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7962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87963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87964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87964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87965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87965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7965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879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21" grpId="0" animBg="1" autoUpdateAnimBg="0"/>
      <p:bldP spid="879626" grpId="0" animBg="1" autoUpdateAnimBg="0"/>
      <p:bldP spid="879627" grpId="0" animBg="1" autoUpdateAnimBg="0"/>
      <p:bldP spid="879628" grpId="0" animBg="1" autoUpdateAnimBg="0"/>
      <p:bldP spid="879658" grpId="0" animBg="1" autoUpdateAnimBg="0"/>
      <p:bldP spid="879659" grpId="0" animBg="1" autoUpdateAnimBg="0"/>
      <p:bldP spid="879660"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p:txBody>
          <a:bodyPr/>
          <a:lstStyle/>
          <a:p>
            <a:r>
              <a:rPr lang="sl-SI" altLang="en-US" b="0">
                <a:latin typeface="Tahoma" panose="020B0604030504040204" pitchFamily="34" charset="0"/>
              </a:rPr>
              <a:t>Penultimate Hop Popping</a:t>
            </a:r>
            <a:endParaRPr lang="en-GB" altLang="en-US" b="0">
              <a:latin typeface="Tahoma" panose="020B0604030504040204" pitchFamily="34" charset="0"/>
            </a:endParaRPr>
          </a:p>
        </p:txBody>
      </p:sp>
      <p:sp>
        <p:nvSpPr>
          <p:cNvPr id="880643" name="Rectangle 3"/>
          <p:cNvSpPr>
            <a:spLocks noGrp="1" noChangeArrowheads="1"/>
          </p:cNvSpPr>
          <p:nvPr>
            <p:ph type="body" idx="1"/>
          </p:nvPr>
        </p:nvSpPr>
        <p:spPr>
          <a:xfrm>
            <a:off x="458788" y="1590675"/>
            <a:ext cx="8221662" cy="4657725"/>
          </a:xfrm>
        </p:spPr>
        <p:txBody>
          <a:bodyPr/>
          <a:lstStyle/>
          <a:p>
            <a:r>
              <a:rPr lang="sl-SI" altLang="en-US" b="0" dirty="0">
                <a:latin typeface="Tahoma" panose="020B0604030504040204" pitchFamily="34" charset="0"/>
              </a:rPr>
              <a:t>Penultimate hop popping optimizes MPLS performace (one less LFIB lookup)</a:t>
            </a:r>
            <a:r>
              <a:rPr lang="en-US" altLang="zh-TW" b="0" dirty="0">
                <a:latin typeface="Tahoma" panose="020B0604030504040204" pitchFamily="34" charset="0"/>
                <a:ea typeface="新細明體" panose="02020500000000000000" pitchFamily="18" charset="-120"/>
              </a:rPr>
              <a:t>.</a:t>
            </a:r>
            <a:endParaRPr lang="sl-SI" altLang="en-US" b="0" dirty="0">
              <a:latin typeface="Tahoma" panose="020B0604030504040204" pitchFamily="34" charset="0"/>
            </a:endParaRPr>
          </a:p>
          <a:p>
            <a:r>
              <a:rPr lang="sl-SI" altLang="en-US" b="0" dirty="0" smtClean="0">
                <a:latin typeface="Tahoma" panose="020B0604030504040204" pitchFamily="34" charset="0"/>
              </a:rPr>
              <a:t>Pop </a:t>
            </a:r>
            <a:r>
              <a:rPr lang="sl-SI" altLang="en-US" b="0" dirty="0">
                <a:latin typeface="Tahoma" panose="020B0604030504040204" pitchFamily="34" charset="0"/>
              </a:rPr>
              <a:t>or implicit null label uses value 3 when being advertised to a neighbor</a:t>
            </a:r>
            <a:r>
              <a:rPr lang="en-US" altLang="zh-TW" b="0" dirty="0" smtClean="0">
                <a:latin typeface="Tahoma" panose="020B0604030504040204" pitchFamily="34" charset="0"/>
                <a:ea typeface="新細明體" panose="02020500000000000000" pitchFamily="18" charset="-120"/>
              </a:rPr>
              <a:t>.</a:t>
            </a:r>
          </a:p>
          <a:p>
            <a:r>
              <a:rPr lang="en-US" altLang="en-US" dirty="0" smtClean="0">
                <a:latin typeface="Tahoma" panose="020B0604030504040204" pitchFamily="34" charset="0"/>
                <a:ea typeface="新細明體" panose="02020500000000000000" pitchFamily="18" charset="-120"/>
              </a:rPr>
              <a:t>Reserved Label values:</a:t>
            </a:r>
          </a:p>
          <a:p>
            <a:pPr lvl="1"/>
            <a:r>
              <a:rPr lang="en-US" altLang="en-US" dirty="0">
                <a:latin typeface="Tahoma" panose="020B0604030504040204" pitchFamily="34" charset="0"/>
              </a:rPr>
              <a:t> </a:t>
            </a:r>
            <a:r>
              <a:rPr lang="en-US" altLang="en-US" b="1" dirty="0">
                <a:solidFill>
                  <a:srgbClr val="C00000"/>
                </a:solidFill>
                <a:latin typeface="Tahoma" panose="020B0604030504040204" pitchFamily="34" charset="0"/>
              </a:rPr>
              <a:t>0: explicit NULL.</a:t>
            </a:r>
            <a:r>
              <a:rPr lang="en-US" altLang="en-US" dirty="0">
                <a:latin typeface="Tahoma" panose="020B0604030504040204" pitchFamily="34" charset="0"/>
              </a:rPr>
              <a:t> Can be used in signaling protocols as well as label headers.</a:t>
            </a:r>
          </a:p>
          <a:p>
            <a:pPr lvl="1"/>
            <a:r>
              <a:rPr lang="en-US" altLang="en-US" dirty="0">
                <a:latin typeface="Tahoma" panose="020B0604030504040204" pitchFamily="34" charset="0"/>
              </a:rPr>
              <a:t> </a:t>
            </a:r>
            <a:r>
              <a:rPr lang="en-US" altLang="en-US" b="1" dirty="0" smtClean="0">
                <a:solidFill>
                  <a:srgbClr val="C00000"/>
                </a:solidFill>
                <a:latin typeface="Tahoma" panose="020B0604030504040204" pitchFamily="34" charset="0"/>
              </a:rPr>
              <a:t>3</a:t>
            </a:r>
            <a:r>
              <a:rPr lang="en-US" altLang="en-US" b="1" dirty="0">
                <a:solidFill>
                  <a:srgbClr val="C00000"/>
                </a:solidFill>
                <a:latin typeface="Tahoma" panose="020B0604030504040204" pitchFamily="34" charset="0"/>
              </a:rPr>
              <a:t>: implicit NULL</a:t>
            </a:r>
            <a:r>
              <a:rPr lang="en-US" altLang="en-US" dirty="0">
                <a:latin typeface="Tahoma" panose="020B0604030504040204" pitchFamily="34" charset="0"/>
              </a:rPr>
              <a:t>. Used in signaling protocols only. It should never appear in the label stack. Its use in a signaling protocol indicates that the upstream router should perform penultimate hop popping (PHP; remove the top label on the stack). </a:t>
            </a:r>
            <a:endParaRPr lang="en-GB" altLang="en-US" b="0" dirty="0">
              <a:latin typeface="Tahoma" panose="020B0604030504040204" pitchFamily="34" charset="0"/>
            </a:endParaRPr>
          </a:p>
        </p:txBody>
      </p:sp>
    </p:spTree>
    <p:extLst>
      <p:ext uri="{BB962C8B-B14F-4D97-AF65-F5344CB8AC3E}">
        <p14:creationId xmlns:p14="http://schemas.microsoft.com/office/powerpoint/2010/main" val="30637719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ChangeArrowheads="1"/>
          </p:cNvSpPr>
          <p:nvPr/>
        </p:nvSpPr>
        <p:spPr bwMode="auto">
          <a:xfrm>
            <a:off x="766763" y="236538"/>
            <a:ext cx="7623175" cy="11430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124" tIns="41061" rIns="82124" bIns="41061" anchor="ctr" anchorCtr="1"/>
          <a:lstStyle>
            <a:lvl1pPr defTabSz="814388">
              <a:defRPr sz="2400">
                <a:solidFill>
                  <a:schemeClr val="tx1"/>
                </a:solidFill>
                <a:latin typeface="Arial" panose="020B0604020202020204" pitchFamily="34" charset="0"/>
              </a:defRPr>
            </a:lvl1pPr>
            <a:lvl2pPr defTabSz="814388">
              <a:defRPr sz="2400">
                <a:solidFill>
                  <a:schemeClr val="tx1"/>
                </a:solidFill>
                <a:latin typeface="Arial" panose="020B0604020202020204" pitchFamily="34" charset="0"/>
              </a:defRPr>
            </a:lvl2pPr>
            <a:lvl3pPr defTabSz="814388">
              <a:defRPr sz="2400">
                <a:solidFill>
                  <a:schemeClr val="tx1"/>
                </a:solidFill>
                <a:latin typeface="Arial" panose="020B0604020202020204" pitchFamily="34" charset="0"/>
              </a:defRPr>
            </a:lvl3pPr>
            <a:lvl4pPr defTabSz="814388">
              <a:defRPr sz="2400">
                <a:solidFill>
                  <a:schemeClr val="tx1"/>
                </a:solidFill>
                <a:latin typeface="Arial" panose="020B0604020202020204" pitchFamily="34" charset="0"/>
              </a:defRPr>
            </a:lvl4pPr>
            <a:lvl5pPr defTabSz="814388">
              <a:defRPr sz="2400">
                <a:solidFill>
                  <a:schemeClr val="tx1"/>
                </a:solidFill>
                <a:latin typeface="Arial" panose="020B0604020202020204" pitchFamily="34" charset="0"/>
              </a:defRPr>
            </a:lvl5pPr>
            <a:lvl6pPr marL="457200" defTabSz="814388" eaLnBrk="0" fontAlgn="base" hangingPunct="0">
              <a:spcBef>
                <a:spcPct val="0"/>
              </a:spcBef>
              <a:spcAft>
                <a:spcPct val="0"/>
              </a:spcAft>
              <a:defRPr sz="2400">
                <a:solidFill>
                  <a:schemeClr val="tx1"/>
                </a:solidFill>
                <a:latin typeface="Arial" panose="020B0604020202020204" pitchFamily="34" charset="0"/>
              </a:defRPr>
            </a:lvl6pPr>
            <a:lvl7pPr marL="914400" defTabSz="814388" eaLnBrk="0" fontAlgn="base" hangingPunct="0">
              <a:spcBef>
                <a:spcPct val="0"/>
              </a:spcBef>
              <a:spcAft>
                <a:spcPct val="0"/>
              </a:spcAft>
              <a:defRPr sz="2400">
                <a:solidFill>
                  <a:schemeClr val="tx1"/>
                </a:solidFill>
                <a:latin typeface="Arial" panose="020B0604020202020204" pitchFamily="34" charset="0"/>
              </a:defRPr>
            </a:lvl7pPr>
            <a:lvl8pPr marL="1371600" defTabSz="814388" eaLnBrk="0" fontAlgn="base" hangingPunct="0">
              <a:spcBef>
                <a:spcPct val="0"/>
              </a:spcBef>
              <a:spcAft>
                <a:spcPct val="0"/>
              </a:spcAft>
              <a:defRPr sz="2400">
                <a:solidFill>
                  <a:schemeClr val="tx1"/>
                </a:solidFill>
                <a:latin typeface="Arial" panose="020B0604020202020204" pitchFamily="34" charset="0"/>
              </a:defRPr>
            </a:lvl8pPr>
            <a:lvl9pPr marL="1828800"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endParaRPr lang="zh-TW" altLang="en-US" sz="4000">
              <a:solidFill>
                <a:schemeClr val="hlink"/>
              </a:solidFill>
              <a:ea typeface="新細明體" panose="02020500000000000000" pitchFamily="18" charset="-120"/>
            </a:endParaRPr>
          </a:p>
        </p:txBody>
      </p:sp>
      <p:sp>
        <p:nvSpPr>
          <p:cNvPr id="830467" name="Rectangle 3"/>
          <p:cNvSpPr>
            <a:spLocks noGrp="1" noChangeArrowheads="1"/>
          </p:cNvSpPr>
          <p:nvPr>
            <p:ph type="title" idx="4294967295"/>
          </p:nvPr>
        </p:nvSpPr>
        <p:spPr/>
        <p:txBody>
          <a:bodyPr/>
          <a:lstStyle/>
          <a:p>
            <a:r>
              <a:rPr lang="en-US" altLang="zh-TW" b="0">
                <a:latin typeface="Tahoma" panose="020B0604030504040204" pitchFamily="34" charset="0"/>
                <a:ea typeface="新細明體" panose="02020500000000000000" pitchFamily="18" charset="-120"/>
              </a:rPr>
              <a:t>LDP Messages</a:t>
            </a:r>
          </a:p>
        </p:txBody>
      </p:sp>
      <p:sp>
        <p:nvSpPr>
          <p:cNvPr id="830468" name="Rectangle 4"/>
          <p:cNvSpPr>
            <a:spLocks noChangeArrowheads="1"/>
          </p:cNvSpPr>
          <p:nvPr/>
        </p:nvSpPr>
        <p:spPr bwMode="auto">
          <a:xfrm>
            <a:off x="457200" y="2209800"/>
            <a:ext cx="8153400" cy="234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90000"/>
              </a:lnSpc>
              <a:spcBef>
                <a:spcPct val="50000"/>
              </a:spcBef>
              <a:buClr>
                <a:schemeClr val="accent2"/>
              </a:buClr>
              <a:buSzPct val="100000"/>
              <a:buFont typeface="Arial" panose="020B0604020202020204" pitchFamily="34" charset="0"/>
              <a:buChar char="•"/>
            </a:pPr>
            <a:r>
              <a:rPr lang="zh-TW" altLang="en-GB" sz="2800" dirty="0">
                <a:ea typeface="新細明體" panose="02020500000000000000" pitchFamily="18" charset="-120"/>
              </a:rPr>
              <a:t>   </a:t>
            </a:r>
            <a:r>
              <a:rPr lang="en-GB" altLang="zh-TW" sz="2800" dirty="0">
                <a:latin typeface="+mn-lt"/>
                <a:ea typeface="新細明體" panose="02020500000000000000" pitchFamily="18" charset="-120"/>
              </a:rPr>
              <a:t>Discovery messages</a:t>
            </a:r>
          </a:p>
          <a:p>
            <a:pPr lvl="1">
              <a:lnSpc>
                <a:spcPct val="90000"/>
              </a:lnSpc>
              <a:spcBef>
                <a:spcPct val="50000"/>
              </a:spcBef>
              <a:buClr>
                <a:schemeClr val="accent2"/>
              </a:buClr>
              <a:buFontTx/>
              <a:buChar char="•"/>
            </a:pPr>
            <a:r>
              <a:rPr lang="en-GB" altLang="zh-TW" sz="2400" dirty="0">
                <a:latin typeface="+mn-lt"/>
                <a:ea typeface="新細明體" panose="02020500000000000000" pitchFamily="18" charset="-120"/>
              </a:rPr>
              <a:t>  Used to discover and maintain the presence of new peers</a:t>
            </a:r>
          </a:p>
          <a:p>
            <a:pPr lvl="1">
              <a:lnSpc>
                <a:spcPct val="90000"/>
              </a:lnSpc>
              <a:spcBef>
                <a:spcPct val="50000"/>
              </a:spcBef>
              <a:buClr>
                <a:schemeClr val="accent2"/>
              </a:buClr>
              <a:buFontTx/>
              <a:buChar char="•"/>
            </a:pPr>
            <a:r>
              <a:rPr lang="en-GB" altLang="zh-TW" sz="2400" dirty="0">
                <a:latin typeface="+mn-lt"/>
                <a:ea typeface="新細明體" panose="02020500000000000000" pitchFamily="18" charset="-120"/>
              </a:rPr>
              <a:t>  Hello packets (UDP) sent to all-routers multicast address </a:t>
            </a:r>
          </a:p>
          <a:p>
            <a:pPr lvl="1">
              <a:lnSpc>
                <a:spcPct val="90000"/>
              </a:lnSpc>
              <a:spcBef>
                <a:spcPct val="50000"/>
              </a:spcBef>
              <a:buClr>
                <a:schemeClr val="accent2"/>
              </a:buClr>
              <a:buFontTx/>
              <a:buChar char="•"/>
            </a:pPr>
            <a:r>
              <a:rPr lang="en-GB" altLang="zh-TW" sz="2400" dirty="0">
                <a:latin typeface="+mn-lt"/>
                <a:ea typeface="新細明體" panose="02020500000000000000" pitchFamily="18" charset="-120"/>
              </a:rPr>
              <a:t>  Once </a:t>
            </a:r>
            <a:r>
              <a:rPr lang="en-GB" altLang="zh-TW" sz="2400" dirty="0" err="1">
                <a:latin typeface="+mn-lt"/>
                <a:ea typeface="新細明體" panose="02020500000000000000" pitchFamily="18" charset="-120"/>
              </a:rPr>
              <a:t>neighbor</a:t>
            </a:r>
            <a:r>
              <a:rPr lang="en-GB" altLang="zh-TW" sz="2400" dirty="0">
                <a:latin typeface="+mn-lt"/>
                <a:ea typeface="新細明體" panose="02020500000000000000" pitchFamily="18" charset="-120"/>
              </a:rPr>
              <a:t> is discovered, the LDP session is established over TCP</a:t>
            </a:r>
          </a:p>
        </p:txBody>
      </p:sp>
    </p:spTree>
    <p:extLst>
      <p:ext uri="{BB962C8B-B14F-4D97-AF65-F5344CB8AC3E}">
        <p14:creationId xmlns:p14="http://schemas.microsoft.com/office/powerpoint/2010/main" val="34508513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ChangeArrowheads="1"/>
          </p:cNvSpPr>
          <p:nvPr/>
        </p:nvSpPr>
        <p:spPr bwMode="auto">
          <a:xfrm>
            <a:off x="766763" y="220663"/>
            <a:ext cx="7623175" cy="11430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124" tIns="41061" rIns="82124" bIns="41061" anchor="ctr"/>
          <a:lstStyle>
            <a:lvl1pPr defTabSz="814388">
              <a:defRPr sz="2400">
                <a:solidFill>
                  <a:schemeClr val="tx1"/>
                </a:solidFill>
                <a:latin typeface="Arial" panose="020B0604020202020204" pitchFamily="34" charset="0"/>
              </a:defRPr>
            </a:lvl1pPr>
            <a:lvl2pPr defTabSz="814388">
              <a:defRPr sz="2400">
                <a:solidFill>
                  <a:schemeClr val="tx1"/>
                </a:solidFill>
                <a:latin typeface="Arial" panose="020B0604020202020204" pitchFamily="34" charset="0"/>
              </a:defRPr>
            </a:lvl2pPr>
            <a:lvl3pPr defTabSz="814388">
              <a:defRPr sz="2400">
                <a:solidFill>
                  <a:schemeClr val="tx1"/>
                </a:solidFill>
                <a:latin typeface="Arial" panose="020B0604020202020204" pitchFamily="34" charset="0"/>
              </a:defRPr>
            </a:lvl3pPr>
            <a:lvl4pPr defTabSz="814388">
              <a:defRPr sz="2400">
                <a:solidFill>
                  <a:schemeClr val="tx1"/>
                </a:solidFill>
                <a:latin typeface="Arial" panose="020B0604020202020204" pitchFamily="34" charset="0"/>
              </a:defRPr>
            </a:lvl4pPr>
            <a:lvl5pPr defTabSz="814388">
              <a:defRPr sz="2400">
                <a:solidFill>
                  <a:schemeClr val="tx1"/>
                </a:solidFill>
                <a:latin typeface="Arial" panose="020B0604020202020204" pitchFamily="34" charset="0"/>
              </a:defRPr>
            </a:lvl5pPr>
            <a:lvl6pPr marL="457200" defTabSz="814388" eaLnBrk="0" fontAlgn="base" hangingPunct="0">
              <a:spcBef>
                <a:spcPct val="0"/>
              </a:spcBef>
              <a:spcAft>
                <a:spcPct val="0"/>
              </a:spcAft>
              <a:defRPr sz="2400">
                <a:solidFill>
                  <a:schemeClr val="tx1"/>
                </a:solidFill>
                <a:latin typeface="Arial" panose="020B0604020202020204" pitchFamily="34" charset="0"/>
              </a:defRPr>
            </a:lvl6pPr>
            <a:lvl7pPr marL="914400" defTabSz="814388" eaLnBrk="0" fontAlgn="base" hangingPunct="0">
              <a:spcBef>
                <a:spcPct val="0"/>
              </a:spcBef>
              <a:spcAft>
                <a:spcPct val="0"/>
              </a:spcAft>
              <a:defRPr sz="2400">
                <a:solidFill>
                  <a:schemeClr val="tx1"/>
                </a:solidFill>
                <a:latin typeface="Arial" panose="020B0604020202020204" pitchFamily="34" charset="0"/>
              </a:defRPr>
            </a:lvl7pPr>
            <a:lvl8pPr marL="1371600" defTabSz="814388" eaLnBrk="0" fontAlgn="base" hangingPunct="0">
              <a:spcBef>
                <a:spcPct val="0"/>
              </a:spcBef>
              <a:spcAft>
                <a:spcPct val="0"/>
              </a:spcAft>
              <a:defRPr sz="2400">
                <a:solidFill>
                  <a:schemeClr val="tx1"/>
                </a:solidFill>
                <a:latin typeface="Arial" panose="020B0604020202020204" pitchFamily="34" charset="0"/>
              </a:defRPr>
            </a:lvl8pPr>
            <a:lvl9pPr marL="1828800" defTabSz="8143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endParaRPr lang="zh-TW" altLang="en-US" sz="4000">
              <a:solidFill>
                <a:schemeClr val="hlink"/>
              </a:solidFill>
              <a:ea typeface="新細明體" panose="02020500000000000000" pitchFamily="18" charset="-120"/>
            </a:endParaRPr>
          </a:p>
        </p:txBody>
      </p:sp>
      <p:sp>
        <p:nvSpPr>
          <p:cNvPr id="831491" name="Rectangle 3"/>
          <p:cNvSpPr>
            <a:spLocks noGrp="1" noChangeArrowheads="1"/>
          </p:cNvSpPr>
          <p:nvPr>
            <p:ph type="title" idx="4294967295"/>
          </p:nvPr>
        </p:nvSpPr>
        <p:spPr/>
        <p:txBody>
          <a:bodyPr/>
          <a:lstStyle/>
          <a:p>
            <a:r>
              <a:rPr lang="en-US" altLang="zh-TW" b="0" dirty="0">
                <a:latin typeface="Tahoma" panose="020B0604030504040204" pitchFamily="34" charset="0"/>
                <a:ea typeface="新細明體" panose="02020500000000000000" pitchFamily="18" charset="-120"/>
              </a:rPr>
              <a:t>LDP Messages</a:t>
            </a:r>
          </a:p>
        </p:txBody>
      </p:sp>
      <p:sp>
        <p:nvSpPr>
          <p:cNvPr id="831492" name="Rectangle 4"/>
          <p:cNvSpPr>
            <a:spLocks noChangeArrowheads="1"/>
          </p:cNvSpPr>
          <p:nvPr/>
        </p:nvSpPr>
        <p:spPr bwMode="auto">
          <a:xfrm>
            <a:off x="609600" y="2133600"/>
            <a:ext cx="8077200" cy="40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marL="457200" indent="-457200">
              <a:lnSpc>
                <a:spcPct val="90000"/>
              </a:lnSpc>
              <a:spcBef>
                <a:spcPct val="50000"/>
              </a:spcBef>
              <a:buClr>
                <a:schemeClr val="accent2"/>
              </a:buClr>
              <a:buSzPct val="100000"/>
              <a:buFont typeface="Wingdings" panose="05000000000000000000" pitchFamily="2" charset="2"/>
              <a:buChar char="§"/>
            </a:pPr>
            <a:r>
              <a:rPr lang="zh-TW" altLang="en-GB" sz="2800" dirty="0">
                <a:ea typeface="新細明體" panose="02020500000000000000" pitchFamily="18" charset="-120"/>
              </a:rPr>
              <a:t>  </a:t>
            </a:r>
            <a:r>
              <a:rPr lang="en-GB" altLang="zh-TW" sz="2800" dirty="0">
                <a:latin typeface="+mn-lt"/>
                <a:ea typeface="新細明體" panose="02020500000000000000" pitchFamily="18" charset="-120"/>
              </a:rPr>
              <a:t>Session messages</a:t>
            </a:r>
          </a:p>
          <a:p>
            <a:pPr marL="971550" lvl="1" indent="-514350">
              <a:lnSpc>
                <a:spcPct val="90000"/>
              </a:lnSpc>
              <a:spcBef>
                <a:spcPct val="50000"/>
              </a:spcBef>
              <a:buClr>
                <a:schemeClr val="accent2"/>
              </a:buClr>
              <a:buFont typeface="Arial" panose="020B0604020202020204" pitchFamily="34" charset="0"/>
              <a:buChar char="•"/>
            </a:pPr>
            <a:r>
              <a:rPr lang="en-GB" altLang="zh-TW" sz="2800" dirty="0">
                <a:latin typeface="+mn-lt"/>
                <a:ea typeface="新細明體" panose="02020500000000000000" pitchFamily="18" charset="-120"/>
              </a:rPr>
              <a:t> Establish, maintain and terminate LDP sessions</a:t>
            </a:r>
          </a:p>
          <a:p>
            <a:pPr marL="457200" indent="-457200">
              <a:lnSpc>
                <a:spcPct val="90000"/>
              </a:lnSpc>
              <a:spcBef>
                <a:spcPct val="50000"/>
              </a:spcBef>
              <a:buClr>
                <a:schemeClr val="accent2"/>
              </a:buClr>
              <a:buSzPct val="100000"/>
              <a:buFont typeface="Wingdings" panose="05000000000000000000" pitchFamily="2" charset="2"/>
              <a:buChar char="§"/>
            </a:pPr>
            <a:r>
              <a:rPr lang="en-GB" altLang="zh-TW" sz="2800" dirty="0">
                <a:latin typeface="+mn-lt"/>
                <a:ea typeface="新細明體" panose="02020500000000000000" pitchFamily="18" charset="-120"/>
              </a:rPr>
              <a:t>  Advertisement messages</a:t>
            </a:r>
          </a:p>
          <a:p>
            <a:pPr marL="914400" lvl="1" indent="-457200">
              <a:lnSpc>
                <a:spcPct val="90000"/>
              </a:lnSpc>
              <a:spcBef>
                <a:spcPct val="50000"/>
              </a:spcBef>
              <a:buClr>
                <a:schemeClr val="accent2"/>
              </a:buClr>
              <a:buFont typeface="Arial" panose="020B0604020202020204" pitchFamily="34" charset="0"/>
              <a:buChar char="•"/>
            </a:pPr>
            <a:r>
              <a:rPr lang="en-GB" altLang="zh-TW" sz="2800" dirty="0">
                <a:latin typeface="+mn-lt"/>
                <a:ea typeface="新細明體" panose="02020500000000000000" pitchFamily="18" charset="-120"/>
              </a:rPr>
              <a:t> Create, modify, delete label mappings</a:t>
            </a:r>
          </a:p>
          <a:p>
            <a:pPr marL="457200" indent="-457200">
              <a:lnSpc>
                <a:spcPct val="90000"/>
              </a:lnSpc>
              <a:spcBef>
                <a:spcPct val="50000"/>
              </a:spcBef>
              <a:buClr>
                <a:schemeClr val="accent2"/>
              </a:buClr>
              <a:buSzPct val="100000"/>
              <a:buFont typeface="Wingdings" panose="05000000000000000000" pitchFamily="2" charset="2"/>
              <a:buChar char="§"/>
            </a:pPr>
            <a:r>
              <a:rPr lang="en-GB" altLang="zh-TW" sz="2800" dirty="0">
                <a:latin typeface="+mn-lt"/>
                <a:ea typeface="新細明體" panose="02020500000000000000" pitchFamily="18" charset="-120"/>
              </a:rPr>
              <a:t>  Notification messages</a:t>
            </a:r>
          </a:p>
          <a:p>
            <a:pPr marL="914400" lvl="1" indent="-457200">
              <a:lnSpc>
                <a:spcPct val="90000"/>
              </a:lnSpc>
              <a:spcBef>
                <a:spcPct val="50000"/>
              </a:spcBef>
              <a:buClr>
                <a:schemeClr val="accent2"/>
              </a:buClr>
              <a:buFont typeface="Arial" panose="020B0604020202020204" pitchFamily="34" charset="0"/>
              <a:buChar char="•"/>
            </a:pPr>
            <a:r>
              <a:rPr lang="en-GB" altLang="zh-TW" sz="2800" dirty="0">
                <a:latin typeface="+mn-lt"/>
                <a:ea typeface="新細明體" panose="02020500000000000000" pitchFamily="18" charset="-120"/>
              </a:rPr>
              <a:t> Error signalling</a:t>
            </a:r>
          </a:p>
          <a:p>
            <a:pPr marL="1257300" lvl="2" indent="-342900">
              <a:lnSpc>
                <a:spcPct val="90000"/>
              </a:lnSpc>
              <a:spcBef>
                <a:spcPct val="50000"/>
              </a:spcBef>
              <a:buClr>
                <a:schemeClr val="accent2"/>
              </a:buClr>
              <a:buChar char="•"/>
            </a:pPr>
            <a:endParaRPr lang="zh-TW" altLang="en-GB" sz="2800" dirty="0">
              <a:latin typeface="+mn-lt"/>
              <a:ea typeface="新細明體" panose="02020500000000000000" pitchFamily="18" charset="-120"/>
            </a:endParaRPr>
          </a:p>
        </p:txBody>
      </p:sp>
    </p:spTree>
    <p:extLst>
      <p:ext uri="{BB962C8B-B14F-4D97-AF65-F5344CB8AC3E}">
        <p14:creationId xmlns:p14="http://schemas.microsoft.com/office/powerpoint/2010/main" val="21707624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978" name="Rectangle 2"/>
          <p:cNvSpPr>
            <a:spLocks noGrp="1" noChangeArrowheads="1"/>
          </p:cNvSpPr>
          <p:nvPr>
            <p:ph type="title"/>
          </p:nvPr>
        </p:nvSpPr>
        <p:spPr/>
        <p:txBody>
          <a:bodyPr/>
          <a:lstStyle/>
          <a:p>
            <a:r>
              <a:rPr lang="en-US" altLang="zh-TW" b="0">
                <a:latin typeface="Tahoma" panose="020B0604030504040204" pitchFamily="34" charset="0"/>
                <a:ea typeface="新細明體" panose="02020500000000000000" pitchFamily="18" charset="-120"/>
              </a:rPr>
              <a:t>Agenda</a:t>
            </a:r>
            <a:endParaRPr lang="en-US" altLang="zh-CN" b="0">
              <a:latin typeface="Tahoma" panose="020B0604030504040204" pitchFamily="34" charset="0"/>
              <a:ea typeface="宋体" panose="02010600030101010101" pitchFamily="2" charset="-122"/>
            </a:endParaRPr>
          </a:p>
        </p:txBody>
      </p:sp>
      <p:sp>
        <p:nvSpPr>
          <p:cNvPr id="1150979" name="Rectangle 3"/>
          <p:cNvSpPr>
            <a:spLocks noGrp="1" noChangeArrowheads="1"/>
          </p:cNvSpPr>
          <p:nvPr>
            <p:ph type="body" idx="1"/>
          </p:nvPr>
        </p:nvSpPr>
        <p:spPr/>
        <p:txBody>
          <a:bodyPr/>
          <a:lstStyle/>
          <a:p>
            <a:r>
              <a:rPr lang="en-US" altLang="zh-TW" sz="3600" b="0" dirty="0">
                <a:latin typeface="Tahoma" panose="020B0604030504040204" pitchFamily="34" charset="0"/>
                <a:ea typeface="新細明體" panose="02020500000000000000" pitchFamily="18" charset="-120"/>
              </a:rPr>
              <a:t>Introduction to MPLS</a:t>
            </a:r>
          </a:p>
          <a:p>
            <a:r>
              <a:rPr lang="en-US" altLang="zh-TW" sz="3600" b="0" dirty="0">
                <a:latin typeface="Tahoma" panose="020B0604030504040204" pitchFamily="34" charset="0"/>
                <a:ea typeface="新細明體" panose="02020500000000000000" pitchFamily="18" charset="-120"/>
              </a:rPr>
              <a:t>LDP</a:t>
            </a:r>
          </a:p>
          <a:p>
            <a:r>
              <a:rPr lang="en-US" altLang="zh-TW" sz="3600" b="0" dirty="0">
                <a:solidFill>
                  <a:schemeClr val="hlink"/>
                </a:solidFill>
                <a:latin typeface="Tahoma" panose="020B0604030504040204" pitchFamily="34" charset="0"/>
                <a:ea typeface="新細明體" panose="02020500000000000000" pitchFamily="18" charset="-120"/>
              </a:rPr>
              <a:t>MPLS </a:t>
            </a:r>
            <a:r>
              <a:rPr lang="en-US" altLang="zh-TW" sz="3600" b="0" dirty="0" smtClean="0">
                <a:solidFill>
                  <a:schemeClr val="hlink"/>
                </a:solidFill>
                <a:latin typeface="Tahoma" panose="020B0604030504040204" pitchFamily="34" charset="0"/>
                <a:ea typeface="新細明體" panose="02020500000000000000" pitchFamily="18" charset="-120"/>
              </a:rPr>
              <a:t>VPN</a:t>
            </a:r>
            <a:endParaRPr lang="en-US" altLang="zh-TW" sz="3600" b="0" dirty="0">
              <a:solidFill>
                <a:schemeClr val="hlink"/>
              </a:solidFill>
              <a:latin typeface="Tahoma" panose="020B0604030504040204" pitchFamily="34" charset="0"/>
              <a:ea typeface="新細明體" panose="02020500000000000000" pitchFamily="18" charset="-120"/>
            </a:endParaRPr>
          </a:p>
        </p:txBody>
      </p:sp>
    </p:spTree>
    <p:extLst>
      <p:ext uri="{BB962C8B-B14F-4D97-AF65-F5344CB8AC3E}">
        <p14:creationId xmlns:p14="http://schemas.microsoft.com/office/powerpoint/2010/main" val="1045440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3542" name="Picture 8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432050"/>
            <a:ext cx="41910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3499" name="Rectangle 43"/>
          <p:cNvSpPr>
            <a:spLocks noGrp="1" noChangeArrowheads="1"/>
          </p:cNvSpPr>
          <p:nvPr>
            <p:ph type="title"/>
          </p:nvPr>
        </p:nvSpPr>
        <p:spPr/>
        <p:txBody>
          <a:bodyPr/>
          <a:lstStyle/>
          <a:p>
            <a:r>
              <a:rPr lang="en-US" altLang="zh-CN" b="0">
                <a:latin typeface="Tahoma" panose="020B0604030504040204" pitchFamily="34" charset="0"/>
                <a:ea typeface="宋体" panose="02010600030101010101" pitchFamily="2" charset="-122"/>
              </a:rPr>
              <a:t>MPLS Concept</a:t>
            </a:r>
          </a:p>
        </p:txBody>
      </p:sp>
      <p:sp>
        <p:nvSpPr>
          <p:cNvPr id="403461" name="Rectangle 5"/>
          <p:cNvSpPr>
            <a:spLocks noChangeArrowheads="1"/>
          </p:cNvSpPr>
          <p:nvPr/>
        </p:nvSpPr>
        <p:spPr bwMode="auto">
          <a:xfrm>
            <a:off x="5867400" y="1979613"/>
            <a:ext cx="2819400"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412" tIns="35706" rIns="71412" bIns="35706"/>
          <a:lstStyle>
            <a:lvl1pPr marL="225425" indent="-225425" defTabSz="554038">
              <a:defRPr sz="2400">
                <a:solidFill>
                  <a:schemeClr val="tx1"/>
                </a:solidFill>
                <a:latin typeface="Arial" panose="020B0604020202020204" pitchFamily="34" charset="0"/>
              </a:defRPr>
            </a:lvl1pPr>
            <a:lvl2pPr marL="346075" indent="-6350" defTabSz="554038">
              <a:defRPr sz="2400">
                <a:solidFill>
                  <a:schemeClr val="tx1"/>
                </a:solidFill>
                <a:latin typeface="Arial" panose="020B0604020202020204" pitchFamily="34" charset="0"/>
              </a:defRPr>
            </a:lvl2pPr>
            <a:lvl3pPr marL="895350" indent="-231775" defTabSz="554038">
              <a:defRPr sz="2400">
                <a:solidFill>
                  <a:schemeClr val="tx1"/>
                </a:solidFill>
                <a:latin typeface="Arial" panose="020B0604020202020204" pitchFamily="34" charset="0"/>
              </a:defRPr>
            </a:lvl3pPr>
            <a:lvl4pPr marL="1150938" indent="-103188" defTabSz="554038">
              <a:defRPr sz="2400">
                <a:solidFill>
                  <a:schemeClr val="tx1"/>
                </a:solidFill>
                <a:latin typeface="Arial" panose="020B0604020202020204" pitchFamily="34" charset="0"/>
              </a:defRPr>
            </a:lvl4pPr>
            <a:lvl5pPr marL="1457325" indent="-101600" defTabSz="554038">
              <a:defRPr sz="2400">
                <a:solidFill>
                  <a:schemeClr val="tx1"/>
                </a:solidFill>
                <a:latin typeface="Arial" panose="020B0604020202020204" pitchFamily="34" charset="0"/>
              </a:defRPr>
            </a:lvl5pPr>
            <a:lvl6pPr marL="1914525" indent="-101600" defTabSz="554038" eaLnBrk="0" fontAlgn="base" hangingPunct="0">
              <a:spcBef>
                <a:spcPct val="0"/>
              </a:spcBef>
              <a:spcAft>
                <a:spcPct val="0"/>
              </a:spcAft>
              <a:defRPr sz="2400">
                <a:solidFill>
                  <a:schemeClr val="tx1"/>
                </a:solidFill>
                <a:latin typeface="Arial" panose="020B0604020202020204" pitchFamily="34" charset="0"/>
              </a:defRPr>
            </a:lvl6pPr>
            <a:lvl7pPr marL="2371725" indent="-101600" defTabSz="554038" eaLnBrk="0" fontAlgn="base" hangingPunct="0">
              <a:spcBef>
                <a:spcPct val="0"/>
              </a:spcBef>
              <a:spcAft>
                <a:spcPct val="0"/>
              </a:spcAft>
              <a:defRPr sz="2400">
                <a:solidFill>
                  <a:schemeClr val="tx1"/>
                </a:solidFill>
                <a:latin typeface="Arial" panose="020B0604020202020204" pitchFamily="34" charset="0"/>
              </a:defRPr>
            </a:lvl7pPr>
            <a:lvl8pPr marL="2828925" indent="-101600" defTabSz="554038" eaLnBrk="0" fontAlgn="base" hangingPunct="0">
              <a:spcBef>
                <a:spcPct val="0"/>
              </a:spcBef>
              <a:spcAft>
                <a:spcPct val="0"/>
              </a:spcAft>
              <a:defRPr sz="2400">
                <a:solidFill>
                  <a:schemeClr val="tx1"/>
                </a:solidFill>
                <a:latin typeface="Arial" panose="020B0604020202020204" pitchFamily="34" charset="0"/>
              </a:defRPr>
            </a:lvl8pPr>
            <a:lvl9pPr marL="3286125" indent="-101600" defTabSz="55403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5000"/>
              </a:spcBef>
              <a:buClr>
                <a:srgbClr val="33CCCC"/>
              </a:buClr>
              <a:buSzPct val="100000"/>
              <a:buFont typeface="Arial" panose="020B0604020202020204" pitchFamily="34" charset="0"/>
              <a:buChar char="•"/>
            </a:pPr>
            <a:r>
              <a:rPr lang="en-US" altLang="zh-CN" sz="2000">
                <a:latin typeface="Tahoma" panose="020B0604030504040204" pitchFamily="34" charset="0"/>
                <a:ea typeface="宋体" panose="02010600030101010101" pitchFamily="2" charset="-122"/>
              </a:rPr>
              <a:t>In Core:</a:t>
            </a:r>
          </a:p>
          <a:p>
            <a:pPr lvl="1">
              <a:lnSpc>
                <a:spcPct val="90000"/>
              </a:lnSpc>
              <a:spcBef>
                <a:spcPct val="35000"/>
              </a:spcBef>
              <a:buClr>
                <a:srgbClr val="33CCCC"/>
              </a:buClr>
              <a:buSzPct val="100000"/>
              <a:buFont typeface="Arial" panose="020B0604020202020204" pitchFamily="34" charset="0"/>
              <a:buNone/>
            </a:pPr>
            <a:r>
              <a:rPr lang="en-US" altLang="zh-CN" sz="1600">
                <a:latin typeface="Tahoma" panose="020B0604030504040204" pitchFamily="34" charset="0"/>
                <a:ea typeface="宋体" panose="02010600030101010101" pitchFamily="2" charset="-122"/>
              </a:rPr>
              <a:t>Forward using labels (as opposed to IP addr)</a:t>
            </a:r>
          </a:p>
          <a:p>
            <a:pPr lvl="1">
              <a:lnSpc>
                <a:spcPct val="90000"/>
              </a:lnSpc>
              <a:spcBef>
                <a:spcPct val="35000"/>
              </a:spcBef>
              <a:buClr>
                <a:srgbClr val="33CCCC"/>
              </a:buClr>
              <a:buSzPct val="100000"/>
              <a:buFont typeface="Arial" panose="020B0604020202020204" pitchFamily="34" charset="0"/>
              <a:buNone/>
            </a:pPr>
            <a:r>
              <a:rPr lang="en-US" altLang="zh-CN" sz="1600">
                <a:latin typeface="Tahoma" panose="020B0604030504040204" pitchFamily="34" charset="0"/>
                <a:ea typeface="宋体" panose="02010600030101010101" pitchFamily="2" charset="-122"/>
              </a:rPr>
              <a:t>Label indicates service class and destination</a:t>
            </a:r>
          </a:p>
        </p:txBody>
      </p:sp>
      <p:sp>
        <p:nvSpPr>
          <p:cNvPr id="403464" name="Line 8"/>
          <p:cNvSpPr>
            <a:spLocks noChangeShapeType="1"/>
          </p:cNvSpPr>
          <p:nvPr/>
        </p:nvSpPr>
        <p:spPr bwMode="auto">
          <a:xfrm>
            <a:off x="3505200" y="3275013"/>
            <a:ext cx="960438" cy="742950"/>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3465" name="Line 9"/>
          <p:cNvSpPr>
            <a:spLocks noChangeShapeType="1"/>
          </p:cNvSpPr>
          <p:nvPr/>
        </p:nvSpPr>
        <p:spPr bwMode="auto">
          <a:xfrm flipV="1">
            <a:off x="3598863" y="3351213"/>
            <a:ext cx="973137" cy="723900"/>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3466" name="Line 10"/>
          <p:cNvSpPr>
            <a:spLocks noChangeShapeType="1"/>
          </p:cNvSpPr>
          <p:nvPr/>
        </p:nvSpPr>
        <p:spPr bwMode="auto">
          <a:xfrm>
            <a:off x="3519488" y="3341688"/>
            <a:ext cx="946150" cy="3175"/>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3467" name="Line 11"/>
          <p:cNvSpPr>
            <a:spLocks noChangeShapeType="1"/>
          </p:cNvSpPr>
          <p:nvPr/>
        </p:nvSpPr>
        <p:spPr bwMode="auto">
          <a:xfrm>
            <a:off x="2486025" y="3252788"/>
            <a:ext cx="942975" cy="155575"/>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3468" name="Line 12"/>
          <p:cNvSpPr>
            <a:spLocks noChangeShapeType="1"/>
          </p:cNvSpPr>
          <p:nvPr/>
        </p:nvSpPr>
        <p:spPr bwMode="auto">
          <a:xfrm>
            <a:off x="3562350" y="3475038"/>
            <a:ext cx="1588" cy="542925"/>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3469" name="Line 13"/>
          <p:cNvSpPr>
            <a:spLocks noChangeShapeType="1"/>
          </p:cNvSpPr>
          <p:nvPr/>
        </p:nvSpPr>
        <p:spPr bwMode="auto">
          <a:xfrm flipV="1">
            <a:off x="4552950" y="3306763"/>
            <a:ext cx="0" cy="768350"/>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3470" name="Line 14"/>
          <p:cNvSpPr>
            <a:spLocks noChangeShapeType="1"/>
          </p:cNvSpPr>
          <p:nvPr/>
        </p:nvSpPr>
        <p:spPr bwMode="auto">
          <a:xfrm>
            <a:off x="4552950" y="3252788"/>
            <a:ext cx="1146175" cy="411162"/>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3471" name="Line 15"/>
          <p:cNvSpPr>
            <a:spLocks noChangeShapeType="1"/>
          </p:cNvSpPr>
          <p:nvPr/>
        </p:nvSpPr>
        <p:spPr bwMode="auto">
          <a:xfrm flipH="1">
            <a:off x="4213225" y="4075113"/>
            <a:ext cx="382588" cy="776287"/>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3472" name="Line 16"/>
          <p:cNvSpPr>
            <a:spLocks noChangeShapeType="1"/>
          </p:cNvSpPr>
          <p:nvPr/>
        </p:nvSpPr>
        <p:spPr bwMode="auto">
          <a:xfrm>
            <a:off x="2305050" y="3960813"/>
            <a:ext cx="1166813" cy="57150"/>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3473" name="Line 17"/>
          <p:cNvSpPr>
            <a:spLocks noChangeShapeType="1"/>
          </p:cNvSpPr>
          <p:nvPr/>
        </p:nvSpPr>
        <p:spPr bwMode="auto">
          <a:xfrm>
            <a:off x="4572000" y="4113213"/>
            <a:ext cx="814388" cy="458787"/>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3474" name="Line 18"/>
          <p:cNvSpPr>
            <a:spLocks noChangeShapeType="1"/>
          </p:cNvSpPr>
          <p:nvPr/>
        </p:nvSpPr>
        <p:spPr bwMode="auto">
          <a:xfrm flipH="1">
            <a:off x="3233738" y="4114800"/>
            <a:ext cx="330200" cy="463550"/>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3475" name="Line 19"/>
          <p:cNvSpPr>
            <a:spLocks noChangeShapeType="1"/>
          </p:cNvSpPr>
          <p:nvPr/>
        </p:nvSpPr>
        <p:spPr bwMode="auto">
          <a:xfrm flipV="1">
            <a:off x="3563938" y="4113213"/>
            <a:ext cx="969962" cy="1587"/>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3476" name="Line 20"/>
          <p:cNvSpPr>
            <a:spLocks noChangeShapeType="1"/>
          </p:cNvSpPr>
          <p:nvPr/>
        </p:nvSpPr>
        <p:spPr bwMode="auto">
          <a:xfrm>
            <a:off x="4259263" y="2530475"/>
            <a:ext cx="244475" cy="588963"/>
          </a:xfrm>
          <a:prstGeom prst="line">
            <a:avLst/>
          </a:prstGeom>
          <a:noFill/>
          <a:ln w="254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3486" name="Line 30"/>
          <p:cNvSpPr>
            <a:spLocks noChangeShapeType="1"/>
          </p:cNvSpPr>
          <p:nvPr/>
        </p:nvSpPr>
        <p:spPr bwMode="auto">
          <a:xfrm>
            <a:off x="1676400" y="2970213"/>
            <a:ext cx="461963" cy="193675"/>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87" name="Line 31"/>
          <p:cNvSpPr>
            <a:spLocks noChangeShapeType="1"/>
          </p:cNvSpPr>
          <p:nvPr/>
        </p:nvSpPr>
        <p:spPr bwMode="auto">
          <a:xfrm flipH="1">
            <a:off x="4773613" y="2589213"/>
            <a:ext cx="1398587" cy="574675"/>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90" name="Rectangle 34"/>
          <p:cNvSpPr>
            <a:spLocks noChangeArrowheads="1"/>
          </p:cNvSpPr>
          <p:nvPr/>
        </p:nvSpPr>
        <p:spPr bwMode="auto">
          <a:xfrm>
            <a:off x="6477000" y="3884613"/>
            <a:ext cx="2286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412" tIns="35706" rIns="71412" bIns="35706"/>
          <a:lstStyle>
            <a:lvl1pPr marL="225425" indent="-225425" defTabSz="554038">
              <a:defRPr sz="2400">
                <a:solidFill>
                  <a:schemeClr val="tx1"/>
                </a:solidFill>
                <a:latin typeface="Arial" panose="020B0604020202020204" pitchFamily="34" charset="0"/>
              </a:defRPr>
            </a:lvl1pPr>
            <a:lvl2pPr marL="346075" indent="-6350" defTabSz="554038">
              <a:defRPr sz="2400">
                <a:solidFill>
                  <a:schemeClr val="tx1"/>
                </a:solidFill>
                <a:latin typeface="Arial" panose="020B0604020202020204" pitchFamily="34" charset="0"/>
              </a:defRPr>
            </a:lvl2pPr>
            <a:lvl3pPr marL="895350" indent="-231775" defTabSz="554038">
              <a:defRPr sz="2400">
                <a:solidFill>
                  <a:schemeClr val="tx1"/>
                </a:solidFill>
                <a:latin typeface="Arial" panose="020B0604020202020204" pitchFamily="34" charset="0"/>
              </a:defRPr>
            </a:lvl3pPr>
            <a:lvl4pPr marL="1150938" indent="-103188" defTabSz="554038">
              <a:defRPr sz="2400">
                <a:solidFill>
                  <a:schemeClr val="tx1"/>
                </a:solidFill>
                <a:latin typeface="Arial" panose="020B0604020202020204" pitchFamily="34" charset="0"/>
              </a:defRPr>
            </a:lvl4pPr>
            <a:lvl5pPr marL="1457325" indent="-101600" defTabSz="554038">
              <a:defRPr sz="2400">
                <a:solidFill>
                  <a:schemeClr val="tx1"/>
                </a:solidFill>
                <a:latin typeface="Arial" panose="020B0604020202020204" pitchFamily="34" charset="0"/>
              </a:defRPr>
            </a:lvl5pPr>
            <a:lvl6pPr marL="1914525" indent="-101600" defTabSz="554038" eaLnBrk="0" fontAlgn="base" hangingPunct="0">
              <a:spcBef>
                <a:spcPct val="0"/>
              </a:spcBef>
              <a:spcAft>
                <a:spcPct val="0"/>
              </a:spcAft>
              <a:defRPr sz="2400">
                <a:solidFill>
                  <a:schemeClr val="tx1"/>
                </a:solidFill>
                <a:latin typeface="Arial" panose="020B0604020202020204" pitchFamily="34" charset="0"/>
              </a:defRPr>
            </a:lvl6pPr>
            <a:lvl7pPr marL="2371725" indent="-101600" defTabSz="554038" eaLnBrk="0" fontAlgn="base" hangingPunct="0">
              <a:spcBef>
                <a:spcPct val="0"/>
              </a:spcBef>
              <a:spcAft>
                <a:spcPct val="0"/>
              </a:spcAft>
              <a:defRPr sz="2400">
                <a:solidFill>
                  <a:schemeClr val="tx1"/>
                </a:solidFill>
                <a:latin typeface="Arial" panose="020B0604020202020204" pitchFamily="34" charset="0"/>
              </a:defRPr>
            </a:lvl7pPr>
            <a:lvl8pPr marL="2828925" indent="-101600" defTabSz="554038" eaLnBrk="0" fontAlgn="base" hangingPunct="0">
              <a:spcBef>
                <a:spcPct val="0"/>
              </a:spcBef>
              <a:spcAft>
                <a:spcPct val="0"/>
              </a:spcAft>
              <a:defRPr sz="2400">
                <a:solidFill>
                  <a:schemeClr val="tx1"/>
                </a:solidFill>
                <a:latin typeface="Arial" panose="020B0604020202020204" pitchFamily="34" charset="0"/>
              </a:defRPr>
            </a:lvl8pPr>
            <a:lvl9pPr marL="3286125" indent="-101600" defTabSz="55403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5000"/>
              </a:spcBef>
              <a:buClr>
                <a:srgbClr val="33CCCC"/>
              </a:buClr>
              <a:buSzPct val="100000"/>
              <a:buFont typeface="Arial" panose="020B0604020202020204" pitchFamily="34" charset="0"/>
              <a:buNone/>
            </a:pPr>
            <a:r>
              <a:rPr lang="zh-CN" altLang="en-US" sz="2000" dirty="0">
                <a:solidFill>
                  <a:schemeClr val="accent2"/>
                </a:solidFill>
                <a:latin typeface="Tahoma" panose="020B0604030504040204" pitchFamily="34" charset="0"/>
                <a:ea typeface="宋体" panose="02010600030101010101" pitchFamily="2" charset="-122"/>
              </a:rPr>
              <a:t>	</a:t>
            </a:r>
            <a:r>
              <a:rPr lang="en-US" altLang="zh-CN" sz="1800" dirty="0">
                <a:solidFill>
                  <a:schemeClr val="accent2"/>
                </a:solidFill>
                <a:latin typeface="Tahoma" panose="020B0604030504040204" pitchFamily="34" charset="0"/>
                <a:ea typeface="宋体" panose="02010600030101010101" pitchFamily="2" charset="-122"/>
              </a:rPr>
              <a:t>Label Switch Router (LSR</a:t>
            </a:r>
            <a:r>
              <a:rPr lang="en-US" altLang="zh-CN" sz="1800" dirty="0" smtClean="0">
                <a:solidFill>
                  <a:schemeClr val="accent2"/>
                </a:solidFill>
                <a:latin typeface="Tahoma" panose="020B0604030504040204" pitchFamily="34" charset="0"/>
                <a:ea typeface="宋体" panose="02010600030101010101" pitchFamily="2" charset="-122"/>
              </a:rPr>
              <a:t>)</a:t>
            </a:r>
            <a:endParaRPr lang="en-US" altLang="zh-CN" sz="1800" dirty="0">
              <a:solidFill>
                <a:schemeClr val="accent2"/>
              </a:solidFill>
              <a:latin typeface="Tahoma" panose="020B0604030504040204" pitchFamily="34" charset="0"/>
              <a:ea typeface="宋体" panose="02010600030101010101" pitchFamily="2" charset="-122"/>
            </a:endParaRPr>
          </a:p>
        </p:txBody>
      </p:sp>
      <p:sp>
        <p:nvSpPr>
          <p:cNvPr id="403491" name="Line 35"/>
          <p:cNvSpPr>
            <a:spLocks noChangeShapeType="1"/>
          </p:cNvSpPr>
          <p:nvPr/>
        </p:nvSpPr>
        <p:spPr bwMode="auto">
          <a:xfrm flipH="1" flipV="1">
            <a:off x="4876800" y="4037013"/>
            <a:ext cx="1828800" cy="2286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92" name="Rectangle 36"/>
          <p:cNvSpPr>
            <a:spLocks noChangeArrowheads="1"/>
          </p:cNvSpPr>
          <p:nvPr/>
        </p:nvSpPr>
        <p:spPr bwMode="auto">
          <a:xfrm>
            <a:off x="1676400" y="4951413"/>
            <a:ext cx="2471738"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50" tIns="44633" rIns="91050" bIns="44633">
            <a:spAutoFit/>
          </a:bodyPr>
          <a:lstStyle>
            <a:lvl1pPr defTabSz="788988">
              <a:defRPr sz="2400">
                <a:solidFill>
                  <a:schemeClr val="tx1"/>
                </a:solidFill>
                <a:latin typeface="Arial" panose="020B0604020202020204" pitchFamily="34" charset="0"/>
              </a:defRPr>
            </a:lvl1pPr>
            <a:lvl2pPr marL="449263" defTabSz="788988">
              <a:defRPr sz="2400">
                <a:solidFill>
                  <a:schemeClr val="tx1"/>
                </a:solidFill>
                <a:latin typeface="Arial" panose="020B0604020202020204" pitchFamily="34" charset="0"/>
              </a:defRPr>
            </a:lvl2pPr>
            <a:lvl3pPr marL="901700" defTabSz="788988">
              <a:defRPr sz="2400">
                <a:solidFill>
                  <a:schemeClr val="tx1"/>
                </a:solidFill>
                <a:latin typeface="Arial" panose="020B0604020202020204" pitchFamily="34" charset="0"/>
              </a:defRPr>
            </a:lvl3pPr>
            <a:lvl4pPr marL="1350963" defTabSz="788988">
              <a:defRPr sz="2400">
                <a:solidFill>
                  <a:schemeClr val="tx1"/>
                </a:solidFill>
                <a:latin typeface="Arial" panose="020B0604020202020204" pitchFamily="34" charset="0"/>
              </a:defRPr>
            </a:lvl4pPr>
            <a:lvl5pPr marL="1801813" defTabSz="788988">
              <a:defRPr sz="2400">
                <a:solidFill>
                  <a:schemeClr val="tx1"/>
                </a:solidFill>
                <a:latin typeface="Arial" panose="020B0604020202020204" pitchFamily="34" charset="0"/>
              </a:defRPr>
            </a:lvl5pPr>
            <a:lvl6pPr marL="2259013" defTabSz="788988" eaLnBrk="0" fontAlgn="base" hangingPunct="0">
              <a:spcBef>
                <a:spcPct val="0"/>
              </a:spcBef>
              <a:spcAft>
                <a:spcPct val="0"/>
              </a:spcAft>
              <a:defRPr sz="2400">
                <a:solidFill>
                  <a:schemeClr val="tx1"/>
                </a:solidFill>
                <a:latin typeface="Arial" panose="020B0604020202020204" pitchFamily="34" charset="0"/>
              </a:defRPr>
            </a:lvl6pPr>
            <a:lvl7pPr marL="2716213" defTabSz="788988" eaLnBrk="0" fontAlgn="base" hangingPunct="0">
              <a:spcBef>
                <a:spcPct val="0"/>
              </a:spcBef>
              <a:spcAft>
                <a:spcPct val="0"/>
              </a:spcAft>
              <a:defRPr sz="2400">
                <a:solidFill>
                  <a:schemeClr val="tx1"/>
                </a:solidFill>
                <a:latin typeface="Arial" panose="020B0604020202020204" pitchFamily="34" charset="0"/>
              </a:defRPr>
            </a:lvl7pPr>
            <a:lvl8pPr marL="3173413" defTabSz="788988" eaLnBrk="0" fontAlgn="base" hangingPunct="0">
              <a:spcBef>
                <a:spcPct val="0"/>
              </a:spcBef>
              <a:spcAft>
                <a:spcPct val="0"/>
              </a:spcAft>
              <a:defRPr sz="2400">
                <a:solidFill>
                  <a:schemeClr val="tx1"/>
                </a:solidFill>
                <a:latin typeface="Arial" panose="020B0604020202020204" pitchFamily="34" charset="0"/>
              </a:defRPr>
            </a:lvl8pPr>
            <a:lvl9pPr marL="3630613" defTabSz="788988"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800">
                <a:solidFill>
                  <a:schemeClr val="accent2"/>
                </a:solidFill>
                <a:latin typeface="Tahoma" panose="020B0604030504040204" pitchFamily="34" charset="0"/>
                <a:ea typeface="宋体" panose="02010600030101010101" pitchFamily="2" charset="-122"/>
              </a:rPr>
              <a:t>Label Distribution Protocol (LDP)</a:t>
            </a:r>
          </a:p>
        </p:txBody>
      </p:sp>
      <p:sp>
        <p:nvSpPr>
          <p:cNvPr id="403493" name="Rectangle 37"/>
          <p:cNvSpPr>
            <a:spLocks noChangeArrowheads="1"/>
          </p:cNvSpPr>
          <p:nvPr/>
        </p:nvSpPr>
        <p:spPr bwMode="auto">
          <a:xfrm>
            <a:off x="76200" y="3021013"/>
            <a:ext cx="1981200"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412" tIns="35706" rIns="71412" bIns="35706"/>
          <a:lstStyle>
            <a:lvl1pPr marL="225425" indent="-225425" defTabSz="554038">
              <a:defRPr sz="2400">
                <a:solidFill>
                  <a:schemeClr val="tx1"/>
                </a:solidFill>
                <a:latin typeface="Arial" panose="020B0604020202020204" pitchFamily="34" charset="0"/>
              </a:defRPr>
            </a:lvl1pPr>
            <a:lvl2pPr marL="346075" indent="-6350" defTabSz="554038">
              <a:defRPr sz="2400">
                <a:solidFill>
                  <a:schemeClr val="tx1"/>
                </a:solidFill>
                <a:latin typeface="Arial" panose="020B0604020202020204" pitchFamily="34" charset="0"/>
              </a:defRPr>
            </a:lvl2pPr>
            <a:lvl3pPr marL="895350" indent="-231775" defTabSz="554038">
              <a:defRPr sz="2400">
                <a:solidFill>
                  <a:schemeClr val="tx1"/>
                </a:solidFill>
                <a:latin typeface="Arial" panose="020B0604020202020204" pitchFamily="34" charset="0"/>
              </a:defRPr>
            </a:lvl3pPr>
            <a:lvl4pPr marL="1150938" indent="-103188" defTabSz="554038">
              <a:defRPr sz="2400">
                <a:solidFill>
                  <a:schemeClr val="tx1"/>
                </a:solidFill>
                <a:latin typeface="Arial" panose="020B0604020202020204" pitchFamily="34" charset="0"/>
              </a:defRPr>
            </a:lvl4pPr>
            <a:lvl5pPr marL="1457325" indent="-101600" defTabSz="554038">
              <a:defRPr sz="2400">
                <a:solidFill>
                  <a:schemeClr val="tx1"/>
                </a:solidFill>
                <a:latin typeface="Arial" panose="020B0604020202020204" pitchFamily="34" charset="0"/>
              </a:defRPr>
            </a:lvl5pPr>
            <a:lvl6pPr marL="1914525" indent="-101600" defTabSz="554038" eaLnBrk="0" fontAlgn="base" hangingPunct="0">
              <a:spcBef>
                <a:spcPct val="0"/>
              </a:spcBef>
              <a:spcAft>
                <a:spcPct val="0"/>
              </a:spcAft>
              <a:defRPr sz="2400">
                <a:solidFill>
                  <a:schemeClr val="tx1"/>
                </a:solidFill>
                <a:latin typeface="Arial" panose="020B0604020202020204" pitchFamily="34" charset="0"/>
              </a:defRPr>
            </a:lvl6pPr>
            <a:lvl7pPr marL="2371725" indent="-101600" defTabSz="554038" eaLnBrk="0" fontAlgn="base" hangingPunct="0">
              <a:spcBef>
                <a:spcPct val="0"/>
              </a:spcBef>
              <a:spcAft>
                <a:spcPct val="0"/>
              </a:spcAft>
              <a:defRPr sz="2400">
                <a:solidFill>
                  <a:schemeClr val="tx1"/>
                </a:solidFill>
                <a:latin typeface="Arial" panose="020B0604020202020204" pitchFamily="34" charset="0"/>
              </a:defRPr>
            </a:lvl7pPr>
            <a:lvl8pPr marL="2828925" indent="-101600" defTabSz="554038" eaLnBrk="0" fontAlgn="base" hangingPunct="0">
              <a:spcBef>
                <a:spcPct val="0"/>
              </a:spcBef>
              <a:spcAft>
                <a:spcPct val="0"/>
              </a:spcAft>
              <a:defRPr sz="2400">
                <a:solidFill>
                  <a:schemeClr val="tx1"/>
                </a:solidFill>
                <a:latin typeface="Arial" panose="020B0604020202020204" pitchFamily="34" charset="0"/>
              </a:defRPr>
            </a:lvl8pPr>
            <a:lvl9pPr marL="3286125" indent="-101600" defTabSz="55403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5000"/>
              </a:spcBef>
              <a:buClr>
                <a:srgbClr val="33CCCC"/>
              </a:buClr>
              <a:buSzPct val="100000"/>
              <a:buFont typeface="Arial" panose="020B0604020202020204" pitchFamily="34" charset="0"/>
              <a:buNone/>
            </a:pPr>
            <a:r>
              <a:rPr lang="zh-CN" altLang="en-US" sz="1800" dirty="0">
                <a:solidFill>
                  <a:schemeClr val="accent2"/>
                </a:solidFill>
                <a:latin typeface="Tahoma" panose="020B0604030504040204" pitchFamily="34" charset="0"/>
                <a:ea typeface="宋体" panose="02010600030101010101" pitchFamily="2" charset="-122"/>
              </a:rPr>
              <a:t>	</a:t>
            </a:r>
            <a:r>
              <a:rPr lang="en-US" altLang="zh-CN" sz="1800" dirty="0">
                <a:solidFill>
                  <a:schemeClr val="accent2"/>
                </a:solidFill>
                <a:latin typeface="Tahoma" panose="020B0604030504040204" pitchFamily="34" charset="0"/>
                <a:ea typeface="宋体" panose="02010600030101010101" pitchFamily="2" charset="-122"/>
              </a:rPr>
              <a:t>Edge Label Switch Router</a:t>
            </a:r>
            <a:r>
              <a:rPr lang="en-US" altLang="zh-CN" sz="2000" dirty="0">
                <a:solidFill>
                  <a:schemeClr val="accent2"/>
                </a:solidFill>
                <a:latin typeface="Tahoma" panose="020B0604030504040204" pitchFamily="34" charset="0"/>
                <a:ea typeface="宋体" panose="02010600030101010101" pitchFamily="2" charset="-122"/>
              </a:rPr>
              <a:t/>
            </a:r>
            <a:br>
              <a:rPr lang="en-US" altLang="zh-CN" sz="2000" dirty="0">
                <a:solidFill>
                  <a:schemeClr val="accent2"/>
                </a:solidFill>
                <a:latin typeface="Tahoma" panose="020B0604030504040204" pitchFamily="34" charset="0"/>
                <a:ea typeface="宋体" panose="02010600030101010101" pitchFamily="2" charset="-122"/>
              </a:rPr>
            </a:br>
            <a:endParaRPr lang="en-US" altLang="zh-CN" sz="1600" dirty="0">
              <a:latin typeface="Tahoma" panose="020B0604030504040204" pitchFamily="34" charset="0"/>
              <a:ea typeface="宋体" panose="02010600030101010101" pitchFamily="2" charset="-122"/>
            </a:endParaRPr>
          </a:p>
        </p:txBody>
      </p:sp>
      <p:sp>
        <p:nvSpPr>
          <p:cNvPr id="403494" name="Line 38"/>
          <p:cNvSpPr>
            <a:spLocks noChangeShapeType="1"/>
          </p:cNvSpPr>
          <p:nvPr/>
        </p:nvSpPr>
        <p:spPr bwMode="auto">
          <a:xfrm flipV="1">
            <a:off x="1752600" y="3351213"/>
            <a:ext cx="381000" cy="3048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497" name="Rectangle 41"/>
          <p:cNvSpPr>
            <a:spLocks noChangeArrowheads="1"/>
          </p:cNvSpPr>
          <p:nvPr/>
        </p:nvSpPr>
        <p:spPr bwMode="auto">
          <a:xfrm>
            <a:off x="609600" y="1979613"/>
            <a:ext cx="2438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412" tIns="35706" rIns="71412" bIns="35706"/>
          <a:lstStyle>
            <a:lvl1pPr marL="225425" indent="-225425" defTabSz="554038">
              <a:defRPr sz="2400">
                <a:solidFill>
                  <a:schemeClr val="tx1"/>
                </a:solidFill>
                <a:latin typeface="Arial" panose="020B0604020202020204" pitchFamily="34" charset="0"/>
              </a:defRPr>
            </a:lvl1pPr>
            <a:lvl2pPr marL="346075" indent="-6350" defTabSz="554038">
              <a:defRPr sz="2400">
                <a:solidFill>
                  <a:schemeClr val="tx1"/>
                </a:solidFill>
                <a:latin typeface="Arial" panose="020B0604020202020204" pitchFamily="34" charset="0"/>
              </a:defRPr>
            </a:lvl2pPr>
            <a:lvl3pPr marL="895350" indent="-231775" defTabSz="554038">
              <a:defRPr sz="2400">
                <a:solidFill>
                  <a:schemeClr val="tx1"/>
                </a:solidFill>
                <a:latin typeface="Arial" panose="020B0604020202020204" pitchFamily="34" charset="0"/>
              </a:defRPr>
            </a:lvl3pPr>
            <a:lvl4pPr marL="1150938" indent="-103188" defTabSz="554038">
              <a:defRPr sz="2400">
                <a:solidFill>
                  <a:schemeClr val="tx1"/>
                </a:solidFill>
                <a:latin typeface="Arial" panose="020B0604020202020204" pitchFamily="34" charset="0"/>
              </a:defRPr>
            </a:lvl4pPr>
            <a:lvl5pPr marL="1457325" indent="-101600" defTabSz="554038">
              <a:defRPr sz="2400">
                <a:solidFill>
                  <a:schemeClr val="tx1"/>
                </a:solidFill>
                <a:latin typeface="Arial" panose="020B0604020202020204" pitchFamily="34" charset="0"/>
              </a:defRPr>
            </a:lvl5pPr>
            <a:lvl6pPr marL="1914525" indent="-101600" defTabSz="554038" eaLnBrk="0" fontAlgn="base" hangingPunct="0">
              <a:spcBef>
                <a:spcPct val="0"/>
              </a:spcBef>
              <a:spcAft>
                <a:spcPct val="0"/>
              </a:spcAft>
              <a:defRPr sz="2400">
                <a:solidFill>
                  <a:schemeClr val="tx1"/>
                </a:solidFill>
                <a:latin typeface="Arial" panose="020B0604020202020204" pitchFamily="34" charset="0"/>
              </a:defRPr>
            </a:lvl6pPr>
            <a:lvl7pPr marL="2371725" indent="-101600" defTabSz="554038" eaLnBrk="0" fontAlgn="base" hangingPunct="0">
              <a:spcBef>
                <a:spcPct val="0"/>
              </a:spcBef>
              <a:spcAft>
                <a:spcPct val="0"/>
              </a:spcAft>
              <a:defRPr sz="2400">
                <a:solidFill>
                  <a:schemeClr val="tx1"/>
                </a:solidFill>
                <a:latin typeface="Arial" panose="020B0604020202020204" pitchFamily="34" charset="0"/>
              </a:defRPr>
            </a:lvl7pPr>
            <a:lvl8pPr marL="2828925" indent="-101600" defTabSz="554038" eaLnBrk="0" fontAlgn="base" hangingPunct="0">
              <a:spcBef>
                <a:spcPct val="0"/>
              </a:spcBef>
              <a:spcAft>
                <a:spcPct val="0"/>
              </a:spcAft>
              <a:defRPr sz="2400">
                <a:solidFill>
                  <a:schemeClr val="tx1"/>
                </a:solidFill>
                <a:latin typeface="Arial" panose="020B0604020202020204" pitchFamily="34" charset="0"/>
              </a:defRPr>
            </a:lvl8pPr>
            <a:lvl9pPr marL="3286125" indent="-101600" defTabSz="554038"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5000"/>
              </a:spcBef>
              <a:buClr>
                <a:srgbClr val="33CCCC"/>
              </a:buClr>
              <a:buSzPct val="100000"/>
              <a:buFont typeface="Arial" panose="020B0604020202020204" pitchFamily="34" charset="0"/>
              <a:buChar char="•"/>
            </a:pPr>
            <a:r>
              <a:rPr lang="en-US" altLang="zh-CN" sz="2000">
                <a:latin typeface="Tahoma" panose="020B0604030504040204" pitchFamily="34" charset="0"/>
                <a:ea typeface="宋体" panose="02010600030101010101" pitchFamily="2" charset="-122"/>
              </a:rPr>
              <a:t>At Edge:</a:t>
            </a:r>
          </a:p>
          <a:p>
            <a:pPr lvl="1">
              <a:lnSpc>
                <a:spcPct val="90000"/>
              </a:lnSpc>
              <a:spcBef>
                <a:spcPct val="35000"/>
              </a:spcBef>
            </a:pPr>
            <a:r>
              <a:rPr lang="en-US" altLang="zh-CN" sz="1600">
                <a:latin typeface="Tahoma" panose="020B0604030504040204" pitchFamily="34" charset="0"/>
                <a:ea typeface="宋体" panose="02010600030101010101" pitchFamily="2" charset="-122"/>
              </a:rPr>
              <a:t>Classify packets</a:t>
            </a:r>
          </a:p>
          <a:p>
            <a:pPr lvl="1">
              <a:lnSpc>
                <a:spcPct val="90000"/>
              </a:lnSpc>
              <a:spcBef>
                <a:spcPct val="35000"/>
              </a:spcBef>
            </a:pPr>
            <a:r>
              <a:rPr lang="en-US" altLang="zh-CN" sz="1600">
                <a:latin typeface="Tahoma" panose="020B0604030504040204" pitchFamily="34" charset="0"/>
                <a:ea typeface="宋体" panose="02010600030101010101" pitchFamily="2" charset="-122"/>
              </a:rPr>
              <a:t>Label them</a:t>
            </a:r>
          </a:p>
        </p:txBody>
      </p:sp>
      <p:pic>
        <p:nvPicPr>
          <p:cNvPr id="403530" name="Picture 7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200" y="2970213"/>
            <a:ext cx="52705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3532" name="Picture 7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2400" y="2311400"/>
            <a:ext cx="609600"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3533" name="Picture 7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3600" y="3046413"/>
            <a:ext cx="609600"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3534" name="Picture 7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3600" y="3808413"/>
            <a:ext cx="609600"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3535" name="Picture 7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95600" y="4418013"/>
            <a:ext cx="609600"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3536" name="Picture 8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2400" y="4646613"/>
            <a:ext cx="609600"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3537" name="Picture 8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5400" y="4418013"/>
            <a:ext cx="609600"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3538" name="Picture 8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62600" y="3503613"/>
            <a:ext cx="609600"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3539" name="Picture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2970213"/>
            <a:ext cx="52705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3540" name="Picture 8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3732213"/>
            <a:ext cx="52705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3541" name="Picture 8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200" y="3732213"/>
            <a:ext cx="52705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8476446"/>
      </p:ext>
    </p:extLst>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8" name="Rectangle 4"/>
          <p:cNvSpPr>
            <a:spLocks noGrp="1" noChangeArrowheads="1"/>
          </p:cNvSpPr>
          <p:nvPr>
            <p:ph type="title"/>
          </p:nvPr>
        </p:nvSpPr>
        <p:spPr/>
        <p:txBody>
          <a:bodyPr/>
          <a:lstStyle/>
          <a:p>
            <a:r>
              <a:rPr lang="en-US" altLang="zh-CN" b="0">
                <a:latin typeface="Tahoma" panose="020B0604030504040204" pitchFamily="34" charset="0"/>
                <a:ea typeface="宋体" panose="02010600030101010101" pitchFamily="2" charset="-122"/>
              </a:rPr>
              <a:t>What Is a VPN?</a:t>
            </a:r>
          </a:p>
        </p:txBody>
      </p:sp>
      <p:sp>
        <p:nvSpPr>
          <p:cNvPr id="446469" name="Rectangle 5"/>
          <p:cNvSpPr>
            <a:spLocks noGrp="1" noChangeArrowheads="1"/>
          </p:cNvSpPr>
          <p:nvPr>
            <p:ph type="body" idx="1"/>
          </p:nvPr>
        </p:nvSpPr>
        <p:spPr/>
        <p:txBody>
          <a:bodyPr/>
          <a:lstStyle/>
          <a:p>
            <a:pPr>
              <a:lnSpc>
                <a:spcPct val="85000"/>
              </a:lnSpc>
            </a:pPr>
            <a:r>
              <a:rPr lang="en-US" altLang="zh-CN" sz="2400" b="0" dirty="0" smtClean="0">
                <a:ea typeface="宋体" panose="02010600030101010101" pitchFamily="2" charset="-122"/>
              </a:rPr>
              <a:t>Virtual Private Network – Provide a private network over a shared infrastructure</a:t>
            </a:r>
          </a:p>
          <a:p>
            <a:pPr>
              <a:lnSpc>
                <a:spcPct val="85000"/>
              </a:lnSpc>
            </a:pPr>
            <a:r>
              <a:rPr lang="en-US" altLang="zh-CN" sz="2400" dirty="0" smtClean="0">
                <a:ea typeface="宋体" panose="02010600030101010101" pitchFamily="2" charset="-122"/>
              </a:rPr>
              <a:t>Interconnect geographically separate sites, with the same privacy and guarantees as a private network</a:t>
            </a:r>
          </a:p>
          <a:p>
            <a:pPr>
              <a:lnSpc>
                <a:spcPct val="85000"/>
              </a:lnSpc>
            </a:pPr>
            <a:endParaRPr lang="en-US" altLang="zh-CN" sz="2200" b="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809093740"/>
      </p:ext>
    </p:extLst>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53" name="Rectangle 41"/>
          <p:cNvSpPr>
            <a:spLocks noGrp="1" noChangeArrowheads="1"/>
          </p:cNvSpPr>
          <p:nvPr>
            <p:ph type="title"/>
          </p:nvPr>
        </p:nvSpPr>
        <p:spPr/>
        <p:txBody>
          <a:bodyPr/>
          <a:lstStyle/>
          <a:p>
            <a:r>
              <a:rPr lang="en-US" altLang="zh-CN" b="0">
                <a:latin typeface="Tahoma" panose="020B0604030504040204" pitchFamily="34" charset="0"/>
                <a:ea typeface="宋体" panose="02010600030101010101" pitchFamily="2" charset="-122"/>
              </a:rPr>
              <a:t>IP VPN Taxonomy</a:t>
            </a:r>
          </a:p>
        </p:txBody>
      </p:sp>
      <p:sp>
        <p:nvSpPr>
          <p:cNvPr id="448515" name="Rectangle 3"/>
          <p:cNvSpPr>
            <a:spLocks noChangeArrowheads="1"/>
          </p:cNvSpPr>
          <p:nvPr/>
        </p:nvSpPr>
        <p:spPr bwMode="auto">
          <a:xfrm>
            <a:off x="344488" y="3292475"/>
            <a:ext cx="1155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90000"/>
              </a:lnSpc>
            </a:pPr>
            <a:r>
              <a:rPr lang="en-US" altLang="zh-CN" sz="2000">
                <a:ea typeface="宋体" panose="02010600030101010101" pitchFamily="2" charset="-122"/>
              </a:rPr>
              <a:t>Client-</a:t>
            </a:r>
          </a:p>
          <a:p>
            <a:pPr algn="ctr">
              <a:lnSpc>
                <a:spcPct val="90000"/>
              </a:lnSpc>
            </a:pPr>
            <a:r>
              <a:rPr lang="en-US" altLang="zh-CN" sz="2000">
                <a:ea typeface="宋体" panose="02010600030101010101" pitchFamily="2" charset="-122"/>
              </a:rPr>
              <a:t>Initiated</a:t>
            </a:r>
          </a:p>
        </p:txBody>
      </p:sp>
      <p:sp>
        <p:nvSpPr>
          <p:cNvPr id="448516" name="Rectangle 4"/>
          <p:cNvSpPr>
            <a:spLocks noChangeArrowheads="1"/>
          </p:cNvSpPr>
          <p:nvPr/>
        </p:nvSpPr>
        <p:spPr bwMode="auto">
          <a:xfrm>
            <a:off x="1944688" y="3292475"/>
            <a:ext cx="1155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90000"/>
              </a:lnSpc>
            </a:pPr>
            <a:r>
              <a:rPr lang="en-US" altLang="zh-CN" sz="2000">
                <a:ea typeface="宋体" panose="02010600030101010101" pitchFamily="2" charset="-122"/>
              </a:rPr>
              <a:t>NAS-</a:t>
            </a:r>
          </a:p>
          <a:p>
            <a:pPr algn="ctr">
              <a:lnSpc>
                <a:spcPct val="90000"/>
              </a:lnSpc>
            </a:pPr>
            <a:r>
              <a:rPr lang="en-US" altLang="zh-CN" sz="2000">
                <a:ea typeface="宋体" panose="02010600030101010101" pitchFamily="2" charset="-122"/>
              </a:rPr>
              <a:t>Initiated</a:t>
            </a:r>
          </a:p>
        </p:txBody>
      </p:sp>
      <p:sp>
        <p:nvSpPr>
          <p:cNvPr id="448517" name="Rectangle 5"/>
          <p:cNvSpPr>
            <a:spLocks noChangeArrowheads="1"/>
          </p:cNvSpPr>
          <p:nvPr/>
        </p:nvSpPr>
        <p:spPr bwMode="auto">
          <a:xfrm>
            <a:off x="4002088" y="3292475"/>
            <a:ext cx="10175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90000"/>
              </a:lnSpc>
            </a:pPr>
            <a:r>
              <a:rPr lang="en-US" altLang="zh-CN" sz="2000">
                <a:ea typeface="宋体" panose="02010600030101010101" pitchFamily="2" charset="-122"/>
              </a:rPr>
              <a:t>IP </a:t>
            </a:r>
            <a:br>
              <a:rPr lang="en-US" altLang="zh-CN" sz="2000">
                <a:ea typeface="宋体" panose="02010600030101010101" pitchFamily="2" charset="-122"/>
              </a:rPr>
            </a:br>
            <a:r>
              <a:rPr lang="en-US" altLang="zh-CN" sz="2000">
                <a:ea typeface="宋体" panose="02010600030101010101" pitchFamily="2" charset="-122"/>
              </a:rPr>
              <a:t>Tunnel</a:t>
            </a:r>
          </a:p>
        </p:txBody>
      </p:sp>
      <p:sp>
        <p:nvSpPr>
          <p:cNvPr id="448518" name="Rectangle 6"/>
          <p:cNvSpPr>
            <a:spLocks noChangeArrowheads="1"/>
          </p:cNvSpPr>
          <p:nvPr/>
        </p:nvSpPr>
        <p:spPr bwMode="auto">
          <a:xfrm>
            <a:off x="5311775" y="3292475"/>
            <a:ext cx="1204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lnSpc>
                <a:spcPct val="90000"/>
              </a:lnSpc>
            </a:pPr>
            <a:r>
              <a:rPr lang="en-US" altLang="zh-CN" sz="2000">
                <a:ea typeface="宋体" panose="02010600030101010101" pitchFamily="2" charset="-122"/>
              </a:rPr>
              <a:t>Virtual</a:t>
            </a:r>
          </a:p>
          <a:p>
            <a:pPr algn="ctr">
              <a:lnSpc>
                <a:spcPct val="90000"/>
              </a:lnSpc>
            </a:pPr>
            <a:r>
              <a:rPr lang="en-US" altLang="zh-CN" sz="2000">
                <a:ea typeface="宋体" panose="02010600030101010101" pitchFamily="2" charset="-122"/>
              </a:rPr>
              <a:t>Circuit</a:t>
            </a:r>
          </a:p>
        </p:txBody>
      </p:sp>
      <p:sp>
        <p:nvSpPr>
          <p:cNvPr id="448519" name="Rectangle 7"/>
          <p:cNvSpPr>
            <a:spLocks noChangeArrowheads="1"/>
          </p:cNvSpPr>
          <p:nvPr/>
        </p:nvSpPr>
        <p:spPr bwMode="auto">
          <a:xfrm>
            <a:off x="6592888" y="3292475"/>
            <a:ext cx="1682750" cy="64135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spAutoFit/>
          </a:bodyPr>
          <a:lstStyle/>
          <a:p>
            <a:pPr algn="ctr">
              <a:lnSpc>
                <a:spcPct val="90000"/>
              </a:lnSpc>
            </a:pPr>
            <a:r>
              <a:rPr lang="en-US" altLang="zh-CN" sz="2000">
                <a:solidFill>
                  <a:schemeClr val="accent2"/>
                </a:solidFill>
                <a:ea typeface="宋体" panose="02010600030101010101" pitchFamily="2" charset="-122"/>
              </a:rPr>
              <a:t>Network-</a:t>
            </a:r>
            <a:br>
              <a:rPr lang="en-US" altLang="zh-CN" sz="2000">
                <a:solidFill>
                  <a:schemeClr val="accent2"/>
                </a:solidFill>
                <a:ea typeface="宋体" panose="02010600030101010101" pitchFamily="2" charset="-122"/>
              </a:rPr>
            </a:br>
            <a:r>
              <a:rPr lang="en-US" altLang="zh-CN" sz="2000">
                <a:solidFill>
                  <a:schemeClr val="accent2"/>
                </a:solidFill>
                <a:ea typeface="宋体" panose="02010600030101010101" pitchFamily="2" charset="-122"/>
              </a:rPr>
              <a:t>Based VPNs</a:t>
            </a:r>
          </a:p>
        </p:txBody>
      </p:sp>
      <p:sp>
        <p:nvSpPr>
          <p:cNvPr id="448520" name="Rectangle 8"/>
          <p:cNvSpPr>
            <a:spLocks noChangeArrowheads="1"/>
          </p:cNvSpPr>
          <p:nvPr/>
        </p:nvSpPr>
        <p:spPr bwMode="auto">
          <a:xfrm>
            <a:off x="2325688" y="4435475"/>
            <a:ext cx="11541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90000"/>
              </a:lnSpc>
            </a:pPr>
            <a:r>
              <a:rPr lang="en-US" altLang="zh-CN" sz="1600">
                <a:ea typeface="宋体" panose="02010600030101010101" pitchFamily="2" charset="-122"/>
              </a:rPr>
              <a:t>Security</a:t>
            </a:r>
          </a:p>
          <a:p>
            <a:pPr algn="ctr">
              <a:lnSpc>
                <a:spcPct val="90000"/>
              </a:lnSpc>
            </a:pPr>
            <a:r>
              <a:rPr lang="en-US" altLang="zh-CN" sz="1600">
                <a:ea typeface="宋体" panose="02010600030101010101" pitchFamily="2" charset="-122"/>
              </a:rPr>
              <a:t>Appliance</a:t>
            </a:r>
          </a:p>
        </p:txBody>
      </p:sp>
      <p:sp>
        <p:nvSpPr>
          <p:cNvPr id="448521" name="Rectangle 9"/>
          <p:cNvSpPr>
            <a:spLocks noChangeArrowheads="1"/>
          </p:cNvSpPr>
          <p:nvPr/>
        </p:nvSpPr>
        <p:spPr bwMode="auto">
          <a:xfrm>
            <a:off x="3924300" y="4435475"/>
            <a:ext cx="83820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90000"/>
              </a:lnSpc>
            </a:pPr>
            <a:r>
              <a:rPr lang="en-US" altLang="zh-CN" sz="1600">
                <a:ea typeface="宋体" panose="02010600030101010101" pitchFamily="2" charset="-122"/>
              </a:rPr>
              <a:t>Router</a:t>
            </a:r>
          </a:p>
        </p:txBody>
      </p:sp>
      <p:sp>
        <p:nvSpPr>
          <p:cNvPr id="448522" name="Rectangle 10"/>
          <p:cNvSpPr>
            <a:spLocks noChangeArrowheads="1"/>
          </p:cNvSpPr>
          <p:nvPr/>
        </p:nvSpPr>
        <p:spPr bwMode="auto">
          <a:xfrm>
            <a:off x="5011738" y="4435475"/>
            <a:ext cx="454025"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90000"/>
              </a:lnSpc>
            </a:pPr>
            <a:r>
              <a:rPr lang="en-US" altLang="zh-CN" sz="1600">
                <a:ea typeface="宋体" panose="02010600030101010101" pitchFamily="2" charset="-122"/>
              </a:rPr>
              <a:t>FR</a:t>
            </a:r>
          </a:p>
        </p:txBody>
      </p:sp>
      <p:sp>
        <p:nvSpPr>
          <p:cNvPr id="448523" name="Rectangle 11"/>
          <p:cNvSpPr>
            <a:spLocks noChangeArrowheads="1"/>
          </p:cNvSpPr>
          <p:nvPr/>
        </p:nvSpPr>
        <p:spPr bwMode="auto">
          <a:xfrm>
            <a:off x="5602288" y="4435475"/>
            <a:ext cx="623887"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90000"/>
              </a:lnSpc>
            </a:pPr>
            <a:r>
              <a:rPr lang="en-US" altLang="zh-CN" sz="1600">
                <a:ea typeface="宋体" panose="02010600030101010101" pitchFamily="2" charset="-122"/>
              </a:rPr>
              <a:t>ATM</a:t>
            </a:r>
          </a:p>
        </p:txBody>
      </p:sp>
      <p:sp>
        <p:nvSpPr>
          <p:cNvPr id="448525" name="Line 13"/>
          <p:cNvSpPr>
            <a:spLocks noChangeShapeType="1"/>
          </p:cNvSpPr>
          <p:nvPr/>
        </p:nvSpPr>
        <p:spPr bwMode="auto">
          <a:xfrm>
            <a:off x="4002088" y="2149475"/>
            <a:ext cx="990600" cy="495300"/>
          </a:xfrm>
          <a:prstGeom prst="line">
            <a:avLst/>
          </a:prstGeom>
          <a:noFill/>
          <a:ln w="254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29" name="Line 17"/>
          <p:cNvSpPr>
            <a:spLocks noChangeShapeType="1"/>
          </p:cNvSpPr>
          <p:nvPr/>
        </p:nvSpPr>
        <p:spPr bwMode="auto">
          <a:xfrm>
            <a:off x="5907088" y="2911475"/>
            <a:ext cx="0" cy="304800"/>
          </a:xfrm>
          <a:prstGeom prst="line">
            <a:avLst/>
          </a:prstGeom>
          <a:noFill/>
          <a:ln w="254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35" name="Rectangle 23"/>
          <p:cNvSpPr>
            <a:spLocks noChangeArrowheads="1"/>
          </p:cNvSpPr>
          <p:nvPr/>
        </p:nvSpPr>
        <p:spPr bwMode="auto">
          <a:xfrm>
            <a:off x="3163888" y="1743075"/>
            <a:ext cx="13525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90000"/>
              </a:lnSpc>
            </a:pPr>
            <a:r>
              <a:rPr lang="en-US" altLang="zh-CN" sz="2400">
                <a:ea typeface="宋体" panose="02010600030101010101" pitchFamily="2" charset="-122"/>
              </a:rPr>
              <a:t>IP VPNs</a:t>
            </a:r>
          </a:p>
        </p:txBody>
      </p:sp>
      <p:sp>
        <p:nvSpPr>
          <p:cNvPr id="448536" name="Rectangle 24"/>
          <p:cNvSpPr>
            <a:spLocks noChangeArrowheads="1"/>
          </p:cNvSpPr>
          <p:nvPr/>
        </p:nvSpPr>
        <p:spPr bwMode="auto">
          <a:xfrm>
            <a:off x="1487488" y="2514600"/>
            <a:ext cx="8953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90000"/>
              </a:lnSpc>
            </a:pPr>
            <a:r>
              <a:rPr lang="en-US" altLang="zh-CN" sz="2400">
                <a:ea typeface="宋体" panose="02010600030101010101" pitchFamily="2" charset="-122"/>
              </a:rPr>
              <a:t>DIAL</a:t>
            </a:r>
          </a:p>
        </p:txBody>
      </p:sp>
      <p:sp>
        <p:nvSpPr>
          <p:cNvPr id="448537" name="Rectangle 25"/>
          <p:cNvSpPr>
            <a:spLocks noChangeArrowheads="1"/>
          </p:cNvSpPr>
          <p:nvPr/>
        </p:nvSpPr>
        <p:spPr bwMode="auto">
          <a:xfrm>
            <a:off x="5068888" y="2514600"/>
            <a:ext cx="1963737"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90000"/>
              </a:lnSpc>
            </a:pPr>
            <a:r>
              <a:rPr lang="en-US" altLang="zh-CN" sz="2400">
                <a:ea typeface="宋体" panose="02010600030101010101" pitchFamily="2" charset="-122"/>
              </a:rPr>
              <a:t>DEDICATED</a:t>
            </a:r>
          </a:p>
        </p:txBody>
      </p:sp>
      <p:sp>
        <p:nvSpPr>
          <p:cNvPr id="448538" name="Rectangle 26"/>
          <p:cNvSpPr>
            <a:spLocks noChangeArrowheads="1"/>
          </p:cNvSpPr>
          <p:nvPr/>
        </p:nvSpPr>
        <p:spPr bwMode="auto">
          <a:xfrm>
            <a:off x="6669088" y="4435475"/>
            <a:ext cx="1108075" cy="312738"/>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spAutoFit/>
          </a:bodyPr>
          <a:lstStyle/>
          <a:p>
            <a:pPr algn="ctr">
              <a:lnSpc>
                <a:spcPct val="90000"/>
              </a:lnSpc>
            </a:pPr>
            <a:r>
              <a:rPr lang="en-US" altLang="zh-CN" sz="1600">
                <a:solidFill>
                  <a:schemeClr val="accent2"/>
                </a:solidFill>
                <a:ea typeface="宋体" panose="02010600030101010101" pitchFamily="2" charset="-122"/>
              </a:rPr>
              <a:t>RFC 2547</a:t>
            </a:r>
          </a:p>
        </p:txBody>
      </p:sp>
      <p:sp>
        <p:nvSpPr>
          <p:cNvPr id="448541" name="Rectangle 29"/>
          <p:cNvSpPr>
            <a:spLocks noChangeArrowheads="1"/>
          </p:cNvSpPr>
          <p:nvPr/>
        </p:nvSpPr>
        <p:spPr bwMode="auto">
          <a:xfrm>
            <a:off x="7888288" y="4435475"/>
            <a:ext cx="8747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90000"/>
              </a:lnSpc>
            </a:pPr>
            <a:r>
              <a:rPr lang="en-US" altLang="zh-CN" sz="1600">
                <a:ea typeface="宋体" panose="02010600030101010101" pitchFamily="2" charset="-122"/>
              </a:rPr>
              <a:t>Virtual </a:t>
            </a:r>
          </a:p>
          <a:p>
            <a:pPr algn="ctr">
              <a:lnSpc>
                <a:spcPct val="90000"/>
              </a:lnSpc>
            </a:pPr>
            <a:r>
              <a:rPr lang="en-US" altLang="zh-CN" sz="1600">
                <a:ea typeface="宋体" panose="02010600030101010101" pitchFamily="2" charset="-122"/>
              </a:rPr>
              <a:t>Router</a:t>
            </a:r>
          </a:p>
        </p:txBody>
      </p:sp>
      <p:sp>
        <p:nvSpPr>
          <p:cNvPr id="448542" name="Line 30"/>
          <p:cNvSpPr>
            <a:spLocks noChangeShapeType="1"/>
          </p:cNvSpPr>
          <p:nvPr/>
        </p:nvSpPr>
        <p:spPr bwMode="auto">
          <a:xfrm flipH="1">
            <a:off x="2478088" y="2149475"/>
            <a:ext cx="1066800" cy="533400"/>
          </a:xfrm>
          <a:prstGeom prst="line">
            <a:avLst/>
          </a:prstGeom>
          <a:noFill/>
          <a:ln w="254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3" name="Line 31"/>
          <p:cNvSpPr>
            <a:spLocks noChangeShapeType="1"/>
          </p:cNvSpPr>
          <p:nvPr/>
        </p:nvSpPr>
        <p:spPr bwMode="auto">
          <a:xfrm flipH="1">
            <a:off x="1030288" y="2949575"/>
            <a:ext cx="685800" cy="342900"/>
          </a:xfrm>
          <a:prstGeom prst="line">
            <a:avLst/>
          </a:prstGeom>
          <a:noFill/>
          <a:ln w="254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4" name="Line 32"/>
          <p:cNvSpPr>
            <a:spLocks noChangeShapeType="1"/>
          </p:cNvSpPr>
          <p:nvPr/>
        </p:nvSpPr>
        <p:spPr bwMode="auto">
          <a:xfrm>
            <a:off x="1944688" y="2949575"/>
            <a:ext cx="685800" cy="342900"/>
          </a:xfrm>
          <a:prstGeom prst="line">
            <a:avLst/>
          </a:prstGeom>
          <a:noFill/>
          <a:ln w="254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5" name="Line 33"/>
          <p:cNvSpPr>
            <a:spLocks noChangeShapeType="1"/>
          </p:cNvSpPr>
          <p:nvPr/>
        </p:nvSpPr>
        <p:spPr bwMode="auto">
          <a:xfrm flipH="1">
            <a:off x="4764088" y="2949575"/>
            <a:ext cx="685800" cy="342900"/>
          </a:xfrm>
          <a:prstGeom prst="line">
            <a:avLst/>
          </a:prstGeom>
          <a:noFill/>
          <a:ln w="254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6" name="Line 34"/>
          <p:cNvSpPr>
            <a:spLocks noChangeShapeType="1"/>
          </p:cNvSpPr>
          <p:nvPr/>
        </p:nvSpPr>
        <p:spPr bwMode="auto">
          <a:xfrm>
            <a:off x="6592888" y="2949575"/>
            <a:ext cx="685800" cy="342900"/>
          </a:xfrm>
          <a:prstGeom prst="line">
            <a:avLst/>
          </a:prstGeom>
          <a:noFill/>
          <a:ln w="254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7" name="Line 35"/>
          <p:cNvSpPr>
            <a:spLocks noChangeShapeType="1"/>
          </p:cNvSpPr>
          <p:nvPr/>
        </p:nvSpPr>
        <p:spPr bwMode="auto">
          <a:xfrm flipH="1">
            <a:off x="3087688" y="3902075"/>
            <a:ext cx="1066800" cy="533400"/>
          </a:xfrm>
          <a:prstGeom prst="line">
            <a:avLst/>
          </a:prstGeom>
          <a:noFill/>
          <a:ln w="254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8" name="Line 36"/>
          <p:cNvSpPr>
            <a:spLocks noChangeShapeType="1"/>
          </p:cNvSpPr>
          <p:nvPr/>
        </p:nvSpPr>
        <p:spPr bwMode="auto">
          <a:xfrm>
            <a:off x="4459288" y="3902075"/>
            <a:ext cx="0" cy="533400"/>
          </a:xfrm>
          <a:prstGeom prst="line">
            <a:avLst/>
          </a:prstGeom>
          <a:noFill/>
          <a:ln w="254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49" name="Line 37"/>
          <p:cNvSpPr>
            <a:spLocks noChangeShapeType="1"/>
          </p:cNvSpPr>
          <p:nvPr/>
        </p:nvSpPr>
        <p:spPr bwMode="auto">
          <a:xfrm flipH="1">
            <a:off x="5297488" y="3902075"/>
            <a:ext cx="533400" cy="533400"/>
          </a:xfrm>
          <a:prstGeom prst="line">
            <a:avLst/>
          </a:prstGeom>
          <a:noFill/>
          <a:ln w="254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50" name="Line 38"/>
          <p:cNvSpPr>
            <a:spLocks noChangeShapeType="1"/>
          </p:cNvSpPr>
          <p:nvPr/>
        </p:nvSpPr>
        <p:spPr bwMode="auto">
          <a:xfrm>
            <a:off x="5907088" y="3902075"/>
            <a:ext cx="0" cy="533400"/>
          </a:xfrm>
          <a:prstGeom prst="line">
            <a:avLst/>
          </a:prstGeom>
          <a:noFill/>
          <a:ln w="254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51" name="Line 39"/>
          <p:cNvSpPr>
            <a:spLocks noChangeShapeType="1"/>
          </p:cNvSpPr>
          <p:nvPr/>
        </p:nvSpPr>
        <p:spPr bwMode="auto">
          <a:xfrm>
            <a:off x="7202488" y="3902075"/>
            <a:ext cx="0" cy="533400"/>
          </a:xfrm>
          <a:prstGeom prst="line">
            <a:avLst/>
          </a:prstGeom>
          <a:noFill/>
          <a:ln w="254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552" name="Line 40"/>
          <p:cNvSpPr>
            <a:spLocks noChangeShapeType="1"/>
          </p:cNvSpPr>
          <p:nvPr/>
        </p:nvSpPr>
        <p:spPr bwMode="auto">
          <a:xfrm>
            <a:off x="7354888" y="3902075"/>
            <a:ext cx="1066800" cy="533400"/>
          </a:xfrm>
          <a:prstGeom prst="line">
            <a:avLst/>
          </a:prstGeom>
          <a:noFill/>
          <a:ln w="254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75192550"/>
      </p:ext>
    </p:extLst>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a:xfrm>
            <a:off x="457200" y="304800"/>
            <a:ext cx="8024813" cy="1143000"/>
          </a:xfrm>
          <a:noFill/>
          <a:ln/>
        </p:spPr>
        <p:txBody>
          <a:bodyPr lIns="88900" tIns="44450" rIns="88900" bIns="44450" anchor="ctr"/>
          <a:lstStyle/>
          <a:p>
            <a:r>
              <a:rPr lang="en-GB" altLang="en-US" b="0">
                <a:latin typeface="Tahoma" panose="020B0604030504040204" pitchFamily="34" charset="0"/>
              </a:rPr>
              <a:t>MPLS-VPN Terminology</a:t>
            </a:r>
          </a:p>
        </p:txBody>
      </p:sp>
      <p:sp>
        <p:nvSpPr>
          <p:cNvPr id="899075" name="Rectangle 3"/>
          <p:cNvSpPr>
            <a:spLocks noGrp="1" noChangeArrowheads="1"/>
          </p:cNvSpPr>
          <p:nvPr>
            <p:ph type="body" idx="1"/>
          </p:nvPr>
        </p:nvSpPr>
        <p:spPr>
          <a:xfrm>
            <a:off x="538163" y="1371600"/>
            <a:ext cx="7802562" cy="5105399"/>
          </a:xfrm>
          <a:noFill/>
          <a:ln/>
        </p:spPr>
        <p:txBody>
          <a:bodyPr lIns="93662" tIns="46038" rIns="93662" bIns="46038" anchor="t" anchorCtr="0">
            <a:normAutofit fontScale="77500" lnSpcReduction="20000"/>
          </a:bodyPr>
          <a:lstStyle/>
          <a:p>
            <a:pPr marL="346075" indent="-346075" defTabSz="923925">
              <a:lnSpc>
                <a:spcPct val="120000"/>
              </a:lnSpc>
              <a:buFontTx/>
              <a:buChar char="•"/>
            </a:pPr>
            <a:r>
              <a:rPr lang="en-GB" altLang="en-US" sz="2600" b="0" dirty="0"/>
              <a:t>Provider Network (P-Network)</a:t>
            </a:r>
          </a:p>
          <a:p>
            <a:pPr marL="811213" lvl="1" indent="-230188" defTabSz="923925">
              <a:lnSpc>
                <a:spcPct val="120000"/>
              </a:lnSpc>
            </a:pPr>
            <a:r>
              <a:rPr lang="en-GB" altLang="en-US" sz="2600" dirty="0"/>
              <a:t>The backbone under control of a Service Provider</a:t>
            </a:r>
          </a:p>
          <a:p>
            <a:pPr marL="346075" indent="-346075" defTabSz="923925">
              <a:lnSpc>
                <a:spcPct val="120000"/>
              </a:lnSpc>
              <a:buFontTx/>
              <a:buChar char="•"/>
            </a:pPr>
            <a:r>
              <a:rPr lang="en-GB" altLang="en-US" sz="2600" b="0" dirty="0"/>
              <a:t>Customer Network (C-Network)</a:t>
            </a:r>
          </a:p>
          <a:p>
            <a:pPr marL="811213" lvl="1" indent="-230188" defTabSz="923925">
              <a:lnSpc>
                <a:spcPct val="120000"/>
              </a:lnSpc>
            </a:pPr>
            <a:r>
              <a:rPr lang="en-GB" altLang="en-US" sz="2600" dirty="0"/>
              <a:t>Network under customer control</a:t>
            </a:r>
          </a:p>
          <a:p>
            <a:pPr marL="346075" indent="-346075" defTabSz="923925">
              <a:lnSpc>
                <a:spcPct val="120000"/>
              </a:lnSpc>
              <a:buFontTx/>
              <a:buChar char="•"/>
            </a:pPr>
            <a:r>
              <a:rPr lang="en-GB" altLang="en-US" sz="2600" b="0" dirty="0"/>
              <a:t>CE router</a:t>
            </a:r>
          </a:p>
          <a:p>
            <a:pPr marL="811213" lvl="1" indent="-230188" defTabSz="923925">
              <a:lnSpc>
                <a:spcPct val="120000"/>
              </a:lnSpc>
            </a:pPr>
            <a:r>
              <a:rPr lang="en-GB" altLang="en-US" sz="2600" dirty="0"/>
              <a:t>Customer Edge router. Part of the C-network and </a:t>
            </a:r>
            <a:br>
              <a:rPr lang="en-GB" altLang="en-US" sz="2600" dirty="0"/>
            </a:br>
            <a:r>
              <a:rPr lang="en-GB" altLang="en-US" sz="2600" dirty="0"/>
              <a:t>interfaces to a PE router</a:t>
            </a:r>
          </a:p>
          <a:p>
            <a:pPr marL="346075" indent="-346075" defTabSz="923925">
              <a:lnSpc>
                <a:spcPct val="120000"/>
              </a:lnSpc>
              <a:buFontTx/>
              <a:buChar char="•"/>
            </a:pPr>
            <a:r>
              <a:rPr lang="en-US" altLang="en-US" sz="2600" dirty="0"/>
              <a:t>Site -- Set of (sub)networks part of the C-network and co-located</a:t>
            </a:r>
          </a:p>
          <a:p>
            <a:pPr marL="811213" lvl="1" indent="-230188" defTabSz="923925">
              <a:lnSpc>
                <a:spcPct val="120000"/>
              </a:lnSpc>
            </a:pPr>
            <a:r>
              <a:rPr lang="en-US" altLang="en-US" sz="2600" dirty="0"/>
              <a:t>A site is connected to the VPN backbone through one or more PE/CE links </a:t>
            </a:r>
          </a:p>
          <a:p>
            <a:pPr marL="346075" indent="-346075" defTabSz="923925">
              <a:lnSpc>
                <a:spcPct val="120000"/>
              </a:lnSpc>
              <a:buFontTx/>
              <a:buChar char="•"/>
            </a:pPr>
            <a:r>
              <a:rPr lang="en-US" altLang="en-US" sz="2600" dirty="0"/>
              <a:t>PE router -- Provider Edge router. </a:t>
            </a:r>
          </a:p>
          <a:p>
            <a:pPr marL="811213" lvl="1" indent="-230188" defTabSz="923925">
              <a:lnSpc>
                <a:spcPct val="120000"/>
              </a:lnSpc>
            </a:pPr>
            <a:r>
              <a:rPr lang="en-US" altLang="en-US" sz="2600" dirty="0" smtClean="0"/>
              <a:t>Part </a:t>
            </a:r>
            <a:r>
              <a:rPr lang="en-US" altLang="en-US" sz="2600" dirty="0"/>
              <a:t>of the P-Network and interfaces to CE routers </a:t>
            </a:r>
          </a:p>
          <a:p>
            <a:pPr marL="346075" indent="-346075" defTabSz="923925">
              <a:lnSpc>
                <a:spcPct val="120000"/>
              </a:lnSpc>
              <a:buFontTx/>
              <a:buChar char="•"/>
            </a:pPr>
            <a:r>
              <a:rPr lang="en-US" altLang="en-US" sz="2600" dirty="0"/>
              <a:t>P router -- Provider (core) router, without knowledge of VPN</a:t>
            </a:r>
          </a:p>
          <a:p>
            <a:pPr marL="468313" indent="-230188" defTabSz="923925"/>
            <a:endParaRPr lang="en-GB" altLang="en-US" sz="3000" b="0" dirty="0"/>
          </a:p>
        </p:txBody>
      </p:sp>
    </p:spTree>
    <p:extLst>
      <p:ext uri="{BB962C8B-B14F-4D97-AF65-F5344CB8AC3E}">
        <p14:creationId xmlns:p14="http://schemas.microsoft.com/office/powerpoint/2010/main" val="62093714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3" name="Picture 78"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650" y="2722697"/>
            <a:ext cx="4025900" cy="271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842645" y="4536788"/>
            <a:ext cx="1915909"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Provider network</a:t>
            </a:r>
            <a:endParaRPr lang="en-US" sz="1800" dirty="0">
              <a:latin typeface="Arial" panose="020B0604020202020204" pitchFamily="34" charset="0"/>
              <a:cs typeface="Arial" panose="020B0604020202020204" pitchFamily="34" charset="0"/>
            </a:endParaRPr>
          </a:p>
        </p:txBody>
      </p:sp>
      <p:pic>
        <p:nvPicPr>
          <p:cNvPr id="5" name="Picture 115" descr="router-generic"/>
          <p:cNvPicPr>
            <a:picLocks noChangeAspect="1" noChangeArrowheads="1"/>
          </p:cNvPicPr>
          <p:nvPr/>
        </p:nvPicPr>
        <p:blipFill>
          <a:blip r:embed="rId3">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2438400" y="3557492"/>
            <a:ext cx="739775" cy="520700"/>
          </a:xfrm>
          <a:prstGeom prst="rect">
            <a:avLst/>
          </a:prstGeom>
          <a:solidFill>
            <a:schemeClr val="bg1"/>
          </a:solidFill>
          <a:ln>
            <a:noFill/>
          </a:ln>
        </p:spPr>
      </p:pic>
      <p:sp>
        <p:nvSpPr>
          <p:cNvPr id="6" name="TextBox 5"/>
          <p:cNvSpPr txBox="1"/>
          <p:nvPr/>
        </p:nvSpPr>
        <p:spPr>
          <a:xfrm>
            <a:off x="2438400" y="4078192"/>
            <a:ext cx="49244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a:t>
            </a:r>
            <a:endParaRPr lang="en-US" sz="1800" dirty="0">
              <a:latin typeface="Arial" panose="020B0604020202020204" pitchFamily="34" charset="0"/>
              <a:cs typeface="Arial" panose="020B0604020202020204" pitchFamily="34" charset="0"/>
            </a:endParaRPr>
          </a:p>
        </p:txBody>
      </p:sp>
      <p:pic>
        <p:nvPicPr>
          <p:cNvPr id="7" name="Picture 115" descr="router-generic"/>
          <p:cNvPicPr>
            <a:picLocks noChangeAspect="1" noChangeArrowheads="1"/>
          </p:cNvPicPr>
          <p:nvPr/>
        </p:nvPicPr>
        <p:blipFill>
          <a:blip r:embed="rId3">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6172200" y="4411853"/>
            <a:ext cx="739775" cy="520700"/>
          </a:xfrm>
          <a:prstGeom prst="rect">
            <a:avLst/>
          </a:prstGeom>
          <a:solidFill>
            <a:schemeClr val="bg1"/>
          </a:solidFill>
          <a:ln>
            <a:noFill/>
          </a:ln>
        </p:spPr>
      </p:pic>
      <p:sp>
        <p:nvSpPr>
          <p:cNvPr id="8" name="TextBox 7"/>
          <p:cNvSpPr txBox="1"/>
          <p:nvPr/>
        </p:nvSpPr>
        <p:spPr>
          <a:xfrm>
            <a:off x="6871491" y="4265104"/>
            <a:ext cx="49244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a:t>
            </a:r>
            <a:endParaRPr lang="en-US" sz="1800" dirty="0">
              <a:latin typeface="Arial" panose="020B0604020202020204" pitchFamily="34" charset="0"/>
              <a:cs typeface="Arial" panose="020B0604020202020204" pitchFamily="34" charset="0"/>
            </a:endParaRPr>
          </a:p>
        </p:txBody>
      </p:sp>
      <p:pic>
        <p:nvPicPr>
          <p:cNvPr id="9" name="Picture 115" descr="router-generic"/>
          <p:cNvPicPr>
            <a:picLocks noChangeAspect="1" noChangeArrowheads="1"/>
          </p:cNvPicPr>
          <p:nvPr/>
        </p:nvPicPr>
        <p:blipFill>
          <a:blip r:embed="rId3">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4572000" y="2324588"/>
            <a:ext cx="739775" cy="520700"/>
          </a:xfrm>
          <a:prstGeom prst="rect">
            <a:avLst/>
          </a:prstGeom>
          <a:solidFill>
            <a:schemeClr val="bg1"/>
          </a:solidFill>
          <a:ln>
            <a:noFill/>
          </a:ln>
        </p:spPr>
      </p:pic>
      <p:sp>
        <p:nvSpPr>
          <p:cNvPr id="10" name="TextBox 9"/>
          <p:cNvSpPr txBox="1"/>
          <p:nvPr/>
        </p:nvSpPr>
        <p:spPr>
          <a:xfrm>
            <a:off x="4092257" y="2400272"/>
            <a:ext cx="49244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a:t>
            </a:r>
            <a:endParaRPr lang="en-US" sz="1800" dirty="0">
              <a:latin typeface="Arial" panose="020B0604020202020204" pitchFamily="34" charset="0"/>
              <a:cs typeface="Arial" panose="020B0604020202020204" pitchFamily="34" charset="0"/>
            </a:endParaRPr>
          </a:p>
        </p:txBody>
      </p:sp>
      <p:sp>
        <p:nvSpPr>
          <p:cNvPr id="11" name="Oval 10"/>
          <p:cNvSpPr/>
          <p:nvPr/>
        </p:nvSpPr>
        <p:spPr>
          <a:xfrm>
            <a:off x="152400" y="2341753"/>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4348" y="2498074"/>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site1</a:t>
            </a:r>
            <a:endParaRPr lang="en-US" sz="2200" dirty="0">
              <a:latin typeface="Arial" panose="020B0604020202020204" pitchFamily="34" charset="0"/>
              <a:cs typeface="Arial" panose="020B0604020202020204" pitchFamily="34" charset="0"/>
            </a:endParaRPr>
          </a:p>
        </p:txBody>
      </p:sp>
      <p:sp>
        <p:nvSpPr>
          <p:cNvPr id="14" name="TextBox 13"/>
          <p:cNvSpPr txBox="1"/>
          <p:nvPr/>
        </p:nvSpPr>
        <p:spPr>
          <a:xfrm>
            <a:off x="1627187" y="2157087"/>
            <a:ext cx="505267" cy="369332"/>
          </a:xfrm>
          <a:prstGeom prst="rect">
            <a:avLst/>
          </a:prstGeom>
          <a:noFill/>
        </p:spPr>
        <p:txBody>
          <a:bodyPr wrap="none" rtlCol="0">
            <a:spAutoFit/>
          </a:bodyPr>
          <a:lstStyle/>
          <a:p>
            <a:r>
              <a:rPr lang="en-US" sz="1800" dirty="0">
                <a:latin typeface="Arial" panose="020B0604020202020204" pitchFamily="34" charset="0"/>
                <a:cs typeface="Arial" panose="020B0604020202020204" pitchFamily="34" charset="0"/>
              </a:rPr>
              <a:t>C</a:t>
            </a:r>
            <a:r>
              <a:rPr lang="en-US" sz="1800" dirty="0" smtClean="0">
                <a:latin typeface="Arial" panose="020B0604020202020204" pitchFamily="34" charset="0"/>
                <a:cs typeface="Arial" panose="020B0604020202020204" pitchFamily="34" charset="0"/>
              </a:rPr>
              <a:t>E</a:t>
            </a:r>
            <a:endParaRPr lang="en-US" sz="1800" dirty="0">
              <a:latin typeface="Arial" panose="020B0604020202020204" pitchFamily="34" charset="0"/>
              <a:cs typeface="Arial" panose="020B0604020202020204" pitchFamily="34" charset="0"/>
            </a:endParaRPr>
          </a:p>
        </p:txBody>
      </p:sp>
      <p:pic>
        <p:nvPicPr>
          <p:cNvPr id="13" name="Picture 115" descr="router-generic"/>
          <p:cNvPicPr>
            <a:picLocks noChangeAspect="1" noChangeArrowheads="1"/>
          </p:cNvPicPr>
          <p:nvPr/>
        </p:nvPicPr>
        <p:blipFill>
          <a:blip r:embed="rId4">
            <a:clrChange>
              <a:clrFrom>
                <a:srgbClr val="A2BEC1"/>
              </a:clrFrom>
              <a:clrTo>
                <a:srgbClr val="A2BEC1">
                  <a:alpha val="0"/>
                </a:srgbClr>
              </a:clrTo>
            </a:clrChang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503522" y="2498074"/>
            <a:ext cx="739775" cy="520700"/>
          </a:xfrm>
          <a:prstGeom prst="rect">
            <a:avLst/>
          </a:prstGeom>
          <a:noFill/>
          <a:ln>
            <a:noFill/>
          </a:ln>
          <a:effectLst/>
        </p:spPr>
      </p:pic>
      <p:sp>
        <p:nvSpPr>
          <p:cNvPr id="15" name="Oval 14"/>
          <p:cNvSpPr/>
          <p:nvPr/>
        </p:nvSpPr>
        <p:spPr>
          <a:xfrm>
            <a:off x="6528866" y="1216799"/>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54144" y="1395299"/>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site2</a:t>
            </a:r>
            <a:endParaRPr lang="en-US" sz="2200" dirty="0">
              <a:latin typeface="Arial" panose="020B0604020202020204" pitchFamily="34" charset="0"/>
              <a:cs typeface="Arial" panose="020B0604020202020204" pitchFamily="34" charset="0"/>
            </a:endParaRPr>
          </a:p>
        </p:txBody>
      </p:sp>
      <p:sp>
        <p:nvSpPr>
          <p:cNvPr id="17" name="TextBox 16"/>
          <p:cNvSpPr txBox="1"/>
          <p:nvPr/>
        </p:nvSpPr>
        <p:spPr>
          <a:xfrm>
            <a:off x="5937090" y="1143000"/>
            <a:ext cx="505267" cy="369332"/>
          </a:xfrm>
          <a:prstGeom prst="rect">
            <a:avLst/>
          </a:prstGeom>
          <a:noFill/>
        </p:spPr>
        <p:txBody>
          <a:bodyPr wrap="none" rtlCol="0">
            <a:spAutoFit/>
          </a:bodyPr>
          <a:lstStyle/>
          <a:p>
            <a:r>
              <a:rPr lang="en-US" sz="1800" dirty="0">
                <a:latin typeface="Arial" panose="020B0604020202020204" pitchFamily="34" charset="0"/>
                <a:cs typeface="Arial" panose="020B0604020202020204" pitchFamily="34" charset="0"/>
              </a:rPr>
              <a:t>C</a:t>
            </a:r>
            <a:r>
              <a:rPr lang="en-US" sz="1800" dirty="0" smtClean="0">
                <a:latin typeface="Arial" panose="020B0604020202020204" pitchFamily="34" charset="0"/>
                <a:cs typeface="Arial" panose="020B0604020202020204" pitchFamily="34" charset="0"/>
              </a:rPr>
              <a:t>E</a:t>
            </a:r>
            <a:endParaRPr lang="en-US" sz="1800" dirty="0">
              <a:latin typeface="Arial" panose="020B0604020202020204" pitchFamily="34" charset="0"/>
              <a:cs typeface="Arial" panose="020B0604020202020204" pitchFamily="34" charset="0"/>
            </a:endParaRPr>
          </a:p>
        </p:txBody>
      </p:sp>
      <p:pic>
        <p:nvPicPr>
          <p:cNvPr id="18" name="Picture 115" descr="router-generic"/>
          <p:cNvPicPr>
            <a:picLocks noChangeAspect="1" noChangeArrowheads="1"/>
          </p:cNvPicPr>
          <p:nvPr/>
        </p:nvPicPr>
        <p:blipFill>
          <a:blip r:embed="rId4">
            <a:clrChange>
              <a:clrFrom>
                <a:srgbClr val="A2BEC1"/>
              </a:clrFrom>
              <a:clrTo>
                <a:srgbClr val="A2BEC1">
                  <a:alpha val="0"/>
                </a:srgbClr>
              </a:clrTo>
            </a:clrChang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813425" y="1483987"/>
            <a:ext cx="739775" cy="520700"/>
          </a:xfrm>
          <a:prstGeom prst="rect">
            <a:avLst/>
          </a:prstGeom>
          <a:noFill/>
          <a:ln>
            <a:noFill/>
          </a:ln>
          <a:effectLst/>
        </p:spPr>
      </p:pic>
      <p:sp>
        <p:nvSpPr>
          <p:cNvPr id="19" name="Oval 18"/>
          <p:cNvSpPr/>
          <p:nvPr/>
        </p:nvSpPr>
        <p:spPr>
          <a:xfrm>
            <a:off x="7467600" y="5039743"/>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819548" y="5196064"/>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site3</a:t>
            </a:r>
            <a:endParaRPr lang="en-US" sz="2200" dirty="0">
              <a:latin typeface="Arial" panose="020B0604020202020204" pitchFamily="34" charset="0"/>
              <a:cs typeface="Arial" panose="020B0604020202020204" pitchFamily="34" charset="0"/>
            </a:endParaRPr>
          </a:p>
        </p:txBody>
      </p:sp>
      <p:sp>
        <p:nvSpPr>
          <p:cNvPr id="21" name="TextBox 20"/>
          <p:cNvSpPr txBox="1"/>
          <p:nvPr/>
        </p:nvSpPr>
        <p:spPr>
          <a:xfrm>
            <a:off x="6289453" y="5527324"/>
            <a:ext cx="505267" cy="369332"/>
          </a:xfrm>
          <a:prstGeom prst="rect">
            <a:avLst/>
          </a:prstGeom>
          <a:noFill/>
        </p:spPr>
        <p:txBody>
          <a:bodyPr wrap="none" rtlCol="0">
            <a:spAutoFit/>
          </a:bodyPr>
          <a:lstStyle/>
          <a:p>
            <a:r>
              <a:rPr lang="en-US" sz="1800" dirty="0">
                <a:latin typeface="Arial" panose="020B0604020202020204" pitchFamily="34" charset="0"/>
                <a:cs typeface="Arial" panose="020B0604020202020204" pitchFamily="34" charset="0"/>
              </a:rPr>
              <a:t>C</a:t>
            </a:r>
            <a:r>
              <a:rPr lang="en-US" sz="1800" dirty="0" smtClean="0">
                <a:latin typeface="Arial" panose="020B0604020202020204" pitchFamily="34" charset="0"/>
                <a:cs typeface="Arial" panose="020B0604020202020204" pitchFamily="34" charset="0"/>
              </a:rPr>
              <a:t>E</a:t>
            </a:r>
            <a:endParaRPr lang="en-US" sz="1800" dirty="0">
              <a:latin typeface="Arial" panose="020B0604020202020204" pitchFamily="34" charset="0"/>
              <a:cs typeface="Arial" panose="020B0604020202020204" pitchFamily="34" charset="0"/>
            </a:endParaRPr>
          </a:p>
        </p:txBody>
      </p:sp>
      <p:pic>
        <p:nvPicPr>
          <p:cNvPr id="22" name="Picture 115" descr="router-generic"/>
          <p:cNvPicPr>
            <a:picLocks noChangeAspect="1" noChangeArrowheads="1"/>
          </p:cNvPicPr>
          <p:nvPr/>
        </p:nvPicPr>
        <p:blipFill>
          <a:blip r:embed="rId4">
            <a:clrChange>
              <a:clrFrom>
                <a:srgbClr val="A2BEC1"/>
              </a:clrFrom>
              <a:clrTo>
                <a:srgbClr val="A2BEC1">
                  <a:alpha val="0"/>
                </a:srgbClr>
              </a:clrTo>
            </a:clrChang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747826" y="5318046"/>
            <a:ext cx="739775" cy="520700"/>
          </a:xfrm>
          <a:prstGeom prst="rect">
            <a:avLst/>
          </a:prstGeom>
          <a:noFill/>
          <a:ln>
            <a:noFill/>
          </a:ln>
          <a:effectLst/>
        </p:spPr>
      </p:pic>
      <p:cxnSp>
        <p:nvCxnSpPr>
          <p:cNvPr id="24" name="Straight Connector 23"/>
          <p:cNvCxnSpPr>
            <a:stCxn id="18" idx="1"/>
            <a:endCxn id="9" idx="0"/>
          </p:cNvCxnSpPr>
          <p:nvPr/>
        </p:nvCxnSpPr>
        <p:spPr>
          <a:xfrm flipH="1">
            <a:off x="4941888" y="1744337"/>
            <a:ext cx="871537" cy="580251"/>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3"/>
            <a:endCxn id="5" idx="0"/>
          </p:cNvCxnSpPr>
          <p:nvPr/>
        </p:nvCxnSpPr>
        <p:spPr>
          <a:xfrm>
            <a:off x="2243297" y="2758424"/>
            <a:ext cx="564991" cy="799068"/>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2" idx="0"/>
            <a:endCxn id="7" idx="2"/>
          </p:cNvCxnSpPr>
          <p:nvPr/>
        </p:nvCxnSpPr>
        <p:spPr>
          <a:xfrm flipH="1" flipV="1">
            <a:off x="6542088" y="4932553"/>
            <a:ext cx="575626" cy="385493"/>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pic>
        <p:nvPicPr>
          <p:cNvPr id="32" name="Picture 115" descr="router-generic"/>
          <p:cNvPicPr>
            <a:picLocks noChangeAspect="1" noChangeArrowheads="1"/>
          </p:cNvPicPr>
          <p:nvPr/>
        </p:nvPicPr>
        <p:blipFill>
          <a:blip r:embed="rId3">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4500880" y="3657083"/>
            <a:ext cx="739775" cy="520700"/>
          </a:xfrm>
          <a:prstGeom prst="rect">
            <a:avLst/>
          </a:prstGeom>
          <a:solidFill>
            <a:schemeClr val="bg1"/>
          </a:solidFill>
          <a:ln>
            <a:noFill/>
          </a:ln>
        </p:spPr>
      </p:pic>
      <p:sp>
        <p:nvSpPr>
          <p:cNvPr id="33" name="TextBox 32"/>
          <p:cNvSpPr txBox="1"/>
          <p:nvPr/>
        </p:nvSpPr>
        <p:spPr>
          <a:xfrm>
            <a:off x="4157246" y="3540355"/>
            <a:ext cx="338554"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a:t>
            </a:r>
            <a:endParaRPr lang="en-US" sz="1800" dirty="0">
              <a:latin typeface="Arial" panose="020B0604020202020204" pitchFamily="34" charset="0"/>
              <a:cs typeface="Arial" panose="020B0604020202020204" pitchFamily="34" charset="0"/>
            </a:endParaRPr>
          </a:p>
        </p:txBody>
      </p:sp>
      <p:cxnSp>
        <p:nvCxnSpPr>
          <p:cNvPr id="35" name="Straight Connector 34"/>
          <p:cNvCxnSpPr>
            <a:stCxn id="9" idx="2"/>
            <a:endCxn id="32" idx="0"/>
          </p:cNvCxnSpPr>
          <p:nvPr/>
        </p:nvCxnSpPr>
        <p:spPr>
          <a:xfrm flipH="1">
            <a:off x="4870768" y="2845288"/>
            <a:ext cx="71120" cy="8117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32" idx="1"/>
          </p:cNvCxnSpPr>
          <p:nvPr/>
        </p:nvCxnSpPr>
        <p:spPr>
          <a:xfrm>
            <a:off x="3178175" y="3817842"/>
            <a:ext cx="1322705" cy="995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3"/>
          </p:cNvCxnSpPr>
          <p:nvPr/>
        </p:nvCxnSpPr>
        <p:spPr>
          <a:xfrm>
            <a:off x="5240655" y="3917433"/>
            <a:ext cx="873604" cy="6584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0465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Inter-site connectivity</a:t>
            </a:r>
          </a:p>
          <a:p>
            <a:r>
              <a:rPr lang="en-US" dirty="0" smtClean="0"/>
              <a:t>Privacy – Don’t allow traffic from one VPN to be seen in another VPN</a:t>
            </a:r>
          </a:p>
          <a:p>
            <a:r>
              <a:rPr lang="en-US" dirty="0" smtClean="0"/>
              <a:t>Independent addressing – Private addresses in each VPN</a:t>
            </a:r>
            <a:endParaRPr lang="en-US" dirty="0"/>
          </a:p>
        </p:txBody>
      </p:sp>
    </p:spTree>
    <p:extLst>
      <p:ext uri="{BB962C8B-B14F-4D97-AF65-F5344CB8AC3E}">
        <p14:creationId xmlns:p14="http://schemas.microsoft.com/office/powerpoint/2010/main" val="27833569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 MPLS VPNs</a:t>
            </a:r>
            <a:endParaRPr lang="en-US" dirty="0"/>
          </a:p>
        </p:txBody>
      </p:sp>
      <p:sp>
        <p:nvSpPr>
          <p:cNvPr id="3" name="Content Placeholder 2"/>
          <p:cNvSpPr>
            <a:spLocks noGrp="1"/>
          </p:cNvSpPr>
          <p:nvPr>
            <p:ph idx="1"/>
          </p:nvPr>
        </p:nvSpPr>
        <p:spPr/>
        <p:txBody>
          <a:bodyPr/>
          <a:lstStyle/>
          <a:p>
            <a:r>
              <a:rPr lang="en-US" dirty="0" smtClean="0"/>
              <a:t>Separation of forwarding</a:t>
            </a:r>
          </a:p>
          <a:p>
            <a:r>
              <a:rPr lang="en-US" dirty="0" smtClean="0"/>
              <a:t>Distribution of routing information</a:t>
            </a:r>
          </a:p>
          <a:p>
            <a:r>
              <a:rPr lang="en-US" dirty="0" smtClean="0"/>
              <a:t>New address type</a:t>
            </a:r>
          </a:p>
          <a:p>
            <a:r>
              <a:rPr lang="en-US" dirty="0" smtClean="0"/>
              <a:t>Forwarding with MPLS</a:t>
            </a:r>
            <a:endParaRPr lang="en-US" dirty="0"/>
          </a:p>
        </p:txBody>
      </p:sp>
    </p:spTree>
    <p:extLst>
      <p:ext uri="{BB962C8B-B14F-4D97-AF65-F5344CB8AC3E}">
        <p14:creationId xmlns:p14="http://schemas.microsoft.com/office/powerpoint/2010/main" val="7038039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of Forwarding</a:t>
            </a:r>
            <a:endParaRPr lang="en-US" dirty="0"/>
          </a:p>
        </p:txBody>
      </p:sp>
      <p:sp>
        <p:nvSpPr>
          <p:cNvPr id="3" name="Content Placeholder 2"/>
          <p:cNvSpPr>
            <a:spLocks noGrp="1"/>
          </p:cNvSpPr>
          <p:nvPr>
            <p:ph idx="1"/>
          </p:nvPr>
        </p:nvSpPr>
        <p:spPr/>
        <p:txBody>
          <a:bodyPr/>
          <a:lstStyle/>
          <a:p>
            <a:r>
              <a:rPr lang="en-US" dirty="0" smtClean="0"/>
              <a:t>Goal – control connectivity and ensure privacy by segregating the forwarding information</a:t>
            </a:r>
          </a:p>
          <a:p>
            <a:r>
              <a:rPr lang="en-US" dirty="0" smtClean="0"/>
              <a:t>PE router connected to CEs from several VPNs</a:t>
            </a:r>
          </a:p>
          <a:p>
            <a:r>
              <a:rPr lang="en-US" dirty="0" smtClean="0"/>
              <a:t>With a single forwarding table, it is possible to forward packets from one VPN to another</a:t>
            </a:r>
          </a:p>
          <a:p>
            <a:endParaRPr lang="en-US" dirty="0"/>
          </a:p>
        </p:txBody>
      </p:sp>
    </p:spTree>
    <p:extLst>
      <p:ext uri="{BB962C8B-B14F-4D97-AF65-F5344CB8AC3E}">
        <p14:creationId xmlns:p14="http://schemas.microsoft.com/office/powerpoint/2010/main" val="6494067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Forwarding Tables</a:t>
            </a:r>
            <a:endParaRPr lang="en-US" dirty="0"/>
          </a:p>
        </p:txBody>
      </p:sp>
      <p:sp>
        <p:nvSpPr>
          <p:cNvPr id="3" name="Content Placeholder 2"/>
          <p:cNvSpPr>
            <a:spLocks noGrp="1"/>
          </p:cNvSpPr>
          <p:nvPr>
            <p:ph idx="1"/>
          </p:nvPr>
        </p:nvSpPr>
        <p:spPr/>
        <p:txBody>
          <a:bodyPr/>
          <a:lstStyle/>
          <a:p>
            <a:r>
              <a:rPr lang="en-US" dirty="0" smtClean="0"/>
              <a:t>Multiple forwarding tables – each table associated with a site</a:t>
            </a:r>
          </a:p>
          <a:p>
            <a:r>
              <a:rPr lang="en-US" dirty="0" smtClean="0"/>
              <a:t>Packets from the customer are identified based on the incoming port, which identifies the forwarding table</a:t>
            </a:r>
          </a:p>
          <a:p>
            <a:r>
              <a:rPr lang="en-US" dirty="0" smtClean="0"/>
              <a:t>Contents – routes received from the CE and routes received from remote PEs with constrained routing</a:t>
            </a:r>
          </a:p>
          <a:p>
            <a:r>
              <a:rPr lang="en-US" dirty="0" smtClean="0"/>
              <a:t>Called VPN routing and forwarding Table -- VRF</a:t>
            </a:r>
            <a:endParaRPr lang="en-US" dirty="0"/>
          </a:p>
        </p:txBody>
      </p:sp>
    </p:spTree>
    <p:extLst>
      <p:ext uri="{BB962C8B-B14F-4D97-AF65-F5344CB8AC3E}">
        <p14:creationId xmlns:p14="http://schemas.microsoft.com/office/powerpoint/2010/main" val="30331264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Constrained Distribution of Routing Information</a:t>
            </a:r>
            <a:endParaRPr lang="en-US" dirty="0"/>
          </a:p>
        </p:txBody>
      </p:sp>
      <p:sp>
        <p:nvSpPr>
          <p:cNvPr id="3" name="Content Placeholder 2"/>
          <p:cNvSpPr>
            <a:spLocks noGrp="1"/>
          </p:cNvSpPr>
          <p:nvPr>
            <p:ph idx="1"/>
          </p:nvPr>
        </p:nvSpPr>
        <p:spPr/>
        <p:txBody>
          <a:bodyPr/>
          <a:lstStyle/>
          <a:p>
            <a:pPr marL="0" indent="0">
              <a:buNone/>
            </a:pPr>
            <a:r>
              <a:rPr lang="en-US" dirty="0" smtClean="0"/>
              <a:t>The Idea:</a:t>
            </a:r>
          </a:p>
          <a:p>
            <a:r>
              <a:rPr lang="en-US" dirty="0" smtClean="0"/>
              <a:t>CE advertised routes to the local PE via some routing protocol</a:t>
            </a:r>
          </a:p>
          <a:p>
            <a:r>
              <a:rPr lang="en-US" dirty="0" smtClean="0"/>
              <a:t>The local PE marks these routes with an extended community and advertise them in BGP </a:t>
            </a:r>
          </a:p>
          <a:p>
            <a:r>
              <a:rPr lang="en-US" dirty="0" smtClean="0"/>
              <a:t>The routes are distributed to all remote PEs by BGP</a:t>
            </a:r>
          </a:p>
          <a:p>
            <a:r>
              <a:rPr lang="en-US" dirty="0" smtClean="0"/>
              <a:t>Remote PE receives BGP routes, filters them based on the community and advertises them to the CE</a:t>
            </a:r>
          </a:p>
          <a:p>
            <a:endParaRPr lang="en-US" dirty="0"/>
          </a:p>
          <a:p>
            <a:pPr marL="0" indent="0">
              <a:buNone/>
            </a:pPr>
            <a:r>
              <a:rPr lang="en-US" dirty="0" smtClean="0">
                <a:sym typeface="Wingdings" panose="05000000000000000000" pitchFamily="2" charset="2"/>
              </a:rPr>
              <a:t> </a:t>
            </a:r>
            <a:r>
              <a:rPr lang="en-US" b="1" dirty="0" smtClean="0">
                <a:sym typeface="Wingdings" panose="05000000000000000000" pitchFamily="2" charset="2"/>
              </a:rPr>
              <a:t>The need for unique addresses </a:t>
            </a:r>
            <a:endParaRPr lang="en-US" b="1" dirty="0"/>
          </a:p>
        </p:txBody>
      </p:sp>
    </p:spTree>
    <p:extLst>
      <p:ext uri="{BB962C8B-B14F-4D97-AF65-F5344CB8AC3E}">
        <p14:creationId xmlns:p14="http://schemas.microsoft.com/office/powerpoint/2010/main" val="42830248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8"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650" y="2722697"/>
            <a:ext cx="4025900" cy="271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514600" y="4419600"/>
            <a:ext cx="1915909"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Provider network</a:t>
            </a:r>
            <a:endParaRPr lang="en-US" sz="1800" dirty="0">
              <a:latin typeface="Arial" panose="020B0604020202020204" pitchFamily="34" charset="0"/>
              <a:cs typeface="Arial" panose="020B0604020202020204" pitchFamily="34" charset="0"/>
            </a:endParaRPr>
          </a:p>
        </p:txBody>
      </p:sp>
      <p:pic>
        <p:nvPicPr>
          <p:cNvPr id="5" name="Picture 115" descr="router-generic"/>
          <p:cNvPicPr>
            <a:picLocks noChangeAspect="1" noChangeArrowheads="1"/>
          </p:cNvPicPr>
          <p:nvPr/>
        </p:nvPicPr>
        <p:blipFill>
          <a:blip r:embed="rId3">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2438400" y="3557492"/>
            <a:ext cx="739775" cy="520700"/>
          </a:xfrm>
          <a:prstGeom prst="rect">
            <a:avLst/>
          </a:prstGeom>
          <a:solidFill>
            <a:schemeClr val="bg1"/>
          </a:solidFill>
          <a:ln>
            <a:noFill/>
          </a:ln>
        </p:spPr>
      </p:pic>
      <p:sp>
        <p:nvSpPr>
          <p:cNvPr id="6" name="TextBox 5"/>
          <p:cNvSpPr txBox="1"/>
          <p:nvPr/>
        </p:nvSpPr>
        <p:spPr>
          <a:xfrm>
            <a:off x="1981579" y="3657805"/>
            <a:ext cx="49244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a:t>
            </a:r>
            <a:endParaRPr lang="en-US" sz="1800" dirty="0">
              <a:latin typeface="Arial" panose="020B0604020202020204" pitchFamily="34" charset="0"/>
              <a:cs typeface="Arial" panose="020B0604020202020204" pitchFamily="34" charset="0"/>
            </a:endParaRPr>
          </a:p>
        </p:txBody>
      </p:sp>
      <p:pic>
        <p:nvPicPr>
          <p:cNvPr id="7" name="Picture 115" descr="router-generic"/>
          <p:cNvPicPr>
            <a:picLocks noChangeAspect="1" noChangeArrowheads="1"/>
          </p:cNvPicPr>
          <p:nvPr/>
        </p:nvPicPr>
        <p:blipFill>
          <a:blip r:embed="rId3">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6172200" y="4411853"/>
            <a:ext cx="739775" cy="520700"/>
          </a:xfrm>
          <a:prstGeom prst="rect">
            <a:avLst/>
          </a:prstGeom>
          <a:solidFill>
            <a:schemeClr val="bg1"/>
          </a:solidFill>
          <a:ln>
            <a:noFill/>
          </a:ln>
        </p:spPr>
      </p:pic>
      <p:sp>
        <p:nvSpPr>
          <p:cNvPr id="8" name="TextBox 7"/>
          <p:cNvSpPr txBox="1"/>
          <p:nvPr/>
        </p:nvSpPr>
        <p:spPr>
          <a:xfrm>
            <a:off x="6871491" y="4265104"/>
            <a:ext cx="49244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a:t>
            </a:r>
            <a:endParaRPr lang="en-US" sz="1800" dirty="0">
              <a:latin typeface="Arial" panose="020B0604020202020204" pitchFamily="34" charset="0"/>
              <a:cs typeface="Arial" panose="020B0604020202020204" pitchFamily="34" charset="0"/>
            </a:endParaRPr>
          </a:p>
        </p:txBody>
      </p:sp>
      <p:pic>
        <p:nvPicPr>
          <p:cNvPr id="9" name="Picture 115" descr="router-generic"/>
          <p:cNvPicPr>
            <a:picLocks noChangeAspect="1" noChangeArrowheads="1"/>
          </p:cNvPicPr>
          <p:nvPr/>
        </p:nvPicPr>
        <p:blipFill>
          <a:blip r:embed="rId3">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5508943" y="2603500"/>
            <a:ext cx="739775" cy="520700"/>
          </a:xfrm>
          <a:prstGeom prst="rect">
            <a:avLst/>
          </a:prstGeom>
          <a:solidFill>
            <a:schemeClr val="bg1"/>
          </a:solidFill>
          <a:ln>
            <a:noFill/>
          </a:ln>
        </p:spPr>
      </p:pic>
      <p:sp>
        <p:nvSpPr>
          <p:cNvPr id="10" name="TextBox 9"/>
          <p:cNvSpPr txBox="1"/>
          <p:nvPr/>
        </p:nvSpPr>
        <p:spPr>
          <a:xfrm>
            <a:off x="6219426" y="2693328"/>
            <a:ext cx="49244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a:t>
            </a:r>
            <a:endParaRPr lang="en-US" sz="1800" dirty="0">
              <a:latin typeface="Arial" panose="020B0604020202020204" pitchFamily="34" charset="0"/>
              <a:cs typeface="Arial" panose="020B0604020202020204" pitchFamily="34" charset="0"/>
            </a:endParaRPr>
          </a:p>
        </p:txBody>
      </p:sp>
      <p:sp>
        <p:nvSpPr>
          <p:cNvPr id="11" name="Oval 10"/>
          <p:cNvSpPr/>
          <p:nvPr/>
        </p:nvSpPr>
        <p:spPr>
          <a:xfrm>
            <a:off x="940756" y="1732125"/>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266034" y="1395298"/>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site1</a:t>
            </a:r>
            <a:endParaRPr lang="en-US" sz="2200" dirty="0">
              <a:latin typeface="Arial" panose="020B0604020202020204" pitchFamily="34" charset="0"/>
              <a:cs typeface="Arial" panose="020B0604020202020204" pitchFamily="34" charset="0"/>
            </a:endParaRPr>
          </a:p>
        </p:txBody>
      </p:sp>
      <p:sp>
        <p:nvSpPr>
          <p:cNvPr id="14" name="TextBox 13"/>
          <p:cNvSpPr txBox="1"/>
          <p:nvPr/>
        </p:nvSpPr>
        <p:spPr>
          <a:xfrm>
            <a:off x="2211644" y="2414516"/>
            <a:ext cx="505267" cy="369332"/>
          </a:xfrm>
          <a:prstGeom prst="rect">
            <a:avLst/>
          </a:prstGeom>
          <a:noFill/>
        </p:spPr>
        <p:txBody>
          <a:bodyPr wrap="none" rtlCol="0">
            <a:spAutoFit/>
          </a:bodyPr>
          <a:lstStyle/>
          <a:p>
            <a:r>
              <a:rPr lang="en-US" sz="1800" dirty="0">
                <a:latin typeface="Arial" panose="020B0604020202020204" pitchFamily="34" charset="0"/>
                <a:cs typeface="Arial" panose="020B0604020202020204" pitchFamily="34" charset="0"/>
              </a:rPr>
              <a:t>C</a:t>
            </a:r>
            <a:r>
              <a:rPr lang="en-US" sz="1800" dirty="0" smtClean="0">
                <a:latin typeface="Arial" panose="020B0604020202020204" pitchFamily="34" charset="0"/>
                <a:cs typeface="Arial" panose="020B0604020202020204" pitchFamily="34" charset="0"/>
              </a:rPr>
              <a:t>E</a:t>
            </a:r>
            <a:endParaRPr lang="en-US" sz="1800" dirty="0">
              <a:latin typeface="Arial" panose="020B0604020202020204" pitchFamily="34" charset="0"/>
              <a:cs typeface="Arial" panose="020B0604020202020204" pitchFamily="34" charset="0"/>
            </a:endParaRPr>
          </a:p>
        </p:txBody>
      </p:sp>
      <p:pic>
        <p:nvPicPr>
          <p:cNvPr id="13" name="Picture 115" descr="router-generic"/>
          <p:cNvPicPr>
            <a:picLocks noChangeAspect="1" noChangeArrowheads="1"/>
          </p:cNvPicPr>
          <p:nvPr/>
        </p:nvPicPr>
        <p:blipFill>
          <a:blip r:embed="rId4">
            <a:clrChange>
              <a:clrFrom>
                <a:srgbClr val="A2BEC1"/>
              </a:clrFrom>
              <a:clrTo>
                <a:srgbClr val="A2BEC1">
                  <a:alpha val="0"/>
                </a:srgbClr>
              </a:clrTo>
            </a:clrChang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503522" y="2498074"/>
            <a:ext cx="739775" cy="520700"/>
          </a:xfrm>
          <a:prstGeom prst="rect">
            <a:avLst/>
          </a:prstGeom>
          <a:noFill/>
          <a:ln>
            <a:noFill/>
          </a:ln>
          <a:effectLst/>
        </p:spPr>
      </p:pic>
      <p:sp>
        <p:nvSpPr>
          <p:cNvPr id="15" name="Oval 14"/>
          <p:cNvSpPr/>
          <p:nvPr/>
        </p:nvSpPr>
        <p:spPr>
          <a:xfrm>
            <a:off x="7051828" y="1350393"/>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423303" y="995798"/>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site2</a:t>
            </a:r>
            <a:endParaRPr lang="en-US" sz="2200" dirty="0">
              <a:latin typeface="Arial" panose="020B0604020202020204" pitchFamily="34" charset="0"/>
              <a:cs typeface="Arial" panose="020B0604020202020204" pitchFamily="34" charset="0"/>
            </a:endParaRPr>
          </a:p>
        </p:txBody>
      </p:sp>
      <p:sp>
        <p:nvSpPr>
          <p:cNvPr id="17" name="TextBox 16"/>
          <p:cNvSpPr txBox="1"/>
          <p:nvPr/>
        </p:nvSpPr>
        <p:spPr>
          <a:xfrm>
            <a:off x="6435718" y="1143000"/>
            <a:ext cx="505267" cy="369332"/>
          </a:xfrm>
          <a:prstGeom prst="rect">
            <a:avLst/>
          </a:prstGeom>
          <a:noFill/>
        </p:spPr>
        <p:txBody>
          <a:bodyPr wrap="none" rtlCol="0">
            <a:spAutoFit/>
          </a:bodyPr>
          <a:lstStyle/>
          <a:p>
            <a:r>
              <a:rPr lang="en-US" sz="1800" dirty="0">
                <a:latin typeface="Arial" panose="020B0604020202020204" pitchFamily="34" charset="0"/>
                <a:cs typeface="Arial" panose="020B0604020202020204" pitchFamily="34" charset="0"/>
              </a:rPr>
              <a:t>C</a:t>
            </a:r>
            <a:r>
              <a:rPr lang="en-US" sz="1800" dirty="0" smtClean="0">
                <a:latin typeface="Arial" panose="020B0604020202020204" pitchFamily="34" charset="0"/>
                <a:cs typeface="Arial" panose="020B0604020202020204" pitchFamily="34" charset="0"/>
              </a:rPr>
              <a:t>E</a:t>
            </a:r>
            <a:endParaRPr lang="en-US" sz="1800" dirty="0">
              <a:latin typeface="Arial" panose="020B0604020202020204" pitchFamily="34" charset="0"/>
              <a:cs typeface="Arial" panose="020B0604020202020204" pitchFamily="34" charset="0"/>
            </a:endParaRPr>
          </a:p>
        </p:txBody>
      </p:sp>
      <p:pic>
        <p:nvPicPr>
          <p:cNvPr id="18" name="Picture 115" descr="router-generic"/>
          <p:cNvPicPr>
            <a:picLocks noChangeAspect="1" noChangeArrowheads="1"/>
          </p:cNvPicPr>
          <p:nvPr/>
        </p:nvPicPr>
        <p:blipFill>
          <a:blip r:embed="rId4">
            <a:clrChange>
              <a:clrFrom>
                <a:srgbClr val="A2BEC1"/>
              </a:clrFrom>
              <a:clrTo>
                <a:srgbClr val="A2BEC1">
                  <a:alpha val="0"/>
                </a:srgbClr>
              </a:clrTo>
            </a:clrChang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312053" y="1483987"/>
            <a:ext cx="739775" cy="520700"/>
          </a:xfrm>
          <a:prstGeom prst="rect">
            <a:avLst/>
          </a:prstGeom>
          <a:noFill/>
          <a:ln>
            <a:noFill/>
          </a:ln>
          <a:effectLst/>
        </p:spPr>
      </p:pic>
      <p:sp>
        <p:nvSpPr>
          <p:cNvPr id="19" name="Oval 18"/>
          <p:cNvSpPr/>
          <p:nvPr/>
        </p:nvSpPr>
        <p:spPr>
          <a:xfrm>
            <a:off x="7313771" y="5715000"/>
            <a:ext cx="1428750" cy="78788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713879" y="5147509"/>
            <a:ext cx="778193"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s</a:t>
            </a:r>
            <a:r>
              <a:rPr lang="en-US" sz="2200" dirty="0" smtClean="0">
                <a:latin typeface="Arial" panose="020B0604020202020204" pitchFamily="34" charset="0"/>
                <a:cs typeface="Arial" panose="020B0604020202020204" pitchFamily="34" charset="0"/>
              </a:rPr>
              <a:t>ite3</a:t>
            </a:r>
            <a:endParaRPr lang="en-US" sz="2200" dirty="0">
              <a:latin typeface="Arial" panose="020B0604020202020204" pitchFamily="34" charset="0"/>
              <a:cs typeface="Arial" panose="020B0604020202020204" pitchFamily="34" charset="0"/>
            </a:endParaRPr>
          </a:p>
        </p:txBody>
      </p:sp>
      <p:sp>
        <p:nvSpPr>
          <p:cNvPr id="21" name="TextBox 20"/>
          <p:cNvSpPr txBox="1"/>
          <p:nvPr/>
        </p:nvSpPr>
        <p:spPr>
          <a:xfrm>
            <a:off x="6289453" y="5527324"/>
            <a:ext cx="505267" cy="369332"/>
          </a:xfrm>
          <a:prstGeom prst="rect">
            <a:avLst/>
          </a:prstGeom>
          <a:noFill/>
        </p:spPr>
        <p:txBody>
          <a:bodyPr wrap="none" rtlCol="0">
            <a:spAutoFit/>
          </a:bodyPr>
          <a:lstStyle/>
          <a:p>
            <a:r>
              <a:rPr lang="en-US" sz="1800" dirty="0">
                <a:latin typeface="Arial" panose="020B0604020202020204" pitchFamily="34" charset="0"/>
                <a:cs typeface="Arial" panose="020B0604020202020204" pitchFamily="34" charset="0"/>
              </a:rPr>
              <a:t>C</a:t>
            </a:r>
            <a:r>
              <a:rPr lang="en-US" sz="1800" dirty="0" smtClean="0">
                <a:latin typeface="Arial" panose="020B0604020202020204" pitchFamily="34" charset="0"/>
                <a:cs typeface="Arial" panose="020B0604020202020204" pitchFamily="34" charset="0"/>
              </a:rPr>
              <a:t>E</a:t>
            </a:r>
            <a:endParaRPr lang="en-US" sz="1800" dirty="0">
              <a:latin typeface="Arial" panose="020B0604020202020204" pitchFamily="34" charset="0"/>
              <a:cs typeface="Arial" panose="020B0604020202020204" pitchFamily="34" charset="0"/>
            </a:endParaRPr>
          </a:p>
        </p:txBody>
      </p:sp>
      <p:pic>
        <p:nvPicPr>
          <p:cNvPr id="22" name="Picture 115" descr="router-generic"/>
          <p:cNvPicPr>
            <a:picLocks noChangeAspect="1" noChangeArrowheads="1"/>
          </p:cNvPicPr>
          <p:nvPr/>
        </p:nvPicPr>
        <p:blipFill>
          <a:blip r:embed="rId4">
            <a:clrChange>
              <a:clrFrom>
                <a:srgbClr val="A2BEC1"/>
              </a:clrFrom>
              <a:clrTo>
                <a:srgbClr val="A2BEC1">
                  <a:alpha val="0"/>
                </a:srgbClr>
              </a:clrTo>
            </a:clrChange>
            <a:grayscl/>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747826" y="5318046"/>
            <a:ext cx="739775" cy="520700"/>
          </a:xfrm>
          <a:prstGeom prst="rect">
            <a:avLst/>
          </a:prstGeom>
          <a:noFill/>
          <a:ln>
            <a:noFill/>
          </a:ln>
          <a:effectLst/>
        </p:spPr>
      </p:pic>
      <p:cxnSp>
        <p:nvCxnSpPr>
          <p:cNvPr id="24" name="Straight Connector 23"/>
          <p:cNvCxnSpPr>
            <a:stCxn id="18" idx="2"/>
            <a:endCxn id="9" idx="0"/>
          </p:cNvCxnSpPr>
          <p:nvPr/>
        </p:nvCxnSpPr>
        <p:spPr>
          <a:xfrm flipH="1">
            <a:off x="5878831" y="2004687"/>
            <a:ext cx="803110" cy="598813"/>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3"/>
            <a:endCxn id="5" idx="0"/>
          </p:cNvCxnSpPr>
          <p:nvPr/>
        </p:nvCxnSpPr>
        <p:spPr>
          <a:xfrm>
            <a:off x="2243297" y="2758424"/>
            <a:ext cx="564991" cy="799068"/>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2" idx="0"/>
            <a:endCxn id="7" idx="2"/>
          </p:cNvCxnSpPr>
          <p:nvPr/>
        </p:nvCxnSpPr>
        <p:spPr>
          <a:xfrm flipH="1" flipV="1">
            <a:off x="6542088" y="4932553"/>
            <a:ext cx="575626" cy="385493"/>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2" name="Picture 115" descr="router-generic"/>
          <p:cNvPicPr>
            <a:picLocks noChangeAspect="1" noChangeArrowheads="1"/>
          </p:cNvPicPr>
          <p:nvPr/>
        </p:nvPicPr>
        <p:blipFill>
          <a:blip r:embed="rId3">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4500880" y="3657083"/>
            <a:ext cx="739775" cy="520700"/>
          </a:xfrm>
          <a:prstGeom prst="rect">
            <a:avLst/>
          </a:prstGeom>
          <a:solidFill>
            <a:schemeClr val="bg1"/>
          </a:solidFill>
          <a:ln>
            <a:noFill/>
          </a:ln>
        </p:spPr>
      </p:pic>
      <p:sp>
        <p:nvSpPr>
          <p:cNvPr id="33" name="TextBox 32"/>
          <p:cNvSpPr txBox="1"/>
          <p:nvPr/>
        </p:nvSpPr>
        <p:spPr>
          <a:xfrm>
            <a:off x="4157246" y="3540355"/>
            <a:ext cx="338554"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a:t>
            </a:r>
            <a:endParaRPr lang="en-US" sz="1800" dirty="0">
              <a:latin typeface="Arial" panose="020B0604020202020204" pitchFamily="34" charset="0"/>
              <a:cs typeface="Arial" panose="020B0604020202020204" pitchFamily="34" charset="0"/>
            </a:endParaRPr>
          </a:p>
        </p:txBody>
      </p:sp>
      <p:cxnSp>
        <p:nvCxnSpPr>
          <p:cNvPr id="35" name="Straight Connector 34"/>
          <p:cNvCxnSpPr>
            <a:stCxn id="9" idx="1"/>
            <a:endCxn id="32" idx="0"/>
          </p:cNvCxnSpPr>
          <p:nvPr/>
        </p:nvCxnSpPr>
        <p:spPr>
          <a:xfrm flipH="1">
            <a:off x="4870768" y="2863850"/>
            <a:ext cx="638175" cy="7932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32" idx="1"/>
          </p:cNvCxnSpPr>
          <p:nvPr/>
        </p:nvCxnSpPr>
        <p:spPr>
          <a:xfrm>
            <a:off x="3178175" y="3817842"/>
            <a:ext cx="1322705" cy="995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3"/>
          </p:cNvCxnSpPr>
          <p:nvPr/>
        </p:nvCxnSpPr>
        <p:spPr>
          <a:xfrm>
            <a:off x="5240655" y="3917433"/>
            <a:ext cx="873604" cy="6584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705997" y="5626951"/>
            <a:ext cx="1428750" cy="78788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96710" y="5252393"/>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site4</a:t>
            </a:r>
            <a:endParaRPr lang="en-US" sz="2200" dirty="0">
              <a:latin typeface="Arial" panose="020B0604020202020204" pitchFamily="34" charset="0"/>
              <a:cs typeface="Arial" panose="020B0604020202020204" pitchFamily="34" charset="0"/>
            </a:endParaRPr>
          </a:p>
        </p:txBody>
      </p:sp>
      <p:sp>
        <p:nvSpPr>
          <p:cNvPr id="34" name="TextBox 33"/>
          <p:cNvSpPr txBox="1"/>
          <p:nvPr/>
        </p:nvSpPr>
        <p:spPr>
          <a:xfrm>
            <a:off x="2227801" y="6151639"/>
            <a:ext cx="505267" cy="369332"/>
          </a:xfrm>
          <a:prstGeom prst="rect">
            <a:avLst/>
          </a:prstGeom>
          <a:noFill/>
        </p:spPr>
        <p:txBody>
          <a:bodyPr wrap="none" rtlCol="0">
            <a:spAutoFit/>
          </a:bodyPr>
          <a:lstStyle/>
          <a:p>
            <a:r>
              <a:rPr lang="en-US" sz="1800" dirty="0">
                <a:latin typeface="Arial" panose="020B0604020202020204" pitchFamily="34" charset="0"/>
                <a:cs typeface="Arial" panose="020B0604020202020204" pitchFamily="34" charset="0"/>
              </a:rPr>
              <a:t>C</a:t>
            </a:r>
            <a:r>
              <a:rPr lang="en-US" sz="1800" dirty="0" smtClean="0">
                <a:latin typeface="Arial" panose="020B0604020202020204" pitchFamily="34" charset="0"/>
                <a:cs typeface="Arial" panose="020B0604020202020204" pitchFamily="34" charset="0"/>
              </a:rPr>
              <a:t>E</a:t>
            </a:r>
            <a:endParaRPr lang="en-US" sz="1800" dirty="0">
              <a:latin typeface="Arial" panose="020B0604020202020204" pitchFamily="34" charset="0"/>
              <a:cs typeface="Arial" panose="020B0604020202020204" pitchFamily="34" charset="0"/>
            </a:endParaRPr>
          </a:p>
        </p:txBody>
      </p:sp>
      <p:pic>
        <p:nvPicPr>
          <p:cNvPr id="37" name="Picture 115" descr="router-generic"/>
          <p:cNvPicPr>
            <a:picLocks noChangeAspect="1" noChangeArrowheads="1"/>
          </p:cNvPicPr>
          <p:nvPr/>
        </p:nvPicPr>
        <p:blipFill>
          <a:blip r:embed="rId4">
            <a:clrChange>
              <a:clrFrom>
                <a:srgbClr val="A2BEC1"/>
              </a:clrFrom>
              <a:clrTo>
                <a:srgbClr val="A2BEC1">
                  <a:alpha val="0"/>
                </a:srgbClr>
              </a:clrTo>
            </a:clrChange>
            <a:grayscl/>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110548" y="5683280"/>
            <a:ext cx="739775" cy="520700"/>
          </a:xfrm>
          <a:prstGeom prst="rect">
            <a:avLst/>
          </a:prstGeom>
          <a:noFill/>
          <a:ln>
            <a:noFill/>
          </a:ln>
          <a:effectLst/>
        </p:spPr>
      </p:pic>
      <p:cxnSp>
        <p:nvCxnSpPr>
          <p:cNvPr id="38" name="Straight Connector 37"/>
          <p:cNvCxnSpPr>
            <a:stCxn id="37" idx="3"/>
            <a:endCxn id="40" idx="1"/>
          </p:cNvCxnSpPr>
          <p:nvPr/>
        </p:nvCxnSpPr>
        <p:spPr>
          <a:xfrm flipV="1">
            <a:off x="2850323" y="5454637"/>
            <a:ext cx="893098" cy="488993"/>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0" name="Picture 115" descr="router-generic"/>
          <p:cNvPicPr>
            <a:picLocks noChangeAspect="1" noChangeArrowheads="1"/>
          </p:cNvPicPr>
          <p:nvPr/>
        </p:nvPicPr>
        <p:blipFill>
          <a:blip r:embed="rId3">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3743421" y="5194287"/>
            <a:ext cx="739775" cy="520700"/>
          </a:xfrm>
          <a:prstGeom prst="rect">
            <a:avLst/>
          </a:prstGeom>
          <a:solidFill>
            <a:schemeClr val="bg1"/>
          </a:solidFill>
          <a:ln>
            <a:noFill/>
          </a:ln>
        </p:spPr>
      </p:pic>
      <p:sp>
        <p:nvSpPr>
          <p:cNvPr id="41" name="TextBox 40"/>
          <p:cNvSpPr txBox="1"/>
          <p:nvPr/>
        </p:nvSpPr>
        <p:spPr>
          <a:xfrm>
            <a:off x="4193637" y="5683280"/>
            <a:ext cx="49244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a:t>
            </a:r>
            <a:endParaRPr lang="en-US" sz="1800" dirty="0">
              <a:latin typeface="Arial" panose="020B0604020202020204" pitchFamily="34" charset="0"/>
              <a:cs typeface="Arial" panose="020B0604020202020204" pitchFamily="34" charset="0"/>
            </a:endParaRPr>
          </a:p>
        </p:txBody>
      </p:sp>
      <p:cxnSp>
        <p:nvCxnSpPr>
          <p:cNvPr id="42" name="Straight Connector 41"/>
          <p:cNvCxnSpPr>
            <a:stCxn id="32" idx="2"/>
          </p:cNvCxnSpPr>
          <p:nvPr/>
        </p:nvCxnSpPr>
        <p:spPr>
          <a:xfrm flipH="1">
            <a:off x="4295141" y="4177783"/>
            <a:ext cx="575627" cy="10507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006558" y="1950612"/>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10.1.0.0/16</a:t>
            </a:r>
            <a:endParaRPr lang="en-US" sz="1800" dirty="0">
              <a:latin typeface="Arial" panose="020B0604020202020204" pitchFamily="34" charset="0"/>
              <a:cs typeface="Arial" panose="020B0604020202020204" pitchFamily="34" charset="0"/>
            </a:endParaRPr>
          </a:p>
        </p:txBody>
      </p:sp>
      <p:sp>
        <p:nvSpPr>
          <p:cNvPr id="44" name="TextBox 43"/>
          <p:cNvSpPr txBox="1"/>
          <p:nvPr/>
        </p:nvSpPr>
        <p:spPr>
          <a:xfrm>
            <a:off x="676477" y="5840771"/>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10.1.0.0/16</a:t>
            </a:r>
            <a:endParaRPr lang="en-US" sz="1800" dirty="0">
              <a:latin typeface="Arial" panose="020B0604020202020204" pitchFamily="34" charset="0"/>
              <a:cs typeface="Arial" panose="020B0604020202020204" pitchFamily="34" charset="0"/>
            </a:endParaRPr>
          </a:p>
        </p:txBody>
      </p:sp>
      <p:sp>
        <p:nvSpPr>
          <p:cNvPr id="45" name="TextBox 44"/>
          <p:cNvSpPr txBox="1"/>
          <p:nvPr/>
        </p:nvSpPr>
        <p:spPr>
          <a:xfrm>
            <a:off x="7187524" y="1534227"/>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10.2.0.0/16</a:t>
            </a:r>
            <a:endParaRPr lang="en-US" sz="1800" dirty="0">
              <a:latin typeface="Arial" panose="020B0604020202020204" pitchFamily="34" charset="0"/>
              <a:cs typeface="Arial" panose="020B0604020202020204" pitchFamily="34" charset="0"/>
            </a:endParaRPr>
          </a:p>
        </p:txBody>
      </p:sp>
      <p:sp>
        <p:nvSpPr>
          <p:cNvPr id="46" name="TextBox 45"/>
          <p:cNvSpPr txBox="1"/>
          <p:nvPr/>
        </p:nvSpPr>
        <p:spPr>
          <a:xfrm>
            <a:off x="7400105" y="5776905"/>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10.2.0.0/16</a:t>
            </a:r>
            <a:endParaRPr lang="en-US" sz="1800" dirty="0">
              <a:latin typeface="Arial" panose="020B0604020202020204" pitchFamily="34" charset="0"/>
              <a:cs typeface="Arial" panose="020B0604020202020204" pitchFamily="34" charset="0"/>
            </a:endParaRPr>
          </a:p>
        </p:txBody>
      </p:sp>
      <p:sp>
        <p:nvSpPr>
          <p:cNvPr id="47" name="Rounded Rectangle 46"/>
          <p:cNvSpPr/>
          <p:nvPr/>
        </p:nvSpPr>
        <p:spPr>
          <a:xfrm>
            <a:off x="2514600" y="228600"/>
            <a:ext cx="3048000" cy="84008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800" dirty="0" smtClean="0"/>
              <a:t>10.1.0.0/16 route-target green</a:t>
            </a:r>
          </a:p>
          <a:p>
            <a:r>
              <a:rPr lang="en-US" sz="1800" dirty="0" smtClean="0"/>
              <a:t>10.2.0.0/16 route-target green</a:t>
            </a:r>
            <a:endParaRPr lang="en-US" sz="1800" dirty="0"/>
          </a:p>
        </p:txBody>
      </p:sp>
      <p:sp>
        <p:nvSpPr>
          <p:cNvPr id="48" name="Rounded Rectangle 47"/>
          <p:cNvSpPr/>
          <p:nvPr/>
        </p:nvSpPr>
        <p:spPr>
          <a:xfrm>
            <a:off x="2514600" y="1080069"/>
            <a:ext cx="3048000" cy="840084"/>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800" dirty="0" smtClean="0"/>
              <a:t>10.1.0.0/16 route-target gray</a:t>
            </a:r>
          </a:p>
          <a:p>
            <a:r>
              <a:rPr lang="en-US" sz="1800" dirty="0" smtClean="0"/>
              <a:t>10.2.0.0/16 route-target gray</a:t>
            </a:r>
            <a:endParaRPr lang="en-US" sz="1800" dirty="0"/>
          </a:p>
        </p:txBody>
      </p:sp>
    </p:spTree>
    <p:extLst>
      <p:ext uri="{BB962C8B-B14F-4D97-AF65-F5344CB8AC3E}">
        <p14:creationId xmlns:p14="http://schemas.microsoft.com/office/powerpoint/2010/main" val="3366853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RFCs</a:t>
            </a:r>
            <a:endParaRPr lang="en-US" dirty="0"/>
          </a:p>
        </p:txBody>
      </p:sp>
      <p:sp>
        <p:nvSpPr>
          <p:cNvPr id="3" name="Content Placeholder 2"/>
          <p:cNvSpPr>
            <a:spLocks noGrp="1"/>
          </p:cNvSpPr>
          <p:nvPr>
            <p:ph idx="1"/>
          </p:nvPr>
        </p:nvSpPr>
        <p:spPr/>
        <p:txBody>
          <a:bodyPr/>
          <a:lstStyle/>
          <a:p>
            <a:r>
              <a:rPr lang="en-US" dirty="0" smtClean="0"/>
              <a:t>RFC 3031 -- Multiprotocol </a:t>
            </a:r>
            <a:r>
              <a:rPr lang="en-US" dirty="0"/>
              <a:t>Label Switching </a:t>
            </a:r>
            <a:r>
              <a:rPr lang="en-US" dirty="0" smtClean="0"/>
              <a:t>Architecture</a:t>
            </a:r>
          </a:p>
          <a:p>
            <a:r>
              <a:rPr lang="en-US" dirty="0"/>
              <a:t>RFC </a:t>
            </a:r>
            <a:r>
              <a:rPr lang="en-US" dirty="0" smtClean="0"/>
              <a:t>5036 -- </a:t>
            </a:r>
            <a:r>
              <a:rPr lang="en-US" dirty="0"/>
              <a:t>LDP </a:t>
            </a:r>
            <a:r>
              <a:rPr lang="en-US" dirty="0" smtClean="0"/>
              <a:t>Specification</a:t>
            </a:r>
            <a:endParaRPr lang="en-US" dirty="0"/>
          </a:p>
        </p:txBody>
      </p:sp>
    </p:spTree>
    <p:extLst>
      <p:ext uri="{BB962C8B-B14F-4D97-AF65-F5344CB8AC3E}">
        <p14:creationId xmlns:p14="http://schemas.microsoft.com/office/powerpoint/2010/main" val="425868115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Overlapping address space and VPN-IP addresses</a:t>
            </a:r>
            <a:endParaRPr lang="en-US" dirty="0"/>
          </a:p>
        </p:txBody>
      </p:sp>
      <p:sp>
        <p:nvSpPr>
          <p:cNvPr id="3" name="Content Placeholder 2"/>
          <p:cNvSpPr>
            <a:spLocks noGrp="1"/>
          </p:cNvSpPr>
          <p:nvPr>
            <p:ph idx="1"/>
          </p:nvPr>
        </p:nvSpPr>
        <p:spPr/>
        <p:txBody>
          <a:bodyPr/>
          <a:lstStyle/>
          <a:p>
            <a:pPr marL="0" indent="0">
              <a:buNone/>
            </a:pPr>
            <a:r>
              <a:rPr lang="en-US" dirty="0" smtClean="0"/>
              <a:t>Goal</a:t>
            </a:r>
          </a:p>
          <a:p>
            <a:r>
              <a:rPr lang="en-US" dirty="0" smtClean="0"/>
              <a:t>Turn non-unique addresses into unique addresses</a:t>
            </a:r>
          </a:p>
          <a:p>
            <a:r>
              <a:rPr lang="en-US" dirty="0" smtClean="0"/>
              <a:t>An 8-byte unique identifier called the route distinguisher concatenated with IP addresses</a:t>
            </a:r>
          </a:p>
          <a:p>
            <a:r>
              <a:rPr lang="en-US" dirty="0" smtClean="0"/>
              <a:t>Route Distinguisher Format </a:t>
            </a:r>
            <a:endParaRPr lang="en-US" dirty="0"/>
          </a:p>
        </p:txBody>
      </p:sp>
    </p:spTree>
    <p:extLst>
      <p:ext uri="{BB962C8B-B14F-4D97-AF65-F5344CB8AC3E}">
        <p14:creationId xmlns:p14="http://schemas.microsoft.com/office/powerpoint/2010/main" val="2526126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VPN-IP addresses</a:t>
            </a:r>
            <a:endParaRPr lang="en-US" dirty="0"/>
          </a:p>
        </p:txBody>
      </p:sp>
      <p:sp>
        <p:nvSpPr>
          <p:cNvPr id="3" name="Content Placeholder 2"/>
          <p:cNvSpPr>
            <a:spLocks noGrp="1"/>
          </p:cNvSpPr>
          <p:nvPr>
            <p:ph idx="1"/>
          </p:nvPr>
        </p:nvSpPr>
        <p:spPr/>
        <p:txBody>
          <a:bodyPr/>
          <a:lstStyle/>
          <a:p>
            <a:r>
              <a:rPr lang="en-US" dirty="0" smtClean="0"/>
              <a:t>Used only in the provider’s network</a:t>
            </a:r>
          </a:p>
          <a:p>
            <a:r>
              <a:rPr lang="en-US" dirty="0" smtClean="0"/>
              <a:t>Used only in the control plane</a:t>
            </a:r>
          </a:p>
          <a:p>
            <a:r>
              <a:rPr lang="en-US" dirty="0" smtClean="0"/>
              <a:t>The translation happens on the PE</a:t>
            </a:r>
          </a:p>
          <a:p>
            <a:endParaRPr lang="en-US" dirty="0"/>
          </a:p>
        </p:txBody>
      </p:sp>
    </p:spTree>
    <p:extLst>
      <p:ext uri="{BB962C8B-B14F-4D97-AF65-F5344CB8AC3E}">
        <p14:creationId xmlns:p14="http://schemas.microsoft.com/office/powerpoint/2010/main" val="61510735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8"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650" y="2722697"/>
            <a:ext cx="4025900" cy="271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514600" y="4419600"/>
            <a:ext cx="1915909"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Provider network</a:t>
            </a:r>
            <a:endParaRPr lang="en-US" sz="1800" dirty="0">
              <a:latin typeface="Arial" panose="020B0604020202020204" pitchFamily="34" charset="0"/>
              <a:cs typeface="Arial" panose="020B0604020202020204" pitchFamily="34" charset="0"/>
            </a:endParaRPr>
          </a:p>
        </p:txBody>
      </p:sp>
      <p:pic>
        <p:nvPicPr>
          <p:cNvPr id="5" name="Picture 115" descr="router-generic"/>
          <p:cNvPicPr>
            <a:picLocks noChangeAspect="1" noChangeArrowheads="1"/>
          </p:cNvPicPr>
          <p:nvPr/>
        </p:nvPicPr>
        <p:blipFill>
          <a:blip r:embed="rId3">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2438400" y="3557492"/>
            <a:ext cx="739775" cy="520700"/>
          </a:xfrm>
          <a:prstGeom prst="rect">
            <a:avLst/>
          </a:prstGeom>
          <a:solidFill>
            <a:schemeClr val="bg1"/>
          </a:solidFill>
          <a:ln>
            <a:noFill/>
          </a:ln>
        </p:spPr>
      </p:pic>
      <p:sp>
        <p:nvSpPr>
          <p:cNvPr id="6" name="TextBox 5"/>
          <p:cNvSpPr txBox="1"/>
          <p:nvPr/>
        </p:nvSpPr>
        <p:spPr>
          <a:xfrm>
            <a:off x="1981579" y="3657805"/>
            <a:ext cx="49244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a:t>
            </a:r>
            <a:endParaRPr lang="en-US" sz="1800" dirty="0">
              <a:latin typeface="Arial" panose="020B0604020202020204" pitchFamily="34" charset="0"/>
              <a:cs typeface="Arial" panose="020B0604020202020204" pitchFamily="34" charset="0"/>
            </a:endParaRPr>
          </a:p>
        </p:txBody>
      </p:sp>
      <p:pic>
        <p:nvPicPr>
          <p:cNvPr id="7" name="Picture 115" descr="router-generic"/>
          <p:cNvPicPr>
            <a:picLocks noChangeAspect="1" noChangeArrowheads="1"/>
          </p:cNvPicPr>
          <p:nvPr/>
        </p:nvPicPr>
        <p:blipFill>
          <a:blip r:embed="rId3">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6172200" y="4411853"/>
            <a:ext cx="739775" cy="520700"/>
          </a:xfrm>
          <a:prstGeom prst="rect">
            <a:avLst/>
          </a:prstGeom>
          <a:solidFill>
            <a:schemeClr val="bg1"/>
          </a:solidFill>
          <a:ln>
            <a:noFill/>
          </a:ln>
        </p:spPr>
      </p:pic>
      <p:sp>
        <p:nvSpPr>
          <p:cNvPr id="8" name="TextBox 7"/>
          <p:cNvSpPr txBox="1"/>
          <p:nvPr/>
        </p:nvSpPr>
        <p:spPr>
          <a:xfrm>
            <a:off x="6871491" y="4265104"/>
            <a:ext cx="49244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a:t>
            </a:r>
            <a:endParaRPr lang="en-US" sz="1800" dirty="0">
              <a:latin typeface="Arial" panose="020B0604020202020204" pitchFamily="34" charset="0"/>
              <a:cs typeface="Arial" panose="020B0604020202020204" pitchFamily="34" charset="0"/>
            </a:endParaRPr>
          </a:p>
        </p:txBody>
      </p:sp>
      <p:pic>
        <p:nvPicPr>
          <p:cNvPr id="9" name="Picture 115" descr="router-generic"/>
          <p:cNvPicPr>
            <a:picLocks noChangeAspect="1" noChangeArrowheads="1"/>
          </p:cNvPicPr>
          <p:nvPr/>
        </p:nvPicPr>
        <p:blipFill>
          <a:blip r:embed="rId3">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5508943" y="2603500"/>
            <a:ext cx="739775" cy="520700"/>
          </a:xfrm>
          <a:prstGeom prst="rect">
            <a:avLst/>
          </a:prstGeom>
          <a:solidFill>
            <a:schemeClr val="bg1"/>
          </a:solidFill>
          <a:ln>
            <a:noFill/>
          </a:ln>
        </p:spPr>
      </p:pic>
      <p:sp>
        <p:nvSpPr>
          <p:cNvPr id="10" name="TextBox 9"/>
          <p:cNvSpPr txBox="1"/>
          <p:nvPr/>
        </p:nvSpPr>
        <p:spPr>
          <a:xfrm>
            <a:off x="6219426" y="2693328"/>
            <a:ext cx="49244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a:t>
            </a:r>
            <a:endParaRPr lang="en-US" sz="1800" dirty="0">
              <a:latin typeface="Arial" panose="020B0604020202020204" pitchFamily="34" charset="0"/>
              <a:cs typeface="Arial" panose="020B0604020202020204" pitchFamily="34" charset="0"/>
            </a:endParaRPr>
          </a:p>
        </p:txBody>
      </p:sp>
      <p:sp>
        <p:nvSpPr>
          <p:cNvPr id="11" name="Oval 10"/>
          <p:cNvSpPr/>
          <p:nvPr/>
        </p:nvSpPr>
        <p:spPr>
          <a:xfrm>
            <a:off x="940756" y="1732125"/>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266034" y="1395298"/>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site1</a:t>
            </a:r>
            <a:endParaRPr lang="en-US" sz="2200" dirty="0">
              <a:latin typeface="Arial" panose="020B0604020202020204" pitchFamily="34" charset="0"/>
              <a:cs typeface="Arial" panose="020B0604020202020204" pitchFamily="34" charset="0"/>
            </a:endParaRPr>
          </a:p>
        </p:txBody>
      </p:sp>
      <p:sp>
        <p:nvSpPr>
          <p:cNvPr id="14" name="TextBox 13"/>
          <p:cNvSpPr txBox="1"/>
          <p:nvPr/>
        </p:nvSpPr>
        <p:spPr>
          <a:xfrm>
            <a:off x="2211644" y="2414516"/>
            <a:ext cx="505267" cy="369332"/>
          </a:xfrm>
          <a:prstGeom prst="rect">
            <a:avLst/>
          </a:prstGeom>
          <a:noFill/>
        </p:spPr>
        <p:txBody>
          <a:bodyPr wrap="none" rtlCol="0">
            <a:spAutoFit/>
          </a:bodyPr>
          <a:lstStyle/>
          <a:p>
            <a:r>
              <a:rPr lang="en-US" sz="1800" dirty="0">
                <a:latin typeface="Arial" panose="020B0604020202020204" pitchFamily="34" charset="0"/>
                <a:cs typeface="Arial" panose="020B0604020202020204" pitchFamily="34" charset="0"/>
              </a:rPr>
              <a:t>C</a:t>
            </a:r>
            <a:r>
              <a:rPr lang="en-US" sz="1800" dirty="0" smtClean="0">
                <a:latin typeface="Arial" panose="020B0604020202020204" pitchFamily="34" charset="0"/>
                <a:cs typeface="Arial" panose="020B0604020202020204" pitchFamily="34" charset="0"/>
              </a:rPr>
              <a:t>E</a:t>
            </a:r>
            <a:endParaRPr lang="en-US" sz="1800" dirty="0">
              <a:latin typeface="Arial" panose="020B0604020202020204" pitchFamily="34" charset="0"/>
              <a:cs typeface="Arial" panose="020B0604020202020204" pitchFamily="34" charset="0"/>
            </a:endParaRPr>
          </a:p>
        </p:txBody>
      </p:sp>
      <p:pic>
        <p:nvPicPr>
          <p:cNvPr id="13" name="Picture 115" descr="router-generic"/>
          <p:cNvPicPr>
            <a:picLocks noChangeAspect="1" noChangeArrowheads="1"/>
          </p:cNvPicPr>
          <p:nvPr/>
        </p:nvPicPr>
        <p:blipFill>
          <a:blip r:embed="rId4">
            <a:clrChange>
              <a:clrFrom>
                <a:srgbClr val="A2BEC1"/>
              </a:clrFrom>
              <a:clrTo>
                <a:srgbClr val="A2BEC1">
                  <a:alpha val="0"/>
                </a:srgbClr>
              </a:clrTo>
            </a:clrChang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503522" y="2498074"/>
            <a:ext cx="739775" cy="520700"/>
          </a:xfrm>
          <a:prstGeom prst="rect">
            <a:avLst/>
          </a:prstGeom>
          <a:noFill/>
          <a:ln>
            <a:noFill/>
          </a:ln>
          <a:effectLst/>
        </p:spPr>
      </p:pic>
      <p:sp>
        <p:nvSpPr>
          <p:cNvPr id="15" name="Oval 14"/>
          <p:cNvSpPr/>
          <p:nvPr/>
        </p:nvSpPr>
        <p:spPr>
          <a:xfrm>
            <a:off x="7051828" y="1350393"/>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423303" y="995798"/>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site2</a:t>
            </a:r>
            <a:endParaRPr lang="en-US" sz="2200" dirty="0">
              <a:latin typeface="Arial" panose="020B0604020202020204" pitchFamily="34" charset="0"/>
              <a:cs typeface="Arial" panose="020B0604020202020204" pitchFamily="34" charset="0"/>
            </a:endParaRPr>
          </a:p>
        </p:txBody>
      </p:sp>
      <p:sp>
        <p:nvSpPr>
          <p:cNvPr id="17" name="TextBox 16"/>
          <p:cNvSpPr txBox="1"/>
          <p:nvPr/>
        </p:nvSpPr>
        <p:spPr>
          <a:xfrm>
            <a:off x="6435718" y="1143000"/>
            <a:ext cx="505267" cy="369332"/>
          </a:xfrm>
          <a:prstGeom prst="rect">
            <a:avLst/>
          </a:prstGeom>
          <a:noFill/>
        </p:spPr>
        <p:txBody>
          <a:bodyPr wrap="none" rtlCol="0">
            <a:spAutoFit/>
          </a:bodyPr>
          <a:lstStyle/>
          <a:p>
            <a:r>
              <a:rPr lang="en-US" sz="1800" dirty="0">
                <a:latin typeface="Arial" panose="020B0604020202020204" pitchFamily="34" charset="0"/>
                <a:cs typeface="Arial" panose="020B0604020202020204" pitchFamily="34" charset="0"/>
              </a:rPr>
              <a:t>C</a:t>
            </a:r>
            <a:r>
              <a:rPr lang="en-US" sz="1800" dirty="0" smtClean="0">
                <a:latin typeface="Arial" panose="020B0604020202020204" pitchFamily="34" charset="0"/>
                <a:cs typeface="Arial" panose="020B0604020202020204" pitchFamily="34" charset="0"/>
              </a:rPr>
              <a:t>E</a:t>
            </a:r>
            <a:endParaRPr lang="en-US" sz="1800" dirty="0">
              <a:latin typeface="Arial" panose="020B0604020202020204" pitchFamily="34" charset="0"/>
              <a:cs typeface="Arial" panose="020B0604020202020204" pitchFamily="34" charset="0"/>
            </a:endParaRPr>
          </a:p>
        </p:txBody>
      </p:sp>
      <p:pic>
        <p:nvPicPr>
          <p:cNvPr id="18" name="Picture 115" descr="router-generic"/>
          <p:cNvPicPr>
            <a:picLocks noChangeAspect="1" noChangeArrowheads="1"/>
          </p:cNvPicPr>
          <p:nvPr/>
        </p:nvPicPr>
        <p:blipFill>
          <a:blip r:embed="rId4">
            <a:clrChange>
              <a:clrFrom>
                <a:srgbClr val="A2BEC1"/>
              </a:clrFrom>
              <a:clrTo>
                <a:srgbClr val="A2BEC1">
                  <a:alpha val="0"/>
                </a:srgbClr>
              </a:clrTo>
            </a:clrChang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312053" y="1483987"/>
            <a:ext cx="739775" cy="520700"/>
          </a:xfrm>
          <a:prstGeom prst="rect">
            <a:avLst/>
          </a:prstGeom>
          <a:noFill/>
          <a:ln>
            <a:noFill/>
          </a:ln>
          <a:effectLst/>
        </p:spPr>
      </p:pic>
      <p:sp>
        <p:nvSpPr>
          <p:cNvPr id="19" name="Oval 18"/>
          <p:cNvSpPr/>
          <p:nvPr/>
        </p:nvSpPr>
        <p:spPr>
          <a:xfrm>
            <a:off x="7313771" y="5522673"/>
            <a:ext cx="1428750" cy="78788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713879" y="5147509"/>
            <a:ext cx="778193"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s</a:t>
            </a:r>
            <a:r>
              <a:rPr lang="en-US" sz="2200" dirty="0" smtClean="0">
                <a:latin typeface="Arial" panose="020B0604020202020204" pitchFamily="34" charset="0"/>
                <a:cs typeface="Arial" panose="020B0604020202020204" pitchFamily="34" charset="0"/>
              </a:rPr>
              <a:t>ite3</a:t>
            </a:r>
            <a:endParaRPr lang="en-US" sz="2200" dirty="0">
              <a:latin typeface="Arial" panose="020B0604020202020204" pitchFamily="34" charset="0"/>
              <a:cs typeface="Arial" panose="020B0604020202020204" pitchFamily="34" charset="0"/>
            </a:endParaRPr>
          </a:p>
        </p:txBody>
      </p:sp>
      <p:sp>
        <p:nvSpPr>
          <p:cNvPr id="21" name="TextBox 20"/>
          <p:cNvSpPr txBox="1"/>
          <p:nvPr/>
        </p:nvSpPr>
        <p:spPr>
          <a:xfrm>
            <a:off x="6289453" y="5527324"/>
            <a:ext cx="505267" cy="369332"/>
          </a:xfrm>
          <a:prstGeom prst="rect">
            <a:avLst/>
          </a:prstGeom>
          <a:noFill/>
        </p:spPr>
        <p:txBody>
          <a:bodyPr wrap="none" rtlCol="0">
            <a:spAutoFit/>
          </a:bodyPr>
          <a:lstStyle/>
          <a:p>
            <a:r>
              <a:rPr lang="en-US" sz="1800" dirty="0">
                <a:latin typeface="Arial" panose="020B0604020202020204" pitchFamily="34" charset="0"/>
                <a:cs typeface="Arial" panose="020B0604020202020204" pitchFamily="34" charset="0"/>
              </a:rPr>
              <a:t>C</a:t>
            </a:r>
            <a:r>
              <a:rPr lang="en-US" sz="1800" dirty="0" smtClean="0">
                <a:latin typeface="Arial" panose="020B0604020202020204" pitchFamily="34" charset="0"/>
                <a:cs typeface="Arial" panose="020B0604020202020204" pitchFamily="34" charset="0"/>
              </a:rPr>
              <a:t>E</a:t>
            </a:r>
            <a:endParaRPr lang="en-US" sz="1800" dirty="0">
              <a:latin typeface="Arial" panose="020B0604020202020204" pitchFamily="34" charset="0"/>
              <a:cs typeface="Arial" panose="020B0604020202020204" pitchFamily="34" charset="0"/>
            </a:endParaRPr>
          </a:p>
        </p:txBody>
      </p:sp>
      <p:pic>
        <p:nvPicPr>
          <p:cNvPr id="22" name="Picture 115" descr="router-generic"/>
          <p:cNvPicPr>
            <a:picLocks noChangeAspect="1" noChangeArrowheads="1"/>
          </p:cNvPicPr>
          <p:nvPr/>
        </p:nvPicPr>
        <p:blipFill>
          <a:blip r:embed="rId4">
            <a:clrChange>
              <a:clrFrom>
                <a:srgbClr val="A2BEC1"/>
              </a:clrFrom>
              <a:clrTo>
                <a:srgbClr val="A2BEC1">
                  <a:alpha val="0"/>
                </a:srgbClr>
              </a:clrTo>
            </a:clrChange>
            <a:grayscl/>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747826" y="5318046"/>
            <a:ext cx="739775" cy="520700"/>
          </a:xfrm>
          <a:prstGeom prst="rect">
            <a:avLst/>
          </a:prstGeom>
          <a:noFill/>
          <a:ln>
            <a:noFill/>
          </a:ln>
          <a:effectLst/>
        </p:spPr>
      </p:pic>
      <p:cxnSp>
        <p:nvCxnSpPr>
          <p:cNvPr id="24" name="Straight Connector 23"/>
          <p:cNvCxnSpPr>
            <a:stCxn id="18" idx="2"/>
            <a:endCxn id="9" idx="0"/>
          </p:cNvCxnSpPr>
          <p:nvPr/>
        </p:nvCxnSpPr>
        <p:spPr>
          <a:xfrm flipH="1">
            <a:off x="5878831" y="2004687"/>
            <a:ext cx="803110" cy="598813"/>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3"/>
            <a:endCxn id="5" idx="0"/>
          </p:cNvCxnSpPr>
          <p:nvPr/>
        </p:nvCxnSpPr>
        <p:spPr>
          <a:xfrm>
            <a:off x="2243297" y="2758424"/>
            <a:ext cx="564991" cy="799068"/>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2" idx="0"/>
            <a:endCxn id="7" idx="2"/>
          </p:cNvCxnSpPr>
          <p:nvPr/>
        </p:nvCxnSpPr>
        <p:spPr>
          <a:xfrm flipH="1" flipV="1">
            <a:off x="6542088" y="4932553"/>
            <a:ext cx="575626" cy="385493"/>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2" name="Picture 115" descr="router-generic"/>
          <p:cNvPicPr>
            <a:picLocks noChangeAspect="1" noChangeArrowheads="1"/>
          </p:cNvPicPr>
          <p:nvPr/>
        </p:nvPicPr>
        <p:blipFill>
          <a:blip r:embed="rId3">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4500880" y="3657083"/>
            <a:ext cx="739775" cy="520700"/>
          </a:xfrm>
          <a:prstGeom prst="rect">
            <a:avLst/>
          </a:prstGeom>
          <a:solidFill>
            <a:schemeClr val="bg1"/>
          </a:solidFill>
          <a:ln>
            <a:noFill/>
          </a:ln>
        </p:spPr>
      </p:pic>
      <p:sp>
        <p:nvSpPr>
          <p:cNvPr id="33" name="TextBox 32"/>
          <p:cNvSpPr txBox="1"/>
          <p:nvPr/>
        </p:nvSpPr>
        <p:spPr>
          <a:xfrm>
            <a:off x="4157246" y="3540355"/>
            <a:ext cx="338554"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a:t>
            </a:r>
            <a:endParaRPr lang="en-US" sz="1800" dirty="0">
              <a:latin typeface="Arial" panose="020B0604020202020204" pitchFamily="34" charset="0"/>
              <a:cs typeface="Arial" panose="020B0604020202020204" pitchFamily="34" charset="0"/>
            </a:endParaRPr>
          </a:p>
        </p:txBody>
      </p:sp>
      <p:cxnSp>
        <p:nvCxnSpPr>
          <p:cNvPr id="35" name="Straight Connector 34"/>
          <p:cNvCxnSpPr>
            <a:stCxn id="9" idx="1"/>
            <a:endCxn id="32" idx="0"/>
          </p:cNvCxnSpPr>
          <p:nvPr/>
        </p:nvCxnSpPr>
        <p:spPr>
          <a:xfrm flipH="1">
            <a:off x="4870768" y="2863850"/>
            <a:ext cx="638175" cy="7932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32" idx="1"/>
          </p:cNvCxnSpPr>
          <p:nvPr/>
        </p:nvCxnSpPr>
        <p:spPr>
          <a:xfrm>
            <a:off x="3178175" y="3817842"/>
            <a:ext cx="1322705" cy="995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3"/>
          </p:cNvCxnSpPr>
          <p:nvPr/>
        </p:nvCxnSpPr>
        <p:spPr>
          <a:xfrm>
            <a:off x="5240655" y="3917433"/>
            <a:ext cx="873604" cy="6584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705997" y="5626951"/>
            <a:ext cx="1428750" cy="78788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96710" y="5252393"/>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site4</a:t>
            </a:r>
            <a:endParaRPr lang="en-US" sz="2200" dirty="0">
              <a:latin typeface="Arial" panose="020B0604020202020204" pitchFamily="34" charset="0"/>
              <a:cs typeface="Arial" panose="020B0604020202020204" pitchFamily="34" charset="0"/>
            </a:endParaRPr>
          </a:p>
        </p:txBody>
      </p:sp>
      <p:sp>
        <p:nvSpPr>
          <p:cNvPr id="34" name="TextBox 33"/>
          <p:cNvSpPr txBox="1"/>
          <p:nvPr/>
        </p:nvSpPr>
        <p:spPr>
          <a:xfrm>
            <a:off x="2227801" y="6151639"/>
            <a:ext cx="505267" cy="369332"/>
          </a:xfrm>
          <a:prstGeom prst="rect">
            <a:avLst/>
          </a:prstGeom>
          <a:noFill/>
        </p:spPr>
        <p:txBody>
          <a:bodyPr wrap="none" rtlCol="0">
            <a:spAutoFit/>
          </a:bodyPr>
          <a:lstStyle/>
          <a:p>
            <a:r>
              <a:rPr lang="en-US" sz="1800" dirty="0">
                <a:latin typeface="Arial" panose="020B0604020202020204" pitchFamily="34" charset="0"/>
                <a:cs typeface="Arial" panose="020B0604020202020204" pitchFamily="34" charset="0"/>
              </a:rPr>
              <a:t>C</a:t>
            </a:r>
            <a:r>
              <a:rPr lang="en-US" sz="1800" dirty="0" smtClean="0">
                <a:latin typeface="Arial" panose="020B0604020202020204" pitchFamily="34" charset="0"/>
                <a:cs typeface="Arial" panose="020B0604020202020204" pitchFamily="34" charset="0"/>
              </a:rPr>
              <a:t>E</a:t>
            </a:r>
            <a:endParaRPr lang="en-US" sz="1800" dirty="0">
              <a:latin typeface="Arial" panose="020B0604020202020204" pitchFamily="34" charset="0"/>
              <a:cs typeface="Arial" panose="020B0604020202020204" pitchFamily="34" charset="0"/>
            </a:endParaRPr>
          </a:p>
        </p:txBody>
      </p:sp>
      <p:pic>
        <p:nvPicPr>
          <p:cNvPr id="37" name="Picture 115" descr="router-generic"/>
          <p:cNvPicPr>
            <a:picLocks noChangeAspect="1" noChangeArrowheads="1"/>
          </p:cNvPicPr>
          <p:nvPr/>
        </p:nvPicPr>
        <p:blipFill>
          <a:blip r:embed="rId4">
            <a:clrChange>
              <a:clrFrom>
                <a:srgbClr val="A2BEC1"/>
              </a:clrFrom>
              <a:clrTo>
                <a:srgbClr val="A2BEC1">
                  <a:alpha val="0"/>
                </a:srgbClr>
              </a:clrTo>
            </a:clrChange>
            <a:grayscl/>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110548" y="5683280"/>
            <a:ext cx="739775" cy="520700"/>
          </a:xfrm>
          <a:prstGeom prst="rect">
            <a:avLst/>
          </a:prstGeom>
          <a:noFill/>
          <a:ln>
            <a:noFill/>
          </a:ln>
          <a:effectLst/>
        </p:spPr>
      </p:pic>
      <p:cxnSp>
        <p:nvCxnSpPr>
          <p:cNvPr id="38" name="Straight Connector 37"/>
          <p:cNvCxnSpPr>
            <a:stCxn id="37" idx="3"/>
            <a:endCxn id="40" idx="1"/>
          </p:cNvCxnSpPr>
          <p:nvPr/>
        </p:nvCxnSpPr>
        <p:spPr>
          <a:xfrm flipV="1">
            <a:off x="2850323" y="5454637"/>
            <a:ext cx="893098" cy="488993"/>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0" name="Picture 115" descr="router-generic"/>
          <p:cNvPicPr>
            <a:picLocks noChangeAspect="1" noChangeArrowheads="1"/>
          </p:cNvPicPr>
          <p:nvPr/>
        </p:nvPicPr>
        <p:blipFill>
          <a:blip r:embed="rId3">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3743421" y="5194287"/>
            <a:ext cx="739775" cy="520700"/>
          </a:xfrm>
          <a:prstGeom prst="rect">
            <a:avLst/>
          </a:prstGeom>
          <a:solidFill>
            <a:schemeClr val="bg1"/>
          </a:solidFill>
          <a:ln>
            <a:noFill/>
          </a:ln>
        </p:spPr>
      </p:pic>
      <p:sp>
        <p:nvSpPr>
          <p:cNvPr id="41" name="TextBox 40"/>
          <p:cNvSpPr txBox="1"/>
          <p:nvPr/>
        </p:nvSpPr>
        <p:spPr>
          <a:xfrm>
            <a:off x="4193637" y="5683280"/>
            <a:ext cx="49244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a:t>
            </a:r>
            <a:endParaRPr lang="en-US" sz="1800" dirty="0">
              <a:latin typeface="Arial" panose="020B0604020202020204" pitchFamily="34" charset="0"/>
              <a:cs typeface="Arial" panose="020B0604020202020204" pitchFamily="34" charset="0"/>
            </a:endParaRPr>
          </a:p>
        </p:txBody>
      </p:sp>
      <p:cxnSp>
        <p:nvCxnSpPr>
          <p:cNvPr id="42" name="Straight Connector 41"/>
          <p:cNvCxnSpPr>
            <a:stCxn id="32" idx="2"/>
          </p:cNvCxnSpPr>
          <p:nvPr/>
        </p:nvCxnSpPr>
        <p:spPr>
          <a:xfrm flipH="1">
            <a:off x="4295141" y="4177783"/>
            <a:ext cx="575627" cy="10507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006558" y="1950612"/>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10.1.0.0/16</a:t>
            </a:r>
            <a:endParaRPr lang="en-US" sz="1800" dirty="0">
              <a:latin typeface="Arial" panose="020B0604020202020204" pitchFamily="34" charset="0"/>
              <a:cs typeface="Arial" panose="020B0604020202020204" pitchFamily="34" charset="0"/>
            </a:endParaRPr>
          </a:p>
        </p:txBody>
      </p:sp>
      <p:sp>
        <p:nvSpPr>
          <p:cNvPr id="44" name="TextBox 43"/>
          <p:cNvSpPr txBox="1"/>
          <p:nvPr/>
        </p:nvSpPr>
        <p:spPr>
          <a:xfrm>
            <a:off x="676477" y="5840771"/>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10.1.0.0/16</a:t>
            </a:r>
            <a:endParaRPr lang="en-US" sz="1800" dirty="0">
              <a:latin typeface="Arial" panose="020B0604020202020204" pitchFamily="34" charset="0"/>
              <a:cs typeface="Arial" panose="020B0604020202020204" pitchFamily="34" charset="0"/>
            </a:endParaRPr>
          </a:p>
        </p:txBody>
      </p:sp>
      <p:sp>
        <p:nvSpPr>
          <p:cNvPr id="45" name="TextBox 44"/>
          <p:cNvSpPr txBox="1"/>
          <p:nvPr/>
        </p:nvSpPr>
        <p:spPr>
          <a:xfrm>
            <a:off x="7187524" y="1534227"/>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10.2.0.0/16</a:t>
            </a:r>
            <a:endParaRPr lang="en-US" sz="1800" dirty="0">
              <a:latin typeface="Arial" panose="020B0604020202020204" pitchFamily="34" charset="0"/>
              <a:cs typeface="Arial" panose="020B0604020202020204" pitchFamily="34" charset="0"/>
            </a:endParaRPr>
          </a:p>
        </p:txBody>
      </p:sp>
      <p:sp>
        <p:nvSpPr>
          <p:cNvPr id="46" name="TextBox 45"/>
          <p:cNvSpPr txBox="1"/>
          <p:nvPr/>
        </p:nvSpPr>
        <p:spPr>
          <a:xfrm>
            <a:off x="7400105" y="5776905"/>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10.2.0.0/16</a:t>
            </a:r>
            <a:endParaRPr lang="en-US" sz="1800" dirty="0">
              <a:latin typeface="Arial" panose="020B0604020202020204" pitchFamily="34" charset="0"/>
              <a:cs typeface="Arial" panose="020B0604020202020204" pitchFamily="34" charset="0"/>
            </a:endParaRPr>
          </a:p>
        </p:txBody>
      </p:sp>
      <p:sp>
        <p:nvSpPr>
          <p:cNvPr id="47" name="Rounded Rectangle 46"/>
          <p:cNvSpPr/>
          <p:nvPr/>
        </p:nvSpPr>
        <p:spPr>
          <a:xfrm>
            <a:off x="2425227" y="228600"/>
            <a:ext cx="3518373" cy="84008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800" b="1" dirty="0" smtClean="0">
                <a:solidFill>
                  <a:srgbClr val="FFFF00"/>
                </a:solidFill>
              </a:rPr>
              <a:t>RD1</a:t>
            </a:r>
            <a:r>
              <a:rPr lang="en-US" sz="1800" dirty="0" smtClean="0"/>
              <a:t>:10.1.0.0/16 route-target green</a:t>
            </a:r>
          </a:p>
          <a:p>
            <a:r>
              <a:rPr lang="en-US" sz="1800" b="1" dirty="0" smtClean="0">
                <a:solidFill>
                  <a:srgbClr val="FFFF00"/>
                </a:solidFill>
              </a:rPr>
              <a:t>RD1</a:t>
            </a:r>
            <a:r>
              <a:rPr lang="en-US" sz="1800" dirty="0" smtClean="0"/>
              <a:t>:10.2.0.0/16 route-target green</a:t>
            </a:r>
            <a:endParaRPr lang="en-US" sz="1800" dirty="0"/>
          </a:p>
        </p:txBody>
      </p:sp>
      <p:sp>
        <p:nvSpPr>
          <p:cNvPr id="48" name="Rounded Rectangle 47"/>
          <p:cNvSpPr/>
          <p:nvPr/>
        </p:nvSpPr>
        <p:spPr>
          <a:xfrm>
            <a:off x="2425227" y="1080069"/>
            <a:ext cx="3518373" cy="840084"/>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800" b="1" dirty="0" smtClean="0">
                <a:solidFill>
                  <a:srgbClr val="FFFF00"/>
                </a:solidFill>
              </a:rPr>
              <a:t>RD2</a:t>
            </a:r>
            <a:r>
              <a:rPr lang="en-US" sz="1800" dirty="0" smtClean="0"/>
              <a:t>:10.1.0.0/16 route-target gray</a:t>
            </a:r>
          </a:p>
          <a:p>
            <a:r>
              <a:rPr lang="en-US" sz="1800" b="1" dirty="0" smtClean="0">
                <a:solidFill>
                  <a:srgbClr val="FFFF00"/>
                </a:solidFill>
              </a:rPr>
              <a:t>RD2</a:t>
            </a:r>
            <a:r>
              <a:rPr lang="en-US" sz="1800" dirty="0" smtClean="0"/>
              <a:t>:10.2.0.0/16 route-target gray</a:t>
            </a:r>
            <a:endParaRPr lang="en-US" sz="1800" dirty="0"/>
          </a:p>
        </p:txBody>
      </p:sp>
      <p:sp>
        <p:nvSpPr>
          <p:cNvPr id="49" name="Rounded Rectangle 48"/>
          <p:cNvSpPr/>
          <p:nvPr/>
        </p:nvSpPr>
        <p:spPr>
          <a:xfrm>
            <a:off x="6822361" y="2974160"/>
            <a:ext cx="2053669" cy="84008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800" dirty="0" smtClean="0"/>
              <a:t>VPN green </a:t>
            </a:r>
            <a:r>
              <a:rPr lang="en-US" sz="1800" dirty="0" smtClean="0">
                <a:sym typeface="Wingdings" panose="05000000000000000000" pitchFamily="2" charset="2"/>
              </a:rPr>
              <a:t> RD1</a:t>
            </a:r>
          </a:p>
          <a:p>
            <a:r>
              <a:rPr lang="en-US" sz="1800" dirty="0" smtClean="0">
                <a:sym typeface="Wingdings" panose="05000000000000000000" pitchFamily="2" charset="2"/>
              </a:rPr>
              <a:t>VPN gray     RD2</a:t>
            </a:r>
            <a:endParaRPr lang="en-US" sz="1800" dirty="0" smtClean="0"/>
          </a:p>
        </p:txBody>
      </p:sp>
    </p:spTree>
    <p:extLst>
      <p:ext uri="{BB962C8B-B14F-4D97-AF65-F5344CB8AC3E}">
        <p14:creationId xmlns:p14="http://schemas.microsoft.com/office/powerpoint/2010/main" val="8820487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VPN packets in Provider Network</a:t>
            </a:r>
            <a:endParaRPr lang="en-US" dirty="0"/>
          </a:p>
        </p:txBody>
      </p:sp>
      <p:sp>
        <p:nvSpPr>
          <p:cNvPr id="3" name="Content Placeholder 2"/>
          <p:cNvSpPr>
            <a:spLocks noGrp="1"/>
          </p:cNvSpPr>
          <p:nvPr>
            <p:ph idx="1"/>
          </p:nvPr>
        </p:nvSpPr>
        <p:spPr/>
        <p:txBody>
          <a:bodyPr/>
          <a:lstStyle/>
          <a:p>
            <a:r>
              <a:rPr lang="en-US" dirty="0" smtClean="0"/>
              <a:t>VPN-IP addresses do not appear in IP header</a:t>
            </a:r>
          </a:p>
          <a:p>
            <a:r>
              <a:rPr lang="en-US" dirty="0" smtClean="0"/>
              <a:t>Need a way to forward traffic with overlapping addresses in the provider network </a:t>
            </a:r>
            <a:endParaRPr lang="en-US" dirty="0"/>
          </a:p>
        </p:txBody>
      </p:sp>
    </p:spTree>
    <p:extLst>
      <p:ext uri="{BB962C8B-B14F-4D97-AF65-F5344CB8AC3E}">
        <p14:creationId xmlns:p14="http://schemas.microsoft.com/office/powerpoint/2010/main" val="1483947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8" descr="cl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650" y="2722697"/>
            <a:ext cx="4025900" cy="271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285434" y="3137134"/>
            <a:ext cx="1915909"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Provider network</a:t>
            </a:r>
            <a:endParaRPr lang="en-US" sz="1800" dirty="0">
              <a:latin typeface="Arial" panose="020B0604020202020204" pitchFamily="34" charset="0"/>
              <a:cs typeface="Arial" panose="020B0604020202020204" pitchFamily="34" charset="0"/>
            </a:endParaRPr>
          </a:p>
        </p:txBody>
      </p:sp>
      <p:pic>
        <p:nvPicPr>
          <p:cNvPr id="5"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2438400" y="3557492"/>
            <a:ext cx="739775" cy="520700"/>
          </a:xfrm>
          <a:prstGeom prst="rect">
            <a:avLst/>
          </a:prstGeom>
          <a:solidFill>
            <a:schemeClr val="bg1"/>
          </a:solidFill>
          <a:ln>
            <a:noFill/>
          </a:ln>
        </p:spPr>
      </p:pic>
      <p:sp>
        <p:nvSpPr>
          <p:cNvPr id="6" name="TextBox 5"/>
          <p:cNvSpPr txBox="1"/>
          <p:nvPr/>
        </p:nvSpPr>
        <p:spPr>
          <a:xfrm>
            <a:off x="1828800" y="3657805"/>
            <a:ext cx="6206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PE1</a:t>
            </a:r>
            <a:endParaRPr lang="en-US" sz="1800" dirty="0">
              <a:latin typeface="Arial" panose="020B0604020202020204" pitchFamily="34" charset="0"/>
              <a:cs typeface="Arial" panose="020B0604020202020204" pitchFamily="34" charset="0"/>
            </a:endParaRPr>
          </a:p>
        </p:txBody>
      </p:sp>
      <p:pic>
        <p:nvPicPr>
          <p:cNvPr id="7"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6172200" y="4411853"/>
            <a:ext cx="739775" cy="520700"/>
          </a:xfrm>
          <a:prstGeom prst="rect">
            <a:avLst/>
          </a:prstGeom>
          <a:solidFill>
            <a:schemeClr val="bg1"/>
          </a:solidFill>
          <a:ln>
            <a:noFill/>
          </a:ln>
        </p:spPr>
      </p:pic>
      <p:sp>
        <p:nvSpPr>
          <p:cNvPr id="8" name="TextBox 7"/>
          <p:cNvSpPr txBox="1"/>
          <p:nvPr/>
        </p:nvSpPr>
        <p:spPr>
          <a:xfrm>
            <a:off x="6871491" y="4265104"/>
            <a:ext cx="6206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PE3</a:t>
            </a:r>
            <a:endParaRPr lang="en-US" sz="1800" dirty="0">
              <a:latin typeface="Arial" panose="020B0604020202020204" pitchFamily="34" charset="0"/>
              <a:cs typeface="Arial" panose="020B0604020202020204" pitchFamily="34" charset="0"/>
            </a:endParaRPr>
          </a:p>
        </p:txBody>
      </p:sp>
      <p:pic>
        <p:nvPicPr>
          <p:cNvPr id="9"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5508943" y="2603500"/>
            <a:ext cx="739775" cy="520700"/>
          </a:xfrm>
          <a:prstGeom prst="rect">
            <a:avLst/>
          </a:prstGeom>
          <a:solidFill>
            <a:schemeClr val="bg1"/>
          </a:solidFill>
          <a:ln>
            <a:noFill/>
          </a:ln>
        </p:spPr>
      </p:pic>
      <p:sp>
        <p:nvSpPr>
          <p:cNvPr id="10" name="TextBox 9"/>
          <p:cNvSpPr txBox="1"/>
          <p:nvPr/>
        </p:nvSpPr>
        <p:spPr>
          <a:xfrm>
            <a:off x="6219426" y="2693328"/>
            <a:ext cx="6206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PE2</a:t>
            </a:r>
            <a:endParaRPr lang="en-US" sz="1800" dirty="0">
              <a:latin typeface="Arial" panose="020B0604020202020204" pitchFamily="34" charset="0"/>
              <a:cs typeface="Arial" panose="020B0604020202020204" pitchFamily="34" charset="0"/>
            </a:endParaRPr>
          </a:p>
        </p:txBody>
      </p:sp>
      <p:sp>
        <p:nvSpPr>
          <p:cNvPr id="11" name="Oval 10"/>
          <p:cNvSpPr/>
          <p:nvPr/>
        </p:nvSpPr>
        <p:spPr>
          <a:xfrm>
            <a:off x="940756" y="1732125"/>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266034" y="1395298"/>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site1</a:t>
            </a:r>
            <a:endParaRPr lang="en-US" sz="2200" dirty="0">
              <a:latin typeface="Arial" panose="020B0604020202020204" pitchFamily="34" charset="0"/>
              <a:cs typeface="Arial" panose="020B0604020202020204" pitchFamily="34" charset="0"/>
            </a:endParaRPr>
          </a:p>
        </p:txBody>
      </p:sp>
      <p:sp>
        <p:nvSpPr>
          <p:cNvPr id="14" name="TextBox 13"/>
          <p:cNvSpPr txBox="1"/>
          <p:nvPr/>
        </p:nvSpPr>
        <p:spPr>
          <a:xfrm>
            <a:off x="2211644" y="2414516"/>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CE1</a:t>
            </a:r>
            <a:endParaRPr lang="en-US" sz="1800" dirty="0">
              <a:latin typeface="Arial" panose="020B0604020202020204" pitchFamily="34" charset="0"/>
              <a:cs typeface="Arial" panose="020B0604020202020204" pitchFamily="34" charset="0"/>
            </a:endParaRPr>
          </a:p>
        </p:txBody>
      </p:sp>
      <p:pic>
        <p:nvPicPr>
          <p:cNvPr id="13" name="Picture 115" descr="router-generic"/>
          <p:cNvPicPr>
            <a:picLocks noChangeAspect="1" noChangeArrowheads="1"/>
          </p:cNvPicPr>
          <p:nvPr/>
        </p:nvPicPr>
        <p:blipFill>
          <a:blip r:embed="rId5">
            <a:clrChange>
              <a:clrFrom>
                <a:srgbClr val="A2BEC1"/>
              </a:clrFrom>
              <a:clrTo>
                <a:srgbClr val="A2BEC1">
                  <a:alpha val="0"/>
                </a:srgbClr>
              </a:clrTo>
            </a:clrChang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503522" y="2498074"/>
            <a:ext cx="739775" cy="520700"/>
          </a:xfrm>
          <a:prstGeom prst="rect">
            <a:avLst/>
          </a:prstGeom>
          <a:noFill/>
          <a:ln>
            <a:noFill/>
          </a:ln>
          <a:effectLst/>
        </p:spPr>
      </p:pic>
      <p:sp>
        <p:nvSpPr>
          <p:cNvPr id="15" name="Oval 14"/>
          <p:cNvSpPr/>
          <p:nvPr/>
        </p:nvSpPr>
        <p:spPr>
          <a:xfrm>
            <a:off x="7051828" y="1350393"/>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423303" y="995798"/>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site2</a:t>
            </a:r>
            <a:endParaRPr lang="en-US" sz="2200" dirty="0">
              <a:latin typeface="Arial" panose="020B0604020202020204" pitchFamily="34" charset="0"/>
              <a:cs typeface="Arial" panose="020B0604020202020204" pitchFamily="34" charset="0"/>
            </a:endParaRPr>
          </a:p>
        </p:txBody>
      </p:sp>
      <p:sp>
        <p:nvSpPr>
          <p:cNvPr id="17" name="TextBox 16"/>
          <p:cNvSpPr txBox="1"/>
          <p:nvPr/>
        </p:nvSpPr>
        <p:spPr>
          <a:xfrm>
            <a:off x="6435718" y="1143000"/>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CE2</a:t>
            </a:r>
            <a:endParaRPr lang="en-US" sz="1800" dirty="0">
              <a:latin typeface="Arial" panose="020B0604020202020204" pitchFamily="34" charset="0"/>
              <a:cs typeface="Arial" panose="020B0604020202020204" pitchFamily="34" charset="0"/>
            </a:endParaRPr>
          </a:p>
        </p:txBody>
      </p:sp>
      <p:pic>
        <p:nvPicPr>
          <p:cNvPr id="18" name="Picture 115" descr="router-generic"/>
          <p:cNvPicPr>
            <a:picLocks noChangeAspect="1" noChangeArrowheads="1"/>
          </p:cNvPicPr>
          <p:nvPr/>
        </p:nvPicPr>
        <p:blipFill>
          <a:blip r:embed="rId5">
            <a:clrChange>
              <a:clrFrom>
                <a:srgbClr val="A2BEC1"/>
              </a:clrFrom>
              <a:clrTo>
                <a:srgbClr val="A2BEC1">
                  <a:alpha val="0"/>
                </a:srgbClr>
              </a:clrTo>
            </a:clrChang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312053" y="1483987"/>
            <a:ext cx="739775" cy="520700"/>
          </a:xfrm>
          <a:prstGeom prst="rect">
            <a:avLst/>
          </a:prstGeom>
          <a:noFill/>
          <a:ln>
            <a:noFill/>
          </a:ln>
          <a:effectLst/>
        </p:spPr>
      </p:pic>
      <p:sp>
        <p:nvSpPr>
          <p:cNvPr id="19" name="Oval 18"/>
          <p:cNvSpPr/>
          <p:nvPr/>
        </p:nvSpPr>
        <p:spPr>
          <a:xfrm>
            <a:off x="7313771" y="5522673"/>
            <a:ext cx="1428750" cy="78788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713879" y="5147509"/>
            <a:ext cx="778193"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s</a:t>
            </a:r>
            <a:r>
              <a:rPr lang="en-US" sz="2200" dirty="0" smtClean="0">
                <a:latin typeface="Arial" panose="020B0604020202020204" pitchFamily="34" charset="0"/>
                <a:cs typeface="Arial" panose="020B0604020202020204" pitchFamily="34" charset="0"/>
              </a:rPr>
              <a:t>ite3</a:t>
            </a:r>
            <a:endParaRPr lang="en-US" sz="2200" dirty="0">
              <a:latin typeface="Arial" panose="020B0604020202020204" pitchFamily="34" charset="0"/>
              <a:cs typeface="Arial" panose="020B0604020202020204" pitchFamily="34" charset="0"/>
            </a:endParaRPr>
          </a:p>
        </p:txBody>
      </p:sp>
      <p:sp>
        <p:nvSpPr>
          <p:cNvPr id="21" name="TextBox 20"/>
          <p:cNvSpPr txBox="1"/>
          <p:nvPr/>
        </p:nvSpPr>
        <p:spPr>
          <a:xfrm>
            <a:off x="6148293" y="5527324"/>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CE3</a:t>
            </a:r>
            <a:endParaRPr lang="en-US" sz="1800" dirty="0">
              <a:latin typeface="Arial" panose="020B0604020202020204" pitchFamily="34" charset="0"/>
              <a:cs typeface="Arial" panose="020B0604020202020204" pitchFamily="34" charset="0"/>
            </a:endParaRPr>
          </a:p>
        </p:txBody>
      </p:sp>
      <p:pic>
        <p:nvPicPr>
          <p:cNvPr id="22" name="Picture 115" descr="router-generic"/>
          <p:cNvPicPr>
            <a:picLocks noChangeAspect="1" noChangeArrowheads="1"/>
          </p:cNvPicPr>
          <p:nvPr/>
        </p:nvPicPr>
        <p:blipFill>
          <a:blip r:embed="rId5">
            <a:clrChange>
              <a:clrFrom>
                <a:srgbClr val="A2BEC1"/>
              </a:clrFrom>
              <a:clrTo>
                <a:srgbClr val="A2BEC1">
                  <a:alpha val="0"/>
                </a:srgbClr>
              </a:clrTo>
            </a:clrChange>
            <a:grayscl/>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747826" y="5318046"/>
            <a:ext cx="739775" cy="520700"/>
          </a:xfrm>
          <a:prstGeom prst="rect">
            <a:avLst/>
          </a:prstGeom>
          <a:noFill/>
          <a:ln>
            <a:noFill/>
          </a:ln>
          <a:effectLst/>
        </p:spPr>
      </p:pic>
      <p:cxnSp>
        <p:nvCxnSpPr>
          <p:cNvPr id="24" name="Straight Connector 23"/>
          <p:cNvCxnSpPr>
            <a:stCxn id="18" idx="2"/>
            <a:endCxn id="9" idx="0"/>
          </p:cNvCxnSpPr>
          <p:nvPr/>
        </p:nvCxnSpPr>
        <p:spPr>
          <a:xfrm flipH="1">
            <a:off x="5878831" y="2004687"/>
            <a:ext cx="803110" cy="598813"/>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3"/>
            <a:endCxn id="5" idx="0"/>
          </p:cNvCxnSpPr>
          <p:nvPr/>
        </p:nvCxnSpPr>
        <p:spPr>
          <a:xfrm>
            <a:off x="2243297" y="2758424"/>
            <a:ext cx="564991" cy="799068"/>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2" idx="0"/>
            <a:endCxn id="7" idx="2"/>
          </p:cNvCxnSpPr>
          <p:nvPr/>
        </p:nvCxnSpPr>
        <p:spPr>
          <a:xfrm flipH="1" flipV="1">
            <a:off x="6542088" y="4932553"/>
            <a:ext cx="575626" cy="385493"/>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2"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4006487" y="3898900"/>
            <a:ext cx="739775" cy="520700"/>
          </a:xfrm>
          <a:prstGeom prst="rect">
            <a:avLst/>
          </a:prstGeom>
          <a:solidFill>
            <a:schemeClr val="bg1"/>
          </a:solidFill>
          <a:ln>
            <a:noFill/>
          </a:ln>
        </p:spPr>
      </p:pic>
      <p:sp>
        <p:nvSpPr>
          <p:cNvPr id="33" name="TextBox 32"/>
          <p:cNvSpPr txBox="1"/>
          <p:nvPr/>
        </p:nvSpPr>
        <p:spPr>
          <a:xfrm>
            <a:off x="3962400" y="3669268"/>
            <a:ext cx="466794"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P0</a:t>
            </a:r>
            <a:endParaRPr lang="en-US" sz="1800" dirty="0">
              <a:latin typeface="Arial" panose="020B0604020202020204" pitchFamily="34" charset="0"/>
              <a:cs typeface="Arial" panose="020B0604020202020204" pitchFamily="34" charset="0"/>
            </a:endParaRPr>
          </a:p>
        </p:txBody>
      </p:sp>
      <p:cxnSp>
        <p:nvCxnSpPr>
          <p:cNvPr id="35" name="Straight Connector 34"/>
          <p:cNvCxnSpPr>
            <a:endCxn id="49" idx="0"/>
          </p:cNvCxnSpPr>
          <p:nvPr/>
        </p:nvCxnSpPr>
        <p:spPr>
          <a:xfrm flipH="1">
            <a:off x="5621299" y="3084173"/>
            <a:ext cx="291124" cy="814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32" idx="1"/>
          </p:cNvCxnSpPr>
          <p:nvPr/>
        </p:nvCxnSpPr>
        <p:spPr>
          <a:xfrm>
            <a:off x="3178175" y="3817842"/>
            <a:ext cx="828312" cy="3414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3"/>
            <a:endCxn id="49" idx="1"/>
          </p:cNvCxnSpPr>
          <p:nvPr/>
        </p:nvCxnSpPr>
        <p:spPr>
          <a:xfrm>
            <a:off x="4746262" y="4159250"/>
            <a:ext cx="50514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705997" y="5442801"/>
            <a:ext cx="1428750" cy="78788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96710" y="5252393"/>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site4</a:t>
            </a:r>
            <a:endParaRPr lang="en-US" sz="2200" dirty="0">
              <a:latin typeface="Arial" panose="020B0604020202020204" pitchFamily="34" charset="0"/>
              <a:cs typeface="Arial" panose="020B0604020202020204" pitchFamily="34" charset="0"/>
            </a:endParaRPr>
          </a:p>
        </p:txBody>
      </p:sp>
      <p:sp>
        <p:nvSpPr>
          <p:cNvPr id="34" name="TextBox 33"/>
          <p:cNvSpPr txBox="1"/>
          <p:nvPr/>
        </p:nvSpPr>
        <p:spPr>
          <a:xfrm>
            <a:off x="2227801" y="5967489"/>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CE4</a:t>
            </a:r>
            <a:endParaRPr lang="en-US" sz="1800" dirty="0">
              <a:latin typeface="Arial" panose="020B0604020202020204" pitchFamily="34" charset="0"/>
              <a:cs typeface="Arial" panose="020B0604020202020204" pitchFamily="34" charset="0"/>
            </a:endParaRPr>
          </a:p>
        </p:txBody>
      </p:sp>
      <p:pic>
        <p:nvPicPr>
          <p:cNvPr id="37" name="Picture 115" descr="router-generic"/>
          <p:cNvPicPr>
            <a:picLocks noChangeAspect="1" noChangeArrowheads="1"/>
          </p:cNvPicPr>
          <p:nvPr/>
        </p:nvPicPr>
        <p:blipFill>
          <a:blip r:embed="rId5">
            <a:clrChange>
              <a:clrFrom>
                <a:srgbClr val="A2BEC1"/>
              </a:clrFrom>
              <a:clrTo>
                <a:srgbClr val="A2BEC1">
                  <a:alpha val="0"/>
                </a:srgbClr>
              </a:clrTo>
            </a:clrChange>
            <a:grayscl/>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110548" y="5499130"/>
            <a:ext cx="739775" cy="520700"/>
          </a:xfrm>
          <a:prstGeom prst="rect">
            <a:avLst/>
          </a:prstGeom>
          <a:noFill/>
          <a:ln>
            <a:noFill/>
          </a:ln>
          <a:effectLst/>
        </p:spPr>
      </p:pic>
      <p:cxnSp>
        <p:nvCxnSpPr>
          <p:cNvPr id="38" name="Straight Connector 37"/>
          <p:cNvCxnSpPr>
            <a:stCxn id="37" idx="0"/>
            <a:endCxn id="40" idx="1"/>
          </p:cNvCxnSpPr>
          <p:nvPr/>
        </p:nvCxnSpPr>
        <p:spPr>
          <a:xfrm flipV="1">
            <a:off x="2480436" y="5365750"/>
            <a:ext cx="643764" cy="13338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0"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3124200" y="5105400"/>
            <a:ext cx="739775" cy="520700"/>
          </a:xfrm>
          <a:prstGeom prst="rect">
            <a:avLst/>
          </a:prstGeom>
          <a:solidFill>
            <a:schemeClr val="bg1"/>
          </a:solidFill>
          <a:ln>
            <a:noFill/>
          </a:ln>
        </p:spPr>
      </p:pic>
      <p:sp>
        <p:nvSpPr>
          <p:cNvPr id="41" name="TextBox 40"/>
          <p:cNvSpPr txBox="1"/>
          <p:nvPr/>
        </p:nvSpPr>
        <p:spPr>
          <a:xfrm>
            <a:off x="3574416" y="5594393"/>
            <a:ext cx="6206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PE4</a:t>
            </a:r>
            <a:endParaRPr lang="en-US" sz="1800" dirty="0">
              <a:latin typeface="Arial" panose="020B0604020202020204" pitchFamily="34" charset="0"/>
              <a:cs typeface="Arial" panose="020B0604020202020204" pitchFamily="34" charset="0"/>
            </a:endParaRPr>
          </a:p>
        </p:txBody>
      </p:sp>
      <p:cxnSp>
        <p:nvCxnSpPr>
          <p:cNvPr id="42" name="Straight Connector 41"/>
          <p:cNvCxnSpPr>
            <a:stCxn id="32" idx="2"/>
            <a:endCxn id="40" idx="0"/>
          </p:cNvCxnSpPr>
          <p:nvPr/>
        </p:nvCxnSpPr>
        <p:spPr>
          <a:xfrm flipH="1">
            <a:off x="3494088" y="4419600"/>
            <a:ext cx="882287" cy="685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006558" y="1950612"/>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10.1.0.0/16</a:t>
            </a:r>
            <a:endParaRPr lang="en-US" sz="1800" dirty="0">
              <a:latin typeface="Arial" panose="020B0604020202020204" pitchFamily="34" charset="0"/>
              <a:cs typeface="Arial" panose="020B0604020202020204" pitchFamily="34" charset="0"/>
            </a:endParaRPr>
          </a:p>
        </p:txBody>
      </p:sp>
      <p:sp>
        <p:nvSpPr>
          <p:cNvPr id="44" name="TextBox 43"/>
          <p:cNvSpPr txBox="1"/>
          <p:nvPr/>
        </p:nvSpPr>
        <p:spPr>
          <a:xfrm>
            <a:off x="676477" y="5656621"/>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10.1.0.0/16</a:t>
            </a:r>
            <a:endParaRPr lang="en-US" sz="1800" dirty="0">
              <a:latin typeface="Arial" panose="020B0604020202020204" pitchFamily="34" charset="0"/>
              <a:cs typeface="Arial" panose="020B0604020202020204" pitchFamily="34" charset="0"/>
            </a:endParaRPr>
          </a:p>
        </p:txBody>
      </p:sp>
      <p:sp>
        <p:nvSpPr>
          <p:cNvPr id="45" name="TextBox 44"/>
          <p:cNvSpPr txBox="1"/>
          <p:nvPr/>
        </p:nvSpPr>
        <p:spPr>
          <a:xfrm>
            <a:off x="7187524" y="1534227"/>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10.2.0.0/16</a:t>
            </a:r>
            <a:endParaRPr lang="en-US" sz="1800" dirty="0">
              <a:latin typeface="Arial" panose="020B0604020202020204" pitchFamily="34" charset="0"/>
              <a:cs typeface="Arial" panose="020B0604020202020204" pitchFamily="34" charset="0"/>
            </a:endParaRPr>
          </a:p>
        </p:txBody>
      </p:sp>
      <p:sp>
        <p:nvSpPr>
          <p:cNvPr id="46" name="TextBox 45"/>
          <p:cNvSpPr txBox="1"/>
          <p:nvPr/>
        </p:nvSpPr>
        <p:spPr>
          <a:xfrm>
            <a:off x="7400105" y="5776905"/>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10.2.0.0/16</a:t>
            </a:r>
            <a:endParaRPr lang="en-US" sz="1800" dirty="0">
              <a:latin typeface="Arial" panose="020B0604020202020204" pitchFamily="34" charset="0"/>
              <a:cs typeface="Arial" panose="020B0604020202020204" pitchFamily="34" charset="0"/>
            </a:endParaRPr>
          </a:p>
        </p:txBody>
      </p:sp>
      <p:sp>
        <p:nvSpPr>
          <p:cNvPr id="47" name="Rounded Rectangle 46"/>
          <p:cNvSpPr/>
          <p:nvPr/>
        </p:nvSpPr>
        <p:spPr>
          <a:xfrm>
            <a:off x="3034827" y="228600"/>
            <a:ext cx="2527773" cy="84008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800" dirty="0" smtClean="0"/>
              <a:t>RD1:10.1.0.0/16  PE1</a:t>
            </a:r>
          </a:p>
          <a:p>
            <a:r>
              <a:rPr lang="en-US" sz="1800" dirty="0" smtClean="0"/>
              <a:t>RD1:10.2.0.0/16  PE2</a:t>
            </a:r>
            <a:endParaRPr lang="en-US" sz="1800" dirty="0"/>
          </a:p>
        </p:txBody>
      </p:sp>
      <p:sp>
        <p:nvSpPr>
          <p:cNvPr id="48" name="Rounded Rectangle 47"/>
          <p:cNvSpPr/>
          <p:nvPr/>
        </p:nvSpPr>
        <p:spPr>
          <a:xfrm>
            <a:off x="3034827" y="1080069"/>
            <a:ext cx="2527773" cy="840084"/>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800" dirty="0" smtClean="0"/>
              <a:t>RD2:10.1.0.0/16  PE4   </a:t>
            </a:r>
          </a:p>
          <a:p>
            <a:r>
              <a:rPr lang="en-US" sz="1800" dirty="0" smtClean="0"/>
              <a:t>RD2:10.2.0.0/16  PE3</a:t>
            </a:r>
            <a:endParaRPr lang="en-US" sz="1800" dirty="0"/>
          </a:p>
        </p:txBody>
      </p:sp>
      <p:pic>
        <p:nvPicPr>
          <p:cNvPr id="49"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5251411" y="3898900"/>
            <a:ext cx="739775" cy="520700"/>
          </a:xfrm>
          <a:prstGeom prst="rect">
            <a:avLst/>
          </a:prstGeom>
          <a:solidFill>
            <a:schemeClr val="bg1"/>
          </a:solidFill>
          <a:ln>
            <a:noFill/>
          </a:ln>
        </p:spPr>
      </p:pic>
      <p:sp>
        <p:nvSpPr>
          <p:cNvPr id="50" name="TextBox 49"/>
          <p:cNvSpPr txBox="1"/>
          <p:nvPr/>
        </p:nvSpPr>
        <p:spPr>
          <a:xfrm>
            <a:off x="5260896" y="3657627"/>
            <a:ext cx="466794"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P1</a:t>
            </a:r>
            <a:endParaRPr lang="en-US" sz="1800" dirty="0">
              <a:latin typeface="Arial" panose="020B0604020202020204" pitchFamily="34" charset="0"/>
              <a:cs typeface="Arial" panose="020B0604020202020204" pitchFamily="34" charset="0"/>
            </a:endParaRPr>
          </a:p>
        </p:txBody>
      </p:sp>
      <p:cxnSp>
        <p:nvCxnSpPr>
          <p:cNvPr id="54" name="Straight Connector 53"/>
          <p:cNvCxnSpPr>
            <a:stCxn id="49" idx="3"/>
            <a:endCxn id="7" idx="0"/>
          </p:cNvCxnSpPr>
          <p:nvPr/>
        </p:nvCxnSpPr>
        <p:spPr>
          <a:xfrm>
            <a:off x="5991186" y="4159250"/>
            <a:ext cx="550902" cy="252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Pentagon 60"/>
          <p:cNvSpPr/>
          <p:nvPr/>
        </p:nvSpPr>
        <p:spPr>
          <a:xfrm>
            <a:off x="4195099" y="5856153"/>
            <a:ext cx="1977101" cy="480668"/>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4376373" y="5901805"/>
            <a:ext cx="1132569" cy="400110"/>
          </a:xfrm>
          <a:prstGeom prst="rect">
            <a:avLst/>
          </a:prstGeom>
          <a:noFill/>
        </p:spPr>
        <p:txBody>
          <a:bodyPr wrap="square" rtlCol="0">
            <a:spAutoFit/>
          </a:bodyPr>
          <a:lstStyle/>
          <a:p>
            <a:r>
              <a:rPr lang="en-US" sz="2000" dirty="0" smtClean="0">
                <a:latin typeface="+mn-lt"/>
              </a:rPr>
              <a:t>10.2.0.3</a:t>
            </a:r>
            <a:endParaRPr lang="en-US" sz="2000" dirty="0">
              <a:latin typeface="+mn-lt"/>
            </a:endParaRPr>
          </a:p>
        </p:txBody>
      </p:sp>
      <p:sp>
        <p:nvSpPr>
          <p:cNvPr id="65" name="Pentagon 64"/>
          <p:cNvSpPr/>
          <p:nvPr/>
        </p:nvSpPr>
        <p:spPr>
          <a:xfrm>
            <a:off x="3488310" y="2122608"/>
            <a:ext cx="1977101" cy="480668"/>
          </a:xfrm>
          <a:prstGeom prst="homePlate">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3706331" y="2167255"/>
            <a:ext cx="1132569" cy="400110"/>
          </a:xfrm>
          <a:prstGeom prst="rect">
            <a:avLst/>
          </a:prstGeom>
          <a:noFill/>
        </p:spPr>
        <p:txBody>
          <a:bodyPr wrap="square" rtlCol="0">
            <a:spAutoFit/>
          </a:bodyPr>
          <a:lstStyle/>
          <a:p>
            <a:r>
              <a:rPr lang="en-US" sz="2000" dirty="0" smtClean="0">
                <a:latin typeface="+mn-lt"/>
              </a:rPr>
              <a:t>10.2.0.3</a:t>
            </a:r>
            <a:endParaRPr lang="en-US" sz="2000" dirty="0">
              <a:latin typeface="+mn-lt"/>
            </a:endParaRPr>
          </a:p>
        </p:txBody>
      </p:sp>
    </p:spTree>
    <p:extLst>
      <p:ext uri="{BB962C8B-B14F-4D97-AF65-F5344CB8AC3E}">
        <p14:creationId xmlns:p14="http://schemas.microsoft.com/office/powerpoint/2010/main" val="268348439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8" descr="cl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650" y="2722697"/>
            <a:ext cx="4025900" cy="271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285434" y="3137134"/>
            <a:ext cx="1915909"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Provider network</a:t>
            </a:r>
            <a:endParaRPr lang="en-US" sz="1800" dirty="0">
              <a:latin typeface="Arial" panose="020B0604020202020204" pitchFamily="34" charset="0"/>
              <a:cs typeface="Arial" panose="020B0604020202020204" pitchFamily="34" charset="0"/>
            </a:endParaRPr>
          </a:p>
        </p:txBody>
      </p:sp>
      <p:pic>
        <p:nvPicPr>
          <p:cNvPr id="5"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2438400" y="3557492"/>
            <a:ext cx="739775" cy="520700"/>
          </a:xfrm>
          <a:prstGeom prst="rect">
            <a:avLst/>
          </a:prstGeom>
          <a:solidFill>
            <a:schemeClr val="bg1"/>
          </a:solidFill>
          <a:ln>
            <a:noFill/>
          </a:ln>
        </p:spPr>
      </p:pic>
      <p:sp>
        <p:nvSpPr>
          <p:cNvPr id="6" name="TextBox 5"/>
          <p:cNvSpPr txBox="1"/>
          <p:nvPr/>
        </p:nvSpPr>
        <p:spPr>
          <a:xfrm>
            <a:off x="1828800" y="3657805"/>
            <a:ext cx="6206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PE1</a:t>
            </a:r>
            <a:endParaRPr lang="en-US" sz="1800" dirty="0">
              <a:latin typeface="Arial" panose="020B0604020202020204" pitchFamily="34" charset="0"/>
              <a:cs typeface="Arial" panose="020B0604020202020204" pitchFamily="34" charset="0"/>
            </a:endParaRPr>
          </a:p>
        </p:txBody>
      </p:sp>
      <p:pic>
        <p:nvPicPr>
          <p:cNvPr id="7"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6172200" y="4411853"/>
            <a:ext cx="739775" cy="520700"/>
          </a:xfrm>
          <a:prstGeom prst="rect">
            <a:avLst/>
          </a:prstGeom>
          <a:solidFill>
            <a:schemeClr val="bg1"/>
          </a:solidFill>
          <a:ln>
            <a:noFill/>
          </a:ln>
        </p:spPr>
      </p:pic>
      <p:sp>
        <p:nvSpPr>
          <p:cNvPr id="8" name="TextBox 7"/>
          <p:cNvSpPr txBox="1"/>
          <p:nvPr/>
        </p:nvSpPr>
        <p:spPr>
          <a:xfrm>
            <a:off x="6871491" y="4265104"/>
            <a:ext cx="6206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PE3</a:t>
            </a:r>
            <a:endParaRPr lang="en-US" sz="1800" dirty="0">
              <a:latin typeface="Arial" panose="020B0604020202020204" pitchFamily="34" charset="0"/>
              <a:cs typeface="Arial" panose="020B0604020202020204" pitchFamily="34" charset="0"/>
            </a:endParaRPr>
          </a:p>
        </p:txBody>
      </p:sp>
      <p:pic>
        <p:nvPicPr>
          <p:cNvPr id="9"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5508943" y="2603500"/>
            <a:ext cx="739775" cy="520700"/>
          </a:xfrm>
          <a:prstGeom prst="rect">
            <a:avLst/>
          </a:prstGeom>
          <a:solidFill>
            <a:schemeClr val="bg1"/>
          </a:solidFill>
          <a:ln>
            <a:noFill/>
          </a:ln>
        </p:spPr>
      </p:pic>
      <p:sp>
        <p:nvSpPr>
          <p:cNvPr id="10" name="TextBox 9"/>
          <p:cNvSpPr txBox="1"/>
          <p:nvPr/>
        </p:nvSpPr>
        <p:spPr>
          <a:xfrm>
            <a:off x="6219426" y="2693328"/>
            <a:ext cx="6206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PE2</a:t>
            </a:r>
            <a:endParaRPr lang="en-US" sz="1800" dirty="0">
              <a:latin typeface="Arial" panose="020B0604020202020204" pitchFamily="34" charset="0"/>
              <a:cs typeface="Arial" panose="020B0604020202020204" pitchFamily="34" charset="0"/>
            </a:endParaRPr>
          </a:p>
        </p:txBody>
      </p:sp>
      <p:sp>
        <p:nvSpPr>
          <p:cNvPr id="11" name="Oval 10"/>
          <p:cNvSpPr/>
          <p:nvPr/>
        </p:nvSpPr>
        <p:spPr>
          <a:xfrm>
            <a:off x="940756" y="1732125"/>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266034" y="1395298"/>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site1</a:t>
            </a:r>
            <a:endParaRPr lang="en-US" sz="2200" dirty="0">
              <a:latin typeface="Arial" panose="020B0604020202020204" pitchFamily="34" charset="0"/>
              <a:cs typeface="Arial" panose="020B0604020202020204" pitchFamily="34" charset="0"/>
            </a:endParaRPr>
          </a:p>
        </p:txBody>
      </p:sp>
      <p:sp>
        <p:nvSpPr>
          <p:cNvPr id="14" name="TextBox 13"/>
          <p:cNvSpPr txBox="1"/>
          <p:nvPr/>
        </p:nvSpPr>
        <p:spPr>
          <a:xfrm>
            <a:off x="2211644" y="2414516"/>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CE1</a:t>
            </a:r>
            <a:endParaRPr lang="en-US" sz="1800" dirty="0">
              <a:latin typeface="Arial" panose="020B0604020202020204" pitchFamily="34" charset="0"/>
              <a:cs typeface="Arial" panose="020B0604020202020204" pitchFamily="34" charset="0"/>
            </a:endParaRPr>
          </a:p>
        </p:txBody>
      </p:sp>
      <p:pic>
        <p:nvPicPr>
          <p:cNvPr id="13" name="Picture 115" descr="router-generic"/>
          <p:cNvPicPr>
            <a:picLocks noChangeAspect="1" noChangeArrowheads="1"/>
          </p:cNvPicPr>
          <p:nvPr/>
        </p:nvPicPr>
        <p:blipFill>
          <a:blip r:embed="rId5">
            <a:clrChange>
              <a:clrFrom>
                <a:srgbClr val="A2BEC1"/>
              </a:clrFrom>
              <a:clrTo>
                <a:srgbClr val="A2BEC1">
                  <a:alpha val="0"/>
                </a:srgbClr>
              </a:clrTo>
            </a:clrChang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503522" y="2498074"/>
            <a:ext cx="739775" cy="520700"/>
          </a:xfrm>
          <a:prstGeom prst="rect">
            <a:avLst/>
          </a:prstGeom>
          <a:noFill/>
          <a:ln>
            <a:noFill/>
          </a:ln>
          <a:effectLst/>
        </p:spPr>
      </p:pic>
      <p:sp>
        <p:nvSpPr>
          <p:cNvPr id="15" name="Oval 14"/>
          <p:cNvSpPr/>
          <p:nvPr/>
        </p:nvSpPr>
        <p:spPr>
          <a:xfrm>
            <a:off x="7051828" y="1350393"/>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423303" y="995798"/>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site2</a:t>
            </a:r>
            <a:endParaRPr lang="en-US" sz="2200" dirty="0">
              <a:latin typeface="Arial" panose="020B0604020202020204" pitchFamily="34" charset="0"/>
              <a:cs typeface="Arial" panose="020B0604020202020204" pitchFamily="34" charset="0"/>
            </a:endParaRPr>
          </a:p>
        </p:txBody>
      </p:sp>
      <p:sp>
        <p:nvSpPr>
          <p:cNvPr id="17" name="TextBox 16"/>
          <p:cNvSpPr txBox="1"/>
          <p:nvPr/>
        </p:nvSpPr>
        <p:spPr>
          <a:xfrm>
            <a:off x="6435718" y="1143000"/>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CE2</a:t>
            </a:r>
            <a:endParaRPr lang="en-US" sz="1800" dirty="0">
              <a:latin typeface="Arial" panose="020B0604020202020204" pitchFamily="34" charset="0"/>
              <a:cs typeface="Arial" panose="020B0604020202020204" pitchFamily="34" charset="0"/>
            </a:endParaRPr>
          </a:p>
        </p:txBody>
      </p:sp>
      <p:pic>
        <p:nvPicPr>
          <p:cNvPr id="18" name="Picture 115" descr="router-generic"/>
          <p:cNvPicPr>
            <a:picLocks noChangeAspect="1" noChangeArrowheads="1"/>
          </p:cNvPicPr>
          <p:nvPr/>
        </p:nvPicPr>
        <p:blipFill>
          <a:blip r:embed="rId5">
            <a:clrChange>
              <a:clrFrom>
                <a:srgbClr val="A2BEC1"/>
              </a:clrFrom>
              <a:clrTo>
                <a:srgbClr val="A2BEC1">
                  <a:alpha val="0"/>
                </a:srgbClr>
              </a:clrTo>
            </a:clrChang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312053" y="1483987"/>
            <a:ext cx="739775" cy="520700"/>
          </a:xfrm>
          <a:prstGeom prst="rect">
            <a:avLst/>
          </a:prstGeom>
          <a:noFill/>
          <a:ln>
            <a:noFill/>
          </a:ln>
          <a:effectLst/>
        </p:spPr>
      </p:pic>
      <p:sp>
        <p:nvSpPr>
          <p:cNvPr id="19" name="Oval 18"/>
          <p:cNvSpPr/>
          <p:nvPr/>
        </p:nvSpPr>
        <p:spPr>
          <a:xfrm>
            <a:off x="7313771" y="5522673"/>
            <a:ext cx="1428750" cy="78788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713879" y="5147509"/>
            <a:ext cx="778193"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s</a:t>
            </a:r>
            <a:r>
              <a:rPr lang="en-US" sz="2200" dirty="0" smtClean="0">
                <a:latin typeface="Arial" panose="020B0604020202020204" pitchFamily="34" charset="0"/>
                <a:cs typeface="Arial" panose="020B0604020202020204" pitchFamily="34" charset="0"/>
              </a:rPr>
              <a:t>ite3</a:t>
            </a:r>
            <a:endParaRPr lang="en-US" sz="2200" dirty="0">
              <a:latin typeface="Arial" panose="020B0604020202020204" pitchFamily="34" charset="0"/>
              <a:cs typeface="Arial" panose="020B0604020202020204" pitchFamily="34" charset="0"/>
            </a:endParaRPr>
          </a:p>
        </p:txBody>
      </p:sp>
      <p:sp>
        <p:nvSpPr>
          <p:cNvPr id="21" name="TextBox 20"/>
          <p:cNvSpPr txBox="1"/>
          <p:nvPr/>
        </p:nvSpPr>
        <p:spPr>
          <a:xfrm>
            <a:off x="6148293" y="5527324"/>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CE3</a:t>
            </a:r>
            <a:endParaRPr lang="en-US" sz="1800" dirty="0">
              <a:latin typeface="Arial" panose="020B0604020202020204" pitchFamily="34" charset="0"/>
              <a:cs typeface="Arial" panose="020B0604020202020204" pitchFamily="34" charset="0"/>
            </a:endParaRPr>
          </a:p>
        </p:txBody>
      </p:sp>
      <p:pic>
        <p:nvPicPr>
          <p:cNvPr id="22" name="Picture 115" descr="router-generic"/>
          <p:cNvPicPr>
            <a:picLocks noChangeAspect="1" noChangeArrowheads="1"/>
          </p:cNvPicPr>
          <p:nvPr/>
        </p:nvPicPr>
        <p:blipFill>
          <a:blip r:embed="rId5">
            <a:clrChange>
              <a:clrFrom>
                <a:srgbClr val="A2BEC1"/>
              </a:clrFrom>
              <a:clrTo>
                <a:srgbClr val="A2BEC1">
                  <a:alpha val="0"/>
                </a:srgbClr>
              </a:clrTo>
            </a:clrChange>
            <a:grayscl/>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747826" y="5318046"/>
            <a:ext cx="739775" cy="520700"/>
          </a:xfrm>
          <a:prstGeom prst="rect">
            <a:avLst/>
          </a:prstGeom>
          <a:noFill/>
          <a:ln>
            <a:noFill/>
          </a:ln>
          <a:effectLst/>
        </p:spPr>
      </p:pic>
      <p:cxnSp>
        <p:nvCxnSpPr>
          <p:cNvPr id="24" name="Straight Connector 23"/>
          <p:cNvCxnSpPr>
            <a:stCxn id="18" idx="2"/>
            <a:endCxn id="9" idx="0"/>
          </p:cNvCxnSpPr>
          <p:nvPr/>
        </p:nvCxnSpPr>
        <p:spPr>
          <a:xfrm flipH="1">
            <a:off x="5878831" y="2004687"/>
            <a:ext cx="803110" cy="598813"/>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3"/>
            <a:endCxn id="5" idx="0"/>
          </p:cNvCxnSpPr>
          <p:nvPr/>
        </p:nvCxnSpPr>
        <p:spPr>
          <a:xfrm>
            <a:off x="2243297" y="2758424"/>
            <a:ext cx="564991" cy="799068"/>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2" idx="0"/>
            <a:endCxn id="7" idx="2"/>
          </p:cNvCxnSpPr>
          <p:nvPr/>
        </p:nvCxnSpPr>
        <p:spPr>
          <a:xfrm flipH="1" flipV="1">
            <a:off x="6542088" y="4932553"/>
            <a:ext cx="575626" cy="385493"/>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2"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4006487" y="3898900"/>
            <a:ext cx="739775" cy="520700"/>
          </a:xfrm>
          <a:prstGeom prst="rect">
            <a:avLst/>
          </a:prstGeom>
          <a:solidFill>
            <a:schemeClr val="bg1"/>
          </a:solidFill>
          <a:ln>
            <a:noFill/>
          </a:ln>
        </p:spPr>
      </p:pic>
      <p:sp>
        <p:nvSpPr>
          <p:cNvPr id="33" name="TextBox 32"/>
          <p:cNvSpPr txBox="1"/>
          <p:nvPr/>
        </p:nvSpPr>
        <p:spPr>
          <a:xfrm>
            <a:off x="3962400" y="3669268"/>
            <a:ext cx="466794"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P0</a:t>
            </a:r>
            <a:endParaRPr lang="en-US" sz="1800" dirty="0">
              <a:latin typeface="Arial" panose="020B0604020202020204" pitchFamily="34" charset="0"/>
              <a:cs typeface="Arial" panose="020B0604020202020204" pitchFamily="34" charset="0"/>
            </a:endParaRPr>
          </a:p>
        </p:txBody>
      </p:sp>
      <p:cxnSp>
        <p:nvCxnSpPr>
          <p:cNvPr id="35" name="Straight Connector 34"/>
          <p:cNvCxnSpPr>
            <a:endCxn id="49" idx="0"/>
          </p:cNvCxnSpPr>
          <p:nvPr/>
        </p:nvCxnSpPr>
        <p:spPr>
          <a:xfrm flipH="1">
            <a:off x="5621299" y="3084173"/>
            <a:ext cx="291124" cy="814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32" idx="1"/>
          </p:cNvCxnSpPr>
          <p:nvPr/>
        </p:nvCxnSpPr>
        <p:spPr>
          <a:xfrm>
            <a:off x="3178175" y="3817842"/>
            <a:ext cx="828312" cy="3414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3"/>
            <a:endCxn id="49" idx="1"/>
          </p:cNvCxnSpPr>
          <p:nvPr/>
        </p:nvCxnSpPr>
        <p:spPr>
          <a:xfrm>
            <a:off x="4746262" y="4159250"/>
            <a:ext cx="50514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705997" y="5442801"/>
            <a:ext cx="1428750" cy="78788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96710" y="5252393"/>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site4</a:t>
            </a:r>
            <a:endParaRPr lang="en-US" sz="2200" dirty="0">
              <a:latin typeface="Arial" panose="020B0604020202020204" pitchFamily="34" charset="0"/>
              <a:cs typeface="Arial" panose="020B0604020202020204" pitchFamily="34" charset="0"/>
            </a:endParaRPr>
          </a:p>
        </p:txBody>
      </p:sp>
      <p:sp>
        <p:nvSpPr>
          <p:cNvPr id="34" name="TextBox 33"/>
          <p:cNvSpPr txBox="1"/>
          <p:nvPr/>
        </p:nvSpPr>
        <p:spPr>
          <a:xfrm>
            <a:off x="2227801" y="5967489"/>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CE4</a:t>
            </a:r>
            <a:endParaRPr lang="en-US" sz="1800" dirty="0">
              <a:latin typeface="Arial" panose="020B0604020202020204" pitchFamily="34" charset="0"/>
              <a:cs typeface="Arial" panose="020B0604020202020204" pitchFamily="34" charset="0"/>
            </a:endParaRPr>
          </a:p>
        </p:txBody>
      </p:sp>
      <p:pic>
        <p:nvPicPr>
          <p:cNvPr id="37" name="Picture 115" descr="router-generic"/>
          <p:cNvPicPr>
            <a:picLocks noChangeAspect="1" noChangeArrowheads="1"/>
          </p:cNvPicPr>
          <p:nvPr/>
        </p:nvPicPr>
        <p:blipFill>
          <a:blip r:embed="rId5">
            <a:clrChange>
              <a:clrFrom>
                <a:srgbClr val="A2BEC1"/>
              </a:clrFrom>
              <a:clrTo>
                <a:srgbClr val="A2BEC1">
                  <a:alpha val="0"/>
                </a:srgbClr>
              </a:clrTo>
            </a:clrChange>
            <a:grayscl/>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110548" y="5499130"/>
            <a:ext cx="739775" cy="520700"/>
          </a:xfrm>
          <a:prstGeom prst="rect">
            <a:avLst/>
          </a:prstGeom>
          <a:noFill/>
          <a:ln>
            <a:noFill/>
          </a:ln>
          <a:effectLst/>
        </p:spPr>
      </p:pic>
      <p:cxnSp>
        <p:nvCxnSpPr>
          <p:cNvPr id="38" name="Straight Connector 37"/>
          <p:cNvCxnSpPr>
            <a:stCxn id="37" idx="0"/>
            <a:endCxn id="40" idx="1"/>
          </p:cNvCxnSpPr>
          <p:nvPr/>
        </p:nvCxnSpPr>
        <p:spPr>
          <a:xfrm flipV="1">
            <a:off x="2480436" y="5365750"/>
            <a:ext cx="643764" cy="13338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0"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3124200" y="5105400"/>
            <a:ext cx="739775" cy="520700"/>
          </a:xfrm>
          <a:prstGeom prst="rect">
            <a:avLst/>
          </a:prstGeom>
          <a:solidFill>
            <a:schemeClr val="bg1"/>
          </a:solidFill>
          <a:ln>
            <a:noFill/>
          </a:ln>
        </p:spPr>
      </p:pic>
      <p:sp>
        <p:nvSpPr>
          <p:cNvPr id="41" name="TextBox 40"/>
          <p:cNvSpPr txBox="1"/>
          <p:nvPr/>
        </p:nvSpPr>
        <p:spPr>
          <a:xfrm>
            <a:off x="3574416" y="5594393"/>
            <a:ext cx="6206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PE4</a:t>
            </a:r>
            <a:endParaRPr lang="en-US" sz="1800" dirty="0">
              <a:latin typeface="Arial" panose="020B0604020202020204" pitchFamily="34" charset="0"/>
              <a:cs typeface="Arial" panose="020B0604020202020204" pitchFamily="34" charset="0"/>
            </a:endParaRPr>
          </a:p>
        </p:txBody>
      </p:sp>
      <p:cxnSp>
        <p:nvCxnSpPr>
          <p:cNvPr id="42" name="Straight Connector 41"/>
          <p:cNvCxnSpPr>
            <a:stCxn id="32" idx="2"/>
            <a:endCxn id="40" idx="0"/>
          </p:cNvCxnSpPr>
          <p:nvPr/>
        </p:nvCxnSpPr>
        <p:spPr>
          <a:xfrm flipH="1">
            <a:off x="3494088" y="4419600"/>
            <a:ext cx="882287" cy="685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006558" y="1950612"/>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10.1.0.0/16</a:t>
            </a:r>
            <a:endParaRPr lang="en-US" sz="1800" dirty="0">
              <a:latin typeface="Arial" panose="020B0604020202020204" pitchFamily="34" charset="0"/>
              <a:cs typeface="Arial" panose="020B0604020202020204" pitchFamily="34" charset="0"/>
            </a:endParaRPr>
          </a:p>
        </p:txBody>
      </p:sp>
      <p:sp>
        <p:nvSpPr>
          <p:cNvPr id="44" name="TextBox 43"/>
          <p:cNvSpPr txBox="1"/>
          <p:nvPr/>
        </p:nvSpPr>
        <p:spPr>
          <a:xfrm>
            <a:off x="676477" y="5656621"/>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10.1.0.0/16</a:t>
            </a:r>
            <a:endParaRPr lang="en-US" sz="1800" dirty="0">
              <a:latin typeface="Arial" panose="020B0604020202020204" pitchFamily="34" charset="0"/>
              <a:cs typeface="Arial" panose="020B0604020202020204" pitchFamily="34" charset="0"/>
            </a:endParaRPr>
          </a:p>
        </p:txBody>
      </p:sp>
      <p:sp>
        <p:nvSpPr>
          <p:cNvPr id="45" name="TextBox 44"/>
          <p:cNvSpPr txBox="1"/>
          <p:nvPr/>
        </p:nvSpPr>
        <p:spPr>
          <a:xfrm>
            <a:off x="7187524" y="1534227"/>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10.2.0.0/16</a:t>
            </a:r>
            <a:endParaRPr lang="en-US" sz="1800" dirty="0">
              <a:latin typeface="Arial" panose="020B0604020202020204" pitchFamily="34" charset="0"/>
              <a:cs typeface="Arial" panose="020B0604020202020204" pitchFamily="34" charset="0"/>
            </a:endParaRPr>
          </a:p>
        </p:txBody>
      </p:sp>
      <p:sp>
        <p:nvSpPr>
          <p:cNvPr id="46" name="TextBox 45"/>
          <p:cNvSpPr txBox="1"/>
          <p:nvPr/>
        </p:nvSpPr>
        <p:spPr>
          <a:xfrm>
            <a:off x="7400105" y="5776905"/>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10.2.0.0/16</a:t>
            </a:r>
            <a:endParaRPr lang="en-US" sz="1800" dirty="0">
              <a:latin typeface="Arial" panose="020B0604020202020204" pitchFamily="34" charset="0"/>
              <a:cs typeface="Arial" panose="020B0604020202020204" pitchFamily="34" charset="0"/>
            </a:endParaRPr>
          </a:p>
        </p:txBody>
      </p:sp>
      <p:sp>
        <p:nvSpPr>
          <p:cNvPr id="47" name="Rounded Rectangle 46"/>
          <p:cNvSpPr/>
          <p:nvPr/>
        </p:nvSpPr>
        <p:spPr>
          <a:xfrm>
            <a:off x="3034827" y="228600"/>
            <a:ext cx="2527773" cy="84008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800" dirty="0" smtClean="0"/>
              <a:t>RD1:10.1.0.0/16  PE1</a:t>
            </a:r>
          </a:p>
          <a:p>
            <a:r>
              <a:rPr lang="en-US" sz="1800" dirty="0" smtClean="0"/>
              <a:t>RD1:10.2.0.0/16  PE2</a:t>
            </a:r>
            <a:endParaRPr lang="en-US" sz="1800" dirty="0"/>
          </a:p>
        </p:txBody>
      </p:sp>
      <p:sp>
        <p:nvSpPr>
          <p:cNvPr id="48" name="Rounded Rectangle 47"/>
          <p:cNvSpPr/>
          <p:nvPr/>
        </p:nvSpPr>
        <p:spPr>
          <a:xfrm>
            <a:off x="3034827" y="1080069"/>
            <a:ext cx="2527773" cy="840084"/>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800" dirty="0" smtClean="0"/>
              <a:t>RD2:10.1.0.0/16  PE4   </a:t>
            </a:r>
          </a:p>
          <a:p>
            <a:r>
              <a:rPr lang="en-US" sz="1800" dirty="0" smtClean="0"/>
              <a:t>RD2:10.2.0.0/16  PE3</a:t>
            </a:r>
            <a:endParaRPr lang="en-US" sz="1800" dirty="0"/>
          </a:p>
        </p:txBody>
      </p:sp>
      <p:pic>
        <p:nvPicPr>
          <p:cNvPr id="49"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5251411" y="3898900"/>
            <a:ext cx="739775" cy="520700"/>
          </a:xfrm>
          <a:prstGeom prst="rect">
            <a:avLst/>
          </a:prstGeom>
          <a:solidFill>
            <a:schemeClr val="bg1"/>
          </a:solidFill>
          <a:ln>
            <a:noFill/>
          </a:ln>
        </p:spPr>
      </p:pic>
      <p:sp>
        <p:nvSpPr>
          <p:cNvPr id="50" name="TextBox 49"/>
          <p:cNvSpPr txBox="1"/>
          <p:nvPr/>
        </p:nvSpPr>
        <p:spPr>
          <a:xfrm>
            <a:off x="5260896" y="3657627"/>
            <a:ext cx="466794"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P1</a:t>
            </a:r>
            <a:endParaRPr lang="en-US" sz="1800" dirty="0">
              <a:latin typeface="Arial" panose="020B0604020202020204" pitchFamily="34" charset="0"/>
              <a:cs typeface="Arial" panose="020B0604020202020204" pitchFamily="34" charset="0"/>
            </a:endParaRPr>
          </a:p>
        </p:txBody>
      </p:sp>
      <p:cxnSp>
        <p:nvCxnSpPr>
          <p:cNvPr id="54" name="Straight Connector 53"/>
          <p:cNvCxnSpPr>
            <a:stCxn id="49" idx="3"/>
            <a:endCxn id="7" idx="0"/>
          </p:cNvCxnSpPr>
          <p:nvPr/>
        </p:nvCxnSpPr>
        <p:spPr>
          <a:xfrm>
            <a:off x="5991186" y="4159250"/>
            <a:ext cx="550902" cy="252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Pentagon 60"/>
          <p:cNvSpPr/>
          <p:nvPr/>
        </p:nvSpPr>
        <p:spPr>
          <a:xfrm>
            <a:off x="4195099" y="5856153"/>
            <a:ext cx="2392111" cy="480668"/>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4201431" y="5870850"/>
            <a:ext cx="1049980" cy="400110"/>
          </a:xfrm>
          <a:prstGeom prst="rect">
            <a:avLst/>
          </a:prstGeom>
          <a:noFill/>
          <a:ln>
            <a:solidFill>
              <a:schemeClr val="accent2">
                <a:lumMod val="75000"/>
              </a:schemeClr>
            </a:solidFill>
          </a:ln>
        </p:spPr>
        <p:txBody>
          <a:bodyPr wrap="square" rtlCol="0">
            <a:spAutoFit/>
          </a:bodyPr>
          <a:lstStyle/>
          <a:p>
            <a:r>
              <a:rPr lang="en-US" sz="2000" dirty="0" smtClean="0">
                <a:latin typeface="+mn-lt"/>
              </a:rPr>
              <a:t>10.2.0.3   </a:t>
            </a:r>
            <a:endParaRPr lang="en-US" sz="2000" dirty="0">
              <a:latin typeface="+mn-lt"/>
            </a:endParaRPr>
          </a:p>
        </p:txBody>
      </p:sp>
      <p:sp>
        <p:nvSpPr>
          <p:cNvPr id="65" name="Pentagon 64"/>
          <p:cNvSpPr/>
          <p:nvPr/>
        </p:nvSpPr>
        <p:spPr>
          <a:xfrm>
            <a:off x="3488310" y="2122608"/>
            <a:ext cx="2390521" cy="480668"/>
          </a:xfrm>
          <a:prstGeom prst="homePlate">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3505200" y="2167255"/>
            <a:ext cx="1053696" cy="400110"/>
          </a:xfrm>
          <a:prstGeom prst="rect">
            <a:avLst/>
          </a:prstGeom>
          <a:noFill/>
          <a:ln>
            <a:solidFill>
              <a:srgbClr val="00B050"/>
            </a:solidFill>
          </a:ln>
        </p:spPr>
        <p:txBody>
          <a:bodyPr wrap="square" rtlCol="0">
            <a:spAutoFit/>
          </a:bodyPr>
          <a:lstStyle/>
          <a:p>
            <a:r>
              <a:rPr lang="en-US" sz="2000" dirty="0" smtClean="0">
                <a:latin typeface="+mn-lt"/>
              </a:rPr>
              <a:t>10.2.0.3</a:t>
            </a:r>
            <a:endParaRPr lang="en-US" sz="2000" dirty="0">
              <a:latin typeface="+mn-lt"/>
            </a:endParaRPr>
          </a:p>
        </p:txBody>
      </p:sp>
      <p:sp>
        <p:nvSpPr>
          <p:cNvPr id="51" name="TextBox 50"/>
          <p:cNvSpPr txBox="1"/>
          <p:nvPr/>
        </p:nvSpPr>
        <p:spPr>
          <a:xfrm>
            <a:off x="5251411" y="5870850"/>
            <a:ext cx="1049980" cy="400110"/>
          </a:xfrm>
          <a:prstGeom prst="rect">
            <a:avLst/>
          </a:prstGeom>
          <a:noFill/>
          <a:ln>
            <a:solidFill>
              <a:schemeClr val="accent2">
                <a:lumMod val="75000"/>
              </a:schemeClr>
            </a:solidFill>
          </a:ln>
        </p:spPr>
        <p:txBody>
          <a:bodyPr wrap="square" rtlCol="0">
            <a:spAutoFit/>
          </a:bodyPr>
          <a:lstStyle/>
          <a:p>
            <a:r>
              <a:rPr lang="en-US" sz="2000" dirty="0" smtClean="0">
                <a:latin typeface="+mn-lt"/>
              </a:rPr>
              <a:t>Label 2</a:t>
            </a:r>
            <a:endParaRPr lang="en-US" sz="2000" dirty="0">
              <a:latin typeface="+mn-lt"/>
            </a:endParaRPr>
          </a:p>
        </p:txBody>
      </p:sp>
      <p:sp>
        <p:nvSpPr>
          <p:cNvPr id="52" name="TextBox 51"/>
          <p:cNvSpPr txBox="1"/>
          <p:nvPr/>
        </p:nvSpPr>
        <p:spPr>
          <a:xfrm>
            <a:off x="4558896" y="2167255"/>
            <a:ext cx="1053696" cy="400110"/>
          </a:xfrm>
          <a:prstGeom prst="rect">
            <a:avLst/>
          </a:prstGeom>
          <a:noFill/>
          <a:ln>
            <a:solidFill>
              <a:srgbClr val="00B050"/>
            </a:solidFill>
          </a:ln>
        </p:spPr>
        <p:txBody>
          <a:bodyPr wrap="square" rtlCol="0">
            <a:spAutoFit/>
          </a:bodyPr>
          <a:lstStyle/>
          <a:p>
            <a:r>
              <a:rPr lang="en-US" sz="2000" dirty="0" smtClean="0">
                <a:latin typeface="+mn-lt"/>
              </a:rPr>
              <a:t>Label 1</a:t>
            </a:r>
            <a:endParaRPr lang="en-US" sz="2000" dirty="0">
              <a:latin typeface="+mn-lt"/>
            </a:endParaRPr>
          </a:p>
        </p:txBody>
      </p:sp>
    </p:spTree>
    <p:extLst>
      <p:ext uri="{BB962C8B-B14F-4D97-AF65-F5344CB8AC3E}">
        <p14:creationId xmlns:p14="http://schemas.microsoft.com/office/powerpoint/2010/main" val="31298263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Labels</a:t>
            </a:r>
            <a:endParaRPr lang="en-US" dirty="0"/>
          </a:p>
        </p:txBody>
      </p:sp>
      <p:sp>
        <p:nvSpPr>
          <p:cNvPr id="3" name="Content Placeholder 2"/>
          <p:cNvSpPr>
            <a:spLocks noGrp="1"/>
          </p:cNvSpPr>
          <p:nvPr>
            <p:ph idx="1"/>
          </p:nvPr>
        </p:nvSpPr>
        <p:spPr/>
        <p:txBody>
          <a:bodyPr/>
          <a:lstStyle/>
          <a:p>
            <a:pPr marL="0" indent="0">
              <a:buNone/>
            </a:pPr>
            <a:r>
              <a:rPr lang="en-US" dirty="0" smtClean="0"/>
              <a:t>The Idea:</a:t>
            </a:r>
          </a:p>
          <a:p>
            <a:r>
              <a:rPr lang="en-US" dirty="0" smtClean="0"/>
              <a:t>Use a label to identify the next hop at the remote PE. Also called VPN label</a:t>
            </a:r>
          </a:p>
          <a:p>
            <a:r>
              <a:rPr lang="en-US" dirty="0" smtClean="0"/>
              <a:t>The label is distributed by BGP, along with the VPN-IP address</a:t>
            </a:r>
          </a:p>
          <a:p>
            <a:r>
              <a:rPr lang="en-US" dirty="0" smtClean="0"/>
              <a:t>Traffic will carry two labels – the VPN label and the LSP label</a:t>
            </a:r>
          </a:p>
          <a:p>
            <a:r>
              <a:rPr lang="en-US" dirty="0" smtClean="0"/>
              <a:t>The remote PE makes the forwarding decision based on the VPN label</a:t>
            </a:r>
            <a:endParaRPr lang="en-US" dirty="0"/>
          </a:p>
        </p:txBody>
      </p:sp>
    </p:spTree>
    <p:extLst>
      <p:ext uri="{BB962C8B-B14F-4D97-AF65-F5344CB8AC3E}">
        <p14:creationId xmlns:p14="http://schemas.microsoft.com/office/powerpoint/2010/main" val="1902386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8" descr="cl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650" y="2722697"/>
            <a:ext cx="4025900" cy="271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285434" y="3137134"/>
            <a:ext cx="1915909"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Provider network</a:t>
            </a:r>
            <a:endParaRPr lang="en-US" sz="1800" dirty="0">
              <a:latin typeface="Arial" panose="020B0604020202020204" pitchFamily="34" charset="0"/>
              <a:cs typeface="Arial" panose="020B0604020202020204" pitchFamily="34" charset="0"/>
            </a:endParaRPr>
          </a:p>
        </p:txBody>
      </p:sp>
      <p:pic>
        <p:nvPicPr>
          <p:cNvPr id="5"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2438400" y="3557492"/>
            <a:ext cx="739775" cy="520700"/>
          </a:xfrm>
          <a:prstGeom prst="rect">
            <a:avLst/>
          </a:prstGeom>
          <a:solidFill>
            <a:schemeClr val="bg1"/>
          </a:solidFill>
          <a:ln>
            <a:noFill/>
          </a:ln>
        </p:spPr>
      </p:pic>
      <p:sp>
        <p:nvSpPr>
          <p:cNvPr id="6" name="TextBox 5"/>
          <p:cNvSpPr txBox="1"/>
          <p:nvPr/>
        </p:nvSpPr>
        <p:spPr>
          <a:xfrm>
            <a:off x="1828800" y="3657805"/>
            <a:ext cx="6206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PE1</a:t>
            </a:r>
            <a:endParaRPr lang="en-US" sz="1800" dirty="0">
              <a:latin typeface="Arial" panose="020B0604020202020204" pitchFamily="34" charset="0"/>
              <a:cs typeface="Arial" panose="020B0604020202020204" pitchFamily="34" charset="0"/>
            </a:endParaRPr>
          </a:p>
        </p:txBody>
      </p:sp>
      <p:pic>
        <p:nvPicPr>
          <p:cNvPr id="7"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6172200" y="4411853"/>
            <a:ext cx="739775" cy="520700"/>
          </a:xfrm>
          <a:prstGeom prst="rect">
            <a:avLst/>
          </a:prstGeom>
          <a:solidFill>
            <a:schemeClr val="bg1"/>
          </a:solidFill>
          <a:ln>
            <a:noFill/>
          </a:ln>
        </p:spPr>
      </p:pic>
      <p:sp>
        <p:nvSpPr>
          <p:cNvPr id="8" name="TextBox 7"/>
          <p:cNvSpPr txBox="1"/>
          <p:nvPr/>
        </p:nvSpPr>
        <p:spPr>
          <a:xfrm>
            <a:off x="6871491" y="4265104"/>
            <a:ext cx="6206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PE3</a:t>
            </a:r>
            <a:endParaRPr lang="en-US" sz="1800" dirty="0">
              <a:latin typeface="Arial" panose="020B0604020202020204" pitchFamily="34" charset="0"/>
              <a:cs typeface="Arial" panose="020B0604020202020204" pitchFamily="34" charset="0"/>
            </a:endParaRPr>
          </a:p>
        </p:txBody>
      </p:sp>
      <p:pic>
        <p:nvPicPr>
          <p:cNvPr id="9"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5907834" y="2679700"/>
            <a:ext cx="739775" cy="520700"/>
          </a:xfrm>
          <a:prstGeom prst="rect">
            <a:avLst/>
          </a:prstGeom>
          <a:solidFill>
            <a:schemeClr val="bg1"/>
          </a:solidFill>
          <a:ln>
            <a:noFill/>
          </a:ln>
        </p:spPr>
      </p:pic>
      <p:sp>
        <p:nvSpPr>
          <p:cNvPr id="10" name="TextBox 9"/>
          <p:cNvSpPr txBox="1"/>
          <p:nvPr/>
        </p:nvSpPr>
        <p:spPr>
          <a:xfrm>
            <a:off x="6618317" y="2769528"/>
            <a:ext cx="6206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PE2</a:t>
            </a:r>
            <a:endParaRPr lang="en-US" sz="1800" dirty="0">
              <a:latin typeface="Arial" panose="020B0604020202020204" pitchFamily="34" charset="0"/>
              <a:cs typeface="Arial" panose="020B0604020202020204" pitchFamily="34" charset="0"/>
            </a:endParaRPr>
          </a:p>
        </p:txBody>
      </p:sp>
      <p:sp>
        <p:nvSpPr>
          <p:cNvPr id="11" name="Oval 10"/>
          <p:cNvSpPr/>
          <p:nvPr/>
        </p:nvSpPr>
        <p:spPr>
          <a:xfrm>
            <a:off x="381000" y="1732125"/>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06278" y="1395298"/>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site1</a:t>
            </a:r>
            <a:endParaRPr lang="en-US" sz="2200" dirty="0">
              <a:latin typeface="Arial" panose="020B0604020202020204" pitchFamily="34" charset="0"/>
              <a:cs typeface="Arial" panose="020B0604020202020204" pitchFamily="34" charset="0"/>
            </a:endParaRPr>
          </a:p>
        </p:txBody>
      </p:sp>
      <p:sp>
        <p:nvSpPr>
          <p:cNvPr id="14" name="TextBox 13"/>
          <p:cNvSpPr txBox="1"/>
          <p:nvPr/>
        </p:nvSpPr>
        <p:spPr>
          <a:xfrm>
            <a:off x="1651888" y="2414516"/>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CE1</a:t>
            </a:r>
            <a:endParaRPr lang="en-US" sz="1800" dirty="0">
              <a:latin typeface="Arial" panose="020B0604020202020204" pitchFamily="34" charset="0"/>
              <a:cs typeface="Arial" panose="020B0604020202020204" pitchFamily="34" charset="0"/>
            </a:endParaRPr>
          </a:p>
        </p:txBody>
      </p:sp>
      <p:pic>
        <p:nvPicPr>
          <p:cNvPr id="13" name="Picture 115" descr="router-generic"/>
          <p:cNvPicPr>
            <a:picLocks noChangeAspect="1" noChangeArrowheads="1"/>
          </p:cNvPicPr>
          <p:nvPr/>
        </p:nvPicPr>
        <p:blipFill>
          <a:blip r:embed="rId5">
            <a:clrChange>
              <a:clrFrom>
                <a:srgbClr val="A2BEC1"/>
              </a:clrFrom>
              <a:clrTo>
                <a:srgbClr val="A2BEC1">
                  <a:alpha val="0"/>
                </a:srgbClr>
              </a:clrTo>
            </a:clrChang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43766" y="2498074"/>
            <a:ext cx="739775" cy="520700"/>
          </a:xfrm>
          <a:prstGeom prst="rect">
            <a:avLst/>
          </a:prstGeom>
          <a:noFill/>
          <a:ln>
            <a:noFill/>
          </a:ln>
          <a:effectLst/>
        </p:spPr>
      </p:pic>
      <p:sp>
        <p:nvSpPr>
          <p:cNvPr id="15" name="Oval 14"/>
          <p:cNvSpPr/>
          <p:nvPr/>
        </p:nvSpPr>
        <p:spPr>
          <a:xfrm>
            <a:off x="7432828" y="1350393"/>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804303" y="995798"/>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site2</a:t>
            </a:r>
            <a:endParaRPr lang="en-US" sz="2200" dirty="0">
              <a:latin typeface="Arial" panose="020B0604020202020204" pitchFamily="34" charset="0"/>
              <a:cs typeface="Arial" panose="020B0604020202020204" pitchFamily="34" charset="0"/>
            </a:endParaRPr>
          </a:p>
        </p:txBody>
      </p:sp>
      <p:sp>
        <p:nvSpPr>
          <p:cNvPr id="17" name="TextBox 16"/>
          <p:cNvSpPr txBox="1"/>
          <p:nvPr/>
        </p:nvSpPr>
        <p:spPr>
          <a:xfrm>
            <a:off x="6816718" y="1143000"/>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CE2</a:t>
            </a:r>
            <a:endParaRPr lang="en-US" sz="1800" dirty="0">
              <a:latin typeface="Arial" panose="020B0604020202020204" pitchFamily="34" charset="0"/>
              <a:cs typeface="Arial" panose="020B0604020202020204" pitchFamily="34" charset="0"/>
            </a:endParaRPr>
          </a:p>
        </p:txBody>
      </p:sp>
      <p:pic>
        <p:nvPicPr>
          <p:cNvPr id="18" name="Picture 115" descr="router-generic"/>
          <p:cNvPicPr>
            <a:picLocks noChangeAspect="1" noChangeArrowheads="1"/>
          </p:cNvPicPr>
          <p:nvPr/>
        </p:nvPicPr>
        <p:blipFill>
          <a:blip r:embed="rId5">
            <a:clrChange>
              <a:clrFrom>
                <a:srgbClr val="A2BEC1"/>
              </a:clrFrom>
              <a:clrTo>
                <a:srgbClr val="A2BEC1">
                  <a:alpha val="0"/>
                </a:srgbClr>
              </a:clrTo>
            </a:clrChang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693053" y="1483987"/>
            <a:ext cx="739775" cy="520700"/>
          </a:xfrm>
          <a:prstGeom prst="rect">
            <a:avLst/>
          </a:prstGeom>
          <a:noFill/>
          <a:ln>
            <a:noFill/>
          </a:ln>
          <a:effectLst/>
        </p:spPr>
      </p:pic>
      <p:sp>
        <p:nvSpPr>
          <p:cNvPr id="19" name="Oval 18"/>
          <p:cNvSpPr/>
          <p:nvPr/>
        </p:nvSpPr>
        <p:spPr>
          <a:xfrm>
            <a:off x="7313771" y="5765312"/>
            <a:ext cx="1428750" cy="78788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713879" y="5147509"/>
            <a:ext cx="778193"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s</a:t>
            </a:r>
            <a:r>
              <a:rPr lang="en-US" sz="2200" dirty="0" smtClean="0">
                <a:latin typeface="Arial" panose="020B0604020202020204" pitchFamily="34" charset="0"/>
                <a:cs typeface="Arial" panose="020B0604020202020204" pitchFamily="34" charset="0"/>
              </a:rPr>
              <a:t>ite3</a:t>
            </a:r>
            <a:endParaRPr lang="en-US" sz="2200" dirty="0">
              <a:latin typeface="Arial" panose="020B0604020202020204" pitchFamily="34" charset="0"/>
              <a:cs typeface="Arial" panose="020B0604020202020204" pitchFamily="34" charset="0"/>
            </a:endParaRPr>
          </a:p>
        </p:txBody>
      </p:sp>
      <p:sp>
        <p:nvSpPr>
          <p:cNvPr id="21" name="TextBox 20"/>
          <p:cNvSpPr txBox="1"/>
          <p:nvPr/>
        </p:nvSpPr>
        <p:spPr>
          <a:xfrm>
            <a:off x="6148293" y="5527324"/>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CE3</a:t>
            </a:r>
            <a:endParaRPr lang="en-US" sz="1800" dirty="0">
              <a:latin typeface="Arial" panose="020B0604020202020204" pitchFamily="34" charset="0"/>
              <a:cs typeface="Arial" panose="020B0604020202020204" pitchFamily="34" charset="0"/>
            </a:endParaRPr>
          </a:p>
        </p:txBody>
      </p:sp>
      <p:pic>
        <p:nvPicPr>
          <p:cNvPr id="22" name="Picture 115" descr="router-generic"/>
          <p:cNvPicPr>
            <a:picLocks noChangeAspect="1" noChangeArrowheads="1"/>
          </p:cNvPicPr>
          <p:nvPr/>
        </p:nvPicPr>
        <p:blipFill>
          <a:blip r:embed="rId5">
            <a:clrChange>
              <a:clrFrom>
                <a:srgbClr val="A2BEC1"/>
              </a:clrFrom>
              <a:clrTo>
                <a:srgbClr val="A2BEC1">
                  <a:alpha val="0"/>
                </a:srgbClr>
              </a:clrTo>
            </a:clrChange>
            <a:grayscl/>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747826" y="5318046"/>
            <a:ext cx="739775" cy="520700"/>
          </a:xfrm>
          <a:prstGeom prst="rect">
            <a:avLst/>
          </a:prstGeom>
          <a:noFill/>
          <a:ln>
            <a:noFill/>
          </a:ln>
          <a:effectLst/>
        </p:spPr>
      </p:pic>
      <p:cxnSp>
        <p:nvCxnSpPr>
          <p:cNvPr id="24" name="Straight Connector 23"/>
          <p:cNvCxnSpPr>
            <a:stCxn id="18" idx="2"/>
            <a:endCxn id="9" idx="0"/>
          </p:cNvCxnSpPr>
          <p:nvPr/>
        </p:nvCxnSpPr>
        <p:spPr>
          <a:xfrm flipH="1">
            <a:off x="6277722" y="2004687"/>
            <a:ext cx="785219" cy="675013"/>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3"/>
            <a:endCxn id="5" idx="0"/>
          </p:cNvCxnSpPr>
          <p:nvPr/>
        </p:nvCxnSpPr>
        <p:spPr>
          <a:xfrm>
            <a:off x="1683541" y="2758424"/>
            <a:ext cx="1124747" cy="799068"/>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2" idx="0"/>
            <a:endCxn id="7" idx="2"/>
          </p:cNvCxnSpPr>
          <p:nvPr/>
        </p:nvCxnSpPr>
        <p:spPr>
          <a:xfrm flipH="1" flipV="1">
            <a:off x="6542088" y="4932553"/>
            <a:ext cx="575626" cy="385493"/>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2"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4006487" y="3898900"/>
            <a:ext cx="739775" cy="520700"/>
          </a:xfrm>
          <a:prstGeom prst="rect">
            <a:avLst/>
          </a:prstGeom>
          <a:solidFill>
            <a:schemeClr val="bg1"/>
          </a:solidFill>
          <a:ln>
            <a:noFill/>
          </a:ln>
        </p:spPr>
      </p:pic>
      <p:sp>
        <p:nvSpPr>
          <p:cNvPr id="33" name="TextBox 32"/>
          <p:cNvSpPr txBox="1"/>
          <p:nvPr/>
        </p:nvSpPr>
        <p:spPr>
          <a:xfrm>
            <a:off x="3962400" y="3669268"/>
            <a:ext cx="466794"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P0</a:t>
            </a:r>
            <a:endParaRPr lang="en-US" sz="1800" dirty="0">
              <a:latin typeface="Arial" panose="020B0604020202020204" pitchFamily="34" charset="0"/>
              <a:cs typeface="Arial" panose="020B0604020202020204" pitchFamily="34" charset="0"/>
            </a:endParaRPr>
          </a:p>
        </p:txBody>
      </p:sp>
      <p:cxnSp>
        <p:nvCxnSpPr>
          <p:cNvPr id="35" name="Straight Connector 34"/>
          <p:cNvCxnSpPr>
            <a:stCxn id="9" idx="2"/>
            <a:endCxn id="49" idx="0"/>
          </p:cNvCxnSpPr>
          <p:nvPr/>
        </p:nvCxnSpPr>
        <p:spPr>
          <a:xfrm flipH="1">
            <a:off x="5621299" y="3200400"/>
            <a:ext cx="656423" cy="6985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32" idx="1"/>
          </p:cNvCxnSpPr>
          <p:nvPr/>
        </p:nvCxnSpPr>
        <p:spPr>
          <a:xfrm>
            <a:off x="3178175" y="3817842"/>
            <a:ext cx="828312" cy="3414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3"/>
            <a:endCxn id="49" idx="1"/>
          </p:cNvCxnSpPr>
          <p:nvPr/>
        </p:nvCxnSpPr>
        <p:spPr>
          <a:xfrm>
            <a:off x="4746262" y="4159250"/>
            <a:ext cx="50514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705997" y="5442801"/>
            <a:ext cx="1428750" cy="78788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96710" y="5252393"/>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site4</a:t>
            </a:r>
            <a:endParaRPr lang="en-US" sz="2200" dirty="0">
              <a:latin typeface="Arial" panose="020B0604020202020204" pitchFamily="34" charset="0"/>
              <a:cs typeface="Arial" panose="020B0604020202020204" pitchFamily="34" charset="0"/>
            </a:endParaRPr>
          </a:p>
        </p:txBody>
      </p:sp>
      <p:sp>
        <p:nvSpPr>
          <p:cNvPr id="34" name="TextBox 33"/>
          <p:cNvSpPr txBox="1"/>
          <p:nvPr/>
        </p:nvSpPr>
        <p:spPr>
          <a:xfrm>
            <a:off x="2227801" y="5967489"/>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CE4</a:t>
            </a:r>
            <a:endParaRPr lang="en-US" sz="1800" dirty="0">
              <a:latin typeface="Arial" panose="020B0604020202020204" pitchFamily="34" charset="0"/>
              <a:cs typeface="Arial" panose="020B0604020202020204" pitchFamily="34" charset="0"/>
            </a:endParaRPr>
          </a:p>
        </p:txBody>
      </p:sp>
      <p:pic>
        <p:nvPicPr>
          <p:cNvPr id="37" name="Picture 115" descr="router-generic"/>
          <p:cNvPicPr>
            <a:picLocks noChangeAspect="1" noChangeArrowheads="1"/>
          </p:cNvPicPr>
          <p:nvPr/>
        </p:nvPicPr>
        <p:blipFill>
          <a:blip r:embed="rId5">
            <a:clrChange>
              <a:clrFrom>
                <a:srgbClr val="A2BEC1"/>
              </a:clrFrom>
              <a:clrTo>
                <a:srgbClr val="A2BEC1">
                  <a:alpha val="0"/>
                </a:srgbClr>
              </a:clrTo>
            </a:clrChange>
            <a:grayscl/>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110548" y="5499130"/>
            <a:ext cx="739775" cy="520700"/>
          </a:xfrm>
          <a:prstGeom prst="rect">
            <a:avLst/>
          </a:prstGeom>
          <a:noFill/>
          <a:ln>
            <a:noFill/>
          </a:ln>
          <a:effectLst/>
        </p:spPr>
      </p:pic>
      <p:cxnSp>
        <p:nvCxnSpPr>
          <p:cNvPr id="38" name="Straight Connector 37"/>
          <p:cNvCxnSpPr>
            <a:stCxn id="37" idx="0"/>
            <a:endCxn id="40" idx="1"/>
          </p:cNvCxnSpPr>
          <p:nvPr/>
        </p:nvCxnSpPr>
        <p:spPr>
          <a:xfrm flipV="1">
            <a:off x="2480436" y="5365750"/>
            <a:ext cx="643764" cy="13338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0"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3124200" y="5105400"/>
            <a:ext cx="739775" cy="520700"/>
          </a:xfrm>
          <a:prstGeom prst="rect">
            <a:avLst/>
          </a:prstGeom>
          <a:solidFill>
            <a:schemeClr val="bg1"/>
          </a:solidFill>
          <a:ln>
            <a:noFill/>
          </a:ln>
        </p:spPr>
      </p:pic>
      <p:sp>
        <p:nvSpPr>
          <p:cNvPr id="41" name="TextBox 40"/>
          <p:cNvSpPr txBox="1"/>
          <p:nvPr/>
        </p:nvSpPr>
        <p:spPr>
          <a:xfrm>
            <a:off x="3574416" y="5594393"/>
            <a:ext cx="6206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PE4</a:t>
            </a:r>
            <a:endParaRPr lang="en-US" sz="1800" dirty="0">
              <a:latin typeface="Arial" panose="020B0604020202020204" pitchFamily="34" charset="0"/>
              <a:cs typeface="Arial" panose="020B0604020202020204" pitchFamily="34" charset="0"/>
            </a:endParaRPr>
          </a:p>
        </p:txBody>
      </p:sp>
      <p:cxnSp>
        <p:nvCxnSpPr>
          <p:cNvPr id="42" name="Straight Connector 41"/>
          <p:cNvCxnSpPr>
            <a:stCxn id="32" idx="2"/>
            <a:endCxn id="40" idx="0"/>
          </p:cNvCxnSpPr>
          <p:nvPr/>
        </p:nvCxnSpPr>
        <p:spPr>
          <a:xfrm flipH="1">
            <a:off x="3494088" y="4419600"/>
            <a:ext cx="882287" cy="685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46802" y="1950612"/>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10.1.0.0/16</a:t>
            </a:r>
            <a:endParaRPr lang="en-US" sz="1800" dirty="0">
              <a:latin typeface="Arial" panose="020B0604020202020204" pitchFamily="34" charset="0"/>
              <a:cs typeface="Arial" panose="020B0604020202020204" pitchFamily="34" charset="0"/>
            </a:endParaRPr>
          </a:p>
        </p:txBody>
      </p:sp>
      <p:sp>
        <p:nvSpPr>
          <p:cNvPr id="44" name="TextBox 43"/>
          <p:cNvSpPr txBox="1"/>
          <p:nvPr/>
        </p:nvSpPr>
        <p:spPr>
          <a:xfrm>
            <a:off x="676477" y="5656621"/>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10.1.0.0/16</a:t>
            </a:r>
            <a:endParaRPr lang="en-US" sz="1800" dirty="0">
              <a:latin typeface="Arial" panose="020B0604020202020204" pitchFamily="34" charset="0"/>
              <a:cs typeface="Arial" panose="020B0604020202020204" pitchFamily="34" charset="0"/>
            </a:endParaRPr>
          </a:p>
        </p:txBody>
      </p:sp>
      <p:sp>
        <p:nvSpPr>
          <p:cNvPr id="45" name="TextBox 44"/>
          <p:cNvSpPr txBox="1"/>
          <p:nvPr/>
        </p:nvSpPr>
        <p:spPr>
          <a:xfrm>
            <a:off x="7568524" y="1534227"/>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10.2.0.0/16</a:t>
            </a:r>
            <a:endParaRPr lang="en-US" sz="1800" dirty="0">
              <a:latin typeface="Arial" panose="020B0604020202020204" pitchFamily="34" charset="0"/>
              <a:cs typeface="Arial" panose="020B0604020202020204" pitchFamily="34" charset="0"/>
            </a:endParaRPr>
          </a:p>
        </p:txBody>
      </p:sp>
      <p:sp>
        <p:nvSpPr>
          <p:cNvPr id="46" name="TextBox 45"/>
          <p:cNvSpPr txBox="1"/>
          <p:nvPr/>
        </p:nvSpPr>
        <p:spPr>
          <a:xfrm>
            <a:off x="7315200" y="5955268"/>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10.2.0.0/16</a:t>
            </a:r>
            <a:endParaRPr lang="en-US" sz="1800" dirty="0">
              <a:latin typeface="Arial" panose="020B0604020202020204" pitchFamily="34" charset="0"/>
              <a:cs typeface="Arial" panose="020B0604020202020204" pitchFamily="34" charset="0"/>
            </a:endParaRPr>
          </a:p>
        </p:txBody>
      </p:sp>
      <p:pic>
        <p:nvPicPr>
          <p:cNvPr id="49"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5251411" y="3898900"/>
            <a:ext cx="739775" cy="520700"/>
          </a:xfrm>
          <a:prstGeom prst="rect">
            <a:avLst/>
          </a:prstGeom>
          <a:solidFill>
            <a:schemeClr val="bg1"/>
          </a:solidFill>
          <a:ln>
            <a:noFill/>
          </a:ln>
        </p:spPr>
      </p:pic>
      <p:sp>
        <p:nvSpPr>
          <p:cNvPr id="50" name="TextBox 49"/>
          <p:cNvSpPr txBox="1"/>
          <p:nvPr/>
        </p:nvSpPr>
        <p:spPr>
          <a:xfrm>
            <a:off x="5260896" y="3657627"/>
            <a:ext cx="466794"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P1</a:t>
            </a:r>
            <a:endParaRPr lang="en-US" sz="1800" dirty="0">
              <a:latin typeface="Arial" panose="020B0604020202020204" pitchFamily="34" charset="0"/>
              <a:cs typeface="Arial" panose="020B0604020202020204" pitchFamily="34" charset="0"/>
            </a:endParaRPr>
          </a:p>
        </p:txBody>
      </p:sp>
      <p:cxnSp>
        <p:nvCxnSpPr>
          <p:cNvPr id="54" name="Straight Connector 53"/>
          <p:cNvCxnSpPr>
            <a:stCxn id="49" idx="3"/>
            <a:endCxn id="7" idx="0"/>
          </p:cNvCxnSpPr>
          <p:nvPr/>
        </p:nvCxnSpPr>
        <p:spPr>
          <a:xfrm>
            <a:off x="5991186" y="4159250"/>
            <a:ext cx="550902" cy="252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Pentagon 64"/>
          <p:cNvSpPr/>
          <p:nvPr/>
        </p:nvSpPr>
        <p:spPr>
          <a:xfrm>
            <a:off x="1937067" y="1769941"/>
            <a:ext cx="3728459" cy="480668"/>
          </a:xfrm>
          <a:prstGeom prst="homePlate">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1953957" y="1814588"/>
            <a:ext cx="1053696" cy="400110"/>
          </a:xfrm>
          <a:prstGeom prst="rect">
            <a:avLst/>
          </a:prstGeom>
          <a:noFill/>
          <a:ln>
            <a:solidFill>
              <a:srgbClr val="00B050"/>
            </a:solidFill>
          </a:ln>
        </p:spPr>
        <p:txBody>
          <a:bodyPr wrap="square" rtlCol="0">
            <a:spAutoFit/>
          </a:bodyPr>
          <a:lstStyle/>
          <a:p>
            <a:r>
              <a:rPr lang="en-US" sz="2000" dirty="0" smtClean="0">
                <a:latin typeface="+mn-lt"/>
              </a:rPr>
              <a:t>10.2.0.3</a:t>
            </a:r>
            <a:endParaRPr lang="en-US" sz="2000" dirty="0">
              <a:latin typeface="+mn-lt"/>
            </a:endParaRPr>
          </a:p>
        </p:txBody>
      </p:sp>
      <p:sp>
        <p:nvSpPr>
          <p:cNvPr id="52" name="TextBox 51"/>
          <p:cNvSpPr txBox="1"/>
          <p:nvPr/>
        </p:nvSpPr>
        <p:spPr>
          <a:xfrm>
            <a:off x="3007652" y="1814588"/>
            <a:ext cx="1234573" cy="400110"/>
          </a:xfrm>
          <a:prstGeom prst="rect">
            <a:avLst/>
          </a:prstGeom>
          <a:noFill/>
          <a:ln>
            <a:solidFill>
              <a:srgbClr val="00B050"/>
            </a:solidFill>
          </a:ln>
        </p:spPr>
        <p:txBody>
          <a:bodyPr wrap="square" rtlCol="0">
            <a:spAutoFit/>
          </a:bodyPr>
          <a:lstStyle/>
          <a:p>
            <a:r>
              <a:rPr lang="en-US" sz="2000" dirty="0" smtClean="0">
                <a:latin typeface="+mn-lt"/>
              </a:rPr>
              <a:t>VPN label</a:t>
            </a:r>
            <a:endParaRPr lang="en-US" sz="2000" dirty="0">
              <a:latin typeface="+mn-lt"/>
            </a:endParaRPr>
          </a:p>
        </p:txBody>
      </p:sp>
      <p:sp>
        <p:nvSpPr>
          <p:cNvPr id="56" name="TextBox 55"/>
          <p:cNvSpPr txBox="1"/>
          <p:nvPr/>
        </p:nvSpPr>
        <p:spPr>
          <a:xfrm>
            <a:off x="4242225" y="1814588"/>
            <a:ext cx="1234573" cy="400110"/>
          </a:xfrm>
          <a:prstGeom prst="rect">
            <a:avLst/>
          </a:prstGeom>
          <a:noFill/>
          <a:ln>
            <a:solidFill>
              <a:srgbClr val="00B050"/>
            </a:solidFill>
          </a:ln>
        </p:spPr>
        <p:txBody>
          <a:bodyPr wrap="square" rtlCol="0">
            <a:spAutoFit/>
          </a:bodyPr>
          <a:lstStyle/>
          <a:p>
            <a:r>
              <a:rPr lang="en-US" sz="2000" dirty="0" smtClean="0">
                <a:latin typeface="+mn-lt"/>
              </a:rPr>
              <a:t>LSP label</a:t>
            </a:r>
            <a:endParaRPr lang="en-US" sz="2000" dirty="0">
              <a:latin typeface="+mn-lt"/>
            </a:endParaRPr>
          </a:p>
        </p:txBody>
      </p:sp>
    </p:spTree>
    <p:extLst>
      <p:ext uri="{BB962C8B-B14F-4D97-AF65-F5344CB8AC3E}">
        <p14:creationId xmlns:p14="http://schemas.microsoft.com/office/powerpoint/2010/main" val="16537854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Model -- Summary</a:t>
            </a:r>
            <a:endParaRPr lang="en-US" dirty="0"/>
          </a:p>
        </p:txBody>
      </p:sp>
      <p:sp>
        <p:nvSpPr>
          <p:cNvPr id="3" name="Content Placeholder 2"/>
          <p:cNvSpPr>
            <a:spLocks noGrp="1"/>
          </p:cNvSpPr>
          <p:nvPr>
            <p:ph idx="1"/>
          </p:nvPr>
        </p:nvSpPr>
        <p:spPr/>
        <p:txBody>
          <a:bodyPr/>
          <a:lstStyle/>
          <a:p>
            <a:r>
              <a:rPr lang="en-US" dirty="0" smtClean="0"/>
              <a:t>P routers do not maintain VPN routes. Only maintain routes to other P and PE routers</a:t>
            </a:r>
          </a:p>
          <a:p>
            <a:r>
              <a:rPr lang="en-US" dirty="0" smtClean="0"/>
              <a:t>PE routers maintain VPN routes, but only for VPNs that have sites attached to them</a:t>
            </a:r>
          </a:p>
          <a:p>
            <a:r>
              <a:rPr lang="en-US" dirty="0" smtClean="0"/>
              <a:t>VPNs can have overlapping address spaces</a:t>
            </a:r>
            <a:endParaRPr lang="en-US" dirty="0"/>
          </a:p>
        </p:txBody>
      </p:sp>
    </p:spTree>
    <p:extLst>
      <p:ext uri="{BB962C8B-B14F-4D97-AF65-F5344CB8AC3E}">
        <p14:creationId xmlns:p14="http://schemas.microsoft.com/office/powerpoint/2010/main" val="197694076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8" descr="cl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483" y="2722697"/>
            <a:ext cx="4789517" cy="271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285434" y="3137134"/>
            <a:ext cx="1915909"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Provider network</a:t>
            </a:r>
            <a:endParaRPr lang="en-US" sz="1800" dirty="0">
              <a:latin typeface="Arial" panose="020B0604020202020204" pitchFamily="34" charset="0"/>
              <a:cs typeface="Arial" panose="020B0604020202020204" pitchFamily="34" charset="0"/>
            </a:endParaRPr>
          </a:p>
        </p:txBody>
      </p:sp>
      <p:pic>
        <p:nvPicPr>
          <p:cNvPr id="5"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2438400" y="3557492"/>
            <a:ext cx="739775" cy="520700"/>
          </a:xfrm>
          <a:prstGeom prst="rect">
            <a:avLst/>
          </a:prstGeom>
          <a:solidFill>
            <a:schemeClr val="bg1"/>
          </a:solidFill>
          <a:ln>
            <a:noFill/>
          </a:ln>
        </p:spPr>
      </p:pic>
      <p:sp>
        <p:nvSpPr>
          <p:cNvPr id="6" name="TextBox 5"/>
          <p:cNvSpPr txBox="1"/>
          <p:nvPr/>
        </p:nvSpPr>
        <p:spPr>
          <a:xfrm>
            <a:off x="1828800" y="3657805"/>
            <a:ext cx="6206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PE1</a:t>
            </a:r>
            <a:endParaRPr lang="en-US" sz="1800" dirty="0">
              <a:latin typeface="Arial" panose="020B0604020202020204" pitchFamily="34" charset="0"/>
              <a:cs typeface="Arial" panose="020B0604020202020204" pitchFamily="34" charset="0"/>
            </a:endParaRPr>
          </a:p>
        </p:txBody>
      </p:sp>
      <p:pic>
        <p:nvPicPr>
          <p:cNvPr id="9"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6822234" y="3365500"/>
            <a:ext cx="739775" cy="520700"/>
          </a:xfrm>
          <a:prstGeom prst="rect">
            <a:avLst/>
          </a:prstGeom>
          <a:solidFill>
            <a:schemeClr val="bg1"/>
          </a:solidFill>
          <a:ln>
            <a:noFill/>
          </a:ln>
        </p:spPr>
      </p:pic>
      <p:sp>
        <p:nvSpPr>
          <p:cNvPr id="10" name="TextBox 9"/>
          <p:cNvSpPr txBox="1"/>
          <p:nvPr/>
        </p:nvSpPr>
        <p:spPr>
          <a:xfrm>
            <a:off x="7532717" y="3455328"/>
            <a:ext cx="6206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PE2</a:t>
            </a:r>
            <a:endParaRPr lang="en-US" sz="1800" dirty="0">
              <a:latin typeface="Arial" panose="020B0604020202020204" pitchFamily="34" charset="0"/>
              <a:cs typeface="Arial" panose="020B0604020202020204" pitchFamily="34" charset="0"/>
            </a:endParaRPr>
          </a:p>
        </p:txBody>
      </p:sp>
      <p:sp>
        <p:nvSpPr>
          <p:cNvPr id="11" name="Oval 10"/>
          <p:cNvSpPr/>
          <p:nvPr/>
        </p:nvSpPr>
        <p:spPr>
          <a:xfrm>
            <a:off x="381000" y="1479827"/>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06278" y="1143000"/>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site1</a:t>
            </a:r>
            <a:endParaRPr lang="en-US" sz="2200" dirty="0">
              <a:latin typeface="Arial" panose="020B0604020202020204" pitchFamily="34" charset="0"/>
              <a:cs typeface="Arial" panose="020B0604020202020204" pitchFamily="34" charset="0"/>
            </a:endParaRPr>
          </a:p>
        </p:txBody>
      </p:sp>
      <p:sp>
        <p:nvSpPr>
          <p:cNvPr id="14" name="TextBox 13"/>
          <p:cNvSpPr txBox="1"/>
          <p:nvPr/>
        </p:nvSpPr>
        <p:spPr>
          <a:xfrm>
            <a:off x="1651888" y="2162218"/>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CE1</a:t>
            </a:r>
            <a:endParaRPr lang="en-US" sz="1800" dirty="0">
              <a:latin typeface="Arial" panose="020B0604020202020204" pitchFamily="34" charset="0"/>
              <a:cs typeface="Arial" panose="020B0604020202020204" pitchFamily="34" charset="0"/>
            </a:endParaRPr>
          </a:p>
        </p:txBody>
      </p:sp>
      <p:pic>
        <p:nvPicPr>
          <p:cNvPr id="13" name="Picture 115" descr="router-generic"/>
          <p:cNvPicPr>
            <a:picLocks noChangeAspect="1" noChangeArrowheads="1"/>
          </p:cNvPicPr>
          <p:nvPr/>
        </p:nvPicPr>
        <p:blipFill>
          <a:blip r:embed="rId5">
            <a:clrChange>
              <a:clrFrom>
                <a:srgbClr val="A2BEC1"/>
              </a:clrFrom>
              <a:clrTo>
                <a:srgbClr val="A2BEC1">
                  <a:alpha val="0"/>
                </a:srgbClr>
              </a:clrTo>
            </a:clrChang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43766" y="2245776"/>
            <a:ext cx="739775" cy="520700"/>
          </a:xfrm>
          <a:prstGeom prst="rect">
            <a:avLst/>
          </a:prstGeom>
          <a:noFill/>
          <a:ln>
            <a:noFill/>
          </a:ln>
          <a:effectLst/>
        </p:spPr>
      </p:pic>
      <p:sp>
        <p:nvSpPr>
          <p:cNvPr id="15" name="Oval 14"/>
          <p:cNvSpPr/>
          <p:nvPr/>
        </p:nvSpPr>
        <p:spPr>
          <a:xfrm>
            <a:off x="7486650" y="1192795"/>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804303" y="838200"/>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site2</a:t>
            </a:r>
            <a:endParaRPr lang="en-US" sz="2200" dirty="0">
              <a:latin typeface="Arial" panose="020B0604020202020204" pitchFamily="34" charset="0"/>
              <a:cs typeface="Arial" panose="020B0604020202020204" pitchFamily="34" charset="0"/>
            </a:endParaRPr>
          </a:p>
        </p:txBody>
      </p:sp>
      <p:sp>
        <p:nvSpPr>
          <p:cNvPr id="17" name="TextBox 16"/>
          <p:cNvSpPr txBox="1"/>
          <p:nvPr/>
        </p:nvSpPr>
        <p:spPr>
          <a:xfrm>
            <a:off x="7271497" y="1965706"/>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CE2</a:t>
            </a:r>
            <a:endParaRPr lang="en-US" sz="1800" dirty="0">
              <a:latin typeface="Arial" panose="020B0604020202020204" pitchFamily="34" charset="0"/>
              <a:cs typeface="Arial" panose="020B0604020202020204" pitchFamily="34" charset="0"/>
            </a:endParaRPr>
          </a:p>
        </p:txBody>
      </p:sp>
      <p:pic>
        <p:nvPicPr>
          <p:cNvPr id="18" name="Picture 115" descr="router-generic"/>
          <p:cNvPicPr>
            <a:picLocks noChangeAspect="1" noChangeArrowheads="1"/>
          </p:cNvPicPr>
          <p:nvPr/>
        </p:nvPicPr>
        <p:blipFill>
          <a:blip r:embed="rId5">
            <a:clrChange>
              <a:clrFrom>
                <a:srgbClr val="A2BEC1"/>
              </a:clrFrom>
              <a:clrTo>
                <a:srgbClr val="A2BEC1">
                  <a:alpha val="0"/>
                </a:srgbClr>
              </a:clrTo>
            </a:clrChang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881938" y="1904167"/>
            <a:ext cx="739775" cy="520700"/>
          </a:xfrm>
          <a:prstGeom prst="rect">
            <a:avLst/>
          </a:prstGeom>
          <a:noFill/>
          <a:ln>
            <a:noFill/>
          </a:ln>
          <a:effectLst/>
        </p:spPr>
      </p:pic>
      <p:cxnSp>
        <p:nvCxnSpPr>
          <p:cNvPr id="24" name="Straight Connector 23"/>
          <p:cNvCxnSpPr>
            <a:stCxn id="18" idx="2"/>
            <a:endCxn id="9" idx="0"/>
          </p:cNvCxnSpPr>
          <p:nvPr/>
        </p:nvCxnSpPr>
        <p:spPr>
          <a:xfrm flipH="1">
            <a:off x="7192122" y="2424867"/>
            <a:ext cx="1059704" cy="940633"/>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3"/>
            <a:endCxn id="5" idx="0"/>
          </p:cNvCxnSpPr>
          <p:nvPr/>
        </p:nvCxnSpPr>
        <p:spPr>
          <a:xfrm>
            <a:off x="1683541" y="2506126"/>
            <a:ext cx="1124747" cy="1051366"/>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pic>
        <p:nvPicPr>
          <p:cNvPr id="32"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3777887" y="3898900"/>
            <a:ext cx="739775" cy="520700"/>
          </a:xfrm>
          <a:prstGeom prst="rect">
            <a:avLst/>
          </a:prstGeom>
          <a:solidFill>
            <a:schemeClr val="bg1"/>
          </a:solidFill>
          <a:ln>
            <a:noFill/>
          </a:ln>
        </p:spPr>
      </p:pic>
      <p:sp>
        <p:nvSpPr>
          <p:cNvPr id="33" name="TextBox 32"/>
          <p:cNvSpPr txBox="1"/>
          <p:nvPr/>
        </p:nvSpPr>
        <p:spPr>
          <a:xfrm>
            <a:off x="3733800" y="3669268"/>
            <a:ext cx="466794"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P0</a:t>
            </a:r>
            <a:endParaRPr lang="en-US" sz="1800" dirty="0">
              <a:latin typeface="Arial" panose="020B0604020202020204" pitchFamily="34" charset="0"/>
              <a:cs typeface="Arial" panose="020B0604020202020204" pitchFamily="34" charset="0"/>
            </a:endParaRPr>
          </a:p>
        </p:txBody>
      </p:sp>
      <p:cxnSp>
        <p:nvCxnSpPr>
          <p:cNvPr id="35" name="Straight Connector 34"/>
          <p:cNvCxnSpPr>
            <a:stCxn id="9" idx="1"/>
            <a:endCxn id="49" idx="3"/>
          </p:cNvCxnSpPr>
          <p:nvPr/>
        </p:nvCxnSpPr>
        <p:spPr>
          <a:xfrm flipH="1">
            <a:off x="5991186" y="3625850"/>
            <a:ext cx="831048"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32" idx="1"/>
          </p:cNvCxnSpPr>
          <p:nvPr/>
        </p:nvCxnSpPr>
        <p:spPr>
          <a:xfrm>
            <a:off x="3178175" y="3817842"/>
            <a:ext cx="599712" cy="3414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3"/>
            <a:endCxn id="49" idx="1"/>
          </p:cNvCxnSpPr>
          <p:nvPr/>
        </p:nvCxnSpPr>
        <p:spPr>
          <a:xfrm>
            <a:off x="4517662" y="4159250"/>
            <a:ext cx="73374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46802" y="1698314"/>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10.1.0.0/16</a:t>
            </a:r>
            <a:endParaRPr lang="en-US" sz="1800" dirty="0">
              <a:latin typeface="Arial" panose="020B0604020202020204" pitchFamily="34" charset="0"/>
              <a:cs typeface="Arial" panose="020B0604020202020204" pitchFamily="34" charset="0"/>
            </a:endParaRPr>
          </a:p>
        </p:txBody>
      </p:sp>
      <p:sp>
        <p:nvSpPr>
          <p:cNvPr id="45" name="TextBox 44"/>
          <p:cNvSpPr txBox="1"/>
          <p:nvPr/>
        </p:nvSpPr>
        <p:spPr>
          <a:xfrm>
            <a:off x="7568524" y="1376629"/>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10.2.0.0/16</a:t>
            </a:r>
            <a:endParaRPr lang="en-US" sz="1800" dirty="0">
              <a:latin typeface="Arial" panose="020B0604020202020204" pitchFamily="34" charset="0"/>
              <a:cs typeface="Arial" panose="020B0604020202020204" pitchFamily="34" charset="0"/>
            </a:endParaRPr>
          </a:p>
        </p:txBody>
      </p:sp>
      <p:pic>
        <p:nvPicPr>
          <p:cNvPr id="49"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5251411" y="3898900"/>
            <a:ext cx="739775" cy="520700"/>
          </a:xfrm>
          <a:prstGeom prst="rect">
            <a:avLst/>
          </a:prstGeom>
          <a:solidFill>
            <a:schemeClr val="bg1"/>
          </a:solidFill>
          <a:ln>
            <a:noFill/>
          </a:ln>
        </p:spPr>
      </p:pic>
      <p:sp>
        <p:nvSpPr>
          <p:cNvPr id="50" name="TextBox 49"/>
          <p:cNvSpPr txBox="1"/>
          <p:nvPr/>
        </p:nvSpPr>
        <p:spPr>
          <a:xfrm>
            <a:off x="5260896" y="3657627"/>
            <a:ext cx="466794"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P1</a:t>
            </a:r>
            <a:endParaRPr lang="en-US" sz="1800" dirty="0">
              <a:latin typeface="Arial" panose="020B0604020202020204" pitchFamily="34" charset="0"/>
              <a:cs typeface="Arial" panose="020B0604020202020204" pitchFamily="34" charset="0"/>
            </a:endParaRPr>
          </a:p>
        </p:txBody>
      </p:sp>
      <p:sp>
        <p:nvSpPr>
          <p:cNvPr id="56" name="TextBox 55"/>
          <p:cNvSpPr txBox="1"/>
          <p:nvPr/>
        </p:nvSpPr>
        <p:spPr>
          <a:xfrm>
            <a:off x="6294147" y="4024478"/>
            <a:ext cx="987690" cy="400110"/>
          </a:xfrm>
          <a:prstGeom prst="rect">
            <a:avLst/>
          </a:prstGeom>
          <a:noFill/>
          <a:ln>
            <a:noFill/>
          </a:ln>
        </p:spPr>
        <p:txBody>
          <a:bodyPr wrap="square" rtlCol="0">
            <a:spAutoFit/>
          </a:bodyPr>
          <a:lstStyle/>
          <a:p>
            <a:r>
              <a:rPr lang="en-US" sz="2000" b="1" dirty="0" smtClean="0">
                <a:solidFill>
                  <a:srgbClr val="C00000"/>
                </a:solidFill>
                <a:latin typeface="+mn-lt"/>
              </a:rPr>
              <a:t>[PE2, 3]</a:t>
            </a:r>
            <a:endParaRPr lang="en-US" sz="2000" b="1" dirty="0">
              <a:solidFill>
                <a:srgbClr val="C00000"/>
              </a:solidFill>
              <a:latin typeface="+mn-lt"/>
            </a:endParaRPr>
          </a:p>
        </p:txBody>
      </p:sp>
      <p:sp>
        <p:nvSpPr>
          <p:cNvPr id="53" name="Title 1"/>
          <p:cNvSpPr>
            <a:spLocks noGrp="1"/>
          </p:cNvSpPr>
          <p:nvPr>
            <p:ph type="title"/>
          </p:nvPr>
        </p:nvSpPr>
        <p:spPr>
          <a:xfrm>
            <a:off x="533400" y="228600"/>
            <a:ext cx="7886700" cy="585460"/>
          </a:xfrm>
        </p:spPr>
        <p:txBody>
          <a:bodyPr/>
          <a:lstStyle/>
          <a:p>
            <a:r>
              <a:rPr lang="en-US" dirty="0" smtClean="0"/>
              <a:t>1</a:t>
            </a:r>
            <a:r>
              <a:rPr lang="en-US" baseline="30000" dirty="0" smtClean="0"/>
              <a:t>st</a:t>
            </a:r>
            <a:r>
              <a:rPr lang="en-US" dirty="0" smtClean="0"/>
              <a:t> – LSP Setup</a:t>
            </a:r>
            <a:endParaRPr lang="en-US" dirty="0"/>
          </a:p>
        </p:txBody>
      </p:sp>
      <p:cxnSp>
        <p:nvCxnSpPr>
          <p:cNvPr id="47" name="Straight Arrow Connector 46"/>
          <p:cNvCxnSpPr/>
          <p:nvPr/>
        </p:nvCxnSpPr>
        <p:spPr>
          <a:xfrm flipH="1">
            <a:off x="6357647" y="4446531"/>
            <a:ext cx="843095" cy="0"/>
          </a:xfrm>
          <a:prstGeom prst="straightConnector1">
            <a:avLst/>
          </a:prstGeom>
          <a:ln w="317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632364" y="4406858"/>
            <a:ext cx="1358822" cy="400110"/>
          </a:xfrm>
          <a:prstGeom prst="rect">
            <a:avLst/>
          </a:prstGeom>
          <a:noFill/>
          <a:ln>
            <a:noFill/>
          </a:ln>
        </p:spPr>
        <p:txBody>
          <a:bodyPr wrap="square" rtlCol="0">
            <a:spAutoFit/>
          </a:bodyPr>
          <a:lstStyle/>
          <a:p>
            <a:r>
              <a:rPr lang="en-US" sz="2000" b="1" dirty="0" smtClean="0">
                <a:solidFill>
                  <a:srgbClr val="C00000"/>
                </a:solidFill>
                <a:latin typeface="+mn-lt"/>
              </a:rPr>
              <a:t>[PE2, 100]</a:t>
            </a:r>
            <a:endParaRPr lang="en-US" sz="2000" b="1" dirty="0">
              <a:solidFill>
                <a:srgbClr val="C00000"/>
              </a:solidFill>
              <a:latin typeface="+mn-lt"/>
            </a:endParaRPr>
          </a:p>
        </p:txBody>
      </p:sp>
      <p:cxnSp>
        <p:nvCxnSpPr>
          <p:cNvPr id="60" name="Straight Arrow Connector 59"/>
          <p:cNvCxnSpPr/>
          <p:nvPr/>
        </p:nvCxnSpPr>
        <p:spPr>
          <a:xfrm flipH="1">
            <a:off x="4660900" y="4806968"/>
            <a:ext cx="1206500" cy="19032"/>
          </a:xfrm>
          <a:prstGeom prst="straightConnector1">
            <a:avLst/>
          </a:prstGeom>
          <a:ln w="317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626288" y="4316962"/>
            <a:ext cx="1358822" cy="400110"/>
          </a:xfrm>
          <a:prstGeom prst="rect">
            <a:avLst/>
          </a:prstGeom>
          <a:noFill/>
          <a:ln>
            <a:noFill/>
          </a:ln>
        </p:spPr>
        <p:txBody>
          <a:bodyPr wrap="square" rtlCol="0">
            <a:spAutoFit/>
          </a:bodyPr>
          <a:lstStyle/>
          <a:p>
            <a:r>
              <a:rPr lang="en-US" sz="2000" b="1" dirty="0" smtClean="0">
                <a:solidFill>
                  <a:srgbClr val="C00000"/>
                </a:solidFill>
                <a:latin typeface="+mn-lt"/>
              </a:rPr>
              <a:t>[PE2, 200]</a:t>
            </a:r>
            <a:endParaRPr lang="en-US" sz="2000" b="1" dirty="0">
              <a:solidFill>
                <a:srgbClr val="C00000"/>
              </a:solidFill>
              <a:latin typeface="+mn-lt"/>
            </a:endParaRPr>
          </a:p>
        </p:txBody>
      </p:sp>
      <p:cxnSp>
        <p:nvCxnSpPr>
          <p:cNvPr id="67" name="Straight Arrow Connector 66"/>
          <p:cNvCxnSpPr/>
          <p:nvPr/>
        </p:nvCxnSpPr>
        <p:spPr>
          <a:xfrm flipH="1">
            <a:off x="2654824" y="4717072"/>
            <a:ext cx="1206500" cy="19032"/>
          </a:xfrm>
          <a:prstGeom prst="straightConnector1">
            <a:avLst/>
          </a:prstGeom>
          <a:ln w="317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7" name="Rounded Rectangular Callout 56"/>
          <p:cNvSpPr/>
          <p:nvPr/>
        </p:nvSpPr>
        <p:spPr>
          <a:xfrm>
            <a:off x="322066" y="4483942"/>
            <a:ext cx="1980595" cy="621458"/>
          </a:xfrm>
          <a:prstGeom prst="wedgeRoundRectCallout">
            <a:avLst>
              <a:gd name="adj1" fmla="val 56005"/>
              <a:gd name="adj2" fmla="val -788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smtClean="0"/>
              <a:t>PE2-- push 200</a:t>
            </a:r>
            <a:endParaRPr lang="en-US" sz="1800" dirty="0"/>
          </a:p>
        </p:txBody>
      </p:sp>
    </p:spTree>
    <p:extLst>
      <p:ext uri="{BB962C8B-B14F-4D97-AF65-F5344CB8AC3E}">
        <p14:creationId xmlns:p14="http://schemas.microsoft.com/office/powerpoint/2010/main" val="1456968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609600" y="228600"/>
            <a:ext cx="7624763" cy="1143000"/>
          </a:xfrm>
          <a:noFill/>
          <a:ln/>
        </p:spPr>
        <p:txBody>
          <a:bodyPr lIns="92075" tIns="46038" rIns="92075" bIns="46038" anchor="ctr"/>
          <a:lstStyle/>
          <a:p>
            <a:pPr defTabSz="915988"/>
            <a:r>
              <a:rPr lang="en-GB" altLang="en-US" b="0">
                <a:latin typeface="Tahoma" panose="020B0604030504040204" pitchFamily="34" charset="0"/>
              </a:rPr>
              <a:t>MPLS concept</a:t>
            </a:r>
          </a:p>
        </p:txBody>
      </p:sp>
      <p:sp>
        <p:nvSpPr>
          <p:cNvPr id="652291" name="Rectangle 3"/>
          <p:cNvSpPr>
            <a:spLocks noGrp="1" noChangeArrowheads="1"/>
          </p:cNvSpPr>
          <p:nvPr>
            <p:ph type="body" idx="1"/>
          </p:nvPr>
        </p:nvSpPr>
        <p:spPr>
          <a:xfrm>
            <a:off x="533400" y="1676400"/>
            <a:ext cx="8223250" cy="4911725"/>
          </a:xfrm>
          <a:noFill/>
          <a:ln/>
        </p:spPr>
        <p:txBody>
          <a:bodyPr lIns="92075" tIns="46038" rIns="92075" bIns="46038" anchor="t" anchorCtr="0"/>
          <a:lstStyle/>
          <a:p>
            <a:pPr defTabSz="915988">
              <a:lnSpc>
                <a:spcPct val="100000"/>
              </a:lnSpc>
            </a:pPr>
            <a:r>
              <a:rPr lang="en-GB" altLang="en-US" sz="2800" b="0" dirty="0">
                <a:latin typeface="Tahoma" panose="020B0604030504040204" pitchFamily="34" charset="0"/>
              </a:rPr>
              <a:t>MPLS: Multi Protocol Label Switching</a:t>
            </a:r>
          </a:p>
          <a:p>
            <a:pPr defTabSz="915988">
              <a:lnSpc>
                <a:spcPct val="100000"/>
              </a:lnSpc>
            </a:pPr>
            <a:r>
              <a:rPr lang="en-GB" altLang="en-US" sz="2800" b="0" dirty="0">
                <a:latin typeface="Tahoma" panose="020B0604030504040204" pitchFamily="34" charset="0"/>
              </a:rPr>
              <a:t>Packet forwarding is done based on Labels.</a:t>
            </a:r>
          </a:p>
          <a:p>
            <a:pPr defTabSz="915988">
              <a:lnSpc>
                <a:spcPct val="100000"/>
              </a:lnSpc>
            </a:pPr>
            <a:r>
              <a:rPr lang="en-GB" altLang="en-US" sz="2800" b="0" dirty="0">
                <a:latin typeface="Tahoma" panose="020B0604030504040204" pitchFamily="34" charset="0"/>
              </a:rPr>
              <a:t>Labels are assigned when the packet enters into the network.</a:t>
            </a:r>
          </a:p>
          <a:p>
            <a:pPr defTabSz="915988">
              <a:lnSpc>
                <a:spcPct val="100000"/>
              </a:lnSpc>
            </a:pPr>
            <a:r>
              <a:rPr lang="en-GB" altLang="en-US" sz="2800" b="0" dirty="0">
                <a:latin typeface="Tahoma" panose="020B0604030504040204" pitchFamily="34" charset="0"/>
              </a:rPr>
              <a:t>Labels are on top of the packet.</a:t>
            </a:r>
          </a:p>
          <a:p>
            <a:pPr defTabSz="915988">
              <a:lnSpc>
                <a:spcPct val="100000"/>
              </a:lnSpc>
            </a:pPr>
            <a:r>
              <a:rPr lang="en-GB" altLang="en-US" sz="2800" b="0" dirty="0">
                <a:latin typeface="Tahoma" panose="020B0604030504040204" pitchFamily="34" charset="0"/>
              </a:rPr>
              <a:t>MPLS nodes forward packets/cells based on the label value (not on the IP information).</a:t>
            </a:r>
          </a:p>
        </p:txBody>
      </p:sp>
    </p:spTree>
    <p:extLst>
      <p:ext uri="{BB962C8B-B14F-4D97-AF65-F5344CB8AC3E}">
        <p14:creationId xmlns:p14="http://schemas.microsoft.com/office/powerpoint/2010/main" val="1961966740"/>
      </p:ext>
    </p:extLst>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8" descr="cl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483" y="2722697"/>
            <a:ext cx="4789517" cy="271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285434" y="3137134"/>
            <a:ext cx="1915909"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Provider network</a:t>
            </a:r>
            <a:endParaRPr lang="en-US" sz="1800" dirty="0">
              <a:latin typeface="Arial" panose="020B0604020202020204" pitchFamily="34" charset="0"/>
              <a:cs typeface="Arial" panose="020B0604020202020204" pitchFamily="34" charset="0"/>
            </a:endParaRPr>
          </a:p>
        </p:txBody>
      </p:sp>
      <p:pic>
        <p:nvPicPr>
          <p:cNvPr id="5"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2438400" y="3557492"/>
            <a:ext cx="739775" cy="520700"/>
          </a:xfrm>
          <a:prstGeom prst="rect">
            <a:avLst/>
          </a:prstGeom>
          <a:solidFill>
            <a:schemeClr val="bg1"/>
          </a:solidFill>
          <a:ln>
            <a:noFill/>
          </a:ln>
        </p:spPr>
      </p:pic>
      <p:sp>
        <p:nvSpPr>
          <p:cNvPr id="6" name="TextBox 5"/>
          <p:cNvSpPr txBox="1"/>
          <p:nvPr/>
        </p:nvSpPr>
        <p:spPr>
          <a:xfrm>
            <a:off x="1828800" y="3657805"/>
            <a:ext cx="6206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PE1</a:t>
            </a:r>
            <a:endParaRPr lang="en-US" sz="1800" dirty="0">
              <a:latin typeface="Arial" panose="020B0604020202020204" pitchFamily="34" charset="0"/>
              <a:cs typeface="Arial" panose="020B0604020202020204" pitchFamily="34" charset="0"/>
            </a:endParaRPr>
          </a:p>
        </p:txBody>
      </p:sp>
      <p:pic>
        <p:nvPicPr>
          <p:cNvPr id="9"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6822234" y="3365500"/>
            <a:ext cx="739775" cy="520700"/>
          </a:xfrm>
          <a:prstGeom prst="rect">
            <a:avLst/>
          </a:prstGeom>
          <a:solidFill>
            <a:schemeClr val="bg1"/>
          </a:solidFill>
          <a:ln>
            <a:noFill/>
          </a:ln>
        </p:spPr>
      </p:pic>
      <p:sp>
        <p:nvSpPr>
          <p:cNvPr id="10" name="TextBox 9"/>
          <p:cNvSpPr txBox="1"/>
          <p:nvPr/>
        </p:nvSpPr>
        <p:spPr>
          <a:xfrm>
            <a:off x="7532717" y="3455328"/>
            <a:ext cx="6206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PE2</a:t>
            </a:r>
            <a:endParaRPr lang="en-US" sz="1800" dirty="0">
              <a:latin typeface="Arial" panose="020B0604020202020204" pitchFamily="34" charset="0"/>
              <a:cs typeface="Arial" panose="020B0604020202020204" pitchFamily="34" charset="0"/>
            </a:endParaRPr>
          </a:p>
        </p:txBody>
      </p:sp>
      <p:sp>
        <p:nvSpPr>
          <p:cNvPr id="11" name="Oval 10"/>
          <p:cNvSpPr/>
          <p:nvPr/>
        </p:nvSpPr>
        <p:spPr>
          <a:xfrm>
            <a:off x="381000" y="1479827"/>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06278" y="1143000"/>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site1</a:t>
            </a:r>
            <a:endParaRPr lang="en-US" sz="2200" dirty="0">
              <a:latin typeface="Arial" panose="020B0604020202020204" pitchFamily="34" charset="0"/>
              <a:cs typeface="Arial" panose="020B0604020202020204" pitchFamily="34" charset="0"/>
            </a:endParaRPr>
          </a:p>
        </p:txBody>
      </p:sp>
      <p:sp>
        <p:nvSpPr>
          <p:cNvPr id="14" name="TextBox 13"/>
          <p:cNvSpPr txBox="1"/>
          <p:nvPr/>
        </p:nvSpPr>
        <p:spPr>
          <a:xfrm>
            <a:off x="1651888" y="2162218"/>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CE1</a:t>
            </a:r>
            <a:endParaRPr lang="en-US" sz="1800" dirty="0">
              <a:latin typeface="Arial" panose="020B0604020202020204" pitchFamily="34" charset="0"/>
              <a:cs typeface="Arial" panose="020B0604020202020204" pitchFamily="34" charset="0"/>
            </a:endParaRPr>
          </a:p>
        </p:txBody>
      </p:sp>
      <p:pic>
        <p:nvPicPr>
          <p:cNvPr id="13" name="Picture 115" descr="router-generic"/>
          <p:cNvPicPr>
            <a:picLocks noChangeAspect="1" noChangeArrowheads="1"/>
          </p:cNvPicPr>
          <p:nvPr/>
        </p:nvPicPr>
        <p:blipFill>
          <a:blip r:embed="rId5">
            <a:clrChange>
              <a:clrFrom>
                <a:srgbClr val="A2BEC1"/>
              </a:clrFrom>
              <a:clrTo>
                <a:srgbClr val="A2BEC1">
                  <a:alpha val="0"/>
                </a:srgbClr>
              </a:clrTo>
            </a:clrChang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43766" y="2245776"/>
            <a:ext cx="739775" cy="520700"/>
          </a:xfrm>
          <a:prstGeom prst="rect">
            <a:avLst/>
          </a:prstGeom>
          <a:noFill/>
          <a:ln>
            <a:noFill/>
          </a:ln>
          <a:effectLst/>
        </p:spPr>
      </p:pic>
      <p:sp>
        <p:nvSpPr>
          <p:cNvPr id="15" name="Oval 14"/>
          <p:cNvSpPr/>
          <p:nvPr/>
        </p:nvSpPr>
        <p:spPr>
          <a:xfrm>
            <a:off x="7486650" y="1192795"/>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804303" y="838200"/>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site2</a:t>
            </a:r>
            <a:endParaRPr lang="en-US" sz="2200" dirty="0">
              <a:latin typeface="Arial" panose="020B0604020202020204" pitchFamily="34" charset="0"/>
              <a:cs typeface="Arial" panose="020B0604020202020204" pitchFamily="34" charset="0"/>
            </a:endParaRPr>
          </a:p>
        </p:txBody>
      </p:sp>
      <p:sp>
        <p:nvSpPr>
          <p:cNvPr id="17" name="TextBox 16"/>
          <p:cNvSpPr txBox="1"/>
          <p:nvPr/>
        </p:nvSpPr>
        <p:spPr>
          <a:xfrm>
            <a:off x="7271497" y="1965706"/>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CE2</a:t>
            </a:r>
            <a:endParaRPr lang="en-US" sz="1800" dirty="0">
              <a:latin typeface="Arial" panose="020B0604020202020204" pitchFamily="34" charset="0"/>
              <a:cs typeface="Arial" panose="020B0604020202020204" pitchFamily="34" charset="0"/>
            </a:endParaRPr>
          </a:p>
        </p:txBody>
      </p:sp>
      <p:pic>
        <p:nvPicPr>
          <p:cNvPr id="18" name="Picture 115" descr="router-generic"/>
          <p:cNvPicPr>
            <a:picLocks noChangeAspect="1" noChangeArrowheads="1"/>
          </p:cNvPicPr>
          <p:nvPr/>
        </p:nvPicPr>
        <p:blipFill>
          <a:blip r:embed="rId5">
            <a:clrChange>
              <a:clrFrom>
                <a:srgbClr val="A2BEC1"/>
              </a:clrFrom>
              <a:clrTo>
                <a:srgbClr val="A2BEC1">
                  <a:alpha val="0"/>
                </a:srgbClr>
              </a:clrTo>
            </a:clrChang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881938" y="1904167"/>
            <a:ext cx="739775" cy="520700"/>
          </a:xfrm>
          <a:prstGeom prst="rect">
            <a:avLst/>
          </a:prstGeom>
          <a:noFill/>
          <a:ln>
            <a:noFill/>
          </a:ln>
          <a:effectLst/>
        </p:spPr>
      </p:pic>
      <p:cxnSp>
        <p:nvCxnSpPr>
          <p:cNvPr id="24" name="Straight Connector 23"/>
          <p:cNvCxnSpPr>
            <a:stCxn id="18" idx="2"/>
            <a:endCxn id="9" idx="0"/>
          </p:cNvCxnSpPr>
          <p:nvPr/>
        </p:nvCxnSpPr>
        <p:spPr>
          <a:xfrm flipH="1">
            <a:off x="7192122" y="2424867"/>
            <a:ext cx="1059704" cy="940633"/>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3"/>
            <a:endCxn id="5" idx="0"/>
          </p:cNvCxnSpPr>
          <p:nvPr/>
        </p:nvCxnSpPr>
        <p:spPr>
          <a:xfrm>
            <a:off x="1683541" y="2506126"/>
            <a:ext cx="1124747" cy="1051366"/>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pic>
        <p:nvPicPr>
          <p:cNvPr id="32"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3777887" y="3898900"/>
            <a:ext cx="739775" cy="520700"/>
          </a:xfrm>
          <a:prstGeom prst="rect">
            <a:avLst/>
          </a:prstGeom>
          <a:solidFill>
            <a:schemeClr val="bg1"/>
          </a:solidFill>
          <a:ln>
            <a:noFill/>
          </a:ln>
        </p:spPr>
      </p:pic>
      <p:sp>
        <p:nvSpPr>
          <p:cNvPr id="33" name="TextBox 32"/>
          <p:cNvSpPr txBox="1"/>
          <p:nvPr/>
        </p:nvSpPr>
        <p:spPr>
          <a:xfrm>
            <a:off x="3733800" y="3669268"/>
            <a:ext cx="466794"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P0</a:t>
            </a:r>
            <a:endParaRPr lang="en-US" sz="1800" dirty="0">
              <a:latin typeface="Arial" panose="020B0604020202020204" pitchFamily="34" charset="0"/>
              <a:cs typeface="Arial" panose="020B0604020202020204" pitchFamily="34" charset="0"/>
            </a:endParaRPr>
          </a:p>
        </p:txBody>
      </p:sp>
      <p:cxnSp>
        <p:nvCxnSpPr>
          <p:cNvPr id="35" name="Straight Connector 34"/>
          <p:cNvCxnSpPr>
            <a:stCxn id="9" idx="1"/>
            <a:endCxn id="49" idx="3"/>
          </p:cNvCxnSpPr>
          <p:nvPr/>
        </p:nvCxnSpPr>
        <p:spPr>
          <a:xfrm flipH="1">
            <a:off x="5991186" y="3625850"/>
            <a:ext cx="831048"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32" idx="1"/>
          </p:cNvCxnSpPr>
          <p:nvPr/>
        </p:nvCxnSpPr>
        <p:spPr>
          <a:xfrm>
            <a:off x="3178175" y="3817842"/>
            <a:ext cx="599712" cy="3414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46802" y="1698314"/>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10.1.0.0/16</a:t>
            </a:r>
            <a:endParaRPr lang="en-US" sz="1800" dirty="0">
              <a:latin typeface="Arial" panose="020B0604020202020204" pitchFamily="34" charset="0"/>
              <a:cs typeface="Arial" panose="020B0604020202020204" pitchFamily="34" charset="0"/>
            </a:endParaRPr>
          </a:p>
        </p:txBody>
      </p:sp>
      <p:sp>
        <p:nvSpPr>
          <p:cNvPr id="45" name="TextBox 44"/>
          <p:cNvSpPr txBox="1"/>
          <p:nvPr/>
        </p:nvSpPr>
        <p:spPr>
          <a:xfrm>
            <a:off x="7568524" y="1376629"/>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10.2.0.0/16</a:t>
            </a:r>
            <a:endParaRPr lang="en-US" sz="1800" dirty="0">
              <a:latin typeface="Arial" panose="020B0604020202020204" pitchFamily="34" charset="0"/>
              <a:cs typeface="Arial" panose="020B0604020202020204" pitchFamily="34" charset="0"/>
            </a:endParaRPr>
          </a:p>
        </p:txBody>
      </p:sp>
      <p:pic>
        <p:nvPicPr>
          <p:cNvPr id="49"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5251411" y="3898900"/>
            <a:ext cx="739775" cy="520700"/>
          </a:xfrm>
          <a:prstGeom prst="rect">
            <a:avLst/>
          </a:prstGeom>
          <a:solidFill>
            <a:schemeClr val="bg1"/>
          </a:solidFill>
          <a:ln>
            <a:noFill/>
          </a:ln>
        </p:spPr>
      </p:pic>
      <p:sp>
        <p:nvSpPr>
          <p:cNvPr id="50" name="TextBox 49"/>
          <p:cNvSpPr txBox="1"/>
          <p:nvPr/>
        </p:nvSpPr>
        <p:spPr>
          <a:xfrm>
            <a:off x="5260896" y="3657627"/>
            <a:ext cx="466794"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P1</a:t>
            </a:r>
            <a:endParaRPr lang="en-US" sz="1800" dirty="0">
              <a:latin typeface="Arial" panose="020B0604020202020204" pitchFamily="34" charset="0"/>
              <a:cs typeface="Arial" panose="020B0604020202020204" pitchFamily="34" charset="0"/>
            </a:endParaRPr>
          </a:p>
        </p:txBody>
      </p:sp>
      <p:sp>
        <p:nvSpPr>
          <p:cNvPr id="53" name="Title 1"/>
          <p:cNvSpPr>
            <a:spLocks noGrp="1"/>
          </p:cNvSpPr>
          <p:nvPr>
            <p:ph type="title"/>
          </p:nvPr>
        </p:nvSpPr>
        <p:spPr>
          <a:xfrm>
            <a:off x="533400" y="228600"/>
            <a:ext cx="7886700" cy="585460"/>
          </a:xfrm>
        </p:spPr>
        <p:txBody>
          <a:bodyPr/>
          <a:lstStyle/>
          <a:p>
            <a:r>
              <a:rPr lang="en-US" dirty="0" smtClean="0"/>
              <a:t>2</a:t>
            </a:r>
            <a:r>
              <a:rPr lang="en-US" baseline="30000" dirty="0" smtClean="0"/>
              <a:t>nd</a:t>
            </a:r>
            <a:r>
              <a:rPr lang="en-US" dirty="0" smtClean="0"/>
              <a:t> – Route Distribution</a:t>
            </a:r>
            <a:endParaRPr lang="en-US" dirty="0"/>
          </a:p>
        </p:txBody>
      </p:sp>
      <p:sp>
        <p:nvSpPr>
          <p:cNvPr id="57" name="Rounded Rectangular Callout 56"/>
          <p:cNvSpPr/>
          <p:nvPr/>
        </p:nvSpPr>
        <p:spPr>
          <a:xfrm>
            <a:off x="322066" y="4483942"/>
            <a:ext cx="1980595" cy="621458"/>
          </a:xfrm>
          <a:prstGeom prst="wedgeRoundRectCallout">
            <a:avLst>
              <a:gd name="adj1" fmla="val 56005"/>
              <a:gd name="adj2" fmla="val -788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smtClean="0"/>
              <a:t>PE2-- push 200</a:t>
            </a:r>
            <a:endParaRPr lang="en-US" sz="1800" dirty="0"/>
          </a:p>
        </p:txBody>
      </p:sp>
      <p:sp>
        <p:nvSpPr>
          <p:cNvPr id="37" name="Oval 36"/>
          <p:cNvSpPr/>
          <p:nvPr/>
        </p:nvSpPr>
        <p:spPr>
          <a:xfrm>
            <a:off x="7482190" y="5522673"/>
            <a:ext cx="1428750" cy="78788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843520" y="6221089"/>
            <a:ext cx="778193"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s</a:t>
            </a:r>
            <a:r>
              <a:rPr lang="en-US" sz="2200" dirty="0" smtClean="0">
                <a:latin typeface="Arial" panose="020B0604020202020204" pitchFamily="34" charset="0"/>
                <a:cs typeface="Arial" panose="020B0604020202020204" pitchFamily="34" charset="0"/>
              </a:rPr>
              <a:t>ite3</a:t>
            </a:r>
            <a:endParaRPr lang="en-US" sz="2200" dirty="0">
              <a:latin typeface="Arial" panose="020B0604020202020204" pitchFamily="34" charset="0"/>
              <a:cs typeface="Arial" panose="020B0604020202020204" pitchFamily="34" charset="0"/>
            </a:endParaRPr>
          </a:p>
        </p:txBody>
      </p:sp>
      <p:sp>
        <p:nvSpPr>
          <p:cNvPr id="40" name="TextBox 39"/>
          <p:cNvSpPr txBox="1"/>
          <p:nvPr/>
        </p:nvSpPr>
        <p:spPr>
          <a:xfrm>
            <a:off x="8457086" y="5119478"/>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CE3</a:t>
            </a:r>
            <a:endParaRPr lang="en-US" sz="1800" dirty="0">
              <a:latin typeface="Arial" panose="020B0604020202020204" pitchFamily="34" charset="0"/>
              <a:cs typeface="Arial" panose="020B0604020202020204" pitchFamily="34" charset="0"/>
            </a:endParaRPr>
          </a:p>
        </p:txBody>
      </p:sp>
      <p:pic>
        <p:nvPicPr>
          <p:cNvPr id="41" name="Picture 115" descr="router-generic"/>
          <p:cNvPicPr>
            <a:picLocks noChangeAspect="1" noChangeArrowheads="1"/>
          </p:cNvPicPr>
          <p:nvPr/>
        </p:nvPicPr>
        <p:blipFill>
          <a:blip r:embed="rId5">
            <a:clrChange>
              <a:clrFrom>
                <a:srgbClr val="A2BEC1"/>
              </a:clrFrom>
              <a:clrTo>
                <a:srgbClr val="A2BEC1">
                  <a:alpha val="0"/>
                </a:srgbClr>
              </a:clrTo>
            </a:clrChange>
            <a:grayscl/>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783512" y="5027601"/>
            <a:ext cx="739775" cy="520700"/>
          </a:xfrm>
          <a:prstGeom prst="rect">
            <a:avLst/>
          </a:prstGeom>
          <a:noFill/>
          <a:ln>
            <a:noFill/>
          </a:ln>
          <a:effectLst/>
        </p:spPr>
      </p:pic>
      <p:sp>
        <p:nvSpPr>
          <p:cNvPr id="42" name="TextBox 41"/>
          <p:cNvSpPr txBox="1"/>
          <p:nvPr/>
        </p:nvSpPr>
        <p:spPr>
          <a:xfrm>
            <a:off x="7568524" y="5776905"/>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10.2.0.0/16</a:t>
            </a:r>
            <a:endParaRPr lang="en-US" sz="1800" dirty="0">
              <a:latin typeface="Arial" panose="020B0604020202020204" pitchFamily="34" charset="0"/>
              <a:cs typeface="Arial" panose="020B0604020202020204" pitchFamily="34" charset="0"/>
            </a:endParaRPr>
          </a:p>
        </p:txBody>
      </p:sp>
      <p:cxnSp>
        <p:nvCxnSpPr>
          <p:cNvPr id="44" name="Straight Connector 43"/>
          <p:cNvCxnSpPr>
            <a:stCxn id="41" idx="0"/>
            <a:endCxn id="9" idx="2"/>
          </p:cNvCxnSpPr>
          <p:nvPr/>
        </p:nvCxnSpPr>
        <p:spPr>
          <a:xfrm flipH="1" flipV="1">
            <a:off x="7192122" y="3886200"/>
            <a:ext cx="961278" cy="1141401"/>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4540475" y="1361546"/>
            <a:ext cx="2053669" cy="84008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800" dirty="0" smtClean="0"/>
              <a:t>VPN green </a:t>
            </a:r>
            <a:r>
              <a:rPr lang="en-US" sz="1800" dirty="0" smtClean="0">
                <a:sym typeface="Wingdings" panose="05000000000000000000" pitchFamily="2" charset="2"/>
              </a:rPr>
              <a:t> RD1</a:t>
            </a:r>
          </a:p>
          <a:p>
            <a:r>
              <a:rPr lang="en-US" sz="1800" dirty="0" smtClean="0">
                <a:sym typeface="Wingdings" panose="05000000000000000000" pitchFamily="2" charset="2"/>
              </a:rPr>
              <a:t>VPN gray     RD2</a:t>
            </a:r>
            <a:endParaRPr lang="en-US" sz="1800" dirty="0" smtClean="0"/>
          </a:p>
        </p:txBody>
      </p:sp>
      <p:sp>
        <p:nvSpPr>
          <p:cNvPr id="48" name="TextBox 47"/>
          <p:cNvSpPr txBox="1"/>
          <p:nvPr/>
        </p:nvSpPr>
        <p:spPr>
          <a:xfrm>
            <a:off x="5192256" y="2371570"/>
            <a:ext cx="2503944" cy="400110"/>
          </a:xfrm>
          <a:prstGeom prst="rect">
            <a:avLst/>
          </a:prstGeom>
          <a:noFill/>
          <a:ln>
            <a:noFill/>
          </a:ln>
        </p:spPr>
        <p:txBody>
          <a:bodyPr wrap="square" rtlCol="0">
            <a:spAutoFit/>
          </a:bodyPr>
          <a:lstStyle/>
          <a:p>
            <a:r>
              <a:rPr lang="en-US" sz="2000" b="1" dirty="0" smtClean="0">
                <a:solidFill>
                  <a:schemeClr val="accent6">
                    <a:lumMod val="75000"/>
                  </a:schemeClr>
                </a:solidFill>
                <a:latin typeface="+mn-lt"/>
              </a:rPr>
              <a:t>[10.2.0.0/16] via CE2</a:t>
            </a:r>
            <a:endParaRPr lang="en-US" sz="2000" b="1" dirty="0">
              <a:solidFill>
                <a:schemeClr val="accent6">
                  <a:lumMod val="75000"/>
                </a:schemeClr>
              </a:solidFill>
              <a:latin typeface="+mn-lt"/>
            </a:endParaRPr>
          </a:p>
        </p:txBody>
      </p:sp>
      <p:cxnSp>
        <p:nvCxnSpPr>
          <p:cNvPr id="19" name="Straight Arrow Connector 18"/>
          <p:cNvCxnSpPr/>
          <p:nvPr/>
        </p:nvCxnSpPr>
        <p:spPr>
          <a:xfrm flipH="1">
            <a:off x="7119097" y="2506126"/>
            <a:ext cx="664415" cy="631008"/>
          </a:xfrm>
          <a:prstGeom prst="straightConnector1">
            <a:avLst/>
          </a:prstGeom>
          <a:ln w="25400">
            <a:solidFill>
              <a:schemeClr val="accent6">
                <a:lumMod val="5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731033" y="5650258"/>
            <a:ext cx="4172225" cy="400110"/>
          </a:xfrm>
          <a:prstGeom prst="rect">
            <a:avLst/>
          </a:prstGeom>
          <a:noFill/>
          <a:ln>
            <a:noFill/>
          </a:ln>
        </p:spPr>
        <p:txBody>
          <a:bodyPr wrap="square" rtlCol="0">
            <a:spAutoFit/>
          </a:bodyPr>
          <a:lstStyle/>
          <a:p>
            <a:r>
              <a:rPr lang="en-US" sz="2000" b="1" dirty="0" smtClean="0">
                <a:solidFill>
                  <a:schemeClr val="accent6">
                    <a:lumMod val="75000"/>
                  </a:schemeClr>
                </a:solidFill>
                <a:latin typeface="+mn-lt"/>
              </a:rPr>
              <a:t>[RD1:10.2.0.0/16, label 1001] via PE2</a:t>
            </a:r>
            <a:endParaRPr lang="en-US" sz="2000" b="1" dirty="0">
              <a:solidFill>
                <a:schemeClr val="accent6">
                  <a:lumMod val="75000"/>
                </a:schemeClr>
              </a:solidFill>
              <a:latin typeface="+mn-lt"/>
            </a:endParaRPr>
          </a:p>
        </p:txBody>
      </p:sp>
      <p:cxnSp>
        <p:nvCxnSpPr>
          <p:cNvPr id="52" name="Straight Arrow Connector 51"/>
          <p:cNvCxnSpPr/>
          <p:nvPr/>
        </p:nvCxnSpPr>
        <p:spPr>
          <a:xfrm flipH="1">
            <a:off x="2808287" y="5486400"/>
            <a:ext cx="4125914" cy="36273"/>
          </a:xfrm>
          <a:prstGeom prst="straightConnector1">
            <a:avLst/>
          </a:prstGeom>
          <a:ln w="31750">
            <a:solidFill>
              <a:schemeClr val="accent6">
                <a:lumMod val="5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4383" y="2829591"/>
            <a:ext cx="2503944" cy="400110"/>
          </a:xfrm>
          <a:prstGeom prst="rect">
            <a:avLst/>
          </a:prstGeom>
          <a:noFill/>
          <a:ln>
            <a:noFill/>
          </a:ln>
        </p:spPr>
        <p:txBody>
          <a:bodyPr wrap="square" rtlCol="0">
            <a:spAutoFit/>
          </a:bodyPr>
          <a:lstStyle/>
          <a:p>
            <a:r>
              <a:rPr lang="en-US" sz="2000" b="1" dirty="0" smtClean="0">
                <a:solidFill>
                  <a:schemeClr val="accent6">
                    <a:lumMod val="75000"/>
                  </a:schemeClr>
                </a:solidFill>
                <a:latin typeface="+mn-lt"/>
              </a:rPr>
              <a:t>[10.2.0.0/16] via PE1</a:t>
            </a:r>
            <a:endParaRPr lang="en-US" sz="2000" b="1" dirty="0">
              <a:solidFill>
                <a:schemeClr val="accent6">
                  <a:lumMod val="75000"/>
                </a:schemeClr>
              </a:solidFill>
              <a:latin typeface="+mn-lt"/>
            </a:endParaRPr>
          </a:p>
        </p:txBody>
      </p:sp>
      <p:cxnSp>
        <p:nvCxnSpPr>
          <p:cNvPr id="55" name="Straight Arrow Connector 54"/>
          <p:cNvCxnSpPr/>
          <p:nvPr/>
        </p:nvCxnSpPr>
        <p:spPr>
          <a:xfrm flipH="1" flipV="1">
            <a:off x="2245914" y="2638444"/>
            <a:ext cx="502423" cy="475456"/>
          </a:xfrm>
          <a:prstGeom prst="straightConnector1">
            <a:avLst/>
          </a:prstGeom>
          <a:ln w="25400">
            <a:solidFill>
              <a:schemeClr val="accent6">
                <a:lumMod val="5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517662" y="4159250"/>
            <a:ext cx="73374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5" idx="2"/>
            <a:endCxn id="9" idx="2"/>
          </p:cNvCxnSpPr>
          <p:nvPr/>
        </p:nvCxnSpPr>
        <p:spPr>
          <a:xfrm rot="5400000" flipH="1" flipV="1">
            <a:off x="4904209" y="1790279"/>
            <a:ext cx="191992" cy="4383834"/>
          </a:xfrm>
          <a:prstGeom prst="curvedConnector3">
            <a:avLst>
              <a:gd name="adj1" fmla="val -423350"/>
            </a:avLst>
          </a:prstGeom>
          <a:ln w="38100">
            <a:solidFill>
              <a:schemeClr val="accent6">
                <a:lumMod val="50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0265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8" descr="cl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483" y="2417897"/>
            <a:ext cx="4789517" cy="271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285434" y="2832334"/>
            <a:ext cx="1915909"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Provider network</a:t>
            </a:r>
            <a:endParaRPr lang="en-US" sz="1800" dirty="0">
              <a:latin typeface="Arial" panose="020B0604020202020204" pitchFamily="34" charset="0"/>
              <a:cs typeface="Arial" panose="020B0604020202020204" pitchFamily="34" charset="0"/>
            </a:endParaRPr>
          </a:p>
        </p:txBody>
      </p:sp>
      <p:pic>
        <p:nvPicPr>
          <p:cNvPr id="5"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2438400" y="3252692"/>
            <a:ext cx="739775" cy="520700"/>
          </a:xfrm>
          <a:prstGeom prst="rect">
            <a:avLst/>
          </a:prstGeom>
          <a:solidFill>
            <a:schemeClr val="bg1"/>
          </a:solidFill>
          <a:ln>
            <a:noFill/>
          </a:ln>
        </p:spPr>
      </p:pic>
      <p:sp>
        <p:nvSpPr>
          <p:cNvPr id="6" name="TextBox 5"/>
          <p:cNvSpPr txBox="1"/>
          <p:nvPr/>
        </p:nvSpPr>
        <p:spPr>
          <a:xfrm>
            <a:off x="1828800" y="3353005"/>
            <a:ext cx="6206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PE1</a:t>
            </a:r>
            <a:endParaRPr lang="en-US" sz="1800" dirty="0">
              <a:latin typeface="Arial" panose="020B0604020202020204" pitchFamily="34" charset="0"/>
              <a:cs typeface="Arial" panose="020B0604020202020204" pitchFamily="34" charset="0"/>
            </a:endParaRPr>
          </a:p>
        </p:txBody>
      </p:sp>
      <p:pic>
        <p:nvPicPr>
          <p:cNvPr id="9"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6822234" y="3060700"/>
            <a:ext cx="739775" cy="520700"/>
          </a:xfrm>
          <a:prstGeom prst="rect">
            <a:avLst/>
          </a:prstGeom>
          <a:solidFill>
            <a:schemeClr val="bg1"/>
          </a:solidFill>
          <a:ln>
            <a:noFill/>
          </a:ln>
        </p:spPr>
      </p:pic>
      <p:sp>
        <p:nvSpPr>
          <p:cNvPr id="10" name="TextBox 9"/>
          <p:cNvSpPr txBox="1"/>
          <p:nvPr/>
        </p:nvSpPr>
        <p:spPr>
          <a:xfrm>
            <a:off x="7532717" y="3150528"/>
            <a:ext cx="6206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PE2</a:t>
            </a:r>
            <a:endParaRPr lang="en-US" sz="1800" dirty="0">
              <a:latin typeface="Arial" panose="020B0604020202020204" pitchFamily="34" charset="0"/>
              <a:cs typeface="Arial" panose="020B0604020202020204" pitchFamily="34" charset="0"/>
            </a:endParaRPr>
          </a:p>
        </p:txBody>
      </p:sp>
      <p:sp>
        <p:nvSpPr>
          <p:cNvPr id="11" name="Oval 10"/>
          <p:cNvSpPr/>
          <p:nvPr/>
        </p:nvSpPr>
        <p:spPr>
          <a:xfrm>
            <a:off x="381000" y="1175027"/>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06278" y="838200"/>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site1</a:t>
            </a:r>
            <a:endParaRPr lang="en-US" sz="2200" dirty="0">
              <a:latin typeface="Arial" panose="020B0604020202020204" pitchFamily="34" charset="0"/>
              <a:cs typeface="Arial" panose="020B0604020202020204" pitchFamily="34" charset="0"/>
            </a:endParaRPr>
          </a:p>
        </p:txBody>
      </p:sp>
      <p:sp>
        <p:nvSpPr>
          <p:cNvPr id="14" name="TextBox 13"/>
          <p:cNvSpPr txBox="1"/>
          <p:nvPr/>
        </p:nvSpPr>
        <p:spPr>
          <a:xfrm>
            <a:off x="1651888" y="1857418"/>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CE1</a:t>
            </a:r>
            <a:endParaRPr lang="en-US" sz="1800" dirty="0">
              <a:latin typeface="Arial" panose="020B0604020202020204" pitchFamily="34" charset="0"/>
              <a:cs typeface="Arial" panose="020B0604020202020204" pitchFamily="34" charset="0"/>
            </a:endParaRPr>
          </a:p>
        </p:txBody>
      </p:sp>
      <p:pic>
        <p:nvPicPr>
          <p:cNvPr id="13" name="Picture 115" descr="router-generic"/>
          <p:cNvPicPr>
            <a:picLocks noChangeAspect="1" noChangeArrowheads="1"/>
          </p:cNvPicPr>
          <p:nvPr/>
        </p:nvPicPr>
        <p:blipFill>
          <a:blip r:embed="rId5">
            <a:clrChange>
              <a:clrFrom>
                <a:srgbClr val="A2BEC1"/>
              </a:clrFrom>
              <a:clrTo>
                <a:srgbClr val="A2BEC1">
                  <a:alpha val="0"/>
                </a:srgbClr>
              </a:clrTo>
            </a:clrChang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43766" y="1940976"/>
            <a:ext cx="739775" cy="520700"/>
          </a:xfrm>
          <a:prstGeom prst="rect">
            <a:avLst/>
          </a:prstGeom>
          <a:noFill/>
          <a:ln>
            <a:noFill/>
          </a:ln>
          <a:effectLst/>
        </p:spPr>
      </p:pic>
      <p:sp>
        <p:nvSpPr>
          <p:cNvPr id="15" name="Oval 14"/>
          <p:cNvSpPr/>
          <p:nvPr/>
        </p:nvSpPr>
        <p:spPr>
          <a:xfrm>
            <a:off x="7486650" y="887995"/>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804303" y="533400"/>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site2</a:t>
            </a:r>
            <a:endParaRPr lang="en-US" sz="2200" dirty="0">
              <a:latin typeface="Arial" panose="020B0604020202020204" pitchFamily="34" charset="0"/>
              <a:cs typeface="Arial" panose="020B0604020202020204" pitchFamily="34" charset="0"/>
            </a:endParaRPr>
          </a:p>
        </p:txBody>
      </p:sp>
      <p:sp>
        <p:nvSpPr>
          <p:cNvPr id="17" name="TextBox 16"/>
          <p:cNvSpPr txBox="1"/>
          <p:nvPr/>
        </p:nvSpPr>
        <p:spPr>
          <a:xfrm>
            <a:off x="7271497" y="1660906"/>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CE2</a:t>
            </a:r>
            <a:endParaRPr lang="en-US" sz="1800" dirty="0">
              <a:latin typeface="Arial" panose="020B0604020202020204" pitchFamily="34" charset="0"/>
              <a:cs typeface="Arial" panose="020B0604020202020204" pitchFamily="34" charset="0"/>
            </a:endParaRPr>
          </a:p>
        </p:txBody>
      </p:sp>
      <p:pic>
        <p:nvPicPr>
          <p:cNvPr id="18" name="Picture 115" descr="router-generic"/>
          <p:cNvPicPr>
            <a:picLocks noChangeAspect="1" noChangeArrowheads="1"/>
          </p:cNvPicPr>
          <p:nvPr/>
        </p:nvPicPr>
        <p:blipFill>
          <a:blip r:embed="rId5">
            <a:clrChange>
              <a:clrFrom>
                <a:srgbClr val="A2BEC1"/>
              </a:clrFrom>
              <a:clrTo>
                <a:srgbClr val="A2BEC1">
                  <a:alpha val="0"/>
                </a:srgbClr>
              </a:clrTo>
            </a:clrChang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881938" y="1599367"/>
            <a:ext cx="739775" cy="520700"/>
          </a:xfrm>
          <a:prstGeom prst="rect">
            <a:avLst/>
          </a:prstGeom>
          <a:noFill/>
          <a:ln>
            <a:noFill/>
          </a:ln>
          <a:effectLst/>
        </p:spPr>
      </p:pic>
      <p:cxnSp>
        <p:nvCxnSpPr>
          <p:cNvPr id="24" name="Straight Connector 23"/>
          <p:cNvCxnSpPr>
            <a:stCxn id="18" idx="2"/>
            <a:endCxn id="9" idx="0"/>
          </p:cNvCxnSpPr>
          <p:nvPr/>
        </p:nvCxnSpPr>
        <p:spPr>
          <a:xfrm flipH="1">
            <a:off x="7192122" y="2120067"/>
            <a:ext cx="1059704" cy="940633"/>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3"/>
            <a:endCxn id="5" idx="0"/>
          </p:cNvCxnSpPr>
          <p:nvPr/>
        </p:nvCxnSpPr>
        <p:spPr>
          <a:xfrm>
            <a:off x="1683541" y="2201326"/>
            <a:ext cx="1124747" cy="1051366"/>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pic>
        <p:nvPicPr>
          <p:cNvPr id="32"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3777887" y="3594100"/>
            <a:ext cx="739775" cy="520700"/>
          </a:xfrm>
          <a:prstGeom prst="rect">
            <a:avLst/>
          </a:prstGeom>
          <a:solidFill>
            <a:schemeClr val="bg1"/>
          </a:solidFill>
          <a:ln>
            <a:noFill/>
          </a:ln>
        </p:spPr>
      </p:pic>
      <p:sp>
        <p:nvSpPr>
          <p:cNvPr id="33" name="TextBox 32"/>
          <p:cNvSpPr txBox="1"/>
          <p:nvPr/>
        </p:nvSpPr>
        <p:spPr>
          <a:xfrm>
            <a:off x="3733800" y="3364468"/>
            <a:ext cx="466794"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P0</a:t>
            </a:r>
            <a:endParaRPr lang="en-US" sz="1800" dirty="0">
              <a:latin typeface="Arial" panose="020B0604020202020204" pitchFamily="34" charset="0"/>
              <a:cs typeface="Arial" panose="020B0604020202020204" pitchFamily="34" charset="0"/>
            </a:endParaRPr>
          </a:p>
        </p:txBody>
      </p:sp>
      <p:cxnSp>
        <p:nvCxnSpPr>
          <p:cNvPr id="35" name="Straight Connector 34"/>
          <p:cNvCxnSpPr>
            <a:stCxn id="9" idx="1"/>
            <a:endCxn id="49" idx="3"/>
          </p:cNvCxnSpPr>
          <p:nvPr/>
        </p:nvCxnSpPr>
        <p:spPr>
          <a:xfrm flipH="1">
            <a:off x="5991186" y="3321050"/>
            <a:ext cx="831048"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32" idx="1"/>
          </p:cNvCxnSpPr>
          <p:nvPr/>
        </p:nvCxnSpPr>
        <p:spPr>
          <a:xfrm>
            <a:off x="3178175" y="3513042"/>
            <a:ext cx="599712" cy="3414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3"/>
            <a:endCxn id="49" idx="1"/>
          </p:cNvCxnSpPr>
          <p:nvPr/>
        </p:nvCxnSpPr>
        <p:spPr>
          <a:xfrm>
            <a:off x="4517662" y="3854450"/>
            <a:ext cx="73374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46802" y="1393514"/>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10.1.0.0/16</a:t>
            </a:r>
            <a:endParaRPr lang="en-US" sz="1800" dirty="0">
              <a:latin typeface="Arial" panose="020B0604020202020204" pitchFamily="34" charset="0"/>
              <a:cs typeface="Arial" panose="020B0604020202020204" pitchFamily="34" charset="0"/>
            </a:endParaRPr>
          </a:p>
        </p:txBody>
      </p:sp>
      <p:sp>
        <p:nvSpPr>
          <p:cNvPr id="45" name="TextBox 44"/>
          <p:cNvSpPr txBox="1"/>
          <p:nvPr/>
        </p:nvSpPr>
        <p:spPr>
          <a:xfrm>
            <a:off x="7568524" y="1071829"/>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10.2.0.0/16</a:t>
            </a:r>
            <a:endParaRPr lang="en-US" sz="1800" dirty="0">
              <a:latin typeface="Arial" panose="020B0604020202020204" pitchFamily="34" charset="0"/>
              <a:cs typeface="Arial" panose="020B0604020202020204" pitchFamily="34" charset="0"/>
            </a:endParaRPr>
          </a:p>
        </p:txBody>
      </p:sp>
      <p:pic>
        <p:nvPicPr>
          <p:cNvPr id="49"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5251411" y="3594100"/>
            <a:ext cx="739775" cy="520700"/>
          </a:xfrm>
          <a:prstGeom prst="rect">
            <a:avLst/>
          </a:prstGeom>
          <a:solidFill>
            <a:schemeClr val="bg1"/>
          </a:solidFill>
          <a:ln>
            <a:noFill/>
          </a:ln>
        </p:spPr>
      </p:pic>
      <p:sp>
        <p:nvSpPr>
          <p:cNvPr id="50" name="TextBox 49"/>
          <p:cNvSpPr txBox="1"/>
          <p:nvPr/>
        </p:nvSpPr>
        <p:spPr>
          <a:xfrm>
            <a:off x="5260896" y="3352827"/>
            <a:ext cx="466794"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P1</a:t>
            </a:r>
            <a:endParaRPr lang="en-US" sz="1800" dirty="0">
              <a:latin typeface="Arial" panose="020B0604020202020204" pitchFamily="34" charset="0"/>
              <a:cs typeface="Arial" panose="020B0604020202020204" pitchFamily="34" charset="0"/>
            </a:endParaRPr>
          </a:p>
        </p:txBody>
      </p:sp>
      <p:sp>
        <p:nvSpPr>
          <p:cNvPr id="56" name="TextBox 55"/>
          <p:cNvSpPr txBox="1"/>
          <p:nvPr/>
        </p:nvSpPr>
        <p:spPr>
          <a:xfrm>
            <a:off x="6281113" y="3744874"/>
            <a:ext cx="987690" cy="400110"/>
          </a:xfrm>
          <a:prstGeom prst="rect">
            <a:avLst/>
          </a:prstGeom>
          <a:noFill/>
          <a:ln>
            <a:noFill/>
          </a:ln>
        </p:spPr>
        <p:txBody>
          <a:bodyPr wrap="square" rtlCol="0">
            <a:spAutoFit/>
          </a:bodyPr>
          <a:lstStyle/>
          <a:p>
            <a:r>
              <a:rPr lang="en-US" sz="2000" b="1" dirty="0" smtClean="0">
                <a:solidFill>
                  <a:srgbClr val="C00000"/>
                </a:solidFill>
                <a:latin typeface="+mn-lt"/>
              </a:rPr>
              <a:t>[PE2, 3]</a:t>
            </a:r>
            <a:endParaRPr lang="en-US" sz="2000" b="1" dirty="0">
              <a:solidFill>
                <a:srgbClr val="C00000"/>
              </a:solidFill>
              <a:latin typeface="+mn-lt"/>
            </a:endParaRPr>
          </a:p>
        </p:txBody>
      </p:sp>
      <p:sp>
        <p:nvSpPr>
          <p:cNvPr id="53" name="Title 1"/>
          <p:cNvSpPr>
            <a:spLocks noGrp="1"/>
          </p:cNvSpPr>
          <p:nvPr>
            <p:ph type="title"/>
          </p:nvPr>
        </p:nvSpPr>
        <p:spPr>
          <a:xfrm>
            <a:off x="533400" y="228600"/>
            <a:ext cx="7886700" cy="585460"/>
          </a:xfrm>
        </p:spPr>
        <p:txBody>
          <a:bodyPr/>
          <a:lstStyle/>
          <a:p>
            <a:r>
              <a:rPr lang="en-US" dirty="0" smtClean="0"/>
              <a:t>3</a:t>
            </a:r>
            <a:r>
              <a:rPr lang="en-US" baseline="30000" dirty="0" smtClean="0"/>
              <a:t>rd</a:t>
            </a:r>
            <a:r>
              <a:rPr lang="en-US" dirty="0" smtClean="0"/>
              <a:t>   – The Forwarding Table</a:t>
            </a:r>
            <a:endParaRPr lang="en-US" dirty="0"/>
          </a:p>
        </p:txBody>
      </p:sp>
      <p:cxnSp>
        <p:nvCxnSpPr>
          <p:cNvPr id="47" name="Straight Arrow Connector 46"/>
          <p:cNvCxnSpPr/>
          <p:nvPr/>
        </p:nvCxnSpPr>
        <p:spPr>
          <a:xfrm flipH="1">
            <a:off x="6357647" y="4141731"/>
            <a:ext cx="843095" cy="0"/>
          </a:xfrm>
          <a:prstGeom prst="straightConnector1">
            <a:avLst/>
          </a:prstGeom>
          <a:ln w="317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632364" y="4102058"/>
            <a:ext cx="1358822" cy="400110"/>
          </a:xfrm>
          <a:prstGeom prst="rect">
            <a:avLst/>
          </a:prstGeom>
          <a:noFill/>
          <a:ln>
            <a:noFill/>
          </a:ln>
        </p:spPr>
        <p:txBody>
          <a:bodyPr wrap="square" rtlCol="0">
            <a:spAutoFit/>
          </a:bodyPr>
          <a:lstStyle/>
          <a:p>
            <a:r>
              <a:rPr lang="en-US" sz="2000" b="1" dirty="0" smtClean="0">
                <a:solidFill>
                  <a:srgbClr val="C00000"/>
                </a:solidFill>
                <a:latin typeface="+mn-lt"/>
              </a:rPr>
              <a:t>[PE2, 100]</a:t>
            </a:r>
            <a:endParaRPr lang="en-US" sz="2000" b="1" dirty="0">
              <a:solidFill>
                <a:srgbClr val="C00000"/>
              </a:solidFill>
              <a:latin typeface="+mn-lt"/>
            </a:endParaRPr>
          </a:p>
        </p:txBody>
      </p:sp>
      <p:cxnSp>
        <p:nvCxnSpPr>
          <p:cNvPr id="60" name="Straight Arrow Connector 59"/>
          <p:cNvCxnSpPr/>
          <p:nvPr/>
        </p:nvCxnSpPr>
        <p:spPr>
          <a:xfrm flipH="1">
            <a:off x="4660900" y="4502168"/>
            <a:ext cx="1206500" cy="19032"/>
          </a:xfrm>
          <a:prstGeom prst="straightConnector1">
            <a:avLst/>
          </a:prstGeom>
          <a:ln w="317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626288" y="4012162"/>
            <a:ext cx="1358822" cy="400110"/>
          </a:xfrm>
          <a:prstGeom prst="rect">
            <a:avLst/>
          </a:prstGeom>
          <a:noFill/>
          <a:ln>
            <a:noFill/>
          </a:ln>
        </p:spPr>
        <p:txBody>
          <a:bodyPr wrap="square" rtlCol="0">
            <a:spAutoFit/>
          </a:bodyPr>
          <a:lstStyle/>
          <a:p>
            <a:r>
              <a:rPr lang="en-US" sz="2000" b="1" dirty="0" smtClean="0">
                <a:solidFill>
                  <a:srgbClr val="C00000"/>
                </a:solidFill>
                <a:latin typeface="+mn-lt"/>
              </a:rPr>
              <a:t>[PE2, 200]</a:t>
            </a:r>
            <a:endParaRPr lang="en-US" sz="2000" b="1" dirty="0">
              <a:solidFill>
                <a:srgbClr val="C00000"/>
              </a:solidFill>
              <a:latin typeface="+mn-lt"/>
            </a:endParaRPr>
          </a:p>
        </p:txBody>
      </p:sp>
      <p:cxnSp>
        <p:nvCxnSpPr>
          <p:cNvPr id="67" name="Straight Arrow Connector 66"/>
          <p:cNvCxnSpPr/>
          <p:nvPr/>
        </p:nvCxnSpPr>
        <p:spPr>
          <a:xfrm flipH="1">
            <a:off x="2654824" y="4412272"/>
            <a:ext cx="1206500" cy="19032"/>
          </a:xfrm>
          <a:prstGeom prst="straightConnector1">
            <a:avLst/>
          </a:prstGeom>
          <a:ln w="317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192256" y="2066770"/>
            <a:ext cx="2503944" cy="400110"/>
          </a:xfrm>
          <a:prstGeom prst="rect">
            <a:avLst/>
          </a:prstGeom>
          <a:noFill/>
          <a:ln>
            <a:noFill/>
          </a:ln>
        </p:spPr>
        <p:txBody>
          <a:bodyPr wrap="square" rtlCol="0">
            <a:spAutoFit/>
          </a:bodyPr>
          <a:lstStyle/>
          <a:p>
            <a:r>
              <a:rPr lang="en-US" sz="2000" b="1" dirty="0" smtClean="0">
                <a:solidFill>
                  <a:schemeClr val="accent6">
                    <a:lumMod val="75000"/>
                  </a:schemeClr>
                </a:solidFill>
                <a:latin typeface="+mn-lt"/>
              </a:rPr>
              <a:t>[10.2.0.0/16] </a:t>
            </a:r>
            <a:r>
              <a:rPr lang="en-US" sz="2000" b="1" dirty="0" err="1" smtClean="0">
                <a:solidFill>
                  <a:schemeClr val="accent6">
                    <a:lumMod val="75000"/>
                  </a:schemeClr>
                </a:solidFill>
                <a:latin typeface="+mn-lt"/>
              </a:rPr>
              <a:t>nh</a:t>
            </a:r>
            <a:r>
              <a:rPr lang="en-US" sz="2000" b="1" dirty="0" smtClean="0">
                <a:solidFill>
                  <a:schemeClr val="accent6">
                    <a:lumMod val="75000"/>
                  </a:schemeClr>
                </a:solidFill>
                <a:latin typeface="+mn-lt"/>
              </a:rPr>
              <a:t> CE2</a:t>
            </a:r>
            <a:endParaRPr lang="en-US" sz="2000" b="1" dirty="0">
              <a:solidFill>
                <a:schemeClr val="accent6">
                  <a:lumMod val="75000"/>
                </a:schemeClr>
              </a:solidFill>
              <a:latin typeface="+mn-lt"/>
            </a:endParaRPr>
          </a:p>
        </p:txBody>
      </p:sp>
      <p:cxnSp>
        <p:nvCxnSpPr>
          <p:cNvPr id="19" name="Straight Arrow Connector 18"/>
          <p:cNvCxnSpPr/>
          <p:nvPr/>
        </p:nvCxnSpPr>
        <p:spPr>
          <a:xfrm flipH="1">
            <a:off x="7119097" y="2201326"/>
            <a:ext cx="664415" cy="631008"/>
          </a:xfrm>
          <a:prstGeom prst="straightConnector1">
            <a:avLst/>
          </a:prstGeom>
          <a:ln w="25400">
            <a:solidFill>
              <a:schemeClr val="accent6">
                <a:lumMod val="5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731033" y="5345458"/>
            <a:ext cx="4172225" cy="400110"/>
          </a:xfrm>
          <a:prstGeom prst="rect">
            <a:avLst/>
          </a:prstGeom>
          <a:noFill/>
          <a:ln>
            <a:noFill/>
          </a:ln>
        </p:spPr>
        <p:txBody>
          <a:bodyPr wrap="square" rtlCol="0">
            <a:spAutoFit/>
          </a:bodyPr>
          <a:lstStyle/>
          <a:p>
            <a:r>
              <a:rPr lang="en-US" sz="2000" b="1" dirty="0" smtClean="0">
                <a:solidFill>
                  <a:schemeClr val="accent6">
                    <a:lumMod val="75000"/>
                  </a:schemeClr>
                </a:solidFill>
                <a:latin typeface="+mn-lt"/>
              </a:rPr>
              <a:t>[RD1:10.2.0.0/16, label 1001] </a:t>
            </a:r>
            <a:r>
              <a:rPr lang="en-US" sz="2000" b="1" dirty="0" err="1" smtClean="0">
                <a:solidFill>
                  <a:schemeClr val="accent6">
                    <a:lumMod val="75000"/>
                  </a:schemeClr>
                </a:solidFill>
                <a:latin typeface="+mn-lt"/>
              </a:rPr>
              <a:t>nh</a:t>
            </a:r>
            <a:r>
              <a:rPr lang="en-US" sz="2000" b="1" dirty="0" smtClean="0">
                <a:solidFill>
                  <a:schemeClr val="accent6">
                    <a:lumMod val="75000"/>
                  </a:schemeClr>
                </a:solidFill>
                <a:latin typeface="+mn-lt"/>
              </a:rPr>
              <a:t> PE2</a:t>
            </a:r>
            <a:endParaRPr lang="en-US" sz="2000" b="1" dirty="0">
              <a:solidFill>
                <a:schemeClr val="accent6">
                  <a:lumMod val="75000"/>
                </a:schemeClr>
              </a:solidFill>
              <a:latin typeface="+mn-lt"/>
            </a:endParaRPr>
          </a:p>
        </p:txBody>
      </p:sp>
      <p:cxnSp>
        <p:nvCxnSpPr>
          <p:cNvPr id="52" name="Straight Arrow Connector 51"/>
          <p:cNvCxnSpPr/>
          <p:nvPr/>
        </p:nvCxnSpPr>
        <p:spPr>
          <a:xfrm flipH="1">
            <a:off x="2808287" y="5181600"/>
            <a:ext cx="4125914" cy="36273"/>
          </a:xfrm>
          <a:prstGeom prst="straightConnector1">
            <a:avLst/>
          </a:prstGeom>
          <a:ln w="31750">
            <a:solidFill>
              <a:schemeClr val="accent6">
                <a:lumMod val="5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4383" y="2524791"/>
            <a:ext cx="2503944" cy="400110"/>
          </a:xfrm>
          <a:prstGeom prst="rect">
            <a:avLst/>
          </a:prstGeom>
          <a:noFill/>
          <a:ln>
            <a:noFill/>
          </a:ln>
        </p:spPr>
        <p:txBody>
          <a:bodyPr wrap="square" rtlCol="0">
            <a:spAutoFit/>
          </a:bodyPr>
          <a:lstStyle/>
          <a:p>
            <a:r>
              <a:rPr lang="en-US" sz="2000" b="1" dirty="0" smtClean="0">
                <a:solidFill>
                  <a:schemeClr val="accent6">
                    <a:lumMod val="75000"/>
                  </a:schemeClr>
                </a:solidFill>
                <a:latin typeface="+mn-lt"/>
              </a:rPr>
              <a:t>[10.2.0.0/16] </a:t>
            </a:r>
            <a:r>
              <a:rPr lang="en-US" sz="2000" b="1" smtClean="0">
                <a:solidFill>
                  <a:schemeClr val="accent6">
                    <a:lumMod val="75000"/>
                  </a:schemeClr>
                </a:solidFill>
                <a:latin typeface="+mn-lt"/>
              </a:rPr>
              <a:t>via PE1</a:t>
            </a:r>
            <a:endParaRPr lang="en-US" sz="2000" b="1" dirty="0">
              <a:solidFill>
                <a:schemeClr val="accent6">
                  <a:lumMod val="75000"/>
                </a:schemeClr>
              </a:solidFill>
              <a:latin typeface="+mn-lt"/>
            </a:endParaRPr>
          </a:p>
        </p:txBody>
      </p:sp>
      <p:cxnSp>
        <p:nvCxnSpPr>
          <p:cNvPr id="55" name="Straight Arrow Connector 54"/>
          <p:cNvCxnSpPr/>
          <p:nvPr/>
        </p:nvCxnSpPr>
        <p:spPr>
          <a:xfrm flipH="1" flipV="1">
            <a:off x="2245914" y="2333644"/>
            <a:ext cx="502423" cy="475456"/>
          </a:xfrm>
          <a:prstGeom prst="straightConnector1">
            <a:avLst/>
          </a:prstGeom>
          <a:ln w="25400">
            <a:solidFill>
              <a:schemeClr val="accent6">
                <a:lumMod val="5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58" name="Rounded Rectangular Callout 57"/>
          <p:cNvSpPr/>
          <p:nvPr/>
        </p:nvSpPr>
        <p:spPr>
          <a:xfrm>
            <a:off x="304800" y="4648199"/>
            <a:ext cx="1980595" cy="595301"/>
          </a:xfrm>
          <a:prstGeom prst="wedgeRoundRectCallout">
            <a:avLst>
              <a:gd name="adj1" fmla="val 59211"/>
              <a:gd name="adj2" fmla="val -165529"/>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smtClean="0"/>
              <a:t>10.2.0.0/16 - push 1001, </a:t>
            </a:r>
            <a:r>
              <a:rPr lang="en-US" sz="1800" dirty="0" err="1" smtClean="0"/>
              <a:t>nh</a:t>
            </a:r>
            <a:r>
              <a:rPr lang="en-US" sz="1800" dirty="0" smtClean="0"/>
              <a:t> PE2</a:t>
            </a:r>
            <a:endParaRPr lang="en-US" sz="1800" dirty="0"/>
          </a:p>
        </p:txBody>
      </p:sp>
      <p:sp>
        <p:nvSpPr>
          <p:cNvPr id="57" name="Rounded Rectangular Callout 56"/>
          <p:cNvSpPr/>
          <p:nvPr/>
        </p:nvSpPr>
        <p:spPr>
          <a:xfrm>
            <a:off x="322066" y="4179142"/>
            <a:ext cx="1980595" cy="469058"/>
          </a:xfrm>
          <a:prstGeom prst="wedgeRoundRectCallout">
            <a:avLst>
              <a:gd name="adj1" fmla="val 56005"/>
              <a:gd name="adj2" fmla="val -788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smtClean="0"/>
              <a:t>PE2-- push 200</a:t>
            </a:r>
            <a:endParaRPr lang="en-US" sz="1800" dirty="0"/>
          </a:p>
        </p:txBody>
      </p:sp>
      <p:sp>
        <p:nvSpPr>
          <p:cNvPr id="61" name="Rounded Rectangular Callout 60"/>
          <p:cNvSpPr/>
          <p:nvPr/>
        </p:nvSpPr>
        <p:spPr>
          <a:xfrm>
            <a:off x="6903258" y="4451657"/>
            <a:ext cx="2164542" cy="677230"/>
          </a:xfrm>
          <a:prstGeom prst="wedgeRoundRectCallout">
            <a:avLst>
              <a:gd name="adj1" fmla="val -26399"/>
              <a:gd name="adj2" fmla="val -1719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smtClean="0"/>
              <a:t>1001 – pop, </a:t>
            </a:r>
            <a:r>
              <a:rPr lang="en-US" sz="1800" dirty="0" err="1" smtClean="0"/>
              <a:t>vpn</a:t>
            </a:r>
            <a:r>
              <a:rPr lang="en-US" sz="1800" dirty="0" smtClean="0"/>
              <a:t> green</a:t>
            </a:r>
            <a:endParaRPr lang="en-US" sz="1800" dirty="0"/>
          </a:p>
        </p:txBody>
      </p:sp>
      <p:sp>
        <p:nvSpPr>
          <p:cNvPr id="62" name="Rounded Rectangular Callout 61"/>
          <p:cNvSpPr/>
          <p:nvPr/>
        </p:nvSpPr>
        <p:spPr>
          <a:xfrm>
            <a:off x="6914706" y="5137909"/>
            <a:ext cx="2153094" cy="595301"/>
          </a:xfrm>
          <a:prstGeom prst="wedgeRoundRectCallout">
            <a:avLst>
              <a:gd name="adj1" fmla="val -16289"/>
              <a:gd name="adj2" fmla="val -69527"/>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smtClean="0"/>
              <a:t>10.2.0.0/16 – </a:t>
            </a:r>
            <a:r>
              <a:rPr lang="en-US" sz="1800" dirty="0" err="1" smtClean="0"/>
              <a:t>nh</a:t>
            </a:r>
            <a:r>
              <a:rPr lang="en-US" sz="1800" dirty="0" smtClean="0"/>
              <a:t> CE2</a:t>
            </a:r>
            <a:endParaRPr lang="en-US" sz="1800" dirty="0"/>
          </a:p>
        </p:txBody>
      </p:sp>
    </p:spTree>
    <p:extLst>
      <p:ext uri="{BB962C8B-B14F-4D97-AF65-F5344CB8AC3E}">
        <p14:creationId xmlns:p14="http://schemas.microsoft.com/office/powerpoint/2010/main" val="374002103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8" descr="cl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483" y="2722697"/>
            <a:ext cx="4789517" cy="271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285434" y="3137134"/>
            <a:ext cx="1915909"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Provider network</a:t>
            </a:r>
            <a:endParaRPr lang="en-US" sz="1800" dirty="0">
              <a:latin typeface="Arial" panose="020B0604020202020204" pitchFamily="34" charset="0"/>
              <a:cs typeface="Arial" panose="020B0604020202020204" pitchFamily="34" charset="0"/>
            </a:endParaRPr>
          </a:p>
        </p:txBody>
      </p:sp>
      <p:pic>
        <p:nvPicPr>
          <p:cNvPr id="5"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2438400" y="3557492"/>
            <a:ext cx="739775" cy="520700"/>
          </a:xfrm>
          <a:prstGeom prst="rect">
            <a:avLst/>
          </a:prstGeom>
          <a:solidFill>
            <a:schemeClr val="bg1"/>
          </a:solidFill>
          <a:ln>
            <a:noFill/>
          </a:ln>
        </p:spPr>
      </p:pic>
      <p:sp>
        <p:nvSpPr>
          <p:cNvPr id="6" name="TextBox 5"/>
          <p:cNvSpPr txBox="1"/>
          <p:nvPr/>
        </p:nvSpPr>
        <p:spPr>
          <a:xfrm>
            <a:off x="1828800" y="3657805"/>
            <a:ext cx="6206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PE1</a:t>
            </a:r>
            <a:endParaRPr lang="en-US" sz="1800" dirty="0">
              <a:latin typeface="Arial" panose="020B0604020202020204" pitchFamily="34" charset="0"/>
              <a:cs typeface="Arial" panose="020B0604020202020204" pitchFamily="34" charset="0"/>
            </a:endParaRPr>
          </a:p>
        </p:txBody>
      </p:sp>
      <p:pic>
        <p:nvPicPr>
          <p:cNvPr id="9"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6822234" y="3365500"/>
            <a:ext cx="739775" cy="520700"/>
          </a:xfrm>
          <a:prstGeom prst="rect">
            <a:avLst/>
          </a:prstGeom>
          <a:solidFill>
            <a:schemeClr val="bg1"/>
          </a:solidFill>
          <a:ln>
            <a:noFill/>
          </a:ln>
        </p:spPr>
      </p:pic>
      <p:sp>
        <p:nvSpPr>
          <p:cNvPr id="10" name="TextBox 9"/>
          <p:cNvSpPr txBox="1"/>
          <p:nvPr/>
        </p:nvSpPr>
        <p:spPr>
          <a:xfrm>
            <a:off x="7532717" y="3455328"/>
            <a:ext cx="6206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PE2</a:t>
            </a:r>
            <a:endParaRPr lang="en-US" sz="1800" dirty="0">
              <a:latin typeface="Arial" panose="020B0604020202020204" pitchFamily="34" charset="0"/>
              <a:cs typeface="Arial" panose="020B0604020202020204" pitchFamily="34" charset="0"/>
            </a:endParaRPr>
          </a:p>
        </p:txBody>
      </p:sp>
      <p:sp>
        <p:nvSpPr>
          <p:cNvPr id="11" name="Oval 10"/>
          <p:cNvSpPr/>
          <p:nvPr/>
        </p:nvSpPr>
        <p:spPr>
          <a:xfrm>
            <a:off x="381000" y="1479827"/>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06278" y="1143000"/>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site1</a:t>
            </a:r>
            <a:endParaRPr lang="en-US" sz="2200" dirty="0">
              <a:latin typeface="Arial" panose="020B0604020202020204" pitchFamily="34" charset="0"/>
              <a:cs typeface="Arial" panose="020B0604020202020204" pitchFamily="34" charset="0"/>
            </a:endParaRPr>
          </a:p>
        </p:txBody>
      </p:sp>
      <p:sp>
        <p:nvSpPr>
          <p:cNvPr id="14" name="TextBox 13"/>
          <p:cNvSpPr txBox="1"/>
          <p:nvPr/>
        </p:nvSpPr>
        <p:spPr>
          <a:xfrm>
            <a:off x="1651888" y="2162218"/>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CE1</a:t>
            </a:r>
            <a:endParaRPr lang="en-US" sz="1800" dirty="0">
              <a:latin typeface="Arial" panose="020B0604020202020204" pitchFamily="34" charset="0"/>
              <a:cs typeface="Arial" panose="020B0604020202020204" pitchFamily="34" charset="0"/>
            </a:endParaRPr>
          </a:p>
        </p:txBody>
      </p:sp>
      <p:pic>
        <p:nvPicPr>
          <p:cNvPr id="13" name="Picture 115" descr="router-generic"/>
          <p:cNvPicPr>
            <a:picLocks noChangeAspect="1" noChangeArrowheads="1"/>
          </p:cNvPicPr>
          <p:nvPr/>
        </p:nvPicPr>
        <p:blipFill>
          <a:blip r:embed="rId5">
            <a:clrChange>
              <a:clrFrom>
                <a:srgbClr val="A2BEC1"/>
              </a:clrFrom>
              <a:clrTo>
                <a:srgbClr val="A2BEC1">
                  <a:alpha val="0"/>
                </a:srgbClr>
              </a:clrTo>
            </a:clrChang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43766" y="2245776"/>
            <a:ext cx="739775" cy="520700"/>
          </a:xfrm>
          <a:prstGeom prst="rect">
            <a:avLst/>
          </a:prstGeom>
          <a:noFill/>
          <a:ln>
            <a:noFill/>
          </a:ln>
          <a:effectLst/>
        </p:spPr>
      </p:pic>
      <p:sp>
        <p:nvSpPr>
          <p:cNvPr id="15" name="Oval 14"/>
          <p:cNvSpPr/>
          <p:nvPr/>
        </p:nvSpPr>
        <p:spPr>
          <a:xfrm>
            <a:off x="7486650" y="1192795"/>
            <a:ext cx="1428750" cy="787888"/>
          </a:xfrm>
          <a:prstGeom prst="ellips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804303" y="838200"/>
            <a:ext cx="778193" cy="430887"/>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site2</a:t>
            </a:r>
            <a:endParaRPr lang="en-US" sz="2200" dirty="0">
              <a:latin typeface="Arial" panose="020B0604020202020204" pitchFamily="34" charset="0"/>
              <a:cs typeface="Arial" panose="020B0604020202020204" pitchFamily="34" charset="0"/>
            </a:endParaRPr>
          </a:p>
        </p:txBody>
      </p:sp>
      <p:sp>
        <p:nvSpPr>
          <p:cNvPr id="17" name="TextBox 16"/>
          <p:cNvSpPr txBox="1"/>
          <p:nvPr/>
        </p:nvSpPr>
        <p:spPr>
          <a:xfrm>
            <a:off x="7271497" y="1965706"/>
            <a:ext cx="633507"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CE2</a:t>
            </a:r>
            <a:endParaRPr lang="en-US" sz="1800" dirty="0">
              <a:latin typeface="Arial" panose="020B0604020202020204" pitchFamily="34" charset="0"/>
              <a:cs typeface="Arial" panose="020B0604020202020204" pitchFamily="34" charset="0"/>
            </a:endParaRPr>
          </a:p>
        </p:txBody>
      </p:sp>
      <p:pic>
        <p:nvPicPr>
          <p:cNvPr id="18" name="Picture 115" descr="router-generic"/>
          <p:cNvPicPr>
            <a:picLocks noChangeAspect="1" noChangeArrowheads="1"/>
          </p:cNvPicPr>
          <p:nvPr/>
        </p:nvPicPr>
        <p:blipFill>
          <a:blip r:embed="rId5">
            <a:clrChange>
              <a:clrFrom>
                <a:srgbClr val="A2BEC1"/>
              </a:clrFrom>
              <a:clrTo>
                <a:srgbClr val="A2BEC1">
                  <a:alpha val="0"/>
                </a:srgbClr>
              </a:clrTo>
            </a:clrChang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881938" y="1904167"/>
            <a:ext cx="739775" cy="520700"/>
          </a:xfrm>
          <a:prstGeom prst="rect">
            <a:avLst/>
          </a:prstGeom>
          <a:noFill/>
          <a:ln>
            <a:noFill/>
          </a:ln>
          <a:effectLst/>
        </p:spPr>
      </p:pic>
      <p:cxnSp>
        <p:nvCxnSpPr>
          <p:cNvPr id="24" name="Straight Connector 23"/>
          <p:cNvCxnSpPr>
            <a:stCxn id="18" idx="2"/>
            <a:endCxn id="9" idx="0"/>
          </p:cNvCxnSpPr>
          <p:nvPr/>
        </p:nvCxnSpPr>
        <p:spPr>
          <a:xfrm flipH="1">
            <a:off x="7192122" y="2424867"/>
            <a:ext cx="1059704" cy="940633"/>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3"/>
            <a:endCxn id="5" idx="0"/>
          </p:cNvCxnSpPr>
          <p:nvPr/>
        </p:nvCxnSpPr>
        <p:spPr>
          <a:xfrm>
            <a:off x="1683541" y="2506126"/>
            <a:ext cx="1124747" cy="1051366"/>
          </a:xfrm>
          <a:prstGeom prst="line">
            <a:avLst/>
          </a:prstGeom>
          <a:ln w="25400">
            <a:solidFill>
              <a:srgbClr val="009999"/>
            </a:solidFill>
          </a:ln>
        </p:spPr>
        <p:style>
          <a:lnRef idx="1">
            <a:schemeClr val="accent1"/>
          </a:lnRef>
          <a:fillRef idx="0">
            <a:schemeClr val="accent1"/>
          </a:fillRef>
          <a:effectRef idx="0">
            <a:schemeClr val="accent1"/>
          </a:effectRef>
          <a:fontRef idx="minor">
            <a:schemeClr val="tx1"/>
          </a:fontRef>
        </p:style>
      </p:cxnSp>
      <p:pic>
        <p:nvPicPr>
          <p:cNvPr id="32"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3777887" y="3898900"/>
            <a:ext cx="739775" cy="520700"/>
          </a:xfrm>
          <a:prstGeom prst="rect">
            <a:avLst/>
          </a:prstGeom>
          <a:solidFill>
            <a:schemeClr val="bg1"/>
          </a:solidFill>
          <a:ln>
            <a:noFill/>
          </a:ln>
        </p:spPr>
      </p:pic>
      <p:sp>
        <p:nvSpPr>
          <p:cNvPr id="33" name="TextBox 32"/>
          <p:cNvSpPr txBox="1"/>
          <p:nvPr/>
        </p:nvSpPr>
        <p:spPr>
          <a:xfrm>
            <a:off x="3733800" y="3669268"/>
            <a:ext cx="466794"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P0</a:t>
            </a:r>
            <a:endParaRPr lang="en-US" sz="1800" dirty="0">
              <a:latin typeface="Arial" panose="020B0604020202020204" pitchFamily="34" charset="0"/>
              <a:cs typeface="Arial" panose="020B0604020202020204" pitchFamily="34" charset="0"/>
            </a:endParaRPr>
          </a:p>
        </p:txBody>
      </p:sp>
      <p:cxnSp>
        <p:nvCxnSpPr>
          <p:cNvPr id="35" name="Straight Connector 34"/>
          <p:cNvCxnSpPr>
            <a:stCxn id="9" idx="1"/>
            <a:endCxn id="49" idx="3"/>
          </p:cNvCxnSpPr>
          <p:nvPr/>
        </p:nvCxnSpPr>
        <p:spPr>
          <a:xfrm flipH="1">
            <a:off x="5991186" y="3625850"/>
            <a:ext cx="831048"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32" idx="1"/>
          </p:cNvCxnSpPr>
          <p:nvPr/>
        </p:nvCxnSpPr>
        <p:spPr>
          <a:xfrm>
            <a:off x="3178175" y="3817842"/>
            <a:ext cx="599712" cy="3414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3"/>
            <a:endCxn id="49" idx="1"/>
          </p:cNvCxnSpPr>
          <p:nvPr/>
        </p:nvCxnSpPr>
        <p:spPr>
          <a:xfrm>
            <a:off x="4517662" y="4159250"/>
            <a:ext cx="73374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46802" y="1698314"/>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10.1.0.0/16</a:t>
            </a:r>
            <a:endParaRPr lang="en-US" sz="1800" dirty="0">
              <a:latin typeface="Arial" panose="020B0604020202020204" pitchFamily="34" charset="0"/>
              <a:cs typeface="Arial" panose="020B0604020202020204" pitchFamily="34" charset="0"/>
            </a:endParaRPr>
          </a:p>
        </p:txBody>
      </p:sp>
      <p:sp>
        <p:nvSpPr>
          <p:cNvPr id="45" name="TextBox 44"/>
          <p:cNvSpPr txBox="1"/>
          <p:nvPr/>
        </p:nvSpPr>
        <p:spPr>
          <a:xfrm>
            <a:off x="7568524" y="1376629"/>
            <a:ext cx="1499276" cy="369332"/>
          </a:xfrm>
          <a:prstGeom prst="rect">
            <a:avLst/>
          </a:prstGeom>
          <a:noFill/>
        </p:spPr>
        <p:txBody>
          <a:bodyPr wrap="square" rtlCol="0">
            <a:spAutoFit/>
          </a:bodyPr>
          <a:lstStyle/>
          <a:p>
            <a:r>
              <a:rPr lang="en-US" sz="1800" dirty="0" smtClean="0">
                <a:latin typeface="Arial" panose="020B0604020202020204" pitchFamily="34" charset="0"/>
                <a:cs typeface="Arial" panose="020B0604020202020204" pitchFamily="34" charset="0"/>
              </a:rPr>
              <a:t>10.2.0.0/16</a:t>
            </a:r>
            <a:endParaRPr lang="en-US" sz="1800" dirty="0">
              <a:latin typeface="Arial" panose="020B0604020202020204" pitchFamily="34" charset="0"/>
              <a:cs typeface="Arial" panose="020B0604020202020204" pitchFamily="34" charset="0"/>
            </a:endParaRPr>
          </a:p>
        </p:txBody>
      </p:sp>
      <p:pic>
        <p:nvPicPr>
          <p:cNvPr id="49" name="Picture 115" descr="router-generic"/>
          <p:cNvPicPr>
            <a:picLocks noChangeAspect="1" noChangeArrowheads="1"/>
          </p:cNvPicPr>
          <p:nvPr/>
        </p:nvPicPr>
        <p:blipFill>
          <a:blip r:embed="rId4">
            <a:clrChange>
              <a:clrFrom>
                <a:srgbClr val="A2BEC1"/>
              </a:clrFrom>
              <a:clrTo>
                <a:srgbClr val="A2BEC1">
                  <a:alpha val="0"/>
                </a:srgbClr>
              </a:clrTo>
            </a:clrChange>
            <a:extLst>
              <a:ext uri="{28A0092B-C50C-407E-A947-70E740481C1C}">
                <a14:useLocalDpi xmlns:a14="http://schemas.microsoft.com/office/drawing/2010/main" val="0"/>
              </a:ext>
            </a:extLst>
          </a:blip>
          <a:srcRect/>
          <a:stretch>
            <a:fillRect/>
          </a:stretch>
        </p:blipFill>
        <p:spPr bwMode="auto">
          <a:xfrm>
            <a:off x="5251411" y="3898900"/>
            <a:ext cx="739775" cy="520700"/>
          </a:xfrm>
          <a:prstGeom prst="rect">
            <a:avLst/>
          </a:prstGeom>
          <a:solidFill>
            <a:schemeClr val="bg1"/>
          </a:solidFill>
          <a:ln>
            <a:noFill/>
          </a:ln>
        </p:spPr>
      </p:pic>
      <p:sp>
        <p:nvSpPr>
          <p:cNvPr id="50" name="TextBox 49"/>
          <p:cNvSpPr txBox="1"/>
          <p:nvPr/>
        </p:nvSpPr>
        <p:spPr>
          <a:xfrm>
            <a:off x="5260896" y="3657627"/>
            <a:ext cx="466794"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P1</a:t>
            </a:r>
            <a:endParaRPr lang="en-US" sz="1800" dirty="0">
              <a:latin typeface="Arial" panose="020B0604020202020204" pitchFamily="34" charset="0"/>
              <a:cs typeface="Arial" panose="020B0604020202020204" pitchFamily="34" charset="0"/>
            </a:endParaRPr>
          </a:p>
        </p:txBody>
      </p:sp>
      <p:sp>
        <p:nvSpPr>
          <p:cNvPr id="56" name="TextBox 55"/>
          <p:cNvSpPr txBox="1"/>
          <p:nvPr/>
        </p:nvSpPr>
        <p:spPr>
          <a:xfrm>
            <a:off x="6281113" y="4049674"/>
            <a:ext cx="987690" cy="400110"/>
          </a:xfrm>
          <a:prstGeom prst="rect">
            <a:avLst/>
          </a:prstGeom>
          <a:noFill/>
          <a:ln>
            <a:noFill/>
          </a:ln>
        </p:spPr>
        <p:txBody>
          <a:bodyPr wrap="square" rtlCol="0">
            <a:spAutoFit/>
          </a:bodyPr>
          <a:lstStyle/>
          <a:p>
            <a:r>
              <a:rPr lang="en-US" sz="2000" b="1" dirty="0" smtClean="0">
                <a:solidFill>
                  <a:srgbClr val="C00000"/>
                </a:solidFill>
                <a:latin typeface="+mn-lt"/>
              </a:rPr>
              <a:t>[PE2, 3]</a:t>
            </a:r>
            <a:endParaRPr lang="en-US" sz="2000" b="1" dirty="0">
              <a:solidFill>
                <a:srgbClr val="C00000"/>
              </a:solidFill>
              <a:latin typeface="+mn-lt"/>
            </a:endParaRPr>
          </a:p>
        </p:txBody>
      </p:sp>
      <p:sp>
        <p:nvSpPr>
          <p:cNvPr id="53" name="Title 1"/>
          <p:cNvSpPr>
            <a:spLocks noGrp="1"/>
          </p:cNvSpPr>
          <p:nvPr>
            <p:ph type="title"/>
          </p:nvPr>
        </p:nvSpPr>
        <p:spPr>
          <a:xfrm>
            <a:off x="533400" y="228600"/>
            <a:ext cx="7886700" cy="585460"/>
          </a:xfrm>
        </p:spPr>
        <p:txBody>
          <a:bodyPr/>
          <a:lstStyle/>
          <a:p>
            <a:r>
              <a:rPr lang="en-US" dirty="0" smtClean="0"/>
              <a:t>4</a:t>
            </a:r>
            <a:r>
              <a:rPr lang="en-US" baseline="30000" dirty="0" smtClean="0"/>
              <a:t>th</a:t>
            </a:r>
            <a:r>
              <a:rPr lang="en-US" dirty="0" smtClean="0"/>
              <a:t>  – Forwarding Traffic</a:t>
            </a:r>
            <a:endParaRPr lang="en-US" dirty="0"/>
          </a:p>
        </p:txBody>
      </p:sp>
      <p:cxnSp>
        <p:nvCxnSpPr>
          <p:cNvPr id="47" name="Straight Arrow Connector 46"/>
          <p:cNvCxnSpPr/>
          <p:nvPr/>
        </p:nvCxnSpPr>
        <p:spPr>
          <a:xfrm flipH="1">
            <a:off x="6357647" y="4446531"/>
            <a:ext cx="843095" cy="0"/>
          </a:xfrm>
          <a:prstGeom prst="straightConnector1">
            <a:avLst/>
          </a:prstGeom>
          <a:ln w="317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632364" y="4406858"/>
            <a:ext cx="1358822" cy="400110"/>
          </a:xfrm>
          <a:prstGeom prst="rect">
            <a:avLst/>
          </a:prstGeom>
          <a:noFill/>
          <a:ln>
            <a:noFill/>
          </a:ln>
        </p:spPr>
        <p:txBody>
          <a:bodyPr wrap="square" rtlCol="0">
            <a:spAutoFit/>
          </a:bodyPr>
          <a:lstStyle/>
          <a:p>
            <a:r>
              <a:rPr lang="en-US" sz="2000" b="1" dirty="0" smtClean="0">
                <a:solidFill>
                  <a:srgbClr val="C00000"/>
                </a:solidFill>
                <a:latin typeface="+mn-lt"/>
              </a:rPr>
              <a:t>[PE2, 100]</a:t>
            </a:r>
            <a:endParaRPr lang="en-US" sz="2000" b="1" dirty="0">
              <a:solidFill>
                <a:srgbClr val="C00000"/>
              </a:solidFill>
              <a:latin typeface="+mn-lt"/>
            </a:endParaRPr>
          </a:p>
        </p:txBody>
      </p:sp>
      <p:cxnSp>
        <p:nvCxnSpPr>
          <p:cNvPr id="60" name="Straight Arrow Connector 59"/>
          <p:cNvCxnSpPr/>
          <p:nvPr/>
        </p:nvCxnSpPr>
        <p:spPr>
          <a:xfrm flipH="1">
            <a:off x="4660900" y="4806968"/>
            <a:ext cx="1206500" cy="19032"/>
          </a:xfrm>
          <a:prstGeom prst="straightConnector1">
            <a:avLst/>
          </a:prstGeom>
          <a:ln w="317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626288" y="4316962"/>
            <a:ext cx="1358822" cy="400110"/>
          </a:xfrm>
          <a:prstGeom prst="rect">
            <a:avLst/>
          </a:prstGeom>
          <a:noFill/>
          <a:ln>
            <a:noFill/>
          </a:ln>
        </p:spPr>
        <p:txBody>
          <a:bodyPr wrap="square" rtlCol="0">
            <a:spAutoFit/>
          </a:bodyPr>
          <a:lstStyle/>
          <a:p>
            <a:r>
              <a:rPr lang="en-US" sz="2000" b="1" dirty="0" smtClean="0">
                <a:solidFill>
                  <a:srgbClr val="C00000"/>
                </a:solidFill>
                <a:latin typeface="+mn-lt"/>
              </a:rPr>
              <a:t>[PE2, 200]</a:t>
            </a:r>
            <a:endParaRPr lang="en-US" sz="2000" b="1" dirty="0">
              <a:solidFill>
                <a:srgbClr val="C00000"/>
              </a:solidFill>
              <a:latin typeface="+mn-lt"/>
            </a:endParaRPr>
          </a:p>
        </p:txBody>
      </p:sp>
      <p:cxnSp>
        <p:nvCxnSpPr>
          <p:cNvPr id="67" name="Straight Arrow Connector 66"/>
          <p:cNvCxnSpPr/>
          <p:nvPr/>
        </p:nvCxnSpPr>
        <p:spPr>
          <a:xfrm flipH="1">
            <a:off x="2654824" y="4717072"/>
            <a:ext cx="1206500" cy="19032"/>
          </a:xfrm>
          <a:prstGeom prst="straightConnector1">
            <a:avLst/>
          </a:prstGeom>
          <a:ln w="317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119097" y="2506126"/>
            <a:ext cx="664415" cy="631008"/>
          </a:xfrm>
          <a:prstGeom prst="straightConnector1">
            <a:avLst/>
          </a:prstGeom>
          <a:ln w="25400">
            <a:solidFill>
              <a:schemeClr val="accent6">
                <a:lumMod val="50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2147034" y="5552830"/>
            <a:ext cx="1111040" cy="8006"/>
          </a:xfrm>
          <a:prstGeom prst="straightConnector1">
            <a:avLst/>
          </a:prstGeom>
          <a:ln w="31750">
            <a:solidFill>
              <a:schemeClr val="accent6">
                <a:lumMod val="50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40354" y="3091298"/>
            <a:ext cx="1064646" cy="400110"/>
          </a:xfrm>
          <a:prstGeom prst="rect">
            <a:avLst/>
          </a:prstGeom>
          <a:noFill/>
          <a:ln>
            <a:solidFill>
              <a:schemeClr val="accent6">
                <a:lumMod val="50000"/>
              </a:schemeClr>
            </a:solidFill>
          </a:ln>
        </p:spPr>
        <p:txBody>
          <a:bodyPr wrap="square" rtlCol="0">
            <a:spAutoFit/>
          </a:bodyPr>
          <a:lstStyle/>
          <a:p>
            <a:r>
              <a:rPr lang="en-US" sz="2000" b="1" dirty="0" smtClean="0">
                <a:solidFill>
                  <a:schemeClr val="accent6">
                    <a:lumMod val="75000"/>
                  </a:schemeClr>
                </a:solidFill>
                <a:latin typeface="+mn-lt"/>
              </a:rPr>
              <a:t>10.2.1.1</a:t>
            </a:r>
            <a:endParaRPr lang="en-US" sz="2000" b="1" dirty="0">
              <a:solidFill>
                <a:schemeClr val="accent6">
                  <a:lumMod val="75000"/>
                </a:schemeClr>
              </a:solidFill>
              <a:latin typeface="+mn-lt"/>
            </a:endParaRPr>
          </a:p>
        </p:txBody>
      </p:sp>
      <p:cxnSp>
        <p:nvCxnSpPr>
          <p:cNvPr id="55" name="Straight Arrow Connector 54"/>
          <p:cNvCxnSpPr/>
          <p:nvPr/>
        </p:nvCxnSpPr>
        <p:spPr>
          <a:xfrm flipH="1" flipV="1">
            <a:off x="1836497" y="2894766"/>
            <a:ext cx="502423" cy="475456"/>
          </a:xfrm>
          <a:prstGeom prst="straightConnector1">
            <a:avLst/>
          </a:prstGeom>
          <a:ln w="25400">
            <a:solidFill>
              <a:schemeClr val="accent6">
                <a:lumMod val="50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58" name="Rounded Rectangular Callout 57"/>
          <p:cNvSpPr/>
          <p:nvPr/>
        </p:nvSpPr>
        <p:spPr>
          <a:xfrm>
            <a:off x="304800" y="4660057"/>
            <a:ext cx="1980595" cy="595301"/>
          </a:xfrm>
          <a:prstGeom prst="wedgeRoundRectCallout">
            <a:avLst>
              <a:gd name="adj1" fmla="val 59211"/>
              <a:gd name="adj2" fmla="val -165529"/>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smtClean="0"/>
              <a:t>10.2.0.0/16 - push 1001, </a:t>
            </a:r>
            <a:r>
              <a:rPr lang="en-US" sz="1800" dirty="0" err="1" smtClean="0"/>
              <a:t>nh</a:t>
            </a:r>
            <a:r>
              <a:rPr lang="en-US" sz="1800" dirty="0" smtClean="0"/>
              <a:t> PE2</a:t>
            </a:r>
            <a:endParaRPr lang="en-US" sz="1800" dirty="0"/>
          </a:p>
        </p:txBody>
      </p:sp>
      <p:sp>
        <p:nvSpPr>
          <p:cNvPr id="57" name="Rounded Rectangular Callout 56"/>
          <p:cNvSpPr/>
          <p:nvPr/>
        </p:nvSpPr>
        <p:spPr>
          <a:xfrm>
            <a:off x="322066" y="4191000"/>
            <a:ext cx="1980595" cy="469058"/>
          </a:xfrm>
          <a:prstGeom prst="wedgeRoundRectCallout">
            <a:avLst>
              <a:gd name="adj1" fmla="val 56005"/>
              <a:gd name="adj2" fmla="val -788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smtClean="0"/>
              <a:t>PE2-- push 200</a:t>
            </a:r>
            <a:endParaRPr lang="en-US" sz="1800" dirty="0"/>
          </a:p>
        </p:txBody>
      </p:sp>
      <p:sp>
        <p:nvSpPr>
          <p:cNvPr id="61" name="Rounded Rectangular Callout 60"/>
          <p:cNvSpPr/>
          <p:nvPr/>
        </p:nvSpPr>
        <p:spPr>
          <a:xfrm>
            <a:off x="6858000" y="4455922"/>
            <a:ext cx="2164542" cy="677230"/>
          </a:xfrm>
          <a:prstGeom prst="wedgeRoundRectCallout">
            <a:avLst>
              <a:gd name="adj1" fmla="val -26399"/>
              <a:gd name="adj2" fmla="val -1719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smtClean="0"/>
              <a:t>1001 – pop, </a:t>
            </a:r>
            <a:r>
              <a:rPr lang="en-US" sz="1800" dirty="0" err="1" smtClean="0"/>
              <a:t>vpn</a:t>
            </a:r>
            <a:r>
              <a:rPr lang="en-US" sz="1800" dirty="0" smtClean="0"/>
              <a:t> green</a:t>
            </a:r>
            <a:endParaRPr lang="en-US" sz="1800" dirty="0"/>
          </a:p>
        </p:txBody>
      </p:sp>
      <p:sp>
        <p:nvSpPr>
          <p:cNvPr id="62" name="Rounded Rectangular Callout 61"/>
          <p:cNvSpPr/>
          <p:nvPr/>
        </p:nvSpPr>
        <p:spPr>
          <a:xfrm>
            <a:off x="6869448" y="5142174"/>
            <a:ext cx="2153094" cy="595301"/>
          </a:xfrm>
          <a:prstGeom prst="wedgeRoundRectCallout">
            <a:avLst>
              <a:gd name="adj1" fmla="val -16289"/>
              <a:gd name="adj2" fmla="val -69527"/>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smtClean="0"/>
              <a:t>10.2.0.0/16 – </a:t>
            </a:r>
            <a:r>
              <a:rPr lang="en-US" sz="1800" dirty="0" err="1" smtClean="0"/>
              <a:t>nh</a:t>
            </a:r>
            <a:r>
              <a:rPr lang="en-US" sz="1800" dirty="0" smtClean="0"/>
              <a:t> CE2</a:t>
            </a:r>
            <a:endParaRPr lang="en-US" sz="1800" dirty="0"/>
          </a:p>
        </p:txBody>
      </p:sp>
      <p:sp>
        <p:nvSpPr>
          <p:cNvPr id="64" name="Rounded Rectangular Callout 63"/>
          <p:cNvSpPr/>
          <p:nvPr/>
        </p:nvSpPr>
        <p:spPr>
          <a:xfrm>
            <a:off x="2094912" y="1485597"/>
            <a:ext cx="1980595" cy="595301"/>
          </a:xfrm>
          <a:prstGeom prst="wedgeRoundRectCallout">
            <a:avLst>
              <a:gd name="adj1" fmla="val -61339"/>
              <a:gd name="adj2" fmla="val 75542"/>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smtClean="0"/>
              <a:t>10.2.0.0/16 - </a:t>
            </a:r>
            <a:r>
              <a:rPr lang="en-US" sz="1800" dirty="0" err="1" smtClean="0"/>
              <a:t>nh</a:t>
            </a:r>
            <a:r>
              <a:rPr lang="en-US" sz="1800" dirty="0" smtClean="0"/>
              <a:t> PE1</a:t>
            </a:r>
            <a:endParaRPr lang="en-US" sz="1800" dirty="0"/>
          </a:p>
        </p:txBody>
      </p:sp>
      <p:sp>
        <p:nvSpPr>
          <p:cNvPr id="65" name="TextBox 64"/>
          <p:cNvSpPr txBox="1"/>
          <p:nvPr/>
        </p:nvSpPr>
        <p:spPr>
          <a:xfrm>
            <a:off x="903995" y="6236174"/>
            <a:ext cx="1064646" cy="400110"/>
          </a:xfrm>
          <a:prstGeom prst="rect">
            <a:avLst/>
          </a:prstGeom>
          <a:noFill/>
          <a:ln>
            <a:solidFill>
              <a:schemeClr val="accent6">
                <a:lumMod val="50000"/>
              </a:schemeClr>
            </a:solidFill>
          </a:ln>
        </p:spPr>
        <p:txBody>
          <a:bodyPr wrap="square" rtlCol="0">
            <a:spAutoFit/>
          </a:bodyPr>
          <a:lstStyle/>
          <a:p>
            <a:r>
              <a:rPr lang="en-US" sz="2000" b="1" dirty="0" smtClean="0">
                <a:solidFill>
                  <a:schemeClr val="accent6">
                    <a:lumMod val="75000"/>
                  </a:schemeClr>
                </a:solidFill>
                <a:latin typeface="+mn-lt"/>
              </a:rPr>
              <a:t>10.2.1.1</a:t>
            </a:r>
            <a:endParaRPr lang="en-US" sz="2000" b="1" dirty="0">
              <a:solidFill>
                <a:schemeClr val="accent6">
                  <a:lumMod val="75000"/>
                </a:schemeClr>
              </a:solidFill>
              <a:latin typeface="+mn-lt"/>
            </a:endParaRPr>
          </a:p>
        </p:txBody>
      </p:sp>
      <p:sp>
        <p:nvSpPr>
          <p:cNvPr id="66" name="TextBox 65"/>
          <p:cNvSpPr txBox="1"/>
          <p:nvPr/>
        </p:nvSpPr>
        <p:spPr>
          <a:xfrm>
            <a:off x="903995" y="5826588"/>
            <a:ext cx="1064646" cy="400110"/>
          </a:xfrm>
          <a:prstGeom prst="rect">
            <a:avLst/>
          </a:prstGeom>
          <a:noFill/>
          <a:ln>
            <a:solidFill>
              <a:schemeClr val="accent6">
                <a:lumMod val="50000"/>
              </a:schemeClr>
            </a:solidFill>
          </a:ln>
        </p:spPr>
        <p:txBody>
          <a:bodyPr wrap="square" rtlCol="0">
            <a:spAutoFit/>
          </a:bodyPr>
          <a:lstStyle/>
          <a:p>
            <a:r>
              <a:rPr lang="en-US" sz="2000" b="1" dirty="0" smtClean="0">
                <a:solidFill>
                  <a:schemeClr val="accent6">
                    <a:lumMod val="75000"/>
                  </a:schemeClr>
                </a:solidFill>
                <a:latin typeface="+mn-lt"/>
              </a:rPr>
              <a:t>1001</a:t>
            </a:r>
            <a:endParaRPr lang="en-US" sz="2000" b="1" dirty="0">
              <a:solidFill>
                <a:schemeClr val="accent6">
                  <a:lumMod val="75000"/>
                </a:schemeClr>
              </a:solidFill>
              <a:latin typeface="+mn-lt"/>
            </a:endParaRPr>
          </a:p>
        </p:txBody>
      </p:sp>
      <p:sp>
        <p:nvSpPr>
          <p:cNvPr id="68" name="TextBox 67"/>
          <p:cNvSpPr txBox="1"/>
          <p:nvPr/>
        </p:nvSpPr>
        <p:spPr>
          <a:xfrm>
            <a:off x="903995" y="5421740"/>
            <a:ext cx="1064646" cy="400110"/>
          </a:xfrm>
          <a:prstGeom prst="rect">
            <a:avLst/>
          </a:prstGeom>
          <a:noFill/>
          <a:ln>
            <a:solidFill>
              <a:schemeClr val="accent6">
                <a:lumMod val="50000"/>
              </a:schemeClr>
            </a:solidFill>
          </a:ln>
        </p:spPr>
        <p:txBody>
          <a:bodyPr wrap="square" rtlCol="0">
            <a:spAutoFit/>
          </a:bodyPr>
          <a:lstStyle/>
          <a:p>
            <a:r>
              <a:rPr lang="en-US" sz="2000" b="1" dirty="0" smtClean="0">
                <a:solidFill>
                  <a:schemeClr val="accent6">
                    <a:lumMod val="75000"/>
                  </a:schemeClr>
                </a:solidFill>
                <a:latin typeface="+mn-lt"/>
              </a:rPr>
              <a:t>200</a:t>
            </a:r>
            <a:endParaRPr lang="en-US" sz="2000" b="1" dirty="0">
              <a:solidFill>
                <a:schemeClr val="accent6">
                  <a:lumMod val="75000"/>
                </a:schemeClr>
              </a:solidFill>
              <a:latin typeface="+mn-lt"/>
            </a:endParaRPr>
          </a:p>
        </p:txBody>
      </p:sp>
      <p:cxnSp>
        <p:nvCxnSpPr>
          <p:cNvPr id="69" name="Straight Arrow Connector 68"/>
          <p:cNvCxnSpPr/>
          <p:nvPr/>
        </p:nvCxnSpPr>
        <p:spPr>
          <a:xfrm flipH="1">
            <a:off x="4775594" y="5559858"/>
            <a:ext cx="558406" cy="978"/>
          </a:xfrm>
          <a:prstGeom prst="straightConnector1">
            <a:avLst/>
          </a:prstGeom>
          <a:ln w="31750">
            <a:solidFill>
              <a:schemeClr val="accent6">
                <a:lumMod val="50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532555" y="6236174"/>
            <a:ext cx="1064646" cy="400110"/>
          </a:xfrm>
          <a:prstGeom prst="rect">
            <a:avLst/>
          </a:prstGeom>
          <a:noFill/>
          <a:ln>
            <a:solidFill>
              <a:schemeClr val="accent6">
                <a:lumMod val="50000"/>
              </a:schemeClr>
            </a:solidFill>
          </a:ln>
        </p:spPr>
        <p:txBody>
          <a:bodyPr wrap="square" rtlCol="0">
            <a:spAutoFit/>
          </a:bodyPr>
          <a:lstStyle/>
          <a:p>
            <a:r>
              <a:rPr lang="en-US" sz="2000" b="1" dirty="0" smtClean="0">
                <a:solidFill>
                  <a:schemeClr val="accent6">
                    <a:lumMod val="75000"/>
                  </a:schemeClr>
                </a:solidFill>
                <a:latin typeface="+mn-lt"/>
              </a:rPr>
              <a:t>10.2.1.1</a:t>
            </a:r>
            <a:endParaRPr lang="en-US" sz="2000" b="1" dirty="0">
              <a:solidFill>
                <a:schemeClr val="accent6">
                  <a:lumMod val="75000"/>
                </a:schemeClr>
              </a:solidFill>
              <a:latin typeface="+mn-lt"/>
            </a:endParaRPr>
          </a:p>
        </p:txBody>
      </p:sp>
      <p:sp>
        <p:nvSpPr>
          <p:cNvPr id="71" name="TextBox 70"/>
          <p:cNvSpPr txBox="1"/>
          <p:nvPr/>
        </p:nvSpPr>
        <p:spPr>
          <a:xfrm>
            <a:off x="3532555" y="5826588"/>
            <a:ext cx="1064646" cy="400110"/>
          </a:xfrm>
          <a:prstGeom prst="rect">
            <a:avLst/>
          </a:prstGeom>
          <a:noFill/>
          <a:ln>
            <a:solidFill>
              <a:schemeClr val="accent6">
                <a:lumMod val="50000"/>
              </a:schemeClr>
            </a:solidFill>
          </a:ln>
        </p:spPr>
        <p:txBody>
          <a:bodyPr wrap="square" rtlCol="0">
            <a:spAutoFit/>
          </a:bodyPr>
          <a:lstStyle/>
          <a:p>
            <a:r>
              <a:rPr lang="en-US" sz="2000" b="1" dirty="0" smtClean="0">
                <a:solidFill>
                  <a:schemeClr val="accent6">
                    <a:lumMod val="75000"/>
                  </a:schemeClr>
                </a:solidFill>
                <a:latin typeface="+mn-lt"/>
              </a:rPr>
              <a:t>1001</a:t>
            </a:r>
            <a:endParaRPr lang="en-US" sz="2000" b="1" dirty="0">
              <a:solidFill>
                <a:schemeClr val="accent6">
                  <a:lumMod val="75000"/>
                </a:schemeClr>
              </a:solidFill>
              <a:latin typeface="+mn-lt"/>
            </a:endParaRPr>
          </a:p>
        </p:txBody>
      </p:sp>
      <p:sp>
        <p:nvSpPr>
          <p:cNvPr id="72" name="TextBox 71"/>
          <p:cNvSpPr txBox="1"/>
          <p:nvPr/>
        </p:nvSpPr>
        <p:spPr>
          <a:xfrm>
            <a:off x="3532555" y="5421740"/>
            <a:ext cx="1064646" cy="400110"/>
          </a:xfrm>
          <a:prstGeom prst="rect">
            <a:avLst/>
          </a:prstGeom>
          <a:noFill/>
          <a:ln>
            <a:solidFill>
              <a:schemeClr val="accent6">
                <a:lumMod val="50000"/>
              </a:schemeClr>
            </a:solidFill>
          </a:ln>
        </p:spPr>
        <p:txBody>
          <a:bodyPr wrap="square" rtlCol="0">
            <a:spAutoFit/>
          </a:bodyPr>
          <a:lstStyle/>
          <a:p>
            <a:r>
              <a:rPr lang="en-US" sz="2000" b="1" dirty="0">
                <a:solidFill>
                  <a:schemeClr val="accent6">
                    <a:lumMod val="75000"/>
                  </a:schemeClr>
                </a:solidFill>
                <a:latin typeface="+mn-lt"/>
              </a:rPr>
              <a:t>1</a:t>
            </a:r>
            <a:r>
              <a:rPr lang="en-US" sz="2000" b="1" dirty="0" smtClean="0">
                <a:solidFill>
                  <a:schemeClr val="accent6">
                    <a:lumMod val="75000"/>
                  </a:schemeClr>
                </a:solidFill>
                <a:latin typeface="+mn-lt"/>
              </a:rPr>
              <a:t>00</a:t>
            </a:r>
            <a:endParaRPr lang="en-US" sz="2000" b="1" dirty="0">
              <a:solidFill>
                <a:schemeClr val="accent6">
                  <a:lumMod val="75000"/>
                </a:schemeClr>
              </a:solidFill>
              <a:latin typeface="+mn-lt"/>
            </a:endParaRPr>
          </a:p>
        </p:txBody>
      </p:sp>
      <p:sp>
        <p:nvSpPr>
          <p:cNvPr id="74" name="TextBox 73"/>
          <p:cNvSpPr txBox="1"/>
          <p:nvPr/>
        </p:nvSpPr>
        <p:spPr>
          <a:xfrm>
            <a:off x="5562600" y="5972186"/>
            <a:ext cx="1064646" cy="400110"/>
          </a:xfrm>
          <a:prstGeom prst="rect">
            <a:avLst/>
          </a:prstGeom>
          <a:noFill/>
          <a:ln>
            <a:solidFill>
              <a:schemeClr val="accent6">
                <a:lumMod val="50000"/>
              </a:schemeClr>
            </a:solidFill>
          </a:ln>
        </p:spPr>
        <p:txBody>
          <a:bodyPr wrap="square" rtlCol="0">
            <a:spAutoFit/>
          </a:bodyPr>
          <a:lstStyle/>
          <a:p>
            <a:r>
              <a:rPr lang="en-US" sz="2000" b="1" dirty="0" smtClean="0">
                <a:solidFill>
                  <a:schemeClr val="accent6">
                    <a:lumMod val="75000"/>
                  </a:schemeClr>
                </a:solidFill>
                <a:latin typeface="+mn-lt"/>
              </a:rPr>
              <a:t>10.2.1.1</a:t>
            </a:r>
            <a:endParaRPr lang="en-US" sz="2000" b="1" dirty="0">
              <a:solidFill>
                <a:schemeClr val="accent6">
                  <a:lumMod val="75000"/>
                </a:schemeClr>
              </a:solidFill>
              <a:latin typeface="+mn-lt"/>
            </a:endParaRPr>
          </a:p>
        </p:txBody>
      </p:sp>
      <p:sp>
        <p:nvSpPr>
          <p:cNvPr id="75" name="TextBox 74"/>
          <p:cNvSpPr txBox="1"/>
          <p:nvPr/>
        </p:nvSpPr>
        <p:spPr>
          <a:xfrm>
            <a:off x="5562600" y="5562600"/>
            <a:ext cx="1064646" cy="400110"/>
          </a:xfrm>
          <a:prstGeom prst="rect">
            <a:avLst/>
          </a:prstGeom>
          <a:noFill/>
          <a:ln>
            <a:solidFill>
              <a:schemeClr val="accent6">
                <a:lumMod val="50000"/>
              </a:schemeClr>
            </a:solidFill>
          </a:ln>
        </p:spPr>
        <p:txBody>
          <a:bodyPr wrap="square" rtlCol="0">
            <a:spAutoFit/>
          </a:bodyPr>
          <a:lstStyle/>
          <a:p>
            <a:r>
              <a:rPr lang="en-US" sz="2000" b="1" dirty="0" smtClean="0">
                <a:solidFill>
                  <a:schemeClr val="accent6">
                    <a:lumMod val="75000"/>
                  </a:schemeClr>
                </a:solidFill>
                <a:latin typeface="+mn-lt"/>
              </a:rPr>
              <a:t>1001</a:t>
            </a:r>
            <a:endParaRPr lang="en-US" sz="2000" b="1" dirty="0">
              <a:solidFill>
                <a:schemeClr val="accent6">
                  <a:lumMod val="75000"/>
                </a:schemeClr>
              </a:solidFill>
              <a:latin typeface="+mn-lt"/>
            </a:endParaRPr>
          </a:p>
        </p:txBody>
      </p:sp>
      <p:sp>
        <p:nvSpPr>
          <p:cNvPr id="77" name="TextBox 76"/>
          <p:cNvSpPr txBox="1"/>
          <p:nvPr/>
        </p:nvSpPr>
        <p:spPr>
          <a:xfrm>
            <a:off x="6216887" y="2464862"/>
            <a:ext cx="1064646" cy="400110"/>
          </a:xfrm>
          <a:prstGeom prst="rect">
            <a:avLst/>
          </a:prstGeom>
          <a:noFill/>
          <a:ln>
            <a:solidFill>
              <a:schemeClr val="accent6">
                <a:lumMod val="50000"/>
              </a:schemeClr>
            </a:solidFill>
          </a:ln>
        </p:spPr>
        <p:txBody>
          <a:bodyPr wrap="square" rtlCol="0">
            <a:spAutoFit/>
          </a:bodyPr>
          <a:lstStyle/>
          <a:p>
            <a:r>
              <a:rPr lang="en-US" sz="2000" b="1" dirty="0" smtClean="0">
                <a:solidFill>
                  <a:schemeClr val="accent6">
                    <a:lumMod val="75000"/>
                  </a:schemeClr>
                </a:solidFill>
                <a:latin typeface="+mn-lt"/>
              </a:rPr>
              <a:t>10.2.1.1</a:t>
            </a:r>
            <a:endParaRPr lang="en-US" sz="2000" b="1" dirty="0">
              <a:solidFill>
                <a:schemeClr val="accent6">
                  <a:lumMod val="75000"/>
                </a:schemeClr>
              </a:solidFill>
              <a:latin typeface="+mn-lt"/>
            </a:endParaRPr>
          </a:p>
        </p:txBody>
      </p:sp>
    </p:spTree>
    <p:extLst>
      <p:ext uri="{BB962C8B-B14F-4D97-AF65-F5344CB8AC3E}">
        <p14:creationId xmlns:p14="http://schemas.microsoft.com/office/powerpoint/2010/main" val="421530138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a:xfrm>
            <a:off x="457200" y="304800"/>
            <a:ext cx="7624763" cy="1143000"/>
          </a:xfrm>
          <a:noFill/>
          <a:ln/>
        </p:spPr>
        <p:txBody>
          <a:bodyPr lIns="88900" tIns="44450" rIns="88900" bIns="44450" anchor="ctr"/>
          <a:lstStyle/>
          <a:p>
            <a:r>
              <a:rPr lang="en-GB" altLang="en-US" b="0" dirty="0" smtClean="0">
                <a:latin typeface="Tahoma" panose="020B0604030504040204" pitchFamily="34" charset="0"/>
              </a:rPr>
              <a:t>Route Distinguisher</a:t>
            </a:r>
            <a:endParaRPr lang="en-GB" altLang="en-US" b="0" dirty="0">
              <a:latin typeface="Tahoma" panose="020B0604030504040204" pitchFamily="34" charset="0"/>
            </a:endParaRPr>
          </a:p>
        </p:txBody>
      </p:sp>
      <p:sp>
        <p:nvSpPr>
          <p:cNvPr id="905219" name="Rectangle 3"/>
          <p:cNvSpPr>
            <a:spLocks noGrp="1" noChangeArrowheads="1"/>
          </p:cNvSpPr>
          <p:nvPr>
            <p:ph type="body" idx="1"/>
          </p:nvPr>
        </p:nvSpPr>
        <p:spPr>
          <a:xfrm>
            <a:off x="506413" y="1371600"/>
            <a:ext cx="7770812" cy="2743200"/>
          </a:xfrm>
          <a:noFill/>
          <a:ln/>
        </p:spPr>
        <p:txBody>
          <a:bodyPr lIns="93662" tIns="46038" rIns="93662" bIns="46038" anchor="t" anchorCtr="0">
            <a:normAutofit fontScale="92500" lnSpcReduction="20000"/>
          </a:bodyPr>
          <a:lstStyle/>
          <a:p>
            <a:pPr marL="468313" indent="-230188" defTabSz="923925">
              <a:lnSpc>
                <a:spcPct val="110000"/>
              </a:lnSpc>
              <a:spcBef>
                <a:spcPts val="600"/>
              </a:spcBef>
              <a:spcAft>
                <a:spcPts val="600"/>
              </a:spcAft>
            </a:pPr>
            <a:r>
              <a:rPr lang="en-US" sz="2300" dirty="0" smtClean="0"/>
              <a:t>Distinguish one </a:t>
            </a:r>
            <a:r>
              <a:rPr lang="en-US" sz="2300" dirty="0"/>
              <a:t>set of routes (one VRF) from another. It is a unique number prepended to each route within a VRF to identify it as belonging to that particular </a:t>
            </a:r>
            <a:r>
              <a:rPr lang="en-US" sz="2300" dirty="0" smtClean="0"/>
              <a:t>VRF. </a:t>
            </a:r>
            <a:r>
              <a:rPr lang="en-US" sz="2300" dirty="0"/>
              <a:t>An RD is carried along with a route via MP-BGP when exchanging VPN routes with other PE routers</a:t>
            </a:r>
            <a:r>
              <a:rPr lang="en-US" sz="2300" dirty="0" smtClean="0"/>
              <a:t>.</a:t>
            </a:r>
          </a:p>
          <a:p>
            <a:pPr marL="468313" indent="-230188" defTabSz="923925">
              <a:lnSpc>
                <a:spcPct val="120000"/>
              </a:lnSpc>
              <a:spcBef>
                <a:spcPts val="600"/>
              </a:spcBef>
              <a:spcAft>
                <a:spcPts val="600"/>
              </a:spcAft>
            </a:pPr>
            <a:r>
              <a:rPr lang="en-US" altLang="en-US" sz="2300" dirty="0"/>
              <a:t>An RD is 64 bits in length comprising three fields: </a:t>
            </a:r>
            <a:endParaRPr lang="en-US" altLang="en-US" sz="2300" dirty="0" smtClean="0"/>
          </a:p>
          <a:p>
            <a:pPr marL="811213" lvl="1" indent="-230188" defTabSz="923925">
              <a:lnSpc>
                <a:spcPct val="120000"/>
              </a:lnSpc>
              <a:spcBef>
                <a:spcPts val="600"/>
              </a:spcBef>
              <a:spcAft>
                <a:spcPts val="600"/>
              </a:spcAft>
            </a:pPr>
            <a:r>
              <a:rPr lang="en-US" altLang="en-US" sz="2200" dirty="0" smtClean="0"/>
              <a:t>type </a:t>
            </a:r>
            <a:r>
              <a:rPr lang="en-US" altLang="en-US" sz="2200" dirty="0"/>
              <a:t>(two bytes), administrator, and value. </a:t>
            </a:r>
          </a:p>
          <a:p>
            <a:pPr marL="0" indent="0" defTabSz="923925">
              <a:lnSpc>
                <a:spcPct val="85000"/>
              </a:lnSpc>
              <a:buNone/>
            </a:pPr>
            <a:endParaRPr lang="en-GB" altLang="en-US" sz="2600" b="0" dirty="0">
              <a:latin typeface="Tahoma" panose="020B0604030504040204" pitchFamily="34" charset="0"/>
            </a:endParaRPr>
          </a:p>
        </p:txBody>
      </p:sp>
      <p:sp>
        <p:nvSpPr>
          <p:cNvPr id="5" name="TextBox 4"/>
          <p:cNvSpPr txBox="1"/>
          <p:nvPr/>
        </p:nvSpPr>
        <p:spPr>
          <a:xfrm>
            <a:off x="685800" y="4343400"/>
            <a:ext cx="1828800" cy="400110"/>
          </a:xfrm>
          <a:prstGeom prst="rect">
            <a:avLst/>
          </a:prstGeom>
          <a:noFill/>
          <a:ln>
            <a:solidFill>
              <a:schemeClr val="accent6">
                <a:lumMod val="50000"/>
              </a:schemeClr>
            </a:solidFill>
          </a:ln>
        </p:spPr>
        <p:txBody>
          <a:bodyPr wrap="square" rtlCol="0">
            <a:noAutofit/>
          </a:bodyPr>
          <a:lstStyle/>
          <a:p>
            <a:r>
              <a:rPr lang="en-US" sz="2000" dirty="0" smtClean="0">
                <a:latin typeface="Arial" panose="020B0604020202020204" pitchFamily="34" charset="0"/>
                <a:cs typeface="Arial" panose="020B0604020202020204" pitchFamily="34" charset="0"/>
              </a:rPr>
              <a:t>Type 0</a:t>
            </a:r>
            <a:endParaRPr lang="en-US" sz="2000" dirty="0">
              <a:latin typeface="Arial" panose="020B0604020202020204" pitchFamily="34" charset="0"/>
              <a:cs typeface="Arial" panose="020B0604020202020204" pitchFamily="34" charset="0"/>
            </a:endParaRPr>
          </a:p>
        </p:txBody>
      </p:sp>
      <p:sp>
        <p:nvSpPr>
          <p:cNvPr id="8" name="TextBox 7"/>
          <p:cNvSpPr txBox="1"/>
          <p:nvPr/>
        </p:nvSpPr>
        <p:spPr>
          <a:xfrm>
            <a:off x="2514600" y="4343400"/>
            <a:ext cx="1828800" cy="400110"/>
          </a:xfrm>
          <a:prstGeom prst="rect">
            <a:avLst/>
          </a:prstGeom>
          <a:noFill/>
          <a:ln>
            <a:solidFill>
              <a:schemeClr val="accent6">
                <a:lumMod val="50000"/>
              </a:schemeClr>
            </a:solidFill>
          </a:ln>
        </p:spPr>
        <p:txBody>
          <a:bodyPr wrap="square" rtlCol="0">
            <a:noAutofit/>
          </a:bodyPr>
          <a:lstStyle/>
          <a:p>
            <a:r>
              <a:rPr lang="en-US" sz="2000" dirty="0" smtClean="0">
                <a:latin typeface="Arial" panose="020B0604020202020204" pitchFamily="34" charset="0"/>
                <a:cs typeface="Arial" panose="020B0604020202020204" pitchFamily="34" charset="0"/>
              </a:rPr>
              <a:t>ASN (2 bytes)</a:t>
            </a:r>
            <a:endParaRPr lang="en-US" sz="2000" dirty="0">
              <a:latin typeface="Arial" panose="020B0604020202020204" pitchFamily="34" charset="0"/>
              <a:cs typeface="Arial" panose="020B0604020202020204" pitchFamily="34" charset="0"/>
            </a:endParaRPr>
          </a:p>
        </p:txBody>
      </p:sp>
      <p:sp>
        <p:nvSpPr>
          <p:cNvPr id="9" name="TextBox 8"/>
          <p:cNvSpPr txBox="1"/>
          <p:nvPr/>
        </p:nvSpPr>
        <p:spPr>
          <a:xfrm>
            <a:off x="4343400" y="4343400"/>
            <a:ext cx="3657600" cy="400110"/>
          </a:xfrm>
          <a:prstGeom prst="rect">
            <a:avLst/>
          </a:prstGeom>
          <a:noFill/>
          <a:ln>
            <a:solidFill>
              <a:schemeClr val="accent6">
                <a:lumMod val="50000"/>
              </a:schemeClr>
            </a:solidFill>
          </a:ln>
        </p:spPr>
        <p:txBody>
          <a:bodyPr wrap="square" rtlCol="0">
            <a:noAutofit/>
          </a:bodyPr>
          <a:lstStyle/>
          <a:p>
            <a:r>
              <a:rPr lang="en-US" sz="2000" dirty="0" smtClean="0">
                <a:latin typeface="Arial" panose="020B0604020202020204" pitchFamily="34" charset="0"/>
                <a:cs typeface="Arial" panose="020B0604020202020204" pitchFamily="34" charset="0"/>
              </a:rPr>
              <a:t>Value (4 bytes)</a:t>
            </a:r>
            <a:endParaRPr lang="en-US" sz="2000" dirty="0">
              <a:latin typeface="Arial" panose="020B0604020202020204" pitchFamily="34" charset="0"/>
              <a:cs typeface="Arial" panose="020B0604020202020204" pitchFamily="34" charset="0"/>
            </a:endParaRPr>
          </a:p>
        </p:txBody>
      </p:sp>
      <p:sp>
        <p:nvSpPr>
          <p:cNvPr id="11" name="TextBox 10"/>
          <p:cNvSpPr txBox="1"/>
          <p:nvPr/>
        </p:nvSpPr>
        <p:spPr>
          <a:xfrm>
            <a:off x="685800" y="5010090"/>
            <a:ext cx="1828800" cy="400110"/>
          </a:xfrm>
          <a:prstGeom prst="rect">
            <a:avLst/>
          </a:prstGeom>
          <a:noFill/>
          <a:ln>
            <a:solidFill>
              <a:schemeClr val="accent6">
                <a:lumMod val="50000"/>
              </a:schemeClr>
            </a:solidFill>
          </a:ln>
        </p:spPr>
        <p:txBody>
          <a:bodyPr wrap="square" rtlCol="0">
            <a:noAutofit/>
          </a:bodyPr>
          <a:lstStyle/>
          <a:p>
            <a:r>
              <a:rPr lang="en-US" sz="2000" dirty="0" smtClean="0">
                <a:latin typeface="Arial" panose="020B0604020202020204" pitchFamily="34" charset="0"/>
                <a:cs typeface="Arial" panose="020B0604020202020204" pitchFamily="34" charset="0"/>
              </a:rPr>
              <a:t>Type 1</a:t>
            </a:r>
            <a:endParaRPr lang="en-US" sz="2000" dirty="0">
              <a:latin typeface="Arial" panose="020B0604020202020204" pitchFamily="34" charset="0"/>
              <a:cs typeface="Arial" panose="020B0604020202020204" pitchFamily="34" charset="0"/>
            </a:endParaRPr>
          </a:p>
        </p:txBody>
      </p:sp>
      <p:sp>
        <p:nvSpPr>
          <p:cNvPr id="12" name="TextBox 11"/>
          <p:cNvSpPr txBox="1"/>
          <p:nvPr/>
        </p:nvSpPr>
        <p:spPr>
          <a:xfrm>
            <a:off x="2514600" y="5010090"/>
            <a:ext cx="3505200" cy="400110"/>
          </a:xfrm>
          <a:prstGeom prst="rect">
            <a:avLst/>
          </a:prstGeom>
          <a:noFill/>
          <a:ln>
            <a:solidFill>
              <a:schemeClr val="accent6">
                <a:lumMod val="50000"/>
              </a:schemeClr>
            </a:solidFill>
          </a:ln>
        </p:spPr>
        <p:txBody>
          <a:bodyPr wrap="square" rtlCol="0">
            <a:noAutofit/>
          </a:bodyPr>
          <a:lstStyle/>
          <a:p>
            <a:r>
              <a:rPr lang="en-US" sz="2000" dirty="0" smtClean="0">
                <a:latin typeface="Arial" panose="020B0604020202020204" pitchFamily="34" charset="0"/>
                <a:cs typeface="Arial" panose="020B0604020202020204" pitchFamily="34" charset="0"/>
              </a:rPr>
              <a:t>IP (4 bytes)</a:t>
            </a:r>
            <a:endParaRPr lang="en-US" sz="2000" dirty="0">
              <a:latin typeface="Arial" panose="020B0604020202020204" pitchFamily="34" charset="0"/>
              <a:cs typeface="Arial" panose="020B0604020202020204" pitchFamily="34" charset="0"/>
            </a:endParaRPr>
          </a:p>
        </p:txBody>
      </p:sp>
      <p:sp>
        <p:nvSpPr>
          <p:cNvPr id="13" name="TextBox 12"/>
          <p:cNvSpPr txBox="1"/>
          <p:nvPr/>
        </p:nvSpPr>
        <p:spPr>
          <a:xfrm>
            <a:off x="6019800" y="5010090"/>
            <a:ext cx="1981200" cy="400110"/>
          </a:xfrm>
          <a:prstGeom prst="rect">
            <a:avLst/>
          </a:prstGeom>
          <a:noFill/>
          <a:ln>
            <a:solidFill>
              <a:schemeClr val="accent6">
                <a:lumMod val="50000"/>
              </a:schemeClr>
            </a:solidFill>
          </a:ln>
        </p:spPr>
        <p:txBody>
          <a:bodyPr wrap="square" rtlCol="0">
            <a:noAutofit/>
          </a:bodyPr>
          <a:lstStyle/>
          <a:p>
            <a:r>
              <a:rPr lang="en-US" sz="2000" dirty="0" smtClean="0">
                <a:latin typeface="Arial" panose="020B0604020202020204" pitchFamily="34" charset="0"/>
                <a:cs typeface="Arial" panose="020B0604020202020204" pitchFamily="34" charset="0"/>
              </a:rPr>
              <a:t>Value (2 bytes)</a:t>
            </a:r>
            <a:endParaRPr lang="en-US" sz="2000" dirty="0">
              <a:latin typeface="Arial" panose="020B0604020202020204" pitchFamily="34" charset="0"/>
              <a:cs typeface="Arial" panose="020B0604020202020204" pitchFamily="34" charset="0"/>
            </a:endParaRPr>
          </a:p>
        </p:txBody>
      </p:sp>
      <p:sp>
        <p:nvSpPr>
          <p:cNvPr id="14" name="TextBox 13"/>
          <p:cNvSpPr txBox="1"/>
          <p:nvPr/>
        </p:nvSpPr>
        <p:spPr>
          <a:xfrm>
            <a:off x="685800" y="5689480"/>
            <a:ext cx="1828800" cy="400110"/>
          </a:xfrm>
          <a:prstGeom prst="rect">
            <a:avLst/>
          </a:prstGeom>
          <a:noFill/>
          <a:ln>
            <a:solidFill>
              <a:schemeClr val="accent6">
                <a:lumMod val="50000"/>
              </a:schemeClr>
            </a:solidFill>
          </a:ln>
        </p:spPr>
        <p:txBody>
          <a:bodyPr wrap="square" rtlCol="0">
            <a:noAutofit/>
          </a:bodyPr>
          <a:lstStyle/>
          <a:p>
            <a:r>
              <a:rPr lang="en-US" sz="2000" dirty="0" smtClean="0">
                <a:latin typeface="Arial" panose="020B0604020202020204" pitchFamily="34" charset="0"/>
                <a:cs typeface="Arial" panose="020B0604020202020204" pitchFamily="34" charset="0"/>
              </a:rPr>
              <a:t>Type 2</a:t>
            </a:r>
            <a:endParaRPr lang="en-US" sz="2000" dirty="0">
              <a:latin typeface="Arial" panose="020B0604020202020204" pitchFamily="34" charset="0"/>
              <a:cs typeface="Arial" panose="020B0604020202020204" pitchFamily="34" charset="0"/>
            </a:endParaRPr>
          </a:p>
        </p:txBody>
      </p:sp>
      <p:sp>
        <p:nvSpPr>
          <p:cNvPr id="15" name="TextBox 14"/>
          <p:cNvSpPr txBox="1"/>
          <p:nvPr/>
        </p:nvSpPr>
        <p:spPr>
          <a:xfrm>
            <a:off x="2514600" y="5689480"/>
            <a:ext cx="3543300" cy="400110"/>
          </a:xfrm>
          <a:prstGeom prst="rect">
            <a:avLst/>
          </a:prstGeom>
          <a:noFill/>
          <a:ln>
            <a:solidFill>
              <a:schemeClr val="accent6">
                <a:lumMod val="50000"/>
              </a:schemeClr>
            </a:solidFill>
          </a:ln>
        </p:spPr>
        <p:txBody>
          <a:bodyPr wrap="square" rtlCol="0">
            <a:noAutofit/>
          </a:bodyPr>
          <a:lstStyle/>
          <a:p>
            <a:r>
              <a:rPr lang="en-US" sz="2000" dirty="0" smtClean="0">
                <a:latin typeface="Arial" panose="020B0604020202020204" pitchFamily="34" charset="0"/>
                <a:cs typeface="Arial" panose="020B0604020202020204" pitchFamily="34" charset="0"/>
              </a:rPr>
              <a:t>ASN (4 bytes)</a:t>
            </a:r>
            <a:endParaRPr lang="en-US" sz="2000" dirty="0">
              <a:latin typeface="Arial" panose="020B0604020202020204" pitchFamily="34" charset="0"/>
              <a:cs typeface="Arial" panose="020B0604020202020204" pitchFamily="34" charset="0"/>
            </a:endParaRPr>
          </a:p>
        </p:txBody>
      </p:sp>
      <p:sp>
        <p:nvSpPr>
          <p:cNvPr id="16" name="TextBox 15"/>
          <p:cNvSpPr txBox="1"/>
          <p:nvPr/>
        </p:nvSpPr>
        <p:spPr>
          <a:xfrm>
            <a:off x="6057900" y="5689480"/>
            <a:ext cx="1943100" cy="400110"/>
          </a:xfrm>
          <a:prstGeom prst="rect">
            <a:avLst/>
          </a:prstGeom>
          <a:noFill/>
          <a:ln>
            <a:solidFill>
              <a:schemeClr val="accent6">
                <a:lumMod val="50000"/>
              </a:schemeClr>
            </a:solidFill>
          </a:ln>
        </p:spPr>
        <p:txBody>
          <a:bodyPr wrap="square" rtlCol="0">
            <a:noAutofit/>
          </a:bodyPr>
          <a:lstStyle/>
          <a:p>
            <a:r>
              <a:rPr lang="en-US" sz="2000" dirty="0" smtClean="0">
                <a:latin typeface="Arial" panose="020B0604020202020204" pitchFamily="34" charset="0"/>
                <a:cs typeface="Arial" panose="020B0604020202020204" pitchFamily="34" charset="0"/>
              </a:rPr>
              <a:t>Value (2 bytes)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1544938"/>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a:xfrm>
            <a:off x="457200" y="304800"/>
            <a:ext cx="7624763" cy="1143000"/>
          </a:xfrm>
          <a:noFill/>
          <a:ln/>
        </p:spPr>
        <p:txBody>
          <a:bodyPr lIns="88900" tIns="44450" rIns="88900" bIns="44450" anchor="ctr"/>
          <a:lstStyle/>
          <a:p>
            <a:r>
              <a:rPr lang="en-GB" altLang="en-US" b="0" dirty="0" smtClean="0">
                <a:latin typeface="Tahoma" panose="020B0604030504040204" pitchFamily="34" charset="0"/>
              </a:rPr>
              <a:t>Route Target</a:t>
            </a:r>
            <a:endParaRPr lang="en-GB" altLang="en-US" b="0" dirty="0">
              <a:latin typeface="Tahoma" panose="020B0604030504040204" pitchFamily="34" charset="0"/>
            </a:endParaRPr>
          </a:p>
        </p:txBody>
      </p:sp>
      <p:sp>
        <p:nvSpPr>
          <p:cNvPr id="905219" name="Rectangle 3"/>
          <p:cNvSpPr>
            <a:spLocks noGrp="1" noChangeArrowheads="1"/>
          </p:cNvSpPr>
          <p:nvPr>
            <p:ph type="body" idx="1"/>
          </p:nvPr>
        </p:nvSpPr>
        <p:spPr>
          <a:xfrm>
            <a:off x="506413" y="1371600"/>
            <a:ext cx="7770812" cy="2362200"/>
          </a:xfrm>
          <a:noFill/>
          <a:ln/>
        </p:spPr>
        <p:txBody>
          <a:bodyPr lIns="93662" tIns="46038" rIns="93662" bIns="46038" anchor="t" anchorCtr="0">
            <a:normAutofit/>
          </a:bodyPr>
          <a:lstStyle/>
          <a:p>
            <a:pPr marL="346075" indent="-346075" defTabSz="923925">
              <a:lnSpc>
                <a:spcPct val="85000"/>
              </a:lnSpc>
              <a:buFontTx/>
              <a:buChar char="•"/>
            </a:pPr>
            <a:r>
              <a:rPr lang="en-US" altLang="en-US" sz="2000" dirty="0" smtClean="0"/>
              <a:t>A BGP extended community attribute used control route distribution among VRFs. </a:t>
            </a:r>
            <a:r>
              <a:rPr lang="en-US" altLang="en-US" sz="2000" dirty="0"/>
              <a:t>R</a:t>
            </a:r>
            <a:r>
              <a:rPr lang="en-US" altLang="en-US" sz="2000" dirty="0" smtClean="0"/>
              <a:t>oute </a:t>
            </a:r>
            <a:r>
              <a:rPr lang="en-US" altLang="en-US" sz="2000" dirty="0"/>
              <a:t>targets </a:t>
            </a:r>
            <a:r>
              <a:rPr lang="en-US" altLang="en-US" sz="2000" dirty="0" smtClean="0"/>
              <a:t>are applied to </a:t>
            </a:r>
            <a:r>
              <a:rPr lang="en-US" altLang="en-US" sz="2000" dirty="0"/>
              <a:t>a VRF to control the import and export of routes among it and other </a:t>
            </a:r>
            <a:r>
              <a:rPr lang="en-US" altLang="en-US" sz="2000" dirty="0" smtClean="0"/>
              <a:t>VRFs.</a:t>
            </a:r>
          </a:p>
          <a:p>
            <a:pPr marL="346075" indent="-346075" defTabSz="923925">
              <a:lnSpc>
                <a:spcPct val="85000"/>
              </a:lnSpc>
              <a:buFontTx/>
              <a:buChar char="•"/>
            </a:pPr>
            <a:r>
              <a:rPr lang="en-US" altLang="en-US" sz="1800" b="0" dirty="0" smtClean="0">
                <a:latin typeface="Tahoma" panose="020B0604030504040204" pitchFamily="34" charset="0"/>
              </a:rPr>
              <a:t>Route-target Export: </a:t>
            </a:r>
          </a:p>
          <a:p>
            <a:pPr marL="346075" indent="-346075" defTabSz="923925">
              <a:lnSpc>
                <a:spcPct val="85000"/>
              </a:lnSpc>
              <a:buFontTx/>
              <a:buChar char="•"/>
            </a:pPr>
            <a:r>
              <a:rPr lang="en-US" altLang="en-US" sz="1800" dirty="0" smtClean="0">
                <a:latin typeface="Tahoma" panose="020B0604030504040204" pitchFamily="34" charset="0"/>
              </a:rPr>
              <a:t>Route-target Import:</a:t>
            </a:r>
            <a:endParaRPr lang="en-GB" altLang="en-US" sz="2400" b="0" dirty="0">
              <a:latin typeface="Tahoma" panose="020B0604030504040204" pitchFamily="34" charset="0"/>
            </a:endParaRPr>
          </a:p>
        </p:txBody>
      </p:sp>
      <p:sp>
        <p:nvSpPr>
          <p:cNvPr id="2" name="TextBox 1"/>
          <p:cNvSpPr txBox="1"/>
          <p:nvPr/>
        </p:nvSpPr>
        <p:spPr>
          <a:xfrm>
            <a:off x="685800" y="4772561"/>
            <a:ext cx="3416256" cy="1323439"/>
          </a:xfrm>
          <a:prstGeom prst="rect">
            <a:avLst/>
          </a:prstGeom>
          <a:noFill/>
          <a:ln>
            <a:solidFill>
              <a:schemeClr val="bg1">
                <a:lumMod val="50000"/>
              </a:schemeClr>
            </a:solidFill>
          </a:ln>
        </p:spPr>
        <p:txBody>
          <a:bodyPr wrap="none" rtlCol="0">
            <a:spAutoFit/>
          </a:bodyPr>
          <a:lstStyle/>
          <a:p>
            <a:r>
              <a:rPr lang="en-US" sz="2000" dirty="0" err="1">
                <a:latin typeface="+mn-lt"/>
              </a:rPr>
              <a:t>ip</a:t>
            </a:r>
            <a:r>
              <a:rPr lang="en-US" sz="2000" dirty="0">
                <a:latin typeface="+mn-lt"/>
              </a:rPr>
              <a:t> </a:t>
            </a:r>
            <a:r>
              <a:rPr lang="en-US" sz="2000" dirty="0" err="1">
                <a:latin typeface="+mn-lt"/>
              </a:rPr>
              <a:t>vrf</a:t>
            </a:r>
            <a:r>
              <a:rPr lang="en-US" sz="2000" dirty="0">
                <a:latin typeface="+mn-lt"/>
              </a:rPr>
              <a:t> </a:t>
            </a:r>
            <a:r>
              <a:rPr lang="en-US" sz="2000" dirty="0" err="1">
                <a:latin typeface="+mn-lt"/>
              </a:rPr>
              <a:t>Customer_A</a:t>
            </a:r>
            <a:endParaRPr lang="en-US" sz="2000" dirty="0">
              <a:latin typeface="+mn-lt"/>
            </a:endParaRPr>
          </a:p>
          <a:p>
            <a:r>
              <a:rPr lang="en-US" sz="2000" dirty="0">
                <a:latin typeface="+mn-lt"/>
              </a:rPr>
              <a:t> </a:t>
            </a:r>
            <a:r>
              <a:rPr lang="en-US" sz="2000" dirty="0" err="1">
                <a:latin typeface="+mn-lt"/>
              </a:rPr>
              <a:t>rd</a:t>
            </a:r>
            <a:r>
              <a:rPr lang="en-US" sz="2000" dirty="0">
                <a:latin typeface="+mn-lt"/>
              </a:rPr>
              <a:t> 65000:100</a:t>
            </a:r>
          </a:p>
          <a:p>
            <a:r>
              <a:rPr lang="en-US" sz="2000" dirty="0">
                <a:latin typeface="+mn-lt"/>
              </a:rPr>
              <a:t> route-target export </a:t>
            </a:r>
            <a:r>
              <a:rPr lang="en-US" sz="2000" dirty="0" smtClean="0">
                <a:latin typeface="+mn-lt"/>
              </a:rPr>
              <a:t>65000:100</a:t>
            </a:r>
          </a:p>
          <a:p>
            <a:r>
              <a:rPr lang="en-US" sz="2000" dirty="0" smtClean="0">
                <a:latin typeface="+mn-lt"/>
              </a:rPr>
              <a:t> route-target import 65000:100</a:t>
            </a:r>
            <a:endParaRPr lang="en-US" sz="2000" dirty="0">
              <a:latin typeface="+mn-lt"/>
            </a:endParaRPr>
          </a:p>
        </p:txBody>
      </p:sp>
      <p:sp>
        <p:nvSpPr>
          <p:cNvPr id="3" name="Rounded Rectangle 2"/>
          <p:cNvSpPr/>
          <p:nvPr/>
        </p:nvSpPr>
        <p:spPr>
          <a:xfrm>
            <a:off x="4648200" y="4038600"/>
            <a:ext cx="38862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dirty="0" smtClean="0"/>
              <a:t>BGP update:</a:t>
            </a:r>
          </a:p>
          <a:p>
            <a:r>
              <a:rPr lang="en-US" sz="2000" dirty="0" smtClean="0"/>
              <a:t>Extended community:</a:t>
            </a:r>
          </a:p>
          <a:p>
            <a:r>
              <a:rPr lang="en-US" sz="2000" dirty="0" smtClean="0"/>
              <a:t>      Route-</a:t>
            </a:r>
            <a:r>
              <a:rPr lang="en-US" sz="2000" dirty="0" err="1" smtClean="0"/>
              <a:t>taget</a:t>
            </a:r>
            <a:r>
              <a:rPr lang="en-US" sz="2000" dirty="0" smtClean="0"/>
              <a:t> 65000:100</a:t>
            </a:r>
          </a:p>
          <a:p>
            <a:r>
              <a:rPr lang="en-US" sz="2000" dirty="0" smtClean="0"/>
              <a:t>Prefix 10.2.0.0/16</a:t>
            </a:r>
          </a:p>
          <a:p>
            <a:r>
              <a:rPr lang="en-US" sz="2000" dirty="0" smtClean="0"/>
              <a:t>Route Distinguisher: 65000:100</a:t>
            </a:r>
            <a:endParaRPr lang="en-US" sz="2000" dirty="0"/>
          </a:p>
        </p:txBody>
      </p:sp>
    </p:spTree>
    <p:extLst>
      <p:ext uri="{BB962C8B-B14F-4D97-AF65-F5344CB8AC3E}">
        <p14:creationId xmlns:p14="http://schemas.microsoft.com/office/powerpoint/2010/main" val="2031809425"/>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886700" cy="625473"/>
          </a:xfrm>
        </p:spPr>
        <p:txBody>
          <a:bodyPr/>
          <a:lstStyle/>
          <a:p>
            <a:r>
              <a:rPr lang="en-US" dirty="0" smtClean="0"/>
              <a:t>Route-Target Example 1</a:t>
            </a:r>
            <a:endParaRPr lang="en-US" dirty="0"/>
          </a:p>
        </p:txBody>
      </p:sp>
      <p:sp>
        <p:nvSpPr>
          <p:cNvPr id="5" name="TextBox 4"/>
          <p:cNvSpPr txBox="1"/>
          <p:nvPr/>
        </p:nvSpPr>
        <p:spPr>
          <a:xfrm>
            <a:off x="457200" y="1143000"/>
            <a:ext cx="3120470" cy="4524315"/>
          </a:xfrm>
          <a:prstGeom prst="rect">
            <a:avLst/>
          </a:prstGeom>
          <a:noFill/>
          <a:ln>
            <a:solidFill>
              <a:schemeClr val="bg1">
                <a:lumMod val="50000"/>
              </a:schemeClr>
            </a:solidFill>
          </a:ln>
        </p:spPr>
        <p:txBody>
          <a:bodyPr wrap="none" rtlCol="0">
            <a:spAutoFit/>
          </a:bodyPr>
          <a:lstStyle/>
          <a:p>
            <a:r>
              <a:rPr lang="en-US" sz="1800" dirty="0" err="1">
                <a:latin typeface="+mn-lt"/>
              </a:rPr>
              <a:t>ip</a:t>
            </a:r>
            <a:r>
              <a:rPr lang="en-US" sz="1800" dirty="0">
                <a:latin typeface="+mn-lt"/>
              </a:rPr>
              <a:t> </a:t>
            </a:r>
            <a:r>
              <a:rPr lang="en-US" sz="1800" dirty="0" err="1">
                <a:latin typeface="+mn-lt"/>
              </a:rPr>
              <a:t>vrf</a:t>
            </a:r>
            <a:r>
              <a:rPr lang="en-US" sz="1800" dirty="0">
                <a:latin typeface="+mn-lt"/>
              </a:rPr>
              <a:t> </a:t>
            </a:r>
            <a:r>
              <a:rPr lang="en-US" sz="1800" dirty="0" err="1">
                <a:latin typeface="+mn-lt"/>
              </a:rPr>
              <a:t>Customer_A</a:t>
            </a:r>
            <a:endParaRPr lang="en-US" sz="1800" dirty="0">
              <a:latin typeface="+mn-lt"/>
            </a:endParaRPr>
          </a:p>
          <a:p>
            <a:r>
              <a:rPr lang="en-US" sz="1800" dirty="0">
                <a:latin typeface="+mn-lt"/>
              </a:rPr>
              <a:t> </a:t>
            </a:r>
            <a:r>
              <a:rPr lang="en-US" sz="1800" dirty="0" err="1">
                <a:latin typeface="+mn-lt"/>
              </a:rPr>
              <a:t>rd</a:t>
            </a:r>
            <a:r>
              <a:rPr lang="en-US" sz="1800" dirty="0">
                <a:latin typeface="+mn-lt"/>
              </a:rPr>
              <a:t> 65000:100</a:t>
            </a:r>
          </a:p>
          <a:p>
            <a:r>
              <a:rPr lang="en-US" sz="1800" dirty="0">
                <a:latin typeface="+mn-lt"/>
              </a:rPr>
              <a:t> route-target export 65000:100</a:t>
            </a:r>
          </a:p>
          <a:p>
            <a:r>
              <a:rPr lang="en-US" sz="1800" dirty="0">
                <a:latin typeface="+mn-lt"/>
              </a:rPr>
              <a:t> route-target import 65000:100</a:t>
            </a:r>
          </a:p>
          <a:p>
            <a:r>
              <a:rPr lang="en-US" sz="1800" dirty="0">
                <a:latin typeface="+mn-lt"/>
              </a:rPr>
              <a:t> route-target import 65000:300</a:t>
            </a:r>
          </a:p>
          <a:p>
            <a:r>
              <a:rPr lang="en-US" sz="1800" dirty="0">
                <a:latin typeface="+mn-lt"/>
              </a:rPr>
              <a:t>!</a:t>
            </a:r>
          </a:p>
          <a:p>
            <a:r>
              <a:rPr lang="en-US" sz="1800" dirty="0" err="1">
                <a:latin typeface="+mn-lt"/>
              </a:rPr>
              <a:t>ip</a:t>
            </a:r>
            <a:r>
              <a:rPr lang="en-US" sz="1800" dirty="0">
                <a:latin typeface="+mn-lt"/>
              </a:rPr>
              <a:t> </a:t>
            </a:r>
            <a:r>
              <a:rPr lang="en-US" sz="1800" dirty="0" err="1">
                <a:latin typeface="+mn-lt"/>
              </a:rPr>
              <a:t>vrf</a:t>
            </a:r>
            <a:r>
              <a:rPr lang="en-US" sz="1800" dirty="0">
                <a:latin typeface="+mn-lt"/>
              </a:rPr>
              <a:t> </a:t>
            </a:r>
            <a:r>
              <a:rPr lang="en-US" sz="1800" dirty="0" err="1">
                <a:latin typeface="+mn-lt"/>
              </a:rPr>
              <a:t>Customer_B</a:t>
            </a:r>
            <a:endParaRPr lang="en-US" sz="1800" dirty="0">
              <a:latin typeface="+mn-lt"/>
            </a:endParaRPr>
          </a:p>
          <a:p>
            <a:r>
              <a:rPr lang="en-US" sz="1800" dirty="0">
                <a:latin typeface="+mn-lt"/>
              </a:rPr>
              <a:t> </a:t>
            </a:r>
            <a:r>
              <a:rPr lang="en-US" sz="1800" dirty="0" err="1">
                <a:latin typeface="+mn-lt"/>
              </a:rPr>
              <a:t>rd</a:t>
            </a:r>
            <a:r>
              <a:rPr lang="en-US" sz="1800" dirty="0">
                <a:latin typeface="+mn-lt"/>
              </a:rPr>
              <a:t> 65000:200</a:t>
            </a:r>
          </a:p>
          <a:p>
            <a:r>
              <a:rPr lang="en-US" sz="1800" dirty="0">
                <a:latin typeface="+mn-lt"/>
              </a:rPr>
              <a:t> route-target export 65000:200</a:t>
            </a:r>
          </a:p>
          <a:p>
            <a:r>
              <a:rPr lang="en-US" sz="1800" dirty="0">
                <a:latin typeface="+mn-lt"/>
              </a:rPr>
              <a:t> route-target import 65000:200</a:t>
            </a:r>
          </a:p>
          <a:p>
            <a:r>
              <a:rPr lang="en-US" sz="1800" dirty="0">
                <a:latin typeface="+mn-lt"/>
              </a:rPr>
              <a:t> route-target import 65000:300</a:t>
            </a:r>
          </a:p>
          <a:p>
            <a:r>
              <a:rPr lang="en-US" sz="1800" dirty="0">
                <a:latin typeface="+mn-lt"/>
              </a:rPr>
              <a:t>!</a:t>
            </a:r>
          </a:p>
          <a:p>
            <a:r>
              <a:rPr lang="en-US" sz="1800" dirty="0" err="1">
                <a:latin typeface="+mn-lt"/>
              </a:rPr>
              <a:t>ip</a:t>
            </a:r>
            <a:r>
              <a:rPr lang="en-US" sz="1800" dirty="0">
                <a:latin typeface="+mn-lt"/>
              </a:rPr>
              <a:t> </a:t>
            </a:r>
            <a:r>
              <a:rPr lang="en-US" sz="1800" dirty="0" err="1">
                <a:latin typeface="+mn-lt"/>
              </a:rPr>
              <a:t>vrf</a:t>
            </a:r>
            <a:r>
              <a:rPr lang="en-US" sz="1800" dirty="0">
                <a:latin typeface="+mn-lt"/>
              </a:rPr>
              <a:t> Shared</a:t>
            </a:r>
          </a:p>
          <a:p>
            <a:r>
              <a:rPr lang="en-US" sz="1800" dirty="0">
                <a:latin typeface="+mn-lt"/>
              </a:rPr>
              <a:t> </a:t>
            </a:r>
            <a:r>
              <a:rPr lang="en-US" sz="1800" dirty="0" err="1">
                <a:latin typeface="+mn-lt"/>
              </a:rPr>
              <a:t>rd</a:t>
            </a:r>
            <a:r>
              <a:rPr lang="en-US" sz="1800" dirty="0">
                <a:latin typeface="+mn-lt"/>
              </a:rPr>
              <a:t> 65000:300</a:t>
            </a:r>
          </a:p>
          <a:p>
            <a:r>
              <a:rPr lang="en-US" sz="1800" dirty="0">
                <a:latin typeface="+mn-lt"/>
              </a:rPr>
              <a:t> route-target export 65000:300</a:t>
            </a:r>
          </a:p>
          <a:p>
            <a:r>
              <a:rPr lang="en-US" sz="1800" dirty="0">
                <a:latin typeface="+mn-lt"/>
              </a:rPr>
              <a:t> route-target import 65000:300</a:t>
            </a:r>
          </a:p>
        </p:txBody>
      </p:sp>
      <p:sp>
        <p:nvSpPr>
          <p:cNvPr id="6" name="TextBox 5"/>
          <p:cNvSpPr txBox="1"/>
          <p:nvPr/>
        </p:nvSpPr>
        <p:spPr>
          <a:xfrm>
            <a:off x="4191000" y="1752600"/>
            <a:ext cx="1183337" cy="369332"/>
          </a:xfrm>
          <a:prstGeom prst="rect">
            <a:avLst/>
          </a:prstGeom>
          <a:noFill/>
          <a:ln>
            <a:solidFill>
              <a:schemeClr val="bg1">
                <a:lumMod val="50000"/>
              </a:schemeClr>
            </a:solidFill>
          </a:ln>
        </p:spPr>
        <p:txBody>
          <a:bodyPr wrap="none" rtlCol="0">
            <a:noAutofit/>
          </a:bodyPr>
          <a:lstStyle/>
          <a:p>
            <a:r>
              <a:rPr lang="en-US" sz="1800" dirty="0" smtClean="0">
                <a:latin typeface="+mn-lt"/>
              </a:rPr>
              <a:t>65000:100</a:t>
            </a:r>
            <a:endParaRPr lang="en-US" sz="1800" dirty="0">
              <a:latin typeface="+mn-lt"/>
            </a:endParaRPr>
          </a:p>
        </p:txBody>
      </p:sp>
      <p:sp>
        <p:nvSpPr>
          <p:cNvPr id="7" name="TextBox 6"/>
          <p:cNvSpPr txBox="1"/>
          <p:nvPr/>
        </p:nvSpPr>
        <p:spPr>
          <a:xfrm>
            <a:off x="4191000" y="1383268"/>
            <a:ext cx="1183337" cy="369332"/>
          </a:xfrm>
          <a:prstGeom prst="rect">
            <a:avLst/>
          </a:prstGeom>
          <a:noFill/>
          <a:ln>
            <a:noFill/>
          </a:ln>
        </p:spPr>
        <p:txBody>
          <a:bodyPr wrap="none" rtlCol="0">
            <a:noAutofit/>
          </a:bodyPr>
          <a:lstStyle/>
          <a:p>
            <a:pPr algn="ctr"/>
            <a:r>
              <a:rPr lang="en-US" sz="1800" b="1" dirty="0" smtClean="0">
                <a:latin typeface="+mn-lt"/>
              </a:rPr>
              <a:t>export</a:t>
            </a:r>
            <a:endParaRPr lang="en-US" sz="1800" b="1" dirty="0">
              <a:latin typeface="+mn-lt"/>
            </a:endParaRPr>
          </a:p>
        </p:txBody>
      </p:sp>
      <p:sp>
        <p:nvSpPr>
          <p:cNvPr id="8" name="TextBox 7"/>
          <p:cNvSpPr txBox="1"/>
          <p:nvPr/>
        </p:nvSpPr>
        <p:spPr>
          <a:xfrm>
            <a:off x="4226863" y="2655332"/>
            <a:ext cx="1183337" cy="369332"/>
          </a:xfrm>
          <a:prstGeom prst="rect">
            <a:avLst/>
          </a:prstGeom>
          <a:noFill/>
          <a:ln>
            <a:solidFill>
              <a:schemeClr val="bg1">
                <a:lumMod val="50000"/>
              </a:schemeClr>
            </a:solidFill>
          </a:ln>
        </p:spPr>
        <p:txBody>
          <a:bodyPr wrap="none" rtlCol="0">
            <a:noAutofit/>
          </a:bodyPr>
          <a:lstStyle/>
          <a:p>
            <a:r>
              <a:rPr lang="en-US" sz="1800" dirty="0" smtClean="0">
                <a:latin typeface="+mn-lt"/>
              </a:rPr>
              <a:t>65000:100</a:t>
            </a:r>
            <a:endParaRPr lang="en-US" sz="1800" dirty="0">
              <a:latin typeface="+mn-lt"/>
            </a:endParaRPr>
          </a:p>
        </p:txBody>
      </p:sp>
      <p:sp>
        <p:nvSpPr>
          <p:cNvPr id="9" name="TextBox 8"/>
          <p:cNvSpPr txBox="1"/>
          <p:nvPr/>
        </p:nvSpPr>
        <p:spPr>
          <a:xfrm>
            <a:off x="4226863" y="2286000"/>
            <a:ext cx="1183337" cy="369332"/>
          </a:xfrm>
          <a:prstGeom prst="rect">
            <a:avLst/>
          </a:prstGeom>
          <a:noFill/>
          <a:ln>
            <a:noFill/>
          </a:ln>
        </p:spPr>
        <p:txBody>
          <a:bodyPr wrap="none" rtlCol="0">
            <a:noAutofit/>
          </a:bodyPr>
          <a:lstStyle/>
          <a:p>
            <a:pPr algn="ctr"/>
            <a:r>
              <a:rPr lang="en-US" sz="1800" b="1" dirty="0" smtClean="0">
                <a:latin typeface="+mn-lt"/>
              </a:rPr>
              <a:t>import</a:t>
            </a:r>
            <a:endParaRPr lang="en-US" sz="1800" b="1" dirty="0">
              <a:latin typeface="+mn-lt"/>
            </a:endParaRPr>
          </a:p>
        </p:txBody>
      </p:sp>
      <p:sp>
        <p:nvSpPr>
          <p:cNvPr id="10" name="TextBox 9"/>
          <p:cNvSpPr txBox="1"/>
          <p:nvPr/>
        </p:nvSpPr>
        <p:spPr>
          <a:xfrm>
            <a:off x="4226863" y="3024664"/>
            <a:ext cx="1183337" cy="369332"/>
          </a:xfrm>
          <a:prstGeom prst="rect">
            <a:avLst/>
          </a:prstGeom>
          <a:noFill/>
          <a:ln>
            <a:solidFill>
              <a:schemeClr val="bg1">
                <a:lumMod val="50000"/>
              </a:schemeClr>
            </a:solidFill>
          </a:ln>
        </p:spPr>
        <p:txBody>
          <a:bodyPr wrap="none" rtlCol="0">
            <a:noAutofit/>
          </a:bodyPr>
          <a:lstStyle/>
          <a:p>
            <a:r>
              <a:rPr lang="en-US" sz="1800" dirty="0" smtClean="0">
                <a:latin typeface="+mn-lt"/>
              </a:rPr>
              <a:t>65000:300</a:t>
            </a:r>
            <a:endParaRPr lang="en-US" sz="1800" dirty="0">
              <a:latin typeface="+mn-lt"/>
            </a:endParaRPr>
          </a:p>
        </p:txBody>
      </p:sp>
      <p:sp>
        <p:nvSpPr>
          <p:cNvPr id="11" name="TextBox 10"/>
          <p:cNvSpPr txBox="1"/>
          <p:nvPr/>
        </p:nvSpPr>
        <p:spPr>
          <a:xfrm>
            <a:off x="4190999" y="990600"/>
            <a:ext cx="1183337" cy="369332"/>
          </a:xfrm>
          <a:prstGeom prst="rect">
            <a:avLst/>
          </a:prstGeom>
          <a:noFill/>
          <a:ln>
            <a:noFill/>
          </a:ln>
        </p:spPr>
        <p:txBody>
          <a:bodyPr wrap="none" rtlCol="0">
            <a:noAutofit/>
          </a:bodyPr>
          <a:lstStyle/>
          <a:p>
            <a:pPr algn="ctr"/>
            <a:r>
              <a:rPr lang="en-US" sz="1800" b="1" dirty="0" smtClean="0">
                <a:latin typeface="+mn-lt"/>
              </a:rPr>
              <a:t>Customer A</a:t>
            </a:r>
            <a:endParaRPr lang="en-US" sz="1800" b="1" dirty="0">
              <a:latin typeface="+mn-lt"/>
            </a:endParaRPr>
          </a:p>
        </p:txBody>
      </p:sp>
      <p:sp>
        <p:nvSpPr>
          <p:cNvPr id="12" name="Rounded Rectangle 11"/>
          <p:cNvSpPr/>
          <p:nvPr/>
        </p:nvSpPr>
        <p:spPr>
          <a:xfrm>
            <a:off x="3962400" y="1383268"/>
            <a:ext cx="1676400" cy="227433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160564" y="1752600"/>
            <a:ext cx="1183337" cy="369332"/>
          </a:xfrm>
          <a:prstGeom prst="rect">
            <a:avLst/>
          </a:prstGeom>
          <a:noFill/>
          <a:ln>
            <a:solidFill>
              <a:schemeClr val="bg1">
                <a:lumMod val="50000"/>
              </a:schemeClr>
            </a:solidFill>
          </a:ln>
        </p:spPr>
        <p:txBody>
          <a:bodyPr wrap="none" rtlCol="0">
            <a:noAutofit/>
          </a:bodyPr>
          <a:lstStyle/>
          <a:p>
            <a:r>
              <a:rPr lang="en-US" sz="1800" dirty="0" smtClean="0">
                <a:latin typeface="+mn-lt"/>
              </a:rPr>
              <a:t>65000:200</a:t>
            </a:r>
            <a:endParaRPr lang="en-US" sz="1800" dirty="0">
              <a:latin typeface="+mn-lt"/>
            </a:endParaRPr>
          </a:p>
        </p:txBody>
      </p:sp>
      <p:sp>
        <p:nvSpPr>
          <p:cNvPr id="14" name="TextBox 13"/>
          <p:cNvSpPr txBox="1"/>
          <p:nvPr/>
        </p:nvSpPr>
        <p:spPr>
          <a:xfrm>
            <a:off x="7160564" y="1383268"/>
            <a:ext cx="1183337" cy="369332"/>
          </a:xfrm>
          <a:prstGeom prst="rect">
            <a:avLst/>
          </a:prstGeom>
          <a:noFill/>
          <a:ln>
            <a:noFill/>
          </a:ln>
        </p:spPr>
        <p:txBody>
          <a:bodyPr wrap="none" rtlCol="0">
            <a:noAutofit/>
          </a:bodyPr>
          <a:lstStyle/>
          <a:p>
            <a:pPr algn="ctr"/>
            <a:r>
              <a:rPr lang="en-US" sz="1800" b="1" dirty="0" smtClean="0">
                <a:latin typeface="+mn-lt"/>
              </a:rPr>
              <a:t>export</a:t>
            </a:r>
            <a:endParaRPr lang="en-US" sz="1800" b="1" dirty="0">
              <a:latin typeface="+mn-lt"/>
            </a:endParaRPr>
          </a:p>
        </p:txBody>
      </p:sp>
      <p:sp>
        <p:nvSpPr>
          <p:cNvPr id="15" name="TextBox 14"/>
          <p:cNvSpPr txBox="1"/>
          <p:nvPr/>
        </p:nvSpPr>
        <p:spPr>
          <a:xfrm>
            <a:off x="7196427" y="2655332"/>
            <a:ext cx="1183337" cy="369332"/>
          </a:xfrm>
          <a:prstGeom prst="rect">
            <a:avLst/>
          </a:prstGeom>
          <a:noFill/>
          <a:ln>
            <a:solidFill>
              <a:schemeClr val="bg1">
                <a:lumMod val="50000"/>
              </a:schemeClr>
            </a:solidFill>
          </a:ln>
        </p:spPr>
        <p:txBody>
          <a:bodyPr wrap="none" rtlCol="0">
            <a:noAutofit/>
          </a:bodyPr>
          <a:lstStyle/>
          <a:p>
            <a:r>
              <a:rPr lang="en-US" sz="1800" dirty="0" smtClean="0">
                <a:latin typeface="+mn-lt"/>
              </a:rPr>
              <a:t>65000:200</a:t>
            </a:r>
            <a:endParaRPr lang="en-US" sz="1800" dirty="0">
              <a:latin typeface="+mn-lt"/>
            </a:endParaRPr>
          </a:p>
        </p:txBody>
      </p:sp>
      <p:sp>
        <p:nvSpPr>
          <p:cNvPr id="16" name="TextBox 15"/>
          <p:cNvSpPr txBox="1"/>
          <p:nvPr/>
        </p:nvSpPr>
        <p:spPr>
          <a:xfrm>
            <a:off x="7196427" y="2286000"/>
            <a:ext cx="1183337" cy="369332"/>
          </a:xfrm>
          <a:prstGeom prst="rect">
            <a:avLst/>
          </a:prstGeom>
          <a:noFill/>
          <a:ln>
            <a:noFill/>
          </a:ln>
        </p:spPr>
        <p:txBody>
          <a:bodyPr wrap="none" rtlCol="0">
            <a:noAutofit/>
          </a:bodyPr>
          <a:lstStyle/>
          <a:p>
            <a:pPr algn="ctr"/>
            <a:r>
              <a:rPr lang="en-US" sz="1800" b="1" dirty="0" smtClean="0">
                <a:latin typeface="+mn-lt"/>
              </a:rPr>
              <a:t>import</a:t>
            </a:r>
            <a:endParaRPr lang="en-US" sz="1800" b="1" dirty="0">
              <a:latin typeface="+mn-lt"/>
            </a:endParaRPr>
          </a:p>
        </p:txBody>
      </p:sp>
      <p:sp>
        <p:nvSpPr>
          <p:cNvPr id="17" name="TextBox 16"/>
          <p:cNvSpPr txBox="1"/>
          <p:nvPr/>
        </p:nvSpPr>
        <p:spPr>
          <a:xfrm>
            <a:off x="7196427" y="3024664"/>
            <a:ext cx="1183337" cy="369332"/>
          </a:xfrm>
          <a:prstGeom prst="rect">
            <a:avLst/>
          </a:prstGeom>
          <a:noFill/>
          <a:ln>
            <a:solidFill>
              <a:schemeClr val="bg1">
                <a:lumMod val="50000"/>
              </a:schemeClr>
            </a:solidFill>
          </a:ln>
        </p:spPr>
        <p:txBody>
          <a:bodyPr wrap="none" rtlCol="0">
            <a:noAutofit/>
          </a:bodyPr>
          <a:lstStyle/>
          <a:p>
            <a:r>
              <a:rPr lang="en-US" sz="1800" dirty="0" smtClean="0">
                <a:latin typeface="+mn-lt"/>
              </a:rPr>
              <a:t>65000:300</a:t>
            </a:r>
            <a:endParaRPr lang="en-US" sz="1800" dirty="0">
              <a:latin typeface="+mn-lt"/>
            </a:endParaRPr>
          </a:p>
        </p:txBody>
      </p:sp>
      <p:sp>
        <p:nvSpPr>
          <p:cNvPr id="18" name="TextBox 17"/>
          <p:cNvSpPr txBox="1"/>
          <p:nvPr/>
        </p:nvSpPr>
        <p:spPr>
          <a:xfrm>
            <a:off x="7160563" y="990600"/>
            <a:ext cx="1183337" cy="369332"/>
          </a:xfrm>
          <a:prstGeom prst="rect">
            <a:avLst/>
          </a:prstGeom>
          <a:noFill/>
          <a:ln>
            <a:noFill/>
          </a:ln>
        </p:spPr>
        <p:txBody>
          <a:bodyPr wrap="none" rtlCol="0">
            <a:noAutofit/>
          </a:bodyPr>
          <a:lstStyle/>
          <a:p>
            <a:pPr algn="ctr"/>
            <a:r>
              <a:rPr lang="en-US" sz="1800" b="1" dirty="0" smtClean="0">
                <a:latin typeface="+mn-lt"/>
              </a:rPr>
              <a:t>Customer B</a:t>
            </a:r>
            <a:endParaRPr lang="en-US" sz="1800" b="1" dirty="0">
              <a:latin typeface="+mn-lt"/>
            </a:endParaRPr>
          </a:p>
        </p:txBody>
      </p:sp>
      <p:sp>
        <p:nvSpPr>
          <p:cNvPr id="19" name="Rounded Rectangle 18"/>
          <p:cNvSpPr/>
          <p:nvPr/>
        </p:nvSpPr>
        <p:spPr>
          <a:xfrm>
            <a:off x="6931964" y="1383268"/>
            <a:ext cx="1676400" cy="2274332"/>
          </a:xfrm>
          <a:prstGeom prst="roundRect">
            <a:avLst/>
          </a:pr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712763" y="4556127"/>
            <a:ext cx="1183337" cy="369332"/>
          </a:xfrm>
          <a:prstGeom prst="rect">
            <a:avLst/>
          </a:prstGeom>
          <a:noFill/>
          <a:ln>
            <a:solidFill>
              <a:schemeClr val="bg1">
                <a:lumMod val="50000"/>
              </a:schemeClr>
            </a:solidFill>
          </a:ln>
        </p:spPr>
        <p:txBody>
          <a:bodyPr wrap="none" rtlCol="0">
            <a:noAutofit/>
          </a:bodyPr>
          <a:lstStyle/>
          <a:p>
            <a:r>
              <a:rPr lang="en-US" sz="1800" dirty="0" smtClean="0">
                <a:latin typeface="+mn-lt"/>
              </a:rPr>
              <a:t>65000:300</a:t>
            </a:r>
            <a:endParaRPr lang="en-US" sz="1800" dirty="0">
              <a:latin typeface="+mn-lt"/>
            </a:endParaRPr>
          </a:p>
        </p:txBody>
      </p:sp>
      <p:sp>
        <p:nvSpPr>
          <p:cNvPr id="21" name="TextBox 20"/>
          <p:cNvSpPr txBox="1"/>
          <p:nvPr/>
        </p:nvSpPr>
        <p:spPr>
          <a:xfrm>
            <a:off x="5712763" y="4186795"/>
            <a:ext cx="1183337" cy="369332"/>
          </a:xfrm>
          <a:prstGeom prst="rect">
            <a:avLst/>
          </a:prstGeom>
          <a:noFill/>
          <a:ln>
            <a:noFill/>
          </a:ln>
        </p:spPr>
        <p:txBody>
          <a:bodyPr wrap="none" rtlCol="0">
            <a:noAutofit/>
          </a:bodyPr>
          <a:lstStyle/>
          <a:p>
            <a:pPr algn="ctr"/>
            <a:r>
              <a:rPr lang="en-US" sz="1800" b="1" dirty="0" smtClean="0">
                <a:latin typeface="+mn-lt"/>
              </a:rPr>
              <a:t>export</a:t>
            </a:r>
            <a:endParaRPr lang="en-US" sz="1800" b="1" dirty="0">
              <a:latin typeface="+mn-lt"/>
            </a:endParaRPr>
          </a:p>
        </p:txBody>
      </p:sp>
      <p:sp>
        <p:nvSpPr>
          <p:cNvPr id="23" name="TextBox 22"/>
          <p:cNvSpPr txBox="1"/>
          <p:nvPr/>
        </p:nvSpPr>
        <p:spPr>
          <a:xfrm>
            <a:off x="5748626" y="5089527"/>
            <a:ext cx="1183337" cy="369332"/>
          </a:xfrm>
          <a:prstGeom prst="rect">
            <a:avLst/>
          </a:prstGeom>
          <a:noFill/>
          <a:ln>
            <a:noFill/>
          </a:ln>
        </p:spPr>
        <p:txBody>
          <a:bodyPr wrap="none" rtlCol="0">
            <a:noAutofit/>
          </a:bodyPr>
          <a:lstStyle/>
          <a:p>
            <a:pPr algn="ctr"/>
            <a:r>
              <a:rPr lang="en-US" sz="1800" b="1" dirty="0" smtClean="0">
                <a:latin typeface="+mn-lt"/>
              </a:rPr>
              <a:t>import</a:t>
            </a:r>
            <a:endParaRPr lang="en-US" sz="1800" b="1" dirty="0">
              <a:latin typeface="+mn-lt"/>
            </a:endParaRPr>
          </a:p>
        </p:txBody>
      </p:sp>
      <p:sp>
        <p:nvSpPr>
          <p:cNvPr id="24" name="TextBox 23"/>
          <p:cNvSpPr txBox="1"/>
          <p:nvPr/>
        </p:nvSpPr>
        <p:spPr>
          <a:xfrm>
            <a:off x="5748626" y="5498068"/>
            <a:ext cx="1183337" cy="369332"/>
          </a:xfrm>
          <a:prstGeom prst="rect">
            <a:avLst/>
          </a:prstGeom>
          <a:noFill/>
          <a:ln>
            <a:solidFill>
              <a:schemeClr val="bg1">
                <a:lumMod val="50000"/>
              </a:schemeClr>
            </a:solidFill>
          </a:ln>
        </p:spPr>
        <p:txBody>
          <a:bodyPr wrap="none" rtlCol="0">
            <a:noAutofit/>
          </a:bodyPr>
          <a:lstStyle/>
          <a:p>
            <a:r>
              <a:rPr lang="en-US" sz="1800" dirty="0" smtClean="0">
                <a:latin typeface="+mn-lt"/>
              </a:rPr>
              <a:t>65000:300</a:t>
            </a:r>
            <a:endParaRPr lang="en-US" sz="1800" dirty="0">
              <a:latin typeface="+mn-lt"/>
            </a:endParaRPr>
          </a:p>
        </p:txBody>
      </p:sp>
      <p:sp>
        <p:nvSpPr>
          <p:cNvPr id="25" name="TextBox 24"/>
          <p:cNvSpPr txBox="1"/>
          <p:nvPr/>
        </p:nvSpPr>
        <p:spPr>
          <a:xfrm>
            <a:off x="5712762" y="3794127"/>
            <a:ext cx="1183337" cy="369332"/>
          </a:xfrm>
          <a:prstGeom prst="rect">
            <a:avLst/>
          </a:prstGeom>
          <a:noFill/>
          <a:ln>
            <a:noFill/>
          </a:ln>
        </p:spPr>
        <p:txBody>
          <a:bodyPr wrap="none" rtlCol="0">
            <a:noAutofit/>
          </a:bodyPr>
          <a:lstStyle/>
          <a:p>
            <a:pPr algn="ctr"/>
            <a:r>
              <a:rPr lang="en-US" sz="1800" b="1" dirty="0" smtClean="0">
                <a:latin typeface="+mn-lt"/>
              </a:rPr>
              <a:t>Shared</a:t>
            </a:r>
            <a:endParaRPr lang="en-US" sz="1800" b="1" dirty="0">
              <a:latin typeface="+mn-lt"/>
            </a:endParaRPr>
          </a:p>
        </p:txBody>
      </p:sp>
      <p:sp>
        <p:nvSpPr>
          <p:cNvPr id="26" name="Rounded Rectangle 25"/>
          <p:cNvSpPr/>
          <p:nvPr/>
        </p:nvSpPr>
        <p:spPr>
          <a:xfrm>
            <a:off x="5484163" y="4186795"/>
            <a:ext cx="1676400" cy="2274332"/>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Elbow Connector 27"/>
          <p:cNvCxnSpPr>
            <a:stCxn id="20" idx="3"/>
            <a:endCxn id="17" idx="2"/>
          </p:cNvCxnSpPr>
          <p:nvPr/>
        </p:nvCxnSpPr>
        <p:spPr>
          <a:xfrm flipV="1">
            <a:off x="6896100" y="3393996"/>
            <a:ext cx="891996" cy="1346797"/>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0" idx="1"/>
            <a:endCxn id="10" idx="2"/>
          </p:cNvCxnSpPr>
          <p:nvPr/>
        </p:nvCxnSpPr>
        <p:spPr>
          <a:xfrm rot="10800000">
            <a:off x="4818533" y="3393997"/>
            <a:ext cx="894231" cy="1346797"/>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89974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886700" cy="625473"/>
          </a:xfrm>
        </p:spPr>
        <p:txBody>
          <a:bodyPr/>
          <a:lstStyle/>
          <a:p>
            <a:r>
              <a:rPr lang="en-US" dirty="0" smtClean="0"/>
              <a:t>Route-Target Example 2</a:t>
            </a:r>
            <a:endParaRPr lang="en-US" dirty="0"/>
          </a:p>
        </p:txBody>
      </p:sp>
      <p:sp>
        <p:nvSpPr>
          <p:cNvPr id="5" name="TextBox 4"/>
          <p:cNvSpPr txBox="1"/>
          <p:nvPr/>
        </p:nvSpPr>
        <p:spPr>
          <a:xfrm>
            <a:off x="381000" y="1246287"/>
            <a:ext cx="3237489" cy="5078313"/>
          </a:xfrm>
          <a:prstGeom prst="rect">
            <a:avLst/>
          </a:prstGeom>
          <a:noFill/>
          <a:ln>
            <a:solidFill>
              <a:schemeClr val="bg1">
                <a:lumMod val="50000"/>
              </a:schemeClr>
            </a:solidFill>
          </a:ln>
        </p:spPr>
        <p:txBody>
          <a:bodyPr wrap="none" rtlCol="0">
            <a:spAutoFit/>
          </a:bodyPr>
          <a:lstStyle/>
          <a:p>
            <a:r>
              <a:rPr lang="en-US" sz="1800" dirty="0" err="1">
                <a:latin typeface="+mn-lt"/>
              </a:rPr>
              <a:t>ip</a:t>
            </a:r>
            <a:r>
              <a:rPr lang="en-US" sz="1800" dirty="0">
                <a:latin typeface="+mn-lt"/>
              </a:rPr>
              <a:t> </a:t>
            </a:r>
            <a:r>
              <a:rPr lang="en-US" sz="1800" dirty="0" err="1">
                <a:latin typeface="+mn-lt"/>
              </a:rPr>
              <a:t>vrf</a:t>
            </a:r>
            <a:r>
              <a:rPr lang="en-US" sz="1800" dirty="0">
                <a:latin typeface="+mn-lt"/>
              </a:rPr>
              <a:t> </a:t>
            </a:r>
            <a:r>
              <a:rPr lang="en-US" sz="1800" dirty="0" err="1">
                <a:latin typeface="+mn-lt"/>
              </a:rPr>
              <a:t>Customer_A</a:t>
            </a:r>
            <a:endParaRPr lang="en-US" sz="1800" dirty="0">
              <a:latin typeface="+mn-lt"/>
            </a:endParaRPr>
          </a:p>
          <a:p>
            <a:r>
              <a:rPr lang="en-US" sz="1800" dirty="0">
                <a:latin typeface="+mn-lt"/>
              </a:rPr>
              <a:t> </a:t>
            </a:r>
            <a:r>
              <a:rPr lang="en-US" sz="1800" dirty="0" err="1">
                <a:latin typeface="+mn-lt"/>
              </a:rPr>
              <a:t>rd</a:t>
            </a:r>
            <a:r>
              <a:rPr lang="en-US" sz="1800" dirty="0">
                <a:latin typeface="+mn-lt"/>
              </a:rPr>
              <a:t> 65000:100</a:t>
            </a:r>
          </a:p>
          <a:p>
            <a:r>
              <a:rPr lang="en-US" sz="1800" dirty="0">
                <a:latin typeface="+mn-lt"/>
              </a:rPr>
              <a:t> route-target export 65000:100</a:t>
            </a:r>
          </a:p>
          <a:p>
            <a:r>
              <a:rPr lang="en-US" sz="1800" dirty="0">
                <a:latin typeface="+mn-lt"/>
              </a:rPr>
              <a:t> route-target export 65000:1234</a:t>
            </a:r>
          </a:p>
          <a:p>
            <a:r>
              <a:rPr lang="en-US" sz="1800" dirty="0">
                <a:latin typeface="+mn-lt"/>
              </a:rPr>
              <a:t> route-target import 65000:100</a:t>
            </a:r>
          </a:p>
          <a:p>
            <a:r>
              <a:rPr lang="en-US" sz="1800" dirty="0">
                <a:latin typeface="+mn-lt"/>
              </a:rPr>
              <a:t> route-target import 65000:300</a:t>
            </a:r>
          </a:p>
          <a:p>
            <a:r>
              <a:rPr lang="en-US" sz="1800" dirty="0">
                <a:latin typeface="+mn-lt"/>
              </a:rPr>
              <a:t>!</a:t>
            </a:r>
          </a:p>
          <a:p>
            <a:r>
              <a:rPr lang="en-US" sz="1800" dirty="0" err="1">
                <a:latin typeface="+mn-lt"/>
              </a:rPr>
              <a:t>ip</a:t>
            </a:r>
            <a:r>
              <a:rPr lang="en-US" sz="1800" dirty="0">
                <a:latin typeface="+mn-lt"/>
              </a:rPr>
              <a:t> </a:t>
            </a:r>
            <a:r>
              <a:rPr lang="en-US" sz="1800" dirty="0" err="1">
                <a:latin typeface="+mn-lt"/>
              </a:rPr>
              <a:t>vrf</a:t>
            </a:r>
            <a:r>
              <a:rPr lang="en-US" sz="1800" dirty="0">
                <a:latin typeface="+mn-lt"/>
              </a:rPr>
              <a:t> </a:t>
            </a:r>
            <a:r>
              <a:rPr lang="en-US" sz="1800" dirty="0" err="1">
                <a:latin typeface="+mn-lt"/>
              </a:rPr>
              <a:t>Customer_B</a:t>
            </a:r>
            <a:endParaRPr lang="en-US" sz="1800" dirty="0">
              <a:latin typeface="+mn-lt"/>
            </a:endParaRPr>
          </a:p>
          <a:p>
            <a:r>
              <a:rPr lang="en-US" sz="1800" dirty="0">
                <a:latin typeface="+mn-lt"/>
              </a:rPr>
              <a:t> </a:t>
            </a:r>
            <a:r>
              <a:rPr lang="en-US" sz="1800" dirty="0" err="1">
                <a:latin typeface="+mn-lt"/>
              </a:rPr>
              <a:t>rd</a:t>
            </a:r>
            <a:r>
              <a:rPr lang="en-US" sz="1800" dirty="0">
                <a:latin typeface="+mn-lt"/>
              </a:rPr>
              <a:t> 65000:200</a:t>
            </a:r>
          </a:p>
          <a:p>
            <a:r>
              <a:rPr lang="en-US" sz="1800" dirty="0">
                <a:latin typeface="+mn-lt"/>
              </a:rPr>
              <a:t> route-target export 65000:200</a:t>
            </a:r>
          </a:p>
          <a:p>
            <a:r>
              <a:rPr lang="en-US" sz="1800" dirty="0">
                <a:latin typeface="+mn-lt"/>
              </a:rPr>
              <a:t> route-target export 65000:1234</a:t>
            </a:r>
          </a:p>
          <a:p>
            <a:r>
              <a:rPr lang="en-US" sz="1800" dirty="0">
                <a:latin typeface="+mn-lt"/>
              </a:rPr>
              <a:t> route-target import 65000:200</a:t>
            </a:r>
          </a:p>
          <a:p>
            <a:r>
              <a:rPr lang="en-US" sz="1800" dirty="0">
                <a:latin typeface="+mn-lt"/>
              </a:rPr>
              <a:t> route-target import 65000:300</a:t>
            </a:r>
          </a:p>
          <a:p>
            <a:r>
              <a:rPr lang="en-US" sz="1800" dirty="0">
                <a:latin typeface="+mn-lt"/>
              </a:rPr>
              <a:t>!</a:t>
            </a:r>
          </a:p>
          <a:p>
            <a:r>
              <a:rPr lang="en-US" sz="1800" dirty="0" err="1">
                <a:latin typeface="+mn-lt"/>
              </a:rPr>
              <a:t>ip</a:t>
            </a:r>
            <a:r>
              <a:rPr lang="en-US" sz="1800" dirty="0">
                <a:latin typeface="+mn-lt"/>
              </a:rPr>
              <a:t> </a:t>
            </a:r>
            <a:r>
              <a:rPr lang="en-US" sz="1800" dirty="0" err="1">
                <a:latin typeface="+mn-lt"/>
              </a:rPr>
              <a:t>vrf</a:t>
            </a:r>
            <a:r>
              <a:rPr lang="en-US" sz="1800" dirty="0">
                <a:latin typeface="+mn-lt"/>
              </a:rPr>
              <a:t> Shared</a:t>
            </a:r>
          </a:p>
          <a:p>
            <a:r>
              <a:rPr lang="en-US" sz="1800" dirty="0">
                <a:latin typeface="+mn-lt"/>
              </a:rPr>
              <a:t> </a:t>
            </a:r>
            <a:r>
              <a:rPr lang="en-US" sz="1800" dirty="0" err="1">
                <a:latin typeface="+mn-lt"/>
              </a:rPr>
              <a:t>rd</a:t>
            </a:r>
            <a:r>
              <a:rPr lang="en-US" sz="1800" dirty="0">
                <a:latin typeface="+mn-lt"/>
              </a:rPr>
              <a:t> 65000:300</a:t>
            </a:r>
          </a:p>
          <a:p>
            <a:r>
              <a:rPr lang="en-US" sz="1800" dirty="0">
                <a:latin typeface="+mn-lt"/>
              </a:rPr>
              <a:t> route-target export 65000:300</a:t>
            </a:r>
          </a:p>
          <a:p>
            <a:r>
              <a:rPr lang="en-US" sz="1800" dirty="0">
                <a:latin typeface="+mn-lt"/>
              </a:rPr>
              <a:t> route-target import 65000:1234</a:t>
            </a:r>
          </a:p>
        </p:txBody>
      </p:sp>
      <p:sp>
        <p:nvSpPr>
          <p:cNvPr id="4" name="TextBox 3"/>
          <p:cNvSpPr txBox="1"/>
          <p:nvPr/>
        </p:nvSpPr>
        <p:spPr>
          <a:xfrm>
            <a:off x="4498036" y="1752600"/>
            <a:ext cx="1183337" cy="369332"/>
          </a:xfrm>
          <a:prstGeom prst="rect">
            <a:avLst/>
          </a:prstGeom>
          <a:noFill/>
          <a:ln>
            <a:solidFill>
              <a:schemeClr val="bg1">
                <a:lumMod val="50000"/>
              </a:schemeClr>
            </a:solidFill>
          </a:ln>
        </p:spPr>
        <p:txBody>
          <a:bodyPr wrap="none" rtlCol="0">
            <a:noAutofit/>
          </a:bodyPr>
          <a:lstStyle/>
          <a:p>
            <a:r>
              <a:rPr lang="en-US" sz="1800" dirty="0" smtClean="0">
                <a:latin typeface="+mn-lt"/>
              </a:rPr>
              <a:t>65000:100</a:t>
            </a:r>
            <a:endParaRPr lang="en-US" sz="1800" dirty="0">
              <a:latin typeface="+mn-lt"/>
            </a:endParaRPr>
          </a:p>
        </p:txBody>
      </p:sp>
      <p:sp>
        <p:nvSpPr>
          <p:cNvPr id="6" name="TextBox 5"/>
          <p:cNvSpPr txBox="1"/>
          <p:nvPr/>
        </p:nvSpPr>
        <p:spPr>
          <a:xfrm>
            <a:off x="4498036" y="1383268"/>
            <a:ext cx="1183337" cy="369332"/>
          </a:xfrm>
          <a:prstGeom prst="rect">
            <a:avLst/>
          </a:prstGeom>
          <a:noFill/>
          <a:ln>
            <a:noFill/>
          </a:ln>
        </p:spPr>
        <p:txBody>
          <a:bodyPr wrap="none" rtlCol="0">
            <a:noAutofit/>
          </a:bodyPr>
          <a:lstStyle/>
          <a:p>
            <a:pPr algn="ctr"/>
            <a:r>
              <a:rPr lang="en-US" sz="1800" b="1" dirty="0" smtClean="0">
                <a:latin typeface="+mn-lt"/>
              </a:rPr>
              <a:t>export</a:t>
            </a:r>
            <a:endParaRPr lang="en-US" sz="1800" b="1" dirty="0">
              <a:latin typeface="+mn-lt"/>
            </a:endParaRPr>
          </a:p>
        </p:txBody>
      </p:sp>
      <p:sp>
        <p:nvSpPr>
          <p:cNvPr id="7" name="TextBox 6"/>
          <p:cNvSpPr txBox="1"/>
          <p:nvPr/>
        </p:nvSpPr>
        <p:spPr>
          <a:xfrm>
            <a:off x="4533899" y="3168134"/>
            <a:ext cx="1183337" cy="369332"/>
          </a:xfrm>
          <a:prstGeom prst="rect">
            <a:avLst/>
          </a:prstGeom>
          <a:noFill/>
          <a:ln>
            <a:solidFill>
              <a:schemeClr val="bg1">
                <a:lumMod val="50000"/>
              </a:schemeClr>
            </a:solidFill>
          </a:ln>
        </p:spPr>
        <p:txBody>
          <a:bodyPr wrap="none" rtlCol="0">
            <a:noAutofit/>
          </a:bodyPr>
          <a:lstStyle/>
          <a:p>
            <a:r>
              <a:rPr lang="en-US" sz="1800" dirty="0" smtClean="0">
                <a:latin typeface="+mn-lt"/>
              </a:rPr>
              <a:t>65000:100</a:t>
            </a:r>
            <a:endParaRPr lang="en-US" sz="1800" dirty="0">
              <a:latin typeface="+mn-lt"/>
            </a:endParaRPr>
          </a:p>
        </p:txBody>
      </p:sp>
      <p:sp>
        <p:nvSpPr>
          <p:cNvPr id="8" name="TextBox 7"/>
          <p:cNvSpPr txBox="1"/>
          <p:nvPr/>
        </p:nvSpPr>
        <p:spPr>
          <a:xfrm>
            <a:off x="4533899" y="2798802"/>
            <a:ext cx="1183337" cy="369332"/>
          </a:xfrm>
          <a:prstGeom prst="rect">
            <a:avLst/>
          </a:prstGeom>
          <a:noFill/>
          <a:ln>
            <a:noFill/>
          </a:ln>
        </p:spPr>
        <p:txBody>
          <a:bodyPr wrap="none" rtlCol="0">
            <a:noAutofit/>
          </a:bodyPr>
          <a:lstStyle/>
          <a:p>
            <a:pPr algn="ctr"/>
            <a:r>
              <a:rPr lang="en-US" sz="1800" b="1" dirty="0" smtClean="0">
                <a:latin typeface="+mn-lt"/>
              </a:rPr>
              <a:t>import</a:t>
            </a:r>
            <a:endParaRPr lang="en-US" sz="1800" b="1" dirty="0">
              <a:latin typeface="+mn-lt"/>
            </a:endParaRPr>
          </a:p>
        </p:txBody>
      </p:sp>
      <p:sp>
        <p:nvSpPr>
          <p:cNvPr id="9" name="TextBox 8"/>
          <p:cNvSpPr txBox="1"/>
          <p:nvPr/>
        </p:nvSpPr>
        <p:spPr>
          <a:xfrm>
            <a:off x="4533899" y="3537466"/>
            <a:ext cx="1183337" cy="369332"/>
          </a:xfrm>
          <a:prstGeom prst="rect">
            <a:avLst/>
          </a:prstGeom>
          <a:noFill/>
          <a:ln>
            <a:solidFill>
              <a:schemeClr val="bg1">
                <a:lumMod val="50000"/>
              </a:schemeClr>
            </a:solidFill>
          </a:ln>
        </p:spPr>
        <p:txBody>
          <a:bodyPr wrap="none" rtlCol="0">
            <a:noAutofit/>
          </a:bodyPr>
          <a:lstStyle/>
          <a:p>
            <a:r>
              <a:rPr lang="en-US" sz="1800" dirty="0" smtClean="0">
                <a:latin typeface="+mn-lt"/>
              </a:rPr>
              <a:t>65000:300</a:t>
            </a:r>
            <a:endParaRPr lang="en-US" sz="1800" dirty="0">
              <a:latin typeface="+mn-lt"/>
            </a:endParaRPr>
          </a:p>
        </p:txBody>
      </p:sp>
      <p:sp>
        <p:nvSpPr>
          <p:cNvPr id="10" name="TextBox 9"/>
          <p:cNvSpPr txBox="1"/>
          <p:nvPr/>
        </p:nvSpPr>
        <p:spPr>
          <a:xfrm>
            <a:off x="4498035" y="990600"/>
            <a:ext cx="1183337" cy="369332"/>
          </a:xfrm>
          <a:prstGeom prst="rect">
            <a:avLst/>
          </a:prstGeom>
          <a:noFill/>
          <a:ln>
            <a:noFill/>
          </a:ln>
        </p:spPr>
        <p:txBody>
          <a:bodyPr wrap="none" rtlCol="0">
            <a:noAutofit/>
          </a:bodyPr>
          <a:lstStyle/>
          <a:p>
            <a:pPr algn="ctr"/>
            <a:r>
              <a:rPr lang="en-US" sz="1800" b="1" dirty="0" smtClean="0">
                <a:latin typeface="+mn-lt"/>
              </a:rPr>
              <a:t>Customer A</a:t>
            </a:r>
            <a:endParaRPr lang="en-US" sz="1800" b="1" dirty="0">
              <a:latin typeface="+mn-lt"/>
            </a:endParaRPr>
          </a:p>
        </p:txBody>
      </p:sp>
      <p:sp>
        <p:nvSpPr>
          <p:cNvPr id="11" name="Rounded Rectangle 10"/>
          <p:cNvSpPr/>
          <p:nvPr/>
        </p:nvSpPr>
        <p:spPr>
          <a:xfrm>
            <a:off x="4269436" y="1383268"/>
            <a:ext cx="1676400" cy="273153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315200" y="1752600"/>
            <a:ext cx="1183337" cy="369332"/>
          </a:xfrm>
          <a:prstGeom prst="rect">
            <a:avLst/>
          </a:prstGeom>
          <a:noFill/>
          <a:ln>
            <a:solidFill>
              <a:schemeClr val="bg1">
                <a:lumMod val="50000"/>
              </a:schemeClr>
            </a:solidFill>
          </a:ln>
        </p:spPr>
        <p:txBody>
          <a:bodyPr wrap="none" rtlCol="0">
            <a:noAutofit/>
          </a:bodyPr>
          <a:lstStyle/>
          <a:p>
            <a:r>
              <a:rPr lang="en-US" sz="1800" dirty="0" smtClean="0">
                <a:latin typeface="+mn-lt"/>
              </a:rPr>
              <a:t>65000:200</a:t>
            </a:r>
            <a:endParaRPr lang="en-US" sz="1800" dirty="0">
              <a:latin typeface="+mn-lt"/>
            </a:endParaRPr>
          </a:p>
        </p:txBody>
      </p:sp>
      <p:sp>
        <p:nvSpPr>
          <p:cNvPr id="13" name="TextBox 12"/>
          <p:cNvSpPr txBox="1"/>
          <p:nvPr/>
        </p:nvSpPr>
        <p:spPr>
          <a:xfrm>
            <a:off x="7315200" y="1383268"/>
            <a:ext cx="1183337" cy="369332"/>
          </a:xfrm>
          <a:prstGeom prst="rect">
            <a:avLst/>
          </a:prstGeom>
          <a:noFill/>
          <a:ln>
            <a:noFill/>
          </a:ln>
        </p:spPr>
        <p:txBody>
          <a:bodyPr wrap="none" rtlCol="0">
            <a:noAutofit/>
          </a:bodyPr>
          <a:lstStyle/>
          <a:p>
            <a:pPr algn="ctr"/>
            <a:r>
              <a:rPr lang="en-US" sz="1800" b="1" dirty="0" smtClean="0">
                <a:latin typeface="+mn-lt"/>
              </a:rPr>
              <a:t>export</a:t>
            </a:r>
            <a:endParaRPr lang="en-US" sz="1800" b="1" dirty="0">
              <a:latin typeface="+mn-lt"/>
            </a:endParaRPr>
          </a:p>
        </p:txBody>
      </p:sp>
      <p:sp>
        <p:nvSpPr>
          <p:cNvPr id="14" name="TextBox 13"/>
          <p:cNvSpPr txBox="1"/>
          <p:nvPr/>
        </p:nvSpPr>
        <p:spPr>
          <a:xfrm>
            <a:off x="7351063" y="3188732"/>
            <a:ext cx="1183337" cy="369332"/>
          </a:xfrm>
          <a:prstGeom prst="rect">
            <a:avLst/>
          </a:prstGeom>
          <a:noFill/>
          <a:ln>
            <a:solidFill>
              <a:schemeClr val="bg1">
                <a:lumMod val="50000"/>
              </a:schemeClr>
            </a:solidFill>
          </a:ln>
        </p:spPr>
        <p:txBody>
          <a:bodyPr wrap="none" rtlCol="0">
            <a:noAutofit/>
          </a:bodyPr>
          <a:lstStyle/>
          <a:p>
            <a:r>
              <a:rPr lang="en-US" sz="1800" dirty="0" smtClean="0">
                <a:latin typeface="+mn-lt"/>
              </a:rPr>
              <a:t>65000:200</a:t>
            </a:r>
            <a:endParaRPr lang="en-US" sz="1800" dirty="0">
              <a:latin typeface="+mn-lt"/>
            </a:endParaRPr>
          </a:p>
        </p:txBody>
      </p:sp>
      <p:sp>
        <p:nvSpPr>
          <p:cNvPr id="15" name="TextBox 14"/>
          <p:cNvSpPr txBox="1"/>
          <p:nvPr/>
        </p:nvSpPr>
        <p:spPr>
          <a:xfrm>
            <a:off x="7351063" y="2819400"/>
            <a:ext cx="1183337" cy="369332"/>
          </a:xfrm>
          <a:prstGeom prst="rect">
            <a:avLst/>
          </a:prstGeom>
          <a:noFill/>
          <a:ln>
            <a:noFill/>
          </a:ln>
        </p:spPr>
        <p:txBody>
          <a:bodyPr wrap="none" rtlCol="0">
            <a:noAutofit/>
          </a:bodyPr>
          <a:lstStyle/>
          <a:p>
            <a:pPr algn="ctr"/>
            <a:r>
              <a:rPr lang="en-US" sz="1800" b="1" dirty="0" smtClean="0">
                <a:latin typeface="+mn-lt"/>
              </a:rPr>
              <a:t>import</a:t>
            </a:r>
            <a:endParaRPr lang="en-US" sz="1800" b="1" dirty="0">
              <a:latin typeface="+mn-lt"/>
            </a:endParaRPr>
          </a:p>
        </p:txBody>
      </p:sp>
      <p:sp>
        <p:nvSpPr>
          <p:cNvPr id="16" name="TextBox 15"/>
          <p:cNvSpPr txBox="1"/>
          <p:nvPr/>
        </p:nvSpPr>
        <p:spPr>
          <a:xfrm>
            <a:off x="7351063" y="3558064"/>
            <a:ext cx="1183337" cy="369332"/>
          </a:xfrm>
          <a:prstGeom prst="rect">
            <a:avLst/>
          </a:prstGeom>
          <a:noFill/>
          <a:ln>
            <a:solidFill>
              <a:schemeClr val="bg1">
                <a:lumMod val="50000"/>
              </a:schemeClr>
            </a:solidFill>
          </a:ln>
        </p:spPr>
        <p:txBody>
          <a:bodyPr wrap="none" rtlCol="0">
            <a:noAutofit/>
          </a:bodyPr>
          <a:lstStyle/>
          <a:p>
            <a:r>
              <a:rPr lang="en-US" sz="1800" dirty="0" smtClean="0">
                <a:latin typeface="+mn-lt"/>
              </a:rPr>
              <a:t>65000:300</a:t>
            </a:r>
            <a:endParaRPr lang="en-US" sz="1800" dirty="0">
              <a:latin typeface="+mn-lt"/>
            </a:endParaRPr>
          </a:p>
        </p:txBody>
      </p:sp>
      <p:sp>
        <p:nvSpPr>
          <p:cNvPr id="17" name="TextBox 16"/>
          <p:cNvSpPr txBox="1"/>
          <p:nvPr/>
        </p:nvSpPr>
        <p:spPr>
          <a:xfrm>
            <a:off x="7315199" y="990600"/>
            <a:ext cx="1183337" cy="369332"/>
          </a:xfrm>
          <a:prstGeom prst="rect">
            <a:avLst/>
          </a:prstGeom>
          <a:noFill/>
          <a:ln>
            <a:noFill/>
          </a:ln>
        </p:spPr>
        <p:txBody>
          <a:bodyPr wrap="none" rtlCol="0">
            <a:noAutofit/>
          </a:bodyPr>
          <a:lstStyle/>
          <a:p>
            <a:pPr algn="ctr"/>
            <a:r>
              <a:rPr lang="en-US" sz="1800" b="1" dirty="0" smtClean="0">
                <a:latin typeface="+mn-lt"/>
              </a:rPr>
              <a:t>Customer B</a:t>
            </a:r>
            <a:endParaRPr lang="en-US" sz="1800" b="1" dirty="0">
              <a:latin typeface="+mn-lt"/>
            </a:endParaRPr>
          </a:p>
        </p:txBody>
      </p:sp>
      <p:sp>
        <p:nvSpPr>
          <p:cNvPr id="18" name="Rounded Rectangle 17"/>
          <p:cNvSpPr/>
          <p:nvPr/>
        </p:nvSpPr>
        <p:spPr>
          <a:xfrm>
            <a:off x="7086600" y="1383268"/>
            <a:ext cx="1676400" cy="2731532"/>
          </a:xfrm>
          <a:prstGeom prst="roundRect">
            <a:avLst/>
          </a:pr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19799" y="5020270"/>
            <a:ext cx="1183337" cy="369332"/>
          </a:xfrm>
          <a:prstGeom prst="rect">
            <a:avLst/>
          </a:prstGeom>
          <a:noFill/>
          <a:ln>
            <a:solidFill>
              <a:schemeClr val="bg1">
                <a:lumMod val="50000"/>
              </a:schemeClr>
            </a:solidFill>
          </a:ln>
        </p:spPr>
        <p:txBody>
          <a:bodyPr wrap="none" rtlCol="0">
            <a:noAutofit/>
          </a:bodyPr>
          <a:lstStyle/>
          <a:p>
            <a:r>
              <a:rPr lang="en-US" sz="1800" dirty="0" smtClean="0">
                <a:latin typeface="+mn-lt"/>
              </a:rPr>
              <a:t>65000:300</a:t>
            </a:r>
            <a:endParaRPr lang="en-US" sz="1800" dirty="0">
              <a:latin typeface="+mn-lt"/>
            </a:endParaRPr>
          </a:p>
        </p:txBody>
      </p:sp>
      <p:sp>
        <p:nvSpPr>
          <p:cNvPr id="20" name="TextBox 19"/>
          <p:cNvSpPr txBox="1"/>
          <p:nvPr/>
        </p:nvSpPr>
        <p:spPr>
          <a:xfrm>
            <a:off x="6019799" y="4650938"/>
            <a:ext cx="1183337" cy="369332"/>
          </a:xfrm>
          <a:prstGeom prst="rect">
            <a:avLst/>
          </a:prstGeom>
          <a:noFill/>
          <a:ln>
            <a:noFill/>
          </a:ln>
        </p:spPr>
        <p:txBody>
          <a:bodyPr wrap="none" rtlCol="0">
            <a:noAutofit/>
          </a:bodyPr>
          <a:lstStyle/>
          <a:p>
            <a:pPr algn="ctr"/>
            <a:r>
              <a:rPr lang="en-US" sz="1800" b="1" dirty="0" smtClean="0">
                <a:latin typeface="+mn-lt"/>
              </a:rPr>
              <a:t>export</a:t>
            </a:r>
            <a:endParaRPr lang="en-US" sz="1800" b="1" dirty="0">
              <a:latin typeface="+mn-lt"/>
            </a:endParaRPr>
          </a:p>
        </p:txBody>
      </p:sp>
      <p:sp>
        <p:nvSpPr>
          <p:cNvPr id="21" name="TextBox 20"/>
          <p:cNvSpPr txBox="1"/>
          <p:nvPr/>
        </p:nvSpPr>
        <p:spPr>
          <a:xfrm>
            <a:off x="6055662" y="5553670"/>
            <a:ext cx="1183337" cy="369332"/>
          </a:xfrm>
          <a:prstGeom prst="rect">
            <a:avLst/>
          </a:prstGeom>
          <a:noFill/>
          <a:ln>
            <a:noFill/>
          </a:ln>
        </p:spPr>
        <p:txBody>
          <a:bodyPr wrap="none" rtlCol="0">
            <a:noAutofit/>
          </a:bodyPr>
          <a:lstStyle/>
          <a:p>
            <a:pPr algn="ctr"/>
            <a:r>
              <a:rPr lang="en-US" sz="1800" b="1" dirty="0" smtClean="0">
                <a:latin typeface="+mn-lt"/>
              </a:rPr>
              <a:t>import</a:t>
            </a:r>
            <a:endParaRPr lang="en-US" sz="1800" b="1" dirty="0">
              <a:latin typeface="+mn-lt"/>
            </a:endParaRPr>
          </a:p>
        </p:txBody>
      </p:sp>
      <p:sp>
        <p:nvSpPr>
          <p:cNvPr id="22" name="TextBox 21"/>
          <p:cNvSpPr txBox="1"/>
          <p:nvPr/>
        </p:nvSpPr>
        <p:spPr>
          <a:xfrm>
            <a:off x="6055662" y="5962211"/>
            <a:ext cx="1183337" cy="369332"/>
          </a:xfrm>
          <a:prstGeom prst="rect">
            <a:avLst/>
          </a:prstGeom>
          <a:noFill/>
          <a:ln>
            <a:solidFill>
              <a:schemeClr val="bg1">
                <a:lumMod val="50000"/>
              </a:schemeClr>
            </a:solidFill>
          </a:ln>
        </p:spPr>
        <p:txBody>
          <a:bodyPr wrap="none" rtlCol="0">
            <a:noAutofit/>
          </a:bodyPr>
          <a:lstStyle/>
          <a:p>
            <a:r>
              <a:rPr lang="en-US" sz="1800" dirty="0" smtClean="0">
                <a:latin typeface="+mn-lt"/>
              </a:rPr>
              <a:t>65000:1234</a:t>
            </a:r>
            <a:endParaRPr lang="en-US" sz="1800" dirty="0">
              <a:latin typeface="+mn-lt"/>
            </a:endParaRPr>
          </a:p>
        </p:txBody>
      </p:sp>
      <p:sp>
        <p:nvSpPr>
          <p:cNvPr id="23" name="TextBox 22"/>
          <p:cNvSpPr txBox="1"/>
          <p:nvPr/>
        </p:nvSpPr>
        <p:spPr>
          <a:xfrm>
            <a:off x="6019798" y="4258270"/>
            <a:ext cx="1183337" cy="369332"/>
          </a:xfrm>
          <a:prstGeom prst="rect">
            <a:avLst/>
          </a:prstGeom>
          <a:noFill/>
          <a:ln>
            <a:noFill/>
          </a:ln>
        </p:spPr>
        <p:txBody>
          <a:bodyPr wrap="none" rtlCol="0">
            <a:noAutofit/>
          </a:bodyPr>
          <a:lstStyle/>
          <a:p>
            <a:pPr algn="ctr"/>
            <a:r>
              <a:rPr lang="en-US" sz="1800" b="1" dirty="0" smtClean="0">
                <a:latin typeface="+mn-lt"/>
              </a:rPr>
              <a:t>Shared</a:t>
            </a:r>
            <a:endParaRPr lang="en-US" sz="1800" b="1" dirty="0">
              <a:latin typeface="+mn-lt"/>
            </a:endParaRPr>
          </a:p>
        </p:txBody>
      </p:sp>
      <p:sp>
        <p:nvSpPr>
          <p:cNvPr id="24" name="Rounded Rectangle 23"/>
          <p:cNvSpPr/>
          <p:nvPr/>
        </p:nvSpPr>
        <p:spPr>
          <a:xfrm>
            <a:off x="5791199" y="4650938"/>
            <a:ext cx="1676400" cy="1826062"/>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19" idx="3"/>
            <a:endCxn id="16" idx="2"/>
          </p:cNvCxnSpPr>
          <p:nvPr/>
        </p:nvCxnSpPr>
        <p:spPr>
          <a:xfrm flipV="1">
            <a:off x="7203136" y="3927396"/>
            <a:ext cx="739596" cy="1277540"/>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9" idx="1"/>
            <a:endCxn id="9" idx="2"/>
          </p:cNvCxnSpPr>
          <p:nvPr/>
        </p:nvCxnSpPr>
        <p:spPr>
          <a:xfrm rot="10800000">
            <a:off x="5125569" y="3906798"/>
            <a:ext cx="894231" cy="1298138"/>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98034" y="2121932"/>
            <a:ext cx="1183337" cy="369332"/>
          </a:xfrm>
          <a:prstGeom prst="rect">
            <a:avLst/>
          </a:prstGeom>
          <a:noFill/>
          <a:ln>
            <a:solidFill>
              <a:schemeClr val="bg1">
                <a:lumMod val="50000"/>
              </a:schemeClr>
            </a:solidFill>
          </a:ln>
        </p:spPr>
        <p:txBody>
          <a:bodyPr wrap="none" rtlCol="0">
            <a:noAutofit/>
          </a:bodyPr>
          <a:lstStyle/>
          <a:p>
            <a:r>
              <a:rPr lang="en-US" sz="1800" dirty="0" smtClean="0">
                <a:latin typeface="+mn-lt"/>
              </a:rPr>
              <a:t>65000:1234</a:t>
            </a:r>
            <a:endParaRPr lang="en-US" sz="1800" dirty="0">
              <a:latin typeface="+mn-lt"/>
            </a:endParaRPr>
          </a:p>
        </p:txBody>
      </p:sp>
      <p:sp>
        <p:nvSpPr>
          <p:cNvPr id="28" name="TextBox 27"/>
          <p:cNvSpPr txBox="1"/>
          <p:nvPr/>
        </p:nvSpPr>
        <p:spPr>
          <a:xfrm>
            <a:off x="7315198" y="2121932"/>
            <a:ext cx="1183337" cy="369332"/>
          </a:xfrm>
          <a:prstGeom prst="rect">
            <a:avLst/>
          </a:prstGeom>
          <a:noFill/>
          <a:ln>
            <a:solidFill>
              <a:schemeClr val="bg1">
                <a:lumMod val="50000"/>
              </a:schemeClr>
            </a:solidFill>
          </a:ln>
        </p:spPr>
        <p:txBody>
          <a:bodyPr wrap="none" rtlCol="0">
            <a:noAutofit/>
          </a:bodyPr>
          <a:lstStyle/>
          <a:p>
            <a:r>
              <a:rPr lang="en-US" sz="1800" dirty="0" smtClean="0">
                <a:latin typeface="+mn-lt"/>
              </a:rPr>
              <a:t>65000:1234</a:t>
            </a:r>
            <a:endParaRPr lang="en-US" sz="1800" dirty="0">
              <a:latin typeface="+mn-lt"/>
            </a:endParaRPr>
          </a:p>
        </p:txBody>
      </p:sp>
      <p:cxnSp>
        <p:nvCxnSpPr>
          <p:cNvPr id="29" name="Elbow Connector 28"/>
          <p:cNvCxnSpPr>
            <a:stCxn id="27" idx="1"/>
            <a:endCxn id="22" idx="1"/>
          </p:cNvCxnSpPr>
          <p:nvPr/>
        </p:nvCxnSpPr>
        <p:spPr>
          <a:xfrm rot="10800000" flipH="1" flipV="1">
            <a:off x="4498034" y="2306597"/>
            <a:ext cx="1557628" cy="3840279"/>
          </a:xfrm>
          <a:prstGeom prst="bentConnector3">
            <a:avLst>
              <a:gd name="adj1" fmla="val -29352"/>
            </a:avLst>
          </a:prstGeom>
          <a:ln w="3175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8" idx="3"/>
            <a:endCxn id="22" idx="3"/>
          </p:cNvCxnSpPr>
          <p:nvPr/>
        </p:nvCxnSpPr>
        <p:spPr>
          <a:xfrm flipH="1">
            <a:off x="7238999" y="2306598"/>
            <a:ext cx="1259536" cy="3840279"/>
          </a:xfrm>
          <a:prstGeom prst="bentConnector3">
            <a:avLst>
              <a:gd name="adj1" fmla="val -37308"/>
            </a:avLst>
          </a:prstGeom>
          <a:ln w="317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8807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ChangeArrowheads="1"/>
          </p:cNvSpPr>
          <p:nvPr/>
        </p:nvSpPr>
        <p:spPr bwMode="auto">
          <a:xfrm>
            <a:off x="668338" y="6223000"/>
            <a:ext cx="195103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23" name="Rectangle 3"/>
          <p:cNvSpPr>
            <a:spLocks noGrp="1" noChangeArrowheads="1"/>
          </p:cNvSpPr>
          <p:nvPr>
            <p:ph type="title"/>
          </p:nvPr>
        </p:nvSpPr>
        <p:spPr>
          <a:xfrm>
            <a:off x="685800" y="76200"/>
            <a:ext cx="8191500" cy="1143000"/>
          </a:xfrm>
          <a:noFill/>
          <a:ln/>
        </p:spPr>
        <p:txBody>
          <a:bodyPr lIns="86467" tIns="43234" rIns="86467" bIns="43234" anchor="ctr"/>
          <a:lstStyle/>
          <a:p>
            <a:pPr>
              <a:lnSpc>
                <a:spcPct val="80000"/>
              </a:lnSpc>
            </a:pPr>
            <a:r>
              <a:rPr lang="en-GB" altLang="en-US" b="0">
                <a:latin typeface="Tahoma" panose="020B0604030504040204" pitchFamily="34" charset="0"/>
              </a:rPr>
              <a:t>MPLS-VPN Scaling</a:t>
            </a:r>
            <a:br>
              <a:rPr lang="en-GB" altLang="en-US" b="0">
                <a:latin typeface="Tahoma" panose="020B0604030504040204" pitchFamily="34" charset="0"/>
              </a:rPr>
            </a:br>
            <a:r>
              <a:rPr lang="en-GB" altLang="en-US" b="0">
                <a:latin typeface="Tahoma" panose="020B0604030504040204" pitchFamily="34" charset="0"/>
              </a:rPr>
              <a:t>BGP updates filtering</a:t>
            </a:r>
          </a:p>
        </p:txBody>
      </p:sp>
      <p:sp>
        <p:nvSpPr>
          <p:cNvPr id="1003524" name="Rectangle 4"/>
          <p:cNvSpPr>
            <a:spLocks noChangeArrowheads="1"/>
          </p:cNvSpPr>
          <p:nvPr/>
        </p:nvSpPr>
        <p:spPr bwMode="auto">
          <a:xfrm>
            <a:off x="1422400" y="5005388"/>
            <a:ext cx="203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25" name="Rectangle 5"/>
          <p:cNvSpPr>
            <a:spLocks noChangeArrowheads="1"/>
          </p:cNvSpPr>
          <p:nvPr/>
        </p:nvSpPr>
        <p:spPr bwMode="auto">
          <a:xfrm>
            <a:off x="638175" y="2676525"/>
            <a:ext cx="8126413"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67" tIns="43234" rIns="86467" bIns="43234" anchor="ctr" anchorCtr="1"/>
          <a:lstStyle>
            <a:lvl1pPr marL="306388" indent="-306388" defTabSz="862013">
              <a:defRPr sz="2400">
                <a:solidFill>
                  <a:schemeClr val="tx1"/>
                </a:solidFill>
                <a:latin typeface="Arial" panose="020B0604020202020204" pitchFamily="34" charset="0"/>
              </a:defRPr>
            </a:lvl1pPr>
            <a:lvl2pPr marL="598488" defTabSz="862013">
              <a:defRPr sz="2400">
                <a:solidFill>
                  <a:schemeClr val="tx1"/>
                </a:solidFill>
                <a:latin typeface="Arial" panose="020B0604020202020204" pitchFamily="34" charset="0"/>
              </a:defRPr>
            </a:lvl2pPr>
            <a:lvl3pPr marL="904875" defTabSz="862013">
              <a:defRPr sz="2400">
                <a:solidFill>
                  <a:schemeClr val="tx1"/>
                </a:solidFill>
                <a:latin typeface="Arial" panose="020B0604020202020204" pitchFamily="34" charset="0"/>
              </a:defRPr>
            </a:lvl3pPr>
            <a:lvl4pPr marL="1196975" defTabSz="862013">
              <a:defRPr sz="2400">
                <a:solidFill>
                  <a:schemeClr val="tx1"/>
                </a:solidFill>
                <a:latin typeface="Arial" panose="020B0604020202020204" pitchFamily="34" charset="0"/>
              </a:defRPr>
            </a:lvl4pPr>
            <a:lvl5pPr marL="1503363" defTabSz="862013">
              <a:defRPr sz="2400">
                <a:solidFill>
                  <a:schemeClr val="tx1"/>
                </a:solidFill>
                <a:latin typeface="Arial" panose="020B0604020202020204" pitchFamily="34" charset="0"/>
              </a:defRPr>
            </a:lvl5pPr>
            <a:lvl6pPr marL="1960563" defTabSz="862013" eaLnBrk="0" fontAlgn="base" hangingPunct="0">
              <a:spcBef>
                <a:spcPct val="0"/>
              </a:spcBef>
              <a:spcAft>
                <a:spcPct val="0"/>
              </a:spcAft>
              <a:defRPr sz="2400">
                <a:solidFill>
                  <a:schemeClr val="tx1"/>
                </a:solidFill>
                <a:latin typeface="Arial" panose="020B0604020202020204" pitchFamily="34" charset="0"/>
              </a:defRPr>
            </a:lvl6pPr>
            <a:lvl7pPr marL="2417763" defTabSz="862013" eaLnBrk="0" fontAlgn="base" hangingPunct="0">
              <a:spcBef>
                <a:spcPct val="0"/>
              </a:spcBef>
              <a:spcAft>
                <a:spcPct val="0"/>
              </a:spcAft>
              <a:defRPr sz="2400">
                <a:solidFill>
                  <a:schemeClr val="tx1"/>
                </a:solidFill>
                <a:latin typeface="Arial" panose="020B0604020202020204" pitchFamily="34" charset="0"/>
              </a:defRPr>
            </a:lvl7pPr>
            <a:lvl8pPr marL="2874963" defTabSz="862013" eaLnBrk="0" fontAlgn="base" hangingPunct="0">
              <a:spcBef>
                <a:spcPct val="0"/>
              </a:spcBef>
              <a:spcAft>
                <a:spcPct val="0"/>
              </a:spcAft>
              <a:defRPr sz="2400">
                <a:solidFill>
                  <a:schemeClr val="tx1"/>
                </a:solidFill>
                <a:latin typeface="Arial" panose="020B0604020202020204" pitchFamily="34" charset="0"/>
              </a:defRPr>
            </a:lvl8pPr>
            <a:lvl9pPr marL="3332163" defTabSz="862013"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spcBef>
                <a:spcPct val="50000"/>
              </a:spcBef>
              <a:buClr>
                <a:schemeClr val="accent2"/>
              </a:buClr>
              <a:buFont typeface="Arial" panose="020B0604020202020204" pitchFamily="34" charset="0"/>
              <a:buChar char="•"/>
            </a:pPr>
            <a:endParaRPr lang="zh-TW" altLang="en-US" sz="1800">
              <a:ea typeface="新細明體" panose="02020500000000000000" pitchFamily="18" charset="-120"/>
            </a:endParaRPr>
          </a:p>
        </p:txBody>
      </p:sp>
      <p:sp>
        <p:nvSpPr>
          <p:cNvPr id="1003526" name="Rectangle 6"/>
          <p:cNvSpPr>
            <a:spLocks noChangeArrowheads="1"/>
          </p:cNvSpPr>
          <p:nvPr/>
        </p:nvSpPr>
        <p:spPr bwMode="auto">
          <a:xfrm>
            <a:off x="587375" y="3810000"/>
            <a:ext cx="83185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23925">
              <a:lnSpc>
                <a:spcPct val="95000"/>
              </a:lnSpc>
              <a:spcBef>
                <a:spcPct val="50000"/>
              </a:spcBef>
              <a:buClr>
                <a:schemeClr val="folHlink"/>
              </a:buClr>
              <a:buSzPct val="100000"/>
              <a:buFont typeface="Arial" panose="020B0604020202020204" pitchFamily="34" charset="0"/>
              <a:buChar char="•"/>
              <a:defRPr sz="3000" b="1">
                <a:solidFill>
                  <a:schemeClr val="tx1"/>
                </a:solidFill>
                <a:latin typeface="Arial" panose="020B0604020202020204" pitchFamily="34" charset="0"/>
              </a:defRPr>
            </a:lvl1pPr>
            <a:lvl2pPr marL="750888" indent="-288925" defTabSz="923925">
              <a:lnSpc>
                <a:spcPct val="95000"/>
              </a:lnSpc>
              <a:spcBef>
                <a:spcPct val="50000"/>
              </a:spcBef>
              <a:defRPr sz="2600" b="1">
                <a:solidFill>
                  <a:schemeClr val="tx1"/>
                </a:solidFill>
                <a:latin typeface="Arial" panose="020B0604020202020204" pitchFamily="34" charset="0"/>
              </a:defRPr>
            </a:lvl2pPr>
            <a:lvl3pPr marL="1154113" indent="-230188" defTabSz="923925">
              <a:lnSpc>
                <a:spcPct val="95000"/>
              </a:lnSpc>
              <a:spcBef>
                <a:spcPct val="50000"/>
              </a:spcBef>
              <a:defRPr sz="2600" b="1">
                <a:solidFill>
                  <a:schemeClr val="tx1"/>
                </a:solidFill>
                <a:latin typeface="Arial" panose="020B0604020202020204" pitchFamily="34" charset="0"/>
              </a:defRPr>
            </a:lvl3pPr>
            <a:lvl4pPr marL="1616075" indent="-230188" defTabSz="923925">
              <a:lnSpc>
                <a:spcPct val="95000"/>
              </a:lnSpc>
              <a:spcBef>
                <a:spcPct val="50000"/>
              </a:spcBef>
              <a:defRPr sz="2600" b="1">
                <a:solidFill>
                  <a:schemeClr val="tx1"/>
                </a:solidFill>
                <a:latin typeface="Arial" panose="020B0604020202020204" pitchFamily="34" charset="0"/>
              </a:defRPr>
            </a:lvl4pPr>
            <a:lvl5pPr marL="2078038" indent="-230188" defTabSz="923925">
              <a:lnSpc>
                <a:spcPct val="95000"/>
              </a:lnSpc>
              <a:spcBef>
                <a:spcPct val="50000"/>
              </a:spcBef>
              <a:defRPr sz="2600" b="1">
                <a:solidFill>
                  <a:schemeClr val="tx1"/>
                </a:solidFill>
                <a:latin typeface="Arial" panose="020B0604020202020204" pitchFamily="34" charset="0"/>
              </a:defRPr>
            </a:lvl5pPr>
            <a:lvl6pPr marL="25352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6pPr>
            <a:lvl7pPr marL="29924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7pPr>
            <a:lvl8pPr marL="34496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8pPr>
            <a:lvl9pPr marL="39068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9pPr>
          </a:lstStyle>
          <a:p>
            <a:pPr lvl="1">
              <a:lnSpc>
                <a:spcPct val="85000"/>
              </a:lnSpc>
              <a:buFont typeface="Arial" panose="020B0604020202020204" pitchFamily="34" charset="0"/>
              <a:buNone/>
            </a:pPr>
            <a:r>
              <a:rPr lang="en-GB" altLang="en-US" sz="2400" b="0"/>
              <a:t>Each VRF has an </a:t>
            </a:r>
            <a:r>
              <a:rPr lang="en-GB" altLang="en-US" sz="2400" b="0" i="1"/>
              <a:t>import</a:t>
            </a:r>
            <a:r>
              <a:rPr lang="en-GB" altLang="en-US" sz="2400" b="0"/>
              <a:t> and </a:t>
            </a:r>
            <a:r>
              <a:rPr lang="en-GB" altLang="en-US" sz="2400" b="0" i="1"/>
              <a:t>export</a:t>
            </a:r>
            <a:r>
              <a:rPr lang="en-GB" altLang="en-US" sz="2400" b="0"/>
              <a:t> policy configured</a:t>
            </a:r>
          </a:p>
          <a:p>
            <a:pPr lvl="1">
              <a:lnSpc>
                <a:spcPct val="85000"/>
              </a:lnSpc>
              <a:buFont typeface="Arial" panose="020B0604020202020204" pitchFamily="34" charset="0"/>
              <a:buNone/>
            </a:pPr>
            <a:r>
              <a:rPr lang="en-GB" altLang="en-US" sz="2400" b="0"/>
              <a:t>Policies use </a:t>
            </a:r>
            <a:r>
              <a:rPr lang="en-GB" altLang="en-US" sz="2400" b="0" i="1"/>
              <a:t>route-target</a:t>
            </a:r>
            <a:r>
              <a:rPr lang="en-GB" altLang="en-US" sz="2400" b="0"/>
              <a:t> attribute (extended community)</a:t>
            </a:r>
          </a:p>
          <a:p>
            <a:pPr lvl="1">
              <a:lnSpc>
                <a:spcPct val="85000"/>
              </a:lnSpc>
              <a:buFont typeface="Arial" panose="020B0604020202020204" pitchFamily="34" charset="0"/>
              <a:buNone/>
            </a:pPr>
            <a:r>
              <a:rPr lang="en-GB" altLang="en-US" sz="2400" b="0"/>
              <a:t>PE receives MP-iBGP updates for VPN-IPv4 routes</a:t>
            </a:r>
          </a:p>
          <a:p>
            <a:pPr lvl="1">
              <a:lnSpc>
                <a:spcPct val="85000"/>
              </a:lnSpc>
              <a:buFont typeface="Arial" panose="020B0604020202020204" pitchFamily="34" charset="0"/>
              <a:buNone/>
            </a:pPr>
            <a:r>
              <a:rPr lang="en-GB" altLang="en-US" sz="2400" b="0"/>
              <a:t>If route-target is equal to any of the import values configured in the PE, the update is accepted</a:t>
            </a:r>
          </a:p>
          <a:p>
            <a:pPr lvl="1">
              <a:lnSpc>
                <a:spcPct val="85000"/>
              </a:lnSpc>
              <a:buFont typeface="Arial" panose="020B0604020202020204" pitchFamily="34" charset="0"/>
              <a:buNone/>
            </a:pPr>
            <a:r>
              <a:rPr lang="en-GB" altLang="en-US" sz="2400" b="0"/>
              <a:t>Otherwise it is silently discarded</a:t>
            </a:r>
          </a:p>
        </p:txBody>
      </p:sp>
      <p:pic>
        <p:nvPicPr>
          <p:cNvPr id="1003527"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5625" y="1846263"/>
            <a:ext cx="1912938"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28" name="Rectangle 8"/>
          <p:cNvSpPr>
            <a:spLocks noChangeArrowheads="1"/>
          </p:cNvSpPr>
          <p:nvPr/>
        </p:nvSpPr>
        <p:spPr bwMode="auto">
          <a:xfrm>
            <a:off x="5213350" y="1833563"/>
            <a:ext cx="1096963" cy="1460500"/>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03529" name="Line 9"/>
          <p:cNvSpPr>
            <a:spLocks noChangeShapeType="1"/>
          </p:cNvSpPr>
          <p:nvPr/>
        </p:nvSpPr>
        <p:spPr bwMode="auto">
          <a:xfrm flipH="1">
            <a:off x="3938588" y="2533650"/>
            <a:ext cx="768350" cy="111125"/>
          </a:xfrm>
          <a:prstGeom prst="line">
            <a:avLst/>
          </a:prstGeom>
          <a:noFill/>
          <a:ln w="25400">
            <a:solidFill>
              <a:srgbClr val="00FF66"/>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42991" tIns="21502" rIns="42991" bIns="21502">
            <a:spAutoFit/>
          </a:bodyPr>
          <a:lstStyle/>
          <a:p>
            <a:endParaRPr lang="en-US"/>
          </a:p>
        </p:txBody>
      </p:sp>
      <p:sp>
        <p:nvSpPr>
          <p:cNvPr id="1003530" name="Rectangle 10"/>
          <p:cNvSpPr>
            <a:spLocks noChangeArrowheads="1"/>
          </p:cNvSpPr>
          <p:nvPr/>
        </p:nvSpPr>
        <p:spPr bwMode="auto">
          <a:xfrm>
            <a:off x="4772025" y="2119313"/>
            <a:ext cx="3238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PE</a:t>
            </a:r>
          </a:p>
        </p:txBody>
      </p:sp>
      <p:sp>
        <p:nvSpPr>
          <p:cNvPr id="1003531" name="Line 11"/>
          <p:cNvSpPr>
            <a:spLocks noChangeShapeType="1"/>
          </p:cNvSpPr>
          <p:nvPr/>
        </p:nvSpPr>
        <p:spPr bwMode="auto">
          <a:xfrm flipH="1" flipV="1">
            <a:off x="3975100" y="2306638"/>
            <a:ext cx="796925" cy="169862"/>
          </a:xfrm>
          <a:prstGeom prst="line">
            <a:avLst/>
          </a:prstGeom>
          <a:noFill/>
          <a:ln w="25400">
            <a:solidFill>
              <a:srgbClr val="FFFF0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42991" tIns="21502" rIns="42991" bIns="21502">
            <a:spAutoFit/>
          </a:bodyPr>
          <a:lstStyle/>
          <a:p>
            <a:endParaRPr lang="en-US"/>
          </a:p>
        </p:txBody>
      </p:sp>
      <p:pic>
        <p:nvPicPr>
          <p:cNvPr id="1003532"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1825" y="2332038"/>
            <a:ext cx="676275"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33" name="Rectangle 13"/>
          <p:cNvSpPr>
            <a:spLocks noChangeArrowheads="1"/>
          </p:cNvSpPr>
          <p:nvPr/>
        </p:nvSpPr>
        <p:spPr bwMode="auto">
          <a:xfrm>
            <a:off x="4265613" y="2105025"/>
            <a:ext cx="139700" cy="2159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34" name="Rectangle 14"/>
          <p:cNvSpPr>
            <a:spLocks noChangeArrowheads="1"/>
          </p:cNvSpPr>
          <p:nvPr/>
        </p:nvSpPr>
        <p:spPr bwMode="auto">
          <a:xfrm>
            <a:off x="4276725" y="2701925"/>
            <a:ext cx="139700" cy="215900"/>
          </a:xfrm>
          <a:prstGeom prst="rect">
            <a:avLst/>
          </a:prstGeom>
          <a:solidFill>
            <a:srgbClr val="00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35" name="Line 15"/>
          <p:cNvSpPr>
            <a:spLocks noChangeShapeType="1"/>
          </p:cNvSpPr>
          <p:nvPr/>
        </p:nvSpPr>
        <p:spPr bwMode="auto">
          <a:xfrm>
            <a:off x="5118100" y="2533650"/>
            <a:ext cx="1665288" cy="6350"/>
          </a:xfrm>
          <a:prstGeom prst="line">
            <a:avLst/>
          </a:prstGeom>
          <a:noFill/>
          <a:ln w="28575">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03536" name="Text Box 16"/>
          <p:cNvSpPr txBox="1">
            <a:spLocks noChangeArrowheads="1"/>
          </p:cNvSpPr>
          <p:nvPr/>
        </p:nvSpPr>
        <p:spPr bwMode="auto">
          <a:xfrm>
            <a:off x="5153025" y="2582863"/>
            <a:ext cx="157162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Char char=" "/>
            </a:pPr>
            <a:r>
              <a:rPr lang="en-GB" altLang="en-US" sz="1200">
                <a:solidFill>
                  <a:schemeClr val="accent1"/>
                </a:solidFill>
                <a:latin typeface="Helvetica" panose="020B0604020202020204" pitchFamily="34" charset="0"/>
              </a:rPr>
              <a:t>MP-iBGP sessions</a:t>
            </a:r>
          </a:p>
        </p:txBody>
      </p:sp>
      <p:sp>
        <p:nvSpPr>
          <p:cNvPr id="1003537" name="Text Box 17"/>
          <p:cNvSpPr txBox="1">
            <a:spLocks noChangeArrowheads="1"/>
          </p:cNvSpPr>
          <p:nvPr/>
        </p:nvSpPr>
        <p:spPr bwMode="auto">
          <a:xfrm>
            <a:off x="647700" y="2133600"/>
            <a:ext cx="13017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Char char=" "/>
            </a:pPr>
            <a:r>
              <a:rPr lang="en-GB" altLang="en-US" sz="1200">
                <a:latin typeface="Helvetica" panose="020B0604020202020204" pitchFamily="34" charset="0"/>
              </a:rPr>
              <a:t>VRFs for VPNs</a:t>
            </a:r>
            <a:br>
              <a:rPr lang="en-GB" altLang="en-US" sz="1200">
                <a:latin typeface="Helvetica" panose="020B0604020202020204" pitchFamily="34" charset="0"/>
              </a:rPr>
            </a:br>
            <a:r>
              <a:rPr lang="en-GB" altLang="en-US" sz="1200">
                <a:latin typeface="Helvetica" panose="020B0604020202020204" pitchFamily="34" charset="0"/>
              </a:rPr>
              <a:t>yellow</a:t>
            </a:r>
            <a:br>
              <a:rPr lang="en-GB" altLang="en-US" sz="1200">
                <a:latin typeface="Helvetica" panose="020B0604020202020204" pitchFamily="34" charset="0"/>
              </a:rPr>
            </a:br>
            <a:r>
              <a:rPr lang="en-GB" altLang="en-US" sz="1200">
                <a:latin typeface="Helvetica" panose="020B0604020202020204" pitchFamily="34" charset="0"/>
              </a:rPr>
              <a:t>green</a:t>
            </a:r>
          </a:p>
        </p:txBody>
      </p:sp>
      <p:sp>
        <p:nvSpPr>
          <p:cNvPr id="1003538" name="Line 18"/>
          <p:cNvSpPr>
            <a:spLocks noChangeShapeType="1"/>
          </p:cNvSpPr>
          <p:nvPr/>
        </p:nvSpPr>
        <p:spPr bwMode="auto">
          <a:xfrm flipH="1">
            <a:off x="2066925" y="2222500"/>
            <a:ext cx="2012950" cy="101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03539" name="Line 19"/>
          <p:cNvSpPr>
            <a:spLocks noChangeShapeType="1"/>
          </p:cNvSpPr>
          <p:nvPr/>
        </p:nvSpPr>
        <p:spPr bwMode="auto">
          <a:xfrm flipH="1" flipV="1">
            <a:off x="2033588" y="2616200"/>
            <a:ext cx="2020887" cy="157163"/>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03540" name="Text Box 20"/>
          <p:cNvSpPr txBox="1">
            <a:spLocks noChangeArrowheads="1"/>
          </p:cNvSpPr>
          <p:nvPr/>
        </p:nvSpPr>
        <p:spPr bwMode="auto">
          <a:xfrm>
            <a:off x="7135813" y="1781175"/>
            <a:ext cx="1633537" cy="800100"/>
          </a:xfrm>
          <a:prstGeom prst="rect">
            <a:avLst/>
          </a:prstGeom>
          <a:solidFill>
            <a:schemeClr val="bg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VPN-IPv4 update:</a:t>
            </a:r>
            <a:br>
              <a:rPr lang="en-GB" altLang="en-US" sz="1000">
                <a:latin typeface="Helvetica" panose="020B0604020202020204" pitchFamily="34" charset="0"/>
              </a:rPr>
            </a:br>
            <a:r>
              <a:rPr lang="en-GB" altLang="en-US" sz="1000">
                <a:latin typeface="Helvetica" panose="020B0604020202020204" pitchFamily="34" charset="0"/>
              </a:rPr>
              <a:t>RD:Net1, Next-hop=PE-X</a:t>
            </a:r>
            <a:br>
              <a:rPr lang="en-GB" altLang="en-US" sz="1000">
                <a:latin typeface="Helvetica" panose="020B0604020202020204" pitchFamily="34" charset="0"/>
              </a:rPr>
            </a:br>
            <a:r>
              <a:rPr lang="en-GB" altLang="en-US" sz="1000">
                <a:latin typeface="Helvetica" panose="020B0604020202020204" pitchFamily="34" charset="0"/>
              </a:rPr>
              <a:t>SOO=Site1, RT=</a:t>
            </a:r>
            <a:r>
              <a:rPr lang="en-GB" altLang="en-US" sz="1000">
                <a:solidFill>
                  <a:srgbClr val="19610D"/>
                </a:solidFill>
                <a:latin typeface="Helvetica" panose="020B0604020202020204" pitchFamily="34" charset="0"/>
              </a:rPr>
              <a:t>Green</a:t>
            </a:r>
            <a:r>
              <a:rPr lang="en-GB" altLang="en-US" sz="1000">
                <a:latin typeface="Helvetica" panose="020B0604020202020204" pitchFamily="34" charset="0"/>
              </a:rPr>
              <a:t>, Label=XYZ</a:t>
            </a:r>
          </a:p>
        </p:txBody>
      </p:sp>
      <p:sp>
        <p:nvSpPr>
          <p:cNvPr id="1003541" name="Line 21"/>
          <p:cNvSpPr>
            <a:spLocks noChangeShapeType="1"/>
          </p:cNvSpPr>
          <p:nvPr/>
        </p:nvSpPr>
        <p:spPr bwMode="auto">
          <a:xfrm flipV="1">
            <a:off x="5792788" y="2082800"/>
            <a:ext cx="1333500" cy="1588"/>
          </a:xfrm>
          <a:prstGeom prst="line">
            <a:avLst/>
          </a:prstGeom>
          <a:noFill/>
          <a:ln w="28575">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03542" name="Text Box 22"/>
          <p:cNvSpPr txBox="1">
            <a:spLocks noChangeArrowheads="1"/>
          </p:cNvSpPr>
          <p:nvPr/>
        </p:nvSpPr>
        <p:spPr bwMode="auto">
          <a:xfrm>
            <a:off x="7142163" y="2552700"/>
            <a:ext cx="1631950" cy="800100"/>
          </a:xfrm>
          <a:prstGeom prst="rect">
            <a:avLst/>
          </a:prstGeom>
          <a:solidFill>
            <a:schemeClr val="bg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VPN-IPv4 update:</a:t>
            </a:r>
            <a:br>
              <a:rPr lang="en-GB" altLang="en-US" sz="1000">
                <a:latin typeface="Helvetica" panose="020B0604020202020204" pitchFamily="34" charset="0"/>
              </a:rPr>
            </a:br>
            <a:r>
              <a:rPr lang="en-GB" altLang="en-US" sz="1000">
                <a:latin typeface="Helvetica" panose="020B0604020202020204" pitchFamily="34" charset="0"/>
              </a:rPr>
              <a:t>RD:Net1, Next-hop=PE-X</a:t>
            </a:r>
            <a:br>
              <a:rPr lang="en-GB" altLang="en-US" sz="1000">
                <a:latin typeface="Helvetica" panose="020B0604020202020204" pitchFamily="34" charset="0"/>
              </a:rPr>
            </a:br>
            <a:r>
              <a:rPr lang="en-GB" altLang="en-US" sz="1000">
                <a:latin typeface="Helvetica" panose="020B0604020202020204" pitchFamily="34" charset="0"/>
              </a:rPr>
              <a:t>SOO=Site1, RT=</a:t>
            </a:r>
            <a:r>
              <a:rPr lang="en-GB" altLang="en-US" sz="1000">
                <a:solidFill>
                  <a:schemeClr val="accent2"/>
                </a:solidFill>
                <a:latin typeface="Helvetica" panose="020B0604020202020204" pitchFamily="34" charset="0"/>
              </a:rPr>
              <a:t>Red</a:t>
            </a:r>
            <a:r>
              <a:rPr lang="en-GB" altLang="en-US" sz="1000">
                <a:latin typeface="Helvetica" panose="020B0604020202020204" pitchFamily="34" charset="0"/>
              </a:rPr>
              <a:t>, Label=XYZ</a:t>
            </a:r>
          </a:p>
        </p:txBody>
      </p:sp>
      <p:sp>
        <p:nvSpPr>
          <p:cNvPr id="1003543" name="Line 23"/>
          <p:cNvSpPr>
            <a:spLocks noChangeShapeType="1"/>
          </p:cNvSpPr>
          <p:nvPr/>
        </p:nvSpPr>
        <p:spPr bwMode="auto">
          <a:xfrm flipV="1">
            <a:off x="5776913" y="2992438"/>
            <a:ext cx="1333500" cy="1587"/>
          </a:xfrm>
          <a:prstGeom prst="line">
            <a:avLst/>
          </a:prstGeom>
          <a:noFill/>
          <a:ln w="28575">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003544" name="Group 24"/>
          <p:cNvGrpSpPr>
            <a:grpSpLocks/>
          </p:cNvGrpSpPr>
          <p:nvPr/>
        </p:nvGrpSpPr>
        <p:grpSpPr bwMode="auto">
          <a:xfrm>
            <a:off x="5629275" y="2840038"/>
            <a:ext cx="254000" cy="333375"/>
            <a:chOff x="518" y="1041"/>
            <a:chExt cx="282" cy="313"/>
          </a:xfrm>
        </p:grpSpPr>
        <p:sp>
          <p:nvSpPr>
            <p:cNvPr id="1003545" name="Line 25"/>
            <p:cNvSpPr>
              <a:spLocks noChangeShapeType="1"/>
            </p:cNvSpPr>
            <p:nvPr/>
          </p:nvSpPr>
          <p:spPr bwMode="auto">
            <a:xfrm>
              <a:off x="518" y="1041"/>
              <a:ext cx="282" cy="313"/>
            </a:xfrm>
            <a:prstGeom prst="line">
              <a:avLst/>
            </a:prstGeom>
            <a:noFill/>
            <a:ln w="762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003546" name="Line 26"/>
            <p:cNvSpPr>
              <a:spLocks noChangeShapeType="1"/>
            </p:cNvSpPr>
            <p:nvPr/>
          </p:nvSpPr>
          <p:spPr bwMode="auto">
            <a:xfrm flipH="1">
              <a:off x="522" y="1055"/>
              <a:ext cx="246" cy="298"/>
            </a:xfrm>
            <a:prstGeom prst="line">
              <a:avLst/>
            </a:prstGeom>
            <a:noFill/>
            <a:ln w="762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sp>
        <p:nvSpPr>
          <p:cNvPr id="1003547" name="Text Box 27"/>
          <p:cNvSpPr txBox="1">
            <a:spLocks noChangeArrowheads="1"/>
          </p:cNvSpPr>
          <p:nvPr/>
        </p:nvSpPr>
        <p:spPr bwMode="auto">
          <a:xfrm>
            <a:off x="3133725" y="1808163"/>
            <a:ext cx="14986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Char char=" "/>
            </a:pPr>
            <a:r>
              <a:rPr lang="en-GB" altLang="en-US" sz="1200">
                <a:latin typeface="Helvetica" panose="020B0604020202020204" pitchFamily="34" charset="0"/>
              </a:rPr>
              <a:t>Import RT=yellow</a:t>
            </a:r>
          </a:p>
        </p:txBody>
      </p:sp>
      <p:sp>
        <p:nvSpPr>
          <p:cNvPr id="1003548" name="Text Box 28"/>
          <p:cNvSpPr txBox="1">
            <a:spLocks noChangeArrowheads="1"/>
          </p:cNvSpPr>
          <p:nvPr/>
        </p:nvSpPr>
        <p:spPr bwMode="auto">
          <a:xfrm>
            <a:off x="3106738" y="2936875"/>
            <a:ext cx="14478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Char char=" "/>
            </a:pPr>
            <a:r>
              <a:rPr lang="en-GB" altLang="en-US" sz="1200">
                <a:latin typeface="Helvetica" panose="020B0604020202020204" pitchFamily="34" charset="0"/>
              </a:rPr>
              <a:t>Import RT=green</a:t>
            </a:r>
          </a:p>
        </p:txBody>
      </p:sp>
    </p:spTree>
    <p:extLst>
      <p:ext uri="{BB962C8B-B14F-4D97-AF65-F5344CB8AC3E}">
        <p14:creationId xmlns:p14="http://schemas.microsoft.com/office/powerpoint/2010/main" val="1878586868"/>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0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8050" y="1685925"/>
            <a:ext cx="191452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603" name="Rectangle 3"/>
          <p:cNvSpPr>
            <a:spLocks noChangeArrowheads="1"/>
          </p:cNvSpPr>
          <p:nvPr/>
        </p:nvSpPr>
        <p:spPr bwMode="auto">
          <a:xfrm>
            <a:off x="5567363" y="1673225"/>
            <a:ext cx="1095375" cy="1460500"/>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21604" name="Rectangle 4"/>
          <p:cNvSpPr>
            <a:spLocks noGrp="1" noChangeArrowheads="1"/>
          </p:cNvSpPr>
          <p:nvPr>
            <p:ph type="title"/>
          </p:nvPr>
        </p:nvSpPr>
        <p:spPr>
          <a:xfrm>
            <a:off x="385763" y="609600"/>
            <a:ext cx="7591425" cy="838200"/>
          </a:xfrm>
        </p:spPr>
        <p:txBody>
          <a:bodyPr lIns="107725" tIns="53863" rIns="107725" bIns="53863" anchor="t"/>
          <a:lstStyle/>
          <a:p>
            <a:r>
              <a:rPr lang="en-GB" altLang="en-US" b="0">
                <a:latin typeface="Tahoma" panose="020B0604030504040204" pitchFamily="34" charset="0"/>
              </a:rPr>
              <a:t>MPLS VPN Connection Model</a:t>
            </a:r>
          </a:p>
        </p:txBody>
      </p:sp>
      <p:sp>
        <p:nvSpPr>
          <p:cNvPr id="921605" name="Rectangle 5"/>
          <p:cNvSpPr>
            <a:spLocks noChangeArrowheads="1"/>
          </p:cNvSpPr>
          <p:nvPr/>
        </p:nvSpPr>
        <p:spPr bwMode="auto">
          <a:xfrm>
            <a:off x="782638" y="3835400"/>
            <a:ext cx="7956550"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23925">
              <a:lnSpc>
                <a:spcPct val="95000"/>
              </a:lnSpc>
              <a:spcBef>
                <a:spcPct val="50000"/>
              </a:spcBef>
              <a:buClr>
                <a:schemeClr val="folHlink"/>
              </a:buClr>
              <a:buSzPct val="100000"/>
              <a:buFont typeface="Arial" panose="020B0604020202020204" pitchFamily="34" charset="0"/>
              <a:buChar char="•"/>
              <a:defRPr sz="3000" b="1">
                <a:solidFill>
                  <a:schemeClr val="tx1"/>
                </a:solidFill>
                <a:latin typeface="Arial" panose="020B0604020202020204" pitchFamily="34" charset="0"/>
              </a:defRPr>
            </a:lvl1pPr>
            <a:lvl2pPr marL="750888" indent="-288925" defTabSz="923925">
              <a:lnSpc>
                <a:spcPct val="95000"/>
              </a:lnSpc>
              <a:spcBef>
                <a:spcPct val="50000"/>
              </a:spcBef>
              <a:defRPr sz="2600" b="1">
                <a:solidFill>
                  <a:schemeClr val="tx1"/>
                </a:solidFill>
                <a:latin typeface="Arial" panose="020B0604020202020204" pitchFamily="34" charset="0"/>
              </a:defRPr>
            </a:lvl2pPr>
            <a:lvl3pPr marL="1154113" indent="-230188" defTabSz="923925">
              <a:lnSpc>
                <a:spcPct val="95000"/>
              </a:lnSpc>
              <a:spcBef>
                <a:spcPct val="50000"/>
              </a:spcBef>
              <a:defRPr sz="2600" b="1">
                <a:solidFill>
                  <a:schemeClr val="tx1"/>
                </a:solidFill>
                <a:latin typeface="Arial" panose="020B0604020202020204" pitchFamily="34" charset="0"/>
              </a:defRPr>
            </a:lvl3pPr>
            <a:lvl4pPr marL="1616075" indent="-230188" defTabSz="923925">
              <a:lnSpc>
                <a:spcPct val="95000"/>
              </a:lnSpc>
              <a:spcBef>
                <a:spcPct val="50000"/>
              </a:spcBef>
              <a:defRPr sz="2600" b="1">
                <a:solidFill>
                  <a:schemeClr val="tx1"/>
                </a:solidFill>
                <a:latin typeface="Arial" panose="020B0604020202020204" pitchFamily="34" charset="0"/>
              </a:defRPr>
            </a:lvl4pPr>
            <a:lvl5pPr marL="2078038" indent="-230188" defTabSz="923925">
              <a:lnSpc>
                <a:spcPct val="95000"/>
              </a:lnSpc>
              <a:spcBef>
                <a:spcPct val="50000"/>
              </a:spcBef>
              <a:defRPr sz="2600" b="1">
                <a:solidFill>
                  <a:schemeClr val="tx1"/>
                </a:solidFill>
                <a:latin typeface="Arial" panose="020B0604020202020204" pitchFamily="34" charset="0"/>
              </a:defRPr>
            </a:lvl5pPr>
            <a:lvl6pPr marL="25352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6pPr>
            <a:lvl7pPr marL="29924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7pPr>
            <a:lvl8pPr marL="34496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8pPr>
            <a:lvl9pPr marL="39068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9pPr>
          </a:lstStyle>
          <a:p>
            <a:pPr>
              <a:lnSpc>
                <a:spcPct val="85000"/>
              </a:lnSpc>
              <a:buFontTx/>
              <a:buChar char="•"/>
            </a:pPr>
            <a:r>
              <a:rPr lang="en-GB" altLang="en-US" sz="2400" b="0"/>
              <a:t>The routes the PE receives from CE routers are installed in the appropriate VRF</a:t>
            </a:r>
          </a:p>
          <a:p>
            <a:pPr>
              <a:lnSpc>
                <a:spcPct val="85000"/>
              </a:lnSpc>
              <a:buFontTx/>
              <a:buChar char="•"/>
            </a:pPr>
            <a:r>
              <a:rPr lang="en-GB" altLang="en-US" sz="2400" b="0"/>
              <a:t>The routes the PE receives through the backbone IGP are installed in the global routing table  </a:t>
            </a:r>
          </a:p>
          <a:p>
            <a:pPr>
              <a:lnSpc>
                <a:spcPct val="85000"/>
              </a:lnSpc>
              <a:buFontTx/>
              <a:buChar char="•"/>
            </a:pPr>
            <a:r>
              <a:rPr lang="en-GB" altLang="en-US" sz="2400" b="0"/>
              <a:t>By using separate VRFs, addresses need NOT to be unique among VPNs</a:t>
            </a:r>
          </a:p>
        </p:txBody>
      </p:sp>
      <p:sp>
        <p:nvSpPr>
          <p:cNvPr id="921606" name="Line 6"/>
          <p:cNvSpPr>
            <a:spLocks noChangeShapeType="1"/>
          </p:cNvSpPr>
          <p:nvPr/>
        </p:nvSpPr>
        <p:spPr bwMode="auto">
          <a:xfrm flipH="1">
            <a:off x="2571750" y="2373313"/>
            <a:ext cx="2487613" cy="274637"/>
          </a:xfrm>
          <a:prstGeom prst="line">
            <a:avLst/>
          </a:prstGeom>
          <a:noFill/>
          <a:ln w="25400">
            <a:solidFill>
              <a:srgbClr val="00FF66"/>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42991" tIns="21502" rIns="42991" bIns="21502">
            <a:spAutoFit/>
          </a:bodyPr>
          <a:lstStyle/>
          <a:p>
            <a:endParaRPr lang="en-US"/>
          </a:p>
        </p:txBody>
      </p:sp>
      <p:sp>
        <p:nvSpPr>
          <p:cNvPr id="921607" name="Rectangle 7"/>
          <p:cNvSpPr>
            <a:spLocks noChangeArrowheads="1"/>
          </p:cNvSpPr>
          <p:nvPr/>
        </p:nvSpPr>
        <p:spPr bwMode="auto">
          <a:xfrm>
            <a:off x="5291138" y="1893888"/>
            <a:ext cx="3238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PE</a:t>
            </a:r>
          </a:p>
        </p:txBody>
      </p:sp>
      <p:sp>
        <p:nvSpPr>
          <p:cNvPr id="921608" name="Rectangle 8"/>
          <p:cNvSpPr>
            <a:spLocks noChangeArrowheads="1"/>
          </p:cNvSpPr>
          <p:nvPr/>
        </p:nvSpPr>
        <p:spPr bwMode="auto">
          <a:xfrm>
            <a:off x="2052638" y="2416175"/>
            <a:ext cx="33337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CE</a:t>
            </a:r>
          </a:p>
        </p:txBody>
      </p:sp>
      <p:sp>
        <p:nvSpPr>
          <p:cNvPr id="921609" name="Line 9"/>
          <p:cNvSpPr>
            <a:spLocks noChangeShapeType="1"/>
          </p:cNvSpPr>
          <p:nvPr/>
        </p:nvSpPr>
        <p:spPr bwMode="auto">
          <a:xfrm flipH="1" flipV="1">
            <a:off x="2606675" y="1665288"/>
            <a:ext cx="2517775" cy="650875"/>
          </a:xfrm>
          <a:prstGeom prst="line">
            <a:avLst/>
          </a:prstGeom>
          <a:noFill/>
          <a:ln w="25400">
            <a:solidFill>
              <a:srgbClr val="FFFF0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42991" tIns="21502" rIns="42991" bIns="21502">
            <a:spAutoFit/>
          </a:bodyPr>
          <a:lstStyle/>
          <a:p>
            <a:endParaRPr lang="en-US"/>
          </a:p>
        </p:txBody>
      </p:sp>
      <p:sp>
        <p:nvSpPr>
          <p:cNvPr id="921610" name="Rectangle 10"/>
          <p:cNvSpPr>
            <a:spLocks noChangeArrowheads="1"/>
          </p:cNvSpPr>
          <p:nvPr/>
        </p:nvSpPr>
        <p:spPr bwMode="auto">
          <a:xfrm>
            <a:off x="1893834" y="1514475"/>
            <a:ext cx="435030" cy="258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dirty="0">
                <a:solidFill>
                  <a:srgbClr val="CC0000"/>
                </a:solidFill>
              </a:rPr>
              <a:t>CE</a:t>
            </a:r>
          </a:p>
        </p:txBody>
      </p:sp>
      <p:pic>
        <p:nvPicPr>
          <p:cNvPr id="921611"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250" y="2171700"/>
            <a:ext cx="677863"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21612" name="Group 12"/>
          <p:cNvGrpSpPr>
            <a:grpSpLocks/>
          </p:cNvGrpSpPr>
          <p:nvPr/>
        </p:nvGrpSpPr>
        <p:grpSpPr bwMode="auto">
          <a:xfrm>
            <a:off x="2201863" y="2544763"/>
            <a:ext cx="677862" cy="731837"/>
            <a:chOff x="1680" y="2266"/>
            <a:chExt cx="462" cy="461"/>
          </a:xfrm>
        </p:grpSpPr>
        <p:grpSp>
          <p:nvGrpSpPr>
            <p:cNvPr id="921613" name="Group 13"/>
            <p:cNvGrpSpPr>
              <a:grpSpLocks/>
            </p:cNvGrpSpPr>
            <p:nvPr/>
          </p:nvGrpSpPr>
          <p:grpSpPr bwMode="auto">
            <a:xfrm>
              <a:off x="1680" y="2266"/>
              <a:ext cx="462" cy="461"/>
              <a:chOff x="840" y="883"/>
              <a:chExt cx="403" cy="394"/>
            </a:xfrm>
          </p:grpSpPr>
          <p:sp>
            <p:nvSpPr>
              <p:cNvPr id="921614" name="Oval 14"/>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21615" name="Text Box 15"/>
              <p:cNvSpPr txBox="1">
                <a:spLocks noChangeArrowheads="1"/>
              </p:cNvSpPr>
              <p:nvPr/>
            </p:nvSpPr>
            <p:spPr bwMode="auto">
              <a:xfrm>
                <a:off x="873" y="1011"/>
                <a:ext cx="356"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Site-2</a:t>
                </a:r>
              </a:p>
            </p:txBody>
          </p:sp>
        </p:grpSp>
        <p:pic>
          <p:nvPicPr>
            <p:cNvPr id="921616"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 y="2297"/>
              <a:ext cx="240"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21617" name="Group 17"/>
          <p:cNvGrpSpPr>
            <a:grpSpLocks/>
          </p:cNvGrpSpPr>
          <p:nvPr/>
        </p:nvGrpSpPr>
        <p:grpSpPr bwMode="auto">
          <a:xfrm>
            <a:off x="2205038" y="1574800"/>
            <a:ext cx="677862" cy="731838"/>
            <a:chOff x="1680" y="2266"/>
            <a:chExt cx="462" cy="461"/>
          </a:xfrm>
        </p:grpSpPr>
        <p:grpSp>
          <p:nvGrpSpPr>
            <p:cNvPr id="921618" name="Group 18"/>
            <p:cNvGrpSpPr>
              <a:grpSpLocks/>
            </p:cNvGrpSpPr>
            <p:nvPr/>
          </p:nvGrpSpPr>
          <p:grpSpPr bwMode="auto">
            <a:xfrm>
              <a:off x="1680" y="2266"/>
              <a:ext cx="462" cy="461"/>
              <a:chOff x="840" y="883"/>
              <a:chExt cx="403" cy="394"/>
            </a:xfrm>
          </p:grpSpPr>
          <p:sp>
            <p:nvSpPr>
              <p:cNvPr id="921619" name="Oval 19"/>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21620" name="Text Box 20"/>
              <p:cNvSpPr txBox="1">
                <a:spLocks noChangeArrowheads="1"/>
              </p:cNvSpPr>
              <p:nvPr/>
            </p:nvSpPr>
            <p:spPr bwMode="auto">
              <a:xfrm>
                <a:off x="873" y="1011"/>
                <a:ext cx="356"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Site-1</a:t>
                </a:r>
              </a:p>
            </p:txBody>
          </p:sp>
        </p:grpSp>
        <p:pic>
          <p:nvPicPr>
            <p:cNvPr id="921621"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 y="2297"/>
              <a:ext cx="240"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21622" name="Rectangle 22"/>
          <p:cNvSpPr>
            <a:spLocks noChangeArrowheads="1"/>
          </p:cNvSpPr>
          <p:nvPr/>
        </p:nvSpPr>
        <p:spPr bwMode="auto">
          <a:xfrm>
            <a:off x="4619625" y="1944688"/>
            <a:ext cx="138113" cy="2159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23" name="Rectangle 23"/>
          <p:cNvSpPr>
            <a:spLocks noChangeArrowheads="1"/>
          </p:cNvSpPr>
          <p:nvPr/>
        </p:nvSpPr>
        <p:spPr bwMode="auto">
          <a:xfrm>
            <a:off x="4630738" y="2541588"/>
            <a:ext cx="139700" cy="215900"/>
          </a:xfrm>
          <a:prstGeom prst="rect">
            <a:avLst/>
          </a:prstGeom>
          <a:solidFill>
            <a:srgbClr val="00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24" name="Rectangle 24" descr="Narrow horizontal"/>
          <p:cNvSpPr>
            <a:spLocks noChangeArrowheads="1"/>
          </p:cNvSpPr>
          <p:nvPr/>
        </p:nvSpPr>
        <p:spPr bwMode="auto">
          <a:xfrm>
            <a:off x="5551488" y="2289175"/>
            <a:ext cx="177800" cy="215900"/>
          </a:xfrm>
          <a:prstGeom prst="rect">
            <a:avLst/>
          </a:prstGeom>
          <a:pattFill prst="narHorz">
            <a:fgClr>
              <a:srgbClr val="777777"/>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25" name="Line 25"/>
          <p:cNvSpPr>
            <a:spLocks noChangeShapeType="1"/>
          </p:cNvSpPr>
          <p:nvPr/>
        </p:nvSpPr>
        <p:spPr bwMode="auto">
          <a:xfrm flipV="1">
            <a:off x="2871788" y="2376488"/>
            <a:ext cx="1557337" cy="185737"/>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21626" name="Line 26"/>
          <p:cNvSpPr>
            <a:spLocks noChangeShapeType="1"/>
          </p:cNvSpPr>
          <p:nvPr/>
        </p:nvSpPr>
        <p:spPr bwMode="auto">
          <a:xfrm>
            <a:off x="2981325" y="1852613"/>
            <a:ext cx="1409700" cy="36512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21627" name="Line 27"/>
          <p:cNvSpPr>
            <a:spLocks noChangeShapeType="1"/>
          </p:cNvSpPr>
          <p:nvPr/>
        </p:nvSpPr>
        <p:spPr bwMode="auto">
          <a:xfrm>
            <a:off x="5565775" y="2600325"/>
            <a:ext cx="498475" cy="112713"/>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21628" name="Line 28"/>
          <p:cNvSpPr>
            <a:spLocks noChangeShapeType="1"/>
          </p:cNvSpPr>
          <p:nvPr/>
        </p:nvSpPr>
        <p:spPr bwMode="auto">
          <a:xfrm flipV="1">
            <a:off x="5514975" y="2085975"/>
            <a:ext cx="425450" cy="13970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21629" name="Text Box 29"/>
          <p:cNvSpPr txBox="1">
            <a:spLocks noChangeArrowheads="1"/>
          </p:cNvSpPr>
          <p:nvPr/>
        </p:nvSpPr>
        <p:spPr bwMode="auto">
          <a:xfrm>
            <a:off x="5964238" y="2170113"/>
            <a:ext cx="161607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Char char=" "/>
            </a:pPr>
            <a:r>
              <a:rPr lang="en-GB" altLang="en-US" sz="1200">
                <a:latin typeface="Helvetica" panose="020B0604020202020204" pitchFamily="34" charset="0"/>
              </a:rPr>
              <a:t>VPN Backbone IGP</a:t>
            </a:r>
          </a:p>
        </p:txBody>
      </p:sp>
      <p:sp>
        <p:nvSpPr>
          <p:cNvPr id="921630" name="Text Box 30"/>
          <p:cNvSpPr txBox="1">
            <a:spLocks noChangeArrowheads="1"/>
          </p:cNvSpPr>
          <p:nvPr/>
        </p:nvSpPr>
        <p:spPr bwMode="auto">
          <a:xfrm>
            <a:off x="2774950" y="2185988"/>
            <a:ext cx="175577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Char char=" "/>
            </a:pPr>
            <a:r>
              <a:rPr lang="en-GB" altLang="en-US" sz="1000">
                <a:latin typeface="Helvetica" panose="020B0604020202020204" pitchFamily="34" charset="0"/>
              </a:rPr>
              <a:t>EBGP,OSPF, RIPv2,Static</a:t>
            </a:r>
          </a:p>
        </p:txBody>
      </p:sp>
    </p:spTree>
    <p:extLst>
      <p:ext uri="{BB962C8B-B14F-4D97-AF65-F5344CB8AC3E}">
        <p14:creationId xmlns:p14="http://schemas.microsoft.com/office/powerpoint/2010/main" val="27274401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385763" y="609600"/>
            <a:ext cx="7591425" cy="838200"/>
          </a:xfrm>
        </p:spPr>
        <p:txBody>
          <a:bodyPr lIns="107725" tIns="53863" rIns="107725" bIns="53863" anchor="t"/>
          <a:lstStyle/>
          <a:p>
            <a:r>
              <a:rPr lang="en-GB" altLang="en-US" b="0">
                <a:latin typeface="Tahoma" panose="020B0604030504040204" pitchFamily="34" charset="0"/>
              </a:rPr>
              <a:t>MPLS VPN Connection Model</a:t>
            </a:r>
          </a:p>
        </p:txBody>
      </p:sp>
      <p:sp>
        <p:nvSpPr>
          <p:cNvPr id="929795" name="Rectangle 3"/>
          <p:cNvSpPr>
            <a:spLocks noChangeArrowheads="1"/>
          </p:cNvSpPr>
          <p:nvPr/>
        </p:nvSpPr>
        <p:spPr bwMode="auto">
          <a:xfrm>
            <a:off x="782638" y="2997200"/>
            <a:ext cx="7956550"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23925">
              <a:lnSpc>
                <a:spcPct val="95000"/>
              </a:lnSpc>
              <a:spcBef>
                <a:spcPct val="50000"/>
              </a:spcBef>
              <a:buClr>
                <a:schemeClr val="folHlink"/>
              </a:buClr>
              <a:buSzPct val="100000"/>
              <a:buFont typeface="Arial" panose="020B0604020202020204" pitchFamily="34" charset="0"/>
              <a:buChar char="•"/>
              <a:defRPr sz="3000" b="1">
                <a:solidFill>
                  <a:schemeClr val="tx1"/>
                </a:solidFill>
                <a:latin typeface="Arial" panose="020B0604020202020204" pitchFamily="34" charset="0"/>
              </a:defRPr>
            </a:lvl1pPr>
            <a:lvl2pPr marL="750888" indent="-288925" defTabSz="923925">
              <a:lnSpc>
                <a:spcPct val="95000"/>
              </a:lnSpc>
              <a:spcBef>
                <a:spcPct val="50000"/>
              </a:spcBef>
              <a:defRPr sz="2600" b="1">
                <a:solidFill>
                  <a:schemeClr val="tx1"/>
                </a:solidFill>
                <a:latin typeface="Arial" panose="020B0604020202020204" pitchFamily="34" charset="0"/>
              </a:defRPr>
            </a:lvl2pPr>
            <a:lvl3pPr marL="1154113" indent="-230188" defTabSz="923925">
              <a:lnSpc>
                <a:spcPct val="95000"/>
              </a:lnSpc>
              <a:spcBef>
                <a:spcPct val="50000"/>
              </a:spcBef>
              <a:defRPr sz="2600" b="1">
                <a:solidFill>
                  <a:schemeClr val="tx1"/>
                </a:solidFill>
                <a:latin typeface="Arial" panose="020B0604020202020204" pitchFamily="34" charset="0"/>
              </a:defRPr>
            </a:lvl3pPr>
            <a:lvl4pPr marL="1616075" indent="-230188" defTabSz="923925">
              <a:lnSpc>
                <a:spcPct val="95000"/>
              </a:lnSpc>
              <a:spcBef>
                <a:spcPct val="50000"/>
              </a:spcBef>
              <a:defRPr sz="2600" b="1">
                <a:solidFill>
                  <a:schemeClr val="tx1"/>
                </a:solidFill>
                <a:latin typeface="Arial" panose="020B0604020202020204" pitchFamily="34" charset="0"/>
              </a:defRPr>
            </a:lvl4pPr>
            <a:lvl5pPr marL="2078038" indent="-230188" defTabSz="923925">
              <a:lnSpc>
                <a:spcPct val="95000"/>
              </a:lnSpc>
              <a:spcBef>
                <a:spcPct val="50000"/>
              </a:spcBef>
              <a:defRPr sz="2600" b="1">
                <a:solidFill>
                  <a:schemeClr val="tx1"/>
                </a:solidFill>
                <a:latin typeface="Arial" panose="020B0604020202020204" pitchFamily="34" charset="0"/>
              </a:defRPr>
            </a:lvl5pPr>
            <a:lvl6pPr marL="25352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6pPr>
            <a:lvl7pPr marL="29924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7pPr>
            <a:lvl8pPr marL="34496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8pPr>
            <a:lvl9pPr marL="39068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9pPr>
          </a:lstStyle>
          <a:p>
            <a:pPr>
              <a:lnSpc>
                <a:spcPct val="85000"/>
              </a:lnSpc>
              <a:buFontTx/>
              <a:buChar char="•"/>
            </a:pPr>
            <a:endParaRPr lang="zh-TW" altLang="en-US">
              <a:solidFill>
                <a:schemeClr val="accent1"/>
              </a:solidFill>
              <a:ea typeface="新細明體" panose="02020500000000000000" pitchFamily="18" charset="-120"/>
            </a:endParaRPr>
          </a:p>
        </p:txBody>
      </p:sp>
      <p:pic>
        <p:nvPicPr>
          <p:cNvPr id="929796"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1731963"/>
            <a:ext cx="3862387" cy="196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9797" name="Line 5"/>
          <p:cNvSpPr>
            <a:spLocks noChangeShapeType="1"/>
          </p:cNvSpPr>
          <p:nvPr/>
        </p:nvSpPr>
        <p:spPr bwMode="auto">
          <a:xfrm flipH="1">
            <a:off x="969963" y="2682875"/>
            <a:ext cx="1957387" cy="619125"/>
          </a:xfrm>
          <a:prstGeom prst="line">
            <a:avLst/>
          </a:prstGeom>
          <a:noFill/>
          <a:ln w="25400">
            <a:solidFill>
              <a:srgbClr val="00FF66"/>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42991" tIns="21502" rIns="42991" bIns="21502">
            <a:spAutoFit/>
          </a:bodyPr>
          <a:lstStyle/>
          <a:p>
            <a:endParaRPr lang="en-US"/>
          </a:p>
        </p:txBody>
      </p:sp>
      <p:sp>
        <p:nvSpPr>
          <p:cNvPr id="929798" name="Rectangle 6"/>
          <p:cNvSpPr>
            <a:spLocks noChangeArrowheads="1"/>
          </p:cNvSpPr>
          <p:nvPr/>
        </p:nvSpPr>
        <p:spPr bwMode="auto">
          <a:xfrm>
            <a:off x="3063875" y="2238375"/>
            <a:ext cx="481013"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PE-1</a:t>
            </a:r>
          </a:p>
        </p:txBody>
      </p:sp>
      <p:sp>
        <p:nvSpPr>
          <p:cNvPr id="929799" name="Line 7"/>
          <p:cNvSpPr>
            <a:spLocks noChangeShapeType="1"/>
          </p:cNvSpPr>
          <p:nvPr/>
        </p:nvSpPr>
        <p:spPr bwMode="auto">
          <a:xfrm flipH="1" flipV="1">
            <a:off x="1895475" y="2365375"/>
            <a:ext cx="1096963" cy="260350"/>
          </a:xfrm>
          <a:prstGeom prst="line">
            <a:avLst/>
          </a:prstGeom>
          <a:noFill/>
          <a:ln w="25400">
            <a:solidFill>
              <a:srgbClr val="FFFF0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42991" tIns="21502" rIns="42991" bIns="21502">
            <a:spAutoFit/>
          </a:bodyPr>
          <a:lstStyle/>
          <a:p>
            <a:endParaRPr lang="en-US"/>
          </a:p>
        </p:txBody>
      </p:sp>
      <p:pic>
        <p:nvPicPr>
          <p:cNvPr id="929800"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238" y="2481263"/>
            <a:ext cx="677862"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9801" name="Rectangle 9"/>
          <p:cNvSpPr>
            <a:spLocks noChangeArrowheads="1"/>
          </p:cNvSpPr>
          <p:nvPr/>
        </p:nvSpPr>
        <p:spPr bwMode="auto">
          <a:xfrm>
            <a:off x="2486025" y="2254250"/>
            <a:ext cx="139700" cy="2159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802" name="Rectangle 10"/>
          <p:cNvSpPr>
            <a:spLocks noChangeArrowheads="1"/>
          </p:cNvSpPr>
          <p:nvPr/>
        </p:nvSpPr>
        <p:spPr bwMode="auto">
          <a:xfrm>
            <a:off x="2498725" y="2851150"/>
            <a:ext cx="139700" cy="215900"/>
          </a:xfrm>
          <a:prstGeom prst="rect">
            <a:avLst/>
          </a:prstGeom>
          <a:solidFill>
            <a:srgbClr val="00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803" name="Rectangle 11" descr="Narrow horizontal"/>
          <p:cNvSpPr>
            <a:spLocks noChangeArrowheads="1"/>
          </p:cNvSpPr>
          <p:nvPr/>
        </p:nvSpPr>
        <p:spPr bwMode="auto">
          <a:xfrm>
            <a:off x="3355975" y="2609850"/>
            <a:ext cx="177800" cy="215900"/>
          </a:xfrm>
          <a:prstGeom prst="rect">
            <a:avLst/>
          </a:prstGeom>
          <a:pattFill prst="narHorz">
            <a:fgClr>
              <a:srgbClr val="777777"/>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804" name="Text Box 12"/>
          <p:cNvSpPr txBox="1">
            <a:spLocks noChangeArrowheads="1"/>
          </p:cNvSpPr>
          <p:nvPr/>
        </p:nvSpPr>
        <p:spPr bwMode="auto">
          <a:xfrm>
            <a:off x="3725863" y="2570163"/>
            <a:ext cx="161607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Char char=" "/>
            </a:pPr>
            <a:r>
              <a:rPr lang="en-GB" altLang="en-US" sz="1200">
                <a:latin typeface="Helvetica" panose="020B0604020202020204" pitchFamily="34" charset="0"/>
              </a:rPr>
              <a:t>VPN Backbone IGP</a:t>
            </a:r>
          </a:p>
        </p:txBody>
      </p:sp>
      <p:pic>
        <p:nvPicPr>
          <p:cNvPr id="929805" name="Picture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4763" y="2913063"/>
            <a:ext cx="4810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9806" name="Picture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4600" y="2033588"/>
            <a:ext cx="4794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9807" name="Picture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863" y="2008188"/>
            <a:ext cx="4810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9808" name="Picture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2859088"/>
            <a:ext cx="4810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9809" name="Arc 17"/>
          <p:cNvSpPr>
            <a:spLocks/>
          </p:cNvSpPr>
          <p:nvPr/>
        </p:nvSpPr>
        <p:spPr bwMode="auto">
          <a:xfrm>
            <a:off x="3175000" y="2652713"/>
            <a:ext cx="2962275" cy="912812"/>
          </a:xfrm>
          <a:custGeom>
            <a:avLst/>
            <a:gdLst>
              <a:gd name="G0" fmla="+- 20386 0 0"/>
              <a:gd name="G1" fmla="+- 0 0 0"/>
              <a:gd name="G2" fmla="+- 21600 0 0"/>
              <a:gd name="T0" fmla="*/ 40807 w 40807"/>
              <a:gd name="T1" fmla="*/ 7038 h 21600"/>
              <a:gd name="T2" fmla="*/ 0 w 40807"/>
              <a:gd name="T3" fmla="*/ 7139 h 21600"/>
              <a:gd name="T4" fmla="*/ 20386 w 40807"/>
              <a:gd name="T5" fmla="*/ 0 h 21600"/>
            </a:gdLst>
            <a:ahLst/>
            <a:cxnLst>
              <a:cxn ang="0">
                <a:pos x="T0" y="T1"/>
              </a:cxn>
              <a:cxn ang="0">
                <a:pos x="T2" y="T3"/>
              </a:cxn>
              <a:cxn ang="0">
                <a:pos x="T4" y="T5"/>
              </a:cxn>
            </a:cxnLst>
            <a:rect l="0" t="0" r="r" b="b"/>
            <a:pathLst>
              <a:path w="40807" h="21600" fill="none" extrusionOk="0">
                <a:moveTo>
                  <a:pt x="40807" y="7038"/>
                </a:moveTo>
                <a:cubicBezTo>
                  <a:pt x="37804" y="15751"/>
                  <a:pt x="29602" y="21600"/>
                  <a:pt x="20386" y="21600"/>
                </a:cubicBezTo>
                <a:cubicBezTo>
                  <a:pt x="11208" y="21600"/>
                  <a:pt x="3033" y="15800"/>
                  <a:pt x="-1" y="7139"/>
                </a:cubicBezTo>
              </a:path>
              <a:path w="40807" h="21600" stroke="0" extrusionOk="0">
                <a:moveTo>
                  <a:pt x="40807" y="7038"/>
                </a:moveTo>
                <a:cubicBezTo>
                  <a:pt x="37804" y="15751"/>
                  <a:pt x="29602" y="21600"/>
                  <a:pt x="20386" y="21600"/>
                </a:cubicBezTo>
                <a:cubicBezTo>
                  <a:pt x="11208" y="21600"/>
                  <a:pt x="3033" y="15800"/>
                  <a:pt x="-1" y="7139"/>
                </a:cubicBezTo>
                <a:lnTo>
                  <a:pt x="20386" y="0"/>
                </a:lnTo>
                <a:close/>
              </a:path>
            </a:pathLst>
          </a:custGeom>
          <a:noFill/>
          <a:ln w="38100">
            <a:solidFill>
              <a:schemeClr val="accent2"/>
            </a:solidFill>
            <a:prstDash val="sysDot"/>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810" name="Line 18"/>
          <p:cNvSpPr>
            <a:spLocks noChangeShapeType="1"/>
          </p:cNvSpPr>
          <p:nvPr/>
        </p:nvSpPr>
        <p:spPr bwMode="auto">
          <a:xfrm flipH="1">
            <a:off x="6110288" y="2605088"/>
            <a:ext cx="1917700" cy="0"/>
          </a:xfrm>
          <a:prstGeom prst="line">
            <a:avLst/>
          </a:prstGeom>
          <a:noFill/>
          <a:ln w="25400">
            <a:solidFill>
              <a:srgbClr val="00FF66"/>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42991" tIns="21502" rIns="42991" bIns="21502">
            <a:spAutoFit/>
          </a:bodyPr>
          <a:lstStyle/>
          <a:p>
            <a:endParaRPr lang="en-US"/>
          </a:p>
        </p:txBody>
      </p:sp>
      <p:sp>
        <p:nvSpPr>
          <p:cNvPr id="929811" name="Line 19"/>
          <p:cNvSpPr>
            <a:spLocks noChangeShapeType="1"/>
          </p:cNvSpPr>
          <p:nvPr/>
        </p:nvSpPr>
        <p:spPr bwMode="auto">
          <a:xfrm flipH="1" flipV="1">
            <a:off x="6008688" y="2608263"/>
            <a:ext cx="1001712" cy="604837"/>
          </a:xfrm>
          <a:prstGeom prst="line">
            <a:avLst/>
          </a:prstGeom>
          <a:noFill/>
          <a:ln w="25400">
            <a:solidFill>
              <a:srgbClr val="FFFF0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42991" tIns="21502" rIns="42991" bIns="21502">
            <a:spAutoFit/>
          </a:bodyPr>
          <a:lstStyle/>
          <a:p>
            <a:endParaRPr lang="en-US"/>
          </a:p>
        </p:txBody>
      </p:sp>
      <p:sp>
        <p:nvSpPr>
          <p:cNvPr id="929812" name="Rectangle 20"/>
          <p:cNvSpPr>
            <a:spLocks noChangeArrowheads="1"/>
          </p:cNvSpPr>
          <p:nvPr/>
        </p:nvSpPr>
        <p:spPr bwMode="auto">
          <a:xfrm>
            <a:off x="6464300" y="2773363"/>
            <a:ext cx="138113" cy="2159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813" name="Rectangle 21"/>
          <p:cNvSpPr>
            <a:spLocks noChangeArrowheads="1"/>
          </p:cNvSpPr>
          <p:nvPr/>
        </p:nvSpPr>
        <p:spPr bwMode="auto">
          <a:xfrm>
            <a:off x="6484938" y="2451100"/>
            <a:ext cx="138112" cy="215900"/>
          </a:xfrm>
          <a:prstGeom prst="rect">
            <a:avLst/>
          </a:prstGeom>
          <a:solidFill>
            <a:srgbClr val="00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29814" name="Picture 2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563" y="2436813"/>
            <a:ext cx="677862"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9815" name="Rectangle 23" descr="Narrow horizontal"/>
          <p:cNvSpPr>
            <a:spLocks noChangeArrowheads="1"/>
          </p:cNvSpPr>
          <p:nvPr/>
        </p:nvSpPr>
        <p:spPr bwMode="auto">
          <a:xfrm>
            <a:off x="4311650" y="3038475"/>
            <a:ext cx="177800" cy="215900"/>
          </a:xfrm>
          <a:prstGeom prst="rect">
            <a:avLst/>
          </a:prstGeom>
          <a:pattFill prst="narHorz">
            <a:fgClr>
              <a:srgbClr val="777777"/>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816" name="Rectangle 24" descr="Narrow horizontal"/>
          <p:cNvSpPr>
            <a:spLocks noChangeArrowheads="1"/>
          </p:cNvSpPr>
          <p:nvPr/>
        </p:nvSpPr>
        <p:spPr bwMode="auto">
          <a:xfrm>
            <a:off x="4314825" y="2284413"/>
            <a:ext cx="177800" cy="215900"/>
          </a:xfrm>
          <a:prstGeom prst="rect">
            <a:avLst/>
          </a:prstGeom>
          <a:pattFill prst="narHorz">
            <a:fgClr>
              <a:srgbClr val="777777"/>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817" name="Rectangle 25" descr="Narrow horizontal"/>
          <p:cNvSpPr>
            <a:spLocks noChangeArrowheads="1"/>
          </p:cNvSpPr>
          <p:nvPr/>
        </p:nvSpPr>
        <p:spPr bwMode="auto">
          <a:xfrm>
            <a:off x="4900613" y="3090863"/>
            <a:ext cx="177800" cy="215900"/>
          </a:xfrm>
          <a:prstGeom prst="rect">
            <a:avLst/>
          </a:prstGeom>
          <a:pattFill prst="narHorz">
            <a:fgClr>
              <a:srgbClr val="777777"/>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818" name="Rectangle 26" descr="Narrow horizontal"/>
          <p:cNvSpPr>
            <a:spLocks noChangeArrowheads="1"/>
          </p:cNvSpPr>
          <p:nvPr/>
        </p:nvSpPr>
        <p:spPr bwMode="auto">
          <a:xfrm>
            <a:off x="4870450" y="2233613"/>
            <a:ext cx="179388" cy="215900"/>
          </a:xfrm>
          <a:prstGeom prst="rect">
            <a:avLst/>
          </a:prstGeom>
          <a:pattFill prst="narHorz">
            <a:fgClr>
              <a:srgbClr val="777777"/>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819" name="Rectangle 27" descr="Narrow horizontal"/>
          <p:cNvSpPr>
            <a:spLocks noChangeArrowheads="1"/>
          </p:cNvSpPr>
          <p:nvPr/>
        </p:nvSpPr>
        <p:spPr bwMode="auto">
          <a:xfrm>
            <a:off x="5572125" y="2592388"/>
            <a:ext cx="179388" cy="215900"/>
          </a:xfrm>
          <a:prstGeom prst="rect">
            <a:avLst/>
          </a:prstGeom>
          <a:pattFill prst="narHorz">
            <a:fgClr>
              <a:srgbClr val="777777"/>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820" name="Rectangle 28"/>
          <p:cNvSpPr>
            <a:spLocks noChangeArrowheads="1"/>
          </p:cNvSpPr>
          <p:nvPr/>
        </p:nvSpPr>
        <p:spPr bwMode="auto">
          <a:xfrm>
            <a:off x="5726113" y="2217738"/>
            <a:ext cx="481012"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PE-2</a:t>
            </a:r>
          </a:p>
        </p:txBody>
      </p:sp>
      <p:sp>
        <p:nvSpPr>
          <p:cNvPr id="929821" name="Rectangle 29"/>
          <p:cNvSpPr>
            <a:spLocks noChangeArrowheads="1"/>
          </p:cNvSpPr>
          <p:nvPr/>
        </p:nvSpPr>
        <p:spPr bwMode="auto">
          <a:xfrm>
            <a:off x="4284663" y="1884363"/>
            <a:ext cx="204787"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a:t>
            </a:r>
          </a:p>
        </p:txBody>
      </p:sp>
      <p:sp>
        <p:nvSpPr>
          <p:cNvPr id="929822" name="Rectangle 30"/>
          <p:cNvSpPr>
            <a:spLocks noChangeArrowheads="1"/>
          </p:cNvSpPr>
          <p:nvPr/>
        </p:nvSpPr>
        <p:spPr bwMode="auto">
          <a:xfrm>
            <a:off x="4935538" y="1887538"/>
            <a:ext cx="204787"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a:t>
            </a:r>
          </a:p>
        </p:txBody>
      </p:sp>
      <p:sp>
        <p:nvSpPr>
          <p:cNvPr id="929823" name="Rectangle 31"/>
          <p:cNvSpPr>
            <a:spLocks noChangeArrowheads="1"/>
          </p:cNvSpPr>
          <p:nvPr/>
        </p:nvSpPr>
        <p:spPr bwMode="auto">
          <a:xfrm>
            <a:off x="4297363" y="2736850"/>
            <a:ext cx="204787"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a:t>
            </a:r>
          </a:p>
        </p:txBody>
      </p:sp>
      <p:sp>
        <p:nvSpPr>
          <p:cNvPr id="929824" name="Rectangle 32"/>
          <p:cNvSpPr>
            <a:spLocks noChangeArrowheads="1"/>
          </p:cNvSpPr>
          <p:nvPr/>
        </p:nvSpPr>
        <p:spPr bwMode="auto">
          <a:xfrm>
            <a:off x="4924425" y="2759075"/>
            <a:ext cx="204788"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a:t>
            </a:r>
          </a:p>
        </p:txBody>
      </p:sp>
      <p:sp>
        <p:nvSpPr>
          <p:cNvPr id="929825" name="Rectangle 33"/>
          <p:cNvSpPr>
            <a:spLocks noChangeArrowheads="1"/>
          </p:cNvSpPr>
          <p:nvPr/>
        </p:nvSpPr>
        <p:spPr bwMode="auto">
          <a:xfrm>
            <a:off x="447675" y="4454525"/>
            <a:ext cx="8220075"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23925">
              <a:lnSpc>
                <a:spcPct val="95000"/>
              </a:lnSpc>
              <a:spcBef>
                <a:spcPct val="50000"/>
              </a:spcBef>
              <a:buClr>
                <a:schemeClr val="folHlink"/>
              </a:buClr>
              <a:buSzPct val="100000"/>
              <a:buFont typeface="Arial" panose="020B0604020202020204" pitchFamily="34" charset="0"/>
              <a:buChar char="•"/>
              <a:defRPr sz="3000" b="1">
                <a:solidFill>
                  <a:schemeClr val="tx1"/>
                </a:solidFill>
                <a:latin typeface="Arial" panose="020B0604020202020204" pitchFamily="34" charset="0"/>
              </a:defRPr>
            </a:lvl1pPr>
            <a:lvl2pPr marL="750888" indent="-288925" defTabSz="923925">
              <a:lnSpc>
                <a:spcPct val="95000"/>
              </a:lnSpc>
              <a:spcBef>
                <a:spcPct val="50000"/>
              </a:spcBef>
              <a:defRPr sz="2600" b="1">
                <a:solidFill>
                  <a:schemeClr val="tx1"/>
                </a:solidFill>
                <a:latin typeface="Arial" panose="020B0604020202020204" pitchFamily="34" charset="0"/>
              </a:defRPr>
            </a:lvl2pPr>
            <a:lvl3pPr marL="1154113" indent="-230188" defTabSz="923925">
              <a:lnSpc>
                <a:spcPct val="95000"/>
              </a:lnSpc>
              <a:spcBef>
                <a:spcPct val="50000"/>
              </a:spcBef>
              <a:defRPr sz="2600" b="1">
                <a:solidFill>
                  <a:schemeClr val="tx1"/>
                </a:solidFill>
                <a:latin typeface="Arial" panose="020B0604020202020204" pitchFamily="34" charset="0"/>
              </a:defRPr>
            </a:lvl3pPr>
            <a:lvl4pPr marL="1616075" indent="-230188" defTabSz="923925">
              <a:lnSpc>
                <a:spcPct val="95000"/>
              </a:lnSpc>
              <a:spcBef>
                <a:spcPct val="50000"/>
              </a:spcBef>
              <a:defRPr sz="2600" b="1">
                <a:solidFill>
                  <a:schemeClr val="tx1"/>
                </a:solidFill>
                <a:latin typeface="Arial" panose="020B0604020202020204" pitchFamily="34" charset="0"/>
              </a:defRPr>
            </a:lvl4pPr>
            <a:lvl5pPr marL="2078038" indent="-230188" defTabSz="923925">
              <a:lnSpc>
                <a:spcPct val="95000"/>
              </a:lnSpc>
              <a:spcBef>
                <a:spcPct val="50000"/>
              </a:spcBef>
              <a:defRPr sz="2600" b="1">
                <a:solidFill>
                  <a:schemeClr val="tx1"/>
                </a:solidFill>
                <a:latin typeface="Arial" panose="020B0604020202020204" pitchFamily="34" charset="0"/>
              </a:defRPr>
            </a:lvl5pPr>
            <a:lvl6pPr marL="25352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6pPr>
            <a:lvl7pPr marL="29924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7pPr>
            <a:lvl8pPr marL="34496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8pPr>
            <a:lvl9pPr marL="39068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9pPr>
          </a:lstStyle>
          <a:p>
            <a:pPr lvl="1">
              <a:lnSpc>
                <a:spcPct val="85000"/>
              </a:lnSpc>
            </a:pPr>
            <a:r>
              <a:rPr lang="en-GB" altLang="en-US" sz="2000" b="0"/>
              <a:t>PE routers receive IPv4 updates (EBGP, RIPv2, Static…)</a:t>
            </a:r>
          </a:p>
          <a:p>
            <a:pPr lvl="1">
              <a:lnSpc>
                <a:spcPct val="85000"/>
              </a:lnSpc>
            </a:pPr>
            <a:r>
              <a:rPr lang="en-GB" altLang="en-US" sz="2000" b="0"/>
              <a:t>PE routers translate into VPN-IPv4</a:t>
            </a:r>
          </a:p>
          <a:p>
            <a:pPr lvl="2">
              <a:lnSpc>
                <a:spcPct val="55000"/>
              </a:lnSpc>
            </a:pPr>
            <a:r>
              <a:rPr lang="en-GB" altLang="en-US" sz="2000" b="0"/>
              <a:t>Assign a SOO and RT based on configuration</a:t>
            </a:r>
          </a:p>
          <a:p>
            <a:pPr lvl="2">
              <a:lnSpc>
                <a:spcPct val="55000"/>
              </a:lnSpc>
            </a:pPr>
            <a:r>
              <a:rPr lang="en-GB" altLang="en-US" sz="2000" b="0"/>
              <a:t>Re-write Next-Hop attribute</a:t>
            </a:r>
          </a:p>
          <a:p>
            <a:pPr lvl="2">
              <a:lnSpc>
                <a:spcPct val="55000"/>
              </a:lnSpc>
            </a:pPr>
            <a:r>
              <a:rPr lang="en-GB" altLang="en-US" sz="2000" b="0"/>
              <a:t>Assign a label based on VRF and/or interface</a:t>
            </a:r>
          </a:p>
          <a:p>
            <a:pPr lvl="2">
              <a:lnSpc>
                <a:spcPct val="55000"/>
              </a:lnSpc>
            </a:pPr>
            <a:r>
              <a:rPr lang="en-GB" altLang="en-US" sz="2000" b="0"/>
              <a:t>Send MP-iBGP update to all PE neighbors</a:t>
            </a:r>
            <a:r>
              <a:rPr lang="en-GB" altLang="en-US" sz="2000" b="0">
                <a:solidFill>
                  <a:schemeClr val="accent1"/>
                </a:solidFill>
              </a:rPr>
              <a:t> </a:t>
            </a:r>
          </a:p>
        </p:txBody>
      </p:sp>
      <p:sp>
        <p:nvSpPr>
          <p:cNvPr id="929826" name="Text Box 34"/>
          <p:cNvSpPr txBox="1">
            <a:spLocks noChangeArrowheads="1"/>
          </p:cNvSpPr>
          <p:nvPr/>
        </p:nvSpPr>
        <p:spPr bwMode="auto">
          <a:xfrm>
            <a:off x="874713" y="2725738"/>
            <a:ext cx="1420812" cy="527050"/>
          </a:xfrm>
          <a:prstGeom prst="rect">
            <a:avLst/>
          </a:prstGeom>
          <a:solidFill>
            <a:schemeClr val="bg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BGP,RIPv2 update for Net1,Next-Hop=CE-1</a:t>
            </a:r>
          </a:p>
        </p:txBody>
      </p:sp>
      <p:sp>
        <p:nvSpPr>
          <p:cNvPr id="929827" name="Line 35"/>
          <p:cNvSpPr>
            <a:spLocks noChangeShapeType="1"/>
          </p:cNvSpPr>
          <p:nvPr/>
        </p:nvSpPr>
        <p:spPr bwMode="auto">
          <a:xfrm>
            <a:off x="1208088" y="2698750"/>
            <a:ext cx="963612" cy="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29828" name="Text Box 36"/>
          <p:cNvSpPr txBox="1">
            <a:spLocks noChangeArrowheads="1"/>
          </p:cNvSpPr>
          <p:nvPr/>
        </p:nvSpPr>
        <p:spPr bwMode="auto">
          <a:xfrm>
            <a:off x="3568700" y="3314700"/>
            <a:ext cx="1631950" cy="800100"/>
          </a:xfrm>
          <a:prstGeom prst="rect">
            <a:avLst/>
          </a:prstGeom>
          <a:solidFill>
            <a:schemeClr val="bg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VPN-IPv4 update:</a:t>
            </a:r>
            <a:br>
              <a:rPr lang="en-GB" altLang="en-US" sz="1000">
                <a:latin typeface="Helvetica" panose="020B0604020202020204" pitchFamily="34" charset="0"/>
              </a:rPr>
            </a:br>
            <a:r>
              <a:rPr lang="en-GB" altLang="en-US" sz="1000">
                <a:latin typeface="Helvetica" panose="020B0604020202020204" pitchFamily="34" charset="0"/>
              </a:rPr>
              <a:t>RD:Net1, Next-hop=</a:t>
            </a:r>
            <a:r>
              <a:rPr lang="en-GB" altLang="en-US" sz="1000">
                <a:solidFill>
                  <a:schemeClr val="accent1"/>
                </a:solidFill>
                <a:latin typeface="Helvetica" panose="020B0604020202020204" pitchFamily="34" charset="0"/>
              </a:rPr>
              <a:t>PE-1</a:t>
            </a:r>
            <a:r>
              <a:rPr lang="en-GB" altLang="en-US" sz="1000">
                <a:latin typeface="Helvetica" panose="020B0604020202020204" pitchFamily="34" charset="0"/>
              </a:rPr>
              <a:t/>
            </a:r>
            <a:br>
              <a:rPr lang="en-GB" altLang="en-US" sz="1000">
                <a:latin typeface="Helvetica" panose="020B0604020202020204" pitchFamily="34" charset="0"/>
              </a:rPr>
            </a:br>
            <a:r>
              <a:rPr lang="en-GB" altLang="en-US" sz="1000">
                <a:latin typeface="Helvetica" panose="020B0604020202020204" pitchFamily="34" charset="0"/>
              </a:rPr>
              <a:t>SOO=Site1, RT=Green, Label=(intCE1)</a:t>
            </a:r>
          </a:p>
        </p:txBody>
      </p:sp>
      <p:sp>
        <p:nvSpPr>
          <p:cNvPr id="929829" name="Rectangle 37"/>
          <p:cNvSpPr>
            <a:spLocks noChangeArrowheads="1"/>
          </p:cNvSpPr>
          <p:nvPr/>
        </p:nvSpPr>
        <p:spPr bwMode="auto">
          <a:xfrm>
            <a:off x="1266825" y="3333750"/>
            <a:ext cx="490538"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CE-1</a:t>
            </a:r>
          </a:p>
        </p:txBody>
      </p:sp>
      <p:grpSp>
        <p:nvGrpSpPr>
          <p:cNvPr id="929830" name="Group 38"/>
          <p:cNvGrpSpPr>
            <a:grpSpLocks/>
          </p:cNvGrpSpPr>
          <p:nvPr/>
        </p:nvGrpSpPr>
        <p:grpSpPr bwMode="auto">
          <a:xfrm>
            <a:off x="7729538" y="2428875"/>
            <a:ext cx="677862" cy="731838"/>
            <a:chOff x="1680" y="2266"/>
            <a:chExt cx="462" cy="461"/>
          </a:xfrm>
        </p:grpSpPr>
        <p:grpSp>
          <p:nvGrpSpPr>
            <p:cNvPr id="929831" name="Group 39"/>
            <p:cNvGrpSpPr>
              <a:grpSpLocks/>
            </p:cNvGrpSpPr>
            <p:nvPr/>
          </p:nvGrpSpPr>
          <p:grpSpPr bwMode="auto">
            <a:xfrm>
              <a:off x="1680" y="2266"/>
              <a:ext cx="462" cy="461"/>
              <a:chOff x="840" y="883"/>
              <a:chExt cx="403" cy="394"/>
            </a:xfrm>
          </p:grpSpPr>
          <p:sp>
            <p:nvSpPr>
              <p:cNvPr id="929832" name="Oval 40"/>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29833" name="Text Box 41"/>
              <p:cNvSpPr txBox="1">
                <a:spLocks noChangeArrowheads="1"/>
              </p:cNvSpPr>
              <p:nvPr/>
            </p:nvSpPr>
            <p:spPr bwMode="auto">
              <a:xfrm>
                <a:off x="873" y="1011"/>
                <a:ext cx="356"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Site-2</a:t>
                </a:r>
              </a:p>
            </p:txBody>
          </p:sp>
        </p:grpSp>
        <p:pic>
          <p:nvPicPr>
            <p:cNvPr id="929834"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 y="2297"/>
              <a:ext cx="240"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29835" name="Line 43"/>
          <p:cNvSpPr>
            <a:spLocks noChangeShapeType="1"/>
          </p:cNvSpPr>
          <p:nvPr/>
        </p:nvSpPr>
        <p:spPr bwMode="auto">
          <a:xfrm>
            <a:off x="3911600" y="4097338"/>
            <a:ext cx="963613" cy="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29836" name="Text Box 44"/>
          <p:cNvSpPr txBox="1">
            <a:spLocks noChangeArrowheads="1"/>
          </p:cNvSpPr>
          <p:nvPr/>
        </p:nvSpPr>
        <p:spPr bwMode="auto">
          <a:xfrm>
            <a:off x="6464300" y="1665288"/>
            <a:ext cx="2098675" cy="800100"/>
          </a:xfrm>
          <a:prstGeom prst="rect">
            <a:avLst/>
          </a:prstGeom>
          <a:solidFill>
            <a:schemeClr val="bg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VPN-IPv4 update is translated into IPv4 address (Net1) put into VRF green since RT=Green and advertised to CE-2</a:t>
            </a:r>
          </a:p>
        </p:txBody>
      </p:sp>
      <p:grpSp>
        <p:nvGrpSpPr>
          <p:cNvPr id="929837" name="Group 45"/>
          <p:cNvGrpSpPr>
            <a:grpSpLocks/>
          </p:cNvGrpSpPr>
          <p:nvPr/>
        </p:nvGrpSpPr>
        <p:grpSpPr bwMode="auto">
          <a:xfrm>
            <a:off x="581025" y="3213100"/>
            <a:ext cx="677863" cy="731838"/>
            <a:chOff x="1680" y="2266"/>
            <a:chExt cx="462" cy="461"/>
          </a:xfrm>
        </p:grpSpPr>
        <p:grpSp>
          <p:nvGrpSpPr>
            <p:cNvPr id="929838" name="Group 46"/>
            <p:cNvGrpSpPr>
              <a:grpSpLocks/>
            </p:cNvGrpSpPr>
            <p:nvPr/>
          </p:nvGrpSpPr>
          <p:grpSpPr bwMode="auto">
            <a:xfrm>
              <a:off x="1680" y="2266"/>
              <a:ext cx="462" cy="461"/>
              <a:chOff x="840" y="883"/>
              <a:chExt cx="403" cy="394"/>
            </a:xfrm>
          </p:grpSpPr>
          <p:sp>
            <p:nvSpPr>
              <p:cNvPr id="929839" name="Oval 47"/>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29840" name="Text Box 48"/>
              <p:cNvSpPr txBox="1">
                <a:spLocks noChangeArrowheads="1"/>
              </p:cNvSpPr>
              <p:nvPr/>
            </p:nvSpPr>
            <p:spPr bwMode="auto">
              <a:xfrm>
                <a:off x="873" y="1011"/>
                <a:ext cx="356"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Site-1</a:t>
                </a:r>
              </a:p>
            </p:txBody>
          </p:sp>
        </p:grpSp>
        <p:pic>
          <p:nvPicPr>
            <p:cNvPr id="929841" name="Picture 4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 y="2297"/>
              <a:ext cx="240"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29842" name="Rectangle 50"/>
          <p:cNvSpPr>
            <a:spLocks noChangeArrowheads="1"/>
          </p:cNvSpPr>
          <p:nvPr/>
        </p:nvSpPr>
        <p:spPr bwMode="auto">
          <a:xfrm>
            <a:off x="8334375" y="2430463"/>
            <a:ext cx="490538"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CE-2</a:t>
            </a:r>
          </a:p>
        </p:txBody>
      </p:sp>
    </p:spTree>
    <p:extLst>
      <p:ext uri="{BB962C8B-B14F-4D97-AF65-F5344CB8AC3E}">
        <p14:creationId xmlns:p14="http://schemas.microsoft.com/office/powerpoint/2010/main" val="1572218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609600" y="228600"/>
            <a:ext cx="7624763" cy="1143000"/>
          </a:xfrm>
          <a:noFill/>
          <a:ln/>
        </p:spPr>
        <p:txBody>
          <a:bodyPr lIns="92075" tIns="46038" rIns="92075" bIns="46038" anchor="ctr"/>
          <a:lstStyle/>
          <a:p>
            <a:pPr defTabSz="915988"/>
            <a:r>
              <a:rPr lang="en-GB" altLang="en-US" b="0">
                <a:latin typeface="Tahoma" panose="020B0604030504040204" pitchFamily="34" charset="0"/>
              </a:rPr>
              <a:t>MPLS concept</a:t>
            </a:r>
          </a:p>
        </p:txBody>
      </p:sp>
      <p:sp>
        <p:nvSpPr>
          <p:cNvPr id="654339" name="Rectangle 3"/>
          <p:cNvSpPr>
            <a:spLocks noGrp="1" noChangeArrowheads="1"/>
          </p:cNvSpPr>
          <p:nvPr>
            <p:ph type="body" idx="1"/>
          </p:nvPr>
        </p:nvSpPr>
        <p:spPr>
          <a:xfrm>
            <a:off x="457200" y="1752600"/>
            <a:ext cx="8375650" cy="4133850"/>
          </a:xfrm>
          <a:noFill/>
          <a:ln/>
        </p:spPr>
        <p:txBody>
          <a:bodyPr lIns="92075" tIns="46038" rIns="92075" bIns="46038" anchor="t" anchorCtr="0"/>
          <a:lstStyle/>
          <a:p>
            <a:pPr defTabSz="915988">
              <a:lnSpc>
                <a:spcPct val="90000"/>
              </a:lnSpc>
            </a:pPr>
            <a:r>
              <a:rPr lang="en-GB" altLang="en-US" sz="2800" b="0" dirty="0">
                <a:latin typeface="Tahoma" panose="020B0604030504040204" pitchFamily="34" charset="0"/>
              </a:rPr>
              <a:t>MPLS allows:</a:t>
            </a:r>
          </a:p>
          <a:p>
            <a:pPr marL="704850" lvl="1" indent="-287338" defTabSz="915988">
              <a:lnSpc>
                <a:spcPct val="100000"/>
              </a:lnSpc>
              <a:spcBef>
                <a:spcPts val="600"/>
              </a:spcBef>
            </a:pPr>
            <a:r>
              <a:rPr lang="en-GB" altLang="en-US" sz="2400" b="0" dirty="0">
                <a:latin typeface="Tahoma" panose="020B0604030504040204" pitchFamily="34" charset="0"/>
              </a:rPr>
              <a:t>Packet classification only where the packet </a:t>
            </a:r>
            <a:r>
              <a:rPr lang="en-GB" altLang="en-US" sz="2400" b="0" dirty="0" smtClean="0">
                <a:latin typeface="Tahoma" panose="020B0604030504040204" pitchFamily="34" charset="0"/>
              </a:rPr>
              <a:t>enters </a:t>
            </a:r>
            <a:r>
              <a:rPr lang="en-GB" altLang="en-US" sz="2400" b="0" dirty="0">
                <a:latin typeface="Tahoma" panose="020B0604030504040204" pitchFamily="34" charset="0"/>
              </a:rPr>
              <a:t>the network.</a:t>
            </a:r>
          </a:p>
          <a:p>
            <a:pPr marL="704850" lvl="1" indent="-287338" defTabSz="915988">
              <a:lnSpc>
                <a:spcPct val="100000"/>
              </a:lnSpc>
              <a:spcBef>
                <a:spcPts val="600"/>
              </a:spcBef>
            </a:pPr>
            <a:r>
              <a:rPr lang="en-GB" altLang="en-US" sz="2400" b="0" dirty="0">
                <a:latin typeface="Tahoma" panose="020B0604030504040204" pitchFamily="34" charset="0"/>
              </a:rPr>
              <a:t>The packet classification is encoded as a label.</a:t>
            </a:r>
          </a:p>
          <a:p>
            <a:pPr marL="704850" lvl="1" indent="-287338" defTabSz="915988">
              <a:lnSpc>
                <a:spcPct val="100000"/>
              </a:lnSpc>
              <a:spcBef>
                <a:spcPts val="600"/>
              </a:spcBef>
            </a:pPr>
            <a:r>
              <a:rPr lang="en-GB" altLang="en-US" sz="2400" b="0" dirty="0">
                <a:latin typeface="Tahoma" panose="020B0604030504040204" pitchFamily="34" charset="0"/>
              </a:rPr>
              <a:t>In the core, packets are forwarded without </a:t>
            </a:r>
            <a:r>
              <a:rPr lang="en-GB" altLang="en-US" sz="2400" b="0" dirty="0" smtClean="0">
                <a:latin typeface="Tahoma" panose="020B0604030504040204" pitchFamily="34" charset="0"/>
              </a:rPr>
              <a:t>having </a:t>
            </a:r>
            <a:r>
              <a:rPr lang="en-GB" altLang="en-US" sz="2400" b="0" dirty="0">
                <a:latin typeface="Tahoma" panose="020B0604030504040204" pitchFamily="34" charset="0"/>
              </a:rPr>
              <a:t>to re-classify them.</a:t>
            </a:r>
          </a:p>
          <a:p>
            <a:pPr marL="1149350" lvl="2" indent="-315913" defTabSz="915988">
              <a:lnSpc>
                <a:spcPct val="100000"/>
              </a:lnSpc>
              <a:spcBef>
                <a:spcPts val="600"/>
              </a:spcBef>
            </a:pPr>
            <a:r>
              <a:rPr lang="en-GB" altLang="en-US" sz="2400" b="0" dirty="0" smtClean="0">
                <a:latin typeface="Tahoma" panose="020B0604030504040204" pitchFamily="34" charset="0"/>
              </a:rPr>
              <a:t>No </a:t>
            </a:r>
            <a:r>
              <a:rPr lang="en-GB" altLang="en-US" sz="2400" b="0" dirty="0">
                <a:latin typeface="Tahoma" panose="020B0604030504040204" pitchFamily="34" charset="0"/>
              </a:rPr>
              <a:t>further packet analysis </a:t>
            </a:r>
          </a:p>
          <a:p>
            <a:pPr marL="1149350" lvl="2" indent="-315913" defTabSz="915988">
              <a:lnSpc>
                <a:spcPct val="100000"/>
              </a:lnSpc>
              <a:spcBef>
                <a:spcPts val="600"/>
              </a:spcBef>
            </a:pPr>
            <a:r>
              <a:rPr lang="en-GB" altLang="en-US" sz="2400" b="0" dirty="0" smtClean="0">
                <a:latin typeface="Tahoma" panose="020B0604030504040204" pitchFamily="34" charset="0"/>
              </a:rPr>
              <a:t>Label </a:t>
            </a:r>
            <a:r>
              <a:rPr lang="en-GB" altLang="en-US" sz="2400" b="0" dirty="0">
                <a:latin typeface="Tahoma" panose="020B0604030504040204" pitchFamily="34" charset="0"/>
              </a:rPr>
              <a:t>swapping</a:t>
            </a:r>
          </a:p>
        </p:txBody>
      </p:sp>
    </p:spTree>
    <p:extLst>
      <p:ext uri="{BB962C8B-B14F-4D97-AF65-F5344CB8AC3E}">
        <p14:creationId xmlns:p14="http://schemas.microsoft.com/office/powerpoint/2010/main" val="778291368"/>
      </p:ext>
    </p:extLst>
  </p:cSld>
  <p:clrMapOvr>
    <a:masterClrMapping/>
  </p:clrMapOvr>
  <p:transition spd="med">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a:xfrm>
            <a:off x="385763" y="609600"/>
            <a:ext cx="7591425" cy="838200"/>
          </a:xfrm>
        </p:spPr>
        <p:txBody>
          <a:bodyPr lIns="107725" tIns="53863" rIns="107725" bIns="53863" anchor="t"/>
          <a:lstStyle/>
          <a:p>
            <a:r>
              <a:rPr lang="en-GB" altLang="en-US" b="0">
                <a:latin typeface="Tahoma" panose="020B0604030504040204" pitchFamily="34" charset="0"/>
              </a:rPr>
              <a:t>MPLS VPN Connection Model</a:t>
            </a:r>
          </a:p>
        </p:txBody>
      </p:sp>
      <p:sp>
        <p:nvSpPr>
          <p:cNvPr id="930819" name="Rectangle 3"/>
          <p:cNvSpPr>
            <a:spLocks noChangeArrowheads="1"/>
          </p:cNvSpPr>
          <p:nvPr/>
        </p:nvSpPr>
        <p:spPr bwMode="auto">
          <a:xfrm>
            <a:off x="782638" y="2997200"/>
            <a:ext cx="7956550"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23925">
              <a:lnSpc>
                <a:spcPct val="95000"/>
              </a:lnSpc>
              <a:spcBef>
                <a:spcPct val="50000"/>
              </a:spcBef>
              <a:buClr>
                <a:schemeClr val="folHlink"/>
              </a:buClr>
              <a:buSzPct val="100000"/>
              <a:buFont typeface="Arial" panose="020B0604020202020204" pitchFamily="34" charset="0"/>
              <a:buChar char="•"/>
              <a:defRPr sz="3000" b="1">
                <a:solidFill>
                  <a:schemeClr val="tx1"/>
                </a:solidFill>
                <a:latin typeface="Arial" panose="020B0604020202020204" pitchFamily="34" charset="0"/>
              </a:defRPr>
            </a:lvl1pPr>
            <a:lvl2pPr marL="750888" indent="-288925" defTabSz="923925">
              <a:lnSpc>
                <a:spcPct val="95000"/>
              </a:lnSpc>
              <a:spcBef>
                <a:spcPct val="50000"/>
              </a:spcBef>
              <a:defRPr sz="2600" b="1">
                <a:solidFill>
                  <a:schemeClr val="tx1"/>
                </a:solidFill>
                <a:latin typeface="Arial" panose="020B0604020202020204" pitchFamily="34" charset="0"/>
              </a:defRPr>
            </a:lvl2pPr>
            <a:lvl3pPr marL="1154113" indent="-230188" defTabSz="923925">
              <a:lnSpc>
                <a:spcPct val="95000"/>
              </a:lnSpc>
              <a:spcBef>
                <a:spcPct val="50000"/>
              </a:spcBef>
              <a:defRPr sz="2600" b="1">
                <a:solidFill>
                  <a:schemeClr val="tx1"/>
                </a:solidFill>
                <a:latin typeface="Arial" panose="020B0604020202020204" pitchFamily="34" charset="0"/>
              </a:defRPr>
            </a:lvl3pPr>
            <a:lvl4pPr marL="1616075" indent="-230188" defTabSz="923925">
              <a:lnSpc>
                <a:spcPct val="95000"/>
              </a:lnSpc>
              <a:spcBef>
                <a:spcPct val="50000"/>
              </a:spcBef>
              <a:defRPr sz="2600" b="1">
                <a:solidFill>
                  <a:schemeClr val="tx1"/>
                </a:solidFill>
                <a:latin typeface="Arial" panose="020B0604020202020204" pitchFamily="34" charset="0"/>
              </a:defRPr>
            </a:lvl4pPr>
            <a:lvl5pPr marL="2078038" indent="-230188" defTabSz="923925">
              <a:lnSpc>
                <a:spcPct val="95000"/>
              </a:lnSpc>
              <a:spcBef>
                <a:spcPct val="50000"/>
              </a:spcBef>
              <a:defRPr sz="2600" b="1">
                <a:solidFill>
                  <a:schemeClr val="tx1"/>
                </a:solidFill>
                <a:latin typeface="Arial" panose="020B0604020202020204" pitchFamily="34" charset="0"/>
              </a:defRPr>
            </a:lvl5pPr>
            <a:lvl6pPr marL="25352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6pPr>
            <a:lvl7pPr marL="29924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7pPr>
            <a:lvl8pPr marL="34496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8pPr>
            <a:lvl9pPr marL="39068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9pPr>
          </a:lstStyle>
          <a:p>
            <a:pPr>
              <a:lnSpc>
                <a:spcPct val="85000"/>
              </a:lnSpc>
              <a:buFontTx/>
              <a:buChar char="•"/>
            </a:pPr>
            <a:endParaRPr lang="zh-TW" altLang="en-US">
              <a:solidFill>
                <a:schemeClr val="accent1"/>
              </a:solidFill>
              <a:ea typeface="新細明體" panose="02020500000000000000" pitchFamily="18" charset="-120"/>
            </a:endParaRPr>
          </a:p>
        </p:txBody>
      </p:sp>
      <p:sp>
        <p:nvSpPr>
          <p:cNvPr id="930820" name="Rectangle 4"/>
          <p:cNvSpPr>
            <a:spLocks noChangeArrowheads="1"/>
          </p:cNvSpPr>
          <p:nvPr/>
        </p:nvSpPr>
        <p:spPr bwMode="auto">
          <a:xfrm>
            <a:off x="447675" y="4454525"/>
            <a:ext cx="8220075"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23925">
              <a:lnSpc>
                <a:spcPct val="95000"/>
              </a:lnSpc>
              <a:spcBef>
                <a:spcPct val="50000"/>
              </a:spcBef>
              <a:buClr>
                <a:schemeClr val="folHlink"/>
              </a:buClr>
              <a:buSzPct val="100000"/>
              <a:buFont typeface="Arial" panose="020B0604020202020204" pitchFamily="34" charset="0"/>
              <a:buChar char="•"/>
              <a:defRPr sz="3000" b="1">
                <a:solidFill>
                  <a:schemeClr val="tx1"/>
                </a:solidFill>
                <a:latin typeface="Arial" panose="020B0604020202020204" pitchFamily="34" charset="0"/>
              </a:defRPr>
            </a:lvl1pPr>
            <a:lvl2pPr marL="750888" indent="-288925" defTabSz="923925">
              <a:lnSpc>
                <a:spcPct val="95000"/>
              </a:lnSpc>
              <a:spcBef>
                <a:spcPct val="50000"/>
              </a:spcBef>
              <a:defRPr sz="2600" b="1">
                <a:solidFill>
                  <a:schemeClr val="tx1"/>
                </a:solidFill>
                <a:latin typeface="Arial" panose="020B0604020202020204" pitchFamily="34" charset="0"/>
              </a:defRPr>
            </a:lvl2pPr>
            <a:lvl3pPr marL="1154113" indent="-230188" defTabSz="923925">
              <a:lnSpc>
                <a:spcPct val="95000"/>
              </a:lnSpc>
              <a:spcBef>
                <a:spcPct val="50000"/>
              </a:spcBef>
              <a:defRPr sz="2600" b="1">
                <a:solidFill>
                  <a:schemeClr val="tx1"/>
                </a:solidFill>
                <a:latin typeface="Arial" panose="020B0604020202020204" pitchFamily="34" charset="0"/>
              </a:defRPr>
            </a:lvl3pPr>
            <a:lvl4pPr marL="1616075" indent="-230188" defTabSz="923925">
              <a:lnSpc>
                <a:spcPct val="95000"/>
              </a:lnSpc>
              <a:spcBef>
                <a:spcPct val="50000"/>
              </a:spcBef>
              <a:defRPr sz="2600" b="1">
                <a:solidFill>
                  <a:schemeClr val="tx1"/>
                </a:solidFill>
                <a:latin typeface="Arial" panose="020B0604020202020204" pitchFamily="34" charset="0"/>
              </a:defRPr>
            </a:lvl4pPr>
            <a:lvl5pPr marL="2078038" indent="-230188" defTabSz="923925">
              <a:lnSpc>
                <a:spcPct val="95000"/>
              </a:lnSpc>
              <a:spcBef>
                <a:spcPct val="50000"/>
              </a:spcBef>
              <a:defRPr sz="2600" b="1">
                <a:solidFill>
                  <a:schemeClr val="tx1"/>
                </a:solidFill>
                <a:latin typeface="Arial" panose="020B0604020202020204" pitchFamily="34" charset="0"/>
              </a:defRPr>
            </a:lvl5pPr>
            <a:lvl6pPr marL="25352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6pPr>
            <a:lvl7pPr marL="29924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7pPr>
            <a:lvl8pPr marL="34496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8pPr>
            <a:lvl9pPr marL="39068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9pPr>
          </a:lstStyle>
          <a:p>
            <a:pPr lvl="1">
              <a:lnSpc>
                <a:spcPct val="85000"/>
              </a:lnSpc>
            </a:pPr>
            <a:r>
              <a:rPr lang="en-GB" altLang="en-US" sz="2400" b="0"/>
              <a:t>Receiving PEs translate to IPv4 </a:t>
            </a:r>
          </a:p>
          <a:p>
            <a:pPr lvl="2"/>
            <a:r>
              <a:rPr lang="en-GB" altLang="en-US" sz="2400" b="0"/>
              <a:t>Insert the route into the VRF identified by the </a:t>
            </a:r>
            <a:br>
              <a:rPr lang="en-GB" altLang="en-US" sz="2400" b="0"/>
            </a:br>
            <a:r>
              <a:rPr lang="en-GB" altLang="en-US" sz="2400" b="0"/>
              <a:t>RT attribute (based on PE configuration)</a:t>
            </a:r>
            <a:r>
              <a:rPr lang="en-GB" altLang="en-US" sz="2400" b="0">
                <a:solidFill>
                  <a:schemeClr val="accent1"/>
                </a:solidFill>
              </a:rPr>
              <a:t> </a:t>
            </a:r>
          </a:p>
          <a:p>
            <a:pPr lvl="1"/>
            <a:r>
              <a:rPr lang="en-GB" altLang="en-US" sz="2400" b="0"/>
              <a:t>The label associated to the VPN-IPv4 address will be set on packet forwarded towards the destination</a:t>
            </a:r>
          </a:p>
        </p:txBody>
      </p:sp>
      <p:pic>
        <p:nvPicPr>
          <p:cNvPr id="930821"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731963"/>
            <a:ext cx="3862388" cy="196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0822" name="Line 6"/>
          <p:cNvSpPr>
            <a:spLocks noChangeShapeType="1"/>
          </p:cNvSpPr>
          <p:nvPr/>
        </p:nvSpPr>
        <p:spPr bwMode="auto">
          <a:xfrm flipH="1">
            <a:off x="984250" y="2682875"/>
            <a:ext cx="1957388" cy="619125"/>
          </a:xfrm>
          <a:prstGeom prst="line">
            <a:avLst/>
          </a:prstGeom>
          <a:noFill/>
          <a:ln w="25400">
            <a:solidFill>
              <a:srgbClr val="00FF66"/>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42991" tIns="21502" rIns="42991" bIns="21502">
            <a:spAutoFit/>
          </a:bodyPr>
          <a:lstStyle/>
          <a:p>
            <a:endParaRPr lang="en-US"/>
          </a:p>
        </p:txBody>
      </p:sp>
      <p:sp>
        <p:nvSpPr>
          <p:cNvPr id="930823" name="Rectangle 7"/>
          <p:cNvSpPr>
            <a:spLocks noChangeArrowheads="1"/>
          </p:cNvSpPr>
          <p:nvPr/>
        </p:nvSpPr>
        <p:spPr bwMode="auto">
          <a:xfrm>
            <a:off x="3078163" y="2238375"/>
            <a:ext cx="481012"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PE-1</a:t>
            </a:r>
          </a:p>
        </p:txBody>
      </p:sp>
      <p:sp>
        <p:nvSpPr>
          <p:cNvPr id="930824" name="Line 8"/>
          <p:cNvSpPr>
            <a:spLocks noChangeShapeType="1"/>
          </p:cNvSpPr>
          <p:nvPr/>
        </p:nvSpPr>
        <p:spPr bwMode="auto">
          <a:xfrm flipH="1" flipV="1">
            <a:off x="1909763" y="2365375"/>
            <a:ext cx="1096962" cy="260350"/>
          </a:xfrm>
          <a:prstGeom prst="line">
            <a:avLst/>
          </a:prstGeom>
          <a:noFill/>
          <a:ln w="25400">
            <a:solidFill>
              <a:srgbClr val="FFFF0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42991" tIns="21502" rIns="42991" bIns="21502">
            <a:spAutoFit/>
          </a:bodyPr>
          <a:lstStyle/>
          <a:p>
            <a:endParaRPr lang="en-US"/>
          </a:p>
        </p:txBody>
      </p:sp>
      <p:pic>
        <p:nvPicPr>
          <p:cNvPr id="930825" name="Picture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525" y="2481263"/>
            <a:ext cx="677863"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0826" name="Rectangle 10"/>
          <p:cNvSpPr>
            <a:spLocks noChangeArrowheads="1"/>
          </p:cNvSpPr>
          <p:nvPr/>
        </p:nvSpPr>
        <p:spPr bwMode="auto">
          <a:xfrm>
            <a:off x="2500313" y="2254250"/>
            <a:ext cx="139700" cy="2159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827" name="Rectangle 11"/>
          <p:cNvSpPr>
            <a:spLocks noChangeArrowheads="1"/>
          </p:cNvSpPr>
          <p:nvPr/>
        </p:nvSpPr>
        <p:spPr bwMode="auto">
          <a:xfrm>
            <a:off x="2513013" y="2851150"/>
            <a:ext cx="139700" cy="215900"/>
          </a:xfrm>
          <a:prstGeom prst="rect">
            <a:avLst/>
          </a:prstGeom>
          <a:solidFill>
            <a:srgbClr val="00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828" name="Rectangle 12" descr="Narrow horizontal"/>
          <p:cNvSpPr>
            <a:spLocks noChangeArrowheads="1"/>
          </p:cNvSpPr>
          <p:nvPr/>
        </p:nvSpPr>
        <p:spPr bwMode="auto">
          <a:xfrm>
            <a:off x="3370263" y="2609850"/>
            <a:ext cx="177800" cy="215900"/>
          </a:xfrm>
          <a:prstGeom prst="rect">
            <a:avLst/>
          </a:prstGeom>
          <a:pattFill prst="narHorz">
            <a:fgClr>
              <a:srgbClr val="777777"/>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829" name="Text Box 13"/>
          <p:cNvSpPr txBox="1">
            <a:spLocks noChangeArrowheads="1"/>
          </p:cNvSpPr>
          <p:nvPr/>
        </p:nvSpPr>
        <p:spPr bwMode="auto">
          <a:xfrm>
            <a:off x="3740150" y="2570163"/>
            <a:ext cx="161607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Char char=" "/>
            </a:pPr>
            <a:r>
              <a:rPr lang="en-GB" altLang="en-US" sz="1200">
                <a:latin typeface="Helvetica" panose="020B0604020202020204" pitchFamily="34" charset="0"/>
              </a:rPr>
              <a:t>VPN Backbone IGP</a:t>
            </a:r>
          </a:p>
        </p:txBody>
      </p:sp>
      <p:pic>
        <p:nvPicPr>
          <p:cNvPr id="930830" name="Picture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9050" y="2913063"/>
            <a:ext cx="4810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0831" name="Picture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8888" y="2033588"/>
            <a:ext cx="4794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0832" name="Picture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7150" y="2008188"/>
            <a:ext cx="4810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0833" name="Picture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5563" y="2859088"/>
            <a:ext cx="4810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0834" name="Arc 18"/>
          <p:cNvSpPr>
            <a:spLocks/>
          </p:cNvSpPr>
          <p:nvPr/>
        </p:nvSpPr>
        <p:spPr bwMode="auto">
          <a:xfrm>
            <a:off x="3189288" y="2652713"/>
            <a:ext cx="2962275" cy="912812"/>
          </a:xfrm>
          <a:custGeom>
            <a:avLst/>
            <a:gdLst>
              <a:gd name="G0" fmla="+- 20386 0 0"/>
              <a:gd name="G1" fmla="+- 0 0 0"/>
              <a:gd name="G2" fmla="+- 21600 0 0"/>
              <a:gd name="T0" fmla="*/ 40807 w 40807"/>
              <a:gd name="T1" fmla="*/ 7038 h 21600"/>
              <a:gd name="T2" fmla="*/ 0 w 40807"/>
              <a:gd name="T3" fmla="*/ 7139 h 21600"/>
              <a:gd name="T4" fmla="*/ 20386 w 40807"/>
              <a:gd name="T5" fmla="*/ 0 h 21600"/>
            </a:gdLst>
            <a:ahLst/>
            <a:cxnLst>
              <a:cxn ang="0">
                <a:pos x="T0" y="T1"/>
              </a:cxn>
              <a:cxn ang="0">
                <a:pos x="T2" y="T3"/>
              </a:cxn>
              <a:cxn ang="0">
                <a:pos x="T4" y="T5"/>
              </a:cxn>
            </a:cxnLst>
            <a:rect l="0" t="0" r="r" b="b"/>
            <a:pathLst>
              <a:path w="40807" h="21600" fill="none" extrusionOk="0">
                <a:moveTo>
                  <a:pt x="40807" y="7038"/>
                </a:moveTo>
                <a:cubicBezTo>
                  <a:pt x="37804" y="15751"/>
                  <a:pt x="29602" y="21600"/>
                  <a:pt x="20386" y="21600"/>
                </a:cubicBezTo>
                <a:cubicBezTo>
                  <a:pt x="11208" y="21600"/>
                  <a:pt x="3033" y="15800"/>
                  <a:pt x="-1" y="7139"/>
                </a:cubicBezTo>
              </a:path>
              <a:path w="40807" h="21600" stroke="0" extrusionOk="0">
                <a:moveTo>
                  <a:pt x="40807" y="7038"/>
                </a:moveTo>
                <a:cubicBezTo>
                  <a:pt x="37804" y="15751"/>
                  <a:pt x="29602" y="21600"/>
                  <a:pt x="20386" y="21600"/>
                </a:cubicBezTo>
                <a:cubicBezTo>
                  <a:pt x="11208" y="21600"/>
                  <a:pt x="3033" y="15800"/>
                  <a:pt x="-1" y="7139"/>
                </a:cubicBezTo>
                <a:lnTo>
                  <a:pt x="20386" y="0"/>
                </a:lnTo>
                <a:close/>
              </a:path>
            </a:pathLst>
          </a:custGeom>
          <a:noFill/>
          <a:ln w="38100">
            <a:solidFill>
              <a:schemeClr val="accent2"/>
            </a:solidFill>
            <a:prstDash val="sysDot"/>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835" name="Line 19"/>
          <p:cNvSpPr>
            <a:spLocks noChangeShapeType="1"/>
          </p:cNvSpPr>
          <p:nvPr/>
        </p:nvSpPr>
        <p:spPr bwMode="auto">
          <a:xfrm flipH="1">
            <a:off x="6124575" y="2605088"/>
            <a:ext cx="1917700" cy="0"/>
          </a:xfrm>
          <a:prstGeom prst="line">
            <a:avLst/>
          </a:prstGeom>
          <a:noFill/>
          <a:ln w="25400">
            <a:solidFill>
              <a:srgbClr val="00FF66"/>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42991" tIns="21502" rIns="42991" bIns="21502">
            <a:spAutoFit/>
          </a:bodyPr>
          <a:lstStyle/>
          <a:p>
            <a:endParaRPr lang="en-US"/>
          </a:p>
        </p:txBody>
      </p:sp>
      <p:sp>
        <p:nvSpPr>
          <p:cNvPr id="930836" name="Line 20"/>
          <p:cNvSpPr>
            <a:spLocks noChangeShapeType="1"/>
          </p:cNvSpPr>
          <p:nvPr/>
        </p:nvSpPr>
        <p:spPr bwMode="auto">
          <a:xfrm flipH="1" flipV="1">
            <a:off x="6022975" y="2608263"/>
            <a:ext cx="1001713" cy="604837"/>
          </a:xfrm>
          <a:prstGeom prst="line">
            <a:avLst/>
          </a:prstGeom>
          <a:noFill/>
          <a:ln w="25400">
            <a:solidFill>
              <a:srgbClr val="FFFF0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lIns="42991" tIns="21502" rIns="42991" bIns="21502">
            <a:spAutoFit/>
          </a:bodyPr>
          <a:lstStyle/>
          <a:p>
            <a:endParaRPr lang="en-US"/>
          </a:p>
        </p:txBody>
      </p:sp>
      <p:sp>
        <p:nvSpPr>
          <p:cNvPr id="930837" name="Rectangle 21"/>
          <p:cNvSpPr>
            <a:spLocks noChangeArrowheads="1"/>
          </p:cNvSpPr>
          <p:nvPr/>
        </p:nvSpPr>
        <p:spPr bwMode="auto">
          <a:xfrm>
            <a:off x="6478588" y="2773363"/>
            <a:ext cx="138112" cy="2159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838" name="Rectangle 22"/>
          <p:cNvSpPr>
            <a:spLocks noChangeArrowheads="1"/>
          </p:cNvSpPr>
          <p:nvPr/>
        </p:nvSpPr>
        <p:spPr bwMode="auto">
          <a:xfrm>
            <a:off x="6499225" y="2451100"/>
            <a:ext cx="138113" cy="215900"/>
          </a:xfrm>
          <a:prstGeom prst="rect">
            <a:avLst/>
          </a:prstGeom>
          <a:solidFill>
            <a:srgbClr val="00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30839" name="Picture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4850" y="2436813"/>
            <a:ext cx="677863"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0840" name="Rectangle 24" descr="Narrow horizontal"/>
          <p:cNvSpPr>
            <a:spLocks noChangeArrowheads="1"/>
          </p:cNvSpPr>
          <p:nvPr/>
        </p:nvSpPr>
        <p:spPr bwMode="auto">
          <a:xfrm>
            <a:off x="4325938" y="3038475"/>
            <a:ext cx="177800" cy="215900"/>
          </a:xfrm>
          <a:prstGeom prst="rect">
            <a:avLst/>
          </a:prstGeom>
          <a:pattFill prst="narHorz">
            <a:fgClr>
              <a:srgbClr val="777777"/>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841" name="Rectangle 25" descr="Narrow horizontal"/>
          <p:cNvSpPr>
            <a:spLocks noChangeArrowheads="1"/>
          </p:cNvSpPr>
          <p:nvPr/>
        </p:nvSpPr>
        <p:spPr bwMode="auto">
          <a:xfrm>
            <a:off x="4329113" y="2284413"/>
            <a:ext cx="177800" cy="215900"/>
          </a:xfrm>
          <a:prstGeom prst="rect">
            <a:avLst/>
          </a:prstGeom>
          <a:pattFill prst="narHorz">
            <a:fgClr>
              <a:srgbClr val="777777"/>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842" name="Rectangle 26" descr="Narrow horizontal"/>
          <p:cNvSpPr>
            <a:spLocks noChangeArrowheads="1"/>
          </p:cNvSpPr>
          <p:nvPr/>
        </p:nvSpPr>
        <p:spPr bwMode="auto">
          <a:xfrm>
            <a:off x="4914900" y="3090863"/>
            <a:ext cx="177800" cy="215900"/>
          </a:xfrm>
          <a:prstGeom prst="rect">
            <a:avLst/>
          </a:prstGeom>
          <a:pattFill prst="narHorz">
            <a:fgClr>
              <a:srgbClr val="777777"/>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843" name="Rectangle 27" descr="Narrow horizontal"/>
          <p:cNvSpPr>
            <a:spLocks noChangeArrowheads="1"/>
          </p:cNvSpPr>
          <p:nvPr/>
        </p:nvSpPr>
        <p:spPr bwMode="auto">
          <a:xfrm>
            <a:off x="4884738" y="2233613"/>
            <a:ext cx="179387" cy="215900"/>
          </a:xfrm>
          <a:prstGeom prst="rect">
            <a:avLst/>
          </a:prstGeom>
          <a:pattFill prst="narHorz">
            <a:fgClr>
              <a:srgbClr val="777777"/>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844" name="Rectangle 28" descr="Narrow horizontal"/>
          <p:cNvSpPr>
            <a:spLocks noChangeArrowheads="1"/>
          </p:cNvSpPr>
          <p:nvPr/>
        </p:nvSpPr>
        <p:spPr bwMode="auto">
          <a:xfrm>
            <a:off x="5586413" y="2592388"/>
            <a:ext cx="179387" cy="215900"/>
          </a:xfrm>
          <a:prstGeom prst="rect">
            <a:avLst/>
          </a:prstGeom>
          <a:pattFill prst="narHorz">
            <a:fgClr>
              <a:srgbClr val="777777"/>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845" name="Rectangle 29"/>
          <p:cNvSpPr>
            <a:spLocks noChangeArrowheads="1"/>
          </p:cNvSpPr>
          <p:nvPr/>
        </p:nvSpPr>
        <p:spPr bwMode="auto">
          <a:xfrm>
            <a:off x="5740400" y="2217738"/>
            <a:ext cx="481013"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PE-2</a:t>
            </a:r>
          </a:p>
        </p:txBody>
      </p:sp>
      <p:sp>
        <p:nvSpPr>
          <p:cNvPr id="930846" name="Rectangle 30"/>
          <p:cNvSpPr>
            <a:spLocks noChangeArrowheads="1"/>
          </p:cNvSpPr>
          <p:nvPr/>
        </p:nvSpPr>
        <p:spPr bwMode="auto">
          <a:xfrm>
            <a:off x="4298950" y="1884363"/>
            <a:ext cx="204788"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a:t>
            </a:r>
          </a:p>
        </p:txBody>
      </p:sp>
      <p:sp>
        <p:nvSpPr>
          <p:cNvPr id="930847" name="Rectangle 31"/>
          <p:cNvSpPr>
            <a:spLocks noChangeArrowheads="1"/>
          </p:cNvSpPr>
          <p:nvPr/>
        </p:nvSpPr>
        <p:spPr bwMode="auto">
          <a:xfrm>
            <a:off x="4949825" y="1887538"/>
            <a:ext cx="204788"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a:t>
            </a:r>
          </a:p>
        </p:txBody>
      </p:sp>
      <p:sp>
        <p:nvSpPr>
          <p:cNvPr id="930848" name="Rectangle 32"/>
          <p:cNvSpPr>
            <a:spLocks noChangeArrowheads="1"/>
          </p:cNvSpPr>
          <p:nvPr/>
        </p:nvSpPr>
        <p:spPr bwMode="auto">
          <a:xfrm>
            <a:off x="4311650" y="2736850"/>
            <a:ext cx="204788"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a:t>
            </a:r>
          </a:p>
        </p:txBody>
      </p:sp>
      <p:sp>
        <p:nvSpPr>
          <p:cNvPr id="930849" name="Rectangle 33"/>
          <p:cNvSpPr>
            <a:spLocks noChangeArrowheads="1"/>
          </p:cNvSpPr>
          <p:nvPr/>
        </p:nvSpPr>
        <p:spPr bwMode="auto">
          <a:xfrm>
            <a:off x="4938713" y="2759075"/>
            <a:ext cx="204787"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a:t>
            </a:r>
          </a:p>
        </p:txBody>
      </p:sp>
      <p:sp>
        <p:nvSpPr>
          <p:cNvPr id="930850" name="Text Box 34"/>
          <p:cNvSpPr txBox="1">
            <a:spLocks noChangeArrowheads="1"/>
          </p:cNvSpPr>
          <p:nvPr/>
        </p:nvSpPr>
        <p:spPr bwMode="auto">
          <a:xfrm>
            <a:off x="957263" y="2627313"/>
            <a:ext cx="1455737" cy="527050"/>
          </a:xfrm>
          <a:prstGeom prst="rect">
            <a:avLst/>
          </a:prstGeom>
          <a:solidFill>
            <a:schemeClr val="bg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BGP,OSPF, RIPv2 update for Net1</a:t>
            </a:r>
            <a:br>
              <a:rPr lang="en-GB" altLang="en-US" sz="1000">
                <a:latin typeface="Helvetica" panose="020B0604020202020204" pitchFamily="34" charset="0"/>
              </a:rPr>
            </a:br>
            <a:r>
              <a:rPr lang="en-GB" altLang="en-US" sz="1000">
                <a:latin typeface="Helvetica" panose="020B0604020202020204" pitchFamily="34" charset="0"/>
              </a:rPr>
              <a:t>Next-Hop=CE-1</a:t>
            </a:r>
          </a:p>
        </p:txBody>
      </p:sp>
      <p:sp>
        <p:nvSpPr>
          <p:cNvPr id="930851" name="Line 35"/>
          <p:cNvSpPr>
            <a:spLocks noChangeShapeType="1"/>
          </p:cNvSpPr>
          <p:nvPr/>
        </p:nvSpPr>
        <p:spPr bwMode="auto">
          <a:xfrm>
            <a:off x="1279525" y="2538413"/>
            <a:ext cx="963613" cy="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30852" name="Text Box 36"/>
          <p:cNvSpPr txBox="1">
            <a:spLocks noChangeArrowheads="1"/>
          </p:cNvSpPr>
          <p:nvPr/>
        </p:nvSpPr>
        <p:spPr bwMode="auto">
          <a:xfrm>
            <a:off x="3582988" y="3314700"/>
            <a:ext cx="1631950" cy="800100"/>
          </a:xfrm>
          <a:prstGeom prst="rect">
            <a:avLst/>
          </a:prstGeom>
          <a:solidFill>
            <a:schemeClr val="bg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VPN-IPv4 update:</a:t>
            </a:r>
            <a:br>
              <a:rPr lang="en-GB" altLang="en-US" sz="1000">
                <a:latin typeface="Helvetica" panose="020B0604020202020204" pitchFamily="34" charset="0"/>
              </a:rPr>
            </a:br>
            <a:r>
              <a:rPr lang="en-GB" altLang="en-US" sz="1000">
                <a:latin typeface="Helvetica" panose="020B0604020202020204" pitchFamily="34" charset="0"/>
              </a:rPr>
              <a:t>RD:Net1, Next-hop=</a:t>
            </a:r>
            <a:r>
              <a:rPr lang="en-GB" altLang="en-US" sz="1000">
                <a:solidFill>
                  <a:schemeClr val="accent1"/>
                </a:solidFill>
                <a:latin typeface="Helvetica" panose="020B0604020202020204" pitchFamily="34" charset="0"/>
              </a:rPr>
              <a:t>PE-1</a:t>
            </a:r>
            <a:r>
              <a:rPr lang="en-GB" altLang="en-US" sz="1000">
                <a:latin typeface="Helvetica" panose="020B0604020202020204" pitchFamily="34" charset="0"/>
              </a:rPr>
              <a:t/>
            </a:r>
            <a:br>
              <a:rPr lang="en-GB" altLang="en-US" sz="1000">
                <a:latin typeface="Helvetica" panose="020B0604020202020204" pitchFamily="34" charset="0"/>
              </a:rPr>
            </a:br>
            <a:r>
              <a:rPr lang="en-GB" altLang="en-US" sz="1000">
                <a:latin typeface="Helvetica" panose="020B0604020202020204" pitchFamily="34" charset="0"/>
              </a:rPr>
              <a:t>SOO=Site1, RT=Green, Label=(intCE1)</a:t>
            </a:r>
          </a:p>
        </p:txBody>
      </p:sp>
      <p:sp>
        <p:nvSpPr>
          <p:cNvPr id="930853" name="Rectangle 37"/>
          <p:cNvSpPr>
            <a:spLocks noChangeArrowheads="1"/>
          </p:cNvSpPr>
          <p:nvPr/>
        </p:nvSpPr>
        <p:spPr bwMode="auto">
          <a:xfrm>
            <a:off x="1281113" y="3333750"/>
            <a:ext cx="490537"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CE-1</a:t>
            </a:r>
          </a:p>
        </p:txBody>
      </p:sp>
      <p:grpSp>
        <p:nvGrpSpPr>
          <p:cNvPr id="930854" name="Group 38"/>
          <p:cNvGrpSpPr>
            <a:grpSpLocks/>
          </p:cNvGrpSpPr>
          <p:nvPr/>
        </p:nvGrpSpPr>
        <p:grpSpPr bwMode="auto">
          <a:xfrm>
            <a:off x="7743825" y="2428875"/>
            <a:ext cx="677863" cy="731838"/>
            <a:chOff x="1680" y="2266"/>
            <a:chExt cx="462" cy="461"/>
          </a:xfrm>
        </p:grpSpPr>
        <p:grpSp>
          <p:nvGrpSpPr>
            <p:cNvPr id="930855" name="Group 39"/>
            <p:cNvGrpSpPr>
              <a:grpSpLocks/>
            </p:cNvGrpSpPr>
            <p:nvPr/>
          </p:nvGrpSpPr>
          <p:grpSpPr bwMode="auto">
            <a:xfrm>
              <a:off x="1680" y="2266"/>
              <a:ext cx="462" cy="461"/>
              <a:chOff x="840" y="883"/>
              <a:chExt cx="403" cy="394"/>
            </a:xfrm>
          </p:grpSpPr>
          <p:sp>
            <p:nvSpPr>
              <p:cNvPr id="930856" name="Oval 40"/>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30857" name="Text Box 41"/>
              <p:cNvSpPr txBox="1">
                <a:spLocks noChangeArrowheads="1"/>
              </p:cNvSpPr>
              <p:nvPr/>
            </p:nvSpPr>
            <p:spPr bwMode="auto">
              <a:xfrm>
                <a:off x="873" y="1011"/>
                <a:ext cx="356"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Site-2</a:t>
                </a:r>
              </a:p>
            </p:txBody>
          </p:sp>
        </p:grpSp>
        <p:pic>
          <p:nvPicPr>
            <p:cNvPr id="930858"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 y="2297"/>
              <a:ext cx="240"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30859" name="Line 43"/>
          <p:cNvSpPr>
            <a:spLocks noChangeShapeType="1"/>
          </p:cNvSpPr>
          <p:nvPr/>
        </p:nvSpPr>
        <p:spPr bwMode="auto">
          <a:xfrm>
            <a:off x="3925888" y="4097338"/>
            <a:ext cx="963612" cy="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30860" name="Text Box 44"/>
          <p:cNvSpPr txBox="1">
            <a:spLocks noChangeArrowheads="1"/>
          </p:cNvSpPr>
          <p:nvPr/>
        </p:nvSpPr>
        <p:spPr bwMode="auto">
          <a:xfrm>
            <a:off x="6478588" y="1665288"/>
            <a:ext cx="2098675" cy="800100"/>
          </a:xfrm>
          <a:prstGeom prst="rect">
            <a:avLst/>
          </a:prstGeom>
          <a:solidFill>
            <a:schemeClr val="bg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en-US" sz="1000">
                <a:latin typeface="Helvetica" panose="020B0604020202020204" pitchFamily="34" charset="0"/>
              </a:rPr>
              <a:t>VPN-IPv4 update is translated into IPv4 address (Net1) put into VRF green since RT=Green and advertised to CE-2</a:t>
            </a:r>
          </a:p>
        </p:txBody>
      </p:sp>
      <p:grpSp>
        <p:nvGrpSpPr>
          <p:cNvPr id="930861" name="Group 45"/>
          <p:cNvGrpSpPr>
            <a:grpSpLocks/>
          </p:cNvGrpSpPr>
          <p:nvPr/>
        </p:nvGrpSpPr>
        <p:grpSpPr bwMode="auto">
          <a:xfrm>
            <a:off x="595313" y="3213100"/>
            <a:ext cx="677862" cy="731838"/>
            <a:chOff x="1680" y="2266"/>
            <a:chExt cx="462" cy="461"/>
          </a:xfrm>
        </p:grpSpPr>
        <p:grpSp>
          <p:nvGrpSpPr>
            <p:cNvPr id="930862" name="Group 46"/>
            <p:cNvGrpSpPr>
              <a:grpSpLocks/>
            </p:cNvGrpSpPr>
            <p:nvPr/>
          </p:nvGrpSpPr>
          <p:grpSpPr bwMode="auto">
            <a:xfrm>
              <a:off x="1680" y="2266"/>
              <a:ext cx="462" cy="461"/>
              <a:chOff x="840" y="883"/>
              <a:chExt cx="403" cy="394"/>
            </a:xfrm>
          </p:grpSpPr>
          <p:sp>
            <p:nvSpPr>
              <p:cNvPr id="930863" name="Oval 47"/>
              <p:cNvSpPr>
                <a:spLocks noChangeArrowheads="1"/>
              </p:cNvSpPr>
              <p:nvPr/>
            </p:nvSpPr>
            <p:spPr bwMode="auto">
              <a:xfrm>
                <a:off x="840" y="883"/>
                <a:ext cx="403" cy="394"/>
              </a:xfrm>
              <a:prstGeom prst="ellipse">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30864" name="Text Box 48"/>
              <p:cNvSpPr txBox="1">
                <a:spLocks noChangeArrowheads="1"/>
              </p:cNvSpPr>
              <p:nvPr/>
            </p:nvSpPr>
            <p:spPr bwMode="auto">
              <a:xfrm>
                <a:off x="873" y="1011"/>
                <a:ext cx="356"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Site-1</a:t>
                </a:r>
              </a:p>
            </p:txBody>
          </p:sp>
        </p:grpSp>
        <p:pic>
          <p:nvPicPr>
            <p:cNvPr id="930865" name="Picture 4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 y="2297"/>
              <a:ext cx="240"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30866" name="Rectangle 50"/>
          <p:cNvSpPr>
            <a:spLocks noChangeArrowheads="1"/>
          </p:cNvSpPr>
          <p:nvPr/>
        </p:nvSpPr>
        <p:spPr bwMode="auto">
          <a:xfrm>
            <a:off x="8348663" y="2430463"/>
            <a:ext cx="490537"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CE-2</a:t>
            </a:r>
          </a:p>
        </p:txBody>
      </p:sp>
    </p:spTree>
    <p:extLst>
      <p:ext uri="{BB962C8B-B14F-4D97-AF65-F5344CB8AC3E}">
        <p14:creationId xmlns:p14="http://schemas.microsoft.com/office/powerpoint/2010/main" val="20404283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a:xfrm>
            <a:off x="371475" y="228600"/>
            <a:ext cx="8423275" cy="1143000"/>
          </a:xfrm>
        </p:spPr>
        <p:txBody>
          <a:bodyPr lIns="107725" tIns="53863" rIns="107725" bIns="53863" anchor="t"/>
          <a:lstStyle/>
          <a:p>
            <a:r>
              <a:rPr lang="en-US" altLang="zh-TW" sz="2800" b="0">
                <a:latin typeface="Tahoma" panose="020B0604030504040204" pitchFamily="34" charset="0"/>
                <a:ea typeface="新細明體" panose="02020500000000000000" pitchFamily="18" charset="-120"/>
              </a:rPr>
              <a:t>MPLS Forwarding</a:t>
            </a:r>
            <a:br>
              <a:rPr lang="en-US" altLang="zh-TW" sz="2800" b="0">
                <a:latin typeface="Tahoma" panose="020B0604030504040204" pitchFamily="34" charset="0"/>
                <a:ea typeface="新細明體" panose="02020500000000000000" pitchFamily="18" charset="-120"/>
              </a:rPr>
            </a:br>
            <a:r>
              <a:rPr lang="en-US" altLang="zh-TW" sz="2800" b="0">
                <a:latin typeface="Tahoma" panose="020B0604030504040204" pitchFamily="34" charset="0"/>
                <a:ea typeface="新細明體" panose="02020500000000000000" pitchFamily="18" charset="-120"/>
              </a:rPr>
              <a:t>Penultimate Hop Popping</a:t>
            </a:r>
          </a:p>
        </p:txBody>
      </p:sp>
      <p:pic>
        <p:nvPicPr>
          <p:cNvPr id="942083"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2141538"/>
            <a:ext cx="6969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2084" name="Line 4"/>
          <p:cNvSpPr>
            <a:spLocks noChangeShapeType="1"/>
          </p:cNvSpPr>
          <p:nvPr/>
        </p:nvSpPr>
        <p:spPr bwMode="auto">
          <a:xfrm>
            <a:off x="1028700" y="2398713"/>
            <a:ext cx="600075" cy="5143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pic>
        <p:nvPicPr>
          <p:cNvPr id="942085"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8325" y="3081338"/>
            <a:ext cx="6969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2086" name="Line 6"/>
          <p:cNvSpPr>
            <a:spLocks noChangeShapeType="1"/>
          </p:cNvSpPr>
          <p:nvPr/>
        </p:nvSpPr>
        <p:spPr bwMode="auto">
          <a:xfrm>
            <a:off x="2020888" y="3208338"/>
            <a:ext cx="1220787" cy="1119187"/>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42088" name="Line 8"/>
          <p:cNvSpPr>
            <a:spLocks noChangeShapeType="1"/>
          </p:cNvSpPr>
          <p:nvPr/>
        </p:nvSpPr>
        <p:spPr bwMode="auto">
          <a:xfrm flipV="1">
            <a:off x="5648325" y="4460875"/>
            <a:ext cx="1552575"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42089" name="Line 9"/>
          <p:cNvSpPr>
            <a:spLocks noChangeShapeType="1"/>
          </p:cNvSpPr>
          <p:nvPr/>
        </p:nvSpPr>
        <p:spPr bwMode="auto">
          <a:xfrm flipV="1">
            <a:off x="7462838" y="3422650"/>
            <a:ext cx="908050" cy="8699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42090" name="Text Box 10"/>
          <p:cNvSpPr txBox="1">
            <a:spLocks noChangeArrowheads="1"/>
          </p:cNvSpPr>
          <p:nvPr/>
        </p:nvSpPr>
        <p:spPr bwMode="auto">
          <a:xfrm>
            <a:off x="7215188" y="4675188"/>
            <a:ext cx="5524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07725" tIns="53863" rIns="107725" bIns="53863">
            <a:spAutoFit/>
          </a:bodyPr>
          <a:lstStyle>
            <a:lvl1pPr defTabSz="1077913">
              <a:defRPr sz="2400">
                <a:solidFill>
                  <a:schemeClr val="tx1"/>
                </a:solidFill>
                <a:latin typeface="Arial" panose="020B0604020202020204" pitchFamily="34" charset="0"/>
              </a:defRPr>
            </a:lvl1pPr>
            <a:lvl2pPr marL="538163" defTabSz="1077913">
              <a:defRPr sz="2400">
                <a:solidFill>
                  <a:schemeClr val="tx1"/>
                </a:solidFill>
                <a:latin typeface="Arial" panose="020B0604020202020204" pitchFamily="34" charset="0"/>
              </a:defRPr>
            </a:lvl2pPr>
            <a:lvl3pPr marL="1077913" defTabSz="1077913">
              <a:defRPr sz="2400">
                <a:solidFill>
                  <a:schemeClr val="tx1"/>
                </a:solidFill>
                <a:latin typeface="Arial" panose="020B0604020202020204" pitchFamily="34" charset="0"/>
              </a:defRPr>
            </a:lvl3pPr>
            <a:lvl4pPr marL="1616075" defTabSz="1077913">
              <a:defRPr sz="2400">
                <a:solidFill>
                  <a:schemeClr val="tx1"/>
                </a:solidFill>
                <a:latin typeface="Arial" panose="020B0604020202020204" pitchFamily="34" charset="0"/>
              </a:defRPr>
            </a:lvl4pPr>
            <a:lvl5pPr marL="2154238" defTabSz="1077913">
              <a:defRPr sz="2400">
                <a:solidFill>
                  <a:schemeClr val="tx1"/>
                </a:solidFill>
                <a:latin typeface="Arial" panose="020B0604020202020204" pitchFamily="34" charset="0"/>
              </a:defRPr>
            </a:lvl5pPr>
            <a:lvl6pPr marL="2611438" defTabSz="1077913" eaLnBrk="0" fontAlgn="base" hangingPunct="0">
              <a:spcBef>
                <a:spcPct val="0"/>
              </a:spcBef>
              <a:spcAft>
                <a:spcPct val="0"/>
              </a:spcAft>
              <a:defRPr sz="2400">
                <a:solidFill>
                  <a:schemeClr val="tx1"/>
                </a:solidFill>
                <a:latin typeface="Arial" panose="020B0604020202020204" pitchFamily="34" charset="0"/>
              </a:defRPr>
            </a:lvl6pPr>
            <a:lvl7pPr marL="3068638" defTabSz="1077913" eaLnBrk="0" fontAlgn="base" hangingPunct="0">
              <a:spcBef>
                <a:spcPct val="0"/>
              </a:spcBef>
              <a:spcAft>
                <a:spcPct val="0"/>
              </a:spcAft>
              <a:defRPr sz="2400">
                <a:solidFill>
                  <a:schemeClr val="tx1"/>
                </a:solidFill>
                <a:latin typeface="Arial" panose="020B0604020202020204" pitchFamily="34" charset="0"/>
              </a:defRPr>
            </a:lvl7pPr>
            <a:lvl8pPr marL="3525838" defTabSz="1077913" eaLnBrk="0" fontAlgn="base" hangingPunct="0">
              <a:spcBef>
                <a:spcPct val="0"/>
              </a:spcBef>
              <a:spcAft>
                <a:spcPct val="0"/>
              </a:spcAft>
              <a:defRPr sz="2400">
                <a:solidFill>
                  <a:schemeClr val="tx1"/>
                </a:solidFill>
                <a:latin typeface="Arial" panose="020B0604020202020204" pitchFamily="34" charset="0"/>
              </a:defRPr>
            </a:lvl8pPr>
            <a:lvl9pPr marL="3983038" defTabSz="1077913"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600">
                <a:ea typeface="新細明體" panose="02020500000000000000" pitchFamily="18" charset="-120"/>
              </a:rPr>
              <a:t>PE2</a:t>
            </a:r>
            <a:endParaRPr lang="en-US" altLang="zh-TW" sz="2100">
              <a:ea typeface="新細明體" panose="02020500000000000000" pitchFamily="18" charset="-120"/>
            </a:endParaRPr>
          </a:p>
        </p:txBody>
      </p:sp>
      <p:sp>
        <p:nvSpPr>
          <p:cNvPr id="942091" name="Text Box 11"/>
          <p:cNvSpPr txBox="1">
            <a:spLocks noChangeArrowheads="1"/>
          </p:cNvSpPr>
          <p:nvPr/>
        </p:nvSpPr>
        <p:spPr bwMode="auto">
          <a:xfrm>
            <a:off x="1565275" y="2533650"/>
            <a:ext cx="5524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07725" tIns="53863" rIns="107725" bIns="53863">
            <a:spAutoFit/>
          </a:bodyPr>
          <a:lstStyle>
            <a:lvl1pPr defTabSz="1077913">
              <a:defRPr sz="2400">
                <a:solidFill>
                  <a:schemeClr val="tx1"/>
                </a:solidFill>
                <a:latin typeface="Arial" panose="020B0604020202020204" pitchFamily="34" charset="0"/>
              </a:defRPr>
            </a:lvl1pPr>
            <a:lvl2pPr marL="538163" defTabSz="1077913">
              <a:defRPr sz="2400">
                <a:solidFill>
                  <a:schemeClr val="tx1"/>
                </a:solidFill>
                <a:latin typeface="Arial" panose="020B0604020202020204" pitchFamily="34" charset="0"/>
              </a:defRPr>
            </a:lvl2pPr>
            <a:lvl3pPr marL="1077913" defTabSz="1077913">
              <a:defRPr sz="2400">
                <a:solidFill>
                  <a:schemeClr val="tx1"/>
                </a:solidFill>
                <a:latin typeface="Arial" panose="020B0604020202020204" pitchFamily="34" charset="0"/>
              </a:defRPr>
            </a:lvl3pPr>
            <a:lvl4pPr marL="1616075" defTabSz="1077913">
              <a:defRPr sz="2400">
                <a:solidFill>
                  <a:schemeClr val="tx1"/>
                </a:solidFill>
                <a:latin typeface="Arial" panose="020B0604020202020204" pitchFamily="34" charset="0"/>
              </a:defRPr>
            </a:lvl4pPr>
            <a:lvl5pPr marL="2154238" defTabSz="1077913">
              <a:defRPr sz="2400">
                <a:solidFill>
                  <a:schemeClr val="tx1"/>
                </a:solidFill>
                <a:latin typeface="Arial" panose="020B0604020202020204" pitchFamily="34" charset="0"/>
              </a:defRPr>
            </a:lvl5pPr>
            <a:lvl6pPr marL="2611438" defTabSz="1077913" eaLnBrk="0" fontAlgn="base" hangingPunct="0">
              <a:spcBef>
                <a:spcPct val="0"/>
              </a:spcBef>
              <a:spcAft>
                <a:spcPct val="0"/>
              </a:spcAft>
              <a:defRPr sz="2400">
                <a:solidFill>
                  <a:schemeClr val="tx1"/>
                </a:solidFill>
                <a:latin typeface="Arial" panose="020B0604020202020204" pitchFamily="34" charset="0"/>
              </a:defRPr>
            </a:lvl6pPr>
            <a:lvl7pPr marL="3068638" defTabSz="1077913" eaLnBrk="0" fontAlgn="base" hangingPunct="0">
              <a:spcBef>
                <a:spcPct val="0"/>
              </a:spcBef>
              <a:spcAft>
                <a:spcPct val="0"/>
              </a:spcAft>
              <a:defRPr sz="2400">
                <a:solidFill>
                  <a:schemeClr val="tx1"/>
                </a:solidFill>
                <a:latin typeface="Arial" panose="020B0604020202020204" pitchFamily="34" charset="0"/>
              </a:defRPr>
            </a:lvl7pPr>
            <a:lvl8pPr marL="3525838" defTabSz="1077913" eaLnBrk="0" fontAlgn="base" hangingPunct="0">
              <a:spcBef>
                <a:spcPct val="0"/>
              </a:spcBef>
              <a:spcAft>
                <a:spcPct val="0"/>
              </a:spcAft>
              <a:defRPr sz="2400">
                <a:solidFill>
                  <a:schemeClr val="tx1"/>
                </a:solidFill>
                <a:latin typeface="Arial" panose="020B0604020202020204" pitchFamily="34" charset="0"/>
              </a:defRPr>
            </a:lvl8pPr>
            <a:lvl9pPr marL="3983038" defTabSz="1077913"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600">
                <a:ea typeface="新細明體" panose="02020500000000000000" pitchFamily="18" charset="-120"/>
              </a:rPr>
              <a:t>PE1</a:t>
            </a:r>
            <a:endParaRPr lang="en-US" altLang="zh-TW" sz="2100">
              <a:ea typeface="新細明體" panose="02020500000000000000" pitchFamily="18" charset="-120"/>
            </a:endParaRPr>
          </a:p>
        </p:txBody>
      </p:sp>
      <p:sp>
        <p:nvSpPr>
          <p:cNvPr id="942092" name="Text Box 12"/>
          <p:cNvSpPr txBox="1">
            <a:spLocks noChangeArrowheads="1"/>
          </p:cNvSpPr>
          <p:nvPr/>
        </p:nvSpPr>
        <p:spPr bwMode="auto">
          <a:xfrm>
            <a:off x="581025" y="1811338"/>
            <a:ext cx="5969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07725" tIns="53863" rIns="107725" bIns="53863">
            <a:spAutoFit/>
          </a:bodyPr>
          <a:lstStyle>
            <a:lvl1pPr defTabSz="1077913">
              <a:defRPr sz="2400">
                <a:solidFill>
                  <a:schemeClr val="tx1"/>
                </a:solidFill>
                <a:latin typeface="Arial" panose="020B0604020202020204" pitchFamily="34" charset="0"/>
              </a:defRPr>
            </a:lvl1pPr>
            <a:lvl2pPr marL="538163" defTabSz="1077913">
              <a:defRPr sz="2400">
                <a:solidFill>
                  <a:schemeClr val="tx1"/>
                </a:solidFill>
                <a:latin typeface="Arial" panose="020B0604020202020204" pitchFamily="34" charset="0"/>
              </a:defRPr>
            </a:lvl2pPr>
            <a:lvl3pPr marL="1077913" defTabSz="1077913">
              <a:defRPr sz="2400">
                <a:solidFill>
                  <a:schemeClr val="tx1"/>
                </a:solidFill>
                <a:latin typeface="Arial" panose="020B0604020202020204" pitchFamily="34" charset="0"/>
              </a:defRPr>
            </a:lvl3pPr>
            <a:lvl4pPr marL="1616075" defTabSz="1077913">
              <a:defRPr sz="2400">
                <a:solidFill>
                  <a:schemeClr val="tx1"/>
                </a:solidFill>
                <a:latin typeface="Arial" panose="020B0604020202020204" pitchFamily="34" charset="0"/>
              </a:defRPr>
            </a:lvl4pPr>
            <a:lvl5pPr marL="2154238" defTabSz="1077913">
              <a:defRPr sz="2400">
                <a:solidFill>
                  <a:schemeClr val="tx1"/>
                </a:solidFill>
                <a:latin typeface="Arial" panose="020B0604020202020204" pitchFamily="34" charset="0"/>
              </a:defRPr>
            </a:lvl5pPr>
            <a:lvl6pPr marL="2611438" defTabSz="1077913" eaLnBrk="0" fontAlgn="base" hangingPunct="0">
              <a:spcBef>
                <a:spcPct val="0"/>
              </a:spcBef>
              <a:spcAft>
                <a:spcPct val="0"/>
              </a:spcAft>
              <a:defRPr sz="2400">
                <a:solidFill>
                  <a:schemeClr val="tx1"/>
                </a:solidFill>
                <a:latin typeface="Arial" panose="020B0604020202020204" pitchFamily="34" charset="0"/>
              </a:defRPr>
            </a:lvl6pPr>
            <a:lvl7pPr marL="3068638" defTabSz="1077913" eaLnBrk="0" fontAlgn="base" hangingPunct="0">
              <a:spcBef>
                <a:spcPct val="0"/>
              </a:spcBef>
              <a:spcAft>
                <a:spcPct val="0"/>
              </a:spcAft>
              <a:defRPr sz="2400">
                <a:solidFill>
                  <a:schemeClr val="tx1"/>
                </a:solidFill>
                <a:latin typeface="Arial" panose="020B0604020202020204" pitchFamily="34" charset="0"/>
              </a:defRPr>
            </a:lvl7pPr>
            <a:lvl8pPr marL="3525838" defTabSz="1077913" eaLnBrk="0" fontAlgn="base" hangingPunct="0">
              <a:spcBef>
                <a:spcPct val="0"/>
              </a:spcBef>
              <a:spcAft>
                <a:spcPct val="0"/>
              </a:spcAft>
              <a:defRPr sz="2400">
                <a:solidFill>
                  <a:schemeClr val="tx1"/>
                </a:solidFill>
                <a:latin typeface="Arial" panose="020B0604020202020204" pitchFamily="34" charset="0"/>
              </a:defRPr>
            </a:lvl8pPr>
            <a:lvl9pPr marL="3983038" defTabSz="1077913"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600">
                <a:ea typeface="新細明體" panose="02020500000000000000" pitchFamily="18" charset="-120"/>
              </a:rPr>
              <a:t>CE1</a:t>
            </a:r>
            <a:endParaRPr lang="en-US" altLang="zh-TW" sz="2100">
              <a:ea typeface="新細明體" panose="02020500000000000000" pitchFamily="18" charset="-120"/>
            </a:endParaRPr>
          </a:p>
        </p:txBody>
      </p:sp>
      <p:sp>
        <p:nvSpPr>
          <p:cNvPr id="942093" name="Text Box 13"/>
          <p:cNvSpPr txBox="1">
            <a:spLocks noChangeArrowheads="1"/>
          </p:cNvSpPr>
          <p:nvPr/>
        </p:nvSpPr>
        <p:spPr bwMode="auto">
          <a:xfrm>
            <a:off x="8374063" y="2800350"/>
            <a:ext cx="563562"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07725" tIns="53863" rIns="107725" bIns="53863">
            <a:spAutoFit/>
          </a:bodyPr>
          <a:lstStyle>
            <a:lvl1pPr defTabSz="1077913">
              <a:defRPr sz="2400">
                <a:solidFill>
                  <a:schemeClr val="tx1"/>
                </a:solidFill>
                <a:latin typeface="Arial" panose="020B0604020202020204" pitchFamily="34" charset="0"/>
              </a:defRPr>
            </a:lvl1pPr>
            <a:lvl2pPr marL="538163" defTabSz="1077913">
              <a:defRPr sz="2400">
                <a:solidFill>
                  <a:schemeClr val="tx1"/>
                </a:solidFill>
                <a:latin typeface="Arial" panose="020B0604020202020204" pitchFamily="34" charset="0"/>
              </a:defRPr>
            </a:lvl2pPr>
            <a:lvl3pPr marL="1077913" defTabSz="1077913">
              <a:defRPr sz="2400">
                <a:solidFill>
                  <a:schemeClr val="tx1"/>
                </a:solidFill>
                <a:latin typeface="Arial" panose="020B0604020202020204" pitchFamily="34" charset="0"/>
              </a:defRPr>
            </a:lvl3pPr>
            <a:lvl4pPr marL="1616075" defTabSz="1077913">
              <a:defRPr sz="2400">
                <a:solidFill>
                  <a:schemeClr val="tx1"/>
                </a:solidFill>
                <a:latin typeface="Arial" panose="020B0604020202020204" pitchFamily="34" charset="0"/>
              </a:defRPr>
            </a:lvl4pPr>
            <a:lvl5pPr marL="2154238" defTabSz="1077913">
              <a:defRPr sz="2400">
                <a:solidFill>
                  <a:schemeClr val="tx1"/>
                </a:solidFill>
                <a:latin typeface="Arial" panose="020B0604020202020204" pitchFamily="34" charset="0"/>
              </a:defRPr>
            </a:lvl5pPr>
            <a:lvl6pPr marL="2611438" defTabSz="1077913" eaLnBrk="0" fontAlgn="base" hangingPunct="0">
              <a:spcBef>
                <a:spcPct val="0"/>
              </a:spcBef>
              <a:spcAft>
                <a:spcPct val="0"/>
              </a:spcAft>
              <a:defRPr sz="2400">
                <a:solidFill>
                  <a:schemeClr val="tx1"/>
                </a:solidFill>
                <a:latin typeface="Arial" panose="020B0604020202020204" pitchFamily="34" charset="0"/>
              </a:defRPr>
            </a:lvl6pPr>
            <a:lvl7pPr marL="3068638" defTabSz="1077913" eaLnBrk="0" fontAlgn="base" hangingPunct="0">
              <a:spcBef>
                <a:spcPct val="0"/>
              </a:spcBef>
              <a:spcAft>
                <a:spcPct val="0"/>
              </a:spcAft>
              <a:defRPr sz="2400">
                <a:solidFill>
                  <a:schemeClr val="tx1"/>
                </a:solidFill>
                <a:latin typeface="Arial" panose="020B0604020202020204" pitchFamily="34" charset="0"/>
              </a:defRPr>
            </a:lvl7pPr>
            <a:lvl8pPr marL="3525838" defTabSz="1077913" eaLnBrk="0" fontAlgn="base" hangingPunct="0">
              <a:spcBef>
                <a:spcPct val="0"/>
              </a:spcBef>
              <a:spcAft>
                <a:spcPct val="0"/>
              </a:spcAft>
              <a:defRPr sz="2400">
                <a:solidFill>
                  <a:schemeClr val="tx1"/>
                </a:solidFill>
                <a:latin typeface="Arial" panose="020B0604020202020204" pitchFamily="34" charset="0"/>
              </a:defRPr>
            </a:lvl8pPr>
            <a:lvl9pPr marL="3983038" defTabSz="1077913"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600">
                <a:ea typeface="新細明體" panose="02020500000000000000" pitchFamily="18" charset="-120"/>
              </a:rPr>
              <a:t>CE2</a:t>
            </a:r>
            <a:endParaRPr lang="en-US" altLang="zh-TW" sz="2100">
              <a:ea typeface="新細明體" panose="02020500000000000000" pitchFamily="18" charset="-120"/>
            </a:endParaRPr>
          </a:p>
        </p:txBody>
      </p:sp>
      <p:sp>
        <p:nvSpPr>
          <p:cNvPr id="942094" name="Text Box 14"/>
          <p:cNvSpPr txBox="1">
            <a:spLocks noChangeArrowheads="1"/>
          </p:cNvSpPr>
          <p:nvPr/>
        </p:nvSpPr>
        <p:spPr bwMode="auto">
          <a:xfrm>
            <a:off x="3043238" y="4640263"/>
            <a:ext cx="4286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07725" tIns="53863" rIns="107725" bIns="53863">
            <a:spAutoFit/>
          </a:bodyPr>
          <a:lstStyle>
            <a:lvl1pPr defTabSz="1077913">
              <a:defRPr sz="2400">
                <a:solidFill>
                  <a:schemeClr val="tx1"/>
                </a:solidFill>
                <a:latin typeface="Arial" panose="020B0604020202020204" pitchFamily="34" charset="0"/>
              </a:defRPr>
            </a:lvl1pPr>
            <a:lvl2pPr marL="538163" defTabSz="1077913">
              <a:defRPr sz="2400">
                <a:solidFill>
                  <a:schemeClr val="tx1"/>
                </a:solidFill>
                <a:latin typeface="Arial" panose="020B0604020202020204" pitchFamily="34" charset="0"/>
              </a:defRPr>
            </a:lvl2pPr>
            <a:lvl3pPr marL="1077913" defTabSz="1077913">
              <a:defRPr sz="2400">
                <a:solidFill>
                  <a:schemeClr val="tx1"/>
                </a:solidFill>
                <a:latin typeface="Arial" panose="020B0604020202020204" pitchFamily="34" charset="0"/>
              </a:defRPr>
            </a:lvl3pPr>
            <a:lvl4pPr marL="1616075" defTabSz="1077913">
              <a:defRPr sz="2400">
                <a:solidFill>
                  <a:schemeClr val="tx1"/>
                </a:solidFill>
                <a:latin typeface="Arial" panose="020B0604020202020204" pitchFamily="34" charset="0"/>
              </a:defRPr>
            </a:lvl4pPr>
            <a:lvl5pPr marL="2154238" defTabSz="1077913">
              <a:defRPr sz="2400">
                <a:solidFill>
                  <a:schemeClr val="tx1"/>
                </a:solidFill>
                <a:latin typeface="Arial" panose="020B0604020202020204" pitchFamily="34" charset="0"/>
              </a:defRPr>
            </a:lvl5pPr>
            <a:lvl6pPr marL="2611438" defTabSz="1077913" eaLnBrk="0" fontAlgn="base" hangingPunct="0">
              <a:spcBef>
                <a:spcPct val="0"/>
              </a:spcBef>
              <a:spcAft>
                <a:spcPct val="0"/>
              </a:spcAft>
              <a:defRPr sz="2400">
                <a:solidFill>
                  <a:schemeClr val="tx1"/>
                </a:solidFill>
                <a:latin typeface="Arial" panose="020B0604020202020204" pitchFamily="34" charset="0"/>
              </a:defRPr>
            </a:lvl6pPr>
            <a:lvl7pPr marL="3068638" defTabSz="1077913" eaLnBrk="0" fontAlgn="base" hangingPunct="0">
              <a:spcBef>
                <a:spcPct val="0"/>
              </a:spcBef>
              <a:spcAft>
                <a:spcPct val="0"/>
              </a:spcAft>
              <a:defRPr sz="2400">
                <a:solidFill>
                  <a:schemeClr val="tx1"/>
                </a:solidFill>
                <a:latin typeface="Arial" panose="020B0604020202020204" pitchFamily="34" charset="0"/>
              </a:defRPr>
            </a:lvl7pPr>
            <a:lvl8pPr marL="3525838" defTabSz="1077913" eaLnBrk="0" fontAlgn="base" hangingPunct="0">
              <a:spcBef>
                <a:spcPct val="0"/>
              </a:spcBef>
              <a:spcAft>
                <a:spcPct val="0"/>
              </a:spcAft>
              <a:defRPr sz="2400">
                <a:solidFill>
                  <a:schemeClr val="tx1"/>
                </a:solidFill>
                <a:latin typeface="Arial" panose="020B0604020202020204" pitchFamily="34" charset="0"/>
              </a:defRPr>
            </a:lvl8pPr>
            <a:lvl9pPr marL="3983038" defTabSz="1077913"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600">
                <a:ea typeface="新細明體" panose="02020500000000000000" pitchFamily="18" charset="-120"/>
              </a:rPr>
              <a:t>P1</a:t>
            </a:r>
            <a:endParaRPr lang="en-US" altLang="zh-TW" sz="2100">
              <a:ea typeface="新細明體" panose="02020500000000000000" pitchFamily="18" charset="-120"/>
            </a:endParaRPr>
          </a:p>
        </p:txBody>
      </p:sp>
      <p:sp>
        <p:nvSpPr>
          <p:cNvPr id="942095" name="Text Box 15"/>
          <p:cNvSpPr txBox="1">
            <a:spLocks noChangeArrowheads="1"/>
          </p:cNvSpPr>
          <p:nvPr/>
        </p:nvSpPr>
        <p:spPr bwMode="auto">
          <a:xfrm>
            <a:off x="5038725" y="4664075"/>
            <a:ext cx="4286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07725" tIns="53863" rIns="107725" bIns="53863">
            <a:spAutoFit/>
          </a:bodyPr>
          <a:lstStyle>
            <a:lvl1pPr defTabSz="1077913">
              <a:defRPr sz="2400">
                <a:solidFill>
                  <a:schemeClr val="tx1"/>
                </a:solidFill>
                <a:latin typeface="Arial" panose="020B0604020202020204" pitchFamily="34" charset="0"/>
              </a:defRPr>
            </a:lvl1pPr>
            <a:lvl2pPr marL="538163" defTabSz="1077913">
              <a:defRPr sz="2400">
                <a:solidFill>
                  <a:schemeClr val="tx1"/>
                </a:solidFill>
                <a:latin typeface="Arial" panose="020B0604020202020204" pitchFamily="34" charset="0"/>
              </a:defRPr>
            </a:lvl2pPr>
            <a:lvl3pPr marL="1077913" defTabSz="1077913">
              <a:defRPr sz="2400">
                <a:solidFill>
                  <a:schemeClr val="tx1"/>
                </a:solidFill>
                <a:latin typeface="Arial" panose="020B0604020202020204" pitchFamily="34" charset="0"/>
              </a:defRPr>
            </a:lvl3pPr>
            <a:lvl4pPr marL="1616075" defTabSz="1077913">
              <a:defRPr sz="2400">
                <a:solidFill>
                  <a:schemeClr val="tx1"/>
                </a:solidFill>
                <a:latin typeface="Arial" panose="020B0604020202020204" pitchFamily="34" charset="0"/>
              </a:defRPr>
            </a:lvl4pPr>
            <a:lvl5pPr marL="2154238" defTabSz="1077913">
              <a:defRPr sz="2400">
                <a:solidFill>
                  <a:schemeClr val="tx1"/>
                </a:solidFill>
                <a:latin typeface="Arial" panose="020B0604020202020204" pitchFamily="34" charset="0"/>
              </a:defRPr>
            </a:lvl5pPr>
            <a:lvl6pPr marL="2611438" defTabSz="1077913" eaLnBrk="0" fontAlgn="base" hangingPunct="0">
              <a:spcBef>
                <a:spcPct val="0"/>
              </a:spcBef>
              <a:spcAft>
                <a:spcPct val="0"/>
              </a:spcAft>
              <a:defRPr sz="2400">
                <a:solidFill>
                  <a:schemeClr val="tx1"/>
                </a:solidFill>
                <a:latin typeface="Arial" panose="020B0604020202020204" pitchFamily="34" charset="0"/>
              </a:defRPr>
            </a:lvl6pPr>
            <a:lvl7pPr marL="3068638" defTabSz="1077913" eaLnBrk="0" fontAlgn="base" hangingPunct="0">
              <a:spcBef>
                <a:spcPct val="0"/>
              </a:spcBef>
              <a:spcAft>
                <a:spcPct val="0"/>
              </a:spcAft>
              <a:defRPr sz="2400">
                <a:solidFill>
                  <a:schemeClr val="tx1"/>
                </a:solidFill>
                <a:latin typeface="Arial" panose="020B0604020202020204" pitchFamily="34" charset="0"/>
              </a:defRPr>
            </a:lvl7pPr>
            <a:lvl8pPr marL="3525838" defTabSz="1077913" eaLnBrk="0" fontAlgn="base" hangingPunct="0">
              <a:spcBef>
                <a:spcPct val="0"/>
              </a:spcBef>
              <a:spcAft>
                <a:spcPct val="0"/>
              </a:spcAft>
              <a:defRPr sz="2400">
                <a:solidFill>
                  <a:schemeClr val="tx1"/>
                </a:solidFill>
                <a:latin typeface="Arial" panose="020B0604020202020204" pitchFamily="34" charset="0"/>
              </a:defRPr>
            </a:lvl8pPr>
            <a:lvl9pPr marL="3983038" defTabSz="1077913"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600">
                <a:ea typeface="新細明體" panose="02020500000000000000" pitchFamily="18" charset="-120"/>
              </a:rPr>
              <a:t>P2</a:t>
            </a:r>
            <a:endParaRPr lang="en-US" altLang="zh-TW" sz="2100">
              <a:ea typeface="新細明體" panose="02020500000000000000" pitchFamily="18" charset="-120"/>
            </a:endParaRPr>
          </a:p>
        </p:txBody>
      </p:sp>
      <p:grpSp>
        <p:nvGrpSpPr>
          <p:cNvPr id="942096" name="Group 16"/>
          <p:cNvGrpSpPr>
            <a:grpSpLocks/>
          </p:cNvGrpSpPr>
          <p:nvPr/>
        </p:nvGrpSpPr>
        <p:grpSpPr bwMode="auto">
          <a:xfrm>
            <a:off x="2828925" y="4160838"/>
            <a:ext cx="782638" cy="517525"/>
            <a:chOff x="733" y="2375"/>
            <a:chExt cx="439" cy="290"/>
          </a:xfrm>
        </p:grpSpPr>
        <p:sp>
          <p:nvSpPr>
            <p:cNvPr id="942097" name="Freeform 17"/>
            <p:cNvSpPr>
              <a:spLocks/>
            </p:cNvSpPr>
            <p:nvPr/>
          </p:nvSpPr>
          <p:spPr bwMode="auto">
            <a:xfrm>
              <a:off x="736" y="2463"/>
              <a:ext cx="436" cy="128"/>
            </a:xfrm>
            <a:custGeom>
              <a:avLst/>
              <a:gdLst>
                <a:gd name="T0" fmla="*/ 0 w 436"/>
                <a:gd name="T1" fmla="*/ 0 h 128"/>
                <a:gd name="T2" fmla="*/ 435 w 436"/>
                <a:gd name="T3" fmla="*/ 0 h 128"/>
                <a:gd name="T4" fmla="*/ 435 w 436"/>
                <a:gd name="T5" fmla="*/ 127 h 128"/>
                <a:gd name="T6" fmla="*/ 0 w 436"/>
                <a:gd name="T7" fmla="*/ 127 h 128"/>
                <a:gd name="T8" fmla="*/ 0 w 436"/>
                <a:gd name="T9" fmla="*/ 0 h 128"/>
              </a:gdLst>
              <a:ahLst/>
              <a:cxnLst>
                <a:cxn ang="0">
                  <a:pos x="T0" y="T1"/>
                </a:cxn>
                <a:cxn ang="0">
                  <a:pos x="T2" y="T3"/>
                </a:cxn>
                <a:cxn ang="0">
                  <a:pos x="T4" y="T5"/>
                </a:cxn>
                <a:cxn ang="0">
                  <a:pos x="T6" y="T7"/>
                </a:cxn>
                <a:cxn ang="0">
                  <a:pos x="T8" y="T9"/>
                </a:cxn>
              </a:cxnLst>
              <a:rect l="0" t="0" r="r" b="b"/>
              <a:pathLst>
                <a:path w="436" h="128">
                  <a:moveTo>
                    <a:pt x="0" y="0"/>
                  </a:moveTo>
                  <a:lnTo>
                    <a:pt x="435" y="0"/>
                  </a:lnTo>
                  <a:lnTo>
                    <a:pt x="435" y="127"/>
                  </a:lnTo>
                  <a:lnTo>
                    <a:pt x="0" y="127"/>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098" name="Oval 18"/>
            <p:cNvSpPr>
              <a:spLocks noChangeArrowheads="1"/>
            </p:cNvSpPr>
            <p:nvPr/>
          </p:nvSpPr>
          <p:spPr bwMode="auto">
            <a:xfrm>
              <a:off x="737" y="2515"/>
              <a:ext cx="433" cy="15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099" name="Oval 19"/>
            <p:cNvSpPr>
              <a:spLocks noChangeArrowheads="1"/>
            </p:cNvSpPr>
            <p:nvPr/>
          </p:nvSpPr>
          <p:spPr bwMode="auto">
            <a:xfrm>
              <a:off x="740" y="2385"/>
              <a:ext cx="431" cy="15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00" name="Freeform 20"/>
            <p:cNvSpPr>
              <a:spLocks/>
            </p:cNvSpPr>
            <p:nvPr/>
          </p:nvSpPr>
          <p:spPr bwMode="auto">
            <a:xfrm>
              <a:off x="734" y="2457"/>
              <a:ext cx="433" cy="124"/>
            </a:xfrm>
            <a:custGeom>
              <a:avLst/>
              <a:gdLst>
                <a:gd name="T0" fmla="*/ 0 w 433"/>
                <a:gd name="T1" fmla="*/ 0 h 124"/>
                <a:gd name="T2" fmla="*/ 432 w 433"/>
                <a:gd name="T3" fmla="*/ 0 h 124"/>
                <a:gd name="T4" fmla="*/ 432 w 433"/>
                <a:gd name="T5" fmla="*/ 123 h 124"/>
                <a:gd name="T6" fmla="*/ 0 w 433"/>
                <a:gd name="T7" fmla="*/ 123 h 124"/>
                <a:gd name="T8" fmla="*/ 0 w 433"/>
                <a:gd name="T9" fmla="*/ 0 h 124"/>
              </a:gdLst>
              <a:ahLst/>
              <a:cxnLst>
                <a:cxn ang="0">
                  <a:pos x="T0" y="T1"/>
                </a:cxn>
                <a:cxn ang="0">
                  <a:pos x="T2" y="T3"/>
                </a:cxn>
                <a:cxn ang="0">
                  <a:pos x="T4" y="T5"/>
                </a:cxn>
                <a:cxn ang="0">
                  <a:pos x="T6" y="T7"/>
                </a:cxn>
                <a:cxn ang="0">
                  <a:pos x="T8" y="T9"/>
                </a:cxn>
              </a:cxnLst>
              <a:rect l="0" t="0" r="r" b="b"/>
              <a:pathLst>
                <a:path w="433" h="124">
                  <a:moveTo>
                    <a:pt x="0" y="0"/>
                  </a:moveTo>
                  <a:lnTo>
                    <a:pt x="432" y="0"/>
                  </a:lnTo>
                  <a:lnTo>
                    <a:pt x="432" y="123"/>
                  </a:lnTo>
                  <a:lnTo>
                    <a:pt x="0" y="123"/>
                  </a:lnTo>
                  <a:lnTo>
                    <a:pt x="0" y="0"/>
                  </a:lnTo>
                </a:path>
              </a:pathLst>
            </a:custGeom>
            <a:solidFill>
              <a:srgbClr val="004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01" name="Oval 21"/>
            <p:cNvSpPr>
              <a:spLocks noChangeArrowheads="1"/>
            </p:cNvSpPr>
            <p:nvPr/>
          </p:nvSpPr>
          <p:spPr bwMode="auto">
            <a:xfrm>
              <a:off x="733" y="2507"/>
              <a:ext cx="433" cy="151"/>
            </a:xfrm>
            <a:prstGeom prst="ellipse">
              <a:avLst/>
            </a:prstGeom>
            <a:solidFill>
              <a:srgbClr val="004E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02" name="Oval 22"/>
            <p:cNvSpPr>
              <a:spLocks noChangeArrowheads="1"/>
            </p:cNvSpPr>
            <p:nvPr/>
          </p:nvSpPr>
          <p:spPr bwMode="auto">
            <a:xfrm>
              <a:off x="733" y="2375"/>
              <a:ext cx="433" cy="151"/>
            </a:xfrm>
            <a:prstGeom prst="ellipse">
              <a:avLst/>
            </a:prstGeom>
            <a:solidFill>
              <a:srgbClr val="558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42103" name="Group 23"/>
            <p:cNvGrpSpPr>
              <a:grpSpLocks/>
            </p:cNvGrpSpPr>
            <p:nvPr/>
          </p:nvGrpSpPr>
          <p:grpSpPr bwMode="auto">
            <a:xfrm>
              <a:off x="815" y="2396"/>
              <a:ext cx="270" cy="109"/>
              <a:chOff x="815" y="2396"/>
              <a:chExt cx="270" cy="109"/>
            </a:xfrm>
          </p:grpSpPr>
          <p:grpSp>
            <p:nvGrpSpPr>
              <p:cNvPr id="942104" name="Group 24"/>
              <p:cNvGrpSpPr>
                <a:grpSpLocks/>
              </p:cNvGrpSpPr>
              <p:nvPr/>
            </p:nvGrpSpPr>
            <p:grpSpPr bwMode="auto">
              <a:xfrm>
                <a:off x="815" y="2396"/>
                <a:ext cx="270" cy="109"/>
                <a:chOff x="815" y="2396"/>
                <a:chExt cx="270" cy="109"/>
              </a:xfrm>
            </p:grpSpPr>
            <p:sp>
              <p:nvSpPr>
                <p:cNvPr id="942105" name="Freeform 25"/>
                <p:cNvSpPr>
                  <a:spLocks/>
                </p:cNvSpPr>
                <p:nvPr/>
              </p:nvSpPr>
              <p:spPr bwMode="auto">
                <a:xfrm>
                  <a:off x="815" y="2396"/>
                  <a:ext cx="117" cy="36"/>
                </a:xfrm>
                <a:custGeom>
                  <a:avLst/>
                  <a:gdLst>
                    <a:gd name="T0" fmla="*/ 0 w 117"/>
                    <a:gd name="T1" fmla="*/ 6 h 36"/>
                    <a:gd name="T2" fmla="*/ 27 w 117"/>
                    <a:gd name="T3" fmla="*/ 0 h 36"/>
                    <a:gd name="T4" fmla="*/ 88 w 117"/>
                    <a:gd name="T5" fmla="*/ 18 h 36"/>
                    <a:gd name="T6" fmla="*/ 116 w 117"/>
                    <a:gd name="T7" fmla="*/ 13 h 36"/>
                    <a:gd name="T8" fmla="*/ 108 w 117"/>
                    <a:gd name="T9" fmla="*/ 35 h 36"/>
                    <a:gd name="T10" fmla="*/ 27 w 117"/>
                    <a:gd name="T11" fmla="*/ 35 h 36"/>
                    <a:gd name="T12" fmla="*/ 64 w 117"/>
                    <a:gd name="T13" fmla="*/ 28 h 36"/>
                    <a:gd name="T14" fmla="*/ 0 w 117"/>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6">
                      <a:moveTo>
                        <a:pt x="0" y="6"/>
                      </a:moveTo>
                      <a:lnTo>
                        <a:pt x="27" y="0"/>
                      </a:lnTo>
                      <a:lnTo>
                        <a:pt x="88" y="18"/>
                      </a:lnTo>
                      <a:lnTo>
                        <a:pt x="116" y="13"/>
                      </a:lnTo>
                      <a:lnTo>
                        <a:pt x="108" y="35"/>
                      </a:lnTo>
                      <a:lnTo>
                        <a:pt x="27" y="35"/>
                      </a:lnTo>
                      <a:lnTo>
                        <a:pt x="64" y="28"/>
                      </a:lnTo>
                      <a:lnTo>
                        <a:pt x="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06" name="Freeform 26"/>
                <p:cNvSpPr>
                  <a:spLocks/>
                </p:cNvSpPr>
                <p:nvPr/>
              </p:nvSpPr>
              <p:spPr bwMode="auto">
                <a:xfrm>
                  <a:off x="815" y="2396"/>
                  <a:ext cx="117" cy="36"/>
                </a:xfrm>
                <a:custGeom>
                  <a:avLst/>
                  <a:gdLst>
                    <a:gd name="T0" fmla="*/ 0 w 117"/>
                    <a:gd name="T1" fmla="*/ 6 h 36"/>
                    <a:gd name="T2" fmla="*/ 27 w 117"/>
                    <a:gd name="T3" fmla="*/ 0 h 36"/>
                    <a:gd name="T4" fmla="*/ 88 w 117"/>
                    <a:gd name="T5" fmla="*/ 18 h 36"/>
                    <a:gd name="T6" fmla="*/ 116 w 117"/>
                    <a:gd name="T7" fmla="*/ 13 h 36"/>
                    <a:gd name="T8" fmla="*/ 108 w 117"/>
                    <a:gd name="T9" fmla="*/ 35 h 36"/>
                    <a:gd name="T10" fmla="*/ 27 w 117"/>
                    <a:gd name="T11" fmla="*/ 35 h 36"/>
                    <a:gd name="T12" fmla="*/ 64 w 117"/>
                    <a:gd name="T13" fmla="*/ 28 h 36"/>
                    <a:gd name="T14" fmla="*/ 0 w 117"/>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6">
                      <a:moveTo>
                        <a:pt x="0" y="6"/>
                      </a:moveTo>
                      <a:lnTo>
                        <a:pt x="27" y="0"/>
                      </a:lnTo>
                      <a:lnTo>
                        <a:pt x="88" y="18"/>
                      </a:lnTo>
                      <a:lnTo>
                        <a:pt x="116" y="13"/>
                      </a:lnTo>
                      <a:lnTo>
                        <a:pt x="108" y="35"/>
                      </a:lnTo>
                      <a:lnTo>
                        <a:pt x="27" y="35"/>
                      </a:lnTo>
                      <a:lnTo>
                        <a:pt x="64" y="28"/>
                      </a:lnTo>
                      <a:lnTo>
                        <a:pt x="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07" name="Freeform 27"/>
                <p:cNvSpPr>
                  <a:spLocks/>
                </p:cNvSpPr>
                <p:nvPr/>
              </p:nvSpPr>
              <p:spPr bwMode="auto">
                <a:xfrm>
                  <a:off x="962" y="2472"/>
                  <a:ext cx="123" cy="33"/>
                </a:xfrm>
                <a:custGeom>
                  <a:avLst/>
                  <a:gdLst>
                    <a:gd name="T0" fmla="*/ 122 w 123"/>
                    <a:gd name="T1" fmla="*/ 24 h 33"/>
                    <a:gd name="T2" fmla="*/ 93 w 123"/>
                    <a:gd name="T3" fmla="*/ 32 h 33"/>
                    <a:gd name="T4" fmla="*/ 28 w 123"/>
                    <a:gd name="T5" fmla="*/ 15 h 33"/>
                    <a:gd name="T6" fmla="*/ 0 w 123"/>
                    <a:gd name="T7" fmla="*/ 24 h 33"/>
                    <a:gd name="T8" fmla="*/ 8 w 123"/>
                    <a:gd name="T9" fmla="*/ 0 h 33"/>
                    <a:gd name="T10" fmla="*/ 93 w 123"/>
                    <a:gd name="T11" fmla="*/ 0 h 33"/>
                    <a:gd name="T12" fmla="*/ 61 w 123"/>
                    <a:gd name="T13" fmla="*/ 9 h 33"/>
                    <a:gd name="T14" fmla="*/ 122 w 123"/>
                    <a:gd name="T15" fmla="*/ 24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33">
                      <a:moveTo>
                        <a:pt x="122" y="24"/>
                      </a:moveTo>
                      <a:lnTo>
                        <a:pt x="93" y="32"/>
                      </a:lnTo>
                      <a:lnTo>
                        <a:pt x="28" y="15"/>
                      </a:lnTo>
                      <a:lnTo>
                        <a:pt x="0" y="24"/>
                      </a:lnTo>
                      <a:lnTo>
                        <a:pt x="8" y="0"/>
                      </a:lnTo>
                      <a:lnTo>
                        <a:pt x="93" y="0"/>
                      </a:lnTo>
                      <a:lnTo>
                        <a:pt x="61" y="9"/>
                      </a:lnTo>
                      <a:lnTo>
                        <a:pt x="122" y="2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08" name="Freeform 28"/>
                <p:cNvSpPr>
                  <a:spLocks/>
                </p:cNvSpPr>
                <p:nvPr/>
              </p:nvSpPr>
              <p:spPr bwMode="auto">
                <a:xfrm>
                  <a:off x="962" y="2472"/>
                  <a:ext cx="123" cy="33"/>
                </a:xfrm>
                <a:custGeom>
                  <a:avLst/>
                  <a:gdLst>
                    <a:gd name="T0" fmla="*/ 122 w 123"/>
                    <a:gd name="T1" fmla="*/ 24 h 33"/>
                    <a:gd name="T2" fmla="*/ 93 w 123"/>
                    <a:gd name="T3" fmla="*/ 32 h 33"/>
                    <a:gd name="T4" fmla="*/ 28 w 123"/>
                    <a:gd name="T5" fmla="*/ 15 h 33"/>
                    <a:gd name="T6" fmla="*/ 0 w 123"/>
                    <a:gd name="T7" fmla="*/ 24 h 33"/>
                    <a:gd name="T8" fmla="*/ 8 w 123"/>
                    <a:gd name="T9" fmla="*/ 0 h 33"/>
                    <a:gd name="T10" fmla="*/ 93 w 123"/>
                    <a:gd name="T11" fmla="*/ 0 h 33"/>
                    <a:gd name="T12" fmla="*/ 61 w 123"/>
                    <a:gd name="T13" fmla="*/ 9 h 33"/>
                    <a:gd name="T14" fmla="*/ 122 w 123"/>
                    <a:gd name="T15" fmla="*/ 24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33">
                      <a:moveTo>
                        <a:pt x="122" y="24"/>
                      </a:moveTo>
                      <a:lnTo>
                        <a:pt x="93" y="32"/>
                      </a:lnTo>
                      <a:lnTo>
                        <a:pt x="28" y="15"/>
                      </a:lnTo>
                      <a:lnTo>
                        <a:pt x="0" y="24"/>
                      </a:lnTo>
                      <a:lnTo>
                        <a:pt x="8" y="0"/>
                      </a:lnTo>
                      <a:lnTo>
                        <a:pt x="93" y="0"/>
                      </a:lnTo>
                      <a:lnTo>
                        <a:pt x="61" y="9"/>
                      </a:lnTo>
                      <a:lnTo>
                        <a:pt x="122" y="2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42109" name="Group 29"/>
              <p:cNvGrpSpPr>
                <a:grpSpLocks/>
              </p:cNvGrpSpPr>
              <p:nvPr/>
            </p:nvGrpSpPr>
            <p:grpSpPr bwMode="auto">
              <a:xfrm>
                <a:off x="825" y="2396"/>
                <a:ext cx="252" cy="109"/>
                <a:chOff x="825" y="2396"/>
                <a:chExt cx="252" cy="109"/>
              </a:xfrm>
            </p:grpSpPr>
            <p:sp>
              <p:nvSpPr>
                <p:cNvPr id="942110" name="Freeform 30"/>
                <p:cNvSpPr>
                  <a:spLocks/>
                </p:cNvSpPr>
                <p:nvPr/>
              </p:nvSpPr>
              <p:spPr bwMode="auto">
                <a:xfrm>
                  <a:off x="953" y="2396"/>
                  <a:ext cx="124" cy="36"/>
                </a:xfrm>
                <a:custGeom>
                  <a:avLst/>
                  <a:gdLst>
                    <a:gd name="T0" fmla="*/ 0 w 124"/>
                    <a:gd name="T1" fmla="*/ 28 h 36"/>
                    <a:gd name="T2" fmla="*/ 28 w 124"/>
                    <a:gd name="T3" fmla="*/ 35 h 36"/>
                    <a:gd name="T4" fmla="*/ 90 w 124"/>
                    <a:gd name="T5" fmla="*/ 13 h 36"/>
                    <a:gd name="T6" fmla="*/ 123 w 124"/>
                    <a:gd name="T7" fmla="*/ 18 h 36"/>
                    <a:gd name="T8" fmla="*/ 110 w 124"/>
                    <a:gd name="T9" fmla="*/ 0 h 36"/>
                    <a:gd name="T10" fmla="*/ 28 w 124"/>
                    <a:gd name="T11" fmla="*/ 0 h 36"/>
                    <a:gd name="T12" fmla="*/ 69 w 124"/>
                    <a:gd name="T13" fmla="*/ 6 h 36"/>
                    <a:gd name="T14" fmla="*/ 0 w 124"/>
                    <a:gd name="T15" fmla="*/ 2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36">
                      <a:moveTo>
                        <a:pt x="0" y="28"/>
                      </a:moveTo>
                      <a:lnTo>
                        <a:pt x="28" y="35"/>
                      </a:lnTo>
                      <a:lnTo>
                        <a:pt x="90" y="13"/>
                      </a:lnTo>
                      <a:lnTo>
                        <a:pt x="123" y="18"/>
                      </a:lnTo>
                      <a:lnTo>
                        <a:pt x="110" y="0"/>
                      </a:lnTo>
                      <a:lnTo>
                        <a:pt x="28" y="0"/>
                      </a:lnTo>
                      <a:lnTo>
                        <a:pt x="69" y="6"/>
                      </a:lnTo>
                      <a:lnTo>
                        <a:pt x="0" y="2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11" name="Freeform 31"/>
                <p:cNvSpPr>
                  <a:spLocks/>
                </p:cNvSpPr>
                <p:nvPr/>
              </p:nvSpPr>
              <p:spPr bwMode="auto">
                <a:xfrm>
                  <a:off x="953" y="2396"/>
                  <a:ext cx="124" cy="36"/>
                </a:xfrm>
                <a:custGeom>
                  <a:avLst/>
                  <a:gdLst>
                    <a:gd name="T0" fmla="*/ 0 w 124"/>
                    <a:gd name="T1" fmla="*/ 28 h 36"/>
                    <a:gd name="T2" fmla="*/ 28 w 124"/>
                    <a:gd name="T3" fmla="*/ 35 h 36"/>
                    <a:gd name="T4" fmla="*/ 90 w 124"/>
                    <a:gd name="T5" fmla="*/ 13 h 36"/>
                    <a:gd name="T6" fmla="*/ 123 w 124"/>
                    <a:gd name="T7" fmla="*/ 18 h 36"/>
                    <a:gd name="T8" fmla="*/ 110 w 124"/>
                    <a:gd name="T9" fmla="*/ 0 h 36"/>
                    <a:gd name="T10" fmla="*/ 28 w 124"/>
                    <a:gd name="T11" fmla="*/ 0 h 36"/>
                    <a:gd name="T12" fmla="*/ 69 w 124"/>
                    <a:gd name="T13" fmla="*/ 6 h 36"/>
                    <a:gd name="T14" fmla="*/ 0 w 124"/>
                    <a:gd name="T15" fmla="*/ 2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36">
                      <a:moveTo>
                        <a:pt x="0" y="28"/>
                      </a:moveTo>
                      <a:lnTo>
                        <a:pt x="28" y="35"/>
                      </a:lnTo>
                      <a:lnTo>
                        <a:pt x="90" y="13"/>
                      </a:lnTo>
                      <a:lnTo>
                        <a:pt x="123" y="18"/>
                      </a:lnTo>
                      <a:lnTo>
                        <a:pt x="110" y="0"/>
                      </a:lnTo>
                      <a:lnTo>
                        <a:pt x="28" y="0"/>
                      </a:lnTo>
                      <a:lnTo>
                        <a:pt x="69" y="6"/>
                      </a:lnTo>
                      <a:lnTo>
                        <a:pt x="0" y="2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12" name="Freeform 32"/>
                <p:cNvSpPr>
                  <a:spLocks/>
                </p:cNvSpPr>
                <p:nvPr/>
              </p:nvSpPr>
              <p:spPr bwMode="auto">
                <a:xfrm>
                  <a:off x="825" y="2464"/>
                  <a:ext cx="117" cy="41"/>
                </a:xfrm>
                <a:custGeom>
                  <a:avLst/>
                  <a:gdLst>
                    <a:gd name="T0" fmla="*/ 116 w 117"/>
                    <a:gd name="T1" fmla="*/ 6 h 41"/>
                    <a:gd name="T2" fmla="*/ 88 w 117"/>
                    <a:gd name="T3" fmla="*/ 0 h 41"/>
                    <a:gd name="T4" fmla="*/ 27 w 117"/>
                    <a:gd name="T5" fmla="*/ 22 h 41"/>
                    <a:gd name="T6" fmla="*/ 0 w 117"/>
                    <a:gd name="T7" fmla="*/ 16 h 41"/>
                    <a:gd name="T8" fmla="*/ 7 w 117"/>
                    <a:gd name="T9" fmla="*/ 40 h 41"/>
                    <a:gd name="T10" fmla="*/ 88 w 117"/>
                    <a:gd name="T11" fmla="*/ 40 h 41"/>
                    <a:gd name="T12" fmla="*/ 51 w 117"/>
                    <a:gd name="T13" fmla="*/ 32 h 41"/>
                    <a:gd name="T14" fmla="*/ 116 w 117"/>
                    <a:gd name="T15" fmla="*/ 6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41">
                      <a:moveTo>
                        <a:pt x="116" y="6"/>
                      </a:moveTo>
                      <a:lnTo>
                        <a:pt x="88" y="0"/>
                      </a:lnTo>
                      <a:lnTo>
                        <a:pt x="27" y="22"/>
                      </a:lnTo>
                      <a:lnTo>
                        <a:pt x="0" y="16"/>
                      </a:lnTo>
                      <a:lnTo>
                        <a:pt x="7" y="40"/>
                      </a:lnTo>
                      <a:lnTo>
                        <a:pt x="88" y="40"/>
                      </a:lnTo>
                      <a:lnTo>
                        <a:pt x="51" y="32"/>
                      </a:lnTo>
                      <a:lnTo>
                        <a:pt x="116"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13" name="Freeform 33"/>
                <p:cNvSpPr>
                  <a:spLocks/>
                </p:cNvSpPr>
                <p:nvPr/>
              </p:nvSpPr>
              <p:spPr bwMode="auto">
                <a:xfrm>
                  <a:off x="825" y="2464"/>
                  <a:ext cx="117" cy="41"/>
                </a:xfrm>
                <a:custGeom>
                  <a:avLst/>
                  <a:gdLst>
                    <a:gd name="T0" fmla="*/ 116 w 117"/>
                    <a:gd name="T1" fmla="*/ 6 h 41"/>
                    <a:gd name="T2" fmla="*/ 88 w 117"/>
                    <a:gd name="T3" fmla="*/ 0 h 41"/>
                    <a:gd name="T4" fmla="*/ 27 w 117"/>
                    <a:gd name="T5" fmla="*/ 22 h 41"/>
                    <a:gd name="T6" fmla="*/ 0 w 117"/>
                    <a:gd name="T7" fmla="*/ 16 h 41"/>
                    <a:gd name="T8" fmla="*/ 7 w 117"/>
                    <a:gd name="T9" fmla="*/ 40 h 41"/>
                    <a:gd name="T10" fmla="*/ 88 w 117"/>
                    <a:gd name="T11" fmla="*/ 40 h 41"/>
                    <a:gd name="T12" fmla="*/ 51 w 117"/>
                    <a:gd name="T13" fmla="*/ 32 h 41"/>
                    <a:gd name="T14" fmla="*/ 116 w 117"/>
                    <a:gd name="T15" fmla="*/ 6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41">
                      <a:moveTo>
                        <a:pt x="116" y="6"/>
                      </a:moveTo>
                      <a:lnTo>
                        <a:pt x="88" y="0"/>
                      </a:lnTo>
                      <a:lnTo>
                        <a:pt x="27" y="22"/>
                      </a:lnTo>
                      <a:lnTo>
                        <a:pt x="0" y="16"/>
                      </a:lnTo>
                      <a:lnTo>
                        <a:pt x="7" y="40"/>
                      </a:lnTo>
                      <a:lnTo>
                        <a:pt x="88" y="40"/>
                      </a:lnTo>
                      <a:lnTo>
                        <a:pt x="51" y="32"/>
                      </a:lnTo>
                      <a:lnTo>
                        <a:pt x="116"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942114" name="Freeform 34"/>
            <p:cNvSpPr>
              <a:spLocks/>
            </p:cNvSpPr>
            <p:nvPr/>
          </p:nvSpPr>
          <p:spPr bwMode="auto">
            <a:xfrm>
              <a:off x="858" y="2534"/>
              <a:ext cx="177" cy="98"/>
            </a:xfrm>
            <a:custGeom>
              <a:avLst/>
              <a:gdLst>
                <a:gd name="T0" fmla="*/ 26 w 177"/>
                <a:gd name="T1" fmla="*/ 0 h 98"/>
                <a:gd name="T2" fmla="*/ 26 w 177"/>
                <a:gd name="T3" fmla="*/ 11 h 98"/>
                <a:gd name="T4" fmla="*/ 66 w 177"/>
                <a:gd name="T5" fmla="*/ 11 h 98"/>
                <a:gd name="T6" fmla="*/ 88 w 177"/>
                <a:gd name="T7" fmla="*/ 38 h 98"/>
                <a:gd name="T8" fmla="*/ 109 w 177"/>
                <a:gd name="T9" fmla="*/ 11 h 98"/>
                <a:gd name="T10" fmla="*/ 149 w 177"/>
                <a:gd name="T11" fmla="*/ 11 h 98"/>
                <a:gd name="T12" fmla="*/ 149 w 177"/>
                <a:gd name="T13" fmla="*/ 0 h 98"/>
                <a:gd name="T14" fmla="*/ 176 w 177"/>
                <a:gd name="T15" fmla="*/ 15 h 98"/>
                <a:gd name="T16" fmla="*/ 149 w 177"/>
                <a:gd name="T17" fmla="*/ 29 h 98"/>
                <a:gd name="T18" fmla="*/ 149 w 177"/>
                <a:gd name="T19" fmla="*/ 19 h 98"/>
                <a:gd name="T20" fmla="*/ 121 w 177"/>
                <a:gd name="T21" fmla="*/ 19 h 98"/>
                <a:gd name="T22" fmla="*/ 96 w 177"/>
                <a:gd name="T23" fmla="*/ 48 h 98"/>
                <a:gd name="T24" fmla="*/ 121 w 177"/>
                <a:gd name="T25" fmla="*/ 78 h 98"/>
                <a:gd name="T26" fmla="*/ 149 w 177"/>
                <a:gd name="T27" fmla="*/ 78 h 98"/>
                <a:gd name="T28" fmla="*/ 149 w 177"/>
                <a:gd name="T29" fmla="*/ 67 h 98"/>
                <a:gd name="T30" fmla="*/ 176 w 177"/>
                <a:gd name="T31" fmla="*/ 81 h 98"/>
                <a:gd name="T32" fmla="*/ 149 w 177"/>
                <a:gd name="T33" fmla="*/ 97 h 98"/>
                <a:gd name="T34" fmla="*/ 149 w 177"/>
                <a:gd name="T35" fmla="*/ 86 h 98"/>
                <a:gd name="T36" fmla="*/ 109 w 177"/>
                <a:gd name="T37" fmla="*/ 86 h 98"/>
                <a:gd name="T38" fmla="*/ 88 w 177"/>
                <a:gd name="T39" fmla="*/ 58 h 98"/>
                <a:gd name="T40" fmla="*/ 66 w 177"/>
                <a:gd name="T41" fmla="*/ 86 h 98"/>
                <a:gd name="T42" fmla="*/ 26 w 177"/>
                <a:gd name="T43" fmla="*/ 86 h 98"/>
                <a:gd name="T44" fmla="*/ 26 w 177"/>
                <a:gd name="T45" fmla="*/ 97 h 98"/>
                <a:gd name="T46" fmla="*/ 0 w 177"/>
                <a:gd name="T47" fmla="*/ 81 h 98"/>
                <a:gd name="T48" fmla="*/ 26 w 177"/>
                <a:gd name="T49" fmla="*/ 67 h 98"/>
                <a:gd name="T50" fmla="*/ 26 w 177"/>
                <a:gd name="T51" fmla="*/ 78 h 98"/>
                <a:gd name="T52" fmla="*/ 53 w 177"/>
                <a:gd name="T53" fmla="*/ 78 h 98"/>
                <a:gd name="T54" fmla="*/ 79 w 177"/>
                <a:gd name="T55" fmla="*/ 48 h 98"/>
                <a:gd name="T56" fmla="*/ 54 w 177"/>
                <a:gd name="T57" fmla="*/ 19 h 98"/>
                <a:gd name="T58" fmla="*/ 26 w 177"/>
                <a:gd name="T59" fmla="*/ 19 h 98"/>
                <a:gd name="T60" fmla="*/ 26 w 177"/>
                <a:gd name="T61" fmla="*/ 29 h 98"/>
                <a:gd name="T62" fmla="*/ 0 w 177"/>
                <a:gd name="T63" fmla="*/ 15 h 98"/>
                <a:gd name="T64" fmla="*/ 26 w 177"/>
                <a:gd name="T6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7" h="98">
                  <a:moveTo>
                    <a:pt x="26" y="0"/>
                  </a:moveTo>
                  <a:lnTo>
                    <a:pt x="26" y="11"/>
                  </a:lnTo>
                  <a:lnTo>
                    <a:pt x="66" y="11"/>
                  </a:lnTo>
                  <a:lnTo>
                    <a:pt x="88" y="38"/>
                  </a:lnTo>
                  <a:lnTo>
                    <a:pt x="109" y="11"/>
                  </a:lnTo>
                  <a:lnTo>
                    <a:pt x="149" y="11"/>
                  </a:lnTo>
                  <a:lnTo>
                    <a:pt x="149" y="0"/>
                  </a:lnTo>
                  <a:lnTo>
                    <a:pt x="176" y="15"/>
                  </a:lnTo>
                  <a:lnTo>
                    <a:pt x="149" y="29"/>
                  </a:lnTo>
                  <a:lnTo>
                    <a:pt x="149" y="19"/>
                  </a:lnTo>
                  <a:lnTo>
                    <a:pt x="121" y="19"/>
                  </a:lnTo>
                  <a:lnTo>
                    <a:pt x="96" y="48"/>
                  </a:lnTo>
                  <a:lnTo>
                    <a:pt x="121" y="78"/>
                  </a:lnTo>
                  <a:lnTo>
                    <a:pt x="149" y="78"/>
                  </a:lnTo>
                  <a:lnTo>
                    <a:pt x="149" y="67"/>
                  </a:lnTo>
                  <a:lnTo>
                    <a:pt x="176" y="81"/>
                  </a:lnTo>
                  <a:lnTo>
                    <a:pt x="149" y="97"/>
                  </a:lnTo>
                  <a:lnTo>
                    <a:pt x="149" y="86"/>
                  </a:lnTo>
                  <a:lnTo>
                    <a:pt x="109" y="86"/>
                  </a:lnTo>
                  <a:lnTo>
                    <a:pt x="88" y="58"/>
                  </a:lnTo>
                  <a:lnTo>
                    <a:pt x="66" y="86"/>
                  </a:lnTo>
                  <a:lnTo>
                    <a:pt x="26" y="86"/>
                  </a:lnTo>
                  <a:lnTo>
                    <a:pt x="26" y="97"/>
                  </a:lnTo>
                  <a:lnTo>
                    <a:pt x="0" y="81"/>
                  </a:lnTo>
                  <a:lnTo>
                    <a:pt x="26" y="67"/>
                  </a:lnTo>
                  <a:lnTo>
                    <a:pt x="26" y="78"/>
                  </a:lnTo>
                  <a:lnTo>
                    <a:pt x="53" y="78"/>
                  </a:lnTo>
                  <a:lnTo>
                    <a:pt x="79" y="48"/>
                  </a:lnTo>
                  <a:lnTo>
                    <a:pt x="54" y="19"/>
                  </a:lnTo>
                  <a:lnTo>
                    <a:pt x="26" y="19"/>
                  </a:lnTo>
                  <a:lnTo>
                    <a:pt x="26" y="29"/>
                  </a:lnTo>
                  <a:lnTo>
                    <a:pt x="0" y="15"/>
                  </a:lnTo>
                  <a:lnTo>
                    <a:pt x="2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42115" name="Group 35"/>
          <p:cNvGrpSpPr>
            <a:grpSpLocks/>
          </p:cNvGrpSpPr>
          <p:nvPr/>
        </p:nvGrpSpPr>
        <p:grpSpPr bwMode="auto">
          <a:xfrm>
            <a:off x="4886325" y="4160838"/>
            <a:ext cx="782638" cy="517525"/>
            <a:chOff x="733" y="2375"/>
            <a:chExt cx="439" cy="290"/>
          </a:xfrm>
        </p:grpSpPr>
        <p:sp>
          <p:nvSpPr>
            <p:cNvPr id="942116" name="Freeform 36"/>
            <p:cNvSpPr>
              <a:spLocks/>
            </p:cNvSpPr>
            <p:nvPr/>
          </p:nvSpPr>
          <p:spPr bwMode="auto">
            <a:xfrm>
              <a:off x="736" y="2463"/>
              <a:ext cx="436" cy="128"/>
            </a:xfrm>
            <a:custGeom>
              <a:avLst/>
              <a:gdLst>
                <a:gd name="T0" fmla="*/ 0 w 436"/>
                <a:gd name="T1" fmla="*/ 0 h 128"/>
                <a:gd name="T2" fmla="*/ 435 w 436"/>
                <a:gd name="T3" fmla="*/ 0 h 128"/>
                <a:gd name="T4" fmla="*/ 435 w 436"/>
                <a:gd name="T5" fmla="*/ 127 h 128"/>
                <a:gd name="T6" fmla="*/ 0 w 436"/>
                <a:gd name="T7" fmla="*/ 127 h 128"/>
                <a:gd name="T8" fmla="*/ 0 w 436"/>
                <a:gd name="T9" fmla="*/ 0 h 128"/>
              </a:gdLst>
              <a:ahLst/>
              <a:cxnLst>
                <a:cxn ang="0">
                  <a:pos x="T0" y="T1"/>
                </a:cxn>
                <a:cxn ang="0">
                  <a:pos x="T2" y="T3"/>
                </a:cxn>
                <a:cxn ang="0">
                  <a:pos x="T4" y="T5"/>
                </a:cxn>
                <a:cxn ang="0">
                  <a:pos x="T6" y="T7"/>
                </a:cxn>
                <a:cxn ang="0">
                  <a:pos x="T8" y="T9"/>
                </a:cxn>
              </a:cxnLst>
              <a:rect l="0" t="0" r="r" b="b"/>
              <a:pathLst>
                <a:path w="436" h="128">
                  <a:moveTo>
                    <a:pt x="0" y="0"/>
                  </a:moveTo>
                  <a:lnTo>
                    <a:pt x="435" y="0"/>
                  </a:lnTo>
                  <a:lnTo>
                    <a:pt x="435" y="127"/>
                  </a:lnTo>
                  <a:lnTo>
                    <a:pt x="0" y="127"/>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17" name="Oval 37"/>
            <p:cNvSpPr>
              <a:spLocks noChangeArrowheads="1"/>
            </p:cNvSpPr>
            <p:nvPr/>
          </p:nvSpPr>
          <p:spPr bwMode="auto">
            <a:xfrm>
              <a:off x="737" y="2515"/>
              <a:ext cx="433" cy="15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18" name="Oval 38"/>
            <p:cNvSpPr>
              <a:spLocks noChangeArrowheads="1"/>
            </p:cNvSpPr>
            <p:nvPr/>
          </p:nvSpPr>
          <p:spPr bwMode="auto">
            <a:xfrm>
              <a:off x="740" y="2385"/>
              <a:ext cx="431" cy="15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19" name="Freeform 39"/>
            <p:cNvSpPr>
              <a:spLocks/>
            </p:cNvSpPr>
            <p:nvPr/>
          </p:nvSpPr>
          <p:spPr bwMode="auto">
            <a:xfrm>
              <a:off x="734" y="2457"/>
              <a:ext cx="433" cy="124"/>
            </a:xfrm>
            <a:custGeom>
              <a:avLst/>
              <a:gdLst>
                <a:gd name="T0" fmla="*/ 0 w 433"/>
                <a:gd name="T1" fmla="*/ 0 h 124"/>
                <a:gd name="T2" fmla="*/ 432 w 433"/>
                <a:gd name="T3" fmla="*/ 0 h 124"/>
                <a:gd name="T4" fmla="*/ 432 w 433"/>
                <a:gd name="T5" fmla="*/ 123 h 124"/>
                <a:gd name="T6" fmla="*/ 0 w 433"/>
                <a:gd name="T7" fmla="*/ 123 h 124"/>
                <a:gd name="T8" fmla="*/ 0 w 433"/>
                <a:gd name="T9" fmla="*/ 0 h 124"/>
              </a:gdLst>
              <a:ahLst/>
              <a:cxnLst>
                <a:cxn ang="0">
                  <a:pos x="T0" y="T1"/>
                </a:cxn>
                <a:cxn ang="0">
                  <a:pos x="T2" y="T3"/>
                </a:cxn>
                <a:cxn ang="0">
                  <a:pos x="T4" y="T5"/>
                </a:cxn>
                <a:cxn ang="0">
                  <a:pos x="T6" y="T7"/>
                </a:cxn>
                <a:cxn ang="0">
                  <a:pos x="T8" y="T9"/>
                </a:cxn>
              </a:cxnLst>
              <a:rect l="0" t="0" r="r" b="b"/>
              <a:pathLst>
                <a:path w="433" h="124">
                  <a:moveTo>
                    <a:pt x="0" y="0"/>
                  </a:moveTo>
                  <a:lnTo>
                    <a:pt x="432" y="0"/>
                  </a:lnTo>
                  <a:lnTo>
                    <a:pt x="432" y="123"/>
                  </a:lnTo>
                  <a:lnTo>
                    <a:pt x="0" y="123"/>
                  </a:lnTo>
                  <a:lnTo>
                    <a:pt x="0" y="0"/>
                  </a:lnTo>
                </a:path>
              </a:pathLst>
            </a:custGeom>
            <a:solidFill>
              <a:srgbClr val="004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20" name="Oval 40"/>
            <p:cNvSpPr>
              <a:spLocks noChangeArrowheads="1"/>
            </p:cNvSpPr>
            <p:nvPr/>
          </p:nvSpPr>
          <p:spPr bwMode="auto">
            <a:xfrm>
              <a:off x="733" y="2507"/>
              <a:ext cx="433" cy="151"/>
            </a:xfrm>
            <a:prstGeom prst="ellipse">
              <a:avLst/>
            </a:prstGeom>
            <a:solidFill>
              <a:srgbClr val="004E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21" name="Oval 41"/>
            <p:cNvSpPr>
              <a:spLocks noChangeArrowheads="1"/>
            </p:cNvSpPr>
            <p:nvPr/>
          </p:nvSpPr>
          <p:spPr bwMode="auto">
            <a:xfrm>
              <a:off x="733" y="2375"/>
              <a:ext cx="433" cy="151"/>
            </a:xfrm>
            <a:prstGeom prst="ellipse">
              <a:avLst/>
            </a:prstGeom>
            <a:solidFill>
              <a:srgbClr val="558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42122" name="Group 42"/>
            <p:cNvGrpSpPr>
              <a:grpSpLocks/>
            </p:cNvGrpSpPr>
            <p:nvPr/>
          </p:nvGrpSpPr>
          <p:grpSpPr bwMode="auto">
            <a:xfrm>
              <a:off x="815" y="2396"/>
              <a:ext cx="270" cy="109"/>
              <a:chOff x="815" y="2396"/>
              <a:chExt cx="270" cy="109"/>
            </a:xfrm>
          </p:grpSpPr>
          <p:grpSp>
            <p:nvGrpSpPr>
              <p:cNvPr id="942123" name="Group 43"/>
              <p:cNvGrpSpPr>
                <a:grpSpLocks/>
              </p:cNvGrpSpPr>
              <p:nvPr/>
            </p:nvGrpSpPr>
            <p:grpSpPr bwMode="auto">
              <a:xfrm>
                <a:off x="815" y="2396"/>
                <a:ext cx="270" cy="109"/>
                <a:chOff x="815" y="2396"/>
                <a:chExt cx="270" cy="109"/>
              </a:xfrm>
            </p:grpSpPr>
            <p:sp>
              <p:nvSpPr>
                <p:cNvPr id="942124" name="Freeform 44"/>
                <p:cNvSpPr>
                  <a:spLocks/>
                </p:cNvSpPr>
                <p:nvPr/>
              </p:nvSpPr>
              <p:spPr bwMode="auto">
                <a:xfrm>
                  <a:off x="815" y="2396"/>
                  <a:ext cx="117" cy="36"/>
                </a:xfrm>
                <a:custGeom>
                  <a:avLst/>
                  <a:gdLst>
                    <a:gd name="T0" fmla="*/ 0 w 117"/>
                    <a:gd name="T1" fmla="*/ 6 h 36"/>
                    <a:gd name="T2" fmla="*/ 27 w 117"/>
                    <a:gd name="T3" fmla="*/ 0 h 36"/>
                    <a:gd name="T4" fmla="*/ 88 w 117"/>
                    <a:gd name="T5" fmla="*/ 18 h 36"/>
                    <a:gd name="T6" fmla="*/ 116 w 117"/>
                    <a:gd name="T7" fmla="*/ 13 h 36"/>
                    <a:gd name="T8" fmla="*/ 108 w 117"/>
                    <a:gd name="T9" fmla="*/ 35 h 36"/>
                    <a:gd name="T10" fmla="*/ 27 w 117"/>
                    <a:gd name="T11" fmla="*/ 35 h 36"/>
                    <a:gd name="T12" fmla="*/ 64 w 117"/>
                    <a:gd name="T13" fmla="*/ 28 h 36"/>
                    <a:gd name="T14" fmla="*/ 0 w 117"/>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6">
                      <a:moveTo>
                        <a:pt x="0" y="6"/>
                      </a:moveTo>
                      <a:lnTo>
                        <a:pt x="27" y="0"/>
                      </a:lnTo>
                      <a:lnTo>
                        <a:pt x="88" y="18"/>
                      </a:lnTo>
                      <a:lnTo>
                        <a:pt x="116" y="13"/>
                      </a:lnTo>
                      <a:lnTo>
                        <a:pt x="108" y="35"/>
                      </a:lnTo>
                      <a:lnTo>
                        <a:pt x="27" y="35"/>
                      </a:lnTo>
                      <a:lnTo>
                        <a:pt x="64" y="28"/>
                      </a:lnTo>
                      <a:lnTo>
                        <a:pt x="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25" name="Freeform 45"/>
                <p:cNvSpPr>
                  <a:spLocks/>
                </p:cNvSpPr>
                <p:nvPr/>
              </p:nvSpPr>
              <p:spPr bwMode="auto">
                <a:xfrm>
                  <a:off x="815" y="2396"/>
                  <a:ext cx="117" cy="36"/>
                </a:xfrm>
                <a:custGeom>
                  <a:avLst/>
                  <a:gdLst>
                    <a:gd name="T0" fmla="*/ 0 w 117"/>
                    <a:gd name="T1" fmla="*/ 6 h 36"/>
                    <a:gd name="T2" fmla="*/ 27 w 117"/>
                    <a:gd name="T3" fmla="*/ 0 h 36"/>
                    <a:gd name="T4" fmla="*/ 88 w 117"/>
                    <a:gd name="T5" fmla="*/ 18 h 36"/>
                    <a:gd name="T6" fmla="*/ 116 w 117"/>
                    <a:gd name="T7" fmla="*/ 13 h 36"/>
                    <a:gd name="T8" fmla="*/ 108 w 117"/>
                    <a:gd name="T9" fmla="*/ 35 h 36"/>
                    <a:gd name="T10" fmla="*/ 27 w 117"/>
                    <a:gd name="T11" fmla="*/ 35 h 36"/>
                    <a:gd name="T12" fmla="*/ 64 w 117"/>
                    <a:gd name="T13" fmla="*/ 28 h 36"/>
                    <a:gd name="T14" fmla="*/ 0 w 117"/>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6">
                      <a:moveTo>
                        <a:pt x="0" y="6"/>
                      </a:moveTo>
                      <a:lnTo>
                        <a:pt x="27" y="0"/>
                      </a:lnTo>
                      <a:lnTo>
                        <a:pt x="88" y="18"/>
                      </a:lnTo>
                      <a:lnTo>
                        <a:pt x="116" y="13"/>
                      </a:lnTo>
                      <a:lnTo>
                        <a:pt x="108" y="35"/>
                      </a:lnTo>
                      <a:lnTo>
                        <a:pt x="27" y="35"/>
                      </a:lnTo>
                      <a:lnTo>
                        <a:pt x="64" y="28"/>
                      </a:lnTo>
                      <a:lnTo>
                        <a:pt x="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26" name="Freeform 46"/>
                <p:cNvSpPr>
                  <a:spLocks/>
                </p:cNvSpPr>
                <p:nvPr/>
              </p:nvSpPr>
              <p:spPr bwMode="auto">
                <a:xfrm>
                  <a:off x="962" y="2472"/>
                  <a:ext cx="123" cy="33"/>
                </a:xfrm>
                <a:custGeom>
                  <a:avLst/>
                  <a:gdLst>
                    <a:gd name="T0" fmla="*/ 122 w 123"/>
                    <a:gd name="T1" fmla="*/ 24 h 33"/>
                    <a:gd name="T2" fmla="*/ 93 w 123"/>
                    <a:gd name="T3" fmla="*/ 32 h 33"/>
                    <a:gd name="T4" fmla="*/ 28 w 123"/>
                    <a:gd name="T5" fmla="*/ 15 h 33"/>
                    <a:gd name="T6" fmla="*/ 0 w 123"/>
                    <a:gd name="T7" fmla="*/ 24 h 33"/>
                    <a:gd name="T8" fmla="*/ 8 w 123"/>
                    <a:gd name="T9" fmla="*/ 0 h 33"/>
                    <a:gd name="T10" fmla="*/ 93 w 123"/>
                    <a:gd name="T11" fmla="*/ 0 h 33"/>
                    <a:gd name="T12" fmla="*/ 61 w 123"/>
                    <a:gd name="T13" fmla="*/ 9 h 33"/>
                    <a:gd name="T14" fmla="*/ 122 w 123"/>
                    <a:gd name="T15" fmla="*/ 24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33">
                      <a:moveTo>
                        <a:pt x="122" y="24"/>
                      </a:moveTo>
                      <a:lnTo>
                        <a:pt x="93" y="32"/>
                      </a:lnTo>
                      <a:lnTo>
                        <a:pt x="28" y="15"/>
                      </a:lnTo>
                      <a:lnTo>
                        <a:pt x="0" y="24"/>
                      </a:lnTo>
                      <a:lnTo>
                        <a:pt x="8" y="0"/>
                      </a:lnTo>
                      <a:lnTo>
                        <a:pt x="93" y="0"/>
                      </a:lnTo>
                      <a:lnTo>
                        <a:pt x="61" y="9"/>
                      </a:lnTo>
                      <a:lnTo>
                        <a:pt x="122" y="2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27" name="Freeform 47"/>
                <p:cNvSpPr>
                  <a:spLocks/>
                </p:cNvSpPr>
                <p:nvPr/>
              </p:nvSpPr>
              <p:spPr bwMode="auto">
                <a:xfrm>
                  <a:off x="962" y="2472"/>
                  <a:ext cx="123" cy="33"/>
                </a:xfrm>
                <a:custGeom>
                  <a:avLst/>
                  <a:gdLst>
                    <a:gd name="T0" fmla="*/ 122 w 123"/>
                    <a:gd name="T1" fmla="*/ 24 h 33"/>
                    <a:gd name="T2" fmla="*/ 93 w 123"/>
                    <a:gd name="T3" fmla="*/ 32 h 33"/>
                    <a:gd name="T4" fmla="*/ 28 w 123"/>
                    <a:gd name="T5" fmla="*/ 15 h 33"/>
                    <a:gd name="T6" fmla="*/ 0 w 123"/>
                    <a:gd name="T7" fmla="*/ 24 h 33"/>
                    <a:gd name="T8" fmla="*/ 8 w 123"/>
                    <a:gd name="T9" fmla="*/ 0 h 33"/>
                    <a:gd name="T10" fmla="*/ 93 w 123"/>
                    <a:gd name="T11" fmla="*/ 0 h 33"/>
                    <a:gd name="T12" fmla="*/ 61 w 123"/>
                    <a:gd name="T13" fmla="*/ 9 h 33"/>
                    <a:gd name="T14" fmla="*/ 122 w 123"/>
                    <a:gd name="T15" fmla="*/ 24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33">
                      <a:moveTo>
                        <a:pt x="122" y="24"/>
                      </a:moveTo>
                      <a:lnTo>
                        <a:pt x="93" y="32"/>
                      </a:lnTo>
                      <a:lnTo>
                        <a:pt x="28" y="15"/>
                      </a:lnTo>
                      <a:lnTo>
                        <a:pt x="0" y="24"/>
                      </a:lnTo>
                      <a:lnTo>
                        <a:pt x="8" y="0"/>
                      </a:lnTo>
                      <a:lnTo>
                        <a:pt x="93" y="0"/>
                      </a:lnTo>
                      <a:lnTo>
                        <a:pt x="61" y="9"/>
                      </a:lnTo>
                      <a:lnTo>
                        <a:pt x="122" y="2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42128" name="Group 48"/>
              <p:cNvGrpSpPr>
                <a:grpSpLocks/>
              </p:cNvGrpSpPr>
              <p:nvPr/>
            </p:nvGrpSpPr>
            <p:grpSpPr bwMode="auto">
              <a:xfrm>
                <a:off x="825" y="2396"/>
                <a:ext cx="252" cy="109"/>
                <a:chOff x="825" y="2396"/>
                <a:chExt cx="252" cy="109"/>
              </a:xfrm>
            </p:grpSpPr>
            <p:sp>
              <p:nvSpPr>
                <p:cNvPr id="942129" name="Freeform 49"/>
                <p:cNvSpPr>
                  <a:spLocks/>
                </p:cNvSpPr>
                <p:nvPr/>
              </p:nvSpPr>
              <p:spPr bwMode="auto">
                <a:xfrm>
                  <a:off x="953" y="2396"/>
                  <a:ext cx="124" cy="36"/>
                </a:xfrm>
                <a:custGeom>
                  <a:avLst/>
                  <a:gdLst>
                    <a:gd name="T0" fmla="*/ 0 w 124"/>
                    <a:gd name="T1" fmla="*/ 28 h 36"/>
                    <a:gd name="T2" fmla="*/ 28 w 124"/>
                    <a:gd name="T3" fmla="*/ 35 h 36"/>
                    <a:gd name="T4" fmla="*/ 90 w 124"/>
                    <a:gd name="T5" fmla="*/ 13 h 36"/>
                    <a:gd name="T6" fmla="*/ 123 w 124"/>
                    <a:gd name="T7" fmla="*/ 18 h 36"/>
                    <a:gd name="T8" fmla="*/ 110 w 124"/>
                    <a:gd name="T9" fmla="*/ 0 h 36"/>
                    <a:gd name="T10" fmla="*/ 28 w 124"/>
                    <a:gd name="T11" fmla="*/ 0 h 36"/>
                    <a:gd name="T12" fmla="*/ 69 w 124"/>
                    <a:gd name="T13" fmla="*/ 6 h 36"/>
                    <a:gd name="T14" fmla="*/ 0 w 124"/>
                    <a:gd name="T15" fmla="*/ 2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36">
                      <a:moveTo>
                        <a:pt x="0" y="28"/>
                      </a:moveTo>
                      <a:lnTo>
                        <a:pt x="28" y="35"/>
                      </a:lnTo>
                      <a:lnTo>
                        <a:pt x="90" y="13"/>
                      </a:lnTo>
                      <a:lnTo>
                        <a:pt x="123" y="18"/>
                      </a:lnTo>
                      <a:lnTo>
                        <a:pt x="110" y="0"/>
                      </a:lnTo>
                      <a:lnTo>
                        <a:pt x="28" y="0"/>
                      </a:lnTo>
                      <a:lnTo>
                        <a:pt x="69" y="6"/>
                      </a:lnTo>
                      <a:lnTo>
                        <a:pt x="0" y="2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30" name="Freeform 50"/>
                <p:cNvSpPr>
                  <a:spLocks/>
                </p:cNvSpPr>
                <p:nvPr/>
              </p:nvSpPr>
              <p:spPr bwMode="auto">
                <a:xfrm>
                  <a:off x="953" y="2396"/>
                  <a:ext cx="124" cy="36"/>
                </a:xfrm>
                <a:custGeom>
                  <a:avLst/>
                  <a:gdLst>
                    <a:gd name="T0" fmla="*/ 0 w 124"/>
                    <a:gd name="T1" fmla="*/ 28 h 36"/>
                    <a:gd name="T2" fmla="*/ 28 w 124"/>
                    <a:gd name="T3" fmla="*/ 35 h 36"/>
                    <a:gd name="T4" fmla="*/ 90 w 124"/>
                    <a:gd name="T5" fmla="*/ 13 h 36"/>
                    <a:gd name="T6" fmla="*/ 123 w 124"/>
                    <a:gd name="T7" fmla="*/ 18 h 36"/>
                    <a:gd name="T8" fmla="*/ 110 w 124"/>
                    <a:gd name="T9" fmla="*/ 0 h 36"/>
                    <a:gd name="T10" fmla="*/ 28 w 124"/>
                    <a:gd name="T11" fmla="*/ 0 h 36"/>
                    <a:gd name="T12" fmla="*/ 69 w 124"/>
                    <a:gd name="T13" fmla="*/ 6 h 36"/>
                    <a:gd name="T14" fmla="*/ 0 w 124"/>
                    <a:gd name="T15" fmla="*/ 2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36">
                      <a:moveTo>
                        <a:pt x="0" y="28"/>
                      </a:moveTo>
                      <a:lnTo>
                        <a:pt x="28" y="35"/>
                      </a:lnTo>
                      <a:lnTo>
                        <a:pt x="90" y="13"/>
                      </a:lnTo>
                      <a:lnTo>
                        <a:pt x="123" y="18"/>
                      </a:lnTo>
                      <a:lnTo>
                        <a:pt x="110" y="0"/>
                      </a:lnTo>
                      <a:lnTo>
                        <a:pt x="28" y="0"/>
                      </a:lnTo>
                      <a:lnTo>
                        <a:pt x="69" y="6"/>
                      </a:lnTo>
                      <a:lnTo>
                        <a:pt x="0" y="2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31" name="Freeform 51"/>
                <p:cNvSpPr>
                  <a:spLocks/>
                </p:cNvSpPr>
                <p:nvPr/>
              </p:nvSpPr>
              <p:spPr bwMode="auto">
                <a:xfrm>
                  <a:off x="825" y="2464"/>
                  <a:ext cx="117" cy="41"/>
                </a:xfrm>
                <a:custGeom>
                  <a:avLst/>
                  <a:gdLst>
                    <a:gd name="T0" fmla="*/ 116 w 117"/>
                    <a:gd name="T1" fmla="*/ 6 h 41"/>
                    <a:gd name="T2" fmla="*/ 88 w 117"/>
                    <a:gd name="T3" fmla="*/ 0 h 41"/>
                    <a:gd name="T4" fmla="*/ 27 w 117"/>
                    <a:gd name="T5" fmla="*/ 22 h 41"/>
                    <a:gd name="T6" fmla="*/ 0 w 117"/>
                    <a:gd name="T7" fmla="*/ 16 h 41"/>
                    <a:gd name="T8" fmla="*/ 7 w 117"/>
                    <a:gd name="T9" fmla="*/ 40 h 41"/>
                    <a:gd name="T10" fmla="*/ 88 w 117"/>
                    <a:gd name="T11" fmla="*/ 40 h 41"/>
                    <a:gd name="T12" fmla="*/ 51 w 117"/>
                    <a:gd name="T13" fmla="*/ 32 h 41"/>
                    <a:gd name="T14" fmla="*/ 116 w 117"/>
                    <a:gd name="T15" fmla="*/ 6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41">
                      <a:moveTo>
                        <a:pt x="116" y="6"/>
                      </a:moveTo>
                      <a:lnTo>
                        <a:pt x="88" y="0"/>
                      </a:lnTo>
                      <a:lnTo>
                        <a:pt x="27" y="22"/>
                      </a:lnTo>
                      <a:lnTo>
                        <a:pt x="0" y="16"/>
                      </a:lnTo>
                      <a:lnTo>
                        <a:pt x="7" y="40"/>
                      </a:lnTo>
                      <a:lnTo>
                        <a:pt x="88" y="40"/>
                      </a:lnTo>
                      <a:lnTo>
                        <a:pt x="51" y="32"/>
                      </a:lnTo>
                      <a:lnTo>
                        <a:pt x="116"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32" name="Freeform 52"/>
                <p:cNvSpPr>
                  <a:spLocks/>
                </p:cNvSpPr>
                <p:nvPr/>
              </p:nvSpPr>
              <p:spPr bwMode="auto">
                <a:xfrm>
                  <a:off x="825" y="2464"/>
                  <a:ext cx="117" cy="41"/>
                </a:xfrm>
                <a:custGeom>
                  <a:avLst/>
                  <a:gdLst>
                    <a:gd name="T0" fmla="*/ 116 w 117"/>
                    <a:gd name="T1" fmla="*/ 6 h 41"/>
                    <a:gd name="T2" fmla="*/ 88 w 117"/>
                    <a:gd name="T3" fmla="*/ 0 h 41"/>
                    <a:gd name="T4" fmla="*/ 27 w 117"/>
                    <a:gd name="T5" fmla="*/ 22 h 41"/>
                    <a:gd name="T6" fmla="*/ 0 w 117"/>
                    <a:gd name="T7" fmla="*/ 16 h 41"/>
                    <a:gd name="T8" fmla="*/ 7 w 117"/>
                    <a:gd name="T9" fmla="*/ 40 h 41"/>
                    <a:gd name="T10" fmla="*/ 88 w 117"/>
                    <a:gd name="T11" fmla="*/ 40 h 41"/>
                    <a:gd name="T12" fmla="*/ 51 w 117"/>
                    <a:gd name="T13" fmla="*/ 32 h 41"/>
                    <a:gd name="T14" fmla="*/ 116 w 117"/>
                    <a:gd name="T15" fmla="*/ 6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41">
                      <a:moveTo>
                        <a:pt x="116" y="6"/>
                      </a:moveTo>
                      <a:lnTo>
                        <a:pt x="88" y="0"/>
                      </a:lnTo>
                      <a:lnTo>
                        <a:pt x="27" y="22"/>
                      </a:lnTo>
                      <a:lnTo>
                        <a:pt x="0" y="16"/>
                      </a:lnTo>
                      <a:lnTo>
                        <a:pt x="7" y="40"/>
                      </a:lnTo>
                      <a:lnTo>
                        <a:pt x="88" y="40"/>
                      </a:lnTo>
                      <a:lnTo>
                        <a:pt x="51" y="32"/>
                      </a:lnTo>
                      <a:lnTo>
                        <a:pt x="116"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942133" name="Freeform 53"/>
            <p:cNvSpPr>
              <a:spLocks/>
            </p:cNvSpPr>
            <p:nvPr/>
          </p:nvSpPr>
          <p:spPr bwMode="auto">
            <a:xfrm>
              <a:off x="858" y="2534"/>
              <a:ext cx="177" cy="98"/>
            </a:xfrm>
            <a:custGeom>
              <a:avLst/>
              <a:gdLst>
                <a:gd name="T0" fmla="*/ 26 w 177"/>
                <a:gd name="T1" fmla="*/ 0 h 98"/>
                <a:gd name="T2" fmla="*/ 26 w 177"/>
                <a:gd name="T3" fmla="*/ 11 h 98"/>
                <a:gd name="T4" fmla="*/ 66 w 177"/>
                <a:gd name="T5" fmla="*/ 11 h 98"/>
                <a:gd name="T6" fmla="*/ 88 w 177"/>
                <a:gd name="T7" fmla="*/ 38 h 98"/>
                <a:gd name="T8" fmla="*/ 109 w 177"/>
                <a:gd name="T9" fmla="*/ 11 h 98"/>
                <a:gd name="T10" fmla="*/ 149 w 177"/>
                <a:gd name="T11" fmla="*/ 11 h 98"/>
                <a:gd name="T12" fmla="*/ 149 w 177"/>
                <a:gd name="T13" fmla="*/ 0 h 98"/>
                <a:gd name="T14" fmla="*/ 176 w 177"/>
                <a:gd name="T15" fmla="*/ 15 h 98"/>
                <a:gd name="T16" fmla="*/ 149 w 177"/>
                <a:gd name="T17" fmla="*/ 29 h 98"/>
                <a:gd name="T18" fmla="*/ 149 w 177"/>
                <a:gd name="T19" fmla="*/ 19 h 98"/>
                <a:gd name="T20" fmla="*/ 121 w 177"/>
                <a:gd name="T21" fmla="*/ 19 h 98"/>
                <a:gd name="T22" fmla="*/ 96 w 177"/>
                <a:gd name="T23" fmla="*/ 48 h 98"/>
                <a:gd name="T24" fmla="*/ 121 w 177"/>
                <a:gd name="T25" fmla="*/ 78 h 98"/>
                <a:gd name="T26" fmla="*/ 149 w 177"/>
                <a:gd name="T27" fmla="*/ 78 h 98"/>
                <a:gd name="T28" fmla="*/ 149 w 177"/>
                <a:gd name="T29" fmla="*/ 67 h 98"/>
                <a:gd name="T30" fmla="*/ 176 w 177"/>
                <a:gd name="T31" fmla="*/ 81 h 98"/>
                <a:gd name="T32" fmla="*/ 149 w 177"/>
                <a:gd name="T33" fmla="*/ 97 h 98"/>
                <a:gd name="T34" fmla="*/ 149 w 177"/>
                <a:gd name="T35" fmla="*/ 86 h 98"/>
                <a:gd name="T36" fmla="*/ 109 w 177"/>
                <a:gd name="T37" fmla="*/ 86 h 98"/>
                <a:gd name="T38" fmla="*/ 88 w 177"/>
                <a:gd name="T39" fmla="*/ 58 h 98"/>
                <a:gd name="T40" fmla="*/ 66 w 177"/>
                <a:gd name="T41" fmla="*/ 86 h 98"/>
                <a:gd name="T42" fmla="*/ 26 w 177"/>
                <a:gd name="T43" fmla="*/ 86 h 98"/>
                <a:gd name="T44" fmla="*/ 26 w 177"/>
                <a:gd name="T45" fmla="*/ 97 h 98"/>
                <a:gd name="T46" fmla="*/ 0 w 177"/>
                <a:gd name="T47" fmla="*/ 81 h 98"/>
                <a:gd name="T48" fmla="*/ 26 w 177"/>
                <a:gd name="T49" fmla="*/ 67 h 98"/>
                <a:gd name="T50" fmla="*/ 26 w 177"/>
                <a:gd name="T51" fmla="*/ 78 h 98"/>
                <a:gd name="T52" fmla="*/ 53 w 177"/>
                <a:gd name="T53" fmla="*/ 78 h 98"/>
                <a:gd name="T54" fmla="*/ 79 w 177"/>
                <a:gd name="T55" fmla="*/ 48 h 98"/>
                <a:gd name="T56" fmla="*/ 54 w 177"/>
                <a:gd name="T57" fmla="*/ 19 h 98"/>
                <a:gd name="T58" fmla="*/ 26 w 177"/>
                <a:gd name="T59" fmla="*/ 19 h 98"/>
                <a:gd name="T60" fmla="*/ 26 w 177"/>
                <a:gd name="T61" fmla="*/ 29 h 98"/>
                <a:gd name="T62" fmla="*/ 0 w 177"/>
                <a:gd name="T63" fmla="*/ 15 h 98"/>
                <a:gd name="T64" fmla="*/ 26 w 177"/>
                <a:gd name="T6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7" h="98">
                  <a:moveTo>
                    <a:pt x="26" y="0"/>
                  </a:moveTo>
                  <a:lnTo>
                    <a:pt x="26" y="11"/>
                  </a:lnTo>
                  <a:lnTo>
                    <a:pt x="66" y="11"/>
                  </a:lnTo>
                  <a:lnTo>
                    <a:pt x="88" y="38"/>
                  </a:lnTo>
                  <a:lnTo>
                    <a:pt x="109" y="11"/>
                  </a:lnTo>
                  <a:lnTo>
                    <a:pt x="149" y="11"/>
                  </a:lnTo>
                  <a:lnTo>
                    <a:pt x="149" y="0"/>
                  </a:lnTo>
                  <a:lnTo>
                    <a:pt x="176" y="15"/>
                  </a:lnTo>
                  <a:lnTo>
                    <a:pt x="149" y="29"/>
                  </a:lnTo>
                  <a:lnTo>
                    <a:pt x="149" y="19"/>
                  </a:lnTo>
                  <a:lnTo>
                    <a:pt x="121" y="19"/>
                  </a:lnTo>
                  <a:lnTo>
                    <a:pt x="96" y="48"/>
                  </a:lnTo>
                  <a:lnTo>
                    <a:pt x="121" y="78"/>
                  </a:lnTo>
                  <a:lnTo>
                    <a:pt x="149" y="78"/>
                  </a:lnTo>
                  <a:lnTo>
                    <a:pt x="149" y="67"/>
                  </a:lnTo>
                  <a:lnTo>
                    <a:pt x="176" y="81"/>
                  </a:lnTo>
                  <a:lnTo>
                    <a:pt x="149" y="97"/>
                  </a:lnTo>
                  <a:lnTo>
                    <a:pt x="149" y="86"/>
                  </a:lnTo>
                  <a:lnTo>
                    <a:pt x="109" y="86"/>
                  </a:lnTo>
                  <a:lnTo>
                    <a:pt x="88" y="58"/>
                  </a:lnTo>
                  <a:lnTo>
                    <a:pt x="66" y="86"/>
                  </a:lnTo>
                  <a:lnTo>
                    <a:pt x="26" y="86"/>
                  </a:lnTo>
                  <a:lnTo>
                    <a:pt x="26" y="97"/>
                  </a:lnTo>
                  <a:lnTo>
                    <a:pt x="0" y="81"/>
                  </a:lnTo>
                  <a:lnTo>
                    <a:pt x="26" y="67"/>
                  </a:lnTo>
                  <a:lnTo>
                    <a:pt x="26" y="78"/>
                  </a:lnTo>
                  <a:lnTo>
                    <a:pt x="53" y="78"/>
                  </a:lnTo>
                  <a:lnTo>
                    <a:pt x="79" y="48"/>
                  </a:lnTo>
                  <a:lnTo>
                    <a:pt x="54" y="19"/>
                  </a:lnTo>
                  <a:lnTo>
                    <a:pt x="26" y="19"/>
                  </a:lnTo>
                  <a:lnTo>
                    <a:pt x="26" y="29"/>
                  </a:lnTo>
                  <a:lnTo>
                    <a:pt x="0" y="15"/>
                  </a:lnTo>
                  <a:lnTo>
                    <a:pt x="2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42134" name="Group 54"/>
          <p:cNvGrpSpPr>
            <a:grpSpLocks/>
          </p:cNvGrpSpPr>
          <p:nvPr/>
        </p:nvGrpSpPr>
        <p:grpSpPr bwMode="auto">
          <a:xfrm>
            <a:off x="1543050" y="2827338"/>
            <a:ext cx="784225" cy="517525"/>
            <a:chOff x="733" y="2375"/>
            <a:chExt cx="439" cy="290"/>
          </a:xfrm>
        </p:grpSpPr>
        <p:sp>
          <p:nvSpPr>
            <p:cNvPr id="942135" name="Freeform 55"/>
            <p:cNvSpPr>
              <a:spLocks/>
            </p:cNvSpPr>
            <p:nvPr/>
          </p:nvSpPr>
          <p:spPr bwMode="auto">
            <a:xfrm>
              <a:off x="736" y="2463"/>
              <a:ext cx="436" cy="128"/>
            </a:xfrm>
            <a:custGeom>
              <a:avLst/>
              <a:gdLst>
                <a:gd name="T0" fmla="*/ 0 w 436"/>
                <a:gd name="T1" fmla="*/ 0 h 128"/>
                <a:gd name="T2" fmla="*/ 435 w 436"/>
                <a:gd name="T3" fmla="*/ 0 h 128"/>
                <a:gd name="T4" fmla="*/ 435 w 436"/>
                <a:gd name="T5" fmla="*/ 127 h 128"/>
                <a:gd name="T6" fmla="*/ 0 w 436"/>
                <a:gd name="T7" fmla="*/ 127 h 128"/>
                <a:gd name="T8" fmla="*/ 0 w 436"/>
                <a:gd name="T9" fmla="*/ 0 h 128"/>
              </a:gdLst>
              <a:ahLst/>
              <a:cxnLst>
                <a:cxn ang="0">
                  <a:pos x="T0" y="T1"/>
                </a:cxn>
                <a:cxn ang="0">
                  <a:pos x="T2" y="T3"/>
                </a:cxn>
                <a:cxn ang="0">
                  <a:pos x="T4" y="T5"/>
                </a:cxn>
                <a:cxn ang="0">
                  <a:pos x="T6" y="T7"/>
                </a:cxn>
                <a:cxn ang="0">
                  <a:pos x="T8" y="T9"/>
                </a:cxn>
              </a:cxnLst>
              <a:rect l="0" t="0" r="r" b="b"/>
              <a:pathLst>
                <a:path w="436" h="128">
                  <a:moveTo>
                    <a:pt x="0" y="0"/>
                  </a:moveTo>
                  <a:lnTo>
                    <a:pt x="435" y="0"/>
                  </a:lnTo>
                  <a:lnTo>
                    <a:pt x="435" y="127"/>
                  </a:lnTo>
                  <a:lnTo>
                    <a:pt x="0" y="127"/>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36" name="Oval 56"/>
            <p:cNvSpPr>
              <a:spLocks noChangeArrowheads="1"/>
            </p:cNvSpPr>
            <p:nvPr/>
          </p:nvSpPr>
          <p:spPr bwMode="auto">
            <a:xfrm>
              <a:off x="737" y="2515"/>
              <a:ext cx="433" cy="15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37" name="Oval 57"/>
            <p:cNvSpPr>
              <a:spLocks noChangeArrowheads="1"/>
            </p:cNvSpPr>
            <p:nvPr/>
          </p:nvSpPr>
          <p:spPr bwMode="auto">
            <a:xfrm>
              <a:off x="740" y="2385"/>
              <a:ext cx="431" cy="15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38" name="Freeform 58"/>
            <p:cNvSpPr>
              <a:spLocks/>
            </p:cNvSpPr>
            <p:nvPr/>
          </p:nvSpPr>
          <p:spPr bwMode="auto">
            <a:xfrm>
              <a:off x="734" y="2457"/>
              <a:ext cx="433" cy="124"/>
            </a:xfrm>
            <a:custGeom>
              <a:avLst/>
              <a:gdLst>
                <a:gd name="T0" fmla="*/ 0 w 433"/>
                <a:gd name="T1" fmla="*/ 0 h 124"/>
                <a:gd name="T2" fmla="*/ 432 w 433"/>
                <a:gd name="T3" fmla="*/ 0 h 124"/>
                <a:gd name="T4" fmla="*/ 432 w 433"/>
                <a:gd name="T5" fmla="*/ 123 h 124"/>
                <a:gd name="T6" fmla="*/ 0 w 433"/>
                <a:gd name="T7" fmla="*/ 123 h 124"/>
                <a:gd name="T8" fmla="*/ 0 w 433"/>
                <a:gd name="T9" fmla="*/ 0 h 124"/>
              </a:gdLst>
              <a:ahLst/>
              <a:cxnLst>
                <a:cxn ang="0">
                  <a:pos x="T0" y="T1"/>
                </a:cxn>
                <a:cxn ang="0">
                  <a:pos x="T2" y="T3"/>
                </a:cxn>
                <a:cxn ang="0">
                  <a:pos x="T4" y="T5"/>
                </a:cxn>
                <a:cxn ang="0">
                  <a:pos x="T6" y="T7"/>
                </a:cxn>
                <a:cxn ang="0">
                  <a:pos x="T8" y="T9"/>
                </a:cxn>
              </a:cxnLst>
              <a:rect l="0" t="0" r="r" b="b"/>
              <a:pathLst>
                <a:path w="433" h="124">
                  <a:moveTo>
                    <a:pt x="0" y="0"/>
                  </a:moveTo>
                  <a:lnTo>
                    <a:pt x="432" y="0"/>
                  </a:lnTo>
                  <a:lnTo>
                    <a:pt x="432" y="123"/>
                  </a:lnTo>
                  <a:lnTo>
                    <a:pt x="0" y="123"/>
                  </a:lnTo>
                  <a:lnTo>
                    <a:pt x="0" y="0"/>
                  </a:lnTo>
                </a:path>
              </a:pathLst>
            </a:custGeom>
            <a:solidFill>
              <a:srgbClr val="004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39" name="Oval 59"/>
            <p:cNvSpPr>
              <a:spLocks noChangeArrowheads="1"/>
            </p:cNvSpPr>
            <p:nvPr/>
          </p:nvSpPr>
          <p:spPr bwMode="auto">
            <a:xfrm>
              <a:off x="733" y="2507"/>
              <a:ext cx="433" cy="151"/>
            </a:xfrm>
            <a:prstGeom prst="ellipse">
              <a:avLst/>
            </a:prstGeom>
            <a:solidFill>
              <a:srgbClr val="004E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40" name="Oval 60"/>
            <p:cNvSpPr>
              <a:spLocks noChangeArrowheads="1"/>
            </p:cNvSpPr>
            <p:nvPr/>
          </p:nvSpPr>
          <p:spPr bwMode="auto">
            <a:xfrm>
              <a:off x="733" y="2375"/>
              <a:ext cx="433" cy="151"/>
            </a:xfrm>
            <a:prstGeom prst="ellipse">
              <a:avLst/>
            </a:prstGeom>
            <a:solidFill>
              <a:srgbClr val="558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42141" name="Group 61"/>
            <p:cNvGrpSpPr>
              <a:grpSpLocks/>
            </p:cNvGrpSpPr>
            <p:nvPr/>
          </p:nvGrpSpPr>
          <p:grpSpPr bwMode="auto">
            <a:xfrm>
              <a:off x="815" y="2396"/>
              <a:ext cx="270" cy="109"/>
              <a:chOff x="815" y="2396"/>
              <a:chExt cx="270" cy="109"/>
            </a:xfrm>
          </p:grpSpPr>
          <p:grpSp>
            <p:nvGrpSpPr>
              <p:cNvPr id="942142" name="Group 62"/>
              <p:cNvGrpSpPr>
                <a:grpSpLocks/>
              </p:cNvGrpSpPr>
              <p:nvPr/>
            </p:nvGrpSpPr>
            <p:grpSpPr bwMode="auto">
              <a:xfrm>
                <a:off x="815" y="2396"/>
                <a:ext cx="270" cy="109"/>
                <a:chOff x="815" y="2396"/>
                <a:chExt cx="270" cy="109"/>
              </a:xfrm>
            </p:grpSpPr>
            <p:sp>
              <p:nvSpPr>
                <p:cNvPr id="942143" name="Freeform 63"/>
                <p:cNvSpPr>
                  <a:spLocks/>
                </p:cNvSpPr>
                <p:nvPr/>
              </p:nvSpPr>
              <p:spPr bwMode="auto">
                <a:xfrm>
                  <a:off x="815" y="2396"/>
                  <a:ext cx="117" cy="36"/>
                </a:xfrm>
                <a:custGeom>
                  <a:avLst/>
                  <a:gdLst>
                    <a:gd name="T0" fmla="*/ 0 w 117"/>
                    <a:gd name="T1" fmla="*/ 6 h 36"/>
                    <a:gd name="T2" fmla="*/ 27 w 117"/>
                    <a:gd name="T3" fmla="*/ 0 h 36"/>
                    <a:gd name="T4" fmla="*/ 88 w 117"/>
                    <a:gd name="T5" fmla="*/ 18 h 36"/>
                    <a:gd name="T6" fmla="*/ 116 w 117"/>
                    <a:gd name="T7" fmla="*/ 13 h 36"/>
                    <a:gd name="T8" fmla="*/ 108 w 117"/>
                    <a:gd name="T9" fmla="*/ 35 h 36"/>
                    <a:gd name="T10" fmla="*/ 27 w 117"/>
                    <a:gd name="T11" fmla="*/ 35 h 36"/>
                    <a:gd name="T12" fmla="*/ 64 w 117"/>
                    <a:gd name="T13" fmla="*/ 28 h 36"/>
                    <a:gd name="T14" fmla="*/ 0 w 117"/>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6">
                      <a:moveTo>
                        <a:pt x="0" y="6"/>
                      </a:moveTo>
                      <a:lnTo>
                        <a:pt x="27" y="0"/>
                      </a:lnTo>
                      <a:lnTo>
                        <a:pt x="88" y="18"/>
                      </a:lnTo>
                      <a:lnTo>
                        <a:pt x="116" y="13"/>
                      </a:lnTo>
                      <a:lnTo>
                        <a:pt x="108" y="35"/>
                      </a:lnTo>
                      <a:lnTo>
                        <a:pt x="27" y="35"/>
                      </a:lnTo>
                      <a:lnTo>
                        <a:pt x="64" y="28"/>
                      </a:lnTo>
                      <a:lnTo>
                        <a:pt x="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44" name="Freeform 64"/>
                <p:cNvSpPr>
                  <a:spLocks/>
                </p:cNvSpPr>
                <p:nvPr/>
              </p:nvSpPr>
              <p:spPr bwMode="auto">
                <a:xfrm>
                  <a:off x="815" y="2396"/>
                  <a:ext cx="117" cy="36"/>
                </a:xfrm>
                <a:custGeom>
                  <a:avLst/>
                  <a:gdLst>
                    <a:gd name="T0" fmla="*/ 0 w 117"/>
                    <a:gd name="T1" fmla="*/ 6 h 36"/>
                    <a:gd name="T2" fmla="*/ 27 w 117"/>
                    <a:gd name="T3" fmla="*/ 0 h 36"/>
                    <a:gd name="T4" fmla="*/ 88 w 117"/>
                    <a:gd name="T5" fmla="*/ 18 h 36"/>
                    <a:gd name="T6" fmla="*/ 116 w 117"/>
                    <a:gd name="T7" fmla="*/ 13 h 36"/>
                    <a:gd name="T8" fmla="*/ 108 w 117"/>
                    <a:gd name="T9" fmla="*/ 35 h 36"/>
                    <a:gd name="T10" fmla="*/ 27 w 117"/>
                    <a:gd name="T11" fmla="*/ 35 h 36"/>
                    <a:gd name="T12" fmla="*/ 64 w 117"/>
                    <a:gd name="T13" fmla="*/ 28 h 36"/>
                    <a:gd name="T14" fmla="*/ 0 w 117"/>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6">
                      <a:moveTo>
                        <a:pt x="0" y="6"/>
                      </a:moveTo>
                      <a:lnTo>
                        <a:pt x="27" y="0"/>
                      </a:lnTo>
                      <a:lnTo>
                        <a:pt x="88" y="18"/>
                      </a:lnTo>
                      <a:lnTo>
                        <a:pt x="116" y="13"/>
                      </a:lnTo>
                      <a:lnTo>
                        <a:pt x="108" y="35"/>
                      </a:lnTo>
                      <a:lnTo>
                        <a:pt x="27" y="35"/>
                      </a:lnTo>
                      <a:lnTo>
                        <a:pt x="64" y="28"/>
                      </a:lnTo>
                      <a:lnTo>
                        <a:pt x="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45" name="Freeform 65"/>
                <p:cNvSpPr>
                  <a:spLocks/>
                </p:cNvSpPr>
                <p:nvPr/>
              </p:nvSpPr>
              <p:spPr bwMode="auto">
                <a:xfrm>
                  <a:off x="962" y="2472"/>
                  <a:ext cx="123" cy="33"/>
                </a:xfrm>
                <a:custGeom>
                  <a:avLst/>
                  <a:gdLst>
                    <a:gd name="T0" fmla="*/ 122 w 123"/>
                    <a:gd name="T1" fmla="*/ 24 h 33"/>
                    <a:gd name="T2" fmla="*/ 93 w 123"/>
                    <a:gd name="T3" fmla="*/ 32 h 33"/>
                    <a:gd name="T4" fmla="*/ 28 w 123"/>
                    <a:gd name="T5" fmla="*/ 15 h 33"/>
                    <a:gd name="T6" fmla="*/ 0 w 123"/>
                    <a:gd name="T7" fmla="*/ 24 h 33"/>
                    <a:gd name="T8" fmla="*/ 8 w 123"/>
                    <a:gd name="T9" fmla="*/ 0 h 33"/>
                    <a:gd name="T10" fmla="*/ 93 w 123"/>
                    <a:gd name="T11" fmla="*/ 0 h 33"/>
                    <a:gd name="T12" fmla="*/ 61 w 123"/>
                    <a:gd name="T13" fmla="*/ 9 h 33"/>
                    <a:gd name="T14" fmla="*/ 122 w 123"/>
                    <a:gd name="T15" fmla="*/ 24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33">
                      <a:moveTo>
                        <a:pt x="122" y="24"/>
                      </a:moveTo>
                      <a:lnTo>
                        <a:pt x="93" y="32"/>
                      </a:lnTo>
                      <a:lnTo>
                        <a:pt x="28" y="15"/>
                      </a:lnTo>
                      <a:lnTo>
                        <a:pt x="0" y="24"/>
                      </a:lnTo>
                      <a:lnTo>
                        <a:pt x="8" y="0"/>
                      </a:lnTo>
                      <a:lnTo>
                        <a:pt x="93" y="0"/>
                      </a:lnTo>
                      <a:lnTo>
                        <a:pt x="61" y="9"/>
                      </a:lnTo>
                      <a:lnTo>
                        <a:pt x="122" y="2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46" name="Freeform 66"/>
                <p:cNvSpPr>
                  <a:spLocks/>
                </p:cNvSpPr>
                <p:nvPr/>
              </p:nvSpPr>
              <p:spPr bwMode="auto">
                <a:xfrm>
                  <a:off x="962" y="2472"/>
                  <a:ext cx="123" cy="33"/>
                </a:xfrm>
                <a:custGeom>
                  <a:avLst/>
                  <a:gdLst>
                    <a:gd name="T0" fmla="*/ 122 w 123"/>
                    <a:gd name="T1" fmla="*/ 24 h 33"/>
                    <a:gd name="T2" fmla="*/ 93 w 123"/>
                    <a:gd name="T3" fmla="*/ 32 h 33"/>
                    <a:gd name="T4" fmla="*/ 28 w 123"/>
                    <a:gd name="T5" fmla="*/ 15 h 33"/>
                    <a:gd name="T6" fmla="*/ 0 w 123"/>
                    <a:gd name="T7" fmla="*/ 24 h 33"/>
                    <a:gd name="T8" fmla="*/ 8 w 123"/>
                    <a:gd name="T9" fmla="*/ 0 h 33"/>
                    <a:gd name="T10" fmla="*/ 93 w 123"/>
                    <a:gd name="T11" fmla="*/ 0 h 33"/>
                    <a:gd name="T12" fmla="*/ 61 w 123"/>
                    <a:gd name="T13" fmla="*/ 9 h 33"/>
                    <a:gd name="T14" fmla="*/ 122 w 123"/>
                    <a:gd name="T15" fmla="*/ 24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33">
                      <a:moveTo>
                        <a:pt x="122" y="24"/>
                      </a:moveTo>
                      <a:lnTo>
                        <a:pt x="93" y="32"/>
                      </a:lnTo>
                      <a:lnTo>
                        <a:pt x="28" y="15"/>
                      </a:lnTo>
                      <a:lnTo>
                        <a:pt x="0" y="24"/>
                      </a:lnTo>
                      <a:lnTo>
                        <a:pt x="8" y="0"/>
                      </a:lnTo>
                      <a:lnTo>
                        <a:pt x="93" y="0"/>
                      </a:lnTo>
                      <a:lnTo>
                        <a:pt x="61" y="9"/>
                      </a:lnTo>
                      <a:lnTo>
                        <a:pt x="122" y="2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42147" name="Group 67"/>
              <p:cNvGrpSpPr>
                <a:grpSpLocks/>
              </p:cNvGrpSpPr>
              <p:nvPr/>
            </p:nvGrpSpPr>
            <p:grpSpPr bwMode="auto">
              <a:xfrm>
                <a:off x="825" y="2396"/>
                <a:ext cx="252" cy="109"/>
                <a:chOff x="825" y="2396"/>
                <a:chExt cx="252" cy="109"/>
              </a:xfrm>
            </p:grpSpPr>
            <p:sp>
              <p:nvSpPr>
                <p:cNvPr id="942148" name="Freeform 68"/>
                <p:cNvSpPr>
                  <a:spLocks/>
                </p:cNvSpPr>
                <p:nvPr/>
              </p:nvSpPr>
              <p:spPr bwMode="auto">
                <a:xfrm>
                  <a:off x="953" y="2396"/>
                  <a:ext cx="124" cy="36"/>
                </a:xfrm>
                <a:custGeom>
                  <a:avLst/>
                  <a:gdLst>
                    <a:gd name="T0" fmla="*/ 0 w 124"/>
                    <a:gd name="T1" fmla="*/ 28 h 36"/>
                    <a:gd name="T2" fmla="*/ 28 w 124"/>
                    <a:gd name="T3" fmla="*/ 35 h 36"/>
                    <a:gd name="T4" fmla="*/ 90 w 124"/>
                    <a:gd name="T5" fmla="*/ 13 h 36"/>
                    <a:gd name="T6" fmla="*/ 123 w 124"/>
                    <a:gd name="T7" fmla="*/ 18 h 36"/>
                    <a:gd name="T8" fmla="*/ 110 w 124"/>
                    <a:gd name="T9" fmla="*/ 0 h 36"/>
                    <a:gd name="T10" fmla="*/ 28 w 124"/>
                    <a:gd name="T11" fmla="*/ 0 h 36"/>
                    <a:gd name="T12" fmla="*/ 69 w 124"/>
                    <a:gd name="T13" fmla="*/ 6 h 36"/>
                    <a:gd name="T14" fmla="*/ 0 w 124"/>
                    <a:gd name="T15" fmla="*/ 2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36">
                      <a:moveTo>
                        <a:pt x="0" y="28"/>
                      </a:moveTo>
                      <a:lnTo>
                        <a:pt x="28" y="35"/>
                      </a:lnTo>
                      <a:lnTo>
                        <a:pt x="90" y="13"/>
                      </a:lnTo>
                      <a:lnTo>
                        <a:pt x="123" y="18"/>
                      </a:lnTo>
                      <a:lnTo>
                        <a:pt x="110" y="0"/>
                      </a:lnTo>
                      <a:lnTo>
                        <a:pt x="28" y="0"/>
                      </a:lnTo>
                      <a:lnTo>
                        <a:pt x="69" y="6"/>
                      </a:lnTo>
                      <a:lnTo>
                        <a:pt x="0" y="2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49" name="Freeform 69"/>
                <p:cNvSpPr>
                  <a:spLocks/>
                </p:cNvSpPr>
                <p:nvPr/>
              </p:nvSpPr>
              <p:spPr bwMode="auto">
                <a:xfrm>
                  <a:off x="953" y="2396"/>
                  <a:ext cx="124" cy="36"/>
                </a:xfrm>
                <a:custGeom>
                  <a:avLst/>
                  <a:gdLst>
                    <a:gd name="T0" fmla="*/ 0 w 124"/>
                    <a:gd name="T1" fmla="*/ 28 h 36"/>
                    <a:gd name="T2" fmla="*/ 28 w 124"/>
                    <a:gd name="T3" fmla="*/ 35 h 36"/>
                    <a:gd name="T4" fmla="*/ 90 w 124"/>
                    <a:gd name="T5" fmla="*/ 13 h 36"/>
                    <a:gd name="T6" fmla="*/ 123 w 124"/>
                    <a:gd name="T7" fmla="*/ 18 h 36"/>
                    <a:gd name="T8" fmla="*/ 110 w 124"/>
                    <a:gd name="T9" fmla="*/ 0 h 36"/>
                    <a:gd name="T10" fmla="*/ 28 w 124"/>
                    <a:gd name="T11" fmla="*/ 0 h 36"/>
                    <a:gd name="T12" fmla="*/ 69 w 124"/>
                    <a:gd name="T13" fmla="*/ 6 h 36"/>
                    <a:gd name="T14" fmla="*/ 0 w 124"/>
                    <a:gd name="T15" fmla="*/ 2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36">
                      <a:moveTo>
                        <a:pt x="0" y="28"/>
                      </a:moveTo>
                      <a:lnTo>
                        <a:pt x="28" y="35"/>
                      </a:lnTo>
                      <a:lnTo>
                        <a:pt x="90" y="13"/>
                      </a:lnTo>
                      <a:lnTo>
                        <a:pt x="123" y="18"/>
                      </a:lnTo>
                      <a:lnTo>
                        <a:pt x="110" y="0"/>
                      </a:lnTo>
                      <a:lnTo>
                        <a:pt x="28" y="0"/>
                      </a:lnTo>
                      <a:lnTo>
                        <a:pt x="69" y="6"/>
                      </a:lnTo>
                      <a:lnTo>
                        <a:pt x="0" y="2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50" name="Freeform 70"/>
                <p:cNvSpPr>
                  <a:spLocks/>
                </p:cNvSpPr>
                <p:nvPr/>
              </p:nvSpPr>
              <p:spPr bwMode="auto">
                <a:xfrm>
                  <a:off x="825" y="2464"/>
                  <a:ext cx="117" cy="41"/>
                </a:xfrm>
                <a:custGeom>
                  <a:avLst/>
                  <a:gdLst>
                    <a:gd name="T0" fmla="*/ 116 w 117"/>
                    <a:gd name="T1" fmla="*/ 6 h 41"/>
                    <a:gd name="T2" fmla="*/ 88 w 117"/>
                    <a:gd name="T3" fmla="*/ 0 h 41"/>
                    <a:gd name="T4" fmla="*/ 27 w 117"/>
                    <a:gd name="T5" fmla="*/ 22 h 41"/>
                    <a:gd name="T6" fmla="*/ 0 w 117"/>
                    <a:gd name="T7" fmla="*/ 16 h 41"/>
                    <a:gd name="T8" fmla="*/ 7 w 117"/>
                    <a:gd name="T9" fmla="*/ 40 h 41"/>
                    <a:gd name="T10" fmla="*/ 88 w 117"/>
                    <a:gd name="T11" fmla="*/ 40 h 41"/>
                    <a:gd name="T12" fmla="*/ 51 w 117"/>
                    <a:gd name="T13" fmla="*/ 32 h 41"/>
                    <a:gd name="T14" fmla="*/ 116 w 117"/>
                    <a:gd name="T15" fmla="*/ 6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41">
                      <a:moveTo>
                        <a:pt x="116" y="6"/>
                      </a:moveTo>
                      <a:lnTo>
                        <a:pt x="88" y="0"/>
                      </a:lnTo>
                      <a:lnTo>
                        <a:pt x="27" y="22"/>
                      </a:lnTo>
                      <a:lnTo>
                        <a:pt x="0" y="16"/>
                      </a:lnTo>
                      <a:lnTo>
                        <a:pt x="7" y="40"/>
                      </a:lnTo>
                      <a:lnTo>
                        <a:pt x="88" y="40"/>
                      </a:lnTo>
                      <a:lnTo>
                        <a:pt x="51" y="32"/>
                      </a:lnTo>
                      <a:lnTo>
                        <a:pt x="116"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51" name="Freeform 71"/>
                <p:cNvSpPr>
                  <a:spLocks/>
                </p:cNvSpPr>
                <p:nvPr/>
              </p:nvSpPr>
              <p:spPr bwMode="auto">
                <a:xfrm>
                  <a:off x="825" y="2464"/>
                  <a:ext cx="117" cy="41"/>
                </a:xfrm>
                <a:custGeom>
                  <a:avLst/>
                  <a:gdLst>
                    <a:gd name="T0" fmla="*/ 116 w 117"/>
                    <a:gd name="T1" fmla="*/ 6 h 41"/>
                    <a:gd name="T2" fmla="*/ 88 w 117"/>
                    <a:gd name="T3" fmla="*/ 0 h 41"/>
                    <a:gd name="T4" fmla="*/ 27 w 117"/>
                    <a:gd name="T5" fmla="*/ 22 h 41"/>
                    <a:gd name="T6" fmla="*/ 0 w 117"/>
                    <a:gd name="T7" fmla="*/ 16 h 41"/>
                    <a:gd name="T8" fmla="*/ 7 w 117"/>
                    <a:gd name="T9" fmla="*/ 40 h 41"/>
                    <a:gd name="T10" fmla="*/ 88 w 117"/>
                    <a:gd name="T11" fmla="*/ 40 h 41"/>
                    <a:gd name="T12" fmla="*/ 51 w 117"/>
                    <a:gd name="T13" fmla="*/ 32 h 41"/>
                    <a:gd name="T14" fmla="*/ 116 w 117"/>
                    <a:gd name="T15" fmla="*/ 6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41">
                      <a:moveTo>
                        <a:pt x="116" y="6"/>
                      </a:moveTo>
                      <a:lnTo>
                        <a:pt x="88" y="0"/>
                      </a:lnTo>
                      <a:lnTo>
                        <a:pt x="27" y="22"/>
                      </a:lnTo>
                      <a:lnTo>
                        <a:pt x="0" y="16"/>
                      </a:lnTo>
                      <a:lnTo>
                        <a:pt x="7" y="40"/>
                      </a:lnTo>
                      <a:lnTo>
                        <a:pt x="88" y="40"/>
                      </a:lnTo>
                      <a:lnTo>
                        <a:pt x="51" y="32"/>
                      </a:lnTo>
                      <a:lnTo>
                        <a:pt x="116"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942152" name="Freeform 72"/>
            <p:cNvSpPr>
              <a:spLocks/>
            </p:cNvSpPr>
            <p:nvPr/>
          </p:nvSpPr>
          <p:spPr bwMode="auto">
            <a:xfrm>
              <a:off x="858" y="2534"/>
              <a:ext cx="177" cy="98"/>
            </a:xfrm>
            <a:custGeom>
              <a:avLst/>
              <a:gdLst>
                <a:gd name="T0" fmla="*/ 26 w 177"/>
                <a:gd name="T1" fmla="*/ 0 h 98"/>
                <a:gd name="T2" fmla="*/ 26 w 177"/>
                <a:gd name="T3" fmla="*/ 11 h 98"/>
                <a:gd name="T4" fmla="*/ 66 w 177"/>
                <a:gd name="T5" fmla="*/ 11 h 98"/>
                <a:gd name="T6" fmla="*/ 88 w 177"/>
                <a:gd name="T7" fmla="*/ 38 h 98"/>
                <a:gd name="T8" fmla="*/ 109 w 177"/>
                <a:gd name="T9" fmla="*/ 11 h 98"/>
                <a:gd name="T10" fmla="*/ 149 w 177"/>
                <a:gd name="T11" fmla="*/ 11 h 98"/>
                <a:gd name="T12" fmla="*/ 149 w 177"/>
                <a:gd name="T13" fmla="*/ 0 h 98"/>
                <a:gd name="T14" fmla="*/ 176 w 177"/>
                <a:gd name="T15" fmla="*/ 15 h 98"/>
                <a:gd name="T16" fmla="*/ 149 w 177"/>
                <a:gd name="T17" fmla="*/ 29 h 98"/>
                <a:gd name="T18" fmla="*/ 149 w 177"/>
                <a:gd name="T19" fmla="*/ 19 h 98"/>
                <a:gd name="T20" fmla="*/ 121 w 177"/>
                <a:gd name="T21" fmla="*/ 19 h 98"/>
                <a:gd name="T22" fmla="*/ 96 w 177"/>
                <a:gd name="T23" fmla="*/ 48 h 98"/>
                <a:gd name="T24" fmla="*/ 121 w 177"/>
                <a:gd name="T25" fmla="*/ 78 h 98"/>
                <a:gd name="T26" fmla="*/ 149 w 177"/>
                <a:gd name="T27" fmla="*/ 78 h 98"/>
                <a:gd name="T28" fmla="*/ 149 w 177"/>
                <a:gd name="T29" fmla="*/ 67 h 98"/>
                <a:gd name="T30" fmla="*/ 176 w 177"/>
                <a:gd name="T31" fmla="*/ 81 h 98"/>
                <a:gd name="T32" fmla="*/ 149 w 177"/>
                <a:gd name="T33" fmla="*/ 97 h 98"/>
                <a:gd name="T34" fmla="*/ 149 w 177"/>
                <a:gd name="T35" fmla="*/ 86 h 98"/>
                <a:gd name="T36" fmla="*/ 109 w 177"/>
                <a:gd name="T37" fmla="*/ 86 h 98"/>
                <a:gd name="T38" fmla="*/ 88 w 177"/>
                <a:gd name="T39" fmla="*/ 58 h 98"/>
                <a:gd name="T40" fmla="*/ 66 w 177"/>
                <a:gd name="T41" fmla="*/ 86 h 98"/>
                <a:gd name="T42" fmla="*/ 26 w 177"/>
                <a:gd name="T43" fmla="*/ 86 h 98"/>
                <a:gd name="T44" fmla="*/ 26 w 177"/>
                <a:gd name="T45" fmla="*/ 97 h 98"/>
                <a:gd name="T46" fmla="*/ 0 w 177"/>
                <a:gd name="T47" fmla="*/ 81 h 98"/>
                <a:gd name="T48" fmla="*/ 26 w 177"/>
                <a:gd name="T49" fmla="*/ 67 h 98"/>
                <a:gd name="T50" fmla="*/ 26 w 177"/>
                <a:gd name="T51" fmla="*/ 78 h 98"/>
                <a:gd name="T52" fmla="*/ 53 w 177"/>
                <a:gd name="T53" fmla="*/ 78 h 98"/>
                <a:gd name="T54" fmla="*/ 79 w 177"/>
                <a:gd name="T55" fmla="*/ 48 h 98"/>
                <a:gd name="T56" fmla="*/ 54 w 177"/>
                <a:gd name="T57" fmla="*/ 19 h 98"/>
                <a:gd name="T58" fmla="*/ 26 w 177"/>
                <a:gd name="T59" fmla="*/ 19 h 98"/>
                <a:gd name="T60" fmla="*/ 26 w 177"/>
                <a:gd name="T61" fmla="*/ 29 h 98"/>
                <a:gd name="T62" fmla="*/ 0 w 177"/>
                <a:gd name="T63" fmla="*/ 15 h 98"/>
                <a:gd name="T64" fmla="*/ 26 w 177"/>
                <a:gd name="T6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7" h="98">
                  <a:moveTo>
                    <a:pt x="26" y="0"/>
                  </a:moveTo>
                  <a:lnTo>
                    <a:pt x="26" y="11"/>
                  </a:lnTo>
                  <a:lnTo>
                    <a:pt x="66" y="11"/>
                  </a:lnTo>
                  <a:lnTo>
                    <a:pt x="88" y="38"/>
                  </a:lnTo>
                  <a:lnTo>
                    <a:pt x="109" y="11"/>
                  </a:lnTo>
                  <a:lnTo>
                    <a:pt x="149" y="11"/>
                  </a:lnTo>
                  <a:lnTo>
                    <a:pt x="149" y="0"/>
                  </a:lnTo>
                  <a:lnTo>
                    <a:pt x="176" y="15"/>
                  </a:lnTo>
                  <a:lnTo>
                    <a:pt x="149" y="29"/>
                  </a:lnTo>
                  <a:lnTo>
                    <a:pt x="149" y="19"/>
                  </a:lnTo>
                  <a:lnTo>
                    <a:pt x="121" y="19"/>
                  </a:lnTo>
                  <a:lnTo>
                    <a:pt x="96" y="48"/>
                  </a:lnTo>
                  <a:lnTo>
                    <a:pt x="121" y="78"/>
                  </a:lnTo>
                  <a:lnTo>
                    <a:pt x="149" y="78"/>
                  </a:lnTo>
                  <a:lnTo>
                    <a:pt x="149" y="67"/>
                  </a:lnTo>
                  <a:lnTo>
                    <a:pt x="176" y="81"/>
                  </a:lnTo>
                  <a:lnTo>
                    <a:pt x="149" y="97"/>
                  </a:lnTo>
                  <a:lnTo>
                    <a:pt x="149" y="86"/>
                  </a:lnTo>
                  <a:lnTo>
                    <a:pt x="109" y="86"/>
                  </a:lnTo>
                  <a:lnTo>
                    <a:pt x="88" y="58"/>
                  </a:lnTo>
                  <a:lnTo>
                    <a:pt x="66" y="86"/>
                  </a:lnTo>
                  <a:lnTo>
                    <a:pt x="26" y="86"/>
                  </a:lnTo>
                  <a:lnTo>
                    <a:pt x="26" y="97"/>
                  </a:lnTo>
                  <a:lnTo>
                    <a:pt x="0" y="81"/>
                  </a:lnTo>
                  <a:lnTo>
                    <a:pt x="26" y="67"/>
                  </a:lnTo>
                  <a:lnTo>
                    <a:pt x="26" y="78"/>
                  </a:lnTo>
                  <a:lnTo>
                    <a:pt x="53" y="78"/>
                  </a:lnTo>
                  <a:lnTo>
                    <a:pt x="79" y="48"/>
                  </a:lnTo>
                  <a:lnTo>
                    <a:pt x="54" y="19"/>
                  </a:lnTo>
                  <a:lnTo>
                    <a:pt x="26" y="19"/>
                  </a:lnTo>
                  <a:lnTo>
                    <a:pt x="26" y="29"/>
                  </a:lnTo>
                  <a:lnTo>
                    <a:pt x="0" y="15"/>
                  </a:lnTo>
                  <a:lnTo>
                    <a:pt x="2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42153" name="Group 73"/>
          <p:cNvGrpSpPr>
            <a:grpSpLocks/>
          </p:cNvGrpSpPr>
          <p:nvPr/>
        </p:nvGrpSpPr>
        <p:grpSpPr bwMode="auto">
          <a:xfrm>
            <a:off x="161925" y="3352800"/>
            <a:ext cx="2757488" cy="2814638"/>
            <a:chOff x="110" y="2112"/>
            <a:chExt cx="1882" cy="1773"/>
          </a:xfrm>
        </p:grpSpPr>
        <p:sp>
          <p:nvSpPr>
            <p:cNvPr id="942154" name="Line 74"/>
            <p:cNvSpPr>
              <a:spLocks noChangeShapeType="1"/>
            </p:cNvSpPr>
            <p:nvPr/>
          </p:nvSpPr>
          <p:spPr bwMode="auto">
            <a:xfrm flipV="1">
              <a:off x="458" y="2152"/>
              <a:ext cx="487" cy="810"/>
            </a:xfrm>
            <a:prstGeom prst="line">
              <a:avLst/>
            </a:prstGeom>
            <a:noFill/>
            <a:ln w="25400">
              <a:solidFill>
                <a:schemeClr val="tx1"/>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942155" name="Group 75"/>
            <p:cNvGrpSpPr>
              <a:grpSpLocks/>
            </p:cNvGrpSpPr>
            <p:nvPr/>
          </p:nvGrpSpPr>
          <p:grpSpPr bwMode="auto">
            <a:xfrm>
              <a:off x="110" y="2112"/>
              <a:ext cx="1882" cy="1773"/>
              <a:chOff x="110" y="2112"/>
              <a:chExt cx="1882" cy="1773"/>
            </a:xfrm>
          </p:grpSpPr>
          <p:grpSp>
            <p:nvGrpSpPr>
              <p:cNvPr id="942156" name="Group 76"/>
              <p:cNvGrpSpPr>
                <a:grpSpLocks/>
              </p:cNvGrpSpPr>
              <p:nvPr/>
            </p:nvGrpSpPr>
            <p:grpSpPr bwMode="auto">
              <a:xfrm>
                <a:off x="964" y="2112"/>
                <a:ext cx="840" cy="689"/>
                <a:chOff x="964" y="2112"/>
                <a:chExt cx="840" cy="689"/>
              </a:xfrm>
            </p:grpSpPr>
            <p:sp>
              <p:nvSpPr>
                <p:cNvPr id="942157" name="Text Box 77"/>
                <p:cNvSpPr txBox="1">
                  <a:spLocks noChangeArrowheads="1"/>
                </p:cNvSpPr>
                <p:nvPr/>
              </p:nvSpPr>
              <p:spPr bwMode="auto">
                <a:xfrm>
                  <a:off x="964" y="2112"/>
                  <a:ext cx="84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49514" tIns="74758" rIns="149514" bIns="74758">
                  <a:spAutoFit/>
                </a:bodyPr>
                <a:lstStyle>
                  <a:lvl1pPr defTabSz="1077913">
                    <a:defRPr sz="2400">
                      <a:solidFill>
                        <a:schemeClr val="tx1"/>
                      </a:solidFill>
                      <a:latin typeface="Arial" panose="020B0604020202020204" pitchFamily="34" charset="0"/>
                    </a:defRPr>
                  </a:lvl1pPr>
                  <a:lvl2pPr marL="538163" defTabSz="1077913">
                    <a:defRPr sz="2400">
                      <a:solidFill>
                        <a:schemeClr val="tx1"/>
                      </a:solidFill>
                      <a:latin typeface="Arial" panose="020B0604020202020204" pitchFamily="34" charset="0"/>
                    </a:defRPr>
                  </a:lvl2pPr>
                  <a:lvl3pPr marL="1077913" defTabSz="1077913">
                    <a:defRPr sz="2400">
                      <a:solidFill>
                        <a:schemeClr val="tx1"/>
                      </a:solidFill>
                      <a:latin typeface="Arial" panose="020B0604020202020204" pitchFamily="34" charset="0"/>
                    </a:defRPr>
                  </a:lvl3pPr>
                  <a:lvl4pPr marL="1616075" defTabSz="1077913">
                    <a:defRPr sz="2400">
                      <a:solidFill>
                        <a:schemeClr val="tx1"/>
                      </a:solidFill>
                      <a:latin typeface="Arial" panose="020B0604020202020204" pitchFamily="34" charset="0"/>
                    </a:defRPr>
                  </a:lvl4pPr>
                  <a:lvl5pPr marL="2154238" defTabSz="1077913">
                    <a:defRPr sz="2400">
                      <a:solidFill>
                        <a:schemeClr val="tx1"/>
                      </a:solidFill>
                      <a:latin typeface="Arial" panose="020B0604020202020204" pitchFamily="34" charset="0"/>
                    </a:defRPr>
                  </a:lvl5pPr>
                  <a:lvl6pPr marL="2611438" defTabSz="1077913" eaLnBrk="0" fontAlgn="base" hangingPunct="0">
                    <a:spcBef>
                      <a:spcPct val="0"/>
                    </a:spcBef>
                    <a:spcAft>
                      <a:spcPct val="0"/>
                    </a:spcAft>
                    <a:defRPr sz="2400">
                      <a:solidFill>
                        <a:schemeClr val="tx1"/>
                      </a:solidFill>
                      <a:latin typeface="Arial" panose="020B0604020202020204" pitchFamily="34" charset="0"/>
                    </a:defRPr>
                  </a:lvl6pPr>
                  <a:lvl7pPr marL="3068638" defTabSz="1077913" eaLnBrk="0" fontAlgn="base" hangingPunct="0">
                    <a:spcBef>
                      <a:spcPct val="0"/>
                    </a:spcBef>
                    <a:spcAft>
                      <a:spcPct val="0"/>
                    </a:spcAft>
                    <a:defRPr sz="2400">
                      <a:solidFill>
                        <a:schemeClr val="tx1"/>
                      </a:solidFill>
                      <a:latin typeface="Arial" panose="020B0604020202020204" pitchFamily="34" charset="0"/>
                    </a:defRPr>
                  </a:lvl7pPr>
                  <a:lvl8pPr marL="3525838" defTabSz="1077913" eaLnBrk="0" fontAlgn="base" hangingPunct="0">
                    <a:spcBef>
                      <a:spcPct val="0"/>
                    </a:spcBef>
                    <a:spcAft>
                      <a:spcPct val="0"/>
                    </a:spcAft>
                    <a:defRPr sz="2400">
                      <a:solidFill>
                        <a:schemeClr val="tx1"/>
                      </a:solidFill>
                      <a:latin typeface="Arial" panose="020B0604020202020204" pitchFamily="34" charset="0"/>
                    </a:defRPr>
                  </a:lvl8pPr>
                  <a:lvl9pPr marL="3983038" defTabSz="1077913"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100" dirty="0">
                      <a:solidFill>
                        <a:schemeClr val="accent2"/>
                      </a:solidFill>
                      <a:ea typeface="新細明體" panose="02020500000000000000" pitchFamily="18" charset="-120"/>
                    </a:rPr>
                    <a:t>IGP Label(PE2)</a:t>
                  </a:r>
                  <a:r>
                    <a:rPr lang="en-US" altLang="zh-TW" sz="1100" dirty="0">
                      <a:ea typeface="新細明體" panose="02020500000000000000" pitchFamily="18" charset="-120"/>
                    </a:rPr>
                    <a:t/>
                  </a:r>
                  <a:br>
                    <a:rPr lang="en-US" altLang="zh-TW" sz="1100" dirty="0">
                      <a:ea typeface="新細明體" panose="02020500000000000000" pitchFamily="18" charset="-120"/>
                    </a:rPr>
                  </a:br>
                  <a:r>
                    <a:rPr lang="en-US" altLang="zh-TW" sz="1100" dirty="0">
                      <a:solidFill>
                        <a:schemeClr val="accent1"/>
                      </a:solidFill>
                      <a:ea typeface="新細明體" panose="02020500000000000000" pitchFamily="18" charset="-120"/>
                    </a:rPr>
                    <a:t>VPN Label</a:t>
                  </a:r>
                  <a:endParaRPr lang="en-US" altLang="zh-TW" sz="1100" dirty="0">
                    <a:ea typeface="新細明體" panose="02020500000000000000" pitchFamily="18" charset="-120"/>
                  </a:endParaRPr>
                </a:p>
              </p:txBody>
            </p:sp>
            <p:sp>
              <p:nvSpPr>
                <p:cNvPr id="942158" name="Text Box 78"/>
                <p:cNvSpPr txBox="1">
                  <a:spLocks noChangeArrowheads="1"/>
                </p:cNvSpPr>
                <p:nvPr/>
              </p:nvSpPr>
              <p:spPr bwMode="auto">
                <a:xfrm>
                  <a:off x="1055" y="2497"/>
                  <a:ext cx="445" cy="304"/>
                </a:xfrm>
                <a:prstGeom prst="rect">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07725" tIns="53863" rIns="107725" bIns="53863">
                  <a:spAutoFit/>
                </a:bodyPr>
                <a:lstStyle>
                  <a:lvl1pPr defTabSz="1077913">
                    <a:defRPr sz="2400">
                      <a:solidFill>
                        <a:schemeClr val="tx1"/>
                      </a:solidFill>
                      <a:latin typeface="Arial" panose="020B0604020202020204" pitchFamily="34" charset="0"/>
                    </a:defRPr>
                  </a:lvl1pPr>
                  <a:lvl2pPr marL="538163" defTabSz="1077913">
                    <a:defRPr sz="2400">
                      <a:solidFill>
                        <a:schemeClr val="tx1"/>
                      </a:solidFill>
                      <a:latin typeface="Arial" panose="020B0604020202020204" pitchFamily="34" charset="0"/>
                    </a:defRPr>
                  </a:lvl2pPr>
                  <a:lvl3pPr marL="1077913" defTabSz="1077913">
                    <a:defRPr sz="2400">
                      <a:solidFill>
                        <a:schemeClr val="tx1"/>
                      </a:solidFill>
                      <a:latin typeface="Arial" panose="020B0604020202020204" pitchFamily="34" charset="0"/>
                    </a:defRPr>
                  </a:lvl3pPr>
                  <a:lvl4pPr marL="1616075" defTabSz="1077913">
                    <a:defRPr sz="2400">
                      <a:solidFill>
                        <a:schemeClr val="tx1"/>
                      </a:solidFill>
                      <a:latin typeface="Arial" panose="020B0604020202020204" pitchFamily="34" charset="0"/>
                    </a:defRPr>
                  </a:lvl4pPr>
                  <a:lvl5pPr marL="2154238" defTabSz="1077913">
                    <a:defRPr sz="2400">
                      <a:solidFill>
                        <a:schemeClr val="tx1"/>
                      </a:solidFill>
                      <a:latin typeface="Arial" panose="020B0604020202020204" pitchFamily="34" charset="0"/>
                    </a:defRPr>
                  </a:lvl5pPr>
                  <a:lvl6pPr marL="2611438" defTabSz="1077913" eaLnBrk="0" fontAlgn="base" hangingPunct="0">
                    <a:spcBef>
                      <a:spcPct val="0"/>
                    </a:spcBef>
                    <a:spcAft>
                      <a:spcPct val="0"/>
                    </a:spcAft>
                    <a:defRPr sz="2400">
                      <a:solidFill>
                        <a:schemeClr val="tx1"/>
                      </a:solidFill>
                      <a:latin typeface="Arial" panose="020B0604020202020204" pitchFamily="34" charset="0"/>
                    </a:defRPr>
                  </a:lvl6pPr>
                  <a:lvl7pPr marL="3068638" defTabSz="1077913" eaLnBrk="0" fontAlgn="base" hangingPunct="0">
                    <a:spcBef>
                      <a:spcPct val="0"/>
                    </a:spcBef>
                    <a:spcAft>
                      <a:spcPct val="0"/>
                    </a:spcAft>
                    <a:defRPr sz="2400">
                      <a:solidFill>
                        <a:schemeClr val="tx1"/>
                      </a:solidFill>
                      <a:latin typeface="Arial" panose="020B0604020202020204" pitchFamily="34" charset="0"/>
                    </a:defRPr>
                  </a:lvl7pPr>
                  <a:lvl8pPr marL="3525838" defTabSz="1077913" eaLnBrk="0" fontAlgn="base" hangingPunct="0">
                    <a:spcBef>
                      <a:spcPct val="0"/>
                    </a:spcBef>
                    <a:spcAft>
                      <a:spcPct val="0"/>
                    </a:spcAft>
                    <a:defRPr sz="2400">
                      <a:solidFill>
                        <a:schemeClr val="tx1"/>
                      </a:solidFill>
                      <a:latin typeface="Arial" panose="020B0604020202020204" pitchFamily="34" charset="0"/>
                    </a:defRPr>
                  </a:lvl8pPr>
                  <a:lvl9pPr marL="3983038" defTabSz="1077913"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200">
                      <a:ea typeface="新細明體" panose="02020500000000000000" pitchFamily="18" charset="-120"/>
                    </a:rPr>
                    <a:t>IP</a:t>
                  </a:r>
                </a:p>
                <a:p>
                  <a:r>
                    <a:rPr lang="en-US" altLang="zh-TW" sz="1200">
                      <a:ea typeface="新細明體" panose="02020500000000000000" pitchFamily="18" charset="-120"/>
                    </a:rPr>
                    <a:t>packet</a:t>
                  </a:r>
                  <a:endParaRPr lang="en-US" altLang="zh-TW" sz="2100">
                    <a:ea typeface="新細明體" panose="02020500000000000000" pitchFamily="18" charset="-120"/>
                  </a:endParaRPr>
                </a:p>
              </p:txBody>
            </p:sp>
          </p:grpSp>
          <p:sp>
            <p:nvSpPr>
              <p:cNvPr id="942159" name="Line 79"/>
              <p:cNvSpPr>
                <a:spLocks noChangeShapeType="1"/>
              </p:cNvSpPr>
              <p:nvPr/>
            </p:nvSpPr>
            <p:spPr bwMode="auto">
              <a:xfrm>
                <a:off x="1621" y="2124"/>
                <a:ext cx="371" cy="314"/>
              </a:xfrm>
              <a:prstGeom prst="line">
                <a:avLst/>
              </a:prstGeom>
              <a:noFill/>
              <a:ln w="38100">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42160" name="Text Box 80"/>
              <p:cNvSpPr txBox="1">
                <a:spLocks noChangeArrowheads="1"/>
              </p:cNvSpPr>
              <p:nvPr/>
            </p:nvSpPr>
            <p:spPr bwMode="auto">
              <a:xfrm>
                <a:off x="110" y="2978"/>
                <a:ext cx="1757" cy="907"/>
              </a:xfrm>
              <a:prstGeom prst="rect">
                <a:avLst/>
              </a:prstGeom>
              <a:solidFill>
                <a:srgbClr val="C0C0C0"/>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PE1 receives IP packet</a:t>
                </a:r>
              </a:p>
              <a:p>
                <a:pP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Lookup is done on site VRF </a:t>
                </a:r>
              </a:p>
              <a:p>
                <a:pP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BGP route with Next-Hop and </a:t>
                </a:r>
                <a:br>
                  <a:rPr lang="en-GB" altLang="en-US" sz="1200">
                    <a:latin typeface="Helvetica" panose="020B0604020202020204" pitchFamily="34" charset="0"/>
                  </a:rPr>
                </a:br>
                <a:r>
                  <a:rPr lang="en-GB" altLang="en-US" sz="1200">
                    <a:latin typeface="Helvetica" panose="020B0604020202020204" pitchFamily="34" charset="0"/>
                  </a:rPr>
                  <a:t>         Label is found</a:t>
                </a:r>
              </a:p>
              <a:p>
                <a:pP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BGP next-hop (PE2) is reachable</a:t>
                </a:r>
                <a:br>
                  <a:rPr lang="en-GB" altLang="en-US" sz="1200">
                    <a:latin typeface="Helvetica" panose="020B0604020202020204" pitchFamily="34" charset="0"/>
                  </a:rPr>
                </a:br>
                <a:r>
                  <a:rPr lang="en-GB" altLang="en-US" sz="1200">
                    <a:latin typeface="Helvetica" panose="020B0604020202020204" pitchFamily="34" charset="0"/>
                  </a:rPr>
                  <a:t>         through IGP route with</a:t>
                </a:r>
                <a:br>
                  <a:rPr lang="en-GB" altLang="en-US" sz="1200">
                    <a:latin typeface="Helvetica" panose="020B0604020202020204" pitchFamily="34" charset="0"/>
                  </a:rPr>
                </a:br>
                <a:r>
                  <a:rPr lang="en-GB" altLang="en-US" sz="1200">
                    <a:latin typeface="Helvetica" panose="020B0604020202020204" pitchFamily="34" charset="0"/>
                  </a:rPr>
                  <a:t>         associated label</a:t>
                </a:r>
              </a:p>
            </p:txBody>
          </p:sp>
        </p:grpSp>
      </p:grpSp>
      <p:sp>
        <p:nvSpPr>
          <p:cNvPr id="942087" name="Line 7"/>
          <p:cNvSpPr>
            <a:spLocks noChangeShapeType="1"/>
          </p:cNvSpPr>
          <p:nvPr/>
        </p:nvSpPr>
        <p:spPr bwMode="auto">
          <a:xfrm>
            <a:off x="3600450" y="4549775"/>
            <a:ext cx="1285875"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4" name="Group 3"/>
          <p:cNvGrpSpPr/>
          <p:nvPr/>
        </p:nvGrpSpPr>
        <p:grpSpPr>
          <a:xfrm>
            <a:off x="1587500" y="1676400"/>
            <a:ext cx="3306763" cy="3979862"/>
            <a:chOff x="1587500" y="1676400"/>
            <a:chExt cx="3306763" cy="3979862"/>
          </a:xfrm>
        </p:grpSpPr>
        <p:sp>
          <p:nvSpPr>
            <p:cNvPr id="942163" name="Text Box 83"/>
            <p:cNvSpPr txBox="1">
              <a:spLocks noChangeArrowheads="1"/>
            </p:cNvSpPr>
            <p:nvPr/>
          </p:nvSpPr>
          <p:spPr bwMode="auto">
            <a:xfrm>
              <a:off x="3663567" y="4576763"/>
              <a:ext cx="1230696"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49514" tIns="74758" rIns="149514" bIns="74758">
              <a:spAutoFit/>
            </a:bodyPr>
            <a:lstStyle>
              <a:lvl1pPr defTabSz="1077913">
                <a:defRPr sz="2400">
                  <a:solidFill>
                    <a:schemeClr val="tx1"/>
                  </a:solidFill>
                  <a:latin typeface="Arial" panose="020B0604020202020204" pitchFamily="34" charset="0"/>
                </a:defRPr>
              </a:lvl1pPr>
              <a:lvl2pPr marL="538163" defTabSz="1077913">
                <a:defRPr sz="2400">
                  <a:solidFill>
                    <a:schemeClr val="tx1"/>
                  </a:solidFill>
                  <a:latin typeface="Arial" panose="020B0604020202020204" pitchFamily="34" charset="0"/>
                </a:defRPr>
              </a:lvl2pPr>
              <a:lvl3pPr marL="1077913" defTabSz="1077913">
                <a:defRPr sz="2400">
                  <a:solidFill>
                    <a:schemeClr val="tx1"/>
                  </a:solidFill>
                  <a:latin typeface="Arial" panose="020B0604020202020204" pitchFamily="34" charset="0"/>
                </a:defRPr>
              </a:lvl3pPr>
              <a:lvl4pPr marL="1616075" defTabSz="1077913">
                <a:defRPr sz="2400">
                  <a:solidFill>
                    <a:schemeClr val="tx1"/>
                  </a:solidFill>
                  <a:latin typeface="Arial" panose="020B0604020202020204" pitchFamily="34" charset="0"/>
                </a:defRPr>
              </a:lvl4pPr>
              <a:lvl5pPr marL="2154238" defTabSz="1077913">
                <a:defRPr sz="2400">
                  <a:solidFill>
                    <a:schemeClr val="tx1"/>
                  </a:solidFill>
                  <a:latin typeface="Arial" panose="020B0604020202020204" pitchFamily="34" charset="0"/>
                </a:defRPr>
              </a:lvl5pPr>
              <a:lvl6pPr marL="2611438" defTabSz="1077913" eaLnBrk="0" fontAlgn="base" hangingPunct="0">
                <a:spcBef>
                  <a:spcPct val="0"/>
                </a:spcBef>
                <a:spcAft>
                  <a:spcPct val="0"/>
                </a:spcAft>
                <a:defRPr sz="2400">
                  <a:solidFill>
                    <a:schemeClr val="tx1"/>
                  </a:solidFill>
                  <a:latin typeface="Arial" panose="020B0604020202020204" pitchFamily="34" charset="0"/>
                </a:defRPr>
              </a:lvl6pPr>
              <a:lvl7pPr marL="3068638" defTabSz="1077913" eaLnBrk="0" fontAlgn="base" hangingPunct="0">
                <a:spcBef>
                  <a:spcPct val="0"/>
                </a:spcBef>
                <a:spcAft>
                  <a:spcPct val="0"/>
                </a:spcAft>
                <a:defRPr sz="2400">
                  <a:solidFill>
                    <a:schemeClr val="tx1"/>
                  </a:solidFill>
                  <a:latin typeface="Arial" panose="020B0604020202020204" pitchFamily="34" charset="0"/>
                </a:defRPr>
              </a:lvl7pPr>
              <a:lvl8pPr marL="3525838" defTabSz="1077913" eaLnBrk="0" fontAlgn="base" hangingPunct="0">
                <a:spcBef>
                  <a:spcPct val="0"/>
                </a:spcBef>
                <a:spcAft>
                  <a:spcPct val="0"/>
                </a:spcAft>
                <a:defRPr sz="2400">
                  <a:solidFill>
                    <a:schemeClr val="tx1"/>
                  </a:solidFill>
                  <a:latin typeface="Arial" panose="020B0604020202020204" pitchFamily="34" charset="0"/>
                </a:defRPr>
              </a:lvl8pPr>
              <a:lvl9pPr marL="3983038" defTabSz="1077913"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100" dirty="0">
                  <a:solidFill>
                    <a:schemeClr val="accent2"/>
                  </a:solidFill>
                  <a:ea typeface="新細明體" panose="02020500000000000000" pitchFamily="18" charset="-120"/>
                </a:rPr>
                <a:t>IGP Label(PE2)</a:t>
              </a:r>
              <a:r>
                <a:rPr lang="en-US" altLang="zh-TW" sz="1100" dirty="0">
                  <a:ea typeface="新細明體" panose="02020500000000000000" pitchFamily="18" charset="-120"/>
                </a:rPr>
                <a:t/>
              </a:r>
              <a:br>
                <a:rPr lang="en-US" altLang="zh-TW" sz="1100" dirty="0">
                  <a:ea typeface="新細明體" panose="02020500000000000000" pitchFamily="18" charset="-120"/>
                </a:rPr>
              </a:br>
              <a:r>
                <a:rPr lang="en-US" altLang="zh-TW" sz="1100" dirty="0">
                  <a:solidFill>
                    <a:schemeClr val="accent1"/>
                  </a:solidFill>
                  <a:ea typeface="新細明體" panose="02020500000000000000" pitchFamily="18" charset="-120"/>
                </a:rPr>
                <a:t>VPN Label</a:t>
              </a:r>
              <a:endParaRPr lang="en-US" altLang="zh-TW" sz="1100" dirty="0">
                <a:ea typeface="新細明體" panose="02020500000000000000" pitchFamily="18" charset="-120"/>
              </a:endParaRPr>
            </a:p>
          </p:txBody>
        </p:sp>
        <p:sp>
          <p:nvSpPr>
            <p:cNvPr id="942164" name="Text Box 84"/>
            <p:cNvSpPr txBox="1">
              <a:spLocks noChangeArrowheads="1"/>
            </p:cNvSpPr>
            <p:nvPr/>
          </p:nvSpPr>
          <p:spPr bwMode="auto">
            <a:xfrm>
              <a:off x="3796892" y="5173662"/>
              <a:ext cx="651976" cy="482600"/>
            </a:xfrm>
            <a:prstGeom prst="rect">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07725" tIns="53863" rIns="107725" bIns="53863">
              <a:spAutoFit/>
            </a:bodyPr>
            <a:lstStyle>
              <a:lvl1pPr defTabSz="1077913">
                <a:defRPr sz="2400">
                  <a:solidFill>
                    <a:schemeClr val="tx1"/>
                  </a:solidFill>
                  <a:latin typeface="Arial" panose="020B0604020202020204" pitchFamily="34" charset="0"/>
                </a:defRPr>
              </a:lvl1pPr>
              <a:lvl2pPr marL="538163" defTabSz="1077913">
                <a:defRPr sz="2400">
                  <a:solidFill>
                    <a:schemeClr val="tx1"/>
                  </a:solidFill>
                  <a:latin typeface="Arial" panose="020B0604020202020204" pitchFamily="34" charset="0"/>
                </a:defRPr>
              </a:lvl2pPr>
              <a:lvl3pPr marL="1077913" defTabSz="1077913">
                <a:defRPr sz="2400">
                  <a:solidFill>
                    <a:schemeClr val="tx1"/>
                  </a:solidFill>
                  <a:latin typeface="Arial" panose="020B0604020202020204" pitchFamily="34" charset="0"/>
                </a:defRPr>
              </a:lvl3pPr>
              <a:lvl4pPr marL="1616075" defTabSz="1077913">
                <a:defRPr sz="2400">
                  <a:solidFill>
                    <a:schemeClr val="tx1"/>
                  </a:solidFill>
                  <a:latin typeface="Arial" panose="020B0604020202020204" pitchFamily="34" charset="0"/>
                </a:defRPr>
              </a:lvl4pPr>
              <a:lvl5pPr marL="2154238" defTabSz="1077913">
                <a:defRPr sz="2400">
                  <a:solidFill>
                    <a:schemeClr val="tx1"/>
                  </a:solidFill>
                  <a:latin typeface="Arial" panose="020B0604020202020204" pitchFamily="34" charset="0"/>
                </a:defRPr>
              </a:lvl5pPr>
              <a:lvl6pPr marL="2611438" defTabSz="1077913" eaLnBrk="0" fontAlgn="base" hangingPunct="0">
                <a:spcBef>
                  <a:spcPct val="0"/>
                </a:spcBef>
                <a:spcAft>
                  <a:spcPct val="0"/>
                </a:spcAft>
                <a:defRPr sz="2400">
                  <a:solidFill>
                    <a:schemeClr val="tx1"/>
                  </a:solidFill>
                  <a:latin typeface="Arial" panose="020B0604020202020204" pitchFamily="34" charset="0"/>
                </a:defRPr>
              </a:lvl6pPr>
              <a:lvl7pPr marL="3068638" defTabSz="1077913" eaLnBrk="0" fontAlgn="base" hangingPunct="0">
                <a:spcBef>
                  <a:spcPct val="0"/>
                </a:spcBef>
                <a:spcAft>
                  <a:spcPct val="0"/>
                </a:spcAft>
                <a:defRPr sz="2400">
                  <a:solidFill>
                    <a:schemeClr val="tx1"/>
                  </a:solidFill>
                  <a:latin typeface="Arial" panose="020B0604020202020204" pitchFamily="34" charset="0"/>
                </a:defRPr>
              </a:lvl7pPr>
              <a:lvl8pPr marL="3525838" defTabSz="1077913" eaLnBrk="0" fontAlgn="base" hangingPunct="0">
                <a:spcBef>
                  <a:spcPct val="0"/>
                </a:spcBef>
                <a:spcAft>
                  <a:spcPct val="0"/>
                </a:spcAft>
                <a:defRPr sz="2400">
                  <a:solidFill>
                    <a:schemeClr val="tx1"/>
                  </a:solidFill>
                  <a:latin typeface="Arial" panose="020B0604020202020204" pitchFamily="34" charset="0"/>
                </a:defRPr>
              </a:lvl8pPr>
              <a:lvl9pPr marL="3983038" defTabSz="1077913"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200">
                  <a:ea typeface="新細明體" panose="02020500000000000000" pitchFamily="18" charset="-120"/>
                </a:rPr>
                <a:t>IP</a:t>
              </a:r>
            </a:p>
            <a:p>
              <a:r>
                <a:rPr lang="en-US" altLang="zh-TW" sz="1200">
                  <a:ea typeface="新細明體" panose="02020500000000000000" pitchFamily="18" charset="-120"/>
                </a:rPr>
                <a:t>packet</a:t>
              </a:r>
              <a:endParaRPr lang="en-US" altLang="zh-TW" sz="2100">
                <a:ea typeface="新細明體" panose="02020500000000000000" pitchFamily="18" charset="-120"/>
              </a:endParaRPr>
            </a:p>
          </p:txBody>
        </p:sp>
        <p:sp>
          <p:nvSpPr>
            <p:cNvPr id="942165" name="Line 85"/>
            <p:cNvSpPr>
              <a:spLocks noChangeShapeType="1"/>
            </p:cNvSpPr>
            <p:nvPr/>
          </p:nvSpPr>
          <p:spPr bwMode="auto">
            <a:xfrm flipV="1">
              <a:off x="3729497" y="4348163"/>
              <a:ext cx="1037301" cy="1588"/>
            </a:xfrm>
            <a:prstGeom prst="line">
              <a:avLst/>
            </a:prstGeom>
            <a:noFill/>
            <a:ln w="38100">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42166" name="Line 86"/>
            <p:cNvSpPr>
              <a:spLocks noChangeShapeType="1"/>
            </p:cNvSpPr>
            <p:nvPr/>
          </p:nvSpPr>
          <p:spPr bwMode="auto">
            <a:xfrm>
              <a:off x="2605754" y="2273300"/>
              <a:ext cx="714976" cy="1808163"/>
            </a:xfrm>
            <a:prstGeom prst="line">
              <a:avLst/>
            </a:prstGeom>
            <a:noFill/>
            <a:ln w="25400">
              <a:solidFill>
                <a:schemeClr val="tx1"/>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42167" name="Text Box 87"/>
            <p:cNvSpPr txBox="1">
              <a:spLocks noChangeArrowheads="1"/>
            </p:cNvSpPr>
            <p:nvPr/>
          </p:nvSpPr>
          <p:spPr bwMode="auto">
            <a:xfrm>
              <a:off x="1587500" y="1676400"/>
              <a:ext cx="2156648" cy="612775"/>
            </a:xfrm>
            <a:prstGeom prst="rect">
              <a:avLst/>
            </a:prstGeom>
            <a:solidFill>
              <a:srgbClr val="C0C0C0"/>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P routers switch the packets based on the IGP label (label on top of the stack)</a:t>
              </a:r>
            </a:p>
          </p:txBody>
        </p:sp>
      </p:grpSp>
      <p:grpSp>
        <p:nvGrpSpPr>
          <p:cNvPr id="5" name="Group 4"/>
          <p:cNvGrpSpPr/>
          <p:nvPr/>
        </p:nvGrpSpPr>
        <p:grpSpPr>
          <a:xfrm>
            <a:off x="3924300" y="1905000"/>
            <a:ext cx="3133725" cy="3286126"/>
            <a:chOff x="3924300" y="1905000"/>
            <a:chExt cx="3133725" cy="3286126"/>
          </a:xfrm>
        </p:grpSpPr>
        <p:grpSp>
          <p:nvGrpSpPr>
            <p:cNvPr id="942169" name="Group 89"/>
            <p:cNvGrpSpPr>
              <a:grpSpLocks/>
            </p:cNvGrpSpPr>
            <p:nvPr/>
          </p:nvGrpSpPr>
          <p:grpSpPr bwMode="auto">
            <a:xfrm>
              <a:off x="5826814" y="4456113"/>
              <a:ext cx="1231211" cy="735013"/>
              <a:chOff x="4246" y="2567"/>
              <a:chExt cx="840" cy="463"/>
            </a:xfrm>
            <a:noFill/>
          </p:grpSpPr>
          <p:sp>
            <p:nvSpPr>
              <p:cNvPr id="942170" name="Text Box 90"/>
              <p:cNvSpPr txBox="1">
                <a:spLocks noChangeArrowheads="1"/>
              </p:cNvSpPr>
              <p:nvPr/>
            </p:nvSpPr>
            <p:spPr bwMode="auto">
              <a:xfrm>
                <a:off x="4246" y="2567"/>
                <a:ext cx="840" cy="200"/>
              </a:xfrm>
              <a:prstGeom prst="rect">
                <a:avLst/>
              </a:prstGeom>
              <a:grp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49514" tIns="74758" rIns="149514" bIns="74758">
                <a:spAutoFit/>
              </a:bodyPr>
              <a:lstStyle>
                <a:lvl1pPr defTabSz="1077913">
                  <a:defRPr sz="2400">
                    <a:solidFill>
                      <a:schemeClr val="tx1"/>
                    </a:solidFill>
                    <a:latin typeface="Arial" panose="020B0604020202020204" pitchFamily="34" charset="0"/>
                  </a:defRPr>
                </a:lvl1pPr>
                <a:lvl2pPr marL="538163" defTabSz="1077913">
                  <a:defRPr sz="2400">
                    <a:solidFill>
                      <a:schemeClr val="tx1"/>
                    </a:solidFill>
                    <a:latin typeface="Arial" panose="020B0604020202020204" pitchFamily="34" charset="0"/>
                  </a:defRPr>
                </a:lvl2pPr>
                <a:lvl3pPr marL="1077913" defTabSz="1077913">
                  <a:defRPr sz="2400">
                    <a:solidFill>
                      <a:schemeClr val="tx1"/>
                    </a:solidFill>
                    <a:latin typeface="Arial" panose="020B0604020202020204" pitchFamily="34" charset="0"/>
                  </a:defRPr>
                </a:lvl3pPr>
                <a:lvl4pPr marL="1616075" defTabSz="1077913">
                  <a:defRPr sz="2400">
                    <a:solidFill>
                      <a:schemeClr val="tx1"/>
                    </a:solidFill>
                    <a:latin typeface="Arial" panose="020B0604020202020204" pitchFamily="34" charset="0"/>
                  </a:defRPr>
                </a:lvl4pPr>
                <a:lvl5pPr marL="2154238" defTabSz="1077913">
                  <a:defRPr sz="2400">
                    <a:solidFill>
                      <a:schemeClr val="tx1"/>
                    </a:solidFill>
                    <a:latin typeface="Arial" panose="020B0604020202020204" pitchFamily="34" charset="0"/>
                  </a:defRPr>
                </a:lvl5pPr>
                <a:lvl6pPr marL="2611438" defTabSz="1077913" eaLnBrk="0" fontAlgn="base" hangingPunct="0">
                  <a:spcBef>
                    <a:spcPct val="0"/>
                  </a:spcBef>
                  <a:spcAft>
                    <a:spcPct val="0"/>
                  </a:spcAft>
                  <a:defRPr sz="2400">
                    <a:solidFill>
                      <a:schemeClr val="tx1"/>
                    </a:solidFill>
                    <a:latin typeface="Arial" panose="020B0604020202020204" pitchFamily="34" charset="0"/>
                  </a:defRPr>
                </a:lvl6pPr>
                <a:lvl7pPr marL="3068638" defTabSz="1077913" eaLnBrk="0" fontAlgn="base" hangingPunct="0">
                  <a:spcBef>
                    <a:spcPct val="0"/>
                  </a:spcBef>
                  <a:spcAft>
                    <a:spcPct val="0"/>
                  </a:spcAft>
                  <a:defRPr sz="2400">
                    <a:solidFill>
                      <a:schemeClr val="tx1"/>
                    </a:solidFill>
                    <a:latin typeface="Arial" panose="020B0604020202020204" pitchFamily="34" charset="0"/>
                  </a:defRPr>
                </a:lvl7pPr>
                <a:lvl8pPr marL="3525838" defTabSz="1077913" eaLnBrk="0" fontAlgn="base" hangingPunct="0">
                  <a:spcBef>
                    <a:spcPct val="0"/>
                  </a:spcBef>
                  <a:spcAft>
                    <a:spcPct val="0"/>
                  </a:spcAft>
                  <a:defRPr sz="2400">
                    <a:solidFill>
                      <a:schemeClr val="tx1"/>
                    </a:solidFill>
                    <a:latin typeface="Arial" panose="020B0604020202020204" pitchFamily="34" charset="0"/>
                  </a:defRPr>
                </a:lvl8pPr>
                <a:lvl9pPr marL="3983038" defTabSz="1077913"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100">
                    <a:solidFill>
                      <a:schemeClr val="accent1"/>
                    </a:solidFill>
                    <a:ea typeface="新細明體" panose="02020500000000000000" pitchFamily="18" charset="-120"/>
                  </a:rPr>
                  <a:t>VPN Label</a:t>
                </a:r>
                <a:endParaRPr lang="en-US" altLang="zh-TW" sz="1100">
                  <a:ea typeface="新細明體" panose="02020500000000000000" pitchFamily="18" charset="-120"/>
                </a:endParaRPr>
              </a:p>
            </p:txBody>
          </p:sp>
          <p:sp>
            <p:nvSpPr>
              <p:cNvPr id="942171" name="Text Box 91"/>
              <p:cNvSpPr txBox="1">
                <a:spLocks noChangeArrowheads="1"/>
              </p:cNvSpPr>
              <p:nvPr/>
            </p:nvSpPr>
            <p:spPr bwMode="auto">
              <a:xfrm>
                <a:off x="4315" y="2726"/>
                <a:ext cx="445" cy="304"/>
              </a:xfrm>
              <a:prstGeom prst="rect">
                <a:avLst/>
              </a:prstGeom>
              <a:grp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07725" tIns="53863" rIns="107725" bIns="53863">
                <a:spAutoFit/>
              </a:bodyPr>
              <a:lstStyle>
                <a:lvl1pPr defTabSz="1077913">
                  <a:defRPr sz="2400">
                    <a:solidFill>
                      <a:schemeClr val="tx1"/>
                    </a:solidFill>
                    <a:latin typeface="Arial" panose="020B0604020202020204" pitchFamily="34" charset="0"/>
                  </a:defRPr>
                </a:lvl1pPr>
                <a:lvl2pPr marL="538163" defTabSz="1077913">
                  <a:defRPr sz="2400">
                    <a:solidFill>
                      <a:schemeClr val="tx1"/>
                    </a:solidFill>
                    <a:latin typeface="Arial" panose="020B0604020202020204" pitchFamily="34" charset="0"/>
                  </a:defRPr>
                </a:lvl2pPr>
                <a:lvl3pPr marL="1077913" defTabSz="1077913">
                  <a:defRPr sz="2400">
                    <a:solidFill>
                      <a:schemeClr val="tx1"/>
                    </a:solidFill>
                    <a:latin typeface="Arial" panose="020B0604020202020204" pitchFamily="34" charset="0"/>
                  </a:defRPr>
                </a:lvl3pPr>
                <a:lvl4pPr marL="1616075" defTabSz="1077913">
                  <a:defRPr sz="2400">
                    <a:solidFill>
                      <a:schemeClr val="tx1"/>
                    </a:solidFill>
                    <a:latin typeface="Arial" panose="020B0604020202020204" pitchFamily="34" charset="0"/>
                  </a:defRPr>
                </a:lvl4pPr>
                <a:lvl5pPr marL="2154238" defTabSz="1077913">
                  <a:defRPr sz="2400">
                    <a:solidFill>
                      <a:schemeClr val="tx1"/>
                    </a:solidFill>
                    <a:latin typeface="Arial" panose="020B0604020202020204" pitchFamily="34" charset="0"/>
                  </a:defRPr>
                </a:lvl5pPr>
                <a:lvl6pPr marL="2611438" defTabSz="1077913" eaLnBrk="0" fontAlgn="base" hangingPunct="0">
                  <a:spcBef>
                    <a:spcPct val="0"/>
                  </a:spcBef>
                  <a:spcAft>
                    <a:spcPct val="0"/>
                  </a:spcAft>
                  <a:defRPr sz="2400">
                    <a:solidFill>
                      <a:schemeClr val="tx1"/>
                    </a:solidFill>
                    <a:latin typeface="Arial" panose="020B0604020202020204" pitchFamily="34" charset="0"/>
                  </a:defRPr>
                </a:lvl6pPr>
                <a:lvl7pPr marL="3068638" defTabSz="1077913" eaLnBrk="0" fontAlgn="base" hangingPunct="0">
                  <a:spcBef>
                    <a:spcPct val="0"/>
                  </a:spcBef>
                  <a:spcAft>
                    <a:spcPct val="0"/>
                  </a:spcAft>
                  <a:defRPr sz="2400">
                    <a:solidFill>
                      <a:schemeClr val="tx1"/>
                    </a:solidFill>
                    <a:latin typeface="Arial" panose="020B0604020202020204" pitchFamily="34" charset="0"/>
                  </a:defRPr>
                </a:lvl7pPr>
                <a:lvl8pPr marL="3525838" defTabSz="1077913" eaLnBrk="0" fontAlgn="base" hangingPunct="0">
                  <a:spcBef>
                    <a:spcPct val="0"/>
                  </a:spcBef>
                  <a:spcAft>
                    <a:spcPct val="0"/>
                  </a:spcAft>
                  <a:defRPr sz="2400">
                    <a:solidFill>
                      <a:schemeClr val="tx1"/>
                    </a:solidFill>
                    <a:latin typeface="Arial" panose="020B0604020202020204" pitchFamily="34" charset="0"/>
                  </a:defRPr>
                </a:lvl8pPr>
                <a:lvl9pPr marL="3983038" defTabSz="1077913"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200">
                    <a:ea typeface="新細明體" panose="02020500000000000000" pitchFamily="18" charset="-120"/>
                  </a:rPr>
                  <a:t>IP</a:t>
                </a:r>
              </a:p>
              <a:p>
                <a:r>
                  <a:rPr lang="en-US" altLang="zh-TW" sz="1200">
                    <a:ea typeface="新細明體" panose="02020500000000000000" pitchFamily="18" charset="-120"/>
                  </a:rPr>
                  <a:t>packet</a:t>
                </a:r>
                <a:endParaRPr lang="en-US" altLang="zh-TW" sz="2100">
                  <a:ea typeface="新細明體" panose="02020500000000000000" pitchFamily="18" charset="-120"/>
                </a:endParaRPr>
              </a:p>
            </p:txBody>
          </p:sp>
        </p:grpSp>
        <p:sp>
          <p:nvSpPr>
            <p:cNvPr id="942172" name="Line 92"/>
            <p:cNvSpPr>
              <a:spLocks noChangeShapeType="1"/>
            </p:cNvSpPr>
            <p:nvPr/>
          </p:nvSpPr>
          <p:spPr bwMode="auto">
            <a:xfrm flipV="1">
              <a:off x="5797500" y="4349750"/>
              <a:ext cx="1037735" cy="1588"/>
            </a:xfrm>
            <a:prstGeom prst="line">
              <a:avLst/>
            </a:prstGeom>
            <a:noFill/>
            <a:ln w="38100">
              <a:solidFill>
                <a:schemeClr val="accent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42173" name="Line 93"/>
            <p:cNvSpPr>
              <a:spLocks noChangeShapeType="1"/>
            </p:cNvSpPr>
            <p:nvPr/>
          </p:nvSpPr>
          <p:spPr bwMode="auto">
            <a:xfrm>
              <a:off x="4888749" y="2927350"/>
              <a:ext cx="341514" cy="1022350"/>
            </a:xfrm>
            <a:prstGeom prst="line">
              <a:avLst/>
            </a:prstGeom>
            <a:noFill/>
            <a:ln w="25400">
              <a:solidFill>
                <a:schemeClr val="tx1"/>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42174" name="Text Box 94"/>
            <p:cNvSpPr txBox="1">
              <a:spLocks noChangeArrowheads="1"/>
            </p:cNvSpPr>
            <p:nvPr/>
          </p:nvSpPr>
          <p:spPr bwMode="auto">
            <a:xfrm>
              <a:off x="3924300" y="1905000"/>
              <a:ext cx="1937692" cy="1274763"/>
            </a:xfrm>
            <a:prstGeom prst="rect">
              <a:avLst/>
            </a:prstGeom>
            <a:solidFill>
              <a:schemeClr val="accent2">
                <a:lumMod val="40000"/>
                <a:lumOff val="60000"/>
              </a:schemeClr>
            </a:solidFill>
            <a:ln w="25400">
              <a:solidFill>
                <a:schemeClr val="tx1"/>
              </a:solidFill>
              <a:miter lim="800000"/>
              <a:headEnd type="none" w="sm" len="sm"/>
              <a:tailEnd type="none" w="sm" len="sm"/>
            </a:ln>
            <a:effec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en-US" sz="1200" dirty="0">
                  <a:latin typeface="Helvetica" panose="020B0604020202020204" pitchFamily="34" charset="0"/>
                </a:rPr>
                <a:t>Penultimate Hop Popping</a:t>
              </a:r>
            </a:p>
            <a:p>
              <a:pPr>
                <a:lnSpc>
                  <a:spcPct val="90000"/>
                </a:lnSpc>
                <a:spcBef>
                  <a:spcPct val="30000"/>
                </a:spcBef>
                <a:buClr>
                  <a:srgbClr val="FF555D"/>
                </a:buClr>
                <a:buFont typeface="Arial" panose="020B0604020202020204" pitchFamily="34" charset="0"/>
                <a:buNone/>
              </a:pPr>
              <a:r>
                <a:rPr lang="en-GB" altLang="en-US" sz="1200" dirty="0">
                  <a:latin typeface="Helvetica" panose="020B0604020202020204" pitchFamily="34" charset="0"/>
                </a:rPr>
                <a:t>P2 is the penultimate hop for the BGP next-hop</a:t>
              </a:r>
            </a:p>
            <a:p>
              <a:pPr>
                <a:lnSpc>
                  <a:spcPct val="90000"/>
                </a:lnSpc>
                <a:spcBef>
                  <a:spcPct val="30000"/>
                </a:spcBef>
                <a:buClr>
                  <a:srgbClr val="FF555D"/>
                </a:buClr>
                <a:buFont typeface="Arial" panose="020B0604020202020204" pitchFamily="34" charset="0"/>
                <a:buNone/>
              </a:pPr>
              <a:r>
                <a:rPr lang="en-GB" altLang="en-US" sz="1200" dirty="0">
                  <a:latin typeface="Helvetica" panose="020B0604020202020204" pitchFamily="34" charset="0"/>
                </a:rPr>
                <a:t>P2 remove the top label</a:t>
              </a:r>
            </a:p>
            <a:p>
              <a:pPr>
                <a:lnSpc>
                  <a:spcPct val="90000"/>
                </a:lnSpc>
                <a:spcBef>
                  <a:spcPct val="30000"/>
                </a:spcBef>
                <a:buClr>
                  <a:srgbClr val="FF555D"/>
                </a:buClr>
                <a:buFont typeface="Arial" panose="020B0604020202020204" pitchFamily="34" charset="0"/>
                <a:buNone/>
              </a:pPr>
              <a:r>
                <a:rPr lang="en-GB" altLang="en-US" sz="1200" dirty="0">
                  <a:latin typeface="Helvetica" panose="020B0604020202020204" pitchFamily="34" charset="0"/>
                </a:rPr>
                <a:t>This has been requested through LDP by PE2</a:t>
              </a:r>
            </a:p>
          </p:txBody>
        </p:sp>
      </p:grpSp>
      <p:grpSp>
        <p:nvGrpSpPr>
          <p:cNvPr id="942175" name="Group 95"/>
          <p:cNvGrpSpPr>
            <a:grpSpLocks/>
          </p:cNvGrpSpPr>
          <p:nvPr/>
        </p:nvGrpSpPr>
        <p:grpSpPr bwMode="auto">
          <a:xfrm>
            <a:off x="6186488" y="1219200"/>
            <a:ext cx="2611437" cy="2905125"/>
            <a:chOff x="4222" y="978"/>
            <a:chExt cx="1782" cy="1716"/>
          </a:xfrm>
        </p:grpSpPr>
        <p:sp>
          <p:nvSpPr>
            <p:cNvPr id="942176" name="Line 96"/>
            <p:cNvSpPr>
              <a:spLocks noChangeShapeType="1"/>
            </p:cNvSpPr>
            <p:nvPr/>
          </p:nvSpPr>
          <p:spPr bwMode="auto">
            <a:xfrm flipV="1">
              <a:off x="5330" y="2205"/>
              <a:ext cx="263" cy="341"/>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42177" name="Text Box 97"/>
            <p:cNvSpPr txBox="1">
              <a:spLocks noChangeArrowheads="1"/>
            </p:cNvSpPr>
            <p:nvPr/>
          </p:nvSpPr>
          <p:spPr bwMode="auto">
            <a:xfrm>
              <a:off x="5559" y="2390"/>
              <a:ext cx="445" cy="304"/>
            </a:xfrm>
            <a:prstGeom prst="rect">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07725" tIns="53863" rIns="107725" bIns="53863">
              <a:spAutoFit/>
            </a:bodyPr>
            <a:lstStyle>
              <a:lvl1pPr defTabSz="1077913">
                <a:defRPr sz="2400">
                  <a:solidFill>
                    <a:schemeClr val="tx1"/>
                  </a:solidFill>
                  <a:latin typeface="Arial" panose="020B0604020202020204" pitchFamily="34" charset="0"/>
                </a:defRPr>
              </a:lvl1pPr>
              <a:lvl2pPr marL="538163" defTabSz="1077913">
                <a:defRPr sz="2400">
                  <a:solidFill>
                    <a:schemeClr val="tx1"/>
                  </a:solidFill>
                  <a:latin typeface="Arial" panose="020B0604020202020204" pitchFamily="34" charset="0"/>
                </a:defRPr>
              </a:lvl2pPr>
              <a:lvl3pPr marL="1077913" defTabSz="1077913">
                <a:defRPr sz="2400">
                  <a:solidFill>
                    <a:schemeClr val="tx1"/>
                  </a:solidFill>
                  <a:latin typeface="Arial" panose="020B0604020202020204" pitchFamily="34" charset="0"/>
                </a:defRPr>
              </a:lvl3pPr>
              <a:lvl4pPr marL="1616075" defTabSz="1077913">
                <a:defRPr sz="2400">
                  <a:solidFill>
                    <a:schemeClr val="tx1"/>
                  </a:solidFill>
                  <a:latin typeface="Arial" panose="020B0604020202020204" pitchFamily="34" charset="0"/>
                </a:defRPr>
              </a:lvl4pPr>
              <a:lvl5pPr marL="2154238" defTabSz="1077913">
                <a:defRPr sz="2400">
                  <a:solidFill>
                    <a:schemeClr val="tx1"/>
                  </a:solidFill>
                  <a:latin typeface="Arial" panose="020B0604020202020204" pitchFamily="34" charset="0"/>
                </a:defRPr>
              </a:lvl5pPr>
              <a:lvl6pPr marL="2611438" defTabSz="1077913" eaLnBrk="0" fontAlgn="base" hangingPunct="0">
                <a:spcBef>
                  <a:spcPct val="0"/>
                </a:spcBef>
                <a:spcAft>
                  <a:spcPct val="0"/>
                </a:spcAft>
                <a:defRPr sz="2400">
                  <a:solidFill>
                    <a:schemeClr val="tx1"/>
                  </a:solidFill>
                  <a:latin typeface="Arial" panose="020B0604020202020204" pitchFamily="34" charset="0"/>
                </a:defRPr>
              </a:lvl6pPr>
              <a:lvl7pPr marL="3068638" defTabSz="1077913" eaLnBrk="0" fontAlgn="base" hangingPunct="0">
                <a:spcBef>
                  <a:spcPct val="0"/>
                </a:spcBef>
                <a:spcAft>
                  <a:spcPct val="0"/>
                </a:spcAft>
                <a:defRPr sz="2400">
                  <a:solidFill>
                    <a:schemeClr val="tx1"/>
                  </a:solidFill>
                  <a:latin typeface="Arial" panose="020B0604020202020204" pitchFamily="34" charset="0"/>
                </a:defRPr>
              </a:lvl7pPr>
              <a:lvl8pPr marL="3525838" defTabSz="1077913" eaLnBrk="0" fontAlgn="base" hangingPunct="0">
                <a:spcBef>
                  <a:spcPct val="0"/>
                </a:spcBef>
                <a:spcAft>
                  <a:spcPct val="0"/>
                </a:spcAft>
                <a:defRPr sz="2400">
                  <a:solidFill>
                    <a:schemeClr val="tx1"/>
                  </a:solidFill>
                  <a:latin typeface="Arial" panose="020B0604020202020204" pitchFamily="34" charset="0"/>
                </a:defRPr>
              </a:lvl8pPr>
              <a:lvl9pPr marL="3983038" defTabSz="1077913"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200">
                  <a:ea typeface="新細明體" panose="02020500000000000000" pitchFamily="18" charset="-120"/>
                </a:rPr>
                <a:t>IP</a:t>
              </a:r>
            </a:p>
            <a:p>
              <a:r>
                <a:rPr lang="en-US" altLang="zh-TW" sz="1200">
                  <a:ea typeface="新細明體" panose="02020500000000000000" pitchFamily="18" charset="-120"/>
                </a:rPr>
                <a:t>packet</a:t>
              </a:r>
              <a:endParaRPr lang="en-US" altLang="zh-TW" sz="2100">
                <a:ea typeface="新細明體" panose="02020500000000000000" pitchFamily="18" charset="-120"/>
              </a:endParaRPr>
            </a:p>
          </p:txBody>
        </p:sp>
        <p:sp>
          <p:nvSpPr>
            <p:cNvPr id="942178" name="Line 98"/>
            <p:cNvSpPr>
              <a:spLocks noChangeShapeType="1"/>
            </p:cNvSpPr>
            <p:nvPr/>
          </p:nvSpPr>
          <p:spPr bwMode="auto">
            <a:xfrm>
              <a:off x="4827" y="1618"/>
              <a:ext cx="150" cy="921"/>
            </a:xfrm>
            <a:prstGeom prst="line">
              <a:avLst/>
            </a:prstGeom>
            <a:noFill/>
            <a:ln w="25400">
              <a:solidFill>
                <a:schemeClr val="tx1"/>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42179" name="Text Box 99"/>
            <p:cNvSpPr txBox="1">
              <a:spLocks noChangeArrowheads="1"/>
            </p:cNvSpPr>
            <p:nvPr/>
          </p:nvSpPr>
          <p:spPr bwMode="auto">
            <a:xfrm>
              <a:off x="4222" y="978"/>
              <a:ext cx="1502" cy="768"/>
            </a:xfrm>
            <a:prstGeom prst="rect">
              <a:avLst/>
            </a:prstGeom>
            <a:solidFill>
              <a:srgbClr val="C0C0C0"/>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a:solidFill>
                    <a:schemeClr val="tx1"/>
                  </a:solidFill>
                  <a:latin typeface="Arial" panose="020B0604020202020204" pitchFamily="34" charset="0"/>
                </a:defRPr>
              </a:lvl1pPr>
              <a:lvl2pPr marL="571500">
                <a:defRPr sz="2400">
                  <a:solidFill>
                    <a:schemeClr val="tx1"/>
                  </a:solidFill>
                  <a:latin typeface="Arial" panose="020B0604020202020204" pitchFamily="34" charset="0"/>
                </a:defRPr>
              </a:lvl2pPr>
              <a:lvl3pPr marL="1143000">
                <a:defRPr sz="2400">
                  <a:solidFill>
                    <a:schemeClr val="tx1"/>
                  </a:solidFill>
                  <a:latin typeface="Arial" panose="020B0604020202020204" pitchFamily="34" charset="0"/>
                </a:defRPr>
              </a:lvl3pPr>
              <a:lvl4pPr marL="1714500">
                <a:defRPr sz="2400">
                  <a:solidFill>
                    <a:schemeClr val="tx1"/>
                  </a:solidFill>
                  <a:latin typeface="Arial" panose="020B0604020202020204" pitchFamily="34" charset="0"/>
                </a:defRPr>
              </a:lvl4pPr>
              <a:lvl5pPr marL="2286000">
                <a:defRPr sz="2400">
                  <a:solidFill>
                    <a:schemeClr val="tx1"/>
                  </a:solidFill>
                  <a:latin typeface="Arial" panose="020B0604020202020204" pitchFamily="34" charset="0"/>
                </a:defRPr>
              </a:lvl5pPr>
              <a:lvl6pPr marL="2743200" eaLnBrk="0" fontAlgn="base" hangingPunct="0">
                <a:spcBef>
                  <a:spcPct val="0"/>
                </a:spcBef>
                <a:spcAft>
                  <a:spcPct val="0"/>
                </a:spcAft>
                <a:defRPr sz="2400">
                  <a:solidFill>
                    <a:schemeClr val="tx1"/>
                  </a:solidFill>
                  <a:latin typeface="Arial" panose="020B0604020202020204" pitchFamily="34" charset="0"/>
                </a:defRPr>
              </a:lvl6pPr>
              <a:lvl7pPr marL="3200400" eaLnBrk="0" fontAlgn="base" hangingPunct="0">
                <a:spcBef>
                  <a:spcPct val="0"/>
                </a:spcBef>
                <a:spcAft>
                  <a:spcPct val="0"/>
                </a:spcAft>
                <a:defRPr sz="2400">
                  <a:solidFill>
                    <a:schemeClr val="tx1"/>
                  </a:solidFill>
                  <a:latin typeface="Arial" panose="020B0604020202020204" pitchFamily="34" charset="0"/>
                </a:defRPr>
              </a:lvl7pPr>
              <a:lvl8pPr marL="3657600" eaLnBrk="0" fontAlgn="base" hangingPunct="0">
                <a:spcBef>
                  <a:spcPct val="0"/>
                </a:spcBef>
                <a:spcAft>
                  <a:spcPct val="0"/>
                </a:spcAft>
                <a:defRPr sz="2400">
                  <a:solidFill>
                    <a:schemeClr val="tx1"/>
                  </a:solidFill>
                  <a:latin typeface="Arial" panose="020B0604020202020204" pitchFamily="34" charset="0"/>
                </a:defRPr>
              </a:lvl8pPr>
              <a:lvl9pPr marL="41148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PE2 receives the packets with the label corresponding to the outgoing interface (VRF)</a:t>
              </a:r>
            </a:p>
            <a:p>
              <a:pP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One single lookup</a:t>
              </a:r>
            </a:p>
            <a:p>
              <a:pPr>
                <a:lnSpc>
                  <a:spcPct val="90000"/>
                </a:lnSpc>
                <a:spcBef>
                  <a:spcPct val="30000"/>
                </a:spcBef>
                <a:buClr>
                  <a:srgbClr val="FF555D"/>
                </a:buClr>
                <a:buFont typeface="Arial" panose="020B0604020202020204" pitchFamily="34" charset="0"/>
                <a:buNone/>
              </a:pPr>
              <a:r>
                <a:rPr lang="en-GB" altLang="en-US" sz="1200">
                  <a:latin typeface="Helvetica" panose="020B0604020202020204" pitchFamily="34" charset="0"/>
                </a:rPr>
                <a:t>Label is popped and packet sent to IP neighbor</a:t>
              </a:r>
            </a:p>
          </p:txBody>
        </p:sp>
      </p:grpSp>
      <p:grpSp>
        <p:nvGrpSpPr>
          <p:cNvPr id="942180" name="Group 100"/>
          <p:cNvGrpSpPr>
            <a:grpSpLocks/>
          </p:cNvGrpSpPr>
          <p:nvPr/>
        </p:nvGrpSpPr>
        <p:grpSpPr bwMode="auto">
          <a:xfrm>
            <a:off x="592138" y="2397125"/>
            <a:ext cx="930275" cy="719138"/>
            <a:chOff x="404" y="1510"/>
            <a:chExt cx="635" cy="453"/>
          </a:xfrm>
        </p:grpSpPr>
        <p:sp>
          <p:nvSpPr>
            <p:cNvPr id="942181" name="Text Box 101"/>
            <p:cNvSpPr txBox="1">
              <a:spLocks noChangeArrowheads="1"/>
            </p:cNvSpPr>
            <p:nvPr/>
          </p:nvSpPr>
          <p:spPr bwMode="auto">
            <a:xfrm>
              <a:off x="404" y="1659"/>
              <a:ext cx="445" cy="304"/>
            </a:xfrm>
            <a:prstGeom prst="rect">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07725" tIns="53863" rIns="107725" bIns="53863">
              <a:spAutoFit/>
            </a:bodyPr>
            <a:lstStyle>
              <a:lvl1pPr defTabSz="1077913">
                <a:defRPr sz="2400">
                  <a:solidFill>
                    <a:schemeClr val="tx1"/>
                  </a:solidFill>
                  <a:latin typeface="Arial" panose="020B0604020202020204" pitchFamily="34" charset="0"/>
                </a:defRPr>
              </a:lvl1pPr>
              <a:lvl2pPr marL="538163" defTabSz="1077913">
                <a:defRPr sz="2400">
                  <a:solidFill>
                    <a:schemeClr val="tx1"/>
                  </a:solidFill>
                  <a:latin typeface="Arial" panose="020B0604020202020204" pitchFamily="34" charset="0"/>
                </a:defRPr>
              </a:lvl2pPr>
              <a:lvl3pPr marL="1077913" defTabSz="1077913">
                <a:defRPr sz="2400">
                  <a:solidFill>
                    <a:schemeClr val="tx1"/>
                  </a:solidFill>
                  <a:latin typeface="Arial" panose="020B0604020202020204" pitchFamily="34" charset="0"/>
                </a:defRPr>
              </a:lvl3pPr>
              <a:lvl4pPr marL="1616075" defTabSz="1077913">
                <a:defRPr sz="2400">
                  <a:solidFill>
                    <a:schemeClr val="tx1"/>
                  </a:solidFill>
                  <a:latin typeface="Arial" panose="020B0604020202020204" pitchFamily="34" charset="0"/>
                </a:defRPr>
              </a:lvl4pPr>
              <a:lvl5pPr marL="2154238" defTabSz="1077913">
                <a:defRPr sz="2400">
                  <a:solidFill>
                    <a:schemeClr val="tx1"/>
                  </a:solidFill>
                  <a:latin typeface="Arial" panose="020B0604020202020204" pitchFamily="34" charset="0"/>
                </a:defRPr>
              </a:lvl5pPr>
              <a:lvl6pPr marL="2611438" defTabSz="1077913" eaLnBrk="0" fontAlgn="base" hangingPunct="0">
                <a:spcBef>
                  <a:spcPct val="0"/>
                </a:spcBef>
                <a:spcAft>
                  <a:spcPct val="0"/>
                </a:spcAft>
                <a:defRPr sz="2400">
                  <a:solidFill>
                    <a:schemeClr val="tx1"/>
                  </a:solidFill>
                  <a:latin typeface="Arial" panose="020B0604020202020204" pitchFamily="34" charset="0"/>
                </a:defRPr>
              </a:lvl6pPr>
              <a:lvl7pPr marL="3068638" defTabSz="1077913" eaLnBrk="0" fontAlgn="base" hangingPunct="0">
                <a:spcBef>
                  <a:spcPct val="0"/>
                </a:spcBef>
                <a:spcAft>
                  <a:spcPct val="0"/>
                </a:spcAft>
                <a:defRPr sz="2400">
                  <a:solidFill>
                    <a:schemeClr val="tx1"/>
                  </a:solidFill>
                  <a:latin typeface="Arial" panose="020B0604020202020204" pitchFamily="34" charset="0"/>
                </a:defRPr>
              </a:lvl7pPr>
              <a:lvl8pPr marL="3525838" defTabSz="1077913" eaLnBrk="0" fontAlgn="base" hangingPunct="0">
                <a:spcBef>
                  <a:spcPct val="0"/>
                </a:spcBef>
                <a:spcAft>
                  <a:spcPct val="0"/>
                </a:spcAft>
                <a:defRPr sz="2400">
                  <a:solidFill>
                    <a:schemeClr val="tx1"/>
                  </a:solidFill>
                  <a:latin typeface="Arial" panose="020B0604020202020204" pitchFamily="34" charset="0"/>
                </a:defRPr>
              </a:lvl8pPr>
              <a:lvl9pPr marL="3983038" defTabSz="1077913"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200">
                  <a:ea typeface="新細明體" panose="02020500000000000000" pitchFamily="18" charset="-120"/>
                </a:rPr>
                <a:t>IP</a:t>
              </a:r>
            </a:p>
            <a:p>
              <a:r>
                <a:rPr lang="en-US" altLang="zh-TW" sz="1200">
                  <a:ea typeface="新細明體" panose="02020500000000000000" pitchFamily="18" charset="-120"/>
                </a:rPr>
                <a:t>packet</a:t>
              </a:r>
              <a:endParaRPr lang="en-US" altLang="zh-TW" sz="2100">
                <a:ea typeface="新細明體" panose="02020500000000000000" pitchFamily="18" charset="-120"/>
              </a:endParaRPr>
            </a:p>
          </p:txBody>
        </p:sp>
        <p:sp>
          <p:nvSpPr>
            <p:cNvPr id="942182" name="Line 102"/>
            <p:cNvSpPr>
              <a:spLocks noChangeShapeType="1"/>
            </p:cNvSpPr>
            <p:nvPr/>
          </p:nvSpPr>
          <p:spPr bwMode="auto">
            <a:xfrm>
              <a:off x="791" y="1510"/>
              <a:ext cx="248" cy="199"/>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sp>
        <p:nvSpPr>
          <p:cNvPr id="942183" name="Line 103"/>
          <p:cNvSpPr>
            <a:spLocks noChangeShapeType="1"/>
          </p:cNvSpPr>
          <p:nvPr/>
        </p:nvSpPr>
        <p:spPr bwMode="auto">
          <a:xfrm>
            <a:off x="7475538" y="4365625"/>
            <a:ext cx="1101725" cy="9985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942184" name="Text Box 104"/>
          <p:cNvSpPr txBox="1">
            <a:spLocks noChangeArrowheads="1"/>
          </p:cNvSpPr>
          <p:nvPr/>
        </p:nvSpPr>
        <p:spPr bwMode="auto">
          <a:xfrm>
            <a:off x="8088313" y="5534025"/>
            <a:ext cx="563562"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07725" tIns="53863" rIns="107725" bIns="53863">
            <a:spAutoFit/>
          </a:bodyPr>
          <a:lstStyle>
            <a:lvl1pPr defTabSz="1077913">
              <a:defRPr sz="2400">
                <a:solidFill>
                  <a:schemeClr val="tx1"/>
                </a:solidFill>
                <a:latin typeface="Arial" panose="020B0604020202020204" pitchFamily="34" charset="0"/>
              </a:defRPr>
            </a:lvl1pPr>
            <a:lvl2pPr marL="538163" defTabSz="1077913">
              <a:defRPr sz="2400">
                <a:solidFill>
                  <a:schemeClr val="tx1"/>
                </a:solidFill>
                <a:latin typeface="Arial" panose="020B0604020202020204" pitchFamily="34" charset="0"/>
              </a:defRPr>
            </a:lvl2pPr>
            <a:lvl3pPr marL="1077913" defTabSz="1077913">
              <a:defRPr sz="2400">
                <a:solidFill>
                  <a:schemeClr val="tx1"/>
                </a:solidFill>
                <a:latin typeface="Arial" panose="020B0604020202020204" pitchFamily="34" charset="0"/>
              </a:defRPr>
            </a:lvl3pPr>
            <a:lvl4pPr marL="1616075" defTabSz="1077913">
              <a:defRPr sz="2400">
                <a:solidFill>
                  <a:schemeClr val="tx1"/>
                </a:solidFill>
                <a:latin typeface="Arial" panose="020B0604020202020204" pitchFamily="34" charset="0"/>
              </a:defRPr>
            </a:lvl4pPr>
            <a:lvl5pPr marL="2154238" defTabSz="1077913">
              <a:defRPr sz="2400">
                <a:solidFill>
                  <a:schemeClr val="tx1"/>
                </a:solidFill>
                <a:latin typeface="Arial" panose="020B0604020202020204" pitchFamily="34" charset="0"/>
              </a:defRPr>
            </a:lvl5pPr>
            <a:lvl6pPr marL="2611438" defTabSz="1077913" eaLnBrk="0" fontAlgn="base" hangingPunct="0">
              <a:spcBef>
                <a:spcPct val="0"/>
              </a:spcBef>
              <a:spcAft>
                <a:spcPct val="0"/>
              </a:spcAft>
              <a:defRPr sz="2400">
                <a:solidFill>
                  <a:schemeClr val="tx1"/>
                </a:solidFill>
                <a:latin typeface="Arial" panose="020B0604020202020204" pitchFamily="34" charset="0"/>
              </a:defRPr>
            </a:lvl6pPr>
            <a:lvl7pPr marL="3068638" defTabSz="1077913" eaLnBrk="0" fontAlgn="base" hangingPunct="0">
              <a:spcBef>
                <a:spcPct val="0"/>
              </a:spcBef>
              <a:spcAft>
                <a:spcPct val="0"/>
              </a:spcAft>
              <a:defRPr sz="2400">
                <a:solidFill>
                  <a:schemeClr val="tx1"/>
                </a:solidFill>
                <a:latin typeface="Arial" panose="020B0604020202020204" pitchFamily="34" charset="0"/>
              </a:defRPr>
            </a:lvl7pPr>
            <a:lvl8pPr marL="3525838" defTabSz="1077913" eaLnBrk="0" fontAlgn="base" hangingPunct="0">
              <a:spcBef>
                <a:spcPct val="0"/>
              </a:spcBef>
              <a:spcAft>
                <a:spcPct val="0"/>
              </a:spcAft>
              <a:defRPr sz="2400">
                <a:solidFill>
                  <a:schemeClr val="tx1"/>
                </a:solidFill>
                <a:latin typeface="Arial" panose="020B0604020202020204" pitchFamily="34" charset="0"/>
              </a:defRPr>
            </a:lvl8pPr>
            <a:lvl9pPr marL="3983038" defTabSz="1077913" eaLnBrk="0" fontAlgn="base" hangingPunct="0">
              <a:spcBef>
                <a:spcPct val="0"/>
              </a:spcBef>
              <a:spcAft>
                <a:spcPct val="0"/>
              </a:spcAft>
              <a:defRPr sz="2400">
                <a:solidFill>
                  <a:schemeClr val="tx1"/>
                </a:solidFill>
                <a:latin typeface="Arial" panose="020B0604020202020204" pitchFamily="34" charset="0"/>
              </a:defRPr>
            </a:lvl9pPr>
          </a:lstStyle>
          <a:p>
            <a:r>
              <a:rPr lang="en-US" altLang="zh-TW" sz="1600">
                <a:ea typeface="新細明體" panose="02020500000000000000" pitchFamily="18" charset="-120"/>
              </a:rPr>
              <a:t>CE3</a:t>
            </a:r>
            <a:endParaRPr lang="en-US" altLang="zh-TW" sz="2100">
              <a:ea typeface="新細明體" panose="02020500000000000000" pitchFamily="18" charset="-120"/>
            </a:endParaRPr>
          </a:p>
        </p:txBody>
      </p:sp>
      <p:grpSp>
        <p:nvGrpSpPr>
          <p:cNvPr id="942185" name="Group 105"/>
          <p:cNvGrpSpPr>
            <a:grpSpLocks/>
          </p:cNvGrpSpPr>
          <p:nvPr/>
        </p:nvGrpSpPr>
        <p:grpSpPr bwMode="auto">
          <a:xfrm>
            <a:off x="7050088" y="4160838"/>
            <a:ext cx="784225" cy="517525"/>
            <a:chOff x="733" y="2375"/>
            <a:chExt cx="439" cy="290"/>
          </a:xfrm>
        </p:grpSpPr>
        <p:sp>
          <p:nvSpPr>
            <p:cNvPr id="942186" name="Freeform 106"/>
            <p:cNvSpPr>
              <a:spLocks/>
            </p:cNvSpPr>
            <p:nvPr/>
          </p:nvSpPr>
          <p:spPr bwMode="auto">
            <a:xfrm>
              <a:off x="736" y="2463"/>
              <a:ext cx="436" cy="128"/>
            </a:xfrm>
            <a:custGeom>
              <a:avLst/>
              <a:gdLst>
                <a:gd name="T0" fmla="*/ 0 w 436"/>
                <a:gd name="T1" fmla="*/ 0 h 128"/>
                <a:gd name="T2" fmla="*/ 435 w 436"/>
                <a:gd name="T3" fmla="*/ 0 h 128"/>
                <a:gd name="T4" fmla="*/ 435 w 436"/>
                <a:gd name="T5" fmla="*/ 127 h 128"/>
                <a:gd name="T6" fmla="*/ 0 w 436"/>
                <a:gd name="T7" fmla="*/ 127 h 128"/>
                <a:gd name="T8" fmla="*/ 0 w 436"/>
                <a:gd name="T9" fmla="*/ 0 h 128"/>
              </a:gdLst>
              <a:ahLst/>
              <a:cxnLst>
                <a:cxn ang="0">
                  <a:pos x="T0" y="T1"/>
                </a:cxn>
                <a:cxn ang="0">
                  <a:pos x="T2" y="T3"/>
                </a:cxn>
                <a:cxn ang="0">
                  <a:pos x="T4" y="T5"/>
                </a:cxn>
                <a:cxn ang="0">
                  <a:pos x="T6" y="T7"/>
                </a:cxn>
                <a:cxn ang="0">
                  <a:pos x="T8" y="T9"/>
                </a:cxn>
              </a:cxnLst>
              <a:rect l="0" t="0" r="r" b="b"/>
              <a:pathLst>
                <a:path w="436" h="128">
                  <a:moveTo>
                    <a:pt x="0" y="0"/>
                  </a:moveTo>
                  <a:lnTo>
                    <a:pt x="435" y="0"/>
                  </a:lnTo>
                  <a:lnTo>
                    <a:pt x="435" y="127"/>
                  </a:lnTo>
                  <a:lnTo>
                    <a:pt x="0" y="127"/>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87" name="Oval 107"/>
            <p:cNvSpPr>
              <a:spLocks noChangeArrowheads="1"/>
            </p:cNvSpPr>
            <p:nvPr/>
          </p:nvSpPr>
          <p:spPr bwMode="auto">
            <a:xfrm>
              <a:off x="737" y="2515"/>
              <a:ext cx="433" cy="15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88" name="Oval 108"/>
            <p:cNvSpPr>
              <a:spLocks noChangeArrowheads="1"/>
            </p:cNvSpPr>
            <p:nvPr/>
          </p:nvSpPr>
          <p:spPr bwMode="auto">
            <a:xfrm>
              <a:off x="740" y="2385"/>
              <a:ext cx="431" cy="15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89" name="Freeform 109"/>
            <p:cNvSpPr>
              <a:spLocks/>
            </p:cNvSpPr>
            <p:nvPr/>
          </p:nvSpPr>
          <p:spPr bwMode="auto">
            <a:xfrm>
              <a:off x="734" y="2457"/>
              <a:ext cx="433" cy="124"/>
            </a:xfrm>
            <a:custGeom>
              <a:avLst/>
              <a:gdLst>
                <a:gd name="T0" fmla="*/ 0 w 433"/>
                <a:gd name="T1" fmla="*/ 0 h 124"/>
                <a:gd name="T2" fmla="*/ 432 w 433"/>
                <a:gd name="T3" fmla="*/ 0 h 124"/>
                <a:gd name="T4" fmla="*/ 432 w 433"/>
                <a:gd name="T5" fmla="*/ 123 h 124"/>
                <a:gd name="T6" fmla="*/ 0 w 433"/>
                <a:gd name="T7" fmla="*/ 123 h 124"/>
                <a:gd name="T8" fmla="*/ 0 w 433"/>
                <a:gd name="T9" fmla="*/ 0 h 124"/>
              </a:gdLst>
              <a:ahLst/>
              <a:cxnLst>
                <a:cxn ang="0">
                  <a:pos x="T0" y="T1"/>
                </a:cxn>
                <a:cxn ang="0">
                  <a:pos x="T2" y="T3"/>
                </a:cxn>
                <a:cxn ang="0">
                  <a:pos x="T4" y="T5"/>
                </a:cxn>
                <a:cxn ang="0">
                  <a:pos x="T6" y="T7"/>
                </a:cxn>
                <a:cxn ang="0">
                  <a:pos x="T8" y="T9"/>
                </a:cxn>
              </a:cxnLst>
              <a:rect l="0" t="0" r="r" b="b"/>
              <a:pathLst>
                <a:path w="433" h="124">
                  <a:moveTo>
                    <a:pt x="0" y="0"/>
                  </a:moveTo>
                  <a:lnTo>
                    <a:pt x="432" y="0"/>
                  </a:lnTo>
                  <a:lnTo>
                    <a:pt x="432" y="123"/>
                  </a:lnTo>
                  <a:lnTo>
                    <a:pt x="0" y="123"/>
                  </a:lnTo>
                  <a:lnTo>
                    <a:pt x="0" y="0"/>
                  </a:lnTo>
                </a:path>
              </a:pathLst>
            </a:custGeom>
            <a:solidFill>
              <a:srgbClr val="004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90" name="Oval 110"/>
            <p:cNvSpPr>
              <a:spLocks noChangeArrowheads="1"/>
            </p:cNvSpPr>
            <p:nvPr/>
          </p:nvSpPr>
          <p:spPr bwMode="auto">
            <a:xfrm>
              <a:off x="733" y="2507"/>
              <a:ext cx="433" cy="151"/>
            </a:xfrm>
            <a:prstGeom prst="ellipse">
              <a:avLst/>
            </a:prstGeom>
            <a:solidFill>
              <a:srgbClr val="004E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91" name="Oval 111"/>
            <p:cNvSpPr>
              <a:spLocks noChangeArrowheads="1"/>
            </p:cNvSpPr>
            <p:nvPr/>
          </p:nvSpPr>
          <p:spPr bwMode="auto">
            <a:xfrm>
              <a:off x="733" y="2375"/>
              <a:ext cx="433" cy="151"/>
            </a:xfrm>
            <a:prstGeom prst="ellipse">
              <a:avLst/>
            </a:prstGeom>
            <a:solidFill>
              <a:srgbClr val="558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42192" name="Group 112"/>
            <p:cNvGrpSpPr>
              <a:grpSpLocks/>
            </p:cNvGrpSpPr>
            <p:nvPr/>
          </p:nvGrpSpPr>
          <p:grpSpPr bwMode="auto">
            <a:xfrm>
              <a:off x="815" y="2396"/>
              <a:ext cx="270" cy="109"/>
              <a:chOff x="815" y="2396"/>
              <a:chExt cx="270" cy="109"/>
            </a:xfrm>
          </p:grpSpPr>
          <p:grpSp>
            <p:nvGrpSpPr>
              <p:cNvPr id="942193" name="Group 113"/>
              <p:cNvGrpSpPr>
                <a:grpSpLocks/>
              </p:cNvGrpSpPr>
              <p:nvPr/>
            </p:nvGrpSpPr>
            <p:grpSpPr bwMode="auto">
              <a:xfrm>
                <a:off x="815" y="2396"/>
                <a:ext cx="270" cy="109"/>
                <a:chOff x="815" y="2396"/>
                <a:chExt cx="270" cy="109"/>
              </a:xfrm>
            </p:grpSpPr>
            <p:sp>
              <p:nvSpPr>
                <p:cNvPr id="942194" name="Freeform 114"/>
                <p:cNvSpPr>
                  <a:spLocks/>
                </p:cNvSpPr>
                <p:nvPr/>
              </p:nvSpPr>
              <p:spPr bwMode="auto">
                <a:xfrm>
                  <a:off x="815" y="2396"/>
                  <a:ext cx="117" cy="36"/>
                </a:xfrm>
                <a:custGeom>
                  <a:avLst/>
                  <a:gdLst>
                    <a:gd name="T0" fmla="*/ 0 w 117"/>
                    <a:gd name="T1" fmla="*/ 6 h 36"/>
                    <a:gd name="T2" fmla="*/ 27 w 117"/>
                    <a:gd name="T3" fmla="*/ 0 h 36"/>
                    <a:gd name="T4" fmla="*/ 88 w 117"/>
                    <a:gd name="T5" fmla="*/ 18 h 36"/>
                    <a:gd name="T6" fmla="*/ 116 w 117"/>
                    <a:gd name="T7" fmla="*/ 13 h 36"/>
                    <a:gd name="T8" fmla="*/ 108 w 117"/>
                    <a:gd name="T9" fmla="*/ 35 h 36"/>
                    <a:gd name="T10" fmla="*/ 27 w 117"/>
                    <a:gd name="T11" fmla="*/ 35 h 36"/>
                    <a:gd name="T12" fmla="*/ 64 w 117"/>
                    <a:gd name="T13" fmla="*/ 28 h 36"/>
                    <a:gd name="T14" fmla="*/ 0 w 117"/>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6">
                      <a:moveTo>
                        <a:pt x="0" y="6"/>
                      </a:moveTo>
                      <a:lnTo>
                        <a:pt x="27" y="0"/>
                      </a:lnTo>
                      <a:lnTo>
                        <a:pt x="88" y="18"/>
                      </a:lnTo>
                      <a:lnTo>
                        <a:pt x="116" y="13"/>
                      </a:lnTo>
                      <a:lnTo>
                        <a:pt x="108" y="35"/>
                      </a:lnTo>
                      <a:lnTo>
                        <a:pt x="27" y="35"/>
                      </a:lnTo>
                      <a:lnTo>
                        <a:pt x="64" y="28"/>
                      </a:lnTo>
                      <a:lnTo>
                        <a:pt x="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95" name="Freeform 115"/>
                <p:cNvSpPr>
                  <a:spLocks/>
                </p:cNvSpPr>
                <p:nvPr/>
              </p:nvSpPr>
              <p:spPr bwMode="auto">
                <a:xfrm>
                  <a:off x="815" y="2396"/>
                  <a:ext cx="117" cy="36"/>
                </a:xfrm>
                <a:custGeom>
                  <a:avLst/>
                  <a:gdLst>
                    <a:gd name="T0" fmla="*/ 0 w 117"/>
                    <a:gd name="T1" fmla="*/ 6 h 36"/>
                    <a:gd name="T2" fmla="*/ 27 w 117"/>
                    <a:gd name="T3" fmla="*/ 0 h 36"/>
                    <a:gd name="T4" fmla="*/ 88 w 117"/>
                    <a:gd name="T5" fmla="*/ 18 h 36"/>
                    <a:gd name="T6" fmla="*/ 116 w 117"/>
                    <a:gd name="T7" fmla="*/ 13 h 36"/>
                    <a:gd name="T8" fmla="*/ 108 w 117"/>
                    <a:gd name="T9" fmla="*/ 35 h 36"/>
                    <a:gd name="T10" fmla="*/ 27 w 117"/>
                    <a:gd name="T11" fmla="*/ 35 h 36"/>
                    <a:gd name="T12" fmla="*/ 64 w 117"/>
                    <a:gd name="T13" fmla="*/ 28 h 36"/>
                    <a:gd name="T14" fmla="*/ 0 w 117"/>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6">
                      <a:moveTo>
                        <a:pt x="0" y="6"/>
                      </a:moveTo>
                      <a:lnTo>
                        <a:pt x="27" y="0"/>
                      </a:lnTo>
                      <a:lnTo>
                        <a:pt x="88" y="18"/>
                      </a:lnTo>
                      <a:lnTo>
                        <a:pt x="116" y="13"/>
                      </a:lnTo>
                      <a:lnTo>
                        <a:pt x="108" y="35"/>
                      </a:lnTo>
                      <a:lnTo>
                        <a:pt x="27" y="35"/>
                      </a:lnTo>
                      <a:lnTo>
                        <a:pt x="64" y="28"/>
                      </a:lnTo>
                      <a:lnTo>
                        <a:pt x="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96" name="Freeform 116"/>
                <p:cNvSpPr>
                  <a:spLocks/>
                </p:cNvSpPr>
                <p:nvPr/>
              </p:nvSpPr>
              <p:spPr bwMode="auto">
                <a:xfrm>
                  <a:off x="962" y="2472"/>
                  <a:ext cx="123" cy="33"/>
                </a:xfrm>
                <a:custGeom>
                  <a:avLst/>
                  <a:gdLst>
                    <a:gd name="T0" fmla="*/ 122 w 123"/>
                    <a:gd name="T1" fmla="*/ 24 h 33"/>
                    <a:gd name="T2" fmla="*/ 93 w 123"/>
                    <a:gd name="T3" fmla="*/ 32 h 33"/>
                    <a:gd name="T4" fmla="*/ 28 w 123"/>
                    <a:gd name="T5" fmla="*/ 15 h 33"/>
                    <a:gd name="T6" fmla="*/ 0 w 123"/>
                    <a:gd name="T7" fmla="*/ 24 h 33"/>
                    <a:gd name="T8" fmla="*/ 8 w 123"/>
                    <a:gd name="T9" fmla="*/ 0 h 33"/>
                    <a:gd name="T10" fmla="*/ 93 w 123"/>
                    <a:gd name="T11" fmla="*/ 0 h 33"/>
                    <a:gd name="T12" fmla="*/ 61 w 123"/>
                    <a:gd name="T13" fmla="*/ 9 h 33"/>
                    <a:gd name="T14" fmla="*/ 122 w 123"/>
                    <a:gd name="T15" fmla="*/ 24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33">
                      <a:moveTo>
                        <a:pt x="122" y="24"/>
                      </a:moveTo>
                      <a:lnTo>
                        <a:pt x="93" y="32"/>
                      </a:lnTo>
                      <a:lnTo>
                        <a:pt x="28" y="15"/>
                      </a:lnTo>
                      <a:lnTo>
                        <a:pt x="0" y="24"/>
                      </a:lnTo>
                      <a:lnTo>
                        <a:pt x="8" y="0"/>
                      </a:lnTo>
                      <a:lnTo>
                        <a:pt x="93" y="0"/>
                      </a:lnTo>
                      <a:lnTo>
                        <a:pt x="61" y="9"/>
                      </a:lnTo>
                      <a:lnTo>
                        <a:pt x="122" y="2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97" name="Freeform 117"/>
                <p:cNvSpPr>
                  <a:spLocks/>
                </p:cNvSpPr>
                <p:nvPr/>
              </p:nvSpPr>
              <p:spPr bwMode="auto">
                <a:xfrm>
                  <a:off x="962" y="2472"/>
                  <a:ext cx="123" cy="33"/>
                </a:xfrm>
                <a:custGeom>
                  <a:avLst/>
                  <a:gdLst>
                    <a:gd name="T0" fmla="*/ 122 w 123"/>
                    <a:gd name="T1" fmla="*/ 24 h 33"/>
                    <a:gd name="T2" fmla="*/ 93 w 123"/>
                    <a:gd name="T3" fmla="*/ 32 h 33"/>
                    <a:gd name="T4" fmla="*/ 28 w 123"/>
                    <a:gd name="T5" fmla="*/ 15 h 33"/>
                    <a:gd name="T6" fmla="*/ 0 w 123"/>
                    <a:gd name="T7" fmla="*/ 24 h 33"/>
                    <a:gd name="T8" fmla="*/ 8 w 123"/>
                    <a:gd name="T9" fmla="*/ 0 h 33"/>
                    <a:gd name="T10" fmla="*/ 93 w 123"/>
                    <a:gd name="T11" fmla="*/ 0 h 33"/>
                    <a:gd name="T12" fmla="*/ 61 w 123"/>
                    <a:gd name="T13" fmla="*/ 9 h 33"/>
                    <a:gd name="T14" fmla="*/ 122 w 123"/>
                    <a:gd name="T15" fmla="*/ 24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33">
                      <a:moveTo>
                        <a:pt x="122" y="24"/>
                      </a:moveTo>
                      <a:lnTo>
                        <a:pt x="93" y="32"/>
                      </a:lnTo>
                      <a:lnTo>
                        <a:pt x="28" y="15"/>
                      </a:lnTo>
                      <a:lnTo>
                        <a:pt x="0" y="24"/>
                      </a:lnTo>
                      <a:lnTo>
                        <a:pt x="8" y="0"/>
                      </a:lnTo>
                      <a:lnTo>
                        <a:pt x="93" y="0"/>
                      </a:lnTo>
                      <a:lnTo>
                        <a:pt x="61" y="9"/>
                      </a:lnTo>
                      <a:lnTo>
                        <a:pt x="122" y="2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42198" name="Group 118"/>
              <p:cNvGrpSpPr>
                <a:grpSpLocks/>
              </p:cNvGrpSpPr>
              <p:nvPr/>
            </p:nvGrpSpPr>
            <p:grpSpPr bwMode="auto">
              <a:xfrm>
                <a:off x="825" y="2396"/>
                <a:ext cx="252" cy="109"/>
                <a:chOff x="825" y="2396"/>
                <a:chExt cx="252" cy="109"/>
              </a:xfrm>
            </p:grpSpPr>
            <p:sp>
              <p:nvSpPr>
                <p:cNvPr id="942199" name="Freeform 119"/>
                <p:cNvSpPr>
                  <a:spLocks/>
                </p:cNvSpPr>
                <p:nvPr/>
              </p:nvSpPr>
              <p:spPr bwMode="auto">
                <a:xfrm>
                  <a:off x="953" y="2396"/>
                  <a:ext cx="124" cy="36"/>
                </a:xfrm>
                <a:custGeom>
                  <a:avLst/>
                  <a:gdLst>
                    <a:gd name="T0" fmla="*/ 0 w 124"/>
                    <a:gd name="T1" fmla="*/ 28 h 36"/>
                    <a:gd name="T2" fmla="*/ 28 w 124"/>
                    <a:gd name="T3" fmla="*/ 35 h 36"/>
                    <a:gd name="T4" fmla="*/ 90 w 124"/>
                    <a:gd name="T5" fmla="*/ 13 h 36"/>
                    <a:gd name="T6" fmla="*/ 123 w 124"/>
                    <a:gd name="T7" fmla="*/ 18 h 36"/>
                    <a:gd name="T8" fmla="*/ 110 w 124"/>
                    <a:gd name="T9" fmla="*/ 0 h 36"/>
                    <a:gd name="T10" fmla="*/ 28 w 124"/>
                    <a:gd name="T11" fmla="*/ 0 h 36"/>
                    <a:gd name="T12" fmla="*/ 69 w 124"/>
                    <a:gd name="T13" fmla="*/ 6 h 36"/>
                    <a:gd name="T14" fmla="*/ 0 w 124"/>
                    <a:gd name="T15" fmla="*/ 2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36">
                      <a:moveTo>
                        <a:pt x="0" y="28"/>
                      </a:moveTo>
                      <a:lnTo>
                        <a:pt x="28" y="35"/>
                      </a:lnTo>
                      <a:lnTo>
                        <a:pt x="90" y="13"/>
                      </a:lnTo>
                      <a:lnTo>
                        <a:pt x="123" y="18"/>
                      </a:lnTo>
                      <a:lnTo>
                        <a:pt x="110" y="0"/>
                      </a:lnTo>
                      <a:lnTo>
                        <a:pt x="28" y="0"/>
                      </a:lnTo>
                      <a:lnTo>
                        <a:pt x="69" y="6"/>
                      </a:lnTo>
                      <a:lnTo>
                        <a:pt x="0" y="2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200" name="Freeform 120"/>
                <p:cNvSpPr>
                  <a:spLocks/>
                </p:cNvSpPr>
                <p:nvPr/>
              </p:nvSpPr>
              <p:spPr bwMode="auto">
                <a:xfrm>
                  <a:off x="953" y="2396"/>
                  <a:ext cx="124" cy="36"/>
                </a:xfrm>
                <a:custGeom>
                  <a:avLst/>
                  <a:gdLst>
                    <a:gd name="T0" fmla="*/ 0 w 124"/>
                    <a:gd name="T1" fmla="*/ 28 h 36"/>
                    <a:gd name="T2" fmla="*/ 28 w 124"/>
                    <a:gd name="T3" fmla="*/ 35 h 36"/>
                    <a:gd name="T4" fmla="*/ 90 w 124"/>
                    <a:gd name="T5" fmla="*/ 13 h 36"/>
                    <a:gd name="T6" fmla="*/ 123 w 124"/>
                    <a:gd name="T7" fmla="*/ 18 h 36"/>
                    <a:gd name="T8" fmla="*/ 110 w 124"/>
                    <a:gd name="T9" fmla="*/ 0 h 36"/>
                    <a:gd name="T10" fmla="*/ 28 w 124"/>
                    <a:gd name="T11" fmla="*/ 0 h 36"/>
                    <a:gd name="T12" fmla="*/ 69 w 124"/>
                    <a:gd name="T13" fmla="*/ 6 h 36"/>
                    <a:gd name="T14" fmla="*/ 0 w 124"/>
                    <a:gd name="T15" fmla="*/ 2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36">
                      <a:moveTo>
                        <a:pt x="0" y="28"/>
                      </a:moveTo>
                      <a:lnTo>
                        <a:pt x="28" y="35"/>
                      </a:lnTo>
                      <a:lnTo>
                        <a:pt x="90" y="13"/>
                      </a:lnTo>
                      <a:lnTo>
                        <a:pt x="123" y="18"/>
                      </a:lnTo>
                      <a:lnTo>
                        <a:pt x="110" y="0"/>
                      </a:lnTo>
                      <a:lnTo>
                        <a:pt x="28" y="0"/>
                      </a:lnTo>
                      <a:lnTo>
                        <a:pt x="69" y="6"/>
                      </a:lnTo>
                      <a:lnTo>
                        <a:pt x="0" y="2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201" name="Freeform 121"/>
                <p:cNvSpPr>
                  <a:spLocks/>
                </p:cNvSpPr>
                <p:nvPr/>
              </p:nvSpPr>
              <p:spPr bwMode="auto">
                <a:xfrm>
                  <a:off x="825" y="2464"/>
                  <a:ext cx="117" cy="41"/>
                </a:xfrm>
                <a:custGeom>
                  <a:avLst/>
                  <a:gdLst>
                    <a:gd name="T0" fmla="*/ 116 w 117"/>
                    <a:gd name="T1" fmla="*/ 6 h 41"/>
                    <a:gd name="T2" fmla="*/ 88 w 117"/>
                    <a:gd name="T3" fmla="*/ 0 h 41"/>
                    <a:gd name="T4" fmla="*/ 27 w 117"/>
                    <a:gd name="T5" fmla="*/ 22 h 41"/>
                    <a:gd name="T6" fmla="*/ 0 w 117"/>
                    <a:gd name="T7" fmla="*/ 16 h 41"/>
                    <a:gd name="T8" fmla="*/ 7 w 117"/>
                    <a:gd name="T9" fmla="*/ 40 h 41"/>
                    <a:gd name="T10" fmla="*/ 88 w 117"/>
                    <a:gd name="T11" fmla="*/ 40 h 41"/>
                    <a:gd name="T12" fmla="*/ 51 w 117"/>
                    <a:gd name="T13" fmla="*/ 32 h 41"/>
                    <a:gd name="T14" fmla="*/ 116 w 117"/>
                    <a:gd name="T15" fmla="*/ 6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41">
                      <a:moveTo>
                        <a:pt x="116" y="6"/>
                      </a:moveTo>
                      <a:lnTo>
                        <a:pt x="88" y="0"/>
                      </a:lnTo>
                      <a:lnTo>
                        <a:pt x="27" y="22"/>
                      </a:lnTo>
                      <a:lnTo>
                        <a:pt x="0" y="16"/>
                      </a:lnTo>
                      <a:lnTo>
                        <a:pt x="7" y="40"/>
                      </a:lnTo>
                      <a:lnTo>
                        <a:pt x="88" y="40"/>
                      </a:lnTo>
                      <a:lnTo>
                        <a:pt x="51" y="32"/>
                      </a:lnTo>
                      <a:lnTo>
                        <a:pt x="116"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202" name="Freeform 122"/>
                <p:cNvSpPr>
                  <a:spLocks/>
                </p:cNvSpPr>
                <p:nvPr/>
              </p:nvSpPr>
              <p:spPr bwMode="auto">
                <a:xfrm>
                  <a:off x="825" y="2464"/>
                  <a:ext cx="117" cy="41"/>
                </a:xfrm>
                <a:custGeom>
                  <a:avLst/>
                  <a:gdLst>
                    <a:gd name="T0" fmla="*/ 116 w 117"/>
                    <a:gd name="T1" fmla="*/ 6 h 41"/>
                    <a:gd name="T2" fmla="*/ 88 w 117"/>
                    <a:gd name="T3" fmla="*/ 0 h 41"/>
                    <a:gd name="T4" fmla="*/ 27 w 117"/>
                    <a:gd name="T5" fmla="*/ 22 h 41"/>
                    <a:gd name="T6" fmla="*/ 0 w 117"/>
                    <a:gd name="T7" fmla="*/ 16 h 41"/>
                    <a:gd name="T8" fmla="*/ 7 w 117"/>
                    <a:gd name="T9" fmla="*/ 40 h 41"/>
                    <a:gd name="T10" fmla="*/ 88 w 117"/>
                    <a:gd name="T11" fmla="*/ 40 h 41"/>
                    <a:gd name="T12" fmla="*/ 51 w 117"/>
                    <a:gd name="T13" fmla="*/ 32 h 41"/>
                    <a:gd name="T14" fmla="*/ 116 w 117"/>
                    <a:gd name="T15" fmla="*/ 6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41">
                      <a:moveTo>
                        <a:pt x="116" y="6"/>
                      </a:moveTo>
                      <a:lnTo>
                        <a:pt x="88" y="0"/>
                      </a:lnTo>
                      <a:lnTo>
                        <a:pt x="27" y="22"/>
                      </a:lnTo>
                      <a:lnTo>
                        <a:pt x="0" y="16"/>
                      </a:lnTo>
                      <a:lnTo>
                        <a:pt x="7" y="40"/>
                      </a:lnTo>
                      <a:lnTo>
                        <a:pt x="88" y="40"/>
                      </a:lnTo>
                      <a:lnTo>
                        <a:pt x="51" y="32"/>
                      </a:lnTo>
                      <a:lnTo>
                        <a:pt x="116"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942203" name="Freeform 123"/>
            <p:cNvSpPr>
              <a:spLocks/>
            </p:cNvSpPr>
            <p:nvPr/>
          </p:nvSpPr>
          <p:spPr bwMode="auto">
            <a:xfrm>
              <a:off x="858" y="2534"/>
              <a:ext cx="177" cy="98"/>
            </a:xfrm>
            <a:custGeom>
              <a:avLst/>
              <a:gdLst>
                <a:gd name="T0" fmla="*/ 26 w 177"/>
                <a:gd name="T1" fmla="*/ 0 h 98"/>
                <a:gd name="T2" fmla="*/ 26 w 177"/>
                <a:gd name="T3" fmla="*/ 11 h 98"/>
                <a:gd name="T4" fmla="*/ 66 w 177"/>
                <a:gd name="T5" fmla="*/ 11 h 98"/>
                <a:gd name="T6" fmla="*/ 88 w 177"/>
                <a:gd name="T7" fmla="*/ 38 h 98"/>
                <a:gd name="T8" fmla="*/ 109 w 177"/>
                <a:gd name="T9" fmla="*/ 11 h 98"/>
                <a:gd name="T10" fmla="*/ 149 w 177"/>
                <a:gd name="T11" fmla="*/ 11 h 98"/>
                <a:gd name="T12" fmla="*/ 149 w 177"/>
                <a:gd name="T13" fmla="*/ 0 h 98"/>
                <a:gd name="T14" fmla="*/ 176 w 177"/>
                <a:gd name="T15" fmla="*/ 15 h 98"/>
                <a:gd name="T16" fmla="*/ 149 w 177"/>
                <a:gd name="T17" fmla="*/ 29 h 98"/>
                <a:gd name="T18" fmla="*/ 149 w 177"/>
                <a:gd name="T19" fmla="*/ 19 h 98"/>
                <a:gd name="T20" fmla="*/ 121 w 177"/>
                <a:gd name="T21" fmla="*/ 19 h 98"/>
                <a:gd name="T22" fmla="*/ 96 w 177"/>
                <a:gd name="T23" fmla="*/ 48 h 98"/>
                <a:gd name="T24" fmla="*/ 121 w 177"/>
                <a:gd name="T25" fmla="*/ 78 h 98"/>
                <a:gd name="T26" fmla="*/ 149 w 177"/>
                <a:gd name="T27" fmla="*/ 78 h 98"/>
                <a:gd name="T28" fmla="*/ 149 w 177"/>
                <a:gd name="T29" fmla="*/ 67 h 98"/>
                <a:gd name="T30" fmla="*/ 176 w 177"/>
                <a:gd name="T31" fmla="*/ 81 h 98"/>
                <a:gd name="T32" fmla="*/ 149 w 177"/>
                <a:gd name="T33" fmla="*/ 97 h 98"/>
                <a:gd name="T34" fmla="*/ 149 w 177"/>
                <a:gd name="T35" fmla="*/ 86 h 98"/>
                <a:gd name="T36" fmla="*/ 109 w 177"/>
                <a:gd name="T37" fmla="*/ 86 h 98"/>
                <a:gd name="T38" fmla="*/ 88 w 177"/>
                <a:gd name="T39" fmla="*/ 58 h 98"/>
                <a:gd name="T40" fmla="*/ 66 w 177"/>
                <a:gd name="T41" fmla="*/ 86 h 98"/>
                <a:gd name="T42" fmla="*/ 26 w 177"/>
                <a:gd name="T43" fmla="*/ 86 h 98"/>
                <a:gd name="T44" fmla="*/ 26 w 177"/>
                <a:gd name="T45" fmla="*/ 97 h 98"/>
                <a:gd name="T46" fmla="*/ 0 w 177"/>
                <a:gd name="T47" fmla="*/ 81 h 98"/>
                <a:gd name="T48" fmla="*/ 26 w 177"/>
                <a:gd name="T49" fmla="*/ 67 h 98"/>
                <a:gd name="T50" fmla="*/ 26 w 177"/>
                <a:gd name="T51" fmla="*/ 78 h 98"/>
                <a:gd name="T52" fmla="*/ 53 w 177"/>
                <a:gd name="T53" fmla="*/ 78 h 98"/>
                <a:gd name="T54" fmla="*/ 79 w 177"/>
                <a:gd name="T55" fmla="*/ 48 h 98"/>
                <a:gd name="T56" fmla="*/ 54 w 177"/>
                <a:gd name="T57" fmla="*/ 19 h 98"/>
                <a:gd name="T58" fmla="*/ 26 w 177"/>
                <a:gd name="T59" fmla="*/ 19 h 98"/>
                <a:gd name="T60" fmla="*/ 26 w 177"/>
                <a:gd name="T61" fmla="*/ 29 h 98"/>
                <a:gd name="T62" fmla="*/ 0 w 177"/>
                <a:gd name="T63" fmla="*/ 15 h 98"/>
                <a:gd name="T64" fmla="*/ 26 w 177"/>
                <a:gd name="T6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7" h="98">
                  <a:moveTo>
                    <a:pt x="26" y="0"/>
                  </a:moveTo>
                  <a:lnTo>
                    <a:pt x="26" y="11"/>
                  </a:lnTo>
                  <a:lnTo>
                    <a:pt x="66" y="11"/>
                  </a:lnTo>
                  <a:lnTo>
                    <a:pt x="88" y="38"/>
                  </a:lnTo>
                  <a:lnTo>
                    <a:pt x="109" y="11"/>
                  </a:lnTo>
                  <a:lnTo>
                    <a:pt x="149" y="11"/>
                  </a:lnTo>
                  <a:lnTo>
                    <a:pt x="149" y="0"/>
                  </a:lnTo>
                  <a:lnTo>
                    <a:pt x="176" y="15"/>
                  </a:lnTo>
                  <a:lnTo>
                    <a:pt x="149" y="29"/>
                  </a:lnTo>
                  <a:lnTo>
                    <a:pt x="149" y="19"/>
                  </a:lnTo>
                  <a:lnTo>
                    <a:pt x="121" y="19"/>
                  </a:lnTo>
                  <a:lnTo>
                    <a:pt x="96" y="48"/>
                  </a:lnTo>
                  <a:lnTo>
                    <a:pt x="121" y="78"/>
                  </a:lnTo>
                  <a:lnTo>
                    <a:pt x="149" y="78"/>
                  </a:lnTo>
                  <a:lnTo>
                    <a:pt x="149" y="67"/>
                  </a:lnTo>
                  <a:lnTo>
                    <a:pt x="176" y="81"/>
                  </a:lnTo>
                  <a:lnTo>
                    <a:pt x="149" y="97"/>
                  </a:lnTo>
                  <a:lnTo>
                    <a:pt x="149" y="86"/>
                  </a:lnTo>
                  <a:lnTo>
                    <a:pt x="109" y="86"/>
                  </a:lnTo>
                  <a:lnTo>
                    <a:pt x="88" y="58"/>
                  </a:lnTo>
                  <a:lnTo>
                    <a:pt x="66" y="86"/>
                  </a:lnTo>
                  <a:lnTo>
                    <a:pt x="26" y="86"/>
                  </a:lnTo>
                  <a:lnTo>
                    <a:pt x="26" y="97"/>
                  </a:lnTo>
                  <a:lnTo>
                    <a:pt x="0" y="81"/>
                  </a:lnTo>
                  <a:lnTo>
                    <a:pt x="26" y="67"/>
                  </a:lnTo>
                  <a:lnTo>
                    <a:pt x="26" y="78"/>
                  </a:lnTo>
                  <a:lnTo>
                    <a:pt x="53" y="78"/>
                  </a:lnTo>
                  <a:lnTo>
                    <a:pt x="79" y="48"/>
                  </a:lnTo>
                  <a:lnTo>
                    <a:pt x="54" y="19"/>
                  </a:lnTo>
                  <a:lnTo>
                    <a:pt x="26" y="19"/>
                  </a:lnTo>
                  <a:lnTo>
                    <a:pt x="26" y="29"/>
                  </a:lnTo>
                  <a:lnTo>
                    <a:pt x="0" y="15"/>
                  </a:lnTo>
                  <a:lnTo>
                    <a:pt x="2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942204" name="Picture 12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5475" y="5283200"/>
            <a:ext cx="6969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3382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421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421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42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8" name="Rectangle 4"/>
          <p:cNvSpPr>
            <a:spLocks noChangeArrowheads="1"/>
          </p:cNvSpPr>
          <p:nvPr/>
        </p:nvSpPr>
        <p:spPr bwMode="auto">
          <a:xfrm>
            <a:off x="7172326" y="4335913"/>
            <a:ext cx="7762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GB" altLang="en-US" sz="1200">
                <a:solidFill>
                  <a:srgbClr val="3333CC"/>
                </a:solidFill>
              </a:rPr>
              <a:t>T1   </a:t>
            </a:r>
            <a:r>
              <a:rPr lang="en-GB" altLang="en-US" sz="1200">
                <a:solidFill>
                  <a:schemeClr val="accent2"/>
                </a:solidFill>
              </a:rPr>
              <a:t>T7</a:t>
            </a:r>
            <a:endParaRPr lang="en-GB" altLang="en-US" sz="1200">
              <a:solidFill>
                <a:srgbClr val="3333CC"/>
              </a:solidFill>
            </a:endParaRPr>
          </a:p>
          <a:p>
            <a:pPr>
              <a:lnSpc>
                <a:spcPct val="80000"/>
              </a:lnSpc>
            </a:pPr>
            <a:r>
              <a:rPr lang="en-GB" altLang="en-US" sz="1200">
                <a:solidFill>
                  <a:srgbClr val="3333CC"/>
                </a:solidFill>
              </a:rPr>
              <a:t>T2   </a:t>
            </a:r>
            <a:r>
              <a:rPr lang="en-GB" altLang="en-US" sz="1200">
                <a:solidFill>
                  <a:schemeClr val="accent2"/>
                </a:solidFill>
              </a:rPr>
              <a:t>T8</a:t>
            </a:r>
            <a:endParaRPr lang="en-GB" altLang="en-US" sz="1200">
              <a:solidFill>
                <a:srgbClr val="3333CC"/>
              </a:solidFill>
            </a:endParaRPr>
          </a:p>
          <a:p>
            <a:pPr>
              <a:lnSpc>
                <a:spcPct val="80000"/>
              </a:lnSpc>
            </a:pPr>
            <a:r>
              <a:rPr lang="en-GB" altLang="en-US" sz="1200">
                <a:solidFill>
                  <a:srgbClr val="3333CC"/>
                </a:solidFill>
              </a:rPr>
              <a:t>T3  </a:t>
            </a:r>
            <a:r>
              <a:rPr lang="en-GB" altLang="en-US" sz="1200">
                <a:solidFill>
                  <a:schemeClr val="accent2"/>
                </a:solidFill>
              </a:rPr>
              <a:t> T9</a:t>
            </a:r>
          </a:p>
        </p:txBody>
      </p:sp>
      <p:sp>
        <p:nvSpPr>
          <p:cNvPr id="943109" name="Rectangle 5"/>
          <p:cNvSpPr>
            <a:spLocks noChangeArrowheads="1"/>
          </p:cNvSpPr>
          <p:nvPr/>
        </p:nvSpPr>
        <p:spPr bwMode="auto">
          <a:xfrm>
            <a:off x="7172326" y="4990757"/>
            <a:ext cx="85248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pPr>
            <a:r>
              <a:rPr lang="en-GB" altLang="en-US" sz="1200" dirty="0">
                <a:solidFill>
                  <a:srgbClr val="3333CC"/>
                </a:solidFill>
              </a:rPr>
              <a:t>T4   </a:t>
            </a:r>
            <a:r>
              <a:rPr lang="en-GB" altLang="en-US" sz="1200" dirty="0">
                <a:solidFill>
                  <a:schemeClr val="accent2"/>
                </a:solidFill>
              </a:rPr>
              <a:t>T7</a:t>
            </a:r>
            <a:endParaRPr lang="en-GB" altLang="en-US" sz="1200" dirty="0">
              <a:solidFill>
                <a:srgbClr val="3333CC"/>
              </a:solidFill>
            </a:endParaRPr>
          </a:p>
          <a:p>
            <a:pPr>
              <a:lnSpc>
                <a:spcPct val="90000"/>
              </a:lnSpc>
            </a:pPr>
            <a:r>
              <a:rPr lang="en-GB" altLang="en-US" sz="1200" dirty="0">
                <a:solidFill>
                  <a:srgbClr val="3333CC"/>
                </a:solidFill>
              </a:rPr>
              <a:t>T5   </a:t>
            </a:r>
            <a:r>
              <a:rPr lang="en-GB" altLang="en-US" sz="1200" dirty="0">
                <a:solidFill>
                  <a:schemeClr val="accent2"/>
                </a:solidFill>
              </a:rPr>
              <a:t>TB</a:t>
            </a:r>
            <a:endParaRPr lang="en-GB" altLang="en-US" sz="1200" dirty="0">
              <a:solidFill>
                <a:srgbClr val="3333CC"/>
              </a:solidFill>
            </a:endParaRPr>
          </a:p>
          <a:p>
            <a:pPr>
              <a:lnSpc>
                <a:spcPct val="90000"/>
              </a:lnSpc>
            </a:pPr>
            <a:r>
              <a:rPr lang="en-GB" altLang="en-US" sz="1200" dirty="0">
                <a:solidFill>
                  <a:schemeClr val="accent1"/>
                </a:solidFill>
              </a:rPr>
              <a:t>T6</a:t>
            </a:r>
            <a:r>
              <a:rPr lang="en-GB" altLang="en-US" sz="1200" dirty="0">
                <a:solidFill>
                  <a:srgbClr val="3333CC"/>
                </a:solidFill>
              </a:rPr>
              <a:t>   </a:t>
            </a:r>
            <a:r>
              <a:rPr lang="en-GB" altLang="en-US" sz="1200" dirty="0">
                <a:solidFill>
                  <a:schemeClr val="accent2"/>
                </a:solidFill>
              </a:rPr>
              <a:t>TB</a:t>
            </a:r>
          </a:p>
          <a:p>
            <a:pPr>
              <a:lnSpc>
                <a:spcPct val="90000"/>
              </a:lnSpc>
            </a:pPr>
            <a:r>
              <a:rPr lang="en-GB" altLang="en-US" sz="1200" dirty="0">
                <a:solidFill>
                  <a:schemeClr val="accent1"/>
                </a:solidFill>
              </a:rPr>
              <a:t>T7   </a:t>
            </a:r>
            <a:r>
              <a:rPr lang="en-GB" altLang="en-US" sz="1200" dirty="0">
                <a:solidFill>
                  <a:schemeClr val="accent2"/>
                </a:solidFill>
              </a:rPr>
              <a:t>T8</a:t>
            </a:r>
          </a:p>
        </p:txBody>
      </p:sp>
      <p:sp>
        <p:nvSpPr>
          <p:cNvPr id="943110" name="Rectangle 6"/>
          <p:cNvSpPr>
            <a:spLocks noChangeArrowheads="1"/>
          </p:cNvSpPr>
          <p:nvPr/>
        </p:nvSpPr>
        <p:spPr bwMode="auto">
          <a:xfrm>
            <a:off x="8077200" y="5945187"/>
            <a:ext cx="381000" cy="304800"/>
          </a:xfrm>
          <a:prstGeom prst="rect">
            <a:avLst/>
          </a:prstGeom>
          <a:gradFill rotWithShape="0">
            <a:gsLst>
              <a:gs pos="0">
                <a:schemeClr val="accent2"/>
              </a:gs>
              <a:gs pos="50000">
                <a:schemeClr val="accent2">
                  <a:gamma/>
                  <a:tint val="0"/>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11" name="Rectangle 7"/>
          <p:cNvSpPr>
            <a:spLocks noChangeArrowheads="1"/>
          </p:cNvSpPr>
          <p:nvPr/>
        </p:nvSpPr>
        <p:spPr bwMode="auto">
          <a:xfrm>
            <a:off x="668338" y="6223000"/>
            <a:ext cx="195103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12" name="Rectangle 8"/>
          <p:cNvSpPr>
            <a:spLocks noChangeArrowheads="1"/>
          </p:cNvSpPr>
          <p:nvPr/>
        </p:nvSpPr>
        <p:spPr bwMode="auto">
          <a:xfrm>
            <a:off x="3144838" y="6223000"/>
            <a:ext cx="285432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13" name="Rectangle 9"/>
          <p:cNvSpPr>
            <a:spLocks noGrp="1" noChangeArrowheads="1"/>
          </p:cNvSpPr>
          <p:nvPr>
            <p:ph type="title"/>
          </p:nvPr>
        </p:nvSpPr>
        <p:spPr>
          <a:xfrm>
            <a:off x="685800" y="304800"/>
            <a:ext cx="8191500" cy="1143000"/>
          </a:xfrm>
          <a:noFill/>
          <a:ln/>
        </p:spPr>
        <p:txBody>
          <a:bodyPr lIns="86467" tIns="43234" rIns="86467" bIns="43234" anchor="ctr"/>
          <a:lstStyle/>
          <a:p>
            <a:r>
              <a:rPr lang="en-GB" altLang="en-US" b="0" dirty="0">
                <a:latin typeface="Tahoma" panose="020B0604030504040204" pitchFamily="34" charset="0"/>
              </a:rPr>
              <a:t>Packet Forwarding Example 1</a:t>
            </a:r>
          </a:p>
        </p:txBody>
      </p:sp>
      <p:pic>
        <p:nvPicPr>
          <p:cNvPr id="943114"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725" y="1773238"/>
            <a:ext cx="3587750" cy="234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43115" name="Group 11"/>
          <p:cNvGrpSpPr>
            <a:grpSpLocks/>
          </p:cNvGrpSpPr>
          <p:nvPr/>
        </p:nvGrpSpPr>
        <p:grpSpPr bwMode="auto">
          <a:xfrm>
            <a:off x="3201988" y="2308225"/>
            <a:ext cx="2393950" cy="1439863"/>
            <a:chOff x="2017" y="1454"/>
            <a:chExt cx="1508" cy="907"/>
          </a:xfrm>
        </p:grpSpPr>
        <p:sp>
          <p:nvSpPr>
            <p:cNvPr id="943116" name="Oval 12"/>
            <p:cNvSpPr>
              <a:spLocks noChangeArrowheads="1"/>
            </p:cNvSpPr>
            <p:nvPr/>
          </p:nvSpPr>
          <p:spPr bwMode="auto">
            <a:xfrm>
              <a:off x="2532" y="1454"/>
              <a:ext cx="657" cy="376"/>
            </a:xfrm>
            <a:prstGeom prst="ellipse">
              <a:avLst/>
            </a:prstGeom>
            <a:solidFill>
              <a:srgbClr val="6E7CD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17" name="Oval 13"/>
            <p:cNvSpPr>
              <a:spLocks noChangeArrowheads="1"/>
            </p:cNvSpPr>
            <p:nvPr/>
          </p:nvSpPr>
          <p:spPr bwMode="auto">
            <a:xfrm>
              <a:off x="2171" y="1554"/>
              <a:ext cx="503" cy="374"/>
            </a:xfrm>
            <a:prstGeom prst="ellipse">
              <a:avLst/>
            </a:prstGeom>
            <a:solidFill>
              <a:srgbClr val="6E7CD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18" name="Oval 14"/>
            <p:cNvSpPr>
              <a:spLocks noChangeArrowheads="1"/>
            </p:cNvSpPr>
            <p:nvPr/>
          </p:nvSpPr>
          <p:spPr bwMode="auto">
            <a:xfrm>
              <a:off x="2017" y="1778"/>
              <a:ext cx="339" cy="306"/>
            </a:xfrm>
            <a:prstGeom prst="ellipse">
              <a:avLst/>
            </a:prstGeom>
            <a:solidFill>
              <a:srgbClr val="6E7CD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19" name="Oval 15"/>
            <p:cNvSpPr>
              <a:spLocks noChangeArrowheads="1"/>
            </p:cNvSpPr>
            <p:nvPr/>
          </p:nvSpPr>
          <p:spPr bwMode="auto">
            <a:xfrm>
              <a:off x="2120" y="1913"/>
              <a:ext cx="510" cy="331"/>
            </a:xfrm>
            <a:prstGeom prst="ellipse">
              <a:avLst/>
            </a:prstGeom>
            <a:solidFill>
              <a:srgbClr val="6E7CD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20" name="Oval 16"/>
            <p:cNvSpPr>
              <a:spLocks noChangeArrowheads="1"/>
            </p:cNvSpPr>
            <p:nvPr/>
          </p:nvSpPr>
          <p:spPr bwMode="auto">
            <a:xfrm>
              <a:off x="2480" y="1968"/>
              <a:ext cx="763" cy="393"/>
            </a:xfrm>
            <a:prstGeom prst="ellipse">
              <a:avLst/>
            </a:prstGeom>
            <a:solidFill>
              <a:srgbClr val="6E7CD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21" name="Oval 17"/>
            <p:cNvSpPr>
              <a:spLocks noChangeArrowheads="1"/>
            </p:cNvSpPr>
            <p:nvPr/>
          </p:nvSpPr>
          <p:spPr bwMode="auto">
            <a:xfrm>
              <a:off x="2965" y="1564"/>
              <a:ext cx="490" cy="294"/>
            </a:xfrm>
            <a:prstGeom prst="ellipse">
              <a:avLst/>
            </a:prstGeom>
            <a:solidFill>
              <a:srgbClr val="6E7CD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22" name="Oval 18"/>
            <p:cNvSpPr>
              <a:spLocks noChangeArrowheads="1"/>
            </p:cNvSpPr>
            <p:nvPr/>
          </p:nvSpPr>
          <p:spPr bwMode="auto">
            <a:xfrm>
              <a:off x="3038" y="1753"/>
              <a:ext cx="487" cy="294"/>
            </a:xfrm>
            <a:prstGeom prst="ellipse">
              <a:avLst/>
            </a:prstGeom>
            <a:solidFill>
              <a:srgbClr val="6E7CD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23" name="Oval 19"/>
            <p:cNvSpPr>
              <a:spLocks noChangeArrowheads="1"/>
            </p:cNvSpPr>
            <p:nvPr/>
          </p:nvSpPr>
          <p:spPr bwMode="auto">
            <a:xfrm>
              <a:off x="2996" y="1814"/>
              <a:ext cx="481" cy="485"/>
            </a:xfrm>
            <a:prstGeom prst="ellipse">
              <a:avLst/>
            </a:prstGeom>
            <a:solidFill>
              <a:srgbClr val="6E7CD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24" name="Oval 20"/>
            <p:cNvSpPr>
              <a:spLocks noChangeArrowheads="1"/>
            </p:cNvSpPr>
            <p:nvPr/>
          </p:nvSpPr>
          <p:spPr bwMode="auto">
            <a:xfrm>
              <a:off x="2291" y="1669"/>
              <a:ext cx="977" cy="485"/>
            </a:xfrm>
            <a:prstGeom prst="ellipse">
              <a:avLst/>
            </a:prstGeom>
            <a:solidFill>
              <a:srgbClr val="6E7CD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43125" name="Line 21"/>
          <p:cNvSpPr>
            <a:spLocks noChangeShapeType="1"/>
          </p:cNvSpPr>
          <p:nvPr/>
        </p:nvSpPr>
        <p:spPr bwMode="auto">
          <a:xfrm flipH="1">
            <a:off x="5670550" y="3429000"/>
            <a:ext cx="1668463" cy="0"/>
          </a:xfrm>
          <a:prstGeom prst="line">
            <a:avLst/>
          </a:prstGeom>
          <a:noFill/>
          <a:ln w="25400">
            <a:solidFill>
              <a:srgbClr val="00FF66"/>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grpSp>
        <p:nvGrpSpPr>
          <p:cNvPr id="943126" name="Group 22"/>
          <p:cNvGrpSpPr>
            <a:grpSpLocks/>
          </p:cNvGrpSpPr>
          <p:nvPr/>
        </p:nvGrpSpPr>
        <p:grpSpPr bwMode="auto">
          <a:xfrm>
            <a:off x="6853237" y="3176588"/>
            <a:ext cx="742950" cy="471487"/>
            <a:chOff x="4190" y="2001"/>
            <a:chExt cx="468" cy="297"/>
          </a:xfrm>
        </p:grpSpPr>
        <p:grpSp>
          <p:nvGrpSpPr>
            <p:cNvPr id="943127" name="Group 23"/>
            <p:cNvGrpSpPr>
              <a:grpSpLocks/>
            </p:cNvGrpSpPr>
            <p:nvPr/>
          </p:nvGrpSpPr>
          <p:grpSpPr bwMode="auto">
            <a:xfrm>
              <a:off x="4194" y="2004"/>
              <a:ext cx="464" cy="294"/>
              <a:chOff x="4194" y="2004"/>
              <a:chExt cx="464" cy="294"/>
            </a:xfrm>
          </p:grpSpPr>
          <p:grpSp>
            <p:nvGrpSpPr>
              <p:cNvPr id="943128" name="Group 24"/>
              <p:cNvGrpSpPr>
                <a:grpSpLocks/>
              </p:cNvGrpSpPr>
              <p:nvPr/>
            </p:nvGrpSpPr>
            <p:grpSpPr bwMode="auto">
              <a:xfrm>
                <a:off x="4194" y="2004"/>
                <a:ext cx="460" cy="293"/>
                <a:chOff x="4194" y="2004"/>
                <a:chExt cx="460" cy="293"/>
              </a:xfrm>
            </p:grpSpPr>
            <p:sp>
              <p:nvSpPr>
                <p:cNvPr id="943129" name="Oval 25"/>
                <p:cNvSpPr>
                  <a:spLocks noChangeArrowheads="1"/>
                </p:cNvSpPr>
                <p:nvPr/>
              </p:nvSpPr>
              <p:spPr bwMode="auto">
                <a:xfrm>
                  <a:off x="4354" y="2004"/>
                  <a:ext cx="197" cy="120"/>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30" name="Oval 26"/>
                <p:cNvSpPr>
                  <a:spLocks noChangeArrowheads="1"/>
                </p:cNvSpPr>
                <p:nvPr/>
              </p:nvSpPr>
              <p:spPr bwMode="auto">
                <a:xfrm>
                  <a:off x="4243" y="2038"/>
                  <a:ext cx="149" cy="116"/>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31" name="Oval 27"/>
                <p:cNvSpPr>
                  <a:spLocks noChangeArrowheads="1"/>
                </p:cNvSpPr>
                <p:nvPr/>
              </p:nvSpPr>
              <p:spPr bwMode="auto">
                <a:xfrm>
                  <a:off x="4194" y="2113"/>
                  <a:ext cx="102" cy="9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32" name="Oval 28"/>
                <p:cNvSpPr>
                  <a:spLocks noChangeArrowheads="1"/>
                </p:cNvSpPr>
                <p:nvPr/>
              </p:nvSpPr>
              <p:spPr bwMode="auto">
                <a:xfrm>
                  <a:off x="4226" y="2154"/>
                  <a:ext cx="156" cy="10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33" name="Oval 29"/>
                <p:cNvSpPr>
                  <a:spLocks noChangeArrowheads="1"/>
                </p:cNvSpPr>
                <p:nvPr/>
              </p:nvSpPr>
              <p:spPr bwMode="auto">
                <a:xfrm>
                  <a:off x="4338" y="2172"/>
                  <a:ext cx="232" cy="12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34" name="Oval 30"/>
                <p:cNvSpPr>
                  <a:spLocks noChangeArrowheads="1"/>
                </p:cNvSpPr>
                <p:nvPr/>
              </p:nvSpPr>
              <p:spPr bwMode="auto">
                <a:xfrm>
                  <a:off x="4486" y="2041"/>
                  <a:ext cx="148" cy="9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35" name="Oval 31"/>
                <p:cNvSpPr>
                  <a:spLocks noChangeArrowheads="1"/>
                </p:cNvSpPr>
                <p:nvPr/>
              </p:nvSpPr>
              <p:spPr bwMode="auto">
                <a:xfrm>
                  <a:off x="4509" y="2103"/>
                  <a:ext cx="145" cy="9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36" name="Oval 32"/>
                <p:cNvSpPr>
                  <a:spLocks noChangeArrowheads="1"/>
                </p:cNvSpPr>
                <p:nvPr/>
              </p:nvSpPr>
              <p:spPr bwMode="auto">
                <a:xfrm>
                  <a:off x="4493" y="2123"/>
                  <a:ext cx="149" cy="15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37" name="Oval 33"/>
                <p:cNvSpPr>
                  <a:spLocks noChangeArrowheads="1"/>
                </p:cNvSpPr>
                <p:nvPr/>
              </p:nvSpPr>
              <p:spPr bwMode="auto">
                <a:xfrm>
                  <a:off x="4277" y="2074"/>
                  <a:ext cx="299" cy="15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3138" name="Group 34"/>
              <p:cNvGrpSpPr>
                <a:grpSpLocks/>
              </p:cNvGrpSpPr>
              <p:nvPr/>
            </p:nvGrpSpPr>
            <p:grpSpPr bwMode="auto">
              <a:xfrm>
                <a:off x="4195" y="2004"/>
                <a:ext cx="463" cy="294"/>
                <a:chOff x="4195" y="2004"/>
                <a:chExt cx="463" cy="294"/>
              </a:xfrm>
            </p:grpSpPr>
            <p:sp>
              <p:nvSpPr>
                <p:cNvPr id="943139" name="Arc 35"/>
                <p:cNvSpPr>
                  <a:spLocks/>
                </p:cNvSpPr>
                <p:nvPr/>
              </p:nvSpPr>
              <p:spPr bwMode="auto">
                <a:xfrm>
                  <a:off x="4358" y="2004"/>
                  <a:ext cx="188" cy="62"/>
                </a:xfrm>
                <a:custGeom>
                  <a:avLst/>
                  <a:gdLst>
                    <a:gd name="G0" fmla="+- 20340 0 0"/>
                    <a:gd name="G1" fmla="+- 21600 0 0"/>
                    <a:gd name="G2" fmla="+- 21600 0 0"/>
                    <a:gd name="T0" fmla="*/ 0 w 40487"/>
                    <a:gd name="T1" fmla="*/ 14329 h 21600"/>
                    <a:gd name="T2" fmla="*/ 40487 w 40487"/>
                    <a:gd name="T3" fmla="*/ 13812 h 21600"/>
                    <a:gd name="T4" fmla="*/ 20340 w 40487"/>
                    <a:gd name="T5" fmla="*/ 21600 h 21600"/>
                  </a:gdLst>
                  <a:ahLst/>
                  <a:cxnLst>
                    <a:cxn ang="0">
                      <a:pos x="T0" y="T1"/>
                    </a:cxn>
                    <a:cxn ang="0">
                      <a:pos x="T2" y="T3"/>
                    </a:cxn>
                    <a:cxn ang="0">
                      <a:pos x="T4" y="T5"/>
                    </a:cxn>
                  </a:cxnLst>
                  <a:rect l="0" t="0" r="r" b="b"/>
                  <a:pathLst>
                    <a:path w="40487" h="21600" fill="none" extrusionOk="0">
                      <a:moveTo>
                        <a:pt x="0" y="14329"/>
                      </a:moveTo>
                      <a:cubicBezTo>
                        <a:pt x="3072" y="5735"/>
                        <a:pt x="11213" y="0"/>
                        <a:pt x="20340" y="0"/>
                      </a:cubicBezTo>
                      <a:cubicBezTo>
                        <a:pt x="29264" y="0"/>
                        <a:pt x="37269" y="5488"/>
                        <a:pt x="40487" y="13811"/>
                      </a:cubicBezTo>
                    </a:path>
                    <a:path w="40487" h="21600" stroke="0" extrusionOk="0">
                      <a:moveTo>
                        <a:pt x="0" y="14329"/>
                      </a:moveTo>
                      <a:cubicBezTo>
                        <a:pt x="3072" y="5735"/>
                        <a:pt x="11213" y="0"/>
                        <a:pt x="20340" y="0"/>
                      </a:cubicBezTo>
                      <a:cubicBezTo>
                        <a:pt x="29264" y="0"/>
                        <a:pt x="37269" y="5488"/>
                        <a:pt x="40487" y="13811"/>
                      </a:cubicBezTo>
                      <a:lnTo>
                        <a:pt x="20340" y="2160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40" name="Arc 36"/>
                <p:cNvSpPr>
                  <a:spLocks/>
                </p:cNvSpPr>
                <p:nvPr/>
              </p:nvSpPr>
              <p:spPr bwMode="auto">
                <a:xfrm>
                  <a:off x="4244" y="2038"/>
                  <a:ext cx="121" cy="70"/>
                </a:xfrm>
                <a:custGeom>
                  <a:avLst/>
                  <a:gdLst>
                    <a:gd name="G0" fmla="+- 21600 0 0"/>
                    <a:gd name="G1" fmla="+- 21600 0 0"/>
                    <a:gd name="G2" fmla="+- 21600 0 0"/>
                    <a:gd name="T0" fmla="*/ 1134 w 32282"/>
                    <a:gd name="T1" fmla="*/ 28506 h 28506"/>
                    <a:gd name="T2" fmla="*/ 32282 w 32282"/>
                    <a:gd name="T3" fmla="*/ 2826 h 28506"/>
                    <a:gd name="T4" fmla="*/ 21600 w 32282"/>
                    <a:gd name="T5" fmla="*/ 21600 h 28506"/>
                  </a:gdLst>
                  <a:ahLst/>
                  <a:cxnLst>
                    <a:cxn ang="0">
                      <a:pos x="T0" y="T1"/>
                    </a:cxn>
                    <a:cxn ang="0">
                      <a:pos x="T2" y="T3"/>
                    </a:cxn>
                    <a:cxn ang="0">
                      <a:pos x="T4" y="T5"/>
                    </a:cxn>
                  </a:cxnLst>
                  <a:rect l="0" t="0" r="r" b="b"/>
                  <a:pathLst>
                    <a:path w="32282" h="28506" fill="none" extrusionOk="0">
                      <a:moveTo>
                        <a:pt x="1133" y="28506"/>
                      </a:moveTo>
                      <a:cubicBezTo>
                        <a:pt x="382" y="26280"/>
                        <a:pt x="0" y="23948"/>
                        <a:pt x="0" y="21600"/>
                      </a:cubicBezTo>
                      <a:cubicBezTo>
                        <a:pt x="0" y="9670"/>
                        <a:pt x="9670" y="0"/>
                        <a:pt x="21600" y="0"/>
                      </a:cubicBezTo>
                      <a:cubicBezTo>
                        <a:pt x="25345" y="0"/>
                        <a:pt x="29026" y="973"/>
                        <a:pt x="32281" y="2826"/>
                      </a:cubicBezTo>
                    </a:path>
                    <a:path w="32282" h="28506" stroke="0" extrusionOk="0">
                      <a:moveTo>
                        <a:pt x="1133" y="28506"/>
                      </a:moveTo>
                      <a:cubicBezTo>
                        <a:pt x="382" y="26280"/>
                        <a:pt x="0" y="23948"/>
                        <a:pt x="0" y="21600"/>
                      </a:cubicBezTo>
                      <a:cubicBezTo>
                        <a:pt x="0" y="9670"/>
                        <a:pt x="9670" y="0"/>
                        <a:pt x="21600" y="0"/>
                      </a:cubicBezTo>
                      <a:cubicBezTo>
                        <a:pt x="25345" y="0"/>
                        <a:pt x="29026" y="973"/>
                        <a:pt x="32281" y="2826"/>
                      </a:cubicBezTo>
                      <a:lnTo>
                        <a:pt x="21600" y="2160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41" name="Arc 37"/>
                <p:cNvSpPr>
                  <a:spLocks/>
                </p:cNvSpPr>
                <p:nvPr/>
              </p:nvSpPr>
              <p:spPr bwMode="auto">
                <a:xfrm>
                  <a:off x="4195" y="2107"/>
                  <a:ext cx="74" cy="101"/>
                </a:xfrm>
                <a:custGeom>
                  <a:avLst/>
                  <a:gdLst>
                    <a:gd name="G0" fmla="+- 21600 0 0"/>
                    <a:gd name="G1" fmla="+- 20578 0 0"/>
                    <a:gd name="G2" fmla="+- 21600 0 0"/>
                    <a:gd name="T0" fmla="*/ 8715 w 21600"/>
                    <a:gd name="T1" fmla="*/ 37914 h 37914"/>
                    <a:gd name="T2" fmla="*/ 15033 w 21600"/>
                    <a:gd name="T3" fmla="*/ 0 h 37914"/>
                    <a:gd name="T4" fmla="*/ 21600 w 21600"/>
                    <a:gd name="T5" fmla="*/ 20578 h 37914"/>
                  </a:gdLst>
                  <a:ahLst/>
                  <a:cxnLst>
                    <a:cxn ang="0">
                      <a:pos x="T0" y="T1"/>
                    </a:cxn>
                    <a:cxn ang="0">
                      <a:pos x="T2" y="T3"/>
                    </a:cxn>
                    <a:cxn ang="0">
                      <a:pos x="T4" y="T5"/>
                    </a:cxn>
                  </a:cxnLst>
                  <a:rect l="0" t="0" r="r" b="b"/>
                  <a:pathLst>
                    <a:path w="21600" h="37914" fill="none" extrusionOk="0">
                      <a:moveTo>
                        <a:pt x="8715" y="37913"/>
                      </a:moveTo>
                      <a:cubicBezTo>
                        <a:pt x="3231" y="33838"/>
                        <a:pt x="0" y="27409"/>
                        <a:pt x="0" y="20578"/>
                      </a:cubicBezTo>
                      <a:cubicBezTo>
                        <a:pt x="0" y="11178"/>
                        <a:pt x="6078" y="2858"/>
                        <a:pt x="15033" y="0"/>
                      </a:cubicBezTo>
                    </a:path>
                    <a:path w="21600" h="37914" stroke="0" extrusionOk="0">
                      <a:moveTo>
                        <a:pt x="8715" y="37913"/>
                      </a:moveTo>
                      <a:cubicBezTo>
                        <a:pt x="3231" y="33838"/>
                        <a:pt x="0" y="27409"/>
                        <a:pt x="0" y="20578"/>
                      </a:cubicBezTo>
                      <a:cubicBezTo>
                        <a:pt x="0" y="11178"/>
                        <a:pt x="6078" y="2858"/>
                        <a:pt x="15033" y="0"/>
                      </a:cubicBezTo>
                      <a:lnTo>
                        <a:pt x="21600" y="20578"/>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42" name="Arc 38"/>
                <p:cNvSpPr>
                  <a:spLocks/>
                </p:cNvSpPr>
                <p:nvPr/>
              </p:nvSpPr>
              <p:spPr bwMode="auto">
                <a:xfrm>
                  <a:off x="4226" y="2206"/>
                  <a:ext cx="121" cy="57"/>
                </a:xfrm>
                <a:custGeom>
                  <a:avLst/>
                  <a:gdLst>
                    <a:gd name="G0" fmla="+- 21600 0 0"/>
                    <a:gd name="G1" fmla="+- 780 0 0"/>
                    <a:gd name="G2" fmla="+- 21600 0 0"/>
                    <a:gd name="T0" fmla="*/ 31219 w 31219"/>
                    <a:gd name="T1" fmla="*/ 20120 h 22380"/>
                    <a:gd name="T2" fmla="*/ 14 w 31219"/>
                    <a:gd name="T3" fmla="*/ 0 h 22380"/>
                    <a:gd name="T4" fmla="*/ 21600 w 31219"/>
                    <a:gd name="T5" fmla="*/ 780 h 22380"/>
                  </a:gdLst>
                  <a:ahLst/>
                  <a:cxnLst>
                    <a:cxn ang="0">
                      <a:pos x="T0" y="T1"/>
                    </a:cxn>
                    <a:cxn ang="0">
                      <a:pos x="T2" y="T3"/>
                    </a:cxn>
                    <a:cxn ang="0">
                      <a:pos x="T4" y="T5"/>
                    </a:cxn>
                  </a:cxnLst>
                  <a:rect l="0" t="0" r="r" b="b"/>
                  <a:pathLst>
                    <a:path w="31219" h="22380" fill="none" extrusionOk="0">
                      <a:moveTo>
                        <a:pt x="31218" y="20119"/>
                      </a:moveTo>
                      <a:cubicBezTo>
                        <a:pt x="28230" y="21606"/>
                        <a:pt x="24937" y="22380"/>
                        <a:pt x="21600" y="22380"/>
                      </a:cubicBezTo>
                      <a:cubicBezTo>
                        <a:pt x="9670" y="22380"/>
                        <a:pt x="0" y="12709"/>
                        <a:pt x="0" y="780"/>
                      </a:cubicBezTo>
                      <a:cubicBezTo>
                        <a:pt x="0" y="519"/>
                        <a:pt x="4" y="259"/>
                        <a:pt x="14" y="0"/>
                      </a:cubicBezTo>
                    </a:path>
                    <a:path w="31219" h="22380" stroke="0" extrusionOk="0">
                      <a:moveTo>
                        <a:pt x="31218" y="20119"/>
                      </a:moveTo>
                      <a:cubicBezTo>
                        <a:pt x="28230" y="21606"/>
                        <a:pt x="24937" y="22380"/>
                        <a:pt x="21600" y="22380"/>
                      </a:cubicBezTo>
                      <a:cubicBezTo>
                        <a:pt x="9670" y="22380"/>
                        <a:pt x="0" y="12709"/>
                        <a:pt x="0" y="780"/>
                      </a:cubicBezTo>
                      <a:cubicBezTo>
                        <a:pt x="0" y="519"/>
                        <a:pt x="4" y="259"/>
                        <a:pt x="14" y="0"/>
                      </a:cubicBezTo>
                      <a:lnTo>
                        <a:pt x="21600" y="78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43" name="Arc 39"/>
                <p:cNvSpPr>
                  <a:spLocks/>
                </p:cNvSpPr>
                <p:nvPr/>
              </p:nvSpPr>
              <p:spPr bwMode="auto">
                <a:xfrm>
                  <a:off x="4344" y="2244"/>
                  <a:ext cx="204" cy="54"/>
                </a:xfrm>
                <a:custGeom>
                  <a:avLst/>
                  <a:gdLst>
                    <a:gd name="G0" fmla="+- 21290 0 0"/>
                    <a:gd name="G1" fmla="+- 0 0 0"/>
                    <a:gd name="G2" fmla="+- 21600 0 0"/>
                    <a:gd name="T0" fmla="*/ 39610 w 39610"/>
                    <a:gd name="T1" fmla="*/ 11444 h 21600"/>
                    <a:gd name="T2" fmla="*/ 0 w 39610"/>
                    <a:gd name="T3" fmla="*/ 3647 h 21600"/>
                    <a:gd name="T4" fmla="*/ 21290 w 39610"/>
                    <a:gd name="T5" fmla="*/ 0 h 21600"/>
                  </a:gdLst>
                  <a:ahLst/>
                  <a:cxnLst>
                    <a:cxn ang="0">
                      <a:pos x="T0" y="T1"/>
                    </a:cxn>
                    <a:cxn ang="0">
                      <a:pos x="T2" y="T3"/>
                    </a:cxn>
                    <a:cxn ang="0">
                      <a:pos x="T4" y="T5"/>
                    </a:cxn>
                  </a:cxnLst>
                  <a:rect l="0" t="0" r="r" b="b"/>
                  <a:pathLst>
                    <a:path w="39610" h="21600" fill="none" extrusionOk="0">
                      <a:moveTo>
                        <a:pt x="39609" y="11443"/>
                      </a:moveTo>
                      <a:cubicBezTo>
                        <a:pt x="35662" y="17761"/>
                        <a:pt x="28739" y="21600"/>
                        <a:pt x="21290" y="21600"/>
                      </a:cubicBezTo>
                      <a:cubicBezTo>
                        <a:pt x="10767" y="21600"/>
                        <a:pt x="1776" y="14018"/>
                        <a:pt x="0" y="3646"/>
                      </a:cubicBezTo>
                    </a:path>
                    <a:path w="39610" h="21600" stroke="0" extrusionOk="0">
                      <a:moveTo>
                        <a:pt x="39609" y="11443"/>
                      </a:moveTo>
                      <a:cubicBezTo>
                        <a:pt x="35662" y="17761"/>
                        <a:pt x="28739" y="21600"/>
                        <a:pt x="21290" y="21600"/>
                      </a:cubicBezTo>
                      <a:cubicBezTo>
                        <a:pt x="10767" y="21600"/>
                        <a:pt x="1776" y="14018"/>
                        <a:pt x="0" y="3646"/>
                      </a:cubicBezTo>
                      <a:lnTo>
                        <a:pt x="21290" y="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44" name="Arc 40"/>
                <p:cNvSpPr>
                  <a:spLocks/>
                </p:cNvSpPr>
                <p:nvPr/>
              </p:nvSpPr>
              <p:spPr bwMode="auto">
                <a:xfrm>
                  <a:off x="4544" y="2042"/>
                  <a:ext cx="92" cy="71"/>
                </a:xfrm>
                <a:custGeom>
                  <a:avLst/>
                  <a:gdLst>
                    <a:gd name="G0" fmla="+- 4496 0 0"/>
                    <a:gd name="G1" fmla="+- 21600 0 0"/>
                    <a:gd name="G2" fmla="+- 21600 0 0"/>
                    <a:gd name="T0" fmla="*/ 0 w 26096"/>
                    <a:gd name="T1" fmla="*/ 473 h 32887"/>
                    <a:gd name="T2" fmla="*/ 22912 w 26096"/>
                    <a:gd name="T3" fmla="*/ 32887 h 32887"/>
                    <a:gd name="T4" fmla="*/ 4496 w 26096"/>
                    <a:gd name="T5" fmla="*/ 21600 h 32887"/>
                  </a:gdLst>
                  <a:ahLst/>
                  <a:cxnLst>
                    <a:cxn ang="0">
                      <a:pos x="T0" y="T1"/>
                    </a:cxn>
                    <a:cxn ang="0">
                      <a:pos x="T2" y="T3"/>
                    </a:cxn>
                    <a:cxn ang="0">
                      <a:pos x="T4" y="T5"/>
                    </a:cxn>
                  </a:cxnLst>
                  <a:rect l="0" t="0" r="r" b="b"/>
                  <a:pathLst>
                    <a:path w="26096" h="32887" fill="none" extrusionOk="0">
                      <a:moveTo>
                        <a:pt x="0" y="473"/>
                      </a:moveTo>
                      <a:cubicBezTo>
                        <a:pt x="1478" y="158"/>
                        <a:pt x="2984" y="0"/>
                        <a:pt x="4496" y="0"/>
                      </a:cubicBezTo>
                      <a:cubicBezTo>
                        <a:pt x="16425" y="0"/>
                        <a:pt x="26096" y="9670"/>
                        <a:pt x="26096" y="21600"/>
                      </a:cubicBezTo>
                      <a:cubicBezTo>
                        <a:pt x="26096" y="25584"/>
                        <a:pt x="24994" y="29490"/>
                        <a:pt x="22912" y="32887"/>
                      </a:cubicBezTo>
                    </a:path>
                    <a:path w="26096" h="32887" stroke="0" extrusionOk="0">
                      <a:moveTo>
                        <a:pt x="0" y="473"/>
                      </a:moveTo>
                      <a:cubicBezTo>
                        <a:pt x="1478" y="158"/>
                        <a:pt x="2984" y="0"/>
                        <a:pt x="4496" y="0"/>
                      </a:cubicBezTo>
                      <a:cubicBezTo>
                        <a:pt x="16425" y="0"/>
                        <a:pt x="26096" y="9670"/>
                        <a:pt x="26096" y="21600"/>
                      </a:cubicBezTo>
                      <a:cubicBezTo>
                        <a:pt x="26096" y="25584"/>
                        <a:pt x="24994" y="29490"/>
                        <a:pt x="22912" y="32887"/>
                      </a:cubicBezTo>
                      <a:lnTo>
                        <a:pt x="4496" y="2160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45" name="Arc 41"/>
                <p:cNvSpPr>
                  <a:spLocks/>
                </p:cNvSpPr>
                <p:nvPr/>
              </p:nvSpPr>
              <p:spPr bwMode="auto">
                <a:xfrm>
                  <a:off x="4572" y="2110"/>
                  <a:ext cx="86" cy="73"/>
                </a:xfrm>
                <a:custGeom>
                  <a:avLst/>
                  <a:gdLst>
                    <a:gd name="G0" fmla="+- 0 0 0"/>
                    <a:gd name="G1" fmla="+- 17553 0 0"/>
                    <a:gd name="G2" fmla="+- 21600 0 0"/>
                    <a:gd name="T0" fmla="*/ 12587 w 21600"/>
                    <a:gd name="T1" fmla="*/ 0 h 30439"/>
                    <a:gd name="T2" fmla="*/ 17335 w 21600"/>
                    <a:gd name="T3" fmla="*/ 30439 h 30439"/>
                    <a:gd name="T4" fmla="*/ 0 w 21600"/>
                    <a:gd name="T5" fmla="*/ 17553 h 30439"/>
                  </a:gdLst>
                  <a:ahLst/>
                  <a:cxnLst>
                    <a:cxn ang="0">
                      <a:pos x="T0" y="T1"/>
                    </a:cxn>
                    <a:cxn ang="0">
                      <a:pos x="T2" y="T3"/>
                    </a:cxn>
                    <a:cxn ang="0">
                      <a:pos x="T4" y="T5"/>
                    </a:cxn>
                  </a:cxnLst>
                  <a:rect l="0" t="0" r="r" b="b"/>
                  <a:pathLst>
                    <a:path w="21600" h="30439" fill="none" extrusionOk="0">
                      <a:moveTo>
                        <a:pt x="12587" y="-1"/>
                      </a:moveTo>
                      <a:cubicBezTo>
                        <a:pt x="18244" y="4056"/>
                        <a:pt x="21600" y="10591"/>
                        <a:pt x="21600" y="17553"/>
                      </a:cubicBezTo>
                      <a:cubicBezTo>
                        <a:pt x="21600" y="22195"/>
                        <a:pt x="20104" y="26713"/>
                        <a:pt x="17335" y="30439"/>
                      </a:cubicBezTo>
                    </a:path>
                    <a:path w="21600" h="30439" stroke="0" extrusionOk="0">
                      <a:moveTo>
                        <a:pt x="12587" y="-1"/>
                      </a:moveTo>
                      <a:cubicBezTo>
                        <a:pt x="18244" y="4056"/>
                        <a:pt x="21600" y="10591"/>
                        <a:pt x="21600" y="17553"/>
                      </a:cubicBezTo>
                      <a:cubicBezTo>
                        <a:pt x="21600" y="22195"/>
                        <a:pt x="20104" y="26713"/>
                        <a:pt x="17335" y="30439"/>
                      </a:cubicBezTo>
                      <a:lnTo>
                        <a:pt x="0" y="17553"/>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46" name="Arc 42"/>
                <p:cNvSpPr>
                  <a:spLocks/>
                </p:cNvSpPr>
                <p:nvPr/>
              </p:nvSpPr>
              <p:spPr bwMode="auto">
                <a:xfrm>
                  <a:off x="4540" y="2178"/>
                  <a:ext cx="104" cy="103"/>
                </a:xfrm>
                <a:custGeom>
                  <a:avLst/>
                  <a:gdLst>
                    <a:gd name="G0" fmla="+- 6928 0 0"/>
                    <a:gd name="G1" fmla="+- 7753 0 0"/>
                    <a:gd name="G2" fmla="+- 21600 0 0"/>
                    <a:gd name="T0" fmla="*/ 27089 w 28528"/>
                    <a:gd name="T1" fmla="*/ 0 h 29353"/>
                    <a:gd name="T2" fmla="*/ 0 w 28528"/>
                    <a:gd name="T3" fmla="*/ 28212 h 29353"/>
                    <a:gd name="T4" fmla="*/ 6928 w 28528"/>
                    <a:gd name="T5" fmla="*/ 7753 h 29353"/>
                  </a:gdLst>
                  <a:ahLst/>
                  <a:cxnLst>
                    <a:cxn ang="0">
                      <a:pos x="T0" y="T1"/>
                    </a:cxn>
                    <a:cxn ang="0">
                      <a:pos x="T2" y="T3"/>
                    </a:cxn>
                    <a:cxn ang="0">
                      <a:pos x="T4" y="T5"/>
                    </a:cxn>
                  </a:cxnLst>
                  <a:rect l="0" t="0" r="r" b="b"/>
                  <a:pathLst>
                    <a:path w="28528" h="29353" fill="none" extrusionOk="0">
                      <a:moveTo>
                        <a:pt x="27088" y="0"/>
                      </a:moveTo>
                      <a:cubicBezTo>
                        <a:pt x="28040" y="2474"/>
                        <a:pt x="28528" y="5102"/>
                        <a:pt x="28528" y="7753"/>
                      </a:cubicBezTo>
                      <a:cubicBezTo>
                        <a:pt x="28528" y="19682"/>
                        <a:pt x="18857" y="29353"/>
                        <a:pt x="6928" y="29353"/>
                      </a:cubicBezTo>
                      <a:cubicBezTo>
                        <a:pt x="4571" y="29353"/>
                        <a:pt x="2231" y="28967"/>
                        <a:pt x="0" y="28211"/>
                      </a:cubicBezTo>
                    </a:path>
                    <a:path w="28528" h="29353" stroke="0" extrusionOk="0">
                      <a:moveTo>
                        <a:pt x="27088" y="0"/>
                      </a:moveTo>
                      <a:cubicBezTo>
                        <a:pt x="28040" y="2474"/>
                        <a:pt x="28528" y="5102"/>
                        <a:pt x="28528" y="7753"/>
                      </a:cubicBezTo>
                      <a:cubicBezTo>
                        <a:pt x="28528" y="19682"/>
                        <a:pt x="18857" y="29353"/>
                        <a:pt x="6928" y="29353"/>
                      </a:cubicBezTo>
                      <a:cubicBezTo>
                        <a:pt x="4571" y="29353"/>
                        <a:pt x="2231" y="28967"/>
                        <a:pt x="0" y="28211"/>
                      </a:cubicBezTo>
                      <a:lnTo>
                        <a:pt x="6928" y="7753"/>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43147" name="Group 43"/>
            <p:cNvGrpSpPr>
              <a:grpSpLocks/>
            </p:cNvGrpSpPr>
            <p:nvPr/>
          </p:nvGrpSpPr>
          <p:grpSpPr bwMode="auto">
            <a:xfrm>
              <a:off x="4190" y="2001"/>
              <a:ext cx="467" cy="292"/>
              <a:chOff x="4190" y="2001"/>
              <a:chExt cx="467" cy="292"/>
            </a:xfrm>
          </p:grpSpPr>
          <p:grpSp>
            <p:nvGrpSpPr>
              <p:cNvPr id="943148" name="Group 44"/>
              <p:cNvGrpSpPr>
                <a:grpSpLocks/>
              </p:cNvGrpSpPr>
              <p:nvPr/>
            </p:nvGrpSpPr>
            <p:grpSpPr bwMode="auto">
              <a:xfrm>
                <a:off x="4190" y="2003"/>
                <a:ext cx="464" cy="290"/>
                <a:chOff x="4190" y="2003"/>
                <a:chExt cx="464" cy="290"/>
              </a:xfrm>
            </p:grpSpPr>
            <p:sp>
              <p:nvSpPr>
                <p:cNvPr id="943149" name="Oval 45"/>
                <p:cNvSpPr>
                  <a:spLocks noChangeArrowheads="1"/>
                </p:cNvSpPr>
                <p:nvPr/>
              </p:nvSpPr>
              <p:spPr bwMode="auto">
                <a:xfrm>
                  <a:off x="4352" y="2003"/>
                  <a:ext cx="199" cy="117"/>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50" name="Oval 46"/>
                <p:cNvSpPr>
                  <a:spLocks noChangeArrowheads="1"/>
                </p:cNvSpPr>
                <p:nvPr/>
              </p:nvSpPr>
              <p:spPr bwMode="auto">
                <a:xfrm>
                  <a:off x="4237" y="2036"/>
                  <a:ext cx="155" cy="116"/>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51" name="Oval 47"/>
                <p:cNvSpPr>
                  <a:spLocks noChangeArrowheads="1"/>
                </p:cNvSpPr>
                <p:nvPr/>
              </p:nvSpPr>
              <p:spPr bwMode="auto">
                <a:xfrm>
                  <a:off x="4190" y="2107"/>
                  <a:ext cx="104" cy="97"/>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52" name="Oval 48"/>
                <p:cNvSpPr>
                  <a:spLocks noChangeArrowheads="1"/>
                </p:cNvSpPr>
                <p:nvPr/>
              </p:nvSpPr>
              <p:spPr bwMode="auto">
                <a:xfrm>
                  <a:off x="4223" y="2152"/>
                  <a:ext cx="154" cy="10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53" name="Oval 49"/>
                <p:cNvSpPr>
                  <a:spLocks noChangeArrowheads="1"/>
                </p:cNvSpPr>
                <p:nvPr/>
              </p:nvSpPr>
              <p:spPr bwMode="auto">
                <a:xfrm>
                  <a:off x="4336" y="2169"/>
                  <a:ext cx="232" cy="12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54" name="Oval 50"/>
                <p:cNvSpPr>
                  <a:spLocks noChangeArrowheads="1"/>
                </p:cNvSpPr>
                <p:nvPr/>
              </p:nvSpPr>
              <p:spPr bwMode="auto">
                <a:xfrm>
                  <a:off x="4483" y="2038"/>
                  <a:ext cx="151" cy="91"/>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55" name="Oval 51"/>
                <p:cNvSpPr>
                  <a:spLocks noChangeArrowheads="1"/>
                </p:cNvSpPr>
                <p:nvPr/>
              </p:nvSpPr>
              <p:spPr bwMode="auto">
                <a:xfrm>
                  <a:off x="4508" y="2100"/>
                  <a:ext cx="146" cy="92"/>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56" name="Oval 52"/>
                <p:cNvSpPr>
                  <a:spLocks noChangeArrowheads="1"/>
                </p:cNvSpPr>
                <p:nvPr/>
              </p:nvSpPr>
              <p:spPr bwMode="auto">
                <a:xfrm>
                  <a:off x="4493" y="2120"/>
                  <a:ext cx="147" cy="15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57" name="Oval 53"/>
                <p:cNvSpPr>
                  <a:spLocks noChangeArrowheads="1"/>
                </p:cNvSpPr>
                <p:nvPr/>
              </p:nvSpPr>
              <p:spPr bwMode="auto">
                <a:xfrm>
                  <a:off x="4277" y="2073"/>
                  <a:ext cx="299" cy="15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3158" name="Group 54"/>
              <p:cNvGrpSpPr>
                <a:grpSpLocks/>
              </p:cNvGrpSpPr>
              <p:nvPr/>
            </p:nvGrpSpPr>
            <p:grpSpPr bwMode="auto">
              <a:xfrm>
                <a:off x="4191" y="2001"/>
                <a:ext cx="466" cy="292"/>
                <a:chOff x="4191" y="2001"/>
                <a:chExt cx="466" cy="292"/>
              </a:xfrm>
            </p:grpSpPr>
            <p:sp>
              <p:nvSpPr>
                <p:cNvPr id="943159" name="Arc 55"/>
                <p:cNvSpPr>
                  <a:spLocks/>
                </p:cNvSpPr>
                <p:nvPr/>
              </p:nvSpPr>
              <p:spPr bwMode="auto">
                <a:xfrm>
                  <a:off x="4356" y="2001"/>
                  <a:ext cx="191" cy="62"/>
                </a:xfrm>
                <a:custGeom>
                  <a:avLst/>
                  <a:gdLst>
                    <a:gd name="G0" fmla="+- 20329 0 0"/>
                    <a:gd name="G1" fmla="+- 21600 0 0"/>
                    <a:gd name="G2" fmla="+- 21600 0 0"/>
                    <a:gd name="T0" fmla="*/ 0 w 40493"/>
                    <a:gd name="T1" fmla="*/ 14300 h 21600"/>
                    <a:gd name="T2" fmla="*/ 40493 w 40493"/>
                    <a:gd name="T3" fmla="*/ 13855 h 21600"/>
                    <a:gd name="T4" fmla="*/ 20329 w 40493"/>
                    <a:gd name="T5" fmla="*/ 21600 h 21600"/>
                  </a:gdLst>
                  <a:ahLst/>
                  <a:cxnLst>
                    <a:cxn ang="0">
                      <a:pos x="T0" y="T1"/>
                    </a:cxn>
                    <a:cxn ang="0">
                      <a:pos x="T2" y="T3"/>
                    </a:cxn>
                    <a:cxn ang="0">
                      <a:pos x="T4" y="T5"/>
                    </a:cxn>
                  </a:cxnLst>
                  <a:rect l="0" t="0" r="r" b="b"/>
                  <a:pathLst>
                    <a:path w="40493" h="21600" fill="none" extrusionOk="0">
                      <a:moveTo>
                        <a:pt x="-1" y="14299"/>
                      </a:moveTo>
                      <a:cubicBezTo>
                        <a:pt x="3080" y="5721"/>
                        <a:pt x="11214" y="0"/>
                        <a:pt x="20329" y="0"/>
                      </a:cubicBezTo>
                      <a:cubicBezTo>
                        <a:pt x="29270" y="0"/>
                        <a:pt x="37286" y="5508"/>
                        <a:pt x="40492" y="13855"/>
                      </a:cubicBezTo>
                    </a:path>
                    <a:path w="40493" h="21600" stroke="0" extrusionOk="0">
                      <a:moveTo>
                        <a:pt x="-1" y="14299"/>
                      </a:moveTo>
                      <a:cubicBezTo>
                        <a:pt x="3080" y="5721"/>
                        <a:pt x="11214" y="0"/>
                        <a:pt x="20329" y="0"/>
                      </a:cubicBezTo>
                      <a:cubicBezTo>
                        <a:pt x="29270" y="0"/>
                        <a:pt x="37286" y="5508"/>
                        <a:pt x="40492" y="13855"/>
                      </a:cubicBezTo>
                      <a:lnTo>
                        <a:pt x="20329" y="2160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60" name="Arc 56"/>
                <p:cNvSpPr>
                  <a:spLocks/>
                </p:cNvSpPr>
                <p:nvPr/>
              </p:nvSpPr>
              <p:spPr bwMode="auto">
                <a:xfrm>
                  <a:off x="4237" y="2033"/>
                  <a:ext cx="122" cy="71"/>
                </a:xfrm>
                <a:custGeom>
                  <a:avLst/>
                  <a:gdLst>
                    <a:gd name="G0" fmla="+- 21600 0 0"/>
                    <a:gd name="G1" fmla="+- 21600 0 0"/>
                    <a:gd name="G2" fmla="+- 21600 0 0"/>
                    <a:gd name="T0" fmla="*/ 1062 w 32017"/>
                    <a:gd name="T1" fmla="*/ 28290 h 28290"/>
                    <a:gd name="T2" fmla="*/ 32017 w 32017"/>
                    <a:gd name="T3" fmla="*/ 2678 h 28290"/>
                    <a:gd name="T4" fmla="*/ 21600 w 32017"/>
                    <a:gd name="T5" fmla="*/ 21600 h 28290"/>
                  </a:gdLst>
                  <a:ahLst/>
                  <a:cxnLst>
                    <a:cxn ang="0">
                      <a:pos x="T0" y="T1"/>
                    </a:cxn>
                    <a:cxn ang="0">
                      <a:pos x="T2" y="T3"/>
                    </a:cxn>
                    <a:cxn ang="0">
                      <a:pos x="T4" y="T5"/>
                    </a:cxn>
                  </a:cxnLst>
                  <a:rect l="0" t="0" r="r" b="b"/>
                  <a:pathLst>
                    <a:path w="32017" h="28290" fill="none" extrusionOk="0">
                      <a:moveTo>
                        <a:pt x="1062" y="28289"/>
                      </a:moveTo>
                      <a:cubicBezTo>
                        <a:pt x="358" y="26129"/>
                        <a:pt x="0" y="23871"/>
                        <a:pt x="0" y="21600"/>
                      </a:cubicBezTo>
                      <a:cubicBezTo>
                        <a:pt x="0" y="9670"/>
                        <a:pt x="9670" y="0"/>
                        <a:pt x="21600" y="0"/>
                      </a:cubicBezTo>
                      <a:cubicBezTo>
                        <a:pt x="25242" y="0"/>
                        <a:pt x="28826" y="921"/>
                        <a:pt x="32017" y="2677"/>
                      </a:cubicBezTo>
                    </a:path>
                    <a:path w="32017" h="28290" stroke="0" extrusionOk="0">
                      <a:moveTo>
                        <a:pt x="1062" y="28289"/>
                      </a:moveTo>
                      <a:cubicBezTo>
                        <a:pt x="358" y="26129"/>
                        <a:pt x="0" y="23871"/>
                        <a:pt x="0" y="21600"/>
                      </a:cubicBezTo>
                      <a:cubicBezTo>
                        <a:pt x="0" y="9670"/>
                        <a:pt x="9670" y="0"/>
                        <a:pt x="21600" y="0"/>
                      </a:cubicBezTo>
                      <a:cubicBezTo>
                        <a:pt x="25242" y="0"/>
                        <a:pt x="28826" y="921"/>
                        <a:pt x="32017" y="2677"/>
                      </a:cubicBezTo>
                      <a:lnTo>
                        <a:pt x="21600" y="2160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61" name="Arc 57"/>
                <p:cNvSpPr>
                  <a:spLocks/>
                </p:cNvSpPr>
                <p:nvPr/>
              </p:nvSpPr>
              <p:spPr bwMode="auto">
                <a:xfrm>
                  <a:off x="4191" y="2104"/>
                  <a:ext cx="76" cy="99"/>
                </a:xfrm>
                <a:custGeom>
                  <a:avLst/>
                  <a:gdLst>
                    <a:gd name="G0" fmla="+- 21600 0 0"/>
                    <a:gd name="G1" fmla="+- 20533 0 0"/>
                    <a:gd name="G2" fmla="+- 21600 0 0"/>
                    <a:gd name="T0" fmla="*/ 8658 w 21600"/>
                    <a:gd name="T1" fmla="*/ 37827 h 37827"/>
                    <a:gd name="T2" fmla="*/ 14895 w 21600"/>
                    <a:gd name="T3" fmla="*/ 0 h 37827"/>
                    <a:gd name="T4" fmla="*/ 21600 w 21600"/>
                    <a:gd name="T5" fmla="*/ 20533 h 37827"/>
                  </a:gdLst>
                  <a:ahLst/>
                  <a:cxnLst>
                    <a:cxn ang="0">
                      <a:pos x="T0" y="T1"/>
                    </a:cxn>
                    <a:cxn ang="0">
                      <a:pos x="T2" y="T3"/>
                    </a:cxn>
                    <a:cxn ang="0">
                      <a:pos x="T4" y="T5"/>
                    </a:cxn>
                  </a:cxnLst>
                  <a:rect l="0" t="0" r="r" b="b"/>
                  <a:pathLst>
                    <a:path w="21600" h="37827" fill="none" extrusionOk="0">
                      <a:moveTo>
                        <a:pt x="8658" y="37826"/>
                      </a:moveTo>
                      <a:cubicBezTo>
                        <a:pt x="3208" y="33748"/>
                        <a:pt x="0" y="27339"/>
                        <a:pt x="0" y="20533"/>
                      </a:cubicBezTo>
                      <a:cubicBezTo>
                        <a:pt x="0" y="11187"/>
                        <a:pt x="6010" y="2901"/>
                        <a:pt x="14895" y="0"/>
                      </a:cubicBezTo>
                    </a:path>
                    <a:path w="21600" h="37827" stroke="0" extrusionOk="0">
                      <a:moveTo>
                        <a:pt x="8658" y="37826"/>
                      </a:moveTo>
                      <a:cubicBezTo>
                        <a:pt x="3208" y="33748"/>
                        <a:pt x="0" y="27339"/>
                        <a:pt x="0" y="20533"/>
                      </a:cubicBezTo>
                      <a:cubicBezTo>
                        <a:pt x="0" y="11187"/>
                        <a:pt x="6010" y="2901"/>
                        <a:pt x="14895" y="0"/>
                      </a:cubicBezTo>
                      <a:lnTo>
                        <a:pt x="21600" y="20533"/>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62" name="Arc 58"/>
                <p:cNvSpPr>
                  <a:spLocks/>
                </p:cNvSpPr>
                <p:nvPr/>
              </p:nvSpPr>
              <p:spPr bwMode="auto">
                <a:xfrm>
                  <a:off x="4223" y="2202"/>
                  <a:ext cx="122" cy="57"/>
                </a:xfrm>
                <a:custGeom>
                  <a:avLst/>
                  <a:gdLst>
                    <a:gd name="G0" fmla="+- 21600 0 0"/>
                    <a:gd name="G1" fmla="+- 1187 0 0"/>
                    <a:gd name="G2" fmla="+- 21600 0 0"/>
                    <a:gd name="T0" fmla="*/ 31469 w 31469"/>
                    <a:gd name="T1" fmla="*/ 20401 h 22787"/>
                    <a:gd name="T2" fmla="*/ 33 w 31469"/>
                    <a:gd name="T3" fmla="*/ 0 h 22787"/>
                    <a:gd name="T4" fmla="*/ 21600 w 31469"/>
                    <a:gd name="T5" fmla="*/ 1187 h 22787"/>
                  </a:gdLst>
                  <a:ahLst/>
                  <a:cxnLst>
                    <a:cxn ang="0">
                      <a:pos x="T0" y="T1"/>
                    </a:cxn>
                    <a:cxn ang="0">
                      <a:pos x="T2" y="T3"/>
                    </a:cxn>
                    <a:cxn ang="0">
                      <a:pos x="T4" y="T5"/>
                    </a:cxn>
                  </a:cxnLst>
                  <a:rect l="0" t="0" r="r" b="b"/>
                  <a:pathLst>
                    <a:path w="31469" h="22787" fill="none" extrusionOk="0">
                      <a:moveTo>
                        <a:pt x="31468" y="20400"/>
                      </a:moveTo>
                      <a:cubicBezTo>
                        <a:pt x="28415" y="21968"/>
                        <a:pt x="25032" y="22787"/>
                        <a:pt x="21600" y="22787"/>
                      </a:cubicBezTo>
                      <a:cubicBezTo>
                        <a:pt x="9670" y="22787"/>
                        <a:pt x="0" y="13116"/>
                        <a:pt x="0" y="1187"/>
                      </a:cubicBezTo>
                      <a:cubicBezTo>
                        <a:pt x="0" y="791"/>
                        <a:pt x="10" y="395"/>
                        <a:pt x="32" y="-1"/>
                      </a:cubicBezTo>
                    </a:path>
                    <a:path w="31469" h="22787" stroke="0" extrusionOk="0">
                      <a:moveTo>
                        <a:pt x="31468" y="20400"/>
                      </a:moveTo>
                      <a:cubicBezTo>
                        <a:pt x="28415" y="21968"/>
                        <a:pt x="25032" y="22787"/>
                        <a:pt x="21600" y="22787"/>
                      </a:cubicBezTo>
                      <a:cubicBezTo>
                        <a:pt x="9670" y="22787"/>
                        <a:pt x="0" y="13116"/>
                        <a:pt x="0" y="1187"/>
                      </a:cubicBezTo>
                      <a:cubicBezTo>
                        <a:pt x="0" y="791"/>
                        <a:pt x="10" y="395"/>
                        <a:pt x="32" y="-1"/>
                      </a:cubicBezTo>
                      <a:lnTo>
                        <a:pt x="21600" y="1187"/>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63" name="Arc 59"/>
                <p:cNvSpPr>
                  <a:spLocks/>
                </p:cNvSpPr>
                <p:nvPr/>
              </p:nvSpPr>
              <p:spPr bwMode="auto">
                <a:xfrm>
                  <a:off x="4343" y="2240"/>
                  <a:ext cx="204" cy="53"/>
                </a:xfrm>
                <a:custGeom>
                  <a:avLst/>
                  <a:gdLst>
                    <a:gd name="G0" fmla="+- 21215 0 0"/>
                    <a:gd name="G1" fmla="+- 0 0 0"/>
                    <a:gd name="G2" fmla="+- 21600 0 0"/>
                    <a:gd name="T0" fmla="*/ 39463 w 39463"/>
                    <a:gd name="T1" fmla="*/ 11558 h 21600"/>
                    <a:gd name="T2" fmla="*/ 0 w 39463"/>
                    <a:gd name="T3" fmla="*/ 4058 h 21600"/>
                    <a:gd name="T4" fmla="*/ 21215 w 39463"/>
                    <a:gd name="T5" fmla="*/ 0 h 21600"/>
                  </a:gdLst>
                  <a:ahLst/>
                  <a:cxnLst>
                    <a:cxn ang="0">
                      <a:pos x="T0" y="T1"/>
                    </a:cxn>
                    <a:cxn ang="0">
                      <a:pos x="T2" y="T3"/>
                    </a:cxn>
                    <a:cxn ang="0">
                      <a:pos x="T4" y="T5"/>
                    </a:cxn>
                  </a:cxnLst>
                  <a:rect l="0" t="0" r="r" b="b"/>
                  <a:pathLst>
                    <a:path w="39463" h="21600" fill="none" extrusionOk="0">
                      <a:moveTo>
                        <a:pt x="39462" y="11557"/>
                      </a:moveTo>
                      <a:cubicBezTo>
                        <a:pt x="35502" y="17810"/>
                        <a:pt x="28616" y="21600"/>
                        <a:pt x="21215" y="21600"/>
                      </a:cubicBezTo>
                      <a:cubicBezTo>
                        <a:pt x="10850" y="21600"/>
                        <a:pt x="1946" y="14238"/>
                        <a:pt x="-1" y="4058"/>
                      </a:cubicBezTo>
                    </a:path>
                    <a:path w="39463" h="21600" stroke="0" extrusionOk="0">
                      <a:moveTo>
                        <a:pt x="39462" y="11557"/>
                      </a:moveTo>
                      <a:cubicBezTo>
                        <a:pt x="35502" y="17810"/>
                        <a:pt x="28616" y="21600"/>
                        <a:pt x="21215" y="21600"/>
                      </a:cubicBezTo>
                      <a:cubicBezTo>
                        <a:pt x="10850" y="21600"/>
                        <a:pt x="1946" y="14238"/>
                        <a:pt x="-1" y="4058"/>
                      </a:cubicBezTo>
                      <a:lnTo>
                        <a:pt x="21215" y="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64" name="Arc 60"/>
                <p:cNvSpPr>
                  <a:spLocks/>
                </p:cNvSpPr>
                <p:nvPr/>
              </p:nvSpPr>
              <p:spPr bwMode="auto">
                <a:xfrm>
                  <a:off x="4543" y="2039"/>
                  <a:ext cx="91" cy="69"/>
                </a:xfrm>
                <a:custGeom>
                  <a:avLst/>
                  <a:gdLst>
                    <a:gd name="G0" fmla="+- 4403 0 0"/>
                    <a:gd name="G1" fmla="+- 21600 0 0"/>
                    <a:gd name="G2" fmla="+- 21600 0 0"/>
                    <a:gd name="T0" fmla="*/ 0 w 26003"/>
                    <a:gd name="T1" fmla="*/ 454 h 32717"/>
                    <a:gd name="T2" fmla="*/ 22923 w 26003"/>
                    <a:gd name="T3" fmla="*/ 32717 h 32717"/>
                    <a:gd name="T4" fmla="*/ 4403 w 26003"/>
                    <a:gd name="T5" fmla="*/ 21600 h 32717"/>
                  </a:gdLst>
                  <a:ahLst/>
                  <a:cxnLst>
                    <a:cxn ang="0">
                      <a:pos x="T0" y="T1"/>
                    </a:cxn>
                    <a:cxn ang="0">
                      <a:pos x="T2" y="T3"/>
                    </a:cxn>
                    <a:cxn ang="0">
                      <a:pos x="T4" y="T5"/>
                    </a:cxn>
                  </a:cxnLst>
                  <a:rect l="0" t="0" r="r" b="b"/>
                  <a:pathLst>
                    <a:path w="26003" h="32717" fill="none" extrusionOk="0">
                      <a:moveTo>
                        <a:pt x="-1" y="453"/>
                      </a:moveTo>
                      <a:cubicBezTo>
                        <a:pt x="1448" y="151"/>
                        <a:pt x="2923" y="0"/>
                        <a:pt x="4403" y="0"/>
                      </a:cubicBezTo>
                      <a:cubicBezTo>
                        <a:pt x="16332" y="0"/>
                        <a:pt x="26003" y="9670"/>
                        <a:pt x="26003" y="21600"/>
                      </a:cubicBezTo>
                      <a:cubicBezTo>
                        <a:pt x="26003" y="25516"/>
                        <a:pt x="24938" y="29358"/>
                        <a:pt x="22922" y="32716"/>
                      </a:cubicBezTo>
                    </a:path>
                    <a:path w="26003" h="32717" stroke="0" extrusionOk="0">
                      <a:moveTo>
                        <a:pt x="-1" y="453"/>
                      </a:moveTo>
                      <a:cubicBezTo>
                        <a:pt x="1448" y="151"/>
                        <a:pt x="2923" y="0"/>
                        <a:pt x="4403" y="0"/>
                      </a:cubicBezTo>
                      <a:cubicBezTo>
                        <a:pt x="16332" y="0"/>
                        <a:pt x="26003" y="9670"/>
                        <a:pt x="26003" y="21600"/>
                      </a:cubicBezTo>
                      <a:cubicBezTo>
                        <a:pt x="26003" y="25516"/>
                        <a:pt x="24938" y="29358"/>
                        <a:pt x="22922" y="32716"/>
                      </a:cubicBezTo>
                      <a:lnTo>
                        <a:pt x="4403" y="2160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65" name="Arc 61"/>
                <p:cNvSpPr>
                  <a:spLocks/>
                </p:cNvSpPr>
                <p:nvPr/>
              </p:nvSpPr>
              <p:spPr bwMode="auto">
                <a:xfrm>
                  <a:off x="4570" y="2105"/>
                  <a:ext cx="87" cy="72"/>
                </a:xfrm>
                <a:custGeom>
                  <a:avLst/>
                  <a:gdLst>
                    <a:gd name="G0" fmla="+- 0 0 0"/>
                    <a:gd name="G1" fmla="+- 17422 0 0"/>
                    <a:gd name="G2" fmla="+- 21600 0 0"/>
                    <a:gd name="T0" fmla="*/ 12768 w 21600"/>
                    <a:gd name="T1" fmla="*/ 0 h 30209"/>
                    <a:gd name="T2" fmla="*/ 17409 w 21600"/>
                    <a:gd name="T3" fmla="*/ 30209 h 30209"/>
                    <a:gd name="T4" fmla="*/ 0 w 21600"/>
                    <a:gd name="T5" fmla="*/ 17422 h 30209"/>
                  </a:gdLst>
                  <a:ahLst/>
                  <a:cxnLst>
                    <a:cxn ang="0">
                      <a:pos x="T0" y="T1"/>
                    </a:cxn>
                    <a:cxn ang="0">
                      <a:pos x="T2" y="T3"/>
                    </a:cxn>
                    <a:cxn ang="0">
                      <a:pos x="T4" y="T5"/>
                    </a:cxn>
                  </a:cxnLst>
                  <a:rect l="0" t="0" r="r" b="b"/>
                  <a:pathLst>
                    <a:path w="21600" h="30209" fill="none" extrusionOk="0">
                      <a:moveTo>
                        <a:pt x="12768" y="-1"/>
                      </a:moveTo>
                      <a:cubicBezTo>
                        <a:pt x="18319" y="4068"/>
                        <a:pt x="21600" y="10539"/>
                        <a:pt x="21600" y="17422"/>
                      </a:cubicBezTo>
                      <a:cubicBezTo>
                        <a:pt x="21600" y="22021"/>
                        <a:pt x="20131" y="26501"/>
                        <a:pt x="17408" y="30208"/>
                      </a:cubicBezTo>
                    </a:path>
                    <a:path w="21600" h="30209" stroke="0" extrusionOk="0">
                      <a:moveTo>
                        <a:pt x="12768" y="-1"/>
                      </a:moveTo>
                      <a:cubicBezTo>
                        <a:pt x="18319" y="4068"/>
                        <a:pt x="21600" y="10539"/>
                        <a:pt x="21600" y="17422"/>
                      </a:cubicBezTo>
                      <a:cubicBezTo>
                        <a:pt x="21600" y="22021"/>
                        <a:pt x="20131" y="26501"/>
                        <a:pt x="17408" y="30208"/>
                      </a:cubicBezTo>
                      <a:lnTo>
                        <a:pt x="0" y="17422"/>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66" name="Arc 62"/>
                <p:cNvSpPr>
                  <a:spLocks/>
                </p:cNvSpPr>
                <p:nvPr/>
              </p:nvSpPr>
              <p:spPr bwMode="auto">
                <a:xfrm>
                  <a:off x="4538" y="2178"/>
                  <a:ext cx="105" cy="100"/>
                </a:xfrm>
                <a:custGeom>
                  <a:avLst/>
                  <a:gdLst>
                    <a:gd name="G0" fmla="+- 6817 0 0"/>
                    <a:gd name="G1" fmla="+- 7536 0 0"/>
                    <a:gd name="G2" fmla="+- 21600 0 0"/>
                    <a:gd name="T0" fmla="*/ 27060 w 28417"/>
                    <a:gd name="T1" fmla="*/ 0 h 29136"/>
                    <a:gd name="T2" fmla="*/ 0 w 28417"/>
                    <a:gd name="T3" fmla="*/ 28032 h 29136"/>
                    <a:gd name="T4" fmla="*/ 6817 w 28417"/>
                    <a:gd name="T5" fmla="*/ 7536 h 29136"/>
                  </a:gdLst>
                  <a:ahLst/>
                  <a:cxnLst>
                    <a:cxn ang="0">
                      <a:pos x="T0" y="T1"/>
                    </a:cxn>
                    <a:cxn ang="0">
                      <a:pos x="T2" y="T3"/>
                    </a:cxn>
                    <a:cxn ang="0">
                      <a:pos x="T4" y="T5"/>
                    </a:cxn>
                  </a:cxnLst>
                  <a:rect l="0" t="0" r="r" b="b"/>
                  <a:pathLst>
                    <a:path w="28417" h="29136" fill="none" extrusionOk="0">
                      <a:moveTo>
                        <a:pt x="27059" y="0"/>
                      </a:moveTo>
                      <a:cubicBezTo>
                        <a:pt x="27957" y="2411"/>
                        <a:pt x="28417" y="4963"/>
                        <a:pt x="28417" y="7536"/>
                      </a:cubicBezTo>
                      <a:cubicBezTo>
                        <a:pt x="28417" y="19465"/>
                        <a:pt x="18746" y="29136"/>
                        <a:pt x="6817" y="29136"/>
                      </a:cubicBezTo>
                      <a:cubicBezTo>
                        <a:pt x="4500" y="29136"/>
                        <a:pt x="2198" y="28763"/>
                        <a:pt x="-1" y="28032"/>
                      </a:cubicBezTo>
                    </a:path>
                    <a:path w="28417" h="29136" stroke="0" extrusionOk="0">
                      <a:moveTo>
                        <a:pt x="27059" y="0"/>
                      </a:moveTo>
                      <a:cubicBezTo>
                        <a:pt x="27957" y="2411"/>
                        <a:pt x="28417" y="4963"/>
                        <a:pt x="28417" y="7536"/>
                      </a:cubicBezTo>
                      <a:cubicBezTo>
                        <a:pt x="28417" y="19465"/>
                        <a:pt x="18746" y="29136"/>
                        <a:pt x="6817" y="29136"/>
                      </a:cubicBezTo>
                      <a:cubicBezTo>
                        <a:pt x="4500" y="29136"/>
                        <a:pt x="2198" y="28763"/>
                        <a:pt x="-1" y="28032"/>
                      </a:cubicBezTo>
                      <a:lnTo>
                        <a:pt x="6817" y="7536"/>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pic>
        <p:nvPicPr>
          <p:cNvPr id="943167" name="Picture 6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4812" y="3287713"/>
            <a:ext cx="352425"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43168" name="Group 64"/>
          <p:cNvGrpSpPr>
            <a:grpSpLocks/>
          </p:cNvGrpSpPr>
          <p:nvPr/>
        </p:nvGrpSpPr>
        <p:grpSpPr bwMode="auto">
          <a:xfrm>
            <a:off x="6594475" y="2268538"/>
            <a:ext cx="796925" cy="439737"/>
            <a:chOff x="4095" y="1429"/>
            <a:chExt cx="503" cy="277"/>
          </a:xfrm>
        </p:grpSpPr>
        <p:grpSp>
          <p:nvGrpSpPr>
            <p:cNvPr id="943169" name="Group 65"/>
            <p:cNvGrpSpPr>
              <a:grpSpLocks/>
            </p:cNvGrpSpPr>
            <p:nvPr/>
          </p:nvGrpSpPr>
          <p:grpSpPr bwMode="auto">
            <a:xfrm>
              <a:off x="4099" y="1431"/>
              <a:ext cx="499" cy="275"/>
              <a:chOff x="4099" y="1431"/>
              <a:chExt cx="499" cy="275"/>
            </a:xfrm>
          </p:grpSpPr>
          <p:grpSp>
            <p:nvGrpSpPr>
              <p:cNvPr id="943170" name="Group 66"/>
              <p:cNvGrpSpPr>
                <a:grpSpLocks/>
              </p:cNvGrpSpPr>
              <p:nvPr/>
            </p:nvGrpSpPr>
            <p:grpSpPr bwMode="auto">
              <a:xfrm>
                <a:off x="4099" y="1434"/>
                <a:ext cx="495" cy="272"/>
                <a:chOff x="4099" y="1434"/>
                <a:chExt cx="495" cy="272"/>
              </a:xfrm>
            </p:grpSpPr>
            <p:sp>
              <p:nvSpPr>
                <p:cNvPr id="943171" name="Oval 67"/>
                <p:cNvSpPr>
                  <a:spLocks noChangeArrowheads="1"/>
                </p:cNvSpPr>
                <p:nvPr/>
              </p:nvSpPr>
              <p:spPr bwMode="auto">
                <a:xfrm>
                  <a:off x="4270" y="1434"/>
                  <a:ext cx="213"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72" name="Oval 68"/>
                <p:cNvSpPr>
                  <a:spLocks noChangeArrowheads="1"/>
                </p:cNvSpPr>
                <p:nvPr/>
              </p:nvSpPr>
              <p:spPr bwMode="auto">
                <a:xfrm>
                  <a:off x="4151" y="1464"/>
                  <a:ext cx="163"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73" name="Oval 69"/>
                <p:cNvSpPr>
                  <a:spLocks noChangeArrowheads="1"/>
                </p:cNvSpPr>
                <p:nvPr/>
              </p:nvSpPr>
              <p:spPr bwMode="auto">
                <a:xfrm>
                  <a:off x="4099" y="1533"/>
                  <a:ext cx="108" cy="87"/>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74" name="Oval 70"/>
                <p:cNvSpPr>
                  <a:spLocks noChangeArrowheads="1"/>
                </p:cNvSpPr>
                <p:nvPr/>
              </p:nvSpPr>
              <p:spPr bwMode="auto">
                <a:xfrm>
                  <a:off x="4131" y="1574"/>
                  <a:ext cx="168" cy="97"/>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75" name="Oval 71"/>
                <p:cNvSpPr>
                  <a:spLocks noChangeArrowheads="1"/>
                </p:cNvSpPr>
                <p:nvPr/>
              </p:nvSpPr>
              <p:spPr bwMode="auto">
                <a:xfrm>
                  <a:off x="4252" y="1589"/>
                  <a:ext cx="252" cy="117"/>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76" name="Oval 72"/>
                <p:cNvSpPr>
                  <a:spLocks noChangeArrowheads="1"/>
                </p:cNvSpPr>
                <p:nvPr/>
              </p:nvSpPr>
              <p:spPr bwMode="auto">
                <a:xfrm>
                  <a:off x="4414" y="1464"/>
                  <a:ext cx="160" cy="9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77" name="Oval 73"/>
                <p:cNvSpPr>
                  <a:spLocks noChangeArrowheads="1"/>
                </p:cNvSpPr>
                <p:nvPr/>
              </p:nvSpPr>
              <p:spPr bwMode="auto">
                <a:xfrm>
                  <a:off x="4437" y="1524"/>
                  <a:ext cx="157" cy="89"/>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78" name="Oval 74"/>
                <p:cNvSpPr>
                  <a:spLocks noChangeArrowheads="1"/>
                </p:cNvSpPr>
                <p:nvPr/>
              </p:nvSpPr>
              <p:spPr bwMode="auto">
                <a:xfrm>
                  <a:off x="4419" y="1543"/>
                  <a:ext cx="161" cy="14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79" name="Oval 75"/>
                <p:cNvSpPr>
                  <a:spLocks noChangeArrowheads="1"/>
                </p:cNvSpPr>
                <p:nvPr/>
              </p:nvSpPr>
              <p:spPr bwMode="auto">
                <a:xfrm>
                  <a:off x="4187" y="1499"/>
                  <a:ext cx="324" cy="142"/>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3180" name="Group 76"/>
              <p:cNvGrpSpPr>
                <a:grpSpLocks/>
              </p:cNvGrpSpPr>
              <p:nvPr/>
            </p:nvGrpSpPr>
            <p:grpSpPr bwMode="auto">
              <a:xfrm>
                <a:off x="4100" y="1431"/>
                <a:ext cx="498" cy="275"/>
                <a:chOff x="4100" y="1431"/>
                <a:chExt cx="498" cy="275"/>
              </a:xfrm>
            </p:grpSpPr>
            <p:sp>
              <p:nvSpPr>
                <p:cNvPr id="943181" name="Arc 77"/>
                <p:cNvSpPr>
                  <a:spLocks/>
                </p:cNvSpPr>
                <p:nvPr/>
              </p:nvSpPr>
              <p:spPr bwMode="auto">
                <a:xfrm>
                  <a:off x="4275" y="1431"/>
                  <a:ext cx="203" cy="57"/>
                </a:xfrm>
                <a:custGeom>
                  <a:avLst/>
                  <a:gdLst>
                    <a:gd name="G0" fmla="+- 20390 0 0"/>
                    <a:gd name="G1" fmla="+- 21600 0 0"/>
                    <a:gd name="G2" fmla="+- 21600 0 0"/>
                    <a:gd name="T0" fmla="*/ 0 w 40613"/>
                    <a:gd name="T1" fmla="*/ 14473 h 21600"/>
                    <a:gd name="T2" fmla="*/ 40613 w 40613"/>
                    <a:gd name="T3" fmla="*/ 14012 h 21600"/>
                    <a:gd name="T4" fmla="*/ 20390 w 40613"/>
                    <a:gd name="T5" fmla="*/ 21600 h 21600"/>
                  </a:gdLst>
                  <a:ahLst/>
                  <a:cxnLst>
                    <a:cxn ang="0">
                      <a:pos x="T0" y="T1"/>
                    </a:cxn>
                    <a:cxn ang="0">
                      <a:pos x="T2" y="T3"/>
                    </a:cxn>
                    <a:cxn ang="0">
                      <a:pos x="T4" y="T5"/>
                    </a:cxn>
                  </a:cxnLst>
                  <a:rect l="0" t="0" r="r" b="b"/>
                  <a:pathLst>
                    <a:path w="40613" h="21600" fill="none" extrusionOk="0">
                      <a:moveTo>
                        <a:pt x="-1" y="14472"/>
                      </a:moveTo>
                      <a:cubicBezTo>
                        <a:pt x="3029" y="5805"/>
                        <a:pt x="11207" y="0"/>
                        <a:pt x="20390" y="0"/>
                      </a:cubicBezTo>
                      <a:cubicBezTo>
                        <a:pt x="29392" y="0"/>
                        <a:pt x="37450" y="5583"/>
                        <a:pt x="40613" y="14011"/>
                      </a:cubicBezTo>
                    </a:path>
                    <a:path w="40613" h="21600" stroke="0" extrusionOk="0">
                      <a:moveTo>
                        <a:pt x="-1" y="14472"/>
                      </a:moveTo>
                      <a:cubicBezTo>
                        <a:pt x="3029" y="5805"/>
                        <a:pt x="11207" y="0"/>
                        <a:pt x="20390" y="0"/>
                      </a:cubicBezTo>
                      <a:cubicBezTo>
                        <a:pt x="29392" y="0"/>
                        <a:pt x="37450" y="5583"/>
                        <a:pt x="40613" y="14011"/>
                      </a:cubicBezTo>
                      <a:lnTo>
                        <a:pt x="20390"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82" name="Arc 78"/>
                <p:cNvSpPr>
                  <a:spLocks/>
                </p:cNvSpPr>
                <p:nvPr/>
              </p:nvSpPr>
              <p:spPr bwMode="auto">
                <a:xfrm>
                  <a:off x="4151" y="1464"/>
                  <a:ext cx="131" cy="64"/>
                </a:xfrm>
                <a:custGeom>
                  <a:avLst/>
                  <a:gdLst>
                    <a:gd name="G0" fmla="+- 21600 0 0"/>
                    <a:gd name="G1" fmla="+- 21600 0 0"/>
                    <a:gd name="G2" fmla="+- 21600 0 0"/>
                    <a:gd name="T0" fmla="*/ 1032 w 32108"/>
                    <a:gd name="T1" fmla="*/ 28196 h 28196"/>
                    <a:gd name="T2" fmla="*/ 32108 w 32108"/>
                    <a:gd name="T3" fmla="*/ 2728 h 28196"/>
                    <a:gd name="T4" fmla="*/ 21600 w 32108"/>
                    <a:gd name="T5" fmla="*/ 21600 h 28196"/>
                  </a:gdLst>
                  <a:ahLst/>
                  <a:cxnLst>
                    <a:cxn ang="0">
                      <a:pos x="T0" y="T1"/>
                    </a:cxn>
                    <a:cxn ang="0">
                      <a:pos x="T2" y="T3"/>
                    </a:cxn>
                    <a:cxn ang="0">
                      <a:pos x="T4" y="T5"/>
                    </a:cxn>
                  </a:cxnLst>
                  <a:rect l="0" t="0" r="r" b="b"/>
                  <a:pathLst>
                    <a:path w="32108" h="28196" fill="none" extrusionOk="0">
                      <a:moveTo>
                        <a:pt x="1031" y="28196"/>
                      </a:moveTo>
                      <a:cubicBezTo>
                        <a:pt x="348" y="26064"/>
                        <a:pt x="0" y="23838"/>
                        <a:pt x="0" y="21600"/>
                      </a:cubicBezTo>
                      <a:cubicBezTo>
                        <a:pt x="0" y="9670"/>
                        <a:pt x="9670" y="0"/>
                        <a:pt x="21600" y="0"/>
                      </a:cubicBezTo>
                      <a:cubicBezTo>
                        <a:pt x="25277" y="0"/>
                        <a:pt x="28894" y="939"/>
                        <a:pt x="32107" y="2728"/>
                      </a:cubicBezTo>
                    </a:path>
                    <a:path w="32108" h="28196" stroke="0" extrusionOk="0">
                      <a:moveTo>
                        <a:pt x="1031" y="28196"/>
                      </a:moveTo>
                      <a:cubicBezTo>
                        <a:pt x="348" y="26064"/>
                        <a:pt x="0" y="23838"/>
                        <a:pt x="0" y="21600"/>
                      </a:cubicBezTo>
                      <a:cubicBezTo>
                        <a:pt x="0" y="9670"/>
                        <a:pt x="9670" y="0"/>
                        <a:pt x="21600" y="0"/>
                      </a:cubicBezTo>
                      <a:cubicBezTo>
                        <a:pt x="25277" y="0"/>
                        <a:pt x="28894" y="939"/>
                        <a:pt x="32107" y="2728"/>
                      </a:cubicBezTo>
                      <a:lnTo>
                        <a:pt x="21600"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83" name="Arc 79"/>
                <p:cNvSpPr>
                  <a:spLocks/>
                </p:cNvSpPr>
                <p:nvPr/>
              </p:nvSpPr>
              <p:spPr bwMode="auto">
                <a:xfrm>
                  <a:off x="4100" y="1527"/>
                  <a:ext cx="77" cy="94"/>
                </a:xfrm>
                <a:custGeom>
                  <a:avLst/>
                  <a:gdLst>
                    <a:gd name="G0" fmla="+- 21600 0 0"/>
                    <a:gd name="G1" fmla="+- 20568 0 0"/>
                    <a:gd name="G2" fmla="+- 21600 0 0"/>
                    <a:gd name="T0" fmla="*/ 8520 w 21600"/>
                    <a:gd name="T1" fmla="*/ 37757 h 37757"/>
                    <a:gd name="T2" fmla="*/ 15004 w 21600"/>
                    <a:gd name="T3" fmla="*/ 0 h 37757"/>
                    <a:gd name="T4" fmla="*/ 21600 w 21600"/>
                    <a:gd name="T5" fmla="*/ 20568 h 37757"/>
                  </a:gdLst>
                  <a:ahLst/>
                  <a:cxnLst>
                    <a:cxn ang="0">
                      <a:pos x="T0" y="T1"/>
                    </a:cxn>
                    <a:cxn ang="0">
                      <a:pos x="T2" y="T3"/>
                    </a:cxn>
                    <a:cxn ang="0">
                      <a:pos x="T4" y="T5"/>
                    </a:cxn>
                  </a:cxnLst>
                  <a:rect l="0" t="0" r="r" b="b"/>
                  <a:pathLst>
                    <a:path w="21600" h="37757" fill="none" extrusionOk="0">
                      <a:moveTo>
                        <a:pt x="8519" y="37757"/>
                      </a:moveTo>
                      <a:cubicBezTo>
                        <a:pt x="3151" y="33672"/>
                        <a:pt x="0" y="27313"/>
                        <a:pt x="0" y="20568"/>
                      </a:cubicBezTo>
                      <a:cubicBezTo>
                        <a:pt x="0" y="11179"/>
                        <a:pt x="6064" y="2866"/>
                        <a:pt x="15003" y="-1"/>
                      </a:cubicBezTo>
                    </a:path>
                    <a:path w="21600" h="37757" stroke="0" extrusionOk="0">
                      <a:moveTo>
                        <a:pt x="8519" y="37757"/>
                      </a:moveTo>
                      <a:cubicBezTo>
                        <a:pt x="3151" y="33672"/>
                        <a:pt x="0" y="27313"/>
                        <a:pt x="0" y="20568"/>
                      </a:cubicBezTo>
                      <a:cubicBezTo>
                        <a:pt x="0" y="11179"/>
                        <a:pt x="6064" y="2866"/>
                        <a:pt x="15003" y="-1"/>
                      </a:cubicBezTo>
                      <a:lnTo>
                        <a:pt x="21600" y="20568"/>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84" name="Arc 80"/>
                <p:cNvSpPr>
                  <a:spLocks/>
                </p:cNvSpPr>
                <p:nvPr/>
              </p:nvSpPr>
              <p:spPr bwMode="auto">
                <a:xfrm>
                  <a:off x="4131" y="1619"/>
                  <a:ext cx="133" cy="54"/>
                </a:xfrm>
                <a:custGeom>
                  <a:avLst/>
                  <a:gdLst>
                    <a:gd name="G0" fmla="+- 21600 0 0"/>
                    <a:gd name="G1" fmla="+- 1256 0 0"/>
                    <a:gd name="G2" fmla="+- 21600 0 0"/>
                    <a:gd name="T0" fmla="*/ 31499 w 31499"/>
                    <a:gd name="T1" fmla="*/ 20454 h 22856"/>
                    <a:gd name="T2" fmla="*/ 37 w 31499"/>
                    <a:gd name="T3" fmla="*/ 0 h 22856"/>
                    <a:gd name="T4" fmla="*/ 21600 w 31499"/>
                    <a:gd name="T5" fmla="*/ 1256 h 22856"/>
                  </a:gdLst>
                  <a:ahLst/>
                  <a:cxnLst>
                    <a:cxn ang="0">
                      <a:pos x="T0" y="T1"/>
                    </a:cxn>
                    <a:cxn ang="0">
                      <a:pos x="T2" y="T3"/>
                    </a:cxn>
                    <a:cxn ang="0">
                      <a:pos x="T4" y="T5"/>
                    </a:cxn>
                  </a:cxnLst>
                  <a:rect l="0" t="0" r="r" b="b"/>
                  <a:pathLst>
                    <a:path w="31499" h="22856" fill="none" extrusionOk="0">
                      <a:moveTo>
                        <a:pt x="31499" y="20454"/>
                      </a:moveTo>
                      <a:cubicBezTo>
                        <a:pt x="28438" y="22032"/>
                        <a:pt x="25043" y="22856"/>
                        <a:pt x="21600" y="22856"/>
                      </a:cubicBezTo>
                      <a:cubicBezTo>
                        <a:pt x="9670" y="22856"/>
                        <a:pt x="0" y="13185"/>
                        <a:pt x="0" y="1256"/>
                      </a:cubicBezTo>
                      <a:cubicBezTo>
                        <a:pt x="0" y="837"/>
                        <a:pt x="12" y="418"/>
                        <a:pt x="36" y="-1"/>
                      </a:cubicBezTo>
                    </a:path>
                    <a:path w="31499" h="22856" stroke="0" extrusionOk="0">
                      <a:moveTo>
                        <a:pt x="31499" y="20454"/>
                      </a:moveTo>
                      <a:cubicBezTo>
                        <a:pt x="28438" y="22032"/>
                        <a:pt x="25043" y="22856"/>
                        <a:pt x="21600" y="22856"/>
                      </a:cubicBezTo>
                      <a:cubicBezTo>
                        <a:pt x="9670" y="22856"/>
                        <a:pt x="0" y="13185"/>
                        <a:pt x="0" y="1256"/>
                      </a:cubicBezTo>
                      <a:cubicBezTo>
                        <a:pt x="0" y="837"/>
                        <a:pt x="12" y="418"/>
                        <a:pt x="36" y="-1"/>
                      </a:cubicBezTo>
                      <a:lnTo>
                        <a:pt x="21600" y="1256"/>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85" name="Arc 81"/>
                <p:cNvSpPr>
                  <a:spLocks/>
                </p:cNvSpPr>
                <p:nvPr/>
              </p:nvSpPr>
              <p:spPr bwMode="auto">
                <a:xfrm>
                  <a:off x="4256" y="1655"/>
                  <a:ext cx="222" cy="51"/>
                </a:xfrm>
                <a:custGeom>
                  <a:avLst/>
                  <a:gdLst>
                    <a:gd name="G0" fmla="+- 21263 0 0"/>
                    <a:gd name="G1" fmla="+- 0 0 0"/>
                    <a:gd name="G2" fmla="+- 21600 0 0"/>
                    <a:gd name="T0" fmla="*/ 39482 w 39482"/>
                    <a:gd name="T1" fmla="*/ 11603 h 21600"/>
                    <a:gd name="T2" fmla="*/ 0 w 39482"/>
                    <a:gd name="T3" fmla="*/ 3799 h 21600"/>
                    <a:gd name="T4" fmla="*/ 21263 w 39482"/>
                    <a:gd name="T5" fmla="*/ 0 h 21600"/>
                  </a:gdLst>
                  <a:ahLst/>
                  <a:cxnLst>
                    <a:cxn ang="0">
                      <a:pos x="T0" y="T1"/>
                    </a:cxn>
                    <a:cxn ang="0">
                      <a:pos x="T2" y="T3"/>
                    </a:cxn>
                    <a:cxn ang="0">
                      <a:pos x="T4" y="T5"/>
                    </a:cxn>
                  </a:cxnLst>
                  <a:rect l="0" t="0" r="r" b="b"/>
                  <a:pathLst>
                    <a:path w="39482" h="21600" fill="none" extrusionOk="0">
                      <a:moveTo>
                        <a:pt x="39481" y="11602"/>
                      </a:moveTo>
                      <a:cubicBezTo>
                        <a:pt x="35516" y="17829"/>
                        <a:pt x="28645" y="21600"/>
                        <a:pt x="21263" y="21600"/>
                      </a:cubicBezTo>
                      <a:cubicBezTo>
                        <a:pt x="10799" y="21600"/>
                        <a:pt x="1840" y="14099"/>
                        <a:pt x="-1" y="3799"/>
                      </a:cubicBezTo>
                    </a:path>
                    <a:path w="39482" h="21600" stroke="0" extrusionOk="0">
                      <a:moveTo>
                        <a:pt x="39481" y="11602"/>
                      </a:moveTo>
                      <a:cubicBezTo>
                        <a:pt x="35516" y="17829"/>
                        <a:pt x="28645" y="21600"/>
                        <a:pt x="21263" y="21600"/>
                      </a:cubicBezTo>
                      <a:cubicBezTo>
                        <a:pt x="10799" y="21600"/>
                        <a:pt x="1840" y="14099"/>
                        <a:pt x="-1" y="3799"/>
                      </a:cubicBezTo>
                      <a:lnTo>
                        <a:pt x="21263" y="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86" name="Arc 82"/>
                <p:cNvSpPr>
                  <a:spLocks/>
                </p:cNvSpPr>
                <p:nvPr/>
              </p:nvSpPr>
              <p:spPr bwMode="auto">
                <a:xfrm>
                  <a:off x="4477" y="1465"/>
                  <a:ext cx="100" cy="68"/>
                </a:xfrm>
                <a:custGeom>
                  <a:avLst/>
                  <a:gdLst>
                    <a:gd name="G0" fmla="+- 4604 0 0"/>
                    <a:gd name="G1" fmla="+- 21600 0 0"/>
                    <a:gd name="G2" fmla="+- 21600 0 0"/>
                    <a:gd name="T0" fmla="*/ 0 w 26204"/>
                    <a:gd name="T1" fmla="*/ 496 h 32863"/>
                    <a:gd name="T2" fmla="*/ 23035 w 26204"/>
                    <a:gd name="T3" fmla="*/ 32863 h 32863"/>
                    <a:gd name="T4" fmla="*/ 4604 w 26204"/>
                    <a:gd name="T5" fmla="*/ 21600 h 32863"/>
                  </a:gdLst>
                  <a:ahLst/>
                  <a:cxnLst>
                    <a:cxn ang="0">
                      <a:pos x="T0" y="T1"/>
                    </a:cxn>
                    <a:cxn ang="0">
                      <a:pos x="T2" y="T3"/>
                    </a:cxn>
                    <a:cxn ang="0">
                      <a:pos x="T4" y="T5"/>
                    </a:cxn>
                  </a:cxnLst>
                  <a:rect l="0" t="0" r="r" b="b"/>
                  <a:pathLst>
                    <a:path w="26204" h="32863" fill="none" extrusionOk="0">
                      <a:moveTo>
                        <a:pt x="0" y="496"/>
                      </a:moveTo>
                      <a:cubicBezTo>
                        <a:pt x="1512" y="166"/>
                        <a:pt x="3056" y="0"/>
                        <a:pt x="4604" y="0"/>
                      </a:cubicBezTo>
                      <a:cubicBezTo>
                        <a:pt x="16533" y="0"/>
                        <a:pt x="26204" y="9670"/>
                        <a:pt x="26204" y="21600"/>
                      </a:cubicBezTo>
                      <a:cubicBezTo>
                        <a:pt x="26204" y="25574"/>
                        <a:pt x="25107" y="29471"/>
                        <a:pt x="23035" y="32863"/>
                      </a:cubicBezTo>
                    </a:path>
                    <a:path w="26204" h="32863" stroke="0" extrusionOk="0">
                      <a:moveTo>
                        <a:pt x="0" y="496"/>
                      </a:moveTo>
                      <a:cubicBezTo>
                        <a:pt x="1512" y="166"/>
                        <a:pt x="3056" y="0"/>
                        <a:pt x="4604" y="0"/>
                      </a:cubicBezTo>
                      <a:cubicBezTo>
                        <a:pt x="16533" y="0"/>
                        <a:pt x="26204" y="9670"/>
                        <a:pt x="26204" y="21600"/>
                      </a:cubicBezTo>
                      <a:cubicBezTo>
                        <a:pt x="26204" y="25574"/>
                        <a:pt x="25107" y="29471"/>
                        <a:pt x="23035" y="32863"/>
                      </a:cubicBezTo>
                      <a:lnTo>
                        <a:pt x="4604"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87" name="Arc 83"/>
                <p:cNvSpPr>
                  <a:spLocks/>
                </p:cNvSpPr>
                <p:nvPr/>
              </p:nvSpPr>
              <p:spPr bwMode="auto">
                <a:xfrm>
                  <a:off x="4506" y="1531"/>
                  <a:ext cx="92" cy="67"/>
                </a:xfrm>
                <a:custGeom>
                  <a:avLst/>
                  <a:gdLst>
                    <a:gd name="G0" fmla="+- 0 0 0"/>
                    <a:gd name="G1" fmla="+- 17539 0 0"/>
                    <a:gd name="G2" fmla="+- 21600 0 0"/>
                    <a:gd name="T0" fmla="*/ 12607 w 21600"/>
                    <a:gd name="T1" fmla="*/ 0 h 30489"/>
                    <a:gd name="T2" fmla="*/ 17287 w 21600"/>
                    <a:gd name="T3" fmla="*/ 30489 h 30489"/>
                    <a:gd name="T4" fmla="*/ 0 w 21600"/>
                    <a:gd name="T5" fmla="*/ 17539 h 30489"/>
                  </a:gdLst>
                  <a:ahLst/>
                  <a:cxnLst>
                    <a:cxn ang="0">
                      <a:pos x="T0" y="T1"/>
                    </a:cxn>
                    <a:cxn ang="0">
                      <a:pos x="T2" y="T3"/>
                    </a:cxn>
                    <a:cxn ang="0">
                      <a:pos x="T4" y="T5"/>
                    </a:cxn>
                  </a:cxnLst>
                  <a:rect l="0" t="0" r="r" b="b"/>
                  <a:pathLst>
                    <a:path w="21600" h="30489" fill="none" extrusionOk="0">
                      <a:moveTo>
                        <a:pt x="12607" y="-1"/>
                      </a:moveTo>
                      <a:cubicBezTo>
                        <a:pt x="18252" y="4058"/>
                        <a:pt x="21600" y="10585"/>
                        <a:pt x="21600" y="17539"/>
                      </a:cubicBezTo>
                      <a:cubicBezTo>
                        <a:pt x="21600" y="22208"/>
                        <a:pt x="20086" y="26752"/>
                        <a:pt x="17287" y="30489"/>
                      </a:cubicBezTo>
                    </a:path>
                    <a:path w="21600" h="30489" stroke="0" extrusionOk="0">
                      <a:moveTo>
                        <a:pt x="12607" y="-1"/>
                      </a:moveTo>
                      <a:cubicBezTo>
                        <a:pt x="18252" y="4058"/>
                        <a:pt x="21600" y="10585"/>
                        <a:pt x="21600" y="17539"/>
                      </a:cubicBezTo>
                      <a:cubicBezTo>
                        <a:pt x="21600" y="22208"/>
                        <a:pt x="20086" y="26752"/>
                        <a:pt x="17287" y="30489"/>
                      </a:cubicBezTo>
                      <a:lnTo>
                        <a:pt x="0" y="17539"/>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88" name="Arc 84"/>
                <p:cNvSpPr>
                  <a:spLocks/>
                </p:cNvSpPr>
                <p:nvPr/>
              </p:nvSpPr>
              <p:spPr bwMode="auto">
                <a:xfrm>
                  <a:off x="4472" y="1596"/>
                  <a:ext cx="112" cy="95"/>
                </a:xfrm>
                <a:custGeom>
                  <a:avLst/>
                  <a:gdLst>
                    <a:gd name="G0" fmla="+- 6983 0 0"/>
                    <a:gd name="G1" fmla="+- 7843 0 0"/>
                    <a:gd name="G2" fmla="+- 21600 0 0"/>
                    <a:gd name="T0" fmla="*/ 27109 w 28583"/>
                    <a:gd name="T1" fmla="*/ 0 h 29443"/>
                    <a:gd name="T2" fmla="*/ 0 w 28583"/>
                    <a:gd name="T3" fmla="*/ 28283 h 29443"/>
                    <a:gd name="T4" fmla="*/ 6983 w 28583"/>
                    <a:gd name="T5" fmla="*/ 7843 h 29443"/>
                  </a:gdLst>
                  <a:ahLst/>
                  <a:cxnLst>
                    <a:cxn ang="0">
                      <a:pos x="T0" y="T1"/>
                    </a:cxn>
                    <a:cxn ang="0">
                      <a:pos x="T2" y="T3"/>
                    </a:cxn>
                    <a:cxn ang="0">
                      <a:pos x="T4" y="T5"/>
                    </a:cxn>
                  </a:cxnLst>
                  <a:rect l="0" t="0" r="r" b="b"/>
                  <a:pathLst>
                    <a:path w="28583" h="29443" fill="none" extrusionOk="0">
                      <a:moveTo>
                        <a:pt x="27108" y="0"/>
                      </a:moveTo>
                      <a:cubicBezTo>
                        <a:pt x="28083" y="2500"/>
                        <a:pt x="28583" y="5159"/>
                        <a:pt x="28583" y="7843"/>
                      </a:cubicBezTo>
                      <a:cubicBezTo>
                        <a:pt x="28583" y="19772"/>
                        <a:pt x="18912" y="29443"/>
                        <a:pt x="6983" y="29443"/>
                      </a:cubicBezTo>
                      <a:cubicBezTo>
                        <a:pt x="4607" y="29443"/>
                        <a:pt x="2248" y="29051"/>
                        <a:pt x="-1" y="28283"/>
                      </a:cubicBezTo>
                    </a:path>
                    <a:path w="28583" h="29443" stroke="0" extrusionOk="0">
                      <a:moveTo>
                        <a:pt x="27108" y="0"/>
                      </a:moveTo>
                      <a:cubicBezTo>
                        <a:pt x="28083" y="2500"/>
                        <a:pt x="28583" y="5159"/>
                        <a:pt x="28583" y="7843"/>
                      </a:cubicBezTo>
                      <a:cubicBezTo>
                        <a:pt x="28583" y="19772"/>
                        <a:pt x="18912" y="29443"/>
                        <a:pt x="6983" y="29443"/>
                      </a:cubicBezTo>
                      <a:cubicBezTo>
                        <a:pt x="4607" y="29443"/>
                        <a:pt x="2248" y="29051"/>
                        <a:pt x="-1" y="28283"/>
                      </a:cubicBezTo>
                      <a:lnTo>
                        <a:pt x="6983" y="7843"/>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43189" name="Group 85"/>
            <p:cNvGrpSpPr>
              <a:grpSpLocks/>
            </p:cNvGrpSpPr>
            <p:nvPr/>
          </p:nvGrpSpPr>
          <p:grpSpPr bwMode="auto">
            <a:xfrm>
              <a:off x="4095" y="1429"/>
              <a:ext cx="502" cy="274"/>
              <a:chOff x="4095" y="1429"/>
              <a:chExt cx="502" cy="274"/>
            </a:xfrm>
          </p:grpSpPr>
          <p:grpSp>
            <p:nvGrpSpPr>
              <p:cNvPr id="943190" name="Group 86"/>
              <p:cNvGrpSpPr>
                <a:grpSpLocks/>
              </p:cNvGrpSpPr>
              <p:nvPr/>
            </p:nvGrpSpPr>
            <p:grpSpPr bwMode="auto">
              <a:xfrm>
                <a:off x="4095" y="1430"/>
                <a:ext cx="499" cy="273"/>
                <a:chOff x="4095" y="1430"/>
                <a:chExt cx="499" cy="273"/>
              </a:xfrm>
            </p:grpSpPr>
            <p:sp>
              <p:nvSpPr>
                <p:cNvPr id="943191" name="Oval 87"/>
                <p:cNvSpPr>
                  <a:spLocks noChangeArrowheads="1"/>
                </p:cNvSpPr>
                <p:nvPr/>
              </p:nvSpPr>
              <p:spPr bwMode="auto">
                <a:xfrm>
                  <a:off x="4268" y="1430"/>
                  <a:ext cx="215" cy="111"/>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92" name="Oval 88"/>
                <p:cNvSpPr>
                  <a:spLocks noChangeArrowheads="1"/>
                </p:cNvSpPr>
                <p:nvPr/>
              </p:nvSpPr>
              <p:spPr bwMode="auto">
                <a:xfrm>
                  <a:off x="4146" y="1462"/>
                  <a:ext cx="167" cy="107"/>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93" name="Oval 89"/>
                <p:cNvSpPr>
                  <a:spLocks noChangeArrowheads="1"/>
                </p:cNvSpPr>
                <p:nvPr/>
              </p:nvSpPr>
              <p:spPr bwMode="auto">
                <a:xfrm>
                  <a:off x="4095" y="1530"/>
                  <a:ext cx="112" cy="89"/>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94" name="Oval 90"/>
                <p:cNvSpPr>
                  <a:spLocks noChangeArrowheads="1"/>
                </p:cNvSpPr>
                <p:nvPr/>
              </p:nvSpPr>
              <p:spPr bwMode="auto">
                <a:xfrm>
                  <a:off x="4129" y="1569"/>
                  <a:ext cx="166" cy="1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95" name="Oval 91"/>
                <p:cNvSpPr>
                  <a:spLocks noChangeArrowheads="1"/>
                </p:cNvSpPr>
                <p:nvPr/>
              </p:nvSpPr>
              <p:spPr bwMode="auto">
                <a:xfrm>
                  <a:off x="4250" y="1587"/>
                  <a:ext cx="251" cy="11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96" name="Oval 92"/>
                <p:cNvSpPr>
                  <a:spLocks noChangeArrowheads="1"/>
                </p:cNvSpPr>
                <p:nvPr/>
              </p:nvSpPr>
              <p:spPr bwMode="auto">
                <a:xfrm>
                  <a:off x="4411" y="1464"/>
                  <a:ext cx="163" cy="87"/>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97" name="Oval 93"/>
                <p:cNvSpPr>
                  <a:spLocks noChangeArrowheads="1"/>
                </p:cNvSpPr>
                <p:nvPr/>
              </p:nvSpPr>
              <p:spPr bwMode="auto">
                <a:xfrm>
                  <a:off x="4435" y="1521"/>
                  <a:ext cx="159" cy="83"/>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98" name="Oval 94"/>
                <p:cNvSpPr>
                  <a:spLocks noChangeArrowheads="1"/>
                </p:cNvSpPr>
                <p:nvPr/>
              </p:nvSpPr>
              <p:spPr bwMode="auto">
                <a:xfrm>
                  <a:off x="4419" y="1541"/>
                  <a:ext cx="158" cy="143"/>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99" name="Oval 95"/>
                <p:cNvSpPr>
                  <a:spLocks noChangeArrowheads="1"/>
                </p:cNvSpPr>
                <p:nvPr/>
              </p:nvSpPr>
              <p:spPr bwMode="auto">
                <a:xfrm>
                  <a:off x="4187" y="1497"/>
                  <a:ext cx="324" cy="143"/>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3200" name="Group 96"/>
              <p:cNvGrpSpPr>
                <a:grpSpLocks/>
              </p:cNvGrpSpPr>
              <p:nvPr/>
            </p:nvGrpSpPr>
            <p:grpSpPr bwMode="auto">
              <a:xfrm>
                <a:off x="4096" y="1429"/>
                <a:ext cx="501" cy="274"/>
                <a:chOff x="4096" y="1429"/>
                <a:chExt cx="501" cy="274"/>
              </a:xfrm>
            </p:grpSpPr>
            <p:sp>
              <p:nvSpPr>
                <p:cNvPr id="943201" name="Arc 97"/>
                <p:cNvSpPr>
                  <a:spLocks/>
                </p:cNvSpPr>
                <p:nvPr/>
              </p:nvSpPr>
              <p:spPr bwMode="auto">
                <a:xfrm>
                  <a:off x="4272" y="1429"/>
                  <a:ext cx="206" cy="57"/>
                </a:xfrm>
                <a:custGeom>
                  <a:avLst/>
                  <a:gdLst>
                    <a:gd name="G0" fmla="+- 20383 0 0"/>
                    <a:gd name="G1" fmla="+- 21600 0 0"/>
                    <a:gd name="G2" fmla="+- 21600 0 0"/>
                    <a:gd name="T0" fmla="*/ 0 w 40574"/>
                    <a:gd name="T1" fmla="*/ 14452 h 21600"/>
                    <a:gd name="T2" fmla="*/ 40574 w 40574"/>
                    <a:gd name="T3" fmla="*/ 13927 h 21600"/>
                    <a:gd name="T4" fmla="*/ 20383 w 40574"/>
                    <a:gd name="T5" fmla="*/ 21600 h 21600"/>
                  </a:gdLst>
                  <a:ahLst/>
                  <a:cxnLst>
                    <a:cxn ang="0">
                      <a:pos x="T0" y="T1"/>
                    </a:cxn>
                    <a:cxn ang="0">
                      <a:pos x="T2" y="T3"/>
                    </a:cxn>
                    <a:cxn ang="0">
                      <a:pos x="T4" y="T5"/>
                    </a:cxn>
                  </a:cxnLst>
                  <a:rect l="0" t="0" r="r" b="b"/>
                  <a:pathLst>
                    <a:path w="40574" h="21600" fill="none" extrusionOk="0">
                      <a:moveTo>
                        <a:pt x="0" y="14452"/>
                      </a:moveTo>
                      <a:cubicBezTo>
                        <a:pt x="3035" y="5794"/>
                        <a:pt x="11209" y="0"/>
                        <a:pt x="20383" y="0"/>
                      </a:cubicBezTo>
                      <a:cubicBezTo>
                        <a:pt x="29352" y="0"/>
                        <a:pt x="37388" y="5542"/>
                        <a:pt x="40574" y="13926"/>
                      </a:cubicBezTo>
                    </a:path>
                    <a:path w="40574" h="21600" stroke="0" extrusionOk="0">
                      <a:moveTo>
                        <a:pt x="0" y="14452"/>
                      </a:moveTo>
                      <a:cubicBezTo>
                        <a:pt x="3035" y="5794"/>
                        <a:pt x="11209" y="0"/>
                        <a:pt x="20383" y="0"/>
                      </a:cubicBezTo>
                      <a:cubicBezTo>
                        <a:pt x="29352" y="0"/>
                        <a:pt x="37388" y="5542"/>
                        <a:pt x="40574" y="13926"/>
                      </a:cubicBezTo>
                      <a:lnTo>
                        <a:pt x="20383"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02" name="Arc 98"/>
                <p:cNvSpPr>
                  <a:spLocks/>
                </p:cNvSpPr>
                <p:nvPr/>
              </p:nvSpPr>
              <p:spPr bwMode="auto">
                <a:xfrm>
                  <a:off x="4146" y="1459"/>
                  <a:ext cx="133" cy="67"/>
                </a:xfrm>
                <a:custGeom>
                  <a:avLst/>
                  <a:gdLst>
                    <a:gd name="G0" fmla="+- 21600 0 0"/>
                    <a:gd name="G1" fmla="+- 21600 0 0"/>
                    <a:gd name="G2" fmla="+- 21600 0 0"/>
                    <a:gd name="T0" fmla="*/ 1067 w 32113"/>
                    <a:gd name="T1" fmla="*/ 28304 h 28304"/>
                    <a:gd name="T2" fmla="*/ 32113 w 32113"/>
                    <a:gd name="T3" fmla="*/ 2731 h 28304"/>
                    <a:gd name="T4" fmla="*/ 21600 w 32113"/>
                    <a:gd name="T5" fmla="*/ 21600 h 28304"/>
                  </a:gdLst>
                  <a:ahLst/>
                  <a:cxnLst>
                    <a:cxn ang="0">
                      <a:pos x="T0" y="T1"/>
                    </a:cxn>
                    <a:cxn ang="0">
                      <a:pos x="T2" y="T3"/>
                    </a:cxn>
                    <a:cxn ang="0">
                      <a:pos x="T4" y="T5"/>
                    </a:cxn>
                  </a:cxnLst>
                  <a:rect l="0" t="0" r="r" b="b"/>
                  <a:pathLst>
                    <a:path w="32113" h="28304" fill="none" extrusionOk="0">
                      <a:moveTo>
                        <a:pt x="1066" y="28304"/>
                      </a:moveTo>
                      <a:cubicBezTo>
                        <a:pt x="360" y="26139"/>
                        <a:pt x="0" y="23876"/>
                        <a:pt x="0" y="21600"/>
                      </a:cubicBezTo>
                      <a:cubicBezTo>
                        <a:pt x="0" y="9670"/>
                        <a:pt x="9670" y="0"/>
                        <a:pt x="21600" y="0"/>
                      </a:cubicBezTo>
                      <a:cubicBezTo>
                        <a:pt x="25279" y="0"/>
                        <a:pt x="28898" y="940"/>
                        <a:pt x="32112" y="2731"/>
                      </a:cubicBezTo>
                    </a:path>
                    <a:path w="32113" h="28304" stroke="0" extrusionOk="0">
                      <a:moveTo>
                        <a:pt x="1066" y="28304"/>
                      </a:moveTo>
                      <a:cubicBezTo>
                        <a:pt x="360" y="26139"/>
                        <a:pt x="0" y="23876"/>
                        <a:pt x="0" y="21600"/>
                      </a:cubicBezTo>
                      <a:cubicBezTo>
                        <a:pt x="0" y="9670"/>
                        <a:pt x="9670" y="0"/>
                        <a:pt x="21600" y="0"/>
                      </a:cubicBezTo>
                      <a:cubicBezTo>
                        <a:pt x="25279" y="0"/>
                        <a:pt x="28898" y="940"/>
                        <a:pt x="32112" y="2731"/>
                      </a:cubicBezTo>
                      <a:lnTo>
                        <a:pt x="21600"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03" name="Arc 99"/>
                <p:cNvSpPr>
                  <a:spLocks/>
                </p:cNvSpPr>
                <p:nvPr/>
              </p:nvSpPr>
              <p:spPr bwMode="auto">
                <a:xfrm>
                  <a:off x="4096" y="1524"/>
                  <a:ext cx="79" cy="94"/>
                </a:xfrm>
                <a:custGeom>
                  <a:avLst/>
                  <a:gdLst>
                    <a:gd name="G0" fmla="+- 21600 0 0"/>
                    <a:gd name="G1" fmla="+- 20539 0 0"/>
                    <a:gd name="G2" fmla="+- 21600 0 0"/>
                    <a:gd name="T0" fmla="*/ 8554 w 21600"/>
                    <a:gd name="T1" fmla="*/ 37754 h 37754"/>
                    <a:gd name="T2" fmla="*/ 14913 w 21600"/>
                    <a:gd name="T3" fmla="*/ 0 h 37754"/>
                    <a:gd name="T4" fmla="*/ 21600 w 21600"/>
                    <a:gd name="T5" fmla="*/ 20539 h 37754"/>
                  </a:gdLst>
                  <a:ahLst/>
                  <a:cxnLst>
                    <a:cxn ang="0">
                      <a:pos x="T0" y="T1"/>
                    </a:cxn>
                    <a:cxn ang="0">
                      <a:pos x="T2" y="T3"/>
                    </a:cxn>
                    <a:cxn ang="0">
                      <a:pos x="T4" y="T5"/>
                    </a:cxn>
                  </a:cxnLst>
                  <a:rect l="0" t="0" r="r" b="b"/>
                  <a:pathLst>
                    <a:path w="21600" h="37754" fill="none" extrusionOk="0">
                      <a:moveTo>
                        <a:pt x="8553" y="37754"/>
                      </a:moveTo>
                      <a:cubicBezTo>
                        <a:pt x="3165" y="33670"/>
                        <a:pt x="0" y="27299"/>
                        <a:pt x="0" y="20539"/>
                      </a:cubicBezTo>
                      <a:cubicBezTo>
                        <a:pt x="0" y="11186"/>
                        <a:pt x="6019" y="2895"/>
                        <a:pt x="14913" y="0"/>
                      </a:cubicBezTo>
                    </a:path>
                    <a:path w="21600" h="37754" stroke="0" extrusionOk="0">
                      <a:moveTo>
                        <a:pt x="8553" y="37754"/>
                      </a:moveTo>
                      <a:cubicBezTo>
                        <a:pt x="3165" y="33670"/>
                        <a:pt x="0" y="27299"/>
                        <a:pt x="0" y="20539"/>
                      </a:cubicBezTo>
                      <a:cubicBezTo>
                        <a:pt x="0" y="11186"/>
                        <a:pt x="6019" y="2895"/>
                        <a:pt x="14913" y="0"/>
                      </a:cubicBezTo>
                      <a:lnTo>
                        <a:pt x="21600" y="20539"/>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04" name="Arc 100"/>
                <p:cNvSpPr>
                  <a:spLocks/>
                </p:cNvSpPr>
                <p:nvPr/>
              </p:nvSpPr>
              <p:spPr bwMode="auto">
                <a:xfrm>
                  <a:off x="4128" y="1617"/>
                  <a:ext cx="131" cy="54"/>
                </a:xfrm>
                <a:custGeom>
                  <a:avLst/>
                  <a:gdLst>
                    <a:gd name="G0" fmla="+- 21600 0 0"/>
                    <a:gd name="G1" fmla="+- 1256 0 0"/>
                    <a:gd name="G2" fmla="+- 21600 0 0"/>
                    <a:gd name="T0" fmla="*/ 31393 w 31393"/>
                    <a:gd name="T1" fmla="*/ 20509 h 22856"/>
                    <a:gd name="T2" fmla="*/ 37 w 31393"/>
                    <a:gd name="T3" fmla="*/ 0 h 22856"/>
                    <a:gd name="T4" fmla="*/ 21600 w 31393"/>
                    <a:gd name="T5" fmla="*/ 1256 h 22856"/>
                  </a:gdLst>
                  <a:ahLst/>
                  <a:cxnLst>
                    <a:cxn ang="0">
                      <a:pos x="T0" y="T1"/>
                    </a:cxn>
                    <a:cxn ang="0">
                      <a:pos x="T2" y="T3"/>
                    </a:cxn>
                    <a:cxn ang="0">
                      <a:pos x="T4" y="T5"/>
                    </a:cxn>
                  </a:cxnLst>
                  <a:rect l="0" t="0" r="r" b="b"/>
                  <a:pathLst>
                    <a:path w="31393" h="22856" fill="none" extrusionOk="0">
                      <a:moveTo>
                        <a:pt x="31392" y="20508"/>
                      </a:moveTo>
                      <a:cubicBezTo>
                        <a:pt x="28359" y="22051"/>
                        <a:pt x="25003" y="22856"/>
                        <a:pt x="21600" y="22856"/>
                      </a:cubicBezTo>
                      <a:cubicBezTo>
                        <a:pt x="9670" y="22856"/>
                        <a:pt x="0" y="13185"/>
                        <a:pt x="0" y="1256"/>
                      </a:cubicBezTo>
                      <a:cubicBezTo>
                        <a:pt x="0" y="837"/>
                        <a:pt x="12" y="418"/>
                        <a:pt x="36" y="-1"/>
                      </a:cubicBezTo>
                    </a:path>
                    <a:path w="31393" h="22856" stroke="0" extrusionOk="0">
                      <a:moveTo>
                        <a:pt x="31392" y="20508"/>
                      </a:moveTo>
                      <a:cubicBezTo>
                        <a:pt x="28359" y="22051"/>
                        <a:pt x="25003" y="22856"/>
                        <a:pt x="21600" y="22856"/>
                      </a:cubicBezTo>
                      <a:cubicBezTo>
                        <a:pt x="9670" y="22856"/>
                        <a:pt x="0" y="13185"/>
                        <a:pt x="0" y="1256"/>
                      </a:cubicBezTo>
                      <a:cubicBezTo>
                        <a:pt x="0" y="837"/>
                        <a:pt x="12" y="418"/>
                        <a:pt x="36" y="-1"/>
                      </a:cubicBezTo>
                      <a:lnTo>
                        <a:pt x="21600" y="1256"/>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05" name="Arc 101"/>
                <p:cNvSpPr>
                  <a:spLocks/>
                </p:cNvSpPr>
                <p:nvPr/>
              </p:nvSpPr>
              <p:spPr bwMode="auto">
                <a:xfrm>
                  <a:off x="4255" y="1653"/>
                  <a:ext cx="221" cy="50"/>
                </a:xfrm>
                <a:custGeom>
                  <a:avLst/>
                  <a:gdLst>
                    <a:gd name="G0" fmla="+- 21250 0 0"/>
                    <a:gd name="G1" fmla="+- 0 0 0"/>
                    <a:gd name="G2" fmla="+- 21600 0 0"/>
                    <a:gd name="T0" fmla="*/ 39364 w 39364"/>
                    <a:gd name="T1" fmla="*/ 11767 h 21600"/>
                    <a:gd name="T2" fmla="*/ 0 w 39364"/>
                    <a:gd name="T3" fmla="*/ 3873 h 21600"/>
                    <a:gd name="T4" fmla="*/ 21250 w 39364"/>
                    <a:gd name="T5" fmla="*/ 0 h 21600"/>
                  </a:gdLst>
                  <a:ahLst/>
                  <a:cxnLst>
                    <a:cxn ang="0">
                      <a:pos x="T0" y="T1"/>
                    </a:cxn>
                    <a:cxn ang="0">
                      <a:pos x="T2" y="T3"/>
                    </a:cxn>
                    <a:cxn ang="0">
                      <a:pos x="T4" y="T5"/>
                    </a:cxn>
                  </a:cxnLst>
                  <a:rect l="0" t="0" r="r" b="b"/>
                  <a:pathLst>
                    <a:path w="39364" h="21600" fill="none" extrusionOk="0">
                      <a:moveTo>
                        <a:pt x="39363" y="11766"/>
                      </a:moveTo>
                      <a:cubicBezTo>
                        <a:pt x="35379" y="17899"/>
                        <a:pt x="28563" y="21600"/>
                        <a:pt x="21250" y="21600"/>
                      </a:cubicBezTo>
                      <a:cubicBezTo>
                        <a:pt x="10814" y="21600"/>
                        <a:pt x="1871" y="14139"/>
                        <a:pt x="0" y="3872"/>
                      </a:cubicBezTo>
                    </a:path>
                    <a:path w="39364" h="21600" stroke="0" extrusionOk="0">
                      <a:moveTo>
                        <a:pt x="39363" y="11766"/>
                      </a:moveTo>
                      <a:cubicBezTo>
                        <a:pt x="35379" y="17899"/>
                        <a:pt x="28563" y="21600"/>
                        <a:pt x="21250" y="21600"/>
                      </a:cubicBezTo>
                      <a:cubicBezTo>
                        <a:pt x="10814" y="21600"/>
                        <a:pt x="1871" y="14139"/>
                        <a:pt x="0" y="3872"/>
                      </a:cubicBezTo>
                      <a:lnTo>
                        <a:pt x="21250" y="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06" name="Arc 102"/>
                <p:cNvSpPr>
                  <a:spLocks/>
                </p:cNvSpPr>
                <p:nvPr/>
              </p:nvSpPr>
              <p:spPr bwMode="auto">
                <a:xfrm>
                  <a:off x="4476" y="1464"/>
                  <a:ext cx="99" cy="66"/>
                </a:xfrm>
                <a:custGeom>
                  <a:avLst/>
                  <a:gdLst>
                    <a:gd name="G0" fmla="+- 4608 0 0"/>
                    <a:gd name="G1" fmla="+- 21600 0 0"/>
                    <a:gd name="G2" fmla="+- 21600 0 0"/>
                    <a:gd name="T0" fmla="*/ 0 w 26208"/>
                    <a:gd name="T1" fmla="*/ 497 h 32797"/>
                    <a:gd name="T2" fmla="*/ 23080 w 26208"/>
                    <a:gd name="T3" fmla="*/ 32797 h 32797"/>
                    <a:gd name="T4" fmla="*/ 4608 w 26208"/>
                    <a:gd name="T5" fmla="*/ 21600 h 32797"/>
                  </a:gdLst>
                  <a:ahLst/>
                  <a:cxnLst>
                    <a:cxn ang="0">
                      <a:pos x="T0" y="T1"/>
                    </a:cxn>
                    <a:cxn ang="0">
                      <a:pos x="T2" y="T3"/>
                    </a:cxn>
                    <a:cxn ang="0">
                      <a:pos x="T4" y="T5"/>
                    </a:cxn>
                  </a:cxnLst>
                  <a:rect l="0" t="0" r="r" b="b"/>
                  <a:pathLst>
                    <a:path w="26208" h="32797" fill="none" extrusionOk="0">
                      <a:moveTo>
                        <a:pt x="0" y="497"/>
                      </a:moveTo>
                      <a:cubicBezTo>
                        <a:pt x="1513" y="166"/>
                        <a:pt x="3058" y="0"/>
                        <a:pt x="4608" y="0"/>
                      </a:cubicBezTo>
                      <a:cubicBezTo>
                        <a:pt x="16537" y="0"/>
                        <a:pt x="26208" y="9670"/>
                        <a:pt x="26208" y="21600"/>
                      </a:cubicBezTo>
                      <a:cubicBezTo>
                        <a:pt x="26208" y="25548"/>
                        <a:pt x="25125" y="29420"/>
                        <a:pt x="23079" y="32796"/>
                      </a:cubicBezTo>
                    </a:path>
                    <a:path w="26208" h="32797" stroke="0" extrusionOk="0">
                      <a:moveTo>
                        <a:pt x="0" y="497"/>
                      </a:moveTo>
                      <a:cubicBezTo>
                        <a:pt x="1513" y="166"/>
                        <a:pt x="3058" y="0"/>
                        <a:pt x="4608" y="0"/>
                      </a:cubicBezTo>
                      <a:cubicBezTo>
                        <a:pt x="16537" y="0"/>
                        <a:pt x="26208" y="9670"/>
                        <a:pt x="26208" y="21600"/>
                      </a:cubicBezTo>
                      <a:cubicBezTo>
                        <a:pt x="26208" y="25548"/>
                        <a:pt x="25125" y="29420"/>
                        <a:pt x="23079" y="32796"/>
                      </a:cubicBezTo>
                      <a:lnTo>
                        <a:pt x="4608"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07" name="Arc 103"/>
                <p:cNvSpPr>
                  <a:spLocks/>
                </p:cNvSpPr>
                <p:nvPr/>
              </p:nvSpPr>
              <p:spPr bwMode="auto">
                <a:xfrm>
                  <a:off x="4504" y="1528"/>
                  <a:ext cx="93" cy="67"/>
                </a:xfrm>
                <a:custGeom>
                  <a:avLst/>
                  <a:gdLst>
                    <a:gd name="G0" fmla="+- 0 0 0"/>
                    <a:gd name="G1" fmla="+- 17527 0 0"/>
                    <a:gd name="G2" fmla="+- 21600 0 0"/>
                    <a:gd name="T0" fmla="*/ 12624 w 21600"/>
                    <a:gd name="T1" fmla="*/ 0 h 30385"/>
                    <a:gd name="T2" fmla="*/ 17356 w 21600"/>
                    <a:gd name="T3" fmla="*/ 30385 h 30385"/>
                    <a:gd name="T4" fmla="*/ 0 w 21600"/>
                    <a:gd name="T5" fmla="*/ 17527 h 30385"/>
                  </a:gdLst>
                  <a:ahLst/>
                  <a:cxnLst>
                    <a:cxn ang="0">
                      <a:pos x="T0" y="T1"/>
                    </a:cxn>
                    <a:cxn ang="0">
                      <a:pos x="T2" y="T3"/>
                    </a:cxn>
                    <a:cxn ang="0">
                      <a:pos x="T4" y="T5"/>
                    </a:cxn>
                  </a:cxnLst>
                  <a:rect l="0" t="0" r="r" b="b"/>
                  <a:pathLst>
                    <a:path w="21600" h="30385" fill="none" extrusionOk="0">
                      <a:moveTo>
                        <a:pt x="12623" y="0"/>
                      </a:moveTo>
                      <a:cubicBezTo>
                        <a:pt x="18259" y="4059"/>
                        <a:pt x="21600" y="10581"/>
                        <a:pt x="21600" y="17527"/>
                      </a:cubicBezTo>
                      <a:cubicBezTo>
                        <a:pt x="21600" y="22157"/>
                        <a:pt x="20112" y="26664"/>
                        <a:pt x="17356" y="30385"/>
                      </a:cubicBezTo>
                    </a:path>
                    <a:path w="21600" h="30385" stroke="0" extrusionOk="0">
                      <a:moveTo>
                        <a:pt x="12623" y="0"/>
                      </a:moveTo>
                      <a:cubicBezTo>
                        <a:pt x="18259" y="4059"/>
                        <a:pt x="21600" y="10581"/>
                        <a:pt x="21600" y="17527"/>
                      </a:cubicBezTo>
                      <a:cubicBezTo>
                        <a:pt x="21600" y="22157"/>
                        <a:pt x="20112" y="26664"/>
                        <a:pt x="17356" y="30385"/>
                      </a:cubicBezTo>
                      <a:lnTo>
                        <a:pt x="0" y="17527"/>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08" name="Arc 104"/>
                <p:cNvSpPr>
                  <a:spLocks/>
                </p:cNvSpPr>
                <p:nvPr/>
              </p:nvSpPr>
              <p:spPr bwMode="auto">
                <a:xfrm>
                  <a:off x="4470" y="1591"/>
                  <a:ext cx="113" cy="93"/>
                </a:xfrm>
                <a:custGeom>
                  <a:avLst/>
                  <a:gdLst>
                    <a:gd name="G0" fmla="+- 6829 0 0"/>
                    <a:gd name="G1" fmla="+- 7565 0 0"/>
                    <a:gd name="G2" fmla="+- 21600 0 0"/>
                    <a:gd name="T0" fmla="*/ 27061 w 28429"/>
                    <a:gd name="T1" fmla="*/ 0 h 29165"/>
                    <a:gd name="T2" fmla="*/ 0 w 28429"/>
                    <a:gd name="T3" fmla="*/ 28057 h 29165"/>
                    <a:gd name="T4" fmla="*/ 6829 w 28429"/>
                    <a:gd name="T5" fmla="*/ 7565 h 29165"/>
                  </a:gdLst>
                  <a:ahLst/>
                  <a:cxnLst>
                    <a:cxn ang="0">
                      <a:pos x="T0" y="T1"/>
                    </a:cxn>
                    <a:cxn ang="0">
                      <a:pos x="T2" y="T3"/>
                    </a:cxn>
                    <a:cxn ang="0">
                      <a:pos x="T4" y="T5"/>
                    </a:cxn>
                  </a:cxnLst>
                  <a:rect l="0" t="0" r="r" b="b"/>
                  <a:pathLst>
                    <a:path w="28429" h="29165" fill="none" extrusionOk="0">
                      <a:moveTo>
                        <a:pt x="27060" y="0"/>
                      </a:moveTo>
                      <a:cubicBezTo>
                        <a:pt x="27965" y="2419"/>
                        <a:pt x="28429" y="4981"/>
                        <a:pt x="28429" y="7565"/>
                      </a:cubicBezTo>
                      <a:cubicBezTo>
                        <a:pt x="28429" y="19494"/>
                        <a:pt x="18758" y="29165"/>
                        <a:pt x="6829" y="29165"/>
                      </a:cubicBezTo>
                      <a:cubicBezTo>
                        <a:pt x="4507" y="29165"/>
                        <a:pt x="2202" y="28790"/>
                        <a:pt x="-1" y="28057"/>
                      </a:cubicBezTo>
                    </a:path>
                    <a:path w="28429" h="29165" stroke="0" extrusionOk="0">
                      <a:moveTo>
                        <a:pt x="27060" y="0"/>
                      </a:moveTo>
                      <a:cubicBezTo>
                        <a:pt x="27965" y="2419"/>
                        <a:pt x="28429" y="4981"/>
                        <a:pt x="28429" y="7565"/>
                      </a:cubicBezTo>
                      <a:cubicBezTo>
                        <a:pt x="28429" y="19494"/>
                        <a:pt x="18758" y="29165"/>
                        <a:pt x="6829" y="29165"/>
                      </a:cubicBezTo>
                      <a:cubicBezTo>
                        <a:pt x="4507" y="29165"/>
                        <a:pt x="2202" y="28790"/>
                        <a:pt x="-1" y="28057"/>
                      </a:cubicBezTo>
                      <a:lnTo>
                        <a:pt x="6829" y="7565"/>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943209" name="Rectangle 105"/>
          <p:cNvSpPr>
            <a:spLocks noChangeArrowheads="1"/>
          </p:cNvSpPr>
          <p:nvPr/>
        </p:nvSpPr>
        <p:spPr bwMode="auto">
          <a:xfrm>
            <a:off x="7462837" y="2359025"/>
            <a:ext cx="690563"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i="1" dirty="0"/>
              <a:t>VPN_A</a:t>
            </a:r>
          </a:p>
        </p:txBody>
      </p:sp>
      <p:grpSp>
        <p:nvGrpSpPr>
          <p:cNvPr id="943210" name="Group 106"/>
          <p:cNvGrpSpPr>
            <a:grpSpLocks/>
          </p:cNvGrpSpPr>
          <p:nvPr/>
        </p:nvGrpSpPr>
        <p:grpSpPr bwMode="auto">
          <a:xfrm>
            <a:off x="6562725" y="1677988"/>
            <a:ext cx="796925" cy="439737"/>
            <a:chOff x="4076" y="1057"/>
            <a:chExt cx="502" cy="276"/>
          </a:xfrm>
        </p:grpSpPr>
        <p:grpSp>
          <p:nvGrpSpPr>
            <p:cNvPr id="943211" name="Group 107"/>
            <p:cNvGrpSpPr>
              <a:grpSpLocks/>
            </p:cNvGrpSpPr>
            <p:nvPr/>
          </p:nvGrpSpPr>
          <p:grpSpPr bwMode="auto">
            <a:xfrm>
              <a:off x="4080" y="1059"/>
              <a:ext cx="498" cy="274"/>
              <a:chOff x="4080" y="1059"/>
              <a:chExt cx="498" cy="274"/>
            </a:xfrm>
          </p:grpSpPr>
          <p:grpSp>
            <p:nvGrpSpPr>
              <p:cNvPr id="943212" name="Group 108"/>
              <p:cNvGrpSpPr>
                <a:grpSpLocks/>
              </p:cNvGrpSpPr>
              <p:nvPr/>
            </p:nvGrpSpPr>
            <p:grpSpPr bwMode="auto">
              <a:xfrm>
                <a:off x="4080" y="1062"/>
                <a:ext cx="496" cy="271"/>
                <a:chOff x="4080" y="1062"/>
                <a:chExt cx="496" cy="271"/>
              </a:xfrm>
            </p:grpSpPr>
            <p:sp>
              <p:nvSpPr>
                <p:cNvPr id="943213" name="Oval 109"/>
                <p:cNvSpPr>
                  <a:spLocks noChangeArrowheads="1"/>
                </p:cNvSpPr>
                <p:nvPr/>
              </p:nvSpPr>
              <p:spPr bwMode="auto">
                <a:xfrm>
                  <a:off x="4251" y="1062"/>
                  <a:ext cx="213"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14" name="Oval 110"/>
                <p:cNvSpPr>
                  <a:spLocks noChangeArrowheads="1"/>
                </p:cNvSpPr>
                <p:nvPr/>
              </p:nvSpPr>
              <p:spPr bwMode="auto">
                <a:xfrm>
                  <a:off x="4131" y="1092"/>
                  <a:ext cx="163"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15" name="Oval 111"/>
                <p:cNvSpPr>
                  <a:spLocks noChangeArrowheads="1"/>
                </p:cNvSpPr>
                <p:nvPr/>
              </p:nvSpPr>
              <p:spPr bwMode="auto">
                <a:xfrm>
                  <a:off x="4080" y="1160"/>
                  <a:ext cx="107" cy="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16" name="Oval 112"/>
                <p:cNvSpPr>
                  <a:spLocks noChangeArrowheads="1"/>
                </p:cNvSpPr>
                <p:nvPr/>
              </p:nvSpPr>
              <p:spPr bwMode="auto">
                <a:xfrm>
                  <a:off x="4113" y="1202"/>
                  <a:ext cx="167"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17" name="Oval 113"/>
                <p:cNvSpPr>
                  <a:spLocks noChangeArrowheads="1"/>
                </p:cNvSpPr>
                <p:nvPr/>
              </p:nvSpPr>
              <p:spPr bwMode="auto">
                <a:xfrm>
                  <a:off x="4233" y="1216"/>
                  <a:ext cx="251" cy="117"/>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18" name="Oval 114"/>
                <p:cNvSpPr>
                  <a:spLocks noChangeArrowheads="1"/>
                </p:cNvSpPr>
                <p:nvPr/>
              </p:nvSpPr>
              <p:spPr bwMode="auto">
                <a:xfrm>
                  <a:off x="4396" y="1092"/>
                  <a:ext cx="158" cy="89"/>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19" name="Oval 115"/>
                <p:cNvSpPr>
                  <a:spLocks noChangeArrowheads="1"/>
                </p:cNvSpPr>
                <p:nvPr/>
              </p:nvSpPr>
              <p:spPr bwMode="auto">
                <a:xfrm>
                  <a:off x="4417" y="1151"/>
                  <a:ext cx="159" cy="89"/>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20" name="Oval 116"/>
                <p:cNvSpPr>
                  <a:spLocks noChangeArrowheads="1"/>
                </p:cNvSpPr>
                <p:nvPr/>
              </p:nvSpPr>
              <p:spPr bwMode="auto">
                <a:xfrm>
                  <a:off x="4401" y="1171"/>
                  <a:ext cx="158" cy="14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21" name="Oval 117"/>
                <p:cNvSpPr>
                  <a:spLocks noChangeArrowheads="1"/>
                </p:cNvSpPr>
                <p:nvPr/>
              </p:nvSpPr>
              <p:spPr bwMode="auto">
                <a:xfrm>
                  <a:off x="4170" y="1126"/>
                  <a:ext cx="321" cy="143"/>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3222" name="Group 118"/>
              <p:cNvGrpSpPr>
                <a:grpSpLocks/>
              </p:cNvGrpSpPr>
              <p:nvPr/>
            </p:nvGrpSpPr>
            <p:grpSpPr bwMode="auto">
              <a:xfrm>
                <a:off x="4081" y="1059"/>
                <a:ext cx="497" cy="274"/>
                <a:chOff x="4081" y="1059"/>
                <a:chExt cx="497" cy="274"/>
              </a:xfrm>
            </p:grpSpPr>
            <p:sp>
              <p:nvSpPr>
                <p:cNvPr id="943223" name="Arc 119"/>
                <p:cNvSpPr>
                  <a:spLocks/>
                </p:cNvSpPr>
                <p:nvPr/>
              </p:nvSpPr>
              <p:spPr bwMode="auto">
                <a:xfrm>
                  <a:off x="4255" y="1059"/>
                  <a:ext cx="204" cy="57"/>
                </a:xfrm>
                <a:custGeom>
                  <a:avLst/>
                  <a:gdLst>
                    <a:gd name="G0" fmla="+- 20402 0 0"/>
                    <a:gd name="G1" fmla="+- 21600 0 0"/>
                    <a:gd name="G2" fmla="+- 21600 0 0"/>
                    <a:gd name="T0" fmla="*/ 0 w 40614"/>
                    <a:gd name="T1" fmla="*/ 14505 h 21600"/>
                    <a:gd name="T2" fmla="*/ 40614 w 40614"/>
                    <a:gd name="T3" fmla="*/ 13982 h 21600"/>
                    <a:gd name="T4" fmla="*/ 20402 w 40614"/>
                    <a:gd name="T5" fmla="*/ 21600 h 21600"/>
                  </a:gdLst>
                  <a:ahLst/>
                  <a:cxnLst>
                    <a:cxn ang="0">
                      <a:pos x="T0" y="T1"/>
                    </a:cxn>
                    <a:cxn ang="0">
                      <a:pos x="T2" y="T3"/>
                    </a:cxn>
                    <a:cxn ang="0">
                      <a:pos x="T4" y="T5"/>
                    </a:cxn>
                  </a:cxnLst>
                  <a:rect l="0" t="0" r="r" b="b"/>
                  <a:pathLst>
                    <a:path w="40614" h="21600" fill="none" extrusionOk="0">
                      <a:moveTo>
                        <a:pt x="0" y="14505"/>
                      </a:moveTo>
                      <a:cubicBezTo>
                        <a:pt x="3020" y="5820"/>
                        <a:pt x="11207" y="0"/>
                        <a:pt x="20402" y="0"/>
                      </a:cubicBezTo>
                      <a:cubicBezTo>
                        <a:pt x="29392" y="0"/>
                        <a:pt x="37443" y="5569"/>
                        <a:pt x="40614" y="13981"/>
                      </a:cubicBezTo>
                    </a:path>
                    <a:path w="40614" h="21600" stroke="0" extrusionOk="0">
                      <a:moveTo>
                        <a:pt x="0" y="14505"/>
                      </a:moveTo>
                      <a:cubicBezTo>
                        <a:pt x="3020" y="5820"/>
                        <a:pt x="11207" y="0"/>
                        <a:pt x="20402" y="0"/>
                      </a:cubicBezTo>
                      <a:cubicBezTo>
                        <a:pt x="29392" y="0"/>
                        <a:pt x="37443" y="5569"/>
                        <a:pt x="40614" y="13981"/>
                      </a:cubicBezTo>
                      <a:lnTo>
                        <a:pt x="20402"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24" name="Arc 120"/>
                <p:cNvSpPr>
                  <a:spLocks/>
                </p:cNvSpPr>
                <p:nvPr/>
              </p:nvSpPr>
              <p:spPr bwMode="auto">
                <a:xfrm>
                  <a:off x="4131" y="1092"/>
                  <a:ext cx="131" cy="64"/>
                </a:xfrm>
                <a:custGeom>
                  <a:avLst/>
                  <a:gdLst>
                    <a:gd name="G0" fmla="+- 21600 0 0"/>
                    <a:gd name="G1" fmla="+- 21600 0 0"/>
                    <a:gd name="G2" fmla="+- 21600 0 0"/>
                    <a:gd name="T0" fmla="*/ 1020 w 32063"/>
                    <a:gd name="T1" fmla="*/ 28159 h 28159"/>
                    <a:gd name="T2" fmla="*/ 32063 w 32063"/>
                    <a:gd name="T3" fmla="*/ 2703 h 28159"/>
                    <a:gd name="T4" fmla="*/ 21600 w 32063"/>
                    <a:gd name="T5" fmla="*/ 21600 h 28159"/>
                  </a:gdLst>
                  <a:ahLst/>
                  <a:cxnLst>
                    <a:cxn ang="0">
                      <a:pos x="T0" y="T1"/>
                    </a:cxn>
                    <a:cxn ang="0">
                      <a:pos x="T2" y="T3"/>
                    </a:cxn>
                    <a:cxn ang="0">
                      <a:pos x="T4" y="T5"/>
                    </a:cxn>
                  </a:cxnLst>
                  <a:rect l="0" t="0" r="r" b="b"/>
                  <a:pathLst>
                    <a:path w="32063" h="28159" fill="none" extrusionOk="0">
                      <a:moveTo>
                        <a:pt x="1019" y="28159"/>
                      </a:moveTo>
                      <a:cubicBezTo>
                        <a:pt x="344" y="26038"/>
                        <a:pt x="0" y="23825"/>
                        <a:pt x="0" y="21600"/>
                      </a:cubicBezTo>
                      <a:cubicBezTo>
                        <a:pt x="0" y="9670"/>
                        <a:pt x="9670" y="0"/>
                        <a:pt x="21600" y="0"/>
                      </a:cubicBezTo>
                      <a:cubicBezTo>
                        <a:pt x="25260" y="0"/>
                        <a:pt x="28860" y="930"/>
                        <a:pt x="32062" y="2703"/>
                      </a:cubicBezTo>
                    </a:path>
                    <a:path w="32063" h="28159" stroke="0" extrusionOk="0">
                      <a:moveTo>
                        <a:pt x="1019" y="28159"/>
                      </a:moveTo>
                      <a:cubicBezTo>
                        <a:pt x="344" y="26038"/>
                        <a:pt x="0" y="23825"/>
                        <a:pt x="0" y="21600"/>
                      </a:cubicBezTo>
                      <a:cubicBezTo>
                        <a:pt x="0" y="9670"/>
                        <a:pt x="9670" y="0"/>
                        <a:pt x="21600" y="0"/>
                      </a:cubicBezTo>
                      <a:cubicBezTo>
                        <a:pt x="25260" y="0"/>
                        <a:pt x="28860" y="930"/>
                        <a:pt x="32062" y="2703"/>
                      </a:cubicBezTo>
                      <a:lnTo>
                        <a:pt x="21600"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25" name="Arc 121"/>
                <p:cNvSpPr>
                  <a:spLocks/>
                </p:cNvSpPr>
                <p:nvPr/>
              </p:nvSpPr>
              <p:spPr bwMode="auto">
                <a:xfrm>
                  <a:off x="4081" y="1155"/>
                  <a:ext cx="78" cy="93"/>
                </a:xfrm>
                <a:custGeom>
                  <a:avLst/>
                  <a:gdLst>
                    <a:gd name="G0" fmla="+- 21600 0 0"/>
                    <a:gd name="G1" fmla="+- 20500 0 0"/>
                    <a:gd name="G2" fmla="+- 21600 0 0"/>
                    <a:gd name="T0" fmla="*/ 8395 w 21600"/>
                    <a:gd name="T1" fmla="*/ 37594 h 37594"/>
                    <a:gd name="T2" fmla="*/ 14796 w 21600"/>
                    <a:gd name="T3" fmla="*/ 0 h 37594"/>
                    <a:gd name="T4" fmla="*/ 21600 w 21600"/>
                    <a:gd name="T5" fmla="*/ 20500 h 37594"/>
                  </a:gdLst>
                  <a:ahLst/>
                  <a:cxnLst>
                    <a:cxn ang="0">
                      <a:pos x="T0" y="T1"/>
                    </a:cxn>
                    <a:cxn ang="0">
                      <a:pos x="T2" y="T3"/>
                    </a:cxn>
                    <a:cxn ang="0">
                      <a:pos x="T4" y="T5"/>
                    </a:cxn>
                  </a:cxnLst>
                  <a:rect l="0" t="0" r="r" b="b"/>
                  <a:pathLst>
                    <a:path w="21600" h="37594" fill="none" extrusionOk="0">
                      <a:moveTo>
                        <a:pt x="8395" y="37593"/>
                      </a:moveTo>
                      <a:cubicBezTo>
                        <a:pt x="3100" y="33503"/>
                        <a:pt x="0" y="27190"/>
                        <a:pt x="0" y="20500"/>
                      </a:cubicBezTo>
                      <a:cubicBezTo>
                        <a:pt x="0" y="11192"/>
                        <a:pt x="5962" y="2931"/>
                        <a:pt x="14795" y="-1"/>
                      </a:cubicBezTo>
                    </a:path>
                    <a:path w="21600" h="37594" stroke="0" extrusionOk="0">
                      <a:moveTo>
                        <a:pt x="8395" y="37593"/>
                      </a:moveTo>
                      <a:cubicBezTo>
                        <a:pt x="3100" y="33503"/>
                        <a:pt x="0" y="27190"/>
                        <a:pt x="0" y="20500"/>
                      </a:cubicBezTo>
                      <a:cubicBezTo>
                        <a:pt x="0" y="11192"/>
                        <a:pt x="5962" y="2931"/>
                        <a:pt x="14795" y="-1"/>
                      </a:cubicBezTo>
                      <a:lnTo>
                        <a:pt x="21600" y="205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26" name="Arc 122"/>
                <p:cNvSpPr>
                  <a:spLocks/>
                </p:cNvSpPr>
                <p:nvPr/>
              </p:nvSpPr>
              <p:spPr bwMode="auto">
                <a:xfrm>
                  <a:off x="4113" y="1246"/>
                  <a:ext cx="131" cy="54"/>
                </a:xfrm>
                <a:custGeom>
                  <a:avLst/>
                  <a:gdLst>
                    <a:gd name="G0" fmla="+- 21600 0 0"/>
                    <a:gd name="G1" fmla="+- 1256 0 0"/>
                    <a:gd name="G2" fmla="+- 21600 0 0"/>
                    <a:gd name="T0" fmla="*/ 31393 w 31393"/>
                    <a:gd name="T1" fmla="*/ 20509 h 22856"/>
                    <a:gd name="T2" fmla="*/ 37 w 31393"/>
                    <a:gd name="T3" fmla="*/ 0 h 22856"/>
                    <a:gd name="T4" fmla="*/ 21600 w 31393"/>
                    <a:gd name="T5" fmla="*/ 1256 h 22856"/>
                  </a:gdLst>
                  <a:ahLst/>
                  <a:cxnLst>
                    <a:cxn ang="0">
                      <a:pos x="T0" y="T1"/>
                    </a:cxn>
                    <a:cxn ang="0">
                      <a:pos x="T2" y="T3"/>
                    </a:cxn>
                    <a:cxn ang="0">
                      <a:pos x="T4" y="T5"/>
                    </a:cxn>
                  </a:cxnLst>
                  <a:rect l="0" t="0" r="r" b="b"/>
                  <a:pathLst>
                    <a:path w="31393" h="22856" fill="none" extrusionOk="0">
                      <a:moveTo>
                        <a:pt x="31392" y="20508"/>
                      </a:moveTo>
                      <a:cubicBezTo>
                        <a:pt x="28359" y="22051"/>
                        <a:pt x="25003" y="22856"/>
                        <a:pt x="21600" y="22856"/>
                      </a:cubicBezTo>
                      <a:cubicBezTo>
                        <a:pt x="9670" y="22856"/>
                        <a:pt x="0" y="13185"/>
                        <a:pt x="0" y="1256"/>
                      </a:cubicBezTo>
                      <a:cubicBezTo>
                        <a:pt x="0" y="837"/>
                        <a:pt x="12" y="418"/>
                        <a:pt x="36" y="-1"/>
                      </a:cubicBezTo>
                    </a:path>
                    <a:path w="31393" h="22856" stroke="0" extrusionOk="0">
                      <a:moveTo>
                        <a:pt x="31392" y="20508"/>
                      </a:moveTo>
                      <a:cubicBezTo>
                        <a:pt x="28359" y="22051"/>
                        <a:pt x="25003" y="22856"/>
                        <a:pt x="21600" y="22856"/>
                      </a:cubicBezTo>
                      <a:cubicBezTo>
                        <a:pt x="9670" y="22856"/>
                        <a:pt x="0" y="13185"/>
                        <a:pt x="0" y="1256"/>
                      </a:cubicBezTo>
                      <a:cubicBezTo>
                        <a:pt x="0" y="837"/>
                        <a:pt x="12" y="418"/>
                        <a:pt x="36" y="-1"/>
                      </a:cubicBezTo>
                      <a:lnTo>
                        <a:pt x="21600" y="1256"/>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27" name="Arc 123"/>
                <p:cNvSpPr>
                  <a:spLocks/>
                </p:cNvSpPr>
                <p:nvPr/>
              </p:nvSpPr>
              <p:spPr bwMode="auto">
                <a:xfrm>
                  <a:off x="4237" y="1283"/>
                  <a:ext cx="221" cy="50"/>
                </a:xfrm>
                <a:custGeom>
                  <a:avLst/>
                  <a:gdLst>
                    <a:gd name="G0" fmla="+- 21250 0 0"/>
                    <a:gd name="G1" fmla="+- 0 0 0"/>
                    <a:gd name="G2" fmla="+- 21600 0 0"/>
                    <a:gd name="T0" fmla="*/ 39364 w 39364"/>
                    <a:gd name="T1" fmla="*/ 11767 h 21600"/>
                    <a:gd name="T2" fmla="*/ 0 w 39364"/>
                    <a:gd name="T3" fmla="*/ 3873 h 21600"/>
                    <a:gd name="T4" fmla="*/ 21250 w 39364"/>
                    <a:gd name="T5" fmla="*/ 0 h 21600"/>
                  </a:gdLst>
                  <a:ahLst/>
                  <a:cxnLst>
                    <a:cxn ang="0">
                      <a:pos x="T0" y="T1"/>
                    </a:cxn>
                    <a:cxn ang="0">
                      <a:pos x="T2" y="T3"/>
                    </a:cxn>
                    <a:cxn ang="0">
                      <a:pos x="T4" y="T5"/>
                    </a:cxn>
                  </a:cxnLst>
                  <a:rect l="0" t="0" r="r" b="b"/>
                  <a:pathLst>
                    <a:path w="39364" h="21600" fill="none" extrusionOk="0">
                      <a:moveTo>
                        <a:pt x="39363" y="11766"/>
                      </a:moveTo>
                      <a:cubicBezTo>
                        <a:pt x="35379" y="17899"/>
                        <a:pt x="28563" y="21600"/>
                        <a:pt x="21250" y="21600"/>
                      </a:cubicBezTo>
                      <a:cubicBezTo>
                        <a:pt x="10814" y="21600"/>
                        <a:pt x="1871" y="14139"/>
                        <a:pt x="0" y="3872"/>
                      </a:cubicBezTo>
                    </a:path>
                    <a:path w="39364" h="21600" stroke="0" extrusionOk="0">
                      <a:moveTo>
                        <a:pt x="39363" y="11766"/>
                      </a:moveTo>
                      <a:cubicBezTo>
                        <a:pt x="35379" y="17899"/>
                        <a:pt x="28563" y="21600"/>
                        <a:pt x="21250" y="21600"/>
                      </a:cubicBezTo>
                      <a:cubicBezTo>
                        <a:pt x="10814" y="21600"/>
                        <a:pt x="1871" y="14139"/>
                        <a:pt x="0" y="3872"/>
                      </a:cubicBezTo>
                      <a:lnTo>
                        <a:pt x="21250" y="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28" name="Arc 124"/>
                <p:cNvSpPr>
                  <a:spLocks/>
                </p:cNvSpPr>
                <p:nvPr/>
              </p:nvSpPr>
              <p:spPr bwMode="auto">
                <a:xfrm>
                  <a:off x="4457" y="1093"/>
                  <a:ext cx="100" cy="68"/>
                </a:xfrm>
                <a:custGeom>
                  <a:avLst/>
                  <a:gdLst>
                    <a:gd name="G0" fmla="+- 4556 0 0"/>
                    <a:gd name="G1" fmla="+- 21600 0 0"/>
                    <a:gd name="G2" fmla="+- 21600 0 0"/>
                    <a:gd name="T0" fmla="*/ 0 w 26156"/>
                    <a:gd name="T1" fmla="*/ 486 h 32955"/>
                    <a:gd name="T2" fmla="*/ 22931 w 26156"/>
                    <a:gd name="T3" fmla="*/ 32955 h 32955"/>
                    <a:gd name="T4" fmla="*/ 4556 w 26156"/>
                    <a:gd name="T5" fmla="*/ 21600 h 32955"/>
                  </a:gdLst>
                  <a:ahLst/>
                  <a:cxnLst>
                    <a:cxn ang="0">
                      <a:pos x="T0" y="T1"/>
                    </a:cxn>
                    <a:cxn ang="0">
                      <a:pos x="T2" y="T3"/>
                    </a:cxn>
                    <a:cxn ang="0">
                      <a:pos x="T4" y="T5"/>
                    </a:cxn>
                  </a:cxnLst>
                  <a:rect l="0" t="0" r="r" b="b"/>
                  <a:pathLst>
                    <a:path w="26156" h="32955" fill="none" extrusionOk="0">
                      <a:moveTo>
                        <a:pt x="-1" y="485"/>
                      </a:moveTo>
                      <a:cubicBezTo>
                        <a:pt x="1497" y="162"/>
                        <a:pt x="3024" y="0"/>
                        <a:pt x="4556" y="0"/>
                      </a:cubicBezTo>
                      <a:cubicBezTo>
                        <a:pt x="16485" y="0"/>
                        <a:pt x="26156" y="9670"/>
                        <a:pt x="26156" y="21600"/>
                      </a:cubicBezTo>
                      <a:cubicBezTo>
                        <a:pt x="26156" y="25610"/>
                        <a:pt x="25039" y="29542"/>
                        <a:pt x="22930" y="32954"/>
                      </a:cubicBezTo>
                    </a:path>
                    <a:path w="26156" h="32955" stroke="0" extrusionOk="0">
                      <a:moveTo>
                        <a:pt x="-1" y="485"/>
                      </a:moveTo>
                      <a:cubicBezTo>
                        <a:pt x="1497" y="162"/>
                        <a:pt x="3024" y="0"/>
                        <a:pt x="4556" y="0"/>
                      </a:cubicBezTo>
                      <a:cubicBezTo>
                        <a:pt x="16485" y="0"/>
                        <a:pt x="26156" y="9670"/>
                        <a:pt x="26156" y="21600"/>
                      </a:cubicBezTo>
                      <a:cubicBezTo>
                        <a:pt x="26156" y="25610"/>
                        <a:pt x="25039" y="29542"/>
                        <a:pt x="22930" y="32954"/>
                      </a:cubicBezTo>
                      <a:lnTo>
                        <a:pt x="4556"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29" name="Arc 125"/>
                <p:cNvSpPr>
                  <a:spLocks/>
                </p:cNvSpPr>
                <p:nvPr/>
              </p:nvSpPr>
              <p:spPr bwMode="auto">
                <a:xfrm>
                  <a:off x="4487" y="1159"/>
                  <a:ext cx="91" cy="67"/>
                </a:xfrm>
                <a:custGeom>
                  <a:avLst/>
                  <a:gdLst>
                    <a:gd name="G0" fmla="+- 0 0 0"/>
                    <a:gd name="G1" fmla="+- 17585 0 0"/>
                    <a:gd name="G2" fmla="+- 21600 0 0"/>
                    <a:gd name="T0" fmla="*/ 12543 w 21600"/>
                    <a:gd name="T1" fmla="*/ 0 h 30560"/>
                    <a:gd name="T2" fmla="*/ 17269 w 21600"/>
                    <a:gd name="T3" fmla="*/ 30560 h 30560"/>
                    <a:gd name="T4" fmla="*/ 0 w 21600"/>
                    <a:gd name="T5" fmla="*/ 17585 h 30560"/>
                  </a:gdLst>
                  <a:ahLst/>
                  <a:cxnLst>
                    <a:cxn ang="0">
                      <a:pos x="T0" y="T1"/>
                    </a:cxn>
                    <a:cxn ang="0">
                      <a:pos x="T2" y="T3"/>
                    </a:cxn>
                    <a:cxn ang="0">
                      <a:pos x="T4" y="T5"/>
                    </a:cxn>
                  </a:cxnLst>
                  <a:rect l="0" t="0" r="r" b="b"/>
                  <a:pathLst>
                    <a:path w="21600" h="30560" fill="none" extrusionOk="0">
                      <a:moveTo>
                        <a:pt x="12543" y="-1"/>
                      </a:moveTo>
                      <a:cubicBezTo>
                        <a:pt x="18226" y="4053"/>
                        <a:pt x="21600" y="10604"/>
                        <a:pt x="21600" y="17585"/>
                      </a:cubicBezTo>
                      <a:cubicBezTo>
                        <a:pt x="21600" y="22264"/>
                        <a:pt x="20080" y="26818"/>
                        <a:pt x="17268" y="30559"/>
                      </a:cubicBezTo>
                    </a:path>
                    <a:path w="21600" h="30560" stroke="0" extrusionOk="0">
                      <a:moveTo>
                        <a:pt x="12543" y="-1"/>
                      </a:moveTo>
                      <a:cubicBezTo>
                        <a:pt x="18226" y="4053"/>
                        <a:pt x="21600" y="10604"/>
                        <a:pt x="21600" y="17585"/>
                      </a:cubicBezTo>
                      <a:cubicBezTo>
                        <a:pt x="21600" y="22264"/>
                        <a:pt x="20080" y="26818"/>
                        <a:pt x="17268" y="30559"/>
                      </a:cubicBezTo>
                      <a:lnTo>
                        <a:pt x="0" y="17585"/>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30" name="Arc 126"/>
                <p:cNvSpPr>
                  <a:spLocks/>
                </p:cNvSpPr>
                <p:nvPr/>
              </p:nvSpPr>
              <p:spPr bwMode="auto">
                <a:xfrm>
                  <a:off x="4453" y="1223"/>
                  <a:ext cx="109" cy="95"/>
                </a:xfrm>
                <a:custGeom>
                  <a:avLst/>
                  <a:gdLst>
                    <a:gd name="G0" fmla="+- 6860 0 0"/>
                    <a:gd name="G1" fmla="+- 7809 0 0"/>
                    <a:gd name="G2" fmla="+- 21600 0 0"/>
                    <a:gd name="T0" fmla="*/ 26999 w 28460"/>
                    <a:gd name="T1" fmla="*/ 0 h 29409"/>
                    <a:gd name="T2" fmla="*/ 0 w 28460"/>
                    <a:gd name="T3" fmla="*/ 28291 h 29409"/>
                    <a:gd name="T4" fmla="*/ 6860 w 28460"/>
                    <a:gd name="T5" fmla="*/ 7809 h 29409"/>
                  </a:gdLst>
                  <a:ahLst/>
                  <a:cxnLst>
                    <a:cxn ang="0">
                      <a:pos x="T0" y="T1"/>
                    </a:cxn>
                    <a:cxn ang="0">
                      <a:pos x="T2" y="T3"/>
                    </a:cxn>
                    <a:cxn ang="0">
                      <a:pos x="T4" y="T5"/>
                    </a:cxn>
                  </a:cxnLst>
                  <a:rect l="0" t="0" r="r" b="b"/>
                  <a:pathLst>
                    <a:path w="28460" h="29409" fill="none" extrusionOk="0">
                      <a:moveTo>
                        <a:pt x="26999" y="-1"/>
                      </a:moveTo>
                      <a:cubicBezTo>
                        <a:pt x="27964" y="2490"/>
                        <a:pt x="28460" y="5138"/>
                        <a:pt x="28460" y="7809"/>
                      </a:cubicBezTo>
                      <a:cubicBezTo>
                        <a:pt x="28460" y="19738"/>
                        <a:pt x="18789" y="29409"/>
                        <a:pt x="6860" y="29409"/>
                      </a:cubicBezTo>
                      <a:cubicBezTo>
                        <a:pt x="4527" y="29409"/>
                        <a:pt x="2211" y="29031"/>
                        <a:pt x="0" y="28290"/>
                      </a:cubicBezTo>
                    </a:path>
                    <a:path w="28460" h="29409" stroke="0" extrusionOk="0">
                      <a:moveTo>
                        <a:pt x="26999" y="-1"/>
                      </a:moveTo>
                      <a:cubicBezTo>
                        <a:pt x="27964" y="2490"/>
                        <a:pt x="28460" y="5138"/>
                        <a:pt x="28460" y="7809"/>
                      </a:cubicBezTo>
                      <a:cubicBezTo>
                        <a:pt x="28460" y="19738"/>
                        <a:pt x="18789" y="29409"/>
                        <a:pt x="6860" y="29409"/>
                      </a:cubicBezTo>
                      <a:cubicBezTo>
                        <a:pt x="4527" y="29409"/>
                        <a:pt x="2211" y="29031"/>
                        <a:pt x="0" y="28290"/>
                      </a:cubicBezTo>
                      <a:lnTo>
                        <a:pt x="6860" y="7809"/>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43231" name="Group 127"/>
            <p:cNvGrpSpPr>
              <a:grpSpLocks/>
            </p:cNvGrpSpPr>
            <p:nvPr/>
          </p:nvGrpSpPr>
          <p:grpSpPr bwMode="auto">
            <a:xfrm>
              <a:off x="4076" y="1057"/>
              <a:ext cx="501" cy="275"/>
              <a:chOff x="4076" y="1057"/>
              <a:chExt cx="501" cy="275"/>
            </a:xfrm>
          </p:grpSpPr>
          <p:grpSp>
            <p:nvGrpSpPr>
              <p:cNvPr id="943232" name="Group 128"/>
              <p:cNvGrpSpPr>
                <a:grpSpLocks/>
              </p:cNvGrpSpPr>
              <p:nvPr/>
            </p:nvGrpSpPr>
            <p:grpSpPr bwMode="auto">
              <a:xfrm>
                <a:off x="4076" y="1058"/>
                <a:ext cx="500" cy="273"/>
                <a:chOff x="4076" y="1058"/>
                <a:chExt cx="500" cy="273"/>
              </a:xfrm>
            </p:grpSpPr>
            <p:sp>
              <p:nvSpPr>
                <p:cNvPr id="943233" name="Oval 129"/>
                <p:cNvSpPr>
                  <a:spLocks noChangeArrowheads="1"/>
                </p:cNvSpPr>
                <p:nvPr/>
              </p:nvSpPr>
              <p:spPr bwMode="auto">
                <a:xfrm>
                  <a:off x="4248" y="1058"/>
                  <a:ext cx="216"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34" name="Oval 130"/>
                <p:cNvSpPr>
                  <a:spLocks noChangeArrowheads="1"/>
                </p:cNvSpPr>
                <p:nvPr/>
              </p:nvSpPr>
              <p:spPr bwMode="auto">
                <a:xfrm>
                  <a:off x="4127" y="1090"/>
                  <a:ext cx="166" cy="10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35" name="Oval 131"/>
                <p:cNvSpPr>
                  <a:spLocks noChangeArrowheads="1"/>
                </p:cNvSpPr>
                <p:nvPr/>
              </p:nvSpPr>
              <p:spPr bwMode="auto">
                <a:xfrm>
                  <a:off x="4076" y="1158"/>
                  <a:ext cx="111" cy="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36" name="Oval 132"/>
                <p:cNvSpPr>
                  <a:spLocks noChangeArrowheads="1"/>
                </p:cNvSpPr>
                <p:nvPr/>
              </p:nvSpPr>
              <p:spPr bwMode="auto">
                <a:xfrm>
                  <a:off x="4110" y="1196"/>
                  <a:ext cx="166" cy="101"/>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37" name="Oval 133"/>
                <p:cNvSpPr>
                  <a:spLocks noChangeArrowheads="1"/>
                </p:cNvSpPr>
                <p:nvPr/>
              </p:nvSpPr>
              <p:spPr bwMode="auto">
                <a:xfrm>
                  <a:off x="4231" y="1214"/>
                  <a:ext cx="250" cy="117"/>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38" name="Oval 134"/>
                <p:cNvSpPr>
                  <a:spLocks noChangeArrowheads="1"/>
                </p:cNvSpPr>
                <p:nvPr/>
              </p:nvSpPr>
              <p:spPr bwMode="auto">
                <a:xfrm>
                  <a:off x="4391" y="1092"/>
                  <a:ext cx="163" cy="8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39" name="Oval 135"/>
                <p:cNvSpPr>
                  <a:spLocks noChangeArrowheads="1"/>
                </p:cNvSpPr>
                <p:nvPr/>
              </p:nvSpPr>
              <p:spPr bwMode="auto">
                <a:xfrm>
                  <a:off x="4415" y="1149"/>
                  <a:ext cx="161" cy="84"/>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40" name="Oval 136"/>
                <p:cNvSpPr>
                  <a:spLocks noChangeArrowheads="1"/>
                </p:cNvSpPr>
                <p:nvPr/>
              </p:nvSpPr>
              <p:spPr bwMode="auto">
                <a:xfrm>
                  <a:off x="4401" y="1168"/>
                  <a:ext cx="157" cy="143"/>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41" name="Oval 137"/>
                <p:cNvSpPr>
                  <a:spLocks noChangeArrowheads="1"/>
                </p:cNvSpPr>
                <p:nvPr/>
              </p:nvSpPr>
              <p:spPr bwMode="auto">
                <a:xfrm>
                  <a:off x="4169" y="1124"/>
                  <a:ext cx="322" cy="144"/>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3242" name="Group 138"/>
              <p:cNvGrpSpPr>
                <a:grpSpLocks/>
              </p:cNvGrpSpPr>
              <p:nvPr/>
            </p:nvGrpSpPr>
            <p:grpSpPr bwMode="auto">
              <a:xfrm>
                <a:off x="4077" y="1057"/>
                <a:ext cx="500" cy="275"/>
                <a:chOff x="4077" y="1057"/>
                <a:chExt cx="500" cy="275"/>
              </a:xfrm>
            </p:grpSpPr>
            <p:sp>
              <p:nvSpPr>
                <p:cNvPr id="943243" name="Arc 139"/>
                <p:cNvSpPr>
                  <a:spLocks/>
                </p:cNvSpPr>
                <p:nvPr/>
              </p:nvSpPr>
              <p:spPr bwMode="auto">
                <a:xfrm>
                  <a:off x="4251" y="1057"/>
                  <a:ext cx="206" cy="56"/>
                </a:xfrm>
                <a:custGeom>
                  <a:avLst/>
                  <a:gdLst>
                    <a:gd name="G0" fmla="+- 20353 0 0"/>
                    <a:gd name="G1" fmla="+- 21600 0 0"/>
                    <a:gd name="G2" fmla="+- 21600 0 0"/>
                    <a:gd name="T0" fmla="*/ 0 w 40535"/>
                    <a:gd name="T1" fmla="*/ 14366 h 21600"/>
                    <a:gd name="T2" fmla="*/ 40535 w 40535"/>
                    <a:gd name="T3" fmla="*/ 13902 h 21600"/>
                    <a:gd name="T4" fmla="*/ 20353 w 40535"/>
                    <a:gd name="T5" fmla="*/ 21600 h 21600"/>
                  </a:gdLst>
                  <a:ahLst/>
                  <a:cxnLst>
                    <a:cxn ang="0">
                      <a:pos x="T0" y="T1"/>
                    </a:cxn>
                    <a:cxn ang="0">
                      <a:pos x="T2" y="T3"/>
                    </a:cxn>
                    <a:cxn ang="0">
                      <a:pos x="T4" y="T5"/>
                    </a:cxn>
                  </a:cxnLst>
                  <a:rect l="0" t="0" r="r" b="b"/>
                  <a:pathLst>
                    <a:path w="40535" h="21600" fill="none" extrusionOk="0">
                      <a:moveTo>
                        <a:pt x="0" y="14366"/>
                      </a:moveTo>
                      <a:cubicBezTo>
                        <a:pt x="3061" y="5753"/>
                        <a:pt x="11212" y="0"/>
                        <a:pt x="20353" y="0"/>
                      </a:cubicBezTo>
                      <a:cubicBezTo>
                        <a:pt x="29312" y="0"/>
                        <a:pt x="37341" y="5530"/>
                        <a:pt x="40534" y="13902"/>
                      </a:cubicBezTo>
                    </a:path>
                    <a:path w="40535" h="21600" stroke="0" extrusionOk="0">
                      <a:moveTo>
                        <a:pt x="0" y="14366"/>
                      </a:moveTo>
                      <a:cubicBezTo>
                        <a:pt x="3061" y="5753"/>
                        <a:pt x="11212" y="0"/>
                        <a:pt x="20353" y="0"/>
                      </a:cubicBezTo>
                      <a:cubicBezTo>
                        <a:pt x="29312" y="0"/>
                        <a:pt x="37341" y="5530"/>
                        <a:pt x="40534" y="13902"/>
                      </a:cubicBezTo>
                      <a:lnTo>
                        <a:pt x="20353"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44" name="Arc 140"/>
                <p:cNvSpPr>
                  <a:spLocks/>
                </p:cNvSpPr>
                <p:nvPr/>
              </p:nvSpPr>
              <p:spPr bwMode="auto">
                <a:xfrm>
                  <a:off x="4128" y="1087"/>
                  <a:ext cx="133" cy="65"/>
                </a:xfrm>
                <a:custGeom>
                  <a:avLst/>
                  <a:gdLst>
                    <a:gd name="G0" fmla="+- 21600 0 0"/>
                    <a:gd name="G1" fmla="+- 21600 0 0"/>
                    <a:gd name="G2" fmla="+- 21600 0 0"/>
                    <a:gd name="T0" fmla="*/ 963 w 32034"/>
                    <a:gd name="T1" fmla="*/ 27979 h 27979"/>
                    <a:gd name="T2" fmla="*/ 32034 w 32034"/>
                    <a:gd name="T3" fmla="*/ 2687 h 27979"/>
                    <a:gd name="T4" fmla="*/ 21600 w 32034"/>
                    <a:gd name="T5" fmla="*/ 21600 h 27979"/>
                  </a:gdLst>
                  <a:ahLst/>
                  <a:cxnLst>
                    <a:cxn ang="0">
                      <a:pos x="T0" y="T1"/>
                    </a:cxn>
                    <a:cxn ang="0">
                      <a:pos x="T2" y="T3"/>
                    </a:cxn>
                    <a:cxn ang="0">
                      <a:pos x="T4" y="T5"/>
                    </a:cxn>
                  </a:cxnLst>
                  <a:rect l="0" t="0" r="r" b="b"/>
                  <a:pathLst>
                    <a:path w="32034" h="27979" fill="none" extrusionOk="0">
                      <a:moveTo>
                        <a:pt x="963" y="27978"/>
                      </a:moveTo>
                      <a:cubicBezTo>
                        <a:pt x="324" y="25912"/>
                        <a:pt x="0" y="23762"/>
                        <a:pt x="0" y="21600"/>
                      </a:cubicBezTo>
                      <a:cubicBezTo>
                        <a:pt x="0" y="9670"/>
                        <a:pt x="9670" y="0"/>
                        <a:pt x="21600" y="0"/>
                      </a:cubicBezTo>
                      <a:cubicBezTo>
                        <a:pt x="25249" y="0"/>
                        <a:pt x="28838" y="924"/>
                        <a:pt x="32033" y="2687"/>
                      </a:cubicBezTo>
                    </a:path>
                    <a:path w="32034" h="27979" stroke="0" extrusionOk="0">
                      <a:moveTo>
                        <a:pt x="963" y="27978"/>
                      </a:moveTo>
                      <a:cubicBezTo>
                        <a:pt x="324" y="25912"/>
                        <a:pt x="0" y="23762"/>
                        <a:pt x="0" y="21600"/>
                      </a:cubicBezTo>
                      <a:cubicBezTo>
                        <a:pt x="0" y="9670"/>
                        <a:pt x="9670" y="0"/>
                        <a:pt x="21600" y="0"/>
                      </a:cubicBezTo>
                      <a:cubicBezTo>
                        <a:pt x="25249" y="0"/>
                        <a:pt x="28838" y="924"/>
                        <a:pt x="32033" y="2687"/>
                      </a:cubicBezTo>
                      <a:lnTo>
                        <a:pt x="21600"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45" name="Arc 141"/>
                <p:cNvSpPr>
                  <a:spLocks/>
                </p:cNvSpPr>
                <p:nvPr/>
              </p:nvSpPr>
              <p:spPr bwMode="auto">
                <a:xfrm>
                  <a:off x="4077" y="1153"/>
                  <a:ext cx="80" cy="93"/>
                </a:xfrm>
                <a:custGeom>
                  <a:avLst/>
                  <a:gdLst>
                    <a:gd name="G0" fmla="+- 21600 0 0"/>
                    <a:gd name="G1" fmla="+- 20472 0 0"/>
                    <a:gd name="G2" fmla="+- 21600 0 0"/>
                    <a:gd name="T0" fmla="*/ 8432 w 21600"/>
                    <a:gd name="T1" fmla="*/ 37594 h 37594"/>
                    <a:gd name="T2" fmla="*/ 14712 w 21600"/>
                    <a:gd name="T3" fmla="*/ 0 h 37594"/>
                    <a:gd name="T4" fmla="*/ 21600 w 21600"/>
                    <a:gd name="T5" fmla="*/ 20472 h 37594"/>
                  </a:gdLst>
                  <a:ahLst/>
                  <a:cxnLst>
                    <a:cxn ang="0">
                      <a:pos x="T0" y="T1"/>
                    </a:cxn>
                    <a:cxn ang="0">
                      <a:pos x="T2" y="T3"/>
                    </a:cxn>
                    <a:cxn ang="0">
                      <a:pos x="T4" y="T5"/>
                    </a:cxn>
                  </a:cxnLst>
                  <a:rect l="0" t="0" r="r" b="b"/>
                  <a:pathLst>
                    <a:path w="21600" h="37594" fill="none" extrusionOk="0">
                      <a:moveTo>
                        <a:pt x="8431" y="37594"/>
                      </a:moveTo>
                      <a:cubicBezTo>
                        <a:pt x="3115" y="33505"/>
                        <a:pt x="0" y="27178"/>
                        <a:pt x="0" y="20472"/>
                      </a:cubicBezTo>
                      <a:cubicBezTo>
                        <a:pt x="0" y="11197"/>
                        <a:pt x="5921" y="2957"/>
                        <a:pt x="14711" y="-1"/>
                      </a:cubicBezTo>
                    </a:path>
                    <a:path w="21600" h="37594" stroke="0" extrusionOk="0">
                      <a:moveTo>
                        <a:pt x="8431" y="37594"/>
                      </a:moveTo>
                      <a:cubicBezTo>
                        <a:pt x="3115" y="33505"/>
                        <a:pt x="0" y="27178"/>
                        <a:pt x="0" y="20472"/>
                      </a:cubicBezTo>
                      <a:cubicBezTo>
                        <a:pt x="0" y="11197"/>
                        <a:pt x="5921" y="2957"/>
                        <a:pt x="14711" y="-1"/>
                      </a:cubicBezTo>
                      <a:lnTo>
                        <a:pt x="21600" y="20472"/>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46" name="Arc 142"/>
                <p:cNvSpPr>
                  <a:spLocks/>
                </p:cNvSpPr>
                <p:nvPr/>
              </p:nvSpPr>
              <p:spPr bwMode="auto">
                <a:xfrm>
                  <a:off x="4109" y="1244"/>
                  <a:ext cx="131" cy="54"/>
                </a:xfrm>
                <a:custGeom>
                  <a:avLst/>
                  <a:gdLst>
                    <a:gd name="G0" fmla="+- 21600 0 0"/>
                    <a:gd name="G1" fmla="+- 1249 0 0"/>
                    <a:gd name="G2" fmla="+- 21600 0 0"/>
                    <a:gd name="T0" fmla="*/ 31350 w 31350"/>
                    <a:gd name="T1" fmla="*/ 20523 h 22849"/>
                    <a:gd name="T2" fmla="*/ 36 w 31350"/>
                    <a:gd name="T3" fmla="*/ 0 h 22849"/>
                    <a:gd name="T4" fmla="*/ 21600 w 31350"/>
                    <a:gd name="T5" fmla="*/ 1249 h 22849"/>
                  </a:gdLst>
                  <a:ahLst/>
                  <a:cxnLst>
                    <a:cxn ang="0">
                      <a:pos x="T0" y="T1"/>
                    </a:cxn>
                    <a:cxn ang="0">
                      <a:pos x="T2" y="T3"/>
                    </a:cxn>
                    <a:cxn ang="0">
                      <a:pos x="T4" y="T5"/>
                    </a:cxn>
                  </a:cxnLst>
                  <a:rect l="0" t="0" r="r" b="b"/>
                  <a:pathLst>
                    <a:path w="31350" h="22849" fill="none" extrusionOk="0">
                      <a:moveTo>
                        <a:pt x="31350" y="20523"/>
                      </a:moveTo>
                      <a:cubicBezTo>
                        <a:pt x="28327" y="22052"/>
                        <a:pt x="24987" y="22849"/>
                        <a:pt x="21600" y="22849"/>
                      </a:cubicBezTo>
                      <a:cubicBezTo>
                        <a:pt x="9670" y="22849"/>
                        <a:pt x="0" y="13178"/>
                        <a:pt x="0" y="1249"/>
                      </a:cubicBezTo>
                      <a:cubicBezTo>
                        <a:pt x="0" y="832"/>
                        <a:pt x="12" y="415"/>
                        <a:pt x="36" y="0"/>
                      </a:cubicBezTo>
                    </a:path>
                    <a:path w="31350" h="22849" stroke="0" extrusionOk="0">
                      <a:moveTo>
                        <a:pt x="31350" y="20523"/>
                      </a:moveTo>
                      <a:cubicBezTo>
                        <a:pt x="28327" y="22052"/>
                        <a:pt x="24987" y="22849"/>
                        <a:pt x="21600" y="22849"/>
                      </a:cubicBezTo>
                      <a:cubicBezTo>
                        <a:pt x="9670" y="22849"/>
                        <a:pt x="0" y="13178"/>
                        <a:pt x="0" y="1249"/>
                      </a:cubicBezTo>
                      <a:cubicBezTo>
                        <a:pt x="0" y="832"/>
                        <a:pt x="12" y="415"/>
                        <a:pt x="36" y="0"/>
                      </a:cubicBezTo>
                      <a:lnTo>
                        <a:pt x="21600" y="1249"/>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47" name="Arc 143"/>
                <p:cNvSpPr>
                  <a:spLocks/>
                </p:cNvSpPr>
                <p:nvPr/>
              </p:nvSpPr>
              <p:spPr bwMode="auto">
                <a:xfrm>
                  <a:off x="4238" y="1281"/>
                  <a:ext cx="222" cy="51"/>
                </a:xfrm>
                <a:custGeom>
                  <a:avLst/>
                  <a:gdLst>
                    <a:gd name="G0" fmla="+- 21257 0 0"/>
                    <a:gd name="G1" fmla="+- 0 0 0"/>
                    <a:gd name="G2" fmla="+- 21600 0 0"/>
                    <a:gd name="T0" fmla="*/ 39424 w 39424"/>
                    <a:gd name="T1" fmla="*/ 11684 h 21600"/>
                    <a:gd name="T2" fmla="*/ 0 w 39424"/>
                    <a:gd name="T3" fmla="*/ 3836 h 21600"/>
                    <a:gd name="T4" fmla="*/ 21257 w 39424"/>
                    <a:gd name="T5" fmla="*/ 0 h 21600"/>
                  </a:gdLst>
                  <a:ahLst/>
                  <a:cxnLst>
                    <a:cxn ang="0">
                      <a:pos x="T0" y="T1"/>
                    </a:cxn>
                    <a:cxn ang="0">
                      <a:pos x="T2" y="T3"/>
                    </a:cxn>
                    <a:cxn ang="0">
                      <a:pos x="T4" y="T5"/>
                    </a:cxn>
                  </a:cxnLst>
                  <a:rect l="0" t="0" r="r" b="b"/>
                  <a:pathLst>
                    <a:path w="39424" h="21600" fill="none" extrusionOk="0">
                      <a:moveTo>
                        <a:pt x="39424" y="11684"/>
                      </a:moveTo>
                      <a:cubicBezTo>
                        <a:pt x="35449" y="17864"/>
                        <a:pt x="28605" y="21600"/>
                        <a:pt x="21257" y="21600"/>
                      </a:cubicBezTo>
                      <a:cubicBezTo>
                        <a:pt x="10807" y="21600"/>
                        <a:pt x="1856" y="14119"/>
                        <a:pt x="0" y="3835"/>
                      </a:cubicBezTo>
                    </a:path>
                    <a:path w="39424" h="21600" stroke="0" extrusionOk="0">
                      <a:moveTo>
                        <a:pt x="39424" y="11684"/>
                      </a:moveTo>
                      <a:cubicBezTo>
                        <a:pt x="35449" y="17864"/>
                        <a:pt x="28605" y="21600"/>
                        <a:pt x="21257" y="21600"/>
                      </a:cubicBezTo>
                      <a:cubicBezTo>
                        <a:pt x="10807" y="21600"/>
                        <a:pt x="1856" y="14119"/>
                        <a:pt x="0" y="3835"/>
                      </a:cubicBezTo>
                      <a:lnTo>
                        <a:pt x="21257" y="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48" name="Arc 144"/>
                <p:cNvSpPr>
                  <a:spLocks/>
                </p:cNvSpPr>
                <p:nvPr/>
              </p:nvSpPr>
              <p:spPr bwMode="auto">
                <a:xfrm>
                  <a:off x="4456" y="1093"/>
                  <a:ext cx="99" cy="65"/>
                </a:xfrm>
                <a:custGeom>
                  <a:avLst/>
                  <a:gdLst>
                    <a:gd name="G0" fmla="+- 4658 0 0"/>
                    <a:gd name="G1" fmla="+- 21600 0 0"/>
                    <a:gd name="G2" fmla="+- 21600 0 0"/>
                    <a:gd name="T0" fmla="*/ 0 w 26258"/>
                    <a:gd name="T1" fmla="*/ 508 h 32891"/>
                    <a:gd name="T2" fmla="*/ 23072 w 26258"/>
                    <a:gd name="T3" fmla="*/ 32891 h 32891"/>
                    <a:gd name="T4" fmla="*/ 4658 w 26258"/>
                    <a:gd name="T5" fmla="*/ 21600 h 32891"/>
                  </a:gdLst>
                  <a:ahLst/>
                  <a:cxnLst>
                    <a:cxn ang="0">
                      <a:pos x="T0" y="T1"/>
                    </a:cxn>
                    <a:cxn ang="0">
                      <a:pos x="T2" y="T3"/>
                    </a:cxn>
                    <a:cxn ang="0">
                      <a:pos x="T4" y="T5"/>
                    </a:cxn>
                  </a:cxnLst>
                  <a:rect l="0" t="0" r="r" b="b"/>
                  <a:pathLst>
                    <a:path w="26258" h="32891" fill="none" extrusionOk="0">
                      <a:moveTo>
                        <a:pt x="0" y="508"/>
                      </a:moveTo>
                      <a:cubicBezTo>
                        <a:pt x="1529" y="170"/>
                        <a:pt x="3091" y="0"/>
                        <a:pt x="4658" y="0"/>
                      </a:cubicBezTo>
                      <a:cubicBezTo>
                        <a:pt x="16587" y="0"/>
                        <a:pt x="26258" y="9670"/>
                        <a:pt x="26258" y="21600"/>
                      </a:cubicBezTo>
                      <a:cubicBezTo>
                        <a:pt x="26258" y="25585"/>
                        <a:pt x="25155" y="29493"/>
                        <a:pt x="23071" y="32890"/>
                      </a:cubicBezTo>
                    </a:path>
                    <a:path w="26258" h="32891" stroke="0" extrusionOk="0">
                      <a:moveTo>
                        <a:pt x="0" y="508"/>
                      </a:moveTo>
                      <a:cubicBezTo>
                        <a:pt x="1529" y="170"/>
                        <a:pt x="3091" y="0"/>
                        <a:pt x="4658" y="0"/>
                      </a:cubicBezTo>
                      <a:cubicBezTo>
                        <a:pt x="16587" y="0"/>
                        <a:pt x="26258" y="9670"/>
                        <a:pt x="26258" y="21600"/>
                      </a:cubicBezTo>
                      <a:cubicBezTo>
                        <a:pt x="26258" y="25585"/>
                        <a:pt x="25155" y="29493"/>
                        <a:pt x="23071" y="32890"/>
                      </a:cubicBezTo>
                      <a:lnTo>
                        <a:pt x="4658"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49" name="Arc 145"/>
                <p:cNvSpPr>
                  <a:spLocks/>
                </p:cNvSpPr>
                <p:nvPr/>
              </p:nvSpPr>
              <p:spPr bwMode="auto">
                <a:xfrm>
                  <a:off x="4484" y="1156"/>
                  <a:ext cx="93" cy="67"/>
                </a:xfrm>
                <a:custGeom>
                  <a:avLst/>
                  <a:gdLst>
                    <a:gd name="G0" fmla="+- 0 0 0"/>
                    <a:gd name="G1" fmla="+- 17527 0 0"/>
                    <a:gd name="G2" fmla="+- 21600 0 0"/>
                    <a:gd name="T0" fmla="*/ 12624 w 21600"/>
                    <a:gd name="T1" fmla="*/ 0 h 30385"/>
                    <a:gd name="T2" fmla="*/ 17356 w 21600"/>
                    <a:gd name="T3" fmla="*/ 30385 h 30385"/>
                    <a:gd name="T4" fmla="*/ 0 w 21600"/>
                    <a:gd name="T5" fmla="*/ 17527 h 30385"/>
                  </a:gdLst>
                  <a:ahLst/>
                  <a:cxnLst>
                    <a:cxn ang="0">
                      <a:pos x="T0" y="T1"/>
                    </a:cxn>
                    <a:cxn ang="0">
                      <a:pos x="T2" y="T3"/>
                    </a:cxn>
                    <a:cxn ang="0">
                      <a:pos x="T4" y="T5"/>
                    </a:cxn>
                  </a:cxnLst>
                  <a:rect l="0" t="0" r="r" b="b"/>
                  <a:pathLst>
                    <a:path w="21600" h="30385" fill="none" extrusionOk="0">
                      <a:moveTo>
                        <a:pt x="12623" y="0"/>
                      </a:moveTo>
                      <a:cubicBezTo>
                        <a:pt x="18259" y="4059"/>
                        <a:pt x="21600" y="10581"/>
                        <a:pt x="21600" y="17527"/>
                      </a:cubicBezTo>
                      <a:cubicBezTo>
                        <a:pt x="21600" y="22157"/>
                        <a:pt x="20112" y="26664"/>
                        <a:pt x="17356" y="30385"/>
                      </a:cubicBezTo>
                    </a:path>
                    <a:path w="21600" h="30385" stroke="0" extrusionOk="0">
                      <a:moveTo>
                        <a:pt x="12623" y="0"/>
                      </a:moveTo>
                      <a:cubicBezTo>
                        <a:pt x="18259" y="4059"/>
                        <a:pt x="21600" y="10581"/>
                        <a:pt x="21600" y="17527"/>
                      </a:cubicBezTo>
                      <a:cubicBezTo>
                        <a:pt x="21600" y="22157"/>
                        <a:pt x="20112" y="26664"/>
                        <a:pt x="17356" y="30385"/>
                      </a:cubicBezTo>
                      <a:lnTo>
                        <a:pt x="0" y="17527"/>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50" name="Arc 146"/>
                <p:cNvSpPr>
                  <a:spLocks/>
                </p:cNvSpPr>
                <p:nvPr/>
              </p:nvSpPr>
              <p:spPr bwMode="auto">
                <a:xfrm>
                  <a:off x="4450" y="1220"/>
                  <a:ext cx="113" cy="94"/>
                </a:xfrm>
                <a:custGeom>
                  <a:avLst/>
                  <a:gdLst>
                    <a:gd name="G0" fmla="+- 6860 0 0"/>
                    <a:gd name="G1" fmla="+- 7514 0 0"/>
                    <a:gd name="G2" fmla="+- 21600 0 0"/>
                    <a:gd name="T0" fmla="*/ 27111 w 28460"/>
                    <a:gd name="T1" fmla="*/ 0 h 29114"/>
                    <a:gd name="T2" fmla="*/ 0 w 28460"/>
                    <a:gd name="T3" fmla="*/ 27996 h 29114"/>
                    <a:gd name="T4" fmla="*/ 6860 w 28460"/>
                    <a:gd name="T5" fmla="*/ 7514 h 29114"/>
                  </a:gdLst>
                  <a:ahLst/>
                  <a:cxnLst>
                    <a:cxn ang="0">
                      <a:pos x="T0" y="T1"/>
                    </a:cxn>
                    <a:cxn ang="0">
                      <a:pos x="T2" y="T3"/>
                    </a:cxn>
                    <a:cxn ang="0">
                      <a:pos x="T4" y="T5"/>
                    </a:cxn>
                  </a:cxnLst>
                  <a:rect l="0" t="0" r="r" b="b"/>
                  <a:pathLst>
                    <a:path w="28460" h="29114" fill="none" extrusionOk="0">
                      <a:moveTo>
                        <a:pt x="27110" y="0"/>
                      </a:moveTo>
                      <a:cubicBezTo>
                        <a:pt x="28003" y="2404"/>
                        <a:pt x="28460" y="4949"/>
                        <a:pt x="28460" y="7514"/>
                      </a:cubicBezTo>
                      <a:cubicBezTo>
                        <a:pt x="28460" y="19443"/>
                        <a:pt x="18789" y="29114"/>
                        <a:pt x="6860" y="29114"/>
                      </a:cubicBezTo>
                      <a:cubicBezTo>
                        <a:pt x="4527" y="29114"/>
                        <a:pt x="2211" y="28736"/>
                        <a:pt x="0" y="27995"/>
                      </a:cubicBezTo>
                    </a:path>
                    <a:path w="28460" h="29114" stroke="0" extrusionOk="0">
                      <a:moveTo>
                        <a:pt x="27110" y="0"/>
                      </a:moveTo>
                      <a:cubicBezTo>
                        <a:pt x="28003" y="2404"/>
                        <a:pt x="28460" y="4949"/>
                        <a:pt x="28460" y="7514"/>
                      </a:cubicBezTo>
                      <a:cubicBezTo>
                        <a:pt x="28460" y="19443"/>
                        <a:pt x="18789" y="29114"/>
                        <a:pt x="6860" y="29114"/>
                      </a:cubicBezTo>
                      <a:cubicBezTo>
                        <a:pt x="4527" y="29114"/>
                        <a:pt x="2211" y="28736"/>
                        <a:pt x="0" y="27995"/>
                      </a:cubicBezTo>
                      <a:lnTo>
                        <a:pt x="6860" y="7514"/>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943251" name="Rectangle 147"/>
          <p:cNvSpPr>
            <a:spLocks noChangeArrowheads="1"/>
          </p:cNvSpPr>
          <p:nvPr/>
        </p:nvSpPr>
        <p:spPr bwMode="auto">
          <a:xfrm>
            <a:off x="7391400" y="1666875"/>
            <a:ext cx="6905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i="1"/>
              <a:t>VPN_A</a:t>
            </a:r>
          </a:p>
        </p:txBody>
      </p:sp>
      <p:sp>
        <p:nvSpPr>
          <p:cNvPr id="943252" name="Line 148"/>
          <p:cNvSpPr>
            <a:spLocks noChangeShapeType="1"/>
          </p:cNvSpPr>
          <p:nvPr/>
        </p:nvSpPr>
        <p:spPr bwMode="auto">
          <a:xfrm flipH="1">
            <a:off x="5838825" y="1968500"/>
            <a:ext cx="608013" cy="471488"/>
          </a:xfrm>
          <a:prstGeom prst="line">
            <a:avLst/>
          </a:prstGeom>
          <a:noFill/>
          <a:ln w="25400">
            <a:solidFill>
              <a:srgbClr val="FFFF0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943253" name="Picture 14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8738" y="1874838"/>
            <a:ext cx="350837"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3254" name="Line 150"/>
          <p:cNvSpPr>
            <a:spLocks noChangeShapeType="1"/>
          </p:cNvSpPr>
          <p:nvPr/>
        </p:nvSpPr>
        <p:spPr bwMode="auto">
          <a:xfrm flipH="1">
            <a:off x="5889625" y="2551113"/>
            <a:ext cx="541338" cy="0"/>
          </a:xfrm>
          <a:prstGeom prst="line">
            <a:avLst/>
          </a:prstGeom>
          <a:noFill/>
          <a:ln w="25400">
            <a:solidFill>
              <a:srgbClr val="FFFF0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943255" name="Picture 15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0488" y="2465388"/>
            <a:ext cx="349250" cy="1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3256" name="Rectangle 152"/>
          <p:cNvSpPr>
            <a:spLocks noChangeArrowheads="1"/>
          </p:cNvSpPr>
          <p:nvPr/>
        </p:nvSpPr>
        <p:spPr bwMode="auto">
          <a:xfrm>
            <a:off x="7543800" y="3308350"/>
            <a:ext cx="6921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i="1"/>
              <a:t>VPN_B</a:t>
            </a:r>
          </a:p>
        </p:txBody>
      </p:sp>
      <p:sp>
        <p:nvSpPr>
          <p:cNvPr id="943257" name="Line 153"/>
          <p:cNvSpPr>
            <a:spLocks noChangeShapeType="1"/>
          </p:cNvSpPr>
          <p:nvPr/>
        </p:nvSpPr>
        <p:spPr bwMode="auto">
          <a:xfrm flipH="1">
            <a:off x="5867400" y="2590800"/>
            <a:ext cx="609600" cy="762000"/>
          </a:xfrm>
          <a:prstGeom prst="line">
            <a:avLst/>
          </a:prstGeom>
          <a:noFill/>
          <a:ln w="25400">
            <a:solidFill>
              <a:srgbClr val="FFFF0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943258" name="Rectangle 154"/>
          <p:cNvSpPr>
            <a:spLocks noChangeArrowheads="1"/>
          </p:cNvSpPr>
          <p:nvPr/>
        </p:nvSpPr>
        <p:spPr bwMode="auto">
          <a:xfrm>
            <a:off x="7626350" y="3527425"/>
            <a:ext cx="80327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t>10.3.0.0</a:t>
            </a:r>
          </a:p>
        </p:txBody>
      </p:sp>
      <p:sp>
        <p:nvSpPr>
          <p:cNvPr id="943259" name="Rectangle 155"/>
          <p:cNvSpPr>
            <a:spLocks noChangeArrowheads="1"/>
          </p:cNvSpPr>
          <p:nvPr/>
        </p:nvSpPr>
        <p:spPr bwMode="auto">
          <a:xfrm>
            <a:off x="7502525" y="2536825"/>
            <a:ext cx="80327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dirty="0"/>
              <a:t>10.1.0.0</a:t>
            </a:r>
          </a:p>
        </p:txBody>
      </p:sp>
      <p:sp>
        <p:nvSpPr>
          <p:cNvPr id="943260" name="Rectangle 156"/>
          <p:cNvSpPr>
            <a:spLocks noChangeArrowheads="1"/>
          </p:cNvSpPr>
          <p:nvPr/>
        </p:nvSpPr>
        <p:spPr bwMode="auto">
          <a:xfrm>
            <a:off x="7508875" y="1851025"/>
            <a:ext cx="80327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dirty="0"/>
              <a:t>11.5.0.0</a:t>
            </a:r>
          </a:p>
        </p:txBody>
      </p:sp>
      <p:pic>
        <p:nvPicPr>
          <p:cNvPr id="943261" name="Picture 15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888" y="2490788"/>
            <a:ext cx="42703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3262" name="Picture 15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888" y="3028950"/>
            <a:ext cx="4270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3263" name="Picture 15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5238" y="2490788"/>
            <a:ext cx="42703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3264" name="Picture 16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0475" y="3028950"/>
            <a:ext cx="43021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3265" name="Picture 16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3168650"/>
            <a:ext cx="57943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3266" name="Picture 16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2330450"/>
            <a:ext cx="58102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3267" name="Rectangle 163"/>
          <p:cNvSpPr>
            <a:spLocks noChangeArrowheads="1"/>
          </p:cNvSpPr>
          <p:nvPr/>
        </p:nvSpPr>
        <p:spPr bwMode="auto">
          <a:xfrm>
            <a:off x="3946525" y="3146425"/>
            <a:ext cx="303213"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a:t>
            </a:r>
          </a:p>
        </p:txBody>
      </p:sp>
      <p:sp>
        <p:nvSpPr>
          <p:cNvPr id="943268" name="Rectangle 164"/>
          <p:cNvSpPr>
            <a:spLocks noChangeArrowheads="1"/>
          </p:cNvSpPr>
          <p:nvPr/>
        </p:nvSpPr>
        <p:spPr bwMode="auto">
          <a:xfrm>
            <a:off x="4632325" y="3146425"/>
            <a:ext cx="303213"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a:t>
            </a:r>
          </a:p>
        </p:txBody>
      </p:sp>
      <p:sp>
        <p:nvSpPr>
          <p:cNvPr id="943269" name="Rectangle 165"/>
          <p:cNvSpPr>
            <a:spLocks noChangeArrowheads="1"/>
          </p:cNvSpPr>
          <p:nvPr/>
        </p:nvSpPr>
        <p:spPr bwMode="auto">
          <a:xfrm>
            <a:off x="4632325" y="2536825"/>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a:t>
            </a:r>
          </a:p>
        </p:txBody>
      </p:sp>
      <p:sp>
        <p:nvSpPr>
          <p:cNvPr id="943270" name="Rectangle 166"/>
          <p:cNvSpPr>
            <a:spLocks noChangeArrowheads="1"/>
          </p:cNvSpPr>
          <p:nvPr/>
        </p:nvSpPr>
        <p:spPr bwMode="auto">
          <a:xfrm>
            <a:off x="3946525" y="2536825"/>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a:t>
            </a:r>
          </a:p>
        </p:txBody>
      </p:sp>
      <p:sp>
        <p:nvSpPr>
          <p:cNvPr id="943271" name="Rectangle 167"/>
          <p:cNvSpPr>
            <a:spLocks noChangeArrowheads="1"/>
          </p:cNvSpPr>
          <p:nvPr/>
        </p:nvSpPr>
        <p:spPr bwMode="auto">
          <a:xfrm>
            <a:off x="5699125" y="2613025"/>
            <a:ext cx="420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PE</a:t>
            </a:r>
          </a:p>
        </p:txBody>
      </p:sp>
      <p:sp>
        <p:nvSpPr>
          <p:cNvPr id="943272" name="Rectangle 168"/>
          <p:cNvSpPr>
            <a:spLocks noChangeArrowheads="1"/>
          </p:cNvSpPr>
          <p:nvPr/>
        </p:nvSpPr>
        <p:spPr bwMode="auto">
          <a:xfrm>
            <a:off x="6662737" y="3449638"/>
            <a:ext cx="430213"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CE</a:t>
            </a:r>
          </a:p>
        </p:txBody>
      </p:sp>
      <p:sp>
        <p:nvSpPr>
          <p:cNvPr id="943273" name="Rectangle 169"/>
          <p:cNvSpPr>
            <a:spLocks noChangeArrowheads="1"/>
          </p:cNvSpPr>
          <p:nvPr/>
        </p:nvSpPr>
        <p:spPr bwMode="auto">
          <a:xfrm>
            <a:off x="6400800" y="2613025"/>
            <a:ext cx="43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CE</a:t>
            </a:r>
          </a:p>
        </p:txBody>
      </p:sp>
      <p:sp>
        <p:nvSpPr>
          <p:cNvPr id="943274" name="Rectangle 170"/>
          <p:cNvSpPr>
            <a:spLocks noChangeArrowheads="1"/>
          </p:cNvSpPr>
          <p:nvPr/>
        </p:nvSpPr>
        <p:spPr bwMode="auto">
          <a:xfrm>
            <a:off x="6400800" y="2003425"/>
            <a:ext cx="43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CE</a:t>
            </a:r>
          </a:p>
        </p:txBody>
      </p:sp>
      <p:grpSp>
        <p:nvGrpSpPr>
          <p:cNvPr id="943275" name="Group 171"/>
          <p:cNvGrpSpPr>
            <a:grpSpLocks/>
          </p:cNvGrpSpPr>
          <p:nvPr/>
        </p:nvGrpSpPr>
        <p:grpSpPr bwMode="auto">
          <a:xfrm>
            <a:off x="4959350" y="3282950"/>
            <a:ext cx="214313" cy="215900"/>
            <a:chOff x="3124" y="2068"/>
            <a:chExt cx="136" cy="136"/>
          </a:xfrm>
        </p:grpSpPr>
        <p:sp>
          <p:nvSpPr>
            <p:cNvPr id="943276" name="Rectangle 172" descr="Narrow horizontal"/>
            <p:cNvSpPr>
              <a:spLocks noChangeArrowheads="1"/>
            </p:cNvSpPr>
            <p:nvPr/>
          </p:nvSpPr>
          <p:spPr bwMode="auto">
            <a:xfrm>
              <a:off x="3124" y="2068"/>
              <a:ext cx="88" cy="136"/>
            </a:xfrm>
            <a:prstGeom prst="rect">
              <a:avLst/>
            </a:prstGeom>
            <a:pattFill prst="narHorz">
              <a:fgClr>
                <a:schemeClr val="tx2"/>
              </a:fgClr>
              <a:bgClr>
                <a:schemeClr val="bg1"/>
              </a:bgClr>
            </a:pattFill>
            <a:ln w="12700">
              <a:solidFill>
                <a:srgbClr val="777777"/>
              </a:solidFill>
              <a:miter lim="800000"/>
              <a:headEnd/>
              <a:tailEnd/>
            </a:ln>
            <a:effectLst>
              <a:outerShdw dist="35921" dir="2700000" algn="ctr" rotWithShape="0">
                <a:schemeClr val="tx1"/>
              </a:outerShdw>
            </a:effectLst>
          </p:spPr>
          <p:txBody>
            <a:bodyPr wrap="none" anchor="ctr"/>
            <a:lstStyle/>
            <a:p>
              <a:endParaRPr lang="en-US"/>
            </a:p>
          </p:txBody>
        </p:sp>
        <p:sp>
          <p:nvSpPr>
            <p:cNvPr id="943277" name="Rectangle 173" descr="Narrow horizontal"/>
            <p:cNvSpPr>
              <a:spLocks noChangeArrowheads="1"/>
            </p:cNvSpPr>
            <p:nvPr/>
          </p:nvSpPr>
          <p:spPr bwMode="auto">
            <a:xfrm>
              <a:off x="3220" y="2068"/>
              <a:ext cx="40" cy="136"/>
            </a:xfrm>
            <a:prstGeom prst="rect">
              <a:avLst/>
            </a:prstGeom>
            <a:pattFill prst="narHorz">
              <a:fgClr>
                <a:srgbClr val="CC0000"/>
              </a:fgClr>
              <a:bgClr>
                <a:schemeClr val="bg1"/>
              </a:bgClr>
            </a:pattFill>
            <a:ln w="12700">
              <a:solidFill>
                <a:srgbClr val="CC0000"/>
              </a:solidFill>
              <a:miter lim="800000"/>
              <a:headEnd/>
              <a:tailEnd/>
            </a:ln>
            <a:effectLst>
              <a:outerShdw dist="35921" dir="2700000" algn="ctr" rotWithShape="0">
                <a:schemeClr val="tx1"/>
              </a:outerShdw>
            </a:effectLst>
          </p:spPr>
          <p:txBody>
            <a:bodyPr wrap="none" anchor="ctr"/>
            <a:lstStyle/>
            <a:p>
              <a:endParaRPr lang="en-US"/>
            </a:p>
          </p:txBody>
        </p:sp>
      </p:grpSp>
      <p:grpSp>
        <p:nvGrpSpPr>
          <p:cNvPr id="943278" name="Group 174"/>
          <p:cNvGrpSpPr>
            <a:grpSpLocks/>
          </p:cNvGrpSpPr>
          <p:nvPr/>
        </p:nvGrpSpPr>
        <p:grpSpPr bwMode="auto">
          <a:xfrm>
            <a:off x="3086100" y="2398713"/>
            <a:ext cx="215900" cy="215900"/>
            <a:chOff x="1972" y="1444"/>
            <a:chExt cx="136" cy="136"/>
          </a:xfrm>
        </p:grpSpPr>
        <p:sp>
          <p:nvSpPr>
            <p:cNvPr id="943279" name="Rectangle 175" descr="Narrow horizontal"/>
            <p:cNvSpPr>
              <a:spLocks noChangeArrowheads="1"/>
            </p:cNvSpPr>
            <p:nvPr/>
          </p:nvSpPr>
          <p:spPr bwMode="auto">
            <a:xfrm>
              <a:off x="1972" y="1444"/>
              <a:ext cx="88" cy="136"/>
            </a:xfrm>
            <a:prstGeom prst="rect">
              <a:avLst/>
            </a:prstGeom>
            <a:pattFill prst="narHorz">
              <a:fgClr>
                <a:schemeClr val="tx2"/>
              </a:fgClr>
              <a:bgClr>
                <a:schemeClr val="bg1"/>
              </a:bgClr>
            </a:pattFill>
            <a:ln w="12700">
              <a:solidFill>
                <a:srgbClr val="777777"/>
              </a:solidFill>
              <a:miter lim="800000"/>
              <a:headEnd/>
              <a:tailEnd/>
            </a:ln>
            <a:effectLst>
              <a:outerShdw dist="35921" dir="2700000" algn="ctr" rotWithShape="0">
                <a:schemeClr val="tx1"/>
              </a:outerShdw>
            </a:effectLst>
          </p:spPr>
          <p:txBody>
            <a:bodyPr wrap="none" anchor="ctr"/>
            <a:lstStyle/>
            <a:p>
              <a:endParaRPr lang="en-US"/>
            </a:p>
          </p:txBody>
        </p:sp>
        <p:sp>
          <p:nvSpPr>
            <p:cNvPr id="943280" name="Rectangle 176" descr="Narrow horizontal"/>
            <p:cNvSpPr>
              <a:spLocks noChangeArrowheads="1"/>
            </p:cNvSpPr>
            <p:nvPr/>
          </p:nvSpPr>
          <p:spPr bwMode="auto">
            <a:xfrm>
              <a:off x="2068" y="1444"/>
              <a:ext cx="40" cy="136"/>
            </a:xfrm>
            <a:prstGeom prst="rect">
              <a:avLst/>
            </a:prstGeom>
            <a:pattFill prst="narHorz">
              <a:fgClr>
                <a:srgbClr val="CC0000"/>
              </a:fgClr>
              <a:bgClr>
                <a:schemeClr val="bg1"/>
              </a:bgClr>
            </a:pattFill>
            <a:ln w="12700">
              <a:solidFill>
                <a:srgbClr val="CC0000"/>
              </a:solidFill>
              <a:miter lim="800000"/>
              <a:headEnd/>
              <a:tailEnd/>
            </a:ln>
            <a:effectLst>
              <a:outerShdw dist="35921" dir="2700000" algn="ctr" rotWithShape="0">
                <a:schemeClr val="tx1"/>
              </a:outerShdw>
            </a:effectLst>
          </p:spPr>
          <p:txBody>
            <a:bodyPr wrap="none" anchor="ctr"/>
            <a:lstStyle/>
            <a:p>
              <a:endParaRPr lang="en-US"/>
            </a:p>
          </p:txBody>
        </p:sp>
      </p:grpSp>
      <p:grpSp>
        <p:nvGrpSpPr>
          <p:cNvPr id="943281" name="Group 177"/>
          <p:cNvGrpSpPr>
            <a:grpSpLocks/>
          </p:cNvGrpSpPr>
          <p:nvPr/>
        </p:nvGrpSpPr>
        <p:grpSpPr bwMode="auto">
          <a:xfrm>
            <a:off x="3741738" y="3282950"/>
            <a:ext cx="214312" cy="215900"/>
            <a:chOff x="2356" y="2068"/>
            <a:chExt cx="136" cy="136"/>
          </a:xfrm>
        </p:grpSpPr>
        <p:sp>
          <p:nvSpPr>
            <p:cNvPr id="943282" name="Rectangle 178" descr="Narrow horizontal"/>
            <p:cNvSpPr>
              <a:spLocks noChangeArrowheads="1"/>
            </p:cNvSpPr>
            <p:nvPr/>
          </p:nvSpPr>
          <p:spPr bwMode="auto">
            <a:xfrm>
              <a:off x="2356" y="2068"/>
              <a:ext cx="88" cy="136"/>
            </a:xfrm>
            <a:prstGeom prst="rect">
              <a:avLst/>
            </a:prstGeom>
            <a:pattFill prst="narHorz">
              <a:fgClr>
                <a:schemeClr val="tx2"/>
              </a:fgClr>
              <a:bgClr>
                <a:schemeClr val="bg1"/>
              </a:bgClr>
            </a:pattFill>
            <a:ln w="12700">
              <a:solidFill>
                <a:srgbClr val="777777"/>
              </a:solidFill>
              <a:miter lim="800000"/>
              <a:headEnd/>
              <a:tailEnd/>
            </a:ln>
            <a:effectLst>
              <a:outerShdw dist="35921" dir="2700000" algn="ctr" rotWithShape="0">
                <a:schemeClr val="tx1"/>
              </a:outerShdw>
            </a:effectLst>
          </p:spPr>
          <p:txBody>
            <a:bodyPr wrap="none" anchor="ctr"/>
            <a:lstStyle/>
            <a:p>
              <a:endParaRPr lang="en-US"/>
            </a:p>
          </p:txBody>
        </p:sp>
        <p:sp>
          <p:nvSpPr>
            <p:cNvPr id="943283" name="Rectangle 179" descr="Narrow horizontal"/>
            <p:cNvSpPr>
              <a:spLocks noChangeArrowheads="1"/>
            </p:cNvSpPr>
            <p:nvPr/>
          </p:nvSpPr>
          <p:spPr bwMode="auto">
            <a:xfrm>
              <a:off x="2452" y="2068"/>
              <a:ext cx="40" cy="136"/>
            </a:xfrm>
            <a:prstGeom prst="rect">
              <a:avLst/>
            </a:prstGeom>
            <a:pattFill prst="narHorz">
              <a:fgClr>
                <a:srgbClr val="CC0000"/>
              </a:fgClr>
              <a:bgClr>
                <a:schemeClr val="bg1"/>
              </a:bgClr>
            </a:pattFill>
            <a:ln w="12700">
              <a:solidFill>
                <a:srgbClr val="CC0000"/>
              </a:solidFill>
              <a:miter lim="800000"/>
              <a:headEnd/>
              <a:tailEnd/>
            </a:ln>
            <a:effectLst>
              <a:outerShdw dist="35921" dir="2700000" algn="ctr" rotWithShape="0">
                <a:schemeClr val="tx1"/>
              </a:outerShdw>
            </a:effectLst>
          </p:spPr>
          <p:txBody>
            <a:bodyPr wrap="none" anchor="ctr"/>
            <a:lstStyle/>
            <a:p>
              <a:endParaRPr lang="en-US"/>
            </a:p>
          </p:txBody>
        </p:sp>
      </p:grpSp>
      <p:grpSp>
        <p:nvGrpSpPr>
          <p:cNvPr id="943284" name="Group 180"/>
          <p:cNvGrpSpPr>
            <a:grpSpLocks/>
          </p:cNvGrpSpPr>
          <p:nvPr/>
        </p:nvGrpSpPr>
        <p:grpSpPr bwMode="auto">
          <a:xfrm>
            <a:off x="5035550" y="2597150"/>
            <a:ext cx="215900" cy="215900"/>
            <a:chOff x="3172" y="1636"/>
            <a:chExt cx="136" cy="136"/>
          </a:xfrm>
        </p:grpSpPr>
        <p:sp>
          <p:nvSpPr>
            <p:cNvPr id="943285" name="Rectangle 181" descr="Narrow horizontal"/>
            <p:cNvSpPr>
              <a:spLocks noChangeArrowheads="1"/>
            </p:cNvSpPr>
            <p:nvPr/>
          </p:nvSpPr>
          <p:spPr bwMode="auto">
            <a:xfrm>
              <a:off x="3172" y="1636"/>
              <a:ext cx="88" cy="136"/>
            </a:xfrm>
            <a:prstGeom prst="rect">
              <a:avLst/>
            </a:prstGeom>
            <a:pattFill prst="narHorz">
              <a:fgClr>
                <a:schemeClr val="tx2"/>
              </a:fgClr>
              <a:bgClr>
                <a:schemeClr val="bg1"/>
              </a:bgClr>
            </a:pattFill>
            <a:ln w="12700">
              <a:solidFill>
                <a:srgbClr val="777777"/>
              </a:solidFill>
              <a:miter lim="800000"/>
              <a:headEnd/>
              <a:tailEnd/>
            </a:ln>
            <a:effectLst>
              <a:outerShdw dist="35921" dir="2700000" algn="ctr" rotWithShape="0">
                <a:schemeClr val="tx1"/>
              </a:outerShdw>
            </a:effectLst>
          </p:spPr>
          <p:txBody>
            <a:bodyPr wrap="none" anchor="ctr"/>
            <a:lstStyle/>
            <a:p>
              <a:endParaRPr lang="en-US"/>
            </a:p>
          </p:txBody>
        </p:sp>
        <p:sp>
          <p:nvSpPr>
            <p:cNvPr id="943286" name="Rectangle 182" descr="Narrow horizontal"/>
            <p:cNvSpPr>
              <a:spLocks noChangeArrowheads="1"/>
            </p:cNvSpPr>
            <p:nvPr/>
          </p:nvSpPr>
          <p:spPr bwMode="auto">
            <a:xfrm>
              <a:off x="3268" y="1636"/>
              <a:ext cx="40" cy="136"/>
            </a:xfrm>
            <a:prstGeom prst="rect">
              <a:avLst/>
            </a:prstGeom>
            <a:pattFill prst="narHorz">
              <a:fgClr>
                <a:srgbClr val="CC0000"/>
              </a:fgClr>
              <a:bgClr>
                <a:schemeClr val="bg1"/>
              </a:bgClr>
            </a:pattFill>
            <a:ln w="12700">
              <a:solidFill>
                <a:srgbClr val="CC0000"/>
              </a:solidFill>
              <a:miter lim="800000"/>
              <a:headEnd/>
              <a:tailEnd/>
            </a:ln>
            <a:effectLst>
              <a:outerShdw dist="35921" dir="2700000" algn="ctr" rotWithShape="0">
                <a:schemeClr val="tx1"/>
              </a:outerShdw>
            </a:effectLst>
          </p:spPr>
          <p:txBody>
            <a:bodyPr wrap="none" anchor="ctr"/>
            <a:lstStyle/>
            <a:p>
              <a:endParaRPr lang="en-US"/>
            </a:p>
          </p:txBody>
        </p:sp>
      </p:grpSp>
      <p:grpSp>
        <p:nvGrpSpPr>
          <p:cNvPr id="943287" name="Group 183"/>
          <p:cNvGrpSpPr>
            <a:grpSpLocks/>
          </p:cNvGrpSpPr>
          <p:nvPr/>
        </p:nvGrpSpPr>
        <p:grpSpPr bwMode="auto">
          <a:xfrm>
            <a:off x="6170613" y="3124200"/>
            <a:ext cx="625475" cy="282575"/>
            <a:chOff x="3456" y="1776"/>
            <a:chExt cx="350" cy="158"/>
          </a:xfrm>
        </p:grpSpPr>
        <p:sp>
          <p:nvSpPr>
            <p:cNvPr id="943288" name="Rectangle 184"/>
            <p:cNvSpPr>
              <a:spLocks noChangeArrowheads="1"/>
            </p:cNvSpPr>
            <p:nvPr/>
          </p:nvSpPr>
          <p:spPr bwMode="auto">
            <a:xfrm>
              <a:off x="3465" y="1793"/>
              <a:ext cx="341" cy="8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p>
              <a:endParaRPr lang="en-US"/>
            </a:p>
          </p:txBody>
        </p:sp>
        <p:sp>
          <p:nvSpPr>
            <p:cNvPr id="943289" name="Rectangle 185"/>
            <p:cNvSpPr>
              <a:spLocks noChangeArrowheads="1"/>
            </p:cNvSpPr>
            <p:nvPr/>
          </p:nvSpPr>
          <p:spPr bwMode="auto">
            <a:xfrm>
              <a:off x="3456" y="1776"/>
              <a:ext cx="295"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dirty="0"/>
                <a:t>Data</a:t>
              </a:r>
            </a:p>
          </p:txBody>
        </p:sp>
      </p:grpSp>
      <p:sp>
        <p:nvSpPr>
          <p:cNvPr id="943290" name="AutoShape 186"/>
          <p:cNvSpPr>
            <a:spLocks noChangeArrowheads="1"/>
          </p:cNvSpPr>
          <p:nvPr/>
        </p:nvSpPr>
        <p:spPr bwMode="auto">
          <a:xfrm flipV="1">
            <a:off x="4724400" y="3657600"/>
            <a:ext cx="2514600" cy="609600"/>
          </a:xfrm>
          <a:custGeom>
            <a:avLst/>
            <a:gdLst>
              <a:gd name="G0" fmla="+- 8973 0 0"/>
              <a:gd name="G1" fmla="+- 21600 0 8973"/>
              <a:gd name="G2" fmla="*/ 8973 1 2"/>
              <a:gd name="G3" fmla="+- 21600 0 G2"/>
              <a:gd name="G4" fmla="+/ 8973 21600 2"/>
              <a:gd name="G5" fmla="+/ G1 0 2"/>
              <a:gd name="G6" fmla="*/ 21600 21600 8973"/>
              <a:gd name="G7" fmla="*/ G6 1 2"/>
              <a:gd name="G8" fmla="+- 21600 0 G7"/>
              <a:gd name="G9" fmla="*/ 21600 1 2"/>
              <a:gd name="G10" fmla="+- 8973 0 G9"/>
              <a:gd name="G11" fmla="?: G10 G8 0"/>
              <a:gd name="G12" fmla="?: G10 G7 21600"/>
              <a:gd name="T0" fmla="*/ 17113 w 21600"/>
              <a:gd name="T1" fmla="*/ 10800 h 21600"/>
              <a:gd name="T2" fmla="*/ 10800 w 21600"/>
              <a:gd name="T3" fmla="*/ 21600 h 21600"/>
              <a:gd name="T4" fmla="*/ 4487 w 21600"/>
              <a:gd name="T5" fmla="*/ 10800 h 21600"/>
              <a:gd name="T6" fmla="*/ 10800 w 21600"/>
              <a:gd name="T7" fmla="*/ 0 h 21600"/>
              <a:gd name="T8" fmla="*/ 6287 w 21600"/>
              <a:gd name="T9" fmla="*/ 6287 h 21600"/>
              <a:gd name="T10" fmla="*/ 15313 w 21600"/>
              <a:gd name="T11" fmla="*/ 15313 h 21600"/>
            </a:gdLst>
            <a:ahLst/>
            <a:cxnLst>
              <a:cxn ang="0">
                <a:pos x="T0" y="T1"/>
              </a:cxn>
              <a:cxn ang="0">
                <a:pos x="T2" y="T3"/>
              </a:cxn>
              <a:cxn ang="0">
                <a:pos x="T4" y="T5"/>
              </a:cxn>
              <a:cxn ang="0">
                <a:pos x="T6" y="T7"/>
              </a:cxn>
            </a:cxnLst>
            <a:rect l="T8" t="T9" r="T10" b="T11"/>
            <a:pathLst>
              <a:path w="21600" h="21600">
                <a:moveTo>
                  <a:pt x="0" y="0"/>
                </a:moveTo>
                <a:lnTo>
                  <a:pt x="8973" y="21600"/>
                </a:lnTo>
                <a:lnTo>
                  <a:pt x="12627" y="21600"/>
                </a:lnTo>
                <a:lnTo>
                  <a:pt x="21600" y="0"/>
                </a:lnTo>
                <a:close/>
              </a:path>
            </a:pathLst>
          </a:custGeom>
          <a:solidFill>
            <a:srgbClr val="CBCBC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93" name="Rectangle 189"/>
          <p:cNvSpPr>
            <a:spLocks noChangeArrowheads="1"/>
          </p:cNvSpPr>
          <p:nvPr/>
        </p:nvSpPr>
        <p:spPr bwMode="auto">
          <a:xfrm>
            <a:off x="4800600" y="4778286"/>
            <a:ext cx="2379665" cy="960699"/>
          </a:xfrm>
          <a:prstGeom prst="rect">
            <a:avLst/>
          </a:prstGeom>
          <a:solidFill>
            <a:srgbClr val="FFFFCC"/>
          </a:solidFill>
          <a:ln>
            <a:noFill/>
          </a:ln>
          <a:effec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pPr>
              <a:lnSpc>
                <a:spcPct val="110000"/>
              </a:lnSpc>
            </a:pPr>
            <a:endParaRPr lang="en-GB" altLang="en-US" sz="1100" dirty="0"/>
          </a:p>
          <a:p>
            <a:r>
              <a:rPr lang="en-GB" altLang="en-US" sz="1100" dirty="0"/>
              <a:t>&lt;RD_A,11.6&gt; , </a:t>
            </a:r>
            <a:r>
              <a:rPr lang="en-GB" altLang="en-US" sz="1100" dirty="0" err="1"/>
              <a:t>iBGP</a:t>
            </a:r>
            <a:r>
              <a:rPr lang="en-GB" altLang="en-US" sz="1100" dirty="0"/>
              <a:t> next hop PE1</a:t>
            </a:r>
          </a:p>
          <a:p>
            <a:r>
              <a:rPr lang="en-GB" altLang="en-US" sz="1100" dirty="0"/>
              <a:t>&lt;RD_A,10.1&gt; , </a:t>
            </a:r>
            <a:r>
              <a:rPr lang="en-GB" altLang="en-US" sz="1100" dirty="0" err="1"/>
              <a:t>iBGP</a:t>
            </a:r>
            <a:r>
              <a:rPr lang="en-GB" altLang="en-US" sz="1100" dirty="0"/>
              <a:t> next hop PE4</a:t>
            </a:r>
          </a:p>
          <a:p>
            <a:r>
              <a:rPr lang="en-GB" altLang="en-US" sz="1100" dirty="0"/>
              <a:t>&lt;RD_A,10.4&gt; , </a:t>
            </a:r>
            <a:r>
              <a:rPr lang="en-GB" altLang="en-US" sz="1100" dirty="0" err="1"/>
              <a:t>iBGP</a:t>
            </a:r>
            <a:r>
              <a:rPr lang="en-GB" altLang="en-US" sz="1100" dirty="0"/>
              <a:t> next hop PE4</a:t>
            </a:r>
          </a:p>
          <a:p>
            <a:r>
              <a:rPr lang="en-GB" altLang="en-US" sz="1100" dirty="0"/>
              <a:t>&lt;RD_A,10.2&gt; , </a:t>
            </a:r>
            <a:r>
              <a:rPr lang="en-GB" altLang="en-US" sz="1100" dirty="0" err="1"/>
              <a:t>iBGP</a:t>
            </a:r>
            <a:r>
              <a:rPr lang="en-GB" altLang="en-US" sz="1100" dirty="0"/>
              <a:t> next hop PE2</a:t>
            </a:r>
          </a:p>
        </p:txBody>
      </p:sp>
      <p:sp>
        <p:nvSpPr>
          <p:cNvPr id="943294" name="Rectangle 190"/>
          <p:cNvSpPr>
            <a:spLocks noChangeArrowheads="1"/>
          </p:cNvSpPr>
          <p:nvPr/>
        </p:nvSpPr>
        <p:spPr bwMode="auto">
          <a:xfrm>
            <a:off x="4953000" y="5945187"/>
            <a:ext cx="3124200" cy="304800"/>
          </a:xfrm>
          <a:prstGeom prst="rect">
            <a:avLst/>
          </a:prstGeom>
          <a:gradFill rotWithShape="0">
            <a:gsLst>
              <a:gs pos="0">
                <a:srgbClr val="777777"/>
              </a:gs>
              <a:gs pos="50000">
                <a:srgbClr val="777777">
                  <a:gamma/>
                  <a:tint val="0"/>
                  <a:invGamma/>
                </a:srgbClr>
              </a:gs>
              <a:gs pos="100000">
                <a:srgbClr val="777777"/>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95" name="Rectangle 191"/>
          <p:cNvSpPr>
            <a:spLocks noChangeArrowheads="1"/>
          </p:cNvSpPr>
          <p:nvPr/>
        </p:nvSpPr>
        <p:spPr bwMode="auto">
          <a:xfrm>
            <a:off x="7694613" y="5945187"/>
            <a:ext cx="382587" cy="304800"/>
          </a:xfrm>
          <a:prstGeom prst="rect">
            <a:avLst/>
          </a:prstGeom>
          <a:gradFill rotWithShape="0">
            <a:gsLst>
              <a:gs pos="0">
                <a:srgbClr val="3333CC"/>
              </a:gs>
              <a:gs pos="50000">
                <a:srgbClr val="3333CC">
                  <a:gamma/>
                  <a:tint val="0"/>
                  <a:invGamma/>
                </a:srgbClr>
              </a:gs>
              <a:gs pos="100000">
                <a:srgbClr val="3333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96" name="Rectangle 192"/>
          <p:cNvSpPr>
            <a:spLocks noChangeArrowheads="1"/>
          </p:cNvSpPr>
          <p:nvPr/>
        </p:nvSpPr>
        <p:spPr bwMode="auto">
          <a:xfrm>
            <a:off x="4946650" y="5943600"/>
            <a:ext cx="3197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t>&lt;RD_B,10.2&gt; , iBGP NH= PE2 , </a:t>
            </a:r>
            <a:r>
              <a:rPr lang="en-GB" altLang="en-US" sz="1400">
                <a:solidFill>
                  <a:srgbClr val="330099"/>
                </a:solidFill>
              </a:rPr>
              <a:t>T2   </a:t>
            </a:r>
            <a:r>
              <a:rPr lang="en-GB" altLang="en-US" sz="1400">
                <a:solidFill>
                  <a:schemeClr val="accent2"/>
                </a:solidFill>
              </a:rPr>
              <a:t>  T8</a:t>
            </a:r>
          </a:p>
        </p:txBody>
      </p:sp>
      <p:sp>
        <p:nvSpPr>
          <p:cNvPr id="943297" name="Rectangle 193"/>
          <p:cNvSpPr>
            <a:spLocks noChangeArrowheads="1"/>
          </p:cNvSpPr>
          <p:nvPr/>
        </p:nvSpPr>
        <p:spPr bwMode="auto">
          <a:xfrm>
            <a:off x="85725" y="4797425"/>
            <a:ext cx="4629150"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67" tIns="43234" rIns="86467" bIns="43234" anchor="ctr" anchorCtr="1"/>
          <a:lstStyle>
            <a:lvl1pPr marL="306388" indent="-306388" defTabSz="862013">
              <a:defRPr sz="2400">
                <a:solidFill>
                  <a:schemeClr val="tx1"/>
                </a:solidFill>
                <a:latin typeface="Arial" panose="020B0604020202020204" pitchFamily="34" charset="0"/>
              </a:defRPr>
            </a:lvl1pPr>
            <a:lvl2pPr marL="598488" defTabSz="862013">
              <a:defRPr sz="2400">
                <a:solidFill>
                  <a:schemeClr val="tx1"/>
                </a:solidFill>
                <a:latin typeface="Arial" panose="020B0604020202020204" pitchFamily="34" charset="0"/>
              </a:defRPr>
            </a:lvl2pPr>
            <a:lvl3pPr marL="904875" defTabSz="862013">
              <a:defRPr sz="2400">
                <a:solidFill>
                  <a:schemeClr val="tx1"/>
                </a:solidFill>
                <a:latin typeface="Arial" panose="020B0604020202020204" pitchFamily="34" charset="0"/>
              </a:defRPr>
            </a:lvl3pPr>
            <a:lvl4pPr marL="1196975" defTabSz="862013">
              <a:defRPr sz="2400">
                <a:solidFill>
                  <a:schemeClr val="tx1"/>
                </a:solidFill>
                <a:latin typeface="Arial" panose="020B0604020202020204" pitchFamily="34" charset="0"/>
              </a:defRPr>
            </a:lvl4pPr>
            <a:lvl5pPr marL="1503363" defTabSz="862013">
              <a:defRPr sz="2400">
                <a:solidFill>
                  <a:schemeClr val="tx1"/>
                </a:solidFill>
                <a:latin typeface="Arial" panose="020B0604020202020204" pitchFamily="34" charset="0"/>
              </a:defRPr>
            </a:lvl5pPr>
            <a:lvl6pPr marL="1960563" defTabSz="862013" eaLnBrk="0" fontAlgn="base" hangingPunct="0">
              <a:spcBef>
                <a:spcPct val="0"/>
              </a:spcBef>
              <a:spcAft>
                <a:spcPct val="0"/>
              </a:spcAft>
              <a:defRPr sz="2400">
                <a:solidFill>
                  <a:schemeClr val="tx1"/>
                </a:solidFill>
                <a:latin typeface="Arial" panose="020B0604020202020204" pitchFamily="34" charset="0"/>
              </a:defRPr>
            </a:lvl6pPr>
            <a:lvl7pPr marL="2417763" defTabSz="862013" eaLnBrk="0" fontAlgn="base" hangingPunct="0">
              <a:spcBef>
                <a:spcPct val="0"/>
              </a:spcBef>
              <a:spcAft>
                <a:spcPct val="0"/>
              </a:spcAft>
              <a:defRPr sz="2400">
                <a:solidFill>
                  <a:schemeClr val="tx1"/>
                </a:solidFill>
                <a:latin typeface="Arial" panose="020B0604020202020204" pitchFamily="34" charset="0"/>
              </a:defRPr>
            </a:lvl7pPr>
            <a:lvl8pPr marL="2874963" defTabSz="862013" eaLnBrk="0" fontAlgn="base" hangingPunct="0">
              <a:spcBef>
                <a:spcPct val="0"/>
              </a:spcBef>
              <a:spcAft>
                <a:spcPct val="0"/>
              </a:spcAft>
              <a:defRPr sz="2400">
                <a:solidFill>
                  <a:schemeClr val="tx1"/>
                </a:solidFill>
                <a:latin typeface="Arial" panose="020B0604020202020204" pitchFamily="34" charset="0"/>
              </a:defRPr>
            </a:lvl8pPr>
            <a:lvl9pPr marL="3332163" defTabSz="862013" eaLnBrk="0" fontAlgn="base" hangingPunct="0">
              <a:spcBef>
                <a:spcPct val="0"/>
              </a:spcBef>
              <a:spcAft>
                <a:spcPct val="0"/>
              </a:spcAft>
              <a:defRPr sz="2400">
                <a:solidFill>
                  <a:schemeClr val="tx1"/>
                </a:solidFill>
                <a:latin typeface="Arial" panose="020B0604020202020204" pitchFamily="34" charset="0"/>
              </a:defRPr>
            </a:lvl9pPr>
          </a:lstStyle>
          <a:p>
            <a:pPr>
              <a:lnSpc>
                <a:spcPct val="95000"/>
              </a:lnSpc>
              <a:spcBef>
                <a:spcPct val="50000"/>
              </a:spcBef>
              <a:buClr>
                <a:schemeClr val="accent2"/>
              </a:buClr>
              <a:buFont typeface="Arial" panose="020B0604020202020204" pitchFamily="34" charset="0"/>
              <a:buChar char="•"/>
            </a:pPr>
            <a:r>
              <a:rPr lang="en-GB" altLang="en-US" sz="1900" dirty="0"/>
              <a:t>Ingress PE receives normal IP Packets from CE router</a:t>
            </a:r>
          </a:p>
          <a:p>
            <a:pPr>
              <a:lnSpc>
                <a:spcPct val="95000"/>
              </a:lnSpc>
              <a:spcBef>
                <a:spcPct val="50000"/>
              </a:spcBef>
              <a:buClr>
                <a:schemeClr val="accent2"/>
              </a:buClr>
              <a:buFont typeface="Arial" panose="020B0604020202020204" pitchFamily="34" charset="0"/>
              <a:buChar char="•"/>
            </a:pPr>
            <a:r>
              <a:rPr lang="en-GB" altLang="en-US" sz="1900" dirty="0"/>
              <a:t>PE router does “IP Longest Match” from </a:t>
            </a:r>
            <a:r>
              <a:rPr lang="en-GB" altLang="en-US" sz="1900" dirty="0">
                <a:solidFill>
                  <a:srgbClr val="00CC00"/>
                </a:solidFill>
                <a:effectLst>
                  <a:outerShdw blurRad="38100" dist="38100" dir="2700000" algn="tl">
                    <a:srgbClr val="C0C0C0"/>
                  </a:outerShdw>
                </a:effectLst>
              </a:rPr>
              <a:t>VPN_B FIB</a:t>
            </a:r>
            <a:r>
              <a:rPr lang="en-GB" altLang="en-US" sz="1900" dirty="0"/>
              <a:t> , find </a:t>
            </a:r>
            <a:r>
              <a:rPr lang="en-GB" altLang="en-US" sz="1900" dirty="0" err="1"/>
              <a:t>iBGP</a:t>
            </a:r>
            <a:r>
              <a:rPr lang="en-GB" altLang="en-US" sz="1900" dirty="0"/>
              <a:t> next hop </a:t>
            </a:r>
            <a:r>
              <a:rPr lang="en-GB" altLang="en-US" sz="1900" dirty="0">
                <a:solidFill>
                  <a:srgbClr val="00CC00"/>
                </a:solidFill>
                <a:effectLst>
                  <a:outerShdw blurRad="38100" dist="38100" dir="2700000" algn="tl">
                    <a:srgbClr val="C0C0C0"/>
                  </a:outerShdw>
                </a:effectLst>
              </a:rPr>
              <a:t>PE2</a:t>
            </a:r>
            <a:r>
              <a:rPr lang="en-GB" altLang="en-US" sz="1900" dirty="0"/>
              <a:t> and  impose a stack of labels:</a:t>
            </a:r>
            <a:r>
              <a:rPr lang="en-GB" altLang="en-US" sz="1900" i="1" dirty="0"/>
              <a:t> </a:t>
            </a:r>
            <a:br>
              <a:rPr lang="en-GB" altLang="en-US" sz="1900" i="1" dirty="0"/>
            </a:br>
            <a:r>
              <a:rPr lang="en-GB" altLang="en-US" sz="1900" dirty="0"/>
              <a:t> exterior Label  </a:t>
            </a:r>
            <a:r>
              <a:rPr lang="en-GB" altLang="en-US" sz="1900" dirty="0">
                <a:solidFill>
                  <a:srgbClr val="3333CC"/>
                </a:solidFill>
                <a:effectLst>
                  <a:outerShdw blurRad="38100" dist="38100" dir="2700000" algn="tl">
                    <a:srgbClr val="C0C0C0"/>
                  </a:outerShdw>
                </a:effectLst>
              </a:rPr>
              <a:t>T2</a:t>
            </a:r>
            <a:r>
              <a:rPr lang="en-GB" altLang="en-US" sz="1900" dirty="0">
                <a:solidFill>
                  <a:srgbClr val="3333CC"/>
                </a:solidFill>
              </a:rPr>
              <a:t> </a:t>
            </a:r>
            <a:r>
              <a:rPr lang="en-GB" altLang="en-US" sz="1900" dirty="0">
                <a:solidFill>
                  <a:schemeClr val="accent3">
                    <a:lumMod val="75000"/>
                  </a:schemeClr>
                </a:solidFill>
              </a:rPr>
              <a:t>+ Interior Label </a:t>
            </a:r>
            <a:r>
              <a:rPr lang="en-GB" altLang="en-US" sz="1900" dirty="0">
                <a:solidFill>
                  <a:schemeClr val="accent2"/>
                </a:solidFill>
                <a:effectLst>
                  <a:outerShdw blurRad="38100" dist="38100" dir="2700000" algn="tl">
                    <a:srgbClr val="C0C0C0"/>
                  </a:outerShdw>
                </a:effectLst>
              </a:rPr>
              <a:t>T8</a:t>
            </a:r>
            <a:endParaRPr lang="en-GB" altLang="en-US" sz="1900" dirty="0">
              <a:solidFill>
                <a:schemeClr val="accent2"/>
              </a:solidFill>
            </a:endParaRPr>
          </a:p>
        </p:txBody>
      </p:sp>
      <p:sp>
        <p:nvSpPr>
          <p:cNvPr id="943298" name="Rectangle 194"/>
          <p:cNvSpPr>
            <a:spLocks noChangeArrowheads="1"/>
          </p:cNvSpPr>
          <p:nvPr/>
        </p:nvSpPr>
        <p:spPr bwMode="auto">
          <a:xfrm>
            <a:off x="5259388" y="3124200"/>
            <a:ext cx="150812" cy="150813"/>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785" tIns="36393" rIns="72785" bIns="36393">
            <a:spAutoFit/>
          </a:bodyPr>
          <a:lstStyle/>
          <a:p>
            <a:endParaRPr lang="en-US"/>
          </a:p>
        </p:txBody>
      </p:sp>
      <p:sp>
        <p:nvSpPr>
          <p:cNvPr id="943299" name="Rectangle 195"/>
          <p:cNvSpPr>
            <a:spLocks noChangeArrowheads="1"/>
          </p:cNvSpPr>
          <p:nvPr/>
        </p:nvSpPr>
        <p:spPr bwMode="auto">
          <a:xfrm>
            <a:off x="5410200" y="3124200"/>
            <a:ext cx="609600" cy="150813"/>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785" tIns="36393" rIns="72785" bIns="36393">
            <a:spAutoFit/>
          </a:bodyPr>
          <a:lstStyle/>
          <a:p>
            <a:endParaRPr lang="en-US"/>
          </a:p>
        </p:txBody>
      </p:sp>
      <p:sp>
        <p:nvSpPr>
          <p:cNvPr id="943300" name="Rectangle 196"/>
          <p:cNvSpPr>
            <a:spLocks noChangeArrowheads="1"/>
          </p:cNvSpPr>
          <p:nvPr/>
        </p:nvSpPr>
        <p:spPr bwMode="auto">
          <a:xfrm>
            <a:off x="5106988" y="3124200"/>
            <a:ext cx="152400" cy="150813"/>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785" tIns="36393" rIns="72785" bIns="36393">
            <a:spAutoFit/>
          </a:bodyPr>
          <a:lstStyle/>
          <a:p>
            <a:endParaRPr lang="en-US"/>
          </a:p>
        </p:txBody>
      </p:sp>
      <p:sp>
        <p:nvSpPr>
          <p:cNvPr id="943301" name="Rectangle 197"/>
          <p:cNvSpPr>
            <a:spLocks noChangeArrowheads="1"/>
          </p:cNvSpPr>
          <p:nvPr/>
        </p:nvSpPr>
        <p:spPr bwMode="auto">
          <a:xfrm>
            <a:off x="5394325" y="3090863"/>
            <a:ext cx="50482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748" tIns="42875" rIns="85748" bIns="42875">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a:t>Data</a:t>
            </a:r>
          </a:p>
        </p:txBody>
      </p:sp>
      <p:sp>
        <p:nvSpPr>
          <p:cNvPr id="943302" name="Rectangle 198"/>
          <p:cNvSpPr>
            <a:spLocks noChangeArrowheads="1"/>
          </p:cNvSpPr>
          <p:nvPr/>
        </p:nvSpPr>
        <p:spPr bwMode="auto">
          <a:xfrm>
            <a:off x="5014913" y="3090863"/>
            <a:ext cx="531812"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748" tIns="42875" rIns="85748" bIns="42875">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a:t>T8T2</a:t>
            </a:r>
          </a:p>
        </p:txBody>
      </p:sp>
      <p:sp>
        <p:nvSpPr>
          <p:cNvPr id="943304" name="Line 200"/>
          <p:cNvSpPr>
            <a:spLocks noChangeShapeType="1"/>
          </p:cNvSpPr>
          <p:nvPr/>
        </p:nvSpPr>
        <p:spPr bwMode="auto">
          <a:xfrm flipH="1">
            <a:off x="1773310" y="3499865"/>
            <a:ext cx="876219" cy="299914"/>
          </a:xfrm>
          <a:prstGeom prst="line">
            <a:avLst/>
          </a:prstGeom>
          <a:noFill/>
          <a:ln w="25400">
            <a:solidFill>
              <a:srgbClr val="00FF66"/>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lIns="42991" tIns="21502" rIns="42991" bIns="21502">
            <a:spAutoFit/>
          </a:bodyPr>
          <a:lstStyle/>
          <a:p>
            <a:endParaRPr lang="en-US"/>
          </a:p>
        </p:txBody>
      </p:sp>
      <p:grpSp>
        <p:nvGrpSpPr>
          <p:cNvPr id="943305" name="Group 201"/>
          <p:cNvGrpSpPr>
            <a:grpSpLocks/>
          </p:cNvGrpSpPr>
          <p:nvPr/>
        </p:nvGrpSpPr>
        <p:grpSpPr bwMode="auto">
          <a:xfrm>
            <a:off x="1227234" y="3503435"/>
            <a:ext cx="811975" cy="469508"/>
            <a:chOff x="1024" y="2210"/>
            <a:chExt cx="512" cy="296"/>
          </a:xfrm>
        </p:grpSpPr>
        <p:grpSp>
          <p:nvGrpSpPr>
            <p:cNvPr id="943306" name="Group 202"/>
            <p:cNvGrpSpPr>
              <a:grpSpLocks/>
            </p:cNvGrpSpPr>
            <p:nvPr/>
          </p:nvGrpSpPr>
          <p:grpSpPr bwMode="auto">
            <a:xfrm>
              <a:off x="1027" y="2213"/>
              <a:ext cx="509" cy="293"/>
              <a:chOff x="1027" y="2213"/>
              <a:chExt cx="509" cy="293"/>
            </a:xfrm>
          </p:grpSpPr>
          <p:grpSp>
            <p:nvGrpSpPr>
              <p:cNvPr id="943307" name="Group 203"/>
              <p:cNvGrpSpPr>
                <a:grpSpLocks/>
              </p:cNvGrpSpPr>
              <p:nvPr/>
            </p:nvGrpSpPr>
            <p:grpSpPr bwMode="auto">
              <a:xfrm>
                <a:off x="1027" y="2216"/>
                <a:ext cx="507" cy="290"/>
                <a:chOff x="1027" y="2216"/>
                <a:chExt cx="507" cy="290"/>
              </a:xfrm>
            </p:grpSpPr>
            <p:sp>
              <p:nvSpPr>
                <p:cNvPr id="943308" name="Oval 204"/>
                <p:cNvSpPr>
                  <a:spLocks noChangeArrowheads="1"/>
                </p:cNvSpPr>
                <p:nvPr/>
              </p:nvSpPr>
              <p:spPr bwMode="auto">
                <a:xfrm>
                  <a:off x="1204" y="2216"/>
                  <a:ext cx="217" cy="118"/>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09" name="Oval 205"/>
                <p:cNvSpPr>
                  <a:spLocks noChangeArrowheads="1"/>
                </p:cNvSpPr>
                <p:nvPr/>
              </p:nvSpPr>
              <p:spPr bwMode="auto">
                <a:xfrm>
                  <a:off x="1080" y="2247"/>
                  <a:ext cx="167" cy="119"/>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10" name="Oval 206"/>
                <p:cNvSpPr>
                  <a:spLocks noChangeArrowheads="1"/>
                </p:cNvSpPr>
                <p:nvPr/>
              </p:nvSpPr>
              <p:spPr bwMode="auto">
                <a:xfrm>
                  <a:off x="1027" y="2323"/>
                  <a:ext cx="112" cy="9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11" name="Oval 207"/>
                <p:cNvSpPr>
                  <a:spLocks noChangeArrowheads="1"/>
                </p:cNvSpPr>
                <p:nvPr/>
              </p:nvSpPr>
              <p:spPr bwMode="auto">
                <a:xfrm>
                  <a:off x="1063" y="2366"/>
                  <a:ext cx="169" cy="10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12" name="Oval 208"/>
                <p:cNvSpPr>
                  <a:spLocks noChangeArrowheads="1"/>
                </p:cNvSpPr>
                <p:nvPr/>
              </p:nvSpPr>
              <p:spPr bwMode="auto">
                <a:xfrm>
                  <a:off x="1185" y="2382"/>
                  <a:ext cx="257" cy="12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13" name="Oval 209"/>
                <p:cNvSpPr>
                  <a:spLocks noChangeArrowheads="1"/>
                </p:cNvSpPr>
                <p:nvPr/>
              </p:nvSpPr>
              <p:spPr bwMode="auto">
                <a:xfrm>
                  <a:off x="1350" y="2249"/>
                  <a:ext cx="162" cy="9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14" name="Oval 210"/>
                <p:cNvSpPr>
                  <a:spLocks noChangeArrowheads="1"/>
                </p:cNvSpPr>
                <p:nvPr/>
              </p:nvSpPr>
              <p:spPr bwMode="auto">
                <a:xfrm>
                  <a:off x="1374" y="2313"/>
                  <a:ext cx="160" cy="9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15" name="Oval 211"/>
                <p:cNvSpPr>
                  <a:spLocks noChangeArrowheads="1"/>
                </p:cNvSpPr>
                <p:nvPr/>
              </p:nvSpPr>
              <p:spPr bwMode="auto">
                <a:xfrm>
                  <a:off x="1355" y="2332"/>
                  <a:ext cx="163" cy="15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16" name="Oval 212"/>
                <p:cNvSpPr>
                  <a:spLocks noChangeArrowheads="1"/>
                </p:cNvSpPr>
                <p:nvPr/>
              </p:nvSpPr>
              <p:spPr bwMode="auto">
                <a:xfrm>
                  <a:off x="1120" y="2283"/>
                  <a:ext cx="326" cy="156"/>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nvGrpSpPr>
              <p:cNvPr id="943317" name="Group 213"/>
              <p:cNvGrpSpPr>
                <a:grpSpLocks/>
              </p:cNvGrpSpPr>
              <p:nvPr/>
            </p:nvGrpSpPr>
            <p:grpSpPr bwMode="auto">
              <a:xfrm>
                <a:off x="1028" y="2213"/>
                <a:ext cx="508" cy="293"/>
                <a:chOff x="1028" y="2213"/>
                <a:chExt cx="508" cy="293"/>
              </a:xfrm>
            </p:grpSpPr>
            <p:sp>
              <p:nvSpPr>
                <p:cNvPr id="943318" name="Arc 214"/>
                <p:cNvSpPr>
                  <a:spLocks/>
                </p:cNvSpPr>
                <p:nvPr/>
              </p:nvSpPr>
              <p:spPr bwMode="auto">
                <a:xfrm>
                  <a:off x="1207" y="2213"/>
                  <a:ext cx="209" cy="61"/>
                </a:xfrm>
                <a:custGeom>
                  <a:avLst/>
                  <a:gdLst>
                    <a:gd name="G0" fmla="+- 20409 0 0"/>
                    <a:gd name="G1" fmla="+- 21600 0 0"/>
                    <a:gd name="G2" fmla="+- 21600 0 0"/>
                    <a:gd name="T0" fmla="*/ 0 w 40684"/>
                    <a:gd name="T1" fmla="*/ 14526 h 21600"/>
                    <a:gd name="T2" fmla="*/ 40684 w 40684"/>
                    <a:gd name="T3" fmla="*/ 14150 h 21600"/>
                    <a:gd name="T4" fmla="*/ 20409 w 40684"/>
                    <a:gd name="T5" fmla="*/ 21600 h 21600"/>
                  </a:gdLst>
                  <a:ahLst/>
                  <a:cxnLst>
                    <a:cxn ang="0">
                      <a:pos x="T0" y="T1"/>
                    </a:cxn>
                    <a:cxn ang="0">
                      <a:pos x="T2" y="T3"/>
                    </a:cxn>
                    <a:cxn ang="0">
                      <a:pos x="T4" y="T5"/>
                    </a:cxn>
                  </a:cxnLst>
                  <a:rect l="0" t="0" r="r" b="b"/>
                  <a:pathLst>
                    <a:path w="40684" h="21600" fill="none" extrusionOk="0">
                      <a:moveTo>
                        <a:pt x="0" y="14526"/>
                      </a:moveTo>
                      <a:cubicBezTo>
                        <a:pt x="3014" y="5830"/>
                        <a:pt x="11206" y="0"/>
                        <a:pt x="20409" y="0"/>
                      </a:cubicBezTo>
                      <a:cubicBezTo>
                        <a:pt x="29465" y="0"/>
                        <a:pt x="37560" y="5649"/>
                        <a:pt x="40683" y="14150"/>
                      </a:cubicBezTo>
                    </a:path>
                    <a:path w="40684" h="21600" stroke="0" extrusionOk="0">
                      <a:moveTo>
                        <a:pt x="0" y="14526"/>
                      </a:moveTo>
                      <a:cubicBezTo>
                        <a:pt x="3014" y="5830"/>
                        <a:pt x="11206" y="0"/>
                        <a:pt x="20409" y="0"/>
                      </a:cubicBezTo>
                      <a:cubicBezTo>
                        <a:pt x="29465" y="0"/>
                        <a:pt x="37560" y="5649"/>
                        <a:pt x="40683" y="14150"/>
                      </a:cubicBezTo>
                      <a:lnTo>
                        <a:pt x="20409" y="2160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19" name="Arc 215"/>
                <p:cNvSpPr>
                  <a:spLocks/>
                </p:cNvSpPr>
                <p:nvPr/>
              </p:nvSpPr>
              <p:spPr bwMode="auto">
                <a:xfrm>
                  <a:off x="1080" y="2247"/>
                  <a:ext cx="133" cy="69"/>
                </a:xfrm>
                <a:custGeom>
                  <a:avLst/>
                  <a:gdLst>
                    <a:gd name="G0" fmla="+- 21600 0 0"/>
                    <a:gd name="G1" fmla="+- 21600 0 0"/>
                    <a:gd name="G2" fmla="+- 21600 0 0"/>
                    <a:gd name="T0" fmla="*/ 976 w 32148"/>
                    <a:gd name="T1" fmla="*/ 28019 h 28019"/>
                    <a:gd name="T2" fmla="*/ 32148 w 32148"/>
                    <a:gd name="T3" fmla="*/ 2751 h 28019"/>
                    <a:gd name="T4" fmla="*/ 21600 w 32148"/>
                    <a:gd name="T5" fmla="*/ 21600 h 28019"/>
                  </a:gdLst>
                  <a:ahLst/>
                  <a:cxnLst>
                    <a:cxn ang="0">
                      <a:pos x="T0" y="T1"/>
                    </a:cxn>
                    <a:cxn ang="0">
                      <a:pos x="T2" y="T3"/>
                    </a:cxn>
                    <a:cxn ang="0">
                      <a:pos x="T4" y="T5"/>
                    </a:cxn>
                  </a:cxnLst>
                  <a:rect l="0" t="0" r="r" b="b"/>
                  <a:pathLst>
                    <a:path w="32148" h="28019" fill="none" extrusionOk="0">
                      <a:moveTo>
                        <a:pt x="975" y="28019"/>
                      </a:moveTo>
                      <a:cubicBezTo>
                        <a:pt x="328" y="25940"/>
                        <a:pt x="0" y="23776"/>
                        <a:pt x="0" y="21600"/>
                      </a:cubicBezTo>
                      <a:cubicBezTo>
                        <a:pt x="0" y="9670"/>
                        <a:pt x="9670" y="0"/>
                        <a:pt x="21600" y="0"/>
                      </a:cubicBezTo>
                      <a:cubicBezTo>
                        <a:pt x="25293" y="0"/>
                        <a:pt x="28925" y="947"/>
                        <a:pt x="32148" y="2750"/>
                      </a:cubicBezTo>
                    </a:path>
                    <a:path w="32148" h="28019" stroke="0" extrusionOk="0">
                      <a:moveTo>
                        <a:pt x="975" y="28019"/>
                      </a:moveTo>
                      <a:cubicBezTo>
                        <a:pt x="328" y="25940"/>
                        <a:pt x="0" y="23776"/>
                        <a:pt x="0" y="21600"/>
                      </a:cubicBezTo>
                      <a:cubicBezTo>
                        <a:pt x="0" y="9670"/>
                        <a:pt x="9670" y="0"/>
                        <a:pt x="21600" y="0"/>
                      </a:cubicBezTo>
                      <a:cubicBezTo>
                        <a:pt x="25293" y="0"/>
                        <a:pt x="28925" y="947"/>
                        <a:pt x="32148" y="2750"/>
                      </a:cubicBezTo>
                      <a:lnTo>
                        <a:pt x="21600" y="2160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20" name="Arc 216"/>
                <p:cNvSpPr>
                  <a:spLocks/>
                </p:cNvSpPr>
                <p:nvPr/>
              </p:nvSpPr>
              <p:spPr bwMode="auto">
                <a:xfrm>
                  <a:off x="1028" y="2317"/>
                  <a:ext cx="80" cy="99"/>
                </a:xfrm>
                <a:custGeom>
                  <a:avLst/>
                  <a:gdLst>
                    <a:gd name="G0" fmla="+- 21600 0 0"/>
                    <a:gd name="G1" fmla="+- 20566 0 0"/>
                    <a:gd name="G2" fmla="+- 21600 0 0"/>
                    <a:gd name="T0" fmla="*/ 8603 w 21600"/>
                    <a:gd name="T1" fmla="*/ 37818 h 37818"/>
                    <a:gd name="T2" fmla="*/ 14998 w 21600"/>
                    <a:gd name="T3" fmla="*/ 0 h 37818"/>
                    <a:gd name="T4" fmla="*/ 21600 w 21600"/>
                    <a:gd name="T5" fmla="*/ 20566 h 37818"/>
                  </a:gdLst>
                  <a:ahLst/>
                  <a:cxnLst>
                    <a:cxn ang="0">
                      <a:pos x="T0" y="T1"/>
                    </a:cxn>
                    <a:cxn ang="0">
                      <a:pos x="T2" y="T3"/>
                    </a:cxn>
                    <a:cxn ang="0">
                      <a:pos x="T4" y="T5"/>
                    </a:cxn>
                  </a:cxnLst>
                  <a:rect l="0" t="0" r="r" b="b"/>
                  <a:pathLst>
                    <a:path w="21600" h="37818" fill="none" extrusionOk="0">
                      <a:moveTo>
                        <a:pt x="8602" y="37818"/>
                      </a:moveTo>
                      <a:cubicBezTo>
                        <a:pt x="3185" y="33737"/>
                        <a:pt x="0" y="27348"/>
                        <a:pt x="0" y="20566"/>
                      </a:cubicBezTo>
                      <a:cubicBezTo>
                        <a:pt x="0" y="11180"/>
                        <a:pt x="6061" y="2868"/>
                        <a:pt x="14997" y="-1"/>
                      </a:cubicBezTo>
                    </a:path>
                    <a:path w="21600" h="37818" stroke="0" extrusionOk="0">
                      <a:moveTo>
                        <a:pt x="8602" y="37818"/>
                      </a:moveTo>
                      <a:cubicBezTo>
                        <a:pt x="3185" y="33737"/>
                        <a:pt x="0" y="27348"/>
                        <a:pt x="0" y="20566"/>
                      </a:cubicBezTo>
                      <a:cubicBezTo>
                        <a:pt x="0" y="11180"/>
                        <a:pt x="6061" y="2868"/>
                        <a:pt x="14997" y="-1"/>
                      </a:cubicBezTo>
                      <a:lnTo>
                        <a:pt x="21600" y="20566"/>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21" name="Arc 217"/>
                <p:cNvSpPr>
                  <a:spLocks/>
                </p:cNvSpPr>
                <p:nvPr/>
              </p:nvSpPr>
              <p:spPr bwMode="auto">
                <a:xfrm>
                  <a:off x="1063" y="2415"/>
                  <a:ext cx="134" cy="58"/>
                </a:xfrm>
                <a:custGeom>
                  <a:avLst/>
                  <a:gdLst>
                    <a:gd name="G0" fmla="+- 21600 0 0"/>
                    <a:gd name="G1" fmla="+- 1166 0 0"/>
                    <a:gd name="G2" fmla="+- 21600 0 0"/>
                    <a:gd name="T0" fmla="*/ 31494 w 31494"/>
                    <a:gd name="T1" fmla="*/ 20367 h 22766"/>
                    <a:gd name="T2" fmla="*/ 31 w 31494"/>
                    <a:gd name="T3" fmla="*/ 0 h 22766"/>
                    <a:gd name="T4" fmla="*/ 21600 w 31494"/>
                    <a:gd name="T5" fmla="*/ 1166 h 22766"/>
                  </a:gdLst>
                  <a:ahLst/>
                  <a:cxnLst>
                    <a:cxn ang="0">
                      <a:pos x="T0" y="T1"/>
                    </a:cxn>
                    <a:cxn ang="0">
                      <a:pos x="T2" y="T3"/>
                    </a:cxn>
                    <a:cxn ang="0">
                      <a:pos x="T4" y="T5"/>
                    </a:cxn>
                  </a:cxnLst>
                  <a:rect l="0" t="0" r="r" b="b"/>
                  <a:pathLst>
                    <a:path w="31494" h="22766" fill="none" extrusionOk="0">
                      <a:moveTo>
                        <a:pt x="31493" y="20366"/>
                      </a:moveTo>
                      <a:cubicBezTo>
                        <a:pt x="28434" y="21943"/>
                        <a:pt x="25042" y="22766"/>
                        <a:pt x="21600" y="22766"/>
                      </a:cubicBezTo>
                      <a:cubicBezTo>
                        <a:pt x="9670" y="22766"/>
                        <a:pt x="0" y="13095"/>
                        <a:pt x="0" y="1166"/>
                      </a:cubicBezTo>
                      <a:cubicBezTo>
                        <a:pt x="0" y="777"/>
                        <a:pt x="10" y="388"/>
                        <a:pt x="31" y="0"/>
                      </a:cubicBezTo>
                    </a:path>
                    <a:path w="31494" h="22766" stroke="0" extrusionOk="0">
                      <a:moveTo>
                        <a:pt x="31493" y="20366"/>
                      </a:moveTo>
                      <a:cubicBezTo>
                        <a:pt x="28434" y="21943"/>
                        <a:pt x="25042" y="22766"/>
                        <a:pt x="21600" y="22766"/>
                      </a:cubicBezTo>
                      <a:cubicBezTo>
                        <a:pt x="9670" y="22766"/>
                        <a:pt x="0" y="13095"/>
                        <a:pt x="0" y="1166"/>
                      </a:cubicBezTo>
                      <a:cubicBezTo>
                        <a:pt x="0" y="777"/>
                        <a:pt x="10" y="388"/>
                        <a:pt x="31" y="0"/>
                      </a:cubicBezTo>
                      <a:lnTo>
                        <a:pt x="21600" y="1166"/>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22" name="Arc 218"/>
                <p:cNvSpPr>
                  <a:spLocks/>
                </p:cNvSpPr>
                <p:nvPr/>
              </p:nvSpPr>
              <p:spPr bwMode="auto">
                <a:xfrm>
                  <a:off x="1190" y="2453"/>
                  <a:ext cx="225" cy="53"/>
                </a:xfrm>
                <a:custGeom>
                  <a:avLst/>
                  <a:gdLst>
                    <a:gd name="G0" fmla="+- 21213 0 0"/>
                    <a:gd name="G1" fmla="+- 0 0 0"/>
                    <a:gd name="G2" fmla="+- 21600 0 0"/>
                    <a:gd name="T0" fmla="*/ 39481 w 39481"/>
                    <a:gd name="T1" fmla="*/ 11525 h 21600"/>
                    <a:gd name="T2" fmla="*/ 0 w 39481"/>
                    <a:gd name="T3" fmla="*/ 4069 h 21600"/>
                    <a:gd name="T4" fmla="*/ 21213 w 39481"/>
                    <a:gd name="T5" fmla="*/ 0 h 21600"/>
                  </a:gdLst>
                  <a:ahLst/>
                  <a:cxnLst>
                    <a:cxn ang="0">
                      <a:pos x="T0" y="T1"/>
                    </a:cxn>
                    <a:cxn ang="0">
                      <a:pos x="T2" y="T3"/>
                    </a:cxn>
                    <a:cxn ang="0">
                      <a:pos x="T4" y="T5"/>
                    </a:cxn>
                  </a:cxnLst>
                  <a:rect l="0" t="0" r="r" b="b"/>
                  <a:pathLst>
                    <a:path w="39481" h="21600" fill="none" extrusionOk="0">
                      <a:moveTo>
                        <a:pt x="39481" y="11525"/>
                      </a:moveTo>
                      <a:cubicBezTo>
                        <a:pt x="35524" y="17796"/>
                        <a:pt x="28628" y="21600"/>
                        <a:pt x="21213" y="21600"/>
                      </a:cubicBezTo>
                      <a:cubicBezTo>
                        <a:pt x="10852" y="21600"/>
                        <a:pt x="1951" y="14243"/>
                        <a:pt x="-1" y="4069"/>
                      </a:cubicBezTo>
                    </a:path>
                    <a:path w="39481" h="21600" stroke="0" extrusionOk="0">
                      <a:moveTo>
                        <a:pt x="39481" y="11525"/>
                      </a:moveTo>
                      <a:cubicBezTo>
                        <a:pt x="35524" y="17796"/>
                        <a:pt x="28628" y="21600"/>
                        <a:pt x="21213" y="21600"/>
                      </a:cubicBezTo>
                      <a:cubicBezTo>
                        <a:pt x="10852" y="21600"/>
                        <a:pt x="1951" y="14243"/>
                        <a:pt x="-1" y="4069"/>
                      </a:cubicBezTo>
                      <a:lnTo>
                        <a:pt x="21213" y="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23" name="Arc 219"/>
                <p:cNvSpPr>
                  <a:spLocks/>
                </p:cNvSpPr>
                <p:nvPr/>
              </p:nvSpPr>
              <p:spPr bwMode="auto">
                <a:xfrm>
                  <a:off x="1413" y="2250"/>
                  <a:ext cx="101" cy="71"/>
                </a:xfrm>
                <a:custGeom>
                  <a:avLst/>
                  <a:gdLst>
                    <a:gd name="G0" fmla="+- 4673 0 0"/>
                    <a:gd name="G1" fmla="+- 21600 0 0"/>
                    <a:gd name="G2" fmla="+- 21600 0 0"/>
                    <a:gd name="T0" fmla="*/ 0 w 26273"/>
                    <a:gd name="T1" fmla="*/ 512 h 32787"/>
                    <a:gd name="T2" fmla="*/ 23150 w 26273"/>
                    <a:gd name="T3" fmla="*/ 32787 h 32787"/>
                    <a:gd name="T4" fmla="*/ 4673 w 26273"/>
                    <a:gd name="T5" fmla="*/ 21600 h 32787"/>
                  </a:gdLst>
                  <a:ahLst/>
                  <a:cxnLst>
                    <a:cxn ang="0">
                      <a:pos x="T0" y="T1"/>
                    </a:cxn>
                    <a:cxn ang="0">
                      <a:pos x="T2" y="T3"/>
                    </a:cxn>
                    <a:cxn ang="0">
                      <a:pos x="T4" y="T5"/>
                    </a:cxn>
                  </a:cxnLst>
                  <a:rect l="0" t="0" r="r" b="b"/>
                  <a:pathLst>
                    <a:path w="26273" h="32787" fill="none" extrusionOk="0">
                      <a:moveTo>
                        <a:pt x="-1" y="511"/>
                      </a:moveTo>
                      <a:cubicBezTo>
                        <a:pt x="1534" y="171"/>
                        <a:pt x="3101" y="0"/>
                        <a:pt x="4673" y="0"/>
                      </a:cubicBezTo>
                      <a:cubicBezTo>
                        <a:pt x="16602" y="0"/>
                        <a:pt x="26273" y="9670"/>
                        <a:pt x="26273" y="21600"/>
                      </a:cubicBezTo>
                      <a:cubicBezTo>
                        <a:pt x="26273" y="25544"/>
                        <a:pt x="25193" y="29413"/>
                        <a:pt x="23150" y="32787"/>
                      </a:cubicBezTo>
                    </a:path>
                    <a:path w="26273" h="32787" stroke="0" extrusionOk="0">
                      <a:moveTo>
                        <a:pt x="-1" y="511"/>
                      </a:moveTo>
                      <a:cubicBezTo>
                        <a:pt x="1534" y="171"/>
                        <a:pt x="3101" y="0"/>
                        <a:pt x="4673" y="0"/>
                      </a:cubicBezTo>
                      <a:cubicBezTo>
                        <a:pt x="16602" y="0"/>
                        <a:pt x="26273" y="9670"/>
                        <a:pt x="26273" y="21600"/>
                      </a:cubicBezTo>
                      <a:cubicBezTo>
                        <a:pt x="26273" y="25544"/>
                        <a:pt x="25193" y="29413"/>
                        <a:pt x="23150" y="32787"/>
                      </a:cubicBezTo>
                      <a:lnTo>
                        <a:pt x="4673" y="2160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24" name="Arc 220"/>
                <p:cNvSpPr>
                  <a:spLocks/>
                </p:cNvSpPr>
                <p:nvPr/>
              </p:nvSpPr>
              <p:spPr bwMode="auto">
                <a:xfrm>
                  <a:off x="1443" y="2320"/>
                  <a:ext cx="93" cy="71"/>
                </a:xfrm>
                <a:custGeom>
                  <a:avLst/>
                  <a:gdLst>
                    <a:gd name="G0" fmla="+- 0 0 0"/>
                    <a:gd name="G1" fmla="+- 17366 0 0"/>
                    <a:gd name="G2" fmla="+- 21600 0 0"/>
                    <a:gd name="T0" fmla="*/ 12844 w 21600"/>
                    <a:gd name="T1" fmla="*/ 0 h 30275"/>
                    <a:gd name="T2" fmla="*/ 17318 w 21600"/>
                    <a:gd name="T3" fmla="*/ 30275 h 30275"/>
                    <a:gd name="T4" fmla="*/ 0 w 21600"/>
                    <a:gd name="T5" fmla="*/ 17366 h 30275"/>
                  </a:gdLst>
                  <a:ahLst/>
                  <a:cxnLst>
                    <a:cxn ang="0">
                      <a:pos x="T0" y="T1"/>
                    </a:cxn>
                    <a:cxn ang="0">
                      <a:pos x="T2" y="T3"/>
                    </a:cxn>
                    <a:cxn ang="0">
                      <a:pos x="T4" y="T5"/>
                    </a:cxn>
                  </a:cxnLst>
                  <a:rect l="0" t="0" r="r" b="b"/>
                  <a:pathLst>
                    <a:path w="21600" h="30275" fill="none" extrusionOk="0">
                      <a:moveTo>
                        <a:pt x="12844" y="-1"/>
                      </a:moveTo>
                      <a:cubicBezTo>
                        <a:pt x="18351" y="4072"/>
                        <a:pt x="21600" y="10516"/>
                        <a:pt x="21600" y="17366"/>
                      </a:cubicBezTo>
                      <a:cubicBezTo>
                        <a:pt x="21600" y="22017"/>
                        <a:pt x="20098" y="26545"/>
                        <a:pt x="17318" y="30275"/>
                      </a:cubicBezTo>
                    </a:path>
                    <a:path w="21600" h="30275" stroke="0" extrusionOk="0">
                      <a:moveTo>
                        <a:pt x="12844" y="-1"/>
                      </a:moveTo>
                      <a:cubicBezTo>
                        <a:pt x="18351" y="4072"/>
                        <a:pt x="21600" y="10516"/>
                        <a:pt x="21600" y="17366"/>
                      </a:cubicBezTo>
                      <a:cubicBezTo>
                        <a:pt x="21600" y="22017"/>
                        <a:pt x="20098" y="26545"/>
                        <a:pt x="17318" y="30275"/>
                      </a:cubicBezTo>
                      <a:lnTo>
                        <a:pt x="0" y="17366"/>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25" name="Arc 221"/>
                <p:cNvSpPr>
                  <a:spLocks/>
                </p:cNvSpPr>
                <p:nvPr/>
              </p:nvSpPr>
              <p:spPr bwMode="auto">
                <a:xfrm>
                  <a:off x="1408" y="2388"/>
                  <a:ext cx="112" cy="101"/>
                </a:xfrm>
                <a:custGeom>
                  <a:avLst/>
                  <a:gdLst>
                    <a:gd name="G0" fmla="+- 6871 0 0"/>
                    <a:gd name="G1" fmla="+- 7549 0 0"/>
                    <a:gd name="G2" fmla="+- 21600 0 0"/>
                    <a:gd name="T0" fmla="*/ 27109 w 28471"/>
                    <a:gd name="T1" fmla="*/ 0 h 29149"/>
                    <a:gd name="T2" fmla="*/ 0 w 28471"/>
                    <a:gd name="T3" fmla="*/ 28027 h 29149"/>
                    <a:gd name="T4" fmla="*/ 6871 w 28471"/>
                    <a:gd name="T5" fmla="*/ 7549 h 29149"/>
                  </a:gdLst>
                  <a:ahLst/>
                  <a:cxnLst>
                    <a:cxn ang="0">
                      <a:pos x="T0" y="T1"/>
                    </a:cxn>
                    <a:cxn ang="0">
                      <a:pos x="T2" y="T3"/>
                    </a:cxn>
                    <a:cxn ang="0">
                      <a:pos x="T4" y="T5"/>
                    </a:cxn>
                  </a:cxnLst>
                  <a:rect l="0" t="0" r="r" b="b"/>
                  <a:pathLst>
                    <a:path w="28471" h="29149" fill="none" extrusionOk="0">
                      <a:moveTo>
                        <a:pt x="27108" y="0"/>
                      </a:moveTo>
                      <a:cubicBezTo>
                        <a:pt x="28009" y="2414"/>
                        <a:pt x="28471" y="4971"/>
                        <a:pt x="28471" y="7549"/>
                      </a:cubicBezTo>
                      <a:cubicBezTo>
                        <a:pt x="28471" y="19478"/>
                        <a:pt x="18800" y="29149"/>
                        <a:pt x="6871" y="29149"/>
                      </a:cubicBezTo>
                      <a:cubicBezTo>
                        <a:pt x="4535" y="29149"/>
                        <a:pt x="2214" y="28770"/>
                        <a:pt x="-1" y="28027"/>
                      </a:cubicBezTo>
                    </a:path>
                    <a:path w="28471" h="29149" stroke="0" extrusionOk="0">
                      <a:moveTo>
                        <a:pt x="27108" y="0"/>
                      </a:moveTo>
                      <a:cubicBezTo>
                        <a:pt x="28009" y="2414"/>
                        <a:pt x="28471" y="4971"/>
                        <a:pt x="28471" y="7549"/>
                      </a:cubicBezTo>
                      <a:cubicBezTo>
                        <a:pt x="28471" y="19478"/>
                        <a:pt x="18800" y="29149"/>
                        <a:pt x="6871" y="29149"/>
                      </a:cubicBezTo>
                      <a:cubicBezTo>
                        <a:pt x="4535" y="29149"/>
                        <a:pt x="2214" y="28770"/>
                        <a:pt x="-1" y="28027"/>
                      </a:cubicBezTo>
                      <a:lnTo>
                        <a:pt x="6871" y="7549"/>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nvGrpSpPr>
            <p:cNvPr id="943326" name="Group 222"/>
            <p:cNvGrpSpPr>
              <a:grpSpLocks/>
            </p:cNvGrpSpPr>
            <p:nvPr/>
          </p:nvGrpSpPr>
          <p:grpSpPr bwMode="auto">
            <a:xfrm>
              <a:off x="1024" y="2210"/>
              <a:ext cx="511" cy="292"/>
              <a:chOff x="1024" y="2210"/>
              <a:chExt cx="511" cy="292"/>
            </a:xfrm>
          </p:grpSpPr>
          <p:grpSp>
            <p:nvGrpSpPr>
              <p:cNvPr id="943327" name="Group 223"/>
              <p:cNvGrpSpPr>
                <a:grpSpLocks/>
              </p:cNvGrpSpPr>
              <p:nvPr/>
            </p:nvGrpSpPr>
            <p:grpSpPr bwMode="auto">
              <a:xfrm>
                <a:off x="1024" y="2212"/>
                <a:ext cx="510" cy="290"/>
                <a:chOff x="1024" y="2212"/>
                <a:chExt cx="510" cy="290"/>
              </a:xfrm>
            </p:grpSpPr>
            <p:sp>
              <p:nvSpPr>
                <p:cNvPr id="943328" name="Oval 224"/>
                <p:cNvSpPr>
                  <a:spLocks noChangeArrowheads="1"/>
                </p:cNvSpPr>
                <p:nvPr/>
              </p:nvSpPr>
              <p:spPr bwMode="auto">
                <a:xfrm>
                  <a:off x="1200" y="2212"/>
                  <a:ext cx="221" cy="118"/>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29" name="Oval 225"/>
                <p:cNvSpPr>
                  <a:spLocks noChangeArrowheads="1"/>
                </p:cNvSpPr>
                <p:nvPr/>
              </p:nvSpPr>
              <p:spPr bwMode="auto">
                <a:xfrm>
                  <a:off x="1077" y="2246"/>
                  <a:ext cx="169" cy="11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30" name="Oval 226"/>
                <p:cNvSpPr>
                  <a:spLocks noChangeArrowheads="1"/>
                </p:cNvSpPr>
                <p:nvPr/>
              </p:nvSpPr>
              <p:spPr bwMode="auto">
                <a:xfrm>
                  <a:off x="1024" y="2317"/>
                  <a:ext cx="114" cy="96"/>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31" name="Oval 227"/>
                <p:cNvSpPr>
                  <a:spLocks noChangeArrowheads="1"/>
                </p:cNvSpPr>
                <p:nvPr/>
              </p:nvSpPr>
              <p:spPr bwMode="auto">
                <a:xfrm>
                  <a:off x="1059" y="2361"/>
                  <a:ext cx="171" cy="10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32" name="Oval 228"/>
                <p:cNvSpPr>
                  <a:spLocks noChangeArrowheads="1"/>
                </p:cNvSpPr>
                <p:nvPr/>
              </p:nvSpPr>
              <p:spPr bwMode="auto">
                <a:xfrm>
                  <a:off x="1183" y="2379"/>
                  <a:ext cx="255" cy="12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33" name="Oval 229"/>
                <p:cNvSpPr>
                  <a:spLocks noChangeArrowheads="1"/>
                </p:cNvSpPr>
                <p:nvPr/>
              </p:nvSpPr>
              <p:spPr bwMode="auto">
                <a:xfrm>
                  <a:off x="1347" y="2247"/>
                  <a:ext cx="165" cy="92"/>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34" name="Oval 230"/>
                <p:cNvSpPr>
                  <a:spLocks noChangeArrowheads="1"/>
                </p:cNvSpPr>
                <p:nvPr/>
              </p:nvSpPr>
              <p:spPr bwMode="auto">
                <a:xfrm>
                  <a:off x="1373" y="2309"/>
                  <a:ext cx="161" cy="92"/>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35" name="Oval 231"/>
                <p:cNvSpPr>
                  <a:spLocks noChangeArrowheads="1"/>
                </p:cNvSpPr>
                <p:nvPr/>
              </p:nvSpPr>
              <p:spPr bwMode="auto">
                <a:xfrm>
                  <a:off x="1355" y="2330"/>
                  <a:ext cx="162" cy="15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36" name="Oval 232"/>
                <p:cNvSpPr>
                  <a:spLocks noChangeArrowheads="1"/>
                </p:cNvSpPr>
                <p:nvPr/>
              </p:nvSpPr>
              <p:spPr bwMode="auto">
                <a:xfrm>
                  <a:off x="1119" y="2282"/>
                  <a:ext cx="327" cy="15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nvGrpSpPr>
              <p:cNvPr id="943337" name="Group 233"/>
              <p:cNvGrpSpPr>
                <a:grpSpLocks/>
              </p:cNvGrpSpPr>
              <p:nvPr/>
            </p:nvGrpSpPr>
            <p:grpSpPr bwMode="auto">
              <a:xfrm>
                <a:off x="1025" y="2210"/>
                <a:ext cx="510" cy="292"/>
                <a:chOff x="1025" y="2210"/>
                <a:chExt cx="510" cy="292"/>
              </a:xfrm>
            </p:grpSpPr>
            <p:sp>
              <p:nvSpPr>
                <p:cNvPr id="943338" name="Arc 234"/>
                <p:cNvSpPr>
                  <a:spLocks/>
                </p:cNvSpPr>
                <p:nvPr/>
              </p:nvSpPr>
              <p:spPr bwMode="auto">
                <a:xfrm>
                  <a:off x="1204" y="2210"/>
                  <a:ext cx="212" cy="61"/>
                </a:xfrm>
                <a:custGeom>
                  <a:avLst/>
                  <a:gdLst>
                    <a:gd name="G0" fmla="+- 20421 0 0"/>
                    <a:gd name="G1" fmla="+- 21600 0 0"/>
                    <a:gd name="G2" fmla="+- 21600 0 0"/>
                    <a:gd name="T0" fmla="*/ 0 w 40686"/>
                    <a:gd name="T1" fmla="*/ 14561 h 21600"/>
                    <a:gd name="T2" fmla="*/ 40686 w 40686"/>
                    <a:gd name="T3" fmla="*/ 14125 h 21600"/>
                    <a:gd name="T4" fmla="*/ 20421 w 40686"/>
                    <a:gd name="T5" fmla="*/ 21600 h 21600"/>
                  </a:gdLst>
                  <a:ahLst/>
                  <a:cxnLst>
                    <a:cxn ang="0">
                      <a:pos x="T0" y="T1"/>
                    </a:cxn>
                    <a:cxn ang="0">
                      <a:pos x="T2" y="T3"/>
                    </a:cxn>
                    <a:cxn ang="0">
                      <a:pos x="T4" y="T5"/>
                    </a:cxn>
                  </a:cxnLst>
                  <a:rect l="0" t="0" r="r" b="b"/>
                  <a:pathLst>
                    <a:path w="40686" h="21600" fill="none" extrusionOk="0">
                      <a:moveTo>
                        <a:pt x="0" y="14561"/>
                      </a:moveTo>
                      <a:cubicBezTo>
                        <a:pt x="3003" y="5847"/>
                        <a:pt x="11204" y="0"/>
                        <a:pt x="20421" y="0"/>
                      </a:cubicBezTo>
                      <a:cubicBezTo>
                        <a:pt x="29467" y="0"/>
                        <a:pt x="37555" y="5637"/>
                        <a:pt x="40686" y="14124"/>
                      </a:cubicBezTo>
                    </a:path>
                    <a:path w="40686" h="21600" stroke="0" extrusionOk="0">
                      <a:moveTo>
                        <a:pt x="0" y="14561"/>
                      </a:moveTo>
                      <a:cubicBezTo>
                        <a:pt x="3003" y="5847"/>
                        <a:pt x="11204" y="0"/>
                        <a:pt x="20421" y="0"/>
                      </a:cubicBezTo>
                      <a:cubicBezTo>
                        <a:pt x="29467" y="0"/>
                        <a:pt x="37555" y="5637"/>
                        <a:pt x="40686" y="14124"/>
                      </a:cubicBezTo>
                      <a:lnTo>
                        <a:pt x="20421" y="2160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39" name="Arc 235"/>
                <p:cNvSpPr>
                  <a:spLocks/>
                </p:cNvSpPr>
                <p:nvPr/>
              </p:nvSpPr>
              <p:spPr bwMode="auto">
                <a:xfrm>
                  <a:off x="1077" y="2243"/>
                  <a:ext cx="134" cy="71"/>
                </a:xfrm>
                <a:custGeom>
                  <a:avLst/>
                  <a:gdLst>
                    <a:gd name="G0" fmla="+- 21600 0 0"/>
                    <a:gd name="G1" fmla="+- 21600 0 0"/>
                    <a:gd name="G2" fmla="+- 21600 0 0"/>
                    <a:gd name="T0" fmla="*/ 1054 w 32039"/>
                    <a:gd name="T1" fmla="*/ 28267 h 28267"/>
                    <a:gd name="T2" fmla="*/ 32039 w 32039"/>
                    <a:gd name="T3" fmla="*/ 2690 h 28267"/>
                    <a:gd name="T4" fmla="*/ 21600 w 32039"/>
                    <a:gd name="T5" fmla="*/ 21600 h 28267"/>
                  </a:gdLst>
                  <a:ahLst/>
                  <a:cxnLst>
                    <a:cxn ang="0">
                      <a:pos x="T0" y="T1"/>
                    </a:cxn>
                    <a:cxn ang="0">
                      <a:pos x="T2" y="T3"/>
                    </a:cxn>
                    <a:cxn ang="0">
                      <a:pos x="T4" y="T5"/>
                    </a:cxn>
                  </a:cxnLst>
                  <a:rect l="0" t="0" r="r" b="b"/>
                  <a:pathLst>
                    <a:path w="32039" h="28267" fill="none" extrusionOk="0">
                      <a:moveTo>
                        <a:pt x="1054" y="28266"/>
                      </a:moveTo>
                      <a:cubicBezTo>
                        <a:pt x="355" y="26113"/>
                        <a:pt x="0" y="23863"/>
                        <a:pt x="0" y="21600"/>
                      </a:cubicBezTo>
                      <a:cubicBezTo>
                        <a:pt x="0" y="9670"/>
                        <a:pt x="9670" y="0"/>
                        <a:pt x="21600" y="0"/>
                      </a:cubicBezTo>
                      <a:cubicBezTo>
                        <a:pt x="25251" y="0"/>
                        <a:pt x="28842" y="925"/>
                        <a:pt x="32038" y="2690"/>
                      </a:cubicBezTo>
                    </a:path>
                    <a:path w="32039" h="28267" stroke="0" extrusionOk="0">
                      <a:moveTo>
                        <a:pt x="1054" y="28266"/>
                      </a:moveTo>
                      <a:cubicBezTo>
                        <a:pt x="355" y="26113"/>
                        <a:pt x="0" y="23863"/>
                        <a:pt x="0" y="21600"/>
                      </a:cubicBezTo>
                      <a:cubicBezTo>
                        <a:pt x="0" y="9670"/>
                        <a:pt x="9670" y="0"/>
                        <a:pt x="21600" y="0"/>
                      </a:cubicBezTo>
                      <a:cubicBezTo>
                        <a:pt x="25251" y="0"/>
                        <a:pt x="28842" y="925"/>
                        <a:pt x="32038" y="2690"/>
                      </a:cubicBezTo>
                      <a:lnTo>
                        <a:pt x="21600" y="2160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40" name="Arc 236"/>
                <p:cNvSpPr>
                  <a:spLocks/>
                </p:cNvSpPr>
                <p:nvPr/>
              </p:nvSpPr>
              <p:spPr bwMode="auto">
                <a:xfrm>
                  <a:off x="1025" y="2312"/>
                  <a:ext cx="82" cy="100"/>
                </a:xfrm>
                <a:custGeom>
                  <a:avLst/>
                  <a:gdLst>
                    <a:gd name="G0" fmla="+- 21600 0 0"/>
                    <a:gd name="G1" fmla="+- 20508 0 0"/>
                    <a:gd name="G2" fmla="+- 21600 0 0"/>
                    <a:gd name="T0" fmla="*/ 8696 w 21600"/>
                    <a:gd name="T1" fmla="*/ 37829 h 37829"/>
                    <a:gd name="T2" fmla="*/ 14820 w 21600"/>
                    <a:gd name="T3" fmla="*/ 0 h 37829"/>
                    <a:gd name="T4" fmla="*/ 21600 w 21600"/>
                    <a:gd name="T5" fmla="*/ 20508 h 37829"/>
                  </a:gdLst>
                  <a:ahLst/>
                  <a:cxnLst>
                    <a:cxn ang="0">
                      <a:pos x="T0" y="T1"/>
                    </a:cxn>
                    <a:cxn ang="0">
                      <a:pos x="T2" y="T3"/>
                    </a:cxn>
                    <a:cxn ang="0">
                      <a:pos x="T4" y="T5"/>
                    </a:cxn>
                  </a:cxnLst>
                  <a:rect l="0" t="0" r="r" b="b"/>
                  <a:pathLst>
                    <a:path w="21600" h="37829" fill="none" extrusionOk="0">
                      <a:moveTo>
                        <a:pt x="8695" y="37829"/>
                      </a:moveTo>
                      <a:cubicBezTo>
                        <a:pt x="3223" y="33753"/>
                        <a:pt x="0" y="27331"/>
                        <a:pt x="0" y="20508"/>
                      </a:cubicBezTo>
                      <a:cubicBezTo>
                        <a:pt x="0" y="11191"/>
                        <a:pt x="5973" y="2924"/>
                        <a:pt x="14819" y="-1"/>
                      </a:cubicBezTo>
                    </a:path>
                    <a:path w="21600" h="37829" stroke="0" extrusionOk="0">
                      <a:moveTo>
                        <a:pt x="8695" y="37829"/>
                      </a:moveTo>
                      <a:cubicBezTo>
                        <a:pt x="3223" y="33753"/>
                        <a:pt x="0" y="27331"/>
                        <a:pt x="0" y="20508"/>
                      </a:cubicBezTo>
                      <a:cubicBezTo>
                        <a:pt x="0" y="11191"/>
                        <a:pt x="5973" y="2924"/>
                        <a:pt x="14819" y="-1"/>
                      </a:cubicBezTo>
                      <a:lnTo>
                        <a:pt x="21600" y="20508"/>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41" name="Arc 237"/>
                <p:cNvSpPr>
                  <a:spLocks/>
                </p:cNvSpPr>
                <p:nvPr/>
              </p:nvSpPr>
              <p:spPr bwMode="auto">
                <a:xfrm>
                  <a:off x="1058" y="2411"/>
                  <a:ext cx="134" cy="57"/>
                </a:xfrm>
                <a:custGeom>
                  <a:avLst/>
                  <a:gdLst>
                    <a:gd name="G0" fmla="+- 21600 0 0"/>
                    <a:gd name="G1" fmla="+- 781 0 0"/>
                    <a:gd name="G2" fmla="+- 21600 0 0"/>
                    <a:gd name="T0" fmla="*/ 31221 w 31221"/>
                    <a:gd name="T1" fmla="*/ 20120 h 22381"/>
                    <a:gd name="T2" fmla="*/ 14 w 31221"/>
                    <a:gd name="T3" fmla="*/ 0 h 22381"/>
                    <a:gd name="T4" fmla="*/ 21600 w 31221"/>
                    <a:gd name="T5" fmla="*/ 781 h 22381"/>
                  </a:gdLst>
                  <a:ahLst/>
                  <a:cxnLst>
                    <a:cxn ang="0">
                      <a:pos x="T0" y="T1"/>
                    </a:cxn>
                    <a:cxn ang="0">
                      <a:pos x="T2" y="T3"/>
                    </a:cxn>
                    <a:cxn ang="0">
                      <a:pos x="T4" y="T5"/>
                    </a:cxn>
                  </a:cxnLst>
                  <a:rect l="0" t="0" r="r" b="b"/>
                  <a:pathLst>
                    <a:path w="31221" h="22381" fill="none" extrusionOk="0">
                      <a:moveTo>
                        <a:pt x="31220" y="20119"/>
                      </a:moveTo>
                      <a:cubicBezTo>
                        <a:pt x="28231" y="21607"/>
                        <a:pt x="24938" y="22381"/>
                        <a:pt x="21600" y="22381"/>
                      </a:cubicBezTo>
                      <a:cubicBezTo>
                        <a:pt x="9670" y="22381"/>
                        <a:pt x="0" y="12710"/>
                        <a:pt x="0" y="781"/>
                      </a:cubicBezTo>
                      <a:cubicBezTo>
                        <a:pt x="0" y="520"/>
                        <a:pt x="4" y="260"/>
                        <a:pt x="14" y="0"/>
                      </a:cubicBezTo>
                    </a:path>
                    <a:path w="31221" h="22381" stroke="0" extrusionOk="0">
                      <a:moveTo>
                        <a:pt x="31220" y="20119"/>
                      </a:moveTo>
                      <a:cubicBezTo>
                        <a:pt x="28231" y="21607"/>
                        <a:pt x="24938" y="22381"/>
                        <a:pt x="21600" y="22381"/>
                      </a:cubicBezTo>
                      <a:cubicBezTo>
                        <a:pt x="9670" y="22381"/>
                        <a:pt x="0" y="12710"/>
                        <a:pt x="0" y="781"/>
                      </a:cubicBezTo>
                      <a:cubicBezTo>
                        <a:pt x="0" y="520"/>
                        <a:pt x="4" y="260"/>
                        <a:pt x="14" y="0"/>
                      </a:cubicBezTo>
                      <a:lnTo>
                        <a:pt x="21600" y="781"/>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42" name="Arc 238"/>
                <p:cNvSpPr>
                  <a:spLocks/>
                </p:cNvSpPr>
                <p:nvPr/>
              </p:nvSpPr>
              <p:spPr bwMode="auto">
                <a:xfrm>
                  <a:off x="1190" y="2449"/>
                  <a:ext cx="226" cy="53"/>
                </a:xfrm>
                <a:custGeom>
                  <a:avLst/>
                  <a:gdLst>
                    <a:gd name="G0" fmla="+- 21216 0 0"/>
                    <a:gd name="G1" fmla="+- 0 0 0"/>
                    <a:gd name="G2" fmla="+- 21600 0 0"/>
                    <a:gd name="T0" fmla="*/ 39463 w 39463"/>
                    <a:gd name="T1" fmla="*/ 11559 h 21600"/>
                    <a:gd name="T2" fmla="*/ 0 w 39463"/>
                    <a:gd name="T3" fmla="*/ 4052 h 21600"/>
                    <a:gd name="T4" fmla="*/ 21216 w 39463"/>
                    <a:gd name="T5" fmla="*/ 0 h 21600"/>
                  </a:gdLst>
                  <a:ahLst/>
                  <a:cxnLst>
                    <a:cxn ang="0">
                      <a:pos x="T0" y="T1"/>
                    </a:cxn>
                    <a:cxn ang="0">
                      <a:pos x="T2" y="T3"/>
                    </a:cxn>
                    <a:cxn ang="0">
                      <a:pos x="T4" y="T5"/>
                    </a:cxn>
                  </a:cxnLst>
                  <a:rect l="0" t="0" r="r" b="b"/>
                  <a:pathLst>
                    <a:path w="39463" h="21600" fill="none" extrusionOk="0">
                      <a:moveTo>
                        <a:pt x="39462" y="11558"/>
                      </a:moveTo>
                      <a:cubicBezTo>
                        <a:pt x="35502" y="17810"/>
                        <a:pt x="28616" y="21600"/>
                        <a:pt x="21216" y="21600"/>
                      </a:cubicBezTo>
                      <a:cubicBezTo>
                        <a:pt x="10849" y="21600"/>
                        <a:pt x="1944" y="14234"/>
                        <a:pt x="-1" y="4052"/>
                      </a:cubicBezTo>
                    </a:path>
                    <a:path w="39463" h="21600" stroke="0" extrusionOk="0">
                      <a:moveTo>
                        <a:pt x="39462" y="11558"/>
                      </a:moveTo>
                      <a:cubicBezTo>
                        <a:pt x="35502" y="17810"/>
                        <a:pt x="28616" y="21600"/>
                        <a:pt x="21216" y="21600"/>
                      </a:cubicBezTo>
                      <a:cubicBezTo>
                        <a:pt x="10849" y="21600"/>
                        <a:pt x="1944" y="14234"/>
                        <a:pt x="-1" y="4052"/>
                      </a:cubicBezTo>
                      <a:lnTo>
                        <a:pt x="21216" y="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43" name="Arc 239"/>
                <p:cNvSpPr>
                  <a:spLocks/>
                </p:cNvSpPr>
                <p:nvPr/>
              </p:nvSpPr>
              <p:spPr bwMode="auto">
                <a:xfrm>
                  <a:off x="1413" y="2248"/>
                  <a:ext cx="100" cy="70"/>
                </a:xfrm>
                <a:custGeom>
                  <a:avLst/>
                  <a:gdLst>
                    <a:gd name="G0" fmla="+- 4702 0 0"/>
                    <a:gd name="G1" fmla="+- 21600 0 0"/>
                    <a:gd name="G2" fmla="+- 21600 0 0"/>
                    <a:gd name="T0" fmla="*/ 0 w 26302"/>
                    <a:gd name="T1" fmla="*/ 518 h 33032"/>
                    <a:gd name="T2" fmla="*/ 23028 w 26302"/>
                    <a:gd name="T3" fmla="*/ 33032 h 33032"/>
                    <a:gd name="T4" fmla="*/ 4702 w 26302"/>
                    <a:gd name="T5" fmla="*/ 21600 h 33032"/>
                  </a:gdLst>
                  <a:ahLst/>
                  <a:cxnLst>
                    <a:cxn ang="0">
                      <a:pos x="T0" y="T1"/>
                    </a:cxn>
                    <a:cxn ang="0">
                      <a:pos x="T2" y="T3"/>
                    </a:cxn>
                    <a:cxn ang="0">
                      <a:pos x="T4" y="T5"/>
                    </a:cxn>
                  </a:cxnLst>
                  <a:rect l="0" t="0" r="r" b="b"/>
                  <a:pathLst>
                    <a:path w="26302" h="33032" fill="none" extrusionOk="0">
                      <a:moveTo>
                        <a:pt x="-1" y="517"/>
                      </a:moveTo>
                      <a:cubicBezTo>
                        <a:pt x="1543" y="173"/>
                        <a:pt x="3120" y="0"/>
                        <a:pt x="4702" y="0"/>
                      </a:cubicBezTo>
                      <a:cubicBezTo>
                        <a:pt x="16631" y="0"/>
                        <a:pt x="26302" y="9670"/>
                        <a:pt x="26302" y="21600"/>
                      </a:cubicBezTo>
                      <a:cubicBezTo>
                        <a:pt x="26302" y="25641"/>
                        <a:pt x="25167" y="29602"/>
                        <a:pt x="23028" y="33032"/>
                      </a:cubicBezTo>
                    </a:path>
                    <a:path w="26302" h="33032" stroke="0" extrusionOk="0">
                      <a:moveTo>
                        <a:pt x="-1" y="517"/>
                      </a:moveTo>
                      <a:cubicBezTo>
                        <a:pt x="1543" y="173"/>
                        <a:pt x="3120" y="0"/>
                        <a:pt x="4702" y="0"/>
                      </a:cubicBezTo>
                      <a:cubicBezTo>
                        <a:pt x="16631" y="0"/>
                        <a:pt x="26302" y="9670"/>
                        <a:pt x="26302" y="21600"/>
                      </a:cubicBezTo>
                      <a:cubicBezTo>
                        <a:pt x="26302" y="25641"/>
                        <a:pt x="25167" y="29602"/>
                        <a:pt x="23028" y="33032"/>
                      </a:cubicBezTo>
                      <a:lnTo>
                        <a:pt x="4702" y="2160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44" name="Arc 240"/>
                <p:cNvSpPr>
                  <a:spLocks/>
                </p:cNvSpPr>
                <p:nvPr/>
              </p:nvSpPr>
              <p:spPr bwMode="auto">
                <a:xfrm>
                  <a:off x="1441" y="2317"/>
                  <a:ext cx="94" cy="70"/>
                </a:xfrm>
                <a:custGeom>
                  <a:avLst/>
                  <a:gdLst>
                    <a:gd name="G0" fmla="+- 0 0 0"/>
                    <a:gd name="G1" fmla="+- 17415 0 0"/>
                    <a:gd name="G2" fmla="+- 21600 0 0"/>
                    <a:gd name="T0" fmla="*/ 12779 w 21600"/>
                    <a:gd name="T1" fmla="*/ 0 h 30033"/>
                    <a:gd name="T2" fmla="*/ 17531 w 21600"/>
                    <a:gd name="T3" fmla="*/ 30033 h 30033"/>
                    <a:gd name="T4" fmla="*/ 0 w 21600"/>
                    <a:gd name="T5" fmla="*/ 17415 h 30033"/>
                  </a:gdLst>
                  <a:ahLst/>
                  <a:cxnLst>
                    <a:cxn ang="0">
                      <a:pos x="T0" y="T1"/>
                    </a:cxn>
                    <a:cxn ang="0">
                      <a:pos x="T2" y="T3"/>
                    </a:cxn>
                    <a:cxn ang="0">
                      <a:pos x="T4" y="T5"/>
                    </a:cxn>
                  </a:cxnLst>
                  <a:rect l="0" t="0" r="r" b="b"/>
                  <a:pathLst>
                    <a:path w="21600" h="30033" fill="none" extrusionOk="0">
                      <a:moveTo>
                        <a:pt x="12778" y="0"/>
                      </a:moveTo>
                      <a:cubicBezTo>
                        <a:pt x="18324" y="4069"/>
                        <a:pt x="21600" y="10536"/>
                        <a:pt x="21600" y="17415"/>
                      </a:cubicBezTo>
                      <a:cubicBezTo>
                        <a:pt x="21600" y="21943"/>
                        <a:pt x="20176" y="26357"/>
                        <a:pt x="17531" y="30033"/>
                      </a:cubicBezTo>
                    </a:path>
                    <a:path w="21600" h="30033" stroke="0" extrusionOk="0">
                      <a:moveTo>
                        <a:pt x="12778" y="0"/>
                      </a:moveTo>
                      <a:cubicBezTo>
                        <a:pt x="18324" y="4069"/>
                        <a:pt x="21600" y="10536"/>
                        <a:pt x="21600" y="17415"/>
                      </a:cubicBezTo>
                      <a:cubicBezTo>
                        <a:pt x="21600" y="21943"/>
                        <a:pt x="20176" y="26357"/>
                        <a:pt x="17531" y="30033"/>
                      </a:cubicBezTo>
                      <a:lnTo>
                        <a:pt x="0" y="17415"/>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45" name="Arc 241"/>
                <p:cNvSpPr>
                  <a:spLocks/>
                </p:cNvSpPr>
                <p:nvPr/>
              </p:nvSpPr>
              <p:spPr bwMode="auto">
                <a:xfrm>
                  <a:off x="1406" y="2385"/>
                  <a:ext cx="115" cy="103"/>
                </a:xfrm>
                <a:custGeom>
                  <a:avLst/>
                  <a:gdLst>
                    <a:gd name="G0" fmla="+- 7030 0 0"/>
                    <a:gd name="G1" fmla="+- 7790 0 0"/>
                    <a:gd name="G2" fmla="+- 21600 0 0"/>
                    <a:gd name="T0" fmla="*/ 27176 w 28630"/>
                    <a:gd name="T1" fmla="*/ 0 h 29390"/>
                    <a:gd name="T2" fmla="*/ 0 w 28630"/>
                    <a:gd name="T3" fmla="*/ 28214 h 29390"/>
                    <a:gd name="T4" fmla="*/ 7030 w 28630"/>
                    <a:gd name="T5" fmla="*/ 7790 h 29390"/>
                  </a:gdLst>
                  <a:ahLst/>
                  <a:cxnLst>
                    <a:cxn ang="0">
                      <a:pos x="T0" y="T1"/>
                    </a:cxn>
                    <a:cxn ang="0">
                      <a:pos x="T2" y="T3"/>
                    </a:cxn>
                    <a:cxn ang="0">
                      <a:pos x="T4" y="T5"/>
                    </a:cxn>
                  </a:cxnLst>
                  <a:rect l="0" t="0" r="r" b="b"/>
                  <a:pathLst>
                    <a:path w="28630" h="29390" fill="none" extrusionOk="0">
                      <a:moveTo>
                        <a:pt x="27176" y="-1"/>
                      </a:moveTo>
                      <a:cubicBezTo>
                        <a:pt x="28137" y="2484"/>
                        <a:pt x="28630" y="5125"/>
                        <a:pt x="28630" y="7790"/>
                      </a:cubicBezTo>
                      <a:cubicBezTo>
                        <a:pt x="28630" y="19719"/>
                        <a:pt x="18959" y="29390"/>
                        <a:pt x="7030" y="29390"/>
                      </a:cubicBezTo>
                      <a:cubicBezTo>
                        <a:pt x="4637" y="29390"/>
                        <a:pt x="2262" y="28992"/>
                        <a:pt x="0" y="28213"/>
                      </a:cubicBezTo>
                    </a:path>
                    <a:path w="28630" h="29390" stroke="0" extrusionOk="0">
                      <a:moveTo>
                        <a:pt x="27176" y="-1"/>
                      </a:moveTo>
                      <a:cubicBezTo>
                        <a:pt x="28137" y="2484"/>
                        <a:pt x="28630" y="5125"/>
                        <a:pt x="28630" y="7790"/>
                      </a:cubicBezTo>
                      <a:cubicBezTo>
                        <a:pt x="28630" y="19719"/>
                        <a:pt x="18959" y="29390"/>
                        <a:pt x="7030" y="29390"/>
                      </a:cubicBezTo>
                      <a:cubicBezTo>
                        <a:pt x="4637" y="29390"/>
                        <a:pt x="2262" y="28992"/>
                        <a:pt x="0" y="28213"/>
                      </a:cubicBezTo>
                      <a:lnTo>
                        <a:pt x="7030" y="779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pic>
        <p:nvPicPr>
          <p:cNvPr id="943346" name="Picture 2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8423" y="3569487"/>
            <a:ext cx="430079" cy="280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3347" name="Line 243"/>
          <p:cNvSpPr>
            <a:spLocks noChangeShapeType="1"/>
          </p:cNvSpPr>
          <p:nvPr/>
        </p:nvSpPr>
        <p:spPr bwMode="auto">
          <a:xfrm flipH="1" flipV="1">
            <a:off x="1775094" y="3166032"/>
            <a:ext cx="874435" cy="182091"/>
          </a:xfrm>
          <a:prstGeom prst="line">
            <a:avLst/>
          </a:prstGeom>
          <a:noFill/>
          <a:ln w="25400">
            <a:solidFill>
              <a:srgbClr val="FFFF0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lIns="42991" tIns="21502" rIns="42991" bIns="21502">
            <a:spAutoFit/>
          </a:bodyPr>
          <a:lstStyle/>
          <a:p>
            <a:endParaRPr lang="en-US"/>
          </a:p>
        </p:txBody>
      </p:sp>
      <p:grpSp>
        <p:nvGrpSpPr>
          <p:cNvPr id="943348" name="Group 244"/>
          <p:cNvGrpSpPr>
            <a:grpSpLocks/>
          </p:cNvGrpSpPr>
          <p:nvPr/>
        </p:nvGrpSpPr>
        <p:grpSpPr bwMode="auto">
          <a:xfrm>
            <a:off x="1091608" y="2908963"/>
            <a:ext cx="799483" cy="440945"/>
            <a:chOff x="976" y="1827"/>
            <a:chExt cx="503" cy="277"/>
          </a:xfrm>
        </p:grpSpPr>
        <p:grpSp>
          <p:nvGrpSpPr>
            <p:cNvPr id="943349" name="Group 245"/>
            <p:cNvGrpSpPr>
              <a:grpSpLocks/>
            </p:cNvGrpSpPr>
            <p:nvPr/>
          </p:nvGrpSpPr>
          <p:grpSpPr bwMode="auto">
            <a:xfrm>
              <a:off x="981" y="1829"/>
              <a:ext cx="498" cy="275"/>
              <a:chOff x="981" y="1829"/>
              <a:chExt cx="498" cy="275"/>
            </a:xfrm>
          </p:grpSpPr>
          <p:grpSp>
            <p:nvGrpSpPr>
              <p:cNvPr id="943350" name="Group 246"/>
              <p:cNvGrpSpPr>
                <a:grpSpLocks/>
              </p:cNvGrpSpPr>
              <p:nvPr/>
            </p:nvGrpSpPr>
            <p:grpSpPr bwMode="auto">
              <a:xfrm>
                <a:off x="981" y="1832"/>
                <a:ext cx="495" cy="271"/>
                <a:chOff x="981" y="1832"/>
                <a:chExt cx="495" cy="271"/>
              </a:xfrm>
            </p:grpSpPr>
            <p:sp>
              <p:nvSpPr>
                <p:cNvPr id="943351" name="Oval 247"/>
                <p:cNvSpPr>
                  <a:spLocks noChangeArrowheads="1"/>
                </p:cNvSpPr>
                <p:nvPr/>
              </p:nvSpPr>
              <p:spPr bwMode="auto">
                <a:xfrm>
                  <a:off x="1151" y="1832"/>
                  <a:ext cx="213"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52" name="Oval 248"/>
                <p:cNvSpPr>
                  <a:spLocks noChangeArrowheads="1"/>
                </p:cNvSpPr>
                <p:nvPr/>
              </p:nvSpPr>
              <p:spPr bwMode="auto">
                <a:xfrm>
                  <a:off x="1031" y="1862"/>
                  <a:ext cx="163"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53" name="Oval 249"/>
                <p:cNvSpPr>
                  <a:spLocks noChangeArrowheads="1"/>
                </p:cNvSpPr>
                <p:nvPr/>
              </p:nvSpPr>
              <p:spPr bwMode="auto">
                <a:xfrm>
                  <a:off x="981" y="1931"/>
                  <a:ext cx="107" cy="87"/>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54" name="Oval 250"/>
                <p:cNvSpPr>
                  <a:spLocks noChangeArrowheads="1"/>
                </p:cNvSpPr>
                <p:nvPr/>
              </p:nvSpPr>
              <p:spPr bwMode="auto">
                <a:xfrm>
                  <a:off x="1013" y="1972"/>
                  <a:ext cx="168" cy="95"/>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55" name="Oval 251"/>
                <p:cNvSpPr>
                  <a:spLocks noChangeArrowheads="1"/>
                </p:cNvSpPr>
                <p:nvPr/>
              </p:nvSpPr>
              <p:spPr bwMode="auto">
                <a:xfrm>
                  <a:off x="1135" y="1987"/>
                  <a:ext cx="250" cy="11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56" name="Oval 252"/>
                <p:cNvSpPr>
                  <a:spLocks noChangeArrowheads="1"/>
                </p:cNvSpPr>
                <p:nvPr/>
              </p:nvSpPr>
              <p:spPr bwMode="auto">
                <a:xfrm>
                  <a:off x="1297" y="1863"/>
                  <a:ext cx="157" cy="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57" name="Oval 253"/>
                <p:cNvSpPr>
                  <a:spLocks noChangeArrowheads="1"/>
                </p:cNvSpPr>
                <p:nvPr/>
              </p:nvSpPr>
              <p:spPr bwMode="auto">
                <a:xfrm>
                  <a:off x="1317" y="1922"/>
                  <a:ext cx="159" cy="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58" name="Oval 254"/>
                <p:cNvSpPr>
                  <a:spLocks noChangeArrowheads="1"/>
                </p:cNvSpPr>
                <p:nvPr/>
              </p:nvSpPr>
              <p:spPr bwMode="auto">
                <a:xfrm>
                  <a:off x="1302" y="1941"/>
                  <a:ext cx="159" cy="14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59" name="Oval 255"/>
                <p:cNvSpPr>
                  <a:spLocks noChangeArrowheads="1"/>
                </p:cNvSpPr>
                <p:nvPr/>
              </p:nvSpPr>
              <p:spPr bwMode="auto">
                <a:xfrm>
                  <a:off x="1070" y="1897"/>
                  <a:ext cx="322" cy="142"/>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nvGrpSpPr>
              <p:cNvPr id="943360" name="Group 256"/>
              <p:cNvGrpSpPr>
                <a:grpSpLocks/>
              </p:cNvGrpSpPr>
              <p:nvPr/>
            </p:nvGrpSpPr>
            <p:grpSpPr bwMode="auto">
              <a:xfrm>
                <a:off x="982" y="1829"/>
                <a:ext cx="497" cy="275"/>
                <a:chOff x="982" y="1829"/>
                <a:chExt cx="497" cy="275"/>
              </a:xfrm>
            </p:grpSpPr>
            <p:sp>
              <p:nvSpPr>
                <p:cNvPr id="943361" name="Arc 257"/>
                <p:cNvSpPr>
                  <a:spLocks/>
                </p:cNvSpPr>
                <p:nvPr/>
              </p:nvSpPr>
              <p:spPr bwMode="auto">
                <a:xfrm>
                  <a:off x="1155" y="1829"/>
                  <a:ext cx="204" cy="58"/>
                </a:xfrm>
                <a:custGeom>
                  <a:avLst/>
                  <a:gdLst>
                    <a:gd name="G0" fmla="+- 20294 0 0"/>
                    <a:gd name="G1" fmla="+- 21600 0 0"/>
                    <a:gd name="G2" fmla="+- 21600 0 0"/>
                    <a:gd name="T0" fmla="*/ 0 w 40416"/>
                    <a:gd name="T1" fmla="*/ 14202 h 21600"/>
                    <a:gd name="T2" fmla="*/ 40416 w 40416"/>
                    <a:gd name="T3" fmla="*/ 13747 h 21600"/>
                    <a:gd name="T4" fmla="*/ 20294 w 40416"/>
                    <a:gd name="T5" fmla="*/ 21600 h 21600"/>
                  </a:gdLst>
                  <a:ahLst/>
                  <a:cxnLst>
                    <a:cxn ang="0">
                      <a:pos x="T0" y="T1"/>
                    </a:cxn>
                    <a:cxn ang="0">
                      <a:pos x="T2" y="T3"/>
                    </a:cxn>
                    <a:cxn ang="0">
                      <a:pos x="T4" y="T5"/>
                    </a:cxn>
                  </a:cxnLst>
                  <a:rect l="0" t="0" r="r" b="b"/>
                  <a:pathLst>
                    <a:path w="40416" h="21600" fill="none" extrusionOk="0">
                      <a:moveTo>
                        <a:pt x="0" y="14202"/>
                      </a:moveTo>
                      <a:cubicBezTo>
                        <a:pt x="3109" y="5674"/>
                        <a:pt x="11217" y="0"/>
                        <a:pt x="20294" y="0"/>
                      </a:cubicBezTo>
                      <a:cubicBezTo>
                        <a:pt x="29192" y="0"/>
                        <a:pt x="37180" y="5457"/>
                        <a:pt x="40415" y="13747"/>
                      </a:cubicBezTo>
                    </a:path>
                    <a:path w="40416" h="21600" stroke="0" extrusionOk="0">
                      <a:moveTo>
                        <a:pt x="0" y="14202"/>
                      </a:moveTo>
                      <a:cubicBezTo>
                        <a:pt x="3109" y="5674"/>
                        <a:pt x="11217" y="0"/>
                        <a:pt x="20294" y="0"/>
                      </a:cubicBezTo>
                      <a:cubicBezTo>
                        <a:pt x="29192" y="0"/>
                        <a:pt x="37180" y="5457"/>
                        <a:pt x="40415" y="13747"/>
                      </a:cubicBezTo>
                      <a:lnTo>
                        <a:pt x="20294"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62" name="Arc 258"/>
                <p:cNvSpPr>
                  <a:spLocks/>
                </p:cNvSpPr>
                <p:nvPr/>
              </p:nvSpPr>
              <p:spPr bwMode="auto">
                <a:xfrm>
                  <a:off x="1031" y="1862"/>
                  <a:ext cx="133" cy="64"/>
                </a:xfrm>
                <a:custGeom>
                  <a:avLst/>
                  <a:gdLst>
                    <a:gd name="G0" fmla="+- 21600 0 0"/>
                    <a:gd name="G1" fmla="+- 21600 0 0"/>
                    <a:gd name="G2" fmla="+- 21600 0 0"/>
                    <a:gd name="T0" fmla="*/ 1031 w 32202"/>
                    <a:gd name="T1" fmla="*/ 28193 h 28193"/>
                    <a:gd name="T2" fmla="*/ 32202 w 32202"/>
                    <a:gd name="T3" fmla="*/ 2781 h 28193"/>
                    <a:gd name="T4" fmla="*/ 21600 w 32202"/>
                    <a:gd name="T5" fmla="*/ 21600 h 28193"/>
                  </a:gdLst>
                  <a:ahLst/>
                  <a:cxnLst>
                    <a:cxn ang="0">
                      <a:pos x="T0" y="T1"/>
                    </a:cxn>
                    <a:cxn ang="0">
                      <a:pos x="T2" y="T3"/>
                    </a:cxn>
                    <a:cxn ang="0">
                      <a:pos x="T4" y="T5"/>
                    </a:cxn>
                  </a:cxnLst>
                  <a:rect l="0" t="0" r="r" b="b"/>
                  <a:pathLst>
                    <a:path w="32202" h="28193" fill="none" extrusionOk="0">
                      <a:moveTo>
                        <a:pt x="1030" y="28193"/>
                      </a:moveTo>
                      <a:cubicBezTo>
                        <a:pt x="347" y="26062"/>
                        <a:pt x="0" y="23837"/>
                        <a:pt x="0" y="21600"/>
                      </a:cubicBezTo>
                      <a:cubicBezTo>
                        <a:pt x="0" y="9670"/>
                        <a:pt x="9670" y="0"/>
                        <a:pt x="21600" y="0"/>
                      </a:cubicBezTo>
                      <a:cubicBezTo>
                        <a:pt x="25314" y="0"/>
                        <a:pt x="28965" y="957"/>
                        <a:pt x="32202" y="2780"/>
                      </a:cubicBezTo>
                    </a:path>
                    <a:path w="32202" h="28193" stroke="0" extrusionOk="0">
                      <a:moveTo>
                        <a:pt x="1030" y="28193"/>
                      </a:moveTo>
                      <a:cubicBezTo>
                        <a:pt x="347" y="26062"/>
                        <a:pt x="0" y="23837"/>
                        <a:pt x="0" y="21600"/>
                      </a:cubicBezTo>
                      <a:cubicBezTo>
                        <a:pt x="0" y="9670"/>
                        <a:pt x="9670" y="0"/>
                        <a:pt x="21600" y="0"/>
                      </a:cubicBezTo>
                      <a:cubicBezTo>
                        <a:pt x="25314" y="0"/>
                        <a:pt x="28965" y="957"/>
                        <a:pt x="32202" y="2780"/>
                      </a:cubicBezTo>
                      <a:lnTo>
                        <a:pt x="21600"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63" name="Arc 259"/>
                <p:cNvSpPr>
                  <a:spLocks/>
                </p:cNvSpPr>
                <p:nvPr/>
              </p:nvSpPr>
              <p:spPr bwMode="auto">
                <a:xfrm>
                  <a:off x="982" y="1926"/>
                  <a:ext cx="78" cy="93"/>
                </a:xfrm>
                <a:custGeom>
                  <a:avLst/>
                  <a:gdLst>
                    <a:gd name="G0" fmla="+- 21600 0 0"/>
                    <a:gd name="G1" fmla="+- 20500 0 0"/>
                    <a:gd name="G2" fmla="+- 21600 0 0"/>
                    <a:gd name="T0" fmla="*/ 8395 w 21600"/>
                    <a:gd name="T1" fmla="*/ 37594 h 37594"/>
                    <a:gd name="T2" fmla="*/ 14796 w 21600"/>
                    <a:gd name="T3" fmla="*/ 0 h 37594"/>
                    <a:gd name="T4" fmla="*/ 21600 w 21600"/>
                    <a:gd name="T5" fmla="*/ 20500 h 37594"/>
                  </a:gdLst>
                  <a:ahLst/>
                  <a:cxnLst>
                    <a:cxn ang="0">
                      <a:pos x="T0" y="T1"/>
                    </a:cxn>
                    <a:cxn ang="0">
                      <a:pos x="T2" y="T3"/>
                    </a:cxn>
                    <a:cxn ang="0">
                      <a:pos x="T4" y="T5"/>
                    </a:cxn>
                  </a:cxnLst>
                  <a:rect l="0" t="0" r="r" b="b"/>
                  <a:pathLst>
                    <a:path w="21600" h="37594" fill="none" extrusionOk="0">
                      <a:moveTo>
                        <a:pt x="8395" y="37593"/>
                      </a:moveTo>
                      <a:cubicBezTo>
                        <a:pt x="3100" y="33503"/>
                        <a:pt x="0" y="27190"/>
                        <a:pt x="0" y="20500"/>
                      </a:cubicBezTo>
                      <a:cubicBezTo>
                        <a:pt x="0" y="11192"/>
                        <a:pt x="5962" y="2931"/>
                        <a:pt x="14795" y="-1"/>
                      </a:cubicBezTo>
                    </a:path>
                    <a:path w="21600" h="37594" stroke="0" extrusionOk="0">
                      <a:moveTo>
                        <a:pt x="8395" y="37593"/>
                      </a:moveTo>
                      <a:cubicBezTo>
                        <a:pt x="3100" y="33503"/>
                        <a:pt x="0" y="27190"/>
                        <a:pt x="0" y="20500"/>
                      </a:cubicBezTo>
                      <a:cubicBezTo>
                        <a:pt x="0" y="11192"/>
                        <a:pt x="5962" y="2931"/>
                        <a:pt x="14795" y="-1"/>
                      </a:cubicBezTo>
                      <a:lnTo>
                        <a:pt x="21600" y="205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64" name="Arc 260"/>
                <p:cNvSpPr>
                  <a:spLocks/>
                </p:cNvSpPr>
                <p:nvPr/>
              </p:nvSpPr>
              <p:spPr bwMode="auto">
                <a:xfrm>
                  <a:off x="1013" y="2017"/>
                  <a:ext cx="131" cy="53"/>
                </a:xfrm>
                <a:custGeom>
                  <a:avLst/>
                  <a:gdLst>
                    <a:gd name="G0" fmla="+- 21600 0 0"/>
                    <a:gd name="G1" fmla="+- 842 0 0"/>
                    <a:gd name="G2" fmla="+- 21600 0 0"/>
                    <a:gd name="T0" fmla="*/ 31274 w 31274"/>
                    <a:gd name="T1" fmla="*/ 20155 h 22442"/>
                    <a:gd name="T2" fmla="*/ 16 w 31274"/>
                    <a:gd name="T3" fmla="*/ 0 h 22442"/>
                    <a:gd name="T4" fmla="*/ 21600 w 31274"/>
                    <a:gd name="T5" fmla="*/ 842 h 22442"/>
                  </a:gdLst>
                  <a:ahLst/>
                  <a:cxnLst>
                    <a:cxn ang="0">
                      <a:pos x="T0" y="T1"/>
                    </a:cxn>
                    <a:cxn ang="0">
                      <a:pos x="T2" y="T3"/>
                    </a:cxn>
                    <a:cxn ang="0">
                      <a:pos x="T4" y="T5"/>
                    </a:cxn>
                  </a:cxnLst>
                  <a:rect l="0" t="0" r="r" b="b"/>
                  <a:pathLst>
                    <a:path w="31274" h="22442" fill="none" extrusionOk="0">
                      <a:moveTo>
                        <a:pt x="31273" y="20154"/>
                      </a:moveTo>
                      <a:cubicBezTo>
                        <a:pt x="28270" y="21658"/>
                        <a:pt x="24958" y="22442"/>
                        <a:pt x="21600" y="22442"/>
                      </a:cubicBezTo>
                      <a:cubicBezTo>
                        <a:pt x="9670" y="22442"/>
                        <a:pt x="0" y="12771"/>
                        <a:pt x="0" y="842"/>
                      </a:cubicBezTo>
                      <a:cubicBezTo>
                        <a:pt x="0" y="561"/>
                        <a:pt x="5" y="280"/>
                        <a:pt x="16" y="0"/>
                      </a:cubicBezTo>
                    </a:path>
                    <a:path w="31274" h="22442" stroke="0" extrusionOk="0">
                      <a:moveTo>
                        <a:pt x="31273" y="20154"/>
                      </a:moveTo>
                      <a:cubicBezTo>
                        <a:pt x="28270" y="21658"/>
                        <a:pt x="24958" y="22442"/>
                        <a:pt x="21600" y="22442"/>
                      </a:cubicBezTo>
                      <a:cubicBezTo>
                        <a:pt x="9670" y="22442"/>
                        <a:pt x="0" y="12771"/>
                        <a:pt x="0" y="842"/>
                      </a:cubicBezTo>
                      <a:cubicBezTo>
                        <a:pt x="0" y="561"/>
                        <a:pt x="5" y="280"/>
                        <a:pt x="16" y="0"/>
                      </a:cubicBezTo>
                      <a:lnTo>
                        <a:pt x="21600" y="842"/>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65" name="Arc 261"/>
                <p:cNvSpPr>
                  <a:spLocks/>
                </p:cNvSpPr>
                <p:nvPr/>
              </p:nvSpPr>
              <p:spPr bwMode="auto">
                <a:xfrm>
                  <a:off x="1139" y="2053"/>
                  <a:ext cx="222" cy="51"/>
                </a:xfrm>
                <a:custGeom>
                  <a:avLst/>
                  <a:gdLst>
                    <a:gd name="G0" fmla="+- 21257 0 0"/>
                    <a:gd name="G1" fmla="+- 0 0 0"/>
                    <a:gd name="G2" fmla="+- 21600 0 0"/>
                    <a:gd name="T0" fmla="*/ 39424 w 39424"/>
                    <a:gd name="T1" fmla="*/ 11684 h 21600"/>
                    <a:gd name="T2" fmla="*/ 0 w 39424"/>
                    <a:gd name="T3" fmla="*/ 3836 h 21600"/>
                    <a:gd name="T4" fmla="*/ 21257 w 39424"/>
                    <a:gd name="T5" fmla="*/ 0 h 21600"/>
                  </a:gdLst>
                  <a:ahLst/>
                  <a:cxnLst>
                    <a:cxn ang="0">
                      <a:pos x="T0" y="T1"/>
                    </a:cxn>
                    <a:cxn ang="0">
                      <a:pos x="T2" y="T3"/>
                    </a:cxn>
                    <a:cxn ang="0">
                      <a:pos x="T4" y="T5"/>
                    </a:cxn>
                  </a:cxnLst>
                  <a:rect l="0" t="0" r="r" b="b"/>
                  <a:pathLst>
                    <a:path w="39424" h="21600" fill="none" extrusionOk="0">
                      <a:moveTo>
                        <a:pt x="39424" y="11684"/>
                      </a:moveTo>
                      <a:cubicBezTo>
                        <a:pt x="35449" y="17864"/>
                        <a:pt x="28605" y="21600"/>
                        <a:pt x="21257" y="21600"/>
                      </a:cubicBezTo>
                      <a:cubicBezTo>
                        <a:pt x="10807" y="21600"/>
                        <a:pt x="1856" y="14119"/>
                        <a:pt x="0" y="3835"/>
                      </a:cubicBezTo>
                    </a:path>
                    <a:path w="39424" h="21600" stroke="0" extrusionOk="0">
                      <a:moveTo>
                        <a:pt x="39424" y="11684"/>
                      </a:moveTo>
                      <a:cubicBezTo>
                        <a:pt x="35449" y="17864"/>
                        <a:pt x="28605" y="21600"/>
                        <a:pt x="21257" y="21600"/>
                      </a:cubicBezTo>
                      <a:cubicBezTo>
                        <a:pt x="10807" y="21600"/>
                        <a:pt x="1856" y="14119"/>
                        <a:pt x="0" y="3835"/>
                      </a:cubicBezTo>
                      <a:lnTo>
                        <a:pt x="21257" y="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66" name="Arc 262"/>
                <p:cNvSpPr>
                  <a:spLocks/>
                </p:cNvSpPr>
                <p:nvPr/>
              </p:nvSpPr>
              <p:spPr bwMode="auto">
                <a:xfrm>
                  <a:off x="1357" y="1864"/>
                  <a:ext cx="100" cy="67"/>
                </a:xfrm>
                <a:custGeom>
                  <a:avLst/>
                  <a:gdLst>
                    <a:gd name="G0" fmla="+- 4604 0 0"/>
                    <a:gd name="G1" fmla="+- 21600 0 0"/>
                    <a:gd name="G2" fmla="+- 21600 0 0"/>
                    <a:gd name="T0" fmla="*/ 0 w 26204"/>
                    <a:gd name="T1" fmla="*/ 496 h 33048"/>
                    <a:gd name="T2" fmla="*/ 22921 w 26204"/>
                    <a:gd name="T3" fmla="*/ 33048 h 33048"/>
                    <a:gd name="T4" fmla="*/ 4604 w 26204"/>
                    <a:gd name="T5" fmla="*/ 21600 h 33048"/>
                  </a:gdLst>
                  <a:ahLst/>
                  <a:cxnLst>
                    <a:cxn ang="0">
                      <a:pos x="T0" y="T1"/>
                    </a:cxn>
                    <a:cxn ang="0">
                      <a:pos x="T2" y="T3"/>
                    </a:cxn>
                    <a:cxn ang="0">
                      <a:pos x="T4" y="T5"/>
                    </a:cxn>
                  </a:cxnLst>
                  <a:rect l="0" t="0" r="r" b="b"/>
                  <a:pathLst>
                    <a:path w="26204" h="33048" fill="none" extrusionOk="0">
                      <a:moveTo>
                        <a:pt x="0" y="496"/>
                      </a:moveTo>
                      <a:cubicBezTo>
                        <a:pt x="1512" y="166"/>
                        <a:pt x="3056" y="0"/>
                        <a:pt x="4604" y="0"/>
                      </a:cubicBezTo>
                      <a:cubicBezTo>
                        <a:pt x="16533" y="0"/>
                        <a:pt x="26204" y="9670"/>
                        <a:pt x="26204" y="21600"/>
                      </a:cubicBezTo>
                      <a:cubicBezTo>
                        <a:pt x="26204" y="25648"/>
                        <a:pt x="25066" y="29614"/>
                        <a:pt x="22920" y="33047"/>
                      </a:cubicBezTo>
                    </a:path>
                    <a:path w="26204" h="33048" stroke="0" extrusionOk="0">
                      <a:moveTo>
                        <a:pt x="0" y="496"/>
                      </a:moveTo>
                      <a:cubicBezTo>
                        <a:pt x="1512" y="166"/>
                        <a:pt x="3056" y="0"/>
                        <a:pt x="4604" y="0"/>
                      </a:cubicBezTo>
                      <a:cubicBezTo>
                        <a:pt x="16533" y="0"/>
                        <a:pt x="26204" y="9670"/>
                        <a:pt x="26204" y="21600"/>
                      </a:cubicBezTo>
                      <a:cubicBezTo>
                        <a:pt x="26204" y="25648"/>
                        <a:pt x="25066" y="29614"/>
                        <a:pt x="22920" y="33047"/>
                      </a:cubicBezTo>
                      <a:lnTo>
                        <a:pt x="4604"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67" name="Arc 263"/>
                <p:cNvSpPr>
                  <a:spLocks/>
                </p:cNvSpPr>
                <p:nvPr/>
              </p:nvSpPr>
              <p:spPr bwMode="auto">
                <a:xfrm>
                  <a:off x="1388" y="1927"/>
                  <a:ext cx="91" cy="68"/>
                </a:xfrm>
                <a:custGeom>
                  <a:avLst/>
                  <a:gdLst>
                    <a:gd name="G0" fmla="+- 0 0 0"/>
                    <a:gd name="G1" fmla="+- 17523 0 0"/>
                    <a:gd name="G2" fmla="+- 21600 0 0"/>
                    <a:gd name="T0" fmla="*/ 12630 w 21600"/>
                    <a:gd name="T1" fmla="*/ 0 h 30411"/>
                    <a:gd name="T2" fmla="*/ 17334 w 21600"/>
                    <a:gd name="T3" fmla="*/ 30411 h 30411"/>
                    <a:gd name="T4" fmla="*/ 0 w 21600"/>
                    <a:gd name="T5" fmla="*/ 17523 h 30411"/>
                  </a:gdLst>
                  <a:ahLst/>
                  <a:cxnLst>
                    <a:cxn ang="0">
                      <a:pos x="T0" y="T1"/>
                    </a:cxn>
                    <a:cxn ang="0">
                      <a:pos x="T2" y="T3"/>
                    </a:cxn>
                    <a:cxn ang="0">
                      <a:pos x="T4" y="T5"/>
                    </a:cxn>
                  </a:cxnLst>
                  <a:rect l="0" t="0" r="r" b="b"/>
                  <a:pathLst>
                    <a:path w="21600" h="30411" fill="none" extrusionOk="0">
                      <a:moveTo>
                        <a:pt x="12629" y="0"/>
                      </a:moveTo>
                      <a:cubicBezTo>
                        <a:pt x="18262" y="4059"/>
                        <a:pt x="21600" y="10579"/>
                        <a:pt x="21600" y="17523"/>
                      </a:cubicBezTo>
                      <a:cubicBezTo>
                        <a:pt x="21600" y="22165"/>
                        <a:pt x="20104" y="26685"/>
                        <a:pt x="17333" y="30410"/>
                      </a:cubicBezTo>
                    </a:path>
                    <a:path w="21600" h="30411" stroke="0" extrusionOk="0">
                      <a:moveTo>
                        <a:pt x="12629" y="0"/>
                      </a:moveTo>
                      <a:cubicBezTo>
                        <a:pt x="18262" y="4059"/>
                        <a:pt x="21600" y="10579"/>
                        <a:pt x="21600" y="17523"/>
                      </a:cubicBezTo>
                      <a:cubicBezTo>
                        <a:pt x="21600" y="22165"/>
                        <a:pt x="20104" y="26685"/>
                        <a:pt x="17333" y="30410"/>
                      </a:cubicBezTo>
                      <a:lnTo>
                        <a:pt x="0" y="17523"/>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68" name="Arc 264"/>
                <p:cNvSpPr>
                  <a:spLocks/>
                </p:cNvSpPr>
                <p:nvPr/>
              </p:nvSpPr>
              <p:spPr bwMode="auto">
                <a:xfrm>
                  <a:off x="1354" y="1994"/>
                  <a:ext cx="109" cy="94"/>
                </a:xfrm>
                <a:custGeom>
                  <a:avLst/>
                  <a:gdLst>
                    <a:gd name="G0" fmla="+- 6810 0 0"/>
                    <a:gd name="G1" fmla="+- 7488 0 0"/>
                    <a:gd name="G2" fmla="+- 21600 0 0"/>
                    <a:gd name="T0" fmla="*/ 27071 w 28410"/>
                    <a:gd name="T1" fmla="*/ 0 h 29088"/>
                    <a:gd name="T2" fmla="*/ 0 w 28410"/>
                    <a:gd name="T3" fmla="*/ 27986 h 29088"/>
                    <a:gd name="T4" fmla="*/ 6810 w 28410"/>
                    <a:gd name="T5" fmla="*/ 7488 h 29088"/>
                  </a:gdLst>
                  <a:ahLst/>
                  <a:cxnLst>
                    <a:cxn ang="0">
                      <a:pos x="T0" y="T1"/>
                    </a:cxn>
                    <a:cxn ang="0">
                      <a:pos x="T2" y="T3"/>
                    </a:cxn>
                    <a:cxn ang="0">
                      <a:pos x="T4" y="T5"/>
                    </a:cxn>
                  </a:cxnLst>
                  <a:rect l="0" t="0" r="r" b="b"/>
                  <a:pathLst>
                    <a:path w="28410" h="29088" fill="none" extrusionOk="0">
                      <a:moveTo>
                        <a:pt x="27070" y="0"/>
                      </a:moveTo>
                      <a:cubicBezTo>
                        <a:pt x="27956" y="2397"/>
                        <a:pt x="28410" y="4932"/>
                        <a:pt x="28410" y="7488"/>
                      </a:cubicBezTo>
                      <a:cubicBezTo>
                        <a:pt x="28410" y="19417"/>
                        <a:pt x="18739" y="29088"/>
                        <a:pt x="6810" y="29088"/>
                      </a:cubicBezTo>
                      <a:cubicBezTo>
                        <a:pt x="4495" y="29088"/>
                        <a:pt x="2196" y="28716"/>
                        <a:pt x="-1" y="27986"/>
                      </a:cubicBezTo>
                    </a:path>
                    <a:path w="28410" h="29088" stroke="0" extrusionOk="0">
                      <a:moveTo>
                        <a:pt x="27070" y="0"/>
                      </a:moveTo>
                      <a:cubicBezTo>
                        <a:pt x="27956" y="2397"/>
                        <a:pt x="28410" y="4932"/>
                        <a:pt x="28410" y="7488"/>
                      </a:cubicBezTo>
                      <a:cubicBezTo>
                        <a:pt x="28410" y="19417"/>
                        <a:pt x="18739" y="29088"/>
                        <a:pt x="6810" y="29088"/>
                      </a:cubicBezTo>
                      <a:cubicBezTo>
                        <a:pt x="4495" y="29088"/>
                        <a:pt x="2196" y="28716"/>
                        <a:pt x="-1" y="27986"/>
                      </a:cubicBezTo>
                      <a:lnTo>
                        <a:pt x="6810" y="7488"/>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nvGrpSpPr>
            <p:cNvPr id="943369" name="Group 265"/>
            <p:cNvGrpSpPr>
              <a:grpSpLocks/>
            </p:cNvGrpSpPr>
            <p:nvPr/>
          </p:nvGrpSpPr>
          <p:grpSpPr bwMode="auto">
            <a:xfrm>
              <a:off x="976" y="1827"/>
              <a:ext cx="503" cy="274"/>
              <a:chOff x="976" y="1827"/>
              <a:chExt cx="503" cy="274"/>
            </a:xfrm>
          </p:grpSpPr>
          <p:grpSp>
            <p:nvGrpSpPr>
              <p:cNvPr id="943370" name="Group 266"/>
              <p:cNvGrpSpPr>
                <a:grpSpLocks/>
              </p:cNvGrpSpPr>
              <p:nvPr/>
            </p:nvGrpSpPr>
            <p:grpSpPr bwMode="auto">
              <a:xfrm>
                <a:off x="976" y="1828"/>
                <a:ext cx="500" cy="273"/>
                <a:chOff x="976" y="1828"/>
                <a:chExt cx="500" cy="273"/>
              </a:xfrm>
            </p:grpSpPr>
            <p:sp>
              <p:nvSpPr>
                <p:cNvPr id="943371" name="Oval 267"/>
                <p:cNvSpPr>
                  <a:spLocks noChangeArrowheads="1"/>
                </p:cNvSpPr>
                <p:nvPr/>
              </p:nvSpPr>
              <p:spPr bwMode="auto">
                <a:xfrm>
                  <a:off x="1148" y="1828"/>
                  <a:ext cx="216"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72" name="Oval 268"/>
                <p:cNvSpPr>
                  <a:spLocks noChangeArrowheads="1"/>
                </p:cNvSpPr>
                <p:nvPr/>
              </p:nvSpPr>
              <p:spPr bwMode="auto">
                <a:xfrm>
                  <a:off x="1028" y="1859"/>
                  <a:ext cx="166" cy="10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73" name="Oval 269"/>
                <p:cNvSpPr>
                  <a:spLocks noChangeArrowheads="1"/>
                </p:cNvSpPr>
                <p:nvPr/>
              </p:nvSpPr>
              <p:spPr bwMode="auto">
                <a:xfrm>
                  <a:off x="976" y="1928"/>
                  <a:ext cx="112" cy="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74" name="Oval 270"/>
                <p:cNvSpPr>
                  <a:spLocks noChangeArrowheads="1"/>
                </p:cNvSpPr>
                <p:nvPr/>
              </p:nvSpPr>
              <p:spPr bwMode="auto">
                <a:xfrm>
                  <a:off x="1010" y="1967"/>
                  <a:ext cx="167" cy="99"/>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75" name="Oval 271"/>
                <p:cNvSpPr>
                  <a:spLocks noChangeArrowheads="1"/>
                </p:cNvSpPr>
                <p:nvPr/>
              </p:nvSpPr>
              <p:spPr bwMode="auto">
                <a:xfrm>
                  <a:off x="1132" y="1984"/>
                  <a:ext cx="249" cy="117"/>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76" name="Oval 272"/>
                <p:cNvSpPr>
                  <a:spLocks noChangeArrowheads="1"/>
                </p:cNvSpPr>
                <p:nvPr/>
              </p:nvSpPr>
              <p:spPr bwMode="auto">
                <a:xfrm>
                  <a:off x="1291" y="1862"/>
                  <a:ext cx="163" cy="8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77" name="Oval 273"/>
                <p:cNvSpPr>
                  <a:spLocks noChangeArrowheads="1"/>
                </p:cNvSpPr>
                <p:nvPr/>
              </p:nvSpPr>
              <p:spPr bwMode="auto">
                <a:xfrm>
                  <a:off x="1315" y="1918"/>
                  <a:ext cx="161" cy="85"/>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78" name="Oval 274"/>
                <p:cNvSpPr>
                  <a:spLocks noChangeArrowheads="1"/>
                </p:cNvSpPr>
                <p:nvPr/>
              </p:nvSpPr>
              <p:spPr bwMode="auto">
                <a:xfrm>
                  <a:off x="1302" y="1938"/>
                  <a:ext cx="157" cy="144"/>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79" name="Oval 275"/>
                <p:cNvSpPr>
                  <a:spLocks noChangeArrowheads="1"/>
                </p:cNvSpPr>
                <p:nvPr/>
              </p:nvSpPr>
              <p:spPr bwMode="auto">
                <a:xfrm>
                  <a:off x="1069" y="1894"/>
                  <a:ext cx="323" cy="143"/>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nvGrpSpPr>
              <p:cNvPr id="943380" name="Group 276"/>
              <p:cNvGrpSpPr>
                <a:grpSpLocks/>
              </p:cNvGrpSpPr>
              <p:nvPr/>
            </p:nvGrpSpPr>
            <p:grpSpPr bwMode="auto">
              <a:xfrm>
                <a:off x="977" y="1827"/>
                <a:ext cx="502" cy="274"/>
                <a:chOff x="977" y="1827"/>
                <a:chExt cx="502" cy="274"/>
              </a:xfrm>
            </p:grpSpPr>
            <p:sp>
              <p:nvSpPr>
                <p:cNvPr id="943381" name="Arc 277"/>
                <p:cNvSpPr>
                  <a:spLocks/>
                </p:cNvSpPr>
                <p:nvPr/>
              </p:nvSpPr>
              <p:spPr bwMode="auto">
                <a:xfrm>
                  <a:off x="1152" y="1827"/>
                  <a:ext cx="206" cy="56"/>
                </a:xfrm>
                <a:custGeom>
                  <a:avLst/>
                  <a:gdLst>
                    <a:gd name="G0" fmla="+- 20353 0 0"/>
                    <a:gd name="G1" fmla="+- 21600 0 0"/>
                    <a:gd name="G2" fmla="+- 21600 0 0"/>
                    <a:gd name="T0" fmla="*/ 0 w 40535"/>
                    <a:gd name="T1" fmla="*/ 14366 h 21600"/>
                    <a:gd name="T2" fmla="*/ 40535 w 40535"/>
                    <a:gd name="T3" fmla="*/ 13902 h 21600"/>
                    <a:gd name="T4" fmla="*/ 20353 w 40535"/>
                    <a:gd name="T5" fmla="*/ 21600 h 21600"/>
                  </a:gdLst>
                  <a:ahLst/>
                  <a:cxnLst>
                    <a:cxn ang="0">
                      <a:pos x="T0" y="T1"/>
                    </a:cxn>
                    <a:cxn ang="0">
                      <a:pos x="T2" y="T3"/>
                    </a:cxn>
                    <a:cxn ang="0">
                      <a:pos x="T4" y="T5"/>
                    </a:cxn>
                  </a:cxnLst>
                  <a:rect l="0" t="0" r="r" b="b"/>
                  <a:pathLst>
                    <a:path w="40535" h="21600" fill="none" extrusionOk="0">
                      <a:moveTo>
                        <a:pt x="0" y="14366"/>
                      </a:moveTo>
                      <a:cubicBezTo>
                        <a:pt x="3061" y="5753"/>
                        <a:pt x="11212" y="0"/>
                        <a:pt x="20353" y="0"/>
                      </a:cubicBezTo>
                      <a:cubicBezTo>
                        <a:pt x="29312" y="0"/>
                        <a:pt x="37341" y="5530"/>
                        <a:pt x="40534" y="13902"/>
                      </a:cubicBezTo>
                    </a:path>
                    <a:path w="40535" h="21600" stroke="0" extrusionOk="0">
                      <a:moveTo>
                        <a:pt x="0" y="14366"/>
                      </a:moveTo>
                      <a:cubicBezTo>
                        <a:pt x="3061" y="5753"/>
                        <a:pt x="11212" y="0"/>
                        <a:pt x="20353" y="0"/>
                      </a:cubicBezTo>
                      <a:cubicBezTo>
                        <a:pt x="29312" y="0"/>
                        <a:pt x="37341" y="5530"/>
                        <a:pt x="40534" y="13902"/>
                      </a:cubicBezTo>
                      <a:lnTo>
                        <a:pt x="20353"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82" name="Arc 278"/>
                <p:cNvSpPr>
                  <a:spLocks/>
                </p:cNvSpPr>
                <p:nvPr/>
              </p:nvSpPr>
              <p:spPr bwMode="auto">
                <a:xfrm>
                  <a:off x="1028" y="1857"/>
                  <a:ext cx="133" cy="67"/>
                </a:xfrm>
                <a:custGeom>
                  <a:avLst/>
                  <a:gdLst>
                    <a:gd name="G0" fmla="+- 21600 0 0"/>
                    <a:gd name="G1" fmla="+- 21600 0 0"/>
                    <a:gd name="G2" fmla="+- 21600 0 0"/>
                    <a:gd name="T0" fmla="*/ 1067 w 32113"/>
                    <a:gd name="T1" fmla="*/ 28304 h 28304"/>
                    <a:gd name="T2" fmla="*/ 32113 w 32113"/>
                    <a:gd name="T3" fmla="*/ 2731 h 28304"/>
                    <a:gd name="T4" fmla="*/ 21600 w 32113"/>
                    <a:gd name="T5" fmla="*/ 21600 h 28304"/>
                  </a:gdLst>
                  <a:ahLst/>
                  <a:cxnLst>
                    <a:cxn ang="0">
                      <a:pos x="T0" y="T1"/>
                    </a:cxn>
                    <a:cxn ang="0">
                      <a:pos x="T2" y="T3"/>
                    </a:cxn>
                    <a:cxn ang="0">
                      <a:pos x="T4" y="T5"/>
                    </a:cxn>
                  </a:cxnLst>
                  <a:rect l="0" t="0" r="r" b="b"/>
                  <a:pathLst>
                    <a:path w="32113" h="28304" fill="none" extrusionOk="0">
                      <a:moveTo>
                        <a:pt x="1066" y="28304"/>
                      </a:moveTo>
                      <a:cubicBezTo>
                        <a:pt x="360" y="26139"/>
                        <a:pt x="0" y="23876"/>
                        <a:pt x="0" y="21600"/>
                      </a:cubicBezTo>
                      <a:cubicBezTo>
                        <a:pt x="0" y="9670"/>
                        <a:pt x="9670" y="0"/>
                        <a:pt x="21600" y="0"/>
                      </a:cubicBezTo>
                      <a:cubicBezTo>
                        <a:pt x="25279" y="0"/>
                        <a:pt x="28898" y="940"/>
                        <a:pt x="32112" y="2731"/>
                      </a:cubicBezTo>
                    </a:path>
                    <a:path w="32113" h="28304" stroke="0" extrusionOk="0">
                      <a:moveTo>
                        <a:pt x="1066" y="28304"/>
                      </a:moveTo>
                      <a:cubicBezTo>
                        <a:pt x="360" y="26139"/>
                        <a:pt x="0" y="23876"/>
                        <a:pt x="0" y="21600"/>
                      </a:cubicBezTo>
                      <a:cubicBezTo>
                        <a:pt x="0" y="9670"/>
                        <a:pt x="9670" y="0"/>
                        <a:pt x="21600" y="0"/>
                      </a:cubicBezTo>
                      <a:cubicBezTo>
                        <a:pt x="25279" y="0"/>
                        <a:pt x="28898" y="940"/>
                        <a:pt x="32112" y="2731"/>
                      </a:cubicBezTo>
                      <a:lnTo>
                        <a:pt x="21600"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83" name="Arc 279"/>
                <p:cNvSpPr>
                  <a:spLocks/>
                </p:cNvSpPr>
                <p:nvPr/>
              </p:nvSpPr>
              <p:spPr bwMode="auto">
                <a:xfrm>
                  <a:off x="977" y="1921"/>
                  <a:ext cx="80" cy="94"/>
                </a:xfrm>
                <a:custGeom>
                  <a:avLst/>
                  <a:gdLst>
                    <a:gd name="G0" fmla="+- 21600 0 0"/>
                    <a:gd name="G1" fmla="+- 20545 0 0"/>
                    <a:gd name="G2" fmla="+- 21600 0 0"/>
                    <a:gd name="T0" fmla="*/ 8602 w 21600"/>
                    <a:gd name="T1" fmla="*/ 37796 h 37796"/>
                    <a:gd name="T2" fmla="*/ 14933 w 21600"/>
                    <a:gd name="T3" fmla="*/ 0 h 37796"/>
                    <a:gd name="T4" fmla="*/ 21600 w 21600"/>
                    <a:gd name="T5" fmla="*/ 20545 h 37796"/>
                  </a:gdLst>
                  <a:ahLst/>
                  <a:cxnLst>
                    <a:cxn ang="0">
                      <a:pos x="T0" y="T1"/>
                    </a:cxn>
                    <a:cxn ang="0">
                      <a:pos x="T2" y="T3"/>
                    </a:cxn>
                    <a:cxn ang="0">
                      <a:pos x="T4" y="T5"/>
                    </a:cxn>
                  </a:cxnLst>
                  <a:rect l="0" t="0" r="r" b="b"/>
                  <a:pathLst>
                    <a:path w="21600" h="37796" fill="none" extrusionOk="0">
                      <a:moveTo>
                        <a:pt x="8601" y="37796"/>
                      </a:moveTo>
                      <a:cubicBezTo>
                        <a:pt x="3185" y="33715"/>
                        <a:pt x="0" y="27326"/>
                        <a:pt x="0" y="20545"/>
                      </a:cubicBezTo>
                      <a:cubicBezTo>
                        <a:pt x="0" y="11184"/>
                        <a:pt x="6029" y="2888"/>
                        <a:pt x="14932" y="-1"/>
                      </a:cubicBezTo>
                    </a:path>
                    <a:path w="21600" h="37796" stroke="0" extrusionOk="0">
                      <a:moveTo>
                        <a:pt x="8601" y="37796"/>
                      </a:moveTo>
                      <a:cubicBezTo>
                        <a:pt x="3185" y="33715"/>
                        <a:pt x="0" y="27326"/>
                        <a:pt x="0" y="20545"/>
                      </a:cubicBezTo>
                      <a:cubicBezTo>
                        <a:pt x="0" y="11184"/>
                        <a:pt x="6029" y="2888"/>
                        <a:pt x="14932" y="-1"/>
                      </a:cubicBezTo>
                      <a:lnTo>
                        <a:pt x="21600" y="20545"/>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84" name="Arc 280"/>
                <p:cNvSpPr>
                  <a:spLocks/>
                </p:cNvSpPr>
                <p:nvPr/>
              </p:nvSpPr>
              <p:spPr bwMode="auto">
                <a:xfrm>
                  <a:off x="1010" y="2014"/>
                  <a:ext cx="131" cy="54"/>
                </a:xfrm>
                <a:custGeom>
                  <a:avLst/>
                  <a:gdLst>
                    <a:gd name="G0" fmla="+- 21600 0 0"/>
                    <a:gd name="G1" fmla="+- 1249 0 0"/>
                    <a:gd name="G2" fmla="+- 21600 0 0"/>
                    <a:gd name="T0" fmla="*/ 31350 w 31350"/>
                    <a:gd name="T1" fmla="*/ 20523 h 22849"/>
                    <a:gd name="T2" fmla="*/ 36 w 31350"/>
                    <a:gd name="T3" fmla="*/ 0 h 22849"/>
                    <a:gd name="T4" fmla="*/ 21600 w 31350"/>
                    <a:gd name="T5" fmla="*/ 1249 h 22849"/>
                  </a:gdLst>
                  <a:ahLst/>
                  <a:cxnLst>
                    <a:cxn ang="0">
                      <a:pos x="T0" y="T1"/>
                    </a:cxn>
                    <a:cxn ang="0">
                      <a:pos x="T2" y="T3"/>
                    </a:cxn>
                    <a:cxn ang="0">
                      <a:pos x="T4" y="T5"/>
                    </a:cxn>
                  </a:cxnLst>
                  <a:rect l="0" t="0" r="r" b="b"/>
                  <a:pathLst>
                    <a:path w="31350" h="22849" fill="none" extrusionOk="0">
                      <a:moveTo>
                        <a:pt x="31350" y="20523"/>
                      </a:moveTo>
                      <a:cubicBezTo>
                        <a:pt x="28327" y="22052"/>
                        <a:pt x="24987" y="22849"/>
                        <a:pt x="21600" y="22849"/>
                      </a:cubicBezTo>
                      <a:cubicBezTo>
                        <a:pt x="9670" y="22849"/>
                        <a:pt x="0" y="13178"/>
                        <a:pt x="0" y="1249"/>
                      </a:cubicBezTo>
                      <a:cubicBezTo>
                        <a:pt x="0" y="832"/>
                        <a:pt x="12" y="415"/>
                        <a:pt x="36" y="0"/>
                      </a:cubicBezTo>
                    </a:path>
                    <a:path w="31350" h="22849" stroke="0" extrusionOk="0">
                      <a:moveTo>
                        <a:pt x="31350" y="20523"/>
                      </a:moveTo>
                      <a:cubicBezTo>
                        <a:pt x="28327" y="22052"/>
                        <a:pt x="24987" y="22849"/>
                        <a:pt x="21600" y="22849"/>
                      </a:cubicBezTo>
                      <a:cubicBezTo>
                        <a:pt x="9670" y="22849"/>
                        <a:pt x="0" y="13178"/>
                        <a:pt x="0" y="1249"/>
                      </a:cubicBezTo>
                      <a:cubicBezTo>
                        <a:pt x="0" y="832"/>
                        <a:pt x="12" y="415"/>
                        <a:pt x="36" y="0"/>
                      </a:cubicBezTo>
                      <a:lnTo>
                        <a:pt x="21600" y="1249"/>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85" name="Arc 281"/>
                <p:cNvSpPr>
                  <a:spLocks/>
                </p:cNvSpPr>
                <p:nvPr/>
              </p:nvSpPr>
              <p:spPr bwMode="auto">
                <a:xfrm>
                  <a:off x="1138" y="2051"/>
                  <a:ext cx="221" cy="50"/>
                </a:xfrm>
                <a:custGeom>
                  <a:avLst/>
                  <a:gdLst>
                    <a:gd name="G0" fmla="+- 21250 0 0"/>
                    <a:gd name="G1" fmla="+- 0 0 0"/>
                    <a:gd name="G2" fmla="+- 21600 0 0"/>
                    <a:gd name="T0" fmla="*/ 39364 w 39364"/>
                    <a:gd name="T1" fmla="*/ 11767 h 21600"/>
                    <a:gd name="T2" fmla="*/ 0 w 39364"/>
                    <a:gd name="T3" fmla="*/ 3873 h 21600"/>
                    <a:gd name="T4" fmla="*/ 21250 w 39364"/>
                    <a:gd name="T5" fmla="*/ 0 h 21600"/>
                  </a:gdLst>
                  <a:ahLst/>
                  <a:cxnLst>
                    <a:cxn ang="0">
                      <a:pos x="T0" y="T1"/>
                    </a:cxn>
                    <a:cxn ang="0">
                      <a:pos x="T2" y="T3"/>
                    </a:cxn>
                    <a:cxn ang="0">
                      <a:pos x="T4" y="T5"/>
                    </a:cxn>
                  </a:cxnLst>
                  <a:rect l="0" t="0" r="r" b="b"/>
                  <a:pathLst>
                    <a:path w="39364" h="21600" fill="none" extrusionOk="0">
                      <a:moveTo>
                        <a:pt x="39363" y="11766"/>
                      </a:moveTo>
                      <a:cubicBezTo>
                        <a:pt x="35379" y="17899"/>
                        <a:pt x="28563" y="21600"/>
                        <a:pt x="21250" y="21600"/>
                      </a:cubicBezTo>
                      <a:cubicBezTo>
                        <a:pt x="10814" y="21600"/>
                        <a:pt x="1871" y="14139"/>
                        <a:pt x="0" y="3872"/>
                      </a:cubicBezTo>
                    </a:path>
                    <a:path w="39364" h="21600" stroke="0" extrusionOk="0">
                      <a:moveTo>
                        <a:pt x="39363" y="11766"/>
                      </a:moveTo>
                      <a:cubicBezTo>
                        <a:pt x="35379" y="17899"/>
                        <a:pt x="28563" y="21600"/>
                        <a:pt x="21250" y="21600"/>
                      </a:cubicBezTo>
                      <a:cubicBezTo>
                        <a:pt x="10814" y="21600"/>
                        <a:pt x="1871" y="14139"/>
                        <a:pt x="0" y="3872"/>
                      </a:cubicBezTo>
                      <a:lnTo>
                        <a:pt x="21250" y="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86" name="Arc 282"/>
                <p:cNvSpPr>
                  <a:spLocks/>
                </p:cNvSpPr>
                <p:nvPr/>
              </p:nvSpPr>
              <p:spPr bwMode="auto">
                <a:xfrm>
                  <a:off x="1356" y="1863"/>
                  <a:ext cx="99" cy="65"/>
                </a:xfrm>
                <a:custGeom>
                  <a:avLst/>
                  <a:gdLst>
                    <a:gd name="G0" fmla="+- 4658 0 0"/>
                    <a:gd name="G1" fmla="+- 21600 0 0"/>
                    <a:gd name="G2" fmla="+- 21600 0 0"/>
                    <a:gd name="T0" fmla="*/ 0 w 26258"/>
                    <a:gd name="T1" fmla="*/ 508 h 32891"/>
                    <a:gd name="T2" fmla="*/ 23072 w 26258"/>
                    <a:gd name="T3" fmla="*/ 32891 h 32891"/>
                    <a:gd name="T4" fmla="*/ 4658 w 26258"/>
                    <a:gd name="T5" fmla="*/ 21600 h 32891"/>
                  </a:gdLst>
                  <a:ahLst/>
                  <a:cxnLst>
                    <a:cxn ang="0">
                      <a:pos x="T0" y="T1"/>
                    </a:cxn>
                    <a:cxn ang="0">
                      <a:pos x="T2" y="T3"/>
                    </a:cxn>
                    <a:cxn ang="0">
                      <a:pos x="T4" y="T5"/>
                    </a:cxn>
                  </a:cxnLst>
                  <a:rect l="0" t="0" r="r" b="b"/>
                  <a:pathLst>
                    <a:path w="26258" h="32891" fill="none" extrusionOk="0">
                      <a:moveTo>
                        <a:pt x="0" y="508"/>
                      </a:moveTo>
                      <a:cubicBezTo>
                        <a:pt x="1529" y="170"/>
                        <a:pt x="3091" y="0"/>
                        <a:pt x="4658" y="0"/>
                      </a:cubicBezTo>
                      <a:cubicBezTo>
                        <a:pt x="16587" y="0"/>
                        <a:pt x="26258" y="9670"/>
                        <a:pt x="26258" y="21600"/>
                      </a:cubicBezTo>
                      <a:cubicBezTo>
                        <a:pt x="26258" y="25585"/>
                        <a:pt x="25155" y="29493"/>
                        <a:pt x="23071" y="32890"/>
                      </a:cubicBezTo>
                    </a:path>
                    <a:path w="26258" h="32891" stroke="0" extrusionOk="0">
                      <a:moveTo>
                        <a:pt x="0" y="508"/>
                      </a:moveTo>
                      <a:cubicBezTo>
                        <a:pt x="1529" y="170"/>
                        <a:pt x="3091" y="0"/>
                        <a:pt x="4658" y="0"/>
                      </a:cubicBezTo>
                      <a:cubicBezTo>
                        <a:pt x="16587" y="0"/>
                        <a:pt x="26258" y="9670"/>
                        <a:pt x="26258" y="21600"/>
                      </a:cubicBezTo>
                      <a:cubicBezTo>
                        <a:pt x="26258" y="25585"/>
                        <a:pt x="25155" y="29493"/>
                        <a:pt x="23071" y="32890"/>
                      </a:cubicBezTo>
                      <a:lnTo>
                        <a:pt x="4658"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87" name="Arc 283"/>
                <p:cNvSpPr>
                  <a:spLocks/>
                </p:cNvSpPr>
                <p:nvPr/>
              </p:nvSpPr>
              <p:spPr bwMode="auto">
                <a:xfrm>
                  <a:off x="1385" y="1926"/>
                  <a:ext cx="94" cy="67"/>
                </a:xfrm>
                <a:custGeom>
                  <a:avLst/>
                  <a:gdLst>
                    <a:gd name="G0" fmla="+- 0 0 0"/>
                    <a:gd name="G1" fmla="+- 17496 0 0"/>
                    <a:gd name="G2" fmla="+- 21600 0 0"/>
                    <a:gd name="T0" fmla="*/ 12667 w 21600"/>
                    <a:gd name="T1" fmla="*/ 0 h 30311"/>
                    <a:gd name="T2" fmla="*/ 17387 w 21600"/>
                    <a:gd name="T3" fmla="*/ 30311 h 30311"/>
                    <a:gd name="T4" fmla="*/ 0 w 21600"/>
                    <a:gd name="T5" fmla="*/ 17496 h 30311"/>
                  </a:gdLst>
                  <a:ahLst/>
                  <a:cxnLst>
                    <a:cxn ang="0">
                      <a:pos x="T0" y="T1"/>
                    </a:cxn>
                    <a:cxn ang="0">
                      <a:pos x="T2" y="T3"/>
                    </a:cxn>
                    <a:cxn ang="0">
                      <a:pos x="T4" y="T5"/>
                    </a:cxn>
                  </a:cxnLst>
                  <a:rect l="0" t="0" r="r" b="b"/>
                  <a:pathLst>
                    <a:path w="21600" h="30311" fill="none" extrusionOk="0">
                      <a:moveTo>
                        <a:pt x="12666" y="0"/>
                      </a:moveTo>
                      <a:cubicBezTo>
                        <a:pt x="18277" y="4062"/>
                        <a:pt x="21600" y="10569"/>
                        <a:pt x="21600" y="17496"/>
                      </a:cubicBezTo>
                      <a:cubicBezTo>
                        <a:pt x="21600" y="22107"/>
                        <a:pt x="20123" y="26598"/>
                        <a:pt x="17387" y="30311"/>
                      </a:cubicBezTo>
                    </a:path>
                    <a:path w="21600" h="30311" stroke="0" extrusionOk="0">
                      <a:moveTo>
                        <a:pt x="12666" y="0"/>
                      </a:moveTo>
                      <a:cubicBezTo>
                        <a:pt x="18277" y="4062"/>
                        <a:pt x="21600" y="10569"/>
                        <a:pt x="21600" y="17496"/>
                      </a:cubicBezTo>
                      <a:cubicBezTo>
                        <a:pt x="21600" y="22107"/>
                        <a:pt x="20123" y="26598"/>
                        <a:pt x="17387" y="30311"/>
                      </a:cubicBezTo>
                      <a:lnTo>
                        <a:pt x="0" y="17496"/>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88" name="Arc 284"/>
                <p:cNvSpPr>
                  <a:spLocks/>
                </p:cNvSpPr>
                <p:nvPr/>
              </p:nvSpPr>
              <p:spPr bwMode="auto">
                <a:xfrm>
                  <a:off x="1350" y="1989"/>
                  <a:ext cx="113" cy="95"/>
                </a:xfrm>
                <a:custGeom>
                  <a:avLst/>
                  <a:gdLst>
                    <a:gd name="G0" fmla="+- 6874 0 0"/>
                    <a:gd name="G1" fmla="+- 7790 0 0"/>
                    <a:gd name="G2" fmla="+- 21600 0 0"/>
                    <a:gd name="T0" fmla="*/ 27020 w 28474"/>
                    <a:gd name="T1" fmla="*/ 0 h 29390"/>
                    <a:gd name="T2" fmla="*/ 0 w 28474"/>
                    <a:gd name="T3" fmla="*/ 28267 h 29390"/>
                    <a:gd name="T4" fmla="*/ 6874 w 28474"/>
                    <a:gd name="T5" fmla="*/ 7790 h 29390"/>
                  </a:gdLst>
                  <a:ahLst/>
                  <a:cxnLst>
                    <a:cxn ang="0">
                      <a:pos x="T0" y="T1"/>
                    </a:cxn>
                    <a:cxn ang="0">
                      <a:pos x="T2" y="T3"/>
                    </a:cxn>
                    <a:cxn ang="0">
                      <a:pos x="T4" y="T5"/>
                    </a:cxn>
                  </a:cxnLst>
                  <a:rect l="0" t="0" r="r" b="b"/>
                  <a:pathLst>
                    <a:path w="28474" h="29390" fill="none" extrusionOk="0">
                      <a:moveTo>
                        <a:pt x="27020" y="-1"/>
                      </a:moveTo>
                      <a:cubicBezTo>
                        <a:pt x="27981" y="2484"/>
                        <a:pt x="28474" y="5125"/>
                        <a:pt x="28474" y="7790"/>
                      </a:cubicBezTo>
                      <a:cubicBezTo>
                        <a:pt x="28474" y="19719"/>
                        <a:pt x="18803" y="29390"/>
                        <a:pt x="6874" y="29390"/>
                      </a:cubicBezTo>
                      <a:cubicBezTo>
                        <a:pt x="4537" y="29390"/>
                        <a:pt x="2215" y="29010"/>
                        <a:pt x="-1" y="28267"/>
                      </a:cubicBezTo>
                    </a:path>
                    <a:path w="28474" h="29390" stroke="0" extrusionOk="0">
                      <a:moveTo>
                        <a:pt x="27020" y="-1"/>
                      </a:moveTo>
                      <a:cubicBezTo>
                        <a:pt x="27981" y="2484"/>
                        <a:pt x="28474" y="5125"/>
                        <a:pt x="28474" y="7790"/>
                      </a:cubicBezTo>
                      <a:cubicBezTo>
                        <a:pt x="28474" y="19719"/>
                        <a:pt x="18803" y="29390"/>
                        <a:pt x="6874" y="29390"/>
                      </a:cubicBezTo>
                      <a:cubicBezTo>
                        <a:pt x="4537" y="29390"/>
                        <a:pt x="2215" y="29010"/>
                        <a:pt x="-1" y="28267"/>
                      </a:cubicBezTo>
                      <a:lnTo>
                        <a:pt x="6874" y="779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pic>
        <p:nvPicPr>
          <p:cNvPr id="943389" name="Picture 28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565" y="3016075"/>
            <a:ext cx="458632" cy="25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3390" name="Rectangle 286"/>
          <p:cNvSpPr>
            <a:spLocks noChangeArrowheads="1"/>
          </p:cNvSpPr>
          <p:nvPr/>
        </p:nvSpPr>
        <p:spPr bwMode="auto">
          <a:xfrm>
            <a:off x="457200" y="2850051"/>
            <a:ext cx="537153" cy="192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i="1"/>
              <a:t>VPN_A</a:t>
            </a:r>
          </a:p>
        </p:txBody>
      </p:sp>
      <p:sp>
        <p:nvSpPr>
          <p:cNvPr id="943391" name="Rectangle 287"/>
          <p:cNvSpPr>
            <a:spLocks noChangeArrowheads="1"/>
          </p:cNvSpPr>
          <p:nvPr/>
        </p:nvSpPr>
        <p:spPr bwMode="auto">
          <a:xfrm>
            <a:off x="523229" y="3608762"/>
            <a:ext cx="537153" cy="192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i="1"/>
              <a:t>VPN_B</a:t>
            </a:r>
          </a:p>
        </p:txBody>
      </p:sp>
      <p:sp>
        <p:nvSpPr>
          <p:cNvPr id="943392" name="Line 288"/>
          <p:cNvSpPr>
            <a:spLocks noChangeShapeType="1"/>
          </p:cNvSpPr>
          <p:nvPr/>
        </p:nvSpPr>
        <p:spPr bwMode="auto">
          <a:xfrm flipH="1">
            <a:off x="1723342" y="2478729"/>
            <a:ext cx="792345" cy="67838"/>
          </a:xfrm>
          <a:prstGeom prst="line">
            <a:avLst/>
          </a:prstGeom>
          <a:noFill/>
          <a:ln w="25400">
            <a:solidFill>
              <a:srgbClr val="00FF66"/>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lIns="42991" tIns="21502" rIns="42991" bIns="21502">
            <a:spAutoFit/>
          </a:bodyPr>
          <a:lstStyle/>
          <a:p>
            <a:endParaRPr lang="en-US"/>
          </a:p>
        </p:txBody>
      </p:sp>
      <p:grpSp>
        <p:nvGrpSpPr>
          <p:cNvPr id="943393" name="Group 289"/>
          <p:cNvGrpSpPr>
            <a:grpSpLocks/>
          </p:cNvGrpSpPr>
          <p:nvPr/>
        </p:nvGrpSpPr>
        <p:grpSpPr bwMode="auto">
          <a:xfrm>
            <a:off x="1177266" y="2246653"/>
            <a:ext cx="811975" cy="473078"/>
            <a:chOff x="1024" y="1345"/>
            <a:chExt cx="512" cy="297"/>
          </a:xfrm>
        </p:grpSpPr>
        <p:grpSp>
          <p:nvGrpSpPr>
            <p:cNvPr id="943394" name="Group 290"/>
            <p:cNvGrpSpPr>
              <a:grpSpLocks/>
            </p:cNvGrpSpPr>
            <p:nvPr/>
          </p:nvGrpSpPr>
          <p:grpSpPr bwMode="auto">
            <a:xfrm>
              <a:off x="1027" y="1349"/>
              <a:ext cx="509" cy="293"/>
              <a:chOff x="1027" y="1349"/>
              <a:chExt cx="509" cy="293"/>
            </a:xfrm>
          </p:grpSpPr>
          <p:grpSp>
            <p:nvGrpSpPr>
              <p:cNvPr id="943395" name="Group 291"/>
              <p:cNvGrpSpPr>
                <a:grpSpLocks/>
              </p:cNvGrpSpPr>
              <p:nvPr/>
            </p:nvGrpSpPr>
            <p:grpSpPr bwMode="auto">
              <a:xfrm>
                <a:off x="1027" y="1351"/>
                <a:ext cx="507" cy="291"/>
                <a:chOff x="1027" y="1351"/>
                <a:chExt cx="507" cy="291"/>
              </a:xfrm>
            </p:grpSpPr>
            <p:sp>
              <p:nvSpPr>
                <p:cNvPr id="943396" name="Oval 292"/>
                <p:cNvSpPr>
                  <a:spLocks noChangeArrowheads="1"/>
                </p:cNvSpPr>
                <p:nvPr/>
              </p:nvSpPr>
              <p:spPr bwMode="auto">
                <a:xfrm>
                  <a:off x="1204" y="1351"/>
                  <a:ext cx="217" cy="119"/>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97" name="Oval 293"/>
                <p:cNvSpPr>
                  <a:spLocks noChangeArrowheads="1"/>
                </p:cNvSpPr>
                <p:nvPr/>
              </p:nvSpPr>
              <p:spPr bwMode="auto">
                <a:xfrm>
                  <a:off x="1080" y="1383"/>
                  <a:ext cx="167" cy="118"/>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98" name="Oval 294"/>
                <p:cNvSpPr>
                  <a:spLocks noChangeArrowheads="1"/>
                </p:cNvSpPr>
                <p:nvPr/>
              </p:nvSpPr>
              <p:spPr bwMode="auto">
                <a:xfrm>
                  <a:off x="1027" y="1459"/>
                  <a:ext cx="112" cy="92"/>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399" name="Oval 295"/>
                <p:cNvSpPr>
                  <a:spLocks noChangeArrowheads="1"/>
                </p:cNvSpPr>
                <p:nvPr/>
              </p:nvSpPr>
              <p:spPr bwMode="auto">
                <a:xfrm>
                  <a:off x="1063" y="1501"/>
                  <a:ext cx="169" cy="10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00" name="Oval 296"/>
                <p:cNvSpPr>
                  <a:spLocks noChangeArrowheads="1"/>
                </p:cNvSpPr>
                <p:nvPr/>
              </p:nvSpPr>
              <p:spPr bwMode="auto">
                <a:xfrm>
                  <a:off x="1185" y="1518"/>
                  <a:ext cx="257" cy="12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01" name="Oval 297"/>
                <p:cNvSpPr>
                  <a:spLocks noChangeArrowheads="1"/>
                </p:cNvSpPr>
                <p:nvPr/>
              </p:nvSpPr>
              <p:spPr bwMode="auto">
                <a:xfrm>
                  <a:off x="1350" y="1384"/>
                  <a:ext cx="162" cy="9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02" name="Oval 298"/>
                <p:cNvSpPr>
                  <a:spLocks noChangeArrowheads="1"/>
                </p:cNvSpPr>
                <p:nvPr/>
              </p:nvSpPr>
              <p:spPr bwMode="auto">
                <a:xfrm>
                  <a:off x="1374" y="1449"/>
                  <a:ext cx="160" cy="9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03" name="Oval 299"/>
                <p:cNvSpPr>
                  <a:spLocks noChangeArrowheads="1"/>
                </p:cNvSpPr>
                <p:nvPr/>
              </p:nvSpPr>
              <p:spPr bwMode="auto">
                <a:xfrm>
                  <a:off x="1355" y="1468"/>
                  <a:ext cx="163" cy="15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04" name="Oval 300"/>
                <p:cNvSpPr>
                  <a:spLocks noChangeArrowheads="1"/>
                </p:cNvSpPr>
                <p:nvPr/>
              </p:nvSpPr>
              <p:spPr bwMode="auto">
                <a:xfrm>
                  <a:off x="1120" y="1419"/>
                  <a:ext cx="326" cy="15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nvGrpSpPr>
              <p:cNvPr id="943405" name="Group 301"/>
              <p:cNvGrpSpPr>
                <a:grpSpLocks/>
              </p:cNvGrpSpPr>
              <p:nvPr/>
            </p:nvGrpSpPr>
            <p:grpSpPr bwMode="auto">
              <a:xfrm>
                <a:off x="1028" y="1349"/>
                <a:ext cx="508" cy="293"/>
                <a:chOff x="1028" y="1349"/>
                <a:chExt cx="508" cy="293"/>
              </a:xfrm>
            </p:grpSpPr>
            <p:sp>
              <p:nvSpPr>
                <p:cNvPr id="943406" name="Arc 302"/>
                <p:cNvSpPr>
                  <a:spLocks/>
                </p:cNvSpPr>
                <p:nvPr/>
              </p:nvSpPr>
              <p:spPr bwMode="auto">
                <a:xfrm>
                  <a:off x="1207" y="1349"/>
                  <a:ext cx="209" cy="61"/>
                </a:xfrm>
                <a:custGeom>
                  <a:avLst/>
                  <a:gdLst>
                    <a:gd name="G0" fmla="+- 20409 0 0"/>
                    <a:gd name="G1" fmla="+- 21600 0 0"/>
                    <a:gd name="G2" fmla="+- 21600 0 0"/>
                    <a:gd name="T0" fmla="*/ 0 w 40684"/>
                    <a:gd name="T1" fmla="*/ 14526 h 21600"/>
                    <a:gd name="T2" fmla="*/ 40684 w 40684"/>
                    <a:gd name="T3" fmla="*/ 14150 h 21600"/>
                    <a:gd name="T4" fmla="*/ 20409 w 40684"/>
                    <a:gd name="T5" fmla="*/ 21600 h 21600"/>
                  </a:gdLst>
                  <a:ahLst/>
                  <a:cxnLst>
                    <a:cxn ang="0">
                      <a:pos x="T0" y="T1"/>
                    </a:cxn>
                    <a:cxn ang="0">
                      <a:pos x="T2" y="T3"/>
                    </a:cxn>
                    <a:cxn ang="0">
                      <a:pos x="T4" y="T5"/>
                    </a:cxn>
                  </a:cxnLst>
                  <a:rect l="0" t="0" r="r" b="b"/>
                  <a:pathLst>
                    <a:path w="40684" h="21600" fill="none" extrusionOk="0">
                      <a:moveTo>
                        <a:pt x="0" y="14526"/>
                      </a:moveTo>
                      <a:cubicBezTo>
                        <a:pt x="3014" y="5830"/>
                        <a:pt x="11206" y="0"/>
                        <a:pt x="20409" y="0"/>
                      </a:cubicBezTo>
                      <a:cubicBezTo>
                        <a:pt x="29465" y="0"/>
                        <a:pt x="37560" y="5649"/>
                        <a:pt x="40683" y="14150"/>
                      </a:cubicBezTo>
                    </a:path>
                    <a:path w="40684" h="21600" stroke="0" extrusionOk="0">
                      <a:moveTo>
                        <a:pt x="0" y="14526"/>
                      </a:moveTo>
                      <a:cubicBezTo>
                        <a:pt x="3014" y="5830"/>
                        <a:pt x="11206" y="0"/>
                        <a:pt x="20409" y="0"/>
                      </a:cubicBezTo>
                      <a:cubicBezTo>
                        <a:pt x="29465" y="0"/>
                        <a:pt x="37560" y="5649"/>
                        <a:pt x="40683" y="14150"/>
                      </a:cubicBezTo>
                      <a:lnTo>
                        <a:pt x="20409" y="2160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07" name="Arc 303"/>
                <p:cNvSpPr>
                  <a:spLocks/>
                </p:cNvSpPr>
                <p:nvPr/>
              </p:nvSpPr>
              <p:spPr bwMode="auto">
                <a:xfrm>
                  <a:off x="1080" y="1383"/>
                  <a:ext cx="133" cy="69"/>
                </a:xfrm>
                <a:custGeom>
                  <a:avLst/>
                  <a:gdLst>
                    <a:gd name="G0" fmla="+- 21600 0 0"/>
                    <a:gd name="G1" fmla="+- 21600 0 0"/>
                    <a:gd name="G2" fmla="+- 21600 0 0"/>
                    <a:gd name="T0" fmla="*/ 976 w 32148"/>
                    <a:gd name="T1" fmla="*/ 28019 h 28019"/>
                    <a:gd name="T2" fmla="*/ 32148 w 32148"/>
                    <a:gd name="T3" fmla="*/ 2751 h 28019"/>
                    <a:gd name="T4" fmla="*/ 21600 w 32148"/>
                    <a:gd name="T5" fmla="*/ 21600 h 28019"/>
                  </a:gdLst>
                  <a:ahLst/>
                  <a:cxnLst>
                    <a:cxn ang="0">
                      <a:pos x="T0" y="T1"/>
                    </a:cxn>
                    <a:cxn ang="0">
                      <a:pos x="T2" y="T3"/>
                    </a:cxn>
                    <a:cxn ang="0">
                      <a:pos x="T4" y="T5"/>
                    </a:cxn>
                  </a:cxnLst>
                  <a:rect l="0" t="0" r="r" b="b"/>
                  <a:pathLst>
                    <a:path w="32148" h="28019" fill="none" extrusionOk="0">
                      <a:moveTo>
                        <a:pt x="975" y="28019"/>
                      </a:moveTo>
                      <a:cubicBezTo>
                        <a:pt x="328" y="25940"/>
                        <a:pt x="0" y="23776"/>
                        <a:pt x="0" y="21600"/>
                      </a:cubicBezTo>
                      <a:cubicBezTo>
                        <a:pt x="0" y="9670"/>
                        <a:pt x="9670" y="0"/>
                        <a:pt x="21600" y="0"/>
                      </a:cubicBezTo>
                      <a:cubicBezTo>
                        <a:pt x="25293" y="0"/>
                        <a:pt x="28925" y="947"/>
                        <a:pt x="32148" y="2750"/>
                      </a:cubicBezTo>
                    </a:path>
                    <a:path w="32148" h="28019" stroke="0" extrusionOk="0">
                      <a:moveTo>
                        <a:pt x="975" y="28019"/>
                      </a:moveTo>
                      <a:cubicBezTo>
                        <a:pt x="328" y="25940"/>
                        <a:pt x="0" y="23776"/>
                        <a:pt x="0" y="21600"/>
                      </a:cubicBezTo>
                      <a:cubicBezTo>
                        <a:pt x="0" y="9670"/>
                        <a:pt x="9670" y="0"/>
                        <a:pt x="21600" y="0"/>
                      </a:cubicBezTo>
                      <a:cubicBezTo>
                        <a:pt x="25293" y="0"/>
                        <a:pt x="28925" y="947"/>
                        <a:pt x="32148" y="2750"/>
                      </a:cubicBezTo>
                      <a:lnTo>
                        <a:pt x="21600" y="2160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08" name="Arc 304"/>
                <p:cNvSpPr>
                  <a:spLocks/>
                </p:cNvSpPr>
                <p:nvPr/>
              </p:nvSpPr>
              <p:spPr bwMode="auto">
                <a:xfrm>
                  <a:off x="1028" y="1453"/>
                  <a:ext cx="80" cy="99"/>
                </a:xfrm>
                <a:custGeom>
                  <a:avLst/>
                  <a:gdLst>
                    <a:gd name="G0" fmla="+- 21600 0 0"/>
                    <a:gd name="G1" fmla="+- 20566 0 0"/>
                    <a:gd name="G2" fmla="+- 21600 0 0"/>
                    <a:gd name="T0" fmla="*/ 8603 w 21600"/>
                    <a:gd name="T1" fmla="*/ 37818 h 37818"/>
                    <a:gd name="T2" fmla="*/ 14998 w 21600"/>
                    <a:gd name="T3" fmla="*/ 0 h 37818"/>
                    <a:gd name="T4" fmla="*/ 21600 w 21600"/>
                    <a:gd name="T5" fmla="*/ 20566 h 37818"/>
                  </a:gdLst>
                  <a:ahLst/>
                  <a:cxnLst>
                    <a:cxn ang="0">
                      <a:pos x="T0" y="T1"/>
                    </a:cxn>
                    <a:cxn ang="0">
                      <a:pos x="T2" y="T3"/>
                    </a:cxn>
                    <a:cxn ang="0">
                      <a:pos x="T4" y="T5"/>
                    </a:cxn>
                  </a:cxnLst>
                  <a:rect l="0" t="0" r="r" b="b"/>
                  <a:pathLst>
                    <a:path w="21600" h="37818" fill="none" extrusionOk="0">
                      <a:moveTo>
                        <a:pt x="8602" y="37818"/>
                      </a:moveTo>
                      <a:cubicBezTo>
                        <a:pt x="3185" y="33737"/>
                        <a:pt x="0" y="27348"/>
                        <a:pt x="0" y="20566"/>
                      </a:cubicBezTo>
                      <a:cubicBezTo>
                        <a:pt x="0" y="11180"/>
                        <a:pt x="6061" y="2868"/>
                        <a:pt x="14997" y="-1"/>
                      </a:cubicBezTo>
                    </a:path>
                    <a:path w="21600" h="37818" stroke="0" extrusionOk="0">
                      <a:moveTo>
                        <a:pt x="8602" y="37818"/>
                      </a:moveTo>
                      <a:cubicBezTo>
                        <a:pt x="3185" y="33737"/>
                        <a:pt x="0" y="27348"/>
                        <a:pt x="0" y="20566"/>
                      </a:cubicBezTo>
                      <a:cubicBezTo>
                        <a:pt x="0" y="11180"/>
                        <a:pt x="6061" y="2868"/>
                        <a:pt x="14997" y="-1"/>
                      </a:cubicBezTo>
                      <a:lnTo>
                        <a:pt x="21600" y="20566"/>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09" name="Arc 305"/>
                <p:cNvSpPr>
                  <a:spLocks/>
                </p:cNvSpPr>
                <p:nvPr/>
              </p:nvSpPr>
              <p:spPr bwMode="auto">
                <a:xfrm>
                  <a:off x="1063" y="1551"/>
                  <a:ext cx="134" cy="58"/>
                </a:xfrm>
                <a:custGeom>
                  <a:avLst/>
                  <a:gdLst>
                    <a:gd name="G0" fmla="+- 21600 0 0"/>
                    <a:gd name="G1" fmla="+- 1166 0 0"/>
                    <a:gd name="G2" fmla="+- 21600 0 0"/>
                    <a:gd name="T0" fmla="*/ 31494 w 31494"/>
                    <a:gd name="T1" fmla="*/ 20367 h 22766"/>
                    <a:gd name="T2" fmla="*/ 31 w 31494"/>
                    <a:gd name="T3" fmla="*/ 0 h 22766"/>
                    <a:gd name="T4" fmla="*/ 21600 w 31494"/>
                    <a:gd name="T5" fmla="*/ 1166 h 22766"/>
                  </a:gdLst>
                  <a:ahLst/>
                  <a:cxnLst>
                    <a:cxn ang="0">
                      <a:pos x="T0" y="T1"/>
                    </a:cxn>
                    <a:cxn ang="0">
                      <a:pos x="T2" y="T3"/>
                    </a:cxn>
                    <a:cxn ang="0">
                      <a:pos x="T4" y="T5"/>
                    </a:cxn>
                  </a:cxnLst>
                  <a:rect l="0" t="0" r="r" b="b"/>
                  <a:pathLst>
                    <a:path w="31494" h="22766" fill="none" extrusionOk="0">
                      <a:moveTo>
                        <a:pt x="31493" y="20366"/>
                      </a:moveTo>
                      <a:cubicBezTo>
                        <a:pt x="28434" y="21943"/>
                        <a:pt x="25042" y="22766"/>
                        <a:pt x="21600" y="22766"/>
                      </a:cubicBezTo>
                      <a:cubicBezTo>
                        <a:pt x="9670" y="22766"/>
                        <a:pt x="0" y="13095"/>
                        <a:pt x="0" y="1166"/>
                      </a:cubicBezTo>
                      <a:cubicBezTo>
                        <a:pt x="0" y="777"/>
                        <a:pt x="10" y="388"/>
                        <a:pt x="31" y="0"/>
                      </a:cubicBezTo>
                    </a:path>
                    <a:path w="31494" h="22766" stroke="0" extrusionOk="0">
                      <a:moveTo>
                        <a:pt x="31493" y="20366"/>
                      </a:moveTo>
                      <a:cubicBezTo>
                        <a:pt x="28434" y="21943"/>
                        <a:pt x="25042" y="22766"/>
                        <a:pt x="21600" y="22766"/>
                      </a:cubicBezTo>
                      <a:cubicBezTo>
                        <a:pt x="9670" y="22766"/>
                        <a:pt x="0" y="13095"/>
                        <a:pt x="0" y="1166"/>
                      </a:cubicBezTo>
                      <a:cubicBezTo>
                        <a:pt x="0" y="777"/>
                        <a:pt x="10" y="388"/>
                        <a:pt x="31" y="0"/>
                      </a:cubicBezTo>
                      <a:lnTo>
                        <a:pt x="21600" y="1166"/>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10" name="Arc 306"/>
                <p:cNvSpPr>
                  <a:spLocks/>
                </p:cNvSpPr>
                <p:nvPr/>
              </p:nvSpPr>
              <p:spPr bwMode="auto">
                <a:xfrm>
                  <a:off x="1190" y="1589"/>
                  <a:ext cx="225" cy="53"/>
                </a:xfrm>
                <a:custGeom>
                  <a:avLst/>
                  <a:gdLst>
                    <a:gd name="G0" fmla="+- 21213 0 0"/>
                    <a:gd name="G1" fmla="+- 0 0 0"/>
                    <a:gd name="G2" fmla="+- 21600 0 0"/>
                    <a:gd name="T0" fmla="*/ 39481 w 39481"/>
                    <a:gd name="T1" fmla="*/ 11525 h 21600"/>
                    <a:gd name="T2" fmla="*/ 0 w 39481"/>
                    <a:gd name="T3" fmla="*/ 4069 h 21600"/>
                    <a:gd name="T4" fmla="*/ 21213 w 39481"/>
                    <a:gd name="T5" fmla="*/ 0 h 21600"/>
                  </a:gdLst>
                  <a:ahLst/>
                  <a:cxnLst>
                    <a:cxn ang="0">
                      <a:pos x="T0" y="T1"/>
                    </a:cxn>
                    <a:cxn ang="0">
                      <a:pos x="T2" y="T3"/>
                    </a:cxn>
                    <a:cxn ang="0">
                      <a:pos x="T4" y="T5"/>
                    </a:cxn>
                  </a:cxnLst>
                  <a:rect l="0" t="0" r="r" b="b"/>
                  <a:pathLst>
                    <a:path w="39481" h="21600" fill="none" extrusionOk="0">
                      <a:moveTo>
                        <a:pt x="39481" y="11525"/>
                      </a:moveTo>
                      <a:cubicBezTo>
                        <a:pt x="35524" y="17796"/>
                        <a:pt x="28628" y="21600"/>
                        <a:pt x="21213" y="21600"/>
                      </a:cubicBezTo>
                      <a:cubicBezTo>
                        <a:pt x="10852" y="21600"/>
                        <a:pt x="1951" y="14243"/>
                        <a:pt x="-1" y="4069"/>
                      </a:cubicBezTo>
                    </a:path>
                    <a:path w="39481" h="21600" stroke="0" extrusionOk="0">
                      <a:moveTo>
                        <a:pt x="39481" y="11525"/>
                      </a:moveTo>
                      <a:cubicBezTo>
                        <a:pt x="35524" y="17796"/>
                        <a:pt x="28628" y="21600"/>
                        <a:pt x="21213" y="21600"/>
                      </a:cubicBezTo>
                      <a:cubicBezTo>
                        <a:pt x="10852" y="21600"/>
                        <a:pt x="1951" y="14243"/>
                        <a:pt x="-1" y="4069"/>
                      </a:cubicBezTo>
                      <a:lnTo>
                        <a:pt x="21213" y="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11" name="Arc 307"/>
                <p:cNvSpPr>
                  <a:spLocks/>
                </p:cNvSpPr>
                <p:nvPr/>
              </p:nvSpPr>
              <p:spPr bwMode="auto">
                <a:xfrm>
                  <a:off x="1413" y="1385"/>
                  <a:ext cx="101" cy="72"/>
                </a:xfrm>
                <a:custGeom>
                  <a:avLst/>
                  <a:gdLst>
                    <a:gd name="G0" fmla="+- 4624 0 0"/>
                    <a:gd name="G1" fmla="+- 21600 0 0"/>
                    <a:gd name="G2" fmla="+- 21600 0 0"/>
                    <a:gd name="T0" fmla="*/ 0 w 26224"/>
                    <a:gd name="T1" fmla="*/ 501 h 32701"/>
                    <a:gd name="T2" fmla="*/ 23153 w 26224"/>
                    <a:gd name="T3" fmla="*/ 32701 h 32701"/>
                    <a:gd name="T4" fmla="*/ 4624 w 26224"/>
                    <a:gd name="T5" fmla="*/ 21600 h 32701"/>
                  </a:gdLst>
                  <a:ahLst/>
                  <a:cxnLst>
                    <a:cxn ang="0">
                      <a:pos x="T0" y="T1"/>
                    </a:cxn>
                    <a:cxn ang="0">
                      <a:pos x="T2" y="T3"/>
                    </a:cxn>
                    <a:cxn ang="0">
                      <a:pos x="T4" y="T5"/>
                    </a:cxn>
                  </a:cxnLst>
                  <a:rect l="0" t="0" r="r" b="b"/>
                  <a:pathLst>
                    <a:path w="26224" h="32701" fill="none" extrusionOk="0">
                      <a:moveTo>
                        <a:pt x="-1" y="500"/>
                      </a:moveTo>
                      <a:cubicBezTo>
                        <a:pt x="1518" y="167"/>
                        <a:pt x="3069" y="0"/>
                        <a:pt x="4624" y="0"/>
                      </a:cubicBezTo>
                      <a:cubicBezTo>
                        <a:pt x="16553" y="0"/>
                        <a:pt x="26224" y="9670"/>
                        <a:pt x="26224" y="21600"/>
                      </a:cubicBezTo>
                      <a:cubicBezTo>
                        <a:pt x="26224" y="25510"/>
                        <a:pt x="25162" y="29346"/>
                        <a:pt x="23153" y="32701"/>
                      </a:cubicBezTo>
                    </a:path>
                    <a:path w="26224" h="32701" stroke="0" extrusionOk="0">
                      <a:moveTo>
                        <a:pt x="-1" y="500"/>
                      </a:moveTo>
                      <a:cubicBezTo>
                        <a:pt x="1518" y="167"/>
                        <a:pt x="3069" y="0"/>
                        <a:pt x="4624" y="0"/>
                      </a:cubicBezTo>
                      <a:cubicBezTo>
                        <a:pt x="16553" y="0"/>
                        <a:pt x="26224" y="9670"/>
                        <a:pt x="26224" y="21600"/>
                      </a:cubicBezTo>
                      <a:cubicBezTo>
                        <a:pt x="26224" y="25510"/>
                        <a:pt x="25162" y="29346"/>
                        <a:pt x="23153" y="32701"/>
                      </a:cubicBezTo>
                      <a:lnTo>
                        <a:pt x="4624" y="2160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12" name="Arc 308"/>
                <p:cNvSpPr>
                  <a:spLocks/>
                </p:cNvSpPr>
                <p:nvPr/>
              </p:nvSpPr>
              <p:spPr bwMode="auto">
                <a:xfrm>
                  <a:off x="1443" y="1454"/>
                  <a:ext cx="93" cy="72"/>
                </a:xfrm>
                <a:custGeom>
                  <a:avLst/>
                  <a:gdLst>
                    <a:gd name="G0" fmla="+- 0 0 0"/>
                    <a:gd name="G1" fmla="+- 17454 0 0"/>
                    <a:gd name="G2" fmla="+- 21600 0 0"/>
                    <a:gd name="T0" fmla="*/ 12725 w 21600"/>
                    <a:gd name="T1" fmla="*/ 0 h 30282"/>
                    <a:gd name="T2" fmla="*/ 17379 w 21600"/>
                    <a:gd name="T3" fmla="*/ 30282 h 30282"/>
                    <a:gd name="T4" fmla="*/ 0 w 21600"/>
                    <a:gd name="T5" fmla="*/ 17454 h 30282"/>
                  </a:gdLst>
                  <a:ahLst/>
                  <a:cxnLst>
                    <a:cxn ang="0">
                      <a:pos x="T0" y="T1"/>
                    </a:cxn>
                    <a:cxn ang="0">
                      <a:pos x="T2" y="T3"/>
                    </a:cxn>
                    <a:cxn ang="0">
                      <a:pos x="T4" y="T5"/>
                    </a:cxn>
                  </a:cxnLst>
                  <a:rect l="0" t="0" r="r" b="b"/>
                  <a:pathLst>
                    <a:path w="21600" h="30282" fill="none" extrusionOk="0">
                      <a:moveTo>
                        <a:pt x="12724" y="0"/>
                      </a:moveTo>
                      <a:cubicBezTo>
                        <a:pt x="18301" y="4066"/>
                        <a:pt x="21600" y="10552"/>
                        <a:pt x="21600" y="17454"/>
                      </a:cubicBezTo>
                      <a:cubicBezTo>
                        <a:pt x="21600" y="22071"/>
                        <a:pt x="20120" y="26566"/>
                        <a:pt x="17378" y="30281"/>
                      </a:cubicBezTo>
                    </a:path>
                    <a:path w="21600" h="30282" stroke="0" extrusionOk="0">
                      <a:moveTo>
                        <a:pt x="12724" y="0"/>
                      </a:moveTo>
                      <a:cubicBezTo>
                        <a:pt x="18301" y="4066"/>
                        <a:pt x="21600" y="10552"/>
                        <a:pt x="21600" y="17454"/>
                      </a:cubicBezTo>
                      <a:cubicBezTo>
                        <a:pt x="21600" y="22071"/>
                        <a:pt x="20120" y="26566"/>
                        <a:pt x="17378" y="30281"/>
                      </a:cubicBezTo>
                      <a:lnTo>
                        <a:pt x="0" y="17454"/>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13" name="Arc 309"/>
                <p:cNvSpPr>
                  <a:spLocks/>
                </p:cNvSpPr>
                <p:nvPr/>
              </p:nvSpPr>
              <p:spPr bwMode="auto">
                <a:xfrm>
                  <a:off x="1408" y="1523"/>
                  <a:ext cx="112" cy="101"/>
                </a:xfrm>
                <a:custGeom>
                  <a:avLst/>
                  <a:gdLst>
                    <a:gd name="G0" fmla="+- 6871 0 0"/>
                    <a:gd name="G1" fmla="+- 7549 0 0"/>
                    <a:gd name="G2" fmla="+- 21600 0 0"/>
                    <a:gd name="T0" fmla="*/ 27109 w 28471"/>
                    <a:gd name="T1" fmla="*/ 0 h 29149"/>
                    <a:gd name="T2" fmla="*/ 0 w 28471"/>
                    <a:gd name="T3" fmla="*/ 28027 h 29149"/>
                    <a:gd name="T4" fmla="*/ 6871 w 28471"/>
                    <a:gd name="T5" fmla="*/ 7549 h 29149"/>
                  </a:gdLst>
                  <a:ahLst/>
                  <a:cxnLst>
                    <a:cxn ang="0">
                      <a:pos x="T0" y="T1"/>
                    </a:cxn>
                    <a:cxn ang="0">
                      <a:pos x="T2" y="T3"/>
                    </a:cxn>
                    <a:cxn ang="0">
                      <a:pos x="T4" y="T5"/>
                    </a:cxn>
                  </a:cxnLst>
                  <a:rect l="0" t="0" r="r" b="b"/>
                  <a:pathLst>
                    <a:path w="28471" h="29149" fill="none" extrusionOk="0">
                      <a:moveTo>
                        <a:pt x="27108" y="0"/>
                      </a:moveTo>
                      <a:cubicBezTo>
                        <a:pt x="28009" y="2414"/>
                        <a:pt x="28471" y="4971"/>
                        <a:pt x="28471" y="7549"/>
                      </a:cubicBezTo>
                      <a:cubicBezTo>
                        <a:pt x="28471" y="19478"/>
                        <a:pt x="18800" y="29149"/>
                        <a:pt x="6871" y="29149"/>
                      </a:cubicBezTo>
                      <a:cubicBezTo>
                        <a:pt x="4535" y="29149"/>
                        <a:pt x="2214" y="28770"/>
                        <a:pt x="-1" y="28027"/>
                      </a:cubicBezTo>
                    </a:path>
                    <a:path w="28471" h="29149" stroke="0" extrusionOk="0">
                      <a:moveTo>
                        <a:pt x="27108" y="0"/>
                      </a:moveTo>
                      <a:cubicBezTo>
                        <a:pt x="28009" y="2414"/>
                        <a:pt x="28471" y="4971"/>
                        <a:pt x="28471" y="7549"/>
                      </a:cubicBezTo>
                      <a:cubicBezTo>
                        <a:pt x="28471" y="19478"/>
                        <a:pt x="18800" y="29149"/>
                        <a:pt x="6871" y="29149"/>
                      </a:cubicBezTo>
                      <a:cubicBezTo>
                        <a:pt x="4535" y="29149"/>
                        <a:pt x="2214" y="28770"/>
                        <a:pt x="-1" y="28027"/>
                      </a:cubicBezTo>
                      <a:lnTo>
                        <a:pt x="6871" y="7549"/>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nvGrpSpPr>
            <p:cNvPr id="943414" name="Group 310"/>
            <p:cNvGrpSpPr>
              <a:grpSpLocks/>
            </p:cNvGrpSpPr>
            <p:nvPr/>
          </p:nvGrpSpPr>
          <p:grpSpPr bwMode="auto">
            <a:xfrm>
              <a:off x="1024" y="1345"/>
              <a:ext cx="511" cy="293"/>
              <a:chOff x="1024" y="1345"/>
              <a:chExt cx="511" cy="293"/>
            </a:xfrm>
          </p:grpSpPr>
          <p:grpSp>
            <p:nvGrpSpPr>
              <p:cNvPr id="943415" name="Group 311"/>
              <p:cNvGrpSpPr>
                <a:grpSpLocks/>
              </p:cNvGrpSpPr>
              <p:nvPr/>
            </p:nvGrpSpPr>
            <p:grpSpPr bwMode="auto">
              <a:xfrm>
                <a:off x="1024" y="1348"/>
                <a:ext cx="510" cy="290"/>
                <a:chOff x="1024" y="1348"/>
                <a:chExt cx="510" cy="290"/>
              </a:xfrm>
            </p:grpSpPr>
            <p:sp>
              <p:nvSpPr>
                <p:cNvPr id="943416" name="Oval 312"/>
                <p:cNvSpPr>
                  <a:spLocks noChangeArrowheads="1"/>
                </p:cNvSpPr>
                <p:nvPr/>
              </p:nvSpPr>
              <p:spPr bwMode="auto">
                <a:xfrm>
                  <a:off x="1200" y="1348"/>
                  <a:ext cx="221" cy="118"/>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17" name="Oval 313"/>
                <p:cNvSpPr>
                  <a:spLocks noChangeArrowheads="1"/>
                </p:cNvSpPr>
                <p:nvPr/>
              </p:nvSpPr>
              <p:spPr bwMode="auto">
                <a:xfrm>
                  <a:off x="1077" y="1381"/>
                  <a:ext cx="169" cy="116"/>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18" name="Oval 314"/>
                <p:cNvSpPr>
                  <a:spLocks noChangeArrowheads="1"/>
                </p:cNvSpPr>
                <p:nvPr/>
              </p:nvSpPr>
              <p:spPr bwMode="auto">
                <a:xfrm>
                  <a:off x="1024" y="1453"/>
                  <a:ext cx="114" cy="96"/>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19" name="Oval 315"/>
                <p:cNvSpPr>
                  <a:spLocks noChangeArrowheads="1"/>
                </p:cNvSpPr>
                <p:nvPr/>
              </p:nvSpPr>
              <p:spPr bwMode="auto">
                <a:xfrm>
                  <a:off x="1059" y="1497"/>
                  <a:ext cx="171" cy="10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20" name="Oval 316"/>
                <p:cNvSpPr>
                  <a:spLocks noChangeArrowheads="1"/>
                </p:cNvSpPr>
                <p:nvPr/>
              </p:nvSpPr>
              <p:spPr bwMode="auto">
                <a:xfrm>
                  <a:off x="1183" y="1514"/>
                  <a:ext cx="255" cy="12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21" name="Oval 317"/>
                <p:cNvSpPr>
                  <a:spLocks noChangeArrowheads="1"/>
                </p:cNvSpPr>
                <p:nvPr/>
              </p:nvSpPr>
              <p:spPr bwMode="auto">
                <a:xfrm>
                  <a:off x="1347" y="1383"/>
                  <a:ext cx="165" cy="91"/>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22" name="Oval 318"/>
                <p:cNvSpPr>
                  <a:spLocks noChangeArrowheads="1"/>
                </p:cNvSpPr>
                <p:nvPr/>
              </p:nvSpPr>
              <p:spPr bwMode="auto">
                <a:xfrm>
                  <a:off x="1373" y="1444"/>
                  <a:ext cx="161" cy="9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23" name="Oval 319"/>
                <p:cNvSpPr>
                  <a:spLocks noChangeArrowheads="1"/>
                </p:cNvSpPr>
                <p:nvPr/>
              </p:nvSpPr>
              <p:spPr bwMode="auto">
                <a:xfrm>
                  <a:off x="1355" y="1466"/>
                  <a:ext cx="162" cy="15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24" name="Oval 320"/>
                <p:cNvSpPr>
                  <a:spLocks noChangeArrowheads="1"/>
                </p:cNvSpPr>
                <p:nvPr/>
              </p:nvSpPr>
              <p:spPr bwMode="auto">
                <a:xfrm>
                  <a:off x="1119" y="1418"/>
                  <a:ext cx="327" cy="15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nvGrpSpPr>
              <p:cNvPr id="943425" name="Group 321"/>
              <p:cNvGrpSpPr>
                <a:grpSpLocks/>
              </p:cNvGrpSpPr>
              <p:nvPr/>
            </p:nvGrpSpPr>
            <p:grpSpPr bwMode="auto">
              <a:xfrm>
                <a:off x="1025" y="1345"/>
                <a:ext cx="510" cy="293"/>
                <a:chOff x="1025" y="1345"/>
                <a:chExt cx="510" cy="293"/>
              </a:xfrm>
            </p:grpSpPr>
            <p:sp>
              <p:nvSpPr>
                <p:cNvPr id="943426" name="Arc 322"/>
                <p:cNvSpPr>
                  <a:spLocks/>
                </p:cNvSpPr>
                <p:nvPr/>
              </p:nvSpPr>
              <p:spPr bwMode="auto">
                <a:xfrm>
                  <a:off x="1205" y="1345"/>
                  <a:ext cx="211" cy="62"/>
                </a:xfrm>
                <a:custGeom>
                  <a:avLst/>
                  <a:gdLst>
                    <a:gd name="G0" fmla="+- 20330 0 0"/>
                    <a:gd name="G1" fmla="+- 21600 0 0"/>
                    <a:gd name="G2" fmla="+- 21600 0 0"/>
                    <a:gd name="T0" fmla="*/ 0 w 40499"/>
                    <a:gd name="T1" fmla="*/ 14301 h 21600"/>
                    <a:gd name="T2" fmla="*/ 40499 w 40499"/>
                    <a:gd name="T3" fmla="*/ 13870 h 21600"/>
                    <a:gd name="T4" fmla="*/ 20330 w 40499"/>
                    <a:gd name="T5" fmla="*/ 21600 h 21600"/>
                  </a:gdLst>
                  <a:ahLst/>
                  <a:cxnLst>
                    <a:cxn ang="0">
                      <a:pos x="T0" y="T1"/>
                    </a:cxn>
                    <a:cxn ang="0">
                      <a:pos x="T2" y="T3"/>
                    </a:cxn>
                    <a:cxn ang="0">
                      <a:pos x="T4" y="T5"/>
                    </a:cxn>
                  </a:cxnLst>
                  <a:rect l="0" t="0" r="r" b="b"/>
                  <a:pathLst>
                    <a:path w="40499" h="21600" fill="none" extrusionOk="0">
                      <a:moveTo>
                        <a:pt x="0" y="14301"/>
                      </a:moveTo>
                      <a:cubicBezTo>
                        <a:pt x="3080" y="5722"/>
                        <a:pt x="11214" y="0"/>
                        <a:pt x="20330" y="0"/>
                      </a:cubicBezTo>
                      <a:cubicBezTo>
                        <a:pt x="29276" y="0"/>
                        <a:pt x="37297" y="5515"/>
                        <a:pt x="40499" y="13869"/>
                      </a:cubicBezTo>
                    </a:path>
                    <a:path w="40499" h="21600" stroke="0" extrusionOk="0">
                      <a:moveTo>
                        <a:pt x="0" y="14301"/>
                      </a:moveTo>
                      <a:cubicBezTo>
                        <a:pt x="3080" y="5722"/>
                        <a:pt x="11214" y="0"/>
                        <a:pt x="20330" y="0"/>
                      </a:cubicBezTo>
                      <a:cubicBezTo>
                        <a:pt x="29276" y="0"/>
                        <a:pt x="37297" y="5515"/>
                        <a:pt x="40499" y="13869"/>
                      </a:cubicBezTo>
                      <a:lnTo>
                        <a:pt x="20330" y="2160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27" name="Arc 323"/>
                <p:cNvSpPr>
                  <a:spLocks/>
                </p:cNvSpPr>
                <p:nvPr/>
              </p:nvSpPr>
              <p:spPr bwMode="auto">
                <a:xfrm>
                  <a:off x="1077" y="1379"/>
                  <a:ext cx="134" cy="71"/>
                </a:xfrm>
                <a:custGeom>
                  <a:avLst/>
                  <a:gdLst>
                    <a:gd name="G0" fmla="+- 21600 0 0"/>
                    <a:gd name="G1" fmla="+- 21600 0 0"/>
                    <a:gd name="G2" fmla="+- 21600 0 0"/>
                    <a:gd name="T0" fmla="*/ 1054 w 32039"/>
                    <a:gd name="T1" fmla="*/ 28267 h 28267"/>
                    <a:gd name="T2" fmla="*/ 32039 w 32039"/>
                    <a:gd name="T3" fmla="*/ 2690 h 28267"/>
                    <a:gd name="T4" fmla="*/ 21600 w 32039"/>
                    <a:gd name="T5" fmla="*/ 21600 h 28267"/>
                  </a:gdLst>
                  <a:ahLst/>
                  <a:cxnLst>
                    <a:cxn ang="0">
                      <a:pos x="T0" y="T1"/>
                    </a:cxn>
                    <a:cxn ang="0">
                      <a:pos x="T2" y="T3"/>
                    </a:cxn>
                    <a:cxn ang="0">
                      <a:pos x="T4" y="T5"/>
                    </a:cxn>
                  </a:cxnLst>
                  <a:rect l="0" t="0" r="r" b="b"/>
                  <a:pathLst>
                    <a:path w="32039" h="28267" fill="none" extrusionOk="0">
                      <a:moveTo>
                        <a:pt x="1054" y="28266"/>
                      </a:moveTo>
                      <a:cubicBezTo>
                        <a:pt x="355" y="26113"/>
                        <a:pt x="0" y="23863"/>
                        <a:pt x="0" y="21600"/>
                      </a:cubicBezTo>
                      <a:cubicBezTo>
                        <a:pt x="0" y="9670"/>
                        <a:pt x="9670" y="0"/>
                        <a:pt x="21600" y="0"/>
                      </a:cubicBezTo>
                      <a:cubicBezTo>
                        <a:pt x="25251" y="0"/>
                        <a:pt x="28842" y="925"/>
                        <a:pt x="32038" y="2690"/>
                      </a:cubicBezTo>
                    </a:path>
                    <a:path w="32039" h="28267" stroke="0" extrusionOk="0">
                      <a:moveTo>
                        <a:pt x="1054" y="28266"/>
                      </a:moveTo>
                      <a:cubicBezTo>
                        <a:pt x="355" y="26113"/>
                        <a:pt x="0" y="23863"/>
                        <a:pt x="0" y="21600"/>
                      </a:cubicBezTo>
                      <a:cubicBezTo>
                        <a:pt x="0" y="9670"/>
                        <a:pt x="9670" y="0"/>
                        <a:pt x="21600" y="0"/>
                      </a:cubicBezTo>
                      <a:cubicBezTo>
                        <a:pt x="25251" y="0"/>
                        <a:pt x="28842" y="925"/>
                        <a:pt x="32038" y="2690"/>
                      </a:cubicBezTo>
                      <a:lnTo>
                        <a:pt x="21600" y="2160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28" name="Arc 324"/>
                <p:cNvSpPr>
                  <a:spLocks/>
                </p:cNvSpPr>
                <p:nvPr/>
              </p:nvSpPr>
              <p:spPr bwMode="auto">
                <a:xfrm>
                  <a:off x="1025" y="1448"/>
                  <a:ext cx="82" cy="101"/>
                </a:xfrm>
                <a:custGeom>
                  <a:avLst/>
                  <a:gdLst>
                    <a:gd name="G0" fmla="+- 21600 0 0"/>
                    <a:gd name="G1" fmla="+- 20527 0 0"/>
                    <a:gd name="G2" fmla="+- 21600 0 0"/>
                    <a:gd name="T0" fmla="*/ 8623 w 21600"/>
                    <a:gd name="T1" fmla="*/ 37794 h 37794"/>
                    <a:gd name="T2" fmla="*/ 14876 w 21600"/>
                    <a:gd name="T3" fmla="*/ 0 h 37794"/>
                    <a:gd name="T4" fmla="*/ 21600 w 21600"/>
                    <a:gd name="T5" fmla="*/ 20527 h 37794"/>
                  </a:gdLst>
                  <a:ahLst/>
                  <a:cxnLst>
                    <a:cxn ang="0">
                      <a:pos x="T0" y="T1"/>
                    </a:cxn>
                    <a:cxn ang="0">
                      <a:pos x="T2" y="T3"/>
                    </a:cxn>
                    <a:cxn ang="0">
                      <a:pos x="T4" y="T5"/>
                    </a:cxn>
                  </a:cxnLst>
                  <a:rect l="0" t="0" r="r" b="b"/>
                  <a:pathLst>
                    <a:path w="21600" h="37794" fill="none" extrusionOk="0">
                      <a:moveTo>
                        <a:pt x="8622" y="37794"/>
                      </a:moveTo>
                      <a:cubicBezTo>
                        <a:pt x="3193" y="33714"/>
                        <a:pt x="0" y="27318"/>
                        <a:pt x="0" y="20527"/>
                      </a:cubicBezTo>
                      <a:cubicBezTo>
                        <a:pt x="0" y="11188"/>
                        <a:pt x="6001" y="2907"/>
                        <a:pt x="14876" y="0"/>
                      </a:cubicBezTo>
                    </a:path>
                    <a:path w="21600" h="37794" stroke="0" extrusionOk="0">
                      <a:moveTo>
                        <a:pt x="8622" y="37794"/>
                      </a:moveTo>
                      <a:cubicBezTo>
                        <a:pt x="3193" y="33714"/>
                        <a:pt x="0" y="27318"/>
                        <a:pt x="0" y="20527"/>
                      </a:cubicBezTo>
                      <a:cubicBezTo>
                        <a:pt x="0" y="11188"/>
                        <a:pt x="6001" y="2907"/>
                        <a:pt x="14876" y="0"/>
                      </a:cubicBezTo>
                      <a:lnTo>
                        <a:pt x="21600" y="20527"/>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29" name="Arc 325"/>
                <p:cNvSpPr>
                  <a:spLocks/>
                </p:cNvSpPr>
                <p:nvPr/>
              </p:nvSpPr>
              <p:spPr bwMode="auto">
                <a:xfrm>
                  <a:off x="1058" y="1547"/>
                  <a:ext cx="134" cy="57"/>
                </a:xfrm>
                <a:custGeom>
                  <a:avLst/>
                  <a:gdLst>
                    <a:gd name="G0" fmla="+- 21600 0 0"/>
                    <a:gd name="G1" fmla="+- 781 0 0"/>
                    <a:gd name="G2" fmla="+- 21600 0 0"/>
                    <a:gd name="T0" fmla="*/ 31221 w 31221"/>
                    <a:gd name="T1" fmla="*/ 20120 h 22381"/>
                    <a:gd name="T2" fmla="*/ 14 w 31221"/>
                    <a:gd name="T3" fmla="*/ 0 h 22381"/>
                    <a:gd name="T4" fmla="*/ 21600 w 31221"/>
                    <a:gd name="T5" fmla="*/ 781 h 22381"/>
                  </a:gdLst>
                  <a:ahLst/>
                  <a:cxnLst>
                    <a:cxn ang="0">
                      <a:pos x="T0" y="T1"/>
                    </a:cxn>
                    <a:cxn ang="0">
                      <a:pos x="T2" y="T3"/>
                    </a:cxn>
                    <a:cxn ang="0">
                      <a:pos x="T4" y="T5"/>
                    </a:cxn>
                  </a:cxnLst>
                  <a:rect l="0" t="0" r="r" b="b"/>
                  <a:pathLst>
                    <a:path w="31221" h="22381" fill="none" extrusionOk="0">
                      <a:moveTo>
                        <a:pt x="31220" y="20119"/>
                      </a:moveTo>
                      <a:cubicBezTo>
                        <a:pt x="28231" y="21607"/>
                        <a:pt x="24938" y="22381"/>
                        <a:pt x="21600" y="22381"/>
                      </a:cubicBezTo>
                      <a:cubicBezTo>
                        <a:pt x="9670" y="22381"/>
                        <a:pt x="0" y="12710"/>
                        <a:pt x="0" y="781"/>
                      </a:cubicBezTo>
                      <a:cubicBezTo>
                        <a:pt x="0" y="520"/>
                        <a:pt x="4" y="260"/>
                        <a:pt x="14" y="0"/>
                      </a:cubicBezTo>
                    </a:path>
                    <a:path w="31221" h="22381" stroke="0" extrusionOk="0">
                      <a:moveTo>
                        <a:pt x="31220" y="20119"/>
                      </a:moveTo>
                      <a:cubicBezTo>
                        <a:pt x="28231" y="21607"/>
                        <a:pt x="24938" y="22381"/>
                        <a:pt x="21600" y="22381"/>
                      </a:cubicBezTo>
                      <a:cubicBezTo>
                        <a:pt x="9670" y="22381"/>
                        <a:pt x="0" y="12710"/>
                        <a:pt x="0" y="781"/>
                      </a:cubicBezTo>
                      <a:cubicBezTo>
                        <a:pt x="0" y="520"/>
                        <a:pt x="4" y="260"/>
                        <a:pt x="14" y="0"/>
                      </a:cubicBezTo>
                      <a:lnTo>
                        <a:pt x="21600" y="781"/>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30" name="Arc 326"/>
                <p:cNvSpPr>
                  <a:spLocks/>
                </p:cNvSpPr>
                <p:nvPr/>
              </p:nvSpPr>
              <p:spPr bwMode="auto">
                <a:xfrm>
                  <a:off x="1190" y="1585"/>
                  <a:ext cx="226" cy="53"/>
                </a:xfrm>
                <a:custGeom>
                  <a:avLst/>
                  <a:gdLst>
                    <a:gd name="G0" fmla="+- 21216 0 0"/>
                    <a:gd name="G1" fmla="+- 0 0 0"/>
                    <a:gd name="G2" fmla="+- 21600 0 0"/>
                    <a:gd name="T0" fmla="*/ 39463 w 39463"/>
                    <a:gd name="T1" fmla="*/ 11559 h 21600"/>
                    <a:gd name="T2" fmla="*/ 0 w 39463"/>
                    <a:gd name="T3" fmla="*/ 4052 h 21600"/>
                    <a:gd name="T4" fmla="*/ 21216 w 39463"/>
                    <a:gd name="T5" fmla="*/ 0 h 21600"/>
                  </a:gdLst>
                  <a:ahLst/>
                  <a:cxnLst>
                    <a:cxn ang="0">
                      <a:pos x="T0" y="T1"/>
                    </a:cxn>
                    <a:cxn ang="0">
                      <a:pos x="T2" y="T3"/>
                    </a:cxn>
                    <a:cxn ang="0">
                      <a:pos x="T4" y="T5"/>
                    </a:cxn>
                  </a:cxnLst>
                  <a:rect l="0" t="0" r="r" b="b"/>
                  <a:pathLst>
                    <a:path w="39463" h="21600" fill="none" extrusionOk="0">
                      <a:moveTo>
                        <a:pt x="39462" y="11558"/>
                      </a:moveTo>
                      <a:cubicBezTo>
                        <a:pt x="35502" y="17810"/>
                        <a:pt x="28616" y="21600"/>
                        <a:pt x="21216" y="21600"/>
                      </a:cubicBezTo>
                      <a:cubicBezTo>
                        <a:pt x="10849" y="21600"/>
                        <a:pt x="1944" y="14234"/>
                        <a:pt x="-1" y="4052"/>
                      </a:cubicBezTo>
                    </a:path>
                    <a:path w="39463" h="21600" stroke="0" extrusionOk="0">
                      <a:moveTo>
                        <a:pt x="39462" y="11558"/>
                      </a:moveTo>
                      <a:cubicBezTo>
                        <a:pt x="35502" y="17810"/>
                        <a:pt x="28616" y="21600"/>
                        <a:pt x="21216" y="21600"/>
                      </a:cubicBezTo>
                      <a:cubicBezTo>
                        <a:pt x="10849" y="21600"/>
                        <a:pt x="1944" y="14234"/>
                        <a:pt x="-1" y="4052"/>
                      </a:cubicBezTo>
                      <a:lnTo>
                        <a:pt x="21216" y="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31" name="Arc 327"/>
                <p:cNvSpPr>
                  <a:spLocks/>
                </p:cNvSpPr>
                <p:nvPr/>
              </p:nvSpPr>
              <p:spPr bwMode="auto">
                <a:xfrm>
                  <a:off x="1413" y="1383"/>
                  <a:ext cx="100" cy="69"/>
                </a:xfrm>
                <a:custGeom>
                  <a:avLst/>
                  <a:gdLst>
                    <a:gd name="G0" fmla="+- 4557 0 0"/>
                    <a:gd name="G1" fmla="+- 21600 0 0"/>
                    <a:gd name="G2" fmla="+- 21600 0 0"/>
                    <a:gd name="T0" fmla="*/ 0 w 26157"/>
                    <a:gd name="T1" fmla="*/ 486 h 32773"/>
                    <a:gd name="T2" fmla="*/ 23043 w 26157"/>
                    <a:gd name="T3" fmla="*/ 32773 h 32773"/>
                    <a:gd name="T4" fmla="*/ 4557 w 26157"/>
                    <a:gd name="T5" fmla="*/ 21600 h 32773"/>
                  </a:gdLst>
                  <a:ahLst/>
                  <a:cxnLst>
                    <a:cxn ang="0">
                      <a:pos x="T0" y="T1"/>
                    </a:cxn>
                    <a:cxn ang="0">
                      <a:pos x="T2" y="T3"/>
                    </a:cxn>
                    <a:cxn ang="0">
                      <a:pos x="T4" y="T5"/>
                    </a:cxn>
                  </a:cxnLst>
                  <a:rect l="0" t="0" r="r" b="b"/>
                  <a:pathLst>
                    <a:path w="26157" h="32773" fill="none" extrusionOk="0">
                      <a:moveTo>
                        <a:pt x="0" y="486"/>
                      </a:moveTo>
                      <a:cubicBezTo>
                        <a:pt x="1497" y="162"/>
                        <a:pt x="3025" y="0"/>
                        <a:pt x="4557" y="0"/>
                      </a:cubicBezTo>
                      <a:cubicBezTo>
                        <a:pt x="16486" y="0"/>
                        <a:pt x="26157" y="9670"/>
                        <a:pt x="26157" y="21600"/>
                      </a:cubicBezTo>
                      <a:cubicBezTo>
                        <a:pt x="26157" y="25538"/>
                        <a:pt x="25080" y="29402"/>
                        <a:pt x="23042" y="32772"/>
                      </a:cubicBezTo>
                    </a:path>
                    <a:path w="26157" h="32773" stroke="0" extrusionOk="0">
                      <a:moveTo>
                        <a:pt x="0" y="486"/>
                      </a:moveTo>
                      <a:cubicBezTo>
                        <a:pt x="1497" y="162"/>
                        <a:pt x="3025" y="0"/>
                        <a:pt x="4557" y="0"/>
                      </a:cubicBezTo>
                      <a:cubicBezTo>
                        <a:pt x="16486" y="0"/>
                        <a:pt x="26157" y="9670"/>
                        <a:pt x="26157" y="21600"/>
                      </a:cubicBezTo>
                      <a:cubicBezTo>
                        <a:pt x="26157" y="25538"/>
                        <a:pt x="25080" y="29402"/>
                        <a:pt x="23042" y="32772"/>
                      </a:cubicBezTo>
                      <a:lnTo>
                        <a:pt x="4557" y="2160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32" name="Arc 328"/>
                <p:cNvSpPr>
                  <a:spLocks/>
                </p:cNvSpPr>
                <p:nvPr/>
              </p:nvSpPr>
              <p:spPr bwMode="auto">
                <a:xfrm>
                  <a:off x="1441" y="1452"/>
                  <a:ext cx="94" cy="71"/>
                </a:xfrm>
                <a:custGeom>
                  <a:avLst/>
                  <a:gdLst>
                    <a:gd name="G0" fmla="+- 0 0 0"/>
                    <a:gd name="G1" fmla="+- 17354 0 0"/>
                    <a:gd name="G2" fmla="+- 21600 0 0"/>
                    <a:gd name="T0" fmla="*/ 12860 w 21600"/>
                    <a:gd name="T1" fmla="*/ 0 h 30172"/>
                    <a:gd name="T2" fmla="*/ 17386 w 21600"/>
                    <a:gd name="T3" fmla="*/ 30172 h 30172"/>
                    <a:gd name="T4" fmla="*/ 0 w 21600"/>
                    <a:gd name="T5" fmla="*/ 17354 h 30172"/>
                  </a:gdLst>
                  <a:ahLst/>
                  <a:cxnLst>
                    <a:cxn ang="0">
                      <a:pos x="T0" y="T1"/>
                    </a:cxn>
                    <a:cxn ang="0">
                      <a:pos x="T2" y="T3"/>
                    </a:cxn>
                    <a:cxn ang="0">
                      <a:pos x="T4" y="T5"/>
                    </a:cxn>
                  </a:cxnLst>
                  <a:rect l="0" t="0" r="r" b="b"/>
                  <a:pathLst>
                    <a:path w="21600" h="30172" fill="none" extrusionOk="0">
                      <a:moveTo>
                        <a:pt x="12860" y="-1"/>
                      </a:moveTo>
                      <a:cubicBezTo>
                        <a:pt x="18357" y="4073"/>
                        <a:pt x="21600" y="10511"/>
                        <a:pt x="21600" y="17354"/>
                      </a:cubicBezTo>
                      <a:cubicBezTo>
                        <a:pt x="21600" y="21966"/>
                        <a:pt x="20123" y="26458"/>
                        <a:pt x="17385" y="30171"/>
                      </a:cubicBezTo>
                    </a:path>
                    <a:path w="21600" h="30172" stroke="0" extrusionOk="0">
                      <a:moveTo>
                        <a:pt x="12860" y="-1"/>
                      </a:moveTo>
                      <a:cubicBezTo>
                        <a:pt x="18357" y="4073"/>
                        <a:pt x="21600" y="10511"/>
                        <a:pt x="21600" y="17354"/>
                      </a:cubicBezTo>
                      <a:cubicBezTo>
                        <a:pt x="21600" y="21966"/>
                        <a:pt x="20123" y="26458"/>
                        <a:pt x="17385" y="30171"/>
                      </a:cubicBezTo>
                      <a:lnTo>
                        <a:pt x="0" y="17354"/>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33" name="Arc 329"/>
                <p:cNvSpPr>
                  <a:spLocks/>
                </p:cNvSpPr>
                <p:nvPr/>
              </p:nvSpPr>
              <p:spPr bwMode="auto">
                <a:xfrm>
                  <a:off x="1406" y="1521"/>
                  <a:ext cx="115" cy="103"/>
                </a:xfrm>
                <a:custGeom>
                  <a:avLst/>
                  <a:gdLst>
                    <a:gd name="G0" fmla="+- 7030 0 0"/>
                    <a:gd name="G1" fmla="+- 7790 0 0"/>
                    <a:gd name="G2" fmla="+- 21600 0 0"/>
                    <a:gd name="T0" fmla="*/ 27176 w 28630"/>
                    <a:gd name="T1" fmla="*/ 0 h 29390"/>
                    <a:gd name="T2" fmla="*/ 0 w 28630"/>
                    <a:gd name="T3" fmla="*/ 28214 h 29390"/>
                    <a:gd name="T4" fmla="*/ 7030 w 28630"/>
                    <a:gd name="T5" fmla="*/ 7790 h 29390"/>
                  </a:gdLst>
                  <a:ahLst/>
                  <a:cxnLst>
                    <a:cxn ang="0">
                      <a:pos x="T0" y="T1"/>
                    </a:cxn>
                    <a:cxn ang="0">
                      <a:pos x="T2" y="T3"/>
                    </a:cxn>
                    <a:cxn ang="0">
                      <a:pos x="T4" y="T5"/>
                    </a:cxn>
                  </a:cxnLst>
                  <a:rect l="0" t="0" r="r" b="b"/>
                  <a:pathLst>
                    <a:path w="28630" h="29390" fill="none" extrusionOk="0">
                      <a:moveTo>
                        <a:pt x="27176" y="-1"/>
                      </a:moveTo>
                      <a:cubicBezTo>
                        <a:pt x="28137" y="2484"/>
                        <a:pt x="28630" y="5125"/>
                        <a:pt x="28630" y="7790"/>
                      </a:cubicBezTo>
                      <a:cubicBezTo>
                        <a:pt x="28630" y="19719"/>
                        <a:pt x="18959" y="29390"/>
                        <a:pt x="7030" y="29390"/>
                      </a:cubicBezTo>
                      <a:cubicBezTo>
                        <a:pt x="4637" y="29390"/>
                        <a:pt x="2262" y="28992"/>
                        <a:pt x="0" y="28213"/>
                      </a:cubicBezTo>
                    </a:path>
                    <a:path w="28630" h="29390" stroke="0" extrusionOk="0">
                      <a:moveTo>
                        <a:pt x="27176" y="-1"/>
                      </a:moveTo>
                      <a:cubicBezTo>
                        <a:pt x="28137" y="2484"/>
                        <a:pt x="28630" y="5125"/>
                        <a:pt x="28630" y="7790"/>
                      </a:cubicBezTo>
                      <a:cubicBezTo>
                        <a:pt x="28630" y="19719"/>
                        <a:pt x="18959" y="29390"/>
                        <a:pt x="7030" y="29390"/>
                      </a:cubicBezTo>
                      <a:cubicBezTo>
                        <a:pt x="4637" y="29390"/>
                        <a:pt x="2262" y="28992"/>
                        <a:pt x="0" y="28213"/>
                      </a:cubicBezTo>
                      <a:lnTo>
                        <a:pt x="7030" y="779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pic>
        <p:nvPicPr>
          <p:cNvPr id="943434" name="Picture 33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5191" y="2391254"/>
            <a:ext cx="430079" cy="280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3435" name="Rectangle 331"/>
          <p:cNvSpPr>
            <a:spLocks noChangeArrowheads="1"/>
          </p:cNvSpPr>
          <p:nvPr/>
        </p:nvSpPr>
        <p:spPr bwMode="auto">
          <a:xfrm>
            <a:off x="548213" y="2351980"/>
            <a:ext cx="537153" cy="192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i="1"/>
              <a:t>VPN_B</a:t>
            </a:r>
          </a:p>
        </p:txBody>
      </p:sp>
      <p:sp>
        <p:nvSpPr>
          <p:cNvPr id="943436" name="Rectangle 332"/>
          <p:cNvSpPr>
            <a:spLocks noChangeArrowheads="1"/>
          </p:cNvSpPr>
          <p:nvPr/>
        </p:nvSpPr>
        <p:spPr bwMode="auto">
          <a:xfrm>
            <a:off x="651717" y="3826556"/>
            <a:ext cx="628165" cy="208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t>10.1.0.0</a:t>
            </a:r>
          </a:p>
        </p:txBody>
      </p:sp>
      <p:sp>
        <p:nvSpPr>
          <p:cNvPr id="943437" name="Rectangle 333"/>
          <p:cNvSpPr>
            <a:spLocks noChangeArrowheads="1"/>
          </p:cNvSpPr>
          <p:nvPr/>
        </p:nvSpPr>
        <p:spPr bwMode="auto">
          <a:xfrm>
            <a:off x="601749" y="2573345"/>
            <a:ext cx="628165" cy="208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t>10.2.0.0</a:t>
            </a:r>
          </a:p>
        </p:txBody>
      </p:sp>
      <p:sp>
        <p:nvSpPr>
          <p:cNvPr id="943438" name="Rectangle 334"/>
          <p:cNvSpPr>
            <a:spLocks noChangeArrowheads="1"/>
          </p:cNvSpPr>
          <p:nvPr/>
        </p:nvSpPr>
        <p:spPr bwMode="auto">
          <a:xfrm>
            <a:off x="592827" y="3078557"/>
            <a:ext cx="628165" cy="208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t>11.6.0.0</a:t>
            </a:r>
          </a:p>
        </p:txBody>
      </p:sp>
      <p:sp>
        <p:nvSpPr>
          <p:cNvPr id="943439" name="Rectangle 335"/>
          <p:cNvSpPr>
            <a:spLocks noChangeArrowheads="1"/>
          </p:cNvSpPr>
          <p:nvPr/>
        </p:nvSpPr>
        <p:spPr bwMode="auto">
          <a:xfrm>
            <a:off x="1794724" y="3751578"/>
            <a:ext cx="248054" cy="208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CE</a:t>
            </a:r>
          </a:p>
        </p:txBody>
      </p:sp>
      <p:pic>
        <p:nvPicPr>
          <p:cNvPr id="943440" name="Picture 33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2793" y="3239225"/>
            <a:ext cx="579982" cy="358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3441" name="Rectangle 337"/>
          <p:cNvSpPr>
            <a:spLocks noChangeArrowheads="1"/>
          </p:cNvSpPr>
          <p:nvPr/>
        </p:nvSpPr>
        <p:spPr bwMode="auto">
          <a:xfrm>
            <a:off x="2633468" y="3523072"/>
            <a:ext cx="333713" cy="208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PE1</a:t>
            </a:r>
          </a:p>
        </p:txBody>
      </p:sp>
      <p:sp>
        <p:nvSpPr>
          <p:cNvPr id="943442" name="Rectangle 338"/>
          <p:cNvSpPr>
            <a:spLocks noChangeArrowheads="1"/>
          </p:cNvSpPr>
          <p:nvPr/>
        </p:nvSpPr>
        <p:spPr bwMode="auto">
          <a:xfrm>
            <a:off x="2481780" y="2607264"/>
            <a:ext cx="333713" cy="208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PE2</a:t>
            </a:r>
          </a:p>
        </p:txBody>
      </p:sp>
      <p:sp>
        <p:nvSpPr>
          <p:cNvPr id="943443" name="Rectangle 339"/>
          <p:cNvSpPr>
            <a:spLocks noChangeArrowheads="1"/>
          </p:cNvSpPr>
          <p:nvPr/>
        </p:nvSpPr>
        <p:spPr bwMode="auto">
          <a:xfrm>
            <a:off x="1744757" y="2650109"/>
            <a:ext cx="248054" cy="208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CE</a:t>
            </a:r>
          </a:p>
        </p:txBody>
      </p:sp>
      <p:sp>
        <p:nvSpPr>
          <p:cNvPr id="943444" name="Rectangle 340"/>
          <p:cNvSpPr>
            <a:spLocks noChangeArrowheads="1"/>
          </p:cNvSpPr>
          <p:nvPr/>
        </p:nvSpPr>
        <p:spPr bwMode="auto">
          <a:xfrm>
            <a:off x="1719773" y="3217803"/>
            <a:ext cx="248054" cy="208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CE</a:t>
            </a:r>
          </a:p>
        </p:txBody>
      </p:sp>
      <p:sp>
        <p:nvSpPr>
          <p:cNvPr id="943446" name="Line 342"/>
          <p:cNvSpPr>
            <a:spLocks noChangeShapeType="1"/>
          </p:cNvSpPr>
          <p:nvPr/>
        </p:nvSpPr>
        <p:spPr bwMode="auto">
          <a:xfrm flipH="1" flipV="1">
            <a:off x="1951391" y="1964591"/>
            <a:ext cx="715609" cy="480219"/>
          </a:xfrm>
          <a:prstGeom prst="line">
            <a:avLst/>
          </a:prstGeom>
          <a:noFill/>
          <a:ln w="25400">
            <a:solidFill>
              <a:srgbClr val="FFFF0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lIns="42991" tIns="21502" rIns="42991" bIns="21502">
            <a:spAutoFit/>
          </a:bodyPr>
          <a:lstStyle/>
          <a:p>
            <a:endParaRPr lang="en-US"/>
          </a:p>
        </p:txBody>
      </p:sp>
      <p:grpSp>
        <p:nvGrpSpPr>
          <p:cNvPr id="943447" name="Group 343"/>
          <p:cNvGrpSpPr>
            <a:grpSpLocks/>
          </p:cNvGrpSpPr>
          <p:nvPr/>
        </p:nvGrpSpPr>
        <p:grpSpPr bwMode="auto">
          <a:xfrm>
            <a:off x="1125140" y="1686100"/>
            <a:ext cx="799483" cy="440945"/>
            <a:chOff x="976" y="1827"/>
            <a:chExt cx="503" cy="277"/>
          </a:xfrm>
        </p:grpSpPr>
        <p:grpSp>
          <p:nvGrpSpPr>
            <p:cNvPr id="943448" name="Group 344"/>
            <p:cNvGrpSpPr>
              <a:grpSpLocks/>
            </p:cNvGrpSpPr>
            <p:nvPr/>
          </p:nvGrpSpPr>
          <p:grpSpPr bwMode="auto">
            <a:xfrm>
              <a:off x="981" y="1829"/>
              <a:ext cx="498" cy="275"/>
              <a:chOff x="981" y="1829"/>
              <a:chExt cx="498" cy="275"/>
            </a:xfrm>
          </p:grpSpPr>
          <p:grpSp>
            <p:nvGrpSpPr>
              <p:cNvPr id="943449" name="Group 345"/>
              <p:cNvGrpSpPr>
                <a:grpSpLocks/>
              </p:cNvGrpSpPr>
              <p:nvPr/>
            </p:nvGrpSpPr>
            <p:grpSpPr bwMode="auto">
              <a:xfrm>
                <a:off x="981" y="1832"/>
                <a:ext cx="495" cy="271"/>
                <a:chOff x="981" y="1832"/>
                <a:chExt cx="495" cy="271"/>
              </a:xfrm>
            </p:grpSpPr>
            <p:sp>
              <p:nvSpPr>
                <p:cNvPr id="943450" name="Oval 346"/>
                <p:cNvSpPr>
                  <a:spLocks noChangeArrowheads="1"/>
                </p:cNvSpPr>
                <p:nvPr/>
              </p:nvSpPr>
              <p:spPr bwMode="auto">
                <a:xfrm>
                  <a:off x="1151" y="1832"/>
                  <a:ext cx="213"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51" name="Oval 347"/>
                <p:cNvSpPr>
                  <a:spLocks noChangeArrowheads="1"/>
                </p:cNvSpPr>
                <p:nvPr/>
              </p:nvSpPr>
              <p:spPr bwMode="auto">
                <a:xfrm>
                  <a:off x="1031" y="1862"/>
                  <a:ext cx="163"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52" name="Oval 348"/>
                <p:cNvSpPr>
                  <a:spLocks noChangeArrowheads="1"/>
                </p:cNvSpPr>
                <p:nvPr/>
              </p:nvSpPr>
              <p:spPr bwMode="auto">
                <a:xfrm>
                  <a:off x="981" y="1931"/>
                  <a:ext cx="107" cy="87"/>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53" name="Oval 349"/>
                <p:cNvSpPr>
                  <a:spLocks noChangeArrowheads="1"/>
                </p:cNvSpPr>
                <p:nvPr/>
              </p:nvSpPr>
              <p:spPr bwMode="auto">
                <a:xfrm>
                  <a:off x="1013" y="1972"/>
                  <a:ext cx="168" cy="95"/>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54" name="Oval 350"/>
                <p:cNvSpPr>
                  <a:spLocks noChangeArrowheads="1"/>
                </p:cNvSpPr>
                <p:nvPr/>
              </p:nvSpPr>
              <p:spPr bwMode="auto">
                <a:xfrm>
                  <a:off x="1135" y="1987"/>
                  <a:ext cx="250" cy="11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55" name="Oval 351"/>
                <p:cNvSpPr>
                  <a:spLocks noChangeArrowheads="1"/>
                </p:cNvSpPr>
                <p:nvPr/>
              </p:nvSpPr>
              <p:spPr bwMode="auto">
                <a:xfrm>
                  <a:off x="1297" y="1863"/>
                  <a:ext cx="157" cy="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56" name="Oval 352"/>
                <p:cNvSpPr>
                  <a:spLocks noChangeArrowheads="1"/>
                </p:cNvSpPr>
                <p:nvPr/>
              </p:nvSpPr>
              <p:spPr bwMode="auto">
                <a:xfrm>
                  <a:off x="1317" y="1922"/>
                  <a:ext cx="159" cy="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57" name="Oval 353"/>
                <p:cNvSpPr>
                  <a:spLocks noChangeArrowheads="1"/>
                </p:cNvSpPr>
                <p:nvPr/>
              </p:nvSpPr>
              <p:spPr bwMode="auto">
                <a:xfrm>
                  <a:off x="1302" y="1941"/>
                  <a:ext cx="159" cy="14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58" name="Oval 354"/>
                <p:cNvSpPr>
                  <a:spLocks noChangeArrowheads="1"/>
                </p:cNvSpPr>
                <p:nvPr/>
              </p:nvSpPr>
              <p:spPr bwMode="auto">
                <a:xfrm>
                  <a:off x="1070" y="1897"/>
                  <a:ext cx="322" cy="142"/>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nvGrpSpPr>
              <p:cNvPr id="943459" name="Group 355"/>
              <p:cNvGrpSpPr>
                <a:grpSpLocks/>
              </p:cNvGrpSpPr>
              <p:nvPr/>
            </p:nvGrpSpPr>
            <p:grpSpPr bwMode="auto">
              <a:xfrm>
                <a:off x="982" y="1829"/>
                <a:ext cx="497" cy="275"/>
                <a:chOff x="982" y="1829"/>
                <a:chExt cx="497" cy="275"/>
              </a:xfrm>
            </p:grpSpPr>
            <p:sp>
              <p:nvSpPr>
                <p:cNvPr id="943460" name="Arc 356"/>
                <p:cNvSpPr>
                  <a:spLocks/>
                </p:cNvSpPr>
                <p:nvPr/>
              </p:nvSpPr>
              <p:spPr bwMode="auto">
                <a:xfrm>
                  <a:off x="1155" y="1829"/>
                  <a:ext cx="204" cy="58"/>
                </a:xfrm>
                <a:custGeom>
                  <a:avLst/>
                  <a:gdLst>
                    <a:gd name="G0" fmla="+- 20294 0 0"/>
                    <a:gd name="G1" fmla="+- 21600 0 0"/>
                    <a:gd name="G2" fmla="+- 21600 0 0"/>
                    <a:gd name="T0" fmla="*/ 0 w 40416"/>
                    <a:gd name="T1" fmla="*/ 14202 h 21600"/>
                    <a:gd name="T2" fmla="*/ 40416 w 40416"/>
                    <a:gd name="T3" fmla="*/ 13747 h 21600"/>
                    <a:gd name="T4" fmla="*/ 20294 w 40416"/>
                    <a:gd name="T5" fmla="*/ 21600 h 21600"/>
                  </a:gdLst>
                  <a:ahLst/>
                  <a:cxnLst>
                    <a:cxn ang="0">
                      <a:pos x="T0" y="T1"/>
                    </a:cxn>
                    <a:cxn ang="0">
                      <a:pos x="T2" y="T3"/>
                    </a:cxn>
                    <a:cxn ang="0">
                      <a:pos x="T4" y="T5"/>
                    </a:cxn>
                  </a:cxnLst>
                  <a:rect l="0" t="0" r="r" b="b"/>
                  <a:pathLst>
                    <a:path w="40416" h="21600" fill="none" extrusionOk="0">
                      <a:moveTo>
                        <a:pt x="0" y="14202"/>
                      </a:moveTo>
                      <a:cubicBezTo>
                        <a:pt x="3109" y="5674"/>
                        <a:pt x="11217" y="0"/>
                        <a:pt x="20294" y="0"/>
                      </a:cubicBezTo>
                      <a:cubicBezTo>
                        <a:pt x="29192" y="0"/>
                        <a:pt x="37180" y="5457"/>
                        <a:pt x="40415" y="13747"/>
                      </a:cubicBezTo>
                    </a:path>
                    <a:path w="40416" h="21600" stroke="0" extrusionOk="0">
                      <a:moveTo>
                        <a:pt x="0" y="14202"/>
                      </a:moveTo>
                      <a:cubicBezTo>
                        <a:pt x="3109" y="5674"/>
                        <a:pt x="11217" y="0"/>
                        <a:pt x="20294" y="0"/>
                      </a:cubicBezTo>
                      <a:cubicBezTo>
                        <a:pt x="29192" y="0"/>
                        <a:pt x="37180" y="5457"/>
                        <a:pt x="40415" y="13747"/>
                      </a:cubicBezTo>
                      <a:lnTo>
                        <a:pt x="20294"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61" name="Arc 357"/>
                <p:cNvSpPr>
                  <a:spLocks/>
                </p:cNvSpPr>
                <p:nvPr/>
              </p:nvSpPr>
              <p:spPr bwMode="auto">
                <a:xfrm>
                  <a:off x="1031" y="1862"/>
                  <a:ext cx="133" cy="64"/>
                </a:xfrm>
                <a:custGeom>
                  <a:avLst/>
                  <a:gdLst>
                    <a:gd name="G0" fmla="+- 21600 0 0"/>
                    <a:gd name="G1" fmla="+- 21600 0 0"/>
                    <a:gd name="G2" fmla="+- 21600 0 0"/>
                    <a:gd name="T0" fmla="*/ 1031 w 32202"/>
                    <a:gd name="T1" fmla="*/ 28193 h 28193"/>
                    <a:gd name="T2" fmla="*/ 32202 w 32202"/>
                    <a:gd name="T3" fmla="*/ 2781 h 28193"/>
                    <a:gd name="T4" fmla="*/ 21600 w 32202"/>
                    <a:gd name="T5" fmla="*/ 21600 h 28193"/>
                  </a:gdLst>
                  <a:ahLst/>
                  <a:cxnLst>
                    <a:cxn ang="0">
                      <a:pos x="T0" y="T1"/>
                    </a:cxn>
                    <a:cxn ang="0">
                      <a:pos x="T2" y="T3"/>
                    </a:cxn>
                    <a:cxn ang="0">
                      <a:pos x="T4" y="T5"/>
                    </a:cxn>
                  </a:cxnLst>
                  <a:rect l="0" t="0" r="r" b="b"/>
                  <a:pathLst>
                    <a:path w="32202" h="28193" fill="none" extrusionOk="0">
                      <a:moveTo>
                        <a:pt x="1030" y="28193"/>
                      </a:moveTo>
                      <a:cubicBezTo>
                        <a:pt x="347" y="26062"/>
                        <a:pt x="0" y="23837"/>
                        <a:pt x="0" y="21600"/>
                      </a:cubicBezTo>
                      <a:cubicBezTo>
                        <a:pt x="0" y="9670"/>
                        <a:pt x="9670" y="0"/>
                        <a:pt x="21600" y="0"/>
                      </a:cubicBezTo>
                      <a:cubicBezTo>
                        <a:pt x="25314" y="0"/>
                        <a:pt x="28965" y="957"/>
                        <a:pt x="32202" y="2780"/>
                      </a:cubicBezTo>
                    </a:path>
                    <a:path w="32202" h="28193" stroke="0" extrusionOk="0">
                      <a:moveTo>
                        <a:pt x="1030" y="28193"/>
                      </a:moveTo>
                      <a:cubicBezTo>
                        <a:pt x="347" y="26062"/>
                        <a:pt x="0" y="23837"/>
                        <a:pt x="0" y="21600"/>
                      </a:cubicBezTo>
                      <a:cubicBezTo>
                        <a:pt x="0" y="9670"/>
                        <a:pt x="9670" y="0"/>
                        <a:pt x="21600" y="0"/>
                      </a:cubicBezTo>
                      <a:cubicBezTo>
                        <a:pt x="25314" y="0"/>
                        <a:pt x="28965" y="957"/>
                        <a:pt x="32202" y="2780"/>
                      </a:cubicBezTo>
                      <a:lnTo>
                        <a:pt x="21600"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62" name="Arc 358"/>
                <p:cNvSpPr>
                  <a:spLocks/>
                </p:cNvSpPr>
                <p:nvPr/>
              </p:nvSpPr>
              <p:spPr bwMode="auto">
                <a:xfrm>
                  <a:off x="982" y="1926"/>
                  <a:ext cx="78" cy="93"/>
                </a:xfrm>
                <a:custGeom>
                  <a:avLst/>
                  <a:gdLst>
                    <a:gd name="G0" fmla="+- 21600 0 0"/>
                    <a:gd name="G1" fmla="+- 20500 0 0"/>
                    <a:gd name="G2" fmla="+- 21600 0 0"/>
                    <a:gd name="T0" fmla="*/ 8395 w 21600"/>
                    <a:gd name="T1" fmla="*/ 37594 h 37594"/>
                    <a:gd name="T2" fmla="*/ 14796 w 21600"/>
                    <a:gd name="T3" fmla="*/ 0 h 37594"/>
                    <a:gd name="T4" fmla="*/ 21600 w 21600"/>
                    <a:gd name="T5" fmla="*/ 20500 h 37594"/>
                  </a:gdLst>
                  <a:ahLst/>
                  <a:cxnLst>
                    <a:cxn ang="0">
                      <a:pos x="T0" y="T1"/>
                    </a:cxn>
                    <a:cxn ang="0">
                      <a:pos x="T2" y="T3"/>
                    </a:cxn>
                    <a:cxn ang="0">
                      <a:pos x="T4" y="T5"/>
                    </a:cxn>
                  </a:cxnLst>
                  <a:rect l="0" t="0" r="r" b="b"/>
                  <a:pathLst>
                    <a:path w="21600" h="37594" fill="none" extrusionOk="0">
                      <a:moveTo>
                        <a:pt x="8395" y="37593"/>
                      </a:moveTo>
                      <a:cubicBezTo>
                        <a:pt x="3100" y="33503"/>
                        <a:pt x="0" y="27190"/>
                        <a:pt x="0" y="20500"/>
                      </a:cubicBezTo>
                      <a:cubicBezTo>
                        <a:pt x="0" y="11192"/>
                        <a:pt x="5962" y="2931"/>
                        <a:pt x="14795" y="-1"/>
                      </a:cubicBezTo>
                    </a:path>
                    <a:path w="21600" h="37594" stroke="0" extrusionOk="0">
                      <a:moveTo>
                        <a:pt x="8395" y="37593"/>
                      </a:moveTo>
                      <a:cubicBezTo>
                        <a:pt x="3100" y="33503"/>
                        <a:pt x="0" y="27190"/>
                        <a:pt x="0" y="20500"/>
                      </a:cubicBezTo>
                      <a:cubicBezTo>
                        <a:pt x="0" y="11192"/>
                        <a:pt x="5962" y="2931"/>
                        <a:pt x="14795" y="-1"/>
                      </a:cubicBezTo>
                      <a:lnTo>
                        <a:pt x="21600" y="205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63" name="Arc 359"/>
                <p:cNvSpPr>
                  <a:spLocks/>
                </p:cNvSpPr>
                <p:nvPr/>
              </p:nvSpPr>
              <p:spPr bwMode="auto">
                <a:xfrm>
                  <a:off x="1013" y="2017"/>
                  <a:ext cx="131" cy="53"/>
                </a:xfrm>
                <a:custGeom>
                  <a:avLst/>
                  <a:gdLst>
                    <a:gd name="G0" fmla="+- 21600 0 0"/>
                    <a:gd name="G1" fmla="+- 842 0 0"/>
                    <a:gd name="G2" fmla="+- 21600 0 0"/>
                    <a:gd name="T0" fmla="*/ 31274 w 31274"/>
                    <a:gd name="T1" fmla="*/ 20155 h 22442"/>
                    <a:gd name="T2" fmla="*/ 16 w 31274"/>
                    <a:gd name="T3" fmla="*/ 0 h 22442"/>
                    <a:gd name="T4" fmla="*/ 21600 w 31274"/>
                    <a:gd name="T5" fmla="*/ 842 h 22442"/>
                  </a:gdLst>
                  <a:ahLst/>
                  <a:cxnLst>
                    <a:cxn ang="0">
                      <a:pos x="T0" y="T1"/>
                    </a:cxn>
                    <a:cxn ang="0">
                      <a:pos x="T2" y="T3"/>
                    </a:cxn>
                    <a:cxn ang="0">
                      <a:pos x="T4" y="T5"/>
                    </a:cxn>
                  </a:cxnLst>
                  <a:rect l="0" t="0" r="r" b="b"/>
                  <a:pathLst>
                    <a:path w="31274" h="22442" fill="none" extrusionOk="0">
                      <a:moveTo>
                        <a:pt x="31273" y="20154"/>
                      </a:moveTo>
                      <a:cubicBezTo>
                        <a:pt x="28270" y="21658"/>
                        <a:pt x="24958" y="22442"/>
                        <a:pt x="21600" y="22442"/>
                      </a:cubicBezTo>
                      <a:cubicBezTo>
                        <a:pt x="9670" y="22442"/>
                        <a:pt x="0" y="12771"/>
                        <a:pt x="0" y="842"/>
                      </a:cubicBezTo>
                      <a:cubicBezTo>
                        <a:pt x="0" y="561"/>
                        <a:pt x="5" y="280"/>
                        <a:pt x="16" y="0"/>
                      </a:cubicBezTo>
                    </a:path>
                    <a:path w="31274" h="22442" stroke="0" extrusionOk="0">
                      <a:moveTo>
                        <a:pt x="31273" y="20154"/>
                      </a:moveTo>
                      <a:cubicBezTo>
                        <a:pt x="28270" y="21658"/>
                        <a:pt x="24958" y="22442"/>
                        <a:pt x="21600" y="22442"/>
                      </a:cubicBezTo>
                      <a:cubicBezTo>
                        <a:pt x="9670" y="22442"/>
                        <a:pt x="0" y="12771"/>
                        <a:pt x="0" y="842"/>
                      </a:cubicBezTo>
                      <a:cubicBezTo>
                        <a:pt x="0" y="561"/>
                        <a:pt x="5" y="280"/>
                        <a:pt x="16" y="0"/>
                      </a:cubicBezTo>
                      <a:lnTo>
                        <a:pt x="21600" y="842"/>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64" name="Arc 360"/>
                <p:cNvSpPr>
                  <a:spLocks/>
                </p:cNvSpPr>
                <p:nvPr/>
              </p:nvSpPr>
              <p:spPr bwMode="auto">
                <a:xfrm>
                  <a:off x="1139" y="2053"/>
                  <a:ext cx="222" cy="51"/>
                </a:xfrm>
                <a:custGeom>
                  <a:avLst/>
                  <a:gdLst>
                    <a:gd name="G0" fmla="+- 21257 0 0"/>
                    <a:gd name="G1" fmla="+- 0 0 0"/>
                    <a:gd name="G2" fmla="+- 21600 0 0"/>
                    <a:gd name="T0" fmla="*/ 39424 w 39424"/>
                    <a:gd name="T1" fmla="*/ 11684 h 21600"/>
                    <a:gd name="T2" fmla="*/ 0 w 39424"/>
                    <a:gd name="T3" fmla="*/ 3836 h 21600"/>
                    <a:gd name="T4" fmla="*/ 21257 w 39424"/>
                    <a:gd name="T5" fmla="*/ 0 h 21600"/>
                  </a:gdLst>
                  <a:ahLst/>
                  <a:cxnLst>
                    <a:cxn ang="0">
                      <a:pos x="T0" y="T1"/>
                    </a:cxn>
                    <a:cxn ang="0">
                      <a:pos x="T2" y="T3"/>
                    </a:cxn>
                    <a:cxn ang="0">
                      <a:pos x="T4" y="T5"/>
                    </a:cxn>
                  </a:cxnLst>
                  <a:rect l="0" t="0" r="r" b="b"/>
                  <a:pathLst>
                    <a:path w="39424" h="21600" fill="none" extrusionOk="0">
                      <a:moveTo>
                        <a:pt x="39424" y="11684"/>
                      </a:moveTo>
                      <a:cubicBezTo>
                        <a:pt x="35449" y="17864"/>
                        <a:pt x="28605" y="21600"/>
                        <a:pt x="21257" y="21600"/>
                      </a:cubicBezTo>
                      <a:cubicBezTo>
                        <a:pt x="10807" y="21600"/>
                        <a:pt x="1856" y="14119"/>
                        <a:pt x="0" y="3835"/>
                      </a:cubicBezTo>
                    </a:path>
                    <a:path w="39424" h="21600" stroke="0" extrusionOk="0">
                      <a:moveTo>
                        <a:pt x="39424" y="11684"/>
                      </a:moveTo>
                      <a:cubicBezTo>
                        <a:pt x="35449" y="17864"/>
                        <a:pt x="28605" y="21600"/>
                        <a:pt x="21257" y="21600"/>
                      </a:cubicBezTo>
                      <a:cubicBezTo>
                        <a:pt x="10807" y="21600"/>
                        <a:pt x="1856" y="14119"/>
                        <a:pt x="0" y="3835"/>
                      </a:cubicBezTo>
                      <a:lnTo>
                        <a:pt x="21257" y="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65" name="Arc 361"/>
                <p:cNvSpPr>
                  <a:spLocks/>
                </p:cNvSpPr>
                <p:nvPr/>
              </p:nvSpPr>
              <p:spPr bwMode="auto">
                <a:xfrm>
                  <a:off x="1357" y="1864"/>
                  <a:ext cx="100" cy="67"/>
                </a:xfrm>
                <a:custGeom>
                  <a:avLst/>
                  <a:gdLst>
                    <a:gd name="G0" fmla="+- 4604 0 0"/>
                    <a:gd name="G1" fmla="+- 21600 0 0"/>
                    <a:gd name="G2" fmla="+- 21600 0 0"/>
                    <a:gd name="T0" fmla="*/ 0 w 26204"/>
                    <a:gd name="T1" fmla="*/ 496 h 33048"/>
                    <a:gd name="T2" fmla="*/ 22921 w 26204"/>
                    <a:gd name="T3" fmla="*/ 33048 h 33048"/>
                    <a:gd name="T4" fmla="*/ 4604 w 26204"/>
                    <a:gd name="T5" fmla="*/ 21600 h 33048"/>
                  </a:gdLst>
                  <a:ahLst/>
                  <a:cxnLst>
                    <a:cxn ang="0">
                      <a:pos x="T0" y="T1"/>
                    </a:cxn>
                    <a:cxn ang="0">
                      <a:pos x="T2" y="T3"/>
                    </a:cxn>
                    <a:cxn ang="0">
                      <a:pos x="T4" y="T5"/>
                    </a:cxn>
                  </a:cxnLst>
                  <a:rect l="0" t="0" r="r" b="b"/>
                  <a:pathLst>
                    <a:path w="26204" h="33048" fill="none" extrusionOk="0">
                      <a:moveTo>
                        <a:pt x="0" y="496"/>
                      </a:moveTo>
                      <a:cubicBezTo>
                        <a:pt x="1512" y="166"/>
                        <a:pt x="3056" y="0"/>
                        <a:pt x="4604" y="0"/>
                      </a:cubicBezTo>
                      <a:cubicBezTo>
                        <a:pt x="16533" y="0"/>
                        <a:pt x="26204" y="9670"/>
                        <a:pt x="26204" y="21600"/>
                      </a:cubicBezTo>
                      <a:cubicBezTo>
                        <a:pt x="26204" y="25648"/>
                        <a:pt x="25066" y="29614"/>
                        <a:pt x="22920" y="33047"/>
                      </a:cubicBezTo>
                    </a:path>
                    <a:path w="26204" h="33048" stroke="0" extrusionOk="0">
                      <a:moveTo>
                        <a:pt x="0" y="496"/>
                      </a:moveTo>
                      <a:cubicBezTo>
                        <a:pt x="1512" y="166"/>
                        <a:pt x="3056" y="0"/>
                        <a:pt x="4604" y="0"/>
                      </a:cubicBezTo>
                      <a:cubicBezTo>
                        <a:pt x="16533" y="0"/>
                        <a:pt x="26204" y="9670"/>
                        <a:pt x="26204" y="21600"/>
                      </a:cubicBezTo>
                      <a:cubicBezTo>
                        <a:pt x="26204" y="25648"/>
                        <a:pt x="25066" y="29614"/>
                        <a:pt x="22920" y="33047"/>
                      </a:cubicBezTo>
                      <a:lnTo>
                        <a:pt x="4604"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66" name="Arc 362"/>
                <p:cNvSpPr>
                  <a:spLocks/>
                </p:cNvSpPr>
                <p:nvPr/>
              </p:nvSpPr>
              <p:spPr bwMode="auto">
                <a:xfrm>
                  <a:off x="1388" y="1927"/>
                  <a:ext cx="91" cy="68"/>
                </a:xfrm>
                <a:custGeom>
                  <a:avLst/>
                  <a:gdLst>
                    <a:gd name="G0" fmla="+- 0 0 0"/>
                    <a:gd name="G1" fmla="+- 17523 0 0"/>
                    <a:gd name="G2" fmla="+- 21600 0 0"/>
                    <a:gd name="T0" fmla="*/ 12630 w 21600"/>
                    <a:gd name="T1" fmla="*/ 0 h 30411"/>
                    <a:gd name="T2" fmla="*/ 17334 w 21600"/>
                    <a:gd name="T3" fmla="*/ 30411 h 30411"/>
                    <a:gd name="T4" fmla="*/ 0 w 21600"/>
                    <a:gd name="T5" fmla="*/ 17523 h 30411"/>
                  </a:gdLst>
                  <a:ahLst/>
                  <a:cxnLst>
                    <a:cxn ang="0">
                      <a:pos x="T0" y="T1"/>
                    </a:cxn>
                    <a:cxn ang="0">
                      <a:pos x="T2" y="T3"/>
                    </a:cxn>
                    <a:cxn ang="0">
                      <a:pos x="T4" y="T5"/>
                    </a:cxn>
                  </a:cxnLst>
                  <a:rect l="0" t="0" r="r" b="b"/>
                  <a:pathLst>
                    <a:path w="21600" h="30411" fill="none" extrusionOk="0">
                      <a:moveTo>
                        <a:pt x="12629" y="0"/>
                      </a:moveTo>
                      <a:cubicBezTo>
                        <a:pt x="18262" y="4059"/>
                        <a:pt x="21600" y="10579"/>
                        <a:pt x="21600" y="17523"/>
                      </a:cubicBezTo>
                      <a:cubicBezTo>
                        <a:pt x="21600" y="22165"/>
                        <a:pt x="20104" y="26685"/>
                        <a:pt x="17333" y="30410"/>
                      </a:cubicBezTo>
                    </a:path>
                    <a:path w="21600" h="30411" stroke="0" extrusionOk="0">
                      <a:moveTo>
                        <a:pt x="12629" y="0"/>
                      </a:moveTo>
                      <a:cubicBezTo>
                        <a:pt x="18262" y="4059"/>
                        <a:pt x="21600" y="10579"/>
                        <a:pt x="21600" y="17523"/>
                      </a:cubicBezTo>
                      <a:cubicBezTo>
                        <a:pt x="21600" y="22165"/>
                        <a:pt x="20104" y="26685"/>
                        <a:pt x="17333" y="30410"/>
                      </a:cubicBezTo>
                      <a:lnTo>
                        <a:pt x="0" y="17523"/>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67" name="Arc 363"/>
                <p:cNvSpPr>
                  <a:spLocks/>
                </p:cNvSpPr>
                <p:nvPr/>
              </p:nvSpPr>
              <p:spPr bwMode="auto">
                <a:xfrm>
                  <a:off x="1354" y="1994"/>
                  <a:ext cx="109" cy="94"/>
                </a:xfrm>
                <a:custGeom>
                  <a:avLst/>
                  <a:gdLst>
                    <a:gd name="G0" fmla="+- 6810 0 0"/>
                    <a:gd name="G1" fmla="+- 7488 0 0"/>
                    <a:gd name="G2" fmla="+- 21600 0 0"/>
                    <a:gd name="T0" fmla="*/ 27071 w 28410"/>
                    <a:gd name="T1" fmla="*/ 0 h 29088"/>
                    <a:gd name="T2" fmla="*/ 0 w 28410"/>
                    <a:gd name="T3" fmla="*/ 27986 h 29088"/>
                    <a:gd name="T4" fmla="*/ 6810 w 28410"/>
                    <a:gd name="T5" fmla="*/ 7488 h 29088"/>
                  </a:gdLst>
                  <a:ahLst/>
                  <a:cxnLst>
                    <a:cxn ang="0">
                      <a:pos x="T0" y="T1"/>
                    </a:cxn>
                    <a:cxn ang="0">
                      <a:pos x="T2" y="T3"/>
                    </a:cxn>
                    <a:cxn ang="0">
                      <a:pos x="T4" y="T5"/>
                    </a:cxn>
                  </a:cxnLst>
                  <a:rect l="0" t="0" r="r" b="b"/>
                  <a:pathLst>
                    <a:path w="28410" h="29088" fill="none" extrusionOk="0">
                      <a:moveTo>
                        <a:pt x="27070" y="0"/>
                      </a:moveTo>
                      <a:cubicBezTo>
                        <a:pt x="27956" y="2397"/>
                        <a:pt x="28410" y="4932"/>
                        <a:pt x="28410" y="7488"/>
                      </a:cubicBezTo>
                      <a:cubicBezTo>
                        <a:pt x="28410" y="19417"/>
                        <a:pt x="18739" y="29088"/>
                        <a:pt x="6810" y="29088"/>
                      </a:cubicBezTo>
                      <a:cubicBezTo>
                        <a:pt x="4495" y="29088"/>
                        <a:pt x="2196" y="28716"/>
                        <a:pt x="-1" y="27986"/>
                      </a:cubicBezTo>
                    </a:path>
                    <a:path w="28410" h="29088" stroke="0" extrusionOk="0">
                      <a:moveTo>
                        <a:pt x="27070" y="0"/>
                      </a:moveTo>
                      <a:cubicBezTo>
                        <a:pt x="27956" y="2397"/>
                        <a:pt x="28410" y="4932"/>
                        <a:pt x="28410" y="7488"/>
                      </a:cubicBezTo>
                      <a:cubicBezTo>
                        <a:pt x="28410" y="19417"/>
                        <a:pt x="18739" y="29088"/>
                        <a:pt x="6810" y="29088"/>
                      </a:cubicBezTo>
                      <a:cubicBezTo>
                        <a:pt x="4495" y="29088"/>
                        <a:pt x="2196" y="28716"/>
                        <a:pt x="-1" y="27986"/>
                      </a:cubicBezTo>
                      <a:lnTo>
                        <a:pt x="6810" y="7488"/>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nvGrpSpPr>
            <p:cNvPr id="943468" name="Group 364"/>
            <p:cNvGrpSpPr>
              <a:grpSpLocks/>
            </p:cNvGrpSpPr>
            <p:nvPr/>
          </p:nvGrpSpPr>
          <p:grpSpPr bwMode="auto">
            <a:xfrm>
              <a:off x="976" y="1827"/>
              <a:ext cx="503" cy="274"/>
              <a:chOff x="976" y="1827"/>
              <a:chExt cx="503" cy="274"/>
            </a:xfrm>
          </p:grpSpPr>
          <p:grpSp>
            <p:nvGrpSpPr>
              <p:cNvPr id="943469" name="Group 365"/>
              <p:cNvGrpSpPr>
                <a:grpSpLocks/>
              </p:cNvGrpSpPr>
              <p:nvPr/>
            </p:nvGrpSpPr>
            <p:grpSpPr bwMode="auto">
              <a:xfrm>
                <a:off x="976" y="1828"/>
                <a:ext cx="500" cy="273"/>
                <a:chOff x="976" y="1828"/>
                <a:chExt cx="500" cy="273"/>
              </a:xfrm>
            </p:grpSpPr>
            <p:sp>
              <p:nvSpPr>
                <p:cNvPr id="943470" name="Oval 366"/>
                <p:cNvSpPr>
                  <a:spLocks noChangeArrowheads="1"/>
                </p:cNvSpPr>
                <p:nvPr/>
              </p:nvSpPr>
              <p:spPr bwMode="auto">
                <a:xfrm>
                  <a:off x="1148" y="1828"/>
                  <a:ext cx="216"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71" name="Oval 367"/>
                <p:cNvSpPr>
                  <a:spLocks noChangeArrowheads="1"/>
                </p:cNvSpPr>
                <p:nvPr/>
              </p:nvSpPr>
              <p:spPr bwMode="auto">
                <a:xfrm>
                  <a:off x="1028" y="1859"/>
                  <a:ext cx="166" cy="10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72" name="Oval 368"/>
                <p:cNvSpPr>
                  <a:spLocks noChangeArrowheads="1"/>
                </p:cNvSpPr>
                <p:nvPr/>
              </p:nvSpPr>
              <p:spPr bwMode="auto">
                <a:xfrm>
                  <a:off x="976" y="1928"/>
                  <a:ext cx="112" cy="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73" name="Oval 369"/>
                <p:cNvSpPr>
                  <a:spLocks noChangeArrowheads="1"/>
                </p:cNvSpPr>
                <p:nvPr/>
              </p:nvSpPr>
              <p:spPr bwMode="auto">
                <a:xfrm>
                  <a:off x="1010" y="1967"/>
                  <a:ext cx="167" cy="99"/>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74" name="Oval 370"/>
                <p:cNvSpPr>
                  <a:spLocks noChangeArrowheads="1"/>
                </p:cNvSpPr>
                <p:nvPr/>
              </p:nvSpPr>
              <p:spPr bwMode="auto">
                <a:xfrm>
                  <a:off x="1132" y="1984"/>
                  <a:ext cx="249" cy="117"/>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75" name="Oval 371"/>
                <p:cNvSpPr>
                  <a:spLocks noChangeArrowheads="1"/>
                </p:cNvSpPr>
                <p:nvPr/>
              </p:nvSpPr>
              <p:spPr bwMode="auto">
                <a:xfrm>
                  <a:off x="1291" y="1862"/>
                  <a:ext cx="163" cy="8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76" name="Oval 372"/>
                <p:cNvSpPr>
                  <a:spLocks noChangeArrowheads="1"/>
                </p:cNvSpPr>
                <p:nvPr/>
              </p:nvSpPr>
              <p:spPr bwMode="auto">
                <a:xfrm>
                  <a:off x="1315" y="1918"/>
                  <a:ext cx="161" cy="85"/>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77" name="Oval 373"/>
                <p:cNvSpPr>
                  <a:spLocks noChangeArrowheads="1"/>
                </p:cNvSpPr>
                <p:nvPr/>
              </p:nvSpPr>
              <p:spPr bwMode="auto">
                <a:xfrm>
                  <a:off x="1302" y="1938"/>
                  <a:ext cx="157" cy="144"/>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78" name="Oval 374"/>
                <p:cNvSpPr>
                  <a:spLocks noChangeArrowheads="1"/>
                </p:cNvSpPr>
                <p:nvPr/>
              </p:nvSpPr>
              <p:spPr bwMode="auto">
                <a:xfrm>
                  <a:off x="1069" y="1894"/>
                  <a:ext cx="323" cy="143"/>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nvGrpSpPr>
              <p:cNvPr id="943479" name="Group 375"/>
              <p:cNvGrpSpPr>
                <a:grpSpLocks/>
              </p:cNvGrpSpPr>
              <p:nvPr/>
            </p:nvGrpSpPr>
            <p:grpSpPr bwMode="auto">
              <a:xfrm>
                <a:off x="977" y="1827"/>
                <a:ext cx="502" cy="274"/>
                <a:chOff x="977" y="1827"/>
                <a:chExt cx="502" cy="274"/>
              </a:xfrm>
            </p:grpSpPr>
            <p:sp>
              <p:nvSpPr>
                <p:cNvPr id="943480" name="Arc 376"/>
                <p:cNvSpPr>
                  <a:spLocks/>
                </p:cNvSpPr>
                <p:nvPr/>
              </p:nvSpPr>
              <p:spPr bwMode="auto">
                <a:xfrm>
                  <a:off x="1152" y="1827"/>
                  <a:ext cx="206" cy="56"/>
                </a:xfrm>
                <a:custGeom>
                  <a:avLst/>
                  <a:gdLst>
                    <a:gd name="G0" fmla="+- 20353 0 0"/>
                    <a:gd name="G1" fmla="+- 21600 0 0"/>
                    <a:gd name="G2" fmla="+- 21600 0 0"/>
                    <a:gd name="T0" fmla="*/ 0 w 40535"/>
                    <a:gd name="T1" fmla="*/ 14366 h 21600"/>
                    <a:gd name="T2" fmla="*/ 40535 w 40535"/>
                    <a:gd name="T3" fmla="*/ 13902 h 21600"/>
                    <a:gd name="T4" fmla="*/ 20353 w 40535"/>
                    <a:gd name="T5" fmla="*/ 21600 h 21600"/>
                  </a:gdLst>
                  <a:ahLst/>
                  <a:cxnLst>
                    <a:cxn ang="0">
                      <a:pos x="T0" y="T1"/>
                    </a:cxn>
                    <a:cxn ang="0">
                      <a:pos x="T2" y="T3"/>
                    </a:cxn>
                    <a:cxn ang="0">
                      <a:pos x="T4" y="T5"/>
                    </a:cxn>
                  </a:cxnLst>
                  <a:rect l="0" t="0" r="r" b="b"/>
                  <a:pathLst>
                    <a:path w="40535" h="21600" fill="none" extrusionOk="0">
                      <a:moveTo>
                        <a:pt x="0" y="14366"/>
                      </a:moveTo>
                      <a:cubicBezTo>
                        <a:pt x="3061" y="5753"/>
                        <a:pt x="11212" y="0"/>
                        <a:pt x="20353" y="0"/>
                      </a:cubicBezTo>
                      <a:cubicBezTo>
                        <a:pt x="29312" y="0"/>
                        <a:pt x="37341" y="5530"/>
                        <a:pt x="40534" y="13902"/>
                      </a:cubicBezTo>
                    </a:path>
                    <a:path w="40535" h="21600" stroke="0" extrusionOk="0">
                      <a:moveTo>
                        <a:pt x="0" y="14366"/>
                      </a:moveTo>
                      <a:cubicBezTo>
                        <a:pt x="3061" y="5753"/>
                        <a:pt x="11212" y="0"/>
                        <a:pt x="20353" y="0"/>
                      </a:cubicBezTo>
                      <a:cubicBezTo>
                        <a:pt x="29312" y="0"/>
                        <a:pt x="37341" y="5530"/>
                        <a:pt x="40534" y="13902"/>
                      </a:cubicBezTo>
                      <a:lnTo>
                        <a:pt x="20353"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81" name="Arc 377"/>
                <p:cNvSpPr>
                  <a:spLocks/>
                </p:cNvSpPr>
                <p:nvPr/>
              </p:nvSpPr>
              <p:spPr bwMode="auto">
                <a:xfrm>
                  <a:off x="1028" y="1857"/>
                  <a:ext cx="133" cy="67"/>
                </a:xfrm>
                <a:custGeom>
                  <a:avLst/>
                  <a:gdLst>
                    <a:gd name="G0" fmla="+- 21600 0 0"/>
                    <a:gd name="G1" fmla="+- 21600 0 0"/>
                    <a:gd name="G2" fmla="+- 21600 0 0"/>
                    <a:gd name="T0" fmla="*/ 1067 w 32113"/>
                    <a:gd name="T1" fmla="*/ 28304 h 28304"/>
                    <a:gd name="T2" fmla="*/ 32113 w 32113"/>
                    <a:gd name="T3" fmla="*/ 2731 h 28304"/>
                    <a:gd name="T4" fmla="*/ 21600 w 32113"/>
                    <a:gd name="T5" fmla="*/ 21600 h 28304"/>
                  </a:gdLst>
                  <a:ahLst/>
                  <a:cxnLst>
                    <a:cxn ang="0">
                      <a:pos x="T0" y="T1"/>
                    </a:cxn>
                    <a:cxn ang="0">
                      <a:pos x="T2" y="T3"/>
                    </a:cxn>
                    <a:cxn ang="0">
                      <a:pos x="T4" y="T5"/>
                    </a:cxn>
                  </a:cxnLst>
                  <a:rect l="0" t="0" r="r" b="b"/>
                  <a:pathLst>
                    <a:path w="32113" h="28304" fill="none" extrusionOk="0">
                      <a:moveTo>
                        <a:pt x="1066" y="28304"/>
                      </a:moveTo>
                      <a:cubicBezTo>
                        <a:pt x="360" y="26139"/>
                        <a:pt x="0" y="23876"/>
                        <a:pt x="0" y="21600"/>
                      </a:cubicBezTo>
                      <a:cubicBezTo>
                        <a:pt x="0" y="9670"/>
                        <a:pt x="9670" y="0"/>
                        <a:pt x="21600" y="0"/>
                      </a:cubicBezTo>
                      <a:cubicBezTo>
                        <a:pt x="25279" y="0"/>
                        <a:pt x="28898" y="940"/>
                        <a:pt x="32112" y="2731"/>
                      </a:cubicBezTo>
                    </a:path>
                    <a:path w="32113" h="28304" stroke="0" extrusionOk="0">
                      <a:moveTo>
                        <a:pt x="1066" y="28304"/>
                      </a:moveTo>
                      <a:cubicBezTo>
                        <a:pt x="360" y="26139"/>
                        <a:pt x="0" y="23876"/>
                        <a:pt x="0" y="21600"/>
                      </a:cubicBezTo>
                      <a:cubicBezTo>
                        <a:pt x="0" y="9670"/>
                        <a:pt x="9670" y="0"/>
                        <a:pt x="21600" y="0"/>
                      </a:cubicBezTo>
                      <a:cubicBezTo>
                        <a:pt x="25279" y="0"/>
                        <a:pt x="28898" y="940"/>
                        <a:pt x="32112" y="2731"/>
                      </a:cubicBezTo>
                      <a:lnTo>
                        <a:pt x="21600"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82" name="Arc 378"/>
                <p:cNvSpPr>
                  <a:spLocks/>
                </p:cNvSpPr>
                <p:nvPr/>
              </p:nvSpPr>
              <p:spPr bwMode="auto">
                <a:xfrm>
                  <a:off x="977" y="1921"/>
                  <a:ext cx="80" cy="94"/>
                </a:xfrm>
                <a:custGeom>
                  <a:avLst/>
                  <a:gdLst>
                    <a:gd name="G0" fmla="+- 21600 0 0"/>
                    <a:gd name="G1" fmla="+- 20545 0 0"/>
                    <a:gd name="G2" fmla="+- 21600 0 0"/>
                    <a:gd name="T0" fmla="*/ 8602 w 21600"/>
                    <a:gd name="T1" fmla="*/ 37796 h 37796"/>
                    <a:gd name="T2" fmla="*/ 14933 w 21600"/>
                    <a:gd name="T3" fmla="*/ 0 h 37796"/>
                    <a:gd name="T4" fmla="*/ 21600 w 21600"/>
                    <a:gd name="T5" fmla="*/ 20545 h 37796"/>
                  </a:gdLst>
                  <a:ahLst/>
                  <a:cxnLst>
                    <a:cxn ang="0">
                      <a:pos x="T0" y="T1"/>
                    </a:cxn>
                    <a:cxn ang="0">
                      <a:pos x="T2" y="T3"/>
                    </a:cxn>
                    <a:cxn ang="0">
                      <a:pos x="T4" y="T5"/>
                    </a:cxn>
                  </a:cxnLst>
                  <a:rect l="0" t="0" r="r" b="b"/>
                  <a:pathLst>
                    <a:path w="21600" h="37796" fill="none" extrusionOk="0">
                      <a:moveTo>
                        <a:pt x="8601" y="37796"/>
                      </a:moveTo>
                      <a:cubicBezTo>
                        <a:pt x="3185" y="33715"/>
                        <a:pt x="0" y="27326"/>
                        <a:pt x="0" y="20545"/>
                      </a:cubicBezTo>
                      <a:cubicBezTo>
                        <a:pt x="0" y="11184"/>
                        <a:pt x="6029" y="2888"/>
                        <a:pt x="14932" y="-1"/>
                      </a:cubicBezTo>
                    </a:path>
                    <a:path w="21600" h="37796" stroke="0" extrusionOk="0">
                      <a:moveTo>
                        <a:pt x="8601" y="37796"/>
                      </a:moveTo>
                      <a:cubicBezTo>
                        <a:pt x="3185" y="33715"/>
                        <a:pt x="0" y="27326"/>
                        <a:pt x="0" y="20545"/>
                      </a:cubicBezTo>
                      <a:cubicBezTo>
                        <a:pt x="0" y="11184"/>
                        <a:pt x="6029" y="2888"/>
                        <a:pt x="14932" y="-1"/>
                      </a:cubicBezTo>
                      <a:lnTo>
                        <a:pt x="21600" y="20545"/>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83" name="Arc 379"/>
                <p:cNvSpPr>
                  <a:spLocks/>
                </p:cNvSpPr>
                <p:nvPr/>
              </p:nvSpPr>
              <p:spPr bwMode="auto">
                <a:xfrm>
                  <a:off x="1010" y="2014"/>
                  <a:ext cx="131" cy="54"/>
                </a:xfrm>
                <a:custGeom>
                  <a:avLst/>
                  <a:gdLst>
                    <a:gd name="G0" fmla="+- 21600 0 0"/>
                    <a:gd name="G1" fmla="+- 1249 0 0"/>
                    <a:gd name="G2" fmla="+- 21600 0 0"/>
                    <a:gd name="T0" fmla="*/ 31350 w 31350"/>
                    <a:gd name="T1" fmla="*/ 20523 h 22849"/>
                    <a:gd name="T2" fmla="*/ 36 w 31350"/>
                    <a:gd name="T3" fmla="*/ 0 h 22849"/>
                    <a:gd name="T4" fmla="*/ 21600 w 31350"/>
                    <a:gd name="T5" fmla="*/ 1249 h 22849"/>
                  </a:gdLst>
                  <a:ahLst/>
                  <a:cxnLst>
                    <a:cxn ang="0">
                      <a:pos x="T0" y="T1"/>
                    </a:cxn>
                    <a:cxn ang="0">
                      <a:pos x="T2" y="T3"/>
                    </a:cxn>
                    <a:cxn ang="0">
                      <a:pos x="T4" y="T5"/>
                    </a:cxn>
                  </a:cxnLst>
                  <a:rect l="0" t="0" r="r" b="b"/>
                  <a:pathLst>
                    <a:path w="31350" h="22849" fill="none" extrusionOk="0">
                      <a:moveTo>
                        <a:pt x="31350" y="20523"/>
                      </a:moveTo>
                      <a:cubicBezTo>
                        <a:pt x="28327" y="22052"/>
                        <a:pt x="24987" y="22849"/>
                        <a:pt x="21600" y="22849"/>
                      </a:cubicBezTo>
                      <a:cubicBezTo>
                        <a:pt x="9670" y="22849"/>
                        <a:pt x="0" y="13178"/>
                        <a:pt x="0" y="1249"/>
                      </a:cubicBezTo>
                      <a:cubicBezTo>
                        <a:pt x="0" y="832"/>
                        <a:pt x="12" y="415"/>
                        <a:pt x="36" y="0"/>
                      </a:cubicBezTo>
                    </a:path>
                    <a:path w="31350" h="22849" stroke="0" extrusionOk="0">
                      <a:moveTo>
                        <a:pt x="31350" y="20523"/>
                      </a:moveTo>
                      <a:cubicBezTo>
                        <a:pt x="28327" y="22052"/>
                        <a:pt x="24987" y="22849"/>
                        <a:pt x="21600" y="22849"/>
                      </a:cubicBezTo>
                      <a:cubicBezTo>
                        <a:pt x="9670" y="22849"/>
                        <a:pt x="0" y="13178"/>
                        <a:pt x="0" y="1249"/>
                      </a:cubicBezTo>
                      <a:cubicBezTo>
                        <a:pt x="0" y="832"/>
                        <a:pt x="12" y="415"/>
                        <a:pt x="36" y="0"/>
                      </a:cubicBezTo>
                      <a:lnTo>
                        <a:pt x="21600" y="1249"/>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84" name="Arc 380"/>
                <p:cNvSpPr>
                  <a:spLocks/>
                </p:cNvSpPr>
                <p:nvPr/>
              </p:nvSpPr>
              <p:spPr bwMode="auto">
                <a:xfrm>
                  <a:off x="1138" y="2051"/>
                  <a:ext cx="221" cy="50"/>
                </a:xfrm>
                <a:custGeom>
                  <a:avLst/>
                  <a:gdLst>
                    <a:gd name="G0" fmla="+- 21250 0 0"/>
                    <a:gd name="G1" fmla="+- 0 0 0"/>
                    <a:gd name="G2" fmla="+- 21600 0 0"/>
                    <a:gd name="T0" fmla="*/ 39364 w 39364"/>
                    <a:gd name="T1" fmla="*/ 11767 h 21600"/>
                    <a:gd name="T2" fmla="*/ 0 w 39364"/>
                    <a:gd name="T3" fmla="*/ 3873 h 21600"/>
                    <a:gd name="T4" fmla="*/ 21250 w 39364"/>
                    <a:gd name="T5" fmla="*/ 0 h 21600"/>
                  </a:gdLst>
                  <a:ahLst/>
                  <a:cxnLst>
                    <a:cxn ang="0">
                      <a:pos x="T0" y="T1"/>
                    </a:cxn>
                    <a:cxn ang="0">
                      <a:pos x="T2" y="T3"/>
                    </a:cxn>
                    <a:cxn ang="0">
                      <a:pos x="T4" y="T5"/>
                    </a:cxn>
                  </a:cxnLst>
                  <a:rect l="0" t="0" r="r" b="b"/>
                  <a:pathLst>
                    <a:path w="39364" h="21600" fill="none" extrusionOk="0">
                      <a:moveTo>
                        <a:pt x="39363" y="11766"/>
                      </a:moveTo>
                      <a:cubicBezTo>
                        <a:pt x="35379" y="17899"/>
                        <a:pt x="28563" y="21600"/>
                        <a:pt x="21250" y="21600"/>
                      </a:cubicBezTo>
                      <a:cubicBezTo>
                        <a:pt x="10814" y="21600"/>
                        <a:pt x="1871" y="14139"/>
                        <a:pt x="0" y="3872"/>
                      </a:cubicBezTo>
                    </a:path>
                    <a:path w="39364" h="21600" stroke="0" extrusionOk="0">
                      <a:moveTo>
                        <a:pt x="39363" y="11766"/>
                      </a:moveTo>
                      <a:cubicBezTo>
                        <a:pt x="35379" y="17899"/>
                        <a:pt x="28563" y="21600"/>
                        <a:pt x="21250" y="21600"/>
                      </a:cubicBezTo>
                      <a:cubicBezTo>
                        <a:pt x="10814" y="21600"/>
                        <a:pt x="1871" y="14139"/>
                        <a:pt x="0" y="3872"/>
                      </a:cubicBezTo>
                      <a:lnTo>
                        <a:pt x="21250" y="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85" name="Arc 381"/>
                <p:cNvSpPr>
                  <a:spLocks/>
                </p:cNvSpPr>
                <p:nvPr/>
              </p:nvSpPr>
              <p:spPr bwMode="auto">
                <a:xfrm>
                  <a:off x="1356" y="1863"/>
                  <a:ext cx="99" cy="65"/>
                </a:xfrm>
                <a:custGeom>
                  <a:avLst/>
                  <a:gdLst>
                    <a:gd name="G0" fmla="+- 4658 0 0"/>
                    <a:gd name="G1" fmla="+- 21600 0 0"/>
                    <a:gd name="G2" fmla="+- 21600 0 0"/>
                    <a:gd name="T0" fmla="*/ 0 w 26258"/>
                    <a:gd name="T1" fmla="*/ 508 h 32891"/>
                    <a:gd name="T2" fmla="*/ 23072 w 26258"/>
                    <a:gd name="T3" fmla="*/ 32891 h 32891"/>
                    <a:gd name="T4" fmla="*/ 4658 w 26258"/>
                    <a:gd name="T5" fmla="*/ 21600 h 32891"/>
                  </a:gdLst>
                  <a:ahLst/>
                  <a:cxnLst>
                    <a:cxn ang="0">
                      <a:pos x="T0" y="T1"/>
                    </a:cxn>
                    <a:cxn ang="0">
                      <a:pos x="T2" y="T3"/>
                    </a:cxn>
                    <a:cxn ang="0">
                      <a:pos x="T4" y="T5"/>
                    </a:cxn>
                  </a:cxnLst>
                  <a:rect l="0" t="0" r="r" b="b"/>
                  <a:pathLst>
                    <a:path w="26258" h="32891" fill="none" extrusionOk="0">
                      <a:moveTo>
                        <a:pt x="0" y="508"/>
                      </a:moveTo>
                      <a:cubicBezTo>
                        <a:pt x="1529" y="170"/>
                        <a:pt x="3091" y="0"/>
                        <a:pt x="4658" y="0"/>
                      </a:cubicBezTo>
                      <a:cubicBezTo>
                        <a:pt x="16587" y="0"/>
                        <a:pt x="26258" y="9670"/>
                        <a:pt x="26258" y="21600"/>
                      </a:cubicBezTo>
                      <a:cubicBezTo>
                        <a:pt x="26258" y="25585"/>
                        <a:pt x="25155" y="29493"/>
                        <a:pt x="23071" y="32890"/>
                      </a:cubicBezTo>
                    </a:path>
                    <a:path w="26258" h="32891" stroke="0" extrusionOk="0">
                      <a:moveTo>
                        <a:pt x="0" y="508"/>
                      </a:moveTo>
                      <a:cubicBezTo>
                        <a:pt x="1529" y="170"/>
                        <a:pt x="3091" y="0"/>
                        <a:pt x="4658" y="0"/>
                      </a:cubicBezTo>
                      <a:cubicBezTo>
                        <a:pt x="16587" y="0"/>
                        <a:pt x="26258" y="9670"/>
                        <a:pt x="26258" y="21600"/>
                      </a:cubicBezTo>
                      <a:cubicBezTo>
                        <a:pt x="26258" y="25585"/>
                        <a:pt x="25155" y="29493"/>
                        <a:pt x="23071" y="32890"/>
                      </a:cubicBezTo>
                      <a:lnTo>
                        <a:pt x="4658"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86" name="Arc 382"/>
                <p:cNvSpPr>
                  <a:spLocks/>
                </p:cNvSpPr>
                <p:nvPr/>
              </p:nvSpPr>
              <p:spPr bwMode="auto">
                <a:xfrm>
                  <a:off x="1385" y="1926"/>
                  <a:ext cx="94" cy="67"/>
                </a:xfrm>
                <a:custGeom>
                  <a:avLst/>
                  <a:gdLst>
                    <a:gd name="G0" fmla="+- 0 0 0"/>
                    <a:gd name="G1" fmla="+- 17496 0 0"/>
                    <a:gd name="G2" fmla="+- 21600 0 0"/>
                    <a:gd name="T0" fmla="*/ 12667 w 21600"/>
                    <a:gd name="T1" fmla="*/ 0 h 30311"/>
                    <a:gd name="T2" fmla="*/ 17387 w 21600"/>
                    <a:gd name="T3" fmla="*/ 30311 h 30311"/>
                    <a:gd name="T4" fmla="*/ 0 w 21600"/>
                    <a:gd name="T5" fmla="*/ 17496 h 30311"/>
                  </a:gdLst>
                  <a:ahLst/>
                  <a:cxnLst>
                    <a:cxn ang="0">
                      <a:pos x="T0" y="T1"/>
                    </a:cxn>
                    <a:cxn ang="0">
                      <a:pos x="T2" y="T3"/>
                    </a:cxn>
                    <a:cxn ang="0">
                      <a:pos x="T4" y="T5"/>
                    </a:cxn>
                  </a:cxnLst>
                  <a:rect l="0" t="0" r="r" b="b"/>
                  <a:pathLst>
                    <a:path w="21600" h="30311" fill="none" extrusionOk="0">
                      <a:moveTo>
                        <a:pt x="12666" y="0"/>
                      </a:moveTo>
                      <a:cubicBezTo>
                        <a:pt x="18277" y="4062"/>
                        <a:pt x="21600" y="10569"/>
                        <a:pt x="21600" y="17496"/>
                      </a:cubicBezTo>
                      <a:cubicBezTo>
                        <a:pt x="21600" y="22107"/>
                        <a:pt x="20123" y="26598"/>
                        <a:pt x="17387" y="30311"/>
                      </a:cubicBezTo>
                    </a:path>
                    <a:path w="21600" h="30311" stroke="0" extrusionOk="0">
                      <a:moveTo>
                        <a:pt x="12666" y="0"/>
                      </a:moveTo>
                      <a:cubicBezTo>
                        <a:pt x="18277" y="4062"/>
                        <a:pt x="21600" y="10569"/>
                        <a:pt x="21600" y="17496"/>
                      </a:cubicBezTo>
                      <a:cubicBezTo>
                        <a:pt x="21600" y="22107"/>
                        <a:pt x="20123" y="26598"/>
                        <a:pt x="17387" y="30311"/>
                      </a:cubicBezTo>
                      <a:lnTo>
                        <a:pt x="0" y="17496"/>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3487" name="Arc 383"/>
                <p:cNvSpPr>
                  <a:spLocks/>
                </p:cNvSpPr>
                <p:nvPr/>
              </p:nvSpPr>
              <p:spPr bwMode="auto">
                <a:xfrm>
                  <a:off x="1350" y="1989"/>
                  <a:ext cx="113" cy="95"/>
                </a:xfrm>
                <a:custGeom>
                  <a:avLst/>
                  <a:gdLst>
                    <a:gd name="G0" fmla="+- 6874 0 0"/>
                    <a:gd name="G1" fmla="+- 7790 0 0"/>
                    <a:gd name="G2" fmla="+- 21600 0 0"/>
                    <a:gd name="T0" fmla="*/ 27020 w 28474"/>
                    <a:gd name="T1" fmla="*/ 0 h 29390"/>
                    <a:gd name="T2" fmla="*/ 0 w 28474"/>
                    <a:gd name="T3" fmla="*/ 28267 h 29390"/>
                    <a:gd name="T4" fmla="*/ 6874 w 28474"/>
                    <a:gd name="T5" fmla="*/ 7790 h 29390"/>
                  </a:gdLst>
                  <a:ahLst/>
                  <a:cxnLst>
                    <a:cxn ang="0">
                      <a:pos x="T0" y="T1"/>
                    </a:cxn>
                    <a:cxn ang="0">
                      <a:pos x="T2" y="T3"/>
                    </a:cxn>
                    <a:cxn ang="0">
                      <a:pos x="T4" y="T5"/>
                    </a:cxn>
                  </a:cxnLst>
                  <a:rect l="0" t="0" r="r" b="b"/>
                  <a:pathLst>
                    <a:path w="28474" h="29390" fill="none" extrusionOk="0">
                      <a:moveTo>
                        <a:pt x="27020" y="-1"/>
                      </a:moveTo>
                      <a:cubicBezTo>
                        <a:pt x="27981" y="2484"/>
                        <a:pt x="28474" y="5125"/>
                        <a:pt x="28474" y="7790"/>
                      </a:cubicBezTo>
                      <a:cubicBezTo>
                        <a:pt x="28474" y="19719"/>
                        <a:pt x="18803" y="29390"/>
                        <a:pt x="6874" y="29390"/>
                      </a:cubicBezTo>
                      <a:cubicBezTo>
                        <a:pt x="4537" y="29390"/>
                        <a:pt x="2215" y="29010"/>
                        <a:pt x="-1" y="28267"/>
                      </a:cubicBezTo>
                    </a:path>
                    <a:path w="28474" h="29390" stroke="0" extrusionOk="0">
                      <a:moveTo>
                        <a:pt x="27020" y="-1"/>
                      </a:moveTo>
                      <a:cubicBezTo>
                        <a:pt x="27981" y="2484"/>
                        <a:pt x="28474" y="5125"/>
                        <a:pt x="28474" y="7790"/>
                      </a:cubicBezTo>
                      <a:cubicBezTo>
                        <a:pt x="28474" y="19719"/>
                        <a:pt x="18803" y="29390"/>
                        <a:pt x="6874" y="29390"/>
                      </a:cubicBezTo>
                      <a:cubicBezTo>
                        <a:pt x="4537" y="29390"/>
                        <a:pt x="2215" y="29010"/>
                        <a:pt x="-1" y="28267"/>
                      </a:cubicBezTo>
                      <a:lnTo>
                        <a:pt x="6874" y="779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pic>
        <p:nvPicPr>
          <p:cNvPr id="943488" name="Picture 38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097" y="1793212"/>
            <a:ext cx="458632" cy="25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3489" name="Rectangle 385"/>
          <p:cNvSpPr>
            <a:spLocks noChangeArrowheads="1"/>
          </p:cNvSpPr>
          <p:nvPr/>
        </p:nvSpPr>
        <p:spPr bwMode="auto">
          <a:xfrm>
            <a:off x="531608" y="1772425"/>
            <a:ext cx="537153" cy="192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i="1" dirty="0"/>
              <a:t>VPN_A</a:t>
            </a:r>
          </a:p>
        </p:txBody>
      </p:sp>
      <p:sp>
        <p:nvSpPr>
          <p:cNvPr id="943490" name="Rectangle 386"/>
          <p:cNvSpPr>
            <a:spLocks noChangeArrowheads="1"/>
          </p:cNvSpPr>
          <p:nvPr/>
        </p:nvSpPr>
        <p:spPr bwMode="auto">
          <a:xfrm>
            <a:off x="667235" y="2000931"/>
            <a:ext cx="628165" cy="208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dirty="0"/>
              <a:t>10.2.0.0</a:t>
            </a:r>
          </a:p>
        </p:txBody>
      </p:sp>
      <p:sp>
        <p:nvSpPr>
          <p:cNvPr id="943491" name="Rectangle 387"/>
          <p:cNvSpPr>
            <a:spLocks noChangeArrowheads="1"/>
          </p:cNvSpPr>
          <p:nvPr/>
        </p:nvSpPr>
        <p:spPr bwMode="auto">
          <a:xfrm>
            <a:off x="1778289" y="2112763"/>
            <a:ext cx="248054" cy="208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CE</a:t>
            </a:r>
          </a:p>
        </p:txBody>
      </p:sp>
      <p:pic>
        <p:nvPicPr>
          <p:cNvPr id="943492" name="Picture 38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6057" y="2325202"/>
            <a:ext cx="579982" cy="358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43493" name="Group 389"/>
          <p:cNvGrpSpPr>
            <a:grpSpLocks/>
          </p:cNvGrpSpPr>
          <p:nvPr/>
        </p:nvGrpSpPr>
        <p:grpSpPr bwMode="auto">
          <a:xfrm>
            <a:off x="3171825" y="3341688"/>
            <a:ext cx="215900" cy="215900"/>
            <a:chOff x="2356" y="1972"/>
            <a:chExt cx="136" cy="136"/>
          </a:xfrm>
        </p:grpSpPr>
        <p:sp>
          <p:nvSpPr>
            <p:cNvPr id="943494" name="Rectangle 390" descr="Narrow horizontal"/>
            <p:cNvSpPr>
              <a:spLocks noChangeArrowheads="1"/>
            </p:cNvSpPr>
            <p:nvPr/>
          </p:nvSpPr>
          <p:spPr bwMode="auto">
            <a:xfrm>
              <a:off x="2356" y="1972"/>
              <a:ext cx="88" cy="136"/>
            </a:xfrm>
            <a:prstGeom prst="rect">
              <a:avLst/>
            </a:prstGeom>
            <a:pattFill prst="narHorz">
              <a:fgClr>
                <a:schemeClr val="tx2"/>
              </a:fgClr>
              <a:bgClr>
                <a:schemeClr val="bg1"/>
              </a:bgClr>
            </a:pattFill>
            <a:ln w="12700">
              <a:solidFill>
                <a:srgbClr val="777777"/>
              </a:solidFill>
              <a:miter lim="800000"/>
              <a:headEnd/>
              <a:tailEnd/>
            </a:ln>
            <a:effectLst>
              <a:outerShdw dist="35921" dir="2700000" algn="ctr" rotWithShape="0">
                <a:schemeClr val="tx1"/>
              </a:outerShdw>
            </a:effectLst>
          </p:spPr>
          <p:txBody>
            <a:bodyPr wrap="none" anchor="ctr"/>
            <a:lstStyle/>
            <a:p>
              <a:endParaRPr lang="en-US"/>
            </a:p>
          </p:txBody>
        </p:sp>
        <p:sp>
          <p:nvSpPr>
            <p:cNvPr id="943495" name="Rectangle 391" descr="Narrow horizontal"/>
            <p:cNvSpPr>
              <a:spLocks noChangeArrowheads="1"/>
            </p:cNvSpPr>
            <p:nvPr/>
          </p:nvSpPr>
          <p:spPr bwMode="auto">
            <a:xfrm>
              <a:off x="2452" y="1972"/>
              <a:ext cx="40" cy="136"/>
            </a:xfrm>
            <a:prstGeom prst="rect">
              <a:avLst/>
            </a:prstGeom>
            <a:pattFill prst="narHorz">
              <a:fgClr>
                <a:srgbClr val="CC0000"/>
              </a:fgClr>
              <a:bgClr>
                <a:schemeClr val="bg1"/>
              </a:bgClr>
            </a:pattFill>
            <a:ln w="12700">
              <a:solidFill>
                <a:srgbClr val="CC0000"/>
              </a:solidFill>
              <a:miter lim="800000"/>
              <a:headEnd/>
              <a:tailEnd/>
            </a:ln>
            <a:effectLst>
              <a:outerShdw dist="35921" dir="2700000" algn="ctr" rotWithShape="0">
                <a:schemeClr val="tx1"/>
              </a:outerShdw>
            </a:effectLst>
          </p:spPr>
          <p:txBody>
            <a:bodyPr wrap="none" anchor="ctr"/>
            <a:lstStyle/>
            <a:p>
              <a:endParaRPr lang="en-US"/>
            </a:p>
          </p:txBody>
        </p:sp>
      </p:grpSp>
      <p:grpSp>
        <p:nvGrpSpPr>
          <p:cNvPr id="943496" name="Group 392"/>
          <p:cNvGrpSpPr>
            <a:grpSpLocks/>
          </p:cNvGrpSpPr>
          <p:nvPr/>
        </p:nvGrpSpPr>
        <p:grpSpPr bwMode="auto">
          <a:xfrm>
            <a:off x="3741738" y="2597150"/>
            <a:ext cx="214312" cy="215900"/>
            <a:chOff x="2356" y="1636"/>
            <a:chExt cx="136" cy="136"/>
          </a:xfrm>
        </p:grpSpPr>
        <p:sp>
          <p:nvSpPr>
            <p:cNvPr id="943497" name="Rectangle 393" descr="Narrow horizontal"/>
            <p:cNvSpPr>
              <a:spLocks noChangeArrowheads="1"/>
            </p:cNvSpPr>
            <p:nvPr/>
          </p:nvSpPr>
          <p:spPr bwMode="auto">
            <a:xfrm>
              <a:off x="2356" y="1636"/>
              <a:ext cx="88" cy="136"/>
            </a:xfrm>
            <a:prstGeom prst="rect">
              <a:avLst/>
            </a:prstGeom>
            <a:pattFill prst="narHorz">
              <a:fgClr>
                <a:schemeClr val="tx2"/>
              </a:fgClr>
              <a:bgClr>
                <a:schemeClr val="bg1"/>
              </a:bgClr>
            </a:pattFill>
            <a:ln w="12700">
              <a:solidFill>
                <a:srgbClr val="777777"/>
              </a:solidFill>
              <a:miter lim="800000"/>
              <a:headEnd/>
              <a:tailEnd/>
            </a:ln>
            <a:effectLst>
              <a:outerShdw dist="35921" dir="2700000" algn="ctr" rotWithShape="0">
                <a:schemeClr val="tx1"/>
              </a:outerShdw>
            </a:effectLst>
          </p:spPr>
          <p:txBody>
            <a:bodyPr wrap="none" anchor="ctr"/>
            <a:lstStyle/>
            <a:p>
              <a:endParaRPr lang="en-US"/>
            </a:p>
          </p:txBody>
        </p:sp>
        <p:sp>
          <p:nvSpPr>
            <p:cNvPr id="943498" name="Rectangle 394" descr="Narrow horizontal"/>
            <p:cNvSpPr>
              <a:spLocks noChangeArrowheads="1"/>
            </p:cNvSpPr>
            <p:nvPr/>
          </p:nvSpPr>
          <p:spPr bwMode="auto">
            <a:xfrm>
              <a:off x="2452" y="1636"/>
              <a:ext cx="40" cy="136"/>
            </a:xfrm>
            <a:prstGeom prst="rect">
              <a:avLst/>
            </a:prstGeom>
            <a:pattFill prst="narHorz">
              <a:fgClr>
                <a:srgbClr val="CC0000"/>
              </a:fgClr>
              <a:bgClr>
                <a:schemeClr val="bg1"/>
              </a:bgClr>
            </a:pattFill>
            <a:ln w="12700">
              <a:solidFill>
                <a:srgbClr val="CC0000"/>
              </a:solidFill>
              <a:miter lim="800000"/>
              <a:headEnd/>
              <a:tailEnd/>
            </a:ln>
            <a:effectLst>
              <a:outerShdw dist="35921" dir="2700000" algn="ctr" rotWithShape="0">
                <a:schemeClr val="tx1"/>
              </a:outerShdw>
            </a:effectLst>
          </p:spPr>
          <p:txBody>
            <a:bodyPr wrap="none" anchor="ctr"/>
            <a:lstStyle/>
            <a:p>
              <a:endParaRPr lang="en-US"/>
            </a:p>
          </p:txBody>
        </p:sp>
      </p:grpSp>
      <p:grpSp>
        <p:nvGrpSpPr>
          <p:cNvPr id="943499" name="Group 395"/>
          <p:cNvGrpSpPr>
            <a:grpSpLocks/>
          </p:cNvGrpSpPr>
          <p:nvPr/>
        </p:nvGrpSpPr>
        <p:grpSpPr bwMode="auto">
          <a:xfrm>
            <a:off x="3086100" y="2398713"/>
            <a:ext cx="215900" cy="215900"/>
            <a:chOff x="2356" y="1636"/>
            <a:chExt cx="136" cy="136"/>
          </a:xfrm>
        </p:grpSpPr>
        <p:sp>
          <p:nvSpPr>
            <p:cNvPr id="943500" name="Rectangle 396" descr="Narrow horizontal"/>
            <p:cNvSpPr>
              <a:spLocks noChangeArrowheads="1"/>
            </p:cNvSpPr>
            <p:nvPr/>
          </p:nvSpPr>
          <p:spPr bwMode="auto">
            <a:xfrm>
              <a:off x="2356" y="1636"/>
              <a:ext cx="88" cy="136"/>
            </a:xfrm>
            <a:prstGeom prst="rect">
              <a:avLst/>
            </a:prstGeom>
            <a:pattFill prst="narHorz">
              <a:fgClr>
                <a:schemeClr val="tx2"/>
              </a:fgClr>
              <a:bgClr>
                <a:schemeClr val="bg1"/>
              </a:bgClr>
            </a:pattFill>
            <a:ln w="12700">
              <a:solidFill>
                <a:srgbClr val="777777"/>
              </a:solidFill>
              <a:miter lim="800000"/>
              <a:headEnd/>
              <a:tailEnd/>
            </a:ln>
            <a:effectLst>
              <a:outerShdw dist="35921" dir="2700000" algn="ctr" rotWithShape="0">
                <a:schemeClr val="tx1"/>
              </a:outerShdw>
            </a:effectLst>
          </p:spPr>
          <p:txBody>
            <a:bodyPr wrap="none" anchor="ctr"/>
            <a:lstStyle/>
            <a:p>
              <a:endParaRPr lang="en-US"/>
            </a:p>
          </p:txBody>
        </p:sp>
        <p:sp>
          <p:nvSpPr>
            <p:cNvPr id="943501" name="Rectangle 397" descr="Narrow horizontal"/>
            <p:cNvSpPr>
              <a:spLocks noChangeArrowheads="1"/>
            </p:cNvSpPr>
            <p:nvPr/>
          </p:nvSpPr>
          <p:spPr bwMode="auto">
            <a:xfrm>
              <a:off x="2452" y="1636"/>
              <a:ext cx="40" cy="136"/>
            </a:xfrm>
            <a:prstGeom prst="rect">
              <a:avLst/>
            </a:prstGeom>
            <a:pattFill prst="narHorz">
              <a:fgClr>
                <a:srgbClr val="CC0000"/>
              </a:fgClr>
              <a:bgClr>
                <a:schemeClr val="bg1"/>
              </a:bgClr>
            </a:pattFill>
            <a:ln w="12700">
              <a:solidFill>
                <a:srgbClr val="CC0000"/>
              </a:solidFill>
              <a:miter lim="800000"/>
              <a:headEnd/>
              <a:tailEnd/>
            </a:ln>
            <a:effectLst>
              <a:outerShdw dist="35921" dir="2700000" algn="ctr" rotWithShape="0">
                <a:schemeClr val="tx1"/>
              </a:outerShdw>
            </a:effectLst>
          </p:spPr>
          <p:txBody>
            <a:bodyPr wrap="none" anchor="ctr"/>
            <a:lstStyle/>
            <a:p>
              <a:endParaRPr lang="en-US"/>
            </a:p>
          </p:txBody>
        </p:sp>
      </p:grpSp>
      <p:sp>
        <p:nvSpPr>
          <p:cNvPr id="398" name="Rectangle 189"/>
          <p:cNvSpPr>
            <a:spLocks noChangeArrowheads="1"/>
          </p:cNvSpPr>
          <p:nvPr/>
        </p:nvSpPr>
        <p:spPr bwMode="auto">
          <a:xfrm>
            <a:off x="4802186" y="4270874"/>
            <a:ext cx="2379665" cy="656000"/>
          </a:xfrm>
          <a:prstGeom prst="rect">
            <a:avLst/>
          </a:prstGeom>
          <a:solidFill>
            <a:srgbClr val="99FFCC"/>
          </a:solidFill>
          <a:ln>
            <a:noFill/>
          </a:ln>
          <a:effec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pPr>
              <a:lnSpc>
                <a:spcPct val="110000"/>
              </a:lnSpc>
            </a:pPr>
            <a:r>
              <a:rPr lang="en-GB" altLang="en-US" sz="1100" dirty="0"/>
              <a:t>&lt;RD_B,10.1&gt; , </a:t>
            </a:r>
            <a:r>
              <a:rPr lang="en-GB" altLang="en-US" sz="1100" dirty="0" err="1"/>
              <a:t>iBGP</a:t>
            </a:r>
            <a:r>
              <a:rPr lang="en-GB" altLang="en-US" sz="1100" dirty="0"/>
              <a:t> next hop PE1</a:t>
            </a:r>
          </a:p>
          <a:p>
            <a:pPr>
              <a:lnSpc>
                <a:spcPct val="110000"/>
              </a:lnSpc>
            </a:pPr>
            <a:r>
              <a:rPr lang="en-GB" altLang="en-US" sz="1100" dirty="0"/>
              <a:t>&lt;RD_B,10.2&gt; , </a:t>
            </a:r>
            <a:r>
              <a:rPr lang="en-GB" altLang="en-US" sz="1100" dirty="0" err="1"/>
              <a:t>iBGP</a:t>
            </a:r>
            <a:r>
              <a:rPr lang="en-GB" altLang="en-US" sz="1100" dirty="0"/>
              <a:t> next hop PE2</a:t>
            </a:r>
          </a:p>
          <a:p>
            <a:pPr>
              <a:lnSpc>
                <a:spcPct val="110000"/>
              </a:lnSpc>
            </a:pPr>
            <a:r>
              <a:rPr lang="en-GB" altLang="en-US" sz="1100" dirty="0"/>
              <a:t>&lt;RD_B,10.3&gt; , </a:t>
            </a:r>
            <a:r>
              <a:rPr lang="en-GB" altLang="en-US" sz="1100" dirty="0" err="1"/>
              <a:t>iBGP</a:t>
            </a:r>
            <a:r>
              <a:rPr lang="en-GB" altLang="en-US" sz="1100" dirty="0"/>
              <a:t> next hop </a:t>
            </a:r>
            <a:r>
              <a:rPr lang="en-GB" altLang="en-US" sz="1100" dirty="0" smtClean="0"/>
              <a:t>PE3</a:t>
            </a:r>
            <a:endParaRPr lang="en-GB" altLang="en-US" sz="1100" dirty="0"/>
          </a:p>
        </p:txBody>
      </p:sp>
    </p:spTree>
    <p:extLst>
      <p:ext uri="{BB962C8B-B14F-4D97-AF65-F5344CB8AC3E}">
        <p14:creationId xmlns:p14="http://schemas.microsoft.com/office/powerpoint/2010/main" val="1595034663"/>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ChangeArrowheads="1"/>
          </p:cNvSpPr>
          <p:nvPr/>
        </p:nvSpPr>
        <p:spPr bwMode="auto">
          <a:xfrm>
            <a:off x="668338" y="6223000"/>
            <a:ext cx="195103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55" name="Rectangle 3"/>
          <p:cNvSpPr>
            <a:spLocks noChangeArrowheads="1"/>
          </p:cNvSpPr>
          <p:nvPr/>
        </p:nvSpPr>
        <p:spPr bwMode="auto">
          <a:xfrm>
            <a:off x="3144838" y="6223000"/>
            <a:ext cx="285432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56" name="Rectangle 4"/>
          <p:cNvSpPr>
            <a:spLocks noGrp="1" noChangeArrowheads="1"/>
          </p:cNvSpPr>
          <p:nvPr>
            <p:ph type="title"/>
          </p:nvPr>
        </p:nvSpPr>
        <p:spPr>
          <a:xfrm>
            <a:off x="720725" y="228600"/>
            <a:ext cx="8423275" cy="1143000"/>
          </a:xfrm>
          <a:noFill/>
          <a:ln/>
        </p:spPr>
        <p:txBody>
          <a:bodyPr lIns="86467" tIns="43234" rIns="86467" bIns="43234" anchor="ctr"/>
          <a:lstStyle/>
          <a:p>
            <a:r>
              <a:rPr lang="en-GB" altLang="en-US" b="0">
                <a:latin typeface="Tahoma" panose="020B0604030504040204" pitchFamily="34" charset="0"/>
              </a:rPr>
              <a:t>Packet Forwarding Example 1 (cont.)</a:t>
            </a:r>
          </a:p>
        </p:txBody>
      </p:sp>
      <p:pic>
        <p:nvPicPr>
          <p:cNvPr id="945157"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5" y="1627188"/>
            <a:ext cx="3586163"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45158" name="Group 6"/>
          <p:cNvGrpSpPr>
            <a:grpSpLocks/>
          </p:cNvGrpSpPr>
          <p:nvPr/>
        </p:nvGrpSpPr>
        <p:grpSpPr bwMode="auto">
          <a:xfrm>
            <a:off x="3201988" y="2157413"/>
            <a:ext cx="2393950" cy="1439862"/>
            <a:chOff x="2017" y="1359"/>
            <a:chExt cx="1508" cy="907"/>
          </a:xfrm>
        </p:grpSpPr>
        <p:sp>
          <p:nvSpPr>
            <p:cNvPr id="945159" name="Oval 7"/>
            <p:cNvSpPr>
              <a:spLocks noChangeArrowheads="1"/>
            </p:cNvSpPr>
            <p:nvPr/>
          </p:nvSpPr>
          <p:spPr bwMode="auto">
            <a:xfrm>
              <a:off x="2532" y="1359"/>
              <a:ext cx="657" cy="375"/>
            </a:xfrm>
            <a:prstGeom prst="ellipse">
              <a:avLst/>
            </a:prstGeom>
            <a:solidFill>
              <a:srgbClr val="6E7CD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60" name="Oval 8"/>
            <p:cNvSpPr>
              <a:spLocks noChangeArrowheads="1"/>
            </p:cNvSpPr>
            <p:nvPr/>
          </p:nvSpPr>
          <p:spPr bwMode="auto">
            <a:xfrm>
              <a:off x="2171" y="1458"/>
              <a:ext cx="503" cy="374"/>
            </a:xfrm>
            <a:prstGeom prst="ellipse">
              <a:avLst/>
            </a:prstGeom>
            <a:solidFill>
              <a:srgbClr val="6E7CD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61" name="Oval 9"/>
            <p:cNvSpPr>
              <a:spLocks noChangeArrowheads="1"/>
            </p:cNvSpPr>
            <p:nvPr/>
          </p:nvSpPr>
          <p:spPr bwMode="auto">
            <a:xfrm>
              <a:off x="2017" y="1682"/>
              <a:ext cx="339" cy="306"/>
            </a:xfrm>
            <a:prstGeom prst="ellipse">
              <a:avLst/>
            </a:prstGeom>
            <a:solidFill>
              <a:srgbClr val="6E7CD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62" name="Oval 10"/>
            <p:cNvSpPr>
              <a:spLocks noChangeArrowheads="1"/>
            </p:cNvSpPr>
            <p:nvPr/>
          </p:nvSpPr>
          <p:spPr bwMode="auto">
            <a:xfrm>
              <a:off x="2120" y="1817"/>
              <a:ext cx="510" cy="331"/>
            </a:xfrm>
            <a:prstGeom prst="ellipse">
              <a:avLst/>
            </a:prstGeom>
            <a:solidFill>
              <a:srgbClr val="6E7CD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63" name="Oval 11"/>
            <p:cNvSpPr>
              <a:spLocks noChangeArrowheads="1"/>
            </p:cNvSpPr>
            <p:nvPr/>
          </p:nvSpPr>
          <p:spPr bwMode="auto">
            <a:xfrm>
              <a:off x="2480" y="1872"/>
              <a:ext cx="763" cy="394"/>
            </a:xfrm>
            <a:prstGeom prst="ellipse">
              <a:avLst/>
            </a:prstGeom>
            <a:solidFill>
              <a:srgbClr val="6E7CD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64" name="Oval 12"/>
            <p:cNvSpPr>
              <a:spLocks noChangeArrowheads="1"/>
            </p:cNvSpPr>
            <p:nvPr/>
          </p:nvSpPr>
          <p:spPr bwMode="auto">
            <a:xfrm>
              <a:off x="2965" y="1468"/>
              <a:ext cx="490" cy="294"/>
            </a:xfrm>
            <a:prstGeom prst="ellipse">
              <a:avLst/>
            </a:prstGeom>
            <a:solidFill>
              <a:srgbClr val="6E7CD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65" name="Oval 13"/>
            <p:cNvSpPr>
              <a:spLocks noChangeArrowheads="1"/>
            </p:cNvSpPr>
            <p:nvPr/>
          </p:nvSpPr>
          <p:spPr bwMode="auto">
            <a:xfrm>
              <a:off x="3038" y="1657"/>
              <a:ext cx="487" cy="294"/>
            </a:xfrm>
            <a:prstGeom prst="ellipse">
              <a:avLst/>
            </a:prstGeom>
            <a:solidFill>
              <a:srgbClr val="6E7CD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66" name="Oval 14"/>
            <p:cNvSpPr>
              <a:spLocks noChangeArrowheads="1"/>
            </p:cNvSpPr>
            <p:nvPr/>
          </p:nvSpPr>
          <p:spPr bwMode="auto">
            <a:xfrm>
              <a:off x="2996" y="1718"/>
              <a:ext cx="481" cy="485"/>
            </a:xfrm>
            <a:prstGeom prst="ellipse">
              <a:avLst/>
            </a:prstGeom>
            <a:solidFill>
              <a:srgbClr val="6E7CD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67" name="Oval 15"/>
            <p:cNvSpPr>
              <a:spLocks noChangeArrowheads="1"/>
            </p:cNvSpPr>
            <p:nvPr/>
          </p:nvSpPr>
          <p:spPr bwMode="auto">
            <a:xfrm>
              <a:off x="2291" y="1573"/>
              <a:ext cx="977" cy="485"/>
            </a:xfrm>
            <a:prstGeom prst="ellipse">
              <a:avLst/>
            </a:prstGeom>
            <a:solidFill>
              <a:srgbClr val="6E7CD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45168" name="Line 16"/>
          <p:cNvSpPr>
            <a:spLocks noChangeShapeType="1"/>
          </p:cNvSpPr>
          <p:nvPr/>
        </p:nvSpPr>
        <p:spPr bwMode="auto">
          <a:xfrm flipH="1">
            <a:off x="5670550" y="3276600"/>
            <a:ext cx="1668463" cy="0"/>
          </a:xfrm>
          <a:prstGeom prst="line">
            <a:avLst/>
          </a:prstGeom>
          <a:noFill/>
          <a:ln w="25400">
            <a:solidFill>
              <a:srgbClr val="00FF66"/>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grpSp>
        <p:nvGrpSpPr>
          <p:cNvPr id="945169" name="Group 17"/>
          <p:cNvGrpSpPr>
            <a:grpSpLocks/>
          </p:cNvGrpSpPr>
          <p:nvPr/>
        </p:nvGrpSpPr>
        <p:grpSpPr bwMode="auto">
          <a:xfrm>
            <a:off x="6651625" y="3024188"/>
            <a:ext cx="742950" cy="471487"/>
            <a:chOff x="4190" y="1905"/>
            <a:chExt cx="468" cy="297"/>
          </a:xfrm>
        </p:grpSpPr>
        <p:grpSp>
          <p:nvGrpSpPr>
            <p:cNvPr id="945170" name="Group 18"/>
            <p:cNvGrpSpPr>
              <a:grpSpLocks/>
            </p:cNvGrpSpPr>
            <p:nvPr/>
          </p:nvGrpSpPr>
          <p:grpSpPr bwMode="auto">
            <a:xfrm>
              <a:off x="4194" y="1908"/>
              <a:ext cx="464" cy="294"/>
              <a:chOff x="4194" y="1908"/>
              <a:chExt cx="464" cy="294"/>
            </a:xfrm>
          </p:grpSpPr>
          <p:grpSp>
            <p:nvGrpSpPr>
              <p:cNvPr id="945171" name="Group 19"/>
              <p:cNvGrpSpPr>
                <a:grpSpLocks/>
              </p:cNvGrpSpPr>
              <p:nvPr/>
            </p:nvGrpSpPr>
            <p:grpSpPr bwMode="auto">
              <a:xfrm>
                <a:off x="4194" y="1909"/>
                <a:ext cx="460" cy="292"/>
                <a:chOff x="4194" y="1909"/>
                <a:chExt cx="460" cy="292"/>
              </a:xfrm>
            </p:grpSpPr>
            <p:sp>
              <p:nvSpPr>
                <p:cNvPr id="945172" name="Oval 20"/>
                <p:cNvSpPr>
                  <a:spLocks noChangeArrowheads="1"/>
                </p:cNvSpPr>
                <p:nvPr/>
              </p:nvSpPr>
              <p:spPr bwMode="auto">
                <a:xfrm>
                  <a:off x="4354" y="1909"/>
                  <a:ext cx="197" cy="120"/>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73" name="Oval 21"/>
                <p:cNvSpPr>
                  <a:spLocks noChangeArrowheads="1"/>
                </p:cNvSpPr>
                <p:nvPr/>
              </p:nvSpPr>
              <p:spPr bwMode="auto">
                <a:xfrm>
                  <a:off x="4243" y="1942"/>
                  <a:ext cx="149" cy="116"/>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74" name="Oval 22"/>
                <p:cNvSpPr>
                  <a:spLocks noChangeArrowheads="1"/>
                </p:cNvSpPr>
                <p:nvPr/>
              </p:nvSpPr>
              <p:spPr bwMode="auto">
                <a:xfrm>
                  <a:off x="4194" y="2017"/>
                  <a:ext cx="102" cy="9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75" name="Oval 23"/>
                <p:cNvSpPr>
                  <a:spLocks noChangeArrowheads="1"/>
                </p:cNvSpPr>
                <p:nvPr/>
              </p:nvSpPr>
              <p:spPr bwMode="auto">
                <a:xfrm>
                  <a:off x="4226" y="2058"/>
                  <a:ext cx="156" cy="10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76" name="Oval 24"/>
                <p:cNvSpPr>
                  <a:spLocks noChangeArrowheads="1"/>
                </p:cNvSpPr>
                <p:nvPr/>
              </p:nvSpPr>
              <p:spPr bwMode="auto">
                <a:xfrm>
                  <a:off x="4338" y="2076"/>
                  <a:ext cx="232" cy="12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77" name="Oval 25"/>
                <p:cNvSpPr>
                  <a:spLocks noChangeArrowheads="1"/>
                </p:cNvSpPr>
                <p:nvPr/>
              </p:nvSpPr>
              <p:spPr bwMode="auto">
                <a:xfrm>
                  <a:off x="4486" y="1944"/>
                  <a:ext cx="148" cy="9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78" name="Oval 26"/>
                <p:cNvSpPr>
                  <a:spLocks noChangeArrowheads="1"/>
                </p:cNvSpPr>
                <p:nvPr/>
              </p:nvSpPr>
              <p:spPr bwMode="auto">
                <a:xfrm>
                  <a:off x="4509" y="2007"/>
                  <a:ext cx="145" cy="9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79" name="Oval 27"/>
                <p:cNvSpPr>
                  <a:spLocks noChangeArrowheads="1"/>
                </p:cNvSpPr>
                <p:nvPr/>
              </p:nvSpPr>
              <p:spPr bwMode="auto">
                <a:xfrm>
                  <a:off x="4493" y="2027"/>
                  <a:ext cx="149" cy="15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80" name="Oval 28"/>
                <p:cNvSpPr>
                  <a:spLocks noChangeArrowheads="1"/>
                </p:cNvSpPr>
                <p:nvPr/>
              </p:nvSpPr>
              <p:spPr bwMode="auto">
                <a:xfrm>
                  <a:off x="4277" y="1979"/>
                  <a:ext cx="299" cy="15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5181" name="Group 29"/>
              <p:cNvGrpSpPr>
                <a:grpSpLocks/>
              </p:cNvGrpSpPr>
              <p:nvPr/>
            </p:nvGrpSpPr>
            <p:grpSpPr bwMode="auto">
              <a:xfrm>
                <a:off x="4195" y="1908"/>
                <a:ext cx="463" cy="294"/>
                <a:chOff x="4195" y="1908"/>
                <a:chExt cx="463" cy="294"/>
              </a:xfrm>
            </p:grpSpPr>
            <p:sp>
              <p:nvSpPr>
                <p:cNvPr id="945182" name="Arc 30"/>
                <p:cNvSpPr>
                  <a:spLocks/>
                </p:cNvSpPr>
                <p:nvPr/>
              </p:nvSpPr>
              <p:spPr bwMode="auto">
                <a:xfrm>
                  <a:off x="4358" y="1908"/>
                  <a:ext cx="188" cy="62"/>
                </a:xfrm>
                <a:custGeom>
                  <a:avLst/>
                  <a:gdLst>
                    <a:gd name="G0" fmla="+- 20340 0 0"/>
                    <a:gd name="G1" fmla="+- 21600 0 0"/>
                    <a:gd name="G2" fmla="+- 21600 0 0"/>
                    <a:gd name="T0" fmla="*/ 0 w 40487"/>
                    <a:gd name="T1" fmla="*/ 14329 h 21600"/>
                    <a:gd name="T2" fmla="*/ 40487 w 40487"/>
                    <a:gd name="T3" fmla="*/ 13812 h 21600"/>
                    <a:gd name="T4" fmla="*/ 20340 w 40487"/>
                    <a:gd name="T5" fmla="*/ 21600 h 21600"/>
                  </a:gdLst>
                  <a:ahLst/>
                  <a:cxnLst>
                    <a:cxn ang="0">
                      <a:pos x="T0" y="T1"/>
                    </a:cxn>
                    <a:cxn ang="0">
                      <a:pos x="T2" y="T3"/>
                    </a:cxn>
                    <a:cxn ang="0">
                      <a:pos x="T4" y="T5"/>
                    </a:cxn>
                  </a:cxnLst>
                  <a:rect l="0" t="0" r="r" b="b"/>
                  <a:pathLst>
                    <a:path w="40487" h="21600" fill="none" extrusionOk="0">
                      <a:moveTo>
                        <a:pt x="0" y="14329"/>
                      </a:moveTo>
                      <a:cubicBezTo>
                        <a:pt x="3072" y="5735"/>
                        <a:pt x="11213" y="0"/>
                        <a:pt x="20340" y="0"/>
                      </a:cubicBezTo>
                      <a:cubicBezTo>
                        <a:pt x="29264" y="0"/>
                        <a:pt x="37269" y="5488"/>
                        <a:pt x="40487" y="13811"/>
                      </a:cubicBezTo>
                    </a:path>
                    <a:path w="40487" h="21600" stroke="0" extrusionOk="0">
                      <a:moveTo>
                        <a:pt x="0" y="14329"/>
                      </a:moveTo>
                      <a:cubicBezTo>
                        <a:pt x="3072" y="5735"/>
                        <a:pt x="11213" y="0"/>
                        <a:pt x="20340" y="0"/>
                      </a:cubicBezTo>
                      <a:cubicBezTo>
                        <a:pt x="29264" y="0"/>
                        <a:pt x="37269" y="5488"/>
                        <a:pt x="40487" y="13811"/>
                      </a:cubicBezTo>
                      <a:lnTo>
                        <a:pt x="20340" y="2160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83" name="Arc 31"/>
                <p:cNvSpPr>
                  <a:spLocks/>
                </p:cNvSpPr>
                <p:nvPr/>
              </p:nvSpPr>
              <p:spPr bwMode="auto">
                <a:xfrm>
                  <a:off x="4244" y="1942"/>
                  <a:ext cx="121" cy="70"/>
                </a:xfrm>
                <a:custGeom>
                  <a:avLst/>
                  <a:gdLst>
                    <a:gd name="G0" fmla="+- 21600 0 0"/>
                    <a:gd name="G1" fmla="+- 21600 0 0"/>
                    <a:gd name="G2" fmla="+- 21600 0 0"/>
                    <a:gd name="T0" fmla="*/ 1134 w 32282"/>
                    <a:gd name="T1" fmla="*/ 28506 h 28506"/>
                    <a:gd name="T2" fmla="*/ 32282 w 32282"/>
                    <a:gd name="T3" fmla="*/ 2826 h 28506"/>
                    <a:gd name="T4" fmla="*/ 21600 w 32282"/>
                    <a:gd name="T5" fmla="*/ 21600 h 28506"/>
                  </a:gdLst>
                  <a:ahLst/>
                  <a:cxnLst>
                    <a:cxn ang="0">
                      <a:pos x="T0" y="T1"/>
                    </a:cxn>
                    <a:cxn ang="0">
                      <a:pos x="T2" y="T3"/>
                    </a:cxn>
                    <a:cxn ang="0">
                      <a:pos x="T4" y="T5"/>
                    </a:cxn>
                  </a:cxnLst>
                  <a:rect l="0" t="0" r="r" b="b"/>
                  <a:pathLst>
                    <a:path w="32282" h="28506" fill="none" extrusionOk="0">
                      <a:moveTo>
                        <a:pt x="1133" y="28506"/>
                      </a:moveTo>
                      <a:cubicBezTo>
                        <a:pt x="382" y="26280"/>
                        <a:pt x="0" y="23948"/>
                        <a:pt x="0" y="21600"/>
                      </a:cubicBezTo>
                      <a:cubicBezTo>
                        <a:pt x="0" y="9670"/>
                        <a:pt x="9670" y="0"/>
                        <a:pt x="21600" y="0"/>
                      </a:cubicBezTo>
                      <a:cubicBezTo>
                        <a:pt x="25345" y="0"/>
                        <a:pt x="29026" y="973"/>
                        <a:pt x="32281" y="2826"/>
                      </a:cubicBezTo>
                    </a:path>
                    <a:path w="32282" h="28506" stroke="0" extrusionOk="0">
                      <a:moveTo>
                        <a:pt x="1133" y="28506"/>
                      </a:moveTo>
                      <a:cubicBezTo>
                        <a:pt x="382" y="26280"/>
                        <a:pt x="0" y="23948"/>
                        <a:pt x="0" y="21600"/>
                      </a:cubicBezTo>
                      <a:cubicBezTo>
                        <a:pt x="0" y="9670"/>
                        <a:pt x="9670" y="0"/>
                        <a:pt x="21600" y="0"/>
                      </a:cubicBezTo>
                      <a:cubicBezTo>
                        <a:pt x="25345" y="0"/>
                        <a:pt x="29026" y="973"/>
                        <a:pt x="32281" y="2826"/>
                      </a:cubicBezTo>
                      <a:lnTo>
                        <a:pt x="21600" y="2160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84" name="Arc 32"/>
                <p:cNvSpPr>
                  <a:spLocks/>
                </p:cNvSpPr>
                <p:nvPr/>
              </p:nvSpPr>
              <p:spPr bwMode="auto">
                <a:xfrm>
                  <a:off x="4195" y="2011"/>
                  <a:ext cx="74" cy="101"/>
                </a:xfrm>
                <a:custGeom>
                  <a:avLst/>
                  <a:gdLst>
                    <a:gd name="G0" fmla="+- 21600 0 0"/>
                    <a:gd name="G1" fmla="+- 20578 0 0"/>
                    <a:gd name="G2" fmla="+- 21600 0 0"/>
                    <a:gd name="T0" fmla="*/ 8715 w 21600"/>
                    <a:gd name="T1" fmla="*/ 37914 h 37914"/>
                    <a:gd name="T2" fmla="*/ 15033 w 21600"/>
                    <a:gd name="T3" fmla="*/ 0 h 37914"/>
                    <a:gd name="T4" fmla="*/ 21600 w 21600"/>
                    <a:gd name="T5" fmla="*/ 20578 h 37914"/>
                  </a:gdLst>
                  <a:ahLst/>
                  <a:cxnLst>
                    <a:cxn ang="0">
                      <a:pos x="T0" y="T1"/>
                    </a:cxn>
                    <a:cxn ang="0">
                      <a:pos x="T2" y="T3"/>
                    </a:cxn>
                    <a:cxn ang="0">
                      <a:pos x="T4" y="T5"/>
                    </a:cxn>
                  </a:cxnLst>
                  <a:rect l="0" t="0" r="r" b="b"/>
                  <a:pathLst>
                    <a:path w="21600" h="37914" fill="none" extrusionOk="0">
                      <a:moveTo>
                        <a:pt x="8715" y="37913"/>
                      </a:moveTo>
                      <a:cubicBezTo>
                        <a:pt x="3231" y="33838"/>
                        <a:pt x="0" y="27409"/>
                        <a:pt x="0" y="20578"/>
                      </a:cubicBezTo>
                      <a:cubicBezTo>
                        <a:pt x="0" y="11178"/>
                        <a:pt x="6078" y="2858"/>
                        <a:pt x="15033" y="0"/>
                      </a:cubicBezTo>
                    </a:path>
                    <a:path w="21600" h="37914" stroke="0" extrusionOk="0">
                      <a:moveTo>
                        <a:pt x="8715" y="37913"/>
                      </a:moveTo>
                      <a:cubicBezTo>
                        <a:pt x="3231" y="33838"/>
                        <a:pt x="0" y="27409"/>
                        <a:pt x="0" y="20578"/>
                      </a:cubicBezTo>
                      <a:cubicBezTo>
                        <a:pt x="0" y="11178"/>
                        <a:pt x="6078" y="2858"/>
                        <a:pt x="15033" y="0"/>
                      </a:cubicBezTo>
                      <a:lnTo>
                        <a:pt x="21600" y="20578"/>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85" name="Arc 33"/>
                <p:cNvSpPr>
                  <a:spLocks/>
                </p:cNvSpPr>
                <p:nvPr/>
              </p:nvSpPr>
              <p:spPr bwMode="auto">
                <a:xfrm>
                  <a:off x="4226" y="2110"/>
                  <a:ext cx="121" cy="57"/>
                </a:xfrm>
                <a:custGeom>
                  <a:avLst/>
                  <a:gdLst>
                    <a:gd name="G0" fmla="+- 21600 0 0"/>
                    <a:gd name="G1" fmla="+- 780 0 0"/>
                    <a:gd name="G2" fmla="+- 21600 0 0"/>
                    <a:gd name="T0" fmla="*/ 31219 w 31219"/>
                    <a:gd name="T1" fmla="*/ 20120 h 22380"/>
                    <a:gd name="T2" fmla="*/ 14 w 31219"/>
                    <a:gd name="T3" fmla="*/ 0 h 22380"/>
                    <a:gd name="T4" fmla="*/ 21600 w 31219"/>
                    <a:gd name="T5" fmla="*/ 780 h 22380"/>
                  </a:gdLst>
                  <a:ahLst/>
                  <a:cxnLst>
                    <a:cxn ang="0">
                      <a:pos x="T0" y="T1"/>
                    </a:cxn>
                    <a:cxn ang="0">
                      <a:pos x="T2" y="T3"/>
                    </a:cxn>
                    <a:cxn ang="0">
                      <a:pos x="T4" y="T5"/>
                    </a:cxn>
                  </a:cxnLst>
                  <a:rect l="0" t="0" r="r" b="b"/>
                  <a:pathLst>
                    <a:path w="31219" h="22380" fill="none" extrusionOk="0">
                      <a:moveTo>
                        <a:pt x="31218" y="20119"/>
                      </a:moveTo>
                      <a:cubicBezTo>
                        <a:pt x="28230" y="21606"/>
                        <a:pt x="24937" y="22380"/>
                        <a:pt x="21600" y="22380"/>
                      </a:cubicBezTo>
                      <a:cubicBezTo>
                        <a:pt x="9670" y="22380"/>
                        <a:pt x="0" y="12709"/>
                        <a:pt x="0" y="780"/>
                      </a:cubicBezTo>
                      <a:cubicBezTo>
                        <a:pt x="0" y="519"/>
                        <a:pt x="4" y="259"/>
                        <a:pt x="14" y="0"/>
                      </a:cubicBezTo>
                    </a:path>
                    <a:path w="31219" h="22380" stroke="0" extrusionOk="0">
                      <a:moveTo>
                        <a:pt x="31218" y="20119"/>
                      </a:moveTo>
                      <a:cubicBezTo>
                        <a:pt x="28230" y="21606"/>
                        <a:pt x="24937" y="22380"/>
                        <a:pt x="21600" y="22380"/>
                      </a:cubicBezTo>
                      <a:cubicBezTo>
                        <a:pt x="9670" y="22380"/>
                        <a:pt x="0" y="12709"/>
                        <a:pt x="0" y="780"/>
                      </a:cubicBezTo>
                      <a:cubicBezTo>
                        <a:pt x="0" y="519"/>
                        <a:pt x="4" y="259"/>
                        <a:pt x="14" y="0"/>
                      </a:cubicBezTo>
                      <a:lnTo>
                        <a:pt x="21600" y="78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86" name="Arc 34"/>
                <p:cNvSpPr>
                  <a:spLocks/>
                </p:cNvSpPr>
                <p:nvPr/>
              </p:nvSpPr>
              <p:spPr bwMode="auto">
                <a:xfrm>
                  <a:off x="4344" y="2148"/>
                  <a:ext cx="204" cy="54"/>
                </a:xfrm>
                <a:custGeom>
                  <a:avLst/>
                  <a:gdLst>
                    <a:gd name="G0" fmla="+- 21290 0 0"/>
                    <a:gd name="G1" fmla="+- 0 0 0"/>
                    <a:gd name="G2" fmla="+- 21600 0 0"/>
                    <a:gd name="T0" fmla="*/ 39610 w 39610"/>
                    <a:gd name="T1" fmla="*/ 11444 h 21600"/>
                    <a:gd name="T2" fmla="*/ 0 w 39610"/>
                    <a:gd name="T3" fmla="*/ 3647 h 21600"/>
                    <a:gd name="T4" fmla="*/ 21290 w 39610"/>
                    <a:gd name="T5" fmla="*/ 0 h 21600"/>
                  </a:gdLst>
                  <a:ahLst/>
                  <a:cxnLst>
                    <a:cxn ang="0">
                      <a:pos x="T0" y="T1"/>
                    </a:cxn>
                    <a:cxn ang="0">
                      <a:pos x="T2" y="T3"/>
                    </a:cxn>
                    <a:cxn ang="0">
                      <a:pos x="T4" y="T5"/>
                    </a:cxn>
                  </a:cxnLst>
                  <a:rect l="0" t="0" r="r" b="b"/>
                  <a:pathLst>
                    <a:path w="39610" h="21600" fill="none" extrusionOk="0">
                      <a:moveTo>
                        <a:pt x="39609" y="11443"/>
                      </a:moveTo>
                      <a:cubicBezTo>
                        <a:pt x="35662" y="17761"/>
                        <a:pt x="28739" y="21600"/>
                        <a:pt x="21290" y="21600"/>
                      </a:cubicBezTo>
                      <a:cubicBezTo>
                        <a:pt x="10767" y="21600"/>
                        <a:pt x="1776" y="14018"/>
                        <a:pt x="0" y="3646"/>
                      </a:cubicBezTo>
                    </a:path>
                    <a:path w="39610" h="21600" stroke="0" extrusionOk="0">
                      <a:moveTo>
                        <a:pt x="39609" y="11443"/>
                      </a:moveTo>
                      <a:cubicBezTo>
                        <a:pt x="35662" y="17761"/>
                        <a:pt x="28739" y="21600"/>
                        <a:pt x="21290" y="21600"/>
                      </a:cubicBezTo>
                      <a:cubicBezTo>
                        <a:pt x="10767" y="21600"/>
                        <a:pt x="1776" y="14018"/>
                        <a:pt x="0" y="3646"/>
                      </a:cubicBezTo>
                      <a:lnTo>
                        <a:pt x="21290" y="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87" name="Arc 35"/>
                <p:cNvSpPr>
                  <a:spLocks/>
                </p:cNvSpPr>
                <p:nvPr/>
              </p:nvSpPr>
              <p:spPr bwMode="auto">
                <a:xfrm>
                  <a:off x="4544" y="1945"/>
                  <a:ext cx="92" cy="71"/>
                </a:xfrm>
                <a:custGeom>
                  <a:avLst/>
                  <a:gdLst>
                    <a:gd name="G0" fmla="+- 4542 0 0"/>
                    <a:gd name="G1" fmla="+- 21600 0 0"/>
                    <a:gd name="G2" fmla="+- 21600 0 0"/>
                    <a:gd name="T0" fmla="*/ 0 w 26142"/>
                    <a:gd name="T1" fmla="*/ 483 h 32800"/>
                    <a:gd name="T2" fmla="*/ 23012 w 26142"/>
                    <a:gd name="T3" fmla="*/ 32800 h 32800"/>
                    <a:gd name="T4" fmla="*/ 4542 w 26142"/>
                    <a:gd name="T5" fmla="*/ 21600 h 32800"/>
                  </a:gdLst>
                  <a:ahLst/>
                  <a:cxnLst>
                    <a:cxn ang="0">
                      <a:pos x="T0" y="T1"/>
                    </a:cxn>
                    <a:cxn ang="0">
                      <a:pos x="T2" y="T3"/>
                    </a:cxn>
                    <a:cxn ang="0">
                      <a:pos x="T4" y="T5"/>
                    </a:cxn>
                  </a:cxnLst>
                  <a:rect l="0" t="0" r="r" b="b"/>
                  <a:pathLst>
                    <a:path w="26142" h="32800" fill="none" extrusionOk="0">
                      <a:moveTo>
                        <a:pt x="-1" y="482"/>
                      </a:moveTo>
                      <a:cubicBezTo>
                        <a:pt x="1492" y="161"/>
                        <a:pt x="3015" y="0"/>
                        <a:pt x="4542" y="0"/>
                      </a:cubicBezTo>
                      <a:cubicBezTo>
                        <a:pt x="16471" y="0"/>
                        <a:pt x="26142" y="9670"/>
                        <a:pt x="26142" y="21600"/>
                      </a:cubicBezTo>
                      <a:cubicBezTo>
                        <a:pt x="26142" y="25549"/>
                        <a:pt x="25059" y="29422"/>
                        <a:pt x="23011" y="32799"/>
                      </a:cubicBezTo>
                    </a:path>
                    <a:path w="26142" h="32800" stroke="0" extrusionOk="0">
                      <a:moveTo>
                        <a:pt x="-1" y="482"/>
                      </a:moveTo>
                      <a:cubicBezTo>
                        <a:pt x="1492" y="161"/>
                        <a:pt x="3015" y="0"/>
                        <a:pt x="4542" y="0"/>
                      </a:cubicBezTo>
                      <a:cubicBezTo>
                        <a:pt x="16471" y="0"/>
                        <a:pt x="26142" y="9670"/>
                        <a:pt x="26142" y="21600"/>
                      </a:cubicBezTo>
                      <a:cubicBezTo>
                        <a:pt x="26142" y="25549"/>
                        <a:pt x="25059" y="29422"/>
                        <a:pt x="23011" y="32799"/>
                      </a:cubicBezTo>
                      <a:lnTo>
                        <a:pt x="4542" y="2160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88" name="Arc 36"/>
                <p:cNvSpPr>
                  <a:spLocks/>
                </p:cNvSpPr>
                <p:nvPr/>
              </p:nvSpPr>
              <p:spPr bwMode="auto">
                <a:xfrm>
                  <a:off x="4572" y="2014"/>
                  <a:ext cx="86" cy="73"/>
                </a:xfrm>
                <a:custGeom>
                  <a:avLst/>
                  <a:gdLst>
                    <a:gd name="G0" fmla="+- 0 0 0"/>
                    <a:gd name="G1" fmla="+- 17553 0 0"/>
                    <a:gd name="G2" fmla="+- 21600 0 0"/>
                    <a:gd name="T0" fmla="*/ 12587 w 21600"/>
                    <a:gd name="T1" fmla="*/ 0 h 30439"/>
                    <a:gd name="T2" fmla="*/ 17335 w 21600"/>
                    <a:gd name="T3" fmla="*/ 30439 h 30439"/>
                    <a:gd name="T4" fmla="*/ 0 w 21600"/>
                    <a:gd name="T5" fmla="*/ 17553 h 30439"/>
                  </a:gdLst>
                  <a:ahLst/>
                  <a:cxnLst>
                    <a:cxn ang="0">
                      <a:pos x="T0" y="T1"/>
                    </a:cxn>
                    <a:cxn ang="0">
                      <a:pos x="T2" y="T3"/>
                    </a:cxn>
                    <a:cxn ang="0">
                      <a:pos x="T4" y="T5"/>
                    </a:cxn>
                  </a:cxnLst>
                  <a:rect l="0" t="0" r="r" b="b"/>
                  <a:pathLst>
                    <a:path w="21600" h="30439" fill="none" extrusionOk="0">
                      <a:moveTo>
                        <a:pt x="12587" y="-1"/>
                      </a:moveTo>
                      <a:cubicBezTo>
                        <a:pt x="18244" y="4056"/>
                        <a:pt x="21600" y="10591"/>
                        <a:pt x="21600" y="17553"/>
                      </a:cubicBezTo>
                      <a:cubicBezTo>
                        <a:pt x="21600" y="22195"/>
                        <a:pt x="20104" y="26713"/>
                        <a:pt x="17335" y="30439"/>
                      </a:cubicBezTo>
                    </a:path>
                    <a:path w="21600" h="30439" stroke="0" extrusionOk="0">
                      <a:moveTo>
                        <a:pt x="12587" y="-1"/>
                      </a:moveTo>
                      <a:cubicBezTo>
                        <a:pt x="18244" y="4056"/>
                        <a:pt x="21600" y="10591"/>
                        <a:pt x="21600" y="17553"/>
                      </a:cubicBezTo>
                      <a:cubicBezTo>
                        <a:pt x="21600" y="22195"/>
                        <a:pt x="20104" y="26713"/>
                        <a:pt x="17335" y="30439"/>
                      </a:cubicBezTo>
                      <a:lnTo>
                        <a:pt x="0" y="17553"/>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89" name="Arc 37"/>
                <p:cNvSpPr>
                  <a:spLocks/>
                </p:cNvSpPr>
                <p:nvPr/>
              </p:nvSpPr>
              <p:spPr bwMode="auto">
                <a:xfrm>
                  <a:off x="4540" y="2082"/>
                  <a:ext cx="104" cy="103"/>
                </a:xfrm>
                <a:custGeom>
                  <a:avLst/>
                  <a:gdLst>
                    <a:gd name="G0" fmla="+- 6928 0 0"/>
                    <a:gd name="G1" fmla="+- 7753 0 0"/>
                    <a:gd name="G2" fmla="+- 21600 0 0"/>
                    <a:gd name="T0" fmla="*/ 27089 w 28528"/>
                    <a:gd name="T1" fmla="*/ 0 h 29353"/>
                    <a:gd name="T2" fmla="*/ 0 w 28528"/>
                    <a:gd name="T3" fmla="*/ 28212 h 29353"/>
                    <a:gd name="T4" fmla="*/ 6928 w 28528"/>
                    <a:gd name="T5" fmla="*/ 7753 h 29353"/>
                  </a:gdLst>
                  <a:ahLst/>
                  <a:cxnLst>
                    <a:cxn ang="0">
                      <a:pos x="T0" y="T1"/>
                    </a:cxn>
                    <a:cxn ang="0">
                      <a:pos x="T2" y="T3"/>
                    </a:cxn>
                    <a:cxn ang="0">
                      <a:pos x="T4" y="T5"/>
                    </a:cxn>
                  </a:cxnLst>
                  <a:rect l="0" t="0" r="r" b="b"/>
                  <a:pathLst>
                    <a:path w="28528" h="29353" fill="none" extrusionOk="0">
                      <a:moveTo>
                        <a:pt x="27088" y="0"/>
                      </a:moveTo>
                      <a:cubicBezTo>
                        <a:pt x="28040" y="2474"/>
                        <a:pt x="28528" y="5102"/>
                        <a:pt x="28528" y="7753"/>
                      </a:cubicBezTo>
                      <a:cubicBezTo>
                        <a:pt x="28528" y="19682"/>
                        <a:pt x="18857" y="29353"/>
                        <a:pt x="6928" y="29353"/>
                      </a:cubicBezTo>
                      <a:cubicBezTo>
                        <a:pt x="4571" y="29353"/>
                        <a:pt x="2231" y="28967"/>
                        <a:pt x="0" y="28211"/>
                      </a:cubicBezTo>
                    </a:path>
                    <a:path w="28528" h="29353" stroke="0" extrusionOk="0">
                      <a:moveTo>
                        <a:pt x="27088" y="0"/>
                      </a:moveTo>
                      <a:cubicBezTo>
                        <a:pt x="28040" y="2474"/>
                        <a:pt x="28528" y="5102"/>
                        <a:pt x="28528" y="7753"/>
                      </a:cubicBezTo>
                      <a:cubicBezTo>
                        <a:pt x="28528" y="19682"/>
                        <a:pt x="18857" y="29353"/>
                        <a:pt x="6928" y="29353"/>
                      </a:cubicBezTo>
                      <a:cubicBezTo>
                        <a:pt x="4571" y="29353"/>
                        <a:pt x="2231" y="28967"/>
                        <a:pt x="0" y="28211"/>
                      </a:cubicBezTo>
                      <a:lnTo>
                        <a:pt x="6928" y="7753"/>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45190" name="Group 38"/>
            <p:cNvGrpSpPr>
              <a:grpSpLocks/>
            </p:cNvGrpSpPr>
            <p:nvPr/>
          </p:nvGrpSpPr>
          <p:grpSpPr bwMode="auto">
            <a:xfrm>
              <a:off x="4190" y="1905"/>
              <a:ext cx="467" cy="292"/>
              <a:chOff x="4190" y="1905"/>
              <a:chExt cx="467" cy="292"/>
            </a:xfrm>
          </p:grpSpPr>
          <p:grpSp>
            <p:nvGrpSpPr>
              <p:cNvPr id="945191" name="Group 39"/>
              <p:cNvGrpSpPr>
                <a:grpSpLocks/>
              </p:cNvGrpSpPr>
              <p:nvPr/>
            </p:nvGrpSpPr>
            <p:grpSpPr bwMode="auto">
              <a:xfrm>
                <a:off x="4190" y="1907"/>
                <a:ext cx="464" cy="290"/>
                <a:chOff x="4190" y="1907"/>
                <a:chExt cx="464" cy="290"/>
              </a:xfrm>
            </p:grpSpPr>
            <p:sp>
              <p:nvSpPr>
                <p:cNvPr id="945192" name="Oval 40"/>
                <p:cNvSpPr>
                  <a:spLocks noChangeArrowheads="1"/>
                </p:cNvSpPr>
                <p:nvPr/>
              </p:nvSpPr>
              <p:spPr bwMode="auto">
                <a:xfrm>
                  <a:off x="4352" y="1907"/>
                  <a:ext cx="199" cy="117"/>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93" name="Oval 41"/>
                <p:cNvSpPr>
                  <a:spLocks noChangeArrowheads="1"/>
                </p:cNvSpPr>
                <p:nvPr/>
              </p:nvSpPr>
              <p:spPr bwMode="auto">
                <a:xfrm>
                  <a:off x="4237" y="1940"/>
                  <a:ext cx="155" cy="116"/>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94" name="Oval 42"/>
                <p:cNvSpPr>
                  <a:spLocks noChangeArrowheads="1"/>
                </p:cNvSpPr>
                <p:nvPr/>
              </p:nvSpPr>
              <p:spPr bwMode="auto">
                <a:xfrm>
                  <a:off x="4190" y="2011"/>
                  <a:ext cx="104" cy="97"/>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95" name="Oval 43"/>
                <p:cNvSpPr>
                  <a:spLocks noChangeArrowheads="1"/>
                </p:cNvSpPr>
                <p:nvPr/>
              </p:nvSpPr>
              <p:spPr bwMode="auto">
                <a:xfrm>
                  <a:off x="4223" y="2056"/>
                  <a:ext cx="154" cy="10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96" name="Oval 44"/>
                <p:cNvSpPr>
                  <a:spLocks noChangeArrowheads="1"/>
                </p:cNvSpPr>
                <p:nvPr/>
              </p:nvSpPr>
              <p:spPr bwMode="auto">
                <a:xfrm>
                  <a:off x="4336" y="2073"/>
                  <a:ext cx="232" cy="12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97" name="Oval 45"/>
                <p:cNvSpPr>
                  <a:spLocks noChangeArrowheads="1"/>
                </p:cNvSpPr>
                <p:nvPr/>
              </p:nvSpPr>
              <p:spPr bwMode="auto">
                <a:xfrm>
                  <a:off x="4483" y="1942"/>
                  <a:ext cx="151" cy="91"/>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98" name="Oval 46"/>
                <p:cNvSpPr>
                  <a:spLocks noChangeArrowheads="1"/>
                </p:cNvSpPr>
                <p:nvPr/>
              </p:nvSpPr>
              <p:spPr bwMode="auto">
                <a:xfrm>
                  <a:off x="4508" y="2004"/>
                  <a:ext cx="146" cy="92"/>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99" name="Oval 47"/>
                <p:cNvSpPr>
                  <a:spLocks noChangeArrowheads="1"/>
                </p:cNvSpPr>
                <p:nvPr/>
              </p:nvSpPr>
              <p:spPr bwMode="auto">
                <a:xfrm>
                  <a:off x="4493" y="2024"/>
                  <a:ext cx="147" cy="15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00" name="Oval 48"/>
                <p:cNvSpPr>
                  <a:spLocks noChangeArrowheads="1"/>
                </p:cNvSpPr>
                <p:nvPr/>
              </p:nvSpPr>
              <p:spPr bwMode="auto">
                <a:xfrm>
                  <a:off x="4277" y="1977"/>
                  <a:ext cx="299" cy="15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5201" name="Group 49"/>
              <p:cNvGrpSpPr>
                <a:grpSpLocks/>
              </p:cNvGrpSpPr>
              <p:nvPr/>
            </p:nvGrpSpPr>
            <p:grpSpPr bwMode="auto">
              <a:xfrm>
                <a:off x="4191" y="1905"/>
                <a:ext cx="466" cy="292"/>
                <a:chOff x="4191" y="1905"/>
                <a:chExt cx="466" cy="292"/>
              </a:xfrm>
            </p:grpSpPr>
            <p:sp>
              <p:nvSpPr>
                <p:cNvPr id="945202" name="Arc 50"/>
                <p:cNvSpPr>
                  <a:spLocks/>
                </p:cNvSpPr>
                <p:nvPr/>
              </p:nvSpPr>
              <p:spPr bwMode="auto">
                <a:xfrm>
                  <a:off x="4356" y="1905"/>
                  <a:ext cx="191" cy="62"/>
                </a:xfrm>
                <a:custGeom>
                  <a:avLst/>
                  <a:gdLst>
                    <a:gd name="G0" fmla="+- 20329 0 0"/>
                    <a:gd name="G1" fmla="+- 21600 0 0"/>
                    <a:gd name="G2" fmla="+- 21600 0 0"/>
                    <a:gd name="T0" fmla="*/ 0 w 40493"/>
                    <a:gd name="T1" fmla="*/ 14300 h 21600"/>
                    <a:gd name="T2" fmla="*/ 40493 w 40493"/>
                    <a:gd name="T3" fmla="*/ 13855 h 21600"/>
                    <a:gd name="T4" fmla="*/ 20329 w 40493"/>
                    <a:gd name="T5" fmla="*/ 21600 h 21600"/>
                  </a:gdLst>
                  <a:ahLst/>
                  <a:cxnLst>
                    <a:cxn ang="0">
                      <a:pos x="T0" y="T1"/>
                    </a:cxn>
                    <a:cxn ang="0">
                      <a:pos x="T2" y="T3"/>
                    </a:cxn>
                    <a:cxn ang="0">
                      <a:pos x="T4" y="T5"/>
                    </a:cxn>
                  </a:cxnLst>
                  <a:rect l="0" t="0" r="r" b="b"/>
                  <a:pathLst>
                    <a:path w="40493" h="21600" fill="none" extrusionOk="0">
                      <a:moveTo>
                        <a:pt x="-1" y="14299"/>
                      </a:moveTo>
                      <a:cubicBezTo>
                        <a:pt x="3080" y="5721"/>
                        <a:pt x="11214" y="0"/>
                        <a:pt x="20329" y="0"/>
                      </a:cubicBezTo>
                      <a:cubicBezTo>
                        <a:pt x="29270" y="0"/>
                        <a:pt x="37286" y="5508"/>
                        <a:pt x="40492" y="13855"/>
                      </a:cubicBezTo>
                    </a:path>
                    <a:path w="40493" h="21600" stroke="0" extrusionOk="0">
                      <a:moveTo>
                        <a:pt x="-1" y="14299"/>
                      </a:moveTo>
                      <a:cubicBezTo>
                        <a:pt x="3080" y="5721"/>
                        <a:pt x="11214" y="0"/>
                        <a:pt x="20329" y="0"/>
                      </a:cubicBezTo>
                      <a:cubicBezTo>
                        <a:pt x="29270" y="0"/>
                        <a:pt x="37286" y="5508"/>
                        <a:pt x="40492" y="13855"/>
                      </a:cubicBezTo>
                      <a:lnTo>
                        <a:pt x="20329" y="2160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03" name="Arc 51"/>
                <p:cNvSpPr>
                  <a:spLocks/>
                </p:cNvSpPr>
                <p:nvPr/>
              </p:nvSpPr>
              <p:spPr bwMode="auto">
                <a:xfrm>
                  <a:off x="4237" y="1937"/>
                  <a:ext cx="122" cy="71"/>
                </a:xfrm>
                <a:custGeom>
                  <a:avLst/>
                  <a:gdLst>
                    <a:gd name="G0" fmla="+- 21600 0 0"/>
                    <a:gd name="G1" fmla="+- 21600 0 0"/>
                    <a:gd name="G2" fmla="+- 21600 0 0"/>
                    <a:gd name="T0" fmla="*/ 1062 w 32017"/>
                    <a:gd name="T1" fmla="*/ 28290 h 28290"/>
                    <a:gd name="T2" fmla="*/ 32017 w 32017"/>
                    <a:gd name="T3" fmla="*/ 2678 h 28290"/>
                    <a:gd name="T4" fmla="*/ 21600 w 32017"/>
                    <a:gd name="T5" fmla="*/ 21600 h 28290"/>
                  </a:gdLst>
                  <a:ahLst/>
                  <a:cxnLst>
                    <a:cxn ang="0">
                      <a:pos x="T0" y="T1"/>
                    </a:cxn>
                    <a:cxn ang="0">
                      <a:pos x="T2" y="T3"/>
                    </a:cxn>
                    <a:cxn ang="0">
                      <a:pos x="T4" y="T5"/>
                    </a:cxn>
                  </a:cxnLst>
                  <a:rect l="0" t="0" r="r" b="b"/>
                  <a:pathLst>
                    <a:path w="32017" h="28290" fill="none" extrusionOk="0">
                      <a:moveTo>
                        <a:pt x="1062" y="28289"/>
                      </a:moveTo>
                      <a:cubicBezTo>
                        <a:pt x="358" y="26129"/>
                        <a:pt x="0" y="23871"/>
                        <a:pt x="0" y="21600"/>
                      </a:cubicBezTo>
                      <a:cubicBezTo>
                        <a:pt x="0" y="9670"/>
                        <a:pt x="9670" y="0"/>
                        <a:pt x="21600" y="0"/>
                      </a:cubicBezTo>
                      <a:cubicBezTo>
                        <a:pt x="25242" y="0"/>
                        <a:pt x="28826" y="921"/>
                        <a:pt x="32017" y="2677"/>
                      </a:cubicBezTo>
                    </a:path>
                    <a:path w="32017" h="28290" stroke="0" extrusionOk="0">
                      <a:moveTo>
                        <a:pt x="1062" y="28289"/>
                      </a:moveTo>
                      <a:cubicBezTo>
                        <a:pt x="358" y="26129"/>
                        <a:pt x="0" y="23871"/>
                        <a:pt x="0" y="21600"/>
                      </a:cubicBezTo>
                      <a:cubicBezTo>
                        <a:pt x="0" y="9670"/>
                        <a:pt x="9670" y="0"/>
                        <a:pt x="21600" y="0"/>
                      </a:cubicBezTo>
                      <a:cubicBezTo>
                        <a:pt x="25242" y="0"/>
                        <a:pt x="28826" y="921"/>
                        <a:pt x="32017" y="2677"/>
                      </a:cubicBezTo>
                      <a:lnTo>
                        <a:pt x="21600" y="2160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04" name="Arc 52"/>
                <p:cNvSpPr>
                  <a:spLocks/>
                </p:cNvSpPr>
                <p:nvPr/>
              </p:nvSpPr>
              <p:spPr bwMode="auto">
                <a:xfrm>
                  <a:off x="4191" y="2008"/>
                  <a:ext cx="76" cy="99"/>
                </a:xfrm>
                <a:custGeom>
                  <a:avLst/>
                  <a:gdLst>
                    <a:gd name="G0" fmla="+- 21600 0 0"/>
                    <a:gd name="G1" fmla="+- 20533 0 0"/>
                    <a:gd name="G2" fmla="+- 21600 0 0"/>
                    <a:gd name="T0" fmla="*/ 8658 w 21600"/>
                    <a:gd name="T1" fmla="*/ 37827 h 37827"/>
                    <a:gd name="T2" fmla="*/ 14895 w 21600"/>
                    <a:gd name="T3" fmla="*/ 0 h 37827"/>
                    <a:gd name="T4" fmla="*/ 21600 w 21600"/>
                    <a:gd name="T5" fmla="*/ 20533 h 37827"/>
                  </a:gdLst>
                  <a:ahLst/>
                  <a:cxnLst>
                    <a:cxn ang="0">
                      <a:pos x="T0" y="T1"/>
                    </a:cxn>
                    <a:cxn ang="0">
                      <a:pos x="T2" y="T3"/>
                    </a:cxn>
                    <a:cxn ang="0">
                      <a:pos x="T4" y="T5"/>
                    </a:cxn>
                  </a:cxnLst>
                  <a:rect l="0" t="0" r="r" b="b"/>
                  <a:pathLst>
                    <a:path w="21600" h="37827" fill="none" extrusionOk="0">
                      <a:moveTo>
                        <a:pt x="8658" y="37826"/>
                      </a:moveTo>
                      <a:cubicBezTo>
                        <a:pt x="3208" y="33748"/>
                        <a:pt x="0" y="27339"/>
                        <a:pt x="0" y="20533"/>
                      </a:cubicBezTo>
                      <a:cubicBezTo>
                        <a:pt x="0" y="11187"/>
                        <a:pt x="6010" y="2901"/>
                        <a:pt x="14895" y="0"/>
                      </a:cubicBezTo>
                    </a:path>
                    <a:path w="21600" h="37827" stroke="0" extrusionOk="0">
                      <a:moveTo>
                        <a:pt x="8658" y="37826"/>
                      </a:moveTo>
                      <a:cubicBezTo>
                        <a:pt x="3208" y="33748"/>
                        <a:pt x="0" y="27339"/>
                        <a:pt x="0" y="20533"/>
                      </a:cubicBezTo>
                      <a:cubicBezTo>
                        <a:pt x="0" y="11187"/>
                        <a:pt x="6010" y="2901"/>
                        <a:pt x="14895" y="0"/>
                      </a:cubicBezTo>
                      <a:lnTo>
                        <a:pt x="21600" y="20533"/>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05" name="Arc 53"/>
                <p:cNvSpPr>
                  <a:spLocks/>
                </p:cNvSpPr>
                <p:nvPr/>
              </p:nvSpPr>
              <p:spPr bwMode="auto">
                <a:xfrm>
                  <a:off x="4223" y="2106"/>
                  <a:ext cx="122" cy="57"/>
                </a:xfrm>
                <a:custGeom>
                  <a:avLst/>
                  <a:gdLst>
                    <a:gd name="G0" fmla="+- 21600 0 0"/>
                    <a:gd name="G1" fmla="+- 1187 0 0"/>
                    <a:gd name="G2" fmla="+- 21600 0 0"/>
                    <a:gd name="T0" fmla="*/ 31469 w 31469"/>
                    <a:gd name="T1" fmla="*/ 20401 h 22787"/>
                    <a:gd name="T2" fmla="*/ 33 w 31469"/>
                    <a:gd name="T3" fmla="*/ 0 h 22787"/>
                    <a:gd name="T4" fmla="*/ 21600 w 31469"/>
                    <a:gd name="T5" fmla="*/ 1187 h 22787"/>
                  </a:gdLst>
                  <a:ahLst/>
                  <a:cxnLst>
                    <a:cxn ang="0">
                      <a:pos x="T0" y="T1"/>
                    </a:cxn>
                    <a:cxn ang="0">
                      <a:pos x="T2" y="T3"/>
                    </a:cxn>
                    <a:cxn ang="0">
                      <a:pos x="T4" y="T5"/>
                    </a:cxn>
                  </a:cxnLst>
                  <a:rect l="0" t="0" r="r" b="b"/>
                  <a:pathLst>
                    <a:path w="31469" h="22787" fill="none" extrusionOk="0">
                      <a:moveTo>
                        <a:pt x="31468" y="20400"/>
                      </a:moveTo>
                      <a:cubicBezTo>
                        <a:pt x="28415" y="21968"/>
                        <a:pt x="25032" y="22787"/>
                        <a:pt x="21600" y="22787"/>
                      </a:cubicBezTo>
                      <a:cubicBezTo>
                        <a:pt x="9670" y="22787"/>
                        <a:pt x="0" y="13116"/>
                        <a:pt x="0" y="1187"/>
                      </a:cubicBezTo>
                      <a:cubicBezTo>
                        <a:pt x="0" y="791"/>
                        <a:pt x="10" y="395"/>
                        <a:pt x="32" y="-1"/>
                      </a:cubicBezTo>
                    </a:path>
                    <a:path w="31469" h="22787" stroke="0" extrusionOk="0">
                      <a:moveTo>
                        <a:pt x="31468" y="20400"/>
                      </a:moveTo>
                      <a:cubicBezTo>
                        <a:pt x="28415" y="21968"/>
                        <a:pt x="25032" y="22787"/>
                        <a:pt x="21600" y="22787"/>
                      </a:cubicBezTo>
                      <a:cubicBezTo>
                        <a:pt x="9670" y="22787"/>
                        <a:pt x="0" y="13116"/>
                        <a:pt x="0" y="1187"/>
                      </a:cubicBezTo>
                      <a:cubicBezTo>
                        <a:pt x="0" y="791"/>
                        <a:pt x="10" y="395"/>
                        <a:pt x="32" y="-1"/>
                      </a:cubicBezTo>
                      <a:lnTo>
                        <a:pt x="21600" y="1187"/>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06" name="Arc 54"/>
                <p:cNvSpPr>
                  <a:spLocks/>
                </p:cNvSpPr>
                <p:nvPr/>
              </p:nvSpPr>
              <p:spPr bwMode="auto">
                <a:xfrm>
                  <a:off x="4343" y="2144"/>
                  <a:ext cx="204" cy="53"/>
                </a:xfrm>
                <a:custGeom>
                  <a:avLst/>
                  <a:gdLst>
                    <a:gd name="G0" fmla="+- 21215 0 0"/>
                    <a:gd name="G1" fmla="+- 0 0 0"/>
                    <a:gd name="G2" fmla="+- 21600 0 0"/>
                    <a:gd name="T0" fmla="*/ 39463 w 39463"/>
                    <a:gd name="T1" fmla="*/ 11558 h 21600"/>
                    <a:gd name="T2" fmla="*/ 0 w 39463"/>
                    <a:gd name="T3" fmla="*/ 4058 h 21600"/>
                    <a:gd name="T4" fmla="*/ 21215 w 39463"/>
                    <a:gd name="T5" fmla="*/ 0 h 21600"/>
                  </a:gdLst>
                  <a:ahLst/>
                  <a:cxnLst>
                    <a:cxn ang="0">
                      <a:pos x="T0" y="T1"/>
                    </a:cxn>
                    <a:cxn ang="0">
                      <a:pos x="T2" y="T3"/>
                    </a:cxn>
                    <a:cxn ang="0">
                      <a:pos x="T4" y="T5"/>
                    </a:cxn>
                  </a:cxnLst>
                  <a:rect l="0" t="0" r="r" b="b"/>
                  <a:pathLst>
                    <a:path w="39463" h="21600" fill="none" extrusionOk="0">
                      <a:moveTo>
                        <a:pt x="39462" y="11557"/>
                      </a:moveTo>
                      <a:cubicBezTo>
                        <a:pt x="35502" y="17810"/>
                        <a:pt x="28616" y="21600"/>
                        <a:pt x="21215" y="21600"/>
                      </a:cubicBezTo>
                      <a:cubicBezTo>
                        <a:pt x="10850" y="21600"/>
                        <a:pt x="1946" y="14238"/>
                        <a:pt x="-1" y="4058"/>
                      </a:cubicBezTo>
                    </a:path>
                    <a:path w="39463" h="21600" stroke="0" extrusionOk="0">
                      <a:moveTo>
                        <a:pt x="39462" y="11557"/>
                      </a:moveTo>
                      <a:cubicBezTo>
                        <a:pt x="35502" y="17810"/>
                        <a:pt x="28616" y="21600"/>
                        <a:pt x="21215" y="21600"/>
                      </a:cubicBezTo>
                      <a:cubicBezTo>
                        <a:pt x="10850" y="21600"/>
                        <a:pt x="1946" y="14238"/>
                        <a:pt x="-1" y="4058"/>
                      </a:cubicBezTo>
                      <a:lnTo>
                        <a:pt x="21215" y="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07" name="Arc 55"/>
                <p:cNvSpPr>
                  <a:spLocks/>
                </p:cNvSpPr>
                <p:nvPr/>
              </p:nvSpPr>
              <p:spPr bwMode="auto">
                <a:xfrm>
                  <a:off x="4543" y="1943"/>
                  <a:ext cx="91" cy="69"/>
                </a:xfrm>
                <a:custGeom>
                  <a:avLst/>
                  <a:gdLst>
                    <a:gd name="G0" fmla="+- 4403 0 0"/>
                    <a:gd name="G1" fmla="+- 21600 0 0"/>
                    <a:gd name="G2" fmla="+- 21600 0 0"/>
                    <a:gd name="T0" fmla="*/ 0 w 26003"/>
                    <a:gd name="T1" fmla="*/ 454 h 32717"/>
                    <a:gd name="T2" fmla="*/ 22923 w 26003"/>
                    <a:gd name="T3" fmla="*/ 32717 h 32717"/>
                    <a:gd name="T4" fmla="*/ 4403 w 26003"/>
                    <a:gd name="T5" fmla="*/ 21600 h 32717"/>
                  </a:gdLst>
                  <a:ahLst/>
                  <a:cxnLst>
                    <a:cxn ang="0">
                      <a:pos x="T0" y="T1"/>
                    </a:cxn>
                    <a:cxn ang="0">
                      <a:pos x="T2" y="T3"/>
                    </a:cxn>
                    <a:cxn ang="0">
                      <a:pos x="T4" y="T5"/>
                    </a:cxn>
                  </a:cxnLst>
                  <a:rect l="0" t="0" r="r" b="b"/>
                  <a:pathLst>
                    <a:path w="26003" h="32717" fill="none" extrusionOk="0">
                      <a:moveTo>
                        <a:pt x="-1" y="453"/>
                      </a:moveTo>
                      <a:cubicBezTo>
                        <a:pt x="1448" y="151"/>
                        <a:pt x="2923" y="0"/>
                        <a:pt x="4403" y="0"/>
                      </a:cubicBezTo>
                      <a:cubicBezTo>
                        <a:pt x="16332" y="0"/>
                        <a:pt x="26003" y="9670"/>
                        <a:pt x="26003" y="21600"/>
                      </a:cubicBezTo>
                      <a:cubicBezTo>
                        <a:pt x="26003" y="25516"/>
                        <a:pt x="24938" y="29358"/>
                        <a:pt x="22922" y="32716"/>
                      </a:cubicBezTo>
                    </a:path>
                    <a:path w="26003" h="32717" stroke="0" extrusionOk="0">
                      <a:moveTo>
                        <a:pt x="-1" y="453"/>
                      </a:moveTo>
                      <a:cubicBezTo>
                        <a:pt x="1448" y="151"/>
                        <a:pt x="2923" y="0"/>
                        <a:pt x="4403" y="0"/>
                      </a:cubicBezTo>
                      <a:cubicBezTo>
                        <a:pt x="16332" y="0"/>
                        <a:pt x="26003" y="9670"/>
                        <a:pt x="26003" y="21600"/>
                      </a:cubicBezTo>
                      <a:cubicBezTo>
                        <a:pt x="26003" y="25516"/>
                        <a:pt x="24938" y="29358"/>
                        <a:pt x="22922" y="32716"/>
                      </a:cubicBezTo>
                      <a:lnTo>
                        <a:pt x="4403" y="2160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08" name="Arc 56"/>
                <p:cNvSpPr>
                  <a:spLocks/>
                </p:cNvSpPr>
                <p:nvPr/>
              </p:nvSpPr>
              <p:spPr bwMode="auto">
                <a:xfrm>
                  <a:off x="4570" y="2010"/>
                  <a:ext cx="87" cy="71"/>
                </a:xfrm>
                <a:custGeom>
                  <a:avLst/>
                  <a:gdLst>
                    <a:gd name="G0" fmla="+- 0 0 0"/>
                    <a:gd name="G1" fmla="+- 17334 0 0"/>
                    <a:gd name="G2" fmla="+- 21600 0 0"/>
                    <a:gd name="T0" fmla="*/ 12888 w 21600"/>
                    <a:gd name="T1" fmla="*/ 0 h 30202"/>
                    <a:gd name="T2" fmla="*/ 17349 w 21600"/>
                    <a:gd name="T3" fmla="*/ 30202 h 30202"/>
                    <a:gd name="T4" fmla="*/ 0 w 21600"/>
                    <a:gd name="T5" fmla="*/ 17334 h 30202"/>
                  </a:gdLst>
                  <a:ahLst/>
                  <a:cxnLst>
                    <a:cxn ang="0">
                      <a:pos x="T0" y="T1"/>
                    </a:cxn>
                    <a:cxn ang="0">
                      <a:pos x="T2" y="T3"/>
                    </a:cxn>
                    <a:cxn ang="0">
                      <a:pos x="T4" y="T5"/>
                    </a:cxn>
                  </a:cxnLst>
                  <a:rect l="0" t="0" r="r" b="b"/>
                  <a:pathLst>
                    <a:path w="21600" h="30202" fill="none" extrusionOk="0">
                      <a:moveTo>
                        <a:pt x="12887" y="0"/>
                      </a:moveTo>
                      <a:cubicBezTo>
                        <a:pt x="18369" y="4075"/>
                        <a:pt x="21600" y="10503"/>
                        <a:pt x="21600" y="17334"/>
                      </a:cubicBezTo>
                      <a:cubicBezTo>
                        <a:pt x="21600" y="21968"/>
                        <a:pt x="20109" y="26479"/>
                        <a:pt x="17348" y="30201"/>
                      </a:cubicBezTo>
                    </a:path>
                    <a:path w="21600" h="30202" stroke="0" extrusionOk="0">
                      <a:moveTo>
                        <a:pt x="12887" y="0"/>
                      </a:moveTo>
                      <a:cubicBezTo>
                        <a:pt x="18369" y="4075"/>
                        <a:pt x="21600" y="10503"/>
                        <a:pt x="21600" y="17334"/>
                      </a:cubicBezTo>
                      <a:cubicBezTo>
                        <a:pt x="21600" y="21968"/>
                        <a:pt x="20109" y="26479"/>
                        <a:pt x="17348" y="30201"/>
                      </a:cubicBezTo>
                      <a:lnTo>
                        <a:pt x="0" y="17334"/>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09" name="Arc 57"/>
                <p:cNvSpPr>
                  <a:spLocks/>
                </p:cNvSpPr>
                <p:nvPr/>
              </p:nvSpPr>
              <p:spPr bwMode="auto">
                <a:xfrm>
                  <a:off x="4538" y="2082"/>
                  <a:ext cx="105" cy="100"/>
                </a:xfrm>
                <a:custGeom>
                  <a:avLst/>
                  <a:gdLst>
                    <a:gd name="G0" fmla="+- 6817 0 0"/>
                    <a:gd name="G1" fmla="+- 7536 0 0"/>
                    <a:gd name="G2" fmla="+- 21600 0 0"/>
                    <a:gd name="T0" fmla="*/ 27060 w 28417"/>
                    <a:gd name="T1" fmla="*/ 0 h 29136"/>
                    <a:gd name="T2" fmla="*/ 0 w 28417"/>
                    <a:gd name="T3" fmla="*/ 28032 h 29136"/>
                    <a:gd name="T4" fmla="*/ 6817 w 28417"/>
                    <a:gd name="T5" fmla="*/ 7536 h 29136"/>
                  </a:gdLst>
                  <a:ahLst/>
                  <a:cxnLst>
                    <a:cxn ang="0">
                      <a:pos x="T0" y="T1"/>
                    </a:cxn>
                    <a:cxn ang="0">
                      <a:pos x="T2" y="T3"/>
                    </a:cxn>
                    <a:cxn ang="0">
                      <a:pos x="T4" y="T5"/>
                    </a:cxn>
                  </a:cxnLst>
                  <a:rect l="0" t="0" r="r" b="b"/>
                  <a:pathLst>
                    <a:path w="28417" h="29136" fill="none" extrusionOk="0">
                      <a:moveTo>
                        <a:pt x="27059" y="0"/>
                      </a:moveTo>
                      <a:cubicBezTo>
                        <a:pt x="27957" y="2411"/>
                        <a:pt x="28417" y="4963"/>
                        <a:pt x="28417" y="7536"/>
                      </a:cubicBezTo>
                      <a:cubicBezTo>
                        <a:pt x="28417" y="19465"/>
                        <a:pt x="18746" y="29136"/>
                        <a:pt x="6817" y="29136"/>
                      </a:cubicBezTo>
                      <a:cubicBezTo>
                        <a:pt x="4500" y="29136"/>
                        <a:pt x="2198" y="28763"/>
                        <a:pt x="-1" y="28032"/>
                      </a:cubicBezTo>
                    </a:path>
                    <a:path w="28417" h="29136" stroke="0" extrusionOk="0">
                      <a:moveTo>
                        <a:pt x="27059" y="0"/>
                      </a:moveTo>
                      <a:cubicBezTo>
                        <a:pt x="27957" y="2411"/>
                        <a:pt x="28417" y="4963"/>
                        <a:pt x="28417" y="7536"/>
                      </a:cubicBezTo>
                      <a:cubicBezTo>
                        <a:pt x="28417" y="19465"/>
                        <a:pt x="18746" y="29136"/>
                        <a:pt x="6817" y="29136"/>
                      </a:cubicBezTo>
                      <a:cubicBezTo>
                        <a:pt x="4500" y="29136"/>
                        <a:pt x="2198" y="28763"/>
                        <a:pt x="-1" y="28032"/>
                      </a:cubicBezTo>
                      <a:lnTo>
                        <a:pt x="6817" y="7536"/>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pic>
        <p:nvPicPr>
          <p:cNvPr id="945210" name="Picture 5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3133725"/>
            <a:ext cx="352425" cy="22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45211" name="Group 59"/>
          <p:cNvGrpSpPr>
            <a:grpSpLocks/>
          </p:cNvGrpSpPr>
          <p:nvPr/>
        </p:nvGrpSpPr>
        <p:grpSpPr bwMode="auto">
          <a:xfrm>
            <a:off x="6502400" y="2117725"/>
            <a:ext cx="796925" cy="439738"/>
            <a:chOff x="4095" y="1333"/>
            <a:chExt cx="503" cy="278"/>
          </a:xfrm>
        </p:grpSpPr>
        <p:grpSp>
          <p:nvGrpSpPr>
            <p:cNvPr id="945212" name="Group 60"/>
            <p:cNvGrpSpPr>
              <a:grpSpLocks/>
            </p:cNvGrpSpPr>
            <p:nvPr/>
          </p:nvGrpSpPr>
          <p:grpSpPr bwMode="auto">
            <a:xfrm>
              <a:off x="4099" y="1335"/>
              <a:ext cx="499" cy="276"/>
              <a:chOff x="4099" y="1335"/>
              <a:chExt cx="499" cy="276"/>
            </a:xfrm>
          </p:grpSpPr>
          <p:grpSp>
            <p:nvGrpSpPr>
              <p:cNvPr id="945213" name="Group 61"/>
              <p:cNvGrpSpPr>
                <a:grpSpLocks/>
              </p:cNvGrpSpPr>
              <p:nvPr/>
            </p:nvGrpSpPr>
            <p:grpSpPr bwMode="auto">
              <a:xfrm>
                <a:off x="4099" y="1338"/>
                <a:ext cx="495" cy="272"/>
                <a:chOff x="4099" y="1338"/>
                <a:chExt cx="495" cy="272"/>
              </a:xfrm>
            </p:grpSpPr>
            <p:sp>
              <p:nvSpPr>
                <p:cNvPr id="945214" name="Oval 62"/>
                <p:cNvSpPr>
                  <a:spLocks noChangeArrowheads="1"/>
                </p:cNvSpPr>
                <p:nvPr/>
              </p:nvSpPr>
              <p:spPr bwMode="auto">
                <a:xfrm>
                  <a:off x="4270" y="1338"/>
                  <a:ext cx="213"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15" name="Oval 63"/>
                <p:cNvSpPr>
                  <a:spLocks noChangeArrowheads="1"/>
                </p:cNvSpPr>
                <p:nvPr/>
              </p:nvSpPr>
              <p:spPr bwMode="auto">
                <a:xfrm>
                  <a:off x="4151" y="1368"/>
                  <a:ext cx="163"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16" name="Oval 64"/>
                <p:cNvSpPr>
                  <a:spLocks noChangeArrowheads="1"/>
                </p:cNvSpPr>
                <p:nvPr/>
              </p:nvSpPr>
              <p:spPr bwMode="auto">
                <a:xfrm>
                  <a:off x="4099" y="1437"/>
                  <a:ext cx="108" cy="87"/>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17" name="Oval 65"/>
                <p:cNvSpPr>
                  <a:spLocks noChangeArrowheads="1"/>
                </p:cNvSpPr>
                <p:nvPr/>
              </p:nvSpPr>
              <p:spPr bwMode="auto">
                <a:xfrm>
                  <a:off x="4131" y="1478"/>
                  <a:ext cx="168"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18" name="Oval 66"/>
                <p:cNvSpPr>
                  <a:spLocks noChangeArrowheads="1"/>
                </p:cNvSpPr>
                <p:nvPr/>
              </p:nvSpPr>
              <p:spPr bwMode="auto">
                <a:xfrm>
                  <a:off x="4252" y="1493"/>
                  <a:ext cx="252" cy="117"/>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19" name="Oval 67"/>
                <p:cNvSpPr>
                  <a:spLocks noChangeArrowheads="1"/>
                </p:cNvSpPr>
                <p:nvPr/>
              </p:nvSpPr>
              <p:spPr bwMode="auto">
                <a:xfrm>
                  <a:off x="4414" y="1369"/>
                  <a:ext cx="160" cy="89"/>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20" name="Oval 68"/>
                <p:cNvSpPr>
                  <a:spLocks noChangeArrowheads="1"/>
                </p:cNvSpPr>
                <p:nvPr/>
              </p:nvSpPr>
              <p:spPr bwMode="auto">
                <a:xfrm>
                  <a:off x="4437" y="1428"/>
                  <a:ext cx="157" cy="89"/>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21" name="Oval 69"/>
                <p:cNvSpPr>
                  <a:spLocks noChangeArrowheads="1"/>
                </p:cNvSpPr>
                <p:nvPr/>
              </p:nvSpPr>
              <p:spPr bwMode="auto">
                <a:xfrm>
                  <a:off x="4419" y="1447"/>
                  <a:ext cx="161" cy="14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22" name="Oval 70"/>
                <p:cNvSpPr>
                  <a:spLocks noChangeArrowheads="1"/>
                </p:cNvSpPr>
                <p:nvPr/>
              </p:nvSpPr>
              <p:spPr bwMode="auto">
                <a:xfrm>
                  <a:off x="4187" y="1403"/>
                  <a:ext cx="324" cy="141"/>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5223" name="Group 71"/>
              <p:cNvGrpSpPr>
                <a:grpSpLocks/>
              </p:cNvGrpSpPr>
              <p:nvPr/>
            </p:nvGrpSpPr>
            <p:grpSpPr bwMode="auto">
              <a:xfrm>
                <a:off x="4100" y="1335"/>
                <a:ext cx="498" cy="276"/>
                <a:chOff x="4100" y="1335"/>
                <a:chExt cx="498" cy="276"/>
              </a:xfrm>
            </p:grpSpPr>
            <p:sp>
              <p:nvSpPr>
                <p:cNvPr id="945224" name="Arc 72"/>
                <p:cNvSpPr>
                  <a:spLocks/>
                </p:cNvSpPr>
                <p:nvPr/>
              </p:nvSpPr>
              <p:spPr bwMode="auto">
                <a:xfrm>
                  <a:off x="4275" y="1335"/>
                  <a:ext cx="202" cy="58"/>
                </a:xfrm>
                <a:custGeom>
                  <a:avLst/>
                  <a:gdLst>
                    <a:gd name="G0" fmla="+- 20293 0 0"/>
                    <a:gd name="G1" fmla="+- 21600 0 0"/>
                    <a:gd name="G2" fmla="+- 21600 0 0"/>
                    <a:gd name="T0" fmla="*/ 0 w 40413"/>
                    <a:gd name="T1" fmla="*/ 14199 h 21600"/>
                    <a:gd name="T2" fmla="*/ 40413 w 40413"/>
                    <a:gd name="T3" fmla="*/ 13742 h 21600"/>
                    <a:gd name="T4" fmla="*/ 20293 w 40413"/>
                    <a:gd name="T5" fmla="*/ 21600 h 21600"/>
                  </a:gdLst>
                  <a:ahLst/>
                  <a:cxnLst>
                    <a:cxn ang="0">
                      <a:pos x="T0" y="T1"/>
                    </a:cxn>
                    <a:cxn ang="0">
                      <a:pos x="T2" y="T3"/>
                    </a:cxn>
                    <a:cxn ang="0">
                      <a:pos x="T4" y="T5"/>
                    </a:cxn>
                  </a:cxnLst>
                  <a:rect l="0" t="0" r="r" b="b"/>
                  <a:pathLst>
                    <a:path w="40413" h="21600" fill="none" extrusionOk="0">
                      <a:moveTo>
                        <a:pt x="0" y="14199"/>
                      </a:moveTo>
                      <a:cubicBezTo>
                        <a:pt x="3109" y="5673"/>
                        <a:pt x="11217" y="0"/>
                        <a:pt x="20293" y="0"/>
                      </a:cubicBezTo>
                      <a:cubicBezTo>
                        <a:pt x="29189" y="0"/>
                        <a:pt x="37176" y="5454"/>
                        <a:pt x="40412" y="13742"/>
                      </a:cubicBezTo>
                    </a:path>
                    <a:path w="40413" h="21600" stroke="0" extrusionOk="0">
                      <a:moveTo>
                        <a:pt x="0" y="14199"/>
                      </a:moveTo>
                      <a:cubicBezTo>
                        <a:pt x="3109" y="5673"/>
                        <a:pt x="11217" y="0"/>
                        <a:pt x="20293" y="0"/>
                      </a:cubicBezTo>
                      <a:cubicBezTo>
                        <a:pt x="29189" y="0"/>
                        <a:pt x="37176" y="5454"/>
                        <a:pt x="40412" y="13742"/>
                      </a:cubicBezTo>
                      <a:lnTo>
                        <a:pt x="20293"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25" name="Arc 73"/>
                <p:cNvSpPr>
                  <a:spLocks/>
                </p:cNvSpPr>
                <p:nvPr/>
              </p:nvSpPr>
              <p:spPr bwMode="auto">
                <a:xfrm>
                  <a:off x="4151" y="1368"/>
                  <a:ext cx="131" cy="64"/>
                </a:xfrm>
                <a:custGeom>
                  <a:avLst/>
                  <a:gdLst>
                    <a:gd name="G0" fmla="+- 21600 0 0"/>
                    <a:gd name="G1" fmla="+- 21600 0 0"/>
                    <a:gd name="G2" fmla="+- 21600 0 0"/>
                    <a:gd name="T0" fmla="*/ 1032 w 32108"/>
                    <a:gd name="T1" fmla="*/ 28196 h 28196"/>
                    <a:gd name="T2" fmla="*/ 32108 w 32108"/>
                    <a:gd name="T3" fmla="*/ 2728 h 28196"/>
                    <a:gd name="T4" fmla="*/ 21600 w 32108"/>
                    <a:gd name="T5" fmla="*/ 21600 h 28196"/>
                  </a:gdLst>
                  <a:ahLst/>
                  <a:cxnLst>
                    <a:cxn ang="0">
                      <a:pos x="T0" y="T1"/>
                    </a:cxn>
                    <a:cxn ang="0">
                      <a:pos x="T2" y="T3"/>
                    </a:cxn>
                    <a:cxn ang="0">
                      <a:pos x="T4" y="T5"/>
                    </a:cxn>
                  </a:cxnLst>
                  <a:rect l="0" t="0" r="r" b="b"/>
                  <a:pathLst>
                    <a:path w="32108" h="28196" fill="none" extrusionOk="0">
                      <a:moveTo>
                        <a:pt x="1031" y="28196"/>
                      </a:moveTo>
                      <a:cubicBezTo>
                        <a:pt x="348" y="26064"/>
                        <a:pt x="0" y="23838"/>
                        <a:pt x="0" y="21600"/>
                      </a:cubicBezTo>
                      <a:cubicBezTo>
                        <a:pt x="0" y="9670"/>
                        <a:pt x="9670" y="0"/>
                        <a:pt x="21600" y="0"/>
                      </a:cubicBezTo>
                      <a:cubicBezTo>
                        <a:pt x="25277" y="0"/>
                        <a:pt x="28894" y="939"/>
                        <a:pt x="32107" y="2728"/>
                      </a:cubicBezTo>
                    </a:path>
                    <a:path w="32108" h="28196" stroke="0" extrusionOk="0">
                      <a:moveTo>
                        <a:pt x="1031" y="28196"/>
                      </a:moveTo>
                      <a:cubicBezTo>
                        <a:pt x="348" y="26064"/>
                        <a:pt x="0" y="23838"/>
                        <a:pt x="0" y="21600"/>
                      </a:cubicBezTo>
                      <a:cubicBezTo>
                        <a:pt x="0" y="9670"/>
                        <a:pt x="9670" y="0"/>
                        <a:pt x="21600" y="0"/>
                      </a:cubicBezTo>
                      <a:cubicBezTo>
                        <a:pt x="25277" y="0"/>
                        <a:pt x="28894" y="939"/>
                        <a:pt x="32107" y="2728"/>
                      </a:cubicBezTo>
                      <a:lnTo>
                        <a:pt x="21600"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26" name="Arc 74"/>
                <p:cNvSpPr>
                  <a:spLocks/>
                </p:cNvSpPr>
                <p:nvPr/>
              </p:nvSpPr>
              <p:spPr bwMode="auto">
                <a:xfrm>
                  <a:off x="4100" y="1432"/>
                  <a:ext cx="77" cy="93"/>
                </a:xfrm>
                <a:custGeom>
                  <a:avLst/>
                  <a:gdLst>
                    <a:gd name="G0" fmla="+- 21600 0 0"/>
                    <a:gd name="G1" fmla="+- 20549 0 0"/>
                    <a:gd name="G2" fmla="+- 21600 0 0"/>
                    <a:gd name="T0" fmla="*/ 8597 w 21600"/>
                    <a:gd name="T1" fmla="*/ 37797 h 37797"/>
                    <a:gd name="T2" fmla="*/ 14944 w 21600"/>
                    <a:gd name="T3" fmla="*/ 0 h 37797"/>
                    <a:gd name="T4" fmla="*/ 21600 w 21600"/>
                    <a:gd name="T5" fmla="*/ 20549 h 37797"/>
                  </a:gdLst>
                  <a:ahLst/>
                  <a:cxnLst>
                    <a:cxn ang="0">
                      <a:pos x="T0" y="T1"/>
                    </a:cxn>
                    <a:cxn ang="0">
                      <a:pos x="T2" y="T3"/>
                    </a:cxn>
                    <a:cxn ang="0">
                      <a:pos x="T4" y="T5"/>
                    </a:cxn>
                  </a:cxnLst>
                  <a:rect l="0" t="0" r="r" b="b"/>
                  <a:pathLst>
                    <a:path w="21600" h="37797" fill="none" extrusionOk="0">
                      <a:moveTo>
                        <a:pt x="8597" y="37796"/>
                      </a:moveTo>
                      <a:cubicBezTo>
                        <a:pt x="3183" y="33715"/>
                        <a:pt x="0" y="27328"/>
                        <a:pt x="0" y="20549"/>
                      </a:cubicBezTo>
                      <a:cubicBezTo>
                        <a:pt x="0" y="11184"/>
                        <a:pt x="6034" y="2885"/>
                        <a:pt x="14944" y="0"/>
                      </a:cubicBezTo>
                    </a:path>
                    <a:path w="21600" h="37797" stroke="0" extrusionOk="0">
                      <a:moveTo>
                        <a:pt x="8597" y="37796"/>
                      </a:moveTo>
                      <a:cubicBezTo>
                        <a:pt x="3183" y="33715"/>
                        <a:pt x="0" y="27328"/>
                        <a:pt x="0" y="20549"/>
                      </a:cubicBezTo>
                      <a:cubicBezTo>
                        <a:pt x="0" y="11184"/>
                        <a:pt x="6034" y="2885"/>
                        <a:pt x="14944" y="0"/>
                      </a:cubicBezTo>
                      <a:lnTo>
                        <a:pt x="21600" y="20549"/>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27" name="Arc 75"/>
                <p:cNvSpPr>
                  <a:spLocks/>
                </p:cNvSpPr>
                <p:nvPr/>
              </p:nvSpPr>
              <p:spPr bwMode="auto">
                <a:xfrm>
                  <a:off x="4131" y="1523"/>
                  <a:ext cx="133" cy="54"/>
                </a:xfrm>
                <a:custGeom>
                  <a:avLst/>
                  <a:gdLst>
                    <a:gd name="G0" fmla="+- 21600 0 0"/>
                    <a:gd name="G1" fmla="+- 1256 0 0"/>
                    <a:gd name="G2" fmla="+- 21600 0 0"/>
                    <a:gd name="T0" fmla="*/ 31499 w 31499"/>
                    <a:gd name="T1" fmla="*/ 20454 h 22856"/>
                    <a:gd name="T2" fmla="*/ 37 w 31499"/>
                    <a:gd name="T3" fmla="*/ 0 h 22856"/>
                    <a:gd name="T4" fmla="*/ 21600 w 31499"/>
                    <a:gd name="T5" fmla="*/ 1256 h 22856"/>
                  </a:gdLst>
                  <a:ahLst/>
                  <a:cxnLst>
                    <a:cxn ang="0">
                      <a:pos x="T0" y="T1"/>
                    </a:cxn>
                    <a:cxn ang="0">
                      <a:pos x="T2" y="T3"/>
                    </a:cxn>
                    <a:cxn ang="0">
                      <a:pos x="T4" y="T5"/>
                    </a:cxn>
                  </a:cxnLst>
                  <a:rect l="0" t="0" r="r" b="b"/>
                  <a:pathLst>
                    <a:path w="31499" h="22856" fill="none" extrusionOk="0">
                      <a:moveTo>
                        <a:pt x="31499" y="20454"/>
                      </a:moveTo>
                      <a:cubicBezTo>
                        <a:pt x="28438" y="22032"/>
                        <a:pt x="25043" y="22856"/>
                        <a:pt x="21600" y="22856"/>
                      </a:cubicBezTo>
                      <a:cubicBezTo>
                        <a:pt x="9670" y="22856"/>
                        <a:pt x="0" y="13185"/>
                        <a:pt x="0" y="1256"/>
                      </a:cubicBezTo>
                      <a:cubicBezTo>
                        <a:pt x="0" y="837"/>
                        <a:pt x="12" y="418"/>
                        <a:pt x="36" y="-1"/>
                      </a:cubicBezTo>
                    </a:path>
                    <a:path w="31499" h="22856" stroke="0" extrusionOk="0">
                      <a:moveTo>
                        <a:pt x="31499" y="20454"/>
                      </a:moveTo>
                      <a:cubicBezTo>
                        <a:pt x="28438" y="22032"/>
                        <a:pt x="25043" y="22856"/>
                        <a:pt x="21600" y="22856"/>
                      </a:cubicBezTo>
                      <a:cubicBezTo>
                        <a:pt x="9670" y="22856"/>
                        <a:pt x="0" y="13185"/>
                        <a:pt x="0" y="1256"/>
                      </a:cubicBezTo>
                      <a:cubicBezTo>
                        <a:pt x="0" y="837"/>
                        <a:pt x="12" y="418"/>
                        <a:pt x="36" y="-1"/>
                      </a:cubicBezTo>
                      <a:lnTo>
                        <a:pt x="21600" y="1256"/>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28" name="Arc 76"/>
                <p:cNvSpPr>
                  <a:spLocks/>
                </p:cNvSpPr>
                <p:nvPr/>
              </p:nvSpPr>
              <p:spPr bwMode="auto">
                <a:xfrm>
                  <a:off x="4256" y="1560"/>
                  <a:ext cx="222" cy="51"/>
                </a:xfrm>
                <a:custGeom>
                  <a:avLst/>
                  <a:gdLst>
                    <a:gd name="G0" fmla="+- 21257 0 0"/>
                    <a:gd name="G1" fmla="+- 0 0 0"/>
                    <a:gd name="G2" fmla="+- 21600 0 0"/>
                    <a:gd name="T0" fmla="*/ 39424 w 39424"/>
                    <a:gd name="T1" fmla="*/ 11684 h 21600"/>
                    <a:gd name="T2" fmla="*/ 0 w 39424"/>
                    <a:gd name="T3" fmla="*/ 3836 h 21600"/>
                    <a:gd name="T4" fmla="*/ 21257 w 39424"/>
                    <a:gd name="T5" fmla="*/ 0 h 21600"/>
                  </a:gdLst>
                  <a:ahLst/>
                  <a:cxnLst>
                    <a:cxn ang="0">
                      <a:pos x="T0" y="T1"/>
                    </a:cxn>
                    <a:cxn ang="0">
                      <a:pos x="T2" y="T3"/>
                    </a:cxn>
                    <a:cxn ang="0">
                      <a:pos x="T4" y="T5"/>
                    </a:cxn>
                  </a:cxnLst>
                  <a:rect l="0" t="0" r="r" b="b"/>
                  <a:pathLst>
                    <a:path w="39424" h="21600" fill="none" extrusionOk="0">
                      <a:moveTo>
                        <a:pt x="39424" y="11684"/>
                      </a:moveTo>
                      <a:cubicBezTo>
                        <a:pt x="35449" y="17864"/>
                        <a:pt x="28605" y="21600"/>
                        <a:pt x="21257" y="21600"/>
                      </a:cubicBezTo>
                      <a:cubicBezTo>
                        <a:pt x="10807" y="21600"/>
                        <a:pt x="1856" y="14119"/>
                        <a:pt x="0" y="3835"/>
                      </a:cubicBezTo>
                    </a:path>
                    <a:path w="39424" h="21600" stroke="0" extrusionOk="0">
                      <a:moveTo>
                        <a:pt x="39424" y="11684"/>
                      </a:moveTo>
                      <a:cubicBezTo>
                        <a:pt x="35449" y="17864"/>
                        <a:pt x="28605" y="21600"/>
                        <a:pt x="21257" y="21600"/>
                      </a:cubicBezTo>
                      <a:cubicBezTo>
                        <a:pt x="10807" y="21600"/>
                        <a:pt x="1856" y="14119"/>
                        <a:pt x="0" y="3835"/>
                      </a:cubicBezTo>
                      <a:lnTo>
                        <a:pt x="21257" y="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29" name="Arc 77"/>
                <p:cNvSpPr>
                  <a:spLocks/>
                </p:cNvSpPr>
                <p:nvPr/>
              </p:nvSpPr>
              <p:spPr bwMode="auto">
                <a:xfrm>
                  <a:off x="4477" y="1370"/>
                  <a:ext cx="100" cy="68"/>
                </a:xfrm>
                <a:custGeom>
                  <a:avLst/>
                  <a:gdLst>
                    <a:gd name="G0" fmla="+- 4556 0 0"/>
                    <a:gd name="G1" fmla="+- 21600 0 0"/>
                    <a:gd name="G2" fmla="+- 21600 0 0"/>
                    <a:gd name="T0" fmla="*/ 0 w 26156"/>
                    <a:gd name="T1" fmla="*/ 486 h 32955"/>
                    <a:gd name="T2" fmla="*/ 22931 w 26156"/>
                    <a:gd name="T3" fmla="*/ 32955 h 32955"/>
                    <a:gd name="T4" fmla="*/ 4556 w 26156"/>
                    <a:gd name="T5" fmla="*/ 21600 h 32955"/>
                  </a:gdLst>
                  <a:ahLst/>
                  <a:cxnLst>
                    <a:cxn ang="0">
                      <a:pos x="T0" y="T1"/>
                    </a:cxn>
                    <a:cxn ang="0">
                      <a:pos x="T2" y="T3"/>
                    </a:cxn>
                    <a:cxn ang="0">
                      <a:pos x="T4" y="T5"/>
                    </a:cxn>
                  </a:cxnLst>
                  <a:rect l="0" t="0" r="r" b="b"/>
                  <a:pathLst>
                    <a:path w="26156" h="32955" fill="none" extrusionOk="0">
                      <a:moveTo>
                        <a:pt x="-1" y="485"/>
                      </a:moveTo>
                      <a:cubicBezTo>
                        <a:pt x="1497" y="162"/>
                        <a:pt x="3024" y="0"/>
                        <a:pt x="4556" y="0"/>
                      </a:cubicBezTo>
                      <a:cubicBezTo>
                        <a:pt x="16485" y="0"/>
                        <a:pt x="26156" y="9670"/>
                        <a:pt x="26156" y="21600"/>
                      </a:cubicBezTo>
                      <a:cubicBezTo>
                        <a:pt x="26156" y="25610"/>
                        <a:pt x="25039" y="29542"/>
                        <a:pt x="22930" y="32954"/>
                      </a:cubicBezTo>
                    </a:path>
                    <a:path w="26156" h="32955" stroke="0" extrusionOk="0">
                      <a:moveTo>
                        <a:pt x="-1" y="485"/>
                      </a:moveTo>
                      <a:cubicBezTo>
                        <a:pt x="1497" y="162"/>
                        <a:pt x="3024" y="0"/>
                        <a:pt x="4556" y="0"/>
                      </a:cubicBezTo>
                      <a:cubicBezTo>
                        <a:pt x="16485" y="0"/>
                        <a:pt x="26156" y="9670"/>
                        <a:pt x="26156" y="21600"/>
                      </a:cubicBezTo>
                      <a:cubicBezTo>
                        <a:pt x="26156" y="25610"/>
                        <a:pt x="25039" y="29542"/>
                        <a:pt x="22930" y="32954"/>
                      </a:cubicBezTo>
                      <a:lnTo>
                        <a:pt x="4556"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30" name="Arc 78"/>
                <p:cNvSpPr>
                  <a:spLocks/>
                </p:cNvSpPr>
                <p:nvPr/>
              </p:nvSpPr>
              <p:spPr bwMode="auto">
                <a:xfrm>
                  <a:off x="4506" y="1434"/>
                  <a:ext cx="92" cy="67"/>
                </a:xfrm>
                <a:custGeom>
                  <a:avLst/>
                  <a:gdLst>
                    <a:gd name="G0" fmla="+- 0 0 0"/>
                    <a:gd name="G1" fmla="+- 17476 0 0"/>
                    <a:gd name="G2" fmla="+- 21600 0 0"/>
                    <a:gd name="T0" fmla="*/ 12694 w 21600"/>
                    <a:gd name="T1" fmla="*/ 0 h 30339"/>
                    <a:gd name="T2" fmla="*/ 17352 w 21600"/>
                    <a:gd name="T3" fmla="*/ 30339 h 30339"/>
                    <a:gd name="T4" fmla="*/ 0 w 21600"/>
                    <a:gd name="T5" fmla="*/ 17476 h 30339"/>
                  </a:gdLst>
                  <a:ahLst/>
                  <a:cxnLst>
                    <a:cxn ang="0">
                      <a:pos x="T0" y="T1"/>
                    </a:cxn>
                    <a:cxn ang="0">
                      <a:pos x="T2" y="T3"/>
                    </a:cxn>
                    <a:cxn ang="0">
                      <a:pos x="T4" y="T5"/>
                    </a:cxn>
                  </a:cxnLst>
                  <a:rect l="0" t="0" r="r" b="b"/>
                  <a:pathLst>
                    <a:path w="21600" h="30339" fill="none" extrusionOk="0">
                      <a:moveTo>
                        <a:pt x="12694" y="-1"/>
                      </a:moveTo>
                      <a:cubicBezTo>
                        <a:pt x="18289" y="4063"/>
                        <a:pt x="21600" y="10560"/>
                        <a:pt x="21600" y="17476"/>
                      </a:cubicBezTo>
                      <a:cubicBezTo>
                        <a:pt x="21600" y="22108"/>
                        <a:pt x="20110" y="26617"/>
                        <a:pt x="17352" y="30339"/>
                      </a:cubicBezTo>
                    </a:path>
                    <a:path w="21600" h="30339" stroke="0" extrusionOk="0">
                      <a:moveTo>
                        <a:pt x="12694" y="-1"/>
                      </a:moveTo>
                      <a:cubicBezTo>
                        <a:pt x="18289" y="4063"/>
                        <a:pt x="21600" y="10560"/>
                        <a:pt x="21600" y="17476"/>
                      </a:cubicBezTo>
                      <a:cubicBezTo>
                        <a:pt x="21600" y="22108"/>
                        <a:pt x="20110" y="26617"/>
                        <a:pt x="17352" y="30339"/>
                      </a:cubicBezTo>
                      <a:lnTo>
                        <a:pt x="0" y="17476"/>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31" name="Arc 79"/>
                <p:cNvSpPr>
                  <a:spLocks/>
                </p:cNvSpPr>
                <p:nvPr/>
              </p:nvSpPr>
              <p:spPr bwMode="auto">
                <a:xfrm>
                  <a:off x="4472" y="1500"/>
                  <a:ext cx="112" cy="94"/>
                </a:xfrm>
                <a:custGeom>
                  <a:avLst/>
                  <a:gdLst>
                    <a:gd name="G0" fmla="+- 6933 0 0"/>
                    <a:gd name="G1" fmla="+- 7521 0 0"/>
                    <a:gd name="G2" fmla="+- 21600 0 0"/>
                    <a:gd name="T0" fmla="*/ 27181 w 28533"/>
                    <a:gd name="T1" fmla="*/ 0 h 29121"/>
                    <a:gd name="T2" fmla="*/ 0 w 28533"/>
                    <a:gd name="T3" fmla="*/ 27978 h 29121"/>
                    <a:gd name="T4" fmla="*/ 6933 w 28533"/>
                    <a:gd name="T5" fmla="*/ 7521 h 29121"/>
                  </a:gdLst>
                  <a:ahLst/>
                  <a:cxnLst>
                    <a:cxn ang="0">
                      <a:pos x="T0" y="T1"/>
                    </a:cxn>
                    <a:cxn ang="0">
                      <a:pos x="T2" y="T3"/>
                    </a:cxn>
                    <a:cxn ang="0">
                      <a:pos x="T4" y="T5"/>
                    </a:cxn>
                  </a:cxnLst>
                  <a:rect l="0" t="0" r="r" b="b"/>
                  <a:pathLst>
                    <a:path w="28533" h="29121" fill="none" extrusionOk="0">
                      <a:moveTo>
                        <a:pt x="27181" y="-1"/>
                      </a:moveTo>
                      <a:cubicBezTo>
                        <a:pt x="28075" y="2406"/>
                        <a:pt x="28533" y="4953"/>
                        <a:pt x="28533" y="7521"/>
                      </a:cubicBezTo>
                      <a:cubicBezTo>
                        <a:pt x="28533" y="19450"/>
                        <a:pt x="18862" y="29121"/>
                        <a:pt x="6933" y="29121"/>
                      </a:cubicBezTo>
                      <a:cubicBezTo>
                        <a:pt x="4575" y="29121"/>
                        <a:pt x="2233" y="28734"/>
                        <a:pt x="-1" y="27978"/>
                      </a:cubicBezTo>
                    </a:path>
                    <a:path w="28533" h="29121" stroke="0" extrusionOk="0">
                      <a:moveTo>
                        <a:pt x="27181" y="-1"/>
                      </a:moveTo>
                      <a:cubicBezTo>
                        <a:pt x="28075" y="2406"/>
                        <a:pt x="28533" y="4953"/>
                        <a:pt x="28533" y="7521"/>
                      </a:cubicBezTo>
                      <a:cubicBezTo>
                        <a:pt x="28533" y="19450"/>
                        <a:pt x="18862" y="29121"/>
                        <a:pt x="6933" y="29121"/>
                      </a:cubicBezTo>
                      <a:cubicBezTo>
                        <a:pt x="4575" y="29121"/>
                        <a:pt x="2233" y="28734"/>
                        <a:pt x="-1" y="27978"/>
                      </a:cubicBezTo>
                      <a:lnTo>
                        <a:pt x="6933" y="7521"/>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45232" name="Group 80"/>
            <p:cNvGrpSpPr>
              <a:grpSpLocks/>
            </p:cNvGrpSpPr>
            <p:nvPr/>
          </p:nvGrpSpPr>
          <p:grpSpPr bwMode="auto">
            <a:xfrm>
              <a:off x="4095" y="1333"/>
              <a:ext cx="502" cy="274"/>
              <a:chOff x="4095" y="1333"/>
              <a:chExt cx="502" cy="274"/>
            </a:xfrm>
          </p:grpSpPr>
          <p:grpSp>
            <p:nvGrpSpPr>
              <p:cNvPr id="945233" name="Group 81"/>
              <p:cNvGrpSpPr>
                <a:grpSpLocks/>
              </p:cNvGrpSpPr>
              <p:nvPr/>
            </p:nvGrpSpPr>
            <p:grpSpPr bwMode="auto">
              <a:xfrm>
                <a:off x="4095" y="1334"/>
                <a:ext cx="499" cy="273"/>
                <a:chOff x="4095" y="1334"/>
                <a:chExt cx="499" cy="273"/>
              </a:xfrm>
            </p:grpSpPr>
            <p:sp>
              <p:nvSpPr>
                <p:cNvPr id="945234" name="Oval 82"/>
                <p:cNvSpPr>
                  <a:spLocks noChangeArrowheads="1"/>
                </p:cNvSpPr>
                <p:nvPr/>
              </p:nvSpPr>
              <p:spPr bwMode="auto">
                <a:xfrm>
                  <a:off x="4268" y="1334"/>
                  <a:ext cx="215"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35" name="Oval 83"/>
                <p:cNvSpPr>
                  <a:spLocks noChangeArrowheads="1"/>
                </p:cNvSpPr>
                <p:nvPr/>
              </p:nvSpPr>
              <p:spPr bwMode="auto">
                <a:xfrm>
                  <a:off x="4146" y="1366"/>
                  <a:ext cx="167" cy="107"/>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36" name="Oval 84"/>
                <p:cNvSpPr>
                  <a:spLocks noChangeArrowheads="1"/>
                </p:cNvSpPr>
                <p:nvPr/>
              </p:nvSpPr>
              <p:spPr bwMode="auto">
                <a:xfrm>
                  <a:off x="4095" y="1434"/>
                  <a:ext cx="112" cy="89"/>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37" name="Oval 85"/>
                <p:cNvSpPr>
                  <a:spLocks noChangeArrowheads="1"/>
                </p:cNvSpPr>
                <p:nvPr/>
              </p:nvSpPr>
              <p:spPr bwMode="auto">
                <a:xfrm>
                  <a:off x="4129" y="1473"/>
                  <a:ext cx="166" cy="1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38" name="Oval 86"/>
                <p:cNvSpPr>
                  <a:spLocks noChangeArrowheads="1"/>
                </p:cNvSpPr>
                <p:nvPr/>
              </p:nvSpPr>
              <p:spPr bwMode="auto">
                <a:xfrm>
                  <a:off x="4250" y="1491"/>
                  <a:ext cx="251" cy="11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39" name="Oval 87"/>
                <p:cNvSpPr>
                  <a:spLocks noChangeArrowheads="1"/>
                </p:cNvSpPr>
                <p:nvPr/>
              </p:nvSpPr>
              <p:spPr bwMode="auto">
                <a:xfrm>
                  <a:off x="4411" y="1368"/>
                  <a:ext cx="163" cy="8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40" name="Oval 88"/>
                <p:cNvSpPr>
                  <a:spLocks noChangeArrowheads="1"/>
                </p:cNvSpPr>
                <p:nvPr/>
              </p:nvSpPr>
              <p:spPr bwMode="auto">
                <a:xfrm>
                  <a:off x="4435" y="1424"/>
                  <a:ext cx="159" cy="85"/>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41" name="Oval 89"/>
                <p:cNvSpPr>
                  <a:spLocks noChangeArrowheads="1"/>
                </p:cNvSpPr>
                <p:nvPr/>
              </p:nvSpPr>
              <p:spPr bwMode="auto">
                <a:xfrm>
                  <a:off x="4419" y="1444"/>
                  <a:ext cx="158" cy="144"/>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42" name="Oval 90"/>
                <p:cNvSpPr>
                  <a:spLocks noChangeArrowheads="1"/>
                </p:cNvSpPr>
                <p:nvPr/>
              </p:nvSpPr>
              <p:spPr bwMode="auto">
                <a:xfrm>
                  <a:off x="4187" y="1401"/>
                  <a:ext cx="324" cy="143"/>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5243" name="Group 91"/>
              <p:cNvGrpSpPr>
                <a:grpSpLocks/>
              </p:cNvGrpSpPr>
              <p:nvPr/>
            </p:nvGrpSpPr>
            <p:grpSpPr bwMode="auto">
              <a:xfrm>
                <a:off x="4096" y="1333"/>
                <a:ext cx="501" cy="274"/>
                <a:chOff x="4096" y="1333"/>
                <a:chExt cx="501" cy="274"/>
              </a:xfrm>
            </p:grpSpPr>
            <p:sp>
              <p:nvSpPr>
                <p:cNvPr id="945244" name="Arc 92"/>
                <p:cNvSpPr>
                  <a:spLocks/>
                </p:cNvSpPr>
                <p:nvPr/>
              </p:nvSpPr>
              <p:spPr bwMode="auto">
                <a:xfrm>
                  <a:off x="4273" y="1333"/>
                  <a:ext cx="205" cy="56"/>
                </a:xfrm>
                <a:custGeom>
                  <a:avLst/>
                  <a:gdLst>
                    <a:gd name="G0" fmla="+- 20363 0 0"/>
                    <a:gd name="G1" fmla="+- 21600 0 0"/>
                    <a:gd name="G2" fmla="+- 21600 0 0"/>
                    <a:gd name="T0" fmla="*/ 0 w 40531"/>
                    <a:gd name="T1" fmla="*/ 14395 h 21600"/>
                    <a:gd name="T2" fmla="*/ 40531 w 40531"/>
                    <a:gd name="T3" fmla="*/ 13867 h 21600"/>
                    <a:gd name="T4" fmla="*/ 20363 w 40531"/>
                    <a:gd name="T5" fmla="*/ 21600 h 21600"/>
                  </a:gdLst>
                  <a:ahLst/>
                  <a:cxnLst>
                    <a:cxn ang="0">
                      <a:pos x="T0" y="T1"/>
                    </a:cxn>
                    <a:cxn ang="0">
                      <a:pos x="T2" y="T3"/>
                    </a:cxn>
                    <a:cxn ang="0">
                      <a:pos x="T4" y="T5"/>
                    </a:cxn>
                  </a:cxnLst>
                  <a:rect l="0" t="0" r="r" b="b"/>
                  <a:pathLst>
                    <a:path w="40531" h="21600" fill="none" extrusionOk="0">
                      <a:moveTo>
                        <a:pt x="0" y="14395"/>
                      </a:moveTo>
                      <a:cubicBezTo>
                        <a:pt x="3052" y="5767"/>
                        <a:pt x="11211" y="0"/>
                        <a:pt x="20363" y="0"/>
                      </a:cubicBezTo>
                      <a:cubicBezTo>
                        <a:pt x="29308" y="0"/>
                        <a:pt x="37328" y="5514"/>
                        <a:pt x="40531" y="13866"/>
                      </a:cubicBezTo>
                    </a:path>
                    <a:path w="40531" h="21600" stroke="0" extrusionOk="0">
                      <a:moveTo>
                        <a:pt x="0" y="14395"/>
                      </a:moveTo>
                      <a:cubicBezTo>
                        <a:pt x="3052" y="5767"/>
                        <a:pt x="11211" y="0"/>
                        <a:pt x="20363" y="0"/>
                      </a:cubicBezTo>
                      <a:cubicBezTo>
                        <a:pt x="29308" y="0"/>
                        <a:pt x="37328" y="5514"/>
                        <a:pt x="40531" y="13866"/>
                      </a:cubicBezTo>
                      <a:lnTo>
                        <a:pt x="20363"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45" name="Arc 93"/>
                <p:cNvSpPr>
                  <a:spLocks/>
                </p:cNvSpPr>
                <p:nvPr/>
              </p:nvSpPr>
              <p:spPr bwMode="auto">
                <a:xfrm>
                  <a:off x="4147" y="1363"/>
                  <a:ext cx="133" cy="65"/>
                </a:xfrm>
                <a:custGeom>
                  <a:avLst/>
                  <a:gdLst>
                    <a:gd name="G0" fmla="+- 21600 0 0"/>
                    <a:gd name="G1" fmla="+- 21600 0 0"/>
                    <a:gd name="G2" fmla="+- 21600 0 0"/>
                    <a:gd name="T0" fmla="*/ 963 w 32034"/>
                    <a:gd name="T1" fmla="*/ 27979 h 27979"/>
                    <a:gd name="T2" fmla="*/ 32034 w 32034"/>
                    <a:gd name="T3" fmla="*/ 2687 h 27979"/>
                    <a:gd name="T4" fmla="*/ 21600 w 32034"/>
                    <a:gd name="T5" fmla="*/ 21600 h 27979"/>
                  </a:gdLst>
                  <a:ahLst/>
                  <a:cxnLst>
                    <a:cxn ang="0">
                      <a:pos x="T0" y="T1"/>
                    </a:cxn>
                    <a:cxn ang="0">
                      <a:pos x="T2" y="T3"/>
                    </a:cxn>
                    <a:cxn ang="0">
                      <a:pos x="T4" y="T5"/>
                    </a:cxn>
                  </a:cxnLst>
                  <a:rect l="0" t="0" r="r" b="b"/>
                  <a:pathLst>
                    <a:path w="32034" h="27979" fill="none" extrusionOk="0">
                      <a:moveTo>
                        <a:pt x="963" y="27978"/>
                      </a:moveTo>
                      <a:cubicBezTo>
                        <a:pt x="324" y="25912"/>
                        <a:pt x="0" y="23762"/>
                        <a:pt x="0" y="21600"/>
                      </a:cubicBezTo>
                      <a:cubicBezTo>
                        <a:pt x="0" y="9670"/>
                        <a:pt x="9670" y="0"/>
                        <a:pt x="21600" y="0"/>
                      </a:cubicBezTo>
                      <a:cubicBezTo>
                        <a:pt x="25249" y="0"/>
                        <a:pt x="28838" y="924"/>
                        <a:pt x="32033" y="2687"/>
                      </a:cubicBezTo>
                    </a:path>
                    <a:path w="32034" h="27979" stroke="0" extrusionOk="0">
                      <a:moveTo>
                        <a:pt x="963" y="27978"/>
                      </a:moveTo>
                      <a:cubicBezTo>
                        <a:pt x="324" y="25912"/>
                        <a:pt x="0" y="23762"/>
                        <a:pt x="0" y="21600"/>
                      </a:cubicBezTo>
                      <a:cubicBezTo>
                        <a:pt x="0" y="9670"/>
                        <a:pt x="9670" y="0"/>
                        <a:pt x="21600" y="0"/>
                      </a:cubicBezTo>
                      <a:cubicBezTo>
                        <a:pt x="25249" y="0"/>
                        <a:pt x="28838" y="924"/>
                        <a:pt x="32033" y="2687"/>
                      </a:cubicBezTo>
                      <a:lnTo>
                        <a:pt x="21600"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46" name="Arc 94"/>
                <p:cNvSpPr>
                  <a:spLocks/>
                </p:cNvSpPr>
                <p:nvPr/>
              </p:nvSpPr>
              <p:spPr bwMode="auto">
                <a:xfrm>
                  <a:off x="4096" y="1428"/>
                  <a:ext cx="79" cy="95"/>
                </a:xfrm>
                <a:custGeom>
                  <a:avLst/>
                  <a:gdLst>
                    <a:gd name="G0" fmla="+- 21600 0 0"/>
                    <a:gd name="G1" fmla="+- 20520 0 0"/>
                    <a:gd name="G2" fmla="+- 21600 0 0"/>
                    <a:gd name="T0" fmla="*/ 8672 w 21600"/>
                    <a:gd name="T1" fmla="*/ 37824 h 37824"/>
                    <a:gd name="T2" fmla="*/ 14856 w 21600"/>
                    <a:gd name="T3" fmla="*/ 0 h 37824"/>
                    <a:gd name="T4" fmla="*/ 21600 w 21600"/>
                    <a:gd name="T5" fmla="*/ 20520 h 37824"/>
                  </a:gdLst>
                  <a:ahLst/>
                  <a:cxnLst>
                    <a:cxn ang="0">
                      <a:pos x="T0" y="T1"/>
                    </a:cxn>
                    <a:cxn ang="0">
                      <a:pos x="T2" y="T3"/>
                    </a:cxn>
                    <a:cxn ang="0">
                      <a:pos x="T4" y="T5"/>
                    </a:cxn>
                  </a:cxnLst>
                  <a:rect l="0" t="0" r="r" b="b"/>
                  <a:pathLst>
                    <a:path w="21600" h="37824" fill="none" extrusionOk="0">
                      <a:moveTo>
                        <a:pt x="8672" y="37823"/>
                      </a:moveTo>
                      <a:cubicBezTo>
                        <a:pt x="3214" y="33746"/>
                        <a:pt x="0" y="27332"/>
                        <a:pt x="0" y="20520"/>
                      </a:cubicBezTo>
                      <a:cubicBezTo>
                        <a:pt x="0" y="11189"/>
                        <a:pt x="5991" y="2913"/>
                        <a:pt x="14855" y="-1"/>
                      </a:cubicBezTo>
                    </a:path>
                    <a:path w="21600" h="37824" stroke="0" extrusionOk="0">
                      <a:moveTo>
                        <a:pt x="8672" y="37823"/>
                      </a:moveTo>
                      <a:cubicBezTo>
                        <a:pt x="3214" y="33746"/>
                        <a:pt x="0" y="27332"/>
                        <a:pt x="0" y="20520"/>
                      </a:cubicBezTo>
                      <a:cubicBezTo>
                        <a:pt x="0" y="11189"/>
                        <a:pt x="5991" y="2913"/>
                        <a:pt x="14855" y="-1"/>
                      </a:cubicBezTo>
                      <a:lnTo>
                        <a:pt x="21600" y="2052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47" name="Arc 95"/>
                <p:cNvSpPr>
                  <a:spLocks/>
                </p:cNvSpPr>
                <p:nvPr/>
              </p:nvSpPr>
              <p:spPr bwMode="auto">
                <a:xfrm>
                  <a:off x="4128" y="1521"/>
                  <a:ext cx="131" cy="54"/>
                </a:xfrm>
                <a:custGeom>
                  <a:avLst/>
                  <a:gdLst>
                    <a:gd name="G0" fmla="+- 21600 0 0"/>
                    <a:gd name="G1" fmla="+- 1256 0 0"/>
                    <a:gd name="G2" fmla="+- 21600 0 0"/>
                    <a:gd name="T0" fmla="*/ 31393 w 31393"/>
                    <a:gd name="T1" fmla="*/ 20509 h 22856"/>
                    <a:gd name="T2" fmla="*/ 37 w 31393"/>
                    <a:gd name="T3" fmla="*/ 0 h 22856"/>
                    <a:gd name="T4" fmla="*/ 21600 w 31393"/>
                    <a:gd name="T5" fmla="*/ 1256 h 22856"/>
                  </a:gdLst>
                  <a:ahLst/>
                  <a:cxnLst>
                    <a:cxn ang="0">
                      <a:pos x="T0" y="T1"/>
                    </a:cxn>
                    <a:cxn ang="0">
                      <a:pos x="T2" y="T3"/>
                    </a:cxn>
                    <a:cxn ang="0">
                      <a:pos x="T4" y="T5"/>
                    </a:cxn>
                  </a:cxnLst>
                  <a:rect l="0" t="0" r="r" b="b"/>
                  <a:pathLst>
                    <a:path w="31393" h="22856" fill="none" extrusionOk="0">
                      <a:moveTo>
                        <a:pt x="31392" y="20508"/>
                      </a:moveTo>
                      <a:cubicBezTo>
                        <a:pt x="28359" y="22051"/>
                        <a:pt x="25003" y="22856"/>
                        <a:pt x="21600" y="22856"/>
                      </a:cubicBezTo>
                      <a:cubicBezTo>
                        <a:pt x="9670" y="22856"/>
                        <a:pt x="0" y="13185"/>
                        <a:pt x="0" y="1256"/>
                      </a:cubicBezTo>
                      <a:cubicBezTo>
                        <a:pt x="0" y="837"/>
                        <a:pt x="12" y="418"/>
                        <a:pt x="36" y="-1"/>
                      </a:cubicBezTo>
                    </a:path>
                    <a:path w="31393" h="22856" stroke="0" extrusionOk="0">
                      <a:moveTo>
                        <a:pt x="31392" y="20508"/>
                      </a:moveTo>
                      <a:cubicBezTo>
                        <a:pt x="28359" y="22051"/>
                        <a:pt x="25003" y="22856"/>
                        <a:pt x="21600" y="22856"/>
                      </a:cubicBezTo>
                      <a:cubicBezTo>
                        <a:pt x="9670" y="22856"/>
                        <a:pt x="0" y="13185"/>
                        <a:pt x="0" y="1256"/>
                      </a:cubicBezTo>
                      <a:cubicBezTo>
                        <a:pt x="0" y="837"/>
                        <a:pt x="12" y="418"/>
                        <a:pt x="36" y="-1"/>
                      </a:cubicBezTo>
                      <a:lnTo>
                        <a:pt x="21600" y="1256"/>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48" name="Arc 96"/>
                <p:cNvSpPr>
                  <a:spLocks/>
                </p:cNvSpPr>
                <p:nvPr/>
              </p:nvSpPr>
              <p:spPr bwMode="auto">
                <a:xfrm>
                  <a:off x="4255" y="1557"/>
                  <a:ext cx="221" cy="50"/>
                </a:xfrm>
                <a:custGeom>
                  <a:avLst/>
                  <a:gdLst>
                    <a:gd name="G0" fmla="+- 21250 0 0"/>
                    <a:gd name="G1" fmla="+- 0 0 0"/>
                    <a:gd name="G2" fmla="+- 21600 0 0"/>
                    <a:gd name="T0" fmla="*/ 39364 w 39364"/>
                    <a:gd name="T1" fmla="*/ 11767 h 21600"/>
                    <a:gd name="T2" fmla="*/ 0 w 39364"/>
                    <a:gd name="T3" fmla="*/ 3873 h 21600"/>
                    <a:gd name="T4" fmla="*/ 21250 w 39364"/>
                    <a:gd name="T5" fmla="*/ 0 h 21600"/>
                  </a:gdLst>
                  <a:ahLst/>
                  <a:cxnLst>
                    <a:cxn ang="0">
                      <a:pos x="T0" y="T1"/>
                    </a:cxn>
                    <a:cxn ang="0">
                      <a:pos x="T2" y="T3"/>
                    </a:cxn>
                    <a:cxn ang="0">
                      <a:pos x="T4" y="T5"/>
                    </a:cxn>
                  </a:cxnLst>
                  <a:rect l="0" t="0" r="r" b="b"/>
                  <a:pathLst>
                    <a:path w="39364" h="21600" fill="none" extrusionOk="0">
                      <a:moveTo>
                        <a:pt x="39363" y="11766"/>
                      </a:moveTo>
                      <a:cubicBezTo>
                        <a:pt x="35379" y="17899"/>
                        <a:pt x="28563" y="21600"/>
                        <a:pt x="21250" y="21600"/>
                      </a:cubicBezTo>
                      <a:cubicBezTo>
                        <a:pt x="10814" y="21600"/>
                        <a:pt x="1871" y="14139"/>
                        <a:pt x="0" y="3872"/>
                      </a:cubicBezTo>
                    </a:path>
                    <a:path w="39364" h="21600" stroke="0" extrusionOk="0">
                      <a:moveTo>
                        <a:pt x="39363" y="11766"/>
                      </a:moveTo>
                      <a:cubicBezTo>
                        <a:pt x="35379" y="17899"/>
                        <a:pt x="28563" y="21600"/>
                        <a:pt x="21250" y="21600"/>
                      </a:cubicBezTo>
                      <a:cubicBezTo>
                        <a:pt x="10814" y="21600"/>
                        <a:pt x="1871" y="14139"/>
                        <a:pt x="0" y="3872"/>
                      </a:cubicBezTo>
                      <a:lnTo>
                        <a:pt x="21250" y="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49" name="Arc 97"/>
                <p:cNvSpPr>
                  <a:spLocks/>
                </p:cNvSpPr>
                <p:nvPr/>
              </p:nvSpPr>
              <p:spPr bwMode="auto">
                <a:xfrm>
                  <a:off x="4476" y="1369"/>
                  <a:ext cx="99" cy="65"/>
                </a:xfrm>
                <a:custGeom>
                  <a:avLst/>
                  <a:gdLst>
                    <a:gd name="G0" fmla="+- 4658 0 0"/>
                    <a:gd name="G1" fmla="+- 21600 0 0"/>
                    <a:gd name="G2" fmla="+- 21600 0 0"/>
                    <a:gd name="T0" fmla="*/ 0 w 26258"/>
                    <a:gd name="T1" fmla="*/ 508 h 32891"/>
                    <a:gd name="T2" fmla="*/ 23072 w 26258"/>
                    <a:gd name="T3" fmla="*/ 32891 h 32891"/>
                    <a:gd name="T4" fmla="*/ 4658 w 26258"/>
                    <a:gd name="T5" fmla="*/ 21600 h 32891"/>
                  </a:gdLst>
                  <a:ahLst/>
                  <a:cxnLst>
                    <a:cxn ang="0">
                      <a:pos x="T0" y="T1"/>
                    </a:cxn>
                    <a:cxn ang="0">
                      <a:pos x="T2" y="T3"/>
                    </a:cxn>
                    <a:cxn ang="0">
                      <a:pos x="T4" y="T5"/>
                    </a:cxn>
                  </a:cxnLst>
                  <a:rect l="0" t="0" r="r" b="b"/>
                  <a:pathLst>
                    <a:path w="26258" h="32891" fill="none" extrusionOk="0">
                      <a:moveTo>
                        <a:pt x="0" y="508"/>
                      </a:moveTo>
                      <a:cubicBezTo>
                        <a:pt x="1529" y="170"/>
                        <a:pt x="3091" y="0"/>
                        <a:pt x="4658" y="0"/>
                      </a:cubicBezTo>
                      <a:cubicBezTo>
                        <a:pt x="16587" y="0"/>
                        <a:pt x="26258" y="9670"/>
                        <a:pt x="26258" y="21600"/>
                      </a:cubicBezTo>
                      <a:cubicBezTo>
                        <a:pt x="26258" y="25585"/>
                        <a:pt x="25155" y="29493"/>
                        <a:pt x="23071" y="32890"/>
                      </a:cubicBezTo>
                    </a:path>
                    <a:path w="26258" h="32891" stroke="0" extrusionOk="0">
                      <a:moveTo>
                        <a:pt x="0" y="508"/>
                      </a:moveTo>
                      <a:cubicBezTo>
                        <a:pt x="1529" y="170"/>
                        <a:pt x="3091" y="0"/>
                        <a:pt x="4658" y="0"/>
                      </a:cubicBezTo>
                      <a:cubicBezTo>
                        <a:pt x="16587" y="0"/>
                        <a:pt x="26258" y="9670"/>
                        <a:pt x="26258" y="21600"/>
                      </a:cubicBezTo>
                      <a:cubicBezTo>
                        <a:pt x="26258" y="25585"/>
                        <a:pt x="25155" y="29493"/>
                        <a:pt x="23071" y="32890"/>
                      </a:cubicBezTo>
                      <a:lnTo>
                        <a:pt x="4658"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50" name="Arc 98"/>
                <p:cNvSpPr>
                  <a:spLocks/>
                </p:cNvSpPr>
                <p:nvPr/>
              </p:nvSpPr>
              <p:spPr bwMode="auto">
                <a:xfrm>
                  <a:off x="4504" y="1432"/>
                  <a:ext cx="93" cy="67"/>
                </a:xfrm>
                <a:custGeom>
                  <a:avLst/>
                  <a:gdLst>
                    <a:gd name="G0" fmla="+- 0 0 0"/>
                    <a:gd name="G1" fmla="+- 17527 0 0"/>
                    <a:gd name="G2" fmla="+- 21600 0 0"/>
                    <a:gd name="T0" fmla="*/ 12624 w 21600"/>
                    <a:gd name="T1" fmla="*/ 0 h 30385"/>
                    <a:gd name="T2" fmla="*/ 17356 w 21600"/>
                    <a:gd name="T3" fmla="*/ 30385 h 30385"/>
                    <a:gd name="T4" fmla="*/ 0 w 21600"/>
                    <a:gd name="T5" fmla="*/ 17527 h 30385"/>
                  </a:gdLst>
                  <a:ahLst/>
                  <a:cxnLst>
                    <a:cxn ang="0">
                      <a:pos x="T0" y="T1"/>
                    </a:cxn>
                    <a:cxn ang="0">
                      <a:pos x="T2" y="T3"/>
                    </a:cxn>
                    <a:cxn ang="0">
                      <a:pos x="T4" y="T5"/>
                    </a:cxn>
                  </a:cxnLst>
                  <a:rect l="0" t="0" r="r" b="b"/>
                  <a:pathLst>
                    <a:path w="21600" h="30385" fill="none" extrusionOk="0">
                      <a:moveTo>
                        <a:pt x="12623" y="0"/>
                      </a:moveTo>
                      <a:cubicBezTo>
                        <a:pt x="18259" y="4059"/>
                        <a:pt x="21600" y="10581"/>
                        <a:pt x="21600" y="17527"/>
                      </a:cubicBezTo>
                      <a:cubicBezTo>
                        <a:pt x="21600" y="22157"/>
                        <a:pt x="20112" y="26664"/>
                        <a:pt x="17356" y="30385"/>
                      </a:cubicBezTo>
                    </a:path>
                    <a:path w="21600" h="30385" stroke="0" extrusionOk="0">
                      <a:moveTo>
                        <a:pt x="12623" y="0"/>
                      </a:moveTo>
                      <a:cubicBezTo>
                        <a:pt x="18259" y="4059"/>
                        <a:pt x="21600" y="10581"/>
                        <a:pt x="21600" y="17527"/>
                      </a:cubicBezTo>
                      <a:cubicBezTo>
                        <a:pt x="21600" y="22157"/>
                        <a:pt x="20112" y="26664"/>
                        <a:pt x="17356" y="30385"/>
                      </a:cubicBezTo>
                      <a:lnTo>
                        <a:pt x="0" y="17527"/>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51" name="Arc 99"/>
                <p:cNvSpPr>
                  <a:spLocks/>
                </p:cNvSpPr>
                <p:nvPr/>
              </p:nvSpPr>
              <p:spPr bwMode="auto">
                <a:xfrm>
                  <a:off x="4470" y="1495"/>
                  <a:ext cx="113" cy="95"/>
                </a:xfrm>
                <a:custGeom>
                  <a:avLst/>
                  <a:gdLst>
                    <a:gd name="G0" fmla="+- 6874 0 0"/>
                    <a:gd name="G1" fmla="+- 7790 0 0"/>
                    <a:gd name="G2" fmla="+- 21600 0 0"/>
                    <a:gd name="T0" fmla="*/ 27020 w 28474"/>
                    <a:gd name="T1" fmla="*/ 0 h 29390"/>
                    <a:gd name="T2" fmla="*/ 0 w 28474"/>
                    <a:gd name="T3" fmla="*/ 28267 h 29390"/>
                    <a:gd name="T4" fmla="*/ 6874 w 28474"/>
                    <a:gd name="T5" fmla="*/ 7790 h 29390"/>
                  </a:gdLst>
                  <a:ahLst/>
                  <a:cxnLst>
                    <a:cxn ang="0">
                      <a:pos x="T0" y="T1"/>
                    </a:cxn>
                    <a:cxn ang="0">
                      <a:pos x="T2" y="T3"/>
                    </a:cxn>
                    <a:cxn ang="0">
                      <a:pos x="T4" y="T5"/>
                    </a:cxn>
                  </a:cxnLst>
                  <a:rect l="0" t="0" r="r" b="b"/>
                  <a:pathLst>
                    <a:path w="28474" h="29390" fill="none" extrusionOk="0">
                      <a:moveTo>
                        <a:pt x="27020" y="-1"/>
                      </a:moveTo>
                      <a:cubicBezTo>
                        <a:pt x="27981" y="2484"/>
                        <a:pt x="28474" y="5125"/>
                        <a:pt x="28474" y="7790"/>
                      </a:cubicBezTo>
                      <a:cubicBezTo>
                        <a:pt x="28474" y="19719"/>
                        <a:pt x="18803" y="29390"/>
                        <a:pt x="6874" y="29390"/>
                      </a:cubicBezTo>
                      <a:cubicBezTo>
                        <a:pt x="4537" y="29390"/>
                        <a:pt x="2215" y="29010"/>
                        <a:pt x="-1" y="28267"/>
                      </a:cubicBezTo>
                    </a:path>
                    <a:path w="28474" h="29390" stroke="0" extrusionOk="0">
                      <a:moveTo>
                        <a:pt x="27020" y="-1"/>
                      </a:moveTo>
                      <a:cubicBezTo>
                        <a:pt x="27981" y="2484"/>
                        <a:pt x="28474" y="5125"/>
                        <a:pt x="28474" y="7790"/>
                      </a:cubicBezTo>
                      <a:cubicBezTo>
                        <a:pt x="28474" y="19719"/>
                        <a:pt x="18803" y="29390"/>
                        <a:pt x="6874" y="29390"/>
                      </a:cubicBezTo>
                      <a:cubicBezTo>
                        <a:pt x="4537" y="29390"/>
                        <a:pt x="2215" y="29010"/>
                        <a:pt x="-1" y="28267"/>
                      </a:cubicBezTo>
                      <a:lnTo>
                        <a:pt x="6874" y="779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945252" name="Rectangle 100"/>
          <p:cNvSpPr>
            <a:spLocks noChangeArrowheads="1"/>
          </p:cNvSpPr>
          <p:nvPr/>
        </p:nvSpPr>
        <p:spPr bwMode="auto">
          <a:xfrm>
            <a:off x="6715125" y="2208213"/>
            <a:ext cx="6905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i="1"/>
              <a:t>VPN_A</a:t>
            </a:r>
          </a:p>
        </p:txBody>
      </p:sp>
      <p:grpSp>
        <p:nvGrpSpPr>
          <p:cNvPr id="945253" name="Group 101"/>
          <p:cNvGrpSpPr>
            <a:grpSpLocks/>
          </p:cNvGrpSpPr>
          <p:nvPr/>
        </p:nvGrpSpPr>
        <p:grpSpPr bwMode="auto">
          <a:xfrm>
            <a:off x="6470650" y="1525588"/>
            <a:ext cx="796925" cy="438150"/>
            <a:chOff x="4076" y="961"/>
            <a:chExt cx="502" cy="276"/>
          </a:xfrm>
        </p:grpSpPr>
        <p:grpSp>
          <p:nvGrpSpPr>
            <p:cNvPr id="945254" name="Group 102"/>
            <p:cNvGrpSpPr>
              <a:grpSpLocks/>
            </p:cNvGrpSpPr>
            <p:nvPr/>
          </p:nvGrpSpPr>
          <p:grpSpPr bwMode="auto">
            <a:xfrm>
              <a:off x="4080" y="963"/>
              <a:ext cx="498" cy="274"/>
              <a:chOff x="4080" y="963"/>
              <a:chExt cx="498" cy="274"/>
            </a:xfrm>
          </p:grpSpPr>
          <p:grpSp>
            <p:nvGrpSpPr>
              <p:cNvPr id="945255" name="Group 103"/>
              <p:cNvGrpSpPr>
                <a:grpSpLocks/>
              </p:cNvGrpSpPr>
              <p:nvPr/>
            </p:nvGrpSpPr>
            <p:grpSpPr bwMode="auto">
              <a:xfrm>
                <a:off x="4080" y="966"/>
                <a:ext cx="496" cy="271"/>
                <a:chOff x="4080" y="966"/>
                <a:chExt cx="496" cy="271"/>
              </a:xfrm>
            </p:grpSpPr>
            <p:sp>
              <p:nvSpPr>
                <p:cNvPr id="945256" name="Oval 104"/>
                <p:cNvSpPr>
                  <a:spLocks noChangeArrowheads="1"/>
                </p:cNvSpPr>
                <p:nvPr/>
              </p:nvSpPr>
              <p:spPr bwMode="auto">
                <a:xfrm>
                  <a:off x="4251" y="966"/>
                  <a:ext cx="213"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57" name="Oval 105"/>
                <p:cNvSpPr>
                  <a:spLocks noChangeArrowheads="1"/>
                </p:cNvSpPr>
                <p:nvPr/>
              </p:nvSpPr>
              <p:spPr bwMode="auto">
                <a:xfrm>
                  <a:off x="4131" y="996"/>
                  <a:ext cx="163"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58" name="Oval 106"/>
                <p:cNvSpPr>
                  <a:spLocks noChangeArrowheads="1"/>
                </p:cNvSpPr>
                <p:nvPr/>
              </p:nvSpPr>
              <p:spPr bwMode="auto">
                <a:xfrm>
                  <a:off x="4080" y="1064"/>
                  <a:ext cx="107" cy="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59" name="Oval 107"/>
                <p:cNvSpPr>
                  <a:spLocks noChangeArrowheads="1"/>
                </p:cNvSpPr>
                <p:nvPr/>
              </p:nvSpPr>
              <p:spPr bwMode="auto">
                <a:xfrm>
                  <a:off x="4113" y="1106"/>
                  <a:ext cx="167" cy="9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60" name="Oval 108"/>
                <p:cNvSpPr>
                  <a:spLocks noChangeArrowheads="1"/>
                </p:cNvSpPr>
                <p:nvPr/>
              </p:nvSpPr>
              <p:spPr bwMode="auto">
                <a:xfrm>
                  <a:off x="4233" y="1120"/>
                  <a:ext cx="251" cy="117"/>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61" name="Oval 109"/>
                <p:cNvSpPr>
                  <a:spLocks noChangeArrowheads="1"/>
                </p:cNvSpPr>
                <p:nvPr/>
              </p:nvSpPr>
              <p:spPr bwMode="auto">
                <a:xfrm>
                  <a:off x="4396" y="996"/>
                  <a:ext cx="158" cy="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62" name="Oval 110"/>
                <p:cNvSpPr>
                  <a:spLocks noChangeArrowheads="1"/>
                </p:cNvSpPr>
                <p:nvPr/>
              </p:nvSpPr>
              <p:spPr bwMode="auto">
                <a:xfrm>
                  <a:off x="4417" y="1054"/>
                  <a:ext cx="159" cy="9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63" name="Oval 111"/>
                <p:cNvSpPr>
                  <a:spLocks noChangeArrowheads="1"/>
                </p:cNvSpPr>
                <p:nvPr/>
              </p:nvSpPr>
              <p:spPr bwMode="auto">
                <a:xfrm>
                  <a:off x="4401" y="1074"/>
                  <a:ext cx="158" cy="147"/>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64" name="Oval 112"/>
                <p:cNvSpPr>
                  <a:spLocks noChangeArrowheads="1"/>
                </p:cNvSpPr>
                <p:nvPr/>
              </p:nvSpPr>
              <p:spPr bwMode="auto">
                <a:xfrm>
                  <a:off x="4170" y="1030"/>
                  <a:ext cx="321" cy="143"/>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5265" name="Group 113"/>
              <p:cNvGrpSpPr>
                <a:grpSpLocks/>
              </p:cNvGrpSpPr>
              <p:nvPr/>
            </p:nvGrpSpPr>
            <p:grpSpPr bwMode="auto">
              <a:xfrm>
                <a:off x="4081" y="963"/>
                <a:ext cx="497" cy="274"/>
                <a:chOff x="4081" y="963"/>
                <a:chExt cx="497" cy="274"/>
              </a:xfrm>
            </p:grpSpPr>
            <p:sp>
              <p:nvSpPr>
                <p:cNvPr id="945266" name="Arc 114"/>
                <p:cNvSpPr>
                  <a:spLocks/>
                </p:cNvSpPr>
                <p:nvPr/>
              </p:nvSpPr>
              <p:spPr bwMode="auto">
                <a:xfrm>
                  <a:off x="4255" y="963"/>
                  <a:ext cx="204" cy="57"/>
                </a:xfrm>
                <a:custGeom>
                  <a:avLst/>
                  <a:gdLst>
                    <a:gd name="G0" fmla="+- 20402 0 0"/>
                    <a:gd name="G1" fmla="+- 21600 0 0"/>
                    <a:gd name="G2" fmla="+- 21600 0 0"/>
                    <a:gd name="T0" fmla="*/ 0 w 40614"/>
                    <a:gd name="T1" fmla="*/ 14505 h 21600"/>
                    <a:gd name="T2" fmla="*/ 40614 w 40614"/>
                    <a:gd name="T3" fmla="*/ 13982 h 21600"/>
                    <a:gd name="T4" fmla="*/ 20402 w 40614"/>
                    <a:gd name="T5" fmla="*/ 21600 h 21600"/>
                  </a:gdLst>
                  <a:ahLst/>
                  <a:cxnLst>
                    <a:cxn ang="0">
                      <a:pos x="T0" y="T1"/>
                    </a:cxn>
                    <a:cxn ang="0">
                      <a:pos x="T2" y="T3"/>
                    </a:cxn>
                    <a:cxn ang="0">
                      <a:pos x="T4" y="T5"/>
                    </a:cxn>
                  </a:cxnLst>
                  <a:rect l="0" t="0" r="r" b="b"/>
                  <a:pathLst>
                    <a:path w="40614" h="21600" fill="none" extrusionOk="0">
                      <a:moveTo>
                        <a:pt x="0" y="14505"/>
                      </a:moveTo>
                      <a:cubicBezTo>
                        <a:pt x="3020" y="5820"/>
                        <a:pt x="11207" y="0"/>
                        <a:pt x="20402" y="0"/>
                      </a:cubicBezTo>
                      <a:cubicBezTo>
                        <a:pt x="29392" y="0"/>
                        <a:pt x="37443" y="5569"/>
                        <a:pt x="40614" y="13981"/>
                      </a:cubicBezTo>
                    </a:path>
                    <a:path w="40614" h="21600" stroke="0" extrusionOk="0">
                      <a:moveTo>
                        <a:pt x="0" y="14505"/>
                      </a:moveTo>
                      <a:cubicBezTo>
                        <a:pt x="3020" y="5820"/>
                        <a:pt x="11207" y="0"/>
                        <a:pt x="20402" y="0"/>
                      </a:cubicBezTo>
                      <a:cubicBezTo>
                        <a:pt x="29392" y="0"/>
                        <a:pt x="37443" y="5569"/>
                        <a:pt x="40614" y="13981"/>
                      </a:cubicBezTo>
                      <a:lnTo>
                        <a:pt x="20402"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67" name="Arc 115"/>
                <p:cNvSpPr>
                  <a:spLocks/>
                </p:cNvSpPr>
                <p:nvPr/>
              </p:nvSpPr>
              <p:spPr bwMode="auto">
                <a:xfrm>
                  <a:off x="4131" y="996"/>
                  <a:ext cx="131" cy="64"/>
                </a:xfrm>
                <a:custGeom>
                  <a:avLst/>
                  <a:gdLst>
                    <a:gd name="G0" fmla="+- 21600 0 0"/>
                    <a:gd name="G1" fmla="+- 21600 0 0"/>
                    <a:gd name="G2" fmla="+- 21600 0 0"/>
                    <a:gd name="T0" fmla="*/ 1020 w 32063"/>
                    <a:gd name="T1" fmla="*/ 28159 h 28159"/>
                    <a:gd name="T2" fmla="*/ 32063 w 32063"/>
                    <a:gd name="T3" fmla="*/ 2703 h 28159"/>
                    <a:gd name="T4" fmla="*/ 21600 w 32063"/>
                    <a:gd name="T5" fmla="*/ 21600 h 28159"/>
                  </a:gdLst>
                  <a:ahLst/>
                  <a:cxnLst>
                    <a:cxn ang="0">
                      <a:pos x="T0" y="T1"/>
                    </a:cxn>
                    <a:cxn ang="0">
                      <a:pos x="T2" y="T3"/>
                    </a:cxn>
                    <a:cxn ang="0">
                      <a:pos x="T4" y="T5"/>
                    </a:cxn>
                  </a:cxnLst>
                  <a:rect l="0" t="0" r="r" b="b"/>
                  <a:pathLst>
                    <a:path w="32063" h="28159" fill="none" extrusionOk="0">
                      <a:moveTo>
                        <a:pt x="1019" y="28159"/>
                      </a:moveTo>
                      <a:cubicBezTo>
                        <a:pt x="344" y="26038"/>
                        <a:pt x="0" y="23825"/>
                        <a:pt x="0" y="21600"/>
                      </a:cubicBezTo>
                      <a:cubicBezTo>
                        <a:pt x="0" y="9670"/>
                        <a:pt x="9670" y="0"/>
                        <a:pt x="21600" y="0"/>
                      </a:cubicBezTo>
                      <a:cubicBezTo>
                        <a:pt x="25260" y="0"/>
                        <a:pt x="28860" y="930"/>
                        <a:pt x="32062" y="2703"/>
                      </a:cubicBezTo>
                    </a:path>
                    <a:path w="32063" h="28159" stroke="0" extrusionOk="0">
                      <a:moveTo>
                        <a:pt x="1019" y="28159"/>
                      </a:moveTo>
                      <a:cubicBezTo>
                        <a:pt x="344" y="26038"/>
                        <a:pt x="0" y="23825"/>
                        <a:pt x="0" y="21600"/>
                      </a:cubicBezTo>
                      <a:cubicBezTo>
                        <a:pt x="0" y="9670"/>
                        <a:pt x="9670" y="0"/>
                        <a:pt x="21600" y="0"/>
                      </a:cubicBezTo>
                      <a:cubicBezTo>
                        <a:pt x="25260" y="0"/>
                        <a:pt x="28860" y="930"/>
                        <a:pt x="32062" y="2703"/>
                      </a:cubicBezTo>
                      <a:lnTo>
                        <a:pt x="21600"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68" name="Arc 116"/>
                <p:cNvSpPr>
                  <a:spLocks/>
                </p:cNvSpPr>
                <p:nvPr/>
              </p:nvSpPr>
              <p:spPr bwMode="auto">
                <a:xfrm>
                  <a:off x="4081" y="1057"/>
                  <a:ext cx="78" cy="94"/>
                </a:xfrm>
                <a:custGeom>
                  <a:avLst/>
                  <a:gdLst>
                    <a:gd name="G0" fmla="+- 21600 0 0"/>
                    <a:gd name="G1" fmla="+- 20481 0 0"/>
                    <a:gd name="G2" fmla="+- 21600 0 0"/>
                    <a:gd name="T0" fmla="*/ 8513 w 21600"/>
                    <a:gd name="T1" fmla="*/ 37665 h 37665"/>
                    <a:gd name="T2" fmla="*/ 14739 w 21600"/>
                    <a:gd name="T3" fmla="*/ 0 h 37665"/>
                    <a:gd name="T4" fmla="*/ 21600 w 21600"/>
                    <a:gd name="T5" fmla="*/ 20481 h 37665"/>
                  </a:gdLst>
                  <a:ahLst/>
                  <a:cxnLst>
                    <a:cxn ang="0">
                      <a:pos x="T0" y="T1"/>
                    </a:cxn>
                    <a:cxn ang="0">
                      <a:pos x="T2" y="T3"/>
                    </a:cxn>
                    <a:cxn ang="0">
                      <a:pos x="T4" y="T5"/>
                    </a:cxn>
                  </a:cxnLst>
                  <a:rect l="0" t="0" r="r" b="b"/>
                  <a:pathLst>
                    <a:path w="21600" h="37665" fill="none" extrusionOk="0">
                      <a:moveTo>
                        <a:pt x="8512" y="37665"/>
                      </a:moveTo>
                      <a:cubicBezTo>
                        <a:pt x="3148" y="33579"/>
                        <a:pt x="0" y="27223"/>
                        <a:pt x="0" y="20481"/>
                      </a:cubicBezTo>
                      <a:cubicBezTo>
                        <a:pt x="0" y="11195"/>
                        <a:pt x="5934" y="2949"/>
                        <a:pt x="14738" y="-1"/>
                      </a:cubicBezTo>
                    </a:path>
                    <a:path w="21600" h="37665" stroke="0" extrusionOk="0">
                      <a:moveTo>
                        <a:pt x="8512" y="37665"/>
                      </a:moveTo>
                      <a:cubicBezTo>
                        <a:pt x="3148" y="33579"/>
                        <a:pt x="0" y="27223"/>
                        <a:pt x="0" y="20481"/>
                      </a:cubicBezTo>
                      <a:cubicBezTo>
                        <a:pt x="0" y="11195"/>
                        <a:pt x="5934" y="2949"/>
                        <a:pt x="14738" y="-1"/>
                      </a:cubicBezTo>
                      <a:lnTo>
                        <a:pt x="21600" y="20481"/>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69" name="Arc 117"/>
                <p:cNvSpPr>
                  <a:spLocks/>
                </p:cNvSpPr>
                <p:nvPr/>
              </p:nvSpPr>
              <p:spPr bwMode="auto">
                <a:xfrm>
                  <a:off x="4113" y="1150"/>
                  <a:ext cx="131" cy="54"/>
                </a:xfrm>
                <a:custGeom>
                  <a:avLst/>
                  <a:gdLst>
                    <a:gd name="G0" fmla="+- 21600 0 0"/>
                    <a:gd name="G1" fmla="+- 1256 0 0"/>
                    <a:gd name="G2" fmla="+- 21600 0 0"/>
                    <a:gd name="T0" fmla="*/ 31393 w 31393"/>
                    <a:gd name="T1" fmla="*/ 20509 h 22856"/>
                    <a:gd name="T2" fmla="*/ 37 w 31393"/>
                    <a:gd name="T3" fmla="*/ 0 h 22856"/>
                    <a:gd name="T4" fmla="*/ 21600 w 31393"/>
                    <a:gd name="T5" fmla="*/ 1256 h 22856"/>
                  </a:gdLst>
                  <a:ahLst/>
                  <a:cxnLst>
                    <a:cxn ang="0">
                      <a:pos x="T0" y="T1"/>
                    </a:cxn>
                    <a:cxn ang="0">
                      <a:pos x="T2" y="T3"/>
                    </a:cxn>
                    <a:cxn ang="0">
                      <a:pos x="T4" y="T5"/>
                    </a:cxn>
                  </a:cxnLst>
                  <a:rect l="0" t="0" r="r" b="b"/>
                  <a:pathLst>
                    <a:path w="31393" h="22856" fill="none" extrusionOk="0">
                      <a:moveTo>
                        <a:pt x="31392" y="20508"/>
                      </a:moveTo>
                      <a:cubicBezTo>
                        <a:pt x="28359" y="22051"/>
                        <a:pt x="25003" y="22856"/>
                        <a:pt x="21600" y="22856"/>
                      </a:cubicBezTo>
                      <a:cubicBezTo>
                        <a:pt x="9670" y="22856"/>
                        <a:pt x="0" y="13185"/>
                        <a:pt x="0" y="1256"/>
                      </a:cubicBezTo>
                      <a:cubicBezTo>
                        <a:pt x="0" y="837"/>
                        <a:pt x="12" y="418"/>
                        <a:pt x="36" y="-1"/>
                      </a:cubicBezTo>
                    </a:path>
                    <a:path w="31393" h="22856" stroke="0" extrusionOk="0">
                      <a:moveTo>
                        <a:pt x="31392" y="20508"/>
                      </a:moveTo>
                      <a:cubicBezTo>
                        <a:pt x="28359" y="22051"/>
                        <a:pt x="25003" y="22856"/>
                        <a:pt x="21600" y="22856"/>
                      </a:cubicBezTo>
                      <a:cubicBezTo>
                        <a:pt x="9670" y="22856"/>
                        <a:pt x="0" y="13185"/>
                        <a:pt x="0" y="1256"/>
                      </a:cubicBezTo>
                      <a:cubicBezTo>
                        <a:pt x="0" y="837"/>
                        <a:pt x="12" y="418"/>
                        <a:pt x="36" y="-1"/>
                      </a:cubicBezTo>
                      <a:lnTo>
                        <a:pt x="21600" y="1256"/>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70" name="Arc 118"/>
                <p:cNvSpPr>
                  <a:spLocks/>
                </p:cNvSpPr>
                <p:nvPr/>
              </p:nvSpPr>
              <p:spPr bwMode="auto">
                <a:xfrm>
                  <a:off x="4237" y="1187"/>
                  <a:ext cx="221" cy="50"/>
                </a:xfrm>
                <a:custGeom>
                  <a:avLst/>
                  <a:gdLst>
                    <a:gd name="G0" fmla="+- 21250 0 0"/>
                    <a:gd name="G1" fmla="+- 0 0 0"/>
                    <a:gd name="G2" fmla="+- 21600 0 0"/>
                    <a:gd name="T0" fmla="*/ 39364 w 39364"/>
                    <a:gd name="T1" fmla="*/ 11767 h 21600"/>
                    <a:gd name="T2" fmla="*/ 0 w 39364"/>
                    <a:gd name="T3" fmla="*/ 3873 h 21600"/>
                    <a:gd name="T4" fmla="*/ 21250 w 39364"/>
                    <a:gd name="T5" fmla="*/ 0 h 21600"/>
                  </a:gdLst>
                  <a:ahLst/>
                  <a:cxnLst>
                    <a:cxn ang="0">
                      <a:pos x="T0" y="T1"/>
                    </a:cxn>
                    <a:cxn ang="0">
                      <a:pos x="T2" y="T3"/>
                    </a:cxn>
                    <a:cxn ang="0">
                      <a:pos x="T4" y="T5"/>
                    </a:cxn>
                  </a:cxnLst>
                  <a:rect l="0" t="0" r="r" b="b"/>
                  <a:pathLst>
                    <a:path w="39364" h="21600" fill="none" extrusionOk="0">
                      <a:moveTo>
                        <a:pt x="39363" y="11766"/>
                      </a:moveTo>
                      <a:cubicBezTo>
                        <a:pt x="35379" y="17899"/>
                        <a:pt x="28563" y="21600"/>
                        <a:pt x="21250" y="21600"/>
                      </a:cubicBezTo>
                      <a:cubicBezTo>
                        <a:pt x="10814" y="21600"/>
                        <a:pt x="1871" y="14139"/>
                        <a:pt x="0" y="3872"/>
                      </a:cubicBezTo>
                    </a:path>
                    <a:path w="39364" h="21600" stroke="0" extrusionOk="0">
                      <a:moveTo>
                        <a:pt x="39363" y="11766"/>
                      </a:moveTo>
                      <a:cubicBezTo>
                        <a:pt x="35379" y="17899"/>
                        <a:pt x="28563" y="21600"/>
                        <a:pt x="21250" y="21600"/>
                      </a:cubicBezTo>
                      <a:cubicBezTo>
                        <a:pt x="10814" y="21600"/>
                        <a:pt x="1871" y="14139"/>
                        <a:pt x="0" y="3872"/>
                      </a:cubicBezTo>
                      <a:lnTo>
                        <a:pt x="21250" y="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71" name="Arc 119"/>
                <p:cNvSpPr>
                  <a:spLocks/>
                </p:cNvSpPr>
                <p:nvPr/>
              </p:nvSpPr>
              <p:spPr bwMode="auto">
                <a:xfrm>
                  <a:off x="4457" y="997"/>
                  <a:ext cx="100" cy="67"/>
                </a:xfrm>
                <a:custGeom>
                  <a:avLst/>
                  <a:gdLst>
                    <a:gd name="G0" fmla="+- 4604 0 0"/>
                    <a:gd name="G1" fmla="+- 21600 0 0"/>
                    <a:gd name="G2" fmla="+- 21600 0 0"/>
                    <a:gd name="T0" fmla="*/ 0 w 26204"/>
                    <a:gd name="T1" fmla="*/ 496 h 33048"/>
                    <a:gd name="T2" fmla="*/ 22921 w 26204"/>
                    <a:gd name="T3" fmla="*/ 33048 h 33048"/>
                    <a:gd name="T4" fmla="*/ 4604 w 26204"/>
                    <a:gd name="T5" fmla="*/ 21600 h 33048"/>
                  </a:gdLst>
                  <a:ahLst/>
                  <a:cxnLst>
                    <a:cxn ang="0">
                      <a:pos x="T0" y="T1"/>
                    </a:cxn>
                    <a:cxn ang="0">
                      <a:pos x="T2" y="T3"/>
                    </a:cxn>
                    <a:cxn ang="0">
                      <a:pos x="T4" y="T5"/>
                    </a:cxn>
                  </a:cxnLst>
                  <a:rect l="0" t="0" r="r" b="b"/>
                  <a:pathLst>
                    <a:path w="26204" h="33048" fill="none" extrusionOk="0">
                      <a:moveTo>
                        <a:pt x="0" y="496"/>
                      </a:moveTo>
                      <a:cubicBezTo>
                        <a:pt x="1512" y="166"/>
                        <a:pt x="3056" y="0"/>
                        <a:pt x="4604" y="0"/>
                      </a:cubicBezTo>
                      <a:cubicBezTo>
                        <a:pt x="16533" y="0"/>
                        <a:pt x="26204" y="9670"/>
                        <a:pt x="26204" y="21600"/>
                      </a:cubicBezTo>
                      <a:cubicBezTo>
                        <a:pt x="26204" y="25648"/>
                        <a:pt x="25066" y="29614"/>
                        <a:pt x="22920" y="33047"/>
                      </a:cubicBezTo>
                    </a:path>
                    <a:path w="26204" h="33048" stroke="0" extrusionOk="0">
                      <a:moveTo>
                        <a:pt x="0" y="496"/>
                      </a:moveTo>
                      <a:cubicBezTo>
                        <a:pt x="1512" y="166"/>
                        <a:pt x="3056" y="0"/>
                        <a:pt x="4604" y="0"/>
                      </a:cubicBezTo>
                      <a:cubicBezTo>
                        <a:pt x="16533" y="0"/>
                        <a:pt x="26204" y="9670"/>
                        <a:pt x="26204" y="21600"/>
                      </a:cubicBezTo>
                      <a:cubicBezTo>
                        <a:pt x="26204" y="25648"/>
                        <a:pt x="25066" y="29614"/>
                        <a:pt x="22920" y="33047"/>
                      </a:cubicBezTo>
                      <a:lnTo>
                        <a:pt x="4604"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72" name="Arc 120"/>
                <p:cNvSpPr>
                  <a:spLocks/>
                </p:cNvSpPr>
                <p:nvPr/>
              </p:nvSpPr>
              <p:spPr bwMode="auto">
                <a:xfrm>
                  <a:off x="4487" y="1063"/>
                  <a:ext cx="91" cy="67"/>
                </a:xfrm>
                <a:custGeom>
                  <a:avLst/>
                  <a:gdLst>
                    <a:gd name="G0" fmla="+- 0 0 0"/>
                    <a:gd name="G1" fmla="+- 17585 0 0"/>
                    <a:gd name="G2" fmla="+- 21600 0 0"/>
                    <a:gd name="T0" fmla="*/ 12543 w 21600"/>
                    <a:gd name="T1" fmla="*/ 0 h 30560"/>
                    <a:gd name="T2" fmla="*/ 17269 w 21600"/>
                    <a:gd name="T3" fmla="*/ 30560 h 30560"/>
                    <a:gd name="T4" fmla="*/ 0 w 21600"/>
                    <a:gd name="T5" fmla="*/ 17585 h 30560"/>
                  </a:gdLst>
                  <a:ahLst/>
                  <a:cxnLst>
                    <a:cxn ang="0">
                      <a:pos x="T0" y="T1"/>
                    </a:cxn>
                    <a:cxn ang="0">
                      <a:pos x="T2" y="T3"/>
                    </a:cxn>
                    <a:cxn ang="0">
                      <a:pos x="T4" y="T5"/>
                    </a:cxn>
                  </a:cxnLst>
                  <a:rect l="0" t="0" r="r" b="b"/>
                  <a:pathLst>
                    <a:path w="21600" h="30560" fill="none" extrusionOk="0">
                      <a:moveTo>
                        <a:pt x="12543" y="-1"/>
                      </a:moveTo>
                      <a:cubicBezTo>
                        <a:pt x="18226" y="4053"/>
                        <a:pt x="21600" y="10604"/>
                        <a:pt x="21600" y="17585"/>
                      </a:cubicBezTo>
                      <a:cubicBezTo>
                        <a:pt x="21600" y="22264"/>
                        <a:pt x="20080" y="26818"/>
                        <a:pt x="17268" y="30559"/>
                      </a:cubicBezTo>
                    </a:path>
                    <a:path w="21600" h="30560" stroke="0" extrusionOk="0">
                      <a:moveTo>
                        <a:pt x="12543" y="-1"/>
                      </a:moveTo>
                      <a:cubicBezTo>
                        <a:pt x="18226" y="4053"/>
                        <a:pt x="21600" y="10604"/>
                        <a:pt x="21600" y="17585"/>
                      </a:cubicBezTo>
                      <a:cubicBezTo>
                        <a:pt x="21600" y="22264"/>
                        <a:pt x="20080" y="26818"/>
                        <a:pt x="17268" y="30559"/>
                      </a:cubicBezTo>
                      <a:lnTo>
                        <a:pt x="0" y="17585"/>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73" name="Arc 121"/>
                <p:cNvSpPr>
                  <a:spLocks/>
                </p:cNvSpPr>
                <p:nvPr/>
              </p:nvSpPr>
              <p:spPr bwMode="auto">
                <a:xfrm>
                  <a:off x="4453" y="1127"/>
                  <a:ext cx="109" cy="95"/>
                </a:xfrm>
                <a:custGeom>
                  <a:avLst/>
                  <a:gdLst>
                    <a:gd name="G0" fmla="+- 6860 0 0"/>
                    <a:gd name="G1" fmla="+- 7809 0 0"/>
                    <a:gd name="G2" fmla="+- 21600 0 0"/>
                    <a:gd name="T0" fmla="*/ 26999 w 28460"/>
                    <a:gd name="T1" fmla="*/ 0 h 29409"/>
                    <a:gd name="T2" fmla="*/ 0 w 28460"/>
                    <a:gd name="T3" fmla="*/ 28291 h 29409"/>
                    <a:gd name="T4" fmla="*/ 6860 w 28460"/>
                    <a:gd name="T5" fmla="*/ 7809 h 29409"/>
                  </a:gdLst>
                  <a:ahLst/>
                  <a:cxnLst>
                    <a:cxn ang="0">
                      <a:pos x="T0" y="T1"/>
                    </a:cxn>
                    <a:cxn ang="0">
                      <a:pos x="T2" y="T3"/>
                    </a:cxn>
                    <a:cxn ang="0">
                      <a:pos x="T4" y="T5"/>
                    </a:cxn>
                  </a:cxnLst>
                  <a:rect l="0" t="0" r="r" b="b"/>
                  <a:pathLst>
                    <a:path w="28460" h="29409" fill="none" extrusionOk="0">
                      <a:moveTo>
                        <a:pt x="26999" y="-1"/>
                      </a:moveTo>
                      <a:cubicBezTo>
                        <a:pt x="27964" y="2490"/>
                        <a:pt x="28460" y="5138"/>
                        <a:pt x="28460" y="7809"/>
                      </a:cubicBezTo>
                      <a:cubicBezTo>
                        <a:pt x="28460" y="19738"/>
                        <a:pt x="18789" y="29409"/>
                        <a:pt x="6860" y="29409"/>
                      </a:cubicBezTo>
                      <a:cubicBezTo>
                        <a:pt x="4527" y="29409"/>
                        <a:pt x="2211" y="29031"/>
                        <a:pt x="0" y="28290"/>
                      </a:cubicBezTo>
                    </a:path>
                    <a:path w="28460" h="29409" stroke="0" extrusionOk="0">
                      <a:moveTo>
                        <a:pt x="26999" y="-1"/>
                      </a:moveTo>
                      <a:cubicBezTo>
                        <a:pt x="27964" y="2490"/>
                        <a:pt x="28460" y="5138"/>
                        <a:pt x="28460" y="7809"/>
                      </a:cubicBezTo>
                      <a:cubicBezTo>
                        <a:pt x="28460" y="19738"/>
                        <a:pt x="18789" y="29409"/>
                        <a:pt x="6860" y="29409"/>
                      </a:cubicBezTo>
                      <a:cubicBezTo>
                        <a:pt x="4527" y="29409"/>
                        <a:pt x="2211" y="29031"/>
                        <a:pt x="0" y="28290"/>
                      </a:cubicBezTo>
                      <a:lnTo>
                        <a:pt x="6860" y="7809"/>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45274" name="Group 122"/>
            <p:cNvGrpSpPr>
              <a:grpSpLocks/>
            </p:cNvGrpSpPr>
            <p:nvPr/>
          </p:nvGrpSpPr>
          <p:grpSpPr bwMode="auto">
            <a:xfrm>
              <a:off x="4076" y="961"/>
              <a:ext cx="501" cy="273"/>
              <a:chOff x="4076" y="961"/>
              <a:chExt cx="501" cy="273"/>
            </a:xfrm>
          </p:grpSpPr>
          <p:grpSp>
            <p:nvGrpSpPr>
              <p:cNvPr id="945275" name="Group 123"/>
              <p:cNvGrpSpPr>
                <a:grpSpLocks/>
              </p:cNvGrpSpPr>
              <p:nvPr/>
            </p:nvGrpSpPr>
            <p:grpSpPr bwMode="auto">
              <a:xfrm>
                <a:off x="4076" y="962"/>
                <a:ext cx="500" cy="272"/>
                <a:chOff x="4076" y="962"/>
                <a:chExt cx="500" cy="272"/>
              </a:xfrm>
            </p:grpSpPr>
            <p:sp>
              <p:nvSpPr>
                <p:cNvPr id="945276" name="Oval 124"/>
                <p:cNvSpPr>
                  <a:spLocks noChangeArrowheads="1"/>
                </p:cNvSpPr>
                <p:nvPr/>
              </p:nvSpPr>
              <p:spPr bwMode="auto">
                <a:xfrm>
                  <a:off x="4248" y="962"/>
                  <a:ext cx="216"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77" name="Oval 125"/>
                <p:cNvSpPr>
                  <a:spLocks noChangeArrowheads="1"/>
                </p:cNvSpPr>
                <p:nvPr/>
              </p:nvSpPr>
              <p:spPr bwMode="auto">
                <a:xfrm>
                  <a:off x="4127" y="994"/>
                  <a:ext cx="166" cy="10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78" name="Oval 126"/>
                <p:cNvSpPr>
                  <a:spLocks noChangeArrowheads="1"/>
                </p:cNvSpPr>
                <p:nvPr/>
              </p:nvSpPr>
              <p:spPr bwMode="auto">
                <a:xfrm>
                  <a:off x="4076" y="1062"/>
                  <a:ext cx="111" cy="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79" name="Oval 127"/>
                <p:cNvSpPr>
                  <a:spLocks noChangeArrowheads="1"/>
                </p:cNvSpPr>
                <p:nvPr/>
              </p:nvSpPr>
              <p:spPr bwMode="auto">
                <a:xfrm>
                  <a:off x="4110" y="1100"/>
                  <a:ext cx="166" cy="101"/>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80" name="Oval 128"/>
                <p:cNvSpPr>
                  <a:spLocks noChangeArrowheads="1"/>
                </p:cNvSpPr>
                <p:nvPr/>
              </p:nvSpPr>
              <p:spPr bwMode="auto">
                <a:xfrm>
                  <a:off x="4231" y="1119"/>
                  <a:ext cx="250" cy="115"/>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81" name="Oval 129"/>
                <p:cNvSpPr>
                  <a:spLocks noChangeArrowheads="1"/>
                </p:cNvSpPr>
                <p:nvPr/>
              </p:nvSpPr>
              <p:spPr bwMode="auto">
                <a:xfrm>
                  <a:off x="4391" y="996"/>
                  <a:ext cx="163" cy="8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82" name="Oval 130"/>
                <p:cNvSpPr>
                  <a:spLocks noChangeArrowheads="1"/>
                </p:cNvSpPr>
                <p:nvPr/>
              </p:nvSpPr>
              <p:spPr bwMode="auto">
                <a:xfrm>
                  <a:off x="4415" y="1053"/>
                  <a:ext cx="161" cy="84"/>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83" name="Oval 131"/>
                <p:cNvSpPr>
                  <a:spLocks noChangeArrowheads="1"/>
                </p:cNvSpPr>
                <p:nvPr/>
              </p:nvSpPr>
              <p:spPr bwMode="auto">
                <a:xfrm>
                  <a:off x="4401" y="1072"/>
                  <a:ext cx="157" cy="142"/>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84" name="Oval 132"/>
                <p:cNvSpPr>
                  <a:spLocks noChangeArrowheads="1"/>
                </p:cNvSpPr>
                <p:nvPr/>
              </p:nvSpPr>
              <p:spPr bwMode="auto">
                <a:xfrm>
                  <a:off x="4169" y="1029"/>
                  <a:ext cx="322" cy="143"/>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5285" name="Group 133"/>
              <p:cNvGrpSpPr>
                <a:grpSpLocks/>
              </p:cNvGrpSpPr>
              <p:nvPr/>
            </p:nvGrpSpPr>
            <p:grpSpPr bwMode="auto">
              <a:xfrm>
                <a:off x="4077" y="961"/>
                <a:ext cx="500" cy="273"/>
                <a:chOff x="4077" y="961"/>
                <a:chExt cx="500" cy="273"/>
              </a:xfrm>
            </p:grpSpPr>
            <p:sp>
              <p:nvSpPr>
                <p:cNvPr id="945286" name="Arc 134"/>
                <p:cNvSpPr>
                  <a:spLocks/>
                </p:cNvSpPr>
                <p:nvPr/>
              </p:nvSpPr>
              <p:spPr bwMode="auto">
                <a:xfrm>
                  <a:off x="4251" y="961"/>
                  <a:ext cx="206" cy="56"/>
                </a:xfrm>
                <a:custGeom>
                  <a:avLst/>
                  <a:gdLst>
                    <a:gd name="G0" fmla="+- 20353 0 0"/>
                    <a:gd name="G1" fmla="+- 21600 0 0"/>
                    <a:gd name="G2" fmla="+- 21600 0 0"/>
                    <a:gd name="T0" fmla="*/ 0 w 40535"/>
                    <a:gd name="T1" fmla="*/ 14366 h 21600"/>
                    <a:gd name="T2" fmla="*/ 40535 w 40535"/>
                    <a:gd name="T3" fmla="*/ 13902 h 21600"/>
                    <a:gd name="T4" fmla="*/ 20353 w 40535"/>
                    <a:gd name="T5" fmla="*/ 21600 h 21600"/>
                  </a:gdLst>
                  <a:ahLst/>
                  <a:cxnLst>
                    <a:cxn ang="0">
                      <a:pos x="T0" y="T1"/>
                    </a:cxn>
                    <a:cxn ang="0">
                      <a:pos x="T2" y="T3"/>
                    </a:cxn>
                    <a:cxn ang="0">
                      <a:pos x="T4" y="T5"/>
                    </a:cxn>
                  </a:cxnLst>
                  <a:rect l="0" t="0" r="r" b="b"/>
                  <a:pathLst>
                    <a:path w="40535" h="21600" fill="none" extrusionOk="0">
                      <a:moveTo>
                        <a:pt x="0" y="14366"/>
                      </a:moveTo>
                      <a:cubicBezTo>
                        <a:pt x="3061" y="5753"/>
                        <a:pt x="11212" y="0"/>
                        <a:pt x="20353" y="0"/>
                      </a:cubicBezTo>
                      <a:cubicBezTo>
                        <a:pt x="29312" y="0"/>
                        <a:pt x="37341" y="5530"/>
                        <a:pt x="40534" y="13902"/>
                      </a:cubicBezTo>
                    </a:path>
                    <a:path w="40535" h="21600" stroke="0" extrusionOk="0">
                      <a:moveTo>
                        <a:pt x="0" y="14366"/>
                      </a:moveTo>
                      <a:cubicBezTo>
                        <a:pt x="3061" y="5753"/>
                        <a:pt x="11212" y="0"/>
                        <a:pt x="20353" y="0"/>
                      </a:cubicBezTo>
                      <a:cubicBezTo>
                        <a:pt x="29312" y="0"/>
                        <a:pt x="37341" y="5530"/>
                        <a:pt x="40534" y="13902"/>
                      </a:cubicBezTo>
                      <a:lnTo>
                        <a:pt x="20353"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87" name="Arc 135"/>
                <p:cNvSpPr>
                  <a:spLocks/>
                </p:cNvSpPr>
                <p:nvPr/>
              </p:nvSpPr>
              <p:spPr bwMode="auto">
                <a:xfrm>
                  <a:off x="4128" y="991"/>
                  <a:ext cx="133" cy="65"/>
                </a:xfrm>
                <a:custGeom>
                  <a:avLst/>
                  <a:gdLst>
                    <a:gd name="G0" fmla="+- 21600 0 0"/>
                    <a:gd name="G1" fmla="+- 21600 0 0"/>
                    <a:gd name="G2" fmla="+- 21600 0 0"/>
                    <a:gd name="T0" fmla="*/ 963 w 32034"/>
                    <a:gd name="T1" fmla="*/ 27979 h 27979"/>
                    <a:gd name="T2" fmla="*/ 32034 w 32034"/>
                    <a:gd name="T3" fmla="*/ 2687 h 27979"/>
                    <a:gd name="T4" fmla="*/ 21600 w 32034"/>
                    <a:gd name="T5" fmla="*/ 21600 h 27979"/>
                  </a:gdLst>
                  <a:ahLst/>
                  <a:cxnLst>
                    <a:cxn ang="0">
                      <a:pos x="T0" y="T1"/>
                    </a:cxn>
                    <a:cxn ang="0">
                      <a:pos x="T2" y="T3"/>
                    </a:cxn>
                    <a:cxn ang="0">
                      <a:pos x="T4" y="T5"/>
                    </a:cxn>
                  </a:cxnLst>
                  <a:rect l="0" t="0" r="r" b="b"/>
                  <a:pathLst>
                    <a:path w="32034" h="27979" fill="none" extrusionOk="0">
                      <a:moveTo>
                        <a:pt x="963" y="27978"/>
                      </a:moveTo>
                      <a:cubicBezTo>
                        <a:pt x="324" y="25912"/>
                        <a:pt x="0" y="23762"/>
                        <a:pt x="0" y="21600"/>
                      </a:cubicBezTo>
                      <a:cubicBezTo>
                        <a:pt x="0" y="9670"/>
                        <a:pt x="9670" y="0"/>
                        <a:pt x="21600" y="0"/>
                      </a:cubicBezTo>
                      <a:cubicBezTo>
                        <a:pt x="25249" y="0"/>
                        <a:pt x="28838" y="924"/>
                        <a:pt x="32033" y="2687"/>
                      </a:cubicBezTo>
                    </a:path>
                    <a:path w="32034" h="27979" stroke="0" extrusionOk="0">
                      <a:moveTo>
                        <a:pt x="963" y="27978"/>
                      </a:moveTo>
                      <a:cubicBezTo>
                        <a:pt x="324" y="25912"/>
                        <a:pt x="0" y="23762"/>
                        <a:pt x="0" y="21600"/>
                      </a:cubicBezTo>
                      <a:cubicBezTo>
                        <a:pt x="0" y="9670"/>
                        <a:pt x="9670" y="0"/>
                        <a:pt x="21600" y="0"/>
                      </a:cubicBezTo>
                      <a:cubicBezTo>
                        <a:pt x="25249" y="0"/>
                        <a:pt x="28838" y="924"/>
                        <a:pt x="32033" y="2687"/>
                      </a:cubicBezTo>
                      <a:lnTo>
                        <a:pt x="21600"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88" name="Arc 136"/>
                <p:cNvSpPr>
                  <a:spLocks/>
                </p:cNvSpPr>
                <p:nvPr/>
              </p:nvSpPr>
              <p:spPr bwMode="auto">
                <a:xfrm>
                  <a:off x="4077" y="1057"/>
                  <a:ext cx="80" cy="93"/>
                </a:xfrm>
                <a:custGeom>
                  <a:avLst/>
                  <a:gdLst>
                    <a:gd name="G0" fmla="+- 21600 0 0"/>
                    <a:gd name="G1" fmla="+- 20472 0 0"/>
                    <a:gd name="G2" fmla="+- 21600 0 0"/>
                    <a:gd name="T0" fmla="*/ 8432 w 21600"/>
                    <a:gd name="T1" fmla="*/ 37594 h 37594"/>
                    <a:gd name="T2" fmla="*/ 14712 w 21600"/>
                    <a:gd name="T3" fmla="*/ 0 h 37594"/>
                    <a:gd name="T4" fmla="*/ 21600 w 21600"/>
                    <a:gd name="T5" fmla="*/ 20472 h 37594"/>
                  </a:gdLst>
                  <a:ahLst/>
                  <a:cxnLst>
                    <a:cxn ang="0">
                      <a:pos x="T0" y="T1"/>
                    </a:cxn>
                    <a:cxn ang="0">
                      <a:pos x="T2" y="T3"/>
                    </a:cxn>
                    <a:cxn ang="0">
                      <a:pos x="T4" y="T5"/>
                    </a:cxn>
                  </a:cxnLst>
                  <a:rect l="0" t="0" r="r" b="b"/>
                  <a:pathLst>
                    <a:path w="21600" h="37594" fill="none" extrusionOk="0">
                      <a:moveTo>
                        <a:pt x="8431" y="37594"/>
                      </a:moveTo>
                      <a:cubicBezTo>
                        <a:pt x="3115" y="33505"/>
                        <a:pt x="0" y="27178"/>
                        <a:pt x="0" y="20472"/>
                      </a:cubicBezTo>
                      <a:cubicBezTo>
                        <a:pt x="0" y="11197"/>
                        <a:pt x="5921" y="2957"/>
                        <a:pt x="14711" y="-1"/>
                      </a:cubicBezTo>
                    </a:path>
                    <a:path w="21600" h="37594" stroke="0" extrusionOk="0">
                      <a:moveTo>
                        <a:pt x="8431" y="37594"/>
                      </a:moveTo>
                      <a:cubicBezTo>
                        <a:pt x="3115" y="33505"/>
                        <a:pt x="0" y="27178"/>
                        <a:pt x="0" y="20472"/>
                      </a:cubicBezTo>
                      <a:cubicBezTo>
                        <a:pt x="0" y="11197"/>
                        <a:pt x="5921" y="2957"/>
                        <a:pt x="14711" y="-1"/>
                      </a:cubicBezTo>
                      <a:lnTo>
                        <a:pt x="21600" y="20472"/>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89" name="Arc 137"/>
                <p:cNvSpPr>
                  <a:spLocks/>
                </p:cNvSpPr>
                <p:nvPr/>
              </p:nvSpPr>
              <p:spPr bwMode="auto">
                <a:xfrm>
                  <a:off x="4109" y="1148"/>
                  <a:ext cx="131" cy="54"/>
                </a:xfrm>
                <a:custGeom>
                  <a:avLst/>
                  <a:gdLst>
                    <a:gd name="G0" fmla="+- 21600 0 0"/>
                    <a:gd name="G1" fmla="+- 1249 0 0"/>
                    <a:gd name="G2" fmla="+- 21600 0 0"/>
                    <a:gd name="T0" fmla="*/ 31350 w 31350"/>
                    <a:gd name="T1" fmla="*/ 20523 h 22849"/>
                    <a:gd name="T2" fmla="*/ 36 w 31350"/>
                    <a:gd name="T3" fmla="*/ 0 h 22849"/>
                    <a:gd name="T4" fmla="*/ 21600 w 31350"/>
                    <a:gd name="T5" fmla="*/ 1249 h 22849"/>
                  </a:gdLst>
                  <a:ahLst/>
                  <a:cxnLst>
                    <a:cxn ang="0">
                      <a:pos x="T0" y="T1"/>
                    </a:cxn>
                    <a:cxn ang="0">
                      <a:pos x="T2" y="T3"/>
                    </a:cxn>
                    <a:cxn ang="0">
                      <a:pos x="T4" y="T5"/>
                    </a:cxn>
                  </a:cxnLst>
                  <a:rect l="0" t="0" r="r" b="b"/>
                  <a:pathLst>
                    <a:path w="31350" h="22849" fill="none" extrusionOk="0">
                      <a:moveTo>
                        <a:pt x="31350" y="20523"/>
                      </a:moveTo>
                      <a:cubicBezTo>
                        <a:pt x="28327" y="22052"/>
                        <a:pt x="24987" y="22849"/>
                        <a:pt x="21600" y="22849"/>
                      </a:cubicBezTo>
                      <a:cubicBezTo>
                        <a:pt x="9670" y="22849"/>
                        <a:pt x="0" y="13178"/>
                        <a:pt x="0" y="1249"/>
                      </a:cubicBezTo>
                      <a:cubicBezTo>
                        <a:pt x="0" y="832"/>
                        <a:pt x="12" y="415"/>
                        <a:pt x="36" y="0"/>
                      </a:cubicBezTo>
                    </a:path>
                    <a:path w="31350" h="22849" stroke="0" extrusionOk="0">
                      <a:moveTo>
                        <a:pt x="31350" y="20523"/>
                      </a:moveTo>
                      <a:cubicBezTo>
                        <a:pt x="28327" y="22052"/>
                        <a:pt x="24987" y="22849"/>
                        <a:pt x="21600" y="22849"/>
                      </a:cubicBezTo>
                      <a:cubicBezTo>
                        <a:pt x="9670" y="22849"/>
                        <a:pt x="0" y="13178"/>
                        <a:pt x="0" y="1249"/>
                      </a:cubicBezTo>
                      <a:cubicBezTo>
                        <a:pt x="0" y="832"/>
                        <a:pt x="12" y="415"/>
                        <a:pt x="36" y="0"/>
                      </a:cubicBezTo>
                      <a:lnTo>
                        <a:pt x="21600" y="1249"/>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90" name="Arc 138"/>
                <p:cNvSpPr>
                  <a:spLocks/>
                </p:cNvSpPr>
                <p:nvPr/>
              </p:nvSpPr>
              <p:spPr bwMode="auto">
                <a:xfrm>
                  <a:off x="4237" y="1184"/>
                  <a:ext cx="221" cy="50"/>
                </a:xfrm>
                <a:custGeom>
                  <a:avLst/>
                  <a:gdLst>
                    <a:gd name="G0" fmla="+- 21250 0 0"/>
                    <a:gd name="G1" fmla="+- 0 0 0"/>
                    <a:gd name="G2" fmla="+- 21600 0 0"/>
                    <a:gd name="T0" fmla="*/ 39364 w 39364"/>
                    <a:gd name="T1" fmla="*/ 11767 h 21600"/>
                    <a:gd name="T2" fmla="*/ 0 w 39364"/>
                    <a:gd name="T3" fmla="*/ 3873 h 21600"/>
                    <a:gd name="T4" fmla="*/ 21250 w 39364"/>
                    <a:gd name="T5" fmla="*/ 0 h 21600"/>
                  </a:gdLst>
                  <a:ahLst/>
                  <a:cxnLst>
                    <a:cxn ang="0">
                      <a:pos x="T0" y="T1"/>
                    </a:cxn>
                    <a:cxn ang="0">
                      <a:pos x="T2" y="T3"/>
                    </a:cxn>
                    <a:cxn ang="0">
                      <a:pos x="T4" y="T5"/>
                    </a:cxn>
                  </a:cxnLst>
                  <a:rect l="0" t="0" r="r" b="b"/>
                  <a:pathLst>
                    <a:path w="39364" h="21600" fill="none" extrusionOk="0">
                      <a:moveTo>
                        <a:pt x="39363" y="11766"/>
                      </a:moveTo>
                      <a:cubicBezTo>
                        <a:pt x="35379" y="17899"/>
                        <a:pt x="28563" y="21600"/>
                        <a:pt x="21250" y="21600"/>
                      </a:cubicBezTo>
                      <a:cubicBezTo>
                        <a:pt x="10814" y="21600"/>
                        <a:pt x="1871" y="14139"/>
                        <a:pt x="0" y="3872"/>
                      </a:cubicBezTo>
                    </a:path>
                    <a:path w="39364" h="21600" stroke="0" extrusionOk="0">
                      <a:moveTo>
                        <a:pt x="39363" y="11766"/>
                      </a:moveTo>
                      <a:cubicBezTo>
                        <a:pt x="35379" y="17899"/>
                        <a:pt x="28563" y="21600"/>
                        <a:pt x="21250" y="21600"/>
                      </a:cubicBezTo>
                      <a:cubicBezTo>
                        <a:pt x="10814" y="21600"/>
                        <a:pt x="1871" y="14139"/>
                        <a:pt x="0" y="3872"/>
                      </a:cubicBezTo>
                      <a:lnTo>
                        <a:pt x="21250" y="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91" name="Arc 139"/>
                <p:cNvSpPr>
                  <a:spLocks/>
                </p:cNvSpPr>
                <p:nvPr/>
              </p:nvSpPr>
              <p:spPr bwMode="auto">
                <a:xfrm>
                  <a:off x="4456" y="997"/>
                  <a:ext cx="99" cy="65"/>
                </a:xfrm>
                <a:custGeom>
                  <a:avLst/>
                  <a:gdLst>
                    <a:gd name="G0" fmla="+- 4658 0 0"/>
                    <a:gd name="G1" fmla="+- 21600 0 0"/>
                    <a:gd name="G2" fmla="+- 21600 0 0"/>
                    <a:gd name="T0" fmla="*/ 0 w 26258"/>
                    <a:gd name="T1" fmla="*/ 508 h 32891"/>
                    <a:gd name="T2" fmla="*/ 23072 w 26258"/>
                    <a:gd name="T3" fmla="*/ 32891 h 32891"/>
                    <a:gd name="T4" fmla="*/ 4658 w 26258"/>
                    <a:gd name="T5" fmla="*/ 21600 h 32891"/>
                  </a:gdLst>
                  <a:ahLst/>
                  <a:cxnLst>
                    <a:cxn ang="0">
                      <a:pos x="T0" y="T1"/>
                    </a:cxn>
                    <a:cxn ang="0">
                      <a:pos x="T2" y="T3"/>
                    </a:cxn>
                    <a:cxn ang="0">
                      <a:pos x="T4" y="T5"/>
                    </a:cxn>
                  </a:cxnLst>
                  <a:rect l="0" t="0" r="r" b="b"/>
                  <a:pathLst>
                    <a:path w="26258" h="32891" fill="none" extrusionOk="0">
                      <a:moveTo>
                        <a:pt x="0" y="508"/>
                      </a:moveTo>
                      <a:cubicBezTo>
                        <a:pt x="1529" y="170"/>
                        <a:pt x="3091" y="0"/>
                        <a:pt x="4658" y="0"/>
                      </a:cubicBezTo>
                      <a:cubicBezTo>
                        <a:pt x="16587" y="0"/>
                        <a:pt x="26258" y="9670"/>
                        <a:pt x="26258" y="21600"/>
                      </a:cubicBezTo>
                      <a:cubicBezTo>
                        <a:pt x="26258" y="25585"/>
                        <a:pt x="25155" y="29493"/>
                        <a:pt x="23071" y="32890"/>
                      </a:cubicBezTo>
                    </a:path>
                    <a:path w="26258" h="32891" stroke="0" extrusionOk="0">
                      <a:moveTo>
                        <a:pt x="0" y="508"/>
                      </a:moveTo>
                      <a:cubicBezTo>
                        <a:pt x="1529" y="170"/>
                        <a:pt x="3091" y="0"/>
                        <a:pt x="4658" y="0"/>
                      </a:cubicBezTo>
                      <a:cubicBezTo>
                        <a:pt x="16587" y="0"/>
                        <a:pt x="26258" y="9670"/>
                        <a:pt x="26258" y="21600"/>
                      </a:cubicBezTo>
                      <a:cubicBezTo>
                        <a:pt x="26258" y="25585"/>
                        <a:pt x="25155" y="29493"/>
                        <a:pt x="23071" y="32890"/>
                      </a:cubicBezTo>
                      <a:lnTo>
                        <a:pt x="4658"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92" name="Arc 140"/>
                <p:cNvSpPr>
                  <a:spLocks/>
                </p:cNvSpPr>
                <p:nvPr/>
              </p:nvSpPr>
              <p:spPr bwMode="auto">
                <a:xfrm>
                  <a:off x="4484" y="1060"/>
                  <a:ext cx="93" cy="66"/>
                </a:xfrm>
                <a:custGeom>
                  <a:avLst/>
                  <a:gdLst>
                    <a:gd name="G0" fmla="+- 0 0 0"/>
                    <a:gd name="G1" fmla="+- 17434 0 0"/>
                    <a:gd name="G2" fmla="+- 21600 0 0"/>
                    <a:gd name="T0" fmla="*/ 12752 w 21600"/>
                    <a:gd name="T1" fmla="*/ 0 h 30380"/>
                    <a:gd name="T2" fmla="*/ 17291 w 21600"/>
                    <a:gd name="T3" fmla="*/ 30380 h 30380"/>
                    <a:gd name="T4" fmla="*/ 0 w 21600"/>
                    <a:gd name="T5" fmla="*/ 17434 h 30380"/>
                  </a:gdLst>
                  <a:ahLst/>
                  <a:cxnLst>
                    <a:cxn ang="0">
                      <a:pos x="T0" y="T1"/>
                    </a:cxn>
                    <a:cxn ang="0">
                      <a:pos x="T2" y="T3"/>
                    </a:cxn>
                    <a:cxn ang="0">
                      <a:pos x="T4" y="T5"/>
                    </a:cxn>
                  </a:cxnLst>
                  <a:rect l="0" t="0" r="r" b="b"/>
                  <a:pathLst>
                    <a:path w="21600" h="30380" fill="none" extrusionOk="0">
                      <a:moveTo>
                        <a:pt x="12752" y="-1"/>
                      </a:moveTo>
                      <a:cubicBezTo>
                        <a:pt x="18313" y="4067"/>
                        <a:pt x="21600" y="10544"/>
                        <a:pt x="21600" y="17434"/>
                      </a:cubicBezTo>
                      <a:cubicBezTo>
                        <a:pt x="21600" y="22101"/>
                        <a:pt x="20088" y="26643"/>
                        <a:pt x="17290" y="30379"/>
                      </a:cubicBezTo>
                    </a:path>
                    <a:path w="21600" h="30380" stroke="0" extrusionOk="0">
                      <a:moveTo>
                        <a:pt x="12752" y="-1"/>
                      </a:moveTo>
                      <a:cubicBezTo>
                        <a:pt x="18313" y="4067"/>
                        <a:pt x="21600" y="10544"/>
                        <a:pt x="21600" y="17434"/>
                      </a:cubicBezTo>
                      <a:cubicBezTo>
                        <a:pt x="21600" y="22101"/>
                        <a:pt x="20088" y="26643"/>
                        <a:pt x="17290" y="30379"/>
                      </a:cubicBezTo>
                      <a:lnTo>
                        <a:pt x="0" y="17434"/>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93" name="Arc 141"/>
                <p:cNvSpPr>
                  <a:spLocks/>
                </p:cNvSpPr>
                <p:nvPr/>
              </p:nvSpPr>
              <p:spPr bwMode="auto">
                <a:xfrm>
                  <a:off x="4450" y="1124"/>
                  <a:ext cx="113" cy="94"/>
                </a:xfrm>
                <a:custGeom>
                  <a:avLst/>
                  <a:gdLst>
                    <a:gd name="G0" fmla="+- 6860 0 0"/>
                    <a:gd name="G1" fmla="+- 7514 0 0"/>
                    <a:gd name="G2" fmla="+- 21600 0 0"/>
                    <a:gd name="T0" fmla="*/ 27111 w 28460"/>
                    <a:gd name="T1" fmla="*/ 0 h 29114"/>
                    <a:gd name="T2" fmla="*/ 0 w 28460"/>
                    <a:gd name="T3" fmla="*/ 27996 h 29114"/>
                    <a:gd name="T4" fmla="*/ 6860 w 28460"/>
                    <a:gd name="T5" fmla="*/ 7514 h 29114"/>
                  </a:gdLst>
                  <a:ahLst/>
                  <a:cxnLst>
                    <a:cxn ang="0">
                      <a:pos x="T0" y="T1"/>
                    </a:cxn>
                    <a:cxn ang="0">
                      <a:pos x="T2" y="T3"/>
                    </a:cxn>
                    <a:cxn ang="0">
                      <a:pos x="T4" y="T5"/>
                    </a:cxn>
                  </a:cxnLst>
                  <a:rect l="0" t="0" r="r" b="b"/>
                  <a:pathLst>
                    <a:path w="28460" h="29114" fill="none" extrusionOk="0">
                      <a:moveTo>
                        <a:pt x="27110" y="0"/>
                      </a:moveTo>
                      <a:cubicBezTo>
                        <a:pt x="28003" y="2404"/>
                        <a:pt x="28460" y="4949"/>
                        <a:pt x="28460" y="7514"/>
                      </a:cubicBezTo>
                      <a:cubicBezTo>
                        <a:pt x="28460" y="19443"/>
                        <a:pt x="18789" y="29114"/>
                        <a:pt x="6860" y="29114"/>
                      </a:cubicBezTo>
                      <a:cubicBezTo>
                        <a:pt x="4527" y="29114"/>
                        <a:pt x="2211" y="28736"/>
                        <a:pt x="0" y="27995"/>
                      </a:cubicBezTo>
                    </a:path>
                    <a:path w="28460" h="29114" stroke="0" extrusionOk="0">
                      <a:moveTo>
                        <a:pt x="27110" y="0"/>
                      </a:moveTo>
                      <a:cubicBezTo>
                        <a:pt x="28003" y="2404"/>
                        <a:pt x="28460" y="4949"/>
                        <a:pt x="28460" y="7514"/>
                      </a:cubicBezTo>
                      <a:cubicBezTo>
                        <a:pt x="28460" y="19443"/>
                        <a:pt x="18789" y="29114"/>
                        <a:pt x="6860" y="29114"/>
                      </a:cubicBezTo>
                      <a:cubicBezTo>
                        <a:pt x="4527" y="29114"/>
                        <a:pt x="2211" y="28736"/>
                        <a:pt x="0" y="27995"/>
                      </a:cubicBezTo>
                      <a:lnTo>
                        <a:pt x="6860" y="7514"/>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945294" name="Rectangle 142"/>
          <p:cNvSpPr>
            <a:spLocks noChangeArrowheads="1"/>
          </p:cNvSpPr>
          <p:nvPr/>
        </p:nvSpPr>
        <p:spPr bwMode="auto">
          <a:xfrm>
            <a:off x="6648450" y="1514475"/>
            <a:ext cx="6905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i="1"/>
              <a:t>VPN_A</a:t>
            </a:r>
          </a:p>
        </p:txBody>
      </p:sp>
      <p:sp>
        <p:nvSpPr>
          <p:cNvPr id="945295" name="Line 143"/>
          <p:cNvSpPr>
            <a:spLocks noChangeShapeType="1"/>
          </p:cNvSpPr>
          <p:nvPr/>
        </p:nvSpPr>
        <p:spPr bwMode="auto">
          <a:xfrm flipH="1">
            <a:off x="5838825" y="1816100"/>
            <a:ext cx="608013" cy="471488"/>
          </a:xfrm>
          <a:prstGeom prst="line">
            <a:avLst/>
          </a:prstGeom>
          <a:noFill/>
          <a:ln w="25400">
            <a:solidFill>
              <a:srgbClr val="FFFF0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945296" name="Picture 14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6663" y="1720850"/>
            <a:ext cx="350837"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5297" name="Line 145"/>
          <p:cNvSpPr>
            <a:spLocks noChangeShapeType="1"/>
          </p:cNvSpPr>
          <p:nvPr/>
        </p:nvSpPr>
        <p:spPr bwMode="auto">
          <a:xfrm flipH="1">
            <a:off x="5889625" y="2398713"/>
            <a:ext cx="541338" cy="0"/>
          </a:xfrm>
          <a:prstGeom prst="line">
            <a:avLst/>
          </a:prstGeom>
          <a:noFill/>
          <a:ln w="25400">
            <a:solidFill>
              <a:srgbClr val="FFFF0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945298" name="Picture 14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8413" y="2312988"/>
            <a:ext cx="349250" cy="1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5299" name="Rectangle 147"/>
          <p:cNvSpPr>
            <a:spLocks noChangeArrowheads="1"/>
          </p:cNvSpPr>
          <p:nvPr/>
        </p:nvSpPr>
        <p:spPr bwMode="auto">
          <a:xfrm>
            <a:off x="6837363" y="3155950"/>
            <a:ext cx="6921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i="1"/>
              <a:t>VPN_B</a:t>
            </a:r>
          </a:p>
        </p:txBody>
      </p:sp>
      <p:sp>
        <p:nvSpPr>
          <p:cNvPr id="945300" name="Line 148"/>
          <p:cNvSpPr>
            <a:spLocks noChangeShapeType="1"/>
          </p:cNvSpPr>
          <p:nvPr/>
        </p:nvSpPr>
        <p:spPr bwMode="auto">
          <a:xfrm flipH="1">
            <a:off x="5867400" y="2438400"/>
            <a:ext cx="609600" cy="762000"/>
          </a:xfrm>
          <a:prstGeom prst="line">
            <a:avLst/>
          </a:prstGeom>
          <a:noFill/>
          <a:ln w="25400">
            <a:solidFill>
              <a:srgbClr val="FFFF0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945301" name="Rectangle 149"/>
          <p:cNvSpPr>
            <a:spLocks noChangeArrowheads="1"/>
          </p:cNvSpPr>
          <p:nvPr/>
        </p:nvSpPr>
        <p:spPr bwMode="auto">
          <a:xfrm>
            <a:off x="6919913" y="3375025"/>
            <a:ext cx="80327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t>10.3.0.0</a:t>
            </a:r>
          </a:p>
        </p:txBody>
      </p:sp>
      <p:sp>
        <p:nvSpPr>
          <p:cNvPr id="945302" name="Rectangle 150"/>
          <p:cNvSpPr>
            <a:spLocks noChangeArrowheads="1"/>
          </p:cNvSpPr>
          <p:nvPr/>
        </p:nvSpPr>
        <p:spPr bwMode="auto">
          <a:xfrm>
            <a:off x="6765925" y="2384425"/>
            <a:ext cx="80327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t>10.1.0.0</a:t>
            </a:r>
          </a:p>
        </p:txBody>
      </p:sp>
      <p:sp>
        <p:nvSpPr>
          <p:cNvPr id="945303" name="Rectangle 151"/>
          <p:cNvSpPr>
            <a:spLocks noChangeArrowheads="1"/>
          </p:cNvSpPr>
          <p:nvPr/>
        </p:nvSpPr>
        <p:spPr bwMode="auto">
          <a:xfrm>
            <a:off x="6765925" y="1698625"/>
            <a:ext cx="80327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t>11.5.0.0</a:t>
            </a:r>
          </a:p>
        </p:txBody>
      </p:sp>
      <p:pic>
        <p:nvPicPr>
          <p:cNvPr id="945304" name="Picture 15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888" y="2351088"/>
            <a:ext cx="4270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5305" name="Picture 15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888" y="2895600"/>
            <a:ext cx="42703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5306" name="Picture 15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0475" y="2351088"/>
            <a:ext cx="43021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5307" name="Picture 15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5238" y="2895600"/>
            <a:ext cx="42703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5308" name="Picture 15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3016250"/>
            <a:ext cx="57943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5309" name="Picture 15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2178050"/>
            <a:ext cx="58102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5310" name="Rectangle 158"/>
          <p:cNvSpPr>
            <a:spLocks noChangeArrowheads="1"/>
          </p:cNvSpPr>
          <p:nvPr/>
        </p:nvSpPr>
        <p:spPr bwMode="auto">
          <a:xfrm>
            <a:off x="3946525" y="2994025"/>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a:t>
            </a:r>
          </a:p>
        </p:txBody>
      </p:sp>
      <p:sp>
        <p:nvSpPr>
          <p:cNvPr id="945311" name="Rectangle 159"/>
          <p:cNvSpPr>
            <a:spLocks noChangeArrowheads="1"/>
          </p:cNvSpPr>
          <p:nvPr/>
        </p:nvSpPr>
        <p:spPr bwMode="auto">
          <a:xfrm>
            <a:off x="4632325" y="2994025"/>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a:t>
            </a:r>
          </a:p>
        </p:txBody>
      </p:sp>
      <p:sp>
        <p:nvSpPr>
          <p:cNvPr id="945312" name="Rectangle 160"/>
          <p:cNvSpPr>
            <a:spLocks noChangeArrowheads="1"/>
          </p:cNvSpPr>
          <p:nvPr/>
        </p:nvSpPr>
        <p:spPr bwMode="auto">
          <a:xfrm>
            <a:off x="4632325" y="2384425"/>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a:t>
            </a:r>
          </a:p>
        </p:txBody>
      </p:sp>
      <p:sp>
        <p:nvSpPr>
          <p:cNvPr id="945313" name="Rectangle 161"/>
          <p:cNvSpPr>
            <a:spLocks noChangeArrowheads="1"/>
          </p:cNvSpPr>
          <p:nvPr/>
        </p:nvSpPr>
        <p:spPr bwMode="auto">
          <a:xfrm>
            <a:off x="3946525" y="2384425"/>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a:t>
            </a:r>
          </a:p>
        </p:txBody>
      </p:sp>
      <p:sp>
        <p:nvSpPr>
          <p:cNvPr id="945314" name="Rectangle 162"/>
          <p:cNvSpPr>
            <a:spLocks noChangeArrowheads="1"/>
          </p:cNvSpPr>
          <p:nvPr/>
        </p:nvSpPr>
        <p:spPr bwMode="auto">
          <a:xfrm>
            <a:off x="5699125" y="2459038"/>
            <a:ext cx="420688"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PE</a:t>
            </a:r>
          </a:p>
        </p:txBody>
      </p:sp>
      <p:sp>
        <p:nvSpPr>
          <p:cNvPr id="945315" name="Rectangle 163"/>
          <p:cNvSpPr>
            <a:spLocks noChangeArrowheads="1"/>
          </p:cNvSpPr>
          <p:nvPr/>
        </p:nvSpPr>
        <p:spPr bwMode="auto">
          <a:xfrm>
            <a:off x="6461125" y="3298825"/>
            <a:ext cx="43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CE</a:t>
            </a:r>
          </a:p>
        </p:txBody>
      </p:sp>
      <p:sp>
        <p:nvSpPr>
          <p:cNvPr id="945316" name="Rectangle 164"/>
          <p:cNvSpPr>
            <a:spLocks noChangeArrowheads="1"/>
          </p:cNvSpPr>
          <p:nvPr/>
        </p:nvSpPr>
        <p:spPr bwMode="auto">
          <a:xfrm>
            <a:off x="6308725" y="2459038"/>
            <a:ext cx="43180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CE</a:t>
            </a:r>
          </a:p>
        </p:txBody>
      </p:sp>
      <p:sp>
        <p:nvSpPr>
          <p:cNvPr id="945317" name="Rectangle 165"/>
          <p:cNvSpPr>
            <a:spLocks noChangeArrowheads="1"/>
          </p:cNvSpPr>
          <p:nvPr/>
        </p:nvSpPr>
        <p:spPr bwMode="auto">
          <a:xfrm>
            <a:off x="6308725" y="1851025"/>
            <a:ext cx="43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CE</a:t>
            </a:r>
          </a:p>
        </p:txBody>
      </p:sp>
      <p:grpSp>
        <p:nvGrpSpPr>
          <p:cNvPr id="945318" name="Group 166"/>
          <p:cNvGrpSpPr>
            <a:grpSpLocks/>
          </p:cNvGrpSpPr>
          <p:nvPr/>
        </p:nvGrpSpPr>
        <p:grpSpPr bwMode="auto">
          <a:xfrm>
            <a:off x="3741738" y="2444750"/>
            <a:ext cx="214312" cy="217488"/>
            <a:chOff x="2356" y="1540"/>
            <a:chExt cx="136" cy="136"/>
          </a:xfrm>
        </p:grpSpPr>
        <p:sp>
          <p:nvSpPr>
            <p:cNvPr id="945319" name="Rectangle 167" descr="Narrow horizontal"/>
            <p:cNvSpPr>
              <a:spLocks noChangeArrowheads="1"/>
            </p:cNvSpPr>
            <p:nvPr/>
          </p:nvSpPr>
          <p:spPr bwMode="auto">
            <a:xfrm>
              <a:off x="2356" y="1540"/>
              <a:ext cx="88" cy="136"/>
            </a:xfrm>
            <a:prstGeom prst="rect">
              <a:avLst/>
            </a:prstGeom>
            <a:pattFill prst="narHorz">
              <a:fgClr>
                <a:schemeClr val="tx2"/>
              </a:fgClr>
              <a:bgClr>
                <a:schemeClr val="bg1"/>
              </a:bgClr>
            </a:pattFill>
            <a:ln w="12700">
              <a:solidFill>
                <a:srgbClr val="777777"/>
              </a:solidFill>
              <a:miter lim="800000"/>
              <a:headEnd/>
              <a:tailEnd/>
            </a:ln>
            <a:effectLst>
              <a:outerShdw dist="35921" dir="2700000" algn="ctr" rotWithShape="0">
                <a:schemeClr val="tx1"/>
              </a:outerShdw>
            </a:effectLst>
          </p:spPr>
          <p:txBody>
            <a:bodyPr wrap="none" anchor="ctr"/>
            <a:lstStyle/>
            <a:p>
              <a:endParaRPr lang="en-US"/>
            </a:p>
          </p:txBody>
        </p:sp>
        <p:sp>
          <p:nvSpPr>
            <p:cNvPr id="945320" name="Rectangle 168" descr="Narrow horizontal"/>
            <p:cNvSpPr>
              <a:spLocks noChangeArrowheads="1"/>
            </p:cNvSpPr>
            <p:nvPr/>
          </p:nvSpPr>
          <p:spPr bwMode="auto">
            <a:xfrm>
              <a:off x="2452" y="1540"/>
              <a:ext cx="40" cy="136"/>
            </a:xfrm>
            <a:prstGeom prst="rect">
              <a:avLst/>
            </a:prstGeom>
            <a:pattFill prst="narHorz">
              <a:fgClr>
                <a:srgbClr val="CC0000"/>
              </a:fgClr>
              <a:bgClr>
                <a:schemeClr val="bg1"/>
              </a:bgClr>
            </a:pattFill>
            <a:ln w="12700">
              <a:solidFill>
                <a:srgbClr val="CC0000"/>
              </a:solidFill>
              <a:miter lim="800000"/>
              <a:headEnd/>
              <a:tailEnd/>
            </a:ln>
            <a:effectLst>
              <a:outerShdw dist="35921" dir="2700000" algn="ctr" rotWithShape="0">
                <a:schemeClr val="tx1"/>
              </a:outerShdw>
            </a:effectLst>
          </p:spPr>
          <p:txBody>
            <a:bodyPr wrap="none" anchor="ctr"/>
            <a:lstStyle/>
            <a:p>
              <a:endParaRPr lang="en-US"/>
            </a:p>
          </p:txBody>
        </p:sp>
      </p:grpSp>
      <p:grpSp>
        <p:nvGrpSpPr>
          <p:cNvPr id="945321" name="Group 169"/>
          <p:cNvGrpSpPr>
            <a:grpSpLocks/>
          </p:cNvGrpSpPr>
          <p:nvPr/>
        </p:nvGrpSpPr>
        <p:grpSpPr bwMode="auto">
          <a:xfrm>
            <a:off x="3770313" y="3170238"/>
            <a:ext cx="217487" cy="215900"/>
            <a:chOff x="2356" y="1972"/>
            <a:chExt cx="136" cy="136"/>
          </a:xfrm>
        </p:grpSpPr>
        <p:sp>
          <p:nvSpPr>
            <p:cNvPr id="945322" name="Rectangle 170" descr="Narrow horizontal"/>
            <p:cNvSpPr>
              <a:spLocks noChangeArrowheads="1"/>
            </p:cNvSpPr>
            <p:nvPr/>
          </p:nvSpPr>
          <p:spPr bwMode="auto">
            <a:xfrm>
              <a:off x="2356" y="1972"/>
              <a:ext cx="88" cy="136"/>
            </a:xfrm>
            <a:prstGeom prst="rect">
              <a:avLst/>
            </a:prstGeom>
            <a:pattFill prst="narHorz">
              <a:fgClr>
                <a:schemeClr val="tx2"/>
              </a:fgClr>
              <a:bgClr>
                <a:schemeClr val="bg1"/>
              </a:bgClr>
            </a:pattFill>
            <a:ln w="12700">
              <a:solidFill>
                <a:srgbClr val="777777"/>
              </a:solidFill>
              <a:miter lim="800000"/>
              <a:headEnd/>
              <a:tailEnd/>
            </a:ln>
            <a:effectLst>
              <a:outerShdw dist="35921" dir="2700000" algn="ctr" rotWithShape="0">
                <a:schemeClr val="tx1"/>
              </a:outerShdw>
            </a:effectLst>
          </p:spPr>
          <p:txBody>
            <a:bodyPr wrap="none" anchor="ctr"/>
            <a:lstStyle/>
            <a:p>
              <a:endParaRPr lang="en-US"/>
            </a:p>
          </p:txBody>
        </p:sp>
        <p:sp>
          <p:nvSpPr>
            <p:cNvPr id="945323" name="Rectangle 171" descr="Narrow horizontal"/>
            <p:cNvSpPr>
              <a:spLocks noChangeArrowheads="1"/>
            </p:cNvSpPr>
            <p:nvPr/>
          </p:nvSpPr>
          <p:spPr bwMode="auto">
            <a:xfrm>
              <a:off x="2452" y="1972"/>
              <a:ext cx="40" cy="136"/>
            </a:xfrm>
            <a:prstGeom prst="rect">
              <a:avLst/>
            </a:prstGeom>
            <a:pattFill prst="narHorz">
              <a:fgClr>
                <a:srgbClr val="CC0000"/>
              </a:fgClr>
              <a:bgClr>
                <a:schemeClr val="bg1"/>
              </a:bgClr>
            </a:pattFill>
            <a:ln w="12700">
              <a:solidFill>
                <a:srgbClr val="CC0000"/>
              </a:solidFill>
              <a:miter lim="800000"/>
              <a:headEnd/>
              <a:tailEnd/>
            </a:ln>
            <a:effectLst>
              <a:outerShdw dist="35921" dir="2700000" algn="ctr" rotWithShape="0">
                <a:schemeClr val="tx1"/>
              </a:outerShdw>
            </a:effectLst>
          </p:spPr>
          <p:txBody>
            <a:bodyPr wrap="none" anchor="ctr"/>
            <a:lstStyle/>
            <a:p>
              <a:endParaRPr lang="en-US"/>
            </a:p>
          </p:txBody>
        </p:sp>
      </p:grpSp>
      <p:grpSp>
        <p:nvGrpSpPr>
          <p:cNvPr id="945324" name="Group 172"/>
          <p:cNvGrpSpPr>
            <a:grpSpLocks/>
          </p:cNvGrpSpPr>
          <p:nvPr/>
        </p:nvGrpSpPr>
        <p:grpSpPr bwMode="auto">
          <a:xfrm>
            <a:off x="5035550" y="2444750"/>
            <a:ext cx="215900" cy="217488"/>
            <a:chOff x="3172" y="1540"/>
            <a:chExt cx="136" cy="136"/>
          </a:xfrm>
        </p:grpSpPr>
        <p:sp>
          <p:nvSpPr>
            <p:cNvPr id="945325" name="Rectangle 173" descr="Narrow horizontal"/>
            <p:cNvSpPr>
              <a:spLocks noChangeArrowheads="1"/>
            </p:cNvSpPr>
            <p:nvPr/>
          </p:nvSpPr>
          <p:spPr bwMode="auto">
            <a:xfrm>
              <a:off x="3172" y="1540"/>
              <a:ext cx="88" cy="136"/>
            </a:xfrm>
            <a:prstGeom prst="rect">
              <a:avLst/>
            </a:prstGeom>
            <a:pattFill prst="narHorz">
              <a:fgClr>
                <a:schemeClr val="tx2"/>
              </a:fgClr>
              <a:bgClr>
                <a:schemeClr val="bg1"/>
              </a:bgClr>
            </a:pattFill>
            <a:ln w="12700">
              <a:solidFill>
                <a:srgbClr val="777777"/>
              </a:solidFill>
              <a:miter lim="800000"/>
              <a:headEnd/>
              <a:tailEnd/>
            </a:ln>
            <a:effectLst>
              <a:outerShdw dist="35921" dir="2700000" algn="ctr" rotWithShape="0">
                <a:schemeClr val="tx1"/>
              </a:outerShdw>
            </a:effectLst>
          </p:spPr>
          <p:txBody>
            <a:bodyPr wrap="none" anchor="ctr"/>
            <a:lstStyle/>
            <a:p>
              <a:endParaRPr lang="en-US"/>
            </a:p>
          </p:txBody>
        </p:sp>
        <p:sp>
          <p:nvSpPr>
            <p:cNvPr id="945326" name="Rectangle 174" descr="Narrow horizontal"/>
            <p:cNvSpPr>
              <a:spLocks noChangeArrowheads="1"/>
            </p:cNvSpPr>
            <p:nvPr/>
          </p:nvSpPr>
          <p:spPr bwMode="auto">
            <a:xfrm>
              <a:off x="3268" y="1540"/>
              <a:ext cx="40" cy="136"/>
            </a:xfrm>
            <a:prstGeom prst="rect">
              <a:avLst/>
            </a:prstGeom>
            <a:pattFill prst="narHorz">
              <a:fgClr>
                <a:srgbClr val="CC0000"/>
              </a:fgClr>
              <a:bgClr>
                <a:schemeClr val="bg1"/>
              </a:bgClr>
            </a:pattFill>
            <a:ln w="12700">
              <a:solidFill>
                <a:srgbClr val="CC0000"/>
              </a:solidFill>
              <a:miter lim="800000"/>
              <a:headEnd/>
              <a:tailEnd/>
            </a:ln>
            <a:effectLst>
              <a:outerShdw dist="35921" dir="2700000" algn="ctr" rotWithShape="0">
                <a:schemeClr val="tx1"/>
              </a:outerShdw>
            </a:effectLst>
          </p:spPr>
          <p:txBody>
            <a:bodyPr wrap="none" anchor="ctr"/>
            <a:lstStyle/>
            <a:p>
              <a:endParaRPr lang="en-US"/>
            </a:p>
          </p:txBody>
        </p:sp>
      </p:grpSp>
      <p:sp>
        <p:nvSpPr>
          <p:cNvPr id="945327" name="AutoShape 175"/>
          <p:cNvSpPr>
            <a:spLocks noChangeArrowheads="1"/>
          </p:cNvSpPr>
          <p:nvPr/>
        </p:nvSpPr>
        <p:spPr bwMode="auto">
          <a:xfrm flipV="1">
            <a:off x="4648200" y="3352800"/>
            <a:ext cx="611188" cy="533400"/>
          </a:xfrm>
          <a:custGeom>
            <a:avLst/>
            <a:gdLst>
              <a:gd name="G0" fmla="+- 6911 0 0"/>
              <a:gd name="G1" fmla="+- 21600 0 6911"/>
              <a:gd name="G2" fmla="*/ 6911 1 2"/>
              <a:gd name="G3" fmla="+- 21600 0 G2"/>
              <a:gd name="G4" fmla="+/ 6911 21600 2"/>
              <a:gd name="G5" fmla="+/ G1 0 2"/>
              <a:gd name="G6" fmla="*/ 21600 21600 6911"/>
              <a:gd name="G7" fmla="*/ G6 1 2"/>
              <a:gd name="G8" fmla="+- 21600 0 G7"/>
              <a:gd name="G9" fmla="*/ 21600 1 2"/>
              <a:gd name="G10" fmla="+- 6911 0 G9"/>
              <a:gd name="G11" fmla="?: G10 G8 0"/>
              <a:gd name="G12" fmla="?: G10 G7 21600"/>
              <a:gd name="T0" fmla="*/ 18144 w 21600"/>
              <a:gd name="T1" fmla="*/ 10800 h 21600"/>
              <a:gd name="T2" fmla="*/ 10800 w 21600"/>
              <a:gd name="T3" fmla="*/ 21600 h 21600"/>
              <a:gd name="T4" fmla="*/ 3456 w 21600"/>
              <a:gd name="T5" fmla="*/ 10800 h 21600"/>
              <a:gd name="T6" fmla="*/ 10800 w 21600"/>
              <a:gd name="T7" fmla="*/ 0 h 21600"/>
              <a:gd name="T8" fmla="*/ 5256 w 21600"/>
              <a:gd name="T9" fmla="*/ 5256 h 21600"/>
              <a:gd name="T10" fmla="*/ 16344 w 21600"/>
              <a:gd name="T11" fmla="*/ 16344 h 21600"/>
            </a:gdLst>
            <a:ahLst/>
            <a:cxnLst>
              <a:cxn ang="0">
                <a:pos x="T0" y="T1"/>
              </a:cxn>
              <a:cxn ang="0">
                <a:pos x="T2" y="T3"/>
              </a:cxn>
              <a:cxn ang="0">
                <a:pos x="T4" y="T5"/>
              </a:cxn>
              <a:cxn ang="0">
                <a:pos x="T6" y="T7"/>
              </a:cxn>
            </a:cxnLst>
            <a:rect l="T8" t="T9" r="T10" b="T11"/>
            <a:pathLst>
              <a:path w="21600" h="21600">
                <a:moveTo>
                  <a:pt x="0" y="0"/>
                </a:moveTo>
                <a:lnTo>
                  <a:pt x="6911" y="21600"/>
                </a:lnTo>
                <a:lnTo>
                  <a:pt x="14689" y="21600"/>
                </a:lnTo>
                <a:lnTo>
                  <a:pt x="21600" y="0"/>
                </a:lnTo>
                <a:close/>
              </a:path>
            </a:pathLst>
          </a:custGeom>
          <a:solidFill>
            <a:srgbClr val="CBCBC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328" name="Rectangle 176" descr="Light horizontal"/>
          <p:cNvSpPr>
            <a:spLocks noChangeArrowheads="1"/>
          </p:cNvSpPr>
          <p:nvPr/>
        </p:nvSpPr>
        <p:spPr bwMode="auto">
          <a:xfrm>
            <a:off x="4959350" y="3892550"/>
            <a:ext cx="292100" cy="901700"/>
          </a:xfrm>
          <a:prstGeom prst="rect">
            <a:avLst/>
          </a:prstGeom>
          <a:pattFill prst="ltHorz">
            <a:fgClr>
              <a:srgbClr val="CC0000"/>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329" name="Rectangle 177" descr="Light horizontal"/>
          <p:cNvSpPr>
            <a:spLocks noChangeArrowheads="1"/>
          </p:cNvSpPr>
          <p:nvPr/>
        </p:nvSpPr>
        <p:spPr bwMode="auto">
          <a:xfrm>
            <a:off x="4656138" y="3892550"/>
            <a:ext cx="288925" cy="901700"/>
          </a:xfrm>
          <a:prstGeom prst="rect">
            <a:avLst/>
          </a:prstGeom>
          <a:pattFill prst="ltHorz">
            <a:fgClr>
              <a:schemeClr val="accent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330" name="Rectangle 178"/>
          <p:cNvSpPr>
            <a:spLocks noChangeArrowheads="1"/>
          </p:cNvSpPr>
          <p:nvPr/>
        </p:nvSpPr>
        <p:spPr bwMode="auto">
          <a:xfrm>
            <a:off x="4632325" y="3949700"/>
            <a:ext cx="368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GB" altLang="en-US" sz="1300"/>
              <a:t>T7</a:t>
            </a:r>
          </a:p>
          <a:p>
            <a:pPr>
              <a:lnSpc>
                <a:spcPct val="80000"/>
              </a:lnSpc>
            </a:pPr>
            <a:r>
              <a:rPr lang="en-GB" altLang="en-US" sz="1300"/>
              <a:t>T8</a:t>
            </a:r>
          </a:p>
          <a:p>
            <a:pPr>
              <a:lnSpc>
                <a:spcPct val="80000"/>
              </a:lnSpc>
            </a:pPr>
            <a:r>
              <a:rPr lang="en-GB" altLang="en-US" sz="1300"/>
              <a:t>T9</a:t>
            </a:r>
          </a:p>
          <a:p>
            <a:pPr>
              <a:lnSpc>
                <a:spcPct val="80000"/>
              </a:lnSpc>
            </a:pPr>
            <a:r>
              <a:rPr lang="en-GB" altLang="en-US" sz="1300"/>
              <a:t>Ta</a:t>
            </a:r>
          </a:p>
          <a:p>
            <a:pPr>
              <a:lnSpc>
                <a:spcPct val="80000"/>
              </a:lnSpc>
            </a:pPr>
            <a:r>
              <a:rPr lang="en-GB" altLang="en-US" sz="1300"/>
              <a:t>Tb</a:t>
            </a:r>
          </a:p>
        </p:txBody>
      </p:sp>
      <p:sp>
        <p:nvSpPr>
          <p:cNvPr id="945331" name="Rectangle 179"/>
          <p:cNvSpPr>
            <a:spLocks noChangeArrowheads="1"/>
          </p:cNvSpPr>
          <p:nvPr/>
        </p:nvSpPr>
        <p:spPr bwMode="auto">
          <a:xfrm>
            <a:off x="4937125" y="3959225"/>
            <a:ext cx="393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GB" altLang="en-US" sz="1300">
                <a:solidFill>
                  <a:srgbClr val="CC0000"/>
                </a:solidFill>
              </a:rPr>
              <a:t>Tu</a:t>
            </a:r>
          </a:p>
          <a:p>
            <a:pPr>
              <a:lnSpc>
                <a:spcPct val="80000"/>
              </a:lnSpc>
            </a:pPr>
            <a:r>
              <a:rPr lang="en-GB" altLang="en-US" sz="1300">
                <a:solidFill>
                  <a:srgbClr val="CC0000"/>
                </a:solidFill>
              </a:rPr>
              <a:t>Tw</a:t>
            </a:r>
          </a:p>
          <a:p>
            <a:pPr>
              <a:lnSpc>
                <a:spcPct val="80000"/>
              </a:lnSpc>
            </a:pPr>
            <a:r>
              <a:rPr lang="en-GB" altLang="en-US" sz="1300">
                <a:solidFill>
                  <a:srgbClr val="CC0000"/>
                </a:solidFill>
              </a:rPr>
              <a:t>Tx</a:t>
            </a:r>
          </a:p>
          <a:p>
            <a:pPr>
              <a:lnSpc>
                <a:spcPct val="80000"/>
              </a:lnSpc>
            </a:pPr>
            <a:r>
              <a:rPr lang="en-GB" altLang="en-US" sz="1300">
                <a:solidFill>
                  <a:srgbClr val="CC0000"/>
                </a:solidFill>
              </a:rPr>
              <a:t>Ty</a:t>
            </a:r>
          </a:p>
          <a:p>
            <a:pPr>
              <a:lnSpc>
                <a:spcPct val="80000"/>
              </a:lnSpc>
            </a:pPr>
            <a:r>
              <a:rPr lang="en-GB" altLang="en-US" sz="1300">
                <a:solidFill>
                  <a:srgbClr val="CC0000"/>
                </a:solidFill>
              </a:rPr>
              <a:t>Tz</a:t>
            </a:r>
          </a:p>
        </p:txBody>
      </p:sp>
      <p:sp>
        <p:nvSpPr>
          <p:cNvPr id="945332" name="Rectangle 180"/>
          <p:cNvSpPr>
            <a:spLocks noChangeArrowheads="1"/>
          </p:cNvSpPr>
          <p:nvPr/>
        </p:nvSpPr>
        <p:spPr bwMode="auto">
          <a:xfrm>
            <a:off x="4341813" y="4040188"/>
            <a:ext cx="1144587" cy="227012"/>
          </a:xfrm>
          <a:prstGeom prst="rect">
            <a:avLst/>
          </a:prstGeom>
          <a:gradFill rotWithShape="0">
            <a:gsLst>
              <a:gs pos="0">
                <a:srgbClr val="CC0000"/>
              </a:gs>
              <a:gs pos="50000">
                <a:srgbClr val="CC0000">
                  <a:gamma/>
                  <a:tint val="0"/>
                  <a:invGamma/>
                </a:srgbClr>
              </a:gs>
              <a:gs pos="100000">
                <a:srgbClr val="CC00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333" name="Rectangle 181"/>
          <p:cNvSpPr>
            <a:spLocks noChangeArrowheads="1"/>
          </p:cNvSpPr>
          <p:nvPr/>
        </p:nvSpPr>
        <p:spPr bwMode="auto">
          <a:xfrm>
            <a:off x="4567238" y="4013200"/>
            <a:ext cx="795337"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600"/>
              <a:t>T8,</a:t>
            </a:r>
            <a:r>
              <a:rPr lang="en-GB" altLang="en-US" sz="1600">
                <a:solidFill>
                  <a:srgbClr val="CC0000"/>
                </a:solidFill>
              </a:rPr>
              <a:t> </a:t>
            </a:r>
            <a:r>
              <a:rPr lang="en-GB" altLang="en-US" sz="1600"/>
              <a:t>TA</a:t>
            </a:r>
          </a:p>
        </p:txBody>
      </p:sp>
      <p:sp>
        <p:nvSpPr>
          <p:cNvPr id="945334" name="Rectangle 182"/>
          <p:cNvSpPr>
            <a:spLocks noChangeArrowheads="1"/>
          </p:cNvSpPr>
          <p:nvPr/>
        </p:nvSpPr>
        <p:spPr bwMode="auto">
          <a:xfrm>
            <a:off x="5791200" y="2895600"/>
            <a:ext cx="152400" cy="150813"/>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785" tIns="36393" rIns="72785" bIns="36393">
            <a:spAutoFit/>
          </a:bodyPr>
          <a:lstStyle/>
          <a:p>
            <a:endParaRPr lang="en-US"/>
          </a:p>
        </p:txBody>
      </p:sp>
      <p:sp>
        <p:nvSpPr>
          <p:cNvPr id="945335" name="Rectangle 183"/>
          <p:cNvSpPr>
            <a:spLocks noChangeArrowheads="1"/>
          </p:cNvSpPr>
          <p:nvPr/>
        </p:nvSpPr>
        <p:spPr bwMode="auto">
          <a:xfrm>
            <a:off x="5943600" y="2895600"/>
            <a:ext cx="609600" cy="150813"/>
          </a:xfrm>
          <a:prstGeom prst="rect">
            <a:avLst/>
          </a:prstGeom>
          <a:solidFill>
            <a:srgbClr val="77777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785" tIns="36393" rIns="72785" bIns="36393">
            <a:spAutoFit/>
          </a:bodyPr>
          <a:lstStyle/>
          <a:p>
            <a:endParaRPr lang="en-US"/>
          </a:p>
        </p:txBody>
      </p:sp>
      <p:sp>
        <p:nvSpPr>
          <p:cNvPr id="945336" name="Rectangle 184"/>
          <p:cNvSpPr>
            <a:spLocks noChangeArrowheads="1"/>
          </p:cNvSpPr>
          <p:nvPr/>
        </p:nvSpPr>
        <p:spPr bwMode="auto">
          <a:xfrm>
            <a:off x="5699125" y="2863850"/>
            <a:ext cx="349250"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748" tIns="42875" rIns="85748" bIns="42875">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a:t>T2</a:t>
            </a:r>
          </a:p>
        </p:txBody>
      </p:sp>
      <p:sp>
        <p:nvSpPr>
          <p:cNvPr id="945337" name="Rectangle 185"/>
          <p:cNvSpPr>
            <a:spLocks noChangeArrowheads="1"/>
          </p:cNvSpPr>
          <p:nvPr/>
        </p:nvSpPr>
        <p:spPr bwMode="auto">
          <a:xfrm>
            <a:off x="5638800" y="2895600"/>
            <a:ext cx="152400" cy="150813"/>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785" tIns="36393" rIns="72785" bIns="36393">
            <a:spAutoFit/>
          </a:bodyPr>
          <a:lstStyle/>
          <a:p>
            <a:endParaRPr lang="en-US"/>
          </a:p>
        </p:txBody>
      </p:sp>
      <p:sp>
        <p:nvSpPr>
          <p:cNvPr id="945338" name="Rectangle 186"/>
          <p:cNvSpPr>
            <a:spLocks noChangeArrowheads="1"/>
          </p:cNvSpPr>
          <p:nvPr/>
        </p:nvSpPr>
        <p:spPr bwMode="auto">
          <a:xfrm>
            <a:off x="5927725" y="2863850"/>
            <a:ext cx="504825"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748" tIns="42875" rIns="85748" bIns="42875">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a:t>Data</a:t>
            </a:r>
          </a:p>
        </p:txBody>
      </p:sp>
      <p:sp>
        <p:nvSpPr>
          <p:cNvPr id="945339" name="Rectangle 187"/>
          <p:cNvSpPr>
            <a:spLocks noChangeArrowheads="1"/>
          </p:cNvSpPr>
          <p:nvPr/>
        </p:nvSpPr>
        <p:spPr bwMode="auto">
          <a:xfrm>
            <a:off x="5546725" y="2863850"/>
            <a:ext cx="350838"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200"/>
              <a:t>T8</a:t>
            </a:r>
            <a:endParaRPr lang="en-GB" altLang="en-US" sz="1300"/>
          </a:p>
        </p:txBody>
      </p:sp>
      <p:sp>
        <p:nvSpPr>
          <p:cNvPr id="945340" name="Rectangle 188"/>
          <p:cNvSpPr>
            <a:spLocks noChangeArrowheads="1"/>
          </p:cNvSpPr>
          <p:nvPr/>
        </p:nvSpPr>
        <p:spPr bwMode="auto">
          <a:xfrm>
            <a:off x="4522788" y="2857500"/>
            <a:ext cx="153987" cy="152400"/>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785" tIns="36393" rIns="72785" bIns="36393">
            <a:spAutoFit/>
          </a:bodyPr>
          <a:lstStyle/>
          <a:p>
            <a:endParaRPr lang="en-US"/>
          </a:p>
        </p:txBody>
      </p:sp>
      <p:sp>
        <p:nvSpPr>
          <p:cNvPr id="945341" name="Rectangle 189"/>
          <p:cNvSpPr>
            <a:spLocks noChangeArrowheads="1"/>
          </p:cNvSpPr>
          <p:nvPr/>
        </p:nvSpPr>
        <p:spPr bwMode="auto">
          <a:xfrm>
            <a:off x="4676775" y="2857500"/>
            <a:ext cx="609600" cy="152400"/>
          </a:xfrm>
          <a:prstGeom prst="rect">
            <a:avLst/>
          </a:prstGeom>
          <a:solidFill>
            <a:srgbClr val="77777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785" tIns="36393" rIns="72785" bIns="36393">
            <a:spAutoFit/>
          </a:bodyPr>
          <a:lstStyle/>
          <a:p>
            <a:endParaRPr lang="en-US"/>
          </a:p>
        </p:txBody>
      </p:sp>
      <p:sp>
        <p:nvSpPr>
          <p:cNvPr id="945342" name="Rectangle 190"/>
          <p:cNvSpPr>
            <a:spLocks noChangeArrowheads="1"/>
          </p:cNvSpPr>
          <p:nvPr/>
        </p:nvSpPr>
        <p:spPr bwMode="auto">
          <a:xfrm>
            <a:off x="4371975" y="2857500"/>
            <a:ext cx="150813" cy="1524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785" tIns="36393" rIns="72785" bIns="36393">
            <a:spAutoFit/>
          </a:bodyPr>
          <a:lstStyle/>
          <a:p>
            <a:endParaRPr lang="en-US"/>
          </a:p>
        </p:txBody>
      </p:sp>
      <p:sp>
        <p:nvSpPr>
          <p:cNvPr id="945343" name="Rectangle 191"/>
          <p:cNvSpPr>
            <a:spLocks noChangeArrowheads="1"/>
          </p:cNvSpPr>
          <p:nvPr/>
        </p:nvSpPr>
        <p:spPr bwMode="auto">
          <a:xfrm>
            <a:off x="4659313" y="2827338"/>
            <a:ext cx="506412"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748" tIns="42875" rIns="85748" bIns="42875">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a:t>Data</a:t>
            </a:r>
          </a:p>
        </p:txBody>
      </p:sp>
      <p:grpSp>
        <p:nvGrpSpPr>
          <p:cNvPr id="945344" name="Group 192"/>
          <p:cNvGrpSpPr>
            <a:grpSpLocks/>
          </p:cNvGrpSpPr>
          <p:nvPr/>
        </p:nvGrpSpPr>
        <p:grpSpPr bwMode="auto">
          <a:xfrm>
            <a:off x="3581400" y="2179638"/>
            <a:ext cx="914400" cy="274637"/>
            <a:chOff x="2256" y="1373"/>
            <a:chExt cx="576" cy="173"/>
          </a:xfrm>
        </p:grpSpPr>
        <p:sp>
          <p:nvSpPr>
            <p:cNvPr id="945345" name="Rectangle 193"/>
            <p:cNvSpPr>
              <a:spLocks noChangeArrowheads="1"/>
            </p:cNvSpPr>
            <p:nvPr/>
          </p:nvSpPr>
          <p:spPr bwMode="auto">
            <a:xfrm>
              <a:off x="2352" y="1392"/>
              <a:ext cx="96" cy="96"/>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020" tIns="50511" rIns="101020" bIns="50511">
              <a:spAutoFit/>
            </a:bodyPr>
            <a:lstStyle/>
            <a:p>
              <a:endParaRPr lang="en-US"/>
            </a:p>
          </p:txBody>
        </p:sp>
        <p:grpSp>
          <p:nvGrpSpPr>
            <p:cNvPr id="945346" name="Group 194"/>
            <p:cNvGrpSpPr>
              <a:grpSpLocks/>
            </p:cNvGrpSpPr>
            <p:nvPr/>
          </p:nvGrpSpPr>
          <p:grpSpPr bwMode="auto">
            <a:xfrm>
              <a:off x="2256" y="1373"/>
              <a:ext cx="576" cy="173"/>
              <a:chOff x="2256" y="1373"/>
              <a:chExt cx="576" cy="173"/>
            </a:xfrm>
          </p:grpSpPr>
          <p:sp>
            <p:nvSpPr>
              <p:cNvPr id="945347" name="Rectangle 195"/>
              <p:cNvSpPr>
                <a:spLocks noChangeArrowheads="1"/>
              </p:cNvSpPr>
              <p:nvPr/>
            </p:nvSpPr>
            <p:spPr bwMode="auto">
              <a:xfrm>
                <a:off x="2448" y="1392"/>
                <a:ext cx="384" cy="96"/>
              </a:xfrm>
              <a:prstGeom prst="rect">
                <a:avLst/>
              </a:prstGeom>
              <a:solidFill>
                <a:srgbClr val="77777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020" tIns="50511" rIns="101020" bIns="50511">
                <a:spAutoFit/>
              </a:bodyPr>
              <a:lstStyle/>
              <a:p>
                <a:endParaRPr lang="en-US"/>
              </a:p>
            </p:txBody>
          </p:sp>
          <p:sp>
            <p:nvSpPr>
              <p:cNvPr id="945348" name="Rectangle 196"/>
              <p:cNvSpPr>
                <a:spLocks noChangeArrowheads="1"/>
              </p:cNvSpPr>
              <p:nvPr/>
            </p:nvSpPr>
            <p:spPr bwMode="auto">
              <a:xfrm>
                <a:off x="2294" y="1373"/>
                <a:ext cx="2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020" tIns="50511" rIns="101020" bIns="50511">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a:t>T2</a:t>
                </a:r>
              </a:p>
            </p:txBody>
          </p:sp>
          <p:sp>
            <p:nvSpPr>
              <p:cNvPr id="945349" name="Rectangle 197"/>
              <p:cNvSpPr>
                <a:spLocks noChangeArrowheads="1"/>
              </p:cNvSpPr>
              <p:nvPr/>
            </p:nvSpPr>
            <p:spPr bwMode="auto">
              <a:xfrm>
                <a:off x="2256" y="1392"/>
                <a:ext cx="96" cy="9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020" tIns="50511" rIns="101020" bIns="50511">
                <a:spAutoFit/>
              </a:bodyPr>
              <a:lstStyle/>
              <a:p>
                <a:endParaRPr lang="en-US"/>
              </a:p>
            </p:txBody>
          </p:sp>
        </p:grpSp>
        <p:sp>
          <p:nvSpPr>
            <p:cNvPr id="945350" name="Rectangle 198"/>
            <p:cNvSpPr>
              <a:spLocks noChangeArrowheads="1"/>
            </p:cNvSpPr>
            <p:nvPr/>
          </p:nvSpPr>
          <p:spPr bwMode="auto">
            <a:xfrm>
              <a:off x="2438" y="1373"/>
              <a:ext cx="3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020" tIns="50511" rIns="101020" bIns="50511">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a:t>Data</a:t>
              </a:r>
            </a:p>
          </p:txBody>
        </p:sp>
      </p:grpSp>
      <p:sp>
        <p:nvSpPr>
          <p:cNvPr id="945351" name="Rectangle 199"/>
          <p:cNvSpPr>
            <a:spLocks noChangeArrowheads="1"/>
          </p:cNvSpPr>
          <p:nvPr/>
        </p:nvSpPr>
        <p:spPr bwMode="auto">
          <a:xfrm>
            <a:off x="3429000" y="2141538"/>
            <a:ext cx="376238"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200"/>
              <a:t>TB</a:t>
            </a:r>
            <a:endParaRPr lang="en-GB" altLang="en-US" sz="1300"/>
          </a:p>
        </p:txBody>
      </p:sp>
      <p:sp>
        <p:nvSpPr>
          <p:cNvPr id="945352" name="Rectangle 200"/>
          <p:cNvSpPr>
            <a:spLocks noChangeArrowheads="1"/>
          </p:cNvSpPr>
          <p:nvPr/>
        </p:nvSpPr>
        <p:spPr bwMode="auto">
          <a:xfrm>
            <a:off x="4937125" y="3633788"/>
            <a:ext cx="53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900"/>
              <a:t>out</a:t>
            </a:r>
          </a:p>
        </p:txBody>
      </p:sp>
      <p:sp>
        <p:nvSpPr>
          <p:cNvPr id="945353" name="Rectangle 201"/>
          <p:cNvSpPr>
            <a:spLocks noChangeArrowheads="1"/>
          </p:cNvSpPr>
          <p:nvPr/>
        </p:nvSpPr>
        <p:spPr bwMode="auto">
          <a:xfrm>
            <a:off x="4557713" y="3633788"/>
            <a:ext cx="514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900"/>
              <a:t>in /</a:t>
            </a:r>
          </a:p>
        </p:txBody>
      </p:sp>
      <p:sp>
        <p:nvSpPr>
          <p:cNvPr id="945354" name="Rectangle 202"/>
          <p:cNvSpPr>
            <a:spLocks noChangeArrowheads="1"/>
          </p:cNvSpPr>
          <p:nvPr/>
        </p:nvSpPr>
        <p:spPr bwMode="auto">
          <a:xfrm>
            <a:off x="428625" y="5054600"/>
            <a:ext cx="7716838"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67" tIns="43234" rIns="86467" bIns="43234" anchor="ctr" anchorCtr="1"/>
          <a:lstStyle>
            <a:lvl1pPr marL="306388" indent="-306388" defTabSz="862013">
              <a:defRPr sz="2400">
                <a:solidFill>
                  <a:schemeClr val="tx1"/>
                </a:solidFill>
                <a:latin typeface="Arial" panose="020B0604020202020204" pitchFamily="34" charset="0"/>
              </a:defRPr>
            </a:lvl1pPr>
            <a:lvl2pPr marL="598488" defTabSz="862013">
              <a:defRPr sz="2400">
                <a:solidFill>
                  <a:schemeClr val="tx1"/>
                </a:solidFill>
                <a:latin typeface="Arial" panose="020B0604020202020204" pitchFamily="34" charset="0"/>
              </a:defRPr>
            </a:lvl2pPr>
            <a:lvl3pPr marL="904875" defTabSz="862013">
              <a:defRPr sz="2400">
                <a:solidFill>
                  <a:schemeClr val="tx1"/>
                </a:solidFill>
                <a:latin typeface="Arial" panose="020B0604020202020204" pitchFamily="34" charset="0"/>
              </a:defRPr>
            </a:lvl3pPr>
            <a:lvl4pPr marL="1196975" defTabSz="862013">
              <a:defRPr sz="2400">
                <a:solidFill>
                  <a:schemeClr val="tx1"/>
                </a:solidFill>
                <a:latin typeface="Arial" panose="020B0604020202020204" pitchFamily="34" charset="0"/>
              </a:defRPr>
            </a:lvl4pPr>
            <a:lvl5pPr marL="1503363" defTabSz="862013">
              <a:defRPr sz="2400">
                <a:solidFill>
                  <a:schemeClr val="tx1"/>
                </a:solidFill>
                <a:latin typeface="Arial" panose="020B0604020202020204" pitchFamily="34" charset="0"/>
              </a:defRPr>
            </a:lvl5pPr>
            <a:lvl6pPr marL="1960563" defTabSz="862013" eaLnBrk="0" fontAlgn="base" hangingPunct="0">
              <a:spcBef>
                <a:spcPct val="0"/>
              </a:spcBef>
              <a:spcAft>
                <a:spcPct val="0"/>
              </a:spcAft>
              <a:defRPr sz="2400">
                <a:solidFill>
                  <a:schemeClr val="tx1"/>
                </a:solidFill>
                <a:latin typeface="Arial" panose="020B0604020202020204" pitchFamily="34" charset="0"/>
              </a:defRPr>
            </a:lvl6pPr>
            <a:lvl7pPr marL="2417763" defTabSz="862013" eaLnBrk="0" fontAlgn="base" hangingPunct="0">
              <a:spcBef>
                <a:spcPct val="0"/>
              </a:spcBef>
              <a:spcAft>
                <a:spcPct val="0"/>
              </a:spcAft>
              <a:defRPr sz="2400">
                <a:solidFill>
                  <a:schemeClr val="tx1"/>
                </a:solidFill>
                <a:latin typeface="Arial" panose="020B0604020202020204" pitchFamily="34" charset="0"/>
              </a:defRPr>
            </a:lvl7pPr>
            <a:lvl8pPr marL="2874963" defTabSz="862013" eaLnBrk="0" fontAlgn="base" hangingPunct="0">
              <a:spcBef>
                <a:spcPct val="0"/>
              </a:spcBef>
              <a:spcAft>
                <a:spcPct val="0"/>
              </a:spcAft>
              <a:defRPr sz="2400">
                <a:solidFill>
                  <a:schemeClr val="tx1"/>
                </a:solidFill>
                <a:latin typeface="Arial" panose="020B0604020202020204" pitchFamily="34" charset="0"/>
              </a:defRPr>
            </a:lvl8pPr>
            <a:lvl9pPr marL="3332163" defTabSz="862013"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spcBef>
                <a:spcPct val="50000"/>
              </a:spcBef>
              <a:buClr>
                <a:schemeClr val="accent2"/>
              </a:buClr>
              <a:buFont typeface="Arial" panose="020B0604020202020204" pitchFamily="34" charset="0"/>
              <a:buChar char="•"/>
            </a:pPr>
            <a:r>
              <a:rPr lang="en-GB" altLang="en-US" sz="1900"/>
              <a:t>All Subsequent P routers do switch the packet </a:t>
            </a:r>
            <a:br>
              <a:rPr lang="en-GB" altLang="en-US" sz="1900"/>
            </a:br>
            <a:r>
              <a:rPr lang="en-GB" altLang="en-US" sz="1900"/>
              <a:t>Solely on Interior Label</a:t>
            </a:r>
          </a:p>
          <a:p>
            <a:pPr>
              <a:lnSpc>
                <a:spcPct val="85000"/>
              </a:lnSpc>
              <a:spcBef>
                <a:spcPct val="50000"/>
              </a:spcBef>
              <a:buClr>
                <a:schemeClr val="accent2"/>
              </a:buClr>
              <a:buFont typeface="Arial" panose="020B0604020202020204" pitchFamily="34" charset="0"/>
              <a:buChar char="•"/>
            </a:pPr>
            <a:r>
              <a:rPr lang="en-GB" altLang="en-US" sz="1900"/>
              <a:t>Egress PE router, removes Interior Label </a:t>
            </a:r>
          </a:p>
          <a:p>
            <a:pPr>
              <a:lnSpc>
                <a:spcPct val="85000"/>
              </a:lnSpc>
              <a:spcBef>
                <a:spcPct val="50000"/>
              </a:spcBef>
              <a:buClr>
                <a:schemeClr val="accent2"/>
              </a:buClr>
              <a:buFont typeface="Arial" panose="020B0604020202020204" pitchFamily="34" charset="0"/>
              <a:buChar char="•"/>
            </a:pPr>
            <a:r>
              <a:rPr lang="en-GB" altLang="en-US" sz="1900"/>
              <a:t>Egress PE uses Exterior Label to select which VPN/CE</a:t>
            </a:r>
            <a:br>
              <a:rPr lang="en-GB" altLang="en-US" sz="1900"/>
            </a:br>
            <a:r>
              <a:rPr lang="en-GB" altLang="en-US" sz="1900"/>
              <a:t>to forward the packet to. </a:t>
            </a:r>
          </a:p>
          <a:p>
            <a:pPr>
              <a:lnSpc>
                <a:spcPct val="85000"/>
              </a:lnSpc>
              <a:spcBef>
                <a:spcPct val="50000"/>
              </a:spcBef>
              <a:buClr>
                <a:schemeClr val="accent2"/>
              </a:buClr>
              <a:buFont typeface="Arial" panose="020B0604020202020204" pitchFamily="34" charset="0"/>
              <a:buChar char="•"/>
            </a:pPr>
            <a:r>
              <a:rPr lang="en-GB" altLang="en-US" sz="1900"/>
              <a:t>Exterior Label is removed and packet routed to CE router</a:t>
            </a:r>
            <a:endParaRPr lang="en-GB" altLang="en-US" sz="1600"/>
          </a:p>
        </p:txBody>
      </p:sp>
      <p:grpSp>
        <p:nvGrpSpPr>
          <p:cNvPr id="945355" name="Group 203"/>
          <p:cNvGrpSpPr>
            <a:grpSpLocks/>
          </p:cNvGrpSpPr>
          <p:nvPr/>
        </p:nvGrpSpPr>
        <p:grpSpPr bwMode="auto">
          <a:xfrm>
            <a:off x="1200150" y="1457325"/>
            <a:ext cx="2314575" cy="2406650"/>
            <a:chOff x="692" y="915"/>
            <a:chExt cx="1297" cy="1349"/>
          </a:xfrm>
        </p:grpSpPr>
        <p:sp>
          <p:nvSpPr>
            <p:cNvPr id="945356" name="Line 204"/>
            <p:cNvSpPr>
              <a:spLocks noChangeShapeType="1"/>
            </p:cNvSpPr>
            <p:nvPr/>
          </p:nvSpPr>
          <p:spPr bwMode="auto">
            <a:xfrm flipH="1">
              <a:off x="1216" y="1964"/>
              <a:ext cx="491" cy="168"/>
            </a:xfrm>
            <a:prstGeom prst="line">
              <a:avLst/>
            </a:prstGeom>
            <a:noFill/>
            <a:ln w="25400">
              <a:solidFill>
                <a:srgbClr val="00FF66"/>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lIns="42991" tIns="21502" rIns="42991" bIns="21502">
              <a:spAutoFit/>
            </a:bodyPr>
            <a:lstStyle/>
            <a:p>
              <a:endParaRPr lang="en-US"/>
            </a:p>
          </p:txBody>
        </p:sp>
        <p:grpSp>
          <p:nvGrpSpPr>
            <p:cNvPr id="945357" name="Group 205"/>
            <p:cNvGrpSpPr>
              <a:grpSpLocks/>
            </p:cNvGrpSpPr>
            <p:nvPr/>
          </p:nvGrpSpPr>
          <p:grpSpPr bwMode="auto">
            <a:xfrm>
              <a:off x="910" y="1966"/>
              <a:ext cx="455" cy="263"/>
              <a:chOff x="1024" y="2210"/>
              <a:chExt cx="512" cy="296"/>
            </a:xfrm>
          </p:grpSpPr>
          <p:grpSp>
            <p:nvGrpSpPr>
              <p:cNvPr id="945358" name="Group 206"/>
              <p:cNvGrpSpPr>
                <a:grpSpLocks/>
              </p:cNvGrpSpPr>
              <p:nvPr/>
            </p:nvGrpSpPr>
            <p:grpSpPr bwMode="auto">
              <a:xfrm>
                <a:off x="1027" y="2213"/>
                <a:ext cx="509" cy="293"/>
                <a:chOff x="1027" y="2213"/>
                <a:chExt cx="509" cy="293"/>
              </a:xfrm>
            </p:grpSpPr>
            <p:grpSp>
              <p:nvGrpSpPr>
                <p:cNvPr id="945359" name="Group 207"/>
                <p:cNvGrpSpPr>
                  <a:grpSpLocks/>
                </p:cNvGrpSpPr>
                <p:nvPr/>
              </p:nvGrpSpPr>
              <p:grpSpPr bwMode="auto">
                <a:xfrm>
                  <a:off x="1027" y="2216"/>
                  <a:ext cx="507" cy="290"/>
                  <a:chOff x="1027" y="2216"/>
                  <a:chExt cx="507" cy="290"/>
                </a:xfrm>
              </p:grpSpPr>
              <p:sp>
                <p:nvSpPr>
                  <p:cNvPr id="945360" name="Oval 208"/>
                  <p:cNvSpPr>
                    <a:spLocks noChangeArrowheads="1"/>
                  </p:cNvSpPr>
                  <p:nvPr/>
                </p:nvSpPr>
                <p:spPr bwMode="auto">
                  <a:xfrm>
                    <a:off x="1204" y="2216"/>
                    <a:ext cx="217" cy="118"/>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61" name="Oval 209"/>
                  <p:cNvSpPr>
                    <a:spLocks noChangeArrowheads="1"/>
                  </p:cNvSpPr>
                  <p:nvPr/>
                </p:nvSpPr>
                <p:spPr bwMode="auto">
                  <a:xfrm>
                    <a:off x="1080" y="2247"/>
                    <a:ext cx="167" cy="119"/>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62" name="Oval 210"/>
                  <p:cNvSpPr>
                    <a:spLocks noChangeArrowheads="1"/>
                  </p:cNvSpPr>
                  <p:nvPr/>
                </p:nvSpPr>
                <p:spPr bwMode="auto">
                  <a:xfrm>
                    <a:off x="1027" y="2323"/>
                    <a:ext cx="112" cy="9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63" name="Oval 211"/>
                  <p:cNvSpPr>
                    <a:spLocks noChangeArrowheads="1"/>
                  </p:cNvSpPr>
                  <p:nvPr/>
                </p:nvSpPr>
                <p:spPr bwMode="auto">
                  <a:xfrm>
                    <a:off x="1063" y="2366"/>
                    <a:ext cx="169" cy="10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64" name="Oval 212"/>
                  <p:cNvSpPr>
                    <a:spLocks noChangeArrowheads="1"/>
                  </p:cNvSpPr>
                  <p:nvPr/>
                </p:nvSpPr>
                <p:spPr bwMode="auto">
                  <a:xfrm>
                    <a:off x="1185" y="2382"/>
                    <a:ext cx="257" cy="12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65" name="Oval 213"/>
                  <p:cNvSpPr>
                    <a:spLocks noChangeArrowheads="1"/>
                  </p:cNvSpPr>
                  <p:nvPr/>
                </p:nvSpPr>
                <p:spPr bwMode="auto">
                  <a:xfrm>
                    <a:off x="1350" y="2249"/>
                    <a:ext cx="162" cy="9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66" name="Oval 214"/>
                  <p:cNvSpPr>
                    <a:spLocks noChangeArrowheads="1"/>
                  </p:cNvSpPr>
                  <p:nvPr/>
                </p:nvSpPr>
                <p:spPr bwMode="auto">
                  <a:xfrm>
                    <a:off x="1374" y="2313"/>
                    <a:ext cx="160" cy="9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67" name="Oval 215"/>
                  <p:cNvSpPr>
                    <a:spLocks noChangeArrowheads="1"/>
                  </p:cNvSpPr>
                  <p:nvPr/>
                </p:nvSpPr>
                <p:spPr bwMode="auto">
                  <a:xfrm>
                    <a:off x="1355" y="2332"/>
                    <a:ext cx="163" cy="15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68" name="Oval 216"/>
                  <p:cNvSpPr>
                    <a:spLocks noChangeArrowheads="1"/>
                  </p:cNvSpPr>
                  <p:nvPr/>
                </p:nvSpPr>
                <p:spPr bwMode="auto">
                  <a:xfrm>
                    <a:off x="1120" y="2283"/>
                    <a:ext cx="326" cy="156"/>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nvGrpSpPr>
                <p:cNvPr id="945369" name="Group 217"/>
                <p:cNvGrpSpPr>
                  <a:grpSpLocks/>
                </p:cNvGrpSpPr>
                <p:nvPr/>
              </p:nvGrpSpPr>
              <p:grpSpPr bwMode="auto">
                <a:xfrm>
                  <a:off x="1028" y="2213"/>
                  <a:ext cx="508" cy="293"/>
                  <a:chOff x="1028" y="2213"/>
                  <a:chExt cx="508" cy="293"/>
                </a:xfrm>
              </p:grpSpPr>
              <p:sp>
                <p:nvSpPr>
                  <p:cNvPr id="945370" name="Arc 218"/>
                  <p:cNvSpPr>
                    <a:spLocks/>
                  </p:cNvSpPr>
                  <p:nvPr/>
                </p:nvSpPr>
                <p:spPr bwMode="auto">
                  <a:xfrm>
                    <a:off x="1207" y="2213"/>
                    <a:ext cx="209" cy="61"/>
                  </a:xfrm>
                  <a:custGeom>
                    <a:avLst/>
                    <a:gdLst>
                      <a:gd name="G0" fmla="+- 20409 0 0"/>
                      <a:gd name="G1" fmla="+- 21600 0 0"/>
                      <a:gd name="G2" fmla="+- 21600 0 0"/>
                      <a:gd name="T0" fmla="*/ 0 w 40684"/>
                      <a:gd name="T1" fmla="*/ 14526 h 21600"/>
                      <a:gd name="T2" fmla="*/ 40684 w 40684"/>
                      <a:gd name="T3" fmla="*/ 14150 h 21600"/>
                      <a:gd name="T4" fmla="*/ 20409 w 40684"/>
                      <a:gd name="T5" fmla="*/ 21600 h 21600"/>
                    </a:gdLst>
                    <a:ahLst/>
                    <a:cxnLst>
                      <a:cxn ang="0">
                        <a:pos x="T0" y="T1"/>
                      </a:cxn>
                      <a:cxn ang="0">
                        <a:pos x="T2" y="T3"/>
                      </a:cxn>
                      <a:cxn ang="0">
                        <a:pos x="T4" y="T5"/>
                      </a:cxn>
                    </a:cxnLst>
                    <a:rect l="0" t="0" r="r" b="b"/>
                    <a:pathLst>
                      <a:path w="40684" h="21600" fill="none" extrusionOk="0">
                        <a:moveTo>
                          <a:pt x="0" y="14526"/>
                        </a:moveTo>
                        <a:cubicBezTo>
                          <a:pt x="3014" y="5830"/>
                          <a:pt x="11206" y="0"/>
                          <a:pt x="20409" y="0"/>
                        </a:cubicBezTo>
                        <a:cubicBezTo>
                          <a:pt x="29465" y="0"/>
                          <a:pt x="37560" y="5649"/>
                          <a:pt x="40683" y="14150"/>
                        </a:cubicBezTo>
                      </a:path>
                      <a:path w="40684" h="21600" stroke="0" extrusionOk="0">
                        <a:moveTo>
                          <a:pt x="0" y="14526"/>
                        </a:moveTo>
                        <a:cubicBezTo>
                          <a:pt x="3014" y="5830"/>
                          <a:pt x="11206" y="0"/>
                          <a:pt x="20409" y="0"/>
                        </a:cubicBezTo>
                        <a:cubicBezTo>
                          <a:pt x="29465" y="0"/>
                          <a:pt x="37560" y="5649"/>
                          <a:pt x="40683" y="14150"/>
                        </a:cubicBezTo>
                        <a:lnTo>
                          <a:pt x="20409" y="2160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71" name="Arc 219"/>
                  <p:cNvSpPr>
                    <a:spLocks/>
                  </p:cNvSpPr>
                  <p:nvPr/>
                </p:nvSpPr>
                <p:spPr bwMode="auto">
                  <a:xfrm>
                    <a:off x="1080" y="2247"/>
                    <a:ext cx="133" cy="69"/>
                  </a:xfrm>
                  <a:custGeom>
                    <a:avLst/>
                    <a:gdLst>
                      <a:gd name="G0" fmla="+- 21600 0 0"/>
                      <a:gd name="G1" fmla="+- 21600 0 0"/>
                      <a:gd name="G2" fmla="+- 21600 0 0"/>
                      <a:gd name="T0" fmla="*/ 976 w 32148"/>
                      <a:gd name="T1" fmla="*/ 28019 h 28019"/>
                      <a:gd name="T2" fmla="*/ 32148 w 32148"/>
                      <a:gd name="T3" fmla="*/ 2751 h 28019"/>
                      <a:gd name="T4" fmla="*/ 21600 w 32148"/>
                      <a:gd name="T5" fmla="*/ 21600 h 28019"/>
                    </a:gdLst>
                    <a:ahLst/>
                    <a:cxnLst>
                      <a:cxn ang="0">
                        <a:pos x="T0" y="T1"/>
                      </a:cxn>
                      <a:cxn ang="0">
                        <a:pos x="T2" y="T3"/>
                      </a:cxn>
                      <a:cxn ang="0">
                        <a:pos x="T4" y="T5"/>
                      </a:cxn>
                    </a:cxnLst>
                    <a:rect l="0" t="0" r="r" b="b"/>
                    <a:pathLst>
                      <a:path w="32148" h="28019" fill="none" extrusionOk="0">
                        <a:moveTo>
                          <a:pt x="975" y="28019"/>
                        </a:moveTo>
                        <a:cubicBezTo>
                          <a:pt x="328" y="25940"/>
                          <a:pt x="0" y="23776"/>
                          <a:pt x="0" y="21600"/>
                        </a:cubicBezTo>
                        <a:cubicBezTo>
                          <a:pt x="0" y="9670"/>
                          <a:pt x="9670" y="0"/>
                          <a:pt x="21600" y="0"/>
                        </a:cubicBezTo>
                        <a:cubicBezTo>
                          <a:pt x="25293" y="0"/>
                          <a:pt x="28925" y="947"/>
                          <a:pt x="32148" y="2750"/>
                        </a:cubicBezTo>
                      </a:path>
                      <a:path w="32148" h="28019" stroke="0" extrusionOk="0">
                        <a:moveTo>
                          <a:pt x="975" y="28019"/>
                        </a:moveTo>
                        <a:cubicBezTo>
                          <a:pt x="328" y="25940"/>
                          <a:pt x="0" y="23776"/>
                          <a:pt x="0" y="21600"/>
                        </a:cubicBezTo>
                        <a:cubicBezTo>
                          <a:pt x="0" y="9670"/>
                          <a:pt x="9670" y="0"/>
                          <a:pt x="21600" y="0"/>
                        </a:cubicBezTo>
                        <a:cubicBezTo>
                          <a:pt x="25293" y="0"/>
                          <a:pt x="28925" y="947"/>
                          <a:pt x="32148" y="2750"/>
                        </a:cubicBezTo>
                        <a:lnTo>
                          <a:pt x="21600" y="2160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72" name="Arc 220"/>
                  <p:cNvSpPr>
                    <a:spLocks/>
                  </p:cNvSpPr>
                  <p:nvPr/>
                </p:nvSpPr>
                <p:spPr bwMode="auto">
                  <a:xfrm>
                    <a:off x="1028" y="2317"/>
                    <a:ext cx="80" cy="99"/>
                  </a:xfrm>
                  <a:custGeom>
                    <a:avLst/>
                    <a:gdLst>
                      <a:gd name="G0" fmla="+- 21600 0 0"/>
                      <a:gd name="G1" fmla="+- 20566 0 0"/>
                      <a:gd name="G2" fmla="+- 21600 0 0"/>
                      <a:gd name="T0" fmla="*/ 8603 w 21600"/>
                      <a:gd name="T1" fmla="*/ 37818 h 37818"/>
                      <a:gd name="T2" fmla="*/ 14998 w 21600"/>
                      <a:gd name="T3" fmla="*/ 0 h 37818"/>
                      <a:gd name="T4" fmla="*/ 21600 w 21600"/>
                      <a:gd name="T5" fmla="*/ 20566 h 37818"/>
                    </a:gdLst>
                    <a:ahLst/>
                    <a:cxnLst>
                      <a:cxn ang="0">
                        <a:pos x="T0" y="T1"/>
                      </a:cxn>
                      <a:cxn ang="0">
                        <a:pos x="T2" y="T3"/>
                      </a:cxn>
                      <a:cxn ang="0">
                        <a:pos x="T4" y="T5"/>
                      </a:cxn>
                    </a:cxnLst>
                    <a:rect l="0" t="0" r="r" b="b"/>
                    <a:pathLst>
                      <a:path w="21600" h="37818" fill="none" extrusionOk="0">
                        <a:moveTo>
                          <a:pt x="8602" y="37818"/>
                        </a:moveTo>
                        <a:cubicBezTo>
                          <a:pt x="3185" y="33737"/>
                          <a:pt x="0" y="27348"/>
                          <a:pt x="0" y="20566"/>
                        </a:cubicBezTo>
                        <a:cubicBezTo>
                          <a:pt x="0" y="11180"/>
                          <a:pt x="6061" y="2868"/>
                          <a:pt x="14997" y="-1"/>
                        </a:cubicBezTo>
                      </a:path>
                      <a:path w="21600" h="37818" stroke="0" extrusionOk="0">
                        <a:moveTo>
                          <a:pt x="8602" y="37818"/>
                        </a:moveTo>
                        <a:cubicBezTo>
                          <a:pt x="3185" y="33737"/>
                          <a:pt x="0" y="27348"/>
                          <a:pt x="0" y="20566"/>
                        </a:cubicBezTo>
                        <a:cubicBezTo>
                          <a:pt x="0" y="11180"/>
                          <a:pt x="6061" y="2868"/>
                          <a:pt x="14997" y="-1"/>
                        </a:cubicBezTo>
                        <a:lnTo>
                          <a:pt x="21600" y="20566"/>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73" name="Arc 221"/>
                  <p:cNvSpPr>
                    <a:spLocks/>
                  </p:cNvSpPr>
                  <p:nvPr/>
                </p:nvSpPr>
                <p:spPr bwMode="auto">
                  <a:xfrm>
                    <a:off x="1063" y="2415"/>
                    <a:ext cx="134" cy="58"/>
                  </a:xfrm>
                  <a:custGeom>
                    <a:avLst/>
                    <a:gdLst>
                      <a:gd name="G0" fmla="+- 21600 0 0"/>
                      <a:gd name="G1" fmla="+- 1166 0 0"/>
                      <a:gd name="G2" fmla="+- 21600 0 0"/>
                      <a:gd name="T0" fmla="*/ 31494 w 31494"/>
                      <a:gd name="T1" fmla="*/ 20367 h 22766"/>
                      <a:gd name="T2" fmla="*/ 31 w 31494"/>
                      <a:gd name="T3" fmla="*/ 0 h 22766"/>
                      <a:gd name="T4" fmla="*/ 21600 w 31494"/>
                      <a:gd name="T5" fmla="*/ 1166 h 22766"/>
                    </a:gdLst>
                    <a:ahLst/>
                    <a:cxnLst>
                      <a:cxn ang="0">
                        <a:pos x="T0" y="T1"/>
                      </a:cxn>
                      <a:cxn ang="0">
                        <a:pos x="T2" y="T3"/>
                      </a:cxn>
                      <a:cxn ang="0">
                        <a:pos x="T4" y="T5"/>
                      </a:cxn>
                    </a:cxnLst>
                    <a:rect l="0" t="0" r="r" b="b"/>
                    <a:pathLst>
                      <a:path w="31494" h="22766" fill="none" extrusionOk="0">
                        <a:moveTo>
                          <a:pt x="31493" y="20366"/>
                        </a:moveTo>
                        <a:cubicBezTo>
                          <a:pt x="28434" y="21943"/>
                          <a:pt x="25042" y="22766"/>
                          <a:pt x="21600" y="22766"/>
                        </a:cubicBezTo>
                        <a:cubicBezTo>
                          <a:pt x="9670" y="22766"/>
                          <a:pt x="0" y="13095"/>
                          <a:pt x="0" y="1166"/>
                        </a:cubicBezTo>
                        <a:cubicBezTo>
                          <a:pt x="0" y="777"/>
                          <a:pt x="10" y="388"/>
                          <a:pt x="31" y="0"/>
                        </a:cubicBezTo>
                      </a:path>
                      <a:path w="31494" h="22766" stroke="0" extrusionOk="0">
                        <a:moveTo>
                          <a:pt x="31493" y="20366"/>
                        </a:moveTo>
                        <a:cubicBezTo>
                          <a:pt x="28434" y="21943"/>
                          <a:pt x="25042" y="22766"/>
                          <a:pt x="21600" y="22766"/>
                        </a:cubicBezTo>
                        <a:cubicBezTo>
                          <a:pt x="9670" y="22766"/>
                          <a:pt x="0" y="13095"/>
                          <a:pt x="0" y="1166"/>
                        </a:cubicBezTo>
                        <a:cubicBezTo>
                          <a:pt x="0" y="777"/>
                          <a:pt x="10" y="388"/>
                          <a:pt x="31" y="0"/>
                        </a:cubicBezTo>
                        <a:lnTo>
                          <a:pt x="21600" y="1166"/>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74" name="Arc 222"/>
                  <p:cNvSpPr>
                    <a:spLocks/>
                  </p:cNvSpPr>
                  <p:nvPr/>
                </p:nvSpPr>
                <p:spPr bwMode="auto">
                  <a:xfrm>
                    <a:off x="1190" y="2453"/>
                    <a:ext cx="225" cy="53"/>
                  </a:xfrm>
                  <a:custGeom>
                    <a:avLst/>
                    <a:gdLst>
                      <a:gd name="G0" fmla="+- 21213 0 0"/>
                      <a:gd name="G1" fmla="+- 0 0 0"/>
                      <a:gd name="G2" fmla="+- 21600 0 0"/>
                      <a:gd name="T0" fmla="*/ 39481 w 39481"/>
                      <a:gd name="T1" fmla="*/ 11525 h 21600"/>
                      <a:gd name="T2" fmla="*/ 0 w 39481"/>
                      <a:gd name="T3" fmla="*/ 4069 h 21600"/>
                      <a:gd name="T4" fmla="*/ 21213 w 39481"/>
                      <a:gd name="T5" fmla="*/ 0 h 21600"/>
                    </a:gdLst>
                    <a:ahLst/>
                    <a:cxnLst>
                      <a:cxn ang="0">
                        <a:pos x="T0" y="T1"/>
                      </a:cxn>
                      <a:cxn ang="0">
                        <a:pos x="T2" y="T3"/>
                      </a:cxn>
                      <a:cxn ang="0">
                        <a:pos x="T4" y="T5"/>
                      </a:cxn>
                    </a:cxnLst>
                    <a:rect l="0" t="0" r="r" b="b"/>
                    <a:pathLst>
                      <a:path w="39481" h="21600" fill="none" extrusionOk="0">
                        <a:moveTo>
                          <a:pt x="39481" y="11525"/>
                        </a:moveTo>
                        <a:cubicBezTo>
                          <a:pt x="35524" y="17796"/>
                          <a:pt x="28628" y="21600"/>
                          <a:pt x="21213" y="21600"/>
                        </a:cubicBezTo>
                        <a:cubicBezTo>
                          <a:pt x="10852" y="21600"/>
                          <a:pt x="1951" y="14243"/>
                          <a:pt x="-1" y="4069"/>
                        </a:cubicBezTo>
                      </a:path>
                      <a:path w="39481" h="21600" stroke="0" extrusionOk="0">
                        <a:moveTo>
                          <a:pt x="39481" y="11525"/>
                        </a:moveTo>
                        <a:cubicBezTo>
                          <a:pt x="35524" y="17796"/>
                          <a:pt x="28628" y="21600"/>
                          <a:pt x="21213" y="21600"/>
                        </a:cubicBezTo>
                        <a:cubicBezTo>
                          <a:pt x="10852" y="21600"/>
                          <a:pt x="1951" y="14243"/>
                          <a:pt x="-1" y="4069"/>
                        </a:cubicBezTo>
                        <a:lnTo>
                          <a:pt x="21213" y="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75" name="Arc 223"/>
                  <p:cNvSpPr>
                    <a:spLocks/>
                  </p:cNvSpPr>
                  <p:nvPr/>
                </p:nvSpPr>
                <p:spPr bwMode="auto">
                  <a:xfrm>
                    <a:off x="1413" y="2250"/>
                    <a:ext cx="101" cy="71"/>
                  </a:xfrm>
                  <a:custGeom>
                    <a:avLst/>
                    <a:gdLst>
                      <a:gd name="G0" fmla="+- 4673 0 0"/>
                      <a:gd name="G1" fmla="+- 21600 0 0"/>
                      <a:gd name="G2" fmla="+- 21600 0 0"/>
                      <a:gd name="T0" fmla="*/ 0 w 26273"/>
                      <a:gd name="T1" fmla="*/ 512 h 32787"/>
                      <a:gd name="T2" fmla="*/ 23150 w 26273"/>
                      <a:gd name="T3" fmla="*/ 32787 h 32787"/>
                      <a:gd name="T4" fmla="*/ 4673 w 26273"/>
                      <a:gd name="T5" fmla="*/ 21600 h 32787"/>
                    </a:gdLst>
                    <a:ahLst/>
                    <a:cxnLst>
                      <a:cxn ang="0">
                        <a:pos x="T0" y="T1"/>
                      </a:cxn>
                      <a:cxn ang="0">
                        <a:pos x="T2" y="T3"/>
                      </a:cxn>
                      <a:cxn ang="0">
                        <a:pos x="T4" y="T5"/>
                      </a:cxn>
                    </a:cxnLst>
                    <a:rect l="0" t="0" r="r" b="b"/>
                    <a:pathLst>
                      <a:path w="26273" h="32787" fill="none" extrusionOk="0">
                        <a:moveTo>
                          <a:pt x="-1" y="511"/>
                        </a:moveTo>
                        <a:cubicBezTo>
                          <a:pt x="1534" y="171"/>
                          <a:pt x="3101" y="0"/>
                          <a:pt x="4673" y="0"/>
                        </a:cubicBezTo>
                        <a:cubicBezTo>
                          <a:pt x="16602" y="0"/>
                          <a:pt x="26273" y="9670"/>
                          <a:pt x="26273" y="21600"/>
                        </a:cubicBezTo>
                        <a:cubicBezTo>
                          <a:pt x="26273" y="25544"/>
                          <a:pt x="25193" y="29413"/>
                          <a:pt x="23150" y="32787"/>
                        </a:cubicBezTo>
                      </a:path>
                      <a:path w="26273" h="32787" stroke="0" extrusionOk="0">
                        <a:moveTo>
                          <a:pt x="-1" y="511"/>
                        </a:moveTo>
                        <a:cubicBezTo>
                          <a:pt x="1534" y="171"/>
                          <a:pt x="3101" y="0"/>
                          <a:pt x="4673" y="0"/>
                        </a:cubicBezTo>
                        <a:cubicBezTo>
                          <a:pt x="16602" y="0"/>
                          <a:pt x="26273" y="9670"/>
                          <a:pt x="26273" y="21600"/>
                        </a:cubicBezTo>
                        <a:cubicBezTo>
                          <a:pt x="26273" y="25544"/>
                          <a:pt x="25193" y="29413"/>
                          <a:pt x="23150" y="32787"/>
                        </a:cubicBezTo>
                        <a:lnTo>
                          <a:pt x="4673" y="2160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76" name="Arc 224"/>
                  <p:cNvSpPr>
                    <a:spLocks/>
                  </p:cNvSpPr>
                  <p:nvPr/>
                </p:nvSpPr>
                <p:spPr bwMode="auto">
                  <a:xfrm>
                    <a:off x="1443" y="2320"/>
                    <a:ext cx="93" cy="71"/>
                  </a:xfrm>
                  <a:custGeom>
                    <a:avLst/>
                    <a:gdLst>
                      <a:gd name="G0" fmla="+- 0 0 0"/>
                      <a:gd name="G1" fmla="+- 17366 0 0"/>
                      <a:gd name="G2" fmla="+- 21600 0 0"/>
                      <a:gd name="T0" fmla="*/ 12844 w 21600"/>
                      <a:gd name="T1" fmla="*/ 0 h 30275"/>
                      <a:gd name="T2" fmla="*/ 17318 w 21600"/>
                      <a:gd name="T3" fmla="*/ 30275 h 30275"/>
                      <a:gd name="T4" fmla="*/ 0 w 21600"/>
                      <a:gd name="T5" fmla="*/ 17366 h 30275"/>
                    </a:gdLst>
                    <a:ahLst/>
                    <a:cxnLst>
                      <a:cxn ang="0">
                        <a:pos x="T0" y="T1"/>
                      </a:cxn>
                      <a:cxn ang="0">
                        <a:pos x="T2" y="T3"/>
                      </a:cxn>
                      <a:cxn ang="0">
                        <a:pos x="T4" y="T5"/>
                      </a:cxn>
                    </a:cxnLst>
                    <a:rect l="0" t="0" r="r" b="b"/>
                    <a:pathLst>
                      <a:path w="21600" h="30275" fill="none" extrusionOk="0">
                        <a:moveTo>
                          <a:pt x="12844" y="-1"/>
                        </a:moveTo>
                        <a:cubicBezTo>
                          <a:pt x="18351" y="4072"/>
                          <a:pt x="21600" y="10516"/>
                          <a:pt x="21600" y="17366"/>
                        </a:cubicBezTo>
                        <a:cubicBezTo>
                          <a:pt x="21600" y="22017"/>
                          <a:pt x="20098" y="26545"/>
                          <a:pt x="17318" y="30275"/>
                        </a:cubicBezTo>
                      </a:path>
                      <a:path w="21600" h="30275" stroke="0" extrusionOk="0">
                        <a:moveTo>
                          <a:pt x="12844" y="-1"/>
                        </a:moveTo>
                        <a:cubicBezTo>
                          <a:pt x="18351" y="4072"/>
                          <a:pt x="21600" y="10516"/>
                          <a:pt x="21600" y="17366"/>
                        </a:cubicBezTo>
                        <a:cubicBezTo>
                          <a:pt x="21600" y="22017"/>
                          <a:pt x="20098" y="26545"/>
                          <a:pt x="17318" y="30275"/>
                        </a:cubicBezTo>
                        <a:lnTo>
                          <a:pt x="0" y="17366"/>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77" name="Arc 225"/>
                  <p:cNvSpPr>
                    <a:spLocks/>
                  </p:cNvSpPr>
                  <p:nvPr/>
                </p:nvSpPr>
                <p:spPr bwMode="auto">
                  <a:xfrm>
                    <a:off x="1408" y="2388"/>
                    <a:ext cx="112" cy="101"/>
                  </a:xfrm>
                  <a:custGeom>
                    <a:avLst/>
                    <a:gdLst>
                      <a:gd name="G0" fmla="+- 6871 0 0"/>
                      <a:gd name="G1" fmla="+- 7549 0 0"/>
                      <a:gd name="G2" fmla="+- 21600 0 0"/>
                      <a:gd name="T0" fmla="*/ 27109 w 28471"/>
                      <a:gd name="T1" fmla="*/ 0 h 29149"/>
                      <a:gd name="T2" fmla="*/ 0 w 28471"/>
                      <a:gd name="T3" fmla="*/ 28027 h 29149"/>
                      <a:gd name="T4" fmla="*/ 6871 w 28471"/>
                      <a:gd name="T5" fmla="*/ 7549 h 29149"/>
                    </a:gdLst>
                    <a:ahLst/>
                    <a:cxnLst>
                      <a:cxn ang="0">
                        <a:pos x="T0" y="T1"/>
                      </a:cxn>
                      <a:cxn ang="0">
                        <a:pos x="T2" y="T3"/>
                      </a:cxn>
                      <a:cxn ang="0">
                        <a:pos x="T4" y="T5"/>
                      </a:cxn>
                    </a:cxnLst>
                    <a:rect l="0" t="0" r="r" b="b"/>
                    <a:pathLst>
                      <a:path w="28471" h="29149" fill="none" extrusionOk="0">
                        <a:moveTo>
                          <a:pt x="27108" y="0"/>
                        </a:moveTo>
                        <a:cubicBezTo>
                          <a:pt x="28009" y="2414"/>
                          <a:pt x="28471" y="4971"/>
                          <a:pt x="28471" y="7549"/>
                        </a:cubicBezTo>
                        <a:cubicBezTo>
                          <a:pt x="28471" y="19478"/>
                          <a:pt x="18800" y="29149"/>
                          <a:pt x="6871" y="29149"/>
                        </a:cubicBezTo>
                        <a:cubicBezTo>
                          <a:pt x="4535" y="29149"/>
                          <a:pt x="2214" y="28770"/>
                          <a:pt x="-1" y="28027"/>
                        </a:cubicBezTo>
                      </a:path>
                      <a:path w="28471" h="29149" stroke="0" extrusionOk="0">
                        <a:moveTo>
                          <a:pt x="27108" y="0"/>
                        </a:moveTo>
                        <a:cubicBezTo>
                          <a:pt x="28009" y="2414"/>
                          <a:pt x="28471" y="4971"/>
                          <a:pt x="28471" y="7549"/>
                        </a:cubicBezTo>
                        <a:cubicBezTo>
                          <a:pt x="28471" y="19478"/>
                          <a:pt x="18800" y="29149"/>
                          <a:pt x="6871" y="29149"/>
                        </a:cubicBezTo>
                        <a:cubicBezTo>
                          <a:pt x="4535" y="29149"/>
                          <a:pt x="2214" y="28770"/>
                          <a:pt x="-1" y="28027"/>
                        </a:cubicBezTo>
                        <a:lnTo>
                          <a:pt x="6871" y="7549"/>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nvGrpSpPr>
              <p:cNvPr id="945378" name="Group 226"/>
              <p:cNvGrpSpPr>
                <a:grpSpLocks/>
              </p:cNvGrpSpPr>
              <p:nvPr/>
            </p:nvGrpSpPr>
            <p:grpSpPr bwMode="auto">
              <a:xfrm>
                <a:off x="1024" y="2210"/>
                <a:ext cx="511" cy="292"/>
                <a:chOff x="1024" y="2210"/>
                <a:chExt cx="511" cy="292"/>
              </a:xfrm>
            </p:grpSpPr>
            <p:grpSp>
              <p:nvGrpSpPr>
                <p:cNvPr id="945379" name="Group 227"/>
                <p:cNvGrpSpPr>
                  <a:grpSpLocks/>
                </p:cNvGrpSpPr>
                <p:nvPr/>
              </p:nvGrpSpPr>
              <p:grpSpPr bwMode="auto">
                <a:xfrm>
                  <a:off x="1024" y="2212"/>
                  <a:ext cx="510" cy="290"/>
                  <a:chOff x="1024" y="2212"/>
                  <a:chExt cx="510" cy="290"/>
                </a:xfrm>
              </p:grpSpPr>
              <p:sp>
                <p:nvSpPr>
                  <p:cNvPr id="945380" name="Oval 228"/>
                  <p:cNvSpPr>
                    <a:spLocks noChangeArrowheads="1"/>
                  </p:cNvSpPr>
                  <p:nvPr/>
                </p:nvSpPr>
                <p:spPr bwMode="auto">
                  <a:xfrm>
                    <a:off x="1200" y="2212"/>
                    <a:ext cx="221" cy="118"/>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81" name="Oval 229"/>
                  <p:cNvSpPr>
                    <a:spLocks noChangeArrowheads="1"/>
                  </p:cNvSpPr>
                  <p:nvPr/>
                </p:nvSpPr>
                <p:spPr bwMode="auto">
                  <a:xfrm>
                    <a:off x="1077" y="2246"/>
                    <a:ext cx="169" cy="11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82" name="Oval 230"/>
                  <p:cNvSpPr>
                    <a:spLocks noChangeArrowheads="1"/>
                  </p:cNvSpPr>
                  <p:nvPr/>
                </p:nvSpPr>
                <p:spPr bwMode="auto">
                  <a:xfrm>
                    <a:off x="1024" y="2317"/>
                    <a:ext cx="114" cy="96"/>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83" name="Oval 231"/>
                  <p:cNvSpPr>
                    <a:spLocks noChangeArrowheads="1"/>
                  </p:cNvSpPr>
                  <p:nvPr/>
                </p:nvSpPr>
                <p:spPr bwMode="auto">
                  <a:xfrm>
                    <a:off x="1059" y="2361"/>
                    <a:ext cx="171" cy="10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84" name="Oval 232"/>
                  <p:cNvSpPr>
                    <a:spLocks noChangeArrowheads="1"/>
                  </p:cNvSpPr>
                  <p:nvPr/>
                </p:nvSpPr>
                <p:spPr bwMode="auto">
                  <a:xfrm>
                    <a:off x="1183" y="2379"/>
                    <a:ext cx="255" cy="12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85" name="Oval 233"/>
                  <p:cNvSpPr>
                    <a:spLocks noChangeArrowheads="1"/>
                  </p:cNvSpPr>
                  <p:nvPr/>
                </p:nvSpPr>
                <p:spPr bwMode="auto">
                  <a:xfrm>
                    <a:off x="1347" y="2247"/>
                    <a:ext cx="165" cy="92"/>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86" name="Oval 234"/>
                  <p:cNvSpPr>
                    <a:spLocks noChangeArrowheads="1"/>
                  </p:cNvSpPr>
                  <p:nvPr/>
                </p:nvSpPr>
                <p:spPr bwMode="auto">
                  <a:xfrm>
                    <a:off x="1373" y="2309"/>
                    <a:ext cx="161" cy="92"/>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87" name="Oval 235"/>
                  <p:cNvSpPr>
                    <a:spLocks noChangeArrowheads="1"/>
                  </p:cNvSpPr>
                  <p:nvPr/>
                </p:nvSpPr>
                <p:spPr bwMode="auto">
                  <a:xfrm>
                    <a:off x="1355" y="2330"/>
                    <a:ext cx="162" cy="15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88" name="Oval 236"/>
                  <p:cNvSpPr>
                    <a:spLocks noChangeArrowheads="1"/>
                  </p:cNvSpPr>
                  <p:nvPr/>
                </p:nvSpPr>
                <p:spPr bwMode="auto">
                  <a:xfrm>
                    <a:off x="1119" y="2282"/>
                    <a:ext cx="327" cy="15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nvGrpSpPr>
                <p:cNvPr id="945389" name="Group 237"/>
                <p:cNvGrpSpPr>
                  <a:grpSpLocks/>
                </p:cNvGrpSpPr>
                <p:nvPr/>
              </p:nvGrpSpPr>
              <p:grpSpPr bwMode="auto">
                <a:xfrm>
                  <a:off x="1025" y="2210"/>
                  <a:ext cx="510" cy="292"/>
                  <a:chOff x="1025" y="2210"/>
                  <a:chExt cx="510" cy="292"/>
                </a:xfrm>
              </p:grpSpPr>
              <p:sp>
                <p:nvSpPr>
                  <p:cNvPr id="945390" name="Arc 238"/>
                  <p:cNvSpPr>
                    <a:spLocks/>
                  </p:cNvSpPr>
                  <p:nvPr/>
                </p:nvSpPr>
                <p:spPr bwMode="auto">
                  <a:xfrm>
                    <a:off x="1204" y="2210"/>
                    <a:ext cx="212" cy="61"/>
                  </a:xfrm>
                  <a:custGeom>
                    <a:avLst/>
                    <a:gdLst>
                      <a:gd name="G0" fmla="+- 20421 0 0"/>
                      <a:gd name="G1" fmla="+- 21600 0 0"/>
                      <a:gd name="G2" fmla="+- 21600 0 0"/>
                      <a:gd name="T0" fmla="*/ 0 w 40686"/>
                      <a:gd name="T1" fmla="*/ 14561 h 21600"/>
                      <a:gd name="T2" fmla="*/ 40686 w 40686"/>
                      <a:gd name="T3" fmla="*/ 14125 h 21600"/>
                      <a:gd name="T4" fmla="*/ 20421 w 40686"/>
                      <a:gd name="T5" fmla="*/ 21600 h 21600"/>
                    </a:gdLst>
                    <a:ahLst/>
                    <a:cxnLst>
                      <a:cxn ang="0">
                        <a:pos x="T0" y="T1"/>
                      </a:cxn>
                      <a:cxn ang="0">
                        <a:pos x="T2" y="T3"/>
                      </a:cxn>
                      <a:cxn ang="0">
                        <a:pos x="T4" y="T5"/>
                      </a:cxn>
                    </a:cxnLst>
                    <a:rect l="0" t="0" r="r" b="b"/>
                    <a:pathLst>
                      <a:path w="40686" h="21600" fill="none" extrusionOk="0">
                        <a:moveTo>
                          <a:pt x="0" y="14561"/>
                        </a:moveTo>
                        <a:cubicBezTo>
                          <a:pt x="3003" y="5847"/>
                          <a:pt x="11204" y="0"/>
                          <a:pt x="20421" y="0"/>
                        </a:cubicBezTo>
                        <a:cubicBezTo>
                          <a:pt x="29467" y="0"/>
                          <a:pt x="37555" y="5637"/>
                          <a:pt x="40686" y="14124"/>
                        </a:cubicBezTo>
                      </a:path>
                      <a:path w="40686" h="21600" stroke="0" extrusionOk="0">
                        <a:moveTo>
                          <a:pt x="0" y="14561"/>
                        </a:moveTo>
                        <a:cubicBezTo>
                          <a:pt x="3003" y="5847"/>
                          <a:pt x="11204" y="0"/>
                          <a:pt x="20421" y="0"/>
                        </a:cubicBezTo>
                        <a:cubicBezTo>
                          <a:pt x="29467" y="0"/>
                          <a:pt x="37555" y="5637"/>
                          <a:pt x="40686" y="14124"/>
                        </a:cubicBezTo>
                        <a:lnTo>
                          <a:pt x="20421" y="2160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91" name="Arc 239"/>
                  <p:cNvSpPr>
                    <a:spLocks/>
                  </p:cNvSpPr>
                  <p:nvPr/>
                </p:nvSpPr>
                <p:spPr bwMode="auto">
                  <a:xfrm>
                    <a:off x="1077" y="2243"/>
                    <a:ext cx="134" cy="71"/>
                  </a:xfrm>
                  <a:custGeom>
                    <a:avLst/>
                    <a:gdLst>
                      <a:gd name="G0" fmla="+- 21600 0 0"/>
                      <a:gd name="G1" fmla="+- 21600 0 0"/>
                      <a:gd name="G2" fmla="+- 21600 0 0"/>
                      <a:gd name="T0" fmla="*/ 1054 w 32039"/>
                      <a:gd name="T1" fmla="*/ 28267 h 28267"/>
                      <a:gd name="T2" fmla="*/ 32039 w 32039"/>
                      <a:gd name="T3" fmla="*/ 2690 h 28267"/>
                      <a:gd name="T4" fmla="*/ 21600 w 32039"/>
                      <a:gd name="T5" fmla="*/ 21600 h 28267"/>
                    </a:gdLst>
                    <a:ahLst/>
                    <a:cxnLst>
                      <a:cxn ang="0">
                        <a:pos x="T0" y="T1"/>
                      </a:cxn>
                      <a:cxn ang="0">
                        <a:pos x="T2" y="T3"/>
                      </a:cxn>
                      <a:cxn ang="0">
                        <a:pos x="T4" y="T5"/>
                      </a:cxn>
                    </a:cxnLst>
                    <a:rect l="0" t="0" r="r" b="b"/>
                    <a:pathLst>
                      <a:path w="32039" h="28267" fill="none" extrusionOk="0">
                        <a:moveTo>
                          <a:pt x="1054" y="28266"/>
                        </a:moveTo>
                        <a:cubicBezTo>
                          <a:pt x="355" y="26113"/>
                          <a:pt x="0" y="23863"/>
                          <a:pt x="0" y="21600"/>
                        </a:cubicBezTo>
                        <a:cubicBezTo>
                          <a:pt x="0" y="9670"/>
                          <a:pt x="9670" y="0"/>
                          <a:pt x="21600" y="0"/>
                        </a:cubicBezTo>
                        <a:cubicBezTo>
                          <a:pt x="25251" y="0"/>
                          <a:pt x="28842" y="925"/>
                          <a:pt x="32038" y="2690"/>
                        </a:cubicBezTo>
                      </a:path>
                      <a:path w="32039" h="28267" stroke="0" extrusionOk="0">
                        <a:moveTo>
                          <a:pt x="1054" y="28266"/>
                        </a:moveTo>
                        <a:cubicBezTo>
                          <a:pt x="355" y="26113"/>
                          <a:pt x="0" y="23863"/>
                          <a:pt x="0" y="21600"/>
                        </a:cubicBezTo>
                        <a:cubicBezTo>
                          <a:pt x="0" y="9670"/>
                          <a:pt x="9670" y="0"/>
                          <a:pt x="21600" y="0"/>
                        </a:cubicBezTo>
                        <a:cubicBezTo>
                          <a:pt x="25251" y="0"/>
                          <a:pt x="28842" y="925"/>
                          <a:pt x="32038" y="2690"/>
                        </a:cubicBezTo>
                        <a:lnTo>
                          <a:pt x="21600" y="2160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92" name="Arc 240"/>
                  <p:cNvSpPr>
                    <a:spLocks/>
                  </p:cNvSpPr>
                  <p:nvPr/>
                </p:nvSpPr>
                <p:spPr bwMode="auto">
                  <a:xfrm>
                    <a:off x="1025" y="2312"/>
                    <a:ext cx="82" cy="100"/>
                  </a:xfrm>
                  <a:custGeom>
                    <a:avLst/>
                    <a:gdLst>
                      <a:gd name="G0" fmla="+- 21600 0 0"/>
                      <a:gd name="G1" fmla="+- 20508 0 0"/>
                      <a:gd name="G2" fmla="+- 21600 0 0"/>
                      <a:gd name="T0" fmla="*/ 8696 w 21600"/>
                      <a:gd name="T1" fmla="*/ 37829 h 37829"/>
                      <a:gd name="T2" fmla="*/ 14820 w 21600"/>
                      <a:gd name="T3" fmla="*/ 0 h 37829"/>
                      <a:gd name="T4" fmla="*/ 21600 w 21600"/>
                      <a:gd name="T5" fmla="*/ 20508 h 37829"/>
                    </a:gdLst>
                    <a:ahLst/>
                    <a:cxnLst>
                      <a:cxn ang="0">
                        <a:pos x="T0" y="T1"/>
                      </a:cxn>
                      <a:cxn ang="0">
                        <a:pos x="T2" y="T3"/>
                      </a:cxn>
                      <a:cxn ang="0">
                        <a:pos x="T4" y="T5"/>
                      </a:cxn>
                    </a:cxnLst>
                    <a:rect l="0" t="0" r="r" b="b"/>
                    <a:pathLst>
                      <a:path w="21600" h="37829" fill="none" extrusionOk="0">
                        <a:moveTo>
                          <a:pt x="8695" y="37829"/>
                        </a:moveTo>
                        <a:cubicBezTo>
                          <a:pt x="3223" y="33753"/>
                          <a:pt x="0" y="27331"/>
                          <a:pt x="0" y="20508"/>
                        </a:cubicBezTo>
                        <a:cubicBezTo>
                          <a:pt x="0" y="11191"/>
                          <a:pt x="5973" y="2924"/>
                          <a:pt x="14819" y="-1"/>
                        </a:cubicBezTo>
                      </a:path>
                      <a:path w="21600" h="37829" stroke="0" extrusionOk="0">
                        <a:moveTo>
                          <a:pt x="8695" y="37829"/>
                        </a:moveTo>
                        <a:cubicBezTo>
                          <a:pt x="3223" y="33753"/>
                          <a:pt x="0" y="27331"/>
                          <a:pt x="0" y="20508"/>
                        </a:cubicBezTo>
                        <a:cubicBezTo>
                          <a:pt x="0" y="11191"/>
                          <a:pt x="5973" y="2924"/>
                          <a:pt x="14819" y="-1"/>
                        </a:cubicBezTo>
                        <a:lnTo>
                          <a:pt x="21600" y="20508"/>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93" name="Arc 241"/>
                  <p:cNvSpPr>
                    <a:spLocks/>
                  </p:cNvSpPr>
                  <p:nvPr/>
                </p:nvSpPr>
                <p:spPr bwMode="auto">
                  <a:xfrm>
                    <a:off x="1058" y="2411"/>
                    <a:ext cx="134" cy="57"/>
                  </a:xfrm>
                  <a:custGeom>
                    <a:avLst/>
                    <a:gdLst>
                      <a:gd name="G0" fmla="+- 21600 0 0"/>
                      <a:gd name="G1" fmla="+- 781 0 0"/>
                      <a:gd name="G2" fmla="+- 21600 0 0"/>
                      <a:gd name="T0" fmla="*/ 31221 w 31221"/>
                      <a:gd name="T1" fmla="*/ 20120 h 22381"/>
                      <a:gd name="T2" fmla="*/ 14 w 31221"/>
                      <a:gd name="T3" fmla="*/ 0 h 22381"/>
                      <a:gd name="T4" fmla="*/ 21600 w 31221"/>
                      <a:gd name="T5" fmla="*/ 781 h 22381"/>
                    </a:gdLst>
                    <a:ahLst/>
                    <a:cxnLst>
                      <a:cxn ang="0">
                        <a:pos x="T0" y="T1"/>
                      </a:cxn>
                      <a:cxn ang="0">
                        <a:pos x="T2" y="T3"/>
                      </a:cxn>
                      <a:cxn ang="0">
                        <a:pos x="T4" y="T5"/>
                      </a:cxn>
                    </a:cxnLst>
                    <a:rect l="0" t="0" r="r" b="b"/>
                    <a:pathLst>
                      <a:path w="31221" h="22381" fill="none" extrusionOk="0">
                        <a:moveTo>
                          <a:pt x="31220" y="20119"/>
                        </a:moveTo>
                        <a:cubicBezTo>
                          <a:pt x="28231" y="21607"/>
                          <a:pt x="24938" y="22381"/>
                          <a:pt x="21600" y="22381"/>
                        </a:cubicBezTo>
                        <a:cubicBezTo>
                          <a:pt x="9670" y="22381"/>
                          <a:pt x="0" y="12710"/>
                          <a:pt x="0" y="781"/>
                        </a:cubicBezTo>
                        <a:cubicBezTo>
                          <a:pt x="0" y="520"/>
                          <a:pt x="4" y="260"/>
                          <a:pt x="14" y="0"/>
                        </a:cubicBezTo>
                      </a:path>
                      <a:path w="31221" h="22381" stroke="0" extrusionOk="0">
                        <a:moveTo>
                          <a:pt x="31220" y="20119"/>
                        </a:moveTo>
                        <a:cubicBezTo>
                          <a:pt x="28231" y="21607"/>
                          <a:pt x="24938" y="22381"/>
                          <a:pt x="21600" y="22381"/>
                        </a:cubicBezTo>
                        <a:cubicBezTo>
                          <a:pt x="9670" y="22381"/>
                          <a:pt x="0" y="12710"/>
                          <a:pt x="0" y="781"/>
                        </a:cubicBezTo>
                        <a:cubicBezTo>
                          <a:pt x="0" y="520"/>
                          <a:pt x="4" y="260"/>
                          <a:pt x="14" y="0"/>
                        </a:cubicBezTo>
                        <a:lnTo>
                          <a:pt x="21600" y="781"/>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94" name="Arc 242"/>
                  <p:cNvSpPr>
                    <a:spLocks/>
                  </p:cNvSpPr>
                  <p:nvPr/>
                </p:nvSpPr>
                <p:spPr bwMode="auto">
                  <a:xfrm>
                    <a:off x="1190" y="2449"/>
                    <a:ext cx="226" cy="53"/>
                  </a:xfrm>
                  <a:custGeom>
                    <a:avLst/>
                    <a:gdLst>
                      <a:gd name="G0" fmla="+- 21216 0 0"/>
                      <a:gd name="G1" fmla="+- 0 0 0"/>
                      <a:gd name="G2" fmla="+- 21600 0 0"/>
                      <a:gd name="T0" fmla="*/ 39463 w 39463"/>
                      <a:gd name="T1" fmla="*/ 11559 h 21600"/>
                      <a:gd name="T2" fmla="*/ 0 w 39463"/>
                      <a:gd name="T3" fmla="*/ 4052 h 21600"/>
                      <a:gd name="T4" fmla="*/ 21216 w 39463"/>
                      <a:gd name="T5" fmla="*/ 0 h 21600"/>
                    </a:gdLst>
                    <a:ahLst/>
                    <a:cxnLst>
                      <a:cxn ang="0">
                        <a:pos x="T0" y="T1"/>
                      </a:cxn>
                      <a:cxn ang="0">
                        <a:pos x="T2" y="T3"/>
                      </a:cxn>
                      <a:cxn ang="0">
                        <a:pos x="T4" y="T5"/>
                      </a:cxn>
                    </a:cxnLst>
                    <a:rect l="0" t="0" r="r" b="b"/>
                    <a:pathLst>
                      <a:path w="39463" h="21600" fill="none" extrusionOk="0">
                        <a:moveTo>
                          <a:pt x="39462" y="11558"/>
                        </a:moveTo>
                        <a:cubicBezTo>
                          <a:pt x="35502" y="17810"/>
                          <a:pt x="28616" y="21600"/>
                          <a:pt x="21216" y="21600"/>
                        </a:cubicBezTo>
                        <a:cubicBezTo>
                          <a:pt x="10849" y="21600"/>
                          <a:pt x="1944" y="14234"/>
                          <a:pt x="-1" y="4052"/>
                        </a:cubicBezTo>
                      </a:path>
                      <a:path w="39463" h="21600" stroke="0" extrusionOk="0">
                        <a:moveTo>
                          <a:pt x="39462" y="11558"/>
                        </a:moveTo>
                        <a:cubicBezTo>
                          <a:pt x="35502" y="17810"/>
                          <a:pt x="28616" y="21600"/>
                          <a:pt x="21216" y="21600"/>
                        </a:cubicBezTo>
                        <a:cubicBezTo>
                          <a:pt x="10849" y="21600"/>
                          <a:pt x="1944" y="14234"/>
                          <a:pt x="-1" y="4052"/>
                        </a:cubicBezTo>
                        <a:lnTo>
                          <a:pt x="21216" y="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95" name="Arc 243"/>
                  <p:cNvSpPr>
                    <a:spLocks/>
                  </p:cNvSpPr>
                  <p:nvPr/>
                </p:nvSpPr>
                <p:spPr bwMode="auto">
                  <a:xfrm>
                    <a:off x="1413" y="2248"/>
                    <a:ext cx="100" cy="70"/>
                  </a:xfrm>
                  <a:custGeom>
                    <a:avLst/>
                    <a:gdLst>
                      <a:gd name="G0" fmla="+- 4702 0 0"/>
                      <a:gd name="G1" fmla="+- 21600 0 0"/>
                      <a:gd name="G2" fmla="+- 21600 0 0"/>
                      <a:gd name="T0" fmla="*/ 0 w 26302"/>
                      <a:gd name="T1" fmla="*/ 518 h 33032"/>
                      <a:gd name="T2" fmla="*/ 23028 w 26302"/>
                      <a:gd name="T3" fmla="*/ 33032 h 33032"/>
                      <a:gd name="T4" fmla="*/ 4702 w 26302"/>
                      <a:gd name="T5" fmla="*/ 21600 h 33032"/>
                    </a:gdLst>
                    <a:ahLst/>
                    <a:cxnLst>
                      <a:cxn ang="0">
                        <a:pos x="T0" y="T1"/>
                      </a:cxn>
                      <a:cxn ang="0">
                        <a:pos x="T2" y="T3"/>
                      </a:cxn>
                      <a:cxn ang="0">
                        <a:pos x="T4" y="T5"/>
                      </a:cxn>
                    </a:cxnLst>
                    <a:rect l="0" t="0" r="r" b="b"/>
                    <a:pathLst>
                      <a:path w="26302" h="33032" fill="none" extrusionOk="0">
                        <a:moveTo>
                          <a:pt x="-1" y="517"/>
                        </a:moveTo>
                        <a:cubicBezTo>
                          <a:pt x="1543" y="173"/>
                          <a:pt x="3120" y="0"/>
                          <a:pt x="4702" y="0"/>
                        </a:cubicBezTo>
                        <a:cubicBezTo>
                          <a:pt x="16631" y="0"/>
                          <a:pt x="26302" y="9670"/>
                          <a:pt x="26302" y="21600"/>
                        </a:cubicBezTo>
                        <a:cubicBezTo>
                          <a:pt x="26302" y="25641"/>
                          <a:pt x="25167" y="29602"/>
                          <a:pt x="23028" y="33032"/>
                        </a:cubicBezTo>
                      </a:path>
                      <a:path w="26302" h="33032" stroke="0" extrusionOk="0">
                        <a:moveTo>
                          <a:pt x="-1" y="517"/>
                        </a:moveTo>
                        <a:cubicBezTo>
                          <a:pt x="1543" y="173"/>
                          <a:pt x="3120" y="0"/>
                          <a:pt x="4702" y="0"/>
                        </a:cubicBezTo>
                        <a:cubicBezTo>
                          <a:pt x="16631" y="0"/>
                          <a:pt x="26302" y="9670"/>
                          <a:pt x="26302" y="21600"/>
                        </a:cubicBezTo>
                        <a:cubicBezTo>
                          <a:pt x="26302" y="25641"/>
                          <a:pt x="25167" y="29602"/>
                          <a:pt x="23028" y="33032"/>
                        </a:cubicBezTo>
                        <a:lnTo>
                          <a:pt x="4702" y="2160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96" name="Arc 244"/>
                  <p:cNvSpPr>
                    <a:spLocks/>
                  </p:cNvSpPr>
                  <p:nvPr/>
                </p:nvSpPr>
                <p:spPr bwMode="auto">
                  <a:xfrm>
                    <a:off x="1441" y="2317"/>
                    <a:ext cx="94" cy="70"/>
                  </a:xfrm>
                  <a:custGeom>
                    <a:avLst/>
                    <a:gdLst>
                      <a:gd name="G0" fmla="+- 0 0 0"/>
                      <a:gd name="G1" fmla="+- 17415 0 0"/>
                      <a:gd name="G2" fmla="+- 21600 0 0"/>
                      <a:gd name="T0" fmla="*/ 12779 w 21600"/>
                      <a:gd name="T1" fmla="*/ 0 h 30033"/>
                      <a:gd name="T2" fmla="*/ 17531 w 21600"/>
                      <a:gd name="T3" fmla="*/ 30033 h 30033"/>
                      <a:gd name="T4" fmla="*/ 0 w 21600"/>
                      <a:gd name="T5" fmla="*/ 17415 h 30033"/>
                    </a:gdLst>
                    <a:ahLst/>
                    <a:cxnLst>
                      <a:cxn ang="0">
                        <a:pos x="T0" y="T1"/>
                      </a:cxn>
                      <a:cxn ang="0">
                        <a:pos x="T2" y="T3"/>
                      </a:cxn>
                      <a:cxn ang="0">
                        <a:pos x="T4" y="T5"/>
                      </a:cxn>
                    </a:cxnLst>
                    <a:rect l="0" t="0" r="r" b="b"/>
                    <a:pathLst>
                      <a:path w="21600" h="30033" fill="none" extrusionOk="0">
                        <a:moveTo>
                          <a:pt x="12778" y="0"/>
                        </a:moveTo>
                        <a:cubicBezTo>
                          <a:pt x="18324" y="4069"/>
                          <a:pt x="21600" y="10536"/>
                          <a:pt x="21600" y="17415"/>
                        </a:cubicBezTo>
                        <a:cubicBezTo>
                          <a:pt x="21600" y="21943"/>
                          <a:pt x="20176" y="26357"/>
                          <a:pt x="17531" y="30033"/>
                        </a:cubicBezTo>
                      </a:path>
                      <a:path w="21600" h="30033" stroke="0" extrusionOk="0">
                        <a:moveTo>
                          <a:pt x="12778" y="0"/>
                        </a:moveTo>
                        <a:cubicBezTo>
                          <a:pt x="18324" y="4069"/>
                          <a:pt x="21600" y="10536"/>
                          <a:pt x="21600" y="17415"/>
                        </a:cubicBezTo>
                        <a:cubicBezTo>
                          <a:pt x="21600" y="21943"/>
                          <a:pt x="20176" y="26357"/>
                          <a:pt x="17531" y="30033"/>
                        </a:cubicBezTo>
                        <a:lnTo>
                          <a:pt x="0" y="17415"/>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397" name="Arc 245"/>
                  <p:cNvSpPr>
                    <a:spLocks/>
                  </p:cNvSpPr>
                  <p:nvPr/>
                </p:nvSpPr>
                <p:spPr bwMode="auto">
                  <a:xfrm>
                    <a:off x="1406" y="2385"/>
                    <a:ext cx="115" cy="103"/>
                  </a:xfrm>
                  <a:custGeom>
                    <a:avLst/>
                    <a:gdLst>
                      <a:gd name="G0" fmla="+- 7030 0 0"/>
                      <a:gd name="G1" fmla="+- 7790 0 0"/>
                      <a:gd name="G2" fmla="+- 21600 0 0"/>
                      <a:gd name="T0" fmla="*/ 27176 w 28630"/>
                      <a:gd name="T1" fmla="*/ 0 h 29390"/>
                      <a:gd name="T2" fmla="*/ 0 w 28630"/>
                      <a:gd name="T3" fmla="*/ 28214 h 29390"/>
                      <a:gd name="T4" fmla="*/ 7030 w 28630"/>
                      <a:gd name="T5" fmla="*/ 7790 h 29390"/>
                    </a:gdLst>
                    <a:ahLst/>
                    <a:cxnLst>
                      <a:cxn ang="0">
                        <a:pos x="T0" y="T1"/>
                      </a:cxn>
                      <a:cxn ang="0">
                        <a:pos x="T2" y="T3"/>
                      </a:cxn>
                      <a:cxn ang="0">
                        <a:pos x="T4" y="T5"/>
                      </a:cxn>
                    </a:cxnLst>
                    <a:rect l="0" t="0" r="r" b="b"/>
                    <a:pathLst>
                      <a:path w="28630" h="29390" fill="none" extrusionOk="0">
                        <a:moveTo>
                          <a:pt x="27176" y="-1"/>
                        </a:moveTo>
                        <a:cubicBezTo>
                          <a:pt x="28137" y="2484"/>
                          <a:pt x="28630" y="5125"/>
                          <a:pt x="28630" y="7790"/>
                        </a:cubicBezTo>
                        <a:cubicBezTo>
                          <a:pt x="28630" y="19719"/>
                          <a:pt x="18959" y="29390"/>
                          <a:pt x="7030" y="29390"/>
                        </a:cubicBezTo>
                        <a:cubicBezTo>
                          <a:pt x="4637" y="29390"/>
                          <a:pt x="2262" y="28992"/>
                          <a:pt x="0" y="28213"/>
                        </a:cubicBezTo>
                      </a:path>
                      <a:path w="28630" h="29390" stroke="0" extrusionOk="0">
                        <a:moveTo>
                          <a:pt x="27176" y="-1"/>
                        </a:moveTo>
                        <a:cubicBezTo>
                          <a:pt x="28137" y="2484"/>
                          <a:pt x="28630" y="5125"/>
                          <a:pt x="28630" y="7790"/>
                        </a:cubicBezTo>
                        <a:cubicBezTo>
                          <a:pt x="28630" y="19719"/>
                          <a:pt x="18959" y="29390"/>
                          <a:pt x="7030" y="29390"/>
                        </a:cubicBezTo>
                        <a:cubicBezTo>
                          <a:pt x="4637" y="29390"/>
                          <a:pt x="2262" y="28992"/>
                          <a:pt x="0" y="28213"/>
                        </a:cubicBezTo>
                        <a:lnTo>
                          <a:pt x="7030" y="779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pic>
          <p:nvPicPr>
            <p:cNvPr id="945398" name="Picture 24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 y="2003"/>
              <a:ext cx="241"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5399" name="Line 247"/>
            <p:cNvSpPr>
              <a:spLocks noChangeShapeType="1"/>
            </p:cNvSpPr>
            <p:nvPr/>
          </p:nvSpPr>
          <p:spPr bwMode="auto">
            <a:xfrm flipH="1" flipV="1">
              <a:off x="1217" y="1777"/>
              <a:ext cx="490" cy="102"/>
            </a:xfrm>
            <a:prstGeom prst="line">
              <a:avLst/>
            </a:prstGeom>
            <a:noFill/>
            <a:ln w="25400">
              <a:solidFill>
                <a:srgbClr val="FFFF0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lIns="42991" tIns="21502" rIns="42991" bIns="21502">
              <a:spAutoFit/>
            </a:bodyPr>
            <a:lstStyle/>
            <a:p>
              <a:endParaRPr lang="en-US"/>
            </a:p>
          </p:txBody>
        </p:sp>
        <p:grpSp>
          <p:nvGrpSpPr>
            <p:cNvPr id="945400" name="Group 248"/>
            <p:cNvGrpSpPr>
              <a:grpSpLocks/>
            </p:cNvGrpSpPr>
            <p:nvPr/>
          </p:nvGrpSpPr>
          <p:grpSpPr bwMode="auto">
            <a:xfrm>
              <a:off x="834" y="1633"/>
              <a:ext cx="448" cy="247"/>
              <a:chOff x="976" y="1827"/>
              <a:chExt cx="503" cy="277"/>
            </a:xfrm>
          </p:grpSpPr>
          <p:grpSp>
            <p:nvGrpSpPr>
              <p:cNvPr id="945401" name="Group 249"/>
              <p:cNvGrpSpPr>
                <a:grpSpLocks/>
              </p:cNvGrpSpPr>
              <p:nvPr/>
            </p:nvGrpSpPr>
            <p:grpSpPr bwMode="auto">
              <a:xfrm>
                <a:off x="981" y="1829"/>
                <a:ext cx="498" cy="275"/>
                <a:chOff x="981" y="1829"/>
                <a:chExt cx="498" cy="275"/>
              </a:xfrm>
            </p:grpSpPr>
            <p:grpSp>
              <p:nvGrpSpPr>
                <p:cNvPr id="945402" name="Group 250"/>
                <p:cNvGrpSpPr>
                  <a:grpSpLocks/>
                </p:cNvGrpSpPr>
                <p:nvPr/>
              </p:nvGrpSpPr>
              <p:grpSpPr bwMode="auto">
                <a:xfrm>
                  <a:off x="981" y="1832"/>
                  <a:ext cx="495" cy="271"/>
                  <a:chOff x="981" y="1832"/>
                  <a:chExt cx="495" cy="271"/>
                </a:xfrm>
              </p:grpSpPr>
              <p:sp>
                <p:nvSpPr>
                  <p:cNvPr id="945403" name="Oval 251"/>
                  <p:cNvSpPr>
                    <a:spLocks noChangeArrowheads="1"/>
                  </p:cNvSpPr>
                  <p:nvPr/>
                </p:nvSpPr>
                <p:spPr bwMode="auto">
                  <a:xfrm>
                    <a:off x="1151" y="1832"/>
                    <a:ext cx="213"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04" name="Oval 252"/>
                  <p:cNvSpPr>
                    <a:spLocks noChangeArrowheads="1"/>
                  </p:cNvSpPr>
                  <p:nvPr/>
                </p:nvSpPr>
                <p:spPr bwMode="auto">
                  <a:xfrm>
                    <a:off x="1031" y="1862"/>
                    <a:ext cx="163"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05" name="Oval 253"/>
                  <p:cNvSpPr>
                    <a:spLocks noChangeArrowheads="1"/>
                  </p:cNvSpPr>
                  <p:nvPr/>
                </p:nvSpPr>
                <p:spPr bwMode="auto">
                  <a:xfrm>
                    <a:off x="981" y="1931"/>
                    <a:ext cx="107" cy="87"/>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06" name="Oval 254"/>
                  <p:cNvSpPr>
                    <a:spLocks noChangeArrowheads="1"/>
                  </p:cNvSpPr>
                  <p:nvPr/>
                </p:nvSpPr>
                <p:spPr bwMode="auto">
                  <a:xfrm>
                    <a:off x="1013" y="1972"/>
                    <a:ext cx="168" cy="95"/>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07" name="Oval 255"/>
                  <p:cNvSpPr>
                    <a:spLocks noChangeArrowheads="1"/>
                  </p:cNvSpPr>
                  <p:nvPr/>
                </p:nvSpPr>
                <p:spPr bwMode="auto">
                  <a:xfrm>
                    <a:off x="1135" y="1987"/>
                    <a:ext cx="250" cy="11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08" name="Oval 256"/>
                  <p:cNvSpPr>
                    <a:spLocks noChangeArrowheads="1"/>
                  </p:cNvSpPr>
                  <p:nvPr/>
                </p:nvSpPr>
                <p:spPr bwMode="auto">
                  <a:xfrm>
                    <a:off x="1297" y="1863"/>
                    <a:ext cx="157" cy="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09" name="Oval 257"/>
                  <p:cNvSpPr>
                    <a:spLocks noChangeArrowheads="1"/>
                  </p:cNvSpPr>
                  <p:nvPr/>
                </p:nvSpPr>
                <p:spPr bwMode="auto">
                  <a:xfrm>
                    <a:off x="1317" y="1922"/>
                    <a:ext cx="159" cy="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10" name="Oval 258"/>
                  <p:cNvSpPr>
                    <a:spLocks noChangeArrowheads="1"/>
                  </p:cNvSpPr>
                  <p:nvPr/>
                </p:nvSpPr>
                <p:spPr bwMode="auto">
                  <a:xfrm>
                    <a:off x="1302" y="1941"/>
                    <a:ext cx="159" cy="14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11" name="Oval 259"/>
                  <p:cNvSpPr>
                    <a:spLocks noChangeArrowheads="1"/>
                  </p:cNvSpPr>
                  <p:nvPr/>
                </p:nvSpPr>
                <p:spPr bwMode="auto">
                  <a:xfrm>
                    <a:off x="1070" y="1897"/>
                    <a:ext cx="322" cy="142"/>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nvGrpSpPr>
                <p:cNvPr id="945412" name="Group 260"/>
                <p:cNvGrpSpPr>
                  <a:grpSpLocks/>
                </p:cNvGrpSpPr>
                <p:nvPr/>
              </p:nvGrpSpPr>
              <p:grpSpPr bwMode="auto">
                <a:xfrm>
                  <a:off x="982" y="1829"/>
                  <a:ext cx="497" cy="275"/>
                  <a:chOff x="982" y="1829"/>
                  <a:chExt cx="497" cy="275"/>
                </a:xfrm>
              </p:grpSpPr>
              <p:sp>
                <p:nvSpPr>
                  <p:cNvPr id="945413" name="Arc 261"/>
                  <p:cNvSpPr>
                    <a:spLocks/>
                  </p:cNvSpPr>
                  <p:nvPr/>
                </p:nvSpPr>
                <p:spPr bwMode="auto">
                  <a:xfrm>
                    <a:off x="1155" y="1829"/>
                    <a:ext cx="204" cy="58"/>
                  </a:xfrm>
                  <a:custGeom>
                    <a:avLst/>
                    <a:gdLst>
                      <a:gd name="G0" fmla="+- 20294 0 0"/>
                      <a:gd name="G1" fmla="+- 21600 0 0"/>
                      <a:gd name="G2" fmla="+- 21600 0 0"/>
                      <a:gd name="T0" fmla="*/ 0 w 40416"/>
                      <a:gd name="T1" fmla="*/ 14202 h 21600"/>
                      <a:gd name="T2" fmla="*/ 40416 w 40416"/>
                      <a:gd name="T3" fmla="*/ 13747 h 21600"/>
                      <a:gd name="T4" fmla="*/ 20294 w 40416"/>
                      <a:gd name="T5" fmla="*/ 21600 h 21600"/>
                    </a:gdLst>
                    <a:ahLst/>
                    <a:cxnLst>
                      <a:cxn ang="0">
                        <a:pos x="T0" y="T1"/>
                      </a:cxn>
                      <a:cxn ang="0">
                        <a:pos x="T2" y="T3"/>
                      </a:cxn>
                      <a:cxn ang="0">
                        <a:pos x="T4" y="T5"/>
                      </a:cxn>
                    </a:cxnLst>
                    <a:rect l="0" t="0" r="r" b="b"/>
                    <a:pathLst>
                      <a:path w="40416" h="21600" fill="none" extrusionOk="0">
                        <a:moveTo>
                          <a:pt x="0" y="14202"/>
                        </a:moveTo>
                        <a:cubicBezTo>
                          <a:pt x="3109" y="5674"/>
                          <a:pt x="11217" y="0"/>
                          <a:pt x="20294" y="0"/>
                        </a:cubicBezTo>
                        <a:cubicBezTo>
                          <a:pt x="29192" y="0"/>
                          <a:pt x="37180" y="5457"/>
                          <a:pt x="40415" y="13747"/>
                        </a:cubicBezTo>
                      </a:path>
                      <a:path w="40416" h="21600" stroke="0" extrusionOk="0">
                        <a:moveTo>
                          <a:pt x="0" y="14202"/>
                        </a:moveTo>
                        <a:cubicBezTo>
                          <a:pt x="3109" y="5674"/>
                          <a:pt x="11217" y="0"/>
                          <a:pt x="20294" y="0"/>
                        </a:cubicBezTo>
                        <a:cubicBezTo>
                          <a:pt x="29192" y="0"/>
                          <a:pt x="37180" y="5457"/>
                          <a:pt x="40415" y="13747"/>
                        </a:cubicBezTo>
                        <a:lnTo>
                          <a:pt x="20294"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14" name="Arc 262"/>
                  <p:cNvSpPr>
                    <a:spLocks/>
                  </p:cNvSpPr>
                  <p:nvPr/>
                </p:nvSpPr>
                <p:spPr bwMode="auto">
                  <a:xfrm>
                    <a:off x="1031" y="1862"/>
                    <a:ext cx="133" cy="64"/>
                  </a:xfrm>
                  <a:custGeom>
                    <a:avLst/>
                    <a:gdLst>
                      <a:gd name="G0" fmla="+- 21600 0 0"/>
                      <a:gd name="G1" fmla="+- 21600 0 0"/>
                      <a:gd name="G2" fmla="+- 21600 0 0"/>
                      <a:gd name="T0" fmla="*/ 1031 w 32202"/>
                      <a:gd name="T1" fmla="*/ 28193 h 28193"/>
                      <a:gd name="T2" fmla="*/ 32202 w 32202"/>
                      <a:gd name="T3" fmla="*/ 2781 h 28193"/>
                      <a:gd name="T4" fmla="*/ 21600 w 32202"/>
                      <a:gd name="T5" fmla="*/ 21600 h 28193"/>
                    </a:gdLst>
                    <a:ahLst/>
                    <a:cxnLst>
                      <a:cxn ang="0">
                        <a:pos x="T0" y="T1"/>
                      </a:cxn>
                      <a:cxn ang="0">
                        <a:pos x="T2" y="T3"/>
                      </a:cxn>
                      <a:cxn ang="0">
                        <a:pos x="T4" y="T5"/>
                      </a:cxn>
                    </a:cxnLst>
                    <a:rect l="0" t="0" r="r" b="b"/>
                    <a:pathLst>
                      <a:path w="32202" h="28193" fill="none" extrusionOk="0">
                        <a:moveTo>
                          <a:pt x="1030" y="28193"/>
                        </a:moveTo>
                        <a:cubicBezTo>
                          <a:pt x="347" y="26062"/>
                          <a:pt x="0" y="23837"/>
                          <a:pt x="0" y="21600"/>
                        </a:cubicBezTo>
                        <a:cubicBezTo>
                          <a:pt x="0" y="9670"/>
                          <a:pt x="9670" y="0"/>
                          <a:pt x="21600" y="0"/>
                        </a:cubicBezTo>
                        <a:cubicBezTo>
                          <a:pt x="25314" y="0"/>
                          <a:pt x="28965" y="957"/>
                          <a:pt x="32202" y="2780"/>
                        </a:cubicBezTo>
                      </a:path>
                      <a:path w="32202" h="28193" stroke="0" extrusionOk="0">
                        <a:moveTo>
                          <a:pt x="1030" y="28193"/>
                        </a:moveTo>
                        <a:cubicBezTo>
                          <a:pt x="347" y="26062"/>
                          <a:pt x="0" y="23837"/>
                          <a:pt x="0" y="21600"/>
                        </a:cubicBezTo>
                        <a:cubicBezTo>
                          <a:pt x="0" y="9670"/>
                          <a:pt x="9670" y="0"/>
                          <a:pt x="21600" y="0"/>
                        </a:cubicBezTo>
                        <a:cubicBezTo>
                          <a:pt x="25314" y="0"/>
                          <a:pt x="28965" y="957"/>
                          <a:pt x="32202" y="2780"/>
                        </a:cubicBezTo>
                        <a:lnTo>
                          <a:pt x="21600"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15" name="Arc 263"/>
                  <p:cNvSpPr>
                    <a:spLocks/>
                  </p:cNvSpPr>
                  <p:nvPr/>
                </p:nvSpPr>
                <p:spPr bwMode="auto">
                  <a:xfrm>
                    <a:off x="982" y="1926"/>
                    <a:ext cx="78" cy="93"/>
                  </a:xfrm>
                  <a:custGeom>
                    <a:avLst/>
                    <a:gdLst>
                      <a:gd name="G0" fmla="+- 21600 0 0"/>
                      <a:gd name="G1" fmla="+- 20500 0 0"/>
                      <a:gd name="G2" fmla="+- 21600 0 0"/>
                      <a:gd name="T0" fmla="*/ 8395 w 21600"/>
                      <a:gd name="T1" fmla="*/ 37594 h 37594"/>
                      <a:gd name="T2" fmla="*/ 14796 w 21600"/>
                      <a:gd name="T3" fmla="*/ 0 h 37594"/>
                      <a:gd name="T4" fmla="*/ 21600 w 21600"/>
                      <a:gd name="T5" fmla="*/ 20500 h 37594"/>
                    </a:gdLst>
                    <a:ahLst/>
                    <a:cxnLst>
                      <a:cxn ang="0">
                        <a:pos x="T0" y="T1"/>
                      </a:cxn>
                      <a:cxn ang="0">
                        <a:pos x="T2" y="T3"/>
                      </a:cxn>
                      <a:cxn ang="0">
                        <a:pos x="T4" y="T5"/>
                      </a:cxn>
                    </a:cxnLst>
                    <a:rect l="0" t="0" r="r" b="b"/>
                    <a:pathLst>
                      <a:path w="21600" h="37594" fill="none" extrusionOk="0">
                        <a:moveTo>
                          <a:pt x="8395" y="37593"/>
                        </a:moveTo>
                        <a:cubicBezTo>
                          <a:pt x="3100" y="33503"/>
                          <a:pt x="0" y="27190"/>
                          <a:pt x="0" y="20500"/>
                        </a:cubicBezTo>
                        <a:cubicBezTo>
                          <a:pt x="0" y="11192"/>
                          <a:pt x="5962" y="2931"/>
                          <a:pt x="14795" y="-1"/>
                        </a:cubicBezTo>
                      </a:path>
                      <a:path w="21600" h="37594" stroke="0" extrusionOk="0">
                        <a:moveTo>
                          <a:pt x="8395" y="37593"/>
                        </a:moveTo>
                        <a:cubicBezTo>
                          <a:pt x="3100" y="33503"/>
                          <a:pt x="0" y="27190"/>
                          <a:pt x="0" y="20500"/>
                        </a:cubicBezTo>
                        <a:cubicBezTo>
                          <a:pt x="0" y="11192"/>
                          <a:pt x="5962" y="2931"/>
                          <a:pt x="14795" y="-1"/>
                        </a:cubicBezTo>
                        <a:lnTo>
                          <a:pt x="21600" y="205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16" name="Arc 264"/>
                  <p:cNvSpPr>
                    <a:spLocks/>
                  </p:cNvSpPr>
                  <p:nvPr/>
                </p:nvSpPr>
                <p:spPr bwMode="auto">
                  <a:xfrm>
                    <a:off x="1013" y="2017"/>
                    <a:ext cx="131" cy="53"/>
                  </a:xfrm>
                  <a:custGeom>
                    <a:avLst/>
                    <a:gdLst>
                      <a:gd name="G0" fmla="+- 21600 0 0"/>
                      <a:gd name="G1" fmla="+- 842 0 0"/>
                      <a:gd name="G2" fmla="+- 21600 0 0"/>
                      <a:gd name="T0" fmla="*/ 31274 w 31274"/>
                      <a:gd name="T1" fmla="*/ 20155 h 22442"/>
                      <a:gd name="T2" fmla="*/ 16 w 31274"/>
                      <a:gd name="T3" fmla="*/ 0 h 22442"/>
                      <a:gd name="T4" fmla="*/ 21600 w 31274"/>
                      <a:gd name="T5" fmla="*/ 842 h 22442"/>
                    </a:gdLst>
                    <a:ahLst/>
                    <a:cxnLst>
                      <a:cxn ang="0">
                        <a:pos x="T0" y="T1"/>
                      </a:cxn>
                      <a:cxn ang="0">
                        <a:pos x="T2" y="T3"/>
                      </a:cxn>
                      <a:cxn ang="0">
                        <a:pos x="T4" y="T5"/>
                      </a:cxn>
                    </a:cxnLst>
                    <a:rect l="0" t="0" r="r" b="b"/>
                    <a:pathLst>
                      <a:path w="31274" h="22442" fill="none" extrusionOk="0">
                        <a:moveTo>
                          <a:pt x="31273" y="20154"/>
                        </a:moveTo>
                        <a:cubicBezTo>
                          <a:pt x="28270" y="21658"/>
                          <a:pt x="24958" y="22442"/>
                          <a:pt x="21600" y="22442"/>
                        </a:cubicBezTo>
                        <a:cubicBezTo>
                          <a:pt x="9670" y="22442"/>
                          <a:pt x="0" y="12771"/>
                          <a:pt x="0" y="842"/>
                        </a:cubicBezTo>
                        <a:cubicBezTo>
                          <a:pt x="0" y="561"/>
                          <a:pt x="5" y="280"/>
                          <a:pt x="16" y="0"/>
                        </a:cubicBezTo>
                      </a:path>
                      <a:path w="31274" h="22442" stroke="0" extrusionOk="0">
                        <a:moveTo>
                          <a:pt x="31273" y="20154"/>
                        </a:moveTo>
                        <a:cubicBezTo>
                          <a:pt x="28270" y="21658"/>
                          <a:pt x="24958" y="22442"/>
                          <a:pt x="21600" y="22442"/>
                        </a:cubicBezTo>
                        <a:cubicBezTo>
                          <a:pt x="9670" y="22442"/>
                          <a:pt x="0" y="12771"/>
                          <a:pt x="0" y="842"/>
                        </a:cubicBezTo>
                        <a:cubicBezTo>
                          <a:pt x="0" y="561"/>
                          <a:pt x="5" y="280"/>
                          <a:pt x="16" y="0"/>
                        </a:cubicBezTo>
                        <a:lnTo>
                          <a:pt x="21600" y="842"/>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17" name="Arc 265"/>
                  <p:cNvSpPr>
                    <a:spLocks/>
                  </p:cNvSpPr>
                  <p:nvPr/>
                </p:nvSpPr>
                <p:spPr bwMode="auto">
                  <a:xfrm>
                    <a:off x="1139" y="2053"/>
                    <a:ext cx="222" cy="51"/>
                  </a:xfrm>
                  <a:custGeom>
                    <a:avLst/>
                    <a:gdLst>
                      <a:gd name="G0" fmla="+- 21257 0 0"/>
                      <a:gd name="G1" fmla="+- 0 0 0"/>
                      <a:gd name="G2" fmla="+- 21600 0 0"/>
                      <a:gd name="T0" fmla="*/ 39424 w 39424"/>
                      <a:gd name="T1" fmla="*/ 11684 h 21600"/>
                      <a:gd name="T2" fmla="*/ 0 w 39424"/>
                      <a:gd name="T3" fmla="*/ 3836 h 21600"/>
                      <a:gd name="T4" fmla="*/ 21257 w 39424"/>
                      <a:gd name="T5" fmla="*/ 0 h 21600"/>
                    </a:gdLst>
                    <a:ahLst/>
                    <a:cxnLst>
                      <a:cxn ang="0">
                        <a:pos x="T0" y="T1"/>
                      </a:cxn>
                      <a:cxn ang="0">
                        <a:pos x="T2" y="T3"/>
                      </a:cxn>
                      <a:cxn ang="0">
                        <a:pos x="T4" y="T5"/>
                      </a:cxn>
                    </a:cxnLst>
                    <a:rect l="0" t="0" r="r" b="b"/>
                    <a:pathLst>
                      <a:path w="39424" h="21600" fill="none" extrusionOk="0">
                        <a:moveTo>
                          <a:pt x="39424" y="11684"/>
                        </a:moveTo>
                        <a:cubicBezTo>
                          <a:pt x="35449" y="17864"/>
                          <a:pt x="28605" y="21600"/>
                          <a:pt x="21257" y="21600"/>
                        </a:cubicBezTo>
                        <a:cubicBezTo>
                          <a:pt x="10807" y="21600"/>
                          <a:pt x="1856" y="14119"/>
                          <a:pt x="0" y="3835"/>
                        </a:cubicBezTo>
                      </a:path>
                      <a:path w="39424" h="21600" stroke="0" extrusionOk="0">
                        <a:moveTo>
                          <a:pt x="39424" y="11684"/>
                        </a:moveTo>
                        <a:cubicBezTo>
                          <a:pt x="35449" y="17864"/>
                          <a:pt x="28605" y="21600"/>
                          <a:pt x="21257" y="21600"/>
                        </a:cubicBezTo>
                        <a:cubicBezTo>
                          <a:pt x="10807" y="21600"/>
                          <a:pt x="1856" y="14119"/>
                          <a:pt x="0" y="3835"/>
                        </a:cubicBezTo>
                        <a:lnTo>
                          <a:pt x="21257" y="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18" name="Arc 266"/>
                  <p:cNvSpPr>
                    <a:spLocks/>
                  </p:cNvSpPr>
                  <p:nvPr/>
                </p:nvSpPr>
                <p:spPr bwMode="auto">
                  <a:xfrm>
                    <a:off x="1357" y="1864"/>
                    <a:ext cx="100" cy="67"/>
                  </a:xfrm>
                  <a:custGeom>
                    <a:avLst/>
                    <a:gdLst>
                      <a:gd name="G0" fmla="+- 4604 0 0"/>
                      <a:gd name="G1" fmla="+- 21600 0 0"/>
                      <a:gd name="G2" fmla="+- 21600 0 0"/>
                      <a:gd name="T0" fmla="*/ 0 w 26204"/>
                      <a:gd name="T1" fmla="*/ 496 h 33048"/>
                      <a:gd name="T2" fmla="*/ 22921 w 26204"/>
                      <a:gd name="T3" fmla="*/ 33048 h 33048"/>
                      <a:gd name="T4" fmla="*/ 4604 w 26204"/>
                      <a:gd name="T5" fmla="*/ 21600 h 33048"/>
                    </a:gdLst>
                    <a:ahLst/>
                    <a:cxnLst>
                      <a:cxn ang="0">
                        <a:pos x="T0" y="T1"/>
                      </a:cxn>
                      <a:cxn ang="0">
                        <a:pos x="T2" y="T3"/>
                      </a:cxn>
                      <a:cxn ang="0">
                        <a:pos x="T4" y="T5"/>
                      </a:cxn>
                    </a:cxnLst>
                    <a:rect l="0" t="0" r="r" b="b"/>
                    <a:pathLst>
                      <a:path w="26204" h="33048" fill="none" extrusionOk="0">
                        <a:moveTo>
                          <a:pt x="0" y="496"/>
                        </a:moveTo>
                        <a:cubicBezTo>
                          <a:pt x="1512" y="166"/>
                          <a:pt x="3056" y="0"/>
                          <a:pt x="4604" y="0"/>
                        </a:cubicBezTo>
                        <a:cubicBezTo>
                          <a:pt x="16533" y="0"/>
                          <a:pt x="26204" y="9670"/>
                          <a:pt x="26204" y="21600"/>
                        </a:cubicBezTo>
                        <a:cubicBezTo>
                          <a:pt x="26204" y="25648"/>
                          <a:pt x="25066" y="29614"/>
                          <a:pt x="22920" y="33047"/>
                        </a:cubicBezTo>
                      </a:path>
                      <a:path w="26204" h="33048" stroke="0" extrusionOk="0">
                        <a:moveTo>
                          <a:pt x="0" y="496"/>
                        </a:moveTo>
                        <a:cubicBezTo>
                          <a:pt x="1512" y="166"/>
                          <a:pt x="3056" y="0"/>
                          <a:pt x="4604" y="0"/>
                        </a:cubicBezTo>
                        <a:cubicBezTo>
                          <a:pt x="16533" y="0"/>
                          <a:pt x="26204" y="9670"/>
                          <a:pt x="26204" y="21600"/>
                        </a:cubicBezTo>
                        <a:cubicBezTo>
                          <a:pt x="26204" y="25648"/>
                          <a:pt x="25066" y="29614"/>
                          <a:pt x="22920" y="33047"/>
                        </a:cubicBezTo>
                        <a:lnTo>
                          <a:pt x="4604"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19" name="Arc 267"/>
                  <p:cNvSpPr>
                    <a:spLocks/>
                  </p:cNvSpPr>
                  <p:nvPr/>
                </p:nvSpPr>
                <p:spPr bwMode="auto">
                  <a:xfrm>
                    <a:off x="1388" y="1927"/>
                    <a:ext cx="91" cy="68"/>
                  </a:xfrm>
                  <a:custGeom>
                    <a:avLst/>
                    <a:gdLst>
                      <a:gd name="G0" fmla="+- 0 0 0"/>
                      <a:gd name="G1" fmla="+- 17523 0 0"/>
                      <a:gd name="G2" fmla="+- 21600 0 0"/>
                      <a:gd name="T0" fmla="*/ 12630 w 21600"/>
                      <a:gd name="T1" fmla="*/ 0 h 30411"/>
                      <a:gd name="T2" fmla="*/ 17334 w 21600"/>
                      <a:gd name="T3" fmla="*/ 30411 h 30411"/>
                      <a:gd name="T4" fmla="*/ 0 w 21600"/>
                      <a:gd name="T5" fmla="*/ 17523 h 30411"/>
                    </a:gdLst>
                    <a:ahLst/>
                    <a:cxnLst>
                      <a:cxn ang="0">
                        <a:pos x="T0" y="T1"/>
                      </a:cxn>
                      <a:cxn ang="0">
                        <a:pos x="T2" y="T3"/>
                      </a:cxn>
                      <a:cxn ang="0">
                        <a:pos x="T4" y="T5"/>
                      </a:cxn>
                    </a:cxnLst>
                    <a:rect l="0" t="0" r="r" b="b"/>
                    <a:pathLst>
                      <a:path w="21600" h="30411" fill="none" extrusionOk="0">
                        <a:moveTo>
                          <a:pt x="12629" y="0"/>
                        </a:moveTo>
                        <a:cubicBezTo>
                          <a:pt x="18262" y="4059"/>
                          <a:pt x="21600" y="10579"/>
                          <a:pt x="21600" y="17523"/>
                        </a:cubicBezTo>
                        <a:cubicBezTo>
                          <a:pt x="21600" y="22165"/>
                          <a:pt x="20104" y="26685"/>
                          <a:pt x="17333" y="30410"/>
                        </a:cubicBezTo>
                      </a:path>
                      <a:path w="21600" h="30411" stroke="0" extrusionOk="0">
                        <a:moveTo>
                          <a:pt x="12629" y="0"/>
                        </a:moveTo>
                        <a:cubicBezTo>
                          <a:pt x="18262" y="4059"/>
                          <a:pt x="21600" y="10579"/>
                          <a:pt x="21600" y="17523"/>
                        </a:cubicBezTo>
                        <a:cubicBezTo>
                          <a:pt x="21600" y="22165"/>
                          <a:pt x="20104" y="26685"/>
                          <a:pt x="17333" y="30410"/>
                        </a:cubicBezTo>
                        <a:lnTo>
                          <a:pt x="0" y="17523"/>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20" name="Arc 268"/>
                  <p:cNvSpPr>
                    <a:spLocks/>
                  </p:cNvSpPr>
                  <p:nvPr/>
                </p:nvSpPr>
                <p:spPr bwMode="auto">
                  <a:xfrm>
                    <a:off x="1354" y="1994"/>
                    <a:ext cx="109" cy="94"/>
                  </a:xfrm>
                  <a:custGeom>
                    <a:avLst/>
                    <a:gdLst>
                      <a:gd name="G0" fmla="+- 6810 0 0"/>
                      <a:gd name="G1" fmla="+- 7488 0 0"/>
                      <a:gd name="G2" fmla="+- 21600 0 0"/>
                      <a:gd name="T0" fmla="*/ 27071 w 28410"/>
                      <a:gd name="T1" fmla="*/ 0 h 29088"/>
                      <a:gd name="T2" fmla="*/ 0 w 28410"/>
                      <a:gd name="T3" fmla="*/ 27986 h 29088"/>
                      <a:gd name="T4" fmla="*/ 6810 w 28410"/>
                      <a:gd name="T5" fmla="*/ 7488 h 29088"/>
                    </a:gdLst>
                    <a:ahLst/>
                    <a:cxnLst>
                      <a:cxn ang="0">
                        <a:pos x="T0" y="T1"/>
                      </a:cxn>
                      <a:cxn ang="0">
                        <a:pos x="T2" y="T3"/>
                      </a:cxn>
                      <a:cxn ang="0">
                        <a:pos x="T4" y="T5"/>
                      </a:cxn>
                    </a:cxnLst>
                    <a:rect l="0" t="0" r="r" b="b"/>
                    <a:pathLst>
                      <a:path w="28410" h="29088" fill="none" extrusionOk="0">
                        <a:moveTo>
                          <a:pt x="27070" y="0"/>
                        </a:moveTo>
                        <a:cubicBezTo>
                          <a:pt x="27956" y="2397"/>
                          <a:pt x="28410" y="4932"/>
                          <a:pt x="28410" y="7488"/>
                        </a:cubicBezTo>
                        <a:cubicBezTo>
                          <a:pt x="28410" y="19417"/>
                          <a:pt x="18739" y="29088"/>
                          <a:pt x="6810" y="29088"/>
                        </a:cubicBezTo>
                        <a:cubicBezTo>
                          <a:pt x="4495" y="29088"/>
                          <a:pt x="2196" y="28716"/>
                          <a:pt x="-1" y="27986"/>
                        </a:cubicBezTo>
                      </a:path>
                      <a:path w="28410" h="29088" stroke="0" extrusionOk="0">
                        <a:moveTo>
                          <a:pt x="27070" y="0"/>
                        </a:moveTo>
                        <a:cubicBezTo>
                          <a:pt x="27956" y="2397"/>
                          <a:pt x="28410" y="4932"/>
                          <a:pt x="28410" y="7488"/>
                        </a:cubicBezTo>
                        <a:cubicBezTo>
                          <a:pt x="28410" y="19417"/>
                          <a:pt x="18739" y="29088"/>
                          <a:pt x="6810" y="29088"/>
                        </a:cubicBezTo>
                        <a:cubicBezTo>
                          <a:pt x="4495" y="29088"/>
                          <a:pt x="2196" y="28716"/>
                          <a:pt x="-1" y="27986"/>
                        </a:cubicBezTo>
                        <a:lnTo>
                          <a:pt x="6810" y="7488"/>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nvGrpSpPr>
              <p:cNvPr id="945421" name="Group 269"/>
              <p:cNvGrpSpPr>
                <a:grpSpLocks/>
              </p:cNvGrpSpPr>
              <p:nvPr/>
            </p:nvGrpSpPr>
            <p:grpSpPr bwMode="auto">
              <a:xfrm>
                <a:off x="976" y="1827"/>
                <a:ext cx="503" cy="274"/>
                <a:chOff x="976" y="1827"/>
                <a:chExt cx="503" cy="274"/>
              </a:xfrm>
            </p:grpSpPr>
            <p:grpSp>
              <p:nvGrpSpPr>
                <p:cNvPr id="945422" name="Group 270"/>
                <p:cNvGrpSpPr>
                  <a:grpSpLocks/>
                </p:cNvGrpSpPr>
                <p:nvPr/>
              </p:nvGrpSpPr>
              <p:grpSpPr bwMode="auto">
                <a:xfrm>
                  <a:off x="976" y="1828"/>
                  <a:ext cx="500" cy="273"/>
                  <a:chOff x="976" y="1828"/>
                  <a:chExt cx="500" cy="273"/>
                </a:xfrm>
              </p:grpSpPr>
              <p:sp>
                <p:nvSpPr>
                  <p:cNvPr id="945423" name="Oval 271"/>
                  <p:cNvSpPr>
                    <a:spLocks noChangeArrowheads="1"/>
                  </p:cNvSpPr>
                  <p:nvPr/>
                </p:nvSpPr>
                <p:spPr bwMode="auto">
                  <a:xfrm>
                    <a:off x="1148" y="1828"/>
                    <a:ext cx="216"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24" name="Oval 272"/>
                  <p:cNvSpPr>
                    <a:spLocks noChangeArrowheads="1"/>
                  </p:cNvSpPr>
                  <p:nvPr/>
                </p:nvSpPr>
                <p:spPr bwMode="auto">
                  <a:xfrm>
                    <a:off x="1028" y="1859"/>
                    <a:ext cx="166" cy="10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25" name="Oval 273"/>
                  <p:cNvSpPr>
                    <a:spLocks noChangeArrowheads="1"/>
                  </p:cNvSpPr>
                  <p:nvPr/>
                </p:nvSpPr>
                <p:spPr bwMode="auto">
                  <a:xfrm>
                    <a:off x="976" y="1928"/>
                    <a:ext cx="112" cy="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26" name="Oval 274"/>
                  <p:cNvSpPr>
                    <a:spLocks noChangeArrowheads="1"/>
                  </p:cNvSpPr>
                  <p:nvPr/>
                </p:nvSpPr>
                <p:spPr bwMode="auto">
                  <a:xfrm>
                    <a:off x="1010" y="1967"/>
                    <a:ext cx="167" cy="99"/>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27" name="Oval 275"/>
                  <p:cNvSpPr>
                    <a:spLocks noChangeArrowheads="1"/>
                  </p:cNvSpPr>
                  <p:nvPr/>
                </p:nvSpPr>
                <p:spPr bwMode="auto">
                  <a:xfrm>
                    <a:off x="1132" y="1984"/>
                    <a:ext cx="249" cy="117"/>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28" name="Oval 276"/>
                  <p:cNvSpPr>
                    <a:spLocks noChangeArrowheads="1"/>
                  </p:cNvSpPr>
                  <p:nvPr/>
                </p:nvSpPr>
                <p:spPr bwMode="auto">
                  <a:xfrm>
                    <a:off x="1291" y="1862"/>
                    <a:ext cx="163" cy="8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29" name="Oval 277"/>
                  <p:cNvSpPr>
                    <a:spLocks noChangeArrowheads="1"/>
                  </p:cNvSpPr>
                  <p:nvPr/>
                </p:nvSpPr>
                <p:spPr bwMode="auto">
                  <a:xfrm>
                    <a:off x="1315" y="1918"/>
                    <a:ext cx="161" cy="85"/>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30" name="Oval 278"/>
                  <p:cNvSpPr>
                    <a:spLocks noChangeArrowheads="1"/>
                  </p:cNvSpPr>
                  <p:nvPr/>
                </p:nvSpPr>
                <p:spPr bwMode="auto">
                  <a:xfrm>
                    <a:off x="1302" y="1938"/>
                    <a:ext cx="157" cy="144"/>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31" name="Oval 279"/>
                  <p:cNvSpPr>
                    <a:spLocks noChangeArrowheads="1"/>
                  </p:cNvSpPr>
                  <p:nvPr/>
                </p:nvSpPr>
                <p:spPr bwMode="auto">
                  <a:xfrm>
                    <a:off x="1069" y="1894"/>
                    <a:ext cx="323" cy="143"/>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nvGrpSpPr>
                <p:cNvPr id="945432" name="Group 280"/>
                <p:cNvGrpSpPr>
                  <a:grpSpLocks/>
                </p:cNvGrpSpPr>
                <p:nvPr/>
              </p:nvGrpSpPr>
              <p:grpSpPr bwMode="auto">
                <a:xfrm>
                  <a:off x="977" y="1827"/>
                  <a:ext cx="502" cy="274"/>
                  <a:chOff x="977" y="1827"/>
                  <a:chExt cx="502" cy="274"/>
                </a:xfrm>
              </p:grpSpPr>
              <p:sp>
                <p:nvSpPr>
                  <p:cNvPr id="945433" name="Arc 281"/>
                  <p:cNvSpPr>
                    <a:spLocks/>
                  </p:cNvSpPr>
                  <p:nvPr/>
                </p:nvSpPr>
                <p:spPr bwMode="auto">
                  <a:xfrm>
                    <a:off x="1152" y="1827"/>
                    <a:ext cx="206" cy="56"/>
                  </a:xfrm>
                  <a:custGeom>
                    <a:avLst/>
                    <a:gdLst>
                      <a:gd name="G0" fmla="+- 20353 0 0"/>
                      <a:gd name="G1" fmla="+- 21600 0 0"/>
                      <a:gd name="G2" fmla="+- 21600 0 0"/>
                      <a:gd name="T0" fmla="*/ 0 w 40535"/>
                      <a:gd name="T1" fmla="*/ 14366 h 21600"/>
                      <a:gd name="T2" fmla="*/ 40535 w 40535"/>
                      <a:gd name="T3" fmla="*/ 13902 h 21600"/>
                      <a:gd name="T4" fmla="*/ 20353 w 40535"/>
                      <a:gd name="T5" fmla="*/ 21600 h 21600"/>
                    </a:gdLst>
                    <a:ahLst/>
                    <a:cxnLst>
                      <a:cxn ang="0">
                        <a:pos x="T0" y="T1"/>
                      </a:cxn>
                      <a:cxn ang="0">
                        <a:pos x="T2" y="T3"/>
                      </a:cxn>
                      <a:cxn ang="0">
                        <a:pos x="T4" y="T5"/>
                      </a:cxn>
                    </a:cxnLst>
                    <a:rect l="0" t="0" r="r" b="b"/>
                    <a:pathLst>
                      <a:path w="40535" h="21600" fill="none" extrusionOk="0">
                        <a:moveTo>
                          <a:pt x="0" y="14366"/>
                        </a:moveTo>
                        <a:cubicBezTo>
                          <a:pt x="3061" y="5753"/>
                          <a:pt x="11212" y="0"/>
                          <a:pt x="20353" y="0"/>
                        </a:cubicBezTo>
                        <a:cubicBezTo>
                          <a:pt x="29312" y="0"/>
                          <a:pt x="37341" y="5530"/>
                          <a:pt x="40534" y="13902"/>
                        </a:cubicBezTo>
                      </a:path>
                      <a:path w="40535" h="21600" stroke="0" extrusionOk="0">
                        <a:moveTo>
                          <a:pt x="0" y="14366"/>
                        </a:moveTo>
                        <a:cubicBezTo>
                          <a:pt x="3061" y="5753"/>
                          <a:pt x="11212" y="0"/>
                          <a:pt x="20353" y="0"/>
                        </a:cubicBezTo>
                        <a:cubicBezTo>
                          <a:pt x="29312" y="0"/>
                          <a:pt x="37341" y="5530"/>
                          <a:pt x="40534" y="13902"/>
                        </a:cubicBezTo>
                        <a:lnTo>
                          <a:pt x="20353"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34" name="Arc 282"/>
                  <p:cNvSpPr>
                    <a:spLocks/>
                  </p:cNvSpPr>
                  <p:nvPr/>
                </p:nvSpPr>
                <p:spPr bwMode="auto">
                  <a:xfrm>
                    <a:off x="1028" y="1857"/>
                    <a:ext cx="133" cy="67"/>
                  </a:xfrm>
                  <a:custGeom>
                    <a:avLst/>
                    <a:gdLst>
                      <a:gd name="G0" fmla="+- 21600 0 0"/>
                      <a:gd name="G1" fmla="+- 21600 0 0"/>
                      <a:gd name="G2" fmla="+- 21600 0 0"/>
                      <a:gd name="T0" fmla="*/ 1067 w 32113"/>
                      <a:gd name="T1" fmla="*/ 28304 h 28304"/>
                      <a:gd name="T2" fmla="*/ 32113 w 32113"/>
                      <a:gd name="T3" fmla="*/ 2731 h 28304"/>
                      <a:gd name="T4" fmla="*/ 21600 w 32113"/>
                      <a:gd name="T5" fmla="*/ 21600 h 28304"/>
                    </a:gdLst>
                    <a:ahLst/>
                    <a:cxnLst>
                      <a:cxn ang="0">
                        <a:pos x="T0" y="T1"/>
                      </a:cxn>
                      <a:cxn ang="0">
                        <a:pos x="T2" y="T3"/>
                      </a:cxn>
                      <a:cxn ang="0">
                        <a:pos x="T4" y="T5"/>
                      </a:cxn>
                    </a:cxnLst>
                    <a:rect l="0" t="0" r="r" b="b"/>
                    <a:pathLst>
                      <a:path w="32113" h="28304" fill="none" extrusionOk="0">
                        <a:moveTo>
                          <a:pt x="1066" y="28304"/>
                        </a:moveTo>
                        <a:cubicBezTo>
                          <a:pt x="360" y="26139"/>
                          <a:pt x="0" y="23876"/>
                          <a:pt x="0" y="21600"/>
                        </a:cubicBezTo>
                        <a:cubicBezTo>
                          <a:pt x="0" y="9670"/>
                          <a:pt x="9670" y="0"/>
                          <a:pt x="21600" y="0"/>
                        </a:cubicBezTo>
                        <a:cubicBezTo>
                          <a:pt x="25279" y="0"/>
                          <a:pt x="28898" y="940"/>
                          <a:pt x="32112" y="2731"/>
                        </a:cubicBezTo>
                      </a:path>
                      <a:path w="32113" h="28304" stroke="0" extrusionOk="0">
                        <a:moveTo>
                          <a:pt x="1066" y="28304"/>
                        </a:moveTo>
                        <a:cubicBezTo>
                          <a:pt x="360" y="26139"/>
                          <a:pt x="0" y="23876"/>
                          <a:pt x="0" y="21600"/>
                        </a:cubicBezTo>
                        <a:cubicBezTo>
                          <a:pt x="0" y="9670"/>
                          <a:pt x="9670" y="0"/>
                          <a:pt x="21600" y="0"/>
                        </a:cubicBezTo>
                        <a:cubicBezTo>
                          <a:pt x="25279" y="0"/>
                          <a:pt x="28898" y="940"/>
                          <a:pt x="32112" y="2731"/>
                        </a:cubicBezTo>
                        <a:lnTo>
                          <a:pt x="21600"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35" name="Arc 283"/>
                  <p:cNvSpPr>
                    <a:spLocks/>
                  </p:cNvSpPr>
                  <p:nvPr/>
                </p:nvSpPr>
                <p:spPr bwMode="auto">
                  <a:xfrm>
                    <a:off x="977" y="1921"/>
                    <a:ext cx="80" cy="94"/>
                  </a:xfrm>
                  <a:custGeom>
                    <a:avLst/>
                    <a:gdLst>
                      <a:gd name="G0" fmla="+- 21600 0 0"/>
                      <a:gd name="G1" fmla="+- 20545 0 0"/>
                      <a:gd name="G2" fmla="+- 21600 0 0"/>
                      <a:gd name="T0" fmla="*/ 8602 w 21600"/>
                      <a:gd name="T1" fmla="*/ 37796 h 37796"/>
                      <a:gd name="T2" fmla="*/ 14933 w 21600"/>
                      <a:gd name="T3" fmla="*/ 0 h 37796"/>
                      <a:gd name="T4" fmla="*/ 21600 w 21600"/>
                      <a:gd name="T5" fmla="*/ 20545 h 37796"/>
                    </a:gdLst>
                    <a:ahLst/>
                    <a:cxnLst>
                      <a:cxn ang="0">
                        <a:pos x="T0" y="T1"/>
                      </a:cxn>
                      <a:cxn ang="0">
                        <a:pos x="T2" y="T3"/>
                      </a:cxn>
                      <a:cxn ang="0">
                        <a:pos x="T4" y="T5"/>
                      </a:cxn>
                    </a:cxnLst>
                    <a:rect l="0" t="0" r="r" b="b"/>
                    <a:pathLst>
                      <a:path w="21600" h="37796" fill="none" extrusionOk="0">
                        <a:moveTo>
                          <a:pt x="8601" y="37796"/>
                        </a:moveTo>
                        <a:cubicBezTo>
                          <a:pt x="3185" y="33715"/>
                          <a:pt x="0" y="27326"/>
                          <a:pt x="0" y="20545"/>
                        </a:cubicBezTo>
                        <a:cubicBezTo>
                          <a:pt x="0" y="11184"/>
                          <a:pt x="6029" y="2888"/>
                          <a:pt x="14932" y="-1"/>
                        </a:cubicBezTo>
                      </a:path>
                      <a:path w="21600" h="37796" stroke="0" extrusionOk="0">
                        <a:moveTo>
                          <a:pt x="8601" y="37796"/>
                        </a:moveTo>
                        <a:cubicBezTo>
                          <a:pt x="3185" y="33715"/>
                          <a:pt x="0" y="27326"/>
                          <a:pt x="0" y="20545"/>
                        </a:cubicBezTo>
                        <a:cubicBezTo>
                          <a:pt x="0" y="11184"/>
                          <a:pt x="6029" y="2888"/>
                          <a:pt x="14932" y="-1"/>
                        </a:cubicBezTo>
                        <a:lnTo>
                          <a:pt x="21600" y="20545"/>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36" name="Arc 284"/>
                  <p:cNvSpPr>
                    <a:spLocks/>
                  </p:cNvSpPr>
                  <p:nvPr/>
                </p:nvSpPr>
                <p:spPr bwMode="auto">
                  <a:xfrm>
                    <a:off x="1010" y="2014"/>
                    <a:ext cx="131" cy="54"/>
                  </a:xfrm>
                  <a:custGeom>
                    <a:avLst/>
                    <a:gdLst>
                      <a:gd name="G0" fmla="+- 21600 0 0"/>
                      <a:gd name="G1" fmla="+- 1249 0 0"/>
                      <a:gd name="G2" fmla="+- 21600 0 0"/>
                      <a:gd name="T0" fmla="*/ 31350 w 31350"/>
                      <a:gd name="T1" fmla="*/ 20523 h 22849"/>
                      <a:gd name="T2" fmla="*/ 36 w 31350"/>
                      <a:gd name="T3" fmla="*/ 0 h 22849"/>
                      <a:gd name="T4" fmla="*/ 21600 w 31350"/>
                      <a:gd name="T5" fmla="*/ 1249 h 22849"/>
                    </a:gdLst>
                    <a:ahLst/>
                    <a:cxnLst>
                      <a:cxn ang="0">
                        <a:pos x="T0" y="T1"/>
                      </a:cxn>
                      <a:cxn ang="0">
                        <a:pos x="T2" y="T3"/>
                      </a:cxn>
                      <a:cxn ang="0">
                        <a:pos x="T4" y="T5"/>
                      </a:cxn>
                    </a:cxnLst>
                    <a:rect l="0" t="0" r="r" b="b"/>
                    <a:pathLst>
                      <a:path w="31350" h="22849" fill="none" extrusionOk="0">
                        <a:moveTo>
                          <a:pt x="31350" y="20523"/>
                        </a:moveTo>
                        <a:cubicBezTo>
                          <a:pt x="28327" y="22052"/>
                          <a:pt x="24987" y="22849"/>
                          <a:pt x="21600" y="22849"/>
                        </a:cubicBezTo>
                        <a:cubicBezTo>
                          <a:pt x="9670" y="22849"/>
                          <a:pt x="0" y="13178"/>
                          <a:pt x="0" y="1249"/>
                        </a:cubicBezTo>
                        <a:cubicBezTo>
                          <a:pt x="0" y="832"/>
                          <a:pt x="12" y="415"/>
                          <a:pt x="36" y="0"/>
                        </a:cubicBezTo>
                      </a:path>
                      <a:path w="31350" h="22849" stroke="0" extrusionOk="0">
                        <a:moveTo>
                          <a:pt x="31350" y="20523"/>
                        </a:moveTo>
                        <a:cubicBezTo>
                          <a:pt x="28327" y="22052"/>
                          <a:pt x="24987" y="22849"/>
                          <a:pt x="21600" y="22849"/>
                        </a:cubicBezTo>
                        <a:cubicBezTo>
                          <a:pt x="9670" y="22849"/>
                          <a:pt x="0" y="13178"/>
                          <a:pt x="0" y="1249"/>
                        </a:cubicBezTo>
                        <a:cubicBezTo>
                          <a:pt x="0" y="832"/>
                          <a:pt x="12" y="415"/>
                          <a:pt x="36" y="0"/>
                        </a:cubicBezTo>
                        <a:lnTo>
                          <a:pt x="21600" y="1249"/>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37" name="Arc 285"/>
                  <p:cNvSpPr>
                    <a:spLocks/>
                  </p:cNvSpPr>
                  <p:nvPr/>
                </p:nvSpPr>
                <p:spPr bwMode="auto">
                  <a:xfrm>
                    <a:off x="1138" y="2051"/>
                    <a:ext cx="221" cy="50"/>
                  </a:xfrm>
                  <a:custGeom>
                    <a:avLst/>
                    <a:gdLst>
                      <a:gd name="G0" fmla="+- 21250 0 0"/>
                      <a:gd name="G1" fmla="+- 0 0 0"/>
                      <a:gd name="G2" fmla="+- 21600 0 0"/>
                      <a:gd name="T0" fmla="*/ 39364 w 39364"/>
                      <a:gd name="T1" fmla="*/ 11767 h 21600"/>
                      <a:gd name="T2" fmla="*/ 0 w 39364"/>
                      <a:gd name="T3" fmla="*/ 3873 h 21600"/>
                      <a:gd name="T4" fmla="*/ 21250 w 39364"/>
                      <a:gd name="T5" fmla="*/ 0 h 21600"/>
                    </a:gdLst>
                    <a:ahLst/>
                    <a:cxnLst>
                      <a:cxn ang="0">
                        <a:pos x="T0" y="T1"/>
                      </a:cxn>
                      <a:cxn ang="0">
                        <a:pos x="T2" y="T3"/>
                      </a:cxn>
                      <a:cxn ang="0">
                        <a:pos x="T4" y="T5"/>
                      </a:cxn>
                    </a:cxnLst>
                    <a:rect l="0" t="0" r="r" b="b"/>
                    <a:pathLst>
                      <a:path w="39364" h="21600" fill="none" extrusionOk="0">
                        <a:moveTo>
                          <a:pt x="39363" y="11766"/>
                        </a:moveTo>
                        <a:cubicBezTo>
                          <a:pt x="35379" y="17899"/>
                          <a:pt x="28563" y="21600"/>
                          <a:pt x="21250" y="21600"/>
                        </a:cubicBezTo>
                        <a:cubicBezTo>
                          <a:pt x="10814" y="21600"/>
                          <a:pt x="1871" y="14139"/>
                          <a:pt x="0" y="3872"/>
                        </a:cubicBezTo>
                      </a:path>
                      <a:path w="39364" h="21600" stroke="0" extrusionOk="0">
                        <a:moveTo>
                          <a:pt x="39363" y="11766"/>
                        </a:moveTo>
                        <a:cubicBezTo>
                          <a:pt x="35379" y="17899"/>
                          <a:pt x="28563" y="21600"/>
                          <a:pt x="21250" y="21600"/>
                        </a:cubicBezTo>
                        <a:cubicBezTo>
                          <a:pt x="10814" y="21600"/>
                          <a:pt x="1871" y="14139"/>
                          <a:pt x="0" y="3872"/>
                        </a:cubicBezTo>
                        <a:lnTo>
                          <a:pt x="21250" y="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38" name="Arc 286"/>
                  <p:cNvSpPr>
                    <a:spLocks/>
                  </p:cNvSpPr>
                  <p:nvPr/>
                </p:nvSpPr>
                <p:spPr bwMode="auto">
                  <a:xfrm>
                    <a:off x="1356" y="1863"/>
                    <a:ext cx="99" cy="65"/>
                  </a:xfrm>
                  <a:custGeom>
                    <a:avLst/>
                    <a:gdLst>
                      <a:gd name="G0" fmla="+- 4658 0 0"/>
                      <a:gd name="G1" fmla="+- 21600 0 0"/>
                      <a:gd name="G2" fmla="+- 21600 0 0"/>
                      <a:gd name="T0" fmla="*/ 0 w 26258"/>
                      <a:gd name="T1" fmla="*/ 508 h 32891"/>
                      <a:gd name="T2" fmla="*/ 23072 w 26258"/>
                      <a:gd name="T3" fmla="*/ 32891 h 32891"/>
                      <a:gd name="T4" fmla="*/ 4658 w 26258"/>
                      <a:gd name="T5" fmla="*/ 21600 h 32891"/>
                    </a:gdLst>
                    <a:ahLst/>
                    <a:cxnLst>
                      <a:cxn ang="0">
                        <a:pos x="T0" y="T1"/>
                      </a:cxn>
                      <a:cxn ang="0">
                        <a:pos x="T2" y="T3"/>
                      </a:cxn>
                      <a:cxn ang="0">
                        <a:pos x="T4" y="T5"/>
                      </a:cxn>
                    </a:cxnLst>
                    <a:rect l="0" t="0" r="r" b="b"/>
                    <a:pathLst>
                      <a:path w="26258" h="32891" fill="none" extrusionOk="0">
                        <a:moveTo>
                          <a:pt x="0" y="508"/>
                        </a:moveTo>
                        <a:cubicBezTo>
                          <a:pt x="1529" y="170"/>
                          <a:pt x="3091" y="0"/>
                          <a:pt x="4658" y="0"/>
                        </a:cubicBezTo>
                        <a:cubicBezTo>
                          <a:pt x="16587" y="0"/>
                          <a:pt x="26258" y="9670"/>
                          <a:pt x="26258" y="21600"/>
                        </a:cubicBezTo>
                        <a:cubicBezTo>
                          <a:pt x="26258" y="25585"/>
                          <a:pt x="25155" y="29493"/>
                          <a:pt x="23071" y="32890"/>
                        </a:cubicBezTo>
                      </a:path>
                      <a:path w="26258" h="32891" stroke="0" extrusionOk="0">
                        <a:moveTo>
                          <a:pt x="0" y="508"/>
                        </a:moveTo>
                        <a:cubicBezTo>
                          <a:pt x="1529" y="170"/>
                          <a:pt x="3091" y="0"/>
                          <a:pt x="4658" y="0"/>
                        </a:cubicBezTo>
                        <a:cubicBezTo>
                          <a:pt x="16587" y="0"/>
                          <a:pt x="26258" y="9670"/>
                          <a:pt x="26258" y="21600"/>
                        </a:cubicBezTo>
                        <a:cubicBezTo>
                          <a:pt x="26258" y="25585"/>
                          <a:pt x="25155" y="29493"/>
                          <a:pt x="23071" y="32890"/>
                        </a:cubicBezTo>
                        <a:lnTo>
                          <a:pt x="4658"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39" name="Arc 287"/>
                  <p:cNvSpPr>
                    <a:spLocks/>
                  </p:cNvSpPr>
                  <p:nvPr/>
                </p:nvSpPr>
                <p:spPr bwMode="auto">
                  <a:xfrm>
                    <a:off x="1385" y="1926"/>
                    <a:ext cx="94" cy="67"/>
                  </a:xfrm>
                  <a:custGeom>
                    <a:avLst/>
                    <a:gdLst>
                      <a:gd name="G0" fmla="+- 0 0 0"/>
                      <a:gd name="G1" fmla="+- 17496 0 0"/>
                      <a:gd name="G2" fmla="+- 21600 0 0"/>
                      <a:gd name="T0" fmla="*/ 12667 w 21600"/>
                      <a:gd name="T1" fmla="*/ 0 h 30311"/>
                      <a:gd name="T2" fmla="*/ 17387 w 21600"/>
                      <a:gd name="T3" fmla="*/ 30311 h 30311"/>
                      <a:gd name="T4" fmla="*/ 0 w 21600"/>
                      <a:gd name="T5" fmla="*/ 17496 h 30311"/>
                    </a:gdLst>
                    <a:ahLst/>
                    <a:cxnLst>
                      <a:cxn ang="0">
                        <a:pos x="T0" y="T1"/>
                      </a:cxn>
                      <a:cxn ang="0">
                        <a:pos x="T2" y="T3"/>
                      </a:cxn>
                      <a:cxn ang="0">
                        <a:pos x="T4" y="T5"/>
                      </a:cxn>
                    </a:cxnLst>
                    <a:rect l="0" t="0" r="r" b="b"/>
                    <a:pathLst>
                      <a:path w="21600" h="30311" fill="none" extrusionOk="0">
                        <a:moveTo>
                          <a:pt x="12666" y="0"/>
                        </a:moveTo>
                        <a:cubicBezTo>
                          <a:pt x="18277" y="4062"/>
                          <a:pt x="21600" y="10569"/>
                          <a:pt x="21600" y="17496"/>
                        </a:cubicBezTo>
                        <a:cubicBezTo>
                          <a:pt x="21600" y="22107"/>
                          <a:pt x="20123" y="26598"/>
                          <a:pt x="17387" y="30311"/>
                        </a:cubicBezTo>
                      </a:path>
                      <a:path w="21600" h="30311" stroke="0" extrusionOk="0">
                        <a:moveTo>
                          <a:pt x="12666" y="0"/>
                        </a:moveTo>
                        <a:cubicBezTo>
                          <a:pt x="18277" y="4062"/>
                          <a:pt x="21600" y="10569"/>
                          <a:pt x="21600" y="17496"/>
                        </a:cubicBezTo>
                        <a:cubicBezTo>
                          <a:pt x="21600" y="22107"/>
                          <a:pt x="20123" y="26598"/>
                          <a:pt x="17387" y="30311"/>
                        </a:cubicBezTo>
                        <a:lnTo>
                          <a:pt x="0" y="17496"/>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40" name="Arc 288"/>
                  <p:cNvSpPr>
                    <a:spLocks/>
                  </p:cNvSpPr>
                  <p:nvPr/>
                </p:nvSpPr>
                <p:spPr bwMode="auto">
                  <a:xfrm>
                    <a:off x="1350" y="1989"/>
                    <a:ext cx="113" cy="95"/>
                  </a:xfrm>
                  <a:custGeom>
                    <a:avLst/>
                    <a:gdLst>
                      <a:gd name="G0" fmla="+- 6874 0 0"/>
                      <a:gd name="G1" fmla="+- 7790 0 0"/>
                      <a:gd name="G2" fmla="+- 21600 0 0"/>
                      <a:gd name="T0" fmla="*/ 27020 w 28474"/>
                      <a:gd name="T1" fmla="*/ 0 h 29390"/>
                      <a:gd name="T2" fmla="*/ 0 w 28474"/>
                      <a:gd name="T3" fmla="*/ 28267 h 29390"/>
                      <a:gd name="T4" fmla="*/ 6874 w 28474"/>
                      <a:gd name="T5" fmla="*/ 7790 h 29390"/>
                    </a:gdLst>
                    <a:ahLst/>
                    <a:cxnLst>
                      <a:cxn ang="0">
                        <a:pos x="T0" y="T1"/>
                      </a:cxn>
                      <a:cxn ang="0">
                        <a:pos x="T2" y="T3"/>
                      </a:cxn>
                      <a:cxn ang="0">
                        <a:pos x="T4" y="T5"/>
                      </a:cxn>
                    </a:cxnLst>
                    <a:rect l="0" t="0" r="r" b="b"/>
                    <a:pathLst>
                      <a:path w="28474" h="29390" fill="none" extrusionOk="0">
                        <a:moveTo>
                          <a:pt x="27020" y="-1"/>
                        </a:moveTo>
                        <a:cubicBezTo>
                          <a:pt x="27981" y="2484"/>
                          <a:pt x="28474" y="5125"/>
                          <a:pt x="28474" y="7790"/>
                        </a:cubicBezTo>
                        <a:cubicBezTo>
                          <a:pt x="28474" y="19719"/>
                          <a:pt x="18803" y="29390"/>
                          <a:pt x="6874" y="29390"/>
                        </a:cubicBezTo>
                        <a:cubicBezTo>
                          <a:pt x="4537" y="29390"/>
                          <a:pt x="2215" y="29010"/>
                          <a:pt x="-1" y="28267"/>
                        </a:cubicBezTo>
                      </a:path>
                      <a:path w="28474" h="29390" stroke="0" extrusionOk="0">
                        <a:moveTo>
                          <a:pt x="27020" y="-1"/>
                        </a:moveTo>
                        <a:cubicBezTo>
                          <a:pt x="27981" y="2484"/>
                          <a:pt x="28474" y="5125"/>
                          <a:pt x="28474" y="7790"/>
                        </a:cubicBezTo>
                        <a:cubicBezTo>
                          <a:pt x="28474" y="19719"/>
                          <a:pt x="18803" y="29390"/>
                          <a:pt x="6874" y="29390"/>
                        </a:cubicBezTo>
                        <a:cubicBezTo>
                          <a:pt x="4537" y="29390"/>
                          <a:pt x="2215" y="29010"/>
                          <a:pt x="-1" y="28267"/>
                        </a:cubicBezTo>
                        <a:lnTo>
                          <a:pt x="6874" y="779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pic>
          <p:nvPicPr>
            <p:cNvPr id="945441" name="Picture 28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 y="1693"/>
              <a:ext cx="257"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5442" name="Rectangle 290"/>
            <p:cNvSpPr>
              <a:spLocks noChangeArrowheads="1"/>
            </p:cNvSpPr>
            <p:nvPr/>
          </p:nvSpPr>
          <p:spPr bwMode="auto">
            <a:xfrm>
              <a:off x="692" y="1600"/>
              <a:ext cx="301"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i="1"/>
                <a:t>VPN_A</a:t>
              </a:r>
            </a:p>
          </p:txBody>
        </p:sp>
        <p:sp>
          <p:nvSpPr>
            <p:cNvPr id="945443" name="Rectangle 291"/>
            <p:cNvSpPr>
              <a:spLocks noChangeArrowheads="1"/>
            </p:cNvSpPr>
            <p:nvPr/>
          </p:nvSpPr>
          <p:spPr bwMode="auto">
            <a:xfrm>
              <a:off x="729" y="2025"/>
              <a:ext cx="301"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i="1"/>
                <a:t>VPN_B</a:t>
              </a:r>
            </a:p>
          </p:txBody>
        </p:sp>
        <p:sp>
          <p:nvSpPr>
            <p:cNvPr id="945444" name="Line 292"/>
            <p:cNvSpPr>
              <a:spLocks noChangeShapeType="1"/>
            </p:cNvSpPr>
            <p:nvPr/>
          </p:nvSpPr>
          <p:spPr bwMode="auto">
            <a:xfrm flipH="1">
              <a:off x="1188" y="1392"/>
              <a:ext cx="444" cy="38"/>
            </a:xfrm>
            <a:prstGeom prst="line">
              <a:avLst/>
            </a:prstGeom>
            <a:noFill/>
            <a:ln w="25400">
              <a:solidFill>
                <a:srgbClr val="00FF66"/>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lIns="42991" tIns="21502" rIns="42991" bIns="21502">
              <a:spAutoFit/>
            </a:bodyPr>
            <a:lstStyle/>
            <a:p>
              <a:endParaRPr lang="en-US"/>
            </a:p>
          </p:txBody>
        </p:sp>
        <p:grpSp>
          <p:nvGrpSpPr>
            <p:cNvPr id="945445" name="Group 293"/>
            <p:cNvGrpSpPr>
              <a:grpSpLocks/>
            </p:cNvGrpSpPr>
            <p:nvPr/>
          </p:nvGrpSpPr>
          <p:grpSpPr bwMode="auto">
            <a:xfrm>
              <a:off x="882" y="1262"/>
              <a:ext cx="455" cy="265"/>
              <a:chOff x="1024" y="1345"/>
              <a:chExt cx="512" cy="297"/>
            </a:xfrm>
          </p:grpSpPr>
          <p:grpSp>
            <p:nvGrpSpPr>
              <p:cNvPr id="945446" name="Group 294"/>
              <p:cNvGrpSpPr>
                <a:grpSpLocks/>
              </p:cNvGrpSpPr>
              <p:nvPr/>
            </p:nvGrpSpPr>
            <p:grpSpPr bwMode="auto">
              <a:xfrm>
                <a:off x="1027" y="1349"/>
                <a:ext cx="509" cy="293"/>
                <a:chOff x="1027" y="1349"/>
                <a:chExt cx="509" cy="293"/>
              </a:xfrm>
            </p:grpSpPr>
            <p:grpSp>
              <p:nvGrpSpPr>
                <p:cNvPr id="945447" name="Group 295"/>
                <p:cNvGrpSpPr>
                  <a:grpSpLocks/>
                </p:cNvGrpSpPr>
                <p:nvPr/>
              </p:nvGrpSpPr>
              <p:grpSpPr bwMode="auto">
                <a:xfrm>
                  <a:off x="1027" y="1351"/>
                  <a:ext cx="507" cy="291"/>
                  <a:chOff x="1027" y="1351"/>
                  <a:chExt cx="507" cy="291"/>
                </a:xfrm>
              </p:grpSpPr>
              <p:sp>
                <p:nvSpPr>
                  <p:cNvPr id="945448" name="Oval 296"/>
                  <p:cNvSpPr>
                    <a:spLocks noChangeArrowheads="1"/>
                  </p:cNvSpPr>
                  <p:nvPr/>
                </p:nvSpPr>
                <p:spPr bwMode="auto">
                  <a:xfrm>
                    <a:off x="1204" y="1351"/>
                    <a:ext cx="217" cy="119"/>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49" name="Oval 297"/>
                  <p:cNvSpPr>
                    <a:spLocks noChangeArrowheads="1"/>
                  </p:cNvSpPr>
                  <p:nvPr/>
                </p:nvSpPr>
                <p:spPr bwMode="auto">
                  <a:xfrm>
                    <a:off x="1080" y="1383"/>
                    <a:ext cx="167" cy="118"/>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50" name="Oval 298"/>
                  <p:cNvSpPr>
                    <a:spLocks noChangeArrowheads="1"/>
                  </p:cNvSpPr>
                  <p:nvPr/>
                </p:nvSpPr>
                <p:spPr bwMode="auto">
                  <a:xfrm>
                    <a:off x="1027" y="1459"/>
                    <a:ext cx="112" cy="92"/>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51" name="Oval 299"/>
                  <p:cNvSpPr>
                    <a:spLocks noChangeArrowheads="1"/>
                  </p:cNvSpPr>
                  <p:nvPr/>
                </p:nvSpPr>
                <p:spPr bwMode="auto">
                  <a:xfrm>
                    <a:off x="1063" y="1501"/>
                    <a:ext cx="169" cy="10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52" name="Oval 300"/>
                  <p:cNvSpPr>
                    <a:spLocks noChangeArrowheads="1"/>
                  </p:cNvSpPr>
                  <p:nvPr/>
                </p:nvSpPr>
                <p:spPr bwMode="auto">
                  <a:xfrm>
                    <a:off x="1185" y="1518"/>
                    <a:ext cx="257" cy="12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53" name="Oval 301"/>
                  <p:cNvSpPr>
                    <a:spLocks noChangeArrowheads="1"/>
                  </p:cNvSpPr>
                  <p:nvPr/>
                </p:nvSpPr>
                <p:spPr bwMode="auto">
                  <a:xfrm>
                    <a:off x="1350" y="1384"/>
                    <a:ext cx="162" cy="9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54" name="Oval 302"/>
                  <p:cNvSpPr>
                    <a:spLocks noChangeArrowheads="1"/>
                  </p:cNvSpPr>
                  <p:nvPr/>
                </p:nvSpPr>
                <p:spPr bwMode="auto">
                  <a:xfrm>
                    <a:off x="1374" y="1449"/>
                    <a:ext cx="160" cy="9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55" name="Oval 303"/>
                  <p:cNvSpPr>
                    <a:spLocks noChangeArrowheads="1"/>
                  </p:cNvSpPr>
                  <p:nvPr/>
                </p:nvSpPr>
                <p:spPr bwMode="auto">
                  <a:xfrm>
                    <a:off x="1355" y="1468"/>
                    <a:ext cx="163" cy="15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56" name="Oval 304"/>
                  <p:cNvSpPr>
                    <a:spLocks noChangeArrowheads="1"/>
                  </p:cNvSpPr>
                  <p:nvPr/>
                </p:nvSpPr>
                <p:spPr bwMode="auto">
                  <a:xfrm>
                    <a:off x="1120" y="1419"/>
                    <a:ext cx="326" cy="15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nvGrpSpPr>
                <p:cNvPr id="945457" name="Group 305"/>
                <p:cNvGrpSpPr>
                  <a:grpSpLocks/>
                </p:cNvGrpSpPr>
                <p:nvPr/>
              </p:nvGrpSpPr>
              <p:grpSpPr bwMode="auto">
                <a:xfrm>
                  <a:off x="1028" y="1349"/>
                  <a:ext cx="508" cy="293"/>
                  <a:chOff x="1028" y="1349"/>
                  <a:chExt cx="508" cy="293"/>
                </a:xfrm>
              </p:grpSpPr>
              <p:sp>
                <p:nvSpPr>
                  <p:cNvPr id="945458" name="Arc 306"/>
                  <p:cNvSpPr>
                    <a:spLocks/>
                  </p:cNvSpPr>
                  <p:nvPr/>
                </p:nvSpPr>
                <p:spPr bwMode="auto">
                  <a:xfrm>
                    <a:off x="1207" y="1349"/>
                    <a:ext cx="209" cy="61"/>
                  </a:xfrm>
                  <a:custGeom>
                    <a:avLst/>
                    <a:gdLst>
                      <a:gd name="G0" fmla="+- 20409 0 0"/>
                      <a:gd name="G1" fmla="+- 21600 0 0"/>
                      <a:gd name="G2" fmla="+- 21600 0 0"/>
                      <a:gd name="T0" fmla="*/ 0 w 40684"/>
                      <a:gd name="T1" fmla="*/ 14526 h 21600"/>
                      <a:gd name="T2" fmla="*/ 40684 w 40684"/>
                      <a:gd name="T3" fmla="*/ 14150 h 21600"/>
                      <a:gd name="T4" fmla="*/ 20409 w 40684"/>
                      <a:gd name="T5" fmla="*/ 21600 h 21600"/>
                    </a:gdLst>
                    <a:ahLst/>
                    <a:cxnLst>
                      <a:cxn ang="0">
                        <a:pos x="T0" y="T1"/>
                      </a:cxn>
                      <a:cxn ang="0">
                        <a:pos x="T2" y="T3"/>
                      </a:cxn>
                      <a:cxn ang="0">
                        <a:pos x="T4" y="T5"/>
                      </a:cxn>
                    </a:cxnLst>
                    <a:rect l="0" t="0" r="r" b="b"/>
                    <a:pathLst>
                      <a:path w="40684" h="21600" fill="none" extrusionOk="0">
                        <a:moveTo>
                          <a:pt x="0" y="14526"/>
                        </a:moveTo>
                        <a:cubicBezTo>
                          <a:pt x="3014" y="5830"/>
                          <a:pt x="11206" y="0"/>
                          <a:pt x="20409" y="0"/>
                        </a:cubicBezTo>
                        <a:cubicBezTo>
                          <a:pt x="29465" y="0"/>
                          <a:pt x="37560" y="5649"/>
                          <a:pt x="40683" y="14150"/>
                        </a:cubicBezTo>
                      </a:path>
                      <a:path w="40684" h="21600" stroke="0" extrusionOk="0">
                        <a:moveTo>
                          <a:pt x="0" y="14526"/>
                        </a:moveTo>
                        <a:cubicBezTo>
                          <a:pt x="3014" y="5830"/>
                          <a:pt x="11206" y="0"/>
                          <a:pt x="20409" y="0"/>
                        </a:cubicBezTo>
                        <a:cubicBezTo>
                          <a:pt x="29465" y="0"/>
                          <a:pt x="37560" y="5649"/>
                          <a:pt x="40683" y="14150"/>
                        </a:cubicBezTo>
                        <a:lnTo>
                          <a:pt x="20409" y="2160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59" name="Arc 307"/>
                  <p:cNvSpPr>
                    <a:spLocks/>
                  </p:cNvSpPr>
                  <p:nvPr/>
                </p:nvSpPr>
                <p:spPr bwMode="auto">
                  <a:xfrm>
                    <a:off x="1080" y="1383"/>
                    <a:ext cx="133" cy="69"/>
                  </a:xfrm>
                  <a:custGeom>
                    <a:avLst/>
                    <a:gdLst>
                      <a:gd name="G0" fmla="+- 21600 0 0"/>
                      <a:gd name="G1" fmla="+- 21600 0 0"/>
                      <a:gd name="G2" fmla="+- 21600 0 0"/>
                      <a:gd name="T0" fmla="*/ 976 w 32148"/>
                      <a:gd name="T1" fmla="*/ 28019 h 28019"/>
                      <a:gd name="T2" fmla="*/ 32148 w 32148"/>
                      <a:gd name="T3" fmla="*/ 2751 h 28019"/>
                      <a:gd name="T4" fmla="*/ 21600 w 32148"/>
                      <a:gd name="T5" fmla="*/ 21600 h 28019"/>
                    </a:gdLst>
                    <a:ahLst/>
                    <a:cxnLst>
                      <a:cxn ang="0">
                        <a:pos x="T0" y="T1"/>
                      </a:cxn>
                      <a:cxn ang="0">
                        <a:pos x="T2" y="T3"/>
                      </a:cxn>
                      <a:cxn ang="0">
                        <a:pos x="T4" y="T5"/>
                      </a:cxn>
                    </a:cxnLst>
                    <a:rect l="0" t="0" r="r" b="b"/>
                    <a:pathLst>
                      <a:path w="32148" h="28019" fill="none" extrusionOk="0">
                        <a:moveTo>
                          <a:pt x="975" y="28019"/>
                        </a:moveTo>
                        <a:cubicBezTo>
                          <a:pt x="328" y="25940"/>
                          <a:pt x="0" y="23776"/>
                          <a:pt x="0" y="21600"/>
                        </a:cubicBezTo>
                        <a:cubicBezTo>
                          <a:pt x="0" y="9670"/>
                          <a:pt x="9670" y="0"/>
                          <a:pt x="21600" y="0"/>
                        </a:cubicBezTo>
                        <a:cubicBezTo>
                          <a:pt x="25293" y="0"/>
                          <a:pt x="28925" y="947"/>
                          <a:pt x="32148" y="2750"/>
                        </a:cubicBezTo>
                      </a:path>
                      <a:path w="32148" h="28019" stroke="0" extrusionOk="0">
                        <a:moveTo>
                          <a:pt x="975" y="28019"/>
                        </a:moveTo>
                        <a:cubicBezTo>
                          <a:pt x="328" y="25940"/>
                          <a:pt x="0" y="23776"/>
                          <a:pt x="0" y="21600"/>
                        </a:cubicBezTo>
                        <a:cubicBezTo>
                          <a:pt x="0" y="9670"/>
                          <a:pt x="9670" y="0"/>
                          <a:pt x="21600" y="0"/>
                        </a:cubicBezTo>
                        <a:cubicBezTo>
                          <a:pt x="25293" y="0"/>
                          <a:pt x="28925" y="947"/>
                          <a:pt x="32148" y="2750"/>
                        </a:cubicBezTo>
                        <a:lnTo>
                          <a:pt x="21600" y="2160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60" name="Arc 308"/>
                  <p:cNvSpPr>
                    <a:spLocks/>
                  </p:cNvSpPr>
                  <p:nvPr/>
                </p:nvSpPr>
                <p:spPr bwMode="auto">
                  <a:xfrm>
                    <a:off x="1028" y="1453"/>
                    <a:ext cx="80" cy="99"/>
                  </a:xfrm>
                  <a:custGeom>
                    <a:avLst/>
                    <a:gdLst>
                      <a:gd name="G0" fmla="+- 21600 0 0"/>
                      <a:gd name="G1" fmla="+- 20566 0 0"/>
                      <a:gd name="G2" fmla="+- 21600 0 0"/>
                      <a:gd name="T0" fmla="*/ 8603 w 21600"/>
                      <a:gd name="T1" fmla="*/ 37818 h 37818"/>
                      <a:gd name="T2" fmla="*/ 14998 w 21600"/>
                      <a:gd name="T3" fmla="*/ 0 h 37818"/>
                      <a:gd name="T4" fmla="*/ 21600 w 21600"/>
                      <a:gd name="T5" fmla="*/ 20566 h 37818"/>
                    </a:gdLst>
                    <a:ahLst/>
                    <a:cxnLst>
                      <a:cxn ang="0">
                        <a:pos x="T0" y="T1"/>
                      </a:cxn>
                      <a:cxn ang="0">
                        <a:pos x="T2" y="T3"/>
                      </a:cxn>
                      <a:cxn ang="0">
                        <a:pos x="T4" y="T5"/>
                      </a:cxn>
                    </a:cxnLst>
                    <a:rect l="0" t="0" r="r" b="b"/>
                    <a:pathLst>
                      <a:path w="21600" h="37818" fill="none" extrusionOk="0">
                        <a:moveTo>
                          <a:pt x="8602" y="37818"/>
                        </a:moveTo>
                        <a:cubicBezTo>
                          <a:pt x="3185" y="33737"/>
                          <a:pt x="0" y="27348"/>
                          <a:pt x="0" y="20566"/>
                        </a:cubicBezTo>
                        <a:cubicBezTo>
                          <a:pt x="0" y="11180"/>
                          <a:pt x="6061" y="2868"/>
                          <a:pt x="14997" y="-1"/>
                        </a:cubicBezTo>
                      </a:path>
                      <a:path w="21600" h="37818" stroke="0" extrusionOk="0">
                        <a:moveTo>
                          <a:pt x="8602" y="37818"/>
                        </a:moveTo>
                        <a:cubicBezTo>
                          <a:pt x="3185" y="33737"/>
                          <a:pt x="0" y="27348"/>
                          <a:pt x="0" y="20566"/>
                        </a:cubicBezTo>
                        <a:cubicBezTo>
                          <a:pt x="0" y="11180"/>
                          <a:pt x="6061" y="2868"/>
                          <a:pt x="14997" y="-1"/>
                        </a:cubicBezTo>
                        <a:lnTo>
                          <a:pt x="21600" y="20566"/>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61" name="Arc 309"/>
                  <p:cNvSpPr>
                    <a:spLocks/>
                  </p:cNvSpPr>
                  <p:nvPr/>
                </p:nvSpPr>
                <p:spPr bwMode="auto">
                  <a:xfrm>
                    <a:off x="1063" y="1551"/>
                    <a:ext cx="134" cy="58"/>
                  </a:xfrm>
                  <a:custGeom>
                    <a:avLst/>
                    <a:gdLst>
                      <a:gd name="G0" fmla="+- 21600 0 0"/>
                      <a:gd name="G1" fmla="+- 1166 0 0"/>
                      <a:gd name="G2" fmla="+- 21600 0 0"/>
                      <a:gd name="T0" fmla="*/ 31494 w 31494"/>
                      <a:gd name="T1" fmla="*/ 20367 h 22766"/>
                      <a:gd name="T2" fmla="*/ 31 w 31494"/>
                      <a:gd name="T3" fmla="*/ 0 h 22766"/>
                      <a:gd name="T4" fmla="*/ 21600 w 31494"/>
                      <a:gd name="T5" fmla="*/ 1166 h 22766"/>
                    </a:gdLst>
                    <a:ahLst/>
                    <a:cxnLst>
                      <a:cxn ang="0">
                        <a:pos x="T0" y="T1"/>
                      </a:cxn>
                      <a:cxn ang="0">
                        <a:pos x="T2" y="T3"/>
                      </a:cxn>
                      <a:cxn ang="0">
                        <a:pos x="T4" y="T5"/>
                      </a:cxn>
                    </a:cxnLst>
                    <a:rect l="0" t="0" r="r" b="b"/>
                    <a:pathLst>
                      <a:path w="31494" h="22766" fill="none" extrusionOk="0">
                        <a:moveTo>
                          <a:pt x="31493" y="20366"/>
                        </a:moveTo>
                        <a:cubicBezTo>
                          <a:pt x="28434" y="21943"/>
                          <a:pt x="25042" y="22766"/>
                          <a:pt x="21600" y="22766"/>
                        </a:cubicBezTo>
                        <a:cubicBezTo>
                          <a:pt x="9670" y="22766"/>
                          <a:pt x="0" y="13095"/>
                          <a:pt x="0" y="1166"/>
                        </a:cubicBezTo>
                        <a:cubicBezTo>
                          <a:pt x="0" y="777"/>
                          <a:pt x="10" y="388"/>
                          <a:pt x="31" y="0"/>
                        </a:cubicBezTo>
                      </a:path>
                      <a:path w="31494" h="22766" stroke="0" extrusionOk="0">
                        <a:moveTo>
                          <a:pt x="31493" y="20366"/>
                        </a:moveTo>
                        <a:cubicBezTo>
                          <a:pt x="28434" y="21943"/>
                          <a:pt x="25042" y="22766"/>
                          <a:pt x="21600" y="22766"/>
                        </a:cubicBezTo>
                        <a:cubicBezTo>
                          <a:pt x="9670" y="22766"/>
                          <a:pt x="0" y="13095"/>
                          <a:pt x="0" y="1166"/>
                        </a:cubicBezTo>
                        <a:cubicBezTo>
                          <a:pt x="0" y="777"/>
                          <a:pt x="10" y="388"/>
                          <a:pt x="31" y="0"/>
                        </a:cubicBezTo>
                        <a:lnTo>
                          <a:pt x="21600" y="1166"/>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62" name="Arc 310"/>
                  <p:cNvSpPr>
                    <a:spLocks/>
                  </p:cNvSpPr>
                  <p:nvPr/>
                </p:nvSpPr>
                <p:spPr bwMode="auto">
                  <a:xfrm>
                    <a:off x="1190" y="1589"/>
                    <a:ext cx="225" cy="53"/>
                  </a:xfrm>
                  <a:custGeom>
                    <a:avLst/>
                    <a:gdLst>
                      <a:gd name="G0" fmla="+- 21213 0 0"/>
                      <a:gd name="G1" fmla="+- 0 0 0"/>
                      <a:gd name="G2" fmla="+- 21600 0 0"/>
                      <a:gd name="T0" fmla="*/ 39481 w 39481"/>
                      <a:gd name="T1" fmla="*/ 11525 h 21600"/>
                      <a:gd name="T2" fmla="*/ 0 w 39481"/>
                      <a:gd name="T3" fmla="*/ 4069 h 21600"/>
                      <a:gd name="T4" fmla="*/ 21213 w 39481"/>
                      <a:gd name="T5" fmla="*/ 0 h 21600"/>
                    </a:gdLst>
                    <a:ahLst/>
                    <a:cxnLst>
                      <a:cxn ang="0">
                        <a:pos x="T0" y="T1"/>
                      </a:cxn>
                      <a:cxn ang="0">
                        <a:pos x="T2" y="T3"/>
                      </a:cxn>
                      <a:cxn ang="0">
                        <a:pos x="T4" y="T5"/>
                      </a:cxn>
                    </a:cxnLst>
                    <a:rect l="0" t="0" r="r" b="b"/>
                    <a:pathLst>
                      <a:path w="39481" h="21600" fill="none" extrusionOk="0">
                        <a:moveTo>
                          <a:pt x="39481" y="11525"/>
                        </a:moveTo>
                        <a:cubicBezTo>
                          <a:pt x="35524" y="17796"/>
                          <a:pt x="28628" y="21600"/>
                          <a:pt x="21213" y="21600"/>
                        </a:cubicBezTo>
                        <a:cubicBezTo>
                          <a:pt x="10852" y="21600"/>
                          <a:pt x="1951" y="14243"/>
                          <a:pt x="-1" y="4069"/>
                        </a:cubicBezTo>
                      </a:path>
                      <a:path w="39481" h="21600" stroke="0" extrusionOk="0">
                        <a:moveTo>
                          <a:pt x="39481" y="11525"/>
                        </a:moveTo>
                        <a:cubicBezTo>
                          <a:pt x="35524" y="17796"/>
                          <a:pt x="28628" y="21600"/>
                          <a:pt x="21213" y="21600"/>
                        </a:cubicBezTo>
                        <a:cubicBezTo>
                          <a:pt x="10852" y="21600"/>
                          <a:pt x="1951" y="14243"/>
                          <a:pt x="-1" y="4069"/>
                        </a:cubicBezTo>
                        <a:lnTo>
                          <a:pt x="21213" y="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63" name="Arc 311"/>
                  <p:cNvSpPr>
                    <a:spLocks/>
                  </p:cNvSpPr>
                  <p:nvPr/>
                </p:nvSpPr>
                <p:spPr bwMode="auto">
                  <a:xfrm>
                    <a:off x="1413" y="1385"/>
                    <a:ext cx="101" cy="72"/>
                  </a:xfrm>
                  <a:custGeom>
                    <a:avLst/>
                    <a:gdLst>
                      <a:gd name="G0" fmla="+- 4624 0 0"/>
                      <a:gd name="G1" fmla="+- 21600 0 0"/>
                      <a:gd name="G2" fmla="+- 21600 0 0"/>
                      <a:gd name="T0" fmla="*/ 0 w 26224"/>
                      <a:gd name="T1" fmla="*/ 501 h 32701"/>
                      <a:gd name="T2" fmla="*/ 23153 w 26224"/>
                      <a:gd name="T3" fmla="*/ 32701 h 32701"/>
                      <a:gd name="T4" fmla="*/ 4624 w 26224"/>
                      <a:gd name="T5" fmla="*/ 21600 h 32701"/>
                    </a:gdLst>
                    <a:ahLst/>
                    <a:cxnLst>
                      <a:cxn ang="0">
                        <a:pos x="T0" y="T1"/>
                      </a:cxn>
                      <a:cxn ang="0">
                        <a:pos x="T2" y="T3"/>
                      </a:cxn>
                      <a:cxn ang="0">
                        <a:pos x="T4" y="T5"/>
                      </a:cxn>
                    </a:cxnLst>
                    <a:rect l="0" t="0" r="r" b="b"/>
                    <a:pathLst>
                      <a:path w="26224" h="32701" fill="none" extrusionOk="0">
                        <a:moveTo>
                          <a:pt x="-1" y="500"/>
                        </a:moveTo>
                        <a:cubicBezTo>
                          <a:pt x="1518" y="167"/>
                          <a:pt x="3069" y="0"/>
                          <a:pt x="4624" y="0"/>
                        </a:cubicBezTo>
                        <a:cubicBezTo>
                          <a:pt x="16553" y="0"/>
                          <a:pt x="26224" y="9670"/>
                          <a:pt x="26224" y="21600"/>
                        </a:cubicBezTo>
                        <a:cubicBezTo>
                          <a:pt x="26224" y="25510"/>
                          <a:pt x="25162" y="29346"/>
                          <a:pt x="23153" y="32701"/>
                        </a:cubicBezTo>
                      </a:path>
                      <a:path w="26224" h="32701" stroke="0" extrusionOk="0">
                        <a:moveTo>
                          <a:pt x="-1" y="500"/>
                        </a:moveTo>
                        <a:cubicBezTo>
                          <a:pt x="1518" y="167"/>
                          <a:pt x="3069" y="0"/>
                          <a:pt x="4624" y="0"/>
                        </a:cubicBezTo>
                        <a:cubicBezTo>
                          <a:pt x="16553" y="0"/>
                          <a:pt x="26224" y="9670"/>
                          <a:pt x="26224" y="21600"/>
                        </a:cubicBezTo>
                        <a:cubicBezTo>
                          <a:pt x="26224" y="25510"/>
                          <a:pt x="25162" y="29346"/>
                          <a:pt x="23153" y="32701"/>
                        </a:cubicBezTo>
                        <a:lnTo>
                          <a:pt x="4624" y="21600"/>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64" name="Arc 312"/>
                  <p:cNvSpPr>
                    <a:spLocks/>
                  </p:cNvSpPr>
                  <p:nvPr/>
                </p:nvSpPr>
                <p:spPr bwMode="auto">
                  <a:xfrm>
                    <a:off x="1443" y="1454"/>
                    <a:ext cx="93" cy="72"/>
                  </a:xfrm>
                  <a:custGeom>
                    <a:avLst/>
                    <a:gdLst>
                      <a:gd name="G0" fmla="+- 0 0 0"/>
                      <a:gd name="G1" fmla="+- 17454 0 0"/>
                      <a:gd name="G2" fmla="+- 21600 0 0"/>
                      <a:gd name="T0" fmla="*/ 12725 w 21600"/>
                      <a:gd name="T1" fmla="*/ 0 h 30282"/>
                      <a:gd name="T2" fmla="*/ 17379 w 21600"/>
                      <a:gd name="T3" fmla="*/ 30282 h 30282"/>
                      <a:gd name="T4" fmla="*/ 0 w 21600"/>
                      <a:gd name="T5" fmla="*/ 17454 h 30282"/>
                    </a:gdLst>
                    <a:ahLst/>
                    <a:cxnLst>
                      <a:cxn ang="0">
                        <a:pos x="T0" y="T1"/>
                      </a:cxn>
                      <a:cxn ang="0">
                        <a:pos x="T2" y="T3"/>
                      </a:cxn>
                      <a:cxn ang="0">
                        <a:pos x="T4" y="T5"/>
                      </a:cxn>
                    </a:cxnLst>
                    <a:rect l="0" t="0" r="r" b="b"/>
                    <a:pathLst>
                      <a:path w="21600" h="30282" fill="none" extrusionOk="0">
                        <a:moveTo>
                          <a:pt x="12724" y="0"/>
                        </a:moveTo>
                        <a:cubicBezTo>
                          <a:pt x="18301" y="4066"/>
                          <a:pt x="21600" y="10552"/>
                          <a:pt x="21600" y="17454"/>
                        </a:cubicBezTo>
                        <a:cubicBezTo>
                          <a:pt x="21600" y="22071"/>
                          <a:pt x="20120" y="26566"/>
                          <a:pt x="17378" y="30281"/>
                        </a:cubicBezTo>
                      </a:path>
                      <a:path w="21600" h="30282" stroke="0" extrusionOk="0">
                        <a:moveTo>
                          <a:pt x="12724" y="0"/>
                        </a:moveTo>
                        <a:cubicBezTo>
                          <a:pt x="18301" y="4066"/>
                          <a:pt x="21600" y="10552"/>
                          <a:pt x="21600" y="17454"/>
                        </a:cubicBezTo>
                        <a:cubicBezTo>
                          <a:pt x="21600" y="22071"/>
                          <a:pt x="20120" y="26566"/>
                          <a:pt x="17378" y="30281"/>
                        </a:cubicBezTo>
                        <a:lnTo>
                          <a:pt x="0" y="17454"/>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65" name="Arc 313"/>
                  <p:cNvSpPr>
                    <a:spLocks/>
                  </p:cNvSpPr>
                  <p:nvPr/>
                </p:nvSpPr>
                <p:spPr bwMode="auto">
                  <a:xfrm>
                    <a:off x="1408" y="1523"/>
                    <a:ext cx="112" cy="101"/>
                  </a:xfrm>
                  <a:custGeom>
                    <a:avLst/>
                    <a:gdLst>
                      <a:gd name="G0" fmla="+- 6871 0 0"/>
                      <a:gd name="G1" fmla="+- 7549 0 0"/>
                      <a:gd name="G2" fmla="+- 21600 0 0"/>
                      <a:gd name="T0" fmla="*/ 27109 w 28471"/>
                      <a:gd name="T1" fmla="*/ 0 h 29149"/>
                      <a:gd name="T2" fmla="*/ 0 w 28471"/>
                      <a:gd name="T3" fmla="*/ 28027 h 29149"/>
                      <a:gd name="T4" fmla="*/ 6871 w 28471"/>
                      <a:gd name="T5" fmla="*/ 7549 h 29149"/>
                    </a:gdLst>
                    <a:ahLst/>
                    <a:cxnLst>
                      <a:cxn ang="0">
                        <a:pos x="T0" y="T1"/>
                      </a:cxn>
                      <a:cxn ang="0">
                        <a:pos x="T2" y="T3"/>
                      </a:cxn>
                      <a:cxn ang="0">
                        <a:pos x="T4" y="T5"/>
                      </a:cxn>
                    </a:cxnLst>
                    <a:rect l="0" t="0" r="r" b="b"/>
                    <a:pathLst>
                      <a:path w="28471" h="29149" fill="none" extrusionOk="0">
                        <a:moveTo>
                          <a:pt x="27108" y="0"/>
                        </a:moveTo>
                        <a:cubicBezTo>
                          <a:pt x="28009" y="2414"/>
                          <a:pt x="28471" y="4971"/>
                          <a:pt x="28471" y="7549"/>
                        </a:cubicBezTo>
                        <a:cubicBezTo>
                          <a:pt x="28471" y="19478"/>
                          <a:pt x="18800" y="29149"/>
                          <a:pt x="6871" y="29149"/>
                        </a:cubicBezTo>
                        <a:cubicBezTo>
                          <a:pt x="4535" y="29149"/>
                          <a:pt x="2214" y="28770"/>
                          <a:pt x="-1" y="28027"/>
                        </a:cubicBezTo>
                      </a:path>
                      <a:path w="28471" h="29149" stroke="0" extrusionOk="0">
                        <a:moveTo>
                          <a:pt x="27108" y="0"/>
                        </a:moveTo>
                        <a:cubicBezTo>
                          <a:pt x="28009" y="2414"/>
                          <a:pt x="28471" y="4971"/>
                          <a:pt x="28471" y="7549"/>
                        </a:cubicBezTo>
                        <a:cubicBezTo>
                          <a:pt x="28471" y="19478"/>
                          <a:pt x="18800" y="29149"/>
                          <a:pt x="6871" y="29149"/>
                        </a:cubicBezTo>
                        <a:cubicBezTo>
                          <a:pt x="4535" y="29149"/>
                          <a:pt x="2214" y="28770"/>
                          <a:pt x="-1" y="28027"/>
                        </a:cubicBezTo>
                        <a:lnTo>
                          <a:pt x="6871" y="7549"/>
                        </a:lnTo>
                        <a:close/>
                      </a:path>
                    </a:pathLst>
                  </a:custGeom>
                  <a:solidFill>
                    <a:srgbClr val="00D8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nvGrpSpPr>
              <p:cNvPr id="945466" name="Group 314"/>
              <p:cNvGrpSpPr>
                <a:grpSpLocks/>
              </p:cNvGrpSpPr>
              <p:nvPr/>
            </p:nvGrpSpPr>
            <p:grpSpPr bwMode="auto">
              <a:xfrm>
                <a:off x="1024" y="1345"/>
                <a:ext cx="511" cy="293"/>
                <a:chOff x="1024" y="1345"/>
                <a:chExt cx="511" cy="293"/>
              </a:xfrm>
            </p:grpSpPr>
            <p:grpSp>
              <p:nvGrpSpPr>
                <p:cNvPr id="945467" name="Group 315"/>
                <p:cNvGrpSpPr>
                  <a:grpSpLocks/>
                </p:cNvGrpSpPr>
                <p:nvPr/>
              </p:nvGrpSpPr>
              <p:grpSpPr bwMode="auto">
                <a:xfrm>
                  <a:off x="1024" y="1348"/>
                  <a:ext cx="510" cy="290"/>
                  <a:chOff x="1024" y="1348"/>
                  <a:chExt cx="510" cy="290"/>
                </a:xfrm>
              </p:grpSpPr>
              <p:sp>
                <p:nvSpPr>
                  <p:cNvPr id="945468" name="Oval 316"/>
                  <p:cNvSpPr>
                    <a:spLocks noChangeArrowheads="1"/>
                  </p:cNvSpPr>
                  <p:nvPr/>
                </p:nvSpPr>
                <p:spPr bwMode="auto">
                  <a:xfrm>
                    <a:off x="1200" y="1348"/>
                    <a:ext cx="221" cy="118"/>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69" name="Oval 317"/>
                  <p:cNvSpPr>
                    <a:spLocks noChangeArrowheads="1"/>
                  </p:cNvSpPr>
                  <p:nvPr/>
                </p:nvSpPr>
                <p:spPr bwMode="auto">
                  <a:xfrm>
                    <a:off x="1077" y="1381"/>
                    <a:ext cx="169" cy="116"/>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70" name="Oval 318"/>
                  <p:cNvSpPr>
                    <a:spLocks noChangeArrowheads="1"/>
                  </p:cNvSpPr>
                  <p:nvPr/>
                </p:nvSpPr>
                <p:spPr bwMode="auto">
                  <a:xfrm>
                    <a:off x="1024" y="1453"/>
                    <a:ext cx="114" cy="96"/>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71" name="Oval 319"/>
                  <p:cNvSpPr>
                    <a:spLocks noChangeArrowheads="1"/>
                  </p:cNvSpPr>
                  <p:nvPr/>
                </p:nvSpPr>
                <p:spPr bwMode="auto">
                  <a:xfrm>
                    <a:off x="1059" y="1497"/>
                    <a:ext cx="171" cy="105"/>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72" name="Oval 320"/>
                  <p:cNvSpPr>
                    <a:spLocks noChangeArrowheads="1"/>
                  </p:cNvSpPr>
                  <p:nvPr/>
                </p:nvSpPr>
                <p:spPr bwMode="auto">
                  <a:xfrm>
                    <a:off x="1183" y="1514"/>
                    <a:ext cx="255" cy="12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73" name="Oval 321"/>
                  <p:cNvSpPr>
                    <a:spLocks noChangeArrowheads="1"/>
                  </p:cNvSpPr>
                  <p:nvPr/>
                </p:nvSpPr>
                <p:spPr bwMode="auto">
                  <a:xfrm>
                    <a:off x="1347" y="1383"/>
                    <a:ext cx="165" cy="91"/>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74" name="Oval 322"/>
                  <p:cNvSpPr>
                    <a:spLocks noChangeArrowheads="1"/>
                  </p:cNvSpPr>
                  <p:nvPr/>
                </p:nvSpPr>
                <p:spPr bwMode="auto">
                  <a:xfrm>
                    <a:off x="1373" y="1444"/>
                    <a:ext cx="161" cy="9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75" name="Oval 323"/>
                  <p:cNvSpPr>
                    <a:spLocks noChangeArrowheads="1"/>
                  </p:cNvSpPr>
                  <p:nvPr/>
                </p:nvSpPr>
                <p:spPr bwMode="auto">
                  <a:xfrm>
                    <a:off x="1355" y="1466"/>
                    <a:ext cx="162" cy="153"/>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76" name="Oval 324"/>
                  <p:cNvSpPr>
                    <a:spLocks noChangeArrowheads="1"/>
                  </p:cNvSpPr>
                  <p:nvPr/>
                </p:nvSpPr>
                <p:spPr bwMode="auto">
                  <a:xfrm>
                    <a:off x="1119" y="1418"/>
                    <a:ext cx="327" cy="154"/>
                  </a:xfrm>
                  <a:prstGeom prst="ellipse">
                    <a:avLst/>
                  </a:prstGeom>
                  <a:solidFill>
                    <a:srgbClr val="00D8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nvGrpSpPr>
                <p:cNvPr id="945477" name="Group 325"/>
                <p:cNvGrpSpPr>
                  <a:grpSpLocks/>
                </p:cNvGrpSpPr>
                <p:nvPr/>
              </p:nvGrpSpPr>
              <p:grpSpPr bwMode="auto">
                <a:xfrm>
                  <a:off x="1025" y="1345"/>
                  <a:ext cx="510" cy="293"/>
                  <a:chOff x="1025" y="1345"/>
                  <a:chExt cx="510" cy="293"/>
                </a:xfrm>
              </p:grpSpPr>
              <p:sp>
                <p:nvSpPr>
                  <p:cNvPr id="945478" name="Arc 326"/>
                  <p:cNvSpPr>
                    <a:spLocks/>
                  </p:cNvSpPr>
                  <p:nvPr/>
                </p:nvSpPr>
                <p:spPr bwMode="auto">
                  <a:xfrm>
                    <a:off x="1205" y="1345"/>
                    <a:ext cx="211" cy="62"/>
                  </a:xfrm>
                  <a:custGeom>
                    <a:avLst/>
                    <a:gdLst>
                      <a:gd name="G0" fmla="+- 20330 0 0"/>
                      <a:gd name="G1" fmla="+- 21600 0 0"/>
                      <a:gd name="G2" fmla="+- 21600 0 0"/>
                      <a:gd name="T0" fmla="*/ 0 w 40499"/>
                      <a:gd name="T1" fmla="*/ 14301 h 21600"/>
                      <a:gd name="T2" fmla="*/ 40499 w 40499"/>
                      <a:gd name="T3" fmla="*/ 13870 h 21600"/>
                      <a:gd name="T4" fmla="*/ 20330 w 40499"/>
                      <a:gd name="T5" fmla="*/ 21600 h 21600"/>
                    </a:gdLst>
                    <a:ahLst/>
                    <a:cxnLst>
                      <a:cxn ang="0">
                        <a:pos x="T0" y="T1"/>
                      </a:cxn>
                      <a:cxn ang="0">
                        <a:pos x="T2" y="T3"/>
                      </a:cxn>
                      <a:cxn ang="0">
                        <a:pos x="T4" y="T5"/>
                      </a:cxn>
                    </a:cxnLst>
                    <a:rect l="0" t="0" r="r" b="b"/>
                    <a:pathLst>
                      <a:path w="40499" h="21600" fill="none" extrusionOk="0">
                        <a:moveTo>
                          <a:pt x="0" y="14301"/>
                        </a:moveTo>
                        <a:cubicBezTo>
                          <a:pt x="3080" y="5722"/>
                          <a:pt x="11214" y="0"/>
                          <a:pt x="20330" y="0"/>
                        </a:cubicBezTo>
                        <a:cubicBezTo>
                          <a:pt x="29276" y="0"/>
                          <a:pt x="37297" y="5515"/>
                          <a:pt x="40499" y="13869"/>
                        </a:cubicBezTo>
                      </a:path>
                      <a:path w="40499" h="21600" stroke="0" extrusionOk="0">
                        <a:moveTo>
                          <a:pt x="0" y="14301"/>
                        </a:moveTo>
                        <a:cubicBezTo>
                          <a:pt x="3080" y="5722"/>
                          <a:pt x="11214" y="0"/>
                          <a:pt x="20330" y="0"/>
                        </a:cubicBezTo>
                        <a:cubicBezTo>
                          <a:pt x="29276" y="0"/>
                          <a:pt x="37297" y="5515"/>
                          <a:pt x="40499" y="13869"/>
                        </a:cubicBezTo>
                        <a:lnTo>
                          <a:pt x="20330" y="2160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79" name="Arc 327"/>
                  <p:cNvSpPr>
                    <a:spLocks/>
                  </p:cNvSpPr>
                  <p:nvPr/>
                </p:nvSpPr>
                <p:spPr bwMode="auto">
                  <a:xfrm>
                    <a:off x="1077" y="1379"/>
                    <a:ext cx="134" cy="71"/>
                  </a:xfrm>
                  <a:custGeom>
                    <a:avLst/>
                    <a:gdLst>
                      <a:gd name="G0" fmla="+- 21600 0 0"/>
                      <a:gd name="G1" fmla="+- 21600 0 0"/>
                      <a:gd name="G2" fmla="+- 21600 0 0"/>
                      <a:gd name="T0" fmla="*/ 1054 w 32039"/>
                      <a:gd name="T1" fmla="*/ 28267 h 28267"/>
                      <a:gd name="T2" fmla="*/ 32039 w 32039"/>
                      <a:gd name="T3" fmla="*/ 2690 h 28267"/>
                      <a:gd name="T4" fmla="*/ 21600 w 32039"/>
                      <a:gd name="T5" fmla="*/ 21600 h 28267"/>
                    </a:gdLst>
                    <a:ahLst/>
                    <a:cxnLst>
                      <a:cxn ang="0">
                        <a:pos x="T0" y="T1"/>
                      </a:cxn>
                      <a:cxn ang="0">
                        <a:pos x="T2" y="T3"/>
                      </a:cxn>
                      <a:cxn ang="0">
                        <a:pos x="T4" y="T5"/>
                      </a:cxn>
                    </a:cxnLst>
                    <a:rect l="0" t="0" r="r" b="b"/>
                    <a:pathLst>
                      <a:path w="32039" h="28267" fill="none" extrusionOk="0">
                        <a:moveTo>
                          <a:pt x="1054" y="28266"/>
                        </a:moveTo>
                        <a:cubicBezTo>
                          <a:pt x="355" y="26113"/>
                          <a:pt x="0" y="23863"/>
                          <a:pt x="0" y="21600"/>
                        </a:cubicBezTo>
                        <a:cubicBezTo>
                          <a:pt x="0" y="9670"/>
                          <a:pt x="9670" y="0"/>
                          <a:pt x="21600" y="0"/>
                        </a:cubicBezTo>
                        <a:cubicBezTo>
                          <a:pt x="25251" y="0"/>
                          <a:pt x="28842" y="925"/>
                          <a:pt x="32038" y="2690"/>
                        </a:cubicBezTo>
                      </a:path>
                      <a:path w="32039" h="28267" stroke="0" extrusionOk="0">
                        <a:moveTo>
                          <a:pt x="1054" y="28266"/>
                        </a:moveTo>
                        <a:cubicBezTo>
                          <a:pt x="355" y="26113"/>
                          <a:pt x="0" y="23863"/>
                          <a:pt x="0" y="21600"/>
                        </a:cubicBezTo>
                        <a:cubicBezTo>
                          <a:pt x="0" y="9670"/>
                          <a:pt x="9670" y="0"/>
                          <a:pt x="21600" y="0"/>
                        </a:cubicBezTo>
                        <a:cubicBezTo>
                          <a:pt x="25251" y="0"/>
                          <a:pt x="28842" y="925"/>
                          <a:pt x="32038" y="2690"/>
                        </a:cubicBezTo>
                        <a:lnTo>
                          <a:pt x="21600" y="2160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80" name="Arc 328"/>
                  <p:cNvSpPr>
                    <a:spLocks/>
                  </p:cNvSpPr>
                  <p:nvPr/>
                </p:nvSpPr>
                <p:spPr bwMode="auto">
                  <a:xfrm>
                    <a:off x="1025" y="1448"/>
                    <a:ext cx="82" cy="101"/>
                  </a:xfrm>
                  <a:custGeom>
                    <a:avLst/>
                    <a:gdLst>
                      <a:gd name="G0" fmla="+- 21600 0 0"/>
                      <a:gd name="G1" fmla="+- 20527 0 0"/>
                      <a:gd name="G2" fmla="+- 21600 0 0"/>
                      <a:gd name="T0" fmla="*/ 8623 w 21600"/>
                      <a:gd name="T1" fmla="*/ 37794 h 37794"/>
                      <a:gd name="T2" fmla="*/ 14876 w 21600"/>
                      <a:gd name="T3" fmla="*/ 0 h 37794"/>
                      <a:gd name="T4" fmla="*/ 21600 w 21600"/>
                      <a:gd name="T5" fmla="*/ 20527 h 37794"/>
                    </a:gdLst>
                    <a:ahLst/>
                    <a:cxnLst>
                      <a:cxn ang="0">
                        <a:pos x="T0" y="T1"/>
                      </a:cxn>
                      <a:cxn ang="0">
                        <a:pos x="T2" y="T3"/>
                      </a:cxn>
                      <a:cxn ang="0">
                        <a:pos x="T4" y="T5"/>
                      </a:cxn>
                    </a:cxnLst>
                    <a:rect l="0" t="0" r="r" b="b"/>
                    <a:pathLst>
                      <a:path w="21600" h="37794" fill="none" extrusionOk="0">
                        <a:moveTo>
                          <a:pt x="8622" y="37794"/>
                        </a:moveTo>
                        <a:cubicBezTo>
                          <a:pt x="3193" y="33714"/>
                          <a:pt x="0" y="27318"/>
                          <a:pt x="0" y="20527"/>
                        </a:cubicBezTo>
                        <a:cubicBezTo>
                          <a:pt x="0" y="11188"/>
                          <a:pt x="6001" y="2907"/>
                          <a:pt x="14876" y="0"/>
                        </a:cubicBezTo>
                      </a:path>
                      <a:path w="21600" h="37794" stroke="0" extrusionOk="0">
                        <a:moveTo>
                          <a:pt x="8622" y="37794"/>
                        </a:moveTo>
                        <a:cubicBezTo>
                          <a:pt x="3193" y="33714"/>
                          <a:pt x="0" y="27318"/>
                          <a:pt x="0" y="20527"/>
                        </a:cubicBezTo>
                        <a:cubicBezTo>
                          <a:pt x="0" y="11188"/>
                          <a:pt x="6001" y="2907"/>
                          <a:pt x="14876" y="0"/>
                        </a:cubicBezTo>
                        <a:lnTo>
                          <a:pt x="21600" y="20527"/>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81" name="Arc 329"/>
                  <p:cNvSpPr>
                    <a:spLocks/>
                  </p:cNvSpPr>
                  <p:nvPr/>
                </p:nvSpPr>
                <p:spPr bwMode="auto">
                  <a:xfrm>
                    <a:off x="1058" y="1547"/>
                    <a:ext cx="134" cy="57"/>
                  </a:xfrm>
                  <a:custGeom>
                    <a:avLst/>
                    <a:gdLst>
                      <a:gd name="G0" fmla="+- 21600 0 0"/>
                      <a:gd name="G1" fmla="+- 781 0 0"/>
                      <a:gd name="G2" fmla="+- 21600 0 0"/>
                      <a:gd name="T0" fmla="*/ 31221 w 31221"/>
                      <a:gd name="T1" fmla="*/ 20120 h 22381"/>
                      <a:gd name="T2" fmla="*/ 14 w 31221"/>
                      <a:gd name="T3" fmla="*/ 0 h 22381"/>
                      <a:gd name="T4" fmla="*/ 21600 w 31221"/>
                      <a:gd name="T5" fmla="*/ 781 h 22381"/>
                    </a:gdLst>
                    <a:ahLst/>
                    <a:cxnLst>
                      <a:cxn ang="0">
                        <a:pos x="T0" y="T1"/>
                      </a:cxn>
                      <a:cxn ang="0">
                        <a:pos x="T2" y="T3"/>
                      </a:cxn>
                      <a:cxn ang="0">
                        <a:pos x="T4" y="T5"/>
                      </a:cxn>
                    </a:cxnLst>
                    <a:rect l="0" t="0" r="r" b="b"/>
                    <a:pathLst>
                      <a:path w="31221" h="22381" fill="none" extrusionOk="0">
                        <a:moveTo>
                          <a:pt x="31220" y="20119"/>
                        </a:moveTo>
                        <a:cubicBezTo>
                          <a:pt x="28231" y="21607"/>
                          <a:pt x="24938" y="22381"/>
                          <a:pt x="21600" y="22381"/>
                        </a:cubicBezTo>
                        <a:cubicBezTo>
                          <a:pt x="9670" y="22381"/>
                          <a:pt x="0" y="12710"/>
                          <a:pt x="0" y="781"/>
                        </a:cubicBezTo>
                        <a:cubicBezTo>
                          <a:pt x="0" y="520"/>
                          <a:pt x="4" y="260"/>
                          <a:pt x="14" y="0"/>
                        </a:cubicBezTo>
                      </a:path>
                      <a:path w="31221" h="22381" stroke="0" extrusionOk="0">
                        <a:moveTo>
                          <a:pt x="31220" y="20119"/>
                        </a:moveTo>
                        <a:cubicBezTo>
                          <a:pt x="28231" y="21607"/>
                          <a:pt x="24938" y="22381"/>
                          <a:pt x="21600" y="22381"/>
                        </a:cubicBezTo>
                        <a:cubicBezTo>
                          <a:pt x="9670" y="22381"/>
                          <a:pt x="0" y="12710"/>
                          <a:pt x="0" y="781"/>
                        </a:cubicBezTo>
                        <a:cubicBezTo>
                          <a:pt x="0" y="520"/>
                          <a:pt x="4" y="260"/>
                          <a:pt x="14" y="0"/>
                        </a:cubicBezTo>
                        <a:lnTo>
                          <a:pt x="21600" y="781"/>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82" name="Arc 330"/>
                  <p:cNvSpPr>
                    <a:spLocks/>
                  </p:cNvSpPr>
                  <p:nvPr/>
                </p:nvSpPr>
                <p:spPr bwMode="auto">
                  <a:xfrm>
                    <a:off x="1190" y="1585"/>
                    <a:ext cx="226" cy="53"/>
                  </a:xfrm>
                  <a:custGeom>
                    <a:avLst/>
                    <a:gdLst>
                      <a:gd name="G0" fmla="+- 21216 0 0"/>
                      <a:gd name="G1" fmla="+- 0 0 0"/>
                      <a:gd name="G2" fmla="+- 21600 0 0"/>
                      <a:gd name="T0" fmla="*/ 39463 w 39463"/>
                      <a:gd name="T1" fmla="*/ 11559 h 21600"/>
                      <a:gd name="T2" fmla="*/ 0 w 39463"/>
                      <a:gd name="T3" fmla="*/ 4052 h 21600"/>
                      <a:gd name="T4" fmla="*/ 21216 w 39463"/>
                      <a:gd name="T5" fmla="*/ 0 h 21600"/>
                    </a:gdLst>
                    <a:ahLst/>
                    <a:cxnLst>
                      <a:cxn ang="0">
                        <a:pos x="T0" y="T1"/>
                      </a:cxn>
                      <a:cxn ang="0">
                        <a:pos x="T2" y="T3"/>
                      </a:cxn>
                      <a:cxn ang="0">
                        <a:pos x="T4" y="T5"/>
                      </a:cxn>
                    </a:cxnLst>
                    <a:rect l="0" t="0" r="r" b="b"/>
                    <a:pathLst>
                      <a:path w="39463" h="21600" fill="none" extrusionOk="0">
                        <a:moveTo>
                          <a:pt x="39462" y="11558"/>
                        </a:moveTo>
                        <a:cubicBezTo>
                          <a:pt x="35502" y="17810"/>
                          <a:pt x="28616" y="21600"/>
                          <a:pt x="21216" y="21600"/>
                        </a:cubicBezTo>
                        <a:cubicBezTo>
                          <a:pt x="10849" y="21600"/>
                          <a:pt x="1944" y="14234"/>
                          <a:pt x="-1" y="4052"/>
                        </a:cubicBezTo>
                      </a:path>
                      <a:path w="39463" h="21600" stroke="0" extrusionOk="0">
                        <a:moveTo>
                          <a:pt x="39462" y="11558"/>
                        </a:moveTo>
                        <a:cubicBezTo>
                          <a:pt x="35502" y="17810"/>
                          <a:pt x="28616" y="21600"/>
                          <a:pt x="21216" y="21600"/>
                        </a:cubicBezTo>
                        <a:cubicBezTo>
                          <a:pt x="10849" y="21600"/>
                          <a:pt x="1944" y="14234"/>
                          <a:pt x="-1" y="4052"/>
                        </a:cubicBezTo>
                        <a:lnTo>
                          <a:pt x="21216" y="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83" name="Arc 331"/>
                  <p:cNvSpPr>
                    <a:spLocks/>
                  </p:cNvSpPr>
                  <p:nvPr/>
                </p:nvSpPr>
                <p:spPr bwMode="auto">
                  <a:xfrm>
                    <a:off x="1413" y="1383"/>
                    <a:ext cx="100" cy="69"/>
                  </a:xfrm>
                  <a:custGeom>
                    <a:avLst/>
                    <a:gdLst>
                      <a:gd name="G0" fmla="+- 4557 0 0"/>
                      <a:gd name="G1" fmla="+- 21600 0 0"/>
                      <a:gd name="G2" fmla="+- 21600 0 0"/>
                      <a:gd name="T0" fmla="*/ 0 w 26157"/>
                      <a:gd name="T1" fmla="*/ 486 h 32773"/>
                      <a:gd name="T2" fmla="*/ 23043 w 26157"/>
                      <a:gd name="T3" fmla="*/ 32773 h 32773"/>
                      <a:gd name="T4" fmla="*/ 4557 w 26157"/>
                      <a:gd name="T5" fmla="*/ 21600 h 32773"/>
                    </a:gdLst>
                    <a:ahLst/>
                    <a:cxnLst>
                      <a:cxn ang="0">
                        <a:pos x="T0" y="T1"/>
                      </a:cxn>
                      <a:cxn ang="0">
                        <a:pos x="T2" y="T3"/>
                      </a:cxn>
                      <a:cxn ang="0">
                        <a:pos x="T4" y="T5"/>
                      </a:cxn>
                    </a:cxnLst>
                    <a:rect l="0" t="0" r="r" b="b"/>
                    <a:pathLst>
                      <a:path w="26157" h="32773" fill="none" extrusionOk="0">
                        <a:moveTo>
                          <a:pt x="0" y="486"/>
                        </a:moveTo>
                        <a:cubicBezTo>
                          <a:pt x="1497" y="162"/>
                          <a:pt x="3025" y="0"/>
                          <a:pt x="4557" y="0"/>
                        </a:cubicBezTo>
                        <a:cubicBezTo>
                          <a:pt x="16486" y="0"/>
                          <a:pt x="26157" y="9670"/>
                          <a:pt x="26157" y="21600"/>
                        </a:cubicBezTo>
                        <a:cubicBezTo>
                          <a:pt x="26157" y="25538"/>
                          <a:pt x="25080" y="29402"/>
                          <a:pt x="23042" y="32772"/>
                        </a:cubicBezTo>
                      </a:path>
                      <a:path w="26157" h="32773" stroke="0" extrusionOk="0">
                        <a:moveTo>
                          <a:pt x="0" y="486"/>
                        </a:moveTo>
                        <a:cubicBezTo>
                          <a:pt x="1497" y="162"/>
                          <a:pt x="3025" y="0"/>
                          <a:pt x="4557" y="0"/>
                        </a:cubicBezTo>
                        <a:cubicBezTo>
                          <a:pt x="16486" y="0"/>
                          <a:pt x="26157" y="9670"/>
                          <a:pt x="26157" y="21600"/>
                        </a:cubicBezTo>
                        <a:cubicBezTo>
                          <a:pt x="26157" y="25538"/>
                          <a:pt x="25080" y="29402"/>
                          <a:pt x="23042" y="32772"/>
                        </a:cubicBezTo>
                        <a:lnTo>
                          <a:pt x="4557" y="2160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84" name="Arc 332"/>
                  <p:cNvSpPr>
                    <a:spLocks/>
                  </p:cNvSpPr>
                  <p:nvPr/>
                </p:nvSpPr>
                <p:spPr bwMode="auto">
                  <a:xfrm>
                    <a:off x="1441" y="1452"/>
                    <a:ext cx="94" cy="71"/>
                  </a:xfrm>
                  <a:custGeom>
                    <a:avLst/>
                    <a:gdLst>
                      <a:gd name="G0" fmla="+- 0 0 0"/>
                      <a:gd name="G1" fmla="+- 17354 0 0"/>
                      <a:gd name="G2" fmla="+- 21600 0 0"/>
                      <a:gd name="T0" fmla="*/ 12860 w 21600"/>
                      <a:gd name="T1" fmla="*/ 0 h 30172"/>
                      <a:gd name="T2" fmla="*/ 17386 w 21600"/>
                      <a:gd name="T3" fmla="*/ 30172 h 30172"/>
                      <a:gd name="T4" fmla="*/ 0 w 21600"/>
                      <a:gd name="T5" fmla="*/ 17354 h 30172"/>
                    </a:gdLst>
                    <a:ahLst/>
                    <a:cxnLst>
                      <a:cxn ang="0">
                        <a:pos x="T0" y="T1"/>
                      </a:cxn>
                      <a:cxn ang="0">
                        <a:pos x="T2" y="T3"/>
                      </a:cxn>
                      <a:cxn ang="0">
                        <a:pos x="T4" y="T5"/>
                      </a:cxn>
                    </a:cxnLst>
                    <a:rect l="0" t="0" r="r" b="b"/>
                    <a:pathLst>
                      <a:path w="21600" h="30172" fill="none" extrusionOk="0">
                        <a:moveTo>
                          <a:pt x="12860" y="-1"/>
                        </a:moveTo>
                        <a:cubicBezTo>
                          <a:pt x="18357" y="4073"/>
                          <a:pt x="21600" y="10511"/>
                          <a:pt x="21600" y="17354"/>
                        </a:cubicBezTo>
                        <a:cubicBezTo>
                          <a:pt x="21600" y="21966"/>
                          <a:pt x="20123" y="26458"/>
                          <a:pt x="17385" y="30171"/>
                        </a:cubicBezTo>
                      </a:path>
                      <a:path w="21600" h="30172" stroke="0" extrusionOk="0">
                        <a:moveTo>
                          <a:pt x="12860" y="-1"/>
                        </a:moveTo>
                        <a:cubicBezTo>
                          <a:pt x="18357" y="4073"/>
                          <a:pt x="21600" y="10511"/>
                          <a:pt x="21600" y="17354"/>
                        </a:cubicBezTo>
                        <a:cubicBezTo>
                          <a:pt x="21600" y="21966"/>
                          <a:pt x="20123" y="26458"/>
                          <a:pt x="17385" y="30171"/>
                        </a:cubicBezTo>
                        <a:lnTo>
                          <a:pt x="0" y="17354"/>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485" name="Arc 333"/>
                  <p:cNvSpPr>
                    <a:spLocks/>
                  </p:cNvSpPr>
                  <p:nvPr/>
                </p:nvSpPr>
                <p:spPr bwMode="auto">
                  <a:xfrm>
                    <a:off x="1406" y="1521"/>
                    <a:ext cx="115" cy="103"/>
                  </a:xfrm>
                  <a:custGeom>
                    <a:avLst/>
                    <a:gdLst>
                      <a:gd name="G0" fmla="+- 7030 0 0"/>
                      <a:gd name="G1" fmla="+- 7790 0 0"/>
                      <a:gd name="G2" fmla="+- 21600 0 0"/>
                      <a:gd name="T0" fmla="*/ 27176 w 28630"/>
                      <a:gd name="T1" fmla="*/ 0 h 29390"/>
                      <a:gd name="T2" fmla="*/ 0 w 28630"/>
                      <a:gd name="T3" fmla="*/ 28214 h 29390"/>
                      <a:gd name="T4" fmla="*/ 7030 w 28630"/>
                      <a:gd name="T5" fmla="*/ 7790 h 29390"/>
                    </a:gdLst>
                    <a:ahLst/>
                    <a:cxnLst>
                      <a:cxn ang="0">
                        <a:pos x="T0" y="T1"/>
                      </a:cxn>
                      <a:cxn ang="0">
                        <a:pos x="T2" y="T3"/>
                      </a:cxn>
                      <a:cxn ang="0">
                        <a:pos x="T4" y="T5"/>
                      </a:cxn>
                    </a:cxnLst>
                    <a:rect l="0" t="0" r="r" b="b"/>
                    <a:pathLst>
                      <a:path w="28630" h="29390" fill="none" extrusionOk="0">
                        <a:moveTo>
                          <a:pt x="27176" y="-1"/>
                        </a:moveTo>
                        <a:cubicBezTo>
                          <a:pt x="28137" y="2484"/>
                          <a:pt x="28630" y="5125"/>
                          <a:pt x="28630" y="7790"/>
                        </a:cubicBezTo>
                        <a:cubicBezTo>
                          <a:pt x="28630" y="19719"/>
                          <a:pt x="18959" y="29390"/>
                          <a:pt x="7030" y="29390"/>
                        </a:cubicBezTo>
                        <a:cubicBezTo>
                          <a:pt x="4637" y="29390"/>
                          <a:pt x="2262" y="28992"/>
                          <a:pt x="0" y="28213"/>
                        </a:cubicBezTo>
                      </a:path>
                      <a:path w="28630" h="29390" stroke="0" extrusionOk="0">
                        <a:moveTo>
                          <a:pt x="27176" y="-1"/>
                        </a:moveTo>
                        <a:cubicBezTo>
                          <a:pt x="28137" y="2484"/>
                          <a:pt x="28630" y="5125"/>
                          <a:pt x="28630" y="7790"/>
                        </a:cubicBezTo>
                        <a:cubicBezTo>
                          <a:pt x="28630" y="19719"/>
                          <a:pt x="18959" y="29390"/>
                          <a:pt x="7030" y="29390"/>
                        </a:cubicBezTo>
                        <a:cubicBezTo>
                          <a:pt x="4637" y="29390"/>
                          <a:pt x="2262" y="28992"/>
                          <a:pt x="0" y="28213"/>
                        </a:cubicBezTo>
                        <a:lnTo>
                          <a:pt x="7030" y="7790"/>
                        </a:lnTo>
                        <a:close/>
                      </a:path>
                    </a:pathLst>
                  </a:custGeom>
                  <a:solidFill>
                    <a:srgbClr val="00D8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pic>
          <p:nvPicPr>
            <p:cNvPr id="945486" name="Picture 3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 y="1343"/>
              <a:ext cx="241"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5487" name="Rectangle 335"/>
            <p:cNvSpPr>
              <a:spLocks noChangeArrowheads="1"/>
            </p:cNvSpPr>
            <p:nvPr/>
          </p:nvSpPr>
          <p:spPr bwMode="auto">
            <a:xfrm>
              <a:off x="743" y="1321"/>
              <a:ext cx="301"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i="1"/>
                <a:t>VPN_B</a:t>
              </a:r>
            </a:p>
          </p:txBody>
        </p:sp>
        <p:sp>
          <p:nvSpPr>
            <p:cNvPr id="945488" name="Rectangle 336"/>
            <p:cNvSpPr>
              <a:spLocks noChangeArrowheads="1"/>
            </p:cNvSpPr>
            <p:nvPr/>
          </p:nvSpPr>
          <p:spPr bwMode="auto">
            <a:xfrm>
              <a:off x="801" y="2147"/>
              <a:ext cx="352" cy="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t>10.1.0.0</a:t>
              </a:r>
            </a:p>
          </p:txBody>
        </p:sp>
        <p:sp>
          <p:nvSpPr>
            <p:cNvPr id="945489" name="Rectangle 337"/>
            <p:cNvSpPr>
              <a:spLocks noChangeArrowheads="1"/>
            </p:cNvSpPr>
            <p:nvPr/>
          </p:nvSpPr>
          <p:spPr bwMode="auto">
            <a:xfrm>
              <a:off x="773" y="1445"/>
              <a:ext cx="352" cy="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t>10.2.0.0</a:t>
              </a:r>
            </a:p>
          </p:txBody>
        </p:sp>
        <p:sp>
          <p:nvSpPr>
            <p:cNvPr id="945490" name="Rectangle 338"/>
            <p:cNvSpPr>
              <a:spLocks noChangeArrowheads="1"/>
            </p:cNvSpPr>
            <p:nvPr/>
          </p:nvSpPr>
          <p:spPr bwMode="auto">
            <a:xfrm>
              <a:off x="768" y="1728"/>
              <a:ext cx="352" cy="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t>11.6.0.0</a:t>
              </a:r>
            </a:p>
          </p:txBody>
        </p:sp>
        <p:sp>
          <p:nvSpPr>
            <p:cNvPr id="945491" name="Rectangle 339"/>
            <p:cNvSpPr>
              <a:spLocks noChangeArrowheads="1"/>
            </p:cNvSpPr>
            <p:nvPr/>
          </p:nvSpPr>
          <p:spPr bwMode="auto">
            <a:xfrm>
              <a:off x="1228" y="2105"/>
              <a:ext cx="139" cy="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CE</a:t>
              </a:r>
            </a:p>
          </p:txBody>
        </p:sp>
        <p:pic>
          <p:nvPicPr>
            <p:cNvPr id="945492" name="Picture 34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4" y="1818"/>
              <a:ext cx="325"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5493" name="Rectangle 341"/>
            <p:cNvSpPr>
              <a:spLocks noChangeArrowheads="1"/>
            </p:cNvSpPr>
            <p:nvPr/>
          </p:nvSpPr>
          <p:spPr bwMode="auto">
            <a:xfrm>
              <a:off x="1698" y="1977"/>
              <a:ext cx="187" cy="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PE1</a:t>
              </a:r>
            </a:p>
          </p:txBody>
        </p:sp>
        <p:sp>
          <p:nvSpPr>
            <p:cNvPr id="945494" name="Rectangle 342"/>
            <p:cNvSpPr>
              <a:spLocks noChangeArrowheads="1"/>
            </p:cNvSpPr>
            <p:nvPr/>
          </p:nvSpPr>
          <p:spPr bwMode="auto">
            <a:xfrm>
              <a:off x="1613" y="1464"/>
              <a:ext cx="187" cy="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PE2</a:t>
              </a:r>
            </a:p>
          </p:txBody>
        </p:sp>
        <p:sp>
          <p:nvSpPr>
            <p:cNvPr id="945495" name="Rectangle 343"/>
            <p:cNvSpPr>
              <a:spLocks noChangeArrowheads="1"/>
            </p:cNvSpPr>
            <p:nvPr/>
          </p:nvSpPr>
          <p:spPr bwMode="auto">
            <a:xfrm>
              <a:off x="1200" y="1488"/>
              <a:ext cx="139" cy="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CE</a:t>
              </a:r>
            </a:p>
          </p:txBody>
        </p:sp>
        <p:sp>
          <p:nvSpPr>
            <p:cNvPr id="945496" name="Rectangle 344"/>
            <p:cNvSpPr>
              <a:spLocks noChangeArrowheads="1"/>
            </p:cNvSpPr>
            <p:nvPr/>
          </p:nvSpPr>
          <p:spPr bwMode="auto">
            <a:xfrm>
              <a:off x="1186" y="1806"/>
              <a:ext cx="139" cy="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CE</a:t>
              </a:r>
            </a:p>
          </p:txBody>
        </p:sp>
        <p:grpSp>
          <p:nvGrpSpPr>
            <p:cNvPr id="945497" name="Group 345"/>
            <p:cNvGrpSpPr>
              <a:grpSpLocks/>
            </p:cNvGrpSpPr>
            <p:nvPr/>
          </p:nvGrpSpPr>
          <p:grpSpPr bwMode="auto">
            <a:xfrm>
              <a:off x="739" y="915"/>
              <a:ext cx="1006" cy="458"/>
              <a:chOff x="739" y="915"/>
              <a:chExt cx="1006" cy="458"/>
            </a:xfrm>
          </p:grpSpPr>
          <p:sp>
            <p:nvSpPr>
              <p:cNvPr id="945498" name="Line 346"/>
              <p:cNvSpPr>
                <a:spLocks noChangeShapeType="1"/>
              </p:cNvSpPr>
              <p:nvPr/>
            </p:nvSpPr>
            <p:spPr bwMode="auto">
              <a:xfrm flipH="1" flipV="1">
                <a:off x="1344" y="1104"/>
                <a:ext cx="401" cy="269"/>
              </a:xfrm>
              <a:prstGeom prst="line">
                <a:avLst/>
              </a:prstGeom>
              <a:noFill/>
              <a:ln w="25400">
                <a:solidFill>
                  <a:srgbClr val="FFFF0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lIns="42991" tIns="21502" rIns="42991" bIns="21502">
                <a:spAutoFit/>
              </a:bodyPr>
              <a:lstStyle/>
              <a:p>
                <a:endParaRPr lang="en-US"/>
              </a:p>
            </p:txBody>
          </p:sp>
          <p:grpSp>
            <p:nvGrpSpPr>
              <p:cNvPr id="945499" name="Group 347"/>
              <p:cNvGrpSpPr>
                <a:grpSpLocks/>
              </p:cNvGrpSpPr>
              <p:nvPr/>
            </p:nvGrpSpPr>
            <p:grpSpPr bwMode="auto">
              <a:xfrm>
                <a:off x="881" y="948"/>
                <a:ext cx="448" cy="247"/>
                <a:chOff x="976" y="1827"/>
                <a:chExt cx="503" cy="277"/>
              </a:xfrm>
            </p:grpSpPr>
            <p:grpSp>
              <p:nvGrpSpPr>
                <p:cNvPr id="945500" name="Group 348"/>
                <p:cNvGrpSpPr>
                  <a:grpSpLocks/>
                </p:cNvGrpSpPr>
                <p:nvPr/>
              </p:nvGrpSpPr>
              <p:grpSpPr bwMode="auto">
                <a:xfrm>
                  <a:off x="981" y="1829"/>
                  <a:ext cx="498" cy="275"/>
                  <a:chOff x="981" y="1829"/>
                  <a:chExt cx="498" cy="275"/>
                </a:xfrm>
              </p:grpSpPr>
              <p:grpSp>
                <p:nvGrpSpPr>
                  <p:cNvPr id="945501" name="Group 349"/>
                  <p:cNvGrpSpPr>
                    <a:grpSpLocks/>
                  </p:cNvGrpSpPr>
                  <p:nvPr/>
                </p:nvGrpSpPr>
                <p:grpSpPr bwMode="auto">
                  <a:xfrm>
                    <a:off x="981" y="1832"/>
                    <a:ext cx="495" cy="271"/>
                    <a:chOff x="981" y="1832"/>
                    <a:chExt cx="495" cy="271"/>
                  </a:xfrm>
                </p:grpSpPr>
                <p:sp>
                  <p:nvSpPr>
                    <p:cNvPr id="945502" name="Oval 350"/>
                    <p:cNvSpPr>
                      <a:spLocks noChangeArrowheads="1"/>
                    </p:cNvSpPr>
                    <p:nvPr/>
                  </p:nvSpPr>
                  <p:spPr bwMode="auto">
                    <a:xfrm>
                      <a:off x="1151" y="1832"/>
                      <a:ext cx="213"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03" name="Oval 351"/>
                    <p:cNvSpPr>
                      <a:spLocks noChangeArrowheads="1"/>
                    </p:cNvSpPr>
                    <p:nvPr/>
                  </p:nvSpPr>
                  <p:spPr bwMode="auto">
                    <a:xfrm>
                      <a:off x="1031" y="1862"/>
                      <a:ext cx="163"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04" name="Oval 352"/>
                    <p:cNvSpPr>
                      <a:spLocks noChangeArrowheads="1"/>
                    </p:cNvSpPr>
                    <p:nvPr/>
                  </p:nvSpPr>
                  <p:spPr bwMode="auto">
                    <a:xfrm>
                      <a:off x="981" y="1931"/>
                      <a:ext cx="107" cy="87"/>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05" name="Oval 353"/>
                    <p:cNvSpPr>
                      <a:spLocks noChangeArrowheads="1"/>
                    </p:cNvSpPr>
                    <p:nvPr/>
                  </p:nvSpPr>
                  <p:spPr bwMode="auto">
                    <a:xfrm>
                      <a:off x="1013" y="1972"/>
                      <a:ext cx="168" cy="95"/>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06" name="Oval 354"/>
                    <p:cNvSpPr>
                      <a:spLocks noChangeArrowheads="1"/>
                    </p:cNvSpPr>
                    <p:nvPr/>
                  </p:nvSpPr>
                  <p:spPr bwMode="auto">
                    <a:xfrm>
                      <a:off x="1135" y="1987"/>
                      <a:ext cx="250" cy="11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07" name="Oval 355"/>
                    <p:cNvSpPr>
                      <a:spLocks noChangeArrowheads="1"/>
                    </p:cNvSpPr>
                    <p:nvPr/>
                  </p:nvSpPr>
                  <p:spPr bwMode="auto">
                    <a:xfrm>
                      <a:off x="1297" y="1863"/>
                      <a:ext cx="157" cy="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08" name="Oval 356"/>
                    <p:cNvSpPr>
                      <a:spLocks noChangeArrowheads="1"/>
                    </p:cNvSpPr>
                    <p:nvPr/>
                  </p:nvSpPr>
                  <p:spPr bwMode="auto">
                    <a:xfrm>
                      <a:off x="1317" y="1922"/>
                      <a:ext cx="159" cy="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09" name="Oval 357"/>
                    <p:cNvSpPr>
                      <a:spLocks noChangeArrowheads="1"/>
                    </p:cNvSpPr>
                    <p:nvPr/>
                  </p:nvSpPr>
                  <p:spPr bwMode="auto">
                    <a:xfrm>
                      <a:off x="1302" y="1941"/>
                      <a:ext cx="159" cy="14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10" name="Oval 358"/>
                    <p:cNvSpPr>
                      <a:spLocks noChangeArrowheads="1"/>
                    </p:cNvSpPr>
                    <p:nvPr/>
                  </p:nvSpPr>
                  <p:spPr bwMode="auto">
                    <a:xfrm>
                      <a:off x="1070" y="1897"/>
                      <a:ext cx="322" cy="142"/>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nvGrpSpPr>
                  <p:cNvPr id="945511" name="Group 359"/>
                  <p:cNvGrpSpPr>
                    <a:grpSpLocks/>
                  </p:cNvGrpSpPr>
                  <p:nvPr/>
                </p:nvGrpSpPr>
                <p:grpSpPr bwMode="auto">
                  <a:xfrm>
                    <a:off x="982" y="1829"/>
                    <a:ext cx="497" cy="275"/>
                    <a:chOff x="982" y="1829"/>
                    <a:chExt cx="497" cy="275"/>
                  </a:xfrm>
                </p:grpSpPr>
                <p:sp>
                  <p:nvSpPr>
                    <p:cNvPr id="945512" name="Arc 360"/>
                    <p:cNvSpPr>
                      <a:spLocks/>
                    </p:cNvSpPr>
                    <p:nvPr/>
                  </p:nvSpPr>
                  <p:spPr bwMode="auto">
                    <a:xfrm>
                      <a:off x="1155" y="1829"/>
                      <a:ext cx="204" cy="58"/>
                    </a:xfrm>
                    <a:custGeom>
                      <a:avLst/>
                      <a:gdLst>
                        <a:gd name="G0" fmla="+- 20294 0 0"/>
                        <a:gd name="G1" fmla="+- 21600 0 0"/>
                        <a:gd name="G2" fmla="+- 21600 0 0"/>
                        <a:gd name="T0" fmla="*/ 0 w 40416"/>
                        <a:gd name="T1" fmla="*/ 14202 h 21600"/>
                        <a:gd name="T2" fmla="*/ 40416 w 40416"/>
                        <a:gd name="T3" fmla="*/ 13747 h 21600"/>
                        <a:gd name="T4" fmla="*/ 20294 w 40416"/>
                        <a:gd name="T5" fmla="*/ 21600 h 21600"/>
                      </a:gdLst>
                      <a:ahLst/>
                      <a:cxnLst>
                        <a:cxn ang="0">
                          <a:pos x="T0" y="T1"/>
                        </a:cxn>
                        <a:cxn ang="0">
                          <a:pos x="T2" y="T3"/>
                        </a:cxn>
                        <a:cxn ang="0">
                          <a:pos x="T4" y="T5"/>
                        </a:cxn>
                      </a:cxnLst>
                      <a:rect l="0" t="0" r="r" b="b"/>
                      <a:pathLst>
                        <a:path w="40416" h="21600" fill="none" extrusionOk="0">
                          <a:moveTo>
                            <a:pt x="0" y="14202"/>
                          </a:moveTo>
                          <a:cubicBezTo>
                            <a:pt x="3109" y="5674"/>
                            <a:pt x="11217" y="0"/>
                            <a:pt x="20294" y="0"/>
                          </a:cubicBezTo>
                          <a:cubicBezTo>
                            <a:pt x="29192" y="0"/>
                            <a:pt x="37180" y="5457"/>
                            <a:pt x="40415" y="13747"/>
                          </a:cubicBezTo>
                        </a:path>
                        <a:path w="40416" h="21600" stroke="0" extrusionOk="0">
                          <a:moveTo>
                            <a:pt x="0" y="14202"/>
                          </a:moveTo>
                          <a:cubicBezTo>
                            <a:pt x="3109" y="5674"/>
                            <a:pt x="11217" y="0"/>
                            <a:pt x="20294" y="0"/>
                          </a:cubicBezTo>
                          <a:cubicBezTo>
                            <a:pt x="29192" y="0"/>
                            <a:pt x="37180" y="5457"/>
                            <a:pt x="40415" y="13747"/>
                          </a:cubicBezTo>
                          <a:lnTo>
                            <a:pt x="20294"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13" name="Arc 361"/>
                    <p:cNvSpPr>
                      <a:spLocks/>
                    </p:cNvSpPr>
                    <p:nvPr/>
                  </p:nvSpPr>
                  <p:spPr bwMode="auto">
                    <a:xfrm>
                      <a:off x="1031" y="1862"/>
                      <a:ext cx="133" cy="64"/>
                    </a:xfrm>
                    <a:custGeom>
                      <a:avLst/>
                      <a:gdLst>
                        <a:gd name="G0" fmla="+- 21600 0 0"/>
                        <a:gd name="G1" fmla="+- 21600 0 0"/>
                        <a:gd name="G2" fmla="+- 21600 0 0"/>
                        <a:gd name="T0" fmla="*/ 1031 w 32202"/>
                        <a:gd name="T1" fmla="*/ 28193 h 28193"/>
                        <a:gd name="T2" fmla="*/ 32202 w 32202"/>
                        <a:gd name="T3" fmla="*/ 2781 h 28193"/>
                        <a:gd name="T4" fmla="*/ 21600 w 32202"/>
                        <a:gd name="T5" fmla="*/ 21600 h 28193"/>
                      </a:gdLst>
                      <a:ahLst/>
                      <a:cxnLst>
                        <a:cxn ang="0">
                          <a:pos x="T0" y="T1"/>
                        </a:cxn>
                        <a:cxn ang="0">
                          <a:pos x="T2" y="T3"/>
                        </a:cxn>
                        <a:cxn ang="0">
                          <a:pos x="T4" y="T5"/>
                        </a:cxn>
                      </a:cxnLst>
                      <a:rect l="0" t="0" r="r" b="b"/>
                      <a:pathLst>
                        <a:path w="32202" h="28193" fill="none" extrusionOk="0">
                          <a:moveTo>
                            <a:pt x="1030" y="28193"/>
                          </a:moveTo>
                          <a:cubicBezTo>
                            <a:pt x="347" y="26062"/>
                            <a:pt x="0" y="23837"/>
                            <a:pt x="0" y="21600"/>
                          </a:cubicBezTo>
                          <a:cubicBezTo>
                            <a:pt x="0" y="9670"/>
                            <a:pt x="9670" y="0"/>
                            <a:pt x="21600" y="0"/>
                          </a:cubicBezTo>
                          <a:cubicBezTo>
                            <a:pt x="25314" y="0"/>
                            <a:pt x="28965" y="957"/>
                            <a:pt x="32202" y="2780"/>
                          </a:cubicBezTo>
                        </a:path>
                        <a:path w="32202" h="28193" stroke="0" extrusionOk="0">
                          <a:moveTo>
                            <a:pt x="1030" y="28193"/>
                          </a:moveTo>
                          <a:cubicBezTo>
                            <a:pt x="347" y="26062"/>
                            <a:pt x="0" y="23837"/>
                            <a:pt x="0" y="21600"/>
                          </a:cubicBezTo>
                          <a:cubicBezTo>
                            <a:pt x="0" y="9670"/>
                            <a:pt x="9670" y="0"/>
                            <a:pt x="21600" y="0"/>
                          </a:cubicBezTo>
                          <a:cubicBezTo>
                            <a:pt x="25314" y="0"/>
                            <a:pt x="28965" y="957"/>
                            <a:pt x="32202" y="2780"/>
                          </a:cubicBezTo>
                          <a:lnTo>
                            <a:pt x="21600"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14" name="Arc 362"/>
                    <p:cNvSpPr>
                      <a:spLocks/>
                    </p:cNvSpPr>
                    <p:nvPr/>
                  </p:nvSpPr>
                  <p:spPr bwMode="auto">
                    <a:xfrm>
                      <a:off x="982" y="1926"/>
                      <a:ext cx="78" cy="93"/>
                    </a:xfrm>
                    <a:custGeom>
                      <a:avLst/>
                      <a:gdLst>
                        <a:gd name="G0" fmla="+- 21600 0 0"/>
                        <a:gd name="G1" fmla="+- 20500 0 0"/>
                        <a:gd name="G2" fmla="+- 21600 0 0"/>
                        <a:gd name="T0" fmla="*/ 8395 w 21600"/>
                        <a:gd name="T1" fmla="*/ 37594 h 37594"/>
                        <a:gd name="T2" fmla="*/ 14796 w 21600"/>
                        <a:gd name="T3" fmla="*/ 0 h 37594"/>
                        <a:gd name="T4" fmla="*/ 21600 w 21600"/>
                        <a:gd name="T5" fmla="*/ 20500 h 37594"/>
                      </a:gdLst>
                      <a:ahLst/>
                      <a:cxnLst>
                        <a:cxn ang="0">
                          <a:pos x="T0" y="T1"/>
                        </a:cxn>
                        <a:cxn ang="0">
                          <a:pos x="T2" y="T3"/>
                        </a:cxn>
                        <a:cxn ang="0">
                          <a:pos x="T4" y="T5"/>
                        </a:cxn>
                      </a:cxnLst>
                      <a:rect l="0" t="0" r="r" b="b"/>
                      <a:pathLst>
                        <a:path w="21600" h="37594" fill="none" extrusionOk="0">
                          <a:moveTo>
                            <a:pt x="8395" y="37593"/>
                          </a:moveTo>
                          <a:cubicBezTo>
                            <a:pt x="3100" y="33503"/>
                            <a:pt x="0" y="27190"/>
                            <a:pt x="0" y="20500"/>
                          </a:cubicBezTo>
                          <a:cubicBezTo>
                            <a:pt x="0" y="11192"/>
                            <a:pt x="5962" y="2931"/>
                            <a:pt x="14795" y="-1"/>
                          </a:cubicBezTo>
                        </a:path>
                        <a:path w="21600" h="37594" stroke="0" extrusionOk="0">
                          <a:moveTo>
                            <a:pt x="8395" y="37593"/>
                          </a:moveTo>
                          <a:cubicBezTo>
                            <a:pt x="3100" y="33503"/>
                            <a:pt x="0" y="27190"/>
                            <a:pt x="0" y="20500"/>
                          </a:cubicBezTo>
                          <a:cubicBezTo>
                            <a:pt x="0" y="11192"/>
                            <a:pt x="5962" y="2931"/>
                            <a:pt x="14795" y="-1"/>
                          </a:cubicBezTo>
                          <a:lnTo>
                            <a:pt x="21600" y="205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15" name="Arc 363"/>
                    <p:cNvSpPr>
                      <a:spLocks/>
                    </p:cNvSpPr>
                    <p:nvPr/>
                  </p:nvSpPr>
                  <p:spPr bwMode="auto">
                    <a:xfrm>
                      <a:off x="1013" y="2017"/>
                      <a:ext cx="131" cy="53"/>
                    </a:xfrm>
                    <a:custGeom>
                      <a:avLst/>
                      <a:gdLst>
                        <a:gd name="G0" fmla="+- 21600 0 0"/>
                        <a:gd name="G1" fmla="+- 842 0 0"/>
                        <a:gd name="G2" fmla="+- 21600 0 0"/>
                        <a:gd name="T0" fmla="*/ 31274 w 31274"/>
                        <a:gd name="T1" fmla="*/ 20155 h 22442"/>
                        <a:gd name="T2" fmla="*/ 16 w 31274"/>
                        <a:gd name="T3" fmla="*/ 0 h 22442"/>
                        <a:gd name="T4" fmla="*/ 21600 w 31274"/>
                        <a:gd name="T5" fmla="*/ 842 h 22442"/>
                      </a:gdLst>
                      <a:ahLst/>
                      <a:cxnLst>
                        <a:cxn ang="0">
                          <a:pos x="T0" y="T1"/>
                        </a:cxn>
                        <a:cxn ang="0">
                          <a:pos x="T2" y="T3"/>
                        </a:cxn>
                        <a:cxn ang="0">
                          <a:pos x="T4" y="T5"/>
                        </a:cxn>
                      </a:cxnLst>
                      <a:rect l="0" t="0" r="r" b="b"/>
                      <a:pathLst>
                        <a:path w="31274" h="22442" fill="none" extrusionOk="0">
                          <a:moveTo>
                            <a:pt x="31273" y="20154"/>
                          </a:moveTo>
                          <a:cubicBezTo>
                            <a:pt x="28270" y="21658"/>
                            <a:pt x="24958" y="22442"/>
                            <a:pt x="21600" y="22442"/>
                          </a:cubicBezTo>
                          <a:cubicBezTo>
                            <a:pt x="9670" y="22442"/>
                            <a:pt x="0" y="12771"/>
                            <a:pt x="0" y="842"/>
                          </a:cubicBezTo>
                          <a:cubicBezTo>
                            <a:pt x="0" y="561"/>
                            <a:pt x="5" y="280"/>
                            <a:pt x="16" y="0"/>
                          </a:cubicBezTo>
                        </a:path>
                        <a:path w="31274" h="22442" stroke="0" extrusionOk="0">
                          <a:moveTo>
                            <a:pt x="31273" y="20154"/>
                          </a:moveTo>
                          <a:cubicBezTo>
                            <a:pt x="28270" y="21658"/>
                            <a:pt x="24958" y="22442"/>
                            <a:pt x="21600" y="22442"/>
                          </a:cubicBezTo>
                          <a:cubicBezTo>
                            <a:pt x="9670" y="22442"/>
                            <a:pt x="0" y="12771"/>
                            <a:pt x="0" y="842"/>
                          </a:cubicBezTo>
                          <a:cubicBezTo>
                            <a:pt x="0" y="561"/>
                            <a:pt x="5" y="280"/>
                            <a:pt x="16" y="0"/>
                          </a:cubicBezTo>
                          <a:lnTo>
                            <a:pt x="21600" y="842"/>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16" name="Arc 364"/>
                    <p:cNvSpPr>
                      <a:spLocks/>
                    </p:cNvSpPr>
                    <p:nvPr/>
                  </p:nvSpPr>
                  <p:spPr bwMode="auto">
                    <a:xfrm>
                      <a:off x="1139" y="2053"/>
                      <a:ext cx="222" cy="51"/>
                    </a:xfrm>
                    <a:custGeom>
                      <a:avLst/>
                      <a:gdLst>
                        <a:gd name="G0" fmla="+- 21257 0 0"/>
                        <a:gd name="G1" fmla="+- 0 0 0"/>
                        <a:gd name="G2" fmla="+- 21600 0 0"/>
                        <a:gd name="T0" fmla="*/ 39424 w 39424"/>
                        <a:gd name="T1" fmla="*/ 11684 h 21600"/>
                        <a:gd name="T2" fmla="*/ 0 w 39424"/>
                        <a:gd name="T3" fmla="*/ 3836 h 21600"/>
                        <a:gd name="T4" fmla="*/ 21257 w 39424"/>
                        <a:gd name="T5" fmla="*/ 0 h 21600"/>
                      </a:gdLst>
                      <a:ahLst/>
                      <a:cxnLst>
                        <a:cxn ang="0">
                          <a:pos x="T0" y="T1"/>
                        </a:cxn>
                        <a:cxn ang="0">
                          <a:pos x="T2" y="T3"/>
                        </a:cxn>
                        <a:cxn ang="0">
                          <a:pos x="T4" y="T5"/>
                        </a:cxn>
                      </a:cxnLst>
                      <a:rect l="0" t="0" r="r" b="b"/>
                      <a:pathLst>
                        <a:path w="39424" h="21600" fill="none" extrusionOk="0">
                          <a:moveTo>
                            <a:pt x="39424" y="11684"/>
                          </a:moveTo>
                          <a:cubicBezTo>
                            <a:pt x="35449" y="17864"/>
                            <a:pt x="28605" y="21600"/>
                            <a:pt x="21257" y="21600"/>
                          </a:cubicBezTo>
                          <a:cubicBezTo>
                            <a:pt x="10807" y="21600"/>
                            <a:pt x="1856" y="14119"/>
                            <a:pt x="0" y="3835"/>
                          </a:cubicBezTo>
                        </a:path>
                        <a:path w="39424" h="21600" stroke="0" extrusionOk="0">
                          <a:moveTo>
                            <a:pt x="39424" y="11684"/>
                          </a:moveTo>
                          <a:cubicBezTo>
                            <a:pt x="35449" y="17864"/>
                            <a:pt x="28605" y="21600"/>
                            <a:pt x="21257" y="21600"/>
                          </a:cubicBezTo>
                          <a:cubicBezTo>
                            <a:pt x="10807" y="21600"/>
                            <a:pt x="1856" y="14119"/>
                            <a:pt x="0" y="3835"/>
                          </a:cubicBezTo>
                          <a:lnTo>
                            <a:pt x="21257" y="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17" name="Arc 365"/>
                    <p:cNvSpPr>
                      <a:spLocks/>
                    </p:cNvSpPr>
                    <p:nvPr/>
                  </p:nvSpPr>
                  <p:spPr bwMode="auto">
                    <a:xfrm>
                      <a:off x="1357" y="1864"/>
                      <a:ext cx="100" cy="67"/>
                    </a:xfrm>
                    <a:custGeom>
                      <a:avLst/>
                      <a:gdLst>
                        <a:gd name="G0" fmla="+- 4604 0 0"/>
                        <a:gd name="G1" fmla="+- 21600 0 0"/>
                        <a:gd name="G2" fmla="+- 21600 0 0"/>
                        <a:gd name="T0" fmla="*/ 0 w 26204"/>
                        <a:gd name="T1" fmla="*/ 496 h 33048"/>
                        <a:gd name="T2" fmla="*/ 22921 w 26204"/>
                        <a:gd name="T3" fmla="*/ 33048 h 33048"/>
                        <a:gd name="T4" fmla="*/ 4604 w 26204"/>
                        <a:gd name="T5" fmla="*/ 21600 h 33048"/>
                      </a:gdLst>
                      <a:ahLst/>
                      <a:cxnLst>
                        <a:cxn ang="0">
                          <a:pos x="T0" y="T1"/>
                        </a:cxn>
                        <a:cxn ang="0">
                          <a:pos x="T2" y="T3"/>
                        </a:cxn>
                        <a:cxn ang="0">
                          <a:pos x="T4" y="T5"/>
                        </a:cxn>
                      </a:cxnLst>
                      <a:rect l="0" t="0" r="r" b="b"/>
                      <a:pathLst>
                        <a:path w="26204" h="33048" fill="none" extrusionOk="0">
                          <a:moveTo>
                            <a:pt x="0" y="496"/>
                          </a:moveTo>
                          <a:cubicBezTo>
                            <a:pt x="1512" y="166"/>
                            <a:pt x="3056" y="0"/>
                            <a:pt x="4604" y="0"/>
                          </a:cubicBezTo>
                          <a:cubicBezTo>
                            <a:pt x="16533" y="0"/>
                            <a:pt x="26204" y="9670"/>
                            <a:pt x="26204" y="21600"/>
                          </a:cubicBezTo>
                          <a:cubicBezTo>
                            <a:pt x="26204" y="25648"/>
                            <a:pt x="25066" y="29614"/>
                            <a:pt x="22920" y="33047"/>
                          </a:cubicBezTo>
                        </a:path>
                        <a:path w="26204" h="33048" stroke="0" extrusionOk="0">
                          <a:moveTo>
                            <a:pt x="0" y="496"/>
                          </a:moveTo>
                          <a:cubicBezTo>
                            <a:pt x="1512" y="166"/>
                            <a:pt x="3056" y="0"/>
                            <a:pt x="4604" y="0"/>
                          </a:cubicBezTo>
                          <a:cubicBezTo>
                            <a:pt x="16533" y="0"/>
                            <a:pt x="26204" y="9670"/>
                            <a:pt x="26204" y="21600"/>
                          </a:cubicBezTo>
                          <a:cubicBezTo>
                            <a:pt x="26204" y="25648"/>
                            <a:pt x="25066" y="29614"/>
                            <a:pt x="22920" y="33047"/>
                          </a:cubicBezTo>
                          <a:lnTo>
                            <a:pt x="4604" y="21600"/>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18" name="Arc 366"/>
                    <p:cNvSpPr>
                      <a:spLocks/>
                    </p:cNvSpPr>
                    <p:nvPr/>
                  </p:nvSpPr>
                  <p:spPr bwMode="auto">
                    <a:xfrm>
                      <a:off x="1388" y="1927"/>
                      <a:ext cx="91" cy="68"/>
                    </a:xfrm>
                    <a:custGeom>
                      <a:avLst/>
                      <a:gdLst>
                        <a:gd name="G0" fmla="+- 0 0 0"/>
                        <a:gd name="G1" fmla="+- 17523 0 0"/>
                        <a:gd name="G2" fmla="+- 21600 0 0"/>
                        <a:gd name="T0" fmla="*/ 12630 w 21600"/>
                        <a:gd name="T1" fmla="*/ 0 h 30411"/>
                        <a:gd name="T2" fmla="*/ 17334 w 21600"/>
                        <a:gd name="T3" fmla="*/ 30411 h 30411"/>
                        <a:gd name="T4" fmla="*/ 0 w 21600"/>
                        <a:gd name="T5" fmla="*/ 17523 h 30411"/>
                      </a:gdLst>
                      <a:ahLst/>
                      <a:cxnLst>
                        <a:cxn ang="0">
                          <a:pos x="T0" y="T1"/>
                        </a:cxn>
                        <a:cxn ang="0">
                          <a:pos x="T2" y="T3"/>
                        </a:cxn>
                        <a:cxn ang="0">
                          <a:pos x="T4" y="T5"/>
                        </a:cxn>
                      </a:cxnLst>
                      <a:rect l="0" t="0" r="r" b="b"/>
                      <a:pathLst>
                        <a:path w="21600" h="30411" fill="none" extrusionOk="0">
                          <a:moveTo>
                            <a:pt x="12629" y="0"/>
                          </a:moveTo>
                          <a:cubicBezTo>
                            <a:pt x="18262" y="4059"/>
                            <a:pt x="21600" y="10579"/>
                            <a:pt x="21600" y="17523"/>
                          </a:cubicBezTo>
                          <a:cubicBezTo>
                            <a:pt x="21600" y="22165"/>
                            <a:pt x="20104" y="26685"/>
                            <a:pt x="17333" y="30410"/>
                          </a:cubicBezTo>
                        </a:path>
                        <a:path w="21600" h="30411" stroke="0" extrusionOk="0">
                          <a:moveTo>
                            <a:pt x="12629" y="0"/>
                          </a:moveTo>
                          <a:cubicBezTo>
                            <a:pt x="18262" y="4059"/>
                            <a:pt x="21600" y="10579"/>
                            <a:pt x="21600" y="17523"/>
                          </a:cubicBezTo>
                          <a:cubicBezTo>
                            <a:pt x="21600" y="22165"/>
                            <a:pt x="20104" y="26685"/>
                            <a:pt x="17333" y="30410"/>
                          </a:cubicBezTo>
                          <a:lnTo>
                            <a:pt x="0" y="17523"/>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19" name="Arc 367"/>
                    <p:cNvSpPr>
                      <a:spLocks/>
                    </p:cNvSpPr>
                    <p:nvPr/>
                  </p:nvSpPr>
                  <p:spPr bwMode="auto">
                    <a:xfrm>
                      <a:off x="1354" y="1994"/>
                      <a:ext cx="109" cy="94"/>
                    </a:xfrm>
                    <a:custGeom>
                      <a:avLst/>
                      <a:gdLst>
                        <a:gd name="G0" fmla="+- 6810 0 0"/>
                        <a:gd name="G1" fmla="+- 7488 0 0"/>
                        <a:gd name="G2" fmla="+- 21600 0 0"/>
                        <a:gd name="T0" fmla="*/ 27071 w 28410"/>
                        <a:gd name="T1" fmla="*/ 0 h 29088"/>
                        <a:gd name="T2" fmla="*/ 0 w 28410"/>
                        <a:gd name="T3" fmla="*/ 27986 h 29088"/>
                        <a:gd name="T4" fmla="*/ 6810 w 28410"/>
                        <a:gd name="T5" fmla="*/ 7488 h 29088"/>
                      </a:gdLst>
                      <a:ahLst/>
                      <a:cxnLst>
                        <a:cxn ang="0">
                          <a:pos x="T0" y="T1"/>
                        </a:cxn>
                        <a:cxn ang="0">
                          <a:pos x="T2" y="T3"/>
                        </a:cxn>
                        <a:cxn ang="0">
                          <a:pos x="T4" y="T5"/>
                        </a:cxn>
                      </a:cxnLst>
                      <a:rect l="0" t="0" r="r" b="b"/>
                      <a:pathLst>
                        <a:path w="28410" h="29088" fill="none" extrusionOk="0">
                          <a:moveTo>
                            <a:pt x="27070" y="0"/>
                          </a:moveTo>
                          <a:cubicBezTo>
                            <a:pt x="27956" y="2397"/>
                            <a:pt x="28410" y="4932"/>
                            <a:pt x="28410" y="7488"/>
                          </a:cubicBezTo>
                          <a:cubicBezTo>
                            <a:pt x="28410" y="19417"/>
                            <a:pt x="18739" y="29088"/>
                            <a:pt x="6810" y="29088"/>
                          </a:cubicBezTo>
                          <a:cubicBezTo>
                            <a:pt x="4495" y="29088"/>
                            <a:pt x="2196" y="28716"/>
                            <a:pt x="-1" y="27986"/>
                          </a:cubicBezTo>
                        </a:path>
                        <a:path w="28410" h="29088" stroke="0" extrusionOk="0">
                          <a:moveTo>
                            <a:pt x="27070" y="0"/>
                          </a:moveTo>
                          <a:cubicBezTo>
                            <a:pt x="27956" y="2397"/>
                            <a:pt x="28410" y="4932"/>
                            <a:pt x="28410" y="7488"/>
                          </a:cubicBezTo>
                          <a:cubicBezTo>
                            <a:pt x="28410" y="19417"/>
                            <a:pt x="18739" y="29088"/>
                            <a:pt x="6810" y="29088"/>
                          </a:cubicBezTo>
                          <a:cubicBezTo>
                            <a:pt x="4495" y="29088"/>
                            <a:pt x="2196" y="28716"/>
                            <a:pt x="-1" y="27986"/>
                          </a:cubicBezTo>
                          <a:lnTo>
                            <a:pt x="6810" y="7488"/>
                          </a:lnTo>
                          <a:close/>
                        </a:path>
                      </a:pathLst>
                    </a:custGeom>
                    <a:solidFill>
                      <a:srgbClr val="FFFF00"/>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nvGrpSpPr>
                <p:cNvPr id="945520" name="Group 368"/>
                <p:cNvGrpSpPr>
                  <a:grpSpLocks/>
                </p:cNvGrpSpPr>
                <p:nvPr/>
              </p:nvGrpSpPr>
              <p:grpSpPr bwMode="auto">
                <a:xfrm>
                  <a:off x="976" y="1827"/>
                  <a:ext cx="503" cy="274"/>
                  <a:chOff x="976" y="1827"/>
                  <a:chExt cx="503" cy="274"/>
                </a:xfrm>
              </p:grpSpPr>
              <p:grpSp>
                <p:nvGrpSpPr>
                  <p:cNvPr id="945521" name="Group 369"/>
                  <p:cNvGrpSpPr>
                    <a:grpSpLocks/>
                  </p:cNvGrpSpPr>
                  <p:nvPr/>
                </p:nvGrpSpPr>
                <p:grpSpPr bwMode="auto">
                  <a:xfrm>
                    <a:off x="976" y="1828"/>
                    <a:ext cx="500" cy="273"/>
                    <a:chOff x="976" y="1828"/>
                    <a:chExt cx="500" cy="273"/>
                  </a:xfrm>
                </p:grpSpPr>
                <p:sp>
                  <p:nvSpPr>
                    <p:cNvPr id="945522" name="Oval 370"/>
                    <p:cNvSpPr>
                      <a:spLocks noChangeArrowheads="1"/>
                    </p:cNvSpPr>
                    <p:nvPr/>
                  </p:nvSpPr>
                  <p:spPr bwMode="auto">
                    <a:xfrm>
                      <a:off x="1148" y="1828"/>
                      <a:ext cx="216" cy="11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23" name="Oval 371"/>
                    <p:cNvSpPr>
                      <a:spLocks noChangeArrowheads="1"/>
                    </p:cNvSpPr>
                    <p:nvPr/>
                  </p:nvSpPr>
                  <p:spPr bwMode="auto">
                    <a:xfrm>
                      <a:off x="1028" y="1859"/>
                      <a:ext cx="166" cy="10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24" name="Oval 372"/>
                    <p:cNvSpPr>
                      <a:spLocks noChangeArrowheads="1"/>
                    </p:cNvSpPr>
                    <p:nvPr/>
                  </p:nvSpPr>
                  <p:spPr bwMode="auto">
                    <a:xfrm>
                      <a:off x="976" y="1928"/>
                      <a:ext cx="112" cy="88"/>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25" name="Oval 373"/>
                    <p:cNvSpPr>
                      <a:spLocks noChangeArrowheads="1"/>
                    </p:cNvSpPr>
                    <p:nvPr/>
                  </p:nvSpPr>
                  <p:spPr bwMode="auto">
                    <a:xfrm>
                      <a:off x="1010" y="1967"/>
                      <a:ext cx="167" cy="99"/>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26" name="Oval 374"/>
                    <p:cNvSpPr>
                      <a:spLocks noChangeArrowheads="1"/>
                    </p:cNvSpPr>
                    <p:nvPr/>
                  </p:nvSpPr>
                  <p:spPr bwMode="auto">
                    <a:xfrm>
                      <a:off x="1132" y="1984"/>
                      <a:ext cx="249" cy="117"/>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27" name="Oval 375"/>
                    <p:cNvSpPr>
                      <a:spLocks noChangeArrowheads="1"/>
                    </p:cNvSpPr>
                    <p:nvPr/>
                  </p:nvSpPr>
                  <p:spPr bwMode="auto">
                    <a:xfrm>
                      <a:off x="1291" y="1862"/>
                      <a:ext cx="163" cy="8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28" name="Oval 376"/>
                    <p:cNvSpPr>
                      <a:spLocks noChangeArrowheads="1"/>
                    </p:cNvSpPr>
                    <p:nvPr/>
                  </p:nvSpPr>
                  <p:spPr bwMode="auto">
                    <a:xfrm>
                      <a:off x="1315" y="1918"/>
                      <a:ext cx="161" cy="85"/>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29" name="Oval 377"/>
                    <p:cNvSpPr>
                      <a:spLocks noChangeArrowheads="1"/>
                    </p:cNvSpPr>
                    <p:nvPr/>
                  </p:nvSpPr>
                  <p:spPr bwMode="auto">
                    <a:xfrm>
                      <a:off x="1302" y="1938"/>
                      <a:ext cx="157" cy="144"/>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30" name="Oval 378"/>
                    <p:cNvSpPr>
                      <a:spLocks noChangeArrowheads="1"/>
                    </p:cNvSpPr>
                    <p:nvPr/>
                  </p:nvSpPr>
                  <p:spPr bwMode="auto">
                    <a:xfrm>
                      <a:off x="1069" y="1894"/>
                      <a:ext cx="323" cy="143"/>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nvGrpSpPr>
                  <p:cNvPr id="945531" name="Group 379"/>
                  <p:cNvGrpSpPr>
                    <a:grpSpLocks/>
                  </p:cNvGrpSpPr>
                  <p:nvPr/>
                </p:nvGrpSpPr>
                <p:grpSpPr bwMode="auto">
                  <a:xfrm>
                    <a:off x="977" y="1827"/>
                    <a:ext cx="502" cy="274"/>
                    <a:chOff x="977" y="1827"/>
                    <a:chExt cx="502" cy="274"/>
                  </a:xfrm>
                </p:grpSpPr>
                <p:sp>
                  <p:nvSpPr>
                    <p:cNvPr id="945532" name="Arc 380"/>
                    <p:cNvSpPr>
                      <a:spLocks/>
                    </p:cNvSpPr>
                    <p:nvPr/>
                  </p:nvSpPr>
                  <p:spPr bwMode="auto">
                    <a:xfrm>
                      <a:off x="1152" y="1827"/>
                      <a:ext cx="206" cy="56"/>
                    </a:xfrm>
                    <a:custGeom>
                      <a:avLst/>
                      <a:gdLst>
                        <a:gd name="G0" fmla="+- 20353 0 0"/>
                        <a:gd name="G1" fmla="+- 21600 0 0"/>
                        <a:gd name="G2" fmla="+- 21600 0 0"/>
                        <a:gd name="T0" fmla="*/ 0 w 40535"/>
                        <a:gd name="T1" fmla="*/ 14366 h 21600"/>
                        <a:gd name="T2" fmla="*/ 40535 w 40535"/>
                        <a:gd name="T3" fmla="*/ 13902 h 21600"/>
                        <a:gd name="T4" fmla="*/ 20353 w 40535"/>
                        <a:gd name="T5" fmla="*/ 21600 h 21600"/>
                      </a:gdLst>
                      <a:ahLst/>
                      <a:cxnLst>
                        <a:cxn ang="0">
                          <a:pos x="T0" y="T1"/>
                        </a:cxn>
                        <a:cxn ang="0">
                          <a:pos x="T2" y="T3"/>
                        </a:cxn>
                        <a:cxn ang="0">
                          <a:pos x="T4" y="T5"/>
                        </a:cxn>
                      </a:cxnLst>
                      <a:rect l="0" t="0" r="r" b="b"/>
                      <a:pathLst>
                        <a:path w="40535" h="21600" fill="none" extrusionOk="0">
                          <a:moveTo>
                            <a:pt x="0" y="14366"/>
                          </a:moveTo>
                          <a:cubicBezTo>
                            <a:pt x="3061" y="5753"/>
                            <a:pt x="11212" y="0"/>
                            <a:pt x="20353" y="0"/>
                          </a:cubicBezTo>
                          <a:cubicBezTo>
                            <a:pt x="29312" y="0"/>
                            <a:pt x="37341" y="5530"/>
                            <a:pt x="40534" y="13902"/>
                          </a:cubicBezTo>
                        </a:path>
                        <a:path w="40535" h="21600" stroke="0" extrusionOk="0">
                          <a:moveTo>
                            <a:pt x="0" y="14366"/>
                          </a:moveTo>
                          <a:cubicBezTo>
                            <a:pt x="3061" y="5753"/>
                            <a:pt x="11212" y="0"/>
                            <a:pt x="20353" y="0"/>
                          </a:cubicBezTo>
                          <a:cubicBezTo>
                            <a:pt x="29312" y="0"/>
                            <a:pt x="37341" y="5530"/>
                            <a:pt x="40534" y="13902"/>
                          </a:cubicBezTo>
                          <a:lnTo>
                            <a:pt x="20353"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33" name="Arc 381"/>
                    <p:cNvSpPr>
                      <a:spLocks/>
                    </p:cNvSpPr>
                    <p:nvPr/>
                  </p:nvSpPr>
                  <p:spPr bwMode="auto">
                    <a:xfrm>
                      <a:off x="1028" y="1857"/>
                      <a:ext cx="133" cy="67"/>
                    </a:xfrm>
                    <a:custGeom>
                      <a:avLst/>
                      <a:gdLst>
                        <a:gd name="G0" fmla="+- 21600 0 0"/>
                        <a:gd name="G1" fmla="+- 21600 0 0"/>
                        <a:gd name="G2" fmla="+- 21600 0 0"/>
                        <a:gd name="T0" fmla="*/ 1067 w 32113"/>
                        <a:gd name="T1" fmla="*/ 28304 h 28304"/>
                        <a:gd name="T2" fmla="*/ 32113 w 32113"/>
                        <a:gd name="T3" fmla="*/ 2731 h 28304"/>
                        <a:gd name="T4" fmla="*/ 21600 w 32113"/>
                        <a:gd name="T5" fmla="*/ 21600 h 28304"/>
                      </a:gdLst>
                      <a:ahLst/>
                      <a:cxnLst>
                        <a:cxn ang="0">
                          <a:pos x="T0" y="T1"/>
                        </a:cxn>
                        <a:cxn ang="0">
                          <a:pos x="T2" y="T3"/>
                        </a:cxn>
                        <a:cxn ang="0">
                          <a:pos x="T4" y="T5"/>
                        </a:cxn>
                      </a:cxnLst>
                      <a:rect l="0" t="0" r="r" b="b"/>
                      <a:pathLst>
                        <a:path w="32113" h="28304" fill="none" extrusionOk="0">
                          <a:moveTo>
                            <a:pt x="1066" y="28304"/>
                          </a:moveTo>
                          <a:cubicBezTo>
                            <a:pt x="360" y="26139"/>
                            <a:pt x="0" y="23876"/>
                            <a:pt x="0" y="21600"/>
                          </a:cubicBezTo>
                          <a:cubicBezTo>
                            <a:pt x="0" y="9670"/>
                            <a:pt x="9670" y="0"/>
                            <a:pt x="21600" y="0"/>
                          </a:cubicBezTo>
                          <a:cubicBezTo>
                            <a:pt x="25279" y="0"/>
                            <a:pt x="28898" y="940"/>
                            <a:pt x="32112" y="2731"/>
                          </a:cubicBezTo>
                        </a:path>
                        <a:path w="32113" h="28304" stroke="0" extrusionOk="0">
                          <a:moveTo>
                            <a:pt x="1066" y="28304"/>
                          </a:moveTo>
                          <a:cubicBezTo>
                            <a:pt x="360" y="26139"/>
                            <a:pt x="0" y="23876"/>
                            <a:pt x="0" y="21600"/>
                          </a:cubicBezTo>
                          <a:cubicBezTo>
                            <a:pt x="0" y="9670"/>
                            <a:pt x="9670" y="0"/>
                            <a:pt x="21600" y="0"/>
                          </a:cubicBezTo>
                          <a:cubicBezTo>
                            <a:pt x="25279" y="0"/>
                            <a:pt x="28898" y="940"/>
                            <a:pt x="32112" y="2731"/>
                          </a:cubicBezTo>
                          <a:lnTo>
                            <a:pt x="21600"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34" name="Arc 382"/>
                    <p:cNvSpPr>
                      <a:spLocks/>
                    </p:cNvSpPr>
                    <p:nvPr/>
                  </p:nvSpPr>
                  <p:spPr bwMode="auto">
                    <a:xfrm>
                      <a:off x="977" y="1921"/>
                      <a:ext cx="80" cy="94"/>
                    </a:xfrm>
                    <a:custGeom>
                      <a:avLst/>
                      <a:gdLst>
                        <a:gd name="G0" fmla="+- 21600 0 0"/>
                        <a:gd name="G1" fmla="+- 20545 0 0"/>
                        <a:gd name="G2" fmla="+- 21600 0 0"/>
                        <a:gd name="T0" fmla="*/ 8602 w 21600"/>
                        <a:gd name="T1" fmla="*/ 37796 h 37796"/>
                        <a:gd name="T2" fmla="*/ 14933 w 21600"/>
                        <a:gd name="T3" fmla="*/ 0 h 37796"/>
                        <a:gd name="T4" fmla="*/ 21600 w 21600"/>
                        <a:gd name="T5" fmla="*/ 20545 h 37796"/>
                      </a:gdLst>
                      <a:ahLst/>
                      <a:cxnLst>
                        <a:cxn ang="0">
                          <a:pos x="T0" y="T1"/>
                        </a:cxn>
                        <a:cxn ang="0">
                          <a:pos x="T2" y="T3"/>
                        </a:cxn>
                        <a:cxn ang="0">
                          <a:pos x="T4" y="T5"/>
                        </a:cxn>
                      </a:cxnLst>
                      <a:rect l="0" t="0" r="r" b="b"/>
                      <a:pathLst>
                        <a:path w="21600" h="37796" fill="none" extrusionOk="0">
                          <a:moveTo>
                            <a:pt x="8601" y="37796"/>
                          </a:moveTo>
                          <a:cubicBezTo>
                            <a:pt x="3185" y="33715"/>
                            <a:pt x="0" y="27326"/>
                            <a:pt x="0" y="20545"/>
                          </a:cubicBezTo>
                          <a:cubicBezTo>
                            <a:pt x="0" y="11184"/>
                            <a:pt x="6029" y="2888"/>
                            <a:pt x="14932" y="-1"/>
                          </a:cubicBezTo>
                        </a:path>
                        <a:path w="21600" h="37796" stroke="0" extrusionOk="0">
                          <a:moveTo>
                            <a:pt x="8601" y="37796"/>
                          </a:moveTo>
                          <a:cubicBezTo>
                            <a:pt x="3185" y="33715"/>
                            <a:pt x="0" y="27326"/>
                            <a:pt x="0" y="20545"/>
                          </a:cubicBezTo>
                          <a:cubicBezTo>
                            <a:pt x="0" y="11184"/>
                            <a:pt x="6029" y="2888"/>
                            <a:pt x="14932" y="-1"/>
                          </a:cubicBezTo>
                          <a:lnTo>
                            <a:pt x="21600" y="20545"/>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35" name="Arc 383"/>
                    <p:cNvSpPr>
                      <a:spLocks/>
                    </p:cNvSpPr>
                    <p:nvPr/>
                  </p:nvSpPr>
                  <p:spPr bwMode="auto">
                    <a:xfrm>
                      <a:off x="1010" y="2014"/>
                      <a:ext cx="131" cy="54"/>
                    </a:xfrm>
                    <a:custGeom>
                      <a:avLst/>
                      <a:gdLst>
                        <a:gd name="G0" fmla="+- 21600 0 0"/>
                        <a:gd name="G1" fmla="+- 1249 0 0"/>
                        <a:gd name="G2" fmla="+- 21600 0 0"/>
                        <a:gd name="T0" fmla="*/ 31350 w 31350"/>
                        <a:gd name="T1" fmla="*/ 20523 h 22849"/>
                        <a:gd name="T2" fmla="*/ 36 w 31350"/>
                        <a:gd name="T3" fmla="*/ 0 h 22849"/>
                        <a:gd name="T4" fmla="*/ 21600 w 31350"/>
                        <a:gd name="T5" fmla="*/ 1249 h 22849"/>
                      </a:gdLst>
                      <a:ahLst/>
                      <a:cxnLst>
                        <a:cxn ang="0">
                          <a:pos x="T0" y="T1"/>
                        </a:cxn>
                        <a:cxn ang="0">
                          <a:pos x="T2" y="T3"/>
                        </a:cxn>
                        <a:cxn ang="0">
                          <a:pos x="T4" y="T5"/>
                        </a:cxn>
                      </a:cxnLst>
                      <a:rect l="0" t="0" r="r" b="b"/>
                      <a:pathLst>
                        <a:path w="31350" h="22849" fill="none" extrusionOk="0">
                          <a:moveTo>
                            <a:pt x="31350" y="20523"/>
                          </a:moveTo>
                          <a:cubicBezTo>
                            <a:pt x="28327" y="22052"/>
                            <a:pt x="24987" y="22849"/>
                            <a:pt x="21600" y="22849"/>
                          </a:cubicBezTo>
                          <a:cubicBezTo>
                            <a:pt x="9670" y="22849"/>
                            <a:pt x="0" y="13178"/>
                            <a:pt x="0" y="1249"/>
                          </a:cubicBezTo>
                          <a:cubicBezTo>
                            <a:pt x="0" y="832"/>
                            <a:pt x="12" y="415"/>
                            <a:pt x="36" y="0"/>
                          </a:cubicBezTo>
                        </a:path>
                        <a:path w="31350" h="22849" stroke="0" extrusionOk="0">
                          <a:moveTo>
                            <a:pt x="31350" y="20523"/>
                          </a:moveTo>
                          <a:cubicBezTo>
                            <a:pt x="28327" y="22052"/>
                            <a:pt x="24987" y="22849"/>
                            <a:pt x="21600" y="22849"/>
                          </a:cubicBezTo>
                          <a:cubicBezTo>
                            <a:pt x="9670" y="22849"/>
                            <a:pt x="0" y="13178"/>
                            <a:pt x="0" y="1249"/>
                          </a:cubicBezTo>
                          <a:cubicBezTo>
                            <a:pt x="0" y="832"/>
                            <a:pt x="12" y="415"/>
                            <a:pt x="36" y="0"/>
                          </a:cubicBezTo>
                          <a:lnTo>
                            <a:pt x="21600" y="1249"/>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36" name="Arc 384"/>
                    <p:cNvSpPr>
                      <a:spLocks/>
                    </p:cNvSpPr>
                    <p:nvPr/>
                  </p:nvSpPr>
                  <p:spPr bwMode="auto">
                    <a:xfrm>
                      <a:off x="1138" y="2051"/>
                      <a:ext cx="221" cy="50"/>
                    </a:xfrm>
                    <a:custGeom>
                      <a:avLst/>
                      <a:gdLst>
                        <a:gd name="G0" fmla="+- 21250 0 0"/>
                        <a:gd name="G1" fmla="+- 0 0 0"/>
                        <a:gd name="G2" fmla="+- 21600 0 0"/>
                        <a:gd name="T0" fmla="*/ 39364 w 39364"/>
                        <a:gd name="T1" fmla="*/ 11767 h 21600"/>
                        <a:gd name="T2" fmla="*/ 0 w 39364"/>
                        <a:gd name="T3" fmla="*/ 3873 h 21600"/>
                        <a:gd name="T4" fmla="*/ 21250 w 39364"/>
                        <a:gd name="T5" fmla="*/ 0 h 21600"/>
                      </a:gdLst>
                      <a:ahLst/>
                      <a:cxnLst>
                        <a:cxn ang="0">
                          <a:pos x="T0" y="T1"/>
                        </a:cxn>
                        <a:cxn ang="0">
                          <a:pos x="T2" y="T3"/>
                        </a:cxn>
                        <a:cxn ang="0">
                          <a:pos x="T4" y="T5"/>
                        </a:cxn>
                      </a:cxnLst>
                      <a:rect l="0" t="0" r="r" b="b"/>
                      <a:pathLst>
                        <a:path w="39364" h="21600" fill="none" extrusionOk="0">
                          <a:moveTo>
                            <a:pt x="39363" y="11766"/>
                          </a:moveTo>
                          <a:cubicBezTo>
                            <a:pt x="35379" y="17899"/>
                            <a:pt x="28563" y="21600"/>
                            <a:pt x="21250" y="21600"/>
                          </a:cubicBezTo>
                          <a:cubicBezTo>
                            <a:pt x="10814" y="21600"/>
                            <a:pt x="1871" y="14139"/>
                            <a:pt x="0" y="3872"/>
                          </a:cubicBezTo>
                        </a:path>
                        <a:path w="39364" h="21600" stroke="0" extrusionOk="0">
                          <a:moveTo>
                            <a:pt x="39363" y="11766"/>
                          </a:moveTo>
                          <a:cubicBezTo>
                            <a:pt x="35379" y="17899"/>
                            <a:pt x="28563" y="21600"/>
                            <a:pt x="21250" y="21600"/>
                          </a:cubicBezTo>
                          <a:cubicBezTo>
                            <a:pt x="10814" y="21600"/>
                            <a:pt x="1871" y="14139"/>
                            <a:pt x="0" y="3872"/>
                          </a:cubicBezTo>
                          <a:lnTo>
                            <a:pt x="21250" y="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37" name="Arc 385"/>
                    <p:cNvSpPr>
                      <a:spLocks/>
                    </p:cNvSpPr>
                    <p:nvPr/>
                  </p:nvSpPr>
                  <p:spPr bwMode="auto">
                    <a:xfrm>
                      <a:off x="1356" y="1863"/>
                      <a:ext cx="99" cy="65"/>
                    </a:xfrm>
                    <a:custGeom>
                      <a:avLst/>
                      <a:gdLst>
                        <a:gd name="G0" fmla="+- 4658 0 0"/>
                        <a:gd name="G1" fmla="+- 21600 0 0"/>
                        <a:gd name="G2" fmla="+- 21600 0 0"/>
                        <a:gd name="T0" fmla="*/ 0 w 26258"/>
                        <a:gd name="T1" fmla="*/ 508 h 32891"/>
                        <a:gd name="T2" fmla="*/ 23072 w 26258"/>
                        <a:gd name="T3" fmla="*/ 32891 h 32891"/>
                        <a:gd name="T4" fmla="*/ 4658 w 26258"/>
                        <a:gd name="T5" fmla="*/ 21600 h 32891"/>
                      </a:gdLst>
                      <a:ahLst/>
                      <a:cxnLst>
                        <a:cxn ang="0">
                          <a:pos x="T0" y="T1"/>
                        </a:cxn>
                        <a:cxn ang="0">
                          <a:pos x="T2" y="T3"/>
                        </a:cxn>
                        <a:cxn ang="0">
                          <a:pos x="T4" y="T5"/>
                        </a:cxn>
                      </a:cxnLst>
                      <a:rect l="0" t="0" r="r" b="b"/>
                      <a:pathLst>
                        <a:path w="26258" h="32891" fill="none" extrusionOk="0">
                          <a:moveTo>
                            <a:pt x="0" y="508"/>
                          </a:moveTo>
                          <a:cubicBezTo>
                            <a:pt x="1529" y="170"/>
                            <a:pt x="3091" y="0"/>
                            <a:pt x="4658" y="0"/>
                          </a:cubicBezTo>
                          <a:cubicBezTo>
                            <a:pt x="16587" y="0"/>
                            <a:pt x="26258" y="9670"/>
                            <a:pt x="26258" y="21600"/>
                          </a:cubicBezTo>
                          <a:cubicBezTo>
                            <a:pt x="26258" y="25585"/>
                            <a:pt x="25155" y="29493"/>
                            <a:pt x="23071" y="32890"/>
                          </a:cubicBezTo>
                        </a:path>
                        <a:path w="26258" h="32891" stroke="0" extrusionOk="0">
                          <a:moveTo>
                            <a:pt x="0" y="508"/>
                          </a:moveTo>
                          <a:cubicBezTo>
                            <a:pt x="1529" y="170"/>
                            <a:pt x="3091" y="0"/>
                            <a:pt x="4658" y="0"/>
                          </a:cubicBezTo>
                          <a:cubicBezTo>
                            <a:pt x="16587" y="0"/>
                            <a:pt x="26258" y="9670"/>
                            <a:pt x="26258" y="21600"/>
                          </a:cubicBezTo>
                          <a:cubicBezTo>
                            <a:pt x="26258" y="25585"/>
                            <a:pt x="25155" y="29493"/>
                            <a:pt x="23071" y="32890"/>
                          </a:cubicBezTo>
                          <a:lnTo>
                            <a:pt x="4658" y="2160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38" name="Arc 386"/>
                    <p:cNvSpPr>
                      <a:spLocks/>
                    </p:cNvSpPr>
                    <p:nvPr/>
                  </p:nvSpPr>
                  <p:spPr bwMode="auto">
                    <a:xfrm>
                      <a:off x="1385" y="1926"/>
                      <a:ext cx="94" cy="67"/>
                    </a:xfrm>
                    <a:custGeom>
                      <a:avLst/>
                      <a:gdLst>
                        <a:gd name="G0" fmla="+- 0 0 0"/>
                        <a:gd name="G1" fmla="+- 17496 0 0"/>
                        <a:gd name="G2" fmla="+- 21600 0 0"/>
                        <a:gd name="T0" fmla="*/ 12667 w 21600"/>
                        <a:gd name="T1" fmla="*/ 0 h 30311"/>
                        <a:gd name="T2" fmla="*/ 17387 w 21600"/>
                        <a:gd name="T3" fmla="*/ 30311 h 30311"/>
                        <a:gd name="T4" fmla="*/ 0 w 21600"/>
                        <a:gd name="T5" fmla="*/ 17496 h 30311"/>
                      </a:gdLst>
                      <a:ahLst/>
                      <a:cxnLst>
                        <a:cxn ang="0">
                          <a:pos x="T0" y="T1"/>
                        </a:cxn>
                        <a:cxn ang="0">
                          <a:pos x="T2" y="T3"/>
                        </a:cxn>
                        <a:cxn ang="0">
                          <a:pos x="T4" y="T5"/>
                        </a:cxn>
                      </a:cxnLst>
                      <a:rect l="0" t="0" r="r" b="b"/>
                      <a:pathLst>
                        <a:path w="21600" h="30311" fill="none" extrusionOk="0">
                          <a:moveTo>
                            <a:pt x="12666" y="0"/>
                          </a:moveTo>
                          <a:cubicBezTo>
                            <a:pt x="18277" y="4062"/>
                            <a:pt x="21600" y="10569"/>
                            <a:pt x="21600" y="17496"/>
                          </a:cubicBezTo>
                          <a:cubicBezTo>
                            <a:pt x="21600" y="22107"/>
                            <a:pt x="20123" y="26598"/>
                            <a:pt x="17387" y="30311"/>
                          </a:cubicBezTo>
                        </a:path>
                        <a:path w="21600" h="30311" stroke="0" extrusionOk="0">
                          <a:moveTo>
                            <a:pt x="12666" y="0"/>
                          </a:moveTo>
                          <a:cubicBezTo>
                            <a:pt x="18277" y="4062"/>
                            <a:pt x="21600" y="10569"/>
                            <a:pt x="21600" y="17496"/>
                          </a:cubicBezTo>
                          <a:cubicBezTo>
                            <a:pt x="21600" y="22107"/>
                            <a:pt x="20123" y="26598"/>
                            <a:pt x="17387" y="30311"/>
                          </a:cubicBezTo>
                          <a:lnTo>
                            <a:pt x="0" y="17496"/>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945539" name="Arc 387"/>
                    <p:cNvSpPr>
                      <a:spLocks/>
                    </p:cNvSpPr>
                    <p:nvPr/>
                  </p:nvSpPr>
                  <p:spPr bwMode="auto">
                    <a:xfrm>
                      <a:off x="1350" y="1989"/>
                      <a:ext cx="113" cy="95"/>
                    </a:xfrm>
                    <a:custGeom>
                      <a:avLst/>
                      <a:gdLst>
                        <a:gd name="G0" fmla="+- 6874 0 0"/>
                        <a:gd name="G1" fmla="+- 7790 0 0"/>
                        <a:gd name="G2" fmla="+- 21600 0 0"/>
                        <a:gd name="T0" fmla="*/ 27020 w 28474"/>
                        <a:gd name="T1" fmla="*/ 0 h 29390"/>
                        <a:gd name="T2" fmla="*/ 0 w 28474"/>
                        <a:gd name="T3" fmla="*/ 28267 h 29390"/>
                        <a:gd name="T4" fmla="*/ 6874 w 28474"/>
                        <a:gd name="T5" fmla="*/ 7790 h 29390"/>
                      </a:gdLst>
                      <a:ahLst/>
                      <a:cxnLst>
                        <a:cxn ang="0">
                          <a:pos x="T0" y="T1"/>
                        </a:cxn>
                        <a:cxn ang="0">
                          <a:pos x="T2" y="T3"/>
                        </a:cxn>
                        <a:cxn ang="0">
                          <a:pos x="T4" y="T5"/>
                        </a:cxn>
                      </a:cxnLst>
                      <a:rect l="0" t="0" r="r" b="b"/>
                      <a:pathLst>
                        <a:path w="28474" h="29390" fill="none" extrusionOk="0">
                          <a:moveTo>
                            <a:pt x="27020" y="-1"/>
                          </a:moveTo>
                          <a:cubicBezTo>
                            <a:pt x="27981" y="2484"/>
                            <a:pt x="28474" y="5125"/>
                            <a:pt x="28474" y="7790"/>
                          </a:cubicBezTo>
                          <a:cubicBezTo>
                            <a:pt x="28474" y="19719"/>
                            <a:pt x="18803" y="29390"/>
                            <a:pt x="6874" y="29390"/>
                          </a:cubicBezTo>
                          <a:cubicBezTo>
                            <a:pt x="4537" y="29390"/>
                            <a:pt x="2215" y="29010"/>
                            <a:pt x="-1" y="28267"/>
                          </a:cubicBezTo>
                        </a:path>
                        <a:path w="28474" h="29390" stroke="0" extrusionOk="0">
                          <a:moveTo>
                            <a:pt x="27020" y="-1"/>
                          </a:moveTo>
                          <a:cubicBezTo>
                            <a:pt x="27981" y="2484"/>
                            <a:pt x="28474" y="5125"/>
                            <a:pt x="28474" y="7790"/>
                          </a:cubicBezTo>
                          <a:cubicBezTo>
                            <a:pt x="28474" y="19719"/>
                            <a:pt x="18803" y="29390"/>
                            <a:pt x="6874" y="29390"/>
                          </a:cubicBezTo>
                          <a:cubicBezTo>
                            <a:pt x="4537" y="29390"/>
                            <a:pt x="2215" y="29010"/>
                            <a:pt x="-1" y="28267"/>
                          </a:cubicBezTo>
                          <a:lnTo>
                            <a:pt x="6874" y="7790"/>
                          </a:lnTo>
                          <a:close/>
                        </a:path>
                      </a:pathLst>
                    </a:custGeom>
                    <a:solidFill>
                      <a:srgbClr val="FFFF00"/>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pic>
            <p:nvPicPr>
              <p:cNvPr id="945540" name="Picture 38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1008"/>
                <a:ext cx="257"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5541" name="Rectangle 389"/>
              <p:cNvSpPr>
                <a:spLocks noChangeArrowheads="1"/>
              </p:cNvSpPr>
              <p:nvPr/>
            </p:nvSpPr>
            <p:spPr bwMode="auto">
              <a:xfrm>
                <a:off x="739" y="915"/>
                <a:ext cx="301"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i="1"/>
                  <a:t>VPN_A</a:t>
                </a:r>
              </a:p>
            </p:txBody>
          </p:sp>
          <p:sp>
            <p:nvSpPr>
              <p:cNvPr id="945542" name="Rectangle 390"/>
              <p:cNvSpPr>
                <a:spLocks noChangeArrowheads="1"/>
              </p:cNvSpPr>
              <p:nvPr/>
            </p:nvSpPr>
            <p:spPr bwMode="auto">
              <a:xfrm>
                <a:off x="815" y="1043"/>
                <a:ext cx="352" cy="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t>10.2.0.0</a:t>
                </a:r>
              </a:p>
            </p:txBody>
          </p:sp>
          <p:sp>
            <p:nvSpPr>
              <p:cNvPr id="945543" name="Rectangle 391"/>
              <p:cNvSpPr>
                <a:spLocks noChangeArrowheads="1"/>
              </p:cNvSpPr>
              <p:nvPr/>
            </p:nvSpPr>
            <p:spPr bwMode="auto">
              <a:xfrm>
                <a:off x="1247" y="1187"/>
                <a:ext cx="139" cy="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400">
                    <a:solidFill>
                      <a:srgbClr val="CC0000"/>
                    </a:solidFill>
                  </a:rPr>
                  <a:t>CE</a:t>
                </a:r>
              </a:p>
            </p:txBody>
          </p:sp>
        </p:grpSp>
        <p:pic>
          <p:nvPicPr>
            <p:cNvPr id="945544" name="Picture 39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1" y="1306"/>
              <a:ext cx="325"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45545" name="Group 393"/>
          <p:cNvGrpSpPr>
            <a:grpSpLocks/>
          </p:cNvGrpSpPr>
          <p:nvPr/>
        </p:nvGrpSpPr>
        <p:grpSpPr bwMode="auto">
          <a:xfrm>
            <a:off x="3078163" y="2160588"/>
            <a:ext cx="215900" cy="215900"/>
            <a:chOff x="1972" y="1348"/>
            <a:chExt cx="136" cy="136"/>
          </a:xfrm>
        </p:grpSpPr>
        <p:sp>
          <p:nvSpPr>
            <p:cNvPr id="945546" name="Rectangle 394" descr="Narrow horizontal"/>
            <p:cNvSpPr>
              <a:spLocks noChangeArrowheads="1"/>
            </p:cNvSpPr>
            <p:nvPr/>
          </p:nvSpPr>
          <p:spPr bwMode="auto">
            <a:xfrm>
              <a:off x="1972" y="1348"/>
              <a:ext cx="88" cy="136"/>
            </a:xfrm>
            <a:prstGeom prst="rect">
              <a:avLst/>
            </a:prstGeom>
            <a:pattFill prst="narHorz">
              <a:fgClr>
                <a:schemeClr val="tx2"/>
              </a:fgClr>
              <a:bgClr>
                <a:schemeClr val="bg1"/>
              </a:bgClr>
            </a:pattFill>
            <a:ln w="12700">
              <a:solidFill>
                <a:srgbClr val="777777"/>
              </a:solidFill>
              <a:miter lim="800000"/>
              <a:headEnd/>
              <a:tailEnd/>
            </a:ln>
            <a:effectLst>
              <a:outerShdw dist="35921" dir="2700000" algn="ctr" rotWithShape="0">
                <a:schemeClr val="tx1"/>
              </a:outerShdw>
            </a:effectLst>
          </p:spPr>
          <p:txBody>
            <a:bodyPr wrap="none" anchor="ctr"/>
            <a:lstStyle/>
            <a:p>
              <a:endParaRPr lang="en-US"/>
            </a:p>
          </p:txBody>
        </p:sp>
        <p:sp>
          <p:nvSpPr>
            <p:cNvPr id="945547" name="Rectangle 395" descr="Narrow horizontal"/>
            <p:cNvSpPr>
              <a:spLocks noChangeArrowheads="1"/>
            </p:cNvSpPr>
            <p:nvPr/>
          </p:nvSpPr>
          <p:spPr bwMode="auto">
            <a:xfrm>
              <a:off x="2068" y="1348"/>
              <a:ext cx="40" cy="136"/>
            </a:xfrm>
            <a:prstGeom prst="rect">
              <a:avLst/>
            </a:prstGeom>
            <a:pattFill prst="narHorz">
              <a:fgClr>
                <a:srgbClr val="CC0000"/>
              </a:fgClr>
              <a:bgClr>
                <a:schemeClr val="bg1"/>
              </a:bgClr>
            </a:pattFill>
            <a:ln w="12700">
              <a:solidFill>
                <a:srgbClr val="CC0000"/>
              </a:solidFill>
              <a:miter lim="800000"/>
              <a:headEnd/>
              <a:tailEnd/>
            </a:ln>
            <a:effectLst>
              <a:outerShdw dist="35921" dir="2700000" algn="ctr" rotWithShape="0">
                <a:schemeClr val="tx1"/>
              </a:outerShdw>
            </a:effectLst>
          </p:spPr>
          <p:txBody>
            <a:bodyPr wrap="none" anchor="ctr"/>
            <a:lstStyle/>
            <a:p>
              <a:endParaRPr lang="en-US"/>
            </a:p>
          </p:txBody>
        </p:sp>
      </p:grpSp>
      <p:sp>
        <p:nvSpPr>
          <p:cNvPr id="945548" name="Rectangle 396"/>
          <p:cNvSpPr>
            <a:spLocks noChangeArrowheads="1"/>
          </p:cNvSpPr>
          <p:nvPr/>
        </p:nvSpPr>
        <p:spPr bwMode="auto">
          <a:xfrm>
            <a:off x="2690813" y="2000250"/>
            <a:ext cx="153987" cy="152400"/>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549" name="Rectangle 397"/>
          <p:cNvSpPr>
            <a:spLocks noChangeArrowheads="1"/>
          </p:cNvSpPr>
          <p:nvPr/>
        </p:nvSpPr>
        <p:spPr bwMode="auto">
          <a:xfrm>
            <a:off x="2844800" y="2000250"/>
            <a:ext cx="609600" cy="152400"/>
          </a:xfrm>
          <a:prstGeom prst="rect">
            <a:avLst/>
          </a:prstGeom>
          <a:solidFill>
            <a:srgbClr val="77777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550" name="Rectangle 398"/>
          <p:cNvSpPr>
            <a:spLocks noChangeArrowheads="1"/>
          </p:cNvSpPr>
          <p:nvPr/>
        </p:nvSpPr>
        <p:spPr bwMode="auto">
          <a:xfrm>
            <a:off x="2600325" y="1970088"/>
            <a:ext cx="368300"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a:t>T2</a:t>
            </a:r>
          </a:p>
        </p:txBody>
      </p:sp>
      <p:sp>
        <p:nvSpPr>
          <p:cNvPr id="945551" name="Rectangle 399"/>
          <p:cNvSpPr>
            <a:spLocks noChangeArrowheads="1"/>
          </p:cNvSpPr>
          <p:nvPr/>
        </p:nvSpPr>
        <p:spPr bwMode="auto">
          <a:xfrm>
            <a:off x="2828925" y="1970088"/>
            <a:ext cx="527050"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a:t>Data</a:t>
            </a:r>
          </a:p>
        </p:txBody>
      </p:sp>
      <p:sp>
        <p:nvSpPr>
          <p:cNvPr id="945552" name="Rectangle 400"/>
          <p:cNvSpPr>
            <a:spLocks noChangeArrowheads="1"/>
          </p:cNvSpPr>
          <p:nvPr/>
        </p:nvSpPr>
        <p:spPr bwMode="auto">
          <a:xfrm>
            <a:off x="1930400" y="2000250"/>
            <a:ext cx="609600" cy="152400"/>
          </a:xfrm>
          <a:prstGeom prst="rect">
            <a:avLst/>
          </a:prstGeom>
          <a:solidFill>
            <a:srgbClr val="77777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553" name="Rectangle 401"/>
          <p:cNvSpPr>
            <a:spLocks noChangeArrowheads="1"/>
          </p:cNvSpPr>
          <p:nvPr/>
        </p:nvSpPr>
        <p:spPr bwMode="auto">
          <a:xfrm>
            <a:off x="1914525" y="1970088"/>
            <a:ext cx="527050"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44" tIns="48222" rIns="96444" bIns="48222">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a:t>Data</a:t>
            </a:r>
          </a:p>
        </p:txBody>
      </p:sp>
      <p:sp>
        <p:nvSpPr>
          <p:cNvPr id="945554" name="Rectangle 402"/>
          <p:cNvSpPr>
            <a:spLocks noChangeArrowheads="1"/>
          </p:cNvSpPr>
          <p:nvPr/>
        </p:nvSpPr>
        <p:spPr bwMode="auto">
          <a:xfrm>
            <a:off x="4200525" y="2827338"/>
            <a:ext cx="557213"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748" tIns="42875" rIns="85748" bIns="42875">
            <a:spAutoFit/>
          </a:bodyPr>
          <a:lstStyle>
            <a:lvl1pPr defTabSz="957263">
              <a:defRPr sz="2400">
                <a:solidFill>
                  <a:schemeClr val="tx1"/>
                </a:solidFill>
                <a:latin typeface="Arial" panose="020B0604020202020204" pitchFamily="34" charset="0"/>
              </a:defRPr>
            </a:lvl1pPr>
            <a:lvl2pPr marL="479425" defTabSz="957263">
              <a:defRPr sz="2400">
                <a:solidFill>
                  <a:schemeClr val="tx1"/>
                </a:solidFill>
                <a:latin typeface="Arial" panose="020B0604020202020204" pitchFamily="34" charset="0"/>
              </a:defRPr>
            </a:lvl2pPr>
            <a:lvl3pPr marL="957263" defTabSz="957263">
              <a:defRPr sz="2400">
                <a:solidFill>
                  <a:schemeClr val="tx1"/>
                </a:solidFill>
                <a:latin typeface="Arial" panose="020B0604020202020204" pitchFamily="34" charset="0"/>
              </a:defRPr>
            </a:lvl3pPr>
            <a:lvl4pPr marL="1436688" defTabSz="957263">
              <a:defRPr sz="2400">
                <a:solidFill>
                  <a:schemeClr val="tx1"/>
                </a:solidFill>
                <a:latin typeface="Arial" panose="020B0604020202020204" pitchFamily="34" charset="0"/>
              </a:defRPr>
            </a:lvl4pPr>
            <a:lvl5pPr marL="1914525" defTabSz="957263">
              <a:defRPr sz="2400">
                <a:solidFill>
                  <a:schemeClr val="tx1"/>
                </a:solidFill>
                <a:latin typeface="Arial" panose="020B0604020202020204" pitchFamily="34" charset="0"/>
              </a:defRPr>
            </a:lvl5pPr>
            <a:lvl6pPr marL="2371725" defTabSz="957263" eaLnBrk="0" fontAlgn="base" hangingPunct="0">
              <a:spcBef>
                <a:spcPct val="0"/>
              </a:spcBef>
              <a:spcAft>
                <a:spcPct val="0"/>
              </a:spcAft>
              <a:defRPr sz="2400">
                <a:solidFill>
                  <a:schemeClr val="tx1"/>
                </a:solidFill>
                <a:latin typeface="Arial" panose="020B0604020202020204" pitchFamily="34" charset="0"/>
              </a:defRPr>
            </a:lvl6pPr>
            <a:lvl7pPr marL="2828925" defTabSz="957263" eaLnBrk="0" fontAlgn="base" hangingPunct="0">
              <a:spcBef>
                <a:spcPct val="0"/>
              </a:spcBef>
              <a:spcAft>
                <a:spcPct val="0"/>
              </a:spcAft>
              <a:defRPr sz="2400">
                <a:solidFill>
                  <a:schemeClr val="tx1"/>
                </a:solidFill>
                <a:latin typeface="Arial" panose="020B0604020202020204" pitchFamily="34" charset="0"/>
              </a:defRPr>
            </a:lvl7pPr>
            <a:lvl8pPr marL="3286125" defTabSz="957263" eaLnBrk="0" fontAlgn="base" hangingPunct="0">
              <a:spcBef>
                <a:spcPct val="0"/>
              </a:spcBef>
              <a:spcAft>
                <a:spcPct val="0"/>
              </a:spcAft>
              <a:defRPr sz="2400">
                <a:solidFill>
                  <a:schemeClr val="tx1"/>
                </a:solidFill>
                <a:latin typeface="Arial" panose="020B0604020202020204" pitchFamily="34" charset="0"/>
              </a:defRPr>
            </a:lvl8pPr>
            <a:lvl9pPr marL="3743325" defTabSz="957263"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300"/>
              <a:t>TAT2</a:t>
            </a:r>
          </a:p>
        </p:txBody>
      </p:sp>
    </p:spTree>
    <p:extLst>
      <p:ext uri="{BB962C8B-B14F-4D97-AF65-F5344CB8AC3E}">
        <p14:creationId xmlns:p14="http://schemas.microsoft.com/office/powerpoint/2010/main" val="242544246"/>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611188" y="254000"/>
            <a:ext cx="7623175" cy="838200"/>
          </a:xfrm>
        </p:spPr>
        <p:txBody>
          <a:bodyPr/>
          <a:lstStyle/>
          <a:p>
            <a:r>
              <a:rPr lang="en-US" altLang="zh-TW" b="0">
                <a:latin typeface="Tahoma" panose="020B0604030504040204" pitchFamily="34" charset="0"/>
                <a:ea typeface="新細明體" panose="02020500000000000000" pitchFamily="18" charset="-120"/>
              </a:rPr>
              <a:t>Packet Forwarding Example 2</a:t>
            </a:r>
          </a:p>
        </p:txBody>
      </p:sp>
      <p:sp>
        <p:nvSpPr>
          <p:cNvPr id="786435" name="Rectangle 3"/>
          <p:cNvSpPr>
            <a:spLocks noGrp="1" noChangeArrowheads="1"/>
          </p:cNvSpPr>
          <p:nvPr>
            <p:ph type="body" sz="half" idx="2"/>
          </p:nvPr>
        </p:nvSpPr>
        <p:spPr>
          <a:xfrm>
            <a:off x="454025" y="4725988"/>
            <a:ext cx="8223250" cy="1866900"/>
          </a:xfrm>
        </p:spPr>
        <p:txBody>
          <a:bodyPr/>
          <a:lstStyle/>
          <a:p>
            <a:pPr>
              <a:lnSpc>
                <a:spcPct val="85000"/>
              </a:lnSpc>
            </a:pPr>
            <a:r>
              <a:rPr lang="en-US" altLang="zh-TW" sz="2600" b="0">
                <a:latin typeface="Tahoma" panose="020B0604030504040204" pitchFamily="34" charset="0"/>
                <a:ea typeface="新細明體" panose="02020500000000000000" pitchFamily="18" charset="-120"/>
              </a:rPr>
              <a:t>In VPN 12, host 130.130.10.1 sends a packet with destination 130.130.11.3</a:t>
            </a:r>
          </a:p>
          <a:p>
            <a:pPr>
              <a:lnSpc>
                <a:spcPct val="85000"/>
              </a:lnSpc>
            </a:pPr>
            <a:r>
              <a:rPr lang="en-US" altLang="zh-TW" sz="2600" b="0">
                <a:latin typeface="Tahoma" panose="020B0604030504040204" pitchFamily="34" charset="0"/>
                <a:ea typeface="新細明體" panose="02020500000000000000" pitchFamily="18" charset="-120"/>
              </a:rPr>
              <a:t>Customer sites are attached to Provider</a:t>
            </a:r>
            <a:br>
              <a:rPr lang="en-US" altLang="zh-TW" sz="2600" b="0">
                <a:latin typeface="Tahoma" panose="020B0604030504040204" pitchFamily="34" charset="0"/>
                <a:ea typeface="新細明體" panose="02020500000000000000" pitchFamily="18" charset="-120"/>
              </a:rPr>
            </a:br>
            <a:r>
              <a:rPr lang="en-US" altLang="zh-TW" sz="2600" b="0">
                <a:latin typeface="Tahoma" panose="020B0604030504040204" pitchFamily="34" charset="0"/>
                <a:ea typeface="新細明體" panose="02020500000000000000" pitchFamily="18" charset="-120"/>
              </a:rPr>
              <a:t>Edge (PE) routers A &amp; B.</a:t>
            </a:r>
          </a:p>
        </p:txBody>
      </p:sp>
      <p:grpSp>
        <p:nvGrpSpPr>
          <p:cNvPr id="786436" name="Group 4"/>
          <p:cNvGrpSpPr>
            <a:grpSpLocks/>
          </p:cNvGrpSpPr>
          <p:nvPr/>
        </p:nvGrpSpPr>
        <p:grpSpPr bwMode="auto">
          <a:xfrm>
            <a:off x="254000" y="1385888"/>
            <a:ext cx="7932738" cy="3251200"/>
            <a:chOff x="160" y="838"/>
            <a:chExt cx="4997" cy="1966"/>
          </a:xfrm>
        </p:grpSpPr>
        <p:grpSp>
          <p:nvGrpSpPr>
            <p:cNvPr id="786437" name="Group 5"/>
            <p:cNvGrpSpPr>
              <a:grpSpLocks/>
            </p:cNvGrpSpPr>
            <p:nvPr/>
          </p:nvGrpSpPr>
          <p:grpSpPr bwMode="auto">
            <a:xfrm>
              <a:off x="1041" y="838"/>
              <a:ext cx="3350" cy="1966"/>
              <a:chOff x="2113" y="765"/>
              <a:chExt cx="3350" cy="1966"/>
            </a:xfrm>
          </p:grpSpPr>
          <p:grpSp>
            <p:nvGrpSpPr>
              <p:cNvPr id="786438" name="Group 6"/>
              <p:cNvGrpSpPr>
                <a:grpSpLocks/>
              </p:cNvGrpSpPr>
              <p:nvPr/>
            </p:nvGrpSpPr>
            <p:grpSpPr bwMode="auto">
              <a:xfrm>
                <a:off x="2113" y="765"/>
                <a:ext cx="3350" cy="1966"/>
                <a:chOff x="2113" y="765"/>
                <a:chExt cx="3350" cy="1966"/>
              </a:xfrm>
            </p:grpSpPr>
            <p:grpSp>
              <p:nvGrpSpPr>
                <p:cNvPr id="786439" name="Group 7"/>
                <p:cNvGrpSpPr>
                  <a:grpSpLocks/>
                </p:cNvGrpSpPr>
                <p:nvPr/>
              </p:nvGrpSpPr>
              <p:grpSpPr bwMode="auto">
                <a:xfrm>
                  <a:off x="2113" y="765"/>
                  <a:ext cx="3350" cy="1966"/>
                  <a:chOff x="2113" y="765"/>
                  <a:chExt cx="3350" cy="1966"/>
                </a:xfrm>
              </p:grpSpPr>
              <p:grpSp>
                <p:nvGrpSpPr>
                  <p:cNvPr id="786440" name="Group 8"/>
                  <p:cNvGrpSpPr>
                    <a:grpSpLocks/>
                  </p:cNvGrpSpPr>
                  <p:nvPr/>
                </p:nvGrpSpPr>
                <p:grpSpPr bwMode="auto">
                  <a:xfrm>
                    <a:off x="2161" y="765"/>
                    <a:ext cx="3264" cy="1920"/>
                    <a:chOff x="1200" y="912"/>
                    <a:chExt cx="3264" cy="1920"/>
                  </a:xfrm>
                </p:grpSpPr>
                <p:grpSp>
                  <p:nvGrpSpPr>
                    <p:cNvPr id="786441" name="Group 9"/>
                    <p:cNvGrpSpPr>
                      <a:grpSpLocks/>
                    </p:cNvGrpSpPr>
                    <p:nvPr/>
                  </p:nvGrpSpPr>
                  <p:grpSpPr bwMode="auto">
                    <a:xfrm>
                      <a:off x="1200" y="960"/>
                      <a:ext cx="3216" cy="1872"/>
                      <a:chOff x="1200" y="960"/>
                      <a:chExt cx="3216" cy="1872"/>
                    </a:xfrm>
                  </p:grpSpPr>
                  <p:sp>
                    <p:nvSpPr>
                      <p:cNvPr id="786442" name="Line 10"/>
                      <p:cNvSpPr>
                        <a:spLocks noChangeShapeType="1"/>
                      </p:cNvSpPr>
                      <p:nvPr/>
                    </p:nvSpPr>
                    <p:spPr bwMode="auto">
                      <a:xfrm flipH="1">
                        <a:off x="1584" y="2256"/>
                        <a:ext cx="96" cy="336"/>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6443" name="Line 11"/>
                      <p:cNvSpPr>
                        <a:spLocks noChangeShapeType="1"/>
                      </p:cNvSpPr>
                      <p:nvPr/>
                    </p:nvSpPr>
                    <p:spPr bwMode="auto">
                      <a:xfrm>
                        <a:off x="1200" y="1536"/>
                        <a:ext cx="384" cy="192"/>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6444" name="Line 12"/>
                      <p:cNvSpPr>
                        <a:spLocks noChangeShapeType="1"/>
                      </p:cNvSpPr>
                      <p:nvPr/>
                    </p:nvSpPr>
                    <p:spPr bwMode="auto">
                      <a:xfrm>
                        <a:off x="2976" y="2496"/>
                        <a:ext cx="96" cy="336"/>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6445" name="Line 13"/>
                      <p:cNvSpPr>
                        <a:spLocks noChangeShapeType="1"/>
                      </p:cNvSpPr>
                      <p:nvPr/>
                    </p:nvSpPr>
                    <p:spPr bwMode="auto">
                      <a:xfrm flipH="1" flipV="1">
                        <a:off x="1920" y="960"/>
                        <a:ext cx="0" cy="336"/>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6446" name="Line 14"/>
                      <p:cNvSpPr>
                        <a:spLocks noChangeShapeType="1"/>
                      </p:cNvSpPr>
                      <p:nvPr/>
                    </p:nvSpPr>
                    <p:spPr bwMode="auto">
                      <a:xfrm flipV="1">
                        <a:off x="4176" y="1296"/>
                        <a:ext cx="240"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6447" name="Line 15"/>
                      <p:cNvSpPr>
                        <a:spLocks noChangeShapeType="1"/>
                      </p:cNvSpPr>
                      <p:nvPr/>
                    </p:nvSpPr>
                    <p:spPr bwMode="auto">
                      <a:xfrm>
                        <a:off x="4128" y="1488"/>
                        <a:ext cx="288" cy="48"/>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grpSp>
                <p:grpSp>
                  <p:nvGrpSpPr>
                    <p:cNvPr id="786448" name="Group 16"/>
                    <p:cNvGrpSpPr>
                      <a:grpSpLocks/>
                    </p:cNvGrpSpPr>
                    <p:nvPr/>
                  </p:nvGrpSpPr>
                  <p:grpSpPr bwMode="auto">
                    <a:xfrm>
                      <a:off x="1200" y="960"/>
                      <a:ext cx="3264" cy="1872"/>
                      <a:chOff x="1200" y="960"/>
                      <a:chExt cx="3264" cy="1872"/>
                    </a:xfrm>
                  </p:grpSpPr>
                  <p:sp>
                    <p:nvSpPr>
                      <p:cNvPr id="786449" name="Line 17"/>
                      <p:cNvSpPr>
                        <a:spLocks noChangeShapeType="1"/>
                      </p:cNvSpPr>
                      <p:nvPr/>
                    </p:nvSpPr>
                    <p:spPr bwMode="auto">
                      <a:xfrm>
                        <a:off x="1728" y="960"/>
                        <a:ext cx="48" cy="288"/>
                      </a:xfrm>
                      <a:prstGeom prst="line">
                        <a:avLst/>
                      </a:prstGeom>
                      <a:noFill/>
                      <a:ln w="28575">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6450" name="Line 18"/>
                      <p:cNvSpPr>
                        <a:spLocks noChangeShapeType="1"/>
                      </p:cNvSpPr>
                      <p:nvPr/>
                    </p:nvSpPr>
                    <p:spPr bwMode="auto">
                      <a:xfrm>
                        <a:off x="4080" y="2112"/>
                        <a:ext cx="384" cy="192"/>
                      </a:xfrm>
                      <a:prstGeom prst="line">
                        <a:avLst/>
                      </a:prstGeom>
                      <a:noFill/>
                      <a:ln w="28575">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6451" name="Line 19"/>
                      <p:cNvSpPr>
                        <a:spLocks noChangeShapeType="1"/>
                      </p:cNvSpPr>
                      <p:nvPr/>
                    </p:nvSpPr>
                    <p:spPr bwMode="auto">
                      <a:xfrm flipH="1" flipV="1">
                        <a:off x="1200" y="1728"/>
                        <a:ext cx="384" cy="96"/>
                      </a:xfrm>
                      <a:prstGeom prst="line">
                        <a:avLst/>
                      </a:prstGeom>
                      <a:noFill/>
                      <a:ln w="28575">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6452" name="Line 20"/>
                      <p:cNvSpPr>
                        <a:spLocks noChangeShapeType="1"/>
                      </p:cNvSpPr>
                      <p:nvPr/>
                    </p:nvSpPr>
                    <p:spPr bwMode="auto">
                      <a:xfrm flipH="1" flipV="1">
                        <a:off x="2832" y="2496"/>
                        <a:ext cx="0" cy="336"/>
                      </a:xfrm>
                      <a:prstGeom prst="line">
                        <a:avLst/>
                      </a:prstGeom>
                      <a:noFill/>
                      <a:ln w="28575">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6453" name="Line 21"/>
                      <p:cNvSpPr>
                        <a:spLocks noChangeShapeType="1"/>
                      </p:cNvSpPr>
                      <p:nvPr/>
                    </p:nvSpPr>
                    <p:spPr bwMode="auto">
                      <a:xfrm flipH="1">
                        <a:off x="4128" y="1056"/>
                        <a:ext cx="96" cy="240"/>
                      </a:xfrm>
                      <a:prstGeom prst="line">
                        <a:avLst/>
                      </a:prstGeom>
                      <a:noFill/>
                      <a:ln w="28575">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grpSp>
                <p:grpSp>
                  <p:nvGrpSpPr>
                    <p:cNvPr id="786454" name="Group 22"/>
                    <p:cNvGrpSpPr>
                      <a:grpSpLocks/>
                    </p:cNvGrpSpPr>
                    <p:nvPr/>
                  </p:nvGrpSpPr>
                  <p:grpSpPr bwMode="auto">
                    <a:xfrm>
                      <a:off x="1200" y="912"/>
                      <a:ext cx="3264" cy="1632"/>
                      <a:chOff x="1200" y="912"/>
                      <a:chExt cx="3264" cy="1632"/>
                    </a:xfrm>
                  </p:grpSpPr>
                  <p:sp>
                    <p:nvSpPr>
                      <p:cNvPr id="786455" name="Line 23"/>
                      <p:cNvSpPr>
                        <a:spLocks noChangeShapeType="1"/>
                      </p:cNvSpPr>
                      <p:nvPr/>
                    </p:nvSpPr>
                    <p:spPr bwMode="auto">
                      <a:xfrm flipV="1">
                        <a:off x="4224" y="1056"/>
                        <a:ext cx="240" cy="336"/>
                      </a:xfrm>
                      <a:prstGeom prst="line">
                        <a:avLst/>
                      </a:prstGeom>
                      <a:noFill/>
                      <a:ln w="28575">
                        <a:solidFill>
                          <a:srgbClr val="158A4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6456" name="Line 24"/>
                      <p:cNvSpPr>
                        <a:spLocks noChangeShapeType="1"/>
                      </p:cNvSpPr>
                      <p:nvPr/>
                    </p:nvSpPr>
                    <p:spPr bwMode="auto">
                      <a:xfrm>
                        <a:off x="1776" y="2256"/>
                        <a:ext cx="48" cy="288"/>
                      </a:xfrm>
                      <a:prstGeom prst="line">
                        <a:avLst/>
                      </a:prstGeom>
                      <a:noFill/>
                      <a:ln w="28575">
                        <a:solidFill>
                          <a:srgbClr val="158A4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6457" name="Line 25"/>
                      <p:cNvSpPr>
                        <a:spLocks noChangeShapeType="1"/>
                      </p:cNvSpPr>
                      <p:nvPr/>
                    </p:nvSpPr>
                    <p:spPr bwMode="auto">
                      <a:xfrm flipH="1" flipV="1">
                        <a:off x="1536" y="912"/>
                        <a:ext cx="144" cy="384"/>
                      </a:xfrm>
                      <a:prstGeom prst="line">
                        <a:avLst/>
                      </a:prstGeom>
                      <a:noFill/>
                      <a:ln w="28575">
                        <a:solidFill>
                          <a:srgbClr val="158A4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6458" name="Line 26"/>
                      <p:cNvSpPr>
                        <a:spLocks noChangeShapeType="1"/>
                      </p:cNvSpPr>
                      <p:nvPr/>
                    </p:nvSpPr>
                    <p:spPr bwMode="auto">
                      <a:xfrm flipH="1" flipV="1">
                        <a:off x="4032" y="2160"/>
                        <a:ext cx="240" cy="336"/>
                      </a:xfrm>
                      <a:prstGeom prst="line">
                        <a:avLst/>
                      </a:prstGeom>
                      <a:noFill/>
                      <a:ln w="28575">
                        <a:solidFill>
                          <a:srgbClr val="158A4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6459" name="Line 27"/>
                      <p:cNvSpPr>
                        <a:spLocks noChangeShapeType="1"/>
                      </p:cNvSpPr>
                      <p:nvPr/>
                    </p:nvSpPr>
                    <p:spPr bwMode="auto">
                      <a:xfrm flipV="1">
                        <a:off x="1200" y="1872"/>
                        <a:ext cx="288" cy="48"/>
                      </a:xfrm>
                      <a:prstGeom prst="line">
                        <a:avLst/>
                      </a:prstGeom>
                      <a:noFill/>
                      <a:ln w="28575">
                        <a:solidFill>
                          <a:srgbClr val="158A4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grpSp>
              </p:grpSp>
              <p:grpSp>
                <p:nvGrpSpPr>
                  <p:cNvPr id="786460" name="Group 28"/>
                  <p:cNvGrpSpPr>
                    <a:grpSpLocks/>
                  </p:cNvGrpSpPr>
                  <p:nvPr/>
                </p:nvGrpSpPr>
                <p:grpSpPr bwMode="auto">
                  <a:xfrm>
                    <a:off x="2113" y="765"/>
                    <a:ext cx="3350" cy="1966"/>
                    <a:chOff x="2113" y="765"/>
                    <a:chExt cx="3350" cy="1966"/>
                  </a:xfrm>
                </p:grpSpPr>
                <p:grpSp>
                  <p:nvGrpSpPr>
                    <p:cNvPr id="786461" name="Group 29"/>
                    <p:cNvGrpSpPr>
                      <a:grpSpLocks/>
                    </p:cNvGrpSpPr>
                    <p:nvPr/>
                  </p:nvGrpSpPr>
                  <p:grpSpPr bwMode="auto">
                    <a:xfrm>
                      <a:off x="2113" y="765"/>
                      <a:ext cx="3350" cy="1966"/>
                      <a:chOff x="1152" y="912"/>
                      <a:chExt cx="3350" cy="1966"/>
                    </a:xfrm>
                  </p:grpSpPr>
                  <p:sp>
                    <p:nvSpPr>
                      <p:cNvPr id="786462" name="Rectangle 30"/>
                      <p:cNvSpPr>
                        <a:spLocks noChangeArrowheads="1"/>
                      </p:cNvSpPr>
                      <p:nvPr/>
                    </p:nvSpPr>
                    <p:spPr bwMode="auto">
                      <a:xfrm>
                        <a:off x="1680" y="912"/>
                        <a:ext cx="86" cy="94"/>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6463" name="Rectangle 31"/>
                      <p:cNvSpPr>
                        <a:spLocks noChangeArrowheads="1"/>
                      </p:cNvSpPr>
                      <p:nvPr/>
                    </p:nvSpPr>
                    <p:spPr bwMode="auto">
                      <a:xfrm>
                        <a:off x="1152" y="1680"/>
                        <a:ext cx="86" cy="94"/>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6464" name="Rectangle 32"/>
                      <p:cNvSpPr>
                        <a:spLocks noChangeArrowheads="1"/>
                      </p:cNvSpPr>
                      <p:nvPr/>
                    </p:nvSpPr>
                    <p:spPr bwMode="auto">
                      <a:xfrm>
                        <a:off x="2784" y="2784"/>
                        <a:ext cx="86" cy="94"/>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6465" name="Rectangle 33"/>
                      <p:cNvSpPr>
                        <a:spLocks noChangeArrowheads="1"/>
                      </p:cNvSpPr>
                      <p:nvPr/>
                    </p:nvSpPr>
                    <p:spPr bwMode="auto">
                      <a:xfrm>
                        <a:off x="4176" y="1008"/>
                        <a:ext cx="86" cy="94"/>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6466" name="Rectangle 34"/>
                      <p:cNvSpPr>
                        <a:spLocks noChangeArrowheads="1"/>
                      </p:cNvSpPr>
                      <p:nvPr/>
                    </p:nvSpPr>
                    <p:spPr bwMode="auto">
                      <a:xfrm>
                        <a:off x="4416" y="2256"/>
                        <a:ext cx="86" cy="94"/>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grpSp>
                <p:grpSp>
                  <p:nvGrpSpPr>
                    <p:cNvPr id="786467" name="Group 35"/>
                    <p:cNvGrpSpPr>
                      <a:grpSpLocks/>
                    </p:cNvGrpSpPr>
                    <p:nvPr/>
                  </p:nvGrpSpPr>
                  <p:grpSpPr bwMode="auto">
                    <a:xfrm>
                      <a:off x="2113" y="765"/>
                      <a:ext cx="3350" cy="1966"/>
                      <a:chOff x="1152" y="912"/>
                      <a:chExt cx="3350" cy="1966"/>
                    </a:xfrm>
                  </p:grpSpPr>
                  <p:grpSp>
                    <p:nvGrpSpPr>
                      <p:cNvPr id="786468" name="Group 36"/>
                      <p:cNvGrpSpPr>
                        <a:grpSpLocks/>
                      </p:cNvGrpSpPr>
                      <p:nvPr/>
                    </p:nvGrpSpPr>
                    <p:grpSpPr bwMode="auto">
                      <a:xfrm>
                        <a:off x="1152" y="912"/>
                        <a:ext cx="3350" cy="1966"/>
                        <a:chOff x="1152" y="912"/>
                        <a:chExt cx="3350" cy="1966"/>
                      </a:xfrm>
                    </p:grpSpPr>
                    <p:sp>
                      <p:nvSpPr>
                        <p:cNvPr id="786469" name="Rectangle 37"/>
                        <p:cNvSpPr>
                          <a:spLocks noChangeArrowheads="1"/>
                        </p:cNvSpPr>
                        <p:nvPr/>
                      </p:nvSpPr>
                      <p:spPr bwMode="auto">
                        <a:xfrm>
                          <a:off x="1152" y="1488"/>
                          <a:ext cx="86" cy="94"/>
                        </a:xfrm>
                        <a:prstGeom prst="rect">
                          <a:avLst/>
                        </a:prstGeom>
                        <a:solidFill>
                          <a:schemeClr val="accent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6470" name="Rectangle 38"/>
                        <p:cNvSpPr>
                          <a:spLocks noChangeArrowheads="1"/>
                        </p:cNvSpPr>
                        <p:nvPr/>
                      </p:nvSpPr>
                      <p:spPr bwMode="auto">
                        <a:xfrm>
                          <a:off x="1872" y="912"/>
                          <a:ext cx="86" cy="94"/>
                        </a:xfrm>
                        <a:prstGeom prst="rect">
                          <a:avLst/>
                        </a:prstGeom>
                        <a:solidFill>
                          <a:schemeClr val="accent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6471" name="Rectangle 39"/>
                        <p:cNvSpPr>
                          <a:spLocks noChangeArrowheads="1"/>
                        </p:cNvSpPr>
                        <p:nvPr/>
                      </p:nvSpPr>
                      <p:spPr bwMode="auto">
                        <a:xfrm>
                          <a:off x="4416" y="1248"/>
                          <a:ext cx="86" cy="94"/>
                        </a:xfrm>
                        <a:prstGeom prst="rect">
                          <a:avLst/>
                        </a:prstGeom>
                        <a:solidFill>
                          <a:schemeClr val="accent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6472" name="Rectangle 40"/>
                        <p:cNvSpPr>
                          <a:spLocks noChangeArrowheads="1"/>
                        </p:cNvSpPr>
                        <p:nvPr/>
                      </p:nvSpPr>
                      <p:spPr bwMode="auto">
                        <a:xfrm>
                          <a:off x="4416" y="1488"/>
                          <a:ext cx="86" cy="94"/>
                        </a:xfrm>
                        <a:prstGeom prst="rect">
                          <a:avLst/>
                        </a:prstGeom>
                        <a:solidFill>
                          <a:schemeClr val="accent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6473" name="Rectangle 41"/>
                        <p:cNvSpPr>
                          <a:spLocks noChangeArrowheads="1"/>
                        </p:cNvSpPr>
                        <p:nvPr/>
                      </p:nvSpPr>
                      <p:spPr bwMode="auto">
                        <a:xfrm>
                          <a:off x="1536" y="2496"/>
                          <a:ext cx="86" cy="94"/>
                        </a:xfrm>
                        <a:prstGeom prst="rect">
                          <a:avLst/>
                        </a:prstGeom>
                        <a:solidFill>
                          <a:schemeClr val="accent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6474" name="Rectangle 42"/>
                        <p:cNvSpPr>
                          <a:spLocks noChangeArrowheads="1"/>
                        </p:cNvSpPr>
                        <p:nvPr/>
                      </p:nvSpPr>
                      <p:spPr bwMode="auto">
                        <a:xfrm>
                          <a:off x="3024" y="2784"/>
                          <a:ext cx="86" cy="94"/>
                        </a:xfrm>
                        <a:prstGeom prst="rect">
                          <a:avLst/>
                        </a:prstGeom>
                        <a:solidFill>
                          <a:schemeClr val="accent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grpSp>
                  <p:grpSp>
                    <p:nvGrpSpPr>
                      <p:cNvPr id="786475" name="Group 43"/>
                      <p:cNvGrpSpPr>
                        <a:grpSpLocks/>
                      </p:cNvGrpSpPr>
                      <p:nvPr/>
                    </p:nvGrpSpPr>
                    <p:grpSpPr bwMode="auto">
                      <a:xfrm>
                        <a:off x="1152" y="912"/>
                        <a:ext cx="3350" cy="1678"/>
                        <a:chOff x="1152" y="912"/>
                        <a:chExt cx="3350" cy="1678"/>
                      </a:xfrm>
                    </p:grpSpPr>
                    <p:sp>
                      <p:nvSpPr>
                        <p:cNvPr id="786476" name="Rectangle 44"/>
                        <p:cNvSpPr>
                          <a:spLocks noChangeArrowheads="1"/>
                        </p:cNvSpPr>
                        <p:nvPr/>
                      </p:nvSpPr>
                      <p:spPr bwMode="auto">
                        <a:xfrm>
                          <a:off x="1488" y="912"/>
                          <a:ext cx="86" cy="94"/>
                        </a:xfrm>
                        <a:prstGeom prst="rect">
                          <a:avLst/>
                        </a:prstGeom>
                        <a:solidFill>
                          <a:srgbClr val="3CE283"/>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6477" name="Rectangle 45"/>
                        <p:cNvSpPr>
                          <a:spLocks noChangeArrowheads="1"/>
                        </p:cNvSpPr>
                        <p:nvPr/>
                      </p:nvSpPr>
                      <p:spPr bwMode="auto">
                        <a:xfrm>
                          <a:off x="4416" y="1008"/>
                          <a:ext cx="86" cy="94"/>
                        </a:xfrm>
                        <a:prstGeom prst="rect">
                          <a:avLst/>
                        </a:prstGeom>
                        <a:solidFill>
                          <a:srgbClr val="3CE283"/>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6478" name="Rectangle 46"/>
                        <p:cNvSpPr>
                          <a:spLocks noChangeArrowheads="1"/>
                        </p:cNvSpPr>
                        <p:nvPr/>
                      </p:nvSpPr>
                      <p:spPr bwMode="auto">
                        <a:xfrm>
                          <a:off x="1776" y="2496"/>
                          <a:ext cx="86" cy="94"/>
                        </a:xfrm>
                        <a:prstGeom prst="rect">
                          <a:avLst/>
                        </a:prstGeom>
                        <a:solidFill>
                          <a:srgbClr val="3CE283"/>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6479" name="Rectangle 47"/>
                        <p:cNvSpPr>
                          <a:spLocks noChangeArrowheads="1"/>
                        </p:cNvSpPr>
                        <p:nvPr/>
                      </p:nvSpPr>
                      <p:spPr bwMode="auto">
                        <a:xfrm>
                          <a:off x="4224" y="2448"/>
                          <a:ext cx="86" cy="94"/>
                        </a:xfrm>
                        <a:prstGeom prst="rect">
                          <a:avLst/>
                        </a:prstGeom>
                        <a:solidFill>
                          <a:srgbClr val="3CE283"/>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6480" name="Rectangle 48"/>
                        <p:cNvSpPr>
                          <a:spLocks noChangeArrowheads="1"/>
                        </p:cNvSpPr>
                        <p:nvPr/>
                      </p:nvSpPr>
                      <p:spPr bwMode="auto">
                        <a:xfrm>
                          <a:off x="1152" y="1872"/>
                          <a:ext cx="86" cy="94"/>
                        </a:xfrm>
                        <a:prstGeom prst="rect">
                          <a:avLst/>
                        </a:prstGeom>
                        <a:solidFill>
                          <a:srgbClr val="3CE283"/>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grpSp>
                </p:grpSp>
              </p:grpSp>
            </p:grpSp>
            <p:grpSp>
              <p:nvGrpSpPr>
                <p:cNvPr id="786481" name="Group 49"/>
                <p:cNvGrpSpPr>
                  <a:grpSpLocks/>
                </p:cNvGrpSpPr>
                <p:nvPr/>
              </p:nvGrpSpPr>
              <p:grpSpPr bwMode="auto">
                <a:xfrm>
                  <a:off x="2543" y="1005"/>
                  <a:ext cx="2499" cy="1431"/>
                  <a:chOff x="2543" y="1005"/>
                  <a:chExt cx="2499" cy="1431"/>
                </a:xfrm>
              </p:grpSpPr>
              <p:pic>
                <p:nvPicPr>
                  <p:cNvPr id="786482" name="Picture 5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 y="1005"/>
                    <a:ext cx="2499" cy="1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6483" name="Picture 5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4" y="1147"/>
                    <a:ext cx="1673" cy="1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6484" name="Line 52"/>
                  <p:cNvSpPr>
                    <a:spLocks noChangeShapeType="1"/>
                  </p:cNvSpPr>
                  <p:nvPr/>
                </p:nvSpPr>
                <p:spPr bwMode="auto">
                  <a:xfrm flipV="1">
                    <a:off x="3473" y="1644"/>
                    <a:ext cx="427" cy="231"/>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grpSp>
                <p:nvGrpSpPr>
                  <p:cNvPr id="786485" name="Group 53"/>
                  <p:cNvGrpSpPr>
                    <a:grpSpLocks/>
                  </p:cNvGrpSpPr>
                  <p:nvPr/>
                </p:nvGrpSpPr>
                <p:grpSpPr bwMode="auto">
                  <a:xfrm>
                    <a:off x="2676" y="1253"/>
                    <a:ext cx="2248" cy="1051"/>
                    <a:chOff x="1545" y="1017"/>
                    <a:chExt cx="2248" cy="1051"/>
                  </a:xfrm>
                </p:grpSpPr>
                <p:sp>
                  <p:nvSpPr>
                    <p:cNvPr id="786486" name="Line 54"/>
                    <p:cNvSpPr>
                      <a:spLocks noChangeShapeType="1"/>
                    </p:cNvSpPr>
                    <p:nvPr/>
                  </p:nvSpPr>
                  <p:spPr bwMode="auto">
                    <a:xfrm flipV="1">
                      <a:off x="2877" y="1177"/>
                      <a:ext cx="365" cy="142"/>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6487" name="Line 55"/>
                    <p:cNvSpPr>
                      <a:spLocks noChangeShapeType="1"/>
                    </p:cNvSpPr>
                    <p:nvPr/>
                  </p:nvSpPr>
                  <p:spPr bwMode="auto">
                    <a:xfrm>
                      <a:off x="2859" y="1479"/>
                      <a:ext cx="391" cy="160"/>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6488" name="Line 56"/>
                    <p:cNvSpPr>
                      <a:spLocks noChangeShapeType="1"/>
                    </p:cNvSpPr>
                    <p:nvPr/>
                  </p:nvSpPr>
                  <p:spPr bwMode="auto">
                    <a:xfrm flipH="1">
                      <a:off x="3259" y="1257"/>
                      <a:ext cx="9" cy="391"/>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6489" name="Line 57"/>
                    <p:cNvSpPr>
                      <a:spLocks noChangeShapeType="1"/>
                    </p:cNvSpPr>
                    <p:nvPr/>
                  </p:nvSpPr>
                  <p:spPr bwMode="auto">
                    <a:xfrm flipH="1" flipV="1">
                      <a:off x="2333" y="1055"/>
                      <a:ext cx="846" cy="51"/>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6490" name="Line 58"/>
                    <p:cNvSpPr>
                      <a:spLocks noChangeShapeType="1"/>
                    </p:cNvSpPr>
                    <p:nvPr/>
                  </p:nvSpPr>
                  <p:spPr bwMode="auto">
                    <a:xfrm flipH="1" flipV="1">
                      <a:off x="1739" y="1017"/>
                      <a:ext cx="444" cy="71"/>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6491" name="Line 59"/>
                    <p:cNvSpPr>
                      <a:spLocks noChangeShapeType="1"/>
                    </p:cNvSpPr>
                    <p:nvPr/>
                  </p:nvSpPr>
                  <p:spPr bwMode="auto">
                    <a:xfrm flipV="1">
                      <a:off x="1748" y="1737"/>
                      <a:ext cx="471" cy="9"/>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6492" name="Line 60"/>
                    <p:cNvSpPr>
                      <a:spLocks noChangeShapeType="1"/>
                    </p:cNvSpPr>
                    <p:nvPr/>
                  </p:nvSpPr>
                  <p:spPr bwMode="auto">
                    <a:xfrm>
                      <a:off x="3322" y="1764"/>
                      <a:ext cx="453" cy="62"/>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6493" name="Line 61"/>
                    <p:cNvSpPr>
                      <a:spLocks noChangeShapeType="1"/>
                    </p:cNvSpPr>
                    <p:nvPr/>
                  </p:nvSpPr>
                  <p:spPr bwMode="auto">
                    <a:xfrm flipV="1">
                      <a:off x="3366" y="1087"/>
                      <a:ext cx="382" cy="63"/>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6494" name="Line 62"/>
                    <p:cNvSpPr>
                      <a:spLocks noChangeShapeType="1"/>
                    </p:cNvSpPr>
                    <p:nvPr/>
                  </p:nvSpPr>
                  <p:spPr bwMode="auto">
                    <a:xfrm>
                      <a:off x="3330" y="1238"/>
                      <a:ext cx="463" cy="464"/>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6495" name="Line 63"/>
                    <p:cNvSpPr>
                      <a:spLocks noChangeShapeType="1"/>
                    </p:cNvSpPr>
                    <p:nvPr/>
                  </p:nvSpPr>
                  <p:spPr bwMode="auto">
                    <a:xfrm flipH="1">
                      <a:off x="1545" y="1169"/>
                      <a:ext cx="658" cy="266"/>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6496" name="Line 64"/>
                    <p:cNvSpPr>
                      <a:spLocks noChangeShapeType="1"/>
                    </p:cNvSpPr>
                    <p:nvPr/>
                  </p:nvSpPr>
                  <p:spPr bwMode="auto">
                    <a:xfrm flipH="1" flipV="1">
                      <a:off x="1592" y="1518"/>
                      <a:ext cx="69" cy="166"/>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6497" name="Line 65"/>
                    <p:cNvSpPr>
                      <a:spLocks noChangeShapeType="1"/>
                    </p:cNvSpPr>
                    <p:nvPr/>
                  </p:nvSpPr>
                  <p:spPr bwMode="auto">
                    <a:xfrm>
                      <a:off x="2313" y="1133"/>
                      <a:ext cx="346" cy="222"/>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6498" name="Line 66"/>
                    <p:cNvSpPr>
                      <a:spLocks noChangeShapeType="1"/>
                    </p:cNvSpPr>
                    <p:nvPr/>
                  </p:nvSpPr>
                  <p:spPr bwMode="auto">
                    <a:xfrm flipH="1" flipV="1">
                      <a:off x="2253" y="1818"/>
                      <a:ext cx="432" cy="218"/>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6499" name="Line 67"/>
                    <p:cNvSpPr>
                      <a:spLocks noChangeShapeType="1"/>
                    </p:cNvSpPr>
                    <p:nvPr/>
                  </p:nvSpPr>
                  <p:spPr bwMode="auto">
                    <a:xfrm flipV="1">
                      <a:off x="2802" y="1764"/>
                      <a:ext cx="422" cy="304"/>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786500" name="Group 68"/>
              <p:cNvGrpSpPr>
                <a:grpSpLocks noChangeAspect="1"/>
              </p:cNvGrpSpPr>
              <p:nvPr/>
            </p:nvGrpSpPr>
            <p:grpSpPr bwMode="auto">
              <a:xfrm>
                <a:off x="3215" y="1220"/>
                <a:ext cx="1378" cy="986"/>
                <a:chOff x="2275" y="1200"/>
                <a:chExt cx="1101" cy="788"/>
              </a:xfrm>
            </p:grpSpPr>
            <p:pic>
              <p:nvPicPr>
                <p:cNvPr id="786501"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5" y="1200"/>
                  <a:ext cx="26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6502"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5" y="1699"/>
                  <a:ext cx="26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6503" name="Picture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 y="1235"/>
                  <a:ext cx="26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6504"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7" y="1411"/>
                  <a:ext cx="26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6505" name="Picture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3" y="1667"/>
                  <a:ext cx="26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86506" name="Group 74"/>
              <p:cNvGrpSpPr>
                <a:grpSpLocks/>
              </p:cNvGrpSpPr>
              <p:nvPr/>
            </p:nvGrpSpPr>
            <p:grpSpPr bwMode="auto">
              <a:xfrm>
                <a:off x="2370" y="1098"/>
                <a:ext cx="2845" cy="1323"/>
                <a:chOff x="2410" y="1498"/>
                <a:chExt cx="2845" cy="1323"/>
              </a:xfrm>
            </p:grpSpPr>
            <p:pic>
              <p:nvPicPr>
                <p:cNvPr id="786507" name="Picture 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1" y="1558"/>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6508" name="Picture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0" y="1938"/>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6509"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0" y="2318"/>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6510"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1" y="2578"/>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6511" name="Picture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1" y="2298"/>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6512" name="Picture 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0" y="1498"/>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786513" name="Text Box 81"/>
            <p:cNvSpPr txBox="1">
              <a:spLocks noChangeArrowheads="1"/>
            </p:cNvSpPr>
            <p:nvPr/>
          </p:nvSpPr>
          <p:spPr bwMode="auto">
            <a:xfrm>
              <a:off x="160" y="1931"/>
              <a:ext cx="9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zh-TW" altLang="en-US">
                  <a:ea typeface="新細明體" panose="02020500000000000000" pitchFamily="18" charset="-120"/>
                </a:rPr>
                <a:t>130.130.10.1</a:t>
              </a:r>
            </a:p>
          </p:txBody>
        </p:sp>
        <p:sp>
          <p:nvSpPr>
            <p:cNvPr id="786514" name="Text Box 82"/>
            <p:cNvSpPr txBox="1">
              <a:spLocks noChangeArrowheads="1"/>
            </p:cNvSpPr>
            <p:nvPr/>
          </p:nvSpPr>
          <p:spPr bwMode="auto">
            <a:xfrm>
              <a:off x="4201" y="2500"/>
              <a:ext cx="9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zh-TW" altLang="en-US">
                  <a:ea typeface="新細明體" panose="02020500000000000000" pitchFamily="18" charset="-120"/>
                </a:rPr>
                <a:t>130.130.11.3</a:t>
              </a:r>
            </a:p>
          </p:txBody>
        </p:sp>
        <p:sp>
          <p:nvSpPr>
            <p:cNvPr id="786515" name="Text Box 83"/>
            <p:cNvSpPr txBox="1">
              <a:spLocks noChangeArrowheads="1"/>
            </p:cNvSpPr>
            <p:nvPr/>
          </p:nvSpPr>
          <p:spPr bwMode="auto">
            <a:xfrm>
              <a:off x="1147" y="1787"/>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zh-TW" altLang="en-US" sz="1400">
                  <a:ea typeface="新細明體" panose="02020500000000000000" pitchFamily="18" charset="-120"/>
                </a:rPr>
                <a:t>12</a:t>
              </a:r>
              <a:endParaRPr lang="zh-TW" altLang="en-US">
                <a:ea typeface="新細明體" panose="02020500000000000000" pitchFamily="18" charset="-120"/>
              </a:endParaRPr>
            </a:p>
          </p:txBody>
        </p:sp>
        <p:sp>
          <p:nvSpPr>
            <p:cNvPr id="786516" name="Text Box 84"/>
            <p:cNvSpPr txBox="1">
              <a:spLocks noChangeArrowheads="1"/>
            </p:cNvSpPr>
            <p:nvPr/>
          </p:nvSpPr>
          <p:spPr bwMode="auto">
            <a:xfrm>
              <a:off x="3843" y="2228"/>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zh-TW" altLang="en-US" sz="1400">
                  <a:ea typeface="新細明體" panose="02020500000000000000" pitchFamily="18" charset="-120"/>
                </a:rPr>
                <a:t>12</a:t>
              </a:r>
              <a:endParaRPr lang="zh-TW" altLang="en-US">
                <a:ea typeface="新細明體" panose="02020500000000000000" pitchFamily="18" charset="-120"/>
              </a:endParaRPr>
            </a:p>
          </p:txBody>
        </p:sp>
        <p:sp>
          <p:nvSpPr>
            <p:cNvPr id="786517" name="Freeform 85"/>
            <p:cNvSpPr>
              <a:spLocks noChangeAspect="1"/>
            </p:cNvSpPr>
            <p:nvPr/>
          </p:nvSpPr>
          <p:spPr bwMode="auto">
            <a:xfrm>
              <a:off x="964" y="1206"/>
              <a:ext cx="3236" cy="1112"/>
            </a:xfrm>
            <a:custGeom>
              <a:avLst/>
              <a:gdLst>
                <a:gd name="T0" fmla="*/ 0 w 3236"/>
                <a:gd name="T1" fmla="*/ 585 h 1112"/>
                <a:gd name="T2" fmla="*/ 1290 w 3236"/>
                <a:gd name="T3" fmla="*/ 112 h 1112"/>
                <a:gd name="T4" fmla="*/ 2417 w 3236"/>
                <a:gd name="T5" fmla="*/ 167 h 1112"/>
                <a:gd name="T6" fmla="*/ 3236 w 3236"/>
                <a:gd name="T7" fmla="*/ 1112 h 1112"/>
              </a:gdLst>
              <a:ahLst/>
              <a:cxnLst>
                <a:cxn ang="0">
                  <a:pos x="T0" y="T1"/>
                </a:cxn>
                <a:cxn ang="0">
                  <a:pos x="T2" y="T3"/>
                </a:cxn>
                <a:cxn ang="0">
                  <a:pos x="T4" y="T5"/>
                </a:cxn>
                <a:cxn ang="0">
                  <a:pos x="T6" y="T7"/>
                </a:cxn>
              </a:cxnLst>
              <a:rect l="0" t="0" r="r" b="b"/>
              <a:pathLst>
                <a:path w="3236" h="1112">
                  <a:moveTo>
                    <a:pt x="0" y="585"/>
                  </a:moveTo>
                  <a:cubicBezTo>
                    <a:pt x="212" y="506"/>
                    <a:pt x="887" y="182"/>
                    <a:pt x="1290" y="112"/>
                  </a:cubicBezTo>
                  <a:cubicBezTo>
                    <a:pt x="1693" y="42"/>
                    <a:pt x="2093" y="0"/>
                    <a:pt x="2417" y="167"/>
                  </a:cubicBezTo>
                  <a:cubicBezTo>
                    <a:pt x="2741" y="334"/>
                    <a:pt x="3066" y="915"/>
                    <a:pt x="3236" y="1112"/>
                  </a:cubicBezTo>
                </a:path>
              </a:pathLst>
            </a:custGeom>
            <a:noFill/>
            <a:ln w="38100" cmpd="sng">
              <a:solidFill>
                <a:srgbClr val="3CE283"/>
              </a:solidFill>
              <a:prstDash val="solid"/>
              <a:round/>
              <a:headEnd type="none" w="med" len="med"/>
              <a:tailEnd type="triangle" w="med" len="me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6518" name="Rectangle 86"/>
            <p:cNvSpPr>
              <a:spLocks noChangeAspect="1" noChangeArrowheads="1"/>
            </p:cNvSpPr>
            <p:nvPr/>
          </p:nvSpPr>
          <p:spPr bwMode="auto">
            <a:xfrm>
              <a:off x="760" y="1799"/>
              <a:ext cx="172" cy="58"/>
            </a:xfrm>
            <a:prstGeom prst="rect">
              <a:avLst/>
            </a:prstGeom>
            <a:solidFill>
              <a:schemeClr val="bg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6519" name="Rectangle 87"/>
            <p:cNvSpPr>
              <a:spLocks noChangeAspect="1" noChangeArrowheads="1"/>
            </p:cNvSpPr>
            <p:nvPr/>
          </p:nvSpPr>
          <p:spPr bwMode="auto">
            <a:xfrm>
              <a:off x="4274" y="2404"/>
              <a:ext cx="172" cy="58"/>
            </a:xfrm>
            <a:prstGeom prst="rect">
              <a:avLst/>
            </a:prstGeom>
            <a:solidFill>
              <a:schemeClr val="bg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6520" name="Text Box 88"/>
            <p:cNvSpPr txBox="1">
              <a:spLocks noChangeArrowheads="1"/>
            </p:cNvSpPr>
            <p:nvPr/>
          </p:nvSpPr>
          <p:spPr bwMode="auto">
            <a:xfrm>
              <a:off x="1679" y="1684"/>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en-US" altLang="zh-TW" sz="1400">
                  <a:ea typeface="新細明體" panose="02020500000000000000" pitchFamily="18" charset="-120"/>
                </a:rPr>
                <a:t>A</a:t>
              </a:r>
              <a:endParaRPr lang="en-US" altLang="zh-TW">
                <a:ea typeface="新細明體" panose="02020500000000000000" pitchFamily="18" charset="-120"/>
              </a:endParaRPr>
            </a:p>
          </p:txBody>
        </p:sp>
        <p:sp>
          <p:nvSpPr>
            <p:cNvPr id="786521" name="Text Box 89"/>
            <p:cNvSpPr txBox="1">
              <a:spLocks noChangeArrowheads="1"/>
            </p:cNvSpPr>
            <p:nvPr/>
          </p:nvSpPr>
          <p:spPr bwMode="auto">
            <a:xfrm>
              <a:off x="3611" y="2180"/>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en-US" altLang="zh-TW" sz="1400">
                  <a:ea typeface="新細明體" panose="02020500000000000000" pitchFamily="18" charset="-120"/>
                </a:rPr>
                <a:t>B</a:t>
              </a:r>
              <a:endParaRPr lang="en-US" altLang="zh-TW">
                <a:ea typeface="新細明體" panose="02020500000000000000" pitchFamily="18" charset="-120"/>
              </a:endParaRPr>
            </a:p>
          </p:txBody>
        </p:sp>
      </p:grpSp>
    </p:spTree>
    <p:extLst>
      <p:ext uri="{BB962C8B-B14F-4D97-AF65-F5344CB8AC3E}">
        <p14:creationId xmlns:p14="http://schemas.microsoft.com/office/powerpoint/2010/main" val="1789940294"/>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7458" name="Group 2"/>
          <p:cNvGrpSpPr>
            <a:grpSpLocks/>
          </p:cNvGrpSpPr>
          <p:nvPr/>
        </p:nvGrpSpPr>
        <p:grpSpPr bwMode="auto">
          <a:xfrm>
            <a:off x="173038" y="3082925"/>
            <a:ext cx="6464300" cy="3436938"/>
            <a:chOff x="109" y="1864"/>
            <a:chExt cx="4072" cy="2079"/>
          </a:xfrm>
        </p:grpSpPr>
        <p:sp>
          <p:nvSpPr>
            <p:cNvPr id="787459" name="Freeform 3"/>
            <p:cNvSpPr>
              <a:spLocks/>
            </p:cNvSpPr>
            <p:nvPr/>
          </p:nvSpPr>
          <p:spPr bwMode="auto">
            <a:xfrm>
              <a:off x="1673" y="1864"/>
              <a:ext cx="1236" cy="1200"/>
            </a:xfrm>
            <a:custGeom>
              <a:avLst/>
              <a:gdLst>
                <a:gd name="T0" fmla="*/ 617 w 1236"/>
                <a:gd name="T1" fmla="*/ 806 h 1200"/>
                <a:gd name="T2" fmla="*/ 854 w 1236"/>
                <a:gd name="T3" fmla="*/ 0 h 1200"/>
                <a:gd name="T4" fmla="*/ 945 w 1236"/>
                <a:gd name="T5" fmla="*/ 36 h 1200"/>
                <a:gd name="T6" fmla="*/ 799 w 1236"/>
                <a:gd name="T7" fmla="*/ 709 h 1200"/>
                <a:gd name="T8" fmla="*/ 1236 w 1236"/>
                <a:gd name="T9" fmla="*/ 1163 h 1200"/>
                <a:gd name="T10" fmla="*/ 0 w 1236"/>
                <a:gd name="T11" fmla="*/ 1200 h 1200"/>
                <a:gd name="T12" fmla="*/ 617 w 1236"/>
                <a:gd name="T13" fmla="*/ 806 h 1200"/>
              </a:gdLst>
              <a:ahLst/>
              <a:cxnLst>
                <a:cxn ang="0">
                  <a:pos x="T0" y="T1"/>
                </a:cxn>
                <a:cxn ang="0">
                  <a:pos x="T2" y="T3"/>
                </a:cxn>
                <a:cxn ang="0">
                  <a:pos x="T4" y="T5"/>
                </a:cxn>
                <a:cxn ang="0">
                  <a:pos x="T6" y="T7"/>
                </a:cxn>
                <a:cxn ang="0">
                  <a:pos x="T8" y="T9"/>
                </a:cxn>
                <a:cxn ang="0">
                  <a:pos x="T10" y="T11"/>
                </a:cxn>
                <a:cxn ang="0">
                  <a:pos x="T12" y="T13"/>
                </a:cxn>
              </a:cxnLst>
              <a:rect l="0" t="0" r="r" b="b"/>
              <a:pathLst>
                <a:path w="1236" h="1200">
                  <a:moveTo>
                    <a:pt x="617" y="806"/>
                  </a:moveTo>
                  <a:lnTo>
                    <a:pt x="854" y="0"/>
                  </a:lnTo>
                  <a:lnTo>
                    <a:pt x="945" y="36"/>
                  </a:lnTo>
                  <a:lnTo>
                    <a:pt x="799" y="709"/>
                  </a:lnTo>
                  <a:lnTo>
                    <a:pt x="1236" y="1163"/>
                  </a:lnTo>
                  <a:lnTo>
                    <a:pt x="0" y="1200"/>
                  </a:lnTo>
                  <a:lnTo>
                    <a:pt x="617" y="806"/>
                  </a:lnTo>
                  <a:close/>
                </a:path>
              </a:pathLst>
            </a:custGeom>
            <a:gradFill rotWithShape="0">
              <a:gsLst>
                <a:gs pos="0">
                  <a:srgbClr val="FFBE01"/>
                </a:gs>
                <a:gs pos="50000">
                  <a:srgbClr val="FFBE01">
                    <a:gamma/>
                    <a:tint val="63922"/>
                    <a:invGamma/>
                  </a:srgbClr>
                </a:gs>
                <a:gs pos="100000">
                  <a:srgbClr val="FFBE01"/>
                </a:gs>
              </a:gsLst>
              <a:lin ang="2700000" scaled="1"/>
            </a:gradFill>
            <a:ln>
              <a:noFill/>
            </a:ln>
            <a:effectLst/>
            <a:extLst>
              <a:ext uri="{91240B29-F687-4F45-9708-019B960494DF}">
                <a14:hiddenLine xmlns:a14="http://schemas.microsoft.com/office/drawing/2010/main" w="9525"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787460" name="Group 4"/>
            <p:cNvGrpSpPr>
              <a:grpSpLocks/>
            </p:cNvGrpSpPr>
            <p:nvPr/>
          </p:nvGrpSpPr>
          <p:grpSpPr bwMode="auto">
            <a:xfrm>
              <a:off x="533" y="3006"/>
              <a:ext cx="3648" cy="937"/>
              <a:chOff x="533" y="3006"/>
              <a:chExt cx="3648" cy="937"/>
            </a:xfrm>
          </p:grpSpPr>
          <p:sp>
            <p:nvSpPr>
              <p:cNvPr id="787461" name="Text Box 5"/>
              <p:cNvSpPr txBox="1">
                <a:spLocks noChangeAspect="1" noChangeArrowheads="1"/>
              </p:cNvSpPr>
              <p:nvPr/>
            </p:nvSpPr>
            <p:spPr bwMode="auto">
              <a:xfrm>
                <a:off x="980" y="3313"/>
                <a:ext cx="116" cy="19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Lst>
            </p:spPr>
            <p:txBody>
              <a:bodyPr wrap="none">
                <a:spAutoFit/>
              </a:bodyPr>
              <a:lstStyle/>
              <a:p>
                <a:endParaRPr lang="zh-TW" altLang="en-US" sz="1400">
                  <a:ea typeface="新細明體" panose="02020500000000000000" pitchFamily="18" charset="-120"/>
                </a:endParaRPr>
              </a:p>
            </p:txBody>
          </p:sp>
          <p:sp>
            <p:nvSpPr>
              <p:cNvPr id="787462" name="Text Box 6"/>
              <p:cNvSpPr txBox="1">
                <a:spLocks noChangeAspect="1" noChangeArrowheads="1"/>
              </p:cNvSpPr>
              <p:nvPr/>
            </p:nvSpPr>
            <p:spPr bwMode="auto">
              <a:xfrm>
                <a:off x="533" y="3006"/>
                <a:ext cx="601" cy="338"/>
              </a:xfrm>
              <a:prstGeom prst="rect">
                <a:avLst/>
              </a:prstGeom>
              <a:solidFill>
                <a:schemeClr val="bg1"/>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a typeface="新細明體" panose="02020500000000000000" pitchFamily="18" charset="-120"/>
                  </a:rPr>
                  <a:t/>
                </a:r>
                <a:br>
                  <a:rPr lang="zh-TW" altLang="en-US" sz="1400">
                    <a:ea typeface="新細明體" panose="02020500000000000000" pitchFamily="18" charset="-120"/>
                  </a:rPr>
                </a:br>
                <a:r>
                  <a:rPr lang="en-US" altLang="zh-TW" sz="1400">
                    <a:ea typeface="新細明體" panose="02020500000000000000" pitchFamily="18" charset="-120"/>
                  </a:rPr>
                  <a:t>VPN-ID</a:t>
                </a:r>
              </a:p>
            </p:txBody>
          </p:sp>
          <p:sp>
            <p:nvSpPr>
              <p:cNvPr id="787463" name="Text Box 7"/>
              <p:cNvSpPr txBox="1">
                <a:spLocks noChangeAspect="1" noChangeArrowheads="1"/>
              </p:cNvSpPr>
              <p:nvPr/>
            </p:nvSpPr>
            <p:spPr bwMode="auto">
              <a:xfrm>
                <a:off x="1134" y="3006"/>
                <a:ext cx="977" cy="338"/>
              </a:xfrm>
              <a:prstGeom prst="rect">
                <a:avLst/>
              </a:prstGeom>
              <a:solidFill>
                <a:schemeClr val="bg1"/>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en-US" altLang="zh-TW" sz="1400">
                    <a:ea typeface="新細明體" panose="02020500000000000000" pitchFamily="18" charset="-120"/>
                  </a:rPr>
                  <a:t>VPN Site</a:t>
                </a:r>
                <a:br>
                  <a:rPr lang="en-US" altLang="zh-TW" sz="1400">
                    <a:ea typeface="新細明體" panose="02020500000000000000" pitchFamily="18" charset="-120"/>
                  </a:rPr>
                </a:br>
                <a:r>
                  <a:rPr lang="en-US" altLang="zh-TW" sz="1400">
                    <a:ea typeface="新細明體" panose="02020500000000000000" pitchFamily="18" charset="-120"/>
                  </a:rPr>
                  <a:t>Address</a:t>
                </a:r>
              </a:p>
            </p:txBody>
          </p:sp>
          <p:sp>
            <p:nvSpPr>
              <p:cNvPr id="787464" name="Text Box 8"/>
              <p:cNvSpPr txBox="1">
                <a:spLocks noChangeAspect="1" noChangeArrowheads="1"/>
              </p:cNvSpPr>
              <p:nvPr/>
            </p:nvSpPr>
            <p:spPr bwMode="auto">
              <a:xfrm>
                <a:off x="2761" y="3006"/>
                <a:ext cx="980" cy="338"/>
              </a:xfrm>
              <a:prstGeom prst="rect">
                <a:avLst/>
              </a:prstGeom>
              <a:solidFill>
                <a:schemeClr val="bg1"/>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en-US" altLang="zh-TW" sz="1400">
                    <a:ea typeface="新細明體" panose="02020500000000000000" pitchFamily="18" charset="-120"/>
                  </a:rPr>
                  <a:t>Provider Edge</a:t>
                </a:r>
                <a:br>
                  <a:rPr lang="en-US" altLang="zh-TW" sz="1400">
                    <a:ea typeface="新細明體" panose="02020500000000000000" pitchFamily="18" charset="-120"/>
                  </a:rPr>
                </a:br>
                <a:r>
                  <a:rPr lang="en-US" altLang="zh-TW" sz="1400">
                    <a:ea typeface="新細明體" panose="02020500000000000000" pitchFamily="18" charset="-120"/>
                  </a:rPr>
                  <a:t>Router Address</a:t>
                </a:r>
              </a:p>
            </p:txBody>
          </p:sp>
          <p:sp>
            <p:nvSpPr>
              <p:cNvPr id="787465" name="Text Box 9"/>
              <p:cNvSpPr txBox="1">
                <a:spLocks noChangeAspect="1" noChangeArrowheads="1"/>
              </p:cNvSpPr>
              <p:nvPr/>
            </p:nvSpPr>
            <p:spPr bwMode="auto">
              <a:xfrm>
                <a:off x="2111" y="3006"/>
                <a:ext cx="650" cy="338"/>
              </a:xfrm>
              <a:prstGeom prst="rect">
                <a:avLst/>
              </a:prstGeom>
              <a:solidFill>
                <a:schemeClr val="bg1"/>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en-US" altLang="zh-TW" sz="1400">
                    <a:ea typeface="新細明體" panose="02020500000000000000" pitchFamily="18" charset="-120"/>
                  </a:rPr>
                  <a:t>VPN Site</a:t>
                </a:r>
                <a:br>
                  <a:rPr lang="en-US" altLang="zh-TW" sz="1400">
                    <a:ea typeface="新細明體" panose="02020500000000000000" pitchFamily="18" charset="-120"/>
                  </a:rPr>
                </a:br>
                <a:r>
                  <a:rPr lang="en-US" altLang="zh-TW" sz="1400">
                    <a:ea typeface="新細明體" panose="02020500000000000000" pitchFamily="18" charset="-120"/>
                  </a:rPr>
                  <a:t>Label</a:t>
                </a:r>
              </a:p>
            </p:txBody>
          </p:sp>
          <p:sp>
            <p:nvSpPr>
              <p:cNvPr id="787466" name="Text Box 10"/>
              <p:cNvSpPr txBox="1">
                <a:spLocks noChangeAspect="1" noChangeArrowheads="1"/>
              </p:cNvSpPr>
              <p:nvPr/>
            </p:nvSpPr>
            <p:spPr bwMode="auto">
              <a:xfrm>
                <a:off x="3741" y="3006"/>
                <a:ext cx="440" cy="338"/>
              </a:xfrm>
              <a:prstGeom prst="rect">
                <a:avLst/>
              </a:prstGeom>
              <a:solidFill>
                <a:schemeClr val="bg1"/>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en-US" altLang="zh-TW" sz="1400">
                    <a:ea typeface="新細明體" panose="02020500000000000000" pitchFamily="18" charset="-120"/>
                  </a:rPr>
                  <a:t>PE</a:t>
                </a:r>
                <a:br>
                  <a:rPr lang="en-US" altLang="zh-TW" sz="1400">
                    <a:ea typeface="新細明體" panose="02020500000000000000" pitchFamily="18" charset="-120"/>
                  </a:rPr>
                </a:br>
                <a:r>
                  <a:rPr lang="en-US" altLang="zh-TW" sz="1400">
                    <a:ea typeface="新細明體" panose="02020500000000000000" pitchFamily="18" charset="-120"/>
                  </a:rPr>
                  <a:t>Label</a:t>
                </a:r>
              </a:p>
            </p:txBody>
          </p:sp>
          <p:sp>
            <p:nvSpPr>
              <p:cNvPr id="787467" name="Text Box 11"/>
              <p:cNvSpPr txBox="1">
                <a:spLocks noChangeAspect="1" noChangeArrowheads="1"/>
              </p:cNvSpPr>
              <p:nvPr/>
            </p:nvSpPr>
            <p:spPr bwMode="auto">
              <a:xfrm>
                <a:off x="533" y="3336"/>
                <a:ext cx="601" cy="204"/>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ffectLst>
                      <a:outerShdw blurRad="38100" dist="38100" dir="2700000" algn="tl">
                        <a:srgbClr val="FFFFFF"/>
                      </a:outerShdw>
                    </a:effectLst>
                    <a:ea typeface="新細明體" panose="02020500000000000000" pitchFamily="18" charset="-120"/>
                  </a:rPr>
                  <a:t>12</a:t>
                </a:r>
              </a:p>
            </p:txBody>
          </p:sp>
          <p:sp>
            <p:nvSpPr>
              <p:cNvPr id="787468" name="Text Box 12"/>
              <p:cNvSpPr txBox="1">
                <a:spLocks noChangeAspect="1" noChangeArrowheads="1"/>
              </p:cNvSpPr>
              <p:nvPr/>
            </p:nvSpPr>
            <p:spPr bwMode="auto">
              <a:xfrm>
                <a:off x="1134" y="3336"/>
                <a:ext cx="977" cy="204"/>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ffectLst>
                      <a:outerShdw blurRad="38100" dist="38100" dir="2700000" algn="tl">
                        <a:srgbClr val="FFFFFF"/>
                      </a:outerShdw>
                    </a:effectLst>
                    <a:ea typeface="新細明體" panose="02020500000000000000" pitchFamily="18" charset="-120"/>
                  </a:rPr>
                  <a:t>130.130.10.0/24</a:t>
                </a:r>
              </a:p>
            </p:txBody>
          </p:sp>
          <p:sp>
            <p:nvSpPr>
              <p:cNvPr id="787469" name="Text Box 13"/>
              <p:cNvSpPr txBox="1">
                <a:spLocks noChangeAspect="1" noChangeArrowheads="1"/>
              </p:cNvSpPr>
              <p:nvPr/>
            </p:nvSpPr>
            <p:spPr bwMode="auto">
              <a:xfrm>
                <a:off x="2761" y="3336"/>
                <a:ext cx="980" cy="204"/>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ffectLst>
                      <a:outerShdw blurRad="38100" dist="38100" dir="2700000" algn="tl">
                        <a:srgbClr val="FFFFFF"/>
                      </a:outerShdw>
                    </a:effectLst>
                    <a:ea typeface="新細明體" panose="02020500000000000000" pitchFamily="18" charset="-120"/>
                  </a:rPr>
                  <a:t>172.68.1.11/32</a:t>
                </a:r>
              </a:p>
            </p:txBody>
          </p:sp>
          <p:sp>
            <p:nvSpPr>
              <p:cNvPr id="787470" name="Text Box 14"/>
              <p:cNvSpPr txBox="1">
                <a:spLocks noChangeAspect="1" noChangeArrowheads="1"/>
              </p:cNvSpPr>
              <p:nvPr/>
            </p:nvSpPr>
            <p:spPr bwMode="auto">
              <a:xfrm>
                <a:off x="2111" y="3336"/>
                <a:ext cx="650" cy="204"/>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ffectLst>
                      <a:outerShdw blurRad="38100" dist="38100" dir="2700000" algn="tl">
                        <a:srgbClr val="FFFFFF"/>
                      </a:outerShdw>
                    </a:effectLst>
                    <a:ea typeface="新細明體" panose="02020500000000000000" pitchFamily="18" charset="-120"/>
                  </a:rPr>
                  <a:t>26</a:t>
                </a:r>
              </a:p>
            </p:txBody>
          </p:sp>
          <p:sp>
            <p:nvSpPr>
              <p:cNvPr id="787471" name="Text Box 15"/>
              <p:cNvSpPr txBox="1">
                <a:spLocks noChangeAspect="1" noChangeArrowheads="1"/>
              </p:cNvSpPr>
              <p:nvPr/>
            </p:nvSpPr>
            <p:spPr bwMode="auto">
              <a:xfrm>
                <a:off x="3741" y="3336"/>
                <a:ext cx="440" cy="204"/>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ffectLst>
                      <a:outerShdw blurRad="38100" dist="38100" dir="2700000" algn="tl">
                        <a:srgbClr val="FFFFFF"/>
                      </a:outerShdw>
                    </a:effectLst>
                    <a:ea typeface="新細明體" panose="02020500000000000000" pitchFamily="18" charset="-120"/>
                  </a:rPr>
                  <a:t>42</a:t>
                </a:r>
              </a:p>
            </p:txBody>
          </p:sp>
          <p:sp>
            <p:nvSpPr>
              <p:cNvPr id="787472" name="Text Box 16"/>
              <p:cNvSpPr txBox="1">
                <a:spLocks noChangeAspect="1" noChangeArrowheads="1"/>
              </p:cNvSpPr>
              <p:nvPr/>
            </p:nvSpPr>
            <p:spPr bwMode="auto">
              <a:xfrm>
                <a:off x="533" y="3528"/>
                <a:ext cx="601" cy="204"/>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ffectLst>
                      <a:outerShdw blurRad="38100" dist="38100" dir="2700000" algn="tl">
                        <a:srgbClr val="FFFFFF"/>
                      </a:outerShdw>
                    </a:effectLst>
                    <a:ea typeface="新細明體" panose="02020500000000000000" pitchFamily="18" charset="-120"/>
                  </a:rPr>
                  <a:t>12</a:t>
                </a:r>
              </a:p>
            </p:txBody>
          </p:sp>
          <p:sp>
            <p:nvSpPr>
              <p:cNvPr id="787473" name="Text Box 17"/>
              <p:cNvSpPr txBox="1">
                <a:spLocks noChangeAspect="1" noChangeArrowheads="1"/>
              </p:cNvSpPr>
              <p:nvPr/>
            </p:nvSpPr>
            <p:spPr bwMode="auto">
              <a:xfrm>
                <a:off x="1134" y="3528"/>
                <a:ext cx="977" cy="204"/>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ffectLst>
                      <a:outerShdw blurRad="38100" dist="38100" dir="2700000" algn="tl">
                        <a:srgbClr val="FFFFFF"/>
                      </a:outerShdw>
                    </a:effectLst>
                    <a:ea typeface="新細明體" panose="02020500000000000000" pitchFamily="18" charset="-120"/>
                  </a:rPr>
                  <a:t>130.130.11.0/24</a:t>
                </a:r>
              </a:p>
            </p:txBody>
          </p:sp>
          <p:sp>
            <p:nvSpPr>
              <p:cNvPr id="787474" name="Text Box 18"/>
              <p:cNvSpPr txBox="1">
                <a:spLocks noChangeAspect="1" noChangeArrowheads="1"/>
              </p:cNvSpPr>
              <p:nvPr/>
            </p:nvSpPr>
            <p:spPr bwMode="auto">
              <a:xfrm>
                <a:off x="2761" y="3528"/>
                <a:ext cx="980" cy="204"/>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ffectLst>
                      <a:outerShdw blurRad="38100" dist="38100" dir="2700000" algn="tl">
                        <a:srgbClr val="FFFFFF"/>
                      </a:outerShdw>
                    </a:effectLst>
                    <a:ea typeface="新細明體" panose="02020500000000000000" pitchFamily="18" charset="-120"/>
                  </a:rPr>
                  <a:t>172.68.1.2/32</a:t>
                </a:r>
              </a:p>
            </p:txBody>
          </p:sp>
          <p:sp>
            <p:nvSpPr>
              <p:cNvPr id="787475" name="Text Box 19"/>
              <p:cNvSpPr txBox="1">
                <a:spLocks noChangeAspect="1" noChangeArrowheads="1"/>
              </p:cNvSpPr>
              <p:nvPr/>
            </p:nvSpPr>
            <p:spPr bwMode="auto">
              <a:xfrm>
                <a:off x="2111" y="3528"/>
                <a:ext cx="650" cy="204"/>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ffectLst>
                      <a:outerShdw blurRad="38100" dist="38100" dir="2700000" algn="tl">
                        <a:srgbClr val="FFFFFF"/>
                      </a:outerShdw>
                    </a:effectLst>
                    <a:ea typeface="新細明體" panose="02020500000000000000" pitchFamily="18" charset="-120"/>
                  </a:rPr>
                  <a:t>989</a:t>
                </a:r>
              </a:p>
            </p:txBody>
          </p:sp>
          <p:sp>
            <p:nvSpPr>
              <p:cNvPr id="787476" name="Text Box 20"/>
              <p:cNvSpPr txBox="1">
                <a:spLocks noChangeAspect="1" noChangeArrowheads="1"/>
              </p:cNvSpPr>
              <p:nvPr/>
            </p:nvSpPr>
            <p:spPr bwMode="auto">
              <a:xfrm>
                <a:off x="3741" y="3528"/>
                <a:ext cx="440" cy="204"/>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ffectLst>
                      <a:outerShdw blurRad="38100" dist="38100" dir="2700000" algn="tl">
                        <a:srgbClr val="FFFFFF"/>
                      </a:outerShdw>
                    </a:effectLst>
                    <a:ea typeface="新細明體" panose="02020500000000000000" pitchFamily="18" charset="-120"/>
                  </a:rPr>
                  <a:t>101</a:t>
                </a:r>
              </a:p>
            </p:txBody>
          </p:sp>
          <p:sp>
            <p:nvSpPr>
              <p:cNvPr id="787477" name="Text Box 21"/>
              <p:cNvSpPr txBox="1">
                <a:spLocks noChangeAspect="1" noChangeArrowheads="1"/>
              </p:cNvSpPr>
              <p:nvPr/>
            </p:nvSpPr>
            <p:spPr bwMode="auto">
              <a:xfrm>
                <a:off x="533" y="3739"/>
                <a:ext cx="601" cy="204"/>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a typeface="新細明體" panose="02020500000000000000" pitchFamily="18" charset="-120"/>
                  </a:rPr>
                  <a:t>...</a:t>
                </a:r>
              </a:p>
            </p:txBody>
          </p:sp>
          <p:sp>
            <p:nvSpPr>
              <p:cNvPr id="787478" name="Text Box 22"/>
              <p:cNvSpPr txBox="1">
                <a:spLocks noChangeAspect="1" noChangeArrowheads="1"/>
              </p:cNvSpPr>
              <p:nvPr/>
            </p:nvSpPr>
            <p:spPr bwMode="auto">
              <a:xfrm>
                <a:off x="1134" y="3739"/>
                <a:ext cx="977" cy="204"/>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a typeface="新細明體" panose="02020500000000000000" pitchFamily="18" charset="-120"/>
                  </a:rPr>
                  <a:t>...</a:t>
                </a:r>
              </a:p>
            </p:txBody>
          </p:sp>
          <p:sp>
            <p:nvSpPr>
              <p:cNvPr id="787479" name="Text Box 23"/>
              <p:cNvSpPr txBox="1">
                <a:spLocks noChangeAspect="1" noChangeArrowheads="1"/>
              </p:cNvSpPr>
              <p:nvPr/>
            </p:nvSpPr>
            <p:spPr bwMode="auto">
              <a:xfrm>
                <a:off x="2761" y="3739"/>
                <a:ext cx="980" cy="204"/>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a typeface="新細明體" panose="02020500000000000000" pitchFamily="18" charset="-120"/>
                  </a:rPr>
                  <a:t>...</a:t>
                </a:r>
              </a:p>
            </p:txBody>
          </p:sp>
          <p:sp>
            <p:nvSpPr>
              <p:cNvPr id="787480" name="Text Box 24"/>
              <p:cNvSpPr txBox="1">
                <a:spLocks noChangeAspect="1" noChangeArrowheads="1"/>
              </p:cNvSpPr>
              <p:nvPr/>
            </p:nvSpPr>
            <p:spPr bwMode="auto">
              <a:xfrm>
                <a:off x="2111" y="3739"/>
                <a:ext cx="650" cy="204"/>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a typeface="新細明體" panose="02020500000000000000" pitchFamily="18" charset="-120"/>
                  </a:rPr>
                  <a:t>...</a:t>
                </a:r>
              </a:p>
            </p:txBody>
          </p:sp>
          <p:sp>
            <p:nvSpPr>
              <p:cNvPr id="787481" name="Text Box 25"/>
              <p:cNvSpPr txBox="1">
                <a:spLocks noChangeAspect="1" noChangeArrowheads="1"/>
              </p:cNvSpPr>
              <p:nvPr/>
            </p:nvSpPr>
            <p:spPr bwMode="auto">
              <a:xfrm>
                <a:off x="3741" y="3739"/>
                <a:ext cx="440" cy="204"/>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a typeface="新細明體" panose="02020500000000000000" pitchFamily="18" charset="-120"/>
                  </a:rPr>
                  <a:t>...</a:t>
                </a:r>
              </a:p>
            </p:txBody>
          </p:sp>
        </p:grpSp>
        <p:sp>
          <p:nvSpPr>
            <p:cNvPr id="787482" name="Text Box 26"/>
            <p:cNvSpPr txBox="1">
              <a:spLocks noChangeArrowheads="1"/>
            </p:cNvSpPr>
            <p:nvPr/>
          </p:nvSpPr>
          <p:spPr bwMode="auto">
            <a:xfrm>
              <a:off x="109" y="2118"/>
              <a:ext cx="2315"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r>
                <a:rPr lang="zh-TW" altLang="en-US">
                  <a:ea typeface="新細明體" panose="02020500000000000000" pitchFamily="18" charset="-120"/>
                </a:rPr>
                <a:t>2. </a:t>
              </a:r>
              <a:r>
                <a:rPr lang="en-US" altLang="zh-TW">
                  <a:ea typeface="新細明體" panose="02020500000000000000" pitchFamily="18" charset="-120"/>
                </a:rPr>
                <a:t>PE router A selects the correct VPN forwarding table based on the links’ VPN ID (12).</a:t>
              </a:r>
            </a:p>
          </p:txBody>
        </p:sp>
      </p:grpSp>
      <p:sp>
        <p:nvSpPr>
          <p:cNvPr id="787483" name="Rectangle 27"/>
          <p:cNvSpPr>
            <a:spLocks noGrp="1" noChangeArrowheads="1"/>
          </p:cNvSpPr>
          <p:nvPr>
            <p:ph type="title"/>
          </p:nvPr>
        </p:nvSpPr>
        <p:spPr>
          <a:xfrm>
            <a:off x="549275" y="254000"/>
            <a:ext cx="7623175" cy="838200"/>
          </a:xfrm>
        </p:spPr>
        <p:txBody>
          <a:bodyPr/>
          <a:lstStyle/>
          <a:p>
            <a:r>
              <a:rPr lang="en-US" altLang="zh-TW" b="0">
                <a:latin typeface="Tahoma" panose="020B0604030504040204" pitchFamily="34" charset="0"/>
                <a:ea typeface="新細明體" panose="02020500000000000000" pitchFamily="18" charset="-120"/>
              </a:rPr>
              <a:t>Packet Forwarding Example 2 (cont.)</a:t>
            </a:r>
          </a:p>
        </p:txBody>
      </p:sp>
      <p:grpSp>
        <p:nvGrpSpPr>
          <p:cNvPr id="787484" name="Group 28"/>
          <p:cNvGrpSpPr>
            <a:grpSpLocks/>
          </p:cNvGrpSpPr>
          <p:nvPr/>
        </p:nvGrpSpPr>
        <p:grpSpPr bwMode="auto">
          <a:xfrm>
            <a:off x="109538" y="2320925"/>
            <a:ext cx="3930650" cy="1181100"/>
            <a:chOff x="69" y="1403"/>
            <a:chExt cx="2476" cy="715"/>
          </a:xfrm>
        </p:grpSpPr>
        <p:grpSp>
          <p:nvGrpSpPr>
            <p:cNvPr id="787485" name="Group 29"/>
            <p:cNvGrpSpPr>
              <a:grpSpLocks/>
            </p:cNvGrpSpPr>
            <p:nvPr/>
          </p:nvGrpSpPr>
          <p:grpSpPr bwMode="auto">
            <a:xfrm>
              <a:off x="1887" y="1812"/>
              <a:ext cx="658" cy="306"/>
              <a:chOff x="1887" y="1812"/>
              <a:chExt cx="658" cy="306"/>
            </a:xfrm>
          </p:grpSpPr>
          <p:sp>
            <p:nvSpPr>
              <p:cNvPr id="787486" name="Rectangle 30"/>
              <p:cNvSpPr>
                <a:spLocks noChangeAspect="1" noChangeArrowheads="1"/>
              </p:cNvSpPr>
              <p:nvPr/>
            </p:nvSpPr>
            <p:spPr bwMode="auto">
              <a:xfrm>
                <a:off x="1887" y="1945"/>
                <a:ext cx="172" cy="58"/>
              </a:xfrm>
              <a:prstGeom prst="rect">
                <a:avLst/>
              </a:prstGeom>
              <a:solidFill>
                <a:schemeClr val="bg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7487" name="Freeform 31"/>
              <p:cNvSpPr>
                <a:spLocks noChangeAspect="1"/>
              </p:cNvSpPr>
              <p:nvPr/>
            </p:nvSpPr>
            <p:spPr bwMode="auto">
              <a:xfrm>
                <a:off x="2036" y="1812"/>
                <a:ext cx="400" cy="124"/>
              </a:xfrm>
              <a:custGeom>
                <a:avLst/>
                <a:gdLst>
                  <a:gd name="T0" fmla="*/ 0 w 400"/>
                  <a:gd name="T1" fmla="*/ 124 h 124"/>
                  <a:gd name="T2" fmla="*/ 91 w 400"/>
                  <a:gd name="T3" fmla="*/ 15 h 124"/>
                  <a:gd name="T4" fmla="*/ 400 w 400"/>
                  <a:gd name="T5" fmla="*/ 33 h 124"/>
                </a:gdLst>
                <a:ahLst/>
                <a:cxnLst>
                  <a:cxn ang="0">
                    <a:pos x="T0" y="T1"/>
                  </a:cxn>
                  <a:cxn ang="0">
                    <a:pos x="T2" y="T3"/>
                  </a:cxn>
                  <a:cxn ang="0">
                    <a:pos x="T4" y="T5"/>
                  </a:cxn>
                </a:cxnLst>
                <a:rect l="0" t="0" r="r" b="b"/>
                <a:pathLst>
                  <a:path w="400" h="124">
                    <a:moveTo>
                      <a:pt x="0" y="124"/>
                    </a:moveTo>
                    <a:cubicBezTo>
                      <a:pt x="15" y="103"/>
                      <a:pt x="24" y="30"/>
                      <a:pt x="91" y="15"/>
                    </a:cubicBezTo>
                    <a:cubicBezTo>
                      <a:pt x="158" y="0"/>
                      <a:pt x="336" y="29"/>
                      <a:pt x="400" y="33"/>
                    </a:cubicBezTo>
                  </a:path>
                </a:pathLst>
              </a:custGeom>
              <a:noFill/>
              <a:ln w="38100" cmpd="sng">
                <a:solidFill>
                  <a:srgbClr val="3CE283"/>
                </a:solidFill>
                <a:prstDash val="solid"/>
                <a:round/>
                <a:headEnd type="none" w="med" len="med"/>
                <a:tailEnd type="triangle" w="med" len="me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7488" name="Text Box 32"/>
              <p:cNvSpPr txBox="1">
                <a:spLocks noChangeArrowheads="1"/>
              </p:cNvSpPr>
              <p:nvPr/>
            </p:nvSpPr>
            <p:spPr bwMode="auto">
              <a:xfrm>
                <a:off x="2305" y="1926"/>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zh-TW" altLang="en-US" sz="1400">
                    <a:ea typeface="新細明體" panose="02020500000000000000" pitchFamily="18" charset="-120"/>
                  </a:rPr>
                  <a:t>12</a:t>
                </a:r>
                <a:endParaRPr lang="zh-TW" altLang="en-US">
                  <a:ea typeface="新細明體" panose="02020500000000000000" pitchFamily="18" charset="-120"/>
                </a:endParaRPr>
              </a:p>
            </p:txBody>
          </p:sp>
        </p:grpSp>
        <p:sp>
          <p:nvSpPr>
            <p:cNvPr id="787489" name="Text Box 33"/>
            <p:cNvSpPr txBox="1">
              <a:spLocks noChangeArrowheads="1"/>
            </p:cNvSpPr>
            <p:nvPr/>
          </p:nvSpPr>
          <p:spPr bwMode="auto">
            <a:xfrm>
              <a:off x="69" y="1403"/>
              <a:ext cx="20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zh-TW" altLang="en-US">
                  <a:ea typeface="新細明體" panose="02020500000000000000" pitchFamily="18" charset="-120"/>
                </a:rPr>
                <a:t>1. </a:t>
              </a:r>
              <a:r>
                <a:rPr lang="en-US" altLang="zh-TW">
                  <a:ea typeface="新細明體" panose="02020500000000000000" pitchFamily="18" charset="-120"/>
                </a:rPr>
                <a:t>Packet arrives on VPN 12</a:t>
              </a:r>
            </a:p>
            <a:p>
              <a:r>
                <a:rPr lang="en-US" altLang="zh-TW">
                  <a:ea typeface="新細明體" panose="02020500000000000000" pitchFamily="18" charset="-120"/>
                </a:rPr>
                <a:t>link on PE router A. </a:t>
              </a:r>
            </a:p>
          </p:txBody>
        </p:sp>
      </p:grpSp>
      <p:grpSp>
        <p:nvGrpSpPr>
          <p:cNvPr id="787490" name="Group 34"/>
          <p:cNvGrpSpPr>
            <a:grpSpLocks/>
          </p:cNvGrpSpPr>
          <p:nvPr/>
        </p:nvGrpSpPr>
        <p:grpSpPr bwMode="auto">
          <a:xfrm>
            <a:off x="3470275" y="1506538"/>
            <a:ext cx="4117975" cy="2789237"/>
            <a:chOff x="2186" y="911"/>
            <a:chExt cx="2594" cy="1687"/>
          </a:xfrm>
        </p:grpSpPr>
        <p:grpSp>
          <p:nvGrpSpPr>
            <p:cNvPr id="787491" name="Group 35"/>
            <p:cNvGrpSpPr>
              <a:grpSpLocks/>
            </p:cNvGrpSpPr>
            <p:nvPr/>
          </p:nvGrpSpPr>
          <p:grpSpPr bwMode="auto">
            <a:xfrm>
              <a:off x="2234" y="911"/>
              <a:ext cx="720" cy="1680"/>
              <a:chOff x="271" y="1402"/>
              <a:chExt cx="720" cy="1680"/>
            </a:xfrm>
          </p:grpSpPr>
          <p:grpSp>
            <p:nvGrpSpPr>
              <p:cNvPr id="787492" name="Group 36"/>
              <p:cNvGrpSpPr>
                <a:grpSpLocks/>
              </p:cNvGrpSpPr>
              <p:nvPr/>
            </p:nvGrpSpPr>
            <p:grpSpPr bwMode="auto">
              <a:xfrm>
                <a:off x="271" y="1450"/>
                <a:ext cx="720" cy="1632"/>
                <a:chOff x="271" y="1450"/>
                <a:chExt cx="720" cy="1632"/>
              </a:xfrm>
            </p:grpSpPr>
            <p:sp>
              <p:nvSpPr>
                <p:cNvPr id="787493" name="Line 37"/>
                <p:cNvSpPr>
                  <a:spLocks noChangeShapeType="1"/>
                </p:cNvSpPr>
                <p:nvPr/>
              </p:nvSpPr>
              <p:spPr bwMode="auto">
                <a:xfrm flipH="1">
                  <a:off x="655" y="2746"/>
                  <a:ext cx="96" cy="336"/>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7494" name="Line 38"/>
                <p:cNvSpPr>
                  <a:spLocks noChangeShapeType="1"/>
                </p:cNvSpPr>
                <p:nvPr/>
              </p:nvSpPr>
              <p:spPr bwMode="auto">
                <a:xfrm>
                  <a:off x="271" y="2026"/>
                  <a:ext cx="384" cy="192"/>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7495" name="Line 39"/>
                <p:cNvSpPr>
                  <a:spLocks noChangeShapeType="1"/>
                </p:cNvSpPr>
                <p:nvPr/>
              </p:nvSpPr>
              <p:spPr bwMode="auto">
                <a:xfrm flipH="1" flipV="1">
                  <a:off x="991" y="1450"/>
                  <a:ext cx="0" cy="336"/>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grpSp>
          <p:grpSp>
            <p:nvGrpSpPr>
              <p:cNvPr id="787496" name="Group 40"/>
              <p:cNvGrpSpPr>
                <a:grpSpLocks/>
              </p:cNvGrpSpPr>
              <p:nvPr/>
            </p:nvGrpSpPr>
            <p:grpSpPr bwMode="auto">
              <a:xfrm>
                <a:off x="271" y="1450"/>
                <a:ext cx="576" cy="864"/>
                <a:chOff x="271" y="1450"/>
                <a:chExt cx="576" cy="864"/>
              </a:xfrm>
            </p:grpSpPr>
            <p:sp>
              <p:nvSpPr>
                <p:cNvPr id="787497" name="Line 41"/>
                <p:cNvSpPr>
                  <a:spLocks noChangeShapeType="1"/>
                </p:cNvSpPr>
                <p:nvPr/>
              </p:nvSpPr>
              <p:spPr bwMode="auto">
                <a:xfrm>
                  <a:off x="799" y="1450"/>
                  <a:ext cx="48" cy="288"/>
                </a:xfrm>
                <a:prstGeom prst="line">
                  <a:avLst/>
                </a:prstGeom>
                <a:noFill/>
                <a:ln w="28575">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7498" name="Line 42"/>
                <p:cNvSpPr>
                  <a:spLocks noChangeShapeType="1"/>
                </p:cNvSpPr>
                <p:nvPr/>
              </p:nvSpPr>
              <p:spPr bwMode="auto">
                <a:xfrm flipH="1" flipV="1">
                  <a:off x="271" y="2218"/>
                  <a:ext cx="384" cy="96"/>
                </a:xfrm>
                <a:prstGeom prst="line">
                  <a:avLst/>
                </a:prstGeom>
                <a:noFill/>
                <a:ln w="28575">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grpSp>
          <p:grpSp>
            <p:nvGrpSpPr>
              <p:cNvPr id="787499" name="Group 43"/>
              <p:cNvGrpSpPr>
                <a:grpSpLocks/>
              </p:cNvGrpSpPr>
              <p:nvPr/>
            </p:nvGrpSpPr>
            <p:grpSpPr bwMode="auto">
              <a:xfrm>
                <a:off x="271" y="1402"/>
                <a:ext cx="624" cy="1632"/>
                <a:chOff x="271" y="1402"/>
                <a:chExt cx="624" cy="1632"/>
              </a:xfrm>
            </p:grpSpPr>
            <p:sp>
              <p:nvSpPr>
                <p:cNvPr id="787500" name="Line 44"/>
                <p:cNvSpPr>
                  <a:spLocks noChangeShapeType="1"/>
                </p:cNvSpPr>
                <p:nvPr/>
              </p:nvSpPr>
              <p:spPr bwMode="auto">
                <a:xfrm>
                  <a:off x="847" y="2746"/>
                  <a:ext cx="48" cy="288"/>
                </a:xfrm>
                <a:prstGeom prst="line">
                  <a:avLst/>
                </a:prstGeom>
                <a:noFill/>
                <a:ln w="28575">
                  <a:solidFill>
                    <a:srgbClr val="158A4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7501" name="Line 45"/>
                <p:cNvSpPr>
                  <a:spLocks noChangeShapeType="1"/>
                </p:cNvSpPr>
                <p:nvPr/>
              </p:nvSpPr>
              <p:spPr bwMode="auto">
                <a:xfrm flipH="1" flipV="1">
                  <a:off x="607" y="1402"/>
                  <a:ext cx="144" cy="384"/>
                </a:xfrm>
                <a:prstGeom prst="line">
                  <a:avLst/>
                </a:prstGeom>
                <a:noFill/>
                <a:ln w="28575">
                  <a:solidFill>
                    <a:srgbClr val="158A4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7502" name="Line 46"/>
                <p:cNvSpPr>
                  <a:spLocks noChangeShapeType="1"/>
                </p:cNvSpPr>
                <p:nvPr/>
              </p:nvSpPr>
              <p:spPr bwMode="auto">
                <a:xfrm flipV="1">
                  <a:off x="271" y="2362"/>
                  <a:ext cx="288" cy="48"/>
                </a:xfrm>
                <a:prstGeom prst="line">
                  <a:avLst/>
                </a:prstGeom>
                <a:noFill/>
                <a:ln w="28575">
                  <a:solidFill>
                    <a:srgbClr val="158A4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grpSp>
        </p:grpSp>
        <p:grpSp>
          <p:nvGrpSpPr>
            <p:cNvPr id="787503" name="Group 47"/>
            <p:cNvGrpSpPr>
              <a:grpSpLocks/>
            </p:cNvGrpSpPr>
            <p:nvPr/>
          </p:nvGrpSpPr>
          <p:grpSpPr bwMode="auto">
            <a:xfrm>
              <a:off x="2186" y="911"/>
              <a:ext cx="806" cy="1678"/>
              <a:chOff x="223" y="1402"/>
              <a:chExt cx="806" cy="1678"/>
            </a:xfrm>
          </p:grpSpPr>
          <p:grpSp>
            <p:nvGrpSpPr>
              <p:cNvPr id="787504" name="Group 48"/>
              <p:cNvGrpSpPr>
                <a:grpSpLocks/>
              </p:cNvGrpSpPr>
              <p:nvPr/>
            </p:nvGrpSpPr>
            <p:grpSpPr bwMode="auto">
              <a:xfrm>
                <a:off x="223" y="1402"/>
                <a:ext cx="614" cy="862"/>
                <a:chOff x="223" y="1402"/>
                <a:chExt cx="614" cy="862"/>
              </a:xfrm>
            </p:grpSpPr>
            <p:sp>
              <p:nvSpPr>
                <p:cNvPr id="787505" name="Rectangle 49"/>
                <p:cNvSpPr>
                  <a:spLocks noChangeArrowheads="1"/>
                </p:cNvSpPr>
                <p:nvPr/>
              </p:nvSpPr>
              <p:spPr bwMode="auto">
                <a:xfrm>
                  <a:off x="751" y="1402"/>
                  <a:ext cx="86" cy="94"/>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7506" name="Rectangle 50"/>
                <p:cNvSpPr>
                  <a:spLocks noChangeArrowheads="1"/>
                </p:cNvSpPr>
                <p:nvPr/>
              </p:nvSpPr>
              <p:spPr bwMode="auto">
                <a:xfrm>
                  <a:off x="223" y="2170"/>
                  <a:ext cx="86" cy="94"/>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grpSp>
          <p:grpSp>
            <p:nvGrpSpPr>
              <p:cNvPr id="787507" name="Group 51"/>
              <p:cNvGrpSpPr>
                <a:grpSpLocks/>
              </p:cNvGrpSpPr>
              <p:nvPr/>
            </p:nvGrpSpPr>
            <p:grpSpPr bwMode="auto">
              <a:xfrm>
                <a:off x="223" y="1402"/>
                <a:ext cx="806" cy="1678"/>
                <a:chOff x="223" y="1402"/>
                <a:chExt cx="806" cy="1678"/>
              </a:xfrm>
            </p:grpSpPr>
            <p:grpSp>
              <p:nvGrpSpPr>
                <p:cNvPr id="787508" name="Group 52"/>
                <p:cNvGrpSpPr>
                  <a:grpSpLocks/>
                </p:cNvGrpSpPr>
                <p:nvPr/>
              </p:nvGrpSpPr>
              <p:grpSpPr bwMode="auto">
                <a:xfrm>
                  <a:off x="223" y="1402"/>
                  <a:ext cx="806" cy="1678"/>
                  <a:chOff x="223" y="1402"/>
                  <a:chExt cx="806" cy="1678"/>
                </a:xfrm>
              </p:grpSpPr>
              <p:sp>
                <p:nvSpPr>
                  <p:cNvPr id="787509" name="Rectangle 53"/>
                  <p:cNvSpPr>
                    <a:spLocks noChangeArrowheads="1"/>
                  </p:cNvSpPr>
                  <p:nvPr/>
                </p:nvSpPr>
                <p:spPr bwMode="auto">
                  <a:xfrm>
                    <a:off x="223" y="1978"/>
                    <a:ext cx="86" cy="94"/>
                  </a:xfrm>
                  <a:prstGeom prst="rect">
                    <a:avLst/>
                  </a:prstGeom>
                  <a:solidFill>
                    <a:schemeClr val="accent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7510" name="Rectangle 54"/>
                  <p:cNvSpPr>
                    <a:spLocks noChangeArrowheads="1"/>
                  </p:cNvSpPr>
                  <p:nvPr/>
                </p:nvSpPr>
                <p:spPr bwMode="auto">
                  <a:xfrm>
                    <a:off x="943" y="1402"/>
                    <a:ext cx="86" cy="94"/>
                  </a:xfrm>
                  <a:prstGeom prst="rect">
                    <a:avLst/>
                  </a:prstGeom>
                  <a:solidFill>
                    <a:schemeClr val="accent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7511" name="Rectangle 55"/>
                  <p:cNvSpPr>
                    <a:spLocks noChangeArrowheads="1"/>
                  </p:cNvSpPr>
                  <p:nvPr/>
                </p:nvSpPr>
                <p:spPr bwMode="auto">
                  <a:xfrm>
                    <a:off x="607" y="2986"/>
                    <a:ext cx="86" cy="94"/>
                  </a:xfrm>
                  <a:prstGeom prst="rect">
                    <a:avLst/>
                  </a:prstGeom>
                  <a:solidFill>
                    <a:schemeClr val="accent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grpSp>
            <p:grpSp>
              <p:nvGrpSpPr>
                <p:cNvPr id="787512" name="Group 56"/>
                <p:cNvGrpSpPr>
                  <a:grpSpLocks/>
                </p:cNvGrpSpPr>
                <p:nvPr/>
              </p:nvGrpSpPr>
              <p:grpSpPr bwMode="auto">
                <a:xfrm>
                  <a:off x="223" y="1402"/>
                  <a:ext cx="710" cy="1678"/>
                  <a:chOff x="223" y="1402"/>
                  <a:chExt cx="710" cy="1678"/>
                </a:xfrm>
              </p:grpSpPr>
              <p:sp>
                <p:nvSpPr>
                  <p:cNvPr id="787513" name="Rectangle 57"/>
                  <p:cNvSpPr>
                    <a:spLocks noChangeArrowheads="1"/>
                  </p:cNvSpPr>
                  <p:nvPr/>
                </p:nvSpPr>
                <p:spPr bwMode="auto">
                  <a:xfrm>
                    <a:off x="559" y="1402"/>
                    <a:ext cx="86" cy="94"/>
                  </a:xfrm>
                  <a:prstGeom prst="rect">
                    <a:avLst/>
                  </a:prstGeom>
                  <a:solidFill>
                    <a:srgbClr val="3CE283"/>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7514" name="Rectangle 58"/>
                  <p:cNvSpPr>
                    <a:spLocks noChangeArrowheads="1"/>
                  </p:cNvSpPr>
                  <p:nvPr/>
                </p:nvSpPr>
                <p:spPr bwMode="auto">
                  <a:xfrm>
                    <a:off x="847" y="2986"/>
                    <a:ext cx="86" cy="94"/>
                  </a:xfrm>
                  <a:prstGeom prst="rect">
                    <a:avLst/>
                  </a:prstGeom>
                  <a:solidFill>
                    <a:srgbClr val="3CE283"/>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7515" name="Rectangle 59"/>
                  <p:cNvSpPr>
                    <a:spLocks noChangeArrowheads="1"/>
                  </p:cNvSpPr>
                  <p:nvPr/>
                </p:nvSpPr>
                <p:spPr bwMode="auto">
                  <a:xfrm>
                    <a:off x="223" y="2362"/>
                    <a:ext cx="86" cy="94"/>
                  </a:xfrm>
                  <a:prstGeom prst="rect">
                    <a:avLst/>
                  </a:prstGeom>
                  <a:solidFill>
                    <a:srgbClr val="3CE283"/>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grpSp>
          </p:grpSp>
        </p:grpSp>
        <p:sp>
          <p:nvSpPr>
            <p:cNvPr id="787516" name="Oval 60"/>
            <p:cNvSpPr>
              <a:spLocks noChangeArrowheads="1"/>
            </p:cNvSpPr>
            <p:nvPr/>
          </p:nvSpPr>
          <p:spPr bwMode="auto">
            <a:xfrm>
              <a:off x="3471" y="1168"/>
              <a:ext cx="1076" cy="5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517" name="Oval 61"/>
            <p:cNvSpPr>
              <a:spLocks noChangeArrowheads="1"/>
            </p:cNvSpPr>
            <p:nvPr/>
          </p:nvSpPr>
          <p:spPr bwMode="auto">
            <a:xfrm>
              <a:off x="2879" y="1319"/>
              <a:ext cx="825" cy="5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518" name="Oval 62"/>
            <p:cNvSpPr>
              <a:spLocks noChangeArrowheads="1"/>
            </p:cNvSpPr>
            <p:nvPr/>
          </p:nvSpPr>
          <p:spPr bwMode="auto">
            <a:xfrm>
              <a:off x="2628" y="1667"/>
              <a:ext cx="556" cy="47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519" name="Oval 63"/>
            <p:cNvSpPr>
              <a:spLocks noChangeArrowheads="1"/>
            </p:cNvSpPr>
            <p:nvPr/>
          </p:nvSpPr>
          <p:spPr bwMode="auto">
            <a:xfrm>
              <a:off x="2795" y="1875"/>
              <a:ext cx="837" cy="511"/>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520" name="Oval 64"/>
            <p:cNvSpPr>
              <a:spLocks noChangeArrowheads="1"/>
            </p:cNvSpPr>
            <p:nvPr/>
          </p:nvSpPr>
          <p:spPr bwMode="auto">
            <a:xfrm>
              <a:off x="3387" y="1959"/>
              <a:ext cx="1250" cy="60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521" name="Arc 65"/>
            <p:cNvSpPr>
              <a:spLocks/>
            </p:cNvSpPr>
            <p:nvPr/>
          </p:nvSpPr>
          <p:spPr bwMode="auto">
            <a:xfrm>
              <a:off x="3499" y="1162"/>
              <a:ext cx="1021" cy="292"/>
            </a:xfrm>
            <a:custGeom>
              <a:avLst/>
              <a:gdLst>
                <a:gd name="G0" fmla="+- 20482 0 0"/>
                <a:gd name="G1" fmla="+- 21600 0 0"/>
                <a:gd name="G2" fmla="+- 21600 0 0"/>
                <a:gd name="T0" fmla="*/ 0 w 40539"/>
                <a:gd name="T1" fmla="*/ 14742 h 21600"/>
                <a:gd name="T2" fmla="*/ 40539 w 40539"/>
                <a:gd name="T3" fmla="*/ 13583 h 21600"/>
                <a:gd name="T4" fmla="*/ 20482 w 40539"/>
                <a:gd name="T5" fmla="*/ 21600 h 21600"/>
              </a:gdLst>
              <a:ahLst/>
              <a:cxnLst>
                <a:cxn ang="0">
                  <a:pos x="T0" y="T1"/>
                </a:cxn>
                <a:cxn ang="0">
                  <a:pos x="T2" y="T3"/>
                </a:cxn>
                <a:cxn ang="0">
                  <a:pos x="T4" y="T5"/>
                </a:cxn>
              </a:cxnLst>
              <a:rect l="0" t="0" r="r" b="b"/>
              <a:pathLst>
                <a:path w="40539" h="21600" fill="none" extrusionOk="0">
                  <a:moveTo>
                    <a:pt x="-1" y="14741"/>
                  </a:moveTo>
                  <a:cubicBezTo>
                    <a:pt x="2948" y="5935"/>
                    <a:pt x="11195" y="0"/>
                    <a:pt x="20482" y="0"/>
                  </a:cubicBezTo>
                  <a:cubicBezTo>
                    <a:pt x="29316" y="0"/>
                    <a:pt x="37260" y="5379"/>
                    <a:pt x="40539" y="13582"/>
                  </a:cubicBezTo>
                </a:path>
                <a:path w="40539" h="21600" stroke="0" extrusionOk="0">
                  <a:moveTo>
                    <a:pt x="-1" y="14741"/>
                  </a:moveTo>
                  <a:cubicBezTo>
                    <a:pt x="2948" y="5935"/>
                    <a:pt x="11195" y="0"/>
                    <a:pt x="20482" y="0"/>
                  </a:cubicBezTo>
                  <a:cubicBezTo>
                    <a:pt x="29316" y="0"/>
                    <a:pt x="37260" y="5379"/>
                    <a:pt x="40539" y="13582"/>
                  </a:cubicBezTo>
                  <a:lnTo>
                    <a:pt x="20482"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522" name="Arc 66"/>
            <p:cNvSpPr>
              <a:spLocks/>
            </p:cNvSpPr>
            <p:nvPr/>
          </p:nvSpPr>
          <p:spPr bwMode="auto">
            <a:xfrm>
              <a:off x="3505" y="1168"/>
              <a:ext cx="1009" cy="286"/>
            </a:xfrm>
            <a:custGeom>
              <a:avLst/>
              <a:gdLst>
                <a:gd name="G0" fmla="+- 20462 0 0"/>
                <a:gd name="G1" fmla="+- 21600 0 0"/>
                <a:gd name="G2" fmla="+- 21600 0 0"/>
                <a:gd name="T0" fmla="*/ 0 w 40492"/>
                <a:gd name="T1" fmla="*/ 14682 h 21600"/>
                <a:gd name="T2" fmla="*/ 40492 w 40492"/>
                <a:gd name="T3" fmla="*/ 13516 h 21600"/>
                <a:gd name="T4" fmla="*/ 20462 w 40492"/>
                <a:gd name="T5" fmla="*/ 21600 h 21600"/>
              </a:gdLst>
              <a:ahLst/>
              <a:cxnLst>
                <a:cxn ang="0">
                  <a:pos x="T0" y="T1"/>
                </a:cxn>
                <a:cxn ang="0">
                  <a:pos x="T2" y="T3"/>
                </a:cxn>
                <a:cxn ang="0">
                  <a:pos x="T4" y="T5"/>
                </a:cxn>
              </a:cxnLst>
              <a:rect l="0" t="0" r="r" b="b"/>
              <a:pathLst>
                <a:path w="40492" h="21600" fill="none" extrusionOk="0">
                  <a:moveTo>
                    <a:pt x="-1" y="14681"/>
                  </a:moveTo>
                  <a:cubicBezTo>
                    <a:pt x="2966" y="5906"/>
                    <a:pt x="11198" y="0"/>
                    <a:pt x="20462" y="0"/>
                  </a:cubicBezTo>
                  <a:cubicBezTo>
                    <a:pt x="29269" y="0"/>
                    <a:pt x="37195" y="5348"/>
                    <a:pt x="40492" y="13515"/>
                  </a:cubicBezTo>
                </a:path>
                <a:path w="40492" h="21600" stroke="0" extrusionOk="0">
                  <a:moveTo>
                    <a:pt x="-1" y="14681"/>
                  </a:moveTo>
                  <a:cubicBezTo>
                    <a:pt x="2966" y="5906"/>
                    <a:pt x="11198" y="0"/>
                    <a:pt x="20462" y="0"/>
                  </a:cubicBezTo>
                  <a:cubicBezTo>
                    <a:pt x="29269" y="0"/>
                    <a:pt x="37195" y="5348"/>
                    <a:pt x="40492" y="13515"/>
                  </a:cubicBezTo>
                  <a:lnTo>
                    <a:pt x="20462" y="21600"/>
                  </a:lnTo>
                  <a:close/>
                </a:path>
              </a:pathLst>
            </a:custGeom>
            <a:solidFill>
              <a:srgbClr val="B6C7C9"/>
            </a:solidFill>
            <a:ln w="19050">
              <a:solidFill>
                <a:srgbClr val="6C8F93"/>
              </a:solidFill>
              <a:round/>
              <a:headEnd/>
              <a:tailEnd/>
            </a:ln>
          </p:spPr>
          <p:txBody>
            <a:bodyPr/>
            <a:lstStyle/>
            <a:p>
              <a:endParaRPr lang="en-US"/>
            </a:p>
          </p:txBody>
        </p:sp>
        <p:sp>
          <p:nvSpPr>
            <p:cNvPr id="787523" name="Arc 67"/>
            <p:cNvSpPr>
              <a:spLocks/>
            </p:cNvSpPr>
            <p:nvPr/>
          </p:nvSpPr>
          <p:spPr bwMode="auto">
            <a:xfrm>
              <a:off x="2879" y="1314"/>
              <a:ext cx="634" cy="353"/>
            </a:xfrm>
            <a:custGeom>
              <a:avLst/>
              <a:gdLst>
                <a:gd name="G0" fmla="+- 21600 0 0"/>
                <a:gd name="G1" fmla="+- 21600 0 0"/>
                <a:gd name="G2" fmla="+- 21600 0 0"/>
                <a:gd name="T0" fmla="*/ 494 w 32967"/>
                <a:gd name="T1" fmla="*/ 26193 h 26193"/>
                <a:gd name="T2" fmla="*/ 32967 w 32967"/>
                <a:gd name="T3" fmla="*/ 3233 h 26193"/>
                <a:gd name="T4" fmla="*/ 21600 w 32967"/>
                <a:gd name="T5" fmla="*/ 21600 h 26193"/>
              </a:gdLst>
              <a:ahLst/>
              <a:cxnLst>
                <a:cxn ang="0">
                  <a:pos x="T0" y="T1"/>
                </a:cxn>
                <a:cxn ang="0">
                  <a:pos x="T2" y="T3"/>
                </a:cxn>
                <a:cxn ang="0">
                  <a:pos x="T4" y="T5"/>
                </a:cxn>
              </a:cxnLst>
              <a:rect l="0" t="0" r="r" b="b"/>
              <a:pathLst>
                <a:path w="32967" h="26193" fill="none" extrusionOk="0">
                  <a:moveTo>
                    <a:pt x="493" y="26193"/>
                  </a:moveTo>
                  <a:cubicBezTo>
                    <a:pt x="165" y="24684"/>
                    <a:pt x="0" y="23144"/>
                    <a:pt x="0" y="21600"/>
                  </a:cubicBezTo>
                  <a:cubicBezTo>
                    <a:pt x="0" y="9670"/>
                    <a:pt x="9670" y="0"/>
                    <a:pt x="21600" y="0"/>
                  </a:cubicBezTo>
                  <a:cubicBezTo>
                    <a:pt x="25615" y="0"/>
                    <a:pt x="29552" y="1119"/>
                    <a:pt x="32967" y="3232"/>
                  </a:cubicBezTo>
                </a:path>
                <a:path w="32967" h="26193" stroke="0" extrusionOk="0">
                  <a:moveTo>
                    <a:pt x="493" y="26193"/>
                  </a:moveTo>
                  <a:cubicBezTo>
                    <a:pt x="165" y="24684"/>
                    <a:pt x="0" y="23144"/>
                    <a:pt x="0" y="21600"/>
                  </a:cubicBezTo>
                  <a:cubicBezTo>
                    <a:pt x="0" y="9670"/>
                    <a:pt x="9670" y="0"/>
                    <a:pt x="21600" y="0"/>
                  </a:cubicBezTo>
                  <a:cubicBezTo>
                    <a:pt x="25615" y="0"/>
                    <a:pt x="29552" y="1119"/>
                    <a:pt x="32967" y="3232"/>
                  </a:cubicBezTo>
                  <a:lnTo>
                    <a:pt x="2160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524" name="Arc 68"/>
            <p:cNvSpPr>
              <a:spLocks/>
            </p:cNvSpPr>
            <p:nvPr/>
          </p:nvSpPr>
          <p:spPr bwMode="auto">
            <a:xfrm>
              <a:off x="2885" y="1320"/>
              <a:ext cx="624" cy="347"/>
            </a:xfrm>
            <a:custGeom>
              <a:avLst/>
              <a:gdLst>
                <a:gd name="G0" fmla="+- 21600 0 0"/>
                <a:gd name="G1" fmla="+- 21600 0 0"/>
                <a:gd name="G2" fmla="+- 21600 0 0"/>
                <a:gd name="T0" fmla="*/ 500 w 32916"/>
                <a:gd name="T1" fmla="*/ 26220 h 26220"/>
                <a:gd name="T2" fmla="*/ 32916 w 32916"/>
                <a:gd name="T3" fmla="*/ 3201 h 26220"/>
                <a:gd name="T4" fmla="*/ 21600 w 32916"/>
                <a:gd name="T5" fmla="*/ 21600 h 26220"/>
              </a:gdLst>
              <a:ahLst/>
              <a:cxnLst>
                <a:cxn ang="0">
                  <a:pos x="T0" y="T1"/>
                </a:cxn>
                <a:cxn ang="0">
                  <a:pos x="T2" y="T3"/>
                </a:cxn>
                <a:cxn ang="0">
                  <a:pos x="T4" y="T5"/>
                </a:cxn>
              </a:cxnLst>
              <a:rect l="0" t="0" r="r" b="b"/>
              <a:pathLst>
                <a:path w="32916" h="26220" fill="none" extrusionOk="0">
                  <a:moveTo>
                    <a:pt x="499" y="26220"/>
                  </a:moveTo>
                  <a:cubicBezTo>
                    <a:pt x="167" y="24702"/>
                    <a:pt x="0" y="23153"/>
                    <a:pt x="0" y="21600"/>
                  </a:cubicBezTo>
                  <a:cubicBezTo>
                    <a:pt x="0" y="9670"/>
                    <a:pt x="9670" y="0"/>
                    <a:pt x="21600" y="0"/>
                  </a:cubicBezTo>
                  <a:cubicBezTo>
                    <a:pt x="25595" y="0"/>
                    <a:pt x="29512" y="1108"/>
                    <a:pt x="32915" y="3201"/>
                  </a:cubicBezTo>
                </a:path>
                <a:path w="32916" h="26220" stroke="0" extrusionOk="0">
                  <a:moveTo>
                    <a:pt x="499" y="26220"/>
                  </a:moveTo>
                  <a:cubicBezTo>
                    <a:pt x="167" y="24702"/>
                    <a:pt x="0" y="23153"/>
                    <a:pt x="0" y="21600"/>
                  </a:cubicBezTo>
                  <a:cubicBezTo>
                    <a:pt x="0" y="9670"/>
                    <a:pt x="9670" y="0"/>
                    <a:pt x="21600" y="0"/>
                  </a:cubicBezTo>
                  <a:cubicBezTo>
                    <a:pt x="25595" y="0"/>
                    <a:pt x="29512" y="1108"/>
                    <a:pt x="32915" y="3201"/>
                  </a:cubicBezTo>
                  <a:lnTo>
                    <a:pt x="21600" y="21600"/>
                  </a:lnTo>
                  <a:close/>
                </a:path>
              </a:pathLst>
            </a:custGeom>
            <a:solidFill>
              <a:srgbClr val="B6C7C9"/>
            </a:solidFill>
            <a:ln w="19050">
              <a:solidFill>
                <a:srgbClr val="6C8F93"/>
              </a:solidFill>
              <a:round/>
              <a:headEnd/>
              <a:tailEnd/>
            </a:ln>
          </p:spPr>
          <p:txBody>
            <a:bodyPr/>
            <a:lstStyle/>
            <a:p>
              <a:endParaRPr lang="en-US"/>
            </a:p>
          </p:txBody>
        </p:sp>
        <p:sp>
          <p:nvSpPr>
            <p:cNvPr id="787525" name="Arc 69"/>
            <p:cNvSpPr>
              <a:spLocks/>
            </p:cNvSpPr>
            <p:nvPr/>
          </p:nvSpPr>
          <p:spPr bwMode="auto">
            <a:xfrm>
              <a:off x="2789" y="2116"/>
              <a:ext cx="641" cy="276"/>
            </a:xfrm>
            <a:custGeom>
              <a:avLst/>
              <a:gdLst>
                <a:gd name="G0" fmla="+- 21600 0 0"/>
                <a:gd name="G1" fmla="+- 1012 0 0"/>
                <a:gd name="G2" fmla="+- 21600 0 0"/>
                <a:gd name="T0" fmla="*/ 32146 w 32146"/>
                <a:gd name="T1" fmla="*/ 19863 h 22612"/>
                <a:gd name="T2" fmla="*/ 24 w 32146"/>
                <a:gd name="T3" fmla="*/ 0 h 22612"/>
                <a:gd name="T4" fmla="*/ 21600 w 32146"/>
                <a:gd name="T5" fmla="*/ 1012 h 22612"/>
              </a:gdLst>
              <a:ahLst/>
              <a:cxnLst>
                <a:cxn ang="0">
                  <a:pos x="T0" y="T1"/>
                </a:cxn>
                <a:cxn ang="0">
                  <a:pos x="T2" y="T3"/>
                </a:cxn>
                <a:cxn ang="0">
                  <a:pos x="T4" y="T5"/>
                </a:cxn>
              </a:cxnLst>
              <a:rect l="0" t="0" r="r" b="b"/>
              <a:pathLst>
                <a:path w="32146" h="22612" fill="none" extrusionOk="0">
                  <a:moveTo>
                    <a:pt x="32145" y="19862"/>
                  </a:moveTo>
                  <a:cubicBezTo>
                    <a:pt x="28923" y="21665"/>
                    <a:pt x="25292" y="22612"/>
                    <a:pt x="21600" y="22612"/>
                  </a:cubicBezTo>
                  <a:cubicBezTo>
                    <a:pt x="9670" y="22612"/>
                    <a:pt x="0" y="12941"/>
                    <a:pt x="0" y="1012"/>
                  </a:cubicBezTo>
                  <a:cubicBezTo>
                    <a:pt x="0" y="674"/>
                    <a:pt x="7" y="337"/>
                    <a:pt x="23" y="-1"/>
                  </a:cubicBezTo>
                </a:path>
                <a:path w="32146" h="22612" stroke="0" extrusionOk="0">
                  <a:moveTo>
                    <a:pt x="32145" y="19862"/>
                  </a:moveTo>
                  <a:cubicBezTo>
                    <a:pt x="28923" y="21665"/>
                    <a:pt x="25292" y="22612"/>
                    <a:pt x="21600" y="22612"/>
                  </a:cubicBezTo>
                  <a:cubicBezTo>
                    <a:pt x="9670" y="22612"/>
                    <a:pt x="0" y="12941"/>
                    <a:pt x="0" y="1012"/>
                  </a:cubicBezTo>
                  <a:cubicBezTo>
                    <a:pt x="0" y="674"/>
                    <a:pt x="7" y="337"/>
                    <a:pt x="23" y="-1"/>
                  </a:cubicBezTo>
                  <a:lnTo>
                    <a:pt x="21600" y="1012"/>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526" name="Arc 70"/>
            <p:cNvSpPr>
              <a:spLocks/>
            </p:cNvSpPr>
            <p:nvPr/>
          </p:nvSpPr>
          <p:spPr bwMode="auto">
            <a:xfrm>
              <a:off x="2795" y="2116"/>
              <a:ext cx="630" cy="270"/>
            </a:xfrm>
            <a:custGeom>
              <a:avLst/>
              <a:gdLst>
                <a:gd name="G0" fmla="+- 21600 0 0"/>
                <a:gd name="G1" fmla="+- 1021 0 0"/>
                <a:gd name="G2" fmla="+- 21600 0 0"/>
                <a:gd name="T0" fmla="*/ 32074 w 32074"/>
                <a:gd name="T1" fmla="*/ 19912 h 22621"/>
                <a:gd name="T2" fmla="*/ 24 w 32074"/>
                <a:gd name="T3" fmla="*/ 0 h 22621"/>
                <a:gd name="T4" fmla="*/ 21600 w 32074"/>
                <a:gd name="T5" fmla="*/ 1021 h 22621"/>
              </a:gdLst>
              <a:ahLst/>
              <a:cxnLst>
                <a:cxn ang="0">
                  <a:pos x="T0" y="T1"/>
                </a:cxn>
                <a:cxn ang="0">
                  <a:pos x="T2" y="T3"/>
                </a:cxn>
                <a:cxn ang="0">
                  <a:pos x="T4" y="T5"/>
                </a:cxn>
              </a:cxnLst>
              <a:rect l="0" t="0" r="r" b="b"/>
              <a:pathLst>
                <a:path w="32074" h="22621" fill="none" extrusionOk="0">
                  <a:moveTo>
                    <a:pt x="32073" y="19911"/>
                  </a:moveTo>
                  <a:cubicBezTo>
                    <a:pt x="28868" y="21688"/>
                    <a:pt x="25264" y="22621"/>
                    <a:pt x="21600" y="22621"/>
                  </a:cubicBezTo>
                  <a:cubicBezTo>
                    <a:pt x="9670" y="22621"/>
                    <a:pt x="0" y="12950"/>
                    <a:pt x="0" y="1021"/>
                  </a:cubicBezTo>
                  <a:cubicBezTo>
                    <a:pt x="0" y="680"/>
                    <a:pt x="8" y="340"/>
                    <a:pt x="24" y="0"/>
                  </a:cubicBezTo>
                </a:path>
                <a:path w="32074" h="22621" stroke="0" extrusionOk="0">
                  <a:moveTo>
                    <a:pt x="32073" y="19911"/>
                  </a:moveTo>
                  <a:cubicBezTo>
                    <a:pt x="28868" y="21688"/>
                    <a:pt x="25264" y="22621"/>
                    <a:pt x="21600" y="22621"/>
                  </a:cubicBezTo>
                  <a:cubicBezTo>
                    <a:pt x="9670" y="22621"/>
                    <a:pt x="0" y="12950"/>
                    <a:pt x="0" y="1021"/>
                  </a:cubicBezTo>
                  <a:cubicBezTo>
                    <a:pt x="0" y="680"/>
                    <a:pt x="8" y="340"/>
                    <a:pt x="24" y="0"/>
                  </a:cubicBezTo>
                  <a:lnTo>
                    <a:pt x="21600" y="1021"/>
                  </a:lnTo>
                  <a:close/>
                </a:path>
              </a:pathLst>
            </a:custGeom>
            <a:solidFill>
              <a:srgbClr val="B6C7C9"/>
            </a:solidFill>
            <a:ln w="19050">
              <a:solidFill>
                <a:srgbClr val="6C8F93"/>
              </a:solidFill>
              <a:round/>
              <a:headEnd/>
              <a:tailEnd/>
            </a:ln>
          </p:spPr>
          <p:txBody>
            <a:bodyPr/>
            <a:lstStyle/>
            <a:p>
              <a:endParaRPr lang="en-US"/>
            </a:p>
          </p:txBody>
        </p:sp>
        <p:sp>
          <p:nvSpPr>
            <p:cNvPr id="787527" name="Arc 71"/>
            <p:cNvSpPr>
              <a:spLocks/>
            </p:cNvSpPr>
            <p:nvPr/>
          </p:nvSpPr>
          <p:spPr bwMode="auto">
            <a:xfrm>
              <a:off x="2628" y="1662"/>
              <a:ext cx="293" cy="461"/>
            </a:xfrm>
            <a:custGeom>
              <a:avLst/>
              <a:gdLst>
                <a:gd name="G0" fmla="+- 21600 0 0"/>
                <a:gd name="G1" fmla="+- 21560 0 0"/>
                <a:gd name="G2" fmla="+- 21600 0 0"/>
                <a:gd name="T0" fmla="*/ 12839 w 21600"/>
                <a:gd name="T1" fmla="*/ 41303 h 41303"/>
                <a:gd name="T2" fmla="*/ 20278 w 21600"/>
                <a:gd name="T3" fmla="*/ 0 h 41303"/>
                <a:gd name="T4" fmla="*/ 21600 w 21600"/>
                <a:gd name="T5" fmla="*/ 21560 h 41303"/>
              </a:gdLst>
              <a:ahLst/>
              <a:cxnLst>
                <a:cxn ang="0">
                  <a:pos x="T0" y="T1"/>
                </a:cxn>
                <a:cxn ang="0">
                  <a:pos x="T2" y="T3"/>
                </a:cxn>
                <a:cxn ang="0">
                  <a:pos x="T4" y="T5"/>
                </a:cxn>
              </a:cxnLst>
              <a:rect l="0" t="0" r="r" b="b"/>
              <a:pathLst>
                <a:path w="21600" h="41303" fill="none" extrusionOk="0">
                  <a:moveTo>
                    <a:pt x="12838" y="41303"/>
                  </a:moveTo>
                  <a:cubicBezTo>
                    <a:pt x="5032" y="37839"/>
                    <a:pt x="0" y="30100"/>
                    <a:pt x="0" y="21560"/>
                  </a:cubicBezTo>
                  <a:cubicBezTo>
                    <a:pt x="0" y="10144"/>
                    <a:pt x="8883" y="699"/>
                    <a:pt x="20278" y="0"/>
                  </a:cubicBezTo>
                </a:path>
                <a:path w="21600" h="41303" stroke="0" extrusionOk="0">
                  <a:moveTo>
                    <a:pt x="12838" y="41303"/>
                  </a:moveTo>
                  <a:cubicBezTo>
                    <a:pt x="5032" y="37839"/>
                    <a:pt x="0" y="30100"/>
                    <a:pt x="0" y="21560"/>
                  </a:cubicBezTo>
                  <a:cubicBezTo>
                    <a:pt x="0" y="10144"/>
                    <a:pt x="8883" y="699"/>
                    <a:pt x="20278" y="0"/>
                  </a:cubicBezTo>
                  <a:lnTo>
                    <a:pt x="21600" y="2156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528" name="Arc 72"/>
            <p:cNvSpPr>
              <a:spLocks/>
            </p:cNvSpPr>
            <p:nvPr/>
          </p:nvSpPr>
          <p:spPr bwMode="auto">
            <a:xfrm>
              <a:off x="2634" y="1668"/>
              <a:ext cx="287" cy="450"/>
            </a:xfrm>
            <a:custGeom>
              <a:avLst/>
              <a:gdLst>
                <a:gd name="G0" fmla="+- 21600 0 0"/>
                <a:gd name="G1" fmla="+- 21560 0 0"/>
                <a:gd name="G2" fmla="+- 21600 0 0"/>
                <a:gd name="T0" fmla="*/ 12872 w 21600"/>
                <a:gd name="T1" fmla="*/ 41318 h 41318"/>
                <a:gd name="T2" fmla="*/ 20284 w 21600"/>
                <a:gd name="T3" fmla="*/ 0 h 41318"/>
                <a:gd name="T4" fmla="*/ 21600 w 21600"/>
                <a:gd name="T5" fmla="*/ 21560 h 41318"/>
              </a:gdLst>
              <a:ahLst/>
              <a:cxnLst>
                <a:cxn ang="0">
                  <a:pos x="T0" y="T1"/>
                </a:cxn>
                <a:cxn ang="0">
                  <a:pos x="T2" y="T3"/>
                </a:cxn>
                <a:cxn ang="0">
                  <a:pos x="T4" y="T5"/>
                </a:cxn>
              </a:cxnLst>
              <a:rect l="0" t="0" r="r" b="b"/>
              <a:pathLst>
                <a:path w="21600" h="41318" fill="none" extrusionOk="0">
                  <a:moveTo>
                    <a:pt x="12871" y="41318"/>
                  </a:moveTo>
                  <a:cubicBezTo>
                    <a:pt x="5047" y="37861"/>
                    <a:pt x="0" y="30113"/>
                    <a:pt x="0" y="21560"/>
                  </a:cubicBezTo>
                  <a:cubicBezTo>
                    <a:pt x="0" y="10141"/>
                    <a:pt x="8886" y="695"/>
                    <a:pt x="20284" y="0"/>
                  </a:cubicBezTo>
                </a:path>
                <a:path w="21600" h="41318" stroke="0" extrusionOk="0">
                  <a:moveTo>
                    <a:pt x="12871" y="41318"/>
                  </a:moveTo>
                  <a:cubicBezTo>
                    <a:pt x="5047" y="37861"/>
                    <a:pt x="0" y="30113"/>
                    <a:pt x="0" y="21560"/>
                  </a:cubicBezTo>
                  <a:cubicBezTo>
                    <a:pt x="0" y="10141"/>
                    <a:pt x="8886" y="695"/>
                    <a:pt x="20284" y="0"/>
                  </a:cubicBezTo>
                  <a:lnTo>
                    <a:pt x="21600" y="21560"/>
                  </a:lnTo>
                  <a:close/>
                </a:path>
              </a:pathLst>
            </a:custGeom>
            <a:solidFill>
              <a:srgbClr val="B6C7C9"/>
            </a:solidFill>
            <a:ln w="19050">
              <a:solidFill>
                <a:srgbClr val="6C8F93"/>
              </a:solidFill>
              <a:round/>
              <a:headEnd/>
              <a:tailEnd/>
            </a:ln>
          </p:spPr>
          <p:txBody>
            <a:bodyPr/>
            <a:lstStyle/>
            <a:p>
              <a:endParaRPr lang="en-US"/>
            </a:p>
          </p:txBody>
        </p:sp>
        <p:sp>
          <p:nvSpPr>
            <p:cNvPr id="787529" name="Arc 73"/>
            <p:cNvSpPr>
              <a:spLocks/>
            </p:cNvSpPr>
            <p:nvPr/>
          </p:nvSpPr>
          <p:spPr bwMode="auto">
            <a:xfrm>
              <a:off x="3405" y="2291"/>
              <a:ext cx="1105" cy="281"/>
            </a:xfrm>
            <a:custGeom>
              <a:avLst/>
              <a:gdLst>
                <a:gd name="G0" fmla="+- 21172 0 0"/>
                <a:gd name="G1" fmla="+- 0 0 0"/>
                <a:gd name="G2" fmla="+- 21600 0 0"/>
                <a:gd name="T0" fmla="*/ 38938 w 38938"/>
                <a:gd name="T1" fmla="*/ 12285 h 21600"/>
                <a:gd name="T2" fmla="*/ 0 w 38938"/>
                <a:gd name="T3" fmla="*/ 4277 h 21600"/>
                <a:gd name="T4" fmla="*/ 21172 w 38938"/>
                <a:gd name="T5" fmla="*/ 0 h 21600"/>
              </a:gdLst>
              <a:ahLst/>
              <a:cxnLst>
                <a:cxn ang="0">
                  <a:pos x="T0" y="T1"/>
                </a:cxn>
                <a:cxn ang="0">
                  <a:pos x="T2" y="T3"/>
                </a:cxn>
                <a:cxn ang="0">
                  <a:pos x="T4" y="T5"/>
                </a:cxn>
              </a:cxnLst>
              <a:rect l="0" t="0" r="r" b="b"/>
              <a:pathLst>
                <a:path w="38938" h="21600" fill="none" extrusionOk="0">
                  <a:moveTo>
                    <a:pt x="38938" y="12285"/>
                  </a:moveTo>
                  <a:cubicBezTo>
                    <a:pt x="34904" y="18118"/>
                    <a:pt x="28264" y="21600"/>
                    <a:pt x="21172" y="21600"/>
                  </a:cubicBezTo>
                  <a:cubicBezTo>
                    <a:pt x="10891" y="21600"/>
                    <a:pt x="2035" y="14354"/>
                    <a:pt x="-1" y="4277"/>
                  </a:cubicBezTo>
                </a:path>
                <a:path w="38938" h="21600" stroke="0" extrusionOk="0">
                  <a:moveTo>
                    <a:pt x="38938" y="12285"/>
                  </a:moveTo>
                  <a:cubicBezTo>
                    <a:pt x="34904" y="18118"/>
                    <a:pt x="28264" y="21600"/>
                    <a:pt x="21172" y="21600"/>
                  </a:cubicBezTo>
                  <a:cubicBezTo>
                    <a:pt x="10891" y="21600"/>
                    <a:pt x="2035" y="14354"/>
                    <a:pt x="-1" y="4277"/>
                  </a:cubicBezTo>
                  <a:lnTo>
                    <a:pt x="21172"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530" name="Arc 74"/>
            <p:cNvSpPr>
              <a:spLocks/>
            </p:cNvSpPr>
            <p:nvPr/>
          </p:nvSpPr>
          <p:spPr bwMode="auto">
            <a:xfrm>
              <a:off x="3411" y="2291"/>
              <a:ext cx="1092" cy="275"/>
            </a:xfrm>
            <a:custGeom>
              <a:avLst/>
              <a:gdLst>
                <a:gd name="G0" fmla="+- 21162 0 0"/>
                <a:gd name="G1" fmla="+- 0 0 0"/>
                <a:gd name="G2" fmla="+- 21600 0 0"/>
                <a:gd name="T0" fmla="*/ 38860 w 38860"/>
                <a:gd name="T1" fmla="*/ 12383 h 21600"/>
                <a:gd name="T2" fmla="*/ 0 w 38860"/>
                <a:gd name="T3" fmla="*/ 4326 h 21600"/>
                <a:gd name="T4" fmla="*/ 21162 w 38860"/>
                <a:gd name="T5" fmla="*/ 0 h 21600"/>
              </a:gdLst>
              <a:ahLst/>
              <a:cxnLst>
                <a:cxn ang="0">
                  <a:pos x="T0" y="T1"/>
                </a:cxn>
                <a:cxn ang="0">
                  <a:pos x="T2" y="T3"/>
                </a:cxn>
                <a:cxn ang="0">
                  <a:pos x="T4" y="T5"/>
                </a:cxn>
              </a:cxnLst>
              <a:rect l="0" t="0" r="r" b="b"/>
              <a:pathLst>
                <a:path w="38860" h="21600" fill="none" extrusionOk="0">
                  <a:moveTo>
                    <a:pt x="38860" y="12383"/>
                  </a:moveTo>
                  <a:cubicBezTo>
                    <a:pt x="34818" y="18159"/>
                    <a:pt x="28211" y="21600"/>
                    <a:pt x="21162" y="21600"/>
                  </a:cubicBezTo>
                  <a:cubicBezTo>
                    <a:pt x="10900" y="21600"/>
                    <a:pt x="2054" y="14379"/>
                    <a:pt x="-1" y="4326"/>
                  </a:cubicBezTo>
                </a:path>
                <a:path w="38860" h="21600" stroke="0" extrusionOk="0">
                  <a:moveTo>
                    <a:pt x="38860" y="12383"/>
                  </a:moveTo>
                  <a:cubicBezTo>
                    <a:pt x="34818" y="18159"/>
                    <a:pt x="28211" y="21600"/>
                    <a:pt x="21162" y="21600"/>
                  </a:cubicBezTo>
                  <a:cubicBezTo>
                    <a:pt x="10900" y="21600"/>
                    <a:pt x="2054" y="14379"/>
                    <a:pt x="-1" y="4326"/>
                  </a:cubicBezTo>
                  <a:lnTo>
                    <a:pt x="21162" y="0"/>
                  </a:lnTo>
                  <a:close/>
                </a:path>
              </a:pathLst>
            </a:custGeom>
            <a:solidFill>
              <a:srgbClr val="B6C7C9"/>
            </a:solidFill>
            <a:ln w="19050">
              <a:solidFill>
                <a:srgbClr val="6C8F93"/>
              </a:solidFill>
              <a:round/>
              <a:headEnd/>
              <a:tailEnd/>
            </a:ln>
          </p:spPr>
          <p:txBody>
            <a:bodyPr/>
            <a:lstStyle/>
            <a:p>
              <a:endParaRPr lang="en-US"/>
            </a:p>
          </p:txBody>
        </p:sp>
        <p:sp>
          <p:nvSpPr>
            <p:cNvPr id="787531" name="Oval 75"/>
            <p:cNvSpPr>
              <a:spLocks noChangeArrowheads="1"/>
            </p:cNvSpPr>
            <p:nvPr/>
          </p:nvSpPr>
          <p:spPr bwMode="auto">
            <a:xfrm>
              <a:off x="3659" y="1305"/>
              <a:ext cx="721" cy="420"/>
            </a:xfrm>
            <a:prstGeom prst="ellipse">
              <a:avLst/>
            </a:prstGeom>
            <a:solidFill>
              <a:srgbClr val="FFE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532" name="Oval 76"/>
            <p:cNvSpPr>
              <a:spLocks noChangeArrowheads="1"/>
            </p:cNvSpPr>
            <p:nvPr/>
          </p:nvSpPr>
          <p:spPr bwMode="auto">
            <a:xfrm>
              <a:off x="3263" y="1415"/>
              <a:ext cx="552" cy="420"/>
            </a:xfrm>
            <a:prstGeom prst="ellipse">
              <a:avLst/>
            </a:prstGeom>
            <a:solidFill>
              <a:srgbClr val="FFE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533" name="Oval 77"/>
            <p:cNvSpPr>
              <a:spLocks noChangeArrowheads="1"/>
            </p:cNvSpPr>
            <p:nvPr/>
          </p:nvSpPr>
          <p:spPr bwMode="auto">
            <a:xfrm>
              <a:off x="3095" y="1668"/>
              <a:ext cx="372" cy="343"/>
            </a:xfrm>
            <a:prstGeom prst="ellipse">
              <a:avLst/>
            </a:prstGeom>
            <a:solidFill>
              <a:srgbClr val="FFE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534" name="Oval 78"/>
            <p:cNvSpPr>
              <a:spLocks noChangeArrowheads="1"/>
            </p:cNvSpPr>
            <p:nvPr/>
          </p:nvSpPr>
          <p:spPr bwMode="auto">
            <a:xfrm>
              <a:off x="3207" y="1819"/>
              <a:ext cx="560" cy="371"/>
            </a:xfrm>
            <a:prstGeom prst="ellipse">
              <a:avLst/>
            </a:prstGeom>
            <a:solidFill>
              <a:srgbClr val="FFE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535" name="Oval 79"/>
            <p:cNvSpPr>
              <a:spLocks noChangeArrowheads="1"/>
            </p:cNvSpPr>
            <p:nvPr/>
          </p:nvSpPr>
          <p:spPr bwMode="auto">
            <a:xfrm>
              <a:off x="3603" y="1880"/>
              <a:ext cx="837" cy="441"/>
            </a:xfrm>
            <a:prstGeom prst="ellipse">
              <a:avLst/>
            </a:prstGeom>
            <a:solidFill>
              <a:srgbClr val="FFE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536" name="Arc 80"/>
            <p:cNvSpPr>
              <a:spLocks/>
            </p:cNvSpPr>
            <p:nvPr/>
          </p:nvSpPr>
          <p:spPr bwMode="auto">
            <a:xfrm>
              <a:off x="3678" y="1301"/>
              <a:ext cx="685" cy="212"/>
            </a:xfrm>
            <a:custGeom>
              <a:avLst/>
              <a:gdLst>
                <a:gd name="G0" fmla="+- 20494 0 0"/>
                <a:gd name="G1" fmla="+- 21600 0 0"/>
                <a:gd name="G2" fmla="+- 21600 0 0"/>
                <a:gd name="T0" fmla="*/ 0 w 40569"/>
                <a:gd name="T1" fmla="*/ 14777 h 21600"/>
                <a:gd name="T2" fmla="*/ 40569 w 40569"/>
                <a:gd name="T3" fmla="*/ 13628 h 21600"/>
                <a:gd name="T4" fmla="*/ 20494 w 40569"/>
                <a:gd name="T5" fmla="*/ 21600 h 21600"/>
              </a:gdLst>
              <a:ahLst/>
              <a:cxnLst>
                <a:cxn ang="0">
                  <a:pos x="T0" y="T1"/>
                </a:cxn>
                <a:cxn ang="0">
                  <a:pos x="T2" y="T3"/>
                </a:cxn>
                <a:cxn ang="0">
                  <a:pos x="T4" y="T5"/>
                </a:cxn>
              </a:cxnLst>
              <a:rect l="0" t="0" r="r" b="b"/>
              <a:pathLst>
                <a:path w="40569" h="21600" fill="none" extrusionOk="0">
                  <a:moveTo>
                    <a:pt x="-1" y="14776"/>
                  </a:moveTo>
                  <a:cubicBezTo>
                    <a:pt x="2937" y="5952"/>
                    <a:pt x="11193" y="0"/>
                    <a:pt x="20494" y="0"/>
                  </a:cubicBezTo>
                  <a:cubicBezTo>
                    <a:pt x="29345" y="0"/>
                    <a:pt x="37301" y="5400"/>
                    <a:pt x="40569" y="13627"/>
                  </a:cubicBezTo>
                </a:path>
                <a:path w="40569" h="21600" stroke="0" extrusionOk="0">
                  <a:moveTo>
                    <a:pt x="-1" y="14776"/>
                  </a:moveTo>
                  <a:cubicBezTo>
                    <a:pt x="2937" y="5952"/>
                    <a:pt x="11193" y="0"/>
                    <a:pt x="20494" y="0"/>
                  </a:cubicBezTo>
                  <a:cubicBezTo>
                    <a:pt x="29345" y="0"/>
                    <a:pt x="37301" y="5400"/>
                    <a:pt x="40569" y="13627"/>
                  </a:cubicBezTo>
                  <a:lnTo>
                    <a:pt x="20494" y="21600"/>
                  </a:lnTo>
                  <a:close/>
                </a:path>
              </a:pathLst>
            </a:custGeom>
            <a:solidFill>
              <a:srgbClr val="FFE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537" name="Arc 81"/>
            <p:cNvSpPr>
              <a:spLocks/>
            </p:cNvSpPr>
            <p:nvPr/>
          </p:nvSpPr>
          <p:spPr bwMode="auto">
            <a:xfrm>
              <a:off x="3682" y="1305"/>
              <a:ext cx="676" cy="208"/>
            </a:xfrm>
            <a:custGeom>
              <a:avLst/>
              <a:gdLst>
                <a:gd name="G0" fmla="+- 20478 0 0"/>
                <a:gd name="G1" fmla="+- 21600 0 0"/>
                <a:gd name="G2" fmla="+- 21600 0 0"/>
                <a:gd name="T0" fmla="*/ 0 w 40531"/>
                <a:gd name="T1" fmla="*/ 14728 h 21600"/>
                <a:gd name="T2" fmla="*/ 40531 w 40531"/>
                <a:gd name="T3" fmla="*/ 13572 h 21600"/>
                <a:gd name="T4" fmla="*/ 20478 w 40531"/>
                <a:gd name="T5" fmla="*/ 21600 h 21600"/>
              </a:gdLst>
              <a:ahLst/>
              <a:cxnLst>
                <a:cxn ang="0">
                  <a:pos x="T0" y="T1"/>
                </a:cxn>
                <a:cxn ang="0">
                  <a:pos x="T2" y="T3"/>
                </a:cxn>
                <a:cxn ang="0">
                  <a:pos x="T4" y="T5"/>
                </a:cxn>
              </a:cxnLst>
              <a:rect l="0" t="0" r="r" b="b"/>
              <a:pathLst>
                <a:path w="40531" h="21600" fill="none" extrusionOk="0">
                  <a:moveTo>
                    <a:pt x="0" y="14728"/>
                  </a:moveTo>
                  <a:cubicBezTo>
                    <a:pt x="2953" y="5929"/>
                    <a:pt x="11196" y="0"/>
                    <a:pt x="20478" y="0"/>
                  </a:cubicBezTo>
                  <a:cubicBezTo>
                    <a:pt x="29308" y="0"/>
                    <a:pt x="37248" y="5374"/>
                    <a:pt x="40530" y="13572"/>
                  </a:cubicBezTo>
                </a:path>
                <a:path w="40531" h="21600" stroke="0" extrusionOk="0">
                  <a:moveTo>
                    <a:pt x="0" y="14728"/>
                  </a:moveTo>
                  <a:cubicBezTo>
                    <a:pt x="2953" y="5929"/>
                    <a:pt x="11196" y="0"/>
                    <a:pt x="20478" y="0"/>
                  </a:cubicBezTo>
                  <a:cubicBezTo>
                    <a:pt x="29308" y="0"/>
                    <a:pt x="37248" y="5374"/>
                    <a:pt x="40530" y="13572"/>
                  </a:cubicBezTo>
                  <a:lnTo>
                    <a:pt x="20478" y="21600"/>
                  </a:lnTo>
                  <a:close/>
                </a:path>
              </a:pathLst>
            </a:custGeom>
            <a:solidFill>
              <a:srgbClr val="FFE9AA"/>
            </a:solidFill>
            <a:ln w="12700">
              <a:solidFill>
                <a:srgbClr val="805D00"/>
              </a:solidFill>
              <a:round/>
              <a:headEnd/>
              <a:tailEnd/>
            </a:ln>
          </p:spPr>
          <p:txBody>
            <a:bodyPr/>
            <a:lstStyle/>
            <a:p>
              <a:endParaRPr lang="en-US"/>
            </a:p>
          </p:txBody>
        </p:sp>
        <p:sp>
          <p:nvSpPr>
            <p:cNvPr id="787538" name="Arc 82"/>
            <p:cNvSpPr>
              <a:spLocks/>
            </p:cNvSpPr>
            <p:nvPr/>
          </p:nvSpPr>
          <p:spPr bwMode="auto">
            <a:xfrm>
              <a:off x="3263" y="1411"/>
              <a:ext cx="425" cy="258"/>
            </a:xfrm>
            <a:custGeom>
              <a:avLst/>
              <a:gdLst>
                <a:gd name="G0" fmla="+- 21600 0 0"/>
                <a:gd name="G1" fmla="+- 21600 0 0"/>
                <a:gd name="G2" fmla="+- 21600 0 0"/>
                <a:gd name="T0" fmla="*/ 513 w 32994"/>
                <a:gd name="T1" fmla="*/ 26280 h 26280"/>
                <a:gd name="T2" fmla="*/ 32994 w 32994"/>
                <a:gd name="T3" fmla="*/ 3250 h 26280"/>
                <a:gd name="T4" fmla="*/ 21600 w 32994"/>
                <a:gd name="T5" fmla="*/ 21600 h 26280"/>
              </a:gdLst>
              <a:ahLst/>
              <a:cxnLst>
                <a:cxn ang="0">
                  <a:pos x="T0" y="T1"/>
                </a:cxn>
                <a:cxn ang="0">
                  <a:pos x="T2" y="T3"/>
                </a:cxn>
                <a:cxn ang="0">
                  <a:pos x="T4" y="T5"/>
                </a:cxn>
              </a:cxnLst>
              <a:rect l="0" t="0" r="r" b="b"/>
              <a:pathLst>
                <a:path w="32994" h="26280" fill="none" extrusionOk="0">
                  <a:moveTo>
                    <a:pt x="513" y="26279"/>
                  </a:moveTo>
                  <a:cubicBezTo>
                    <a:pt x="172" y="24743"/>
                    <a:pt x="0" y="23174"/>
                    <a:pt x="0" y="21600"/>
                  </a:cubicBezTo>
                  <a:cubicBezTo>
                    <a:pt x="0" y="9670"/>
                    <a:pt x="9670" y="0"/>
                    <a:pt x="21600" y="0"/>
                  </a:cubicBezTo>
                  <a:cubicBezTo>
                    <a:pt x="25626" y="0"/>
                    <a:pt x="29573" y="1125"/>
                    <a:pt x="32994" y="3249"/>
                  </a:cubicBezTo>
                </a:path>
                <a:path w="32994" h="26280" stroke="0" extrusionOk="0">
                  <a:moveTo>
                    <a:pt x="513" y="26279"/>
                  </a:moveTo>
                  <a:cubicBezTo>
                    <a:pt x="172" y="24743"/>
                    <a:pt x="0" y="23174"/>
                    <a:pt x="0" y="21600"/>
                  </a:cubicBezTo>
                  <a:cubicBezTo>
                    <a:pt x="0" y="9670"/>
                    <a:pt x="9670" y="0"/>
                    <a:pt x="21600" y="0"/>
                  </a:cubicBezTo>
                  <a:cubicBezTo>
                    <a:pt x="25626" y="0"/>
                    <a:pt x="29573" y="1125"/>
                    <a:pt x="32994" y="3249"/>
                  </a:cubicBezTo>
                  <a:lnTo>
                    <a:pt x="21600" y="21600"/>
                  </a:lnTo>
                  <a:close/>
                </a:path>
              </a:pathLst>
            </a:custGeom>
            <a:solidFill>
              <a:srgbClr val="FFE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539" name="Arc 83"/>
            <p:cNvSpPr>
              <a:spLocks/>
            </p:cNvSpPr>
            <p:nvPr/>
          </p:nvSpPr>
          <p:spPr bwMode="auto">
            <a:xfrm>
              <a:off x="3267" y="1415"/>
              <a:ext cx="418" cy="253"/>
            </a:xfrm>
            <a:custGeom>
              <a:avLst/>
              <a:gdLst>
                <a:gd name="G0" fmla="+- 21600 0 0"/>
                <a:gd name="G1" fmla="+- 21600 0 0"/>
                <a:gd name="G2" fmla="+- 21600 0 0"/>
                <a:gd name="T0" fmla="*/ 518 w 32957"/>
                <a:gd name="T1" fmla="*/ 26300 h 26300"/>
                <a:gd name="T2" fmla="*/ 32957 w 32957"/>
                <a:gd name="T3" fmla="*/ 3226 h 26300"/>
                <a:gd name="T4" fmla="*/ 21600 w 32957"/>
                <a:gd name="T5" fmla="*/ 21600 h 26300"/>
              </a:gdLst>
              <a:ahLst/>
              <a:cxnLst>
                <a:cxn ang="0">
                  <a:pos x="T0" y="T1"/>
                </a:cxn>
                <a:cxn ang="0">
                  <a:pos x="T2" y="T3"/>
                </a:cxn>
                <a:cxn ang="0">
                  <a:pos x="T4" y="T5"/>
                </a:cxn>
              </a:cxnLst>
              <a:rect l="0" t="0" r="r" b="b"/>
              <a:pathLst>
                <a:path w="32957" h="26300" fill="none" extrusionOk="0">
                  <a:moveTo>
                    <a:pt x="517" y="26300"/>
                  </a:moveTo>
                  <a:cubicBezTo>
                    <a:pt x="173" y="24757"/>
                    <a:pt x="0" y="23180"/>
                    <a:pt x="0" y="21600"/>
                  </a:cubicBezTo>
                  <a:cubicBezTo>
                    <a:pt x="0" y="9670"/>
                    <a:pt x="9670" y="0"/>
                    <a:pt x="21600" y="0"/>
                  </a:cubicBezTo>
                  <a:cubicBezTo>
                    <a:pt x="25611" y="0"/>
                    <a:pt x="29544" y="1117"/>
                    <a:pt x="32956" y="3226"/>
                  </a:cubicBezTo>
                </a:path>
                <a:path w="32957" h="26300" stroke="0" extrusionOk="0">
                  <a:moveTo>
                    <a:pt x="517" y="26300"/>
                  </a:moveTo>
                  <a:cubicBezTo>
                    <a:pt x="173" y="24757"/>
                    <a:pt x="0" y="23180"/>
                    <a:pt x="0" y="21600"/>
                  </a:cubicBezTo>
                  <a:cubicBezTo>
                    <a:pt x="0" y="9670"/>
                    <a:pt x="9670" y="0"/>
                    <a:pt x="21600" y="0"/>
                  </a:cubicBezTo>
                  <a:cubicBezTo>
                    <a:pt x="25611" y="0"/>
                    <a:pt x="29544" y="1117"/>
                    <a:pt x="32956" y="3226"/>
                  </a:cubicBezTo>
                  <a:lnTo>
                    <a:pt x="21600" y="21600"/>
                  </a:lnTo>
                  <a:close/>
                </a:path>
              </a:pathLst>
            </a:custGeom>
            <a:solidFill>
              <a:srgbClr val="FFE9AA"/>
            </a:solidFill>
            <a:ln w="12700">
              <a:solidFill>
                <a:srgbClr val="805D00"/>
              </a:solidFill>
              <a:round/>
              <a:headEnd/>
              <a:tailEnd/>
            </a:ln>
          </p:spPr>
          <p:txBody>
            <a:bodyPr/>
            <a:lstStyle/>
            <a:p>
              <a:endParaRPr lang="en-US"/>
            </a:p>
          </p:txBody>
        </p:sp>
        <p:sp>
          <p:nvSpPr>
            <p:cNvPr id="787540" name="Arc 84"/>
            <p:cNvSpPr>
              <a:spLocks/>
            </p:cNvSpPr>
            <p:nvPr/>
          </p:nvSpPr>
          <p:spPr bwMode="auto">
            <a:xfrm>
              <a:off x="3203" y="1994"/>
              <a:ext cx="429" cy="201"/>
            </a:xfrm>
            <a:custGeom>
              <a:avLst/>
              <a:gdLst>
                <a:gd name="G0" fmla="+- 21600 0 0"/>
                <a:gd name="G1" fmla="+- 1065 0 0"/>
                <a:gd name="G2" fmla="+- 21600 0 0"/>
                <a:gd name="T0" fmla="*/ 32153 w 32153"/>
                <a:gd name="T1" fmla="*/ 19912 h 22665"/>
                <a:gd name="T2" fmla="*/ 26 w 32153"/>
                <a:gd name="T3" fmla="*/ 0 h 22665"/>
                <a:gd name="T4" fmla="*/ 21600 w 32153"/>
                <a:gd name="T5" fmla="*/ 1065 h 22665"/>
              </a:gdLst>
              <a:ahLst/>
              <a:cxnLst>
                <a:cxn ang="0">
                  <a:pos x="T0" y="T1"/>
                </a:cxn>
                <a:cxn ang="0">
                  <a:pos x="T2" y="T3"/>
                </a:cxn>
                <a:cxn ang="0">
                  <a:pos x="T4" y="T5"/>
                </a:cxn>
              </a:cxnLst>
              <a:rect l="0" t="0" r="r" b="b"/>
              <a:pathLst>
                <a:path w="32153" h="22665" fill="none" extrusionOk="0">
                  <a:moveTo>
                    <a:pt x="32152" y="19911"/>
                  </a:moveTo>
                  <a:cubicBezTo>
                    <a:pt x="28928" y="21717"/>
                    <a:pt x="25295" y="22665"/>
                    <a:pt x="21600" y="22665"/>
                  </a:cubicBezTo>
                  <a:cubicBezTo>
                    <a:pt x="9670" y="22665"/>
                    <a:pt x="0" y="12994"/>
                    <a:pt x="0" y="1065"/>
                  </a:cubicBezTo>
                  <a:cubicBezTo>
                    <a:pt x="0" y="709"/>
                    <a:pt x="8" y="354"/>
                    <a:pt x="26" y="0"/>
                  </a:cubicBezTo>
                </a:path>
                <a:path w="32153" h="22665" stroke="0" extrusionOk="0">
                  <a:moveTo>
                    <a:pt x="32152" y="19911"/>
                  </a:moveTo>
                  <a:cubicBezTo>
                    <a:pt x="28928" y="21717"/>
                    <a:pt x="25295" y="22665"/>
                    <a:pt x="21600" y="22665"/>
                  </a:cubicBezTo>
                  <a:cubicBezTo>
                    <a:pt x="9670" y="22665"/>
                    <a:pt x="0" y="12994"/>
                    <a:pt x="0" y="1065"/>
                  </a:cubicBezTo>
                  <a:cubicBezTo>
                    <a:pt x="0" y="709"/>
                    <a:pt x="8" y="354"/>
                    <a:pt x="26" y="0"/>
                  </a:cubicBezTo>
                  <a:lnTo>
                    <a:pt x="21600" y="1065"/>
                  </a:lnTo>
                  <a:close/>
                </a:path>
              </a:pathLst>
            </a:custGeom>
            <a:solidFill>
              <a:srgbClr val="FFE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541" name="Arc 85"/>
            <p:cNvSpPr>
              <a:spLocks/>
            </p:cNvSpPr>
            <p:nvPr/>
          </p:nvSpPr>
          <p:spPr bwMode="auto">
            <a:xfrm>
              <a:off x="3207" y="1994"/>
              <a:ext cx="422" cy="197"/>
            </a:xfrm>
            <a:custGeom>
              <a:avLst/>
              <a:gdLst>
                <a:gd name="G0" fmla="+- 21600 0 0"/>
                <a:gd name="G1" fmla="+- 1073 0 0"/>
                <a:gd name="G2" fmla="+- 21600 0 0"/>
                <a:gd name="T0" fmla="*/ 32096 w 32096"/>
                <a:gd name="T1" fmla="*/ 19951 h 22673"/>
                <a:gd name="T2" fmla="*/ 27 w 32096"/>
                <a:gd name="T3" fmla="*/ 0 h 22673"/>
                <a:gd name="T4" fmla="*/ 21600 w 32096"/>
                <a:gd name="T5" fmla="*/ 1073 h 22673"/>
              </a:gdLst>
              <a:ahLst/>
              <a:cxnLst>
                <a:cxn ang="0">
                  <a:pos x="T0" y="T1"/>
                </a:cxn>
                <a:cxn ang="0">
                  <a:pos x="T2" y="T3"/>
                </a:cxn>
                <a:cxn ang="0">
                  <a:pos x="T4" y="T5"/>
                </a:cxn>
              </a:cxnLst>
              <a:rect l="0" t="0" r="r" b="b"/>
              <a:pathLst>
                <a:path w="32096" h="22673" fill="none" extrusionOk="0">
                  <a:moveTo>
                    <a:pt x="32096" y="19951"/>
                  </a:moveTo>
                  <a:cubicBezTo>
                    <a:pt x="28885" y="21736"/>
                    <a:pt x="25273" y="22673"/>
                    <a:pt x="21600" y="22673"/>
                  </a:cubicBezTo>
                  <a:cubicBezTo>
                    <a:pt x="9670" y="22673"/>
                    <a:pt x="0" y="13002"/>
                    <a:pt x="0" y="1073"/>
                  </a:cubicBezTo>
                  <a:cubicBezTo>
                    <a:pt x="0" y="715"/>
                    <a:pt x="8" y="357"/>
                    <a:pt x="26" y="-1"/>
                  </a:cubicBezTo>
                </a:path>
                <a:path w="32096" h="22673" stroke="0" extrusionOk="0">
                  <a:moveTo>
                    <a:pt x="32096" y="19951"/>
                  </a:moveTo>
                  <a:cubicBezTo>
                    <a:pt x="28885" y="21736"/>
                    <a:pt x="25273" y="22673"/>
                    <a:pt x="21600" y="22673"/>
                  </a:cubicBezTo>
                  <a:cubicBezTo>
                    <a:pt x="9670" y="22673"/>
                    <a:pt x="0" y="13002"/>
                    <a:pt x="0" y="1073"/>
                  </a:cubicBezTo>
                  <a:cubicBezTo>
                    <a:pt x="0" y="715"/>
                    <a:pt x="8" y="357"/>
                    <a:pt x="26" y="-1"/>
                  </a:cubicBezTo>
                  <a:lnTo>
                    <a:pt x="21600" y="1073"/>
                  </a:lnTo>
                  <a:close/>
                </a:path>
              </a:pathLst>
            </a:custGeom>
            <a:solidFill>
              <a:srgbClr val="FFE9AA"/>
            </a:solidFill>
            <a:ln w="12700">
              <a:solidFill>
                <a:srgbClr val="805D00"/>
              </a:solidFill>
              <a:round/>
              <a:headEnd/>
              <a:tailEnd/>
            </a:ln>
          </p:spPr>
          <p:txBody>
            <a:bodyPr/>
            <a:lstStyle/>
            <a:p>
              <a:endParaRPr lang="en-US"/>
            </a:p>
          </p:txBody>
        </p:sp>
        <p:sp>
          <p:nvSpPr>
            <p:cNvPr id="787542" name="Arc 86"/>
            <p:cNvSpPr>
              <a:spLocks/>
            </p:cNvSpPr>
            <p:nvPr/>
          </p:nvSpPr>
          <p:spPr bwMode="auto">
            <a:xfrm>
              <a:off x="3095" y="1665"/>
              <a:ext cx="196" cy="336"/>
            </a:xfrm>
            <a:custGeom>
              <a:avLst/>
              <a:gdLst>
                <a:gd name="G0" fmla="+- 21600 0 0"/>
                <a:gd name="G1" fmla="+- 21560 0 0"/>
                <a:gd name="G2" fmla="+- 21600 0 0"/>
                <a:gd name="T0" fmla="*/ 12820 w 21600"/>
                <a:gd name="T1" fmla="*/ 41295 h 41295"/>
                <a:gd name="T2" fmla="*/ 20280 w 21600"/>
                <a:gd name="T3" fmla="*/ 0 h 41295"/>
                <a:gd name="T4" fmla="*/ 21600 w 21600"/>
                <a:gd name="T5" fmla="*/ 21560 h 41295"/>
              </a:gdLst>
              <a:ahLst/>
              <a:cxnLst>
                <a:cxn ang="0">
                  <a:pos x="T0" y="T1"/>
                </a:cxn>
                <a:cxn ang="0">
                  <a:pos x="T2" y="T3"/>
                </a:cxn>
                <a:cxn ang="0">
                  <a:pos x="T4" y="T5"/>
                </a:cxn>
              </a:cxnLst>
              <a:rect l="0" t="0" r="r" b="b"/>
              <a:pathLst>
                <a:path w="21600" h="41295" fill="none" extrusionOk="0">
                  <a:moveTo>
                    <a:pt x="12819" y="41295"/>
                  </a:moveTo>
                  <a:cubicBezTo>
                    <a:pt x="5023" y="37826"/>
                    <a:pt x="0" y="30093"/>
                    <a:pt x="0" y="21560"/>
                  </a:cubicBezTo>
                  <a:cubicBezTo>
                    <a:pt x="0" y="10143"/>
                    <a:pt x="8884" y="698"/>
                    <a:pt x="20280" y="0"/>
                  </a:cubicBezTo>
                </a:path>
                <a:path w="21600" h="41295" stroke="0" extrusionOk="0">
                  <a:moveTo>
                    <a:pt x="12819" y="41295"/>
                  </a:moveTo>
                  <a:cubicBezTo>
                    <a:pt x="5023" y="37826"/>
                    <a:pt x="0" y="30093"/>
                    <a:pt x="0" y="21560"/>
                  </a:cubicBezTo>
                  <a:cubicBezTo>
                    <a:pt x="0" y="10143"/>
                    <a:pt x="8884" y="698"/>
                    <a:pt x="20280" y="0"/>
                  </a:cubicBezTo>
                  <a:lnTo>
                    <a:pt x="21600" y="21560"/>
                  </a:lnTo>
                  <a:close/>
                </a:path>
              </a:pathLst>
            </a:custGeom>
            <a:solidFill>
              <a:srgbClr val="FFE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543" name="Arc 87"/>
            <p:cNvSpPr>
              <a:spLocks/>
            </p:cNvSpPr>
            <p:nvPr/>
          </p:nvSpPr>
          <p:spPr bwMode="auto">
            <a:xfrm>
              <a:off x="3099" y="1669"/>
              <a:ext cx="192" cy="328"/>
            </a:xfrm>
            <a:custGeom>
              <a:avLst/>
              <a:gdLst>
                <a:gd name="G0" fmla="+- 21600 0 0"/>
                <a:gd name="G1" fmla="+- 21560 0 0"/>
                <a:gd name="G2" fmla="+- 21600 0 0"/>
                <a:gd name="T0" fmla="*/ 12837 w 21600"/>
                <a:gd name="T1" fmla="*/ 41303 h 41303"/>
                <a:gd name="T2" fmla="*/ 20283 w 21600"/>
                <a:gd name="T3" fmla="*/ 0 h 41303"/>
                <a:gd name="T4" fmla="*/ 21600 w 21600"/>
                <a:gd name="T5" fmla="*/ 21560 h 41303"/>
              </a:gdLst>
              <a:ahLst/>
              <a:cxnLst>
                <a:cxn ang="0">
                  <a:pos x="T0" y="T1"/>
                </a:cxn>
                <a:cxn ang="0">
                  <a:pos x="T2" y="T3"/>
                </a:cxn>
                <a:cxn ang="0">
                  <a:pos x="T4" y="T5"/>
                </a:cxn>
              </a:cxnLst>
              <a:rect l="0" t="0" r="r" b="b"/>
              <a:pathLst>
                <a:path w="21600" h="41303" fill="none" extrusionOk="0">
                  <a:moveTo>
                    <a:pt x="12837" y="41302"/>
                  </a:moveTo>
                  <a:cubicBezTo>
                    <a:pt x="5031" y="37838"/>
                    <a:pt x="0" y="30099"/>
                    <a:pt x="0" y="21560"/>
                  </a:cubicBezTo>
                  <a:cubicBezTo>
                    <a:pt x="0" y="10142"/>
                    <a:pt x="8886" y="696"/>
                    <a:pt x="20283" y="0"/>
                  </a:cubicBezTo>
                </a:path>
                <a:path w="21600" h="41303" stroke="0" extrusionOk="0">
                  <a:moveTo>
                    <a:pt x="12837" y="41302"/>
                  </a:moveTo>
                  <a:cubicBezTo>
                    <a:pt x="5031" y="37838"/>
                    <a:pt x="0" y="30099"/>
                    <a:pt x="0" y="21560"/>
                  </a:cubicBezTo>
                  <a:cubicBezTo>
                    <a:pt x="0" y="10142"/>
                    <a:pt x="8886" y="696"/>
                    <a:pt x="20283" y="0"/>
                  </a:cubicBezTo>
                  <a:lnTo>
                    <a:pt x="21600" y="21560"/>
                  </a:lnTo>
                  <a:close/>
                </a:path>
              </a:pathLst>
            </a:custGeom>
            <a:solidFill>
              <a:srgbClr val="FFE9AA"/>
            </a:solidFill>
            <a:ln w="12700">
              <a:solidFill>
                <a:srgbClr val="805D00"/>
              </a:solidFill>
              <a:round/>
              <a:headEnd/>
              <a:tailEnd/>
            </a:ln>
          </p:spPr>
          <p:txBody>
            <a:bodyPr/>
            <a:lstStyle/>
            <a:p>
              <a:endParaRPr lang="en-US"/>
            </a:p>
          </p:txBody>
        </p:sp>
        <p:sp>
          <p:nvSpPr>
            <p:cNvPr id="787544" name="Arc 88"/>
            <p:cNvSpPr>
              <a:spLocks/>
            </p:cNvSpPr>
            <p:nvPr/>
          </p:nvSpPr>
          <p:spPr bwMode="auto">
            <a:xfrm>
              <a:off x="3616" y="2121"/>
              <a:ext cx="739" cy="204"/>
            </a:xfrm>
            <a:custGeom>
              <a:avLst/>
              <a:gdLst>
                <a:gd name="G0" fmla="+- 21153 0 0"/>
                <a:gd name="G1" fmla="+- 0 0 0"/>
                <a:gd name="G2" fmla="+- 21600 0 0"/>
                <a:gd name="T0" fmla="*/ 38889 w 38889"/>
                <a:gd name="T1" fmla="*/ 12329 h 21600"/>
                <a:gd name="T2" fmla="*/ 0 w 38889"/>
                <a:gd name="T3" fmla="*/ 4374 h 21600"/>
                <a:gd name="T4" fmla="*/ 21153 w 38889"/>
                <a:gd name="T5" fmla="*/ 0 h 21600"/>
              </a:gdLst>
              <a:ahLst/>
              <a:cxnLst>
                <a:cxn ang="0">
                  <a:pos x="T0" y="T1"/>
                </a:cxn>
                <a:cxn ang="0">
                  <a:pos x="T2" y="T3"/>
                </a:cxn>
                <a:cxn ang="0">
                  <a:pos x="T4" y="T5"/>
                </a:cxn>
              </a:cxnLst>
              <a:rect l="0" t="0" r="r" b="b"/>
              <a:pathLst>
                <a:path w="38889" h="21600" fill="none" extrusionOk="0">
                  <a:moveTo>
                    <a:pt x="38888" y="12328"/>
                  </a:moveTo>
                  <a:cubicBezTo>
                    <a:pt x="34851" y="18136"/>
                    <a:pt x="28226" y="21600"/>
                    <a:pt x="21153" y="21600"/>
                  </a:cubicBezTo>
                  <a:cubicBezTo>
                    <a:pt x="10909" y="21600"/>
                    <a:pt x="2074" y="14405"/>
                    <a:pt x="0" y="4373"/>
                  </a:cubicBezTo>
                </a:path>
                <a:path w="38889" h="21600" stroke="0" extrusionOk="0">
                  <a:moveTo>
                    <a:pt x="38888" y="12328"/>
                  </a:moveTo>
                  <a:cubicBezTo>
                    <a:pt x="34851" y="18136"/>
                    <a:pt x="28226" y="21600"/>
                    <a:pt x="21153" y="21600"/>
                  </a:cubicBezTo>
                  <a:cubicBezTo>
                    <a:pt x="10909" y="21600"/>
                    <a:pt x="2074" y="14405"/>
                    <a:pt x="0" y="4373"/>
                  </a:cubicBezTo>
                  <a:lnTo>
                    <a:pt x="21153" y="0"/>
                  </a:lnTo>
                  <a:close/>
                </a:path>
              </a:pathLst>
            </a:custGeom>
            <a:solidFill>
              <a:srgbClr val="FFE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545" name="Arc 89"/>
            <p:cNvSpPr>
              <a:spLocks/>
            </p:cNvSpPr>
            <p:nvPr/>
          </p:nvSpPr>
          <p:spPr bwMode="auto">
            <a:xfrm>
              <a:off x="3620" y="2121"/>
              <a:ext cx="731" cy="200"/>
            </a:xfrm>
            <a:custGeom>
              <a:avLst/>
              <a:gdLst>
                <a:gd name="G0" fmla="+- 21144 0 0"/>
                <a:gd name="G1" fmla="+- 0 0 0"/>
                <a:gd name="G2" fmla="+- 21600 0 0"/>
                <a:gd name="T0" fmla="*/ 38822 w 38822"/>
                <a:gd name="T1" fmla="*/ 12412 h 21600"/>
                <a:gd name="T2" fmla="*/ 0 w 38822"/>
                <a:gd name="T3" fmla="*/ 4416 h 21600"/>
                <a:gd name="T4" fmla="*/ 21144 w 38822"/>
                <a:gd name="T5" fmla="*/ 0 h 21600"/>
              </a:gdLst>
              <a:ahLst/>
              <a:cxnLst>
                <a:cxn ang="0">
                  <a:pos x="T0" y="T1"/>
                </a:cxn>
                <a:cxn ang="0">
                  <a:pos x="T2" y="T3"/>
                </a:cxn>
                <a:cxn ang="0">
                  <a:pos x="T4" y="T5"/>
                </a:cxn>
              </a:cxnLst>
              <a:rect l="0" t="0" r="r" b="b"/>
              <a:pathLst>
                <a:path w="38822" h="21600" fill="none" extrusionOk="0">
                  <a:moveTo>
                    <a:pt x="38821" y="12411"/>
                  </a:moveTo>
                  <a:cubicBezTo>
                    <a:pt x="34777" y="18171"/>
                    <a:pt x="28181" y="21600"/>
                    <a:pt x="21144" y="21600"/>
                  </a:cubicBezTo>
                  <a:cubicBezTo>
                    <a:pt x="10916" y="21600"/>
                    <a:pt x="2091" y="14427"/>
                    <a:pt x="0" y="4415"/>
                  </a:cubicBezTo>
                </a:path>
                <a:path w="38822" h="21600" stroke="0" extrusionOk="0">
                  <a:moveTo>
                    <a:pt x="38821" y="12411"/>
                  </a:moveTo>
                  <a:cubicBezTo>
                    <a:pt x="34777" y="18171"/>
                    <a:pt x="28181" y="21600"/>
                    <a:pt x="21144" y="21600"/>
                  </a:cubicBezTo>
                  <a:cubicBezTo>
                    <a:pt x="10916" y="21600"/>
                    <a:pt x="2091" y="14427"/>
                    <a:pt x="0" y="4415"/>
                  </a:cubicBezTo>
                  <a:lnTo>
                    <a:pt x="21144" y="0"/>
                  </a:lnTo>
                  <a:close/>
                </a:path>
              </a:pathLst>
            </a:custGeom>
            <a:solidFill>
              <a:srgbClr val="FFE9AA"/>
            </a:solidFill>
            <a:ln w="12700">
              <a:solidFill>
                <a:srgbClr val="805D00"/>
              </a:solidFill>
              <a:round/>
              <a:headEnd/>
              <a:tailEnd/>
            </a:ln>
          </p:spPr>
          <p:txBody>
            <a:bodyPr/>
            <a:lstStyle/>
            <a:p>
              <a:endParaRPr lang="en-US"/>
            </a:p>
          </p:txBody>
        </p:sp>
        <p:sp>
          <p:nvSpPr>
            <p:cNvPr id="787546" name="Line 90"/>
            <p:cNvSpPr>
              <a:spLocks noChangeShapeType="1"/>
            </p:cNvSpPr>
            <p:nvPr/>
          </p:nvSpPr>
          <p:spPr bwMode="auto">
            <a:xfrm flipV="1">
              <a:off x="3546" y="1790"/>
              <a:ext cx="427" cy="231"/>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grpSp>
          <p:nvGrpSpPr>
            <p:cNvPr id="787547" name="Group 91"/>
            <p:cNvGrpSpPr>
              <a:grpSpLocks/>
            </p:cNvGrpSpPr>
            <p:nvPr/>
          </p:nvGrpSpPr>
          <p:grpSpPr bwMode="auto">
            <a:xfrm>
              <a:off x="2749" y="1399"/>
              <a:ext cx="1234" cy="1019"/>
              <a:chOff x="786" y="1890"/>
              <a:chExt cx="1234" cy="1019"/>
            </a:xfrm>
          </p:grpSpPr>
          <p:sp>
            <p:nvSpPr>
              <p:cNvPr id="787548" name="Line 92"/>
              <p:cNvSpPr>
                <a:spLocks noChangeShapeType="1"/>
              </p:cNvSpPr>
              <p:nvPr/>
            </p:nvSpPr>
            <p:spPr bwMode="auto">
              <a:xfrm flipH="1" flipV="1">
                <a:off x="1574" y="1928"/>
                <a:ext cx="446" cy="51"/>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7549" name="Line 93"/>
              <p:cNvSpPr>
                <a:spLocks noChangeShapeType="1"/>
              </p:cNvSpPr>
              <p:nvPr/>
            </p:nvSpPr>
            <p:spPr bwMode="auto">
              <a:xfrm flipH="1" flipV="1">
                <a:off x="980" y="1890"/>
                <a:ext cx="444" cy="71"/>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7550" name="Line 94"/>
              <p:cNvSpPr>
                <a:spLocks noChangeShapeType="1"/>
              </p:cNvSpPr>
              <p:nvPr/>
            </p:nvSpPr>
            <p:spPr bwMode="auto">
              <a:xfrm flipV="1">
                <a:off x="989" y="2610"/>
                <a:ext cx="471" cy="9"/>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7551" name="Line 95"/>
              <p:cNvSpPr>
                <a:spLocks noChangeShapeType="1"/>
              </p:cNvSpPr>
              <p:nvPr/>
            </p:nvSpPr>
            <p:spPr bwMode="auto">
              <a:xfrm flipH="1">
                <a:off x="786" y="2042"/>
                <a:ext cx="658" cy="266"/>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7552" name="Line 96"/>
              <p:cNvSpPr>
                <a:spLocks noChangeShapeType="1"/>
              </p:cNvSpPr>
              <p:nvPr/>
            </p:nvSpPr>
            <p:spPr bwMode="auto">
              <a:xfrm flipH="1" flipV="1">
                <a:off x="833" y="2391"/>
                <a:ext cx="69" cy="166"/>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7553" name="Line 97"/>
              <p:cNvSpPr>
                <a:spLocks noChangeShapeType="1"/>
              </p:cNvSpPr>
              <p:nvPr/>
            </p:nvSpPr>
            <p:spPr bwMode="auto">
              <a:xfrm>
                <a:off x="1554" y="2006"/>
                <a:ext cx="346" cy="222"/>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7554" name="Line 98"/>
              <p:cNvSpPr>
                <a:spLocks noChangeShapeType="1"/>
              </p:cNvSpPr>
              <p:nvPr/>
            </p:nvSpPr>
            <p:spPr bwMode="auto">
              <a:xfrm flipH="1" flipV="1">
                <a:off x="1494" y="2691"/>
                <a:ext cx="432" cy="218"/>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grpSp>
        <p:grpSp>
          <p:nvGrpSpPr>
            <p:cNvPr id="787555" name="Group 99"/>
            <p:cNvGrpSpPr>
              <a:grpSpLocks/>
            </p:cNvGrpSpPr>
            <p:nvPr/>
          </p:nvGrpSpPr>
          <p:grpSpPr bwMode="auto">
            <a:xfrm>
              <a:off x="3288" y="1366"/>
              <a:ext cx="332" cy="986"/>
              <a:chOff x="1325" y="1857"/>
              <a:chExt cx="332" cy="986"/>
            </a:xfrm>
          </p:grpSpPr>
          <p:pic>
            <p:nvPicPr>
              <p:cNvPr id="787556" name="Picture 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 y="1857"/>
                <a:ext cx="33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7557" name="Picture 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 y="2481"/>
                <a:ext cx="33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87558" name="Group 102"/>
            <p:cNvGrpSpPr>
              <a:grpSpLocks/>
            </p:cNvGrpSpPr>
            <p:nvPr/>
          </p:nvGrpSpPr>
          <p:grpSpPr bwMode="auto">
            <a:xfrm>
              <a:off x="2443" y="1244"/>
              <a:ext cx="644" cy="1063"/>
              <a:chOff x="480" y="1735"/>
              <a:chExt cx="644" cy="1063"/>
            </a:xfrm>
          </p:grpSpPr>
          <p:pic>
            <p:nvPicPr>
              <p:cNvPr id="787559" name="Picture 1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2175"/>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7560" name="Picture 1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 y="2555"/>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7561" name="Picture 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 y="1735"/>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87562" name="AutoShape 106"/>
            <p:cNvSpPr>
              <a:spLocks noChangeArrowheads="1"/>
            </p:cNvSpPr>
            <p:nvPr/>
          </p:nvSpPr>
          <p:spPr bwMode="auto">
            <a:xfrm>
              <a:off x="3671" y="1071"/>
              <a:ext cx="1109" cy="1527"/>
            </a:xfrm>
            <a:prstGeom prst="roundRect">
              <a:avLst>
                <a:gd name="adj" fmla="val 37856"/>
              </a:avLst>
            </a:prstGeom>
            <a:solidFill>
              <a:schemeClr val="bg1"/>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787563" name="Text Box 107"/>
            <p:cNvSpPr txBox="1">
              <a:spLocks noChangeArrowheads="1"/>
            </p:cNvSpPr>
            <p:nvPr/>
          </p:nvSpPr>
          <p:spPr bwMode="auto">
            <a:xfrm>
              <a:off x="2842" y="1793"/>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en-US" altLang="zh-TW" sz="1400">
                  <a:ea typeface="新細明體" panose="02020500000000000000" pitchFamily="18" charset="-120"/>
                </a:rPr>
                <a:t>A</a:t>
              </a:r>
              <a:endParaRPr lang="en-US" altLang="zh-TW">
                <a:ea typeface="新細明體" panose="02020500000000000000" pitchFamily="18" charset="-120"/>
              </a:endParaRPr>
            </a:p>
          </p:txBody>
        </p:sp>
      </p:grpSp>
    </p:spTree>
    <p:extLst>
      <p:ext uri="{BB962C8B-B14F-4D97-AF65-F5344CB8AC3E}">
        <p14:creationId xmlns:p14="http://schemas.microsoft.com/office/powerpoint/2010/main" val="41074117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787484"/>
                                        </p:tgtEl>
                                        <p:attrNameLst>
                                          <p:attrName>style.visibility</p:attrName>
                                        </p:attrNameLst>
                                      </p:cBhvr>
                                      <p:to>
                                        <p:strVal val="visible"/>
                                      </p:to>
                                    </p:set>
                                    <p:animEffect transition="in" filter="blinds(vertical)">
                                      <p:cBhvr>
                                        <p:cTn id="7" dur="500"/>
                                        <p:tgtEl>
                                          <p:spTgt spid="787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787458"/>
                                        </p:tgtEl>
                                        <p:attrNameLst>
                                          <p:attrName>style.visibility</p:attrName>
                                        </p:attrNameLst>
                                      </p:cBhvr>
                                      <p:to>
                                        <p:strVal val="visible"/>
                                      </p:to>
                                    </p:set>
                                    <p:animEffect transition="in" filter="blinds(vertical)">
                                      <p:cBhvr>
                                        <p:cTn id="12" dur="500"/>
                                        <p:tgtEl>
                                          <p:spTgt spid="787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549275" y="254000"/>
            <a:ext cx="7623175" cy="838200"/>
          </a:xfrm>
        </p:spPr>
        <p:txBody>
          <a:bodyPr/>
          <a:lstStyle/>
          <a:p>
            <a:r>
              <a:rPr lang="en-US" altLang="zh-TW" b="0">
                <a:latin typeface="Tahoma" panose="020B0604030504040204" pitchFamily="34" charset="0"/>
                <a:ea typeface="新細明體" panose="02020500000000000000" pitchFamily="18" charset="-120"/>
              </a:rPr>
              <a:t>Packet Forwarding Example 2 (cont.)</a:t>
            </a:r>
          </a:p>
        </p:txBody>
      </p:sp>
      <p:grpSp>
        <p:nvGrpSpPr>
          <p:cNvPr id="788483" name="Group 3"/>
          <p:cNvGrpSpPr>
            <a:grpSpLocks/>
          </p:cNvGrpSpPr>
          <p:nvPr/>
        </p:nvGrpSpPr>
        <p:grpSpPr bwMode="auto">
          <a:xfrm>
            <a:off x="265113" y="1665288"/>
            <a:ext cx="8553450" cy="3201987"/>
            <a:chOff x="167" y="1007"/>
            <a:chExt cx="5388" cy="1936"/>
          </a:xfrm>
        </p:grpSpPr>
        <p:grpSp>
          <p:nvGrpSpPr>
            <p:cNvPr id="788484" name="Group 4"/>
            <p:cNvGrpSpPr>
              <a:grpSpLocks/>
            </p:cNvGrpSpPr>
            <p:nvPr/>
          </p:nvGrpSpPr>
          <p:grpSpPr bwMode="auto">
            <a:xfrm>
              <a:off x="3102" y="2700"/>
              <a:ext cx="2327" cy="243"/>
              <a:chOff x="3102" y="2700"/>
              <a:chExt cx="2327" cy="243"/>
            </a:xfrm>
          </p:grpSpPr>
          <p:sp>
            <p:nvSpPr>
              <p:cNvPr id="788485" name="Text Box 5"/>
              <p:cNvSpPr txBox="1">
                <a:spLocks noChangeArrowheads="1"/>
              </p:cNvSpPr>
              <p:nvPr/>
            </p:nvSpPr>
            <p:spPr bwMode="auto">
              <a:xfrm>
                <a:off x="3102" y="2700"/>
                <a:ext cx="1035" cy="243"/>
              </a:xfrm>
              <a:prstGeom prst="rect">
                <a:avLst/>
              </a:prstGeom>
              <a:solidFill>
                <a:srgbClr val="B2B2B2"/>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r>
                  <a:rPr lang="zh-TW" altLang="en-US" sz="2000" dirty="0">
                    <a:ea typeface="新細明體" panose="02020500000000000000" pitchFamily="18" charset="-120"/>
                  </a:rPr>
                  <a:t>130.130.11.3</a:t>
                </a:r>
              </a:p>
            </p:txBody>
          </p:sp>
          <p:sp>
            <p:nvSpPr>
              <p:cNvPr id="788486" name="Text Box 6"/>
              <p:cNvSpPr txBox="1">
                <a:spLocks noChangeArrowheads="1"/>
              </p:cNvSpPr>
              <p:nvPr/>
            </p:nvSpPr>
            <p:spPr bwMode="auto">
              <a:xfrm>
                <a:off x="4134" y="2700"/>
                <a:ext cx="1295" cy="243"/>
              </a:xfrm>
              <a:prstGeom prst="rect">
                <a:avLst/>
              </a:prstGeom>
              <a:solidFill>
                <a:srgbClr val="B2B2B2"/>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r>
                  <a:rPr lang="en-US" altLang="zh-TW" sz="2000" dirty="0">
                    <a:ea typeface="新細明體" panose="02020500000000000000" pitchFamily="18" charset="-120"/>
                  </a:rPr>
                  <a:t>Rest of IP packet</a:t>
                </a:r>
              </a:p>
            </p:txBody>
          </p:sp>
        </p:grpSp>
        <p:grpSp>
          <p:nvGrpSpPr>
            <p:cNvPr id="788487" name="Group 7"/>
            <p:cNvGrpSpPr>
              <a:grpSpLocks/>
            </p:cNvGrpSpPr>
            <p:nvPr/>
          </p:nvGrpSpPr>
          <p:grpSpPr bwMode="auto">
            <a:xfrm>
              <a:off x="167" y="1007"/>
              <a:ext cx="5388" cy="988"/>
              <a:chOff x="167" y="1007"/>
              <a:chExt cx="5388" cy="988"/>
            </a:xfrm>
          </p:grpSpPr>
          <p:grpSp>
            <p:nvGrpSpPr>
              <p:cNvPr id="788488" name="Group 8"/>
              <p:cNvGrpSpPr>
                <a:grpSpLocks/>
              </p:cNvGrpSpPr>
              <p:nvPr/>
            </p:nvGrpSpPr>
            <p:grpSpPr bwMode="auto">
              <a:xfrm>
                <a:off x="1907" y="1058"/>
                <a:ext cx="3648" cy="937"/>
                <a:chOff x="533" y="3006"/>
                <a:chExt cx="3648" cy="937"/>
              </a:xfrm>
            </p:grpSpPr>
            <p:sp>
              <p:nvSpPr>
                <p:cNvPr id="788489" name="Text Box 9"/>
                <p:cNvSpPr txBox="1">
                  <a:spLocks noChangeAspect="1" noChangeArrowheads="1"/>
                </p:cNvSpPr>
                <p:nvPr/>
              </p:nvSpPr>
              <p:spPr bwMode="auto">
                <a:xfrm>
                  <a:off x="980" y="3313"/>
                  <a:ext cx="116" cy="19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Lst>
              </p:spPr>
              <p:txBody>
                <a:bodyPr wrap="none">
                  <a:spAutoFit/>
                </a:bodyPr>
                <a:lstStyle/>
                <a:p>
                  <a:endParaRPr lang="zh-TW" altLang="en-US" sz="1400">
                    <a:ea typeface="新細明體" panose="02020500000000000000" pitchFamily="18" charset="-120"/>
                  </a:endParaRPr>
                </a:p>
              </p:txBody>
            </p:sp>
            <p:sp>
              <p:nvSpPr>
                <p:cNvPr id="788490" name="Text Box 10"/>
                <p:cNvSpPr txBox="1">
                  <a:spLocks noChangeAspect="1" noChangeArrowheads="1"/>
                </p:cNvSpPr>
                <p:nvPr/>
              </p:nvSpPr>
              <p:spPr bwMode="auto">
                <a:xfrm>
                  <a:off x="533" y="3006"/>
                  <a:ext cx="601" cy="338"/>
                </a:xfrm>
                <a:prstGeom prst="rect">
                  <a:avLst/>
                </a:prstGeom>
                <a:solidFill>
                  <a:schemeClr val="bg1"/>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a typeface="新細明體" panose="02020500000000000000" pitchFamily="18" charset="-120"/>
                    </a:rPr>
                    <a:t/>
                  </a:r>
                  <a:br>
                    <a:rPr lang="zh-TW" altLang="en-US" sz="1400">
                      <a:ea typeface="新細明體" panose="02020500000000000000" pitchFamily="18" charset="-120"/>
                    </a:rPr>
                  </a:br>
                  <a:r>
                    <a:rPr lang="en-US" altLang="zh-TW" sz="1400">
                      <a:ea typeface="新細明體" panose="02020500000000000000" pitchFamily="18" charset="-120"/>
                    </a:rPr>
                    <a:t>VPN-ID</a:t>
                  </a:r>
                </a:p>
              </p:txBody>
            </p:sp>
            <p:sp>
              <p:nvSpPr>
                <p:cNvPr id="788491" name="Text Box 11"/>
                <p:cNvSpPr txBox="1">
                  <a:spLocks noChangeAspect="1" noChangeArrowheads="1"/>
                </p:cNvSpPr>
                <p:nvPr/>
              </p:nvSpPr>
              <p:spPr bwMode="auto">
                <a:xfrm>
                  <a:off x="1134" y="3006"/>
                  <a:ext cx="977" cy="338"/>
                </a:xfrm>
                <a:prstGeom prst="rect">
                  <a:avLst/>
                </a:prstGeom>
                <a:solidFill>
                  <a:schemeClr val="bg1"/>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en-US" altLang="zh-TW" sz="1400">
                      <a:ea typeface="新細明體" panose="02020500000000000000" pitchFamily="18" charset="-120"/>
                    </a:rPr>
                    <a:t>VPN Site</a:t>
                  </a:r>
                  <a:br>
                    <a:rPr lang="en-US" altLang="zh-TW" sz="1400">
                      <a:ea typeface="新細明體" panose="02020500000000000000" pitchFamily="18" charset="-120"/>
                    </a:rPr>
                  </a:br>
                  <a:r>
                    <a:rPr lang="en-US" altLang="zh-TW" sz="1400">
                      <a:ea typeface="新細明體" panose="02020500000000000000" pitchFamily="18" charset="-120"/>
                    </a:rPr>
                    <a:t>Address</a:t>
                  </a:r>
                </a:p>
              </p:txBody>
            </p:sp>
            <p:sp>
              <p:nvSpPr>
                <p:cNvPr id="788492" name="Text Box 12"/>
                <p:cNvSpPr txBox="1">
                  <a:spLocks noChangeAspect="1" noChangeArrowheads="1"/>
                </p:cNvSpPr>
                <p:nvPr/>
              </p:nvSpPr>
              <p:spPr bwMode="auto">
                <a:xfrm>
                  <a:off x="2761" y="3006"/>
                  <a:ext cx="980" cy="338"/>
                </a:xfrm>
                <a:prstGeom prst="rect">
                  <a:avLst/>
                </a:prstGeom>
                <a:solidFill>
                  <a:schemeClr val="bg1"/>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en-US" altLang="zh-TW" sz="1400">
                      <a:ea typeface="新細明體" panose="02020500000000000000" pitchFamily="18" charset="-120"/>
                    </a:rPr>
                    <a:t>Provider Edge</a:t>
                  </a:r>
                  <a:br>
                    <a:rPr lang="en-US" altLang="zh-TW" sz="1400">
                      <a:ea typeface="新細明體" panose="02020500000000000000" pitchFamily="18" charset="-120"/>
                    </a:rPr>
                  </a:br>
                  <a:r>
                    <a:rPr lang="en-US" altLang="zh-TW" sz="1400">
                      <a:ea typeface="新細明體" panose="02020500000000000000" pitchFamily="18" charset="-120"/>
                    </a:rPr>
                    <a:t>Router Address</a:t>
                  </a:r>
                </a:p>
              </p:txBody>
            </p:sp>
            <p:sp>
              <p:nvSpPr>
                <p:cNvPr id="788493" name="Text Box 13"/>
                <p:cNvSpPr txBox="1">
                  <a:spLocks noChangeAspect="1" noChangeArrowheads="1"/>
                </p:cNvSpPr>
                <p:nvPr/>
              </p:nvSpPr>
              <p:spPr bwMode="auto">
                <a:xfrm>
                  <a:off x="2111" y="3006"/>
                  <a:ext cx="650" cy="338"/>
                </a:xfrm>
                <a:prstGeom prst="rect">
                  <a:avLst/>
                </a:prstGeom>
                <a:solidFill>
                  <a:schemeClr val="bg1"/>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en-US" altLang="zh-TW" sz="1400">
                      <a:ea typeface="新細明體" panose="02020500000000000000" pitchFamily="18" charset="-120"/>
                    </a:rPr>
                    <a:t>VPN Site</a:t>
                  </a:r>
                  <a:br>
                    <a:rPr lang="en-US" altLang="zh-TW" sz="1400">
                      <a:ea typeface="新細明體" panose="02020500000000000000" pitchFamily="18" charset="-120"/>
                    </a:rPr>
                  </a:br>
                  <a:r>
                    <a:rPr lang="en-US" altLang="zh-TW" sz="1400">
                      <a:ea typeface="新細明體" panose="02020500000000000000" pitchFamily="18" charset="-120"/>
                    </a:rPr>
                    <a:t>Label</a:t>
                  </a:r>
                </a:p>
              </p:txBody>
            </p:sp>
            <p:sp>
              <p:nvSpPr>
                <p:cNvPr id="788494" name="Text Box 14"/>
                <p:cNvSpPr txBox="1">
                  <a:spLocks noChangeAspect="1" noChangeArrowheads="1"/>
                </p:cNvSpPr>
                <p:nvPr/>
              </p:nvSpPr>
              <p:spPr bwMode="auto">
                <a:xfrm>
                  <a:off x="3741" y="3006"/>
                  <a:ext cx="440" cy="338"/>
                </a:xfrm>
                <a:prstGeom prst="rect">
                  <a:avLst/>
                </a:prstGeom>
                <a:solidFill>
                  <a:schemeClr val="bg1"/>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en-US" altLang="zh-TW" sz="1400">
                      <a:ea typeface="新細明體" panose="02020500000000000000" pitchFamily="18" charset="-120"/>
                    </a:rPr>
                    <a:t>PE</a:t>
                  </a:r>
                  <a:br>
                    <a:rPr lang="en-US" altLang="zh-TW" sz="1400">
                      <a:ea typeface="新細明體" panose="02020500000000000000" pitchFamily="18" charset="-120"/>
                    </a:rPr>
                  </a:br>
                  <a:r>
                    <a:rPr lang="en-US" altLang="zh-TW" sz="1400">
                      <a:ea typeface="新細明體" panose="02020500000000000000" pitchFamily="18" charset="-120"/>
                    </a:rPr>
                    <a:t>Label</a:t>
                  </a:r>
                </a:p>
              </p:txBody>
            </p:sp>
            <p:sp>
              <p:nvSpPr>
                <p:cNvPr id="788495" name="Text Box 15"/>
                <p:cNvSpPr txBox="1">
                  <a:spLocks noChangeAspect="1" noChangeArrowheads="1"/>
                </p:cNvSpPr>
                <p:nvPr/>
              </p:nvSpPr>
              <p:spPr bwMode="auto">
                <a:xfrm>
                  <a:off x="533" y="3336"/>
                  <a:ext cx="601" cy="204"/>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ffectLst>
                        <a:outerShdw blurRad="38100" dist="38100" dir="2700000" algn="tl">
                          <a:srgbClr val="FFFFFF"/>
                        </a:outerShdw>
                      </a:effectLst>
                      <a:ea typeface="新細明體" panose="02020500000000000000" pitchFamily="18" charset="-120"/>
                    </a:rPr>
                    <a:t>12</a:t>
                  </a:r>
                </a:p>
              </p:txBody>
            </p:sp>
            <p:sp>
              <p:nvSpPr>
                <p:cNvPr id="788496" name="Text Box 16"/>
                <p:cNvSpPr txBox="1">
                  <a:spLocks noChangeAspect="1" noChangeArrowheads="1"/>
                </p:cNvSpPr>
                <p:nvPr/>
              </p:nvSpPr>
              <p:spPr bwMode="auto">
                <a:xfrm>
                  <a:off x="1134" y="3336"/>
                  <a:ext cx="977" cy="204"/>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ffectLst>
                        <a:outerShdw blurRad="38100" dist="38100" dir="2700000" algn="tl">
                          <a:srgbClr val="FFFFFF"/>
                        </a:outerShdw>
                      </a:effectLst>
                      <a:ea typeface="新細明體" panose="02020500000000000000" pitchFamily="18" charset="-120"/>
                    </a:rPr>
                    <a:t>130.130.10.0/24</a:t>
                  </a:r>
                </a:p>
              </p:txBody>
            </p:sp>
            <p:sp>
              <p:nvSpPr>
                <p:cNvPr id="788497" name="Text Box 17"/>
                <p:cNvSpPr txBox="1">
                  <a:spLocks noChangeAspect="1" noChangeArrowheads="1"/>
                </p:cNvSpPr>
                <p:nvPr/>
              </p:nvSpPr>
              <p:spPr bwMode="auto">
                <a:xfrm>
                  <a:off x="2761" y="3336"/>
                  <a:ext cx="980" cy="204"/>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ffectLst>
                        <a:outerShdw blurRad="38100" dist="38100" dir="2700000" algn="tl">
                          <a:srgbClr val="FFFFFF"/>
                        </a:outerShdw>
                      </a:effectLst>
                      <a:ea typeface="新細明體" panose="02020500000000000000" pitchFamily="18" charset="-120"/>
                    </a:rPr>
                    <a:t>172.68.1.11/32</a:t>
                  </a:r>
                </a:p>
              </p:txBody>
            </p:sp>
            <p:sp>
              <p:nvSpPr>
                <p:cNvPr id="788498" name="Text Box 18"/>
                <p:cNvSpPr txBox="1">
                  <a:spLocks noChangeAspect="1" noChangeArrowheads="1"/>
                </p:cNvSpPr>
                <p:nvPr/>
              </p:nvSpPr>
              <p:spPr bwMode="auto">
                <a:xfrm>
                  <a:off x="2111" y="3336"/>
                  <a:ext cx="650" cy="204"/>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ffectLst>
                        <a:outerShdw blurRad="38100" dist="38100" dir="2700000" algn="tl">
                          <a:srgbClr val="FFFFFF"/>
                        </a:outerShdw>
                      </a:effectLst>
                      <a:ea typeface="新細明體" panose="02020500000000000000" pitchFamily="18" charset="-120"/>
                    </a:rPr>
                    <a:t>26</a:t>
                  </a:r>
                </a:p>
              </p:txBody>
            </p:sp>
            <p:sp>
              <p:nvSpPr>
                <p:cNvPr id="788499" name="Text Box 19"/>
                <p:cNvSpPr txBox="1">
                  <a:spLocks noChangeAspect="1" noChangeArrowheads="1"/>
                </p:cNvSpPr>
                <p:nvPr/>
              </p:nvSpPr>
              <p:spPr bwMode="auto">
                <a:xfrm>
                  <a:off x="3741" y="3336"/>
                  <a:ext cx="440" cy="204"/>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ffectLst>
                        <a:outerShdw blurRad="38100" dist="38100" dir="2700000" algn="tl">
                          <a:srgbClr val="FFFFFF"/>
                        </a:outerShdw>
                      </a:effectLst>
                      <a:ea typeface="新細明體" panose="02020500000000000000" pitchFamily="18" charset="-120"/>
                    </a:rPr>
                    <a:t>42</a:t>
                  </a:r>
                </a:p>
              </p:txBody>
            </p:sp>
            <p:sp>
              <p:nvSpPr>
                <p:cNvPr id="788500" name="Text Box 20"/>
                <p:cNvSpPr txBox="1">
                  <a:spLocks noChangeAspect="1" noChangeArrowheads="1"/>
                </p:cNvSpPr>
                <p:nvPr/>
              </p:nvSpPr>
              <p:spPr bwMode="auto">
                <a:xfrm>
                  <a:off x="533" y="3528"/>
                  <a:ext cx="601" cy="204"/>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ffectLst>
                        <a:outerShdw blurRad="38100" dist="38100" dir="2700000" algn="tl">
                          <a:srgbClr val="FFFFFF"/>
                        </a:outerShdw>
                      </a:effectLst>
                      <a:ea typeface="新細明體" panose="02020500000000000000" pitchFamily="18" charset="-120"/>
                    </a:rPr>
                    <a:t>12</a:t>
                  </a:r>
                </a:p>
              </p:txBody>
            </p:sp>
            <p:sp>
              <p:nvSpPr>
                <p:cNvPr id="788501" name="Text Box 21"/>
                <p:cNvSpPr txBox="1">
                  <a:spLocks noChangeAspect="1" noChangeArrowheads="1"/>
                </p:cNvSpPr>
                <p:nvPr/>
              </p:nvSpPr>
              <p:spPr bwMode="auto">
                <a:xfrm>
                  <a:off x="1134" y="3528"/>
                  <a:ext cx="977" cy="204"/>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ffectLst>
                        <a:outerShdw blurRad="38100" dist="38100" dir="2700000" algn="tl">
                          <a:srgbClr val="FFFFFF"/>
                        </a:outerShdw>
                      </a:effectLst>
                      <a:ea typeface="新細明體" panose="02020500000000000000" pitchFamily="18" charset="-120"/>
                    </a:rPr>
                    <a:t>130.130.11.0/24</a:t>
                  </a:r>
                </a:p>
              </p:txBody>
            </p:sp>
            <p:sp>
              <p:nvSpPr>
                <p:cNvPr id="788502" name="Text Box 22"/>
                <p:cNvSpPr txBox="1">
                  <a:spLocks noChangeAspect="1" noChangeArrowheads="1"/>
                </p:cNvSpPr>
                <p:nvPr/>
              </p:nvSpPr>
              <p:spPr bwMode="auto">
                <a:xfrm>
                  <a:off x="2761" y="3528"/>
                  <a:ext cx="980" cy="204"/>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ffectLst>
                        <a:outerShdw blurRad="38100" dist="38100" dir="2700000" algn="tl">
                          <a:srgbClr val="FFFFFF"/>
                        </a:outerShdw>
                      </a:effectLst>
                      <a:ea typeface="新細明體" panose="02020500000000000000" pitchFamily="18" charset="-120"/>
                    </a:rPr>
                    <a:t>172.68.1.2/32</a:t>
                  </a:r>
                </a:p>
              </p:txBody>
            </p:sp>
            <p:sp>
              <p:nvSpPr>
                <p:cNvPr id="788503" name="Text Box 23"/>
                <p:cNvSpPr txBox="1">
                  <a:spLocks noChangeAspect="1" noChangeArrowheads="1"/>
                </p:cNvSpPr>
                <p:nvPr/>
              </p:nvSpPr>
              <p:spPr bwMode="auto">
                <a:xfrm>
                  <a:off x="2111" y="3528"/>
                  <a:ext cx="650" cy="204"/>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ffectLst>
                        <a:outerShdw blurRad="38100" dist="38100" dir="2700000" algn="tl">
                          <a:srgbClr val="FFFFFF"/>
                        </a:outerShdw>
                      </a:effectLst>
                      <a:ea typeface="新細明體" panose="02020500000000000000" pitchFamily="18" charset="-120"/>
                    </a:rPr>
                    <a:t>989</a:t>
                  </a:r>
                </a:p>
              </p:txBody>
            </p:sp>
            <p:sp>
              <p:nvSpPr>
                <p:cNvPr id="788504" name="Text Box 24"/>
                <p:cNvSpPr txBox="1">
                  <a:spLocks noChangeAspect="1" noChangeArrowheads="1"/>
                </p:cNvSpPr>
                <p:nvPr/>
              </p:nvSpPr>
              <p:spPr bwMode="auto">
                <a:xfrm>
                  <a:off x="3741" y="3528"/>
                  <a:ext cx="440" cy="204"/>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ffectLst>
                        <a:outerShdw blurRad="38100" dist="38100" dir="2700000" algn="tl">
                          <a:srgbClr val="FFFFFF"/>
                        </a:outerShdw>
                      </a:effectLst>
                      <a:ea typeface="新細明體" panose="02020500000000000000" pitchFamily="18" charset="-120"/>
                    </a:rPr>
                    <a:t>101</a:t>
                  </a:r>
                </a:p>
              </p:txBody>
            </p:sp>
            <p:sp>
              <p:nvSpPr>
                <p:cNvPr id="788505" name="Text Box 25"/>
                <p:cNvSpPr txBox="1">
                  <a:spLocks noChangeAspect="1" noChangeArrowheads="1"/>
                </p:cNvSpPr>
                <p:nvPr/>
              </p:nvSpPr>
              <p:spPr bwMode="auto">
                <a:xfrm>
                  <a:off x="533" y="3739"/>
                  <a:ext cx="601" cy="204"/>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a typeface="新細明體" panose="02020500000000000000" pitchFamily="18" charset="-120"/>
                    </a:rPr>
                    <a:t>...</a:t>
                  </a:r>
                </a:p>
              </p:txBody>
            </p:sp>
            <p:sp>
              <p:nvSpPr>
                <p:cNvPr id="788506" name="Text Box 26"/>
                <p:cNvSpPr txBox="1">
                  <a:spLocks noChangeAspect="1" noChangeArrowheads="1"/>
                </p:cNvSpPr>
                <p:nvPr/>
              </p:nvSpPr>
              <p:spPr bwMode="auto">
                <a:xfrm>
                  <a:off x="1134" y="3739"/>
                  <a:ext cx="977" cy="204"/>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a typeface="新細明體" panose="02020500000000000000" pitchFamily="18" charset="-120"/>
                    </a:rPr>
                    <a:t>...</a:t>
                  </a:r>
                </a:p>
              </p:txBody>
            </p:sp>
            <p:sp>
              <p:nvSpPr>
                <p:cNvPr id="788507" name="Text Box 27"/>
                <p:cNvSpPr txBox="1">
                  <a:spLocks noChangeAspect="1" noChangeArrowheads="1"/>
                </p:cNvSpPr>
                <p:nvPr/>
              </p:nvSpPr>
              <p:spPr bwMode="auto">
                <a:xfrm>
                  <a:off x="2761" y="3739"/>
                  <a:ext cx="980" cy="204"/>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a typeface="新細明體" panose="02020500000000000000" pitchFamily="18" charset="-120"/>
                    </a:rPr>
                    <a:t>...</a:t>
                  </a:r>
                </a:p>
              </p:txBody>
            </p:sp>
            <p:sp>
              <p:nvSpPr>
                <p:cNvPr id="788508" name="Text Box 28"/>
                <p:cNvSpPr txBox="1">
                  <a:spLocks noChangeAspect="1" noChangeArrowheads="1"/>
                </p:cNvSpPr>
                <p:nvPr/>
              </p:nvSpPr>
              <p:spPr bwMode="auto">
                <a:xfrm>
                  <a:off x="2111" y="3739"/>
                  <a:ext cx="650" cy="204"/>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a typeface="新細明體" panose="02020500000000000000" pitchFamily="18" charset="-120"/>
                    </a:rPr>
                    <a:t>...</a:t>
                  </a:r>
                </a:p>
              </p:txBody>
            </p:sp>
            <p:sp>
              <p:nvSpPr>
                <p:cNvPr id="788509" name="Text Box 29"/>
                <p:cNvSpPr txBox="1">
                  <a:spLocks noChangeAspect="1" noChangeArrowheads="1"/>
                </p:cNvSpPr>
                <p:nvPr/>
              </p:nvSpPr>
              <p:spPr bwMode="auto">
                <a:xfrm>
                  <a:off x="3741" y="3739"/>
                  <a:ext cx="440" cy="204"/>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1400">
                      <a:ea typeface="新細明體" panose="02020500000000000000" pitchFamily="18" charset="-120"/>
                    </a:rPr>
                    <a:t>...</a:t>
                  </a:r>
                </a:p>
              </p:txBody>
            </p:sp>
          </p:grpSp>
          <p:grpSp>
            <p:nvGrpSpPr>
              <p:cNvPr id="788510" name="Group 30"/>
              <p:cNvGrpSpPr>
                <a:grpSpLocks/>
              </p:cNvGrpSpPr>
              <p:nvPr/>
            </p:nvGrpSpPr>
            <p:grpSpPr bwMode="auto">
              <a:xfrm>
                <a:off x="167" y="1007"/>
                <a:ext cx="1623" cy="794"/>
                <a:chOff x="647" y="707"/>
                <a:chExt cx="1623" cy="794"/>
              </a:xfrm>
            </p:grpSpPr>
            <p:sp>
              <p:nvSpPr>
                <p:cNvPr id="788511" name="Freeform 31"/>
                <p:cNvSpPr>
                  <a:spLocks/>
                </p:cNvSpPr>
                <p:nvPr/>
              </p:nvSpPr>
              <p:spPr bwMode="auto">
                <a:xfrm>
                  <a:off x="1484" y="752"/>
                  <a:ext cx="786" cy="749"/>
                </a:xfrm>
                <a:custGeom>
                  <a:avLst/>
                  <a:gdLst>
                    <a:gd name="T0" fmla="*/ 63 w 786"/>
                    <a:gd name="T1" fmla="*/ 612 h 749"/>
                    <a:gd name="T2" fmla="*/ 245 w 786"/>
                    <a:gd name="T3" fmla="*/ 430 h 749"/>
                    <a:gd name="T4" fmla="*/ 317 w 786"/>
                    <a:gd name="T5" fmla="*/ 48 h 749"/>
                    <a:gd name="T6" fmla="*/ 735 w 786"/>
                    <a:gd name="T7" fmla="*/ 139 h 749"/>
                    <a:gd name="T8" fmla="*/ 626 w 786"/>
                    <a:gd name="T9" fmla="*/ 667 h 749"/>
                    <a:gd name="T10" fmla="*/ 63 w 786"/>
                    <a:gd name="T11" fmla="*/ 612 h 749"/>
                  </a:gdLst>
                  <a:ahLst/>
                  <a:cxnLst>
                    <a:cxn ang="0">
                      <a:pos x="T0" y="T1"/>
                    </a:cxn>
                    <a:cxn ang="0">
                      <a:pos x="T2" y="T3"/>
                    </a:cxn>
                    <a:cxn ang="0">
                      <a:pos x="T4" y="T5"/>
                    </a:cxn>
                    <a:cxn ang="0">
                      <a:pos x="T6" y="T7"/>
                    </a:cxn>
                    <a:cxn ang="0">
                      <a:pos x="T8" y="T9"/>
                    </a:cxn>
                    <a:cxn ang="0">
                      <a:pos x="T10" y="T11"/>
                    </a:cxn>
                  </a:cxnLst>
                  <a:rect l="0" t="0" r="r" b="b"/>
                  <a:pathLst>
                    <a:path w="786" h="749">
                      <a:moveTo>
                        <a:pt x="63" y="612"/>
                      </a:moveTo>
                      <a:cubicBezTo>
                        <a:pt x="0" y="572"/>
                        <a:pt x="203" y="524"/>
                        <a:pt x="245" y="430"/>
                      </a:cubicBezTo>
                      <a:cubicBezTo>
                        <a:pt x="287" y="336"/>
                        <a:pt x="235" y="96"/>
                        <a:pt x="317" y="48"/>
                      </a:cubicBezTo>
                      <a:cubicBezTo>
                        <a:pt x="399" y="0"/>
                        <a:pt x="684" y="36"/>
                        <a:pt x="735" y="139"/>
                      </a:cubicBezTo>
                      <a:cubicBezTo>
                        <a:pt x="786" y="242"/>
                        <a:pt x="741" y="585"/>
                        <a:pt x="626" y="667"/>
                      </a:cubicBezTo>
                      <a:cubicBezTo>
                        <a:pt x="511" y="749"/>
                        <a:pt x="126" y="652"/>
                        <a:pt x="63" y="612"/>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788512" name="Group 32"/>
                <p:cNvGrpSpPr>
                  <a:grpSpLocks/>
                </p:cNvGrpSpPr>
                <p:nvPr/>
              </p:nvGrpSpPr>
              <p:grpSpPr bwMode="auto">
                <a:xfrm>
                  <a:off x="647" y="707"/>
                  <a:ext cx="1152" cy="635"/>
                  <a:chOff x="947" y="2507"/>
                  <a:chExt cx="1152" cy="635"/>
                </a:xfrm>
              </p:grpSpPr>
              <p:sp>
                <p:nvSpPr>
                  <p:cNvPr id="788513" name="Arc 33"/>
                  <p:cNvSpPr>
                    <a:spLocks/>
                  </p:cNvSpPr>
                  <p:nvPr/>
                </p:nvSpPr>
                <p:spPr bwMode="auto">
                  <a:xfrm>
                    <a:off x="1712" y="2692"/>
                    <a:ext cx="287" cy="450"/>
                  </a:xfrm>
                  <a:custGeom>
                    <a:avLst/>
                    <a:gdLst>
                      <a:gd name="G0" fmla="+- 21600 0 0"/>
                      <a:gd name="G1" fmla="+- 21560 0 0"/>
                      <a:gd name="G2" fmla="+- 21600 0 0"/>
                      <a:gd name="T0" fmla="*/ 12872 w 21600"/>
                      <a:gd name="T1" fmla="*/ 41318 h 41318"/>
                      <a:gd name="T2" fmla="*/ 20284 w 21600"/>
                      <a:gd name="T3" fmla="*/ 0 h 41318"/>
                      <a:gd name="T4" fmla="*/ 21600 w 21600"/>
                      <a:gd name="T5" fmla="*/ 21560 h 41318"/>
                    </a:gdLst>
                    <a:ahLst/>
                    <a:cxnLst>
                      <a:cxn ang="0">
                        <a:pos x="T0" y="T1"/>
                      </a:cxn>
                      <a:cxn ang="0">
                        <a:pos x="T2" y="T3"/>
                      </a:cxn>
                      <a:cxn ang="0">
                        <a:pos x="T4" y="T5"/>
                      </a:cxn>
                    </a:cxnLst>
                    <a:rect l="0" t="0" r="r" b="b"/>
                    <a:pathLst>
                      <a:path w="21600" h="41318" fill="none" extrusionOk="0">
                        <a:moveTo>
                          <a:pt x="12871" y="41318"/>
                        </a:moveTo>
                        <a:cubicBezTo>
                          <a:pt x="5047" y="37861"/>
                          <a:pt x="0" y="30113"/>
                          <a:pt x="0" y="21560"/>
                        </a:cubicBezTo>
                        <a:cubicBezTo>
                          <a:pt x="0" y="10141"/>
                          <a:pt x="8886" y="695"/>
                          <a:pt x="20284" y="0"/>
                        </a:cubicBezTo>
                      </a:path>
                      <a:path w="21600" h="41318" stroke="0" extrusionOk="0">
                        <a:moveTo>
                          <a:pt x="12871" y="41318"/>
                        </a:moveTo>
                        <a:cubicBezTo>
                          <a:pt x="5047" y="37861"/>
                          <a:pt x="0" y="30113"/>
                          <a:pt x="0" y="21560"/>
                        </a:cubicBezTo>
                        <a:cubicBezTo>
                          <a:pt x="0" y="10141"/>
                          <a:pt x="8886" y="695"/>
                          <a:pt x="20284" y="0"/>
                        </a:cubicBezTo>
                        <a:lnTo>
                          <a:pt x="21600" y="21560"/>
                        </a:lnTo>
                        <a:close/>
                      </a:path>
                    </a:pathLst>
                  </a:custGeom>
                  <a:solidFill>
                    <a:srgbClr val="B6C7C9"/>
                  </a:solidFill>
                  <a:ln w="19050">
                    <a:solidFill>
                      <a:srgbClr val="6C8F93"/>
                    </a:solidFill>
                    <a:round/>
                    <a:headEnd/>
                    <a:tailEnd/>
                  </a:ln>
                </p:spPr>
                <p:txBody>
                  <a:bodyPr/>
                  <a:lstStyle/>
                  <a:p>
                    <a:endParaRPr lang="en-US"/>
                  </a:p>
                </p:txBody>
              </p:sp>
              <p:grpSp>
                <p:nvGrpSpPr>
                  <p:cNvPr id="788514" name="Group 34"/>
                  <p:cNvGrpSpPr>
                    <a:grpSpLocks/>
                  </p:cNvGrpSpPr>
                  <p:nvPr/>
                </p:nvGrpSpPr>
                <p:grpSpPr bwMode="auto">
                  <a:xfrm>
                    <a:off x="947" y="2507"/>
                    <a:ext cx="1152" cy="631"/>
                    <a:chOff x="947" y="2507"/>
                    <a:chExt cx="1152" cy="631"/>
                  </a:xfrm>
                </p:grpSpPr>
                <p:grpSp>
                  <p:nvGrpSpPr>
                    <p:cNvPr id="788515" name="Group 35"/>
                    <p:cNvGrpSpPr>
                      <a:grpSpLocks/>
                    </p:cNvGrpSpPr>
                    <p:nvPr/>
                  </p:nvGrpSpPr>
                  <p:grpSpPr bwMode="auto">
                    <a:xfrm>
                      <a:off x="947" y="2832"/>
                      <a:ext cx="658" cy="306"/>
                      <a:chOff x="1887" y="1812"/>
                      <a:chExt cx="658" cy="306"/>
                    </a:xfrm>
                  </p:grpSpPr>
                  <p:sp>
                    <p:nvSpPr>
                      <p:cNvPr id="788516" name="Rectangle 36"/>
                      <p:cNvSpPr>
                        <a:spLocks noChangeAspect="1" noChangeArrowheads="1"/>
                      </p:cNvSpPr>
                      <p:nvPr/>
                    </p:nvSpPr>
                    <p:spPr bwMode="auto">
                      <a:xfrm>
                        <a:off x="1887" y="1945"/>
                        <a:ext cx="172" cy="58"/>
                      </a:xfrm>
                      <a:prstGeom prst="rect">
                        <a:avLst/>
                      </a:prstGeom>
                      <a:solidFill>
                        <a:schemeClr val="bg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17" name="Freeform 37"/>
                      <p:cNvSpPr>
                        <a:spLocks noChangeAspect="1"/>
                      </p:cNvSpPr>
                      <p:nvPr/>
                    </p:nvSpPr>
                    <p:spPr bwMode="auto">
                      <a:xfrm>
                        <a:off x="2036" y="1812"/>
                        <a:ext cx="400" cy="124"/>
                      </a:xfrm>
                      <a:custGeom>
                        <a:avLst/>
                        <a:gdLst>
                          <a:gd name="T0" fmla="*/ 0 w 400"/>
                          <a:gd name="T1" fmla="*/ 124 h 124"/>
                          <a:gd name="T2" fmla="*/ 91 w 400"/>
                          <a:gd name="T3" fmla="*/ 15 h 124"/>
                          <a:gd name="T4" fmla="*/ 400 w 400"/>
                          <a:gd name="T5" fmla="*/ 33 h 124"/>
                        </a:gdLst>
                        <a:ahLst/>
                        <a:cxnLst>
                          <a:cxn ang="0">
                            <a:pos x="T0" y="T1"/>
                          </a:cxn>
                          <a:cxn ang="0">
                            <a:pos x="T2" y="T3"/>
                          </a:cxn>
                          <a:cxn ang="0">
                            <a:pos x="T4" y="T5"/>
                          </a:cxn>
                        </a:cxnLst>
                        <a:rect l="0" t="0" r="r" b="b"/>
                        <a:pathLst>
                          <a:path w="400" h="124">
                            <a:moveTo>
                              <a:pt x="0" y="124"/>
                            </a:moveTo>
                            <a:cubicBezTo>
                              <a:pt x="15" y="103"/>
                              <a:pt x="24" y="30"/>
                              <a:pt x="91" y="15"/>
                            </a:cubicBezTo>
                            <a:cubicBezTo>
                              <a:pt x="158" y="0"/>
                              <a:pt x="336" y="29"/>
                              <a:pt x="400" y="33"/>
                            </a:cubicBezTo>
                          </a:path>
                        </a:pathLst>
                      </a:custGeom>
                      <a:noFill/>
                      <a:ln w="38100" cmpd="sng">
                        <a:solidFill>
                          <a:srgbClr val="3CE283"/>
                        </a:solidFill>
                        <a:prstDash val="solid"/>
                        <a:round/>
                        <a:headEnd type="none" w="med" len="med"/>
                        <a:tailEnd type="triangle" w="med" len="me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8518" name="Text Box 38"/>
                      <p:cNvSpPr txBox="1">
                        <a:spLocks noChangeArrowheads="1"/>
                      </p:cNvSpPr>
                      <p:nvPr/>
                    </p:nvSpPr>
                    <p:spPr bwMode="auto">
                      <a:xfrm>
                        <a:off x="2305" y="1926"/>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zh-TW" altLang="en-US" sz="1400">
                            <a:ea typeface="新細明體" panose="02020500000000000000" pitchFamily="18" charset="-120"/>
                          </a:rPr>
                          <a:t>12</a:t>
                        </a:r>
                        <a:endParaRPr lang="zh-TW" altLang="en-US">
                          <a:ea typeface="新細明體" panose="02020500000000000000" pitchFamily="18" charset="-120"/>
                        </a:endParaRPr>
                      </a:p>
                    </p:txBody>
                  </p:sp>
                </p:grpSp>
                <p:grpSp>
                  <p:nvGrpSpPr>
                    <p:cNvPr id="788519" name="Group 39"/>
                    <p:cNvGrpSpPr>
                      <a:grpSpLocks/>
                    </p:cNvGrpSpPr>
                    <p:nvPr/>
                  </p:nvGrpSpPr>
                  <p:grpSpPr bwMode="auto">
                    <a:xfrm>
                      <a:off x="1246" y="2507"/>
                      <a:ext cx="853" cy="498"/>
                      <a:chOff x="2186" y="1487"/>
                      <a:chExt cx="853" cy="498"/>
                    </a:xfrm>
                  </p:grpSpPr>
                  <p:sp>
                    <p:nvSpPr>
                      <p:cNvPr id="788520" name="Line 40"/>
                      <p:cNvSpPr>
                        <a:spLocks noChangeShapeType="1"/>
                      </p:cNvSpPr>
                      <p:nvPr/>
                    </p:nvSpPr>
                    <p:spPr bwMode="auto">
                      <a:xfrm>
                        <a:off x="2234" y="1535"/>
                        <a:ext cx="384" cy="192"/>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8521" name="Line 41"/>
                      <p:cNvSpPr>
                        <a:spLocks noChangeShapeType="1"/>
                      </p:cNvSpPr>
                      <p:nvPr/>
                    </p:nvSpPr>
                    <p:spPr bwMode="auto">
                      <a:xfrm flipH="1" flipV="1">
                        <a:off x="2234" y="1727"/>
                        <a:ext cx="384" cy="96"/>
                      </a:xfrm>
                      <a:prstGeom prst="line">
                        <a:avLst/>
                      </a:prstGeom>
                      <a:noFill/>
                      <a:ln w="28575">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8522" name="Line 42"/>
                      <p:cNvSpPr>
                        <a:spLocks noChangeShapeType="1"/>
                      </p:cNvSpPr>
                      <p:nvPr/>
                    </p:nvSpPr>
                    <p:spPr bwMode="auto">
                      <a:xfrm flipV="1">
                        <a:off x="2234" y="1871"/>
                        <a:ext cx="288" cy="48"/>
                      </a:xfrm>
                      <a:prstGeom prst="line">
                        <a:avLst/>
                      </a:prstGeom>
                      <a:noFill/>
                      <a:ln w="28575">
                        <a:solidFill>
                          <a:srgbClr val="158A4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8523" name="Rectangle 43"/>
                      <p:cNvSpPr>
                        <a:spLocks noChangeArrowheads="1"/>
                      </p:cNvSpPr>
                      <p:nvPr/>
                    </p:nvSpPr>
                    <p:spPr bwMode="auto">
                      <a:xfrm>
                        <a:off x="2186" y="1679"/>
                        <a:ext cx="86" cy="94"/>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8524" name="Rectangle 44"/>
                      <p:cNvSpPr>
                        <a:spLocks noChangeArrowheads="1"/>
                      </p:cNvSpPr>
                      <p:nvPr/>
                    </p:nvSpPr>
                    <p:spPr bwMode="auto">
                      <a:xfrm>
                        <a:off x="2186" y="1487"/>
                        <a:ext cx="86" cy="94"/>
                      </a:xfrm>
                      <a:prstGeom prst="rect">
                        <a:avLst/>
                      </a:prstGeom>
                      <a:solidFill>
                        <a:schemeClr val="accent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8525" name="Rectangle 45"/>
                      <p:cNvSpPr>
                        <a:spLocks noChangeArrowheads="1"/>
                      </p:cNvSpPr>
                      <p:nvPr/>
                    </p:nvSpPr>
                    <p:spPr bwMode="auto">
                      <a:xfrm>
                        <a:off x="2186" y="1871"/>
                        <a:ext cx="86" cy="94"/>
                      </a:xfrm>
                      <a:prstGeom prst="rect">
                        <a:avLst/>
                      </a:prstGeom>
                      <a:solidFill>
                        <a:srgbClr val="3CE283"/>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pic>
                    <p:nvPicPr>
                      <p:cNvPr id="788526" name="Picture 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 y="1684"/>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8527" name="Text Box 47"/>
                      <p:cNvSpPr txBox="1">
                        <a:spLocks noChangeArrowheads="1"/>
                      </p:cNvSpPr>
                      <p:nvPr/>
                    </p:nvSpPr>
                    <p:spPr bwMode="auto">
                      <a:xfrm>
                        <a:off x="2842" y="1793"/>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en-US" altLang="zh-TW" sz="1400">
                            <a:ea typeface="新細明體" panose="02020500000000000000" pitchFamily="18" charset="-120"/>
                          </a:rPr>
                          <a:t>A</a:t>
                        </a:r>
                        <a:endParaRPr lang="en-US" altLang="zh-TW">
                          <a:ea typeface="新細明體" panose="02020500000000000000" pitchFamily="18" charset="-120"/>
                        </a:endParaRPr>
                      </a:p>
                    </p:txBody>
                  </p:sp>
                </p:grpSp>
              </p:grpSp>
            </p:grpSp>
          </p:grpSp>
        </p:grpSp>
      </p:grpSp>
      <p:sp>
        <p:nvSpPr>
          <p:cNvPr id="788528" name="Text Box 48"/>
          <p:cNvSpPr txBox="1">
            <a:spLocks noChangeArrowheads="1"/>
          </p:cNvSpPr>
          <p:nvPr/>
        </p:nvSpPr>
        <p:spPr bwMode="auto">
          <a:xfrm>
            <a:off x="242888" y="3021013"/>
            <a:ext cx="2754312"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r>
              <a:rPr lang="zh-TW" altLang="en-US" sz="2000" dirty="0">
                <a:ea typeface="新細明體" panose="02020500000000000000" pitchFamily="18" charset="-120"/>
              </a:rPr>
              <a:t>3. </a:t>
            </a:r>
            <a:r>
              <a:rPr lang="en-US" altLang="zh-TW" sz="2000" dirty="0">
                <a:ea typeface="新細明體" panose="02020500000000000000" pitchFamily="18" charset="-120"/>
              </a:rPr>
              <a:t>PE router A matches the incoming packet’s destination address </a:t>
            </a:r>
            <a:r>
              <a:rPr lang="en-US" altLang="zh-TW" dirty="0">
                <a:ea typeface="新細明體" panose="02020500000000000000" pitchFamily="18" charset="-120"/>
              </a:rPr>
              <a:t>with </a:t>
            </a:r>
            <a:r>
              <a:rPr lang="en-US" altLang="zh-TW" sz="2000" dirty="0">
                <a:ea typeface="新細明體" panose="02020500000000000000" pitchFamily="18" charset="-120"/>
              </a:rPr>
              <a:t>VPN 12’s forwarding table.</a:t>
            </a:r>
          </a:p>
        </p:txBody>
      </p:sp>
      <p:grpSp>
        <p:nvGrpSpPr>
          <p:cNvPr id="788529" name="Group 49"/>
          <p:cNvGrpSpPr>
            <a:grpSpLocks/>
          </p:cNvGrpSpPr>
          <p:nvPr/>
        </p:nvGrpSpPr>
        <p:grpSpPr bwMode="auto">
          <a:xfrm>
            <a:off x="2919413" y="2574925"/>
            <a:ext cx="6002337" cy="2332038"/>
            <a:chOff x="1839" y="1557"/>
            <a:chExt cx="3781" cy="1410"/>
          </a:xfrm>
        </p:grpSpPr>
        <p:sp>
          <p:nvSpPr>
            <p:cNvPr id="788530" name="AutoShape 50"/>
            <p:cNvSpPr>
              <a:spLocks noChangeArrowheads="1"/>
            </p:cNvSpPr>
            <p:nvPr/>
          </p:nvSpPr>
          <p:spPr bwMode="auto">
            <a:xfrm>
              <a:off x="1839" y="1557"/>
              <a:ext cx="3781" cy="254"/>
            </a:xfrm>
            <a:prstGeom prst="roundRect">
              <a:avLst>
                <a:gd name="adj" fmla="val 50000"/>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788531" name="AutoShape 51"/>
            <p:cNvSpPr>
              <a:spLocks noChangeArrowheads="1"/>
            </p:cNvSpPr>
            <p:nvPr/>
          </p:nvSpPr>
          <p:spPr bwMode="auto">
            <a:xfrm>
              <a:off x="3035" y="2713"/>
              <a:ext cx="1201" cy="254"/>
            </a:xfrm>
            <a:prstGeom prst="roundRect">
              <a:avLst>
                <a:gd name="adj" fmla="val 50000"/>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788532" name="Freeform 52"/>
            <p:cNvSpPr>
              <a:spLocks/>
            </p:cNvSpPr>
            <p:nvPr/>
          </p:nvSpPr>
          <p:spPr bwMode="auto">
            <a:xfrm>
              <a:off x="1880" y="1850"/>
              <a:ext cx="1180" cy="900"/>
            </a:xfrm>
            <a:custGeom>
              <a:avLst/>
              <a:gdLst>
                <a:gd name="T0" fmla="*/ 1180 w 1180"/>
                <a:gd name="T1" fmla="*/ 900 h 900"/>
                <a:gd name="T2" fmla="*/ 340 w 1180"/>
                <a:gd name="T3" fmla="*/ 800 h 900"/>
                <a:gd name="T4" fmla="*/ 40 w 1180"/>
                <a:gd name="T5" fmla="*/ 440 h 900"/>
                <a:gd name="T6" fmla="*/ 100 w 1180"/>
                <a:gd name="T7" fmla="*/ 0 h 900"/>
              </a:gdLst>
              <a:ahLst/>
              <a:cxnLst>
                <a:cxn ang="0">
                  <a:pos x="T0" y="T1"/>
                </a:cxn>
                <a:cxn ang="0">
                  <a:pos x="T2" y="T3"/>
                </a:cxn>
                <a:cxn ang="0">
                  <a:pos x="T4" y="T5"/>
                </a:cxn>
                <a:cxn ang="0">
                  <a:pos x="T6" y="T7"/>
                </a:cxn>
              </a:cxnLst>
              <a:rect l="0" t="0" r="r" b="b"/>
              <a:pathLst>
                <a:path w="1180" h="900">
                  <a:moveTo>
                    <a:pt x="1180" y="900"/>
                  </a:moveTo>
                  <a:cubicBezTo>
                    <a:pt x="1040" y="883"/>
                    <a:pt x="530" y="877"/>
                    <a:pt x="340" y="800"/>
                  </a:cubicBezTo>
                  <a:cubicBezTo>
                    <a:pt x="150" y="723"/>
                    <a:pt x="80" y="573"/>
                    <a:pt x="40" y="440"/>
                  </a:cubicBezTo>
                  <a:cubicBezTo>
                    <a:pt x="0" y="307"/>
                    <a:pt x="88" y="92"/>
                    <a:pt x="100" y="0"/>
                  </a:cubicBezTo>
                </a:path>
              </a:pathLst>
            </a:custGeom>
            <a:noFill/>
            <a:ln w="28575" cap="flat" cmpd="sng">
              <a:solidFill>
                <a:schemeClr val="accent2"/>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788533" name="Group 53"/>
          <p:cNvGrpSpPr>
            <a:grpSpLocks/>
          </p:cNvGrpSpPr>
          <p:nvPr/>
        </p:nvGrpSpPr>
        <p:grpSpPr bwMode="auto">
          <a:xfrm>
            <a:off x="242888" y="2570163"/>
            <a:ext cx="8672512" cy="3823705"/>
            <a:chOff x="153" y="1554"/>
            <a:chExt cx="5463" cy="2312"/>
          </a:xfrm>
        </p:grpSpPr>
        <p:grpSp>
          <p:nvGrpSpPr>
            <p:cNvPr id="788534" name="Group 54"/>
            <p:cNvGrpSpPr>
              <a:grpSpLocks/>
            </p:cNvGrpSpPr>
            <p:nvPr/>
          </p:nvGrpSpPr>
          <p:grpSpPr bwMode="auto">
            <a:xfrm>
              <a:off x="2272" y="1554"/>
              <a:ext cx="3344" cy="1389"/>
              <a:chOff x="2272" y="1554"/>
              <a:chExt cx="3344" cy="1389"/>
            </a:xfrm>
          </p:grpSpPr>
          <p:grpSp>
            <p:nvGrpSpPr>
              <p:cNvPr id="788535" name="Group 55"/>
              <p:cNvGrpSpPr>
                <a:grpSpLocks/>
              </p:cNvGrpSpPr>
              <p:nvPr/>
            </p:nvGrpSpPr>
            <p:grpSpPr bwMode="auto">
              <a:xfrm>
                <a:off x="2272" y="2700"/>
                <a:ext cx="830" cy="243"/>
                <a:chOff x="2272" y="2700"/>
                <a:chExt cx="830" cy="243"/>
              </a:xfrm>
            </p:grpSpPr>
            <p:sp>
              <p:nvSpPr>
                <p:cNvPr id="788536" name="Text Box 56"/>
                <p:cNvSpPr txBox="1">
                  <a:spLocks noChangeArrowheads="1"/>
                </p:cNvSpPr>
                <p:nvPr/>
              </p:nvSpPr>
              <p:spPr bwMode="auto">
                <a:xfrm>
                  <a:off x="2687" y="2700"/>
                  <a:ext cx="415" cy="243"/>
                </a:xfrm>
                <a:prstGeom prst="rect">
                  <a:avLst/>
                </a:prstGeom>
                <a:solidFill>
                  <a:srgbClr val="3CE283"/>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2000" dirty="0">
                      <a:ea typeface="新細明體" panose="02020500000000000000" pitchFamily="18" charset="-120"/>
                    </a:rPr>
                    <a:t>989</a:t>
                  </a:r>
                </a:p>
              </p:txBody>
            </p:sp>
            <p:sp>
              <p:nvSpPr>
                <p:cNvPr id="788537" name="Text Box 57"/>
                <p:cNvSpPr txBox="1">
                  <a:spLocks noChangeArrowheads="1"/>
                </p:cNvSpPr>
                <p:nvPr/>
              </p:nvSpPr>
              <p:spPr bwMode="auto">
                <a:xfrm>
                  <a:off x="2272" y="2700"/>
                  <a:ext cx="415" cy="243"/>
                </a:xfrm>
                <a:prstGeom prst="rect">
                  <a:avLst/>
                </a:prstGeom>
                <a:solidFill>
                  <a:srgbClr val="CC00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r>
                    <a:rPr lang="zh-TW" altLang="en-US" sz="2000" dirty="0">
                      <a:ea typeface="新細明體" panose="02020500000000000000" pitchFamily="18" charset="-120"/>
                    </a:rPr>
                    <a:t>101</a:t>
                  </a:r>
                </a:p>
              </p:txBody>
            </p:sp>
          </p:grpSp>
          <p:grpSp>
            <p:nvGrpSpPr>
              <p:cNvPr id="788538" name="Group 58"/>
              <p:cNvGrpSpPr>
                <a:grpSpLocks/>
              </p:cNvGrpSpPr>
              <p:nvPr/>
            </p:nvGrpSpPr>
            <p:grpSpPr bwMode="auto">
              <a:xfrm>
                <a:off x="2427" y="1554"/>
                <a:ext cx="3189" cy="1126"/>
                <a:chOff x="2427" y="1554"/>
                <a:chExt cx="3189" cy="1126"/>
              </a:xfrm>
            </p:grpSpPr>
            <p:sp>
              <p:nvSpPr>
                <p:cNvPr id="788539" name="AutoShape 59"/>
                <p:cNvSpPr>
                  <a:spLocks noChangeArrowheads="1"/>
                </p:cNvSpPr>
                <p:nvPr/>
              </p:nvSpPr>
              <p:spPr bwMode="auto">
                <a:xfrm>
                  <a:off x="3428" y="1554"/>
                  <a:ext cx="768" cy="254"/>
                </a:xfrm>
                <a:prstGeom prst="roundRect">
                  <a:avLst>
                    <a:gd name="adj" fmla="val 50000"/>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788540" name="AutoShape 60"/>
                <p:cNvSpPr>
                  <a:spLocks noChangeArrowheads="1"/>
                </p:cNvSpPr>
                <p:nvPr/>
              </p:nvSpPr>
              <p:spPr bwMode="auto">
                <a:xfrm>
                  <a:off x="5040" y="1554"/>
                  <a:ext cx="576" cy="254"/>
                </a:xfrm>
                <a:prstGeom prst="roundRect">
                  <a:avLst>
                    <a:gd name="adj" fmla="val 50000"/>
                  </a:avLst>
                </a:prstGeom>
                <a:noFill/>
                <a:ln w="28575">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788541" name="Freeform 61"/>
                <p:cNvSpPr>
                  <a:spLocks/>
                </p:cNvSpPr>
                <p:nvPr/>
              </p:nvSpPr>
              <p:spPr bwMode="auto">
                <a:xfrm>
                  <a:off x="2910" y="1820"/>
                  <a:ext cx="550" cy="860"/>
                </a:xfrm>
                <a:custGeom>
                  <a:avLst/>
                  <a:gdLst>
                    <a:gd name="T0" fmla="*/ 550 w 550"/>
                    <a:gd name="T1" fmla="*/ 0 h 860"/>
                    <a:gd name="T2" fmla="*/ 90 w 550"/>
                    <a:gd name="T3" fmla="*/ 480 h 860"/>
                    <a:gd name="T4" fmla="*/ 10 w 550"/>
                    <a:gd name="T5" fmla="*/ 860 h 860"/>
                  </a:gdLst>
                  <a:ahLst/>
                  <a:cxnLst>
                    <a:cxn ang="0">
                      <a:pos x="T0" y="T1"/>
                    </a:cxn>
                    <a:cxn ang="0">
                      <a:pos x="T2" y="T3"/>
                    </a:cxn>
                    <a:cxn ang="0">
                      <a:pos x="T4" y="T5"/>
                    </a:cxn>
                  </a:cxnLst>
                  <a:rect l="0" t="0" r="r" b="b"/>
                  <a:pathLst>
                    <a:path w="550" h="860">
                      <a:moveTo>
                        <a:pt x="550" y="0"/>
                      </a:moveTo>
                      <a:cubicBezTo>
                        <a:pt x="473" y="80"/>
                        <a:pt x="180" y="337"/>
                        <a:pt x="90" y="480"/>
                      </a:cubicBezTo>
                      <a:cubicBezTo>
                        <a:pt x="0" y="623"/>
                        <a:pt x="27" y="781"/>
                        <a:pt x="10" y="860"/>
                      </a:cubicBezTo>
                    </a:path>
                  </a:pathLst>
                </a:custGeom>
                <a:noFill/>
                <a:ln w="28575" cap="flat" cmpd="sng">
                  <a:solidFill>
                    <a:schemeClr val="accent2"/>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788542" name="Freeform 62"/>
                <p:cNvSpPr>
                  <a:spLocks/>
                </p:cNvSpPr>
                <p:nvPr/>
              </p:nvSpPr>
              <p:spPr bwMode="auto">
                <a:xfrm>
                  <a:off x="2427" y="1750"/>
                  <a:ext cx="2653" cy="910"/>
                </a:xfrm>
                <a:custGeom>
                  <a:avLst/>
                  <a:gdLst>
                    <a:gd name="T0" fmla="*/ 2653 w 2653"/>
                    <a:gd name="T1" fmla="*/ 0 h 910"/>
                    <a:gd name="T2" fmla="*/ 1833 w 2653"/>
                    <a:gd name="T3" fmla="*/ 530 h 910"/>
                    <a:gd name="T4" fmla="*/ 293 w 2653"/>
                    <a:gd name="T5" fmla="*/ 630 h 910"/>
                    <a:gd name="T6" fmla="*/ 73 w 2653"/>
                    <a:gd name="T7" fmla="*/ 910 h 910"/>
                  </a:gdLst>
                  <a:ahLst/>
                  <a:cxnLst>
                    <a:cxn ang="0">
                      <a:pos x="T0" y="T1"/>
                    </a:cxn>
                    <a:cxn ang="0">
                      <a:pos x="T2" y="T3"/>
                    </a:cxn>
                    <a:cxn ang="0">
                      <a:pos x="T4" y="T5"/>
                    </a:cxn>
                    <a:cxn ang="0">
                      <a:pos x="T6" y="T7"/>
                    </a:cxn>
                  </a:cxnLst>
                  <a:rect l="0" t="0" r="r" b="b"/>
                  <a:pathLst>
                    <a:path w="2653" h="910">
                      <a:moveTo>
                        <a:pt x="2653" y="0"/>
                      </a:moveTo>
                      <a:cubicBezTo>
                        <a:pt x="2520" y="88"/>
                        <a:pt x="2226" y="425"/>
                        <a:pt x="1833" y="530"/>
                      </a:cubicBezTo>
                      <a:cubicBezTo>
                        <a:pt x="1440" y="635"/>
                        <a:pt x="586" y="567"/>
                        <a:pt x="293" y="630"/>
                      </a:cubicBezTo>
                      <a:cubicBezTo>
                        <a:pt x="0" y="693"/>
                        <a:pt x="119" y="852"/>
                        <a:pt x="73" y="910"/>
                      </a:cubicBezTo>
                    </a:path>
                  </a:pathLst>
                </a:custGeom>
                <a:noFill/>
                <a:ln w="28575" cap="flat" cmpd="sng">
                  <a:solidFill>
                    <a:schemeClr val="accent2"/>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sp>
          <p:nvSpPr>
            <p:cNvPr id="788543" name="Text Box 63"/>
            <p:cNvSpPr txBox="1">
              <a:spLocks noChangeArrowheads="1"/>
            </p:cNvSpPr>
            <p:nvPr/>
          </p:nvSpPr>
          <p:spPr bwMode="auto">
            <a:xfrm>
              <a:off x="153" y="2880"/>
              <a:ext cx="2151" cy="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r>
                <a:rPr lang="zh-TW" altLang="en-US" sz="2000" dirty="0">
                  <a:ea typeface="新細明體" panose="02020500000000000000" pitchFamily="18" charset="-120"/>
                </a:rPr>
                <a:t>4. </a:t>
              </a:r>
              <a:r>
                <a:rPr lang="en-US" altLang="zh-TW" sz="2000" dirty="0">
                  <a:ea typeface="新細明體" panose="02020500000000000000" pitchFamily="18" charset="-120"/>
                </a:rPr>
                <a:t>PE router A adds two labels to the packet: one identifying the destination PE, and one identifying the destination VPN site.</a:t>
              </a:r>
            </a:p>
          </p:txBody>
        </p:sp>
      </p:grpSp>
    </p:spTree>
    <p:extLst>
      <p:ext uri="{BB962C8B-B14F-4D97-AF65-F5344CB8AC3E}">
        <p14:creationId xmlns:p14="http://schemas.microsoft.com/office/powerpoint/2010/main" val="33049747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88528"/>
                                        </p:tgtEl>
                                        <p:attrNameLst>
                                          <p:attrName>style.visibility</p:attrName>
                                        </p:attrNameLst>
                                      </p:cBhvr>
                                      <p:to>
                                        <p:strVal val="visible"/>
                                      </p:to>
                                    </p:set>
                                    <p:animEffect transition="in" filter="blinds(vertical)">
                                      <p:cBhvr>
                                        <p:cTn id="7" dur="500"/>
                                        <p:tgtEl>
                                          <p:spTgt spid="788528"/>
                                        </p:tgtEl>
                                      </p:cBhvr>
                                    </p:animEffect>
                                  </p:childTnLst>
                                </p:cTn>
                              </p:par>
                            </p:childTnLst>
                          </p:cTn>
                        </p:par>
                        <p:par>
                          <p:cTn id="8" fill="hold" nodeType="afterGroup">
                            <p:stCondLst>
                              <p:cond delay="500"/>
                            </p:stCondLst>
                            <p:childTnLst>
                              <p:par>
                                <p:cTn id="9" presetID="3" presetClass="entr" presetSubtype="5" fill="hold" nodeType="afterEffect">
                                  <p:stCondLst>
                                    <p:cond delay="0"/>
                                  </p:stCondLst>
                                  <p:childTnLst>
                                    <p:set>
                                      <p:cBhvr>
                                        <p:cTn id="10" dur="1" fill="hold">
                                          <p:stCondLst>
                                            <p:cond delay="0"/>
                                          </p:stCondLst>
                                        </p:cTn>
                                        <p:tgtEl>
                                          <p:spTgt spid="788529"/>
                                        </p:tgtEl>
                                        <p:attrNameLst>
                                          <p:attrName>style.visibility</p:attrName>
                                        </p:attrNameLst>
                                      </p:cBhvr>
                                      <p:to>
                                        <p:strVal val="visible"/>
                                      </p:to>
                                    </p:set>
                                    <p:animEffect transition="in" filter="blinds(vertical)">
                                      <p:cBhvr>
                                        <p:cTn id="11" dur="500"/>
                                        <p:tgtEl>
                                          <p:spTgt spid="788529"/>
                                        </p:tgtEl>
                                      </p:cBhvr>
                                    </p:animEffect>
                                  </p:childTnLst>
                                  <p:subTnLst>
                                    <p:set>
                                      <p:cBhvr override="childStyle">
                                        <p:cTn dur="1" fill="hold" display="0" masterRel="nextClick" afterEffect="1"/>
                                        <p:tgtEl>
                                          <p:spTgt spid="788529"/>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nodeType="clickEffect">
                                  <p:stCondLst>
                                    <p:cond delay="0"/>
                                  </p:stCondLst>
                                  <p:childTnLst>
                                    <p:set>
                                      <p:cBhvr>
                                        <p:cTn id="15" dur="1" fill="hold">
                                          <p:stCondLst>
                                            <p:cond delay="0"/>
                                          </p:stCondLst>
                                        </p:cTn>
                                        <p:tgtEl>
                                          <p:spTgt spid="788533"/>
                                        </p:tgtEl>
                                        <p:attrNameLst>
                                          <p:attrName>style.visibility</p:attrName>
                                        </p:attrNameLst>
                                      </p:cBhvr>
                                      <p:to>
                                        <p:strVal val="visible"/>
                                      </p:to>
                                    </p:set>
                                    <p:animEffect transition="in" filter="blinds(vertical)">
                                      <p:cBhvr>
                                        <p:cTn id="16" dur="500"/>
                                        <p:tgtEl>
                                          <p:spTgt spid="788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8"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a:xfrm>
            <a:off x="533400" y="304800"/>
            <a:ext cx="7889875" cy="835025"/>
          </a:xfrm>
        </p:spPr>
        <p:txBody>
          <a:bodyPr/>
          <a:lstStyle/>
          <a:p>
            <a:r>
              <a:rPr lang="en-US" altLang="zh-TW" b="0">
                <a:latin typeface="Tahoma" panose="020B0604030504040204" pitchFamily="34" charset="0"/>
                <a:ea typeface="新細明體" panose="02020500000000000000" pitchFamily="18" charset="-120"/>
              </a:rPr>
              <a:t>Packet Forwarding Example 2 (cont.)</a:t>
            </a:r>
          </a:p>
        </p:txBody>
      </p:sp>
      <p:grpSp>
        <p:nvGrpSpPr>
          <p:cNvPr id="789507" name="Group 3"/>
          <p:cNvGrpSpPr>
            <a:grpSpLocks/>
          </p:cNvGrpSpPr>
          <p:nvPr/>
        </p:nvGrpSpPr>
        <p:grpSpPr bwMode="auto">
          <a:xfrm>
            <a:off x="1660525" y="1382713"/>
            <a:ext cx="5318125" cy="3251200"/>
            <a:chOff x="1046" y="836"/>
            <a:chExt cx="3350" cy="1966"/>
          </a:xfrm>
        </p:grpSpPr>
        <p:grpSp>
          <p:nvGrpSpPr>
            <p:cNvPr id="789508" name="Group 4"/>
            <p:cNvGrpSpPr>
              <a:grpSpLocks/>
            </p:cNvGrpSpPr>
            <p:nvPr/>
          </p:nvGrpSpPr>
          <p:grpSpPr bwMode="auto">
            <a:xfrm>
              <a:off x="1046" y="836"/>
              <a:ext cx="3350" cy="1966"/>
              <a:chOff x="2114" y="768"/>
              <a:chExt cx="3350" cy="1966"/>
            </a:xfrm>
          </p:grpSpPr>
          <p:grpSp>
            <p:nvGrpSpPr>
              <p:cNvPr id="789509" name="Group 5"/>
              <p:cNvGrpSpPr>
                <a:grpSpLocks/>
              </p:cNvGrpSpPr>
              <p:nvPr/>
            </p:nvGrpSpPr>
            <p:grpSpPr bwMode="auto">
              <a:xfrm>
                <a:off x="2160" y="816"/>
                <a:ext cx="3216" cy="1872"/>
                <a:chOff x="1104" y="1008"/>
                <a:chExt cx="3216" cy="1872"/>
              </a:xfrm>
            </p:grpSpPr>
            <p:sp>
              <p:nvSpPr>
                <p:cNvPr id="789510" name="Line 6"/>
                <p:cNvSpPr>
                  <a:spLocks noChangeShapeType="1"/>
                </p:cNvSpPr>
                <p:nvPr/>
              </p:nvSpPr>
              <p:spPr bwMode="auto">
                <a:xfrm flipH="1">
                  <a:off x="1488" y="2304"/>
                  <a:ext cx="96" cy="336"/>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9511" name="Line 7"/>
                <p:cNvSpPr>
                  <a:spLocks noChangeShapeType="1"/>
                </p:cNvSpPr>
                <p:nvPr/>
              </p:nvSpPr>
              <p:spPr bwMode="auto">
                <a:xfrm>
                  <a:off x="1104" y="1584"/>
                  <a:ext cx="384" cy="192"/>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9512" name="Line 8"/>
                <p:cNvSpPr>
                  <a:spLocks noChangeShapeType="1"/>
                </p:cNvSpPr>
                <p:nvPr/>
              </p:nvSpPr>
              <p:spPr bwMode="auto">
                <a:xfrm>
                  <a:off x="2880" y="2544"/>
                  <a:ext cx="96" cy="336"/>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9513" name="Line 9"/>
                <p:cNvSpPr>
                  <a:spLocks noChangeShapeType="1"/>
                </p:cNvSpPr>
                <p:nvPr/>
              </p:nvSpPr>
              <p:spPr bwMode="auto">
                <a:xfrm flipH="1" flipV="1">
                  <a:off x="1824" y="1008"/>
                  <a:ext cx="0" cy="336"/>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9514" name="Line 10"/>
                <p:cNvSpPr>
                  <a:spLocks noChangeShapeType="1"/>
                </p:cNvSpPr>
                <p:nvPr/>
              </p:nvSpPr>
              <p:spPr bwMode="auto">
                <a:xfrm flipV="1">
                  <a:off x="4080" y="1344"/>
                  <a:ext cx="240" cy="144"/>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9515" name="Line 11"/>
                <p:cNvSpPr>
                  <a:spLocks noChangeShapeType="1"/>
                </p:cNvSpPr>
                <p:nvPr/>
              </p:nvSpPr>
              <p:spPr bwMode="auto">
                <a:xfrm>
                  <a:off x="4032" y="1536"/>
                  <a:ext cx="288" cy="48"/>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grpSp>
          <p:grpSp>
            <p:nvGrpSpPr>
              <p:cNvPr id="789516" name="Group 12"/>
              <p:cNvGrpSpPr>
                <a:grpSpLocks/>
              </p:cNvGrpSpPr>
              <p:nvPr/>
            </p:nvGrpSpPr>
            <p:grpSpPr bwMode="auto">
              <a:xfrm>
                <a:off x="2114" y="768"/>
                <a:ext cx="3350" cy="1966"/>
                <a:chOff x="2112" y="768"/>
                <a:chExt cx="3350" cy="1966"/>
              </a:xfrm>
            </p:grpSpPr>
            <p:grpSp>
              <p:nvGrpSpPr>
                <p:cNvPr id="789517" name="Group 13"/>
                <p:cNvGrpSpPr>
                  <a:grpSpLocks/>
                </p:cNvGrpSpPr>
                <p:nvPr/>
              </p:nvGrpSpPr>
              <p:grpSpPr bwMode="auto">
                <a:xfrm>
                  <a:off x="2160" y="768"/>
                  <a:ext cx="3264" cy="1632"/>
                  <a:chOff x="1104" y="960"/>
                  <a:chExt cx="3264" cy="1632"/>
                </a:xfrm>
              </p:grpSpPr>
              <p:sp>
                <p:nvSpPr>
                  <p:cNvPr id="789518" name="Line 14"/>
                  <p:cNvSpPr>
                    <a:spLocks noChangeShapeType="1"/>
                  </p:cNvSpPr>
                  <p:nvPr/>
                </p:nvSpPr>
                <p:spPr bwMode="auto">
                  <a:xfrm flipV="1">
                    <a:off x="4128" y="1104"/>
                    <a:ext cx="240" cy="336"/>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9519" name="Line 15"/>
                  <p:cNvSpPr>
                    <a:spLocks noChangeShapeType="1"/>
                  </p:cNvSpPr>
                  <p:nvPr/>
                </p:nvSpPr>
                <p:spPr bwMode="auto">
                  <a:xfrm>
                    <a:off x="1680" y="2304"/>
                    <a:ext cx="48" cy="288"/>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9520" name="Line 16"/>
                  <p:cNvSpPr>
                    <a:spLocks noChangeShapeType="1"/>
                  </p:cNvSpPr>
                  <p:nvPr/>
                </p:nvSpPr>
                <p:spPr bwMode="auto">
                  <a:xfrm flipH="1" flipV="1">
                    <a:off x="1440" y="960"/>
                    <a:ext cx="144" cy="384"/>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9521" name="Line 17"/>
                  <p:cNvSpPr>
                    <a:spLocks noChangeShapeType="1"/>
                  </p:cNvSpPr>
                  <p:nvPr/>
                </p:nvSpPr>
                <p:spPr bwMode="auto">
                  <a:xfrm flipH="1" flipV="1">
                    <a:off x="3936" y="2208"/>
                    <a:ext cx="240" cy="336"/>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9522" name="Line 18"/>
                  <p:cNvSpPr>
                    <a:spLocks noChangeShapeType="1"/>
                  </p:cNvSpPr>
                  <p:nvPr/>
                </p:nvSpPr>
                <p:spPr bwMode="auto">
                  <a:xfrm flipV="1">
                    <a:off x="1104" y="1920"/>
                    <a:ext cx="288" cy="48"/>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grpSp>
            <p:grpSp>
              <p:nvGrpSpPr>
                <p:cNvPr id="789523" name="Group 19"/>
                <p:cNvGrpSpPr>
                  <a:grpSpLocks/>
                </p:cNvGrpSpPr>
                <p:nvPr/>
              </p:nvGrpSpPr>
              <p:grpSpPr bwMode="auto">
                <a:xfrm>
                  <a:off x="2112" y="768"/>
                  <a:ext cx="3350" cy="1966"/>
                  <a:chOff x="2112" y="768"/>
                  <a:chExt cx="3350" cy="1966"/>
                </a:xfrm>
              </p:grpSpPr>
              <p:grpSp>
                <p:nvGrpSpPr>
                  <p:cNvPr id="789524" name="Group 20"/>
                  <p:cNvGrpSpPr>
                    <a:grpSpLocks/>
                  </p:cNvGrpSpPr>
                  <p:nvPr/>
                </p:nvGrpSpPr>
                <p:grpSpPr bwMode="auto">
                  <a:xfrm>
                    <a:off x="2160" y="816"/>
                    <a:ext cx="3264" cy="1872"/>
                    <a:chOff x="1104" y="1008"/>
                    <a:chExt cx="3264" cy="1872"/>
                  </a:xfrm>
                </p:grpSpPr>
                <p:sp>
                  <p:nvSpPr>
                    <p:cNvPr id="789525" name="Line 21"/>
                    <p:cNvSpPr>
                      <a:spLocks noChangeShapeType="1"/>
                    </p:cNvSpPr>
                    <p:nvPr/>
                  </p:nvSpPr>
                  <p:spPr bwMode="auto">
                    <a:xfrm>
                      <a:off x="1632" y="1008"/>
                      <a:ext cx="48" cy="288"/>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9526" name="Line 22"/>
                    <p:cNvSpPr>
                      <a:spLocks noChangeShapeType="1"/>
                    </p:cNvSpPr>
                    <p:nvPr/>
                  </p:nvSpPr>
                  <p:spPr bwMode="auto">
                    <a:xfrm>
                      <a:off x="3984" y="2160"/>
                      <a:ext cx="384" cy="192"/>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9527" name="Line 23"/>
                    <p:cNvSpPr>
                      <a:spLocks noChangeShapeType="1"/>
                    </p:cNvSpPr>
                    <p:nvPr/>
                  </p:nvSpPr>
                  <p:spPr bwMode="auto">
                    <a:xfrm flipH="1" flipV="1">
                      <a:off x="1104" y="1776"/>
                      <a:ext cx="384" cy="96"/>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9528" name="Line 24"/>
                    <p:cNvSpPr>
                      <a:spLocks noChangeShapeType="1"/>
                    </p:cNvSpPr>
                    <p:nvPr/>
                  </p:nvSpPr>
                  <p:spPr bwMode="auto">
                    <a:xfrm flipH="1" flipV="1">
                      <a:off x="2736" y="2544"/>
                      <a:ext cx="0" cy="336"/>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89529" name="Line 25"/>
                    <p:cNvSpPr>
                      <a:spLocks noChangeShapeType="1"/>
                    </p:cNvSpPr>
                    <p:nvPr/>
                  </p:nvSpPr>
                  <p:spPr bwMode="auto">
                    <a:xfrm flipH="1">
                      <a:off x="4032" y="1104"/>
                      <a:ext cx="96" cy="240"/>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grpSp>
              <p:grpSp>
                <p:nvGrpSpPr>
                  <p:cNvPr id="789530" name="Group 26"/>
                  <p:cNvGrpSpPr>
                    <a:grpSpLocks/>
                  </p:cNvGrpSpPr>
                  <p:nvPr/>
                </p:nvGrpSpPr>
                <p:grpSpPr bwMode="auto">
                  <a:xfrm>
                    <a:off x="2112" y="768"/>
                    <a:ext cx="3350" cy="1966"/>
                    <a:chOff x="2112" y="768"/>
                    <a:chExt cx="3350" cy="1966"/>
                  </a:xfrm>
                </p:grpSpPr>
                <p:grpSp>
                  <p:nvGrpSpPr>
                    <p:cNvPr id="789531" name="Group 27"/>
                    <p:cNvGrpSpPr>
                      <a:grpSpLocks/>
                    </p:cNvGrpSpPr>
                    <p:nvPr/>
                  </p:nvGrpSpPr>
                  <p:grpSpPr bwMode="auto">
                    <a:xfrm>
                      <a:off x="2112" y="768"/>
                      <a:ext cx="3350" cy="1966"/>
                      <a:chOff x="1056" y="960"/>
                      <a:chExt cx="3350" cy="1966"/>
                    </a:xfrm>
                  </p:grpSpPr>
                  <p:sp>
                    <p:nvSpPr>
                      <p:cNvPr id="789532" name="Rectangle 28"/>
                      <p:cNvSpPr>
                        <a:spLocks noChangeArrowheads="1"/>
                      </p:cNvSpPr>
                      <p:nvPr/>
                    </p:nvSpPr>
                    <p:spPr bwMode="auto">
                      <a:xfrm>
                        <a:off x="1584" y="960"/>
                        <a:ext cx="86" cy="94"/>
                      </a:xfrm>
                      <a:prstGeom prst="rect">
                        <a:avLst/>
                      </a:prstGeom>
                      <a:solidFill>
                        <a:srgbClr val="B2B2B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9533" name="Rectangle 29"/>
                      <p:cNvSpPr>
                        <a:spLocks noChangeArrowheads="1"/>
                      </p:cNvSpPr>
                      <p:nvPr/>
                    </p:nvSpPr>
                    <p:spPr bwMode="auto">
                      <a:xfrm>
                        <a:off x="1056" y="1728"/>
                        <a:ext cx="86" cy="94"/>
                      </a:xfrm>
                      <a:prstGeom prst="rect">
                        <a:avLst/>
                      </a:prstGeom>
                      <a:solidFill>
                        <a:srgbClr val="B2B2B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9534" name="Rectangle 30"/>
                      <p:cNvSpPr>
                        <a:spLocks noChangeArrowheads="1"/>
                      </p:cNvSpPr>
                      <p:nvPr/>
                    </p:nvSpPr>
                    <p:spPr bwMode="auto">
                      <a:xfrm>
                        <a:off x="2688" y="2832"/>
                        <a:ext cx="86" cy="94"/>
                      </a:xfrm>
                      <a:prstGeom prst="rect">
                        <a:avLst/>
                      </a:prstGeom>
                      <a:solidFill>
                        <a:srgbClr val="B2B2B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9535" name="Rectangle 31"/>
                      <p:cNvSpPr>
                        <a:spLocks noChangeArrowheads="1"/>
                      </p:cNvSpPr>
                      <p:nvPr/>
                    </p:nvSpPr>
                    <p:spPr bwMode="auto">
                      <a:xfrm>
                        <a:off x="4080" y="1056"/>
                        <a:ext cx="86" cy="94"/>
                      </a:xfrm>
                      <a:prstGeom prst="rect">
                        <a:avLst/>
                      </a:prstGeom>
                      <a:solidFill>
                        <a:srgbClr val="B2B2B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9536" name="Rectangle 32"/>
                      <p:cNvSpPr>
                        <a:spLocks noChangeArrowheads="1"/>
                      </p:cNvSpPr>
                      <p:nvPr/>
                    </p:nvSpPr>
                    <p:spPr bwMode="auto">
                      <a:xfrm>
                        <a:off x="4320" y="2304"/>
                        <a:ext cx="86" cy="94"/>
                      </a:xfrm>
                      <a:prstGeom prst="rect">
                        <a:avLst/>
                      </a:prstGeom>
                      <a:solidFill>
                        <a:srgbClr val="B2B2B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grpSp>
                <p:grpSp>
                  <p:nvGrpSpPr>
                    <p:cNvPr id="789537" name="Group 33"/>
                    <p:cNvGrpSpPr>
                      <a:grpSpLocks/>
                    </p:cNvGrpSpPr>
                    <p:nvPr/>
                  </p:nvGrpSpPr>
                  <p:grpSpPr bwMode="auto">
                    <a:xfrm>
                      <a:off x="2112" y="768"/>
                      <a:ext cx="3350" cy="1966"/>
                      <a:chOff x="1056" y="960"/>
                      <a:chExt cx="3350" cy="1966"/>
                    </a:xfrm>
                  </p:grpSpPr>
                  <p:grpSp>
                    <p:nvGrpSpPr>
                      <p:cNvPr id="789538" name="Group 34"/>
                      <p:cNvGrpSpPr>
                        <a:grpSpLocks/>
                      </p:cNvGrpSpPr>
                      <p:nvPr/>
                    </p:nvGrpSpPr>
                    <p:grpSpPr bwMode="auto">
                      <a:xfrm>
                        <a:off x="1056" y="960"/>
                        <a:ext cx="3350" cy="1966"/>
                        <a:chOff x="1152" y="912"/>
                        <a:chExt cx="3350" cy="1966"/>
                      </a:xfrm>
                    </p:grpSpPr>
                    <p:sp>
                      <p:nvSpPr>
                        <p:cNvPr id="789539" name="Rectangle 35"/>
                        <p:cNvSpPr>
                          <a:spLocks noChangeArrowheads="1"/>
                        </p:cNvSpPr>
                        <p:nvPr/>
                      </p:nvSpPr>
                      <p:spPr bwMode="auto">
                        <a:xfrm>
                          <a:off x="1152" y="1488"/>
                          <a:ext cx="86" cy="94"/>
                        </a:xfrm>
                        <a:prstGeom prst="rect">
                          <a:avLst/>
                        </a:prstGeom>
                        <a:solidFill>
                          <a:srgbClr val="B2B2B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9540" name="Rectangle 36"/>
                        <p:cNvSpPr>
                          <a:spLocks noChangeArrowheads="1"/>
                        </p:cNvSpPr>
                        <p:nvPr/>
                      </p:nvSpPr>
                      <p:spPr bwMode="auto">
                        <a:xfrm>
                          <a:off x="1872" y="912"/>
                          <a:ext cx="86" cy="94"/>
                        </a:xfrm>
                        <a:prstGeom prst="rect">
                          <a:avLst/>
                        </a:prstGeom>
                        <a:solidFill>
                          <a:srgbClr val="B2B2B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9541" name="Rectangle 37"/>
                        <p:cNvSpPr>
                          <a:spLocks noChangeArrowheads="1"/>
                        </p:cNvSpPr>
                        <p:nvPr/>
                      </p:nvSpPr>
                      <p:spPr bwMode="auto">
                        <a:xfrm>
                          <a:off x="4416" y="1248"/>
                          <a:ext cx="86" cy="94"/>
                        </a:xfrm>
                        <a:prstGeom prst="rect">
                          <a:avLst/>
                        </a:prstGeom>
                        <a:solidFill>
                          <a:srgbClr val="B2B2B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9542" name="Rectangle 38"/>
                        <p:cNvSpPr>
                          <a:spLocks noChangeArrowheads="1"/>
                        </p:cNvSpPr>
                        <p:nvPr/>
                      </p:nvSpPr>
                      <p:spPr bwMode="auto">
                        <a:xfrm>
                          <a:off x="4416" y="1488"/>
                          <a:ext cx="86" cy="94"/>
                        </a:xfrm>
                        <a:prstGeom prst="rect">
                          <a:avLst/>
                        </a:prstGeom>
                        <a:solidFill>
                          <a:srgbClr val="B2B2B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9543" name="Rectangle 39"/>
                        <p:cNvSpPr>
                          <a:spLocks noChangeArrowheads="1"/>
                        </p:cNvSpPr>
                        <p:nvPr/>
                      </p:nvSpPr>
                      <p:spPr bwMode="auto">
                        <a:xfrm>
                          <a:off x="1536" y="2496"/>
                          <a:ext cx="86" cy="94"/>
                        </a:xfrm>
                        <a:prstGeom prst="rect">
                          <a:avLst/>
                        </a:prstGeom>
                        <a:solidFill>
                          <a:srgbClr val="B2B2B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9544" name="Rectangle 40"/>
                        <p:cNvSpPr>
                          <a:spLocks noChangeArrowheads="1"/>
                        </p:cNvSpPr>
                        <p:nvPr/>
                      </p:nvSpPr>
                      <p:spPr bwMode="auto">
                        <a:xfrm>
                          <a:off x="3024" y="2784"/>
                          <a:ext cx="86" cy="94"/>
                        </a:xfrm>
                        <a:prstGeom prst="rect">
                          <a:avLst/>
                        </a:prstGeom>
                        <a:solidFill>
                          <a:srgbClr val="B2B2B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grpSp>
                  <p:grpSp>
                    <p:nvGrpSpPr>
                      <p:cNvPr id="789545" name="Group 41"/>
                      <p:cNvGrpSpPr>
                        <a:grpSpLocks/>
                      </p:cNvGrpSpPr>
                      <p:nvPr/>
                    </p:nvGrpSpPr>
                    <p:grpSpPr bwMode="auto">
                      <a:xfrm>
                        <a:off x="1056" y="960"/>
                        <a:ext cx="3350" cy="1678"/>
                        <a:chOff x="1152" y="912"/>
                        <a:chExt cx="3350" cy="1678"/>
                      </a:xfrm>
                    </p:grpSpPr>
                    <p:sp>
                      <p:nvSpPr>
                        <p:cNvPr id="789546" name="Rectangle 42"/>
                        <p:cNvSpPr>
                          <a:spLocks noChangeArrowheads="1"/>
                        </p:cNvSpPr>
                        <p:nvPr/>
                      </p:nvSpPr>
                      <p:spPr bwMode="auto">
                        <a:xfrm>
                          <a:off x="1488" y="912"/>
                          <a:ext cx="86" cy="94"/>
                        </a:xfrm>
                        <a:prstGeom prst="rect">
                          <a:avLst/>
                        </a:prstGeom>
                        <a:solidFill>
                          <a:srgbClr val="B2B2B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9547" name="Rectangle 43"/>
                        <p:cNvSpPr>
                          <a:spLocks noChangeArrowheads="1"/>
                        </p:cNvSpPr>
                        <p:nvPr/>
                      </p:nvSpPr>
                      <p:spPr bwMode="auto">
                        <a:xfrm>
                          <a:off x="4416" y="1008"/>
                          <a:ext cx="86" cy="94"/>
                        </a:xfrm>
                        <a:prstGeom prst="rect">
                          <a:avLst/>
                        </a:prstGeom>
                        <a:solidFill>
                          <a:srgbClr val="B2B2B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9548" name="Rectangle 44"/>
                        <p:cNvSpPr>
                          <a:spLocks noChangeArrowheads="1"/>
                        </p:cNvSpPr>
                        <p:nvPr/>
                      </p:nvSpPr>
                      <p:spPr bwMode="auto">
                        <a:xfrm>
                          <a:off x="1776" y="2496"/>
                          <a:ext cx="86" cy="94"/>
                        </a:xfrm>
                        <a:prstGeom prst="rect">
                          <a:avLst/>
                        </a:prstGeom>
                        <a:solidFill>
                          <a:srgbClr val="B2B2B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9549" name="Rectangle 45"/>
                        <p:cNvSpPr>
                          <a:spLocks noChangeArrowheads="1"/>
                        </p:cNvSpPr>
                        <p:nvPr/>
                      </p:nvSpPr>
                      <p:spPr bwMode="auto">
                        <a:xfrm>
                          <a:off x="4224" y="2448"/>
                          <a:ext cx="86" cy="94"/>
                        </a:xfrm>
                        <a:prstGeom prst="rect">
                          <a:avLst/>
                        </a:prstGeom>
                        <a:solidFill>
                          <a:srgbClr val="B2B2B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89550" name="Rectangle 46"/>
                        <p:cNvSpPr>
                          <a:spLocks noChangeArrowheads="1"/>
                        </p:cNvSpPr>
                        <p:nvPr/>
                      </p:nvSpPr>
                      <p:spPr bwMode="auto">
                        <a:xfrm>
                          <a:off x="1152" y="1872"/>
                          <a:ext cx="86" cy="94"/>
                        </a:xfrm>
                        <a:prstGeom prst="rect">
                          <a:avLst/>
                        </a:prstGeom>
                        <a:solidFill>
                          <a:srgbClr val="B2B2B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grpSp>
                </p:grpSp>
              </p:grpSp>
            </p:grpSp>
          </p:grpSp>
        </p:grpSp>
        <p:grpSp>
          <p:nvGrpSpPr>
            <p:cNvPr id="789551" name="Group 47"/>
            <p:cNvGrpSpPr>
              <a:grpSpLocks/>
            </p:cNvGrpSpPr>
            <p:nvPr/>
          </p:nvGrpSpPr>
          <p:grpSpPr bwMode="auto">
            <a:xfrm>
              <a:off x="1471" y="1078"/>
              <a:ext cx="2499" cy="1431"/>
              <a:chOff x="2543" y="1005"/>
              <a:chExt cx="2499" cy="1431"/>
            </a:xfrm>
          </p:grpSpPr>
          <p:pic>
            <p:nvPicPr>
              <p:cNvPr id="789552" name="Picture 4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 y="1005"/>
                <a:ext cx="2499" cy="1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9553" name="Picture 4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4" y="1147"/>
                <a:ext cx="1673" cy="1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9554" name="Line 50"/>
              <p:cNvSpPr>
                <a:spLocks noChangeShapeType="1"/>
              </p:cNvSpPr>
              <p:nvPr/>
            </p:nvSpPr>
            <p:spPr bwMode="auto">
              <a:xfrm flipV="1">
                <a:off x="3473" y="1644"/>
                <a:ext cx="427" cy="231"/>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grpSp>
            <p:nvGrpSpPr>
              <p:cNvPr id="789555" name="Group 51"/>
              <p:cNvGrpSpPr>
                <a:grpSpLocks/>
              </p:cNvGrpSpPr>
              <p:nvPr/>
            </p:nvGrpSpPr>
            <p:grpSpPr bwMode="auto">
              <a:xfrm>
                <a:off x="2676" y="1253"/>
                <a:ext cx="2248" cy="1051"/>
                <a:chOff x="1545" y="1017"/>
                <a:chExt cx="2248" cy="1051"/>
              </a:xfrm>
            </p:grpSpPr>
            <p:sp>
              <p:nvSpPr>
                <p:cNvPr id="789556" name="Line 52"/>
                <p:cNvSpPr>
                  <a:spLocks noChangeShapeType="1"/>
                </p:cNvSpPr>
                <p:nvPr/>
              </p:nvSpPr>
              <p:spPr bwMode="auto">
                <a:xfrm flipV="1">
                  <a:off x="2877" y="1177"/>
                  <a:ext cx="365" cy="142"/>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9557" name="Line 53"/>
                <p:cNvSpPr>
                  <a:spLocks noChangeShapeType="1"/>
                </p:cNvSpPr>
                <p:nvPr/>
              </p:nvSpPr>
              <p:spPr bwMode="auto">
                <a:xfrm>
                  <a:off x="2859" y="1479"/>
                  <a:ext cx="391" cy="160"/>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9558" name="Line 54"/>
                <p:cNvSpPr>
                  <a:spLocks noChangeShapeType="1"/>
                </p:cNvSpPr>
                <p:nvPr/>
              </p:nvSpPr>
              <p:spPr bwMode="auto">
                <a:xfrm flipH="1">
                  <a:off x="3259" y="1257"/>
                  <a:ext cx="9" cy="391"/>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9559" name="Line 55"/>
                <p:cNvSpPr>
                  <a:spLocks noChangeShapeType="1"/>
                </p:cNvSpPr>
                <p:nvPr/>
              </p:nvSpPr>
              <p:spPr bwMode="auto">
                <a:xfrm flipH="1" flipV="1">
                  <a:off x="2333" y="1055"/>
                  <a:ext cx="846" cy="51"/>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9560" name="Line 56"/>
                <p:cNvSpPr>
                  <a:spLocks noChangeShapeType="1"/>
                </p:cNvSpPr>
                <p:nvPr/>
              </p:nvSpPr>
              <p:spPr bwMode="auto">
                <a:xfrm flipH="1" flipV="1">
                  <a:off x="1739" y="1017"/>
                  <a:ext cx="444" cy="71"/>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9561" name="Line 57"/>
                <p:cNvSpPr>
                  <a:spLocks noChangeShapeType="1"/>
                </p:cNvSpPr>
                <p:nvPr/>
              </p:nvSpPr>
              <p:spPr bwMode="auto">
                <a:xfrm flipV="1">
                  <a:off x="1748" y="1737"/>
                  <a:ext cx="471" cy="9"/>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9562" name="Line 58"/>
                <p:cNvSpPr>
                  <a:spLocks noChangeShapeType="1"/>
                </p:cNvSpPr>
                <p:nvPr/>
              </p:nvSpPr>
              <p:spPr bwMode="auto">
                <a:xfrm>
                  <a:off x="3322" y="1764"/>
                  <a:ext cx="453" cy="62"/>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9563" name="Line 59"/>
                <p:cNvSpPr>
                  <a:spLocks noChangeShapeType="1"/>
                </p:cNvSpPr>
                <p:nvPr/>
              </p:nvSpPr>
              <p:spPr bwMode="auto">
                <a:xfrm flipV="1">
                  <a:off x="3366" y="1087"/>
                  <a:ext cx="382" cy="63"/>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9564" name="Line 60"/>
                <p:cNvSpPr>
                  <a:spLocks noChangeShapeType="1"/>
                </p:cNvSpPr>
                <p:nvPr/>
              </p:nvSpPr>
              <p:spPr bwMode="auto">
                <a:xfrm>
                  <a:off x="3330" y="1238"/>
                  <a:ext cx="463" cy="464"/>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9565" name="Line 61"/>
                <p:cNvSpPr>
                  <a:spLocks noChangeShapeType="1"/>
                </p:cNvSpPr>
                <p:nvPr/>
              </p:nvSpPr>
              <p:spPr bwMode="auto">
                <a:xfrm flipH="1">
                  <a:off x="1545" y="1169"/>
                  <a:ext cx="658" cy="266"/>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9566" name="Line 62"/>
                <p:cNvSpPr>
                  <a:spLocks noChangeShapeType="1"/>
                </p:cNvSpPr>
                <p:nvPr/>
              </p:nvSpPr>
              <p:spPr bwMode="auto">
                <a:xfrm flipH="1" flipV="1">
                  <a:off x="1592" y="1518"/>
                  <a:ext cx="69" cy="166"/>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9567" name="Line 63"/>
                <p:cNvSpPr>
                  <a:spLocks noChangeShapeType="1"/>
                </p:cNvSpPr>
                <p:nvPr/>
              </p:nvSpPr>
              <p:spPr bwMode="auto">
                <a:xfrm>
                  <a:off x="2313" y="1133"/>
                  <a:ext cx="346" cy="222"/>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9568" name="Line 64"/>
                <p:cNvSpPr>
                  <a:spLocks noChangeShapeType="1"/>
                </p:cNvSpPr>
                <p:nvPr/>
              </p:nvSpPr>
              <p:spPr bwMode="auto">
                <a:xfrm flipH="1" flipV="1">
                  <a:off x="2253" y="1818"/>
                  <a:ext cx="432" cy="218"/>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89569" name="Line 65"/>
                <p:cNvSpPr>
                  <a:spLocks noChangeShapeType="1"/>
                </p:cNvSpPr>
                <p:nvPr/>
              </p:nvSpPr>
              <p:spPr bwMode="auto">
                <a:xfrm flipV="1">
                  <a:off x="2802" y="1764"/>
                  <a:ext cx="422" cy="304"/>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789570" name="Group 66"/>
            <p:cNvGrpSpPr>
              <a:grpSpLocks noChangeAspect="1"/>
            </p:cNvGrpSpPr>
            <p:nvPr/>
          </p:nvGrpSpPr>
          <p:grpSpPr bwMode="auto">
            <a:xfrm>
              <a:off x="2143" y="1293"/>
              <a:ext cx="1378" cy="986"/>
              <a:chOff x="2275" y="1200"/>
              <a:chExt cx="1101" cy="788"/>
            </a:xfrm>
          </p:grpSpPr>
          <p:pic>
            <p:nvPicPr>
              <p:cNvPr id="789571" name="Picture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5" y="1200"/>
                <a:ext cx="26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9572"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5" y="1699"/>
                <a:ext cx="26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9573"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 y="1235"/>
                <a:ext cx="26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9574"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7" y="1411"/>
                <a:ext cx="26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9575" name="Picture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3" y="1667"/>
                <a:ext cx="26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89576" name="Group 72"/>
            <p:cNvGrpSpPr>
              <a:grpSpLocks/>
            </p:cNvGrpSpPr>
            <p:nvPr/>
          </p:nvGrpSpPr>
          <p:grpSpPr bwMode="auto">
            <a:xfrm>
              <a:off x="1298" y="1171"/>
              <a:ext cx="2845" cy="1323"/>
              <a:chOff x="2410" y="1498"/>
              <a:chExt cx="2845" cy="1323"/>
            </a:xfrm>
          </p:grpSpPr>
          <p:pic>
            <p:nvPicPr>
              <p:cNvPr id="789577"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1" y="1558"/>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9578" name="Picture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0" y="1938"/>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9579" name="Picture 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0" y="2318"/>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9580" name="Picture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1" y="2578"/>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9581"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1" y="2298"/>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9582"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0" y="1498"/>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89583" name="Text Box 79"/>
            <p:cNvSpPr txBox="1">
              <a:spLocks noChangeArrowheads="1"/>
            </p:cNvSpPr>
            <p:nvPr/>
          </p:nvSpPr>
          <p:spPr bwMode="auto">
            <a:xfrm>
              <a:off x="1679" y="1684"/>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en-US" altLang="zh-TW" sz="1400">
                  <a:ea typeface="新細明體" panose="02020500000000000000" pitchFamily="18" charset="-120"/>
                </a:rPr>
                <a:t>A</a:t>
              </a:r>
              <a:endParaRPr lang="en-US" altLang="zh-TW">
                <a:ea typeface="新細明體" panose="02020500000000000000" pitchFamily="18" charset="-120"/>
              </a:endParaRPr>
            </a:p>
          </p:txBody>
        </p:sp>
        <p:sp>
          <p:nvSpPr>
            <p:cNvPr id="789584" name="Text Box 80"/>
            <p:cNvSpPr txBox="1">
              <a:spLocks noChangeArrowheads="1"/>
            </p:cNvSpPr>
            <p:nvPr/>
          </p:nvSpPr>
          <p:spPr bwMode="auto">
            <a:xfrm>
              <a:off x="3611" y="2180"/>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en-US" altLang="zh-TW" sz="1400">
                  <a:ea typeface="新細明體" panose="02020500000000000000" pitchFamily="18" charset="-120"/>
                </a:rPr>
                <a:t>B</a:t>
              </a:r>
              <a:endParaRPr lang="en-US" altLang="zh-TW">
                <a:ea typeface="新細明體" panose="02020500000000000000" pitchFamily="18" charset="-120"/>
              </a:endParaRPr>
            </a:p>
          </p:txBody>
        </p:sp>
      </p:grpSp>
      <p:grpSp>
        <p:nvGrpSpPr>
          <p:cNvPr id="789585" name="Group 81"/>
          <p:cNvGrpSpPr>
            <a:grpSpLocks/>
          </p:cNvGrpSpPr>
          <p:nvPr/>
        </p:nvGrpSpPr>
        <p:grpSpPr bwMode="auto">
          <a:xfrm>
            <a:off x="242888" y="1984375"/>
            <a:ext cx="6907212" cy="4409501"/>
            <a:chOff x="153" y="1200"/>
            <a:chExt cx="4351" cy="2666"/>
          </a:xfrm>
        </p:grpSpPr>
        <p:grpSp>
          <p:nvGrpSpPr>
            <p:cNvPr id="789586" name="Group 82"/>
            <p:cNvGrpSpPr>
              <a:grpSpLocks/>
            </p:cNvGrpSpPr>
            <p:nvPr/>
          </p:nvGrpSpPr>
          <p:grpSpPr bwMode="auto">
            <a:xfrm>
              <a:off x="1776" y="1200"/>
              <a:ext cx="2064" cy="672"/>
              <a:chOff x="2880" y="1104"/>
              <a:chExt cx="2064" cy="672"/>
            </a:xfrm>
          </p:grpSpPr>
          <p:grpSp>
            <p:nvGrpSpPr>
              <p:cNvPr id="789587" name="Group 83"/>
              <p:cNvGrpSpPr>
                <a:grpSpLocks/>
              </p:cNvGrpSpPr>
              <p:nvPr/>
            </p:nvGrpSpPr>
            <p:grpSpPr bwMode="auto">
              <a:xfrm>
                <a:off x="2880" y="1344"/>
                <a:ext cx="390" cy="297"/>
                <a:chOff x="2880" y="1344"/>
                <a:chExt cx="390" cy="297"/>
              </a:xfrm>
            </p:grpSpPr>
            <p:grpSp>
              <p:nvGrpSpPr>
                <p:cNvPr id="789588" name="Group 84"/>
                <p:cNvGrpSpPr>
                  <a:grpSpLocks/>
                </p:cNvGrpSpPr>
                <p:nvPr/>
              </p:nvGrpSpPr>
              <p:grpSpPr bwMode="auto">
                <a:xfrm>
                  <a:off x="2976" y="1584"/>
                  <a:ext cx="294" cy="57"/>
                  <a:chOff x="2976" y="1584"/>
                  <a:chExt cx="294" cy="57"/>
                </a:xfrm>
              </p:grpSpPr>
              <p:sp>
                <p:nvSpPr>
                  <p:cNvPr id="789589" name="Rectangle 85"/>
                  <p:cNvSpPr>
                    <a:spLocks noChangeAspect="1" noChangeArrowheads="1"/>
                  </p:cNvSpPr>
                  <p:nvPr/>
                </p:nvSpPr>
                <p:spPr bwMode="auto">
                  <a:xfrm>
                    <a:off x="3210" y="1584"/>
                    <a:ext cx="60" cy="57"/>
                  </a:xfrm>
                  <a:prstGeom prst="rect">
                    <a:avLst/>
                  </a:prstGeom>
                  <a:solidFill>
                    <a:srgbClr val="CC00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590" name="Rectangle 86"/>
                  <p:cNvSpPr>
                    <a:spLocks noChangeAspect="1" noChangeArrowheads="1"/>
                  </p:cNvSpPr>
                  <p:nvPr/>
                </p:nvSpPr>
                <p:spPr bwMode="auto">
                  <a:xfrm>
                    <a:off x="2976" y="1584"/>
                    <a:ext cx="172" cy="57"/>
                  </a:xfrm>
                  <a:prstGeom prst="rect">
                    <a:avLst/>
                  </a:prstGeom>
                  <a:solidFill>
                    <a:schemeClr val="bg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591" name="Rectangle 87"/>
                  <p:cNvSpPr>
                    <a:spLocks noChangeAspect="1" noChangeArrowheads="1"/>
                  </p:cNvSpPr>
                  <p:nvPr/>
                </p:nvSpPr>
                <p:spPr bwMode="auto">
                  <a:xfrm>
                    <a:off x="3151" y="1584"/>
                    <a:ext cx="60" cy="57"/>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89592" name="Line 88"/>
                <p:cNvSpPr>
                  <a:spLocks noChangeShapeType="1"/>
                </p:cNvSpPr>
                <p:nvPr/>
              </p:nvSpPr>
              <p:spPr bwMode="auto">
                <a:xfrm flipV="1">
                  <a:off x="2880" y="1344"/>
                  <a:ext cx="336" cy="144"/>
                </a:xfrm>
                <a:prstGeom prst="line">
                  <a:avLst/>
                </a:prstGeom>
                <a:noFill/>
                <a:ln w="57150">
                  <a:solidFill>
                    <a:srgbClr val="CC00FF"/>
                  </a:solidFill>
                  <a:round/>
                  <a:headEnd/>
                  <a:tailEnd type="triangle" w="med"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en-US"/>
                </a:p>
              </p:txBody>
            </p:sp>
          </p:grpSp>
          <p:grpSp>
            <p:nvGrpSpPr>
              <p:cNvPr id="789593" name="Group 89"/>
              <p:cNvGrpSpPr>
                <a:grpSpLocks/>
              </p:cNvGrpSpPr>
              <p:nvPr/>
            </p:nvGrpSpPr>
            <p:grpSpPr bwMode="auto">
              <a:xfrm>
                <a:off x="3600" y="1104"/>
                <a:ext cx="624" cy="144"/>
                <a:chOff x="3600" y="1104"/>
                <a:chExt cx="624" cy="144"/>
              </a:xfrm>
            </p:grpSpPr>
            <p:grpSp>
              <p:nvGrpSpPr>
                <p:cNvPr id="789594" name="Group 90"/>
                <p:cNvGrpSpPr>
                  <a:grpSpLocks/>
                </p:cNvGrpSpPr>
                <p:nvPr/>
              </p:nvGrpSpPr>
              <p:grpSpPr bwMode="auto">
                <a:xfrm>
                  <a:off x="3792" y="1104"/>
                  <a:ext cx="294" cy="57"/>
                  <a:chOff x="3792" y="1152"/>
                  <a:chExt cx="294" cy="57"/>
                </a:xfrm>
              </p:grpSpPr>
              <p:sp>
                <p:nvSpPr>
                  <p:cNvPr id="789595" name="Rectangle 91"/>
                  <p:cNvSpPr>
                    <a:spLocks noChangeAspect="1" noChangeArrowheads="1"/>
                  </p:cNvSpPr>
                  <p:nvPr/>
                </p:nvSpPr>
                <p:spPr bwMode="auto">
                  <a:xfrm>
                    <a:off x="4026" y="1152"/>
                    <a:ext cx="60" cy="57"/>
                  </a:xfrm>
                  <a:prstGeom prst="rect">
                    <a:avLst/>
                  </a:prstGeom>
                  <a:solidFill>
                    <a:srgbClr val="CC00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596" name="Rectangle 92"/>
                  <p:cNvSpPr>
                    <a:spLocks noChangeAspect="1" noChangeArrowheads="1"/>
                  </p:cNvSpPr>
                  <p:nvPr/>
                </p:nvSpPr>
                <p:spPr bwMode="auto">
                  <a:xfrm>
                    <a:off x="3792" y="1152"/>
                    <a:ext cx="172" cy="57"/>
                  </a:xfrm>
                  <a:prstGeom prst="rect">
                    <a:avLst/>
                  </a:prstGeom>
                  <a:solidFill>
                    <a:schemeClr val="bg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597" name="Rectangle 93"/>
                  <p:cNvSpPr>
                    <a:spLocks noChangeAspect="1" noChangeArrowheads="1"/>
                  </p:cNvSpPr>
                  <p:nvPr/>
                </p:nvSpPr>
                <p:spPr bwMode="auto">
                  <a:xfrm>
                    <a:off x="3967" y="1152"/>
                    <a:ext cx="60" cy="57"/>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89598" name="Line 94"/>
                <p:cNvSpPr>
                  <a:spLocks noChangeShapeType="1"/>
                </p:cNvSpPr>
                <p:nvPr/>
              </p:nvSpPr>
              <p:spPr bwMode="auto">
                <a:xfrm>
                  <a:off x="3600" y="1200"/>
                  <a:ext cx="624" cy="48"/>
                </a:xfrm>
                <a:prstGeom prst="line">
                  <a:avLst/>
                </a:prstGeom>
                <a:noFill/>
                <a:ln w="57150">
                  <a:solidFill>
                    <a:srgbClr val="CC00FF"/>
                  </a:solidFill>
                  <a:round/>
                  <a:headEnd/>
                  <a:tailEnd type="triangle" w="med"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en-US"/>
                </a:p>
              </p:txBody>
            </p:sp>
          </p:grpSp>
          <p:grpSp>
            <p:nvGrpSpPr>
              <p:cNvPr id="789599" name="Group 95"/>
              <p:cNvGrpSpPr>
                <a:grpSpLocks/>
              </p:cNvGrpSpPr>
              <p:nvPr/>
            </p:nvGrpSpPr>
            <p:grpSpPr bwMode="auto">
              <a:xfrm>
                <a:off x="4464" y="1440"/>
                <a:ext cx="480" cy="336"/>
                <a:chOff x="4464" y="1440"/>
                <a:chExt cx="480" cy="336"/>
              </a:xfrm>
            </p:grpSpPr>
            <p:grpSp>
              <p:nvGrpSpPr>
                <p:cNvPr id="789600" name="Group 96"/>
                <p:cNvGrpSpPr>
                  <a:grpSpLocks/>
                </p:cNvGrpSpPr>
                <p:nvPr/>
              </p:nvGrpSpPr>
              <p:grpSpPr bwMode="auto">
                <a:xfrm>
                  <a:off x="4464" y="1632"/>
                  <a:ext cx="294" cy="57"/>
                  <a:chOff x="4464" y="1632"/>
                  <a:chExt cx="294" cy="57"/>
                </a:xfrm>
              </p:grpSpPr>
              <p:sp>
                <p:nvSpPr>
                  <p:cNvPr id="789601" name="Rectangle 97"/>
                  <p:cNvSpPr>
                    <a:spLocks noChangeAspect="1" noChangeArrowheads="1"/>
                  </p:cNvSpPr>
                  <p:nvPr/>
                </p:nvSpPr>
                <p:spPr bwMode="auto">
                  <a:xfrm>
                    <a:off x="4698" y="1632"/>
                    <a:ext cx="60" cy="57"/>
                  </a:xfrm>
                  <a:prstGeom prst="rect">
                    <a:avLst/>
                  </a:prstGeom>
                  <a:solidFill>
                    <a:srgbClr val="CC00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602" name="Rectangle 98"/>
                  <p:cNvSpPr>
                    <a:spLocks noChangeAspect="1" noChangeArrowheads="1"/>
                  </p:cNvSpPr>
                  <p:nvPr/>
                </p:nvSpPr>
                <p:spPr bwMode="auto">
                  <a:xfrm>
                    <a:off x="4639" y="1632"/>
                    <a:ext cx="60" cy="57"/>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603" name="Rectangle 99"/>
                  <p:cNvSpPr>
                    <a:spLocks noChangeAspect="1" noChangeArrowheads="1"/>
                  </p:cNvSpPr>
                  <p:nvPr/>
                </p:nvSpPr>
                <p:spPr bwMode="auto">
                  <a:xfrm>
                    <a:off x="4464" y="1632"/>
                    <a:ext cx="172" cy="57"/>
                  </a:xfrm>
                  <a:prstGeom prst="rect">
                    <a:avLst/>
                  </a:prstGeom>
                  <a:solidFill>
                    <a:schemeClr val="bg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89604" name="Line 100"/>
                <p:cNvSpPr>
                  <a:spLocks noChangeShapeType="1"/>
                </p:cNvSpPr>
                <p:nvPr/>
              </p:nvSpPr>
              <p:spPr bwMode="auto">
                <a:xfrm>
                  <a:off x="4608" y="1440"/>
                  <a:ext cx="336" cy="336"/>
                </a:xfrm>
                <a:prstGeom prst="line">
                  <a:avLst/>
                </a:prstGeom>
                <a:noFill/>
                <a:ln w="57150">
                  <a:solidFill>
                    <a:srgbClr val="CC00FF"/>
                  </a:solidFill>
                  <a:round/>
                  <a:headEnd/>
                  <a:tailEnd type="triangle" w="med"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en-US"/>
                </a:p>
              </p:txBody>
            </p:sp>
          </p:grpSp>
        </p:grpSp>
        <p:sp>
          <p:nvSpPr>
            <p:cNvPr id="789605" name="Text Box 101"/>
            <p:cNvSpPr txBox="1">
              <a:spLocks noChangeArrowheads="1"/>
            </p:cNvSpPr>
            <p:nvPr/>
          </p:nvSpPr>
          <p:spPr bwMode="auto">
            <a:xfrm>
              <a:off x="153" y="2880"/>
              <a:ext cx="4351" cy="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r>
                <a:rPr lang="zh-TW" altLang="en-US" sz="2000" dirty="0">
                  <a:ea typeface="新細明體" panose="02020500000000000000" pitchFamily="18" charset="-120"/>
                </a:rPr>
                <a:t>5. </a:t>
              </a:r>
              <a:r>
                <a:rPr lang="en-US" altLang="zh-TW" sz="2000" dirty="0">
                  <a:ea typeface="新細明體" panose="02020500000000000000" pitchFamily="18" charset="-120"/>
                </a:rPr>
                <a:t>Packet is label-switched from PE router A to PE B based on the top label, using normal MPLS.</a:t>
              </a:r>
            </a:p>
            <a:p>
              <a:endParaRPr lang="en-US" altLang="zh-TW" sz="2000" dirty="0">
                <a:ea typeface="新細明體" panose="02020500000000000000" pitchFamily="18" charset="-120"/>
              </a:endParaRPr>
            </a:p>
            <a:p>
              <a:r>
                <a:rPr lang="en-US" altLang="zh-TW" sz="2000" dirty="0">
                  <a:ea typeface="新細明體" panose="02020500000000000000" pitchFamily="18" charset="-120"/>
                </a:rPr>
                <a:t>The network core knows nothing about VPNs and sites: it only knows how to get packets from A to B using MPLS.</a:t>
              </a:r>
            </a:p>
          </p:txBody>
        </p:sp>
      </p:grpSp>
    </p:spTree>
    <p:extLst>
      <p:ext uri="{BB962C8B-B14F-4D97-AF65-F5344CB8AC3E}">
        <p14:creationId xmlns:p14="http://schemas.microsoft.com/office/powerpoint/2010/main" val="11263383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789585"/>
                                        </p:tgtEl>
                                        <p:attrNameLst>
                                          <p:attrName>style.visibility</p:attrName>
                                        </p:attrNameLst>
                                      </p:cBhvr>
                                      <p:to>
                                        <p:strVal val="visible"/>
                                      </p:to>
                                    </p:set>
                                    <p:animEffect transition="in" filter="blinds(vertical)">
                                      <p:cBhvr>
                                        <p:cTn id="7" dur="500"/>
                                        <p:tgtEl>
                                          <p:spTgt spid="789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a:xfrm>
            <a:off x="549275" y="254000"/>
            <a:ext cx="7623175" cy="838200"/>
          </a:xfrm>
        </p:spPr>
        <p:txBody>
          <a:bodyPr/>
          <a:lstStyle/>
          <a:p>
            <a:r>
              <a:rPr lang="en-US" altLang="zh-TW" b="0">
                <a:latin typeface="Tahoma" panose="020B0604030504040204" pitchFamily="34" charset="0"/>
                <a:ea typeface="新細明體" panose="02020500000000000000" pitchFamily="18" charset="-120"/>
              </a:rPr>
              <a:t>Packet Forwarding Example 2 (cont.)</a:t>
            </a:r>
          </a:p>
        </p:txBody>
      </p:sp>
      <p:grpSp>
        <p:nvGrpSpPr>
          <p:cNvPr id="790531" name="Group 3"/>
          <p:cNvGrpSpPr>
            <a:grpSpLocks/>
          </p:cNvGrpSpPr>
          <p:nvPr/>
        </p:nvGrpSpPr>
        <p:grpSpPr bwMode="auto">
          <a:xfrm>
            <a:off x="1652588" y="1385888"/>
            <a:ext cx="5318125" cy="3251200"/>
            <a:chOff x="1041" y="838"/>
            <a:chExt cx="3350" cy="1966"/>
          </a:xfrm>
        </p:grpSpPr>
        <p:grpSp>
          <p:nvGrpSpPr>
            <p:cNvPr id="790532" name="Group 4"/>
            <p:cNvGrpSpPr>
              <a:grpSpLocks/>
            </p:cNvGrpSpPr>
            <p:nvPr/>
          </p:nvGrpSpPr>
          <p:grpSpPr bwMode="auto">
            <a:xfrm>
              <a:off x="1041" y="838"/>
              <a:ext cx="3350" cy="1966"/>
              <a:chOff x="2113" y="765"/>
              <a:chExt cx="3350" cy="1966"/>
            </a:xfrm>
          </p:grpSpPr>
          <p:grpSp>
            <p:nvGrpSpPr>
              <p:cNvPr id="790533" name="Group 5"/>
              <p:cNvGrpSpPr>
                <a:grpSpLocks/>
              </p:cNvGrpSpPr>
              <p:nvPr/>
            </p:nvGrpSpPr>
            <p:grpSpPr bwMode="auto">
              <a:xfrm>
                <a:off x="2113" y="765"/>
                <a:ext cx="3350" cy="1966"/>
                <a:chOff x="2113" y="765"/>
                <a:chExt cx="3350" cy="1966"/>
              </a:xfrm>
            </p:grpSpPr>
            <p:grpSp>
              <p:nvGrpSpPr>
                <p:cNvPr id="790534" name="Group 6"/>
                <p:cNvGrpSpPr>
                  <a:grpSpLocks/>
                </p:cNvGrpSpPr>
                <p:nvPr/>
              </p:nvGrpSpPr>
              <p:grpSpPr bwMode="auto">
                <a:xfrm>
                  <a:off x="2113" y="765"/>
                  <a:ext cx="3350" cy="1966"/>
                  <a:chOff x="2113" y="765"/>
                  <a:chExt cx="3350" cy="1966"/>
                </a:xfrm>
              </p:grpSpPr>
              <p:grpSp>
                <p:nvGrpSpPr>
                  <p:cNvPr id="790535" name="Group 7"/>
                  <p:cNvGrpSpPr>
                    <a:grpSpLocks/>
                  </p:cNvGrpSpPr>
                  <p:nvPr/>
                </p:nvGrpSpPr>
                <p:grpSpPr bwMode="auto">
                  <a:xfrm>
                    <a:off x="2161" y="765"/>
                    <a:ext cx="3264" cy="1920"/>
                    <a:chOff x="1200" y="912"/>
                    <a:chExt cx="3264" cy="1920"/>
                  </a:xfrm>
                </p:grpSpPr>
                <p:grpSp>
                  <p:nvGrpSpPr>
                    <p:cNvPr id="790536" name="Group 8"/>
                    <p:cNvGrpSpPr>
                      <a:grpSpLocks/>
                    </p:cNvGrpSpPr>
                    <p:nvPr/>
                  </p:nvGrpSpPr>
                  <p:grpSpPr bwMode="auto">
                    <a:xfrm>
                      <a:off x="1200" y="960"/>
                      <a:ext cx="3216" cy="1872"/>
                      <a:chOff x="1200" y="960"/>
                      <a:chExt cx="3216" cy="1872"/>
                    </a:xfrm>
                  </p:grpSpPr>
                  <p:sp>
                    <p:nvSpPr>
                      <p:cNvPr id="790537" name="Line 9"/>
                      <p:cNvSpPr>
                        <a:spLocks noChangeShapeType="1"/>
                      </p:cNvSpPr>
                      <p:nvPr/>
                    </p:nvSpPr>
                    <p:spPr bwMode="auto">
                      <a:xfrm flipH="1">
                        <a:off x="1584" y="2256"/>
                        <a:ext cx="96" cy="336"/>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90538" name="Line 10"/>
                      <p:cNvSpPr>
                        <a:spLocks noChangeShapeType="1"/>
                      </p:cNvSpPr>
                      <p:nvPr/>
                    </p:nvSpPr>
                    <p:spPr bwMode="auto">
                      <a:xfrm>
                        <a:off x="1200" y="1536"/>
                        <a:ext cx="384" cy="192"/>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90539" name="Line 11"/>
                      <p:cNvSpPr>
                        <a:spLocks noChangeShapeType="1"/>
                      </p:cNvSpPr>
                      <p:nvPr/>
                    </p:nvSpPr>
                    <p:spPr bwMode="auto">
                      <a:xfrm>
                        <a:off x="2976" y="2496"/>
                        <a:ext cx="96" cy="336"/>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90540" name="Line 12"/>
                      <p:cNvSpPr>
                        <a:spLocks noChangeShapeType="1"/>
                      </p:cNvSpPr>
                      <p:nvPr/>
                    </p:nvSpPr>
                    <p:spPr bwMode="auto">
                      <a:xfrm flipH="1" flipV="1">
                        <a:off x="1920" y="960"/>
                        <a:ext cx="0" cy="336"/>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90541" name="Line 13"/>
                      <p:cNvSpPr>
                        <a:spLocks noChangeShapeType="1"/>
                      </p:cNvSpPr>
                      <p:nvPr/>
                    </p:nvSpPr>
                    <p:spPr bwMode="auto">
                      <a:xfrm flipV="1">
                        <a:off x="4176" y="1296"/>
                        <a:ext cx="240"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90542" name="Line 14"/>
                      <p:cNvSpPr>
                        <a:spLocks noChangeShapeType="1"/>
                      </p:cNvSpPr>
                      <p:nvPr/>
                    </p:nvSpPr>
                    <p:spPr bwMode="auto">
                      <a:xfrm>
                        <a:off x="4128" y="1488"/>
                        <a:ext cx="288" cy="48"/>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grpSp>
                <p:grpSp>
                  <p:nvGrpSpPr>
                    <p:cNvPr id="790543" name="Group 15"/>
                    <p:cNvGrpSpPr>
                      <a:grpSpLocks/>
                    </p:cNvGrpSpPr>
                    <p:nvPr/>
                  </p:nvGrpSpPr>
                  <p:grpSpPr bwMode="auto">
                    <a:xfrm>
                      <a:off x="1200" y="960"/>
                      <a:ext cx="3264" cy="1872"/>
                      <a:chOff x="1200" y="960"/>
                      <a:chExt cx="3264" cy="1872"/>
                    </a:xfrm>
                  </p:grpSpPr>
                  <p:sp>
                    <p:nvSpPr>
                      <p:cNvPr id="790544" name="Line 16"/>
                      <p:cNvSpPr>
                        <a:spLocks noChangeShapeType="1"/>
                      </p:cNvSpPr>
                      <p:nvPr/>
                    </p:nvSpPr>
                    <p:spPr bwMode="auto">
                      <a:xfrm>
                        <a:off x="1728" y="960"/>
                        <a:ext cx="48" cy="288"/>
                      </a:xfrm>
                      <a:prstGeom prst="line">
                        <a:avLst/>
                      </a:prstGeom>
                      <a:noFill/>
                      <a:ln w="28575">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90545" name="Line 17"/>
                      <p:cNvSpPr>
                        <a:spLocks noChangeShapeType="1"/>
                      </p:cNvSpPr>
                      <p:nvPr/>
                    </p:nvSpPr>
                    <p:spPr bwMode="auto">
                      <a:xfrm>
                        <a:off x="4080" y="2112"/>
                        <a:ext cx="384" cy="192"/>
                      </a:xfrm>
                      <a:prstGeom prst="line">
                        <a:avLst/>
                      </a:prstGeom>
                      <a:noFill/>
                      <a:ln w="28575">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90546" name="Line 18"/>
                      <p:cNvSpPr>
                        <a:spLocks noChangeShapeType="1"/>
                      </p:cNvSpPr>
                      <p:nvPr/>
                    </p:nvSpPr>
                    <p:spPr bwMode="auto">
                      <a:xfrm flipH="1" flipV="1">
                        <a:off x="1200" y="1728"/>
                        <a:ext cx="384" cy="96"/>
                      </a:xfrm>
                      <a:prstGeom prst="line">
                        <a:avLst/>
                      </a:prstGeom>
                      <a:noFill/>
                      <a:ln w="28575">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90547" name="Line 19"/>
                      <p:cNvSpPr>
                        <a:spLocks noChangeShapeType="1"/>
                      </p:cNvSpPr>
                      <p:nvPr/>
                    </p:nvSpPr>
                    <p:spPr bwMode="auto">
                      <a:xfrm flipH="1" flipV="1">
                        <a:off x="2832" y="2496"/>
                        <a:ext cx="0" cy="336"/>
                      </a:xfrm>
                      <a:prstGeom prst="line">
                        <a:avLst/>
                      </a:prstGeom>
                      <a:noFill/>
                      <a:ln w="28575">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90548" name="Line 20"/>
                      <p:cNvSpPr>
                        <a:spLocks noChangeShapeType="1"/>
                      </p:cNvSpPr>
                      <p:nvPr/>
                    </p:nvSpPr>
                    <p:spPr bwMode="auto">
                      <a:xfrm flipH="1">
                        <a:off x="4128" y="1056"/>
                        <a:ext cx="96" cy="240"/>
                      </a:xfrm>
                      <a:prstGeom prst="line">
                        <a:avLst/>
                      </a:prstGeom>
                      <a:noFill/>
                      <a:ln w="28575">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grpSp>
                <p:grpSp>
                  <p:nvGrpSpPr>
                    <p:cNvPr id="790549" name="Group 21"/>
                    <p:cNvGrpSpPr>
                      <a:grpSpLocks/>
                    </p:cNvGrpSpPr>
                    <p:nvPr/>
                  </p:nvGrpSpPr>
                  <p:grpSpPr bwMode="auto">
                    <a:xfrm>
                      <a:off x="1200" y="912"/>
                      <a:ext cx="3264" cy="1632"/>
                      <a:chOff x="1200" y="912"/>
                      <a:chExt cx="3264" cy="1632"/>
                    </a:xfrm>
                  </p:grpSpPr>
                  <p:sp>
                    <p:nvSpPr>
                      <p:cNvPr id="790550" name="Line 22"/>
                      <p:cNvSpPr>
                        <a:spLocks noChangeShapeType="1"/>
                      </p:cNvSpPr>
                      <p:nvPr/>
                    </p:nvSpPr>
                    <p:spPr bwMode="auto">
                      <a:xfrm flipV="1">
                        <a:off x="4224" y="1056"/>
                        <a:ext cx="240" cy="336"/>
                      </a:xfrm>
                      <a:prstGeom prst="line">
                        <a:avLst/>
                      </a:prstGeom>
                      <a:noFill/>
                      <a:ln w="28575">
                        <a:solidFill>
                          <a:srgbClr val="158A4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90551" name="Line 23"/>
                      <p:cNvSpPr>
                        <a:spLocks noChangeShapeType="1"/>
                      </p:cNvSpPr>
                      <p:nvPr/>
                    </p:nvSpPr>
                    <p:spPr bwMode="auto">
                      <a:xfrm>
                        <a:off x="1776" y="2256"/>
                        <a:ext cx="48" cy="288"/>
                      </a:xfrm>
                      <a:prstGeom prst="line">
                        <a:avLst/>
                      </a:prstGeom>
                      <a:noFill/>
                      <a:ln w="28575">
                        <a:solidFill>
                          <a:srgbClr val="158A4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90552" name="Line 24"/>
                      <p:cNvSpPr>
                        <a:spLocks noChangeShapeType="1"/>
                      </p:cNvSpPr>
                      <p:nvPr/>
                    </p:nvSpPr>
                    <p:spPr bwMode="auto">
                      <a:xfrm flipH="1" flipV="1">
                        <a:off x="1536" y="912"/>
                        <a:ext cx="144" cy="384"/>
                      </a:xfrm>
                      <a:prstGeom prst="line">
                        <a:avLst/>
                      </a:prstGeom>
                      <a:noFill/>
                      <a:ln w="28575">
                        <a:solidFill>
                          <a:srgbClr val="158A4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90553" name="Line 25"/>
                      <p:cNvSpPr>
                        <a:spLocks noChangeShapeType="1"/>
                      </p:cNvSpPr>
                      <p:nvPr/>
                    </p:nvSpPr>
                    <p:spPr bwMode="auto">
                      <a:xfrm flipH="1" flipV="1">
                        <a:off x="4032" y="2160"/>
                        <a:ext cx="240" cy="336"/>
                      </a:xfrm>
                      <a:prstGeom prst="line">
                        <a:avLst/>
                      </a:prstGeom>
                      <a:noFill/>
                      <a:ln w="28575">
                        <a:solidFill>
                          <a:srgbClr val="158A4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sp>
                    <p:nvSpPr>
                      <p:cNvPr id="790554" name="Line 26"/>
                      <p:cNvSpPr>
                        <a:spLocks noChangeShapeType="1"/>
                      </p:cNvSpPr>
                      <p:nvPr/>
                    </p:nvSpPr>
                    <p:spPr bwMode="auto">
                      <a:xfrm flipV="1">
                        <a:off x="1200" y="1872"/>
                        <a:ext cx="288" cy="48"/>
                      </a:xfrm>
                      <a:prstGeom prst="line">
                        <a:avLst/>
                      </a:prstGeom>
                      <a:noFill/>
                      <a:ln w="28575">
                        <a:solidFill>
                          <a:srgbClr val="158A4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 uri="{53640926-AAD7-44D8-BBD7-CCE9431645EC}">
                          <a14:shadowObscured xmlns:a14="http://schemas.microsoft.com/office/drawing/2010/main" val="1"/>
                        </a:ext>
                      </a:extLst>
                    </p:spPr>
                    <p:txBody>
                      <a:bodyPr wrap="none" anchor="ctr"/>
                      <a:lstStyle/>
                      <a:p>
                        <a:endParaRPr lang="en-US"/>
                      </a:p>
                    </p:txBody>
                  </p:sp>
                </p:grpSp>
              </p:grpSp>
              <p:grpSp>
                <p:nvGrpSpPr>
                  <p:cNvPr id="790555" name="Group 27"/>
                  <p:cNvGrpSpPr>
                    <a:grpSpLocks/>
                  </p:cNvGrpSpPr>
                  <p:nvPr/>
                </p:nvGrpSpPr>
                <p:grpSpPr bwMode="auto">
                  <a:xfrm>
                    <a:off x="2113" y="765"/>
                    <a:ext cx="3350" cy="1966"/>
                    <a:chOff x="2113" y="765"/>
                    <a:chExt cx="3350" cy="1966"/>
                  </a:xfrm>
                </p:grpSpPr>
                <p:grpSp>
                  <p:nvGrpSpPr>
                    <p:cNvPr id="790556" name="Group 28"/>
                    <p:cNvGrpSpPr>
                      <a:grpSpLocks/>
                    </p:cNvGrpSpPr>
                    <p:nvPr/>
                  </p:nvGrpSpPr>
                  <p:grpSpPr bwMode="auto">
                    <a:xfrm>
                      <a:off x="2113" y="765"/>
                      <a:ext cx="3350" cy="1966"/>
                      <a:chOff x="1152" y="912"/>
                      <a:chExt cx="3350" cy="1966"/>
                    </a:xfrm>
                  </p:grpSpPr>
                  <p:sp>
                    <p:nvSpPr>
                      <p:cNvPr id="790557" name="Rectangle 29"/>
                      <p:cNvSpPr>
                        <a:spLocks noChangeArrowheads="1"/>
                      </p:cNvSpPr>
                      <p:nvPr/>
                    </p:nvSpPr>
                    <p:spPr bwMode="auto">
                      <a:xfrm>
                        <a:off x="1680" y="912"/>
                        <a:ext cx="86" cy="94"/>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90558" name="Rectangle 30"/>
                      <p:cNvSpPr>
                        <a:spLocks noChangeArrowheads="1"/>
                      </p:cNvSpPr>
                      <p:nvPr/>
                    </p:nvSpPr>
                    <p:spPr bwMode="auto">
                      <a:xfrm>
                        <a:off x="1152" y="1680"/>
                        <a:ext cx="86" cy="94"/>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90559" name="Rectangle 31"/>
                      <p:cNvSpPr>
                        <a:spLocks noChangeArrowheads="1"/>
                      </p:cNvSpPr>
                      <p:nvPr/>
                    </p:nvSpPr>
                    <p:spPr bwMode="auto">
                      <a:xfrm>
                        <a:off x="2784" y="2784"/>
                        <a:ext cx="86" cy="94"/>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90560" name="Rectangle 32"/>
                      <p:cNvSpPr>
                        <a:spLocks noChangeArrowheads="1"/>
                      </p:cNvSpPr>
                      <p:nvPr/>
                    </p:nvSpPr>
                    <p:spPr bwMode="auto">
                      <a:xfrm>
                        <a:off x="4176" y="1008"/>
                        <a:ext cx="86" cy="94"/>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90561" name="Rectangle 33"/>
                      <p:cNvSpPr>
                        <a:spLocks noChangeArrowheads="1"/>
                      </p:cNvSpPr>
                      <p:nvPr/>
                    </p:nvSpPr>
                    <p:spPr bwMode="auto">
                      <a:xfrm>
                        <a:off x="4416" y="2256"/>
                        <a:ext cx="86" cy="94"/>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grpSp>
                <p:grpSp>
                  <p:nvGrpSpPr>
                    <p:cNvPr id="790562" name="Group 34"/>
                    <p:cNvGrpSpPr>
                      <a:grpSpLocks/>
                    </p:cNvGrpSpPr>
                    <p:nvPr/>
                  </p:nvGrpSpPr>
                  <p:grpSpPr bwMode="auto">
                    <a:xfrm>
                      <a:off x="2113" y="765"/>
                      <a:ext cx="3350" cy="1966"/>
                      <a:chOff x="1152" y="912"/>
                      <a:chExt cx="3350" cy="1966"/>
                    </a:xfrm>
                  </p:grpSpPr>
                  <p:grpSp>
                    <p:nvGrpSpPr>
                      <p:cNvPr id="790563" name="Group 35"/>
                      <p:cNvGrpSpPr>
                        <a:grpSpLocks/>
                      </p:cNvGrpSpPr>
                      <p:nvPr/>
                    </p:nvGrpSpPr>
                    <p:grpSpPr bwMode="auto">
                      <a:xfrm>
                        <a:off x="1152" y="912"/>
                        <a:ext cx="3350" cy="1966"/>
                        <a:chOff x="1152" y="912"/>
                        <a:chExt cx="3350" cy="1966"/>
                      </a:xfrm>
                    </p:grpSpPr>
                    <p:sp>
                      <p:nvSpPr>
                        <p:cNvPr id="790564" name="Rectangle 36"/>
                        <p:cNvSpPr>
                          <a:spLocks noChangeArrowheads="1"/>
                        </p:cNvSpPr>
                        <p:nvPr/>
                      </p:nvSpPr>
                      <p:spPr bwMode="auto">
                        <a:xfrm>
                          <a:off x="1152" y="1488"/>
                          <a:ext cx="86" cy="94"/>
                        </a:xfrm>
                        <a:prstGeom prst="rect">
                          <a:avLst/>
                        </a:prstGeom>
                        <a:solidFill>
                          <a:schemeClr val="accent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90565" name="Rectangle 37"/>
                        <p:cNvSpPr>
                          <a:spLocks noChangeArrowheads="1"/>
                        </p:cNvSpPr>
                        <p:nvPr/>
                      </p:nvSpPr>
                      <p:spPr bwMode="auto">
                        <a:xfrm>
                          <a:off x="1872" y="912"/>
                          <a:ext cx="86" cy="94"/>
                        </a:xfrm>
                        <a:prstGeom prst="rect">
                          <a:avLst/>
                        </a:prstGeom>
                        <a:solidFill>
                          <a:schemeClr val="accent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90566" name="Rectangle 38"/>
                        <p:cNvSpPr>
                          <a:spLocks noChangeArrowheads="1"/>
                        </p:cNvSpPr>
                        <p:nvPr/>
                      </p:nvSpPr>
                      <p:spPr bwMode="auto">
                        <a:xfrm>
                          <a:off x="4416" y="1248"/>
                          <a:ext cx="86" cy="94"/>
                        </a:xfrm>
                        <a:prstGeom prst="rect">
                          <a:avLst/>
                        </a:prstGeom>
                        <a:solidFill>
                          <a:schemeClr val="accent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90567" name="Rectangle 39"/>
                        <p:cNvSpPr>
                          <a:spLocks noChangeArrowheads="1"/>
                        </p:cNvSpPr>
                        <p:nvPr/>
                      </p:nvSpPr>
                      <p:spPr bwMode="auto">
                        <a:xfrm>
                          <a:off x="4416" y="1488"/>
                          <a:ext cx="86" cy="94"/>
                        </a:xfrm>
                        <a:prstGeom prst="rect">
                          <a:avLst/>
                        </a:prstGeom>
                        <a:solidFill>
                          <a:schemeClr val="accent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90568" name="Rectangle 40"/>
                        <p:cNvSpPr>
                          <a:spLocks noChangeArrowheads="1"/>
                        </p:cNvSpPr>
                        <p:nvPr/>
                      </p:nvSpPr>
                      <p:spPr bwMode="auto">
                        <a:xfrm>
                          <a:off x="1536" y="2496"/>
                          <a:ext cx="86" cy="94"/>
                        </a:xfrm>
                        <a:prstGeom prst="rect">
                          <a:avLst/>
                        </a:prstGeom>
                        <a:solidFill>
                          <a:schemeClr val="accent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90569" name="Rectangle 41"/>
                        <p:cNvSpPr>
                          <a:spLocks noChangeArrowheads="1"/>
                        </p:cNvSpPr>
                        <p:nvPr/>
                      </p:nvSpPr>
                      <p:spPr bwMode="auto">
                        <a:xfrm>
                          <a:off x="3024" y="2784"/>
                          <a:ext cx="86" cy="94"/>
                        </a:xfrm>
                        <a:prstGeom prst="rect">
                          <a:avLst/>
                        </a:prstGeom>
                        <a:solidFill>
                          <a:schemeClr val="accent2"/>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grpSp>
                  <p:grpSp>
                    <p:nvGrpSpPr>
                      <p:cNvPr id="790570" name="Group 42"/>
                      <p:cNvGrpSpPr>
                        <a:grpSpLocks/>
                      </p:cNvGrpSpPr>
                      <p:nvPr/>
                    </p:nvGrpSpPr>
                    <p:grpSpPr bwMode="auto">
                      <a:xfrm>
                        <a:off x="1152" y="912"/>
                        <a:ext cx="3350" cy="1678"/>
                        <a:chOff x="1152" y="912"/>
                        <a:chExt cx="3350" cy="1678"/>
                      </a:xfrm>
                    </p:grpSpPr>
                    <p:sp>
                      <p:nvSpPr>
                        <p:cNvPr id="790571" name="Rectangle 43"/>
                        <p:cNvSpPr>
                          <a:spLocks noChangeArrowheads="1"/>
                        </p:cNvSpPr>
                        <p:nvPr/>
                      </p:nvSpPr>
                      <p:spPr bwMode="auto">
                        <a:xfrm>
                          <a:off x="1488" y="912"/>
                          <a:ext cx="86" cy="94"/>
                        </a:xfrm>
                        <a:prstGeom prst="rect">
                          <a:avLst/>
                        </a:prstGeom>
                        <a:solidFill>
                          <a:srgbClr val="3CE283"/>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90572" name="Rectangle 44"/>
                        <p:cNvSpPr>
                          <a:spLocks noChangeArrowheads="1"/>
                        </p:cNvSpPr>
                        <p:nvPr/>
                      </p:nvSpPr>
                      <p:spPr bwMode="auto">
                        <a:xfrm>
                          <a:off x="4416" y="1008"/>
                          <a:ext cx="86" cy="94"/>
                        </a:xfrm>
                        <a:prstGeom prst="rect">
                          <a:avLst/>
                        </a:prstGeom>
                        <a:solidFill>
                          <a:srgbClr val="3CE283"/>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90573" name="Rectangle 45"/>
                        <p:cNvSpPr>
                          <a:spLocks noChangeArrowheads="1"/>
                        </p:cNvSpPr>
                        <p:nvPr/>
                      </p:nvSpPr>
                      <p:spPr bwMode="auto">
                        <a:xfrm>
                          <a:off x="1776" y="2496"/>
                          <a:ext cx="86" cy="94"/>
                        </a:xfrm>
                        <a:prstGeom prst="rect">
                          <a:avLst/>
                        </a:prstGeom>
                        <a:solidFill>
                          <a:srgbClr val="3CE283"/>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90574" name="Rectangle 46"/>
                        <p:cNvSpPr>
                          <a:spLocks noChangeArrowheads="1"/>
                        </p:cNvSpPr>
                        <p:nvPr/>
                      </p:nvSpPr>
                      <p:spPr bwMode="auto">
                        <a:xfrm>
                          <a:off x="4224" y="2448"/>
                          <a:ext cx="86" cy="94"/>
                        </a:xfrm>
                        <a:prstGeom prst="rect">
                          <a:avLst/>
                        </a:prstGeom>
                        <a:solidFill>
                          <a:srgbClr val="3CE283"/>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790575" name="Rectangle 47"/>
                        <p:cNvSpPr>
                          <a:spLocks noChangeArrowheads="1"/>
                        </p:cNvSpPr>
                        <p:nvPr/>
                      </p:nvSpPr>
                      <p:spPr bwMode="auto">
                        <a:xfrm>
                          <a:off x="1152" y="1872"/>
                          <a:ext cx="86" cy="94"/>
                        </a:xfrm>
                        <a:prstGeom prst="rect">
                          <a:avLst/>
                        </a:prstGeom>
                        <a:solidFill>
                          <a:srgbClr val="3CE283"/>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grpSp>
                </p:grpSp>
              </p:grpSp>
            </p:grpSp>
            <p:grpSp>
              <p:nvGrpSpPr>
                <p:cNvPr id="790576" name="Group 48"/>
                <p:cNvGrpSpPr>
                  <a:grpSpLocks/>
                </p:cNvGrpSpPr>
                <p:nvPr/>
              </p:nvGrpSpPr>
              <p:grpSpPr bwMode="auto">
                <a:xfrm>
                  <a:off x="2543" y="1005"/>
                  <a:ext cx="2499" cy="1431"/>
                  <a:chOff x="2543" y="1005"/>
                  <a:chExt cx="2499" cy="1431"/>
                </a:xfrm>
              </p:grpSpPr>
              <p:pic>
                <p:nvPicPr>
                  <p:cNvPr id="790577" name="Picture 4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 y="1005"/>
                    <a:ext cx="2499" cy="1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0578" name="Picture 5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4" y="1147"/>
                    <a:ext cx="1673" cy="1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0579" name="Line 51"/>
                  <p:cNvSpPr>
                    <a:spLocks noChangeShapeType="1"/>
                  </p:cNvSpPr>
                  <p:nvPr/>
                </p:nvSpPr>
                <p:spPr bwMode="auto">
                  <a:xfrm flipV="1">
                    <a:off x="3473" y="1644"/>
                    <a:ext cx="427" cy="231"/>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grpSp>
                <p:nvGrpSpPr>
                  <p:cNvPr id="790580" name="Group 52"/>
                  <p:cNvGrpSpPr>
                    <a:grpSpLocks/>
                  </p:cNvGrpSpPr>
                  <p:nvPr/>
                </p:nvGrpSpPr>
                <p:grpSpPr bwMode="auto">
                  <a:xfrm>
                    <a:off x="2676" y="1253"/>
                    <a:ext cx="2248" cy="1051"/>
                    <a:chOff x="1545" y="1017"/>
                    <a:chExt cx="2248" cy="1051"/>
                  </a:xfrm>
                </p:grpSpPr>
                <p:sp>
                  <p:nvSpPr>
                    <p:cNvPr id="790581" name="Line 53"/>
                    <p:cNvSpPr>
                      <a:spLocks noChangeShapeType="1"/>
                    </p:cNvSpPr>
                    <p:nvPr/>
                  </p:nvSpPr>
                  <p:spPr bwMode="auto">
                    <a:xfrm flipV="1">
                      <a:off x="2877" y="1177"/>
                      <a:ext cx="365" cy="142"/>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90582" name="Line 54"/>
                    <p:cNvSpPr>
                      <a:spLocks noChangeShapeType="1"/>
                    </p:cNvSpPr>
                    <p:nvPr/>
                  </p:nvSpPr>
                  <p:spPr bwMode="auto">
                    <a:xfrm>
                      <a:off x="2859" y="1479"/>
                      <a:ext cx="391" cy="160"/>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90583" name="Line 55"/>
                    <p:cNvSpPr>
                      <a:spLocks noChangeShapeType="1"/>
                    </p:cNvSpPr>
                    <p:nvPr/>
                  </p:nvSpPr>
                  <p:spPr bwMode="auto">
                    <a:xfrm flipH="1">
                      <a:off x="3259" y="1257"/>
                      <a:ext cx="9" cy="391"/>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90584" name="Line 56"/>
                    <p:cNvSpPr>
                      <a:spLocks noChangeShapeType="1"/>
                    </p:cNvSpPr>
                    <p:nvPr/>
                  </p:nvSpPr>
                  <p:spPr bwMode="auto">
                    <a:xfrm flipH="1" flipV="1">
                      <a:off x="2333" y="1055"/>
                      <a:ext cx="846" cy="51"/>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90585" name="Line 57"/>
                    <p:cNvSpPr>
                      <a:spLocks noChangeShapeType="1"/>
                    </p:cNvSpPr>
                    <p:nvPr/>
                  </p:nvSpPr>
                  <p:spPr bwMode="auto">
                    <a:xfrm flipH="1" flipV="1">
                      <a:off x="1739" y="1017"/>
                      <a:ext cx="444" cy="71"/>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90586" name="Line 58"/>
                    <p:cNvSpPr>
                      <a:spLocks noChangeShapeType="1"/>
                    </p:cNvSpPr>
                    <p:nvPr/>
                  </p:nvSpPr>
                  <p:spPr bwMode="auto">
                    <a:xfrm flipV="1">
                      <a:off x="1748" y="1737"/>
                      <a:ext cx="471" cy="9"/>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90587" name="Line 59"/>
                    <p:cNvSpPr>
                      <a:spLocks noChangeShapeType="1"/>
                    </p:cNvSpPr>
                    <p:nvPr/>
                  </p:nvSpPr>
                  <p:spPr bwMode="auto">
                    <a:xfrm>
                      <a:off x="3322" y="1764"/>
                      <a:ext cx="453" cy="62"/>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90588" name="Line 60"/>
                    <p:cNvSpPr>
                      <a:spLocks noChangeShapeType="1"/>
                    </p:cNvSpPr>
                    <p:nvPr/>
                  </p:nvSpPr>
                  <p:spPr bwMode="auto">
                    <a:xfrm flipV="1">
                      <a:off x="3366" y="1087"/>
                      <a:ext cx="382" cy="63"/>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90589" name="Line 61"/>
                    <p:cNvSpPr>
                      <a:spLocks noChangeShapeType="1"/>
                    </p:cNvSpPr>
                    <p:nvPr/>
                  </p:nvSpPr>
                  <p:spPr bwMode="auto">
                    <a:xfrm>
                      <a:off x="3330" y="1238"/>
                      <a:ext cx="463" cy="464"/>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90590" name="Line 62"/>
                    <p:cNvSpPr>
                      <a:spLocks noChangeShapeType="1"/>
                    </p:cNvSpPr>
                    <p:nvPr/>
                  </p:nvSpPr>
                  <p:spPr bwMode="auto">
                    <a:xfrm flipH="1">
                      <a:off x="1545" y="1169"/>
                      <a:ext cx="658" cy="266"/>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90591" name="Line 63"/>
                    <p:cNvSpPr>
                      <a:spLocks noChangeShapeType="1"/>
                    </p:cNvSpPr>
                    <p:nvPr/>
                  </p:nvSpPr>
                  <p:spPr bwMode="auto">
                    <a:xfrm flipH="1" flipV="1">
                      <a:off x="1592" y="1518"/>
                      <a:ext cx="69" cy="166"/>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90592" name="Line 64"/>
                    <p:cNvSpPr>
                      <a:spLocks noChangeShapeType="1"/>
                    </p:cNvSpPr>
                    <p:nvPr/>
                  </p:nvSpPr>
                  <p:spPr bwMode="auto">
                    <a:xfrm>
                      <a:off x="2313" y="1133"/>
                      <a:ext cx="346" cy="222"/>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90593" name="Line 65"/>
                    <p:cNvSpPr>
                      <a:spLocks noChangeShapeType="1"/>
                    </p:cNvSpPr>
                    <p:nvPr/>
                  </p:nvSpPr>
                  <p:spPr bwMode="auto">
                    <a:xfrm flipH="1" flipV="1">
                      <a:off x="2253" y="1818"/>
                      <a:ext cx="432" cy="218"/>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90594" name="Line 66"/>
                    <p:cNvSpPr>
                      <a:spLocks noChangeShapeType="1"/>
                    </p:cNvSpPr>
                    <p:nvPr/>
                  </p:nvSpPr>
                  <p:spPr bwMode="auto">
                    <a:xfrm flipV="1">
                      <a:off x="2802" y="1764"/>
                      <a:ext cx="422" cy="304"/>
                    </a:xfrm>
                    <a:prstGeom prst="line">
                      <a:avLst/>
                    </a:prstGeom>
                    <a:noFill/>
                    <a:ln w="508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790595" name="Group 67"/>
              <p:cNvGrpSpPr>
                <a:grpSpLocks noChangeAspect="1"/>
              </p:cNvGrpSpPr>
              <p:nvPr/>
            </p:nvGrpSpPr>
            <p:grpSpPr bwMode="auto">
              <a:xfrm>
                <a:off x="3215" y="1220"/>
                <a:ext cx="1378" cy="986"/>
                <a:chOff x="2275" y="1200"/>
                <a:chExt cx="1101" cy="788"/>
              </a:xfrm>
            </p:grpSpPr>
            <p:pic>
              <p:nvPicPr>
                <p:cNvPr id="790596"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5" y="1200"/>
                  <a:ext cx="26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0597"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5" y="1699"/>
                  <a:ext cx="26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0598"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 y="1235"/>
                  <a:ext cx="26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0599" name="Picture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7" y="1411"/>
                  <a:ext cx="26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0600"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3" y="1667"/>
                  <a:ext cx="26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90601" name="Group 73"/>
              <p:cNvGrpSpPr>
                <a:grpSpLocks/>
              </p:cNvGrpSpPr>
              <p:nvPr/>
            </p:nvGrpSpPr>
            <p:grpSpPr bwMode="auto">
              <a:xfrm>
                <a:off x="2370" y="1098"/>
                <a:ext cx="2845" cy="1323"/>
                <a:chOff x="2410" y="1498"/>
                <a:chExt cx="2845" cy="1323"/>
              </a:xfrm>
            </p:grpSpPr>
            <p:pic>
              <p:nvPicPr>
                <p:cNvPr id="790602" name="Picture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1" y="1558"/>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0603" name="Picture 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0" y="1938"/>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0604" name="Picture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0" y="2318"/>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0605"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1" y="2578"/>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0606"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1" y="2298"/>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0607" name="Picture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0" y="1498"/>
                  <a:ext cx="434"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790608" name="Group 80"/>
            <p:cNvGrpSpPr>
              <a:grpSpLocks/>
            </p:cNvGrpSpPr>
            <p:nvPr/>
          </p:nvGrpSpPr>
          <p:grpSpPr bwMode="auto">
            <a:xfrm>
              <a:off x="3384" y="1892"/>
              <a:ext cx="424" cy="480"/>
              <a:chOff x="3384" y="1892"/>
              <a:chExt cx="424" cy="480"/>
            </a:xfrm>
          </p:grpSpPr>
          <p:sp>
            <p:nvSpPr>
              <p:cNvPr id="790609" name="Text Box 81"/>
              <p:cNvSpPr txBox="1">
                <a:spLocks noChangeArrowheads="1"/>
              </p:cNvSpPr>
              <p:nvPr/>
            </p:nvSpPr>
            <p:spPr bwMode="auto">
              <a:xfrm>
                <a:off x="3611" y="2180"/>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en-US" altLang="zh-TW" sz="1400">
                    <a:ea typeface="新細明體" panose="02020500000000000000" pitchFamily="18" charset="-120"/>
                  </a:rPr>
                  <a:t>B</a:t>
                </a:r>
                <a:endParaRPr lang="en-US" altLang="zh-TW">
                  <a:ea typeface="新細明體" panose="02020500000000000000" pitchFamily="18" charset="-120"/>
                </a:endParaRPr>
              </a:p>
            </p:txBody>
          </p:sp>
          <p:grpSp>
            <p:nvGrpSpPr>
              <p:cNvPr id="790610" name="Group 82"/>
              <p:cNvGrpSpPr>
                <a:grpSpLocks noChangeAspect="1"/>
              </p:cNvGrpSpPr>
              <p:nvPr/>
            </p:nvGrpSpPr>
            <p:grpSpPr bwMode="auto">
              <a:xfrm>
                <a:off x="3384" y="1892"/>
                <a:ext cx="294" cy="58"/>
                <a:chOff x="912" y="1200"/>
                <a:chExt cx="734" cy="143"/>
              </a:xfrm>
            </p:grpSpPr>
            <p:sp>
              <p:nvSpPr>
                <p:cNvPr id="790611" name="Rectangle 83"/>
                <p:cNvSpPr>
                  <a:spLocks noChangeAspect="1" noChangeArrowheads="1"/>
                </p:cNvSpPr>
                <p:nvPr/>
              </p:nvSpPr>
              <p:spPr bwMode="auto">
                <a:xfrm>
                  <a:off x="1497" y="1200"/>
                  <a:ext cx="149" cy="143"/>
                </a:xfrm>
                <a:prstGeom prst="rect">
                  <a:avLst/>
                </a:prstGeom>
                <a:solidFill>
                  <a:srgbClr val="CC00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0612" name="Rectangle 84"/>
                <p:cNvSpPr>
                  <a:spLocks noChangeAspect="1" noChangeArrowheads="1"/>
                </p:cNvSpPr>
                <p:nvPr/>
              </p:nvSpPr>
              <p:spPr bwMode="auto">
                <a:xfrm>
                  <a:off x="912" y="1200"/>
                  <a:ext cx="429" cy="143"/>
                </a:xfrm>
                <a:prstGeom prst="rect">
                  <a:avLst/>
                </a:prstGeom>
                <a:solidFill>
                  <a:schemeClr val="bg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0613" name="Rectangle 85"/>
                <p:cNvSpPr>
                  <a:spLocks noChangeAspect="1" noChangeArrowheads="1"/>
                </p:cNvSpPr>
                <p:nvPr/>
              </p:nvSpPr>
              <p:spPr bwMode="auto">
                <a:xfrm>
                  <a:off x="1350" y="1200"/>
                  <a:ext cx="148" cy="143"/>
                </a:xfrm>
                <a:prstGeom prst="rect">
                  <a:avLst/>
                </a:prstGeom>
                <a:solidFill>
                  <a:srgbClr val="3CE28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790614" name="Group 86"/>
          <p:cNvGrpSpPr>
            <a:grpSpLocks/>
          </p:cNvGrpSpPr>
          <p:nvPr/>
        </p:nvGrpSpPr>
        <p:grpSpPr bwMode="auto">
          <a:xfrm>
            <a:off x="242888" y="3235325"/>
            <a:ext cx="6238875" cy="2235191"/>
            <a:chOff x="153" y="1956"/>
            <a:chExt cx="3930" cy="1352"/>
          </a:xfrm>
        </p:grpSpPr>
        <p:grpSp>
          <p:nvGrpSpPr>
            <p:cNvPr id="790615" name="Group 87"/>
            <p:cNvGrpSpPr>
              <a:grpSpLocks/>
            </p:cNvGrpSpPr>
            <p:nvPr/>
          </p:nvGrpSpPr>
          <p:grpSpPr bwMode="auto">
            <a:xfrm>
              <a:off x="3592" y="1956"/>
              <a:ext cx="491" cy="480"/>
              <a:chOff x="3592" y="1956"/>
              <a:chExt cx="491" cy="480"/>
            </a:xfrm>
          </p:grpSpPr>
          <p:sp>
            <p:nvSpPr>
              <p:cNvPr id="790616" name="Text Box 88"/>
              <p:cNvSpPr txBox="1">
                <a:spLocks noChangeArrowheads="1"/>
              </p:cNvSpPr>
              <p:nvPr/>
            </p:nvSpPr>
            <p:spPr bwMode="auto">
              <a:xfrm>
                <a:off x="3843" y="2228"/>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zh-TW" altLang="en-US" sz="1400">
                    <a:ea typeface="新細明體" panose="02020500000000000000" pitchFamily="18" charset="-120"/>
                  </a:rPr>
                  <a:t>12</a:t>
                </a:r>
                <a:endParaRPr lang="zh-TW" altLang="en-US">
                  <a:ea typeface="新細明體" panose="02020500000000000000" pitchFamily="18" charset="-120"/>
                </a:endParaRPr>
              </a:p>
            </p:txBody>
          </p:sp>
          <p:sp>
            <p:nvSpPr>
              <p:cNvPr id="790617" name="Freeform 89"/>
              <p:cNvSpPr>
                <a:spLocks/>
              </p:cNvSpPr>
              <p:nvPr/>
            </p:nvSpPr>
            <p:spPr bwMode="auto">
              <a:xfrm>
                <a:off x="3592" y="1956"/>
                <a:ext cx="456" cy="480"/>
              </a:xfrm>
              <a:custGeom>
                <a:avLst/>
                <a:gdLst>
                  <a:gd name="T0" fmla="*/ 456 w 456"/>
                  <a:gd name="T1" fmla="*/ 480 h 480"/>
                  <a:gd name="T2" fmla="*/ 72 w 456"/>
                  <a:gd name="T3" fmla="*/ 384 h 480"/>
                  <a:gd name="T4" fmla="*/ 24 w 456"/>
                  <a:gd name="T5" fmla="*/ 0 h 480"/>
                </a:gdLst>
                <a:ahLst/>
                <a:cxnLst>
                  <a:cxn ang="0">
                    <a:pos x="T0" y="T1"/>
                  </a:cxn>
                  <a:cxn ang="0">
                    <a:pos x="T2" y="T3"/>
                  </a:cxn>
                  <a:cxn ang="0">
                    <a:pos x="T4" y="T5"/>
                  </a:cxn>
                </a:cxnLst>
                <a:rect l="0" t="0" r="r" b="b"/>
                <a:pathLst>
                  <a:path w="456" h="480">
                    <a:moveTo>
                      <a:pt x="456" y="480"/>
                    </a:moveTo>
                    <a:cubicBezTo>
                      <a:pt x="300" y="472"/>
                      <a:pt x="144" y="464"/>
                      <a:pt x="72" y="384"/>
                    </a:cubicBezTo>
                    <a:cubicBezTo>
                      <a:pt x="0" y="304"/>
                      <a:pt x="12" y="152"/>
                      <a:pt x="24" y="0"/>
                    </a:cubicBezTo>
                  </a:path>
                </a:pathLst>
              </a:custGeom>
              <a:noFill/>
              <a:ln w="38100" cmpd="sng">
                <a:solidFill>
                  <a:srgbClr val="3CE283"/>
                </a:solidFill>
                <a:prstDash val="solid"/>
                <a:round/>
                <a:headEnd type="triangle" w="med" len="med"/>
                <a:tailEnd type="none" w="med" len="me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790618" name="Text Box 90"/>
            <p:cNvSpPr txBox="1">
              <a:spLocks noChangeArrowheads="1"/>
            </p:cNvSpPr>
            <p:nvPr/>
          </p:nvSpPr>
          <p:spPr bwMode="auto">
            <a:xfrm>
              <a:off x="153" y="2880"/>
              <a:ext cx="2711"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r>
                <a:rPr lang="zh-TW" altLang="en-US" sz="2000" dirty="0">
                  <a:ea typeface="新細明體" panose="02020500000000000000" pitchFamily="18" charset="-120"/>
                </a:rPr>
                <a:t>6. </a:t>
              </a:r>
              <a:r>
                <a:rPr lang="en-US" altLang="zh-TW" sz="2000" dirty="0">
                  <a:ea typeface="新細明體" panose="02020500000000000000" pitchFamily="18" charset="-120"/>
                </a:rPr>
                <a:t>PE router B identifies the correct site in VPN 12 from the inner label.  </a:t>
              </a:r>
            </a:p>
          </p:txBody>
        </p:sp>
      </p:grpSp>
      <p:grpSp>
        <p:nvGrpSpPr>
          <p:cNvPr id="790619" name="Group 91"/>
          <p:cNvGrpSpPr>
            <a:grpSpLocks/>
          </p:cNvGrpSpPr>
          <p:nvPr/>
        </p:nvGrpSpPr>
        <p:grpSpPr bwMode="auto">
          <a:xfrm>
            <a:off x="242888" y="3975100"/>
            <a:ext cx="8172451" cy="2656771"/>
            <a:chOff x="153" y="2404"/>
            <a:chExt cx="5148" cy="1606"/>
          </a:xfrm>
        </p:grpSpPr>
        <p:grpSp>
          <p:nvGrpSpPr>
            <p:cNvPr id="790620" name="Group 92"/>
            <p:cNvGrpSpPr>
              <a:grpSpLocks/>
            </p:cNvGrpSpPr>
            <p:nvPr/>
          </p:nvGrpSpPr>
          <p:grpSpPr bwMode="auto">
            <a:xfrm>
              <a:off x="4274" y="2404"/>
              <a:ext cx="1027" cy="354"/>
              <a:chOff x="4274" y="2404"/>
              <a:chExt cx="1027" cy="354"/>
            </a:xfrm>
          </p:grpSpPr>
          <p:sp>
            <p:nvSpPr>
              <p:cNvPr id="790621" name="Text Box 93"/>
              <p:cNvSpPr txBox="1">
                <a:spLocks noChangeArrowheads="1"/>
              </p:cNvSpPr>
              <p:nvPr/>
            </p:nvSpPr>
            <p:spPr bwMode="auto">
              <a:xfrm>
                <a:off x="4342" y="2516"/>
                <a:ext cx="959"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zh-TW" altLang="en-US" sz="2000" dirty="0">
                    <a:ea typeface="新細明體" panose="02020500000000000000" pitchFamily="18" charset="-120"/>
                  </a:rPr>
                  <a:t>130.130.11.3</a:t>
                </a:r>
              </a:p>
            </p:txBody>
          </p:sp>
          <p:sp>
            <p:nvSpPr>
              <p:cNvPr id="790622" name="Rectangle 94"/>
              <p:cNvSpPr>
                <a:spLocks noChangeAspect="1" noChangeArrowheads="1"/>
              </p:cNvSpPr>
              <p:nvPr/>
            </p:nvSpPr>
            <p:spPr bwMode="auto">
              <a:xfrm>
                <a:off x="4274" y="2404"/>
                <a:ext cx="172" cy="58"/>
              </a:xfrm>
              <a:prstGeom prst="rect">
                <a:avLst/>
              </a:prstGeom>
              <a:solidFill>
                <a:schemeClr val="bg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90623" name="Text Box 95"/>
            <p:cNvSpPr txBox="1">
              <a:spLocks noChangeArrowheads="1"/>
            </p:cNvSpPr>
            <p:nvPr/>
          </p:nvSpPr>
          <p:spPr bwMode="auto">
            <a:xfrm>
              <a:off x="153" y="3396"/>
              <a:ext cx="2711"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r>
                <a:rPr lang="zh-TW" altLang="en-US" sz="2000" dirty="0">
                  <a:ea typeface="新細明體" panose="02020500000000000000" pitchFamily="18" charset="-120"/>
                </a:rPr>
                <a:t>7. </a:t>
              </a:r>
              <a:r>
                <a:rPr lang="en-US" altLang="zh-TW" sz="2000" dirty="0">
                  <a:ea typeface="新細明體" panose="02020500000000000000" pitchFamily="18" charset="-120"/>
                </a:rPr>
                <a:t>PE router B  removes the labels and forwards the IP packet to the correct VPN 12 site.  </a:t>
              </a:r>
            </a:p>
          </p:txBody>
        </p:sp>
      </p:grpSp>
    </p:spTree>
    <p:extLst>
      <p:ext uri="{BB962C8B-B14F-4D97-AF65-F5344CB8AC3E}">
        <p14:creationId xmlns:p14="http://schemas.microsoft.com/office/powerpoint/2010/main" val="42428788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790614"/>
                                        </p:tgtEl>
                                        <p:attrNameLst>
                                          <p:attrName>style.visibility</p:attrName>
                                        </p:attrNameLst>
                                      </p:cBhvr>
                                      <p:to>
                                        <p:strVal val="visible"/>
                                      </p:to>
                                    </p:set>
                                    <p:animEffect transition="in" filter="blinds(vertical)">
                                      <p:cBhvr>
                                        <p:cTn id="7" dur="500"/>
                                        <p:tgtEl>
                                          <p:spTgt spid="7906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790619"/>
                                        </p:tgtEl>
                                        <p:attrNameLst>
                                          <p:attrName>style.visibility</p:attrName>
                                        </p:attrNameLst>
                                      </p:cBhvr>
                                      <p:to>
                                        <p:strVal val="visible"/>
                                      </p:to>
                                    </p:set>
                                    <p:animEffect transition="in" filter="blinds(vertical)">
                                      <p:cBhvr>
                                        <p:cTn id="12" dur="500"/>
                                        <p:tgtEl>
                                          <p:spTgt spid="790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ChangeArrowheads="1"/>
          </p:cNvSpPr>
          <p:nvPr>
            <p:ph type="title"/>
          </p:nvPr>
        </p:nvSpPr>
        <p:spPr>
          <a:xfrm>
            <a:off x="385763" y="457200"/>
            <a:ext cx="7591425" cy="838200"/>
          </a:xfrm>
          <a:noFill/>
          <a:ln/>
        </p:spPr>
        <p:txBody>
          <a:bodyPr lIns="86467" tIns="43234" rIns="86467" bIns="43234" anchor="ctr"/>
          <a:lstStyle/>
          <a:p>
            <a:r>
              <a:rPr lang="en-GB" altLang="en-US" b="0">
                <a:latin typeface="Tahoma" panose="020B0604030504040204" pitchFamily="34" charset="0"/>
              </a:rPr>
              <a:t>MPLS VPN - Configuration</a:t>
            </a:r>
          </a:p>
        </p:txBody>
      </p:sp>
      <p:sp>
        <p:nvSpPr>
          <p:cNvPr id="1011715" name="Rectangle 3"/>
          <p:cNvSpPr>
            <a:spLocks noChangeArrowheads="1"/>
          </p:cNvSpPr>
          <p:nvPr/>
        </p:nvSpPr>
        <p:spPr bwMode="auto">
          <a:xfrm>
            <a:off x="511175" y="1897063"/>
            <a:ext cx="7804150" cy="404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23925">
              <a:lnSpc>
                <a:spcPct val="95000"/>
              </a:lnSpc>
              <a:spcBef>
                <a:spcPct val="50000"/>
              </a:spcBef>
              <a:buClr>
                <a:schemeClr val="folHlink"/>
              </a:buClr>
              <a:buSzPct val="100000"/>
              <a:buFont typeface="Arial" panose="020B0604020202020204" pitchFamily="34" charset="0"/>
              <a:buChar char="•"/>
              <a:defRPr sz="3000" b="1">
                <a:solidFill>
                  <a:schemeClr val="tx1"/>
                </a:solidFill>
                <a:latin typeface="Arial" panose="020B0604020202020204" pitchFamily="34" charset="0"/>
              </a:defRPr>
            </a:lvl1pPr>
            <a:lvl2pPr marL="750888" indent="-288925" defTabSz="923925">
              <a:lnSpc>
                <a:spcPct val="95000"/>
              </a:lnSpc>
              <a:spcBef>
                <a:spcPct val="50000"/>
              </a:spcBef>
              <a:defRPr sz="2600" b="1">
                <a:solidFill>
                  <a:schemeClr val="tx1"/>
                </a:solidFill>
                <a:latin typeface="Arial" panose="020B0604020202020204" pitchFamily="34" charset="0"/>
              </a:defRPr>
            </a:lvl2pPr>
            <a:lvl3pPr marL="1154113" indent="-230188" defTabSz="923925">
              <a:lnSpc>
                <a:spcPct val="95000"/>
              </a:lnSpc>
              <a:spcBef>
                <a:spcPct val="50000"/>
              </a:spcBef>
              <a:defRPr sz="2600" b="1">
                <a:solidFill>
                  <a:schemeClr val="tx1"/>
                </a:solidFill>
                <a:latin typeface="Arial" panose="020B0604020202020204" pitchFamily="34" charset="0"/>
              </a:defRPr>
            </a:lvl3pPr>
            <a:lvl4pPr marL="1616075" indent="-230188" defTabSz="923925">
              <a:lnSpc>
                <a:spcPct val="95000"/>
              </a:lnSpc>
              <a:spcBef>
                <a:spcPct val="50000"/>
              </a:spcBef>
              <a:defRPr sz="2600" b="1">
                <a:solidFill>
                  <a:schemeClr val="tx1"/>
                </a:solidFill>
                <a:latin typeface="Arial" panose="020B0604020202020204" pitchFamily="34" charset="0"/>
              </a:defRPr>
            </a:lvl4pPr>
            <a:lvl5pPr marL="2078038" indent="-230188" defTabSz="923925">
              <a:lnSpc>
                <a:spcPct val="95000"/>
              </a:lnSpc>
              <a:spcBef>
                <a:spcPct val="50000"/>
              </a:spcBef>
              <a:defRPr sz="2600" b="1">
                <a:solidFill>
                  <a:schemeClr val="tx1"/>
                </a:solidFill>
                <a:latin typeface="Arial" panose="020B0604020202020204" pitchFamily="34" charset="0"/>
              </a:defRPr>
            </a:lvl5pPr>
            <a:lvl6pPr marL="25352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6pPr>
            <a:lvl7pPr marL="29924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7pPr>
            <a:lvl8pPr marL="34496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8pPr>
            <a:lvl9pPr marL="3906838" indent="-230188" defTabSz="923925" eaLnBrk="0" fontAlgn="base" hangingPunct="0">
              <a:lnSpc>
                <a:spcPct val="95000"/>
              </a:lnSpc>
              <a:spcBef>
                <a:spcPct val="50000"/>
              </a:spcBef>
              <a:spcAft>
                <a:spcPct val="0"/>
              </a:spcAft>
              <a:defRPr sz="2600" b="1">
                <a:solidFill>
                  <a:schemeClr val="tx1"/>
                </a:solidFill>
                <a:latin typeface="Arial" panose="020B0604020202020204" pitchFamily="34" charset="0"/>
              </a:defRPr>
            </a:lvl9pPr>
          </a:lstStyle>
          <a:p>
            <a:pPr>
              <a:lnSpc>
                <a:spcPct val="85000"/>
              </a:lnSpc>
              <a:buFontTx/>
              <a:buChar char="•"/>
            </a:pPr>
            <a:r>
              <a:rPr lang="en-GB" altLang="en-US" sz="2200" b="0"/>
              <a:t>VPN knowledge is on PE routers</a:t>
            </a:r>
          </a:p>
          <a:p>
            <a:pPr>
              <a:lnSpc>
                <a:spcPct val="85000"/>
              </a:lnSpc>
              <a:buFontTx/>
              <a:buChar char="•"/>
            </a:pPr>
            <a:r>
              <a:rPr lang="en-GB" altLang="en-US" sz="2200" b="0"/>
              <a:t>PE router have to be configured for</a:t>
            </a:r>
          </a:p>
          <a:p>
            <a:pPr lvl="1">
              <a:lnSpc>
                <a:spcPct val="85000"/>
              </a:lnSpc>
            </a:pPr>
            <a:r>
              <a:rPr lang="en-GB" altLang="en-US" sz="2200" b="0"/>
              <a:t>VRF and Route Distinguisher</a:t>
            </a:r>
          </a:p>
          <a:p>
            <a:pPr lvl="1">
              <a:lnSpc>
                <a:spcPct val="85000"/>
              </a:lnSpc>
            </a:pPr>
            <a:r>
              <a:rPr lang="en-GB" altLang="en-US" sz="2200" b="0"/>
              <a:t>VRF import/export policies (based on Route-target)</a:t>
            </a:r>
          </a:p>
          <a:p>
            <a:pPr lvl="1">
              <a:lnSpc>
                <a:spcPct val="85000"/>
              </a:lnSpc>
            </a:pPr>
            <a:r>
              <a:rPr lang="en-GB" altLang="en-US" sz="2200" b="0"/>
              <a:t>Routing protocol used with CEs</a:t>
            </a:r>
          </a:p>
          <a:p>
            <a:pPr lvl="1">
              <a:lnSpc>
                <a:spcPct val="85000"/>
              </a:lnSpc>
            </a:pPr>
            <a:r>
              <a:rPr lang="en-GB" altLang="en-US" sz="2200" b="0"/>
              <a:t>MP-BGP between PE routers</a:t>
            </a:r>
          </a:p>
          <a:p>
            <a:pPr lvl="1">
              <a:lnSpc>
                <a:spcPct val="85000"/>
              </a:lnSpc>
            </a:pPr>
            <a:r>
              <a:rPr lang="en-GB" altLang="en-US" sz="2200" b="0"/>
              <a:t>BGP for Internet routers</a:t>
            </a:r>
          </a:p>
          <a:p>
            <a:pPr lvl="2">
              <a:lnSpc>
                <a:spcPct val="85000"/>
              </a:lnSpc>
            </a:pPr>
            <a:r>
              <a:rPr lang="en-GB" altLang="en-US" sz="2200" b="0"/>
              <a:t>With other PE routers</a:t>
            </a:r>
          </a:p>
          <a:p>
            <a:pPr lvl="2">
              <a:lnSpc>
                <a:spcPct val="85000"/>
              </a:lnSpc>
            </a:pPr>
            <a:r>
              <a:rPr lang="en-GB" altLang="en-US" sz="2200" b="0"/>
              <a:t>With CE routers</a:t>
            </a:r>
          </a:p>
        </p:txBody>
      </p:sp>
    </p:spTree>
    <p:extLst>
      <p:ext uri="{BB962C8B-B14F-4D97-AF65-F5344CB8AC3E}">
        <p14:creationId xmlns:p14="http://schemas.microsoft.com/office/powerpoint/2010/main" val="216299254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80465</TotalTime>
  <Words>6754</Words>
  <Application>Microsoft Office PowerPoint</Application>
  <PresentationFormat>On-screen Show (4:3)</PresentationFormat>
  <Paragraphs>1768</Paragraphs>
  <Slides>103</Slides>
  <Notes>36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103</vt:i4>
      </vt:variant>
    </vt:vector>
  </HeadingPairs>
  <TitlesOfParts>
    <vt:vector size="116" baseType="lpstr">
      <vt:lpstr>ＭＳ Ｐゴシック</vt:lpstr>
      <vt:lpstr>新細明體</vt:lpstr>
      <vt:lpstr>宋体</vt:lpstr>
      <vt:lpstr>Arial</vt:lpstr>
      <vt:lpstr>Calibri</vt:lpstr>
      <vt:lpstr>Calibri Light</vt:lpstr>
      <vt:lpstr>Courier New</vt:lpstr>
      <vt:lpstr>Helvetica</vt:lpstr>
      <vt:lpstr>Monotype Sorts</vt:lpstr>
      <vt:lpstr>Tahoma</vt:lpstr>
      <vt:lpstr>Times New Roman</vt:lpstr>
      <vt:lpstr>Wingdings</vt:lpstr>
      <vt:lpstr>Office Theme</vt:lpstr>
      <vt:lpstr>CS 540 Computer Networks II</vt:lpstr>
      <vt:lpstr>PowerPoint Presentation</vt:lpstr>
      <vt:lpstr>Topics</vt:lpstr>
      <vt:lpstr>Reference Books</vt:lpstr>
      <vt:lpstr>Agenda</vt:lpstr>
      <vt:lpstr>MPLS Concept</vt:lpstr>
      <vt:lpstr>Major RFCs</vt:lpstr>
      <vt:lpstr>MPLS concept</vt:lpstr>
      <vt:lpstr>MPLS concept</vt:lpstr>
      <vt:lpstr>Terminology</vt:lpstr>
      <vt:lpstr>MPLS Operation</vt:lpstr>
      <vt:lpstr>Label Switch Path (LSP)</vt:lpstr>
      <vt:lpstr>Encapsulations</vt:lpstr>
      <vt:lpstr>Label Header</vt:lpstr>
      <vt:lpstr>Loops and TTL</vt:lpstr>
      <vt:lpstr>Label Assignment and Distribution</vt:lpstr>
      <vt:lpstr>Label Assignment and Distribution</vt:lpstr>
      <vt:lpstr>Unsolicited Downstream Distribution</vt:lpstr>
      <vt:lpstr>On-Demand Downstream Distribution</vt:lpstr>
      <vt:lpstr>Label Retention Modes</vt:lpstr>
      <vt:lpstr>Label Distribution Control Modes</vt:lpstr>
      <vt:lpstr>Router Example:  Forwarding Packets</vt:lpstr>
      <vt:lpstr>MPLS Example:  Routing Information</vt:lpstr>
      <vt:lpstr>MPLS Example:  Assigning Labels</vt:lpstr>
      <vt:lpstr>MPLS Example:  Forwarding Packets</vt:lpstr>
      <vt:lpstr>Agenda</vt:lpstr>
      <vt:lpstr>MPLS Unicast IP Routing</vt:lpstr>
      <vt:lpstr>Label Distribution Protocol</vt:lpstr>
      <vt:lpstr>MPLS Unicast IP Routing Architecture</vt:lpstr>
      <vt:lpstr>MPLS Unicast IP Routing: Example</vt:lpstr>
      <vt:lpstr>MPLS Unicast IP Routing: Example</vt:lpstr>
      <vt:lpstr>Label Allocation in Packet-Mode MPLS Environment</vt:lpstr>
      <vt:lpstr>Building the IP Routing Table</vt:lpstr>
      <vt:lpstr>Allocating Labels</vt:lpstr>
      <vt:lpstr>LIB and LFIB Set-up</vt:lpstr>
      <vt:lpstr>Label Distribution</vt:lpstr>
      <vt:lpstr>Receiving Label Advertisement</vt:lpstr>
      <vt:lpstr>Interim Packet Propagation</vt:lpstr>
      <vt:lpstr>Further Label Allocation</vt:lpstr>
      <vt:lpstr>Receiving Label Advertisement</vt:lpstr>
      <vt:lpstr>Populating LFIB</vt:lpstr>
      <vt:lpstr>Packet Propagation Across MPLS Network</vt:lpstr>
      <vt:lpstr>Steady State Description</vt:lpstr>
      <vt:lpstr>Link Failure Actions</vt:lpstr>
      <vt:lpstr>Routing Protocol Convergence</vt:lpstr>
      <vt:lpstr>MPLS Convergence</vt:lpstr>
      <vt:lpstr>MPLS Convergence After a Link Failure</vt:lpstr>
      <vt:lpstr>Link Recovery Actions</vt:lpstr>
      <vt:lpstr>IP Routing Convergence After Link Recovery</vt:lpstr>
      <vt:lpstr>MPLS Convergence After a Link Recovery</vt:lpstr>
      <vt:lpstr>LDP Session Establishment</vt:lpstr>
      <vt:lpstr>LDP Neighbor Discovery</vt:lpstr>
      <vt:lpstr>LDP Session Negotiation</vt:lpstr>
      <vt:lpstr>Double Lookup Scenario</vt:lpstr>
      <vt:lpstr>Penultimate Hop Popping</vt:lpstr>
      <vt:lpstr>Penultimate Hop Popping</vt:lpstr>
      <vt:lpstr>LDP Messages</vt:lpstr>
      <vt:lpstr>LDP Messages</vt:lpstr>
      <vt:lpstr>Agenda</vt:lpstr>
      <vt:lpstr>What Is a VPN?</vt:lpstr>
      <vt:lpstr>IP VPN Taxonomy</vt:lpstr>
      <vt:lpstr>MPLS-VPN Terminology</vt:lpstr>
      <vt:lpstr>PowerPoint Presentation</vt:lpstr>
      <vt:lpstr>Goals</vt:lpstr>
      <vt:lpstr>BGP – MPLS VPNs</vt:lpstr>
      <vt:lpstr>Separation of Forwarding</vt:lpstr>
      <vt:lpstr>Multiple Forwarding Tables</vt:lpstr>
      <vt:lpstr>Constrained Distribution of Routing Information</vt:lpstr>
      <vt:lpstr>PowerPoint Presentation</vt:lpstr>
      <vt:lpstr>Overlapping address space and VPN-IP addresses</vt:lpstr>
      <vt:lpstr>VPN-IP addresses</vt:lpstr>
      <vt:lpstr>PowerPoint Presentation</vt:lpstr>
      <vt:lpstr>Forward VPN packets in Provider Network</vt:lpstr>
      <vt:lpstr>PowerPoint Presentation</vt:lpstr>
      <vt:lpstr>PowerPoint Presentation</vt:lpstr>
      <vt:lpstr>VPN Labels</vt:lpstr>
      <vt:lpstr>PowerPoint Presentation</vt:lpstr>
      <vt:lpstr>VPN Model -- Summary</vt:lpstr>
      <vt:lpstr>1st – LSP Setup</vt:lpstr>
      <vt:lpstr>2nd – Route Distribution</vt:lpstr>
      <vt:lpstr>3rd   – The Forwarding Table</vt:lpstr>
      <vt:lpstr>4th  – Forwarding Traffic</vt:lpstr>
      <vt:lpstr>Route Distinguisher</vt:lpstr>
      <vt:lpstr>Route Target</vt:lpstr>
      <vt:lpstr>Route-Target Example 1</vt:lpstr>
      <vt:lpstr>Route-Target Example 2</vt:lpstr>
      <vt:lpstr>MPLS-VPN Scaling BGP updates filtering</vt:lpstr>
      <vt:lpstr>MPLS VPN Connection Model</vt:lpstr>
      <vt:lpstr>MPLS VPN Connection Model</vt:lpstr>
      <vt:lpstr>MPLS VPN Connection Model</vt:lpstr>
      <vt:lpstr>MPLS Forwarding Penultimate Hop Popping</vt:lpstr>
      <vt:lpstr>Packet Forwarding Example 1</vt:lpstr>
      <vt:lpstr>Packet Forwarding Example 1 (cont.)</vt:lpstr>
      <vt:lpstr>Packet Forwarding Example 2</vt:lpstr>
      <vt:lpstr>Packet Forwarding Example 2 (cont.)</vt:lpstr>
      <vt:lpstr>Packet Forwarding Example 2 (cont.)</vt:lpstr>
      <vt:lpstr>Packet Forwarding Example 2 (cont.)</vt:lpstr>
      <vt:lpstr>Packet Forwarding Example 2 (cont.)</vt:lpstr>
      <vt:lpstr>MPLS VPN - Configuration</vt:lpstr>
      <vt:lpstr>MPLS VPN - Configuration VRF and Route Distinguisher</vt:lpstr>
      <vt:lpstr>CLI - VRF configuration</vt:lpstr>
      <vt:lpstr>MPLS VPN - Configuration PE/CE routing protocols</vt:lpstr>
      <vt:lpstr>MPLS VPN - Configuration PE/CE routing protocols</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Sandy Wang</cp:lastModifiedBy>
  <cp:revision>580</cp:revision>
  <cp:lastPrinted>2006-08-04T05:39:36Z</cp:lastPrinted>
  <dcterms:created xsi:type="dcterms:W3CDTF">2013-09-25T03:36:40Z</dcterms:created>
  <dcterms:modified xsi:type="dcterms:W3CDTF">2015-07-21T00:56:31Z</dcterms:modified>
</cp:coreProperties>
</file>