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87"/>
  </p:notesMasterIdLst>
  <p:handoutMasterIdLst>
    <p:handoutMasterId r:id="rId88"/>
  </p:handoutMasterIdLst>
  <p:sldIdLst>
    <p:sldId id="368" r:id="rId2"/>
    <p:sldId id="369" r:id="rId3"/>
    <p:sldId id="373" r:id="rId4"/>
    <p:sldId id="374" r:id="rId5"/>
    <p:sldId id="376" r:id="rId6"/>
    <p:sldId id="377" r:id="rId7"/>
    <p:sldId id="378" r:id="rId8"/>
    <p:sldId id="455" r:id="rId9"/>
    <p:sldId id="456" r:id="rId10"/>
    <p:sldId id="467" r:id="rId11"/>
    <p:sldId id="457" r:id="rId12"/>
    <p:sldId id="458" r:id="rId13"/>
    <p:sldId id="459" r:id="rId14"/>
    <p:sldId id="461" r:id="rId15"/>
    <p:sldId id="462" r:id="rId16"/>
    <p:sldId id="463" r:id="rId17"/>
    <p:sldId id="406" r:id="rId18"/>
    <p:sldId id="407" r:id="rId19"/>
    <p:sldId id="408" r:id="rId20"/>
    <p:sldId id="409" r:id="rId21"/>
    <p:sldId id="411" r:id="rId22"/>
    <p:sldId id="464" r:id="rId23"/>
    <p:sldId id="382" r:id="rId24"/>
    <p:sldId id="383" r:id="rId25"/>
    <p:sldId id="385" r:id="rId26"/>
    <p:sldId id="465" r:id="rId27"/>
    <p:sldId id="466" r:id="rId28"/>
    <p:sldId id="387" r:id="rId29"/>
    <p:sldId id="384" r:id="rId30"/>
    <p:sldId id="446" r:id="rId31"/>
    <p:sldId id="468" r:id="rId32"/>
    <p:sldId id="449" r:id="rId33"/>
    <p:sldId id="478" r:id="rId34"/>
    <p:sldId id="448" r:id="rId35"/>
    <p:sldId id="450" r:id="rId36"/>
    <p:sldId id="412" r:id="rId37"/>
    <p:sldId id="469" r:id="rId38"/>
    <p:sldId id="475" r:id="rId39"/>
    <p:sldId id="476" r:id="rId40"/>
    <p:sldId id="477" r:id="rId41"/>
    <p:sldId id="479" r:id="rId42"/>
    <p:sldId id="480" r:id="rId43"/>
    <p:sldId id="481" r:id="rId44"/>
    <p:sldId id="482" r:id="rId45"/>
    <p:sldId id="483" r:id="rId46"/>
    <p:sldId id="484" r:id="rId47"/>
    <p:sldId id="485" r:id="rId48"/>
    <p:sldId id="473" r:id="rId49"/>
    <p:sldId id="486" r:id="rId50"/>
    <p:sldId id="414" r:id="rId51"/>
    <p:sldId id="415" r:id="rId52"/>
    <p:sldId id="416" r:id="rId53"/>
    <p:sldId id="487" r:id="rId54"/>
    <p:sldId id="488" r:id="rId55"/>
    <p:sldId id="489" r:id="rId56"/>
    <p:sldId id="490" r:id="rId57"/>
    <p:sldId id="491" r:id="rId58"/>
    <p:sldId id="420" r:id="rId59"/>
    <p:sldId id="492" r:id="rId60"/>
    <p:sldId id="493" r:id="rId61"/>
    <p:sldId id="494" r:id="rId62"/>
    <p:sldId id="422" r:id="rId63"/>
    <p:sldId id="423" r:id="rId64"/>
    <p:sldId id="496" r:id="rId65"/>
    <p:sldId id="424" r:id="rId66"/>
    <p:sldId id="425" r:id="rId67"/>
    <p:sldId id="497" r:id="rId68"/>
    <p:sldId id="498" r:id="rId69"/>
    <p:sldId id="499" r:id="rId70"/>
    <p:sldId id="427" r:id="rId71"/>
    <p:sldId id="437" r:id="rId72"/>
    <p:sldId id="394" r:id="rId73"/>
    <p:sldId id="395" r:id="rId74"/>
    <p:sldId id="397" r:id="rId75"/>
    <p:sldId id="398" r:id="rId76"/>
    <p:sldId id="399" r:id="rId77"/>
    <p:sldId id="400" r:id="rId78"/>
    <p:sldId id="401" r:id="rId79"/>
    <p:sldId id="438" r:id="rId80"/>
    <p:sldId id="439" r:id="rId81"/>
    <p:sldId id="440" r:id="rId82"/>
    <p:sldId id="452" r:id="rId83"/>
    <p:sldId id="453" r:id="rId84"/>
    <p:sldId id="391" r:id="rId85"/>
    <p:sldId id="392" r:id="rId8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99FFCC"/>
    <a:srgbClr val="FFFFCC"/>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206" autoAdjust="0"/>
    <p:restoredTop sz="87714" autoAdjust="0"/>
  </p:normalViewPr>
  <p:slideViewPr>
    <p:cSldViewPr>
      <p:cViewPr varScale="1">
        <p:scale>
          <a:sx n="75" d="100"/>
          <a:sy n="75" d="100"/>
        </p:scale>
        <p:origin x="1374" y="72"/>
      </p:cViewPr>
      <p:guideLst>
        <p:guide orient="horz" pos="2160"/>
        <p:guide pos="2880"/>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80" d="100"/>
        <a:sy n="80" d="100"/>
      </p:scale>
      <p:origin x="0" y="-16326"/>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56</a:t>
            </a:r>
          </a:p>
        </p:txBody>
      </p:sp>
      <p:sp>
        <p:nvSpPr>
          <p:cNvPr id="261123" name="Rectangle 3"/>
          <p:cNvSpPr>
            <a:spLocks noChangeArrowheads="1" noTextEdit="1"/>
          </p:cNvSpPr>
          <p:nvPr>
            <p:ph type="sldImg"/>
          </p:nvPr>
        </p:nvSpPr>
        <p:spPr>
          <a:xfrm>
            <a:off x="1150938" y="692150"/>
            <a:ext cx="4556125" cy="3416300"/>
          </a:xfrm>
          <a:ln cap="flat"/>
        </p:spPr>
      </p:sp>
      <p:sp>
        <p:nvSpPr>
          <p:cNvPr id="261124"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93156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57</a:t>
            </a:r>
          </a:p>
        </p:txBody>
      </p:sp>
      <p:sp>
        <p:nvSpPr>
          <p:cNvPr id="263171" name="Rectangle 3"/>
          <p:cNvSpPr>
            <a:spLocks noChangeArrowheads="1" noTextEdit="1"/>
          </p:cNvSpPr>
          <p:nvPr>
            <p:ph type="sldImg"/>
          </p:nvPr>
        </p:nvSpPr>
        <p:spPr>
          <a:xfrm>
            <a:off x="1150938" y="692150"/>
            <a:ext cx="4556125" cy="3416300"/>
          </a:xfrm>
          <a:ln cap="flat"/>
        </p:spPr>
      </p:sp>
      <p:sp>
        <p:nvSpPr>
          <p:cNvPr id="263172"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720411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58</a:t>
            </a:r>
          </a:p>
        </p:txBody>
      </p:sp>
      <p:sp>
        <p:nvSpPr>
          <p:cNvPr id="265219" name="Rectangle 3"/>
          <p:cNvSpPr>
            <a:spLocks noChangeArrowheads="1" noTextEdit="1"/>
          </p:cNvSpPr>
          <p:nvPr>
            <p:ph type="sldImg"/>
          </p:nvPr>
        </p:nvSpPr>
        <p:spPr>
          <a:xfrm>
            <a:off x="1150938" y="692150"/>
            <a:ext cx="4556125" cy="3416300"/>
          </a:xfrm>
          <a:ln cap="flat"/>
        </p:spPr>
      </p:sp>
      <p:sp>
        <p:nvSpPr>
          <p:cNvPr id="265220"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968062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59</a:t>
            </a:r>
          </a:p>
        </p:txBody>
      </p:sp>
      <p:sp>
        <p:nvSpPr>
          <p:cNvPr id="267267" name="Rectangle 3"/>
          <p:cNvSpPr>
            <a:spLocks noChangeArrowheads="1" noTextEdit="1"/>
          </p:cNvSpPr>
          <p:nvPr>
            <p:ph type="sldImg"/>
          </p:nvPr>
        </p:nvSpPr>
        <p:spPr>
          <a:xfrm>
            <a:off x="1150938" y="692150"/>
            <a:ext cx="4556125" cy="3416300"/>
          </a:xfrm>
          <a:ln cap="flat"/>
        </p:spPr>
      </p:sp>
      <p:sp>
        <p:nvSpPr>
          <p:cNvPr id="267268"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70292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60</a:t>
            </a:r>
          </a:p>
        </p:txBody>
      </p:sp>
      <p:sp>
        <p:nvSpPr>
          <p:cNvPr id="269315" name="Rectangle 3"/>
          <p:cNvSpPr>
            <a:spLocks noChangeArrowheads="1" noTextEdit="1"/>
          </p:cNvSpPr>
          <p:nvPr>
            <p:ph type="sldImg"/>
          </p:nvPr>
        </p:nvSpPr>
        <p:spPr>
          <a:xfrm>
            <a:off x="1150938" y="692150"/>
            <a:ext cx="4556125" cy="3416300"/>
          </a:xfrm>
          <a:ln cap="flat"/>
        </p:spPr>
      </p:sp>
      <p:sp>
        <p:nvSpPr>
          <p:cNvPr id="269316"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5180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61</a:t>
            </a:r>
          </a:p>
        </p:txBody>
      </p:sp>
      <p:sp>
        <p:nvSpPr>
          <p:cNvPr id="271363" name="Rectangle 3"/>
          <p:cNvSpPr>
            <a:spLocks noChangeArrowheads="1" noTextEdit="1"/>
          </p:cNvSpPr>
          <p:nvPr>
            <p:ph type="sldImg"/>
          </p:nvPr>
        </p:nvSpPr>
        <p:spPr>
          <a:xfrm>
            <a:off x="1150938" y="692150"/>
            <a:ext cx="4556125" cy="3416300"/>
          </a:xfrm>
          <a:ln cap="flat"/>
        </p:spPr>
      </p:sp>
      <p:sp>
        <p:nvSpPr>
          <p:cNvPr id="271364"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805976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62</a:t>
            </a:r>
          </a:p>
        </p:txBody>
      </p:sp>
      <p:sp>
        <p:nvSpPr>
          <p:cNvPr id="273411" name="Rectangle 3"/>
          <p:cNvSpPr>
            <a:spLocks noChangeArrowheads="1" noTextEdit="1"/>
          </p:cNvSpPr>
          <p:nvPr>
            <p:ph type="sldImg"/>
          </p:nvPr>
        </p:nvSpPr>
        <p:spPr>
          <a:xfrm>
            <a:off x="1150938" y="692150"/>
            <a:ext cx="4556125" cy="3416300"/>
          </a:xfrm>
          <a:ln cap="flat"/>
        </p:spPr>
      </p:sp>
      <p:sp>
        <p:nvSpPr>
          <p:cNvPr id="273412"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60581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63</a:t>
            </a:r>
          </a:p>
        </p:txBody>
      </p:sp>
      <p:sp>
        <p:nvSpPr>
          <p:cNvPr id="275459" name="Rectangle 3"/>
          <p:cNvSpPr>
            <a:spLocks noChangeArrowheads="1" noTextEdit="1"/>
          </p:cNvSpPr>
          <p:nvPr>
            <p:ph type="sldImg"/>
          </p:nvPr>
        </p:nvSpPr>
        <p:spPr>
          <a:xfrm>
            <a:off x="1150938" y="692150"/>
            <a:ext cx="4556125" cy="3416300"/>
          </a:xfrm>
          <a:ln cap="flat"/>
        </p:spPr>
      </p:sp>
      <p:sp>
        <p:nvSpPr>
          <p:cNvPr id="275460"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002883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64</a:t>
            </a:r>
          </a:p>
        </p:txBody>
      </p:sp>
      <p:sp>
        <p:nvSpPr>
          <p:cNvPr id="277507" name="Rectangle 3"/>
          <p:cNvSpPr>
            <a:spLocks noChangeArrowheads="1" noTextEdit="1"/>
          </p:cNvSpPr>
          <p:nvPr>
            <p:ph type="sldImg"/>
          </p:nvPr>
        </p:nvSpPr>
        <p:spPr>
          <a:xfrm>
            <a:off x="1150938" y="692150"/>
            <a:ext cx="4556125" cy="3416300"/>
          </a:xfrm>
          <a:ln cap="flat"/>
        </p:spPr>
      </p:sp>
      <p:sp>
        <p:nvSpPr>
          <p:cNvPr id="277508"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3985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65</a:t>
            </a:r>
          </a:p>
        </p:txBody>
      </p:sp>
      <p:sp>
        <p:nvSpPr>
          <p:cNvPr id="279555" name="Rectangle 3"/>
          <p:cNvSpPr>
            <a:spLocks noChangeArrowheads="1" noTextEdit="1"/>
          </p:cNvSpPr>
          <p:nvPr>
            <p:ph type="sldImg"/>
          </p:nvPr>
        </p:nvSpPr>
        <p:spPr>
          <a:xfrm>
            <a:off x="1150938" y="692150"/>
            <a:ext cx="4556125" cy="3416300"/>
          </a:xfrm>
          <a:ln cap="flat">
            <a:solidFill>
              <a:schemeClr val="tx1"/>
            </a:solidFill>
          </a:ln>
          <a:extLst>
            <a:ext uri="{909E8E84-426E-40DD-AFC4-6F175D3DCCD1}">
              <a14:hiddenFill xmlns:a14="http://schemas.microsoft.com/office/drawing/2010/main">
                <a:noFill/>
              </a14:hiddenFill>
            </a:ext>
          </a:extLst>
        </p:spPr>
      </p:sp>
      <p:sp>
        <p:nvSpPr>
          <p:cNvPr id="279556" name="Rectangle 4"/>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218598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p:spPr>
        <p:txBody>
          <a:bodyPr/>
          <a:lstStyle/>
          <a:p>
            <a:r>
              <a:rPr lang="en-US" smtClean="0"/>
              <a:t>30.#</a:t>
            </a: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7698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n-US" smtClean="0"/>
              <a:t>30.#</a:t>
            </a: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22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p:spPr>
        <p:txBody>
          <a:bodyPr/>
          <a:lstStyle/>
          <a:p>
            <a:r>
              <a:rPr lang="en-US" smtClean="0"/>
              <a:t>30.#</a:t>
            </a: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9788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9EB1BB-509A-4306-8447-0195910BD7B7}" type="slidenum">
              <a:rPr lang="en-US" altLang="en-US"/>
              <a:pPr/>
              <a:t>10</a:t>
            </a:fld>
            <a:endParaRPr lang="en-US" altLang="en-US"/>
          </a:p>
        </p:txBody>
      </p:sp>
      <p:sp>
        <p:nvSpPr>
          <p:cNvPr id="911362" name="Rectangle 2"/>
          <p:cNvSpPr>
            <a:spLocks noRo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9678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ftr" sz="quarter" idx="4"/>
          </p:nvPr>
        </p:nvSpPr>
        <p:spPr>
          <a:noFill/>
        </p:spPr>
        <p:txBody>
          <a:bodyPr/>
          <a:lstStyle/>
          <a:p>
            <a:r>
              <a:rPr lang="en-US" smtClean="0"/>
              <a:t>30.#</a:t>
            </a: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16506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41A6ECAA-7C40-4B9A-8ADA-9A83469552B2}" type="slidenum">
              <a:rPr lang="he-IL" altLang="en-US">
                <a:latin typeface="Times New Roman" panose="02020603050405020304" pitchFamily="18" charset="0"/>
              </a:rPr>
              <a:pPr/>
              <a:t>35</a:t>
            </a:fld>
            <a:endParaRPr lang="en-US" altLang="en-US">
              <a:latin typeface="Times New Roman" panose="02020603050405020304" pitchFamily="18" charset="0"/>
            </a:endParaRPr>
          </a:p>
        </p:txBody>
      </p:sp>
      <p:sp>
        <p:nvSpPr>
          <p:cNvPr id="59395" name="Rectangle 2"/>
          <p:cNvSpPr>
            <a:spLocks noChangeArrowheads="1" noTextEdit="1"/>
          </p:cNvSpPr>
          <p:nvPr>
            <p:ph type="sldImg"/>
          </p:nvPr>
        </p:nvSpPr>
        <p:spPr>
          <a:xfrm>
            <a:off x="1074738" y="860425"/>
            <a:ext cx="4635500" cy="3476625"/>
          </a:xfrm>
          <a:ln/>
        </p:spPr>
      </p:sp>
      <p:sp>
        <p:nvSpPr>
          <p:cNvPr id="59396" name="Rectangle 3"/>
          <p:cNvSpPr>
            <a:spLocks noGrp="1" noChangeArrowheads="1"/>
          </p:cNvSpPr>
          <p:nvPr>
            <p:ph type="body" idx="1"/>
          </p:nvPr>
        </p:nvSpPr>
        <p:spPr>
          <a:xfrm>
            <a:off x="900113" y="4722813"/>
            <a:ext cx="4975225" cy="4478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615" tIns="48218" rIns="91615" bIns="48218"/>
          <a:lstStyle/>
          <a:p>
            <a:pPr>
              <a:lnSpc>
                <a:spcPct val="89000"/>
              </a:lnSpc>
              <a:buClr>
                <a:schemeClr val="hlink"/>
              </a:buClr>
              <a:buSzPct val="150000"/>
              <a:buFontTx/>
              <a:buChar char="•"/>
            </a:pPr>
            <a:r>
              <a:rPr lang="en-US" altLang="en-US" sz="1400" smtClean="0"/>
              <a:t> DiffServ edge router utilises these functions in order to perform its task:</a:t>
            </a:r>
            <a:br>
              <a:rPr lang="en-US" altLang="en-US" sz="1400" smtClean="0"/>
            </a:br>
            <a:r>
              <a:rPr lang="en-US" altLang="en-US" sz="1400" smtClean="0"/>
              <a:t>	- Classification (based on for example application, user or load)</a:t>
            </a:r>
            <a:br>
              <a:rPr lang="en-US" altLang="en-US" sz="1400" smtClean="0"/>
            </a:br>
            <a:r>
              <a:rPr lang="en-US" altLang="en-US" sz="1400" smtClean="0"/>
              <a:t>	- Marking (of the DiffServ packets)</a:t>
            </a:r>
            <a:br>
              <a:rPr lang="en-US" altLang="en-US" sz="1400" smtClean="0"/>
            </a:br>
            <a:r>
              <a:rPr lang="en-US" altLang="en-US" sz="1400" smtClean="0"/>
              <a:t> 	- Metering (for policing or marking purposes)</a:t>
            </a:r>
            <a:br>
              <a:rPr lang="en-US" altLang="en-US" sz="1400" smtClean="0"/>
            </a:br>
            <a:r>
              <a:rPr lang="en-US" altLang="en-US" sz="1400" smtClean="0"/>
              <a:t>	- Policing (handling of non-conformant traffic)</a:t>
            </a:r>
            <a:endParaRPr lang="en-GB" altLang="en-US" sz="1400" smtClean="0"/>
          </a:p>
          <a:p>
            <a:pPr>
              <a:lnSpc>
                <a:spcPct val="89000"/>
              </a:lnSpc>
              <a:buClr>
                <a:schemeClr val="hlink"/>
              </a:buClr>
              <a:buSzPct val="150000"/>
              <a:buFontTx/>
              <a:buChar char="•"/>
            </a:pPr>
            <a:r>
              <a:rPr lang="en-US" altLang="en-US" sz="1400" smtClean="0"/>
              <a:t> DiffServ core router will treat an IP packet based on </a:t>
            </a:r>
            <a:br>
              <a:rPr lang="en-US" altLang="en-US" sz="1400" smtClean="0"/>
            </a:br>
            <a:r>
              <a:rPr lang="en-US" altLang="en-US" sz="1400" smtClean="0"/>
              <a:t>	1) DS codepoint</a:t>
            </a:r>
            <a:br>
              <a:rPr lang="en-US" altLang="en-US" sz="1400" smtClean="0"/>
            </a:br>
            <a:r>
              <a:rPr lang="en-US" altLang="en-US" sz="1400" smtClean="0"/>
              <a:t>	2) Local conditions</a:t>
            </a:r>
          </a:p>
          <a:p>
            <a:pPr>
              <a:lnSpc>
                <a:spcPct val="89000"/>
              </a:lnSpc>
              <a:buClr>
                <a:schemeClr val="hlink"/>
              </a:buClr>
              <a:buSzPct val="150000"/>
              <a:buFontTx/>
              <a:buChar char="•"/>
            </a:pPr>
            <a:r>
              <a:rPr lang="en-US" altLang="en-US" sz="1400" smtClean="0"/>
              <a:t> DS codepoint is actually an index to a table that contains so called Per Hop Behaviors (PHB).</a:t>
            </a:r>
          </a:p>
          <a:p>
            <a:pPr>
              <a:lnSpc>
                <a:spcPct val="89000"/>
              </a:lnSpc>
              <a:buClr>
                <a:schemeClr val="hlink"/>
              </a:buClr>
              <a:buSzPct val="150000"/>
              <a:buFontTx/>
              <a:buChar char="•"/>
            </a:pPr>
            <a:r>
              <a:rPr lang="en-US" altLang="en-US" sz="1400" smtClean="0"/>
              <a:t> Per Hop Behavior is the set of rules how the packet (or actually the aggregate flow that the packet belongs to) is treated.</a:t>
            </a:r>
          </a:p>
          <a:p>
            <a:pPr>
              <a:lnSpc>
                <a:spcPct val="89000"/>
              </a:lnSpc>
              <a:buClr>
                <a:schemeClr val="hlink"/>
              </a:buClr>
              <a:buSzPct val="150000"/>
              <a:buFontTx/>
              <a:buChar char="•"/>
            </a:pPr>
            <a:r>
              <a:rPr lang="en-US" altLang="en-US" sz="1400" smtClean="0"/>
              <a:t> The local conditions can be, for example, the occupancy level(s) of the buffer(s) of the router.</a:t>
            </a:r>
          </a:p>
          <a:p>
            <a:pPr>
              <a:lnSpc>
                <a:spcPct val="89000"/>
              </a:lnSpc>
              <a:buClr>
                <a:schemeClr val="hlink"/>
              </a:buClr>
              <a:buSzPct val="150000"/>
              <a:buFontTx/>
              <a:buChar char="•"/>
            </a:pPr>
            <a:r>
              <a:rPr lang="en-US" altLang="en-US" sz="1400" smtClean="0"/>
              <a:t> Based on these two pieces of information, the edge router treats the packet. </a:t>
            </a:r>
          </a:p>
          <a:p>
            <a:pPr>
              <a:lnSpc>
                <a:spcPct val="89000"/>
              </a:lnSpc>
              <a:buClr>
                <a:schemeClr val="hlink"/>
              </a:buClr>
              <a:buSzPct val="150000"/>
              <a:buFontTx/>
              <a:buChar char="•"/>
            </a:pPr>
            <a:r>
              <a:rPr lang="en-US" altLang="en-US" sz="1400" smtClean="0"/>
              <a:t> For example, the packet may be discarded or accepted for buffering.</a:t>
            </a:r>
            <a:endParaRPr lang="en-GB" altLang="en-US" sz="1400" smtClean="0"/>
          </a:p>
          <a:p>
            <a:pPr>
              <a:lnSpc>
                <a:spcPct val="89000"/>
              </a:lnSpc>
              <a:buClr>
                <a:schemeClr val="hlink"/>
              </a:buClr>
              <a:buSzPct val="150000"/>
              <a:buFontTx/>
              <a:buChar char="•"/>
            </a:pPr>
            <a:endParaRPr lang="en-GB" altLang="en-US" sz="1400" smtClean="0"/>
          </a:p>
          <a:p>
            <a:pPr>
              <a:lnSpc>
                <a:spcPct val="89000"/>
              </a:lnSpc>
              <a:buClr>
                <a:schemeClr val="hlink"/>
              </a:buClr>
              <a:buSzPct val="150000"/>
              <a:buFontTx/>
              <a:buChar char="•"/>
            </a:pPr>
            <a:endParaRPr lang="en-US" altLang="en-US" sz="1400" smtClean="0"/>
          </a:p>
        </p:txBody>
      </p:sp>
    </p:spTree>
    <p:extLst>
      <p:ext uri="{BB962C8B-B14F-4D97-AF65-F5344CB8AC3E}">
        <p14:creationId xmlns:p14="http://schemas.microsoft.com/office/powerpoint/2010/main" val="353601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p:spPr>
        <p:txBody>
          <a:bodyPr/>
          <a:lstStyle/>
          <a:p>
            <a:r>
              <a:rPr lang="en-US" smtClean="0"/>
              <a:t>30.#</a:t>
            </a: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0469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p:spPr>
        <p:txBody>
          <a:bodyPr/>
          <a:lstStyle/>
          <a:p>
            <a:r>
              <a:rPr lang="en-US" smtClean="0"/>
              <a:t>30.#</a:t>
            </a: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1273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p:spPr>
        <p:txBody>
          <a:bodyPr/>
          <a:lstStyle/>
          <a:p>
            <a:r>
              <a:rPr lang="en-US" smtClean="0"/>
              <a:t>30.#</a:t>
            </a: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96070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schemeClr val="tx1"/>
                </a:solidFill>
              </a:rPr>
              <a:t>55</a:t>
            </a:r>
          </a:p>
        </p:txBody>
      </p:sp>
      <p:sp>
        <p:nvSpPr>
          <p:cNvPr id="259075" name="Rectangle 3"/>
          <p:cNvSpPr>
            <a:spLocks noGrp="1" noChangeArrowheads="1"/>
          </p:cNvSpPr>
          <p:nvPr>
            <p:ph type="body" idx="1"/>
          </p:nvPr>
        </p:nvSpPr>
        <p:spPr>
          <a:ln/>
        </p:spPr>
        <p:txBody>
          <a:bodyPr/>
          <a:lstStyle/>
          <a:p>
            <a:endParaRPr lang="en-US" altLang="en-US"/>
          </a:p>
        </p:txBody>
      </p:sp>
      <p:sp>
        <p:nvSpPr>
          <p:cNvPr id="259076" name="Rectangle 4"/>
          <p:cNvSpPr>
            <a:spLocks noChangeArrowheads="1" noTextEdit="1"/>
          </p:cNvSpPr>
          <p:nvPr>
            <p:ph type="sldImg"/>
          </p:nvPr>
        </p:nvSpPr>
        <p:spPr>
          <a:xfrm>
            <a:off x="1150938" y="692150"/>
            <a:ext cx="4556125" cy="3416300"/>
          </a:xfrm>
          <a:ln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411418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71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39850"/>
            <a:ext cx="3810000"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339850"/>
            <a:ext cx="3810000"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pPr>
              <a:defRPr/>
            </a:pPr>
            <a:r>
              <a:rPr lang="en-US" altLang="en-US"/>
              <a:t> </a:t>
            </a:r>
            <a:r>
              <a:rPr lang="en-US" altLang="he-IL"/>
              <a:t>QoS</a:t>
            </a:r>
          </a:p>
        </p:txBody>
      </p:sp>
      <p:sp>
        <p:nvSpPr>
          <p:cNvPr id="6" name="Rectangle 8"/>
          <p:cNvSpPr>
            <a:spLocks noGrp="1" noChangeArrowheads="1"/>
          </p:cNvSpPr>
          <p:nvPr>
            <p:ph type="sldNum" sz="quarter" idx="11"/>
          </p:nvPr>
        </p:nvSpPr>
        <p:spPr>
          <a:ln/>
        </p:spPr>
        <p:txBody>
          <a:bodyPr/>
          <a:lstStyle>
            <a:lvl1pPr>
              <a:defRPr/>
            </a:lvl1pPr>
          </a:lstStyle>
          <a:p>
            <a:r>
              <a:rPr lang="en-US" altLang="he-IL"/>
              <a:t>#</a:t>
            </a:r>
            <a:fld id="{9B0BEA6C-304A-4720-8977-907DEBA3E4EF}" type="slidenum">
              <a:rPr lang="he-IL" altLang="he-IL">
                <a:cs typeface="Times New Roman" panose="02020603050405020304" pitchFamily="18" charset="0"/>
              </a:rPr>
              <a:pPr/>
              <a:t>‹#›</a:t>
            </a:fld>
            <a:endParaRPr lang="en-US" altLang="he-IL"/>
          </a:p>
        </p:txBody>
      </p:sp>
    </p:spTree>
    <p:extLst>
      <p:ext uri="{BB962C8B-B14F-4D97-AF65-F5344CB8AC3E}">
        <p14:creationId xmlns:p14="http://schemas.microsoft.com/office/powerpoint/2010/main" val="39170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8715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339850"/>
            <a:ext cx="7772400" cy="4908550"/>
          </a:xfrm>
        </p:spPr>
        <p:txBody>
          <a:bodyPr/>
          <a:lstStyle/>
          <a:p>
            <a:pPr lvl="0"/>
            <a:endParaRPr lang="en-US" noProof="0" smtClean="0"/>
          </a:p>
        </p:txBody>
      </p:sp>
      <p:sp>
        <p:nvSpPr>
          <p:cNvPr id="4" name="Rectangle 7"/>
          <p:cNvSpPr>
            <a:spLocks noGrp="1" noChangeArrowheads="1"/>
          </p:cNvSpPr>
          <p:nvPr>
            <p:ph type="ftr" sz="quarter" idx="10"/>
          </p:nvPr>
        </p:nvSpPr>
        <p:spPr>
          <a:ln/>
        </p:spPr>
        <p:txBody>
          <a:bodyPr/>
          <a:lstStyle>
            <a:lvl1pPr>
              <a:defRPr/>
            </a:lvl1pPr>
          </a:lstStyle>
          <a:p>
            <a:pPr>
              <a:defRPr/>
            </a:pPr>
            <a:r>
              <a:rPr lang="en-US" altLang="en-US"/>
              <a:t> </a:t>
            </a:r>
            <a:r>
              <a:rPr lang="en-US" altLang="he-IL"/>
              <a:t>QoS</a:t>
            </a:r>
          </a:p>
        </p:txBody>
      </p:sp>
      <p:sp>
        <p:nvSpPr>
          <p:cNvPr id="5" name="Rectangle 8"/>
          <p:cNvSpPr>
            <a:spLocks noGrp="1" noChangeArrowheads="1"/>
          </p:cNvSpPr>
          <p:nvPr>
            <p:ph type="sldNum" sz="quarter" idx="11"/>
          </p:nvPr>
        </p:nvSpPr>
        <p:spPr>
          <a:ln/>
        </p:spPr>
        <p:txBody>
          <a:bodyPr/>
          <a:lstStyle>
            <a:lvl1pPr>
              <a:defRPr/>
            </a:lvl1pPr>
          </a:lstStyle>
          <a:p>
            <a:r>
              <a:rPr lang="en-US" altLang="he-IL"/>
              <a:t>#</a:t>
            </a:r>
            <a:fld id="{D36AA1ED-F92A-40BC-BAA1-33F571A088BC}" type="slidenum">
              <a:rPr lang="he-IL" altLang="he-IL">
                <a:cs typeface="Times New Roman" panose="02020603050405020304" pitchFamily="18" charset="0"/>
              </a:rPr>
              <a:pPr/>
              <a:t>‹#›</a:t>
            </a:fld>
            <a:endParaRPr lang="en-US" altLang="he-IL"/>
          </a:p>
        </p:txBody>
      </p:sp>
    </p:spTree>
    <p:extLst>
      <p:ext uri="{BB962C8B-B14F-4D97-AF65-F5344CB8AC3E}">
        <p14:creationId xmlns:p14="http://schemas.microsoft.com/office/powerpoint/2010/main" val="327314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5.wmf"/></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wmf"/><Relationship Id="rId9" Type="http://schemas.openxmlformats.org/officeDocument/2006/relationships/image" Target="../media/image31.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36.wmf"/><Relationship Id="rId3" Type="http://schemas.openxmlformats.org/officeDocument/2006/relationships/image" Target="../media/image25.wmf"/><Relationship Id="rId7" Type="http://schemas.openxmlformats.org/officeDocument/2006/relationships/image" Target="../media/image33.wmf"/><Relationship Id="rId12" Type="http://schemas.openxmlformats.org/officeDocument/2006/relationships/image" Target="../media/image30.wmf"/><Relationship Id="rId2" Type="http://schemas.openxmlformats.org/officeDocument/2006/relationships/image" Target="../media/image24.wmf"/><Relationship Id="rId16" Type="http://schemas.openxmlformats.org/officeDocument/2006/relationships/image" Target="../media/image39.wmf"/><Relationship Id="rId1" Type="http://schemas.openxmlformats.org/officeDocument/2006/relationships/slideLayout" Target="../slideLayouts/slideLayout6.xml"/><Relationship Id="rId6" Type="http://schemas.openxmlformats.org/officeDocument/2006/relationships/image" Target="../media/image28.wmf"/><Relationship Id="rId11" Type="http://schemas.openxmlformats.org/officeDocument/2006/relationships/image" Target="../media/image35.wmf"/><Relationship Id="rId5" Type="http://schemas.openxmlformats.org/officeDocument/2006/relationships/image" Target="../media/image27.wmf"/><Relationship Id="rId15" Type="http://schemas.openxmlformats.org/officeDocument/2006/relationships/image" Target="../media/image38.wmf"/><Relationship Id="rId10" Type="http://schemas.openxmlformats.org/officeDocument/2006/relationships/image" Target="../media/image34.wmf"/><Relationship Id="rId4" Type="http://schemas.openxmlformats.org/officeDocument/2006/relationships/image" Target="../media/image26.wmf"/><Relationship Id="rId9" Type="http://schemas.openxmlformats.org/officeDocument/2006/relationships/image" Target="../media/image32.wmf"/><Relationship Id="rId14" Type="http://schemas.openxmlformats.org/officeDocument/2006/relationships/image" Target="../media/image37.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0.jpe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47.wmf"/><Relationship Id="rId5" Type="http://schemas.openxmlformats.org/officeDocument/2006/relationships/oleObject" Target="../embeddings/oleObject6.bin"/><Relationship Id="rId4" Type="http://schemas.openxmlformats.org/officeDocument/2006/relationships/image" Target="../media/image49.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6" name="Text Box 4"/>
          <p:cNvSpPr txBox="1">
            <a:spLocks noChangeArrowheads="1"/>
          </p:cNvSpPr>
          <p:nvPr/>
        </p:nvSpPr>
        <p:spPr bwMode="auto">
          <a:xfrm>
            <a:off x="304800" y="762000"/>
            <a:ext cx="28752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smtClean="0">
                <a:latin typeface="+mj-lt"/>
              </a:rPr>
              <a:t>Queues </a:t>
            </a:r>
            <a:r>
              <a:rPr lang="en-US" altLang="en-US" sz="2800" dirty="0">
                <a:latin typeface="+mj-lt"/>
              </a:rPr>
              <a:t>in a router</a:t>
            </a:r>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2476500"/>
            <a:ext cx="7761287"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11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AU" altLang="en-US">
                <a:solidFill>
                  <a:schemeClr val="accent2"/>
                </a:solidFill>
              </a:rPr>
              <a:t>Components of QoS - Loss</a:t>
            </a:r>
            <a:endParaRPr lang="en-US" altLang="en-US">
              <a:solidFill>
                <a:schemeClr val="accent2"/>
              </a:solidFill>
            </a:endParaRPr>
          </a:p>
        </p:txBody>
      </p:sp>
      <p:sp>
        <p:nvSpPr>
          <p:cNvPr id="502787" name="Rectangle 3"/>
          <p:cNvSpPr>
            <a:spLocks noGrp="1" noChangeArrowheads="1"/>
          </p:cNvSpPr>
          <p:nvPr>
            <p:ph type="body" idx="1"/>
          </p:nvPr>
        </p:nvSpPr>
        <p:spPr/>
        <p:txBody>
          <a:bodyPr/>
          <a:lstStyle/>
          <a:p>
            <a:pPr>
              <a:lnSpc>
                <a:spcPct val="75000"/>
              </a:lnSpc>
            </a:pPr>
            <a:r>
              <a:rPr lang="en-AU" altLang="en-US" sz="2100"/>
              <a:t>Loss refers to the percentage of packets that fail to reach their destination. </a:t>
            </a:r>
          </a:p>
          <a:p>
            <a:pPr>
              <a:lnSpc>
                <a:spcPct val="75000"/>
              </a:lnSpc>
            </a:pPr>
            <a:r>
              <a:rPr lang="en-AU" altLang="en-US" sz="2100"/>
              <a:t>Loss can result from errors in the network, corrupted frames and congested networks.  With modern switched and optically based networks corrupted frames and packet losses due to network noise, interference and collisions are becoming rare. </a:t>
            </a:r>
          </a:p>
          <a:p>
            <a:pPr>
              <a:lnSpc>
                <a:spcPct val="75000"/>
              </a:lnSpc>
            </a:pPr>
            <a:r>
              <a:rPr lang="en-AU" altLang="en-US" sz="2100"/>
              <a:t>Many of the packets lost in a healthy network are actually deliberately dropped by networking devices as a means of avoiding congestion.</a:t>
            </a:r>
          </a:p>
          <a:p>
            <a:pPr>
              <a:lnSpc>
                <a:spcPct val="75000"/>
              </a:lnSpc>
            </a:pPr>
            <a:r>
              <a:rPr lang="en-AU" altLang="en-US" sz="2100"/>
              <a:t>For many TCP/IP based traffic flows, such as those associated with file and print services, small numbers of lost packets are of little concern.</a:t>
            </a:r>
          </a:p>
          <a:p>
            <a:pPr>
              <a:lnSpc>
                <a:spcPct val="75000"/>
              </a:lnSpc>
            </a:pPr>
            <a:r>
              <a:rPr lang="en-AU" altLang="en-US" sz="2100"/>
              <a:t>For UDP traffic associated with real-time applications such as streaming media and voice, retransmission is not feasible and losses are less tolerable.  As a guide, a highly available network should suffer less than 1% loss and for voice traffic the loss should approach 0%. </a:t>
            </a:r>
            <a:endParaRPr lang="en-US" altLang="en-US" sz="2100"/>
          </a:p>
        </p:txBody>
      </p:sp>
    </p:spTree>
    <p:extLst>
      <p:ext uri="{BB962C8B-B14F-4D97-AF65-F5344CB8AC3E}">
        <p14:creationId xmlns:p14="http://schemas.microsoft.com/office/powerpoint/2010/main" val="171843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AU" altLang="en-US">
                <a:solidFill>
                  <a:schemeClr val="accent2"/>
                </a:solidFill>
              </a:rPr>
              <a:t>Components of QoS - Delay</a:t>
            </a:r>
            <a:endParaRPr lang="en-US" altLang="en-US">
              <a:solidFill>
                <a:schemeClr val="accent2"/>
              </a:solidFill>
            </a:endParaRPr>
          </a:p>
        </p:txBody>
      </p:sp>
      <p:sp>
        <p:nvSpPr>
          <p:cNvPr id="503811" name="Rectangle 3"/>
          <p:cNvSpPr>
            <a:spLocks noGrp="1" noChangeArrowheads="1"/>
          </p:cNvSpPr>
          <p:nvPr>
            <p:ph type="body" idx="1"/>
          </p:nvPr>
        </p:nvSpPr>
        <p:spPr>
          <a:xfrm>
            <a:off x="323850" y="1628775"/>
            <a:ext cx="8356600" cy="4752975"/>
          </a:xfrm>
        </p:spPr>
        <p:txBody>
          <a:bodyPr/>
          <a:lstStyle/>
          <a:p>
            <a:pPr>
              <a:lnSpc>
                <a:spcPct val="75000"/>
              </a:lnSpc>
            </a:pPr>
            <a:r>
              <a:rPr lang="en-US" altLang="en-US" sz="2500"/>
              <a:t>Delay or Latency refers to the time it takes for a packet </a:t>
            </a:r>
            <a:r>
              <a:rPr lang="en-AU" altLang="en-US" sz="2500"/>
              <a:t>to </a:t>
            </a:r>
            <a:r>
              <a:rPr lang="en-US" altLang="en-US" sz="2500"/>
              <a:t>travel from the source to the</a:t>
            </a:r>
            <a:r>
              <a:rPr lang="en-AU" altLang="en-US" sz="2500"/>
              <a:t> destination. </a:t>
            </a:r>
          </a:p>
          <a:p>
            <a:pPr>
              <a:lnSpc>
                <a:spcPct val="75000"/>
              </a:lnSpc>
            </a:pPr>
            <a:r>
              <a:rPr lang="en-AU" altLang="en-US" sz="2500"/>
              <a:t>Delay is comprised of fixed and variable delays.</a:t>
            </a:r>
          </a:p>
          <a:p>
            <a:pPr>
              <a:lnSpc>
                <a:spcPct val="75000"/>
              </a:lnSpc>
            </a:pPr>
            <a:r>
              <a:rPr lang="en-AU" altLang="en-US" sz="2500"/>
              <a:t>Fixed delays comprise such events as serialization and encoding/decoding.  </a:t>
            </a:r>
            <a:br>
              <a:rPr lang="en-AU" altLang="en-US" sz="2500"/>
            </a:br>
            <a:r>
              <a:rPr lang="en-AU" altLang="en-US" sz="2100"/>
              <a:t>(Eg a bit takes a fixed 100ns to exit a 10Mb Ethernet interface)</a:t>
            </a:r>
          </a:p>
          <a:p>
            <a:pPr>
              <a:lnSpc>
                <a:spcPct val="75000"/>
              </a:lnSpc>
            </a:pPr>
            <a:r>
              <a:rPr lang="en-AU" altLang="en-US" sz="2500"/>
              <a:t>Variable delays are often the result of congestion and include the time packets spend in network buffers waiting their turn to access the media.</a:t>
            </a:r>
          </a:p>
          <a:p>
            <a:pPr>
              <a:lnSpc>
                <a:spcPct val="75000"/>
              </a:lnSpc>
            </a:pPr>
            <a:r>
              <a:rPr lang="en-AU" altLang="en-US" sz="2500"/>
              <a:t>Delay is a more significant problem for network traffic that is bi-directional in nature as the delays tend to be additive.</a:t>
            </a:r>
            <a:endParaRPr lang="en-US" altLang="en-US" sz="2500"/>
          </a:p>
        </p:txBody>
      </p:sp>
    </p:spTree>
    <p:extLst>
      <p:ext uri="{BB962C8B-B14F-4D97-AF65-F5344CB8AC3E}">
        <p14:creationId xmlns:p14="http://schemas.microsoft.com/office/powerpoint/2010/main" val="907492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AU" altLang="en-US">
                <a:solidFill>
                  <a:schemeClr val="accent2"/>
                </a:solidFill>
              </a:rPr>
              <a:t>Components of QoS - Jitter</a:t>
            </a:r>
            <a:endParaRPr lang="en-US" altLang="en-US">
              <a:solidFill>
                <a:schemeClr val="accent2"/>
              </a:solidFill>
            </a:endParaRPr>
          </a:p>
        </p:txBody>
      </p:sp>
      <p:sp>
        <p:nvSpPr>
          <p:cNvPr id="504835" name="Rectangle 3"/>
          <p:cNvSpPr>
            <a:spLocks noGrp="1" noChangeArrowheads="1"/>
          </p:cNvSpPr>
          <p:nvPr>
            <p:ph type="body" idx="1"/>
          </p:nvPr>
        </p:nvSpPr>
        <p:spPr>
          <a:xfrm>
            <a:off x="323850" y="1412875"/>
            <a:ext cx="8356600" cy="4968875"/>
          </a:xfrm>
        </p:spPr>
        <p:txBody>
          <a:bodyPr/>
          <a:lstStyle/>
          <a:p>
            <a:pPr>
              <a:lnSpc>
                <a:spcPct val="75000"/>
              </a:lnSpc>
            </a:pPr>
            <a:r>
              <a:rPr lang="en-US" altLang="en-US" sz="2500"/>
              <a:t>Delay variation or Jitter </a:t>
            </a:r>
            <a:r>
              <a:rPr lang="en-AU" altLang="en-US" sz="2500"/>
              <a:t>is the difference in the delay times of consecutive packets.</a:t>
            </a:r>
          </a:p>
          <a:p>
            <a:pPr>
              <a:lnSpc>
                <a:spcPct val="75000"/>
              </a:lnSpc>
            </a:pPr>
            <a:r>
              <a:rPr lang="en-AU" altLang="en-US" sz="2500"/>
              <a:t>Jitter results  in degraded audio performance.  Jerky motion, loss of video quality or total loss of video depending on the encoding scheme used.</a:t>
            </a:r>
          </a:p>
          <a:p>
            <a:pPr>
              <a:lnSpc>
                <a:spcPct val="75000"/>
              </a:lnSpc>
            </a:pPr>
            <a:r>
              <a:rPr lang="en-AU" altLang="en-US" sz="2500"/>
              <a:t>Hardware such as IP Phones use a jitter buffer to smooth out arrival times. However there are limits on a buffers ability to do this.  In general, traffic that requires low latency will also require that variation in latency is also kept to a minimum.  This is because any buffering used to reduce jitter will directly add to the total delay in the network.  </a:t>
            </a:r>
          </a:p>
          <a:p>
            <a:pPr>
              <a:lnSpc>
                <a:spcPct val="75000"/>
              </a:lnSpc>
            </a:pPr>
            <a:r>
              <a:rPr lang="en-AU" altLang="en-US" sz="2500"/>
              <a:t>Design rule - voice networks cannot cope with more than 30 ms of jitter.  </a:t>
            </a:r>
            <a:endParaRPr lang="en-US" altLang="en-US" sz="2500"/>
          </a:p>
        </p:txBody>
      </p:sp>
    </p:spTree>
    <p:extLst>
      <p:ext uri="{BB962C8B-B14F-4D97-AF65-F5344CB8AC3E}">
        <p14:creationId xmlns:p14="http://schemas.microsoft.com/office/powerpoint/2010/main" val="2084132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a:xfrm>
            <a:off x="179388" y="76200"/>
            <a:ext cx="8713787" cy="1143000"/>
          </a:xfrm>
        </p:spPr>
        <p:txBody>
          <a:bodyPr/>
          <a:lstStyle/>
          <a:p>
            <a:r>
              <a:rPr lang="en-US" altLang="en-US">
                <a:solidFill>
                  <a:schemeClr val="accent2"/>
                </a:solidFill>
              </a:rPr>
              <a:t>Quality of Service Requirements for Data </a:t>
            </a:r>
          </a:p>
        </p:txBody>
      </p:sp>
      <p:sp>
        <p:nvSpPr>
          <p:cNvPr id="507908" name="Rectangle 4"/>
          <p:cNvSpPr>
            <a:spLocks noGrp="1" noChangeArrowheads="1"/>
          </p:cNvSpPr>
          <p:nvPr>
            <p:ph type="body" sz="half" idx="1"/>
          </p:nvPr>
        </p:nvSpPr>
        <p:spPr>
          <a:xfrm>
            <a:off x="323850" y="1484313"/>
            <a:ext cx="8424863" cy="5184775"/>
          </a:xfrm>
        </p:spPr>
        <p:txBody>
          <a:bodyPr/>
          <a:lstStyle/>
          <a:p>
            <a:pPr>
              <a:lnSpc>
                <a:spcPct val="75000"/>
              </a:lnSpc>
              <a:buFont typeface="Arial" panose="020B0604020202020204" pitchFamily="34" charset="0"/>
              <a:buNone/>
            </a:pPr>
            <a:r>
              <a:rPr lang="en-AU" altLang="en-US" sz="3300"/>
              <a:t>Use the proven relative priority model to divide traffic into no more than four classes, such as:</a:t>
            </a:r>
            <a:r>
              <a:rPr lang="en-US" altLang="en-US" sz="2500"/>
              <a:t> </a:t>
            </a:r>
          </a:p>
          <a:p>
            <a:pPr>
              <a:lnSpc>
                <a:spcPct val="75000"/>
              </a:lnSpc>
            </a:pPr>
            <a:endParaRPr lang="en-AU" altLang="en-US" sz="2500"/>
          </a:p>
          <a:p>
            <a:pPr>
              <a:lnSpc>
                <a:spcPct val="75000"/>
              </a:lnSpc>
            </a:pPr>
            <a:r>
              <a:rPr lang="en-AU" altLang="en-US" sz="2500"/>
              <a:t>Gold </a:t>
            </a:r>
            <a:r>
              <a:rPr lang="en-AU" altLang="en-US" sz="1900"/>
              <a:t>(Mission-Critical)</a:t>
            </a:r>
            <a:br>
              <a:rPr lang="en-AU" altLang="en-US" sz="1900"/>
            </a:br>
            <a:r>
              <a:rPr lang="en-AU" altLang="en-US" sz="2500"/>
              <a:t>Transactional, software</a:t>
            </a:r>
          </a:p>
          <a:p>
            <a:pPr>
              <a:lnSpc>
                <a:spcPct val="75000"/>
              </a:lnSpc>
            </a:pPr>
            <a:r>
              <a:rPr lang="en-AU" altLang="en-US" sz="2500"/>
              <a:t>Silver </a:t>
            </a:r>
            <a:r>
              <a:rPr lang="en-AU" altLang="en-US" sz="1900"/>
              <a:t>(Guaranteed-Bandwidth)</a:t>
            </a:r>
            <a:br>
              <a:rPr lang="en-AU" altLang="en-US" sz="1900"/>
            </a:br>
            <a:r>
              <a:rPr lang="en-AU" altLang="en-US" sz="2500"/>
              <a:t>Streaming video, messaging, intranet</a:t>
            </a:r>
          </a:p>
          <a:p>
            <a:pPr>
              <a:lnSpc>
                <a:spcPct val="75000"/>
              </a:lnSpc>
            </a:pPr>
            <a:r>
              <a:rPr lang="en-AU" altLang="en-US" sz="2500"/>
              <a:t>Bronze </a:t>
            </a:r>
            <a:r>
              <a:rPr lang="en-AU" altLang="en-US" sz="1900"/>
              <a:t>(Best-Effort and Default class)</a:t>
            </a:r>
            <a:br>
              <a:rPr lang="en-AU" altLang="en-US" sz="1900"/>
            </a:br>
            <a:r>
              <a:rPr lang="en-AU" altLang="en-US" sz="2500"/>
              <a:t>Internet browsing, E-Mail</a:t>
            </a:r>
          </a:p>
          <a:p>
            <a:pPr>
              <a:lnSpc>
                <a:spcPct val="75000"/>
              </a:lnSpc>
            </a:pPr>
            <a:r>
              <a:rPr lang="en-AU" altLang="en-US" sz="2500"/>
              <a:t>Less-than-Best-Effort </a:t>
            </a:r>
            <a:r>
              <a:rPr lang="en-AU" altLang="en-US" sz="1900"/>
              <a:t>(Optional; higher-drop preferences)</a:t>
            </a:r>
            <a:br>
              <a:rPr lang="en-AU" altLang="en-US" sz="1900"/>
            </a:br>
            <a:r>
              <a:rPr lang="en-AU" altLang="en-US" sz="2500"/>
              <a:t>FTP, backups, applications (Napster, KaZaa)</a:t>
            </a:r>
            <a:endParaRPr lang="en-US" altLang="en-US" sz="2500"/>
          </a:p>
        </p:txBody>
      </p:sp>
    </p:spTree>
    <p:extLst>
      <p:ext uri="{BB962C8B-B14F-4D97-AF65-F5344CB8AC3E}">
        <p14:creationId xmlns:p14="http://schemas.microsoft.com/office/powerpoint/2010/main" val="1079296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0" y="76200"/>
            <a:ext cx="9144000" cy="1143000"/>
          </a:xfrm>
        </p:spPr>
        <p:txBody>
          <a:bodyPr/>
          <a:lstStyle/>
          <a:p>
            <a:r>
              <a:rPr lang="en-US" altLang="en-US">
                <a:solidFill>
                  <a:schemeClr val="accent2"/>
                </a:solidFill>
              </a:rPr>
              <a:t>Quality of Service Requirements for Voice </a:t>
            </a:r>
          </a:p>
        </p:txBody>
      </p:sp>
      <p:sp>
        <p:nvSpPr>
          <p:cNvPr id="508931" name="Rectangle 3"/>
          <p:cNvSpPr>
            <a:spLocks noGrp="1" noChangeArrowheads="1"/>
          </p:cNvSpPr>
          <p:nvPr>
            <p:ph type="body" sz="half" idx="1"/>
          </p:nvPr>
        </p:nvSpPr>
        <p:spPr>
          <a:xfrm>
            <a:off x="336550" y="1143000"/>
            <a:ext cx="8350250" cy="5184775"/>
          </a:xfrm>
        </p:spPr>
        <p:txBody>
          <a:bodyPr/>
          <a:lstStyle/>
          <a:p>
            <a:pPr>
              <a:lnSpc>
                <a:spcPct val="75000"/>
              </a:lnSpc>
              <a:buFont typeface="Arial" panose="020B0604020202020204" pitchFamily="34" charset="0"/>
              <a:buNone/>
            </a:pPr>
            <a:r>
              <a:rPr lang="en-AU" altLang="en-US" sz="3300" dirty="0"/>
              <a:t>  Voice traffic should be given:</a:t>
            </a:r>
            <a:r>
              <a:rPr lang="en-US" altLang="en-US" sz="2500" dirty="0"/>
              <a:t> </a:t>
            </a:r>
          </a:p>
          <a:p>
            <a:pPr>
              <a:lnSpc>
                <a:spcPct val="75000"/>
              </a:lnSpc>
              <a:buFont typeface="Arial" panose="020B0604020202020204" pitchFamily="34" charset="0"/>
              <a:buNone/>
            </a:pPr>
            <a:endParaRPr lang="en-AU" altLang="en-US" sz="2500" dirty="0"/>
          </a:p>
          <a:p>
            <a:pPr>
              <a:lnSpc>
                <a:spcPct val="75000"/>
              </a:lnSpc>
            </a:pPr>
            <a:r>
              <a:rPr lang="en-AU" altLang="en-US" sz="2400" dirty="0"/>
              <a:t>Loss should be no more than 1%.</a:t>
            </a:r>
          </a:p>
          <a:p>
            <a:pPr>
              <a:lnSpc>
                <a:spcPct val="75000"/>
              </a:lnSpc>
            </a:pPr>
            <a:r>
              <a:rPr lang="en-AU" altLang="en-US" sz="2400" dirty="0"/>
              <a:t>One-way latency should be no more than 150-200 </a:t>
            </a:r>
            <a:r>
              <a:rPr lang="en-AU" altLang="en-US" sz="2400" dirty="0" err="1"/>
              <a:t>ms</a:t>
            </a:r>
            <a:r>
              <a:rPr lang="en-AU" altLang="en-US" sz="2400" dirty="0"/>
              <a:t>.</a:t>
            </a:r>
          </a:p>
          <a:p>
            <a:pPr>
              <a:lnSpc>
                <a:spcPct val="75000"/>
              </a:lnSpc>
            </a:pPr>
            <a:r>
              <a:rPr lang="en-AU" altLang="en-US" sz="2400" dirty="0"/>
              <a:t>Average jitter should be no more than 30 </a:t>
            </a:r>
            <a:r>
              <a:rPr lang="en-AU" altLang="en-US" sz="2400" dirty="0" err="1"/>
              <a:t>ms</a:t>
            </a:r>
            <a:r>
              <a:rPr lang="en-AU" altLang="en-US" sz="2400" dirty="0"/>
              <a:t>.</a:t>
            </a:r>
          </a:p>
          <a:p>
            <a:pPr>
              <a:lnSpc>
                <a:spcPct val="75000"/>
              </a:lnSpc>
            </a:pPr>
            <a:r>
              <a:rPr lang="en-AU" altLang="en-US" sz="2400" dirty="0"/>
              <a:t>21-106 kbps of guaranteed priority bandwidth is required per call (depending on the sampling rate, codec and Layer 2 overhead).</a:t>
            </a:r>
          </a:p>
          <a:p>
            <a:pPr>
              <a:lnSpc>
                <a:spcPct val="75000"/>
              </a:lnSpc>
            </a:pPr>
            <a:r>
              <a:rPr lang="en-AU" altLang="en-US" sz="2400" dirty="0"/>
              <a:t>150 bps (+ Layer 2 overhead) per phone of guaranteed bandwidth is required for Voice Control traffic.</a:t>
            </a:r>
            <a:endParaRPr lang="en-US" altLang="en-US" sz="2400" dirty="0"/>
          </a:p>
        </p:txBody>
      </p:sp>
    </p:spTree>
    <p:extLst>
      <p:ext uri="{BB962C8B-B14F-4D97-AF65-F5344CB8AC3E}">
        <p14:creationId xmlns:p14="http://schemas.microsoft.com/office/powerpoint/2010/main" val="838832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0" y="76200"/>
            <a:ext cx="9144000" cy="1143000"/>
          </a:xfrm>
        </p:spPr>
        <p:txBody>
          <a:bodyPr/>
          <a:lstStyle/>
          <a:p>
            <a:r>
              <a:rPr lang="en-US" altLang="en-US">
                <a:solidFill>
                  <a:schemeClr val="accent2"/>
                </a:solidFill>
              </a:rPr>
              <a:t>Quality of Service Requirements for Video</a:t>
            </a:r>
          </a:p>
        </p:txBody>
      </p:sp>
      <p:sp>
        <p:nvSpPr>
          <p:cNvPr id="509955" name="Rectangle 3"/>
          <p:cNvSpPr>
            <a:spLocks noGrp="1" noChangeArrowheads="1"/>
          </p:cNvSpPr>
          <p:nvPr>
            <p:ph type="body" sz="half" idx="1"/>
          </p:nvPr>
        </p:nvSpPr>
        <p:spPr>
          <a:xfrm>
            <a:off x="161925" y="1066801"/>
            <a:ext cx="8820150" cy="2438399"/>
          </a:xfrm>
        </p:spPr>
        <p:txBody>
          <a:bodyPr/>
          <a:lstStyle/>
          <a:p>
            <a:pPr>
              <a:lnSpc>
                <a:spcPct val="75000"/>
              </a:lnSpc>
              <a:buFont typeface="Arial" panose="020B0604020202020204" pitchFamily="34" charset="0"/>
              <a:buNone/>
            </a:pPr>
            <a:r>
              <a:rPr lang="en-AU" altLang="en-US" sz="3300" dirty="0"/>
              <a:t> </a:t>
            </a:r>
            <a:r>
              <a:rPr lang="en-AU" altLang="en-US" sz="2400" dirty="0" smtClean="0"/>
              <a:t>Requirements </a:t>
            </a:r>
            <a:r>
              <a:rPr lang="en-AU" altLang="en-US" sz="2400" dirty="0"/>
              <a:t>vary:</a:t>
            </a:r>
            <a:r>
              <a:rPr lang="en-US" altLang="en-US" sz="2400" dirty="0"/>
              <a:t> </a:t>
            </a:r>
            <a:endParaRPr lang="en-AU" altLang="en-US" sz="2400" dirty="0"/>
          </a:p>
          <a:p>
            <a:pPr>
              <a:lnSpc>
                <a:spcPct val="75000"/>
              </a:lnSpc>
            </a:pPr>
            <a:r>
              <a:rPr lang="en-AU" altLang="en-US" sz="2400" dirty="0"/>
              <a:t>Video conferencing requirements are similar to voice.</a:t>
            </a:r>
          </a:p>
          <a:p>
            <a:pPr>
              <a:lnSpc>
                <a:spcPct val="75000"/>
              </a:lnSpc>
            </a:pPr>
            <a:r>
              <a:rPr lang="en-AU" altLang="en-US" sz="2400" dirty="0"/>
              <a:t>Streaming media is often buffered for several seconds so latency requirements can be relaxed.</a:t>
            </a:r>
          </a:p>
          <a:p>
            <a:pPr>
              <a:lnSpc>
                <a:spcPct val="75000"/>
              </a:lnSpc>
            </a:pPr>
            <a:r>
              <a:rPr lang="en-AU" altLang="en-US" sz="2400" dirty="0"/>
              <a:t>Allow for video’s </a:t>
            </a:r>
            <a:r>
              <a:rPr lang="en-AU" altLang="en-US" sz="2400" dirty="0" err="1"/>
              <a:t>bursty</a:t>
            </a:r>
            <a:r>
              <a:rPr lang="en-AU" altLang="en-US" sz="2400" dirty="0"/>
              <a:t> nature…</a:t>
            </a:r>
          </a:p>
          <a:p>
            <a:pPr>
              <a:lnSpc>
                <a:spcPct val="75000"/>
              </a:lnSpc>
              <a:buFont typeface="Arial" panose="020B0604020202020204" pitchFamily="34" charset="0"/>
              <a:buNone/>
            </a:pPr>
            <a:endParaRPr lang="en-US" altLang="en-US" sz="2500" dirty="0"/>
          </a:p>
        </p:txBody>
      </p:sp>
      <p:pic>
        <p:nvPicPr>
          <p:cNvPr id="509956"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 y="3505200"/>
            <a:ext cx="6192838" cy="2571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3139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he-IL" smtClean="0"/>
              <a:t>Principles for QOS Guarantees</a:t>
            </a:r>
          </a:p>
        </p:txBody>
      </p:sp>
      <p:sp>
        <p:nvSpPr>
          <p:cNvPr id="13317" name="Rectangle 3"/>
          <p:cNvSpPr>
            <a:spLocks noGrp="1" noChangeArrowheads="1"/>
          </p:cNvSpPr>
          <p:nvPr>
            <p:ph type="body" idx="1"/>
          </p:nvPr>
        </p:nvSpPr>
        <p:spPr>
          <a:xfrm>
            <a:off x="533400" y="1339850"/>
            <a:ext cx="8351838" cy="1963738"/>
          </a:xfrm>
        </p:spPr>
        <p:txBody>
          <a:bodyPr>
            <a:normAutofit fontScale="92500"/>
          </a:bodyPr>
          <a:lstStyle/>
          <a:p>
            <a:r>
              <a:rPr lang="en-US" altLang="he-IL" smtClean="0"/>
              <a:t>Consider a phone application at 1Mbps and an FTP application sharing a 1.5 Mbps link. </a:t>
            </a:r>
          </a:p>
          <a:p>
            <a:pPr lvl="1"/>
            <a:r>
              <a:rPr lang="en-US" altLang="he-IL" smtClean="0"/>
              <a:t>bursts of FTP can congest the router and cause audio packets to be dropped. </a:t>
            </a:r>
          </a:p>
          <a:p>
            <a:pPr lvl="1"/>
            <a:r>
              <a:rPr lang="en-US" altLang="he-IL" smtClean="0"/>
              <a:t>want to give priority to audio over FTP</a:t>
            </a:r>
          </a:p>
          <a:p>
            <a:r>
              <a:rPr lang="en-US" altLang="he-IL" b="1" smtClean="0">
                <a:solidFill>
                  <a:schemeClr val="accent2"/>
                </a:solidFill>
              </a:rPr>
              <a:t>PRINCIPLE 1: Marking of packets is needed for router to distinguish between different classes; and new router policy to treat packets accordingly</a:t>
            </a:r>
          </a:p>
        </p:txBody>
      </p:sp>
      <p:pic>
        <p:nvPicPr>
          <p:cNvPr id="13318" name="Picture 4" descr="652 Audio and FTP Ap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6550" y="3657600"/>
            <a:ext cx="532765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2621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tLang="he-IL" dirty="0" smtClean="0"/>
              <a:t>Principles for QOS </a:t>
            </a:r>
            <a:r>
              <a:rPr lang="en-US" altLang="he-IL" dirty="0" smtClean="0"/>
              <a:t>Guarantees</a:t>
            </a:r>
            <a:endParaRPr lang="en-US" altLang="he-IL" dirty="0" smtClean="0"/>
          </a:p>
        </p:txBody>
      </p:sp>
      <p:sp>
        <p:nvSpPr>
          <p:cNvPr id="14341" name="Rectangle 3"/>
          <p:cNvSpPr>
            <a:spLocks noGrp="1" noChangeArrowheads="1"/>
          </p:cNvSpPr>
          <p:nvPr>
            <p:ph type="body" idx="1"/>
          </p:nvPr>
        </p:nvSpPr>
        <p:spPr>
          <a:xfrm>
            <a:off x="533400" y="1339850"/>
            <a:ext cx="7772400" cy="1812925"/>
          </a:xfrm>
        </p:spPr>
        <p:txBody>
          <a:bodyPr>
            <a:normAutofit lnSpcReduction="10000"/>
          </a:bodyPr>
          <a:lstStyle/>
          <a:p>
            <a:r>
              <a:rPr lang="en-US" altLang="he-IL" sz="2000" smtClean="0"/>
              <a:t>Applications misbehave (audio sends packets at a rate higher than 1Mbps assumed above); </a:t>
            </a:r>
          </a:p>
          <a:p>
            <a:r>
              <a:rPr lang="en-US" altLang="he-IL" sz="2000" b="1" smtClean="0">
                <a:solidFill>
                  <a:schemeClr val="accent2"/>
                </a:solidFill>
              </a:rPr>
              <a:t>PRINCIPLE 2: provide protection (isolation) for one class from other classes</a:t>
            </a:r>
            <a:r>
              <a:rPr lang="en-US" altLang="he-IL" sz="2000" b="1" smtClean="0"/>
              <a:t> </a:t>
            </a:r>
          </a:p>
          <a:p>
            <a:r>
              <a:rPr lang="en-US" altLang="he-IL" sz="2000" smtClean="0"/>
              <a:t>Require Policing Mechanisms to ensure sources adhere to bandwidth requirements; Marking and Policing need to be done at the edges:</a:t>
            </a:r>
          </a:p>
        </p:txBody>
      </p:sp>
      <p:pic>
        <p:nvPicPr>
          <p:cNvPr id="14342" name="Picture 4" descr="653 Policing and Marking at Ed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775" y="3519487"/>
            <a:ext cx="55848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325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he-IL" dirty="0" smtClean="0"/>
              <a:t>Principles for QOS </a:t>
            </a:r>
            <a:r>
              <a:rPr lang="en-US" altLang="he-IL" dirty="0" smtClean="0"/>
              <a:t>Guarantees</a:t>
            </a:r>
            <a:endParaRPr lang="en-US" altLang="he-IL" dirty="0" smtClean="0"/>
          </a:p>
        </p:txBody>
      </p:sp>
      <p:sp>
        <p:nvSpPr>
          <p:cNvPr id="15365" name="Rectangle 3"/>
          <p:cNvSpPr>
            <a:spLocks noGrp="1" noChangeArrowheads="1"/>
          </p:cNvSpPr>
          <p:nvPr>
            <p:ph type="body" idx="1"/>
          </p:nvPr>
        </p:nvSpPr>
        <p:spPr>
          <a:xfrm>
            <a:off x="533400" y="1339850"/>
            <a:ext cx="7772400" cy="1736725"/>
          </a:xfrm>
        </p:spPr>
        <p:txBody>
          <a:bodyPr/>
          <a:lstStyle/>
          <a:p>
            <a:r>
              <a:rPr lang="en-US" altLang="he-IL" smtClean="0"/>
              <a:t>Alternative to Marking and Policing: allocate a set portion of bandwidth to each application flow; can lead to inefficient use of bandwidth if one of the flows does not use its allocation</a:t>
            </a:r>
          </a:p>
          <a:p>
            <a:r>
              <a:rPr lang="en-US" altLang="he-IL" b="1" smtClean="0">
                <a:solidFill>
                  <a:schemeClr val="accent2"/>
                </a:solidFill>
              </a:rPr>
              <a:t>PRINCIPLE 3: While providing isolation, it is desirable to use resources as efficiently as possible</a:t>
            </a:r>
            <a:endParaRPr lang="en-US" altLang="he-IL" b="1" smtClean="0"/>
          </a:p>
        </p:txBody>
      </p:sp>
      <p:pic>
        <p:nvPicPr>
          <p:cNvPr id="15366" name="Picture 4" descr="654 Logical Isolation Through Bandwidth Alloc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345657"/>
            <a:ext cx="556895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6230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11. </a:t>
            </a:r>
            <a:r>
              <a:rPr kumimoji="1" lang="en-US" sz="4000" b="1" cap="all" dirty="0" err="1" smtClean="0">
                <a:solidFill>
                  <a:schemeClr val="tx2"/>
                </a:solidFill>
                <a:latin typeface="Arial" pitchFamily="-110" charset="0"/>
              </a:rPr>
              <a:t>QoS</a:t>
            </a:r>
            <a:endParaRPr kumimoji="1" lang="en-US" sz="4000" b="1" cap="all" dirty="0" smtClean="0">
              <a:solidFill>
                <a:schemeClr val="tx2"/>
              </a:solidFill>
              <a:latin typeface="Arial" pitchFamily="-11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he-IL" dirty="0" smtClean="0"/>
              <a:t>Principles for QOS </a:t>
            </a:r>
            <a:r>
              <a:rPr lang="en-US" altLang="he-IL" dirty="0" smtClean="0"/>
              <a:t>Guarantees</a:t>
            </a:r>
            <a:endParaRPr lang="en-US" altLang="he-IL" dirty="0" smtClean="0"/>
          </a:p>
        </p:txBody>
      </p:sp>
      <p:sp>
        <p:nvSpPr>
          <p:cNvPr id="16389" name="Rectangle 3"/>
          <p:cNvSpPr>
            <a:spLocks noGrp="1" noChangeArrowheads="1"/>
          </p:cNvSpPr>
          <p:nvPr>
            <p:ph type="body" idx="1"/>
          </p:nvPr>
        </p:nvSpPr>
        <p:spPr>
          <a:xfrm>
            <a:off x="533400" y="1339850"/>
            <a:ext cx="7772400" cy="1284288"/>
          </a:xfrm>
        </p:spPr>
        <p:txBody>
          <a:bodyPr>
            <a:normAutofit fontScale="92500"/>
          </a:bodyPr>
          <a:lstStyle/>
          <a:p>
            <a:r>
              <a:rPr lang="en-US" altLang="he-IL" smtClean="0"/>
              <a:t>Cannot support traffic beyond link capacity</a:t>
            </a:r>
          </a:p>
          <a:p>
            <a:pPr lvl="1"/>
            <a:r>
              <a:rPr lang="en-US" altLang="he-IL" smtClean="0"/>
              <a:t>Two phone calls each requests 1 Mbps</a:t>
            </a:r>
          </a:p>
          <a:p>
            <a:r>
              <a:rPr lang="en-US" altLang="he-IL" b="1" smtClean="0">
                <a:solidFill>
                  <a:schemeClr val="accent2"/>
                </a:solidFill>
              </a:rPr>
              <a:t>PRINCIPLE 4: Need a Call Admission Process; application flow declares its needs, network may block call if it cannot satisfy the needs </a:t>
            </a:r>
          </a:p>
        </p:txBody>
      </p:sp>
      <p:pic>
        <p:nvPicPr>
          <p:cNvPr id="16390" name="Picture 4" descr="655 Overloaded Lin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5" y="3276600"/>
            <a:ext cx="502285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862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mtClean="0"/>
              <a:t>Building blocks</a:t>
            </a:r>
          </a:p>
        </p:txBody>
      </p:sp>
      <p:sp>
        <p:nvSpPr>
          <p:cNvPr id="18437" name="Rectangle 3"/>
          <p:cNvSpPr>
            <a:spLocks noGrp="1" noChangeArrowheads="1"/>
          </p:cNvSpPr>
          <p:nvPr>
            <p:ph type="body" idx="1"/>
          </p:nvPr>
        </p:nvSpPr>
        <p:spPr/>
        <p:txBody>
          <a:bodyPr>
            <a:normAutofit/>
          </a:bodyPr>
          <a:lstStyle/>
          <a:p>
            <a:r>
              <a:rPr lang="en-US" altLang="en-US" sz="2800" dirty="0" smtClean="0"/>
              <a:t>Classification</a:t>
            </a:r>
          </a:p>
          <a:p>
            <a:r>
              <a:rPr lang="en-US" altLang="en-US" sz="2800" dirty="0" smtClean="0"/>
              <a:t>Scheduling</a:t>
            </a:r>
            <a:endParaRPr lang="en-US" altLang="en-US" sz="2800" dirty="0" smtClean="0"/>
          </a:p>
          <a:p>
            <a:pPr lvl="1"/>
            <a:r>
              <a:rPr lang="en-US" altLang="en-US" sz="2400" dirty="0" smtClean="0"/>
              <a:t>Active Buffer Management</a:t>
            </a:r>
          </a:p>
          <a:p>
            <a:r>
              <a:rPr lang="en-US" altLang="en-US" sz="2800" dirty="0" smtClean="0"/>
              <a:t>Traffic </a:t>
            </a:r>
            <a:r>
              <a:rPr lang="en-US" altLang="en-US" sz="2800" dirty="0" smtClean="0"/>
              <a:t>Shaping </a:t>
            </a:r>
            <a:r>
              <a:rPr lang="en-US" altLang="en-US" sz="2800" dirty="0"/>
              <a:t>&amp; </a:t>
            </a:r>
            <a:r>
              <a:rPr lang="en-US" altLang="en-US" sz="2800" dirty="0" smtClean="0"/>
              <a:t>Policing</a:t>
            </a:r>
            <a:endParaRPr lang="en-US" altLang="en-US" sz="2800" dirty="0" smtClean="0"/>
          </a:p>
          <a:p>
            <a:pPr lvl="1"/>
            <a:r>
              <a:rPr lang="en-US" altLang="en-US" sz="2400" dirty="0" smtClean="0"/>
              <a:t>Leaky Bucket</a:t>
            </a:r>
          </a:p>
          <a:p>
            <a:pPr lvl="1"/>
            <a:r>
              <a:rPr lang="en-US" altLang="en-US" sz="2400" dirty="0" smtClean="0"/>
              <a:t>Token Bucket</a:t>
            </a:r>
          </a:p>
          <a:p>
            <a:r>
              <a:rPr lang="en-US" sz="2800" dirty="0" smtClean="0"/>
              <a:t>Resource </a:t>
            </a:r>
            <a:r>
              <a:rPr lang="en-US" sz="2800" dirty="0" err="1" smtClean="0"/>
              <a:t>Utiliztion</a:t>
            </a:r>
            <a:endParaRPr lang="en-US" sz="2800" dirty="0"/>
          </a:p>
          <a:p>
            <a:r>
              <a:rPr lang="en-US" altLang="en-US" sz="2800" dirty="0" smtClean="0"/>
              <a:t>Admission </a:t>
            </a:r>
            <a:r>
              <a:rPr lang="en-US" altLang="en-US" sz="2800" dirty="0" smtClean="0"/>
              <a:t>Control</a:t>
            </a:r>
          </a:p>
          <a:p>
            <a:pPr lvl="1"/>
            <a:r>
              <a:rPr lang="en-US" altLang="en-US" sz="2400" dirty="0" err="1" smtClean="0"/>
              <a:t>QoS</a:t>
            </a:r>
            <a:r>
              <a:rPr lang="en-US" altLang="en-US" sz="2400" dirty="0" smtClean="0"/>
              <a:t> Routing</a:t>
            </a:r>
          </a:p>
        </p:txBody>
      </p:sp>
    </p:spTree>
    <p:extLst>
      <p:ext uri="{BB962C8B-B14F-4D97-AF65-F5344CB8AC3E}">
        <p14:creationId xmlns:p14="http://schemas.microsoft.com/office/powerpoint/2010/main" val="2901456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0" y="76200"/>
            <a:ext cx="9144000" cy="1143000"/>
          </a:xfrm>
        </p:spPr>
        <p:txBody>
          <a:bodyPr/>
          <a:lstStyle/>
          <a:p>
            <a:r>
              <a:rPr lang="en-US" altLang="en-US">
                <a:solidFill>
                  <a:schemeClr val="accent2"/>
                </a:solidFill>
              </a:rPr>
              <a:t>Quality of Service Mechanisms </a:t>
            </a:r>
          </a:p>
        </p:txBody>
      </p:sp>
      <p:sp>
        <p:nvSpPr>
          <p:cNvPr id="510979" name="Rectangle 3"/>
          <p:cNvSpPr>
            <a:spLocks noGrp="1" noChangeArrowheads="1"/>
          </p:cNvSpPr>
          <p:nvPr>
            <p:ph type="body" sz="half" idx="1"/>
          </p:nvPr>
        </p:nvSpPr>
        <p:spPr>
          <a:xfrm>
            <a:off x="107950" y="1412875"/>
            <a:ext cx="8502650" cy="5184775"/>
          </a:xfrm>
        </p:spPr>
        <p:txBody>
          <a:bodyPr/>
          <a:lstStyle/>
          <a:p>
            <a:pPr>
              <a:lnSpc>
                <a:spcPct val="75000"/>
              </a:lnSpc>
              <a:buFont typeface="Arial" panose="020B0604020202020204" pitchFamily="34" charset="0"/>
              <a:buNone/>
            </a:pPr>
            <a:r>
              <a:rPr lang="en-AU" altLang="en-US" sz="5500" dirty="0"/>
              <a:t> </a:t>
            </a:r>
            <a:r>
              <a:rPr lang="en-AU" altLang="en-US" sz="3300" dirty="0" err="1"/>
              <a:t>QoS</a:t>
            </a:r>
            <a:r>
              <a:rPr lang="en-AU" altLang="en-US" sz="3300" dirty="0"/>
              <a:t> Service Models:</a:t>
            </a:r>
            <a:br>
              <a:rPr lang="en-AU" altLang="en-US" sz="3300" dirty="0"/>
            </a:br>
            <a:endParaRPr lang="en-US" altLang="en-US" sz="1600" dirty="0"/>
          </a:p>
          <a:p>
            <a:pPr>
              <a:lnSpc>
                <a:spcPct val="75000"/>
              </a:lnSpc>
            </a:pPr>
            <a:r>
              <a:rPr lang="en-AU" altLang="en-US" sz="2900" dirty="0"/>
              <a:t>Best Effort</a:t>
            </a:r>
            <a:br>
              <a:rPr lang="en-AU" altLang="en-US" sz="2900" dirty="0"/>
            </a:br>
            <a:r>
              <a:rPr lang="en-AU" altLang="en-US" sz="1900" dirty="0"/>
              <a:t>The default if no explicit </a:t>
            </a:r>
            <a:r>
              <a:rPr lang="en-AU" altLang="en-US" sz="1900" dirty="0" err="1"/>
              <a:t>QoS</a:t>
            </a:r>
            <a:r>
              <a:rPr lang="en-AU" altLang="en-US" sz="1900" dirty="0"/>
              <a:t> is configured</a:t>
            </a:r>
            <a:endParaRPr lang="en-US" altLang="en-US" sz="2900" dirty="0"/>
          </a:p>
          <a:p>
            <a:pPr>
              <a:lnSpc>
                <a:spcPct val="75000"/>
              </a:lnSpc>
            </a:pPr>
            <a:r>
              <a:rPr lang="en-AU" altLang="en-US" sz="2900" dirty="0"/>
              <a:t>Integrated Services Model – </a:t>
            </a:r>
            <a:r>
              <a:rPr lang="en-AU" altLang="en-US" sz="2900" dirty="0" err="1"/>
              <a:t>IntServ</a:t>
            </a:r>
            <a:r>
              <a:rPr lang="en-AU" altLang="en-US" sz="2900" dirty="0"/>
              <a:t/>
            </a:r>
            <a:br>
              <a:rPr lang="en-AU" altLang="en-US" sz="2900" dirty="0"/>
            </a:br>
            <a:r>
              <a:rPr lang="en-AU" altLang="en-US" sz="2100" dirty="0"/>
              <a:t>RSVP – A pre-negotiated </a:t>
            </a:r>
            <a:r>
              <a:rPr lang="en-AU" altLang="en-US" sz="2100" dirty="0" err="1"/>
              <a:t>QoS</a:t>
            </a:r>
            <a:r>
              <a:rPr lang="en-AU" altLang="en-US" sz="2100" dirty="0"/>
              <a:t> path is established end-to-end.</a:t>
            </a:r>
            <a:br>
              <a:rPr lang="en-AU" altLang="en-US" sz="2100" dirty="0"/>
            </a:br>
            <a:r>
              <a:rPr lang="en-AU" altLang="en-US" sz="2100" dirty="0"/>
              <a:t>Not well established as the application software must do the negotiating.</a:t>
            </a:r>
            <a:endParaRPr lang="en-US" altLang="en-US" sz="2900" dirty="0"/>
          </a:p>
          <a:p>
            <a:pPr>
              <a:lnSpc>
                <a:spcPct val="75000"/>
              </a:lnSpc>
            </a:pPr>
            <a:r>
              <a:rPr lang="en-AU" altLang="en-US" sz="2900" dirty="0"/>
              <a:t>Differentiated Services Model – </a:t>
            </a:r>
            <a:r>
              <a:rPr lang="en-AU" altLang="en-US" sz="2900" dirty="0" err="1"/>
              <a:t>DiffServ</a:t>
            </a:r>
            <a:r>
              <a:rPr lang="en-AU" altLang="en-US" sz="2900" dirty="0"/>
              <a:t/>
            </a:r>
            <a:br>
              <a:rPr lang="en-AU" altLang="en-US" sz="2900" dirty="0"/>
            </a:br>
            <a:r>
              <a:rPr lang="en-AU" altLang="en-US" sz="2100" dirty="0"/>
              <a:t>Each hop (router) prioritises traffic according to configuration.</a:t>
            </a:r>
            <a:br>
              <a:rPr lang="en-AU" altLang="en-US" sz="2100" dirty="0"/>
            </a:br>
            <a:r>
              <a:rPr lang="en-AU" altLang="en-US" sz="2100" dirty="0"/>
              <a:t>Sometimes referred to as a per-hop-behaviour.</a:t>
            </a:r>
          </a:p>
          <a:p>
            <a:pPr>
              <a:lnSpc>
                <a:spcPct val="75000"/>
              </a:lnSpc>
            </a:pPr>
            <a:r>
              <a:rPr lang="en-AU" altLang="en-US" sz="2900" dirty="0" err="1">
                <a:solidFill>
                  <a:schemeClr val="accent2"/>
                </a:solidFill>
              </a:rPr>
              <a:t>DiffServ</a:t>
            </a:r>
            <a:r>
              <a:rPr lang="en-AU" altLang="en-US" sz="2900" dirty="0"/>
              <a:t> is the focus of this course</a:t>
            </a:r>
            <a:endParaRPr lang="en-US" altLang="en-US" sz="2900" dirty="0"/>
          </a:p>
          <a:p>
            <a:pPr>
              <a:lnSpc>
                <a:spcPct val="75000"/>
              </a:lnSpc>
              <a:buFont typeface="Arial" panose="020B0604020202020204" pitchFamily="34" charset="0"/>
              <a:buNone/>
            </a:pPr>
            <a:endParaRPr lang="en-US" altLang="en-US" sz="3700" dirty="0"/>
          </a:p>
        </p:txBody>
      </p:sp>
    </p:spTree>
    <p:extLst>
      <p:ext uri="{BB962C8B-B14F-4D97-AF65-F5344CB8AC3E}">
        <p14:creationId xmlns:p14="http://schemas.microsoft.com/office/powerpoint/2010/main" val="3674826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QoS</a:t>
            </a:r>
            <a:r>
              <a:rPr lang="en-US" dirty="0" smtClean="0"/>
              <a:t> at Internet Scale</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23</a:t>
            </a:fld>
            <a:endParaRPr lang="en-US" dirty="0"/>
          </a:p>
        </p:txBody>
      </p:sp>
      <p:sp>
        <p:nvSpPr>
          <p:cNvPr id="4" name="Content Placeholder 3"/>
          <p:cNvSpPr>
            <a:spLocks noGrp="1"/>
          </p:cNvSpPr>
          <p:nvPr>
            <p:ph sz="quarter" idx="1"/>
          </p:nvPr>
        </p:nvSpPr>
        <p:spPr/>
        <p:txBody>
          <a:bodyPr>
            <a:normAutofit/>
          </a:bodyPr>
          <a:lstStyle/>
          <a:p>
            <a:r>
              <a:rPr lang="en-US" sz="2400" dirty="0" smtClean="0"/>
              <a:t>Priority queues at the edge of the network help</a:t>
            </a:r>
          </a:p>
          <a:p>
            <a:pPr lvl="1"/>
            <a:r>
              <a:rPr lang="en-US" sz="2000" dirty="0" smtClean="0"/>
              <a:t>… but what about </a:t>
            </a:r>
            <a:r>
              <a:rPr lang="en-US" sz="2000" dirty="0" err="1" smtClean="0"/>
              <a:t>QoS</a:t>
            </a:r>
            <a:r>
              <a:rPr lang="en-US" sz="2000" dirty="0" smtClean="0"/>
              <a:t> across the entire Internet?</a:t>
            </a:r>
            <a:endParaRPr lang="en-US" sz="2000" dirty="0"/>
          </a:p>
          <a:p>
            <a:pPr lvl="1"/>
            <a:endParaRPr lang="en-US" sz="2400" dirty="0" smtClean="0"/>
          </a:p>
          <a:p>
            <a:pPr lvl="1"/>
            <a:r>
              <a:rPr lang="en-US" sz="2400" dirty="0" smtClean="0"/>
              <a:t>Differentiated </a:t>
            </a:r>
            <a:r>
              <a:rPr lang="en-US" sz="2400" dirty="0" smtClean="0"/>
              <a:t>Service (</a:t>
            </a:r>
            <a:r>
              <a:rPr lang="en-US" sz="2400" dirty="0" err="1" smtClean="0"/>
              <a:t>DiffServ</a:t>
            </a:r>
            <a:r>
              <a:rPr lang="en-US" sz="2400" dirty="0" smtClean="0"/>
              <a:t>)</a:t>
            </a:r>
          </a:p>
          <a:p>
            <a:pPr lvl="2"/>
            <a:r>
              <a:rPr lang="en-US" sz="2000" dirty="0" smtClean="0"/>
              <a:t>Class-based traffic management mechanism</a:t>
            </a:r>
          </a:p>
          <a:p>
            <a:pPr lvl="2"/>
            <a:r>
              <a:rPr lang="en-US" sz="2000" dirty="0" smtClean="0"/>
              <a:t>Coarse grain control</a:t>
            </a:r>
          </a:p>
          <a:p>
            <a:pPr lvl="2"/>
            <a:r>
              <a:rPr lang="en-US" sz="2000" dirty="0" smtClean="0"/>
              <a:t>Relative performance improvements / lower overhead</a:t>
            </a:r>
          </a:p>
          <a:p>
            <a:pPr lvl="1"/>
            <a:r>
              <a:rPr lang="en-US" sz="2400" dirty="0" smtClean="0"/>
              <a:t>Integrated Service (</a:t>
            </a:r>
            <a:r>
              <a:rPr lang="en-US" sz="2400" dirty="0" err="1" smtClean="0"/>
              <a:t>IntServ</a:t>
            </a:r>
            <a:r>
              <a:rPr lang="en-US" sz="2400" dirty="0" smtClean="0"/>
              <a:t>)</a:t>
            </a:r>
          </a:p>
          <a:p>
            <a:pPr lvl="2"/>
            <a:r>
              <a:rPr lang="en-US" sz="2000" dirty="0" smtClean="0"/>
              <a:t>Flow-based traffic management mechanism</a:t>
            </a:r>
          </a:p>
          <a:p>
            <a:pPr lvl="2"/>
            <a:r>
              <a:rPr lang="en-US" sz="2000" dirty="0" smtClean="0"/>
              <a:t>Fine grained control</a:t>
            </a:r>
          </a:p>
          <a:p>
            <a:pPr lvl="2"/>
            <a:r>
              <a:rPr lang="en-US" sz="2000" dirty="0" smtClean="0"/>
              <a:t>Guaranteed performance / high overhead</a:t>
            </a:r>
            <a:endParaRPr lang="en-US" sz="2000" dirty="0"/>
          </a:p>
        </p:txBody>
      </p:sp>
    </p:spTree>
    <p:extLst>
      <p:ext uri="{BB962C8B-B14F-4D97-AF65-F5344CB8AC3E}">
        <p14:creationId xmlns:p14="http://schemas.microsoft.com/office/powerpoint/2010/main" val="3558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anim calcmode="lin" valueType="num">
                                      <p:cBhvr>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fade">
                                      <p:cBhvr>
                                        <p:cTn id="44" dur="500"/>
                                        <p:tgtEl>
                                          <p:spTgt spid="4">
                                            <p:txEl>
                                              <p:pRg st="10" end="10"/>
                                            </p:txEl>
                                          </p:spTgt>
                                        </p:tgtEl>
                                      </p:cBhvr>
                                    </p:animEffect>
                                    <p:anim calcmode="lin" valueType="num">
                                      <p:cBhvr>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6" dur="5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Differentiated Services (</a:t>
            </a:r>
            <a:r>
              <a:rPr lang="en-US" dirty="0" err="1" smtClean="0"/>
              <a:t>DiffServ</a:t>
            </a:r>
            <a:r>
              <a:rPr lang="en-US" dirty="0" smtClean="0"/>
              <a:t>)</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24</a:t>
            </a:fld>
            <a:endParaRPr lang="en-US" dirty="0"/>
          </a:p>
        </p:txBody>
      </p:sp>
      <p:sp>
        <p:nvSpPr>
          <p:cNvPr id="4" name="Content Placeholder 3"/>
          <p:cNvSpPr>
            <a:spLocks noGrp="1"/>
          </p:cNvSpPr>
          <p:nvPr>
            <p:ph sz="quarter" idx="1"/>
          </p:nvPr>
        </p:nvSpPr>
        <p:spPr/>
        <p:txBody>
          <a:bodyPr>
            <a:normAutofit/>
          </a:bodyPr>
          <a:lstStyle/>
          <a:p>
            <a:r>
              <a:rPr lang="en-US" sz="2400" dirty="0" smtClean="0"/>
              <a:t>Goal: offer different levels of service to packets</a:t>
            </a:r>
          </a:p>
          <a:p>
            <a:pPr lvl="1"/>
            <a:r>
              <a:rPr lang="en-US" sz="2000" dirty="0" smtClean="0"/>
              <a:t>Organized around domains (ASs)</a:t>
            </a:r>
          </a:p>
          <a:p>
            <a:pPr lvl="1"/>
            <a:r>
              <a:rPr lang="en-US" sz="2000" dirty="0" smtClean="0"/>
              <a:t>Involves edge and core routers (sometimes hosts too)</a:t>
            </a:r>
          </a:p>
          <a:p>
            <a:r>
              <a:rPr lang="en-US" sz="2400" dirty="0" smtClean="0"/>
              <a:t>Edge routers</a:t>
            </a:r>
          </a:p>
          <a:p>
            <a:pPr lvl="1"/>
            <a:r>
              <a:rPr lang="en-US" sz="2000" dirty="0" smtClean="0"/>
              <a:t>Sort packets into classes (based on many factors)</a:t>
            </a:r>
          </a:p>
          <a:p>
            <a:pPr lvl="1"/>
            <a:r>
              <a:rPr lang="en-US" sz="2000" dirty="0"/>
              <a:t>Set bits (</a:t>
            </a:r>
            <a:r>
              <a:rPr lang="en-US" sz="2000" b="1" dirty="0" err="1"/>
              <a:t>D</a:t>
            </a:r>
            <a:r>
              <a:rPr lang="en-US" sz="2000" dirty="0" err="1"/>
              <a:t>iff</a:t>
            </a:r>
            <a:r>
              <a:rPr lang="en-US" sz="2000" b="1" dirty="0" err="1"/>
              <a:t>S</a:t>
            </a:r>
            <a:r>
              <a:rPr lang="en-US" sz="2000" dirty="0" err="1"/>
              <a:t>erv</a:t>
            </a:r>
            <a:r>
              <a:rPr lang="en-US" sz="2000" dirty="0"/>
              <a:t> </a:t>
            </a:r>
            <a:r>
              <a:rPr lang="en-US" sz="2000" b="1" dirty="0"/>
              <a:t>C</a:t>
            </a:r>
            <a:r>
              <a:rPr lang="en-US" sz="2000" dirty="0"/>
              <a:t>ode </a:t>
            </a:r>
            <a:r>
              <a:rPr lang="en-US" sz="2000" b="1" dirty="0"/>
              <a:t>P</a:t>
            </a:r>
            <a:r>
              <a:rPr lang="en-US" sz="2000" dirty="0"/>
              <a:t>oint) in packet headers</a:t>
            </a:r>
          </a:p>
          <a:p>
            <a:pPr lvl="1"/>
            <a:r>
              <a:rPr lang="en-US" sz="2000" dirty="0" smtClean="0"/>
              <a:t>Police/shape traffic</a:t>
            </a:r>
          </a:p>
          <a:p>
            <a:r>
              <a:rPr lang="en-US" sz="2400" dirty="0" smtClean="0"/>
              <a:t>Core Routers</a:t>
            </a:r>
          </a:p>
          <a:p>
            <a:pPr lvl="1"/>
            <a:r>
              <a:rPr lang="en-US" sz="2000" dirty="0" smtClean="0"/>
              <a:t>Handle per-hop packet behavior based on DSCP</a:t>
            </a:r>
            <a:endParaRPr lang="en-US" sz="2000" dirty="0"/>
          </a:p>
        </p:txBody>
      </p:sp>
    </p:spTree>
    <p:extLst>
      <p:ext uri="{BB962C8B-B14F-4D97-AF65-F5344CB8AC3E}">
        <p14:creationId xmlns:p14="http://schemas.microsoft.com/office/powerpoint/2010/main" val="273734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anim calcmode="lin" valueType="num">
                                      <p:cBhvr>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anim calcmode="lin" valueType="num">
                                      <p:cBhvr>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DiffServ</a:t>
            </a:r>
            <a:r>
              <a:rPr lang="en-US" dirty="0" smtClean="0"/>
              <a:t> at a High-Level</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25</a:t>
            </a:fld>
            <a:endParaRPr lang="en-US" dirty="0"/>
          </a:p>
        </p:txBody>
      </p:sp>
      <p:sp>
        <p:nvSpPr>
          <p:cNvPr id="5" name="Cloud 4"/>
          <p:cNvSpPr/>
          <p:nvPr/>
        </p:nvSpPr>
        <p:spPr>
          <a:xfrm>
            <a:off x="1231624" y="1747663"/>
            <a:ext cx="2762494" cy="1986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AS-1</a:t>
            </a:r>
            <a:endParaRPr lang="en-US" sz="2400" dirty="0"/>
          </a:p>
        </p:txBody>
      </p:sp>
      <p:sp>
        <p:nvSpPr>
          <p:cNvPr id="7" name="Cloud 6"/>
          <p:cNvSpPr/>
          <p:nvPr/>
        </p:nvSpPr>
        <p:spPr>
          <a:xfrm>
            <a:off x="5046102" y="1747663"/>
            <a:ext cx="2762494" cy="1986272"/>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14" name="Straight Connector 13"/>
          <p:cNvCxnSpPr/>
          <p:nvPr/>
        </p:nvCxnSpPr>
        <p:spPr>
          <a:xfrm>
            <a:off x="469192" y="2697982"/>
            <a:ext cx="940508" cy="4281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15"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27" y="2271123"/>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flipH="1">
            <a:off x="7795316" y="2414135"/>
            <a:ext cx="780851" cy="1751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19"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267" y="2198150"/>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flipH="1" flipV="1">
            <a:off x="3898900" y="2805150"/>
            <a:ext cx="1358900" cy="32911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54" idx="2"/>
          </p:cNvCxnSpPr>
          <p:nvPr/>
        </p:nvCxnSpPr>
        <p:spPr>
          <a:xfrm flipH="1" flipV="1">
            <a:off x="3296734" y="2362974"/>
            <a:ext cx="307373" cy="29906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3" idx="3"/>
          </p:cNvCxnSpPr>
          <p:nvPr/>
        </p:nvCxnSpPr>
        <p:spPr>
          <a:xfrm flipV="1">
            <a:off x="2612871" y="2217538"/>
            <a:ext cx="361305" cy="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1" idx="3"/>
            <a:endCxn id="54" idx="2"/>
          </p:cNvCxnSpPr>
          <p:nvPr/>
        </p:nvCxnSpPr>
        <p:spPr>
          <a:xfrm flipV="1">
            <a:off x="2454519" y="2362974"/>
            <a:ext cx="842215" cy="101551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296734" y="3042437"/>
            <a:ext cx="307373" cy="18364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1" idx="3"/>
          </p:cNvCxnSpPr>
          <p:nvPr/>
        </p:nvCxnSpPr>
        <p:spPr>
          <a:xfrm>
            <a:off x="2454519" y="3378486"/>
            <a:ext cx="519657" cy="3779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53" idx="1"/>
          </p:cNvCxnSpPr>
          <p:nvPr/>
        </p:nvCxnSpPr>
        <p:spPr>
          <a:xfrm flipV="1">
            <a:off x="1636220" y="2217539"/>
            <a:ext cx="331536" cy="25430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51" idx="0"/>
          </p:cNvCxnSpPr>
          <p:nvPr/>
        </p:nvCxnSpPr>
        <p:spPr>
          <a:xfrm flipH="1" flipV="1">
            <a:off x="1636220" y="2852240"/>
            <a:ext cx="495742" cy="33604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9" idx="1"/>
          </p:cNvCxnSpPr>
          <p:nvPr/>
        </p:nvCxnSpPr>
        <p:spPr>
          <a:xfrm flipH="1" flipV="1">
            <a:off x="5770661" y="3238911"/>
            <a:ext cx="360379" cy="7960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448104" y="2298904"/>
            <a:ext cx="272041" cy="74980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56" idx="1"/>
          </p:cNvCxnSpPr>
          <p:nvPr/>
        </p:nvCxnSpPr>
        <p:spPr>
          <a:xfrm flipH="1">
            <a:off x="6042702" y="2023072"/>
            <a:ext cx="415506" cy="85635"/>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56" idx="2"/>
            <a:endCxn id="59" idx="0"/>
          </p:cNvCxnSpPr>
          <p:nvPr/>
        </p:nvCxnSpPr>
        <p:spPr>
          <a:xfrm flipH="1">
            <a:off x="6453598" y="2213269"/>
            <a:ext cx="327168" cy="91505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56" idx="3"/>
          </p:cNvCxnSpPr>
          <p:nvPr/>
        </p:nvCxnSpPr>
        <p:spPr>
          <a:xfrm>
            <a:off x="7103323" y="2023072"/>
            <a:ext cx="224527" cy="35015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58" idx="0"/>
          </p:cNvCxnSpPr>
          <p:nvPr/>
        </p:nvCxnSpPr>
        <p:spPr>
          <a:xfrm flipH="1">
            <a:off x="7324992" y="2563426"/>
            <a:ext cx="325416" cy="422543"/>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8" idx="1"/>
            <a:endCxn id="59" idx="3"/>
          </p:cNvCxnSpPr>
          <p:nvPr/>
        </p:nvCxnSpPr>
        <p:spPr>
          <a:xfrm flipH="1">
            <a:off x="6776155" y="3176167"/>
            <a:ext cx="226279" cy="14235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96465" y="2383112"/>
            <a:ext cx="869149" cy="461665"/>
          </a:xfrm>
          <a:prstGeom prst="rect">
            <a:avLst/>
          </a:prstGeom>
          <a:noFill/>
        </p:spPr>
        <p:txBody>
          <a:bodyPr wrap="none" rtlCol="0">
            <a:spAutoFit/>
          </a:bodyPr>
          <a:lstStyle/>
          <a:p>
            <a:pPr algn="ctr"/>
            <a:r>
              <a:rPr lang="en-US" sz="2400" dirty="0" smtClean="0">
                <a:solidFill>
                  <a:schemeClr val="bg1"/>
                </a:solidFill>
              </a:rPr>
              <a:t>AS-2</a:t>
            </a:r>
            <a:endParaRPr lang="en-US" sz="2400" dirty="0">
              <a:solidFill>
                <a:schemeClr val="bg1"/>
              </a:solidFill>
            </a:endParaRPr>
          </a:p>
        </p:txBody>
      </p:sp>
      <p:pic>
        <p:nvPicPr>
          <p:cNvPr id="51"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404" y="3188288"/>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756" y="2027341"/>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76" y="198257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208" y="1832874"/>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34" y="298596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040" y="312831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1225633" y="2490335"/>
            <a:ext cx="645115" cy="380395"/>
          </a:xfrm>
          <a:prstGeom prst="rect">
            <a:avLst/>
          </a:prstGeom>
          <a:noFill/>
          <a:extLst/>
        </p:spPr>
      </p:pic>
      <p:pic>
        <p:nvPicPr>
          <p:cNvPr id="74"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3450420" y="2574623"/>
            <a:ext cx="645115" cy="380395"/>
          </a:xfrm>
          <a:prstGeom prst="rect">
            <a:avLst/>
          </a:prstGeom>
          <a:noFill/>
          <a:extLst/>
        </p:spPr>
      </p:pic>
      <p:pic>
        <p:nvPicPr>
          <p:cNvPr id="75"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51" y="3153031"/>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7258830" y="2233549"/>
            <a:ext cx="645115" cy="380395"/>
          </a:xfrm>
          <a:prstGeom prst="rect">
            <a:avLst/>
          </a:prstGeom>
          <a:noFill/>
          <a:extLst/>
        </p:spPr>
      </p:pic>
      <p:pic>
        <p:nvPicPr>
          <p:cNvPr id="79"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5125546" y="2998090"/>
            <a:ext cx="645115" cy="380395"/>
          </a:xfrm>
          <a:prstGeom prst="rect">
            <a:avLst/>
          </a:prstGeom>
          <a:noFill/>
          <a:extLst/>
        </p:spPr>
      </p:pic>
      <p:pic>
        <p:nvPicPr>
          <p:cNvPr id="80"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032" y="2023072"/>
            <a:ext cx="645115" cy="380395"/>
          </a:xfrm>
          <a:prstGeom prst="rect">
            <a:avLst/>
          </a:prstGeom>
          <a:noFill/>
          <a:extLst>
            <a:ext uri="{909E8E84-426E-40DD-AFC4-6F175D3DCCD1}">
              <a14:hiddenFill xmlns:a14="http://schemas.microsoft.com/office/drawing/2010/main">
                <a:solidFill>
                  <a:srgbClr val="FFFFFF"/>
                </a:solidFill>
              </a14:hiddenFill>
            </a:ext>
          </a:extLst>
        </p:spPr>
      </p:pic>
      <p:sp>
        <p:nvSpPr>
          <p:cNvPr id="87" name="Content Placeholder 3"/>
          <p:cNvSpPr>
            <a:spLocks noGrp="1"/>
          </p:cNvSpPr>
          <p:nvPr>
            <p:ph sz="quarter" idx="1"/>
          </p:nvPr>
        </p:nvSpPr>
        <p:spPr>
          <a:xfrm>
            <a:off x="0" y="4241800"/>
            <a:ext cx="9144000" cy="2616200"/>
          </a:xfrm>
        </p:spPr>
        <p:txBody>
          <a:bodyPr>
            <a:normAutofit/>
          </a:bodyPr>
          <a:lstStyle/>
          <a:p>
            <a:r>
              <a:rPr lang="en-US" dirty="0" smtClean="0"/>
              <a:t>Ingress/Egress routers assign class to each packet</a:t>
            </a:r>
          </a:p>
          <a:p>
            <a:pPr lvl="1"/>
            <a:r>
              <a:rPr lang="en-US" dirty="0" smtClean="0"/>
              <a:t>Must analyze each packet, high overhead</a:t>
            </a:r>
          </a:p>
          <a:p>
            <a:r>
              <a:rPr lang="en-US" dirty="0" smtClean="0"/>
              <a:t>Core routers use classes to do priority queuing</a:t>
            </a:r>
          </a:p>
          <a:p>
            <a:r>
              <a:rPr lang="en-US" dirty="0" smtClean="0"/>
              <a:t>Classes may switch between AS boundaries</a:t>
            </a:r>
          </a:p>
          <a:p>
            <a:endParaRPr lang="en-US" dirty="0" smtClean="0"/>
          </a:p>
        </p:txBody>
      </p:sp>
      <p:sp>
        <p:nvSpPr>
          <p:cNvPr id="92" name="Rectangle 91"/>
          <p:cNvSpPr/>
          <p:nvPr/>
        </p:nvSpPr>
        <p:spPr>
          <a:xfrm>
            <a:off x="962313" y="2140832"/>
            <a:ext cx="604157" cy="37555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962313" y="2140832"/>
            <a:ext cx="604157" cy="378831"/>
            <a:chOff x="-2791555" y="2149795"/>
            <a:chExt cx="604157" cy="378831"/>
          </a:xfrm>
        </p:grpSpPr>
        <p:sp>
          <p:nvSpPr>
            <p:cNvPr id="88" name="Rectangle 87"/>
            <p:cNvSpPr/>
            <p:nvPr/>
          </p:nvSpPr>
          <p:spPr>
            <a:xfrm>
              <a:off x="-2791555" y="2149795"/>
              <a:ext cx="604157" cy="37555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695943" y="2157557"/>
              <a:ext cx="136930" cy="371069"/>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flipH="1">
            <a:off x="157064" y="3953624"/>
            <a:ext cx="1582577" cy="1384995"/>
            <a:chOff x="1219200" y="4876799"/>
            <a:chExt cx="5181605" cy="2010478"/>
          </a:xfrm>
        </p:grpSpPr>
        <p:sp>
          <p:nvSpPr>
            <p:cNvPr id="65" name="Rectangular Callout 64"/>
            <p:cNvSpPr/>
            <p:nvPr/>
          </p:nvSpPr>
          <p:spPr>
            <a:xfrm>
              <a:off x="1219200" y="4876799"/>
              <a:ext cx="5181602" cy="2010478"/>
            </a:xfrm>
            <a:prstGeom prst="wedgeRectCallout">
              <a:avLst>
                <a:gd name="adj1" fmla="val -30841"/>
                <a:gd name="adj2" fmla="val -134903"/>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6" name="TextBox 65"/>
            <p:cNvSpPr txBox="1"/>
            <p:nvPr/>
          </p:nvSpPr>
          <p:spPr>
            <a:xfrm>
              <a:off x="1219200" y="4876799"/>
              <a:ext cx="5181605" cy="174241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Ingress</a:t>
              </a:r>
              <a:r>
                <a:rPr kumimoji="0" lang="en-US" b="0" i="0" u="none" strike="noStrike" kern="0" cap="none" spc="0" normalizeH="0" baseline="0" noProof="0" dirty="0" smtClean="0">
                  <a:ln>
                    <a:noFill/>
                  </a:ln>
                  <a:solidFill>
                    <a:sysClr val="window" lastClr="FFFFFF"/>
                  </a:solidFill>
                  <a:effectLst/>
                  <a:uLnTx/>
                  <a:uFillTx/>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Egress</a:t>
              </a:r>
              <a:r>
                <a:rPr kumimoji="0" lang="en-US" b="0" i="0" u="none" strike="noStrike" kern="0" cap="none" spc="0" normalizeH="0" noProof="0" dirty="0" smtClean="0">
                  <a:ln>
                    <a:noFill/>
                  </a:ln>
                  <a:solidFill>
                    <a:sysClr val="window" lastClr="FFFFFF"/>
                  </a:solidFill>
                  <a:effectLst/>
                  <a:uLnTx/>
                  <a:uFillTx/>
                </a:rPr>
                <a:t> </a:t>
              </a:r>
              <a:r>
                <a:rPr kumimoji="0" lang="en-US" b="0" i="0" u="none" strike="noStrike" kern="0" cap="none" spc="0" normalizeH="0" noProof="0" dirty="0" smtClean="0">
                  <a:ln>
                    <a:noFill/>
                  </a:ln>
                  <a:solidFill>
                    <a:sysClr val="window" lastClr="FFFFFF"/>
                  </a:solidFill>
                  <a:effectLst/>
                  <a:uLnTx/>
                  <a:uFillTx/>
                </a:rPr>
                <a:t>Routers</a:t>
              </a:r>
              <a:endParaRPr kumimoji="0" lang="en-US" b="0" i="0" u="none" strike="noStrike" kern="0" cap="none" spc="0" normalizeH="0" baseline="0" noProof="0" dirty="0" smtClean="0">
                <a:ln>
                  <a:noFill/>
                </a:ln>
                <a:solidFill>
                  <a:sysClr val="window" lastClr="FFFFFF"/>
                </a:solidFill>
                <a:effectLst/>
                <a:uLnTx/>
                <a:uFillTx/>
              </a:endParaRPr>
            </a:p>
          </p:txBody>
        </p:sp>
      </p:grpSp>
      <p:grpSp>
        <p:nvGrpSpPr>
          <p:cNvPr id="84" name="Group 83"/>
          <p:cNvGrpSpPr/>
          <p:nvPr/>
        </p:nvGrpSpPr>
        <p:grpSpPr>
          <a:xfrm flipH="1">
            <a:off x="2131961" y="3953623"/>
            <a:ext cx="1582577" cy="954107"/>
            <a:chOff x="1219200" y="4876799"/>
            <a:chExt cx="5181605" cy="1384995"/>
          </a:xfrm>
        </p:grpSpPr>
        <p:sp>
          <p:nvSpPr>
            <p:cNvPr id="85" name="Rectangular Callout 84"/>
            <p:cNvSpPr/>
            <p:nvPr/>
          </p:nvSpPr>
          <p:spPr>
            <a:xfrm>
              <a:off x="1219200" y="4876799"/>
              <a:ext cx="5181602" cy="1384995"/>
            </a:xfrm>
            <a:prstGeom prst="wedgeRectCallout">
              <a:avLst>
                <a:gd name="adj1" fmla="val -13186"/>
                <a:gd name="adj2" fmla="val -10777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6" name="TextBox 85"/>
            <p:cNvSpPr txBox="1"/>
            <p:nvPr/>
          </p:nvSpPr>
          <p:spPr>
            <a:xfrm>
              <a:off x="1219203" y="4876799"/>
              <a:ext cx="5181602" cy="120628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smtClean="0">
                  <a:ln>
                    <a:noFill/>
                  </a:ln>
                  <a:solidFill>
                    <a:sysClr val="window" lastClr="FFFFFF"/>
                  </a:solidFill>
                  <a:effectLst/>
                  <a:uLnTx/>
                  <a:uFillTx/>
                </a:rPr>
                <a:t>Core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noProof="0" dirty="0" smtClean="0">
                  <a:ln>
                    <a:noFill/>
                  </a:ln>
                  <a:solidFill>
                    <a:sysClr val="window" lastClr="FFFFFF"/>
                  </a:solidFill>
                  <a:effectLst/>
                  <a:uLnTx/>
                  <a:uFillTx/>
                </a:rPr>
                <a:t>Routers</a:t>
              </a:r>
              <a:endParaRPr kumimoji="0" lang="en-US" b="0" i="0" u="none" strike="noStrike" kern="0" cap="none" spc="0" normalizeH="0" baseline="0" noProof="0" dirty="0" smtClean="0">
                <a:ln>
                  <a:noFill/>
                </a:ln>
                <a:solidFill>
                  <a:sysClr val="window" lastClr="FFFFFF"/>
                </a:solidFill>
                <a:effectLst/>
                <a:uLnTx/>
                <a:uFillTx/>
              </a:endParaRPr>
            </a:p>
          </p:txBody>
        </p:sp>
      </p:grpSp>
    </p:spTree>
    <p:extLst>
      <p:ext uri="{BB962C8B-B14F-4D97-AF65-F5344CB8AC3E}">
        <p14:creationId xmlns:p14="http://schemas.microsoft.com/office/powerpoint/2010/main" val="27734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anim calcmode="lin" valueType="num">
                                      <p:cBhvr>
                                        <p:cTn id="8" dur="500" fill="hold"/>
                                        <p:tgtEl>
                                          <p:spTgt spid="64"/>
                                        </p:tgtEl>
                                        <p:attrNameLst>
                                          <p:attrName>ppt_x</p:attrName>
                                        </p:attrNameLst>
                                      </p:cBhvr>
                                      <p:tavLst>
                                        <p:tav tm="0">
                                          <p:val>
                                            <p:strVal val="#ppt_x"/>
                                          </p:val>
                                        </p:tav>
                                        <p:tav tm="100000">
                                          <p:val>
                                            <p:strVal val="#ppt_x"/>
                                          </p:val>
                                        </p:tav>
                                      </p:tavLst>
                                    </p:anim>
                                    <p:anim calcmode="lin" valueType="num">
                                      <p:cBhvr>
                                        <p:cTn id="9" dur="500" fill="hold"/>
                                        <p:tgtEl>
                                          <p:spTgt spid="6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anim calcmode="lin" valueType="num">
                                      <p:cBhvr>
                                        <p:cTn id="13" dur="500" fill="hold"/>
                                        <p:tgtEl>
                                          <p:spTgt spid="84"/>
                                        </p:tgtEl>
                                        <p:attrNameLst>
                                          <p:attrName>ppt_x</p:attrName>
                                        </p:attrNameLst>
                                      </p:cBhvr>
                                      <p:tavLst>
                                        <p:tav tm="0">
                                          <p:val>
                                            <p:strVal val="#ppt_x"/>
                                          </p:val>
                                        </p:tav>
                                        <p:tav tm="100000">
                                          <p:val>
                                            <p:strVal val="#ppt_x"/>
                                          </p:val>
                                        </p:tav>
                                      </p:tavLst>
                                    </p:anim>
                                    <p:anim calcmode="lin" valueType="num">
                                      <p:cBhvr>
                                        <p:cTn id="14" dur="5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500"/>
                                        <p:tgtEl>
                                          <p:spTgt spid="64"/>
                                        </p:tgtEl>
                                      </p:cBhvr>
                                    </p:animEffect>
                                    <p:anim calcmode="lin" valueType="num">
                                      <p:cBhvr>
                                        <p:cTn id="19" dur="500"/>
                                        <p:tgtEl>
                                          <p:spTgt spid="64"/>
                                        </p:tgtEl>
                                        <p:attrNameLst>
                                          <p:attrName>ppt_x</p:attrName>
                                        </p:attrNameLst>
                                      </p:cBhvr>
                                      <p:tavLst>
                                        <p:tav tm="0">
                                          <p:val>
                                            <p:strVal val="ppt_x"/>
                                          </p:val>
                                        </p:tav>
                                        <p:tav tm="100000">
                                          <p:val>
                                            <p:strVal val="ppt_x"/>
                                          </p:val>
                                        </p:tav>
                                      </p:tavLst>
                                    </p:anim>
                                    <p:anim calcmode="lin" valueType="num">
                                      <p:cBhvr>
                                        <p:cTn id="20" dur="500"/>
                                        <p:tgtEl>
                                          <p:spTgt spid="64"/>
                                        </p:tgtEl>
                                        <p:attrNameLst>
                                          <p:attrName>ppt_y</p:attrName>
                                        </p:attrNameLst>
                                      </p:cBhvr>
                                      <p:tavLst>
                                        <p:tav tm="0">
                                          <p:val>
                                            <p:strVal val="ppt_y"/>
                                          </p:val>
                                        </p:tav>
                                        <p:tav tm="100000">
                                          <p:val>
                                            <p:strVal val="ppt_y+.1"/>
                                          </p:val>
                                        </p:tav>
                                      </p:tavLst>
                                    </p:anim>
                                    <p:set>
                                      <p:cBhvr>
                                        <p:cTn id="21" dur="1" fill="hold">
                                          <p:stCondLst>
                                            <p:cond delay="499"/>
                                          </p:stCondLst>
                                        </p:cTn>
                                        <p:tgtEl>
                                          <p:spTgt spid="64"/>
                                        </p:tgtEl>
                                        <p:attrNameLst>
                                          <p:attrName>style.visibility</p:attrName>
                                        </p:attrNameLst>
                                      </p:cBhvr>
                                      <p:to>
                                        <p:strVal val="hidden"/>
                                      </p:to>
                                    </p:set>
                                  </p:childTnLst>
                                </p:cTn>
                              </p:par>
                              <p:par>
                                <p:cTn id="22" presetID="42" presetClass="exit" presetSubtype="0" fill="hold" nodeType="withEffect">
                                  <p:stCondLst>
                                    <p:cond delay="0"/>
                                  </p:stCondLst>
                                  <p:childTnLst>
                                    <p:animEffect transition="out" filter="fade">
                                      <p:cBhvr>
                                        <p:cTn id="23" dur="500"/>
                                        <p:tgtEl>
                                          <p:spTgt spid="84"/>
                                        </p:tgtEl>
                                      </p:cBhvr>
                                    </p:animEffect>
                                    <p:anim calcmode="lin" valueType="num">
                                      <p:cBhvr>
                                        <p:cTn id="24" dur="500"/>
                                        <p:tgtEl>
                                          <p:spTgt spid="84"/>
                                        </p:tgtEl>
                                        <p:attrNameLst>
                                          <p:attrName>ppt_x</p:attrName>
                                        </p:attrNameLst>
                                      </p:cBhvr>
                                      <p:tavLst>
                                        <p:tav tm="0">
                                          <p:val>
                                            <p:strVal val="ppt_x"/>
                                          </p:val>
                                        </p:tav>
                                        <p:tav tm="100000">
                                          <p:val>
                                            <p:strVal val="ppt_x"/>
                                          </p:val>
                                        </p:tav>
                                      </p:tavLst>
                                    </p:anim>
                                    <p:anim calcmode="lin" valueType="num">
                                      <p:cBhvr>
                                        <p:cTn id="25" dur="500"/>
                                        <p:tgtEl>
                                          <p:spTgt spid="84"/>
                                        </p:tgtEl>
                                        <p:attrNameLst>
                                          <p:attrName>ppt_y</p:attrName>
                                        </p:attrNameLst>
                                      </p:cBhvr>
                                      <p:tavLst>
                                        <p:tav tm="0">
                                          <p:val>
                                            <p:strVal val="ppt_y"/>
                                          </p:val>
                                        </p:tav>
                                        <p:tav tm="100000">
                                          <p:val>
                                            <p:strVal val="ppt_y+.1"/>
                                          </p:val>
                                        </p:tav>
                                      </p:tavLst>
                                    </p:anim>
                                    <p:set>
                                      <p:cBhvr>
                                        <p:cTn id="26" dur="1" fill="hold">
                                          <p:stCondLst>
                                            <p:cond delay="499"/>
                                          </p:stCondLst>
                                        </p:cTn>
                                        <p:tgtEl>
                                          <p:spTgt spid="84"/>
                                        </p:tgtEl>
                                        <p:attrNameLst>
                                          <p:attrName>style.visibility</p:attrName>
                                        </p:attrNameLst>
                                      </p:cBhvr>
                                      <p:to>
                                        <p:strVal val="hidden"/>
                                      </p:to>
                                    </p:set>
                                  </p:childTnLst>
                                </p:cTn>
                              </p:par>
                            </p:childTnLst>
                          </p:cTn>
                        </p:par>
                        <p:par>
                          <p:cTn id="27" fill="hold">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92"/>
                                        </p:tgtEl>
                                        <p:attrNameLst>
                                          <p:attrName>style.visibility</p:attrName>
                                        </p:attrNameLst>
                                      </p:cBhvr>
                                      <p:to>
                                        <p:strVal val="visible"/>
                                      </p:to>
                                    </p:set>
                                    <p:anim calcmode="lin" valueType="num">
                                      <p:cBhvr additive="base">
                                        <p:cTn id="30" dur="500" fill="hold"/>
                                        <p:tgtEl>
                                          <p:spTgt spid="92"/>
                                        </p:tgtEl>
                                        <p:attrNameLst>
                                          <p:attrName>ppt_x</p:attrName>
                                        </p:attrNameLst>
                                      </p:cBhvr>
                                      <p:tavLst>
                                        <p:tav tm="0">
                                          <p:val>
                                            <p:strVal val="0-#ppt_w/2"/>
                                          </p:val>
                                        </p:tav>
                                        <p:tav tm="100000">
                                          <p:val>
                                            <p:strVal val="#ppt_x"/>
                                          </p:val>
                                        </p:tav>
                                      </p:tavLst>
                                    </p:anim>
                                    <p:anim calcmode="lin" valueType="num">
                                      <p:cBhvr additive="base">
                                        <p:cTn id="31"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barn(inVertical)">
                                      <p:cBhvr>
                                        <p:cTn id="36" dur="500"/>
                                        <p:tgtEl>
                                          <p:spTgt spid="90"/>
                                        </p:tgtEl>
                                      </p:cBhvr>
                                    </p:animEffect>
                                  </p:childTnLst>
                                </p:cTn>
                              </p:par>
                              <p:par>
                                <p:cTn id="37" presetID="16" presetClass="exit" presetSubtype="21" fill="hold" grpId="1" nodeType="withEffect">
                                  <p:stCondLst>
                                    <p:cond delay="0"/>
                                  </p:stCondLst>
                                  <p:childTnLst>
                                    <p:animEffect transition="out" filter="barn(inVertical)">
                                      <p:cBhvr>
                                        <p:cTn id="38" dur="500"/>
                                        <p:tgtEl>
                                          <p:spTgt spid="92"/>
                                        </p:tgtEl>
                                      </p:cBhvr>
                                    </p:animEffect>
                                    <p:set>
                                      <p:cBhvr>
                                        <p:cTn id="39" dur="1" fill="hold">
                                          <p:stCondLst>
                                            <p:cond delay="499"/>
                                          </p:stCondLst>
                                        </p:cTn>
                                        <p:tgtEl>
                                          <p:spTgt spid="92"/>
                                        </p:tgtEl>
                                        <p:attrNameLst>
                                          <p:attrName>style.visibility</p:attrName>
                                        </p:attrNameLst>
                                      </p:cBhvr>
                                      <p:to>
                                        <p:strVal val="hidden"/>
                                      </p:to>
                                    </p:set>
                                  </p:childTnLst>
                                </p:cTn>
                              </p:par>
                              <p:par>
                                <p:cTn id="40" presetID="42" presetClass="entr" presetSubtype="0" fill="hold" nodeType="withEffect">
                                  <p:stCondLst>
                                    <p:cond delay="0"/>
                                  </p:stCondLst>
                                  <p:childTnLst>
                                    <p:set>
                                      <p:cBhvr>
                                        <p:cTn id="41" dur="1" fill="hold">
                                          <p:stCondLst>
                                            <p:cond delay="0"/>
                                          </p:stCondLst>
                                        </p:cTn>
                                        <p:tgtEl>
                                          <p:spTgt spid="87">
                                            <p:txEl>
                                              <p:pRg st="0" end="0"/>
                                            </p:txEl>
                                          </p:spTgt>
                                        </p:tgtEl>
                                        <p:attrNameLst>
                                          <p:attrName>style.visibility</p:attrName>
                                        </p:attrNameLst>
                                      </p:cBhvr>
                                      <p:to>
                                        <p:strVal val="visible"/>
                                      </p:to>
                                    </p:set>
                                    <p:animEffect transition="in" filter="fade">
                                      <p:cBhvr>
                                        <p:cTn id="42" dur="500"/>
                                        <p:tgtEl>
                                          <p:spTgt spid="87">
                                            <p:txEl>
                                              <p:pRg st="0" end="0"/>
                                            </p:txEl>
                                          </p:spTgt>
                                        </p:tgtEl>
                                      </p:cBhvr>
                                    </p:animEffect>
                                    <p:anim calcmode="lin" valueType="num">
                                      <p:cBhvr>
                                        <p:cTn id="43"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p:cTn id="44" dur="500" fill="hold"/>
                                        <p:tgtEl>
                                          <p:spTgt spid="87">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7">
                                            <p:txEl>
                                              <p:pRg st="1" end="1"/>
                                            </p:txEl>
                                          </p:spTgt>
                                        </p:tgtEl>
                                        <p:attrNameLst>
                                          <p:attrName>style.visibility</p:attrName>
                                        </p:attrNameLst>
                                      </p:cBhvr>
                                      <p:to>
                                        <p:strVal val="visible"/>
                                      </p:to>
                                    </p:set>
                                    <p:animEffect transition="in" filter="fade">
                                      <p:cBhvr>
                                        <p:cTn id="47" dur="500"/>
                                        <p:tgtEl>
                                          <p:spTgt spid="87">
                                            <p:txEl>
                                              <p:pRg st="1" end="1"/>
                                            </p:txEl>
                                          </p:spTgt>
                                        </p:tgtEl>
                                      </p:cBhvr>
                                    </p:animEffect>
                                    <p:anim calcmode="lin" valueType="num">
                                      <p:cBhvr>
                                        <p:cTn id="48" dur="500" fill="hold"/>
                                        <p:tgtEl>
                                          <p:spTgt spid="87">
                                            <p:txEl>
                                              <p:pRg st="1" end="1"/>
                                            </p:txEl>
                                          </p:spTgt>
                                        </p:tgtEl>
                                        <p:attrNameLst>
                                          <p:attrName>ppt_x</p:attrName>
                                        </p:attrNameLst>
                                      </p:cBhvr>
                                      <p:tavLst>
                                        <p:tav tm="0">
                                          <p:val>
                                            <p:strVal val="#ppt_x"/>
                                          </p:val>
                                        </p:tav>
                                        <p:tav tm="100000">
                                          <p:val>
                                            <p:strVal val="#ppt_x"/>
                                          </p:val>
                                        </p:tav>
                                      </p:tavLst>
                                    </p:anim>
                                    <p:anim calcmode="lin" valueType="num">
                                      <p:cBhvr>
                                        <p:cTn id="49" dur="500" fill="hold"/>
                                        <p:tgtEl>
                                          <p:spTgt spid="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87">
                                            <p:txEl>
                                              <p:pRg st="2" end="2"/>
                                            </p:txEl>
                                          </p:spTgt>
                                        </p:tgtEl>
                                        <p:attrNameLst>
                                          <p:attrName>style.visibility</p:attrName>
                                        </p:attrNameLst>
                                      </p:cBhvr>
                                      <p:to>
                                        <p:strVal val="visible"/>
                                      </p:to>
                                    </p:set>
                                    <p:animEffect transition="in" filter="fade">
                                      <p:cBhvr>
                                        <p:cTn id="54" dur="500"/>
                                        <p:tgtEl>
                                          <p:spTgt spid="87">
                                            <p:txEl>
                                              <p:pRg st="2" end="2"/>
                                            </p:txEl>
                                          </p:spTgt>
                                        </p:tgtEl>
                                      </p:cBhvr>
                                    </p:animEffect>
                                    <p:anim calcmode="lin" valueType="num">
                                      <p:cBhvr>
                                        <p:cTn id="55" dur="500" fill="hold"/>
                                        <p:tgtEl>
                                          <p:spTgt spid="87">
                                            <p:txEl>
                                              <p:pRg st="2" end="2"/>
                                            </p:txEl>
                                          </p:spTgt>
                                        </p:tgtEl>
                                        <p:attrNameLst>
                                          <p:attrName>ppt_x</p:attrName>
                                        </p:attrNameLst>
                                      </p:cBhvr>
                                      <p:tavLst>
                                        <p:tav tm="0">
                                          <p:val>
                                            <p:strVal val="#ppt_x"/>
                                          </p:val>
                                        </p:tav>
                                        <p:tav tm="100000">
                                          <p:val>
                                            <p:strVal val="#ppt_x"/>
                                          </p:val>
                                        </p:tav>
                                      </p:tavLst>
                                    </p:anim>
                                    <p:anim calcmode="lin" valueType="num">
                                      <p:cBhvr>
                                        <p:cTn id="56" dur="500" fill="hold"/>
                                        <p:tgtEl>
                                          <p:spTgt spid="87">
                                            <p:txEl>
                                              <p:pRg st="2" end="2"/>
                                            </p:txEl>
                                          </p:spTgt>
                                        </p:tgtEl>
                                        <p:attrNameLst>
                                          <p:attrName>ppt_y</p:attrName>
                                        </p:attrNameLst>
                                      </p:cBhvr>
                                      <p:tavLst>
                                        <p:tav tm="0">
                                          <p:val>
                                            <p:strVal val="#ppt_y+.1"/>
                                          </p:val>
                                        </p:tav>
                                        <p:tav tm="100000">
                                          <p:val>
                                            <p:strVal val="#ppt_y"/>
                                          </p:val>
                                        </p:tav>
                                      </p:tavLst>
                                    </p:anim>
                                  </p:childTnLst>
                                </p:cTn>
                              </p:par>
                              <p:par>
                                <p:cTn id="57" presetID="42" presetClass="path" presetSubtype="0" accel="50000" decel="50000" fill="hold" nodeType="withEffect">
                                  <p:stCondLst>
                                    <p:cond delay="0"/>
                                  </p:stCondLst>
                                  <p:childTnLst>
                                    <p:animMotion origin="layout" path="M -4.44444E-6 -3.7037E-7 L 0.26945 0.05926 " pathEditMode="relative" rAng="0" ptsTypes="AA">
                                      <p:cBhvr>
                                        <p:cTn id="58" dur="1000" fill="hold"/>
                                        <p:tgtEl>
                                          <p:spTgt spid="90"/>
                                        </p:tgtEl>
                                        <p:attrNameLst>
                                          <p:attrName>ppt_x</p:attrName>
                                          <p:attrName>ppt_y</p:attrName>
                                        </p:attrNameLst>
                                      </p:cBhvr>
                                      <p:rCtr x="13472" y="2963"/>
                                    </p:animMotion>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7">
                                            <p:txEl>
                                              <p:pRg st="3" end="3"/>
                                            </p:txEl>
                                          </p:spTgt>
                                        </p:tgtEl>
                                        <p:attrNameLst>
                                          <p:attrName>style.visibility</p:attrName>
                                        </p:attrNameLst>
                                      </p:cBhvr>
                                      <p:to>
                                        <p:strVal val="visible"/>
                                      </p:to>
                                    </p:set>
                                    <p:animEffect transition="in" filter="fade">
                                      <p:cBhvr>
                                        <p:cTn id="63" dur="500"/>
                                        <p:tgtEl>
                                          <p:spTgt spid="87">
                                            <p:txEl>
                                              <p:pRg st="3" end="3"/>
                                            </p:txEl>
                                          </p:spTgt>
                                        </p:tgtEl>
                                      </p:cBhvr>
                                    </p:animEffect>
                                    <p:anim calcmode="lin" valueType="num">
                                      <p:cBhvr>
                                        <p:cTn id="64" dur="500" fill="hold"/>
                                        <p:tgtEl>
                                          <p:spTgt spid="87">
                                            <p:txEl>
                                              <p:pRg st="3" end="3"/>
                                            </p:txEl>
                                          </p:spTgt>
                                        </p:tgtEl>
                                        <p:attrNameLst>
                                          <p:attrName>ppt_x</p:attrName>
                                        </p:attrNameLst>
                                      </p:cBhvr>
                                      <p:tavLst>
                                        <p:tav tm="0">
                                          <p:val>
                                            <p:strVal val="#ppt_x"/>
                                          </p:val>
                                        </p:tav>
                                        <p:tav tm="100000">
                                          <p:val>
                                            <p:strVal val="#ppt_x"/>
                                          </p:val>
                                        </p:tav>
                                      </p:tavLst>
                                    </p:anim>
                                    <p:anim calcmode="lin" valueType="num">
                                      <p:cBhvr>
                                        <p:cTn id="65" dur="500" fill="hold"/>
                                        <p:tgtEl>
                                          <p:spTgt spid="87">
                                            <p:txEl>
                                              <p:pRg st="3" end="3"/>
                                            </p:txEl>
                                          </p:spTgt>
                                        </p:tgtEl>
                                        <p:attrNameLst>
                                          <p:attrName>ppt_y</p:attrName>
                                        </p:attrNameLst>
                                      </p:cBhvr>
                                      <p:tavLst>
                                        <p:tav tm="0">
                                          <p:val>
                                            <p:strVal val="#ppt_y+.1"/>
                                          </p:val>
                                        </p:tav>
                                        <p:tav tm="100000">
                                          <p:val>
                                            <p:strVal val="#ppt_y"/>
                                          </p:val>
                                        </p:tav>
                                      </p:tavLst>
                                    </p:anim>
                                  </p:childTnLst>
                                </p:cTn>
                              </p:par>
                              <p:par>
                                <p:cTn id="66" presetID="42" presetClass="path" presetSubtype="0" accel="50000" decel="50000" fill="hold" nodeType="withEffect">
                                  <p:stCondLst>
                                    <p:cond delay="0"/>
                                  </p:stCondLst>
                                  <p:childTnLst>
                                    <p:animMotion origin="layout" path="M 0.26945 0.05926 L 0.45556 0.11667 " pathEditMode="relative" rAng="0" ptsTypes="AA">
                                      <p:cBhvr>
                                        <p:cTn id="67" dur="1000" fill="hold"/>
                                        <p:tgtEl>
                                          <p:spTgt spid="90"/>
                                        </p:tgtEl>
                                        <p:attrNameLst>
                                          <p:attrName>ppt_x</p:attrName>
                                          <p:attrName>ppt_y</p:attrName>
                                        </p:attrNameLst>
                                      </p:cBhvr>
                                      <p:rCtr x="9306" y="2870"/>
                                    </p:animMotion>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0.45556 0.11667 L 0.79584 0.01852 " pathEditMode="relative" rAng="0" ptsTypes="AA">
                                      <p:cBhvr>
                                        <p:cTn id="71" dur="1000" fill="hold"/>
                                        <p:tgtEl>
                                          <p:spTgt spid="90"/>
                                        </p:tgtEl>
                                        <p:attrNameLst>
                                          <p:attrName>ppt_x</p:attrName>
                                          <p:attrName>ppt_y</p:attrName>
                                        </p:attrNameLst>
                                      </p:cBhvr>
                                      <p:rCtr x="17014" y="-49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0" y="-100013"/>
            <a:ext cx="9144000" cy="1143001"/>
          </a:xfrm>
        </p:spPr>
        <p:txBody>
          <a:bodyPr/>
          <a:lstStyle/>
          <a:p>
            <a:r>
              <a:rPr lang="en-US" altLang="en-US">
                <a:solidFill>
                  <a:schemeClr val="accent2"/>
                </a:solidFill>
              </a:rPr>
              <a:t>Establishing Differentiated Services </a:t>
            </a:r>
          </a:p>
        </p:txBody>
      </p:sp>
      <p:sp>
        <p:nvSpPr>
          <p:cNvPr id="512003" name="Rectangle 3"/>
          <p:cNvSpPr>
            <a:spLocks noGrp="1" noChangeArrowheads="1"/>
          </p:cNvSpPr>
          <p:nvPr>
            <p:ph type="body" sz="half" idx="1"/>
          </p:nvPr>
        </p:nvSpPr>
        <p:spPr>
          <a:xfrm>
            <a:off x="144463" y="1484313"/>
            <a:ext cx="8820150" cy="5184775"/>
          </a:xfrm>
        </p:spPr>
        <p:txBody>
          <a:bodyPr/>
          <a:lstStyle/>
          <a:p>
            <a:pPr>
              <a:lnSpc>
                <a:spcPct val="75000"/>
              </a:lnSpc>
              <a:buFont typeface="Arial" panose="020B0604020202020204" pitchFamily="34" charset="0"/>
              <a:buNone/>
            </a:pPr>
            <a:r>
              <a:rPr lang="en-AU" altLang="en-US" sz="5500" dirty="0"/>
              <a:t> </a:t>
            </a:r>
            <a:r>
              <a:rPr lang="en-AU" altLang="en-US" sz="2900" dirty="0"/>
              <a:t>There is a need to “tag” traffic with a </a:t>
            </a:r>
            <a:r>
              <a:rPr lang="en-AU" altLang="en-US" sz="2900" dirty="0" err="1"/>
              <a:t>QoS</a:t>
            </a:r>
            <a:r>
              <a:rPr lang="en-AU" altLang="en-US" sz="2900" dirty="0"/>
              <a:t> level so that a specific per-hop treatment can be applied:</a:t>
            </a:r>
            <a:br>
              <a:rPr lang="en-AU" altLang="en-US" sz="2900" dirty="0"/>
            </a:br>
            <a:endParaRPr lang="en-US" altLang="en-US" sz="1400" dirty="0"/>
          </a:p>
          <a:p>
            <a:pPr>
              <a:lnSpc>
                <a:spcPct val="75000"/>
              </a:lnSpc>
            </a:pPr>
            <a:r>
              <a:rPr lang="en-AU" altLang="en-US" sz="2000" dirty="0"/>
              <a:t>Layer 2 – </a:t>
            </a:r>
            <a:r>
              <a:rPr lang="en-AU" altLang="en-US" sz="2000" dirty="0" err="1"/>
              <a:t>CoS</a:t>
            </a:r>
            <a:r>
              <a:rPr lang="en-AU" altLang="en-US" sz="2000" dirty="0"/>
              <a:t> – Class of Service field.</a:t>
            </a:r>
          </a:p>
          <a:p>
            <a:pPr lvl="2">
              <a:lnSpc>
                <a:spcPct val="75000"/>
              </a:lnSpc>
              <a:buFontTx/>
              <a:buChar char="•"/>
            </a:pPr>
            <a:r>
              <a:rPr lang="en-AU" altLang="en-US" sz="2000" dirty="0"/>
              <a:t> 3 bits		0-7 value</a:t>
            </a:r>
          </a:p>
          <a:p>
            <a:pPr lvl="2">
              <a:lnSpc>
                <a:spcPct val="75000"/>
              </a:lnSpc>
              <a:buFontTx/>
              <a:buChar char="•"/>
            </a:pPr>
            <a:r>
              <a:rPr lang="en-AU" altLang="en-US" sz="2000" dirty="0"/>
              <a:t> Field is present in ISL and 802.1Q/P encapsulations </a:t>
            </a:r>
          </a:p>
          <a:p>
            <a:pPr>
              <a:lnSpc>
                <a:spcPct val="75000"/>
              </a:lnSpc>
            </a:pPr>
            <a:r>
              <a:rPr lang="en-AU" altLang="en-US" sz="2000" dirty="0"/>
              <a:t>Layer 3 – </a:t>
            </a:r>
            <a:r>
              <a:rPr lang="en-AU" altLang="en-US" sz="2000" dirty="0" err="1"/>
              <a:t>ToS</a:t>
            </a:r>
            <a:r>
              <a:rPr lang="en-AU" altLang="en-US" sz="2000" dirty="0"/>
              <a:t> – Type of Service field.</a:t>
            </a:r>
          </a:p>
          <a:p>
            <a:pPr lvl="2">
              <a:lnSpc>
                <a:spcPct val="75000"/>
              </a:lnSpc>
              <a:buFontTx/>
              <a:buChar char="•"/>
            </a:pPr>
            <a:r>
              <a:rPr lang="en-AU" altLang="en-US" sz="2000" dirty="0"/>
              <a:t> 3 bits		0-7 value	Only relevant to IP</a:t>
            </a:r>
          </a:p>
          <a:p>
            <a:pPr lvl="2">
              <a:lnSpc>
                <a:spcPct val="75000"/>
              </a:lnSpc>
              <a:buFontTx/>
              <a:buChar char="•"/>
            </a:pPr>
            <a:r>
              <a:rPr lang="en-AU" altLang="en-US" sz="2000" dirty="0"/>
              <a:t> Often referred to as “IP Precedence”</a:t>
            </a:r>
          </a:p>
          <a:p>
            <a:pPr>
              <a:lnSpc>
                <a:spcPct val="75000"/>
              </a:lnSpc>
            </a:pPr>
            <a:r>
              <a:rPr lang="en-AU" altLang="en-US" sz="2000" dirty="0"/>
              <a:t>Layer 3 – DSCP – Differentiated Services Code Point</a:t>
            </a:r>
          </a:p>
          <a:p>
            <a:pPr lvl="2">
              <a:lnSpc>
                <a:spcPct val="75000"/>
              </a:lnSpc>
              <a:buFontTx/>
              <a:buChar char="•"/>
            </a:pPr>
            <a:r>
              <a:rPr lang="en-AU" altLang="en-US" sz="2000" dirty="0"/>
              <a:t> Supersedes </a:t>
            </a:r>
            <a:r>
              <a:rPr lang="en-AU" altLang="en-US" sz="2000" dirty="0" err="1"/>
              <a:t>ToS</a:t>
            </a:r>
            <a:endParaRPr lang="en-AU" altLang="en-US" sz="2000" dirty="0"/>
          </a:p>
          <a:p>
            <a:pPr lvl="2">
              <a:lnSpc>
                <a:spcPct val="75000"/>
              </a:lnSpc>
              <a:buFontTx/>
              <a:buChar char="•"/>
            </a:pPr>
            <a:r>
              <a:rPr lang="en-AU" altLang="en-US" sz="2000" dirty="0"/>
              <a:t> 6 bits (first 3 bits are </a:t>
            </a:r>
            <a:r>
              <a:rPr lang="en-AU" altLang="en-US" sz="2000" dirty="0" err="1"/>
              <a:t>ToS</a:t>
            </a:r>
            <a:r>
              <a:rPr lang="en-AU" altLang="en-US" sz="2000" dirty="0"/>
              <a:t>)	0-63 value</a:t>
            </a:r>
            <a:r>
              <a:rPr lang="en-AU" altLang="en-US" sz="1700" dirty="0"/>
              <a:t/>
            </a:r>
            <a:br>
              <a:rPr lang="en-AU" altLang="en-US" sz="1700" dirty="0"/>
            </a:br>
            <a:endParaRPr lang="en-AU" altLang="en-US" sz="1700" dirty="0"/>
          </a:p>
          <a:p>
            <a:pPr>
              <a:lnSpc>
                <a:spcPct val="75000"/>
              </a:lnSpc>
              <a:buFont typeface="Arial" panose="020B0604020202020204" pitchFamily="34" charset="0"/>
              <a:buNone/>
            </a:pPr>
            <a:r>
              <a:rPr lang="en-AU" altLang="en-US" sz="2900" dirty="0"/>
              <a:t>	0 is the lowest priority</a:t>
            </a:r>
            <a:endParaRPr lang="en-US" altLang="en-US" sz="2900" dirty="0"/>
          </a:p>
          <a:p>
            <a:pPr>
              <a:lnSpc>
                <a:spcPct val="75000"/>
              </a:lnSpc>
              <a:buFont typeface="Arial" panose="020B0604020202020204" pitchFamily="34" charset="0"/>
              <a:buNone/>
            </a:pPr>
            <a:endParaRPr lang="en-US" altLang="en-US" sz="2500" dirty="0"/>
          </a:p>
        </p:txBody>
      </p:sp>
    </p:spTree>
    <p:extLst>
      <p:ext uri="{BB962C8B-B14F-4D97-AF65-F5344CB8AC3E}">
        <p14:creationId xmlns:p14="http://schemas.microsoft.com/office/powerpoint/2010/main" val="2403793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0" y="-100013"/>
            <a:ext cx="9144000" cy="1143001"/>
          </a:xfrm>
        </p:spPr>
        <p:txBody>
          <a:bodyPr/>
          <a:lstStyle/>
          <a:p>
            <a:r>
              <a:rPr lang="en-US" altLang="en-US">
                <a:solidFill>
                  <a:schemeClr val="accent2"/>
                </a:solidFill>
              </a:rPr>
              <a:t>Establishing Differentiated Services </a:t>
            </a:r>
          </a:p>
        </p:txBody>
      </p:sp>
      <p:sp>
        <p:nvSpPr>
          <p:cNvPr id="513027" name="Rectangle 3"/>
          <p:cNvSpPr>
            <a:spLocks noGrp="1" noChangeArrowheads="1"/>
          </p:cNvSpPr>
          <p:nvPr>
            <p:ph type="body" sz="half" idx="1"/>
          </p:nvPr>
        </p:nvSpPr>
        <p:spPr>
          <a:xfrm>
            <a:off x="144463" y="1484313"/>
            <a:ext cx="8820150" cy="5184775"/>
          </a:xfrm>
        </p:spPr>
        <p:txBody>
          <a:bodyPr/>
          <a:lstStyle/>
          <a:p>
            <a:pPr>
              <a:lnSpc>
                <a:spcPct val="75000"/>
              </a:lnSpc>
              <a:buFont typeface="Arial" panose="020B0604020202020204" pitchFamily="34" charset="0"/>
              <a:buNone/>
            </a:pPr>
            <a:r>
              <a:rPr lang="en-AU" altLang="en-US" sz="3300"/>
              <a:t>It may seem confusing to have three options for marking traffic:</a:t>
            </a:r>
          </a:p>
          <a:p>
            <a:pPr>
              <a:lnSpc>
                <a:spcPct val="75000"/>
              </a:lnSpc>
            </a:pPr>
            <a:r>
              <a:rPr lang="en-AU" altLang="en-US" sz="2500"/>
              <a:t>The way to proceed is often determined by the QoS capabilities of hosts, switches and routers within the network.</a:t>
            </a:r>
          </a:p>
          <a:p>
            <a:pPr>
              <a:lnSpc>
                <a:spcPct val="75000"/>
              </a:lnSpc>
            </a:pPr>
            <a:r>
              <a:rPr lang="en-AU" altLang="en-US" sz="2500"/>
              <a:t>In many instances it may be necessary to use different marking techniques at different points within a network.</a:t>
            </a:r>
          </a:p>
          <a:p>
            <a:pPr>
              <a:lnSpc>
                <a:spcPct val="75000"/>
              </a:lnSpc>
            </a:pPr>
            <a:r>
              <a:rPr lang="en-AU" altLang="en-US" sz="2500"/>
              <a:t>For example, it is common to use the DSCP to mark the QoS requirements of packets through the routed layers of the network and mark the frames using the CoS to allow layer 2 devices such as switches to provide for the QoS requirements of packet at the data link layer.</a:t>
            </a:r>
            <a:endParaRPr lang="en-US" altLang="en-US" sz="2500"/>
          </a:p>
        </p:txBody>
      </p:sp>
    </p:spTree>
    <p:extLst>
      <p:ext uri="{BB962C8B-B14F-4D97-AF65-F5344CB8AC3E}">
        <p14:creationId xmlns:p14="http://schemas.microsoft.com/office/powerpoint/2010/main" val="4211922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Classify Packets?</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28</a:t>
            </a:fld>
            <a:endParaRPr lang="en-US" dirty="0"/>
          </a:p>
        </p:txBody>
      </p:sp>
      <p:sp>
        <p:nvSpPr>
          <p:cNvPr id="4" name="Content Placeholder 3"/>
          <p:cNvSpPr>
            <a:spLocks noGrp="1"/>
          </p:cNvSpPr>
          <p:nvPr>
            <p:ph sz="quarter" idx="1"/>
          </p:nvPr>
        </p:nvSpPr>
        <p:spPr/>
        <p:txBody>
          <a:bodyPr>
            <a:normAutofit/>
          </a:bodyPr>
          <a:lstStyle/>
          <a:p>
            <a:r>
              <a:rPr lang="en-US" sz="2000" dirty="0" smtClean="0"/>
              <a:t>It depends.</a:t>
            </a:r>
          </a:p>
          <a:p>
            <a:pPr lvl="1"/>
            <a:r>
              <a:rPr lang="en-US" sz="2000" dirty="0" smtClean="0"/>
              <a:t>Based on ports</a:t>
            </a:r>
          </a:p>
          <a:p>
            <a:pPr lvl="2"/>
            <a:r>
              <a:rPr lang="en-US" sz="2000" dirty="0" smtClean="0"/>
              <a:t>i.e. 80 (HTTP) takes precedence over 21 (FTP)</a:t>
            </a:r>
          </a:p>
          <a:p>
            <a:pPr lvl="1"/>
            <a:r>
              <a:rPr lang="en-US" sz="2000" dirty="0" smtClean="0"/>
              <a:t>Based on application</a:t>
            </a:r>
          </a:p>
          <a:p>
            <a:pPr lvl="2"/>
            <a:r>
              <a:rPr lang="en-US" sz="2000" dirty="0" smtClean="0"/>
              <a:t>i.e. HTTP takes precedence over </a:t>
            </a:r>
            <a:r>
              <a:rPr lang="en-US" sz="2000" dirty="0" err="1" smtClean="0"/>
              <a:t>BitTorrent</a:t>
            </a:r>
            <a:endParaRPr lang="en-US" sz="2000" dirty="0" smtClean="0"/>
          </a:p>
          <a:p>
            <a:pPr lvl="1"/>
            <a:r>
              <a:rPr lang="en-US" sz="2000" dirty="0" smtClean="0"/>
              <a:t>Based on location</a:t>
            </a:r>
          </a:p>
          <a:p>
            <a:pPr lvl="2"/>
            <a:r>
              <a:rPr lang="en-US" sz="2000" dirty="0" smtClean="0"/>
              <a:t>i.e. home users get normal service…</a:t>
            </a:r>
          </a:p>
          <a:p>
            <a:pPr lvl="2"/>
            <a:r>
              <a:rPr lang="en-US" sz="2000" dirty="0" smtClean="0"/>
              <a:t>While hospitals/policy/fire department get priority service</a:t>
            </a:r>
          </a:p>
          <a:p>
            <a:pPr lvl="1"/>
            <a:r>
              <a:rPr lang="en-US" sz="2000" dirty="0" smtClean="0"/>
              <a:t>Based on who pays more $$$</a:t>
            </a:r>
          </a:p>
          <a:p>
            <a:pPr lvl="2"/>
            <a:r>
              <a:rPr lang="en-US" sz="2000" dirty="0" smtClean="0"/>
              <a:t>$100 for “premium” Internet vs. $25 “value” Internet</a:t>
            </a:r>
            <a:endParaRPr lang="en-US" sz="2000" dirty="0"/>
          </a:p>
        </p:txBody>
      </p:sp>
    </p:spTree>
    <p:extLst>
      <p:ext uri="{BB962C8B-B14F-4D97-AF65-F5344CB8AC3E}">
        <p14:creationId xmlns:p14="http://schemas.microsoft.com/office/powerpoint/2010/main" val="27644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anim calcmode="lin" valueType="num">
                                      <p:cBhvr>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anim calcmode="lin" valueType="num">
                                      <p:cBhvr>
                                        <p:cTn id="2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anim calcmode="lin" valueType="num">
                                      <p:cBhvr>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anim calcmode="lin" valueType="num">
                                      <p:cBhvr>
                                        <p:cTn id="32"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4">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anim calcmode="lin" valueType="num">
                                      <p:cBhvr>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anim calcmode="lin" valueType="num">
                                      <p:cBhvr>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3"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fade">
                                      <p:cBhvr>
                                        <p:cTn id="48" dur="500"/>
                                        <p:tgtEl>
                                          <p:spTgt spid="4">
                                            <p:txEl>
                                              <p:pRg st="8" end="8"/>
                                            </p:txEl>
                                          </p:spTgt>
                                        </p:tgtEl>
                                      </p:cBhvr>
                                    </p:animEffect>
                                    <p:anim calcmode="lin" valueType="num">
                                      <p:cBhvr>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0" dur="500" fill="hold"/>
                                        <p:tgtEl>
                                          <p:spTgt spid="4">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fade">
                                      <p:cBhvr>
                                        <p:cTn id="53" dur="500"/>
                                        <p:tgtEl>
                                          <p:spTgt spid="4">
                                            <p:txEl>
                                              <p:pRg st="9" end="9"/>
                                            </p:txEl>
                                          </p:spTgt>
                                        </p:tgtEl>
                                      </p:cBhvr>
                                    </p:animEffect>
                                    <p:anim calcmode="lin" valueType="num">
                                      <p:cBhvr>
                                        <p:cTn id="5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5"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Header, Revisited</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29</a:t>
            </a:fld>
            <a:endParaRPr lang="en-US" dirty="0"/>
          </a:p>
        </p:txBody>
      </p:sp>
      <p:sp>
        <p:nvSpPr>
          <p:cNvPr id="5" name="Rectangle 4"/>
          <p:cNvSpPr/>
          <p:nvPr/>
        </p:nvSpPr>
        <p:spPr>
          <a:xfrm>
            <a:off x="914487" y="3537779"/>
            <a:ext cx="85745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Version</a:t>
            </a:r>
            <a:endParaRPr lang="en-US" sz="1400" dirty="0"/>
          </a:p>
        </p:txBody>
      </p:sp>
      <p:sp>
        <p:nvSpPr>
          <p:cNvPr id="6" name="Rectangle 5"/>
          <p:cNvSpPr/>
          <p:nvPr/>
        </p:nvSpPr>
        <p:spPr>
          <a:xfrm>
            <a:off x="1771945" y="3537777"/>
            <a:ext cx="949925"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t>HLen</a:t>
            </a:r>
            <a:endParaRPr lang="en-US" sz="2400" dirty="0"/>
          </a:p>
        </p:txBody>
      </p:sp>
      <p:sp>
        <p:nvSpPr>
          <p:cNvPr id="7" name="Rectangle 6"/>
          <p:cNvSpPr/>
          <p:nvPr/>
        </p:nvSpPr>
        <p:spPr>
          <a:xfrm>
            <a:off x="2721870" y="3537779"/>
            <a:ext cx="1857910" cy="383652"/>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DSCP/ECN</a:t>
            </a:r>
          </a:p>
        </p:txBody>
      </p:sp>
      <p:sp>
        <p:nvSpPr>
          <p:cNvPr id="8" name="Rectangle 7"/>
          <p:cNvSpPr/>
          <p:nvPr/>
        </p:nvSpPr>
        <p:spPr>
          <a:xfrm>
            <a:off x="4579780" y="3537776"/>
            <a:ext cx="3658278" cy="383652"/>
          </a:xfrm>
          <a:prstGeom prst="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Datagram Length</a:t>
            </a:r>
            <a:endParaRPr lang="en-US" sz="2400" dirty="0"/>
          </a:p>
        </p:txBody>
      </p:sp>
      <p:sp>
        <p:nvSpPr>
          <p:cNvPr id="9" name="Rectangle 8"/>
          <p:cNvSpPr/>
          <p:nvPr/>
        </p:nvSpPr>
        <p:spPr>
          <a:xfrm>
            <a:off x="615040" y="3047891"/>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0</a:t>
            </a:r>
            <a:endParaRPr lang="en-US" sz="2400" dirty="0">
              <a:solidFill>
                <a:schemeClr val="tx1"/>
              </a:solidFill>
            </a:endParaRPr>
          </a:p>
        </p:txBody>
      </p:sp>
      <p:sp>
        <p:nvSpPr>
          <p:cNvPr id="10" name="Rectangle 9"/>
          <p:cNvSpPr/>
          <p:nvPr/>
        </p:nvSpPr>
        <p:spPr>
          <a:xfrm>
            <a:off x="2422424" y="3047891"/>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8</a:t>
            </a:r>
            <a:endParaRPr lang="en-US" sz="2400" dirty="0">
              <a:solidFill>
                <a:schemeClr val="tx1"/>
              </a:solidFill>
            </a:endParaRPr>
          </a:p>
        </p:txBody>
      </p:sp>
      <p:sp>
        <p:nvSpPr>
          <p:cNvPr id="11" name="Rectangle 10"/>
          <p:cNvSpPr/>
          <p:nvPr/>
        </p:nvSpPr>
        <p:spPr>
          <a:xfrm>
            <a:off x="4280334" y="3047891"/>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16</a:t>
            </a:r>
            <a:endParaRPr lang="en-US" sz="2400" dirty="0">
              <a:solidFill>
                <a:schemeClr val="tx1"/>
              </a:solidFill>
            </a:endParaRPr>
          </a:p>
        </p:txBody>
      </p:sp>
      <p:sp>
        <p:nvSpPr>
          <p:cNvPr id="12" name="Rectangle 11"/>
          <p:cNvSpPr/>
          <p:nvPr/>
        </p:nvSpPr>
        <p:spPr>
          <a:xfrm>
            <a:off x="6148519" y="3047890"/>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24</a:t>
            </a:r>
            <a:endParaRPr lang="en-US" sz="2400" dirty="0">
              <a:solidFill>
                <a:schemeClr val="tx1"/>
              </a:solidFill>
            </a:endParaRPr>
          </a:p>
        </p:txBody>
      </p:sp>
      <p:sp>
        <p:nvSpPr>
          <p:cNvPr id="13" name="Rectangle 12"/>
          <p:cNvSpPr/>
          <p:nvPr/>
        </p:nvSpPr>
        <p:spPr>
          <a:xfrm>
            <a:off x="7938611" y="3047889"/>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31</a:t>
            </a:r>
            <a:endParaRPr lang="en-US" sz="2400" dirty="0">
              <a:solidFill>
                <a:schemeClr val="tx1"/>
              </a:solidFill>
            </a:endParaRPr>
          </a:p>
        </p:txBody>
      </p:sp>
      <p:sp>
        <p:nvSpPr>
          <p:cNvPr id="14" name="Rectangle 13"/>
          <p:cNvSpPr/>
          <p:nvPr/>
        </p:nvSpPr>
        <p:spPr>
          <a:xfrm>
            <a:off x="1472499" y="3047891"/>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sp>
        <p:nvSpPr>
          <p:cNvPr id="15" name="Rectangle 14"/>
          <p:cNvSpPr/>
          <p:nvPr/>
        </p:nvSpPr>
        <p:spPr>
          <a:xfrm>
            <a:off x="3333118" y="3047888"/>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12</a:t>
            </a:r>
            <a:endParaRPr lang="en-US" sz="2400" dirty="0">
              <a:solidFill>
                <a:schemeClr val="tx1"/>
              </a:solidFill>
            </a:endParaRPr>
          </a:p>
        </p:txBody>
      </p:sp>
      <p:sp>
        <p:nvSpPr>
          <p:cNvPr id="16" name="Rectangle 15"/>
          <p:cNvSpPr/>
          <p:nvPr/>
        </p:nvSpPr>
        <p:spPr>
          <a:xfrm>
            <a:off x="5016405" y="3047891"/>
            <a:ext cx="598893"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19</a:t>
            </a:r>
            <a:endParaRPr lang="en-US" sz="2400" dirty="0">
              <a:solidFill>
                <a:schemeClr val="tx1"/>
              </a:solidFill>
            </a:endParaRPr>
          </a:p>
        </p:txBody>
      </p:sp>
      <p:sp>
        <p:nvSpPr>
          <p:cNvPr id="17" name="Rectangle 16"/>
          <p:cNvSpPr/>
          <p:nvPr/>
        </p:nvSpPr>
        <p:spPr>
          <a:xfrm>
            <a:off x="914487" y="3921431"/>
            <a:ext cx="3665293"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Identifier</a:t>
            </a:r>
            <a:endParaRPr lang="en-US" sz="2400" dirty="0"/>
          </a:p>
        </p:txBody>
      </p:sp>
      <p:sp>
        <p:nvSpPr>
          <p:cNvPr id="18" name="Rectangle 17"/>
          <p:cNvSpPr/>
          <p:nvPr/>
        </p:nvSpPr>
        <p:spPr>
          <a:xfrm>
            <a:off x="4579780" y="3921433"/>
            <a:ext cx="72997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Flags</a:t>
            </a:r>
            <a:endParaRPr lang="en-US" sz="1600" dirty="0"/>
          </a:p>
        </p:txBody>
      </p:sp>
      <p:sp>
        <p:nvSpPr>
          <p:cNvPr id="19" name="Rectangle 18"/>
          <p:cNvSpPr/>
          <p:nvPr/>
        </p:nvSpPr>
        <p:spPr>
          <a:xfrm>
            <a:off x="5315850" y="3921430"/>
            <a:ext cx="2922207"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Offset</a:t>
            </a:r>
            <a:endParaRPr lang="en-US" sz="2400" dirty="0"/>
          </a:p>
        </p:txBody>
      </p:sp>
      <p:sp>
        <p:nvSpPr>
          <p:cNvPr id="20" name="Rectangle 19"/>
          <p:cNvSpPr/>
          <p:nvPr/>
        </p:nvSpPr>
        <p:spPr>
          <a:xfrm>
            <a:off x="914486" y="4305082"/>
            <a:ext cx="1807384"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TTL</a:t>
            </a:r>
            <a:endParaRPr lang="en-US" sz="2400" dirty="0"/>
          </a:p>
        </p:txBody>
      </p:sp>
      <p:sp>
        <p:nvSpPr>
          <p:cNvPr id="21" name="Rectangle 20"/>
          <p:cNvSpPr/>
          <p:nvPr/>
        </p:nvSpPr>
        <p:spPr>
          <a:xfrm>
            <a:off x="2721869" y="4305082"/>
            <a:ext cx="1857910"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Protocol</a:t>
            </a:r>
            <a:endParaRPr lang="en-US" sz="2400" dirty="0"/>
          </a:p>
        </p:txBody>
      </p:sp>
      <p:sp>
        <p:nvSpPr>
          <p:cNvPr id="22" name="Rectangle 21"/>
          <p:cNvSpPr/>
          <p:nvPr/>
        </p:nvSpPr>
        <p:spPr>
          <a:xfrm>
            <a:off x="4579779" y="4305079"/>
            <a:ext cx="3658278"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Checksum</a:t>
            </a:r>
            <a:endParaRPr lang="en-US" sz="2400" dirty="0"/>
          </a:p>
        </p:txBody>
      </p:sp>
      <p:sp>
        <p:nvSpPr>
          <p:cNvPr id="23" name="Rectangle 22"/>
          <p:cNvSpPr/>
          <p:nvPr/>
        </p:nvSpPr>
        <p:spPr>
          <a:xfrm>
            <a:off x="911111" y="4688734"/>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Source IP Address</a:t>
            </a:r>
            <a:endParaRPr lang="en-US" sz="2400" dirty="0"/>
          </a:p>
        </p:txBody>
      </p:sp>
      <p:sp>
        <p:nvSpPr>
          <p:cNvPr id="24" name="Rectangle 23"/>
          <p:cNvSpPr/>
          <p:nvPr/>
        </p:nvSpPr>
        <p:spPr>
          <a:xfrm>
            <a:off x="916307" y="5072386"/>
            <a:ext cx="7326946" cy="383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Destination IP Address</a:t>
            </a:r>
            <a:endParaRPr lang="en-US" sz="2400" dirty="0"/>
          </a:p>
        </p:txBody>
      </p:sp>
      <p:sp>
        <p:nvSpPr>
          <p:cNvPr id="25" name="Rectangle 24"/>
          <p:cNvSpPr/>
          <p:nvPr/>
        </p:nvSpPr>
        <p:spPr>
          <a:xfrm>
            <a:off x="916307" y="5456038"/>
            <a:ext cx="7326946" cy="383652"/>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Options (if any, usually not)</a:t>
            </a:r>
            <a:endParaRPr lang="en-US" sz="2400" dirty="0"/>
          </a:p>
        </p:txBody>
      </p:sp>
      <p:sp>
        <p:nvSpPr>
          <p:cNvPr id="26" name="Rectangle 25"/>
          <p:cNvSpPr/>
          <p:nvPr/>
        </p:nvSpPr>
        <p:spPr>
          <a:xfrm>
            <a:off x="916307" y="5836439"/>
            <a:ext cx="7326946" cy="578813"/>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Data</a:t>
            </a:r>
            <a:endParaRPr lang="en-US" sz="2400" dirty="0"/>
          </a:p>
        </p:txBody>
      </p:sp>
      <p:grpSp>
        <p:nvGrpSpPr>
          <p:cNvPr id="27" name="Group 26"/>
          <p:cNvGrpSpPr/>
          <p:nvPr/>
        </p:nvGrpSpPr>
        <p:grpSpPr>
          <a:xfrm flipH="1">
            <a:off x="1336495" y="1676400"/>
            <a:ext cx="6589413" cy="1053991"/>
            <a:chOff x="1219204" y="4876799"/>
            <a:chExt cx="5181601" cy="2028167"/>
          </a:xfrm>
        </p:grpSpPr>
        <p:sp>
          <p:nvSpPr>
            <p:cNvPr id="28" name="Rectangular Callout 27"/>
            <p:cNvSpPr/>
            <p:nvPr/>
          </p:nvSpPr>
          <p:spPr>
            <a:xfrm>
              <a:off x="1219204" y="4876801"/>
              <a:ext cx="5181601" cy="2028165"/>
            </a:xfrm>
            <a:prstGeom prst="wedgeRectCallout">
              <a:avLst>
                <a:gd name="adj1" fmla="val 23432"/>
                <a:gd name="adj2" fmla="val 129602"/>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9" name="TextBox 28"/>
            <p:cNvSpPr txBox="1"/>
            <p:nvPr/>
          </p:nvSpPr>
          <p:spPr>
            <a:xfrm>
              <a:off x="1219204" y="4876799"/>
              <a:ext cx="5181601" cy="138499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sng" strike="noStrike" kern="0" cap="none" spc="0" normalizeH="0" baseline="0" noProof="0" dirty="0" err="1" smtClean="0">
                  <a:ln>
                    <a:noFill/>
                  </a:ln>
                  <a:solidFill>
                    <a:sysClr val="window" lastClr="FFFFFF"/>
                  </a:solidFill>
                  <a:effectLst/>
                  <a:uLnTx/>
                  <a:uFillTx/>
                </a:rPr>
                <a:t>DiffServ</a:t>
              </a:r>
              <a:r>
                <a:rPr kumimoji="0" lang="en-US" sz="2800" b="0" i="0" u="sng" strike="noStrike" kern="0" cap="none" spc="0" normalizeH="0" noProof="0" dirty="0" smtClean="0">
                  <a:ln>
                    <a:noFill/>
                  </a:ln>
                  <a:solidFill>
                    <a:sysClr val="window" lastClr="FFFFFF"/>
                  </a:solidFill>
                  <a:effectLst/>
                  <a:uLnTx/>
                  <a:uFillTx/>
                </a:rPr>
                <a:t> Code Point</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baseline="0" dirty="0" smtClean="0">
                  <a:solidFill>
                    <a:sysClr val="window" lastClr="FFFFFF"/>
                  </a:solidFill>
                </a:rPr>
                <a:t>Used to label the class of the packet</a:t>
              </a:r>
              <a:endParaRPr kumimoji="0" lang="en-US" sz="2800" b="0" i="0" strike="noStrike" kern="0" cap="none" spc="0" normalizeH="0" baseline="0" noProof="0" dirty="0" smtClean="0">
                <a:ln>
                  <a:noFill/>
                </a:ln>
                <a:solidFill>
                  <a:sysClr val="window" lastClr="FFFFFF"/>
                </a:solidFill>
                <a:effectLst/>
                <a:uLnTx/>
                <a:uFillTx/>
              </a:endParaRPr>
            </a:p>
          </p:txBody>
        </p:sp>
      </p:grpSp>
    </p:spTree>
    <p:extLst>
      <p:ext uri="{BB962C8B-B14F-4D97-AF65-F5344CB8AC3E}">
        <p14:creationId xmlns:p14="http://schemas.microsoft.com/office/powerpoint/2010/main" val="217062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Routing Protocols -- RIP, </a:t>
            </a:r>
            <a:r>
              <a:rPr lang="en-US" sz="2000" dirty="0" err="1" smtClean="0"/>
              <a:t>RIPng</a:t>
            </a:r>
            <a:r>
              <a:rPr lang="en-US" sz="2000" dirty="0" smtClean="0"/>
              <a:t>, OSPF</a:t>
            </a:r>
          </a:p>
          <a:p>
            <a:pPr marL="800100" lvl="1" indent="-457200">
              <a:buFont typeface="+mj-lt"/>
              <a:buAutoNum type="arabicPeriod"/>
            </a:pPr>
            <a:r>
              <a:rPr lang="en-US" sz="2000" dirty="0" smtClean="0"/>
              <a:t>Routing Protocols -- ISIS, 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Transport Layer -- </a:t>
            </a:r>
            <a:r>
              <a:rPr lang="en-US" sz="2000" dirty="0" smtClean="0"/>
              <a:t>TCP/UDP</a:t>
            </a:r>
          </a:p>
          <a:p>
            <a:pPr marL="800100" lvl="1" indent="-457200">
              <a:buFont typeface="+mj-lt"/>
              <a:buAutoNum type="arabicPeriod"/>
            </a:pPr>
            <a:r>
              <a:rPr lang="en-US" sz="2000" dirty="0" smtClean="0"/>
              <a:t>Access Control List (ACL)</a:t>
            </a:r>
            <a:endParaRPr lang="en-US" sz="2000" dirty="0" smtClean="0"/>
          </a:p>
          <a:p>
            <a:pPr marL="800100" lvl="1" indent="-457200">
              <a:buFont typeface="+mj-lt"/>
              <a:buAutoNum type="arabicPeriod"/>
            </a:pPr>
            <a:r>
              <a:rPr lang="en-US" sz="2000" b="1" dirty="0" smtClean="0"/>
              <a:t>Congestion Control &amp; Quality of Service (</a:t>
            </a:r>
            <a:r>
              <a:rPr lang="en-US" sz="2000" b="1" dirty="0" err="1" smtClean="0"/>
              <a:t>QoS</a:t>
            </a:r>
            <a:r>
              <a:rPr lang="en-US" sz="2000" b="1" dirty="0" smtClean="0"/>
              <a:t>)</a:t>
            </a:r>
          </a:p>
          <a:p>
            <a:pPr marL="800100" lvl="1" indent="-457200">
              <a:buFont typeface="+mj-lt"/>
              <a:buAutoNum type="arabicPeriod"/>
            </a:pPr>
            <a:r>
              <a:rPr lang="en-US" sz="2000" dirty="0" smtClean="0"/>
              <a:t>Application </a:t>
            </a:r>
            <a:r>
              <a:rPr lang="en-US" sz="2000" dirty="0" smtClean="0"/>
              <a:t>Layer Protocols</a:t>
            </a:r>
          </a:p>
          <a:p>
            <a:pPr marL="800100" lvl="1" indent="-457200">
              <a:buFont typeface="+mj-lt"/>
              <a:buAutoNum type="arabicPeriod"/>
            </a:pPr>
            <a:r>
              <a:rPr lang="en-US" sz="2000" dirty="0" smtClean="0"/>
              <a:t>Application Layer Protocols continue</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r>
              <a:rPr lang="en-US" altLang="he-IL" dirty="0" smtClean="0"/>
              <a:t>Classification and Conditioning</a:t>
            </a:r>
          </a:p>
        </p:txBody>
      </p:sp>
      <p:sp>
        <p:nvSpPr>
          <p:cNvPr id="5126" name="Rectangle 3"/>
          <p:cNvSpPr>
            <a:spLocks noGrp="1" noChangeArrowheads="1"/>
          </p:cNvSpPr>
          <p:nvPr>
            <p:ph type="body" idx="1"/>
          </p:nvPr>
        </p:nvSpPr>
        <p:spPr>
          <a:xfrm>
            <a:off x="533400" y="1339850"/>
            <a:ext cx="8305800" cy="2717800"/>
          </a:xfrm>
        </p:spPr>
        <p:txBody>
          <a:bodyPr/>
          <a:lstStyle/>
          <a:p>
            <a:r>
              <a:rPr lang="en-US" altLang="he-IL" sz="2400" dirty="0" smtClean="0">
                <a:latin typeface="Calibri" panose="020F0502020204030204" pitchFamily="34" charset="0"/>
              </a:rPr>
              <a:t>Packet is marked in the Type of Service (TOS) in IPv4, and Traffic Class in IPv6</a:t>
            </a:r>
          </a:p>
          <a:p>
            <a:r>
              <a:rPr lang="en-US" altLang="he-IL" sz="2400" dirty="0" smtClean="0">
                <a:latin typeface="Calibri" panose="020F0502020204030204" pitchFamily="34" charset="0"/>
              </a:rPr>
              <a:t>6 bits used for Differentiated Service Code Point (DSCP) and determine PHB that the packet will receive</a:t>
            </a:r>
          </a:p>
          <a:p>
            <a:r>
              <a:rPr lang="en-US" altLang="he-IL" sz="2400" dirty="0" smtClean="0">
                <a:latin typeface="Calibri" panose="020F0502020204030204" pitchFamily="34" charset="0"/>
              </a:rPr>
              <a:t>2 bits are currently unused</a:t>
            </a:r>
          </a:p>
          <a:p>
            <a:endParaRPr lang="en-US" altLang="en-US" dirty="0" smtClean="0"/>
          </a:p>
        </p:txBody>
      </p:sp>
      <p:graphicFrame>
        <p:nvGraphicFramePr>
          <p:cNvPr id="5122" name="Object 4"/>
          <p:cNvGraphicFramePr>
            <a:graphicFrameLocks noChangeAspect="1"/>
          </p:cNvGraphicFramePr>
          <p:nvPr>
            <p:extLst>
              <p:ext uri="{D42A27DB-BD31-4B8C-83A1-F6EECF244321}">
                <p14:modId xmlns:p14="http://schemas.microsoft.com/office/powerpoint/2010/main" val="1313759301"/>
              </p:ext>
            </p:extLst>
          </p:nvPr>
        </p:nvGraphicFramePr>
        <p:xfrm>
          <a:off x="654050" y="3627960"/>
          <a:ext cx="4117338" cy="763065"/>
        </p:xfrm>
        <a:graphic>
          <a:graphicData uri="http://schemas.openxmlformats.org/presentationml/2006/ole">
            <mc:AlternateContent xmlns:mc="http://schemas.openxmlformats.org/markup-compatibility/2006">
              <mc:Choice xmlns:v="urn:schemas-microsoft-com:vml" Requires="v">
                <p:oleObj spid="_x0000_s5158" name="Photo Editor Photo" r:id="rId3" imgW="16866667" imgH="3409524" progId="MSPhotoEd.3">
                  <p:embed/>
                </p:oleObj>
              </mc:Choice>
              <mc:Fallback>
                <p:oleObj name="Photo Editor Photo" r:id="rId3" imgW="16866667" imgH="340952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3627960"/>
                        <a:ext cx="4117338" cy="763065"/>
                      </a:xfrm>
                      <a:prstGeom prst="rect">
                        <a:avLst/>
                      </a:prstGeom>
                      <a:noFill/>
                      <a:ln>
                        <a:noFill/>
                      </a:ln>
                      <a:effectLst/>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4724400"/>
            <a:ext cx="4142738" cy="1066800"/>
          </a:xfrm>
          <a:prstGeom prst="rect">
            <a:avLst/>
          </a:prstGeom>
        </p:spPr>
      </p:pic>
      <p:sp>
        <p:nvSpPr>
          <p:cNvPr id="8" name="Text Box 2"/>
          <p:cNvSpPr txBox="1">
            <a:spLocks noChangeArrowheads="1"/>
          </p:cNvSpPr>
          <p:nvPr/>
        </p:nvSpPr>
        <p:spPr bwMode="auto">
          <a:xfrm>
            <a:off x="5334000" y="4572000"/>
            <a:ext cx="2286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rPr>
              <a:t>D: Delay</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rPr>
              <a:t>T: Throughput</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rPr>
              <a:t>R: Reliability</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rPr>
              <a:t>C: Cheapest</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rPr>
              <a:t>(low cost)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5489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228600"/>
            <a:ext cx="7886700" cy="625473"/>
          </a:xfrm>
        </p:spPr>
        <p:txBody>
          <a:bodyPr/>
          <a:lstStyle/>
          <a:p>
            <a:r>
              <a:rPr lang="en-US" dirty="0" smtClean="0"/>
              <a:t>DSCP values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43917148"/>
              </p:ext>
            </p:extLst>
          </p:nvPr>
        </p:nvGraphicFramePr>
        <p:xfrm>
          <a:off x="628649" y="1676400"/>
          <a:ext cx="7753350" cy="4663440"/>
        </p:xfrm>
        <a:graphic>
          <a:graphicData uri="http://schemas.openxmlformats.org/drawingml/2006/table">
            <a:tbl>
              <a:tblPr firstRow="1" firstCol="1" bandRow="1">
                <a:tableStyleId>{5C22544A-7EE6-4342-B048-85BDC9FD1C3A}</a:tableStyleId>
              </a:tblPr>
              <a:tblGrid>
                <a:gridCol w="742951"/>
                <a:gridCol w="591364"/>
                <a:gridCol w="917005"/>
                <a:gridCol w="917005"/>
                <a:gridCol w="917005"/>
                <a:gridCol w="917005"/>
                <a:gridCol w="917005"/>
                <a:gridCol w="917005"/>
                <a:gridCol w="917005"/>
              </a:tblGrid>
              <a:tr h="251011">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63</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60</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58</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56</a:t>
                      </a:r>
                    </a:p>
                    <a:p>
                      <a:pPr marL="0" marR="0">
                        <a:spcBef>
                          <a:spcPts val="0"/>
                        </a:spcBef>
                        <a:spcAft>
                          <a:spcPts val="0"/>
                        </a:spcAft>
                      </a:pPr>
                      <a:r>
                        <a:rPr lang="en-US" sz="1800">
                          <a:effectLst/>
                        </a:rPr>
                        <a:t>CS7</a:t>
                      </a:r>
                      <a:endParaRPr lang="en-US" sz="180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53</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52</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48</a:t>
                      </a:r>
                    </a:p>
                    <a:p>
                      <a:pPr marL="0" marR="0">
                        <a:spcBef>
                          <a:spcPts val="0"/>
                        </a:spcBef>
                        <a:spcAft>
                          <a:spcPts val="0"/>
                        </a:spcAft>
                      </a:pPr>
                      <a:r>
                        <a:rPr lang="en-US" sz="1800">
                          <a:effectLst/>
                        </a:rPr>
                        <a:t>CS6</a:t>
                      </a:r>
                      <a:endParaRPr lang="en-US" sz="180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46</a:t>
                      </a:r>
                    </a:p>
                    <a:p>
                      <a:pPr marL="0" marR="0">
                        <a:spcBef>
                          <a:spcPts val="0"/>
                        </a:spcBef>
                        <a:spcAft>
                          <a:spcPts val="0"/>
                        </a:spcAft>
                      </a:pPr>
                      <a:r>
                        <a:rPr lang="en-US" sz="1800">
                          <a:effectLst/>
                        </a:rPr>
                        <a:t>EF</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43</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42</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40</a:t>
                      </a:r>
                    </a:p>
                    <a:p>
                      <a:pPr marL="0" marR="0">
                        <a:spcBef>
                          <a:spcPts val="0"/>
                        </a:spcBef>
                        <a:spcAft>
                          <a:spcPts val="0"/>
                        </a:spcAft>
                      </a:pPr>
                      <a:r>
                        <a:rPr lang="en-US" sz="1800">
                          <a:effectLst/>
                        </a:rPr>
                        <a:t>CS5</a:t>
                      </a:r>
                      <a:endParaRPr lang="en-US" sz="180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38</a:t>
                      </a:r>
                    </a:p>
                    <a:p>
                      <a:pPr marL="0" marR="0">
                        <a:spcBef>
                          <a:spcPts val="0"/>
                        </a:spcBef>
                        <a:spcAft>
                          <a:spcPts val="0"/>
                        </a:spcAft>
                      </a:pPr>
                      <a:r>
                        <a:rPr lang="en-US" sz="1800">
                          <a:effectLst/>
                        </a:rPr>
                        <a:t>AF43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36</a:t>
                      </a:r>
                    </a:p>
                    <a:p>
                      <a:pPr marL="0" marR="0">
                        <a:spcBef>
                          <a:spcPts val="0"/>
                        </a:spcBef>
                        <a:spcAft>
                          <a:spcPts val="0"/>
                        </a:spcAft>
                      </a:pPr>
                      <a:r>
                        <a:rPr lang="en-US" sz="1800">
                          <a:effectLst/>
                        </a:rPr>
                        <a:t>AF42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34</a:t>
                      </a:r>
                    </a:p>
                    <a:p>
                      <a:pPr marL="0" marR="0">
                        <a:spcBef>
                          <a:spcPts val="0"/>
                        </a:spcBef>
                        <a:spcAft>
                          <a:spcPts val="0"/>
                        </a:spcAft>
                      </a:pPr>
                      <a:r>
                        <a:rPr lang="en-US" sz="1800">
                          <a:effectLst/>
                        </a:rPr>
                        <a:t>AF41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33</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32</a:t>
                      </a:r>
                    </a:p>
                    <a:p>
                      <a:pPr marL="0" marR="0">
                        <a:spcBef>
                          <a:spcPts val="0"/>
                        </a:spcBef>
                        <a:spcAft>
                          <a:spcPts val="0"/>
                        </a:spcAft>
                      </a:pPr>
                      <a:r>
                        <a:rPr lang="en-US" sz="1800">
                          <a:effectLst/>
                        </a:rPr>
                        <a:t>CS4</a:t>
                      </a:r>
                      <a:endParaRPr lang="en-US" sz="180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30</a:t>
                      </a:r>
                    </a:p>
                    <a:p>
                      <a:pPr marL="0" marR="0">
                        <a:spcBef>
                          <a:spcPts val="0"/>
                        </a:spcBef>
                        <a:spcAft>
                          <a:spcPts val="0"/>
                        </a:spcAft>
                      </a:pPr>
                      <a:r>
                        <a:rPr lang="en-US" sz="1800">
                          <a:effectLst/>
                        </a:rPr>
                        <a:t>AF33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28</a:t>
                      </a:r>
                    </a:p>
                    <a:p>
                      <a:pPr marL="0" marR="0">
                        <a:spcBef>
                          <a:spcPts val="0"/>
                        </a:spcBef>
                        <a:spcAft>
                          <a:spcPts val="0"/>
                        </a:spcAft>
                      </a:pPr>
                      <a:r>
                        <a:rPr lang="en-US" sz="1800">
                          <a:effectLst/>
                        </a:rPr>
                        <a:t>AF32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26</a:t>
                      </a:r>
                    </a:p>
                    <a:p>
                      <a:pPr marL="0" marR="0">
                        <a:spcBef>
                          <a:spcPts val="0"/>
                        </a:spcBef>
                        <a:spcAft>
                          <a:spcPts val="0"/>
                        </a:spcAft>
                      </a:pPr>
                      <a:r>
                        <a:rPr lang="en-US" sz="1800">
                          <a:effectLst/>
                        </a:rPr>
                        <a:t>AF31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25</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24</a:t>
                      </a:r>
                    </a:p>
                    <a:p>
                      <a:pPr marL="0" marR="0">
                        <a:spcBef>
                          <a:spcPts val="0"/>
                        </a:spcBef>
                        <a:spcAft>
                          <a:spcPts val="0"/>
                        </a:spcAft>
                      </a:pPr>
                      <a:r>
                        <a:rPr lang="en-US" sz="1800">
                          <a:effectLst/>
                        </a:rPr>
                        <a:t>CS3</a:t>
                      </a:r>
                      <a:endParaRPr lang="en-US" sz="180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22</a:t>
                      </a:r>
                    </a:p>
                    <a:p>
                      <a:pPr marL="0" marR="0">
                        <a:spcBef>
                          <a:spcPts val="0"/>
                        </a:spcBef>
                        <a:spcAft>
                          <a:spcPts val="0"/>
                        </a:spcAft>
                      </a:pPr>
                      <a:r>
                        <a:rPr lang="en-US" sz="1800">
                          <a:effectLst/>
                        </a:rPr>
                        <a:t>AF23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20</a:t>
                      </a:r>
                    </a:p>
                    <a:p>
                      <a:pPr marL="0" marR="0">
                        <a:spcBef>
                          <a:spcPts val="0"/>
                        </a:spcBef>
                        <a:spcAft>
                          <a:spcPts val="0"/>
                        </a:spcAft>
                      </a:pPr>
                      <a:r>
                        <a:rPr lang="en-US" sz="1800">
                          <a:effectLst/>
                        </a:rPr>
                        <a:t>AF22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18</a:t>
                      </a:r>
                    </a:p>
                    <a:p>
                      <a:pPr marL="0" marR="0">
                        <a:spcBef>
                          <a:spcPts val="0"/>
                        </a:spcBef>
                        <a:spcAft>
                          <a:spcPts val="0"/>
                        </a:spcAft>
                      </a:pPr>
                      <a:r>
                        <a:rPr lang="en-US" sz="1800">
                          <a:effectLst/>
                        </a:rPr>
                        <a:t>AF21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17</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16</a:t>
                      </a:r>
                    </a:p>
                    <a:p>
                      <a:pPr marL="0" marR="0">
                        <a:spcBef>
                          <a:spcPts val="0"/>
                        </a:spcBef>
                        <a:spcAft>
                          <a:spcPts val="0"/>
                        </a:spcAft>
                      </a:pPr>
                      <a:r>
                        <a:rPr lang="en-US" sz="1800">
                          <a:effectLst/>
                        </a:rPr>
                        <a:t>CS2</a:t>
                      </a:r>
                      <a:endParaRPr lang="en-US" sz="180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14</a:t>
                      </a:r>
                    </a:p>
                    <a:p>
                      <a:pPr marL="0" marR="0">
                        <a:spcBef>
                          <a:spcPts val="0"/>
                        </a:spcBef>
                        <a:spcAft>
                          <a:spcPts val="0"/>
                        </a:spcAft>
                      </a:pPr>
                      <a:r>
                        <a:rPr lang="en-US" sz="1800">
                          <a:effectLst/>
                        </a:rPr>
                        <a:t>AF13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12</a:t>
                      </a:r>
                    </a:p>
                    <a:p>
                      <a:pPr marL="0" marR="0">
                        <a:spcBef>
                          <a:spcPts val="0"/>
                        </a:spcBef>
                        <a:spcAft>
                          <a:spcPts val="0"/>
                        </a:spcAft>
                      </a:pPr>
                      <a:r>
                        <a:rPr lang="en-US" sz="1800">
                          <a:effectLst/>
                        </a:rPr>
                        <a:t>AF12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10</a:t>
                      </a:r>
                    </a:p>
                    <a:p>
                      <a:pPr marL="0" marR="0">
                        <a:spcBef>
                          <a:spcPts val="0"/>
                        </a:spcBef>
                        <a:spcAft>
                          <a:spcPts val="0"/>
                        </a:spcAft>
                      </a:pPr>
                      <a:r>
                        <a:rPr lang="en-US" sz="1800">
                          <a:effectLst/>
                        </a:rPr>
                        <a:t>AF11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9</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8</a:t>
                      </a:r>
                    </a:p>
                    <a:p>
                      <a:pPr marL="0" marR="0">
                        <a:spcBef>
                          <a:spcPts val="0"/>
                        </a:spcBef>
                        <a:spcAft>
                          <a:spcPts val="0"/>
                        </a:spcAft>
                      </a:pPr>
                      <a:r>
                        <a:rPr lang="en-US" sz="1800" dirty="0">
                          <a:effectLst/>
                        </a:rPr>
                        <a:t>CS1</a:t>
                      </a:r>
                      <a:endParaRPr lang="en-US" sz="1800" dirty="0">
                        <a:effectLst/>
                        <a:latin typeface="Times New Roman" panose="02020603050405020304" pitchFamily="18" charset="0"/>
                        <a:ea typeface="Times New Roman" panose="02020603050405020304" pitchFamily="18" charset="0"/>
                      </a:endParaRPr>
                    </a:p>
                  </a:txBody>
                  <a:tcPr marL="68580" marR="68580" marT="0" marB="0"/>
                </a:tc>
              </a:tr>
              <a:tr h="502024">
                <a:tc>
                  <a:txBody>
                    <a:bodyPr/>
                    <a:lstStyle/>
                    <a:p>
                      <a:pPr marL="0" marR="0">
                        <a:spcBef>
                          <a:spcPts val="0"/>
                        </a:spcBef>
                        <a:spcAft>
                          <a:spcPts val="0"/>
                        </a:spcAft>
                      </a:pPr>
                      <a:r>
                        <a:rPr lang="en-US" sz="1800">
                          <a:effectLst/>
                        </a:rPr>
                        <a:t>0</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6</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800" dirty="0">
                          <a:effectLst/>
                        </a:rPr>
                        <a:t>0</a:t>
                      </a:r>
                    </a:p>
                    <a:p>
                      <a:pPr marL="0" marR="0">
                        <a:spcBef>
                          <a:spcPts val="0"/>
                        </a:spcBef>
                        <a:spcAft>
                          <a:spcPts val="0"/>
                        </a:spcAft>
                      </a:pPr>
                      <a:r>
                        <a:rPr lang="en-US" sz="1800" dirty="0">
                          <a:effectLst/>
                        </a:rPr>
                        <a:t>Default</a:t>
                      </a:r>
                      <a:endParaRPr lang="en-US" sz="18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
        <p:nvSpPr>
          <p:cNvPr id="7" name="TextBox 6"/>
          <p:cNvSpPr txBox="1"/>
          <p:nvPr/>
        </p:nvSpPr>
        <p:spPr>
          <a:xfrm rot="16200000">
            <a:off x="-352549" y="3262734"/>
            <a:ext cx="1500732" cy="461665"/>
          </a:xfrm>
          <a:prstGeom prst="rect">
            <a:avLst/>
          </a:prstGeom>
          <a:noFill/>
        </p:spPr>
        <p:txBody>
          <a:bodyPr wrap="none" rtlCol="0">
            <a:spAutoFit/>
          </a:bodyPr>
          <a:lstStyle/>
          <a:p>
            <a:r>
              <a:rPr lang="en-US" dirty="0" smtClean="0">
                <a:latin typeface="+mn-lt"/>
              </a:rPr>
              <a:t>First 3 bits</a:t>
            </a:r>
            <a:endParaRPr lang="en-US" dirty="0">
              <a:latin typeface="+mn-lt"/>
            </a:endParaRPr>
          </a:p>
        </p:txBody>
      </p:sp>
      <p:sp>
        <p:nvSpPr>
          <p:cNvPr id="9" name="TextBox 8"/>
          <p:cNvSpPr txBox="1"/>
          <p:nvPr/>
        </p:nvSpPr>
        <p:spPr>
          <a:xfrm>
            <a:off x="1828800" y="1106139"/>
            <a:ext cx="1465466" cy="461665"/>
          </a:xfrm>
          <a:prstGeom prst="rect">
            <a:avLst/>
          </a:prstGeom>
          <a:noFill/>
        </p:spPr>
        <p:txBody>
          <a:bodyPr wrap="none" rtlCol="0">
            <a:spAutoFit/>
          </a:bodyPr>
          <a:lstStyle/>
          <a:p>
            <a:r>
              <a:rPr lang="en-US" dirty="0" smtClean="0">
                <a:latin typeface="+mn-lt"/>
              </a:rPr>
              <a:t>Last 3 bits</a:t>
            </a:r>
            <a:endParaRPr lang="en-US" dirty="0">
              <a:latin typeface="+mn-lt"/>
            </a:endParaRPr>
          </a:p>
        </p:txBody>
      </p:sp>
    </p:spTree>
    <p:extLst>
      <p:ext uri="{BB962C8B-B14F-4D97-AF65-F5344CB8AC3E}">
        <p14:creationId xmlns:p14="http://schemas.microsoft.com/office/powerpoint/2010/main" val="2383360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en-US" altLang="he-IL" smtClean="0"/>
              <a:t>Forwarding (PHB)</a:t>
            </a:r>
          </a:p>
        </p:txBody>
      </p:sp>
      <p:sp>
        <p:nvSpPr>
          <p:cNvPr id="52229" name="Rectangle 3"/>
          <p:cNvSpPr>
            <a:spLocks noGrp="1" noChangeArrowheads="1"/>
          </p:cNvSpPr>
          <p:nvPr>
            <p:ph type="body" idx="1"/>
          </p:nvPr>
        </p:nvSpPr>
        <p:spPr/>
        <p:txBody>
          <a:bodyPr/>
          <a:lstStyle/>
          <a:p>
            <a:pPr>
              <a:buFont typeface="ZapfDingbats" pitchFamily="82" charset="2"/>
              <a:buNone/>
            </a:pPr>
            <a:r>
              <a:rPr lang="en-US" altLang="ko-KR" sz="2800" dirty="0" smtClean="0">
                <a:ea typeface="Gulim" panose="020B0600000101010101" pitchFamily="34" charset="-127"/>
              </a:rPr>
              <a:t>PHBs being developed:</a:t>
            </a:r>
            <a:endParaRPr lang="en-US" altLang="ko-KR" dirty="0" smtClean="0">
              <a:ea typeface="Gulim" panose="020B0600000101010101" pitchFamily="34" charset="-127"/>
            </a:endParaRPr>
          </a:p>
          <a:p>
            <a:r>
              <a:rPr lang="en-US" altLang="ko-KR" dirty="0" smtClean="0">
                <a:solidFill>
                  <a:srgbClr val="FF0000"/>
                </a:solidFill>
                <a:ea typeface="Gulim" panose="020B0600000101010101" pitchFamily="34" charset="-127"/>
              </a:rPr>
              <a:t>Expedited Forwarding:</a:t>
            </a:r>
            <a:r>
              <a:rPr lang="en-US" altLang="ko-KR" dirty="0" smtClean="0">
                <a:ea typeface="Gulim" panose="020B0600000101010101" pitchFamily="34" charset="-127"/>
              </a:rPr>
              <a:t> </a:t>
            </a:r>
            <a:r>
              <a:rPr lang="en-US" altLang="ko-KR" dirty="0" smtClean="0">
                <a:ea typeface="Gulim" panose="020B0600000101010101" pitchFamily="34" charset="-127"/>
              </a:rPr>
              <a:t>packet departure </a:t>
            </a:r>
            <a:r>
              <a:rPr lang="en-US" altLang="ko-KR" dirty="0" smtClean="0">
                <a:ea typeface="Gulim" panose="020B0600000101010101" pitchFamily="34" charset="-127"/>
              </a:rPr>
              <a:t>rate of a class equals or exceeds specified rate </a:t>
            </a:r>
          </a:p>
          <a:p>
            <a:pPr lvl="1"/>
            <a:r>
              <a:rPr lang="en-US" altLang="ko-KR" sz="2000" dirty="0" smtClean="0">
                <a:ea typeface="Gulim" panose="020B0600000101010101" pitchFamily="34" charset="-127"/>
              </a:rPr>
              <a:t>logical link with a minimum guaranteed rate</a:t>
            </a:r>
          </a:p>
          <a:p>
            <a:pPr lvl="2"/>
            <a:r>
              <a:rPr lang="en-US" altLang="ko-KR" sz="2000" dirty="0" smtClean="0">
                <a:ea typeface="Gulim" panose="020B0600000101010101" pitchFamily="34" charset="-127"/>
              </a:rPr>
              <a:t>Premium service </a:t>
            </a:r>
          </a:p>
          <a:p>
            <a:pPr lvl="1"/>
            <a:r>
              <a:rPr lang="en-US" altLang="ko-KR" sz="2000" dirty="0" smtClean="0">
                <a:ea typeface="Gulim" panose="020B0600000101010101" pitchFamily="34" charset="-127"/>
              </a:rPr>
              <a:t>DSCP = 101110 (46)</a:t>
            </a:r>
          </a:p>
          <a:p>
            <a:r>
              <a:rPr lang="en-US" altLang="ko-KR" dirty="0" smtClean="0">
                <a:solidFill>
                  <a:srgbClr val="FF0000"/>
                </a:solidFill>
                <a:ea typeface="Gulim" panose="020B0600000101010101" pitchFamily="34" charset="-127"/>
              </a:rPr>
              <a:t>Assured Forwarding:</a:t>
            </a:r>
            <a:r>
              <a:rPr lang="en-US" altLang="ko-KR" dirty="0" smtClean="0">
                <a:ea typeface="Gulim" panose="020B0600000101010101" pitchFamily="34" charset="-127"/>
              </a:rPr>
              <a:t> 4 classes of traffic</a:t>
            </a:r>
          </a:p>
          <a:p>
            <a:pPr lvl="1"/>
            <a:r>
              <a:rPr lang="en-US" altLang="ko-KR" sz="2000" dirty="0">
                <a:ea typeface="Gulim" panose="020B0600000101010101" pitchFamily="34" charset="-127"/>
              </a:rPr>
              <a:t>E</a:t>
            </a:r>
            <a:r>
              <a:rPr lang="en-US" altLang="ko-KR" sz="2000" dirty="0" smtClean="0">
                <a:ea typeface="Gulim" panose="020B0600000101010101" pitchFamily="34" charset="-127"/>
              </a:rPr>
              <a:t>ach </a:t>
            </a:r>
            <a:r>
              <a:rPr lang="en-US" altLang="ko-KR" sz="2000" dirty="0" smtClean="0">
                <a:ea typeface="Gulim" panose="020B0600000101010101" pitchFamily="34" charset="-127"/>
              </a:rPr>
              <a:t>guaranteed minimum amount of bandwidth</a:t>
            </a:r>
          </a:p>
          <a:p>
            <a:pPr lvl="1"/>
            <a:r>
              <a:rPr lang="en-US" altLang="ko-KR" sz="2000" dirty="0">
                <a:ea typeface="Gulim" panose="020B0600000101010101" pitchFamily="34" charset="-127"/>
              </a:rPr>
              <a:t>E</a:t>
            </a:r>
            <a:r>
              <a:rPr lang="en-US" altLang="ko-KR" sz="2000" dirty="0" smtClean="0">
                <a:ea typeface="Gulim" panose="020B0600000101010101" pitchFamily="34" charset="-127"/>
              </a:rPr>
              <a:t>ach </a:t>
            </a:r>
            <a:r>
              <a:rPr lang="en-US" altLang="ko-KR" sz="2000" dirty="0" smtClean="0">
                <a:ea typeface="Gulim" panose="020B0600000101010101" pitchFamily="34" charset="-127"/>
              </a:rPr>
              <a:t>with three drop preference partitions</a:t>
            </a:r>
          </a:p>
          <a:p>
            <a:pPr lvl="2"/>
            <a:r>
              <a:rPr lang="en-US" altLang="ko-KR" sz="2000" dirty="0" smtClean="0">
                <a:ea typeface="Gulim" panose="020B0600000101010101" pitchFamily="34" charset="-127"/>
              </a:rPr>
              <a:t>Gold, silver, bronze</a:t>
            </a:r>
          </a:p>
        </p:txBody>
      </p:sp>
    </p:spTree>
    <p:extLst>
      <p:ext uri="{BB962C8B-B14F-4D97-AF65-F5344CB8AC3E}">
        <p14:creationId xmlns:p14="http://schemas.microsoft.com/office/powerpoint/2010/main" val="4248488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6" name="Picture 4"/>
          <p:cNvPicPr>
            <a:picLocks noChangeAspect="1" noChangeArrowheads="1"/>
          </p:cNvPicPr>
          <p:nvPr/>
        </p:nvPicPr>
        <p:blipFill>
          <a:blip r:embed="rId3" cstate="print"/>
          <a:srcRect/>
          <a:stretch>
            <a:fillRect/>
          </a:stretch>
        </p:blipFill>
        <p:spPr bwMode="auto">
          <a:xfrm>
            <a:off x="304800" y="1828800"/>
            <a:ext cx="8229600" cy="3262313"/>
          </a:xfrm>
          <a:prstGeom prst="rect">
            <a:avLst/>
          </a:prstGeom>
          <a:noFill/>
          <a:ln w="9525">
            <a:noFill/>
            <a:miter lim="800000"/>
            <a:headEnd/>
            <a:tailEnd/>
          </a:ln>
        </p:spPr>
      </p:pic>
    </p:spTree>
    <p:extLst>
      <p:ext uri="{BB962C8B-B14F-4D97-AF65-F5344CB8AC3E}">
        <p14:creationId xmlns:p14="http://schemas.microsoft.com/office/powerpoint/2010/main" val="637829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wipe(left)">
                                      <p:cBhvr>
                                        <p:cTn id="7"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en-US" altLang="he-IL" smtClean="0"/>
              <a:t>Forwarding (PHB)</a:t>
            </a:r>
          </a:p>
        </p:txBody>
      </p:sp>
      <p:sp>
        <p:nvSpPr>
          <p:cNvPr id="51205" name="Rectangle 3"/>
          <p:cNvSpPr>
            <a:spLocks noGrp="1" noChangeArrowheads="1"/>
          </p:cNvSpPr>
          <p:nvPr>
            <p:ph type="body" idx="1"/>
          </p:nvPr>
        </p:nvSpPr>
        <p:spPr/>
        <p:txBody>
          <a:bodyPr/>
          <a:lstStyle/>
          <a:p>
            <a:r>
              <a:rPr lang="en-US" altLang="he-IL" dirty="0" smtClean="0"/>
              <a:t>Per Hop Behavior (PHB) result in a different observable (measurable) forwarding performance behavior</a:t>
            </a:r>
          </a:p>
          <a:p>
            <a:r>
              <a:rPr lang="en-US" altLang="he-IL" dirty="0" smtClean="0"/>
              <a:t>PHB does not specify what mechanisms to use to ensure required PHB performance behavior</a:t>
            </a:r>
          </a:p>
          <a:p>
            <a:r>
              <a:rPr lang="en-US" altLang="he-IL" dirty="0" smtClean="0"/>
              <a:t>Examples: </a:t>
            </a:r>
          </a:p>
          <a:p>
            <a:pPr lvl="1"/>
            <a:r>
              <a:rPr lang="en-US" altLang="he-IL" sz="2000" dirty="0" smtClean="0"/>
              <a:t>Class A gets x% of outgoing link bandwidth over time intervals of a specified length</a:t>
            </a:r>
          </a:p>
          <a:p>
            <a:pPr lvl="1"/>
            <a:r>
              <a:rPr lang="en-US" altLang="he-IL" sz="2000" dirty="0" smtClean="0"/>
              <a:t>Class A packets leave first before packets from class B</a:t>
            </a:r>
            <a:endParaRPr lang="en-US" altLang="he-IL" dirty="0" smtClean="0"/>
          </a:p>
        </p:txBody>
      </p:sp>
    </p:spTree>
    <p:extLst>
      <p:ext uri="{BB962C8B-B14F-4D97-AF65-F5344CB8AC3E}">
        <p14:creationId xmlns:p14="http://schemas.microsoft.com/office/powerpoint/2010/main" val="145528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Grp="1" noChangeArrowheads="1"/>
          </p:cNvSpPr>
          <p:nvPr>
            <p:ph type="title"/>
          </p:nvPr>
        </p:nvSpPr>
        <p:spPr>
          <a:xfrm>
            <a:off x="1636713" y="228600"/>
            <a:ext cx="5003800" cy="871538"/>
          </a:xfrm>
        </p:spPr>
        <p:txBody>
          <a:bodyPr/>
          <a:lstStyle/>
          <a:p>
            <a:r>
              <a:rPr lang="en-US" altLang="en-US" smtClean="0"/>
              <a:t>DiffServ Routers</a:t>
            </a:r>
          </a:p>
        </p:txBody>
      </p:sp>
      <p:sp>
        <p:nvSpPr>
          <p:cNvPr id="268291" name="Rectangle 3"/>
          <p:cNvSpPr>
            <a:spLocks noChangeArrowheads="1"/>
          </p:cNvSpPr>
          <p:nvPr/>
        </p:nvSpPr>
        <p:spPr bwMode="auto">
          <a:xfrm>
            <a:off x="1555750" y="1339850"/>
            <a:ext cx="5926138" cy="1981200"/>
          </a:xfrm>
          <a:prstGeom prst="rect">
            <a:avLst/>
          </a:prstGeom>
          <a:solidFill>
            <a:srgbClr val="C0C0C0"/>
          </a:solidFill>
          <a:ln w="12700">
            <a:solidFill>
              <a:schemeClr val="tx1"/>
            </a:solidFill>
            <a:miter lim="800000"/>
            <a:headEnd/>
            <a:tailEnd/>
          </a:ln>
          <a:effectLst>
            <a:outerShdw dist="107763" dir="18900000" algn="ctr" rotWithShape="0">
              <a:schemeClr val="bg2"/>
            </a:outerShdw>
          </a:effectLst>
        </p:spPr>
        <p:txBody>
          <a:bodyPr wrap="none" anchor="ctr"/>
          <a:lstStyle/>
          <a:p>
            <a:pPr algn="ctr">
              <a:defRPr/>
            </a:pPr>
            <a:endParaRPr lang="en-US" sz="2400">
              <a:latin typeface="Times New Roman" pitchFamily="18" charset="0"/>
            </a:endParaRPr>
          </a:p>
          <a:p>
            <a:pPr algn="ctr">
              <a:defRPr/>
            </a:pPr>
            <a:endParaRPr lang="en-US" sz="2400">
              <a:latin typeface="Times New Roman" pitchFamily="18" charset="0"/>
            </a:endParaRPr>
          </a:p>
          <a:p>
            <a:pPr algn="ctr">
              <a:defRPr/>
            </a:pPr>
            <a:endParaRPr lang="en-US" sz="2400">
              <a:latin typeface="Times New Roman" pitchFamily="18" charset="0"/>
            </a:endParaRPr>
          </a:p>
          <a:p>
            <a:pPr algn="ctr">
              <a:defRPr/>
            </a:pPr>
            <a:endParaRPr lang="en-US" sz="2400">
              <a:latin typeface="Times New Roman" pitchFamily="18" charset="0"/>
            </a:endParaRPr>
          </a:p>
          <a:p>
            <a:pPr algn="ctr">
              <a:defRPr/>
            </a:pPr>
            <a:endParaRPr lang="en-US" sz="2400">
              <a:latin typeface="Times New Roman" pitchFamily="18" charset="0"/>
            </a:endParaRPr>
          </a:p>
          <a:p>
            <a:pPr algn="ctr">
              <a:defRPr/>
            </a:pPr>
            <a:endParaRPr lang="en-US" sz="2400">
              <a:latin typeface="Arial" charset="0"/>
            </a:endParaRPr>
          </a:p>
        </p:txBody>
      </p:sp>
      <p:sp>
        <p:nvSpPr>
          <p:cNvPr id="6154" name="Line 4"/>
          <p:cNvSpPr>
            <a:spLocks noChangeShapeType="1"/>
          </p:cNvSpPr>
          <p:nvPr/>
        </p:nvSpPr>
        <p:spPr bwMode="auto">
          <a:xfrm>
            <a:off x="1204913" y="2774950"/>
            <a:ext cx="50323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5" name="Rectangle 5"/>
          <p:cNvSpPr>
            <a:spLocks noChangeArrowheads="1"/>
          </p:cNvSpPr>
          <p:nvPr/>
        </p:nvSpPr>
        <p:spPr bwMode="auto">
          <a:xfrm>
            <a:off x="1708150" y="2433638"/>
            <a:ext cx="1325563" cy="5461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Classifier</a:t>
            </a:r>
          </a:p>
        </p:txBody>
      </p:sp>
      <p:sp>
        <p:nvSpPr>
          <p:cNvPr id="6156" name="Rectangle 6"/>
          <p:cNvSpPr>
            <a:spLocks noChangeArrowheads="1"/>
          </p:cNvSpPr>
          <p:nvPr/>
        </p:nvSpPr>
        <p:spPr bwMode="auto">
          <a:xfrm>
            <a:off x="4608513" y="2433638"/>
            <a:ext cx="1133475" cy="5461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Meter</a:t>
            </a:r>
          </a:p>
        </p:txBody>
      </p:sp>
      <p:sp>
        <p:nvSpPr>
          <p:cNvPr id="6157" name="Rectangle 7"/>
          <p:cNvSpPr>
            <a:spLocks noChangeArrowheads="1"/>
          </p:cNvSpPr>
          <p:nvPr/>
        </p:nvSpPr>
        <p:spPr bwMode="auto">
          <a:xfrm>
            <a:off x="6057900" y="2433638"/>
            <a:ext cx="1135063" cy="5461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Policer</a:t>
            </a:r>
          </a:p>
        </p:txBody>
      </p:sp>
      <p:sp>
        <p:nvSpPr>
          <p:cNvPr id="6158" name="Line 8"/>
          <p:cNvSpPr>
            <a:spLocks noChangeShapeType="1"/>
          </p:cNvSpPr>
          <p:nvPr/>
        </p:nvSpPr>
        <p:spPr bwMode="auto">
          <a:xfrm>
            <a:off x="4292600" y="2774950"/>
            <a:ext cx="31591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9"/>
          <p:cNvSpPr>
            <a:spLocks noChangeShapeType="1"/>
          </p:cNvSpPr>
          <p:nvPr/>
        </p:nvSpPr>
        <p:spPr bwMode="auto">
          <a:xfrm>
            <a:off x="5741988" y="2774950"/>
            <a:ext cx="315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0"/>
          <p:cNvSpPr>
            <a:spLocks noChangeShapeType="1"/>
          </p:cNvSpPr>
          <p:nvPr/>
        </p:nvSpPr>
        <p:spPr bwMode="auto">
          <a:xfrm>
            <a:off x="7192963" y="2774950"/>
            <a:ext cx="69373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1" name="Rectangle 11"/>
          <p:cNvSpPr>
            <a:spLocks noChangeArrowheads="1"/>
          </p:cNvSpPr>
          <p:nvPr/>
        </p:nvSpPr>
        <p:spPr bwMode="auto">
          <a:xfrm>
            <a:off x="3222625" y="2433638"/>
            <a:ext cx="1133475" cy="5461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Marker</a:t>
            </a:r>
          </a:p>
        </p:txBody>
      </p:sp>
      <p:sp>
        <p:nvSpPr>
          <p:cNvPr id="6162" name="Line 12"/>
          <p:cNvSpPr>
            <a:spLocks noChangeShapeType="1"/>
          </p:cNvSpPr>
          <p:nvPr/>
        </p:nvSpPr>
        <p:spPr bwMode="auto">
          <a:xfrm>
            <a:off x="3033713" y="2774950"/>
            <a:ext cx="188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146" name="Object 13"/>
          <p:cNvGraphicFramePr>
            <a:graphicFrameLocks noChangeAspect="1"/>
          </p:cNvGraphicFramePr>
          <p:nvPr/>
        </p:nvGraphicFramePr>
        <p:xfrm>
          <a:off x="2125663" y="1476375"/>
          <a:ext cx="622300" cy="874713"/>
        </p:xfrm>
        <a:graphic>
          <a:graphicData uri="http://schemas.openxmlformats.org/presentationml/2006/ole">
            <mc:AlternateContent xmlns:mc="http://schemas.openxmlformats.org/markup-compatibility/2006">
              <mc:Choice xmlns:v="urn:schemas-microsoft-com:vml" Requires="v">
                <p:oleObj spid="_x0000_s6286" name="Clip" r:id="rId4" imgW="1626840" imgH="2286720" progId="MS_ClipArt_Gallery.2">
                  <p:embed/>
                </p:oleObj>
              </mc:Choice>
              <mc:Fallback>
                <p:oleObj name="Clip" r:id="rId4" imgW="1626840" imgH="228672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663" y="1476375"/>
                        <a:ext cx="622300"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14"/>
          <p:cNvGraphicFramePr>
            <a:graphicFrameLocks noChangeAspect="1"/>
          </p:cNvGraphicFramePr>
          <p:nvPr/>
        </p:nvGraphicFramePr>
        <p:xfrm>
          <a:off x="3379788" y="1544638"/>
          <a:ext cx="820737" cy="769937"/>
        </p:xfrm>
        <a:graphic>
          <a:graphicData uri="http://schemas.openxmlformats.org/presentationml/2006/ole">
            <mc:AlternateContent xmlns:mc="http://schemas.openxmlformats.org/markup-compatibility/2006">
              <mc:Choice xmlns:v="urn:schemas-microsoft-com:vml" Requires="v">
                <p:oleObj spid="_x0000_s6287" name="Clip" r:id="rId6" imgW="2979360" imgH="2795040" progId="MS_ClipArt_Gallery.2">
                  <p:embed/>
                </p:oleObj>
              </mc:Choice>
              <mc:Fallback>
                <p:oleObj name="Clip" r:id="rId6" imgW="2979360" imgH="27950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9788" y="1544638"/>
                        <a:ext cx="820737"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15"/>
          <p:cNvGraphicFramePr>
            <a:graphicFrameLocks noChangeAspect="1"/>
          </p:cNvGraphicFramePr>
          <p:nvPr/>
        </p:nvGraphicFramePr>
        <p:xfrm>
          <a:off x="4837113" y="1476375"/>
          <a:ext cx="615950" cy="838200"/>
        </p:xfrm>
        <a:graphic>
          <a:graphicData uri="http://schemas.openxmlformats.org/presentationml/2006/ole">
            <mc:AlternateContent xmlns:mc="http://schemas.openxmlformats.org/markup-compatibility/2006">
              <mc:Choice xmlns:v="urn:schemas-microsoft-com:vml" Requires="v">
                <p:oleObj spid="_x0000_s6288" name="Clip" r:id="rId8" imgW="1942560" imgH="2642760" progId="MS_ClipArt_Gallery.2">
                  <p:embed/>
                </p:oleObj>
              </mc:Choice>
              <mc:Fallback>
                <p:oleObj name="Clip" r:id="rId8" imgW="1942560" imgH="264276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7113" y="1476375"/>
                        <a:ext cx="6159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16"/>
          <p:cNvGraphicFramePr>
            <a:graphicFrameLocks noChangeAspect="1"/>
          </p:cNvGraphicFramePr>
          <p:nvPr/>
        </p:nvGraphicFramePr>
        <p:xfrm>
          <a:off x="6276975" y="1612900"/>
          <a:ext cx="887413" cy="685800"/>
        </p:xfrm>
        <a:graphic>
          <a:graphicData uri="http://schemas.openxmlformats.org/presentationml/2006/ole">
            <mc:AlternateContent xmlns:mc="http://schemas.openxmlformats.org/markup-compatibility/2006">
              <mc:Choice xmlns:v="urn:schemas-microsoft-com:vml" Requires="v">
                <p:oleObj spid="_x0000_s6289" name="Clip" r:id="rId10" imgW="1420920" imgH="1098720" progId="MS_ClipArt_Gallery.2">
                  <p:embed/>
                </p:oleObj>
              </mc:Choice>
              <mc:Fallback>
                <p:oleObj name="Clip" r:id="rId10" imgW="1420920" imgH="109872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76975" y="1612900"/>
                        <a:ext cx="8874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Rectangle 17"/>
          <p:cNvSpPr>
            <a:spLocks noChangeArrowheads="1"/>
          </p:cNvSpPr>
          <p:nvPr/>
        </p:nvSpPr>
        <p:spPr bwMode="auto">
          <a:xfrm>
            <a:off x="290513" y="1416050"/>
            <a:ext cx="11626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a:solidFill>
                  <a:schemeClr val="tx1"/>
                </a:solidFill>
                <a:latin typeface="Comic Sans MS" panose="030F0702030302020204" pitchFamily="66" charset="0"/>
              </a:defRPr>
            </a:lvl1pPr>
            <a:lvl2pPr marL="742950" indent="-285750" defTabSz="762000">
              <a:defRPr>
                <a:solidFill>
                  <a:schemeClr val="tx1"/>
                </a:solidFill>
                <a:latin typeface="Comic Sans MS" panose="030F0702030302020204" pitchFamily="66" charset="0"/>
              </a:defRPr>
            </a:lvl2pPr>
            <a:lvl3pPr marL="1143000" indent="-228600" defTabSz="762000">
              <a:defRPr>
                <a:solidFill>
                  <a:schemeClr val="tx1"/>
                </a:solidFill>
                <a:latin typeface="Comic Sans MS" panose="030F0702030302020204" pitchFamily="66" charset="0"/>
              </a:defRPr>
            </a:lvl3pPr>
            <a:lvl4pPr marL="1600200" indent="-228600" defTabSz="762000">
              <a:defRPr>
                <a:solidFill>
                  <a:schemeClr val="tx1"/>
                </a:solidFill>
                <a:latin typeface="Comic Sans MS" panose="030F0702030302020204" pitchFamily="66" charset="0"/>
              </a:defRPr>
            </a:lvl4pPr>
            <a:lvl5pPr marL="2057400" indent="-228600" defTabSz="762000">
              <a:defRPr>
                <a:solidFill>
                  <a:schemeClr val="tx1"/>
                </a:solidFill>
                <a:latin typeface="Comic Sans MS" panose="030F0702030302020204" pitchFamily="66" charset="0"/>
              </a:defRPr>
            </a:lvl5pPr>
            <a:lvl6pPr marL="2514600" indent="-228600" defTabSz="762000" eaLnBrk="0" fontAlgn="base" hangingPunct="0">
              <a:spcBef>
                <a:spcPct val="0"/>
              </a:spcBef>
              <a:spcAft>
                <a:spcPct val="0"/>
              </a:spcAft>
              <a:defRPr>
                <a:solidFill>
                  <a:schemeClr val="tx1"/>
                </a:solidFill>
                <a:latin typeface="Comic Sans MS" panose="030F0702030302020204" pitchFamily="66" charset="0"/>
              </a:defRPr>
            </a:lvl6pPr>
            <a:lvl7pPr marL="2971800" indent="-228600" defTabSz="762000" eaLnBrk="0" fontAlgn="base" hangingPunct="0">
              <a:spcBef>
                <a:spcPct val="0"/>
              </a:spcBef>
              <a:spcAft>
                <a:spcPct val="0"/>
              </a:spcAft>
              <a:defRPr>
                <a:solidFill>
                  <a:schemeClr val="tx1"/>
                </a:solidFill>
                <a:latin typeface="Comic Sans MS" panose="030F0702030302020204" pitchFamily="66" charset="0"/>
              </a:defRPr>
            </a:lvl7pPr>
            <a:lvl8pPr marL="3429000" indent="-228600" defTabSz="762000" eaLnBrk="0" fontAlgn="base" hangingPunct="0">
              <a:spcBef>
                <a:spcPct val="0"/>
              </a:spcBef>
              <a:spcAft>
                <a:spcPct val="0"/>
              </a:spcAft>
              <a:defRPr>
                <a:solidFill>
                  <a:schemeClr val="tx1"/>
                </a:solidFill>
                <a:latin typeface="Comic Sans MS" panose="030F0702030302020204" pitchFamily="66" charset="0"/>
              </a:defRPr>
            </a:lvl8pPr>
            <a:lvl9pPr marL="3886200" indent="-228600" defTabSz="762000" eaLnBrk="0" fontAlgn="base" hangingPunct="0">
              <a:spcBef>
                <a:spcPct val="0"/>
              </a:spcBef>
              <a:spcAft>
                <a:spcPct val="0"/>
              </a:spcAft>
              <a:defRPr>
                <a:solidFill>
                  <a:schemeClr val="tx1"/>
                </a:solidFill>
                <a:latin typeface="Comic Sans MS" panose="030F0702030302020204" pitchFamily="66" charset="0"/>
              </a:defRPr>
            </a:lvl9pPr>
          </a:lstStyle>
          <a:p>
            <a:pPr>
              <a:lnSpc>
                <a:spcPct val="90000"/>
              </a:lnSpc>
            </a:pPr>
            <a:r>
              <a:rPr lang="en-US" altLang="en-US" sz="2000" dirty="0" err="1">
                <a:latin typeface="Arial" panose="020B0604020202020204" pitchFamily="34" charset="0"/>
              </a:rPr>
              <a:t>DiffServ</a:t>
            </a:r>
            <a:r>
              <a:rPr lang="en-US" altLang="en-US" sz="2000" dirty="0">
                <a:latin typeface="Arial" panose="020B0604020202020204" pitchFamily="34" charset="0"/>
              </a:rPr>
              <a:t> </a:t>
            </a:r>
            <a:br>
              <a:rPr lang="en-US" altLang="en-US" sz="2000" dirty="0">
                <a:latin typeface="Arial" panose="020B0604020202020204" pitchFamily="34" charset="0"/>
              </a:rPr>
            </a:br>
            <a:r>
              <a:rPr lang="en-US" altLang="en-US" sz="2000" dirty="0">
                <a:latin typeface="Arial" panose="020B0604020202020204" pitchFamily="34" charset="0"/>
              </a:rPr>
              <a:t>Edge </a:t>
            </a:r>
            <a:br>
              <a:rPr lang="en-US" altLang="en-US" sz="2000" dirty="0">
                <a:latin typeface="Arial" panose="020B0604020202020204" pitchFamily="34" charset="0"/>
              </a:rPr>
            </a:br>
            <a:r>
              <a:rPr lang="en-US" altLang="en-US" sz="2000" dirty="0">
                <a:latin typeface="Arial" panose="020B0604020202020204" pitchFamily="34" charset="0"/>
              </a:rPr>
              <a:t>Router</a:t>
            </a:r>
          </a:p>
        </p:txBody>
      </p:sp>
      <p:sp>
        <p:nvSpPr>
          <p:cNvPr id="268306" name="Rectangle 18"/>
          <p:cNvSpPr>
            <a:spLocks noChangeArrowheads="1"/>
          </p:cNvSpPr>
          <p:nvPr/>
        </p:nvSpPr>
        <p:spPr bwMode="auto">
          <a:xfrm>
            <a:off x="1555750" y="3702050"/>
            <a:ext cx="5908675" cy="2590800"/>
          </a:xfrm>
          <a:prstGeom prst="rect">
            <a:avLst/>
          </a:prstGeom>
          <a:solidFill>
            <a:srgbClr val="C0C0C0"/>
          </a:solidFill>
          <a:ln w="12700">
            <a:solidFill>
              <a:schemeClr val="tx1"/>
            </a:solidFill>
            <a:miter lim="800000"/>
            <a:headEnd/>
            <a:tailEnd/>
          </a:ln>
          <a:effectLst>
            <a:outerShdw dist="107763" dir="18900000" algn="ctr" rotWithShape="0">
              <a:schemeClr val="bg2"/>
            </a:outerShdw>
          </a:effectLst>
        </p:spPr>
        <p:txBody>
          <a:bodyPr wrap="none" anchor="ctr"/>
          <a:lstStyle/>
          <a:p>
            <a:pPr algn="ctr">
              <a:defRPr/>
            </a:pPr>
            <a:endParaRPr lang="en-US" sz="2000">
              <a:latin typeface="Arial" charset="0"/>
            </a:endParaRPr>
          </a:p>
          <a:p>
            <a:pPr algn="ctr">
              <a:defRPr/>
            </a:pPr>
            <a:endParaRPr lang="en-US" sz="2000">
              <a:latin typeface="Arial" charset="0"/>
            </a:endParaRPr>
          </a:p>
          <a:p>
            <a:pPr algn="ctr">
              <a:defRPr/>
            </a:pPr>
            <a:endParaRPr lang="en-US" sz="2000">
              <a:latin typeface="Arial" charset="0"/>
            </a:endParaRPr>
          </a:p>
          <a:p>
            <a:pPr algn="ctr">
              <a:defRPr/>
            </a:pPr>
            <a:endParaRPr lang="en-US" sz="2000">
              <a:latin typeface="Arial" charset="0"/>
            </a:endParaRPr>
          </a:p>
          <a:p>
            <a:pPr algn="ctr">
              <a:defRPr/>
            </a:pPr>
            <a:endParaRPr lang="en-US" sz="2000">
              <a:latin typeface="Arial" charset="0"/>
            </a:endParaRPr>
          </a:p>
          <a:p>
            <a:pPr algn="ctr">
              <a:defRPr/>
            </a:pPr>
            <a:endParaRPr lang="en-US" sz="2000">
              <a:latin typeface="Arial" charset="0"/>
            </a:endParaRPr>
          </a:p>
        </p:txBody>
      </p:sp>
      <p:sp>
        <p:nvSpPr>
          <p:cNvPr id="6165" name="AutoShape 19"/>
          <p:cNvSpPr>
            <a:spLocks noChangeArrowheads="1"/>
          </p:cNvSpPr>
          <p:nvPr/>
        </p:nvSpPr>
        <p:spPr bwMode="auto">
          <a:xfrm>
            <a:off x="2400300" y="4997450"/>
            <a:ext cx="1266825" cy="914400"/>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Extract</a:t>
            </a:r>
          </a:p>
          <a:p>
            <a:pPr algn="ctr"/>
            <a:r>
              <a:rPr lang="en-US" altLang="en-US" sz="2000">
                <a:latin typeface="Arial" panose="020B0604020202020204" pitchFamily="34" charset="0"/>
              </a:rPr>
              <a:t>DSCP</a:t>
            </a:r>
          </a:p>
        </p:txBody>
      </p:sp>
      <p:sp>
        <p:nvSpPr>
          <p:cNvPr id="6166" name="Line 20"/>
          <p:cNvSpPr>
            <a:spLocks noChangeShapeType="1"/>
          </p:cNvSpPr>
          <p:nvPr/>
        </p:nvSpPr>
        <p:spPr bwMode="auto">
          <a:xfrm>
            <a:off x="1204913" y="5530850"/>
            <a:ext cx="11953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67" name="AutoShape 21"/>
          <p:cNvSpPr>
            <a:spLocks noChangeArrowheads="1"/>
          </p:cNvSpPr>
          <p:nvPr/>
        </p:nvSpPr>
        <p:spPr bwMode="auto">
          <a:xfrm>
            <a:off x="5214938" y="4083050"/>
            <a:ext cx="1476375" cy="762000"/>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Local</a:t>
            </a:r>
          </a:p>
          <a:p>
            <a:pPr algn="ctr"/>
            <a:r>
              <a:rPr lang="en-US" altLang="en-US" sz="2000">
                <a:latin typeface="Arial" panose="020B0604020202020204" pitchFamily="34" charset="0"/>
              </a:rPr>
              <a:t>conditions</a:t>
            </a:r>
          </a:p>
        </p:txBody>
      </p:sp>
      <p:sp>
        <p:nvSpPr>
          <p:cNvPr id="6168" name="AutoShape 22"/>
          <p:cNvSpPr>
            <a:spLocks noChangeArrowheads="1"/>
          </p:cNvSpPr>
          <p:nvPr/>
        </p:nvSpPr>
        <p:spPr bwMode="auto">
          <a:xfrm>
            <a:off x="3386138" y="3854450"/>
            <a:ext cx="1266825" cy="609600"/>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PHB</a:t>
            </a:r>
          </a:p>
        </p:txBody>
      </p:sp>
      <p:sp>
        <p:nvSpPr>
          <p:cNvPr id="6169" name="AutoShape 23"/>
          <p:cNvSpPr>
            <a:spLocks noChangeArrowheads="1"/>
          </p:cNvSpPr>
          <p:nvPr/>
        </p:nvSpPr>
        <p:spPr bwMode="auto">
          <a:xfrm>
            <a:off x="3527425" y="4006850"/>
            <a:ext cx="1265238" cy="609600"/>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PHB</a:t>
            </a:r>
          </a:p>
        </p:txBody>
      </p:sp>
      <p:sp>
        <p:nvSpPr>
          <p:cNvPr id="6170" name="AutoShape 24"/>
          <p:cNvSpPr>
            <a:spLocks noChangeArrowheads="1"/>
          </p:cNvSpPr>
          <p:nvPr/>
        </p:nvSpPr>
        <p:spPr bwMode="auto">
          <a:xfrm>
            <a:off x="3667125" y="4159250"/>
            <a:ext cx="1266825" cy="609600"/>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PHB</a:t>
            </a:r>
          </a:p>
        </p:txBody>
      </p:sp>
      <p:sp>
        <p:nvSpPr>
          <p:cNvPr id="6171" name="AutoShape 25"/>
          <p:cNvSpPr>
            <a:spLocks noChangeArrowheads="1"/>
          </p:cNvSpPr>
          <p:nvPr/>
        </p:nvSpPr>
        <p:spPr bwMode="auto">
          <a:xfrm>
            <a:off x="3808413" y="4311650"/>
            <a:ext cx="1265237" cy="609600"/>
          </a:xfrm>
          <a:prstGeom prst="flowChartProcess">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PHB</a:t>
            </a:r>
          </a:p>
        </p:txBody>
      </p:sp>
      <p:sp>
        <p:nvSpPr>
          <p:cNvPr id="6172" name="Line 26"/>
          <p:cNvSpPr>
            <a:spLocks noChangeShapeType="1"/>
          </p:cNvSpPr>
          <p:nvPr/>
        </p:nvSpPr>
        <p:spPr bwMode="auto">
          <a:xfrm flipV="1">
            <a:off x="2824163" y="4387850"/>
            <a:ext cx="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Line 27"/>
          <p:cNvSpPr>
            <a:spLocks noChangeShapeType="1"/>
          </p:cNvSpPr>
          <p:nvPr/>
        </p:nvSpPr>
        <p:spPr bwMode="auto">
          <a:xfrm>
            <a:off x="2824163" y="4387850"/>
            <a:ext cx="8429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4" name="Text Box 28"/>
          <p:cNvSpPr txBox="1">
            <a:spLocks noChangeArrowheads="1"/>
          </p:cNvSpPr>
          <p:nvPr/>
        </p:nvSpPr>
        <p:spPr bwMode="auto">
          <a:xfrm>
            <a:off x="1793875" y="4006850"/>
            <a:ext cx="148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spcBef>
                <a:spcPct val="50000"/>
              </a:spcBef>
            </a:pPr>
            <a:r>
              <a:rPr lang="en-US" altLang="en-US" sz="2000">
                <a:latin typeface="Arial" panose="020B0604020202020204" pitchFamily="34" charset="0"/>
              </a:rPr>
              <a:t>Select PHB</a:t>
            </a:r>
          </a:p>
        </p:txBody>
      </p:sp>
      <p:sp>
        <p:nvSpPr>
          <p:cNvPr id="6175" name="Rectangle 29"/>
          <p:cNvSpPr>
            <a:spLocks noChangeArrowheads="1"/>
          </p:cNvSpPr>
          <p:nvPr/>
        </p:nvSpPr>
        <p:spPr bwMode="auto">
          <a:xfrm>
            <a:off x="4441825" y="5073650"/>
            <a:ext cx="1898650" cy="838200"/>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latin typeface="Arial" panose="020B0604020202020204" pitchFamily="34" charset="0"/>
              </a:rPr>
              <a:t>Packet </a:t>
            </a:r>
          </a:p>
          <a:p>
            <a:pPr algn="ctr"/>
            <a:r>
              <a:rPr lang="en-US" altLang="en-US" sz="2000">
                <a:latin typeface="Arial" panose="020B0604020202020204" pitchFamily="34" charset="0"/>
              </a:rPr>
              <a:t>treatment</a:t>
            </a:r>
          </a:p>
        </p:txBody>
      </p:sp>
      <p:sp>
        <p:nvSpPr>
          <p:cNvPr id="6176" name="Line 30"/>
          <p:cNvSpPr>
            <a:spLocks noChangeShapeType="1"/>
          </p:cNvSpPr>
          <p:nvPr/>
        </p:nvSpPr>
        <p:spPr bwMode="auto">
          <a:xfrm>
            <a:off x="4792663" y="4921250"/>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7" name="Line 31"/>
          <p:cNvSpPr>
            <a:spLocks noChangeShapeType="1"/>
          </p:cNvSpPr>
          <p:nvPr/>
        </p:nvSpPr>
        <p:spPr bwMode="auto">
          <a:xfrm>
            <a:off x="5848350" y="4845050"/>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8" name="Line 32"/>
          <p:cNvSpPr>
            <a:spLocks noChangeShapeType="1"/>
          </p:cNvSpPr>
          <p:nvPr/>
        </p:nvSpPr>
        <p:spPr bwMode="auto">
          <a:xfrm>
            <a:off x="3667125" y="5530850"/>
            <a:ext cx="7747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79" name="Line 33"/>
          <p:cNvSpPr>
            <a:spLocks noChangeShapeType="1"/>
          </p:cNvSpPr>
          <p:nvPr/>
        </p:nvSpPr>
        <p:spPr bwMode="auto">
          <a:xfrm>
            <a:off x="6340475" y="5530850"/>
            <a:ext cx="15462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80" name="Rectangle 34"/>
          <p:cNvSpPr>
            <a:spLocks noChangeArrowheads="1"/>
          </p:cNvSpPr>
          <p:nvPr/>
        </p:nvSpPr>
        <p:spPr bwMode="auto">
          <a:xfrm>
            <a:off x="290513" y="3778250"/>
            <a:ext cx="116269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a:solidFill>
                  <a:schemeClr val="tx1"/>
                </a:solidFill>
                <a:latin typeface="Comic Sans MS" panose="030F0702030302020204" pitchFamily="66" charset="0"/>
              </a:defRPr>
            </a:lvl1pPr>
            <a:lvl2pPr marL="742950" indent="-285750" defTabSz="762000">
              <a:defRPr>
                <a:solidFill>
                  <a:schemeClr val="tx1"/>
                </a:solidFill>
                <a:latin typeface="Comic Sans MS" panose="030F0702030302020204" pitchFamily="66" charset="0"/>
              </a:defRPr>
            </a:lvl2pPr>
            <a:lvl3pPr marL="1143000" indent="-228600" defTabSz="762000">
              <a:defRPr>
                <a:solidFill>
                  <a:schemeClr val="tx1"/>
                </a:solidFill>
                <a:latin typeface="Comic Sans MS" panose="030F0702030302020204" pitchFamily="66" charset="0"/>
              </a:defRPr>
            </a:lvl3pPr>
            <a:lvl4pPr marL="1600200" indent="-228600" defTabSz="762000">
              <a:defRPr>
                <a:solidFill>
                  <a:schemeClr val="tx1"/>
                </a:solidFill>
                <a:latin typeface="Comic Sans MS" panose="030F0702030302020204" pitchFamily="66" charset="0"/>
              </a:defRPr>
            </a:lvl4pPr>
            <a:lvl5pPr marL="2057400" indent="-228600" defTabSz="762000">
              <a:defRPr>
                <a:solidFill>
                  <a:schemeClr val="tx1"/>
                </a:solidFill>
                <a:latin typeface="Comic Sans MS" panose="030F0702030302020204" pitchFamily="66" charset="0"/>
              </a:defRPr>
            </a:lvl5pPr>
            <a:lvl6pPr marL="2514600" indent="-228600" defTabSz="762000" eaLnBrk="0" fontAlgn="base" hangingPunct="0">
              <a:spcBef>
                <a:spcPct val="0"/>
              </a:spcBef>
              <a:spcAft>
                <a:spcPct val="0"/>
              </a:spcAft>
              <a:defRPr>
                <a:solidFill>
                  <a:schemeClr val="tx1"/>
                </a:solidFill>
                <a:latin typeface="Comic Sans MS" panose="030F0702030302020204" pitchFamily="66" charset="0"/>
              </a:defRPr>
            </a:lvl6pPr>
            <a:lvl7pPr marL="2971800" indent="-228600" defTabSz="762000" eaLnBrk="0" fontAlgn="base" hangingPunct="0">
              <a:spcBef>
                <a:spcPct val="0"/>
              </a:spcBef>
              <a:spcAft>
                <a:spcPct val="0"/>
              </a:spcAft>
              <a:defRPr>
                <a:solidFill>
                  <a:schemeClr val="tx1"/>
                </a:solidFill>
                <a:latin typeface="Comic Sans MS" panose="030F0702030302020204" pitchFamily="66" charset="0"/>
              </a:defRPr>
            </a:lvl7pPr>
            <a:lvl8pPr marL="3429000" indent="-228600" defTabSz="762000" eaLnBrk="0" fontAlgn="base" hangingPunct="0">
              <a:spcBef>
                <a:spcPct val="0"/>
              </a:spcBef>
              <a:spcAft>
                <a:spcPct val="0"/>
              </a:spcAft>
              <a:defRPr>
                <a:solidFill>
                  <a:schemeClr val="tx1"/>
                </a:solidFill>
                <a:latin typeface="Comic Sans MS" panose="030F0702030302020204" pitchFamily="66" charset="0"/>
              </a:defRPr>
            </a:lvl8pPr>
            <a:lvl9pPr marL="3886200" indent="-228600" defTabSz="7620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sz="2000" dirty="0" err="1">
                <a:latin typeface="Arial" panose="020B0604020202020204" pitchFamily="34" charset="0"/>
              </a:rPr>
              <a:t>DiffServ</a:t>
            </a:r>
            <a:r>
              <a:rPr lang="en-US" altLang="en-US" sz="2000" dirty="0">
                <a:latin typeface="Arial" panose="020B0604020202020204" pitchFamily="34" charset="0"/>
              </a:rPr>
              <a:t> </a:t>
            </a:r>
            <a:br>
              <a:rPr lang="en-US" altLang="en-US" sz="2000" dirty="0">
                <a:latin typeface="Arial" panose="020B0604020202020204" pitchFamily="34" charset="0"/>
              </a:rPr>
            </a:br>
            <a:r>
              <a:rPr lang="en-US" altLang="en-US" sz="2000" dirty="0">
                <a:latin typeface="Arial" panose="020B0604020202020204" pitchFamily="34" charset="0"/>
              </a:rPr>
              <a:t>Core </a:t>
            </a:r>
            <a:br>
              <a:rPr lang="en-US" altLang="en-US" sz="2000" dirty="0">
                <a:latin typeface="Arial" panose="020B0604020202020204" pitchFamily="34" charset="0"/>
              </a:rPr>
            </a:br>
            <a:r>
              <a:rPr lang="en-US" altLang="en-US" sz="2000" dirty="0">
                <a:latin typeface="Arial" panose="020B0604020202020204" pitchFamily="34" charset="0"/>
              </a:rPr>
              <a:t>Router</a:t>
            </a:r>
          </a:p>
        </p:txBody>
      </p:sp>
    </p:spTree>
    <p:extLst>
      <p:ext uri="{BB962C8B-B14F-4D97-AF65-F5344CB8AC3E}">
        <p14:creationId xmlns:p14="http://schemas.microsoft.com/office/powerpoint/2010/main" val="1974680734"/>
      </p:ext>
    </p:extLst>
  </p:cSld>
  <p:clrMapOvr>
    <a:masterClrMapping/>
  </p:clrMapOvr>
  <p:transition advTm="66992"/>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dirty="0" smtClean="0"/>
              <a:t>Scheduling</a:t>
            </a:r>
            <a:r>
              <a:rPr lang="en-US" altLang="en-US" dirty="0"/>
              <a:t> </a:t>
            </a:r>
            <a:r>
              <a:rPr lang="en-US" altLang="en-US" dirty="0" smtClean="0"/>
              <a:t>and Buffer management</a:t>
            </a:r>
            <a:endParaRPr lang="en-US" altLang="en-US" dirty="0" smtClean="0"/>
          </a:p>
        </p:txBody>
      </p:sp>
      <p:sp>
        <p:nvSpPr>
          <p:cNvPr id="19461" name="Rectangle 3"/>
          <p:cNvSpPr>
            <a:spLocks noGrp="1" noChangeArrowheads="1"/>
          </p:cNvSpPr>
          <p:nvPr>
            <p:ph type="body" idx="1"/>
          </p:nvPr>
        </p:nvSpPr>
        <p:spPr>
          <a:xfrm>
            <a:off x="533400" y="1284288"/>
            <a:ext cx="7772400" cy="5573712"/>
          </a:xfrm>
        </p:spPr>
        <p:txBody>
          <a:bodyPr>
            <a:normAutofit/>
          </a:bodyPr>
          <a:lstStyle/>
          <a:p>
            <a:pPr marL="285750" indent="-285750"/>
            <a:r>
              <a:rPr lang="en-US" altLang="he-IL" sz="2000" dirty="0" smtClean="0"/>
              <a:t>Scheduling: choosing the next packet for transmission</a:t>
            </a:r>
          </a:p>
          <a:p>
            <a:pPr marL="685800" lvl="1" indent="-228600">
              <a:buFont typeface="ZapfDingbats" pitchFamily="82" charset="2"/>
              <a:buNone/>
            </a:pPr>
            <a:endParaRPr lang="en-US" altLang="en-US" sz="2000" dirty="0" smtClean="0"/>
          </a:p>
          <a:p>
            <a:pPr marL="285750" indent="-285750"/>
            <a:r>
              <a:rPr lang="en-US" altLang="en-US" sz="2000" dirty="0" smtClean="0"/>
              <a:t>Packet </a:t>
            </a:r>
            <a:r>
              <a:rPr lang="en-US" altLang="en-US" sz="2000" dirty="0" smtClean="0"/>
              <a:t>dropping: </a:t>
            </a:r>
          </a:p>
          <a:p>
            <a:pPr marL="685800" lvl="1" indent="-228600"/>
            <a:r>
              <a:rPr lang="en-US" altLang="en-US" sz="2000" dirty="0" smtClean="0"/>
              <a:t>not drop-tail</a:t>
            </a:r>
          </a:p>
          <a:p>
            <a:pPr marL="685800" lvl="1" indent="-228600"/>
            <a:r>
              <a:rPr lang="en-US" altLang="en-US" sz="2000" dirty="0" smtClean="0"/>
              <a:t>not only when buffer is full</a:t>
            </a:r>
          </a:p>
          <a:p>
            <a:pPr lvl="2"/>
            <a:r>
              <a:rPr lang="en-US" altLang="en-US" sz="2000" dirty="0" smtClean="0"/>
              <a:t>Active Queue Management	</a:t>
            </a:r>
          </a:p>
          <a:p>
            <a:pPr marL="685800" lvl="1" indent="-228600"/>
            <a:endParaRPr lang="en-US" altLang="en-US" sz="2000" dirty="0" smtClean="0"/>
          </a:p>
        </p:txBody>
      </p:sp>
      <p:pic>
        <p:nvPicPr>
          <p:cNvPr id="19462" name="Picture 4" descr="661 FIF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4038600"/>
            <a:ext cx="5486400" cy="190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3576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AU" altLang="en-US">
                <a:solidFill>
                  <a:schemeClr val="accent2"/>
                </a:solidFill>
              </a:rPr>
              <a:t>Scheduling</a:t>
            </a:r>
            <a:endParaRPr lang="en-US" altLang="en-US">
              <a:solidFill>
                <a:schemeClr val="accent2"/>
              </a:solidFill>
            </a:endParaRPr>
          </a:p>
        </p:txBody>
      </p:sp>
      <p:sp>
        <p:nvSpPr>
          <p:cNvPr id="521219" name="Rectangle 3"/>
          <p:cNvSpPr>
            <a:spLocks noGrp="1" noChangeArrowheads="1"/>
          </p:cNvSpPr>
          <p:nvPr>
            <p:ph type="body" idx="1"/>
          </p:nvPr>
        </p:nvSpPr>
        <p:spPr/>
        <p:txBody>
          <a:bodyPr/>
          <a:lstStyle/>
          <a:p>
            <a:pPr>
              <a:buFont typeface="Arial" panose="020B0604020202020204" pitchFamily="34" charset="0"/>
              <a:buNone/>
            </a:pPr>
            <a:r>
              <a:rPr lang="en-AU" altLang="en-US" sz="3000" dirty="0"/>
              <a:t>Scheduling is used to give different queueing priorities according to the packet or frames DSCP or </a:t>
            </a:r>
            <a:r>
              <a:rPr lang="en-AU" altLang="en-US" sz="3000" dirty="0" err="1"/>
              <a:t>CoS</a:t>
            </a:r>
            <a:r>
              <a:rPr lang="en-AU" altLang="en-US" sz="3000" dirty="0"/>
              <a:t> value.</a:t>
            </a:r>
          </a:p>
          <a:p>
            <a:r>
              <a:rPr lang="en-AU" altLang="en-US" sz="2600" dirty="0"/>
              <a:t>First In First Out – FIFO </a:t>
            </a:r>
            <a:r>
              <a:rPr lang="en-AU" altLang="en-US" sz="2000" dirty="0"/>
              <a:t>(No </a:t>
            </a:r>
            <a:r>
              <a:rPr lang="en-AU" altLang="en-US" sz="2000" dirty="0" err="1"/>
              <a:t>QoS</a:t>
            </a:r>
            <a:r>
              <a:rPr lang="en-AU" altLang="en-US" sz="2000" dirty="0"/>
              <a:t> treatment</a:t>
            </a:r>
            <a:r>
              <a:rPr lang="en-AU" altLang="en-US" sz="2000" dirty="0" smtClean="0"/>
              <a:t>)</a:t>
            </a:r>
          </a:p>
          <a:p>
            <a:r>
              <a:rPr lang="en-AU" altLang="en-US" sz="2800" dirty="0" smtClean="0"/>
              <a:t>Priority Queuing</a:t>
            </a:r>
            <a:endParaRPr lang="en-AU" altLang="en-US" sz="2800" dirty="0"/>
          </a:p>
          <a:p>
            <a:r>
              <a:rPr lang="en-AU" altLang="en-US" sz="2600" dirty="0"/>
              <a:t>Weighted Fair Queuing - WFQ</a:t>
            </a:r>
          </a:p>
          <a:p>
            <a:endParaRPr lang="en-US" altLang="en-US" sz="2600" dirty="0"/>
          </a:p>
        </p:txBody>
      </p:sp>
    </p:spTree>
    <p:extLst>
      <p:ext uri="{BB962C8B-B14F-4D97-AF65-F5344CB8AC3E}">
        <p14:creationId xmlns:p14="http://schemas.microsoft.com/office/powerpoint/2010/main" val="41177091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dirty="0" smtClean="0">
                <a:latin typeface="Times-BoldItalic"/>
              </a:rPr>
              <a:t>FIFO </a:t>
            </a:r>
            <a:r>
              <a:rPr lang="en-US" sz="2000" dirty="0">
                <a:latin typeface="Times-BoldItalic"/>
              </a:rPr>
              <a:t>queue</a:t>
            </a:r>
          </a:p>
        </p:txBody>
      </p:sp>
      <p:pic>
        <p:nvPicPr>
          <p:cNvPr id="88068" name="Picture 4"/>
          <p:cNvPicPr>
            <a:picLocks noChangeAspect="1" noChangeArrowheads="1"/>
          </p:cNvPicPr>
          <p:nvPr/>
        </p:nvPicPr>
        <p:blipFill>
          <a:blip r:embed="rId3" cstate="print"/>
          <a:srcRect/>
          <a:stretch>
            <a:fillRect/>
          </a:stretch>
        </p:blipFill>
        <p:spPr bwMode="auto">
          <a:xfrm>
            <a:off x="228600" y="990600"/>
            <a:ext cx="6494463" cy="1733550"/>
          </a:xfrm>
          <a:prstGeom prst="rect">
            <a:avLst/>
          </a:prstGeom>
          <a:noFill/>
          <a:ln w="9525">
            <a:noFill/>
            <a:miter lim="800000"/>
            <a:headEnd/>
            <a:tailEnd/>
          </a:ln>
        </p:spPr>
      </p:pic>
      <p:pic>
        <p:nvPicPr>
          <p:cNvPr id="88069" name="Picture 5"/>
          <p:cNvPicPr>
            <a:picLocks noChangeAspect="1" noChangeArrowheads="1"/>
          </p:cNvPicPr>
          <p:nvPr/>
        </p:nvPicPr>
        <p:blipFill>
          <a:blip r:embed="rId4" cstate="print"/>
          <a:srcRect/>
          <a:stretch>
            <a:fillRect/>
          </a:stretch>
        </p:blipFill>
        <p:spPr bwMode="auto">
          <a:xfrm>
            <a:off x="533400" y="3048000"/>
            <a:ext cx="5937250" cy="3327400"/>
          </a:xfrm>
          <a:prstGeom prst="rect">
            <a:avLst/>
          </a:prstGeom>
          <a:noFill/>
          <a:ln w="9525">
            <a:noFill/>
            <a:miter lim="800000"/>
            <a:headEnd/>
            <a:tailEnd/>
          </a:ln>
        </p:spPr>
      </p:pic>
      <p:pic>
        <p:nvPicPr>
          <p:cNvPr id="88070" name="Picture 6"/>
          <p:cNvPicPr>
            <a:picLocks noChangeAspect="1" noChangeArrowheads="1"/>
          </p:cNvPicPr>
          <p:nvPr/>
        </p:nvPicPr>
        <p:blipFill>
          <a:blip r:embed="rId5" cstate="print"/>
          <a:srcRect/>
          <a:stretch>
            <a:fillRect/>
          </a:stretch>
        </p:blipFill>
        <p:spPr bwMode="auto">
          <a:xfrm>
            <a:off x="5946775" y="2481263"/>
            <a:ext cx="2359025" cy="1006475"/>
          </a:xfrm>
          <a:prstGeom prst="rect">
            <a:avLst/>
          </a:prstGeom>
          <a:noFill/>
          <a:ln w="9525">
            <a:noFill/>
            <a:miter lim="800000"/>
            <a:headEnd/>
            <a:tailEnd/>
          </a:ln>
        </p:spPr>
      </p:pic>
    </p:spTree>
    <p:extLst>
      <p:ext uri="{BB962C8B-B14F-4D97-AF65-F5344CB8AC3E}">
        <p14:creationId xmlns:p14="http://schemas.microsoft.com/office/powerpoint/2010/main" val="1839543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807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8069"/>
                                        </p:tgtEl>
                                        <p:attrNameLst>
                                          <p:attrName>style.visibility</p:attrName>
                                        </p:attrNameLst>
                                      </p:cBhvr>
                                      <p:to>
                                        <p:strVal val="visible"/>
                                      </p:to>
                                    </p:set>
                                    <p:animEffect transition="in" filter="wipe(left)">
                                      <p:cBhvr>
                                        <p:cTn id="16"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dirty="0" smtClean="0">
                <a:latin typeface="Times-BoldItalic"/>
              </a:rPr>
              <a:t>Priority </a:t>
            </a:r>
            <a:r>
              <a:rPr lang="en-US" sz="2000" dirty="0">
                <a:latin typeface="Times-BoldItalic"/>
              </a:rPr>
              <a:t>queuing</a:t>
            </a:r>
          </a:p>
        </p:txBody>
      </p:sp>
      <p:pic>
        <p:nvPicPr>
          <p:cNvPr id="89093" name="Picture 5"/>
          <p:cNvPicPr>
            <a:picLocks noChangeAspect="1" noChangeArrowheads="1"/>
          </p:cNvPicPr>
          <p:nvPr/>
        </p:nvPicPr>
        <p:blipFill>
          <a:blip r:embed="rId3" cstate="print"/>
          <a:srcRect/>
          <a:stretch>
            <a:fillRect/>
          </a:stretch>
        </p:blipFill>
        <p:spPr bwMode="auto">
          <a:xfrm>
            <a:off x="2971800" y="3810000"/>
            <a:ext cx="5619750" cy="2655888"/>
          </a:xfrm>
          <a:prstGeom prst="rect">
            <a:avLst/>
          </a:prstGeom>
          <a:noFill/>
          <a:ln w="9525">
            <a:noFill/>
            <a:miter lim="800000"/>
            <a:headEnd/>
            <a:tailEnd/>
          </a:ln>
        </p:spPr>
      </p:pic>
      <p:pic>
        <p:nvPicPr>
          <p:cNvPr id="89094" name="Picture 6"/>
          <p:cNvPicPr>
            <a:picLocks noChangeAspect="1" noChangeArrowheads="1"/>
          </p:cNvPicPr>
          <p:nvPr/>
        </p:nvPicPr>
        <p:blipFill>
          <a:blip r:embed="rId4" cstate="print"/>
          <a:srcRect/>
          <a:stretch>
            <a:fillRect/>
          </a:stretch>
        </p:blipFill>
        <p:spPr bwMode="auto">
          <a:xfrm>
            <a:off x="352425" y="762000"/>
            <a:ext cx="6727825" cy="2541588"/>
          </a:xfrm>
          <a:prstGeom prst="rect">
            <a:avLst/>
          </a:prstGeom>
          <a:noFill/>
          <a:ln w="9525">
            <a:noFill/>
            <a:miter lim="800000"/>
            <a:headEnd/>
            <a:tailEnd/>
          </a:ln>
        </p:spPr>
      </p:pic>
      <p:sp>
        <p:nvSpPr>
          <p:cNvPr id="6" name="TextBox 5"/>
          <p:cNvSpPr txBox="1"/>
          <p:nvPr/>
        </p:nvSpPr>
        <p:spPr>
          <a:xfrm>
            <a:off x="4572000" y="1524000"/>
            <a:ext cx="304800" cy="738664"/>
          </a:xfrm>
          <a:prstGeom prst="rect">
            <a:avLst/>
          </a:prstGeom>
          <a:noFill/>
        </p:spPr>
        <p:txBody>
          <a:bodyPr wrap="square" rtlCol="0">
            <a:spAutoFit/>
          </a:bodyPr>
          <a:lstStyle/>
          <a:p>
            <a:r>
              <a:rPr lang="en-US" sz="1400" dirty="0" smtClean="0"/>
              <a:t>*</a:t>
            </a:r>
          </a:p>
          <a:p>
            <a:r>
              <a:rPr lang="en-US" sz="1400" dirty="0" smtClean="0"/>
              <a:t>*</a:t>
            </a:r>
          </a:p>
          <a:p>
            <a:r>
              <a:rPr lang="en-US" sz="1400" dirty="0" smtClean="0"/>
              <a:t>*</a:t>
            </a:r>
            <a:endParaRPr lang="en-US" sz="1400" dirty="0"/>
          </a:p>
        </p:txBody>
      </p:sp>
      <p:sp>
        <p:nvSpPr>
          <p:cNvPr id="7" name="TextBox 6"/>
          <p:cNvSpPr txBox="1"/>
          <p:nvPr/>
        </p:nvSpPr>
        <p:spPr>
          <a:xfrm>
            <a:off x="4648200" y="990600"/>
            <a:ext cx="457200" cy="307777"/>
          </a:xfrm>
          <a:prstGeom prst="rect">
            <a:avLst/>
          </a:prstGeom>
          <a:noFill/>
        </p:spPr>
        <p:txBody>
          <a:bodyPr wrap="square" rtlCol="0">
            <a:spAutoFit/>
          </a:bodyPr>
          <a:lstStyle/>
          <a:p>
            <a:r>
              <a:rPr lang="en-US" sz="1400" dirty="0" smtClean="0"/>
              <a:t>Q</a:t>
            </a:r>
            <a:r>
              <a:rPr lang="en-US" sz="1400" baseline="-25000" dirty="0" smtClean="0"/>
              <a:t>1</a:t>
            </a:r>
            <a:endParaRPr lang="en-US" sz="1400" baseline="-25000" dirty="0"/>
          </a:p>
        </p:txBody>
      </p:sp>
      <p:sp>
        <p:nvSpPr>
          <p:cNvPr id="8" name="TextBox 7"/>
          <p:cNvSpPr txBox="1"/>
          <p:nvPr/>
        </p:nvSpPr>
        <p:spPr>
          <a:xfrm>
            <a:off x="4648200" y="2438400"/>
            <a:ext cx="457200" cy="307777"/>
          </a:xfrm>
          <a:prstGeom prst="rect">
            <a:avLst/>
          </a:prstGeom>
          <a:noFill/>
        </p:spPr>
        <p:txBody>
          <a:bodyPr wrap="square" rtlCol="0">
            <a:spAutoFit/>
          </a:bodyPr>
          <a:lstStyle/>
          <a:p>
            <a:r>
              <a:rPr lang="en-US" sz="1400" dirty="0" err="1" smtClean="0"/>
              <a:t>Q</a:t>
            </a:r>
            <a:r>
              <a:rPr lang="en-US" sz="1400" baseline="-25000" dirty="0" err="1" smtClean="0"/>
              <a:t>n</a:t>
            </a:r>
            <a:endParaRPr lang="en-US" sz="1400" baseline="-25000" dirty="0"/>
          </a:p>
        </p:txBody>
      </p:sp>
    </p:spTree>
    <p:extLst>
      <p:ext uri="{BB962C8B-B14F-4D97-AF65-F5344CB8AC3E}">
        <p14:creationId xmlns:p14="http://schemas.microsoft.com/office/powerpoint/2010/main" val="254865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wipe(left)">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wipe(left)">
                                      <p:cBhvr>
                                        <p:cTn id="12"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dirty="0" smtClean="0">
                <a:latin typeface="Times-BoldItalic"/>
              </a:rPr>
              <a:t>Weighted </a:t>
            </a:r>
            <a:r>
              <a:rPr lang="en-US" sz="2000" dirty="0">
                <a:latin typeface="Times-BoldItalic"/>
              </a:rPr>
              <a:t>fair queuing</a:t>
            </a:r>
          </a:p>
        </p:txBody>
      </p:sp>
      <p:pic>
        <p:nvPicPr>
          <p:cNvPr id="90116" name="Picture 4"/>
          <p:cNvPicPr>
            <a:picLocks noChangeAspect="1" noChangeArrowheads="1"/>
          </p:cNvPicPr>
          <p:nvPr/>
        </p:nvPicPr>
        <p:blipFill>
          <a:blip r:embed="rId3" cstate="print"/>
          <a:srcRect/>
          <a:stretch>
            <a:fillRect/>
          </a:stretch>
        </p:blipFill>
        <p:spPr bwMode="auto">
          <a:xfrm>
            <a:off x="387350" y="1593850"/>
            <a:ext cx="8299450" cy="4197350"/>
          </a:xfrm>
          <a:prstGeom prst="rect">
            <a:avLst/>
          </a:prstGeom>
          <a:noFill/>
          <a:ln w="9525">
            <a:noFill/>
            <a:miter lim="800000"/>
            <a:headEnd/>
            <a:tailEnd/>
          </a:ln>
        </p:spPr>
      </p:pic>
    </p:spTree>
    <p:extLst>
      <p:ext uri="{BB962C8B-B14F-4D97-AF65-F5344CB8AC3E}">
        <p14:creationId xmlns:p14="http://schemas.microsoft.com/office/powerpoint/2010/main" val="1946890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left)">
                                      <p:cBhvr>
                                        <p:cTn id="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55</a:t>
            </a:r>
          </a:p>
        </p:txBody>
      </p:sp>
      <p:sp>
        <p:nvSpPr>
          <p:cNvPr id="258051" name="Rectangle 3"/>
          <p:cNvSpPr>
            <a:spLocks noGrp="1" noChangeArrowheads="1"/>
          </p:cNvSpPr>
          <p:nvPr>
            <p:ph type="title"/>
          </p:nvPr>
        </p:nvSpPr>
        <p:spPr>
          <a:xfrm>
            <a:off x="1965325" y="458788"/>
            <a:ext cx="6235700" cy="1143000"/>
          </a:xfrm>
          <a:noFill/>
          <a:ln/>
        </p:spPr>
        <p:txBody>
          <a:bodyPr lIns="82550" tIns="41275" rIns="82550" bIns="41275">
            <a:normAutofit fontScale="90000"/>
          </a:bodyPr>
          <a:lstStyle/>
          <a:p>
            <a:r>
              <a:rPr lang="en-US" altLang="en-US" sz="3900"/>
              <a:t>Weighted Random Early Deletion -  W-RED</a:t>
            </a:r>
          </a:p>
        </p:txBody>
      </p:sp>
      <p:sp>
        <p:nvSpPr>
          <p:cNvPr id="258052" name="Rectangle 4"/>
          <p:cNvSpPr>
            <a:spLocks noGrp="1" noChangeArrowheads="1"/>
          </p:cNvSpPr>
          <p:nvPr>
            <p:ph type="body" idx="1"/>
          </p:nvPr>
        </p:nvSpPr>
        <p:spPr>
          <a:xfrm>
            <a:off x="458788" y="1550988"/>
            <a:ext cx="8224837" cy="4191000"/>
          </a:xfrm>
          <a:noFill/>
          <a:ln/>
        </p:spPr>
        <p:txBody>
          <a:bodyPr lIns="82550" tIns="41275" rIns="82550" bIns="41275" anchor="ctr" anchorCtr="1"/>
          <a:lstStyle/>
          <a:p>
            <a:r>
              <a:rPr lang="en-US" altLang="en-US"/>
              <a:t>Stated requirement</a:t>
            </a:r>
          </a:p>
          <a:p>
            <a:pPr lvl="1">
              <a:buClr>
                <a:schemeClr val="hlink"/>
              </a:buClr>
              <a:buSzPct val="75000"/>
            </a:pPr>
            <a:r>
              <a:rPr lang="en-US" altLang="en-US"/>
              <a:t>“</a:t>
            </a:r>
            <a:r>
              <a:rPr lang="en-US" altLang="en-US">
                <a:solidFill>
                  <a:schemeClr val="accent2"/>
                </a:solidFill>
                <a:effectLst>
                  <a:outerShdw blurRad="38100" dist="38100" dir="2700000" algn="tl">
                    <a:srgbClr val="C0C0C0"/>
                  </a:outerShdw>
                </a:effectLst>
              </a:rPr>
              <a:t>Avoid congestion</a:t>
            </a:r>
            <a:r>
              <a:rPr lang="en-US" altLang="en-US"/>
              <a:t> in the first place”</a:t>
            </a:r>
          </a:p>
          <a:p>
            <a:pPr lvl="1">
              <a:buClr>
                <a:schemeClr val="hlink"/>
              </a:buClr>
              <a:buSzPct val="75000"/>
            </a:pPr>
            <a:r>
              <a:rPr lang="en-US" altLang="en-US"/>
              <a:t>“Statistically give some traffic better </a:t>
            </a:r>
            <a:br>
              <a:rPr lang="en-US" altLang="en-US"/>
            </a:br>
            <a:r>
              <a:rPr lang="en-US" altLang="en-US"/>
              <a:t>service than others”</a:t>
            </a:r>
          </a:p>
          <a:p>
            <a:r>
              <a:rPr lang="en-US" altLang="en-US">
                <a:solidFill>
                  <a:schemeClr val="accent2"/>
                </a:solidFill>
                <a:effectLst>
                  <a:outerShdw blurRad="38100" dist="38100" dir="2700000" algn="tl">
                    <a:srgbClr val="C0C0C0"/>
                  </a:outerShdw>
                </a:effectLst>
              </a:rPr>
              <a:t>Congestion avoidance</a:t>
            </a:r>
            <a:r>
              <a:rPr lang="en-US" altLang="en-US"/>
              <a:t>, rather than congestion management</a:t>
            </a:r>
          </a:p>
        </p:txBody>
      </p:sp>
    </p:spTree>
    <p:extLst>
      <p:ext uri="{BB962C8B-B14F-4D97-AF65-F5344CB8AC3E}">
        <p14:creationId xmlns:p14="http://schemas.microsoft.com/office/powerpoint/2010/main" val="4113700759"/>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56</a:t>
            </a:r>
          </a:p>
        </p:txBody>
      </p:sp>
      <p:sp>
        <p:nvSpPr>
          <p:cNvPr id="260099" name="Rectangle 3"/>
          <p:cNvSpPr>
            <a:spLocks noGrp="1" noChangeArrowheads="1"/>
          </p:cNvSpPr>
          <p:nvPr>
            <p:ph type="title"/>
          </p:nvPr>
        </p:nvSpPr>
        <p:spPr>
          <a:noFill/>
          <a:ln/>
        </p:spPr>
        <p:txBody>
          <a:bodyPr/>
          <a:lstStyle/>
          <a:p>
            <a:r>
              <a:rPr lang="en-US" altLang="en-US"/>
              <a:t>Behavior of a TCP Sender</a:t>
            </a:r>
          </a:p>
        </p:txBody>
      </p:sp>
      <p:sp>
        <p:nvSpPr>
          <p:cNvPr id="260100" name="Rectangle 4"/>
          <p:cNvSpPr>
            <a:spLocks noGrp="1" noChangeArrowheads="1"/>
          </p:cNvSpPr>
          <p:nvPr>
            <p:ph type="body" idx="1"/>
          </p:nvPr>
        </p:nvSpPr>
        <p:spPr>
          <a:noFill/>
          <a:ln/>
        </p:spPr>
        <p:txBody>
          <a:bodyPr/>
          <a:lstStyle/>
          <a:p>
            <a:r>
              <a:rPr lang="en-US" altLang="en-US"/>
              <a:t>Sends as much as credit (TCP window) allows</a:t>
            </a:r>
          </a:p>
          <a:p>
            <a:r>
              <a:rPr lang="en-US" altLang="en-US"/>
              <a:t>Starts credit small (initial </a:t>
            </a:r>
            <a:r>
              <a:rPr lang="en-US" altLang="en-US" i="1"/>
              <a:t>cwnd</a:t>
            </a:r>
            <a:r>
              <a:rPr lang="en-US" altLang="en-US"/>
              <a:t> = 1)</a:t>
            </a:r>
          </a:p>
          <a:p>
            <a:pPr lvl="1">
              <a:buClr>
                <a:schemeClr val="hlink"/>
              </a:buClr>
              <a:buSzPct val="75000"/>
            </a:pPr>
            <a:r>
              <a:rPr lang="en-US" altLang="en-US"/>
              <a:t>Avoid overloading network queues</a:t>
            </a:r>
          </a:p>
          <a:p>
            <a:r>
              <a:rPr lang="en-US" altLang="en-US"/>
              <a:t>Increases credit exponentially (slow start) per RTT</a:t>
            </a:r>
          </a:p>
          <a:p>
            <a:pPr lvl="1">
              <a:buClr>
                <a:schemeClr val="hlink"/>
              </a:buClr>
              <a:buSzPct val="75000"/>
            </a:pPr>
            <a:r>
              <a:rPr lang="en-US" altLang="en-US"/>
              <a:t>To gauge network capability via packet loss signal</a:t>
            </a:r>
          </a:p>
        </p:txBody>
      </p:sp>
    </p:spTree>
    <p:extLst>
      <p:ext uri="{BB962C8B-B14F-4D97-AF65-F5344CB8AC3E}">
        <p14:creationId xmlns:p14="http://schemas.microsoft.com/office/powerpoint/2010/main" val="1304328118"/>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261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787400"/>
            <a:ext cx="8953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617"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5" y="1489075"/>
            <a:ext cx="347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618"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463" y="1236663"/>
            <a:ext cx="53498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619" name="Picture 1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5625" y="1250950"/>
            <a:ext cx="347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620"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97613" y="1236663"/>
            <a:ext cx="53498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622" name="Picture 1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6188" y="866775"/>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2627" name="Oval 19"/>
          <p:cNvSpPr>
            <a:spLocks noChangeArrowheads="1"/>
          </p:cNvSpPr>
          <p:nvPr/>
        </p:nvSpPr>
        <p:spPr bwMode="auto">
          <a:xfrm>
            <a:off x="2806700" y="1403350"/>
            <a:ext cx="344488" cy="344488"/>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2628" name="Group 20"/>
          <p:cNvGrpSpPr>
            <a:grpSpLocks/>
          </p:cNvGrpSpPr>
          <p:nvPr/>
        </p:nvGrpSpPr>
        <p:grpSpPr bwMode="auto">
          <a:xfrm>
            <a:off x="6670675" y="812800"/>
            <a:ext cx="896938" cy="1289050"/>
            <a:chOff x="3506" y="3033"/>
            <a:chExt cx="565" cy="812"/>
          </a:xfrm>
        </p:grpSpPr>
        <p:pic>
          <p:nvPicPr>
            <p:cNvPr id="452629" name="Picture 2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07" y="3033"/>
              <a:ext cx="56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2630" name="Rectangle 22"/>
            <p:cNvSpPr>
              <a:spLocks noChangeArrowheads="1"/>
            </p:cNvSpPr>
            <p:nvPr/>
          </p:nvSpPr>
          <p:spPr bwMode="auto">
            <a:xfrm>
              <a:off x="3506" y="3376"/>
              <a:ext cx="4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2631" name="Rectangle 23"/>
          <p:cNvSpPr>
            <a:spLocks noChangeArrowheads="1"/>
          </p:cNvSpPr>
          <p:nvPr/>
        </p:nvSpPr>
        <p:spPr bwMode="auto">
          <a:xfrm>
            <a:off x="4081463" y="2003425"/>
            <a:ext cx="13541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ACK packets</a:t>
            </a:r>
          </a:p>
        </p:txBody>
      </p:sp>
      <p:sp>
        <p:nvSpPr>
          <p:cNvPr id="452632" name="Rectangle 24"/>
          <p:cNvSpPr>
            <a:spLocks noChangeArrowheads="1"/>
          </p:cNvSpPr>
          <p:nvPr/>
        </p:nvSpPr>
        <p:spPr bwMode="auto">
          <a:xfrm>
            <a:off x="4030663" y="384175"/>
            <a:ext cx="1366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Data packets</a:t>
            </a:r>
          </a:p>
        </p:txBody>
      </p:sp>
      <p:sp>
        <p:nvSpPr>
          <p:cNvPr id="452633" name="AutoShape 25"/>
          <p:cNvSpPr>
            <a:spLocks noChangeArrowheads="1"/>
          </p:cNvSpPr>
          <p:nvPr/>
        </p:nvSpPr>
        <p:spPr bwMode="auto">
          <a:xfrm>
            <a:off x="4057650" y="677863"/>
            <a:ext cx="1581150" cy="146050"/>
          </a:xfrm>
          <a:prstGeom prst="rightArrow">
            <a:avLst>
              <a:gd name="adj1" fmla="val 50000"/>
              <a:gd name="adj2" fmla="val 270853"/>
            </a:avLst>
          </a:prstGeom>
          <a:solidFill>
            <a:schemeClr val="accent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34" name="AutoShape 26"/>
          <p:cNvSpPr>
            <a:spLocks noChangeArrowheads="1"/>
          </p:cNvSpPr>
          <p:nvPr/>
        </p:nvSpPr>
        <p:spPr bwMode="auto">
          <a:xfrm flipH="1">
            <a:off x="3917950" y="1947863"/>
            <a:ext cx="1593850" cy="114300"/>
          </a:xfrm>
          <a:prstGeom prst="rightArrow">
            <a:avLst>
              <a:gd name="adj1" fmla="val 50000"/>
              <a:gd name="adj2" fmla="val 348482"/>
            </a:avLst>
          </a:prstGeom>
          <a:solidFill>
            <a:srgbClr val="7798E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35" name="Freeform 27"/>
          <p:cNvSpPr>
            <a:spLocks/>
          </p:cNvSpPr>
          <p:nvPr/>
        </p:nvSpPr>
        <p:spPr bwMode="auto">
          <a:xfrm>
            <a:off x="6467475" y="1206500"/>
            <a:ext cx="438150" cy="766763"/>
          </a:xfrm>
          <a:custGeom>
            <a:avLst/>
            <a:gdLst>
              <a:gd name="T0" fmla="*/ 0 w 276"/>
              <a:gd name="T1" fmla="*/ 0 h 483"/>
              <a:gd name="T2" fmla="*/ 59 w 276"/>
              <a:gd name="T3" fmla="*/ 6 h 483"/>
              <a:gd name="T4" fmla="*/ 106 w 276"/>
              <a:gd name="T5" fmla="*/ 12 h 483"/>
              <a:gd name="T6" fmla="*/ 152 w 276"/>
              <a:gd name="T7" fmla="*/ 30 h 483"/>
              <a:gd name="T8" fmla="*/ 193 w 276"/>
              <a:gd name="T9" fmla="*/ 55 h 483"/>
              <a:gd name="T10" fmla="*/ 228 w 276"/>
              <a:gd name="T11" fmla="*/ 79 h 483"/>
              <a:gd name="T12" fmla="*/ 252 w 276"/>
              <a:gd name="T13" fmla="*/ 109 h 483"/>
              <a:gd name="T14" fmla="*/ 269 w 276"/>
              <a:gd name="T15" fmla="*/ 139 h 483"/>
              <a:gd name="T16" fmla="*/ 275 w 276"/>
              <a:gd name="T17" fmla="*/ 175 h 483"/>
              <a:gd name="T18" fmla="*/ 275 w 276"/>
              <a:gd name="T19" fmla="*/ 271 h 483"/>
              <a:gd name="T20" fmla="*/ 269 w 276"/>
              <a:gd name="T21" fmla="*/ 295 h 483"/>
              <a:gd name="T22" fmla="*/ 263 w 276"/>
              <a:gd name="T23" fmla="*/ 325 h 483"/>
              <a:gd name="T24" fmla="*/ 246 w 276"/>
              <a:gd name="T25" fmla="*/ 350 h 483"/>
              <a:gd name="T26" fmla="*/ 222 w 276"/>
              <a:gd name="T27" fmla="*/ 374 h 483"/>
              <a:gd name="T28" fmla="*/ 164 w 276"/>
              <a:gd name="T29" fmla="*/ 410 h 483"/>
              <a:gd name="T30" fmla="*/ 94 w 276"/>
              <a:gd name="T31" fmla="*/ 434 h 483"/>
              <a:gd name="T32" fmla="*/ 94 w 276"/>
              <a:gd name="T33" fmla="*/ 482 h 483"/>
              <a:gd name="T34" fmla="*/ 0 w 276"/>
              <a:gd name="T35" fmla="*/ 392 h 483"/>
              <a:gd name="T36" fmla="*/ 94 w 276"/>
              <a:gd name="T37" fmla="*/ 283 h 483"/>
              <a:gd name="T38" fmla="*/ 94 w 276"/>
              <a:gd name="T39" fmla="*/ 338 h 483"/>
              <a:gd name="T40" fmla="*/ 152 w 276"/>
              <a:gd name="T41" fmla="*/ 319 h 483"/>
              <a:gd name="T42" fmla="*/ 199 w 276"/>
              <a:gd name="T43" fmla="*/ 295 h 483"/>
              <a:gd name="T44" fmla="*/ 240 w 276"/>
              <a:gd name="T45" fmla="*/ 259 h 483"/>
              <a:gd name="T46" fmla="*/ 263 w 276"/>
              <a:gd name="T47" fmla="*/ 223 h 483"/>
              <a:gd name="T48" fmla="*/ 246 w 276"/>
              <a:gd name="T49" fmla="*/ 199 h 483"/>
              <a:gd name="T50" fmla="*/ 222 w 276"/>
              <a:gd name="T51" fmla="*/ 175 h 483"/>
              <a:gd name="T52" fmla="*/ 164 w 276"/>
              <a:gd name="T53" fmla="*/ 139 h 483"/>
              <a:gd name="T54" fmla="*/ 88 w 276"/>
              <a:gd name="T55" fmla="*/ 109 h 483"/>
              <a:gd name="T56" fmla="*/ 0 w 276"/>
              <a:gd name="T57" fmla="*/ 103 h 483"/>
              <a:gd name="T58" fmla="*/ 0 w 276"/>
              <a:gd name="T59"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483">
                <a:moveTo>
                  <a:pt x="0" y="0"/>
                </a:moveTo>
                <a:lnTo>
                  <a:pt x="59" y="6"/>
                </a:lnTo>
                <a:lnTo>
                  <a:pt x="106" y="12"/>
                </a:lnTo>
                <a:lnTo>
                  <a:pt x="152" y="30"/>
                </a:lnTo>
                <a:lnTo>
                  <a:pt x="193" y="55"/>
                </a:lnTo>
                <a:lnTo>
                  <a:pt x="228" y="79"/>
                </a:lnTo>
                <a:lnTo>
                  <a:pt x="252" y="109"/>
                </a:lnTo>
                <a:lnTo>
                  <a:pt x="269" y="139"/>
                </a:lnTo>
                <a:lnTo>
                  <a:pt x="275" y="175"/>
                </a:lnTo>
                <a:lnTo>
                  <a:pt x="275" y="271"/>
                </a:lnTo>
                <a:lnTo>
                  <a:pt x="269" y="295"/>
                </a:lnTo>
                <a:lnTo>
                  <a:pt x="263" y="325"/>
                </a:lnTo>
                <a:lnTo>
                  <a:pt x="246" y="350"/>
                </a:lnTo>
                <a:lnTo>
                  <a:pt x="222" y="374"/>
                </a:lnTo>
                <a:lnTo>
                  <a:pt x="164" y="410"/>
                </a:lnTo>
                <a:lnTo>
                  <a:pt x="94" y="434"/>
                </a:lnTo>
                <a:lnTo>
                  <a:pt x="94" y="482"/>
                </a:lnTo>
                <a:lnTo>
                  <a:pt x="0" y="392"/>
                </a:lnTo>
                <a:lnTo>
                  <a:pt x="94" y="283"/>
                </a:lnTo>
                <a:lnTo>
                  <a:pt x="94" y="338"/>
                </a:lnTo>
                <a:lnTo>
                  <a:pt x="152" y="319"/>
                </a:lnTo>
                <a:lnTo>
                  <a:pt x="199" y="295"/>
                </a:lnTo>
                <a:lnTo>
                  <a:pt x="240" y="259"/>
                </a:lnTo>
                <a:lnTo>
                  <a:pt x="263" y="223"/>
                </a:lnTo>
                <a:lnTo>
                  <a:pt x="246" y="199"/>
                </a:lnTo>
                <a:lnTo>
                  <a:pt x="222" y="175"/>
                </a:lnTo>
                <a:lnTo>
                  <a:pt x="164" y="139"/>
                </a:lnTo>
                <a:lnTo>
                  <a:pt x="88" y="109"/>
                </a:lnTo>
                <a:lnTo>
                  <a:pt x="0" y="103"/>
                </a:lnTo>
                <a:lnTo>
                  <a:pt x="0" y="0"/>
                </a:lnTo>
              </a:path>
            </a:pathLst>
          </a:custGeom>
          <a:gradFill rotWithShape="0">
            <a:gsLst>
              <a:gs pos="0">
                <a:srgbClr val="FF9933"/>
              </a:gs>
              <a:gs pos="100000">
                <a:srgbClr val="FF9933">
                  <a:gamma/>
                  <a:shade val="49804"/>
                  <a:invGamma/>
                </a:srgbClr>
              </a:gs>
            </a:gsLst>
            <a:lin ang="5400000" scaled="1"/>
          </a:gra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636" name="Freeform 28"/>
          <p:cNvSpPr>
            <a:spLocks/>
          </p:cNvSpPr>
          <p:nvPr/>
        </p:nvSpPr>
        <p:spPr bwMode="auto">
          <a:xfrm>
            <a:off x="2479675" y="1812925"/>
            <a:ext cx="711200" cy="233363"/>
          </a:xfrm>
          <a:custGeom>
            <a:avLst/>
            <a:gdLst>
              <a:gd name="T0" fmla="*/ 447 w 448"/>
              <a:gd name="T1" fmla="*/ 0 h 147"/>
              <a:gd name="T2" fmla="*/ 443 w 448"/>
              <a:gd name="T3" fmla="*/ 30 h 147"/>
              <a:gd name="T4" fmla="*/ 434 w 448"/>
              <a:gd name="T5" fmla="*/ 55 h 147"/>
              <a:gd name="T6" fmla="*/ 420 w 448"/>
              <a:gd name="T7" fmla="*/ 79 h 147"/>
              <a:gd name="T8" fmla="*/ 401 w 448"/>
              <a:gd name="T9" fmla="*/ 103 h 147"/>
              <a:gd name="T10" fmla="*/ 376 w 448"/>
              <a:gd name="T11" fmla="*/ 122 h 147"/>
              <a:gd name="T12" fmla="*/ 348 w 448"/>
              <a:gd name="T13" fmla="*/ 134 h 147"/>
              <a:gd name="T14" fmla="*/ 319 w 448"/>
              <a:gd name="T15" fmla="*/ 146 h 147"/>
              <a:gd name="T16" fmla="*/ 285 w 448"/>
              <a:gd name="T17" fmla="*/ 146 h 147"/>
              <a:gd name="T18" fmla="*/ 195 w 448"/>
              <a:gd name="T19" fmla="*/ 146 h 147"/>
              <a:gd name="T20" fmla="*/ 147 w 448"/>
              <a:gd name="T21" fmla="*/ 140 h 147"/>
              <a:gd name="T22" fmla="*/ 123 w 448"/>
              <a:gd name="T23" fmla="*/ 134 h 147"/>
              <a:gd name="T24" fmla="*/ 102 w 448"/>
              <a:gd name="T25" fmla="*/ 122 h 147"/>
              <a:gd name="T26" fmla="*/ 84 w 448"/>
              <a:gd name="T27" fmla="*/ 103 h 147"/>
              <a:gd name="T28" fmla="*/ 69 w 448"/>
              <a:gd name="T29" fmla="*/ 91 h 147"/>
              <a:gd name="T30" fmla="*/ 56 w 448"/>
              <a:gd name="T31" fmla="*/ 73 h 147"/>
              <a:gd name="T32" fmla="*/ 46 w 448"/>
              <a:gd name="T33" fmla="*/ 48 h 147"/>
              <a:gd name="T34" fmla="*/ 0 w 448"/>
              <a:gd name="T35" fmla="*/ 48 h 147"/>
              <a:gd name="T36" fmla="*/ 81 w 448"/>
              <a:gd name="T37" fmla="*/ 0 h 147"/>
              <a:gd name="T38" fmla="*/ 182 w 448"/>
              <a:gd name="T39" fmla="*/ 48 h 147"/>
              <a:gd name="T40" fmla="*/ 136 w 448"/>
              <a:gd name="T41" fmla="*/ 48 h 147"/>
              <a:gd name="T42" fmla="*/ 144 w 448"/>
              <a:gd name="T43" fmla="*/ 67 h 147"/>
              <a:gd name="T44" fmla="*/ 153 w 448"/>
              <a:gd name="T45" fmla="*/ 79 h 147"/>
              <a:gd name="T46" fmla="*/ 176 w 448"/>
              <a:gd name="T47" fmla="*/ 103 h 147"/>
              <a:gd name="T48" fmla="*/ 208 w 448"/>
              <a:gd name="T49" fmla="*/ 128 h 147"/>
              <a:gd name="T50" fmla="*/ 241 w 448"/>
              <a:gd name="T51" fmla="*/ 140 h 147"/>
              <a:gd name="T52" fmla="*/ 266 w 448"/>
              <a:gd name="T53" fmla="*/ 134 h 147"/>
              <a:gd name="T54" fmla="*/ 287 w 448"/>
              <a:gd name="T55" fmla="*/ 122 h 147"/>
              <a:gd name="T56" fmla="*/ 306 w 448"/>
              <a:gd name="T57" fmla="*/ 103 h 147"/>
              <a:gd name="T58" fmla="*/ 323 w 448"/>
              <a:gd name="T59" fmla="*/ 91 h 147"/>
              <a:gd name="T60" fmla="*/ 336 w 448"/>
              <a:gd name="T61" fmla="*/ 67 h 147"/>
              <a:gd name="T62" fmla="*/ 346 w 448"/>
              <a:gd name="T63" fmla="*/ 48 h 147"/>
              <a:gd name="T64" fmla="*/ 352 w 448"/>
              <a:gd name="T65" fmla="*/ 24 h 147"/>
              <a:gd name="T66" fmla="*/ 355 w 448"/>
              <a:gd name="T67" fmla="*/ 0 h 147"/>
              <a:gd name="T68" fmla="*/ 447 w 448"/>
              <a:gd name="T6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8" h="147">
                <a:moveTo>
                  <a:pt x="447" y="0"/>
                </a:moveTo>
                <a:lnTo>
                  <a:pt x="443" y="30"/>
                </a:lnTo>
                <a:lnTo>
                  <a:pt x="434" y="55"/>
                </a:lnTo>
                <a:lnTo>
                  <a:pt x="420" y="79"/>
                </a:lnTo>
                <a:lnTo>
                  <a:pt x="401" y="103"/>
                </a:lnTo>
                <a:lnTo>
                  <a:pt x="376" y="122"/>
                </a:lnTo>
                <a:lnTo>
                  <a:pt x="348" y="134"/>
                </a:lnTo>
                <a:lnTo>
                  <a:pt x="319" y="146"/>
                </a:lnTo>
                <a:lnTo>
                  <a:pt x="285" y="146"/>
                </a:lnTo>
                <a:lnTo>
                  <a:pt x="195" y="146"/>
                </a:lnTo>
                <a:lnTo>
                  <a:pt x="147" y="140"/>
                </a:lnTo>
                <a:lnTo>
                  <a:pt x="123" y="134"/>
                </a:lnTo>
                <a:lnTo>
                  <a:pt x="102" y="122"/>
                </a:lnTo>
                <a:lnTo>
                  <a:pt x="84" y="103"/>
                </a:lnTo>
                <a:lnTo>
                  <a:pt x="69" y="91"/>
                </a:lnTo>
                <a:lnTo>
                  <a:pt x="56" y="73"/>
                </a:lnTo>
                <a:lnTo>
                  <a:pt x="46" y="48"/>
                </a:lnTo>
                <a:lnTo>
                  <a:pt x="0" y="48"/>
                </a:lnTo>
                <a:lnTo>
                  <a:pt x="81" y="0"/>
                </a:lnTo>
                <a:lnTo>
                  <a:pt x="182" y="48"/>
                </a:lnTo>
                <a:lnTo>
                  <a:pt x="136" y="48"/>
                </a:lnTo>
                <a:lnTo>
                  <a:pt x="144" y="67"/>
                </a:lnTo>
                <a:lnTo>
                  <a:pt x="153" y="79"/>
                </a:lnTo>
                <a:lnTo>
                  <a:pt x="176" y="103"/>
                </a:lnTo>
                <a:lnTo>
                  <a:pt x="208" y="128"/>
                </a:lnTo>
                <a:lnTo>
                  <a:pt x="241" y="140"/>
                </a:lnTo>
                <a:lnTo>
                  <a:pt x="266" y="134"/>
                </a:lnTo>
                <a:lnTo>
                  <a:pt x="287" y="122"/>
                </a:lnTo>
                <a:lnTo>
                  <a:pt x="306" y="103"/>
                </a:lnTo>
                <a:lnTo>
                  <a:pt x="323" y="91"/>
                </a:lnTo>
                <a:lnTo>
                  <a:pt x="336" y="67"/>
                </a:lnTo>
                <a:lnTo>
                  <a:pt x="346" y="48"/>
                </a:lnTo>
                <a:lnTo>
                  <a:pt x="352" y="24"/>
                </a:lnTo>
                <a:lnTo>
                  <a:pt x="355" y="0"/>
                </a:lnTo>
                <a:lnTo>
                  <a:pt x="447" y="0"/>
                </a:lnTo>
              </a:path>
            </a:pathLst>
          </a:custGeom>
          <a:solidFill>
            <a:srgbClr val="7798EB"/>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637" name="Freeform 29"/>
          <p:cNvSpPr>
            <a:spLocks/>
          </p:cNvSpPr>
          <p:nvPr/>
        </p:nvSpPr>
        <p:spPr bwMode="auto">
          <a:xfrm>
            <a:off x="2474913" y="996950"/>
            <a:ext cx="757237" cy="261938"/>
          </a:xfrm>
          <a:custGeom>
            <a:avLst/>
            <a:gdLst>
              <a:gd name="T0" fmla="*/ 0 w 477"/>
              <a:gd name="T1" fmla="*/ 164 h 165"/>
              <a:gd name="T2" fmla="*/ 5 w 477"/>
              <a:gd name="T3" fmla="*/ 132 h 165"/>
              <a:gd name="T4" fmla="*/ 13 w 477"/>
              <a:gd name="T5" fmla="*/ 100 h 165"/>
              <a:gd name="T6" fmla="*/ 30 w 477"/>
              <a:gd name="T7" fmla="*/ 74 h 165"/>
              <a:gd name="T8" fmla="*/ 50 w 477"/>
              <a:gd name="T9" fmla="*/ 47 h 165"/>
              <a:gd name="T10" fmla="*/ 75 w 477"/>
              <a:gd name="T11" fmla="*/ 26 h 165"/>
              <a:gd name="T12" fmla="*/ 105 w 477"/>
              <a:gd name="T13" fmla="*/ 10 h 165"/>
              <a:gd name="T14" fmla="*/ 135 w 477"/>
              <a:gd name="T15" fmla="*/ 5 h 165"/>
              <a:gd name="T16" fmla="*/ 170 w 477"/>
              <a:gd name="T17" fmla="*/ 0 h 165"/>
              <a:gd name="T18" fmla="*/ 266 w 477"/>
              <a:gd name="T19" fmla="*/ 0 h 165"/>
              <a:gd name="T20" fmla="*/ 320 w 477"/>
              <a:gd name="T21" fmla="*/ 5 h 165"/>
              <a:gd name="T22" fmla="*/ 343 w 477"/>
              <a:gd name="T23" fmla="*/ 16 h 165"/>
              <a:gd name="T24" fmla="*/ 365 w 477"/>
              <a:gd name="T25" fmla="*/ 31 h 165"/>
              <a:gd name="T26" fmla="*/ 384 w 477"/>
              <a:gd name="T27" fmla="*/ 42 h 165"/>
              <a:gd name="T28" fmla="*/ 401 w 477"/>
              <a:gd name="T29" fmla="*/ 63 h 165"/>
              <a:gd name="T30" fmla="*/ 416 w 477"/>
              <a:gd name="T31" fmla="*/ 84 h 165"/>
              <a:gd name="T32" fmla="*/ 427 w 477"/>
              <a:gd name="T33" fmla="*/ 106 h 165"/>
              <a:gd name="T34" fmla="*/ 476 w 477"/>
              <a:gd name="T35" fmla="*/ 106 h 165"/>
              <a:gd name="T36" fmla="*/ 388 w 477"/>
              <a:gd name="T37" fmla="*/ 164 h 165"/>
              <a:gd name="T38" fmla="*/ 281 w 477"/>
              <a:gd name="T39" fmla="*/ 106 h 165"/>
              <a:gd name="T40" fmla="*/ 330 w 477"/>
              <a:gd name="T41" fmla="*/ 106 h 165"/>
              <a:gd name="T42" fmla="*/ 311 w 477"/>
              <a:gd name="T43" fmla="*/ 74 h 165"/>
              <a:gd name="T44" fmla="*/ 287 w 477"/>
              <a:gd name="T45" fmla="*/ 42 h 165"/>
              <a:gd name="T46" fmla="*/ 255 w 477"/>
              <a:gd name="T47" fmla="*/ 21 h 165"/>
              <a:gd name="T48" fmla="*/ 219 w 477"/>
              <a:gd name="T49" fmla="*/ 5 h 165"/>
              <a:gd name="T50" fmla="*/ 193 w 477"/>
              <a:gd name="T51" fmla="*/ 16 h 165"/>
              <a:gd name="T52" fmla="*/ 170 w 477"/>
              <a:gd name="T53" fmla="*/ 26 h 165"/>
              <a:gd name="T54" fmla="*/ 148 w 477"/>
              <a:gd name="T55" fmla="*/ 47 h 165"/>
              <a:gd name="T56" fmla="*/ 131 w 477"/>
              <a:gd name="T57" fmla="*/ 63 h 165"/>
              <a:gd name="T58" fmla="*/ 118 w 477"/>
              <a:gd name="T59" fmla="*/ 84 h 165"/>
              <a:gd name="T60" fmla="*/ 108 w 477"/>
              <a:gd name="T61" fmla="*/ 111 h 165"/>
              <a:gd name="T62" fmla="*/ 101 w 477"/>
              <a:gd name="T63" fmla="*/ 137 h 165"/>
              <a:gd name="T64" fmla="*/ 99 w 477"/>
              <a:gd name="T65" fmla="*/ 164 h 165"/>
              <a:gd name="T66" fmla="*/ 0 w 477"/>
              <a:gd name="T67" fmla="*/ 1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7" h="165">
                <a:moveTo>
                  <a:pt x="0" y="164"/>
                </a:moveTo>
                <a:lnTo>
                  <a:pt x="5" y="132"/>
                </a:lnTo>
                <a:lnTo>
                  <a:pt x="13" y="100"/>
                </a:lnTo>
                <a:lnTo>
                  <a:pt x="30" y="74"/>
                </a:lnTo>
                <a:lnTo>
                  <a:pt x="50" y="47"/>
                </a:lnTo>
                <a:lnTo>
                  <a:pt x="75" y="26"/>
                </a:lnTo>
                <a:lnTo>
                  <a:pt x="105" y="10"/>
                </a:lnTo>
                <a:lnTo>
                  <a:pt x="135" y="5"/>
                </a:lnTo>
                <a:lnTo>
                  <a:pt x="170" y="0"/>
                </a:lnTo>
                <a:lnTo>
                  <a:pt x="266" y="0"/>
                </a:lnTo>
                <a:lnTo>
                  <a:pt x="320" y="5"/>
                </a:lnTo>
                <a:lnTo>
                  <a:pt x="343" y="16"/>
                </a:lnTo>
                <a:lnTo>
                  <a:pt x="365" y="31"/>
                </a:lnTo>
                <a:lnTo>
                  <a:pt x="384" y="42"/>
                </a:lnTo>
                <a:lnTo>
                  <a:pt x="401" y="63"/>
                </a:lnTo>
                <a:lnTo>
                  <a:pt x="416" y="84"/>
                </a:lnTo>
                <a:lnTo>
                  <a:pt x="427" y="106"/>
                </a:lnTo>
                <a:lnTo>
                  <a:pt x="476" y="106"/>
                </a:lnTo>
                <a:lnTo>
                  <a:pt x="388" y="164"/>
                </a:lnTo>
                <a:lnTo>
                  <a:pt x="281" y="106"/>
                </a:lnTo>
                <a:lnTo>
                  <a:pt x="330" y="106"/>
                </a:lnTo>
                <a:lnTo>
                  <a:pt x="311" y="74"/>
                </a:lnTo>
                <a:lnTo>
                  <a:pt x="287" y="42"/>
                </a:lnTo>
                <a:lnTo>
                  <a:pt x="255" y="21"/>
                </a:lnTo>
                <a:lnTo>
                  <a:pt x="219" y="5"/>
                </a:lnTo>
                <a:lnTo>
                  <a:pt x="193" y="16"/>
                </a:lnTo>
                <a:lnTo>
                  <a:pt x="170" y="26"/>
                </a:lnTo>
                <a:lnTo>
                  <a:pt x="148" y="47"/>
                </a:lnTo>
                <a:lnTo>
                  <a:pt x="131" y="63"/>
                </a:lnTo>
                <a:lnTo>
                  <a:pt x="118" y="84"/>
                </a:lnTo>
                <a:lnTo>
                  <a:pt x="108" y="111"/>
                </a:lnTo>
                <a:lnTo>
                  <a:pt x="101" y="137"/>
                </a:lnTo>
                <a:lnTo>
                  <a:pt x="99" y="164"/>
                </a:lnTo>
                <a:lnTo>
                  <a:pt x="0" y="164"/>
                </a:lnTo>
              </a:path>
            </a:pathLst>
          </a:custGeom>
          <a:solidFill>
            <a:schemeClr val="accent2"/>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638" name="Rectangle 30"/>
          <p:cNvSpPr>
            <a:spLocks noChangeArrowheads="1"/>
          </p:cNvSpPr>
          <p:nvPr/>
        </p:nvSpPr>
        <p:spPr bwMode="auto">
          <a:xfrm>
            <a:off x="7024688" y="1354138"/>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R</a:t>
            </a:r>
          </a:p>
        </p:txBody>
      </p:sp>
      <p:sp>
        <p:nvSpPr>
          <p:cNvPr id="452639" name="Rectangle 31"/>
          <p:cNvSpPr>
            <a:spLocks noChangeArrowheads="1"/>
          </p:cNvSpPr>
          <p:nvPr/>
        </p:nvSpPr>
        <p:spPr bwMode="auto">
          <a:xfrm>
            <a:off x="2163763" y="1420813"/>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S</a:t>
            </a:r>
          </a:p>
        </p:txBody>
      </p:sp>
      <p:pic>
        <p:nvPicPr>
          <p:cNvPr id="452700" name="Picture 9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2871788"/>
            <a:ext cx="8953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04" name="Picture 9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32363" y="3687763"/>
            <a:ext cx="469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06" name="Picture 9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5" y="3573463"/>
            <a:ext cx="347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07" name="Picture 9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463" y="3321050"/>
            <a:ext cx="534987"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08" name="Picture 1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5625" y="3335338"/>
            <a:ext cx="347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09" name="Picture 10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97613" y="3321050"/>
            <a:ext cx="534987"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2716" name="Oval 108"/>
          <p:cNvSpPr>
            <a:spLocks noChangeArrowheads="1"/>
          </p:cNvSpPr>
          <p:nvPr/>
        </p:nvSpPr>
        <p:spPr bwMode="auto">
          <a:xfrm>
            <a:off x="2806700" y="3487738"/>
            <a:ext cx="344488" cy="344487"/>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2717" name="Group 109"/>
          <p:cNvGrpSpPr>
            <a:grpSpLocks/>
          </p:cNvGrpSpPr>
          <p:nvPr/>
        </p:nvGrpSpPr>
        <p:grpSpPr bwMode="auto">
          <a:xfrm>
            <a:off x="6670675" y="2897188"/>
            <a:ext cx="896938" cy="1289050"/>
            <a:chOff x="3506" y="3033"/>
            <a:chExt cx="565" cy="812"/>
          </a:xfrm>
        </p:grpSpPr>
        <p:pic>
          <p:nvPicPr>
            <p:cNvPr id="452718" name="Picture 11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07" y="3033"/>
              <a:ext cx="56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2719" name="Rectangle 111"/>
            <p:cNvSpPr>
              <a:spLocks noChangeArrowheads="1"/>
            </p:cNvSpPr>
            <p:nvPr/>
          </p:nvSpPr>
          <p:spPr bwMode="auto">
            <a:xfrm>
              <a:off x="3506" y="3376"/>
              <a:ext cx="4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2720" name="Rectangle 112"/>
          <p:cNvSpPr>
            <a:spLocks noChangeArrowheads="1"/>
          </p:cNvSpPr>
          <p:nvPr/>
        </p:nvSpPr>
        <p:spPr bwMode="auto">
          <a:xfrm>
            <a:off x="4081463" y="4087813"/>
            <a:ext cx="13541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ACK packets</a:t>
            </a:r>
          </a:p>
        </p:txBody>
      </p:sp>
      <p:sp>
        <p:nvSpPr>
          <p:cNvPr id="452721" name="Rectangle 113"/>
          <p:cNvSpPr>
            <a:spLocks noChangeArrowheads="1"/>
          </p:cNvSpPr>
          <p:nvPr/>
        </p:nvSpPr>
        <p:spPr bwMode="auto">
          <a:xfrm>
            <a:off x="4030663" y="2468563"/>
            <a:ext cx="1366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Data packets</a:t>
            </a:r>
          </a:p>
        </p:txBody>
      </p:sp>
      <p:sp>
        <p:nvSpPr>
          <p:cNvPr id="452722" name="AutoShape 114"/>
          <p:cNvSpPr>
            <a:spLocks noChangeArrowheads="1"/>
          </p:cNvSpPr>
          <p:nvPr/>
        </p:nvSpPr>
        <p:spPr bwMode="auto">
          <a:xfrm>
            <a:off x="4057650" y="2762250"/>
            <a:ext cx="1581150" cy="146050"/>
          </a:xfrm>
          <a:prstGeom prst="rightArrow">
            <a:avLst>
              <a:gd name="adj1" fmla="val 50000"/>
              <a:gd name="adj2" fmla="val 270853"/>
            </a:avLst>
          </a:prstGeom>
          <a:solidFill>
            <a:schemeClr val="accent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23" name="AutoShape 115"/>
          <p:cNvSpPr>
            <a:spLocks noChangeArrowheads="1"/>
          </p:cNvSpPr>
          <p:nvPr/>
        </p:nvSpPr>
        <p:spPr bwMode="auto">
          <a:xfrm flipH="1">
            <a:off x="3917950" y="4032250"/>
            <a:ext cx="1593850" cy="114300"/>
          </a:xfrm>
          <a:prstGeom prst="rightArrow">
            <a:avLst>
              <a:gd name="adj1" fmla="val 50000"/>
              <a:gd name="adj2" fmla="val 348482"/>
            </a:avLst>
          </a:prstGeom>
          <a:solidFill>
            <a:srgbClr val="7798E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24" name="Freeform 116"/>
          <p:cNvSpPr>
            <a:spLocks/>
          </p:cNvSpPr>
          <p:nvPr/>
        </p:nvSpPr>
        <p:spPr bwMode="auto">
          <a:xfrm>
            <a:off x="6467475" y="3290888"/>
            <a:ext cx="438150" cy="766762"/>
          </a:xfrm>
          <a:custGeom>
            <a:avLst/>
            <a:gdLst>
              <a:gd name="T0" fmla="*/ 0 w 276"/>
              <a:gd name="T1" fmla="*/ 0 h 483"/>
              <a:gd name="T2" fmla="*/ 59 w 276"/>
              <a:gd name="T3" fmla="*/ 6 h 483"/>
              <a:gd name="T4" fmla="*/ 106 w 276"/>
              <a:gd name="T5" fmla="*/ 12 h 483"/>
              <a:gd name="T6" fmla="*/ 152 w 276"/>
              <a:gd name="T7" fmla="*/ 30 h 483"/>
              <a:gd name="T8" fmla="*/ 193 w 276"/>
              <a:gd name="T9" fmla="*/ 55 h 483"/>
              <a:gd name="T10" fmla="*/ 228 w 276"/>
              <a:gd name="T11" fmla="*/ 79 h 483"/>
              <a:gd name="T12" fmla="*/ 252 w 276"/>
              <a:gd name="T13" fmla="*/ 109 h 483"/>
              <a:gd name="T14" fmla="*/ 269 w 276"/>
              <a:gd name="T15" fmla="*/ 139 h 483"/>
              <a:gd name="T16" fmla="*/ 275 w 276"/>
              <a:gd name="T17" fmla="*/ 175 h 483"/>
              <a:gd name="T18" fmla="*/ 275 w 276"/>
              <a:gd name="T19" fmla="*/ 271 h 483"/>
              <a:gd name="T20" fmla="*/ 269 w 276"/>
              <a:gd name="T21" fmla="*/ 295 h 483"/>
              <a:gd name="T22" fmla="*/ 263 w 276"/>
              <a:gd name="T23" fmla="*/ 325 h 483"/>
              <a:gd name="T24" fmla="*/ 246 w 276"/>
              <a:gd name="T25" fmla="*/ 350 h 483"/>
              <a:gd name="T26" fmla="*/ 222 w 276"/>
              <a:gd name="T27" fmla="*/ 374 h 483"/>
              <a:gd name="T28" fmla="*/ 164 w 276"/>
              <a:gd name="T29" fmla="*/ 410 h 483"/>
              <a:gd name="T30" fmla="*/ 94 w 276"/>
              <a:gd name="T31" fmla="*/ 434 h 483"/>
              <a:gd name="T32" fmla="*/ 94 w 276"/>
              <a:gd name="T33" fmla="*/ 482 h 483"/>
              <a:gd name="T34" fmla="*/ 0 w 276"/>
              <a:gd name="T35" fmla="*/ 392 h 483"/>
              <a:gd name="T36" fmla="*/ 94 w 276"/>
              <a:gd name="T37" fmla="*/ 283 h 483"/>
              <a:gd name="T38" fmla="*/ 94 w 276"/>
              <a:gd name="T39" fmla="*/ 338 h 483"/>
              <a:gd name="T40" fmla="*/ 152 w 276"/>
              <a:gd name="T41" fmla="*/ 319 h 483"/>
              <a:gd name="T42" fmla="*/ 199 w 276"/>
              <a:gd name="T43" fmla="*/ 295 h 483"/>
              <a:gd name="T44" fmla="*/ 240 w 276"/>
              <a:gd name="T45" fmla="*/ 259 h 483"/>
              <a:gd name="T46" fmla="*/ 263 w 276"/>
              <a:gd name="T47" fmla="*/ 223 h 483"/>
              <a:gd name="T48" fmla="*/ 246 w 276"/>
              <a:gd name="T49" fmla="*/ 199 h 483"/>
              <a:gd name="T50" fmla="*/ 222 w 276"/>
              <a:gd name="T51" fmla="*/ 175 h 483"/>
              <a:gd name="T52" fmla="*/ 164 w 276"/>
              <a:gd name="T53" fmla="*/ 139 h 483"/>
              <a:gd name="T54" fmla="*/ 88 w 276"/>
              <a:gd name="T55" fmla="*/ 109 h 483"/>
              <a:gd name="T56" fmla="*/ 0 w 276"/>
              <a:gd name="T57" fmla="*/ 103 h 483"/>
              <a:gd name="T58" fmla="*/ 0 w 276"/>
              <a:gd name="T59"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483">
                <a:moveTo>
                  <a:pt x="0" y="0"/>
                </a:moveTo>
                <a:lnTo>
                  <a:pt x="59" y="6"/>
                </a:lnTo>
                <a:lnTo>
                  <a:pt x="106" y="12"/>
                </a:lnTo>
                <a:lnTo>
                  <a:pt x="152" y="30"/>
                </a:lnTo>
                <a:lnTo>
                  <a:pt x="193" y="55"/>
                </a:lnTo>
                <a:lnTo>
                  <a:pt x="228" y="79"/>
                </a:lnTo>
                <a:lnTo>
                  <a:pt x="252" y="109"/>
                </a:lnTo>
                <a:lnTo>
                  <a:pt x="269" y="139"/>
                </a:lnTo>
                <a:lnTo>
                  <a:pt x="275" y="175"/>
                </a:lnTo>
                <a:lnTo>
                  <a:pt x="275" y="271"/>
                </a:lnTo>
                <a:lnTo>
                  <a:pt x="269" y="295"/>
                </a:lnTo>
                <a:lnTo>
                  <a:pt x="263" y="325"/>
                </a:lnTo>
                <a:lnTo>
                  <a:pt x="246" y="350"/>
                </a:lnTo>
                <a:lnTo>
                  <a:pt x="222" y="374"/>
                </a:lnTo>
                <a:lnTo>
                  <a:pt x="164" y="410"/>
                </a:lnTo>
                <a:lnTo>
                  <a:pt x="94" y="434"/>
                </a:lnTo>
                <a:lnTo>
                  <a:pt x="94" y="482"/>
                </a:lnTo>
                <a:lnTo>
                  <a:pt x="0" y="392"/>
                </a:lnTo>
                <a:lnTo>
                  <a:pt x="94" y="283"/>
                </a:lnTo>
                <a:lnTo>
                  <a:pt x="94" y="338"/>
                </a:lnTo>
                <a:lnTo>
                  <a:pt x="152" y="319"/>
                </a:lnTo>
                <a:lnTo>
                  <a:pt x="199" y="295"/>
                </a:lnTo>
                <a:lnTo>
                  <a:pt x="240" y="259"/>
                </a:lnTo>
                <a:lnTo>
                  <a:pt x="263" y="223"/>
                </a:lnTo>
                <a:lnTo>
                  <a:pt x="246" y="199"/>
                </a:lnTo>
                <a:lnTo>
                  <a:pt x="222" y="175"/>
                </a:lnTo>
                <a:lnTo>
                  <a:pt x="164" y="139"/>
                </a:lnTo>
                <a:lnTo>
                  <a:pt x="88" y="109"/>
                </a:lnTo>
                <a:lnTo>
                  <a:pt x="0" y="103"/>
                </a:lnTo>
                <a:lnTo>
                  <a:pt x="0" y="0"/>
                </a:lnTo>
              </a:path>
            </a:pathLst>
          </a:custGeom>
          <a:gradFill rotWithShape="0">
            <a:gsLst>
              <a:gs pos="0">
                <a:srgbClr val="FF9933"/>
              </a:gs>
              <a:gs pos="100000">
                <a:srgbClr val="FF9933">
                  <a:gamma/>
                  <a:shade val="49804"/>
                  <a:invGamma/>
                </a:srgbClr>
              </a:gs>
            </a:gsLst>
            <a:lin ang="5400000" scaled="1"/>
          </a:gra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25" name="Freeform 117"/>
          <p:cNvSpPr>
            <a:spLocks/>
          </p:cNvSpPr>
          <p:nvPr/>
        </p:nvSpPr>
        <p:spPr bwMode="auto">
          <a:xfrm>
            <a:off x="2479675" y="3897313"/>
            <a:ext cx="711200" cy="233362"/>
          </a:xfrm>
          <a:custGeom>
            <a:avLst/>
            <a:gdLst>
              <a:gd name="T0" fmla="*/ 447 w 448"/>
              <a:gd name="T1" fmla="*/ 0 h 147"/>
              <a:gd name="T2" fmla="*/ 443 w 448"/>
              <a:gd name="T3" fmla="*/ 30 h 147"/>
              <a:gd name="T4" fmla="*/ 434 w 448"/>
              <a:gd name="T5" fmla="*/ 55 h 147"/>
              <a:gd name="T6" fmla="*/ 420 w 448"/>
              <a:gd name="T7" fmla="*/ 79 h 147"/>
              <a:gd name="T8" fmla="*/ 401 w 448"/>
              <a:gd name="T9" fmla="*/ 103 h 147"/>
              <a:gd name="T10" fmla="*/ 376 w 448"/>
              <a:gd name="T11" fmla="*/ 122 h 147"/>
              <a:gd name="T12" fmla="*/ 348 w 448"/>
              <a:gd name="T13" fmla="*/ 134 h 147"/>
              <a:gd name="T14" fmla="*/ 319 w 448"/>
              <a:gd name="T15" fmla="*/ 146 h 147"/>
              <a:gd name="T16" fmla="*/ 285 w 448"/>
              <a:gd name="T17" fmla="*/ 146 h 147"/>
              <a:gd name="T18" fmla="*/ 195 w 448"/>
              <a:gd name="T19" fmla="*/ 146 h 147"/>
              <a:gd name="T20" fmla="*/ 147 w 448"/>
              <a:gd name="T21" fmla="*/ 140 h 147"/>
              <a:gd name="T22" fmla="*/ 123 w 448"/>
              <a:gd name="T23" fmla="*/ 134 h 147"/>
              <a:gd name="T24" fmla="*/ 102 w 448"/>
              <a:gd name="T25" fmla="*/ 122 h 147"/>
              <a:gd name="T26" fmla="*/ 84 w 448"/>
              <a:gd name="T27" fmla="*/ 103 h 147"/>
              <a:gd name="T28" fmla="*/ 69 w 448"/>
              <a:gd name="T29" fmla="*/ 91 h 147"/>
              <a:gd name="T30" fmla="*/ 56 w 448"/>
              <a:gd name="T31" fmla="*/ 73 h 147"/>
              <a:gd name="T32" fmla="*/ 46 w 448"/>
              <a:gd name="T33" fmla="*/ 48 h 147"/>
              <a:gd name="T34" fmla="*/ 0 w 448"/>
              <a:gd name="T35" fmla="*/ 48 h 147"/>
              <a:gd name="T36" fmla="*/ 81 w 448"/>
              <a:gd name="T37" fmla="*/ 0 h 147"/>
              <a:gd name="T38" fmla="*/ 182 w 448"/>
              <a:gd name="T39" fmla="*/ 48 h 147"/>
              <a:gd name="T40" fmla="*/ 136 w 448"/>
              <a:gd name="T41" fmla="*/ 48 h 147"/>
              <a:gd name="T42" fmla="*/ 144 w 448"/>
              <a:gd name="T43" fmla="*/ 67 h 147"/>
              <a:gd name="T44" fmla="*/ 153 w 448"/>
              <a:gd name="T45" fmla="*/ 79 h 147"/>
              <a:gd name="T46" fmla="*/ 176 w 448"/>
              <a:gd name="T47" fmla="*/ 103 h 147"/>
              <a:gd name="T48" fmla="*/ 208 w 448"/>
              <a:gd name="T49" fmla="*/ 128 h 147"/>
              <a:gd name="T50" fmla="*/ 241 w 448"/>
              <a:gd name="T51" fmla="*/ 140 h 147"/>
              <a:gd name="T52" fmla="*/ 266 w 448"/>
              <a:gd name="T53" fmla="*/ 134 h 147"/>
              <a:gd name="T54" fmla="*/ 287 w 448"/>
              <a:gd name="T55" fmla="*/ 122 h 147"/>
              <a:gd name="T56" fmla="*/ 306 w 448"/>
              <a:gd name="T57" fmla="*/ 103 h 147"/>
              <a:gd name="T58" fmla="*/ 323 w 448"/>
              <a:gd name="T59" fmla="*/ 91 h 147"/>
              <a:gd name="T60" fmla="*/ 336 w 448"/>
              <a:gd name="T61" fmla="*/ 67 h 147"/>
              <a:gd name="T62" fmla="*/ 346 w 448"/>
              <a:gd name="T63" fmla="*/ 48 h 147"/>
              <a:gd name="T64" fmla="*/ 352 w 448"/>
              <a:gd name="T65" fmla="*/ 24 h 147"/>
              <a:gd name="T66" fmla="*/ 355 w 448"/>
              <a:gd name="T67" fmla="*/ 0 h 147"/>
              <a:gd name="T68" fmla="*/ 447 w 448"/>
              <a:gd name="T6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8" h="147">
                <a:moveTo>
                  <a:pt x="447" y="0"/>
                </a:moveTo>
                <a:lnTo>
                  <a:pt x="443" y="30"/>
                </a:lnTo>
                <a:lnTo>
                  <a:pt x="434" y="55"/>
                </a:lnTo>
                <a:lnTo>
                  <a:pt x="420" y="79"/>
                </a:lnTo>
                <a:lnTo>
                  <a:pt x="401" y="103"/>
                </a:lnTo>
                <a:lnTo>
                  <a:pt x="376" y="122"/>
                </a:lnTo>
                <a:lnTo>
                  <a:pt x="348" y="134"/>
                </a:lnTo>
                <a:lnTo>
                  <a:pt x="319" y="146"/>
                </a:lnTo>
                <a:lnTo>
                  <a:pt x="285" y="146"/>
                </a:lnTo>
                <a:lnTo>
                  <a:pt x="195" y="146"/>
                </a:lnTo>
                <a:lnTo>
                  <a:pt x="147" y="140"/>
                </a:lnTo>
                <a:lnTo>
                  <a:pt x="123" y="134"/>
                </a:lnTo>
                <a:lnTo>
                  <a:pt x="102" y="122"/>
                </a:lnTo>
                <a:lnTo>
                  <a:pt x="84" y="103"/>
                </a:lnTo>
                <a:lnTo>
                  <a:pt x="69" y="91"/>
                </a:lnTo>
                <a:lnTo>
                  <a:pt x="56" y="73"/>
                </a:lnTo>
                <a:lnTo>
                  <a:pt x="46" y="48"/>
                </a:lnTo>
                <a:lnTo>
                  <a:pt x="0" y="48"/>
                </a:lnTo>
                <a:lnTo>
                  <a:pt x="81" y="0"/>
                </a:lnTo>
                <a:lnTo>
                  <a:pt x="182" y="48"/>
                </a:lnTo>
                <a:lnTo>
                  <a:pt x="136" y="48"/>
                </a:lnTo>
                <a:lnTo>
                  <a:pt x="144" y="67"/>
                </a:lnTo>
                <a:lnTo>
                  <a:pt x="153" y="79"/>
                </a:lnTo>
                <a:lnTo>
                  <a:pt x="176" y="103"/>
                </a:lnTo>
                <a:lnTo>
                  <a:pt x="208" y="128"/>
                </a:lnTo>
                <a:lnTo>
                  <a:pt x="241" y="140"/>
                </a:lnTo>
                <a:lnTo>
                  <a:pt x="266" y="134"/>
                </a:lnTo>
                <a:lnTo>
                  <a:pt x="287" y="122"/>
                </a:lnTo>
                <a:lnTo>
                  <a:pt x="306" y="103"/>
                </a:lnTo>
                <a:lnTo>
                  <a:pt x="323" y="91"/>
                </a:lnTo>
                <a:lnTo>
                  <a:pt x="336" y="67"/>
                </a:lnTo>
                <a:lnTo>
                  <a:pt x="346" y="48"/>
                </a:lnTo>
                <a:lnTo>
                  <a:pt x="352" y="24"/>
                </a:lnTo>
                <a:lnTo>
                  <a:pt x="355" y="0"/>
                </a:lnTo>
                <a:lnTo>
                  <a:pt x="447" y="0"/>
                </a:lnTo>
              </a:path>
            </a:pathLst>
          </a:custGeom>
          <a:solidFill>
            <a:srgbClr val="7798EB"/>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26" name="Freeform 118"/>
          <p:cNvSpPr>
            <a:spLocks/>
          </p:cNvSpPr>
          <p:nvPr/>
        </p:nvSpPr>
        <p:spPr bwMode="auto">
          <a:xfrm>
            <a:off x="2474913" y="3081338"/>
            <a:ext cx="757237" cy="261937"/>
          </a:xfrm>
          <a:custGeom>
            <a:avLst/>
            <a:gdLst>
              <a:gd name="T0" fmla="*/ 0 w 477"/>
              <a:gd name="T1" fmla="*/ 164 h 165"/>
              <a:gd name="T2" fmla="*/ 5 w 477"/>
              <a:gd name="T3" fmla="*/ 132 h 165"/>
              <a:gd name="T4" fmla="*/ 13 w 477"/>
              <a:gd name="T5" fmla="*/ 100 h 165"/>
              <a:gd name="T6" fmla="*/ 30 w 477"/>
              <a:gd name="T7" fmla="*/ 74 h 165"/>
              <a:gd name="T8" fmla="*/ 50 w 477"/>
              <a:gd name="T9" fmla="*/ 47 h 165"/>
              <a:gd name="T10" fmla="*/ 75 w 477"/>
              <a:gd name="T11" fmla="*/ 26 h 165"/>
              <a:gd name="T12" fmla="*/ 105 w 477"/>
              <a:gd name="T13" fmla="*/ 10 h 165"/>
              <a:gd name="T14" fmla="*/ 135 w 477"/>
              <a:gd name="T15" fmla="*/ 5 h 165"/>
              <a:gd name="T16" fmla="*/ 170 w 477"/>
              <a:gd name="T17" fmla="*/ 0 h 165"/>
              <a:gd name="T18" fmla="*/ 266 w 477"/>
              <a:gd name="T19" fmla="*/ 0 h 165"/>
              <a:gd name="T20" fmla="*/ 320 w 477"/>
              <a:gd name="T21" fmla="*/ 5 h 165"/>
              <a:gd name="T22" fmla="*/ 343 w 477"/>
              <a:gd name="T23" fmla="*/ 16 h 165"/>
              <a:gd name="T24" fmla="*/ 365 w 477"/>
              <a:gd name="T25" fmla="*/ 31 h 165"/>
              <a:gd name="T26" fmla="*/ 384 w 477"/>
              <a:gd name="T27" fmla="*/ 42 h 165"/>
              <a:gd name="T28" fmla="*/ 401 w 477"/>
              <a:gd name="T29" fmla="*/ 63 h 165"/>
              <a:gd name="T30" fmla="*/ 416 w 477"/>
              <a:gd name="T31" fmla="*/ 84 h 165"/>
              <a:gd name="T32" fmla="*/ 427 w 477"/>
              <a:gd name="T33" fmla="*/ 106 h 165"/>
              <a:gd name="T34" fmla="*/ 476 w 477"/>
              <a:gd name="T35" fmla="*/ 106 h 165"/>
              <a:gd name="T36" fmla="*/ 388 w 477"/>
              <a:gd name="T37" fmla="*/ 164 h 165"/>
              <a:gd name="T38" fmla="*/ 281 w 477"/>
              <a:gd name="T39" fmla="*/ 106 h 165"/>
              <a:gd name="T40" fmla="*/ 330 w 477"/>
              <a:gd name="T41" fmla="*/ 106 h 165"/>
              <a:gd name="T42" fmla="*/ 311 w 477"/>
              <a:gd name="T43" fmla="*/ 74 h 165"/>
              <a:gd name="T44" fmla="*/ 287 w 477"/>
              <a:gd name="T45" fmla="*/ 42 h 165"/>
              <a:gd name="T46" fmla="*/ 255 w 477"/>
              <a:gd name="T47" fmla="*/ 21 h 165"/>
              <a:gd name="T48" fmla="*/ 219 w 477"/>
              <a:gd name="T49" fmla="*/ 5 h 165"/>
              <a:gd name="T50" fmla="*/ 193 w 477"/>
              <a:gd name="T51" fmla="*/ 16 h 165"/>
              <a:gd name="T52" fmla="*/ 170 w 477"/>
              <a:gd name="T53" fmla="*/ 26 h 165"/>
              <a:gd name="T54" fmla="*/ 148 w 477"/>
              <a:gd name="T55" fmla="*/ 47 h 165"/>
              <a:gd name="T56" fmla="*/ 131 w 477"/>
              <a:gd name="T57" fmla="*/ 63 h 165"/>
              <a:gd name="T58" fmla="*/ 118 w 477"/>
              <a:gd name="T59" fmla="*/ 84 h 165"/>
              <a:gd name="T60" fmla="*/ 108 w 477"/>
              <a:gd name="T61" fmla="*/ 111 h 165"/>
              <a:gd name="T62" fmla="*/ 101 w 477"/>
              <a:gd name="T63" fmla="*/ 137 h 165"/>
              <a:gd name="T64" fmla="*/ 99 w 477"/>
              <a:gd name="T65" fmla="*/ 164 h 165"/>
              <a:gd name="T66" fmla="*/ 0 w 477"/>
              <a:gd name="T67" fmla="*/ 1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7" h="165">
                <a:moveTo>
                  <a:pt x="0" y="164"/>
                </a:moveTo>
                <a:lnTo>
                  <a:pt x="5" y="132"/>
                </a:lnTo>
                <a:lnTo>
                  <a:pt x="13" y="100"/>
                </a:lnTo>
                <a:lnTo>
                  <a:pt x="30" y="74"/>
                </a:lnTo>
                <a:lnTo>
                  <a:pt x="50" y="47"/>
                </a:lnTo>
                <a:lnTo>
                  <a:pt x="75" y="26"/>
                </a:lnTo>
                <a:lnTo>
                  <a:pt x="105" y="10"/>
                </a:lnTo>
                <a:lnTo>
                  <a:pt x="135" y="5"/>
                </a:lnTo>
                <a:lnTo>
                  <a:pt x="170" y="0"/>
                </a:lnTo>
                <a:lnTo>
                  <a:pt x="266" y="0"/>
                </a:lnTo>
                <a:lnTo>
                  <a:pt x="320" y="5"/>
                </a:lnTo>
                <a:lnTo>
                  <a:pt x="343" y="16"/>
                </a:lnTo>
                <a:lnTo>
                  <a:pt x="365" y="31"/>
                </a:lnTo>
                <a:lnTo>
                  <a:pt x="384" y="42"/>
                </a:lnTo>
                <a:lnTo>
                  <a:pt x="401" y="63"/>
                </a:lnTo>
                <a:lnTo>
                  <a:pt x="416" y="84"/>
                </a:lnTo>
                <a:lnTo>
                  <a:pt x="427" y="106"/>
                </a:lnTo>
                <a:lnTo>
                  <a:pt x="476" y="106"/>
                </a:lnTo>
                <a:lnTo>
                  <a:pt x="388" y="164"/>
                </a:lnTo>
                <a:lnTo>
                  <a:pt x="281" y="106"/>
                </a:lnTo>
                <a:lnTo>
                  <a:pt x="330" y="106"/>
                </a:lnTo>
                <a:lnTo>
                  <a:pt x="311" y="74"/>
                </a:lnTo>
                <a:lnTo>
                  <a:pt x="287" y="42"/>
                </a:lnTo>
                <a:lnTo>
                  <a:pt x="255" y="21"/>
                </a:lnTo>
                <a:lnTo>
                  <a:pt x="219" y="5"/>
                </a:lnTo>
                <a:lnTo>
                  <a:pt x="193" y="16"/>
                </a:lnTo>
                <a:lnTo>
                  <a:pt x="170" y="26"/>
                </a:lnTo>
                <a:lnTo>
                  <a:pt x="148" y="47"/>
                </a:lnTo>
                <a:lnTo>
                  <a:pt x="131" y="63"/>
                </a:lnTo>
                <a:lnTo>
                  <a:pt x="118" y="84"/>
                </a:lnTo>
                <a:lnTo>
                  <a:pt x="108" y="111"/>
                </a:lnTo>
                <a:lnTo>
                  <a:pt x="101" y="137"/>
                </a:lnTo>
                <a:lnTo>
                  <a:pt x="99" y="164"/>
                </a:lnTo>
                <a:lnTo>
                  <a:pt x="0" y="164"/>
                </a:lnTo>
              </a:path>
            </a:pathLst>
          </a:custGeom>
          <a:solidFill>
            <a:schemeClr val="accent2"/>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27" name="Rectangle 119"/>
          <p:cNvSpPr>
            <a:spLocks noChangeArrowheads="1"/>
          </p:cNvSpPr>
          <p:nvPr/>
        </p:nvSpPr>
        <p:spPr bwMode="auto">
          <a:xfrm>
            <a:off x="7024688" y="3438525"/>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R</a:t>
            </a:r>
          </a:p>
        </p:txBody>
      </p:sp>
      <p:sp>
        <p:nvSpPr>
          <p:cNvPr id="452728" name="Rectangle 120"/>
          <p:cNvSpPr>
            <a:spLocks noChangeArrowheads="1"/>
          </p:cNvSpPr>
          <p:nvPr/>
        </p:nvSpPr>
        <p:spPr bwMode="auto">
          <a:xfrm>
            <a:off x="2163763" y="3505200"/>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S</a:t>
            </a:r>
          </a:p>
        </p:txBody>
      </p:sp>
      <p:pic>
        <p:nvPicPr>
          <p:cNvPr id="452730" name="Picture 1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3913" y="4956175"/>
            <a:ext cx="8953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36"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5" y="5657850"/>
            <a:ext cx="347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37" name="Picture 1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463" y="5405438"/>
            <a:ext cx="53498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38" name="Picture 1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5625" y="5419725"/>
            <a:ext cx="347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39" name="Picture 13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97613" y="5405438"/>
            <a:ext cx="534987"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41" name="Picture 13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6188" y="5035550"/>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2742" name="Picture 13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13213" y="5035550"/>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2746" name="Oval 138"/>
          <p:cNvSpPr>
            <a:spLocks noChangeArrowheads="1"/>
          </p:cNvSpPr>
          <p:nvPr/>
        </p:nvSpPr>
        <p:spPr bwMode="auto">
          <a:xfrm>
            <a:off x="2806700" y="5572125"/>
            <a:ext cx="344488" cy="344488"/>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2747" name="Group 139"/>
          <p:cNvGrpSpPr>
            <a:grpSpLocks/>
          </p:cNvGrpSpPr>
          <p:nvPr/>
        </p:nvGrpSpPr>
        <p:grpSpPr bwMode="auto">
          <a:xfrm>
            <a:off x="6670675" y="4981575"/>
            <a:ext cx="896938" cy="1289050"/>
            <a:chOff x="3506" y="3033"/>
            <a:chExt cx="565" cy="812"/>
          </a:xfrm>
        </p:grpSpPr>
        <p:pic>
          <p:nvPicPr>
            <p:cNvPr id="452748" name="Picture 14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07" y="3033"/>
              <a:ext cx="56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2749" name="Rectangle 141"/>
            <p:cNvSpPr>
              <a:spLocks noChangeArrowheads="1"/>
            </p:cNvSpPr>
            <p:nvPr/>
          </p:nvSpPr>
          <p:spPr bwMode="auto">
            <a:xfrm>
              <a:off x="3506" y="3376"/>
              <a:ext cx="4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2750" name="Rectangle 142"/>
          <p:cNvSpPr>
            <a:spLocks noChangeArrowheads="1"/>
          </p:cNvSpPr>
          <p:nvPr/>
        </p:nvSpPr>
        <p:spPr bwMode="auto">
          <a:xfrm>
            <a:off x="4081463" y="6172200"/>
            <a:ext cx="13541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ACK packets</a:t>
            </a:r>
          </a:p>
        </p:txBody>
      </p:sp>
      <p:sp>
        <p:nvSpPr>
          <p:cNvPr id="452751" name="Rectangle 143"/>
          <p:cNvSpPr>
            <a:spLocks noChangeArrowheads="1"/>
          </p:cNvSpPr>
          <p:nvPr/>
        </p:nvSpPr>
        <p:spPr bwMode="auto">
          <a:xfrm>
            <a:off x="4030663" y="4552950"/>
            <a:ext cx="1366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Data packets</a:t>
            </a:r>
          </a:p>
        </p:txBody>
      </p:sp>
      <p:sp>
        <p:nvSpPr>
          <p:cNvPr id="452752" name="AutoShape 144"/>
          <p:cNvSpPr>
            <a:spLocks noChangeArrowheads="1"/>
          </p:cNvSpPr>
          <p:nvPr/>
        </p:nvSpPr>
        <p:spPr bwMode="auto">
          <a:xfrm>
            <a:off x="4057650" y="4846638"/>
            <a:ext cx="1581150" cy="146050"/>
          </a:xfrm>
          <a:prstGeom prst="rightArrow">
            <a:avLst>
              <a:gd name="adj1" fmla="val 50000"/>
              <a:gd name="adj2" fmla="val 270853"/>
            </a:avLst>
          </a:prstGeom>
          <a:solidFill>
            <a:schemeClr val="accent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3" name="AutoShape 145"/>
          <p:cNvSpPr>
            <a:spLocks noChangeArrowheads="1"/>
          </p:cNvSpPr>
          <p:nvPr/>
        </p:nvSpPr>
        <p:spPr bwMode="auto">
          <a:xfrm flipH="1">
            <a:off x="3917950" y="6116638"/>
            <a:ext cx="1593850" cy="114300"/>
          </a:xfrm>
          <a:prstGeom prst="rightArrow">
            <a:avLst>
              <a:gd name="adj1" fmla="val 50000"/>
              <a:gd name="adj2" fmla="val 348482"/>
            </a:avLst>
          </a:prstGeom>
          <a:solidFill>
            <a:srgbClr val="7798E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754" name="Freeform 146"/>
          <p:cNvSpPr>
            <a:spLocks/>
          </p:cNvSpPr>
          <p:nvPr/>
        </p:nvSpPr>
        <p:spPr bwMode="auto">
          <a:xfrm>
            <a:off x="6467475" y="5375275"/>
            <a:ext cx="438150" cy="766763"/>
          </a:xfrm>
          <a:custGeom>
            <a:avLst/>
            <a:gdLst>
              <a:gd name="T0" fmla="*/ 0 w 276"/>
              <a:gd name="T1" fmla="*/ 0 h 483"/>
              <a:gd name="T2" fmla="*/ 59 w 276"/>
              <a:gd name="T3" fmla="*/ 6 h 483"/>
              <a:gd name="T4" fmla="*/ 106 w 276"/>
              <a:gd name="T5" fmla="*/ 12 h 483"/>
              <a:gd name="T6" fmla="*/ 152 w 276"/>
              <a:gd name="T7" fmla="*/ 30 h 483"/>
              <a:gd name="T8" fmla="*/ 193 w 276"/>
              <a:gd name="T9" fmla="*/ 55 h 483"/>
              <a:gd name="T10" fmla="*/ 228 w 276"/>
              <a:gd name="T11" fmla="*/ 79 h 483"/>
              <a:gd name="T12" fmla="*/ 252 w 276"/>
              <a:gd name="T13" fmla="*/ 109 h 483"/>
              <a:gd name="T14" fmla="*/ 269 w 276"/>
              <a:gd name="T15" fmla="*/ 139 h 483"/>
              <a:gd name="T16" fmla="*/ 275 w 276"/>
              <a:gd name="T17" fmla="*/ 175 h 483"/>
              <a:gd name="T18" fmla="*/ 275 w 276"/>
              <a:gd name="T19" fmla="*/ 271 h 483"/>
              <a:gd name="T20" fmla="*/ 269 w 276"/>
              <a:gd name="T21" fmla="*/ 295 h 483"/>
              <a:gd name="T22" fmla="*/ 263 w 276"/>
              <a:gd name="T23" fmla="*/ 325 h 483"/>
              <a:gd name="T24" fmla="*/ 246 w 276"/>
              <a:gd name="T25" fmla="*/ 350 h 483"/>
              <a:gd name="T26" fmla="*/ 222 w 276"/>
              <a:gd name="T27" fmla="*/ 374 h 483"/>
              <a:gd name="T28" fmla="*/ 164 w 276"/>
              <a:gd name="T29" fmla="*/ 410 h 483"/>
              <a:gd name="T30" fmla="*/ 94 w 276"/>
              <a:gd name="T31" fmla="*/ 434 h 483"/>
              <a:gd name="T32" fmla="*/ 94 w 276"/>
              <a:gd name="T33" fmla="*/ 482 h 483"/>
              <a:gd name="T34" fmla="*/ 0 w 276"/>
              <a:gd name="T35" fmla="*/ 392 h 483"/>
              <a:gd name="T36" fmla="*/ 94 w 276"/>
              <a:gd name="T37" fmla="*/ 283 h 483"/>
              <a:gd name="T38" fmla="*/ 94 w 276"/>
              <a:gd name="T39" fmla="*/ 338 h 483"/>
              <a:gd name="T40" fmla="*/ 152 w 276"/>
              <a:gd name="T41" fmla="*/ 319 h 483"/>
              <a:gd name="T42" fmla="*/ 199 w 276"/>
              <a:gd name="T43" fmla="*/ 295 h 483"/>
              <a:gd name="T44" fmla="*/ 240 w 276"/>
              <a:gd name="T45" fmla="*/ 259 h 483"/>
              <a:gd name="T46" fmla="*/ 263 w 276"/>
              <a:gd name="T47" fmla="*/ 223 h 483"/>
              <a:gd name="T48" fmla="*/ 246 w 276"/>
              <a:gd name="T49" fmla="*/ 199 h 483"/>
              <a:gd name="T50" fmla="*/ 222 w 276"/>
              <a:gd name="T51" fmla="*/ 175 h 483"/>
              <a:gd name="T52" fmla="*/ 164 w 276"/>
              <a:gd name="T53" fmla="*/ 139 h 483"/>
              <a:gd name="T54" fmla="*/ 88 w 276"/>
              <a:gd name="T55" fmla="*/ 109 h 483"/>
              <a:gd name="T56" fmla="*/ 0 w 276"/>
              <a:gd name="T57" fmla="*/ 103 h 483"/>
              <a:gd name="T58" fmla="*/ 0 w 276"/>
              <a:gd name="T59"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483">
                <a:moveTo>
                  <a:pt x="0" y="0"/>
                </a:moveTo>
                <a:lnTo>
                  <a:pt x="59" y="6"/>
                </a:lnTo>
                <a:lnTo>
                  <a:pt x="106" y="12"/>
                </a:lnTo>
                <a:lnTo>
                  <a:pt x="152" y="30"/>
                </a:lnTo>
                <a:lnTo>
                  <a:pt x="193" y="55"/>
                </a:lnTo>
                <a:lnTo>
                  <a:pt x="228" y="79"/>
                </a:lnTo>
                <a:lnTo>
                  <a:pt x="252" y="109"/>
                </a:lnTo>
                <a:lnTo>
                  <a:pt x="269" y="139"/>
                </a:lnTo>
                <a:lnTo>
                  <a:pt x="275" y="175"/>
                </a:lnTo>
                <a:lnTo>
                  <a:pt x="275" y="271"/>
                </a:lnTo>
                <a:lnTo>
                  <a:pt x="269" y="295"/>
                </a:lnTo>
                <a:lnTo>
                  <a:pt x="263" y="325"/>
                </a:lnTo>
                <a:lnTo>
                  <a:pt x="246" y="350"/>
                </a:lnTo>
                <a:lnTo>
                  <a:pt x="222" y="374"/>
                </a:lnTo>
                <a:lnTo>
                  <a:pt x="164" y="410"/>
                </a:lnTo>
                <a:lnTo>
                  <a:pt x="94" y="434"/>
                </a:lnTo>
                <a:lnTo>
                  <a:pt x="94" y="482"/>
                </a:lnTo>
                <a:lnTo>
                  <a:pt x="0" y="392"/>
                </a:lnTo>
                <a:lnTo>
                  <a:pt x="94" y="283"/>
                </a:lnTo>
                <a:lnTo>
                  <a:pt x="94" y="338"/>
                </a:lnTo>
                <a:lnTo>
                  <a:pt x="152" y="319"/>
                </a:lnTo>
                <a:lnTo>
                  <a:pt x="199" y="295"/>
                </a:lnTo>
                <a:lnTo>
                  <a:pt x="240" y="259"/>
                </a:lnTo>
                <a:lnTo>
                  <a:pt x="263" y="223"/>
                </a:lnTo>
                <a:lnTo>
                  <a:pt x="246" y="199"/>
                </a:lnTo>
                <a:lnTo>
                  <a:pt x="222" y="175"/>
                </a:lnTo>
                <a:lnTo>
                  <a:pt x="164" y="139"/>
                </a:lnTo>
                <a:lnTo>
                  <a:pt x="88" y="109"/>
                </a:lnTo>
                <a:lnTo>
                  <a:pt x="0" y="103"/>
                </a:lnTo>
                <a:lnTo>
                  <a:pt x="0" y="0"/>
                </a:lnTo>
              </a:path>
            </a:pathLst>
          </a:custGeom>
          <a:gradFill rotWithShape="0">
            <a:gsLst>
              <a:gs pos="0">
                <a:srgbClr val="FF9933"/>
              </a:gs>
              <a:gs pos="100000">
                <a:srgbClr val="FF9933">
                  <a:gamma/>
                  <a:shade val="49804"/>
                  <a:invGamma/>
                </a:srgbClr>
              </a:gs>
            </a:gsLst>
            <a:lin ang="5400000" scaled="1"/>
          </a:gra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55" name="Freeform 147"/>
          <p:cNvSpPr>
            <a:spLocks/>
          </p:cNvSpPr>
          <p:nvPr/>
        </p:nvSpPr>
        <p:spPr bwMode="auto">
          <a:xfrm>
            <a:off x="2479675" y="5981700"/>
            <a:ext cx="711200" cy="233363"/>
          </a:xfrm>
          <a:custGeom>
            <a:avLst/>
            <a:gdLst>
              <a:gd name="T0" fmla="*/ 447 w 448"/>
              <a:gd name="T1" fmla="*/ 0 h 147"/>
              <a:gd name="T2" fmla="*/ 443 w 448"/>
              <a:gd name="T3" fmla="*/ 30 h 147"/>
              <a:gd name="T4" fmla="*/ 434 w 448"/>
              <a:gd name="T5" fmla="*/ 55 h 147"/>
              <a:gd name="T6" fmla="*/ 420 w 448"/>
              <a:gd name="T7" fmla="*/ 79 h 147"/>
              <a:gd name="T8" fmla="*/ 401 w 448"/>
              <a:gd name="T9" fmla="*/ 103 h 147"/>
              <a:gd name="T10" fmla="*/ 376 w 448"/>
              <a:gd name="T11" fmla="*/ 122 h 147"/>
              <a:gd name="T12" fmla="*/ 348 w 448"/>
              <a:gd name="T13" fmla="*/ 134 h 147"/>
              <a:gd name="T14" fmla="*/ 319 w 448"/>
              <a:gd name="T15" fmla="*/ 146 h 147"/>
              <a:gd name="T16" fmla="*/ 285 w 448"/>
              <a:gd name="T17" fmla="*/ 146 h 147"/>
              <a:gd name="T18" fmla="*/ 195 w 448"/>
              <a:gd name="T19" fmla="*/ 146 h 147"/>
              <a:gd name="T20" fmla="*/ 147 w 448"/>
              <a:gd name="T21" fmla="*/ 140 h 147"/>
              <a:gd name="T22" fmla="*/ 123 w 448"/>
              <a:gd name="T23" fmla="*/ 134 h 147"/>
              <a:gd name="T24" fmla="*/ 102 w 448"/>
              <a:gd name="T25" fmla="*/ 122 h 147"/>
              <a:gd name="T26" fmla="*/ 84 w 448"/>
              <a:gd name="T27" fmla="*/ 103 h 147"/>
              <a:gd name="T28" fmla="*/ 69 w 448"/>
              <a:gd name="T29" fmla="*/ 91 h 147"/>
              <a:gd name="T30" fmla="*/ 56 w 448"/>
              <a:gd name="T31" fmla="*/ 73 h 147"/>
              <a:gd name="T32" fmla="*/ 46 w 448"/>
              <a:gd name="T33" fmla="*/ 48 h 147"/>
              <a:gd name="T34" fmla="*/ 0 w 448"/>
              <a:gd name="T35" fmla="*/ 48 h 147"/>
              <a:gd name="T36" fmla="*/ 81 w 448"/>
              <a:gd name="T37" fmla="*/ 0 h 147"/>
              <a:gd name="T38" fmla="*/ 182 w 448"/>
              <a:gd name="T39" fmla="*/ 48 h 147"/>
              <a:gd name="T40" fmla="*/ 136 w 448"/>
              <a:gd name="T41" fmla="*/ 48 h 147"/>
              <a:gd name="T42" fmla="*/ 144 w 448"/>
              <a:gd name="T43" fmla="*/ 67 h 147"/>
              <a:gd name="T44" fmla="*/ 153 w 448"/>
              <a:gd name="T45" fmla="*/ 79 h 147"/>
              <a:gd name="T46" fmla="*/ 176 w 448"/>
              <a:gd name="T47" fmla="*/ 103 h 147"/>
              <a:gd name="T48" fmla="*/ 208 w 448"/>
              <a:gd name="T49" fmla="*/ 128 h 147"/>
              <a:gd name="T50" fmla="*/ 241 w 448"/>
              <a:gd name="T51" fmla="*/ 140 h 147"/>
              <a:gd name="T52" fmla="*/ 266 w 448"/>
              <a:gd name="T53" fmla="*/ 134 h 147"/>
              <a:gd name="T54" fmla="*/ 287 w 448"/>
              <a:gd name="T55" fmla="*/ 122 h 147"/>
              <a:gd name="T56" fmla="*/ 306 w 448"/>
              <a:gd name="T57" fmla="*/ 103 h 147"/>
              <a:gd name="T58" fmla="*/ 323 w 448"/>
              <a:gd name="T59" fmla="*/ 91 h 147"/>
              <a:gd name="T60" fmla="*/ 336 w 448"/>
              <a:gd name="T61" fmla="*/ 67 h 147"/>
              <a:gd name="T62" fmla="*/ 346 w 448"/>
              <a:gd name="T63" fmla="*/ 48 h 147"/>
              <a:gd name="T64" fmla="*/ 352 w 448"/>
              <a:gd name="T65" fmla="*/ 24 h 147"/>
              <a:gd name="T66" fmla="*/ 355 w 448"/>
              <a:gd name="T67" fmla="*/ 0 h 147"/>
              <a:gd name="T68" fmla="*/ 447 w 448"/>
              <a:gd name="T6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8" h="147">
                <a:moveTo>
                  <a:pt x="447" y="0"/>
                </a:moveTo>
                <a:lnTo>
                  <a:pt x="443" y="30"/>
                </a:lnTo>
                <a:lnTo>
                  <a:pt x="434" y="55"/>
                </a:lnTo>
                <a:lnTo>
                  <a:pt x="420" y="79"/>
                </a:lnTo>
                <a:lnTo>
                  <a:pt x="401" y="103"/>
                </a:lnTo>
                <a:lnTo>
                  <a:pt x="376" y="122"/>
                </a:lnTo>
                <a:lnTo>
                  <a:pt x="348" y="134"/>
                </a:lnTo>
                <a:lnTo>
                  <a:pt x="319" y="146"/>
                </a:lnTo>
                <a:lnTo>
                  <a:pt x="285" y="146"/>
                </a:lnTo>
                <a:lnTo>
                  <a:pt x="195" y="146"/>
                </a:lnTo>
                <a:lnTo>
                  <a:pt x="147" y="140"/>
                </a:lnTo>
                <a:lnTo>
                  <a:pt x="123" y="134"/>
                </a:lnTo>
                <a:lnTo>
                  <a:pt x="102" y="122"/>
                </a:lnTo>
                <a:lnTo>
                  <a:pt x="84" y="103"/>
                </a:lnTo>
                <a:lnTo>
                  <a:pt x="69" y="91"/>
                </a:lnTo>
                <a:lnTo>
                  <a:pt x="56" y="73"/>
                </a:lnTo>
                <a:lnTo>
                  <a:pt x="46" y="48"/>
                </a:lnTo>
                <a:lnTo>
                  <a:pt x="0" y="48"/>
                </a:lnTo>
                <a:lnTo>
                  <a:pt x="81" y="0"/>
                </a:lnTo>
                <a:lnTo>
                  <a:pt x="182" y="48"/>
                </a:lnTo>
                <a:lnTo>
                  <a:pt x="136" y="48"/>
                </a:lnTo>
                <a:lnTo>
                  <a:pt x="144" y="67"/>
                </a:lnTo>
                <a:lnTo>
                  <a:pt x="153" y="79"/>
                </a:lnTo>
                <a:lnTo>
                  <a:pt x="176" y="103"/>
                </a:lnTo>
                <a:lnTo>
                  <a:pt x="208" y="128"/>
                </a:lnTo>
                <a:lnTo>
                  <a:pt x="241" y="140"/>
                </a:lnTo>
                <a:lnTo>
                  <a:pt x="266" y="134"/>
                </a:lnTo>
                <a:lnTo>
                  <a:pt x="287" y="122"/>
                </a:lnTo>
                <a:lnTo>
                  <a:pt x="306" y="103"/>
                </a:lnTo>
                <a:lnTo>
                  <a:pt x="323" y="91"/>
                </a:lnTo>
                <a:lnTo>
                  <a:pt x="336" y="67"/>
                </a:lnTo>
                <a:lnTo>
                  <a:pt x="346" y="48"/>
                </a:lnTo>
                <a:lnTo>
                  <a:pt x="352" y="24"/>
                </a:lnTo>
                <a:lnTo>
                  <a:pt x="355" y="0"/>
                </a:lnTo>
                <a:lnTo>
                  <a:pt x="447" y="0"/>
                </a:lnTo>
              </a:path>
            </a:pathLst>
          </a:custGeom>
          <a:solidFill>
            <a:srgbClr val="7798EB"/>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56" name="Freeform 148"/>
          <p:cNvSpPr>
            <a:spLocks/>
          </p:cNvSpPr>
          <p:nvPr/>
        </p:nvSpPr>
        <p:spPr bwMode="auto">
          <a:xfrm>
            <a:off x="2474913" y="5165725"/>
            <a:ext cx="757237" cy="261938"/>
          </a:xfrm>
          <a:custGeom>
            <a:avLst/>
            <a:gdLst>
              <a:gd name="T0" fmla="*/ 0 w 477"/>
              <a:gd name="T1" fmla="*/ 164 h 165"/>
              <a:gd name="T2" fmla="*/ 5 w 477"/>
              <a:gd name="T3" fmla="*/ 132 h 165"/>
              <a:gd name="T4" fmla="*/ 13 w 477"/>
              <a:gd name="T5" fmla="*/ 100 h 165"/>
              <a:gd name="T6" fmla="*/ 30 w 477"/>
              <a:gd name="T7" fmla="*/ 74 h 165"/>
              <a:gd name="T8" fmla="*/ 50 w 477"/>
              <a:gd name="T9" fmla="*/ 47 h 165"/>
              <a:gd name="T10" fmla="*/ 75 w 477"/>
              <a:gd name="T11" fmla="*/ 26 h 165"/>
              <a:gd name="T12" fmla="*/ 105 w 477"/>
              <a:gd name="T13" fmla="*/ 10 h 165"/>
              <a:gd name="T14" fmla="*/ 135 w 477"/>
              <a:gd name="T15" fmla="*/ 5 h 165"/>
              <a:gd name="T16" fmla="*/ 170 w 477"/>
              <a:gd name="T17" fmla="*/ 0 h 165"/>
              <a:gd name="T18" fmla="*/ 266 w 477"/>
              <a:gd name="T19" fmla="*/ 0 h 165"/>
              <a:gd name="T20" fmla="*/ 320 w 477"/>
              <a:gd name="T21" fmla="*/ 5 h 165"/>
              <a:gd name="T22" fmla="*/ 343 w 477"/>
              <a:gd name="T23" fmla="*/ 16 h 165"/>
              <a:gd name="T24" fmla="*/ 365 w 477"/>
              <a:gd name="T25" fmla="*/ 31 h 165"/>
              <a:gd name="T26" fmla="*/ 384 w 477"/>
              <a:gd name="T27" fmla="*/ 42 h 165"/>
              <a:gd name="T28" fmla="*/ 401 w 477"/>
              <a:gd name="T29" fmla="*/ 63 h 165"/>
              <a:gd name="T30" fmla="*/ 416 w 477"/>
              <a:gd name="T31" fmla="*/ 84 h 165"/>
              <a:gd name="T32" fmla="*/ 427 w 477"/>
              <a:gd name="T33" fmla="*/ 106 h 165"/>
              <a:gd name="T34" fmla="*/ 476 w 477"/>
              <a:gd name="T35" fmla="*/ 106 h 165"/>
              <a:gd name="T36" fmla="*/ 388 w 477"/>
              <a:gd name="T37" fmla="*/ 164 h 165"/>
              <a:gd name="T38" fmla="*/ 281 w 477"/>
              <a:gd name="T39" fmla="*/ 106 h 165"/>
              <a:gd name="T40" fmla="*/ 330 w 477"/>
              <a:gd name="T41" fmla="*/ 106 h 165"/>
              <a:gd name="T42" fmla="*/ 311 w 477"/>
              <a:gd name="T43" fmla="*/ 74 h 165"/>
              <a:gd name="T44" fmla="*/ 287 w 477"/>
              <a:gd name="T45" fmla="*/ 42 h 165"/>
              <a:gd name="T46" fmla="*/ 255 w 477"/>
              <a:gd name="T47" fmla="*/ 21 h 165"/>
              <a:gd name="T48" fmla="*/ 219 w 477"/>
              <a:gd name="T49" fmla="*/ 5 h 165"/>
              <a:gd name="T50" fmla="*/ 193 w 477"/>
              <a:gd name="T51" fmla="*/ 16 h 165"/>
              <a:gd name="T52" fmla="*/ 170 w 477"/>
              <a:gd name="T53" fmla="*/ 26 h 165"/>
              <a:gd name="T54" fmla="*/ 148 w 477"/>
              <a:gd name="T55" fmla="*/ 47 h 165"/>
              <a:gd name="T56" fmla="*/ 131 w 477"/>
              <a:gd name="T57" fmla="*/ 63 h 165"/>
              <a:gd name="T58" fmla="*/ 118 w 477"/>
              <a:gd name="T59" fmla="*/ 84 h 165"/>
              <a:gd name="T60" fmla="*/ 108 w 477"/>
              <a:gd name="T61" fmla="*/ 111 h 165"/>
              <a:gd name="T62" fmla="*/ 101 w 477"/>
              <a:gd name="T63" fmla="*/ 137 h 165"/>
              <a:gd name="T64" fmla="*/ 99 w 477"/>
              <a:gd name="T65" fmla="*/ 164 h 165"/>
              <a:gd name="T66" fmla="*/ 0 w 477"/>
              <a:gd name="T67" fmla="*/ 1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7" h="165">
                <a:moveTo>
                  <a:pt x="0" y="164"/>
                </a:moveTo>
                <a:lnTo>
                  <a:pt x="5" y="132"/>
                </a:lnTo>
                <a:lnTo>
                  <a:pt x="13" y="100"/>
                </a:lnTo>
                <a:lnTo>
                  <a:pt x="30" y="74"/>
                </a:lnTo>
                <a:lnTo>
                  <a:pt x="50" y="47"/>
                </a:lnTo>
                <a:lnTo>
                  <a:pt x="75" y="26"/>
                </a:lnTo>
                <a:lnTo>
                  <a:pt x="105" y="10"/>
                </a:lnTo>
                <a:lnTo>
                  <a:pt x="135" y="5"/>
                </a:lnTo>
                <a:lnTo>
                  <a:pt x="170" y="0"/>
                </a:lnTo>
                <a:lnTo>
                  <a:pt x="266" y="0"/>
                </a:lnTo>
                <a:lnTo>
                  <a:pt x="320" y="5"/>
                </a:lnTo>
                <a:lnTo>
                  <a:pt x="343" y="16"/>
                </a:lnTo>
                <a:lnTo>
                  <a:pt x="365" y="31"/>
                </a:lnTo>
                <a:lnTo>
                  <a:pt x="384" y="42"/>
                </a:lnTo>
                <a:lnTo>
                  <a:pt x="401" y="63"/>
                </a:lnTo>
                <a:lnTo>
                  <a:pt x="416" y="84"/>
                </a:lnTo>
                <a:lnTo>
                  <a:pt x="427" y="106"/>
                </a:lnTo>
                <a:lnTo>
                  <a:pt x="476" y="106"/>
                </a:lnTo>
                <a:lnTo>
                  <a:pt x="388" y="164"/>
                </a:lnTo>
                <a:lnTo>
                  <a:pt x="281" y="106"/>
                </a:lnTo>
                <a:lnTo>
                  <a:pt x="330" y="106"/>
                </a:lnTo>
                <a:lnTo>
                  <a:pt x="311" y="74"/>
                </a:lnTo>
                <a:lnTo>
                  <a:pt x="287" y="42"/>
                </a:lnTo>
                <a:lnTo>
                  <a:pt x="255" y="21"/>
                </a:lnTo>
                <a:lnTo>
                  <a:pt x="219" y="5"/>
                </a:lnTo>
                <a:lnTo>
                  <a:pt x="193" y="16"/>
                </a:lnTo>
                <a:lnTo>
                  <a:pt x="170" y="26"/>
                </a:lnTo>
                <a:lnTo>
                  <a:pt x="148" y="47"/>
                </a:lnTo>
                <a:lnTo>
                  <a:pt x="131" y="63"/>
                </a:lnTo>
                <a:lnTo>
                  <a:pt x="118" y="84"/>
                </a:lnTo>
                <a:lnTo>
                  <a:pt x="108" y="111"/>
                </a:lnTo>
                <a:lnTo>
                  <a:pt x="101" y="137"/>
                </a:lnTo>
                <a:lnTo>
                  <a:pt x="99" y="164"/>
                </a:lnTo>
                <a:lnTo>
                  <a:pt x="0" y="164"/>
                </a:lnTo>
              </a:path>
            </a:pathLst>
          </a:custGeom>
          <a:solidFill>
            <a:schemeClr val="accent2"/>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2757" name="Rectangle 149"/>
          <p:cNvSpPr>
            <a:spLocks noChangeArrowheads="1"/>
          </p:cNvSpPr>
          <p:nvPr/>
        </p:nvSpPr>
        <p:spPr bwMode="auto">
          <a:xfrm>
            <a:off x="7024688" y="552291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R</a:t>
            </a:r>
          </a:p>
        </p:txBody>
      </p:sp>
      <p:sp>
        <p:nvSpPr>
          <p:cNvPr id="452758" name="Rectangle 150"/>
          <p:cNvSpPr>
            <a:spLocks noChangeArrowheads="1"/>
          </p:cNvSpPr>
          <p:nvPr/>
        </p:nvSpPr>
        <p:spPr bwMode="auto">
          <a:xfrm>
            <a:off x="2163763" y="5589588"/>
            <a:ext cx="3159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S</a:t>
            </a:r>
          </a:p>
        </p:txBody>
      </p:sp>
    </p:spTree>
    <p:extLst>
      <p:ext uri="{BB962C8B-B14F-4D97-AF65-F5344CB8AC3E}">
        <p14:creationId xmlns:p14="http://schemas.microsoft.com/office/powerpoint/2010/main" val="13522852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57</a:t>
            </a:r>
          </a:p>
        </p:txBody>
      </p:sp>
      <p:sp>
        <p:nvSpPr>
          <p:cNvPr id="262147" name="Rectangle 3"/>
          <p:cNvSpPr>
            <a:spLocks noGrp="1" noChangeArrowheads="1"/>
          </p:cNvSpPr>
          <p:nvPr>
            <p:ph type="title"/>
          </p:nvPr>
        </p:nvSpPr>
        <p:spPr>
          <a:noFill/>
          <a:ln/>
        </p:spPr>
        <p:txBody>
          <a:bodyPr/>
          <a:lstStyle/>
          <a:p>
            <a:r>
              <a:rPr lang="en-US" altLang="en-US"/>
              <a:t>Behavior of a TCP Receiver</a:t>
            </a:r>
          </a:p>
        </p:txBody>
      </p:sp>
      <p:sp>
        <p:nvSpPr>
          <p:cNvPr id="262148" name="Rectangle 4"/>
          <p:cNvSpPr>
            <a:spLocks noGrp="1" noChangeArrowheads="1"/>
          </p:cNvSpPr>
          <p:nvPr>
            <p:ph type="body" idx="1"/>
          </p:nvPr>
        </p:nvSpPr>
        <p:spPr>
          <a:noFill/>
          <a:ln/>
        </p:spPr>
        <p:txBody>
          <a:bodyPr/>
          <a:lstStyle/>
          <a:p>
            <a:r>
              <a:rPr lang="en-US" altLang="en-US"/>
              <a:t>When in receipt of “next message,” schedules an ACK for this data</a:t>
            </a:r>
          </a:p>
          <a:p>
            <a:r>
              <a:rPr lang="en-US" altLang="en-US"/>
              <a:t>When in receipt of something else, acknowledges all received in-sequence data immediately</a:t>
            </a:r>
          </a:p>
          <a:p>
            <a:pPr lvl="1">
              <a:buClr>
                <a:schemeClr val="hlink"/>
              </a:buClr>
              <a:buSzPct val="75000"/>
            </a:pPr>
            <a:r>
              <a:rPr lang="en-US" altLang="en-US"/>
              <a:t>i.e. send duplicate ACK in response to out of sequence data received</a:t>
            </a:r>
          </a:p>
        </p:txBody>
      </p:sp>
    </p:spTree>
    <p:extLst>
      <p:ext uri="{BB962C8B-B14F-4D97-AF65-F5344CB8AC3E}">
        <p14:creationId xmlns:p14="http://schemas.microsoft.com/office/powerpoint/2010/main" val="2940771714"/>
      </p:ext>
    </p:extLst>
  </p:cSld>
  <p:clrMapOvr>
    <a:masterClrMapping/>
  </p:clrMapOvr>
  <p:transition>
    <p:strips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6"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8925" y="2381250"/>
            <a:ext cx="8953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2"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0638" y="3082925"/>
            <a:ext cx="347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3" name="Picture 1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475" y="2830513"/>
            <a:ext cx="534988"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4" name="Picture 1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0638" y="2844800"/>
            <a:ext cx="3479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5" name="Picture 1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62625" y="2830513"/>
            <a:ext cx="534988"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6" name="Picture 1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54300" y="2460625"/>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7" name="Picture 1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51200" y="2460625"/>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8" name="Picture 1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8225" y="2460625"/>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49" name="Picture 17"/>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02163" y="2460625"/>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53700" name="Group 68"/>
          <p:cNvGrpSpPr>
            <a:grpSpLocks/>
          </p:cNvGrpSpPr>
          <p:nvPr/>
        </p:nvGrpSpPr>
        <p:grpSpPr bwMode="auto">
          <a:xfrm>
            <a:off x="3970338" y="2462213"/>
            <a:ext cx="441325" cy="539750"/>
            <a:chOff x="2935" y="1551"/>
            <a:chExt cx="278" cy="340"/>
          </a:xfrm>
        </p:grpSpPr>
        <p:sp>
          <p:nvSpPr>
            <p:cNvPr id="453695" name="Freeform 63"/>
            <p:cNvSpPr>
              <a:spLocks/>
            </p:cNvSpPr>
            <p:nvPr/>
          </p:nvSpPr>
          <p:spPr bwMode="auto">
            <a:xfrm>
              <a:off x="3111" y="1551"/>
              <a:ext cx="102" cy="340"/>
            </a:xfrm>
            <a:custGeom>
              <a:avLst/>
              <a:gdLst>
                <a:gd name="T0" fmla="*/ 0 w 102"/>
                <a:gd name="T1" fmla="*/ 340 h 340"/>
                <a:gd name="T2" fmla="*/ 0 w 102"/>
                <a:gd name="T3" fmla="*/ 102 h 340"/>
                <a:gd name="T4" fmla="*/ 102 w 102"/>
                <a:gd name="T5" fmla="*/ 0 h 340"/>
                <a:gd name="T6" fmla="*/ 102 w 102"/>
                <a:gd name="T7" fmla="*/ 238 h 340"/>
                <a:gd name="T8" fmla="*/ 0 w 102"/>
                <a:gd name="T9" fmla="*/ 340 h 340"/>
              </a:gdLst>
              <a:ahLst/>
              <a:cxnLst>
                <a:cxn ang="0">
                  <a:pos x="T0" y="T1"/>
                </a:cxn>
                <a:cxn ang="0">
                  <a:pos x="T2" y="T3"/>
                </a:cxn>
                <a:cxn ang="0">
                  <a:pos x="T4" y="T5"/>
                </a:cxn>
                <a:cxn ang="0">
                  <a:pos x="T6" y="T7"/>
                </a:cxn>
                <a:cxn ang="0">
                  <a:pos x="T8" y="T9"/>
                </a:cxn>
              </a:cxnLst>
              <a:rect l="0" t="0" r="r" b="b"/>
              <a:pathLst>
                <a:path w="102" h="340">
                  <a:moveTo>
                    <a:pt x="0" y="340"/>
                  </a:moveTo>
                  <a:lnTo>
                    <a:pt x="0" y="102"/>
                  </a:lnTo>
                  <a:lnTo>
                    <a:pt x="102" y="0"/>
                  </a:lnTo>
                  <a:lnTo>
                    <a:pt x="102" y="238"/>
                  </a:lnTo>
                  <a:lnTo>
                    <a:pt x="0" y="340"/>
                  </a:lnTo>
                  <a:close/>
                </a:path>
              </a:pathLst>
            </a:custGeom>
            <a:solidFill>
              <a:srgbClr val="BBBBB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696" name="Freeform 64"/>
            <p:cNvSpPr>
              <a:spLocks/>
            </p:cNvSpPr>
            <p:nvPr/>
          </p:nvSpPr>
          <p:spPr bwMode="auto">
            <a:xfrm>
              <a:off x="2935" y="1551"/>
              <a:ext cx="278" cy="102"/>
            </a:xfrm>
            <a:custGeom>
              <a:avLst/>
              <a:gdLst>
                <a:gd name="T0" fmla="*/ 176 w 278"/>
                <a:gd name="T1" fmla="*/ 102 h 102"/>
                <a:gd name="T2" fmla="*/ 0 w 278"/>
                <a:gd name="T3" fmla="*/ 102 h 102"/>
                <a:gd name="T4" fmla="*/ 102 w 278"/>
                <a:gd name="T5" fmla="*/ 0 h 102"/>
                <a:gd name="T6" fmla="*/ 278 w 278"/>
                <a:gd name="T7" fmla="*/ 0 h 102"/>
                <a:gd name="T8" fmla="*/ 176 w 278"/>
                <a:gd name="T9" fmla="*/ 102 h 102"/>
              </a:gdLst>
              <a:ahLst/>
              <a:cxnLst>
                <a:cxn ang="0">
                  <a:pos x="T0" y="T1"/>
                </a:cxn>
                <a:cxn ang="0">
                  <a:pos x="T2" y="T3"/>
                </a:cxn>
                <a:cxn ang="0">
                  <a:pos x="T4" y="T5"/>
                </a:cxn>
                <a:cxn ang="0">
                  <a:pos x="T6" y="T7"/>
                </a:cxn>
                <a:cxn ang="0">
                  <a:pos x="T8" y="T9"/>
                </a:cxn>
              </a:cxnLst>
              <a:rect l="0" t="0" r="r" b="b"/>
              <a:pathLst>
                <a:path w="278" h="102">
                  <a:moveTo>
                    <a:pt x="176" y="102"/>
                  </a:moveTo>
                  <a:lnTo>
                    <a:pt x="0" y="102"/>
                  </a:lnTo>
                  <a:lnTo>
                    <a:pt x="102" y="0"/>
                  </a:lnTo>
                  <a:lnTo>
                    <a:pt x="278" y="0"/>
                  </a:lnTo>
                  <a:lnTo>
                    <a:pt x="176" y="102"/>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697" name="Rectangle 65"/>
            <p:cNvSpPr>
              <a:spLocks noChangeArrowheads="1"/>
            </p:cNvSpPr>
            <p:nvPr/>
          </p:nvSpPr>
          <p:spPr bwMode="auto">
            <a:xfrm>
              <a:off x="2935" y="1653"/>
              <a:ext cx="176" cy="23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pic>
        <p:nvPicPr>
          <p:cNvPr id="453651" name="Picture 19"/>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45100" y="2460625"/>
            <a:ext cx="4699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652" name="Oval 20"/>
          <p:cNvSpPr>
            <a:spLocks noChangeArrowheads="1"/>
          </p:cNvSpPr>
          <p:nvPr/>
        </p:nvSpPr>
        <p:spPr bwMode="auto">
          <a:xfrm>
            <a:off x="2271713" y="2997200"/>
            <a:ext cx="344487" cy="344488"/>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3653" name="Group 21"/>
          <p:cNvGrpSpPr>
            <a:grpSpLocks/>
          </p:cNvGrpSpPr>
          <p:nvPr/>
        </p:nvGrpSpPr>
        <p:grpSpPr bwMode="auto">
          <a:xfrm>
            <a:off x="6135688" y="2406650"/>
            <a:ext cx="896937" cy="1289050"/>
            <a:chOff x="3506" y="3033"/>
            <a:chExt cx="565" cy="812"/>
          </a:xfrm>
        </p:grpSpPr>
        <p:pic>
          <p:nvPicPr>
            <p:cNvPr id="453654" name="Picture 22"/>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07" y="3033"/>
              <a:ext cx="56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655" name="Rectangle 23"/>
            <p:cNvSpPr>
              <a:spLocks noChangeArrowheads="1"/>
            </p:cNvSpPr>
            <p:nvPr/>
          </p:nvSpPr>
          <p:spPr bwMode="auto">
            <a:xfrm>
              <a:off x="3506" y="3376"/>
              <a:ext cx="4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3656" name="Rectangle 24"/>
          <p:cNvSpPr>
            <a:spLocks noChangeArrowheads="1"/>
          </p:cNvSpPr>
          <p:nvPr/>
        </p:nvSpPr>
        <p:spPr bwMode="auto">
          <a:xfrm>
            <a:off x="3546475" y="3597275"/>
            <a:ext cx="1354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ACK packets</a:t>
            </a:r>
          </a:p>
        </p:txBody>
      </p:sp>
      <p:sp>
        <p:nvSpPr>
          <p:cNvPr id="453657" name="Rectangle 25"/>
          <p:cNvSpPr>
            <a:spLocks noChangeArrowheads="1"/>
          </p:cNvSpPr>
          <p:nvPr/>
        </p:nvSpPr>
        <p:spPr bwMode="auto">
          <a:xfrm>
            <a:off x="3495675" y="1978025"/>
            <a:ext cx="1366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Data packets</a:t>
            </a:r>
          </a:p>
        </p:txBody>
      </p:sp>
      <p:sp>
        <p:nvSpPr>
          <p:cNvPr id="453658" name="AutoShape 26"/>
          <p:cNvSpPr>
            <a:spLocks noChangeArrowheads="1"/>
          </p:cNvSpPr>
          <p:nvPr/>
        </p:nvSpPr>
        <p:spPr bwMode="auto">
          <a:xfrm>
            <a:off x="3522663" y="2271713"/>
            <a:ext cx="1581150" cy="146050"/>
          </a:xfrm>
          <a:prstGeom prst="rightArrow">
            <a:avLst>
              <a:gd name="adj1" fmla="val 50000"/>
              <a:gd name="adj2" fmla="val 270853"/>
            </a:avLst>
          </a:prstGeom>
          <a:solidFill>
            <a:schemeClr val="accent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59" name="AutoShape 27"/>
          <p:cNvSpPr>
            <a:spLocks noChangeArrowheads="1"/>
          </p:cNvSpPr>
          <p:nvPr/>
        </p:nvSpPr>
        <p:spPr bwMode="auto">
          <a:xfrm flipH="1">
            <a:off x="3382963" y="3541713"/>
            <a:ext cx="1593850" cy="114300"/>
          </a:xfrm>
          <a:prstGeom prst="rightArrow">
            <a:avLst>
              <a:gd name="adj1" fmla="val 50000"/>
              <a:gd name="adj2" fmla="val 348482"/>
            </a:avLst>
          </a:prstGeom>
          <a:solidFill>
            <a:srgbClr val="7798E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60" name="Freeform 28"/>
          <p:cNvSpPr>
            <a:spLocks/>
          </p:cNvSpPr>
          <p:nvPr/>
        </p:nvSpPr>
        <p:spPr bwMode="auto">
          <a:xfrm>
            <a:off x="5932488" y="2800350"/>
            <a:ext cx="438150" cy="766763"/>
          </a:xfrm>
          <a:custGeom>
            <a:avLst/>
            <a:gdLst>
              <a:gd name="T0" fmla="*/ 0 w 276"/>
              <a:gd name="T1" fmla="*/ 0 h 483"/>
              <a:gd name="T2" fmla="*/ 59 w 276"/>
              <a:gd name="T3" fmla="*/ 6 h 483"/>
              <a:gd name="T4" fmla="*/ 106 w 276"/>
              <a:gd name="T5" fmla="*/ 12 h 483"/>
              <a:gd name="T6" fmla="*/ 152 w 276"/>
              <a:gd name="T7" fmla="*/ 30 h 483"/>
              <a:gd name="T8" fmla="*/ 193 w 276"/>
              <a:gd name="T9" fmla="*/ 55 h 483"/>
              <a:gd name="T10" fmla="*/ 228 w 276"/>
              <a:gd name="T11" fmla="*/ 79 h 483"/>
              <a:gd name="T12" fmla="*/ 252 w 276"/>
              <a:gd name="T13" fmla="*/ 109 h 483"/>
              <a:gd name="T14" fmla="*/ 269 w 276"/>
              <a:gd name="T15" fmla="*/ 139 h 483"/>
              <a:gd name="T16" fmla="*/ 275 w 276"/>
              <a:gd name="T17" fmla="*/ 175 h 483"/>
              <a:gd name="T18" fmla="*/ 275 w 276"/>
              <a:gd name="T19" fmla="*/ 271 h 483"/>
              <a:gd name="T20" fmla="*/ 269 w 276"/>
              <a:gd name="T21" fmla="*/ 295 h 483"/>
              <a:gd name="T22" fmla="*/ 263 w 276"/>
              <a:gd name="T23" fmla="*/ 325 h 483"/>
              <a:gd name="T24" fmla="*/ 246 w 276"/>
              <a:gd name="T25" fmla="*/ 350 h 483"/>
              <a:gd name="T26" fmla="*/ 222 w 276"/>
              <a:gd name="T27" fmla="*/ 374 h 483"/>
              <a:gd name="T28" fmla="*/ 164 w 276"/>
              <a:gd name="T29" fmla="*/ 410 h 483"/>
              <a:gd name="T30" fmla="*/ 94 w 276"/>
              <a:gd name="T31" fmla="*/ 434 h 483"/>
              <a:gd name="T32" fmla="*/ 94 w 276"/>
              <a:gd name="T33" fmla="*/ 482 h 483"/>
              <a:gd name="T34" fmla="*/ 0 w 276"/>
              <a:gd name="T35" fmla="*/ 392 h 483"/>
              <a:gd name="T36" fmla="*/ 94 w 276"/>
              <a:gd name="T37" fmla="*/ 283 h 483"/>
              <a:gd name="T38" fmla="*/ 94 w 276"/>
              <a:gd name="T39" fmla="*/ 338 h 483"/>
              <a:gd name="T40" fmla="*/ 152 w 276"/>
              <a:gd name="T41" fmla="*/ 319 h 483"/>
              <a:gd name="T42" fmla="*/ 199 w 276"/>
              <a:gd name="T43" fmla="*/ 295 h 483"/>
              <a:gd name="T44" fmla="*/ 240 w 276"/>
              <a:gd name="T45" fmla="*/ 259 h 483"/>
              <a:gd name="T46" fmla="*/ 263 w 276"/>
              <a:gd name="T47" fmla="*/ 223 h 483"/>
              <a:gd name="T48" fmla="*/ 246 w 276"/>
              <a:gd name="T49" fmla="*/ 199 h 483"/>
              <a:gd name="T50" fmla="*/ 222 w 276"/>
              <a:gd name="T51" fmla="*/ 175 h 483"/>
              <a:gd name="T52" fmla="*/ 164 w 276"/>
              <a:gd name="T53" fmla="*/ 139 h 483"/>
              <a:gd name="T54" fmla="*/ 88 w 276"/>
              <a:gd name="T55" fmla="*/ 109 h 483"/>
              <a:gd name="T56" fmla="*/ 0 w 276"/>
              <a:gd name="T57" fmla="*/ 103 h 483"/>
              <a:gd name="T58" fmla="*/ 0 w 276"/>
              <a:gd name="T59"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483">
                <a:moveTo>
                  <a:pt x="0" y="0"/>
                </a:moveTo>
                <a:lnTo>
                  <a:pt x="59" y="6"/>
                </a:lnTo>
                <a:lnTo>
                  <a:pt x="106" y="12"/>
                </a:lnTo>
                <a:lnTo>
                  <a:pt x="152" y="30"/>
                </a:lnTo>
                <a:lnTo>
                  <a:pt x="193" y="55"/>
                </a:lnTo>
                <a:lnTo>
                  <a:pt x="228" y="79"/>
                </a:lnTo>
                <a:lnTo>
                  <a:pt x="252" y="109"/>
                </a:lnTo>
                <a:lnTo>
                  <a:pt x="269" y="139"/>
                </a:lnTo>
                <a:lnTo>
                  <a:pt x="275" y="175"/>
                </a:lnTo>
                <a:lnTo>
                  <a:pt x="275" y="271"/>
                </a:lnTo>
                <a:lnTo>
                  <a:pt x="269" y="295"/>
                </a:lnTo>
                <a:lnTo>
                  <a:pt x="263" y="325"/>
                </a:lnTo>
                <a:lnTo>
                  <a:pt x="246" y="350"/>
                </a:lnTo>
                <a:lnTo>
                  <a:pt x="222" y="374"/>
                </a:lnTo>
                <a:lnTo>
                  <a:pt x="164" y="410"/>
                </a:lnTo>
                <a:lnTo>
                  <a:pt x="94" y="434"/>
                </a:lnTo>
                <a:lnTo>
                  <a:pt x="94" y="482"/>
                </a:lnTo>
                <a:lnTo>
                  <a:pt x="0" y="392"/>
                </a:lnTo>
                <a:lnTo>
                  <a:pt x="94" y="283"/>
                </a:lnTo>
                <a:lnTo>
                  <a:pt x="94" y="338"/>
                </a:lnTo>
                <a:lnTo>
                  <a:pt x="152" y="319"/>
                </a:lnTo>
                <a:lnTo>
                  <a:pt x="199" y="295"/>
                </a:lnTo>
                <a:lnTo>
                  <a:pt x="240" y="259"/>
                </a:lnTo>
                <a:lnTo>
                  <a:pt x="263" y="223"/>
                </a:lnTo>
                <a:lnTo>
                  <a:pt x="246" y="199"/>
                </a:lnTo>
                <a:lnTo>
                  <a:pt x="222" y="175"/>
                </a:lnTo>
                <a:lnTo>
                  <a:pt x="164" y="139"/>
                </a:lnTo>
                <a:lnTo>
                  <a:pt x="88" y="109"/>
                </a:lnTo>
                <a:lnTo>
                  <a:pt x="0" y="103"/>
                </a:lnTo>
                <a:lnTo>
                  <a:pt x="0" y="0"/>
                </a:lnTo>
              </a:path>
            </a:pathLst>
          </a:custGeom>
          <a:gradFill rotWithShape="0">
            <a:gsLst>
              <a:gs pos="0">
                <a:srgbClr val="FF9933"/>
              </a:gs>
              <a:gs pos="100000">
                <a:srgbClr val="FF9933">
                  <a:gamma/>
                  <a:shade val="49804"/>
                  <a:invGamma/>
                </a:srgbClr>
              </a:gs>
            </a:gsLst>
            <a:lin ang="5400000" scaled="1"/>
          </a:gra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61" name="Freeform 29"/>
          <p:cNvSpPr>
            <a:spLocks/>
          </p:cNvSpPr>
          <p:nvPr/>
        </p:nvSpPr>
        <p:spPr bwMode="auto">
          <a:xfrm>
            <a:off x="1944688" y="3406775"/>
            <a:ext cx="711200" cy="233363"/>
          </a:xfrm>
          <a:custGeom>
            <a:avLst/>
            <a:gdLst>
              <a:gd name="T0" fmla="*/ 447 w 448"/>
              <a:gd name="T1" fmla="*/ 0 h 147"/>
              <a:gd name="T2" fmla="*/ 443 w 448"/>
              <a:gd name="T3" fmla="*/ 30 h 147"/>
              <a:gd name="T4" fmla="*/ 434 w 448"/>
              <a:gd name="T5" fmla="*/ 55 h 147"/>
              <a:gd name="T6" fmla="*/ 420 w 448"/>
              <a:gd name="T7" fmla="*/ 79 h 147"/>
              <a:gd name="T8" fmla="*/ 401 w 448"/>
              <a:gd name="T9" fmla="*/ 103 h 147"/>
              <a:gd name="T10" fmla="*/ 376 w 448"/>
              <a:gd name="T11" fmla="*/ 122 h 147"/>
              <a:gd name="T12" fmla="*/ 348 w 448"/>
              <a:gd name="T13" fmla="*/ 134 h 147"/>
              <a:gd name="T14" fmla="*/ 319 w 448"/>
              <a:gd name="T15" fmla="*/ 146 h 147"/>
              <a:gd name="T16" fmla="*/ 285 w 448"/>
              <a:gd name="T17" fmla="*/ 146 h 147"/>
              <a:gd name="T18" fmla="*/ 195 w 448"/>
              <a:gd name="T19" fmla="*/ 146 h 147"/>
              <a:gd name="T20" fmla="*/ 147 w 448"/>
              <a:gd name="T21" fmla="*/ 140 h 147"/>
              <a:gd name="T22" fmla="*/ 123 w 448"/>
              <a:gd name="T23" fmla="*/ 134 h 147"/>
              <a:gd name="T24" fmla="*/ 102 w 448"/>
              <a:gd name="T25" fmla="*/ 122 h 147"/>
              <a:gd name="T26" fmla="*/ 84 w 448"/>
              <a:gd name="T27" fmla="*/ 103 h 147"/>
              <a:gd name="T28" fmla="*/ 69 w 448"/>
              <a:gd name="T29" fmla="*/ 91 h 147"/>
              <a:gd name="T30" fmla="*/ 56 w 448"/>
              <a:gd name="T31" fmla="*/ 73 h 147"/>
              <a:gd name="T32" fmla="*/ 46 w 448"/>
              <a:gd name="T33" fmla="*/ 48 h 147"/>
              <a:gd name="T34" fmla="*/ 0 w 448"/>
              <a:gd name="T35" fmla="*/ 48 h 147"/>
              <a:gd name="T36" fmla="*/ 81 w 448"/>
              <a:gd name="T37" fmla="*/ 0 h 147"/>
              <a:gd name="T38" fmla="*/ 182 w 448"/>
              <a:gd name="T39" fmla="*/ 48 h 147"/>
              <a:gd name="T40" fmla="*/ 136 w 448"/>
              <a:gd name="T41" fmla="*/ 48 h 147"/>
              <a:gd name="T42" fmla="*/ 144 w 448"/>
              <a:gd name="T43" fmla="*/ 67 h 147"/>
              <a:gd name="T44" fmla="*/ 153 w 448"/>
              <a:gd name="T45" fmla="*/ 79 h 147"/>
              <a:gd name="T46" fmla="*/ 176 w 448"/>
              <a:gd name="T47" fmla="*/ 103 h 147"/>
              <a:gd name="T48" fmla="*/ 208 w 448"/>
              <a:gd name="T49" fmla="*/ 128 h 147"/>
              <a:gd name="T50" fmla="*/ 241 w 448"/>
              <a:gd name="T51" fmla="*/ 140 h 147"/>
              <a:gd name="T52" fmla="*/ 266 w 448"/>
              <a:gd name="T53" fmla="*/ 134 h 147"/>
              <a:gd name="T54" fmla="*/ 287 w 448"/>
              <a:gd name="T55" fmla="*/ 122 h 147"/>
              <a:gd name="T56" fmla="*/ 306 w 448"/>
              <a:gd name="T57" fmla="*/ 103 h 147"/>
              <a:gd name="T58" fmla="*/ 323 w 448"/>
              <a:gd name="T59" fmla="*/ 91 h 147"/>
              <a:gd name="T60" fmla="*/ 336 w 448"/>
              <a:gd name="T61" fmla="*/ 67 h 147"/>
              <a:gd name="T62" fmla="*/ 346 w 448"/>
              <a:gd name="T63" fmla="*/ 48 h 147"/>
              <a:gd name="T64" fmla="*/ 352 w 448"/>
              <a:gd name="T65" fmla="*/ 24 h 147"/>
              <a:gd name="T66" fmla="*/ 355 w 448"/>
              <a:gd name="T67" fmla="*/ 0 h 147"/>
              <a:gd name="T68" fmla="*/ 447 w 448"/>
              <a:gd name="T6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8" h="147">
                <a:moveTo>
                  <a:pt x="447" y="0"/>
                </a:moveTo>
                <a:lnTo>
                  <a:pt x="443" y="30"/>
                </a:lnTo>
                <a:lnTo>
                  <a:pt x="434" y="55"/>
                </a:lnTo>
                <a:lnTo>
                  <a:pt x="420" y="79"/>
                </a:lnTo>
                <a:lnTo>
                  <a:pt x="401" y="103"/>
                </a:lnTo>
                <a:lnTo>
                  <a:pt x="376" y="122"/>
                </a:lnTo>
                <a:lnTo>
                  <a:pt x="348" y="134"/>
                </a:lnTo>
                <a:lnTo>
                  <a:pt x="319" y="146"/>
                </a:lnTo>
                <a:lnTo>
                  <a:pt x="285" y="146"/>
                </a:lnTo>
                <a:lnTo>
                  <a:pt x="195" y="146"/>
                </a:lnTo>
                <a:lnTo>
                  <a:pt x="147" y="140"/>
                </a:lnTo>
                <a:lnTo>
                  <a:pt x="123" y="134"/>
                </a:lnTo>
                <a:lnTo>
                  <a:pt x="102" y="122"/>
                </a:lnTo>
                <a:lnTo>
                  <a:pt x="84" y="103"/>
                </a:lnTo>
                <a:lnTo>
                  <a:pt x="69" y="91"/>
                </a:lnTo>
                <a:lnTo>
                  <a:pt x="56" y="73"/>
                </a:lnTo>
                <a:lnTo>
                  <a:pt x="46" y="48"/>
                </a:lnTo>
                <a:lnTo>
                  <a:pt x="0" y="48"/>
                </a:lnTo>
                <a:lnTo>
                  <a:pt x="81" y="0"/>
                </a:lnTo>
                <a:lnTo>
                  <a:pt x="182" y="48"/>
                </a:lnTo>
                <a:lnTo>
                  <a:pt x="136" y="48"/>
                </a:lnTo>
                <a:lnTo>
                  <a:pt x="144" y="67"/>
                </a:lnTo>
                <a:lnTo>
                  <a:pt x="153" y="79"/>
                </a:lnTo>
                <a:lnTo>
                  <a:pt x="176" y="103"/>
                </a:lnTo>
                <a:lnTo>
                  <a:pt x="208" y="128"/>
                </a:lnTo>
                <a:lnTo>
                  <a:pt x="241" y="140"/>
                </a:lnTo>
                <a:lnTo>
                  <a:pt x="266" y="134"/>
                </a:lnTo>
                <a:lnTo>
                  <a:pt x="287" y="122"/>
                </a:lnTo>
                <a:lnTo>
                  <a:pt x="306" y="103"/>
                </a:lnTo>
                <a:lnTo>
                  <a:pt x="323" y="91"/>
                </a:lnTo>
                <a:lnTo>
                  <a:pt x="336" y="67"/>
                </a:lnTo>
                <a:lnTo>
                  <a:pt x="346" y="48"/>
                </a:lnTo>
                <a:lnTo>
                  <a:pt x="352" y="24"/>
                </a:lnTo>
                <a:lnTo>
                  <a:pt x="355" y="0"/>
                </a:lnTo>
                <a:lnTo>
                  <a:pt x="447" y="0"/>
                </a:lnTo>
              </a:path>
            </a:pathLst>
          </a:custGeom>
          <a:solidFill>
            <a:srgbClr val="7798EB"/>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62" name="Freeform 30"/>
          <p:cNvSpPr>
            <a:spLocks/>
          </p:cNvSpPr>
          <p:nvPr/>
        </p:nvSpPr>
        <p:spPr bwMode="auto">
          <a:xfrm>
            <a:off x="1939925" y="2590800"/>
            <a:ext cx="757238" cy="261938"/>
          </a:xfrm>
          <a:custGeom>
            <a:avLst/>
            <a:gdLst>
              <a:gd name="T0" fmla="*/ 0 w 477"/>
              <a:gd name="T1" fmla="*/ 164 h 165"/>
              <a:gd name="T2" fmla="*/ 5 w 477"/>
              <a:gd name="T3" fmla="*/ 132 h 165"/>
              <a:gd name="T4" fmla="*/ 13 w 477"/>
              <a:gd name="T5" fmla="*/ 100 h 165"/>
              <a:gd name="T6" fmla="*/ 30 w 477"/>
              <a:gd name="T7" fmla="*/ 74 h 165"/>
              <a:gd name="T8" fmla="*/ 50 w 477"/>
              <a:gd name="T9" fmla="*/ 47 h 165"/>
              <a:gd name="T10" fmla="*/ 75 w 477"/>
              <a:gd name="T11" fmla="*/ 26 h 165"/>
              <a:gd name="T12" fmla="*/ 105 w 477"/>
              <a:gd name="T13" fmla="*/ 10 h 165"/>
              <a:gd name="T14" fmla="*/ 135 w 477"/>
              <a:gd name="T15" fmla="*/ 5 h 165"/>
              <a:gd name="T16" fmla="*/ 170 w 477"/>
              <a:gd name="T17" fmla="*/ 0 h 165"/>
              <a:gd name="T18" fmla="*/ 266 w 477"/>
              <a:gd name="T19" fmla="*/ 0 h 165"/>
              <a:gd name="T20" fmla="*/ 320 w 477"/>
              <a:gd name="T21" fmla="*/ 5 h 165"/>
              <a:gd name="T22" fmla="*/ 343 w 477"/>
              <a:gd name="T23" fmla="*/ 16 h 165"/>
              <a:gd name="T24" fmla="*/ 365 w 477"/>
              <a:gd name="T25" fmla="*/ 31 h 165"/>
              <a:gd name="T26" fmla="*/ 384 w 477"/>
              <a:gd name="T27" fmla="*/ 42 h 165"/>
              <a:gd name="T28" fmla="*/ 401 w 477"/>
              <a:gd name="T29" fmla="*/ 63 h 165"/>
              <a:gd name="T30" fmla="*/ 416 w 477"/>
              <a:gd name="T31" fmla="*/ 84 h 165"/>
              <a:gd name="T32" fmla="*/ 427 w 477"/>
              <a:gd name="T33" fmla="*/ 106 h 165"/>
              <a:gd name="T34" fmla="*/ 476 w 477"/>
              <a:gd name="T35" fmla="*/ 106 h 165"/>
              <a:gd name="T36" fmla="*/ 388 w 477"/>
              <a:gd name="T37" fmla="*/ 164 h 165"/>
              <a:gd name="T38" fmla="*/ 281 w 477"/>
              <a:gd name="T39" fmla="*/ 106 h 165"/>
              <a:gd name="T40" fmla="*/ 330 w 477"/>
              <a:gd name="T41" fmla="*/ 106 h 165"/>
              <a:gd name="T42" fmla="*/ 311 w 477"/>
              <a:gd name="T43" fmla="*/ 74 h 165"/>
              <a:gd name="T44" fmla="*/ 287 w 477"/>
              <a:gd name="T45" fmla="*/ 42 h 165"/>
              <a:gd name="T46" fmla="*/ 255 w 477"/>
              <a:gd name="T47" fmla="*/ 21 h 165"/>
              <a:gd name="T48" fmla="*/ 219 w 477"/>
              <a:gd name="T49" fmla="*/ 5 h 165"/>
              <a:gd name="T50" fmla="*/ 193 w 477"/>
              <a:gd name="T51" fmla="*/ 16 h 165"/>
              <a:gd name="T52" fmla="*/ 170 w 477"/>
              <a:gd name="T53" fmla="*/ 26 h 165"/>
              <a:gd name="T54" fmla="*/ 148 w 477"/>
              <a:gd name="T55" fmla="*/ 47 h 165"/>
              <a:gd name="T56" fmla="*/ 131 w 477"/>
              <a:gd name="T57" fmla="*/ 63 h 165"/>
              <a:gd name="T58" fmla="*/ 118 w 477"/>
              <a:gd name="T59" fmla="*/ 84 h 165"/>
              <a:gd name="T60" fmla="*/ 108 w 477"/>
              <a:gd name="T61" fmla="*/ 111 h 165"/>
              <a:gd name="T62" fmla="*/ 101 w 477"/>
              <a:gd name="T63" fmla="*/ 137 h 165"/>
              <a:gd name="T64" fmla="*/ 99 w 477"/>
              <a:gd name="T65" fmla="*/ 164 h 165"/>
              <a:gd name="T66" fmla="*/ 0 w 477"/>
              <a:gd name="T67" fmla="*/ 1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7" h="165">
                <a:moveTo>
                  <a:pt x="0" y="164"/>
                </a:moveTo>
                <a:lnTo>
                  <a:pt x="5" y="132"/>
                </a:lnTo>
                <a:lnTo>
                  <a:pt x="13" y="100"/>
                </a:lnTo>
                <a:lnTo>
                  <a:pt x="30" y="74"/>
                </a:lnTo>
                <a:lnTo>
                  <a:pt x="50" y="47"/>
                </a:lnTo>
                <a:lnTo>
                  <a:pt x="75" y="26"/>
                </a:lnTo>
                <a:lnTo>
                  <a:pt x="105" y="10"/>
                </a:lnTo>
                <a:lnTo>
                  <a:pt x="135" y="5"/>
                </a:lnTo>
                <a:lnTo>
                  <a:pt x="170" y="0"/>
                </a:lnTo>
                <a:lnTo>
                  <a:pt x="266" y="0"/>
                </a:lnTo>
                <a:lnTo>
                  <a:pt x="320" y="5"/>
                </a:lnTo>
                <a:lnTo>
                  <a:pt x="343" y="16"/>
                </a:lnTo>
                <a:lnTo>
                  <a:pt x="365" y="31"/>
                </a:lnTo>
                <a:lnTo>
                  <a:pt x="384" y="42"/>
                </a:lnTo>
                <a:lnTo>
                  <a:pt x="401" y="63"/>
                </a:lnTo>
                <a:lnTo>
                  <a:pt x="416" y="84"/>
                </a:lnTo>
                <a:lnTo>
                  <a:pt x="427" y="106"/>
                </a:lnTo>
                <a:lnTo>
                  <a:pt x="476" y="106"/>
                </a:lnTo>
                <a:lnTo>
                  <a:pt x="388" y="164"/>
                </a:lnTo>
                <a:lnTo>
                  <a:pt x="281" y="106"/>
                </a:lnTo>
                <a:lnTo>
                  <a:pt x="330" y="106"/>
                </a:lnTo>
                <a:lnTo>
                  <a:pt x="311" y="74"/>
                </a:lnTo>
                <a:lnTo>
                  <a:pt x="287" y="42"/>
                </a:lnTo>
                <a:lnTo>
                  <a:pt x="255" y="21"/>
                </a:lnTo>
                <a:lnTo>
                  <a:pt x="219" y="5"/>
                </a:lnTo>
                <a:lnTo>
                  <a:pt x="193" y="16"/>
                </a:lnTo>
                <a:lnTo>
                  <a:pt x="170" y="26"/>
                </a:lnTo>
                <a:lnTo>
                  <a:pt x="148" y="47"/>
                </a:lnTo>
                <a:lnTo>
                  <a:pt x="131" y="63"/>
                </a:lnTo>
                <a:lnTo>
                  <a:pt x="118" y="84"/>
                </a:lnTo>
                <a:lnTo>
                  <a:pt x="108" y="111"/>
                </a:lnTo>
                <a:lnTo>
                  <a:pt x="101" y="137"/>
                </a:lnTo>
                <a:lnTo>
                  <a:pt x="99" y="164"/>
                </a:lnTo>
                <a:lnTo>
                  <a:pt x="0" y="164"/>
                </a:lnTo>
              </a:path>
            </a:pathLst>
          </a:custGeom>
          <a:solidFill>
            <a:schemeClr val="accent2"/>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63" name="Rectangle 31"/>
          <p:cNvSpPr>
            <a:spLocks noChangeArrowheads="1"/>
          </p:cNvSpPr>
          <p:nvPr/>
        </p:nvSpPr>
        <p:spPr bwMode="auto">
          <a:xfrm>
            <a:off x="6489700" y="2947988"/>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R</a:t>
            </a:r>
          </a:p>
        </p:txBody>
      </p:sp>
      <p:sp>
        <p:nvSpPr>
          <p:cNvPr id="453664" name="Rectangle 32"/>
          <p:cNvSpPr>
            <a:spLocks noChangeArrowheads="1"/>
          </p:cNvSpPr>
          <p:nvPr/>
        </p:nvSpPr>
        <p:spPr bwMode="auto">
          <a:xfrm>
            <a:off x="1628775" y="3014663"/>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S</a:t>
            </a:r>
          </a:p>
        </p:txBody>
      </p:sp>
      <p:pic>
        <p:nvPicPr>
          <p:cNvPr id="453666"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8925" y="4684713"/>
            <a:ext cx="8953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67" name="Picture 35"/>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49550" y="5500688"/>
            <a:ext cx="469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68" name="Picture 36"/>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286375" y="5500688"/>
            <a:ext cx="469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69" name="Picture 37"/>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51238" y="5500688"/>
            <a:ext cx="469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701" name="Freeform 69"/>
          <p:cNvSpPr>
            <a:spLocks/>
          </p:cNvSpPr>
          <p:nvPr/>
        </p:nvSpPr>
        <p:spPr bwMode="auto">
          <a:xfrm>
            <a:off x="4678363" y="5502275"/>
            <a:ext cx="161925" cy="304800"/>
          </a:xfrm>
          <a:custGeom>
            <a:avLst/>
            <a:gdLst>
              <a:gd name="T0" fmla="*/ 0 w 102"/>
              <a:gd name="T1" fmla="*/ 192 h 192"/>
              <a:gd name="T2" fmla="*/ 0 w 102"/>
              <a:gd name="T3" fmla="*/ 102 h 192"/>
              <a:gd name="T4" fmla="*/ 102 w 102"/>
              <a:gd name="T5" fmla="*/ 0 h 192"/>
              <a:gd name="T6" fmla="*/ 102 w 102"/>
              <a:gd name="T7" fmla="*/ 90 h 192"/>
              <a:gd name="T8" fmla="*/ 0 w 102"/>
              <a:gd name="T9" fmla="*/ 192 h 192"/>
            </a:gdLst>
            <a:ahLst/>
            <a:cxnLst>
              <a:cxn ang="0">
                <a:pos x="T0" y="T1"/>
              </a:cxn>
              <a:cxn ang="0">
                <a:pos x="T2" y="T3"/>
              </a:cxn>
              <a:cxn ang="0">
                <a:pos x="T4" y="T5"/>
              </a:cxn>
              <a:cxn ang="0">
                <a:pos x="T6" y="T7"/>
              </a:cxn>
              <a:cxn ang="0">
                <a:pos x="T8" y="T9"/>
              </a:cxn>
            </a:cxnLst>
            <a:rect l="0" t="0" r="r" b="b"/>
            <a:pathLst>
              <a:path w="102" h="192">
                <a:moveTo>
                  <a:pt x="0" y="192"/>
                </a:moveTo>
                <a:lnTo>
                  <a:pt x="0" y="102"/>
                </a:lnTo>
                <a:lnTo>
                  <a:pt x="102" y="0"/>
                </a:lnTo>
                <a:lnTo>
                  <a:pt x="102" y="90"/>
                </a:lnTo>
                <a:lnTo>
                  <a:pt x="0" y="192"/>
                </a:lnTo>
                <a:close/>
              </a:path>
            </a:pathLst>
          </a:custGeom>
          <a:solidFill>
            <a:srgbClr val="409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702" name="Freeform 70"/>
          <p:cNvSpPr>
            <a:spLocks/>
          </p:cNvSpPr>
          <p:nvPr/>
        </p:nvSpPr>
        <p:spPr bwMode="auto">
          <a:xfrm>
            <a:off x="4398963" y="5502275"/>
            <a:ext cx="441325" cy="161925"/>
          </a:xfrm>
          <a:custGeom>
            <a:avLst/>
            <a:gdLst>
              <a:gd name="T0" fmla="*/ 176 w 278"/>
              <a:gd name="T1" fmla="*/ 102 h 102"/>
              <a:gd name="T2" fmla="*/ 0 w 278"/>
              <a:gd name="T3" fmla="*/ 102 h 102"/>
              <a:gd name="T4" fmla="*/ 102 w 278"/>
              <a:gd name="T5" fmla="*/ 0 h 102"/>
              <a:gd name="T6" fmla="*/ 278 w 278"/>
              <a:gd name="T7" fmla="*/ 0 h 102"/>
              <a:gd name="T8" fmla="*/ 176 w 278"/>
              <a:gd name="T9" fmla="*/ 102 h 102"/>
            </a:gdLst>
            <a:ahLst/>
            <a:cxnLst>
              <a:cxn ang="0">
                <a:pos x="T0" y="T1"/>
              </a:cxn>
              <a:cxn ang="0">
                <a:pos x="T2" y="T3"/>
              </a:cxn>
              <a:cxn ang="0">
                <a:pos x="T4" y="T5"/>
              </a:cxn>
              <a:cxn ang="0">
                <a:pos x="T6" y="T7"/>
              </a:cxn>
              <a:cxn ang="0">
                <a:pos x="T8" y="T9"/>
              </a:cxn>
            </a:cxnLst>
            <a:rect l="0" t="0" r="r" b="b"/>
            <a:pathLst>
              <a:path w="278" h="102">
                <a:moveTo>
                  <a:pt x="176" y="102"/>
                </a:moveTo>
                <a:lnTo>
                  <a:pt x="0" y="102"/>
                </a:lnTo>
                <a:lnTo>
                  <a:pt x="102" y="0"/>
                </a:lnTo>
                <a:lnTo>
                  <a:pt x="278" y="0"/>
                </a:lnTo>
                <a:lnTo>
                  <a:pt x="176" y="102"/>
                </a:lnTo>
                <a:close/>
              </a:path>
            </a:pathLst>
          </a:custGeom>
          <a:solidFill>
            <a:srgbClr val="2B61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703" name="Rectangle 71"/>
          <p:cNvSpPr>
            <a:spLocks noChangeArrowheads="1"/>
          </p:cNvSpPr>
          <p:nvPr/>
        </p:nvSpPr>
        <p:spPr bwMode="auto">
          <a:xfrm>
            <a:off x="4398963" y="5664200"/>
            <a:ext cx="279400" cy="142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453671" name="Picture 39"/>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752975" y="5500688"/>
            <a:ext cx="4699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72"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0638" y="5386388"/>
            <a:ext cx="347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73" name="Picture 4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475" y="5133975"/>
            <a:ext cx="534988"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74" name="Picture 4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0638" y="5148263"/>
            <a:ext cx="3479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3675" name="Picture 4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62625" y="5133975"/>
            <a:ext cx="534988"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682" name="Oval 50"/>
          <p:cNvSpPr>
            <a:spLocks noChangeArrowheads="1"/>
          </p:cNvSpPr>
          <p:nvPr/>
        </p:nvSpPr>
        <p:spPr bwMode="auto">
          <a:xfrm>
            <a:off x="2271713" y="5300663"/>
            <a:ext cx="344487" cy="344487"/>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3683" name="Group 51"/>
          <p:cNvGrpSpPr>
            <a:grpSpLocks/>
          </p:cNvGrpSpPr>
          <p:nvPr/>
        </p:nvGrpSpPr>
        <p:grpSpPr bwMode="auto">
          <a:xfrm>
            <a:off x="6135688" y="4710113"/>
            <a:ext cx="896937" cy="1289050"/>
            <a:chOff x="3506" y="3033"/>
            <a:chExt cx="565" cy="812"/>
          </a:xfrm>
        </p:grpSpPr>
        <p:pic>
          <p:nvPicPr>
            <p:cNvPr id="453684" name="Picture 52"/>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07" y="3033"/>
              <a:ext cx="564"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3685" name="Rectangle 53"/>
            <p:cNvSpPr>
              <a:spLocks noChangeArrowheads="1"/>
            </p:cNvSpPr>
            <p:nvPr/>
          </p:nvSpPr>
          <p:spPr bwMode="auto">
            <a:xfrm>
              <a:off x="3506" y="3376"/>
              <a:ext cx="4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3686" name="Rectangle 54"/>
          <p:cNvSpPr>
            <a:spLocks noChangeArrowheads="1"/>
          </p:cNvSpPr>
          <p:nvPr/>
        </p:nvSpPr>
        <p:spPr bwMode="auto">
          <a:xfrm>
            <a:off x="3546475" y="5900738"/>
            <a:ext cx="1354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ACK packets</a:t>
            </a:r>
          </a:p>
        </p:txBody>
      </p:sp>
      <p:sp>
        <p:nvSpPr>
          <p:cNvPr id="453687" name="Rectangle 55"/>
          <p:cNvSpPr>
            <a:spLocks noChangeArrowheads="1"/>
          </p:cNvSpPr>
          <p:nvPr/>
        </p:nvSpPr>
        <p:spPr bwMode="auto">
          <a:xfrm>
            <a:off x="3495675" y="4281488"/>
            <a:ext cx="1366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Data packets</a:t>
            </a:r>
          </a:p>
        </p:txBody>
      </p:sp>
      <p:sp>
        <p:nvSpPr>
          <p:cNvPr id="453688" name="AutoShape 56"/>
          <p:cNvSpPr>
            <a:spLocks noChangeArrowheads="1"/>
          </p:cNvSpPr>
          <p:nvPr/>
        </p:nvSpPr>
        <p:spPr bwMode="auto">
          <a:xfrm>
            <a:off x="3522663" y="4575175"/>
            <a:ext cx="1581150" cy="146050"/>
          </a:xfrm>
          <a:prstGeom prst="rightArrow">
            <a:avLst>
              <a:gd name="adj1" fmla="val 50000"/>
              <a:gd name="adj2" fmla="val 270853"/>
            </a:avLst>
          </a:prstGeom>
          <a:solidFill>
            <a:schemeClr val="accent2"/>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89" name="AutoShape 57"/>
          <p:cNvSpPr>
            <a:spLocks noChangeArrowheads="1"/>
          </p:cNvSpPr>
          <p:nvPr/>
        </p:nvSpPr>
        <p:spPr bwMode="auto">
          <a:xfrm flipH="1">
            <a:off x="3382963" y="5845175"/>
            <a:ext cx="1593850" cy="114300"/>
          </a:xfrm>
          <a:prstGeom prst="rightArrow">
            <a:avLst>
              <a:gd name="adj1" fmla="val 50000"/>
              <a:gd name="adj2" fmla="val 348482"/>
            </a:avLst>
          </a:prstGeom>
          <a:solidFill>
            <a:srgbClr val="7798E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690" name="Freeform 58"/>
          <p:cNvSpPr>
            <a:spLocks/>
          </p:cNvSpPr>
          <p:nvPr/>
        </p:nvSpPr>
        <p:spPr bwMode="auto">
          <a:xfrm>
            <a:off x="5932488" y="5103813"/>
            <a:ext cx="438150" cy="766762"/>
          </a:xfrm>
          <a:custGeom>
            <a:avLst/>
            <a:gdLst>
              <a:gd name="T0" fmla="*/ 0 w 276"/>
              <a:gd name="T1" fmla="*/ 0 h 483"/>
              <a:gd name="T2" fmla="*/ 59 w 276"/>
              <a:gd name="T3" fmla="*/ 6 h 483"/>
              <a:gd name="T4" fmla="*/ 106 w 276"/>
              <a:gd name="T5" fmla="*/ 12 h 483"/>
              <a:gd name="T6" fmla="*/ 152 w 276"/>
              <a:gd name="T7" fmla="*/ 30 h 483"/>
              <a:gd name="T8" fmla="*/ 193 w 276"/>
              <a:gd name="T9" fmla="*/ 55 h 483"/>
              <a:gd name="T10" fmla="*/ 228 w 276"/>
              <a:gd name="T11" fmla="*/ 79 h 483"/>
              <a:gd name="T12" fmla="*/ 252 w 276"/>
              <a:gd name="T13" fmla="*/ 109 h 483"/>
              <a:gd name="T14" fmla="*/ 269 w 276"/>
              <a:gd name="T15" fmla="*/ 139 h 483"/>
              <a:gd name="T16" fmla="*/ 275 w 276"/>
              <a:gd name="T17" fmla="*/ 175 h 483"/>
              <a:gd name="T18" fmla="*/ 275 w 276"/>
              <a:gd name="T19" fmla="*/ 271 h 483"/>
              <a:gd name="T20" fmla="*/ 269 w 276"/>
              <a:gd name="T21" fmla="*/ 295 h 483"/>
              <a:gd name="T22" fmla="*/ 263 w 276"/>
              <a:gd name="T23" fmla="*/ 325 h 483"/>
              <a:gd name="T24" fmla="*/ 246 w 276"/>
              <a:gd name="T25" fmla="*/ 350 h 483"/>
              <a:gd name="T26" fmla="*/ 222 w 276"/>
              <a:gd name="T27" fmla="*/ 374 h 483"/>
              <a:gd name="T28" fmla="*/ 164 w 276"/>
              <a:gd name="T29" fmla="*/ 410 h 483"/>
              <a:gd name="T30" fmla="*/ 94 w 276"/>
              <a:gd name="T31" fmla="*/ 434 h 483"/>
              <a:gd name="T32" fmla="*/ 94 w 276"/>
              <a:gd name="T33" fmla="*/ 482 h 483"/>
              <a:gd name="T34" fmla="*/ 0 w 276"/>
              <a:gd name="T35" fmla="*/ 392 h 483"/>
              <a:gd name="T36" fmla="*/ 94 w 276"/>
              <a:gd name="T37" fmla="*/ 283 h 483"/>
              <a:gd name="T38" fmla="*/ 94 w 276"/>
              <a:gd name="T39" fmla="*/ 338 h 483"/>
              <a:gd name="T40" fmla="*/ 152 w 276"/>
              <a:gd name="T41" fmla="*/ 319 h 483"/>
              <a:gd name="T42" fmla="*/ 199 w 276"/>
              <a:gd name="T43" fmla="*/ 295 h 483"/>
              <a:gd name="T44" fmla="*/ 240 w 276"/>
              <a:gd name="T45" fmla="*/ 259 h 483"/>
              <a:gd name="T46" fmla="*/ 263 w 276"/>
              <a:gd name="T47" fmla="*/ 223 h 483"/>
              <a:gd name="T48" fmla="*/ 246 w 276"/>
              <a:gd name="T49" fmla="*/ 199 h 483"/>
              <a:gd name="T50" fmla="*/ 222 w 276"/>
              <a:gd name="T51" fmla="*/ 175 h 483"/>
              <a:gd name="T52" fmla="*/ 164 w 276"/>
              <a:gd name="T53" fmla="*/ 139 h 483"/>
              <a:gd name="T54" fmla="*/ 88 w 276"/>
              <a:gd name="T55" fmla="*/ 109 h 483"/>
              <a:gd name="T56" fmla="*/ 0 w 276"/>
              <a:gd name="T57" fmla="*/ 103 h 483"/>
              <a:gd name="T58" fmla="*/ 0 w 276"/>
              <a:gd name="T59"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6" h="483">
                <a:moveTo>
                  <a:pt x="0" y="0"/>
                </a:moveTo>
                <a:lnTo>
                  <a:pt x="59" y="6"/>
                </a:lnTo>
                <a:lnTo>
                  <a:pt x="106" y="12"/>
                </a:lnTo>
                <a:lnTo>
                  <a:pt x="152" y="30"/>
                </a:lnTo>
                <a:lnTo>
                  <a:pt x="193" y="55"/>
                </a:lnTo>
                <a:lnTo>
                  <a:pt x="228" y="79"/>
                </a:lnTo>
                <a:lnTo>
                  <a:pt x="252" y="109"/>
                </a:lnTo>
                <a:lnTo>
                  <a:pt x="269" y="139"/>
                </a:lnTo>
                <a:lnTo>
                  <a:pt x="275" y="175"/>
                </a:lnTo>
                <a:lnTo>
                  <a:pt x="275" y="271"/>
                </a:lnTo>
                <a:lnTo>
                  <a:pt x="269" y="295"/>
                </a:lnTo>
                <a:lnTo>
                  <a:pt x="263" y="325"/>
                </a:lnTo>
                <a:lnTo>
                  <a:pt x="246" y="350"/>
                </a:lnTo>
                <a:lnTo>
                  <a:pt x="222" y="374"/>
                </a:lnTo>
                <a:lnTo>
                  <a:pt x="164" y="410"/>
                </a:lnTo>
                <a:lnTo>
                  <a:pt x="94" y="434"/>
                </a:lnTo>
                <a:lnTo>
                  <a:pt x="94" y="482"/>
                </a:lnTo>
                <a:lnTo>
                  <a:pt x="0" y="392"/>
                </a:lnTo>
                <a:lnTo>
                  <a:pt x="94" y="283"/>
                </a:lnTo>
                <a:lnTo>
                  <a:pt x="94" y="338"/>
                </a:lnTo>
                <a:lnTo>
                  <a:pt x="152" y="319"/>
                </a:lnTo>
                <a:lnTo>
                  <a:pt x="199" y="295"/>
                </a:lnTo>
                <a:lnTo>
                  <a:pt x="240" y="259"/>
                </a:lnTo>
                <a:lnTo>
                  <a:pt x="263" y="223"/>
                </a:lnTo>
                <a:lnTo>
                  <a:pt x="246" y="199"/>
                </a:lnTo>
                <a:lnTo>
                  <a:pt x="222" y="175"/>
                </a:lnTo>
                <a:lnTo>
                  <a:pt x="164" y="139"/>
                </a:lnTo>
                <a:lnTo>
                  <a:pt x="88" y="109"/>
                </a:lnTo>
                <a:lnTo>
                  <a:pt x="0" y="103"/>
                </a:lnTo>
                <a:lnTo>
                  <a:pt x="0" y="0"/>
                </a:lnTo>
              </a:path>
            </a:pathLst>
          </a:custGeom>
          <a:gradFill rotWithShape="0">
            <a:gsLst>
              <a:gs pos="0">
                <a:srgbClr val="FF9933"/>
              </a:gs>
              <a:gs pos="100000">
                <a:srgbClr val="FF9933">
                  <a:gamma/>
                  <a:shade val="49804"/>
                  <a:invGamma/>
                </a:srgbClr>
              </a:gs>
            </a:gsLst>
            <a:lin ang="5400000" scaled="1"/>
          </a:gra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91" name="Freeform 59"/>
          <p:cNvSpPr>
            <a:spLocks/>
          </p:cNvSpPr>
          <p:nvPr/>
        </p:nvSpPr>
        <p:spPr bwMode="auto">
          <a:xfrm>
            <a:off x="1944688" y="5710238"/>
            <a:ext cx="711200" cy="233362"/>
          </a:xfrm>
          <a:custGeom>
            <a:avLst/>
            <a:gdLst>
              <a:gd name="T0" fmla="*/ 447 w 448"/>
              <a:gd name="T1" fmla="*/ 0 h 147"/>
              <a:gd name="T2" fmla="*/ 443 w 448"/>
              <a:gd name="T3" fmla="*/ 30 h 147"/>
              <a:gd name="T4" fmla="*/ 434 w 448"/>
              <a:gd name="T5" fmla="*/ 55 h 147"/>
              <a:gd name="T6" fmla="*/ 420 w 448"/>
              <a:gd name="T7" fmla="*/ 79 h 147"/>
              <a:gd name="T8" fmla="*/ 401 w 448"/>
              <a:gd name="T9" fmla="*/ 103 h 147"/>
              <a:gd name="T10" fmla="*/ 376 w 448"/>
              <a:gd name="T11" fmla="*/ 122 h 147"/>
              <a:gd name="T12" fmla="*/ 348 w 448"/>
              <a:gd name="T13" fmla="*/ 134 h 147"/>
              <a:gd name="T14" fmla="*/ 319 w 448"/>
              <a:gd name="T15" fmla="*/ 146 h 147"/>
              <a:gd name="T16" fmla="*/ 285 w 448"/>
              <a:gd name="T17" fmla="*/ 146 h 147"/>
              <a:gd name="T18" fmla="*/ 195 w 448"/>
              <a:gd name="T19" fmla="*/ 146 h 147"/>
              <a:gd name="T20" fmla="*/ 147 w 448"/>
              <a:gd name="T21" fmla="*/ 140 h 147"/>
              <a:gd name="T22" fmla="*/ 123 w 448"/>
              <a:gd name="T23" fmla="*/ 134 h 147"/>
              <a:gd name="T24" fmla="*/ 102 w 448"/>
              <a:gd name="T25" fmla="*/ 122 h 147"/>
              <a:gd name="T26" fmla="*/ 84 w 448"/>
              <a:gd name="T27" fmla="*/ 103 h 147"/>
              <a:gd name="T28" fmla="*/ 69 w 448"/>
              <a:gd name="T29" fmla="*/ 91 h 147"/>
              <a:gd name="T30" fmla="*/ 56 w 448"/>
              <a:gd name="T31" fmla="*/ 73 h 147"/>
              <a:gd name="T32" fmla="*/ 46 w 448"/>
              <a:gd name="T33" fmla="*/ 48 h 147"/>
              <a:gd name="T34" fmla="*/ 0 w 448"/>
              <a:gd name="T35" fmla="*/ 48 h 147"/>
              <a:gd name="T36" fmla="*/ 81 w 448"/>
              <a:gd name="T37" fmla="*/ 0 h 147"/>
              <a:gd name="T38" fmla="*/ 182 w 448"/>
              <a:gd name="T39" fmla="*/ 48 h 147"/>
              <a:gd name="T40" fmla="*/ 136 w 448"/>
              <a:gd name="T41" fmla="*/ 48 h 147"/>
              <a:gd name="T42" fmla="*/ 144 w 448"/>
              <a:gd name="T43" fmla="*/ 67 h 147"/>
              <a:gd name="T44" fmla="*/ 153 w 448"/>
              <a:gd name="T45" fmla="*/ 79 h 147"/>
              <a:gd name="T46" fmla="*/ 176 w 448"/>
              <a:gd name="T47" fmla="*/ 103 h 147"/>
              <a:gd name="T48" fmla="*/ 208 w 448"/>
              <a:gd name="T49" fmla="*/ 128 h 147"/>
              <a:gd name="T50" fmla="*/ 241 w 448"/>
              <a:gd name="T51" fmla="*/ 140 h 147"/>
              <a:gd name="T52" fmla="*/ 266 w 448"/>
              <a:gd name="T53" fmla="*/ 134 h 147"/>
              <a:gd name="T54" fmla="*/ 287 w 448"/>
              <a:gd name="T55" fmla="*/ 122 h 147"/>
              <a:gd name="T56" fmla="*/ 306 w 448"/>
              <a:gd name="T57" fmla="*/ 103 h 147"/>
              <a:gd name="T58" fmla="*/ 323 w 448"/>
              <a:gd name="T59" fmla="*/ 91 h 147"/>
              <a:gd name="T60" fmla="*/ 336 w 448"/>
              <a:gd name="T61" fmla="*/ 67 h 147"/>
              <a:gd name="T62" fmla="*/ 346 w 448"/>
              <a:gd name="T63" fmla="*/ 48 h 147"/>
              <a:gd name="T64" fmla="*/ 352 w 448"/>
              <a:gd name="T65" fmla="*/ 24 h 147"/>
              <a:gd name="T66" fmla="*/ 355 w 448"/>
              <a:gd name="T67" fmla="*/ 0 h 147"/>
              <a:gd name="T68" fmla="*/ 447 w 448"/>
              <a:gd name="T6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8" h="147">
                <a:moveTo>
                  <a:pt x="447" y="0"/>
                </a:moveTo>
                <a:lnTo>
                  <a:pt x="443" y="30"/>
                </a:lnTo>
                <a:lnTo>
                  <a:pt x="434" y="55"/>
                </a:lnTo>
                <a:lnTo>
                  <a:pt x="420" y="79"/>
                </a:lnTo>
                <a:lnTo>
                  <a:pt x="401" y="103"/>
                </a:lnTo>
                <a:lnTo>
                  <a:pt x="376" y="122"/>
                </a:lnTo>
                <a:lnTo>
                  <a:pt x="348" y="134"/>
                </a:lnTo>
                <a:lnTo>
                  <a:pt x="319" y="146"/>
                </a:lnTo>
                <a:lnTo>
                  <a:pt x="285" y="146"/>
                </a:lnTo>
                <a:lnTo>
                  <a:pt x="195" y="146"/>
                </a:lnTo>
                <a:lnTo>
                  <a:pt x="147" y="140"/>
                </a:lnTo>
                <a:lnTo>
                  <a:pt x="123" y="134"/>
                </a:lnTo>
                <a:lnTo>
                  <a:pt x="102" y="122"/>
                </a:lnTo>
                <a:lnTo>
                  <a:pt x="84" y="103"/>
                </a:lnTo>
                <a:lnTo>
                  <a:pt x="69" y="91"/>
                </a:lnTo>
                <a:lnTo>
                  <a:pt x="56" y="73"/>
                </a:lnTo>
                <a:lnTo>
                  <a:pt x="46" y="48"/>
                </a:lnTo>
                <a:lnTo>
                  <a:pt x="0" y="48"/>
                </a:lnTo>
                <a:lnTo>
                  <a:pt x="81" y="0"/>
                </a:lnTo>
                <a:lnTo>
                  <a:pt x="182" y="48"/>
                </a:lnTo>
                <a:lnTo>
                  <a:pt x="136" y="48"/>
                </a:lnTo>
                <a:lnTo>
                  <a:pt x="144" y="67"/>
                </a:lnTo>
                <a:lnTo>
                  <a:pt x="153" y="79"/>
                </a:lnTo>
                <a:lnTo>
                  <a:pt x="176" y="103"/>
                </a:lnTo>
                <a:lnTo>
                  <a:pt x="208" y="128"/>
                </a:lnTo>
                <a:lnTo>
                  <a:pt x="241" y="140"/>
                </a:lnTo>
                <a:lnTo>
                  <a:pt x="266" y="134"/>
                </a:lnTo>
                <a:lnTo>
                  <a:pt x="287" y="122"/>
                </a:lnTo>
                <a:lnTo>
                  <a:pt x="306" y="103"/>
                </a:lnTo>
                <a:lnTo>
                  <a:pt x="323" y="91"/>
                </a:lnTo>
                <a:lnTo>
                  <a:pt x="336" y="67"/>
                </a:lnTo>
                <a:lnTo>
                  <a:pt x="346" y="48"/>
                </a:lnTo>
                <a:lnTo>
                  <a:pt x="352" y="24"/>
                </a:lnTo>
                <a:lnTo>
                  <a:pt x="355" y="0"/>
                </a:lnTo>
                <a:lnTo>
                  <a:pt x="447" y="0"/>
                </a:lnTo>
              </a:path>
            </a:pathLst>
          </a:custGeom>
          <a:solidFill>
            <a:srgbClr val="7798EB"/>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92" name="Freeform 60"/>
          <p:cNvSpPr>
            <a:spLocks/>
          </p:cNvSpPr>
          <p:nvPr/>
        </p:nvSpPr>
        <p:spPr bwMode="auto">
          <a:xfrm>
            <a:off x="1939925" y="4894263"/>
            <a:ext cx="757238" cy="261937"/>
          </a:xfrm>
          <a:custGeom>
            <a:avLst/>
            <a:gdLst>
              <a:gd name="T0" fmla="*/ 0 w 477"/>
              <a:gd name="T1" fmla="*/ 164 h 165"/>
              <a:gd name="T2" fmla="*/ 5 w 477"/>
              <a:gd name="T3" fmla="*/ 132 h 165"/>
              <a:gd name="T4" fmla="*/ 13 w 477"/>
              <a:gd name="T5" fmla="*/ 100 h 165"/>
              <a:gd name="T6" fmla="*/ 30 w 477"/>
              <a:gd name="T7" fmla="*/ 74 h 165"/>
              <a:gd name="T8" fmla="*/ 50 w 477"/>
              <a:gd name="T9" fmla="*/ 47 h 165"/>
              <a:gd name="T10" fmla="*/ 75 w 477"/>
              <a:gd name="T11" fmla="*/ 26 h 165"/>
              <a:gd name="T12" fmla="*/ 105 w 477"/>
              <a:gd name="T13" fmla="*/ 10 h 165"/>
              <a:gd name="T14" fmla="*/ 135 w 477"/>
              <a:gd name="T15" fmla="*/ 5 h 165"/>
              <a:gd name="T16" fmla="*/ 170 w 477"/>
              <a:gd name="T17" fmla="*/ 0 h 165"/>
              <a:gd name="T18" fmla="*/ 266 w 477"/>
              <a:gd name="T19" fmla="*/ 0 h 165"/>
              <a:gd name="T20" fmla="*/ 320 w 477"/>
              <a:gd name="T21" fmla="*/ 5 h 165"/>
              <a:gd name="T22" fmla="*/ 343 w 477"/>
              <a:gd name="T23" fmla="*/ 16 h 165"/>
              <a:gd name="T24" fmla="*/ 365 w 477"/>
              <a:gd name="T25" fmla="*/ 31 h 165"/>
              <a:gd name="T26" fmla="*/ 384 w 477"/>
              <a:gd name="T27" fmla="*/ 42 h 165"/>
              <a:gd name="T28" fmla="*/ 401 w 477"/>
              <a:gd name="T29" fmla="*/ 63 h 165"/>
              <a:gd name="T30" fmla="*/ 416 w 477"/>
              <a:gd name="T31" fmla="*/ 84 h 165"/>
              <a:gd name="T32" fmla="*/ 427 w 477"/>
              <a:gd name="T33" fmla="*/ 106 h 165"/>
              <a:gd name="T34" fmla="*/ 476 w 477"/>
              <a:gd name="T35" fmla="*/ 106 h 165"/>
              <a:gd name="T36" fmla="*/ 388 w 477"/>
              <a:gd name="T37" fmla="*/ 164 h 165"/>
              <a:gd name="T38" fmla="*/ 281 w 477"/>
              <a:gd name="T39" fmla="*/ 106 h 165"/>
              <a:gd name="T40" fmla="*/ 330 w 477"/>
              <a:gd name="T41" fmla="*/ 106 h 165"/>
              <a:gd name="T42" fmla="*/ 311 w 477"/>
              <a:gd name="T43" fmla="*/ 74 h 165"/>
              <a:gd name="T44" fmla="*/ 287 w 477"/>
              <a:gd name="T45" fmla="*/ 42 h 165"/>
              <a:gd name="T46" fmla="*/ 255 w 477"/>
              <a:gd name="T47" fmla="*/ 21 h 165"/>
              <a:gd name="T48" fmla="*/ 219 w 477"/>
              <a:gd name="T49" fmla="*/ 5 h 165"/>
              <a:gd name="T50" fmla="*/ 193 w 477"/>
              <a:gd name="T51" fmla="*/ 16 h 165"/>
              <a:gd name="T52" fmla="*/ 170 w 477"/>
              <a:gd name="T53" fmla="*/ 26 h 165"/>
              <a:gd name="T54" fmla="*/ 148 w 477"/>
              <a:gd name="T55" fmla="*/ 47 h 165"/>
              <a:gd name="T56" fmla="*/ 131 w 477"/>
              <a:gd name="T57" fmla="*/ 63 h 165"/>
              <a:gd name="T58" fmla="*/ 118 w 477"/>
              <a:gd name="T59" fmla="*/ 84 h 165"/>
              <a:gd name="T60" fmla="*/ 108 w 477"/>
              <a:gd name="T61" fmla="*/ 111 h 165"/>
              <a:gd name="T62" fmla="*/ 101 w 477"/>
              <a:gd name="T63" fmla="*/ 137 h 165"/>
              <a:gd name="T64" fmla="*/ 99 w 477"/>
              <a:gd name="T65" fmla="*/ 164 h 165"/>
              <a:gd name="T66" fmla="*/ 0 w 477"/>
              <a:gd name="T67" fmla="*/ 1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7" h="165">
                <a:moveTo>
                  <a:pt x="0" y="164"/>
                </a:moveTo>
                <a:lnTo>
                  <a:pt x="5" y="132"/>
                </a:lnTo>
                <a:lnTo>
                  <a:pt x="13" y="100"/>
                </a:lnTo>
                <a:lnTo>
                  <a:pt x="30" y="74"/>
                </a:lnTo>
                <a:lnTo>
                  <a:pt x="50" y="47"/>
                </a:lnTo>
                <a:lnTo>
                  <a:pt x="75" y="26"/>
                </a:lnTo>
                <a:lnTo>
                  <a:pt x="105" y="10"/>
                </a:lnTo>
                <a:lnTo>
                  <a:pt x="135" y="5"/>
                </a:lnTo>
                <a:lnTo>
                  <a:pt x="170" y="0"/>
                </a:lnTo>
                <a:lnTo>
                  <a:pt x="266" y="0"/>
                </a:lnTo>
                <a:lnTo>
                  <a:pt x="320" y="5"/>
                </a:lnTo>
                <a:lnTo>
                  <a:pt x="343" y="16"/>
                </a:lnTo>
                <a:lnTo>
                  <a:pt x="365" y="31"/>
                </a:lnTo>
                <a:lnTo>
                  <a:pt x="384" y="42"/>
                </a:lnTo>
                <a:lnTo>
                  <a:pt x="401" y="63"/>
                </a:lnTo>
                <a:lnTo>
                  <a:pt x="416" y="84"/>
                </a:lnTo>
                <a:lnTo>
                  <a:pt x="427" y="106"/>
                </a:lnTo>
                <a:lnTo>
                  <a:pt x="476" y="106"/>
                </a:lnTo>
                <a:lnTo>
                  <a:pt x="388" y="164"/>
                </a:lnTo>
                <a:lnTo>
                  <a:pt x="281" y="106"/>
                </a:lnTo>
                <a:lnTo>
                  <a:pt x="330" y="106"/>
                </a:lnTo>
                <a:lnTo>
                  <a:pt x="311" y="74"/>
                </a:lnTo>
                <a:lnTo>
                  <a:pt x="287" y="42"/>
                </a:lnTo>
                <a:lnTo>
                  <a:pt x="255" y="21"/>
                </a:lnTo>
                <a:lnTo>
                  <a:pt x="219" y="5"/>
                </a:lnTo>
                <a:lnTo>
                  <a:pt x="193" y="16"/>
                </a:lnTo>
                <a:lnTo>
                  <a:pt x="170" y="26"/>
                </a:lnTo>
                <a:lnTo>
                  <a:pt x="148" y="47"/>
                </a:lnTo>
                <a:lnTo>
                  <a:pt x="131" y="63"/>
                </a:lnTo>
                <a:lnTo>
                  <a:pt x="118" y="84"/>
                </a:lnTo>
                <a:lnTo>
                  <a:pt x="108" y="111"/>
                </a:lnTo>
                <a:lnTo>
                  <a:pt x="101" y="137"/>
                </a:lnTo>
                <a:lnTo>
                  <a:pt x="99" y="164"/>
                </a:lnTo>
                <a:lnTo>
                  <a:pt x="0" y="164"/>
                </a:lnTo>
              </a:path>
            </a:pathLst>
          </a:custGeom>
          <a:solidFill>
            <a:schemeClr val="accent2"/>
          </a:solidFill>
          <a:ln w="12700" cap="rnd"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3693" name="Rectangle 61"/>
          <p:cNvSpPr>
            <a:spLocks noChangeArrowheads="1"/>
          </p:cNvSpPr>
          <p:nvPr/>
        </p:nvSpPr>
        <p:spPr bwMode="auto">
          <a:xfrm>
            <a:off x="6489700" y="5251450"/>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R</a:t>
            </a:r>
          </a:p>
        </p:txBody>
      </p:sp>
      <p:sp>
        <p:nvSpPr>
          <p:cNvPr id="453694" name="Rectangle 62"/>
          <p:cNvSpPr>
            <a:spLocks noChangeArrowheads="1"/>
          </p:cNvSpPr>
          <p:nvPr/>
        </p:nvSpPr>
        <p:spPr bwMode="auto">
          <a:xfrm>
            <a:off x="1628775" y="5318125"/>
            <a:ext cx="3159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S</a:t>
            </a:r>
          </a:p>
        </p:txBody>
      </p:sp>
      <p:sp>
        <p:nvSpPr>
          <p:cNvPr id="453698" name="Text Box 66"/>
          <p:cNvSpPr txBox="1">
            <a:spLocks noChangeArrowheads="1"/>
          </p:cNvSpPr>
          <p:nvPr/>
        </p:nvSpPr>
        <p:spPr bwMode="auto">
          <a:xfrm>
            <a:off x="5203825" y="1689100"/>
            <a:ext cx="1247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Dropped Packet</a:t>
            </a:r>
          </a:p>
        </p:txBody>
      </p:sp>
      <p:sp>
        <p:nvSpPr>
          <p:cNvPr id="453699" name="Line 67"/>
          <p:cNvSpPr>
            <a:spLocks noChangeShapeType="1"/>
          </p:cNvSpPr>
          <p:nvPr/>
        </p:nvSpPr>
        <p:spPr bwMode="auto">
          <a:xfrm flipH="1">
            <a:off x="4429125" y="1943100"/>
            <a:ext cx="889000" cy="554038"/>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704" name="Rectangle 72"/>
          <p:cNvSpPr>
            <a:spLocks noChangeArrowheads="1"/>
          </p:cNvSpPr>
          <p:nvPr/>
        </p:nvSpPr>
        <p:spPr bwMode="auto">
          <a:xfrm>
            <a:off x="4762500" y="5661025"/>
            <a:ext cx="279400" cy="142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3705" name="Rectangle 73"/>
          <p:cNvSpPr>
            <a:spLocks noChangeArrowheads="1"/>
          </p:cNvSpPr>
          <p:nvPr/>
        </p:nvSpPr>
        <p:spPr bwMode="auto">
          <a:xfrm>
            <a:off x="5303838" y="5668963"/>
            <a:ext cx="279400" cy="1428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3706" name="Text Box 74"/>
          <p:cNvSpPr txBox="1">
            <a:spLocks noChangeArrowheads="1"/>
          </p:cNvSpPr>
          <p:nvPr/>
        </p:nvSpPr>
        <p:spPr bwMode="auto">
          <a:xfrm>
            <a:off x="5192713" y="6183313"/>
            <a:ext cx="11969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Duplicate ACKs</a:t>
            </a:r>
          </a:p>
        </p:txBody>
      </p:sp>
      <p:sp>
        <p:nvSpPr>
          <p:cNvPr id="453707" name="Line 75"/>
          <p:cNvSpPr>
            <a:spLocks noChangeShapeType="1"/>
          </p:cNvSpPr>
          <p:nvPr/>
        </p:nvSpPr>
        <p:spPr bwMode="auto">
          <a:xfrm flipH="1" flipV="1">
            <a:off x="4597400" y="5819775"/>
            <a:ext cx="803275" cy="34925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708" name="Line 76"/>
          <p:cNvSpPr>
            <a:spLocks noChangeShapeType="1"/>
          </p:cNvSpPr>
          <p:nvPr/>
        </p:nvSpPr>
        <p:spPr bwMode="auto">
          <a:xfrm flipH="1" flipV="1">
            <a:off x="5027613" y="5843588"/>
            <a:ext cx="373062" cy="347662"/>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709" name="Line 77"/>
          <p:cNvSpPr>
            <a:spLocks noChangeShapeType="1"/>
          </p:cNvSpPr>
          <p:nvPr/>
        </p:nvSpPr>
        <p:spPr bwMode="auto">
          <a:xfrm flipV="1">
            <a:off x="5400675" y="5808663"/>
            <a:ext cx="57150" cy="40640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711" name="Line 79"/>
          <p:cNvSpPr>
            <a:spLocks noChangeShapeType="1"/>
          </p:cNvSpPr>
          <p:nvPr/>
        </p:nvSpPr>
        <p:spPr bwMode="auto">
          <a:xfrm flipH="1">
            <a:off x="3690938" y="3005138"/>
            <a:ext cx="1023937" cy="2770187"/>
          </a:xfrm>
          <a:prstGeom prst="line">
            <a:avLst/>
          </a:prstGeom>
          <a:noFill/>
          <a:ln w="12700">
            <a:solidFill>
              <a:srgbClr val="96969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715" name="Line 83"/>
          <p:cNvSpPr>
            <a:spLocks noChangeShapeType="1"/>
          </p:cNvSpPr>
          <p:nvPr/>
        </p:nvSpPr>
        <p:spPr bwMode="auto">
          <a:xfrm flipH="1">
            <a:off x="2900363" y="3006725"/>
            <a:ext cx="2478087" cy="2792413"/>
          </a:xfrm>
          <a:prstGeom prst="line">
            <a:avLst/>
          </a:prstGeom>
          <a:noFill/>
          <a:ln w="12700">
            <a:solidFill>
              <a:srgbClr val="96969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92517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58</a:t>
            </a:r>
          </a:p>
        </p:txBody>
      </p:sp>
      <p:sp>
        <p:nvSpPr>
          <p:cNvPr id="264195" name="Rectangle 3"/>
          <p:cNvSpPr>
            <a:spLocks noGrp="1" noChangeArrowheads="1"/>
          </p:cNvSpPr>
          <p:nvPr>
            <p:ph type="title"/>
          </p:nvPr>
        </p:nvSpPr>
        <p:spPr>
          <a:noFill/>
          <a:ln/>
        </p:spPr>
        <p:txBody>
          <a:bodyPr/>
          <a:lstStyle/>
          <a:p>
            <a:r>
              <a:rPr lang="en-US" altLang="en-US"/>
              <a:t>Sender Response to ACK</a:t>
            </a:r>
          </a:p>
        </p:txBody>
      </p:sp>
      <p:sp>
        <p:nvSpPr>
          <p:cNvPr id="264196" name="Rectangle 4"/>
          <p:cNvSpPr>
            <a:spLocks noGrp="1" noChangeArrowheads="1"/>
          </p:cNvSpPr>
          <p:nvPr>
            <p:ph type="body" idx="1"/>
          </p:nvPr>
        </p:nvSpPr>
        <p:spPr>
          <a:noFill/>
          <a:ln/>
        </p:spPr>
        <p:txBody>
          <a:bodyPr/>
          <a:lstStyle/>
          <a:p>
            <a:r>
              <a:rPr lang="en-US" altLang="en-US"/>
              <a:t>If ACK advances sender’s window</a:t>
            </a:r>
          </a:p>
          <a:p>
            <a:pPr lvl="1">
              <a:buClr>
                <a:schemeClr val="hlink"/>
              </a:buClr>
              <a:buSzPct val="75000"/>
            </a:pPr>
            <a:r>
              <a:rPr lang="en-US" altLang="en-US"/>
              <a:t>Update window and send new data</a:t>
            </a:r>
          </a:p>
          <a:p>
            <a:r>
              <a:rPr lang="en-US" altLang="en-US"/>
              <a:t>If not then it’s a duplicate ACK</a:t>
            </a:r>
          </a:p>
          <a:p>
            <a:pPr lvl="1">
              <a:buClr>
                <a:schemeClr val="hlink"/>
              </a:buClr>
              <a:buSzPct val="75000"/>
            </a:pPr>
            <a:r>
              <a:rPr lang="en-US" altLang="en-US"/>
              <a:t>Presume it indicates a lost packet</a:t>
            </a:r>
          </a:p>
          <a:p>
            <a:pPr lvl="1">
              <a:buClr>
                <a:schemeClr val="hlink"/>
              </a:buClr>
              <a:buSzPct val="75000"/>
            </a:pPr>
            <a:r>
              <a:rPr lang="en-US" altLang="en-US"/>
              <a:t>Send first unacknowledged data immediately</a:t>
            </a:r>
          </a:p>
          <a:p>
            <a:pPr lvl="1">
              <a:buClr>
                <a:schemeClr val="hlink"/>
              </a:buClr>
              <a:buSzPct val="75000"/>
            </a:pPr>
            <a:r>
              <a:rPr lang="en-US" altLang="en-US"/>
              <a:t>Halve current sending window</a:t>
            </a:r>
          </a:p>
          <a:p>
            <a:pPr lvl="1">
              <a:buClr>
                <a:schemeClr val="hlink"/>
              </a:buClr>
              <a:buSzPct val="75000"/>
            </a:pPr>
            <a:r>
              <a:rPr lang="en-US" altLang="en-US"/>
              <a:t>shift to congestion avoidance mode</a:t>
            </a:r>
          </a:p>
          <a:p>
            <a:pPr lvl="1">
              <a:buClr>
                <a:schemeClr val="hlink"/>
              </a:buClr>
              <a:buSzPct val="75000"/>
            </a:pPr>
            <a:r>
              <a:rPr lang="en-US" altLang="en-US"/>
              <a:t>Increase linearly to gauge network throughput</a:t>
            </a:r>
          </a:p>
        </p:txBody>
      </p:sp>
    </p:spTree>
    <p:extLst>
      <p:ext uri="{BB962C8B-B14F-4D97-AF65-F5344CB8AC3E}">
        <p14:creationId xmlns:p14="http://schemas.microsoft.com/office/powerpoint/2010/main" val="2788787111"/>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59</a:t>
            </a:r>
          </a:p>
        </p:txBody>
      </p:sp>
      <p:sp>
        <p:nvSpPr>
          <p:cNvPr id="266243" name="Rectangle 3"/>
          <p:cNvSpPr>
            <a:spLocks noGrp="1" noChangeArrowheads="1"/>
          </p:cNvSpPr>
          <p:nvPr>
            <p:ph type="title"/>
          </p:nvPr>
        </p:nvSpPr>
        <p:spPr>
          <a:noFill/>
          <a:ln/>
        </p:spPr>
        <p:txBody>
          <a:bodyPr/>
          <a:lstStyle/>
          <a:p>
            <a:r>
              <a:rPr lang="en-US" altLang="en-US"/>
              <a:t>Implications for Routers</a:t>
            </a:r>
          </a:p>
        </p:txBody>
      </p:sp>
      <p:sp>
        <p:nvSpPr>
          <p:cNvPr id="266244" name="Rectangle 4"/>
          <p:cNvSpPr>
            <a:spLocks noGrp="1" noChangeArrowheads="1"/>
          </p:cNvSpPr>
          <p:nvPr>
            <p:ph type="body" idx="1"/>
          </p:nvPr>
        </p:nvSpPr>
        <p:spPr>
          <a:xfrm>
            <a:off x="304800" y="2066925"/>
            <a:ext cx="8458200" cy="4114800"/>
          </a:xfrm>
          <a:noFill/>
          <a:ln/>
        </p:spPr>
        <p:txBody>
          <a:bodyPr/>
          <a:lstStyle/>
          <a:p>
            <a:r>
              <a:rPr lang="en-US" altLang="en-US"/>
              <a:t>Dropping a data packet within a data sequence is an efficient way of indicating to the sender to slow down</a:t>
            </a:r>
          </a:p>
          <a:p>
            <a:pPr lvl="1">
              <a:buClr>
                <a:schemeClr val="hlink"/>
              </a:buClr>
              <a:buSzPct val="75000"/>
            </a:pPr>
            <a:r>
              <a:rPr lang="en-US" altLang="en-US" sz="2000"/>
              <a:t>Dropping a data packet prior to queue exhaustion increases the probability of successive packets in the same flow sequence being delivered, allowing the receiver to generate duplicate ACKs, in turn allowing the sender to adjust </a:t>
            </a:r>
            <a:r>
              <a:rPr lang="en-US" altLang="en-US" sz="2000" i="1"/>
              <a:t>cwnd</a:t>
            </a:r>
            <a:r>
              <a:rPr lang="en-US" altLang="en-US" sz="2000"/>
              <a:t> and reducing sending rate using fast retransmit response</a:t>
            </a:r>
          </a:p>
          <a:p>
            <a:pPr lvl="1">
              <a:buClr>
                <a:schemeClr val="hlink"/>
              </a:buClr>
              <a:buSzPct val="75000"/>
            </a:pPr>
            <a:r>
              <a:rPr lang="en-US" altLang="en-US" sz="2000"/>
              <a:t>Allowing the queue to fill causes the queue to tail drop, which in turn causes sender timeout, which in turn causes window collapse, followed by a flow restart with a single transmitted segment</a:t>
            </a:r>
          </a:p>
        </p:txBody>
      </p:sp>
    </p:spTree>
    <p:extLst>
      <p:ext uri="{BB962C8B-B14F-4D97-AF65-F5344CB8AC3E}">
        <p14:creationId xmlns:p14="http://schemas.microsoft.com/office/powerpoint/2010/main" val="649912727"/>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AU" altLang="en-US">
                <a:solidFill>
                  <a:schemeClr val="accent2"/>
                </a:solidFill>
              </a:rPr>
              <a:t>Congestion Avoidance</a:t>
            </a:r>
            <a:endParaRPr lang="en-US" altLang="en-US">
              <a:solidFill>
                <a:schemeClr val="accent2"/>
              </a:solidFill>
            </a:endParaRPr>
          </a:p>
        </p:txBody>
      </p:sp>
      <p:sp>
        <p:nvSpPr>
          <p:cNvPr id="526339" name="Rectangle 3"/>
          <p:cNvSpPr>
            <a:spLocks noGrp="1" noChangeArrowheads="1"/>
          </p:cNvSpPr>
          <p:nvPr>
            <p:ph type="body" idx="1"/>
          </p:nvPr>
        </p:nvSpPr>
        <p:spPr/>
        <p:txBody>
          <a:bodyPr/>
          <a:lstStyle/>
          <a:p>
            <a:pPr>
              <a:lnSpc>
                <a:spcPct val="75000"/>
              </a:lnSpc>
              <a:buFont typeface="Arial" panose="020B0604020202020204" pitchFamily="34" charset="0"/>
              <a:buNone/>
            </a:pPr>
            <a:r>
              <a:rPr lang="en-AU" altLang="en-US" sz="2500"/>
              <a:t>	Prioritising traffic in a congested network is fine but it would be better to avoid the congestion altogether.</a:t>
            </a:r>
          </a:p>
          <a:p>
            <a:pPr>
              <a:lnSpc>
                <a:spcPct val="75000"/>
              </a:lnSpc>
              <a:buFont typeface="Arial" panose="020B0604020202020204" pitchFamily="34" charset="0"/>
              <a:buNone/>
            </a:pPr>
            <a:endParaRPr lang="en-AU" altLang="en-US" sz="2500"/>
          </a:p>
          <a:p>
            <a:pPr>
              <a:lnSpc>
                <a:spcPct val="75000"/>
              </a:lnSpc>
            </a:pPr>
            <a:r>
              <a:rPr lang="en-AU" altLang="en-US" sz="2100"/>
              <a:t>Congestion leads to dropped packets. By default packets are dropped indiscriminately once a router’s buffers are full. This is known as “tail drop”.</a:t>
            </a:r>
          </a:p>
          <a:p>
            <a:pPr>
              <a:lnSpc>
                <a:spcPct val="75000"/>
              </a:lnSpc>
            </a:pPr>
            <a:r>
              <a:rPr lang="en-AU" altLang="en-US" sz="2100"/>
              <a:t>Dropping packets causes TCP to reduce its window-size thus reducing the data rate and lessening congestion – good!</a:t>
            </a:r>
          </a:p>
          <a:p>
            <a:pPr>
              <a:lnSpc>
                <a:spcPct val="75000"/>
              </a:lnSpc>
            </a:pPr>
            <a:r>
              <a:rPr lang="en-AU" altLang="en-US" sz="2100"/>
              <a:t>Tail drop causes many TCP sessions to do this simultaneously – bad!</a:t>
            </a:r>
          </a:p>
          <a:p>
            <a:pPr lvl="2">
              <a:lnSpc>
                <a:spcPct val="75000"/>
              </a:lnSpc>
              <a:buFontTx/>
              <a:buChar char="•"/>
            </a:pPr>
            <a:r>
              <a:rPr lang="en-AU" altLang="en-US" sz="1900"/>
              <a:t>This means that bandwidth may not be fully utilised and it results in a traffic flow that resembles a “saw tooth”.</a:t>
            </a:r>
          </a:p>
          <a:p>
            <a:pPr lvl="2">
              <a:lnSpc>
                <a:spcPct val="75000"/>
              </a:lnSpc>
              <a:buFontTx/>
              <a:buChar char="•"/>
            </a:pPr>
            <a:r>
              <a:rPr lang="en-AU" altLang="en-US" sz="1900"/>
              <a:t>Tail drop can result in bursty traffic flows that cause other problems such as jitter.</a:t>
            </a:r>
            <a:endParaRPr lang="en-US" altLang="en-US" sz="1900"/>
          </a:p>
        </p:txBody>
      </p:sp>
    </p:spTree>
    <p:extLst>
      <p:ext uri="{BB962C8B-B14F-4D97-AF65-F5344CB8AC3E}">
        <p14:creationId xmlns:p14="http://schemas.microsoft.com/office/powerpoint/2010/main" val="12340919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60</a:t>
            </a:r>
          </a:p>
        </p:txBody>
      </p:sp>
      <p:sp>
        <p:nvSpPr>
          <p:cNvPr id="268291" name="Rectangle 3"/>
          <p:cNvSpPr>
            <a:spLocks noGrp="1" noChangeArrowheads="1"/>
          </p:cNvSpPr>
          <p:nvPr>
            <p:ph type="title"/>
          </p:nvPr>
        </p:nvSpPr>
        <p:spPr>
          <a:noFill/>
          <a:ln/>
        </p:spPr>
        <p:txBody>
          <a:bodyPr/>
          <a:lstStyle/>
          <a:p>
            <a:r>
              <a:rPr lang="en-US" altLang="en-US"/>
              <a:t>RED Algorithm</a:t>
            </a:r>
          </a:p>
        </p:txBody>
      </p:sp>
      <p:sp>
        <p:nvSpPr>
          <p:cNvPr id="268292" name="Rectangle 4"/>
          <p:cNvSpPr>
            <a:spLocks noGrp="1" noChangeArrowheads="1"/>
          </p:cNvSpPr>
          <p:nvPr>
            <p:ph type="body" idx="1"/>
          </p:nvPr>
        </p:nvSpPr>
        <p:spPr>
          <a:xfrm>
            <a:off x="288925" y="1720850"/>
            <a:ext cx="8458200" cy="4114800"/>
          </a:xfrm>
          <a:noFill/>
          <a:ln/>
        </p:spPr>
        <p:txBody>
          <a:bodyPr/>
          <a:lstStyle/>
          <a:p>
            <a:r>
              <a:rPr lang="en-US" altLang="en-US"/>
              <a:t>Attempt to maintain mean queue depth</a:t>
            </a:r>
          </a:p>
          <a:p>
            <a:r>
              <a:rPr lang="en-US" altLang="en-US"/>
              <a:t>Drop traffic at a rate proportional to mean queue depth and time since last discard</a:t>
            </a:r>
          </a:p>
        </p:txBody>
      </p:sp>
      <p:sp>
        <p:nvSpPr>
          <p:cNvPr id="268295" name="Line 7"/>
          <p:cNvSpPr>
            <a:spLocks noChangeShapeType="1"/>
          </p:cNvSpPr>
          <p:nvPr/>
        </p:nvSpPr>
        <p:spPr bwMode="auto">
          <a:xfrm>
            <a:off x="3222625" y="3652838"/>
            <a:ext cx="0" cy="26606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6" name="Line 8"/>
          <p:cNvSpPr>
            <a:spLocks noChangeShapeType="1"/>
          </p:cNvSpPr>
          <p:nvPr/>
        </p:nvSpPr>
        <p:spPr bwMode="auto">
          <a:xfrm>
            <a:off x="3198813" y="6335713"/>
            <a:ext cx="37449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7" name="Line 9"/>
          <p:cNvSpPr>
            <a:spLocks noChangeShapeType="1"/>
          </p:cNvSpPr>
          <p:nvPr/>
        </p:nvSpPr>
        <p:spPr bwMode="auto">
          <a:xfrm flipV="1">
            <a:off x="5257800" y="5105400"/>
            <a:ext cx="1539875" cy="1196975"/>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8" name="Line 10"/>
          <p:cNvSpPr>
            <a:spLocks noChangeShapeType="1"/>
          </p:cNvSpPr>
          <p:nvPr/>
        </p:nvSpPr>
        <p:spPr bwMode="auto">
          <a:xfrm flipV="1">
            <a:off x="6819900" y="3554413"/>
            <a:ext cx="0" cy="1673225"/>
          </a:xfrm>
          <a:prstGeom prst="line">
            <a:avLst/>
          </a:prstGeom>
          <a:noFill/>
          <a:ln w="508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299" name="Line 11"/>
          <p:cNvSpPr>
            <a:spLocks noChangeShapeType="1"/>
          </p:cNvSpPr>
          <p:nvPr/>
        </p:nvSpPr>
        <p:spPr bwMode="auto">
          <a:xfrm>
            <a:off x="3251200" y="6303963"/>
            <a:ext cx="1982788" cy="0"/>
          </a:xfrm>
          <a:prstGeom prst="line">
            <a:avLst/>
          </a:prstGeom>
          <a:noFill/>
          <a:ln w="508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0" name="Rectangle 12"/>
          <p:cNvSpPr>
            <a:spLocks noChangeArrowheads="1"/>
          </p:cNvSpPr>
          <p:nvPr/>
        </p:nvSpPr>
        <p:spPr bwMode="auto">
          <a:xfrm>
            <a:off x="2020888" y="4675188"/>
            <a:ext cx="1231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1600" b="1">
                <a:latin typeface="Arial" panose="020B0604020202020204" pitchFamily="34" charset="0"/>
              </a:rPr>
              <a:t>Probability</a:t>
            </a:r>
          </a:p>
          <a:p>
            <a:pPr algn="r"/>
            <a:r>
              <a:rPr lang="en-US" altLang="en-US" sz="1600" b="1">
                <a:latin typeface="Arial" panose="020B0604020202020204" pitchFamily="34" charset="0"/>
              </a:rPr>
              <a:t>of  packet</a:t>
            </a:r>
          </a:p>
          <a:p>
            <a:pPr algn="r"/>
            <a:r>
              <a:rPr lang="en-US" altLang="en-US" sz="1600" b="1">
                <a:latin typeface="Arial" panose="020B0604020202020204" pitchFamily="34" charset="0"/>
              </a:rPr>
              <a:t>drop</a:t>
            </a:r>
          </a:p>
        </p:txBody>
      </p:sp>
      <p:sp>
        <p:nvSpPr>
          <p:cNvPr id="268301" name="Rectangle 13"/>
          <p:cNvSpPr>
            <a:spLocks noChangeArrowheads="1"/>
          </p:cNvSpPr>
          <p:nvPr/>
        </p:nvSpPr>
        <p:spPr bwMode="auto">
          <a:xfrm>
            <a:off x="2932113" y="3532188"/>
            <a:ext cx="293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1</a:t>
            </a:r>
          </a:p>
        </p:txBody>
      </p:sp>
      <p:sp>
        <p:nvSpPr>
          <p:cNvPr id="268302" name="Rectangle 14"/>
          <p:cNvSpPr>
            <a:spLocks noChangeArrowheads="1"/>
          </p:cNvSpPr>
          <p:nvPr/>
        </p:nvSpPr>
        <p:spPr bwMode="auto">
          <a:xfrm>
            <a:off x="2935288" y="6076950"/>
            <a:ext cx="293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a:latin typeface="Arial" panose="020B0604020202020204" pitchFamily="34" charset="0"/>
              </a:rPr>
              <a:t>0</a:t>
            </a:r>
          </a:p>
        </p:txBody>
      </p:sp>
      <p:sp>
        <p:nvSpPr>
          <p:cNvPr id="268303" name="Rectangle 15"/>
          <p:cNvSpPr>
            <a:spLocks noChangeArrowheads="1"/>
          </p:cNvSpPr>
          <p:nvPr/>
        </p:nvSpPr>
        <p:spPr bwMode="auto">
          <a:xfrm>
            <a:off x="4419600" y="5345113"/>
            <a:ext cx="1019175" cy="590550"/>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latin typeface="Arial" panose="020B0604020202020204" pitchFamily="34" charset="0"/>
              </a:rPr>
              <a:t>Onset of</a:t>
            </a:r>
          </a:p>
          <a:p>
            <a:r>
              <a:rPr lang="en-US" altLang="en-US" sz="1600" b="1">
                <a:latin typeface="Arial" panose="020B0604020202020204" pitchFamily="34" charset="0"/>
              </a:rPr>
              <a:t>RED</a:t>
            </a:r>
          </a:p>
        </p:txBody>
      </p:sp>
      <p:sp>
        <p:nvSpPr>
          <p:cNvPr id="268304" name="Rectangle 16"/>
          <p:cNvSpPr>
            <a:spLocks noChangeArrowheads="1"/>
          </p:cNvSpPr>
          <p:nvPr/>
        </p:nvSpPr>
        <p:spPr bwMode="auto">
          <a:xfrm>
            <a:off x="4878388" y="3435350"/>
            <a:ext cx="1265237" cy="1079500"/>
          </a:xfrm>
          <a:prstGeom prst="rect">
            <a:avLst/>
          </a:prstGeom>
          <a:noFill/>
          <a:ln w="12700">
            <a:solidFill>
              <a:srgbClr val="FF5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1600" b="1">
                <a:latin typeface="Arial" panose="020B0604020202020204" pitchFamily="34" charset="0"/>
              </a:rPr>
              <a:t>Queue</a:t>
            </a:r>
          </a:p>
          <a:p>
            <a:pPr algn="r"/>
            <a:r>
              <a:rPr lang="en-US" altLang="en-US" sz="1600" b="1">
                <a:latin typeface="Arial" panose="020B0604020202020204" pitchFamily="34" charset="0"/>
              </a:rPr>
              <a:t>exhaustion</a:t>
            </a:r>
          </a:p>
          <a:p>
            <a:pPr algn="r"/>
            <a:r>
              <a:rPr lang="en-US" altLang="en-US" sz="1600" b="1">
                <a:latin typeface="Arial" panose="020B0604020202020204" pitchFamily="34" charset="0"/>
              </a:rPr>
              <a:t>tail</a:t>
            </a:r>
          </a:p>
          <a:p>
            <a:pPr algn="r"/>
            <a:r>
              <a:rPr lang="en-US" altLang="en-US" sz="1600" b="1">
                <a:latin typeface="Arial" panose="020B0604020202020204" pitchFamily="34" charset="0"/>
              </a:rPr>
              <a:t>drop</a:t>
            </a:r>
          </a:p>
        </p:txBody>
      </p:sp>
      <p:sp>
        <p:nvSpPr>
          <p:cNvPr id="268305" name="Line 17"/>
          <p:cNvSpPr>
            <a:spLocks noChangeShapeType="1"/>
          </p:cNvSpPr>
          <p:nvPr/>
        </p:nvSpPr>
        <p:spPr bwMode="auto">
          <a:xfrm>
            <a:off x="6188075" y="4540250"/>
            <a:ext cx="609600" cy="639763"/>
          </a:xfrm>
          <a:prstGeom prst="line">
            <a:avLst/>
          </a:prstGeom>
          <a:noFill/>
          <a:ln w="1270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6" name="Line 18"/>
          <p:cNvSpPr>
            <a:spLocks noChangeShapeType="1"/>
          </p:cNvSpPr>
          <p:nvPr/>
        </p:nvSpPr>
        <p:spPr bwMode="auto">
          <a:xfrm>
            <a:off x="5005388" y="5984875"/>
            <a:ext cx="198437" cy="295275"/>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07" name="Rectangle 19"/>
          <p:cNvSpPr>
            <a:spLocks noChangeArrowheads="1"/>
          </p:cNvSpPr>
          <p:nvPr/>
        </p:nvSpPr>
        <p:spPr bwMode="auto">
          <a:xfrm>
            <a:off x="4281488" y="6305550"/>
            <a:ext cx="22447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latin typeface="Arial" panose="020B0604020202020204" pitchFamily="34" charset="0"/>
              </a:rPr>
              <a:t>Average queue depth</a:t>
            </a:r>
          </a:p>
        </p:txBody>
      </p:sp>
      <p:sp>
        <p:nvSpPr>
          <p:cNvPr id="268308" name="Rectangle 20"/>
          <p:cNvSpPr>
            <a:spLocks noChangeArrowheads="1"/>
          </p:cNvSpPr>
          <p:nvPr/>
        </p:nvSpPr>
        <p:spPr bwMode="auto">
          <a:xfrm>
            <a:off x="6002338" y="5519738"/>
            <a:ext cx="9032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a:r>
              <a:rPr lang="en-US" altLang="en-US" sz="1600" b="1">
                <a:latin typeface="Arial" panose="020B0604020202020204" pitchFamily="34" charset="0"/>
              </a:rPr>
              <a:t>RED</a:t>
            </a:r>
          </a:p>
          <a:p>
            <a:pPr algn="r"/>
            <a:r>
              <a:rPr lang="en-US" altLang="en-US" sz="1600" b="1">
                <a:latin typeface="Arial" panose="020B0604020202020204" pitchFamily="34" charset="0"/>
              </a:rPr>
              <a:t>discard</a:t>
            </a:r>
          </a:p>
        </p:txBody>
      </p:sp>
      <p:sp>
        <p:nvSpPr>
          <p:cNvPr id="268309" name="Line 21"/>
          <p:cNvSpPr>
            <a:spLocks noChangeShapeType="1"/>
          </p:cNvSpPr>
          <p:nvPr/>
        </p:nvSpPr>
        <p:spPr bwMode="auto">
          <a:xfrm flipV="1">
            <a:off x="3276600" y="3810000"/>
            <a:ext cx="0" cy="25146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10" name="Line 22"/>
          <p:cNvSpPr>
            <a:spLocks noChangeShapeType="1"/>
          </p:cNvSpPr>
          <p:nvPr/>
        </p:nvSpPr>
        <p:spPr bwMode="auto">
          <a:xfrm>
            <a:off x="5257800" y="6324600"/>
            <a:ext cx="1558925"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311" name="Line 23"/>
          <p:cNvSpPr>
            <a:spLocks noChangeShapeType="1"/>
          </p:cNvSpPr>
          <p:nvPr/>
        </p:nvSpPr>
        <p:spPr bwMode="auto">
          <a:xfrm>
            <a:off x="6816725" y="5181600"/>
            <a:ext cx="0" cy="114300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1173284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5</a:t>
            </a:fld>
            <a:endParaRPr lang="en-US" dirty="0"/>
          </a:p>
        </p:txBody>
      </p:sp>
      <p:sp>
        <p:nvSpPr>
          <p:cNvPr id="4" name="Content Placeholder 3"/>
          <p:cNvSpPr>
            <a:spLocks noGrp="1"/>
          </p:cNvSpPr>
          <p:nvPr>
            <p:ph sz="quarter" idx="1"/>
          </p:nvPr>
        </p:nvSpPr>
        <p:spPr/>
        <p:txBody>
          <a:bodyPr>
            <a:normAutofit/>
          </a:bodyPr>
          <a:lstStyle/>
          <a:p>
            <a:r>
              <a:rPr lang="en-US" sz="2400" dirty="0" smtClean="0"/>
              <a:t>Internet is designed to give best-effort service</a:t>
            </a:r>
          </a:p>
          <a:p>
            <a:pPr lvl="1"/>
            <a:r>
              <a:rPr lang="en-US" sz="2400" dirty="0" smtClean="0"/>
              <a:t>i.e. all packets are treated the same</a:t>
            </a:r>
          </a:p>
          <a:p>
            <a:r>
              <a:rPr lang="en-US" sz="2400" dirty="0" smtClean="0"/>
              <a:t>However, not all packets are the same</a:t>
            </a:r>
          </a:p>
          <a:p>
            <a:pPr lvl="1"/>
            <a:r>
              <a:rPr lang="en-US" sz="2400" dirty="0" smtClean="0"/>
              <a:t>HTTP – delay sensitive</a:t>
            </a:r>
          </a:p>
          <a:p>
            <a:pPr lvl="1"/>
            <a:r>
              <a:rPr lang="en-US" sz="2400" dirty="0" smtClean="0"/>
              <a:t>Voice/Video streaming – delay and jitter sensitive</a:t>
            </a:r>
          </a:p>
          <a:p>
            <a:pPr lvl="1"/>
            <a:r>
              <a:rPr lang="en-US" sz="2400" dirty="0" smtClean="0"/>
              <a:t>Online Games – delay and jitter sensitive</a:t>
            </a:r>
          </a:p>
          <a:p>
            <a:pPr lvl="1"/>
            <a:r>
              <a:rPr lang="en-US" sz="2400" dirty="0" err="1" smtClean="0"/>
              <a:t>BitTorrent</a:t>
            </a:r>
            <a:r>
              <a:rPr lang="en-US" sz="2400" dirty="0" smtClean="0"/>
              <a:t> – totally insensitive</a:t>
            </a:r>
          </a:p>
          <a:p>
            <a:pPr lvl="2"/>
            <a:r>
              <a:rPr lang="en-US" sz="2400" dirty="0" smtClean="0"/>
              <a:t>Delay, jitter, bandwidth do not matter</a:t>
            </a:r>
          </a:p>
          <a:p>
            <a:pPr lvl="2"/>
            <a:r>
              <a:rPr lang="en-US" sz="2400" dirty="0" smtClean="0"/>
              <a:t>File transfer will finish eventually</a:t>
            </a:r>
          </a:p>
          <a:p>
            <a:r>
              <a:rPr lang="en-US" sz="2400" dirty="0" smtClean="0"/>
              <a:t>Should the network give better quality to some packets?</a:t>
            </a:r>
          </a:p>
        </p:txBody>
      </p:sp>
    </p:spTree>
    <p:extLst>
      <p:ext uri="{BB962C8B-B14F-4D97-AF65-F5344CB8AC3E}">
        <p14:creationId xmlns:p14="http://schemas.microsoft.com/office/powerpoint/2010/main" val="277586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anim calcmode="lin" valueType="num">
                                      <p:cBhvr>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anim calcmode="lin" valueType="num">
                                      <p:cBhvr>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anim calcmode="lin" valueType="num">
                                      <p:cBhvr>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anim calcmode="lin" valueType="num">
                                      <p:cBhvr>
                                        <p:cTn id="3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4">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anim calcmode="lin" valueType="num">
                                      <p:cBhvr>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8" dur="500" fill="hold"/>
                                        <p:tgtEl>
                                          <p:spTgt spid="4">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fade">
                                      <p:cBhvr>
                                        <p:cTn id="41" dur="500"/>
                                        <p:tgtEl>
                                          <p:spTgt spid="4">
                                            <p:txEl>
                                              <p:pRg st="8" end="8"/>
                                            </p:txEl>
                                          </p:spTgt>
                                        </p:tgtEl>
                                      </p:cBhvr>
                                    </p:animEffect>
                                    <p:anim calcmode="lin" valueType="num">
                                      <p:cBhvr>
                                        <p:cTn id="4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anim calcmode="lin" valueType="num">
                                      <p:cBhvr>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0"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mtClean="0"/>
              <a:t>Random Early Detection (RED)</a:t>
            </a:r>
          </a:p>
        </p:txBody>
      </p:sp>
      <p:sp>
        <p:nvSpPr>
          <p:cNvPr id="21509" name="Rectangle 3"/>
          <p:cNvSpPr>
            <a:spLocks noGrp="1" noChangeArrowheads="1"/>
          </p:cNvSpPr>
          <p:nvPr>
            <p:ph type="body" idx="1"/>
          </p:nvPr>
        </p:nvSpPr>
        <p:spPr/>
        <p:txBody>
          <a:bodyPr>
            <a:normAutofit/>
          </a:bodyPr>
          <a:lstStyle/>
          <a:p>
            <a:pPr marL="285750" indent="-285750"/>
            <a:r>
              <a:rPr lang="en-US" altLang="en-US" sz="2000" dirty="0" smtClean="0"/>
              <a:t>Basic premise:</a:t>
            </a:r>
          </a:p>
          <a:p>
            <a:pPr marL="685800" lvl="1" indent="-228600"/>
            <a:r>
              <a:rPr lang="en-US" altLang="en-US" sz="2000" dirty="0" smtClean="0"/>
              <a:t>router should signal congestion when the queue first starts building up (by dropping a packet)</a:t>
            </a:r>
          </a:p>
          <a:p>
            <a:pPr marL="685800" lvl="1" indent="-228600"/>
            <a:r>
              <a:rPr lang="en-US" altLang="en-US" sz="2000" dirty="0" smtClean="0"/>
              <a:t>but router should give flows time to reduce their sending rates before dropping more packets</a:t>
            </a:r>
          </a:p>
          <a:p>
            <a:pPr marL="685800" lvl="1" indent="-228600"/>
            <a:r>
              <a:rPr lang="en-US" altLang="en-US" sz="2000" dirty="0" smtClean="0"/>
              <a:t>Note: when RED is coupled with ECN, the router can simply mark a packet instead of dropping it</a:t>
            </a:r>
          </a:p>
          <a:p>
            <a:pPr marL="685800" lvl="1" indent="-228600"/>
            <a:endParaRPr lang="en-US" altLang="en-US" sz="2000" dirty="0" smtClean="0"/>
          </a:p>
          <a:p>
            <a:pPr marL="285750" indent="-285750"/>
            <a:r>
              <a:rPr lang="en-US" altLang="en-US" sz="2000" dirty="0" smtClean="0"/>
              <a:t>Therefore, packet drops should be:</a:t>
            </a:r>
          </a:p>
          <a:p>
            <a:pPr marL="685800" lvl="1" indent="-228600"/>
            <a:r>
              <a:rPr lang="en-US" altLang="en-US" sz="2000" dirty="0" smtClean="0"/>
              <a:t>early: don’t wait for queue to overflow</a:t>
            </a:r>
          </a:p>
          <a:p>
            <a:pPr marL="685800" lvl="1" indent="-228600"/>
            <a:r>
              <a:rPr lang="en-US" altLang="en-US" sz="2000" dirty="0" smtClean="0"/>
              <a:t>random: don’t drop all packets in burst, but space them</a:t>
            </a:r>
          </a:p>
        </p:txBody>
      </p:sp>
    </p:spTree>
    <p:extLst>
      <p:ext uri="{BB962C8B-B14F-4D97-AF65-F5344CB8AC3E}">
        <p14:creationId xmlns:p14="http://schemas.microsoft.com/office/powerpoint/2010/main" val="25417970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mtClean="0"/>
              <a:t>RED</a:t>
            </a:r>
          </a:p>
        </p:txBody>
      </p:sp>
      <p:sp>
        <p:nvSpPr>
          <p:cNvPr id="22533" name="Rectangle 3"/>
          <p:cNvSpPr>
            <a:spLocks noGrp="1" noChangeArrowheads="1"/>
          </p:cNvSpPr>
          <p:nvPr>
            <p:ph type="body" idx="1"/>
          </p:nvPr>
        </p:nvSpPr>
        <p:spPr>
          <a:xfrm>
            <a:off x="609600" y="1371600"/>
            <a:ext cx="7467600" cy="4114800"/>
          </a:xfrm>
        </p:spPr>
        <p:txBody>
          <a:bodyPr/>
          <a:lstStyle/>
          <a:p>
            <a:r>
              <a:rPr lang="en-US" altLang="en-US" sz="2000" dirty="0" smtClean="0"/>
              <a:t>FIFO scheduling</a:t>
            </a:r>
          </a:p>
          <a:p>
            <a:r>
              <a:rPr lang="en-US" altLang="en-US" sz="2000" dirty="0" smtClean="0"/>
              <a:t>Buffer management: </a:t>
            </a:r>
          </a:p>
          <a:p>
            <a:pPr lvl="1"/>
            <a:r>
              <a:rPr lang="en-US" altLang="en-US" sz="2000" dirty="0" smtClean="0"/>
              <a:t>Probabilistically discard packets </a:t>
            </a:r>
          </a:p>
          <a:p>
            <a:pPr lvl="1"/>
            <a:r>
              <a:rPr lang="en-US" altLang="en-US" sz="2000" dirty="0" smtClean="0"/>
              <a:t>Probability is computed as a function of </a:t>
            </a:r>
            <a:r>
              <a:rPr lang="en-US" altLang="en-US" sz="2000" dirty="0" smtClean="0">
                <a:solidFill>
                  <a:srgbClr val="FF0000"/>
                </a:solidFill>
              </a:rPr>
              <a:t>average </a:t>
            </a:r>
            <a:r>
              <a:rPr lang="en-US" altLang="en-US" sz="2000" dirty="0" smtClean="0"/>
              <a:t>queue length (why average?)</a:t>
            </a:r>
          </a:p>
          <a:p>
            <a:pPr lvl="1">
              <a:buFont typeface="ZapfDingbats" pitchFamily="82" charset="2"/>
              <a:buNone/>
            </a:pPr>
            <a:endParaRPr lang="en-US" altLang="en-US" dirty="0" smtClean="0"/>
          </a:p>
        </p:txBody>
      </p:sp>
      <p:sp>
        <p:nvSpPr>
          <p:cNvPr id="22536" name="Text Box 6"/>
          <p:cNvSpPr txBox="1">
            <a:spLocks noChangeArrowheads="1"/>
          </p:cNvSpPr>
          <p:nvPr/>
        </p:nvSpPr>
        <p:spPr bwMode="auto">
          <a:xfrm>
            <a:off x="1081655" y="3505200"/>
            <a:ext cx="1771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a:latin typeface="Times New Roman" panose="02020603050405020304" pitchFamily="18" charset="0"/>
              </a:rPr>
              <a:t>Discard Probability</a:t>
            </a:r>
            <a:endParaRPr lang="en-US" altLang="en-US" sz="2400" dirty="0">
              <a:latin typeface="Times New Roman" panose="02020603050405020304" pitchFamily="18" charset="0"/>
            </a:endParaRPr>
          </a:p>
        </p:txBody>
      </p:sp>
      <p:sp>
        <p:nvSpPr>
          <p:cNvPr id="22537" name="Text Box 7"/>
          <p:cNvSpPr txBox="1">
            <a:spLocks noChangeArrowheads="1"/>
          </p:cNvSpPr>
          <p:nvPr/>
        </p:nvSpPr>
        <p:spPr bwMode="auto">
          <a:xfrm>
            <a:off x="7108735" y="5876188"/>
            <a:ext cx="133826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a:latin typeface="Times New Roman" panose="02020603050405020304" pitchFamily="18" charset="0"/>
              </a:rPr>
              <a:t>Average</a:t>
            </a:r>
          </a:p>
          <a:p>
            <a:pPr algn="ctr"/>
            <a:r>
              <a:rPr lang="en-US" altLang="en-US" sz="1600" dirty="0">
                <a:latin typeface="Times New Roman" panose="02020603050405020304" pitchFamily="18" charset="0"/>
              </a:rPr>
              <a:t>Queue Length</a:t>
            </a:r>
            <a:endParaRPr lang="en-US" altLang="en-US" sz="2400" dirty="0">
              <a:latin typeface="Times New Roman" panose="02020603050405020304" pitchFamily="18" charset="0"/>
            </a:endParaRPr>
          </a:p>
        </p:txBody>
      </p:sp>
      <p:sp>
        <p:nvSpPr>
          <p:cNvPr id="22542" name="Text Box 12"/>
          <p:cNvSpPr txBox="1">
            <a:spLocks noChangeArrowheads="1"/>
          </p:cNvSpPr>
          <p:nvPr/>
        </p:nvSpPr>
        <p:spPr bwMode="auto">
          <a:xfrm>
            <a:off x="4113143" y="5954498"/>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err="1">
                <a:solidFill>
                  <a:schemeClr val="tx2"/>
                </a:solidFill>
                <a:latin typeface="Times New Roman" panose="02020603050405020304" pitchFamily="18" charset="0"/>
              </a:rPr>
              <a:t>min_th</a:t>
            </a:r>
            <a:endParaRPr lang="en-US" altLang="en-US" sz="1600" dirty="0">
              <a:solidFill>
                <a:schemeClr val="tx2"/>
              </a:solidFill>
              <a:latin typeface="Times New Roman" panose="02020603050405020304" pitchFamily="18" charset="0"/>
            </a:endParaRPr>
          </a:p>
        </p:txBody>
      </p:sp>
      <p:sp>
        <p:nvSpPr>
          <p:cNvPr id="22544" name="Text Box 14"/>
          <p:cNvSpPr txBox="1">
            <a:spLocks noChangeArrowheads="1"/>
          </p:cNvSpPr>
          <p:nvPr/>
        </p:nvSpPr>
        <p:spPr bwMode="auto">
          <a:xfrm>
            <a:off x="4990961" y="5936716"/>
            <a:ext cx="7921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err="1">
                <a:solidFill>
                  <a:schemeClr val="tx2"/>
                </a:solidFill>
                <a:latin typeface="Times New Roman" panose="02020603050405020304" pitchFamily="18" charset="0"/>
              </a:rPr>
              <a:t>max_th</a:t>
            </a:r>
            <a:endParaRPr lang="en-US" altLang="en-US" sz="1600" dirty="0">
              <a:solidFill>
                <a:schemeClr val="tx2"/>
              </a:solidFill>
              <a:latin typeface="Times New Roman" panose="02020603050405020304" pitchFamily="18" charset="0"/>
            </a:endParaRPr>
          </a:p>
        </p:txBody>
      </p:sp>
      <p:grpSp>
        <p:nvGrpSpPr>
          <p:cNvPr id="2" name="Group 1"/>
          <p:cNvGrpSpPr/>
          <p:nvPr/>
        </p:nvGrpSpPr>
        <p:grpSpPr>
          <a:xfrm>
            <a:off x="2057400" y="3316287"/>
            <a:ext cx="5751512" cy="2779713"/>
            <a:chOff x="2325688" y="3748088"/>
            <a:chExt cx="3903662" cy="1927225"/>
          </a:xfrm>
        </p:grpSpPr>
        <p:sp>
          <p:nvSpPr>
            <p:cNvPr id="22534" name="Line 4"/>
            <p:cNvSpPr>
              <a:spLocks noChangeShapeType="1"/>
            </p:cNvSpPr>
            <p:nvPr/>
          </p:nvSpPr>
          <p:spPr bwMode="auto">
            <a:xfrm flipV="1">
              <a:off x="2719388" y="3748088"/>
              <a:ext cx="0" cy="1765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22535" name="Line 5"/>
            <p:cNvSpPr>
              <a:spLocks noChangeShapeType="1"/>
            </p:cNvSpPr>
            <p:nvPr/>
          </p:nvSpPr>
          <p:spPr bwMode="auto">
            <a:xfrm>
              <a:off x="2719388" y="5513388"/>
              <a:ext cx="35099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22538" name="Line 8"/>
            <p:cNvSpPr>
              <a:spLocks noChangeShapeType="1"/>
            </p:cNvSpPr>
            <p:nvPr/>
          </p:nvSpPr>
          <p:spPr bwMode="auto">
            <a:xfrm>
              <a:off x="2719388" y="4676775"/>
              <a:ext cx="180975"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22539" name="Line 9"/>
            <p:cNvSpPr>
              <a:spLocks noChangeShapeType="1"/>
            </p:cNvSpPr>
            <p:nvPr/>
          </p:nvSpPr>
          <p:spPr bwMode="auto">
            <a:xfrm flipV="1">
              <a:off x="4070350" y="5419725"/>
              <a:ext cx="0" cy="93663"/>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22540" name="Text Box 10"/>
            <p:cNvSpPr txBox="1">
              <a:spLocks noChangeArrowheads="1"/>
            </p:cNvSpPr>
            <p:nvPr/>
          </p:nvSpPr>
          <p:spPr bwMode="auto">
            <a:xfrm>
              <a:off x="2325688" y="5341938"/>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a:solidFill>
                    <a:schemeClr val="tx2"/>
                  </a:solidFill>
                  <a:latin typeface="Times New Roman" panose="02020603050405020304" pitchFamily="18" charset="0"/>
                </a:rPr>
                <a:t>0</a:t>
              </a:r>
            </a:p>
          </p:txBody>
        </p:sp>
        <p:sp>
          <p:nvSpPr>
            <p:cNvPr id="22541" name="Text Box 11"/>
            <p:cNvSpPr txBox="1">
              <a:spLocks noChangeArrowheads="1"/>
            </p:cNvSpPr>
            <p:nvPr/>
          </p:nvSpPr>
          <p:spPr bwMode="auto">
            <a:xfrm>
              <a:off x="2325688" y="450691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a:solidFill>
                    <a:schemeClr val="tx2"/>
                  </a:solidFill>
                  <a:latin typeface="Times New Roman" panose="02020603050405020304" pitchFamily="18" charset="0"/>
                </a:rPr>
                <a:t>1</a:t>
              </a:r>
            </a:p>
          </p:txBody>
        </p:sp>
        <p:sp>
          <p:nvSpPr>
            <p:cNvPr id="22543" name="Line 13"/>
            <p:cNvSpPr>
              <a:spLocks noChangeShapeType="1"/>
            </p:cNvSpPr>
            <p:nvPr/>
          </p:nvSpPr>
          <p:spPr bwMode="auto">
            <a:xfrm flipV="1">
              <a:off x="4610100" y="5419725"/>
              <a:ext cx="0" cy="93663"/>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22545" name="Line 15"/>
            <p:cNvSpPr>
              <a:spLocks noChangeShapeType="1"/>
            </p:cNvSpPr>
            <p:nvPr/>
          </p:nvSpPr>
          <p:spPr bwMode="auto">
            <a:xfrm>
              <a:off x="2719388" y="4676775"/>
              <a:ext cx="24304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22546" name="Freeform 16"/>
            <p:cNvSpPr>
              <a:spLocks/>
            </p:cNvSpPr>
            <p:nvPr/>
          </p:nvSpPr>
          <p:spPr bwMode="auto">
            <a:xfrm>
              <a:off x="4070350" y="4676775"/>
              <a:ext cx="1168400" cy="836613"/>
            </a:xfrm>
            <a:custGeom>
              <a:avLst/>
              <a:gdLst>
                <a:gd name="T0" fmla="*/ 0 w 624"/>
                <a:gd name="T1" fmla="*/ 1620188248 h 432"/>
                <a:gd name="T2" fmla="*/ 1009733600 w 624"/>
                <a:gd name="T3" fmla="*/ 1080125660 h 432"/>
                <a:gd name="T4" fmla="*/ 1009733600 w 624"/>
                <a:gd name="T5" fmla="*/ 0 h 432"/>
                <a:gd name="T6" fmla="*/ 2147483647 w 624"/>
                <a:gd name="T7" fmla="*/ 0 h 432"/>
                <a:gd name="T8" fmla="*/ 0 60000 65536"/>
                <a:gd name="T9" fmla="*/ 0 60000 65536"/>
                <a:gd name="T10" fmla="*/ 0 60000 65536"/>
                <a:gd name="T11" fmla="*/ 0 60000 65536"/>
                <a:gd name="T12" fmla="*/ 0 w 624"/>
                <a:gd name="T13" fmla="*/ 0 h 432"/>
                <a:gd name="T14" fmla="*/ 624 w 624"/>
                <a:gd name="T15" fmla="*/ 432 h 432"/>
              </a:gdLst>
              <a:ahLst/>
              <a:cxnLst>
                <a:cxn ang="T8">
                  <a:pos x="T0" y="T1"/>
                </a:cxn>
                <a:cxn ang="T9">
                  <a:pos x="T2" y="T3"/>
                </a:cxn>
                <a:cxn ang="T10">
                  <a:pos x="T4" y="T5"/>
                </a:cxn>
                <a:cxn ang="T11">
                  <a:pos x="T6" y="T7"/>
                </a:cxn>
              </a:cxnLst>
              <a:rect l="T12" t="T13" r="T14" b="T15"/>
              <a:pathLst>
                <a:path w="624" h="432">
                  <a:moveTo>
                    <a:pt x="0" y="432"/>
                  </a:moveTo>
                  <a:lnTo>
                    <a:pt x="288" y="288"/>
                  </a:lnTo>
                  <a:lnTo>
                    <a:pt x="288" y="0"/>
                  </a:lnTo>
                  <a:lnTo>
                    <a:pt x="624" y="0"/>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22547" name="Line 17"/>
            <p:cNvSpPr>
              <a:spLocks noChangeShapeType="1"/>
            </p:cNvSpPr>
            <p:nvPr/>
          </p:nvSpPr>
          <p:spPr bwMode="auto">
            <a:xfrm flipV="1">
              <a:off x="5422900" y="5410200"/>
              <a:ext cx="0" cy="93663"/>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grpSp>
      <p:sp>
        <p:nvSpPr>
          <p:cNvPr id="22548" name="Text Box 18"/>
          <p:cNvSpPr txBox="1">
            <a:spLocks noChangeArrowheads="1"/>
          </p:cNvSpPr>
          <p:nvPr/>
        </p:nvSpPr>
        <p:spPr bwMode="auto">
          <a:xfrm>
            <a:off x="6111924" y="5922978"/>
            <a:ext cx="10175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err="1">
                <a:solidFill>
                  <a:schemeClr val="tx2"/>
                </a:solidFill>
                <a:latin typeface="Times New Roman" panose="02020603050405020304" pitchFamily="18" charset="0"/>
              </a:rPr>
              <a:t>queue_len</a:t>
            </a:r>
            <a:endParaRPr lang="en-US" altLang="en-US" sz="16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611508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en-US" smtClean="0"/>
              <a:t>RED (cont’d)</a:t>
            </a:r>
          </a:p>
        </p:txBody>
      </p:sp>
      <p:sp>
        <p:nvSpPr>
          <p:cNvPr id="23572" name="AutoShape 18"/>
          <p:cNvSpPr>
            <a:spLocks noChangeArrowheads="1"/>
          </p:cNvSpPr>
          <p:nvPr/>
        </p:nvSpPr>
        <p:spPr bwMode="auto">
          <a:xfrm>
            <a:off x="2669382" y="4133850"/>
            <a:ext cx="771525" cy="1817688"/>
          </a:xfrm>
          <a:prstGeom prst="upArrow">
            <a:avLst>
              <a:gd name="adj1" fmla="val 50000"/>
              <a:gd name="adj2" fmla="val 58899"/>
            </a:avLst>
          </a:prstGeom>
          <a:solidFill>
            <a:srgbClr val="00CC66"/>
          </a:solidFill>
          <a:ln w="9525">
            <a:no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23573" name="Text Box 19"/>
          <p:cNvSpPr txBox="1">
            <a:spLocks noChangeArrowheads="1"/>
          </p:cNvSpPr>
          <p:nvPr/>
        </p:nvSpPr>
        <p:spPr bwMode="auto">
          <a:xfrm>
            <a:off x="2873375" y="4572000"/>
            <a:ext cx="458788"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50000"/>
              </a:spcBef>
            </a:pPr>
            <a:r>
              <a:rPr lang="en-US" altLang="en-US" b="1"/>
              <a:t>Enqueue</a:t>
            </a:r>
          </a:p>
        </p:txBody>
      </p:sp>
      <p:sp>
        <p:nvSpPr>
          <p:cNvPr id="23574" name="AutoShape 20"/>
          <p:cNvSpPr>
            <a:spLocks noChangeArrowheads="1"/>
          </p:cNvSpPr>
          <p:nvPr/>
        </p:nvSpPr>
        <p:spPr bwMode="auto">
          <a:xfrm>
            <a:off x="4549775" y="1143000"/>
            <a:ext cx="719138" cy="1446213"/>
          </a:xfrm>
          <a:prstGeom prst="downArrow">
            <a:avLst>
              <a:gd name="adj1" fmla="val 50000"/>
              <a:gd name="adj2" fmla="val 53088"/>
            </a:avLst>
          </a:prstGeom>
          <a:solidFill>
            <a:srgbClr val="FF99CC"/>
          </a:solidFill>
          <a:ln w="9525">
            <a:no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23575" name="Text Box 21"/>
          <p:cNvSpPr txBox="1">
            <a:spLocks noChangeArrowheads="1"/>
          </p:cNvSpPr>
          <p:nvPr/>
        </p:nvSpPr>
        <p:spPr bwMode="auto">
          <a:xfrm>
            <a:off x="4641096" y="1213646"/>
            <a:ext cx="553998" cy="16017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eaVert" wrap="squar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spcBef>
                <a:spcPct val="50000"/>
              </a:spcBef>
            </a:pPr>
            <a:r>
              <a:rPr lang="en-US" altLang="en-US" b="1" dirty="0"/>
              <a:t>Discard</a:t>
            </a:r>
          </a:p>
        </p:txBody>
      </p:sp>
      <p:sp>
        <p:nvSpPr>
          <p:cNvPr id="23576" name="AutoShape 22"/>
          <p:cNvSpPr>
            <a:spLocks noChangeArrowheads="1"/>
          </p:cNvSpPr>
          <p:nvPr/>
        </p:nvSpPr>
        <p:spPr bwMode="auto">
          <a:xfrm>
            <a:off x="3976688" y="4197350"/>
            <a:ext cx="593725" cy="715963"/>
          </a:xfrm>
          <a:prstGeom prst="upArrow">
            <a:avLst>
              <a:gd name="adj1" fmla="val 50000"/>
              <a:gd name="adj2" fmla="val 30147"/>
            </a:avLst>
          </a:prstGeom>
          <a:gradFill rotWithShape="1">
            <a:gsLst>
              <a:gs pos="0">
                <a:schemeClr val="accent1"/>
              </a:gs>
              <a:gs pos="100000">
                <a:srgbClr val="FF99CC"/>
              </a:gs>
            </a:gsLst>
            <a:lin ang="5400000" scaled="1"/>
          </a:gradFill>
          <a:ln w="9525">
            <a:no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23577" name="Text Box 23"/>
          <p:cNvSpPr txBox="1">
            <a:spLocks noChangeArrowheads="1"/>
          </p:cNvSpPr>
          <p:nvPr/>
        </p:nvSpPr>
        <p:spPr bwMode="auto">
          <a:xfrm>
            <a:off x="3940175" y="5211763"/>
            <a:ext cx="2689225" cy="830997"/>
          </a:xfrm>
          <a:prstGeom prst="rect">
            <a:avLst/>
          </a:prstGeom>
          <a:gradFill rotWithShape="1">
            <a:gsLst>
              <a:gs pos="0">
                <a:srgbClr val="FFCCFF"/>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en-US" b="1" dirty="0"/>
              <a:t>Discard/</a:t>
            </a:r>
            <a:r>
              <a:rPr lang="en-US" altLang="en-US" b="1" dirty="0" err="1"/>
              <a:t>Enqueue</a:t>
            </a:r>
            <a:r>
              <a:rPr lang="en-US" altLang="en-US" b="1" dirty="0"/>
              <a:t> </a:t>
            </a:r>
          </a:p>
          <a:p>
            <a:r>
              <a:rPr lang="en-US" altLang="en-US" b="1" dirty="0"/>
              <a:t>probabilistically</a:t>
            </a:r>
          </a:p>
        </p:txBody>
      </p:sp>
      <p:grpSp>
        <p:nvGrpSpPr>
          <p:cNvPr id="26" name="Group 25"/>
          <p:cNvGrpSpPr/>
          <p:nvPr/>
        </p:nvGrpSpPr>
        <p:grpSpPr>
          <a:xfrm>
            <a:off x="1100932" y="1437481"/>
            <a:ext cx="5751512" cy="2779713"/>
            <a:chOff x="2325688" y="3748088"/>
            <a:chExt cx="3903662" cy="1927225"/>
          </a:xfrm>
        </p:grpSpPr>
        <p:sp>
          <p:nvSpPr>
            <p:cNvPr id="27" name="Line 4"/>
            <p:cNvSpPr>
              <a:spLocks noChangeShapeType="1"/>
            </p:cNvSpPr>
            <p:nvPr/>
          </p:nvSpPr>
          <p:spPr bwMode="auto">
            <a:xfrm flipV="1">
              <a:off x="2719388" y="3748088"/>
              <a:ext cx="0" cy="1765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28" name="Line 5"/>
            <p:cNvSpPr>
              <a:spLocks noChangeShapeType="1"/>
            </p:cNvSpPr>
            <p:nvPr/>
          </p:nvSpPr>
          <p:spPr bwMode="auto">
            <a:xfrm>
              <a:off x="2719388" y="5513388"/>
              <a:ext cx="35099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29" name="Line 8"/>
            <p:cNvSpPr>
              <a:spLocks noChangeShapeType="1"/>
            </p:cNvSpPr>
            <p:nvPr/>
          </p:nvSpPr>
          <p:spPr bwMode="auto">
            <a:xfrm>
              <a:off x="2719388" y="4676775"/>
              <a:ext cx="180975"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30" name="Line 9"/>
            <p:cNvSpPr>
              <a:spLocks noChangeShapeType="1"/>
            </p:cNvSpPr>
            <p:nvPr/>
          </p:nvSpPr>
          <p:spPr bwMode="auto">
            <a:xfrm flipV="1">
              <a:off x="4070350" y="5419725"/>
              <a:ext cx="0" cy="93663"/>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31" name="Text Box 10"/>
            <p:cNvSpPr txBox="1">
              <a:spLocks noChangeArrowheads="1"/>
            </p:cNvSpPr>
            <p:nvPr/>
          </p:nvSpPr>
          <p:spPr bwMode="auto">
            <a:xfrm>
              <a:off x="2325688" y="5341938"/>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a:solidFill>
                    <a:schemeClr val="tx2"/>
                  </a:solidFill>
                  <a:latin typeface="Times New Roman" panose="02020603050405020304" pitchFamily="18" charset="0"/>
                </a:rPr>
                <a:t>0</a:t>
              </a:r>
            </a:p>
          </p:txBody>
        </p:sp>
        <p:sp>
          <p:nvSpPr>
            <p:cNvPr id="32" name="Text Box 11"/>
            <p:cNvSpPr txBox="1">
              <a:spLocks noChangeArrowheads="1"/>
            </p:cNvSpPr>
            <p:nvPr/>
          </p:nvSpPr>
          <p:spPr bwMode="auto">
            <a:xfrm>
              <a:off x="2325688" y="450691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a:solidFill>
                    <a:schemeClr val="tx2"/>
                  </a:solidFill>
                  <a:latin typeface="Times New Roman" panose="02020603050405020304" pitchFamily="18" charset="0"/>
                </a:rPr>
                <a:t>1</a:t>
              </a:r>
            </a:p>
          </p:txBody>
        </p:sp>
        <p:sp>
          <p:nvSpPr>
            <p:cNvPr id="33" name="Line 13"/>
            <p:cNvSpPr>
              <a:spLocks noChangeShapeType="1"/>
            </p:cNvSpPr>
            <p:nvPr/>
          </p:nvSpPr>
          <p:spPr bwMode="auto">
            <a:xfrm flipV="1">
              <a:off x="4610100" y="5419725"/>
              <a:ext cx="0" cy="93663"/>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sp>
          <p:nvSpPr>
            <p:cNvPr id="34" name="Line 15"/>
            <p:cNvSpPr>
              <a:spLocks noChangeShapeType="1"/>
            </p:cNvSpPr>
            <p:nvPr/>
          </p:nvSpPr>
          <p:spPr bwMode="auto">
            <a:xfrm>
              <a:off x="2719388" y="4676775"/>
              <a:ext cx="24304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35" name="Freeform 16"/>
            <p:cNvSpPr>
              <a:spLocks/>
            </p:cNvSpPr>
            <p:nvPr/>
          </p:nvSpPr>
          <p:spPr bwMode="auto">
            <a:xfrm>
              <a:off x="4070350" y="4676775"/>
              <a:ext cx="1168400" cy="836613"/>
            </a:xfrm>
            <a:custGeom>
              <a:avLst/>
              <a:gdLst>
                <a:gd name="T0" fmla="*/ 0 w 624"/>
                <a:gd name="T1" fmla="*/ 1620188248 h 432"/>
                <a:gd name="T2" fmla="*/ 1009733600 w 624"/>
                <a:gd name="T3" fmla="*/ 1080125660 h 432"/>
                <a:gd name="T4" fmla="*/ 1009733600 w 624"/>
                <a:gd name="T5" fmla="*/ 0 h 432"/>
                <a:gd name="T6" fmla="*/ 2147483647 w 624"/>
                <a:gd name="T7" fmla="*/ 0 h 432"/>
                <a:gd name="T8" fmla="*/ 0 60000 65536"/>
                <a:gd name="T9" fmla="*/ 0 60000 65536"/>
                <a:gd name="T10" fmla="*/ 0 60000 65536"/>
                <a:gd name="T11" fmla="*/ 0 60000 65536"/>
                <a:gd name="T12" fmla="*/ 0 w 624"/>
                <a:gd name="T13" fmla="*/ 0 h 432"/>
                <a:gd name="T14" fmla="*/ 624 w 624"/>
                <a:gd name="T15" fmla="*/ 432 h 432"/>
              </a:gdLst>
              <a:ahLst/>
              <a:cxnLst>
                <a:cxn ang="T8">
                  <a:pos x="T0" y="T1"/>
                </a:cxn>
                <a:cxn ang="T9">
                  <a:pos x="T2" y="T3"/>
                </a:cxn>
                <a:cxn ang="T10">
                  <a:pos x="T4" y="T5"/>
                </a:cxn>
                <a:cxn ang="T11">
                  <a:pos x="T6" y="T7"/>
                </a:cxn>
              </a:cxnLst>
              <a:rect l="T12" t="T13" r="T14" b="T15"/>
              <a:pathLst>
                <a:path w="624" h="432">
                  <a:moveTo>
                    <a:pt x="0" y="432"/>
                  </a:moveTo>
                  <a:lnTo>
                    <a:pt x="288" y="288"/>
                  </a:lnTo>
                  <a:lnTo>
                    <a:pt x="288" y="0"/>
                  </a:lnTo>
                  <a:lnTo>
                    <a:pt x="624" y="0"/>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36" name="Line 17"/>
            <p:cNvSpPr>
              <a:spLocks noChangeShapeType="1"/>
            </p:cNvSpPr>
            <p:nvPr/>
          </p:nvSpPr>
          <p:spPr bwMode="auto">
            <a:xfrm flipV="1">
              <a:off x="5422900" y="5410200"/>
              <a:ext cx="0" cy="93663"/>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lIns="90488" tIns="44450" rIns="90488" bIns="44450" anchor="ctr"/>
            <a:lstStyle/>
            <a:p>
              <a:endParaRPr lang="en-US"/>
            </a:p>
          </p:txBody>
        </p:sp>
      </p:grpSp>
      <p:sp>
        <p:nvSpPr>
          <p:cNvPr id="37" name="Text Box 12"/>
          <p:cNvSpPr txBox="1">
            <a:spLocks noChangeArrowheads="1"/>
          </p:cNvSpPr>
          <p:nvPr/>
        </p:nvSpPr>
        <p:spPr bwMode="auto">
          <a:xfrm>
            <a:off x="3394150" y="3984396"/>
            <a:ext cx="7588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err="1">
                <a:solidFill>
                  <a:schemeClr val="tx2"/>
                </a:solidFill>
                <a:latin typeface="Times New Roman" panose="02020603050405020304" pitchFamily="18" charset="0"/>
              </a:rPr>
              <a:t>min_th</a:t>
            </a:r>
            <a:endParaRPr lang="en-US" altLang="en-US" sz="1600" dirty="0">
              <a:solidFill>
                <a:schemeClr val="tx2"/>
              </a:solidFill>
              <a:latin typeface="Times New Roman" panose="02020603050405020304" pitchFamily="18" charset="0"/>
            </a:endParaRPr>
          </a:p>
        </p:txBody>
      </p:sp>
      <p:sp>
        <p:nvSpPr>
          <p:cNvPr id="38" name="Text Box 14"/>
          <p:cNvSpPr txBox="1">
            <a:spLocks noChangeArrowheads="1"/>
          </p:cNvSpPr>
          <p:nvPr/>
        </p:nvSpPr>
        <p:spPr bwMode="auto">
          <a:xfrm>
            <a:off x="4271968" y="3966614"/>
            <a:ext cx="7921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err="1">
                <a:solidFill>
                  <a:schemeClr val="tx2"/>
                </a:solidFill>
                <a:latin typeface="Times New Roman" panose="02020603050405020304" pitchFamily="18" charset="0"/>
              </a:rPr>
              <a:t>max_th</a:t>
            </a:r>
            <a:endParaRPr lang="en-US" altLang="en-US" sz="1600" dirty="0">
              <a:solidFill>
                <a:schemeClr val="tx2"/>
              </a:solidFill>
              <a:latin typeface="Times New Roman" panose="02020603050405020304" pitchFamily="18" charset="0"/>
            </a:endParaRPr>
          </a:p>
        </p:txBody>
      </p:sp>
      <p:sp>
        <p:nvSpPr>
          <p:cNvPr id="39" name="Text Box 18"/>
          <p:cNvSpPr txBox="1">
            <a:spLocks noChangeArrowheads="1"/>
          </p:cNvSpPr>
          <p:nvPr/>
        </p:nvSpPr>
        <p:spPr bwMode="auto">
          <a:xfrm>
            <a:off x="5392931" y="3952876"/>
            <a:ext cx="10175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err="1">
                <a:solidFill>
                  <a:schemeClr val="tx2"/>
                </a:solidFill>
                <a:latin typeface="Times New Roman" panose="02020603050405020304" pitchFamily="18" charset="0"/>
              </a:rPr>
              <a:t>queue_len</a:t>
            </a:r>
            <a:endParaRPr lang="en-US" altLang="en-US" sz="1600" dirty="0">
              <a:solidFill>
                <a:schemeClr val="tx2"/>
              </a:solidFill>
              <a:latin typeface="Times New Roman" panose="02020603050405020304" pitchFamily="18" charset="0"/>
            </a:endParaRPr>
          </a:p>
        </p:txBody>
      </p:sp>
      <p:sp>
        <p:nvSpPr>
          <p:cNvPr id="40" name="Text Box 6"/>
          <p:cNvSpPr txBox="1">
            <a:spLocks noChangeArrowheads="1"/>
          </p:cNvSpPr>
          <p:nvPr/>
        </p:nvSpPr>
        <p:spPr bwMode="auto">
          <a:xfrm>
            <a:off x="556753" y="1548844"/>
            <a:ext cx="17716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1600" dirty="0">
                <a:latin typeface="Times New Roman" panose="02020603050405020304" pitchFamily="18" charset="0"/>
              </a:rPr>
              <a:t>Discard Probability</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8257054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title"/>
          </p:nvPr>
        </p:nvSpPr>
        <p:spPr>
          <a:noFill/>
          <a:ln/>
        </p:spPr>
        <p:txBody>
          <a:bodyPr/>
          <a:lstStyle/>
          <a:p>
            <a:r>
              <a:rPr lang="en-US" altLang="en-US"/>
              <a:t>Weighted RED</a:t>
            </a:r>
          </a:p>
        </p:txBody>
      </p:sp>
      <p:sp>
        <p:nvSpPr>
          <p:cNvPr id="270340" name="Rectangle 4"/>
          <p:cNvSpPr>
            <a:spLocks noGrp="1" noChangeArrowheads="1"/>
          </p:cNvSpPr>
          <p:nvPr>
            <p:ph type="body" idx="1"/>
          </p:nvPr>
        </p:nvSpPr>
        <p:spPr>
          <a:noFill/>
          <a:ln/>
        </p:spPr>
        <p:txBody>
          <a:bodyPr/>
          <a:lstStyle/>
          <a:p>
            <a:r>
              <a:rPr lang="en-US" altLang="en-US"/>
              <a:t>Alter RED-drop profile according to QoS indicator</a:t>
            </a:r>
          </a:p>
          <a:p>
            <a:pPr lvl="1">
              <a:buClr>
                <a:schemeClr val="hlink"/>
              </a:buClr>
              <a:buSzPct val="75000"/>
            </a:pPr>
            <a:r>
              <a:rPr lang="en-US" altLang="en-US"/>
              <a:t>precedence and/or drop preference</a:t>
            </a:r>
          </a:p>
        </p:txBody>
      </p:sp>
      <p:grpSp>
        <p:nvGrpSpPr>
          <p:cNvPr id="270371" name="Group 35"/>
          <p:cNvGrpSpPr>
            <a:grpSpLocks/>
          </p:cNvGrpSpPr>
          <p:nvPr/>
        </p:nvGrpSpPr>
        <p:grpSpPr bwMode="auto">
          <a:xfrm>
            <a:off x="762000" y="2590800"/>
            <a:ext cx="6934200" cy="3789363"/>
            <a:chOff x="518" y="2150"/>
            <a:chExt cx="3426" cy="1955"/>
          </a:xfrm>
        </p:grpSpPr>
        <p:sp>
          <p:nvSpPr>
            <p:cNvPr id="270355" name="Line 19"/>
            <p:cNvSpPr>
              <a:spLocks noChangeShapeType="1"/>
            </p:cNvSpPr>
            <p:nvPr/>
          </p:nvSpPr>
          <p:spPr bwMode="auto">
            <a:xfrm>
              <a:off x="1243" y="2269"/>
              <a:ext cx="0" cy="160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6" name="Line 20"/>
            <p:cNvSpPr>
              <a:spLocks noChangeShapeType="1"/>
            </p:cNvSpPr>
            <p:nvPr/>
          </p:nvSpPr>
          <p:spPr bwMode="auto">
            <a:xfrm>
              <a:off x="1243" y="3877"/>
              <a:ext cx="2016"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57" name="Text Box 21"/>
            <p:cNvSpPr txBox="1">
              <a:spLocks noChangeArrowheads="1"/>
            </p:cNvSpPr>
            <p:nvPr/>
          </p:nvSpPr>
          <p:spPr bwMode="auto">
            <a:xfrm>
              <a:off x="518" y="2628"/>
              <a:ext cx="7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en-US" sz="1400" b="1">
                  <a:latin typeface="Tahoma" panose="020B0604030504040204" pitchFamily="34" charset="0"/>
                </a:rPr>
                <a:t>Discard Probability</a:t>
              </a:r>
              <a:endParaRPr lang="en-US" altLang="en-US"/>
            </a:p>
          </p:txBody>
        </p:sp>
        <p:sp>
          <p:nvSpPr>
            <p:cNvPr id="270358" name="Text Box 22"/>
            <p:cNvSpPr txBox="1">
              <a:spLocks noChangeArrowheads="1"/>
            </p:cNvSpPr>
            <p:nvPr/>
          </p:nvSpPr>
          <p:spPr bwMode="auto">
            <a:xfrm>
              <a:off x="1473" y="3913"/>
              <a:ext cx="14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b="1">
                  <a:latin typeface="Tahoma" panose="020B0604030504040204" pitchFamily="34" charset="0"/>
                </a:rPr>
                <a:t>Weighted Queue Length</a:t>
              </a:r>
              <a:endParaRPr lang="en-US" altLang="en-US" sz="1400">
                <a:latin typeface="Tahoma" panose="020B0604030504040204" pitchFamily="34" charset="0"/>
              </a:endParaRPr>
            </a:p>
          </p:txBody>
        </p:sp>
        <p:sp>
          <p:nvSpPr>
            <p:cNvPr id="270359" name="Line 23"/>
            <p:cNvSpPr>
              <a:spLocks noChangeShapeType="1"/>
            </p:cNvSpPr>
            <p:nvPr/>
          </p:nvSpPr>
          <p:spPr bwMode="auto">
            <a:xfrm>
              <a:off x="3280" y="2311"/>
              <a:ext cx="0" cy="653"/>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0" name="Line 24"/>
            <p:cNvSpPr>
              <a:spLocks noChangeShapeType="1"/>
            </p:cNvSpPr>
            <p:nvPr/>
          </p:nvSpPr>
          <p:spPr bwMode="auto">
            <a:xfrm flipV="1">
              <a:off x="2409" y="2802"/>
              <a:ext cx="885" cy="1075"/>
            </a:xfrm>
            <a:prstGeom prst="line">
              <a:avLst/>
            </a:prstGeom>
            <a:noFill/>
            <a:ln w="38100">
              <a:solidFill>
                <a:srgbClr val="718EE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1" name="Line 25"/>
            <p:cNvSpPr>
              <a:spLocks noChangeShapeType="1"/>
            </p:cNvSpPr>
            <p:nvPr/>
          </p:nvSpPr>
          <p:spPr bwMode="auto">
            <a:xfrm flipV="1">
              <a:off x="1946" y="2676"/>
              <a:ext cx="1327" cy="1194"/>
            </a:xfrm>
            <a:prstGeom prst="line">
              <a:avLst/>
            </a:prstGeom>
            <a:noFill/>
            <a:ln w="38100">
              <a:solidFill>
                <a:srgbClr val="5B41F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2" name="Line 26"/>
            <p:cNvSpPr>
              <a:spLocks noChangeShapeType="1"/>
            </p:cNvSpPr>
            <p:nvPr/>
          </p:nvSpPr>
          <p:spPr bwMode="auto">
            <a:xfrm flipV="1">
              <a:off x="1665" y="2578"/>
              <a:ext cx="1615" cy="1299"/>
            </a:xfrm>
            <a:prstGeom prst="line">
              <a:avLst/>
            </a:prstGeom>
            <a:noFill/>
            <a:ln w="38100">
              <a:solidFill>
                <a:srgbClr val="21006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3" name="Line 27"/>
            <p:cNvSpPr>
              <a:spLocks noChangeShapeType="1"/>
            </p:cNvSpPr>
            <p:nvPr/>
          </p:nvSpPr>
          <p:spPr bwMode="auto">
            <a:xfrm flipV="1">
              <a:off x="2796" y="2957"/>
              <a:ext cx="477" cy="920"/>
            </a:xfrm>
            <a:prstGeom prst="line">
              <a:avLst/>
            </a:prstGeom>
            <a:noFill/>
            <a:ln w="38100">
              <a:solidFill>
                <a:srgbClr val="7BBD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4" name="Text Box 28"/>
            <p:cNvSpPr txBox="1">
              <a:spLocks noChangeArrowheads="1"/>
            </p:cNvSpPr>
            <p:nvPr/>
          </p:nvSpPr>
          <p:spPr bwMode="auto">
            <a:xfrm>
              <a:off x="3362" y="3344"/>
              <a:ext cx="5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ahoma" panose="020B0604030504040204" pitchFamily="34" charset="0"/>
                </a:rPr>
                <a:t>High priority traffic</a:t>
              </a:r>
            </a:p>
          </p:txBody>
        </p:sp>
        <p:sp>
          <p:nvSpPr>
            <p:cNvPr id="270365" name="Line 29"/>
            <p:cNvSpPr>
              <a:spLocks noChangeShapeType="1"/>
            </p:cNvSpPr>
            <p:nvPr/>
          </p:nvSpPr>
          <p:spPr bwMode="auto">
            <a:xfrm flipH="1">
              <a:off x="2992" y="3484"/>
              <a:ext cx="345" cy="77"/>
            </a:xfrm>
            <a:prstGeom prst="line">
              <a:avLst/>
            </a:prstGeom>
            <a:noFill/>
            <a:ln w="12700">
              <a:solidFill>
                <a:schemeClr val="bg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6" name="Text Box 30"/>
            <p:cNvSpPr txBox="1">
              <a:spLocks noChangeArrowheads="1"/>
            </p:cNvSpPr>
            <p:nvPr/>
          </p:nvSpPr>
          <p:spPr bwMode="auto">
            <a:xfrm>
              <a:off x="1808" y="2548"/>
              <a:ext cx="58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400">
                  <a:latin typeface="Tahoma" panose="020B0604030504040204" pitchFamily="34" charset="0"/>
                </a:rPr>
                <a:t>Low priority traffic</a:t>
              </a:r>
            </a:p>
          </p:txBody>
        </p:sp>
        <p:sp>
          <p:nvSpPr>
            <p:cNvPr id="270367" name="Line 31"/>
            <p:cNvSpPr>
              <a:spLocks noChangeShapeType="1"/>
            </p:cNvSpPr>
            <p:nvPr/>
          </p:nvSpPr>
          <p:spPr bwMode="auto">
            <a:xfrm>
              <a:off x="2086" y="3084"/>
              <a:ext cx="302" cy="161"/>
            </a:xfrm>
            <a:prstGeom prst="line">
              <a:avLst/>
            </a:prstGeom>
            <a:noFill/>
            <a:ln w="12700">
              <a:solidFill>
                <a:schemeClr val="bg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8" name="Line 32"/>
            <p:cNvSpPr>
              <a:spLocks noChangeShapeType="1"/>
            </p:cNvSpPr>
            <p:nvPr/>
          </p:nvSpPr>
          <p:spPr bwMode="auto">
            <a:xfrm flipH="1">
              <a:off x="1250" y="3870"/>
              <a:ext cx="1525"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369" name="Text Box 33"/>
            <p:cNvSpPr txBox="1">
              <a:spLocks noChangeArrowheads="1"/>
            </p:cNvSpPr>
            <p:nvPr/>
          </p:nvSpPr>
          <p:spPr bwMode="auto">
            <a:xfrm>
              <a:off x="1108" y="2150"/>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ahoma" panose="020B0604030504040204" pitchFamily="34" charset="0"/>
                </a:rPr>
                <a:t>1</a:t>
              </a:r>
              <a:endParaRPr lang="en-US" altLang="en-US" sz="1400">
                <a:solidFill>
                  <a:schemeClr val="tx1"/>
                </a:solidFill>
                <a:latin typeface="Tahoma" panose="020B0604030504040204" pitchFamily="34" charset="0"/>
              </a:endParaRPr>
            </a:p>
          </p:txBody>
        </p:sp>
        <p:sp>
          <p:nvSpPr>
            <p:cNvPr id="270370" name="Text Box 34"/>
            <p:cNvSpPr txBox="1">
              <a:spLocks noChangeArrowheads="1"/>
            </p:cNvSpPr>
            <p:nvPr/>
          </p:nvSpPr>
          <p:spPr bwMode="auto">
            <a:xfrm>
              <a:off x="1084" y="3749"/>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400">
                  <a:latin typeface="Tahoma" panose="020B0604030504040204" pitchFamily="34" charset="0"/>
                </a:rPr>
                <a:t>0</a:t>
              </a:r>
              <a:endParaRPr lang="en-US" altLang="en-US" sz="1400">
                <a:solidFill>
                  <a:schemeClr val="tx1"/>
                </a:solidFill>
                <a:latin typeface="Tahoma" panose="020B0604030504040204" pitchFamily="34" charset="0"/>
              </a:endParaRPr>
            </a:p>
          </p:txBody>
        </p:sp>
      </p:grpSp>
    </p:spTree>
    <p:extLst>
      <p:ext uri="{BB962C8B-B14F-4D97-AF65-F5344CB8AC3E}">
        <p14:creationId xmlns:p14="http://schemas.microsoft.com/office/powerpoint/2010/main" val="450689242"/>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62</a:t>
            </a:r>
          </a:p>
        </p:txBody>
      </p:sp>
      <p:sp>
        <p:nvSpPr>
          <p:cNvPr id="272387" name="Rectangle 3"/>
          <p:cNvSpPr>
            <a:spLocks noGrp="1" noChangeArrowheads="1"/>
          </p:cNvSpPr>
          <p:nvPr>
            <p:ph type="title"/>
          </p:nvPr>
        </p:nvSpPr>
        <p:spPr>
          <a:noFill/>
          <a:ln/>
        </p:spPr>
        <p:txBody>
          <a:bodyPr/>
          <a:lstStyle/>
          <a:p>
            <a:r>
              <a:rPr lang="en-US" altLang="en-US"/>
              <a:t>Outcomes of RED</a:t>
            </a:r>
          </a:p>
        </p:txBody>
      </p:sp>
      <p:sp>
        <p:nvSpPr>
          <p:cNvPr id="272388" name="Rectangle 4"/>
          <p:cNvSpPr>
            <a:spLocks noGrp="1" noChangeArrowheads="1"/>
          </p:cNvSpPr>
          <p:nvPr>
            <p:ph type="body" idx="1"/>
          </p:nvPr>
        </p:nvSpPr>
        <p:spPr>
          <a:noFill/>
          <a:ln/>
        </p:spPr>
        <p:txBody>
          <a:bodyPr>
            <a:normAutofit/>
          </a:bodyPr>
          <a:lstStyle/>
          <a:p>
            <a:r>
              <a:rPr lang="en-US" altLang="en-US" sz="2000" dirty="0"/>
              <a:t>Increase overall efficiency of the network</a:t>
            </a:r>
          </a:p>
          <a:p>
            <a:pPr lvl="1">
              <a:buClr>
                <a:schemeClr val="hlink"/>
              </a:buClr>
              <a:buSzPct val="75000"/>
            </a:pPr>
            <a:r>
              <a:rPr lang="en-US" altLang="en-US" sz="2000" dirty="0"/>
              <a:t>ensure that packet loss occurs prior to tail drop</a:t>
            </a:r>
          </a:p>
          <a:p>
            <a:pPr lvl="1">
              <a:buClr>
                <a:schemeClr val="hlink"/>
              </a:buClr>
              <a:buSzPct val="75000"/>
            </a:pPr>
            <a:r>
              <a:rPr lang="en-US" altLang="en-US" sz="2000" dirty="0"/>
              <a:t>allowing senders to back off without need to resort to retransmit  time-outs and window collapse</a:t>
            </a:r>
          </a:p>
          <a:p>
            <a:pPr lvl="1">
              <a:buClr>
                <a:schemeClr val="hlink"/>
              </a:buClr>
              <a:buSzPct val="75000"/>
            </a:pPr>
            <a:r>
              <a:rPr lang="en-US" altLang="en-US" sz="2000" dirty="0"/>
              <a:t>ensure that network load signaling continues under load stress conditions</a:t>
            </a:r>
          </a:p>
        </p:txBody>
      </p:sp>
    </p:spTree>
    <p:extLst>
      <p:ext uri="{BB962C8B-B14F-4D97-AF65-F5344CB8AC3E}">
        <p14:creationId xmlns:p14="http://schemas.microsoft.com/office/powerpoint/2010/main" val="3128846889"/>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63</a:t>
            </a:r>
          </a:p>
        </p:txBody>
      </p:sp>
      <p:sp>
        <p:nvSpPr>
          <p:cNvPr id="274435" name="Rectangle 3"/>
          <p:cNvSpPr>
            <a:spLocks noGrp="1" noChangeArrowheads="1"/>
          </p:cNvSpPr>
          <p:nvPr>
            <p:ph type="title"/>
          </p:nvPr>
        </p:nvSpPr>
        <p:spPr>
          <a:noFill/>
          <a:ln/>
        </p:spPr>
        <p:txBody>
          <a:bodyPr/>
          <a:lstStyle/>
          <a:p>
            <a:r>
              <a:rPr lang="en-US" altLang="en-US"/>
              <a:t>Outcomes of W-RED</a:t>
            </a:r>
          </a:p>
        </p:txBody>
      </p:sp>
      <p:sp>
        <p:nvSpPr>
          <p:cNvPr id="274436" name="Rectangle 4"/>
          <p:cNvSpPr>
            <a:spLocks noGrp="1" noChangeArrowheads="1"/>
          </p:cNvSpPr>
          <p:nvPr>
            <p:ph type="body" idx="1"/>
          </p:nvPr>
        </p:nvSpPr>
        <p:spPr>
          <a:xfrm>
            <a:off x="304800" y="1924050"/>
            <a:ext cx="8458200" cy="4114800"/>
          </a:xfrm>
          <a:noFill/>
          <a:ln/>
        </p:spPr>
        <p:txBody>
          <a:bodyPr/>
          <a:lstStyle/>
          <a:p>
            <a:r>
              <a:rPr lang="en-US" altLang="en-US"/>
              <a:t>High precedence and short duration TCP flows will operate without major impact</a:t>
            </a:r>
          </a:p>
          <a:p>
            <a:pPr lvl="1">
              <a:buClr>
                <a:schemeClr val="hlink"/>
              </a:buClr>
              <a:buSzPct val="75000"/>
            </a:pPr>
            <a:r>
              <a:rPr lang="en-US" altLang="en-US"/>
              <a:t>RED’s statistical selection is biased towards large packet trains for selection of deletion</a:t>
            </a:r>
          </a:p>
          <a:p>
            <a:r>
              <a:rPr lang="en-US" altLang="en-US"/>
              <a:t>Low precedence long held TCP flows will back off transfer rate</a:t>
            </a:r>
          </a:p>
          <a:p>
            <a:pPr lvl="1">
              <a:buClr>
                <a:schemeClr val="hlink"/>
              </a:buClr>
              <a:buSzPct val="75000"/>
            </a:pPr>
            <a:r>
              <a:rPr lang="en-US" altLang="en-US"/>
              <a:t>by how  much depends on RED profile</a:t>
            </a:r>
          </a:p>
          <a:p>
            <a:r>
              <a:rPr lang="en-US" altLang="en-US"/>
              <a:t>W-RED provides differentiation of TCP-based traffic profiles</a:t>
            </a:r>
          </a:p>
          <a:p>
            <a:pPr lvl="1">
              <a:buClr>
                <a:schemeClr val="hlink"/>
              </a:buClr>
              <a:buSzPct val="75000"/>
            </a:pPr>
            <a:r>
              <a:rPr lang="en-US" altLang="en-US"/>
              <a:t>but without deterministic level of differentiation</a:t>
            </a:r>
          </a:p>
        </p:txBody>
      </p:sp>
    </p:spTree>
    <p:extLst>
      <p:ext uri="{BB962C8B-B14F-4D97-AF65-F5344CB8AC3E}">
        <p14:creationId xmlns:p14="http://schemas.microsoft.com/office/powerpoint/2010/main" val="2193800915"/>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r">
              <a:spcBef>
                <a:spcPct val="50000"/>
              </a:spcBef>
            </a:pPr>
            <a:r>
              <a:rPr lang="en-US" altLang="en-US" sz="1400">
                <a:solidFill>
                  <a:schemeClr val="tx1"/>
                </a:solidFill>
              </a:rPr>
              <a:t>64</a:t>
            </a:r>
          </a:p>
        </p:txBody>
      </p:sp>
      <p:sp>
        <p:nvSpPr>
          <p:cNvPr id="276483" name="Rectangle 3"/>
          <p:cNvSpPr>
            <a:spLocks noGrp="1" noChangeArrowheads="1"/>
          </p:cNvSpPr>
          <p:nvPr>
            <p:ph type="title"/>
          </p:nvPr>
        </p:nvSpPr>
        <p:spPr>
          <a:noFill/>
          <a:ln/>
        </p:spPr>
        <p:txBody>
          <a:bodyPr/>
          <a:lstStyle/>
          <a:p>
            <a:r>
              <a:rPr lang="en-US" altLang="en-US"/>
              <a:t>Pitfalls of RED</a:t>
            </a:r>
          </a:p>
        </p:txBody>
      </p:sp>
      <p:sp>
        <p:nvSpPr>
          <p:cNvPr id="276484" name="Rectangle 4"/>
          <p:cNvSpPr>
            <a:spLocks noGrp="1" noChangeArrowheads="1"/>
          </p:cNvSpPr>
          <p:nvPr>
            <p:ph type="body" idx="1"/>
          </p:nvPr>
        </p:nvSpPr>
        <p:spPr>
          <a:noFill/>
          <a:ln/>
        </p:spPr>
        <p:txBody>
          <a:bodyPr>
            <a:normAutofit/>
          </a:bodyPr>
          <a:lstStyle/>
          <a:p>
            <a:r>
              <a:rPr lang="en-US" altLang="en-US" sz="2000" dirty="0"/>
              <a:t>No effect on UDP</a:t>
            </a:r>
          </a:p>
          <a:p>
            <a:r>
              <a:rPr lang="en-US" altLang="en-US" sz="2000" dirty="0"/>
              <a:t>Packet drop uses random selection</a:t>
            </a:r>
          </a:p>
          <a:p>
            <a:pPr lvl="1">
              <a:buClr>
                <a:schemeClr val="hlink"/>
              </a:buClr>
              <a:buSzPct val="75000"/>
            </a:pPr>
            <a:r>
              <a:rPr lang="en-US" altLang="en-US" sz="2000" dirty="0"/>
              <a:t>Depends on host behavior for effectiveness</a:t>
            </a:r>
          </a:p>
          <a:p>
            <a:pPr lvl="1">
              <a:buClr>
                <a:schemeClr val="hlink"/>
              </a:buClr>
              <a:buSzPct val="75000"/>
            </a:pPr>
            <a:r>
              <a:rPr lang="en-US" altLang="en-US" sz="2000" dirty="0"/>
              <a:t>Not deterministic outcome</a:t>
            </a:r>
          </a:p>
          <a:p>
            <a:r>
              <a:rPr lang="en-US" altLang="en-US" sz="2000" dirty="0"/>
              <a:t>Specifically dependent on</a:t>
            </a:r>
          </a:p>
          <a:p>
            <a:pPr lvl="1">
              <a:buClr>
                <a:schemeClr val="hlink"/>
              </a:buClr>
              <a:buSzPct val="75000"/>
            </a:pPr>
            <a:r>
              <a:rPr lang="en-US" altLang="en-US" sz="2000" dirty="0"/>
              <a:t>bulk of traffic being TCP</a:t>
            </a:r>
          </a:p>
          <a:p>
            <a:pPr lvl="1">
              <a:buClr>
                <a:schemeClr val="hlink"/>
              </a:buClr>
              <a:buSzPct val="75000"/>
            </a:pPr>
            <a:r>
              <a:rPr lang="en-US" altLang="en-US" sz="2000" dirty="0"/>
              <a:t>TCP using RTT-epoch packet train clustering</a:t>
            </a:r>
          </a:p>
          <a:p>
            <a:pPr lvl="2">
              <a:buClr>
                <a:schemeClr val="hlink"/>
              </a:buClr>
              <a:buSzPct val="75000"/>
            </a:pPr>
            <a:r>
              <a:rPr lang="en-US" altLang="en-US" sz="2000" dirty="0"/>
              <a:t>ACK spacing will reduce RED effectiveness</a:t>
            </a:r>
          </a:p>
          <a:p>
            <a:pPr lvl="1">
              <a:buClr>
                <a:schemeClr val="hlink"/>
              </a:buClr>
              <a:buSzPct val="75000"/>
            </a:pPr>
            <a:r>
              <a:rPr lang="en-US" altLang="en-US" sz="2000" dirty="0"/>
              <a:t>TCP responding to RED drop - but not all TCPs are created equal</a:t>
            </a:r>
          </a:p>
        </p:txBody>
      </p:sp>
    </p:spTree>
    <p:extLst>
      <p:ext uri="{BB962C8B-B14F-4D97-AF65-F5344CB8AC3E}">
        <p14:creationId xmlns:p14="http://schemas.microsoft.com/office/powerpoint/2010/main" val="1113386624"/>
      </p:ext>
    </p:extLst>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53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ctr">
              <a:spcBef>
                <a:spcPct val="50000"/>
              </a:spcBef>
            </a:pPr>
            <a:r>
              <a:rPr lang="en-US" altLang="en-US" sz="1400">
                <a:solidFill>
                  <a:schemeClr val="tx1"/>
                </a:solidFill>
              </a:rPr>
              <a:t>65</a:t>
            </a:r>
          </a:p>
        </p:txBody>
      </p:sp>
      <p:sp>
        <p:nvSpPr>
          <p:cNvPr id="278532" name="Rectangle 4"/>
          <p:cNvSpPr>
            <a:spLocks noGrp="1" noChangeArrowheads="1"/>
          </p:cNvSpPr>
          <p:nvPr>
            <p:ph type="title"/>
          </p:nvPr>
        </p:nvSpPr>
        <p:spPr>
          <a:noFill/>
          <a:ln/>
        </p:spPr>
        <p:txBody>
          <a:bodyPr/>
          <a:lstStyle/>
          <a:p>
            <a:r>
              <a:rPr lang="en-US" altLang="en-US"/>
              <a:t>Weighted RED</a:t>
            </a:r>
          </a:p>
        </p:txBody>
      </p:sp>
      <p:sp>
        <p:nvSpPr>
          <p:cNvPr id="278533" name="Rectangle 5"/>
          <p:cNvSpPr>
            <a:spLocks noGrp="1" noChangeArrowheads="1"/>
          </p:cNvSpPr>
          <p:nvPr>
            <p:ph type="body" idx="1"/>
          </p:nvPr>
        </p:nvSpPr>
        <p:spPr>
          <a:noFill/>
          <a:ln/>
        </p:spPr>
        <p:txBody>
          <a:bodyPr/>
          <a:lstStyle/>
          <a:p>
            <a:r>
              <a:rPr lang="en-US" altLang="en-US" sz="2000" dirty="0"/>
              <a:t>Appropriate when</a:t>
            </a:r>
          </a:p>
          <a:p>
            <a:pPr lvl="1">
              <a:buClr>
                <a:schemeClr val="hlink"/>
              </a:buClr>
              <a:buSzPct val="75000"/>
            </a:pPr>
            <a:r>
              <a:rPr lang="en-US" altLang="en-US" sz="2000" dirty="0"/>
              <a:t>Any given flow has low probability of having data in queue</a:t>
            </a:r>
          </a:p>
          <a:p>
            <a:r>
              <a:rPr lang="en-US" altLang="en-US" sz="2000" dirty="0"/>
              <a:t>Stochastic model</a:t>
            </a:r>
          </a:p>
          <a:p>
            <a:r>
              <a:rPr lang="en-US" altLang="en-US" sz="2000" dirty="0"/>
              <a:t>Reduces turbulent inputs</a:t>
            </a:r>
          </a:p>
          <a:p>
            <a:r>
              <a:rPr lang="en-US" altLang="en-US" sz="2000" dirty="0"/>
              <a:t>Traffic classification based on IP precedence</a:t>
            </a:r>
          </a:p>
          <a:p>
            <a:pPr lvl="1">
              <a:buClr>
                <a:schemeClr val="hlink"/>
              </a:buClr>
              <a:buSzPct val="75000"/>
            </a:pPr>
            <a:r>
              <a:rPr lang="en-US" altLang="en-US" sz="2000" dirty="0"/>
              <a:t>Different </a:t>
            </a:r>
            <a:r>
              <a:rPr lang="en-US" altLang="en-US" sz="2000" dirty="0" err="1"/>
              <a:t>min_threshold</a:t>
            </a:r>
            <a:r>
              <a:rPr lang="en-US" altLang="en-US" sz="2000" dirty="0"/>
              <a:t> values per IP precedence value</a:t>
            </a:r>
          </a:p>
        </p:txBody>
      </p:sp>
    </p:spTree>
    <p:extLst>
      <p:ext uri="{BB962C8B-B14F-4D97-AF65-F5344CB8AC3E}">
        <p14:creationId xmlns:p14="http://schemas.microsoft.com/office/powerpoint/2010/main" val="11051027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381000" y="365127"/>
            <a:ext cx="7886700" cy="854074"/>
          </a:xfrm>
        </p:spPr>
        <p:txBody>
          <a:bodyPr/>
          <a:lstStyle/>
          <a:p>
            <a:r>
              <a:rPr lang="en-US" altLang="en-US" dirty="0" smtClean="0"/>
              <a:t>RED Summary</a:t>
            </a:r>
          </a:p>
        </p:txBody>
      </p:sp>
      <p:sp>
        <p:nvSpPr>
          <p:cNvPr id="26629" name="Rectangle 3"/>
          <p:cNvSpPr>
            <a:spLocks noGrp="1" noChangeArrowheads="1"/>
          </p:cNvSpPr>
          <p:nvPr>
            <p:ph type="body" idx="1"/>
          </p:nvPr>
        </p:nvSpPr>
        <p:spPr>
          <a:xfrm>
            <a:off x="304800" y="1219200"/>
            <a:ext cx="8610600" cy="4572000"/>
          </a:xfrm>
        </p:spPr>
        <p:txBody>
          <a:bodyPr>
            <a:noAutofit/>
          </a:bodyPr>
          <a:lstStyle/>
          <a:p>
            <a:pPr marL="91440">
              <a:lnSpc>
                <a:spcPct val="100000"/>
              </a:lnSpc>
            </a:pPr>
            <a:r>
              <a:rPr lang="en-US" altLang="en-US" sz="2400" dirty="0" smtClean="0"/>
              <a:t>Basic idea is sound, but does not always work well</a:t>
            </a:r>
          </a:p>
          <a:p>
            <a:pPr marL="434340" lvl="2">
              <a:lnSpc>
                <a:spcPct val="100000"/>
              </a:lnSpc>
            </a:pPr>
            <a:r>
              <a:rPr lang="en-US" altLang="en-US" sz="2100" dirty="0" smtClean="0"/>
              <a:t>Basically, dropping packets, early or late is a bad </a:t>
            </a:r>
            <a:r>
              <a:rPr lang="en-US" altLang="en-US" sz="2100" dirty="0" smtClean="0"/>
              <a:t>thing</a:t>
            </a:r>
            <a:endParaRPr lang="en-US" altLang="en-US" sz="2100" dirty="0" smtClean="0"/>
          </a:p>
          <a:p>
            <a:pPr marL="91440">
              <a:lnSpc>
                <a:spcPct val="100000"/>
              </a:lnSpc>
            </a:pPr>
            <a:r>
              <a:rPr lang="en-US" altLang="en-US" sz="2400" dirty="0" smtClean="0"/>
              <a:t>High network utilization with low delays when flows are long </a:t>
            </a:r>
            <a:r>
              <a:rPr lang="en-US" altLang="en-US" sz="2400" dirty="0" smtClean="0"/>
              <a:t>lived</a:t>
            </a:r>
            <a:endParaRPr lang="en-US" altLang="en-US" sz="2400" dirty="0" smtClean="0"/>
          </a:p>
          <a:p>
            <a:pPr marL="91440">
              <a:lnSpc>
                <a:spcPct val="100000"/>
              </a:lnSpc>
            </a:pPr>
            <a:r>
              <a:rPr lang="en-US" altLang="en-US" sz="2400" dirty="0" smtClean="0"/>
              <a:t>Average queue length small, but capable of absorbing large </a:t>
            </a:r>
            <a:r>
              <a:rPr lang="en-US" altLang="en-US" sz="2400" dirty="0" smtClean="0"/>
              <a:t>bursts</a:t>
            </a:r>
            <a:endParaRPr lang="en-US" altLang="en-US" sz="2400" dirty="0" smtClean="0"/>
          </a:p>
          <a:p>
            <a:pPr marL="91440">
              <a:lnSpc>
                <a:spcPct val="100000"/>
              </a:lnSpc>
            </a:pPr>
            <a:r>
              <a:rPr lang="en-US" altLang="en-US" sz="2400" dirty="0" smtClean="0"/>
              <a:t>Many refinements to basic algorithm make it more adaptive </a:t>
            </a:r>
          </a:p>
          <a:p>
            <a:pPr marL="434340" lvl="2">
              <a:lnSpc>
                <a:spcPct val="100000"/>
              </a:lnSpc>
            </a:pPr>
            <a:r>
              <a:rPr lang="en-US" altLang="en-US" sz="2100" dirty="0" smtClean="0"/>
              <a:t>requires less </a:t>
            </a:r>
            <a:r>
              <a:rPr lang="en-US" altLang="en-US" sz="2100" dirty="0" smtClean="0"/>
              <a:t>tuning</a:t>
            </a:r>
            <a:endParaRPr lang="en-US" altLang="en-US" sz="2100" dirty="0" smtClean="0"/>
          </a:p>
          <a:p>
            <a:pPr marL="91440">
              <a:lnSpc>
                <a:spcPct val="100000"/>
              </a:lnSpc>
            </a:pPr>
            <a:r>
              <a:rPr lang="en-US" altLang="en-US" sz="2400" dirty="0" smtClean="0"/>
              <a:t>Does not work well for short lived flows (like Web traffic) </a:t>
            </a:r>
          </a:p>
          <a:p>
            <a:pPr marL="434340" lvl="2">
              <a:lnSpc>
                <a:spcPct val="100000"/>
              </a:lnSpc>
            </a:pPr>
            <a:r>
              <a:rPr lang="en-US" altLang="en-US" sz="2100" dirty="0" smtClean="0"/>
              <a:t>Dropping packets in an already short lived flow is </a:t>
            </a:r>
            <a:r>
              <a:rPr lang="en-US" altLang="en-US" sz="2100" dirty="0" smtClean="0"/>
              <a:t>devastating</a:t>
            </a:r>
            <a:endParaRPr lang="en-US" altLang="en-US" sz="2100" dirty="0" smtClean="0"/>
          </a:p>
          <a:p>
            <a:pPr marL="91440">
              <a:lnSpc>
                <a:spcPct val="100000"/>
              </a:lnSpc>
            </a:pPr>
            <a:r>
              <a:rPr lang="en-US" altLang="en-US" sz="2400" dirty="0" smtClean="0"/>
              <a:t>Better to mark ECN instead of dropping packets</a:t>
            </a:r>
          </a:p>
          <a:p>
            <a:pPr marL="434340" lvl="2">
              <a:lnSpc>
                <a:spcPct val="100000"/>
              </a:lnSpc>
            </a:pPr>
            <a:r>
              <a:rPr lang="en-US" altLang="en-US" sz="2100" dirty="0" smtClean="0"/>
              <a:t>ECN not widely supported</a:t>
            </a:r>
          </a:p>
        </p:txBody>
      </p:sp>
    </p:spTree>
    <p:extLst>
      <p:ext uri="{BB962C8B-B14F-4D97-AF65-F5344CB8AC3E}">
        <p14:creationId xmlns:p14="http://schemas.microsoft.com/office/powerpoint/2010/main" val="17878430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Rectangle 10"/>
          <p:cNvSpPr>
            <a:spLocks noChangeArrowheads="1"/>
          </p:cNvSpPr>
          <p:nvPr/>
        </p:nvSpPr>
        <p:spPr bwMode="auto">
          <a:xfrm>
            <a:off x="76200" y="1293813"/>
            <a:ext cx="8991600" cy="519112"/>
          </a:xfrm>
          <a:prstGeom prst="rect">
            <a:avLst/>
          </a:prstGeom>
          <a:solidFill>
            <a:schemeClr val="bg1"/>
          </a:solidFill>
          <a:ln w="9525">
            <a:noFill/>
            <a:miter lim="800000"/>
            <a:headEnd/>
            <a:tailEnd/>
          </a:ln>
        </p:spPr>
        <p:txBody>
          <a:bodyPr>
            <a:spAutoFit/>
          </a:bodyPr>
          <a:lstStyle/>
          <a:p>
            <a:pPr algn="just" eaLnBrk="0" hangingPunct="0"/>
            <a:endParaRPr lang="en-US" sz="2800">
              <a:latin typeface="Times New Roman" pitchFamily="18" charset="0"/>
            </a:endParaRPr>
          </a:p>
        </p:txBody>
      </p:sp>
      <p:sp>
        <p:nvSpPr>
          <p:cNvPr id="16396" name="Rectangle 11"/>
          <p:cNvSpPr>
            <a:spLocks noChangeArrowheads="1"/>
          </p:cNvSpPr>
          <p:nvPr/>
        </p:nvSpPr>
        <p:spPr bwMode="auto">
          <a:xfrm>
            <a:off x="301625" y="1282700"/>
            <a:ext cx="8686800" cy="5016758"/>
          </a:xfrm>
          <a:prstGeom prst="rect">
            <a:avLst/>
          </a:prstGeom>
          <a:noFill/>
          <a:ln w="9525">
            <a:noFill/>
            <a:miter lim="800000"/>
            <a:headEnd/>
            <a:tailEnd/>
          </a:ln>
        </p:spPr>
        <p:txBody>
          <a:bodyPr wrap="square">
            <a:spAutoFit/>
          </a:bodyPr>
          <a:lstStyle/>
          <a:p>
            <a:pPr eaLnBrk="0" hangingPunct="0">
              <a:buFont typeface="Wingdings" pitchFamily="2" charset="2"/>
              <a:buChar char="q"/>
            </a:pPr>
            <a:r>
              <a:rPr lang="en-US" dirty="0">
                <a:latin typeface="Times New Roman" pitchFamily="18" charset="0"/>
              </a:rPr>
              <a:t> To control the amount and the rate of traffic.</a:t>
            </a:r>
          </a:p>
          <a:p>
            <a:pPr eaLnBrk="0" hangingPunct="0"/>
            <a:r>
              <a:rPr lang="en-US" dirty="0">
                <a:latin typeface="Times New Roman" pitchFamily="18" charset="0"/>
              </a:rPr>
              <a:t> </a:t>
            </a:r>
          </a:p>
          <a:p>
            <a:pPr eaLnBrk="0" hangingPunct="0">
              <a:buFont typeface="Wingdings" pitchFamily="2" charset="2"/>
              <a:buChar char="q"/>
            </a:pPr>
            <a:r>
              <a:rPr lang="en-US" u="sng" dirty="0">
                <a:solidFill>
                  <a:srgbClr val="FF0000"/>
                </a:solidFill>
                <a:latin typeface="Times New Roman" pitchFamily="18" charset="0"/>
              </a:rPr>
              <a:t>Traffic Shaping</a:t>
            </a:r>
            <a:r>
              <a:rPr lang="en-US" dirty="0">
                <a:solidFill>
                  <a:srgbClr val="FF0000"/>
                </a:solidFill>
                <a:latin typeface="Times New Roman" pitchFamily="18" charset="0"/>
              </a:rPr>
              <a:t> </a:t>
            </a:r>
            <a:r>
              <a:rPr lang="en-US" dirty="0">
                <a:latin typeface="Times New Roman" pitchFamily="18" charset="0"/>
              </a:rPr>
              <a:t>is to control the traffic when it</a:t>
            </a:r>
            <a:br>
              <a:rPr lang="en-US" dirty="0">
                <a:latin typeface="Times New Roman" pitchFamily="18" charset="0"/>
              </a:rPr>
            </a:br>
            <a:r>
              <a:rPr lang="en-US" dirty="0">
                <a:latin typeface="Times New Roman" pitchFamily="18" charset="0"/>
              </a:rPr>
              <a:t>    </a:t>
            </a:r>
            <a:r>
              <a:rPr lang="en-US" u="sng" dirty="0">
                <a:solidFill>
                  <a:srgbClr val="002060"/>
                </a:solidFill>
                <a:latin typeface="Times New Roman" pitchFamily="18" charset="0"/>
              </a:rPr>
              <a:t>leaves</a:t>
            </a:r>
            <a:r>
              <a:rPr lang="en-US" dirty="0">
                <a:latin typeface="Times New Roman" pitchFamily="18" charset="0"/>
              </a:rPr>
              <a:t> the network.</a:t>
            </a:r>
          </a:p>
          <a:p>
            <a:pPr lvl="1" eaLnBrk="0" hangingPunct="0"/>
            <a:r>
              <a:rPr lang="en-US" dirty="0">
                <a:latin typeface="Times New Roman" pitchFamily="18" charset="0"/>
              </a:rPr>
              <a:t> </a:t>
            </a:r>
          </a:p>
          <a:p>
            <a:pPr eaLnBrk="0" hangingPunct="0">
              <a:buFont typeface="Wingdings" pitchFamily="2" charset="2"/>
              <a:buChar char="q"/>
            </a:pPr>
            <a:r>
              <a:rPr lang="en-US" u="sng" dirty="0">
                <a:solidFill>
                  <a:srgbClr val="FF0000"/>
                </a:solidFill>
                <a:latin typeface="Times New Roman" pitchFamily="18" charset="0"/>
              </a:rPr>
              <a:t>Traffic Policing</a:t>
            </a:r>
            <a:r>
              <a:rPr lang="en-US" dirty="0">
                <a:solidFill>
                  <a:srgbClr val="FF0000"/>
                </a:solidFill>
                <a:latin typeface="Times New Roman" pitchFamily="18" charset="0"/>
              </a:rPr>
              <a:t> </a:t>
            </a:r>
            <a:r>
              <a:rPr lang="en-US" dirty="0">
                <a:latin typeface="Times New Roman" pitchFamily="18" charset="0"/>
              </a:rPr>
              <a:t>is to control the traffic when it</a:t>
            </a:r>
            <a:br>
              <a:rPr lang="en-US" dirty="0">
                <a:latin typeface="Times New Roman" pitchFamily="18" charset="0"/>
              </a:rPr>
            </a:br>
            <a:r>
              <a:rPr lang="en-US" dirty="0">
                <a:latin typeface="Times New Roman" pitchFamily="18" charset="0"/>
              </a:rPr>
              <a:t>    </a:t>
            </a:r>
            <a:r>
              <a:rPr lang="en-US" u="sng" dirty="0">
                <a:solidFill>
                  <a:srgbClr val="002060"/>
                </a:solidFill>
                <a:latin typeface="Times New Roman" pitchFamily="18" charset="0"/>
              </a:rPr>
              <a:t>enters</a:t>
            </a:r>
            <a:r>
              <a:rPr lang="en-US" dirty="0">
                <a:latin typeface="Times New Roman" pitchFamily="18" charset="0"/>
              </a:rPr>
              <a:t> the network.</a:t>
            </a:r>
          </a:p>
          <a:p>
            <a:pPr lvl="1" eaLnBrk="0" hangingPunct="0"/>
            <a:endParaRPr lang="en-US" dirty="0">
              <a:latin typeface="Times New Roman" pitchFamily="18" charset="0"/>
            </a:endParaRPr>
          </a:p>
          <a:p>
            <a:pPr eaLnBrk="0" hangingPunct="0">
              <a:buFont typeface="Wingdings" pitchFamily="2" charset="2"/>
              <a:buChar char="q"/>
            </a:pPr>
            <a:r>
              <a:rPr lang="en-US" dirty="0">
                <a:latin typeface="Times New Roman" pitchFamily="18" charset="0"/>
              </a:rPr>
              <a:t>Two techniques can shape or police the traffic: </a:t>
            </a:r>
            <a:br>
              <a:rPr lang="en-US" dirty="0">
                <a:latin typeface="Times New Roman" pitchFamily="18" charset="0"/>
              </a:rPr>
            </a:br>
            <a:r>
              <a:rPr lang="en-US" dirty="0">
                <a:latin typeface="Times New Roman" pitchFamily="18" charset="0"/>
              </a:rPr>
              <a:t>    </a:t>
            </a:r>
            <a:r>
              <a:rPr lang="en-US" dirty="0">
                <a:solidFill>
                  <a:srgbClr val="FF0000"/>
                </a:solidFill>
                <a:latin typeface="Times New Roman" pitchFamily="18" charset="0"/>
              </a:rPr>
              <a:t>leaky bucket</a:t>
            </a:r>
            <a:r>
              <a:rPr lang="en-US" dirty="0">
                <a:latin typeface="Times New Roman" pitchFamily="18" charset="0"/>
              </a:rPr>
              <a:t> and </a:t>
            </a:r>
            <a:r>
              <a:rPr lang="en-US" dirty="0">
                <a:solidFill>
                  <a:srgbClr val="FF0000"/>
                </a:solidFill>
                <a:latin typeface="Times New Roman" pitchFamily="18" charset="0"/>
              </a:rPr>
              <a:t>token bucket</a:t>
            </a:r>
            <a:r>
              <a:rPr lang="en-US" dirty="0">
                <a:latin typeface="Times New Roman" pitchFamily="18" charset="0"/>
              </a:rPr>
              <a:t>. </a:t>
            </a:r>
          </a:p>
        </p:txBody>
      </p:sp>
      <p:sp>
        <p:nvSpPr>
          <p:cNvPr id="13" name="Rectangle 2"/>
          <p:cNvSpPr txBox="1">
            <a:spLocks noChangeArrowheads="1"/>
          </p:cNvSpPr>
          <p:nvPr/>
        </p:nvSpPr>
        <p:spPr>
          <a:xfrm>
            <a:off x="381000" y="365127"/>
            <a:ext cx="7886700" cy="854074"/>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dirty="0" smtClean="0"/>
              <a:t>Traffic Shaping and Policing</a:t>
            </a:r>
            <a:endParaRPr lang="en-US" altLang="en-US" dirty="0" smtClean="0"/>
          </a:p>
        </p:txBody>
      </p:sp>
    </p:spTree>
    <p:extLst>
      <p:ext uri="{BB962C8B-B14F-4D97-AF65-F5344CB8AC3E}">
        <p14:creationId xmlns:p14="http://schemas.microsoft.com/office/powerpoint/2010/main" val="337415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96">
                                            <p:txEl>
                                              <p:pRg st="0" end="0"/>
                                            </p:txEl>
                                          </p:spTgt>
                                        </p:tgtEl>
                                        <p:attrNameLst>
                                          <p:attrName>style.visibility</p:attrName>
                                        </p:attrNameLst>
                                      </p:cBhvr>
                                      <p:to>
                                        <p:strVal val="visible"/>
                                      </p:to>
                                    </p:set>
                                    <p:animEffect transition="in" filter="wipe(up)">
                                      <p:cBhvr>
                                        <p:cTn id="7" dur="3000"/>
                                        <p:tgtEl>
                                          <p:spTgt spid="16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96">
                                            <p:txEl>
                                              <p:pRg st="1" end="1"/>
                                            </p:txEl>
                                          </p:spTgt>
                                        </p:tgtEl>
                                        <p:attrNameLst>
                                          <p:attrName>style.visibility</p:attrName>
                                        </p:attrNameLst>
                                      </p:cBhvr>
                                      <p:to>
                                        <p:strVal val="visible"/>
                                      </p:to>
                                    </p:set>
                                    <p:animEffect transition="in" filter="wipe(up)">
                                      <p:cBhvr>
                                        <p:cTn id="12" dur="3000"/>
                                        <p:tgtEl>
                                          <p:spTgt spid="163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396">
                                            <p:txEl>
                                              <p:pRg st="2" end="2"/>
                                            </p:txEl>
                                          </p:spTgt>
                                        </p:tgtEl>
                                        <p:attrNameLst>
                                          <p:attrName>style.visibility</p:attrName>
                                        </p:attrNameLst>
                                      </p:cBhvr>
                                      <p:to>
                                        <p:strVal val="visible"/>
                                      </p:to>
                                    </p:set>
                                    <p:animEffect transition="in" filter="wipe(up)">
                                      <p:cBhvr>
                                        <p:cTn id="17" dur="3000"/>
                                        <p:tgtEl>
                                          <p:spTgt spid="163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396">
                                            <p:txEl>
                                              <p:pRg st="3" end="3"/>
                                            </p:txEl>
                                          </p:spTgt>
                                        </p:tgtEl>
                                        <p:attrNameLst>
                                          <p:attrName>style.visibility</p:attrName>
                                        </p:attrNameLst>
                                      </p:cBhvr>
                                      <p:to>
                                        <p:strVal val="visible"/>
                                      </p:to>
                                    </p:set>
                                    <p:animEffect transition="in" filter="wipe(up)">
                                      <p:cBhvr>
                                        <p:cTn id="22" dur="3000"/>
                                        <p:tgtEl>
                                          <p:spTgt spid="163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396">
                                            <p:txEl>
                                              <p:pRg st="4" end="4"/>
                                            </p:txEl>
                                          </p:spTgt>
                                        </p:tgtEl>
                                        <p:attrNameLst>
                                          <p:attrName>style.visibility</p:attrName>
                                        </p:attrNameLst>
                                      </p:cBhvr>
                                      <p:to>
                                        <p:strVal val="visible"/>
                                      </p:to>
                                    </p:set>
                                    <p:animEffect transition="in" filter="wipe(up)">
                                      <p:cBhvr>
                                        <p:cTn id="27" dur="3000"/>
                                        <p:tgtEl>
                                          <p:spTgt spid="163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396">
                                            <p:txEl>
                                              <p:pRg st="6" end="6"/>
                                            </p:txEl>
                                          </p:spTgt>
                                        </p:tgtEl>
                                        <p:attrNameLst>
                                          <p:attrName>style.visibility</p:attrName>
                                        </p:attrNameLst>
                                      </p:cBhvr>
                                      <p:to>
                                        <p:strVal val="visible"/>
                                      </p:to>
                                    </p:set>
                                    <p:animEffect transition="in" filter="wipe(up)">
                                      <p:cBhvr>
                                        <p:cTn id="32" dur="3000"/>
                                        <p:tgtEl>
                                          <p:spTgt spid="163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Relevant Factors</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6</a:t>
            </a:fld>
            <a:endParaRPr lang="en-US" dirty="0"/>
          </a:p>
        </p:txBody>
      </p:sp>
      <p:sp>
        <p:nvSpPr>
          <p:cNvPr id="4" name="Content Placeholder 3"/>
          <p:cNvSpPr>
            <a:spLocks noGrp="1"/>
          </p:cNvSpPr>
          <p:nvPr>
            <p:ph sz="quarter" idx="1"/>
          </p:nvPr>
        </p:nvSpPr>
        <p:spPr/>
        <p:txBody>
          <a:bodyPr>
            <a:normAutofit/>
          </a:bodyPr>
          <a:lstStyle/>
          <a:p>
            <a:pPr marL="514350" indent="-514350">
              <a:buFont typeface="+mj-lt"/>
              <a:buAutoNum type="arabicPeriod"/>
            </a:pPr>
            <a:r>
              <a:rPr lang="en-US" sz="2400" dirty="0" smtClean="0"/>
              <a:t>Application performance</a:t>
            </a:r>
          </a:p>
          <a:p>
            <a:pPr marL="834390" lvl="1" indent="-514350"/>
            <a:r>
              <a:rPr lang="en-US" sz="2400" dirty="0" smtClean="0"/>
              <a:t>How much bandwidth do you need?</a:t>
            </a:r>
          </a:p>
          <a:p>
            <a:pPr marL="834390" lvl="1" indent="-514350"/>
            <a:r>
              <a:rPr lang="en-US" sz="2400" dirty="0" smtClean="0"/>
              <a:t>What about delay and jitter?</a:t>
            </a:r>
          </a:p>
          <a:p>
            <a:pPr marL="514350" indent="-514350">
              <a:buFont typeface="+mj-lt"/>
              <a:buAutoNum type="arabicPeriod"/>
            </a:pPr>
            <a:r>
              <a:rPr lang="en-US" sz="2400" dirty="0" smtClean="0"/>
              <a:t>Bandwidth required to provide performance</a:t>
            </a:r>
          </a:p>
          <a:p>
            <a:pPr marL="834390" lvl="1" indent="-514350"/>
            <a:r>
              <a:rPr lang="en-US" sz="2400" dirty="0" smtClean="0"/>
              <a:t>How to meet performance goals…</a:t>
            </a:r>
          </a:p>
          <a:p>
            <a:pPr marL="834390" lvl="1" indent="-514350"/>
            <a:r>
              <a:rPr lang="en-US" sz="2400" dirty="0" smtClean="0"/>
              <a:t>While still offering general service to all applications</a:t>
            </a:r>
          </a:p>
          <a:p>
            <a:pPr marL="514350" indent="-514350">
              <a:buFont typeface="+mj-lt"/>
              <a:buAutoNum type="arabicPeriod"/>
            </a:pPr>
            <a:r>
              <a:rPr lang="en-US" sz="2400" dirty="0" smtClean="0"/>
              <a:t>Complexity/cost of required mechanisms</a:t>
            </a:r>
          </a:p>
          <a:p>
            <a:pPr marL="834390" lvl="1" indent="-514350"/>
            <a:r>
              <a:rPr lang="en-US" sz="2400" dirty="0" smtClean="0"/>
              <a:t>How to modify the network to meet </a:t>
            </a:r>
            <a:r>
              <a:rPr lang="en-US" sz="2400" dirty="0" err="1" smtClean="0"/>
              <a:t>perf</a:t>
            </a:r>
            <a:r>
              <a:rPr lang="en-US" sz="2400" dirty="0" smtClean="0"/>
              <a:t>. </a:t>
            </a:r>
            <a:r>
              <a:rPr lang="en-US" sz="2400" dirty="0"/>
              <a:t>g</a:t>
            </a:r>
            <a:r>
              <a:rPr lang="en-US" sz="2400" dirty="0" smtClean="0"/>
              <a:t>oals?</a:t>
            </a:r>
          </a:p>
          <a:p>
            <a:pPr marL="834390" lvl="1" indent="-514350"/>
            <a:r>
              <a:rPr lang="en-US" sz="2400" dirty="0" smtClean="0"/>
              <a:t>Political concerns, e.g. network neutrality</a:t>
            </a:r>
          </a:p>
          <a:p>
            <a:pPr marL="834390" lvl="1" indent="-514350"/>
            <a:r>
              <a:rPr lang="en-US" sz="2400" dirty="0" smtClean="0"/>
              <a:t>Security</a:t>
            </a:r>
            <a:endParaRPr lang="en-US" sz="2400" dirty="0"/>
          </a:p>
        </p:txBody>
      </p:sp>
    </p:spTree>
    <p:extLst>
      <p:ext uri="{BB962C8B-B14F-4D97-AF65-F5344CB8AC3E}">
        <p14:creationId xmlns:p14="http://schemas.microsoft.com/office/powerpoint/2010/main" val="37898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anim calcmode="lin" valueType="num">
                                      <p:cBhvr>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anim calcmode="lin" valueType="num">
                                      <p:cBhvr>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anim calcmode="lin" valueType="num">
                                      <p:cBhvr>
                                        <p:cTn id="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4">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anim calcmode="lin" valueType="num">
                                      <p:cBhvr>
                                        <p:cTn id="4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5262979"/>
          </a:xfrm>
          <a:prstGeom prst="rect">
            <a:avLst/>
          </a:prstGeom>
        </p:spPr>
        <p:txBody>
          <a:bodyPr wrap="square">
            <a:spAutoFit/>
          </a:bodyPr>
          <a:lstStyle/>
          <a:p>
            <a:r>
              <a:rPr lang="en-US" sz="2400" u="sng" dirty="0" err="1" smtClean="0">
                <a:solidFill>
                  <a:srgbClr val="C00000"/>
                </a:solidFill>
                <a:latin typeface="Times New Roman" pitchFamily="18" charset="0"/>
                <a:cs typeface="Times New Roman" pitchFamily="18" charset="0"/>
              </a:rPr>
              <a:t>Bursty</a:t>
            </a:r>
            <a:r>
              <a:rPr lang="en-US" sz="2400" u="sng" dirty="0" smtClean="0">
                <a:solidFill>
                  <a:srgbClr val="C00000"/>
                </a:solidFill>
                <a:latin typeface="Times New Roman" pitchFamily="18" charset="0"/>
                <a:cs typeface="Times New Roman" pitchFamily="18" charset="0"/>
              </a:rPr>
              <a:t> Traffic </a:t>
            </a:r>
            <a:r>
              <a:rPr lang="en-US" sz="2400" i="0" u="sng" dirty="0">
                <a:solidFill>
                  <a:srgbClr val="0000CC"/>
                </a:solidFill>
                <a:latin typeface="Times New Roman" pitchFamily="18" charset="0"/>
                <a:cs typeface="Times New Roman" pitchFamily="18" charset="0"/>
              </a:rPr>
              <a:t>Policing</a:t>
            </a:r>
            <a:r>
              <a:rPr lang="en-US" sz="2400" u="sng" dirty="0" smtClean="0">
                <a:solidFill>
                  <a:srgbClr val="FF0000"/>
                </a:solidFill>
                <a:latin typeface="Times New Roman" pitchFamily="18" charset="0"/>
                <a:cs typeface="Times New Roman" pitchFamily="18" charset="0"/>
              </a:rPr>
              <a:t> VS. </a:t>
            </a:r>
            <a:r>
              <a:rPr lang="en-US" sz="2400" i="0" u="sng" dirty="0">
                <a:solidFill>
                  <a:srgbClr val="00B050"/>
                </a:solidFill>
                <a:latin typeface="Times New Roman" pitchFamily="18" charset="0"/>
                <a:cs typeface="Times New Roman" pitchFamily="18" charset="0"/>
              </a:rPr>
              <a:t>Shaping</a:t>
            </a:r>
            <a:r>
              <a:rPr lang="en-US" sz="2400" u="sng" dirty="0" smtClean="0">
                <a:solidFill>
                  <a:srgbClr val="FF0000"/>
                </a:solidFill>
                <a:latin typeface="Times New Roman" pitchFamily="18" charset="0"/>
                <a:cs typeface="Times New Roman" pitchFamily="18" charset="0"/>
              </a:rPr>
              <a:t>: </a:t>
            </a:r>
          </a:p>
          <a:p>
            <a:endParaRPr lang="en-US" sz="2400" i="0" dirty="0" smtClean="0">
              <a:latin typeface="Times New Roman" pitchFamily="18" charset="0"/>
              <a:cs typeface="Times New Roman" pitchFamily="18" charset="0"/>
            </a:endParaRPr>
          </a:p>
          <a:p>
            <a:r>
              <a:rPr lang="en-US" sz="2400" i="0" u="sng" dirty="0" smtClean="0">
                <a:solidFill>
                  <a:srgbClr val="FF0000"/>
                </a:solidFill>
                <a:latin typeface="Times New Roman" pitchFamily="18" charset="0"/>
                <a:cs typeface="Times New Roman" pitchFamily="18" charset="0"/>
              </a:rPr>
              <a:t>Traffic </a:t>
            </a:r>
            <a:r>
              <a:rPr lang="en-US" sz="2400" i="0" u="sng" dirty="0">
                <a:solidFill>
                  <a:srgbClr val="0000CC"/>
                </a:solidFill>
                <a:latin typeface="Times New Roman" pitchFamily="18" charset="0"/>
                <a:cs typeface="Times New Roman" pitchFamily="18" charset="0"/>
              </a:rPr>
              <a:t>Policing</a:t>
            </a:r>
            <a:r>
              <a:rPr lang="en-US" sz="2400" i="0" u="sng" dirty="0" smtClean="0">
                <a:solidFill>
                  <a:srgbClr val="FF0000"/>
                </a:solidFill>
                <a:latin typeface="Times New Roman" pitchFamily="18" charset="0"/>
                <a:cs typeface="Times New Roman" pitchFamily="18" charset="0"/>
              </a:rPr>
              <a:t> </a:t>
            </a:r>
            <a:r>
              <a:rPr lang="en-US" sz="2400" i="0" dirty="0" smtClean="0">
                <a:latin typeface="Times New Roman" pitchFamily="18" charset="0"/>
                <a:cs typeface="Times New Roman" pitchFamily="18" charset="0"/>
              </a:rPr>
              <a:t>propagates </a:t>
            </a:r>
            <a:r>
              <a:rPr lang="en-US" sz="2400" i="0" u="sng" dirty="0" smtClean="0">
                <a:solidFill>
                  <a:srgbClr val="C00000"/>
                </a:solidFill>
                <a:latin typeface="Times New Roman" pitchFamily="18" charset="0"/>
                <a:cs typeface="Times New Roman" pitchFamily="18" charset="0"/>
              </a:rPr>
              <a:t>bursts</a:t>
            </a:r>
            <a:r>
              <a:rPr lang="en-US" sz="2400" i="0" dirty="0" smtClean="0">
                <a:latin typeface="Times New Roman" pitchFamily="18" charset="0"/>
                <a:cs typeface="Times New Roman" pitchFamily="18" charset="0"/>
              </a:rPr>
              <a:t>. When the traffic rate reaches the configured maximum rate, </a:t>
            </a:r>
            <a:r>
              <a:rPr lang="en-US" sz="2400" i="0" u="sng" dirty="0">
                <a:solidFill>
                  <a:srgbClr val="0000CC"/>
                </a:solidFill>
                <a:latin typeface="Times New Roman" pitchFamily="18" charset="0"/>
                <a:cs typeface="Times New Roman" pitchFamily="18" charset="0"/>
              </a:rPr>
              <a:t>excess</a:t>
            </a:r>
            <a:r>
              <a:rPr lang="en-US" sz="2400" i="0" dirty="0" smtClean="0">
                <a:latin typeface="Times New Roman" pitchFamily="18" charset="0"/>
                <a:cs typeface="Times New Roman" pitchFamily="18" charset="0"/>
              </a:rPr>
              <a:t> traffic is </a:t>
            </a:r>
            <a:r>
              <a:rPr lang="en-US" sz="2400" i="0" u="sng" dirty="0">
                <a:solidFill>
                  <a:srgbClr val="0000CC"/>
                </a:solidFill>
                <a:latin typeface="Times New Roman" pitchFamily="18" charset="0"/>
                <a:cs typeface="Times New Roman" pitchFamily="18" charset="0"/>
              </a:rPr>
              <a:t>dropped</a:t>
            </a:r>
            <a:r>
              <a:rPr lang="en-US" sz="2400" i="0" dirty="0" smtClean="0">
                <a:latin typeface="Times New Roman" pitchFamily="18" charset="0"/>
                <a:cs typeface="Times New Roman" pitchFamily="18" charset="0"/>
              </a:rPr>
              <a:t> (or remarked). The result is an output rate that appears as a saw-tooth with crests and troughs. </a:t>
            </a:r>
          </a:p>
          <a:p>
            <a:endParaRPr lang="en-US" sz="2400" i="0" dirty="0" smtClean="0">
              <a:latin typeface="Times New Roman" pitchFamily="18" charset="0"/>
              <a:cs typeface="Times New Roman" pitchFamily="18" charset="0"/>
            </a:endParaRPr>
          </a:p>
          <a:p>
            <a:r>
              <a:rPr lang="en-US" sz="2400" i="0" u="sng" dirty="0" smtClean="0">
                <a:solidFill>
                  <a:srgbClr val="FF0000"/>
                </a:solidFill>
                <a:latin typeface="Times New Roman" pitchFamily="18" charset="0"/>
                <a:cs typeface="Times New Roman" pitchFamily="18" charset="0"/>
              </a:rPr>
              <a:t>Traffic </a:t>
            </a:r>
            <a:r>
              <a:rPr lang="en-US" sz="2400" i="0" u="sng" dirty="0">
                <a:solidFill>
                  <a:srgbClr val="00B050"/>
                </a:solidFill>
                <a:latin typeface="Times New Roman" pitchFamily="18" charset="0"/>
                <a:cs typeface="Times New Roman" pitchFamily="18" charset="0"/>
              </a:rPr>
              <a:t>Shaping</a:t>
            </a:r>
            <a:r>
              <a:rPr lang="en-US" sz="2400" i="0" u="sng" dirty="0" smtClean="0">
                <a:solidFill>
                  <a:srgbClr val="FF0000"/>
                </a:solidFill>
                <a:latin typeface="Times New Roman" pitchFamily="18" charset="0"/>
                <a:cs typeface="Times New Roman" pitchFamily="18" charset="0"/>
              </a:rPr>
              <a:t> </a:t>
            </a:r>
            <a:r>
              <a:rPr lang="en-US" sz="2400" i="0" dirty="0" smtClean="0">
                <a:latin typeface="Times New Roman" pitchFamily="18" charset="0"/>
                <a:cs typeface="Times New Roman" pitchFamily="18" charset="0"/>
              </a:rPr>
              <a:t>In contrast to policing, </a:t>
            </a:r>
            <a:r>
              <a:rPr lang="en-US" sz="2400" i="0" u="sng" dirty="0" smtClean="0">
                <a:solidFill>
                  <a:srgbClr val="00B050"/>
                </a:solidFill>
                <a:latin typeface="Times New Roman" pitchFamily="18" charset="0"/>
                <a:cs typeface="Times New Roman" pitchFamily="18" charset="0"/>
              </a:rPr>
              <a:t>retains</a:t>
            </a:r>
            <a:r>
              <a:rPr lang="en-US" sz="2400" i="0" dirty="0" smtClean="0">
                <a:solidFill>
                  <a:srgbClr val="00B050"/>
                </a:solidFill>
                <a:latin typeface="Times New Roman" pitchFamily="18" charset="0"/>
                <a:cs typeface="Times New Roman" pitchFamily="18" charset="0"/>
              </a:rPr>
              <a:t> </a:t>
            </a:r>
            <a:r>
              <a:rPr lang="en-US" sz="2400" i="0" u="sng" dirty="0">
                <a:solidFill>
                  <a:srgbClr val="00B050"/>
                </a:solidFill>
                <a:latin typeface="Times New Roman" pitchFamily="18" charset="0"/>
                <a:cs typeface="Times New Roman" pitchFamily="18" charset="0"/>
              </a:rPr>
              <a:t>excess</a:t>
            </a:r>
            <a:r>
              <a:rPr lang="en-US" sz="2400" i="0" dirty="0" smtClean="0">
                <a:solidFill>
                  <a:srgbClr val="00B050"/>
                </a:solidFill>
                <a:latin typeface="Times New Roman" pitchFamily="18" charset="0"/>
                <a:cs typeface="Times New Roman" pitchFamily="18" charset="0"/>
              </a:rPr>
              <a:t> </a:t>
            </a:r>
            <a:r>
              <a:rPr lang="en-US" sz="2400" i="0" dirty="0" smtClean="0">
                <a:latin typeface="Times New Roman" pitchFamily="18" charset="0"/>
                <a:cs typeface="Times New Roman" pitchFamily="18" charset="0"/>
              </a:rPr>
              <a:t>packets in a </a:t>
            </a:r>
            <a:r>
              <a:rPr lang="en-US" sz="2400" i="0" u="sng" dirty="0">
                <a:solidFill>
                  <a:srgbClr val="00B050"/>
                </a:solidFill>
                <a:latin typeface="Times New Roman" pitchFamily="18" charset="0"/>
                <a:cs typeface="Times New Roman" pitchFamily="18" charset="0"/>
              </a:rPr>
              <a:t>QUEUE</a:t>
            </a:r>
            <a:r>
              <a:rPr lang="en-US" sz="2400" i="0" dirty="0" smtClean="0">
                <a:latin typeface="Times New Roman" pitchFamily="18" charset="0"/>
                <a:cs typeface="Times New Roman" pitchFamily="18" charset="0"/>
              </a:rPr>
              <a:t> and then schedules the excess for later transmission over increments of time. The result of traffic shaping is a smoothed packet output rate. </a:t>
            </a:r>
          </a:p>
          <a:p>
            <a:endParaRPr lang="en-US" sz="2400" i="0" dirty="0" smtClean="0">
              <a:latin typeface="Times New Roman" pitchFamily="18" charset="0"/>
              <a:cs typeface="Times New Roman" pitchFamily="18" charset="0"/>
            </a:endParaRPr>
          </a:p>
          <a:p>
            <a:r>
              <a:rPr lang="en-US" sz="2400" i="0" u="sng" dirty="0">
                <a:solidFill>
                  <a:srgbClr val="00B050"/>
                </a:solidFill>
                <a:latin typeface="Times New Roman" pitchFamily="18" charset="0"/>
                <a:cs typeface="Times New Roman" pitchFamily="18" charset="0"/>
              </a:rPr>
              <a:t>Shaping</a:t>
            </a:r>
            <a:r>
              <a:rPr lang="en-US" sz="2400" dirty="0" smtClean="0">
                <a:latin typeface="Times New Roman" pitchFamily="18" charset="0"/>
                <a:cs typeface="Times New Roman" pitchFamily="18" charset="0"/>
              </a:rPr>
              <a:t> </a:t>
            </a:r>
            <a:r>
              <a:rPr lang="en-US" sz="2400" i="0" dirty="0" smtClean="0">
                <a:latin typeface="Times New Roman" pitchFamily="18" charset="0"/>
                <a:cs typeface="Times New Roman" pitchFamily="18" charset="0"/>
              </a:rPr>
              <a:t>implies the </a:t>
            </a:r>
            <a:r>
              <a:rPr lang="en-US" sz="2400" i="0" u="sng" dirty="0" smtClean="0">
                <a:latin typeface="Times New Roman" pitchFamily="18" charset="0"/>
                <a:cs typeface="Times New Roman" pitchFamily="18" charset="0"/>
              </a:rPr>
              <a:t>existence of a </a:t>
            </a:r>
            <a:r>
              <a:rPr lang="en-US" sz="2400" i="0" u="sng" dirty="0" smtClean="0">
                <a:solidFill>
                  <a:srgbClr val="00B050"/>
                </a:solidFill>
                <a:latin typeface="Times New Roman" pitchFamily="18" charset="0"/>
                <a:cs typeface="Times New Roman" pitchFamily="18" charset="0"/>
              </a:rPr>
              <a:t>queue</a:t>
            </a:r>
            <a:r>
              <a:rPr lang="en-US" sz="2400" i="0" u="sng" dirty="0" smtClean="0">
                <a:latin typeface="Times New Roman" pitchFamily="18" charset="0"/>
                <a:cs typeface="Times New Roman" pitchFamily="18" charset="0"/>
              </a:rPr>
              <a:t> and of sufficient memory </a:t>
            </a:r>
            <a:r>
              <a:rPr lang="en-US" sz="2400" i="0" u="sng" dirty="0" smtClean="0">
                <a:solidFill>
                  <a:srgbClr val="7030A0"/>
                </a:solidFill>
                <a:latin typeface="Times New Roman" pitchFamily="18" charset="0"/>
                <a:cs typeface="Times New Roman" pitchFamily="18" charset="0"/>
              </a:rPr>
              <a:t>to buffer </a:t>
            </a:r>
            <a:r>
              <a:rPr lang="en-US" sz="2400" i="0" u="sng" dirty="0">
                <a:solidFill>
                  <a:srgbClr val="7030A0"/>
                </a:solidFill>
                <a:latin typeface="Times New Roman" pitchFamily="18" charset="0"/>
                <a:cs typeface="Times New Roman" pitchFamily="18" charset="0"/>
              </a:rPr>
              <a:t>delayed packets</a:t>
            </a:r>
            <a:r>
              <a:rPr lang="en-US" sz="2400" i="0" dirty="0" smtClean="0">
                <a:latin typeface="Times New Roman" pitchFamily="18" charset="0"/>
                <a:cs typeface="Times New Roman" pitchFamily="18" charset="0"/>
              </a:rPr>
              <a:t>, while </a:t>
            </a:r>
            <a:r>
              <a:rPr lang="en-US" sz="2400" i="0" u="sng" dirty="0">
                <a:solidFill>
                  <a:srgbClr val="FF0000"/>
                </a:solidFill>
                <a:latin typeface="Times New Roman" pitchFamily="18" charset="0"/>
                <a:cs typeface="Times New Roman" pitchFamily="18" charset="0"/>
              </a:rPr>
              <a:t>policing </a:t>
            </a:r>
            <a:r>
              <a:rPr lang="en-US" sz="2400" u="sng" dirty="0" smtClean="0">
                <a:solidFill>
                  <a:srgbClr val="7030A0"/>
                </a:solidFill>
                <a:latin typeface="Times New Roman" pitchFamily="18" charset="0"/>
                <a:cs typeface="Times New Roman" pitchFamily="18" charset="0"/>
              </a:rPr>
              <a:t>does not </a:t>
            </a:r>
            <a:r>
              <a:rPr lang="en-US" sz="2400" u="sng" dirty="0" smtClean="0">
                <a:latin typeface="Times New Roman" pitchFamily="18" charset="0"/>
                <a:cs typeface="Times New Roman" pitchFamily="18" charset="0"/>
              </a:rPr>
              <a:t>buffer excess packets</a:t>
            </a:r>
            <a:r>
              <a:rPr lang="en-US" sz="2400" dirty="0" smtClean="0">
                <a:latin typeface="Times New Roman" pitchFamily="18" charset="0"/>
                <a:cs typeface="Times New Roman" pitchFamily="18" charset="0"/>
              </a:rPr>
              <a:t>. </a:t>
            </a:r>
            <a:endParaRPr lang="en-US" sz="2400" i="0" dirty="0">
              <a:latin typeface="Times New Roman" pitchFamily="18" charset="0"/>
              <a:cs typeface="Times New Roman" pitchFamily="18" charset="0"/>
            </a:endParaRPr>
          </a:p>
        </p:txBody>
      </p:sp>
    </p:spTree>
    <p:extLst>
      <p:ext uri="{BB962C8B-B14F-4D97-AF65-F5344CB8AC3E}">
        <p14:creationId xmlns:p14="http://schemas.microsoft.com/office/powerpoint/2010/main" val="102358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3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3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up)">
                                      <p:cBhvr>
                                        <p:cTn id="17" dur="3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up)">
                                      <p:cBhvr>
                                        <p:cTn id="22" dur="3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6400800"/>
            <a:ext cx="1905000" cy="457200"/>
          </a:xfrm>
          <a:prstGeom prst="rect">
            <a:avLst/>
          </a:prstGeom>
        </p:spPr>
        <p:txBody>
          <a:bodyPr/>
          <a:lstStyle/>
          <a:p>
            <a:pPr>
              <a:defRPr/>
            </a:pPr>
            <a:r>
              <a:rPr lang="en-US" smtClean="0"/>
              <a:t>30.</a:t>
            </a:r>
            <a:fld id="{4AC0332B-B109-4711-B994-1051101F90D8}" type="slidenum">
              <a:rPr lang="en-US" smtClean="0"/>
              <a:pPr>
                <a:defRPr/>
              </a:pPr>
              <a:t>61</a:t>
            </a:fld>
            <a:endParaRPr lang="en-US"/>
          </a:p>
        </p:txBody>
      </p:sp>
      <p:pic>
        <p:nvPicPr>
          <p:cNvPr id="88066" name="Picture 2" descr="policevsshape-a.gif"/>
          <p:cNvPicPr>
            <a:picLocks noChangeAspect="1" noChangeArrowheads="1"/>
          </p:cNvPicPr>
          <p:nvPr/>
        </p:nvPicPr>
        <p:blipFill>
          <a:blip r:embed="rId2" cstate="print"/>
          <a:srcRect/>
          <a:stretch>
            <a:fillRect/>
          </a:stretch>
        </p:blipFill>
        <p:spPr bwMode="auto">
          <a:xfrm>
            <a:off x="0" y="990600"/>
            <a:ext cx="8991600" cy="5867400"/>
          </a:xfrm>
          <a:prstGeom prst="rect">
            <a:avLst/>
          </a:prstGeom>
          <a:noFill/>
        </p:spPr>
      </p:pic>
      <p:sp>
        <p:nvSpPr>
          <p:cNvPr id="4" name="Rectangle 3"/>
          <p:cNvSpPr/>
          <p:nvPr/>
        </p:nvSpPr>
        <p:spPr>
          <a:xfrm>
            <a:off x="0" y="152400"/>
            <a:ext cx="9144000" cy="677108"/>
          </a:xfrm>
          <a:prstGeom prst="rect">
            <a:avLst/>
          </a:prstGeom>
        </p:spPr>
        <p:txBody>
          <a:bodyPr wrap="square">
            <a:spAutoFit/>
          </a:bodyPr>
          <a:lstStyle/>
          <a:p>
            <a:r>
              <a:rPr lang="en-US" sz="2400" u="sng" dirty="0" err="1" smtClean="0">
                <a:solidFill>
                  <a:srgbClr val="C00000"/>
                </a:solidFill>
              </a:rPr>
              <a:t>Bursty</a:t>
            </a:r>
            <a:r>
              <a:rPr lang="en-US" sz="2400" u="sng" dirty="0" smtClean="0">
                <a:solidFill>
                  <a:srgbClr val="C00000"/>
                </a:solidFill>
              </a:rPr>
              <a:t> Traffic </a:t>
            </a:r>
            <a:r>
              <a:rPr lang="en-US" sz="2400" i="0" u="sng" dirty="0">
                <a:solidFill>
                  <a:srgbClr val="0000CC"/>
                </a:solidFill>
              </a:rPr>
              <a:t>Policing</a:t>
            </a:r>
            <a:r>
              <a:rPr lang="en-US" sz="2400" u="sng" dirty="0" smtClean="0">
                <a:solidFill>
                  <a:srgbClr val="FF0000"/>
                </a:solidFill>
              </a:rPr>
              <a:t> VS. </a:t>
            </a:r>
            <a:r>
              <a:rPr lang="en-US" sz="2400" i="0" u="sng" dirty="0">
                <a:solidFill>
                  <a:srgbClr val="00B050"/>
                </a:solidFill>
              </a:rPr>
              <a:t>Shaping</a:t>
            </a:r>
            <a:r>
              <a:rPr lang="en-US" sz="2400" u="sng" dirty="0" smtClean="0">
                <a:solidFill>
                  <a:srgbClr val="FF0000"/>
                </a:solidFill>
              </a:rPr>
              <a:t>: </a:t>
            </a:r>
          </a:p>
          <a:p>
            <a:endParaRPr lang="en-US" sz="1400" u="sng" dirty="0">
              <a:solidFill>
                <a:srgbClr val="FF0000"/>
              </a:solidFill>
            </a:endParaRPr>
          </a:p>
        </p:txBody>
      </p:sp>
    </p:spTree>
    <p:extLst>
      <p:ext uri="{BB962C8B-B14F-4D97-AF65-F5344CB8AC3E}">
        <p14:creationId xmlns:p14="http://schemas.microsoft.com/office/powerpoint/2010/main" val="21890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3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altLang="en-US" smtClean="0"/>
              <a:t>The Leaky Bucket Algorithm</a:t>
            </a:r>
          </a:p>
        </p:txBody>
      </p:sp>
      <p:sp>
        <p:nvSpPr>
          <p:cNvPr id="28677" name="Rectangle 3"/>
          <p:cNvSpPr>
            <a:spLocks noGrp="1" noChangeArrowheads="1"/>
          </p:cNvSpPr>
          <p:nvPr>
            <p:ph type="body" idx="1"/>
          </p:nvPr>
        </p:nvSpPr>
        <p:spPr/>
        <p:txBody>
          <a:bodyPr/>
          <a:lstStyle/>
          <a:p>
            <a:pPr>
              <a:lnSpc>
                <a:spcPct val="90000"/>
              </a:lnSpc>
            </a:pPr>
            <a:r>
              <a:rPr lang="en-US" altLang="en-US" sz="2800" smtClean="0"/>
              <a:t>The </a:t>
            </a:r>
            <a:r>
              <a:rPr lang="en-US" altLang="en-US" sz="2800" b="1" smtClean="0"/>
              <a:t>Leaky Bucket Algorithm</a:t>
            </a:r>
            <a:r>
              <a:rPr lang="en-US" altLang="en-US" sz="2800" smtClean="0"/>
              <a:t> </a:t>
            </a:r>
          </a:p>
          <a:p>
            <a:pPr lvl="1">
              <a:lnSpc>
                <a:spcPct val="90000"/>
              </a:lnSpc>
            </a:pPr>
            <a:r>
              <a:rPr lang="en-US" altLang="en-US" sz="2400" smtClean="0"/>
              <a:t>used to control rate in a network. </a:t>
            </a:r>
          </a:p>
          <a:p>
            <a:pPr lvl="1">
              <a:lnSpc>
                <a:spcPct val="90000"/>
              </a:lnSpc>
            </a:pPr>
            <a:r>
              <a:rPr lang="en-US" altLang="en-US" sz="2400" smtClean="0"/>
              <a:t>It is implemented as a single-server queue </a:t>
            </a:r>
          </a:p>
          <a:p>
            <a:pPr lvl="2">
              <a:lnSpc>
                <a:spcPct val="90000"/>
              </a:lnSpc>
            </a:pPr>
            <a:r>
              <a:rPr lang="en-US" altLang="en-US" sz="2000" smtClean="0"/>
              <a:t>with constant service time. </a:t>
            </a:r>
          </a:p>
          <a:p>
            <a:pPr lvl="1">
              <a:lnSpc>
                <a:spcPct val="90000"/>
              </a:lnSpc>
            </a:pPr>
            <a:r>
              <a:rPr lang="en-US" altLang="en-US" sz="2400" smtClean="0"/>
              <a:t>If the bucket (buffer) overflows then packets are discarded.</a:t>
            </a:r>
          </a:p>
          <a:p>
            <a:pPr>
              <a:lnSpc>
                <a:spcPct val="90000"/>
              </a:lnSpc>
            </a:pPr>
            <a:r>
              <a:rPr lang="en-US" altLang="en-US" sz="2800" smtClean="0"/>
              <a:t>Leaky Bucket (parameters r and B):</a:t>
            </a:r>
          </a:p>
          <a:p>
            <a:pPr lvl="1">
              <a:lnSpc>
                <a:spcPct val="90000"/>
              </a:lnSpc>
            </a:pPr>
            <a:r>
              <a:rPr lang="en-US" altLang="en-US" sz="2400" smtClean="0"/>
              <a:t>Every r time units: send a packet.</a:t>
            </a:r>
          </a:p>
          <a:p>
            <a:pPr lvl="1">
              <a:lnSpc>
                <a:spcPct val="90000"/>
              </a:lnSpc>
            </a:pPr>
            <a:r>
              <a:rPr lang="en-US" altLang="en-US" sz="2400" smtClean="0"/>
              <a:t>For an arriving packet</a:t>
            </a:r>
          </a:p>
          <a:p>
            <a:pPr lvl="2">
              <a:lnSpc>
                <a:spcPct val="90000"/>
              </a:lnSpc>
            </a:pPr>
            <a:r>
              <a:rPr lang="en-US" altLang="en-US" sz="2000" smtClean="0"/>
              <a:t>If queue not full (less than B) then enqueue</a:t>
            </a:r>
          </a:p>
          <a:p>
            <a:pPr>
              <a:lnSpc>
                <a:spcPct val="90000"/>
              </a:lnSpc>
            </a:pPr>
            <a:r>
              <a:rPr lang="en-US" altLang="en-US" sz="2800" smtClean="0"/>
              <a:t>Note that the output is a “perfect” constant rate.</a:t>
            </a:r>
          </a:p>
        </p:txBody>
      </p:sp>
    </p:spTree>
    <p:extLst>
      <p:ext uri="{BB962C8B-B14F-4D97-AF65-F5344CB8AC3E}">
        <p14:creationId xmlns:p14="http://schemas.microsoft.com/office/powerpoint/2010/main" val="24981511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28650" y="228600"/>
            <a:ext cx="7886700" cy="854074"/>
          </a:xfrm>
        </p:spPr>
        <p:txBody>
          <a:bodyPr>
            <a:normAutofit/>
          </a:bodyPr>
          <a:lstStyle/>
          <a:p>
            <a:r>
              <a:rPr lang="en-US" altLang="en-US" sz="2800" dirty="0" smtClean="0"/>
              <a:t>The Leaky Bucket Algorithm</a:t>
            </a:r>
          </a:p>
        </p:txBody>
      </p:sp>
      <p:pic>
        <p:nvPicPr>
          <p:cNvPr id="29702" name="Picture 4" descr="5-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140" y="1316038"/>
            <a:ext cx="7333060" cy="4758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1696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sz="2000" dirty="0" smtClean="0">
                <a:latin typeface="Times-BoldItalic"/>
              </a:rPr>
              <a:t>Leaky </a:t>
            </a:r>
            <a:r>
              <a:rPr lang="en-US" sz="2000" dirty="0">
                <a:latin typeface="Times-BoldItalic"/>
              </a:rPr>
              <a:t>bucket</a:t>
            </a:r>
          </a:p>
        </p:txBody>
      </p:sp>
      <p:pic>
        <p:nvPicPr>
          <p:cNvPr id="91140" name="Picture 4"/>
          <p:cNvPicPr>
            <a:picLocks noChangeAspect="1" noChangeArrowheads="1"/>
          </p:cNvPicPr>
          <p:nvPr/>
        </p:nvPicPr>
        <p:blipFill>
          <a:blip r:embed="rId3" cstate="print"/>
          <a:srcRect/>
          <a:stretch>
            <a:fillRect/>
          </a:stretch>
        </p:blipFill>
        <p:spPr bwMode="auto">
          <a:xfrm>
            <a:off x="4022725" y="1066800"/>
            <a:ext cx="2222500" cy="2601913"/>
          </a:xfrm>
          <a:prstGeom prst="rect">
            <a:avLst/>
          </a:prstGeom>
          <a:noFill/>
          <a:ln w="9525">
            <a:noFill/>
            <a:miter lim="800000"/>
            <a:headEnd/>
            <a:tailEnd/>
          </a:ln>
        </p:spPr>
      </p:pic>
      <p:pic>
        <p:nvPicPr>
          <p:cNvPr id="91141" name="Picture 5"/>
          <p:cNvPicPr>
            <a:picLocks noChangeAspect="1" noChangeArrowheads="1"/>
          </p:cNvPicPr>
          <p:nvPr/>
        </p:nvPicPr>
        <p:blipFill>
          <a:blip r:embed="rId4" cstate="print"/>
          <a:srcRect/>
          <a:stretch>
            <a:fillRect/>
          </a:stretch>
        </p:blipFill>
        <p:spPr bwMode="auto">
          <a:xfrm>
            <a:off x="685800" y="3962400"/>
            <a:ext cx="3324225" cy="2378075"/>
          </a:xfrm>
          <a:prstGeom prst="rect">
            <a:avLst/>
          </a:prstGeom>
          <a:noFill/>
          <a:ln w="9525">
            <a:noFill/>
            <a:miter lim="800000"/>
            <a:headEnd/>
            <a:tailEnd/>
          </a:ln>
        </p:spPr>
      </p:pic>
      <p:pic>
        <p:nvPicPr>
          <p:cNvPr id="91142" name="Picture 6"/>
          <p:cNvPicPr>
            <a:picLocks noChangeAspect="1" noChangeArrowheads="1"/>
          </p:cNvPicPr>
          <p:nvPr/>
        </p:nvPicPr>
        <p:blipFill>
          <a:blip r:embed="rId5" cstate="print"/>
          <a:srcRect/>
          <a:stretch>
            <a:fillRect/>
          </a:stretch>
        </p:blipFill>
        <p:spPr bwMode="auto">
          <a:xfrm>
            <a:off x="4986338" y="4684713"/>
            <a:ext cx="3319462" cy="1655762"/>
          </a:xfrm>
          <a:prstGeom prst="rect">
            <a:avLst/>
          </a:prstGeom>
          <a:noFill/>
          <a:ln w="9525">
            <a:noFill/>
            <a:miter lim="800000"/>
            <a:headEnd/>
            <a:tailEnd/>
          </a:ln>
        </p:spPr>
      </p:pic>
      <p:sp>
        <p:nvSpPr>
          <p:cNvPr id="18439" name="Rectangle 6"/>
          <p:cNvSpPr>
            <a:spLocks noChangeArrowheads="1"/>
          </p:cNvSpPr>
          <p:nvPr/>
        </p:nvSpPr>
        <p:spPr bwMode="auto">
          <a:xfrm>
            <a:off x="2667000" y="5334000"/>
            <a:ext cx="914400" cy="266700"/>
          </a:xfrm>
          <a:prstGeom prst="rect">
            <a:avLst/>
          </a:prstGeom>
          <a:solidFill>
            <a:srgbClr val="FFC000"/>
          </a:solidFill>
          <a:ln w="9525" algn="ctr">
            <a:solidFill>
              <a:schemeClr val="tx1"/>
            </a:solidFill>
            <a:round/>
            <a:headEnd/>
            <a:tailEnd/>
          </a:ln>
        </p:spPr>
        <p:txBody>
          <a:bodyPr/>
          <a:lstStyle/>
          <a:p>
            <a:pPr eaLnBrk="0" hangingPunct="0"/>
            <a:endParaRPr lang="en-US"/>
          </a:p>
        </p:txBody>
      </p:sp>
      <p:sp>
        <p:nvSpPr>
          <p:cNvPr id="18440" name="TextBox 8"/>
          <p:cNvSpPr txBox="1">
            <a:spLocks noChangeArrowheads="1"/>
          </p:cNvSpPr>
          <p:nvPr/>
        </p:nvSpPr>
        <p:spPr bwMode="auto">
          <a:xfrm>
            <a:off x="2540000" y="5626100"/>
            <a:ext cx="203200" cy="317500"/>
          </a:xfrm>
          <a:prstGeom prst="rect">
            <a:avLst/>
          </a:prstGeom>
          <a:noFill/>
          <a:ln w="9525">
            <a:noFill/>
            <a:miter lim="800000"/>
            <a:headEnd/>
            <a:tailEnd/>
          </a:ln>
        </p:spPr>
        <p:txBody>
          <a:bodyPr>
            <a:spAutoFit/>
          </a:bodyPr>
          <a:lstStyle/>
          <a:p>
            <a:r>
              <a:rPr lang="en-US" sz="1400" b="0" i="0"/>
              <a:t>7</a:t>
            </a:r>
          </a:p>
        </p:txBody>
      </p:sp>
      <p:sp>
        <p:nvSpPr>
          <p:cNvPr id="18441" name="TextBox 9"/>
          <p:cNvSpPr txBox="1">
            <a:spLocks noChangeArrowheads="1"/>
          </p:cNvSpPr>
          <p:nvPr/>
        </p:nvSpPr>
        <p:spPr bwMode="auto">
          <a:xfrm>
            <a:off x="2844800" y="5613400"/>
            <a:ext cx="203200" cy="317500"/>
          </a:xfrm>
          <a:prstGeom prst="rect">
            <a:avLst/>
          </a:prstGeom>
          <a:noFill/>
          <a:ln w="9525">
            <a:noFill/>
            <a:miter lim="800000"/>
            <a:headEnd/>
            <a:tailEnd/>
          </a:ln>
        </p:spPr>
        <p:txBody>
          <a:bodyPr>
            <a:spAutoFit/>
          </a:bodyPr>
          <a:lstStyle/>
          <a:p>
            <a:r>
              <a:rPr lang="en-US" sz="1400" b="0" i="0"/>
              <a:t>8</a:t>
            </a:r>
          </a:p>
        </p:txBody>
      </p:sp>
      <p:sp>
        <p:nvSpPr>
          <p:cNvPr id="18442" name="TextBox 10"/>
          <p:cNvSpPr txBox="1">
            <a:spLocks noChangeArrowheads="1"/>
          </p:cNvSpPr>
          <p:nvPr/>
        </p:nvSpPr>
        <p:spPr bwMode="auto">
          <a:xfrm>
            <a:off x="3124200" y="5613400"/>
            <a:ext cx="203200" cy="317500"/>
          </a:xfrm>
          <a:prstGeom prst="rect">
            <a:avLst/>
          </a:prstGeom>
          <a:noFill/>
          <a:ln w="9525">
            <a:noFill/>
            <a:miter lim="800000"/>
            <a:headEnd/>
            <a:tailEnd/>
          </a:ln>
        </p:spPr>
        <p:txBody>
          <a:bodyPr>
            <a:spAutoFit/>
          </a:bodyPr>
          <a:lstStyle/>
          <a:p>
            <a:r>
              <a:rPr lang="en-US" sz="1400" b="0" i="0"/>
              <a:t>9</a:t>
            </a:r>
          </a:p>
        </p:txBody>
      </p:sp>
      <p:sp>
        <p:nvSpPr>
          <p:cNvPr id="18443" name="TextBox 11"/>
          <p:cNvSpPr txBox="1">
            <a:spLocks noChangeArrowheads="1"/>
          </p:cNvSpPr>
          <p:nvPr/>
        </p:nvSpPr>
        <p:spPr bwMode="auto">
          <a:xfrm>
            <a:off x="3352800" y="5638800"/>
            <a:ext cx="381000" cy="307975"/>
          </a:xfrm>
          <a:prstGeom prst="rect">
            <a:avLst/>
          </a:prstGeom>
          <a:noFill/>
          <a:ln w="9525">
            <a:noFill/>
            <a:miter lim="800000"/>
            <a:headEnd/>
            <a:tailEnd/>
          </a:ln>
        </p:spPr>
        <p:txBody>
          <a:bodyPr>
            <a:spAutoFit/>
          </a:bodyPr>
          <a:lstStyle/>
          <a:p>
            <a:r>
              <a:rPr lang="en-US" sz="1400" b="0" i="0"/>
              <a:t>10</a:t>
            </a:r>
          </a:p>
        </p:txBody>
      </p:sp>
      <p:sp>
        <p:nvSpPr>
          <p:cNvPr id="18444" name="TextBox 12"/>
          <p:cNvSpPr txBox="1">
            <a:spLocks noChangeArrowheads="1"/>
          </p:cNvSpPr>
          <p:nvPr/>
        </p:nvSpPr>
        <p:spPr bwMode="auto">
          <a:xfrm>
            <a:off x="2476500" y="4978400"/>
            <a:ext cx="1295400" cy="338138"/>
          </a:xfrm>
          <a:prstGeom prst="rect">
            <a:avLst/>
          </a:prstGeom>
          <a:noFill/>
          <a:ln w="9525">
            <a:noFill/>
            <a:miter lim="800000"/>
            <a:headEnd/>
            <a:tailEnd/>
          </a:ln>
        </p:spPr>
        <p:txBody>
          <a:bodyPr>
            <a:spAutoFit/>
          </a:bodyPr>
          <a:lstStyle/>
          <a:p>
            <a:r>
              <a:rPr lang="en-US" sz="1600" b="0" i="0"/>
              <a:t>2   Mbps</a:t>
            </a:r>
          </a:p>
        </p:txBody>
      </p:sp>
    </p:spTree>
    <p:extLst>
      <p:ext uri="{BB962C8B-B14F-4D97-AF65-F5344CB8AC3E}">
        <p14:creationId xmlns:p14="http://schemas.microsoft.com/office/powerpoint/2010/main" val="2622293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3"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heel(3)">
                                      <p:cBhvr>
                                        <p:cTn id="7" dur="2000"/>
                                        <p:tgtEl>
                                          <p:spTgt spid="91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barn(inVertical)">
                                      <p:cBhvr>
                                        <p:cTn id="12" dur="500"/>
                                        <p:tgtEl>
                                          <p:spTgt spid="911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1142"/>
                                        </p:tgtEl>
                                        <p:attrNameLst>
                                          <p:attrName>style.visibility</p:attrName>
                                        </p:attrNameLst>
                                      </p:cBhvr>
                                      <p:to>
                                        <p:strVal val="visible"/>
                                      </p:to>
                                    </p:set>
                                    <p:animEffect transition="in" filter="barn(inVertical)">
                                      <p:cBhvr>
                                        <p:cTn id="17" dur="500"/>
                                        <p:tgtEl>
                                          <p:spTgt spid="9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444500" y="260351"/>
            <a:ext cx="7886700" cy="854074"/>
          </a:xfrm>
        </p:spPr>
        <p:txBody>
          <a:bodyPr/>
          <a:lstStyle/>
          <a:p>
            <a:r>
              <a:rPr lang="en-US" altLang="en-US" sz="2800" dirty="0" smtClean="0"/>
              <a:t>Token Bucket Algorithm</a:t>
            </a:r>
          </a:p>
        </p:txBody>
      </p:sp>
      <p:sp>
        <p:nvSpPr>
          <p:cNvPr id="30725" name="Rectangle 3"/>
          <p:cNvSpPr>
            <a:spLocks noGrp="1" noChangeArrowheads="1"/>
          </p:cNvSpPr>
          <p:nvPr>
            <p:ph type="body" sz="half" idx="1"/>
          </p:nvPr>
        </p:nvSpPr>
        <p:spPr>
          <a:xfrm>
            <a:off x="419100" y="3352800"/>
            <a:ext cx="7886700" cy="3048000"/>
          </a:xfrm>
        </p:spPr>
        <p:txBody>
          <a:bodyPr/>
          <a:lstStyle/>
          <a:p>
            <a:pPr>
              <a:lnSpc>
                <a:spcPct val="90000"/>
              </a:lnSpc>
            </a:pPr>
            <a:r>
              <a:rPr lang="en-US" altLang="en-US" sz="2400" dirty="0" smtClean="0"/>
              <a:t>Highlights:</a:t>
            </a:r>
          </a:p>
          <a:p>
            <a:pPr lvl="1">
              <a:lnSpc>
                <a:spcPct val="90000"/>
              </a:lnSpc>
            </a:pPr>
            <a:r>
              <a:rPr lang="en-US" altLang="en-US" sz="2000" dirty="0" smtClean="0"/>
              <a:t>The bucket holds tokens.  </a:t>
            </a:r>
          </a:p>
          <a:p>
            <a:pPr lvl="1">
              <a:lnSpc>
                <a:spcPct val="90000"/>
              </a:lnSpc>
            </a:pPr>
            <a:r>
              <a:rPr lang="en-US" altLang="en-US" sz="2000" dirty="0" smtClean="0"/>
              <a:t>To transmit a packet, we “use” one token.</a:t>
            </a:r>
          </a:p>
          <a:p>
            <a:pPr>
              <a:lnSpc>
                <a:spcPct val="90000"/>
              </a:lnSpc>
            </a:pPr>
            <a:r>
              <a:rPr lang="en-US" altLang="en-US" sz="2400" dirty="0" smtClean="0"/>
              <a:t>Allows the output rate to vary, </a:t>
            </a:r>
          </a:p>
          <a:p>
            <a:pPr lvl="1">
              <a:lnSpc>
                <a:spcPct val="90000"/>
              </a:lnSpc>
            </a:pPr>
            <a:r>
              <a:rPr lang="en-US" altLang="en-US" sz="2000" dirty="0" smtClean="0"/>
              <a:t>depending on the size of the burst. </a:t>
            </a:r>
          </a:p>
          <a:p>
            <a:pPr lvl="1">
              <a:lnSpc>
                <a:spcPct val="90000"/>
              </a:lnSpc>
            </a:pPr>
            <a:r>
              <a:rPr lang="en-US" altLang="en-US" sz="2000" dirty="0" smtClean="0"/>
              <a:t>In contrast to the Leaky Bucket</a:t>
            </a:r>
          </a:p>
          <a:p>
            <a:pPr>
              <a:lnSpc>
                <a:spcPct val="90000"/>
              </a:lnSpc>
            </a:pPr>
            <a:r>
              <a:rPr lang="en-US" altLang="en-US" sz="2400" dirty="0" smtClean="0"/>
              <a:t>Granularity</a:t>
            </a:r>
          </a:p>
          <a:p>
            <a:pPr lvl="1">
              <a:lnSpc>
                <a:spcPct val="90000"/>
              </a:lnSpc>
            </a:pPr>
            <a:r>
              <a:rPr lang="en-US" altLang="en-US" sz="2000" dirty="0" smtClean="0"/>
              <a:t>Packets (or bits)</a:t>
            </a:r>
          </a:p>
          <a:p>
            <a:pPr>
              <a:lnSpc>
                <a:spcPct val="90000"/>
              </a:lnSpc>
            </a:pPr>
            <a:endParaRPr lang="en-US" altLang="en-US" sz="2400" dirty="0" smtClean="0"/>
          </a:p>
        </p:txBody>
      </p:sp>
      <p:sp>
        <p:nvSpPr>
          <p:cNvPr id="30726" name="Rectangle 4"/>
          <p:cNvSpPr>
            <a:spLocks noGrp="1" noChangeArrowheads="1"/>
          </p:cNvSpPr>
          <p:nvPr>
            <p:ph type="body" sz="half" idx="2"/>
          </p:nvPr>
        </p:nvSpPr>
        <p:spPr>
          <a:xfrm>
            <a:off x="471487" y="1127125"/>
            <a:ext cx="8215313" cy="2225675"/>
          </a:xfrm>
        </p:spPr>
        <p:txBody>
          <a:bodyPr/>
          <a:lstStyle/>
          <a:p>
            <a:r>
              <a:rPr lang="en-US" altLang="en-US" sz="2400" dirty="0" smtClean="0"/>
              <a:t>Token Bucket </a:t>
            </a:r>
            <a:r>
              <a:rPr lang="en-US" altLang="en-US" sz="2400" dirty="0" smtClean="0"/>
              <a:t>(</a:t>
            </a:r>
            <a:r>
              <a:rPr lang="en-US" altLang="en-US" sz="2400" dirty="0" smtClean="0"/>
              <a:t>r, </a:t>
            </a:r>
            <a:r>
              <a:rPr lang="en-US" altLang="en-US" sz="2400" dirty="0" err="1" smtClean="0"/>
              <a:t>MaxTokens</a:t>
            </a:r>
            <a:r>
              <a:rPr lang="en-US" altLang="en-US" sz="2400" dirty="0" smtClean="0"/>
              <a:t>):</a:t>
            </a:r>
          </a:p>
          <a:p>
            <a:pPr lvl="1"/>
            <a:r>
              <a:rPr lang="en-US" altLang="en-US" sz="2000" dirty="0" smtClean="0"/>
              <a:t>Generate a token every  r time units</a:t>
            </a:r>
          </a:p>
          <a:p>
            <a:pPr lvl="2"/>
            <a:r>
              <a:rPr lang="en-US" altLang="en-US" sz="1800" dirty="0" smtClean="0"/>
              <a:t>If number of tokens more than </a:t>
            </a:r>
            <a:r>
              <a:rPr lang="en-US" altLang="en-US" sz="1800" dirty="0" err="1" smtClean="0"/>
              <a:t>MaxToken</a:t>
            </a:r>
            <a:r>
              <a:rPr lang="en-US" altLang="en-US" sz="1800" dirty="0" smtClean="0"/>
              <a:t>, reset to </a:t>
            </a:r>
            <a:r>
              <a:rPr lang="en-US" altLang="en-US" sz="1800" dirty="0" err="1" smtClean="0"/>
              <a:t>MaxTokens</a:t>
            </a:r>
            <a:r>
              <a:rPr lang="en-US" altLang="en-US" sz="1800" dirty="0" smtClean="0"/>
              <a:t>.</a:t>
            </a:r>
          </a:p>
          <a:p>
            <a:pPr lvl="1"/>
            <a:r>
              <a:rPr lang="en-US" altLang="en-US" sz="2000" dirty="0" smtClean="0"/>
              <a:t>For an arriving packet: </a:t>
            </a:r>
            <a:r>
              <a:rPr lang="en-US" altLang="en-US" sz="2000" dirty="0" err="1" smtClean="0"/>
              <a:t>enqueue</a:t>
            </a:r>
            <a:endParaRPr lang="en-US" altLang="en-US" sz="2000" dirty="0" smtClean="0"/>
          </a:p>
          <a:p>
            <a:pPr lvl="1"/>
            <a:r>
              <a:rPr lang="en-US" altLang="en-US" sz="2000" dirty="0" smtClean="0"/>
              <a:t>While buffer not empty and there are tokens:</a:t>
            </a:r>
          </a:p>
          <a:p>
            <a:pPr lvl="2"/>
            <a:r>
              <a:rPr lang="en-US" altLang="en-US" sz="1800" dirty="0" smtClean="0"/>
              <a:t>send a packet and discard a token </a:t>
            </a:r>
            <a:endParaRPr lang="en-US" altLang="en-US" sz="1600" dirty="0" smtClean="0"/>
          </a:p>
        </p:txBody>
      </p:sp>
    </p:spTree>
    <p:extLst>
      <p:ext uri="{BB962C8B-B14F-4D97-AF65-F5344CB8AC3E}">
        <p14:creationId xmlns:p14="http://schemas.microsoft.com/office/powerpoint/2010/main" val="16162913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762000" y="304800"/>
            <a:ext cx="7772400" cy="685800"/>
          </a:xfrm>
        </p:spPr>
        <p:txBody>
          <a:bodyPr/>
          <a:lstStyle/>
          <a:p>
            <a:r>
              <a:rPr lang="en-US" altLang="en-US" sz="2400" smtClean="0"/>
              <a:t>The Token Bucket Algorithm</a:t>
            </a:r>
          </a:p>
        </p:txBody>
      </p:sp>
      <p:sp>
        <p:nvSpPr>
          <p:cNvPr id="31750" name="Text Box 4"/>
          <p:cNvSpPr txBox="1">
            <a:spLocks noChangeArrowheads="1"/>
          </p:cNvSpPr>
          <p:nvPr/>
        </p:nvSpPr>
        <p:spPr bwMode="auto">
          <a:xfrm>
            <a:off x="3595688" y="2755900"/>
            <a:ext cx="130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eaLnBrk="1" hangingPunct="1">
              <a:spcBef>
                <a:spcPct val="50000"/>
              </a:spcBef>
            </a:pPr>
            <a:r>
              <a:rPr lang="en-US" altLang="en-US" sz="2400">
                <a:latin typeface="Times New Roman" panose="02020603050405020304" pitchFamily="18" charset="0"/>
              </a:rPr>
              <a:t>5-34</a:t>
            </a:r>
          </a:p>
        </p:txBody>
      </p:sp>
      <p:pic>
        <p:nvPicPr>
          <p:cNvPr id="31751" name="Picture 5" descr="5-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19200"/>
            <a:ext cx="6172200"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80873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4"/>
          <p:cNvSpPr>
            <a:spLocks noChangeArrowheads="1"/>
          </p:cNvSpPr>
          <p:nvPr/>
        </p:nvSpPr>
        <p:spPr bwMode="auto">
          <a:xfrm>
            <a:off x="152400" y="71438"/>
            <a:ext cx="8153400" cy="523875"/>
          </a:xfrm>
          <a:prstGeom prst="rect">
            <a:avLst/>
          </a:prstGeom>
          <a:solidFill>
            <a:schemeClr val="bg1"/>
          </a:solidFill>
          <a:ln w="9525">
            <a:noFill/>
            <a:miter lim="800000"/>
            <a:headEnd/>
            <a:tailEnd/>
          </a:ln>
        </p:spPr>
        <p:txBody>
          <a:bodyPr anchor="ctr">
            <a:spAutoFit/>
          </a:bodyPr>
          <a:lstStyle/>
          <a:p>
            <a:pPr eaLnBrk="0" hangingPunct="0"/>
            <a:r>
              <a:rPr lang="en-US" sz="2800" dirty="0" smtClean="0">
                <a:solidFill>
                  <a:srgbClr val="FF0000"/>
                </a:solidFill>
                <a:latin typeface="Times-BoldItalic"/>
              </a:rPr>
              <a:t>Token </a:t>
            </a:r>
            <a:r>
              <a:rPr lang="en-US" sz="2800" dirty="0" smtClean="0">
                <a:solidFill>
                  <a:srgbClr val="FF0000"/>
                </a:solidFill>
                <a:latin typeface="Times-BoldItalic"/>
              </a:rPr>
              <a:t>Bucket</a:t>
            </a:r>
            <a:endParaRPr lang="en-US" sz="2800" dirty="0">
              <a:solidFill>
                <a:srgbClr val="FF0000"/>
              </a:solidFill>
              <a:latin typeface="Times-BoldItalic"/>
            </a:endParaRPr>
          </a:p>
        </p:txBody>
      </p:sp>
      <p:pic>
        <p:nvPicPr>
          <p:cNvPr id="93188" name="Picture 4"/>
          <p:cNvPicPr>
            <a:picLocks noChangeAspect="1" noChangeArrowheads="1"/>
          </p:cNvPicPr>
          <p:nvPr/>
        </p:nvPicPr>
        <p:blipFill>
          <a:blip r:embed="rId3" cstate="print"/>
          <a:srcRect/>
          <a:stretch>
            <a:fillRect/>
          </a:stretch>
        </p:blipFill>
        <p:spPr bwMode="auto">
          <a:xfrm>
            <a:off x="0" y="1765300"/>
            <a:ext cx="9144000" cy="4876800"/>
          </a:xfrm>
          <a:prstGeom prst="rect">
            <a:avLst/>
          </a:prstGeom>
          <a:noFill/>
          <a:ln w="9525">
            <a:noFill/>
            <a:miter lim="800000"/>
            <a:headEnd/>
            <a:tailEnd/>
          </a:ln>
        </p:spPr>
      </p:pic>
      <p:sp>
        <p:nvSpPr>
          <p:cNvPr id="20485" name="Rectangle 10"/>
          <p:cNvSpPr>
            <a:spLocks noChangeArrowheads="1"/>
          </p:cNvSpPr>
          <p:nvPr/>
        </p:nvSpPr>
        <p:spPr bwMode="auto">
          <a:xfrm>
            <a:off x="152400" y="558800"/>
            <a:ext cx="8991600" cy="1169551"/>
          </a:xfrm>
          <a:prstGeom prst="rect">
            <a:avLst/>
          </a:prstGeom>
          <a:solidFill>
            <a:schemeClr val="bg1"/>
          </a:solidFill>
          <a:ln w="9525">
            <a:noFill/>
            <a:miter lim="800000"/>
            <a:headEnd/>
            <a:tailEnd/>
          </a:ln>
        </p:spPr>
        <p:txBody>
          <a:bodyPr>
            <a:spAutoFit/>
          </a:bodyPr>
          <a:lstStyle/>
          <a:p>
            <a:pPr eaLnBrk="0" hangingPunct="0"/>
            <a:r>
              <a:rPr lang="en-US" sz="2300" i="0" dirty="0">
                <a:latin typeface="Times New Roman" pitchFamily="18" charset="0"/>
              </a:rPr>
              <a:t>Since the </a:t>
            </a:r>
            <a:r>
              <a:rPr lang="en-US" sz="2400" u="sng" dirty="0" smtClean="0">
                <a:solidFill>
                  <a:srgbClr val="0070C0"/>
                </a:solidFill>
                <a:latin typeface="Times New Roman" pitchFamily="18" charset="0"/>
              </a:rPr>
              <a:t>Leaky</a:t>
            </a:r>
            <a:r>
              <a:rPr lang="en-US" sz="2400" u="sng" dirty="0" smtClean="0">
                <a:solidFill>
                  <a:srgbClr val="0070C0"/>
                </a:solidFill>
                <a:latin typeface="Times-BoldItalic"/>
              </a:rPr>
              <a:t> </a:t>
            </a:r>
            <a:r>
              <a:rPr lang="en-US" sz="2400" u="sng" dirty="0" smtClean="0">
                <a:solidFill>
                  <a:srgbClr val="0070C0"/>
                </a:solidFill>
                <a:latin typeface="Times New Roman" pitchFamily="18" charset="0"/>
              </a:rPr>
              <a:t>Bucket</a:t>
            </a:r>
            <a:r>
              <a:rPr lang="en-US" sz="2400" i="0" u="sng" dirty="0" smtClean="0">
                <a:solidFill>
                  <a:srgbClr val="C00000"/>
                </a:solidFill>
                <a:latin typeface="Times New Roman" pitchFamily="18" charset="0"/>
              </a:rPr>
              <a:t> </a:t>
            </a:r>
            <a:r>
              <a:rPr lang="en-US" sz="2400" i="0" u="sng" dirty="0">
                <a:solidFill>
                  <a:srgbClr val="C00000"/>
                </a:solidFill>
                <a:latin typeface="Times New Roman" pitchFamily="18" charset="0"/>
              </a:rPr>
              <a:t>is not fai</a:t>
            </a:r>
            <a:r>
              <a:rPr lang="en-US" sz="2300" i="0" u="sng" dirty="0">
                <a:latin typeface="Times New Roman" pitchFamily="18" charset="0"/>
              </a:rPr>
              <a:t>r </a:t>
            </a:r>
            <a:r>
              <a:rPr lang="en-US" sz="2300" i="0" dirty="0">
                <a:latin typeface="Times New Roman" pitchFamily="18" charset="0"/>
              </a:rPr>
              <a:t>for idle host for long times then gets </a:t>
            </a:r>
            <a:r>
              <a:rPr lang="en-US" sz="2300" u="sng" dirty="0">
                <a:solidFill>
                  <a:srgbClr val="0000CC"/>
                </a:solidFill>
                <a:latin typeface="Times New Roman" pitchFamily="18" charset="0"/>
              </a:rPr>
              <a:t>bursty</a:t>
            </a:r>
            <a:r>
              <a:rPr lang="en-US" sz="2300" i="0" dirty="0">
                <a:latin typeface="Times New Roman" pitchFamily="18" charset="0"/>
              </a:rPr>
              <a:t> data, it still transmits the average rate (ignoring its long idle time</a:t>
            </a:r>
            <a:r>
              <a:rPr lang="en-US" sz="2300" i="0" dirty="0" smtClean="0">
                <a:latin typeface="Times New Roman" pitchFamily="18" charset="0"/>
              </a:rPr>
              <a:t>)!    Hence</a:t>
            </a:r>
            <a:r>
              <a:rPr lang="en-US" sz="2300" i="0" dirty="0">
                <a:latin typeface="Times New Roman" pitchFamily="18" charset="0"/>
              </a:rPr>
              <a:t>, we have Token </a:t>
            </a:r>
            <a:r>
              <a:rPr lang="en-US" sz="2300" i="0" dirty="0" smtClean="0">
                <a:latin typeface="Times New Roman" pitchFamily="18" charset="0"/>
              </a:rPr>
              <a:t>Bucket </a:t>
            </a:r>
            <a:r>
              <a:rPr lang="en-US" sz="2300" i="0" dirty="0">
                <a:latin typeface="Times New Roman" pitchFamily="18" charset="0"/>
              </a:rPr>
              <a:t>(TB). </a:t>
            </a:r>
            <a:endParaRPr lang="en-US" sz="2300" dirty="0">
              <a:latin typeface="Times New Roman" pitchFamily="18" charset="0"/>
            </a:endParaRPr>
          </a:p>
        </p:txBody>
      </p:sp>
    </p:spTree>
    <p:extLst>
      <p:ext uri="{BB962C8B-B14F-4D97-AF65-F5344CB8AC3E}">
        <p14:creationId xmlns:p14="http://schemas.microsoft.com/office/powerpoint/2010/main" val="602301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left)">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124754"/>
          </a:xfrm>
          <a:prstGeom prst="rect">
            <a:avLst/>
          </a:prstGeom>
        </p:spPr>
        <p:txBody>
          <a:bodyPr wrap="square">
            <a:spAutoFit/>
          </a:bodyPr>
          <a:lstStyle/>
          <a:p>
            <a:endParaRPr lang="en-US" sz="1200" i="0" dirty="0" smtClean="0"/>
          </a:p>
          <a:p>
            <a:pPr>
              <a:buFont typeface="Wingdings" pitchFamily="2" charset="2"/>
              <a:buChar char="Ø"/>
            </a:pPr>
            <a:r>
              <a:rPr lang="en-US" sz="2200" i="0" dirty="0" smtClean="0"/>
              <a:t>The bucket gets </a:t>
            </a:r>
            <a:r>
              <a:rPr lang="en-US" sz="2200" i="0" u="sng" dirty="0" smtClean="0">
                <a:solidFill>
                  <a:srgbClr val="C00000"/>
                </a:solidFill>
              </a:rPr>
              <a:t>tokens</a:t>
            </a:r>
            <a:r>
              <a:rPr lang="en-US" sz="2200" i="0" dirty="0" smtClean="0">
                <a:solidFill>
                  <a:srgbClr val="C00000"/>
                </a:solidFill>
              </a:rPr>
              <a:t> </a:t>
            </a:r>
            <a:r>
              <a:rPr lang="en-US" sz="2200" i="0" dirty="0" smtClean="0"/>
              <a:t>at a </a:t>
            </a:r>
            <a:r>
              <a:rPr lang="en-US" sz="2200" i="0" u="sng" dirty="0" smtClean="0"/>
              <a:t>certain </a:t>
            </a:r>
            <a:r>
              <a:rPr lang="en-US" sz="2200" i="0" dirty="0" smtClean="0"/>
              <a:t>rate (</a:t>
            </a:r>
            <a:r>
              <a:rPr lang="en-US" sz="2200" i="0" dirty="0" smtClean="0">
                <a:solidFill>
                  <a:srgbClr val="C00000"/>
                </a:solidFill>
              </a:rPr>
              <a:t>d</a:t>
            </a:r>
            <a:r>
              <a:rPr lang="en-US" sz="2200" i="0" dirty="0" smtClean="0"/>
              <a:t>ata </a:t>
            </a:r>
            <a:r>
              <a:rPr lang="en-US" sz="2200" i="0" dirty="0" smtClean="0">
                <a:solidFill>
                  <a:srgbClr val="C00000"/>
                </a:solidFill>
              </a:rPr>
              <a:t>u</a:t>
            </a:r>
            <a:r>
              <a:rPr lang="en-US" sz="2200" i="0" dirty="0" smtClean="0"/>
              <a:t>nit per </a:t>
            </a:r>
            <a:r>
              <a:rPr lang="en-US" sz="2200" i="0" dirty="0" smtClean="0">
                <a:solidFill>
                  <a:srgbClr val="C00000"/>
                </a:solidFill>
              </a:rPr>
              <a:t>s</a:t>
            </a:r>
            <a:r>
              <a:rPr lang="en-US" sz="2200" i="0" dirty="0" smtClean="0"/>
              <a:t>ec, </a:t>
            </a:r>
            <a:r>
              <a:rPr lang="en-US" sz="2200" i="0" dirty="0" smtClean="0">
                <a:solidFill>
                  <a:srgbClr val="C00000"/>
                </a:solidFill>
              </a:rPr>
              <a:t>du/s</a:t>
            </a:r>
            <a:r>
              <a:rPr lang="en-US" sz="2200" i="0" dirty="0" smtClean="0"/>
              <a:t>). </a:t>
            </a:r>
          </a:p>
          <a:p>
            <a:endParaRPr lang="en-US" sz="1600" i="0" dirty="0" smtClean="0"/>
          </a:p>
          <a:p>
            <a:pPr>
              <a:buFont typeface="Wingdings" pitchFamily="2" charset="2"/>
              <a:buChar char="Ø"/>
            </a:pPr>
            <a:r>
              <a:rPr lang="en-US" sz="2200" i="0" dirty="0" smtClean="0"/>
              <a:t>A </a:t>
            </a:r>
            <a:r>
              <a:rPr lang="en-US" sz="2200" i="0" u="sng" dirty="0" smtClean="0">
                <a:solidFill>
                  <a:srgbClr val="C00000"/>
                </a:solidFill>
              </a:rPr>
              <a:t>token</a:t>
            </a:r>
            <a:r>
              <a:rPr lang="en-US" sz="2200" i="0" dirty="0" smtClean="0"/>
              <a:t> is permission for the source to send a certain number of </a:t>
            </a:r>
            <a:br>
              <a:rPr lang="en-US" sz="2200" i="0" dirty="0" smtClean="0"/>
            </a:br>
            <a:r>
              <a:rPr lang="en-US" sz="2200" i="0" dirty="0">
                <a:solidFill>
                  <a:srgbClr val="0000CC"/>
                </a:solidFill>
              </a:rPr>
              <a:t>       </a:t>
            </a:r>
            <a:r>
              <a:rPr lang="en-US" sz="2200" i="0" dirty="0" err="1" smtClean="0">
                <a:solidFill>
                  <a:srgbClr val="C00000"/>
                </a:solidFill>
              </a:rPr>
              <a:t>du’</a:t>
            </a:r>
            <a:r>
              <a:rPr lang="en-US" sz="2200" i="0" dirty="0" err="1" smtClean="0">
                <a:solidFill>
                  <a:srgbClr val="0000CC"/>
                </a:solidFill>
              </a:rPr>
              <a:t>s</a:t>
            </a:r>
            <a:r>
              <a:rPr lang="en-US" sz="2200" i="0" dirty="0" smtClean="0">
                <a:solidFill>
                  <a:srgbClr val="0000CC"/>
                </a:solidFill>
              </a:rPr>
              <a:t> </a:t>
            </a:r>
            <a:r>
              <a:rPr lang="en-US" sz="2200" i="0" dirty="0" smtClean="0"/>
              <a:t>into the network. </a:t>
            </a:r>
          </a:p>
          <a:p>
            <a:endParaRPr lang="en-US" sz="1800" i="0" dirty="0" smtClean="0"/>
          </a:p>
          <a:p>
            <a:pPr>
              <a:buFont typeface="Wingdings" pitchFamily="2" charset="2"/>
              <a:buChar char="Ø"/>
            </a:pPr>
            <a:r>
              <a:rPr lang="en-US" sz="2200" i="0" u="sng" dirty="0" smtClean="0">
                <a:solidFill>
                  <a:srgbClr val="C00000"/>
                </a:solidFill>
              </a:rPr>
              <a:t>To send a packet</a:t>
            </a:r>
            <a:r>
              <a:rPr lang="en-US" sz="2200" i="0" dirty="0" smtClean="0"/>
              <a:t>, </a:t>
            </a:r>
            <a:r>
              <a:rPr lang="en-US" sz="2200" i="0" u="sng" dirty="0">
                <a:solidFill>
                  <a:srgbClr val="0000CC"/>
                </a:solidFill>
              </a:rPr>
              <a:t>remove from the bucket a number of tokens </a:t>
            </a:r>
            <a:br>
              <a:rPr lang="en-US" sz="2200" i="0" u="sng" dirty="0">
                <a:solidFill>
                  <a:srgbClr val="0000CC"/>
                </a:solidFill>
              </a:rPr>
            </a:br>
            <a:r>
              <a:rPr lang="en-US" sz="2200" i="0" dirty="0">
                <a:solidFill>
                  <a:srgbClr val="0000CC"/>
                </a:solidFill>
              </a:rPr>
              <a:t>    </a:t>
            </a:r>
            <a:r>
              <a:rPr lang="en-US" sz="2200" i="0" u="sng" dirty="0">
                <a:solidFill>
                  <a:srgbClr val="0000CC"/>
                </a:solidFill>
              </a:rPr>
              <a:t>equal in representation to the packet </a:t>
            </a:r>
            <a:r>
              <a:rPr lang="en-US" sz="2200" i="0" u="sng" dirty="0" smtClean="0">
                <a:solidFill>
                  <a:srgbClr val="0000CC"/>
                </a:solidFill>
              </a:rPr>
              <a:t>size in </a:t>
            </a:r>
            <a:r>
              <a:rPr lang="en-US" sz="2200" i="0" dirty="0" err="1" smtClean="0">
                <a:solidFill>
                  <a:srgbClr val="C00000"/>
                </a:solidFill>
              </a:rPr>
              <a:t>du’s</a:t>
            </a:r>
            <a:r>
              <a:rPr lang="en-US" sz="2200" i="0" u="sng" dirty="0" smtClean="0"/>
              <a:t>. </a:t>
            </a:r>
            <a:endParaRPr lang="en-US" sz="1600" i="0" u="sng" dirty="0" smtClean="0"/>
          </a:p>
          <a:p>
            <a:pPr>
              <a:buFont typeface="Wingdings" pitchFamily="2" charset="2"/>
              <a:buChar char="Ø"/>
            </a:pPr>
            <a:endParaRPr lang="en-US" sz="1600" i="0" dirty="0" smtClean="0"/>
          </a:p>
          <a:p>
            <a:pPr>
              <a:buFont typeface="Wingdings" pitchFamily="2" charset="2"/>
              <a:buChar char="Ø"/>
            </a:pPr>
            <a:r>
              <a:rPr lang="en-US" sz="2200" i="0" u="sng" dirty="0" smtClean="0">
                <a:solidFill>
                  <a:srgbClr val="C00000"/>
                </a:solidFill>
              </a:rPr>
              <a:t>If not enough tokens </a:t>
            </a:r>
            <a:r>
              <a:rPr lang="en-US" sz="2200" i="0" dirty="0" smtClean="0"/>
              <a:t>are in the bucket to send a packet, the </a:t>
            </a:r>
            <a:br>
              <a:rPr lang="en-US" sz="2200" i="0" dirty="0" smtClean="0"/>
            </a:br>
            <a:r>
              <a:rPr lang="en-US" sz="2200" i="0" dirty="0" smtClean="0"/>
              <a:t>   packet either:</a:t>
            </a:r>
          </a:p>
          <a:p>
            <a:pPr lvl="1">
              <a:buFont typeface="Courier New" pitchFamily="49" charset="0"/>
              <a:buChar char="o"/>
            </a:pPr>
            <a:r>
              <a:rPr lang="en-US" sz="2200" i="0" dirty="0" smtClean="0"/>
              <a:t> </a:t>
            </a:r>
            <a:r>
              <a:rPr lang="en-US" sz="2400" i="0" u="sng" dirty="0" smtClean="0">
                <a:solidFill>
                  <a:srgbClr val="00B050"/>
                </a:solidFill>
              </a:rPr>
              <a:t>queued </a:t>
            </a:r>
            <a:r>
              <a:rPr lang="en-US" sz="2200" i="0" u="sng" dirty="0" smtClean="0">
                <a:solidFill>
                  <a:srgbClr val="0000CC"/>
                </a:solidFill>
              </a:rPr>
              <a:t>waiting until the bucket has enough tokens</a:t>
            </a:r>
            <a:r>
              <a:rPr lang="en-US" sz="2200" i="0" dirty="0" smtClean="0">
                <a:solidFill>
                  <a:srgbClr val="0000CC"/>
                </a:solidFill>
              </a:rPr>
              <a:t>  </a:t>
            </a:r>
            <a:br>
              <a:rPr lang="en-US" sz="2200" i="0" dirty="0" smtClean="0">
                <a:solidFill>
                  <a:srgbClr val="0000CC"/>
                </a:solidFill>
              </a:rPr>
            </a:br>
            <a:r>
              <a:rPr lang="en-US" sz="2200" i="0" dirty="0" smtClean="0">
                <a:solidFill>
                  <a:srgbClr val="0000CC"/>
                </a:solidFill>
              </a:rPr>
              <a:t>         </a:t>
            </a:r>
            <a:r>
              <a:rPr lang="en-US" sz="2200" i="0" dirty="0" smtClean="0"/>
              <a:t>(in the case of a </a:t>
            </a:r>
            <a:r>
              <a:rPr lang="en-US" sz="2400" i="0" u="sng" dirty="0">
                <a:solidFill>
                  <a:srgbClr val="00B050"/>
                </a:solidFill>
              </a:rPr>
              <a:t>shaper</a:t>
            </a:r>
            <a:r>
              <a:rPr lang="en-US" sz="2200" i="0" dirty="0" smtClean="0"/>
              <a:t>), </a:t>
            </a:r>
            <a:r>
              <a:rPr lang="en-US" sz="2400" i="0" u="sng" dirty="0" smtClean="0">
                <a:solidFill>
                  <a:srgbClr val="FF0000"/>
                </a:solidFill>
              </a:rPr>
              <a:t>OR</a:t>
            </a:r>
            <a:r>
              <a:rPr lang="en-US" sz="2200" i="0" dirty="0" smtClean="0"/>
              <a:t> </a:t>
            </a:r>
          </a:p>
          <a:p>
            <a:pPr lvl="1">
              <a:buFont typeface="Courier New" pitchFamily="49" charset="0"/>
              <a:buChar char="o"/>
            </a:pPr>
            <a:r>
              <a:rPr lang="en-US" sz="2200" i="0" dirty="0" smtClean="0">
                <a:solidFill>
                  <a:srgbClr val="660066"/>
                </a:solidFill>
              </a:rPr>
              <a:t> </a:t>
            </a:r>
            <a:r>
              <a:rPr lang="en-US" sz="2400" i="0" dirty="0" smtClean="0">
                <a:solidFill>
                  <a:srgbClr val="660066"/>
                </a:solidFill>
              </a:rPr>
              <a:t>discard/marked-down </a:t>
            </a:r>
            <a:r>
              <a:rPr lang="en-US" sz="2400" i="0" dirty="0" smtClean="0"/>
              <a:t>(in the case of a </a:t>
            </a:r>
            <a:r>
              <a:rPr lang="en-US" sz="2400" i="0" u="sng" dirty="0">
                <a:solidFill>
                  <a:srgbClr val="660066"/>
                </a:solidFill>
              </a:rPr>
              <a:t>policer</a:t>
            </a:r>
            <a:r>
              <a:rPr lang="en-US" sz="2400" i="0" dirty="0" smtClean="0"/>
              <a:t>). </a:t>
            </a:r>
            <a:endParaRPr lang="en-US" sz="2200" i="0" dirty="0" smtClean="0"/>
          </a:p>
          <a:p>
            <a:endParaRPr lang="en-US" sz="1400" i="0" dirty="0" smtClean="0"/>
          </a:p>
          <a:p>
            <a:pPr>
              <a:buFont typeface="Wingdings" pitchFamily="2" charset="2"/>
              <a:buChar char="Ø"/>
            </a:pPr>
            <a:r>
              <a:rPr lang="en-US" sz="2200" i="0" dirty="0" smtClean="0"/>
              <a:t>If the bucket fills to its specified capacity (max burst size) , newly </a:t>
            </a:r>
            <a:br>
              <a:rPr lang="en-US" sz="2200" i="0" dirty="0" smtClean="0"/>
            </a:br>
            <a:r>
              <a:rPr lang="en-US" sz="2200" i="0" dirty="0" smtClean="0"/>
              <a:t>   arriving tokens are discarded. </a:t>
            </a:r>
          </a:p>
          <a:p>
            <a:endParaRPr lang="en-US" sz="2200" i="0" dirty="0" smtClean="0"/>
          </a:p>
          <a:p>
            <a:pPr>
              <a:buFont typeface="Wingdings" pitchFamily="2" charset="2"/>
              <a:buChar char="Ø"/>
            </a:pPr>
            <a:r>
              <a:rPr lang="en-US" sz="2200" i="0" dirty="0" smtClean="0"/>
              <a:t>A </a:t>
            </a:r>
            <a:r>
              <a:rPr lang="en-US" sz="2200" i="0" u="sng" dirty="0" smtClean="0">
                <a:solidFill>
                  <a:srgbClr val="C00000"/>
                </a:solidFill>
              </a:rPr>
              <a:t>token bucket </a:t>
            </a:r>
            <a:r>
              <a:rPr lang="en-US" sz="2200" i="0" dirty="0" smtClean="0"/>
              <a:t>permits </a:t>
            </a:r>
            <a:r>
              <a:rPr lang="en-US" sz="2200" i="0" dirty="0" smtClean="0">
                <a:solidFill>
                  <a:srgbClr val="0070C0"/>
                </a:solidFill>
              </a:rPr>
              <a:t>burstiness</a:t>
            </a:r>
            <a:r>
              <a:rPr lang="en-US" sz="2200" i="0" dirty="0" smtClean="0"/>
              <a:t>, but bounds (</a:t>
            </a:r>
            <a:r>
              <a:rPr lang="en-US" sz="2400" i="0" u="sng" dirty="0" smtClean="0">
                <a:solidFill>
                  <a:srgbClr val="00B050"/>
                </a:solidFill>
              </a:rPr>
              <a:t>shape</a:t>
            </a:r>
            <a:r>
              <a:rPr lang="en-US" sz="2200" i="0" dirty="0" smtClean="0"/>
              <a:t>/</a:t>
            </a:r>
            <a:r>
              <a:rPr lang="en-US" sz="2400" i="0" u="sng" dirty="0" smtClean="0">
                <a:solidFill>
                  <a:srgbClr val="FF0000"/>
                </a:solidFill>
              </a:rPr>
              <a:t>police</a:t>
            </a:r>
            <a:r>
              <a:rPr lang="en-US" sz="2200" i="0" u="sng" dirty="0" smtClean="0">
                <a:solidFill>
                  <a:srgbClr val="FF0000"/>
                </a:solidFill>
              </a:rPr>
              <a:t>)</a:t>
            </a:r>
            <a:r>
              <a:rPr lang="en-US" sz="2200" i="0" dirty="0" smtClean="0"/>
              <a:t> it. </a:t>
            </a:r>
            <a:endParaRPr lang="en-US" sz="2200" i="0" dirty="0"/>
          </a:p>
        </p:txBody>
      </p:sp>
    </p:spTree>
    <p:extLst>
      <p:ext uri="{BB962C8B-B14F-4D97-AF65-F5344CB8AC3E}">
        <p14:creationId xmlns:p14="http://schemas.microsoft.com/office/powerpoint/2010/main" val="129666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wipe(down)">
                                      <p:cBhvr>
                                        <p:cTn id="33" dur="500"/>
                                        <p:tgtEl>
                                          <p:spTgt spid="3">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wipe(down)">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6400800"/>
            <a:ext cx="1905000" cy="457200"/>
          </a:xfrm>
          <a:prstGeom prst="rect">
            <a:avLst/>
          </a:prstGeom>
        </p:spPr>
        <p:txBody>
          <a:bodyPr/>
          <a:lstStyle/>
          <a:p>
            <a:pPr>
              <a:defRPr/>
            </a:pPr>
            <a:r>
              <a:rPr lang="en-US" smtClean="0"/>
              <a:t>30.</a:t>
            </a:r>
            <a:fld id="{4AC0332B-B109-4711-B994-1051101F90D8}" type="slidenum">
              <a:rPr lang="en-US" smtClean="0"/>
              <a:pPr>
                <a:defRPr/>
              </a:pPr>
              <a:t>69</a:t>
            </a:fld>
            <a:endParaRPr lang="en-US"/>
          </a:p>
        </p:txBody>
      </p:sp>
      <p:sp>
        <p:nvSpPr>
          <p:cNvPr id="3" name="Rectangle 2"/>
          <p:cNvSpPr/>
          <p:nvPr/>
        </p:nvSpPr>
        <p:spPr>
          <a:xfrm>
            <a:off x="0" y="152400"/>
            <a:ext cx="9144000" cy="5663089"/>
          </a:xfrm>
          <a:prstGeom prst="rect">
            <a:avLst/>
          </a:prstGeom>
        </p:spPr>
        <p:txBody>
          <a:bodyPr wrap="square">
            <a:spAutoFit/>
          </a:bodyPr>
          <a:lstStyle/>
          <a:p>
            <a:endParaRPr lang="en-US" sz="2700" i="0" dirty="0" smtClean="0"/>
          </a:p>
          <a:p>
            <a:pPr>
              <a:buFont typeface="Wingdings" pitchFamily="2" charset="2"/>
              <a:buChar char="Ø"/>
            </a:pPr>
            <a:r>
              <a:rPr lang="en-US" sz="2700" i="0" dirty="0" smtClean="0"/>
              <a:t>The </a:t>
            </a:r>
            <a:r>
              <a:rPr lang="en-US" sz="2700" i="0" u="sng" dirty="0" smtClean="0">
                <a:solidFill>
                  <a:srgbClr val="C00000"/>
                </a:solidFill>
              </a:rPr>
              <a:t>token bucket </a:t>
            </a:r>
            <a:r>
              <a:rPr lang="en-US" sz="2700" i="0" dirty="0" smtClean="0"/>
              <a:t>algorithm provides users with </a:t>
            </a:r>
            <a:br>
              <a:rPr lang="en-US" sz="2700" i="0" dirty="0" smtClean="0"/>
            </a:br>
            <a:r>
              <a:rPr lang="en-US" sz="2700" i="0" dirty="0" smtClean="0"/>
              <a:t>    three actions/categories for each </a:t>
            </a:r>
            <a:r>
              <a:rPr lang="en-US" sz="2700" i="0" dirty="0" smtClean="0">
                <a:solidFill>
                  <a:srgbClr val="C00000"/>
                </a:solidFill>
              </a:rPr>
              <a:t>in-bound</a:t>
            </a:r>
            <a:r>
              <a:rPr lang="en-US" sz="2700" i="0" dirty="0" smtClean="0"/>
              <a:t> </a:t>
            </a:r>
            <a:br>
              <a:rPr lang="en-US" sz="2700" i="0" dirty="0" smtClean="0"/>
            </a:br>
            <a:r>
              <a:rPr lang="en-US" sz="2700" i="0" dirty="0" smtClean="0"/>
              <a:t>   (incoming) </a:t>
            </a:r>
            <a:r>
              <a:rPr lang="en-US" sz="2700" i="0" dirty="0" smtClean="0">
                <a:solidFill>
                  <a:srgbClr val="C00000"/>
                </a:solidFill>
              </a:rPr>
              <a:t>packet</a:t>
            </a:r>
            <a:r>
              <a:rPr lang="en-US" sz="2700" i="0" dirty="0" smtClean="0"/>
              <a:t>, in case of </a:t>
            </a:r>
            <a:r>
              <a:rPr lang="en-US" sz="2700" i="0" u="sng" dirty="0" smtClean="0">
                <a:solidFill>
                  <a:srgbClr val="0000CC"/>
                </a:solidFill>
              </a:rPr>
              <a:t>Traffic Policing </a:t>
            </a:r>
            <a:br>
              <a:rPr lang="en-US" sz="2700" i="0" u="sng" dirty="0" smtClean="0">
                <a:solidFill>
                  <a:srgbClr val="0000CC"/>
                </a:solidFill>
              </a:rPr>
            </a:br>
            <a:r>
              <a:rPr lang="en-US" sz="2700" i="0" dirty="0" smtClean="0">
                <a:solidFill>
                  <a:srgbClr val="0000CC"/>
                </a:solidFill>
              </a:rPr>
              <a:t>    </a:t>
            </a:r>
            <a:r>
              <a:rPr lang="en-US" sz="2700" i="0" u="sng" dirty="0" smtClean="0">
                <a:solidFill>
                  <a:srgbClr val="0000CC"/>
                </a:solidFill>
              </a:rPr>
              <a:t>configured</a:t>
            </a:r>
            <a:r>
              <a:rPr lang="en-US" sz="2700" i="0" dirty="0" smtClean="0"/>
              <a:t> </a:t>
            </a:r>
            <a:r>
              <a:rPr lang="en-US" sz="2000" i="0" dirty="0" smtClean="0"/>
              <a:t>: </a:t>
            </a:r>
          </a:p>
          <a:p>
            <a:endParaRPr lang="en-US" sz="2000" i="0" dirty="0" smtClean="0"/>
          </a:p>
          <a:p>
            <a:endParaRPr lang="en-US" sz="1800" i="0" dirty="0" smtClean="0"/>
          </a:p>
          <a:p>
            <a:pPr lvl="1">
              <a:buFont typeface="Courier New" pitchFamily="49" charset="0"/>
              <a:buChar char="o"/>
            </a:pPr>
            <a:r>
              <a:rPr lang="en-US" sz="2700" i="0" dirty="0"/>
              <a:t> </a:t>
            </a:r>
            <a:r>
              <a:rPr lang="en-US" sz="2700" i="0" dirty="0" smtClean="0"/>
              <a:t>a </a:t>
            </a:r>
            <a:r>
              <a:rPr lang="en-US" sz="2700" dirty="0" smtClean="0">
                <a:solidFill>
                  <a:srgbClr val="0000CC"/>
                </a:solidFill>
              </a:rPr>
              <a:t>conform</a:t>
            </a:r>
            <a:r>
              <a:rPr lang="en-US" sz="2700" i="0" dirty="0" smtClean="0"/>
              <a:t> action– </a:t>
            </a:r>
            <a:r>
              <a:rPr lang="en-US" sz="2700" i="0" dirty="0" err="1" smtClean="0">
                <a:solidFill>
                  <a:srgbClr val="660066"/>
                </a:solidFill>
              </a:rPr>
              <a:t>Config</a:t>
            </a:r>
            <a:r>
              <a:rPr lang="en-US" sz="2700" i="0" dirty="0" smtClean="0">
                <a:solidFill>
                  <a:srgbClr val="660066"/>
                </a:solidFill>
              </a:rPr>
              <a:t>. to transmit packet</a:t>
            </a:r>
            <a:r>
              <a:rPr lang="en-US" sz="2700" i="0" dirty="0" smtClean="0"/>
              <a:t>, </a:t>
            </a:r>
          </a:p>
          <a:p>
            <a:pPr lvl="1"/>
            <a:endParaRPr lang="en-US" sz="2700" i="0" dirty="0" smtClean="0"/>
          </a:p>
          <a:p>
            <a:pPr lvl="1">
              <a:buFont typeface="Courier New" pitchFamily="49" charset="0"/>
              <a:buChar char="o"/>
            </a:pPr>
            <a:r>
              <a:rPr lang="en-US" sz="2700" i="0" dirty="0" smtClean="0"/>
              <a:t> an </a:t>
            </a:r>
            <a:r>
              <a:rPr lang="en-US" sz="2700" dirty="0">
                <a:solidFill>
                  <a:srgbClr val="0000CC"/>
                </a:solidFill>
              </a:rPr>
              <a:t>exceed</a:t>
            </a:r>
            <a:r>
              <a:rPr lang="en-US" sz="2700" i="0" dirty="0" smtClean="0"/>
              <a:t> action– </a:t>
            </a:r>
            <a:r>
              <a:rPr lang="en-US" sz="2700" i="0" dirty="0" err="1">
                <a:solidFill>
                  <a:srgbClr val="660066"/>
                </a:solidFill>
              </a:rPr>
              <a:t>Config</a:t>
            </a:r>
            <a:r>
              <a:rPr lang="en-US" sz="2700" i="0" dirty="0">
                <a:solidFill>
                  <a:srgbClr val="660066"/>
                </a:solidFill>
              </a:rPr>
              <a:t>. t</a:t>
            </a:r>
            <a:r>
              <a:rPr lang="en-US" sz="2700" i="0" dirty="0" smtClean="0">
                <a:solidFill>
                  <a:srgbClr val="660066"/>
                </a:solidFill>
              </a:rPr>
              <a:t>o transmit </a:t>
            </a:r>
            <a:r>
              <a:rPr lang="en-US" sz="2700" i="0" dirty="0">
                <a:solidFill>
                  <a:srgbClr val="660066"/>
                </a:solidFill>
              </a:rPr>
              <a:t>packet but </a:t>
            </a:r>
            <a:r>
              <a:rPr lang="en-US" sz="2700" i="0" dirty="0" smtClean="0">
                <a:solidFill>
                  <a:srgbClr val="660066"/>
                </a:solidFill>
              </a:rPr>
              <a:t/>
            </a:r>
            <a:br>
              <a:rPr lang="en-US" sz="2700" i="0" dirty="0" smtClean="0">
                <a:solidFill>
                  <a:srgbClr val="660066"/>
                </a:solidFill>
              </a:rPr>
            </a:br>
            <a:r>
              <a:rPr lang="en-US" sz="2700" i="0" dirty="0" smtClean="0">
                <a:solidFill>
                  <a:srgbClr val="660066"/>
                </a:solidFill>
              </a:rPr>
              <a:t>                                    with lower </a:t>
            </a:r>
            <a:r>
              <a:rPr lang="en-US" sz="2700" i="0" dirty="0">
                <a:solidFill>
                  <a:srgbClr val="660066"/>
                </a:solidFill>
              </a:rPr>
              <a:t>priority,</a:t>
            </a:r>
            <a:r>
              <a:rPr lang="en-US" sz="2700" i="0" dirty="0" smtClean="0"/>
              <a:t> and </a:t>
            </a:r>
          </a:p>
          <a:p>
            <a:pPr lvl="1"/>
            <a:endParaRPr lang="en-US" sz="2700" i="0" dirty="0" smtClean="0"/>
          </a:p>
          <a:p>
            <a:pPr lvl="1">
              <a:buFont typeface="Courier New" pitchFamily="49" charset="0"/>
              <a:buChar char="o"/>
            </a:pPr>
            <a:r>
              <a:rPr lang="en-US" sz="2700" i="0" dirty="0"/>
              <a:t> </a:t>
            </a:r>
            <a:r>
              <a:rPr lang="en-US" sz="2700" i="0" dirty="0" smtClean="0"/>
              <a:t>an </a:t>
            </a:r>
            <a:r>
              <a:rPr lang="en-US" sz="2700" dirty="0">
                <a:solidFill>
                  <a:srgbClr val="0000CC"/>
                </a:solidFill>
              </a:rPr>
              <a:t>optional violate </a:t>
            </a:r>
            <a:r>
              <a:rPr lang="en-US" sz="2700" i="0" dirty="0" smtClean="0"/>
              <a:t>– </a:t>
            </a:r>
            <a:r>
              <a:rPr lang="en-US" sz="2700" i="0" dirty="0" smtClean="0">
                <a:solidFill>
                  <a:srgbClr val="660066"/>
                </a:solidFill>
              </a:rPr>
              <a:t>Drop </a:t>
            </a:r>
            <a:r>
              <a:rPr lang="en-US" sz="2700" i="0" dirty="0">
                <a:solidFill>
                  <a:srgbClr val="660066"/>
                </a:solidFill>
              </a:rPr>
              <a:t>the packet</a:t>
            </a:r>
            <a:r>
              <a:rPr lang="en-US" sz="2700" i="0" dirty="0" smtClean="0"/>
              <a:t>.  </a:t>
            </a:r>
          </a:p>
          <a:p>
            <a:endParaRPr lang="en-US" sz="2700" i="0" dirty="0"/>
          </a:p>
        </p:txBody>
      </p:sp>
    </p:spTree>
    <p:extLst>
      <p:ext uri="{BB962C8B-B14F-4D97-AF65-F5344CB8AC3E}">
        <p14:creationId xmlns:p14="http://schemas.microsoft.com/office/powerpoint/2010/main" val="114796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3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3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up)">
                                      <p:cBhvr>
                                        <p:cTn id="17" dur="3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up)">
                                      <p:cBhvr>
                                        <p:cTn id="22" dur="3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QoS</a:t>
            </a:r>
            <a:r>
              <a:rPr lang="en-US" dirty="0" smtClean="0"/>
              <a:t>: Quality of Service</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7</a:t>
            </a:fld>
            <a:endParaRPr lang="en-US" dirty="0"/>
          </a:p>
        </p:txBody>
      </p:sp>
      <p:sp>
        <p:nvSpPr>
          <p:cNvPr id="4" name="Content Placeholder 3"/>
          <p:cNvSpPr>
            <a:spLocks noGrp="1"/>
          </p:cNvSpPr>
          <p:nvPr>
            <p:ph sz="quarter" idx="1"/>
          </p:nvPr>
        </p:nvSpPr>
        <p:spPr/>
        <p:txBody>
          <a:bodyPr>
            <a:normAutofit/>
          </a:bodyPr>
          <a:lstStyle/>
          <a:p>
            <a:r>
              <a:rPr lang="en-US" sz="2400" dirty="0" smtClean="0"/>
              <a:t>Idea: build some unfairness into the network</a:t>
            </a:r>
          </a:p>
          <a:p>
            <a:pPr lvl="1"/>
            <a:r>
              <a:rPr lang="en-US" sz="2400" dirty="0" smtClean="0"/>
              <a:t>Some traffic is high priority, gets better service</a:t>
            </a:r>
          </a:p>
          <a:p>
            <a:pPr lvl="1"/>
            <a:r>
              <a:rPr lang="en-US" sz="2400" dirty="0" smtClean="0"/>
              <a:t>Some traffic is low priority, gets reduced service</a:t>
            </a:r>
          </a:p>
          <a:p>
            <a:r>
              <a:rPr lang="en-US" sz="2400" dirty="0" smtClean="0"/>
              <a:t>Thus, “important” traffic receives “better” service</a:t>
            </a:r>
          </a:p>
          <a:p>
            <a:pPr lvl="1"/>
            <a:r>
              <a:rPr lang="en-US" sz="2400" dirty="0" smtClean="0"/>
              <a:t>What traffic is important?</a:t>
            </a:r>
          </a:p>
          <a:p>
            <a:pPr lvl="1"/>
            <a:r>
              <a:rPr lang="en-US" sz="2400" dirty="0" smtClean="0"/>
              <a:t>What do we mean by “better” service?</a:t>
            </a:r>
          </a:p>
          <a:p>
            <a:pPr lvl="2"/>
            <a:r>
              <a:rPr lang="en-US" sz="2400" dirty="0" smtClean="0"/>
              <a:t>Is the gain guaranteed and strictly defined?</a:t>
            </a:r>
          </a:p>
          <a:p>
            <a:pPr lvl="2"/>
            <a:r>
              <a:rPr lang="en-US" sz="2400" dirty="0" smtClean="0"/>
              <a:t>Is the gain relative and fungible?</a:t>
            </a:r>
          </a:p>
        </p:txBody>
      </p:sp>
    </p:spTree>
    <p:extLst>
      <p:ext uri="{BB962C8B-B14F-4D97-AF65-F5344CB8AC3E}">
        <p14:creationId xmlns:p14="http://schemas.microsoft.com/office/powerpoint/2010/main" val="42220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anim calcmode="lin" valueType="num">
                                      <p:cBhvr>
                                        <p:cTn id="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anim calcmode="lin" valueType="num">
                                      <p:cBhvr>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anim calcmode="lin" valueType="num">
                                      <p:cBhvr>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anim calcmode="lin" valueType="num">
                                      <p:cBhvr>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anim calcmode="lin" valueType="num">
                                      <p:cBhvr>
                                        <p:cTn id="2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en-US" smtClean="0"/>
              <a:t>Leaky Bucket vs Token Bucket</a:t>
            </a:r>
          </a:p>
        </p:txBody>
      </p:sp>
      <p:sp>
        <p:nvSpPr>
          <p:cNvPr id="33797" name="Rectangle 5"/>
          <p:cNvSpPr>
            <a:spLocks noGrp="1" noChangeArrowheads="1"/>
          </p:cNvSpPr>
          <p:nvPr>
            <p:ph type="body" sz="half" idx="1"/>
          </p:nvPr>
        </p:nvSpPr>
        <p:spPr/>
        <p:txBody>
          <a:bodyPr>
            <a:normAutofit/>
          </a:bodyPr>
          <a:lstStyle/>
          <a:p>
            <a:pPr>
              <a:buFont typeface="Wingdings" panose="05000000000000000000" pitchFamily="2" charset="2"/>
              <a:buNone/>
            </a:pPr>
            <a:r>
              <a:rPr lang="en-US" altLang="en-US" sz="2000" dirty="0" smtClean="0"/>
              <a:t>Leaky Bucket</a:t>
            </a:r>
          </a:p>
          <a:p>
            <a:r>
              <a:rPr lang="en-US" altLang="en-US" sz="2000" dirty="0" smtClean="0"/>
              <a:t>Discard:</a:t>
            </a:r>
          </a:p>
          <a:p>
            <a:pPr lvl="1"/>
            <a:r>
              <a:rPr lang="en-US" altLang="en-US" sz="2000" dirty="0" smtClean="0"/>
              <a:t>Packets</a:t>
            </a:r>
          </a:p>
          <a:p>
            <a:pPr marL="342900" lvl="1" indent="0">
              <a:buNone/>
            </a:pPr>
            <a:endParaRPr lang="en-US" altLang="en-US" sz="2000" dirty="0" smtClean="0"/>
          </a:p>
          <a:p>
            <a:r>
              <a:rPr lang="en-US" altLang="en-US" sz="2000" dirty="0" smtClean="0"/>
              <a:t>Rate: </a:t>
            </a:r>
          </a:p>
          <a:p>
            <a:pPr lvl="1"/>
            <a:r>
              <a:rPr lang="en-US" altLang="en-US" sz="2000" dirty="0" smtClean="0"/>
              <a:t>fixed rate (perfect)</a:t>
            </a:r>
          </a:p>
          <a:p>
            <a:pPr lvl="1"/>
            <a:endParaRPr lang="en-US" altLang="en-US" sz="2000" dirty="0" smtClean="0"/>
          </a:p>
          <a:p>
            <a:r>
              <a:rPr lang="en-US" altLang="en-US" sz="2000" dirty="0" smtClean="0"/>
              <a:t>Arriving Burst:</a:t>
            </a:r>
          </a:p>
          <a:p>
            <a:pPr lvl="1"/>
            <a:r>
              <a:rPr lang="en-US" altLang="en-US" sz="2000" dirty="0" smtClean="0"/>
              <a:t>Waits in bucket</a:t>
            </a:r>
          </a:p>
        </p:txBody>
      </p:sp>
      <p:sp>
        <p:nvSpPr>
          <p:cNvPr id="33798" name="Rectangle 6"/>
          <p:cNvSpPr>
            <a:spLocks noGrp="1" noChangeArrowheads="1"/>
          </p:cNvSpPr>
          <p:nvPr>
            <p:ph type="body" sz="half" idx="2"/>
          </p:nvPr>
        </p:nvSpPr>
        <p:spPr/>
        <p:txBody>
          <a:bodyPr>
            <a:normAutofit/>
          </a:bodyPr>
          <a:lstStyle/>
          <a:p>
            <a:pPr>
              <a:buFont typeface="Wingdings" panose="05000000000000000000" pitchFamily="2" charset="2"/>
              <a:buNone/>
            </a:pPr>
            <a:r>
              <a:rPr lang="en-US" altLang="en-US" sz="2000" dirty="0" smtClean="0"/>
              <a:t>Token Bucket</a:t>
            </a:r>
          </a:p>
          <a:p>
            <a:r>
              <a:rPr lang="en-US" altLang="en-US" sz="2000" dirty="0" smtClean="0"/>
              <a:t>Discard: </a:t>
            </a:r>
          </a:p>
          <a:p>
            <a:pPr lvl="1"/>
            <a:r>
              <a:rPr lang="en-US" altLang="en-US" sz="2000" dirty="0" smtClean="0"/>
              <a:t>Tokens</a:t>
            </a:r>
          </a:p>
          <a:p>
            <a:pPr lvl="1"/>
            <a:r>
              <a:rPr lang="en-US" altLang="en-US" sz="2000" dirty="0" smtClean="0"/>
              <a:t>Packet management separate</a:t>
            </a:r>
          </a:p>
          <a:p>
            <a:r>
              <a:rPr lang="en-US" altLang="en-US" sz="2000" dirty="0" smtClean="0"/>
              <a:t>Rate: </a:t>
            </a:r>
          </a:p>
          <a:p>
            <a:pPr lvl="1"/>
            <a:r>
              <a:rPr lang="en-US" altLang="en-US" sz="2000" dirty="0" smtClean="0"/>
              <a:t>Average rate </a:t>
            </a:r>
          </a:p>
          <a:p>
            <a:pPr lvl="1"/>
            <a:r>
              <a:rPr lang="en-US" altLang="en-US" sz="2000" dirty="0" smtClean="0"/>
              <a:t>Bursts allowed</a:t>
            </a:r>
          </a:p>
          <a:p>
            <a:r>
              <a:rPr lang="en-US" altLang="en-US" sz="2000" dirty="0" smtClean="0"/>
              <a:t>Arriving Burst:</a:t>
            </a:r>
            <a:endParaRPr lang="he-IL" altLang="en-US" sz="2000" dirty="0" smtClean="0">
              <a:cs typeface="Arial" panose="020B0604020202020204" pitchFamily="34" charset="0"/>
            </a:endParaRPr>
          </a:p>
          <a:p>
            <a:pPr lvl="1"/>
            <a:r>
              <a:rPr lang="en-US" altLang="en-US" sz="2000" dirty="0" smtClean="0">
                <a:cs typeface="Arial" panose="020B0604020202020204" pitchFamily="34" charset="0"/>
              </a:rPr>
              <a:t>Can be sent immediately</a:t>
            </a:r>
          </a:p>
        </p:txBody>
      </p:sp>
    </p:spTree>
    <p:extLst>
      <p:ext uri="{BB962C8B-B14F-4D97-AF65-F5344CB8AC3E}">
        <p14:creationId xmlns:p14="http://schemas.microsoft.com/office/powerpoint/2010/main" val="7473412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Freeform 2"/>
          <p:cNvSpPr>
            <a:spLocks/>
          </p:cNvSpPr>
          <p:nvPr/>
        </p:nvSpPr>
        <p:spPr bwMode="auto">
          <a:xfrm>
            <a:off x="3187700" y="3295650"/>
            <a:ext cx="1798638" cy="1674813"/>
          </a:xfrm>
          <a:custGeom>
            <a:avLst/>
            <a:gdLst>
              <a:gd name="T0" fmla="*/ 463191048 w 1292"/>
              <a:gd name="T1" fmla="*/ 12467015 h 1255"/>
              <a:gd name="T2" fmla="*/ 67831758 w 1292"/>
              <a:gd name="T3" fmla="*/ 279604333 h 1255"/>
              <a:gd name="T4" fmla="*/ 56203262 w 1292"/>
              <a:gd name="T5" fmla="*/ 931422866 h 1255"/>
              <a:gd name="T6" fmla="*/ 102715877 w 1292"/>
              <a:gd name="T7" fmla="*/ 1476385786 h 1255"/>
              <a:gd name="T8" fmla="*/ 474819545 w 1292"/>
              <a:gd name="T9" fmla="*/ 1551183840 h 1255"/>
              <a:gd name="T10" fmla="*/ 1253910889 w 1292"/>
              <a:gd name="T11" fmla="*/ 2010662936 h 1255"/>
              <a:gd name="T12" fmla="*/ 1928348723 w 1292"/>
              <a:gd name="T13" fmla="*/ 2147483647 h 1255"/>
              <a:gd name="T14" fmla="*/ 2147483647 w 1292"/>
              <a:gd name="T15" fmla="*/ 1818322414 h 1255"/>
              <a:gd name="T16" fmla="*/ 2147483647 w 1292"/>
              <a:gd name="T17" fmla="*/ 792510861 h 1255"/>
              <a:gd name="T18" fmla="*/ 2147483647 w 1292"/>
              <a:gd name="T19" fmla="*/ 375774677 h 1255"/>
              <a:gd name="T20" fmla="*/ 1451591154 w 1292"/>
              <a:gd name="T21" fmla="*/ 204806280 h 1255"/>
              <a:gd name="T22" fmla="*/ 463191048 w 1292"/>
              <a:gd name="T23" fmla="*/ 12467015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02" name="Rectangle 3"/>
          <p:cNvSpPr>
            <a:spLocks noGrp="1" noChangeArrowheads="1"/>
          </p:cNvSpPr>
          <p:nvPr>
            <p:ph type="title"/>
          </p:nvPr>
        </p:nvSpPr>
        <p:spPr>
          <a:xfrm>
            <a:off x="400050" y="228600"/>
            <a:ext cx="8143875" cy="1143000"/>
          </a:xfrm>
        </p:spPr>
        <p:txBody>
          <a:bodyPr/>
          <a:lstStyle/>
          <a:p>
            <a:pPr algn="l"/>
            <a:r>
              <a:rPr lang="en-US" altLang="en-US" smtClean="0"/>
              <a:t>Intserv: QoS guarantee scenario</a:t>
            </a:r>
          </a:p>
        </p:txBody>
      </p:sp>
      <p:sp>
        <p:nvSpPr>
          <p:cNvPr id="4103" name="Freeform 4"/>
          <p:cNvSpPr>
            <a:spLocks/>
          </p:cNvSpPr>
          <p:nvPr/>
        </p:nvSpPr>
        <p:spPr bwMode="auto">
          <a:xfrm>
            <a:off x="746125" y="2162175"/>
            <a:ext cx="2381250" cy="1922463"/>
          </a:xfrm>
          <a:custGeom>
            <a:avLst/>
            <a:gdLst>
              <a:gd name="T0" fmla="*/ 1736853351 w 1340"/>
              <a:gd name="T1" fmla="*/ 109431894 h 1191"/>
              <a:gd name="T2" fmla="*/ 258948515 w 1340"/>
              <a:gd name="T3" fmla="*/ 156331255 h 1191"/>
              <a:gd name="T4" fmla="*/ 183158986 w 1340"/>
              <a:gd name="T5" fmla="*/ 1047414635 h 1191"/>
              <a:gd name="T6" fmla="*/ 88420784 w 1340"/>
              <a:gd name="T7" fmla="*/ 1875965583 h 1191"/>
              <a:gd name="T8" fmla="*/ 353686689 w 1340"/>
              <a:gd name="T9" fmla="*/ 2147483647 h 1191"/>
              <a:gd name="T10" fmla="*/ 1698957726 w 1340"/>
              <a:gd name="T11" fmla="*/ 2147483647 h 1191"/>
              <a:gd name="T12" fmla="*/ 2021064765 w 1340"/>
              <a:gd name="T13" fmla="*/ 2147483647 h 1191"/>
              <a:gd name="T14" fmla="*/ 2147483647 w 1340"/>
              <a:gd name="T15" fmla="*/ 2147483647 h 1191"/>
              <a:gd name="T16" fmla="*/ 2147483647 w 1340"/>
              <a:gd name="T17" fmla="*/ 1485138781 h 1191"/>
              <a:gd name="T18" fmla="*/ 2147483647 w 1340"/>
              <a:gd name="T19" fmla="*/ 891083430 h 1191"/>
              <a:gd name="T20" fmla="*/ 2147483647 w 1340"/>
              <a:gd name="T21" fmla="*/ 750386758 h 1191"/>
              <a:gd name="T22" fmla="*/ 1736853351 w 1340"/>
              <a:gd name="T23" fmla="*/ 109431894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04" name="Rectangle 5"/>
          <p:cNvSpPr>
            <a:spLocks noChangeArrowheads="1"/>
          </p:cNvSpPr>
          <p:nvPr/>
        </p:nvSpPr>
        <p:spPr bwMode="auto">
          <a:xfrm>
            <a:off x="1339850" y="4554538"/>
            <a:ext cx="635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105" name="Group 6"/>
          <p:cNvGrpSpPr>
            <a:grpSpLocks/>
          </p:cNvGrpSpPr>
          <p:nvPr/>
        </p:nvGrpSpPr>
        <p:grpSpPr bwMode="auto">
          <a:xfrm rot="-5400000">
            <a:off x="2376487" y="3482976"/>
            <a:ext cx="98425" cy="298450"/>
            <a:chOff x="3842" y="406"/>
            <a:chExt cx="51" cy="167"/>
          </a:xfrm>
        </p:grpSpPr>
        <p:sp>
          <p:nvSpPr>
            <p:cNvPr id="4495" name="Oval 7"/>
            <p:cNvSpPr>
              <a:spLocks noChangeArrowheads="1"/>
            </p:cNvSpPr>
            <p:nvPr/>
          </p:nvSpPr>
          <p:spPr bwMode="auto">
            <a:xfrm>
              <a:off x="3842" y="406"/>
              <a:ext cx="47" cy="4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96" name="Oval 8"/>
            <p:cNvSpPr>
              <a:spLocks noChangeArrowheads="1"/>
            </p:cNvSpPr>
            <p:nvPr/>
          </p:nvSpPr>
          <p:spPr bwMode="auto">
            <a:xfrm>
              <a:off x="3844" y="466"/>
              <a:ext cx="47" cy="4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97" name="Oval 9"/>
            <p:cNvSpPr>
              <a:spLocks noChangeArrowheads="1"/>
            </p:cNvSpPr>
            <p:nvPr/>
          </p:nvSpPr>
          <p:spPr bwMode="auto">
            <a:xfrm>
              <a:off x="3846" y="526"/>
              <a:ext cx="47" cy="4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sp>
        <p:nvSpPr>
          <p:cNvPr id="4106" name="Line 10"/>
          <p:cNvSpPr>
            <a:spLocks noChangeShapeType="1"/>
          </p:cNvSpPr>
          <p:nvPr/>
        </p:nvSpPr>
        <p:spPr bwMode="auto">
          <a:xfrm>
            <a:off x="2149475" y="3286125"/>
            <a:ext cx="631825"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7" name="Line 11"/>
          <p:cNvSpPr>
            <a:spLocks noChangeShapeType="1"/>
          </p:cNvSpPr>
          <p:nvPr/>
        </p:nvSpPr>
        <p:spPr bwMode="auto">
          <a:xfrm>
            <a:off x="2152650" y="3281363"/>
            <a:ext cx="3175" cy="1158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8" name="Line 12"/>
          <p:cNvSpPr>
            <a:spLocks noChangeShapeType="1"/>
          </p:cNvSpPr>
          <p:nvPr/>
        </p:nvSpPr>
        <p:spPr bwMode="auto">
          <a:xfrm>
            <a:off x="2784475" y="3279775"/>
            <a:ext cx="3175"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9" name="Line 13"/>
          <p:cNvSpPr>
            <a:spLocks noChangeShapeType="1"/>
          </p:cNvSpPr>
          <p:nvPr/>
        </p:nvSpPr>
        <p:spPr bwMode="auto">
          <a:xfrm>
            <a:off x="1377950" y="2620963"/>
            <a:ext cx="757238" cy="33178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14"/>
          <p:cNvSpPr>
            <a:spLocks noChangeShapeType="1"/>
          </p:cNvSpPr>
          <p:nvPr/>
        </p:nvSpPr>
        <p:spPr bwMode="auto">
          <a:xfrm flipV="1">
            <a:off x="1406525" y="2978150"/>
            <a:ext cx="715963" cy="261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flipV="1">
            <a:off x="2455863" y="3081338"/>
            <a:ext cx="1587" cy="1984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2" name="Freeform 16"/>
          <p:cNvSpPr>
            <a:spLocks/>
          </p:cNvSpPr>
          <p:nvPr/>
        </p:nvSpPr>
        <p:spPr bwMode="auto">
          <a:xfrm>
            <a:off x="5343525" y="4041775"/>
            <a:ext cx="2974975" cy="2219325"/>
          </a:xfrm>
          <a:custGeom>
            <a:avLst/>
            <a:gdLst>
              <a:gd name="T0" fmla="*/ 52425049 w 2135"/>
              <a:gd name="T1" fmla="*/ 1162592459 h 1662"/>
              <a:gd name="T2" fmla="*/ 203872871 w 2135"/>
              <a:gd name="T3" fmla="*/ 135516366 h 1662"/>
              <a:gd name="T4" fmla="*/ 1275663471 w 2135"/>
              <a:gd name="T5" fmla="*/ 349490255 h 1662"/>
              <a:gd name="T6" fmla="*/ 2147483647 w 2135"/>
              <a:gd name="T7" fmla="*/ 178311177 h 1662"/>
              <a:gd name="T8" fmla="*/ 2147483647 w 2135"/>
              <a:gd name="T9" fmla="*/ 723946073 h 1662"/>
              <a:gd name="T10" fmla="*/ 2147483647 w 2135"/>
              <a:gd name="T11" fmla="*/ 2039885565 h 1662"/>
              <a:gd name="T12" fmla="*/ 2147483647 w 2135"/>
              <a:gd name="T13" fmla="*/ 2147483647 h 1662"/>
              <a:gd name="T14" fmla="*/ 1578560726 w 2135"/>
              <a:gd name="T15" fmla="*/ 2147483647 h 1662"/>
              <a:gd name="T16" fmla="*/ 972766565 w 2135"/>
              <a:gd name="T17" fmla="*/ 2147483647 h 1662"/>
              <a:gd name="T18" fmla="*/ 355322021 w 2135"/>
              <a:gd name="T19" fmla="*/ 1900802564 h 1662"/>
              <a:gd name="T20" fmla="*/ 52425049 w 2135"/>
              <a:gd name="T21" fmla="*/ 1162592459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13" name="Line 17"/>
          <p:cNvSpPr>
            <a:spLocks noChangeShapeType="1"/>
          </p:cNvSpPr>
          <p:nvPr/>
        </p:nvSpPr>
        <p:spPr bwMode="auto">
          <a:xfrm>
            <a:off x="6567488" y="4849813"/>
            <a:ext cx="303212" cy="3857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4" name="Line 18"/>
          <p:cNvSpPr>
            <a:spLocks noChangeShapeType="1"/>
          </p:cNvSpPr>
          <p:nvPr/>
        </p:nvSpPr>
        <p:spPr bwMode="auto">
          <a:xfrm flipH="1">
            <a:off x="7362825" y="4846638"/>
            <a:ext cx="279400" cy="392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5" name="Oval 19"/>
          <p:cNvSpPr>
            <a:spLocks noChangeArrowheads="1"/>
          </p:cNvSpPr>
          <p:nvPr/>
        </p:nvSpPr>
        <p:spPr bwMode="auto">
          <a:xfrm rot="-5400000">
            <a:off x="6157119" y="5330031"/>
            <a:ext cx="63500" cy="650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16" name="Oval 20"/>
          <p:cNvSpPr>
            <a:spLocks noChangeArrowheads="1"/>
          </p:cNvSpPr>
          <p:nvPr/>
        </p:nvSpPr>
        <p:spPr bwMode="auto">
          <a:xfrm rot="-5400000">
            <a:off x="6242051" y="5327650"/>
            <a:ext cx="63500" cy="666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17" name="Oval 21"/>
          <p:cNvSpPr>
            <a:spLocks noChangeArrowheads="1"/>
          </p:cNvSpPr>
          <p:nvPr/>
        </p:nvSpPr>
        <p:spPr bwMode="auto">
          <a:xfrm rot="-5400000">
            <a:off x="6319837" y="5332413"/>
            <a:ext cx="61913" cy="6508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18" name="Line 22"/>
          <p:cNvSpPr>
            <a:spLocks noChangeShapeType="1"/>
          </p:cNvSpPr>
          <p:nvPr/>
        </p:nvSpPr>
        <p:spPr bwMode="auto">
          <a:xfrm rot="-5400000">
            <a:off x="6579394" y="5212557"/>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23"/>
          <p:cNvSpPr>
            <a:spLocks noChangeShapeType="1"/>
          </p:cNvSpPr>
          <p:nvPr/>
        </p:nvSpPr>
        <p:spPr bwMode="auto">
          <a:xfrm rot="5400000" flipH="1">
            <a:off x="5953125" y="5203825"/>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0" name="Line 24"/>
          <p:cNvSpPr>
            <a:spLocks noChangeShapeType="1"/>
          </p:cNvSpPr>
          <p:nvPr/>
        </p:nvSpPr>
        <p:spPr bwMode="auto">
          <a:xfrm rot="16200000" flipV="1">
            <a:off x="6299994" y="4864894"/>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1" name="Line 25"/>
          <p:cNvSpPr>
            <a:spLocks noChangeShapeType="1"/>
          </p:cNvSpPr>
          <p:nvPr/>
        </p:nvSpPr>
        <p:spPr bwMode="auto">
          <a:xfrm>
            <a:off x="6297613" y="49752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2" name="Line 26"/>
          <p:cNvSpPr>
            <a:spLocks noChangeShapeType="1"/>
          </p:cNvSpPr>
          <p:nvPr/>
        </p:nvSpPr>
        <p:spPr bwMode="auto">
          <a:xfrm rot="5400000" flipH="1">
            <a:off x="7555706" y="5125244"/>
            <a:ext cx="611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3" name="Line 27"/>
          <p:cNvSpPr>
            <a:spLocks noChangeShapeType="1"/>
          </p:cNvSpPr>
          <p:nvPr/>
        </p:nvSpPr>
        <p:spPr bwMode="auto">
          <a:xfrm rot="-5400000">
            <a:off x="7909719" y="5377656"/>
            <a:ext cx="0" cy="1031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4" name="Line 28"/>
          <p:cNvSpPr>
            <a:spLocks noChangeShapeType="1"/>
          </p:cNvSpPr>
          <p:nvPr/>
        </p:nvSpPr>
        <p:spPr bwMode="auto">
          <a:xfrm rot="-5400000">
            <a:off x="7899400" y="4908550"/>
            <a:ext cx="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125" name="Group 29"/>
          <p:cNvGrpSpPr>
            <a:grpSpLocks/>
          </p:cNvGrpSpPr>
          <p:nvPr/>
        </p:nvGrpSpPr>
        <p:grpSpPr bwMode="auto">
          <a:xfrm>
            <a:off x="7472363" y="4606925"/>
            <a:ext cx="501650" cy="234950"/>
            <a:chOff x="3600" y="219"/>
            <a:chExt cx="360" cy="175"/>
          </a:xfrm>
        </p:grpSpPr>
        <p:sp>
          <p:nvSpPr>
            <p:cNvPr id="4482" name="Oval 30"/>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83" name="Line 3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84" name="Line 3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85" name="Rectangle 33"/>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486" name="Oval 34"/>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487" name="Group 35"/>
            <p:cNvGrpSpPr>
              <a:grpSpLocks/>
            </p:cNvGrpSpPr>
            <p:nvPr/>
          </p:nvGrpSpPr>
          <p:grpSpPr bwMode="auto">
            <a:xfrm>
              <a:off x="3686" y="244"/>
              <a:ext cx="177" cy="66"/>
              <a:chOff x="2848" y="848"/>
              <a:chExt cx="140" cy="98"/>
            </a:xfrm>
          </p:grpSpPr>
          <p:sp>
            <p:nvSpPr>
              <p:cNvPr id="4492"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93"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94"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88" name="Group 39"/>
            <p:cNvGrpSpPr>
              <a:grpSpLocks/>
            </p:cNvGrpSpPr>
            <p:nvPr/>
          </p:nvGrpSpPr>
          <p:grpSpPr bwMode="auto">
            <a:xfrm flipV="1">
              <a:off x="3686" y="243"/>
              <a:ext cx="177" cy="66"/>
              <a:chOff x="2848" y="848"/>
              <a:chExt cx="140" cy="98"/>
            </a:xfrm>
          </p:grpSpPr>
          <p:sp>
            <p:nvSpPr>
              <p:cNvPr id="4489" name="Line 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90" name="Line 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91" name="Line 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126" name="Line 43"/>
          <p:cNvSpPr>
            <a:spLocks noChangeShapeType="1"/>
          </p:cNvSpPr>
          <p:nvPr/>
        </p:nvSpPr>
        <p:spPr bwMode="auto">
          <a:xfrm flipV="1">
            <a:off x="6548438" y="4730750"/>
            <a:ext cx="931862" cy="714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7" name="Line 44"/>
          <p:cNvSpPr>
            <a:spLocks noChangeShapeType="1"/>
          </p:cNvSpPr>
          <p:nvPr/>
        </p:nvSpPr>
        <p:spPr bwMode="auto">
          <a:xfrm rot="-5400000">
            <a:off x="7446169" y="5584032"/>
            <a:ext cx="6032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8" name="Line 45"/>
          <p:cNvSpPr>
            <a:spLocks noChangeShapeType="1"/>
          </p:cNvSpPr>
          <p:nvPr/>
        </p:nvSpPr>
        <p:spPr bwMode="auto">
          <a:xfrm rot="5400000" flipH="1">
            <a:off x="6819900" y="5575300"/>
            <a:ext cx="63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29" name="Line 46"/>
          <p:cNvSpPr>
            <a:spLocks noChangeShapeType="1"/>
          </p:cNvSpPr>
          <p:nvPr/>
        </p:nvSpPr>
        <p:spPr bwMode="auto">
          <a:xfrm rot="16200000" flipV="1">
            <a:off x="7166769" y="5236369"/>
            <a:ext cx="0" cy="627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0" name="Line 47"/>
          <p:cNvSpPr>
            <a:spLocks noChangeShapeType="1"/>
          </p:cNvSpPr>
          <p:nvPr/>
        </p:nvSpPr>
        <p:spPr bwMode="auto">
          <a:xfrm>
            <a:off x="7164388" y="5346700"/>
            <a:ext cx="0" cy="228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1" name="Line 48"/>
          <p:cNvSpPr>
            <a:spLocks noChangeShapeType="1"/>
          </p:cNvSpPr>
          <p:nvPr/>
        </p:nvSpPr>
        <p:spPr bwMode="auto">
          <a:xfrm>
            <a:off x="3836988" y="357663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2" name="Line 49"/>
          <p:cNvSpPr>
            <a:spLocks noChangeShapeType="1"/>
          </p:cNvSpPr>
          <p:nvPr/>
        </p:nvSpPr>
        <p:spPr bwMode="auto">
          <a:xfrm flipH="1">
            <a:off x="4356100" y="3913188"/>
            <a:ext cx="241300" cy="6810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3" name="Line 50"/>
          <p:cNvSpPr>
            <a:spLocks noChangeShapeType="1"/>
          </p:cNvSpPr>
          <p:nvPr/>
        </p:nvSpPr>
        <p:spPr bwMode="auto">
          <a:xfrm>
            <a:off x="3586163" y="3689350"/>
            <a:ext cx="0" cy="431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4" name="Line 51"/>
          <p:cNvSpPr>
            <a:spLocks noChangeShapeType="1"/>
          </p:cNvSpPr>
          <p:nvPr/>
        </p:nvSpPr>
        <p:spPr bwMode="auto">
          <a:xfrm>
            <a:off x="3611563" y="4337050"/>
            <a:ext cx="534987" cy="3683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5" name="Line 52"/>
          <p:cNvSpPr>
            <a:spLocks noChangeShapeType="1"/>
          </p:cNvSpPr>
          <p:nvPr/>
        </p:nvSpPr>
        <p:spPr bwMode="auto">
          <a:xfrm>
            <a:off x="4795838" y="4754563"/>
            <a:ext cx="1295400" cy="174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6" name="Line 53"/>
          <p:cNvSpPr>
            <a:spLocks noChangeShapeType="1"/>
          </p:cNvSpPr>
          <p:nvPr/>
        </p:nvSpPr>
        <p:spPr bwMode="auto">
          <a:xfrm flipH="1">
            <a:off x="3844925" y="3881438"/>
            <a:ext cx="560388" cy="384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7" name="Line 54"/>
          <p:cNvSpPr>
            <a:spLocks noChangeShapeType="1"/>
          </p:cNvSpPr>
          <p:nvPr/>
        </p:nvSpPr>
        <p:spPr bwMode="auto">
          <a:xfrm flipH="1">
            <a:off x="3854450" y="3321050"/>
            <a:ext cx="350838" cy="255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8" name="Line 55"/>
          <p:cNvSpPr>
            <a:spLocks noChangeShapeType="1"/>
          </p:cNvSpPr>
          <p:nvPr/>
        </p:nvSpPr>
        <p:spPr bwMode="auto">
          <a:xfrm flipH="1">
            <a:off x="4572000" y="3497263"/>
            <a:ext cx="201613" cy="176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9" name="Line 56"/>
          <p:cNvSpPr>
            <a:spLocks noChangeShapeType="1"/>
          </p:cNvSpPr>
          <p:nvPr/>
        </p:nvSpPr>
        <p:spPr bwMode="auto">
          <a:xfrm>
            <a:off x="2720975" y="2981325"/>
            <a:ext cx="601663" cy="5635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8089" name="Rectangle 57"/>
          <p:cNvSpPr>
            <a:spLocks noGrp="1" noChangeArrowheads="1"/>
          </p:cNvSpPr>
          <p:nvPr>
            <p:ph type="body" sz="half" idx="1"/>
          </p:nvPr>
        </p:nvSpPr>
        <p:spPr>
          <a:xfrm>
            <a:off x="3657600" y="1344613"/>
            <a:ext cx="5219700" cy="1828800"/>
          </a:xfrm>
          <a:noFill/>
        </p:spPr>
        <p:txBody>
          <a:bodyPr/>
          <a:lstStyle/>
          <a:p>
            <a:r>
              <a:rPr lang="en-US" altLang="en-US" sz="2400" smtClean="0">
                <a:solidFill>
                  <a:srgbClr val="FF0000"/>
                </a:solidFill>
              </a:rPr>
              <a:t>Resource reservation</a:t>
            </a:r>
            <a:endParaRPr lang="en-US" altLang="en-US" sz="2000" smtClean="0"/>
          </a:p>
          <a:p>
            <a:pPr lvl="1"/>
            <a:r>
              <a:rPr lang="en-US" altLang="en-US" sz="2000" smtClean="0"/>
              <a:t>call setup, signaling (RSVP)</a:t>
            </a:r>
          </a:p>
          <a:p>
            <a:pPr lvl="1"/>
            <a:r>
              <a:rPr lang="en-US" altLang="en-US" sz="2000" smtClean="0"/>
              <a:t>traffic, QoS declaration</a:t>
            </a:r>
          </a:p>
          <a:p>
            <a:pPr lvl="1"/>
            <a:r>
              <a:rPr lang="en-US" altLang="en-US" sz="2000" smtClean="0"/>
              <a:t>per-element admission control</a:t>
            </a:r>
            <a:endParaRPr lang="en-US" altLang="en-US" sz="1800" smtClean="0">
              <a:solidFill>
                <a:srgbClr val="FF0000"/>
              </a:solidFill>
            </a:endParaRPr>
          </a:p>
        </p:txBody>
      </p:sp>
      <p:grpSp>
        <p:nvGrpSpPr>
          <p:cNvPr id="4141" name="Group 58"/>
          <p:cNvGrpSpPr>
            <a:grpSpLocks/>
          </p:cNvGrpSpPr>
          <p:nvPr/>
        </p:nvGrpSpPr>
        <p:grpSpPr bwMode="auto">
          <a:xfrm>
            <a:off x="2117725" y="2820988"/>
            <a:ext cx="639763" cy="282575"/>
            <a:chOff x="1070" y="3199"/>
            <a:chExt cx="403" cy="178"/>
          </a:xfrm>
        </p:grpSpPr>
        <p:sp>
          <p:nvSpPr>
            <p:cNvPr id="4469" name="Oval 59"/>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70" name="Line 60"/>
            <p:cNvSpPr>
              <a:spLocks noChangeShapeType="1"/>
            </p:cNvSpPr>
            <p:nvPr/>
          </p:nvSpPr>
          <p:spPr bwMode="auto">
            <a:xfrm>
              <a:off x="10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71" name="Line 61"/>
            <p:cNvSpPr>
              <a:spLocks noChangeShapeType="1"/>
            </p:cNvSpPr>
            <p:nvPr/>
          </p:nvSpPr>
          <p:spPr bwMode="auto">
            <a:xfrm>
              <a:off x="14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72" name="Rectangle 62"/>
            <p:cNvSpPr>
              <a:spLocks noChangeArrowheads="1"/>
            </p:cNvSpPr>
            <p:nvPr/>
          </p:nvSpPr>
          <p:spPr bwMode="auto">
            <a:xfrm>
              <a:off x="1073" y="3270"/>
              <a:ext cx="397"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473" name="Oval 63"/>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474" name="Group 64"/>
            <p:cNvGrpSpPr>
              <a:grpSpLocks/>
            </p:cNvGrpSpPr>
            <p:nvPr/>
          </p:nvGrpSpPr>
          <p:grpSpPr bwMode="auto">
            <a:xfrm>
              <a:off x="1166" y="3224"/>
              <a:ext cx="198" cy="68"/>
              <a:chOff x="2848" y="848"/>
              <a:chExt cx="140" cy="98"/>
            </a:xfrm>
          </p:grpSpPr>
          <p:sp>
            <p:nvSpPr>
              <p:cNvPr id="4479" name="Line 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80" name="Line 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81" name="Line 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75" name="Group 68"/>
            <p:cNvGrpSpPr>
              <a:grpSpLocks/>
            </p:cNvGrpSpPr>
            <p:nvPr/>
          </p:nvGrpSpPr>
          <p:grpSpPr bwMode="auto">
            <a:xfrm flipV="1">
              <a:off x="1166" y="3223"/>
              <a:ext cx="198" cy="68"/>
              <a:chOff x="2848" y="848"/>
              <a:chExt cx="140" cy="98"/>
            </a:xfrm>
          </p:grpSpPr>
          <p:sp>
            <p:nvSpPr>
              <p:cNvPr id="4476" name="Line 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77" name="Line 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78" name="Line 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142" name="Group 72"/>
          <p:cNvGrpSpPr>
            <a:grpSpLocks/>
          </p:cNvGrpSpPr>
          <p:nvPr/>
        </p:nvGrpSpPr>
        <p:grpSpPr bwMode="auto">
          <a:xfrm>
            <a:off x="3251200" y="3402013"/>
            <a:ext cx="639763" cy="282575"/>
            <a:chOff x="1070" y="3199"/>
            <a:chExt cx="403" cy="178"/>
          </a:xfrm>
        </p:grpSpPr>
        <p:sp>
          <p:nvSpPr>
            <p:cNvPr id="4456" name="Oval 73"/>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57" name="Line 74"/>
            <p:cNvSpPr>
              <a:spLocks noChangeShapeType="1"/>
            </p:cNvSpPr>
            <p:nvPr/>
          </p:nvSpPr>
          <p:spPr bwMode="auto">
            <a:xfrm>
              <a:off x="10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58" name="Line 75"/>
            <p:cNvSpPr>
              <a:spLocks noChangeShapeType="1"/>
            </p:cNvSpPr>
            <p:nvPr/>
          </p:nvSpPr>
          <p:spPr bwMode="auto">
            <a:xfrm>
              <a:off x="14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59" name="Rectangle 76"/>
            <p:cNvSpPr>
              <a:spLocks noChangeArrowheads="1"/>
            </p:cNvSpPr>
            <p:nvPr/>
          </p:nvSpPr>
          <p:spPr bwMode="auto">
            <a:xfrm>
              <a:off x="1073" y="3270"/>
              <a:ext cx="397"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460" name="Oval 77"/>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461" name="Group 78"/>
            <p:cNvGrpSpPr>
              <a:grpSpLocks/>
            </p:cNvGrpSpPr>
            <p:nvPr/>
          </p:nvGrpSpPr>
          <p:grpSpPr bwMode="auto">
            <a:xfrm>
              <a:off x="1166" y="3224"/>
              <a:ext cx="198" cy="68"/>
              <a:chOff x="2848" y="848"/>
              <a:chExt cx="140" cy="98"/>
            </a:xfrm>
          </p:grpSpPr>
          <p:sp>
            <p:nvSpPr>
              <p:cNvPr id="4466" name="Line 7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67" name="Line 8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68" name="Line 8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62" name="Group 82"/>
            <p:cNvGrpSpPr>
              <a:grpSpLocks/>
            </p:cNvGrpSpPr>
            <p:nvPr/>
          </p:nvGrpSpPr>
          <p:grpSpPr bwMode="auto">
            <a:xfrm flipV="1">
              <a:off x="1166" y="3223"/>
              <a:ext cx="198" cy="68"/>
              <a:chOff x="2848" y="848"/>
              <a:chExt cx="140" cy="98"/>
            </a:xfrm>
          </p:grpSpPr>
          <p:sp>
            <p:nvSpPr>
              <p:cNvPr id="4463" name="Line 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64" name="Line 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65" name="Line 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143" name="Group 86"/>
          <p:cNvGrpSpPr>
            <a:grpSpLocks/>
          </p:cNvGrpSpPr>
          <p:nvPr/>
        </p:nvGrpSpPr>
        <p:grpSpPr bwMode="auto">
          <a:xfrm>
            <a:off x="3270250" y="4116388"/>
            <a:ext cx="639763" cy="282575"/>
            <a:chOff x="1070" y="3199"/>
            <a:chExt cx="403" cy="178"/>
          </a:xfrm>
        </p:grpSpPr>
        <p:sp>
          <p:nvSpPr>
            <p:cNvPr id="4443" name="Oval 87"/>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44" name="Line 88"/>
            <p:cNvSpPr>
              <a:spLocks noChangeShapeType="1"/>
            </p:cNvSpPr>
            <p:nvPr/>
          </p:nvSpPr>
          <p:spPr bwMode="auto">
            <a:xfrm>
              <a:off x="10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45" name="Line 89"/>
            <p:cNvSpPr>
              <a:spLocks noChangeShapeType="1"/>
            </p:cNvSpPr>
            <p:nvPr/>
          </p:nvSpPr>
          <p:spPr bwMode="auto">
            <a:xfrm>
              <a:off x="14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46" name="Rectangle 90"/>
            <p:cNvSpPr>
              <a:spLocks noChangeArrowheads="1"/>
            </p:cNvSpPr>
            <p:nvPr/>
          </p:nvSpPr>
          <p:spPr bwMode="auto">
            <a:xfrm>
              <a:off x="1073" y="3270"/>
              <a:ext cx="397"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447" name="Oval 91"/>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448" name="Group 92"/>
            <p:cNvGrpSpPr>
              <a:grpSpLocks/>
            </p:cNvGrpSpPr>
            <p:nvPr/>
          </p:nvGrpSpPr>
          <p:grpSpPr bwMode="auto">
            <a:xfrm>
              <a:off x="1166" y="3224"/>
              <a:ext cx="198" cy="68"/>
              <a:chOff x="2848" y="848"/>
              <a:chExt cx="140" cy="98"/>
            </a:xfrm>
          </p:grpSpPr>
          <p:sp>
            <p:nvSpPr>
              <p:cNvPr id="4453" name="Line 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54" name="Line 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55" name="Line 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49" name="Group 96"/>
            <p:cNvGrpSpPr>
              <a:grpSpLocks/>
            </p:cNvGrpSpPr>
            <p:nvPr/>
          </p:nvGrpSpPr>
          <p:grpSpPr bwMode="auto">
            <a:xfrm flipV="1">
              <a:off x="1166" y="3223"/>
              <a:ext cx="198" cy="68"/>
              <a:chOff x="2848" y="848"/>
              <a:chExt cx="140" cy="98"/>
            </a:xfrm>
          </p:grpSpPr>
          <p:sp>
            <p:nvSpPr>
              <p:cNvPr id="4450" name="Line 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51" name="Line 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52" name="Line 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144" name="Group 100"/>
          <p:cNvGrpSpPr>
            <a:grpSpLocks/>
          </p:cNvGrpSpPr>
          <p:nvPr/>
        </p:nvGrpSpPr>
        <p:grpSpPr bwMode="auto">
          <a:xfrm>
            <a:off x="4117975" y="4592638"/>
            <a:ext cx="639763" cy="282575"/>
            <a:chOff x="1070" y="3199"/>
            <a:chExt cx="403" cy="178"/>
          </a:xfrm>
        </p:grpSpPr>
        <p:sp>
          <p:nvSpPr>
            <p:cNvPr id="4430" name="Oval 101"/>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31" name="Line 102"/>
            <p:cNvSpPr>
              <a:spLocks noChangeShapeType="1"/>
            </p:cNvSpPr>
            <p:nvPr/>
          </p:nvSpPr>
          <p:spPr bwMode="auto">
            <a:xfrm>
              <a:off x="10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2" name="Line 103"/>
            <p:cNvSpPr>
              <a:spLocks noChangeShapeType="1"/>
            </p:cNvSpPr>
            <p:nvPr/>
          </p:nvSpPr>
          <p:spPr bwMode="auto">
            <a:xfrm>
              <a:off x="14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3" name="Rectangle 104"/>
            <p:cNvSpPr>
              <a:spLocks noChangeArrowheads="1"/>
            </p:cNvSpPr>
            <p:nvPr/>
          </p:nvSpPr>
          <p:spPr bwMode="auto">
            <a:xfrm>
              <a:off x="1073" y="3270"/>
              <a:ext cx="397"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434" name="Oval 105"/>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435" name="Group 106"/>
            <p:cNvGrpSpPr>
              <a:grpSpLocks/>
            </p:cNvGrpSpPr>
            <p:nvPr/>
          </p:nvGrpSpPr>
          <p:grpSpPr bwMode="auto">
            <a:xfrm>
              <a:off x="1166" y="3224"/>
              <a:ext cx="198" cy="68"/>
              <a:chOff x="2848" y="848"/>
              <a:chExt cx="140" cy="98"/>
            </a:xfrm>
          </p:grpSpPr>
          <p:sp>
            <p:nvSpPr>
              <p:cNvPr id="4440" name="Line 10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41" name="Line 10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42" name="Line 10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36" name="Group 110"/>
            <p:cNvGrpSpPr>
              <a:grpSpLocks/>
            </p:cNvGrpSpPr>
            <p:nvPr/>
          </p:nvGrpSpPr>
          <p:grpSpPr bwMode="auto">
            <a:xfrm flipV="1">
              <a:off x="1166" y="3223"/>
              <a:ext cx="198" cy="68"/>
              <a:chOff x="2848" y="848"/>
              <a:chExt cx="140" cy="98"/>
            </a:xfrm>
          </p:grpSpPr>
          <p:sp>
            <p:nvSpPr>
              <p:cNvPr id="4437" name="Line 1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8" name="Line 1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9" name="Line 1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145" name="Group 114"/>
          <p:cNvGrpSpPr>
            <a:grpSpLocks/>
          </p:cNvGrpSpPr>
          <p:nvPr/>
        </p:nvGrpSpPr>
        <p:grpSpPr bwMode="auto">
          <a:xfrm>
            <a:off x="5918200" y="4697413"/>
            <a:ext cx="639763" cy="282575"/>
            <a:chOff x="1070" y="3199"/>
            <a:chExt cx="403" cy="178"/>
          </a:xfrm>
        </p:grpSpPr>
        <p:sp>
          <p:nvSpPr>
            <p:cNvPr id="4417" name="Oval 115"/>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18" name="Line 116"/>
            <p:cNvSpPr>
              <a:spLocks noChangeShapeType="1"/>
            </p:cNvSpPr>
            <p:nvPr/>
          </p:nvSpPr>
          <p:spPr bwMode="auto">
            <a:xfrm>
              <a:off x="10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9" name="Line 117"/>
            <p:cNvSpPr>
              <a:spLocks noChangeShapeType="1"/>
            </p:cNvSpPr>
            <p:nvPr/>
          </p:nvSpPr>
          <p:spPr bwMode="auto">
            <a:xfrm>
              <a:off x="14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0" name="Rectangle 118"/>
            <p:cNvSpPr>
              <a:spLocks noChangeArrowheads="1"/>
            </p:cNvSpPr>
            <p:nvPr/>
          </p:nvSpPr>
          <p:spPr bwMode="auto">
            <a:xfrm>
              <a:off x="1073" y="3270"/>
              <a:ext cx="397"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421" name="Oval 119"/>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422" name="Group 120"/>
            <p:cNvGrpSpPr>
              <a:grpSpLocks/>
            </p:cNvGrpSpPr>
            <p:nvPr/>
          </p:nvGrpSpPr>
          <p:grpSpPr bwMode="auto">
            <a:xfrm>
              <a:off x="1166" y="3224"/>
              <a:ext cx="198" cy="68"/>
              <a:chOff x="2848" y="848"/>
              <a:chExt cx="140" cy="98"/>
            </a:xfrm>
          </p:grpSpPr>
          <p:sp>
            <p:nvSpPr>
              <p:cNvPr id="4427" name="Line 1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 name="Line 1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9" name="Line 1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23" name="Group 124"/>
            <p:cNvGrpSpPr>
              <a:grpSpLocks/>
            </p:cNvGrpSpPr>
            <p:nvPr/>
          </p:nvGrpSpPr>
          <p:grpSpPr bwMode="auto">
            <a:xfrm flipV="1">
              <a:off x="1166" y="3223"/>
              <a:ext cx="198" cy="68"/>
              <a:chOff x="2848" y="848"/>
              <a:chExt cx="140" cy="98"/>
            </a:xfrm>
          </p:grpSpPr>
          <p:sp>
            <p:nvSpPr>
              <p:cNvPr id="4424" name="Line 1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5" name="Line 1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 name="Line 1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146" name="Group 128"/>
          <p:cNvGrpSpPr>
            <a:grpSpLocks/>
          </p:cNvGrpSpPr>
          <p:nvPr/>
        </p:nvGrpSpPr>
        <p:grpSpPr bwMode="auto">
          <a:xfrm>
            <a:off x="6775450" y="5087938"/>
            <a:ext cx="639763" cy="282575"/>
            <a:chOff x="1070" y="3199"/>
            <a:chExt cx="403" cy="178"/>
          </a:xfrm>
        </p:grpSpPr>
        <p:sp>
          <p:nvSpPr>
            <p:cNvPr id="4404" name="Oval 129"/>
            <p:cNvSpPr>
              <a:spLocks noChangeArrowheads="1"/>
            </p:cNvSpPr>
            <p:nvPr/>
          </p:nvSpPr>
          <p:spPr bwMode="auto">
            <a:xfrm>
              <a:off x="1073" y="3278"/>
              <a:ext cx="400" cy="99"/>
            </a:xfrm>
            <a:prstGeom prst="ellipse">
              <a:avLst/>
            </a:prstGeom>
            <a:solidFill>
              <a:srgbClr val="FF0000"/>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405" name="Line 130"/>
            <p:cNvSpPr>
              <a:spLocks noChangeShapeType="1"/>
            </p:cNvSpPr>
            <p:nvPr/>
          </p:nvSpPr>
          <p:spPr bwMode="auto">
            <a:xfrm>
              <a:off x="10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 name="Line 131"/>
            <p:cNvSpPr>
              <a:spLocks noChangeShapeType="1"/>
            </p:cNvSpPr>
            <p:nvPr/>
          </p:nvSpPr>
          <p:spPr bwMode="auto">
            <a:xfrm>
              <a:off x="1473" y="3270"/>
              <a:ext cx="0" cy="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 name="Rectangle 132"/>
            <p:cNvSpPr>
              <a:spLocks noChangeArrowheads="1"/>
            </p:cNvSpPr>
            <p:nvPr/>
          </p:nvSpPr>
          <p:spPr bwMode="auto">
            <a:xfrm>
              <a:off x="1073" y="3270"/>
              <a:ext cx="397" cy="60"/>
            </a:xfrm>
            <a:prstGeom prst="rect">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408" name="Oval 133"/>
            <p:cNvSpPr>
              <a:spLocks noChangeArrowheads="1"/>
            </p:cNvSpPr>
            <p:nvPr/>
          </p:nvSpPr>
          <p:spPr bwMode="auto">
            <a:xfrm>
              <a:off x="1070" y="3199"/>
              <a:ext cx="400" cy="115"/>
            </a:xfrm>
            <a:prstGeom prst="ellipse">
              <a:avLst/>
            </a:prstGeom>
            <a:solidFill>
              <a:srgbClr val="FF0000"/>
            </a:solidFill>
            <a:ln w="12700">
              <a:solidFill>
                <a:schemeClr val="bg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409" name="Group 134"/>
            <p:cNvGrpSpPr>
              <a:grpSpLocks/>
            </p:cNvGrpSpPr>
            <p:nvPr/>
          </p:nvGrpSpPr>
          <p:grpSpPr bwMode="auto">
            <a:xfrm>
              <a:off x="1166" y="3224"/>
              <a:ext cx="198" cy="68"/>
              <a:chOff x="2848" y="848"/>
              <a:chExt cx="140" cy="98"/>
            </a:xfrm>
          </p:grpSpPr>
          <p:sp>
            <p:nvSpPr>
              <p:cNvPr id="4414" name="Line 13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 name="Line 13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6" name="Line 13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10" name="Group 138"/>
            <p:cNvGrpSpPr>
              <a:grpSpLocks/>
            </p:cNvGrpSpPr>
            <p:nvPr/>
          </p:nvGrpSpPr>
          <p:grpSpPr bwMode="auto">
            <a:xfrm flipV="1">
              <a:off x="1166" y="3223"/>
              <a:ext cx="198" cy="68"/>
              <a:chOff x="2848" y="848"/>
              <a:chExt cx="140" cy="98"/>
            </a:xfrm>
          </p:grpSpPr>
          <p:sp>
            <p:nvSpPr>
              <p:cNvPr id="4411" name="Line 13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 name="Line 14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 name="Line 14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4147" name="Group 142"/>
          <p:cNvGrpSpPr>
            <a:grpSpLocks/>
          </p:cNvGrpSpPr>
          <p:nvPr/>
        </p:nvGrpSpPr>
        <p:grpSpPr bwMode="auto">
          <a:xfrm>
            <a:off x="4252913" y="3629025"/>
            <a:ext cx="604837" cy="347663"/>
            <a:chOff x="3600" y="219"/>
            <a:chExt cx="360" cy="175"/>
          </a:xfrm>
        </p:grpSpPr>
        <p:sp>
          <p:nvSpPr>
            <p:cNvPr id="4391" name="Oval 143"/>
            <p:cNvSpPr>
              <a:spLocks noChangeArrowheads="1"/>
            </p:cNvSpPr>
            <p:nvPr/>
          </p:nvSpPr>
          <p:spPr bwMode="auto">
            <a:xfrm>
              <a:off x="3603" y="297"/>
              <a:ext cx="357" cy="97"/>
            </a:xfrm>
            <a:prstGeom prst="ellipse">
              <a:avLst/>
            </a:prstGeom>
            <a:solidFill>
              <a:schemeClr val="fo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392" name="Line 1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93" name="Line 1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94" name="Rectangle 146"/>
            <p:cNvSpPr>
              <a:spLocks noChangeArrowheads="1"/>
            </p:cNvSpPr>
            <p:nvPr/>
          </p:nvSpPr>
          <p:spPr bwMode="auto">
            <a:xfrm>
              <a:off x="3603" y="289"/>
              <a:ext cx="354" cy="5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endParaRPr lang="en-US" altLang="en-US" sz="2400">
                <a:latin typeface="Times New Roman" panose="02020603050405020304" pitchFamily="18" charset="0"/>
              </a:endParaRPr>
            </a:p>
          </p:txBody>
        </p:sp>
        <p:sp>
          <p:nvSpPr>
            <p:cNvPr id="4395" name="Oval 147"/>
            <p:cNvSpPr>
              <a:spLocks noChangeArrowheads="1"/>
            </p:cNvSpPr>
            <p:nvPr/>
          </p:nvSpPr>
          <p:spPr bwMode="auto">
            <a:xfrm>
              <a:off x="3600" y="219"/>
              <a:ext cx="357" cy="113"/>
            </a:xfrm>
            <a:prstGeom prst="ellipse">
              <a:avLst/>
            </a:prstGeom>
            <a:solidFill>
              <a:schemeClr val="folHlink"/>
            </a:solidFill>
            <a:ln w="12700">
              <a:solidFill>
                <a:schemeClr val="tx1"/>
              </a:solidFill>
              <a:round/>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grpSp>
          <p:nvGrpSpPr>
            <p:cNvPr id="4396" name="Group 148"/>
            <p:cNvGrpSpPr>
              <a:grpSpLocks/>
            </p:cNvGrpSpPr>
            <p:nvPr/>
          </p:nvGrpSpPr>
          <p:grpSpPr bwMode="auto">
            <a:xfrm>
              <a:off x="3686" y="244"/>
              <a:ext cx="177" cy="66"/>
              <a:chOff x="2848" y="848"/>
              <a:chExt cx="140" cy="98"/>
            </a:xfrm>
          </p:grpSpPr>
          <p:sp>
            <p:nvSpPr>
              <p:cNvPr id="4401" name="Line 1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2" name="Line 1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3" name="Line 1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97" name="Group 152"/>
            <p:cNvGrpSpPr>
              <a:grpSpLocks/>
            </p:cNvGrpSpPr>
            <p:nvPr/>
          </p:nvGrpSpPr>
          <p:grpSpPr bwMode="auto">
            <a:xfrm flipV="1">
              <a:off x="3686" y="243"/>
              <a:ext cx="177" cy="66"/>
              <a:chOff x="2848" y="848"/>
              <a:chExt cx="140" cy="98"/>
            </a:xfrm>
          </p:grpSpPr>
          <p:sp>
            <p:nvSpPr>
              <p:cNvPr id="4398" name="Line 1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99" name="Line 1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0" name="Line 1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7" name="Group 156"/>
          <p:cNvGrpSpPr>
            <a:grpSpLocks/>
          </p:cNvGrpSpPr>
          <p:nvPr/>
        </p:nvGrpSpPr>
        <p:grpSpPr bwMode="auto">
          <a:xfrm>
            <a:off x="1390650" y="2305050"/>
            <a:ext cx="5895975" cy="3190875"/>
            <a:chOff x="876" y="1452"/>
            <a:chExt cx="3714" cy="2010"/>
          </a:xfrm>
        </p:grpSpPr>
        <p:sp>
          <p:nvSpPr>
            <p:cNvPr id="4385" name="Freeform 157"/>
            <p:cNvSpPr>
              <a:spLocks/>
            </p:cNvSpPr>
            <p:nvPr/>
          </p:nvSpPr>
          <p:spPr bwMode="auto">
            <a:xfrm>
              <a:off x="876" y="1452"/>
              <a:ext cx="3714" cy="2010"/>
            </a:xfrm>
            <a:custGeom>
              <a:avLst/>
              <a:gdLst>
                <a:gd name="T0" fmla="*/ 0 w 3666"/>
                <a:gd name="T1" fmla="*/ 0 h 1884"/>
                <a:gd name="T2" fmla="*/ 424 w 3666"/>
                <a:gd name="T3" fmla="*/ 198 h 1884"/>
                <a:gd name="T4" fmla="*/ 806 w 3666"/>
                <a:gd name="T5" fmla="*/ 198 h 1884"/>
                <a:gd name="T6" fmla="*/ 1158 w 3666"/>
                <a:gd name="T7" fmla="*/ 615 h 1884"/>
                <a:gd name="T8" fmla="*/ 1460 w 3666"/>
                <a:gd name="T9" fmla="*/ 615 h 1884"/>
                <a:gd name="T10" fmla="*/ 1466 w 3666"/>
                <a:gd name="T11" fmla="*/ 1127 h 1884"/>
                <a:gd name="T12" fmla="*/ 1774 w 3666"/>
                <a:gd name="T13" fmla="*/ 1414 h 1884"/>
                <a:gd name="T14" fmla="*/ 3282 w 3666"/>
                <a:gd name="T15" fmla="*/ 1407 h 1884"/>
                <a:gd name="T16" fmla="*/ 3516 w 3666"/>
                <a:gd name="T17" fmla="*/ 1741 h 1884"/>
                <a:gd name="T18" fmla="*/ 3763 w 3666"/>
                <a:gd name="T19" fmla="*/ 1741 h 1884"/>
                <a:gd name="T20" fmla="*/ 3763 w 3666"/>
                <a:gd name="T21" fmla="*/ 2144 h 18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66"/>
                <a:gd name="T34" fmla="*/ 0 h 1884"/>
                <a:gd name="T35" fmla="*/ 3666 w 3666"/>
                <a:gd name="T36" fmla="*/ 1884 h 18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66" h="1884">
                  <a:moveTo>
                    <a:pt x="0" y="0"/>
                  </a:moveTo>
                  <a:lnTo>
                    <a:pt x="414" y="174"/>
                  </a:lnTo>
                  <a:lnTo>
                    <a:pt x="786" y="174"/>
                  </a:lnTo>
                  <a:lnTo>
                    <a:pt x="1128" y="540"/>
                  </a:lnTo>
                  <a:lnTo>
                    <a:pt x="1422" y="540"/>
                  </a:lnTo>
                  <a:lnTo>
                    <a:pt x="1428" y="990"/>
                  </a:lnTo>
                  <a:lnTo>
                    <a:pt x="1728" y="1242"/>
                  </a:lnTo>
                  <a:lnTo>
                    <a:pt x="3198" y="1236"/>
                  </a:lnTo>
                  <a:lnTo>
                    <a:pt x="3426" y="1530"/>
                  </a:lnTo>
                  <a:lnTo>
                    <a:pt x="3666" y="1530"/>
                  </a:lnTo>
                  <a:lnTo>
                    <a:pt x="3666" y="1884"/>
                  </a:lnTo>
                </a:path>
              </a:pathLst>
            </a:custGeom>
            <a:noFill/>
            <a:ln w="57150"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86" name="Line 158"/>
            <p:cNvSpPr>
              <a:spLocks noChangeShapeType="1"/>
            </p:cNvSpPr>
            <p:nvPr/>
          </p:nvSpPr>
          <p:spPr bwMode="auto">
            <a:xfrm flipH="1">
              <a:off x="1524" y="1614"/>
              <a:ext cx="6" cy="25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87" name="Line 159"/>
            <p:cNvSpPr>
              <a:spLocks noChangeShapeType="1"/>
            </p:cNvSpPr>
            <p:nvPr/>
          </p:nvSpPr>
          <p:spPr bwMode="auto">
            <a:xfrm flipH="1">
              <a:off x="2202" y="2028"/>
              <a:ext cx="6" cy="25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88" name="Line 160"/>
            <p:cNvSpPr>
              <a:spLocks noChangeShapeType="1"/>
            </p:cNvSpPr>
            <p:nvPr/>
          </p:nvSpPr>
          <p:spPr bwMode="auto">
            <a:xfrm flipH="1">
              <a:off x="2766" y="2778"/>
              <a:ext cx="6" cy="25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89" name="Line 161"/>
            <p:cNvSpPr>
              <a:spLocks noChangeShapeType="1"/>
            </p:cNvSpPr>
            <p:nvPr/>
          </p:nvSpPr>
          <p:spPr bwMode="auto">
            <a:xfrm flipH="1">
              <a:off x="3900" y="2790"/>
              <a:ext cx="6" cy="25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90" name="Line 162"/>
            <p:cNvSpPr>
              <a:spLocks noChangeShapeType="1"/>
            </p:cNvSpPr>
            <p:nvPr/>
          </p:nvSpPr>
          <p:spPr bwMode="auto">
            <a:xfrm flipH="1">
              <a:off x="4458" y="3072"/>
              <a:ext cx="6" cy="258"/>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 name="Group 163"/>
          <p:cNvGrpSpPr>
            <a:grpSpLocks/>
          </p:cNvGrpSpPr>
          <p:nvPr/>
        </p:nvGrpSpPr>
        <p:grpSpPr bwMode="auto">
          <a:xfrm>
            <a:off x="2401888" y="4624388"/>
            <a:ext cx="3284537" cy="1204912"/>
            <a:chOff x="1566" y="2913"/>
            <a:chExt cx="2016" cy="759"/>
          </a:xfrm>
        </p:grpSpPr>
        <p:sp>
          <p:nvSpPr>
            <p:cNvPr id="4378" name="Rectangle 164"/>
            <p:cNvSpPr>
              <a:spLocks noChangeArrowheads="1"/>
            </p:cNvSpPr>
            <p:nvPr/>
          </p:nvSpPr>
          <p:spPr bwMode="auto">
            <a:xfrm rot="-5401360">
              <a:off x="3004" y="2885"/>
              <a:ext cx="126" cy="186"/>
            </a:xfrm>
            <a:prstGeom prst="rect">
              <a:avLst/>
            </a:prstGeom>
            <a:solidFill>
              <a:srgbClr val="FF0000"/>
            </a:solidFill>
            <a:ln w="19050">
              <a:solidFill>
                <a:schemeClr val="bg1"/>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379" name="Line 165"/>
            <p:cNvSpPr>
              <a:spLocks noChangeShapeType="1"/>
            </p:cNvSpPr>
            <p:nvPr/>
          </p:nvSpPr>
          <p:spPr bwMode="auto">
            <a:xfrm rot="-5401360">
              <a:off x="2954" y="2979"/>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80" name="Line 166"/>
            <p:cNvSpPr>
              <a:spLocks noChangeShapeType="1"/>
            </p:cNvSpPr>
            <p:nvPr/>
          </p:nvSpPr>
          <p:spPr bwMode="auto">
            <a:xfrm rot="-5401360">
              <a:off x="2986" y="2976"/>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81" name="Line 167"/>
            <p:cNvSpPr>
              <a:spLocks noChangeShapeType="1"/>
            </p:cNvSpPr>
            <p:nvPr/>
          </p:nvSpPr>
          <p:spPr bwMode="auto">
            <a:xfrm rot="-5401360">
              <a:off x="3022" y="2975"/>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82" name="Line 168"/>
            <p:cNvSpPr>
              <a:spLocks noChangeShapeType="1"/>
            </p:cNvSpPr>
            <p:nvPr/>
          </p:nvSpPr>
          <p:spPr bwMode="auto">
            <a:xfrm rot="-5401360">
              <a:off x="3058" y="2975"/>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83" name="Line 169"/>
            <p:cNvSpPr>
              <a:spLocks noChangeShapeType="1"/>
            </p:cNvSpPr>
            <p:nvPr/>
          </p:nvSpPr>
          <p:spPr bwMode="auto">
            <a:xfrm rot="-1213478">
              <a:off x="3167" y="2947"/>
              <a:ext cx="183" cy="6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84" name="Rectangle 170"/>
            <p:cNvSpPr>
              <a:spLocks noChangeArrowheads="1"/>
            </p:cNvSpPr>
            <p:nvPr/>
          </p:nvSpPr>
          <p:spPr bwMode="auto">
            <a:xfrm>
              <a:off x="1566" y="3108"/>
              <a:ext cx="2016"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lvl="1" algn="ctr">
                <a:spcBef>
                  <a:spcPct val="20000"/>
                </a:spcBef>
                <a:buClr>
                  <a:schemeClr val="accent2"/>
                </a:buClr>
                <a:buSzPct val="75000"/>
                <a:buFont typeface="ZapfDingbats" pitchFamily="82" charset="2"/>
                <a:buChar char="m"/>
              </a:pPr>
              <a:r>
                <a:rPr lang="en-US" altLang="en-US" sz="2000"/>
                <a:t>QoS-sensitive scheduling (e.g., WFQ)</a:t>
              </a:r>
              <a:endParaRPr lang="en-US" altLang="en-US">
                <a:solidFill>
                  <a:srgbClr val="FF0000"/>
                </a:solidFill>
              </a:endParaRPr>
            </a:p>
          </p:txBody>
        </p:sp>
      </p:grpSp>
      <p:grpSp>
        <p:nvGrpSpPr>
          <p:cNvPr id="4150" name="Group 171"/>
          <p:cNvGrpSpPr>
            <a:grpSpLocks/>
          </p:cNvGrpSpPr>
          <p:nvPr/>
        </p:nvGrpSpPr>
        <p:grpSpPr bwMode="auto">
          <a:xfrm>
            <a:off x="604838" y="1809750"/>
            <a:ext cx="1257300" cy="415925"/>
            <a:chOff x="3621" y="3265"/>
            <a:chExt cx="1776" cy="744"/>
          </a:xfrm>
        </p:grpSpPr>
        <p:pic>
          <p:nvPicPr>
            <p:cNvPr id="4374" name="Picture 172" descr="reel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 y="3265"/>
              <a:ext cx="1776" cy="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5" name="Freeform 173"/>
            <p:cNvSpPr>
              <a:spLocks/>
            </p:cNvSpPr>
            <p:nvPr/>
          </p:nvSpPr>
          <p:spPr bwMode="auto">
            <a:xfrm>
              <a:off x="3972" y="3288"/>
              <a:ext cx="1401" cy="438"/>
            </a:xfrm>
            <a:custGeom>
              <a:avLst/>
              <a:gdLst>
                <a:gd name="T0" fmla="*/ 0 w 1401"/>
                <a:gd name="T1" fmla="*/ 6 h 438"/>
                <a:gd name="T2" fmla="*/ 27 w 1401"/>
                <a:gd name="T3" fmla="*/ 384 h 438"/>
                <a:gd name="T4" fmla="*/ 114 w 1401"/>
                <a:gd name="T5" fmla="*/ 381 h 438"/>
                <a:gd name="T6" fmla="*/ 132 w 1401"/>
                <a:gd name="T7" fmla="*/ 357 h 438"/>
                <a:gd name="T8" fmla="*/ 210 w 1401"/>
                <a:gd name="T9" fmla="*/ 402 h 438"/>
                <a:gd name="T10" fmla="*/ 450 w 1401"/>
                <a:gd name="T11" fmla="*/ 384 h 438"/>
                <a:gd name="T12" fmla="*/ 486 w 1401"/>
                <a:gd name="T13" fmla="*/ 393 h 438"/>
                <a:gd name="T14" fmla="*/ 690 w 1401"/>
                <a:gd name="T15" fmla="*/ 417 h 438"/>
                <a:gd name="T16" fmla="*/ 1074 w 1401"/>
                <a:gd name="T17" fmla="*/ 438 h 438"/>
                <a:gd name="T18" fmla="*/ 1401 w 1401"/>
                <a:gd name="T19" fmla="*/ 420 h 438"/>
                <a:gd name="T20" fmla="*/ 1392 w 1401"/>
                <a:gd name="T21" fmla="*/ 165 h 438"/>
                <a:gd name="T22" fmla="*/ 291 w 1401"/>
                <a:gd name="T23" fmla="*/ 0 h 438"/>
                <a:gd name="T24" fmla="*/ 0 w 1401"/>
                <a:gd name="T25" fmla="*/ 6 h 4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438"/>
                <a:gd name="T41" fmla="*/ 1401 w 1401"/>
                <a:gd name="T42" fmla="*/ 438 h 4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438">
                  <a:moveTo>
                    <a:pt x="0" y="6"/>
                  </a:moveTo>
                  <a:lnTo>
                    <a:pt x="27" y="384"/>
                  </a:lnTo>
                  <a:lnTo>
                    <a:pt x="114" y="381"/>
                  </a:lnTo>
                  <a:lnTo>
                    <a:pt x="132" y="357"/>
                  </a:lnTo>
                  <a:lnTo>
                    <a:pt x="210" y="402"/>
                  </a:lnTo>
                  <a:lnTo>
                    <a:pt x="450" y="384"/>
                  </a:lnTo>
                  <a:lnTo>
                    <a:pt x="486" y="393"/>
                  </a:lnTo>
                  <a:lnTo>
                    <a:pt x="690" y="417"/>
                  </a:lnTo>
                  <a:lnTo>
                    <a:pt x="1074" y="438"/>
                  </a:lnTo>
                  <a:lnTo>
                    <a:pt x="1401" y="420"/>
                  </a:lnTo>
                  <a:lnTo>
                    <a:pt x="1392" y="165"/>
                  </a:lnTo>
                  <a:lnTo>
                    <a:pt x="291" y="0"/>
                  </a:lnTo>
                  <a:lnTo>
                    <a:pt x="0" y="6"/>
                  </a:lnTo>
                  <a:close/>
                </a:path>
              </a:pathLst>
            </a:custGeom>
            <a:solidFill>
              <a:schemeClr val="bg1"/>
            </a:solidFill>
            <a:ln w="9525">
              <a:solidFill>
                <a:schemeClr val="bg1"/>
              </a:solidFill>
              <a:round/>
              <a:headEnd/>
              <a:tailEnd/>
            </a:ln>
          </p:spPr>
          <p:txBody>
            <a:bodyPr wrap="none" anchor="ctr"/>
            <a:lstStyle/>
            <a:p>
              <a:endParaRPr lang="en-US"/>
            </a:p>
          </p:txBody>
        </p:sp>
        <p:sp>
          <p:nvSpPr>
            <p:cNvPr id="4376" name="Freeform 174"/>
            <p:cNvSpPr>
              <a:spLocks/>
            </p:cNvSpPr>
            <p:nvPr/>
          </p:nvSpPr>
          <p:spPr bwMode="auto">
            <a:xfrm>
              <a:off x="4242" y="3858"/>
              <a:ext cx="999" cy="123"/>
            </a:xfrm>
            <a:custGeom>
              <a:avLst/>
              <a:gdLst>
                <a:gd name="T0" fmla="*/ 0 w 999"/>
                <a:gd name="T1" fmla="*/ 6 h 123"/>
                <a:gd name="T2" fmla="*/ 717 w 999"/>
                <a:gd name="T3" fmla="*/ 12 h 123"/>
                <a:gd name="T4" fmla="*/ 744 w 999"/>
                <a:gd name="T5" fmla="*/ 36 h 123"/>
                <a:gd name="T6" fmla="*/ 801 w 999"/>
                <a:gd name="T7" fmla="*/ 42 h 123"/>
                <a:gd name="T8" fmla="*/ 876 w 999"/>
                <a:gd name="T9" fmla="*/ 6 h 123"/>
                <a:gd name="T10" fmla="*/ 933 w 999"/>
                <a:gd name="T11" fmla="*/ 0 h 123"/>
                <a:gd name="T12" fmla="*/ 981 w 999"/>
                <a:gd name="T13" fmla="*/ 15 h 123"/>
                <a:gd name="T14" fmla="*/ 999 w 999"/>
                <a:gd name="T15" fmla="*/ 51 h 123"/>
                <a:gd name="T16" fmla="*/ 987 w 999"/>
                <a:gd name="T17" fmla="*/ 123 h 123"/>
                <a:gd name="T18" fmla="*/ 18 w 999"/>
                <a:gd name="T19" fmla="*/ 120 h 123"/>
                <a:gd name="T20" fmla="*/ 0 w 999"/>
                <a:gd name="T21" fmla="*/ 6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99"/>
                <a:gd name="T34" fmla="*/ 0 h 123"/>
                <a:gd name="T35" fmla="*/ 999 w 999"/>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99" h="123">
                  <a:moveTo>
                    <a:pt x="0" y="6"/>
                  </a:moveTo>
                  <a:lnTo>
                    <a:pt x="717" y="12"/>
                  </a:lnTo>
                  <a:lnTo>
                    <a:pt x="744" y="36"/>
                  </a:lnTo>
                  <a:lnTo>
                    <a:pt x="801" y="42"/>
                  </a:lnTo>
                  <a:lnTo>
                    <a:pt x="876" y="6"/>
                  </a:lnTo>
                  <a:lnTo>
                    <a:pt x="933" y="0"/>
                  </a:lnTo>
                  <a:lnTo>
                    <a:pt x="981" y="15"/>
                  </a:lnTo>
                  <a:lnTo>
                    <a:pt x="999" y="51"/>
                  </a:lnTo>
                  <a:lnTo>
                    <a:pt x="987" y="123"/>
                  </a:lnTo>
                  <a:lnTo>
                    <a:pt x="18" y="120"/>
                  </a:lnTo>
                  <a:lnTo>
                    <a:pt x="0" y="6"/>
                  </a:lnTo>
                  <a:close/>
                </a:path>
              </a:pathLst>
            </a:custGeom>
            <a:solidFill>
              <a:schemeClr val="bg1"/>
            </a:solidFill>
            <a:ln w="9525">
              <a:solidFill>
                <a:schemeClr val="bg1"/>
              </a:solidFill>
              <a:round/>
              <a:headEnd/>
              <a:tailEnd/>
            </a:ln>
          </p:spPr>
          <p:txBody>
            <a:bodyPr wrap="none" anchor="ctr"/>
            <a:lstStyle/>
            <a:p>
              <a:endParaRPr lang="en-US"/>
            </a:p>
          </p:txBody>
        </p:sp>
        <p:pic>
          <p:nvPicPr>
            <p:cNvPr id="4377" name="Picture 175" descr="video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 y="3400"/>
              <a:ext cx="88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098" name="Object 176"/>
          <p:cNvGraphicFramePr>
            <a:graphicFrameLocks noChangeAspect="1"/>
          </p:cNvGraphicFramePr>
          <p:nvPr/>
        </p:nvGraphicFramePr>
        <p:xfrm>
          <a:off x="1065213" y="2084388"/>
          <a:ext cx="404812" cy="625475"/>
        </p:xfrm>
        <a:graphic>
          <a:graphicData uri="http://schemas.openxmlformats.org/presentationml/2006/ole">
            <mc:AlternateContent xmlns:mc="http://schemas.openxmlformats.org/markup-compatibility/2006">
              <mc:Choice xmlns:v="urn:schemas-microsoft-com:vml" Requires="v">
                <p:oleObj spid="_x0000_s4133" name="Clip" r:id="rId5" imgW="857160" imgH="1324080" progId="MS_ClipArt_Gallery.2">
                  <p:embed/>
                </p:oleObj>
              </mc:Choice>
              <mc:Fallback>
                <p:oleObj name="Clip" r:id="rId5" imgW="857160" imgH="132408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3" y="2084388"/>
                        <a:ext cx="404812"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51" name="Group 177"/>
          <p:cNvGrpSpPr>
            <a:grpSpLocks/>
          </p:cNvGrpSpPr>
          <p:nvPr/>
        </p:nvGrpSpPr>
        <p:grpSpPr bwMode="auto">
          <a:xfrm>
            <a:off x="1939925" y="3343275"/>
            <a:ext cx="314325" cy="542925"/>
            <a:chOff x="1054" y="3290"/>
            <a:chExt cx="238" cy="366"/>
          </a:xfrm>
        </p:grpSpPr>
        <p:sp>
          <p:nvSpPr>
            <p:cNvPr id="4325" name="Freeform 178"/>
            <p:cNvSpPr>
              <a:spLocks/>
            </p:cNvSpPr>
            <p:nvPr/>
          </p:nvSpPr>
          <p:spPr bwMode="auto">
            <a:xfrm>
              <a:off x="1172" y="3574"/>
              <a:ext cx="120" cy="82"/>
            </a:xfrm>
            <a:custGeom>
              <a:avLst/>
              <a:gdLst>
                <a:gd name="T0" fmla="*/ 2 w 720"/>
                <a:gd name="T1" fmla="*/ 11 h 490"/>
                <a:gd name="T2" fmla="*/ 1 w 720"/>
                <a:gd name="T3" fmla="*/ 11 h 490"/>
                <a:gd name="T4" fmla="*/ 0 w 720"/>
                <a:gd name="T5" fmla="*/ 12 h 490"/>
                <a:gd name="T6" fmla="*/ 0 w 720"/>
                <a:gd name="T7" fmla="*/ 12 h 490"/>
                <a:gd name="T8" fmla="*/ 0 w 720"/>
                <a:gd name="T9" fmla="*/ 13 h 490"/>
                <a:gd name="T10" fmla="*/ 7 w 720"/>
                <a:gd name="T11" fmla="*/ 14 h 490"/>
                <a:gd name="T12" fmla="*/ 8 w 720"/>
                <a:gd name="T13" fmla="*/ 14 h 490"/>
                <a:gd name="T14" fmla="*/ 8 w 720"/>
                <a:gd name="T15" fmla="*/ 14 h 490"/>
                <a:gd name="T16" fmla="*/ 8 w 720"/>
                <a:gd name="T17" fmla="*/ 13 h 490"/>
                <a:gd name="T18" fmla="*/ 10 w 720"/>
                <a:gd name="T19" fmla="*/ 13 h 490"/>
                <a:gd name="T20" fmla="*/ 13 w 720"/>
                <a:gd name="T21" fmla="*/ 11 h 490"/>
                <a:gd name="T22" fmla="*/ 16 w 720"/>
                <a:gd name="T23" fmla="*/ 9 h 490"/>
                <a:gd name="T24" fmla="*/ 18 w 720"/>
                <a:gd name="T25" fmla="*/ 8 h 490"/>
                <a:gd name="T26" fmla="*/ 19 w 720"/>
                <a:gd name="T27" fmla="*/ 8 h 490"/>
                <a:gd name="T28" fmla="*/ 20 w 720"/>
                <a:gd name="T29" fmla="*/ 7 h 490"/>
                <a:gd name="T30" fmla="*/ 20 w 720"/>
                <a:gd name="T31" fmla="*/ 6 h 490"/>
                <a:gd name="T32" fmla="*/ 20 w 720"/>
                <a:gd name="T33" fmla="*/ 6 h 490"/>
                <a:gd name="T34" fmla="*/ 19 w 720"/>
                <a:gd name="T35" fmla="*/ 5 h 490"/>
                <a:gd name="T36" fmla="*/ 19 w 720"/>
                <a:gd name="T37" fmla="*/ 5 h 490"/>
                <a:gd name="T38" fmla="*/ 18 w 720"/>
                <a:gd name="T39" fmla="*/ 5 h 490"/>
                <a:gd name="T40" fmla="*/ 18 w 720"/>
                <a:gd name="T41" fmla="*/ 5 h 490"/>
                <a:gd name="T42" fmla="*/ 17 w 720"/>
                <a:gd name="T43" fmla="*/ 5 h 490"/>
                <a:gd name="T44" fmla="*/ 16 w 720"/>
                <a:gd name="T45" fmla="*/ 3 h 490"/>
                <a:gd name="T46" fmla="*/ 15 w 720"/>
                <a:gd name="T47" fmla="*/ 2 h 490"/>
                <a:gd name="T48" fmla="*/ 15 w 720"/>
                <a:gd name="T49" fmla="*/ 1 h 490"/>
                <a:gd name="T50" fmla="*/ 15 w 720"/>
                <a:gd name="T51" fmla="*/ 1 h 490"/>
                <a:gd name="T52" fmla="*/ 15 w 720"/>
                <a:gd name="T53" fmla="*/ 0 h 490"/>
                <a:gd name="T54" fmla="*/ 14 w 720"/>
                <a:gd name="T55" fmla="*/ 0 h 490"/>
                <a:gd name="T56" fmla="*/ 13 w 720"/>
                <a:gd name="T57" fmla="*/ 0 h 490"/>
                <a:gd name="T58" fmla="*/ 13 w 720"/>
                <a:gd name="T59" fmla="*/ 0 h 490"/>
                <a:gd name="T60" fmla="*/ 13 w 720"/>
                <a:gd name="T61" fmla="*/ 0 h 490"/>
                <a:gd name="T62" fmla="*/ 12 w 720"/>
                <a:gd name="T63" fmla="*/ 0 h 490"/>
                <a:gd name="T64" fmla="*/ 11 w 720"/>
                <a:gd name="T65" fmla="*/ 1 h 490"/>
                <a:gd name="T66" fmla="*/ 10 w 720"/>
                <a:gd name="T67" fmla="*/ 1 h 490"/>
                <a:gd name="T68" fmla="*/ 10 w 720"/>
                <a:gd name="T69" fmla="*/ 1 h 490"/>
                <a:gd name="T70" fmla="*/ 5 w 720"/>
                <a:gd name="T71" fmla="*/ 3 h 490"/>
                <a:gd name="T72" fmla="*/ 5 w 720"/>
                <a:gd name="T73" fmla="*/ 3 h 490"/>
                <a:gd name="T74" fmla="*/ 4 w 720"/>
                <a:gd name="T75" fmla="*/ 4 h 490"/>
                <a:gd name="T76" fmla="*/ 4 w 720"/>
                <a:gd name="T77" fmla="*/ 4 h 490"/>
                <a:gd name="T78" fmla="*/ 3 w 720"/>
                <a:gd name="T79" fmla="*/ 4 h 490"/>
                <a:gd name="T80" fmla="*/ 2 w 720"/>
                <a:gd name="T81" fmla="*/ 4 h 490"/>
                <a:gd name="T82" fmla="*/ 2 w 720"/>
                <a:gd name="T83" fmla="*/ 5 h 490"/>
                <a:gd name="T84" fmla="*/ 2 w 720"/>
                <a:gd name="T85" fmla="*/ 6 h 490"/>
                <a:gd name="T86" fmla="*/ 2 w 720"/>
                <a:gd name="T87" fmla="*/ 11 h 4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20"/>
                <a:gd name="T133" fmla="*/ 0 h 490"/>
                <a:gd name="T134" fmla="*/ 720 w 720"/>
                <a:gd name="T135" fmla="*/ 490 h 49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20" h="490">
                  <a:moveTo>
                    <a:pt x="55" y="382"/>
                  </a:moveTo>
                  <a:lnTo>
                    <a:pt x="54" y="389"/>
                  </a:lnTo>
                  <a:lnTo>
                    <a:pt x="52" y="395"/>
                  </a:lnTo>
                  <a:lnTo>
                    <a:pt x="47" y="401"/>
                  </a:lnTo>
                  <a:lnTo>
                    <a:pt x="41" y="405"/>
                  </a:lnTo>
                  <a:lnTo>
                    <a:pt x="37" y="409"/>
                  </a:lnTo>
                  <a:lnTo>
                    <a:pt x="26" y="414"/>
                  </a:lnTo>
                  <a:lnTo>
                    <a:pt x="14" y="421"/>
                  </a:lnTo>
                  <a:lnTo>
                    <a:pt x="10" y="425"/>
                  </a:lnTo>
                  <a:lnTo>
                    <a:pt x="4" y="429"/>
                  </a:lnTo>
                  <a:lnTo>
                    <a:pt x="1" y="434"/>
                  </a:lnTo>
                  <a:lnTo>
                    <a:pt x="0" y="437"/>
                  </a:lnTo>
                  <a:lnTo>
                    <a:pt x="0" y="440"/>
                  </a:lnTo>
                  <a:lnTo>
                    <a:pt x="1" y="444"/>
                  </a:lnTo>
                  <a:lnTo>
                    <a:pt x="3" y="446"/>
                  </a:lnTo>
                  <a:lnTo>
                    <a:pt x="8" y="449"/>
                  </a:lnTo>
                  <a:lnTo>
                    <a:pt x="14" y="450"/>
                  </a:lnTo>
                  <a:lnTo>
                    <a:pt x="254" y="489"/>
                  </a:lnTo>
                  <a:lnTo>
                    <a:pt x="258" y="490"/>
                  </a:lnTo>
                  <a:lnTo>
                    <a:pt x="264" y="490"/>
                  </a:lnTo>
                  <a:lnTo>
                    <a:pt x="269" y="489"/>
                  </a:lnTo>
                  <a:lnTo>
                    <a:pt x="275" y="489"/>
                  </a:lnTo>
                  <a:lnTo>
                    <a:pt x="281" y="488"/>
                  </a:lnTo>
                  <a:lnTo>
                    <a:pt x="286" y="485"/>
                  </a:lnTo>
                  <a:lnTo>
                    <a:pt x="291" y="484"/>
                  </a:lnTo>
                  <a:lnTo>
                    <a:pt x="295" y="482"/>
                  </a:lnTo>
                  <a:lnTo>
                    <a:pt x="300" y="480"/>
                  </a:lnTo>
                  <a:lnTo>
                    <a:pt x="312" y="473"/>
                  </a:lnTo>
                  <a:lnTo>
                    <a:pt x="333" y="463"/>
                  </a:lnTo>
                  <a:lnTo>
                    <a:pt x="359" y="448"/>
                  </a:lnTo>
                  <a:lnTo>
                    <a:pt x="389" y="432"/>
                  </a:lnTo>
                  <a:lnTo>
                    <a:pt x="423" y="414"/>
                  </a:lnTo>
                  <a:lnTo>
                    <a:pt x="460" y="395"/>
                  </a:lnTo>
                  <a:lnTo>
                    <a:pt x="497" y="375"/>
                  </a:lnTo>
                  <a:lnTo>
                    <a:pt x="535" y="356"/>
                  </a:lnTo>
                  <a:lnTo>
                    <a:pt x="572" y="337"/>
                  </a:lnTo>
                  <a:lnTo>
                    <a:pt x="606" y="319"/>
                  </a:lnTo>
                  <a:lnTo>
                    <a:pt x="636" y="303"/>
                  </a:lnTo>
                  <a:lnTo>
                    <a:pt x="662" y="288"/>
                  </a:lnTo>
                  <a:lnTo>
                    <a:pt x="683" y="278"/>
                  </a:lnTo>
                  <a:lnTo>
                    <a:pt x="695" y="272"/>
                  </a:lnTo>
                  <a:lnTo>
                    <a:pt x="700" y="269"/>
                  </a:lnTo>
                  <a:lnTo>
                    <a:pt x="709" y="263"/>
                  </a:lnTo>
                  <a:lnTo>
                    <a:pt x="715" y="254"/>
                  </a:lnTo>
                  <a:lnTo>
                    <a:pt x="719" y="243"/>
                  </a:lnTo>
                  <a:lnTo>
                    <a:pt x="720" y="233"/>
                  </a:lnTo>
                  <a:lnTo>
                    <a:pt x="720" y="230"/>
                  </a:lnTo>
                  <a:lnTo>
                    <a:pt x="720" y="224"/>
                  </a:lnTo>
                  <a:lnTo>
                    <a:pt x="720" y="218"/>
                  </a:lnTo>
                  <a:lnTo>
                    <a:pt x="720" y="215"/>
                  </a:lnTo>
                  <a:lnTo>
                    <a:pt x="718" y="205"/>
                  </a:lnTo>
                  <a:lnTo>
                    <a:pt x="712" y="196"/>
                  </a:lnTo>
                  <a:lnTo>
                    <a:pt x="704" y="189"/>
                  </a:lnTo>
                  <a:lnTo>
                    <a:pt x="694" y="186"/>
                  </a:lnTo>
                  <a:lnTo>
                    <a:pt x="692" y="186"/>
                  </a:lnTo>
                  <a:lnTo>
                    <a:pt x="686" y="185"/>
                  </a:lnTo>
                  <a:lnTo>
                    <a:pt x="677" y="183"/>
                  </a:lnTo>
                  <a:lnTo>
                    <a:pt x="668" y="182"/>
                  </a:lnTo>
                  <a:lnTo>
                    <a:pt x="658" y="180"/>
                  </a:lnTo>
                  <a:lnTo>
                    <a:pt x="649" y="178"/>
                  </a:lnTo>
                  <a:lnTo>
                    <a:pt x="643" y="177"/>
                  </a:lnTo>
                  <a:lnTo>
                    <a:pt x="641" y="177"/>
                  </a:lnTo>
                  <a:lnTo>
                    <a:pt x="634" y="175"/>
                  </a:lnTo>
                  <a:lnTo>
                    <a:pt x="627" y="170"/>
                  </a:lnTo>
                  <a:lnTo>
                    <a:pt x="622" y="166"/>
                  </a:lnTo>
                  <a:lnTo>
                    <a:pt x="617" y="160"/>
                  </a:lnTo>
                  <a:lnTo>
                    <a:pt x="614" y="155"/>
                  </a:lnTo>
                  <a:lnTo>
                    <a:pt x="607" y="141"/>
                  </a:lnTo>
                  <a:lnTo>
                    <a:pt x="596" y="122"/>
                  </a:lnTo>
                  <a:lnTo>
                    <a:pt x="583" y="98"/>
                  </a:lnTo>
                  <a:lnTo>
                    <a:pt x="571" y="76"/>
                  </a:lnTo>
                  <a:lnTo>
                    <a:pt x="560" y="57"/>
                  </a:lnTo>
                  <a:lnTo>
                    <a:pt x="553" y="43"/>
                  </a:lnTo>
                  <a:lnTo>
                    <a:pt x="549" y="38"/>
                  </a:lnTo>
                  <a:lnTo>
                    <a:pt x="546" y="33"/>
                  </a:lnTo>
                  <a:lnTo>
                    <a:pt x="543" y="30"/>
                  </a:lnTo>
                  <a:lnTo>
                    <a:pt x="539" y="25"/>
                  </a:lnTo>
                  <a:lnTo>
                    <a:pt x="535" y="22"/>
                  </a:lnTo>
                  <a:lnTo>
                    <a:pt x="530" y="18"/>
                  </a:lnTo>
                  <a:lnTo>
                    <a:pt x="525" y="16"/>
                  </a:lnTo>
                  <a:lnTo>
                    <a:pt x="520" y="14"/>
                  </a:lnTo>
                  <a:lnTo>
                    <a:pt x="516" y="13"/>
                  </a:lnTo>
                  <a:lnTo>
                    <a:pt x="513" y="13"/>
                  </a:lnTo>
                  <a:lnTo>
                    <a:pt x="508" y="11"/>
                  </a:lnTo>
                  <a:lnTo>
                    <a:pt x="500" y="9"/>
                  </a:lnTo>
                  <a:lnTo>
                    <a:pt x="492" y="7"/>
                  </a:lnTo>
                  <a:lnTo>
                    <a:pt x="483" y="5"/>
                  </a:lnTo>
                  <a:lnTo>
                    <a:pt x="475" y="4"/>
                  </a:lnTo>
                  <a:lnTo>
                    <a:pt x="469" y="2"/>
                  </a:lnTo>
                  <a:lnTo>
                    <a:pt x="467" y="2"/>
                  </a:lnTo>
                  <a:lnTo>
                    <a:pt x="462" y="0"/>
                  </a:lnTo>
                  <a:lnTo>
                    <a:pt x="457" y="0"/>
                  </a:lnTo>
                  <a:lnTo>
                    <a:pt x="452" y="0"/>
                  </a:lnTo>
                  <a:lnTo>
                    <a:pt x="447" y="0"/>
                  </a:lnTo>
                  <a:lnTo>
                    <a:pt x="440" y="2"/>
                  </a:lnTo>
                  <a:lnTo>
                    <a:pt x="435" y="2"/>
                  </a:lnTo>
                  <a:lnTo>
                    <a:pt x="430" y="4"/>
                  </a:lnTo>
                  <a:lnTo>
                    <a:pt x="425" y="5"/>
                  </a:lnTo>
                  <a:lnTo>
                    <a:pt x="382" y="24"/>
                  </a:lnTo>
                  <a:lnTo>
                    <a:pt x="381" y="25"/>
                  </a:lnTo>
                  <a:lnTo>
                    <a:pt x="377" y="26"/>
                  </a:lnTo>
                  <a:lnTo>
                    <a:pt x="371" y="29"/>
                  </a:lnTo>
                  <a:lnTo>
                    <a:pt x="364" y="32"/>
                  </a:lnTo>
                  <a:lnTo>
                    <a:pt x="356" y="35"/>
                  </a:lnTo>
                  <a:lnTo>
                    <a:pt x="351" y="38"/>
                  </a:lnTo>
                  <a:lnTo>
                    <a:pt x="346" y="39"/>
                  </a:lnTo>
                  <a:lnTo>
                    <a:pt x="345" y="40"/>
                  </a:lnTo>
                  <a:lnTo>
                    <a:pt x="177" y="114"/>
                  </a:lnTo>
                  <a:lnTo>
                    <a:pt x="176" y="115"/>
                  </a:lnTo>
                  <a:lnTo>
                    <a:pt x="171" y="116"/>
                  </a:lnTo>
                  <a:lnTo>
                    <a:pt x="166" y="120"/>
                  </a:lnTo>
                  <a:lnTo>
                    <a:pt x="159" y="122"/>
                  </a:lnTo>
                  <a:lnTo>
                    <a:pt x="151" y="125"/>
                  </a:lnTo>
                  <a:lnTo>
                    <a:pt x="145" y="129"/>
                  </a:lnTo>
                  <a:lnTo>
                    <a:pt x="141" y="130"/>
                  </a:lnTo>
                  <a:lnTo>
                    <a:pt x="140" y="131"/>
                  </a:lnTo>
                  <a:lnTo>
                    <a:pt x="137" y="132"/>
                  </a:lnTo>
                  <a:lnTo>
                    <a:pt x="129" y="135"/>
                  </a:lnTo>
                  <a:lnTo>
                    <a:pt x="119" y="140"/>
                  </a:lnTo>
                  <a:lnTo>
                    <a:pt x="108" y="144"/>
                  </a:lnTo>
                  <a:lnTo>
                    <a:pt x="97" y="149"/>
                  </a:lnTo>
                  <a:lnTo>
                    <a:pt x="87" y="153"/>
                  </a:lnTo>
                  <a:lnTo>
                    <a:pt x="79" y="157"/>
                  </a:lnTo>
                  <a:lnTo>
                    <a:pt x="76" y="158"/>
                  </a:lnTo>
                  <a:lnTo>
                    <a:pt x="67" y="164"/>
                  </a:lnTo>
                  <a:lnTo>
                    <a:pt x="61" y="171"/>
                  </a:lnTo>
                  <a:lnTo>
                    <a:pt x="56" y="182"/>
                  </a:lnTo>
                  <a:lnTo>
                    <a:pt x="55" y="192"/>
                  </a:lnTo>
                  <a:lnTo>
                    <a:pt x="55" y="221"/>
                  </a:lnTo>
                  <a:lnTo>
                    <a:pt x="55" y="286"/>
                  </a:lnTo>
                  <a:lnTo>
                    <a:pt x="55" y="353"/>
                  </a:lnTo>
                  <a:lnTo>
                    <a:pt x="55" y="3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6" name="Freeform 179"/>
            <p:cNvSpPr>
              <a:spLocks/>
            </p:cNvSpPr>
            <p:nvPr/>
          </p:nvSpPr>
          <p:spPr bwMode="auto">
            <a:xfrm>
              <a:off x="1173" y="3575"/>
              <a:ext cx="118" cy="79"/>
            </a:xfrm>
            <a:custGeom>
              <a:avLst/>
              <a:gdLst>
                <a:gd name="T0" fmla="*/ 2 w 705"/>
                <a:gd name="T1" fmla="*/ 5 h 475"/>
                <a:gd name="T2" fmla="*/ 2 w 705"/>
                <a:gd name="T3" fmla="*/ 4 h 475"/>
                <a:gd name="T4" fmla="*/ 4 w 705"/>
                <a:gd name="T5" fmla="*/ 4 h 475"/>
                <a:gd name="T6" fmla="*/ 4 w 705"/>
                <a:gd name="T7" fmla="*/ 3 h 475"/>
                <a:gd name="T8" fmla="*/ 4 w 705"/>
                <a:gd name="T9" fmla="*/ 3 h 475"/>
                <a:gd name="T10" fmla="*/ 5 w 705"/>
                <a:gd name="T11" fmla="*/ 3 h 475"/>
                <a:gd name="T12" fmla="*/ 5 w 705"/>
                <a:gd name="T13" fmla="*/ 3 h 475"/>
                <a:gd name="T14" fmla="*/ 10 w 705"/>
                <a:gd name="T15" fmla="*/ 1 h 475"/>
                <a:gd name="T16" fmla="*/ 10 w 705"/>
                <a:gd name="T17" fmla="*/ 1 h 475"/>
                <a:gd name="T18" fmla="*/ 10 w 705"/>
                <a:gd name="T19" fmla="*/ 1 h 475"/>
                <a:gd name="T20" fmla="*/ 10 w 705"/>
                <a:gd name="T21" fmla="*/ 1 h 475"/>
                <a:gd name="T22" fmla="*/ 12 w 705"/>
                <a:gd name="T23" fmla="*/ 0 h 475"/>
                <a:gd name="T24" fmla="*/ 12 w 705"/>
                <a:gd name="T25" fmla="*/ 0 h 475"/>
                <a:gd name="T26" fmla="*/ 12 w 705"/>
                <a:gd name="T27" fmla="*/ 0 h 475"/>
                <a:gd name="T28" fmla="*/ 13 w 705"/>
                <a:gd name="T29" fmla="*/ 0 h 475"/>
                <a:gd name="T30" fmla="*/ 13 w 705"/>
                <a:gd name="T31" fmla="*/ 0 h 475"/>
                <a:gd name="T32" fmla="*/ 14 w 705"/>
                <a:gd name="T33" fmla="*/ 0 h 475"/>
                <a:gd name="T34" fmla="*/ 15 w 705"/>
                <a:gd name="T35" fmla="*/ 1 h 475"/>
                <a:gd name="T36" fmla="*/ 17 w 705"/>
                <a:gd name="T37" fmla="*/ 4 h 475"/>
                <a:gd name="T38" fmla="*/ 17 w 705"/>
                <a:gd name="T39" fmla="*/ 5 h 475"/>
                <a:gd name="T40" fmla="*/ 18 w 705"/>
                <a:gd name="T41" fmla="*/ 5 h 475"/>
                <a:gd name="T42" fmla="*/ 19 w 705"/>
                <a:gd name="T43" fmla="*/ 5 h 475"/>
                <a:gd name="T44" fmla="*/ 20 w 705"/>
                <a:gd name="T45" fmla="*/ 5 h 475"/>
                <a:gd name="T46" fmla="*/ 20 w 705"/>
                <a:gd name="T47" fmla="*/ 6 h 475"/>
                <a:gd name="T48" fmla="*/ 20 w 705"/>
                <a:gd name="T49" fmla="*/ 7 h 475"/>
                <a:gd name="T50" fmla="*/ 19 w 705"/>
                <a:gd name="T51" fmla="*/ 7 h 475"/>
                <a:gd name="T52" fmla="*/ 8 w 705"/>
                <a:gd name="T53" fmla="*/ 13 h 475"/>
                <a:gd name="T54" fmla="*/ 8 w 705"/>
                <a:gd name="T55" fmla="*/ 13 h 475"/>
                <a:gd name="T56" fmla="*/ 7 w 705"/>
                <a:gd name="T57" fmla="*/ 13 h 475"/>
                <a:gd name="T58" fmla="*/ 7 w 705"/>
                <a:gd name="T59" fmla="*/ 13 h 475"/>
                <a:gd name="T60" fmla="*/ 0 w 705"/>
                <a:gd name="T61" fmla="*/ 12 h 475"/>
                <a:gd name="T62" fmla="*/ 0 w 705"/>
                <a:gd name="T63" fmla="*/ 12 h 475"/>
                <a:gd name="T64" fmla="*/ 0 w 705"/>
                <a:gd name="T65" fmla="*/ 12 h 475"/>
                <a:gd name="T66" fmla="*/ 1 w 705"/>
                <a:gd name="T67" fmla="*/ 11 h 475"/>
                <a:gd name="T68" fmla="*/ 2 w 705"/>
                <a:gd name="T69" fmla="*/ 11 h 475"/>
                <a:gd name="T70" fmla="*/ 2 w 705"/>
                <a:gd name="T71" fmla="*/ 5 h 4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5"/>
                <a:gd name="T109" fmla="*/ 0 h 475"/>
                <a:gd name="T110" fmla="*/ 705 w 705"/>
                <a:gd name="T111" fmla="*/ 475 h 4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5" h="475">
                  <a:moveTo>
                    <a:pt x="54" y="185"/>
                  </a:moveTo>
                  <a:lnTo>
                    <a:pt x="55" y="177"/>
                  </a:lnTo>
                  <a:lnTo>
                    <a:pt x="59" y="169"/>
                  </a:lnTo>
                  <a:lnTo>
                    <a:pt x="65" y="162"/>
                  </a:lnTo>
                  <a:lnTo>
                    <a:pt x="72" y="158"/>
                  </a:lnTo>
                  <a:lnTo>
                    <a:pt x="135" y="130"/>
                  </a:lnTo>
                  <a:lnTo>
                    <a:pt x="140" y="127"/>
                  </a:lnTo>
                  <a:lnTo>
                    <a:pt x="144" y="126"/>
                  </a:lnTo>
                  <a:lnTo>
                    <a:pt x="149" y="124"/>
                  </a:lnTo>
                  <a:lnTo>
                    <a:pt x="153" y="122"/>
                  </a:lnTo>
                  <a:lnTo>
                    <a:pt x="158" y="119"/>
                  </a:lnTo>
                  <a:lnTo>
                    <a:pt x="162" y="117"/>
                  </a:lnTo>
                  <a:lnTo>
                    <a:pt x="167" y="116"/>
                  </a:lnTo>
                  <a:lnTo>
                    <a:pt x="171" y="114"/>
                  </a:lnTo>
                  <a:lnTo>
                    <a:pt x="340" y="40"/>
                  </a:lnTo>
                  <a:lnTo>
                    <a:pt x="345" y="37"/>
                  </a:lnTo>
                  <a:lnTo>
                    <a:pt x="350" y="36"/>
                  </a:lnTo>
                  <a:lnTo>
                    <a:pt x="354" y="34"/>
                  </a:lnTo>
                  <a:lnTo>
                    <a:pt x="359" y="32"/>
                  </a:lnTo>
                  <a:lnTo>
                    <a:pt x="363" y="29"/>
                  </a:lnTo>
                  <a:lnTo>
                    <a:pt x="368" y="27"/>
                  </a:lnTo>
                  <a:lnTo>
                    <a:pt x="372" y="26"/>
                  </a:lnTo>
                  <a:lnTo>
                    <a:pt x="377" y="24"/>
                  </a:lnTo>
                  <a:lnTo>
                    <a:pt x="421" y="5"/>
                  </a:lnTo>
                  <a:lnTo>
                    <a:pt x="425" y="4"/>
                  </a:lnTo>
                  <a:lnTo>
                    <a:pt x="430" y="2"/>
                  </a:lnTo>
                  <a:lnTo>
                    <a:pt x="434" y="1"/>
                  </a:lnTo>
                  <a:lnTo>
                    <a:pt x="440" y="0"/>
                  </a:lnTo>
                  <a:lnTo>
                    <a:pt x="444" y="0"/>
                  </a:lnTo>
                  <a:lnTo>
                    <a:pt x="449" y="0"/>
                  </a:lnTo>
                  <a:lnTo>
                    <a:pt x="453" y="0"/>
                  </a:lnTo>
                  <a:lnTo>
                    <a:pt x="458" y="1"/>
                  </a:lnTo>
                  <a:lnTo>
                    <a:pt x="506" y="13"/>
                  </a:lnTo>
                  <a:lnTo>
                    <a:pt x="514" y="16"/>
                  </a:lnTo>
                  <a:lnTo>
                    <a:pt x="522" y="20"/>
                  </a:lnTo>
                  <a:lnTo>
                    <a:pt x="529" y="27"/>
                  </a:lnTo>
                  <a:lnTo>
                    <a:pt x="535" y="34"/>
                  </a:lnTo>
                  <a:lnTo>
                    <a:pt x="602" y="157"/>
                  </a:lnTo>
                  <a:lnTo>
                    <a:pt x="608" y="163"/>
                  </a:lnTo>
                  <a:lnTo>
                    <a:pt x="616" y="169"/>
                  </a:lnTo>
                  <a:lnTo>
                    <a:pt x="624" y="173"/>
                  </a:lnTo>
                  <a:lnTo>
                    <a:pt x="632" y="177"/>
                  </a:lnTo>
                  <a:lnTo>
                    <a:pt x="685" y="186"/>
                  </a:lnTo>
                  <a:lnTo>
                    <a:pt x="693" y="189"/>
                  </a:lnTo>
                  <a:lnTo>
                    <a:pt x="699" y="194"/>
                  </a:lnTo>
                  <a:lnTo>
                    <a:pt x="704" y="200"/>
                  </a:lnTo>
                  <a:lnTo>
                    <a:pt x="705" y="208"/>
                  </a:lnTo>
                  <a:lnTo>
                    <a:pt x="705" y="226"/>
                  </a:lnTo>
                  <a:lnTo>
                    <a:pt x="704" y="235"/>
                  </a:lnTo>
                  <a:lnTo>
                    <a:pt x="701" y="243"/>
                  </a:lnTo>
                  <a:lnTo>
                    <a:pt x="695" y="251"/>
                  </a:lnTo>
                  <a:lnTo>
                    <a:pt x="688" y="256"/>
                  </a:lnTo>
                  <a:lnTo>
                    <a:pt x="284" y="469"/>
                  </a:lnTo>
                  <a:lnTo>
                    <a:pt x="280" y="470"/>
                  </a:lnTo>
                  <a:lnTo>
                    <a:pt x="275" y="473"/>
                  </a:lnTo>
                  <a:lnTo>
                    <a:pt x="270" y="474"/>
                  </a:lnTo>
                  <a:lnTo>
                    <a:pt x="266" y="474"/>
                  </a:lnTo>
                  <a:lnTo>
                    <a:pt x="260" y="475"/>
                  </a:lnTo>
                  <a:lnTo>
                    <a:pt x="256" y="475"/>
                  </a:lnTo>
                  <a:lnTo>
                    <a:pt x="251" y="475"/>
                  </a:lnTo>
                  <a:lnTo>
                    <a:pt x="247" y="475"/>
                  </a:lnTo>
                  <a:lnTo>
                    <a:pt x="7" y="437"/>
                  </a:lnTo>
                  <a:lnTo>
                    <a:pt x="2" y="434"/>
                  </a:lnTo>
                  <a:lnTo>
                    <a:pt x="0" y="431"/>
                  </a:lnTo>
                  <a:lnTo>
                    <a:pt x="1" y="428"/>
                  </a:lnTo>
                  <a:lnTo>
                    <a:pt x="5" y="423"/>
                  </a:lnTo>
                  <a:lnTo>
                    <a:pt x="37" y="405"/>
                  </a:lnTo>
                  <a:lnTo>
                    <a:pt x="44" y="400"/>
                  </a:lnTo>
                  <a:lnTo>
                    <a:pt x="49" y="392"/>
                  </a:lnTo>
                  <a:lnTo>
                    <a:pt x="53" y="384"/>
                  </a:lnTo>
                  <a:lnTo>
                    <a:pt x="54" y="375"/>
                  </a:lnTo>
                  <a:lnTo>
                    <a:pt x="54" y="185"/>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7" name="Freeform 180"/>
            <p:cNvSpPr>
              <a:spLocks/>
            </p:cNvSpPr>
            <p:nvPr/>
          </p:nvSpPr>
          <p:spPr bwMode="auto">
            <a:xfrm>
              <a:off x="1173" y="3604"/>
              <a:ext cx="44" cy="50"/>
            </a:xfrm>
            <a:custGeom>
              <a:avLst/>
              <a:gdLst>
                <a:gd name="T0" fmla="*/ 1 w 265"/>
                <a:gd name="T1" fmla="*/ 0 h 305"/>
                <a:gd name="T2" fmla="*/ 1 w 265"/>
                <a:gd name="T3" fmla="*/ 0 h 305"/>
                <a:gd name="T4" fmla="*/ 2 w 265"/>
                <a:gd name="T5" fmla="*/ 0 h 305"/>
                <a:gd name="T6" fmla="*/ 2 w 265"/>
                <a:gd name="T7" fmla="*/ 0 h 305"/>
                <a:gd name="T8" fmla="*/ 2 w 265"/>
                <a:gd name="T9" fmla="*/ 0 h 305"/>
                <a:gd name="T10" fmla="*/ 3 w 265"/>
                <a:gd name="T11" fmla="*/ 0 h 305"/>
                <a:gd name="T12" fmla="*/ 4 w 265"/>
                <a:gd name="T13" fmla="*/ 0 h 305"/>
                <a:gd name="T14" fmla="*/ 4 w 265"/>
                <a:gd name="T15" fmla="*/ 1 h 305"/>
                <a:gd name="T16" fmla="*/ 4 w 265"/>
                <a:gd name="T17" fmla="*/ 1 h 305"/>
                <a:gd name="T18" fmla="*/ 4 w 265"/>
                <a:gd name="T19" fmla="*/ 1 h 305"/>
                <a:gd name="T20" fmla="*/ 5 w 265"/>
                <a:gd name="T21" fmla="*/ 5 h 305"/>
                <a:gd name="T22" fmla="*/ 5 w 265"/>
                <a:gd name="T23" fmla="*/ 5 h 305"/>
                <a:gd name="T24" fmla="*/ 6 w 265"/>
                <a:gd name="T25" fmla="*/ 6 h 305"/>
                <a:gd name="T26" fmla="*/ 6 w 265"/>
                <a:gd name="T27" fmla="*/ 6 h 305"/>
                <a:gd name="T28" fmla="*/ 6 w 265"/>
                <a:gd name="T29" fmla="*/ 6 h 305"/>
                <a:gd name="T30" fmla="*/ 7 w 265"/>
                <a:gd name="T31" fmla="*/ 6 h 305"/>
                <a:gd name="T32" fmla="*/ 7 w 265"/>
                <a:gd name="T33" fmla="*/ 6 h 305"/>
                <a:gd name="T34" fmla="*/ 7 w 265"/>
                <a:gd name="T35" fmla="*/ 7 h 305"/>
                <a:gd name="T36" fmla="*/ 7 w 265"/>
                <a:gd name="T37" fmla="*/ 7 h 305"/>
                <a:gd name="T38" fmla="*/ 7 w 265"/>
                <a:gd name="T39" fmla="*/ 7 h 305"/>
                <a:gd name="T40" fmla="*/ 7 w 265"/>
                <a:gd name="T41" fmla="*/ 8 h 305"/>
                <a:gd name="T42" fmla="*/ 7 w 265"/>
                <a:gd name="T43" fmla="*/ 8 h 305"/>
                <a:gd name="T44" fmla="*/ 7 w 265"/>
                <a:gd name="T45" fmla="*/ 8 h 305"/>
                <a:gd name="T46" fmla="*/ 7 w 265"/>
                <a:gd name="T47" fmla="*/ 8 h 305"/>
                <a:gd name="T48" fmla="*/ 7 w 265"/>
                <a:gd name="T49" fmla="*/ 8 h 305"/>
                <a:gd name="T50" fmla="*/ 0 w 265"/>
                <a:gd name="T51" fmla="*/ 7 h 305"/>
                <a:gd name="T52" fmla="*/ 0 w 265"/>
                <a:gd name="T53" fmla="*/ 7 h 305"/>
                <a:gd name="T54" fmla="*/ 0 w 265"/>
                <a:gd name="T55" fmla="*/ 7 h 305"/>
                <a:gd name="T56" fmla="*/ 0 w 265"/>
                <a:gd name="T57" fmla="*/ 7 h 305"/>
                <a:gd name="T58" fmla="*/ 0 w 265"/>
                <a:gd name="T59" fmla="*/ 7 h 305"/>
                <a:gd name="T60" fmla="*/ 1 w 265"/>
                <a:gd name="T61" fmla="*/ 6 h 305"/>
                <a:gd name="T62" fmla="*/ 1 w 265"/>
                <a:gd name="T63" fmla="*/ 6 h 305"/>
                <a:gd name="T64" fmla="*/ 1 w 265"/>
                <a:gd name="T65" fmla="*/ 6 h 305"/>
                <a:gd name="T66" fmla="*/ 1 w 265"/>
                <a:gd name="T67" fmla="*/ 6 h 305"/>
                <a:gd name="T68" fmla="*/ 1 w 265"/>
                <a:gd name="T69" fmla="*/ 6 h 305"/>
                <a:gd name="T70" fmla="*/ 1 w 265"/>
                <a:gd name="T71" fmla="*/ 0 h 3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5"/>
                <a:gd name="T109" fmla="*/ 0 h 305"/>
                <a:gd name="T110" fmla="*/ 265 w 265"/>
                <a:gd name="T111" fmla="*/ 305 h 30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5" h="305">
                  <a:moveTo>
                    <a:pt x="54" y="15"/>
                  </a:moveTo>
                  <a:lnTo>
                    <a:pt x="55" y="8"/>
                  </a:lnTo>
                  <a:lnTo>
                    <a:pt x="59" y="2"/>
                  </a:lnTo>
                  <a:lnTo>
                    <a:pt x="65" y="0"/>
                  </a:lnTo>
                  <a:lnTo>
                    <a:pt x="73" y="0"/>
                  </a:lnTo>
                  <a:lnTo>
                    <a:pt x="129" y="16"/>
                  </a:lnTo>
                  <a:lnTo>
                    <a:pt x="137" y="19"/>
                  </a:lnTo>
                  <a:lnTo>
                    <a:pt x="144" y="25"/>
                  </a:lnTo>
                  <a:lnTo>
                    <a:pt x="151" y="32"/>
                  </a:lnTo>
                  <a:lnTo>
                    <a:pt x="154" y="39"/>
                  </a:lnTo>
                  <a:lnTo>
                    <a:pt x="195" y="190"/>
                  </a:lnTo>
                  <a:lnTo>
                    <a:pt x="198" y="199"/>
                  </a:lnTo>
                  <a:lnTo>
                    <a:pt x="203" y="207"/>
                  </a:lnTo>
                  <a:lnTo>
                    <a:pt x="210" y="214"/>
                  </a:lnTo>
                  <a:lnTo>
                    <a:pt x="217" y="218"/>
                  </a:lnTo>
                  <a:lnTo>
                    <a:pt x="245" y="233"/>
                  </a:lnTo>
                  <a:lnTo>
                    <a:pt x="251" y="237"/>
                  </a:lnTo>
                  <a:lnTo>
                    <a:pt x="257" y="245"/>
                  </a:lnTo>
                  <a:lnTo>
                    <a:pt x="261" y="253"/>
                  </a:lnTo>
                  <a:lnTo>
                    <a:pt x="263" y="262"/>
                  </a:lnTo>
                  <a:lnTo>
                    <a:pt x="265" y="288"/>
                  </a:lnTo>
                  <a:lnTo>
                    <a:pt x="264" y="296"/>
                  </a:lnTo>
                  <a:lnTo>
                    <a:pt x="260" y="302"/>
                  </a:lnTo>
                  <a:lnTo>
                    <a:pt x="254" y="304"/>
                  </a:lnTo>
                  <a:lnTo>
                    <a:pt x="247" y="305"/>
                  </a:lnTo>
                  <a:lnTo>
                    <a:pt x="7" y="267"/>
                  </a:lnTo>
                  <a:lnTo>
                    <a:pt x="2" y="264"/>
                  </a:lnTo>
                  <a:lnTo>
                    <a:pt x="0" y="261"/>
                  </a:lnTo>
                  <a:lnTo>
                    <a:pt x="1" y="258"/>
                  </a:lnTo>
                  <a:lnTo>
                    <a:pt x="5" y="253"/>
                  </a:lnTo>
                  <a:lnTo>
                    <a:pt x="37" y="235"/>
                  </a:lnTo>
                  <a:lnTo>
                    <a:pt x="44" y="230"/>
                  </a:lnTo>
                  <a:lnTo>
                    <a:pt x="49" y="222"/>
                  </a:lnTo>
                  <a:lnTo>
                    <a:pt x="53" y="214"/>
                  </a:lnTo>
                  <a:lnTo>
                    <a:pt x="54" y="205"/>
                  </a:lnTo>
                  <a:lnTo>
                    <a:pt x="54" y="15"/>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8" name="Freeform 181"/>
            <p:cNvSpPr>
              <a:spLocks/>
            </p:cNvSpPr>
            <p:nvPr/>
          </p:nvSpPr>
          <p:spPr bwMode="auto">
            <a:xfrm>
              <a:off x="1217" y="3608"/>
              <a:ext cx="74" cy="46"/>
            </a:xfrm>
            <a:custGeom>
              <a:avLst/>
              <a:gdLst>
                <a:gd name="T0" fmla="*/ 0 w 442"/>
                <a:gd name="T1" fmla="*/ 6 h 276"/>
                <a:gd name="T2" fmla="*/ 0 w 442"/>
                <a:gd name="T3" fmla="*/ 6 h 276"/>
                <a:gd name="T4" fmla="*/ 0 w 442"/>
                <a:gd name="T5" fmla="*/ 6 h 276"/>
                <a:gd name="T6" fmla="*/ 0 w 442"/>
                <a:gd name="T7" fmla="*/ 6 h 276"/>
                <a:gd name="T8" fmla="*/ 1 w 442"/>
                <a:gd name="T9" fmla="*/ 6 h 276"/>
                <a:gd name="T10" fmla="*/ 12 w 442"/>
                <a:gd name="T11" fmla="*/ 0 h 276"/>
                <a:gd name="T12" fmla="*/ 12 w 442"/>
                <a:gd name="T13" fmla="*/ 0 h 276"/>
                <a:gd name="T14" fmla="*/ 12 w 442"/>
                <a:gd name="T15" fmla="*/ 0 h 276"/>
                <a:gd name="T16" fmla="*/ 12 w 442"/>
                <a:gd name="T17" fmla="*/ 0 h 276"/>
                <a:gd name="T18" fmla="*/ 12 w 442"/>
                <a:gd name="T19" fmla="*/ 0 h 276"/>
                <a:gd name="T20" fmla="*/ 12 w 442"/>
                <a:gd name="T21" fmla="*/ 1 h 276"/>
                <a:gd name="T22" fmla="*/ 12 w 442"/>
                <a:gd name="T23" fmla="*/ 1 h 276"/>
                <a:gd name="T24" fmla="*/ 12 w 442"/>
                <a:gd name="T25" fmla="*/ 1 h 276"/>
                <a:gd name="T26" fmla="*/ 12 w 442"/>
                <a:gd name="T27" fmla="*/ 1 h 276"/>
                <a:gd name="T28" fmla="*/ 12 w 442"/>
                <a:gd name="T29" fmla="*/ 2 h 276"/>
                <a:gd name="T30" fmla="*/ 1 w 442"/>
                <a:gd name="T31" fmla="*/ 8 h 276"/>
                <a:gd name="T32" fmla="*/ 0 w 442"/>
                <a:gd name="T33" fmla="*/ 8 h 276"/>
                <a:gd name="T34" fmla="*/ 0 w 442"/>
                <a:gd name="T35" fmla="*/ 8 h 276"/>
                <a:gd name="T36" fmla="*/ 0 w 442"/>
                <a:gd name="T37" fmla="*/ 7 h 276"/>
                <a:gd name="T38" fmla="*/ 0 w 442"/>
                <a:gd name="T39" fmla="*/ 7 h 276"/>
                <a:gd name="T40" fmla="*/ 0 w 442"/>
                <a:gd name="T41" fmla="*/ 6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2"/>
                <a:gd name="T64" fmla="*/ 0 h 276"/>
                <a:gd name="T65" fmla="*/ 442 w 442"/>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2" h="276">
                  <a:moveTo>
                    <a:pt x="0" y="236"/>
                  </a:moveTo>
                  <a:lnTo>
                    <a:pt x="1" y="227"/>
                  </a:lnTo>
                  <a:lnTo>
                    <a:pt x="4" y="219"/>
                  </a:lnTo>
                  <a:lnTo>
                    <a:pt x="10" y="213"/>
                  </a:lnTo>
                  <a:lnTo>
                    <a:pt x="17" y="207"/>
                  </a:lnTo>
                  <a:lnTo>
                    <a:pt x="424" y="2"/>
                  </a:lnTo>
                  <a:lnTo>
                    <a:pt x="431" y="0"/>
                  </a:lnTo>
                  <a:lnTo>
                    <a:pt x="436" y="1"/>
                  </a:lnTo>
                  <a:lnTo>
                    <a:pt x="441" y="6"/>
                  </a:lnTo>
                  <a:lnTo>
                    <a:pt x="442" y="12"/>
                  </a:lnTo>
                  <a:lnTo>
                    <a:pt x="442" y="30"/>
                  </a:lnTo>
                  <a:lnTo>
                    <a:pt x="441" y="39"/>
                  </a:lnTo>
                  <a:lnTo>
                    <a:pt x="438" y="47"/>
                  </a:lnTo>
                  <a:lnTo>
                    <a:pt x="432" y="55"/>
                  </a:lnTo>
                  <a:lnTo>
                    <a:pt x="425" y="60"/>
                  </a:lnTo>
                  <a:lnTo>
                    <a:pt x="21" y="273"/>
                  </a:lnTo>
                  <a:lnTo>
                    <a:pt x="14" y="276"/>
                  </a:lnTo>
                  <a:lnTo>
                    <a:pt x="9" y="273"/>
                  </a:lnTo>
                  <a:lnTo>
                    <a:pt x="4" y="269"/>
                  </a:lnTo>
                  <a:lnTo>
                    <a:pt x="2" y="262"/>
                  </a:lnTo>
                  <a:lnTo>
                    <a:pt x="0" y="23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9" name="Freeform 182"/>
            <p:cNvSpPr>
              <a:spLocks/>
            </p:cNvSpPr>
            <p:nvPr/>
          </p:nvSpPr>
          <p:spPr bwMode="auto">
            <a:xfrm>
              <a:off x="1233" y="3575"/>
              <a:ext cx="41" cy="38"/>
            </a:xfrm>
            <a:custGeom>
              <a:avLst/>
              <a:gdLst>
                <a:gd name="T0" fmla="*/ 4 w 244"/>
                <a:gd name="T1" fmla="*/ 6 h 227"/>
                <a:gd name="T2" fmla="*/ 4 w 244"/>
                <a:gd name="T3" fmla="*/ 6 h 227"/>
                <a:gd name="T4" fmla="*/ 4 w 244"/>
                <a:gd name="T5" fmla="*/ 6 h 227"/>
                <a:gd name="T6" fmla="*/ 4 w 244"/>
                <a:gd name="T7" fmla="*/ 6 h 227"/>
                <a:gd name="T8" fmla="*/ 4 w 244"/>
                <a:gd name="T9" fmla="*/ 6 h 227"/>
                <a:gd name="T10" fmla="*/ 3 w 244"/>
                <a:gd name="T11" fmla="*/ 6 h 227"/>
                <a:gd name="T12" fmla="*/ 3 w 244"/>
                <a:gd name="T13" fmla="*/ 6 h 227"/>
                <a:gd name="T14" fmla="*/ 3 w 244"/>
                <a:gd name="T15" fmla="*/ 6 h 227"/>
                <a:gd name="T16" fmla="*/ 3 w 244"/>
                <a:gd name="T17" fmla="*/ 6 h 227"/>
                <a:gd name="T18" fmla="*/ 1 w 244"/>
                <a:gd name="T19" fmla="*/ 6 h 227"/>
                <a:gd name="T20" fmla="*/ 1 w 244"/>
                <a:gd name="T21" fmla="*/ 6 h 227"/>
                <a:gd name="T22" fmla="*/ 1 w 244"/>
                <a:gd name="T23" fmla="*/ 6 h 227"/>
                <a:gd name="T24" fmla="*/ 0 w 244"/>
                <a:gd name="T25" fmla="*/ 5 h 227"/>
                <a:gd name="T26" fmla="*/ 0 w 244"/>
                <a:gd name="T27" fmla="*/ 5 h 227"/>
                <a:gd name="T28" fmla="*/ 0 w 244"/>
                <a:gd name="T29" fmla="*/ 2 h 227"/>
                <a:gd name="T30" fmla="*/ 0 w 244"/>
                <a:gd name="T31" fmla="*/ 1 h 227"/>
                <a:gd name="T32" fmla="*/ 0 w 244"/>
                <a:gd name="T33" fmla="*/ 1 h 227"/>
                <a:gd name="T34" fmla="*/ 0 w 244"/>
                <a:gd name="T35" fmla="*/ 1 h 227"/>
                <a:gd name="T36" fmla="*/ 1 w 244"/>
                <a:gd name="T37" fmla="*/ 1 h 227"/>
                <a:gd name="T38" fmla="*/ 2 w 244"/>
                <a:gd name="T39" fmla="*/ 0 h 227"/>
                <a:gd name="T40" fmla="*/ 2 w 244"/>
                <a:gd name="T41" fmla="*/ 0 h 227"/>
                <a:gd name="T42" fmla="*/ 2 w 244"/>
                <a:gd name="T43" fmla="*/ 0 h 227"/>
                <a:gd name="T44" fmla="*/ 2 w 244"/>
                <a:gd name="T45" fmla="*/ 0 h 227"/>
                <a:gd name="T46" fmla="*/ 2 w 244"/>
                <a:gd name="T47" fmla="*/ 0 h 227"/>
                <a:gd name="T48" fmla="*/ 2 w 244"/>
                <a:gd name="T49" fmla="*/ 0 h 227"/>
                <a:gd name="T50" fmla="*/ 3 w 244"/>
                <a:gd name="T51" fmla="*/ 0 h 227"/>
                <a:gd name="T52" fmla="*/ 3 w 244"/>
                <a:gd name="T53" fmla="*/ 0 h 227"/>
                <a:gd name="T54" fmla="*/ 3 w 244"/>
                <a:gd name="T55" fmla="*/ 0 h 227"/>
                <a:gd name="T56" fmla="*/ 4 w 244"/>
                <a:gd name="T57" fmla="*/ 0 h 227"/>
                <a:gd name="T58" fmla="*/ 4 w 244"/>
                <a:gd name="T59" fmla="*/ 1 h 227"/>
                <a:gd name="T60" fmla="*/ 5 w 244"/>
                <a:gd name="T61" fmla="*/ 1 h 227"/>
                <a:gd name="T62" fmla="*/ 5 w 244"/>
                <a:gd name="T63" fmla="*/ 1 h 227"/>
                <a:gd name="T64" fmla="*/ 5 w 244"/>
                <a:gd name="T65" fmla="*/ 1 h 227"/>
                <a:gd name="T66" fmla="*/ 7 w 244"/>
                <a:gd name="T67" fmla="*/ 4 h 227"/>
                <a:gd name="T68" fmla="*/ 7 w 244"/>
                <a:gd name="T69" fmla="*/ 5 h 227"/>
                <a:gd name="T70" fmla="*/ 7 w 244"/>
                <a:gd name="T71" fmla="*/ 5 h 227"/>
                <a:gd name="T72" fmla="*/ 7 w 244"/>
                <a:gd name="T73" fmla="*/ 5 h 227"/>
                <a:gd name="T74" fmla="*/ 7 w 244"/>
                <a:gd name="T75" fmla="*/ 5 h 227"/>
                <a:gd name="T76" fmla="*/ 4 w 244"/>
                <a:gd name="T77" fmla="*/ 6 h 2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4"/>
                <a:gd name="T118" fmla="*/ 0 h 227"/>
                <a:gd name="T119" fmla="*/ 244 w 244"/>
                <a:gd name="T120" fmla="*/ 227 h 22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4" h="227">
                  <a:moveTo>
                    <a:pt x="141" y="223"/>
                  </a:moveTo>
                  <a:lnTo>
                    <a:pt x="138" y="224"/>
                  </a:lnTo>
                  <a:lnTo>
                    <a:pt x="133" y="226"/>
                  </a:lnTo>
                  <a:lnTo>
                    <a:pt x="128" y="226"/>
                  </a:lnTo>
                  <a:lnTo>
                    <a:pt x="123" y="227"/>
                  </a:lnTo>
                  <a:lnTo>
                    <a:pt x="118" y="227"/>
                  </a:lnTo>
                  <a:lnTo>
                    <a:pt x="113" y="227"/>
                  </a:lnTo>
                  <a:lnTo>
                    <a:pt x="108" y="227"/>
                  </a:lnTo>
                  <a:lnTo>
                    <a:pt x="104" y="226"/>
                  </a:lnTo>
                  <a:lnTo>
                    <a:pt x="33" y="205"/>
                  </a:lnTo>
                  <a:lnTo>
                    <a:pt x="25" y="202"/>
                  </a:lnTo>
                  <a:lnTo>
                    <a:pt x="18" y="196"/>
                  </a:lnTo>
                  <a:lnTo>
                    <a:pt x="13" y="188"/>
                  </a:lnTo>
                  <a:lnTo>
                    <a:pt x="11" y="180"/>
                  </a:lnTo>
                  <a:lnTo>
                    <a:pt x="0" y="51"/>
                  </a:lnTo>
                  <a:lnTo>
                    <a:pt x="1" y="43"/>
                  </a:lnTo>
                  <a:lnTo>
                    <a:pt x="3" y="35"/>
                  </a:lnTo>
                  <a:lnTo>
                    <a:pt x="9" y="28"/>
                  </a:lnTo>
                  <a:lnTo>
                    <a:pt x="16" y="24"/>
                  </a:lnTo>
                  <a:lnTo>
                    <a:pt x="60" y="5"/>
                  </a:lnTo>
                  <a:lnTo>
                    <a:pt x="64" y="4"/>
                  </a:lnTo>
                  <a:lnTo>
                    <a:pt x="69" y="2"/>
                  </a:lnTo>
                  <a:lnTo>
                    <a:pt x="73" y="1"/>
                  </a:lnTo>
                  <a:lnTo>
                    <a:pt x="79" y="0"/>
                  </a:lnTo>
                  <a:lnTo>
                    <a:pt x="83" y="0"/>
                  </a:lnTo>
                  <a:lnTo>
                    <a:pt x="88" y="0"/>
                  </a:lnTo>
                  <a:lnTo>
                    <a:pt x="92" y="0"/>
                  </a:lnTo>
                  <a:lnTo>
                    <a:pt x="97" y="1"/>
                  </a:lnTo>
                  <a:lnTo>
                    <a:pt x="145" y="13"/>
                  </a:lnTo>
                  <a:lnTo>
                    <a:pt x="153" y="16"/>
                  </a:lnTo>
                  <a:lnTo>
                    <a:pt x="161" y="20"/>
                  </a:lnTo>
                  <a:lnTo>
                    <a:pt x="168" y="27"/>
                  </a:lnTo>
                  <a:lnTo>
                    <a:pt x="174" y="34"/>
                  </a:lnTo>
                  <a:lnTo>
                    <a:pt x="241" y="157"/>
                  </a:lnTo>
                  <a:lnTo>
                    <a:pt x="244" y="163"/>
                  </a:lnTo>
                  <a:lnTo>
                    <a:pt x="244" y="170"/>
                  </a:lnTo>
                  <a:lnTo>
                    <a:pt x="240" y="177"/>
                  </a:lnTo>
                  <a:lnTo>
                    <a:pt x="233" y="181"/>
                  </a:lnTo>
                  <a:lnTo>
                    <a:pt x="141" y="22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0" name="Freeform 183"/>
            <p:cNvSpPr>
              <a:spLocks/>
            </p:cNvSpPr>
            <p:nvPr/>
          </p:nvSpPr>
          <p:spPr bwMode="auto">
            <a:xfrm>
              <a:off x="1233" y="3581"/>
              <a:ext cx="20" cy="32"/>
            </a:xfrm>
            <a:custGeom>
              <a:avLst/>
              <a:gdLst>
                <a:gd name="T0" fmla="*/ 3 w 118"/>
                <a:gd name="T1" fmla="*/ 5 h 191"/>
                <a:gd name="T2" fmla="*/ 3 w 118"/>
                <a:gd name="T3" fmla="*/ 5 h 191"/>
                <a:gd name="T4" fmla="*/ 3 w 118"/>
                <a:gd name="T5" fmla="*/ 5 h 191"/>
                <a:gd name="T6" fmla="*/ 3 w 118"/>
                <a:gd name="T7" fmla="*/ 5 h 191"/>
                <a:gd name="T8" fmla="*/ 3 w 118"/>
                <a:gd name="T9" fmla="*/ 5 h 191"/>
                <a:gd name="T10" fmla="*/ 2 w 118"/>
                <a:gd name="T11" fmla="*/ 1 h 191"/>
                <a:gd name="T12" fmla="*/ 2 w 118"/>
                <a:gd name="T13" fmla="*/ 1 h 191"/>
                <a:gd name="T14" fmla="*/ 2 w 118"/>
                <a:gd name="T15" fmla="*/ 1 h 191"/>
                <a:gd name="T16" fmla="*/ 2 w 118"/>
                <a:gd name="T17" fmla="*/ 1 h 191"/>
                <a:gd name="T18" fmla="*/ 2 w 118"/>
                <a:gd name="T19" fmla="*/ 0 h 191"/>
                <a:gd name="T20" fmla="*/ 1 w 118"/>
                <a:gd name="T21" fmla="*/ 0 h 191"/>
                <a:gd name="T22" fmla="*/ 0 w 118"/>
                <a:gd name="T23" fmla="*/ 0 h 191"/>
                <a:gd name="T24" fmla="*/ 0 w 118"/>
                <a:gd name="T25" fmla="*/ 0 h 191"/>
                <a:gd name="T26" fmla="*/ 0 w 118"/>
                <a:gd name="T27" fmla="*/ 0 h 191"/>
                <a:gd name="T28" fmla="*/ 0 w 118"/>
                <a:gd name="T29" fmla="*/ 1 h 191"/>
                <a:gd name="T30" fmla="*/ 0 w 118"/>
                <a:gd name="T31" fmla="*/ 4 h 191"/>
                <a:gd name="T32" fmla="*/ 0 w 118"/>
                <a:gd name="T33" fmla="*/ 4 h 191"/>
                <a:gd name="T34" fmla="*/ 1 w 118"/>
                <a:gd name="T35" fmla="*/ 5 h 191"/>
                <a:gd name="T36" fmla="*/ 1 w 118"/>
                <a:gd name="T37" fmla="*/ 5 h 191"/>
                <a:gd name="T38" fmla="*/ 1 w 118"/>
                <a:gd name="T39" fmla="*/ 5 h 191"/>
                <a:gd name="T40" fmla="*/ 3 w 118"/>
                <a:gd name="T41" fmla="*/ 5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
                <a:gd name="T64" fmla="*/ 0 h 191"/>
                <a:gd name="T65" fmla="*/ 118 w 118"/>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 h="191">
                  <a:moveTo>
                    <a:pt x="104" y="190"/>
                  </a:moveTo>
                  <a:lnTo>
                    <a:pt x="112" y="191"/>
                  </a:lnTo>
                  <a:lnTo>
                    <a:pt x="116" y="188"/>
                  </a:lnTo>
                  <a:lnTo>
                    <a:pt x="118" y="184"/>
                  </a:lnTo>
                  <a:lnTo>
                    <a:pt x="118" y="177"/>
                  </a:lnTo>
                  <a:lnTo>
                    <a:pt x="83" y="36"/>
                  </a:lnTo>
                  <a:lnTo>
                    <a:pt x="80" y="28"/>
                  </a:lnTo>
                  <a:lnTo>
                    <a:pt x="74" y="22"/>
                  </a:lnTo>
                  <a:lnTo>
                    <a:pt x="68" y="15"/>
                  </a:lnTo>
                  <a:lnTo>
                    <a:pt x="60" y="11"/>
                  </a:lnTo>
                  <a:lnTo>
                    <a:pt x="17" y="0"/>
                  </a:lnTo>
                  <a:lnTo>
                    <a:pt x="10" y="0"/>
                  </a:lnTo>
                  <a:lnTo>
                    <a:pt x="4" y="2"/>
                  </a:lnTo>
                  <a:lnTo>
                    <a:pt x="1" y="8"/>
                  </a:lnTo>
                  <a:lnTo>
                    <a:pt x="0" y="15"/>
                  </a:lnTo>
                  <a:lnTo>
                    <a:pt x="11" y="144"/>
                  </a:lnTo>
                  <a:lnTo>
                    <a:pt x="13" y="152"/>
                  </a:lnTo>
                  <a:lnTo>
                    <a:pt x="18" y="160"/>
                  </a:lnTo>
                  <a:lnTo>
                    <a:pt x="25" y="166"/>
                  </a:lnTo>
                  <a:lnTo>
                    <a:pt x="33" y="169"/>
                  </a:lnTo>
                  <a:lnTo>
                    <a:pt x="104" y="190"/>
                  </a:lnTo>
                  <a:close/>
                </a:path>
              </a:pathLst>
            </a:custGeom>
            <a:solidFill>
              <a:srgbClr val="EDED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1" name="Freeform 184"/>
            <p:cNvSpPr>
              <a:spLocks/>
            </p:cNvSpPr>
            <p:nvPr/>
          </p:nvSpPr>
          <p:spPr bwMode="auto">
            <a:xfrm>
              <a:off x="1208" y="3605"/>
              <a:ext cx="81" cy="38"/>
            </a:xfrm>
            <a:custGeom>
              <a:avLst/>
              <a:gdLst>
                <a:gd name="T0" fmla="*/ 3 w 484"/>
                <a:gd name="T1" fmla="*/ 4 h 230"/>
                <a:gd name="T2" fmla="*/ 3 w 484"/>
                <a:gd name="T3" fmla="*/ 2 h 230"/>
                <a:gd name="T4" fmla="*/ 2 w 484"/>
                <a:gd name="T5" fmla="*/ 2 h 230"/>
                <a:gd name="T6" fmla="*/ 2 w 484"/>
                <a:gd name="T7" fmla="*/ 2 h 230"/>
                <a:gd name="T8" fmla="*/ 3 w 484"/>
                <a:gd name="T9" fmla="*/ 2 h 230"/>
                <a:gd name="T10" fmla="*/ 3 w 484"/>
                <a:gd name="T11" fmla="*/ 1 h 230"/>
                <a:gd name="T12" fmla="*/ 4 w 484"/>
                <a:gd name="T13" fmla="*/ 1 h 230"/>
                <a:gd name="T14" fmla="*/ 4 w 484"/>
                <a:gd name="T15" fmla="*/ 1 h 230"/>
                <a:gd name="T16" fmla="*/ 4 w 484"/>
                <a:gd name="T17" fmla="*/ 1 h 230"/>
                <a:gd name="T18" fmla="*/ 5 w 484"/>
                <a:gd name="T19" fmla="*/ 1 h 230"/>
                <a:gd name="T20" fmla="*/ 5 w 484"/>
                <a:gd name="T21" fmla="*/ 1 h 230"/>
                <a:gd name="T22" fmla="*/ 5 w 484"/>
                <a:gd name="T23" fmla="*/ 1 h 230"/>
                <a:gd name="T24" fmla="*/ 5 w 484"/>
                <a:gd name="T25" fmla="*/ 1 h 230"/>
                <a:gd name="T26" fmla="*/ 5 w 484"/>
                <a:gd name="T27" fmla="*/ 1 h 230"/>
                <a:gd name="T28" fmla="*/ 5 w 484"/>
                <a:gd name="T29" fmla="*/ 1 h 230"/>
                <a:gd name="T30" fmla="*/ 7 w 484"/>
                <a:gd name="T31" fmla="*/ 1 h 230"/>
                <a:gd name="T32" fmla="*/ 7 w 484"/>
                <a:gd name="T33" fmla="*/ 1 h 230"/>
                <a:gd name="T34" fmla="*/ 7 w 484"/>
                <a:gd name="T35" fmla="*/ 1 h 230"/>
                <a:gd name="T36" fmla="*/ 8 w 484"/>
                <a:gd name="T37" fmla="*/ 1 h 230"/>
                <a:gd name="T38" fmla="*/ 8 w 484"/>
                <a:gd name="T39" fmla="*/ 1 h 230"/>
                <a:gd name="T40" fmla="*/ 8 w 484"/>
                <a:gd name="T41" fmla="*/ 1 h 230"/>
                <a:gd name="T42" fmla="*/ 8 w 484"/>
                <a:gd name="T43" fmla="*/ 1 h 230"/>
                <a:gd name="T44" fmla="*/ 8 w 484"/>
                <a:gd name="T45" fmla="*/ 1 h 230"/>
                <a:gd name="T46" fmla="*/ 8 w 484"/>
                <a:gd name="T47" fmla="*/ 1 h 230"/>
                <a:gd name="T48" fmla="*/ 11 w 484"/>
                <a:gd name="T49" fmla="*/ 0 h 230"/>
                <a:gd name="T50" fmla="*/ 11 w 484"/>
                <a:gd name="T51" fmla="*/ 0 h 230"/>
                <a:gd name="T52" fmla="*/ 11 w 484"/>
                <a:gd name="T53" fmla="*/ 0 h 230"/>
                <a:gd name="T54" fmla="*/ 11 w 484"/>
                <a:gd name="T55" fmla="*/ 0 h 230"/>
                <a:gd name="T56" fmla="*/ 11 w 484"/>
                <a:gd name="T57" fmla="*/ 0 h 230"/>
                <a:gd name="T58" fmla="*/ 11 w 484"/>
                <a:gd name="T59" fmla="*/ 0 h 230"/>
                <a:gd name="T60" fmla="*/ 12 w 484"/>
                <a:gd name="T61" fmla="*/ 0 h 230"/>
                <a:gd name="T62" fmla="*/ 12 w 484"/>
                <a:gd name="T63" fmla="*/ 0 h 230"/>
                <a:gd name="T64" fmla="*/ 12 w 484"/>
                <a:gd name="T65" fmla="*/ 0 h 230"/>
                <a:gd name="T66" fmla="*/ 13 w 484"/>
                <a:gd name="T67" fmla="*/ 0 h 230"/>
                <a:gd name="T68" fmla="*/ 14 w 484"/>
                <a:gd name="T69" fmla="*/ 0 h 230"/>
                <a:gd name="T70" fmla="*/ 14 w 484"/>
                <a:gd name="T71" fmla="*/ 0 h 230"/>
                <a:gd name="T72" fmla="*/ 14 w 484"/>
                <a:gd name="T73" fmla="*/ 0 h 230"/>
                <a:gd name="T74" fmla="*/ 13 w 484"/>
                <a:gd name="T75" fmla="*/ 1 h 230"/>
                <a:gd name="T76" fmla="*/ 2 w 484"/>
                <a:gd name="T77" fmla="*/ 6 h 230"/>
                <a:gd name="T78" fmla="*/ 2 w 484"/>
                <a:gd name="T79" fmla="*/ 6 h 230"/>
                <a:gd name="T80" fmla="*/ 2 w 484"/>
                <a:gd name="T81" fmla="*/ 6 h 230"/>
                <a:gd name="T82" fmla="*/ 2 w 484"/>
                <a:gd name="T83" fmla="*/ 6 h 230"/>
                <a:gd name="T84" fmla="*/ 2 w 484"/>
                <a:gd name="T85" fmla="*/ 6 h 230"/>
                <a:gd name="T86" fmla="*/ 1 w 484"/>
                <a:gd name="T87" fmla="*/ 6 h 230"/>
                <a:gd name="T88" fmla="*/ 1 w 484"/>
                <a:gd name="T89" fmla="*/ 6 h 230"/>
                <a:gd name="T90" fmla="*/ 1 w 484"/>
                <a:gd name="T91" fmla="*/ 6 h 230"/>
                <a:gd name="T92" fmla="*/ 1 w 484"/>
                <a:gd name="T93" fmla="*/ 6 h 230"/>
                <a:gd name="T94" fmla="*/ 0 w 484"/>
                <a:gd name="T95" fmla="*/ 6 h 230"/>
                <a:gd name="T96" fmla="*/ 0 w 484"/>
                <a:gd name="T97" fmla="*/ 6 h 230"/>
                <a:gd name="T98" fmla="*/ 0 w 484"/>
                <a:gd name="T99" fmla="*/ 6 h 230"/>
                <a:gd name="T100" fmla="*/ 0 w 484"/>
                <a:gd name="T101" fmla="*/ 5 h 230"/>
                <a:gd name="T102" fmla="*/ 0 w 484"/>
                <a:gd name="T103" fmla="*/ 5 h 230"/>
                <a:gd name="T104" fmla="*/ 3 w 484"/>
                <a:gd name="T105" fmla="*/ 4 h 2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4"/>
                <a:gd name="T160" fmla="*/ 0 h 230"/>
                <a:gd name="T161" fmla="*/ 484 w 484"/>
                <a:gd name="T162" fmla="*/ 230 h 2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4" h="230">
                  <a:moveTo>
                    <a:pt x="118" y="132"/>
                  </a:moveTo>
                  <a:lnTo>
                    <a:pt x="88" y="82"/>
                  </a:lnTo>
                  <a:lnTo>
                    <a:pt x="85" y="75"/>
                  </a:lnTo>
                  <a:lnTo>
                    <a:pt x="85" y="67"/>
                  </a:lnTo>
                  <a:lnTo>
                    <a:pt x="89" y="60"/>
                  </a:lnTo>
                  <a:lnTo>
                    <a:pt x="95" y="56"/>
                  </a:lnTo>
                  <a:lnTo>
                    <a:pt x="146" y="32"/>
                  </a:lnTo>
                  <a:lnTo>
                    <a:pt x="151" y="31"/>
                  </a:lnTo>
                  <a:lnTo>
                    <a:pt x="155" y="30"/>
                  </a:lnTo>
                  <a:lnTo>
                    <a:pt x="160" y="29"/>
                  </a:lnTo>
                  <a:lnTo>
                    <a:pt x="164" y="28"/>
                  </a:lnTo>
                  <a:lnTo>
                    <a:pt x="170" y="28"/>
                  </a:lnTo>
                  <a:lnTo>
                    <a:pt x="175" y="28"/>
                  </a:lnTo>
                  <a:lnTo>
                    <a:pt x="179" y="28"/>
                  </a:lnTo>
                  <a:lnTo>
                    <a:pt x="184" y="29"/>
                  </a:lnTo>
                  <a:lnTo>
                    <a:pt x="255" y="50"/>
                  </a:lnTo>
                  <a:lnTo>
                    <a:pt x="259" y="51"/>
                  </a:lnTo>
                  <a:lnTo>
                    <a:pt x="264" y="51"/>
                  </a:lnTo>
                  <a:lnTo>
                    <a:pt x="269" y="51"/>
                  </a:lnTo>
                  <a:lnTo>
                    <a:pt x="274" y="51"/>
                  </a:lnTo>
                  <a:lnTo>
                    <a:pt x="279" y="50"/>
                  </a:lnTo>
                  <a:lnTo>
                    <a:pt x="284" y="50"/>
                  </a:lnTo>
                  <a:lnTo>
                    <a:pt x="289" y="48"/>
                  </a:lnTo>
                  <a:lnTo>
                    <a:pt x="292" y="47"/>
                  </a:lnTo>
                  <a:lnTo>
                    <a:pt x="384" y="5"/>
                  </a:lnTo>
                  <a:lnTo>
                    <a:pt x="389" y="4"/>
                  </a:lnTo>
                  <a:lnTo>
                    <a:pt x="394" y="2"/>
                  </a:lnTo>
                  <a:lnTo>
                    <a:pt x="398" y="1"/>
                  </a:lnTo>
                  <a:lnTo>
                    <a:pt x="404" y="1"/>
                  </a:lnTo>
                  <a:lnTo>
                    <a:pt x="408" y="0"/>
                  </a:lnTo>
                  <a:lnTo>
                    <a:pt x="413" y="0"/>
                  </a:lnTo>
                  <a:lnTo>
                    <a:pt x="417" y="0"/>
                  </a:lnTo>
                  <a:lnTo>
                    <a:pt x="422" y="1"/>
                  </a:lnTo>
                  <a:lnTo>
                    <a:pt x="475" y="10"/>
                  </a:lnTo>
                  <a:lnTo>
                    <a:pt x="482" y="12"/>
                  </a:lnTo>
                  <a:lnTo>
                    <a:pt x="484" y="14"/>
                  </a:lnTo>
                  <a:lnTo>
                    <a:pt x="483" y="18"/>
                  </a:lnTo>
                  <a:lnTo>
                    <a:pt x="477" y="22"/>
                  </a:lnTo>
                  <a:lnTo>
                    <a:pt x="70" y="227"/>
                  </a:lnTo>
                  <a:lnTo>
                    <a:pt x="65" y="229"/>
                  </a:lnTo>
                  <a:lnTo>
                    <a:pt x="60" y="230"/>
                  </a:lnTo>
                  <a:lnTo>
                    <a:pt x="56" y="230"/>
                  </a:lnTo>
                  <a:lnTo>
                    <a:pt x="51" y="230"/>
                  </a:lnTo>
                  <a:lnTo>
                    <a:pt x="47" y="230"/>
                  </a:lnTo>
                  <a:lnTo>
                    <a:pt x="42" y="229"/>
                  </a:lnTo>
                  <a:lnTo>
                    <a:pt x="38" y="228"/>
                  </a:lnTo>
                  <a:lnTo>
                    <a:pt x="35" y="227"/>
                  </a:lnTo>
                  <a:lnTo>
                    <a:pt x="7" y="212"/>
                  </a:lnTo>
                  <a:lnTo>
                    <a:pt x="2" y="208"/>
                  </a:lnTo>
                  <a:lnTo>
                    <a:pt x="0" y="203"/>
                  </a:lnTo>
                  <a:lnTo>
                    <a:pt x="2" y="199"/>
                  </a:lnTo>
                  <a:lnTo>
                    <a:pt x="7" y="194"/>
                  </a:lnTo>
                  <a:lnTo>
                    <a:pt x="118" y="132"/>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2" name="Freeform 185"/>
            <p:cNvSpPr>
              <a:spLocks/>
            </p:cNvSpPr>
            <p:nvPr/>
          </p:nvSpPr>
          <p:spPr bwMode="auto">
            <a:xfrm>
              <a:off x="1184" y="3596"/>
              <a:ext cx="43" cy="41"/>
            </a:xfrm>
            <a:custGeom>
              <a:avLst/>
              <a:gdLst>
                <a:gd name="T0" fmla="*/ 0 w 256"/>
                <a:gd name="T1" fmla="*/ 1 h 247"/>
                <a:gd name="T2" fmla="*/ 0 w 256"/>
                <a:gd name="T3" fmla="*/ 1 h 247"/>
                <a:gd name="T4" fmla="*/ 0 w 256"/>
                <a:gd name="T5" fmla="*/ 1 h 247"/>
                <a:gd name="T6" fmla="*/ 0 w 256"/>
                <a:gd name="T7" fmla="*/ 1 h 247"/>
                <a:gd name="T8" fmla="*/ 0 w 256"/>
                <a:gd name="T9" fmla="*/ 1 h 247"/>
                <a:gd name="T10" fmla="*/ 2 w 256"/>
                <a:gd name="T11" fmla="*/ 0 h 247"/>
                <a:gd name="T12" fmla="*/ 2 w 256"/>
                <a:gd name="T13" fmla="*/ 0 h 247"/>
                <a:gd name="T14" fmla="*/ 2 w 256"/>
                <a:gd name="T15" fmla="*/ 0 h 247"/>
                <a:gd name="T16" fmla="*/ 2 w 256"/>
                <a:gd name="T17" fmla="*/ 0 h 247"/>
                <a:gd name="T18" fmla="*/ 3 w 256"/>
                <a:gd name="T19" fmla="*/ 0 h 247"/>
                <a:gd name="T20" fmla="*/ 3 w 256"/>
                <a:gd name="T21" fmla="*/ 0 h 247"/>
                <a:gd name="T22" fmla="*/ 3 w 256"/>
                <a:gd name="T23" fmla="*/ 0 h 247"/>
                <a:gd name="T24" fmla="*/ 3 w 256"/>
                <a:gd name="T25" fmla="*/ 0 h 247"/>
                <a:gd name="T26" fmla="*/ 3 w 256"/>
                <a:gd name="T27" fmla="*/ 0 h 247"/>
                <a:gd name="T28" fmla="*/ 4 w 256"/>
                <a:gd name="T29" fmla="*/ 1 h 247"/>
                <a:gd name="T30" fmla="*/ 5 w 256"/>
                <a:gd name="T31" fmla="*/ 1 h 247"/>
                <a:gd name="T32" fmla="*/ 5 w 256"/>
                <a:gd name="T33" fmla="*/ 1 h 247"/>
                <a:gd name="T34" fmla="*/ 5 w 256"/>
                <a:gd name="T35" fmla="*/ 1 h 247"/>
                <a:gd name="T36" fmla="*/ 5 w 256"/>
                <a:gd name="T37" fmla="*/ 1 h 247"/>
                <a:gd name="T38" fmla="*/ 6 w 256"/>
                <a:gd name="T39" fmla="*/ 3 h 247"/>
                <a:gd name="T40" fmla="*/ 6 w 256"/>
                <a:gd name="T41" fmla="*/ 3 h 247"/>
                <a:gd name="T42" fmla="*/ 6 w 256"/>
                <a:gd name="T43" fmla="*/ 3 h 247"/>
                <a:gd name="T44" fmla="*/ 6 w 256"/>
                <a:gd name="T45" fmla="*/ 3 h 247"/>
                <a:gd name="T46" fmla="*/ 7 w 256"/>
                <a:gd name="T47" fmla="*/ 4 h 247"/>
                <a:gd name="T48" fmla="*/ 7 w 256"/>
                <a:gd name="T49" fmla="*/ 5 h 247"/>
                <a:gd name="T50" fmla="*/ 7 w 256"/>
                <a:gd name="T51" fmla="*/ 5 h 247"/>
                <a:gd name="T52" fmla="*/ 7 w 256"/>
                <a:gd name="T53" fmla="*/ 5 h 247"/>
                <a:gd name="T54" fmla="*/ 7 w 256"/>
                <a:gd name="T55" fmla="*/ 5 h 247"/>
                <a:gd name="T56" fmla="*/ 7 w 256"/>
                <a:gd name="T57" fmla="*/ 5 h 247"/>
                <a:gd name="T58" fmla="*/ 4 w 256"/>
                <a:gd name="T59" fmla="*/ 7 h 247"/>
                <a:gd name="T60" fmla="*/ 4 w 256"/>
                <a:gd name="T61" fmla="*/ 7 h 247"/>
                <a:gd name="T62" fmla="*/ 4 w 256"/>
                <a:gd name="T63" fmla="*/ 7 h 247"/>
                <a:gd name="T64" fmla="*/ 4 w 256"/>
                <a:gd name="T65" fmla="*/ 7 h 247"/>
                <a:gd name="T66" fmla="*/ 4 w 256"/>
                <a:gd name="T67" fmla="*/ 6 h 247"/>
                <a:gd name="T68" fmla="*/ 3 w 256"/>
                <a:gd name="T69" fmla="*/ 2 h 247"/>
                <a:gd name="T70" fmla="*/ 3 w 256"/>
                <a:gd name="T71" fmla="*/ 2 h 247"/>
                <a:gd name="T72" fmla="*/ 2 w 256"/>
                <a:gd name="T73" fmla="*/ 2 h 247"/>
                <a:gd name="T74" fmla="*/ 2 w 256"/>
                <a:gd name="T75" fmla="*/ 2 h 247"/>
                <a:gd name="T76" fmla="*/ 2 w 256"/>
                <a:gd name="T77" fmla="*/ 2 h 247"/>
                <a:gd name="T78" fmla="*/ 0 w 256"/>
                <a:gd name="T79" fmla="*/ 1 h 2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6"/>
                <a:gd name="T121" fmla="*/ 0 h 247"/>
                <a:gd name="T122" fmla="*/ 256 w 256"/>
                <a:gd name="T123" fmla="*/ 247 h 2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6" h="247">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2" y="26"/>
                  </a:lnTo>
                  <a:lnTo>
                    <a:pt x="171" y="33"/>
                  </a:lnTo>
                  <a:lnTo>
                    <a:pt x="178" y="40"/>
                  </a:lnTo>
                  <a:lnTo>
                    <a:pt x="184" y="46"/>
                  </a:lnTo>
                  <a:lnTo>
                    <a:pt x="213" y="98"/>
                  </a:lnTo>
                  <a:lnTo>
                    <a:pt x="218" y="106"/>
                  </a:lnTo>
                  <a:lnTo>
                    <a:pt x="223" y="115"/>
                  </a:lnTo>
                  <a:lnTo>
                    <a:pt x="229" y="124"/>
                  </a:lnTo>
                  <a:lnTo>
                    <a:pt x="234" y="132"/>
                  </a:lnTo>
                  <a:lnTo>
                    <a:pt x="254" y="166"/>
                  </a:lnTo>
                  <a:lnTo>
                    <a:pt x="256" y="172"/>
                  </a:lnTo>
                  <a:lnTo>
                    <a:pt x="256" y="180"/>
                  </a:lnTo>
                  <a:lnTo>
                    <a:pt x="253" y="187"/>
                  </a:lnTo>
                  <a:lnTo>
                    <a:pt x="247" y="193"/>
                  </a:lnTo>
                  <a:lnTo>
                    <a:pt x="153" y="244"/>
                  </a:lnTo>
                  <a:lnTo>
                    <a:pt x="146" y="247"/>
                  </a:lnTo>
                  <a:lnTo>
                    <a:pt x="139" y="245"/>
                  </a:lnTo>
                  <a:lnTo>
                    <a:pt x="134" y="241"/>
                  </a:lnTo>
                  <a:lnTo>
                    <a:pt x="131" y="234"/>
                  </a:lnTo>
                  <a:lnTo>
                    <a:pt x="90" y="83"/>
                  </a:lnTo>
                  <a:lnTo>
                    <a:pt x="87" y="76"/>
                  </a:lnTo>
                  <a:lnTo>
                    <a:pt x="80" y="69"/>
                  </a:lnTo>
                  <a:lnTo>
                    <a:pt x="73" y="63"/>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3" name="Freeform 186"/>
            <p:cNvSpPr>
              <a:spLocks/>
            </p:cNvSpPr>
            <p:nvPr/>
          </p:nvSpPr>
          <p:spPr bwMode="auto">
            <a:xfrm>
              <a:off x="1184" y="3596"/>
              <a:ext cx="27" cy="10"/>
            </a:xfrm>
            <a:custGeom>
              <a:avLst/>
              <a:gdLst>
                <a:gd name="T0" fmla="*/ 0 w 162"/>
                <a:gd name="T1" fmla="*/ 1 h 61"/>
                <a:gd name="T2" fmla="*/ 0 w 162"/>
                <a:gd name="T3" fmla="*/ 1 h 61"/>
                <a:gd name="T4" fmla="*/ 0 w 162"/>
                <a:gd name="T5" fmla="*/ 1 h 61"/>
                <a:gd name="T6" fmla="*/ 0 w 162"/>
                <a:gd name="T7" fmla="*/ 1 h 61"/>
                <a:gd name="T8" fmla="*/ 0 w 162"/>
                <a:gd name="T9" fmla="*/ 1 h 61"/>
                <a:gd name="T10" fmla="*/ 2 w 162"/>
                <a:gd name="T11" fmla="*/ 0 h 61"/>
                <a:gd name="T12" fmla="*/ 2 w 162"/>
                <a:gd name="T13" fmla="*/ 0 h 61"/>
                <a:gd name="T14" fmla="*/ 2 w 162"/>
                <a:gd name="T15" fmla="*/ 0 h 61"/>
                <a:gd name="T16" fmla="*/ 2 w 162"/>
                <a:gd name="T17" fmla="*/ 0 h 61"/>
                <a:gd name="T18" fmla="*/ 2 w 162"/>
                <a:gd name="T19" fmla="*/ 0 h 61"/>
                <a:gd name="T20" fmla="*/ 3 w 162"/>
                <a:gd name="T21" fmla="*/ 0 h 61"/>
                <a:gd name="T22" fmla="*/ 3 w 162"/>
                <a:gd name="T23" fmla="*/ 0 h 61"/>
                <a:gd name="T24" fmla="*/ 3 w 162"/>
                <a:gd name="T25" fmla="*/ 0 h 61"/>
                <a:gd name="T26" fmla="*/ 3 w 162"/>
                <a:gd name="T27" fmla="*/ 0 h 61"/>
                <a:gd name="T28" fmla="*/ 4 w 162"/>
                <a:gd name="T29" fmla="*/ 1 h 61"/>
                <a:gd name="T30" fmla="*/ 4 w 162"/>
                <a:gd name="T31" fmla="*/ 1 h 61"/>
                <a:gd name="T32" fmla="*/ 4 w 162"/>
                <a:gd name="T33" fmla="*/ 1 h 61"/>
                <a:gd name="T34" fmla="*/ 4 w 162"/>
                <a:gd name="T35" fmla="*/ 1 h 61"/>
                <a:gd name="T36" fmla="*/ 4 w 162"/>
                <a:gd name="T37" fmla="*/ 1 h 61"/>
                <a:gd name="T38" fmla="*/ 3 w 162"/>
                <a:gd name="T39" fmla="*/ 2 h 61"/>
                <a:gd name="T40" fmla="*/ 3 w 162"/>
                <a:gd name="T41" fmla="*/ 2 h 61"/>
                <a:gd name="T42" fmla="*/ 3 w 162"/>
                <a:gd name="T43" fmla="*/ 2 h 61"/>
                <a:gd name="T44" fmla="*/ 2 w 162"/>
                <a:gd name="T45" fmla="*/ 2 h 61"/>
                <a:gd name="T46" fmla="*/ 2 w 162"/>
                <a:gd name="T47" fmla="*/ 2 h 61"/>
                <a:gd name="T48" fmla="*/ 2 w 162"/>
                <a:gd name="T49" fmla="*/ 2 h 61"/>
                <a:gd name="T50" fmla="*/ 2 w 162"/>
                <a:gd name="T51" fmla="*/ 2 h 61"/>
                <a:gd name="T52" fmla="*/ 2 w 162"/>
                <a:gd name="T53" fmla="*/ 2 h 61"/>
                <a:gd name="T54" fmla="*/ 2 w 162"/>
                <a:gd name="T55" fmla="*/ 2 h 61"/>
                <a:gd name="T56" fmla="*/ 0 w 162"/>
                <a:gd name="T57" fmla="*/ 1 h 6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
                <a:gd name="T88" fmla="*/ 0 h 61"/>
                <a:gd name="T89" fmla="*/ 162 w 162"/>
                <a:gd name="T90" fmla="*/ 61 h 6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 h="61">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0" y="26"/>
                  </a:lnTo>
                  <a:lnTo>
                    <a:pt x="162" y="29"/>
                  </a:lnTo>
                  <a:lnTo>
                    <a:pt x="160" y="34"/>
                  </a:lnTo>
                  <a:lnTo>
                    <a:pt x="155" y="37"/>
                  </a:lnTo>
                  <a:lnTo>
                    <a:pt x="103" y="58"/>
                  </a:lnTo>
                  <a:lnTo>
                    <a:pt x="98" y="59"/>
                  </a:lnTo>
                  <a:lnTo>
                    <a:pt x="94" y="60"/>
                  </a:lnTo>
                  <a:lnTo>
                    <a:pt x="89" y="60"/>
                  </a:lnTo>
                  <a:lnTo>
                    <a:pt x="85" y="61"/>
                  </a:lnTo>
                  <a:lnTo>
                    <a:pt x="79" y="61"/>
                  </a:lnTo>
                  <a:lnTo>
                    <a:pt x="74" y="61"/>
                  </a:lnTo>
                  <a:lnTo>
                    <a:pt x="70" y="61"/>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4" name="Freeform 187"/>
            <p:cNvSpPr>
              <a:spLocks/>
            </p:cNvSpPr>
            <p:nvPr/>
          </p:nvSpPr>
          <p:spPr bwMode="auto">
            <a:xfrm>
              <a:off x="1235" y="3575"/>
              <a:ext cx="24" cy="9"/>
            </a:xfrm>
            <a:custGeom>
              <a:avLst/>
              <a:gdLst>
                <a:gd name="T0" fmla="*/ 0 w 144"/>
                <a:gd name="T1" fmla="*/ 1 h 50"/>
                <a:gd name="T2" fmla="*/ 0 w 144"/>
                <a:gd name="T3" fmla="*/ 1 h 50"/>
                <a:gd name="T4" fmla="*/ 0 w 144"/>
                <a:gd name="T5" fmla="*/ 1 h 50"/>
                <a:gd name="T6" fmla="*/ 0 w 144"/>
                <a:gd name="T7" fmla="*/ 1 h 50"/>
                <a:gd name="T8" fmla="*/ 0 w 144"/>
                <a:gd name="T9" fmla="*/ 1 h 50"/>
                <a:gd name="T10" fmla="*/ 1 w 144"/>
                <a:gd name="T11" fmla="*/ 1 h 50"/>
                <a:gd name="T12" fmla="*/ 2 w 144"/>
                <a:gd name="T13" fmla="*/ 2 h 50"/>
                <a:gd name="T14" fmla="*/ 2 w 144"/>
                <a:gd name="T15" fmla="*/ 2 h 50"/>
                <a:gd name="T16" fmla="*/ 2 w 144"/>
                <a:gd name="T17" fmla="*/ 2 h 50"/>
                <a:gd name="T18" fmla="*/ 2 w 144"/>
                <a:gd name="T19" fmla="*/ 2 h 50"/>
                <a:gd name="T20" fmla="*/ 2 w 144"/>
                <a:gd name="T21" fmla="*/ 2 h 50"/>
                <a:gd name="T22" fmla="*/ 2 w 144"/>
                <a:gd name="T23" fmla="*/ 1 h 50"/>
                <a:gd name="T24" fmla="*/ 2 w 144"/>
                <a:gd name="T25" fmla="*/ 1 h 50"/>
                <a:gd name="T26" fmla="*/ 2 w 144"/>
                <a:gd name="T27" fmla="*/ 1 h 50"/>
                <a:gd name="T28" fmla="*/ 4 w 144"/>
                <a:gd name="T29" fmla="*/ 1 h 50"/>
                <a:gd name="T30" fmla="*/ 4 w 144"/>
                <a:gd name="T31" fmla="*/ 1 h 50"/>
                <a:gd name="T32" fmla="*/ 4 w 144"/>
                <a:gd name="T33" fmla="*/ 1 h 50"/>
                <a:gd name="T34" fmla="*/ 4 w 144"/>
                <a:gd name="T35" fmla="*/ 1 h 50"/>
                <a:gd name="T36" fmla="*/ 4 w 144"/>
                <a:gd name="T37" fmla="*/ 0 h 50"/>
                <a:gd name="T38" fmla="*/ 2 w 144"/>
                <a:gd name="T39" fmla="*/ 0 h 50"/>
                <a:gd name="T40" fmla="*/ 2 w 144"/>
                <a:gd name="T41" fmla="*/ 0 h 50"/>
                <a:gd name="T42" fmla="*/ 2 w 144"/>
                <a:gd name="T43" fmla="*/ 0 h 50"/>
                <a:gd name="T44" fmla="*/ 2 w 144"/>
                <a:gd name="T45" fmla="*/ 0 h 50"/>
                <a:gd name="T46" fmla="*/ 2 w 144"/>
                <a:gd name="T47" fmla="*/ 0 h 50"/>
                <a:gd name="T48" fmla="*/ 2 w 144"/>
                <a:gd name="T49" fmla="*/ 0 h 50"/>
                <a:gd name="T50" fmla="*/ 2 w 144"/>
                <a:gd name="T51" fmla="*/ 0 h 50"/>
                <a:gd name="T52" fmla="*/ 2 w 144"/>
                <a:gd name="T53" fmla="*/ 0 h 50"/>
                <a:gd name="T54" fmla="*/ 1 w 144"/>
                <a:gd name="T55" fmla="*/ 0 h 50"/>
                <a:gd name="T56" fmla="*/ 0 w 144"/>
                <a:gd name="T57" fmla="*/ 1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50"/>
                <a:gd name="T89" fmla="*/ 144 w 14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50">
                  <a:moveTo>
                    <a:pt x="7" y="24"/>
                  </a:moveTo>
                  <a:lnTo>
                    <a:pt x="1" y="27"/>
                  </a:lnTo>
                  <a:lnTo>
                    <a:pt x="0" y="31"/>
                  </a:lnTo>
                  <a:lnTo>
                    <a:pt x="2" y="34"/>
                  </a:lnTo>
                  <a:lnTo>
                    <a:pt x="8" y="36"/>
                  </a:lnTo>
                  <a:lnTo>
                    <a:pt x="51" y="47"/>
                  </a:lnTo>
                  <a:lnTo>
                    <a:pt x="55" y="49"/>
                  </a:lnTo>
                  <a:lnTo>
                    <a:pt x="60" y="50"/>
                  </a:lnTo>
                  <a:lnTo>
                    <a:pt x="64" y="50"/>
                  </a:lnTo>
                  <a:lnTo>
                    <a:pt x="70" y="50"/>
                  </a:lnTo>
                  <a:lnTo>
                    <a:pt x="74" y="49"/>
                  </a:lnTo>
                  <a:lnTo>
                    <a:pt x="79" y="47"/>
                  </a:lnTo>
                  <a:lnTo>
                    <a:pt x="83" y="46"/>
                  </a:lnTo>
                  <a:lnTo>
                    <a:pt x="88" y="45"/>
                  </a:lnTo>
                  <a:lnTo>
                    <a:pt x="136" y="25"/>
                  </a:lnTo>
                  <a:lnTo>
                    <a:pt x="142" y="22"/>
                  </a:lnTo>
                  <a:lnTo>
                    <a:pt x="144" y="18"/>
                  </a:lnTo>
                  <a:lnTo>
                    <a:pt x="142" y="15"/>
                  </a:lnTo>
                  <a:lnTo>
                    <a:pt x="136" y="13"/>
                  </a:lnTo>
                  <a:lnTo>
                    <a:pt x="88" y="1"/>
                  </a:lnTo>
                  <a:lnTo>
                    <a:pt x="83" y="0"/>
                  </a:lnTo>
                  <a:lnTo>
                    <a:pt x="79" y="0"/>
                  </a:lnTo>
                  <a:lnTo>
                    <a:pt x="74" y="0"/>
                  </a:lnTo>
                  <a:lnTo>
                    <a:pt x="70" y="0"/>
                  </a:lnTo>
                  <a:lnTo>
                    <a:pt x="64" y="1"/>
                  </a:lnTo>
                  <a:lnTo>
                    <a:pt x="60" y="2"/>
                  </a:lnTo>
                  <a:lnTo>
                    <a:pt x="55" y="4"/>
                  </a:lnTo>
                  <a:lnTo>
                    <a:pt x="51" y="5"/>
                  </a:lnTo>
                  <a:lnTo>
                    <a:pt x="7" y="24"/>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5" name="Freeform 188"/>
            <p:cNvSpPr>
              <a:spLocks/>
            </p:cNvSpPr>
            <p:nvPr/>
          </p:nvSpPr>
          <p:spPr bwMode="auto">
            <a:xfrm>
              <a:off x="1054" y="3290"/>
              <a:ext cx="224" cy="362"/>
            </a:xfrm>
            <a:custGeom>
              <a:avLst/>
              <a:gdLst>
                <a:gd name="T0" fmla="*/ 1 w 1346"/>
                <a:gd name="T1" fmla="*/ 8 h 2178"/>
                <a:gd name="T2" fmla="*/ 1 w 1346"/>
                <a:gd name="T3" fmla="*/ 8 h 2178"/>
                <a:gd name="T4" fmla="*/ 0 w 1346"/>
                <a:gd name="T5" fmla="*/ 9 h 2178"/>
                <a:gd name="T6" fmla="*/ 0 w 1346"/>
                <a:gd name="T7" fmla="*/ 10 h 2178"/>
                <a:gd name="T8" fmla="*/ 0 w 1346"/>
                <a:gd name="T9" fmla="*/ 56 h 2178"/>
                <a:gd name="T10" fmla="*/ 0 w 1346"/>
                <a:gd name="T11" fmla="*/ 57 h 2178"/>
                <a:gd name="T12" fmla="*/ 1 w 1346"/>
                <a:gd name="T13" fmla="*/ 58 h 2178"/>
                <a:gd name="T14" fmla="*/ 1 w 1346"/>
                <a:gd name="T15" fmla="*/ 58 h 2178"/>
                <a:gd name="T16" fmla="*/ 2 w 1346"/>
                <a:gd name="T17" fmla="*/ 58 h 2178"/>
                <a:gd name="T18" fmla="*/ 17 w 1346"/>
                <a:gd name="T19" fmla="*/ 60 h 2178"/>
                <a:gd name="T20" fmla="*/ 17 w 1346"/>
                <a:gd name="T21" fmla="*/ 60 h 2178"/>
                <a:gd name="T22" fmla="*/ 18 w 1346"/>
                <a:gd name="T23" fmla="*/ 60 h 2178"/>
                <a:gd name="T24" fmla="*/ 19 w 1346"/>
                <a:gd name="T25" fmla="*/ 60 h 2178"/>
                <a:gd name="T26" fmla="*/ 20 w 1346"/>
                <a:gd name="T27" fmla="*/ 60 h 2178"/>
                <a:gd name="T28" fmla="*/ 21 w 1346"/>
                <a:gd name="T29" fmla="*/ 59 h 2178"/>
                <a:gd name="T30" fmla="*/ 23 w 1346"/>
                <a:gd name="T31" fmla="*/ 58 h 2178"/>
                <a:gd name="T32" fmla="*/ 26 w 1346"/>
                <a:gd name="T33" fmla="*/ 56 h 2178"/>
                <a:gd name="T34" fmla="*/ 29 w 1346"/>
                <a:gd name="T35" fmla="*/ 55 h 2178"/>
                <a:gd name="T36" fmla="*/ 32 w 1346"/>
                <a:gd name="T37" fmla="*/ 53 h 2178"/>
                <a:gd name="T38" fmla="*/ 34 w 1346"/>
                <a:gd name="T39" fmla="*/ 52 h 2178"/>
                <a:gd name="T40" fmla="*/ 35 w 1346"/>
                <a:gd name="T41" fmla="*/ 51 h 2178"/>
                <a:gd name="T42" fmla="*/ 36 w 1346"/>
                <a:gd name="T43" fmla="*/ 51 h 2178"/>
                <a:gd name="T44" fmla="*/ 37 w 1346"/>
                <a:gd name="T45" fmla="*/ 50 h 2178"/>
                <a:gd name="T46" fmla="*/ 37 w 1346"/>
                <a:gd name="T47" fmla="*/ 50 h 2178"/>
                <a:gd name="T48" fmla="*/ 37 w 1346"/>
                <a:gd name="T49" fmla="*/ 49 h 2178"/>
                <a:gd name="T50" fmla="*/ 37 w 1346"/>
                <a:gd name="T51" fmla="*/ 4 h 2178"/>
                <a:gd name="T52" fmla="*/ 37 w 1346"/>
                <a:gd name="T53" fmla="*/ 3 h 2178"/>
                <a:gd name="T54" fmla="*/ 37 w 1346"/>
                <a:gd name="T55" fmla="*/ 3 h 2178"/>
                <a:gd name="T56" fmla="*/ 36 w 1346"/>
                <a:gd name="T57" fmla="*/ 2 h 2178"/>
                <a:gd name="T58" fmla="*/ 35 w 1346"/>
                <a:gd name="T59" fmla="*/ 2 h 2178"/>
                <a:gd name="T60" fmla="*/ 21 w 1346"/>
                <a:gd name="T61" fmla="*/ 0 h 2178"/>
                <a:gd name="T62" fmla="*/ 20 w 1346"/>
                <a:gd name="T63" fmla="*/ 0 h 2178"/>
                <a:gd name="T64" fmla="*/ 20 w 1346"/>
                <a:gd name="T65" fmla="*/ 0 h 2178"/>
                <a:gd name="T66" fmla="*/ 19 w 1346"/>
                <a:gd name="T67" fmla="*/ 0 h 2178"/>
                <a:gd name="T68" fmla="*/ 2 w 1346"/>
                <a:gd name="T69" fmla="*/ 8 h 21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46"/>
                <a:gd name="T106" fmla="*/ 0 h 2178"/>
                <a:gd name="T107" fmla="*/ 1346 w 1346"/>
                <a:gd name="T108" fmla="*/ 2178 h 21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46" h="2178">
                  <a:moveTo>
                    <a:pt x="59" y="276"/>
                  </a:moveTo>
                  <a:lnTo>
                    <a:pt x="46" y="283"/>
                  </a:lnTo>
                  <a:lnTo>
                    <a:pt x="36" y="291"/>
                  </a:lnTo>
                  <a:lnTo>
                    <a:pt x="26" y="301"/>
                  </a:lnTo>
                  <a:lnTo>
                    <a:pt x="17" y="312"/>
                  </a:lnTo>
                  <a:lnTo>
                    <a:pt x="10" y="324"/>
                  </a:lnTo>
                  <a:lnTo>
                    <a:pt x="5" y="338"/>
                  </a:lnTo>
                  <a:lnTo>
                    <a:pt x="1" y="351"/>
                  </a:lnTo>
                  <a:lnTo>
                    <a:pt x="0" y="365"/>
                  </a:lnTo>
                  <a:lnTo>
                    <a:pt x="10" y="2038"/>
                  </a:lnTo>
                  <a:lnTo>
                    <a:pt x="11" y="2052"/>
                  </a:lnTo>
                  <a:lnTo>
                    <a:pt x="16" y="2064"/>
                  </a:lnTo>
                  <a:lnTo>
                    <a:pt x="21" y="2076"/>
                  </a:lnTo>
                  <a:lnTo>
                    <a:pt x="29" y="2086"/>
                  </a:lnTo>
                  <a:lnTo>
                    <a:pt x="40" y="2095"/>
                  </a:lnTo>
                  <a:lnTo>
                    <a:pt x="50" y="2103"/>
                  </a:lnTo>
                  <a:lnTo>
                    <a:pt x="62" y="2108"/>
                  </a:lnTo>
                  <a:lnTo>
                    <a:pt x="76" y="2111"/>
                  </a:lnTo>
                  <a:lnTo>
                    <a:pt x="585" y="2176"/>
                  </a:lnTo>
                  <a:lnTo>
                    <a:pt x="598" y="2178"/>
                  </a:lnTo>
                  <a:lnTo>
                    <a:pt x="613" y="2178"/>
                  </a:lnTo>
                  <a:lnTo>
                    <a:pt x="629" y="2176"/>
                  </a:lnTo>
                  <a:lnTo>
                    <a:pt x="645" y="2174"/>
                  </a:lnTo>
                  <a:lnTo>
                    <a:pt x="659" y="2171"/>
                  </a:lnTo>
                  <a:lnTo>
                    <a:pt x="675" y="2166"/>
                  </a:lnTo>
                  <a:lnTo>
                    <a:pt x="689" y="2162"/>
                  </a:lnTo>
                  <a:lnTo>
                    <a:pt x="701" y="2156"/>
                  </a:lnTo>
                  <a:lnTo>
                    <a:pt x="708" y="2153"/>
                  </a:lnTo>
                  <a:lnTo>
                    <a:pt x="726" y="2143"/>
                  </a:lnTo>
                  <a:lnTo>
                    <a:pt x="755" y="2128"/>
                  </a:lnTo>
                  <a:lnTo>
                    <a:pt x="792" y="2108"/>
                  </a:lnTo>
                  <a:lnTo>
                    <a:pt x="836" y="2085"/>
                  </a:lnTo>
                  <a:lnTo>
                    <a:pt x="886" y="2059"/>
                  </a:lnTo>
                  <a:lnTo>
                    <a:pt x="939" y="2031"/>
                  </a:lnTo>
                  <a:lnTo>
                    <a:pt x="995" y="2003"/>
                  </a:lnTo>
                  <a:lnTo>
                    <a:pt x="1049" y="1975"/>
                  </a:lnTo>
                  <a:lnTo>
                    <a:pt x="1102" y="1947"/>
                  </a:lnTo>
                  <a:lnTo>
                    <a:pt x="1151" y="1921"/>
                  </a:lnTo>
                  <a:lnTo>
                    <a:pt x="1195" y="1897"/>
                  </a:lnTo>
                  <a:lnTo>
                    <a:pt x="1233" y="1878"/>
                  </a:lnTo>
                  <a:lnTo>
                    <a:pt x="1262" y="1864"/>
                  </a:lnTo>
                  <a:lnTo>
                    <a:pt x="1280" y="1854"/>
                  </a:lnTo>
                  <a:lnTo>
                    <a:pt x="1287" y="1850"/>
                  </a:lnTo>
                  <a:lnTo>
                    <a:pt x="1298" y="1842"/>
                  </a:lnTo>
                  <a:lnTo>
                    <a:pt x="1309" y="1833"/>
                  </a:lnTo>
                  <a:lnTo>
                    <a:pt x="1319" y="1822"/>
                  </a:lnTo>
                  <a:lnTo>
                    <a:pt x="1328" y="1810"/>
                  </a:lnTo>
                  <a:lnTo>
                    <a:pt x="1334" y="1797"/>
                  </a:lnTo>
                  <a:lnTo>
                    <a:pt x="1339" y="1784"/>
                  </a:lnTo>
                  <a:lnTo>
                    <a:pt x="1342" y="1770"/>
                  </a:lnTo>
                  <a:lnTo>
                    <a:pt x="1343" y="1757"/>
                  </a:lnTo>
                  <a:lnTo>
                    <a:pt x="1346" y="147"/>
                  </a:lnTo>
                  <a:lnTo>
                    <a:pt x="1344" y="133"/>
                  </a:lnTo>
                  <a:lnTo>
                    <a:pt x="1340" y="121"/>
                  </a:lnTo>
                  <a:lnTo>
                    <a:pt x="1334" y="108"/>
                  </a:lnTo>
                  <a:lnTo>
                    <a:pt x="1326" y="98"/>
                  </a:lnTo>
                  <a:lnTo>
                    <a:pt x="1316" y="89"/>
                  </a:lnTo>
                  <a:lnTo>
                    <a:pt x="1306" y="81"/>
                  </a:lnTo>
                  <a:lnTo>
                    <a:pt x="1294" y="76"/>
                  </a:lnTo>
                  <a:lnTo>
                    <a:pt x="1280" y="72"/>
                  </a:lnTo>
                  <a:lnTo>
                    <a:pt x="782" y="3"/>
                  </a:lnTo>
                  <a:lnTo>
                    <a:pt x="769" y="2"/>
                  </a:lnTo>
                  <a:lnTo>
                    <a:pt x="754" y="0"/>
                  </a:lnTo>
                  <a:lnTo>
                    <a:pt x="738" y="2"/>
                  </a:lnTo>
                  <a:lnTo>
                    <a:pt x="722" y="3"/>
                  </a:lnTo>
                  <a:lnTo>
                    <a:pt x="707" y="6"/>
                  </a:lnTo>
                  <a:lnTo>
                    <a:pt x="691" y="9"/>
                  </a:lnTo>
                  <a:lnTo>
                    <a:pt x="677" y="13"/>
                  </a:lnTo>
                  <a:lnTo>
                    <a:pt x="665" y="17"/>
                  </a:lnTo>
                  <a:lnTo>
                    <a:pt x="59" y="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6" name="Freeform 189"/>
            <p:cNvSpPr>
              <a:spLocks/>
            </p:cNvSpPr>
            <p:nvPr/>
          </p:nvSpPr>
          <p:spPr bwMode="auto">
            <a:xfrm>
              <a:off x="1055" y="3291"/>
              <a:ext cx="222" cy="360"/>
            </a:xfrm>
            <a:custGeom>
              <a:avLst/>
              <a:gdLst>
                <a:gd name="T0" fmla="*/ 2 w 1332"/>
                <a:gd name="T1" fmla="*/ 8 h 2163"/>
                <a:gd name="T2" fmla="*/ 1 w 1332"/>
                <a:gd name="T3" fmla="*/ 8 h 2163"/>
                <a:gd name="T4" fmla="*/ 1 w 1332"/>
                <a:gd name="T5" fmla="*/ 8 h 2163"/>
                <a:gd name="T6" fmla="*/ 1 w 1332"/>
                <a:gd name="T7" fmla="*/ 8 h 2163"/>
                <a:gd name="T8" fmla="*/ 0 w 1332"/>
                <a:gd name="T9" fmla="*/ 8 h 2163"/>
                <a:gd name="T10" fmla="*/ 0 w 1332"/>
                <a:gd name="T11" fmla="*/ 9 h 2163"/>
                <a:gd name="T12" fmla="*/ 0 w 1332"/>
                <a:gd name="T13" fmla="*/ 9 h 2163"/>
                <a:gd name="T14" fmla="*/ 0 w 1332"/>
                <a:gd name="T15" fmla="*/ 9 h 2163"/>
                <a:gd name="T16" fmla="*/ 0 w 1332"/>
                <a:gd name="T17" fmla="*/ 10 h 2163"/>
                <a:gd name="T18" fmla="*/ 0 w 1332"/>
                <a:gd name="T19" fmla="*/ 56 h 2163"/>
                <a:gd name="T20" fmla="*/ 0 w 1332"/>
                <a:gd name="T21" fmla="*/ 57 h 2163"/>
                <a:gd name="T22" fmla="*/ 0 w 1332"/>
                <a:gd name="T23" fmla="*/ 57 h 2163"/>
                <a:gd name="T24" fmla="*/ 0 w 1332"/>
                <a:gd name="T25" fmla="*/ 57 h 2163"/>
                <a:gd name="T26" fmla="*/ 1 w 1332"/>
                <a:gd name="T27" fmla="*/ 57 h 2163"/>
                <a:gd name="T28" fmla="*/ 1 w 1332"/>
                <a:gd name="T29" fmla="*/ 58 h 2163"/>
                <a:gd name="T30" fmla="*/ 1 w 1332"/>
                <a:gd name="T31" fmla="*/ 58 h 2163"/>
                <a:gd name="T32" fmla="*/ 2 w 1332"/>
                <a:gd name="T33" fmla="*/ 58 h 2163"/>
                <a:gd name="T34" fmla="*/ 2 w 1332"/>
                <a:gd name="T35" fmla="*/ 58 h 2163"/>
                <a:gd name="T36" fmla="*/ 16 w 1332"/>
                <a:gd name="T37" fmla="*/ 60 h 2163"/>
                <a:gd name="T38" fmla="*/ 16 w 1332"/>
                <a:gd name="T39" fmla="*/ 60 h 2163"/>
                <a:gd name="T40" fmla="*/ 17 w 1332"/>
                <a:gd name="T41" fmla="*/ 60 h 2163"/>
                <a:gd name="T42" fmla="*/ 17 w 1332"/>
                <a:gd name="T43" fmla="*/ 60 h 2163"/>
                <a:gd name="T44" fmla="*/ 18 w 1332"/>
                <a:gd name="T45" fmla="*/ 60 h 2163"/>
                <a:gd name="T46" fmla="*/ 18 w 1332"/>
                <a:gd name="T47" fmla="*/ 60 h 2163"/>
                <a:gd name="T48" fmla="*/ 18 w 1332"/>
                <a:gd name="T49" fmla="*/ 60 h 2163"/>
                <a:gd name="T50" fmla="*/ 19 w 1332"/>
                <a:gd name="T51" fmla="*/ 59 h 2163"/>
                <a:gd name="T52" fmla="*/ 19 w 1332"/>
                <a:gd name="T53" fmla="*/ 59 h 2163"/>
                <a:gd name="T54" fmla="*/ 35 w 1332"/>
                <a:gd name="T55" fmla="*/ 51 h 2163"/>
                <a:gd name="T56" fmla="*/ 36 w 1332"/>
                <a:gd name="T57" fmla="*/ 51 h 2163"/>
                <a:gd name="T58" fmla="*/ 36 w 1332"/>
                <a:gd name="T59" fmla="*/ 50 h 2163"/>
                <a:gd name="T60" fmla="*/ 36 w 1332"/>
                <a:gd name="T61" fmla="*/ 50 h 2163"/>
                <a:gd name="T62" fmla="*/ 36 w 1332"/>
                <a:gd name="T63" fmla="*/ 50 h 2163"/>
                <a:gd name="T64" fmla="*/ 37 w 1332"/>
                <a:gd name="T65" fmla="*/ 49 h 2163"/>
                <a:gd name="T66" fmla="*/ 37 w 1332"/>
                <a:gd name="T67" fmla="*/ 49 h 2163"/>
                <a:gd name="T68" fmla="*/ 37 w 1332"/>
                <a:gd name="T69" fmla="*/ 49 h 2163"/>
                <a:gd name="T70" fmla="*/ 37 w 1332"/>
                <a:gd name="T71" fmla="*/ 48 h 2163"/>
                <a:gd name="T72" fmla="*/ 37 w 1332"/>
                <a:gd name="T73" fmla="*/ 4 h 2163"/>
                <a:gd name="T74" fmla="*/ 37 w 1332"/>
                <a:gd name="T75" fmla="*/ 3 h 2163"/>
                <a:gd name="T76" fmla="*/ 37 w 1332"/>
                <a:gd name="T77" fmla="*/ 3 h 2163"/>
                <a:gd name="T78" fmla="*/ 37 w 1332"/>
                <a:gd name="T79" fmla="*/ 3 h 2163"/>
                <a:gd name="T80" fmla="*/ 36 w 1332"/>
                <a:gd name="T81" fmla="*/ 3 h 2163"/>
                <a:gd name="T82" fmla="*/ 36 w 1332"/>
                <a:gd name="T83" fmla="*/ 2 h 2163"/>
                <a:gd name="T84" fmla="*/ 36 w 1332"/>
                <a:gd name="T85" fmla="*/ 2 h 2163"/>
                <a:gd name="T86" fmla="*/ 36 w 1332"/>
                <a:gd name="T87" fmla="*/ 2 h 2163"/>
                <a:gd name="T88" fmla="*/ 35 w 1332"/>
                <a:gd name="T89" fmla="*/ 2 h 2163"/>
                <a:gd name="T90" fmla="*/ 22 w 1332"/>
                <a:gd name="T91" fmla="*/ 0 h 2163"/>
                <a:gd name="T92" fmla="*/ 21 w 1332"/>
                <a:gd name="T93" fmla="*/ 0 h 2163"/>
                <a:gd name="T94" fmla="*/ 21 w 1332"/>
                <a:gd name="T95" fmla="*/ 0 h 2163"/>
                <a:gd name="T96" fmla="*/ 20 w 1332"/>
                <a:gd name="T97" fmla="*/ 0 h 2163"/>
                <a:gd name="T98" fmla="*/ 20 w 1332"/>
                <a:gd name="T99" fmla="*/ 0 h 2163"/>
                <a:gd name="T100" fmla="*/ 19 w 1332"/>
                <a:gd name="T101" fmla="*/ 0 h 2163"/>
                <a:gd name="T102" fmla="*/ 19 w 1332"/>
                <a:gd name="T103" fmla="*/ 0 h 2163"/>
                <a:gd name="T104" fmla="*/ 19 w 1332"/>
                <a:gd name="T105" fmla="*/ 0 h 2163"/>
                <a:gd name="T106" fmla="*/ 18 w 1332"/>
                <a:gd name="T107" fmla="*/ 0 h 2163"/>
                <a:gd name="T108" fmla="*/ 2 w 1332"/>
                <a:gd name="T109" fmla="*/ 8 h 216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2"/>
                <a:gd name="T166" fmla="*/ 0 h 2163"/>
                <a:gd name="T167" fmla="*/ 1332 w 1332"/>
                <a:gd name="T168" fmla="*/ 2163 h 216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2" h="2163">
                  <a:moveTo>
                    <a:pt x="55" y="274"/>
                  </a:moveTo>
                  <a:lnTo>
                    <a:pt x="44" y="279"/>
                  </a:lnTo>
                  <a:lnTo>
                    <a:pt x="34" y="288"/>
                  </a:lnTo>
                  <a:lnTo>
                    <a:pt x="25" y="297"/>
                  </a:lnTo>
                  <a:lnTo>
                    <a:pt x="16" y="307"/>
                  </a:lnTo>
                  <a:lnTo>
                    <a:pt x="9" y="320"/>
                  </a:lnTo>
                  <a:lnTo>
                    <a:pt x="4" y="331"/>
                  </a:lnTo>
                  <a:lnTo>
                    <a:pt x="1" y="343"/>
                  </a:lnTo>
                  <a:lnTo>
                    <a:pt x="0" y="356"/>
                  </a:lnTo>
                  <a:lnTo>
                    <a:pt x="10" y="2030"/>
                  </a:lnTo>
                  <a:lnTo>
                    <a:pt x="11" y="2042"/>
                  </a:lnTo>
                  <a:lnTo>
                    <a:pt x="14" y="2054"/>
                  </a:lnTo>
                  <a:lnTo>
                    <a:pt x="20" y="2065"/>
                  </a:lnTo>
                  <a:lnTo>
                    <a:pt x="28" y="2074"/>
                  </a:lnTo>
                  <a:lnTo>
                    <a:pt x="36" y="2083"/>
                  </a:lnTo>
                  <a:lnTo>
                    <a:pt x="46" y="2090"/>
                  </a:lnTo>
                  <a:lnTo>
                    <a:pt x="57" y="2094"/>
                  </a:lnTo>
                  <a:lnTo>
                    <a:pt x="69" y="2096"/>
                  </a:lnTo>
                  <a:lnTo>
                    <a:pt x="579" y="2162"/>
                  </a:lnTo>
                  <a:lnTo>
                    <a:pt x="592" y="2163"/>
                  </a:lnTo>
                  <a:lnTo>
                    <a:pt x="606" y="2163"/>
                  </a:lnTo>
                  <a:lnTo>
                    <a:pt x="621" y="2162"/>
                  </a:lnTo>
                  <a:lnTo>
                    <a:pt x="636" y="2159"/>
                  </a:lnTo>
                  <a:lnTo>
                    <a:pt x="651" y="2156"/>
                  </a:lnTo>
                  <a:lnTo>
                    <a:pt x="666" y="2152"/>
                  </a:lnTo>
                  <a:lnTo>
                    <a:pt x="679" y="2147"/>
                  </a:lnTo>
                  <a:lnTo>
                    <a:pt x="691" y="2141"/>
                  </a:lnTo>
                  <a:lnTo>
                    <a:pt x="1277" y="1835"/>
                  </a:lnTo>
                  <a:lnTo>
                    <a:pt x="1287" y="1829"/>
                  </a:lnTo>
                  <a:lnTo>
                    <a:pt x="1297" y="1821"/>
                  </a:lnTo>
                  <a:lnTo>
                    <a:pt x="1306" y="1811"/>
                  </a:lnTo>
                  <a:lnTo>
                    <a:pt x="1314" y="1798"/>
                  </a:lnTo>
                  <a:lnTo>
                    <a:pt x="1321" y="1787"/>
                  </a:lnTo>
                  <a:lnTo>
                    <a:pt x="1325" y="1774"/>
                  </a:lnTo>
                  <a:lnTo>
                    <a:pt x="1328" y="1761"/>
                  </a:lnTo>
                  <a:lnTo>
                    <a:pt x="1330" y="1749"/>
                  </a:lnTo>
                  <a:lnTo>
                    <a:pt x="1332" y="139"/>
                  </a:lnTo>
                  <a:lnTo>
                    <a:pt x="1331" y="126"/>
                  </a:lnTo>
                  <a:lnTo>
                    <a:pt x="1327" y="115"/>
                  </a:lnTo>
                  <a:lnTo>
                    <a:pt x="1322" y="104"/>
                  </a:lnTo>
                  <a:lnTo>
                    <a:pt x="1314" y="95"/>
                  </a:lnTo>
                  <a:lnTo>
                    <a:pt x="1306" y="86"/>
                  </a:lnTo>
                  <a:lnTo>
                    <a:pt x="1296" y="79"/>
                  </a:lnTo>
                  <a:lnTo>
                    <a:pt x="1284" y="75"/>
                  </a:lnTo>
                  <a:lnTo>
                    <a:pt x="1272" y="71"/>
                  </a:lnTo>
                  <a:lnTo>
                    <a:pt x="774" y="1"/>
                  </a:lnTo>
                  <a:lnTo>
                    <a:pt x="761" y="0"/>
                  </a:lnTo>
                  <a:lnTo>
                    <a:pt x="747" y="0"/>
                  </a:lnTo>
                  <a:lnTo>
                    <a:pt x="731" y="0"/>
                  </a:lnTo>
                  <a:lnTo>
                    <a:pt x="717" y="3"/>
                  </a:lnTo>
                  <a:lnTo>
                    <a:pt x="701" y="5"/>
                  </a:lnTo>
                  <a:lnTo>
                    <a:pt x="686" y="8"/>
                  </a:lnTo>
                  <a:lnTo>
                    <a:pt x="673" y="12"/>
                  </a:lnTo>
                  <a:lnTo>
                    <a:pt x="660" y="16"/>
                  </a:lnTo>
                  <a:lnTo>
                    <a:pt x="55" y="27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7" name="Freeform 190"/>
            <p:cNvSpPr>
              <a:spLocks/>
            </p:cNvSpPr>
            <p:nvPr/>
          </p:nvSpPr>
          <p:spPr bwMode="auto">
            <a:xfrm>
              <a:off x="1163" y="3311"/>
              <a:ext cx="111" cy="334"/>
            </a:xfrm>
            <a:custGeom>
              <a:avLst/>
              <a:gdLst>
                <a:gd name="T0" fmla="*/ 19 w 662"/>
                <a:gd name="T1" fmla="*/ 45 h 2007"/>
                <a:gd name="T2" fmla="*/ 19 w 662"/>
                <a:gd name="T3" fmla="*/ 45 h 2007"/>
                <a:gd name="T4" fmla="*/ 18 w 662"/>
                <a:gd name="T5" fmla="*/ 46 h 2007"/>
                <a:gd name="T6" fmla="*/ 18 w 662"/>
                <a:gd name="T7" fmla="*/ 46 h 2007"/>
                <a:gd name="T8" fmla="*/ 18 w 662"/>
                <a:gd name="T9" fmla="*/ 46 h 2007"/>
                <a:gd name="T10" fmla="*/ 18 w 662"/>
                <a:gd name="T11" fmla="*/ 46 h 2007"/>
                <a:gd name="T12" fmla="*/ 18 w 662"/>
                <a:gd name="T13" fmla="*/ 47 h 2007"/>
                <a:gd name="T14" fmla="*/ 18 w 662"/>
                <a:gd name="T15" fmla="*/ 47 h 2007"/>
                <a:gd name="T16" fmla="*/ 17 w 662"/>
                <a:gd name="T17" fmla="*/ 47 h 2007"/>
                <a:gd name="T18" fmla="*/ 1 w 662"/>
                <a:gd name="T19" fmla="*/ 55 h 2007"/>
                <a:gd name="T20" fmla="*/ 1 w 662"/>
                <a:gd name="T21" fmla="*/ 56 h 2007"/>
                <a:gd name="T22" fmla="*/ 1 w 662"/>
                <a:gd name="T23" fmla="*/ 56 h 2007"/>
                <a:gd name="T24" fmla="*/ 1 w 662"/>
                <a:gd name="T25" fmla="*/ 56 h 2007"/>
                <a:gd name="T26" fmla="*/ 1 w 662"/>
                <a:gd name="T27" fmla="*/ 56 h 2007"/>
                <a:gd name="T28" fmla="*/ 0 w 662"/>
                <a:gd name="T29" fmla="*/ 55 h 2007"/>
                <a:gd name="T30" fmla="*/ 0 w 662"/>
                <a:gd name="T31" fmla="*/ 55 h 2007"/>
                <a:gd name="T32" fmla="*/ 0 w 662"/>
                <a:gd name="T33" fmla="*/ 55 h 2007"/>
                <a:gd name="T34" fmla="*/ 0 w 662"/>
                <a:gd name="T35" fmla="*/ 55 h 2007"/>
                <a:gd name="T36" fmla="*/ 0 w 662"/>
                <a:gd name="T37" fmla="*/ 9 h 2007"/>
                <a:gd name="T38" fmla="*/ 0 w 662"/>
                <a:gd name="T39" fmla="*/ 9 h 2007"/>
                <a:gd name="T40" fmla="*/ 0 w 662"/>
                <a:gd name="T41" fmla="*/ 8 h 2007"/>
                <a:gd name="T42" fmla="*/ 0 w 662"/>
                <a:gd name="T43" fmla="*/ 8 h 2007"/>
                <a:gd name="T44" fmla="*/ 0 w 662"/>
                <a:gd name="T45" fmla="*/ 8 h 2007"/>
                <a:gd name="T46" fmla="*/ 1 w 662"/>
                <a:gd name="T47" fmla="*/ 8 h 2007"/>
                <a:gd name="T48" fmla="*/ 1 w 662"/>
                <a:gd name="T49" fmla="*/ 7 h 2007"/>
                <a:gd name="T50" fmla="*/ 1 w 662"/>
                <a:gd name="T51" fmla="*/ 7 h 2007"/>
                <a:gd name="T52" fmla="*/ 1 w 662"/>
                <a:gd name="T53" fmla="*/ 7 h 2007"/>
                <a:gd name="T54" fmla="*/ 1 w 662"/>
                <a:gd name="T55" fmla="*/ 7 h 2007"/>
                <a:gd name="T56" fmla="*/ 2 w 662"/>
                <a:gd name="T57" fmla="*/ 7 h 2007"/>
                <a:gd name="T58" fmla="*/ 3 w 662"/>
                <a:gd name="T59" fmla="*/ 6 h 2007"/>
                <a:gd name="T60" fmla="*/ 4 w 662"/>
                <a:gd name="T61" fmla="*/ 6 h 2007"/>
                <a:gd name="T62" fmla="*/ 5 w 662"/>
                <a:gd name="T63" fmla="*/ 5 h 2007"/>
                <a:gd name="T64" fmla="*/ 6 w 662"/>
                <a:gd name="T65" fmla="*/ 5 h 2007"/>
                <a:gd name="T66" fmla="*/ 8 w 662"/>
                <a:gd name="T67" fmla="*/ 4 h 2007"/>
                <a:gd name="T68" fmla="*/ 10 w 662"/>
                <a:gd name="T69" fmla="*/ 4 h 2007"/>
                <a:gd name="T70" fmla="*/ 11 w 662"/>
                <a:gd name="T71" fmla="*/ 3 h 2007"/>
                <a:gd name="T72" fmla="*/ 13 w 662"/>
                <a:gd name="T73" fmla="*/ 2 h 2007"/>
                <a:gd name="T74" fmla="*/ 14 w 662"/>
                <a:gd name="T75" fmla="*/ 2 h 2007"/>
                <a:gd name="T76" fmla="*/ 15 w 662"/>
                <a:gd name="T77" fmla="*/ 1 h 2007"/>
                <a:gd name="T78" fmla="*/ 16 w 662"/>
                <a:gd name="T79" fmla="*/ 1 h 2007"/>
                <a:gd name="T80" fmla="*/ 17 w 662"/>
                <a:gd name="T81" fmla="*/ 0 h 2007"/>
                <a:gd name="T82" fmla="*/ 18 w 662"/>
                <a:gd name="T83" fmla="*/ 0 h 2007"/>
                <a:gd name="T84" fmla="*/ 18 w 662"/>
                <a:gd name="T85" fmla="*/ 0 h 2007"/>
                <a:gd name="T86" fmla="*/ 18 w 662"/>
                <a:gd name="T87" fmla="*/ 0 h 2007"/>
                <a:gd name="T88" fmla="*/ 18 w 662"/>
                <a:gd name="T89" fmla="*/ 0 h 2007"/>
                <a:gd name="T90" fmla="*/ 18 w 662"/>
                <a:gd name="T91" fmla="*/ 0 h 2007"/>
                <a:gd name="T92" fmla="*/ 18 w 662"/>
                <a:gd name="T93" fmla="*/ 0 h 2007"/>
                <a:gd name="T94" fmla="*/ 18 w 662"/>
                <a:gd name="T95" fmla="*/ 0 h 2007"/>
                <a:gd name="T96" fmla="*/ 19 w 662"/>
                <a:gd name="T97" fmla="*/ 0 h 2007"/>
                <a:gd name="T98" fmla="*/ 19 w 662"/>
                <a:gd name="T99" fmla="*/ 0 h 2007"/>
                <a:gd name="T100" fmla="*/ 19 w 662"/>
                <a:gd name="T101" fmla="*/ 0 h 2007"/>
                <a:gd name="T102" fmla="*/ 19 w 662"/>
                <a:gd name="T103" fmla="*/ 45 h 20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62"/>
                <a:gd name="T157" fmla="*/ 0 h 2007"/>
                <a:gd name="T158" fmla="*/ 662 w 662"/>
                <a:gd name="T159" fmla="*/ 2007 h 20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62" h="2007">
                  <a:moveTo>
                    <a:pt x="661" y="1629"/>
                  </a:moveTo>
                  <a:lnTo>
                    <a:pt x="660" y="1639"/>
                  </a:lnTo>
                  <a:lnTo>
                    <a:pt x="658" y="1648"/>
                  </a:lnTo>
                  <a:lnTo>
                    <a:pt x="653" y="1658"/>
                  </a:lnTo>
                  <a:lnTo>
                    <a:pt x="649" y="1668"/>
                  </a:lnTo>
                  <a:lnTo>
                    <a:pt x="642" y="1677"/>
                  </a:lnTo>
                  <a:lnTo>
                    <a:pt x="635" y="1685"/>
                  </a:lnTo>
                  <a:lnTo>
                    <a:pt x="627" y="1692"/>
                  </a:lnTo>
                  <a:lnTo>
                    <a:pt x="619" y="1697"/>
                  </a:lnTo>
                  <a:lnTo>
                    <a:pt x="34" y="2003"/>
                  </a:lnTo>
                  <a:lnTo>
                    <a:pt x="28" y="2006"/>
                  </a:lnTo>
                  <a:lnTo>
                    <a:pt x="23" y="2007"/>
                  </a:lnTo>
                  <a:lnTo>
                    <a:pt x="20" y="2007"/>
                  </a:lnTo>
                  <a:lnTo>
                    <a:pt x="17" y="2006"/>
                  </a:lnTo>
                  <a:lnTo>
                    <a:pt x="14" y="2003"/>
                  </a:lnTo>
                  <a:lnTo>
                    <a:pt x="12" y="2000"/>
                  </a:lnTo>
                  <a:lnTo>
                    <a:pt x="11" y="1996"/>
                  </a:lnTo>
                  <a:lnTo>
                    <a:pt x="11" y="1990"/>
                  </a:lnTo>
                  <a:lnTo>
                    <a:pt x="0" y="324"/>
                  </a:lnTo>
                  <a:lnTo>
                    <a:pt x="0" y="315"/>
                  </a:lnTo>
                  <a:lnTo>
                    <a:pt x="3" y="304"/>
                  </a:lnTo>
                  <a:lnTo>
                    <a:pt x="7" y="295"/>
                  </a:lnTo>
                  <a:lnTo>
                    <a:pt x="12" y="286"/>
                  </a:lnTo>
                  <a:lnTo>
                    <a:pt x="18" y="277"/>
                  </a:lnTo>
                  <a:lnTo>
                    <a:pt x="25" y="271"/>
                  </a:lnTo>
                  <a:lnTo>
                    <a:pt x="32" y="264"/>
                  </a:lnTo>
                  <a:lnTo>
                    <a:pt x="40" y="259"/>
                  </a:lnTo>
                  <a:lnTo>
                    <a:pt x="47" y="256"/>
                  </a:lnTo>
                  <a:lnTo>
                    <a:pt x="66" y="248"/>
                  </a:lnTo>
                  <a:lnTo>
                    <a:pt x="96" y="236"/>
                  </a:lnTo>
                  <a:lnTo>
                    <a:pt x="134" y="219"/>
                  </a:lnTo>
                  <a:lnTo>
                    <a:pt x="179" y="200"/>
                  </a:lnTo>
                  <a:lnTo>
                    <a:pt x="229" y="178"/>
                  </a:lnTo>
                  <a:lnTo>
                    <a:pt x="283" y="155"/>
                  </a:lnTo>
                  <a:lnTo>
                    <a:pt x="340" y="131"/>
                  </a:lnTo>
                  <a:lnTo>
                    <a:pt x="395" y="108"/>
                  </a:lnTo>
                  <a:lnTo>
                    <a:pt x="449" y="84"/>
                  </a:lnTo>
                  <a:lnTo>
                    <a:pt x="499" y="63"/>
                  </a:lnTo>
                  <a:lnTo>
                    <a:pt x="544" y="43"/>
                  </a:lnTo>
                  <a:lnTo>
                    <a:pt x="582" y="27"/>
                  </a:lnTo>
                  <a:lnTo>
                    <a:pt x="612" y="14"/>
                  </a:lnTo>
                  <a:lnTo>
                    <a:pt x="631" y="6"/>
                  </a:lnTo>
                  <a:lnTo>
                    <a:pt x="638" y="3"/>
                  </a:lnTo>
                  <a:lnTo>
                    <a:pt x="643" y="1"/>
                  </a:lnTo>
                  <a:lnTo>
                    <a:pt x="649" y="0"/>
                  </a:lnTo>
                  <a:lnTo>
                    <a:pt x="652" y="0"/>
                  </a:lnTo>
                  <a:lnTo>
                    <a:pt x="656" y="2"/>
                  </a:lnTo>
                  <a:lnTo>
                    <a:pt x="659" y="4"/>
                  </a:lnTo>
                  <a:lnTo>
                    <a:pt x="661" y="9"/>
                  </a:lnTo>
                  <a:lnTo>
                    <a:pt x="662" y="13"/>
                  </a:lnTo>
                  <a:lnTo>
                    <a:pt x="662" y="19"/>
                  </a:lnTo>
                  <a:lnTo>
                    <a:pt x="661" y="16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8" name="Freeform 191"/>
            <p:cNvSpPr>
              <a:spLocks/>
            </p:cNvSpPr>
            <p:nvPr/>
          </p:nvSpPr>
          <p:spPr bwMode="auto">
            <a:xfrm>
              <a:off x="1068" y="3294"/>
              <a:ext cx="196" cy="56"/>
            </a:xfrm>
            <a:custGeom>
              <a:avLst/>
              <a:gdLst>
                <a:gd name="T0" fmla="*/ 16 w 1178"/>
                <a:gd name="T1" fmla="*/ 0 h 336"/>
                <a:gd name="T2" fmla="*/ 15 w 1178"/>
                <a:gd name="T3" fmla="*/ 1 h 336"/>
                <a:gd name="T4" fmla="*/ 13 w 1178"/>
                <a:gd name="T5" fmla="*/ 2 h 336"/>
                <a:gd name="T6" fmla="*/ 10 w 1178"/>
                <a:gd name="T7" fmla="*/ 3 h 336"/>
                <a:gd name="T8" fmla="*/ 7 w 1178"/>
                <a:gd name="T9" fmla="*/ 4 h 336"/>
                <a:gd name="T10" fmla="*/ 4 w 1178"/>
                <a:gd name="T11" fmla="*/ 6 h 336"/>
                <a:gd name="T12" fmla="*/ 2 w 1178"/>
                <a:gd name="T13" fmla="*/ 7 h 336"/>
                <a:gd name="T14" fmla="*/ 0 w 1178"/>
                <a:gd name="T15" fmla="*/ 7 h 336"/>
                <a:gd name="T16" fmla="*/ 0 w 1178"/>
                <a:gd name="T17" fmla="*/ 7 h 336"/>
                <a:gd name="T18" fmla="*/ 1 w 1178"/>
                <a:gd name="T19" fmla="*/ 8 h 336"/>
                <a:gd name="T20" fmla="*/ 3 w 1178"/>
                <a:gd name="T21" fmla="*/ 8 h 336"/>
                <a:gd name="T22" fmla="*/ 6 w 1178"/>
                <a:gd name="T23" fmla="*/ 8 h 336"/>
                <a:gd name="T24" fmla="*/ 8 w 1178"/>
                <a:gd name="T25" fmla="*/ 8 h 336"/>
                <a:gd name="T26" fmla="*/ 11 w 1178"/>
                <a:gd name="T27" fmla="*/ 9 h 336"/>
                <a:gd name="T28" fmla="*/ 12 w 1178"/>
                <a:gd name="T29" fmla="*/ 9 h 336"/>
                <a:gd name="T30" fmla="*/ 13 w 1178"/>
                <a:gd name="T31" fmla="*/ 9 h 336"/>
                <a:gd name="T32" fmla="*/ 14 w 1178"/>
                <a:gd name="T33" fmla="*/ 9 h 336"/>
                <a:gd name="T34" fmla="*/ 15 w 1178"/>
                <a:gd name="T35" fmla="*/ 9 h 336"/>
                <a:gd name="T36" fmla="*/ 15 w 1178"/>
                <a:gd name="T37" fmla="*/ 9 h 336"/>
                <a:gd name="T38" fmla="*/ 16 w 1178"/>
                <a:gd name="T39" fmla="*/ 9 h 336"/>
                <a:gd name="T40" fmla="*/ 17 w 1178"/>
                <a:gd name="T41" fmla="*/ 9 h 336"/>
                <a:gd name="T42" fmla="*/ 18 w 1178"/>
                <a:gd name="T43" fmla="*/ 8 h 336"/>
                <a:gd name="T44" fmla="*/ 20 w 1178"/>
                <a:gd name="T45" fmla="*/ 7 h 336"/>
                <a:gd name="T46" fmla="*/ 22 w 1178"/>
                <a:gd name="T47" fmla="*/ 6 h 336"/>
                <a:gd name="T48" fmla="*/ 25 w 1178"/>
                <a:gd name="T49" fmla="*/ 5 h 336"/>
                <a:gd name="T50" fmla="*/ 28 w 1178"/>
                <a:gd name="T51" fmla="*/ 4 h 336"/>
                <a:gd name="T52" fmla="*/ 30 w 1178"/>
                <a:gd name="T53" fmla="*/ 3 h 336"/>
                <a:gd name="T54" fmla="*/ 32 w 1178"/>
                <a:gd name="T55" fmla="*/ 2 h 336"/>
                <a:gd name="T56" fmla="*/ 19 w 1178"/>
                <a:gd name="T57" fmla="*/ 0 h 336"/>
                <a:gd name="T58" fmla="*/ 18 w 1178"/>
                <a:gd name="T59" fmla="*/ 0 h 336"/>
                <a:gd name="T60" fmla="*/ 18 w 1178"/>
                <a:gd name="T61" fmla="*/ 0 h 336"/>
                <a:gd name="T62" fmla="*/ 17 w 1178"/>
                <a:gd name="T63" fmla="*/ 0 h 336"/>
                <a:gd name="T64" fmla="*/ 16 w 1178"/>
                <a:gd name="T65" fmla="*/ 0 h 3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8"/>
                <a:gd name="T100" fmla="*/ 0 h 336"/>
                <a:gd name="T101" fmla="*/ 1178 w 1178"/>
                <a:gd name="T102" fmla="*/ 336 h 3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8" h="336">
                  <a:moveTo>
                    <a:pt x="591" y="14"/>
                  </a:moveTo>
                  <a:lnTo>
                    <a:pt x="584" y="16"/>
                  </a:lnTo>
                  <a:lnTo>
                    <a:pt x="566" y="24"/>
                  </a:lnTo>
                  <a:lnTo>
                    <a:pt x="539" y="37"/>
                  </a:lnTo>
                  <a:lnTo>
                    <a:pt x="503" y="52"/>
                  </a:lnTo>
                  <a:lnTo>
                    <a:pt x="459" y="70"/>
                  </a:lnTo>
                  <a:lnTo>
                    <a:pt x="412" y="91"/>
                  </a:lnTo>
                  <a:lnTo>
                    <a:pt x="360" y="113"/>
                  </a:lnTo>
                  <a:lnTo>
                    <a:pt x="305" y="136"/>
                  </a:lnTo>
                  <a:lnTo>
                    <a:pt x="251" y="159"/>
                  </a:lnTo>
                  <a:lnTo>
                    <a:pt x="198" y="182"/>
                  </a:lnTo>
                  <a:lnTo>
                    <a:pt x="149" y="203"/>
                  </a:lnTo>
                  <a:lnTo>
                    <a:pt x="103" y="222"/>
                  </a:lnTo>
                  <a:lnTo>
                    <a:pt x="64" y="239"/>
                  </a:lnTo>
                  <a:lnTo>
                    <a:pt x="32" y="253"/>
                  </a:lnTo>
                  <a:lnTo>
                    <a:pt x="11" y="262"/>
                  </a:lnTo>
                  <a:lnTo>
                    <a:pt x="0" y="266"/>
                  </a:lnTo>
                  <a:lnTo>
                    <a:pt x="10" y="267"/>
                  </a:lnTo>
                  <a:lnTo>
                    <a:pt x="29" y="271"/>
                  </a:lnTo>
                  <a:lnTo>
                    <a:pt x="56" y="274"/>
                  </a:lnTo>
                  <a:lnTo>
                    <a:pt x="89" y="279"/>
                  </a:lnTo>
                  <a:lnTo>
                    <a:pt x="127" y="284"/>
                  </a:lnTo>
                  <a:lnTo>
                    <a:pt x="169" y="290"/>
                  </a:lnTo>
                  <a:lnTo>
                    <a:pt x="213" y="295"/>
                  </a:lnTo>
                  <a:lnTo>
                    <a:pt x="257" y="302"/>
                  </a:lnTo>
                  <a:lnTo>
                    <a:pt x="302" y="308"/>
                  </a:lnTo>
                  <a:lnTo>
                    <a:pt x="345" y="315"/>
                  </a:lnTo>
                  <a:lnTo>
                    <a:pt x="384" y="320"/>
                  </a:lnTo>
                  <a:lnTo>
                    <a:pt x="419" y="325"/>
                  </a:lnTo>
                  <a:lnTo>
                    <a:pt x="450" y="329"/>
                  </a:lnTo>
                  <a:lnTo>
                    <a:pt x="473" y="333"/>
                  </a:lnTo>
                  <a:lnTo>
                    <a:pt x="487" y="334"/>
                  </a:lnTo>
                  <a:lnTo>
                    <a:pt x="493" y="335"/>
                  </a:lnTo>
                  <a:lnTo>
                    <a:pt x="504" y="336"/>
                  </a:lnTo>
                  <a:lnTo>
                    <a:pt x="517" y="336"/>
                  </a:lnTo>
                  <a:lnTo>
                    <a:pt x="530" y="335"/>
                  </a:lnTo>
                  <a:lnTo>
                    <a:pt x="545" y="334"/>
                  </a:lnTo>
                  <a:lnTo>
                    <a:pt x="558" y="331"/>
                  </a:lnTo>
                  <a:lnTo>
                    <a:pt x="572" y="329"/>
                  </a:lnTo>
                  <a:lnTo>
                    <a:pt x="584" y="326"/>
                  </a:lnTo>
                  <a:lnTo>
                    <a:pt x="596" y="321"/>
                  </a:lnTo>
                  <a:lnTo>
                    <a:pt x="601" y="319"/>
                  </a:lnTo>
                  <a:lnTo>
                    <a:pt x="617" y="312"/>
                  </a:lnTo>
                  <a:lnTo>
                    <a:pt x="642" y="301"/>
                  </a:lnTo>
                  <a:lnTo>
                    <a:pt x="675" y="288"/>
                  </a:lnTo>
                  <a:lnTo>
                    <a:pt x="713" y="271"/>
                  </a:lnTo>
                  <a:lnTo>
                    <a:pt x="757" y="252"/>
                  </a:lnTo>
                  <a:lnTo>
                    <a:pt x="804" y="231"/>
                  </a:lnTo>
                  <a:lnTo>
                    <a:pt x="854" y="209"/>
                  </a:lnTo>
                  <a:lnTo>
                    <a:pt x="905" y="187"/>
                  </a:lnTo>
                  <a:lnTo>
                    <a:pt x="955" y="165"/>
                  </a:lnTo>
                  <a:lnTo>
                    <a:pt x="1004" y="145"/>
                  </a:lnTo>
                  <a:lnTo>
                    <a:pt x="1049" y="124"/>
                  </a:lnTo>
                  <a:lnTo>
                    <a:pt x="1091" y="106"/>
                  </a:lnTo>
                  <a:lnTo>
                    <a:pt x="1127" y="91"/>
                  </a:lnTo>
                  <a:lnTo>
                    <a:pt x="1157" y="78"/>
                  </a:lnTo>
                  <a:lnTo>
                    <a:pt x="1178" y="69"/>
                  </a:lnTo>
                  <a:lnTo>
                    <a:pt x="694" y="1"/>
                  </a:lnTo>
                  <a:lnTo>
                    <a:pt x="682" y="0"/>
                  </a:lnTo>
                  <a:lnTo>
                    <a:pt x="670" y="0"/>
                  </a:lnTo>
                  <a:lnTo>
                    <a:pt x="657" y="0"/>
                  </a:lnTo>
                  <a:lnTo>
                    <a:pt x="642" y="2"/>
                  </a:lnTo>
                  <a:lnTo>
                    <a:pt x="628" y="4"/>
                  </a:lnTo>
                  <a:lnTo>
                    <a:pt x="615" y="6"/>
                  </a:lnTo>
                  <a:lnTo>
                    <a:pt x="602" y="10"/>
                  </a:lnTo>
                  <a:lnTo>
                    <a:pt x="591" y="1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9" name="Freeform 192"/>
            <p:cNvSpPr>
              <a:spLocks/>
            </p:cNvSpPr>
            <p:nvPr/>
          </p:nvSpPr>
          <p:spPr bwMode="auto">
            <a:xfrm>
              <a:off x="1059" y="3345"/>
              <a:ext cx="99" cy="303"/>
            </a:xfrm>
            <a:custGeom>
              <a:avLst/>
              <a:gdLst>
                <a:gd name="T0" fmla="*/ 0 w 596"/>
                <a:gd name="T1" fmla="*/ 1 h 1814"/>
                <a:gd name="T2" fmla="*/ 0 w 596"/>
                <a:gd name="T3" fmla="*/ 1 h 1814"/>
                <a:gd name="T4" fmla="*/ 0 w 596"/>
                <a:gd name="T5" fmla="*/ 1 h 1814"/>
                <a:gd name="T6" fmla="*/ 0 w 596"/>
                <a:gd name="T7" fmla="*/ 0 h 1814"/>
                <a:gd name="T8" fmla="*/ 0 w 596"/>
                <a:gd name="T9" fmla="*/ 0 h 1814"/>
                <a:gd name="T10" fmla="*/ 0 w 596"/>
                <a:gd name="T11" fmla="*/ 0 h 1814"/>
                <a:gd name="T12" fmla="*/ 1 w 596"/>
                <a:gd name="T13" fmla="*/ 0 h 1814"/>
                <a:gd name="T14" fmla="*/ 1 w 596"/>
                <a:gd name="T15" fmla="*/ 0 h 1814"/>
                <a:gd name="T16" fmla="*/ 1 w 596"/>
                <a:gd name="T17" fmla="*/ 0 h 1814"/>
                <a:gd name="T18" fmla="*/ 15 w 596"/>
                <a:gd name="T19" fmla="*/ 2 h 1814"/>
                <a:gd name="T20" fmla="*/ 15 w 596"/>
                <a:gd name="T21" fmla="*/ 2 h 1814"/>
                <a:gd name="T22" fmla="*/ 15 w 596"/>
                <a:gd name="T23" fmla="*/ 2 h 1814"/>
                <a:gd name="T24" fmla="*/ 16 w 596"/>
                <a:gd name="T25" fmla="*/ 2 h 1814"/>
                <a:gd name="T26" fmla="*/ 16 w 596"/>
                <a:gd name="T27" fmla="*/ 2 h 1814"/>
                <a:gd name="T28" fmla="*/ 16 w 596"/>
                <a:gd name="T29" fmla="*/ 3 h 1814"/>
                <a:gd name="T30" fmla="*/ 16 w 596"/>
                <a:gd name="T31" fmla="*/ 3 h 1814"/>
                <a:gd name="T32" fmla="*/ 16 w 596"/>
                <a:gd name="T33" fmla="*/ 3 h 1814"/>
                <a:gd name="T34" fmla="*/ 16 w 596"/>
                <a:gd name="T35" fmla="*/ 3 h 1814"/>
                <a:gd name="T36" fmla="*/ 16 w 596"/>
                <a:gd name="T37" fmla="*/ 50 h 1814"/>
                <a:gd name="T38" fmla="*/ 16 w 596"/>
                <a:gd name="T39" fmla="*/ 50 h 1814"/>
                <a:gd name="T40" fmla="*/ 16 w 596"/>
                <a:gd name="T41" fmla="*/ 50 h 1814"/>
                <a:gd name="T42" fmla="*/ 16 w 596"/>
                <a:gd name="T43" fmla="*/ 50 h 1814"/>
                <a:gd name="T44" fmla="*/ 16 w 596"/>
                <a:gd name="T45" fmla="*/ 50 h 1814"/>
                <a:gd name="T46" fmla="*/ 16 w 596"/>
                <a:gd name="T47" fmla="*/ 50 h 1814"/>
                <a:gd name="T48" fmla="*/ 16 w 596"/>
                <a:gd name="T49" fmla="*/ 51 h 1814"/>
                <a:gd name="T50" fmla="*/ 16 w 596"/>
                <a:gd name="T51" fmla="*/ 51 h 1814"/>
                <a:gd name="T52" fmla="*/ 15 w 596"/>
                <a:gd name="T53" fmla="*/ 51 h 1814"/>
                <a:gd name="T54" fmla="*/ 1 w 596"/>
                <a:gd name="T55" fmla="*/ 49 h 1814"/>
                <a:gd name="T56" fmla="*/ 1 w 596"/>
                <a:gd name="T57" fmla="*/ 49 h 1814"/>
                <a:gd name="T58" fmla="*/ 1 w 596"/>
                <a:gd name="T59" fmla="*/ 49 h 1814"/>
                <a:gd name="T60" fmla="*/ 1 w 596"/>
                <a:gd name="T61" fmla="*/ 48 h 1814"/>
                <a:gd name="T62" fmla="*/ 1 w 596"/>
                <a:gd name="T63" fmla="*/ 48 h 1814"/>
                <a:gd name="T64" fmla="*/ 0 w 596"/>
                <a:gd name="T65" fmla="*/ 48 h 1814"/>
                <a:gd name="T66" fmla="*/ 0 w 596"/>
                <a:gd name="T67" fmla="*/ 48 h 1814"/>
                <a:gd name="T68" fmla="*/ 0 w 596"/>
                <a:gd name="T69" fmla="*/ 48 h 1814"/>
                <a:gd name="T70" fmla="*/ 0 w 596"/>
                <a:gd name="T71" fmla="*/ 47 h 1814"/>
                <a:gd name="T72" fmla="*/ 0 w 596"/>
                <a:gd name="T73" fmla="*/ 1 h 18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6"/>
                <a:gd name="T112" fmla="*/ 0 h 1814"/>
                <a:gd name="T113" fmla="*/ 596 w 596"/>
                <a:gd name="T114" fmla="*/ 1814 h 18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6" h="1814">
                  <a:moveTo>
                    <a:pt x="0" y="29"/>
                  </a:moveTo>
                  <a:lnTo>
                    <a:pt x="1" y="22"/>
                  </a:lnTo>
                  <a:lnTo>
                    <a:pt x="2" y="16"/>
                  </a:lnTo>
                  <a:lnTo>
                    <a:pt x="6" y="11"/>
                  </a:lnTo>
                  <a:lnTo>
                    <a:pt x="10" y="6"/>
                  </a:lnTo>
                  <a:lnTo>
                    <a:pt x="16" y="3"/>
                  </a:lnTo>
                  <a:lnTo>
                    <a:pt x="22" y="1"/>
                  </a:lnTo>
                  <a:lnTo>
                    <a:pt x="28" y="0"/>
                  </a:lnTo>
                  <a:lnTo>
                    <a:pt x="35" y="0"/>
                  </a:lnTo>
                  <a:lnTo>
                    <a:pt x="543" y="69"/>
                  </a:lnTo>
                  <a:lnTo>
                    <a:pt x="551" y="72"/>
                  </a:lnTo>
                  <a:lnTo>
                    <a:pt x="559" y="75"/>
                  </a:lnTo>
                  <a:lnTo>
                    <a:pt x="566" y="79"/>
                  </a:lnTo>
                  <a:lnTo>
                    <a:pt x="571" y="86"/>
                  </a:lnTo>
                  <a:lnTo>
                    <a:pt x="577" y="93"/>
                  </a:lnTo>
                  <a:lnTo>
                    <a:pt x="580" y="100"/>
                  </a:lnTo>
                  <a:lnTo>
                    <a:pt x="583" y="109"/>
                  </a:lnTo>
                  <a:lnTo>
                    <a:pt x="584" y="117"/>
                  </a:lnTo>
                  <a:lnTo>
                    <a:pt x="596" y="1783"/>
                  </a:lnTo>
                  <a:lnTo>
                    <a:pt x="595" y="1790"/>
                  </a:lnTo>
                  <a:lnTo>
                    <a:pt x="593" y="1796"/>
                  </a:lnTo>
                  <a:lnTo>
                    <a:pt x="591" y="1802"/>
                  </a:lnTo>
                  <a:lnTo>
                    <a:pt x="586" y="1807"/>
                  </a:lnTo>
                  <a:lnTo>
                    <a:pt x="580" y="1811"/>
                  </a:lnTo>
                  <a:lnTo>
                    <a:pt x="575" y="1813"/>
                  </a:lnTo>
                  <a:lnTo>
                    <a:pt x="568" y="1814"/>
                  </a:lnTo>
                  <a:lnTo>
                    <a:pt x="561" y="1814"/>
                  </a:lnTo>
                  <a:lnTo>
                    <a:pt x="51" y="1749"/>
                  </a:lnTo>
                  <a:lnTo>
                    <a:pt x="43" y="1747"/>
                  </a:lnTo>
                  <a:lnTo>
                    <a:pt x="35" y="1744"/>
                  </a:lnTo>
                  <a:lnTo>
                    <a:pt x="28" y="1739"/>
                  </a:lnTo>
                  <a:lnTo>
                    <a:pt x="22" y="1733"/>
                  </a:lnTo>
                  <a:lnTo>
                    <a:pt x="17" y="1727"/>
                  </a:lnTo>
                  <a:lnTo>
                    <a:pt x="13" y="1719"/>
                  </a:lnTo>
                  <a:lnTo>
                    <a:pt x="10" y="1711"/>
                  </a:lnTo>
                  <a:lnTo>
                    <a:pt x="9" y="1703"/>
                  </a:lnTo>
                  <a:lnTo>
                    <a:pt x="0" y="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0" name="Freeform 193"/>
            <p:cNvSpPr>
              <a:spLocks/>
            </p:cNvSpPr>
            <p:nvPr/>
          </p:nvSpPr>
          <p:spPr bwMode="auto">
            <a:xfrm>
              <a:off x="1060" y="3358"/>
              <a:ext cx="28" cy="25"/>
            </a:xfrm>
            <a:custGeom>
              <a:avLst/>
              <a:gdLst>
                <a:gd name="T0" fmla="*/ 5 w 167"/>
                <a:gd name="T1" fmla="*/ 4 h 148"/>
                <a:gd name="T2" fmla="*/ 5 w 167"/>
                <a:gd name="T3" fmla="*/ 1 h 148"/>
                <a:gd name="T4" fmla="*/ 0 w 167"/>
                <a:gd name="T5" fmla="*/ 0 h 148"/>
                <a:gd name="T6" fmla="*/ 0 w 167"/>
                <a:gd name="T7" fmla="*/ 0 h 148"/>
                <a:gd name="T8" fmla="*/ 0 w 167"/>
                <a:gd name="T9" fmla="*/ 4 h 148"/>
                <a:gd name="T10" fmla="*/ 5 w 167"/>
                <a:gd name="T11" fmla="*/ 4 h 148"/>
                <a:gd name="T12" fmla="*/ 0 60000 65536"/>
                <a:gd name="T13" fmla="*/ 0 60000 65536"/>
                <a:gd name="T14" fmla="*/ 0 60000 65536"/>
                <a:gd name="T15" fmla="*/ 0 60000 65536"/>
                <a:gd name="T16" fmla="*/ 0 60000 65536"/>
                <a:gd name="T17" fmla="*/ 0 60000 65536"/>
                <a:gd name="T18" fmla="*/ 0 w 167"/>
                <a:gd name="T19" fmla="*/ 0 h 148"/>
                <a:gd name="T20" fmla="*/ 167 w 167"/>
                <a:gd name="T21" fmla="*/ 148 h 148"/>
              </a:gdLst>
              <a:ahLst/>
              <a:cxnLst>
                <a:cxn ang="T12">
                  <a:pos x="T0" y="T1"/>
                </a:cxn>
                <a:cxn ang="T13">
                  <a:pos x="T2" y="T3"/>
                </a:cxn>
                <a:cxn ang="T14">
                  <a:pos x="T4" y="T5"/>
                </a:cxn>
                <a:cxn ang="T15">
                  <a:pos x="T6" y="T7"/>
                </a:cxn>
                <a:cxn ang="T16">
                  <a:pos x="T8" y="T9"/>
                </a:cxn>
                <a:cxn ang="T17">
                  <a:pos x="T10" y="T11"/>
                </a:cxn>
              </a:cxnLst>
              <a:rect l="T18" t="T19" r="T20" b="T21"/>
              <a:pathLst>
                <a:path w="167" h="148">
                  <a:moveTo>
                    <a:pt x="167" y="148"/>
                  </a:moveTo>
                  <a:lnTo>
                    <a:pt x="165" y="24"/>
                  </a:lnTo>
                  <a:lnTo>
                    <a:pt x="5" y="0"/>
                  </a:lnTo>
                  <a:lnTo>
                    <a:pt x="1" y="10"/>
                  </a:lnTo>
                  <a:lnTo>
                    <a:pt x="0" y="126"/>
                  </a:lnTo>
                  <a:lnTo>
                    <a:pt x="167"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1" name="Freeform 194"/>
            <p:cNvSpPr>
              <a:spLocks/>
            </p:cNvSpPr>
            <p:nvPr/>
          </p:nvSpPr>
          <p:spPr bwMode="auto">
            <a:xfrm>
              <a:off x="1059" y="3360"/>
              <a:ext cx="28" cy="22"/>
            </a:xfrm>
            <a:custGeom>
              <a:avLst/>
              <a:gdLst>
                <a:gd name="T0" fmla="*/ 4 w 166"/>
                <a:gd name="T1" fmla="*/ 4 h 133"/>
                <a:gd name="T2" fmla="*/ 5 w 166"/>
                <a:gd name="T3" fmla="*/ 3 h 133"/>
                <a:gd name="T4" fmla="*/ 5 w 166"/>
                <a:gd name="T5" fmla="*/ 1 h 133"/>
                <a:gd name="T6" fmla="*/ 0 w 166"/>
                <a:gd name="T7" fmla="*/ 0 h 133"/>
                <a:gd name="T8" fmla="*/ 0 w 166"/>
                <a:gd name="T9" fmla="*/ 0 h 133"/>
                <a:gd name="T10" fmla="*/ 0 w 166"/>
                <a:gd name="T11" fmla="*/ 3 h 133"/>
                <a:gd name="T12" fmla="*/ 4 w 166"/>
                <a:gd name="T13" fmla="*/ 4 h 133"/>
                <a:gd name="T14" fmla="*/ 0 60000 65536"/>
                <a:gd name="T15" fmla="*/ 0 60000 65536"/>
                <a:gd name="T16" fmla="*/ 0 60000 65536"/>
                <a:gd name="T17" fmla="*/ 0 60000 65536"/>
                <a:gd name="T18" fmla="*/ 0 60000 65536"/>
                <a:gd name="T19" fmla="*/ 0 60000 65536"/>
                <a:gd name="T20" fmla="*/ 0 60000 65536"/>
                <a:gd name="T21" fmla="*/ 0 w 166"/>
                <a:gd name="T22" fmla="*/ 0 h 133"/>
                <a:gd name="T23" fmla="*/ 166 w 166"/>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33">
                  <a:moveTo>
                    <a:pt x="157" y="133"/>
                  </a:moveTo>
                  <a:lnTo>
                    <a:pt x="166" y="129"/>
                  </a:lnTo>
                  <a:lnTo>
                    <a:pt x="164" y="24"/>
                  </a:lnTo>
                  <a:lnTo>
                    <a:pt x="10" y="0"/>
                  </a:lnTo>
                  <a:lnTo>
                    <a:pt x="0" y="9"/>
                  </a:lnTo>
                  <a:lnTo>
                    <a:pt x="10" y="106"/>
                  </a:lnTo>
                  <a:lnTo>
                    <a:pt x="157" y="13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2" name="Freeform 195"/>
            <p:cNvSpPr>
              <a:spLocks/>
            </p:cNvSpPr>
            <p:nvPr/>
          </p:nvSpPr>
          <p:spPr bwMode="auto">
            <a:xfrm>
              <a:off x="1059" y="3361"/>
              <a:ext cx="26" cy="21"/>
            </a:xfrm>
            <a:custGeom>
              <a:avLst/>
              <a:gdLst>
                <a:gd name="T0" fmla="*/ 4 w 157"/>
                <a:gd name="T1" fmla="*/ 4 h 124"/>
                <a:gd name="T2" fmla="*/ 4 w 157"/>
                <a:gd name="T3" fmla="*/ 1 h 124"/>
                <a:gd name="T4" fmla="*/ 0 w 157"/>
                <a:gd name="T5" fmla="*/ 0 h 124"/>
                <a:gd name="T6" fmla="*/ 0 w 157"/>
                <a:gd name="T7" fmla="*/ 3 h 124"/>
                <a:gd name="T8" fmla="*/ 4 w 157"/>
                <a:gd name="T9" fmla="*/ 4 h 124"/>
                <a:gd name="T10" fmla="*/ 0 60000 65536"/>
                <a:gd name="T11" fmla="*/ 0 60000 65536"/>
                <a:gd name="T12" fmla="*/ 0 60000 65536"/>
                <a:gd name="T13" fmla="*/ 0 60000 65536"/>
                <a:gd name="T14" fmla="*/ 0 60000 65536"/>
                <a:gd name="T15" fmla="*/ 0 w 157"/>
                <a:gd name="T16" fmla="*/ 0 h 124"/>
                <a:gd name="T17" fmla="*/ 157 w 157"/>
                <a:gd name="T18" fmla="*/ 124 h 124"/>
              </a:gdLst>
              <a:ahLst/>
              <a:cxnLst>
                <a:cxn ang="T10">
                  <a:pos x="T0" y="T1"/>
                </a:cxn>
                <a:cxn ang="T11">
                  <a:pos x="T2" y="T3"/>
                </a:cxn>
                <a:cxn ang="T12">
                  <a:pos x="T4" y="T5"/>
                </a:cxn>
                <a:cxn ang="T13">
                  <a:pos x="T6" y="T7"/>
                </a:cxn>
                <a:cxn ang="T14">
                  <a:pos x="T8" y="T9"/>
                </a:cxn>
              </a:cxnLst>
              <a:rect l="T15" t="T16" r="T17" b="T18"/>
              <a:pathLst>
                <a:path w="157" h="124">
                  <a:moveTo>
                    <a:pt x="157" y="124"/>
                  </a:moveTo>
                  <a:lnTo>
                    <a:pt x="155" y="24"/>
                  </a:lnTo>
                  <a:lnTo>
                    <a:pt x="0" y="0"/>
                  </a:lnTo>
                  <a:lnTo>
                    <a:pt x="0" y="104"/>
                  </a:lnTo>
                  <a:lnTo>
                    <a:pt x="157" y="1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3" name="Freeform 196"/>
            <p:cNvSpPr>
              <a:spLocks/>
            </p:cNvSpPr>
            <p:nvPr/>
          </p:nvSpPr>
          <p:spPr bwMode="auto">
            <a:xfrm>
              <a:off x="1188" y="3358"/>
              <a:ext cx="86" cy="274"/>
            </a:xfrm>
            <a:custGeom>
              <a:avLst/>
              <a:gdLst>
                <a:gd name="T0" fmla="*/ 14 w 513"/>
                <a:gd name="T1" fmla="*/ 37 h 1646"/>
                <a:gd name="T2" fmla="*/ 14 w 513"/>
                <a:gd name="T3" fmla="*/ 0 h 1646"/>
                <a:gd name="T4" fmla="*/ 13 w 513"/>
                <a:gd name="T5" fmla="*/ 1 h 1646"/>
                <a:gd name="T6" fmla="*/ 11 w 513"/>
                <a:gd name="T7" fmla="*/ 2 h 1646"/>
                <a:gd name="T8" fmla="*/ 10 w 513"/>
                <a:gd name="T9" fmla="*/ 4 h 1646"/>
                <a:gd name="T10" fmla="*/ 9 w 513"/>
                <a:gd name="T11" fmla="*/ 5 h 1646"/>
                <a:gd name="T12" fmla="*/ 7 w 513"/>
                <a:gd name="T13" fmla="*/ 7 h 1646"/>
                <a:gd name="T14" fmla="*/ 6 w 513"/>
                <a:gd name="T15" fmla="*/ 9 h 1646"/>
                <a:gd name="T16" fmla="*/ 5 w 513"/>
                <a:gd name="T17" fmla="*/ 11 h 1646"/>
                <a:gd name="T18" fmla="*/ 4 w 513"/>
                <a:gd name="T19" fmla="*/ 13 h 1646"/>
                <a:gd name="T20" fmla="*/ 3 w 513"/>
                <a:gd name="T21" fmla="*/ 15 h 1646"/>
                <a:gd name="T22" fmla="*/ 2 w 513"/>
                <a:gd name="T23" fmla="*/ 17 h 1646"/>
                <a:gd name="T24" fmla="*/ 2 w 513"/>
                <a:gd name="T25" fmla="*/ 19 h 1646"/>
                <a:gd name="T26" fmla="*/ 1 w 513"/>
                <a:gd name="T27" fmla="*/ 22 h 1646"/>
                <a:gd name="T28" fmla="*/ 1 w 513"/>
                <a:gd name="T29" fmla="*/ 24 h 1646"/>
                <a:gd name="T30" fmla="*/ 0 w 513"/>
                <a:gd name="T31" fmla="*/ 27 h 1646"/>
                <a:gd name="T32" fmla="*/ 0 w 513"/>
                <a:gd name="T33" fmla="*/ 29 h 1646"/>
                <a:gd name="T34" fmla="*/ 0 w 513"/>
                <a:gd name="T35" fmla="*/ 32 h 1646"/>
                <a:gd name="T36" fmla="*/ 0 w 513"/>
                <a:gd name="T37" fmla="*/ 35 h 1646"/>
                <a:gd name="T38" fmla="*/ 0 w 513"/>
                <a:gd name="T39" fmla="*/ 39 h 1646"/>
                <a:gd name="T40" fmla="*/ 0 w 513"/>
                <a:gd name="T41" fmla="*/ 42 h 1646"/>
                <a:gd name="T42" fmla="*/ 1 w 513"/>
                <a:gd name="T43" fmla="*/ 46 h 1646"/>
                <a:gd name="T44" fmla="*/ 13 w 513"/>
                <a:gd name="T45" fmla="*/ 39 h 1646"/>
                <a:gd name="T46" fmla="*/ 13 w 513"/>
                <a:gd name="T47" fmla="*/ 39 h 1646"/>
                <a:gd name="T48" fmla="*/ 14 w 513"/>
                <a:gd name="T49" fmla="*/ 39 h 1646"/>
                <a:gd name="T50" fmla="*/ 14 w 513"/>
                <a:gd name="T51" fmla="*/ 39 h 1646"/>
                <a:gd name="T52" fmla="*/ 14 w 513"/>
                <a:gd name="T53" fmla="*/ 38 h 1646"/>
                <a:gd name="T54" fmla="*/ 14 w 513"/>
                <a:gd name="T55" fmla="*/ 38 h 1646"/>
                <a:gd name="T56" fmla="*/ 14 w 513"/>
                <a:gd name="T57" fmla="*/ 38 h 1646"/>
                <a:gd name="T58" fmla="*/ 14 w 513"/>
                <a:gd name="T59" fmla="*/ 38 h 1646"/>
                <a:gd name="T60" fmla="*/ 14 w 513"/>
                <a:gd name="T61" fmla="*/ 37 h 16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13"/>
                <a:gd name="T94" fmla="*/ 0 h 1646"/>
                <a:gd name="T95" fmla="*/ 513 w 513"/>
                <a:gd name="T96" fmla="*/ 1646 h 16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13" h="1646">
                  <a:moveTo>
                    <a:pt x="512" y="1346"/>
                  </a:moveTo>
                  <a:lnTo>
                    <a:pt x="513" y="0"/>
                  </a:lnTo>
                  <a:lnTo>
                    <a:pt x="457" y="41"/>
                  </a:lnTo>
                  <a:lnTo>
                    <a:pt x="404" y="87"/>
                  </a:lnTo>
                  <a:lnTo>
                    <a:pt x="353" y="138"/>
                  </a:lnTo>
                  <a:lnTo>
                    <a:pt x="305" y="194"/>
                  </a:lnTo>
                  <a:lnTo>
                    <a:pt x="259" y="254"/>
                  </a:lnTo>
                  <a:lnTo>
                    <a:pt x="216" y="320"/>
                  </a:lnTo>
                  <a:lnTo>
                    <a:pt x="178" y="388"/>
                  </a:lnTo>
                  <a:lnTo>
                    <a:pt x="142" y="461"/>
                  </a:lnTo>
                  <a:lnTo>
                    <a:pt x="110" y="538"/>
                  </a:lnTo>
                  <a:lnTo>
                    <a:pt x="82" y="617"/>
                  </a:lnTo>
                  <a:lnTo>
                    <a:pt x="57" y="700"/>
                  </a:lnTo>
                  <a:lnTo>
                    <a:pt x="37" y="785"/>
                  </a:lnTo>
                  <a:lnTo>
                    <a:pt x="21" y="874"/>
                  </a:lnTo>
                  <a:lnTo>
                    <a:pt x="9" y="964"/>
                  </a:lnTo>
                  <a:lnTo>
                    <a:pt x="2" y="1058"/>
                  </a:lnTo>
                  <a:lnTo>
                    <a:pt x="0" y="1152"/>
                  </a:lnTo>
                  <a:lnTo>
                    <a:pt x="1" y="1282"/>
                  </a:lnTo>
                  <a:lnTo>
                    <a:pt x="7" y="1408"/>
                  </a:lnTo>
                  <a:lnTo>
                    <a:pt x="14" y="1529"/>
                  </a:lnTo>
                  <a:lnTo>
                    <a:pt x="27" y="1646"/>
                  </a:lnTo>
                  <a:lnTo>
                    <a:pt x="470" y="1414"/>
                  </a:lnTo>
                  <a:lnTo>
                    <a:pt x="478" y="1409"/>
                  </a:lnTo>
                  <a:lnTo>
                    <a:pt x="486" y="1402"/>
                  </a:lnTo>
                  <a:lnTo>
                    <a:pt x="493" y="1394"/>
                  </a:lnTo>
                  <a:lnTo>
                    <a:pt x="500" y="1385"/>
                  </a:lnTo>
                  <a:lnTo>
                    <a:pt x="504" y="1375"/>
                  </a:lnTo>
                  <a:lnTo>
                    <a:pt x="509" y="1365"/>
                  </a:lnTo>
                  <a:lnTo>
                    <a:pt x="511" y="1356"/>
                  </a:lnTo>
                  <a:lnTo>
                    <a:pt x="512" y="134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4" name="Freeform 197"/>
            <p:cNvSpPr>
              <a:spLocks/>
            </p:cNvSpPr>
            <p:nvPr/>
          </p:nvSpPr>
          <p:spPr bwMode="auto">
            <a:xfrm>
              <a:off x="1202" y="3559"/>
              <a:ext cx="25" cy="26"/>
            </a:xfrm>
            <a:custGeom>
              <a:avLst/>
              <a:gdLst>
                <a:gd name="T0" fmla="*/ 4 w 154"/>
                <a:gd name="T1" fmla="*/ 3 h 155"/>
                <a:gd name="T2" fmla="*/ 4 w 154"/>
                <a:gd name="T3" fmla="*/ 3 h 155"/>
                <a:gd name="T4" fmla="*/ 4 w 154"/>
                <a:gd name="T5" fmla="*/ 3 h 155"/>
                <a:gd name="T6" fmla="*/ 4 w 154"/>
                <a:gd name="T7" fmla="*/ 2 h 155"/>
                <a:gd name="T8" fmla="*/ 4 w 154"/>
                <a:gd name="T9" fmla="*/ 2 h 155"/>
                <a:gd name="T10" fmla="*/ 4 w 154"/>
                <a:gd name="T11" fmla="*/ 1 h 155"/>
                <a:gd name="T12" fmla="*/ 4 w 154"/>
                <a:gd name="T13" fmla="*/ 1 h 155"/>
                <a:gd name="T14" fmla="*/ 4 w 154"/>
                <a:gd name="T15" fmla="*/ 0 h 155"/>
                <a:gd name="T16" fmla="*/ 4 w 154"/>
                <a:gd name="T17" fmla="*/ 0 h 155"/>
                <a:gd name="T18" fmla="*/ 4 w 154"/>
                <a:gd name="T19" fmla="*/ 0 h 155"/>
                <a:gd name="T20" fmla="*/ 4 w 154"/>
                <a:gd name="T21" fmla="*/ 0 h 155"/>
                <a:gd name="T22" fmla="*/ 4 w 154"/>
                <a:gd name="T23" fmla="*/ 0 h 155"/>
                <a:gd name="T24" fmla="*/ 4 w 154"/>
                <a:gd name="T25" fmla="*/ 0 h 155"/>
                <a:gd name="T26" fmla="*/ 3 w 154"/>
                <a:gd name="T27" fmla="*/ 0 h 155"/>
                <a:gd name="T28" fmla="*/ 0 w 154"/>
                <a:gd name="T29" fmla="*/ 2 h 155"/>
                <a:gd name="T30" fmla="*/ 0 w 154"/>
                <a:gd name="T31" fmla="*/ 2 h 155"/>
                <a:gd name="T32" fmla="*/ 0 w 154"/>
                <a:gd name="T33" fmla="*/ 2 h 155"/>
                <a:gd name="T34" fmla="*/ 0 w 154"/>
                <a:gd name="T35" fmla="*/ 2 h 155"/>
                <a:gd name="T36" fmla="*/ 0 w 154"/>
                <a:gd name="T37" fmla="*/ 2 h 155"/>
                <a:gd name="T38" fmla="*/ 0 w 154"/>
                <a:gd name="T39" fmla="*/ 4 h 155"/>
                <a:gd name="T40" fmla="*/ 0 w 154"/>
                <a:gd name="T41" fmla="*/ 4 h 155"/>
                <a:gd name="T42" fmla="*/ 0 w 154"/>
                <a:gd name="T43" fmla="*/ 4 h 155"/>
                <a:gd name="T44" fmla="*/ 0 w 154"/>
                <a:gd name="T45" fmla="*/ 4 h 155"/>
                <a:gd name="T46" fmla="*/ 0 w 154"/>
                <a:gd name="T47" fmla="*/ 4 h 155"/>
                <a:gd name="T48" fmla="*/ 4 w 154"/>
                <a:gd name="T49" fmla="*/ 3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4"/>
                <a:gd name="T76" fmla="*/ 0 h 155"/>
                <a:gd name="T77" fmla="*/ 154 w 154"/>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4" h="155">
                  <a:moveTo>
                    <a:pt x="134" y="104"/>
                  </a:moveTo>
                  <a:lnTo>
                    <a:pt x="141" y="99"/>
                  </a:lnTo>
                  <a:lnTo>
                    <a:pt x="148" y="92"/>
                  </a:lnTo>
                  <a:lnTo>
                    <a:pt x="152" y="85"/>
                  </a:lnTo>
                  <a:lnTo>
                    <a:pt x="154" y="76"/>
                  </a:lnTo>
                  <a:lnTo>
                    <a:pt x="152" y="25"/>
                  </a:lnTo>
                  <a:lnTo>
                    <a:pt x="152" y="17"/>
                  </a:lnTo>
                  <a:lnTo>
                    <a:pt x="151" y="10"/>
                  </a:lnTo>
                  <a:lnTo>
                    <a:pt x="150" y="5"/>
                  </a:lnTo>
                  <a:lnTo>
                    <a:pt x="149" y="1"/>
                  </a:lnTo>
                  <a:lnTo>
                    <a:pt x="146" y="0"/>
                  </a:lnTo>
                  <a:lnTo>
                    <a:pt x="141" y="0"/>
                  </a:lnTo>
                  <a:lnTo>
                    <a:pt x="134" y="2"/>
                  </a:lnTo>
                  <a:lnTo>
                    <a:pt x="128" y="5"/>
                  </a:lnTo>
                  <a:lnTo>
                    <a:pt x="17" y="56"/>
                  </a:lnTo>
                  <a:lnTo>
                    <a:pt x="10" y="61"/>
                  </a:lnTo>
                  <a:lnTo>
                    <a:pt x="5" y="69"/>
                  </a:lnTo>
                  <a:lnTo>
                    <a:pt x="1" y="77"/>
                  </a:lnTo>
                  <a:lnTo>
                    <a:pt x="0" y="85"/>
                  </a:lnTo>
                  <a:lnTo>
                    <a:pt x="0" y="142"/>
                  </a:lnTo>
                  <a:lnTo>
                    <a:pt x="1" y="149"/>
                  </a:lnTo>
                  <a:lnTo>
                    <a:pt x="5" y="154"/>
                  </a:lnTo>
                  <a:lnTo>
                    <a:pt x="10" y="155"/>
                  </a:lnTo>
                  <a:lnTo>
                    <a:pt x="17" y="154"/>
                  </a:lnTo>
                  <a:lnTo>
                    <a:pt x="134" y="104"/>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5" name="Freeform 198"/>
            <p:cNvSpPr>
              <a:spLocks/>
            </p:cNvSpPr>
            <p:nvPr/>
          </p:nvSpPr>
          <p:spPr bwMode="auto">
            <a:xfrm>
              <a:off x="1200" y="3559"/>
              <a:ext cx="26" cy="24"/>
            </a:xfrm>
            <a:custGeom>
              <a:avLst/>
              <a:gdLst>
                <a:gd name="T0" fmla="*/ 4 w 153"/>
                <a:gd name="T1" fmla="*/ 2 h 144"/>
                <a:gd name="T2" fmla="*/ 4 w 153"/>
                <a:gd name="T3" fmla="*/ 2 h 144"/>
                <a:gd name="T4" fmla="*/ 4 w 153"/>
                <a:gd name="T5" fmla="*/ 2 h 144"/>
                <a:gd name="T6" fmla="*/ 4 w 153"/>
                <a:gd name="T7" fmla="*/ 2 h 144"/>
                <a:gd name="T8" fmla="*/ 4 w 153"/>
                <a:gd name="T9" fmla="*/ 2 h 144"/>
                <a:gd name="T10" fmla="*/ 4 w 153"/>
                <a:gd name="T11" fmla="*/ 0 h 144"/>
                <a:gd name="T12" fmla="*/ 4 w 153"/>
                <a:gd name="T13" fmla="*/ 0 h 144"/>
                <a:gd name="T14" fmla="*/ 4 w 153"/>
                <a:gd name="T15" fmla="*/ 0 h 144"/>
                <a:gd name="T16" fmla="*/ 4 w 153"/>
                <a:gd name="T17" fmla="*/ 0 h 144"/>
                <a:gd name="T18" fmla="*/ 4 w 153"/>
                <a:gd name="T19" fmla="*/ 0 h 144"/>
                <a:gd name="T20" fmla="*/ 1 w 153"/>
                <a:gd name="T21" fmla="*/ 1 h 144"/>
                <a:gd name="T22" fmla="*/ 0 w 153"/>
                <a:gd name="T23" fmla="*/ 2 h 144"/>
                <a:gd name="T24" fmla="*/ 0 w 153"/>
                <a:gd name="T25" fmla="*/ 2 h 144"/>
                <a:gd name="T26" fmla="*/ 0 w 153"/>
                <a:gd name="T27" fmla="*/ 2 h 144"/>
                <a:gd name="T28" fmla="*/ 0 w 153"/>
                <a:gd name="T29" fmla="*/ 2 h 144"/>
                <a:gd name="T30" fmla="*/ 0 w 153"/>
                <a:gd name="T31" fmla="*/ 4 h 144"/>
                <a:gd name="T32" fmla="*/ 0 w 153"/>
                <a:gd name="T33" fmla="*/ 4 h 144"/>
                <a:gd name="T34" fmla="*/ 0 w 153"/>
                <a:gd name="T35" fmla="*/ 4 h 144"/>
                <a:gd name="T36" fmla="*/ 0 w 153"/>
                <a:gd name="T37" fmla="*/ 4 h 144"/>
                <a:gd name="T38" fmla="*/ 1 w 153"/>
                <a:gd name="T39" fmla="*/ 4 h 144"/>
                <a:gd name="T40" fmla="*/ 4 w 153"/>
                <a:gd name="T41" fmla="*/ 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3"/>
                <a:gd name="T64" fmla="*/ 0 h 144"/>
                <a:gd name="T65" fmla="*/ 153 w 153"/>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3" h="144">
                  <a:moveTo>
                    <a:pt x="135" y="93"/>
                  </a:moveTo>
                  <a:lnTo>
                    <a:pt x="141" y="88"/>
                  </a:lnTo>
                  <a:lnTo>
                    <a:pt x="147" y="81"/>
                  </a:lnTo>
                  <a:lnTo>
                    <a:pt x="152" y="74"/>
                  </a:lnTo>
                  <a:lnTo>
                    <a:pt x="153" y="66"/>
                  </a:lnTo>
                  <a:lnTo>
                    <a:pt x="153" y="15"/>
                  </a:lnTo>
                  <a:lnTo>
                    <a:pt x="152" y="7"/>
                  </a:lnTo>
                  <a:lnTo>
                    <a:pt x="147" y="3"/>
                  </a:lnTo>
                  <a:lnTo>
                    <a:pt x="141" y="0"/>
                  </a:lnTo>
                  <a:lnTo>
                    <a:pt x="135" y="2"/>
                  </a:lnTo>
                  <a:lnTo>
                    <a:pt x="17" y="48"/>
                  </a:lnTo>
                  <a:lnTo>
                    <a:pt x="10" y="52"/>
                  </a:lnTo>
                  <a:lnTo>
                    <a:pt x="6" y="58"/>
                  </a:lnTo>
                  <a:lnTo>
                    <a:pt x="1" y="66"/>
                  </a:lnTo>
                  <a:lnTo>
                    <a:pt x="0" y="74"/>
                  </a:lnTo>
                  <a:lnTo>
                    <a:pt x="0" y="132"/>
                  </a:lnTo>
                  <a:lnTo>
                    <a:pt x="1" y="139"/>
                  </a:lnTo>
                  <a:lnTo>
                    <a:pt x="6" y="143"/>
                  </a:lnTo>
                  <a:lnTo>
                    <a:pt x="10" y="144"/>
                  </a:lnTo>
                  <a:lnTo>
                    <a:pt x="17" y="143"/>
                  </a:lnTo>
                  <a:lnTo>
                    <a:pt x="135"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6" name="Freeform 199"/>
            <p:cNvSpPr>
              <a:spLocks/>
            </p:cNvSpPr>
            <p:nvPr/>
          </p:nvSpPr>
          <p:spPr bwMode="auto">
            <a:xfrm>
              <a:off x="1084" y="3356"/>
              <a:ext cx="74" cy="292"/>
            </a:xfrm>
            <a:custGeom>
              <a:avLst/>
              <a:gdLst>
                <a:gd name="T0" fmla="*/ 12 w 445"/>
                <a:gd name="T1" fmla="*/ 49 h 1750"/>
                <a:gd name="T2" fmla="*/ 12 w 445"/>
                <a:gd name="T3" fmla="*/ 48 h 1750"/>
                <a:gd name="T4" fmla="*/ 12 w 445"/>
                <a:gd name="T5" fmla="*/ 48 h 1750"/>
                <a:gd name="T6" fmla="*/ 12 w 445"/>
                <a:gd name="T7" fmla="*/ 48 h 1750"/>
                <a:gd name="T8" fmla="*/ 12 w 445"/>
                <a:gd name="T9" fmla="*/ 48 h 1750"/>
                <a:gd name="T10" fmla="*/ 12 w 445"/>
                <a:gd name="T11" fmla="*/ 2 h 1750"/>
                <a:gd name="T12" fmla="*/ 12 w 445"/>
                <a:gd name="T13" fmla="*/ 1 h 1750"/>
                <a:gd name="T14" fmla="*/ 12 w 445"/>
                <a:gd name="T15" fmla="*/ 1 h 1750"/>
                <a:gd name="T16" fmla="*/ 12 w 445"/>
                <a:gd name="T17" fmla="*/ 1 h 1750"/>
                <a:gd name="T18" fmla="*/ 12 w 445"/>
                <a:gd name="T19" fmla="*/ 1 h 1750"/>
                <a:gd name="T20" fmla="*/ 11 w 445"/>
                <a:gd name="T21" fmla="*/ 1 h 1750"/>
                <a:gd name="T22" fmla="*/ 11 w 445"/>
                <a:gd name="T23" fmla="*/ 0 h 1750"/>
                <a:gd name="T24" fmla="*/ 11 w 445"/>
                <a:gd name="T25" fmla="*/ 0 h 1750"/>
                <a:gd name="T26" fmla="*/ 11 w 445"/>
                <a:gd name="T27" fmla="*/ 0 h 1750"/>
                <a:gd name="T28" fmla="*/ 11 w 445"/>
                <a:gd name="T29" fmla="*/ 0 h 1750"/>
                <a:gd name="T30" fmla="*/ 11 w 445"/>
                <a:gd name="T31" fmla="*/ 0 h 1750"/>
                <a:gd name="T32" fmla="*/ 10 w 445"/>
                <a:gd name="T33" fmla="*/ 0 h 1750"/>
                <a:gd name="T34" fmla="*/ 10 w 445"/>
                <a:gd name="T35" fmla="*/ 0 h 1750"/>
                <a:gd name="T36" fmla="*/ 10 w 445"/>
                <a:gd name="T37" fmla="*/ 0 h 1750"/>
                <a:gd name="T38" fmla="*/ 10 w 445"/>
                <a:gd name="T39" fmla="*/ 0 h 1750"/>
                <a:gd name="T40" fmla="*/ 10 w 445"/>
                <a:gd name="T41" fmla="*/ 0 h 1750"/>
                <a:gd name="T42" fmla="*/ 10 w 445"/>
                <a:gd name="T43" fmla="*/ 0 h 1750"/>
                <a:gd name="T44" fmla="*/ 8 w 445"/>
                <a:gd name="T45" fmla="*/ 1 h 1750"/>
                <a:gd name="T46" fmla="*/ 8 w 445"/>
                <a:gd name="T47" fmla="*/ 2 h 1750"/>
                <a:gd name="T48" fmla="*/ 7 w 445"/>
                <a:gd name="T49" fmla="*/ 3 h 1750"/>
                <a:gd name="T50" fmla="*/ 6 w 445"/>
                <a:gd name="T51" fmla="*/ 5 h 1750"/>
                <a:gd name="T52" fmla="*/ 5 w 445"/>
                <a:gd name="T53" fmla="*/ 6 h 1750"/>
                <a:gd name="T54" fmla="*/ 4 w 445"/>
                <a:gd name="T55" fmla="*/ 8 h 1750"/>
                <a:gd name="T56" fmla="*/ 3 w 445"/>
                <a:gd name="T57" fmla="*/ 10 h 1750"/>
                <a:gd name="T58" fmla="*/ 3 w 445"/>
                <a:gd name="T59" fmla="*/ 11 h 1750"/>
                <a:gd name="T60" fmla="*/ 2 w 445"/>
                <a:gd name="T61" fmla="*/ 13 h 1750"/>
                <a:gd name="T62" fmla="*/ 1 w 445"/>
                <a:gd name="T63" fmla="*/ 15 h 1750"/>
                <a:gd name="T64" fmla="*/ 1 w 445"/>
                <a:gd name="T65" fmla="*/ 17 h 1750"/>
                <a:gd name="T66" fmla="*/ 1 w 445"/>
                <a:gd name="T67" fmla="*/ 20 h 1750"/>
                <a:gd name="T68" fmla="*/ 0 w 445"/>
                <a:gd name="T69" fmla="*/ 22 h 1750"/>
                <a:gd name="T70" fmla="*/ 0 w 445"/>
                <a:gd name="T71" fmla="*/ 24 h 1750"/>
                <a:gd name="T72" fmla="*/ 0 w 445"/>
                <a:gd name="T73" fmla="*/ 27 h 1750"/>
                <a:gd name="T74" fmla="*/ 0 w 445"/>
                <a:gd name="T75" fmla="*/ 29 h 1750"/>
                <a:gd name="T76" fmla="*/ 0 w 445"/>
                <a:gd name="T77" fmla="*/ 34 h 1750"/>
                <a:gd name="T78" fmla="*/ 0 w 445"/>
                <a:gd name="T79" fmla="*/ 39 h 1750"/>
                <a:gd name="T80" fmla="*/ 0 w 445"/>
                <a:gd name="T81" fmla="*/ 43 h 1750"/>
                <a:gd name="T82" fmla="*/ 0 w 445"/>
                <a:gd name="T83" fmla="*/ 47 h 1750"/>
                <a:gd name="T84" fmla="*/ 1 w 445"/>
                <a:gd name="T85" fmla="*/ 47 h 1750"/>
                <a:gd name="T86" fmla="*/ 2 w 445"/>
                <a:gd name="T87" fmla="*/ 48 h 1750"/>
                <a:gd name="T88" fmla="*/ 3 w 445"/>
                <a:gd name="T89" fmla="*/ 48 h 1750"/>
                <a:gd name="T90" fmla="*/ 4 w 445"/>
                <a:gd name="T91" fmla="*/ 48 h 1750"/>
                <a:gd name="T92" fmla="*/ 5 w 445"/>
                <a:gd name="T93" fmla="*/ 48 h 1750"/>
                <a:gd name="T94" fmla="*/ 5 w 445"/>
                <a:gd name="T95" fmla="*/ 48 h 1750"/>
                <a:gd name="T96" fmla="*/ 6 w 445"/>
                <a:gd name="T97" fmla="*/ 48 h 1750"/>
                <a:gd name="T98" fmla="*/ 7 w 445"/>
                <a:gd name="T99" fmla="*/ 48 h 1750"/>
                <a:gd name="T100" fmla="*/ 8 w 445"/>
                <a:gd name="T101" fmla="*/ 48 h 1750"/>
                <a:gd name="T102" fmla="*/ 9 w 445"/>
                <a:gd name="T103" fmla="*/ 48 h 1750"/>
                <a:gd name="T104" fmla="*/ 10 w 445"/>
                <a:gd name="T105" fmla="*/ 49 h 1750"/>
                <a:gd name="T106" fmla="*/ 10 w 445"/>
                <a:gd name="T107" fmla="*/ 49 h 1750"/>
                <a:gd name="T108" fmla="*/ 11 w 445"/>
                <a:gd name="T109" fmla="*/ 49 h 1750"/>
                <a:gd name="T110" fmla="*/ 11 w 445"/>
                <a:gd name="T111" fmla="*/ 49 h 1750"/>
                <a:gd name="T112" fmla="*/ 11 w 445"/>
                <a:gd name="T113" fmla="*/ 49 h 1750"/>
                <a:gd name="T114" fmla="*/ 11 w 445"/>
                <a:gd name="T115" fmla="*/ 49 h 1750"/>
                <a:gd name="T116" fmla="*/ 11 w 445"/>
                <a:gd name="T117" fmla="*/ 49 h 1750"/>
                <a:gd name="T118" fmla="*/ 12 w 445"/>
                <a:gd name="T119" fmla="*/ 49 h 1750"/>
                <a:gd name="T120" fmla="*/ 12 w 445"/>
                <a:gd name="T121" fmla="*/ 49 h 1750"/>
                <a:gd name="T122" fmla="*/ 12 w 445"/>
                <a:gd name="T123" fmla="*/ 49 h 17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45"/>
                <a:gd name="T187" fmla="*/ 0 h 1750"/>
                <a:gd name="T188" fmla="*/ 445 w 445"/>
                <a:gd name="T189" fmla="*/ 1750 h 17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45" h="1750">
                  <a:moveTo>
                    <a:pt x="435" y="1743"/>
                  </a:moveTo>
                  <a:lnTo>
                    <a:pt x="440" y="1738"/>
                  </a:lnTo>
                  <a:lnTo>
                    <a:pt x="442" y="1732"/>
                  </a:lnTo>
                  <a:lnTo>
                    <a:pt x="444" y="1726"/>
                  </a:lnTo>
                  <a:lnTo>
                    <a:pt x="445" y="1719"/>
                  </a:lnTo>
                  <a:lnTo>
                    <a:pt x="433" y="53"/>
                  </a:lnTo>
                  <a:lnTo>
                    <a:pt x="432" y="45"/>
                  </a:lnTo>
                  <a:lnTo>
                    <a:pt x="429" y="36"/>
                  </a:lnTo>
                  <a:lnTo>
                    <a:pt x="426" y="29"/>
                  </a:lnTo>
                  <a:lnTo>
                    <a:pt x="420" y="22"/>
                  </a:lnTo>
                  <a:lnTo>
                    <a:pt x="415" y="15"/>
                  </a:lnTo>
                  <a:lnTo>
                    <a:pt x="408" y="11"/>
                  </a:lnTo>
                  <a:lnTo>
                    <a:pt x="400" y="8"/>
                  </a:lnTo>
                  <a:lnTo>
                    <a:pt x="392" y="5"/>
                  </a:lnTo>
                  <a:lnTo>
                    <a:pt x="391" y="5"/>
                  </a:lnTo>
                  <a:lnTo>
                    <a:pt x="387" y="4"/>
                  </a:lnTo>
                  <a:lnTo>
                    <a:pt x="380" y="4"/>
                  </a:lnTo>
                  <a:lnTo>
                    <a:pt x="372" y="3"/>
                  </a:lnTo>
                  <a:lnTo>
                    <a:pt x="364" y="2"/>
                  </a:lnTo>
                  <a:lnTo>
                    <a:pt x="356" y="1"/>
                  </a:lnTo>
                  <a:lnTo>
                    <a:pt x="350" y="1"/>
                  </a:lnTo>
                  <a:lnTo>
                    <a:pt x="346" y="0"/>
                  </a:lnTo>
                  <a:lnTo>
                    <a:pt x="309" y="35"/>
                  </a:lnTo>
                  <a:lnTo>
                    <a:pt x="274" y="74"/>
                  </a:lnTo>
                  <a:lnTo>
                    <a:pt x="239" y="119"/>
                  </a:lnTo>
                  <a:lnTo>
                    <a:pt x="207" y="168"/>
                  </a:lnTo>
                  <a:lnTo>
                    <a:pt x="177" y="222"/>
                  </a:lnTo>
                  <a:lnTo>
                    <a:pt x="148" y="281"/>
                  </a:lnTo>
                  <a:lnTo>
                    <a:pt x="122" y="343"/>
                  </a:lnTo>
                  <a:lnTo>
                    <a:pt x="98" y="408"/>
                  </a:lnTo>
                  <a:lnTo>
                    <a:pt x="76" y="478"/>
                  </a:lnTo>
                  <a:lnTo>
                    <a:pt x="57" y="550"/>
                  </a:lnTo>
                  <a:lnTo>
                    <a:pt x="41" y="625"/>
                  </a:lnTo>
                  <a:lnTo>
                    <a:pt x="26" y="704"/>
                  </a:lnTo>
                  <a:lnTo>
                    <a:pt x="16" y="785"/>
                  </a:lnTo>
                  <a:lnTo>
                    <a:pt x="8" y="867"/>
                  </a:lnTo>
                  <a:lnTo>
                    <a:pt x="3" y="953"/>
                  </a:lnTo>
                  <a:lnTo>
                    <a:pt x="2" y="1039"/>
                  </a:lnTo>
                  <a:lnTo>
                    <a:pt x="0" y="1228"/>
                  </a:lnTo>
                  <a:lnTo>
                    <a:pt x="0" y="1403"/>
                  </a:lnTo>
                  <a:lnTo>
                    <a:pt x="4" y="1559"/>
                  </a:lnTo>
                  <a:lnTo>
                    <a:pt x="15" y="1700"/>
                  </a:lnTo>
                  <a:lnTo>
                    <a:pt x="42" y="1703"/>
                  </a:lnTo>
                  <a:lnTo>
                    <a:pt x="72" y="1708"/>
                  </a:lnTo>
                  <a:lnTo>
                    <a:pt x="103" y="1711"/>
                  </a:lnTo>
                  <a:lnTo>
                    <a:pt x="135" y="1716"/>
                  </a:lnTo>
                  <a:lnTo>
                    <a:pt x="168" y="1720"/>
                  </a:lnTo>
                  <a:lnTo>
                    <a:pt x="200" y="1723"/>
                  </a:lnTo>
                  <a:lnTo>
                    <a:pt x="233" y="1728"/>
                  </a:lnTo>
                  <a:lnTo>
                    <a:pt x="265" y="1731"/>
                  </a:lnTo>
                  <a:lnTo>
                    <a:pt x="294" y="1736"/>
                  </a:lnTo>
                  <a:lnTo>
                    <a:pt x="321" y="1739"/>
                  </a:lnTo>
                  <a:lnTo>
                    <a:pt x="346" y="1743"/>
                  </a:lnTo>
                  <a:lnTo>
                    <a:pt x="367" y="1745"/>
                  </a:lnTo>
                  <a:lnTo>
                    <a:pt x="385" y="1747"/>
                  </a:lnTo>
                  <a:lnTo>
                    <a:pt x="399" y="1749"/>
                  </a:lnTo>
                  <a:lnTo>
                    <a:pt x="407" y="1750"/>
                  </a:lnTo>
                  <a:lnTo>
                    <a:pt x="410" y="1750"/>
                  </a:lnTo>
                  <a:lnTo>
                    <a:pt x="417" y="1750"/>
                  </a:lnTo>
                  <a:lnTo>
                    <a:pt x="424" y="1749"/>
                  </a:lnTo>
                  <a:lnTo>
                    <a:pt x="429" y="1747"/>
                  </a:lnTo>
                  <a:lnTo>
                    <a:pt x="435" y="17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7" name="Freeform 200"/>
            <p:cNvSpPr>
              <a:spLocks/>
            </p:cNvSpPr>
            <p:nvPr/>
          </p:nvSpPr>
          <p:spPr bwMode="auto">
            <a:xfrm>
              <a:off x="1065" y="3609"/>
              <a:ext cx="39" cy="28"/>
            </a:xfrm>
            <a:custGeom>
              <a:avLst/>
              <a:gdLst>
                <a:gd name="T0" fmla="*/ 6 w 235"/>
                <a:gd name="T1" fmla="*/ 5 h 172"/>
                <a:gd name="T2" fmla="*/ 6 w 235"/>
                <a:gd name="T3" fmla="*/ 5 h 172"/>
                <a:gd name="T4" fmla="*/ 6 w 235"/>
                <a:gd name="T5" fmla="*/ 4 h 172"/>
                <a:gd name="T6" fmla="*/ 6 w 235"/>
                <a:gd name="T7" fmla="*/ 4 h 172"/>
                <a:gd name="T8" fmla="*/ 6 w 235"/>
                <a:gd name="T9" fmla="*/ 4 h 172"/>
                <a:gd name="T10" fmla="*/ 6 w 235"/>
                <a:gd name="T11" fmla="*/ 1 h 172"/>
                <a:gd name="T12" fmla="*/ 6 w 235"/>
                <a:gd name="T13" fmla="*/ 1 h 172"/>
                <a:gd name="T14" fmla="*/ 6 w 235"/>
                <a:gd name="T15" fmla="*/ 1 h 172"/>
                <a:gd name="T16" fmla="*/ 6 w 235"/>
                <a:gd name="T17" fmla="*/ 1 h 172"/>
                <a:gd name="T18" fmla="*/ 6 w 235"/>
                <a:gd name="T19" fmla="*/ 1 h 172"/>
                <a:gd name="T20" fmla="*/ 0 w 235"/>
                <a:gd name="T21" fmla="*/ 0 h 172"/>
                <a:gd name="T22" fmla="*/ 0 w 235"/>
                <a:gd name="T23" fmla="*/ 0 h 172"/>
                <a:gd name="T24" fmla="*/ 0 w 235"/>
                <a:gd name="T25" fmla="*/ 0 h 172"/>
                <a:gd name="T26" fmla="*/ 0 w 235"/>
                <a:gd name="T27" fmla="*/ 0 h 172"/>
                <a:gd name="T28" fmla="*/ 0 w 235"/>
                <a:gd name="T29" fmla="*/ 0 h 172"/>
                <a:gd name="T30" fmla="*/ 0 w 235"/>
                <a:gd name="T31" fmla="*/ 3 h 172"/>
                <a:gd name="T32" fmla="*/ 0 w 235"/>
                <a:gd name="T33" fmla="*/ 4 h 172"/>
                <a:gd name="T34" fmla="*/ 0 w 235"/>
                <a:gd name="T35" fmla="*/ 4 h 172"/>
                <a:gd name="T36" fmla="*/ 0 w 235"/>
                <a:gd name="T37" fmla="*/ 4 h 172"/>
                <a:gd name="T38" fmla="*/ 1 w 235"/>
                <a:gd name="T39" fmla="*/ 4 h 172"/>
                <a:gd name="T40" fmla="*/ 6 w 235"/>
                <a:gd name="T41" fmla="*/ 5 h 1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5"/>
                <a:gd name="T64" fmla="*/ 0 h 172"/>
                <a:gd name="T65" fmla="*/ 235 w 235"/>
                <a:gd name="T66" fmla="*/ 172 h 1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5" h="172">
                  <a:moveTo>
                    <a:pt x="216" y="172"/>
                  </a:moveTo>
                  <a:lnTo>
                    <a:pt x="223" y="171"/>
                  </a:lnTo>
                  <a:lnTo>
                    <a:pt x="230" y="168"/>
                  </a:lnTo>
                  <a:lnTo>
                    <a:pt x="234" y="162"/>
                  </a:lnTo>
                  <a:lnTo>
                    <a:pt x="235" y="156"/>
                  </a:lnTo>
                  <a:lnTo>
                    <a:pt x="234" y="44"/>
                  </a:lnTo>
                  <a:lnTo>
                    <a:pt x="233" y="36"/>
                  </a:lnTo>
                  <a:lnTo>
                    <a:pt x="228" y="30"/>
                  </a:lnTo>
                  <a:lnTo>
                    <a:pt x="222" y="25"/>
                  </a:lnTo>
                  <a:lnTo>
                    <a:pt x="215" y="22"/>
                  </a:lnTo>
                  <a:lnTo>
                    <a:pt x="20" y="0"/>
                  </a:lnTo>
                  <a:lnTo>
                    <a:pt x="13" y="1"/>
                  </a:lnTo>
                  <a:lnTo>
                    <a:pt x="6" y="5"/>
                  </a:lnTo>
                  <a:lnTo>
                    <a:pt x="1" y="10"/>
                  </a:lnTo>
                  <a:lnTo>
                    <a:pt x="0" y="18"/>
                  </a:lnTo>
                  <a:lnTo>
                    <a:pt x="1" y="126"/>
                  </a:lnTo>
                  <a:lnTo>
                    <a:pt x="3" y="134"/>
                  </a:lnTo>
                  <a:lnTo>
                    <a:pt x="7" y="141"/>
                  </a:lnTo>
                  <a:lnTo>
                    <a:pt x="14" y="147"/>
                  </a:lnTo>
                  <a:lnTo>
                    <a:pt x="22" y="149"/>
                  </a:lnTo>
                  <a:lnTo>
                    <a:pt x="21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8" name="Freeform 201"/>
            <p:cNvSpPr>
              <a:spLocks/>
            </p:cNvSpPr>
            <p:nvPr/>
          </p:nvSpPr>
          <p:spPr bwMode="auto">
            <a:xfrm>
              <a:off x="1065" y="3610"/>
              <a:ext cx="37" cy="28"/>
            </a:xfrm>
            <a:custGeom>
              <a:avLst/>
              <a:gdLst>
                <a:gd name="T0" fmla="*/ 6 w 219"/>
                <a:gd name="T1" fmla="*/ 4 h 167"/>
                <a:gd name="T2" fmla="*/ 6 w 219"/>
                <a:gd name="T3" fmla="*/ 1 h 167"/>
                <a:gd name="T4" fmla="*/ 6 w 219"/>
                <a:gd name="T5" fmla="*/ 1 h 167"/>
                <a:gd name="T6" fmla="*/ 6 w 219"/>
                <a:gd name="T7" fmla="*/ 1 h 167"/>
                <a:gd name="T8" fmla="*/ 6 w 219"/>
                <a:gd name="T9" fmla="*/ 1 h 167"/>
                <a:gd name="T10" fmla="*/ 6 w 219"/>
                <a:gd name="T11" fmla="*/ 1 h 167"/>
                <a:gd name="T12" fmla="*/ 1 w 219"/>
                <a:gd name="T13" fmla="*/ 0 h 167"/>
                <a:gd name="T14" fmla="*/ 1 w 219"/>
                <a:gd name="T15" fmla="*/ 0 h 167"/>
                <a:gd name="T16" fmla="*/ 0 w 219"/>
                <a:gd name="T17" fmla="*/ 0 h 167"/>
                <a:gd name="T18" fmla="*/ 0 w 219"/>
                <a:gd name="T19" fmla="*/ 1 h 167"/>
                <a:gd name="T20" fmla="*/ 0 w 219"/>
                <a:gd name="T21" fmla="*/ 1 h 167"/>
                <a:gd name="T22" fmla="*/ 0 w 219"/>
                <a:gd name="T23" fmla="*/ 4 h 167"/>
                <a:gd name="T24" fmla="*/ 0 w 219"/>
                <a:gd name="T25" fmla="*/ 4 h 167"/>
                <a:gd name="T26" fmla="*/ 0 w 219"/>
                <a:gd name="T27" fmla="*/ 4 h 167"/>
                <a:gd name="T28" fmla="*/ 0 w 219"/>
                <a:gd name="T29" fmla="*/ 4 h 167"/>
                <a:gd name="T30" fmla="*/ 1 w 219"/>
                <a:gd name="T31" fmla="*/ 4 h 167"/>
                <a:gd name="T32" fmla="*/ 5 w 219"/>
                <a:gd name="T33" fmla="*/ 5 h 167"/>
                <a:gd name="T34" fmla="*/ 6 w 219"/>
                <a:gd name="T35" fmla="*/ 5 h 167"/>
                <a:gd name="T36" fmla="*/ 6 w 219"/>
                <a:gd name="T37" fmla="*/ 5 h 167"/>
                <a:gd name="T38" fmla="*/ 6 w 219"/>
                <a:gd name="T39" fmla="*/ 5 h 167"/>
                <a:gd name="T40" fmla="*/ 6 w 219"/>
                <a:gd name="T41" fmla="*/ 4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9"/>
                <a:gd name="T64" fmla="*/ 0 h 167"/>
                <a:gd name="T65" fmla="*/ 219 w 219"/>
                <a:gd name="T66" fmla="*/ 167 h 1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9" h="167">
                  <a:moveTo>
                    <a:pt x="219" y="152"/>
                  </a:moveTo>
                  <a:lnTo>
                    <a:pt x="219" y="41"/>
                  </a:lnTo>
                  <a:lnTo>
                    <a:pt x="218" y="33"/>
                  </a:lnTo>
                  <a:lnTo>
                    <a:pt x="213" y="26"/>
                  </a:lnTo>
                  <a:lnTo>
                    <a:pt x="206" y="22"/>
                  </a:lnTo>
                  <a:lnTo>
                    <a:pt x="199" y="20"/>
                  </a:lnTo>
                  <a:lnTo>
                    <a:pt x="25" y="0"/>
                  </a:lnTo>
                  <a:lnTo>
                    <a:pt x="16" y="3"/>
                  </a:lnTo>
                  <a:lnTo>
                    <a:pt x="8" y="8"/>
                  </a:lnTo>
                  <a:lnTo>
                    <a:pt x="2" y="17"/>
                  </a:lnTo>
                  <a:lnTo>
                    <a:pt x="0" y="26"/>
                  </a:lnTo>
                  <a:lnTo>
                    <a:pt x="1" y="123"/>
                  </a:lnTo>
                  <a:lnTo>
                    <a:pt x="2" y="131"/>
                  </a:lnTo>
                  <a:lnTo>
                    <a:pt x="7" y="138"/>
                  </a:lnTo>
                  <a:lnTo>
                    <a:pt x="13" y="143"/>
                  </a:lnTo>
                  <a:lnTo>
                    <a:pt x="21" y="146"/>
                  </a:lnTo>
                  <a:lnTo>
                    <a:pt x="188" y="167"/>
                  </a:lnTo>
                  <a:lnTo>
                    <a:pt x="197" y="167"/>
                  </a:lnTo>
                  <a:lnTo>
                    <a:pt x="208" y="166"/>
                  </a:lnTo>
                  <a:lnTo>
                    <a:pt x="215" y="161"/>
                  </a:lnTo>
                  <a:lnTo>
                    <a:pt x="219" y="15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9" name="Freeform 202"/>
            <p:cNvSpPr>
              <a:spLocks/>
            </p:cNvSpPr>
            <p:nvPr/>
          </p:nvSpPr>
          <p:spPr bwMode="auto">
            <a:xfrm>
              <a:off x="1065" y="3612"/>
              <a:ext cx="35" cy="26"/>
            </a:xfrm>
            <a:custGeom>
              <a:avLst/>
              <a:gdLst>
                <a:gd name="T0" fmla="*/ 5 w 208"/>
                <a:gd name="T1" fmla="*/ 4 h 159"/>
                <a:gd name="T2" fmla="*/ 6 w 208"/>
                <a:gd name="T3" fmla="*/ 4 h 159"/>
                <a:gd name="T4" fmla="*/ 6 w 208"/>
                <a:gd name="T5" fmla="*/ 4 h 159"/>
                <a:gd name="T6" fmla="*/ 6 w 208"/>
                <a:gd name="T7" fmla="*/ 4 h 159"/>
                <a:gd name="T8" fmla="*/ 6 w 208"/>
                <a:gd name="T9" fmla="*/ 4 h 159"/>
                <a:gd name="T10" fmla="*/ 6 w 208"/>
                <a:gd name="T11" fmla="*/ 1 h 159"/>
                <a:gd name="T12" fmla="*/ 6 w 208"/>
                <a:gd name="T13" fmla="*/ 1 h 159"/>
                <a:gd name="T14" fmla="*/ 6 w 208"/>
                <a:gd name="T15" fmla="*/ 1 h 159"/>
                <a:gd name="T16" fmla="*/ 6 w 208"/>
                <a:gd name="T17" fmla="*/ 1 h 159"/>
                <a:gd name="T18" fmla="*/ 5 w 208"/>
                <a:gd name="T19" fmla="*/ 0 h 159"/>
                <a:gd name="T20" fmla="*/ 1 w 208"/>
                <a:gd name="T21" fmla="*/ 0 h 159"/>
                <a:gd name="T22" fmla="*/ 0 w 208"/>
                <a:gd name="T23" fmla="*/ 0 h 159"/>
                <a:gd name="T24" fmla="*/ 0 w 208"/>
                <a:gd name="T25" fmla="*/ 0 h 159"/>
                <a:gd name="T26" fmla="*/ 0 w 208"/>
                <a:gd name="T27" fmla="*/ 0 h 159"/>
                <a:gd name="T28" fmla="*/ 0 w 208"/>
                <a:gd name="T29" fmla="*/ 0 h 159"/>
                <a:gd name="T30" fmla="*/ 0 w 208"/>
                <a:gd name="T31" fmla="*/ 3 h 159"/>
                <a:gd name="T32" fmla="*/ 0 w 208"/>
                <a:gd name="T33" fmla="*/ 3 h 159"/>
                <a:gd name="T34" fmla="*/ 0 w 208"/>
                <a:gd name="T35" fmla="*/ 3 h 159"/>
                <a:gd name="T36" fmla="*/ 0 w 208"/>
                <a:gd name="T37" fmla="*/ 4 h 159"/>
                <a:gd name="T38" fmla="*/ 1 w 208"/>
                <a:gd name="T39" fmla="*/ 4 h 159"/>
                <a:gd name="T40" fmla="*/ 5 w 208"/>
                <a:gd name="T41" fmla="*/ 4 h 1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8"/>
                <a:gd name="T64" fmla="*/ 0 h 159"/>
                <a:gd name="T65" fmla="*/ 208 w 208"/>
                <a:gd name="T66" fmla="*/ 159 h 1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8" h="159">
                  <a:moveTo>
                    <a:pt x="188" y="159"/>
                  </a:moveTo>
                  <a:lnTo>
                    <a:pt x="196" y="158"/>
                  </a:lnTo>
                  <a:lnTo>
                    <a:pt x="203" y="154"/>
                  </a:lnTo>
                  <a:lnTo>
                    <a:pt x="206" y="149"/>
                  </a:lnTo>
                  <a:lnTo>
                    <a:pt x="208" y="142"/>
                  </a:lnTo>
                  <a:lnTo>
                    <a:pt x="208" y="42"/>
                  </a:lnTo>
                  <a:lnTo>
                    <a:pt x="206" y="34"/>
                  </a:lnTo>
                  <a:lnTo>
                    <a:pt x="202" y="27"/>
                  </a:lnTo>
                  <a:lnTo>
                    <a:pt x="195" y="22"/>
                  </a:lnTo>
                  <a:lnTo>
                    <a:pt x="187" y="19"/>
                  </a:lnTo>
                  <a:lnTo>
                    <a:pt x="19" y="0"/>
                  </a:lnTo>
                  <a:lnTo>
                    <a:pt x="12" y="1"/>
                  </a:lnTo>
                  <a:lnTo>
                    <a:pt x="6" y="5"/>
                  </a:lnTo>
                  <a:lnTo>
                    <a:pt x="1" y="10"/>
                  </a:lnTo>
                  <a:lnTo>
                    <a:pt x="0" y="18"/>
                  </a:lnTo>
                  <a:lnTo>
                    <a:pt x="1" y="115"/>
                  </a:lnTo>
                  <a:lnTo>
                    <a:pt x="2" y="123"/>
                  </a:lnTo>
                  <a:lnTo>
                    <a:pt x="7" y="130"/>
                  </a:lnTo>
                  <a:lnTo>
                    <a:pt x="13" y="135"/>
                  </a:lnTo>
                  <a:lnTo>
                    <a:pt x="21" y="138"/>
                  </a:lnTo>
                  <a:lnTo>
                    <a:pt x="188" y="15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0" name="Freeform 203"/>
            <p:cNvSpPr>
              <a:spLocks/>
            </p:cNvSpPr>
            <p:nvPr/>
          </p:nvSpPr>
          <p:spPr bwMode="auto">
            <a:xfrm>
              <a:off x="1130" y="3302"/>
              <a:ext cx="124" cy="349"/>
            </a:xfrm>
            <a:custGeom>
              <a:avLst/>
              <a:gdLst>
                <a:gd name="T0" fmla="*/ 3 w 746"/>
                <a:gd name="T1" fmla="*/ 8 h 2092"/>
                <a:gd name="T2" fmla="*/ 21 w 746"/>
                <a:gd name="T3" fmla="*/ 0 h 2092"/>
                <a:gd name="T4" fmla="*/ 18 w 746"/>
                <a:gd name="T5" fmla="*/ 0 h 2092"/>
                <a:gd name="T6" fmla="*/ 1 w 746"/>
                <a:gd name="T7" fmla="*/ 8 h 2092"/>
                <a:gd name="T8" fmla="*/ 0 w 746"/>
                <a:gd name="T9" fmla="*/ 9 h 2092"/>
                <a:gd name="T10" fmla="*/ 0 w 746"/>
                <a:gd name="T11" fmla="*/ 57 h 2092"/>
                <a:gd name="T12" fmla="*/ 0 w 746"/>
                <a:gd name="T13" fmla="*/ 58 h 2092"/>
                <a:gd name="T14" fmla="*/ 3 w 746"/>
                <a:gd name="T15" fmla="*/ 58 h 2092"/>
                <a:gd name="T16" fmla="*/ 3 w 746"/>
                <a:gd name="T17" fmla="*/ 58 h 2092"/>
                <a:gd name="T18" fmla="*/ 2 w 746"/>
                <a:gd name="T19" fmla="*/ 9 h 2092"/>
                <a:gd name="T20" fmla="*/ 3 w 746"/>
                <a:gd name="T21" fmla="*/ 8 h 20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6"/>
                <a:gd name="T34" fmla="*/ 0 h 2092"/>
                <a:gd name="T35" fmla="*/ 746 w 746"/>
                <a:gd name="T36" fmla="*/ 2092 h 20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6" h="2092">
                  <a:moveTo>
                    <a:pt x="106" y="290"/>
                  </a:moveTo>
                  <a:lnTo>
                    <a:pt x="746" y="0"/>
                  </a:lnTo>
                  <a:lnTo>
                    <a:pt x="662" y="1"/>
                  </a:lnTo>
                  <a:lnTo>
                    <a:pt x="22" y="274"/>
                  </a:lnTo>
                  <a:lnTo>
                    <a:pt x="0" y="311"/>
                  </a:lnTo>
                  <a:lnTo>
                    <a:pt x="0" y="2052"/>
                  </a:lnTo>
                  <a:lnTo>
                    <a:pt x="17" y="2080"/>
                  </a:lnTo>
                  <a:lnTo>
                    <a:pt x="112" y="2092"/>
                  </a:lnTo>
                  <a:lnTo>
                    <a:pt x="96" y="2071"/>
                  </a:lnTo>
                  <a:lnTo>
                    <a:pt x="85" y="323"/>
                  </a:lnTo>
                  <a:lnTo>
                    <a:pt x="106"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1" name="Freeform 204"/>
            <p:cNvSpPr>
              <a:spLocks/>
            </p:cNvSpPr>
            <p:nvPr/>
          </p:nvSpPr>
          <p:spPr bwMode="auto">
            <a:xfrm>
              <a:off x="1124" y="3300"/>
              <a:ext cx="130" cy="344"/>
            </a:xfrm>
            <a:custGeom>
              <a:avLst/>
              <a:gdLst>
                <a:gd name="T0" fmla="*/ 21 w 781"/>
                <a:gd name="T1" fmla="*/ 1 h 2066"/>
                <a:gd name="T2" fmla="*/ 22 w 781"/>
                <a:gd name="T3" fmla="*/ 0 h 2066"/>
                <a:gd name="T4" fmla="*/ 19 w 781"/>
                <a:gd name="T5" fmla="*/ 0 h 2066"/>
                <a:gd name="T6" fmla="*/ 1 w 781"/>
                <a:gd name="T7" fmla="*/ 8 h 2066"/>
                <a:gd name="T8" fmla="*/ 0 w 781"/>
                <a:gd name="T9" fmla="*/ 9 h 2066"/>
                <a:gd name="T10" fmla="*/ 0 w 781"/>
                <a:gd name="T11" fmla="*/ 57 h 2066"/>
                <a:gd name="T12" fmla="*/ 1 w 781"/>
                <a:gd name="T13" fmla="*/ 57 h 2066"/>
                <a:gd name="T14" fmla="*/ 1 w 781"/>
                <a:gd name="T15" fmla="*/ 9 h 2066"/>
                <a:gd name="T16" fmla="*/ 1 w 781"/>
                <a:gd name="T17" fmla="*/ 8 h 2066"/>
                <a:gd name="T18" fmla="*/ 19 w 781"/>
                <a:gd name="T19" fmla="*/ 0 h 2066"/>
                <a:gd name="T20" fmla="*/ 21 w 781"/>
                <a:gd name="T21" fmla="*/ 1 h 20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1"/>
                <a:gd name="T34" fmla="*/ 0 h 2066"/>
                <a:gd name="T35" fmla="*/ 781 w 781"/>
                <a:gd name="T36" fmla="*/ 2066 h 20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1" h="2066">
                  <a:moveTo>
                    <a:pt x="758" y="24"/>
                  </a:moveTo>
                  <a:lnTo>
                    <a:pt x="781" y="14"/>
                  </a:lnTo>
                  <a:lnTo>
                    <a:pt x="686" y="0"/>
                  </a:lnTo>
                  <a:lnTo>
                    <a:pt x="23" y="280"/>
                  </a:lnTo>
                  <a:lnTo>
                    <a:pt x="0" y="315"/>
                  </a:lnTo>
                  <a:lnTo>
                    <a:pt x="9" y="2055"/>
                  </a:lnTo>
                  <a:lnTo>
                    <a:pt x="35" y="2066"/>
                  </a:lnTo>
                  <a:lnTo>
                    <a:pt x="35" y="325"/>
                  </a:lnTo>
                  <a:lnTo>
                    <a:pt x="57" y="288"/>
                  </a:lnTo>
                  <a:lnTo>
                    <a:pt x="697" y="15"/>
                  </a:lnTo>
                  <a:lnTo>
                    <a:pt x="758" y="2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2" name="Freeform 205"/>
            <p:cNvSpPr>
              <a:spLocks/>
            </p:cNvSpPr>
            <p:nvPr/>
          </p:nvSpPr>
          <p:spPr bwMode="auto">
            <a:xfrm>
              <a:off x="1126" y="3373"/>
              <a:ext cx="16" cy="27"/>
            </a:xfrm>
            <a:custGeom>
              <a:avLst/>
              <a:gdLst>
                <a:gd name="T0" fmla="*/ 2 w 97"/>
                <a:gd name="T1" fmla="*/ 4 h 162"/>
                <a:gd name="T2" fmla="*/ 3 w 97"/>
                <a:gd name="T3" fmla="*/ 4 h 162"/>
                <a:gd name="T4" fmla="*/ 3 w 97"/>
                <a:gd name="T5" fmla="*/ 0 h 162"/>
                <a:gd name="T6" fmla="*/ 0 w 97"/>
                <a:gd name="T7" fmla="*/ 0 h 162"/>
                <a:gd name="T8" fmla="*/ 0 w 97"/>
                <a:gd name="T9" fmla="*/ 0 h 162"/>
                <a:gd name="T10" fmla="*/ 0 w 97"/>
                <a:gd name="T11" fmla="*/ 4 h 162"/>
                <a:gd name="T12" fmla="*/ 2 w 97"/>
                <a:gd name="T13" fmla="*/ 4 h 162"/>
                <a:gd name="T14" fmla="*/ 0 60000 65536"/>
                <a:gd name="T15" fmla="*/ 0 60000 65536"/>
                <a:gd name="T16" fmla="*/ 0 60000 65536"/>
                <a:gd name="T17" fmla="*/ 0 60000 65536"/>
                <a:gd name="T18" fmla="*/ 0 60000 65536"/>
                <a:gd name="T19" fmla="*/ 0 60000 65536"/>
                <a:gd name="T20" fmla="*/ 0 60000 65536"/>
                <a:gd name="T21" fmla="*/ 0 w 97"/>
                <a:gd name="T22" fmla="*/ 0 h 162"/>
                <a:gd name="T23" fmla="*/ 97 w 97"/>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2">
                  <a:moveTo>
                    <a:pt x="80" y="162"/>
                  </a:moveTo>
                  <a:lnTo>
                    <a:pt x="97" y="151"/>
                  </a:lnTo>
                  <a:lnTo>
                    <a:pt x="96" y="11"/>
                  </a:lnTo>
                  <a:lnTo>
                    <a:pt x="16" y="0"/>
                  </a:lnTo>
                  <a:lnTo>
                    <a:pt x="0" y="11"/>
                  </a:lnTo>
                  <a:lnTo>
                    <a:pt x="17" y="139"/>
                  </a:lnTo>
                  <a:lnTo>
                    <a:pt x="80"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3" name="Freeform 206"/>
            <p:cNvSpPr>
              <a:spLocks/>
            </p:cNvSpPr>
            <p:nvPr/>
          </p:nvSpPr>
          <p:spPr bwMode="auto">
            <a:xfrm>
              <a:off x="1126" y="3418"/>
              <a:ext cx="16" cy="28"/>
            </a:xfrm>
            <a:custGeom>
              <a:avLst/>
              <a:gdLst>
                <a:gd name="T0" fmla="*/ 2 w 97"/>
                <a:gd name="T1" fmla="*/ 5 h 164"/>
                <a:gd name="T2" fmla="*/ 3 w 97"/>
                <a:gd name="T3" fmla="*/ 4 h 164"/>
                <a:gd name="T4" fmla="*/ 3 w 97"/>
                <a:gd name="T5" fmla="*/ 0 h 164"/>
                <a:gd name="T6" fmla="*/ 0 w 97"/>
                <a:gd name="T7" fmla="*/ 0 h 164"/>
                <a:gd name="T8" fmla="*/ 0 w 97"/>
                <a:gd name="T9" fmla="*/ 0 h 164"/>
                <a:gd name="T10" fmla="*/ 0 w 97"/>
                <a:gd name="T11" fmla="*/ 4 h 164"/>
                <a:gd name="T12" fmla="*/ 2 w 97"/>
                <a:gd name="T13" fmla="*/ 5 h 164"/>
                <a:gd name="T14" fmla="*/ 0 60000 65536"/>
                <a:gd name="T15" fmla="*/ 0 60000 65536"/>
                <a:gd name="T16" fmla="*/ 0 60000 65536"/>
                <a:gd name="T17" fmla="*/ 0 60000 65536"/>
                <a:gd name="T18" fmla="*/ 0 60000 65536"/>
                <a:gd name="T19" fmla="*/ 0 60000 65536"/>
                <a:gd name="T20" fmla="*/ 0 60000 65536"/>
                <a:gd name="T21" fmla="*/ 0 w 97"/>
                <a:gd name="T22" fmla="*/ 0 h 164"/>
                <a:gd name="T23" fmla="*/ 97 w 97"/>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4">
                  <a:moveTo>
                    <a:pt x="80" y="164"/>
                  </a:moveTo>
                  <a:lnTo>
                    <a:pt x="97" y="152"/>
                  </a:lnTo>
                  <a:lnTo>
                    <a:pt x="96" y="12"/>
                  </a:lnTo>
                  <a:lnTo>
                    <a:pt x="17" y="0"/>
                  </a:lnTo>
                  <a:lnTo>
                    <a:pt x="0" y="12"/>
                  </a:lnTo>
                  <a:lnTo>
                    <a:pt x="17" y="141"/>
                  </a:lnTo>
                  <a:lnTo>
                    <a:pt x="80" y="16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4" name="Freeform 207"/>
            <p:cNvSpPr>
              <a:spLocks/>
            </p:cNvSpPr>
            <p:nvPr/>
          </p:nvSpPr>
          <p:spPr bwMode="auto">
            <a:xfrm>
              <a:off x="1126" y="3464"/>
              <a:ext cx="16" cy="27"/>
            </a:xfrm>
            <a:custGeom>
              <a:avLst/>
              <a:gdLst>
                <a:gd name="T0" fmla="*/ 2 w 98"/>
                <a:gd name="T1" fmla="*/ 4 h 162"/>
                <a:gd name="T2" fmla="*/ 3 w 98"/>
                <a:gd name="T3" fmla="*/ 4 h 162"/>
                <a:gd name="T4" fmla="*/ 3 w 98"/>
                <a:gd name="T5" fmla="*/ 0 h 162"/>
                <a:gd name="T6" fmla="*/ 0 w 98"/>
                <a:gd name="T7" fmla="*/ 0 h 162"/>
                <a:gd name="T8" fmla="*/ 0 w 98"/>
                <a:gd name="T9" fmla="*/ 0 h 162"/>
                <a:gd name="T10" fmla="*/ 0 w 98"/>
                <a:gd name="T11" fmla="*/ 4 h 162"/>
                <a:gd name="T12" fmla="*/ 2 w 98"/>
                <a:gd name="T13" fmla="*/ 4 h 162"/>
                <a:gd name="T14" fmla="*/ 0 60000 65536"/>
                <a:gd name="T15" fmla="*/ 0 60000 65536"/>
                <a:gd name="T16" fmla="*/ 0 60000 65536"/>
                <a:gd name="T17" fmla="*/ 0 60000 65536"/>
                <a:gd name="T18" fmla="*/ 0 60000 65536"/>
                <a:gd name="T19" fmla="*/ 0 60000 65536"/>
                <a:gd name="T20" fmla="*/ 0 60000 65536"/>
                <a:gd name="T21" fmla="*/ 0 w 98"/>
                <a:gd name="T22" fmla="*/ 0 h 162"/>
                <a:gd name="T23" fmla="*/ 98 w 98"/>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162">
                  <a:moveTo>
                    <a:pt x="81" y="162"/>
                  </a:moveTo>
                  <a:lnTo>
                    <a:pt x="98" y="151"/>
                  </a:lnTo>
                  <a:lnTo>
                    <a:pt x="96" y="10"/>
                  </a:lnTo>
                  <a:lnTo>
                    <a:pt x="17" y="0"/>
                  </a:lnTo>
                  <a:lnTo>
                    <a:pt x="0" y="11"/>
                  </a:lnTo>
                  <a:lnTo>
                    <a:pt x="19" y="140"/>
                  </a:lnTo>
                  <a:lnTo>
                    <a:pt x="81"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5" name="Freeform 208"/>
            <p:cNvSpPr>
              <a:spLocks/>
            </p:cNvSpPr>
            <p:nvPr/>
          </p:nvSpPr>
          <p:spPr bwMode="auto">
            <a:xfrm>
              <a:off x="1127" y="3510"/>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1"/>
                  </a:lnTo>
                  <a:lnTo>
                    <a:pt x="16" y="0"/>
                  </a:lnTo>
                  <a:lnTo>
                    <a:pt x="0" y="11"/>
                  </a:lnTo>
                  <a:lnTo>
                    <a:pt x="17" y="140"/>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6" name="Freeform 209"/>
            <p:cNvSpPr>
              <a:spLocks/>
            </p:cNvSpPr>
            <p:nvPr/>
          </p:nvSpPr>
          <p:spPr bwMode="auto">
            <a:xfrm>
              <a:off x="1127" y="3556"/>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2"/>
                  </a:lnTo>
                  <a:lnTo>
                    <a:pt x="16" y="0"/>
                  </a:lnTo>
                  <a:lnTo>
                    <a:pt x="0" y="12"/>
                  </a:lnTo>
                  <a:lnTo>
                    <a:pt x="17" y="141"/>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7" name="Freeform 210"/>
            <p:cNvSpPr>
              <a:spLocks/>
            </p:cNvSpPr>
            <p:nvPr/>
          </p:nvSpPr>
          <p:spPr bwMode="auto">
            <a:xfrm>
              <a:off x="1126" y="3375"/>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1"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8" name="Freeform 211"/>
            <p:cNvSpPr>
              <a:spLocks/>
            </p:cNvSpPr>
            <p:nvPr/>
          </p:nvSpPr>
          <p:spPr bwMode="auto">
            <a:xfrm>
              <a:off x="1126" y="3420"/>
              <a:ext cx="13" cy="26"/>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80" y="11"/>
                  </a:lnTo>
                  <a:lnTo>
                    <a:pt x="0" y="0"/>
                  </a:lnTo>
                  <a:lnTo>
                    <a:pt x="1" y="140"/>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9" name="Freeform 212"/>
            <p:cNvSpPr>
              <a:spLocks/>
            </p:cNvSpPr>
            <p:nvPr/>
          </p:nvSpPr>
          <p:spPr bwMode="auto">
            <a:xfrm>
              <a:off x="1126" y="3466"/>
              <a:ext cx="14" cy="25"/>
            </a:xfrm>
            <a:custGeom>
              <a:avLst/>
              <a:gdLst>
                <a:gd name="T0" fmla="*/ 2 w 81"/>
                <a:gd name="T1" fmla="*/ 4 h 151"/>
                <a:gd name="T2" fmla="*/ 2 w 81"/>
                <a:gd name="T3" fmla="*/ 0 h 151"/>
                <a:gd name="T4" fmla="*/ 0 w 81"/>
                <a:gd name="T5" fmla="*/ 0 h 151"/>
                <a:gd name="T6" fmla="*/ 0 w 81"/>
                <a:gd name="T7" fmla="*/ 4 h 151"/>
                <a:gd name="T8" fmla="*/ 2 w 81"/>
                <a:gd name="T9" fmla="*/ 4 h 151"/>
                <a:gd name="T10" fmla="*/ 0 60000 65536"/>
                <a:gd name="T11" fmla="*/ 0 60000 65536"/>
                <a:gd name="T12" fmla="*/ 0 60000 65536"/>
                <a:gd name="T13" fmla="*/ 0 60000 65536"/>
                <a:gd name="T14" fmla="*/ 0 60000 65536"/>
                <a:gd name="T15" fmla="*/ 0 w 81"/>
                <a:gd name="T16" fmla="*/ 0 h 151"/>
                <a:gd name="T17" fmla="*/ 81 w 81"/>
                <a:gd name="T18" fmla="*/ 151 h 151"/>
              </a:gdLst>
              <a:ahLst/>
              <a:cxnLst>
                <a:cxn ang="T10">
                  <a:pos x="T0" y="T1"/>
                </a:cxn>
                <a:cxn ang="T11">
                  <a:pos x="T2" y="T3"/>
                </a:cxn>
                <a:cxn ang="T12">
                  <a:pos x="T4" y="T5"/>
                </a:cxn>
                <a:cxn ang="T13">
                  <a:pos x="T6" y="T7"/>
                </a:cxn>
                <a:cxn ang="T14">
                  <a:pos x="T8" y="T9"/>
                </a:cxn>
              </a:cxnLst>
              <a:rect l="T15" t="T16" r="T17" b="T18"/>
              <a:pathLst>
                <a:path w="81" h="151">
                  <a:moveTo>
                    <a:pt x="81" y="151"/>
                  </a:moveTo>
                  <a:lnTo>
                    <a:pt x="81" y="10"/>
                  </a:lnTo>
                  <a:lnTo>
                    <a:pt x="0" y="0"/>
                  </a:lnTo>
                  <a:lnTo>
                    <a:pt x="2" y="141"/>
                  </a:lnTo>
                  <a:lnTo>
                    <a:pt x="81"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0" name="Freeform 213"/>
            <p:cNvSpPr>
              <a:spLocks/>
            </p:cNvSpPr>
            <p:nvPr/>
          </p:nvSpPr>
          <p:spPr bwMode="auto">
            <a:xfrm>
              <a:off x="1127" y="3512"/>
              <a:ext cx="13" cy="25"/>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79" y="11"/>
                  </a:lnTo>
                  <a:lnTo>
                    <a:pt x="0" y="0"/>
                  </a:lnTo>
                  <a:lnTo>
                    <a:pt x="0" y="141"/>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1" name="Freeform 214"/>
            <p:cNvSpPr>
              <a:spLocks/>
            </p:cNvSpPr>
            <p:nvPr/>
          </p:nvSpPr>
          <p:spPr bwMode="auto">
            <a:xfrm>
              <a:off x="1127" y="3558"/>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0"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2" name="Freeform 215"/>
            <p:cNvSpPr>
              <a:spLocks/>
            </p:cNvSpPr>
            <p:nvPr/>
          </p:nvSpPr>
          <p:spPr bwMode="auto">
            <a:xfrm>
              <a:off x="1127" y="3377"/>
              <a:ext cx="11" cy="19"/>
            </a:xfrm>
            <a:custGeom>
              <a:avLst/>
              <a:gdLst>
                <a:gd name="T0" fmla="*/ 2 w 65"/>
                <a:gd name="T1" fmla="*/ 1 h 117"/>
                <a:gd name="T2" fmla="*/ 2 w 65"/>
                <a:gd name="T3" fmla="*/ 0 h 117"/>
                <a:gd name="T4" fmla="*/ 0 w 65"/>
                <a:gd name="T5" fmla="*/ 0 h 117"/>
                <a:gd name="T6" fmla="*/ 0 w 65"/>
                <a:gd name="T7" fmla="*/ 3 h 117"/>
                <a:gd name="T8" fmla="*/ 1 w 65"/>
                <a:gd name="T9" fmla="*/ 3 h 117"/>
                <a:gd name="T10" fmla="*/ 1 w 65"/>
                <a:gd name="T11" fmla="*/ 1 h 117"/>
                <a:gd name="T12" fmla="*/ 2 w 65"/>
                <a:gd name="T13" fmla="*/ 1 h 117"/>
                <a:gd name="T14" fmla="*/ 0 60000 65536"/>
                <a:gd name="T15" fmla="*/ 0 60000 65536"/>
                <a:gd name="T16" fmla="*/ 0 60000 65536"/>
                <a:gd name="T17" fmla="*/ 0 60000 65536"/>
                <a:gd name="T18" fmla="*/ 0 60000 65536"/>
                <a:gd name="T19" fmla="*/ 0 60000 65536"/>
                <a:gd name="T20" fmla="*/ 0 60000 65536"/>
                <a:gd name="T21" fmla="*/ 0 w 65"/>
                <a:gd name="T22" fmla="*/ 0 h 117"/>
                <a:gd name="T23" fmla="*/ 65 w 65"/>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7">
                  <a:moveTo>
                    <a:pt x="65" y="40"/>
                  </a:moveTo>
                  <a:lnTo>
                    <a:pt x="65" y="9"/>
                  </a:lnTo>
                  <a:lnTo>
                    <a:pt x="0" y="0"/>
                  </a:lnTo>
                  <a:lnTo>
                    <a:pt x="1" y="113"/>
                  </a:lnTo>
                  <a:lnTo>
                    <a:pt x="26" y="117"/>
                  </a:lnTo>
                  <a:lnTo>
                    <a:pt x="26" y="30"/>
                  </a:lnTo>
                  <a:lnTo>
                    <a:pt x="65" y="4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3" name="Freeform 216"/>
            <p:cNvSpPr>
              <a:spLocks/>
            </p:cNvSpPr>
            <p:nvPr/>
          </p:nvSpPr>
          <p:spPr bwMode="auto">
            <a:xfrm>
              <a:off x="1127" y="3423"/>
              <a:ext cx="11" cy="19"/>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0" y="115"/>
                  </a:lnTo>
                  <a:lnTo>
                    <a:pt x="25" y="118"/>
                  </a:lnTo>
                  <a:lnTo>
                    <a:pt x="25" y="31"/>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4" name="Freeform 217"/>
            <p:cNvSpPr>
              <a:spLocks/>
            </p:cNvSpPr>
            <p:nvPr/>
          </p:nvSpPr>
          <p:spPr bwMode="auto">
            <a:xfrm>
              <a:off x="1128" y="3468"/>
              <a:ext cx="10" cy="20"/>
            </a:xfrm>
            <a:custGeom>
              <a:avLst/>
              <a:gdLst>
                <a:gd name="T0" fmla="*/ 2 w 66"/>
                <a:gd name="T1" fmla="*/ 1 h 119"/>
                <a:gd name="T2" fmla="*/ 2 w 66"/>
                <a:gd name="T3" fmla="*/ 0 h 119"/>
                <a:gd name="T4" fmla="*/ 0 w 66"/>
                <a:gd name="T5" fmla="*/ 0 h 119"/>
                <a:gd name="T6" fmla="*/ 0 w 66"/>
                <a:gd name="T7" fmla="*/ 3 h 119"/>
                <a:gd name="T8" fmla="*/ 1 w 66"/>
                <a:gd name="T9" fmla="*/ 3 h 119"/>
                <a:gd name="T10" fmla="*/ 1 w 66"/>
                <a:gd name="T11" fmla="*/ 1 h 119"/>
                <a:gd name="T12" fmla="*/ 2 w 66"/>
                <a:gd name="T13" fmla="*/ 1 h 119"/>
                <a:gd name="T14" fmla="*/ 0 60000 65536"/>
                <a:gd name="T15" fmla="*/ 0 60000 65536"/>
                <a:gd name="T16" fmla="*/ 0 60000 65536"/>
                <a:gd name="T17" fmla="*/ 0 60000 65536"/>
                <a:gd name="T18" fmla="*/ 0 60000 65536"/>
                <a:gd name="T19" fmla="*/ 0 60000 65536"/>
                <a:gd name="T20" fmla="*/ 0 60000 65536"/>
                <a:gd name="T21" fmla="*/ 0 w 66"/>
                <a:gd name="T22" fmla="*/ 0 h 119"/>
                <a:gd name="T23" fmla="*/ 66 w 6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119">
                  <a:moveTo>
                    <a:pt x="66" y="42"/>
                  </a:moveTo>
                  <a:lnTo>
                    <a:pt x="65" y="9"/>
                  </a:lnTo>
                  <a:lnTo>
                    <a:pt x="0" y="0"/>
                  </a:lnTo>
                  <a:lnTo>
                    <a:pt x="0" y="114"/>
                  </a:lnTo>
                  <a:lnTo>
                    <a:pt x="25" y="119"/>
                  </a:lnTo>
                  <a:lnTo>
                    <a:pt x="25" y="31"/>
                  </a:lnTo>
                  <a:lnTo>
                    <a:pt x="66"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5" name="Freeform 218"/>
            <p:cNvSpPr>
              <a:spLocks/>
            </p:cNvSpPr>
            <p:nvPr/>
          </p:nvSpPr>
          <p:spPr bwMode="auto">
            <a:xfrm>
              <a:off x="1128" y="3514"/>
              <a:ext cx="11" cy="20"/>
            </a:xfrm>
            <a:custGeom>
              <a:avLst/>
              <a:gdLst>
                <a:gd name="T0" fmla="*/ 2 w 65"/>
                <a:gd name="T1" fmla="*/ 1 h 119"/>
                <a:gd name="T2" fmla="*/ 2 w 65"/>
                <a:gd name="T3" fmla="*/ 0 h 119"/>
                <a:gd name="T4" fmla="*/ 0 w 65"/>
                <a:gd name="T5" fmla="*/ 0 h 119"/>
                <a:gd name="T6" fmla="*/ 0 w 65"/>
                <a:gd name="T7" fmla="*/ 3 h 119"/>
                <a:gd name="T8" fmla="*/ 1 w 65"/>
                <a:gd name="T9" fmla="*/ 3 h 119"/>
                <a:gd name="T10" fmla="*/ 1 w 65"/>
                <a:gd name="T11" fmla="*/ 1 h 119"/>
                <a:gd name="T12" fmla="*/ 2 w 65"/>
                <a:gd name="T13" fmla="*/ 1 h 119"/>
                <a:gd name="T14" fmla="*/ 0 60000 65536"/>
                <a:gd name="T15" fmla="*/ 0 60000 65536"/>
                <a:gd name="T16" fmla="*/ 0 60000 65536"/>
                <a:gd name="T17" fmla="*/ 0 60000 65536"/>
                <a:gd name="T18" fmla="*/ 0 60000 65536"/>
                <a:gd name="T19" fmla="*/ 0 60000 65536"/>
                <a:gd name="T20" fmla="*/ 0 60000 65536"/>
                <a:gd name="T21" fmla="*/ 0 w 65"/>
                <a:gd name="T22" fmla="*/ 0 h 119"/>
                <a:gd name="T23" fmla="*/ 65 w 65"/>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9">
                  <a:moveTo>
                    <a:pt x="65" y="43"/>
                  </a:moveTo>
                  <a:lnTo>
                    <a:pt x="65" y="9"/>
                  </a:lnTo>
                  <a:lnTo>
                    <a:pt x="0" y="0"/>
                  </a:lnTo>
                  <a:lnTo>
                    <a:pt x="1" y="115"/>
                  </a:lnTo>
                  <a:lnTo>
                    <a:pt x="25" y="119"/>
                  </a:lnTo>
                  <a:lnTo>
                    <a:pt x="24" y="32"/>
                  </a:lnTo>
                  <a:lnTo>
                    <a:pt x="65" y="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6" name="Freeform 219"/>
            <p:cNvSpPr>
              <a:spLocks/>
            </p:cNvSpPr>
            <p:nvPr/>
          </p:nvSpPr>
          <p:spPr bwMode="auto">
            <a:xfrm>
              <a:off x="1128" y="3560"/>
              <a:ext cx="11" cy="20"/>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1" y="115"/>
                  </a:lnTo>
                  <a:lnTo>
                    <a:pt x="26" y="118"/>
                  </a:lnTo>
                  <a:lnTo>
                    <a:pt x="26" y="32"/>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7" name="Freeform 220"/>
            <p:cNvSpPr>
              <a:spLocks/>
            </p:cNvSpPr>
            <p:nvPr/>
          </p:nvSpPr>
          <p:spPr bwMode="auto">
            <a:xfrm>
              <a:off x="1132" y="3383"/>
              <a:ext cx="6" cy="15"/>
            </a:xfrm>
            <a:custGeom>
              <a:avLst/>
              <a:gdLst>
                <a:gd name="T0" fmla="*/ 1 w 41"/>
                <a:gd name="T1" fmla="*/ 0 h 93"/>
                <a:gd name="T2" fmla="*/ 0 w 41"/>
                <a:gd name="T3" fmla="*/ 0 h 93"/>
                <a:gd name="T4" fmla="*/ 0 w 41"/>
                <a:gd name="T5" fmla="*/ 2 h 93"/>
                <a:gd name="T6" fmla="*/ 1 w 41"/>
                <a:gd name="T7" fmla="*/ 2 h 93"/>
                <a:gd name="T8" fmla="*/ 1 w 41"/>
                <a:gd name="T9" fmla="*/ 0 h 93"/>
                <a:gd name="T10" fmla="*/ 0 60000 65536"/>
                <a:gd name="T11" fmla="*/ 0 60000 65536"/>
                <a:gd name="T12" fmla="*/ 0 60000 65536"/>
                <a:gd name="T13" fmla="*/ 0 60000 65536"/>
                <a:gd name="T14" fmla="*/ 0 60000 65536"/>
                <a:gd name="T15" fmla="*/ 0 w 41"/>
                <a:gd name="T16" fmla="*/ 0 h 93"/>
                <a:gd name="T17" fmla="*/ 41 w 41"/>
                <a:gd name="T18" fmla="*/ 93 h 93"/>
              </a:gdLst>
              <a:ahLst/>
              <a:cxnLst>
                <a:cxn ang="T10">
                  <a:pos x="T0" y="T1"/>
                </a:cxn>
                <a:cxn ang="T11">
                  <a:pos x="T2" y="T3"/>
                </a:cxn>
                <a:cxn ang="T12">
                  <a:pos x="T4" y="T5"/>
                </a:cxn>
                <a:cxn ang="T13">
                  <a:pos x="T6" y="T7"/>
                </a:cxn>
                <a:cxn ang="T14">
                  <a:pos x="T8" y="T9"/>
                </a:cxn>
              </a:cxnLst>
              <a:rect l="T15" t="T16" r="T17" b="T18"/>
              <a:pathLst>
                <a:path w="41" h="93">
                  <a:moveTo>
                    <a:pt x="41" y="11"/>
                  </a:moveTo>
                  <a:lnTo>
                    <a:pt x="0" y="0"/>
                  </a:lnTo>
                  <a:lnTo>
                    <a:pt x="1" y="87"/>
                  </a:lnTo>
                  <a:lnTo>
                    <a:pt x="41" y="93"/>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8" name="Freeform 221"/>
            <p:cNvSpPr>
              <a:spLocks/>
            </p:cNvSpPr>
            <p:nvPr/>
          </p:nvSpPr>
          <p:spPr bwMode="auto">
            <a:xfrm>
              <a:off x="1132" y="3428"/>
              <a:ext cx="7" cy="16"/>
            </a:xfrm>
            <a:custGeom>
              <a:avLst/>
              <a:gdLst>
                <a:gd name="T0" fmla="*/ 1 w 41"/>
                <a:gd name="T1" fmla="*/ 0 h 92"/>
                <a:gd name="T2" fmla="*/ 0 w 41"/>
                <a:gd name="T3" fmla="*/ 0 h 92"/>
                <a:gd name="T4" fmla="*/ 0 w 41"/>
                <a:gd name="T5" fmla="*/ 3 h 92"/>
                <a:gd name="T6" fmla="*/ 1 w 41"/>
                <a:gd name="T7" fmla="*/ 3 h 92"/>
                <a:gd name="T8" fmla="*/ 1 w 41"/>
                <a:gd name="T9" fmla="*/ 0 h 92"/>
                <a:gd name="T10" fmla="*/ 0 60000 65536"/>
                <a:gd name="T11" fmla="*/ 0 60000 65536"/>
                <a:gd name="T12" fmla="*/ 0 60000 65536"/>
                <a:gd name="T13" fmla="*/ 0 60000 65536"/>
                <a:gd name="T14" fmla="*/ 0 60000 65536"/>
                <a:gd name="T15" fmla="*/ 0 w 41"/>
                <a:gd name="T16" fmla="*/ 0 h 92"/>
                <a:gd name="T17" fmla="*/ 41 w 41"/>
                <a:gd name="T18" fmla="*/ 92 h 92"/>
              </a:gdLst>
              <a:ahLst/>
              <a:cxnLst>
                <a:cxn ang="T10">
                  <a:pos x="T0" y="T1"/>
                </a:cxn>
                <a:cxn ang="T11">
                  <a:pos x="T2" y="T3"/>
                </a:cxn>
                <a:cxn ang="T12">
                  <a:pos x="T4" y="T5"/>
                </a:cxn>
                <a:cxn ang="T13">
                  <a:pos x="T6" y="T7"/>
                </a:cxn>
                <a:cxn ang="T14">
                  <a:pos x="T8" y="T9"/>
                </a:cxn>
              </a:cxnLst>
              <a:rect l="T15" t="T16" r="T17" b="T18"/>
              <a:pathLst>
                <a:path w="41" h="92">
                  <a:moveTo>
                    <a:pt x="41" y="11"/>
                  </a:moveTo>
                  <a:lnTo>
                    <a:pt x="0" y="0"/>
                  </a:lnTo>
                  <a:lnTo>
                    <a:pt x="1" y="87"/>
                  </a:lnTo>
                  <a:lnTo>
                    <a:pt x="41" y="92"/>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9" name="Freeform 222"/>
            <p:cNvSpPr>
              <a:spLocks/>
            </p:cNvSpPr>
            <p:nvPr/>
          </p:nvSpPr>
          <p:spPr bwMode="auto">
            <a:xfrm>
              <a:off x="1132" y="3474"/>
              <a:ext cx="7" cy="16"/>
            </a:xfrm>
            <a:custGeom>
              <a:avLst/>
              <a:gdLst>
                <a:gd name="T0" fmla="*/ 1 w 39"/>
                <a:gd name="T1" fmla="*/ 0 h 92"/>
                <a:gd name="T2" fmla="*/ 0 w 39"/>
                <a:gd name="T3" fmla="*/ 0 h 92"/>
                <a:gd name="T4" fmla="*/ 0 w 39"/>
                <a:gd name="T5" fmla="*/ 3 h 92"/>
                <a:gd name="T6" fmla="*/ 1 w 39"/>
                <a:gd name="T7" fmla="*/ 3 h 92"/>
                <a:gd name="T8" fmla="*/ 1 w 39"/>
                <a:gd name="T9" fmla="*/ 0 h 92"/>
                <a:gd name="T10" fmla="*/ 0 60000 65536"/>
                <a:gd name="T11" fmla="*/ 0 60000 65536"/>
                <a:gd name="T12" fmla="*/ 0 60000 65536"/>
                <a:gd name="T13" fmla="*/ 0 60000 65536"/>
                <a:gd name="T14" fmla="*/ 0 60000 65536"/>
                <a:gd name="T15" fmla="*/ 0 w 39"/>
                <a:gd name="T16" fmla="*/ 0 h 92"/>
                <a:gd name="T17" fmla="*/ 39 w 39"/>
                <a:gd name="T18" fmla="*/ 92 h 92"/>
              </a:gdLst>
              <a:ahLst/>
              <a:cxnLst>
                <a:cxn ang="T10">
                  <a:pos x="T0" y="T1"/>
                </a:cxn>
                <a:cxn ang="T11">
                  <a:pos x="T2" y="T3"/>
                </a:cxn>
                <a:cxn ang="T12">
                  <a:pos x="T4" y="T5"/>
                </a:cxn>
                <a:cxn ang="T13">
                  <a:pos x="T6" y="T7"/>
                </a:cxn>
                <a:cxn ang="T14">
                  <a:pos x="T8" y="T9"/>
                </a:cxn>
              </a:cxnLst>
              <a:rect l="T15" t="T16" r="T17" b="T18"/>
              <a:pathLst>
                <a:path w="39" h="92">
                  <a:moveTo>
                    <a:pt x="39" y="10"/>
                  </a:moveTo>
                  <a:lnTo>
                    <a:pt x="0" y="0"/>
                  </a:lnTo>
                  <a:lnTo>
                    <a:pt x="0" y="86"/>
                  </a:lnTo>
                  <a:lnTo>
                    <a:pt x="39" y="92"/>
                  </a:lnTo>
                  <a:lnTo>
                    <a:pt x="39" y="1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0" name="Freeform 223"/>
            <p:cNvSpPr>
              <a:spLocks/>
            </p:cNvSpPr>
            <p:nvPr/>
          </p:nvSpPr>
          <p:spPr bwMode="auto">
            <a:xfrm>
              <a:off x="1132" y="3520"/>
              <a:ext cx="7" cy="16"/>
            </a:xfrm>
            <a:custGeom>
              <a:avLst/>
              <a:gdLst>
                <a:gd name="T0" fmla="*/ 1 w 40"/>
                <a:gd name="T1" fmla="*/ 0 h 94"/>
                <a:gd name="T2" fmla="*/ 0 w 40"/>
                <a:gd name="T3" fmla="*/ 0 h 94"/>
                <a:gd name="T4" fmla="*/ 0 w 40"/>
                <a:gd name="T5" fmla="*/ 3 h 94"/>
                <a:gd name="T6" fmla="*/ 1 w 40"/>
                <a:gd name="T7" fmla="*/ 3 h 94"/>
                <a:gd name="T8" fmla="*/ 1 w 40"/>
                <a:gd name="T9" fmla="*/ 0 h 94"/>
                <a:gd name="T10" fmla="*/ 0 60000 65536"/>
                <a:gd name="T11" fmla="*/ 0 60000 65536"/>
                <a:gd name="T12" fmla="*/ 0 60000 65536"/>
                <a:gd name="T13" fmla="*/ 0 60000 65536"/>
                <a:gd name="T14" fmla="*/ 0 60000 65536"/>
                <a:gd name="T15" fmla="*/ 0 w 40"/>
                <a:gd name="T16" fmla="*/ 0 h 94"/>
                <a:gd name="T17" fmla="*/ 40 w 40"/>
                <a:gd name="T18" fmla="*/ 94 h 94"/>
              </a:gdLst>
              <a:ahLst/>
              <a:cxnLst>
                <a:cxn ang="T10">
                  <a:pos x="T0" y="T1"/>
                </a:cxn>
                <a:cxn ang="T11">
                  <a:pos x="T2" y="T3"/>
                </a:cxn>
                <a:cxn ang="T12">
                  <a:pos x="T4" y="T5"/>
                </a:cxn>
                <a:cxn ang="T13">
                  <a:pos x="T6" y="T7"/>
                </a:cxn>
                <a:cxn ang="T14">
                  <a:pos x="T8" y="T9"/>
                </a:cxn>
              </a:cxnLst>
              <a:rect l="T15" t="T16" r="T17" b="T18"/>
              <a:pathLst>
                <a:path w="40" h="94">
                  <a:moveTo>
                    <a:pt x="39" y="11"/>
                  </a:moveTo>
                  <a:lnTo>
                    <a:pt x="0" y="0"/>
                  </a:lnTo>
                  <a:lnTo>
                    <a:pt x="0" y="88"/>
                  </a:lnTo>
                  <a:lnTo>
                    <a:pt x="40" y="94"/>
                  </a:lnTo>
                  <a:lnTo>
                    <a:pt x="39"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1" name="Freeform 224"/>
            <p:cNvSpPr>
              <a:spLocks/>
            </p:cNvSpPr>
            <p:nvPr/>
          </p:nvSpPr>
          <p:spPr bwMode="auto">
            <a:xfrm>
              <a:off x="1133" y="3566"/>
              <a:ext cx="6" cy="16"/>
            </a:xfrm>
            <a:custGeom>
              <a:avLst/>
              <a:gdLst>
                <a:gd name="T0" fmla="*/ 1 w 40"/>
                <a:gd name="T1" fmla="*/ 0 h 93"/>
                <a:gd name="T2" fmla="*/ 0 w 40"/>
                <a:gd name="T3" fmla="*/ 0 h 93"/>
                <a:gd name="T4" fmla="*/ 0 w 40"/>
                <a:gd name="T5" fmla="*/ 3 h 93"/>
                <a:gd name="T6" fmla="*/ 1 w 40"/>
                <a:gd name="T7" fmla="*/ 3 h 93"/>
                <a:gd name="T8" fmla="*/ 1 w 40"/>
                <a:gd name="T9" fmla="*/ 0 h 93"/>
                <a:gd name="T10" fmla="*/ 0 60000 65536"/>
                <a:gd name="T11" fmla="*/ 0 60000 65536"/>
                <a:gd name="T12" fmla="*/ 0 60000 65536"/>
                <a:gd name="T13" fmla="*/ 0 60000 65536"/>
                <a:gd name="T14" fmla="*/ 0 60000 65536"/>
                <a:gd name="T15" fmla="*/ 0 w 40"/>
                <a:gd name="T16" fmla="*/ 0 h 93"/>
                <a:gd name="T17" fmla="*/ 40 w 40"/>
                <a:gd name="T18" fmla="*/ 93 h 93"/>
              </a:gdLst>
              <a:ahLst/>
              <a:cxnLst>
                <a:cxn ang="T10">
                  <a:pos x="T0" y="T1"/>
                </a:cxn>
                <a:cxn ang="T11">
                  <a:pos x="T2" y="T3"/>
                </a:cxn>
                <a:cxn ang="T12">
                  <a:pos x="T4" y="T5"/>
                </a:cxn>
                <a:cxn ang="T13">
                  <a:pos x="T6" y="T7"/>
                </a:cxn>
                <a:cxn ang="T14">
                  <a:pos x="T8" y="T9"/>
                </a:cxn>
              </a:cxnLst>
              <a:rect l="T15" t="T16" r="T17" b="T18"/>
              <a:pathLst>
                <a:path w="40" h="93">
                  <a:moveTo>
                    <a:pt x="40" y="11"/>
                  </a:moveTo>
                  <a:lnTo>
                    <a:pt x="0" y="0"/>
                  </a:lnTo>
                  <a:lnTo>
                    <a:pt x="0" y="88"/>
                  </a:lnTo>
                  <a:lnTo>
                    <a:pt x="40" y="93"/>
                  </a:lnTo>
                  <a:lnTo>
                    <a:pt x="40"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2" name="Freeform 225"/>
            <p:cNvSpPr>
              <a:spLocks/>
            </p:cNvSpPr>
            <p:nvPr/>
          </p:nvSpPr>
          <p:spPr bwMode="auto">
            <a:xfrm>
              <a:off x="1126" y="3588"/>
              <a:ext cx="19" cy="66"/>
            </a:xfrm>
            <a:custGeom>
              <a:avLst/>
              <a:gdLst>
                <a:gd name="T0" fmla="*/ 3 w 115"/>
                <a:gd name="T1" fmla="*/ 1 h 390"/>
                <a:gd name="T2" fmla="*/ 3 w 115"/>
                <a:gd name="T3" fmla="*/ 1 h 390"/>
                <a:gd name="T4" fmla="*/ 3 w 115"/>
                <a:gd name="T5" fmla="*/ 0 h 390"/>
                <a:gd name="T6" fmla="*/ 3 w 115"/>
                <a:gd name="T7" fmla="*/ 0 h 390"/>
                <a:gd name="T8" fmla="*/ 3 w 115"/>
                <a:gd name="T9" fmla="*/ 0 h 390"/>
                <a:gd name="T10" fmla="*/ 1 w 115"/>
                <a:gd name="T11" fmla="*/ 0 h 390"/>
                <a:gd name="T12" fmla="*/ 1 w 115"/>
                <a:gd name="T13" fmla="*/ 0 h 390"/>
                <a:gd name="T14" fmla="*/ 1 w 115"/>
                <a:gd name="T15" fmla="*/ 0 h 390"/>
                <a:gd name="T16" fmla="*/ 1 w 115"/>
                <a:gd name="T17" fmla="*/ 0 h 390"/>
                <a:gd name="T18" fmla="*/ 1 w 115"/>
                <a:gd name="T19" fmla="*/ 0 h 390"/>
                <a:gd name="T20" fmla="*/ 1 w 115"/>
                <a:gd name="T21" fmla="*/ 0 h 390"/>
                <a:gd name="T22" fmla="*/ 1 w 115"/>
                <a:gd name="T23" fmla="*/ 0 h 390"/>
                <a:gd name="T24" fmla="*/ 0 w 115"/>
                <a:gd name="T25" fmla="*/ 0 h 390"/>
                <a:gd name="T26" fmla="*/ 0 w 115"/>
                <a:gd name="T27" fmla="*/ 0 h 390"/>
                <a:gd name="T28" fmla="*/ 0 w 115"/>
                <a:gd name="T29" fmla="*/ 0 h 390"/>
                <a:gd name="T30" fmla="*/ 0 w 115"/>
                <a:gd name="T31" fmla="*/ 1 h 390"/>
                <a:gd name="T32" fmla="*/ 0 w 115"/>
                <a:gd name="T33" fmla="*/ 1 h 390"/>
                <a:gd name="T34" fmla="*/ 0 w 115"/>
                <a:gd name="T35" fmla="*/ 1 h 390"/>
                <a:gd name="T36" fmla="*/ 0 w 115"/>
                <a:gd name="T37" fmla="*/ 10 h 390"/>
                <a:gd name="T38" fmla="*/ 0 w 115"/>
                <a:gd name="T39" fmla="*/ 11 h 390"/>
                <a:gd name="T40" fmla="*/ 0 w 115"/>
                <a:gd name="T41" fmla="*/ 11 h 390"/>
                <a:gd name="T42" fmla="*/ 0 w 115"/>
                <a:gd name="T43" fmla="*/ 11 h 390"/>
                <a:gd name="T44" fmla="*/ 1 w 115"/>
                <a:gd name="T45" fmla="*/ 11 h 390"/>
                <a:gd name="T46" fmla="*/ 2 w 115"/>
                <a:gd name="T47" fmla="*/ 11 h 390"/>
                <a:gd name="T48" fmla="*/ 2 w 115"/>
                <a:gd name="T49" fmla="*/ 11 h 390"/>
                <a:gd name="T50" fmla="*/ 2 w 115"/>
                <a:gd name="T51" fmla="*/ 11 h 390"/>
                <a:gd name="T52" fmla="*/ 2 w 115"/>
                <a:gd name="T53" fmla="*/ 11 h 390"/>
                <a:gd name="T54" fmla="*/ 2 w 115"/>
                <a:gd name="T55" fmla="*/ 11 h 390"/>
                <a:gd name="T56" fmla="*/ 2 w 115"/>
                <a:gd name="T57" fmla="*/ 11 h 390"/>
                <a:gd name="T58" fmla="*/ 2 w 115"/>
                <a:gd name="T59" fmla="*/ 11 h 390"/>
                <a:gd name="T60" fmla="*/ 3 w 115"/>
                <a:gd name="T61" fmla="*/ 11 h 390"/>
                <a:gd name="T62" fmla="*/ 3 w 115"/>
                <a:gd name="T63" fmla="*/ 11 h 390"/>
                <a:gd name="T64" fmla="*/ 3 w 115"/>
                <a:gd name="T65" fmla="*/ 11 h 390"/>
                <a:gd name="T66" fmla="*/ 3 w 115"/>
                <a:gd name="T67" fmla="*/ 11 h 390"/>
                <a:gd name="T68" fmla="*/ 3 w 115"/>
                <a:gd name="T69" fmla="*/ 10 h 390"/>
                <a:gd name="T70" fmla="*/ 3 w 115"/>
                <a:gd name="T71" fmla="*/ 10 h 390"/>
                <a:gd name="T72" fmla="*/ 3 w 115"/>
                <a:gd name="T73" fmla="*/ 1 h 3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5"/>
                <a:gd name="T112" fmla="*/ 0 h 390"/>
                <a:gd name="T113" fmla="*/ 115 w 115"/>
                <a:gd name="T114" fmla="*/ 390 h 3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5" h="390">
                  <a:moveTo>
                    <a:pt x="114" y="28"/>
                  </a:moveTo>
                  <a:lnTo>
                    <a:pt x="113" y="20"/>
                  </a:lnTo>
                  <a:lnTo>
                    <a:pt x="109" y="13"/>
                  </a:lnTo>
                  <a:lnTo>
                    <a:pt x="102" y="9"/>
                  </a:lnTo>
                  <a:lnTo>
                    <a:pt x="94" y="6"/>
                  </a:lnTo>
                  <a:lnTo>
                    <a:pt x="54" y="0"/>
                  </a:lnTo>
                  <a:lnTo>
                    <a:pt x="50" y="0"/>
                  </a:lnTo>
                  <a:lnTo>
                    <a:pt x="45" y="0"/>
                  </a:lnTo>
                  <a:lnTo>
                    <a:pt x="40" y="0"/>
                  </a:lnTo>
                  <a:lnTo>
                    <a:pt x="35" y="1"/>
                  </a:lnTo>
                  <a:lnTo>
                    <a:pt x="30" y="2"/>
                  </a:lnTo>
                  <a:lnTo>
                    <a:pt x="25" y="3"/>
                  </a:lnTo>
                  <a:lnTo>
                    <a:pt x="21" y="4"/>
                  </a:lnTo>
                  <a:lnTo>
                    <a:pt x="17" y="7"/>
                  </a:lnTo>
                  <a:lnTo>
                    <a:pt x="10" y="11"/>
                  </a:lnTo>
                  <a:lnTo>
                    <a:pt x="5" y="18"/>
                  </a:lnTo>
                  <a:lnTo>
                    <a:pt x="1" y="26"/>
                  </a:lnTo>
                  <a:lnTo>
                    <a:pt x="0" y="35"/>
                  </a:lnTo>
                  <a:lnTo>
                    <a:pt x="1" y="362"/>
                  </a:lnTo>
                  <a:lnTo>
                    <a:pt x="2" y="370"/>
                  </a:lnTo>
                  <a:lnTo>
                    <a:pt x="7" y="377"/>
                  </a:lnTo>
                  <a:lnTo>
                    <a:pt x="14" y="382"/>
                  </a:lnTo>
                  <a:lnTo>
                    <a:pt x="22" y="385"/>
                  </a:lnTo>
                  <a:lnTo>
                    <a:pt x="61" y="390"/>
                  </a:lnTo>
                  <a:lnTo>
                    <a:pt x="66" y="390"/>
                  </a:lnTo>
                  <a:lnTo>
                    <a:pt x="70" y="390"/>
                  </a:lnTo>
                  <a:lnTo>
                    <a:pt x="76" y="390"/>
                  </a:lnTo>
                  <a:lnTo>
                    <a:pt x="80" y="389"/>
                  </a:lnTo>
                  <a:lnTo>
                    <a:pt x="86" y="389"/>
                  </a:lnTo>
                  <a:lnTo>
                    <a:pt x="91" y="388"/>
                  </a:lnTo>
                  <a:lnTo>
                    <a:pt x="95" y="386"/>
                  </a:lnTo>
                  <a:lnTo>
                    <a:pt x="98" y="385"/>
                  </a:lnTo>
                  <a:lnTo>
                    <a:pt x="105" y="379"/>
                  </a:lnTo>
                  <a:lnTo>
                    <a:pt x="111" y="372"/>
                  </a:lnTo>
                  <a:lnTo>
                    <a:pt x="114" y="364"/>
                  </a:lnTo>
                  <a:lnTo>
                    <a:pt x="115" y="355"/>
                  </a:lnTo>
                  <a:lnTo>
                    <a:pt x="114" y="2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3" name="Freeform 226"/>
            <p:cNvSpPr>
              <a:spLocks/>
            </p:cNvSpPr>
            <p:nvPr/>
          </p:nvSpPr>
          <p:spPr bwMode="auto">
            <a:xfrm>
              <a:off x="1126" y="3591"/>
              <a:ext cx="13" cy="63"/>
            </a:xfrm>
            <a:custGeom>
              <a:avLst/>
              <a:gdLst>
                <a:gd name="T0" fmla="*/ 2 w 80"/>
                <a:gd name="T1" fmla="*/ 11 h 372"/>
                <a:gd name="T2" fmla="*/ 2 w 80"/>
                <a:gd name="T3" fmla="*/ 11 h 372"/>
                <a:gd name="T4" fmla="*/ 2 w 80"/>
                <a:gd name="T5" fmla="*/ 10 h 372"/>
                <a:gd name="T6" fmla="*/ 2 w 80"/>
                <a:gd name="T7" fmla="*/ 10 h 372"/>
                <a:gd name="T8" fmla="*/ 2 w 80"/>
                <a:gd name="T9" fmla="*/ 10 h 372"/>
                <a:gd name="T10" fmla="*/ 2 w 80"/>
                <a:gd name="T11" fmla="*/ 1 h 372"/>
                <a:gd name="T12" fmla="*/ 2 w 80"/>
                <a:gd name="T13" fmla="*/ 1 h 372"/>
                <a:gd name="T14" fmla="*/ 2 w 80"/>
                <a:gd name="T15" fmla="*/ 0 h 372"/>
                <a:gd name="T16" fmla="*/ 2 w 80"/>
                <a:gd name="T17" fmla="*/ 0 h 372"/>
                <a:gd name="T18" fmla="*/ 2 w 80"/>
                <a:gd name="T19" fmla="*/ 0 h 372"/>
                <a:gd name="T20" fmla="*/ 0 w 80"/>
                <a:gd name="T21" fmla="*/ 0 h 372"/>
                <a:gd name="T22" fmla="*/ 0 w 80"/>
                <a:gd name="T23" fmla="*/ 0 h 372"/>
                <a:gd name="T24" fmla="*/ 0 w 80"/>
                <a:gd name="T25" fmla="*/ 0 h 372"/>
                <a:gd name="T26" fmla="*/ 0 w 80"/>
                <a:gd name="T27" fmla="*/ 0 h 372"/>
                <a:gd name="T28" fmla="*/ 0 w 80"/>
                <a:gd name="T29" fmla="*/ 1 h 372"/>
                <a:gd name="T30" fmla="*/ 0 w 80"/>
                <a:gd name="T31" fmla="*/ 10 h 372"/>
                <a:gd name="T32" fmla="*/ 0 w 80"/>
                <a:gd name="T33" fmla="*/ 10 h 372"/>
                <a:gd name="T34" fmla="*/ 0 w 80"/>
                <a:gd name="T35" fmla="*/ 10 h 372"/>
                <a:gd name="T36" fmla="*/ 0 w 80"/>
                <a:gd name="T37" fmla="*/ 10 h 372"/>
                <a:gd name="T38" fmla="*/ 1 w 80"/>
                <a:gd name="T39" fmla="*/ 10 h 372"/>
                <a:gd name="T40" fmla="*/ 2 w 80"/>
                <a:gd name="T41" fmla="*/ 11 h 3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372"/>
                <a:gd name="T65" fmla="*/ 80 w 80"/>
                <a:gd name="T66" fmla="*/ 372 h 3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372">
                  <a:moveTo>
                    <a:pt x="61" y="372"/>
                  </a:moveTo>
                  <a:lnTo>
                    <a:pt x="69" y="371"/>
                  </a:lnTo>
                  <a:lnTo>
                    <a:pt x="76" y="369"/>
                  </a:lnTo>
                  <a:lnTo>
                    <a:pt x="79" y="363"/>
                  </a:lnTo>
                  <a:lnTo>
                    <a:pt x="80" y="355"/>
                  </a:lnTo>
                  <a:lnTo>
                    <a:pt x="79" y="28"/>
                  </a:lnTo>
                  <a:lnTo>
                    <a:pt x="78" y="20"/>
                  </a:lnTo>
                  <a:lnTo>
                    <a:pt x="74" y="13"/>
                  </a:lnTo>
                  <a:lnTo>
                    <a:pt x="67" y="8"/>
                  </a:lnTo>
                  <a:lnTo>
                    <a:pt x="59" y="6"/>
                  </a:lnTo>
                  <a:lnTo>
                    <a:pt x="19" y="0"/>
                  </a:lnTo>
                  <a:lnTo>
                    <a:pt x="12" y="0"/>
                  </a:lnTo>
                  <a:lnTo>
                    <a:pt x="5" y="3"/>
                  </a:lnTo>
                  <a:lnTo>
                    <a:pt x="1" y="9"/>
                  </a:lnTo>
                  <a:lnTo>
                    <a:pt x="0" y="17"/>
                  </a:lnTo>
                  <a:lnTo>
                    <a:pt x="1" y="344"/>
                  </a:lnTo>
                  <a:lnTo>
                    <a:pt x="2" y="352"/>
                  </a:lnTo>
                  <a:lnTo>
                    <a:pt x="7" y="359"/>
                  </a:lnTo>
                  <a:lnTo>
                    <a:pt x="14" y="364"/>
                  </a:lnTo>
                  <a:lnTo>
                    <a:pt x="22" y="367"/>
                  </a:lnTo>
                  <a:lnTo>
                    <a:pt x="61" y="37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52" name="Group 227"/>
          <p:cNvGrpSpPr>
            <a:grpSpLocks/>
          </p:cNvGrpSpPr>
          <p:nvPr/>
        </p:nvGrpSpPr>
        <p:grpSpPr bwMode="auto">
          <a:xfrm>
            <a:off x="2600325" y="3368675"/>
            <a:ext cx="314325" cy="542925"/>
            <a:chOff x="1054" y="3290"/>
            <a:chExt cx="238" cy="366"/>
          </a:xfrm>
        </p:grpSpPr>
        <p:sp>
          <p:nvSpPr>
            <p:cNvPr id="4276" name="Freeform 228"/>
            <p:cNvSpPr>
              <a:spLocks/>
            </p:cNvSpPr>
            <p:nvPr/>
          </p:nvSpPr>
          <p:spPr bwMode="auto">
            <a:xfrm>
              <a:off x="1172" y="3574"/>
              <a:ext cx="120" cy="82"/>
            </a:xfrm>
            <a:custGeom>
              <a:avLst/>
              <a:gdLst>
                <a:gd name="T0" fmla="*/ 2 w 720"/>
                <a:gd name="T1" fmla="*/ 11 h 490"/>
                <a:gd name="T2" fmla="*/ 1 w 720"/>
                <a:gd name="T3" fmla="*/ 11 h 490"/>
                <a:gd name="T4" fmla="*/ 0 w 720"/>
                <a:gd name="T5" fmla="*/ 12 h 490"/>
                <a:gd name="T6" fmla="*/ 0 w 720"/>
                <a:gd name="T7" fmla="*/ 12 h 490"/>
                <a:gd name="T8" fmla="*/ 0 w 720"/>
                <a:gd name="T9" fmla="*/ 13 h 490"/>
                <a:gd name="T10" fmla="*/ 7 w 720"/>
                <a:gd name="T11" fmla="*/ 14 h 490"/>
                <a:gd name="T12" fmla="*/ 8 w 720"/>
                <a:gd name="T13" fmla="*/ 14 h 490"/>
                <a:gd name="T14" fmla="*/ 8 w 720"/>
                <a:gd name="T15" fmla="*/ 14 h 490"/>
                <a:gd name="T16" fmla="*/ 8 w 720"/>
                <a:gd name="T17" fmla="*/ 13 h 490"/>
                <a:gd name="T18" fmla="*/ 10 w 720"/>
                <a:gd name="T19" fmla="*/ 13 h 490"/>
                <a:gd name="T20" fmla="*/ 13 w 720"/>
                <a:gd name="T21" fmla="*/ 11 h 490"/>
                <a:gd name="T22" fmla="*/ 16 w 720"/>
                <a:gd name="T23" fmla="*/ 9 h 490"/>
                <a:gd name="T24" fmla="*/ 18 w 720"/>
                <a:gd name="T25" fmla="*/ 8 h 490"/>
                <a:gd name="T26" fmla="*/ 19 w 720"/>
                <a:gd name="T27" fmla="*/ 8 h 490"/>
                <a:gd name="T28" fmla="*/ 20 w 720"/>
                <a:gd name="T29" fmla="*/ 7 h 490"/>
                <a:gd name="T30" fmla="*/ 20 w 720"/>
                <a:gd name="T31" fmla="*/ 6 h 490"/>
                <a:gd name="T32" fmla="*/ 20 w 720"/>
                <a:gd name="T33" fmla="*/ 6 h 490"/>
                <a:gd name="T34" fmla="*/ 19 w 720"/>
                <a:gd name="T35" fmla="*/ 5 h 490"/>
                <a:gd name="T36" fmla="*/ 19 w 720"/>
                <a:gd name="T37" fmla="*/ 5 h 490"/>
                <a:gd name="T38" fmla="*/ 18 w 720"/>
                <a:gd name="T39" fmla="*/ 5 h 490"/>
                <a:gd name="T40" fmla="*/ 18 w 720"/>
                <a:gd name="T41" fmla="*/ 5 h 490"/>
                <a:gd name="T42" fmla="*/ 17 w 720"/>
                <a:gd name="T43" fmla="*/ 5 h 490"/>
                <a:gd name="T44" fmla="*/ 16 w 720"/>
                <a:gd name="T45" fmla="*/ 3 h 490"/>
                <a:gd name="T46" fmla="*/ 15 w 720"/>
                <a:gd name="T47" fmla="*/ 2 h 490"/>
                <a:gd name="T48" fmla="*/ 15 w 720"/>
                <a:gd name="T49" fmla="*/ 1 h 490"/>
                <a:gd name="T50" fmla="*/ 15 w 720"/>
                <a:gd name="T51" fmla="*/ 1 h 490"/>
                <a:gd name="T52" fmla="*/ 15 w 720"/>
                <a:gd name="T53" fmla="*/ 0 h 490"/>
                <a:gd name="T54" fmla="*/ 14 w 720"/>
                <a:gd name="T55" fmla="*/ 0 h 490"/>
                <a:gd name="T56" fmla="*/ 13 w 720"/>
                <a:gd name="T57" fmla="*/ 0 h 490"/>
                <a:gd name="T58" fmla="*/ 13 w 720"/>
                <a:gd name="T59" fmla="*/ 0 h 490"/>
                <a:gd name="T60" fmla="*/ 13 w 720"/>
                <a:gd name="T61" fmla="*/ 0 h 490"/>
                <a:gd name="T62" fmla="*/ 12 w 720"/>
                <a:gd name="T63" fmla="*/ 0 h 490"/>
                <a:gd name="T64" fmla="*/ 11 w 720"/>
                <a:gd name="T65" fmla="*/ 1 h 490"/>
                <a:gd name="T66" fmla="*/ 10 w 720"/>
                <a:gd name="T67" fmla="*/ 1 h 490"/>
                <a:gd name="T68" fmla="*/ 10 w 720"/>
                <a:gd name="T69" fmla="*/ 1 h 490"/>
                <a:gd name="T70" fmla="*/ 5 w 720"/>
                <a:gd name="T71" fmla="*/ 3 h 490"/>
                <a:gd name="T72" fmla="*/ 5 w 720"/>
                <a:gd name="T73" fmla="*/ 3 h 490"/>
                <a:gd name="T74" fmla="*/ 4 w 720"/>
                <a:gd name="T75" fmla="*/ 4 h 490"/>
                <a:gd name="T76" fmla="*/ 4 w 720"/>
                <a:gd name="T77" fmla="*/ 4 h 490"/>
                <a:gd name="T78" fmla="*/ 3 w 720"/>
                <a:gd name="T79" fmla="*/ 4 h 490"/>
                <a:gd name="T80" fmla="*/ 2 w 720"/>
                <a:gd name="T81" fmla="*/ 4 h 490"/>
                <a:gd name="T82" fmla="*/ 2 w 720"/>
                <a:gd name="T83" fmla="*/ 5 h 490"/>
                <a:gd name="T84" fmla="*/ 2 w 720"/>
                <a:gd name="T85" fmla="*/ 6 h 490"/>
                <a:gd name="T86" fmla="*/ 2 w 720"/>
                <a:gd name="T87" fmla="*/ 11 h 4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20"/>
                <a:gd name="T133" fmla="*/ 0 h 490"/>
                <a:gd name="T134" fmla="*/ 720 w 720"/>
                <a:gd name="T135" fmla="*/ 490 h 49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20" h="490">
                  <a:moveTo>
                    <a:pt x="55" y="382"/>
                  </a:moveTo>
                  <a:lnTo>
                    <a:pt x="54" y="389"/>
                  </a:lnTo>
                  <a:lnTo>
                    <a:pt x="52" y="395"/>
                  </a:lnTo>
                  <a:lnTo>
                    <a:pt x="47" y="401"/>
                  </a:lnTo>
                  <a:lnTo>
                    <a:pt x="41" y="405"/>
                  </a:lnTo>
                  <a:lnTo>
                    <a:pt x="37" y="409"/>
                  </a:lnTo>
                  <a:lnTo>
                    <a:pt x="26" y="414"/>
                  </a:lnTo>
                  <a:lnTo>
                    <a:pt x="14" y="421"/>
                  </a:lnTo>
                  <a:lnTo>
                    <a:pt x="10" y="425"/>
                  </a:lnTo>
                  <a:lnTo>
                    <a:pt x="4" y="429"/>
                  </a:lnTo>
                  <a:lnTo>
                    <a:pt x="1" y="434"/>
                  </a:lnTo>
                  <a:lnTo>
                    <a:pt x="0" y="437"/>
                  </a:lnTo>
                  <a:lnTo>
                    <a:pt x="0" y="440"/>
                  </a:lnTo>
                  <a:lnTo>
                    <a:pt x="1" y="444"/>
                  </a:lnTo>
                  <a:lnTo>
                    <a:pt x="3" y="446"/>
                  </a:lnTo>
                  <a:lnTo>
                    <a:pt x="8" y="449"/>
                  </a:lnTo>
                  <a:lnTo>
                    <a:pt x="14" y="450"/>
                  </a:lnTo>
                  <a:lnTo>
                    <a:pt x="254" y="489"/>
                  </a:lnTo>
                  <a:lnTo>
                    <a:pt x="258" y="490"/>
                  </a:lnTo>
                  <a:lnTo>
                    <a:pt x="264" y="490"/>
                  </a:lnTo>
                  <a:lnTo>
                    <a:pt x="269" y="489"/>
                  </a:lnTo>
                  <a:lnTo>
                    <a:pt x="275" y="489"/>
                  </a:lnTo>
                  <a:lnTo>
                    <a:pt x="281" y="488"/>
                  </a:lnTo>
                  <a:lnTo>
                    <a:pt x="286" y="485"/>
                  </a:lnTo>
                  <a:lnTo>
                    <a:pt x="291" y="484"/>
                  </a:lnTo>
                  <a:lnTo>
                    <a:pt x="295" y="482"/>
                  </a:lnTo>
                  <a:lnTo>
                    <a:pt x="300" y="480"/>
                  </a:lnTo>
                  <a:lnTo>
                    <a:pt x="312" y="473"/>
                  </a:lnTo>
                  <a:lnTo>
                    <a:pt x="333" y="463"/>
                  </a:lnTo>
                  <a:lnTo>
                    <a:pt x="359" y="448"/>
                  </a:lnTo>
                  <a:lnTo>
                    <a:pt x="389" y="432"/>
                  </a:lnTo>
                  <a:lnTo>
                    <a:pt x="423" y="414"/>
                  </a:lnTo>
                  <a:lnTo>
                    <a:pt x="460" y="395"/>
                  </a:lnTo>
                  <a:lnTo>
                    <a:pt x="497" y="375"/>
                  </a:lnTo>
                  <a:lnTo>
                    <a:pt x="535" y="356"/>
                  </a:lnTo>
                  <a:lnTo>
                    <a:pt x="572" y="337"/>
                  </a:lnTo>
                  <a:lnTo>
                    <a:pt x="606" y="319"/>
                  </a:lnTo>
                  <a:lnTo>
                    <a:pt x="636" y="303"/>
                  </a:lnTo>
                  <a:lnTo>
                    <a:pt x="662" y="288"/>
                  </a:lnTo>
                  <a:lnTo>
                    <a:pt x="683" y="278"/>
                  </a:lnTo>
                  <a:lnTo>
                    <a:pt x="695" y="272"/>
                  </a:lnTo>
                  <a:lnTo>
                    <a:pt x="700" y="269"/>
                  </a:lnTo>
                  <a:lnTo>
                    <a:pt x="709" y="263"/>
                  </a:lnTo>
                  <a:lnTo>
                    <a:pt x="715" y="254"/>
                  </a:lnTo>
                  <a:lnTo>
                    <a:pt x="719" y="243"/>
                  </a:lnTo>
                  <a:lnTo>
                    <a:pt x="720" y="233"/>
                  </a:lnTo>
                  <a:lnTo>
                    <a:pt x="720" y="230"/>
                  </a:lnTo>
                  <a:lnTo>
                    <a:pt x="720" y="224"/>
                  </a:lnTo>
                  <a:lnTo>
                    <a:pt x="720" y="218"/>
                  </a:lnTo>
                  <a:lnTo>
                    <a:pt x="720" y="215"/>
                  </a:lnTo>
                  <a:lnTo>
                    <a:pt x="718" y="205"/>
                  </a:lnTo>
                  <a:lnTo>
                    <a:pt x="712" y="196"/>
                  </a:lnTo>
                  <a:lnTo>
                    <a:pt x="704" y="189"/>
                  </a:lnTo>
                  <a:lnTo>
                    <a:pt x="694" y="186"/>
                  </a:lnTo>
                  <a:lnTo>
                    <a:pt x="692" y="186"/>
                  </a:lnTo>
                  <a:lnTo>
                    <a:pt x="686" y="185"/>
                  </a:lnTo>
                  <a:lnTo>
                    <a:pt x="677" y="183"/>
                  </a:lnTo>
                  <a:lnTo>
                    <a:pt x="668" y="182"/>
                  </a:lnTo>
                  <a:lnTo>
                    <a:pt x="658" y="180"/>
                  </a:lnTo>
                  <a:lnTo>
                    <a:pt x="649" y="178"/>
                  </a:lnTo>
                  <a:lnTo>
                    <a:pt x="643" y="177"/>
                  </a:lnTo>
                  <a:lnTo>
                    <a:pt x="641" y="177"/>
                  </a:lnTo>
                  <a:lnTo>
                    <a:pt x="634" y="175"/>
                  </a:lnTo>
                  <a:lnTo>
                    <a:pt x="627" y="170"/>
                  </a:lnTo>
                  <a:lnTo>
                    <a:pt x="622" y="166"/>
                  </a:lnTo>
                  <a:lnTo>
                    <a:pt x="617" y="160"/>
                  </a:lnTo>
                  <a:lnTo>
                    <a:pt x="614" y="155"/>
                  </a:lnTo>
                  <a:lnTo>
                    <a:pt x="607" y="141"/>
                  </a:lnTo>
                  <a:lnTo>
                    <a:pt x="596" y="122"/>
                  </a:lnTo>
                  <a:lnTo>
                    <a:pt x="583" y="98"/>
                  </a:lnTo>
                  <a:lnTo>
                    <a:pt x="571" y="76"/>
                  </a:lnTo>
                  <a:lnTo>
                    <a:pt x="560" y="57"/>
                  </a:lnTo>
                  <a:lnTo>
                    <a:pt x="553" y="43"/>
                  </a:lnTo>
                  <a:lnTo>
                    <a:pt x="549" y="38"/>
                  </a:lnTo>
                  <a:lnTo>
                    <a:pt x="546" y="33"/>
                  </a:lnTo>
                  <a:lnTo>
                    <a:pt x="543" y="30"/>
                  </a:lnTo>
                  <a:lnTo>
                    <a:pt x="539" y="25"/>
                  </a:lnTo>
                  <a:lnTo>
                    <a:pt x="535" y="22"/>
                  </a:lnTo>
                  <a:lnTo>
                    <a:pt x="530" y="18"/>
                  </a:lnTo>
                  <a:lnTo>
                    <a:pt x="525" y="16"/>
                  </a:lnTo>
                  <a:lnTo>
                    <a:pt x="520" y="14"/>
                  </a:lnTo>
                  <a:lnTo>
                    <a:pt x="516" y="13"/>
                  </a:lnTo>
                  <a:lnTo>
                    <a:pt x="513" y="13"/>
                  </a:lnTo>
                  <a:lnTo>
                    <a:pt x="508" y="11"/>
                  </a:lnTo>
                  <a:lnTo>
                    <a:pt x="500" y="9"/>
                  </a:lnTo>
                  <a:lnTo>
                    <a:pt x="492" y="7"/>
                  </a:lnTo>
                  <a:lnTo>
                    <a:pt x="483" y="5"/>
                  </a:lnTo>
                  <a:lnTo>
                    <a:pt x="475" y="4"/>
                  </a:lnTo>
                  <a:lnTo>
                    <a:pt x="469" y="2"/>
                  </a:lnTo>
                  <a:lnTo>
                    <a:pt x="467" y="2"/>
                  </a:lnTo>
                  <a:lnTo>
                    <a:pt x="462" y="0"/>
                  </a:lnTo>
                  <a:lnTo>
                    <a:pt x="457" y="0"/>
                  </a:lnTo>
                  <a:lnTo>
                    <a:pt x="452" y="0"/>
                  </a:lnTo>
                  <a:lnTo>
                    <a:pt x="447" y="0"/>
                  </a:lnTo>
                  <a:lnTo>
                    <a:pt x="440" y="2"/>
                  </a:lnTo>
                  <a:lnTo>
                    <a:pt x="435" y="2"/>
                  </a:lnTo>
                  <a:lnTo>
                    <a:pt x="430" y="4"/>
                  </a:lnTo>
                  <a:lnTo>
                    <a:pt x="425" y="5"/>
                  </a:lnTo>
                  <a:lnTo>
                    <a:pt x="382" y="24"/>
                  </a:lnTo>
                  <a:lnTo>
                    <a:pt x="381" y="25"/>
                  </a:lnTo>
                  <a:lnTo>
                    <a:pt x="377" y="26"/>
                  </a:lnTo>
                  <a:lnTo>
                    <a:pt x="371" y="29"/>
                  </a:lnTo>
                  <a:lnTo>
                    <a:pt x="364" y="32"/>
                  </a:lnTo>
                  <a:lnTo>
                    <a:pt x="356" y="35"/>
                  </a:lnTo>
                  <a:lnTo>
                    <a:pt x="351" y="38"/>
                  </a:lnTo>
                  <a:lnTo>
                    <a:pt x="346" y="39"/>
                  </a:lnTo>
                  <a:lnTo>
                    <a:pt x="345" y="40"/>
                  </a:lnTo>
                  <a:lnTo>
                    <a:pt x="177" y="114"/>
                  </a:lnTo>
                  <a:lnTo>
                    <a:pt x="176" y="115"/>
                  </a:lnTo>
                  <a:lnTo>
                    <a:pt x="171" y="116"/>
                  </a:lnTo>
                  <a:lnTo>
                    <a:pt x="166" y="120"/>
                  </a:lnTo>
                  <a:lnTo>
                    <a:pt x="159" y="122"/>
                  </a:lnTo>
                  <a:lnTo>
                    <a:pt x="151" y="125"/>
                  </a:lnTo>
                  <a:lnTo>
                    <a:pt x="145" y="129"/>
                  </a:lnTo>
                  <a:lnTo>
                    <a:pt x="141" y="130"/>
                  </a:lnTo>
                  <a:lnTo>
                    <a:pt x="140" y="131"/>
                  </a:lnTo>
                  <a:lnTo>
                    <a:pt x="137" y="132"/>
                  </a:lnTo>
                  <a:lnTo>
                    <a:pt x="129" y="135"/>
                  </a:lnTo>
                  <a:lnTo>
                    <a:pt x="119" y="140"/>
                  </a:lnTo>
                  <a:lnTo>
                    <a:pt x="108" y="144"/>
                  </a:lnTo>
                  <a:lnTo>
                    <a:pt x="97" y="149"/>
                  </a:lnTo>
                  <a:lnTo>
                    <a:pt x="87" y="153"/>
                  </a:lnTo>
                  <a:lnTo>
                    <a:pt x="79" y="157"/>
                  </a:lnTo>
                  <a:lnTo>
                    <a:pt x="76" y="158"/>
                  </a:lnTo>
                  <a:lnTo>
                    <a:pt x="67" y="164"/>
                  </a:lnTo>
                  <a:lnTo>
                    <a:pt x="61" y="171"/>
                  </a:lnTo>
                  <a:lnTo>
                    <a:pt x="56" y="182"/>
                  </a:lnTo>
                  <a:lnTo>
                    <a:pt x="55" y="192"/>
                  </a:lnTo>
                  <a:lnTo>
                    <a:pt x="55" y="221"/>
                  </a:lnTo>
                  <a:lnTo>
                    <a:pt x="55" y="286"/>
                  </a:lnTo>
                  <a:lnTo>
                    <a:pt x="55" y="353"/>
                  </a:lnTo>
                  <a:lnTo>
                    <a:pt x="55" y="3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7" name="Freeform 229"/>
            <p:cNvSpPr>
              <a:spLocks/>
            </p:cNvSpPr>
            <p:nvPr/>
          </p:nvSpPr>
          <p:spPr bwMode="auto">
            <a:xfrm>
              <a:off x="1173" y="3575"/>
              <a:ext cx="118" cy="79"/>
            </a:xfrm>
            <a:custGeom>
              <a:avLst/>
              <a:gdLst>
                <a:gd name="T0" fmla="*/ 2 w 705"/>
                <a:gd name="T1" fmla="*/ 5 h 475"/>
                <a:gd name="T2" fmla="*/ 2 w 705"/>
                <a:gd name="T3" fmla="*/ 4 h 475"/>
                <a:gd name="T4" fmla="*/ 4 w 705"/>
                <a:gd name="T5" fmla="*/ 4 h 475"/>
                <a:gd name="T6" fmla="*/ 4 w 705"/>
                <a:gd name="T7" fmla="*/ 3 h 475"/>
                <a:gd name="T8" fmla="*/ 4 w 705"/>
                <a:gd name="T9" fmla="*/ 3 h 475"/>
                <a:gd name="T10" fmla="*/ 5 w 705"/>
                <a:gd name="T11" fmla="*/ 3 h 475"/>
                <a:gd name="T12" fmla="*/ 5 w 705"/>
                <a:gd name="T13" fmla="*/ 3 h 475"/>
                <a:gd name="T14" fmla="*/ 10 w 705"/>
                <a:gd name="T15" fmla="*/ 1 h 475"/>
                <a:gd name="T16" fmla="*/ 10 w 705"/>
                <a:gd name="T17" fmla="*/ 1 h 475"/>
                <a:gd name="T18" fmla="*/ 10 w 705"/>
                <a:gd name="T19" fmla="*/ 1 h 475"/>
                <a:gd name="T20" fmla="*/ 10 w 705"/>
                <a:gd name="T21" fmla="*/ 1 h 475"/>
                <a:gd name="T22" fmla="*/ 12 w 705"/>
                <a:gd name="T23" fmla="*/ 0 h 475"/>
                <a:gd name="T24" fmla="*/ 12 w 705"/>
                <a:gd name="T25" fmla="*/ 0 h 475"/>
                <a:gd name="T26" fmla="*/ 12 w 705"/>
                <a:gd name="T27" fmla="*/ 0 h 475"/>
                <a:gd name="T28" fmla="*/ 13 w 705"/>
                <a:gd name="T29" fmla="*/ 0 h 475"/>
                <a:gd name="T30" fmla="*/ 13 w 705"/>
                <a:gd name="T31" fmla="*/ 0 h 475"/>
                <a:gd name="T32" fmla="*/ 14 w 705"/>
                <a:gd name="T33" fmla="*/ 0 h 475"/>
                <a:gd name="T34" fmla="*/ 15 w 705"/>
                <a:gd name="T35" fmla="*/ 1 h 475"/>
                <a:gd name="T36" fmla="*/ 17 w 705"/>
                <a:gd name="T37" fmla="*/ 4 h 475"/>
                <a:gd name="T38" fmla="*/ 17 w 705"/>
                <a:gd name="T39" fmla="*/ 5 h 475"/>
                <a:gd name="T40" fmla="*/ 18 w 705"/>
                <a:gd name="T41" fmla="*/ 5 h 475"/>
                <a:gd name="T42" fmla="*/ 19 w 705"/>
                <a:gd name="T43" fmla="*/ 5 h 475"/>
                <a:gd name="T44" fmla="*/ 20 w 705"/>
                <a:gd name="T45" fmla="*/ 5 h 475"/>
                <a:gd name="T46" fmla="*/ 20 w 705"/>
                <a:gd name="T47" fmla="*/ 6 h 475"/>
                <a:gd name="T48" fmla="*/ 20 w 705"/>
                <a:gd name="T49" fmla="*/ 7 h 475"/>
                <a:gd name="T50" fmla="*/ 19 w 705"/>
                <a:gd name="T51" fmla="*/ 7 h 475"/>
                <a:gd name="T52" fmla="*/ 8 w 705"/>
                <a:gd name="T53" fmla="*/ 13 h 475"/>
                <a:gd name="T54" fmla="*/ 8 w 705"/>
                <a:gd name="T55" fmla="*/ 13 h 475"/>
                <a:gd name="T56" fmla="*/ 7 w 705"/>
                <a:gd name="T57" fmla="*/ 13 h 475"/>
                <a:gd name="T58" fmla="*/ 7 w 705"/>
                <a:gd name="T59" fmla="*/ 13 h 475"/>
                <a:gd name="T60" fmla="*/ 0 w 705"/>
                <a:gd name="T61" fmla="*/ 12 h 475"/>
                <a:gd name="T62" fmla="*/ 0 w 705"/>
                <a:gd name="T63" fmla="*/ 12 h 475"/>
                <a:gd name="T64" fmla="*/ 0 w 705"/>
                <a:gd name="T65" fmla="*/ 12 h 475"/>
                <a:gd name="T66" fmla="*/ 1 w 705"/>
                <a:gd name="T67" fmla="*/ 11 h 475"/>
                <a:gd name="T68" fmla="*/ 2 w 705"/>
                <a:gd name="T69" fmla="*/ 11 h 475"/>
                <a:gd name="T70" fmla="*/ 2 w 705"/>
                <a:gd name="T71" fmla="*/ 5 h 4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5"/>
                <a:gd name="T109" fmla="*/ 0 h 475"/>
                <a:gd name="T110" fmla="*/ 705 w 705"/>
                <a:gd name="T111" fmla="*/ 475 h 4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5" h="475">
                  <a:moveTo>
                    <a:pt x="54" y="185"/>
                  </a:moveTo>
                  <a:lnTo>
                    <a:pt x="55" y="177"/>
                  </a:lnTo>
                  <a:lnTo>
                    <a:pt x="59" y="169"/>
                  </a:lnTo>
                  <a:lnTo>
                    <a:pt x="65" y="162"/>
                  </a:lnTo>
                  <a:lnTo>
                    <a:pt x="72" y="158"/>
                  </a:lnTo>
                  <a:lnTo>
                    <a:pt x="135" y="130"/>
                  </a:lnTo>
                  <a:lnTo>
                    <a:pt x="140" y="127"/>
                  </a:lnTo>
                  <a:lnTo>
                    <a:pt x="144" y="126"/>
                  </a:lnTo>
                  <a:lnTo>
                    <a:pt x="149" y="124"/>
                  </a:lnTo>
                  <a:lnTo>
                    <a:pt x="153" y="122"/>
                  </a:lnTo>
                  <a:lnTo>
                    <a:pt x="158" y="119"/>
                  </a:lnTo>
                  <a:lnTo>
                    <a:pt x="162" y="117"/>
                  </a:lnTo>
                  <a:lnTo>
                    <a:pt x="167" y="116"/>
                  </a:lnTo>
                  <a:lnTo>
                    <a:pt x="171" y="114"/>
                  </a:lnTo>
                  <a:lnTo>
                    <a:pt x="340" y="40"/>
                  </a:lnTo>
                  <a:lnTo>
                    <a:pt x="345" y="37"/>
                  </a:lnTo>
                  <a:lnTo>
                    <a:pt x="350" y="36"/>
                  </a:lnTo>
                  <a:lnTo>
                    <a:pt x="354" y="34"/>
                  </a:lnTo>
                  <a:lnTo>
                    <a:pt x="359" y="32"/>
                  </a:lnTo>
                  <a:lnTo>
                    <a:pt x="363" y="29"/>
                  </a:lnTo>
                  <a:lnTo>
                    <a:pt x="368" y="27"/>
                  </a:lnTo>
                  <a:lnTo>
                    <a:pt x="372" y="26"/>
                  </a:lnTo>
                  <a:lnTo>
                    <a:pt x="377" y="24"/>
                  </a:lnTo>
                  <a:lnTo>
                    <a:pt x="421" y="5"/>
                  </a:lnTo>
                  <a:lnTo>
                    <a:pt x="425" y="4"/>
                  </a:lnTo>
                  <a:lnTo>
                    <a:pt x="430" y="2"/>
                  </a:lnTo>
                  <a:lnTo>
                    <a:pt x="434" y="1"/>
                  </a:lnTo>
                  <a:lnTo>
                    <a:pt x="440" y="0"/>
                  </a:lnTo>
                  <a:lnTo>
                    <a:pt x="444" y="0"/>
                  </a:lnTo>
                  <a:lnTo>
                    <a:pt x="449" y="0"/>
                  </a:lnTo>
                  <a:lnTo>
                    <a:pt x="453" y="0"/>
                  </a:lnTo>
                  <a:lnTo>
                    <a:pt x="458" y="1"/>
                  </a:lnTo>
                  <a:lnTo>
                    <a:pt x="506" y="13"/>
                  </a:lnTo>
                  <a:lnTo>
                    <a:pt x="514" y="16"/>
                  </a:lnTo>
                  <a:lnTo>
                    <a:pt x="522" y="20"/>
                  </a:lnTo>
                  <a:lnTo>
                    <a:pt x="529" y="27"/>
                  </a:lnTo>
                  <a:lnTo>
                    <a:pt x="535" y="34"/>
                  </a:lnTo>
                  <a:lnTo>
                    <a:pt x="602" y="157"/>
                  </a:lnTo>
                  <a:lnTo>
                    <a:pt x="608" y="163"/>
                  </a:lnTo>
                  <a:lnTo>
                    <a:pt x="616" y="169"/>
                  </a:lnTo>
                  <a:lnTo>
                    <a:pt x="624" y="173"/>
                  </a:lnTo>
                  <a:lnTo>
                    <a:pt x="632" y="177"/>
                  </a:lnTo>
                  <a:lnTo>
                    <a:pt x="685" y="186"/>
                  </a:lnTo>
                  <a:lnTo>
                    <a:pt x="693" y="189"/>
                  </a:lnTo>
                  <a:lnTo>
                    <a:pt x="699" y="194"/>
                  </a:lnTo>
                  <a:lnTo>
                    <a:pt x="704" y="200"/>
                  </a:lnTo>
                  <a:lnTo>
                    <a:pt x="705" y="208"/>
                  </a:lnTo>
                  <a:lnTo>
                    <a:pt x="705" y="226"/>
                  </a:lnTo>
                  <a:lnTo>
                    <a:pt x="704" y="235"/>
                  </a:lnTo>
                  <a:lnTo>
                    <a:pt x="701" y="243"/>
                  </a:lnTo>
                  <a:lnTo>
                    <a:pt x="695" y="251"/>
                  </a:lnTo>
                  <a:lnTo>
                    <a:pt x="688" y="256"/>
                  </a:lnTo>
                  <a:lnTo>
                    <a:pt x="284" y="469"/>
                  </a:lnTo>
                  <a:lnTo>
                    <a:pt x="280" y="470"/>
                  </a:lnTo>
                  <a:lnTo>
                    <a:pt x="275" y="473"/>
                  </a:lnTo>
                  <a:lnTo>
                    <a:pt x="270" y="474"/>
                  </a:lnTo>
                  <a:lnTo>
                    <a:pt x="266" y="474"/>
                  </a:lnTo>
                  <a:lnTo>
                    <a:pt x="260" y="475"/>
                  </a:lnTo>
                  <a:lnTo>
                    <a:pt x="256" y="475"/>
                  </a:lnTo>
                  <a:lnTo>
                    <a:pt x="251" y="475"/>
                  </a:lnTo>
                  <a:lnTo>
                    <a:pt x="247" y="475"/>
                  </a:lnTo>
                  <a:lnTo>
                    <a:pt x="7" y="437"/>
                  </a:lnTo>
                  <a:lnTo>
                    <a:pt x="2" y="434"/>
                  </a:lnTo>
                  <a:lnTo>
                    <a:pt x="0" y="431"/>
                  </a:lnTo>
                  <a:lnTo>
                    <a:pt x="1" y="428"/>
                  </a:lnTo>
                  <a:lnTo>
                    <a:pt x="5" y="423"/>
                  </a:lnTo>
                  <a:lnTo>
                    <a:pt x="37" y="405"/>
                  </a:lnTo>
                  <a:lnTo>
                    <a:pt x="44" y="400"/>
                  </a:lnTo>
                  <a:lnTo>
                    <a:pt x="49" y="392"/>
                  </a:lnTo>
                  <a:lnTo>
                    <a:pt x="53" y="384"/>
                  </a:lnTo>
                  <a:lnTo>
                    <a:pt x="54" y="375"/>
                  </a:lnTo>
                  <a:lnTo>
                    <a:pt x="54" y="185"/>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8" name="Freeform 230"/>
            <p:cNvSpPr>
              <a:spLocks/>
            </p:cNvSpPr>
            <p:nvPr/>
          </p:nvSpPr>
          <p:spPr bwMode="auto">
            <a:xfrm>
              <a:off x="1173" y="3604"/>
              <a:ext cx="44" cy="50"/>
            </a:xfrm>
            <a:custGeom>
              <a:avLst/>
              <a:gdLst>
                <a:gd name="T0" fmla="*/ 1 w 265"/>
                <a:gd name="T1" fmla="*/ 0 h 305"/>
                <a:gd name="T2" fmla="*/ 1 w 265"/>
                <a:gd name="T3" fmla="*/ 0 h 305"/>
                <a:gd name="T4" fmla="*/ 2 w 265"/>
                <a:gd name="T5" fmla="*/ 0 h 305"/>
                <a:gd name="T6" fmla="*/ 2 w 265"/>
                <a:gd name="T7" fmla="*/ 0 h 305"/>
                <a:gd name="T8" fmla="*/ 2 w 265"/>
                <a:gd name="T9" fmla="*/ 0 h 305"/>
                <a:gd name="T10" fmla="*/ 3 w 265"/>
                <a:gd name="T11" fmla="*/ 0 h 305"/>
                <a:gd name="T12" fmla="*/ 4 w 265"/>
                <a:gd name="T13" fmla="*/ 0 h 305"/>
                <a:gd name="T14" fmla="*/ 4 w 265"/>
                <a:gd name="T15" fmla="*/ 1 h 305"/>
                <a:gd name="T16" fmla="*/ 4 w 265"/>
                <a:gd name="T17" fmla="*/ 1 h 305"/>
                <a:gd name="T18" fmla="*/ 4 w 265"/>
                <a:gd name="T19" fmla="*/ 1 h 305"/>
                <a:gd name="T20" fmla="*/ 5 w 265"/>
                <a:gd name="T21" fmla="*/ 5 h 305"/>
                <a:gd name="T22" fmla="*/ 5 w 265"/>
                <a:gd name="T23" fmla="*/ 5 h 305"/>
                <a:gd name="T24" fmla="*/ 6 w 265"/>
                <a:gd name="T25" fmla="*/ 6 h 305"/>
                <a:gd name="T26" fmla="*/ 6 w 265"/>
                <a:gd name="T27" fmla="*/ 6 h 305"/>
                <a:gd name="T28" fmla="*/ 6 w 265"/>
                <a:gd name="T29" fmla="*/ 6 h 305"/>
                <a:gd name="T30" fmla="*/ 7 w 265"/>
                <a:gd name="T31" fmla="*/ 6 h 305"/>
                <a:gd name="T32" fmla="*/ 7 w 265"/>
                <a:gd name="T33" fmla="*/ 6 h 305"/>
                <a:gd name="T34" fmla="*/ 7 w 265"/>
                <a:gd name="T35" fmla="*/ 7 h 305"/>
                <a:gd name="T36" fmla="*/ 7 w 265"/>
                <a:gd name="T37" fmla="*/ 7 h 305"/>
                <a:gd name="T38" fmla="*/ 7 w 265"/>
                <a:gd name="T39" fmla="*/ 7 h 305"/>
                <a:gd name="T40" fmla="*/ 7 w 265"/>
                <a:gd name="T41" fmla="*/ 8 h 305"/>
                <a:gd name="T42" fmla="*/ 7 w 265"/>
                <a:gd name="T43" fmla="*/ 8 h 305"/>
                <a:gd name="T44" fmla="*/ 7 w 265"/>
                <a:gd name="T45" fmla="*/ 8 h 305"/>
                <a:gd name="T46" fmla="*/ 7 w 265"/>
                <a:gd name="T47" fmla="*/ 8 h 305"/>
                <a:gd name="T48" fmla="*/ 7 w 265"/>
                <a:gd name="T49" fmla="*/ 8 h 305"/>
                <a:gd name="T50" fmla="*/ 0 w 265"/>
                <a:gd name="T51" fmla="*/ 7 h 305"/>
                <a:gd name="T52" fmla="*/ 0 w 265"/>
                <a:gd name="T53" fmla="*/ 7 h 305"/>
                <a:gd name="T54" fmla="*/ 0 w 265"/>
                <a:gd name="T55" fmla="*/ 7 h 305"/>
                <a:gd name="T56" fmla="*/ 0 w 265"/>
                <a:gd name="T57" fmla="*/ 7 h 305"/>
                <a:gd name="T58" fmla="*/ 0 w 265"/>
                <a:gd name="T59" fmla="*/ 7 h 305"/>
                <a:gd name="T60" fmla="*/ 1 w 265"/>
                <a:gd name="T61" fmla="*/ 6 h 305"/>
                <a:gd name="T62" fmla="*/ 1 w 265"/>
                <a:gd name="T63" fmla="*/ 6 h 305"/>
                <a:gd name="T64" fmla="*/ 1 w 265"/>
                <a:gd name="T65" fmla="*/ 6 h 305"/>
                <a:gd name="T66" fmla="*/ 1 w 265"/>
                <a:gd name="T67" fmla="*/ 6 h 305"/>
                <a:gd name="T68" fmla="*/ 1 w 265"/>
                <a:gd name="T69" fmla="*/ 6 h 305"/>
                <a:gd name="T70" fmla="*/ 1 w 265"/>
                <a:gd name="T71" fmla="*/ 0 h 3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5"/>
                <a:gd name="T109" fmla="*/ 0 h 305"/>
                <a:gd name="T110" fmla="*/ 265 w 265"/>
                <a:gd name="T111" fmla="*/ 305 h 30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5" h="305">
                  <a:moveTo>
                    <a:pt x="54" y="15"/>
                  </a:moveTo>
                  <a:lnTo>
                    <a:pt x="55" y="8"/>
                  </a:lnTo>
                  <a:lnTo>
                    <a:pt x="59" y="2"/>
                  </a:lnTo>
                  <a:lnTo>
                    <a:pt x="65" y="0"/>
                  </a:lnTo>
                  <a:lnTo>
                    <a:pt x="73" y="0"/>
                  </a:lnTo>
                  <a:lnTo>
                    <a:pt x="129" y="16"/>
                  </a:lnTo>
                  <a:lnTo>
                    <a:pt x="137" y="19"/>
                  </a:lnTo>
                  <a:lnTo>
                    <a:pt x="144" y="25"/>
                  </a:lnTo>
                  <a:lnTo>
                    <a:pt x="151" y="32"/>
                  </a:lnTo>
                  <a:lnTo>
                    <a:pt x="154" y="39"/>
                  </a:lnTo>
                  <a:lnTo>
                    <a:pt x="195" y="190"/>
                  </a:lnTo>
                  <a:lnTo>
                    <a:pt x="198" y="199"/>
                  </a:lnTo>
                  <a:lnTo>
                    <a:pt x="203" y="207"/>
                  </a:lnTo>
                  <a:lnTo>
                    <a:pt x="210" y="214"/>
                  </a:lnTo>
                  <a:lnTo>
                    <a:pt x="217" y="218"/>
                  </a:lnTo>
                  <a:lnTo>
                    <a:pt x="245" y="233"/>
                  </a:lnTo>
                  <a:lnTo>
                    <a:pt x="251" y="237"/>
                  </a:lnTo>
                  <a:lnTo>
                    <a:pt x="257" y="245"/>
                  </a:lnTo>
                  <a:lnTo>
                    <a:pt x="261" y="253"/>
                  </a:lnTo>
                  <a:lnTo>
                    <a:pt x="263" y="262"/>
                  </a:lnTo>
                  <a:lnTo>
                    <a:pt x="265" y="288"/>
                  </a:lnTo>
                  <a:lnTo>
                    <a:pt x="264" y="296"/>
                  </a:lnTo>
                  <a:lnTo>
                    <a:pt x="260" y="302"/>
                  </a:lnTo>
                  <a:lnTo>
                    <a:pt x="254" y="304"/>
                  </a:lnTo>
                  <a:lnTo>
                    <a:pt x="247" y="305"/>
                  </a:lnTo>
                  <a:lnTo>
                    <a:pt x="7" y="267"/>
                  </a:lnTo>
                  <a:lnTo>
                    <a:pt x="2" y="264"/>
                  </a:lnTo>
                  <a:lnTo>
                    <a:pt x="0" y="261"/>
                  </a:lnTo>
                  <a:lnTo>
                    <a:pt x="1" y="258"/>
                  </a:lnTo>
                  <a:lnTo>
                    <a:pt x="5" y="253"/>
                  </a:lnTo>
                  <a:lnTo>
                    <a:pt x="37" y="235"/>
                  </a:lnTo>
                  <a:lnTo>
                    <a:pt x="44" y="230"/>
                  </a:lnTo>
                  <a:lnTo>
                    <a:pt x="49" y="222"/>
                  </a:lnTo>
                  <a:lnTo>
                    <a:pt x="53" y="214"/>
                  </a:lnTo>
                  <a:lnTo>
                    <a:pt x="54" y="205"/>
                  </a:lnTo>
                  <a:lnTo>
                    <a:pt x="54" y="15"/>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9" name="Freeform 231"/>
            <p:cNvSpPr>
              <a:spLocks/>
            </p:cNvSpPr>
            <p:nvPr/>
          </p:nvSpPr>
          <p:spPr bwMode="auto">
            <a:xfrm>
              <a:off x="1217" y="3608"/>
              <a:ext cx="74" cy="46"/>
            </a:xfrm>
            <a:custGeom>
              <a:avLst/>
              <a:gdLst>
                <a:gd name="T0" fmla="*/ 0 w 442"/>
                <a:gd name="T1" fmla="*/ 6 h 276"/>
                <a:gd name="T2" fmla="*/ 0 w 442"/>
                <a:gd name="T3" fmla="*/ 6 h 276"/>
                <a:gd name="T4" fmla="*/ 0 w 442"/>
                <a:gd name="T5" fmla="*/ 6 h 276"/>
                <a:gd name="T6" fmla="*/ 0 w 442"/>
                <a:gd name="T7" fmla="*/ 6 h 276"/>
                <a:gd name="T8" fmla="*/ 1 w 442"/>
                <a:gd name="T9" fmla="*/ 6 h 276"/>
                <a:gd name="T10" fmla="*/ 12 w 442"/>
                <a:gd name="T11" fmla="*/ 0 h 276"/>
                <a:gd name="T12" fmla="*/ 12 w 442"/>
                <a:gd name="T13" fmla="*/ 0 h 276"/>
                <a:gd name="T14" fmla="*/ 12 w 442"/>
                <a:gd name="T15" fmla="*/ 0 h 276"/>
                <a:gd name="T16" fmla="*/ 12 w 442"/>
                <a:gd name="T17" fmla="*/ 0 h 276"/>
                <a:gd name="T18" fmla="*/ 12 w 442"/>
                <a:gd name="T19" fmla="*/ 0 h 276"/>
                <a:gd name="T20" fmla="*/ 12 w 442"/>
                <a:gd name="T21" fmla="*/ 1 h 276"/>
                <a:gd name="T22" fmla="*/ 12 w 442"/>
                <a:gd name="T23" fmla="*/ 1 h 276"/>
                <a:gd name="T24" fmla="*/ 12 w 442"/>
                <a:gd name="T25" fmla="*/ 1 h 276"/>
                <a:gd name="T26" fmla="*/ 12 w 442"/>
                <a:gd name="T27" fmla="*/ 1 h 276"/>
                <a:gd name="T28" fmla="*/ 12 w 442"/>
                <a:gd name="T29" fmla="*/ 2 h 276"/>
                <a:gd name="T30" fmla="*/ 1 w 442"/>
                <a:gd name="T31" fmla="*/ 8 h 276"/>
                <a:gd name="T32" fmla="*/ 0 w 442"/>
                <a:gd name="T33" fmla="*/ 8 h 276"/>
                <a:gd name="T34" fmla="*/ 0 w 442"/>
                <a:gd name="T35" fmla="*/ 8 h 276"/>
                <a:gd name="T36" fmla="*/ 0 w 442"/>
                <a:gd name="T37" fmla="*/ 7 h 276"/>
                <a:gd name="T38" fmla="*/ 0 w 442"/>
                <a:gd name="T39" fmla="*/ 7 h 276"/>
                <a:gd name="T40" fmla="*/ 0 w 442"/>
                <a:gd name="T41" fmla="*/ 6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2"/>
                <a:gd name="T64" fmla="*/ 0 h 276"/>
                <a:gd name="T65" fmla="*/ 442 w 442"/>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2" h="276">
                  <a:moveTo>
                    <a:pt x="0" y="236"/>
                  </a:moveTo>
                  <a:lnTo>
                    <a:pt x="1" y="227"/>
                  </a:lnTo>
                  <a:lnTo>
                    <a:pt x="4" y="219"/>
                  </a:lnTo>
                  <a:lnTo>
                    <a:pt x="10" y="213"/>
                  </a:lnTo>
                  <a:lnTo>
                    <a:pt x="17" y="207"/>
                  </a:lnTo>
                  <a:lnTo>
                    <a:pt x="424" y="2"/>
                  </a:lnTo>
                  <a:lnTo>
                    <a:pt x="431" y="0"/>
                  </a:lnTo>
                  <a:lnTo>
                    <a:pt x="436" y="1"/>
                  </a:lnTo>
                  <a:lnTo>
                    <a:pt x="441" y="6"/>
                  </a:lnTo>
                  <a:lnTo>
                    <a:pt x="442" y="12"/>
                  </a:lnTo>
                  <a:lnTo>
                    <a:pt x="442" y="30"/>
                  </a:lnTo>
                  <a:lnTo>
                    <a:pt x="441" y="39"/>
                  </a:lnTo>
                  <a:lnTo>
                    <a:pt x="438" y="47"/>
                  </a:lnTo>
                  <a:lnTo>
                    <a:pt x="432" y="55"/>
                  </a:lnTo>
                  <a:lnTo>
                    <a:pt x="425" y="60"/>
                  </a:lnTo>
                  <a:lnTo>
                    <a:pt x="21" y="273"/>
                  </a:lnTo>
                  <a:lnTo>
                    <a:pt x="14" y="276"/>
                  </a:lnTo>
                  <a:lnTo>
                    <a:pt x="9" y="273"/>
                  </a:lnTo>
                  <a:lnTo>
                    <a:pt x="4" y="269"/>
                  </a:lnTo>
                  <a:lnTo>
                    <a:pt x="2" y="262"/>
                  </a:lnTo>
                  <a:lnTo>
                    <a:pt x="0" y="23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0" name="Freeform 232"/>
            <p:cNvSpPr>
              <a:spLocks/>
            </p:cNvSpPr>
            <p:nvPr/>
          </p:nvSpPr>
          <p:spPr bwMode="auto">
            <a:xfrm>
              <a:off x="1233" y="3575"/>
              <a:ext cx="41" cy="38"/>
            </a:xfrm>
            <a:custGeom>
              <a:avLst/>
              <a:gdLst>
                <a:gd name="T0" fmla="*/ 4 w 244"/>
                <a:gd name="T1" fmla="*/ 6 h 227"/>
                <a:gd name="T2" fmla="*/ 4 w 244"/>
                <a:gd name="T3" fmla="*/ 6 h 227"/>
                <a:gd name="T4" fmla="*/ 4 w 244"/>
                <a:gd name="T5" fmla="*/ 6 h 227"/>
                <a:gd name="T6" fmla="*/ 4 w 244"/>
                <a:gd name="T7" fmla="*/ 6 h 227"/>
                <a:gd name="T8" fmla="*/ 4 w 244"/>
                <a:gd name="T9" fmla="*/ 6 h 227"/>
                <a:gd name="T10" fmla="*/ 3 w 244"/>
                <a:gd name="T11" fmla="*/ 6 h 227"/>
                <a:gd name="T12" fmla="*/ 3 w 244"/>
                <a:gd name="T13" fmla="*/ 6 h 227"/>
                <a:gd name="T14" fmla="*/ 3 w 244"/>
                <a:gd name="T15" fmla="*/ 6 h 227"/>
                <a:gd name="T16" fmla="*/ 3 w 244"/>
                <a:gd name="T17" fmla="*/ 6 h 227"/>
                <a:gd name="T18" fmla="*/ 1 w 244"/>
                <a:gd name="T19" fmla="*/ 6 h 227"/>
                <a:gd name="T20" fmla="*/ 1 w 244"/>
                <a:gd name="T21" fmla="*/ 6 h 227"/>
                <a:gd name="T22" fmla="*/ 1 w 244"/>
                <a:gd name="T23" fmla="*/ 6 h 227"/>
                <a:gd name="T24" fmla="*/ 0 w 244"/>
                <a:gd name="T25" fmla="*/ 5 h 227"/>
                <a:gd name="T26" fmla="*/ 0 w 244"/>
                <a:gd name="T27" fmla="*/ 5 h 227"/>
                <a:gd name="T28" fmla="*/ 0 w 244"/>
                <a:gd name="T29" fmla="*/ 2 h 227"/>
                <a:gd name="T30" fmla="*/ 0 w 244"/>
                <a:gd name="T31" fmla="*/ 1 h 227"/>
                <a:gd name="T32" fmla="*/ 0 w 244"/>
                <a:gd name="T33" fmla="*/ 1 h 227"/>
                <a:gd name="T34" fmla="*/ 0 w 244"/>
                <a:gd name="T35" fmla="*/ 1 h 227"/>
                <a:gd name="T36" fmla="*/ 1 w 244"/>
                <a:gd name="T37" fmla="*/ 1 h 227"/>
                <a:gd name="T38" fmla="*/ 2 w 244"/>
                <a:gd name="T39" fmla="*/ 0 h 227"/>
                <a:gd name="T40" fmla="*/ 2 w 244"/>
                <a:gd name="T41" fmla="*/ 0 h 227"/>
                <a:gd name="T42" fmla="*/ 2 w 244"/>
                <a:gd name="T43" fmla="*/ 0 h 227"/>
                <a:gd name="T44" fmla="*/ 2 w 244"/>
                <a:gd name="T45" fmla="*/ 0 h 227"/>
                <a:gd name="T46" fmla="*/ 2 w 244"/>
                <a:gd name="T47" fmla="*/ 0 h 227"/>
                <a:gd name="T48" fmla="*/ 2 w 244"/>
                <a:gd name="T49" fmla="*/ 0 h 227"/>
                <a:gd name="T50" fmla="*/ 3 w 244"/>
                <a:gd name="T51" fmla="*/ 0 h 227"/>
                <a:gd name="T52" fmla="*/ 3 w 244"/>
                <a:gd name="T53" fmla="*/ 0 h 227"/>
                <a:gd name="T54" fmla="*/ 3 w 244"/>
                <a:gd name="T55" fmla="*/ 0 h 227"/>
                <a:gd name="T56" fmla="*/ 4 w 244"/>
                <a:gd name="T57" fmla="*/ 0 h 227"/>
                <a:gd name="T58" fmla="*/ 4 w 244"/>
                <a:gd name="T59" fmla="*/ 1 h 227"/>
                <a:gd name="T60" fmla="*/ 5 w 244"/>
                <a:gd name="T61" fmla="*/ 1 h 227"/>
                <a:gd name="T62" fmla="*/ 5 w 244"/>
                <a:gd name="T63" fmla="*/ 1 h 227"/>
                <a:gd name="T64" fmla="*/ 5 w 244"/>
                <a:gd name="T65" fmla="*/ 1 h 227"/>
                <a:gd name="T66" fmla="*/ 7 w 244"/>
                <a:gd name="T67" fmla="*/ 4 h 227"/>
                <a:gd name="T68" fmla="*/ 7 w 244"/>
                <a:gd name="T69" fmla="*/ 5 h 227"/>
                <a:gd name="T70" fmla="*/ 7 w 244"/>
                <a:gd name="T71" fmla="*/ 5 h 227"/>
                <a:gd name="T72" fmla="*/ 7 w 244"/>
                <a:gd name="T73" fmla="*/ 5 h 227"/>
                <a:gd name="T74" fmla="*/ 7 w 244"/>
                <a:gd name="T75" fmla="*/ 5 h 227"/>
                <a:gd name="T76" fmla="*/ 4 w 244"/>
                <a:gd name="T77" fmla="*/ 6 h 2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4"/>
                <a:gd name="T118" fmla="*/ 0 h 227"/>
                <a:gd name="T119" fmla="*/ 244 w 244"/>
                <a:gd name="T120" fmla="*/ 227 h 22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4" h="227">
                  <a:moveTo>
                    <a:pt x="141" y="223"/>
                  </a:moveTo>
                  <a:lnTo>
                    <a:pt x="138" y="224"/>
                  </a:lnTo>
                  <a:lnTo>
                    <a:pt x="133" y="226"/>
                  </a:lnTo>
                  <a:lnTo>
                    <a:pt x="128" y="226"/>
                  </a:lnTo>
                  <a:lnTo>
                    <a:pt x="123" y="227"/>
                  </a:lnTo>
                  <a:lnTo>
                    <a:pt x="118" y="227"/>
                  </a:lnTo>
                  <a:lnTo>
                    <a:pt x="113" y="227"/>
                  </a:lnTo>
                  <a:lnTo>
                    <a:pt x="108" y="227"/>
                  </a:lnTo>
                  <a:lnTo>
                    <a:pt x="104" y="226"/>
                  </a:lnTo>
                  <a:lnTo>
                    <a:pt x="33" y="205"/>
                  </a:lnTo>
                  <a:lnTo>
                    <a:pt x="25" y="202"/>
                  </a:lnTo>
                  <a:lnTo>
                    <a:pt x="18" y="196"/>
                  </a:lnTo>
                  <a:lnTo>
                    <a:pt x="13" y="188"/>
                  </a:lnTo>
                  <a:lnTo>
                    <a:pt x="11" y="180"/>
                  </a:lnTo>
                  <a:lnTo>
                    <a:pt x="0" y="51"/>
                  </a:lnTo>
                  <a:lnTo>
                    <a:pt x="1" y="43"/>
                  </a:lnTo>
                  <a:lnTo>
                    <a:pt x="3" y="35"/>
                  </a:lnTo>
                  <a:lnTo>
                    <a:pt x="9" y="28"/>
                  </a:lnTo>
                  <a:lnTo>
                    <a:pt x="16" y="24"/>
                  </a:lnTo>
                  <a:lnTo>
                    <a:pt x="60" y="5"/>
                  </a:lnTo>
                  <a:lnTo>
                    <a:pt x="64" y="4"/>
                  </a:lnTo>
                  <a:lnTo>
                    <a:pt x="69" y="2"/>
                  </a:lnTo>
                  <a:lnTo>
                    <a:pt x="73" y="1"/>
                  </a:lnTo>
                  <a:lnTo>
                    <a:pt x="79" y="0"/>
                  </a:lnTo>
                  <a:lnTo>
                    <a:pt x="83" y="0"/>
                  </a:lnTo>
                  <a:lnTo>
                    <a:pt x="88" y="0"/>
                  </a:lnTo>
                  <a:lnTo>
                    <a:pt x="92" y="0"/>
                  </a:lnTo>
                  <a:lnTo>
                    <a:pt x="97" y="1"/>
                  </a:lnTo>
                  <a:lnTo>
                    <a:pt x="145" y="13"/>
                  </a:lnTo>
                  <a:lnTo>
                    <a:pt x="153" y="16"/>
                  </a:lnTo>
                  <a:lnTo>
                    <a:pt x="161" y="20"/>
                  </a:lnTo>
                  <a:lnTo>
                    <a:pt x="168" y="27"/>
                  </a:lnTo>
                  <a:lnTo>
                    <a:pt x="174" y="34"/>
                  </a:lnTo>
                  <a:lnTo>
                    <a:pt x="241" y="157"/>
                  </a:lnTo>
                  <a:lnTo>
                    <a:pt x="244" y="163"/>
                  </a:lnTo>
                  <a:lnTo>
                    <a:pt x="244" y="170"/>
                  </a:lnTo>
                  <a:lnTo>
                    <a:pt x="240" y="177"/>
                  </a:lnTo>
                  <a:lnTo>
                    <a:pt x="233" y="181"/>
                  </a:lnTo>
                  <a:lnTo>
                    <a:pt x="141" y="22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1" name="Freeform 233"/>
            <p:cNvSpPr>
              <a:spLocks/>
            </p:cNvSpPr>
            <p:nvPr/>
          </p:nvSpPr>
          <p:spPr bwMode="auto">
            <a:xfrm>
              <a:off x="1233" y="3581"/>
              <a:ext cx="20" cy="32"/>
            </a:xfrm>
            <a:custGeom>
              <a:avLst/>
              <a:gdLst>
                <a:gd name="T0" fmla="*/ 3 w 118"/>
                <a:gd name="T1" fmla="*/ 5 h 191"/>
                <a:gd name="T2" fmla="*/ 3 w 118"/>
                <a:gd name="T3" fmla="*/ 5 h 191"/>
                <a:gd name="T4" fmla="*/ 3 w 118"/>
                <a:gd name="T5" fmla="*/ 5 h 191"/>
                <a:gd name="T6" fmla="*/ 3 w 118"/>
                <a:gd name="T7" fmla="*/ 5 h 191"/>
                <a:gd name="T8" fmla="*/ 3 w 118"/>
                <a:gd name="T9" fmla="*/ 5 h 191"/>
                <a:gd name="T10" fmla="*/ 2 w 118"/>
                <a:gd name="T11" fmla="*/ 1 h 191"/>
                <a:gd name="T12" fmla="*/ 2 w 118"/>
                <a:gd name="T13" fmla="*/ 1 h 191"/>
                <a:gd name="T14" fmla="*/ 2 w 118"/>
                <a:gd name="T15" fmla="*/ 1 h 191"/>
                <a:gd name="T16" fmla="*/ 2 w 118"/>
                <a:gd name="T17" fmla="*/ 1 h 191"/>
                <a:gd name="T18" fmla="*/ 2 w 118"/>
                <a:gd name="T19" fmla="*/ 0 h 191"/>
                <a:gd name="T20" fmla="*/ 1 w 118"/>
                <a:gd name="T21" fmla="*/ 0 h 191"/>
                <a:gd name="T22" fmla="*/ 0 w 118"/>
                <a:gd name="T23" fmla="*/ 0 h 191"/>
                <a:gd name="T24" fmla="*/ 0 w 118"/>
                <a:gd name="T25" fmla="*/ 0 h 191"/>
                <a:gd name="T26" fmla="*/ 0 w 118"/>
                <a:gd name="T27" fmla="*/ 0 h 191"/>
                <a:gd name="T28" fmla="*/ 0 w 118"/>
                <a:gd name="T29" fmla="*/ 1 h 191"/>
                <a:gd name="T30" fmla="*/ 0 w 118"/>
                <a:gd name="T31" fmla="*/ 4 h 191"/>
                <a:gd name="T32" fmla="*/ 0 w 118"/>
                <a:gd name="T33" fmla="*/ 4 h 191"/>
                <a:gd name="T34" fmla="*/ 1 w 118"/>
                <a:gd name="T35" fmla="*/ 5 h 191"/>
                <a:gd name="T36" fmla="*/ 1 w 118"/>
                <a:gd name="T37" fmla="*/ 5 h 191"/>
                <a:gd name="T38" fmla="*/ 1 w 118"/>
                <a:gd name="T39" fmla="*/ 5 h 191"/>
                <a:gd name="T40" fmla="*/ 3 w 118"/>
                <a:gd name="T41" fmla="*/ 5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
                <a:gd name="T64" fmla="*/ 0 h 191"/>
                <a:gd name="T65" fmla="*/ 118 w 118"/>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 h="191">
                  <a:moveTo>
                    <a:pt x="104" y="190"/>
                  </a:moveTo>
                  <a:lnTo>
                    <a:pt x="112" y="191"/>
                  </a:lnTo>
                  <a:lnTo>
                    <a:pt x="116" y="188"/>
                  </a:lnTo>
                  <a:lnTo>
                    <a:pt x="118" y="184"/>
                  </a:lnTo>
                  <a:lnTo>
                    <a:pt x="118" y="177"/>
                  </a:lnTo>
                  <a:lnTo>
                    <a:pt x="83" y="36"/>
                  </a:lnTo>
                  <a:lnTo>
                    <a:pt x="80" y="28"/>
                  </a:lnTo>
                  <a:lnTo>
                    <a:pt x="74" y="22"/>
                  </a:lnTo>
                  <a:lnTo>
                    <a:pt x="68" y="15"/>
                  </a:lnTo>
                  <a:lnTo>
                    <a:pt x="60" y="11"/>
                  </a:lnTo>
                  <a:lnTo>
                    <a:pt x="17" y="0"/>
                  </a:lnTo>
                  <a:lnTo>
                    <a:pt x="10" y="0"/>
                  </a:lnTo>
                  <a:lnTo>
                    <a:pt x="4" y="2"/>
                  </a:lnTo>
                  <a:lnTo>
                    <a:pt x="1" y="8"/>
                  </a:lnTo>
                  <a:lnTo>
                    <a:pt x="0" y="15"/>
                  </a:lnTo>
                  <a:lnTo>
                    <a:pt x="11" y="144"/>
                  </a:lnTo>
                  <a:lnTo>
                    <a:pt x="13" y="152"/>
                  </a:lnTo>
                  <a:lnTo>
                    <a:pt x="18" y="160"/>
                  </a:lnTo>
                  <a:lnTo>
                    <a:pt x="25" y="166"/>
                  </a:lnTo>
                  <a:lnTo>
                    <a:pt x="33" y="169"/>
                  </a:lnTo>
                  <a:lnTo>
                    <a:pt x="104" y="190"/>
                  </a:lnTo>
                  <a:close/>
                </a:path>
              </a:pathLst>
            </a:custGeom>
            <a:solidFill>
              <a:srgbClr val="EDED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2" name="Freeform 234"/>
            <p:cNvSpPr>
              <a:spLocks/>
            </p:cNvSpPr>
            <p:nvPr/>
          </p:nvSpPr>
          <p:spPr bwMode="auto">
            <a:xfrm>
              <a:off x="1208" y="3605"/>
              <a:ext cx="81" cy="38"/>
            </a:xfrm>
            <a:custGeom>
              <a:avLst/>
              <a:gdLst>
                <a:gd name="T0" fmla="*/ 3 w 484"/>
                <a:gd name="T1" fmla="*/ 4 h 230"/>
                <a:gd name="T2" fmla="*/ 3 w 484"/>
                <a:gd name="T3" fmla="*/ 2 h 230"/>
                <a:gd name="T4" fmla="*/ 2 w 484"/>
                <a:gd name="T5" fmla="*/ 2 h 230"/>
                <a:gd name="T6" fmla="*/ 2 w 484"/>
                <a:gd name="T7" fmla="*/ 2 h 230"/>
                <a:gd name="T8" fmla="*/ 3 w 484"/>
                <a:gd name="T9" fmla="*/ 2 h 230"/>
                <a:gd name="T10" fmla="*/ 3 w 484"/>
                <a:gd name="T11" fmla="*/ 1 h 230"/>
                <a:gd name="T12" fmla="*/ 4 w 484"/>
                <a:gd name="T13" fmla="*/ 1 h 230"/>
                <a:gd name="T14" fmla="*/ 4 w 484"/>
                <a:gd name="T15" fmla="*/ 1 h 230"/>
                <a:gd name="T16" fmla="*/ 4 w 484"/>
                <a:gd name="T17" fmla="*/ 1 h 230"/>
                <a:gd name="T18" fmla="*/ 5 w 484"/>
                <a:gd name="T19" fmla="*/ 1 h 230"/>
                <a:gd name="T20" fmla="*/ 5 w 484"/>
                <a:gd name="T21" fmla="*/ 1 h 230"/>
                <a:gd name="T22" fmla="*/ 5 w 484"/>
                <a:gd name="T23" fmla="*/ 1 h 230"/>
                <a:gd name="T24" fmla="*/ 5 w 484"/>
                <a:gd name="T25" fmla="*/ 1 h 230"/>
                <a:gd name="T26" fmla="*/ 5 w 484"/>
                <a:gd name="T27" fmla="*/ 1 h 230"/>
                <a:gd name="T28" fmla="*/ 5 w 484"/>
                <a:gd name="T29" fmla="*/ 1 h 230"/>
                <a:gd name="T30" fmla="*/ 7 w 484"/>
                <a:gd name="T31" fmla="*/ 1 h 230"/>
                <a:gd name="T32" fmla="*/ 7 w 484"/>
                <a:gd name="T33" fmla="*/ 1 h 230"/>
                <a:gd name="T34" fmla="*/ 7 w 484"/>
                <a:gd name="T35" fmla="*/ 1 h 230"/>
                <a:gd name="T36" fmla="*/ 8 w 484"/>
                <a:gd name="T37" fmla="*/ 1 h 230"/>
                <a:gd name="T38" fmla="*/ 8 w 484"/>
                <a:gd name="T39" fmla="*/ 1 h 230"/>
                <a:gd name="T40" fmla="*/ 8 w 484"/>
                <a:gd name="T41" fmla="*/ 1 h 230"/>
                <a:gd name="T42" fmla="*/ 8 w 484"/>
                <a:gd name="T43" fmla="*/ 1 h 230"/>
                <a:gd name="T44" fmla="*/ 8 w 484"/>
                <a:gd name="T45" fmla="*/ 1 h 230"/>
                <a:gd name="T46" fmla="*/ 8 w 484"/>
                <a:gd name="T47" fmla="*/ 1 h 230"/>
                <a:gd name="T48" fmla="*/ 11 w 484"/>
                <a:gd name="T49" fmla="*/ 0 h 230"/>
                <a:gd name="T50" fmla="*/ 11 w 484"/>
                <a:gd name="T51" fmla="*/ 0 h 230"/>
                <a:gd name="T52" fmla="*/ 11 w 484"/>
                <a:gd name="T53" fmla="*/ 0 h 230"/>
                <a:gd name="T54" fmla="*/ 11 w 484"/>
                <a:gd name="T55" fmla="*/ 0 h 230"/>
                <a:gd name="T56" fmla="*/ 11 w 484"/>
                <a:gd name="T57" fmla="*/ 0 h 230"/>
                <a:gd name="T58" fmla="*/ 11 w 484"/>
                <a:gd name="T59" fmla="*/ 0 h 230"/>
                <a:gd name="T60" fmla="*/ 12 w 484"/>
                <a:gd name="T61" fmla="*/ 0 h 230"/>
                <a:gd name="T62" fmla="*/ 12 w 484"/>
                <a:gd name="T63" fmla="*/ 0 h 230"/>
                <a:gd name="T64" fmla="*/ 12 w 484"/>
                <a:gd name="T65" fmla="*/ 0 h 230"/>
                <a:gd name="T66" fmla="*/ 13 w 484"/>
                <a:gd name="T67" fmla="*/ 0 h 230"/>
                <a:gd name="T68" fmla="*/ 14 w 484"/>
                <a:gd name="T69" fmla="*/ 0 h 230"/>
                <a:gd name="T70" fmla="*/ 14 w 484"/>
                <a:gd name="T71" fmla="*/ 0 h 230"/>
                <a:gd name="T72" fmla="*/ 14 w 484"/>
                <a:gd name="T73" fmla="*/ 0 h 230"/>
                <a:gd name="T74" fmla="*/ 13 w 484"/>
                <a:gd name="T75" fmla="*/ 1 h 230"/>
                <a:gd name="T76" fmla="*/ 2 w 484"/>
                <a:gd name="T77" fmla="*/ 6 h 230"/>
                <a:gd name="T78" fmla="*/ 2 w 484"/>
                <a:gd name="T79" fmla="*/ 6 h 230"/>
                <a:gd name="T80" fmla="*/ 2 w 484"/>
                <a:gd name="T81" fmla="*/ 6 h 230"/>
                <a:gd name="T82" fmla="*/ 2 w 484"/>
                <a:gd name="T83" fmla="*/ 6 h 230"/>
                <a:gd name="T84" fmla="*/ 2 w 484"/>
                <a:gd name="T85" fmla="*/ 6 h 230"/>
                <a:gd name="T86" fmla="*/ 1 w 484"/>
                <a:gd name="T87" fmla="*/ 6 h 230"/>
                <a:gd name="T88" fmla="*/ 1 w 484"/>
                <a:gd name="T89" fmla="*/ 6 h 230"/>
                <a:gd name="T90" fmla="*/ 1 w 484"/>
                <a:gd name="T91" fmla="*/ 6 h 230"/>
                <a:gd name="T92" fmla="*/ 1 w 484"/>
                <a:gd name="T93" fmla="*/ 6 h 230"/>
                <a:gd name="T94" fmla="*/ 0 w 484"/>
                <a:gd name="T95" fmla="*/ 6 h 230"/>
                <a:gd name="T96" fmla="*/ 0 w 484"/>
                <a:gd name="T97" fmla="*/ 6 h 230"/>
                <a:gd name="T98" fmla="*/ 0 w 484"/>
                <a:gd name="T99" fmla="*/ 6 h 230"/>
                <a:gd name="T100" fmla="*/ 0 w 484"/>
                <a:gd name="T101" fmla="*/ 5 h 230"/>
                <a:gd name="T102" fmla="*/ 0 w 484"/>
                <a:gd name="T103" fmla="*/ 5 h 230"/>
                <a:gd name="T104" fmla="*/ 3 w 484"/>
                <a:gd name="T105" fmla="*/ 4 h 2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4"/>
                <a:gd name="T160" fmla="*/ 0 h 230"/>
                <a:gd name="T161" fmla="*/ 484 w 484"/>
                <a:gd name="T162" fmla="*/ 230 h 2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4" h="230">
                  <a:moveTo>
                    <a:pt x="118" y="132"/>
                  </a:moveTo>
                  <a:lnTo>
                    <a:pt x="88" y="82"/>
                  </a:lnTo>
                  <a:lnTo>
                    <a:pt x="85" y="75"/>
                  </a:lnTo>
                  <a:lnTo>
                    <a:pt x="85" y="67"/>
                  </a:lnTo>
                  <a:lnTo>
                    <a:pt x="89" y="60"/>
                  </a:lnTo>
                  <a:lnTo>
                    <a:pt x="95" y="56"/>
                  </a:lnTo>
                  <a:lnTo>
                    <a:pt x="146" y="32"/>
                  </a:lnTo>
                  <a:lnTo>
                    <a:pt x="151" y="31"/>
                  </a:lnTo>
                  <a:lnTo>
                    <a:pt x="155" y="30"/>
                  </a:lnTo>
                  <a:lnTo>
                    <a:pt x="160" y="29"/>
                  </a:lnTo>
                  <a:lnTo>
                    <a:pt x="164" y="28"/>
                  </a:lnTo>
                  <a:lnTo>
                    <a:pt x="170" y="28"/>
                  </a:lnTo>
                  <a:lnTo>
                    <a:pt x="175" y="28"/>
                  </a:lnTo>
                  <a:lnTo>
                    <a:pt x="179" y="28"/>
                  </a:lnTo>
                  <a:lnTo>
                    <a:pt x="184" y="29"/>
                  </a:lnTo>
                  <a:lnTo>
                    <a:pt x="255" y="50"/>
                  </a:lnTo>
                  <a:lnTo>
                    <a:pt x="259" y="51"/>
                  </a:lnTo>
                  <a:lnTo>
                    <a:pt x="264" y="51"/>
                  </a:lnTo>
                  <a:lnTo>
                    <a:pt x="269" y="51"/>
                  </a:lnTo>
                  <a:lnTo>
                    <a:pt x="274" y="51"/>
                  </a:lnTo>
                  <a:lnTo>
                    <a:pt x="279" y="50"/>
                  </a:lnTo>
                  <a:lnTo>
                    <a:pt x="284" y="50"/>
                  </a:lnTo>
                  <a:lnTo>
                    <a:pt x="289" y="48"/>
                  </a:lnTo>
                  <a:lnTo>
                    <a:pt x="292" y="47"/>
                  </a:lnTo>
                  <a:lnTo>
                    <a:pt x="384" y="5"/>
                  </a:lnTo>
                  <a:lnTo>
                    <a:pt x="389" y="4"/>
                  </a:lnTo>
                  <a:lnTo>
                    <a:pt x="394" y="2"/>
                  </a:lnTo>
                  <a:lnTo>
                    <a:pt x="398" y="1"/>
                  </a:lnTo>
                  <a:lnTo>
                    <a:pt x="404" y="1"/>
                  </a:lnTo>
                  <a:lnTo>
                    <a:pt x="408" y="0"/>
                  </a:lnTo>
                  <a:lnTo>
                    <a:pt x="413" y="0"/>
                  </a:lnTo>
                  <a:lnTo>
                    <a:pt x="417" y="0"/>
                  </a:lnTo>
                  <a:lnTo>
                    <a:pt x="422" y="1"/>
                  </a:lnTo>
                  <a:lnTo>
                    <a:pt x="475" y="10"/>
                  </a:lnTo>
                  <a:lnTo>
                    <a:pt x="482" y="12"/>
                  </a:lnTo>
                  <a:lnTo>
                    <a:pt x="484" y="14"/>
                  </a:lnTo>
                  <a:lnTo>
                    <a:pt x="483" y="18"/>
                  </a:lnTo>
                  <a:lnTo>
                    <a:pt x="477" y="22"/>
                  </a:lnTo>
                  <a:lnTo>
                    <a:pt x="70" y="227"/>
                  </a:lnTo>
                  <a:lnTo>
                    <a:pt x="65" y="229"/>
                  </a:lnTo>
                  <a:lnTo>
                    <a:pt x="60" y="230"/>
                  </a:lnTo>
                  <a:lnTo>
                    <a:pt x="56" y="230"/>
                  </a:lnTo>
                  <a:lnTo>
                    <a:pt x="51" y="230"/>
                  </a:lnTo>
                  <a:lnTo>
                    <a:pt x="47" y="230"/>
                  </a:lnTo>
                  <a:lnTo>
                    <a:pt x="42" y="229"/>
                  </a:lnTo>
                  <a:lnTo>
                    <a:pt x="38" y="228"/>
                  </a:lnTo>
                  <a:lnTo>
                    <a:pt x="35" y="227"/>
                  </a:lnTo>
                  <a:lnTo>
                    <a:pt x="7" y="212"/>
                  </a:lnTo>
                  <a:lnTo>
                    <a:pt x="2" y="208"/>
                  </a:lnTo>
                  <a:lnTo>
                    <a:pt x="0" y="203"/>
                  </a:lnTo>
                  <a:lnTo>
                    <a:pt x="2" y="199"/>
                  </a:lnTo>
                  <a:lnTo>
                    <a:pt x="7" y="194"/>
                  </a:lnTo>
                  <a:lnTo>
                    <a:pt x="118" y="132"/>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3" name="Freeform 235"/>
            <p:cNvSpPr>
              <a:spLocks/>
            </p:cNvSpPr>
            <p:nvPr/>
          </p:nvSpPr>
          <p:spPr bwMode="auto">
            <a:xfrm>
              <a:off x="1184" y="3596"/>
              <a:ext cx="43" cy="41"/>
            </a:xfrm>
            <a:custGeom>
              <a:avLst/>
              <a:gdLst>
                <a:gd name="T0" fmla="*/ 0 w 256"/>
                <a:gd name="T1" fmla="*/ 1 h 247"/>
                <a:gd name="T2" fmla="*/ 0 w 256"/>
                <a:gd name="T3" fmla="*/ 1 h 247"/>
                <a:gd name="T4" fmla="*/ 0 w 256"/>
                <a:gd name="T5" fmla="*/ 1 h 247"/>
                <a:gd name="T6" fmla="*/ 0 w 256"/>
                <a:gd name="T7" fmla="*/ 1 h 247"/>
                <a:gd name="T8" fmla="*/ 0 w 256"/>
                <a:gd name="T9" fmla="*/ 1 h 247"/>
                <a:gd name="T10" fmla="*/ 2 w 256"/>
                <a:gd name="T11" fmla="*/ 0 h 247"/>
                <a:gd name="T12" fmla="*/ 2 w 256"/>
                <a:gd name="T13" fmla="*/ 0 h 247"/>
                <a:gd name="T14" fmla="*/ 2 w 256"/>
                <a:gd name="T15" fmla="*/ 0 h 247"/>
                <a:gd name="T16" fmla="*/ 2 w 256"/>
                <a:gd name="T17" fmla="*/ 0 h 247"/>
                <a:gd name="T18" fmla="*/ 3 w 256"/>
                <a:gd name="T19" fmla="*/ 0 h 247"/>
                <a:gd name="T20" fmla="*/ 3 w 256"/>
                <a:gd name="T21" fmla="*/ 0 h 247"/>
                <a:gd name="T22" fmla="*/ 3 w 256"/>
                <a:gd name="T23" fmla="*/ 0 h 247"/>
                <a:gd name="T24" fmla="*/ 3 w 256"/>
                <a:gd name="T25" fmla="*/ 0 h 247"/>
                <a:gd name="T26" fmla="*/ 3 w 256"/>
                <a:gd name="T27" fmla="*/ 0 h 247"/>
                <a:gd name="T28" fmla="*/ 4 w 256"/>
                <a:gd name="T29" fmla="*/ 1 h 247"/>
                <a:gd name="T30" fmla="*/ 5 w 256"/>
                <a:gd name="T31" fmla="*/ 1 h 247"/>
                <a:gd name="T32" fmla="*/ 5 w 256"/>
                <a:gd name="T33" fmla="*/ 1 h 247"/>
                <a:gd name="T34" fmla="*/ 5 w 256"/>
                <a:gd name="T35" fmla="*/ 1 h 247"/>
                <a:gd name="T36" fmla="*/ 5 w 256"/>
                <a:gd name="T37" fmla="*/ 1 h 247"/>
                <a:gd name="T38" fmla="*/ 6 w 256"/>
                <a:gd name="T39" fmla="*/ 3 h 247"/>
                <a:gd name="T40" fmla="*/ 6 w 256"/>
                <a:gd name="T41" fmla="*/ 3 h 247"/>
                <a:gd name="T42" fmla="*/ 6 w 256"/>
                <a:gd name="T43" fmla="*/ 3 h 247"/>
                <a:gd name="T44" fmla="*/ 6 w 256"/>
                <a:gd name="T45" fmla="*/ 3 h 247"/>
                <a:gd name="T46" fmla="*/ 7 w 256"/>
                <a:gd name="T47" fmla="*/ 4 h 247"/>
                <a:gd name="T48" fmla="*/ 7 w 256"/>
                <a:gd name="T49" fmla="*/ 5 h 247"/>
                <a:gd name="T50" fmla="*/ 7 w 256"/>
                <a:gd name="T51" fmla="*/ 5 h 247"/>
                <a:gd name="T52" fmla="*/ 7 w 256"/>
                <a:gd name="T53" fmla="*/ 5 h 247"/>
                <a:gd name="T54" fmla="*/ 7 w 256"/>
                <a:gd name="T55" fmla="*/ 5 h 247"/>
                <a:gd name="T56" fmla="*/ 7 w 256"/>
                <a:gd name="T57" fmla="*/ 5 h 247"/>
                <a:gd name="T58" fmla="*/ 4 w 256"/>
                <a:gd name="T59" fmla="*/ 7 h 247"/>
                <a:gd name="T60" fmla="*/ 4 w 256"/>
                <a:gd name="T61" fmla="*/ 7 h 247"/>
                <a:gd name="T62" fmla="*/ 4 w 256"/>
                <a:gd name="T63" fmla="*/ 7 h 247"/>
                <a:gd name="T64" fmla="*/ 4 w 256"/>
                <a:gd name="T65" fmla="*/ 7 h 247"/>
                <a:gd name="T66" fmla="*/ 4 w 256"/>
                <a:gd name="T67" fmla="*/ 6 h 247"/>
                <a:gd name="T68" fmla="*/ 3 w 256"/>
                <a:gd name="T69" fmla="*/ 2 h 247"/>
                <a:gd name="T70" fmla="*/ 3 w 256"/>
                <a:gd name="T71" fmla="*/ 2 h 247"/>
                <a:gd name="T72" fmla="*/ 2 w 256"/>
                <a:gd name="T73" fmla="*/ 2 h 247"/>
                <a:gd name="T74" fmla="*/ 2 w 256"/>
                <a:gd name="T75" fmla="*/ 2 h 247"/>
                <a:gd name="T76" fmla="*/ 2 w 256"/>
                <a:gd name="T77" fmla="*/ 2 h 247"/>
                <a:gd name="T78" fmla="*/ 0 w 256"/>
                <a:gd name="T79" fmla="*/ 1 h 2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6"/>
                <a:gd name="T121" fmla="*/ 0 h 247"/>
                <a:gd name="T122" fmla="*/ 256 w 256"/>
                <a:gd name="T123" fmla="*/ 247 h 2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6" h="247">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2" y="26"/>
                  </a:lnTo>
                  <a:lnTo>
                    <a:pt x="171" y="33"/>
                  </a:lnTo>
                  <a:lnTo>
                    <a:pt x="178" y="40"/>
                  </a:lnTo>
                  <a:lnTo>
                    <a:pt x="184" y="46"/>
                  </a:lnTo>
                  <a:lnTo>
                    <a:pt x="213" y="98"/>
                  </a:lnTo>
                  <a:lnTo>
                    <a:pt x="218" y="106"/>
                  </a:lnTo>
                  <a:lnTo>
                    <a:pt x="223" y="115"/>
                  </a:lnTo>
                  <a:lnTo>
                    <a:pt x="229" y="124"/>
                  </a:lnTo>
                  <a:lnTo>
                    <a:pt x="234" y="132"/>
                  </a:lnTo>
                  <a:lnTo>
                    <a:pt x="254" y="166"/>
                  </a:lnTo>
                  <a:lnTo>
                    <a:pt x="256" y="172"/>
                  </a:lnTo>
                  <a:lnTo>
                    <a:pt x="256" y="180"/>
                  </a:lnTo>
                  <a:lnTo>
                    <a:pt x="253" y="187"/>
                  </a:lnTo>
                  <a:lnTo>
                    <a:pt x="247" y="193"/>
                  </a:lnTo>
                  <a:lnTo>
                    <a:pt x="153" y="244"/>
                  </a:lnTo>
                  <a:lnTo>
                    <a:pt x="146" y="247"/>
                  </a:lnTo>
                  <a:lnTo>
                    <a:pt x="139" y="245"/>
                  </a:lnTo>
                  <a:lnTo>
                    <a:pt x="134" y="241"/>
                  </a:lnTo>
                  <a:lnTo>
                    <a:pt x="131" y="234"/>
                  </a:lnTo>
                  <a:lnTo>
                    <a:pt x="90" y="83"/>
                  </a:lnTo>
                  <a:lnTo>
                    <a:pt x="87" y="76"/>
                  </a:lnTo>
                  <a:lnTo>
                    <a:pt x="80" y="69"/>
                  </a:lnTo>
                  <a:lnTo>
                    <a:pt x="73" y="63"/>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4" name="Freeform 236"/>
            <p:cNvSpPr>
              <a:spLocks/>
            </p:cNvSpPr>
            <p:nvPr/>
          </p:nvSpPr>
          <p:spPr bwMode="auto">
            <a:xfrm>
              <a:off x="1184" y="3596"/>
              <a:ext cx="27" cy="10"/>
            </a:xfrm>
            <a:custGeom>
              <a:avLst/>
              <a:gdLst>
                <a:gd name="T0" fmla="*/ 0 w 162"/>
                <a:gd name="T1" fmla="*/ 1 h 61"/>
                <a:gd name="T2" fmla="*/ 0 w 162"/>
                <a:gd name="T3" fmla="*/ 1 h 61"/>
                <a:gd name="T4" fmla="*/ 0 w 162"/>
                <a:gd name="T5" fmla="*/ 1 h 61"/>
                <a:gd name="T6" fmla="*/ 0 w 162"/>
                <a:gd name="T7" fmla="*/ 1 h 61"/>
                <a:gd name="T8" fmla="*/ 0 w 162"/>
                <a:gd name="T9" fmla="*/ 1 h 61"/>
                <a:gd name="T10" fmla="*/ 2 w 162"/>
                <a:gd name="T11" fmla="*/ 0 h 61"/>
                <a:gd name="T12" fmla="*/ 2 w 162"/>
                <a:gd name="T13" fmla="*/ 0 h 61"/>
                <a:gd name="T14" fmla="*/ 2 w 162"/>
                <a:gd name="T15" fmla="*/ 0 h 61"/>
                <a:gd name="T16" fmla="*/ 2 w 162"/>
                <a:gd name="T17" fmla="*/ 0 h 61"/>
                <a:gd name="T18" fmla="*/ 2 w 162"/>
                <a:gd name="T19" fmla="*/ 0 h 61"/>
                <a:gd name="T20" fmla="*/ 3 w 162"/>
                <a:gd name="T21" fmla="*/ 0 h 61"/>
                <a:gd name="T22" fmla="*/ 3 w 162"/>
                <a:gd name="T23" fmla="*/ 0 h 61"/>
                <a:gd name="T24" fmla="*/ 3 w 162"/>
                <a:gd name="T25" fmla="*/ 0 h 61"/>
                <a:gd name="T26" fmla="*/ 3 w 162"/>
                <a:gd name="T27" fmla="*/ 0 h 61"/>
                <a:gd name="T28" fmla="*/ 4 w 162"/>
                <a:gd name="T29" fmla="*/ 1 h 61"/>
                <a:gd name="T30" fmla="*/ 4 w 162"/>
                <a:gd name="T31" fmla="*/ 1 h 61"/>
                <a:gd name="T32" fmla="*/ 4 w 162"/>
                <a:gd name="T33" fmla="*/ 1 h 61"/>
                <a:gd name="T34" fmla="*/ 4 w 162"/>
                <a:gd name="T35" fmla="*/ 1 h 61"/>
                <a:gd name="T36" fmla="*/ 4 w 162"/>
                <a:gd name="T37" fmla="*/ 1 h 61"/>
                <a:gd name="T38" fmla="*/ 3 w 162"/>
                <a:gd name="T39" fmla="*/ 2 h 61"/>
                <a:gd name="T40" fmla="*/ 3 w 162"/>
                <a:gd name="T41" fmla="*/ 2 h 61"/>
                <a:gd name="T42" fmla="*/ 3 w 162"/>
                <a:gd name="T43" fmla="*/ 2 h 61"/>
                <a:gd name="T44" fmla="*/ 2 w 162"/>
                <a:gd name="T45" fmla="*/ 2 h 61"/>
                <a:gd name="T46" fmla="*/ 2 w 162"/>
                <a:gd name="T47" fmla="*/ 2 h 61"/>
                <a:gd name="T48" fmla="*/ 2 w 162"/>
                <a:gd name="T49" fmla="*/ 2 h 61"/>
                <a:gd name="T50" fmla="*/ 2 w 162"/>
                <a:gd name="T51" fmla="*/ 2 h 61"/>
                <a:gd name="T52" fmla="*/ 2 w 162"/>
                <a:gd name="T53" fmla="*/ 2 h 61"/>
                <a:gd name="T54" fmla="*/ 2 w 162"/>
                <a:gd name="T55" fmla="*/ 2 h 61"/>
                <a:gd name="T56" fmla="*/ 0 w 162"/>
                <a:gd name="T57" fmla="*/ 1 h 6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
                <a:gd name="T88" fmla="*/ 0 h 61"/>
                <a:gd name="T89" fmla="*/ 162 w 162"/>
                <a:gd name="T90" fmla="*/ 61 h 6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 h="61">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0" y="26"/>
                  </a:lnTo>
                  <a:lnTo>
                    <a:pt x="162" y="29"/>
                  </a:lnTo>
                  <a:lnTo>
                    <a:pt x="160" y="34"/>
                  </a:lnTo>
                  <a:lnTo>
                    <a:pt x="155" y="37"/>
                  </a:lnTo>
                  <a:lnTo>
                    <a:pt x="103" y="58"/>
                  </a:lnTo>
                  <a:lnTo>
                    <a:pt x="98" y="59"/>
                  </a:lnTo>
                  <a:lnTo>
                    <a:pt x="94" y="60"/>
                  </a:lnTo>
                  <a:lnTo>
                    <a:pt x="89" y="60"/>
                  </a:lnTo>
                  <a:lnTo>
                    <a:pt x="85" y="61"/>
                  </a:lnTo>
                  <a:lnTo>
                    <a:pt x="79" y="61"/>
                  </a:lnTo>
                  <a:lnTo>
                    <a:pt x="74" y="61"/>
                  </a:lnTo>
                  <a:lnTo>
                    <a:pt x="70" y="61"/>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5" name="Freeform 237"/>
            <p:cNvSpPr>
              <a:spLocks/>
            </p:cNvSpPr>
            <p:nvPr/>
          </p:nvSpPr>
          <p:spPr bwMode="auto">
            <a:xfrm>
              <a:off x="1235" y="3575"/>
              <a:ext cx="24" cy="9"/>
            </a:xfrm>
            <a:custGeom>
              <a:avLst/>
              <a:gdLst>
                <a:gd name="T0" fmla="*/ 0 w 144"/>
                <a:gd name="T1" fmla="*/ 1 h 50"/>
                <a:gd name="T2" fmla="*/ 0 w 144"/>
                <a:gd name="T3" fmla="*/ 1 h 50"/>
                <a:gd name="T4" fmla="*/ 0 w 144"/>
                <a:gd name="T5" fmla="*/ 1 h 50"/>
                <a:gd name="T6" fmla="*/ 0 w 144"/>
                <a:gd name="T7" fmla="*/ 1 h 50"/>
                <a:gd name="T8" fmla="*/ 0 w 144"/>
                <a:gd name="T9" fmla="*/ 1 h 50"/>
                <a:gd name="T10" fmla="*/ 1 w 144"/>
                <a:gd name="T11" fmla="*/ 1 h 50"/>
                <a:gd name="T12" fmla="*/ 2 w 144"/>
                <a:gd name="T13" fmla="*/ 2 h 50"/>
                <a:gd name="T14" fmla="*/ 2 w 144"/>
                <a:gd name="T15" fmla="*/ 2 h 50"/>
                <a:gd name="T16" fmla="*/ 2 w 144"/>
                <a:gd name="T17" fmla="*/ 2 h 50"/>
                <a:gd name="T18" fmla="*/ 2 w 144"/>
                <a:gd name="T19" fmla="*/ 2 h 50"/>
                <a:gd name="T20" fmla="*/ 2 w 144"/>
                <a:gd name="T21" fmla="*/ 2 h 50"/>
                <a:gd name="T22" fmla="*/ 2 w 144"/>
                <a:gd name="T23" fmla="*/ 1 h 50"/>
                <a:gd name="T24" fmla="*/ 2 w 144"/>
                <a:gd name="T25" fmla="*/ 1 h 50"/>
                <a:gd name="T26" fmla="*/ 2 w 144"/>
                <a:gd name="T27" fmla="*/ 1 h 50"/>
                <a:gd name="T28" fmla="*/ 4 w 144"/>
                <a:gd name="T29" fmla="*/ 1 h 50"/>
                <a:gd name="T30" fmla="*/ 4 w 144"/>
                <a:gd name="T31" fmla="*/ 1 h 50"/>
                <a:gd name="T32" fmla="*/ 4 w 144"/>
                <a:gd name="T33" fmla="*/ 1 h 50"/>
                <a:gd name="T34" fmla="*/ 4 w 144"/>
                <a:gd name="T35" fmla="*/ 1 h 50"/>
                <a:gd name="T36" fmla="*/ 4 w 144"/>
                <a:gd name="T37" fmla="*/ 0 h 50"/>
                <a:gd name="T38" fmla="*/ 2 w 144"/>
                <a:gd name="T39" fmla="*/ 0 h 50"/>
                <a:gd name="T40" fmla="*/ 2 w 144"/>
                <a:gd name="T41" fmla="*/ 0 h 50"/>
                <a:gd name="T42" fmla="*/ 2 w 144"/>
                <a:gd name="T43" fmla="*/ 0 h 50"/>
                <a:gd name="T44" fmla="*/ 2 w 144"/>
                <a:gd name="T45" fmla="*/ 0 h 50"/>
                <a:gd name="T46" fmla="*/ 2 w 144"/>
                <a:gd name="T47" fmla="*/ 0 h 50"/>
                <a:gd name="T48" fmla="*/ 2 w 144"/>
                <a:gd name="T49" fmla="*/ 0 h 50"/>
                <a:gd name="T50" fmla="*/ 2 w 144"/>
                <a:gd name="T51" fmla="*/ 0 h 50"/>
                <a:gd name="T52" fmla="*/ 2 w 144"/>
                <a:gd name="T53" fmla="*/ 0 h 50"/>
                <a:gd name="T54" fmla="*/ 1 w 144"/>
                <a:gd name="T55" fmla="*/ 0 h 50"/>
                <a:gd name="T56" fmla="*/ 0 w 144"/>
                <a:gd name="T57" fmla="*/ 1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50"/>
                <a:gd name="T89" fmla="*/ 144 w 14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50">
                  <a:moveTo>
                    <a:pt x="7" y="24"/>
                  </a:moveTo>
                  <a:lnTo>
                    <a:pt x="1" y="27"/>
                  </a:lnTo>
                  <a:lnTo>
                    <a:pt x="0" y="31"/>
                  </a:lnTo>
                  <a:lnTo>
                    <a:pt x="2" y="34"/>
                  </a:lnTo>
                  <a:lnTo>
                    <a:pt x="8" y="36"/>
                  </a:lnTo>
                  <a:lnTo>
                    <a:pt x="51" y="47"/>
                  </a:lnTo>
                  <a:lnTo>
                    <a:pt x="55" y="49"/>
                  </a:lnTo>
                  <a:lnTo>
                    <a:pt x="60" y="50"/>
                  </a:lnTo>
                  <a:lnTo>
                    <a:pt x="64" y="50"/>
                  </a:lnTo>
                  <a:lnTo>
                    <a:pt x="70" y="50"/>
                  </a:lnTo>
                  <a:lnTo>
                    <a:pt x="74" y="49"/>
                  </a:lnTo>
                  <a:lnTo>
                    <a:pt x="79" y="47"/>
                  </a:lnTo>
                  <a:lnTo>
                    <a:pt x="83" y="46"/>
                  </a:lnTo>
                  <a:lnTo>
                    <a:pt x="88" y="45"/>
                  </a:lnTo>
                  <a:lnTo>
                    <a:pt x="136" y="25"/>
                  </a:lnTo>
                  <a:lnTo>
                    <a:pt x="142" y="22"/>
                  </a:lnTo>
                  <a:lnTo>
                    <a:pt x="144" y="18"/>
                  </a:lnTo>
                  <a:lnTo>
                    <a:pt x="142" y="15"/>
                  </a:lnTo>
                  <a:lnTo>
                    <a:pt x="136" y="13"/>
                  </a:lnTo>
                  <a:lnTo>
                    <a:pt x="88" y="1"/>
                  </a:lnTo>
                  <a:lnTo>
                    <a:pt x="83" y="0"/>
                  </a:lnTo>
                  <a:lnTo>
                    <a:pt x="79" y="0"/>
                  </a:lnTo>
                  <a:lnTo>
                    <a:pt x="74" y="0"/>
                  </a:lnTo>
                  <a:lnTo>
                    <a:pt x="70" y="0"/>
                  </a:lnTo>
                  <a:lnTo>
                    <a:pt x="64" y="1"/>
                  </a:lnTo>
                  <a:lnTo>
                    <a:pt x="60" y="2"/>
                  </a:lnTo>
                  <a:lnTo>
                    <a:pt x="55" y="4"/>
                  </a:lnTo>
                  <a:lnTo>
                    <a:pt x="51" y="5"/>
                  </a:lnTo>
                  <a:lnTo>
                    <a:pt x="7" y="24"/>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6" name="Freeform 238"/>
            <p:cNvSpPr>
              <a:spLocks/>
            </p:cNvSpPr>
            <p:nvPr/>
          </p:nvSpPr>
          <p:spPr bwMode="auto">
            <a:xfrm>
              <a:off x="1054" y="3290"/>
              <a:ext cx="224" cy="362"/>
            </a:xfrm>
            <a:custGeom>
              <a:avLst/>
              <a:gdLst>
                <a:gd name="T0" fmla="*/ 1 w 1346"/>
                <a:gd name="T1" fmla="*/ 8 h 2178"/>
                <a:gd name="T2" fmla="*/ 1 w 1346"/>
                <a:gd name="T3" fmla="*/ 8 h 2178"/>
                <a:gd name="T4" fmla="*/ 0 w 1346"/>
                <a:gd name="T5" fmla="*/ 9 h 2178"/>
                <a:gd name="T6" fmla="*/ 0 w 1346"/>
                <a:gd name="T7" fmla="*/ 10 h 2178"/>
                <a:gd name="T8" fmla="*/ 0 w 1346"/>
                <a:gd name="T9" fmla="*/ 56 h 2178"/>
                <a:gd name="T10" fmla="*/ 0 w 1346"/>
                <a:gd name="T11" fmla="*/ 57 h 2178"/>
                <a:gd name="T12" fmla="*/ 1 w 1346"/>
                <a:gd name="T13" fmla="*/ 58 h 2178"/>
                <a:gd name="T14" fmla="*/ 1 w 1346"/>
                <a:gd name="T15" fmla="*/ 58 h 2178"/>
                <a:gd name="T16" fmla="*/ 2 w 1346"/>
                <a:gd name="T17" fmla="*/ 58 h 2178"/>
                <a:gd name="T18" fmla="*/ 17 w 1346"/>
                <a:gd name="T19" fmla="*/ 60 h 2178"/>
                <a:gd name="T20" fmla="*/ 17 w 1346"/>
                <a:gd name="T21" fmla="*/ 60 h 2178"/>
                <a:gd name="T22" fmla="*/ 18 w 1346"/>
                <a:gd name="T23" fmla="*/ 60 h 2178"/>
                <a:gd name="T24" fmla="*/ 19 w 1346"/>
                <a:gd name="T25" fmla="*/ 60 h 2178"/>
                <a:gd name="T26" fmla="*/ 20 w 1346"/>
                <a:gd name="T27" fmla="*/ 60 h 2178"/>
                <a:gd name="T28" fmla="*/ 21 w 1346"/>
                <a:gd name="T29" fmla="*/ 59 h 2178"/>
                <a:gd name="T30" fmla="*/ 23 w 1346"/>
                <a:gd name="T31" fmla="*/ 58 h 2178"/>
                <a:gd name="T32" fmla="*/ 26 w 1346"/>
                <a:gd name="T33" fmla="*/ 56 h 2178"/>
                <a:gd name="T34" fmla="*/ 29 w 1346"/>
                <a:gd name="T35" fmla="*/ 55 h 2178"/>
                <a:gd name="T36" fmla="*/ 32 w 1346"/>
                <a:gd name="T37" fmla="*/ 53 h 2178"/>
                <a:gd name="T38" fmla="*/ 34 w 1346"/>
                <a:gd name="T39" fmla="*/ 52 h 2178"/>
                <a:gd name="T40" fmla="*/ 35 w 1346"/>
                <a:gd name="T41" fmla="*/ 51 h 2178"/>
                <a:gd name="T42" fmla="*/ 36 w 1346"/>
                <a:gd name="T43" fmla="*/ 51 h 2178"/>
                <a:gd name="T44" fmla="*/ 37 w 1346"/>
                <a:gd name="T45" fmla="*/ 50 h 2178"/>
                <a:gd name="T46" fmla="*/ 37 w 1346"/>
                <a:gd name="T47" fmla="*/ 50 h 2178"/>
                <a:gd name="T48" fmla="*/ 37 w 1346"/>
                <a:gd name="T49" fmla="*/ 49 h 2178"/>
                <a:gd name="T50" fmla="*/ 37 w 1346"/>
                <a:gd name="T51" fmla="*/ 4 h 2178"/>
                <a:gd name="T52" fmla="*/ 37 w 1346"/>
                <a:gd name="T53" fmla="*/ 3 h 2178"/>
                <a:gd name="T54" fmla="*/ 37 w 1346"/>
                <a:gd name="T55" fmla="*/ 3 h 2178"/>
                <a:gd name="T56" fmla="*/ 36 w 1346"/>
                <a:gd name="T57" fmla="*/ 2 h 2178"/>
                <a:gd name="T58" fmla="*/ 35 w 1346"/>
                <a:gd name="T59" fmla="*/ 2 h 2178"/>
                <a:gd name="T60" fmla="*/ 21 w 1346"/>
                <a:gd name="T61" fmla="*/ 0 h 2178"/>
                <a:gd name="T62" fmla="*/ 20 w 1346"/>
                <a:gd name="T63" fmla="*/ 0 h 2178"/>
                <a:gd name="T64" fmla="*/ 20 w 1346"/>
                <a:gd name="T65" fmla="*/ 0 h 2178"/>
                <a:gd name="T66" fmla="*/ 19 w 1346"/>
                <a:gd name="T67" fmla="*/ 0 h 2178"/>
                <a:gd name="T68" fmla="*/ 2 w 1346"/>
                <a:gd name="T69" fmla="*/ 8 h 21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46"/>
                <a:gd name="T106" fmla="*/ 0 h 2178"/>
                <a:gd name="T107" fmla="*/ 1346 w 1346"/>
                <a:gd name="T108" fmla="*/ 2178 h 21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46" h="2178">
                  <a:moveTo>
                    <a:pt x="59" y="276"/>
                  </a:moveTo>
                  <a:lnTo>
                    <a:pt x="46" y="283"/>
                  </a:lnTo>
                  <a:lnTo>
                    <a:pt x="36" y="291"/>
                  </a:lnTo>
                  <a:lnTo>
                    <a:pt x="26" y="301"/>
                  </a:lnTo>
                  <a:lnTo>
                    <a:pt x="17" y="312"/>
                  </a:lnTo>
                  <a:lnTo>
                    <a:pt x="10" y="324"/>
                  </a:lnTo>
                  <a:lnTo>
                    <a:pt x="5" y="338"/>
                  </a:lnTo>
                  <a:lnTo>
                    <a:pt x="1" y="351"/>
                  </a:lnTo>
                  <a:lnTo>
                    <a:pt x="0" y="365"/>
                  </a:lnTo>
                  <a:lnTo>
                    <a:pt x="10" y="2038"/>
                  </a:lnTo>
                  <a:lnTo>
                    <a:pt x="11" y="2052"/>
                  </a:lnTo>
                  <a:lnTo>
                    <a:pt x="16" y="2064"/>
                  </a:lnTo>
                  <a:lnTo>
                    <a:pt x="21" y="2076"/>
                  </a:lnTo>
                  <a:lnTo>
                    <a:pt x="29" y="2086"/>
                  </a:lnTo>
                  <a:lnTo>
                    <a:pt x="40" y="2095"/>
                  </a:lnTo>
                  <a:lnTo>
                    <a:pt x="50" y="2103"/>
                  </a:lnTo>
                  <a:lnTo>
                    <a:pt x="62" y="2108"/>
                  </a:lnTo>
                  <a:lnTo>
                    <a:pt x="76" y="2111"/>
                  </a:lnTo>
                  <a:lnTo>
                    <a:pt x="585" y="2176"/>
                  </a:lnTo>
                  <a:lnTo>
                    <a:pt x="598" y="2178"/>
                  </a:lnTo>
                  <a:lnTo>
                    <a:pt x="613" y="2178"/>
                  </a:lnTo>
                  <a:lnTo>
                    <a:pt x="629" y="2176"/>
                  </a:lnTo>
                  <a:lnTo>
                    <a:pt x="645" y="2174"/>
                  </a:lnTo>
                  <a:lnTo>
                    <a:pt x="659" y="2171"/>
                  </a:lnTo>
                  <a:lnTo>
                    <a:pt x="675" y="2166"/>
                  </a:lnTo>
                  <a:lnTo>
                    <a:pt x="689" y="2162"/>
                  </a:lnTo>
                  <a:lnTo>
                    <a:pt x="701" y="2156"/>
                  </a:lnTo>
                  <a:lnTo>
                    <a:pt x="708" y="2153"/>
                  </a:lnTo>
                  <a:lnTo>
                    <a:pt x="726" y="2143"/>
                  </a:lnTo>
                  <a:lnTo>
                    <a:pt x="755" y="2128"/>
                  </a:lnTo>
                  <a:lnTo>
                    <a:pt x="792" y="2108"/>
                  </a:lnTo>
                  <a:lnTo>
                    <a:pt x="836" y="2085"/>
                  </a:lnTo>
                  <a:lnTo>
                    <a:pt x="886" y="2059"/>
                  </a:lnTo>
                  <a:lnTo>
                    <a:pt x="939" y="2031"/>
                  </a:lnTo>
                  <a:lnTo>
                    <a:pt x="995" y="2003"/>
                  </a:lnTo>
                  <a:lnTo>
                    <a:pt x="1049" y="1975"/>
                  </a:lnTo>
                  <a:lnTo>
                    <a:pt x="1102" y="1947"/>
                  </a:lnTo>
                  <a:lnTo>
                    <a:pt x="1151" y="1921"/>
                  </a:lnTo>
                  <a:lnTo>
                    <a:pt x="1195" y="1897"/>
                  </a:lnTo>
                  <a:lnTo>
                    <a:pt x="1233" y="1878"/>
                  </a:lnTo>
                  <a:lnTo>
                    <a:pt x="1262" y="1864"/>
                  </a:lnTo>
                  <a:lnTo>
                    <a:pt x="1280" y="1854"/>
                  </a:lnTo>
                  <a:lnTo>
                    <a:pt x="1287" y="1850"/>
                  </a:lnTo>
                  <a:lnTo>
                    <a:pt x="1298" y="1842"/>
                  </a:lnTo>
                  <a:lnTo>
                    <a:pt x="1309" y="1833"/>
                  </a:lnTo>
                  <a:lnTo>
                    <a:pt x="1319" y="1822"/>
                  </a:lnTo>
                  <a:lnTo>
                    <a:pt x="1328" y="1810"/>
                  </a:lnTo>
                  <a:lnTo>
                    <a:pt x="1334" y="1797"/>
                  </a:lnTo>
                  <a:lnTo>
                    <a:pt x="1339" y="1784"/>
                  </a:lnTo>
                  <a:lnTo>
                    <a:pt x="1342" y="1770"/>
                  </a:lnTo>
                  <a:lnTo>
                    <a:pt x="1343" y="1757"/>
                  </a:lnTo>
                  <a:lnTo>
                    <a:pt x="1346" y="147"/>
                  </a:lnTo>
                  <a:lnTo>
                    <a:pt x="1344" y="133"/>
                  </a:lnTo>
                  <a:lnTo>
                    <a:pt x="1340" y="121"/>
                  </a:lnTo>
                  <a:lnTo>
                    <a:pt x="1334" y="108"/>
                  </a:lnTo>
                  <a:lnTo>
                    <a:pt x="1326" y="98"/>
                  </a:lnTo>
                  <a:lnTo>
                    <a:pt x="1316" y="89"/>
                  </a:lnTo>
                  <a:lnTo>
                    <a:pt x="1306" y="81"/>
                  </a:lnTo>
                  <a:lnTo>
                    <a:pt x="1294" y="76"/>
                  </a:lnTo>
                  <a:lnTo>
                    <a:pt x="1280" y="72"/>
                  </a:lnTo>
                  <a:lnTo>
                    <a:pt x="782" y="3"/>
                  </a:lnTo>
                  <a:lnTo>
                    <a:pt x="769" y="2"/>
                  </a:lnTo>
                  <a:lnTo>
                    <a:pt x="754" y="0"/>
                  </a:lnTo>
                  <a:lnTo>
                    <a:pt x="738" y="2"/>
                  </a:lnTo>
                  <a:lnTo>
                    <a:pt x="722" y="3"/>
                  </a:lnTo>
                  <a:lnTo>
                    <a:pt x="707" y="6"/>
                  </a:lnTo>
                  <a:lnTo>
                    <a:pt x="691" y="9"/>
                  </a:lnTo>
                  <a:lnTo>
                    <a:pt x="677" y="13"/>
                  </a:lnTo>
                  <a:lnTo>
                    <a:pt x="665" y="17"/>
                  </a:lnTo>
                  <a:lnTo>
                    <a:pt x="59" y="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7" name="Freeform 239"/>
            <p:cNvSpPr>
              <a:spLocks/>
            </p:cNvSpPr>
            <p:nvPr/>
          </p:nvSpPr>
          <p:spPr bwMode="auto">
            <a:xfrm>
              <a:off x="1055" y="3291"/>
              <a:ext cx="222" cy="360"/>
            </a:xfrm>
            <a:custGeom>
              <a:avLst/>
              <a:gdLst>
                <a:gd name="T0" fmla="*/ 2 w 1332"/>
                <a:gd name="T1" fmla="*/ 8 h 2163"/>
                <a:gd name="T2" fmla="*/ 1 w 1332"/>
                <a:gd name="T3" fmla="*/ 8 h 2163"/>
                <a:gd name="T4" fmla="*/ 1 w 1332"/>
                <a:gd name="T5" fmla="*/ 8 h 2163"/>
                <a:gd name="T6" fmla="*/ 1 w 1332"/>
                <a:gd name="T7" fmla="*/ 8 h 2163"/>
                <a:gd name="T8" fmla="*/ 0 w 1332"/>
                <a:gd name="T9" fmla="*/ 8 h 2163"/>
                <a:gd name="T10" fmla="*/ 0 w 1332"/>
                <a:gd name="T11" fmla="*/ 9 h 2163"/>
                <a:gd name="T12" fmla="*/ 0 w 1332"/>
                <a:gd name="T13" fmla="*/ 9 h 2163"/>
                <a:gd name="T14" fmla="*/ 0 w 1332"/>
                <a:gd name="T15" fmla="*/ 9 h 2163"/>
                <a:gd name="T16" fmla="*/ 0 w 1332"/>
                <a:gd name="T17" fmla="*/ 10 h 2163"/>
                <a:gd name="T18" fmla="*/ 0 w 1332"/>
                <a:gd name="T19" fmla="*/ 56 h 2163"/>
                <a:gd name="T20" fmla="*/ 0 w 1332"/>
                <a:gd name="T21" fmla="*/ 57 h 2163"/>
                <a:gd name="T22" fmla="*/ 0 w 1332"/>
                <a:gd name="T23" fmla="*/ 57 h 2163"/>
                <a:gd name="T24" fmla="*/ 0 w 1332"/>
                <a:gd name="T25" fmla="*/ 57 h 2163"/>
                <a:gd name="T26" fmla="*/ 1 w 1332"/>
                <a:gd name="T27" fmla="*/ 57 h 2163"/>
                <a:gd name="T28" fmla="*/ 1 w 1332"/>
                <a:gd name="T29" fmla="*/ 58 h 2163"/>
                <a:gd name="T30" fmla="*/ 1 w 1332"/>
                <a:gd name="T31" fmla="*/ 58 h 2163"/>
                <a:gd name="T32" fmla="*/ 2 w 1332"/>
                <a:gd name="T33" fmla="*/ 58 h 2163"/>
                <a:gd name="T34" fmla="*/ 2 w 1332"/>
                <a:gd name="T35" fmla="*/ 58 h 2163"/>
                <a:gd name="T36" fmla="*/ 16 w 1332"/>
                <a:gd name="T37" fmla="*/ 60 h 2163"/>
                <a:gd name="T38" fmla="*/ 16 w 1332"/>
                <a:gd name="T39" fmla="*/ 60 h 2163"/>
                <a:gd name="T40" fmla="*/ 17 w 1332"/>
                <a:gd name="T41" fmla="*/ 60 h 2163"/>
                <a:gd name="T42" fmla="*/ 17 w 1332"/>
                <a:gd name="T43" fmla="*/ 60 h 2163"/>
                <a:gd name="T44" fmla="*/ 18 w 1332"/>
                <a:gd name="T45" fmla="*/ 60 h 2163"/>
                <a:gd name="T46" fmla="*/ 18 w 1332"/>
                <a:gd name="T47" fmla="*/ 60 h 2163"/>
                <a:gd name="T48" fmla="*/ 18 w 1332"/>
                <a:gd name="T49" fmla="*/ 60 h 2163"/>
                <a:gd name="T50" fmla="*/ 19 w 1332"/>
                <a:gd name="T51" fmla="*/ 59 h 2163"/>
                <a:gd name="T52" fmla="*/ 19 w 1332"/>
                <a:gd name="T53" fmla="*/ 59 h 2163"/>
                <a:gd name="T54" fmla="*/ 35 w 1332"/>
                <a:gd name="T55" fmla="*/ 51 h 2163"/>
                <a:gd name="T56" fmla="*/ 36 w 1332"/>
                <a:gd name="T57" fmla="*/ 51 h 2163"/>
                <a:gd name="T58" fmla="*/ 36 w 1332"/>
                <a:gd name="T59" fmla="*/ 50 h 2163"/>
                <a:gd name="T60" fmla="*/ 36 w 1332"/>
                <a:gd name="T61" fmla="*/ 50 h 2163"/>
                <a:gd name="T62" fmla="*/ 36 w 1332"/>
                <a:gd name="T63" fmla="*/ 50 h 2163"/>
                <a:gd name="T64" fmla="*/ 37 w 1332"/>
                <a:gd name="T65" fmla="*/ 49 h 2163"/>
                <a:gd name="T66" fmla="*/ 37 w 1332"/>
                <a:gd name="T67" fmla="*/ 49 h 2163"/>
                <a:gd name="T68" fmla="*/ 37 w 1332"/>
                <a:gd name="T69" fmla="*/ 49 h 2163"/>
                <a:gd name="T70" fmla="*/ 37 w 1332"/>
                <a:gd name="T71" fmla="*/ 48 h 2163"/>
                <a:gd name="T72" fmla="*/ 37 w 1332"/>
                <a:gd name="T73" fmla="*/ 4 h 2163"/>
                <a:gd name="T74" fmla="*/ 37 w 1332"/>
                <a:gd name="T75" fmla="*/ 3 h 2163"/>
                <a:gd name="T76" fmla="*/ 37 w 1332"/>
                <a:gd name="T77" fmla="*/ 3 h 2163"/>
                <a:gd name="T78" fmla="*/ 37 w 1332"/>
                <a:gd name="T79" fmla="*/ 3 h 2163"/>
                <a:gd name="T80" fmla="*/ 36 w 1332"/>
                <a:gd name="T81" fmla="*/ 3 h 2163"/>
                <a:gd name="T82" fmla="*/ 36 w 1332"/>
                <a:gd name="T83" fmla="*/ 2 h 2163"/>
                <a:gd name="T84" fmla="*/ 36 w 1332"/>
                <a:gd name="T85" fmla="*/ 2 h 2163"/>
                <a:gd name="T86" fmla="*/ 36 w 1332"/>
                <a:gd name="T87" fmla="*/ 2 h 2163"/>
                <a:gd name="T88" fmla="*/ 35 w 1332"/>
                <a:gd name="T89" fmla="*/ 2 h 2163"/>
                <a:gd name="T90" fmla="*/ 22 w 1332"/>
                <a:gd name="T91" fmla="*/ 0 h 2163"/>
                <a:gd name="T92" fmla="*/ 21 w 1332"/>
                <a:gd name="T93" fmla="*/ 0 h 2163"/>
                <a:gd name="T94" fmla="*/ 21 w 1332"/>
                <a:gd name="T95" fmla="*/ 0 h 2163"/>
                <a:gd name="T96" fmla="*/ 20 w 1332"/>
                <a:gd name="T97" fmla="*/ 0 h 2163"/>
                <a:gd name="T98" fmla="*/ 20 w 1332"/>
                <a:gd name="T99" fmla="*/ 0 h 2163"/>
                <a:gd name="T100" fmla="*/ 19 w 1332"/>
                <a:gd name="T101" fmla="*/ 0 h 2163"/>
                <a:gd name="T102" fmla="*/ 19 w 1332"/>
                <a:gd name="T103" fmla="*/ 0 h 2163"/>
                <a:gd name="T104" fmla="*/ 19 w 1332"/>
                <a:gd name="T105" fmla="*/ 0 h 2163"/>
                <a:gd name="T106" fmla="*/ 18 w 1332"/>
                <a:gd name="T107" fmla="*/ 0 h 2163"/>
                <a:gd name="T108" fmla="*/ 2 w 1332"/>
                <a:gd name="T109" fmla="*/ 8 h 216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2"/>
                <a:gd name="T166" fmla="*/ 0 h 2163"/>
                <a:gd name="T167" fmla="*/ 1332 w 1332"/>
                <a:gd name="T168" fmla="*/ 2163 h 216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2" h="2163">
                  <a:moveTo>
                    <a:pt x="55" y="274"/>
                  </a:moveTo>
                  <a:lnTo>
                    <a:pt x="44" y="279"/>
                  </a:lnTo>
                  <a:lnTo>
                    <a:pt x="34" y="288"/>
                  </a:lnTo>
                  <a:lnTo>
                    <a:pt x="25" y="297"/>
                  </a:lnTo>
                  <a:lnTo>
                    <a:pt x="16" y="307"/>
                  </a:lnTo>
                  <a:lnTo>
                    <a:pt x="9" y="320"/>
                  </a:lnTo>
                  <a:lnTo>
                    <a:pt x="4" y="331"/>
                  </a:lnTo>
                  <a:lnTo>
                    <a:pt x="1" y="343"/>
                  </a:lnTo>
                  <a:lnTo>
                    <a:pt x="0" y="356"/>
                  </a:lnTo>
                  <a:lnTo>
                    <a:pt x="10" y="2030"/>
                  </a:lnTo>
                  <a:lnTo>
                    <a:pt x="11" y="2042"/>
                  </a:lnTo>
                  <a:lnTo>
                    <a:pt x="14" y="2054"/>
                  </a:lnTo>
                  <a:lnTo>
                    <a:pt x="20" y="2065"/>
                  </a:lnTo>
                  <a:lnTo>
                    <a:pt x="28" y="2074"/>
                  </a:lnTo>
                  <a:lnTo>
                    <a:pt x="36" y="2083"/>
                  </a:lnTo>
                  <a:lnTo>
                    <a:pt x="46" y="2090"/>
                  </a:lnTo>
                  <a:lnTo>
                    <a:pt x="57" y="2094"/>
                  </a:lnTo>
                  <a:lnTo>
                    <a:pt x="69" y="2096"/>
                  </a:lnTo>
                  <a:lnTo>
                    <a:pt x="579" y="2162"/>
                  </a:lnTo>
                  <a:lnTo>
                    <a:pt x="592" y="2163"/>
                  </a:lnTo>
                  <a:lnTo>
                    <a:pt x="606" y="2163"/>
                  </a:lnTo>
                  <a:lnTo>
                    <a:pt x="621" y="2162"/>
                  </a:lnTo>
                  <a:lnTo>
                    <a:pt x="636" y="2159"/>
                  </a:lnTo>
                  <a:lnTo>
                    <a:pt x="651" y="2156"/>
                  </a:lnTo>
                  <a:lnTo>
                    <a:pt x="666" y="2152"/>
                  </a:lnTo>
                  <a:lnTo>
                    <a:pt x="679" y="2147"/>
                  </a:lnTo>
                  <a:lnTo>
                    <a:pt x="691" y="2141"/>
                  </a:lnTo>
                  <a:lnTo>
                    <a:pt x="1277" y="1835"/>
                  </a:lnTo>
                  <a:lnTo>
                    <a:pt x="1287" y="1829"/>
                  </a:lnTo>
                  <a:lnTo>
                    <a:pt x="1297" y="1821"/>
                  </a:lnTo>
                  <a:lnTo>
                    <a:pt x="1306" y="1811"/>
                  </a:lnTo>
                  <a:lnTo>
                    <a:pt x="1314" y="1798"/>
                  </a:lnTo>
                  <a:lnTo>
                    <a:pt x="1321" y="1787"/>
                  </a:lnTo>
                  <a:lnTo>
                    <a:pt x="1325" y="1774"/>
                  </a:lnTo>
                  <a:lnTo>
                    <a:pt x="1328" y="1761"/>
                  </a:lnTo>
                  <a:lnTo>
                    <a:pt x="1330" y="1749"/>
                  </a:lnTo>
                  <a:lnTo>
                    <a:pt x="1332" y="139"/>
                  </a:lnTo>
                  <a:lnTo>
                    <a:pt x="1331" y="126"/>
                  </a:lnTo>
                  <a:lnTo>
                    <a:pt x="1327" y="115"/>
                  </a:lnTo>
                  <a:lnTo>
                    <a:pt x="1322" y="104"/>
                  </a:lnTo>
                  <a:lnTo>
                    <a:pt x="1314" y="95"/>
                  </a:lnTo>
                  <a:lnTo>
                    <a:pt x="1306" y="86"/>
                  </a:lnTo>
                  <a:lnTo>
                    <a:pt x="1296" y="79"/>
                  </a:lnTo>
                  <a:lnTo>
                    <a:pt x="1284" y="75"/>
                  </a:lnTo>
                  <a:lnTo>
                    <a:pt x="1272" y="71"/>
                  </a:lnTo>
                  <a:lnTo>
                    <a:pt x="774" y="1"/>
                  </a:lnTo>
                  <a:lnTo>
                    <a:pt x="761" y="0"/>
                  </a:lnTo>
                  <a:lnTo>
                    <a:pt x="747" y="0"/>
                  </a:lnTo>
                  <a:lnTo>
                    <a:pt x="731" y="0"/>
                  </a:lnTo>
                  <a:lnTo>
                    <a:pt x="717" y="3"/>
                  </a:lnTo>
                  <a:lnTo>
                    <a:pt x="701" y="5"/>
                  </a:lnTo>
                  <a:lnTo>
                    <a:pt x="686" y="8"/>
                  </a:lnTo>
                  <a:lnTo>
                    <a:pt x="673" y="12"/>
                  </a:lnTo>
                  <a:lnTo>
                    <a:pt x="660" y="16"/>
                  </a:lnTo>
                  <a:lnTo>
                    <a:pt x="55" y="27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8" name="Freeform 240"/>
            <p:cNvSpPr>
              <a:spLocks/>
            </p:cNvSpPr>
            <p:nvPr/>
          </p:nvSpPr>
          <p:spPr bwMode="auto">
            <a:xfrm>
              <a:off x="1163" y="3311"/>
              <a:ext cx="111" cy="334"/>
            </a:xfrm>
            <a:custGeom>
              <a:avLst/>
              <a:gdLst>
                <a:gd name="T0" fmla="*/ 19 w 662"/>
                <a:gd name="T1" fmla="*/ 45 h 2007"/>
                <a:gd name="T2" fmla="*/ 19 w 662"/>
                <a:gd name="T3" fmla="*/ 45 h 2007"/>
                <a:gd name="T4" fmla="*/ 18 w 662"/>
                <a:gd name="T5" fmla="*/ 46 h 2007"/>
                <a:gd name="T6" fmla="*/ 18 w 662"/>
                <a:gd name="T7" fmla="*/ 46 h 2007"/>
                <a:gd name="T8" fmla="*/ 18 w 662"/>
                <a:gd name="T9" fmla="*/ 46 h 2007"/>
                <a:gd name="T10" fmla="*/ 18 w 662"/>
                <a:gd name="T11" fmla="*/ 46 h 2007"/>
                <a:gd name="T12" fmla="*/ 18 w 662"/>
                <a:gd name="T13" fmla="*/ 47 h 2007"/>
                <a:gd name="T14" fmla="*/ 18 w 662"/>
                <a:gd name="T15" fmla="*/ 47 h 2007"/>
                <a:gd name="T16" fmla="*/ 17 w 662"/>
                <a:gd name="T17" fmla="*/ 47 h 2007"/>
                <a:gd name="T18" fmla="*/ 1 w 662"/>
                <a:gd name="T19" fmla="*/ 55 h 2007"/>
                <a:gd name="T20" fmla="*/ 1 w 662"/>
                <a:gd name="T21" fmla="*/ 56 h 2007"/>
                <a:gd name="T22" fmla="*/ 1 w 662"/>
                <a:gd name="T23" fmla="*/ 56 h 2007"/>
                <a:gd name="T24" fmla="*/ 1 w 662"/>
                <a:gd name="T25" fmla="*/ 56 h 2007"/>
                <a:gd name="T26" fmla="*/ 1 w 662"/>
                <a:gd name="T27" fmla="*/ 56 h 2007"/>
                <a:gd name="T28" fmla="*/ 0 w 662"/>
                <a:gd name="T29" fmla="*/ 55 h 2007"/>
                <a:gd name="T30" fmla="*/ 0 w 662"/>
                <a:gd name="T31" fmla="*/ 55 h 2007"/>
                <a:gd name="T32" fmla="*/ 0 w 662"/>
                <a:gd name="T33" fmla="*/ 55 h 2007"/>
                <a:gd name="T34" fmla="*/ 0 w 662"/>
                <a:gd name="T35" fmla="*/ 55 h 2007"/>
                <a:gd name="T36" fmla="*/ 0 w 662"/>
                <a:gd name="T37" fmla="*/ 9 h 2007"/>
                <a:gd name="T38" fmla="*/ 0 w 662"/>
                <a:gd name="T39" fmla="*/ 9 h 2007"/>
                <a:gd name="T40" fmla="*/ 0 w 662"/>
                <a:gd name="T41" fmla="*/ 8 h 2007"/>
                <a:gd name="T42" fmla="*/ 0 w 662"/>
                <a:gd name="T43" fmla="*/ 8 h 2007"/>
                <a:gd name="T44" fmla="*/ 0 w 662"/>
                <a:gd name="T45" fmla="*/ 8 h 2007"/>
                <a:gd name="T46" fmla="*/ 1 w 662"/>
                <a:gd name="T47" fmla="*/ 8 h 2007"/>
                <a:gd name="T48" fmla="*/ 1 w 662"/>
                <a:gd name="T49" fmla="*/ 7 h 2007"/>
                <a:gd name="T50" fmla="*/ 1 w 662"/>
                <a:gd name="T51" fmla="*/ 7 h 2007"/>
                <a:gd name="T52" fmla="*/ 1 w 662"/>
                <a:gd name="T53" fmla="*/ 7 h 2007"/>
                <a:gd name="T54" fmla="*/ 1 w 662"/>
                <a:gd name="T55" fmla="*/ 7 h 2007"/>
                <a:gd name="T56" fmla="*/ 2 w 662"/>
                <a:gd name="T57" fmla="*/ 7 h 2007"/>
                <a:gd name="T58" fmla="*/ 3 w 662"/>
                <a:gd name="T59" fmla="*/ 6 h 2007"/>
                <a:gd name="T60" fmla="*/ 4 w 662"/>
                <a:gd name="T61" fmla="*/ 6 h 2007"/>
                <a:gd name="T62" fmla="*/ 5 w 662"/>
                <a:gd name="T63" fmla="*/ 5 h 2007"/>
                <a:gd name="T64" fmla="*/ 6 w 662"/>
                <a:gd name="T65" fmla="*/ 5 h 2007"/>
                <a:gd name="T66" fmla="*/ 8 w 662"/>
                <a:gd name="T67" fmla="*/ 4 h 2007"/>
                <a:gd name="T68" fmla="*/ 10 w 662"/>
                <a:gd name="T69" fmla="*/ 4 h 2007"/>
                <a:gd name="T70" fmla="*/ 11 w 662"/>
                <a:gd name="T71" fmla="*/ 3 h 2007"/>
                <a:gd name="T72" fmla="*/ 13 w 662"/>
                <a:gd name="T73" fmla="*/ 2 h 2007"/>
                <a:gd name="T74" fmla="*/ 14 w 662"/>
                <a:gd name="T75" fmla="*/ 2 h 2007"/>
                <a:gd name="T76" fmla="*/ 15 w 662"/>
                <a:gd name="T77" fmla="*/ 1 h 2007"/>
                <a:gd name="T78" fmla="*/ 16 w 662"/>
                <a:gd name="T79" fmla="*/ 1 h 2007"/>
                <a:gd name="T80" fmla="*/ 17 w 662"/>
                <a:gd name="T81" fmla="*/ 0 h 2007"/>
                <a:gd name="T82" fmla="*/ 18 w 662"/>
                <a:gd name="T83" fmla="*/ 0 h 2007"/>
                <a:gd name="T84" fmla="*/ 18 w 662"/>
                <a:gd name="T85" fmla="*/ 0 h 2007"/>
                <a:gd name="T86" fmla="*/ 18 w 662"/>
                <a:gd name="T87" fmla="*/ 0 h 2007"/>
                <a:gd name="T88" fmla="*/ 18 w 662"/>
                <a:gd name="T89" fmla="*/ 0 h 2007"/>
                <a:gd name="T90" fmla="*/ 18 w 662"/>
                <a:gd name="T91" fmla="*/ 0 h 2007"/>
                <a:gd name="T92" fmla="*/ 18 w 662"/>
                <a:gd name="T93" fmla="*/ 0 h 2007"/>
                <a:gd name="T94" fmla="*/ 18 w 662"/>
                <a:gd name="T95" fmla="*/ 0 h 2007"/>
                <a:gd name="T96" fmla="*/ 19 w 662"/>
                <a:gd name="T97" fmla="*/ 0 h 2007"/>
                <a:gd name="T98" fmla="*/ 19 w 662"/>
                <a:gd name="T99" fmla="*/ 0 h 2007"/>
                <a:gd name="T100" fmla="*/ 19 w 662"/>
                <a:gd name="T101" fmla="*/ 0 h 2007"/>
                <a:gd name="T102" fmla="*/ 19 w 662"/>
                <a:gd name="T103" fmla="*/ 45 h 20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62"/>
                <a:gd name="T157" fmla="*/ 0 h 2007"/>
                <a:gd name="T158" fmla="*/ 662 w 662"/>
                <a:gd name="T159" fmla="*/ 2007 h 20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62" h="2007">
                  <a:moveTo>
                    <a:pt x="661" y="1629"/>
                  </a:moveTo>
                  <a:lnTo>
                    <a:pt x="660" y="1639"/>
                  </a:lnTo>
                  <a:lnTo>
                    <a:pt x="658" y="1648"/>
                  </a:lnTo>
                  <a:lnTo>
                    <a:pt x="653" y="1658"/>
                  </a:lnTo>
                  <a:lnTo>
                    <a:pt x="649" y="1668"/>
                  </a:lnTo>
                  <a:lnTo>
                    <a:pt x="642" y="1677"/>
                  </a:lnTo>
                  <a:lnTo>
                    <a:pt x="635" y="1685"/>
                  </a:lnTo>
                  <a:lnTo>
                    <a:pt x="627" y="1692"/>
                  </a:lnTo>
                  <a:lnTo>
                    <a:pt x="619" y="1697"/>
                  </a:lnTo>
                  <a:lnTo>
                    <a:pt x="34" y="2003"/>
                  </a:lnTo>
                  <a:lnTo>
                    <a:pt x="28" y="2006"/>
                  </a:lnTo>
                  <a:lnTo>
                    <a:pt x="23" y="2007"/>
                  </a:lnTo>
                  <a:lnTo>
                    <a:pt x="20" y="2007"/>
                  </a:lnTo>
                  <a:lnTo>
                    <a:pt x="17" y="2006"/>
                  </a:lnTo>
                  <a:lnTo>
                    <a:pt x="14" y="2003"/>
                  </a:lnTo>
                  <a:lnTo>
                    <a:pt x="12" y="2000"/>
                  </a:lnTo>
                  <a:lnTo>
                    <a:pt x="11" y="1996"/>
                  </a:lnTo>
                  <a:lnTo>
                    <a:pt x="11" y="1990"/>
                  </a:lnTo>
                  <a:lnTo>
                    <a:pt x="0" y="324"/>
                  </a:lnTo>
                  <a:lnTo>
                    <a:pt x="0" y="315"/>
                  </a:lnTo>
                  <a:lnTo>
                    <a:pt x="3" y="304"/>
                  </a:lnTo>
                  <a:lnTo>
                    <a:pt x="7" y="295"/>
                  </a:lnTo>
                  <a:lnTo>
                    <a:pt x="12" y="286"/>
                  </a:lnTo>
                  <a:lnTo>
                    <a:pt x="18" y="277"/>
                  </a:lnTo>
                  <a:lnTo>
                    <a:pt x="25" y="271"/>
                  </a:lnTo>
                  <a:lnTo>
                    <a:pt x="32" y="264"/>
                  </a:lnTo>
                  <a:lnTo>
                    <a:pt x="40" y="259"/>
                  </a:lnTo>
                  <a:lnTo>
                    <a:pt x="47" y="256"/>
                  </a:lnTo>
                  <a:lnTo>
                    <a:pt x="66" y="248"/>
                  </a:lnTo>
                  <a:lnTo>
                    <a:pt x="96" y="236"/>
                  </a:lnTo>
                  <a:lnTo>
                    <a:pt x="134" y="219"/>
                  </a:lnTo>
                  <a:lnTo>
                    <a:pt x="179" y="200"/>
                  </a:lnTo>
                  <a:lnTo>
                    <a:pt x="229" y="178"/>
                  </a:lnTo>
                  <a:lnTo>
                    <a:pt x="283" y="155"/>
                  </a:lnTo>
                  <a:lnTo>
                    <a:pt x="340" y="131"/>
                  </a:lnTo>
                  <a:lnTo>
                    <a:pt x="395" y="108"/>
                  </a:lnTo>
                  <a:lnTo>
                    <a:pt x="449" y="84"/>
                  </a:lnTo>
                  <a:lnTo>
                    <a:pt x="499" y="63"/>
                  </a:lnTo>
                  <a:lnTo>
                    <a:pt x="544" y="43"/>
                  </a:lnTo>
                  <a:lnTo>
                    <a:pt x="582" y="27"/>
                  </a:lnTo>
                  <a:lnTo>
                    <a:pt x="612" y="14"/>
                  </a:lnTo>
                  <a:lnTo>
                    <a:pt x="631" y="6"/>
                  </a:lnTo>
                  <a:lnTo>
                    <a:pt x="638" y="3"/>
                  </a:lnTo>
                  <a:lnTo>
                    <a:pt x="643" y="1"/>
                  </a:lnTo>
                  <a:lnTo>
                    <a:pt x="649" y="0"/>
                  </a:lnTo>
                  <a:lnTo>
                    <a:pt x="652" y="0"/>
                  </a:lnTo>
                  <a:lnTo>
                    <a:pt x="656" y="2"/>
                  </a:lnTo>
                  <a:lnTo>
                    <a:pt x="659" y="4"/>
                  </a:lnTo>
                  <a:lnTo>
                    <a:pt x="661" y="9"/>
                  </a:lnTo>
                  <a:lnTo>
                    <a:pt x="662" y="13"/>
                  </a:lnTo>
                  <a:lnTo>
                    <a:pt x="662" y="19"/>
                  </a:lnTo>
                  <a:lnTo>
                    <a:pt x="661" y="16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9" name="Freeform 241"/>
            <p:cNvSpPr>
              <a:spLocks/>
            </p:cNvSpPr>
            <p:nvPr/>
          </p:nvSpPr>
          <p:spPr bwMode="auto">
            <a:xfrm>
              <a:off x="1068" y="3294"/>
              <a:ext cx="196" cy="56"/>
            </a:xfrm>
            <a:custGeom>
              <a:avLst/>
              <a:gdLst>
                <a:gd name="T0" fmla="*/ 16 w 1178"/>
                <a:gd name="T1" fmla="*/ 0 h 336"/>
                <a:gd name="T2" fmla="*/ 15 w 1178"/>
                <a:gd name="T3" fmla="*/ 1 h 336"/>
                <a:gd name="T4" fmla="*/ 13 w 1178"/>
                <a:gd name="T5" fmla="*/ 2 h 336"/>
                <a:gd name="T6" fmla="*/ 10 w 1178"/>
                <a:gd name="T7" fmla="*/ 3 h 336"/>
                <a:gd name="T8" fmla="*/ 7 w 1178"/>
                <a:gd name="T9" fmla="*/ 4 h 336"/>
                <a:gd name="T10" fmla="*/ 4 w 1178"/>
                <a:gd name="T11" fmla="*/ 6 h 336"/>
                <a:gd name="T12" fmla="*/ 2 w 1178"/>
                <a:gd name="T13" fmla="*/ 7 h 336"/>
                <a:gd name="T14" fmla="*/ 0 w 1178"/>
                <a:gd name="T15" fmla="*/ 7 h 336"/>
                <a:gd name="T16" fmla="*/ 0 w 1178"/>
                <a:gd name="T17" fmla="*/ 7 h 336"/>
                <a:gd name="T18" fmla="*/ 1 w 1178"/>
                <a:gd name="T19" fmla="*/ 8 h 336"/>
                <a:gd name="T20" fmla="*/ 3 w 1178"/>
                <a:gd name="T21" fmla="*/ 8 h 336"/>
                <a:gd name="T22" fmla="*/ 6 w 1178"/>
                <a:gd name="T23" fmla="*/ 8 h 336"/>
                <a:gd name="T24" fmla="*/ 8 w 1178"/>
                <a:gd name="T25" fmla="*/ 8 h 336"/>
                <a:gd name="T26" fmla="*/ 11 w 1178"/>
                <a:gd name="T27" fmla="*/ 9 h 336"/>
                <a:gd name="T28" fmla="*/ 12 w 1178"/>
                <a:gd name="T29" fmla="*/ 9 h 336"/>
                <a:gd name="T30" fmla="*/ 13 w 1178"/>
                <a:gd name="T31" fmla="*/ 9 h 336"/>
                <a:gd name="T32" fmla="*/ 14 w 1178"/>
                <a:gd name="T33" fmla="*/ 9 h 336"/>
                <a:gd name="T34" fmla="*/ 15 w 1178"/>
                <a:gd name="T35" fmla="*/ 9 h 336"/>
                <a:gd name="T36" fmla="*/ 15 w 1178"/>
                <a:gd name="T37" fmla="*/ 9 h 336"/>
                <a:gd name="T38" fmla="*/ 16 w 1178"/>
                <a:gd name="T39" fmla="*/ 9 h 336"/>
                <a:gd name="T40" fmla="*/ 17 w 1178"/>
                <a:gd name="T41" fmla="*/ 9 h 336"/>
                <a:gd name="T42" fmla="*/ 18 w 1178"/>
                <a:gd name="T43" fmla="*/ 8 h 336"/>
                <a:gd name="T44" fmla="*/ 20 w 1178"/>
                <a:gd name="T45" fmla="*/ 7 h 336"/>
                <a:gd name="T46" fmla="*/ 22 w 1178"/>
                <a:gd name="T47" fmla="*/ 6 h 336"/>
                <a:gd name="T48" fmla="*/ 25 w 1178"/>
                <a:gd name="T49" fmla="*/ 5 h 336"/>
                <a:gd name="T50" fmla="*/ 28 w 1178"/>
                <a:gd name="T51" fmla="*/ 4 h 336"/>
                <a:gd name="T52" fmla="*/ 30 w 1178"/>
                <a:gd name="T53" fmla="*/ 3 h 336"/>
                <a:gd name="T54" fmla="*/ 32 w 1178"/>
                <a:gd name="T55" fmla="*/ 2 h 336"/>
                <a:gd name="T56" fmla="*/ 19 w 1178"/>
                <a:gd name="T57" fmla="*/ 0 h 336"/>
                <a:gd name="T58" fmla="*/ 18 w 1178"/>
                <a:gd name="T59" fmla="*/ 0 h 336"/>
                <a:gd name="T60" fmla="*/ 18 w 1178"/>
                <a:gd name="T61" fmla="*/ 0 h 336"/>
                <a:gd name="T62" fmla="*/ 17 w 1178"/>
                <a:gd name="T63" fmla="*/ 0 h 336"/>
                <a:gd name="T64" fmla="*/ 16 w 1178"/>
                <a:gd name="T65" fmla="*/ 0 h 3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8"/>
                <a:gd name="T100" fmla="*/ 0 h 336"/>
                <a:gd name="T101" fmla="*/ 1178 w 1178"/>
                <a:gd name="T102" fmla="*/ 336 h 3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8" h="336">
                  <a:moveTo>
                    <a:pt x="591" y="14"/>
                  </a:moveTo>
                  <a:lnTo>
                    <a:pt x="584" y="16"/>
                  </a:lnTo>
                  <a:lnTo>
                    <a:pt x="566" y="24"/>
                  </a:lnTo>
                  <a:lnTo>
                    <a:pt x="539" y="37"/>
                  </a:lnTo>
                  <a:lnTo>
                    <a:pt x="503" y="52"/>
                  </a:lnTo>
                  <a:lnTo>
                    <a:pt x="459" y="70"/>
                  </a:lnTo>
                  <a:lnTo>
                    <a:pt x="412" y="91"/>
                  </a:lnTo>
                  <a:lnTo>
                    <a:pt x="360" y="113"/>
                  </a:lnTo>
                  <a:lnTo>
                    <a:pt x="305" y="136"/>
                  </a:lnTo>
                  <a:lnTo>
                    <a:pt x="251" y="159"/>
                  </a:lnTo>
                  <a:lnTo>
                    <a:pt x="198" y="182"/>
                  </a:lnTo>
                  <a:lnTo>
                    <a:pt x="149" y="203"/>
                  </a:lnTo>
                  <a:lnTo>
                    <a:pt x="103" y="222"/>
                  </a:lnTo>
                  <a:lnTo>
                    <a:pt x="64" y="239"/>
                  </a:lnTo>
                  <a:lnTo>
                    <a:pt x="32" y="253"/>
                  </a:lnTo>
                  <a:lnTo>
                    <a:pt x="11" y="262"/>
                  </a:lnTo>
                  <a:lnTo>
                    <a:pt x="0" y="266"/>
                  </a:lnTo>
                  <a:lnTo>
                    <a:pt x="10" y="267"/>
                  </a:lnTo>
                  <a:lnTo>
                    <a:pt x="29" y="271"/>
                  </a:lnTo>
                  <a:lnTo>
                    <a:pt x="56" y="274"/>
                  </a:lnTo>
                  <a:lnTo>
                    <a:pt x="89" y="279"/>
                  </a:lnTo>
                  <a:lnTo>
                    <a:pt x="127" y="284"/>
                  </a:lnTo>
                  <a:lnTo>
                    <a:pt x="169" y="290"/>
                  </a:lnTo>
                  <a:lnTo>
                    <a:pt x="213" y="295"/>
                  </a:lnTo>
                  <a:lnTo>
                    <a:pt x="257" y="302"/>
                  </a:lnTo>
                  <a:lnTo>
                    <a:pt x="302" y="308"/>
                  </a:lnTo>
                  <a:lnTo>
                    <a:pt x="345" y="315"/>
                  </a:lnTo>
                  <a:lnTo>
                    <a:pt x="384" y="320"/>
                  </a:lnTo>
                  <a:lnTo>
                    <a:pt x="419" y="325"/>
                  </a:lnTo>
                  <a:lnTo>
                    <a:pt x="450" y="329"/>
                  </a:lnTo>
                  <a:lnTo>
                    <a:pt x="473" y="333"/>
                  </a:lnTo>
                  <a:lnTo>
                    <a:pt x="487" y="334"/>
                  </a:lnTo>
                  <a:lnTo>
                    <a:pt x="493" y="335"/>
                  </a:lnTo>
                  <a:lnTo>
                    <a:pt x="504" y="336"/>
                  </a:lnTo>
                  <a:lnTo>
                    <a:pt x="517" y="336"/>
                  </a:lnTo>
                  <a:lnTo>
                    <a:pt x="530" y="335"/>
                  </a:lnTo>
                  <a:lnTo>
                    <a:pt x="545" y="334"/>
                  </a:lnTo>
                  <a:lnTo>
                    <a:pt x="558" y="331"/>
                  </a:lnTo>
                  <a:lnTo>
                    <a:pt x="572" y="329"/>
                  </a:lnTo>
                  <a:lnTo>
                    <a:pt x="584" y="326"/>
                  </a:lnTo>
                  <a:lnTo>
                    <a:pt x="596" y="321"/>
                  </a:lnTo>
                  <a:lnTo>
                    <a:pt x="601" y="319"/>
                  </a:lnTo>
                  <a:lnTo>
                    <a:pt x="617" y="312"/>
                  </a:lnTo>
                  <a:lnTo>
                    <a:pt x="642" y="301"/>
                  </a:lnTo>
                  <a:lnTo>
                    <a:pt x="675" y="288"/>
                  </a:lnTo>
                  <a:lnTo>
                    <a:pt x="713" y="271"/>
                  </a:lnTo>
                  <a:lnTo>
                    <a:pt x="757" y="252"/>
                  </a:lnTo>
                  <a:lnTo>
                    <a:pt x="804" y="231"/>
                  </a:lnTo>
                  <a:lnTo>
                    <a:pt x="854" y="209"/>
                  </a:lnTo>
                  <a:lnTo>
                    <a:pt x="905" y="187"/>
                  </a:lnTo>
                  <a:lnTo>
                    <a:pt x="955" y="165"/>
                  </a:lnTo>
                  <a:lnTo>
                    <a:pt x="1004" y="145"/>
                  </a:lnTo>
                  <a:lnTo>
                    <a:pt x="1049" y="124"/>
                  </a:lnTo>
                  <a:lnTo>
                    <a:pt x="1091" y="106"/>
                  </a:lnTo>
                  <a:lnTo>
                    <a:pt x="1127" y="91"/>
                  </a:lnTo>
                  <a:lnTo>
                    <a:pt x="1157" y="78"/>
                  </a:lnTo>
                  <a:lnTo>
                    <a:pt x="1178" y="69"/>
                  </a:lnTo>
                  <a:lnTo>
                    <a:pt x="694" y="1"/>
                  </a:lnTo>
                  <a:lnTo>
                    <a:pt x="682" y="0"/>
                  </a:lnTo>
                  <a:lnTo>
                    <a:pt x="670" y="0"/>
                  </a:lnTo>
                  <a:lnTo>
                    <a:pt x="657" y="0"/>
                  </a:lnTo>
                  <a:lnTo>
                    <a:pt x="642" y="2"/>
                  </a:lnTo>
                  <a:lnTo>
                    <a:pt x="628" y="4"/>
                  </a:lnTo>
                  <a:lnTo>
                    <a:pt x="615" y="6"/>
                  </a:lnTo>
                  <a:lnTo>
                    <a:pt x="602" y="10"/>
                  </a:lnTo>
                  <a:lnTo>
                    <a:pt x="591" y="1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0" name="Freeform 242"/>
            <p:cNvSpPr>
              <a:spLocks/>
            </p:cNvSpPr>
            <p:nvPr/>
          </p:nvSpPr>
          <p:spPr bwMode="auto">
            <a:xfrm>
              <a:off x="1059" y="3345"/>
              <a:ext cx="99" cy="303"/>
            </a:xfrm>
            <a:custGeom>
              <a:avLst/>
              <a:gdLst>
                <a:gd name="T0" fmla="*/ 0 w 596"/>
                <a:gd name="T1" fmla="*/ 1 h 1814"/>
                <a:gd name="T2" fmla="*/ 0 w 596"/>
                <a:gd name="T3" fmla="*/ 1 h 1814"/>
                <a:gd name="T4" fmla="*/ 0 w 596"/>
                <a:gd name="T5" fmla="*/ 1 h 1814"/>
                <a:gd name="T6" fmla="*/ 0 w 596"/>
                <a:gd name="T7" fmla="*/ 0 h 1814"/>
                <a:gd name="T8" fmla="*/ 0 w 596"/>
                <a:gd name="T9" fmla="*/ 0 h 1814"/>
                <a:gd name="T10" fmla="*/ 0 w 596"/>
                <a:gd name="T11" fmla="*/ 0 h 1814"/>
                <a:gd name="T12" fmla="*/ 1 w 596"/>
                <a:gd name="T13" fmla="*/ 0 h 1814"/>
                <a:gd name="T14" fmla="*/ 1 w 596"/>
                <a:gd name="T15" fmla="*/ 0 h 1814"/>
                <a:gd name="T16" fmla="*/ 1 w 596"/>
                <a:gd name="T17" fmla="*/ 0 h 1814"/>
                <a:gd name="T18" fmla="*/ 15 w 596"/>
                <a:gd name="T19" fmla="*/ 2 h 1814"/>
                <a:gd name="T20" fmla="*/ 15 w 596"/>
                <a:gd name="T21" fmla="*/ 2 h 1814"/>
                <a:gd name="T22" fmla="*/ 15 w 596"/>
                <a:gd name="T23" fmla="*/ 2 h 1814"/>
                <a:gd name="T24" fmla="*/ 16 w 596"/>
                <a:gd name="T25" fmla="*/ 2 h 1814"/>
                <a:gd name="T26" fmla="*/ 16 w 596"/>
                <a:gd name="T27" fmla="*/ 2 h 1814"/>
                <a:gd name="T28" fmla="*/ 16 w 596"/>
                <a:gd name="T29" fmla="*/ 3 h 1814"/>
                <a:gd name="T30" fmla="*/ 16 w 596"/>
                <a:gd name="T31" fmla="*/ 3 h 1814"/>
                <a:gd name="T32" fmla="*/ 16 w 596"/>
                <a:gd name="T33" fmla="*/ 3 h 1814"/>
                <a:gd name="T34" fmla="*/ 16 w 596"/>
                <a:gd name="T35" fmla="*/ 3 h 1814"/>
                <a:gd name="T36" fmla="*/ 16 w 596"/>
                <a:gd name="T37" fmla="*/ 50 h 1814"/>
                <a:gd name="T38" fmla="*/ 16 w 596"/>
                <a:gd name="T39" fmla="*/ 50 h 1814"/>
                <a:gd name="T40" fmla="*/ 16 w 596"/>
                <a:gd name="T41" fmla="*/ 50 h 1814"/>
                <a:gd name="T42" fmla="*/ 16 w 596"/>
                <a:gd name="T43" fmla="*/ 50 h 1814"/>
                <a:gd name="T44" fmla="*/ 16 w 596"/>
                <a:gd name="T45" fmla="*/ 50 h 1814"/>
                <a:gd name="T46" fmla="*/ 16 w 596"/>
                <a:gd name="T47" fmla="*/ 50 h 1814"/>
                <a:gd name="T48" fmla="*/ 16 w 596"/>
                <a:gd name="T49" fmla="*/ 51 h 1814"/>
                <a:gd name="T50" fmla="*/ 16 w 596"/>
                <a:gd name="T51" fmla="*/ 51 h 1814"/>
                <a:gd name="T52" fmla="*/ 15 w 596"/>
                <a:gd name="T53" fmla="*/ 51 h 1814"/>
                <a:gd name="T54" fmla="*/ 1 w 596"/>
                <a:gd name="T55" fmla="*/ 49 h 1814"/>
                <a:gd name="T56" fmla="*/ 1 w 596"/>
                <a:gd name="T57" fmla="*/ 49 h 1814"/>
                <a:gd name="T58" fmla="*/ 1 w 596"/>
                <a:gd name="T59" fmla="*/ 49 h 1814"/>
                <a:gd name="T60" fmla="*/ 1 w 596"/>
                <a:gd name="T61" fmla="*/ 48 h 1814"/>
                <a:gd name="T62" fmla="*/ 1 w 596"/>
                <a:gd name="T63" fmla="*/ 48 h 1814"/>
                <a:gd name="T64" fmla="*/ 0 w 596"/>
                <a:gd name="T65" fmla="*/ 48 h 1814"/>
                <a:gd name="T66" fmla="*/ 0 w 596"/>
                <a:gd name="T67" fmla="*/ 48 h 1814"/>
                <a:gd name="T68" fmla="*/ 0 w 596"/>
                <a:gd name="T69" fmla="*/ 48 h 1814"/>
                <a:gd name="T70" fmla="*/ 0 w 596"/>
                <a:gd name="T71" fmla="*/ 47 h 1814"/>
                <a:gd name="T72" fmla="*/ 0 w 596"/>
                <a:gd name="T73" fmla="*/ 1 h 18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6"/>
                <a:gd name="T112" fmla="*/ 0 h 1814"/>
                <a:gd name="T113" fmla="*/ 596 w 596"/>
                <a:gd name="T114" fmla="*/ 1814 h 18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6" h="1814">
                  <a:moveTo>
                    <a:pt x="0" y="29"/>
                  </a:moveTo>
                  <a:lnTo>
                    <a:pt x="1" y="22"/>
                  </a:lnTo>
                  <a:lnTo>
                    <a:pt x="2" y="16"/>
                  </a:lnTo>
                  <a:lnTo>
                    <a:pt x="6" y="11"/>
                  </a:lnTo>
                  <a:lnTo>
                    <a:pt x="10" y="6"/>
                  </a:lnTo>
                  <a:lnTo>
                    <a:pt x="16" y="3"/>
                  </a:lnTo>
                  <a:lnTo>
                    <a:pt x="22" y="1"/>
                  </a:lnTo>
                  <a:lnTo>
                    <a:pt x="28" y="0"/>
                  </a:lnTo>
                  <a:lnTo>
                    <a:pt x="35" y="0"/>
                  </a:lnTo>
                  <a:lnTo>
                    <a:pt x="543" y="69"/>
                  </a:lnTo>
                  <a:lnTo>
                    <a:pt x="551" y="72"/>
                  </a:lnTo>
                  <a:lnTo>
                    <a:pt x="559" y="75"/>
                  </a:lnTo>
                  <a:lnTo>
                    <a:pt x="566" y="79"/>
                  </a:lnTo>
                  <a:lnTo>
                    <a:pt x="571" y="86"/>
                  </a:lnTo>
                  <a:lnTo>
                    <a:pt x="577" y="93"/>
                  </a:lnTo>
                  <a:lnTo>
                    <a:pt x="580" y="100"/>
                  </a:lnTo>
                  <a:lnTo>
                    <a:pt x="583" y="109"/>
                  </a:lnTo>
                  <a:lnTo>
                    <a:pt x="584" y="117"/>
                  </a:lnTo>
                  <a:lnTo>
                    <a:pt x="596" y="1783"/>
                  </a:lnTo>
                  <a:lnTo>
                    <a:pt x="595" y="1790"/>
                  </a:lnTo>
                  <a:lnTo>
                    <a:pt x="593" y="1796"/>
                  </a:lnTo>
                  <a:lnTo>
                    <a:pt x="591" y="1802"/>
                  </a:lnTo>
                  <a:lnTo>
                    <a:pt x="586" y="1807"/>
                  </a:lnTo>
                  <a:lnTo>
                    <a:pt x="580" y="1811"/>
                  </a:lnTo>
                  <a:lnTo>
                    <a:pt x="575" y="1813"/>
                  </a:lnTo>
                  <a:lnTo>
                    <a:pt x="568" y="1814"/>
                  </a:lnTo>
                  <a:lnTo>
                    <a:pt x="561" y="1814"/>
                  </a:lnTo>
                  <a:lnTo>
                    <a:pt x="51" y="1749"/>
                  </a:lnTo>
                  <a:lnTo>
                    <a:pt x="43" y="1747"/>
                  </a:lnTo>
                  <a:lnTo>
                    <a:pt x="35" y="1744"/>
                  </a:lnTo>
                  <a:lnTo>
                    <a:pt x="28" y="1739"/>
                  </a:lnTo>
                  <a:lnTo>
                    <a:pt x="22" y="1733"/>
                  </a:lnTo>
                  <a:lnTo>
                    <a:pt x="17" y="1727"/>
                  </a:lnTo>
                  <a:lnTo>
                    <a:pt x="13" y="1719"/>
                  </a:lnTo>
                  <a:lnTo>
                    <a:pt x="10" y="1711"/>
                  </a:lnTo>
                  <a:lnTo>
                    <a:pt x="9" y="1703"/>
                  </a:lnTo>
                  <a:lnTo>
                    <a:pt x="0" y="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1" name="Freeform 243"/>
            <p:cNvSpPr>
              <a:spLocks/>
            </p:cNvSpPr>
            <p:nvPr/>
          </p:nvSpPr>
          <p:spPr bwMode="auto">
            <a:xfrm>
              <a:off x="1060" y="3358"/>
              <a:ext cx="28" cy="25"/>
            </a:xfrm>
            <a:custGeom>
              <a:avLst/>
              <a:gdLst>
                <a:gd name="T0" fmla="*/ 5 w 167"/>
                <a:gd name="T1" fmla="*/ 4 h 148"/>
                <a:gd name="T2" fmla="*/ 5 w 167"/>
                <a:gd name="T3" fmla="*/ 1 h 148"/>
                <a:gd name="T4" fmla="*/ 0 w 167"/>
                <a:gd name="T5" fmla="*/ 0 h 148"/>
                <a:gd name="T6" fmla="*/ 0 w 167"/>
                <a:gd name="T7" fmla="*/ 0 h 148"/>
                <a:gd name="T8" fmla="*/ 0 w 167"/>
                <a:gd name="T9" fmla="*/ 4 h 148"/>
                <a:gd name="T10" fmla="*/ 5 w 167"/>
                <a:gd name="T11" fmla="*/ 4 h 148"/>
                <a:gd name="T12" fmla="*/ 0 60000 65536"/>
                <a:gd name="T13" fmla="*/ 0 60000 65536"/>
                <a:gd name="T14" fmla="*/ 0 60000 65536"/>
                <a:gd name="T15" fmla="*/ 0 60000 65536"/>
                <a:gd name="T16" fmla="*/ 0 60000 65536"/>
                <a:gd name="T17" fmla="*/ 0 60000 65536"/>
                <a:gd name="T18" fmla="*/ 0 w 167"/>
                <a:gd name="T19" fmla="*/ 0 h 148"/>
                <a:gd name="T20" fmla="*/ 167 w 167"/>
                <a:gd name="T21" fmla="*/ 148 h 148"/>
              </a:gdLst>
              <a:ahLst/>
              <a:cxnLst>
                <a:cxn ang="T12">
                  <a:pos x="T0" y="T1"/>
                </a:cxn>
                <a:cxn ang="T13">
                  <a:pos x="T2" y="T3"/>
                </a:cxn>
                <a:cxn ang="T14">
                  <a:pos x="T4" y="T5"/>
                </a:cxn>
                <a:cxn ang="T15">
                  <a:pos x="T6" y="T7"/>
                </a:cxn>
                <a:cxn ang="T16">
                  <a:pos x="T8" y="T9"/>
                </a:cxn>
                <a:cxn ang="T17">
                  <a:pos x="T10" y="T11"/>
                </a:cxn>
              </a:cxnLst>
              <a:rect l="T18" t="T19" r="T20" b="T21"/>
              <a:pathLst>
                <a:path w="167" h="148">
                  <a:moveTo>
                    <a:pt x="167" y="148"/>
                  </a:moveTo>
                  <a:lnTo>
                    <a:pt x="165" y="24"/>
                  </a:lnTo>
                  <a:lnTo>
                    <a:pt x="5" y="0"/>
                  </a:lnTo>
                  <a:lnTo>
                    <a:pt x="1" y="10"/>
                  </a:lnTo>
                  <a:lnTo>
                    <a:pt x="0" y="126"/>
                  </a:lnTo>
                  <a:lnTo>
                    <a:pt x="167"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2" name="Freeform 244"/>
            <p:cNvSpPr>
              <a:spLocks/>
            </p:cNvSpPr>
            <p:nvPr/>
          </p:nvSpPr>
          <p:spPr bwMode="auto">
            <a:xfrm>
              <a:off x="1059" y="3360"/>
              <a:ext cx="28" cy="22"/>
            </a:xfrm>
            <a:custGeom>
              <a:avLst/>
              <a:gdLst>
                <a:gd name="T0" fmla="*/ 4 w 166"/>
                <a:gd name="T1" fmla="*/ 4 h 133"/>
                <a:gd name="T2" fmla="*/ 5 w 166"/>
                <a:gd name="T3" fmla="*/ 3 h 133"/>
                <a:gd name="T4" fmla="*/ 5 w 166"/>
                <a:gd name="T5" fmla="*/ 1 h 133"/>
                <a:gd name="T6" fmla="*/ 0 w 166"/>
                <a:gd name="T7" fmla="*/ 0 h 133"/>
                <a:gd name="T8" fmla="*/ 0 w 166"/>
                <a:gd name="T9" fmla="*/ 0 h 133"/>
                <a:gd name="T10" fmla="*/ 0 w 166"/>
                <a:gd name="T11" fmla="*/ 3 h 133"/>
                <a:gd name="T12" fmla="*/ 4 w 166"/>
                <a:gd name="T13" fmla="*/ 4 h 133"/>
                <a:gd name="T14" fmla="*/ 0 60000 65536"/>
                <a:gd name="T15" fmla="*/ 0 60000 65536"/>
                <a:gd name="T16" fmla="*/ 0 60000 65536"/>
                <a:gd name="T17" fmla="*/ 0 60000 65536"/>
                <a:gd name="T18" fmla="*/ 0 60000 65536"/>
                <a:gd name="T19" fmla="*/ 0 60000 65536"/>
                <a:gd name="T20" fmla="*/ 0 60000 65536"/>
                <a:gd name="T21" fmla="*/ 0 w 166"/>
                <a:gd name="T22" fmla="*/ 0 h 133"/>
                <a:gd name="T23" fmla="*/ 166 w 166"/>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33">
                  <a:moveTo>
                    <a:pt x="157" y="133"/>
                  </a:moveTo>
                  <a:lnTo>
                    <a:pt x="166" y="129"/>
                  </a:lnTo>
                  <a:lnTo>
                    <a:pt x="164" y="24"/>
                  </a:lnTo>
                  <a:lnTo>
                    <a:pt x="10" y="0"/>
                  </a:lnTo>
                  <a:lnTo>
                    <a:pt x="0" y="9"/>
                  </a:lnTo>
                  <a:lnTo>
                    <a:pt x="10" y="106"/>
                  </a:lnTo>
                  <a:lnTo>
                    <a:pt x="157" y="13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3" name="Freeform 245"/>
            <p:cNvSpPr>
              <a:spLocks/>
            </p:cNvSpPr>
            <p:nvPr/>
          </p:nvSpPr>
          <p:spPr bwMode="auto">
            <a:xfrm>
              <a:off x="1059" y="3361"/>
              <a:ext cx="26" cy="21"/>
            </a:xfrm>
            <a:custGeom>
              <a:avLst/>
              <a:gdLst>
                <a:gd name="T0" fmla="*/ 4 w 157"/>
                <a:gd name="T1" fmla="*/ 4 h 124"/>
                <a:gd name="T2" fmla="*/ 4 w 157"/>
                <a:gd name="T3" fmla="*/ 1 h 124"/>
                <a:gd name="T4" fmla="*/ 0 w 157"/>
                <a:gd name="T5" fmla="*/ 0 h 124"/>
                <a:gd name="T6" fmla="*/ 0 w 157"/>
                <a:gd name="T7" fmla="*/ 3 h 124"/>
                <a:gd name="T8" fmla="*/ 4 w 157"/>
                <a:gd name="T9" fmla="*/ 4 h 124"/>
                <a:gd name="T10" fmla="*/ 0 60000 65536"/>
                <a:gd name="T11" fmla="*/ 0 60000 65536"/>
                <a:gd name="T12" fmla="*/ 0 60000 65536"/>
                <a:gd name="T13" fmla="*/ 0 60000 65536"/>
                <a:gd name="T14" fmla="*/ 0 60000 65536"/>
                <a:gd name="T15" fmla="*/ 0 w 157"/>
                <a:gd name="T16" fmla="*/ 0 h 124"/>
                <a:gd name="T17" fmla="*/ 157 w 157"/>
                <a:gd name="T18" fmla="*/ 124 h 124"/>
              </a:gdLst>
              <a:ahLst/>
              <a:cxnLst>
                <a:cxn ang="T10">
                  <a:pos x="T0" y="T1"/>
                </a:cxn>
                <a:cxn ang="T11">
                  <a:pos x="T2" y="T3"/>
                </a:cxn>
                <a:cxn ang="T12">
                  <a:pos x="T4" y="T5"/>
                </a:cxn>
                <a:cxn ang="T13">
                  <a:pos x="T6" y="T7"/>
                </a:cxn>
                <a:cxn ang="T14">
                  <a:pos x="T8" y="T9"/>
                </a:cxn>
              </a:cxnLst>
              <a:rect l="T15" t="T16" r="T17" b="T18"/>
              <a:pathLst>
                <a:path w="157" h="124">
                  <a:moveTo>
                    <a:pt x="157" y="124"/>
                  </a:moveTo>
                  <a:lnTo>
                    <a:pt x="155" y="24"/>
                  </a:lnTo>
                  <a:lnTo>
                    <a:pt x="0" y="0"/>
                  </a:lnTo>
                  <a:lnTo>
                    <a:pt x="0" y="104"/>
                  </a:lnTo>
                  <a:lnTo>
                    <a:pt x="157" y="1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4" name="Freeform 246"/>
            <p:cNvSpPr>
              <a:spLocks/>
            </p:cNvSpPr>
            <p:nvPr/>
          </p:nvSpPr>
          <p:spPr bwMode="auto">
            <a:xfrm>
              <a:off x="1188" y="3358"/>
              <a:ext cx="86" cy="274"/>
            </a:xfrm>
            <a:custGeom>
              <a:avLst/>
              <a:gdLst>
                <a:gd name="T0" fmla="*/ 14 w 513"/>
                <a:gd name="T1" fmla="*/ 37 h 1646"/>
                <a:gd name="T2" fmla="*/ 14 w 513"/>
                <a:gd name="T3" fmla="*/ 0 h 1646"/>
                <a:gd name="T4" fmla="*/ 13 w 513"/>
                <a:gd name="T5" fmla="*/ 1 h 1646"/>
                <a:gd name="T6" fmla="*/ 11 w 513"/>
                <a:gd name="T7" fmla="*/ 2 h 1646"/>
                <a:gd name="T8" fmla="*/ 10 w 513"/>
                <a:gd name="T9" fmla="*/ 4 h 1646"/>
                <a:gd name="T10" fmla="*/ 9 w 513"/>
                <a:gd name="T11" fmla="*/ 5 h 1646"/>
                <a:gd name="T12" fmla="*/ 7 w 513"/>
                <a:gd name="T13" fmla="*/ 7 h 1646"/>
                <a:gd name="T14" fmla="*/ 6 w 513"/>
                <a:gd name="T15" fmla="*/ 9 h 1646"/>
                <a:gd name="T16" fmla="*/ 5 w 513"/>
                <a:gd name="T17" fmla="*/ 11 h 1646"/>
                <a:gd name="T18" fmla="*/ 4 w 513"/>
                <a:gd name="T19" fmla="*/ 13 h 1646"/>
                <a:gd name="T20" fmla="*/ 3 w 513"/>
                <a:gd name="T21" fmla="*/ 15 h 1646"/>
                <a:gd name="T22" fmla="*/ 2 w 513"/>
                <a:gd name="T23" fmla="*/ 17 h 1646"/>
                <a:gd name="T24" fmla="*/ 2 w 513"/>
                <a:gd name="T25" fmla="*/ 19 h 1646"/>
                <a:gd name="T26" fmla="*/ 1 w 513"/>
                <a:gd name="T27" fmla="*/ 22 h 1646"/>
                <a:gd name="T28" fmla="*/ 1 w 513"/>
                <a:gd name="T29" fmla="*/ 24 h 1646"/>
                <a:gd name="T30" fmla="*/ 0 w 513"/>
                <a:gd name="T31" fmla="*/ 27 h 1646"/>
                <a:gd name="T32" fmla="*/ 0 w 513"/>
                <a:gd name="T33" fmla="*/ 29 h 1646"/>
                <a:gd name="T34" fmla="*/ 0 w 513"/>
                <a:gd name="T35" fmla="*/ 32 h 1646"/>
                <a:gd name="T36" fmla="*/ 0 w 513"/>
                <a:gd name="T37" fmla="*/ 35 h 1646"/>
                <a:gd name="T38" fmla="*/ 0 w 513"/>
                <a:gd name="T39" fmla="*/ 39 h 1646"/>
                <a:gd name="T40" fmla="*/ 0 w 513"/>
                <a:gd name="T41" fmla="*/ 42 h 1646"/>
                <a:gd name="T42" fmla="*/ 1 w 513"/>
                <a:gd name="T43" fmla="*/ 46 h 1646"/>
                <a:gd name="T44" fmla="*/ 13 w 513"/>
                <a:gd name="T45" fmla="*/ 39 h 1646"/>
                <a:gd name="T46" fmla="*/ 13 w 513"/>
                <a:gd name="T47" fmla="*/ 39 h 1646"/>
                <a:gd name="T48" fmla="*/ 14 w 513"/>
                <a:gd name="T49" fmla="*/ 39 h 1646"/>
                <a:gd name="T50" fmla="*/ 14 w 513"/>
                <a:gd name="T51" fmla="*/ 39 h 1646"/>
                <a:gd name="T52" fmla="*/ 14 w 513"/>
                <a:gd name="T53" fmla="*/ 38 h 1646"/>
                <a:gd name="T54" fmla="*/ 14 w 513"/>
                <a:gd name="T55" fmla="*/ 38 h 1646"/>
                <a:gd name="T56" fmla="*/ 14 w 513"/>
                <a:gd name="T57" fmla="*/ 38 h 1646"/>
                <a:gd name="T58" fmla="*/ 14 w 513"/>
                <a:gd name="T59" fmla="*/ 38 h 1646"/>
                <a:gd name="T60" fmla="*/ 14 w 513"/>
                <a:gd name="T61" fmla="*/ 37 h 16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13"/>
                <a:gd name="T94" fmla="*/ 0 h 1646"/>
                <a:gd name="T95" fmla="*/ 513 w 513"/>
                <a:gd name="T96" fmla="*/ 1646 h 16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13" h="1646">
                  <a:moveTo>
                    <a:pt x="512" y="1346"/>
                  </a:moveTo>
                  <a:lnTo>
                    <a:pt x="513" y="0"/>
                  </a:lnTo>
                  <a:lnTo>
                    <a:pt x="457" y="41"/>
                  </a:lnTo>
                  <a:lnTo>
                    <a:pt x="404" y="87"/>
                  </a:lnTo>
                  <a:lnTo>
                    <a:pt x="353" y="138"/>
                  </a:lnTo>
                  <a:lnTo>
                    <a:pt x="305" y="194"/>
                  </a:lnTo>
                  <a:lnTo>
                    <a:pt x="259" y="254"/>
                  </a:lnTo>
                  <a:lnTo>
                    <a:pt x="216" y="320"/>
                  </a:lnTo>
                  <a:lnTo>
                    <a:pt x="178" y="388"/>
                  </a:lnTo>
                  <a:lnTo>
                    <a:pt x="142" y="461"/>
                  </a:lnTo>
                  <a:lnTo>
                    <a:pt x="110" y="538"/>
                  </a:lnTo>
                  <a:lnTo>
                    <a:pt x="82" y="617"/>
                  </a:lnTo>
                  <a:lnTo>
                    <a:pt x="57" y="700"/>
                  </a:lnTo>
                  <a:lnTo>
                    <a:pt x="37" y="785"/>
                  </a:lnTo>
                  <a:lnTo>
                    <a:pt x="21" y="874"/>
                  </a:lnTo>
                  <a:lnTo>
                    <a:pt x="9" y="964"/>
                  </a:lnTo>
                  <a:lnTo>
                    <a:pt x="2" y="1058"/>
                  </a:lnTo>
                  <a:lnTo>
                    <a:pt x="0" y="1152"/>
                  </a:lnTo>
                  <a:lnTo>
                    <a:pt x="1" y="1282"/>
                  </a:lnTo>
                  <a:lnTo>
                    <a:pt x="7" y="1408"/>
                  </a:lnTo>
                  <a:lnTo>
                    <a:pt x="14" y="1529"/>
                  </a:lnTo>
                  <a:lnTo>
                    <a:pt x="27" y="1646"/>
                  </a:lnTo>
                  <a:lnTo>
                    <a:pt x="470" y="1414"/>
                  </a:lnTo>
                  <a:lnTo>
                    <a:pt x="478" y="1409"/>
                  </a:lnTo>
                  <a:lnTo>
                    <a:pt x="486" y="1402"/>
                  </a:lnTo>
                  <a:lnTo>
                    <a:pt x="493" y="1394"/>
                  </a:lnTo>
                  <a:lnTo>
                    <a:pt x="500" y="1385"/>
                  </a:lnTo>
                  <a:lnTo>
                    <a:pt x="504" y="1375"/>
                  </a:lnTo>
                  <a:lnTo>
                    <a:pt x="509" y="1365"/>
                  </a:lnTo>
                  <a:lnTo>
                    <a:pt x="511" y="1356"/>
                  </a:lnTo>
                  <a:lnTo>
                    <a:pt x="512" y="134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5" name="Freeform 247"/>
            <p:cNvSpPr>
              <a:spLocks/>
            </p:cNvSpPr>
            <p:nvPr/>
          </p:nvSpPr>
          <p:spPr bwMode="auto">
            <a:xfrm>
              <a:off x="1202" y="3559"/>
              <a:ext cx="25" cy="26"/>
            </a:xfrm>
            <a:custGeom>
              <a:avLst/>
              <a:gdLst>
                <a:gd name="T0" fmla="*/ 4 w 154"/>
                <a:gd name="T1" fmla="*/ 3 h 155"/>
                <a:gd name="T2" fmla="*/ 4 w 154"/>
                <a:gd name="T3" fmla="*/ 3 h 155"/>
                <a:gd name="T4" fmla="*/ 4 w 154"/>
                <a:gd name="T5" fmla="*/ 3 h 155"/>
                <a:gd name="T6" fmla="*/ 4 w 154"/>
                <a:gd name="T7" fmla="*/ 2 h 155"/>
                <a:gd name="T8" fmla="*/ 4 w 154"/>
                <a:gd name="T9" fmla="*/ 2 h 155"/>
                <a:gd name="T10" fmla="*/ 4 w 154"/>
                <a:gd name="T11" fmla="*/ 1 h 155"/>
                <a:gd name="T12" fmla="*/ 4 w 154"/>
                <a:gd name="T13" fmla="*/ 1 h 155"/>
                <a:gd name="T14" fmla="*/ 4 w 154"/>
                <a:gd name="T15" fmla="*/ 0 h 155"/>
                <a:gd name="T16" fmla="*/ 4 w 154"/>
                <a:gd name="T17" fmla="*/ 0 h 155"/>
                <a:gd name="T18" fmla="*/ 4 w 154"/>
                <a:gd name="T19" fmla="*/ 0 h 155"/>
                <a:gd name="T20" fmla="*/ 4 w 154"/>
                <a:gd name="T21" fmla="*/ 0 h 155"/>
                <a:gd name="T22" fmla="*/ 4 w 154"/>
                <a:gd name="T23" fmla="*/ 0 h 155"/>
                <a:gd name="T24" fmla="*/ 4 w 154"/>
                <a:gd name="T25" fmla="*/ 0 h 155"/>
                <a:gd name="T26" fmla="*/ 3 w 154"/>
                <a:gd name="T27" fmla="*/ 0 h 155"/>
                <a:gd name="T28" fmla="*/ 0 w 154"/>
                <a:gd name="T29" fmla="*/ 2 h 155"/>
                <a:gd name="T30" fmla="*/ 0 w 154"/>
                <a:gd name="T31" fmla="*/ 2 h 155"/>
                <a:gd name="T32" fmla="*/ 0 w 154"/>
                <a:gd name="T33" fmla="*/ 2 h 155"/>
                <a:gd name="T34" fmla="*/ 0 w 154"/>
                <a:gd name="T35" fmla="*/ 2 h 155"/>
                <a:gd name="T36" fmla="*/ 0 w 154"/>
                <a:gd name="T37" fmla="*/ 2 h 155"/>
                <a:gd name="T38" fmla="*/ 0 w 154"/>
                <a:gd name="T39" fmla="*/ 4 h 155"/>
                <a:gd name="T40" fmla="*/ 0 w 154"/>
                <a:gd name="T41" fmla="*/ 4 h 155"/>
                <a:gd name="T42" fmla="*/ 0 w 154"/>
                <a:gd name="T43" fmla="*/ 4 h 155"/>
                <a:gd name="T44" fmla="*/ 0 w 154"/>
                <a:gd name="T45" fmla="*/ 4 h 155"/>
                <a:gd name="T46" fmla="*/ 0 w 154"/>
                <a:gd name="T47" fmla="*/ 4 h 155"/>
                <a:gd name="T48" fmla="*/ 4 w 154"/>
                <a:gd name="T49" fmla="*/ 3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4"/>
                <a:gd name="T76" fmla="*/ 0 h 155"/>
                <a:gd name="T77" fmla="*/ 154 w 154"/>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4" h="155">
                  <a:moveTo>
                    <a:pt x="134" y="104"/>
                  </a:moveTo>
                  <a:lnTo>
                    <a:pt x="141" y="99"/>
                  </a:lnTo>
                  <a:lnTo>
                    <a:pt x="148" y="92"/>
                  </a:lnTo>
                  <a:lnTo>
                    <a:pt x="152" y="85"/>
                  </a:lnTo>
                  <a:lnTo>
                    <a:pt x="154" y="76"/>
                  </a:lnTo>
                  <a:lnTo>
                    <a:pt x="152" y="25"/>
                  </a:lnTo>
                  <a:lnTo>
                    <a:pt x="152" y="17"/>
                  </a:lnTo>
                  <a:lnTo>
                    <a:pt x="151" y="10"/>
                  </a:lnTo>
                  <a:lnTo>
                    <a:pt x="150" y="5"/>
                  </a:lnTo>
                  <a:lnTo>
                    <a:pt x="149" y="1"/>
                  </a:lnTo>
                  <a:lnTo>
                    <a:pt x="146" y="0"/>
                  </a:lnTo>
                  <a:lnTo>
                    <a:pt x="141" y="0"/>
                  </a:lnTo>
                  <a:lnTo>
                    <a:pt x="134" y="2"/>
                  </a:lnTo>
                  <a:lnTo>
                    <a:pt x="128" y="5"/>
                  </a:lnTo>
                  <a:lnTo>
                    <a:pt x="17" y="56"/>
                  </a:lnTo>
                  <a:lnTo>
                    <a:pt x="10" y="61"/>
                  </a:lnTo>
                  <a:lnTo>
                    <a:pt x="5" y="69"/>
                  </a:lnTo>
                  <a:lnTo>
                    <a:pt x="1" y="77"/>
                  </a:lnTo>
                  <a:lnTo>
                    <a:pt x="0" y="85"/>
                  </a:lnTo>
                  <a:lnTo>
                    <a:pt x="0" y="142"/>
                  </a:lnTo>
                  <a:lnTo>
                    <a:pt x="1" y="149"/>
                  </a:lnTo>
                  <a:lnTo>
                    <a:pt x="5" y="154"/>
                  </a:lnTo>
                  <a:lnTo>
                    <a:pt x="10" y="155"/>
                  </a:lnTo>
                  <a:lnTo>
                    <a:pt x="17" y="154"/>
                  </a:lnTo>
                  <a:lnTo>
                    <a:pt x="134" y="104"/>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6" name="Freeform 248"/>
            <p:cNvSpPr>
              <a:spLocks/>
            </p:cNvSpPr>
            <p:nvPr/>
          </p:nvSpPr>
          <p:spPr bwMode="auto">
            <a:xfrm>
              <a:off x="1200" y="3559"/>
              <a:ext cx="26" cy="24"/>
            </a:xfrm>
            <a:custGeom>
              <a:avLst/>
              <a:gdLst>
                <a:gd name="T0" fmla="*/ 4 w 153"/>
                <a:gd name="T1" fmla="*/ 2 h 144"/>
                <a:gd name="T2" fmla="*/ 4 w 153"/>
                <a:gd name="T3" fmla="*/ 2 h 144"/>
                <a:gd name="T4" fmla="*/ 4 w 153"/>
                <a:gd name="T5" fmla="*/ 2 h 144"/>
                <a:gd name="T6" fmla="*/ 4 w 153"/>
                <a:gd name="T7" fmla="*/ 2 h 144"/>
                <a:gd name="T8" fmla="*/ 4 w 153"/>
                <a:gd name="T9" fmla="*/ 2 h 144"/>
                <a:gd name="T10" fmla="*/ 4 w 153"/>
                <a:gd name="T11" fmla="*/ 0 h 144"/>
                <a:gd name="T12" fmla="*/ 4 w 153"/>
                <a:gd name="T13" fmla="*/ 0 h 144"/>
                <a:gd name="T14" fmla="*/ 4 w 153"/>
                <a:gd name="T15" fmla="*/ 0 h 144"/>
                <a:gd name="T16" fmla="*/ 4 w 153"/>
                <a:gd name="T17" fmla="*/ 0 h 144"/>
                <a:gd name="T18" fmla="*/ 4 w 153"/>
                <a:gd name="T19" fmla="*/ 0 h 144"/>
                <a:gd name="T20" fmla="*/ 1 w 153"/>
                <a:gd name="T21" fmla="*/ 1 h 144"/>
                <a:gd name="T22" fmla="*/ 0 w 153"/>
                <a:gd name="T23" fmla="*/ 2 h 144"/>
                <a:gd name="T24" fmla="*/ 0 w 153"/>
                <a:gd name="T25" fmla="*/ 2 h 144"/>
                <a:gd name="T26" fmla="*/ 0 w 153"/>
                <a:gd name="T27" fmla="*/ 2 h 144"/>
                <a:gd name="T28" fmla="*/ 0 w 153"/>
                <a:gd name="T29" fmla="*/ 2 h 144"/>
                <a:gd name="T30" fmla="*/ 0 w 153"/>
                <a:gd name="T31" fmla="*/ 4 h 144"/>
                <a:gd name="T32" fmla="*/ 0 w 153"/>
                <a:gd name="T33" fmla="*/ 4 h 144"/>
                <a:gd name="T34" fmla="*/ 0 w 153"/>
                <a:gd name="T35" fmla="*/ 4 h 144"/>
                <a:gd name="T36" fmla="*/ 0 w 153"/>
                <a:gd name="T37" fmla="*/ 4 h 144"/>
                <a:gd name="T38" fmla="*/ 1 w 153"/>
                <a:gd name="T39" fmla="*/ 4 h 144"/>
                <a:gd name="T40" fmla="*/ 4 w 153"/>
                <a:gd name="T41" fmla="*/ 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3"/>
                <a:gd name="T64" fmla="*/ 0 h 144"/>
                <a:gd name="T65" fmla="*/ 153 w 153"/>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3" h="144">
                  <a:moveTo>
                    <a:pt x="135" y="93"/>
                  </a:moveTo>
                  <a:lnTo>
                    <a:pt x="141" y="88"/>
                  </a:lnTo>
                  <a:lnTo>
                    <a:pt x="147" y="81"/>
                  </a:lnTo>
                  <a:lnTo>
                    <a:pt x="152" y="74"/>
                  </a:lnTo>
                  <a:lnTo>
                    <a:pt x="153" y="66"/>
                  </a:lnTo>
                  <a:lnTo>
                    <a:pt x="153" y="15"/>
                  </a:lnTo>
                  <a:lnTo>
                    <a:pt x="152" y="7"/>
                  </a:lnTo>
                  <a:lnTo>
                    <a:pt x="147" y="3"/>
                  </a:lnTo>
                  <a:lnTo>
                    <a:pt x="141" y="0"/>
                  </a:lnTo>
                  <a:lnTo>
                    <a:pt x="135" y="2"/>
                  </a:lnTo>
                  <a:lnTo>
                    <a:pt x="17" y="48"/>
                  </a:lnTo>
                  <a:lnTo>
                    <a:pt x="10" y="52"/>
                  </a:lnTo>
                  <a:lnTo>
                    <a:pt x="6" y="58"/>
                  </a:lnTo>
                  <a:lnTo>
                    <a:pt x="1" y="66"/>
                  </a:lnTo>
                  <a:lnTo>
                    <a:pt x="0" y="74"/>
                  </a:lnTo>
                  <a:lnTo>
                    <a:pt x="0" y="132"/>
                  </a:lnTo>
                  <a:lnTo>
                    <a:pt x="1" y="139"/>
                  </a:lnTo>
                  <a:lnTo>
                    <a:pt x="6" y="143"/>
                  </a:lnTo>
                  <a:lnTo>
                    <a:pt x="10" y="144"/>
                  </a:lnTo>
                  <a:lnTo>
                    <a:pt x="17" y="143"/>
                  </a:lnTo>
                  <a:lnTo>
                    <a:pt x="135"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7" name="Freeform 249"/>
            <p:cNvSpPr>
              <a:spLocks/>
            </p:cNvSpPr>
            <p:nvPr/>
          </p:nvSpPr>
          <p:spPr bwMode="auto">
            <a:xfrm>
              <a:off x="1084" y="3356"/>
              <a:ext cx="74" cy="292"/>
            </a:xfrm>
            <a:custGeom>
              <a:avLst/>
              <a:gdLst>
                <a:gd name="T0" fmla="*/ 12 w 445"/>
                <a:gd name="T1" fmla="*/ 49 h 1750"/>
                <a:gd name="T2" fmla="*/ 12 w 445"/>
                <a:gd name="T3" fmla="*/ 48 h 1750"/>
                <a:gd name="T4" fmla="*/ 12 w 445"/>
                <a:gd name="T5" fmla="*/ 48 h 1750"/>
                <a:gd name="T6" fmla="*/ 12 w 445"/>
                <a:gd name="T7" fmla="*/ 48 h 1750"/>
                <a:gd name="T8" fmla="*/ 12 w 445"/>
                <a:gd name="T9" fmla="*/ 48 h 1750"/>
                <a:gd name="T10" fmla="*/ 12 w 445"/>
                <a:gd name="T11" fmla="*/ 2 h 1750"/>
                <a:gd name="T12" fmla="*/ 12 w 445"/>
                <a:gd name="T13" fmla="*/ 1 h 1750"/>
                <a:gd name="T14" fmla="*/ 12 w 445"/>
                <a:gd name="T15" fmla="*/ 1 h 1750"/>
                <a:gd name="T16" fmla="*/ 12 w 445"/>
                <a:gd name="T17" fmla="*/ 1 h 1750"/>
                <a:gd name="T18" fmla="*/ 12 w 445"/>
                <a:gd name="T19" fmla="*/ 1 h 1750"/>
                <a:gd name="T20" fmla="*/ 11 w 445"/>
                <a:gd name="T21" fmla="*/ 1 h 1750"/>
                <a:gd name="T22" fmla="*/ 11 w 445"/>
                <a:gd name="T23" fmla="*/ 0 h 1750"/>
                <a:gd name="T24" fmla="*/ 11 w 445"/>
                <a:gd name="T25" fmla="*/ 0 h 1750"/>
                <a:gd name="T26" fmla="*/ 11 w 445"/>
                <a:gd name="T27" fmla="*/ 0 h 1750"/>
                <a:gd name="T28" fmla="*/ 11 w 445"/>
                <a:gd name="T29" fmla="*/ 0 h 1750"/>
                <a:gd name="T30" fmla="*/ 11 w 445"/>
                <a:gd name="T31" fmla="*/ 0 h 1750"/>
                <a:gd name="T32" fmla="*/ 10 w 445"/>
                <a:gd name="T33" fmla="*/ 0 h 1750"/>
                <a:gd name="T34" fmla="*/ 10 w 445"/>
                <a:gd name="T35" fmla="*/ 0 h 1750"/>
                <a:gd name="T36" fmla="*/ 10 w 445"/>
                <a:gd name="T37" fmla="*/ 0 h 1750"/>
                <a:gd name="T38" fmla="*/ 10 w 445"/>
                <a:gd name="T39" fmla="*/ 0 h 1750"/>
                <a:gd name="T40" fmla="*/ 10 w 445"/>
                <a:gd name="T41" fmla="*/ 0 h 1750"/>
                <a:gd name="T42" fmla="*/ 10 w 445"/>
                <a:gd name="T43" fmla="*/ 0 h 1750"/>
                <a:gd name="T44" fmla="*/ 8 w 445"/>
                <a:gd name="T45" fmla="*/ 1 h 1750"/>
                <a:gd name="T46" fmla="*/ 8 w 445"/>
                <a:gd name="T47" fmla="*/ 2 h 1750"/>
                <a:gd name="T48" fmla="*/ 7 w 445"/>
                <a:gd name="T49" fmla="*/ 3 h 1750"/>
                <a:gd name="T50" fmla="*/ 6 w 445"/>
                <a:gd name="T51" fmla="*/ 5 h 1750"/>
                <a:gd name="T52" fmla="*/ 5 w 445"/>
                <a:gd name="T53" fmla="*/ 6 h 1750"/>
                <a:gd name="T54" fmla="*/ 4 w 445"/>
                <a:gd name="T55" fmla="*/ 8 h 1750"/>
                <a:gd name="T56" fmla="*/ 3 w 445"/>
                <a:gd name="T57" fmla="*/ 10 h 1750"/>
                <a:gd name="T58" fmla="*/ 3 w 445"/>
                <a:gd name="T59" fmla="*/ 11 h 1750"/>
                <a:gd name="T60" fmla="*/ 2 w 445"/>
                <a:gd name="T61" fmla="*/ 13 h 1750"/>
                <a:gd name="T62" fmla="*/ 1 w 445"/>
                <a:gd name="T63" fmla="*/ 15 h 1750"/>
                <a:gd name="T64" fmla="*/ 1 w 445"/>
                <a:gd name="T65" fmla="*/ 17 h 1750"/>
                <a:gd name="T66" fmla="*/ 1 w 445"/>
                <a:gd name="T67" fmla="*/ 20 h 1750"/>
                <a:gd name="T68" fmla="*/ 0 w 445"/>
                <a:gd name="T69" fmla="*/ 22 h 1750"/>
                <a:gd name="T70" fmla="*/ 0 w 445"/>
                <a:gd name="T71" fmla="*/ 24 h 1750"/>
                <a:gd name="T72" fmla="*/ 0 w 445"/>
                <a:gd name="T73" fmla="*/ 27 h 1750"/>
                <a:gd name="T74" fmla="*/ 0 w 445"/>
                <a:gd name="T75" fmla="*/ 29 h 1750"/>
                <a:gd name="T76" fmla="*/ 0 w 445"/>
                <a:gd name="T77" fmla="*/ 34 h 1750"/>
                <a:gd name="T78" fmla="*/ 0 w 445"/>
                <a:gd name="T79" fmla="*/ 39 h 1750"/>
                <a:gd name="T80" fmla="*/ 0 w 445"/>
                <a:gd name="T81" fmla="*/ 43 h 1750"/>
                <a:gd name="T82" fmla="*/ 0 w 445"/>
                <a:gd name="T83" fmla="*/ 47 h 1750"/>
                <a:gd name="T84" fmla="*/ 1 w 445"/>
                <a:gd name="T85" fmla="*/ 47 h 1750"/>
                <a:gd name="T86" fmla="*/ 2 w 445"/>
                <a:gd name="T87" fmla="*/ 48 h 1750"/>
                <a:gd name="T88" fmla="*/ 3 w 445"/>
                <a:gd name="T89" fmla="*/ 48 h 1750"/>
                <a:gd name="T90" fmla="*/ 4 w 445"/>
                <a:gd name="T91" fmla="*/ 48 h 1750"/>
                <a:gd name="T92" fmla="*/ 5 w 445"/>
                <a:gd name="T93" fmla="*/ 48 h 1750"/>
                <a:gd name="T94" fmla="*/ 5 w 445"/>
                <a:gd name="T95" fmla="*/ 48 h 1750"/>
                <a:gd name="T96" fmla="*/ 6 w 445"/>
                <a:gd name="T97" fmla="*/ 48 h 1750"/>
                <a:gd name="T98" fmla="*/ 7 w 445"/>
                <a:gd name="T99" fmla="*/ 48 h 1750"/>
                <a:gd name="T100" fmla="*/ 8 w 445"/>
                <a:gd name="T101" fmla="*/ 48 h 1750"/>
                <a:gd name="T102" fmla="*/ 9 w 445"/>
                <a:gd name="T103" fmla="*/ 48 h 1750"/>
                <a:gd name="T104" fmla="*/ 10 w 445"/>
                <a:gd name="T105" fmla="*/ 49 h 1750"/>
                <a:gd name="T106" fmla="*/ 10 w 445"/>
                <a:gd name="T107" fmla="*/ 49 h 1750"/>
                <a:gd name="T108" fmla="*/ 11 w 445"/>
                <a:gd name="T109" fmla="*/ 49 h 1750"/>
                <a:gd name="T110" fmla="*/ 11 w 445"/>
                <a:gd name="T111" fmla="*/ 49 h 1750"/>
                <a:gd name="T112" fmla="*/ 11 w 445"/>
                <a:gd name="T113" fmla="*/ 49 h 1750"/>
                <a:gd name="T114" fmla="*/ 11 w 445"/>
                <a:gd name="T115" fmla="*/ 49 h 1750"/>
                <a:gd name="T116" fmla="*/ 11 w 445"/>
                <a:gd name="T117" fmla="*/ 49 h 1750"/>
                <a:gd name="T118" fmla="*/ 12 w 445"/>
                <a:gd name="T119" fmla="*/ 49 h 1750"/>
                <a:gd name="T120" fmla="*/ 12 w 445"/>
                <a:gd name="T121" fmla="*/ 49 h 1750"/>
                <a:gd name="T122" fmla="*/ 12 w 445"/>
                <a:gd name="T123" fmla="*/ 49 h 17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45"/>
                <a:gd name="T187" fmla="*/ 0 h 1750"/>
                <a:gd name="T188" fmla="*/ 445 w 445"/>
                <a:gd name="T189" fmla="*/ 1750 h 17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45" h="1750">
                  <a:moveTo>
                    <a:pt x="435" y="1743"/>
                  </a:moveTo>
                  <a:lnTo>
                    <a:pt x="440" y="1738"/>
                  </a:lnTo>
                  <a:lnTo>
                    <a:pt x="442" y="1732"/>
                  </a:lnTo>
                  <a:lnTo>
                    <a:pt x="444" y="1726"/>
                  </a:lnTo>
                  <a:lnTo>
                    <a:pt x="445" y="1719"/>
                  </a:lnTo>
                  <a:lnTo>
                    <a:pt x="433" y="53"/>
                  </a:lnTo>
                  <a:lnTo>
                    <a:pt x="432" y="45"/>
                  </a:lnTo>
                  <a:lnTo>
                    <a:pt x="429" y="36"/>
                  </a:lnTo>
                  <a:lnTo>
                    <a:pt x="426" y="29"/>
                  </a:lnTo>
                  <a:lnTo>
                    <a:pt x="420" y="22"/>
                  </a:lnTo>
                  <a:lnTo>
                    <a:pt x="415" y="15"/>
                  </a:lnTo>
                  <a:lnTo>
                    <a:pt x="408" y="11"/>
                  </a:lnTo>
                  <a:lnTo>
                    <a:pt x="400" y="8"/>
                  </a:lnTo>
                  <a:lnTo>
                    <a:pt x="392" y="5"/>
                  </a:lnTo>
                  <a:lnTo>
                    <a:pt x="391" y="5"/>
                  </a:lnTo>
                  <a:lnTo>
                    <a:pt x="387" y="4"/>
                  </a:lnTo>
                  <a:lnTo>
                    <a:pt x="380" y="4"/>
                  </a:lnTo>
                  <a:lnTo>
                    <a:pt x="372" y="3"/>
                  </a:lnTo>
                  <a:lnTo>
                    <a:pt x="364" y="2"/>
                  </a:lnTo>
                  <a:lnTo>
                    <a:pt x="356" y="1"/>
                  </a:lnTo>
                  <a:lnTo>
                    <a:pt x="350" y="1"/>
                  </a:lnTo>
                  <a:lnTo>
                    <a:pt x="346" y="0"/>
                  </a:lnTo>
                  <a:lnTo>
                    <a:pt x="309" y="35"/>
                  </a:lnTo>
                  <a:lnTo>
                    <a:pt x="274" y="74"/>
                  </a:lnTo>
                  <a:lnTo>
                    <a:pt x="239" y="119"/>
                  </a:lnTo>
                  <a:lnTo>
                    <a:pt x="207" y="168"/>
                  </a:lnTo>
                  <a:lnTo>
                    <a:pt x="177" y="222"/>
                  </a:lnTo>
                  <a:lnTo>
                    <a:pt x="148" y="281"/>
                  </a:lnTo>
                  <a:lnTo>
                    <a:pt x="122" y="343"/>
                  </a:lnTo>
                  <a:lnTo>
                    <a:pt x="98" y="408"/>
                  </a:lnTo>
                  <a:lnTo>
                    <a:pt x="76" y="478"/>
                  </a:lnTo>
                  <a:lnTo>
                    <a:pt x="57" y="550"/>
                  </a:lnTo>
                  <a:lnTo>
                    <a:pt x="41" y="625"/>
                  </a:lnTo>
                  <a:lnTo>
                    <a:pt x="26" y="704"/>
                  </a:lnTo>
                  <a:lnTo>
                    <a:pt x="16" y="785"/>
                  </a:lnTo>
                  <a:lnTo>
                    <a:pt x="8" y="867"/>
                  </a:lnTo>
                  <a:lnTo>
                    <a:pt x="3" y="953"/>
                  </a:lnTo>
                  <a:lnTo>
                    <a:pt x="2" y="1039"/>
                  </a:lnTo>
                  <a:lnTo>
                    <a:pt x="0" y="1228"/>
                  </a:lnTo>
                  <a:lnTo>
                    <a:pt x="0" y="1403"/>
                  </a:lnTo>
                  <a:lnTo>
                    <a:pt x="4" y="1559"/>
                  </a:lnTo>
                  <a:lnTo>
                    <a:pt x="15" y="1700"/>
                  </a:lnTo>
                  <a:lnTo>
                    <a:pt x="42" y="1703"/>
                  </a:lnTo>
                  <a:lnTo>
                    <a:pt x="72" y="1708"/>
                  </a:lnTo>
                  <a:lnTo>
                    <a:pt x="103" y="1711"/>
                  </a:lnTo>
                  <a:lnTo>
                    <a:pt x="135" y="1716"/>
                  </a:lnTo>
                  <a:lnTo>
                    <a:pt x="168" y="1720"/>
                  </a:lnTo>
                  <a:lnTo>
                    <a:pt x="200" y="1723"/>
                  </a:lnTo>
                  <a:lnTo>
                    <a:pt x="233" y="1728"/>
                  </a:lnTo>
                  <a:lnTo>
                    <a:pt x="265" y="1731"/>
                  </a:lnTo>
                  <a:lnTo>
                    <a:pt x="294" y="1736"/>
                  </a:lnTo>
                  <a:lnTo>
                    <a:pt x="321" y="1739"/>
                  </a:lnTo>
                  <a:lnTo>
                    <a:pt x="346" y="1743"/>
                  </a:lnTo>
                  <a:lnTo>
                    <a:pt x="367" y="1745"/>
                  </a:lnTo>
                  <a:lnTo>
                    <a:pt x="385" y="1747"/>
                  </a:lnTo>
                  <a:lnTo>
                    <a:pt x="399" y="1749"/>
                  </a:lnTo>
                  <a:lnTo>
                    <a:pt x="407" y="1750"/>
                  </a:lnTo>
                  <a:lnTo>
                    <a:pt x="410" y="1750"/>
                  </a:lnTo>
                  <a:lnTo>
                    <a:pt x="417" y="1750"/>
                  </a:lnTo>
                  <a:lnTo>
                    <a:pt x="424" y="1749"/>
                  </a:lnTo>
                  <a:lnTo>
                    <a:pt x="429" y="1747"/>
                  </a:lnTo>
                  <a:lnTo>
                    <a:pt x="435" y="17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8" name="Freeform 250"/>
            <p:cNvSpPr>
              <a:spLocks/>
            </p:cNvSpPr>
            <p:nvPr/>
          </p:nvSpPr>
          <p:spPr bwMode="auto">
            <a:xfrm>
              <a:off x="1065" y="3609"/>
              <a:ext cx="39" cy="28"/>
            </a:xfrm>
            <a:custGeom>
              <a:avLst/>
              <a:gdLst>
                <a:gd name="T0" fmla="*/ 6 w 235"/>
                <a:gd name="T1" fmla="*/ 5 h 172"/>
                <a:gd name="T2" fmla="*/ 6 w 235"/>
                <a:gd name="T3" fmla="*/ 5 h 172"/>
                <a:gd name="T4" fmla="*/ 6 w 235"/>
                <a:gd name="T5" fmla="*/ 4 h 172"/>
                <a:gd name="T6" fmla="*/ 6 w 235"/>
                <a:gd name="T7" fmla="*/ 4 h 172"/>
                <a:gd name="T8" fmla="*/ 6 w 235"/>
                <a:gd name="T9" fmla="*/ 4 h 172"/>
                <a:gd name="T10" fmla="*/ 6 w 235"/>
                <a:gd name="T11" fmla="*/ 1 h 172"/>
                <a:gd name="T12" fmla="*/ 6 w 235"/>
                <a:gd name="T13" fmla="*/ 1 h 172"/>
                <a:gd name="T14" fmla="*/ 6 w 235"/>
                <a:gd name="T15" fmla="*/ 1 h 172"/>
                <a:gd name="T16" fmla="*/ 6 w 235"/>
                <a:gd name="T17" fmla="*/ 1 h 172"/>
                <a:gd name="T18" fmla="*/ 6 w 235"/>
                <a:gd name="T19" fmla="*/ 1 h 172"/>
                <a:gd name="T20" fmla="*/ 0 w 235"/>
                <a:gd name="T21" fmla="*/ 0 h 172"/>
                <a:gd name="T22" fmla="*/ 0 w 235"/>
                <a:gd name="T23" fmla="*/ 0 h 172"/>
                <a:gd name="T24" fmla="*/ 0 w 235"/>
                <a:gd name="T25" fmla="*/ 0 h 172"/>
                <a:gd name="T26" fmla="*/ 0 w 235"/>
                <a:gd name="T27" fmla="*/ 0 h 172"/>
                <a:gd name="T28" fmla="*/ 0 w 235"/>
                <a:gd name="T29" fmla="*/ 0 h 172"/>
                <a:gd name="T30" fmla="*/ 0 w 235"/>
                <a:gd name="T31" fmla="*/ 3 h 172"/>
                <a:gd name="T32" fmla="*/ 0 w 235"/>
                <a:gd name="T33" fmla="*/ 4 h 172"/>
                <a:gd name="T34" fmla="*/ 0 w 235"/>
                <a:gd name="T35" fmla="*/ 4 h 172"/>
                <a:gd name="T36" fmla="*/ 0 w 235"/>
                <a:gd name="T37" fmla="*/ 4 h 172"/>
                <a:gd name="T38" fmla="*/ 1 w 235"/>
                <a:gd name="T39" fmla="*/ 4 h 172"/>
                <a:gd name="T40" fmla="*/ 6 w 235"/>
                <a:gd name="T41" fmla="*/ 5 h 1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5"/>
                <a:gd name="T64" fmla="*/ 0 h 172"/>
                <a:gd name="T65" fmla="*/ 235 w 235"/>
                <a:gd name="T66" fmla="*/ 172 h 1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5" h="172">
                  <a:moveTo>
                    <a:pt x="216" y="172"/>
                  </a:moveTo>
                  <a:lnTo>
                    <a:pt x="223" y="171"/>
                  </a:lnTo>
                  <a:lnTo>
                    <a:pt x="230" y="168"/>
                  </a:lnTo>
                  <a:lnTo>
                    <a:pt x="234" y="162"/>
                  </a:lnTo>
                  <a:lnTo>
                    <a:pt x="235" y="156"/>
                  </a:lnTo>
                  <a:lnTo>
                    <a:pt x="234" y="44"/>
                  </a:lnTo>
                  <a:lnTo>
                    <a:pt x="233" y="36"/>
                  </a:lnTo>
                  <a:lnTo>
                    <a:pt x="228" y="30"/>
                  </a:lnTo>
                  <a:lnTo>
                    <a:pt x="222" y="25"/>
                  </a:lnTo>
                  <a:lnTo>
                    <a:pt x="215" y="22"/>
                  </a:lnTo>
                  <a:lnTo>
                    <a:pt x="20" y="0"/>
                  </a:lnTo>
                  <a:lnTo>
                    <a:pt x="13" y="1"/>
                  </a:lnTo>
                  <a:lnTo>
                    <a:pt x="6" y="5"/>
                  </a:lnTo>
                  <a:lnTo>
                    <a:pt x="1" y="10"/>
                  </a:lnTo>
                  <a:lnTo>
                    <a:pt x="0" y="18"/>
                  </a:lnTo>
                  <a:lnTo>
                    <a:pt x="1" y="126"/>
                  </a:lnTo>
                  <a:lnTo>
                    <a:pt x="3" y="134"/>
                  </a:lnTo>
                  <a:lnTo>
                    <a:pt x="7" y="141"/>
                  </a:lnTo>
                  <a:lnTo>
                    <a:pt x="14" y="147"/>
                  </a:lnTo>
                  <a:lnTo>
                    <a:pt x="22" y="149"/>
                  </a:lnTo>
                  <a:lnTo>
                    <a:pt x="21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9" name="Freeform 251"/>
            <p:cNvSpPr>
              <a:spLocks/>
            </p:cNvSpPr>
            <p:nvPr/>
          </p:nvSpPr>
          <p:spPr bwMode="auto">
            <a:xfrm>
              <a:off x="1065" y="3610"/>
              <a:ext cx="37" cy="28"/>
            </a:xfrm>
            <a:custGeom>
              <a:avLst/>
              <a:gdLst>
                <a:gd name="T0" fmla="*/ 6 w 219"/>
                <a:gd name="T1" fmla="*/ 4 h 167"/>
                <a:gd name="T2" fmla="*/ 6 w 219"/>
                <a:gd name="T3" fmla="*/ 1 h 167"/>
                <a:gd name="T4" fmla="*/ 6 w 219"/>
                <a:gd name="T5" fmla="*/ 1 h 167"/>
                <a:gd name="T6" fmla="*/ 6 w 219"/>
                <a:gd name="T7" fmla="*/ 1 h 167"/>
                <a:gd name="T8" fmla="*/ 6 w 219"/>
                <a:gd name="T9" fmla="*/ 1 h 167"/>
                <a:gd name="T10" fmla="*/ 6 w 219"/>
                <a:gd name="T11" fmla="*/ 1 h 167"/>
                <a:gd name="T12" fmla="*/ 1 w 219"/>
                <a:gd name="T13" fmla="*/ 0 h 167"/>
                <a:gd name="T14" fmla="*/ 1 w 219"/>
                <a:gd name="T15" fmla="*/ 0 h 167"/>
                <a:gd name="T16" fmla="*/ 0 w 219"/>
                <a:gd name="T17" fmla="*/ 0 h 167"/>
                <a:gd name="T18" fmla="*/ 0 w 219"/>
                <a:gd name="T19" fmla="*/ 1 h 167"/>
                <a:gd name="T20" fmla="*/ 0 w 219"/>
                <a:gd name="T21" fmla="*/ 1 h 167"/>
                <a:gd name="T22" fmla="*/ 0 w 219"/>
                <a:gd name="T23" fmla="*/ 4 h 167"/>
                <a:gd name="T24" fmla="*/ 0 w 219"/>
                <a:gd name="T25" fmla="*/ 4 h 167"/>
                <a:gd name="T26" fmla="*/ 0 w 219"/>
                <a:gd name="T27" fmla="*/ 4 h 167"/>
                <a:gd name="T28" fmla="*/ 0 w 219"/>
                <a:gd name="T29" fmla="*/ 4 h 167"/>
                <a:gd name="T30" fmla="*/ 1 w 219"/>
                <a:gd name="T31" fmla="*/ 4 h 167"/>
                <a:gd name="T32" fmla="*/ 5 w 219"/>
                <a:gd name="T33" fmla="*/ 5 h 167"/>
                <a:gd name="T34" fmla="*/ 6 w 219"/>
                <a:gd name="T35" fmla="*/ 5 h 167"/>
                <a:gd name="T36" fmla="*/ 6 w 219"/>
                <a:gd name="T37" fmla="*/ 5 h 167"/>
                <a:gd name="T38" fmla="*/ 6 w 219"/>
                <a:gd name="T39" fmla="*/ 5 h 167"/>
                <a:gd name="T40" fmla="*/ 6 w 219"/>
                <a:gd name="T41" fmla="*/ 4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9"/>
                <a:gd name="T64" fmla="*/ 0 h 167"/>
                <a:gd name="T65" fmla="*/ 219 w 219"/>
                <a:gd name="T66" fmla="*/ 167 h 1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9" h="167">
                  <a:moveTo>
                    <a:pt x="219" y="152"/>
                  </a:moveTo>
                  <a:lnTo>
                    <a:pt x="219" y="41"/>
                  </a:lnTo>
                  <a:lnTo>
                    <a:pt x="218" y="33"/>
                  </a:lnTo>
                  <a:lnTo>
                    <a:pt x="213" y="26"/>
                  </a:lnTo>
                  <a:lnTo>
                    <a:pt x="206" y="22"/>
                  </a:lnTo>
                  <a:lnTo>
                    <a:pt x="199" y="20"/>
                  </a:lnTo>
                  <a:lnTo>
                    <a:pt x="25" y="0"/>
                  </a:lnTo>
                  <a:lnTo>
                    <a:pt x="16" y="3"/>
                  </a:lnTo>
                  <a:lnTo>
                    <a:pt x="8" y="8"/>
                  </a:lnTo>
                  <a:lnTo>
                    <a:pt x="2" y="17"/>
                  </a:lnTo>
                  <a:lnTo>
                    <a:pt x="0" y="26"/>
                  </a:lnTo>
                  <a:lnTo>
                    <a:pt x="1" y="123"/>
                  </a:lnTo>
                  <a:lnTo>
                    <a:pt x="2" y="131"/>
                  </a:lnTo>
                  <a:lnTo>
                    <a:pt x="7" y="138"/>
                  </a:lnTo>
                  <a:lnTo>
                    <a:pt x="13" y="143"/>
                  </a:lnTo>
                  <a:lnTo>
                    <a:pt x="21" y="146"/>
                  </a:lnTo>
                  <a:lnTo>
                    <a:pt x="188" y="167"/>
                  </a:lnTo>
                  <a:lnTo>
                    <a:pt x="197" y="167"/>
                  </a:lnTo>
                  <a:lnTo>
                    <a:pt x="208" y="166"/>
                  </a:lnTo>
                  <a:lnTo>
                    <a:pt x="215" y="161"/>
                  </a:lnTo>
                  <a:lnTo>
                    <a:pt x="219" y="15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0" name="Freeform 252"/>
            <p:cNvSpPr>
              <a:spLocks/>
            </p:cNvSpPr>
            <p:nvPr/>
          </p:nvSpPr>
          <p:spPr bwMode="auto">
            <a:xfrm>
              <a:off x="1065" y="3612"/>
              <a:ext cx="35" cy="26"/>
            </a:xfrm>
            <a:custGeom>
              <a:avLst/>
              <a:gdLst>
                <a:gd name="T0" fmla="*/ 5 w 208"/>
                <a:gd name="T1" fmla="*/ 4 h 159"/>
                <a:gd name="T2" fmla="*/ 6 w 208"/>
                <a:gd name="T3" fmla="*/ 4 h 159"/>
                <a:gd name="T4" fmla="*/ 6 w 208"/>
                <a:gd name="T5" fmla="*/ 4 h 159"/>
                <a:gd name="T6" fmla="*/ 6 w 208"/>
                <a:gd name="T7" fmla="*/ 4 h 159"/>
                <a:gd name="T8" fmla="*/ 6 w 208"/>
                <a:gd name="T9" fmla="*/ 4 h 159"/>
                <a:gd name="T10" fmla="*/ 6 w 208"/>
                <a:gd name="T11" fmla="*/ 1 h 159"/>
                <a:gd name="T12" fmla="*/ 6 w 208"/>
                <a:gd name="T13" fmla="*/ 1 h 159"/>
                <a:gd name="T14" fmla="*/ 6 w 208"/>
                <a:gd name="T15" fmla="*/ 1 h 159"/>
                <a:gd name="T16" fmla="*/ 6 w 208"/>
                <a:gd name="T17" fmla="*/ 1 h 159"/>
                <a:gd name="T18" fmla="*/ 5 w 208"/>
                <a:gd name="T19" fmla="*/ 0 h 159"/>
                <a:gd name="T20" fmla="*/ 1 w 208"/>
                <a:gd name="T21" fmla="*/ 0 h 159"/>
                <a:gd name="T22" fmla="*/ 0 w 208"/>
                <a:gd name="T23" fmla="*/ 0 h 159"/>
                <a:gd name="T24" fmla="*/ 0 w 208"/>
                <a:gd name="T25" fmla="*/ 0 h 159"/>
                <a:gd name="T26" fmla="*/ 0 w 208"/>
                <a:gd name="T27" fmla="*/ 0 h 159"/>
                <a:gd name="T28" fmla="*/ 0 w 208"/>
                <a:gd name="T29" fmla="*/ 0 h 159"/>
                <a:gd name="T30" fmla="*/ 0 w 208"/>
                <a:gd name="T31" fmla="*/ 3 h 159"/>
                <a:gd name="T32" fmla="*/ 0 w 208"/>
                <a:gd name="T33" fmla="*/ 3 h 159"/>
                <a:gd name="T34" fmla="*/ 0 w 208"/>
                <a:gd name="T35" fmla="*/ 3 h 159"/>
                <a:gd name="T36" fmla="*/ 0 w 208"/>
                <a:gd name="T37" fmla="*/ 4 h 159"/>
                <a:gd name="T38" fmla="*/ 1 w 208"/>
                <a:gd name="T39" fmla="*/ 4 h 159"/>
                <a:gd name="T40" fmla="*/ 5 w 208"/>
                <a:gd name="T41" fmla="*/ 4 h 1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8"/>
                <a:gd name="T64" fmla="*/ 0 h 159"/>
                <a:gd name="T65" fmla="*/ 208 w 208"/>
                <a:gd name="T66" fmla="*/ 159 h 1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8" h="159">
                  <a:moveTo>
                    <a:pt x="188" y="159"/>
                  </a:moveTo>
                  <a:lnTo>
                    <a:pt x="196" y="158"/>
                  </a:lnTo>
                  <a:lnTo>
                    <a:pt x="203" y="154"/>
                  </a:lnTo>
                  <a:lnTo>
                    <a:pt x="206" y="149"/>
                  </a:lnTo>
                  <a:lnTo>
                    <a:pt x="208" y="142"/>
                  </a:lnTo>
                  <a:lnTo>
                    <a:pt x="208" y="42"/>
                  </a:lnTo>
                  <a:lnTo>
                    <a:pt x="206" y="34"/>
                  </a:lnTo>
                  <a:lnTo>
                    <a:pt x="202" y="27"/>
                  </a:lnTo>
                  <a:lnTo>
                    <a:pt x="195" y="22"/>
                  </a:lnTo>
                  <a:lnTo>
                    <a:pt x="187" y="19"/>
                  </a:lnTo>
                  <a:lnTo>
                    <a:pt x="19" y="0"/>
                  </a:lnTo>
                  <a:lnTo>
                    <a:pt x="12" y="1"/>
                  </a:lnTo>
                  <a:lnTo>
                    <a:pt x="6" y="5"/>
                  </a:lnTo>
                  <a:lnTo>
                    <a:pt x="1" y="10"/>
                  </a:lnTo>
                  <a:lnTo>
                    <a:pt x="0" y="18"/>
                  </a:lnTo>
                  <a:lnTo>
                    <a:pt x="1" y="115"/>
                  </a:lnTo>
                  <a:lnTo>
                    <a:pt x="2" y="123"/>
                  </a:lnTo>
                  <a:lnTo>
                    <a:pt x="7" y="130"/>
                  </a:lnTo>
                  <a:lnTo>
                    <a:pt x="13" y="135"/>
                  </a:lnTo>
                  <a:lnTo>
                    <a:pt x="21" y="138"/>
                  </a:lnTo>
                  <a:lnTo>
                    <a:pt x="188" y="15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 name="Freeform 253"/>
            <p:cNvSpPr>
              <a:spLocks/>
            </p:cNvSpPr>
            <p:nvPr/>
          </p:nvSpPr>
          <p:spPr bwMode="auto">
            <a:xfrm>
              <a:off x="1130" y="3302"/>
              <a:ext cx="124" cy="349"/>
            </a:xfrm>
            <a:custGeom>
              <a:avLst/>
              <a:gdLst>
                <a:gd name="T0" fmla="*/ 3 w 746"/>
                <a:gd name="T1" fmla="*/ 8 h 2092"/>
                <a:gd name="T2" fmla="*/ 21 w 746"/>
                <a:gd name="T3" fmla="*/ 0 h 2092"/>
                <a:gd name="T4" fmla="*/ 18 w 746"/>
                <a:gd name="T5" fmla="*/ 0 h 2092"/>
                <a:gd name="T6" fmla="*/ 1 w 746"/>
                <a:gd name="T7" fmla="*/ 8 h 2092"/>
                <a:gd name="T8" fmla="*/ 0 w 746"/>
                <a:gd name="T9" fmla="*/ 9 h 2092"/>
                <a:gd name="T10" fmla="*/ 0 w 746"/>
                <a:gd name="T11" fmla="*/ 57 h 2092"/>
                <a:gd name="T12" fmla="*/ 0 w 746"/>
                <a:gd name="T13" fmla="*/ 58 h 2092"/>
                <a:gd name="T14" fmla="*/ 3 w 746"/>
                <a:gd name="T15" fmla="*/ 58 h 2092"/>
                <a:gd name="T16" fmla="*/ 3 w 746"/>
                <a:gd name="T17" fmla="*/ 58 h 2092"/>
                <a:gd name="T18" fmla="*/ 2 w 746"/>
                <a:gd name="T19" fmla="*/ 9 h 2092"/>
                <a:gd name="T20" fmla="*/ 3 w 746"/>
                <a:gd name="T21" fmla="*/ 8 h 20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6"/>
                <a:gd name="T34" fmla="*/ 0 h 2092"/>
                <a:gd name="T35" fmla="*/ 746 w 746"/>
                <a:gd name="T36" fmla="*/ 2092 h 20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6" h="2092">
                  <a:moveTo>
                    <a:pt x="106" y="290"/>
                  </a:moveTo>
                  <a:lnTo>
                    <a:pt x="746" y="0"/>
                  </a:lnTo>
                  <a:lnTo>
                    <a:pt x="662" y="1"/>
                  </a:lnTo>
                  <a:lnTo>
                    <a:pt x="22" y="274"/>
                  </a:lnTo>
                  <a:lnTo>
                    <a:pt x="0" y="311"/>
                  </a:lnTo>
                  <a:lnTo>
                    <a:pt x="0" y="2052"/>
                  </a:lnTo>
                  <a:lnTo>
                    <a:pt x="17" y="2080"/>
                  </a:lnTo>
                  <a:lnTo>
                    <a:pt x="112" y="2092"/>
                  </a:lnTo>
                  <a:lnTo>
                    <a:pt x="96" y="2071"/>
                  </a:lnTo>
                  <a:lnTo>
                    <a:pt x="85" y="323"/>
                  </a:lnTo>
                  <a:lnTo>
                    <a:pt x="106"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2" name="Freeform 254"/>
            <p:cNvSpPr>
              <a:spLocks/>
            </p:cNvSpPr>
            <p:nvPr/>
          </p:nvSpPr>
          <p:spPr bwMode="auto">
            <a:xfrm>
              <a:off x="1124" y="3300"/>
              <a:ext cx="130" cy="344"/>
            </a:xfrm>
            <a:custGeom>
              <a:avLst/>
              <a:gdLst>
                <a:gd name="T0" fmla="*/ 21 w 781"/>
                <a:gd name="T1" fmla="*/ 1 h 2066"/>
                <a:gd name="T2" fmla="*/ 22 w 781"/>
                <a:gd name="T3" fmla="*/ 0 h 2066"/>
                <a:gd name="T4" fmla="*/ 19 w 781"/>
                <a:gd name="T5" fmla="*/ 0 h 2066"/>
                <a:gd name="T6" fmla="*/ 1 w 781"/>
                <a:gd name="T7" fmla="*/ 8 h 2066"/>
                <a:gd name="T8" fmla="*/ 0 w 781"/>
                <a:gd name="T9" fmla="*/ 9 h 2066"/>
                <a:gd name="T10" fmla="*/ 0 w 781"/>
                <a:gd name="T11" fmla="*/ 57 h 2066"/>
                <a:gd name="T12" fmla="*/ 1 w 781"/>
                <a:gd name="T13" fmla="*/ 57 h 2066"/>
                <a:gd name="T14" fmla="*/ 1 w 781"/>
                <a:gd name="T15" fmla="*/ 9 h 2066"/>
                <a:gd name="T16" fmla="*/ 1 w 781"/>
                <a:gd name="T17" fmla="*/ 8 h 2066"/>
                <a:gd name="T18" fmla="*/ 19 w 781"/>
                <a:gd name="T19" fmla="*/ 0 h 2066"/>
                <a:gd name="T20" fmla="*/ 21 w 781"/>
                <a:gd name="T21" fmla="*/ 1 h 20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1"/>
                <a:gd name="T34" fmla="*/ 0 h 2066"/>
                <a:gd name="T35" fmla="*/ 781 w 781"/>
                <a:gd name="T36" fmla="*/ 2066 h 20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1" h="2066">
                  <a:moveTo>
                    <a:pt x="758" y="24"/>
                  </a:moveTo>
                  <a:lnTo>
                    <a:pt x="781" y="14"/>
                  </a:lnTo>
                  <a:lnTo>
                    <a:pt x="686" y="0"/>
                  </a:lnTo>
                  <a:lnTo>
                    <a:pt x="23" y="280"/>
                  </a:lnTo>
                  <a:lnTo>
                    <a:pt x="0" y="315"/>
                  </a:lnTo>
                  <a:lnTo>
                    <a:pt x="9" y="2055"/>
                  </a:lnTo>
                  <a:lnTo>
                    <a:pt x="35" y="2066"/>
                  </a:lnTo>
                  <a:lnTo>
                    <a:pt x="35" y="325"/>
                  </a:lnTo>
                  <a:lnTo>
                    <a:pt x="57" y="288"/>
                  </a:lnTo>
                  <a:lnTo>
                    <a:pt x="697" y="15"/>
                  </a:lnTo>
                  <a:lnTo>
                    <a:pt x="758" y="2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3" name="Freeform 255"/>
            <p:cNvSpPr>
              <a:spLocks/>
            </p:cNvSpPr>
            <p:nvPr/>
          </p:nvSpPr>
          <p:spPr bwMode="auto">
            <a:xfrm>
              <a:off x="1126" y="3373"/>
              <a:ext cx="16" cy="27"/>
            </a:xfrm>
            <a:custGeom>
              <a:avLst/>
              <a:gdLst>
                <a:gd name="T0" fmla="*/ 2 w 97"/>
                <a:gd name="T1" fmla="*/ 4 h 162"/>
                <a:gd name="T2" fmla="*/ 3 w 97"/>
                <a:gd name="T3" fmla="*/ 4 h 162"/>
                <a:gd name="T4" fmla="*/ 3 w 97"/>
                <a:gd name="T5" fmla="*/ 0 h 162"/>
                <a:gd name="T6" fmla="*/ 0 w 97"/>
                <a:gd name="T7" fmla="*/ 0 h 162"/>
                <a:gd name="T8" fmla="*/ 0 w 97"/>
                <a:gd name="T9" fmla="*/ 0 h 162"/>
                <a:gd name="T10" fmla="*/ 0 w 97"/>
                <a:gd name="T11" fmla="*/ 4 h 162"/>
                <a:gd name="T12" fmla="*/ 2 w 97"/>
                <a:gd name="T13" fmla="*/ 4 h 162"/>
                <a:gd name="T14" fmla="*/ 0 60000 65536"/>
                <a:gd name="T15" fmla="*/ 0 60000 65536"/>
                <a:gd name="T16" fmla="*/ 0 60000 65536"/>
                <a:gd name="T17" fmla="*/ 0 60000 65536"/>
                <a:gd name="T18" fmla="*/ 0 60000 65536"/>
                <a:gd name="T19" fmla="*/ 0 60000 65536"/>
                <a:gd name="T20" fmla="*/ 0 60000 65536"/>
                <a:gd name="T21" fmla="*/ 0 w 97"/>
                <a:gd name="T22" fmla="*/ 0 h 162"/>
                <a:gd name="T23" fmla="*/ 97 w 97"/>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2">
                  <a:moveTo>
                    <a:pt x="80" y="162"/>
                  </a:moveTo>
                  <a:lnTo>
                    <a:pt x="97" y="151"/>
                  </a:lnTo>
                  <a:lnTo>
                    <a:pt x="96" y="11"/>
                  </a:lnTo>
                  <a:lnTo>
                    <a:pt x="16" y="0"/>
                  </a:lnTo>
                  <a:lnTo>
                    <a:pt x="0" y="11"/>
                  </a:lnTo>
                  <a:lnTo>
                    <a:pt x="17" y="139"/>
                  </a:lnTo>
                  <a:lnTo>
                    <a:pt x="80"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4" name="Freeform 256"/>
            <p:cNvSpPr>
              <a:spLocks/>
            </p:cNvSpPr>
            <p:nvPr/>
          </p:nvSpPr>
          <p:spPr bwMode="auto">
            <a:xfrm>
              <a:off x="1126" y="3418"/>
              <a:ext cx="16" cy="28"/>
            </a:xfrm>
            <a:custGeom>
              <a:avLst/>
              <a:gdLst>
                <a:gd name="T0" fmla="*/ 2 w 97"/>
                <a:gd name="T1" fmla="*/ 5 h 164"/>
                <a:gd name="T2" fmla="*/ 3 w 97"/>
                <a:gd name="T3" fmla="*/ 4 h 164"/>
                <a:gd name="T4" fmla="*/ 3 w 97"/>
                <a:gd name="T5" fmla="*/ 0 h 164"/>
                <a:gd name="T6" fmla="*/ 0 w 97"/>
                <a:gd name="T7" fmla="*/ 0 h 164"/>
                <a:gd name="T8" fmla="*/ 0 w 97"/>
                <a:gd name="T9" fmla="*/ 0 h 164"/>
                <a:gd name="T10" fmla="*/ 0 w 97"/>
                <a:gd name="T11" fmla="*/ 4 h 164"/>
                <a:gd name="T12" fmla="*/ 2 w 97"/>
                <a:gd name="T13" fmla="*/ 5 h 164"/>
                <a:gd name="T14" fmla="*/ 0 60000 65536"/>
                <a:gd name="T15" fmla="*/ 0 60000 65536"/>
                <a:gd name="T16" fmla="*/ 0 60000 65536"/>
                <a:gd name="T17" fmla="*/ 0 60000 65536"/>
                <a:gd name="T18" fmla="*/ 0 60000 65536"/>
                <a:gd name="T19" fmla="*/ 0 60000 65536"/>
                <a:gd name="T20" fmla="*/ 0 60000 65536"/>
                <a:gd name="T21" fmla="*/ 0 w 97"/>
                <a:gd name="T22" fmla="*/ 0 h 164"/>
                <a:gd name="T23" fmla="*/ 97 w 97"/>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4">
                  <a:moveTo>
                    <a:pt x="80" y="164"/>
                  </a:moveTo>
                  <a:lnTo>
                    <a:pt x="97" y="152"/>
                  </a:lnTo>
                  <a:lnTo>
                    <a:pt x="96" y="12"/>
                  </a:lnTo>
                  <a:lnTo>
                    <a:pt x="17" y="0"/>
                  </a:lnTo>
                  <a:lnTo>
                    <a:pt x="0" y="12"/>
                  </a:lnTo>
                  <a:lnTo>
                    <a:pt x="17" y="141"/>
                  </a:lnTo>
                  <a:lnTo>
                    <a:pt x="80" y="16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5" name="Freeform 257"/>
            <p:cNvSpPr>
              <a:spLocks/>
            </p:cNvSpPr>
            <p:nvPr/>
          </p:nvSpPr>
          <p:spPr bwMode="auto">
            <a:xfrm>
              <a:off x="1126" y="3464"/>
              <a:ext cx="16" cy="27"/>
            </a:xfrm>
            <a:custGeom>
              <a:avLst/>
              <a:gdLst>
                <a:gd name="T0" fmla="*/ 2 w 98"/>
                <a:gd name="T1" fmla="*/ 4 h 162"/>
                <a:gd name="T2" fmla="*/ 3 w 98"/>
                <a:gd name="T3" fmla="*/ 4 h 162"/>
                <a:gd name="T4" fmla="*/ 3 w 98"/>
                <a:gd name="T5" fmla="*/ 0 h 162"/>
                <a:gd name="T6" fmla="*/ 0 w 98"/>
                <a:gd name="T7" fmla="*/ 0 h 162"/>
                <a:gd name="T8" fmla="*/ 0 w 98"/>
                <a:gd name="T9" fmla="*/ 0 h 162"/>
                <a:gd name="T10" fmla="*/ 0 w 98"/>
                <a:gd name="T11" fmla="*/ 4 h 162"/>
                <a:gd name="T12" fmla="*/ 2 w 98"/>
                <a:gd name="T13" fmla="*/ 4 h 162"/>
                <a:gd name="T14" fmla="*/ 0 60000 65536"/>
                <a:gd name="T15" fmla="*/ 0 60000 65536"/>
                <a:gd name="T16" fmla="*/ 0 60000 65536"/>
                <a:gd name="T17" fmla="*/ 0 60000 65536"/>
                <a:gd name="T18" fmla="*/ 0 60000 65536"/>
                <a:gd name="T19" fmla="*/ 0 60000 65536"/>
                <a:gd name="T20" fmla="*/ 0 60000 65536"/>
                <a:gd name="T21" fmla="*/ 0 w 98"/>
                <a:gd name="T22" fmla="*/ 0 h 162"/>
                <a:gd name="T23" fmla="*/ 98 w 98"/>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162">
                  <a:moveTo>
                    <a:pt x="81" y="162"/>
                  </a:moveTo>
                  <a:lnTo>
                    <a:pt x="98" y="151"/>
                  </a:lnTo>
                  <a:lnTo>
                    <a:pt x="96" y="10"/>
                  </a:lnTo>
                  <a:lnTo>
                    <a:pt x="17" y="0"/>
                  </a:lnTo>
                  <a:lnTo>
                    <a:pt x="0" y="11"/>
                  </a:lnTo>
                  <a:lnTo>
                    <a:pt x="19" y="140"/>
                  </a:lnTo>
                  <a:lnTo>
                    <a:pt x="81"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6" name="Freeform 258"/>
            <p:cNvSpPr>
              <a:spLocks/>
            </p:cNvSpPr>
            <p:nvPr/>
          </p:nvSpPr>
          <p:spPr bwMode="auto">
            <a:xfrm>
              <a:off x="1127" y="3510"/>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1"/>
                  </a:lnTo>
                  <a:lnTo>
                    <a:pt x="16" y="0"/>
                  </a:lnTo>
                  <a:lnTo>
                    <a:pt x="0" y="11"/>
                  </a:lnTo>
                  <a:lnTo>
                    <a:pt x="17" y="140"/>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7" name="Freeform 259"/>
            <p:cNvSpPr>
              <a:spLocks/>
            </p:cNvSpPr>
            <p:nvPr/>
          </p:nvSpPr>
          <p:spPr bwMode="auto">
            <a:xfrm>
              <a:off x="1127" y="3556"/>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2"/>
                  </a:lnTo>
                  <a:lnTo>
                    <a:pt x="16" y="0"/>
                  </a:lnTo>
                  <a:lnTo>
                    <a:pt x="0" y="12"/>
                  </a:lnTo>
                  <a:lnTo>
                    <a:pt x="17" y="141"/>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8" name="Freeform 260"/>
            <p:cNvSpPr>
              <a:spLocks/>
            </p:cNvSpPr>
            <p:nvPr/>
          </p:nvSpPr>
          <p:spPr bwMode="auto">
            <a:xfrm>
              <a:off x="1126" y="3375"/>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1"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9" name="Freeform 261"/>
            <p:cNvSpPr>
              <a:spLocks/>
            </p:cNvSpPr>
            <p:nvPr/>
          </p:nvSpPr>
          <p:spPr bwMode="auto">
            <a:xfrm>
              <a:off x="1126" y="3420"/>
              <a:ext cx="13" cy="26"/>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80" y="11"/>
                  </a:lnTo>
                  <a:lnTo>
                    <a:pt x="0" y="0"/>
                  </a:lnTo>
                  <a:lnTo>
                    <a:pt x="1" y="140"/>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0" name="Freeform 262"/>
            <p:cNvSpPr>
              <a:spLocks/>
            </p:cNvSpPr>
            <p:nvPr/>
          </p:nvSpPr>
          <p:spPr bwMode="auto">
            <a:xfrm>
              <a:off x="1126" y="3466"/>
              <a:ext cx="14" cy="25"/>
            </a:xfrm>
            <a:custGeom>
              <a:avLst/>
              <a:gdLst>
                <a:gd name="T0" fmla="*/ 2 w 81"/>
                <a:gd name="T1" fmla="*/ 4 h 151"/>
                <a:gd name="T2" fmla="*/ 2 w 81"/>
                <a:gd name="T3" fmla="*/ 0 h 151"/>
                <a:gd name="T4" fmla="*/ 0 w 81"/>
                <a:gd name="T5" fmla="*/ 0 h 151"/>
                <a:gd name="T6" fmla="*/ 0 w 81"/>
                <a:gd name="T7" fmla="*/ 4 h 151"/>
                <a:gd name="T8" fmla="*/ 2 w 81"/>
                <a:gd name="T9" fmla="*/ 4 h 151"/>
                <a:gd name="T10" fmla="*/ 0 60000 65536"/>
                <a:gd name="T11" fmla="*/ 0 60000 65536"/>
                <a:gd name="T12" fmla="*/ 0 60000 65536"/>
                <a:gd name="T13" fmla="*/ 0 60000 65536"/>
                <a:gd name="T14" fmla="*/ 0 60000 65536"/>
                <a:gd name="T15" fmla="*/ 0 w 81"/>
                <a:gd name="T16" fmla="*/ 0 h 151"/>
                <a:gd name="T17" fmla="*/ 81 w 81"/>
                <a:gd name="T18" fmla="*/ 151 h 151"/>
              </a:gdLst>
              <a:ahLst/>
              <a:cxnLst>
                <a:cxn ang="T10">
                  <a:pos x="T0" y="T1"/>
                </a:cxn>
                <a:cxn ang="T11">
                  <a:pos x="T2" y="T3"/>
                </a:cxn>
                <a:cxn ang="T12">
                  <a:pos x="T4" y="T5"/>
                </a:cxn>
                <a:cxn ang="T13">
                  <a:pos x="T6" y="T7"/>
                </a:cxn>
                <a:cxn ang="T14">
                  <a:pos x="T8" y="T9"/>
                </a:cxn>
              </a:cxnLst>
              <a:rect l="T15" t="T16" r="T17" b="T18"/>
              <a:pathLst>
                <a:path w="81" h="151">
                  <a:moveTo>
                    <a:pt x="81" y="151"/>
                  </a:moveTo>
                  <a:lnTo>
                    <a:pt x="81" y="10"/>
                  </a:lnTo>
                  <a:lnTo>
                    <a:pt x="0" y="0"/>
                  </a:lnTo>
                  <a:lnTo>
                    <a:pt x="2" y="141"/>
                  </a:lnTo>
                  <a:lnTo>
                    <a:pt x="81"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1" name="Freeform 263"/>
            <p:cNvSpPr>
              <a:spLocks/>
            </p:cNvSpPr>
            <p:nvPr/>
          </p:nvSpPr>
          <p:spPr bwMode="auto">
            <a:xfrm>
              <a:off x="1127" y="3512"/>
              <a:ext cx="13" cy="25"/>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79" y="11"/>
                  </a:lnTo>
                  <a:lnTo>
                    <a:pt x="0" y="0"/>
                  </a:lnTo>
                  <a:lnTo>
                    <a:pt x="0" y="141"/>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 name="Freeform 264"/>
            <p:cNvSpPr>
              <a:spLocks/>
            </p:cNvSpPr>
            <p:nvPr/>
          </p:nvSpPr>
          <p:spPr bwMode="auto">
            <a:xfrm>
              <a:off x="1127" y="3558"/>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0"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3" name="Freeform 265"/>
            <p:cNvSpPr>
              <a:spLocks/>
            </p:cNvSpPr>
            <p:nvPr/>
          </p:nvSpPr>
          <p:spPr bwMode="auto">
            <a:xfrm>
              <a:off x="1127" y="3377"/>
              <a:ext cx="11" cy="19"/>
            </a:xfrm>
            <a:custGeom>
              <a:avLst/>
              <a:gdLst>
                <a:gd name="T0" fmla="*/ 2 w 65"/>
                <a:gd name="T1" fmla="*/ 1 h 117"/>
                <a:gd name="T2" fmla="*/ 2 w 65"/>
                <a:gd name="T3" fmla="*/ 0 h 117"/>
                <a:gd name="T4" fmla="*/ 0 w 65"/>
                <a:gd name="T5" fmla="*/ 0 h 117"/>
                <a:gd name="T6" fmla="*/ 0 w 65"/>
                <a:gd name="T7" fmla="*/ 3 h 117"/>
                <a:gd name="T8" fmla="*/ 1 w 65"/>
                <a:gd name="T9" fmla="*/ 3 h 117"/>
                <a:gd name="T10" fmla="*/ 1 w 65"/>
                <a:gd name="T11" fmla="*/ 1 h 117"/>
                <a:gd name="T12" fmla="*/ 2 w 65"/>
                <a:gd name="T13" fmla="*/ 1 h 117"/>
                <a:gd name="T14" fmla="*/ 0 60000 65536"/>
                <a:gd name="T15" fmla="*/ 0 60000 65536"/>
                <a:gd name="T16" fmla="*/ 0 60000 65536"/>
                <a:gd name="T17" fmla="*/ 0 60000 65536"/>
                <a:gd name="T18" fmla="*/ 0 60000 65536"/>
                <a:gd name="T19" fmla="*/ 0 60000 65536"/>
                <a:gd name="T20" fmla="*/ 0 60000 65536"/>
                <a:gd name="T21" fmla="*/ 0 w 65"/>
                <a:gd name="T22" fmla="*/ 0 h 117"/>
                <a:gd name="T23" fmla="*/ 65 w 65"/>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7">
                  <a:moveTo>
                    <a:pt x="65" y="40"/>
                  </a:moveTo>
                  <a:lnTo>
                    <a:pt x="65" y="9"/>
                  </a:lnTo>
                  <a:lnTo>
                    <a:pt x="0" y="0"/>
                  </a:lnTo>
                  <a:lnTo>
                    <a:pt x="1" y="113"/>
                  </a:lnTo>
                  <a:lnTo>
                    <a:pt x="26" y="117"/>
                  </a:lnTo>
                  <a:lnTo>
                    <a:pt x="26" y="30"/>
                  </a:lnTo>
                  <a:lnTo>
                    <a:pt x="65" y="4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4" name="Freeform 266"/>
            <p:cNvSpPr>
              <a:spLocks/>
            </p:cNvSpPr>
            <p:nvPr/>
          </p:nvSpPr>
          <p:spPr bwMode="auto">
            <a:xfrm>
              <a:off x="1127" y="3423"/>
              <a:ext cx="11" cy="19"/>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0" y="115"/>
                  </a:lnTo>
                  <a:lnTo>
                    <a:pt x="25" y="118"/>
                  </a:lnTo>
                  <a:lnTo>
                    <a:pt x="25" y="31"/>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5" name="Freeform 267"/>
            <p:cNvSpPr>
              <a:spLocks/>
            </p:cNvSpPr>
            <p:nvPr/>
          </p:nvSpPr>
          <p:spPr bwMode="auto">
            <a:xfrm>
              <a:off x="1128" y="3468"/>
              <a:ext cx="10" cy="20"/>
            </a:xfrm>
            <a:custGeom>
              <a:avLst/>
              <a:gdLst>
                <a:gd name="T0" fmla="*/ 2 w 66"/>
                <a:gd name="T1" fmla="*/ 1 h 119"/>
                <a:gd name="T2" fmla="*/ 2 w 66"/>
                <a:gd name="T3" fmla="*/ 0 h 119"/>
                <a:gd name="T4" fmla="*/ 0 w 66"/>
                <a:gd name="T5" fmla="*/ 0 h 119"/>
                <a:gd name="T6" fmla="*/ 0 w 66"/>
                <a:gd name="T7" fmla="*/ 3 h 119"/>
                <a:gd name="T8" fmla="*/ 1 w 66"/>
                <a:gd name="T9" fmla="*/ 3 h 119"/>
                <a:gd name="T10" fmla="*/ 1 w 66"/>
                <a:gd name="T11" fmla="*/ 1 h 119"/>
                <a:gd name="T12" fmla="*/ 2 w 66"/>
                <a:gd name="T13" fmla="*/ 1 h 119"/>
                <a:gd name="T14" fmla="*/ 0 60000 65536"/>
                <a:gd name="T15" fmla="*/ 0 60000 65536"/>
                <a:gd name="T16" fmla="*/ 0 60000 65536"/>
                <a:gd name="T17" fmla="*/ 0 60000 65536"/>
                <a:gd name="T18" fmla="*/ 0 60000 65536"/>
                <a:gd name="T19" fmla="*/ 0 60000 65536"/>
                <a:gd name="T20" fmla="*/ 0 60000 65536"/>
                <a:gd name="T21" fmla="*/ 0 w 66"/>
                <a:gd name="T22" fmla="*/ 0 h 119"/>
                <a:gd name="T23" fmla="*/ 66 w 6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119">
                  <a:moveTo>
                    <a:pt x="66" y="42"/>
                  </a:moveTo>
                  <a:lnTo>
                    <a:pt x="65" y="9"/>
                  </a:lnTo>
                  <a:lnTo>
                    <a:pt x="0" y="0"/>
                  </a:lnTo>
                  <a:lnTo>
                    <a:pt x="0" y="114"/>
                  </a:lnTo>
                  <a:lnTo>
                    <a:pt x="25" y="119"/>
                  </a:lnTo>
                  <a:lnTo>
                    <a:pt x="25" y="31"/>
                  </a:lnTo>
                  <a:lnTo>
                    <a:pt x="66"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6" name="Freeform 268"/>
            <p:cNvSpPr>
              <a:spLocks/>
            </p:cNvSpPr>
            <p:nvPr/>
          </p:nvSpPr>
          <p:spPr bwMode="auto">
            <a:xfrm>
              <a:off x="1128" y="3514"/>
              <a:ext cx="11" cy="20"/>
            </a:xfrm>
            <a:custGeom>
              <a:avLst/>
              <a:gdLst>
                <a:gd name="T0" fmla="*/ 2 w 65"/>
                <a:gd name="T1" fmla="*/ 1 h 119"/>
                <a:gd name="T2" fmla="*/ 2 w 65"/>
                <a:gd name="T3" fmla="*/ 0 h 119"/>
                <a:gd name="T4" fmla="*/ 0 w 65"/>
                <a:gd name="T5" fmla="*/ 0 h 119"/>
                <a:gd name="T6" fmla="*/ 0 w 65"/>
                <a:gd name="T7" fmla="*/ 3 h 119"/>
                <a:gd name="T8" fmla="*/ 1 w 65"/>
                <a:gd name="T9" fmla="*/ 3 h 119"/>
                <a:gd name="T10" fmla="*/ 1 w 65"/>
                <a:gd name="T11" fmla="*/ 1 h 119"/>
                <a:gd name="T12" fmla="*/ 2 w 65"/>
                <a:gd name="T13" fmla="*/ 1 h 119"/>
                <a:gd name="T14" fmla="*/ 0 60000 65536"/>
                <a:gd name="T15" fmla="*/ 0 60000 65536"/>
                <a:gd name="T16" fmla="*/ 0 60000 65536"/>
                <a:gd name="T17" fmla="*/ 0 60000 65536"/>
                <a:gd name="T18" fmla="*/ 0 60000 65536"/>
                <a:gd name="T19" fmla="*/ 0 60000 65536"/>
                <a:gd name="T20" fmla="*/ 0 60000 65536"/>
                <a:gd name="T21" fmla="*/ 0 w 65"/>
                <a:gd name="T22" fmla="*/ 0 h 119"/>
                <a:gd name="T23" fmla="*/ 65 w 65"/>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9">
                  <a:moveTo>
                    <a:pt x="65" y="43"/>
                  </a:moveTo>
                  <a:lnTo>
                    <a:pt x="65" y="9"/>
                  </a:lnTo>
                  <a:lnTo>
                    <a:pt x="0" y="0"/>
                  </a:lnTo>
                  <a:lnTo>
                    <a:pt x="1" y="115"/>
                  </a:lnTo>
                  <a:lnTo>
                    <a:pt x="25" y="119"/>
                  </a:lnTo>
                  <a:lnTo>
                    <a:pt x="24" y="32"/>
                  </a:lnTo>
                  <a:lnTo>
                    <a:pt x="65" y="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7" name="Freeform 269"/>
            <p:cNvSpPr>
              <a:spLocks/>
            </p:cNvSpPr>
            <p:nvPr/>
          </p:nvSpPr>
          <p:spPr bwMode="auto">
            <a:xfrm>
              <a:off x="1128" y="3560"/>
              <a:ext cx="11" cy="20"/>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1" y="115"/>
                  </a:lnTo>
                  <a:lnTo>
                    <a:pt x="26" y="118"/>
                  </a:lnTo>
                  <a:lnTo>
                    <a:pt x="26" y="32"/>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8" name="Freeform 270"/>
            <p:cNvSpPr>
              <a:spLocks/>
            </p:cNvSpPr>
            <p:nvPr/>
          </p:nvSpPr>
          <p:spPr bwMode="auto">
            <a:xfrm>
              <a:off x="1132" y="3383"/>
              <a:ext cx="6" cy="15"/>
            </a:xfrm>
            <a:custGeom>
              <a:avLst/>
              <a:gdLst>
                <a:gd name="T0" fmla="*/ 1 w 41"/>
                <a:gd name="T1" fmla="*/ 0 h 93"/>
                <a:gd name="T2" fmla="*/ 0 w 41"/>
                <a:gd name="T3" fmla="*/ 0 h 93"/>
                <a:gd name="T4" fmla="*/ 0 w 41"/>
                <a:gd name="T5" fmla="*/ 2 h 93"/>
                <a:gd name="T6" fmla="*/ 1 w 41"/>
                <a:gd name="T7" fmla="*/ 2 h 93"/>
                <a:gd name="T8" fmla="*/ 1 w 41"/>
                <a:gd name="T9" fmla="*/ 0 h 93"/>
                <a:gd name="T10" fmla="*/ 0 60000 65536"/>
                <a:gd name="T11" fmla="*/ 0 60000 65536"/>
                <a:gd name="T12" fmla="*/ 0 60000 65536"/>
                <a:gd name="T13" fmla="*/ 0 60000 65536"/>
                <a:gd name="T14" fmla="*/ 0 60000 65536"/>
                <a:gd name="T15" fmla="*/ 0 w 41"/>
                <a:gd name="T16" fmla="*/ 0 h 93"/>
                <a:gd name="T17" fmla="*/ 41 w 41"/>
                <a:gd name="T18" fmla="*/ 93 h 93"/>
              </a:gdLst>
              <a:ahLst/>
              <a:cxnLst>
                <a:cxn ang="T10">
                  <a:pos x="T0" y="T1"/>
                </a:cxn>
                <a:cxn ang="T11">
                  <a:pos x="T2" y="T3"/>
                </a:cxn>
                <a:cxn ang="T12">
                  <a:pos x="T4" y="T5"/>
                </a:cxn>
                <a:cxn ang="T13">
                  <a:pos x="T6" y="T7"/>
                </a:cxn>
                <a:cxn ang="T14">
                  <a:pos x="T8" y="T9"/>
                </a:cxn>
              </a:cxnLst>
              <a:rect l="T15" t="T16" r="T17" b="T18"/>
              <a:pathLst>
                <a:path w="41" h="93">
                  <a:moveTo>
                    <a:pt x="41" y="11"/>
                  </a:moveTo>
                  <a:lnTo>
                    <a:pt x="0" y="0"/>
                  </a:lnTo>
                  <a:lnTo>
                    <a:pt x="1" y="87"/>
                  </a:lnTo>
                  <a:lnTo>
                    <a:pt x="41" y="93"/>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9" name="Freeform 271"/>
            <p:cNvSpPr>
              <a:spLocks/>
            </p:cNvSpPr>
            <p:nvPr/>
          </p:nvSpPr>
          <p:spPr bwMode="auto">
            <a:xfrm>
              <a:off x="1132" y="3428"/>
              <a:ext cx="7" cy="16"/>
            </a:xfrm>
            <a:custGeom>
              <a:avLst/>
              <a:gdLst>
                <a:gd name="T0" fmla="*/ 1 w 41"/>
                <a:gd name="T1" fmla="*/ 0 h 92"/>
                <a:gd name="T2" fmla="*/ 0 w 41"/>
                <a:gd name="T3" fmla="*/ 0 h 92"/>
                <a:gd name="T4" fmla="*/ 0 w 41"/>
                <a:gd name="T5" fmla="*/ 3 h 92"/>
                <a:gd name="T6" fmla="*/ 1 w 41"/>
                <a:gd name="T7" fmla="*/ 3 h 92"/>
                <a:gd name="T8" fmla="*/ 1 w 41"/>
                <a:gd name="T9" fmla="*/ 0 h 92"/>
                <a:gd name="T10" fmla="*/ 0 60000 65536"/>
                <a:gd name="T11" fmla="*/ 0 60000 65536"/>
                <a:gd name="T12" fmla="*/ 0 60000 65536"/>
                <a:gd name="T13" fmla="*/ 0 60000 65536"/>
                <a:gd name="T14" fmla="*/ 0 60000 65536"/>
                <a:gd name="T15" fmla="*/ 0 w 41"/>
                <a:gd name="T16" fmla="*/ 0 h 92"/>
                <a:gd name="T17" fmla="*/ 41 w 41"/>
                <a:gd name="T18" fmla="*/ 92 h 92"/>
              </a:gdLst>
              <a:ahLst/>
              <a:cxnLst>
                <a:cxn ang="T10">
                  <a:pos x="T0" y="T1"/>
                </a:cxn>
                <a:cxn ang="T11">
                  <a:pos x="T2" y="T3"/>
                </a:cxn>
                <a:cxn ang="T12">
                  <a:pos x="T4" y="T5"/>
                </a:cxn>
                <a:cxn ang="T13">
                  <a:pos x="T6" y="T7"/>
                </a:cxn>
                <a:cxn ang="T14">
                  <a:pos x="T8" y="T9"/>
                </a:cxn>
              </a:cxnLst>
              <a:rect l="T15" t="T16" r="T17" b="T18"/>
              <a:pathLst>
                <a:path w="41" h="92">
                  <a:moveTo>
                    <a:pt x="41" y="11"/>
                  </a:moveTo>
                  <a:lnTo>
                    <a:pt x="0" y="0"/>
                  </a:lnTo>
                  <a:lnTo>
                    <a:pt x="1" y="87"/>
                  </a:lnTo>
                  <a:lnTo>
                    <a:pt x="41" y="92"/>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0" name="Freeform 272"/>
            <p:cNvSpPr>
              <a:spLocks/>
            </p:cNvSpPr>
            <p:nvPr/>
          </p:nvSpPr>
          <p:spPr bwMode="auto">
            <a:xfrm>
              <a:off x="1132" y="3474"/>
              <a:ext cx="7" cy="16"/>
            </a:xfrm>
            <a:custGeom>
              <a:avLst/>
              <a:gdLst>
                <a:gd name="T0" fmla="*/ 1 w 39"/>
                <a:gd name="T1" fmla="*/ 0 h 92"/>
                <a:gd name="T2" fmla="*/ 0 w 39"/>
                <a:gd name="T3" fmla="*/ 0 h 92"/>
                <a:gd name="T4" fmla="*/ 0 w 39"/>
                <a:gd name="T5" fmla="*/ 3 h 92"/>
                <a:gd name="T6" fmla="*/ 1 w 39"/>
                <a:gd name="T7" fmla="*/ 3 h 92"/>
                <a:gd name="T8" fmla="*/ 1 w 39"/>
                <a:gd name="T9" fmla="*/ 0 h 92"/>
                <a:gd name="T10" fmla="*/ 0 60000 65536"/>
                <a:gd name="T11" fmla="*/ 0 60000 65536"/>
                <a:gd name="T12" fmla="*/ 0 60000 65536"/>
                <a:gd name="T13" fmla="*/ 0 60000 65536"/>
                <a:gd name="T14" fmla="*/ 0 60000 65536"/>
                <a:gd name="T15" fmla="*/ 0 w 39"/>
                <a:gd name="T16" fmla="*/ 0 h 92"/>
                <a:gd name="T17" fmla="*/ 39 w 39"/>
                <a:gd name="T18" fmla="*/ 92 h 92"/>
              </a:gdLst>
              <a:ahLst/>
              <a:cxnLst>
                <a:cxn ang="T10">
                  <a:pos x="T0" y="T1"/>
                </a:cxn>
                <a:cxn ang="T11">
                  <a:pos x="T2" y="T3"/>
                </a:cxn>
                <a:cxn ang="T12">
                  <a:pos x="T4" y="T5"/>
                </a:cxn>
                <a:cxn ang="T13">
                  <a:pos x="T6" y="T7"/>
                </a:cxn>
                <a:cxn ang="T14">
                  <a:pos x="T8" y="T9"/>
                </a:cxn>
              </a:cxnLst>
              <a:rect l="T15" t="T16" r="T17" b="T18"/>
              <a:pathLst>
                <a:path w="39" h="92">
                  <a:moveTo>
                    <a:pt x="39" y="10"/>
                  </a:moveTo>
                  <a:lnTo>
                    <a:pt x="0" y="0"/>
                  </a:lnTo>
                  <a:lnTo>
                    <a:pt x="0" y="86"/>
                  </a:lnTo>
                  <a:lnTo>
                    <a:pt x="39" y="92"/>
                  </a:lnTo>
                  <a:lnTo>
                    <a:pt x="39" y="1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1" name="Freeform 273"/>
            <p:cNvSpPr>
              <a:spLocks/>
            </p:cNvSpPr>
            <p:nvPr/>
          </p:nvSpPr>
          <p:spPr bwMode="auto">
            <a:xfrm>
              <a:off x="1132" y="3520"/>
              <a:ext cx="7" cy="16"/>
            </a:xfrm>
            <a:custGeom>
              <a:avLst/>
              <a:gdLst>
                <a:gd name="T0" fmla="*/ 1 w 40"/>
                <a:gd name="T1" fmla="*/ 0 h 94"/>
                <a:gd name="T2" fmla="*/ 0 w 40"/>
                <a:gd name="T3" fmla="*/ 0 h 94"/>
                <a:gd name="T4" fmla="*/ 0 w 40"/>
                <a:gd name="T5" fmla="*/ 3 h 94"/>
                <a:gd name="T6" fmla="*/ 1 w 40"/>
                <a:gd name="T7" fmla="*/ 3 h 94"/>
                <a:gd name="T8" fmla="*/ 1 w 40"/>
                <a:gd name="T9" fmla="*/ 0 h 94"/>
                <a:gd name="T10" fmla="*/ 0 60000 65536"/>
                <a:gd name="T11" fmla="*/ 0 60000 65536"/>
                <a:gd name="T12" fmla="*/ 0 60000 65536"/>
                <a:gd name="T13" fmla="*/ 0 60000 65536"/>
                <a:gd name="T14" fmla="*/ 0 60000 65536"/>
                <a:gd name="T15" fmla="*/ 0 w 40"/>
                <a:gd name="T16" fmla="*/ 0 h 94"/>
                <a:gd name="T17" fmla="*/ 40 w 40"/>
                <a:gd name="T18" fmla="*/ 94 h 94"/>
              </a:gdLst>
              <a:ahLst/>
              <a:cxnLst>
                <a:cxn ang="T10">
                  <a:pos x="T0" y="T1"/>
                </a:cxn>
                <a:cxn ang="T11">
                  <a:pos x="T2" y="T3"/>
                </a:cxn>
                <a:cxn ang="T12">
                  <a:pos x="T4" y="T5"/>
                </a:cxn>
                <a:cxn ang="T13">
                  <a:pos x="T6" y="T7"/>
                </a:cxn>
                <a:cxn ang="T14">
                  <a:pos x="T8" y="T9"/>
                </a:cxn>
              </a:cxnLst>
              <a:rect l="T15" t="T16" r="T17" b="T18"/>
              <a:pathLst>
                <a:path w="40" h="94">
                  <a:moveTo>
                    <a:pt x="39" y="11"/>
                  </a:moveTo>
                  <a:lnTo>
                    <a:pt x="0" y="0"/>
                  </a:lnTo>
                  <a:lnTo>
                    <a:pt x="0" y="88"/>
                  </a:lnTo>
                  <a:lnTo>
                    <a:pt x="40" y="94"/>
                  </a:lnTo>
                  <a:lnTo>
                    <a:pt x="39"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2" name="Freeform 274"/>
            <p:cNvSpPr>
              <a:spLocks/>
            </p:cNvSpPr>
            <p:nvPr/>
          </p:nvSpPr>
          <p:spPr bwMode="auto">
            <a:xfrm>
              <a:off x="1133" y="3566"/>
              <a:ext cx="6" cy="16"/>
            </a:xfrm>
            <a:custGeom>
              <a:avLst/>
              <a:gdLst>
                <a:gd name="T0" fmla="*/ 1 w 40"/>
                <a:gd name="T1" fmla="*/ 0 h 93"/>
                <a:gd name="T2" fmla="*/ 0 w 40"/>
                <a:gd name="T3" fmla="*/ 0 h 93"/>
                <a:gd name="T4" fmla="*/ 0 w 40"/>
                <a:gd name="T5" fmla="*/ 3 h 93"/>
                <a:gd name="T6" fmla="*/ 1 w 40"/>
                <a:gd name="T7" fmla="*/ 3 h 93"/>
                <a:gd name="T8" fmla="*/ 1 w 40"/>
                <a:gd name="T9" fmla="*/ 0 h 93"/>
                <a:gd name="T10" fmla="*/ 0 60000 65536"/>
                <a:gd name="T11" fmla="*/ 0 60000 65536"/>
                <a:gd name="T12" fmla="*/ 0 60000 65536"/>
                <a:gd name="T13" fmla="*/ 0 60000 65536"/>
                <a:gd name="T14" fmla="*/ 0 60000 65536"/>
                <a:gd name="T15" fmla="*/ 0 w 40"/>
                <a:gd name="T16" fmla="*/ 0 h 93"/>
                <a:gd name="T17" fmla="*/ 40 w 40"/>
                <a:gd name="T18" fmla="*/ 93 h 93"/>
              </a:gdLst>
              <a:ahLst/>
              <a:cxnLst>
                <a:cxn ang="T10">
                  <a:pos x="T0" y="T1"/>
                </a:cxn>
                <a:cxn ang="T11">
                  <a:pos x="T2" y="T3"/>
                </a:cxn>
                <a:cxn ang="T12">
                  <a:pos x="T4" y="T5"/>
                </a:cxn>
                <a:cxn ang="T13">
                  <a:pos x="T6" y="T7"/>
                </a:cxn>
                <a:cxn ang="T14">
                  <a:pos x="T8" y="T9"/>
                </a:cxn>
              </a:cxnLst>
              <a:rect l="T15" t="T16" r="T17" b="T18"/>
              <a:pathLst>
                <a:path w="40" h="93">
                  <a:moveTo>
                    <a:pt x="40" y="11"/>
                  </a:moveTo>
                  <a:lnTo>
                    <a:pt x="0" y="0"/>
                  </a:lnTo>
                  <a:lnTo>
                    <a:pt x="0" y="88"/>
                  </a:lnTo>
                  <a:lnTo>
                    <a:pt x="40" y="93"/>
                  </a:lnTo>
                  <a:lnTo>
                    <a:pt x="40"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3" name="Freeform 275"/>
            <p:cNvSpPr>
              <a:spLocks/>
            </p:cNvSpPr>
            <p:nvPr/>
          </p:nvSpPr>
          <p:spPr bwMode="auto">
            <a:xfrm>
              <a:off x="1126" y="3588"/>
              <a:ext cx="19" cy="66"/>
            </a:xfrm>
            <a:custGeom>
              <a:avLst/>
              <a:gdLst>
                <a:gd name="T0" fmla="*/ 3 w 115"/>
                <a:gd name="T1" fmla="*/ 1 h 390"/>
                <a:gd name="T2" fmla="*/ 3 w 115"/>
                <a:gd name="T3" fmla="*/ 1 h 390"/>
                <a:gd name="T4" fmla="*/ 3 w 115"/>
                <a:gd name="T5" fmla="*/ 0 h 390"/>
                <a:gd name="T6" fmla="*/ 3 w 115"/>
                <a:gd name="T7" fmla="*/ 0 h 390"/>
                <a:gd name="T8" fmla="*/ 3 w 115"/>
                <a:gd name="T9" fmla="*/ 0 h 390"/>
                <a:gd name="T10" fmla="*/ 1 w 115"/>
                <a:gd name="T11" fmla="*/ 0 h 390"/>
                <a:gd name="T12" fmla="*/ 1 w 115"/>
                <a:gd name="T13" fmla="*/ 0 h 390"/>
                <a:gd name="T14" fmla="*/ 1 w 115"/>
                <a:gd name="T15" fmla="*/ 0 h 390"/>
                <a:gd name="T16" fmla="*/ 1 w 115"/>
                <a:gd name="T17" fmla="*/ 0 h 390"/>
                <a:gd name="T18" fmla="*/ 1 w 115"/>
                <a:gd name="T19" fmla="*/ 0 h 390"/>
                <a:gd name="T20" fmla="*/ 1 w 115"/>
                <a:gd name="T21" fmla="*/ 0 h 390"/>
                <a:gd name="T22" fmla="*/ 1 w 115"/>
                <a:gd name="T23" fmla="*/ 0 h 390"/>
                <a:gd name="T24" fmla="*/ 0 w 115"/>
                <a:gd name="T25" fmla="*/ 0 h 390"/>
                <a:gd name="T26" fmla="*/ 0 w 115"/>
                <a:gd name="T27" fmla="*/ 0 h 390"/>
                <a:gd name="T28" fmla="*/ 0 w 115"/>
                <a:gd name="T29" fmla="*/ 0 h 390"/>
                <a:gd name="T30" fmla="*/ 0 w 115"/>
                <a:gd name="T31" fmla="*/ 1 h 390"/>
                <a:gd name="T32" fmla="*/ 0 w 115"/>
                <a:gd name="T33" fmla="*/ 1 h 390"/>
                <a:gd name="T34" fmla="*/ 0 w 115"/>
                <a:gd name="T35" fmla="*/ 1 h 390"/>
                <a:gd name="T36" fmla="*/ 0 w 115"/>
                <a:gd name="T37" fmla="*/ 10 h 390"/>
                <a:gd name="T38" fmla="*/ 0 w 115"/>
                <a:gd name="T39" fmla="*/ 11 h 390"/>
                <a:gd name="T40" fmla="*/ 0 w 115"/>
                <a:gd name="T41" fmla="*/ 11 h 390"/>
                <a:gd name="T42" fmla="*/ 0 w 115"/>
                <a:gd name="T43" fmla="*/ 11 h 390"/>
                <a:gd name="T44" fmla="*/ 1 w 115"/>
                <a:gd name="T45" fmla="*/ 11 h 390"/>
                <a:gd name="T46" fmla="*/ 2 w 115"/>
                <a:gd name="T47" fmla="*/ 11 h 390"/>
                <a:gd name="T48" fmla="*/ 2 w 115"/>
                <a:gd name="T49" fmla="*/ 11 h 390"/>
                <a:gd name="T50" fmla="*/ 2 w 115"/>
                <a:gd name="T51" fmla="*/ 11 h 390"/>
                <a:gd name="T52" fmla="*/ 2 w 115"/>
                <a:gd name="T53" fmla="*/ 11 h 390"/>
                <a:gd name="T54" fmla="*/ 2 w 115"/>
                <a:gd name="T55" fmla="*/ 11 h 390"/>
                <a:gd name="T56" fmla="*/ 2 w 115"/>
                <a:gd name="T57" fmla="*/ 11 h 390"/>
                <a:gd name="T58" fmla="*/ 2 w 115"/>
                <a:gd name="T59" fmla="*/ 11 h 390"/>
                <a:gd name="T60" fmla="*/ 3 w 115"/>
                <a:gd name="T61" fmla="*/ 11 h 390"/>
                <a:gd name="T62" fmla="*/ 3 w 115"/>
                <a:gd name="T63" fmla="*/ 11 h 390"/>
                <a:gd name="T64" fmla="*/ 3 w 115"/>
                <a:gd name="T65" fmla="*/ 11 h 390"/>
                <a:gd name="T66" fmla="*/ 3 w 115"/>
                <a:gd name="T67" fmla="*/ 11 h 390"/>
                <a:gd name="T68" fmla="*/ 3 w 115"/>
                <a:gd name="T69" fmla="*/ 10 h 390"/>
                <a:gd name="T70" fmla="*/ 3 w 115"/>
                <a:gd name="T71" fmla="*/ 10 h 390"/>
                <a:gd name="T72" fmla="*/ 3 w 115"/>
                <a:gd name="T73" fmla="*/ 1 h 3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5"/>
                <a:gd name="T112" fmla="*/ 0 h 390"/>
                <a:gd name="T113" fmla="*/ 115 w 115"/>
                <a:gd name="T114" fmla="*/ 390 h 3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5" h="390">
                  <a:moveTo>
                    <a:pt x="114" y="28"/>
                  </a:moveTo>
                  <a:lnTo>
                    <a:pt x="113" y="20"/>
                  </a:lnTo>
                  <a:lnTo>
                    <a:pt x="109" y="13"/>
                  </a:lnTo>
                  <a:lnTo>
                    <a:pt x="102" y="9"/>
                  </a:lnTo>
                  <a:lnTo>
                    <a:pt x="94" y="6"/>
                  </a:lnTo>
                  <a:lnTo>
                    <a:pt x="54" y="0"/>
                  </a:lnTo>
                  <a:lnTo>
                    <a:pt x="50" y="0"/>
                  </a:lnTo>
                  <a:lnTo>
                    <a:pt x="45" y="0"/>
                  </a:lnTo>
                  <a:lnTo>
                    <a:pt x="40" y="0"/>
                  </a:lnTo>
                  <a:lnTo>
                    <a:pt x="35" y="1"/>
                  </a:lnTo>
                  <a:lnTo>
                    <a:pt x="30" y="2"/>
                  </a:lnTo>
                  <a:lnTo>
                    <a:pt x="25" y="3"/>
                  </a:lnTo>
                  <a:lnTo>
                    <a:pt x="21" y="4"/>
                  </a:lnTo>
                  <a:lnTo>
                    <a:pt x="17" y="7"/>
                  </a:lnTo>
                  <a:lnTo>
                    <a:pt x="10" y="11"/>
                  </a:lnTo>
                  <a:lnTo>
                    <a:pt x="5" y="18"/>
                  </a:lnTo>
                  <a:lnTo>
                    <a:pt x="1" y="26"/>
                  </a:lnTo>
                  <a:lnTo>
                    <a:pt x="0" y="35"/>
                  </a:lnTo>
                  <a:lnTo>
                    <a:pt x="1" y="362"/>
                  </a:lnTo>
                  <a:lnTo>
                    <a:pt x="2" y="370"/>
                  </a:lnTo>
                  <a:lnTo>
                    <a:pt x="7" y="377"/>
                  </a:lnTo>
                  <a:lnTo>
                    <a:pt x="14" y="382"/>
                  </a:lnTo>
                  <a:lnTo>
                    <a:pt x="22" y="385"/>
                  </a:lnTo>
                  <a:lnTo>
                    <a:pt x="61" y="390"/>
                  </a:lnTo>
                  <a:lnTo>
                    <a:pt x="66" y="390"/>
                  </a:lnTo>
                  <a:lnTo>
                    <a:pt x="70" y="390"/>
                  </a:lnTo>
                  <a:lnTo>
                    <a:pt x="76" y="390"/>
                  </a:lnTo>
                  <a:lnTo>
                    <a:pt x="80" y="389"/>
                  </a:lnTo>
                  <a:lnTo>
                    <a:pt x="86" y="389"/>
                  </a:lnTo>
                  <a:lnTo>
                    <a:pt x="91" y="388"/>
                  </a:lnTo>
                  <a:lnTo>
                    <a:pt x="95" y="386"/>
                  </a:lnTo>
                  <a:lnTo>
                    <a:pt x="98" y="385"/>
                  </a:lnTo>
                  <a:lnTo>
                    <a:pt x="105" y="379"/>
                  </a:lnTo>
                  <a:lnTo>
                    <a:pt x="111" y="372"/>
                  </a:lnTo>
                  <a:lnTo>
                    <a:pt x="114" y="364"/>
                  </a:lnTo>
                  <a:lnTo>
                    <a:pt x="115" y="355"/>
                  </a:lnTo>
                  <a:lnTo>
                    <a:pt x="114" y="2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4" name="Freeform 276"/>
            <p:cNvSpPr>
              <a:spLocks/>
            </p:cNvSpPr>
            <p:nvPr/>
          </p:nvSpPr>
          <p:spPr bwMode="auto">
            <a:xfrm>
              <a:off x="1126" y="3591"/>
              <a:ext cx="13" cy="63"/>
            </a:xfrm>
            <a:custGeom>
              <a:avLst/>
              <a:gdLst>
                <a:gd name="T0" fmla="*/ 2 w 80"/>
                <a:gd name="T1" fmla="*/ 11 h 372"/>
                <a:gd name="T2" fmla="*/ 2 w 80"/>
                <a:gd name="T3" fmla="*/ 11 h 372"/>
                <a:gd name="T4" fmla="*/ 2 w 80"/>
                <a:gd name="T5" fmla="*/ 10 h 372"/>
                <a:gd name="T6" fmla="*/ 2 w 80"/>
                <a:gd name="T7" fmla="*/ 10 h 372"/>
                <a:gd name="T8" fmla="*/ 2 w 80"/>
                <a:gd name="T9" fmla="*/ 10 h 372"/>
                <a:gd name="T10" fmla="*/ 2 w 80"/>
                <a:gd name="T11" fmla="*/ 1 h 372"/>
                <a:gd name="T12" fmla="*/ 2 w 80"/>
                <a:gd name="T13" fmla="*/ 1 h 372"/>
                <a:gd name="T14" fmla="*/ 2 w 80"/>
                <a:gd name="T15" fmla="*/ 0 h 372"/>
                <a:gd name="T16" fmla="*/ 2 w 80"/>
                <a:gd name="T17" fmla="*/ 0 h 372"/>
                <a:gd name="T18" fmla="*/ 2 w 80"/>
                <a:gd name="T19" fmla="*/ 0 h 372"/>
                <a:gd name="T20" fmla="*/ 0 w 80"/>
                <a:gd name="T21" fmla="*/ 0 h 372"/>
                <a:gd name="T22" fmla="*/ 0 w 80"/>
                <a:gd name="T23" fmla="*/ 0 h 372"/>
                <a:gd name="T24" fmla="*/ 0 w 80"/>
                <a:gd name="T25" fmla="*/ 0 h 372"/>
                <a:gd name="T26" fmla="*/ 0 w 80"/>
                <a:gd name="T27" fmla="*/ 0 h 372"/>
                <a:gd name="T28" fmla="*/ 0 w 80"/>
                <a:gd name="T29" fmla="*/ 1 h 372"/>
                <a:gd name="T30" fmla="*/ 0 w 80"/>
                <a:gd name="T31" fmla="*/ 10 h 372"/>
                <a:gd name="T32" fmla="*/ 0 w 80"/>
                <a:gd name="T33" fmla="*/ 10 h 372"/>
                <a:gd name="T34" fmla="*/ 0 w 80"/>
                <a:gd name="T35" fmla="*/ 10 h 372"/>
                <a:gd name="T36" fmla="*/ 0 w 80"/>
                <a:gd name="T37" fmla="*/ 10 h 372"/>
                <a:gd name="T38" fmla="*/ 1 w 80"/>
                <a:gd name="T39" fmla="*/ 10 h 372"/>
                <a:gd name="T40" fmla="*/ 2 w 80"/>
                <a:gd name="T41" fmla="*/ 11 h 3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372"/>
                <a:gd name="T65" fmla="*/ 80 w 80"/>
                <a:gd name="T66" fmla="*/ 372 h 3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372">
                  <a:moveTo>
                    <a:pt x="61" y="372"/>
                  </a:moveTo>
                  <a:lnTo>
                    <a:pt x="69" y="371"/>
                  </a:lnTo>
                  <a:lnTo>
                    <a:pt x="76" y="369"/>
                  </a:lnTo>
                  <a:lnTo>
                    <a:pt x="79" y="363"/>
                  </a:lnTo>
                  <a:lnTo>
                    <a:pt x="80" y="355"/>
                  </a:lnTo>
                  <a:lnTo>
                    <a:pt x="79" y="28"/>
                  </a:lnTo>
                  <a:lnTo>
                    <a:pt x="78" y="20"/>
                  </a:lnTo>
                  <a:lnTo>
                    <a:pt x="74" y="13"/>
                  </a:lnTo>
                  <a:lnTo>
                    <a:pt x="67" y="8"/>
                  </a:lnTo>
                  <a:lnTo>
                    <a:pt x="59" y="6"/>
                  </a:lnTo>
                  <a:lnTo>
                    <a:pt x="19" y="0"/>
                  </a:lnTo>
                  <a:lnTo>
                    <a:pt x="12" y="0"/>
                  </a:lnTo>
                  <a:lnTo>
                    <a:pt x="5" y="3"/>
                  </a:lnTo>
                  <a:lnTo>
                    <a:pt x="1" y="9"/>
                  </a:lnTo>
                  <a:lnTo>
                    <a:pt x="0" y="17"/>
                  </a:lnTo>
                  <a:lnTo>
                    <a:pt x="1" y="344"/>
                  </a:lnTo>
                  <a:lnTo>
                    <a:pt x="2" y="352"/>
                  </a:lnTo>
                  <a:lnTo>
                    <a:pt x="7" y="359"/>
                  </a:lnTo>
                  <a:lnTo>
                    <a:pt x="14" y="364"/>
                  </a:lnTo>
                  <a:lnTo>
                    <a:pt x="22" y="367"/>
                  </a:lnTo>
                  <a:lnTo>
                    <a:pt x="61" y="37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53" name="Group 277"/>
          <p:cNvGrpSpPr>
            <a:grpSpLocks/>
          </p:cNvGrpSpPr>
          <p:nvPr/>
        </p:nvGrpSpPr>
        <p:grpSpPr bwMode="auto">
          <a:xfrm>
            <a:off x="7985125" y="4600575"/>
            <a:ext cx="314325" cy="542925"/>
            <a:chOff x="1054" y="3290"/>
            <a:chExt cx="238" cy="366"/>
          </a:xfrm>
        </p:grpSpPr>
        <p:sp>
          <p:nvSpPr>
            <p:cNvPr id="4227" name="Freeform 278"/>
            <p:cNvSpPr>
              <a:spLocks/>
            </p:cNvSpPr>
            <p:nvPr/>
          </p:nvSpPr>
          <p:spPr bwMode="auto">
            <a:xfrm>
              <a:off x="1172" y="3574"/>
              <a:ext cx="120" cy="82"/>
            </a:xfrm>
            <a:custGeom>
              <a:avLst/>
              <a:gdLst>
                <a:gd name="T0" fmla="*/ 2 w 720"/>
                <a:gd name="T1" fmla="*/ 11 h 490"/>
                <a:gd name="T2" fmla="*/ 1 w 720"/>
                <a:gd name="T3" fmla="*/ 11 h 490"/>
                <a:gd name="T4" fmla="*/ 0 w 720"/>
                <a:gd name="T5" fmla="*/ 12 h 490"/>
                <a:gd name="T6" fmla="*/ 0 w 720"/>
                <a:gd name="T7" fmla="*/ 12 h 490"/>
                <a:gd name="T8" fmla="*/ 0 w 720"/>
                <a:gd name="T9" fmla="*/ 13 h 490"/>
                <a:gd name="T10" fmla="*/ 7 w 720"/>
                <a:gd name="T11" fmla="*/ 14 h 490"/>
                <a:gd name="T12" fmla="*/ 8 w 720"/>
                <a:gd name="T13" fmla="*/ 14 h 490"/>
                <a:gd name="T14" fmla="*/ 8 w 720"/>
                <a:gd name="T15" fmla="*/ 14 h 490"/>
                <a:gd name="T16" fmla="*/ 8 w 720"/>
                <a:gd name="T17" fmla="*/ 13 h 490"/>
                <a:gd name="T18" fmla="*/ 10 w 720"/>
                <a:gd name="T19" fmla="*/ 13 h 490"/>
                <a:gd name="T20" fmla="*/ 13 w 720"/>
                <a:gd name="T21" fmla="*/ 11 h 490"/>
                <a:gd name="T22" fmla="*/ 16 w 720"/>
                <a:gd name="T23" fmla="*/ 9 h 490"/>
                <a:gd name="T24" fmla="*/ 18 w 720"/>
                <a:gd name="T25" fmla="*/ 8 h 490"/>
                <a:gd name="T26" fmla="*/ 19 w 720"/>
                <a:gd name="T27" fmla="*/ 8 h 490"/>
                <a:gd name="T28" fmla="*/ 20 w 720"/>
                <a:gd name="T29" fmla="*/ 7 h 490"/>
                <a:gd name="T30" fmla="*/ 20 w 720"/>
                <a:gd name="T31" fmla="*/ 6 h 490"/>
                <a:gd name="T32" fmla="*/ 20 w 720"/>
                <a:gd name="T33" fmla="*/ 6 h 490"/>
                <a:gd name="T34" fmla="*/ 19 w 720"/>
                <a:gd name="T35" fmla="*/ 5 h 490"/>
                <a:gd name="T36" fmla="*/ 19 w 720"/>
                <a:gd name="T37" fmla="*/ 5 h 490"/>
                <a:gd name="T38" fmla="*/ 18 w 720"/>
                <a:gd name="T39" fmla="*/ 5 h 490"/>
                <a:gd name="T40" fmla="*/ 18 w 720"/>
                <a:gd name="T41" fmla="*/ 5 h 490"/>
                <a:gd name="T42" fmla="*/ 17 w 720"/>
                <a:gd name="T43" fmla="*/ 5 h 490"/>
                <a:gd name="T44" fmla="*/ 16 w 720"/>
                <a:gd name="T45" fmla="*/ 3 h 490"/>
                <a:gd name="T46" fmla="*/ 15 w 720"/>
                <a:gd name="T47" fmla="*/ 2 h 490"/>
                <a:gd name="T48" fmla="*/ 15 w 720"/>
                <a:gd name="T49" fmla="*/ 1 h 490"/>
                <a:gd name="T50" fmla="*/ 15 w 720"/>
                <a:gd name="T51" fmla="*/ 1 h 490"/>
                <a:gd name="T52" fmla="*/ 15 w 720"/>
                <a:gd name="T53" fmla="*/ 0 h 490"/>
                <a:gd name="T54" fmla="*/ 14 w 720"/>
                <a:gd name="T55" fmla="*/ 0 h 490"/>
                <a:gd name="T56" fmla="*/ 13 w 720"/>
                <a:gd name="T57" fmla="*/ 0 h 490"/>
                <a:gd name="T58" fmla="*/ 13 w 720"/>
                <a:gd name="T59" fmla="*/ 0 h 490"/>
                <a:gd name="T60" fmla="*/ 13 w 720"/>
                <a:gd name="T61" fmla="*/ 0 h 490"/>
                <a:gd name="T62" fmla="*/ 12 w 720"/>
                <a:gd name="T63" fmla="*/ 0 h 490"/>
                <a:gd name="T64" fmla="*/ 11 w 720"/>
                <a:gd name="T65" fmla="*/ 1 h 490"/>
                <a:gd name="T66" fmla="*/ 10 w 720"/>
                <a:gd name="T67" fmla="*/ 1 h 490"/>
                <a:gd name="T68" fmla="*/ 10 w 720"/>
                <a:gd name="T69" fmla="*/ 1 h 490"/>
                <a:gd name="T70" fmla="*/ 5 w 720"/>
                <a:gd name="T71" fmla="*/ 3 h 490"/>
                <a:gd name="T72" fmla="*/ 5 w 720"/>
                <a:gd name="T73" fmla="*/ 3 h 490"/>
                <a:gd name="T74" fmla="*/ 4 w 720"/>
                <a:gd name="T75" fmla="*/ 4 h 490"/>
                <a:gd name="T76" fmla="*/ 4 w 720"/>
                <a:gd name="T77" fmla="*/ 4 h 490"/>
                <a:gd name="T78" fmla="*/ 3 w 720"/>
                <a:gd name="T79" fmla="*/ 4 h 490"/>
                <a:gd name="T80" fmla="*/ 2 w 720"/>
                <a:gd name="T81" fmla="*/ 4 h 490"/>
                <a:gd name="T82" fmla="*/ 2 w 720"/>
                <a:gd name="T83" fmla="*/ 5 h 490"/>
                <a:gd name="T84" fmla="*/ 2 w 720"/>
                <a:gd name="T85" fmla="*/ 6 h 490"/>
                <a:gd name="T86" fmla="*/ 2 w 720"/>
                <a:gd name="T87" fmla="*/ 11 h 4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20"/>
                <a:gd name="T133" fmla="*/ 0 h 490"/>
                <a:gd name="T134" fmla="*/ 720 w 720"/>
                <a:gd name="T135" fmla="*/ 490 h 49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20" h="490">
                  <a:moveTo>
                    <a:pt x="55" y="382"/>
                  </a:moveTo>
                  <a:lnTo>
                    <a:pt x="54" y="389"/>
                  </a:lnTo>
                  <a:lnTo>
                    <a:pt x="52" y="395"/>
                  </a:lnTo>
                  <a:lnTo>
                    <a:pt x="47" y="401"/>
                  </a:lnTo>
                  <a:lnTo>
                    <a:pt x="41" y="405"/>
                  </a:lnTo>
                  <a:lnTo>
                    <a:pt x="37" y="409"/>
                  </a:lnTo>
                  <a:lnTo>
                    <a:pt x="26" y="414"/>
                  </a:lnTo>
                  <a:lnTo>
                    <a:pt x="14" y="421"/>
                  </a:lnTo>
                  <a:lnTo>
                    <a:pt x="10" y="425"/>
                  </a:lnTo>
                  <a:lnTo>
                    <a:pt x="4" y="429"/>
                  </a:lnTo>
                  <a:lnTo>
                    <a:pt x="1" y="434"/>
                  </a:lnTo>
                  <a:lnTo>
                    <a:pt x="0" y="437"/>
                  </a:lnTo>
                  <a:lnTo>
                    <a:pt x="0" y="440"/>
                  </a:lnTo>
                  <a:lnTo>
                    <a:pt x="1" y="444"/>
                  </a:lnTo>
                  <a:lnTo>
                    <a:pt x="3" y="446"/>
                  </a:lnTo>
                  <a:lnTo>
                    <a:pt x="8" y="449"/>
                  </a:lnTo>
                  <a:lnTo>
                    <a:pt x="14" y="450"/>
                  </a:lnTo>
                  <a:lnTo>
                    <a:pt x="254" y="489"/>
                  </a:lnTo>
                  <a:lnTo>
                    <a:pt x="258" y="490"/>
                  </a:lnTo>
                  <a:lnTo>
                    <a:pt x="264" y="490"/>
                  </a:lnTo>
                  <a:lnTo>
                    <a:pt x="269" y="489"/>
                  </a:lnTo>
                  <a:lnTo>
                    <a:pt x="275" y="489"/>
                  </a:lnTo>
                  <a:lnTo>
                    <a:pt x="281" y="488"/>
                  </a:lnTo>
                  <a:lnTo>
                    <a:pt x="286" y="485"/>
                  </a:lnTo>
                  <a:lnTo>
                    <a:pt x="291" y="484"/>
                  </a:lnTo>
                  <a:lnTo>
                    <a:pt x="295" y="482"/>
                  </a:lnTo>
                  <a:lnTo>
                    <a:pt x="300" y="480"/>
                  </a:lnTo>
                  <a:lnTo>
                    <a:pt x="312" y="473"/>
                  </a:lnTo>
                  <a:lnTo>
                    <a:pt x="333" y="463"/>
                  </a:lnTo>
                  <a:lnTo>
                    <a:pt x="359" y="448"/>
                  </a:lnTo>
                  <a:lnTo>
                    <a:pt x="389" y="432"/>
                  </a:lnTo>
                  <a:lnTo>
                    <a:pt x="423" y="414"/>
                  </a:lnTo>
                  <a:lnTo>
                    <a:pt x="460" y="395"/>
                  </a:lnTo>
                  <a:lnTo>
                    <a:pt x="497" y="375"/>
                  </a:lnTo>
                  <a:lnTo>
                    <a:pt x="535" y="356"/>
                  </a:lnTo>
                  <a:lnTo>
                    <a:pt x="572" y="337"/>
                  </a:lnTo>
                  <a:lnTo>
                    <a:pt x="606" y="319"/>
                  </a:lnTo>
                  <a:lnTo>
                    <a:pt x="636" y="303"/>
                  </a:lnTo>
                  <a:lnTo>
                    <a:pt x="662" y="288"/>
                  </a:lnTo>
                  <a:lnTo>
                    <a:pt x="683" y="278"/>
                  </a:lnTo>
                  <a:lnTo>
                    <a:pt x="695" y="272"/>
                  </a:lnTo>
                  <a:lnTo>
                    <a:pt x="700" y="269"/>
                  </a:lnTo>
                  <a:lnTo>
                    <a:pt x="709" y="263"/>
                  </a:lnTo>
                  <a:lnTo>
                    <a:pt x="715" y="254"/>
                  </a:lnTo>
                  <a:lnTo>
                    <a:pt x="719" y="243"/>
                  </a:lnTo>
                  <a:lnTo>
                    <a:pt x="720" y="233"/>
                  </a:lnTo>
                  <a:lnTo>
                    <a:pt x="720" y="230"/>
                  </a:lnTo>
                  <a:lnTo>
                    <a:pt x="720" y="224"/>
                  </a:lnTo>
                  <a:lnTo>
                    <a:pt x="720" y="218"/>
                  </a:lnTo>
                  <a:lnTo>
                    <a:pt x="720" y="215"/>
                  </a:lnTo>
                  <a:lnTo>
                    <a:pt x="718" y="205"/>
                  </a:lnTo>
                  <a:lnTo>
                    <a:pt x="712" y="196"/>
                  </a:lnTo>
                  <a:lnTo>
                    <a:pt x="704" y="189"/>
                  </a:lnTo>
                  <a:lnTo>
                    <a:pt x="694" y="186"/>
                  </a:lnTo>
                  <a:lnTo>
                    <a:pt x="692" y="186"/>
                  </a:lnTo>
                  <a:lnTo>
                    <a:pt x="686" y="185"/>
                  </a:lnTo>
                  <a:lnTo>
                    <a:pt x="677" y="183"/>
                  </a:lnTo>
                  <a:lnTo>
                    <a:pt x="668" y="182"/>
                  </a:lnTo>
                  <a:lnTo>
                    <a:pt x="658" y="180"/>
                  </a:lnTo>
                  <a:lnTo>
                    <a:pt x="649" y="178"/>
                  </a:lnTo>
                  <a:lnTo>
                    <a:pt x="643" y="177"/>
                  </a:lnTo>
                  <a:lnTo>
                    <a:pt x="641" y="177"/>
                  </a:lnTo>
                  <a:lnTo>
                    <a:pt x="634" y="175"/>
                  </a:lnTo>
                  <a:lnTo>
                    <a:pt x="627" y="170"/>
                  </a:lnTo>
                  <a:lnTo>
                    <a:pt x="622" y="166"/>
                  </a:lnTo>
                  <a:lnTo>
                    <a:pt x="617" y="160"/>
                  </a:lnTo>
                  <a:lnTo>
                    <a:pt x="614" y="155"/>
                  </a:lnTo>
                  <a:lnTo>
                    <a:pt x="607" y="141"/>
                  </a:lnTo>
                  <a:lnTo>
                    <a:pt x="596" y="122"/>
                  </a:lnTo>
                  <a:lnTo>
                    <a:pt x="583" y="98"/>
                  </a:lnTo>
                  <a:lnTo>
                    <a:pt x="571" y="76"/>
                  </a:lnTo>
                  <a:lnTo>
                    <a:pt x="560" y="57"/>
                  </a:lnTo>
                  <a:lnTo>
                    <a:pt x="553" y="43"/>
                  </a:lnTo>
                  <a:lnTo>
                    <a:pt x="549" y="38"/>
                  </a:lnTo>
                  <a:lnTo>
                    <a:pt x="546" y="33"/>
                  </a:lnTo>
                  <a:lnTo>
                    <a:pt x="543" y="30"/>
                  </a:lnTo>
                  <a:lnTo>
                    <a:pt x="539" y="25"/>
                  </a:lnTo>
                  <a:lnTo>
                    <a:pt x="535" y="22"/>
                  </a:lnTo>
                  <a:lnTo>
                    <a:pt x="530" y="18"/>
                  </a:lnTo>
                  <a:lnTo>
                    <a:pt x="525" y="16"/>
                  </a:lnTo>
                  <a:lnTo>
                    <a:pt x="520" y="14"/>
                  </a:lnTo>
                  <a:lnTo>
                    <a:pt x="516" y="13"/>
                  </a:lnTo>
                  <a:lnTo>
                    <a:pt x="513" y="13"/>
                  </a:lnTo>
                  <a:lnTo>
                    <a:pt x="508" y="11"/>
                  </a:lnTo>
                  <a:lnTo>
                    <a:pt x="500" y="9"/>
                  </a:lnTo>
                  <a:lnTo>
                    <a:pt x="492" y="7"/>
                  </a:lnTo>
                  <a:lnTo>
                    <a:pt x="483" y="5"/>
                  </a:lnTo>
                  <a:lnTo>
                    <a:pt x="475" y="4"/>
                  </a:lnTo>
                  <a:lnTo>
                    <a:pt x="469" y="2"/>
                  </a:lnTo>
                  <a:lnTo>
                    <a:pt x="467" y="2"/>
                  </a:lnTo>
                  <a:lnTo>
                    <a:pt x="462" y="0"/>
                  </a:lnTo>
                  <a:lnTo>
                    <a:pt x="457" y="0"/>
                  </a:lnTo>
                  <a:lnTo>
                    <a:pt x="452" y="0"/>
                  </a:lnTo>
                  <a:lnTo>
                    <a:pt x="447" y="0"/>
                  </a:lnTo>
                  <a:lnTo>
                    <a:pt x="440" y="2"/>
                  </a:lnTo>
                  <a:lnTo>
                    <a:pt x="435" y="2"/>
                  </a:lnTo>
                  <a:lnTo>
                    <a:pt x="430" y="4"/>
                  </a:lnTo>
                  <a:lnTo>
                    <a:pt x="425" y="5"/>
                  </a:lnTo>
                  <a:lnTo>
                    <a:pt x="382" y="24"/>
                  </a:lnTo>
                  <a:lnTo>
                    <a:pt x="381" y="25"/>
                  </a:lnTo>
                  <a:lnTo>
                    <a:pt x="377" y="26"/>
                  </a:lnTo>
                  <a:lnTo>
                    <a:pt x="371" y="29"/>
                  </a:lnTo>
                  <a:lnTo>
                    <a:pt x="364" y="32"/>
                  </a:lnTo>
                  <a:lnTo>
                    <a:pt x="356" y="35"/>
                  </a:lnTo>
                  <a:lnTo>
                    <a:pt x="351" y="38"/>
                  </a:lnTo>
                  <a:lnTo>
                    <a:pt x="346" y="39"/>
                  </a:lnTo>
                  <a:lnTo>
                    <a:pt x="345" y="40"/>
                  </a:lnTo>
                  <a:lnTo>
                    <a:pt x="177" y="114"/>
                  </a:lnTo>
                  <a:lnTo>
                    <a:pt x="176" y="115"/>
                  </a:lnTo>
                  <a:lnTo>
                    <a:pt x="171" y="116"/>
                  </a:lnTo>
                  <a:lnTo>
                    <a:pt x="166" y="120"/>
                  </a:lnTo>
                  <a:lnTo>
                    <a:pt x="159" y="122"/>
                  </a:lnTo>
                  <a:lnTo>
                    <a:pt x="151" y="125"/>
                  </a:lnTo>
                  <a:lnTo>
                    <a:pt x="145" y="129"/>
                  </a:lnTo>
                  <a:lnTo>
                    <a:pt x="141" y="130"/>
                  </a:lnTo>
                  <a:lnTo>
                    <a:pt x="140" y="131"/>
                  </a:lnTo>
                  <a:lnTo>
                    <a:pt x="137" y="132"/>
                  </a:lnTo>
                  <a:lnTo>
                    <a:pt x="129" y="135"/>
                  </a:lnTo>
                  <a:lnTo>
                    <a:pt x="119" y="140"/>
                  </a:lnTo>
                  <a:lnTo>
                    <a:pt x="108" y="144"/>
                  </a:lnTo>
                  <a:lnTo>
                    <a:pt x="97" y="149"/>
                  </a:lnTo>
                  <a:lnTo>
                    <a:pt x="87" y="153"/>
                  </a:lnTo>
                  <a:lnTo>
                    <a:pt x="79" y="157"/>
                  </a:lnTo>
                  <a:lnTo>
                    <a:pt x="76" y="158"/>
                  </a:lnTo>
                  <a:lnTo>
                    <a:pt x="67" y="164"/>
                  </a:lnTo>
                  <a:lnTo>
                    <a:pt x="61" y="171"/>
                  </a:lnTo>
                  <a:lnTo>
                    <a:pt x="56" y="182"/>
                  </a:lnTo>
                  <a:lnTo>
                    <a:pt x="55" y="192"/>
                  </a:lnTo>
                  <a:lnTo>
                    <a:pt x="55" y="221"/>
                  </a:lnTo>
                  <a:lnTo>
                    <a:pt x="55" y="286"/>
                  </a:lnTo>
                  <a:lnTo>
                    <a:pt x="55" y="353"/>
                  </a:lnTo>
                  <a:lnTo>
                    <a:pt x="55" y="3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8" name="Freeform 279"/>
            <p:cNvSpPr>
              <a:spLocks/>
            </p:cNvSpPr>
            <p:nvPr/>
          </p:nvSpPr>
          <p:spPr bwMode="auto">
            <a:xfrm>
              <a:off x="1173" y="3575"/>
              <a:ext cx="118" cy="79"/>
            </a:xfrm>
            <a:custGeom>
              <a:avLst/>
              <a:gdLst>
                <a:gd name="T0" fmla="*/ 2 w 705"/>
                <a:gd name="T1" fmla="*/ 5 h 475"/>
                <a:gd name="T2" fmla="*/ 2 w 705"/>
                <a:gd name="T3" fmla="*/ 4 h 475"/>
                <a:gd name="T4" fmla="*/ 4 w 705"/>
                <a:gd name="T5" fmla="*/ 4 h 475"/>
                <a:gd name="T6" fmla="*/ 4 w 705"/>
                <a:gd name="T7" fmla="*/ 3 h 475"/>
                <a:gd name="T8" fmla="*/ 4 w 705"/>
                <a:gd name="T9" fmla="*/ 3 h 475"/>
                <a:gd name="T10" fmla="*/ 5 w 705"/>
                <a:gd name="T11" fmla="*/ 3 h 475"/>
                <a:gd name="T12" fmla="*/ 5 w 705"/>
                <a:gd name="T13" fmla="*/ 3 h 475"/>
                <a:gd name="T14" fmla="*/ 10 w 705"/>
                <a:gd name="T15" fmla="*/ 1 h 475"/>
                <a:gd name="T16" fmla="*/ 10 w 705"/>
                <a:gd name="T17" fmla="*/ 1 h 475"/>
                <a:gd name="T18" fmla="*/ 10 w 705"/>
                <a:gd name="T19" fmla="*/ 1 h 475"/>
                <a:gd name="T20" fmla="*/ 10 w 705"/>
                <a:gd name="T21" fmla="*/ 1 h 475"/>
                <a:gd name="T22" fmla="*/ 12 w 705"/>
                <a:gd name="T23" fmla="*/ 0 h 475"/>
                <a:gd name="T24" fmla="*/ 12 w 705"/>
                <a:gd name="T25" fmla="*/ 0 h 475"/>
                <a:gd name="T26" fmla="*/ 12 w 705"/>
                <a:gd name="T27" fmla="*/ 0 h 475"/>
                <a:gd name="T28" fmla="*/ 13 w 705"/>
                <a:gd name="T29" fmla="*/ 0 h 475"/>
                <a:gd name="T30" fmla="*/ 13 w 705"/>
                <a:gd name="T31" fmla="*/ 0 h 475"/>
                <a:gd name="T32" fmla="*/ 14 w 705"/>
                <a:gd name="T33" fmla="*/ 0 h 475"/>
                <a:gd name="T34" fmla="*/ 15 w 705"/>
                <a:gd name="T35" fmla="*/ 1 h 475"/>
                <a:gd name="T36" fmla="*/ 17 w 705"/>
                <a:gd name="T37" fmla="*/ 4 h 475"/>
                <a:gd name="T38" fmla="*/ 17 w 705"/>
                <a:gd name="T39" fmla="*/ 5 h 475"/>
                <a:gd name="T40" fmla="*/ 18 w 705"/>
                <a:gd name="T41" fmla="*/ 5 h 475"/>
                <a:gd name="T42" fmla="*/ 19 w 705"/>
                <a:gd name="T43" fmla="*/ 5 h 475"/>
                <a:gd name="T44" fmla="*/ 20 w 705"/>
                <a:gd name="T45" fmla="*/ 5 h 475"/>
                <a:gd name="T46" fmla="*/ 20 w 705"/>
                <a:gd name="T47" fmla="*/ 6 h 475"/>
                <a:gd name="T48" fmla="*/ 20 w 705"/>
                <a:gd name="T49" fmla="*/ 7 h 475"/>
                <a:gd name="T50" fmla="*/ 19 w 705"/>
                <a:gd name="T51" fmla="*/ 7 h 475"/>
                <a:gd name="T52" fmla="*/ 8 w 705"/>
                <a:gd name="T53" fmla="*/ 13 h 475"/>
                <a:gd name="T54" fmla="*/ 8 w 705"/>
                <a:gd name="T55" fmla="*/ 13 h 475"/>
                <a:gd name="T56" fmla="*/ 7 w 705"/>
                <a:gd name="T57" fmla="*/ 13 h 475"/>
                <a:gd name="T58" fmla="*/ 7 w 705"/>
                <a:gd name="T59" fmla="*/ 13 h 475"/>
                <a:gd name="T60" fmla="*/ 0 w 705"/>
                <a:gd name="T61" fmla="*/ 12 h 475"/>
                <a:gd name="T62" fmla="*/ 0 w 705"/>
                <a:gd name="T63" fmla="*/ 12 h 475"/>
                <a:gd name="T64" fmla="*/ 0 w 705"/>
                <a:gd name="T65" fmla="*/ 12 h 475"/>
                <a:gd name="T66" fmla="*/ 1 w 705"/>
                <a:gd name="T67" fmla="*/ 11 h 475"/>
                <a:gd name="T68" fmla="*/ 2 w 705"/>
                <a:gd name="T69" fmla="*/ 11 h 475"/>
                <a:gd name="T70" fmla="*/ 2 w 705"/>
                <a:gd name="T71" fmla="*/ 5 h 4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5"/>
                <a:gd name="T109" fmla="*/ 0 h 475"/>
                <a:gd name="T110" fmla="*/ 705 w 705"/>
                <a:gd name="T111" fmla="*/ 475 h 4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5" h="475">
                  <a:moveTo>
                    <a:pt x="54" y="185"/>
                  </a:moveTo>
                  <a:lnTo>
                    <a:pt x="55" y="177"/>
                  </a:lnTo>
                  <a:lnTo>
                    <a:pt x="59" y="169"/>
                  </a:lnTo>
                  <a:lnTo>
                    <a:pt x="65" y="162"/>
                  </a:lnTo>
                  <a:lnTo>
                    <a:pt x="72" y="158"/>
                  </a:lnTo>
                  <a:lnTo>
                    <a:pt x="135" y="130"/>
                  </a:lnTo>
                  <a:lnTo>
                    <a:pt x="140" y="127"/>
                  </a:lnTo>
                  <a:lnTo>
                    <a:pt x="144" y="126"/>
                  </a:lnTo>
                  <a:lnTo>
                    <a:pt x="149" y="124"/>
                  </a:lnTo>
                  <a:lnTo>
                    <a:pt x="153" y="122"/>
                  </a:lnTo>
                  <a:lnTo>
                    <a:pt x="158" y="119"/>
                  </a:lnTo>
                  <a:lnTo>
                    <a:pt x="162" y="117"/>
                  </a:lnTo>
                  <a:lnTo>
                    <a:pt x="167" y="116"/>
                  </a:lnTo>
                  <a:lnTo>
                    <a:pt x="171" y="114"/>
                  </a:lnTo>
                  <a:lnTo>
                    <a:pt x="340" y="40"/>
                  </a:lnTo>
                  <a:lnTo>
                    <a:pt x="345" y="37"/>
                  </a:lnTo>
                  <a:lnTo>
                    <a:pt x="350" y="36"/>
                  </a:lnTo>
                  <a:lnTo>
                    <a:pt x="354" y="34"/>
                  </a:lnTo>
                  <a:lnTo>
                    <a:pt x="359" y="32"/>
                  </a:lnTo>
                  <a:lnTo>
                    <a:pt x="363" y="29"/>
                  </a:lnTo>
                  <a:lnTo>
                    <a:pt x="368" y="27"/>
                  </a:lnTo>
                  <a:lnTo>
                    <a:pt x="372" y="26"/>
                  </a:lnTo>
                  <a:lnTo>
                    <a:pt x="377" y="24"/>
                  </a:lnTo>
                  <a:lnTo>
                    <a:pt x="421" y="5"/>
                  </a:lnTo>
                  <a:lnTo>
                    <a:pt x="425" y="4"/>
                  </a:lnTo>
                  <a:lnTo>
                    <a:pt x="430" y="2"/>
                  </a:lnTo>
                  <a:lnTo>
                    <a:pt x="434" y="1"/>
                  </a:lnTo>
                  <a:lnTo>
                    <a:pt x="440" y="0"/>
                  </a:lnTo>
                  <a:lnTo>
                    <a:pt x="444" y="0"/>
                  </a:lnTo>
                  <a:lnTo>
                    <a:pt x="449" y="0"/>
                  </a:lnTo>
                  <a:lnTo>
                    <a:pt x="453" y="0"/>
                  </a:lnTo>
                  <a:lnTo>
                    <a:pt x="458" y="1"/>
                  </a:lnTo>
                  <a:lnTo>
                    <a:pt x="506" y="13"/>
                  </a:lnTo>
                  <a:lnTo>
                    <a:pt x="514" y="16"/>
                  </a:lnTo>
                  <a:lnTo>
                    <a:pt x="522" y="20"/>
                  </a:lnTo>
                  <a:lnTo>
                    <a:pt x="529" y="27"/>
                  </a:lnTo>
                  <a:lnTo>
                    <a:pt x="535" y="34"/>
                  </a:lnTo>
                  <a:lnTo>
                    <a:pt x="602" y="157"/>
                  </a:lnTo>
                  <a:lnTo>
                    <a:pt x="608" y="163"/>
                  </a:lnTo>
                  <a:lnTo>
                    <a:pt x="616" y="169"/>
                  </a:lnTo>
                  <a:lnTo>
                    <a:pt x="624" y="173"/>
                  </a:lnTo>
                  <a:lnTo>
                    <a:pt x="632" y="177"/>
                  </a:lnTo>
                  <a:lnTo>
                    <a:pt x="685" y="186"/>
                  </a:lnTo>
                  <a:lnTo>
                    <a:pt x="693" y="189"/>
                  </a:lnTo>
                  <a:lnTo>
                    <a:pt x="699" y="194"/>
                  </a:lnTo>
                  <a:lnTo>
                    <a:pt x="704" y="200"/>
                  </a:lnTo>
                  <a:lnTo>
                    <a:pt x="705" y="208"/>
                  </a:lnTo>
                  <a:lnTo>
                    <a:pt x="705" y="226"/>
                  </a:lnTo>
                  <a:lnTo>
                    <a:pt x="704" y="235"/>
                  </a:lnTo>
                  <a:lnTo>
                    <a:pt x="701" y="243"/>
                  </a:lnTo>
                  <a:lnTo>
                    <a:pt x="695" y="251"/>
                  </a:lnTo>
                  <a:lnTo>
                    <a:pt x="688" y="256"/>
                  </a:lnTo>
                  <a:lnTo>
                    <a:pt x="284" y="469"/>
                  </a:lnTo>
                  <a:lnTo>
                    <a:pt x="280" y="470"/>
                  </a:lnTo>
                  <a:lnTo>
                    <a:pt x="275" y="473"/>
                  </a:lnTo>
                  <a:lnTo>
                    <a:pt x="270" y="474"/>
                  </a:lnTo>
                  <a:lnTo>
                    <a:pt x="266" y="474"/>
                  </a:lnTo>
                  <a:lnTo>
                    <a:pt x="260" y="475"/>
                  </a:lnTo>
                  <a:lnTo>
                    <a:pt x="256" y="475"/>
                  </a:lnTo>
                  <a:lnTo>
                    <a:pt x="251" y="475"/>
                  </a:lnTo>
                  <a:lnTo>
                    <a:pt x="247" y="475"/>
                  </a:lnTo>
                  <a:lnTo>
                    <a:pt x="7" y="437"/>
                  </a:lnTo>
                  <a:lnTo>
                    <a:pt x="2" y="434"/>
                  </a:lnTo>
                  <a:lnTo>
                    <a:pt x="0" y="431"/>
                  </a:lnTo>
                  <a:lnTo>
                    <a:pt x="1" y="428"/>
                  </a:lnTo>
                  <a:lnTo>
                    <a:pt x="5" y="423"/>
                  </a:lnTo>
                  <a:lnTo>
                    <a:pt x="37" y="405"/>
                  </a:lnTo>
                  <a:lnTo>
                    <a:pt x="44" y="400"/>
                  </a:lnTo>
                  <a:lnTo>
                    <a:pt x="49" y="392"/>
                  </a:lnTo>
                  <a:lnTo>
                    <a:pt x="53" y="384"/>
                  </a:lnTo>
                  <a:lnTo>
                    <a:pt x="54" y="375"/>
                  </a:lnTo>
                  <a:lnTo>
                    <a:pt x="54" y="185"/>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9" name="Freeform 280"/>
            <p:cNvSpPr>
              <a:spLocks/>
            </p:cNvSpPr>
            <p:nvPr/>
          </p:nvSpPr>
          <p:spPr bwMode="auto">
            <a:xfrm>
              <a:off x="1173" y="3604"/>
              <a:ext cx="44" cy="50"/>
            </a:xfrm>
            <a:custGeom>
              <a:avLst/>
              <a:gdLst>
                <a:gd name="T0" fmla="*/ 1 w 265"/>
                <a:gd name="T1" fmla="*/ 0 h 305"/>
                <a:gd name="T2" fmla="*/ 1 w 265"/>
                <a:gd name="T3" fmla="*/ 0 h 305"/>
                <a:gd name="T4" fmla="*/ 2 w 265"/>
                <a:gd name="T5" fmla="*/ 0 h 305"/>
                <a:gd name="T6" fmla="*/ 2 w 265"/>
                <a:gd name="T7" fmla="*/ 0 h 305"/>
                <a:gd name="T8" fmla="*/ 2 w 265"/>
                <a:gd name="T9" fmla="*/ 0 h 305"/>
                <a:gd name="T10" fmla="*/ 3 w 265"/>
                <a:gd name="T11" fmla="*/ 0 h 305"/>
                <a:gd name="T12" fmla="*/ 4 w 265"/>
                <a:gd name="T13" fmla="*/ 0 h 305"/>
                <a:gd name="T14" fmla="*/ 4 w 265"/>
                <a:gd name="T15" fmla="*/ 1 h 305"/>
                <a:gd name="T16" fmla="*/ 4 w 265"/>
                <a:gd name="T17" fmla="*/ 1 h 305"/>
                <a:gd name="T18" fmla="*/ 4 w 265"/>
                <a:gd name="T19" fmla="*/ 1 h 305"/>
                <a:gd name="T20" fmla="*/ 5 w 265"/>
                <a:gd name="T21" fmla="*/ 5 h 305"/>
                <a:gd name="T22" fmla="*/ 5 w 265"/>
                <a:gd name="T23" fmla="*/ 5 h 305"/>
                <a:gd name="T24" fmla="*/ 6 w 265"/>
                <a:gd name="T25" fmla="*/ 6 h 305"/>
                <a:gd name="T26" fmla="*/ 6 w 265"/>
                <a:gd name="T27" fmla="*/ 6 h 305"/>
                <a:gd name="T28" fmla="*/ 6 w 265"/>
                <a:gd name="T29" fmla="*/ 6 h 305"/>
                <a:gd name="T30" fmla="*/ 7 w 265"/>
                <a:gd name="T31" fmla="*/ 6 h 305"/>
                <a:gd name="T32" fmla="*/ 7 w 265"/>
                <a:gd name="T33" fmla="*/ 6 h 305"/>
                <a:gd name="T34" fmla="*/ 7 w 265"/>
                <a:gd name="T35" fmla="*/ 7 h 305"/>
                <a:gd name="T36" fmla="*/ 7 w 265"/>
                <a:gd name="T37" fmla="*/ 7 h 305"/>
                <a:gd name="T38" fmla="*/ 7 w 265"/>
                <a:gd name="T39" fmla="*/ 7 h 305"/>
                <a:gd name="T40" fmla="*/ 7 w 265"/>
                <a:gd name="T41" fmla="*/ 8 h 305"/>
                <a:gd name="T42" fmla="*/ 7 w 265"/>
                <a:gd name="T43" fmla="*/ 8 h 305"/>
                <a:gd name="T44" fmla="*/ 7 w 265"/>
                <a:gd name="T45" fmla="*/ 8 h 305"/>
                <a:gd name="T46" fmla="*/ 7 w 265"/>
                <a:gd name="T47" fmla="*/ 8 h 305"/>
                <a:gd name="T48" fmla="*/ 7 w 265"/>
                <a:gd name="T49" fmla="*/ 8 h 305"/>
                <a:gd name="T50" fmla="*/ 0 w 265"/>
                <a:gd name="T51" fmla="*/ 7 h 305"/>
                <a:gd name="T52" fmla="*/ 0 w 265"/>
                <a:gd name="T53" fmla="*/ 7 h 305"/>
                <a:gd name="T54" fmla="*/ 0 w 265"/>
                <a:gd name="T55" fmla="*/ 7 h 305"/>
                <a:gd name="T56" fmla="*/ 0 w 265"/>
                <a:gd name="T57" fmla="*/ 7 h 305"/>
                <a:gd name="T58" fmla="*/ 0 w 265"/>
                <a:gd name="T59" fmla="*/ 7 h 305"/>
                <a:gd name="T60" fmla="*/ 1 w 265"/>
                <a:gd name="T61" fmla="*/ 6 h 305"/>
                <a:gd name="T62" fmla="*/ 1 w 265"/>
                <a:gd name="T63" fmla="*/ 6 h 305"/>
                <a:gd name="T64" fmla="*/ 1 w 265"/>
                <a:gd name="T65" fmla="*/ 6 h 305"/>
                <a:gd name="T66" fmla="*/ 1 w 265"/>
                <a:gd name="T67" fmla="*/ 6 h 305"/>
                <a:gd name="T68" fmla="*/ 1 w 265"/>
                <a:gd name="T69" fmla="*/ 6 h 305"/>
                <a:gd name="T70" fmla="*/ 1 w 265"/>
                <a:gd name="T71" fmla="*/ 0 h 3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5"/>
                <a:gd name="T109" fmla="*/ 0 h 305"/>
                <a:gd name="T110" fmla="*/ 265 w 265"/>
                <a:gd name="T111" fmla="*/ 305 h 30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5" h="305">
                  <a:moveTo>
                    <a:pt x="54" y="15"/>
                  </a:moveTo>
                  <a:lnTo>
                    <a:pt x="55" y="8"/>
                  </a:lnTo>
                  <a:lnTo>
                    <a:pt x="59" y="2"/>
                  </a:lnTo>
                  <a:lnTo>
                    <a:pt x="65" y="0"/>
                  </a:lnTo>
                  <a:lnTo>
                    <a:pt x="73" y="0"/>
                  </a:lnTo>
                  <a:lnTo>
                    <a:pt x="129" y="16"/>
                  </a:lnTo>
                  <a:lnTo>
                    <a:pt x="137" y="19"/>
                  </a:lnTo>
                  <a:lnTo>
                    <a:pt x="144" y="25"/>
                  </a:lnTo>
                  <a:lnTo>
                    <a:pt x="151" y="32"/>
                  </a:lnTo>
                  <a:lnTo>
                    <a:pt x="154" y="39"/>
                  </a:lnTo>
                  <a:lnTo>
                    <a:pt x="195" y="190"/>
                  </a:lnTo>
                  <a:lnTo>
                    <a:pt x="198" y="199"/>
                  </a:lnTo>
                  <a:lnTo>
                    <a:pt x="203" y="207"/>
                  </a:lnTo>
                  <a:lnTo>
                    <a:pt x="210" y="214"/>
                  </a:lnTo>
                  <a:lnTo>
                    <a:pt x="217" y="218"/>
                  </a:lnTo>
                  <a:lnTo>
                    <a:pt x="245" y="233"/>
                  </a:lnTo>
                  <a:lnTo>
                    <a:pt x="251" y="237"/>
                  </a:lnTo>
                  <a:lnTo>
                    <a:pt x="257" y="245"/>
                  </a:lnTo>
                  <a:lnTo>
                    <a:pt x="261" y="253"/>
                  </a:lnTo>
                  <a:lnTo>
                    <a:pt x="263" y="262"/>
                  </a:lnTo>
                  <a:lnTo>
                    <a:pt x="265" y="288"/>
                  </a:lnTo>
                  <a:lnTo>
                    <a:pt x="264" y="296"/>
                  </a:lnTo>
                  <a:lnTo>
                    <a:pt x="260" y="302"/>
                  </a:lnTo>
                  <a:lnTo>
                    <a:pt x="254" y="304"/>
                  </a:lnTo>
                  <a:lnTo>
                    <a:pt x="247" y="305"/>
                  </a:lnTo>
                  <a:lnTo>
                    <a:pt x="7" y="267"/>
                  </a:lnTo>
                  <a:lnTo>
                    <a:pt x="2" y="264"/>
                  </a:lnTo>
                  <a:lnTo>
                    <a:pt x="0" y="261"/>
                  </a:lnTo>
                  <a:lnTo>
                    <a:pt x="1" y="258"/>
                  </a:lnTo>
                  <a:lnTo>
                    <a:pt x="5" y="253"/>
                  </a:lnTo>
                  <a:lnTo>
                    <a:pt x="37" y="235"/>
                  </a:lnTo>
                  <a:lnTo>
                    <a:pt x="44" y="230"/>
                  </a:lnTo>
                  <a:lnTo>
                    <a:pt x="49" y="222"/>
                  </a:lnTo>
                  <a:lnTo>
                    <a:pt x="53" y="214"/>
                  </a:lnTo>
                  <a:lnTo>
                    <a:pt x="54" y="205"/>
                  </a:lnTo>
                  <a:lnTo>
                    <a:pt x="54" y="15"/>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0" name="Freeform 281"/>
            <p:cNvSpPr>
              <a:spLocks/>
            </p:cNvSpPr>
            <p:nvPr/>
          </p:nvSpPr>
          <p:spPr bwMode="auto">
            <a:xfrm>
              <a:off x="1217" y="3608"/>
              <a:ext cx="74" cy="46"/>
            </a:xfrm>
            <a:custGeom>
              <a:avLst/>
              <a:gdLst>
                <a:gd name="T0" fmla="*/ 0 w 442"/>
                <a:gd name="T1" fmla="*/ 6 h 276"/>
                <a:gd name="T2" fmla="*/ 0 w 442"/>
                <a:gd name="T3" fmla="*/ 6 h 276"/>
                <a:gd name="T4" fmla="*/ 0 w 442"/>
                <a:gd name="T5" fmla="*/ 6 h 276"/>
                <a:gd name="T6" fmla="*/ 0 w 442"/>
                <a:gd name="T7" fmla="*/ 6 h 276"/>
                <a:gd name="T8" fmla="*/ 1 w 442"/>
                <a:gd name="T9" fmla="*/ 6 h 276"/>
                <a:gd name="T10" fmla="*/ 12 w 442"/>
                <a:gd name="T11" fmla="*/ 0 h 276"/>
                <a:gd name="T12" fmla="*/ 12 w 442"/>
                <a:gd name="T13" fmla="*/ 0 h 276"/>
                <a:gd name="T14" fmla="*/ 12 w 442"/>
                <a:gd name="T15" fmla="*/ 0 h 276"/>
                <a:gd name="T16" fmla="*/ 12 w 442"/>
                <a:gd name="T17" fmla="*/ 0 h 276"/>
                <a:gd name="T18" fmla="*/ 12 w 442"/>
                <a:gd name="T19" fmla="*/ 0 h 276"/>
                <a:gd name="T20" fmla="*/ 12 w 442"/>
                <a:gd name="T21" fmla="*/ 1 h 276"/>
                <a:gd name="T22" fmla="*/ 12 w 442"/>
                <a:gd name="T23" fmla="*/ 1 h 276"/>
                <a:gd name="T24" fmla="*/ 12 w 442"/>
                <a:gd name="T25" fmla="*/ 1 h 276"/>
                <a:gd name="T26" fmla="*/ 12 w 442"/>
                <a:gd name="T27" fmla="*/ 1 h 276"/>
                <a:gd name="T28" fmla="*/ 12 w 442"/>
                <a:gd name="T29" fmla="*/ 2 h 276"/>
                <a:gd name="T30" fmla="*/ 1 w 442"/>
                <a:gd name="T31" fmla="*/ 8 h 276"/>
                <a:gd name="T32" fmla="*/ 0 w 442"/>
                <a:gd name="T33" fmla="*/ 8 h 276"/>
                <a:gd name="T34" fmla="*/ 0 w 442"/>
                <a:gd name="T35" fmla="*/ 8 h 276"/>
                <a:gd name="T36" fmla="*/ 0 w 442"/>
                <a:gd name="T37" fmla="*/ 7 h 276"/>
                <a:gd name="T38" fmla="*/ 0 w 442"/>
                <a:gd name="T39" fmla="*/ 7 h 276"/>
                <a:gd name="T40" fmla="*/ 0 w 442"/>
                <a:gd name="T41" fmla="*/ 6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2"/>
                <a:gd name="T64" fmla="*/ 0 h 276"/>
                <a:gd name="T65" fmla="*/ 442 w 442"/>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2" h="276">
                  <a:moveTo>
                    <a:pt x="0" y="236"/>
                  </a:moveTo>
                  <a:lnTo>
                    <a:pt x="1" y="227"/>
                  </a:lnTo>
                  <a:lnTo>
                    <a:pt x="4" y="219"/>
                  </a:lnTo>
                  <a:lnTo>
                    <a:pt x="10" y="213"/>
                  </a:lnTo>
                  <a:lnTo>
                    <a:pt x="17" y="207"/>
                  </a:lnTo>
                  <a:lnTo>
                    <a:pt x="424" y="2"/>
                  </a:lnTo>
                  <a:lnTo>
                    <a:pt x="431" y="0"/>
                  </a:lnTo>
                  <a:lnTo>
                    <a:pt x="436" y="1"/>
                  </a:lnTo>
                  <a:lnTo>
                    <a:pt x="441" y="6"/>
                  </a:lnTo>
                  <a:lnTo>
                    <a:pt x="442" y="12"/>
                  </a:lnTo>
                  <a:lnTo>
                    <a:pt x="442" y="30"/>
                  </a:lnTo>
                  <a:lnTo>
                    <a:pt x="441" y="39"/>
                  </a:lnTo>
                  <a:lnTo>
                    <a:pt x="438" y="47"/>
                  </a:lnTo>
                  <a:lnTo>
                    <a:pt x="432" y="55"/>
                  </a:lnTo>
                  <a:lnTo>
                    <a:pt x="425" y="60"/>
                  </a:lnTo>
                  <a:lnTo>
                    <a:pt x="21" y="273"/>
                  </a:lnTo>
                  <a:lnTo>
                    <a:pt x="14" y="276"/>
                  </a:lnTo>
                  <a:lnTo>
                    <a:pt x="9" y="273"/>
                  </a:lnTo>
                  <a:lnTo>
                    <a:pt x="4" y="269"/>
                  </a:lnTo>
                  <a:lnTo>
                    <a:pt x="2" y="262"/>
                  </a:lnTo>
                  <a:lnTo>
                    <a:pt x="0" y="23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1" name="Freeform 282"/>
            <p:cNvSpPr>
              <a:spLocks/>
            </p:cNvSpPr>
            <p:nvPr/>
          </p:nvSpPr>
          <p:spPr bwMode="auto">
            <a:xfrm>
              <a:off x="1233" y="3575"/>
              <a:ext cx="41" cy="38"/>
            </a:xfrm>
            <a:custGeom>
              <a:avLst/>
              <a:gdLst>
                <a:gd name="T0" fmla="*/ 4 w 244"/>
                <a:gd name="T1" fmla="*/ 6 h 227"/>
                <a:gd name="T2" fmla="*/ 4 w 244"/>
                <a:gd name="T3" fmla="*/ 6 h 227"/>
                <a:gd name="T4" fmla="*/ 4 w 244"/>
                <a:gd name="T5" fmla="*/ 6 h 227"/>
                <a:gd name="T6" fmla="*/ 4 w 244"/>
                <a:gd name="T7" fmla="*/ 6 h 227"/>
                <a:gd name="T8" fmla="*/ 4 w 244"/>
                <a:gd name="T9" fmla="*/ 6 h 227"/>
                <a:gd name="T10" fmla="*/ 3 w 244"/>
                <a:gd name="T11" fmla="*/ 6 h 227"/>
                <a:gd name="T12" fmla="*/ 3 w 244"/>
                <a:gd name="T13" fmla="*/ 6 h 227"/>
                <a:gd name="T14" fmla="*/ 3 w 244"/>
                <a:gd name="T15" fmla="*/ 6 h 227"/>
                <a:gd name="T16" fmla="*/ 3 w 244"/>
                <a:gd name="T17" fmla="*/ 6 h 227"/>
                <a:gd name="T18" fmla="*/ 1 w 244"/>
                <a:gd name="T19" fmla="*/ 6 h 227"/>
                <a:gd name="T20" fmla="*/ 1 w 244"/>
                <a:gd name="T21" fmla="*/ 6 h 227"/>
                <a:gd name="T22" fmla="*/ 1 w 244"/>
                <a:gd name="T23" fmla="*/ 6 h 227"/>
                <a:gd name="T24" fmla="*/ 0 w 244"/>
                <a:gd name="T25" fmla="*/ 5 h 227"/>
                <a:gd name="T26" fmla="*/ 0 w 244"/>
                <a:gd name="T27" fmla="*/ 5 h 227"/>
                <a:gd name="T28" fmla="*/ 0 w 244"/>
                <a:gd name="T29" fmla="*/ 2 h 227"/>
                <a:gd name="T30" fmla="*/ 0 w 244"/>
                <a:gd name="T31" fmla="*/ 1 h 227"/>
                <a:gd name="T32" fmla="*/ 0 w 244"/>
                <a:gd name="T33" fmla="*/ 1 h 227"/>
                <a:gd name="T34" fmla="*/ 0 w 244"/>
                <a:gd name="T35" fmla="*/ 1 h 227"/>
                <a:gd name="T36" fmla="*/ 1 w 244"/>
                <a:gd name="T37" fmla="*/ 1 h 227"/>
                <a:gd name="T38" fmla="*/ 2 w 244"/>
                <a:gd name="T39" fmla="*/ 0 h 227"/>
                <a:gd name="T40" fmla="*/ 2 w 244"/>
                <a:gd name="T41" fmla="*/ 0 h 227"/>
                <a:gd name="T42" fmla="*/ 2 w 244"/>
                <a:gd name="T43" fmla="*/ 0 h 227"/>
                <a:gd name="T44" fmla="*/ 2 w 244"/>
                <a:gd name="T45" fmla="*/ 0 h 227"/>
                <a:gd name="T46" fmla="*/ 2 w 244"/>
                <a:gd name="T47" fmla="*/ 0 h 227"/>
                <a:gd name="T48" fmla="*/ 2 w 244"/>
                <a:gd name="T49" fmla="*/ 0 h 227"/>
                <a:gd name="T50" fmla="*/ 3 w 244"/>
                <a:gd name="T51" fmla="*/ 0 h 227"/>
                <a:gd name="T52" fmla="*/ 3 w 244"/>
                <a:gd name="T53" fmla="*/ 0 h 227"/>
                <a:gd name="T54" fmla="*/ 3 w 244"/>
                <a:gd name="T55" fmla="*/ 0 h 227"/>
                <a:gd name="T56" fmla="*/ 4 w 244"/>
                <a:gd name="T57" fmla="*/ 0 h 227"/>
                <a:gd name="T58" fmla="*/ 4 w 244"/>
                <a:gd name="T59" fmla="*/ 1 h 227"/>
                <a:gd name="T60" fmla="*/ 5 w 244"/>
                <a:gd name="T61" fmla="*/ 1 h 227"/>
                <a:gd name="T62" fmla="*/ 5 w 244"/>
                <a:gd name="T63" fmla="*/ 1 h 227"/>
                <a:gd name="T64" fmla="*/ 5 w 244"/>
                <a:gd name="T65" fmla="*/ 1 h 227"/>
                <a:gd name="T66" fmla="*/ 7 w 244"/>
                <a:gd name="T67" fmla="*/ 4 h 227"/>
                <a:gd name="T68" fmla="*/ 7 w 244"/>
                <a:gd name="T69" fmla="*/ 5 h 227"/>
                <a:gd name="T70" fmla="*/ 7 w 244"/>
                <a:gd name="T71" fmla="*/ 5 h 227"/>
                <a:gd name="T72" fmla="*/ 7 w 244"/>
                <a:gd name="T73" fmla="*/ 5 h 227"/>
                <a:gd name="T74" fmla="*/ 7 w 244"/>
                <a:gd name="T75" fmla="*/ 5 h 227"/>
                <a:gd name="T76" fmla="*/ 4 w 244"/>
                <a:gd name="T77" fmla="*/ 6 h 2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4"/>
                <a:gd name="T118" fmla="*/ 0 h 227"/>
                <a:gd name="T119" fmla="*/ 244 w 244"/>
                <a:gd name="T120" fmla="*/ 227 h 22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4" h="227">
                  <a:moveTo>
                    <a:pt x="141" y="223"/>
                  </a:moveTo>
                  <a:lnTo>
                    <a:pt x="138" y="224"/>
                  </a:lnTo>
                  <a:lnTo>
                    <a:pt x="133" y="226"/>
                  </a:lnTo>
                  <a:lnTo>
                    <a:pt x="128" y="226"/>
                  </a:lnTo>
                  <a:lnTo>
                    <a:pt x="123" y="227"/>
                  </a:lnTo>
                  <a:lnTo>
                    <a:pt x="118" y="227"/>
                  </a:lnTo>
                  <a:lnTo>
                    <a:pt x="113" y="227"/>
                  </a:lnTo>
                  <a:lnTo>
                    <a:pt x="108" y="227"/>
                  </a:lnTo>
                  <a:lnTo>
                    <a:pt x="104" y="226"/>
                  </a:lnTo>
                  <a:lnTo>
                    <a:pt x="33" y="205"/>
                  </a:lnTo>
                  <a:lnTo>
                    <a:pt x="25" y="202"/>
                  </a:lnTo>
                  <a:lnTo>
                    <a:pt x="18" y="196"/>
                  </a:lnTo>
                  <a:lnTo>
                    <a:pt x="13" y="188"/>
                  </a:lnTo>
                  <a:lnTo>
                    <a:pt x="11" y="180"/>
                  </a:lnTo>
                  <a:lnTo>
                    <a:pt x="0" y="51"/>
                  </a:lnTo>
                  <a:lnTo>
                    <a:pt x="1" y="43"/>
                  </a:lnTo>
                  <a:lnTo>
                    <a:pt x="3" y="35"/>
                  </a:lnTo>
                  <a:lnTo>
                    <a:pt x="9" y="28"/>
                  </a:lnTo>
                  <a:lnTo>
                    <a:pt x="16" y="24"/>
                  </a:lnTo>
                  <a:lnTo>
                    <a:pt x="60" y="5"/>
                  </a:lnTo>
                  <a:lnTo>
                    <a:pt x="64" y="4"/>
                  </a:lnTo>
                  <a:lnTo>
                    <a:pt x="69" y="2"/>
                  </a:lnTo>
                  <a:lnTo>
                    <a:pt x="73" y="1"/>
                  </a:lnTo>
                  <a:lnTo>
                    <a:pt x="79" y="0"/>
                  </a:lnTo>
                  <a:lnTo>
                    <a:pt x="83" y="0"/>
                  </a:lnTo>
                  <a:lnTo>
                    <a:pt x="88" y="0"/>
                  </a:lnTo>
                  <a:lnTo>
                    <a:pt x="92" y="0"/>
                  </a:lnTo>
                  <a:lnTo>
                    <a:pt x="97" y="1"/>
                  </a:lnTo>
                  <a:lnTo>
                    <a:pt x="145" y="13"/>
                  </a:lnTo>
                  <a:lnTo>
                    <a:pt x="153" y="16"/>
                  </a:lnTo>
                  <a:lnTo>
                    <a:pt x="161" y="20"/>
                  </a:lnTo>
                  <a:lnTo>
                    <a:pt x="168" y="27"/>
                  </a:lnTo>
                  <a:lnTo>
                    <a:pt x="174" y="34"/>
                  </a:lnTo>
                  <a:lnTo>
                    <a:pt x="241" y="157"/>
                  </a:lnTo>
                  <a:lnTo>
                    <a:pt x="244" y="163"/>
                  </a:lnTo>
                  <a:lnTo>
                    <a:pt x="244" y="170"/>
                  </a:lnTo>
                  <a:lnTo>
                    <a:pt x="240" y="177"/>
                  </a:lnTo>
                  <a:lnTo>
                    <a:pt x="233" y="181"/>
                  </a:lnTo>
                  <a:lnTo>
                    <a:pt x="141" y="22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2" name="Freeform 283"/>
            <p:cNvSpPr>
              <a:spLocks/>
            </p:cNvSpPr>
            <p:nvPr/>
          </p:nvSpPr>
          <p:spPr bwMode="auto">
            <a:xfrm>
              <a:off x="1233" y="3581"/>
              <a:ext cx="20" cy="32"/>
            </a:xfrm>
            <a:custGeom>
              <a:avLst/>
              <a:gdLst>
                <a:gd name="T0" fmla="*/ 3 w 118"/>
                <a:gd name="T1" fmla="*/ 5 h 191"/>
                <a:gd name="T2" fmla="*/ 3 w 118"/>
                <a:gd name="T3" fmla="*/ 5 h 191"/>
                <a:gd name="T4" fmla="*/ 3 w 118"/>
                <a:gd name="T5" fmla="*/ 5 h 191"/>
                <a:gd name="T6" fmla="*/ 3 w 118"/>
                <a:gd name="T7" fmla="*/ 5 h 191"/>
                <a:gd name="T8" fmla="*/ 3 w 118"/>
                <a:gd name="T9" fmla="*/ 5 h 191"/>
                <a:gd name="T10" fmla="*/ 2 w 118"/>
                <a:gd name="T11" fmla="*/ 1 h 191"/>
                <a:gd name="T12" fmla="*/ 2 w 118"/>
                <a:gd name="T13" fmla="*/ 1 h 191"/>
                <a:gd name="T14" fmla="*/ 2 w 118"/>
                <a:gd name="T15" fmla="*/ 1 h 191"/>
                <a:gd name="T16" fmla="*/ 2 w 118"/>
                <a:gd name="T17" fmla="*/ 1 h 191"/>
                <a:gd name="T18" fmla="*/ 2 w 118"/>
                <a:gd name="T19" fmla="*/ 0 h 191"/>
                <a:gd name="T20" fmla="*/ 1 w 118"/>
                <a:gd name="T21" fmla="*/ 0 h 191"/>
                <a:gd name="T22" fmla="*/ 0 w 118"/>
                <a:gd name="T23" fmla="*/ 0 h 191"/>
                <a:gd name="T24" fmla="*/ 0 w 118"/>
                <a:gd name="T25" fmla="*/ 0 h 191"/>
                <a:gd name="T26" fmla="*/ 0 w 118"/>
                <a:gd name="T27" fmla="*/ 0 h 191"/>
                <a:gd name="T28" fmla="*/ 0 w 118"/>
                <a:gd name="T29" fmla="*/ 1 h 191"/>
                <a:gd name="T30" fmla="*/ 0 w 118"/>
                <a:gd name="T31" fmla="*/ 4 h 191"/>
                <a:gd name="T32" fmla="*/ 0 w 118"/>
                <a:gd name="T33" fmla="*/ 4 h 191"/>
                <a:gd name="T34" fmla="*/ 1 w 118"/>
                <a:gd name="T35" fmla="*/ 5 h 191"/>
                <a:gd name="T36" fmla="*/ 1 w 118"/>
                <a:gd name="T37" fmla="*/ 5 h 191"/>
                <a:gd name="T38" fmla="*/ 1 w 118"/>
                <a:gd name="T39" fmla="*/ 5 h 191"/>
                <a:gd name="T40" fmla="*/ 3 w 118"/>
                <a:gd name="T41" fmla="*/ 5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
                <a:gd name="T64" fmla="*/ 0 h 191"/>
                <a:gd name="T65" fmla="*/ 118 w 118"/>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 h="191">
                  <a:moveTo>
                    <a:pt x="104" y="190"/>
                  </a:moveTo>
                  <a:lnTo>
                    <a:pt x="112" y="191"/>
                  </a:lnTo>
                  <a:lnTo>
                    <a:pt x="116" y="188"/>
                  </a:lnTo>
                  <a:lnTo>
                    <a:pt x="118" y="184"/>
                  </a:lnTo>
                  <a:lnTo>
                    <a:pt x="118" y="177"/>
                  </a:lnTo>
                  <a:lnTo>
                    <a:pt x="83" y="36"/>
                  </a:lnTo>
                  <a:lnTo>
                    <a:pt x="80" y="28"/>
                  </a:lnTo>
                  <a:lnTo>
                    <a:pt x="74" y="22"/>
                  </a:lnTo>
                  <a:lnTo>
                    <a:pt x="68" y="15"/>
                  </a:lnTo>
                  <a:lnTo>
                    <a:pt x="60" y="11"/>
                  </a:lnTo>
                  <a:lnTo>
                    <a:pt x="17" y="0"/>
                  </a:lnTo>
                  <a:lnTo>
                    <a:pt x="10" y="0"/>
                  </a:lnTo>
                  <a:lnTo>
                    <a:pt x="4" y="2"/>
                  </a:lnTo>
                  <a:lnTo>
                    <a:pt x="1" y="8"/>
                  </a:lnTo>
                  <a:lnTo>
                    <a:pt x="0" y="15"/>
                  </a:lnTo>
                  <a:lnTo>
                    <a:pt x="11" y="144"/>
                  </a:lnTo>
                  <a:lnTo>
                    <a:pt x="13" y="152"/>
                  </a:lnTo>
                  <a:lnTo>
                    <a:pt x="18" y="160"/>
                  </a:lnTo>
                  <a:lnTo>
                    <a:pt x="25" y="166"/>
                  </a:lnTo>
                  <a:lnTo>
                    <a:pt x="33" y="169"/>
                  </a:lnTo>
                  <a:lnTo>
                    <a:pt x="104" y="190"/>
                  </a:lnTo>
                  <a:close/>
                </a:path>
              </a:pathLst>
            </a:custGeom>
            <a:solidFill>
              <a:srgbClr val="EDED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3" name="Freeform 284"/>
            <p:cNvSpPr>
              <a:spLocks/>
            </p:cNvSpPr>
            <p:nvPr/>
          </p:nvSpPr>
          <p:spPr bwMode="auto">
            <a:xfrm>
              <a:off x="1208" y="3605"/>
              <a:ext cx="81" cy="38"/>
            </a:xfrm>
            <a:custGeom>
              <a:avLst/>
              <a:gdLst>
                <a:gd name="T0" fmla="*/ 3 w 484"/>
                <a:gd name="T1" fmla="*/ 4 h 230"/>
                <a:gd name="T2" fmla="*/ 3 w 484"/>
                <a:gd name="T3" fmla="*/ 2 h 230"/>
                <a:gd name="T4" fmla="*/ 2 w 484"/>
                <a:gd name="T5" fmla="*/ 2 h 230"/>
                <a:gd name="T6" fmla="*/ 2 w 484"/>
                <a:gd name="T7" fmla="*/ 2 h 230"/>
                <a:gd name="T8" fmla="*/ 3 w 484"/>
                <a:gd name="T9" fmla="*/ 2 h 230"/>
                <a:gd name="T10" fmla="*/ 3 w 484"/>
                <a:gd name="T11" fmla="*/ 1 h 230"/>
                <a:gd name="T12" fmla="*/ 4 w 484"/>
                <a:gd name="T13" fmla="*/ 1 h 230"/>
                <a:gd name="T14" fmla="*/ 4 w 484"/>
                <a:gd name="T15" fmla="*/ 1 h 230"/>
                <a:gd name="T16" fmla="*/ 4 w 484"/>
                <a:gd name="T17" fmla="*/ 1 h 230"/>
                <a:gd name="T18" fmla="*/ 5 w 484"/>
                <a:gd name="T19" fmla="*/ 1 h 230"/>
                <a:gd name="T20" fmla="*/ 5 w 484"/>
                <a:gd name="T21" fmla="*/ 1 h 230"/>
                <a:gd name="T22" fmla="*/ 5 w 484"/>
                <a:gd name="T23" fmla="*/ 1 h 230"/>
                <a:gd name="T24" fmla="*/ 5 w 484"/>
                <a:gd name="T25" fmla="*/ 1 h 230"/>
                <a:gd name="T26" fmla="*/ 5 w 484"/>
                <a:gd name="T27" fmla="*/ 1 h 230"/>
                <a:gd name="T28" fmla="*/ 5 w 484"/>
                <a:gd name="T29" fmla="*/ 1 h 230"/>
                <a:gd name="T30" fmla="*/ 7 w 484"/>
                <a:gd name="T31" fmla="*/ 1 h 230"/>
                <a:gd name="T32" fmla="*/ 7 w 484"/>
                <a:gd name="T33" fmla="*/ 1 h 230"/>
                <a:gd name="T34" fmla="*/ 7 w 484"/>
                <a:gd name="T35" fmla="*/ 1 h 230"/>
                <a:gd name="T36" fmla="*/ 8 w 484"/>
                <a:gd name="T37" fmla="*/ 1 h 230"/>
                <a:gd name="T38" fmla="*/ 8 w 484"/>
                <a:gd name="T39" fmla="*/ 1 h 230"/>
                <a:gd name="T40" fmla="*/ 8 w 484"/>
                <a:gd name="T41" fmla="*/ 1 h 230"/>
                <a:gd name="T42" fmla="*/ 8 w 484"/>
                <a:gd name="T43" fmla="*/ 1 h 230"/>
                <a:gd name="T44" fmla="*/ 8 w 484"/>
                <a:gd name="T45" fmla="*/ 1 h 230"/>
                <a:gd name="T46" fmla="*/ 8 w 484"/>
                <a:gd name="T47" fmla="*/ 1 h 230"/>
                <a:gd name="T48" fmla="*/ 11 w 484"/>
                <a:gd name="T49" fmla="*/ 0 h 230"/>
                <a:gd name="T50" fmla="*/ 11 w 484"/>
                <a:gd name="T51" fmla="*/ 0 h 230"/>
                <a:gd name="T52" fmla="*/ 11 w 484"/>
                <a:gd name="T53" fmla="*/ 0 h 230"/>
                <a:gd name="T54" fmla="*/ 11 w 484"/>
                <a:gd name="T55" fmla="*/ 0 h 230"/>
                <a:gd name="T56" fmla="*/ 11 w 484"/>
                <a:gd name="T57" fmla="*/ 0 h 230"/>
                <a:gd name="T58" fmla="*/ 11 w 484"/>
                <a:gd name="T59" fmla="*/ 0 h 230"/>
                <a:gd name="T60" fmla="*/ 12 w 484"/>
                <a:gd name="T61" fmla="*/ 0 h 230"/>
                <a:gd name="T62" fmla="*/ 12 w 484"/>
                <a:gd name="T63" fmla="*/ 0 h 230"/>
                <a:gd name="T64" fmla="*/ 12 w 484"/>
                <a:gd name="T65" fmla="*/ 0 h 230"/>
                <a:gd name="T66" fmla="*/ 13 w 484"/>
                <a:gd name="T67" fmla="*/ 0 h 230"/>
                <a:gd name="T68" fmla="*/ 14 w 484"/>
                <a:gd name="T69" fmla="*/ 0 h 230"/>
                <a:gd name="T70" fmla="*/ 14 w 484"/>
                <a:gd name="T71" fmla="*/ 0 h 230"/>
                <a:gd name="T72" fmla="*/ 14 w 484"/>
                <a:gd name="T73" fmla="*/ 0 h 230"/>
                <a:gd name="T74" fmla="*/ 13 w 484"/>
                <a:gd name="T75" fmla="*/ 1 h 230"/>
                <a:gd name="T76" fmla="*/ 2 w 484"/>
                <a:gd name="T77" fmla="*/ 6 h 230"/>
                <a:gd name="T78" fmla="*/ 2 w 484"/>
                <a:gd name="T79" fmla="*/ 6 h 230"/>
                <a:gd name="T80" fmla="*/ 2 w 484"/>
                <a:gd name="T81" fmla="*/ 6 h 230"/>
                <a:gd name="T82" fmla="*/ 2 w 484"/>
                <a:gd name="T83" fmla="*/ 6 h 230"/>
                <a:gd name="T84" fmla="*/ 2 w 484"/>
                <a:gd name="T85" fmla="*/ 6 h 230"/>
                <a:gd name="T86" fmla="*/ 1 w 484"/>
                <a:gd name="T87" fmla="*/ 6 h 230"/>
                <a:gd name="T88" fmla="*/ 1 w 484"/>
                <a:gd name="T89" fmla="*/ 6 h 230"/>
                <a:gd name="T90" fmla="*/ 1 w 484"/>
                <a:gd name="T91" fmla="*/ 6 h 230"/>
                <a:gd name="T92" fmla="*/ 1 w 484"/>
                <a:gd name="T93" fmla="*/ 6 h 230"/>
                <a:gd name="T94" fmla="*/ 0 w 484"/>
                <a:gd name="T95" fmla="*/ 6 h 230"/>
                <a:gd name="T96" fmla="*/ 0 w 484"/>
                <a:gd name="T97" fmla="*/ 6 h 230"/>
                <a:gd name="T98" fmla="*/ 0 w 484"/>
                <a:gd name="T99" fmla="*/ 6 h 230"/>
                <a:gd name="T100" fmla="*/ 0 w 484"/>
                <a:gd name="T101" fmla="*/ 5 h 230"/>
                <a:gd name="T102" fmla="*/ 0 w 484"/>
                <a:gd name="T103" fmla="*/ 5 h 230"/>
                <a:gd name="T104" fmla="*/ 3 w 484"/>
                <a:gd name="T105" fmla="*/ 4 h 2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4"/>
                <a:gd name="T160" fmla="*/ 0 h 230"/>
                <a:gd name="T161" fmla="*/ 484 w 484"/>
                <a:gd name="T162" fmla="*/ 230 h 2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4" h="230">
                  <a:moveTo>
                    <a:pt x="118" y="132"/>
                  </a:moveTo>
                  <a:lnTo>
                    <a:pt x="88" y="82"/>
                  </a:lnTo>
                  <a:lnTo>
                    <a:pt x="85" y="75"/>
                  </a:lnTo>
                  <a:lnTo>
                    <a:pt x="85" y="67"/>
                  </a:lnTo>
                  <a:lnTo>
                    <a:pt x="89" y="60"/>
                  </a:lnTo>
                  <a:lnTo>
                    <a:pt x="95" y="56"/>
                  </a:lnTo>
                  <a:lnTo>
                    <a:pt x="146" y="32"/>
                  </a:lnTo>
                  <a:lnTo>
                    <a:pt x="151" y="31"/>
                  </a:lnTo>
                  <a:lnTo>
                    <a:pt x="155" y="30"/>
                  </a:lnTo>
                  <a:lnTo>
                    <a:pt x="160" y="29"/>
                  </a:lnTo>
                  <a:lnTo>
                    <a:pt x="164" y="28"/>
                  </a:lnTo>
                  <a:lnTo>
                    <a:pt x="170" y="28"/>
                  </a:lnTo>
                  <a:lnTo>
                    <a:pt x="175" y="28"/>
                  </a:lnTo>
                  <a:lnTo>
                    <a:pt x="179" y="28"/>
                  </a:lnTo>
                  <a:lnTo>
                    <a:pt x="184" y="29"/>
                  </a:lnTo>
                  <a:lnTo>
                    <a:pt x="255" y="50"/>
                  </a:lnTo>
                  <a:lnTo>
                    <a:pt x="259" y="51"/>
                  </a:lnTo>
                  <a:lnTo>
                    <a:pt x="264" y="51"/>
                  </a:lnTo>
                  <a:lnTo>
                    <a:pt x="269" y="51"/>
                  </a:lnTo>
                  <a:lnTo>
                    <a:pt x="274" y="51"/>
                  </a:lnTo>
                  <a:lnTo>
                    <a:pt x="279" y="50"/>
                  </a:lnTo>
                  <a:lnTo>
                    <a:pt x="284" y="50"/>
                  </a:lnTo>
                  <a:lnTo>
                    <a:pt x="289" y="48"/>
                  </a:lnTo>
                  <a:lnTo>
                    <a:pt x="292" y="47"/>
                  </a:lnTo>
                  <a:lnTo>
                    <a:pt x="384" y="5"/>
                  </a:lnTo>
                  <a:lnTo>
                    <a:pt x="389" y="4"/>
                  </a:lnTo>
                  <a:lnTo>
                    <a:pt x="394" y="2"/>
                  </a:lnTo>
                  <a:lnTo>
                    <a:pt x="398" y="1"/>
                  </a:lnTo>
                  <a:lnTo>
                    <a:pt x="404" y="1"/>
                  </a:lnTo>
                  <a:lnTo>
                    <a:pt x="408" y="0"/>
                  </a:lnTo>
                  <a:lnTo>
                    <a:pt x="413" y="0"/>
                  </a:lnTo>
                  <a:lnTo>
                    <a:pt x="417" y="0"/>
                  </a:lnTo>
                  <a:lnTo>
                    <a:pt x="422" y="1"/>
                  </a:lnTo>
                  <a:lnTo>
                    <a:pt x="475" y="10"/>
                  </a:lnTo>
                  <a:lnTo>
                    <a:pt x="482" y="12"/>
                  </a:lnTo>
                  <a:lnTo>
                    <a:pt x="484" y="14"/>
                  </a:lnTo>
                  <a:lnTo>
                    <a:pt x="483" y="18"/>
                  </a:lnTo>
                  <a:lnTo>
                    <a:pt x="477" y="22"/>
                  </a:lnTo>
                  <a:lnTo>
                    <a:pt x="70" y="227"/>
                  </a:lnTo>
                  <a:lnTo>
                    <a:pt x="65" y="229"/>
                  </a:lnTo>
                  <a:lnTo>
                    <a:pt x="60" y="230"/>
                  </a:lnTo>
                  <a:lnTo>
                    <a:pt x="56" y="230"/>
                  </a:lnTo>
                  <a:lnTo>
                    <a:pt x="51" y="230"/>
                  </a:lnTo>
                  <a:lnTo>
                    <a:pt x="47" y="230"/>
                  </a:lnTo>
                  <a:lnTo>
                    <a:pt x="42" y="229"/>
                  </a:lnTo>
                  <a:lnTo>
                    <a:pt x="38" y="228"/>
                  </a:lnTo>
                  <a:lnTo>
                    <a:pt x="35" y="227"/>
                  </a:lnTo>
                  <a:lnTo>
                    <a:pt x="7" y="212"/>
                  </a:lnTo>
                  <a:lnTo>
                    <a:pt x="2" y="208"/>
                  </a:lnTo>
                  <a:lnTo>
                    <a:pt x="0" y="203"/>
                  </a:lnTo>
                  <a:lnTo>
                    <a:pt x="2" y="199"/>
                  </a:lnTo>
                  <a:lnTo>
                    <a:pt x="7" y="194"/>
                  </a:lnTo>
                  <a:lnTo>
                    <a:pt x="118" y="132"/>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4" name="Freeform 285"/>
            <p:cNvSpPr>
              <a:spLocks/>
            </p:cNvSpPr>
            <p:nvPr/>
          </p:nvSpPr>
          <p:spPr bwMode="auto">
            <a:xfrm>
              <a:off x="1184" y="3596"/>
              <a:ext cx="43" cy="41"/>
            </a:xfrm>
            <a:custGeom>
              <a:avLst/>
              <a:gdLst>
                <a:gd name="T0" fmla="*/ 0 w 256"/>
                <a:gd name="T1" fmla="*/ 1 h 247"/>
                <a:gd name="T2" fmla="*/ 0 w 256"/>
                <a:gd name="T3" fmla="*/ 1 h 247"/>
                <a:gd name="T4" fmla="*/ 0 w 256"/>
                <a:gd name="T5" fmla="*/ 1 h 247"/>
                <a:gd name="T6" fmla="*/ 0 w 256"/>
                <a:gd name="T7" fmla="*/ 1 h 247"/>
                <a:gd name="T8" fmla="*/ 0 w 256"/>
                <a:gd name="T9" fmla="*/ 1 h 247"/>
                <a:gd name="T10" fmla="*/ 2 w 256"/>
                <a:gd name="T11" fmla="*/ 0 h 247"/>
                <a:gd name="T12" fmla="*/ 2 w 256"/>
                <a:gd name="T13" fmla="*/ 0 h 247"/>
                <a:gd name="T14" fmla="*/ 2 w 256"/>
                <a:gd name="T15" fmla="*/ 0 h 247"/>
                <a:gd name="T16" fmla="*/ 2 w 256"/>
                <a:gd name="T17" fmla="*/ 0 h 247"/>
                <a:gd name="T18" fmla="*/ 3 w 256"/>
                <a:gd name="T19" fmla="*/ 0 h 247"/>
                <a:gd name="T20" fmla="*/ 3 w 256"/>
                <a:gd name="T21" fmla="*/ 0 h 247"/>
                <a:gd name="T22" fmla="*/ 3 w 256"/>
                <a:gd name="T23" fmla="*/ 0 h 247"/>
                <a:gd name="T24" fmla="*/ 3 w 256"/>
                <a:gd name="T25" fmla="*/ 0 h 247"/>
                <a:gd name="T26" fmla="*/ 3 w 256"/>
                <a:gd name="T27" fmla="*/ 0 h 247"/>
                <a:gd name="T28" fmla="*/ 4 w 256"/>
                <a:gd name="T29" fmla="*/ 1 h 247"/>
                <a:gd name="T30" fmla="*/ 5 w 256"/>
                <a:gd name="T31" fmla="*/ 1 h 247"/>
                <a:gd name="T32" fmla="*/ 5 w 256"/>
                <a:gd name="T33" fmla="*/ 1 h 247"/>
                <a:gd name="T34" fmla="*/ 5 w 256"/>
                <a:gd name="T35" fmla="*/ 1 h 247"/>
                <a:gd name="T36" fmla="*/ 5 w 256"/>
                <a:gd name="T37" fmla="*/ 1 h 247"/>
                <a:gd name="T38" fmla="*/ 6 w 256"/>
                <a:gd name="T39" fmla="*/ 3 h 247"/>
                <a:gd name="T40" fmla="*/ 6 w 256"/>
                <a:gd name="T41" fmla="*/ 3 h 247"/>
                <a:gd name="T42" fmla="*/ 6 w 256"/>
                <a:gd name="T43" fmla="*/ 3 h 247"/>
                <a:gd name="T44" fmla="*/ 6 w 256"/>
                <a:gd name="T45" fmla="*/ 3 h 247"/>
                <a:gd name="T46" fmla="*/ 7 w 256"/>
                <a:gd name="T47" fmla="*/ 4 h 247"/>
                <a:gd name="T48" fmla="*/ 7 w 256"/>
                <a:gd name="T49" fmla="*/ 5 h 247"/>
                <a:gd name="T50" fmla="*/ 7 w 256"/>
                <a:gd name="T51" fmla="*/ 5 h 247"/>
                <a:gd name="T52" fmla="*/ 7 w 256"/>
                <a:gd name="T53" fmla="*/ 5 h 247"/>
                <a:gd name="T54" fmla="*/ 7 w 256"/>
                <a:gd name="T55" fmla="*/ 5 h 247"/>
                <a:gd name="T56" fmla="*/ 7 w 256"/>
                <a:gd name="T57" fmla="*/ 5 h 247"/>
                <a:gd name="T58" fmla="*/ 4 w 256"/>
                <a:gd name="T59" fmla="*/ 7 h 247"/>
                <a:gd name="T60" fmla="*/ 4 w 256"/>
                <a:gd name="T61" fmla="*/ 7 h 247"/>
                <a:gd name="T62" fmla="*/ 4 w 256"/>
                <a:gd name="T63" fmla="*/ 7 h 247"/>
                <a:gd name="T64" fmla="*/ 4 w 256"/>
                <a:gd name="T65" fmla="*/ 7 h 247"/>
                <a:gd name="T66" fmla="*/ 4 w 256"/>
                <a:gd name="T67" fmla="*/ 6 h 247"/>
                <a:gd name="T68" fmla="*/ 3 w 256"/>
                <a:gd name="T69" fmla="*/ 2 h 247"/>
                <a:gd name="T70" fmla="*/ 3 w 256"/>
                <a:gd name="T71" fmla="*/ 2 h 247"/>
                <a:gd name="T72" fmla="*/ 2 w 256"/>
                <a:gd name="T73" fmla="*/ 2 h 247"/>
                <a:gd name="T74" fmla="*/ 2 w 256"/>
                <a:gd name="T75" fmla="*/ 2 h 247"/>
                <a:gd name="T76" fmla="*/ 2 w 256"/>
                <a:gd name="T77" fmla="*/ 2 h 247"/>
                <a:gd name="T78" fmla="*/ 0 w 256"/>
                <a:gd name="T79" fmla="*/ 1 h 2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6"/>
                <a:gd name="T121" fmla="*/ 0 h 247"/>
                <a:gd name="T122" fmla="*/ 256 w 256"/>
                <a:gd name="T123" fmla="*/ 247 h 2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6" h="247">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2" y="26"/>
                  </a:lnTo>
                  <a:lnTo>
                    <a:pt x="171" y="33"/>
                  </a:lnTo>
                  <a:lnTo>
                    <a:pt x="178" y="40"/>
                  </a:lnTo>
                  <a:lnTo>
                    <a:pt x="184" y="46"/>
                  </a:lnTo>
                  <a:lnTo>
                    <a:pt x="213" y="98"/>
                  </a:lnTo>
                  <a:lnTo>
                    <a:pt x="218" y="106"/>
                  </a:lnTo>
                  <a:lnTo>
                    <a:pt x="223" y="115"/>
                  </a:lnTo>
                  <a:lnTo>
                    <a:pt x="229" y="124"/>
                  </a:lnTo>
                  <a:lnTo>
                    <a:pt x="234" y="132"/>
                  </a:lnTo>
                  <a:lnTo>
                    <a:pt x="254" y="166"/>
                  </a:lnTo>
                  <a:lnTo>
                    <a:pt x="256" y="172"/>
                  </a:lnTo>
                  <a:lnTo>
                    <a:pt x="256" y="180"/>
                  </a:lnTo>
                  <a:lnTo>
                    <a:pt x="253" y="187"/>
                  </a:lnTo>
                  <a:lnTo>
                    <a:pt x="247" y="193"/>
                  </a:lnTo>
                  <a:lnTo>
                    <a:pt x="153" y="244"/>
                  </a:lnTo>
                  <a:lnTo>
                    <a:pt x="146" y="247"/>
                  </a:lnTo>
                  <a:lnTo>
                    <a:pt x="139" y="245"/>
                  </a:lnTo>
                  <a:lnTo>
                    <a:pt x="134" y="241"/>
                  </a:lnTo>
                  <a:lnTo>
                    <a:pt x="131" y="234"/>
                  </a:lnTo>
                  <a:lnTo>
                    <a:pt x="90" y="83"/>
                  </a:lnTo>
                  <a:lnTo>
                    <a:pt x="87" y="76"/>
                  </a:lnTo>
                  <a:lnTo>
                    <a:pt x="80" y="69"/>
                  </a:lnTo>
                  <a:lnTo>
                    <a:pt x="73" y="63"/>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5" name="Freeform 286"/>
            <p:cNvSpPr>
              <a:spLocks/>
            </p:cNvSpPr>
            <p:nvPr/>
          </p:nvSpPr>
          <p:spPr bwMode="auto">
            <a:xfrm>
              <a:off x="1184" y="3596"/>
              <a:ext cx="27" cy="10"/>
            </a:xfrm>
            <a:custGeom>
              <a:avLst/>
              <a:gdLst>
                <a:gd name="T0" fmla="*/ 0 w 162"/>
                <a:gd name="T1" fmla="*/ 1 h 61"/>
                <a:gd name="T2" fmla="*/ 0 w 162"/>
                <a:gd name="T3" fmla="*/ 1 h 61"/>
                <a:gd name="T4" fmla="*/ 0 w 162"/>
                <a:gd name="T5" fmla="*/ 1 h 61"/>
                <a:gd name="T6" fmla="*/ 0 w 162"/>
                <a:gd name="T7" fmla="*/ 1 h 61"/>
                <a:gd name="T8" fmla="*/ 0 w 162"/>
                <a:gd name="T9" fmla="*/ 1 h 61"/>
                <a:gd name="T10" fmla="*/ 2 w 162"/>
                <a:gd name="T11" fmla="*/ 0 h 61"/>
                <a:gd name="T12" fmla="*/ 2 w 162"/>
                <a:gd name="T13" fmla="*/ 0 h 61"/>
                <a:gd name="T14" fmla="*/ 2 w 162"/>
                <a:gd name="T15" fmla="*/ 0 h 61"/>
                <a:gd name="T16" fmla="*/ 2 w 162"/>
                <a:gd name="T17" fmla="*/ 0 h 61"/>
                <a:gd name="T18" fmla="*/ 2 w 162"/>
                <a:gd name="T19" fmla="*/ 0 h 61"/>
                <a:gd name="T20" fmla="*/ 3 w 162"/>
                <a:gd name="T21" fmla="*/ 0 h 61"/>
                <a:gd name="T22" fmla="*/ 3 w 162"/>
                <a:gd name="T23" fmla="*/ 0 h 61"/>
                <a:gd name="T24" fmla="*/ 3 w 162"/>
                <a:gd name="T25" fmla="*/ 0 h 61"/>
                <a:gd name="T26" fmla="*/ 3 w 162"/>
                <a:gd name="T27" fmla="*/ 0 h 61"/>
                <a:gd name="T28" fmla="*/ 4 w 162"/>
                <a:gd name="T29" fmla="*/ 1 h 61"/>
                <a:gd name="T30" fmla="*/ 4 w 162"/>
                <a:gd name="T31" fmla="*/ 1 h 61"/>
                <a:gd name="T32" fmla="*/ 4 w 162"/>
                <a:gd name="T33" fmla="*/ 1 h 61"/>
                <a:gd name="T34" fmla="*/ 4 w 162"/>
                <a:gd name="T35" fmla="*/ 1 h 61"/>
                <a:gd name="T36" fmla="*/ 4 w 162"/>
                <a:gd name="T37" fmla="*/ 1 h 61"/>
                <a:gd name="T38" fmla="*/ 3 w 162"/>
                <a:gd name="T39" fmla="*/ 2 h 61"/>
                <a:gd name="T40" fmla="*/ 3 w 162"/>
                <a:gd name="T41" fmla="*/ 2 h 61"/>
                <a:gd name="T42" fmla="*/ 3 w 162"/>
                <a:gd name="T43" fmla="*/ 2 h 61"/>
                <a:gd name="T44" fmla="*/ 2 w 162"/>
                <a:gd name="T45" fmla="*/ 2 h 61"/>
                <a:gd name="T46" fmla="*/ 2 w 162"/>
                <a:gd name="T47" fmla="*/ 2 h 61"/>
                <a:gd name="T48" fmla="*/ 2 w 162"/>
                <a:gd name="T49" fmla="*/ 2 h 61"/>
                <a:gd name="T50" fmla="*/ 2 w 162"/>
                <a:gd name="T51" fmla="*/ 2 h 61"/>
                <a:gd name="T52" fmla="*/ 2 w 162"/>
                <a:gd name="T53" fmla="*/ 2 h 61"/>
                <a:gd name="T54" fmla="*/ 2 w 162"/>
                <a:gd name="T55" fmla="*/ 2 h 61"/>
                <a:gd name="T56" fmla="*/ 0 w 162"/>
                <a:gd name="T57" fmla="*/ 1 h 6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
                <a:gd name="T88" fmla="*/ 0 h 61"/>
                <a:gd name="T89" fmla="*/ 162 w 162"/>
                <a:gd name="T90" fmla="*/ 61 h 6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 h="61">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0" y="26"/>
                  </a:lnTo>
                  <a:lnTo>
                    <a:pt x="162" y="29"/>
                  </a:lnTo>
                  <a:lnTo>
                    <a:pt x="160" y="34"/>
                  </a:lnTo>
                  <a:lnTo>
                    <a:pt x="155" y="37"/>
                  </a:lnTo>
                  <a:lnTo>
                    <a:pt x="103" y="58"/>
                  </a:lnTo>
                  <a:lnTo>
                    <a:pt x="98" y="59"/>
                  </a:lnTo>
                  <a:lnTo>
                    <a:pt x="94" y="60"/>
                  </a:lnTo>
                  <a:lnTo>
                    <a:pt x="89" y="60"/>
                  </a:lnTo>
                  <a:lnTo>
                    <a:pt x="85" y="61"/>
                  </a:lnTo>
                  <a:lnTo>
                    <a:pt x="79" y="61"/>
                  </a:lnTo>
                  <a:lnTo>
                    <a:pt x="74" y="61"/>
                  </a:lnTo>
                  <a:lnTo>
                    <a:pt x="70" y="61"/>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6" name="Freeform 287"/>
            <p:cNvSpPr>
              <a:spLocks/>
            </p:cNvSpPr>
            <p:nvPr/>
          </p:nvSpPr>
          <p:spPr bwMode="auto">
            <a:xfrm>
              <a:off x="1235" y="3575"/>
              <a:ext cx="24" cy="9"/>
            </a:xfrm>
            <a:custGeom>
              <a:avLst/>
              <a:gdLst>
                <a:gd name="T0" fmla="*/ 0 w 144"/>
                <a:gd name="T1" fmla="*/ 1 h 50"/>
                <a:gd name="T2" fmla="*/ 0 w 144"/>
                <a:gd name="T3" fmla="*/ 1 h 50"/>
                <a:gd name="T4" fmla="*/ 0 w 144"/>
                <a:gd name="T5" fmla="*/ 1 h 50"/>
                <a:gd name="T6" fmla="*/ 0 w 144"/>
                <a:gd name="T7" fmla="*/ 1 h 50"/>
                <a:gd name="T8" fmla="*/ 0 w 144"/>
                <a:gd name="T9" fmla="*/ 1 h 50"/>
                <a:gd name="T10" fmla="*/ 1 w 144"/>
                <a:gd name="T11" fmla="*/ 1 h 50"/>
                <a:gd name="T12" fmla="*/ 2 w 144"/>
                <a:gd name="T13" fmla="*/ 2 h 50"/>
                <a:gd name="T14" fmla="*/ 2 w 144"/>
                <a:gd name="T15" fmla="*/ 2 h 50"/>
                <a:gd name="T16" fmla="*/ 2 w 144"/>
                <a:gd name="T17" fmla="*/ 2 h 50"/>
                <a:gd name="T18" fmla="*/ 2 w 144"/>
                <a:gd name="T19" fmla="*/ 2 h 50"/>
                <a:gd name="T20" fmla="*/ 2 w 144"/>
                <a:gd name="T21" fmla="*/ 2 h 50"/>
                <a:gd name="T22" fmla="*/ 2 w 144"/>
                <a:gd name="T23" fmla="*/ 1 h 50"/>
                <a:gd name="T24" fmla="*/ 2 w 144"/>
                <a:gd name="T25" fmla="*/ 1 h 50"/>
                <a:gd name="T26" fmla="*/ 2 w 144"/>
                <a:gd name="T27" fmla="*/ 1 h 50"/>
                <a:gd name="T28" fmla="*/ 4 w 144"/>
                <a:gd name="T29" fmla="*/ 1 h 50"/>
                <a:gd name="T30" fmla="*/ 4 w 144"/>
                <a:gd name="T31" fmla="*/ 1 h 50"/>
                <a:gd name="T32" fmla="*/ 4 w 144"/>
                <a:gd name="T33" fmla="*/ 1 h 50"/>
                <a:gd name="T34" fmla="*/ 4 w 144"/>
                <a:gd name="T35" fmla="*/ 1 h 50"/>
                <a:gd name="T36" fmla="*/ 4 w 144"/>
                <a:gd name="T37" fmla="*/ 0 h 50"/>
                <a:gd name="T38" fmla="*/ 2 w 144"/>
                <a:gd name="T39" fmla="*/ 0 h 50"/>
                <a:gd name="T40" fmla="*/ 2 w 144"/>
                <a:gd name="T41" fmla="*/ 0 h 50"/>
                <a:gd name="T42" fmla="*/ 2 w 144"/>
                <a:gd name="T43" fmla="*/ 0 h 50"/>
                <a:gd name="T44" fmla="*/ 2 w 144"/>
                <a:gd name="T45" fmla="*/ 0 h 50"/>
                <a:gd name="T46" fmla="*/ 2 w 144"/>
                <a:gd name="T47" fmla="*/ 0 h 50"/>
                <a:gd name="T48" fmla="*/ 2 w 144"/>
                <a:gd name="T49" fmla="*/ 0 h 50"/>
                <a:gd name="T50" fmla="*/ 2 w 144"/>
                <a:gd name="T51" fmla="*/ 0 h 50"/>
                <a:gd name="T52" fmla="*/ 2 w 144"/>
                <a:gd name="T53" fmla="*/ 0 h 50"/>
                <a:gd name="T54" fmla="*/ 1 w 144"/>
                <a:gd name="T55" fmla="*/ 0 h 50"/>
                <a:gd name="T56" fmla="*/ 0 w 144"/>
                <a:gd name="T57" fmla="*/ 1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50"/>
                <a:gd name="T89" fmla="*/ 144 w 14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50">
                  <a:moveTo>
                    <a:pt x="7" y="24"/>
                  </a:moveTo>
                  <a:lnTo>
                    <a:pt x="1" y="27"/>
                  </a:lnTo>
                  <a:lnTo>
                    <a:pt x="0" y="31"/>
                  </a:lnTo>
                  <a:lnTo>
                    <a:pt x="2" y="34"/>
                  </a:lnTo>
                  <a:lnTo>
                    <a:pt x="8" y="36"/>
                  </a:lnTo>
                  <a:lnTo>
                    <a:pt x="51" y="47"/>
                  </a:lnTo>
                  <a:lnTo>
                    <a:pt x="55" y="49"/>
                  </a:lnTo>
                  <a:lnTo>
                    <a:pt x="60" y="50"/>
                  </a:lnTo>
                  <a:lnTo>
                    <a:pt x="64" y="50"/>
                  </a:lnTo>
                  <a:lnTo>
                    <a:pt x="70" y="50"/>
                  </a:lnTo>
                  <a:lnTo>
                    <a:pt x="74" y="49"/>
                  </a:lnTo>
                  <a:lnTo>
                    <a:pt x="79" y="47"/>
                  </a:lnTo>
                  <a:lnTo>
                    <a:pt x="83" y="46"/>
                  </a:lnTo>
                  <a:lnTo>
                    <a:pt x="88" y="45"/>
                  </a:lnTo>
                  <a:lnTo>
                    <a:pt x="136" y="25"/>
                  </a:lnTo>
                  <a:lnTo>
                    <a:pt x="142" y="22"/>
                  </a:lnTo>
                  <a:lnTo>
                    <a:pt x="144" y="18"/>
                  </a:lnTo>
                  <a:lnTo>
                    <a:pt x="142" y="15"/>
                  </a:lnTo>
                  <a:lnTo>
                    <a:pt x="136" y="13"/>
                  </a:lnTo>
                  <a:lnTo>
                    <a:pt x="88" y="1"/>
                  </a:lnTo>
                  <a:lnTo>
                    <a:pt x="83" y="0"/>
                  </a:lnTo>
                  <a:lnTo>
                    <a:pt x="79" y="0"/>
                  </a:lnTo>
                  <a:lnTo>
                    <a:pt x="74" y="0"/>
                  </a:lnTo>
                  <a:lnTo>
                    <a:pt x="70" y="0"/>
                  </a:lnTo>
                  <a:lnTo>
                    <a:pt x="64" y="1"/>
                  </a:lnTo>
                  <a:lnTo>
                    <a:pt x="60" y="2"/>
                  </a:lnTo>
                  <a:lnTo>
                    <a:pt x="55" y="4"/>
                  </a:lnTo>
                  <a:lnTo>
                    <a:pt x="51" y="5"/>
                  </a:lnTo>
                  <a:lnTo>
                    <a:pt x="7" y="24"/>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7" name="Freeform 288"/>
            <p:cNvSpPr>
              <a:spLocks/>
            </p:cNvSpPr>
            <p:nvPr/>
          </p:nvSpPr>
          <p:spPr bwMode="auto">
            <a:xfrm>
              <a:off x="1054" y="3290"/>
              <a:ext cx="224" cy="362"/>
            </a:xfrm>
            <a:custGeom>
              <a:avLst/>
              <a:gdLst>
                <a:gd name="T0" fmla="*/ 1 w 1346"/>
                <a:gd name="T1" fmla="*/ 8 h 2178"/>
                <a:gd name="T2" fmla="*/ 1 w 1346"/>
                <a:gd name="T3" fmla="*/ 8 h 2178"/>
                <a:gd name="T4" fmla="*/ 0 w 1346"/>
                <a:gd name="T5" fmla="*/ 9 h 2178"/>
                <a:gd name="T6" fmla="*/ 0 w 1346"/>
                <a:gd name="T7" fmla="*/ 10 h 2178"/>
                <a:gd name="T8" fmla="*/ 0 w 1346"/>
                <a:gd name="T9" fmla="*/ 56 h 2178"/>
                <a:gd name="T10" fmla="*/ 0 w 1346"/>
                <a:gd name="T11" fmla="*/ 57 h 2178"/>
                <a:gd name="T12" fmla="*/ 1 w 1346"/>
                <a:gd name="T13" fmla="*/ 58 h 2178"/>
                <a:gd name="T14" fmla="*/ 1 w 1346"/>
                <a:gd name="T15" fmla="*/ 58 h 2178"/>
                <a:gd name="T16" fmla="*/ 2 w 1346"/>
                <a:gd name="T17" fmla="*/ 58 h 2178"/>
                <a:gd name="T18" fmla="*/ 17 w 1346"/>
                <a:gd name="T19" fmla="*/ 60 h 2178"/>
                <a:gd name="T20" fmla="*/ 17 w 1346"/>
                <a:gd name="T21" fmla="*/ 60 h 2178"/>
                <a:gd name="T22" fmla="*/ 18 w 1346"/>
                <a:gd name="T23" fmla="*/ 60 h 2178"/>
                <a:gd name="T24" fmla="*/ 19 w 1346"/>
                <a:gd name="T25" fmla="*/ 60 h 2178"/>
                <a:gd name="T26" fmla="*/ 20 w 1346"/>
                <a:gd name="T27" fmla="*/ 60 h 2178"/>
                <a:gd name="T28" fmla="*/ 21 w 1346"/>
                <a:gd name="T29" fmla="*/ 59 h 2178"/>
                <a:gd name="T30" fmla="*/ 23 w 1346"/>
                <a:gd name="T31" fmla="*/ 58 h 2178"/>
                <a:gd name="T32" fmla="*/ 26 w 1346"/>
                <a:gd name="T33" fmla="*/ 56 h 2178"/>
                <a:gd name="T34" fmla="*/ 29 w 1346"/>
                <a:gd name="T35" fmla="*/ 55 h 2178"/>
                <a:gd name="T36" fmla="*/ 32 w 1346"/>
                <a:gd name="T37" fmla="*/ 53 h 2178"/>
                <a:gd name="T38" fmla="*/ 34 w 1346"/>
                <a:gd name="T39" fmla="*/ 52 h 2178"/>
                <a:gd name="T40" fmla="*/ 35 w 1346"/>
                <a:gd name="T41" fmla="*/ 51 h 2178"/>
                <a:gd name="T42" fmla="*/ 36 w 1346"/>
                <a:gd name="T43" fmla="*/ 51 h 2178"/>
                <a:gd name="T44" fmla="*/ 37 w 1346"/>
                <a:gd name="T45" fmla="*/ 50 h 2178"/>
                <a:gd name="T46" fmla="*/ 37 w 1346"/>
                <a:gd name="T47" fmla="*/ 50 h 2178"/>
                <a:gd name="T48" fmla="*/ 37 w 1346"/>
                <a:gd name="T49" fmla="*/ 49 h 2178"/>
                <a:gd name="T50" fmla="*/ 37 w 1346"/>
                <a:gd name="T51" fmla="*/ 4 h 2178"/>
                <a:gd name="T52" fmla="*/ 37 w 1346"/>
                <a:gd name="T53" fmla="*/ 3 h 2178"/>
                <a:gd name="T54" fmla="*/ 37 w 1346"/>
                <a:gd name="T55" fmla="*/ 3 h 2178"/>
                <a:gd name="T56" fmla="*/ 36 w 1346"/>
                <a:gd name="T57" fmla="*/ 2 h 2178"/>
                <a:gd name="T58" fmla="*/ 35 w 1346"/>
                <a:gd name="T59" fmla="*/ 2 h 2178"/>
                <a:gd name="T60" fmla="*/ 21 w 1346"/>
                <a:gd name="T61" fmla="*/ 0 h 2178"/>
                <a:gd name="T62" fmla="*/ 20 w 1346"/>
                <a:gd name="T63" fmla="*/ 0 h 2178"/>
                <a:gd name="T64" fmla="*/ 20 w 1346"/>
                <a:gd name="T65" fmla="*/ 0 h 2178"/>
                <a:gd name="T66" fmla="*/ 19 w 1346"/>
                <a:gd name="T67" fmla="*/ 0 h 2178"/>
                <a:gd name="T68" fmla="*/ 2 w 1346"/>
                <a:gd name="T69" fmla="*/ 8 h 21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46"/>
                <a:gd name="T106" fmla="*/ 0 h 2178"/>
                <a:gd name="T107" fmla="*/ 1346 w 1346"/>
                <a:gd name="T108" fmla="*/ 2178 h 21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46" h="2178">
                  <a:moveTo>
                    <a:pt x="59" y="276"/>
                  </a:moveTo>
                  <a:lnTo>
                    <a:pt x="46" y="283"/>
                  </a:lnTo>
                  <a:lnTo>
                    <a:pt x="36" y="291"/>
                  </a:lnTo>
                  <a:lnTo>
                    <a:pt x="26" y="301"/>
                  </a:lnTo>
                  <a:lnTo>
                    <a:pt x="17" y="312"/>
                  </a:lnTo>
                  <a:lnTo>
                    <a:pt x="10" y="324"/>
                  </a:lnTo>
                  <a:lnTo>
                    <a:pt x="5" y="338"/>
                  </a:lnTo>
                  <a:lnTo>
                    <a:pt x="1" y="351"/>
                  </a:lnTo>
                  <a:lnTo>
                    <a:pt x="0" y="365"/>
                  </a:lnTo>
                  <a:lnTo>
                    <a:pt x="10" y="2038"/>
                  </a:lnTo>
                  <a:lnTo>
                    <a:pt x="11" y="2052"/>
                  </a:lnTo>
                  <a:lnTo>
                    <a:pt x="16" y="2064"/>
                  </a:lnTo>
                  <a:lnTo>
                    <a:pt x="21" y="2076"/>
                  </a:lnTo>
                  <a:lnTo>
                    <a:pt x="29" y="2086"/>
                  </a:lnTo>
                  <a:lnTo>
                    <a:pt x="40" y="2095"/>
                  </a:lnTo>
                  <a:lnTo>
                    <a:pt x="50" y="2103"/>
                  </a:lnTo>
                  <a:lnTo>
                    <a:pt x="62" y="2108"/>
                  </a:lnTo>
                  <a:lnTo>
                    <a:pt x="76" y="2111"/>
                  </a:lnTo>
                  <a:lnTo>
                    <a:pt x="585" y="2176"/>
                  </a:lnTo>
                  <a:lnTo>
                    <a:pt x="598" y="2178"/>
                  </a:lnTo>
                  <a:lnTo>
                    <a:pt x="613" y="2178"/>
                  </a:lnTo>
                  <a:lnTo>
                    <a:pt x="629" y="2176"/>
                  </a:lnTo>
                  <a:lnTo>
                    <a:pt x="645" y="2174"/>
                  </a:lnTo>
                  <a:lnTo>
                    <a:pt x="659" y="2171"/>
                  </a:lnTo>
                  <a:lnTo>
                    <a:pt x="675" y="2166"/>
                  </a:lnTo>
                  <a:lnTo>
                    <a:pt x="689" y="2162"/>
                  </a:lnTo>
                  <a:lnTo>
                    <a:pt x="701" y="2156"/>
                  </a:lnTo>
                  <a:lnTo>
                    <a:pt x="708" y="2153"/>
                  </a:lnTo>
                  <a:lnTo>
                    <a:pt x="726" y="2143"/>
                  </a:lnTo>
                  <a:lnTo>
                    <a:pt x="755" y="2128"/>
                  </a:lnTo>
                  <a:lnTo>
                    <a:pt x="792" y="2108"/>
                  </a:lnTo>
                  <a:lnTo>
                    <a:pt x="836" y="2085"/>
                  </a:lnTo>
                  <a:lnTo>
                    <a:pt x="886" y="2059"/>
                  </a:lnTo>
                  <a:lnTo>
                    <a:pt x="939" y="2031"/>
                  </a:lnTo>
                  <a:lnTo>
                    <a:pt x="995" y="2003"/>
                  </a:lnTo>
                  <a:lnTo>
                    <a:pt x="1049" y="1975"/>
                  </a:lnTo>
                  <a:lnTo>
                    <a:pt x="1102" y="1947"/>
                  </a:lnTo>
                  <a:lnTo>
                    <a:pt x="1151" y="1921"/>
                  </a:lnTo>
                  <a:lnTo>
                    <a:pt x="1195" y="1897"/>
                  </a:lnTo>
                  <a:lnTo>
                    <a:pt x="1233" y="1878"/>
                  </a:lnTo>
                  <a:lnTo>
                    <a:pt x="1262" y="1864"/>
                  </a:lnTo>
                  <a:lnTo>
                    <a:pt x="1280" y="1854"/>
                  </a:lnTo>
                  <a:lnTo>
                    <a:pt x="1287" y="1850"/>
                  </a:lnTo>
                  <a:lnTo>
                    <a:pt x="1298" y="1842"/>
                  </a:lnTo>
                  <a:lnTo>
                    <a:pt x="1309" y="1833"/>
                  </a:lnTo>
                  <a:lnTo>
                    <a:pt x="1319" y="1822"/>
                  </a:lnTo>
                  <a:lnTo>
                    <a:pt x="1328" y="1810"/>
                  </a:lnTo>
                  <a:lnTo>
                    <a:pt x="1334" y="1797"/>
                  </a:lnTo>
                  <a:lnTo>
                    <a:pt x="1339" y="1784"/>
                  </a:lnTo>
                  <a:lnTo>
                    <a:pt x="1342" y="1770"/>
                  </a:lnTo>
                  <a:lnTo>
                    <a:pt x="1343" y="1757"/>
                  </a:lnTo>
                  <a:lnTo>
                    <a:pt x="1346" y="147"/>
                  </a:lnTo>
                  <a:lnTo>
                    <a:pt x="1344" y="133"/>
                  </a:lnTo>
                  <a:lnTo>
                    <a:pt x="1340" y="121"/>
                  </a:lnTo>
                  <a:lnTo>
                    <a:pt x="1334" y="108"/>
                  </a:lnTo>
                  <a:lnTo>
                    <a:pt x="1326" y="98"/>
                  </a:lnTo>
                  <a:lnTo>
                    <a:pt x="1316" y="89"/>
                  </a:lnTo>
                  <a:lnTo>
                    <a:pt x="1306" y="81"/>
                  </a:lnTo>
                  <a:lnTo>
                    <a:pt x="1294" y="76"/>
                  </a:lnTo>
                  <a:lnTo>
                    <a:pt x="1280" y="72"/>
                  </a:lnTo>
                  <a:lnTo>
                    <a:pt x="782" y="3"/>
                  </a:lnTo>
                  <a:lnTo>
                    <a:pt x="769" y="2"/>
                  </a:lnTo>
                  <a:lnTo>
                    <a:pt x="754" y="0"/>
                  </a:lnTo>
                  <a:lnTo>
                    <a:pt x="738" y="2"/>
                  </a:lnTo>
                  <a:lnTo>
                    <a:pt x="722" y="3"/>
                  </a:lnTo>
                  <a:lnTo>
                    <a:pt x="707" y="6"/>
                  </a:lnTo>
                  <a:lnTo>
                    <a:pt x="691" y="9"/>
                  </a:lnTo>
                  <a:lnTo>
                    <a:pt x="677" y="13"/>
                  </a:lnTo>
                  <a:lnTo>
                    <a:pt x="665" y="17"/>
                  </a:lnTo>
                  <a:lnTo>
                    <a:pt x="59" y="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8" name="Freeform 289"/>
            <p:cNvSpPr>
              <a:spLocks/>
            </p:cNvSpPr>
            <p:nvPr/>
          </p:nvSpPr>
          <p:spPr bwMode="auto">
            <a:xfrm>
              <a:off x="1055" y="3291"/>
              <a:ext cx="222" cy="360"/>
            </a:xfrm>
            <a:custGeom>
              <a:avLst/>
              <a:gdLst>
                <a:gd name="T0" fmla="*/ 2 w 1332"/>
                <a:gd name="T1" fmla="*/ 8 h 2163"/>
                <a:gd name="T2" fmla="*/ 1 w 1332"/>
                <a:gd name="T3" fmla="*/ 8 h 2163"/>
                <a:gd name="T4" fmla="*/ 1 w 1332"/>
                <a:gd name="T5" fmla="*/ 8 h 2163"/>
                <a:gd name="T6" fmla="*/ 1 w 1332"/>
                <a:gd name="T7" fmla="*/ 8 h 2163"/>
                <a:gd name="T8" fmla="*/ 0 w 1332"/>
                <a:gd name="T9" fmla="*/ 8 h 2163"/>
                <a:gd name="T10" fmla="*/ 0 w 1332"/>
                <a:gd name="T11" fmla="*/ 9 h 2163"/>
                <a:gd name="T12" fmla="*/ 0 w 1332"/>
                <a:gd name="T13" fmla="*/ 9 h 2163"/>
                <a:gd name="T14" fmla="*/ 0 w 1332"/>
                <a:gd name="T15" fmla="*/ 9 h 2163"/>
                <a:gd name="T16" fmla="*/ 0 w 1332"/>
                <a:gd name="T17" fmla="*/ 10 h 2163"/>
                <a:gd name="T18" fmla="*/ 0 w 1332"/>
                <a:gd name="T19" fmla="*/ 56 h 2163"/>
                <a:gd name="T20" fmla="*/ 0 w 1332"/>
                <a:gd name="T21" fmla="*/ 57 h 2163"/>
                <a:gd name="T22" fmla="*/ 0 w 1332"/>
                <a:gd name="T23" fmla="*/ 57 h 2163"/>
                <a:gd name="T24" fmla="*/ 0 w 1332"/>
                <a:gd name="T25" fmla="*/ 57 h 2163"/>
                <a:gd name="T26" fmla="*/ 1 w 1332"/>
                <a:gd name="T27" fmla="*/ 57 h 2163"/>
                <a:gd name="T28" fmla="*/ 1 w 1332"/>
                <a:gd name="T29" fmla="*/ 58 h 2163"/>
                <a:gd name="T30" fmla="*/ 1 w 1332"/>
                <a:gd name="T31" fmla="*/ 58 h 2163"/>
                <a:gd name="T32" fmla="*/ 2 w 1332"/>
                <a:gd name="T33" fmla="*/ 58 h 2163"/>
                <a:gd name="T34" fmla="*/ 2 w 1332"/>
                <a:gd name="T35" fmla="*/ 58 h 2163"/>
                <a:gd name="T36" fmla="*/ 16 w 1332"/>
                <a:gd name="T37" fmla="*/ 60 h 2163"/>
                <a:gd name="T38" fmla="*/ 16 w 1332"/>
                <a:gd name="T39" fmla="*/ 60 h 2163"/>
                <a:gd name="T40" fmla="*/ 17 w 1332"/>
                <a:gd name="T41" fmla="*/ 60 h 2163"/>
                <a:gd name="T42" fmla="*/ 17 w 1332"/>
                <a:gd name="T43" fmla="*/ 60 h 2163"/>
                <a:gd name="T44" fmla="*/ 18 w 1332"/>
                <a:gd name="T45" fmla="*/ 60 h 2163"/>
                <a:gd name="T46" fmla="*/ 18 w 1332"/>
                <a:gd name="T47" fmla="*/ 60 h 2163"/>
                <a:gd name="T48" fmla="*/ 18 w 1332"/>
                <a:gd name="T49" fmla="*/ 60 h 2163"/>
                <a:gd name="T50" fmla="*/ 19 w 1332"/>
                <a:gd name="T51" fmla="*/ 59 h 2163"/>
                <a:gd name="T52" fmla="*/ 19 w 1332"/>
                <a:gd name="T53" fmla="*/ 59 h 2163"/>
                <a:gd name="T54" fmla="*/ 35 w 1332"/>
                <a:gd name="T55" fmla="*/ 51 h 2163"/>
                <a:gd name="T56" fmla="*/ 36 w 1332"/>
                <a:gd name="T57" fmla="*/ 51 h 2163"/>
                <a:gd name="T58" fmla="*/ 36 w 1332"/>
                <a:gd name="T59" fmla="*/ 50 h 2163"/>
                <a:gd name="T60" fmla="*/ 36 w 1332"/>
                <a:gd name="T61" fmla="*/ 50 h 2163"/>
                <a:gd name="T62" fmla="*/ 36 w 1332"/>
                <a:gd name="T63" fmla="*/ 50 h 2163"/>
                <a:gd name="T64" fmla="*/ 37 w 1332"/>
                <a:gd name="T65" fmla="*/ 49 h 2163"/>
                <a:gd name="T66" fmla="*/ 37 w 1332"/>
                <a:gd name="T67" fmla="*/ 49 h 2163"/>
                <a:gd name="T68" fmla="*/ 37 w 1332"/>
                <a:gd name="T69" fmla="*/ 49 h 2163"/>
                <a:gd name="T70" fmla="*/ 37 w 1332"/>
                <a:gd name="T71" fmla="*/ 48 h 2163"/>
                <a:gd name="T72" fmla="*/ 37 w 1332"/>
                <a:gd name="T73" fmla="*/ 4 h 2163"/>
                <a:gd name="T74" fmla="*/ 37 w 1332"/>
                <a:gd name="T75" fmla="*/ 3 h 2163"/>
                <a:gd name="T76" fmla="*/ 37 w 1332"/>
                <a:gd name="T77" fmla="*/ 3 h 2163"/>
                <a:gd name="T78" fmla="*/ 37 w 1332"/>
                <a:gd name="T79" fmla="*/ 3 h 2163"/>
                <a:gd name="T80" fmla="*/ 36 w 1332"/>
                <a:gd name="T81" fmla="*/ 3 h 2163"/>
                <a:gd name="T82" fmla="*/ 36 w 1332"/>
                <a:gd name="T83" fmla="*/ 2 h 2163"/>
                <a:gd name="T84" fmla="*/ 36 w 1332"/>
                <a:gd name="T85" fmla="*/ 2 h 2163"/>
                <a:gd name="T86" fmla="*/ 36 w 1332"/>
                <a:gd name="T87" fmla="*/ 2 h 2163"/>
                <a:gd name="T88" fmla="*/ 35 w 1332"/>
                <a:gd name="T89" fmla="*/ 2 h 2163"/>
                <a:gd name="T90" fmla="*/ 22 w 1332"/>
                <a:gd name="T91" fmla="*/ 0 h 2163"/>
                <a:gd name="T92" fmla="*/ 21 w 1332"/>
                <a:gd name="T93" fmla="*/ 0 h 2163"/>
                <a:gd name="T94" fmla="*/ 21 w 1332"/>
                <a:gd name="T95" fmla="*/ 0 h 2163"/>
                <a:gd name="T96" fmla="*/ 20 w 1332"/>
                <a:gd name="T97" fmla="*/ 0 h 2163"/>
                <a:gd name="T98" fmla="*/ 20 w 1332"/>
                <a:gd name="T99" fmla="*/ 0 h 2163"/>
                <a:gd name="T100" fmla="*/ 19 w 1332"/>
                <a:gd name="T101" fmla="*/ 0 h 2163"/>
                <a:gd name="T102" fmla="*/ 19 w 1332"/>
                <a:gd name="T103" fmla="*/ 0 h 2163"/>
                <a:gd name="T104" fmla="*/ 19 w 1332"/>
                <a:gd name="T105" fmla="*/ 0 h 2163"/>
                <a:gd name="T106" fmla="*/ 18 w 1332"/>
                <a:gd name="T107" fmla="*/ 0 h 2163"/>
                <a:gd name="T108" fmla="*/ 2 w 1332"/>
                <a:gd name="T109" fmla="*/ 8 h 216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2"/>
                <a:gd name="T166" fmla="*/ 0 h 2163"/>
                <a:gd name="T167" fmla="*/ 1332 w 1332"/>
                <a:gd name="T168" fmla="*/ 2163 h 216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2" h="2163">
                  <a:moveTo>
                    <a:pt x="55" y="274"/>
                  </a:moveTo>
                  <a:lnTo>
                    <a:pt x="44" y="279"/>
                  </a:lnTo>
                  <a:lnTo>
                    <a:pt x="34" y="288"/>
                  </a:lnTo>
                  <a:lnTo>
                    <a:pt x="25" y="297"/>
                  </a:lnTo>
                  <a:lnTo>
                    <a:pt x="16" y="307"/>
                  </a:lnTo>
                  <a:lnTo>
                    <a:pt x="9" y="320"/>
                  </a:lnTo>
                  <a:lnTo>
                    <a:pt x="4" y="331"/>
                  </a:lnTo>
                  <a:lnTo>
                    <a:pt x="1" y="343"/>
                  </a:lnTo>
                  <a:lnTo>
                    <a:pt x="0" y="356"/>
                  </a:lnTo>
                  <a:lnTo>
                    <a:pt x="10" y="2030"/>
                  </a:lnTo>
                  <a:lnTo>
                    <a:pt x="11" y="2042"/>
                  </a:lnTo>
                  <a:lnTo>
                    <a:pt x="14" y="2054"/>
                  </a:lnTo>
                  <a:lnTo>
                    <a:pt x="20" y="2065"/>
                  </a:lnTo>
                  <a:lnTo>
                    <a:pt x="28" y="2074"/>
                  </a:lnTo>
                  <a:lnTo>
                    <a:pt x="36" y="2083"/>
                  </a:lnTo>
                  <a:lnTo>
                    <a:pt x="46" y="2090"/>
                  </a:lnTo>
                  <a:lnTo>
                    <a:pt x="57" y="2094"/>
                  </a:lnTo>
                  <a:lnTo>
                    <a:pt x="69" y="2096"/>
                  </a:lnTo>
                  <a:lnTo>
                    <a:pt x="579" y="2162"/>
                  </a:lnTo>
                  <a:lnTo>
                    <a:pt x="592" y="2163"/>
                  </a:lnTo>
                  <a:lnTo>
                    <a:pt x="606" y="2163"/>
                  </a:lnTo>
                  <a:lnTo>
                    <a:pt x="621" y="2162"/>
                  </a:lnTo>
                  <a:lnTo>
                    <a:pt x="636" y="2159"/>
                  </a:lnTo>
                  <a:lnTo>
                    <a:pt x="651" y="2156"/>
                  </a:lnTo>
                  <a:lnTo>
                    <a:pt x="666" y="2152"/>
                  </a:lnTo>
                  <a:lnTo>
                    <a:pt x="679" y="2147"/>
                  </a:lnTo>
                  <a:lnTo>
                    <a:pt x="691" y="2141"/>
                  </a:lnTo>
                  <a:lnTo>
                    <a:pt x="1277" y="1835"/>
                  </a:lnTo>
                  <a:lnTo>
                    <a:pt x="1287" y="1829"/>
                  </a:lnTo>
                  <a:lnTo>
                    <a:pt x="1297" y="1821"/>
                  </a:lnTo>
                  <a:lnTo>
                    <a:pt x="1306" y="1811"/>
                  </a:lnTo>
                  <a:lnTo>
                    <a:pt x="1314" y="1798"/>
                  </a:lnTo>
                  <a:lnTo>
                    <a:pt x="1321" y="1787"/>
                  </a:lnTo>
                  <a:lnTo>
                    <a:pt x="1325" y="1774"/>
                  </a:lnTo>
                  <a:lnTo>
                    <a:pt x="1328" y="1761"/>
                  </a:lnTo>
                  <a:lnTo>
                    <a:pt x="1330" y="1749"/>
                  </a:lnTo>
                  <a:lnTo>
                    <a:pt x="1332" y="139"/>
                  </a:lnTo>
                  <a:lnTo>
                    <a:pt x="1331" y="126"/>
                  </a:lnTo>
                  <a:lnTo>
                    <a:pt x="1327" y="115"/>
                  </a:lnTo>
                  <a:lnTo>
                    <a:pt x="1322" y="104"/>
                  </a:lnTo>
                  <a:lnTo>
                    <a:pt x="1314" y="95"/>
                  </a:lnTo>
                  <a:lnTo>
                    <a:pt x="1306" y="86"/>
                  </a:lnTo>
                  <a:lnTo>
                    <a:pt x="1296" y="79"/>
                  </a:lnTo>
                  <a:lnTo>
                    <a:pt x="1284" y="75"/>
                  </a:lnTo>
                  <a:lnTo>
                    <a:pt x="1272" y="71"/>
                  </a:lnTo>
                  <a:lnTo>
                    <a:pt x="774" y="1"/>
                  </a:lnTo>
                  <a:lnTo>
                    <a:pt x="761" y="0"/>
                  </a:lnTo>
                  <a:lnTo>
                    <a:pt x="747" y="0"/>
                  </a:lnTo>
                  <a:lnTo>
                    <a:pt x="731" y="0"/>
                  </a:lnTo>
                  <a:lnTo>
                    <a:pt x="717" y="3"/>
                  </a:lnTo>
                  <a:lnTo>
                    <a:pt x="701" y="5"/>
                  </a:lnTo>
                  <a:lnTo>
                    <a:pt x="686" y="8"/>
                  </a:lnTo>
                  <a:lnTo>
                    <a:pt x="673" y="12"/>
                  </a:lnTo>
                  <a:lnTo>
                    <a:pt x="660" y="16"/>
                  </a:lnTo>
                  <a:lnTo>
                    <a:pt x="55" y="27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9" name="Freeform 290"/>
            <p:cNvSpPr>
              <a:spLocks/>
            </p:cNvSpPr>
            <p:nvPr/>
          </p:nvSpPr>
          <p:spPr bwMode="auto">
            <a:xfrm>
              <a:off x="1163" y="3311"/>
              <a:ext cx="111" cy="334"/>
            </a:xfrm>
            <a:custGeom>
              <a:avLst/>
              <a:gdLst>
                <a:gd name="T0" fmla="*/ 19 w 662"/>
                <a:gd name="T1" fmla="*/ 45 h 2007"/>
                <a:gd name="T2" fmla="*/ 19 w 662"/>
                <a:gd name="T3" fmla="*/ 45 h 2007"/>
                <a:gd name="T4" fmla="*/ 18 w 662"/>
                <a:gd name="T5" fmla="*/ 46 h 2007"/>
                <a:gd name="T6" fmla="*/ 18 w 662"/>
                <a:gd name="T7" fmla="*/ 46 h 2007"/>
                <a:gd name="T8" fmla="*/ 18 w 662"/>
                <a:gd name="T9" fmla="*/ 46 h 2007"/>
                <a:gd name="T10" fmla="*/ 18 w 662"/>
                <a:gd name="T11" fmla="*/ 46 h 2007"/>
                <a:gd name="T12" fmla="*/ 18 w 662"/>
                <a:gd name="T13" fmla="*/ 47 h 2007"/>
                <a:gd name="T14" fmla="*/ 18 w 662"/>
                <a:gd name="T15" fmla="*/ 47 h 2007"/>
                <a:gd name="T16" fmla="*/ 17 w 662"/>
                <a:gd name="T17" fmla="*/ 47 h 2007"/>
                <a:gd name="T18" fmla="*/ 1 w 662"/>
                <a:gd name="T19" fmla="*/ 55 h 2007"/>
                <a:gd name="T20" fmla="*/ 1 w 662"/>
                <a:gd name="T21" fmla="*/ 56 h 2007"/>
                <a:gd name="T22" fmla="*/ 1 w 662"/>
                <a:gd name="T23" fmla="*/ 56 h 2007"/>
                <a:gd name="T24" fmla="*/ 1 w 662"/>
                <a:gd name="T25" fmla="*/ 56 h 2007"/>
                <a:gd name="T26" fmla="*/ 1 w 662"/>
                <a:gd name="T27" fmla="*/ 56 h 2007"/>
                <a:gd name="T28" fmla="*/ 0 w 662"/>
                <a:gd name="T29" fmla="*/ 55 h 2007"/>
                <a:gd name="T30" fmla="*/ 0 w 662"/>
                <a:gd name="T31" fmla="*/ 55 h 2007"/>
                <a:gd name="T32" fmla="*/ 0 w 662"/>
                <a:gd name="T33" fmla="*/ 55 h 2007"/>
                <a:gd name="T34" fmla="*/ 0 w 662"/>
                <a:gd name="T35" fmla="*/ 55 h 2007"/>
                <a:gd name="T36" fmla="*/ 0 w 662"/>
                <a:gd name="T37" fmla="*/ 9 h 2007"/>
                <a:gd name="T38" fmla="*/ 0 w 662"/>
                <a:gd name="T39" fmla="*/ 9 h 2007"/>
                <a:gd name="T40" fmla="*/ 0 w 662"/>
                <a:gd name="T41" fmla="*/ 8 h 2007"/>
                <a:gd name="T42" fmla="*/ 0 w 662"/>
                <a:gd name="T43" fmla="*/ 8 h 2007"/>
                <a:gd name="T44" fmla="*/ 0 w 662"/>
                <a:gd name="T45" fmla="*/ 8 h 2007"/>
                <a:gd name="T46" fmla="*/ 1 w 662"/>
                <a:gd name="T47" fmla="*/ 8 h 2007"/>
                <a:gd name="T48" fmla="*/ 1 w 662"/>
                <a:gd name="T49" fmla="*/ 7 h 2007"/>
                <a:gd name="T50" fmla="*/ 1 w 662"/>
                <a:gd name="T51" fmla="*/ 7 h 2007"/>
                <a:gd name="T52" fmla="*/ 1 w 662"/>
                <a:gd name="T53" fmla="*/ 7 h 2007"/>
                <a:gd name="T54" fmla="*/ 1 w 662"/>
                <a:gd name="T55" fmla="*/ 7 h 2007"/>
                <a:gd name="T56" fmla="*/ 2 w 662"/>
                <a:gd name="T57" fmla="*/ 7 h 2007"/>
                <a:gd name="T58" fmla="*/ 3 w 662"/>
                <a:gd name="T59" fmla="*/ 6 h 2007"/>
                <a:gd name="T60" fmla="*/ 4 w 662"/>
                <a:gd name="T61" fmla="*/ 6 h 2007"/>
                <a:gd name="T62" fmla="*/ 5 w 662"/>
                <a:gd name="T63" fmla="*/ 5 h 2007"/>
                <a:gd name="T64" fmla="*/ 6 w 662"/>
                <a:gd name="T65" fmla="*/ 5 h 2007"/>
                <a:gd name="T66" fmla="*/ 8 w 662"/>
                <a:gd name="T67" fmla="*/ 4 h 2007"/>
                <a:gd name="T68" fmla="*/ 10 w 662"/>
                <a:gd name="T69" fmla="*/ 4 h 2007"/>
                <a:gd name="T70" fmla="*/ 11 w 662"/>
                <a:gd name="T71" fmla="*/ 3 h 2007"/>
                <a:gd name="T72" fmla="*/ 13 w 662"/>
                <a:gd name="T73" fmla="*/ 2 h 2007"/>
                <a:gd name="T74" fmla="*/ 14 w 662"/>
                <a:gd name="T75" fmla="*/ 2 h 2007"/>
                <a:gd name="T76" fmla="*/ 15 w 662"/>
                <a:gd name="T77" fmla="*/ 1 h 2007"/>
                <a:gd name="T78" fmla="*/ 16 w 662"/>
                <a:gd name="T79" fmla="*/ 1 h 2007"/>
                <a:gd name="T80" fmla="*/ 17 w 662"/>
                <a:gd name="T81" fmla="*/ 0 h 2007"/>
                <a:gd name="T82" fmla="*/ 18 w 662"/>
                <a:gd name="T83" fmla="*/ 0 h 2007"/>
                <a:gd name="T84" fmla="*/ 18 w 662"/>
                <a:gd name="T85" fmla="*/ 0 h 2007"/>
                <a:gd name="T86" fmla="*/ 18 w 662"/>
                <a:gd name="T87" fmla="*/ 0 h 2007"/>
                <a:gd name="T88" fmla="*/ 18 w 662"/>
                <a:gd name="T89" fmla="*/ 0 h 2007"/>
                <a:gd name="T90" fmla="*/ 18 w 662"/>
                <a:gd name="T91" fmla="*/ 0 h 2007"/>
                <a:gd name="T92" fmla="*/ 18 w 662"/>
                <a:gd name="T93" fmla="*/ 0 h 2007"/>
                <a:gd name="T94" fmla="*/ 18 w 662"/>
                <a:gd name="T95" fmla="*/ 0 h 2007"/>
                <a:gd name="T96" fmla="*/ 19 w 662"/>
                <a:gd name="T97" fmla="*/ 0 h 2007"/>
                <a:gd name="T98" fmla="*/ 19 w 662"/>
                <a:gd name="T99" fmla="*/ 0 h 2007"/>
                <a:gd name="T100" fmla="*/ 19 w 662"/>
                <a:gd name="T101" fmla="*/ 0 h 2007"/>
                <a:gd name="T102" fmla="*/ 19 w 662"/>
                <a:gd name="T103" fmla="*/ 45 h 20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62"/>
                <a:gd name="T157" fmla="*/ 0 h 2007"/>
                <a:gd name="T158" fmla="*/ 662 w 662"/>
                <a:gd name="T159" fmla="*/ 2007 h 20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62" h="2007">
                  <a:moveTo>
                    <a:pt x="661" y="1629"/>
                  </a:moveTo>
                  <a:lnTo>
                    <a:pt x="660" y="1639"/>
                  </a:lnTo>
                  <a:lnTo>
                    <a:pt x="658" y="1648"/>
                  </a:lnTo>
                  <a:lnTo>
                    <a:pt x="653" y="1658"/>
                  </a:lnTo>
                  <a:lnTo>
                    <a:pt x="649" y="1668"/>
                  </a:lnTo>
                  <a:lnTo>
                    <a:pt x="642" y="1677"/>
                  </a:lnTo>
                  <a:lnTo>
                    <a:pt x="635" y="1685"/>
                  </a:lnTo>
                  <a:lnTo>
                    <a:pt x="627" y="1692"/>
                  </a:lnTo>
                  <a:lnTo>
                    <a:pt x="619" y="1697"/>
                  </a:lnTo>
                  <a:lnTo>
                    <a:pt x="34" y="2003"/>
                  </a:lnTo>
                  <a:lnTo>
                    <a:pt x="28" y="2006"/>
                  </a:lnTo>
                  <a:lnTo>
                    <a:pt x="23" y="2007"/>
                  </a:lnTo>
                  <a:lnTo>
                    <a:pt x="20" y="2007"/>
                  </a:lnTo>
                  <a:lnTo>
                    <a:pt x="17" y="2006"/>
                  </a:lnTo>
                  <a:lnTo>
                    <a:pt x="14" y="2003"/>
                  </a:lnTo>
                  <a:lnTo>
                    <a:pt x="12" y="2000"/>
                  </a:lnTo>
                  <a:lnTo>
                    <a:pt x="11" y="1996"/>
                  </a:lnTo>
                  <a:lnTo>
                    <a:pt x="11" y="1990"/>
                  </a:lnTo>
                  <a:lnTo>
                    <a:pt x="0" y="324"/>
                  </a:lnTo>
                  <a:lnTo>
                    <a:pt x="0" y="315"/>
                  </a:lnTo>
                  <a:lnTo>
                    <a:pt x="3" y="304"/>
                  </a:lnTo>
                  <a:lnTo>
                    <a:pt x="7" y="295"/>
                  </a:lnTo>
                  <a:lnTo>
                    <a:pt x="12" y="286"/>
                  </a:lnTo>
                  <a:lnTo>
                    <a:pt x="18" y="277"/>
                  </a:lnTo>
                  <a:lnTo>
                    <a:pt x="25" y="271"/>
                  </a:lnTo>
                  <a:lnTo>
                    <a:pt x="32" y="264"/>
                  </a:lnTo>
                  <a:lnTo>
                    <a:pt x="40" y="259"/>
                  </a:lnTo>
                  <a:lnTo>
                    <a:pt x="47" y="256"/>
                  </a:lnTo>
                  <a:lnTo>
                    <a:pt x="66" y="248"/>
                  </a:lnTo>
                  <a:lnTo>
                    <a:pt x="96" y="236"/>
                  </a:lnTo>
                  <a:lnTo>
                    <a:pt x="134" y="219"/>
                  </a:lnTo>
                  <a:lnTo>
                    <a:pt x="179" y="200"/>
                  </a:lnTo>
                  <a:lnTo>
                    <a:pt x="229" y="178"/>
                  </a:lnTo>
                  <a:lnTo>
                    <a:pt x="283" y="155"/>
                  </a:lnTo>
                  <a:lnTo>
                    <a:pt x="340" y="131"/>
                  </a:lnTo>
                  <a:lnTo>
                    <a:pt x="395" y="108"/>
                  </a:lnTo>
                  <a:lnTo>
                    <a:pt x="449" y="84"/>
                  </a:lnTo>
                  <a:lnTo>
                    <a:pt x="499" y="63"/>
                  </a:lnTo>
                  <a:lnTo>
                    <a:pt x="544" y="43"/>
                  </a:lnTo>
                  <a:lnTo>
                    <a:pt x="582" y="27"/>
                  </a:lnTo>
                  <a:lnTo>
                    <a:pt x="612" y="14"/>
                  </a:lnTo>
                  <a:lnTo>
                    <a:pt x="631" y="6"/>
                  </a:lnTo>
                  <a:lnTo>
                    <a:pt x="638" y="3"/>
                  </a:lnTo>
                  <a:lnTo>
                    <a:pt x="643" y="1"/>
                  </a:lnTo>
                  <a:lnTo>
                    <a:pt x="649" y="0"/>
                  </a:lnTo>
                  <a:lnTo>
                    <a:pt x="652" y="0"/>
                  </a:lnTo>
                  <a:lnTo>
                    <a:pt x="656" y="2"/>
                  </a:lnTo>
                  <a:lnTo>
                    <a:pt x="659" y="4"/>
                  </a:lnTo>
                  <a:lnTo>
                    <a:pt x="661" y="9"/>
                  </a:lnTo>
                  <a:lnTo>
                    <a:pt x="662" y="13"/>
                  </a:lnTo>
                  <a:lnTo>
                    <a:pt x="662" y="19"/>
                  </a:lnTo>
                  <a:lnTo>
                    <a:pt x="661" y="16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0" name="Freeform 291"/>
            <p:cNvSpPr>
              <a:spLocks/>
            </p:cNvSpPr>
            <p:nvPr/>
          </p:nvSpPr>
          <p:spPr bwMode="auto">
            <a:xfrm>
              <a:off x="1068" y="3294"/>
              <a:ext cx="196" cy="56"/>
            </a:xfrm>
            <a:custGeom>
              <a:avLst/>
              <a:gdLst>
                <a:gd name="T0" fmla="*/ 16 w 1178"/>
                <a:gd name="T1" fmla="*/ 0 h 336"/>
                <a:gd name="T2" fmla="*/ 15 w 1178"/>
                <a:gd name="T3" fmla="*/ 1 h 336"/>
                <a:gd name="T4" fmla="*/ 13 w 1178"/>
                <a:gd name="T5" fmla="*/ 2 h 336"/>
                <a:gd name="T6" fmla="*/ 10 w 1178"/>
                <a:gd name="T7" fmla="*/ 3 h 336"/>
                <a:gd name="T8" fmla="*/ 7 w 1178"/>
                <a:gd name="T9" fmla="*/ 4 h 336"/>
                <a:gd name="T10" fmla="*/ 4 w 1178"/>
                <a:gd name="T11" fmla="*/ 6 h 336"/>
                <a:gd name="T12" fmla="*/ 2 w 1178"/>
                <a:gd name="T13" fmla="*/ 7 h 336"/>
                <a:gd name="T14" fmla="*/ 0 w 1178"/>
                <a:gd name="T15" fmla="*/ 7 h 336"/>
                <a:gd name="T16" fmla="*/ 0 w 1178"/>
                <a:gd name="T17" fmla="*/ 7 h 336"/>
                <a:gd name="T18" fmla="*/ 1 w 1178"/>
                <a:gd name="T19" fmla="*/ 8 h 336"/>
                <a:gd name="T20" fmla="*/ 3 w 1178"/>
                <a:gd name="T21" fmla="*/ 8 h 336"/>
                <a:gd name="T22" fmla="*/ 6 w 1178"/>
                <a:gd name="T23" fmla="*/ 8 h 336"/>
                <a:gd name="T24" fmla="*/ 8 w 1178"/>
                <a:gd name="T25" fmla="*/ 8 h 336"/>
                <a:gd name="T26" fmla="*/ 11 w 1178"/>
                <a:gd name="T27" fmla="*/ 9 h 336"/>
                <a:gd name="T28" fmla="*/ 12 w 1178"/>
                <a:gd name="T29" fmla="*/ 9 h 336"/>
                <a:gd name="T30" fmla="*/ 13 w 1178"/>
                <a:gd name="T31" fmla="*/ 9 h 336"/>
                <a:gd name="T32" fmla="*/ 14 w 1178"/>
                <a:gd name="T33" fmla="*/ 9 h 336"/>
                <a:gd name="T34" fmla="*/ 15 w 1178"/>
                <a:gd name="T35" fmla="*/ 9 h 336"/>
                <a:gd name="T36" fmla="*/ 15 w 1178"/>
                <a:gd name="T37" fmla="*/ 9 h 336"/>
                <a:gd name="T38" fmla="*/ 16 w 1178"/>
                <a:gd name="T39" fmla="*/ 9 h 336"/>
                <a:gd name="T40" fmla="*/ 17 w 1178"/>
                <a:gd name="T41" fmla="*/ 9 h 336"/>
                <a:gd name="T42" fmla="*/ 18 w 1178"/>
                <a:gd name="T43" fmla="*/ 8 h 336"/>
                <a:gd name="T44" fmla="*/ 20 w 1178"/>
                <a:gd name="T45" fmla="*/ 7 h 336"/>
                <a:gd name="T46" fmla="*/ 22 w 1178"/>
                <a:gd name="T47" fmla="*/ 6 h 336"/>
                <a:gd name="T48" fmla="*/ 25 w 1178"/>
                <a:gd name="T49" fmla="*/ 5 h 336"/>
                <a:gd name="T50" fmla="*/ 28 w 1178"/>
                <a:gd name="T51" fmla="*/ 4 h 336"/>
                <a:gd name="T52" fmla="*/ 30 w 1178"/>
                <a:gd name="T53" fmla="*/ 3 h 336"/>
                <a:gd name="T54" fmla="*/ 32 w 1178"/>
                <a:gd name="T55" fmla="*/ 2 h 336"/>
                <a:gd name="T56" fmla="*/ 19 w 1178"/>
                <a:gd name="T57" fmla="*/ 0 h 336"/>
                <a:gd name="T58" fmla="*/ 18 w 1178"/>
                <a:gd name="T59" fmla="*/ 0 h 336"/>
                <a:gd name="T60" fmla="*/ 18 w 1178"/>
                <a:gd name="T61" fmla="*/ 0 h 336"/>
                <a:gd name="T62" fmla="*/ 17 w 1178"/>
                <a:gd name="T63" fmla="*/ 0 h 336"/>
                <a:gd name="T64" fmla="*/ 16 w 1178"/>
                <a:gd name="T65" fmla="*/ 0 h 3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8"/>
                <a:gd name="T100" fmla="*/ 0 h 336"/>
                <a:gd name="T101" fmla="*/ 1178 w 1178"/>
                <a:gd name="T102" fmla="*/ 336 h 3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8" h="336">
                  <a:moveTo>
                    <a:pt x="591" y="14"/>
                  </a:moveTo>
                  <a:lnTo>
                    <a:pt x="584" y="16"/>
                  </a:lnTo>
                  <a:lnTo>
                    <a:pt x="566" y="24"/>
                  </a:lnTo>
                  <a:lnTo>
                    <a:pt x="539" y="37"/>
                  </a:lnTo>
                  <a:lnTo>
                    <a:pt x="503" y="52"/>
                  </a:lnTo>
                  <a:lnTo>
                    <a:pt x="459" y="70"/>
                  </a:lnTo>
                  <a:lnTo>
                    <a:pt x="412" y="91"/>
                  </a:lnTo>
                  <a:lnTo>
                    <a:pt x="360" y="113"/>
                  </a:lnTo>
                  <a:lnTo>
                    <a:pt x="305" y="136"/>
                  </a:lnTo>
                  <a:lnTo>
                    <a:pt x="251" y="159"/>
                  </a:lnTo>
                  <a:lnTo>
                    <a:pt x="198" y="182"/>
                  </a:lnTo>
                  <a:lnTo>
                    <a:pt x="149" y="203"/>
                  </a:lnTo>
                  <a:lnTo>
                    <a:pt x="103" y="222"/>
                  </a:lnTo>
                  <a:lnTo>
                    <a:pt x="64" y="239"/>
                  </a:lnTo>
                  <a:lnTo>
                    <a:pt x="32" y="253"/>
                  </a:lnTo>
                  <a:lnTo>
                    <a:pt x="11" y="262"/>
                  </a:lnTo>
                  <a:lnTo>
                    <a:pt x="0" y="266"/>
                  </a:lnTo>
                  <a:lnTo>
                    <a:pt x="10" y="267"/>
                  </a:lnTo>
                  <a:lnTo>
                    <a:pt x="29" y="271"/>
                  </a:lnTo>
                  <a:lnTo>
                    <a:pt x="56" y="274"/>
                  </a:lnTo>
                  <a:lnTo>
                    <a:pt x="89" y="279"/>
                  </a:lnTo>
                  <a:lnTo>
                    <a:pt x="127" y="284"/>
                  </a:lnTo>
                  <a:lnTo>
                    <a:pt x="169" y="290"/>
                  </a:lnTo>
                  <a:lnTo>
                    <a:pt x="213" y="295"/>
                  </a:lnTo>
                  <a:lnTo>
                    <a:pt x="257" y="302"/>
                  </a:lnTo>
                  <a:lnTo>
                    <a:pt x="302" y="308"/>
                  </a:lnTo>
                  <a:lnTo>
                    <a:pt x="345" y="315"/>
                  </a:lnTo>
                  <a:lnTo>
                    <a:pt x="384" y="320"/>
                  </a:lnTo>
                  <a:lnTo>
                    <a:pt x="419" y="325"/>
                  </a:lnTo>
                  <a:lnTo>
                    <a:pt x="450" y="329"/>
                  </a:lnTo>
                  <a:lnTo>
                    <a:pt x="473" y="333"/>
                  </a:lnTo>
                  <a:lnTo>
                    <a:pt x="487" y="334"/>
                  </a:lnTo>
                  <a:lnTo>
                    <a:pt x="493" y="335"/>
                  </a:lnTo>
                  <a:lnTo>
                    <a:pt x="504" y="336"/>
                  </a:lnTo>
                  <a:lnTo>
                    <a:pt x="517" y="336"/>
                  </a:lnTo>
                  <a:lnTo>
                    <a:pt x="530" y="335"/>
                  </a:lnTo>
                  <a:lnTo>
                    <a:pt x="545" y="334"/>
                  </a:lnTo>
                  <a:lnTo>
                    <a:pt x="558" y="331"/>
                  </a:lnTo>
                  <a:lnTo>
                    <a:pt x="572" y="329"/>
                  </a:lnTo>
                  <a:lnTo>
                    <a:pt x="584" y="326"/>
                  </a:lnTo>
                  <a:lnTo>
                    <a:pt x="596" y="321"/>
                  </a:lnTo>
                  <a:lnTo>
                    <a:pt x="601" y="319"/>
                  </a:lnTo>
                  <a:lnTo>
                    <a:pt x="617" y="312"/>
                  </a:lnTo>
                  <a:lnTo>
                    <a:pt x="642" y="301"/>
                  </a:lnTo>
                  <a:lnTo>
                    <a:pt x="675" y="288"/>
                  </a:lnTo>
                  <a:lnTo>
                    <a:pt x="713" y="271"/>
                  </a:lnTo>
                  <a:lnTo>
                    <a:pt x="757" y="252"/>
                  </a:lnTo>
                  <a:lnTo>
                    <a:pt x="804" y="231"/>
                  </a:lnTo>
                  <a:lnTo>
                    <a:pt x="854" y="209"/>
                  </a:lnTo>
                  <a:lnTo>
                    <a:pt x="905" y="187"/>
                  </a:lnTo>
                  <a:lnTo>
                    <a:pt x="955" y="165"/>
                  </a:lnTo>
                  <a:lnTo>
                    <a:pt x="1004" y="145"/>
                  </a:lnTo>
                  <a:lnTo>
                    <a:pt x="1049" y="124"/>
                  </a:lnTo>
                  <a:lnTo>
                    <a:pt x="1091" y="106"/>
                  </a:lnTo>
                  <a:lnTo>
                    <a:pt x="1127" y="91"/>
                  </a:lnTo>
                  <a:lnTo>
                    <a:pt x="1157" y="78"/>
                  </a:lnTo>
                  <a:lnTo>
                    <a:pt x="1178" y="69"/>
                  </a:lnTo>
                  <a:lnTo>
                    <a:pt x="694" y="1"/>
                  </a:lnTo>
                  <a:lnTo>
                    <a:pt x="682" y="0"/>
                  </a:lnTo>
                  <a:lnTo>
                    <a:pt x="670" y="0"/>
                  </a:lnTo>
                  <a:lnTo>
                    <a:pt x="657" y="0"/>
                  </a:lnTo>
                  <a:lnTo>
                    <a:pt x="642" y="2"/>
                  </a:lnTo>
                  <a:lnTo>
                    <a:pt x="628" y="4"/>
                  </a:lnTo>
                  <a:lnTo>
                    <a:pt x="615" y="6"/>
                  </a:lnTo>
                  <a:lnTo>
                    <a:pt x="602" y="10"/>
                  </a:lnTo>
                  <a:lnTo>
                    <a:pt x="591" y="1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1" name="Freeform 292"/>
            <p:cNvSpPr>
              <a:spLocks/>
            </p:cNvSpPr>
            <p:nvPr/>
          </p:nvSpPr>
          <p:spPr bwMode="auto">
            <a:xfrm>
              <a:off x="1059" y="3345"/>
              <a:ext cx="99" cy="303"/>
            </a:xfrm>
            <a:custGeom>
              <a:avLst/>
              <a:gdLst>
                <a:gd name="T0" fmla="*/ 0 w 596"/>
                <a:gd name="T1" fmla="*/ 1 h 1814"/>
                <a:gd name="T2" fmla="*/ 0 w 596"/>
                <a:gd name="T3" fmla="*/ 1 h 1814"/>
                <a:gd name="T4" fmla="*/ 0 w 596"/>
                <a:gd name="T5" fmla="*/ 1 h 1814"/>
                <a:gd name="T6" fmla="*/ 0 w 596"/>
                <a:gd name="T7" fmla="*/ 0 h 1814"/>
                <a:gd name="T8" fmla="*/ 0 w 596"/>
                <a:gd name="T9" fmla="*/ 0 h 1814"/>
                <a:gd name="T10" fmla="*/ 0 w 596"/>
                <a:gd name="T11" fmla="*/ 0 h 1814"/>
                <a:gd name="T12" fmla="*/ 1 w 596"/>
                <a:gd name="T13" fmla="*/ 0 h 1814"/>
                <a:gd name="T14" fmla="*/ 1 w 596"/>
                <a:gd name="T15" fmla="*/ 0 h 1814"/>
                <a:gd name="T16" fmla="*/ 1 w 596"/>
                <a:gd name="T17" fmla="*/ 0 h 1814"/>
                <a:gd name="T18" fmla="*/ 15 w 596"/>
                <a:gd name="T19" fmla="*/ 2 h 1814"/>
                <a:gd name="T20" fmla="*/ 15 w 596"/>
                <a:gd name="T21" fmla="*/ 2 h 1814"/>
                <a:gd name="T22" fmla="*/ 15 w 596"/>
                <a:gd name="T23" fmla="*/ 2 h 1814"/>
                <a:gd name="T24" fmla="*/ 16 w 596"/>
                <a:gd name="T25" fmla="*/ 2 h 1814"/>
                <a:gd name="T26" fmla="*/ 16 w 596"/>
                <a:gd name="T27" fmla="*/ 2 h 1814"/>
                <a:gd name="T28" fmla="*/ 16 w 596"/>
                <a:gd name="T29" fmla="*/ 3 h 1814"/>
                <a:gd name="T30" fmla="*/ 16 w 596"/>
                <a:gd name="T31" fmla="*/ 3 h 1814"/>
                <a:gd name="T32" fmla="*/ 16 w 596"/>
                <a:gd name="T33" fmla="*/ 3 h 1814"/>
                <a:gd name="T34" fmla="*/ 16 w 596"/>
                <a:gd name="T35" fmla="*/ 3 h 1814"/>
                <a:gd name="T36" fmla="*/ 16 w 596"/>
                <a:gd name="T37" fmla="*/ 50 h 1814"/>
                <a:gd name="T38" fmla="*/ 16 w 596"/>
                <a:gd name="T39" fmla="*/ 50 h 1814"/>
                <a:gd name="T40" fmla="*/ 16 w 596"/>
                <a:gd name="T41" fmla="*/ 50 h 1814"/>
                <a:gd name="T42" fmla="*/ 16 w 596"/>
                <a:gd name="T43" fmla="*/ 50 h 1814"/>
                <a:gd name="T44" fmla="*/ 16 w 596"/>
                <a:gd name="T45" fmla="*/ 50 h 1814"/>
                <a:gd name="T46" fmla="*/ 16 w 596"/>
                <a:gd name="T47" fmla="*/ 50 h 1814"/>
                <a:gd name="T48" fmla="*/ 16 w 596"/>
                <a:gd name="T49" fmla="*/ 51 h 1814"/>
                <a:gd name="T50" fmla="*/ 16 w 596"/>
                <a:gd name="T51" fmla="*/ 51 h 1814"/>
                <a:gd name="T52" fmla="*/ 15 w 596"/>
                <a:gd name="T53" fmla="*/ 51 h 1814"/>
                <a:gd name="T54" fmla="*/ 1 w 596"/>
                <a:gd name="T55" fmla="*/ 49 h 1814"/>
                <a:gd name="T56" fmla="*/ 1 w 596"/>
                <a:gd name="T57" fmla="*/ 49 h 1814"/>
                <a:gd name="T58" fmla="*/ 1 w 596"/>
                <a:gd name="T59" fmla="*/ 49 h 1814"/>
                <a:gd name="T60" fmla="*/ 1 w 596"/>
                <a:gd name="T61" fmla="*/ 48 h 1814"/>
                <a:gd name="T62" fmla="*/ 1 w 596"/>
                <a:gd name="T63" fmla="*/ 48 h 1814"/>
                <a:gd name="T64" fmla="*/ 0 w 596"/>
                <a:gd name="T65" fmla="*/ 48 h 1814"/>
                <a:gd name="T66" fmla="*/ 0 w 596"/>
                <a:gd name="T67" fmla="*/ 48 h 1814"/>
                <a:gd name="T68" fmla="*/ 0 w 596"/>
                <a:gd name="T69" fmla="*/ 48 h 1814"/>
                <a:gd name="T70" fmla="*/ 0 w 596"/>
                <a:gd name="T71" fmla="*/ 47 h 1814"/>
                <a:gd name="T72" fmla="*/ 0 w 596"/>
                <a:gd name="T73" fmla="*/ 1 h 18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6"/>
                <a:gd name="T112" fmla="*/ 0 h 1814"/>
                <a:gd name="T113" fmla="*/ 596 w 596"/>
                <a:gd name="T114" fmla="*/ 1814 h 18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6" h="1814">
                  <a:moveTo>
                    <a:pt x="0" y="29"/>
                  </a:moveTo>
                  <a:lnTo>
                    <a:pt x="1" y="22"/>
                  </a:lnTo>
                  <a:lnTo>
                    <a:pt x="2" y="16"/>
                  </a:lnTo>
                  <a:lnTo>
                    <a:pt x="6" y="11"/>
                  </a:lnTo>
                  <a:lnTo>
                    <a:pt x="10" y="6"/>
                  </a:lnTo>
                  <a:lnTo>
                    <a:pt x="16" y="3"/>
                  </a:lnTo>
                  <a:lnTo>
                    <a:pt x="22" y="1"/>
                  </a:lnTo>
                  <a:lnTo>
                    <a:pt x="28" y="0"/>
                  </a:lnTo>
                  <a:lnTo>
                    <a:pt x="35" y="0"/>
                  </a:lnTo>
                  <a:lnTo>
                    <a:pt x="543" y="69"/>
                  </a:lnTo>
                  <a:lnTo>
                    <a:pt x="551" y="72"/>
                  </a:lnTo>
                  <a:lnTo>
                    <a:pt x="559" y="75"/>
                  </a:lnTo>
                  <a:lnTo>
                    <a:pt x="566" y="79"/>
                  </a:lnTo>
                  <a:lnTo>
                    <a:pt x="571" y="86"/>
                  </a:lnTo>
                  <a:lnTo>
                    <a:pt x="577" y="93"/>
                  </a:lnTo>
                  <a:lnTo>
                    <a:pt x="580" y="100"/>
                  </a:lnTo>
                  <a:lnTo>
                    <a:pt x="583" y="109"/>
                  </a:lnTo>
                  <a:lnTo>
                    <a:pt x="584" y="117"/>
                  </a:lnTo>
                  <a:lnTo>
                    <a:pt x="596" y="1783"/>
                  </a:lnTo>
                  <a:lnTo>
                    <a:pt x="595" y="1790"/>
                  </a:lnTo>
                  <a:lnTo>
                    <a:pt x="593" y="1796"/>
                  </a:lnTo>
                  <a:lnTo>
                    <a:pt x="591" y="1802"/>
                  </a:lnTo>
                  <a:lnTo>
                    <a:pt x="586" y="1807"/>
                  </a:lnTo>
                  <a:lnTo>
                    <a:pt x="580" y="1811"/>
                  </a:lnTo>
                  <a:lnTo>
                    <a:pt x="575" y="1813"/>
                  </a:lnTo>
                  <a:lnTo>
                    <a:pt x="568" y="1814"/>
                  </a:lnTo>
                  <a:lnTo>
                    <a:pt x="561" y="1814"/>
                  </a:lnTo>
                  <a:lnTo>
                    <a:pt x="51" y="1749"/>
                  </a:lnTo>
                  <a:lnTo>
                    <a:pt x="43" y="1747"/>
                  </a:lnTo>
                  <a:lnTo>
                    <a:pt x="35" y="1744"/>
                  </a:lnTo>
                  <a:lnTo>
                    <a:pt x="28" y="1739"/>
                  </a:lnTo>
                  <a:lnTo>
                    <a:pt x="22" y="1733"/>
                  </a:lnTo>
                  <a:lnTo>
                    <a:pt x="17" y="1727"/>
                  </a:lnTo>
                  <a:lnTo>
                    <a:pt x="13" y="1719"/>
                  </a:lnTo>
                  <a:lnTo>
                    <a:pt x="10" y="1711"/>
                  </a:lnTo>
                  <a:lnTo>
                    <a:pt x="9" y="1703"/>
                  </a:lnTo>
                  <a:lnTo>
                    <a:pt x="0" y="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2" name="Freeform 293"/>
            <p:cNvSpPr>
              <a:spLocks/>
            </p:cNvSpPr>
            <p:nvPr/>
          </p:nvSpPr>
          <p:spPr bwMode="auto">
            <a:xfrm>
              <a:off x="1060" y="3358"/>
              <a:ext cx="28" cy="25"/>
            </a:xfrm>
            <a:custGeom>
              <a:avLst/>
              <a:gdLst>
                <a:gd name="T0" fmla="*/ 5 w 167"/>
                <a:gd name="T1" fmla="*/ 4 h 148"/>
                <a:gd name="T2" fmla="*/ 5 w 167"/>
                <a:gd name="T3" fmla="*/ 1 h 148"/>
                <a:gd name="T4" fmla="*/ 0 w 167"/>
                <a:gd name="T5" fmla="*/ 0 h 148"/>
                <a:gd name="T6" fmla="*/ 0 w 167"/>
                <a:gd name="T7" fmla="*/ 0 h 148"/>
                <a:gd name="T8" fmla="*/ 0 w 167"/>
                <a:gd name="T9" fmla="*/ 4 h 148"/>
                <a:gd name="T10" fmla="*/ 5 w 167"/>
                <a:gd name="T11" fmla="*/ 4 h 148"/>
                <a:gd name="T12" fmla="*/ 0 60000 65536"/>
                <a:gd name="T13" fmla="*/ 0 60000 65536"/>
                <a:gd name="T14" fmla="*/ 0 60000 65536"/>
                <a:gd name="T15" fmla="*/ 0 60000 65536"/>
                <a:gd name="T16" fmla="*/ 0 60000 65536"/>
                <a:gd name="T17" fmla="*/ 0 60000 65536"/>
                <a:gd name="T18" fmla="*/ 0 w 167"/>
                <a:gd name="T19" fmla="*/ 0 h 148"/>
                <a:gd name="T20" fmla="*/ 167 w 167"/>
                <a:gd name="T21" fmla="*/ 148 h 148"/>
              </a:gdLst>
              <a:ahLst/>
              <a:cxnLst>
                <a:cxn ang="T12">
                  <a:pos x="T0" y="T1"/>
                </a:cxn>
                <a:cxn ang="T13">
                  <a:pos x="T2" y="T3"/>
                </a:cxn>
                <a:cxn ang="T14">
                  <a:pos x="T4" y="T5"/>
                </a:cxn>
                <a:cxn ang="T15">
                  <a:pos x="T6" y="T7"/>
                </a:cxn>
                <a:cxn ang="T16">
                  <a:pos x="T8" y="T9"/>
                </a:cxn>
                <a:cxn ang="T17">
                  <a:pos x="T10" y="T11"/>
                </a:cxn>
              </a:cxnLst>
              <a:rect l="T18" t="T19" r="T20" b="T21"/>
              <a:pathLst>
                <a:path w="167" h="148">
                  <a:moveTo>
                    <a:pt x="167" y="148"/>
                  </a:moveTo>
                  <a:lnTo>
                    <a:pt x="165" y="24"/>
                  </a:lnTo>
                  <a:lnTo>
                    <a:pt x="5" y="0"/>
                  </a:lnTo>
                  <a:lnTo>
                    <a:pt x="1" y="10"/>
                  </a:lnTo>
                  <a:lnTo>
                    <a:pt x="0" y="126"/>
                  </a:lnTo>
                  <a:lnTo>
                    <a:pt x="167"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3" name="Freeform 294"/>
            <p:cNvSpPr>
              <a:spLocks/>
            </p:cNvSpPr>
            <p:nvPr/>
          </p:nvSpPr>
          <p:spPr bwMode="auto">
            <a:xfrm>
              <a:off x="1059" y="3360"/>
              <a:ext cx="28" cy="22"/>
            </a:xfrm>
            <a:custGeom>
              <a:avLst/>
              <a:gdLst>
                <a:gd name="T0" fmla="*/ 4 w 166"/>
                <a:gd name="T1" fmla="*/ 4 h 133"/>
                <a:gd name="T2" fmla="*/ 5 w 166"/>
                <a:gd name="T3" fmla="*/ 3 h 133"/>
                <a:gd name="T4" fmla="*/ 5 w 166"/>
                <a:gd name="T5" fmla="*/ 1 h 133"/>
                <a:gd name="T6" fmla="*/ 0 w 166"/>
                <a:gd name="T7" fmla="*/ 0 h 133"/>
                <a:gd name="T8" fmla="*/ 0 w 166"/>
                <a:gd name="T9" fmla="*/ 0 h 133"/>
                <a:gd name="T10" fmla="*/ 0 w 166"/>
                <a:gd name="T11" fmla="*/ 3 h 133"/>
                <a:gd name="T12" fmla="*/ 4 w 166"/>
                <a:gd name="T13" fmla="*/ 4 h 133"/>
                <a:gd name="T14" fmla="*/ 0 60000 65536"/>
                <a:gd name="T15" fmla="*/ 0 60000 65536"/>
                <a:gd name="T16" fmla="*/ 0 60000 65536"/>
                <a:gd name="T17" fmla="*/ 0 60000 65536"/>
                <a:gd name="T18" fmla="*/ 0 60000 65536"/>
                <a:gd name="T19" fmla="*/ 0 60000 65536"/>
                <a:gd name="T20" fmla="*/ 0 60000 65536"/>
                <a:gd name="T21" fmla="*/ 0 w 166"/>
                <a:gd name="T22" fmla="*/ 0 h 133"/>
                <a:gd name="T23" fmla="*/ 166 w 166"/>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33">
                  <a:moveTo>
                    <a:pt x="157" y="133"/>
                  </a:moveTo>
                  <a:lnTo>
                    <a:pt x="166" y="129"/>
                  </a:lnTo>
                  <a:lnTo>
                    <a:pt x="164" y="24"/>
                  </a:lnTo>
                  <a:lnTo>
                    <a:pt x="10" y="0"/>
                  </a:lnTo>
                  <a:lnTo>
                    <a:pt x="0" y="9"/>
                  </a:lnTo>
                  <a:lnTo>
                    <a:pt x="10" y="106"/>
                  </a:lnTo>
                  <a:lnTo>
                    <a:pt x="157" y="13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4" name="Freeform 295"/>
            <p:cNvSpPr>
              <a:spLocks/>
            </p:cNvSpPr>
            <p:nvPr/>
          </p:nvSpPr>
          <p:spPr bwMode="auto">
            <a:xfrm>
              <a:off x="1059" y="3361"/>
              <a:ext cx="26" cy="21"/>
            </a:xfrm>
            <a:custGeom>
              <a:avLst/>
              <a:gdLst>
                <a:gd name="T0" fmla="*/ 4 w 157"/>
                <a:gd name="T1" fmla="*/ 4 h 124"/>
                <a:gd name="T2" fmla="*/ 4 w 157"/>
                <a:gd name="T3" fmla="*/ 1 h 124"/>
                <a:gd name="T4" fmla="*/ 0 w 157"/>
                <a:gd name="T5" fmla="*/ 0 h 124"/>
                <a:gd name="T6" fmla="*/ 0 w 157"/>
                <a:gd name="T7" fmla="*/ 3 h 124"/>
                <a:gd name="T8" fmla="*/ 4 w 157"/>
                <a:gd name="T9" fmla="*/ 4 h 124"/>
                <a:gd name="T10" fmla="*/ 0 60000 65536"/>
                <a:gd name="T11" fmla="*/ 0 60000 65536"/>
                <a:gd name="T12" fmla="*/ 0 60000 65536"/>
                <a:gd name="T13" fmla="*/ 0 60000 65536"/>
                <a:gd name="T14" fmla="*/ 0 60000 65536"/>
                <a:gd name="T15" fmla="*/ 0 w 157"/>
                <a:gd name="T16" fmla="*/ 0 h 124"/>
                <a:gd name="T17" fmla="*/ 157 w 157"/>
                <a:gd name="T18" fmla="*/ 124 h 124"/>
              </a:gdLst>
              <a:ahLst/>
              <a:cxnLst>
                <a:cxn ang="T10">
                  <a:pos x="T0" y="T1"/>
                </a:cxn>
                <a:cxn ang="T11">
                  <a:pos x="T2" y="T3"/>
                </a:cxn>
                <a:cxn ang="T12">
                  <a:pos x="T4" y="T5"/>
                </a:cxn>
                <a:cxn ang="T13">
                  <a:pos x="T6" y="T7"/>
                </a:cxn>
                <a:cxn ang="T14">
                  <a:pos x="T8" y="T9"/>
                </a:cxn>
              </a:cxnLst>
              <a:rect l="T15" t="T16" r="T17" b="T18"/>
              <a:pathLst>
                <a:path w="157" h="124">
                  <a:moveTo>
                    <a:pt x="157" y="124"/>
                  </a:moveTo>
                  <a:lnTo>
                    <a:pt x="155" y="24"/>
                  </a:lnTo>
                  <a:lnTo>
                    <a:pt x="0" y="0"/>
                  </a:lnTo>
                  <a:lnTo>
                    <a:pt x="0" y="104"/>
                  </a:lnTo>
                  <a:lnTo>
                    <a:pt x="157" y="1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5" name="Freeform 296"/>
            <p:cNvSpPr>
              <a:spLocks/>
            </p:cNvSpPr>
            <p:nvPr/>
          </p:nvSpPr>
          <p:spPr bwMode="auto">
            <a:xfrm>
              <a:off x="1188" y="3358"/>
              <a:ext cx="86" cy="274"/>
            </a:xfrm>
            <a:custGeom>
              <a:avLst/>
              <a:gdLst>
                <a:gd name="T0" fmla="*/ 14 w 513"/>
                <a:gd name="T1" fmla="*/ 37 h 1646"/>
                <a:gd name="T2" fmla="*/ 14 w 513"/>
                <a:gd name="T3" fmla="*/ 0 h 1646"/>
                <a:gd name="T4" fmla="*/ 13 w 513"/>
                <a:gd name="T5" fmla="*/ 1 h 1646"/>
                <a:gd name="T6" fmla="*/ 11 w 513"/>
                <a:gd name="T7" fmla="*/ 2 h 1646"/>
                <a:gd name="T8" fmla="*/ 10 w 513"/>
                <a:gd name="T9" fmla="*/ 4 h 1646"/>
                <a:gd name="T10" fmla="*/ 9 w 513"/>
                <a:gd name="T11" fmla="*/ 5 h 1646"/>
                <a:gd name="T12" fmla="*/ 7 w 513"/>
                <a:gd name="T13" fmla="*/ 7 h 1646"/>
                <a:gd name="T14" fmla="*/ 6 w 513"/>
                <a:gd name="T15" fmla="*/ 9 h 1646"/>
                <a:gd name="T16" fmla="*/ 5 w 513"/>
                <a:gd name="T17" fmla="*/ 11 h 1646"/>
                <a:gd name="T18" fmla="*/ 4 w 513"/>
                <a:gd name="T19" fmla="*/ 13 h 1646"/>
                <a:gd name="T20" fmla="*/ 3 w 513"/>
                <a:gd name="T21" fmla="*/ 15 h 1646"/>
                <a:gd name="T22" fmla="*/ 2 w 513"/>
                <a:gd name="T23" fmla="*/ 17 h 1646"/>
                <a:gd name="T24" fmla="*/ 2 w 513"/>
                <a:gd name="T25" fmla="*/ 19 h 1646"/>
                <a:gd name="T26" fmla="*/ 1 w 513"/>
                <a:gd name="T27" fmla="*/ 22 h 1646"/>
                <a:gd name="T28" fmla="*/ 1 w 513"/>
                <a:gd name="T29" fmla="*/ 24 h 1646"/>
                <a:gd name="T30" fmla="*/ 0 w 513"/>
                <a:gd name="T31" fmla="*/ 27 h 1646"/>
                <a:gd name="T32" fmla="*/ 0 w 513"/>
                <a:gd name="T33" fmla="*/ 29 h 1646"/>
                <a:gd name="T34" fmla="*/ 0 w 513"/>
                <a:gd name="T35" fmla="*/ 32 h 1646"/>
                <a:gd name="T36" fmla="*/ 0 w 513"/>
                <a:gd name="T37" fmla="*/ 35 h 1646"/>
                <a:gd name="T38" fmla="*/ 0 w 513"/>
                <a:gd name="T39" fmla="*/ 39 h 1646"/>
                <a:gd name="T40" fmla="*/ 0 w 513"/>
                <a:gd name="T41" fmla="*/ 42 h 1646"/>
                <a:gd name="T42" fmla="*/ 1 w 513"/>
                <a:gd name="T43" fmla="*/ 46 h 1646"/>
                <a:gd name="T44" fmla="*/ 13 w 513"/>
                <a:gd name="T45" fmla="*/ 39 h 1646"/>
                <a:gd name="T46" fmla="*/ 13 w 513"/>
                <a:gd name="T47" fmla="*/ 39 h 1646"/>
                <a:gd name="T48" fmla="*/ 14 w 513"/>
                <a:gd name="T49" fmla="*/ 39 h 1646"/>
                <a:gd name="T50" fmla="*/ 14 w 513"/>
                <a:gd name="T51" fmla="*/ 39 h 1646"/>
                <a:gd name="T52" fmla="*/ 14 w 513"/>
                <a:gd name="T53" fmla="*/ 38 h 1646"/>
                <a:gd name="T54" fmla="*/ 14 w 513"/>
                <a:gd name="T55" fmla="*/ 38 h 1646"/>
                <a:gd name="T56" fmla="*/ 14 w 513"/>
                <a:gd name="T57" fmla="*/ 38 h 1646"/>
                <a:gd name="T58" fmla="*/ 14 w 513"/>
                <a:gd name="T59" fmla="*/ 38 h 1646"/>
                <a:gd name="T60" fmla="*/ 14 w 513"/>
                <a:gd name="T61" fmla="*/ 37 h 16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13"/>
                <a:gd name="T94" fmla="*/ 0 h 1646"/>
                <a:gd name="T95" fmla="*/ 513 w 513"/>
                <a:gd name="T96" fmla="*/ 1646 h 16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13" h="1646">
                  <a:moveTo>
                    <a:pt x="512" y="1346"/>
                  </a:moveTo>
                  <a:lnTo>
                    <a:pt x="513" y="0"/>
                  </a:lnTo>
                  <a:lnTo>
                    <a:pt x="457" y="41"/>
                  </a:lnTo>
                  <a:lnTo>
                    <a:pt x="404" y="87"/>
                  </a:lnTo>
                  <a:lnTo>
                    <a:pt x="353" y="138"/>
                  </a:lnTo>
                  <a:lnTo>
                    <a:pt x="305" y="194"/>
                  </a:lnTo>
                  <a:lnTo>
                    <a:pt x="259" y="254"/>
                  </a:lnTo>
                  <a:lnTo>
                    <a:pt x="216" y="320"/>
                  </a:lnTo>
                  <a:lnTo>
                    <a:pt x="178" y="388"/>
                  </a:lnTo>
                  <a:lnTo>
                    <a:pt x="142" y="461"/>
                  </a:lnTo>
                  <a:lnTo>
                    <a:pt x="110" y="538"/>
                  </a:lnTo>
                  <a:lnTo>
                    <a:pt x="82" y="617"/>
                  </a:lnTo>
                  <a:lnTo>
                    <a:pt x="57" y="700"/>
                  </a:lnTo>
                  <a:lnTo>
                    <a:pt x="37" y="785"/>
                  </a:lnTo>
                  <a:lnTo>
                    <a:pt x="21" y="874"/>
                  </a:lnTo>
                  <a:lnTo>
                    <a:pt x="9" y="964"/>
                  </a:lnTo>
                  <a:lnTo>
                    <a:pt x="2" y="1058"/>
                  </a:lnTo>
                  <a:lnTo>
                    <a:pt x="0" y="1152"/>
                  </a:lnTo>
                  <a:lnTo>
                    <a:pt x="1" y="1282"/>
                  </a:lnTo>
                  <a:lnTo>
                    <a:pt x="7" y="1408"/>
                  </a:lnTo>
                  <a:lnTo>
                    <a:pt x="14" y="1529"/>
                  </a:lnTo>
                  <a:lnTo>
                    <a:pt x="27" y="1646"/>
                  </a:lnTo>
                  <a:lnTo>
                    <a:pt x="470" y="1414"/>
                  </a:lnTo>
                  <a:lnTo>
                    <a:pt x="478" y="1409"/>
                  </a:lnTo>
                  <a:lnTo>
                    <a:pt x="486" y="1402"/>
                  </a:lnTo>
                  <a:lnTo>
                    <a:pt x="493" y="1394"/>
                  </a:lnTo>
                  <a:lnTo>
                    <a:pt x="500" y="1385"/>
                  </a:lnTo>
                  <a:lnTo>
                    <a:pt x="504" y="1375"/>
                  </a:lnTo>
                  <a:lnTo>
                    <a:pt x="509" y="1365"/>
                  </a:lnTo>
                  <a:lnTo>
                    <a:pt x="511" y="1356"/>
                  </a:lnTo>
                  <a:lnTo>
                    <a:pt x="512" y="134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6" name="Freeform 297"/>
            <p:cNvSpPr>
              <a:spLocks/>
            </p:cNvSpPr>
            <p:nvPr/>
          </p:nvSpPr>
          <p:spPr bwMode="auto">
            <a:xfrm>
              <a:off x="1202" y="3559"/>
              <a:ext cx="25" cy="26"/>
            </a:xfrm>
            <a:custGeom>
              <a:avLst/>
              <a:gdLst>
                <a:gd name="T0" fmla="*/ 4 w 154"/>
                <a:gd name="T1" fmla="*/ 3 h 155"/>
                <a:gd name="T2" fmla="*/ 4 w 154"/>
                <a:gd name="T3" fmla="*/ 3 h 155"/>
                <a:gd name="T4" fmla="*/ 4 w 154"/>
                <a:gd name="T5" fmla="*/ 3 h 155"/>
                <a:gd name="T6" fmla="*/ 4 w 154"/>
                <a:gd name="T7" fmla="*/ 2 h 155"/>
                <a:gd name="T8" fmla="*/ 4 w 154"/>
                <a:gd name="T9" fmla="*/ 2 h 155"/>
                <a:gd name="T10" fmla="*/ 4 w 154"/>
                <a:gd name="T11" fmla="*/ 1 h 155"/>
                <a:gd name="T12" fmla="*/ 4 w 154"/>
                <a:gd name="T13" fmla="*/ 1 h 155"/>
                <a:gd name="T14" fmla="*/ 4 w 154"/>
                <a:gd name="T15" fmla="*/ 0 h 155"/>
                <a:gd name="T16" fmla="*/ 4 w 154"/>
                <a:gd name="T17" fmla="*/ 0 h 155"/>
                <a:gd name="T18" fmla="*/ 4 w 154"/>
                <a:gd name="T19" fmla="*/ 0 h 155"/>
                <a:gd name="T20" fmla="*/ 4 w 154"/>
                <a:gd name="T21" fmla="*/ 0 h 155"/>
                <a:gd name="T22" fmla="*/ 4 w 154"/>
                <a:gd name="T23" fmla="*/ 0 h 155"/>
                <a:gd name="T24" fmla="*/ 4 w 154"/>
                <a:gd name="T25" fmla="*/ 0 h 155"/>
                <a:gd name="T26" fmla="*/ 3 w 154"/>
                <a:gd name="T27" fmla="*/ 0 h 155"/>
                <a:gd name="T28" fmla="*/ 0 w 154"/>
                <a:gd name="T29" fmla="*/ 2 h 155"/>
                <a:gd name="T30" fmla="*/ 0 w 154"/>
                <a:gd name="T31" fmla="*/ 2 h 155"/>
                <a:gd name="T32" fmla="*/ 0 w 154"/>
                <a:gd name="T33" fmla="*/ 2 h 155"/>
                <a:gd name="T34" fmla="*/ 0 w 154"/>
                <a:gd name="T35" fmla="*/ 2 h 155"/>
                <a:gd name="T36" fmla="*/ 0 w 154"/>
                <a:gd name="T37" fmla="*/ 2 h 155"/>
                <a:gd name="T38" fmla="*/ 0 w 154"/>
                <a:gd name="T39" fmla="*/ 4 h 155"/>
                <a:gd name="T40" fmla="*/ 0 w 154"/>
                <a:gd name="T41" fmla="*/ 4 h 155"/>
                <a:gd name="T42" fmla="*/ 0 w 154"/>
                <a:gd name="T43" fmla="*/ 4 h 155"/>
                <a:gd name="T44" fmla="*/ 0 w 154"/>
                <a:gd name="T45" fmla="*/ 4 h 155"/>
                <a:gd name="T46" fmla="*/ 0 w 154"/>
                <a:gd name="T47" fmla="*/ 4 h 155"/>
                <a:gd name="T48" fmla="*/ 4 w 154"/>
                <a:gd name="T49" fmla="*/ 3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4"/>
                <a:gd name="T76" fmla="*/ 0 h 155"/>
                <a:gd name="T77" fmla="*/ 154 w 154"/>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4" h="155">
                  <a:moveTo>
                    <a:pt x="134" y="104"/>
                  </a:moveTo>
                  <a:lnTo>
                    <a:pt x="141" y="99"/>
                  </a:lnTo>
                  <a:lnTo>
                    <a:pt x="148" y="92"/>
                  </a:lnTo>
                  <a:lnTo>
                    <a:pt x="152" y="85"/>
                  </a:lnTo>
                  <a:lnTo>
                    <a:pt x="154" y="76"/>
                  </a:lnTo>
                  <a:lnTo>
                    <a:pt x="152" y="25"/>
                  </a:lnTo>
                  <a:lnTo>
                    <a:pt x="152" y="17"/>
                  </a:lnTo>
                  <a:lnTo>
                    <a:pt x="151" y="10"/>
                  </a:lnTo>
                  <a:lnTo>
                    <a:pt x="150" y="5"/>
                  </a:lnTo>
                  <a:lnTo>
                    <a:pt x="149" y="1"/>
                  </a:lnTo>
                  <a:lnTo>
                    <a:pt x="146" y="0"/>
                  </a:lnTo>
                  <a:lnTo>
                    <a:pt x="141" y="0"/>
                  </a:lnTo>
                  <a:lnTo>
                    <a:pt x="134" y="2"/>
                  </a:lnTo>
                  <a:lnTo>
                    <a:pt x="128" y="5"/>
                  </a:lnTo>
                  <a:lnTo>
                    <a:pt x="17" y="56"/>
                  </a:lnTo>
                  <a:lnTo>
                    <a:pt x="10" y="61"/>
                  </a:lnTo>
                  <a:lnTo>
                    <a:pt x="5" y="69"/>
                  </a:lnTo>
                  <a:lnTo>
                    <a:pt x="1" y="77"/>
                  </a:lnTo>
                  <a:lnTo>
                    <a:pt x="0" y="85"/>
                  </a:lnTo>
                  <a:lnTo>
                    <a:pt x="0" y="142"/>
                  </a:lnTo>
                  <a:lnTo>
                    <a:pt x="1" y="149"/>
                  </a:lnTo>
                  <a:lnTo>
                    <a:pt x="5" y="154"/>
                  </a:lnTo>
                  <a:lnTo>
                    <a:pt x="10" y="155"/>
                  </a:lnTo>
                  <a:lnTo>
                    <a:pt x="17" y="154"/>
                  </a:lnTo>
                  <a:lnTo>
                    <a:pt x="134" y="104"/>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7" name="Freeform 298"/>
            <p:cNvSpPr>
              <a:spLocks/>
            </p:cNvSpPr>
            <p:nvPr/>
          </p:nvSpPr>
          <p:spPr bwMode="auto">
            <a:xfrm>
              <a:off x="1200" y="3559"/>
              <a:ext cx="26" cy="24"/>
            </a:xfrm>
            <a:custGeom>
              <a:avLst/>
              <a:gdLst>
                <a:gd name="T0" fmla="*/ 4 w 153"/>
                <a:gd name="T1" fmla="*/ 2 h 144"/>
                <a:gd name="T2" fmla="*/ 4 w 153"/>
                <a:gd name="T3" fmla="*/ 2 h 144"/>
                <a:gd name="T4" fmla="*/ 4 w 153"/>
                <a:gd name="T5" fmla="*/ 2 h 144"/>
                <a:gd name="T6" fmla="*/ 4 w 153"/>
                <a:gd name="T7" fmla="*/ 2 h 144"/>
                <a:gd name="T8" fmla="*/ 4 w 153"/>
                <a:gd name="T9" fmla="*/ 2 h 144"/>
                <a:gd name="T10" fmla="*/ 4 w 153"/>
                <a:gd name="T11" fmla="*/ 0 h 144"/>
                <a:gd name="T12" fmla="*/ 4 w 153"/>
                <a:gd name="T13" fmla="*/ 0 h 144"/>
                <a:gd name="T14" fmla="*/ 4 w 153"/>
                <a:gd name="T15" fmla="*/ 0 h 144"/>
                <a:gd name="T16" fmla="*/ 4 w 153"/>
                <a:gd name="T17" fmla="*/ 0 h 144"/>
                <a:gd name="T18" fmla="*/ 4 w 153"/>
                <a:gd name="T19" fmla="*/ 0 h 144"/>
                <a:gd name="T20" fmla="*/ 1 w 153"/>
                <a:gd name="T21" fmla="*/ 1 h 144"/>
                <a:gd name="T22" fmla="*/ 0 w 153"/>
                <a:gd name="T23" fmla="*/ 2 h 144"/>
                <a:gd name="T24" fmla="*/ 0 w 153"/>
                <a:gd name="T25" fmla="*/ 2 h 144"/>
                <a:gd name="T26" fmla="*/ 0 w 153"/>
                <a:gd name="T27" fmla="*/ 2 h 144"/>
                <a:gd name="T28" fmla="*/ 0 w 153"/>
                <a:gd name="T29" fmla="*/ 2 h 144"/>
                <a:gd name="T30" fmla="*/ 0 w 153"/>
                <a:gd name="T31" fmla="*/ 4 h 144"/>
                <a:gd name="T32" fmla="*/ 0 w 153"/>
                <a:gd name="T33" fmla="*/ 4 h 144"/>
                <a:gd name="T34" fmla="*/ 0 w 153"/>
                <a:gd name="T35" fmla="*/ 4 h 144"/>
                <a:gd name="T36" fmla="*/ 0 w 153"/>
                <a:gd name="T37" fmla="*/ 4 h 144"/>
                <a:gd name="T38" fmla="*/ 1 w 153"/>
                <a:gd name="T39" fmla="*/ 4 h 144"/>
                <a:gd name="T40" fmla="*/ 4 w 153"/>
                <a:gd name="T41" fmla="*/ 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3"/>
                <a:gd name="T64" fmla="*/ 0 h 144"/>
                <a:gd name="T65" fmla="*/ 153 w 153"/>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3" h="144">
                  <a:moveTo>
                    <a:pt x="135" y="93"/>
                  </a:moveTo>
                  <a:lnTo>
                    <a:pt x="141" y="88"/>
                  </a:lnTo>
                  <a:lnTo>
                    <a:pt x="147" y="81"/>
                  </a:lnTo>
                  <a:lnTo>
                    <a:pt x="152" y="74"/>
                  </a:lnTo>
                  <a:lnTo>
                    <a:pt x="153" y="66"/>
                  </a:lnTo>
                  <a:lnTo>
                    <a:pt x="153" y="15"/>
                  </a:lnTo>
                  <a:lnTo>
                    <a:pt x="152" y="7"/>
                  </a:lnTo>
                  <a:lnTo>
                    <a:pt x="147" y="3"/>
                  </a:lnTo>
                  <a:lnTo>
                    <a:pt x="141" y="0"/>
                  </a:lnTo>
                  <a:lnTo>
                    <a:pt x="135" y="2"/>
                  </a:lnTo>
                  <a:lnTo>
                    <a:pt x="17" y="48"/>
                  </a:lnTo>
                  <a:lnTo>
                    <a:pt x="10" y="52"/>
                  </a:lnTo>
                  <a:lnTo>
                    <a:pt x="6" y="58"/>
                  </a:lnTo>
                  <a:lnTo>
                    <a:pt x="1" y="66"/>
                  </a:lnTo>
                  <a:lnTo>
                    <a:pt x="0" y="74"/>
                  </a:lnTo>
                  <a:lnTo>
                    <a:pt x="0" y="132"/>
                  </a:lnTo>
                  <a:lnTo>
                    <a:pt x="1" y="139"/>
                  </a:lnTo>
                  <a:lnTo>
                    <a:pt x="6" y="143"/>
                  </a:lnTo>
                  <a:lnTo>
                    <a:pt x="10" y="144"/>
                  </a:lnTo>
                  <a:lnTo>
                    <a:pt x="17" y="143"/>
                  </a:lnTo>
                  <a:lnTo>
                    <a:pt x="135"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8" name="Freeform 299"/>
            <p:cNvSpPr>
              <a:spLocks/>
            </p:cNvSpPr>
            <p:nvPr/>
          </p:nvSpPr>
          <p:spPr bwMode="auto">
            <a:xfrm>
              <a:off x="1084" y="3356"/>
              <a:ext cx="74" cy="292"/>
            </a:xfrm>
            <a:custGeom>
              <a:avLst/>
              <a:gdLst>
                <a:gd name="T0" fmla="*/ 12 w 445"/>
                <a:gd name="T1" fmla="*/ 49 h 1750"/>
                <a:gd name="T2" fmla="*/ 12 w 445"/>
                <a:gd name="T3" fmla="*/ 48 h 1750"/>
                <a:gd name="T4" fmla="*/ 12 w 445"/>
                <a:gd name="T5" fmla="*/ 48 h 1750"/>
                <a:gd name="T6" fmla="*/ 12 w 445"/>
                <a:gd name="T7" fmla="*/ 48 h 1750"/>
                <a:gd name="T8" fmla="*/ 12 w 445"/>
                <a:gd name="T9" fmla="*/ 48 h 1750"/>
                <a:gd name="T10" fmla="*/ 12 w 445"/>
                <a:gd name="T11" fmla="*/ 2 h 1750"/>
                <a:gd name="T12" fmla="*/ 12 w 445"/>
                <a:gd name="T13" fmla="*/ 1 h 1750"/>
                <a:gd name="T14" fmla="*/ 12 w 445"/>
                <a:gd name="T15" fmla="*/ 1 h 1750"/>
                <a:gd name="T16" fmla="*/ 12 w 445"/>
                <a:gd name="T17" fmla="*/ 1 h 1750"/>
                <a:gd name="T18" fmla="*/ 12 w 445"/>
                <a:gd name="T19" fmla="*/ 1 h 1750"/>
                <a:gd name="T20" fmla="*/ 11 w 445"/>
                <a:gd name="T21" fmla="*/ 1 h 1750"/>
                <a:gd name="T22" fmla="*/ 11 w 445"/>
                <a:gd name="T23" fmla="*/ 0 h 1750"/>
                <a:gd name="T24" fmla="*/ 11 w 445"/>
                <a:gd name="T25" fmla="*/ 0 h 1750"/>
                <a:gd name="T26" fmla="*/ 11 w 445"/>
                <a:gd name="T27" fmla="*/ 0 h 1750"/>
                <a:gd name="T28" fmla="*/ 11 w 445"/>
                <a:gd name="T29" fmla="*/ 0 h 1750"/>
                <a:gd name="T30" fmla="*/ 11 w 445"/>
                <a:gd name="T31" fmla="*/ 0 h 1750"/>
                <a:gd name="T32" fmla="*/ 10 w 445"/>
                <a:gd name="T33" fmla="*/ 0 h 1750"/>
                <a:gd name="T34" fmla="*/ 10 w 445"/>
                <a:gd name="T35" fmla="*/ 0 h 1750"/>
                <a:gd name="T36" fmla="*/ 10 w 445"/>
                <a:gd name="T37" fmla="*/ 0 h 1750"/>
                <a:gd name="T38" fmla="*/ 10 w 445"/>
                <a:gd name="T39" fmla="*/ 0 h 1750"/>
                <a:gd name="T40" fmla="*/ 10 w 445"/>
                <a:gd name="T41" fmla="*/ 0 h 1750"/>
                <a:gd name="T42" fmla="*/ 10 w 445"/>
                <a:gd name="T43" fmla="*/ 0 h 1750"/>
                <a:gd name="T44" fmla="*/ 8 w 445"/>
                <a:gd name="T45" fmla="*/ 1 h 1750"/>
                <a:gd name="T46" fmla="*/ 8 w 445"/>
                <a:gd name="T47" fmla="*/ 2 h 1750"/>
                <a:gd name="T48" fmla="*/ 7 w 445"/>
                <a:gd name="T49" fmla="*/ 3 h 1750"/>
                <a:gd name="T50" fmla="*/ 6 w 445"/>
                <a:gd name="T51" fmla="*/ 5 h 1750"/>
                <a:gd name="T52" fmla="*/ 5 w 445"/>
                <a:gd name="T53" fmla="*/ 6 h 1750"/>
                <a:gd name="T54" fmla="*/ 4 w 445"/>
                <a:gd name="T55" fmla="*/ 8 h 1750"/>
                <a:gd name="T56" fmla="*/ 3 w 445"/>
                <a:gd name="T57" fmla="*/ 10 h 1750"/>
                <a:gd name="T58" fmla="*/ 3 w 445"/>
                <a:gd name="T59" fmla="*/ 11 h 1750"/>
                <a:gd name="T60" fmla="*/ 2 w 445"/>
                <a:gd name="T61" fmla="*/ 13 h 1750"/>
                <a:gd name="T62" fmla="*/ 1 w 445"/>
                <a:gd name="T63" fmla="*/ 15 h 1750"/>
                <a:gd name="T64" fmla="*/ 1 w 445"/>
                <a:gd name="T65" fmla="*/ 17 h 1750"/>
                <a:gd name="T66" fmla="*/ 1 w 445"/>
                <a:gd name="T67" fmla="*/ 20 h 1750"/>
                <a:gd name="T68" fmla="*/ 0 w 445"/>
                <a:gd name="T69" fmla="*/ 22 h 1750"/>
                <a:gd name="T70" fmla="*/ 0 w 445"/>
                <a:gd name="T71" fmla="*/ 24 h 1750"/>
                <a:gd name="T72" fmla="*/ 0 w 445"/>
                <a:gd name="T73" fmla="*/ 27 h 1750"/>
                <a:gd name="T74" fmla="*/ 0 w 445"/>
                <a:gd name="T75" fmla="*/ 29 h 1750"/>
                <a:gd name="T76" fmla="*/ 0 w 445"/>
                <a:gd name="T77" fmla="*/ 34 h 1750"/>
                <a:gd name="T78" fmla="*/ 0 w 445"/>
                <a:gd name="T79" fmla="*/ 39 h 1750"/>
                <a:gd name="T80" fmla="*/ 0 w 445"/>
                <a:gd name="T81" fmla="*/ 43 h 1750"/>
                <a:gd name="T82" fmla="*/ 0 w 445"/>
                <a:gd name="T83" fmla="*/ 47 h 1750"/>
                <a:gd name="T84" fmla="*/ 1 w 445"/>
                <a:gd name="T85" fmla="*/ 47 h 1750"/>
                <a:gd name="T86" fmla="*/ 2 w 445"/>
                <a:gd name="T87" fmla="*/ 48 h 1750"/>
                <a:gd name="T88" fmla="*/ 3 w 445"/>
                <a:gd name="T89" fmla="*/ 48 h 1750"/>
                <a:gd name="T90" fmla="*/ 4 w 445"/>
                <a:gd name="T91" fmla="*/ 48 h 1750"/>
                <a:gd name="T92" fmla="*/ 5 w 445"/>
                <a:gd name="T93" fmla="*/ 48 h 1750"/>
                <a:gd name="T94" fmla="*/ 5 w 445"/>
                <a:gd name="T95" fmla="*/ 48 h 1750"/>
                <a:gd name="T96" fmla="*/ 6 w 445"/>
                <a:gd name="T97" fmla="*/ 48 h 1750"/>
                <a:gd name="T98" fmla="*/ 7 w 445"/>
                <a:gd name="T99" fmla="*/ 48 h 1750"/>
                <a:gd name="T100" fmla="*/ 8 w 445"/>
                <a:gd name="T101" fmla="*/ 48 h 1750"/>
                <a:gd name="T102" fmla="*/ 9 w 445"/>
                <a:gd name="T103" fmla="*/ 48 h 1750"/>
                <a:gd name="T104" fmla="*/ 10 w 445"/>
                <a:gd name="T105" fmla="*/ 49 h 1750"/>
                <a:gd name="T106" fmla="*/ 10 w 445"/>
                <a:gd name="T107" fmla="*/ 49 h 1750"/>
                <a:gd name="T108" fmla="*/ 11 w 445"/>
                <a:gd name="T109" fmla="*/ 49 h 1750"/>
                <a:gd name="T110" fmla="*/ 11 w 445"/>
                <a:gd name="T111" fmla="*/ 49 h 1750"/>
                <a:gd name="T112" fmla="*/ 11 w 445"/>
                <a:gd name="T113" fmla="*/ 49 h 1750"/>
                <a:gd name="T114" fmla="*/ 11 w 445"/>
                <a:gd name="T115" fmla="*/ 49 h 1750"/>
                <a:gd name="T116" fmla="*/ 11 w 445"/>
                <a:gd name="T117" fmla="*/ 49 h 1750"/>
                <a:gd name="T118" fmla="*/ 12 w 445"/>
                <a:gd name="T119" fmla="*/ 49 h 1750"/>
                <a:gd name="T120" fmla="*/ 12 w 445"/>
                <a:gd name="T121" fmla="*/ 49 h 1750"/>
                <a:gd name="T122" fmla="*/ 12 w 445"/>
                <a:gd name="T123" fmla="*/ 49 h 17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45"/>
                <a:gd name="T187" fmla="*/ 0 h 1750"/>
                <a:gd name="T188" fmla="*/ 445 w 445"/>
                <a:gd name="T189" fmla="*/ 1750 h 17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45" h="1750">
                  <a:moveTo>
                    <a:pt x="435" y="1743"/>
                  </a:moveTo>
                  <a:lnTo>
                    <a:pt x="440" y="1738"/>
                  </a:lnTo>
                  <a:lnTo>
                    <a:pt x="442" y="1732"/>
                  </a:lnTo>
                  <a:lnTo>
                    <a:pt x="444" y="1726"/>
                  </a:lnTo>
                  <a:lnTo>
                    <a:pt x="445" y="1719"/>
                  </a:lnTo>
                  <a:lnTo>
                    <a:pt x="433" y="53"/>
                  </a:lnTo>
                  <a:lnTo>
                    <a:pt x="432" y="45"/>
                  </a:lnTo>
                  <a:lnTo>
                    <a:pt x="429" y="36"/>
                  </a:lnTo>
                  <a:lnTo>
                    <a:pt x="426" y="29"/>
                  </a:lnTo>
                  <a:lnTo>
                    <a:pt x="420" y="22"/>
                  </a:lnTo>
                  <a:lnTo>
                    <a:pt x="415" y="15"/>
                  </a:lnTo>
                  <a:lnTo>
                    <a:pt x="408" y="11"/>
                  </a:lnTo>
                  <a:lnTo>
                    <a:pt x="400" y="8"/>
                  </a:lnTo>
                  <a:lnTo>
                    <a:pt x="392" y="5"/>
                  </a:lnTo>
                  <a:lnTo>
                    <a:pt x="391" y="5"/>
                  </a:lnTo>
                  <a:lnTo>
                    <a:pt x="387" y="4"/>
                  </a:lnTo>
                  <a:lnTo>
                    <a:pt x="380" y="4"/>
                  </a:lnTo>
                  <a:lnTo>
                    <a:pt x="372" y="3"/>
                  </a:lnTo>
                  <a:lnTo>
                    <a:pt x="364" y="2"/>
                  </a:lnTo>
                  <a:lnTo>
                    <a:pt x="356" y="1"/>
                  </a:lnTo>
                  <a:lnTo>
                    <a:pt x="350" y="1"/>
                  </a:lnTo>
                  <a:lnTo>
                    <a:pt x="346" y="0"/>
                  </a:lnTo>
                  <a:lnTo>
                    <a:pt x="309" y="35"/>
                  </a:lnTo>
                  <a:lnTo>
                    <a:pt x="274" y="74"/>
                  </a:lnTo>
                  <a:lnTo>
                    <a:pt x="239" y="119"/>
                  </a:lnTo>
                  <a:lnTo>
                    <a:pt x="207" y="168"/>
                  </a:lnTo>
                  <a:lnTo>
                    <a:pt x="177" y="222"/>
                  </a:lnTo>
                  <a:lnTo>
                    <a:pt x="148" y="281"/>
                  </a:lnTo>
                  <a:lnTo>
                    <a:pt x="122" y="343"/>
                  </a:lnTo>
                  <a:lnTo>
                    <a:pt x="98" y="408"/>
                  </a:lnTo>
                  <a:lnTo>
                    <a:pt x="76" y="478"/>
                  </a:lnTo>
                  <a:lnTo>
                    <a:pt x="57" y="550"/>
                  </a:lnTo>
                  <a:lnTo>
                    <a:pt x="41" y="625"/>
                  </a:lnTo>
                  <a:lnTo>
                    <a:pt x="26" y="704"/>
                  </a:lnTo>
                  <a:lnTo>
                    <a:pt x="16" y="785"/>
                  </a:lnTo>
                  <a:lnTo>
                    <a:pt x="8" y="867"/>
                  </a:lnTo>
                  <a:lnTo>
                    <a:pt x="3" y="953"/>
                  </a:lnTo>
                  <a:lnTo>
                    <a:pt x="2" y="1039"/>
                  </a:lnTo>
                  <a:lnTo>
                    <a:pt x="0" y="1228"/>
                  </a:lnTo>
                  <a:lnTo>
                    <a:pt x="0" y="1403"/>
                  </a:lnTo>
                  <a:lnTo>
                    <a:pt x="4" y="1559"/>
                  </a:lnTo>
                  <a:lnTo>
                    <a:pt x="15" y="1700"/>
                  </a:lnTo>
                  <a:lnTo>
                    <a:pt x="42" y="1703"/>
                  </a:lnTo>
                  <a:lnTo>
                    <a:pt x="72" y="1708"/>
                  </a:lnTo>
                  <a:lnTo>
                    <a:pt x="103" y="1711"/>
                  </a:lnTo>
                  <a:lnTo>
                    <a:pt x="135" y="1716"/>
                  </a:lnTo>
                  <a:lnTo>
                    <a:pt x="168" y="1720"/>
                  </a:lnTo>
                  <a:lnTo>
                    <a:pt x="200" y="1723"/>
                  </a:lnTo>
                  <a:lnTo>
                    <a:pt x="233" y="1728"/>
                  </a:lnTo>
                  <a:lnTo>
                    <a:pt x="265" y="1731"/>
                  </a:lnTo>
                  <a:lnTo>
                    <a:pt x="294" y="1736"/>
                  </a:lnTo>
                  <a:lnTo>
                    <a:pt x="321" y="1739"/>
                  </a:lnTo>
                  <a:lnTo>
                    <a:pt x="346" y="1743"/>
                  </a:lnTo>
                  <a:lnTo>
                    <a:pt x="367" y="1745"/>
                  </a:lnTo>
                  <a:lnTo>
                    <a:pt x="385" y="1747"/>
                  </a:lnTo>
                  <a:lnTo>
                    <a:pt x="399" y="1749"/>
                  </a:lnTo>
                  <a:lnTo>
                    <a:pt x="407" y="1750"/>
                  </a:lnTo>
                  <a:lnTo>
                    <a:pt x="410" y="1750"/>
                  </a:lnTo>
                  <a:lnTo>
                    <a:pt x="417" y="1750"/>
                  </a:lnTo>
                  <a:lnTo>
                    <a:pt x="424" y="1749"/>
                  </a:lnTo>
                  <a:lnTo>
                    <a:pt x="429" y="1747"/>
                  </a:lnTo>
                  <a:lnTo>
                    <a:pt x="435" y="17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9" name="Freeform 300"/>
            <p:cNvSpPr>
              <a:spLocks/>
            </p:cNvSpPr>
            <p:nvPr/>
          </p:nvSpPr>
          <p:spPr bwMode="auto">
            <a:xfrm>
              <a:off x="1065" y="3609"/>
              <a:ext cx="39" cy="28"/>
            </a:xfrm>
            <a:custGeom>
              <a:avLst/>
              <a:gdLst>
                <a:gd name="T0" fmla="*/ 6 w 235"/>
                <a:gd name="T1" fmla="*/ 5 h 172"/>
                <a:gd name="T2" fmla="*/ 6 w 235"/>
                <a:gd name="T3" fmla="*/ 5 h 172"/>
                <a:gd name="T4" fmla="*/ 6 w 235"/>
                <a:gd name="T5" fmla="*/ 4 h 172"/>
                <a:gd name="T6" fmla="*/ 6 w 235"/>
                <a:gd name="T7" fmla="*/ 4 h 172"/>
                <a:gd name="T8" fmla="*/ 6 w 235"/>
                <a:gd name="T9" fmla="*/ 4 h 172"/>
                <a:gd name="T10" fmla="*/ 6 w 235"/>
                <a:gd name="T11" fmla="*/ 1 h 172"/>
                <a:gd name="T12" fmla="*/ 6 w 235"/>
                <a:gd name="T13" fmla="*/ 1 h 172"/>
                <a:gd name="T14" fmla="*/ 6 w 235"/>
                <a:gd name="T15" fmla="*/ 1 h 172"/>
                <a:gd name="T16" fmla="*/ 6 w 235"/>
                <a:gd name="T17" fmla="*/ 1 h 172"/>
                <a:gd name="T18" fmla="*/ 6 w 235"/>
                <a:gd name="T19" fmla="*/ 1 h 172"/>
                <a:gd name="T20" fmla="*/ 0 w 235"/>
                <a:gd name="T21" fmla="*/ 0 h 172"/>
                <a:gd name="T22" fmla="*/ 0 w 235"/>
                <a:gd name="T23" fmla="*/ 0 h 172"/>
                <a:gd name="T24" fmla="*/ 0 w 235"/>
                <a:gd name="T25" fmla="*/ 0 h 172"/>
                <a:gd name="T26" fmla="*/ 0 w 235"/>
                <a:gd name="T27" fmla="*/ 0 h 172"/>
                <a:gd name="T28" fmla="*/ 0 w 235"/>
                <a:gd name="T29" fmla="*/ 0 h 172"/>
                <a:gd name="T30" fmla="*/ 0 w 235"/>
                <a:gd name="T31" fmla="*/ 3 h 172"/>
                <a:gd name="T32" fmla="*/ 0 w 235"/>
                <a:gd name="T33" fmla="*/ 4 h 172"/>
                <a:gd name="T34" fmla="*/ 0 w 235"/>
                <a:gd name="T35" fmla="*/ 4 h 172"/>
                <a:gd name="T36" fmla="*/ 0 w 235"/>
                <a:gd name="T37" fmla="*/ 4 h 172"/>
                <a:gd name="T38" fmla="*/ 1 w 235"/>
                <a:gd name="T39" fmla="*/ 4 h 172"/>
                <a:gd name="T40" fmla="*/ 6 w 235"/>
                <a:gd name="T41" fmla="*/ 5 h 1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5"/>
                <a:gd name="T64" fmla="*/ 0 h 172"/>
                <a:gd name="T65" fmla="*/ 235 w 235"/>
                <a:gd name="T66" fmla="*/ 172 h 1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5" h="172">
                  <a:moveTo>
                    <a:pt x="216" y="172"/>
                  </a:moveTo>
                  <a:lnTo>
                    <a:pt x="223" y="171"/>
                  </a:lnTo>
                  <a:lnTo>
                    <a:pt x="230" y="168"/>
                  </a:lnTo>
                  <a:lnTo>
                    <a:pt x="234" y="162"/>
                  </a:lnTo>
                  <a:lnTo>
                    <a:pt x="235" y="156"/>
                  </a:lnTo>
                  <a:lnTo>
                    <a:pt x="234" y="44"/>
                  </a:lnTo>
                  <a:lnTo>
                    <a:pt x="233" y="36"/>
                  </a:lnTo>
                  <a:lnTo>
                    <a:pt x="228" y="30"/>
                  </a:lnTo>
                  <a:lnTo>
                    <a:pt x="222" y="25"/>
                  </a:lnTo>
                  <a:lnTo>
                    <a:pt x="215" y="22"/>
                  </a:lnTo>
                  <a:lnTo>
                    <a:pt x="20" y="0"/>
                  </a:lnTo>
                  <a:lnTo>
                    <a:pt x="13" y="1"/>
                  </a:lnTo>
                  <a:lnTo>
                    <a:pt x="6" y="5"/>
                  </a:lnTo>
                  <a:lnTo>
                    <a:pt x="1" y="10"/>
                  </a:lnTo>
                  <a:lnTo>
                    <a:pt x="0" y="18"/>
                  </a:lnTo>
                  <a:lnTo>
                    <a:pt x="1" y="126"/>
                  </a:lnTo>
                  <a:lnTo>
                    <a:pt x="3" y="134"/>
                  </a:lnTo>
                  <a:lnTo>
                    <a:pt x="7" y="141"/>
                  </a:lnTo>
                  <a:lnTo>
                    <a:pt x="14" y="147"/>
                  </a:lnTo>
                  <a:lnTo>
                    <a:pt x="22" y="149"/>
                  </a:lnTo>
                  <a:lnTo>
                    <a:pt x="21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0" name="Freeform 301"/>
            <p:cNvSpPr>
              <a:spLocks/>
            </p:cNvSpPr>
            <p:nvPr/>
          </p:nvSpPr>
          <p:spPr bwMode="auto">
            <a:xfrm>
              <a:off x="1065" y="3610"/>
              <a:ext cx="37" cy="28"/>
            </a:xfrm>
            <a:custGeom>
              <a:avLst/>
              <a:gdLst>
                <a:gd name="T0" fmla="*/ 6 w 219"/>
                <a:gd name="T1" fmla="*/ 4 h 167"/>
                <a:gd name="T2" fmla="*/ 6 w 219"/>
                <a:gd name="T3" fmla="*/ 1 h 167"/>
                <a:gd name="T4" fmla="*/ 6 w 219"/>
                <a:gd name="T5" fmla="*/ 1 h 167"/>
                <a:gd name="T6" fmla="*/ 6 w 219"/>
                <a:gd name="T7" fmla="*/ 1 h 167"/>
                <a:gd name="T8" fmla="*/ 6 w 219"/>
                <a:gd name="T9" fmla="*/ 1 h 167"/>
                <a:gd name="T10" fmla="*/ 6 w 219"/>
                <a:gd name="T11" fmla="*/ 1 h 167"/>
                <a:gd name="T12" fmla="*/ 1 w 219"/>
                <a:gd name="T13" fmla="*/ 0 h 167"/>
                <a:gd name="T14" fmla="*/ 1 w 219"/>
                <a:gd name="T15" fmla="*/ 0 h 167"/>
                <a:gd name="T16" fmla="*/ 0 w 219"/>
                <a:gd name="T17" fmla="*/ 0 h 167"/>
                <a:gd name="T18" fmla="*/ 0 w 219"/>
                <a:gd name="T19" fmla="*/ 1 h 167"/>
                <a:gd name="T20" fmla="*/ 0 w 219"/>
                <a:gd name="T21" fmla="*/ 1 h 167"/>
                <a:gd name="T22" fmla="*/ 0 w 219"/>
                <a:gd name="T23" fmla="*/ 4 h 167"/>
                <a:gd name="T24" fmla="*/ 0 w 219"/>
                <a:gd name="T25" fmla="*/ 4 h 167"/>
                <a:gd name="T26" fmla="*/ 0 w 219"/>
                <a:gd name="T27" fmla="*/ 4 h 167"/>
                <a:gd name="T28" fmla="*/ 0 w 219"/>
                <a:gd name="T29" fmla="*/ 4 h 167"/>
                <a:gd name="T30" fmla="*/ 1 w 219"/>
                <a:gd name="T31" fmla="*/ 4 h 167"/>
                <a:gd name="T32" fmla="*/ 5 w 219"/>
                <a:gd name="T33" fmla="*/ 5 h 167"/>
                <a:gd name="T34" fmla="*/ 6 w 219"/>
                <a:gd name="T35" fmla="*/ 5 h 167"/>
                <a:gd name="T36" fmla="*/ 6 w 219"/>
                <a:gd name="T37" fmla="*/ 5 h 167"/>
                <a:gd name="T38" fmla="*/ 6 w 219"/>
                <a:gd name="T39" fmla="*/ 5 h 167"/>
                <a:gd name="T40" fmla="*/ 6 w 219"/>
                <a:gd name="T41" fmla="*/ 4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9"/>
                <a:gd name="T64" fmla="*/ 0 h 167"/>
                <a:gd name="T65" fmla="*/ 219 w 219"/>
                <a:gd name="T66" fmla="*/ 167 h 1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9" h="167">
                  <a:moveTo>
                    <a:pt x="219" y="152"/>
                  </a:moveTo>
                  <a:lnTo>
                    <a:pt x="219" y="41"/>
                  </a:lnTo>
                  <a:lnTo>
                    <a:pt x="218" y="33"/>
                  </a:lnTo>
                  <a:lnTo>
                    <a:pt x="213" y="26"/>
                  </a:lnTo>
                  <a:lnTo>
                    <a:pt x="206" y="22"/>
                  </a:lnTo>
                  <a:lnTo>
                    <a:pt x="199" y="20"/>
                  </a:lnTo>
                  <a:lnTo>
                    <a:pt x="25" y="0"/>
                  </a:lnTo>
                  <a:lnTo>
                    <a:pt x="16" y="3"/>
                  </a:lnTo>
                  <a:lnTo>
                    <a:pt x="8" y="8"/>
                  </a:lnTo>
                  <a:lnTo>
                    <a:pt x="2" y="17"/>
                  </a:lnTo>
                  <a:lnTo>
                    <a:pt x="0" y="26"/>
                  </a:lnTo>
                  <a:lnTo>
                    <a:pt x="1" y="123"/>
                  </a:lnTo>
                  <a:lnTo>
                    <a:pt x="2" y="131"/>
                  </a:lnTo>
                  <a:lnTo>
                    <a:pt x="7" y="138"/>
                  </a:lnTo>
                  <a:lnTo>
                    <a:pt x="13" y="143"/>
                  </a:lnTo>
                  <a:lnTo>
                    <a:pt x="21" y="146"/>
                  </a:lnTo>
                  <a:lnTo>
                    <a:pt x="188" y="167"/>
                  </a:lnTo>
                  <a:lnTo>
                    <a:pt x="197" y="167"/>
                  </a:lnTo>
                  <a:lnTo>
                    <a:pt x="208" y="166"/>
                  </a:lnTo>
                  <a:lnTo>
                    <a:pt x="215" y="161"/>
                  </a:lnTo>
                  <a:lnTo>
                    <a:pt x="219" y="15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1" name="Freeform 302"/>
            <p:cNvSpPr>
              <a:spLocks/>
            </p:cNvSpPr>
            <p:nvPr/>
          </p:nvSpPr>
          <p:spPr bwMode="auto">
            <a:xfrm>
              <a:off x="1065" y="3612"/>
              <a:ext cx="35" cy="26"/>
            </a:xfrm>
            <a:custGeom>
              <a:avLst/>
              <a:gdLst>
                <a:gd name="T0" fmla="*/ 5 w 208"/>
                <a:gd name="T1" fmla="*/ 4 h 159"/>
                <a:gd name="T2" fmla="*/ 6 w 208"/>
                <a:gd name="T3" fmla="*/ 4 h 159"/>
                <a:gd name="T4" fmla="*/ 6 w 208"/>
                <a:gd name="T5" fmla="*/ 4 h 159"/>
                <a:gd name="T6" fmla="*/ 6 w 208"/>
                <a:gd name="T7" fmla="*/ 4 h 159"/>
                <a:gd name="T8" fmla="*/ 6 w 208"/>
                <a:gd name="T9" fmla="*/ 4 h 159"/>
                <a:gd name="T10" fmla="*/ 6 w 208"/>
                <a:gd name="T11" fmla="*/ 1 h 159"/>
                <a:gd name="T12" fmla="*/ 6 w 208"/>
                <a:gd name="T13" fmla="*/ 1 h 159"/>
                <a:gd name="T14" fmla="*/ 6 w 208"/>
                <a:gd name="T15" fmla="*/ 1 h 159"/>
                <a:gd name="T16" fmla="*/ 6 w 208"/>
                <a:gd name="T17" fmla="*/ 1 h 159"/>
                <a:gd name="T18" fmla="*/ 5 w 208"/>
                <a:gd name="T19" fmla="*/ 0 h 159"/>
                <a:gd name="T20" fmla="*/ 1 w 208"/>
                <a:gd name="T21" fmla="*/ 0 h 159"/>
                <a:gd name="T22" fmla="*/ 0 w 208"/>
                <a:gd name="T23" fmla="*/ 0 h 159"/>
                <a:gd name="T24" fmla="*/ 0 w 208"/>
                <a:gd name="T25" fmla="*/ 0 h 159"/>
                <a:gd name="T26" fmla="*/ 0 w 208"/>
                <a:gd name="T27" fmla="*/ 0 h 159"/>
                <a:gd name="T28" fmla="*/ 0 w 208"/>
                <a:gd name="T29" fmla="*/ 0 h 159"/>
                <a:gd name="T30" fmla="*/ 0 w 208"/>
                <a:gd name="T31" fmla="*/ 3 h 159"/>
                <a:gd name="T32" fmla="*/ 0 w 208"/>
                <a:gd name="T33" fmla="*/ 3 h 159"/>
                <a:gd name="T34" fmla="*/ 0 w 208"/>
                <a:gd name="T35" fmla="*/ 3 h 159"/>
                <a:gd name="T36" fmla="*/ 0 w 208"/>
                <a:gd name="T37" fmla="*/ 4 h 159"/>
                <a:gd name="T38" fmla="*/ 1 w 208"/>
                <a:gd name="T39" fmla="*/ 4 h 159"/>
                <a:gd name="T40" fmla="*/ 5 w 208"/>
                <a:gd name="T41" fmla="*/ 4 h 1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8"/>
                <a:gd name="T64" fmla="*/ 0 h 159"/>
                <a:gd name="T65" fmla="*/ 208 w 208"/>
                <a:gd name="T66" fmla="*/ 159 h 1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8" h="159">
                  <a:moveTo>
                    <a:pt x="188" y="159"/>
                  </a:moveTo>
                  <a:lnTo>
                    <a:pt x="196" y="158"/>
                  </a:lnTo>
                  <a:lnTo>
                    <a:pt x="203" y="154"/>
                  </a:lnTo>
                  <a:lnTo>
                    <a:pt x="206" y="149"/>
                  </a:lnTo>
                  <a:lnTo>
                    <a:pt x="208" y="142"/>
                  </a:lnTo>
                  <a:lnTo>
                    <a:pt x="208" y="42"/>
                  </a:lnTo>
                  <a:lnTo>
                    <a:pt x="206" y="34"/>
                  </a:lnTo>
                  <a:lnTo>
                    <a:pt x="202" y="27"/>
                  </a:lnTo>
                  <a:lnTo>
                    <a:pt x="195" y="22"/>
                  </a:lnTo>
                  <a:lnTo>
                    <a:pt x="187" y="19"/>
                  </a:lnTo>
                  <a:lnTo>
                    <a:pt x="19" y="0"/>
                  </a:lnTo>
                  <a:lnTo>
                    <a:pt x="12" y="1"/>
                  </a:lnTo>
                  <a:lnTo>
                    <a:pt x="6" y="5"/>
                  </a:lnTo>
                  <a:lnTo>
                    <a:pt x="1" y="10"/>
                  </a:lnTo>
                  <a:lnTo>
                    <a:pt x="0" y="18"/>
                  </a:lnTo>
                  <a:lnTo>
                    <a:pt x="1" y="115"/>
                  </a:lnTo>
                  <a:lnTo>
                    <a:pt x="2" y="123"/>
                  </a:lnTo>
                  <a:lnTo>
                    <a:pt x="7" y="130"/>
                  </a:lnTo>
                  <a:lnTo>
                    <a:pt x="13" y="135"/>
                  </a:lnTo>
                  <a:lnTo>
                    <a:pt x="21" y="138"/>
                  </a:lnTo>
                  <a:lnTo>
                    <a:pt x="188" y="15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2" name="Freeform 303"/>
            <p:cNvSpPr>
              <a:spLocks/>
            </p:cNvSpPr>
            <p:nvPr/>
          </p:nvSpPr>
          <p:spPr bwMode="auto">
            <a:xfrm>
              <a:off x="1130" y="3302"/>
              <a:ext cx="124" cy="349"/>
            </a:xfrm>
            <a:custGeom>
              <a:avLst/>
              <a:gdLst>
                <a:gd name="T0" fmla="*/ 3 w 746"/>
                <a:gd name="T1" fmla="*/ 8 h 2092"/>
                <a:gd name="T2" fmla="*/ 21 w 746"/>
                <a:gd name="T3" fmla="*/ 0 h 2092"/>
                <a:gd name="T4" fmla="*/ 18 w 746"/>
                <a:gd name="T5" fmla="*/ 0 h 2092"/>
                <a:gd name="T6" fmla="*/ 1 w 746"/>
                <a:gd name="T7" fmla="*/ 8 h 2092"/>
                <a:gd name="T8" fmla="*/ 0 w 746"/>
                <a:gd name="T9" fmla="*/ 9 h 2092"/>
                <a:gd name="T10" fmla="*/ 0 w 746"/>
                <a:gd name="T11" fmla="*/ 57 h 2092"/>
                <a:gd name="T12" fmla="*/ 0 w 746"/>
                <a:gd name="T13" fmla="*/ 58 h 2092"/>
                <a:gd name="T14" fmla="*/ 3 w 746"/>
                <a:gd name="T15" fmla="*/ 58 h 2092"/>
                <a:gd name="T16" fmla="*/ 3 w 746"/>
                <a:gd name="T17" fmla="*/ 58 h 2092"/>
                <a:gd name="T18" fmla="*/ 2 w 746"/>
                <a:gd name="T19" fmla="*/ 9 h 2092"/>
                <a:gd name="T20" fmla="*/ 3 w 746"/>
                <a:gd name="T21" fmla="*/ 8 h 20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6"/>
                <a:gd name="T34" fmla="*/ 0 h 2092"/>
                <a:gd name="T35" fmla="*/ 746 w 746"/>
                <a:gd name="T36" fmla="*/ 2092 h 20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6" h="2092">
                  <a:moveTo>
                    <a:pt x="106" y="290"/>
                  </a:moveTo>
                  <a:lnTo>
                    <a:pt x="746" y="0"/>
                  </a:lnTo>
                  <a:lnTo>
                    <a:pt x="662" y="1"/>
                  </a:lnTo>
                  <a:lnTo>
                    <a:pt x="22" y="274"/>
                  </a:lnTo>
                  <a:lnTo>
                    <a:pt x="0" y="311"/>
                  </a:lnTo>
                  <a:lnTo>
                    <a:pt x="0" y="2052"/>
                  </a:lnTo>
                  <a:lnTo>
                    <a:pt x="17" y="2080"/>
                  </a:lnTo>
                  <a:lnTo>
                    <a:pt x="112" y="2092"/>
                  </a:lnTo>
                  <a:lnTo>
                    <a:pt x="96" y="2071"/>
                  </a:lnTo>
                  <a:lnTo>
                    <a:pt x="85" y="323"/>
                  </a:lnTo>
                  <a:lnTo>
                    <a:pt x="106"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3" name="Freeform 304"/>
            <p:cNvSpPr>
              <a:spLocks/>
            </p:cNvSpPr>
            <p:nvPr/>
          </p:nvSpPr>
          <p:spPr bwMode="auto">
            <a:xfrm>
              <a:off x="1124" y="3300"/>
              <a:ext cx="130" cy="344"/>
            </a:xfrm>
            <a:custGeom>
              <a:avLst/>
              <a:gdLst>
                <a:gd name="T0" fmla="*/ 21 w 781"/>
                <a:gd name="T1" fmla="*/ 1 h 2066"/>
                <a:gd name="T2" fmla="*/ 22 w 781"/>
                <a:gd name="T3" fmla="*/ 0 h 2066"/>
                <a:gd name="T4" fmla="*/ 19 w 781"/>
                <a:gd name="T5" fmla="*/ 0 h 2066"/>
                <a:gd name="T6" fmla="*/ 1 w 781"/>
                <a:gd name="T7" fmla="*/ 8 h 2066"/>
                <a:gd name="T8" fmla="*/ 0 w 781"/>
                <a:gd name="T9" fmla="*/ 9 h 2066"/>
                <a:gd name="T10" fmla="*/ 0 w 781"/>
                <a:gd name="T11" fmla="*/ 57 h 2066"/>
                <a:gd name="T12" fmla="*/ 1 w 781"/>
                <a:gd name="T13" fmla="*/ 57 h 2066"/>
                <a:gd name="T14" fmla="*/ 1 w 781"/>
                <a:gd name="T15" fmla="*/ 9 h 2066"/>
                <a:gd name="T16" fmla="*/ 1 w 781"/>
                <a:gd name="T17" fmla="*/ 8 h 2066"/>
                <a:gd name="T18" fmla="*/ 19 w 781"/>
                <a:gd name="T19" fmla="*/ 0 h 2066"/>
                <a:gd name="T20" fmla="*/ 21 w 781"/>
                <a:gd name="T21" fmla="*/ 1 h 20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1"/>
                <a:gd name="T34" fmla="*/ 0 h 2066"/>
                <a:gd name="T35" fmla="*/ 781 w 781"/>
                <a:gd name="T36" fmla="*/ 2066 h 20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1" h="2066">
                  <a:moveTo>
                    <a:pt x="758" y="24"/>
                  </a:moveTo>
                  <a:lnTo>
                    <a:pt x="781" y="14"/>
                  </a:lnTo>
                  <a:lnTo>
                    <a:pt x="686" y="0"/>
                  </a:lnTo>
                  <a:lnTo>
                    <a:pt x="23" y="280"/>
                  </a:lnTo>
                  <a:lnTo>
                    <a:pt x="0" y="315"/>
                  </a:lnTo>
                  <a:lnTo>
                    <a:pt x="9" y="2055"/>
                  </a:lnTo>
                  <a:lnTo>
                    <a:pt x="35" y="2066"/>
                  </a:lnTo>
                  <a:lnTo>
                    <a:pt x="35" y="325"/>
                  </a:lnTo>
                  <a:lnTo>
                    <a:pt x="57" y="288"/>
                  </a:lnTo>
                  <a:lnTo>
                    <a:pt x="697" y="15"/>
                  </a:lnTo>
                  <a:lnTo>
                    <a:pt x="758" y="2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4" name="Freeform 305"/>
            <p:cNvSpPr>
              <a:spLocks/>
            </p:cNvSpPr>
            <p:nvPr/>
          </p:nvSpPr>
          <p:spPr bwMode="auto">
            <a:xfrm>
              <a:off x="1126" y="3373"/>
              <a:ext cx="16" cy="27"/>
            </a:xfrm>
            <a:custGeom>
              <a:avLst/>
              <a:gdLst>
                <a:gd name="T0" fmla="*/ 2 w 97"/>
                <a:gd name="T1" fmla="*/ 4 h 162"/>
                <a:gd name="T2" fmla="*/ 3 w 97"/>
                <a:gd name="T3" fmla="*/ 4 h 162"/>
                <a:gd name="T4" fmla="*/ 3 w 97"/>
                <a:gd name="T5" fmla="*/ 0 h 162"/>
                <a:gd name="T6" fmla="*/ 0 w 97"/>
                <a:gd name="T7" fmla="*/ 0 h 162"/>
                <a:gd name="T8" fmla="*/ 0 w 97"/>
                <a:gd name="T9" fmla="*/ 0 h 162"/>
                <a:gd name="T10" fmla="*/ 0 w 97"/>
                <a:gd name="T11" fmla="*/ 4 h 162"/>
                <a:gd name="T12" fmla="*/ 2 w 97"/>
                <a:gd name="T13" fmla="*/ 4 h 162"/>
                <a:gd name="T14" fmla="*/ 0 60000 65536"/>
                <a:gd name="T15" fmla="*/ 0 60000 65536"/>
                <a:gd name="T16" fmla="*/ 0 60000 65536"/>
                <a:gd name="T17" fmla="*/ 0 60000 65536"/>
                <a:gd name="T18" fmla="*/ 0 60000 65536"/>
                <a:gd name="T19" fmla="*/ 0 60000 65536"/>
                <a:gd name="T20" fmla="*/ 0 60000 65536"/>
                <a:gd name="T21" fmla="*/ 0 w 97"/>
                <a:gd name="T22" fmla="*/ 0 h 162"/>
                <a:gd name="T23" fmla="*/ 97 w 97"/>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2">
                  <a:moveTo>
                    <a:pt x="80" y="162"/>
                  </a:moveTo>
                  <a:lnTo>
                    <a:pt x="97" y="151"/>
                  </a:lnTo>
                  <a:lnTo>
                    <a:pt x="96" y="11"/>
                  </a:lnTo>
                  <a:lnTo>
                    <a:pt x="16" y="0"/>
                  </a:lnTo>
                  <a:lnTo>
                    <a:pt x="0" y="11"/>
                  </a:lnTo>
                  <a:lnTo>
                    <a:pt x="17" y="139"/>
                  </a:lnTo>
                  <a:lnTo>
                    <a:pt x="80"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5" name="Freeform 306"/>
            <p:cNvSpPr>
              <a:spLocks/>
            </p:cNvSpPr>
            <p:nvPr/>
          </p:nvSpPr>
          <p:spPr bwMode="auto">
            <a:xfrm>
              <a:off x="1126" y="3418"/>
              <a:ext cx="16" cy="28"/>
            </a:xfrm>
            <a:custGeom>
              <a:avLst/>
              <a:gdLst>
                <a:gd name="T0" fmla="*/ 2 w 97"/>
                <a:gd name="T1" fmla="*/ 5 h 164"/>
                <a:gd name="T2" fmla="*/ 3 w 97"/>
                <a:gd name="T3" fmla="*/ 4 h 164"/>
                <a:gd name="T4" fmla="*/ 3 w 97"/>
                <a:gd name="T5" fmla="*/ 0 h 164"/>
                <a:gd name="T6" fmla="*/ 0 w 97"/>
                <a:gd name="T7" fmla="*/ 0 h 164"/>
                <a:gd name="T8" fmla="*/ 0 w 97"/>
                <a:gd name="T9" fmla="*/ 0 h 164"/>
                <a:gd name="T10" fmla="*/ 0 w 97"/>
                <a:gd name="T11" fmla="*/ 4 h 164"/>
                <a:gd name="T12" fmla="*/ 2 w 97"/>
                <a:gd name="T13" fmla="*/ 5 h 164"/>
                <a:gd name="T14" fmla="*/ 0 60000 65536"/>
                <a:gd name="T15" fmla="*/ 0 60000 65536"/>
                <a:gd name="T16" fmla="*/ 0 60000 65536"/>
                <a:gd name="T17" fmla="*/ 0 60000 65536"/>
                <a:gd name="T18" fmla="*/ 0 60000 65536"/>
                <a:gd name="T19" fmla="*/ 0 60000 65536"/>
                <a:gd name="T20" fmla="*/ 0 60000 65536"/>
                <a:gd name="T21" fmla="*/ 0 w 97"/>
                <a:gd name="T22" fmla="*/ 0 h 164"/>
                <a:gd name="T23" fmla="*/ 97 w 97"/>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4">
                  <a:moveTo>
                    <a:pt x="80" y="164"/>
                  </a:moveTo>
                  <a:lnTo>
                    <a:pt x="97" y="152"/>
                  </a:lnTo>
                  <a:lnTo>
                    <a:pt x="96" y="12"/>
                  </a:lnTo>
                  <a:lnTo>
                    <a:pt x="17" y="0"/>
                  </a:lnTo>
                  <a:lnTo>
                    <a:pt x="0" y="12"/>
                  </a:lnTo>
                  <a:lnTo>
                    <a:pt x="17" y="141"/>
                  </a:lnTo>
                  <a:lnTo>
                    <a:pt x="80" y="16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6" name="Freeform 307"/>
            <p:cNvSpPr>
              <a:spLocks/>
            </p:cNvSpPr>
            <p:nvPr/>
          </p:nvSpPr>
          <p:spPr bwMode="auto">
            <a:xfrm>
              <a:off x="1126" y="3464"/>
              <a:ext cx="16" cy="27"/>
            </a:xfrm>
            <a:custGeom>
              <a:avLst/>
              <a:gdLst>
                <a:gd name="T0" fmla="*/ 2 w 98"/>
                <a:gd name="T1" fmla="*/ 4 h 162"/>
                <a:gd name="T2" fmla="*/ 3 w 98"/>
                <a:gd name="T3" fmla="*/ 4 h 162"/>
                <a:gd name="T4" fmla="*/ 3 w 98"/>
                <a:gd name="T5" fmla="*/ 0 h 162"/>
                <a:gd name="T6" fmla="*/ 0 w 98"/>
                <a:gd name="T7" fmla="*/ 0 h 162"/>
                <a:gd name="T8" fmla="*/ 0 w 98"/>
                <a:gd name="T9" fmla="*/ 0 h 162"/>
                <a:gd name="T10" fmla="*/ 0 w 98"/>
                <a:gd name="T11" fmla="*/ 4 h 162"/>
                <a:gd name="T12" fmla="*/ 2 w 98"/>
                <a:gd name="T13" fmla="*/ 4 h 162"/>
                <a:gd name="T14" fmla="*/ 0 60000 65536"/>
                <a:gd name="T15" fmla="*/ 0 60000 65536"/>
                <a:gd name="T16" fmla="*/ 0 60000 65536"/>
                <a:gd name="T17" fmla="*/ 0 60000 65536"/>
                <a:gd name="T18" fmla="*/ 0 60000 65536"/>
                <a:gd name="T19" fmla="*/ 0 60000 65536"/>
                <a:gd name="T20" fmla="*/ 0 60000 65536"/>
                <a:gd name="T21" fmla="*/ 0 w 98"/>
                <a:gd name="T22" fmla="*/ 0 h 162"/>
                <a:gd name="T23" fmla="*/ 98 w 98"/>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162">
                  <a:moveTo>
                    <a:pt x="81" y="162"/>
                  </a:moveTo>
                  <a:lnTo>
                    <a:pt x="98" y="151"/>
                  </a:lnTo>
                  <a:lnTo>
                    <a:pt x="96" y="10"/>
                  </a:lnTo>
                  <a:lnTo>
                    <a:pt x="17" y="0"/>
                  </a:lnTo>
                  <a:lnTo>
                    <a:pt x="0" y="11"/>
                  </a:lnTo>
                  <a:lnTo>
                    <a:pt x="19" y="140"/>
                  </a:lnTo>
                  <a:lnTo>
                    <a:pt x="81"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7" name="Freeform 308"/>
            <p:cNvSpPr>
              <a:spLocks/>
            </p:cNvSpPr>
            <p:nvPr/>
          </p:nvSpPr>
          <p:spPr bwMode="auto">
            <a:xfrm>
              <a:off x="1127" y="3510"/>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1"/>
                  </a:lnTo>
                  <a:lnTo>
                    <a:pt x="16" y="0"/>
                  </a:lnTo>
                  <a:lnTo>
                    <a:pt x="0" y="11"/>
                  </a:lnTo>
                  <a:lnTo>
                    <a:pt x="17" y="140"/>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8" name="Freeform 309"/>
            <p:cNvSpPr>
              <a:spLocks/>
            </p:cNvSpPr>
            <p:nvPr/>
          </p:nvSpPr>
          <p:spPr bwMode="auto">
            <a:xfrm>
              <a:off x="1127" y="3556"/>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2"/>
                  </a:lnTo>
                  <a:lnTo>
                    <a:pt x="16" y="0"/>
                  </a:lnTo>
                  <a:lnTo>
                    <a:pt x="0" y="12"/>
                  </a:lnTo>
                  <a:lnTo>
                    <a:pt x="17" y="141"/>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9" name="Freeform 310"/>
            <p:cNvSpPr>
              <a:spLocks/>
            </p:cNvSpPr>
            <p:nvPr/>
          </p:nvSpPr>
          <p:spPr bwMode="auto">
            <a:xfrm>
              <a:off x="1126" y="3375"/>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1"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0" name="Freeform 311"/>
            <p:cNvSpPr>
              <a:spLocks/>
            </p:cNvSpPr>
            <p:nvPr/>
          </p:nvSpPr>
          <p:spPr bwMode="auto">
            <a:xfrm>
              <a:off x="1126" y="3420"/>
              <a:ext cx="13" cy="26"/>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80" y="11"/>
                  </a:lnTo>
                  <a:lnTo>
                    <a:pt x="0" y="0"/>
                  </a:lnTo>
                  <a:lnTo>
                    <a:pt x="1" y="140"/>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1" name="Freeform 312"/>
            <p:cNvSpPr>
              <a:spLocks/>
            </p:cNvSpPr>
            <p:nvPr/>
          </p:nvSpPr>
          <p:spPr bwMode="auto">
            <a:xfrm>
              <a:off x="1126" y="3466"/>
              <a:ext cx="14" cy="25"/>
            </a:xfrm>
            <a:custGeom>
              <a:avLst/>
              <a:gdLst>
                <a:gd name="T0" fmla="*/ 2 w 81"/>
                <a:gd name="T1" fmla="*/ 4 h 151"/>
                <a:gd name="T2" fmla="*/ 2 w 81"/>
                <a:gd name="T3" fmla="*/ 0 h 151"/>
                <a:gd name="T4" fmla="*/ 0 w 81"/>
                <a:gd name="T5" fmla="*/ 0 h 151"/>
                <a:gd name="T6" fmla="*/ 0 w 81"/>
                <a:gd name="T7" fmla="*/ 4 h 151"/>
                <a:gd name="T8" fmla="*/ 2 w 81"/>
                <a:gd name="T9" fmla="*/ 4 h 151"/>
                <a:gd name="T10" fmla="*/ 0 60000 65536"/>
                <a:gd name="T11" fmla="*/ 0 60000 65536"/>
                <a:gd name="T12" fmla="*/ 0 60000 65536"/>
                <a:gd name="T13" fmla="*/ 0 60000 65536"/>
                <a:gd name="T14" fmla="*/ 0 60000 65536"/>
                <a:gd name="T15" fmla="*/ 0 w 81"/>
                <a:gd name="T16" fmla="*/ 0 h 151"/>
                <a:gd name="T17" fmla="*/ 81 w 81"/>
                <a:gd name="T18" fmla="*/ 151 h 151"/>
              </a:gdLst>
              <a:ahLst/>
              <a:cxnLst>
                <a:cxn ang="T10">
                  <a:pos x="T0" y="T1"/>
                </a:cxn>
                <a:cxn ang="T11">
                  <a:pos x="T2" y="T3"/>
                </a:cxn>
                <a:cxn ang="T12">
                  <a:pos x="T4" y="T5"/>
                </a:cxn>
                <a:cxn ang="T13">
                  <a:pos x="T6" y="T7"/>
                </a:cxn>
                <a:cxn ang="T14">
                  <a:pos x="T8" y="T9"/>
                </a:cxn>
              </a:cxnLst>
              <a:rect l="T15" t="T16" r="T17" b="T18"/>
              <a:pathLst>
                <a:path w="81" h="151">
                  <a:moveTo>
                    <a:pt x="81" y="151"/>
                  </a:moveTo>
                  <a:lnTo>
                    <a:pt x="81" y="10"/>
                  </a:lnTo>
                  <a:lnTo>
                    <a:pt x="0" y="0"/>
                  </a:lnTo>
                  <a:lnTo>
                    <a:pt x="2" y="141"/>
                  </a:lnTo>
                  <a:lnTo>
                    <a:pt x="81"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2" name="Freeform 313"/>
            <p:cNvSpPr>
              <a:spLocks/>
            </p:cNvSpPr>
            <p:nvPr/>
          </p:nvSpPr>
          <p:spPr bwMode="auto">
            <a:xfrm>
              <a:off x="1127" y="3512"/>
              <a:ext cx="13" cy="25"/>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79" y="11"/>
                  </a:lnTo>
                  <a:lnTo>
                    <a:pt x="0" y="0"/>
                  </a:lnTo>
                  <a:lnTo>
                    <a:pt x="0" y="141"/>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3" name="Freeform 314"/>
            <p:cNvSpPr>
              <a:spLocks/>
            </p:cNvSpPr>
            <p:nvPr/>
          </p:nvSpPr>
          <p:spPr bwMode="auto">
            <a:xfrm>
              <a:off x="1127" y="3558"/>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0"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4" name="Freeform 315"/>
            <p:cNvSpPr>
              <a:spLocks/>
            </p:cNvSpPr>
            <p:nvPr/>
          </p:nvSpPr>
          <p:spPr bwMode="auto">
            <a:xfrm>
              <a:off x="1127" y="3377"/>
              <a:ext cx="11" cy="19"/>
            </a:xfrm>
            <a:custGeom>
              <a:avLst/>
              <a:gdLst>
                <a:gd name="T0" fmla="*/ 2 w 65"/>
                <a:gd name="T1" fmla="*/ 1 h 117"/>
                <a:gd name="T2" fmla="*/ 2 w 65"/>
                <a:gd name="T3" fmla="*/ 0 h 117"/>
                <a:gd name="T4" fmla="*/ 0 w 65"/>
                <a:gd name="T5" fmla="*/ 0 h 117"/>
                <a:gd name="T6" fmla="*/ 0 w 65"/>
                <a:gd name="T7" fmla="*/ 3 h 117"/>
                <a:gd name="T8" fmla="*/ 1 w 65"/>
                <a:gd name="T9" fmla="*/ 3 h 117"/>
                <a:gd name="T10" fmla="*/ 1 w 65"/>
                <a:gd name="T11" fmla="*/ 1 h 117"/>
                <a:gd name="T12" fmla="*/ 2 w 65"/>
                <a:gd name="T13" fmla="*/ 1 h 117"/>
                <a:gd name="T14" fmla="*/ 0 60000 65536"/>
                <a:gd name="T15" fmla="*/ 0 60000 65536"/>
                <a:gd name="T16" fmla="*/ 0 60000 65536"/>
                <a:gd name="T17" fmla="*/ 0 60000 65536"/>
                <a:gd name="T18" fmla="*/ 0 60000 65536"/>
                <a:gd name="T19" fmla="*/ 0 60000 65536"/>
                <a:gd name="T20" fmla="*/ 0 60000 65536"/>
                <a:gd name="T21" fmla="*/ 0 w 65"/>
                <a:gd name="T22" fmla="*/ 0 h 117"/>
                <a:gd name="T23" fmla="*/ 65 w 65"/>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7">
                  <a:moveTo>
                    <a:pt x="65" y="40"/>
                  </a:moveTo>
                  <a:lnTo>
                    <a:pt x="65" y="9"/>
                  </a:lnTo>
                  <a:lnTo>
                    <a:pt x="0" y="0"/>
                  </a:lnTo>
                  <a:lnTo>
                    <a:pt x="1" y="113"/>
                  </a:lnTo>
                  <a:lnTo>
                    <a:pt x="26" y="117"/>
                  </a:lnTo>
                  <a:lnTo>
                    <a:pt x="26" y="30"/>
                  </a:lnTo>
                  <a:lnTo>
                    <a:pt x="65" y="4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5" name="Freeform 316"/>
            <p:cNvSpPr>
              <a:spLocks/>
            </p:cNvSpPr>
            <p:nvPr/>
          </p:nvSpPr>
          <p:spPr bwMode="auto">
            <a:xfrm>
              <a:off x="1127" y="3423"/>
              <a:ext cx="11" cy="19"/>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0" y="115"/>
                  </a:lnTo>
                  <a:lnTo>
                    <a:pt x="25" y="118"/>
                  </a:lnTo>
                  <a:lnTo>
                    <a:pt x="25" y="31"/>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6" name="Freeform 317"/>
            <p:cNvSpPr>
              <a:spLocks/>
            </p:cNvSpPr>
            <p:nvPr/>
          </p:nvSpPr>
          <p:spPr bwMode="auto">
            <a:xfrm>
              <a:off x="1128" y="3468"/>
              <a:ext cx="10" cy="20"/>
            </a:xfrm>
            <a:custGeom>
              <a:avLst/>
              <a:gdLst>
                <a:gd name="T0" fmla="*/ 2 w 66"/>
                <a:gd name="T1" fmla="*/ 1 h 119"/>
                <a:gd name="T2" fmla="*/ 2 w 66"/>
                <a:gd name="T3" fmla="*/ 0 h 119"/>
                <a:gd name="T4" fmla="*/ 0 w 66"/>
                <a:gd name="T5" fmla="*/ 0 h 119"/>
                <a:gd name="T6" fmla="*/ 0 w 66"/>
                <a:gd name="T7" fmla="*/ 3 h 119"/>
                <a:gd name="T8" fmla="*/ 1 w 66"/>
                <a:gd name="T9" fmla="*/ 3 h 119"/>
                <a:gd name="T10" fmla="*/ 1 w 66"/>
                <a:gd name="T11" fmla="*/ 1 h 119"/>
                <a:gd name="T12" fmla="*/ 2 w 66"/>
                <a:gd name="T13" fmla="*/ 1 h 119"/>
                <a:gd name="T14" fmla="*/ 0 60000 65536"/>
                <a:gd name="T15" fmla="*/ 0 60000 65536"/>
                <a:gd name="T16" fmla="*/ 0 60000 65536"/>
                <a:gd name="T17" fmla="*/ 0 60000 65536"/>
                <a:gd name="T18" fmla="*/ 0 60000 65536"/>
                <a:gd name="T19" fmla="*/ 0 60000 65536"/>
                <a:gd name="T20" fmla="*/ 0 60000 65536"/>
                <a:gd name="T21" fmla="*/ 0 w 66"/>
                <a:gd name="T22" fmla="*/ 0 h 119"/>
                <a:gd name="T23" fmla="*/ 66 w 6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119">
                  <a:moveTo>
                    <a:pt x="66" y="42"/>
                  </a:moveTo>
                  <a:lnTo>
                    <a:pt x="65" y="9"/>
                  </a:lnTo>
                  <a:lnTo>
                    <a:pt x="0" y="0"/>
                  </a:lnTo>
                  <a:lnTo>
                    <a:pt x="0" y="114"/>
                  </a:lnTo>
                  <a:lnTo>
                    <a:pt x="25" y="119"/>
                  </a:lnTo>
                  <a:lnTo>
                    <a:pt x="25" y="31"/>
                  </a:lnTo>
                  <a:lnTo>
                    <a:pt x="66"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7" name="Freeform 318"/>
            <p:cNvSpPr>
              <a:spLocks/>
            </p:cNvSpPr>
            <p:nvPr/>
          </p:nvSpPr>
          <p:spPr bwMode="auto">
            <a:xfrm>
              <a:off x="1128" y="3514"/>
              <a:ext cx="11" cy="20"/>
            </a:xfrm>
            <a:custGeom>
              <a:avLst/>
              <a:gdLst>
                <a:gd name="T0" fmla="*/ 2 w 65"/>
                <a:gd name="T1" fmla="*/ 1 h 119"/>
                <a:gd name="T2" fmla="*/ 2 w 65"/>
                <a:gd name="T3" fmla="*/ 0 h 119"/>
                <a:gd name="T4" fmla="*/ 0 w 65"/>
                <a:gd name="T5" fmla="*/ 0 h 119"/>
                <a:gd name="T6" fmla="*/ 0 w 65"/>
                <a:gd name="T7" fmla="*/ 3 h 119"/>
                <a:gd name="T8" fmla="*/ 1 w 65"/>
                <a:gd name="T9" fmla="*/ 3 h 119"/>
                <a:gd name="T10" fmla="*/ 1 w 65"/>
                <a:gd name="T11" fmla="*/ 1 h 119"/>
                <a:gd name="T12" fmla="*/ 2 w 65"/>
                <a:gd name="T13" fmla="*/ 1 h 119"/>
                <a:gd name="T14" fmla="*/ 0 60000 65536"/>
                <a:gd name="T15" fmla="*/ 0 60000 65536"/>
                <a:gd name="T16" fmla="*/ 0 60000 65536"/>
                <a:gd name="T17" fmla="*/ 0 60000 65536"/>
                <a:gd name="T18" fmla="*/ 0 60000 65536"/>
                <a:gd name="T19" fmla="*/ 0 60000 65536"/>
                <a:gd name="T20" fmla="*/ 0 60000 65536"/>
                <a:gd name="T21" fmla="*/ 0 w 65"/>
                <a:gd name="T22" fmla="*/ 0 h 119"/>
                <a:gd name="T23" fmla="*/ 65 w 65"/>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9">
                  <a:moveTo>
                    <a:pt x="65" y="43"/>
                  </a:moveTo>
                  <a:lnTo>
                    <a:pt x="65" y="9"/>
                  </a:lnTo>
                  <a:lnTo>
                    <a:pt x="0" y="0"/>
                  </a:lnTo>
                  <a:lnTo>
                    <a:pt x="1" y="115"/>
                  </a:lnTo>
                  <a:lnTo>
                    <a:pt x="25" y="119"/>
                  </a:lnTo>
                  <a:lnTo>
                    <a:pt x="24" y="32"/>
                  </a:lnTo>
                  <a:lnTo>
                    <a:pt x="65" y="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8" name="Freeform 319"/>
            <p:cNvSpPr>
              <a:spLocks/>
            </p:cNvSpPr>
            <p:nvPr/>
          </p:nvSpPr>
          <p:spPr bwMode="auto">
            <a:xfrm>
              <a:off x="1128" y="3560"/>
              <a:ext cx="11" cy="20"/>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1" y="115"/>
                  </a:lnTo>
                  <a:lnTo>
                    <a:pt x="26" y="118"/>
                  </a:lnTo>
                  <a:lnTo>
                    <a:pt x="26" y="32"/>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9" name="Freeform 320"/>
            <p:cNvSpPr>
              <a:spLocks/>
            </p:cNvSpPr>
            <p:nvPr/>
          </p:nvSpPr>
          <p:spPr bwMode="auto">
            <a:xfrm>
              <a:off x="1132" y="3383"/>
              <a:ext cx="6" cy="15"/>
            </a:xfrm>
            <a:custGeom>
              <a:avLst/>
              <a:gdLst>
                <a:gd name="T0" fmla="*/ 1 w 41"/>
                <a:gd name="T1" fmla="*/ 0 h 93"/>
                <a:gd name="T2" fmla="*/ 0 w 41"/>
                <a:gd name="T3" fmla="*/ 0 h 93"/>
                <a:gd name="T4" fmla="*/ 0 w 41"/>
                <a:gd name="T5" fmla="*/ 2 h 93"/>
                <a:gd name="T6" fmla="*/ 1 w 41"/>
                <a:gd name="T7" fmla="*/ 2 h 93"/>
                <a:gd name="T8" fmla="*/ 1 w 41"/>
                <a:gd name="T9" fmla="*/ 0 h 93"/>
                <a:gd name="T10" fmla="*/ 0 60000 65536"/>
                <a:gd name="T11" fmla="*/ 0 60000 65536"/>
                <a:gd name="T12" fmla="*/ 0 60000 65536"/>
                <a:gd name="T13" fmla="*/ 0 60000 65536"/>
                <a:gd name="T14" fmla="*/ 0 60000 65536"/>
                <a:gd name="T15" fmla="*/ 0 w 41"/>
                <a:gd name="T16" fmla="*/ 0 h 93"/>
                <a:gd name="T17" fmla="*/ 41 w 41"/>
                <a:gd name="T18" fmla="*/ 93 h 93"/>
              </a:gdLst>
              <a:ahLst/>
              <a:cxnLst>
                <a:cxn ang="T10">
                  <a:pos x="T0" y="T1"/>
                </a:cxn>
                <a:cxn ang="T11">
                  <a:pos x="T2" y="T3"/>
                </a:cxn>
                <a:cxn ang="T12">
                  <a:pos x="T4" y="T5"/>
                </a:cxn>
                <a:cxn ang="T13">
                  <a:pos x="T6" y="T7"/>
                </a:cxn>
                <a:cxn ang="T14">
                  <a:pos x="T8" y="T9"/>
                </a:cxn>
              </a:cxnLst>
              <a:rect l="T15" t="T16" r="T17" b="T18"/>
              <a:pathLst>
                <a:path w="41" h="93">
                  <a:moveTo>
                    <a:pt x="41" y="11"/>
                  </a:moveTo>
                  <a:lnTo>
                    <a:pt x="0" y="0"/>
                  </a:lnTo>
                  <a:lnTo>
                    <a:pt x="1" y="87"/>
                  </a:lnTo>
                  <a:lnTo>
                    <a:pt x="41" y="93"/>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0" name="Freeform 321"/>
            <p:cNvSpPr>
              <a:spLocks/>
            </p:cNvSpPr>
            <p:nvPr/>
          </p:nvSpPr>
          <p:spPr bwMode="auto">
            <a:xfrm>
              <a:off x="1132" y="3428"/>
              <a:ext cx="7" cy="16"/>
            </a:xfrm>
            <a:custGeom>
              <a:avLst/>
              <a:gdLst>
                <a:gd name="T0" fmla="*/ 1 w 41"/>
                <a:gd name="T1" fmla="*/ 0 h 92"/>
                <a:gd name="T2" fmla="*/ 0 w 41"/>
                <a:gd name="T3" fmla="*/ 0 h 92"/>
                <a:gd name="T4" fmla="*/ 0 w 41"/>
                <a:gd name="T5" fmla="*/ 3 h 92"/>
                <a:gd name="T6" fmla="*/ 1 w 41"/>
                <a:gd name="T7" fmla="*/ 3 h 92"/>
                <a:gd name="T8" fmla="*/ 1 w 41"/>
                <a:gd name="T9" fmla="*/ 0 h 92"/>
                <a:gd name="T10" fmla="*/ 0 60000 65536"/>
                <a:gd name="T11" fmla="*/ 0 60000 65536"/>
                <a:gd name="T12" fmla="*/ 0 60000 65536"/>
                <a:gd name="T13" fmla="*/ 0 60000 65536"/>
                <a:gd name="T14" fmla="*/ 0 60000 65536"/>
                <a:gd name="T15" fmla="*/ 0 w 41"/>
                <a:gd name="T16" fmla="*/ 0 h 92"/>
                <a:gd name="T17" fmla="*/ 41 w 41"/>
                <a:gd name="T18" fmla="*/ 92 h 92"/>
              </a:gdLst>
              <a:ahLst/>
              <a:cxnLst>
                <a:cxn ang="T10">
                  <a:pos x="T0" y="T1"/>
                </a:cxn>
                <a:cxn ang="T11">
                  <a:pos x="T2" y="T3"/>
                </a:cxn>
                <a:cxn ang="T12">
                  <a:pos x="T4" y="T5"/>
                </a:cxn>
                <a:cxn ang="T13">
                  <a:pos x="T6" y="T7"/>
                </a:cxn>
                <a:cxn ang="T14">
                  <a:pos x="T8" y="T9"/>
                </a:cxn>
              </a:cxnLst>
              <a:rect l="T15" t="T16" r="T17" b="T18"/>
              <a:pathLst>
                <a:path w="41" h="92">
                  <a:moveTo>
                    <a:pt x="41" y="11"/>
                  </a:moveTo>
                  <a:lnTo>
                    <a:pt x="0" y="0"/>
                  </a:lnTo>
                  <a:lnTo>
                    <a:pt x="1" y="87"/>
                  </a:lnTo>
                  <a:lnTo>
                    <a:pt x="41" y="92"/>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1" name="Freeform 322"/>
            <p:cNvSpPr>
              <a:spLocks/>
            </p:cNvSpPr>
            <p:nvPr/>
          </p:nvSpPr>
          <p:spPr bwMode="auto">
            <a:xfrm>
              <a:off x="1132" y="3474"/>
              <a:ext cx="7" cy="16"/>
            </a:xfrm>
            <a:custGeom>
              <a:avLst/>
              <a:gdLst>
                <a:gd name="T0" fmla="*/ 1 w 39"/>
                <a:gd name="T1" fmla="*/ 0 h 92"/>
                <a:gd name="T2" fmla="*/ 0 w 39"/>
                <a:gd name="T3" fmla="*/ 0 h 92"/>
                <a:gd name="T4" fmla="*/ 0 w 39"/>
                <a:gd name="T5" fmla="*/ 3 h 92"/>
                <a:gd name="T6" fmla="*/ 1 w 39"/>
                <a:gd name="T7" fmla="*/ 3 h 92"/>
                <a:gd name="T8" fmla="*/ 1 w 39"/>
                <a:gd name="T9" fmla="*/ 0 h 92"/>
                <a:gd name="T10" fmla="*/ 0 60000 65536"/>
                <a:gd name="T11" fmla="*/ 0 60000 65536"/>
                <a:gd name="T12" fmla="*/ 0 60000 65536"/>
                <a:gd name="T13" fmla="*/ 0 60000 65536"/>
                <a:gd name="T14" fmla="*/ 0 60000 65536"/>
                <a:gd name="T15" fmla="*/ 0 w 39"/>
                <a:gd name="T16" fmla="*/ 0 h 92"/>
                <a:gd name="T17" fmla="*/ 39 w 39"/>
                <a:gd name="T18" fmla="*/ 92 h 92"/>
              </a:gdLst>
              <a:ahLst/>
              <a:cxnLst>
                <a:cxn ang="T10">
                  <a:pos x="T0" y="T1"/>
                </a:cxn>
                <a:cxn ang="T11">
                  <a:pos x="T2" y="T3"/>
                </a:cxn>
                <a:cxn ang="T12">
                  <a:pos x="T4" y="T5"/>
                </a:cxn>
                <a:cxn ang="T13">
                  <a:pos x="T6" y="T7"/>
                </a:cxn>
                <a:cxn ang="T14">
                  <a:pos x="T8" y="T9"/>
                </a:cxn>
              </a:cxnLst>
              <a:rect l="T15" t="T16" r="T17" b="T18"/>
              <a:pathLst>
                <a:path w="39" h="92">
                  <a:moveTo>
                    <a:pt x="39" y="10"/>
                  </a:moveTo>
                  <a:lnTo>
                    <a:pt x="0" y="0"/>
                  </a:lnTo>
                  <a:lnTo>
                    <a:pt x="0" y="86"/>
                  </a:lnTo>
                  <a:lnTo>
                    <a:pt x="39" y="92"/>
                  </a:lnTo>
                  <a:lnTo>
                    <a:pt x="39" y="1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2" name="Freeform 323"/>
            <p:cNvSpPr>
              <a:spLocks/>
            </p:cNvSpPr>
            <p:nvPr/>
          </p:nvSpPr>
          <p:spPr bwMode="auto">
            <a:xfrm>
              <a:off x="1132" y="3520"/>
              <a:ext cx="7" cy="16"/>
            </a:xfrm>
            <a:custGeom>
              <a:avLst/>
              <a:gdLst>
                <a:gd name="T0" fmla="*/ 1 w 40"/>
                <a:gd name="T1" fmla="*/ 0 h 94"/>
                <a:gd name="T2" fmla="*/ 0 w 40"/>
                <a:gd name="T3" fmla="*/ 0 h 94"/>
                <a:gd name="T4" fmla="*/ 0 w 40"/>
                <a:gd name="T5" fmla="*/ 3 h 94"/>
                <a:gd name="T6" fmla="*/ 1 w 40"/>
                <a:gd name="T7" fmla="*/ 3 h 94"/>
                <a:gd name="T8" fmla="*/ 1 w 40"/>
                <a:gd name="T9" fmla="*/ 0 h 94"/>
                <a:gd name="T10" fmla="*/ 0 60000 65536"/>
                <a:gd name="T11" fmla="*/ 0 60000 65536"/>
                <a:gd name="T12" fmla="*/ 0 60000 65536"/>
                <a:gd name="T13" fmla="*/ 0 60000 65536"/>
                <a:gd name="T14" fmla="*/ 0 60000 65536"/>
                <a:gd name="T15" fmla="*/ 0 w 40"/>
                <a:gd name="T16" fmla="*/ 0 h 94"/>
                <a:gd name="T17" fmla="*/ 40 w 40"/>
                <a:gd name="T18" fmla="*/ 94 h 94"/>
              </a:gdLst>
              <a:ahLst/>
              <a:cxnLst>
                <a:cxn ang="T10">
                  <a:pos x="T0" y="T1"/>
                </a:cxn>
                <a:cxn ang="T11">
                  <a:pos x="T2" y="T3"/>
                </a:cxn>
                <a:cxn ang="T12">
                  <a:pos x="T4" y="T5"/>
                </a:cxn>
                <a:cxn ang="T13">
                  <a:pos x="T6" y="T7"/>
                </a:cxn>
                <a:cxn ang="T14">
                  <a:pos x="T8" y="T9"/>
                </a:cxn>
              </a:cxnLst>
              <a:rect l="T15" t="T16" r="T17" b="T18"/>
              <a:pathLst>
                <a:path w="40" h="94">
                  <a:moveTo>
                    <a:pt x="39" y="11"/>
                  </a:moveTo>
                  <a:lnTo>
                    <a:pt x="0" y="0"/>
                  </a:lnTo>
                  <a:lnTo>
                    <a:pt x="0" y="88"/>
                  </a:lnTo>
                  <a:lnTo>
                    <a:pt x="40" y="94"/>
                  </a:lnTo>
                  <a:lnTo>
                    <a:pt x="39"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3" name="Freeform 324"/>
            <p:cNvSpPr>
              <a:spLocks/>
            </p:cNvSpPr>
            <p:nvPr/>
          </p:nvSpPr>
          <p:spPr bwMode="auto">
            <a:xfrm>
              <a:off x="1133" y="3566"/>
              <a:ext cx="6" cy="16"/>
            </a:xfrm>
            <a:custGeom>
              <a:avLst/>
              <a:gdLst>
                <a:gd name="T0" fmla="*/ 1 w 40"/>
                <a:gd name="T1" fmla="*/ 0 h 93"/>
                <a:gd name="T2" fmla="*/ 0 w 40"/>
                <a:gd name="T3" fmla="*/ 0 h 93"/>
                <a:gd name="T4" fmla="*/ 0 w 40"/>
                <a:gd name="T5" fmla="*/ 3 h 93"/>
                <a:gd name="T6" fmla="*/ 1 w 40"/>
                <a:gd name="T7" fmla="*/ 3 h 93"/>
                <a:gd name="T8" fmla="*/ 1 w 40"/>
                <a:gd name="T9" fmla="*/ 0 h 93"/>
                <a:gd name="T10" fmla="*/ 0 60000 65536"/>
                <a:gd name="T11" fmla="*/ 0 60000 65536"/>
                <a:gd name="T12" fmla="*/ 0 60000 65536"/>
                <a:gd name="T13" fmla="*/ 0 60000 65536"/>
                <a:gd name="T14" fmla="*/ 0 60000 65536"/>
                <a:gd name="T15" fmla="*/ 0 w 40"/>
                <a:gd name="T16" fmla="*/ 0 h 93"/>
                <a:gd name="T17" fmla="*/ 40 w 40"/>
                <a:gd name="T18" fmla="*/ 93 h 93"/>
              </a:gdLst>
              <a:ahLst/>
              <a:cxnLst>
                <a:cxn ang="T10">
                  <a:pos x="T0" y="T1"/>
                </a:cxn>
                <a:cxn ang="T11">
                  <a:pos x="T2" y="T3"/>
                </a:cxn>
                <a:cxn ang="T12">
                  <a:pos x="T4" y="T5"/>
                </a:cxn>
                <a:cxn ang="T13">
                  <a:pos x="T6" y="T7"/>
                </a:cxn>
                <a:cxn ang="T14">
                  <a:pos x="T8" y="T9"/>
                </a:cxn>
              </a:cxnLst>
              <a:rect l="T15" t="T16" r="T17" b="T18"/>
              <a:pathLst>
                <a:path w="40" h="93">
                  <a:moveTo>
                    <a:pt x="40" y="11"/>
                  </a:moveTo>
                  <a:lnTo>
                    <a:pt x="0" y="0"/>
                  </a:lnTo>
                  <a:lnTo>
                    <a:pt x="0" y="88"/>
                  </a:lnTo>
                  <a:lnTo>
                    <a:pt x="40" y="93"/>
                  </a:lnTo>
                  <a:lnTo>
                    <a:pt x="40"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4" name="Freeform 325"/>
            <p:cNvSpPr>
              <a:spLocks/>
            </p:cNvSpPr>
            <p:nvPr/>
          </p:nvSpPr>
          <p:spPr bwMode="auto">
            <a:xfrm>
              <a:off x="1126" y="3588"/>
              <a:ext cx="19" cy="66"/>
            </a:xfrm>
            <a:custGeom>
              <a:avLst/>
              <a:gdLst>
                <a:gd name="T0" fmla="*/ 3 w 115"/>
                <a:gd name="T1" fmla="*/ 1 h 390"/>
                <a:gd name="T2" fmla="*/ 3 w 115"/>
                <a:gd name="T3" fmla="*/ 1 h 390"/>
                <a:gd name="T4" fmla="*/ 3 w 115"/>
                <a:gd name="T5" fmla="*/ 0 h 390"/>
                <a:gd name="T6" fmla="*/ 3 w 115"/>
                <a:gd name="T7" fmla="*/ 0 h 390"/>
                <a:gd name="T8" fmla="*/ 3 w 115"/>
                <a:gd name="T9" fmla="*/ 0 h 390"/>
                <a:gd name="T10" fmla="*/ 1 w 115"/>
                <a:gd name="T11" fmla="*/ 0 h 390"/>
                <a:gd name="T12" fmla="*/ 1 w 115"/>
                <a:gd name="T13" fmla="*/ 0 h 390"/>
                <a:gd name="T14" fmla="*/ 1 w 115"/>
                <a:gd name="T15" fmla="*/ 0 h 390"/>
                <a:gd name="T16" fmla="*/ 1 w 115"/>
                <a:gd name="T17" fmla="*/ 0 h 390"/>
                <a:gd name="T18" fmla="*/ 1 w 115"/>
                <a:gd name="T19" fmla="*/ 0 h 390"/>
                <a:gd name="T20" fmla="*/ 1 w 115"/>
                <a:gd name="T21" fmla="*/ 0 h 390"/>
                <a:gd name="T22" fmla="*/ 1 w 115"/>
                <a:gd name="T23" fmla="*/ 0 h 390"/>
                <a:gd name="T24" fmla="*/ 0 w 115"/>
                <a:gd name="T25" fmla="*/ 0 h 390"/>
                <a:gd name="T26" fmla="*/ 0 w 115"/>
                <a:gd name="T27" fmla="*/ 0 h 390"/>
                <a:gd name="T28" fmla="*/ 0 w 115"/>
                <a:gd name="T29" fmla="*/ 0 h 390"/>
                <a:gd name="T30" fmla="*/ 0 w 115"/>
                <a:gd name="T31" fmla="*/ 1 h 390"/>
                <a:gd name="T32" fmla="*/ 0 w 115"/>
                <a:gd name="T33" fmla="*/ 1 h 390"/>
                <a:gd name="T34" fmla="*/ 0 w 115"/>
                <a:gd name="T35" fmla="*/ 1 h 390"/>
                <a:gd name="T36" fmla="*/ 0 w 115"/>
                <a:gd name="T37" fmla="*/ 10 h 390"/>
                <a:gd name="T38" fmla="*/ 0 w 115"/>
                <a:gd name="T39" fmla="*/ 11 h 390"/>
                <a:gd name="T40" fmla="*/ 0 w 115"/>
                <a:gd name="T41" fmla="*/ 11 h 390"/>
                <a:gd name="T42" fmla="*/ 0 w 115"/>
                <a:gd name="T43" fmla="*/ 11 h 390"/>
                <a:gd name="T44" fmla="*/ 1 w 115"/>
                <a:gd name="T45" fmla="*/ 11 h 390"/>
                <a:gd name="T46" fmla="*/ 2 w 115"/>
                <a:gd name="T47" fmla="*/ 11 h 390"/>
                <a:gd name="T48" fmla="*/ 2 w 115"/>
                <a:gd name="T49" fmla="*/ 11 h 390"/>
                <a:gd name="T50" fmla="*/ 2 w 115"/>
                <a:gd name="T51" fmla="*/ 11 h 390"/>
                <a:gd name="T52" fmla="*/ 2 w 115"/>
                <a:gd name="T53" fmla="*/ 11 h 390"/>
                <a:gd name="T54" fmla="*/ 2 w 115"/>
                <a:gd name="T55" fmla="*/ 11 h 390"/>
                <a:gd name="T56" fmla="*/ 2 w 115"/>
                <a:gd name="T57" fmla="*/ 11 h 390"/>
                <a:gd name="T58" fmla="*/ 2 w 115"/>
                <a:gd name="T59" fmla="*/ 11 h 390"/>
                <a:gd name="T60" fmla="*/ 3 w 115"/>
                <a:gd name="T61" fmla="*/ 11 h 390"/>
                <a:gd name="T62" fmla="*/ 3 w 115"/>
                <a:gd name="T63" fmla="*/ 11 h 390"/>
                <a:gd name="T64" fmla="*/ 3 w 115"/>
                <a:gd name="T65" fmla="*/ 11 h 390"/>
                <a:gd name="T66" fmla="*/ 3 w 115"/>
                <a:gd name="T67" fmla="*/ 11 h 390"/>
                <a:gd name="T68" fmla="*/ 3 w 115"/>
                <a:gd name="T69" fmla="*/ 10 h 390"/>
                <a:gd name="T70" fmla="*/ 3 w 115"/>
                <a:gd name="T71" fmla="*/ 10 h 390"/>
                <a:gd name="T72" fmla="*/ 3 w 115"/>
                <a:gd name="T73" fmla="*/ 1 h 3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5"/>
                <a:gd name="T112" fmla="*/ 0 h 390"/>
                <a:gd name="T113" fmla="*/ 115 w 115"/>
                <a:gd name="T114" fmla="*/ 390 h 3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5" h="390">
                  <a:moveTo>
                    <a:pt x="114" y="28"/>
                  </a:moveTo>
                  <a:lnTo>
                    <a:pt x="113" y="20"/>
                  </a:lnTo>
                  <a:lnTo>
                    <a:pt x="109" y="13"/>
                  </a:lnTo>
                  <a:lnTo>
                    <a:pt x="102" y="9"/>
                  </a:lnTo>
                  <a:lnTo>
                    <a:pt x="94" y="6"/>
                  </a:lnTo>
                  <a:lnTo>
                    <a:pt x="54" y="0"/>
                  </a:lnTo>
                  <a:lnTo>
                    <a:pt x="50" y="0"/>
                  </a:lnTo>
                  <a:lnTo>
                    <a:pt x="45" y="0"/>
                  </a:lnTo>
                  <a:lnTo>
                    <a:pt x="40" y="0"/>
                  </a:lnTo>
                  <a:lnTo>
                    <a:pt x="35" y="1"/>
                  </a:lnTo>
                  <a:lnTo>
                    <a:pt x="30" y="2"/>
                  </a:lnTo>
                  <a:lnTo>
                    <a:pt x="25" y="3"/>
                  </a:lnTo>
                  <a:lnTo>
                    <a:pt x="21" y="4"/>
                  </a:lnTo>
                  <a:lnTo>
                    <a:pt x="17" y="7"/>
                  </a:lnTo>
                  <a:lnTo>
                    <a:pt x="10" y="11"/>
                  </a:lnTo>
                  <a:lnTo>
                    <a:pt x="5" y="18"/>
                  </a:lnTo>
                  <a:lnTo>
                    <a:pt x="1" y="26"/>
                  </a:lnTo>
                  <a:lnTo>
                    <a:pt x="0" y="35"/>
                  </a:lnTo>
                  <a:lnTo>
                    <a:pt x="1" y="362"/>
                  </a:lnTo>
                  <a:lnTo>
                    <a:pt x="2" y="370"/>
                  </a:lnTo>
                  <a:lnTo>
                    <a:pt x="7" y="377"/>
                  </a:lnTo>
                  <a:lnTo>
                    <a:pt x="14" y="382"/>
                  </a:lnTo>
                  <a:lnTo>
                    <a:pt x="22" y="385"/>
                  </a:lnTo>
                  <a:lnTo>
                    <a:pt x="61" y="390"/>
                  </a:lnTo>
                  <a:lnTo>
                    <a:pt x="66" y="390"/>
                  </a:lnTo>
                  <a:lnTo>
                    <a:pt x="70" y="390"/>
                  </a:lnTo>
                  <a:lnTo>
                    <a:pt x="76" y="390"/>
                  </a:lnTo>
                  <a:lnTo>
                    <a:pt x="80" y="389"/>
                  </a:lnTo>
                  <a:lnTo>
                    <a:pt x="86" y="389"/>
                  </a:lnTo>
                  <a:lnTo>
                    <a:pt x="91" y="388"/>
                  </a:lnTo>
                  <a:lnTo>
                    <a:pt x="95" y="386"/>
                  </a:lnTo>
                  <a:lnTo>
                    <a:pt x="98" y="385"/>
                  </a:lnTo>
                  <a:lnTo>
                    <a:pt x="105" y="379"/>
                  </a:lnTo>
                  <a:lnTo>
                    <a:pt x="111" y="372"/>
                  </a:lnTo>
                  <a:lnTo>
                    <a:pt x="114" y="364"/>
                  </a:lnTo>
                  <a:lnTo>
                    <a:pt x="115" y="355"/>
                  </a:lnTo>
                  <a:lnTo>
                    <a:pt x="114" y="2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5" name="Freeform 326"/>
            <p:cNvSpPr>
              <a:spLocks/>
            </p:cNvSpPr>
            <p:nvPr/>
          </p:nvSpPr>
          <p:spPr bwMode="auto">
            <a:xfrm>
              <a:off x="1126" y="3591"/>
              <a:ext cx="13" cy="63"/>
            </a:xfrm>
            <a:custGeom>
              <a:avLst/>
              <a:gdLst>
                <a:gd name="T0" fmla="*/ 2 w 80"/>
                <a:gd name="T1" fmla="*/ 11 h 372"/>
                <a:gd name="T2" fmla="*/ 2 w 80"/>
                <a:gd name="T3" fmla="*/ 11 h 372"/>
                <a:gd name="T4" fmla="*/ 2 w 80"/>
                <a:gd name="T5" fmla="*/ 10 h 372"/>
                <a:gd name="T6" fmla="*/ 2 w 80"/>
                <a:gd name="T7" fmla="*/ 10 h 372"/>
                <a:gd name="T8" fmla="*/ 2 w 80"/>
                <a:gd name="T9" fmla="*/ 10 h 372"/>
                <a:gd name="T10" fmla="*/ 2 w 80"/>
                <a:gd name="T11" fmla="*/ 1 h 372"/>
                <a:gd name="T12" fmla="*/ 2 w 80"/>
                <a:gd name="T13" fmla="*/ 1 h 372"/>
                <a:gd name="T14" fmla="*/ 2 w 80"/>
                <a:gd name="T15" fmla="*/ 0 h 372"/>
                <a:gd name="T16" fmla="*/ 2 w 80"/>
                <a:gd name="T17" fmla="*/ 0 h 372"/>
                <a:gd name="T18" fmla="*/ 2 w 80"/>
                <a:gd name="T19" fmla="*/ 0 h 372"/>
                <a:gd name="T20" fmla="*/ 0 w 80"/>
                <a:gd name="T21" fmla="*/ 0 h 372"/>
                <a:gd name="T22" fmla="*/ 0 w 80"/>
                <a:gd name="T23" fmla="*/ 0 h 372"/>
                <a:gd name="T24" fmla="*/ 0 w 80"/>
                <a:gd name="T25" fmla="*/ 0 h 372"/>
                <a:gd name="T26" fmla="*/ 0 w 80"/>
                <a:gd name="T27" fmla="*/ 0 h 372"/>
                <a:gd name="T28" fmla="*/ 0 w 80"/>
                <a:gd name="T29" fmla="*/ 1 h 372"/>
                <a:gd name="T30" fmla="*/ 0 w 80"/>
                <a:gd name="T31" fmla="*/ 10 h 372"/>
                <a:gd name="T32" fmla="*/ 0 w 80"/>
                <a:gd name="T33" fmla="*/ 10 h 372"/>
                <a:gd name="T34" fmla="*/ 0 w 80"/>
                <a:gd name="T35" fmla="*/ 10 h 372"/>
                <a:gd name="T36" fmla="*/ 0 w 80"/>
                <a:gd name="T37" fmla="*/ 10 h 372"/>
                <a:gd name="T38" fmla="*/ 1 w 80"/>
                <a:gd name="T39" fmla="*/ 10 h 372"/>
                <a:gd name="T40" fmla="*/ 2 w 80"/>
                <a:gd name="T41" fmla="*/ 11 h 3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372"/>
                <a:gd name="T65" fmla="*/ 80 w 80"/>
                <a:gd name="T66" fmla="*/ 372 h 3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372">
                  <a:moveTo>
                    <a:pt x="61" y="372"/>
                  </a:moveTo>
                  <a:lnTo>
                    <a:pt x="69" y="371"/>
                  </a:lnTo>
                  <a:lnTo>
                    <a:pt x="76" y="369"/>
                  </a:lnTo>
                  <a:lnTo>
                    <a:pt x="79" y="363"/>
                  </a:lnTo>
                  <a:lnTo>
                    <a:pt x="80" y="355"/>
                  </a:lnTo>
                  <a:lnTo>
                    <a:pt x="79" y="28"/>
                  </a:lnTo>
                  <a:lnTo>
                    <a:pt x="78" y="20"/>
                  </a:lnTo>
                  <a:lnTo>
                    <a:pt x="74" y="13"/>
                  </a:lnTo>
                  <a:lnTo>
                    <a:pt x="67" y="8"/>
                  </a:lnTo>
                  <a:lnTo>
                    <a:pt x="59" y="6"/>
                  </a:lnTo>
                  <a:lnTo>
                    <a:pt x="19" y="0"/>
                  </a:lnTo>
                  <a:lnTo>
                    <a:pt x="12" y="0"/>
                  </a:lnTo>
                  <a:lnTo>
                    <a:pt x="5" y="3"/>
                  </a:lnTo>
                  <a:lnTo>
                    <a:pt x="1" y="9"/>
                  </a:lnTo>
                  <a:lnTo>
                    <a:pt x="0" y="17"/>
                  </a:lnTo>
                  <a:lnTo>
                    <a:pt x="1" y="344"/>
                  </a:lnTo>
                  <a:lnTo>
                    <a:pt x="2" y="352"/>
                  </a:lnTo>
                  <a:lnTo>
                    <a:pt x="7" y="359"/>
                  </a:lnTo>
                  <a:lnTo>
                    <a:pt x="14" y="364"/>
                  </a:lnTo>
                  <a:lnTo>
                    <a:pt x="22" y="367"/>
                  </a:lnTo>
                  <a:lnTo>
                    <a:pt x="61" y="37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54" name="Group 327"/>
          <p:cNvGrpSpPr>
            <a:grpSpLocks/>
          </p:cNvGrpSpPr>
          <p:nvPr/>
        </p:nvGrpSpPr>
        <p:grpSpPr bwMode="auto">
          <a:xfrm>
            <a:off x="7997825" y="5248275"/>
            <a:ext cx="314325" cy="542925"/>
            <a:chOff x="1054" y="3290"/>
            <a:chExt cx="238" cy="366"/>
          </a:xfrm>
        </p:grpSpPr>
        <p:sp>
          <p:nvSpPr>
            <p:cNvPr id="4178" name="Freeform 328"/>
            <p:cNvSpPr>
              <a:spLocks/>
            </p:cNvSpPr>
            <p:nvPr/>
          </p:nvSpPr>
          <p:spPr bwMode="auto">
            <a:xfrm>
              <a:off x="1172" y="3574"/>
              <a:ext cx="120" cy="82"/>
            </a:xfrm>
            <a:custGeom>
              <a:avLst/>
              <a:gdLst>
                <a:gd name="T0" fmla="*/ 2 w 720"/>
                <a:gd name="T1" fmla="*/ 11 h 490"/>
                <a:gd name="T2" fmla="*/ 1 w 720"/>
                <a:gd name="T3" fmla="*/ 11 h 490"/>
                <a:gd name="T4" fmla="*/ 0 w 720"/>
                <a:gd name="T5" fmla="*/ 12 h 490"/>
                <a:gd name="T6" fmla="*/ 0 w 720"/>
                <a:gd name="T7" fmla="*/ 12 h 490"/>
                <a:gd name="T8" fmla="*/ 0 w 720"/>
                <a:gd name="T9" fmla="*/ 13 h 490"/>
                <a:gd name="T10" fmla="*/ 7 w 720"/>
                <a:gd name="T11" fmla="*/ 14 h 490"/>
                <a:gd name="T12" fmla="*/ 8 w 720"/>
                <a:gd name="T13" fmla="*/ 14 h 490"/>
                <a:gd name="T14" fmla="*/ 8 w 720"/>
                <a:gd name="T15" fmla="*/ 14 h 490"/>
                <a:gd name="T16" fmla="*/ 8 w 720"/>
                <a:gd name="T17" fmla="*/ 13 h 490"/>
                <a:gd name="T18" fmla="*/ 10 w 720"/>
                <a:gd name="T19" fmla="*/ 13 h 490"/>
                <a:gd name="T20" fmla="*/ 13 w 720"/>
                <a:gd name="T21" fmla="*/ 11 h 490"/>
                <a:gd name="T22" fmla="*/ 16 w 720"/>
                <a:gd name="T23" fmla="*/ 9 h 490"/>
                <a:gd name="T24" fmla="*/ 18 w 720"/>
                <a:gd name="T25" fmla="*/ 8 h 490"/>
                <a:gd name="T26" fmla="*/ 19 w 720"/>
                <a:gd name="T27" fmla="*/ 8 h 490"/>
                <a:gd name="T28" fmla="*/ 20 w 720"/>
                <a:gd name="T29" fmla="*/ 7 h 490"/>
                <a:gd name="T30" fmla="*/ 20 w 720"/>
                <a:gd name="T31" fmla="*/ 6 h 490"/>
                <a:gd name="T32" fmla="*/ 20 w 720"/>
                <a:gd name="T33" fmla="*/ 6 h 490"/>
                <a:gd name="T34" fmla="*/ 19 w 720"/>
                <a:gd name="T35" fmla="*/ 5 h 490"/>
                <a:gd name="T36" fmla="*/ 19 w 720"/>
                <a:gd name="T37" fmla="*/ 5 h 490"/>
                <a:gd name="T38" fmla="*/ 18 w 720"/>
                <a:gd name="T39" fmla="*/ 5 h 490"/>
                <a:gd name="T40" fmla="*/ 18 w 720"/>
                <a:gd name="T41" fmla="*/ 5 h 490"/>
                <a:gd name="T42" fmla="*/ 17 w 720"/>
                <a:gd name="T43" fmla="*/ 5 h 490"/>
                <a:gd name="T44" fmla="*/ 16 w 720"/>
                <a:gd name="T45" fmla="*/ 3 h 490"/>
                <a:gd name="T46" fmla="*/ 15 w 720"/>
                <a:gd name="T47" fmla="*/ 2 h 490"/>
                <a:gd name="T48" fmla="*/ 15 w 720"/>
                <a:gd name="T49" fmla="*/ 1 h 490"/>
                <a:gd name="T50" fmla="*/ 15 w 720"/>
                <a:gd name="T51" fmla="*/ 1 h 490"/>
                <a:gd name="T52" fmla="*/ 15 w 720"/>
                <a:gd name="T53" fmla="*/ 0 h 490"/>
                <a:gd name="T54" fmla="*/ 14 w 720"/>
                <a:gd name="T55" fmla="*/ 0 h 490"/>
                <a:gd name="T56" fmla="*/ 13 w 720"/>
                <a:gd name="T57" fmla="*/ 0 h 490"/>
                <a:gd name="T58" fmla="*/ 13 w 720"/>
                <a:gd name="T59" fmla="*/ 0 h 490"/>
                <a:gd name="T60" fmla="*/ 13 w 720"/>
                <a:gd name="T61" fmla="*/ 0 h 490"/>
                <a:gd name="T62" fmla="*/ 12 w 720"/>
                <a:gd name="T63" fmla="*/ 0 h 490"/>
                <a:gd name="T64" fmla="*/ 11 w 720"/>
                <a:gd name="T65" fmla="*/ 1 h 490"/>
                <a:gd name="T66" fmla="*/ 10 w 720"/>
                <a:gd name="T67" fmla="*/ 1 h 490"/>
                <a:gd name="T68" fmla="*/ 10 w 720"/>
                <a:gd name="T69" fmla="*/ 1 h 490"/>
                <a:gd name="T70" fmla="*/ 5 w 720"/>
                <a:gd name="T71" fmla="*/ 3 h 490"/>
                <a:gd name="T72" fmla="*/ 5 w 720"/>
                <a:gd name="T73" fmla="*/ 3 h 490"/>
                <a:gd name="T74" fmla="*/ 4 w 720"/>
                <a:gd name="T75" fmla="*/ 4 h 490"/>
                <a:gd name="T76" fmla="*/ 4 w 720"/>
                <a:gd name="T77" fmla="*/ 4 h 490"/>
                <a:gd name="T78" fmla="*/ 3 w 720"/>
                <a:gd name="T79" fmla="*/ 4 h 490"/>
                <a:gd name="T80" fmla="*/ 2 w 720"/>
                <a:gd name="T81" fmla="*/ 4 h 490"/>
                <a:gd name="T82" fmla="*/ 2 w 720"/>
                <a:gd name="T83" fmla="*/ 5 h 490"/>
                <a:gd name="T84" fmla="*/ 2 w 720"/>
                <a:gd name="T85" fmla="*/ 6 h 490"/>
                <a:gd name="T86" fmla="*/ 2 w 720"/>
                <a:gd name="T87" fmla="*/ 11 h 4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20"/>
                <a:gd name="T133" fmla="*/ 0 h 490"/>
                <a:gd name="T134" fmla="*/ 720 w 720"/>
                <a:gd name="T135" fmla="*/ 490 h 49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20" h="490">
                  <a:moveTo>
                    <a:pt x="55" y="382"/>
                  </a:moveTo>
                  <a:lnTo>
                    <a:pt x="54" y="389"/>
                  </a:lnTo>
                  <a:lnTo>
                    <a:pt x="52" y="395"/>
                  </a:lnTo>
                  <a:lnTo>
                    <a:pt x="47" y="401"/>
                  </a:lnTo>
                  <a:lnTo>
                    <a:pt x="41" y="405"/>
                  </a:lnTo>
                  <a:lnTo>
                    <a:pt x="37" y="409"/>
                  </a:lnTo>
                  <a:lnTo>
                    <a:pt x="26" y="414"/>
                  </a:lnTo>
                  <a:lnTo>
                    <a:pt x="14" y="421"/>
                  </a:lnTo>
                  <a:lnTo>
                    <a:pt x="10" y="425"/>
                  </a:lnTo>
                  <a:lnTo>
                    <a:pt x="4" y="429"/>
                  </a:lnTo>
                  <a:lnTo>
                    <a:pt x="1" y="434"/>
                  </a:lnTo>
                  <a:lnTo>
                    <a:pt x="0" y="437"/>
                  </a:lnTo>
                  <a:lnTo>
                    <a:pt x="0" y="440"/>
                  </a:lnTo>
                  <a:lnTo>
                    <a:pt x="1" y="444"/>
                  </a:lnTo>
                  <a:lnTo>
                    <a:pt x="3" y="446"/>
                  </a:lnTo>
                  <a:lnTo>
                    <a:pt x="8" y="449"/>
                  </a:lnTo>
                  <a:lnTo>
                    <a:pt x="14" y="450"/>
                  </a:lnTo>
                  <a:lnTo>
                    <a:pt x="254" y="489"/>
                  </a:lnTo>
                  <a:lnTo>
                    <a:pt x="258" y="490"/>
                  </a:lnTo>
                  <a:lnTo>
                    <a:pt x="264" y="490"/>
                  </a:lnTo>
                  <a:lnTo>
                    <a:pt x="269" y="489"/>
                  </a:lnTo>
                  <a:lnTo>
                    <a:pt x="275" y="489"/>
                  </a:lnTo>
                  <a:lnTo>
                    <a:pt x="281" y="488"/>
                  </a:lnTo>
                  <a:lnTo>
                    <a:pt x="286" y="485"/>
                  </a:lnTo>
                  <a:lnTo>
                    <a:pt x="291" y="484"/>
                  </a:lnTo>
                  <a:lnTo>
                    <a:pt x="295" y="482"/>
                  </a:lnTo>
                  <a:lnTo>
                    <a:pt x="300" y="480"/>
                  </a:lnTo>
                  <a:lnTo>
                    <a:pt x="312" y="473"/>
                  </a:lnTo>
                  <a:lnTo>
                    <a:pt x="333" y="463"/>
                  </a:lnTo>
                  <a:lnTo>
                    <a:pt x="359" y="448"/>
                  </a:lnTo>
                  <a:lnTo>
                    <a:pt x="389" y="432"/>
                  </a:lnTo>
                  <a:lnTo>
                    <a:pt x="423" y="414"/>
                  </a:lnTo>
                  <a:lnTo>
                    <a:pt x="460" y="395"/>
                  </a:lnTo>
                  <a:lnTo>
                    <a:pt x="497" y="375"/>
                  </a:lnTo>
                  <a:lnTo>
                    <a:pt x="535" y="356"/>
                  </a:lnTo>
                  <a:lnTo>
                    <a:pt x="572" y="337"/>
                  </a:lnTo>
                  <a:lnTo>
                    <a:pt x="606" y="319"/>
                  </a:lnTo>
                  <a:lnTo>
                    <a:pt x="636" y="303"/>
                  </a:lnTo>
                  <a:lnTo>
                    <a:pt x="662" y="288"/>
                  </a:lnTo>
                  <a:lnTo>
                    <a:pt x="683" y="278"/>
                  </a:lnTo>
                  <a:lnTo>
                    <a:pt x="695" y="272"/>
                  </a:lnTo>
                  <a:lnTo>
                    <a:pt x="700" y="269"/>
                  </a:lnTo>
                  <a:lnTo>
                    <a:pt x="709" y="263"/>
                  </a:lnTo>
                  <a:lnTo>
                    <a:pt x="715" y="254"/>
                  </a:lnTo>
                  <a:lnTo>
                    <a:pt x="719" y="243"/>
                  </a:lnTo>
                  <a:lnTo>
                    <a:pt x="720" y="233"/>
                  </a:lnTo>
                  <a:lnTo>
                    <a:pt x="720" y="230"/>
                  </a:lnTo>
                  <a:lnTo>
                    <a:pt x="720" y="224"/>
                  </a:lnTo>
                  <a:lnTo>
                    <a:pt x="720" y="218"/>
                  </a:lnTo>
                  <a:lnTo>
                    <a:pt x="720" y="215"/>
                  </a:lnTo>
                  <a:lnTo>
                    <a:pt x="718" y="205"/>
                  </a:lnTo>
                  <a:lnTo>
                    <a:pt x="712" y="196"/>
                  </a:lnTo>
                  <a:lnTo>
                    <a:pt x="704" y="189"/>
                  </a:lnTo>
                  <a:lnTo>
                    <a:pt x="694" y="186"/>
                  </a:lnTo>
                  <a:lnTo>
                    <a:pt x="692" y="186"/>
                  </a:lnTo>
                  <a:lnTo>
                    <a:pt x="686" y="185"/>
                  </a:lnTo>
                  <a:lnTo>
                    <a:pt x="677" y="183"/>
                  </a:lnTo>
                  <a:lnTo>
                    <a:pt x="668" y="182"/>
                  </a:lnTo>
                  <a:lnTo>
                    <a:pt x="658" y="180"/>
                  </a:lnTo>
                  <a:lnTo>
                    <a:pt x="649" y="178"/>
                  </a:lnTo>
                  <a:lnTo>
                    <a:pt x="643" y="177"/>
                  </a:lnTo>
                  <a:lnTo>
                    <a:pt x="641" y="177"/>
                  </a:lnTo>
                  <a:lnTo>
                    <a:pt x="634" y="175"/>
                  </a:lnTo>
                  <a:lnTo>
                    <a:pt x="627" y="170"/>
                  </a:lnTo>
                  <a:lnTo>
                    <a:pt x="622" y="166"/>
                  </a:lnTo>
                  <a:lnTo>
                    <a:pt x="617" y="160"/>
                  </a:lnTo>
                  <a:lnTo>
                    <a:pt x="614" y="155"/>
                  </a:lnTo>
                  <a:lnTo>
                    <a:pt x="607" y="141"/>
                  </a:lnTo>
                  <a:lnTo>
                    <a:pt x="596" y="122"/>
                  </a:lnTo>
                  <a:lnTo>
                    <a:pt x="583" y="98"/>
                  </a:lnTo>
                  <a:lnTo>
                    <a:pt x="571" y="76"/>
                  </a:lnTo>
                  <a:lnTo>
                    <a:pt x="560" y="57"/>
                  </a:lnTo>
                  <a:lnTo>
                    <a:pt x="553" y="43"/>
                  </a:lnTo>
                  <a:lnTo>
                    <a:pt x="549" y="38"/>
                  </a:lnTo>
                  <a:lnTo>
                    <a:pt x="546" y="33"/>
                  </a:lnTo>
                  <a:lnTo>
                    <a:pt x="543" y="30"/>
                  </a:lnTo>
                  <a:lnTo>
                    <a:pt x="539" y="25"/>
                  </a:lnTo>
                  <a:lnTo>
                    <a:pt x="535" y="22"/>
                  </a:lnTo>
                  <a:lnTo>
                    <a:pt x="530" y="18"/>
                  </a:lnTo>
                  <a:lnTo>
                    <a:pt x="525" y="16"/>
                  </a:lnTo>
                  <a:lnTo>
                    <a:pt x="520" y="14"/>
                  </a:lnTo>
                  <a:lnTo>
                    <a:pt x="516" y="13"/>
                  </a:lnTo>
                  <a:lnTo>
                    <a:pt x="513" y="13"/>
                  </a:lnTo>
                  <a:lnTo>
                    <a:pt x="508" y="11"/>
                  </a:lnTo>
                  <a:lnTo>
                    <a:pt x="500" y="9"/>
                  </a:lnTo>
                  <a:lnTo>
                    <a:pt x="492" y="7"/>
                  </a:lnTo>
                  <a:lnTo>
                    <a:pt x="483" y="5"/>
                  </a:lnTo>
                  <a:lnTo>
                    <a:pt x="475" y="4"/>
                  </a:lnTo>
                  <a:lnTo>
                    <a:pt x="469" y="2"/>
                  </a:lnTo>
                  <a:lnTo>
                    <a:pt x="467" y="2"/>
                  </a:lnTo>
                  <a:lnTo>
                    <a:pt x="462" y="0"/>
                  </a:lnTo>
                  <a:lnTo>
                    <a:pt x="457" y="0"/>
                  </a:lnTo>
                  <a:lnTo>
                    <a:pt x="452" y="0"/>
                  </a:lnTo>
                  <a:lnTo>
                    <a:pt x="447" y="0"/>
                  </a:lnTo>
                  <a:lnTo>
                    <a:pt x="440" y="2"/>
                  </a:lnTo>
                  <a:lnTo>
                    <a:pt x="435" y="2"/>
                  </a:lnTo>
                  <a:lnTo>
                    <a:pt x="430" y="4"/>
                  </a:lnTo>
                  <a:lnTo>
                    <a:pt x="425" y="5"/>
                  </a:lnTo>
                  <a:lnTo>
                    <a:pt x="382" y="24"/>
                  </a:lnTo>
                  <a:lnTo>
                    <a:pt x="381" y="25"/>
                  </a:lnTo>
                  <a:lnTo>
                    <a:pt x="377" y="26"/>
                  </a:lnTo>
                  <a:lnTo>
                    <a:pt x="371" y="29"/>
                  </a:lnTo>
                  <a:lnTo>
                    <a:pt x="364" y="32"/>
                  </a:lnTo>
                  <a:lnTo>
                    <a:pt x="356" y="35"/>
                  </a:lnTo>
                  <a:lnTo>
                    <a:pt x="351" y="38"/>
                  </a:lnTo>
                  <a:lnTo>
                    <a:pt x="346" y="39"/>
                  </a:lnTo>
                  <a:lnTo>
                    <a:pt x="345" y="40"/>
                  </a:lnTo>
                  <a:lnTo>
                    <a:pt x="177" y="114"/>
                  </a:lnTo>
                  <a:lnTo>
                    <a:pt x="176" y="115"/>
                  </a:lnTo>
                  <a:lnTo>
                    <a:pt x="171" y="116"/>
                  </a:lnTo>
                  <a:lnTo>
                    <a:pt x="166" y="120"/>
                  </a:lnTo>
                  <a:lnTo>
                    <a:pt x="159" y="122"/>
                  </a:lnTo>
                  <a:lnTo>
                    <a:pt x="151" y="125"/>
                  </a:lnTo>
                  <a:lnTo>
                    <a:pt x="145" y="129"/>
                  </a:lnTo>
                  <a:lnTo>
                    <a:pt x="141" y="130"/>
                  </a:lnTo>
                  <a:lnTo>
                    <a:pt x="140" y="131"/>
                  </a:lnTo>
                  <a:lnTo>
                    <a:pt x="137" y="132"/>
                  </a:lnTo>
                  <a:lnTo>
                    <a:pt x="129" y="135"/>
                  </a:lnTo>
                  <a:lnTo>
                    <a:pt x="119" y="140"/>
                  </a:lnTo>
                  <a:lnTo>
                    <a:pt x="108" y="144"/>
                  </a:lnTo>
                  <a:lnTo>
                    <a:pt x="97" y="149"/>
                  </a:lnTo>
                  <a:lnTo>
                    <a:pt x="87" y="153"/>
                  </a:lnTo>
                  <a:lnTo>
                    <a:pt x="79" y="157"/>
                  </a:lnTo>
                  <a:lnTo>
                    <a:pt x="76" y="158"/>
                  </a:lnTo>
                  <a:lnTo>
                    <a:pt x="67" y="164"/>
                  </a:lnTo>
                  <a:lnTo>
                    <a:pt x="61" y="171"/>
                  </a:lnTo>
                  <a:lnTo>
                    <a:pt x="56" y="182"/>
                  </a:lnTo>
                  <a:lnTo>
                    <a:pt x="55" y="192"/>
                  </a:lnTo>
                  <a:lnTo>
                    <a:pt x="55" y="221"/>
                  </a:lnTo>
                  <a:lnTo>
                    <a:pt x="55" y="286"/>
                  </a:lnTo>
                  <a:lnTo>
                    <a:pt x="55" y="353"/>
                  </a:lnTo>
                  <a:lnTo>
                    <a:pt x="55" y="3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9" name="Freeform 329"/>
            <p:cNvSpPr>
              <a:spLocks/>
            </p:cNvSpPr>
            <p:nvPr/>
          </p:nvSpPr>
          <p:spPr bwMode="auto">
            <a:xfrm>
              <a:off x="1173" y="3575"/>
              <a:ext cx="118" cy="79"/>
            </a:xfrm>
            <a:custGeom>
              <a:avLst/>
              <a:gdLst>
                <a:gd name="T0" fmla="*/ 2 w 705"/>
                <a:gd name="T1" fmla="*/ 5 h 475"/>
                <a:gd name="T2" fmla="*/ 2 w 705"/>
                <a:gd name="T3" fmla="*/ 4 h 475"/>
                <a:gd name="T4" fmla="*/ 4 w 705"/>
                <a:gd name="T5" fmla="*/ 4 h 475"/>
                <a:gd name="T6" fmla="*/ 4 w 705"/>
                <a:gd name="T7" fmla="*/ 3 h 475"/>
                <a:gd name="T8" fmla="*/ 4 w 705"/>
                <a:gd name="T9" fmla="*/ 3 h 475"/>
                <a:gd name="T10" fmla="*/ 5 w 705"/>
                <a:gd name="T11" fmla="*/ 3 h 475"/>
                <a:gd name="T12" fmla="*/ 5 w 705"/>
                <a:gd name="T13" fmla="*/ 3 h 475"/>
                <a:gd name="T14" fmla="*/ 10 w 705"/>
                <a:gd name="T15" fmla="*/ 1 h 475"/>
                <a:gd name="T16" fmla="*/ 10 w 705"/>
                <a:gd name="T17" fmla="*/ 1 h 475"/>
                <a:gd name="T18" fmla="*/ 10 w 705"/>
                <a:gd name="T19" fmla="*/ 1 h 475"/>
                <a:gd name="T20" fmla="*/ 10 w 705"/>
                <a:gd name="T21" fmla="*/ 1 h 475"/>
                <a:gd name="T22" fmla="*/ 12 w 705"/>
                <a:gd name="T23" fmla="*/ 0 h 475"/>
                <a:gd name="T24" fmla="*/ 12 w 705"/>
                <a:gd name="T25" fmla="*/ 0 h 475"/>
                <a:gd name="T26" fmla="*/ 12 w 705"/>
                <a:gd name="T27" fmla="*/ 0 h 475"/>
                <a:gd name="T28" fmla="*/ 13 w 705"/>
                <a:gd name="T29" fmla="*/ 0 h 475"/>
                <a:gd name="T30" fmla="*/ 13 w 705"/>
                <a:gd name="T31" fmla="*/ 0 h 475"/>
                <a:gd name="T32" fmla="*/ 14 w 705"/>
                <a:gd name="T33" fmla="*/ 0 h 475"/>
                <a:gd name="T34" fmla="*/ 15 w 705"/>
                <a:gd name="T35" fmla="*/ 1 h 475"/>
                <a:gd name="T36" fmla="*/ 17 w 705"/>
                <a:gd name="T37" fmla="*/ 4 h 475"/>
                <a:gd name="T38" fmla="*/ 17 w 705"/>
                <a:gd name="T39" fmla="*/ 5 h 475"/>
                <a:gd name="T40" fmla="*/ 18 w 705"/>
                <a:gd name="T41" fmla="*/ 5 h 475"/>
                <a:gd name="T42" fmla="*/ 19 w 705"/>
                <a:gd name="T43" fmla="*/ 5 h 475"/>
                <a:gd name="T44" fmla="*/ 20 w 705"/>
                <a:gd name="T45" fmla="*/ 5 h 475"/>
                <a:gd name="T46" fmla="*/ 20 w 705"/>
                <a:gd name="T47" fmla="*/ 6 h 475"/>
                <a:gd name="T48" fmla="*/ 20 w 705"/>
                <a:gd name="T49" fmla="*/ 7 h 475"/>
                <a:gd name="T50" fmla="*/ 19 w 705"/>
                <a:gd name="T51" fmla="*/ 7 h 475"/>
                <a:gd name="T52" fmla="*/ 8 w 705"/>
                <a:gd name="T53" fmla="*/ 13 h 475"/>
                <a:gd name="T54" fmla="*/ 8 w 705"/>
                <a:gd name="T55" fmla="*/ 13 h 475"/>
                <a:gd name="T56" fmla="*/ 7 w 705"/>
                <a:gd name="T57" fmla="*/ 13 h 475"/>
                <a:gd name="T58" fmla="*/ 7 w 705"/>
                <a:gd name="T59" fmla="*/ 13 h 475"/>
                <a:gd name="T60" fmla="*/ 0 w 705"/>
                <a:gd name="T61" fmla="*/ 12 h 475"/>
                <a:gd name="T62" fmla="*/ 0 w 705"/>
                <a:gd name="T63" fmla="*/ 12 h 475"/>
                <a:gd name="T64" fmla="*/ 0 w 705"/>
                <a:gd name="T65" fmla="*/ 12 h 475"/>
                <a:gd name="T66" fmla="*/ 1 w 705"/>
                <a:gd name="T67" fmla="*/ 11 h 475"/>
                <a:gd name="T68" fmla="*/ 2 w 705"/>
                <a:gd name="T69" fmla="*/ 11 h 475"/>
                <a:gd name="T70" fmla="*/ 2 w 705"/>
                <a:gd name="T71" fmla="*/ 5 h 4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5"/>
                <a:gd name="T109" fmla="*/ 0 h 475"/>
                <a:gd name="T110" fmla="*/ 705 w 705"/>
                <a:gd name="T111" fmla="*/ 475 h 4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5" h="475">
                  <a:moveTo>
                    <a:pt x="54" y="185"/>
                  </a:moveTo>
                  <a:lnTo>
                    <a:pt x="55" y="177"/>
                  </a:lnTo>
                  <a:lnTo>
                    <a:pt x="59" y="169"/>
                  </a:lnTo>
                  <a:lnTo>
                    <a:pt x="65" y="162"/>
                  </a:lnTo>
                  <a:lnTo>
                    <a:pt x="72" y="158"/>
                  </a:lnTo>
                  <a:lnTo>
                    <a:pt x="135" y="130"/>
                  </a:lnTo>
                  <a:lnTo>
                    <a:pt x="140" y="127"/>
                  </a:lnTo>
                  <a:lnTo>
                    <a:pt x="144" y="126"/>
                  </a:lnTo>
                  <a:lnTo>
                    <a:pt x="149" y="124"/>
                  </a:lnTo>
                  <a:lnTo>
                    <a:pt x="153" y="122"/>
                  </a:lnTo>
                  <a:lnTo>
                    <a:pt x="158" y="119"/>
                  </a:lnTo>
                  <a:lnTo>
                    <a:pt x="162" y="117"/>
                  </a:lnTo>
                  <a:lnTo>
                    <a:pt x="167" y="116"/>
                  </a:lnTo>
                  <a:lnTo>
                    <a:pt x="171" y="114"/>
                  </a:lnTo>
                  <a:lnTo>
                    <a:pt x="340" y="40"/>
                  </a:lnTo>
                  <a:lnTo>
                    <a:pt x="345" y="37"/>
                  </a:lnTo>
                  <a:lnTo>
                    <a:pt x="350" y="36"/>
                  </a:lnTo>
                  <a:lnTo>
                    <a:pt x="354" y="34"/>
                  </a:lnTo>
                  <a:lnTo>
                    <a:pt x="359" y="32"/>
                  </a:lnTo>
                  <a:lnTo>
                    <a:pt x="363" y="29"/>
                  </a:lnTo>
                  <a:lnTo>
                    <a:pt x="368" y="27"/>
                  </a:lnTo>
                  <a:lnTo>
                    <a:pt x="372" y="26"/>
                  </a:lnTo>
                  <a:lnTo>
                    <a:pt x="377" y="24"/>
                  </a:lnTo>
                  <a:lnTo>
                    <a:pt x="421" y="5"/>
                  </a:lnTo>
                  <a:lnTo>
                    <a:pt x="425" y="4"/>
                  </a:lnTo>
                  <a:lnTo>
                    <a:pt x="430" y="2"/>
                  </a:lnTo>
                  <a:lnTo>
                    <a:pt x="434" y="1"/>
                  </a:lnTo>
                  <a:lnTo>
                    <a:pt x="440" y="0"/>
                  </a:lnTo>
                  <a:lnTo>
                    <a:pt x="444" y="0"/>
                  </a:lnTo>
                  <a:lnTo>
                    <a:pt x="449" y="0"/>
                  </a:lnTo>
                  <a:lnTo>
                    <a:pt x="453" y="0"/>
                  </a:lnTo>
                  <a:lnTo>
                    <a:pt x="458" y="1"/>
                  </a:lnTo>
                  <a:lnTo>
                    <a:pt x="506" y="13"/>
                  </a:lnTo>
                  <a:lnTo>
                    <a:pt x="514" y="16"/>
                  </a:lnTo>
                  <a:lnTo>
                    <a:pt x="522" y="20"/>
                  </a:lnTo>
                  <a:lnTo>
                    <a:pt x="529" y="27"/>
                  </a:lnTo>
                  <a:lnTo>
                    <a:pt x="535" y="34"/>
                  </a:lnTo>
                  <a:lnTo>
                    <a:pt x="602" y="157"/>
                  </a:lnTo>
                  <a:lnTo>
                    <a:pt x="608" y="163"/>
                  </a:lnTo>
                  <a:lnTo>
                    <a:pt x="616" y="169"/>
                  </a:lnTo>
                  <a:lnTo>
                    <a:pt x="624" y="173"/>
                  </a:lnTo>
                  <a:lnTo>
                    <a:pt x="632" y="177"/>
                  </a:lnTo>
                  <a:lnTo>
                    <a:pt x="685" y="186"/>
                  </a:lnTo>
                  <a:lnTo>
                    <a:pt x="693" y="189"/>
                  </a:lnTo>
                  <a:lnTo>
                    <a:pt x="699" y="194"/>
                  </a:lnTo>
                  <a:lnTo>
                    <a:pt x="704" y="200"/>
                  </a:lnTo>
                  <a:lnTo>
                    <a:pt x="705" y="208"/>
                  </a:lnTo>
                  <a:lnTo>
                    <a:pt x="705" y="226"/>
                  </a:lnTo>
                  <a:lnTo>
                    <a:pt x="704" y="235"/>
                  </a:lnTo>
                  <a:lnTo>
                    <a:pt x="701" y="243"/>
                  </a:lnTo>
                  <a:lnTo>
                    <a:pt x="695" y="251"/>
                  </a:lnTo>
                  <a:lnTo>
                    <a:pt x="688" y="256"/>
                  </a:lnTo>
                  <a:lnTo>
                    <a:pt x="284" y="469"/>
                  </a:lnTo>
                  <a:lnTo>
                    <a:pt x="280" y="470"/>
                  </a:lnTo>
                  <a:lnTo>
                    <a:pt x="275" y="473"/>
                  </a:lnTo>
                  <a:lnTo>
                    <a:pt x="270" y="474"/>
                  </a:lnTo>
                  <a:lnTo>
                    <a:pt x="266" y="474"/>
                  </a:lnTo>
                  <a:lnTo>
                    <a:pt x="260" y="475"/>
                  </a:lnTo>
                  <a:lnTo>
                    <a:pt x="256" y="475"/>
                  </a:lnTo>
                  <a:lnTo>
                    <a:pt x="251" y="475"/>
                  </a:lnTo>
                  <a:lnTo>
                    <a:pt x="247" y="475"/>
                  </a:lnTo>
                  <a:lnTo>
                    <a:pt x="7" y="437"/>
                  </a:lnTo>
                  <a:lnTo>
                    <a:pt x="2" y="434"/>
                  </a:lnTo>
                  <a:lnTo>
                    <a:pt x="0" y="431"/>
                  </a:lnTo>
                  <a:lnTo>
                    <a:pt x="1" y="428"/>
                  </a:lnTo>
                  <a:lnTo>
                    <a:pt x="5" y="423"/>
                  </a:lnTo>
                  <a:lnTo>
                    <a:pt x="37" y="405"/>
                  </a:lnTo>
                  <a:lnTo>
                    <a:pt x="44" y="400"/>
                  </a:lnTo>
                  <a:lnTo>
                    <a:pt x="49" y="392"/>
                  </a:lnTo>
                  <a:lnTo>
                    <a:pt x="53" y="384"/>
                  </a:lnTo>
                  <a:lnTo>
                    <a:pt x="54" y="375"/>
                  </a:lnTo>
                  <a:lnTo>
                    <a:pt x="54" y="185"/>
                  </a:lnTo>
                  <a:close/>
                </a:path>
              </a:pathLst>
            </a:custGeom>
            <a:solidFill>
              <a:srgbClr val="B5B5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0" name="Freeform 330"/>
            <p:cNvSpPr>
              <a:spLocks/>
            </p:cNvSpPr>
            <p:nvPr/>
          </p:nvSpPr>
          <p:spPr bwMode="auto">
            <a:xfrm>
              <a:off x="1173" y="3604"/>
              <a:ext cx="44" cy="50"/>
            </a:xfrm>
            <a:custGeom>
              <a:avLst/>
              <a:gdLst>
                <a:gd name="T0" fmla="*/ 1 w 265"/>
                <a:gd name="T1" fmla="*/ 0 h 305"/>
                <a:gd name="T2" fmla="*/ 1 w 265"/>
                <a:gd name="T3" fmla="*/ 0 h 305"/>
                <a:gd name="T4" fmla="*/ 2 w 265"/>
                <a:gd name="T5" fmla="*/ 0 h 305"/>
                <a:gd name="T6" fmla="*/ 2 w 265"/>
                <a:gd name="T7" fmla="*/ 0 h 305"/>
                <a:gd name="T8" fmla="*/ 2 w 265"/>
                <a:gd name="T9" fmla="*/ 0 h 305"/>
                <a:gd name="T10" fmla="*/ 3 w 265"/>
                <a:gd name="T11" fmla="*/ 0 h 305"/>
                <a:gd name="T12" fmla="*/ 4 w 265"/>
                <a:gd name="T13" fmla="*/ 0 h 305"/>
                <a:gd name="T14" fmla="*/ 4 w 265"/>
                <a:gd name="T15" fmla="*/ 1 h 305"/>
                <a:gd name="T16" fmla="*/ 4 w 265"/>
                <a:gd name="T17" fmla="*/ 1 h 305"/>
                <a:gd name="T18" fmla="*/ 4 w 265"/>
                <a:gd name="T19" fmla="*/ 1 h 305"/>
                <a:gd name="T20" fmla="*/ 5 w 265"/>
                <a:gd name="T21" fmla="*/ 5 h 305"/>
                <a:gd name="T22" fmla="*/ 5 w 265"/>
                <a:gd name="T23" fmla="*/ 5 h 305"/>
                <a:gd name="T24" fmla="*/ 6 w 265"/>
                <a:gd name="T25" fmla="*/ 6 h 305"/>
                <a:gd name="T26" fmla="*/ 6 w 265"/>
                <a:gd name="T27" fmla="*/ 6 h 305"/>
                <a:gd name="T28" fmla="*/ 6 w 265"/>
                <a:gd name="T29" fmla="*/ 6 h 305"/>
                <a:gd name="T30" fmla="*/ 7 w 265"/>
                <a:gd name="T31" fmla="*/ 6 h 305"/>
                <a:gd name="T32" fmla="*/ 7 w 265"/>
                <a:gd name="T33" fmla="*/ 6 h 305"/>
                <a:gd name="T34" fmla="*/ 7 w 265"/>
                <a:gd name="T35" fmla="*/ 7 h 305"/>
                <a:gd name="T36" fmla="*/ 7 w 265"/>
                <a:gd name="T37" fmla="*/ 7 h 305"/>
                <a:gd name="T38" fmla="*/ 7 w 265"/>
                <a:gd name="T39" fmla="*/ 7 h 305"/>
                <a:gd name="T40" fmla="*/ 7 w 265"/>
                <a:gd name="T41" fmla="*/ 8 h 305"/>
                <a:gd name="T42" fmla="*/ 7 w 265"/>
                <a:gd name="T43" fmla="*/ 8 h 305"/>
                <a:gd name="T44" fmla="*/ 7 w 265"/>
                <a:gd name="T45" fmla="*/ 8 h 305"/>
                <a:gd name="T46" fmla="*/ 7 w 265"/>
                <a:gd name="T47" fmla="*/ 8 h 305"/>
                <a:gd name="T48" fmla="*/ 7 w 265"/>
                <a:gd name="T49" fmla="*/ 8 h 305"/>
                <a:gd name="T50" fmla="*/ 0 w 265"/>
                <a:gd name="T51" fmla="*/ 7 h 305"/>
                <a:gd name="T52" fmla="*/ 0 w 265"/>
                <a:gd name="T53" fmla="*/ 7 h 305"/>
                <a:gd name="T54" fmla="*/ 0 w 265"/>
                <a:gd name="T55" fmla="*/ 7 h 305"/>
                <a:gd name="T56" fmla="*/ 0 w 265"/>
                <a:gd name="T57" fmla="*/ 7 h 305"/>
                <a:gd name="T58" fmla="*/ 0 w 265"/>
                <a:gd name="T59" fmla="*/ 7 h 305"/>
                <a:gd name="T60" fmla="*/ 1 w 265"/>
                <a:gd name="T61" fmla="*/ 6 h 305"/>
                <a:gd name="T62" fmla="*/ 1 w 265"/>
                <a:gd name="T63" fmla="*/ 6 h 305"/>
                <a:gd name="T64" fmla="*/ 1 w 265"/>
                <a:gd name="T65" fmla="*/ 6 h 305"/>
                <a:gd name="T66" fmla="*/ 1 w 265"/>
                <a:gd name="T67" fmla="*/ 6 h 305"/>
                <a:gd name="T68" fmla="*/ 1 w 265"/>
                <a:gd name="T69" fmla="*/ 6 h 305"/>
                <a:gd name="T70" fmla="*/ 1 w 265"/>
                <a:gd name="T71" fmla="*/ 0 h 30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65"/>
                <a:gd name="T109" fmla="*/ 0 h 305"/>
                <a:gd name="T110" fmla="*/ 265 w 265"/>
                <a:gd name="T111" fmla="*/ 305 h 30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65" h="305">
                  <a:moveTo>
                    <a:pt x="54" y="15"/>
                  </a:moveTo>
                  <a:lnTo>
                    <a:pt x="55" y="8"/>
                  </a:lnTo>
                  <a:lnTo>
                    <a:pt x="59" y="2"/>
                  </a:lnTo>
                  <a:lnTo>
                    <a:pt x="65" y="0"/>
                  </a:lnTo>
                  <a:lnTo>
                    <a:pt x="73" y="0"/>
                  </a:lnTo>
                  <a:lnTo>
                    <a:pt x="129" y="16"/>
                  </a:lnTo>
                  <a:lnTo>
                    <a:pt x="137" y="19"/>
                  </a:lnTo>
                  <a:lnTo>
                    <a:pt x="144" y="25"/>
                  </a:lnTo>
                  <a:lnTo>
                    <a:pt x="151" y="32"/>
                  </a:lnTo>
                  <a:lnTo>
                    <a:pt x="154" y="39"/>
                  </a:lnTo>
                  <a:lnTo>
                    <a:pt x="195" y="190"/>
                  </a:lnTo>
                  <a:lnTo>
                    <a:pt x="198" y="199"/>
                  </a:lnTo>
                  <a:lnTo>
                    <a:pt x="203" y="207"/>
                  </a:lnTo>
                  <a:lnTo>
                    <a:pt x="210" y="214"/>
                  </a:lnTo>
                  <a:lnTo>
                    <a:pt x="217" y="218"/>
                  </a:lnTo>
                  <a:lnTo>
                    <a:pt x="245" y="233"/>
                  </a:lnTo>
                  <a:lnTo>
                    <a:pt x="251" y="237"/>
                  </a:lnTo>
                  <a:lnTo>
                    <a:pt x="257" y="245"/>
                  </a:lnTo>
                  <a:lnTo>
                    <a:pt x="261" y="253"/>
                  </a:lnTo>
                  <a:lnTo>
                    <a:pt x="263" y="262"/>
                  </a:lnTo>
                  <a:lnTo>
                    <a:pt x="265" y="288"/>
                  </a:lnTo>
                  <a:lnTo>
                    <a:pt x="264" y="296"/>
                  </a:lnTo>
                  <a:lnTo>
                    <a:pt x="260" y="302"/>
                  </a:lnTo>
                  <a:lnTo>
                    <a:pt x="254" y="304"/>
                  </a:lnTo>
                  <a:lnTo>
                    <a:pt x="247" y="305"/>
                  </a:lnTo>
                  <a:lnTo>
                    <a:pt x="7" y="267"/>
                  </a:lnTo>
                  <a:lnTo>
                    <a:pt x="2" y="264"/>
                  </a:lnTo>
                  <a:lnTo>
                    <a:pt x="0" y="261"/>
                  </a:lnTo>
                  <a:lnTo>
                    <a:pt x="1" y="258"/>
                  </a:lnTo>
                  <a:lnTo>
                    <a:pt x="5" y="253"/>
                  </a:lnTo>
                  <a:lnTo>
                    <a:pt x="37" y="235"/>
                  </a:lnTo>
                  <a:lnTo>
                    <a:pt x="44" y="230"/>
                  </a:lnTo>
                  <a:lnTo>
                    <a:pt x="49" y="222"/>
                  </a:lnTo>
                  <a:lnTo>
                    <a:pt x="53" y="214"/>
                  </a:lnTo>
                  <a:lnTo>
                    <a:pt x="54" y="205"/>
                  </a:lnTo>
                  <a:lnTo>
                    <a:pt x="54" y="15"/>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1" name="Freeform 331"/>
            <p:cNvSpPr>
              <a:spLocks/>
            </p:cNvSpPr>
            <p:nvPr/>
          </p:nvSpPr>
          <p:spPr bwMode="auto">
            <a:xfrm>
              <a:off x="1217" y="3608"/>
              <a:ext cx="74" cy="46"/>
            </a:xfrm>
            <a:custGeom>
              <a:avLst/>
              <a:gdLst>
                <a:gd name="T0" fmla="*/ 0 w 442"/>
                <a:gd name="T1" fmla="*/ 6 h 276"/>
                <a:gd name="T2" fmla="*/ 0 w 442"/>
                <a:gd name="T3" fmla="*/ 6 h 276"/>
                <a:gd name="T4" fmla="*/ 0 w 442"/>
                <a:gd name="T5" fmla="*/ 6 h 276"/>
                <a:gd name="T6" fmla="*/ 0 w 442"/>
                <a:gd name="T7" fmla="*/ 6 h 276"/>
                <a:gd name="T8" fmla="*/ 1 w 442"/>
                <a:gd name="T9" fmla="*/ 6 h 276"/>
                <a:gd name="T10" fmla="*/ 12 w 442"/>
                <a:gd name="T11" fmla="*/ 0 h 276"/>
                <a:gd name="T12" fmla="*/ 12 w 442"/>
                <a:gd name="T13" fmla="*/ 0 h 276"/>
                <a:gd name="T14" fmla="*/ 12 w 442"/>
                <a:gd name="T15" fmla="*/ 0 h 276"/>
                <a:gd name="T16" fmla="*/ 12 w 442"/>
                <a:gd name="T17" fmla="*/ 0 h 276"/>
                <a:gd name="T18" fmla="*/ 12 w 442"/>
                <a:gd name="T19" fmla="*/ 0 h 276"/>
                <a:gd name="T20" fmla="*/ 12 w 442"/>
                <a:gd name="T21" fmla="*/ 1 h 276"/>
                <a:gd name="T22" fmla="*/ 12 w 442"/>
                <a:gd name="T23" fmla="*/ 1 h 276"/>
                <a:gd name="T24" fmla="*/ 12 w 442"/>
                <a:gd name="T25" fmla="*/ 1 h 276"/>
                <a:gd name="T26" fmla="*/ 12 w 442"/>
                <a:gd name="T27" fmla="*/ 1 h 276"/>
                <a:gd name="T28" fmla="*/ 12 w 442"/>
                <a:gd name="T29" fmla="*/ 2 h 276"/>
                <a:gd name="T30" fmla="*/ 1 w 442"/>
                <a:gd name="T31" fmla="*/ 8 h 276"/>
                <a:gd name="T32" fmla="*/ 0 w 442"/>
                <a:gd name="T33" fmla="*/ 8 h 276"/>
                <a:gd name="T34" fmla="*/ 0 w 442"/>
                <a:gd name="T35" fmla="*/ 8 h 276"/>
                <a:gd name="T36" fmla="*/ 0 w 442"/>
                <a:gd name="T37" fmla="*/ 7 h 276"/>
                <a:gd name="T38" fmla="*/ 0 w 442"/>
                <a:gd name="T39" fmla="*/ 7 h 276"/>
                <a:gd name="T40" fmla="*/ 0 w 442"/>
                <a:gd name="T41" fmla="*/ 6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2"/>
                <a:gd name="T64" fmla="*/ 0 h 276"/>
                <a:gd name="T65" fmla="*/ 442 w 442"/>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2" h="276">
                  <a:moveTo>
                    <a:pt x="0" y="236"/>
                  </a:moveTo>
                  <a:lnTo>
                    <a:pt x="1" y="227"/>
                  </a:lnTo>
                  <a:lnTo>
                    <a:pt x="4" y="219"/>
                  </a:lnTo>
                  <a:lnTo>
                    <a:pt x="10" y="213"/>
                  </a:lnTo>
                  <a:lnTo>
                    <a:pt x="17" y="207"/>
                  </a:lnTo>
                  <a:lnTo>
                    <a:pt x="424" y="2"/>
                  </a:lnTo>
                  <a:lnTo>
                    <a:pt x="431" y="0"/>
                  </a:lnTo>
                  <a:lnTo>
                    <a:pt x="436" y="1"/>
                  </a:lnTo>
                  <a:lnTo>
                    <a:pt x="441" y="6"/>
                  </a:lnTo>
                  <a:lnTo>
                    <a:pt x="442" y="12"/>
                  </a:lnTo>
                  <a:lnTo>
                    <a:pt x="442" y="30"/>
                  </a:lnTo>
                  <a:lnTo>
                    <a:pt x="441" y="39"/>
                  </a:lnTo>
                  <a:lnTo>
                    <a:pt x="438" y="47"/>
                  </a:lnTo>
                  <a:lnTo>
                    <a:pt x="432" y="55"/>
                  </a:lnTo>
                  <a:lnTo>
                    <a:pt x="425" y="60"/>
                  </a:lnTo>
                  <a:lnTo>
                    <a:pt x="21" y="273"/>
                  </a:lnTo>
                  <a:lnTo>
                    <a:pt x="14" y="276"/>
                  </a:lnTo>
                  <a:lnTo>
                    <a:pt x="9" y="273"/>
                  </a:lnTo>
                  <a:lnTo>
                    <a:pt x="4" y="269"/>
                  </a:lnTo>
                  <a:lnTo>
                    <a:pt x="2" y="262"/>
                  </a:lnTo>
                  <a:lnTo>
                    <a:pt x="0" y="23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2" name="Freeform 332"/>
            <p:cNvSpPr>
              <a:spLocks/>
            </p:cNvSpPr>
            <p:nvPr/>
          </p:nvSpPr>
          <p:spPr bwMode="auto">
            <a:xfrm>
              <a:off x="1233" y="3575"/>
              <a:ext cx="41" cy="38"/>
            </a:xfrm>
            <a:custGeom>
              <a:avLst/>
              <a:gdLst>
                <a:gd name="T0" fmla="*/ 4 w 244"/>
                <a:gd name="T1" fmla="*/ 6 h 227"/>
                <a:gd name="T2" fmla="*/ 4 w 244"/>
                <a:gd name="T3" fmla="*/ 6 h 227"/>
                <a:gd name="T4" fmla="*/ 4 w 244"/>
                <a:gd name="T5" fmla="*/ 6 h 227"/>
                <a:gd name="T6" fmla="*/ 4 w 244"/>
                <a:gd name="T7" fmla="*/ 6 h 227"/>
                <a:gd name="T8" fmla="*/ 4 w 244"/>
                <a:gd name="T9" fmla="*/ 6 h 227"/>
                <a:gd name="T10" fmla="*/ 3 w 244"/>
                <a:gd name="T11" fmla="*/ 6 h 227"/>
                <a:gd name="T12" fmla="*/ 3 w 244"/>
                <a:gd name="T13" fmla="*/ 6 h 227"/>
                <a:gd name="T14" fmla="*/ 3 w 244"/>
                <a:gd name="T15" fmla="*/ 6 h 227"/>
                <a:gd name="T16" fmla="*/ 3 w 244"/>
                <a:gd name="T17" fmla="*/ 6 h 227"/>
                <a:gd name="T18" fmla="*/ 1 w 244"/>
                <a:gd name="T19" fmla="*/ 6 h 227"/>
                <a:gd name="T20" fmla="*/ 1 w 244"/>
                <a:gd name="T21" fmla="*/ 6 h 227"/>
                <a:gd name="T22" fmla="*/ 1 w 244"/>
                <a:gd name="T23" fmla="*/ 6 h 227"/>
                <a:gd name="T24" fmla="*/ 0 w 244"/>
                <a:gd name="T25" fmla="*/ 5 h 227"/>
                <a:gd name="T26" fmla="*/ 0 w 244"/>
                <a:gd name="T27" fmla="*/ 5 h 227"/>
                <a:gd name="T28" fmla="*/ 0 w 244"/>
                <a:gd name="T29" fmla="*/ 2 h 227"/>
                <a:gd name="T30" fmla="*/ 0 w 244"/>
                <a:gd name="T31" fmla="*/ 1 h 227"/>
                <a:gd name="T32" fmla="*/ 0 w 244"/>
                <a:gd name="T33" fmla="*/ 1 h 227"/>
                <a:gd name="T34" fmla="*/ 0 w 244"/>
                <a:gd name="T35" fmla="*/ 1 h 227"/>
                <a:gd name="T36" fmla="*/ 1 w 244"/>
                <a:gd name="T37" fmla="*/ 1 h 227"/>
                <a:gd name="T38" fmla="*/ 2 w 244"/>
                <a:gd name="T39" fmla="*/ 0 h 227"/>
                <a:gd name="T40" fmla="*/ 2 w 244"/>
                <a:gd name="T41" fmla="*/ 0 h 227"/>
                <a:gd name="T42" fmla="*/ 2 w 244"/>
                <a:gd name="T43" fmla="*/ 0 h 227"/>
                <a:gd name="T44" fmla="*/ 2 w 244"/>
                <a:gd name="T45" fmla="*/ 0 h 227"/>
                <a:gd name="T46" fmla="*/ 2 w 244"/>
                <a:gd name="T47" fmla="*/ 0 h 227"/>
                <a:gd name="T48" fmla="*/ 2 w 244"/>
                <a:gd name="T49" fmla="*/ 0 h 227"/>
                <a:gd name="T50" fmla="*/ 3 w 244"/>
                <a:gd name="T51" fmla="*/ 0 h 227"/>
                <a:gd name="T52" fmla="*/ 3 w 244"/>
                <a:gd name="T53" fmla="*/ 0 h 227"/>
                <a:gd name="T54" fmla="*/ 3 w 244"/>
                <a:gd name="T55" fmla="*/ 0 h 227"/>
                <a:gd name="T56" fmla="*/ 4 w 244"/>
                <a:gd name="T57" fmla="*/ 0 h 227"/>
                <a:gd name="T58" fmla="*/ 4 w 244"/>
                <a:gd name="T59" fmla="*/ 1 h 227"/>
                <a:gd name="T60" fmla="*/ 5 w 244"/>
                <a:gd name="T61" fmla="*/ 1 h 227"/>
                <a:gd name="T62" fmla="*/ 5 w 244"/>
                <a:gd name="T63" fmla="*/ 1 h 227"/>
                <a:gd name="T64" fmla="*/ 5 w 244"/>
                <a:gd name="T65" fmla="*/ 1 h 227"/>
                <a:gd name="T66" fmla="*/ 7 w 244"/>
                <a:gd name="T67" fmla="*/ 4 h 227"/>
                <a:gd name="T68" fmla="*/ 7 w 244"/>
                <a:gd name="T69" fmla="*/ 5 h 227"/>
                <a:gd name="T70" fmla="*/ 7 w 244"/>
                <a:gd name="T71" fmla="*/ 5 h 227"/>
                <a:gd name="T72" fmla="*/ 7 w 244"/>
                <a:gd name="T73" fmla="*/ 5 h 227"/>
                <a:gd name="T74" fmla="*/ 7 w 244"/>
                <a:gd name="T75" fmla="*/ 5 h 227"/>
                <a:gd name="T76" fmla="*/ 4 w 244"/>
                <a:gd name="T77" fmla="*/ 6 h 2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44"/>
                <a:gd name="T118" fmla="*/ 0 h 227"/>
                <a:gd name="T119" fmla="*/ 244 w 244"/>
                <a:gd name="T120" fmla="*/ 227 h 22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44" h="227">
                  <a:moveTo>
                    <a:pt x="141" y="223"/>
                  </a:moveTo>
                  <a:lnTo>
                    <a:pt x="138" y="224"/>
                  </a:lnTo>
                  <a:lnTo>
                    <a:pt x="133" y="226"/>
                  </a:lnTo>
                  <a:lnTo>
                    <a:pt x="128" y="226"/>
                  </a:lnTo>
                  <a:lnTo>
                    <a:pt x="123" y="227"/>
                  </a:lnTo>
                  <a:lnTo>
                    <a:pt x="118" y="227"/>
                  </a:lnTo>
                  <a:lnTo>
                    <a:pt x="113" y="227"/>
                  </a:lnTo>
                  <a:lnTo>
                    <a:pt x="108" y="227"/>
                  </a:lnTo>
                  <a:lnTo>
                    <a:pt x="104" y="226"/>
                  </a:lnTo>
                  <a:lnTo>
                    <a:pt x="33" y="205"/>
                  </a:lnTo>
                  <a:lnTo>
                    <a:pt x="25" y="202"/>
                  </a:lnTo>
                  <a:lnTo>
                    <a:pt x="18" y="196"/>
                  </a:lnTo>
                  <a:lnTo>
                    <a:pt x="13" y="188"/>
                  </a:lnTo>
                  <a:lnTo>
                    <a:pt x="11" y="180"/>
                  </a:lnTo>
                  <a:lnTo>
                    <a:pt x="0" y="51"/>
                  </a:lnTo>
                  <a:lnTo>
                    <a:pt x="1" y="43"/>
                  </a:lnTo>
                  <a:lnTo>
                    <a:pt x="3" y="35"/>
                  </a:lnTo>
                  <a:lnTo>
                    <a:pt x="9" y="28"/>
                  </a:lnTo>
                  <a:lnTo>
                    <a:pt x="16" y="24"/>
                  </a:lnTo>
                  <a:lnTo>
                    <a:pt x="60" y="5"/>
                  </a:lnTo>
                  <a:lnTo>
                    <a:pt x="64" y="4"/>
                  </a:lnTo>
                  <a:lnTo>
                    <a:pt x="69" y="2"/>
                  </a:lnTo>
                  <a:lnTo>
                    <a:pt x="73" y="1"/>
                  </a:lnTo>
                  <a:lnTo>
                    <a:pt x="79" y="0"/>
                  </a:lnTo>
                  <a:lnTo>
                    <a:pt x="83" y="0"/>
                  </a:lnTo>
                  <a:lnTo>
                    <a:pt x="88" y="0"/>
                  </a:lnTo>
                  <a:lnTo>
                    <a:pt x="92" y="0"/>
                  </a:lnTo>
                  <a:lnTo>
                    <a:pt x="97" y="1"/>
                  </a:lnTo>
                  <a:lnTo>
                    <a:pt x="145" y="13"/>
                  </a:lnTo>
                  <a:lnTo>
                    <a:pt x="153" y="16"/>
                  </a:lnTo>
                  <a:lnTo>
                    <a:pt x="161" y="20"/>
                  </a:lnTo>
                  <a:lnTo>
                    <a:pt x="168" y="27"/>
                  </a:lnTo>
                  <a:lnTo>
                    <a:pt x="174" y="34"/>
                  </a:lnTo>
                  <a:lnTo>
                    <a:pt x="241" y="157"/>
                  </a:lnTo>
                  <a:lnTo>
                    <a:pt x="244" y="163"/>
                  </a:lnTo>
                  <a:lnTo>
                    <a:pt x="244" y="170"/>
                  </a:lnTo>
                  <a:lnTo>
                    <a:pt x="240" y="177"/>
                  </a:lnTo>
                  <a:lnTo>
                    <a:pt x="233" y="181"/>
                  </a:lnTo>
                  <a:lnTo>
                    <a:pt x="141" y="22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3" name="Freeform 333"/>
            <p:cNvSpPr>
              <a:spLocks/>
            </p:cNvSpPr>
            <p:nvPr/>
          </p:nvSpPr>
          <p:spPr bwMode="auto">
            <a:xfrm>
              <a:off x="1233" y="3581"/>
              <a:ext cx="20" cy="32"/>
            </a:xfrm>
            <a:custGeom>
              <a:avLst/>
              <a:gdLst>
                <a:gd name="T0" fmla="*/ 3 w 118"/>
                <a:gd name="T1" fmla="*/ 5 h 191"/>
                <a:gd name="T2" fmla="*/ 3 w 118"/>
                <a:gd name="T3" fmla="*/ 5 h 191"/>
                <a:gd name="T4" fmla="*/ 3 w 118"/>
                <a:gd name="T5" fmla="*/ 5 h 191"/>
                <a:gd name="T6" fmla="*/ 3 w 118"/>
                <a:gd name="T7" fmla="*/ 5 h 191"/>
                <a:gd name="T8" fmla="*/ 3 w 118"/>
                <a:gd name="T9" fmla="*/ 5 h 191"/>
                <a:gd name="T10" fmla="*/ 2 w 118"/>
                <a:gd name="T11" fmla="*/ 1 h 191"/>
                <a:gd name="T12" fmla="*/ 2 w 118"/>
                <a:gd name="T13" fmla="*/ 1 h 191"/>
                <a:gd name="T14" fmla="*/ 2 w 118"/>
                <a:gd name="T15" fmla="*/ 1 h 191"/>
                <a:gd name="T16" fmla="*/ 2 w 118"/>
                <a:gd name="T17" fmla="*/ 1 h 191"/>
                <a:gd name="T18" fmla="*/ 2 w 118"/>
                <a:gd name="T19" fmla="*/ 0 h 191"/>
                <a:gd name="T20" fmla="*/ 1 w 118"/>
                <a:gd name="T21" fmla="*/ 0 h 191"/>
                <a:gd name="T22" fmla="*/ 0 w 118"/>
                <a:gd name="T23" fmla="*/ 0 h 191"/>
                <a:gd name="T24" fmla="*/ 0 w 118"/>
                <a:gd name="T25" fmla="*/ 0 h 191"/>
                <a:gd name="T26" fmla="*/ 0 w 118"/>
                <a:gd name="T27" fmla="*/ 0 h 191"/>
                <a:gd name="T28" fmla="*/ 0 w 118"/>
                <a:gd name="T29" fmla="*/ 1 h 191"/>
                <a:gd name="T30" fmla="*/ 0 w 118"/>
                <a:gd name="T31" fmla="*/ 4 h 191"/>
                <a:gd name="T32" fmla="*/ 0 w 118"/>
                <a:gd name="T33" fmla="*/ 4 h 191"/>
                <a:gd name="T34" fmla="*/ 1 w 118"/>
                <a:gd name="T35" fmla="*/ 5 h 191"/>
                <a:gd name="T36" fmla="*/ 1 w 118"/>
                <a:gd name="T37" fmla="*/ 5 h 191"/>
                <a:gd name="T38" fmla="*/ 1 w 118"/>
                <a:gd name="T39" fmla="*/ 5 h 191"/>
                <a:gd name="T40" fmla="*/ 3 w 118"/>
                <a:gd name="T41" fmla="*/ 5 h 19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
                <a:gd name="T64" fmla="*/ 0 h 191"/>
                <a:gd name="T65" fmla="*/ 118 w 118"/>
                <a:gd name="T66" fmla="*/ 191 h 19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 h="191">
                  <a:moveTo>
                    <a:pt x="104" y="190"/>
                  </a:moveTo>
                  <a:lnTo>
                    <a:pt x="112" y="191"/>
                  </a:lnTo>
                  <a:lnTo>
                    <a:pt x="116" y="188"/>
                  </a:lnTo>
                  <a:lnTo>
                    <a:pt x="118" y="184"/>
                  </a:lnTo>
                  <a:lnTo>
                    <a:pt x="118" y="177"/>
                  </a:lnTo>
                  <a:lnTo>
                    <a:pt x="83" y="36"/>
                  </a:lnTo>
                  <a:lnTo>
                    <a:pt x="80" y="28"/>
                  </a:lnTo>
                  <a:lnTo>
                    <a:pt x="74" y="22"/>
                  </a:lnTo>
                  <a:lnTo>
                    <a:pt x="68" y="15"/>
                  </a:lnTo>
                  <a:lnTo>
                    <a:pt x="60" y="11"/>
                  </a:lnTo>
                  <a:lnTo>
                    <a:pt x="17" y="0"/>
                  </a:lnTo>
                  <a:lnTo>
                    <a:pt x="10" y="0"/>
                  </a:lnTo>
                  <a:lnTo>
                    <a:pt x="4" y="2"/>
                  </a:lnTo>
                  <a:lnTo>
                    <a:pt x="1" y="8"/>
                  </a:lnTo>
                  <a:lnTo>
                    <a:pt x="0" y="15"/>
                  </a:lnTo>
                  <a:lnTo>
                    <a:pt x="11" y="144"/>
                  </a:lnTo>
                  <a:lnTo>
                    <a:pt x="13" y="152"/>
                  </a:lnTo>
                  <a:lnTo>
                    <a:pt x="18" y="160"/>
                  </a:lnTo>
                  <a:lnTo>
                    <a:pt x="25" y="166"/>
                  </a:lnTo>
                  <a:lnTo>
                    <a:pt x="33" y="169"/>
                  </a:lnTo>
                  <a:lnTo>
                    <a:pt x="104" y="190"/>
                  </a:lnTo>
                  <a:close/>
                </a:path>
              </a:pathLst>
            </a:custGeom>
            <a:solidFill>
              <a:srgbClr val="EDED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4" name="Freeform 334"/>
            <p:cNvSpPr>
              <a:spLocks/>
            </p:cNvSpPr>
            <p:nvPr/>
          </p:nvSpPr>
          <p:spPr bwMode="auto">
            <a:xfrm>
              <a:off x="1208" y="3605"/>
              <a:ext cx="81" cy="38"/>
            </a:xfrm>
            <a:custGeom>
              <a:avLst/>
              <a:gdLst>
                <a:gd name="T0" fmla="*/ 3 w 484"/>
                <a:gd name="T1" fmla="*/ 4 h 230"/>
                <a:gd name="T2" fmla="*/ 3 w 484"/>
                <a:gd name="T3" fmla="*/ 2 h 230"/>
                <a:gd name="T4" fmla="*/ 2 w 484"/>
                <a:gd name="T5" fmla="*/ 2 h 230"/>
                <a:gd name="T6" fmla="*/ 2 w 484"/>
                <a:gd name="T7" fmla="*/ 2 h 230"/>
                <a:gd name="T8" fmla="*/ 3 w 484"/>
                <a:gd name="T9" fmla="*/ 2 h 230"/>
                <a:gd name="T10" fmla="*/ 3 w 484"/>
                <a:gd name="T11" fmla="*/ 1 h 230"/>
                <a:gd name="T12" fmla="*/ 4 w 484"/>
                <a:gd name="T13" fmla="*/ 1 h 230"/>
                <a:gd name="T14" fmla="*/ 4 w 484"/>
                <a:gd name="T15" fmla="*/ 1 h 230"/>
                <a:gd name="T16" fmla="*/ 4 w 484"/>
                <a:gd name="T17" fmla="*/ 1 h 230"/>
                <a:gd name="T18" fmla="*/ 5 w 484"/>
                <a:gd name="T19" fmla="*/ 1 h 230"/>
                <a:gd name="T20" fmla="*/ 5 w 484"/>
                <a:gd name="T21" fmla="*/ 1 h 230"/>
                <a:gd name="T22" fmla="*/ 5 w 484"/>
                <a:gd name="T23" fmla="*/ 1 h 230"/>
                <a:gd name="T24" fmla="*/ 5 w 484"/>
                <a:gd name="T25" fmla="*/ 1 h 230"/>
                <a:gd name="T26" fmla="*/ 5 w 484"/>
                <a:gd name="T27" fmla="*/ 1 h 230"/>
                <a:gd name="T28" fmla="*/ 5 w 484"/>
                <a:gd name="T29" fmla="*/ 1 h 230"/>
                <a:gd name="T30" fmla="*/ 7 w 484"/>
                <a:gd name="T31" fmla="*/ 1 h 230"/>
                <a:gd name="T32" fmla="*/ 7 w 484"/>
                <a:gd name="T33" fmla="*/ 1 h 230"/>
                <a:gd name="T34" fmla="*/ 7 w 484"/>
                <a:gd name="T35" fmla="*/ 1 h 230"/>
                <a:gd name="T36" fmla="*/ 8 w 484"/>
                <a:gd name="T37" fmla="*/ 1 h 230"/>
                <a:gd name="T38" fmla="*/ 8 w 484"/>
                <a:gd name="T39" fmla="*/ 1 h 230"/>
                <a:gd name="T40" fmla="*/ 8 w 484"/>
                <a:gd name="T41" fmla="*/ 1 h 230"/>
                <a:gd name="T42" fmla="*/ 8 w 484"/>
                <a:gd name="T43" fmla="*/ 1 h 230"/>
                <a:gd name="T44" fmla="*/ 8 w 484"/>
                <a:gd name="T45" fmla="*/ 1 h 230"/>
                <a:gd name="T46" fmla="*/ 8 w 484"/>
                <a:gd name="T47" fmla="*/ 1 h 230"/>
                <a:gd name="T48" fmla="*/ 11 w 484"/>
                <a:gd name="T49" fmla="*/ 0 h 230"/>
                <a:gd name="T50" fmla="*/ 11 w 484"/>
                <a:gd name="T51" fmla="*/ 0 h 230"/>
                <a:gd name="T52" fmla="*/ 11 w 484"/>
                <a:gd name="T53" fmla="*/ 0 h 230"/>
                <a:gd name="T54" fmla="*/ 11 w 484"/>
                <a:gd name="T55" fmla="*/ 0 h 230"/>
                <a:gd name="T56" fmla="*/ 11 w 484"/>
                <a:gd name="T57" fmla="*/ 0 h 230"/>
                <a:gd name="T58" fmla="*/ 11 w 484"/>
                <a:gd name="T59" fmla="*/ 0 h 230"/>
                <a:gd name="T60" fmla="*/ 12 w 484"/>
                <a:gd name="T61" fmla="*/ 0 h 230"/>
                <a:gd name="T62" fmla="*/ 12 w 484"/>
                <a:gd name="T63" fmla="*/ 0 h 230"/>
                <a:gd name="T64" fmla="*/ 12 w 484"/>
                <a:gd name="T65" fmla="*/ 0 h 230"/>
                <a:gd name="T66" fmla="*/ 13 w 484"/>
                <a:gd name="T67" fmla="*/ 0 h 230"/>
                <a:gd name="T68" fmla="*/ 14 w 484"/>
                <a:gd name="T69" fmla="*/ 0 h 230"/>
                <a:gd name="T70" fmla="*/ 14 w 484"/>
                <a:gd name="T71" fmla="*/ 0 h 230"/>
                <a:gd name="T72" fmla="*/ 14 w 484"/>
                <a:gd name="T73" fmla="*/ 0 h 230"/>
                <a:gd name="T74" fmla="*/ 13 w 484"/>
                <a:gd name="T75" fmla="*/ 1 h 230"/>
                <a:gd name="T76" fmla="*/ 2 w 484"/>
                <a:gd name="T77" fmla="*/ 6 h 230"/>
                <a:gd name="T78" fmla="*/ 2 w 484"/>
                <a:gd name="T79" fmla="*/ 6 h 230"/>
                <a:gd name="T80" fmla="*/ 2 w 484"/>
                <a:gd name="T81" fmla="*/ 6 h 230"/>
                <a:gd name="T82" fmla="*/ 2 w 484"/>
                <a:gd name="T83" fmla="*/ 6 h 230"/>
                <a:gd name="T84" fmla="*/ 2 w 484"/>
                <a:gd name="T85" fmla="*/ 6 h 230"/>
                <a:gd name="T86" fmla="*/ 1 w 484"/>
                <a:gd name="T87" fmla="*/ 6 h 230"/>
                <a:gd name="T88" fmla="*/ 1 w 484"/>
                <a:gd name="T89" fmla="*/ 6 h 230"/>
                <a:gd name="T90" fmla="*/ 1 w 484"/>
                <a:gd name="T91" fmla="*/ 6 h 230"/>
                <a:gd name="T92" fmla="*/ 1 w 484"/>
                <a:gd name="T93" fmla="*/ 6 h 230"/>
                <a:gd name="T94" fmla="*/ 0 w 484"/>
                <a:gd name="T95" fmla="*/ 6 h 230"/>
                <a:gd name="T96" fmla="*/ 0 w 484"/>
                <a:gd name="T97" fmla="*/ 6 h 230"/>
                <a:gd name="T98" fmla="*/ 0 w 484"/>
                <a:gd name="T99" fmla="*/ 6 h 230"/>
                <a:gd name="T100" fmla="*/ 0 w 484"/>
                <a:gd name="T101" fmla="*/ 5 h 230"/>
                <a:gd name="T102" fmla="*/ 0 w 484"/>
                <a:gd name="T103" fmla="*/ 5 h 230"/>
                <a:gd name="T104" fmla="*/ 3 w 484"/>
                <a:gd name="T105" fmla="*/ 4 h 2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4"/>
                <a:gd name="T160" fmla="*/ 0 h 230"/>
                <a:gd name="T161" fmla="*/ 484 w 484"/>
                <a:gd name="T162" fmla="*/ 230 h 2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4" h="230">
                  <a:moveTo>
                    <a:pt x="118" y="132"/>
                  </a:moveTo>
                  <a:lnTo>
                    <a:pt x="88" y="82"/>
                  </a:lnTo>
                  <a:lnTo>
                    <a:pt x="85" y="75"/>
                  </a:lnTo>
                  <a:lnTo>
                    <a:pt x="85" y="67"/>
                  </a:lnTo>
                  <a:lnTo>
                    <a:pt x="89" y="60"/>
                  </a:lnTo>
                  <a:lnTo>
                    <a:pt x="95" y="56"/>
                  </a:lnTo>
                  <a:lnTo>
                    <a:pt x="146" y="32"/>
                  </a:lnTo>
                  <a:lnTo>
                    <a:pt x="151" y="31"/>
                  </a:lnTo>
                  <a:lnTo>
                    <a:pt x="155" y="30"/>
                  </a:lnTo>
                  <a:lnTo>
                    <a:pt x="160" y="29"/>
                  </a:lnTo>
                  <a:lnTo>
                    <a:pt x="164" y="28"/>
                  </a:lnTo>
                  <a:lnTo>
                    <a:pt x="170" y="28"/>
                  </a:lnTo>
                  <a:lnTo>
                    <a:pt x="175" y="28"/>
                  </a:lnTo>
                  <a:lnTo>
                    <a:pt x="179" y="28"/>
                  </a:lnTo>
                  <a:lnTo>
                    <a:pt x="184" y="29"/>
                  </a:lnTo>
                  <a:lnTo>
                    <a:pt x="255" y="50"/>
                  </a:lnTo>
                  <a:lnTo>
                    <a:pt x="259" y="51"/>
                  </a:lnTo>
                  <a:lnTo>
                    <a:pt x="264" y="51"/>
                  </a:lnTo>
                  <a:lnTo>
                    <a:pt x="269" y="51"/>
                  </a:lnTo>
                  <a:lnTo>
                    <a:pt x="274" y="51"/>
                  </a:lnTo>
                  <a:lnTo>
                    <a:pt x="279" y="50"/>
                  </a:lnTo>
                  <a:lnTo>
                    <a:pt x="284" y="50"/>
                  </a:lnTo>
                  <a:lnTo>
                    <a:pt x="289" y="48"/>
                  </a:lnTo>
                  <a:lnTo>
                    <a:pt x="292" y="47"/>
                  </a:lnTo>
                  <a:lnTo>
                    <a:pt x="384" y="5"/>
                  </a:lnTo>
                  <a:lnTo>
                    <a:pt x="389" y="4"/>
                  </a:lnTo>
                  <a:lnTo>
                    <a:pt x="394" y="2"/>
                  </a:lnTo>
                  <a:lnTo>
                    <a:pt x="398" y="1"/>
                  </a:lnTo>
                  <a:lnTo>
                    <a:pt x="404" y="1"/>
                  </a:lnTo>
                  <a:lnTo>
                    <a:pt x="408" y="0"/>
                  </a:lnTo>
                  <a:lnTo>
                    <a:pt x="413" y="0"/>
                  </a:lnTo>
                  <a:lnTo>
                    <a:pt x="417" y="0"/>
                  </a:lnTo>
                  <a:lnTo>
                    <a:pt x="422" y="1"/>
                  </a:lnTo>
                  <a:lnTo>
                    <a:pt x="475" y="10"/>
                  </a:lnTo>
                  <a:lnTo>
                    <a:pt x="482" y="12"/>
                  </a:lnTo>
                  <a:lnTo>
                    <a:pt x="484" y="14"/>
                  </a:lnTo>
                  <a:lnTo>
                    <a:pt x="483" y="18"/>
                  </a:lnTo>
                  <a:lnTo>
                    <a:pt x="477" y="22"/>
                  </a:lnTo>
                  <a:lnTo>
                    <a:pt x="70" y="227"/>
                  </a:lnTo>
                  <a:lnTo>
                    <a:pt x="65" y="229"/>
                  </a:lnTo>
                  <a:lnTo>
                    <a:pt x="60" y="230"/>
                  </a:lnTo>
                  <a:lnTo>
                    <a:pt x="56" y="230"/>
                  </a:lnTo>
                  <a:lnTo>
                    <a:pt x="51" y="230"/>
                  </a:lnTo>
                  <a:lnTo>
                    <a:pt x="47" y="230"/>
                  </a:lnTo>
                  <a:lnTo>
                    <a:pt x="42" y="229"/>
                  </a:lnTo>
                  <a:lnTo>
                    <a:pt x="38" y="228"/>
                  </a:lnTo>
                  <a:lnTo>
                    <a:pt x="35" y="227"/>
                  </a:lnTo>
                  <a:lnTo>
                    <a:pt x="7" y="212"/>
                  </a:lnTo>
                  <a:lnTo>
                    <a:pt x="2" y="208"/>
                  </a:lnTo>
                  <a:lnTo>
                    <a:pt x="0" y="203"/>
                  </a:lnTo>
                  <a:lnTo>
                    <a:pt x="2" y="199"/>
                  </a:lnTo>
                  <a:lnTo>
                    <a:pt x="7" y="194"/>
                  </a:lnTo>
                  <a:lnTo>
                    <a:pt x="118" y="132"/>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5" name="Freeform 335"/>
            <p:cNvSpPr>
              <a:spLocks/>
            </p:cNvSpPr>
            <p:nvPr/>
          </p:nvSpPr>
          <p:spPr bwMode="auto">
            <a:xfrm>
              <a:off x="1184" y="3596"/>
              <a:ext cx="43" cy="41"/>
            </a:xfrm>
            <a:custGeom>
              <a:avLst/>
              <a:gdLst>
                <a:gd name="T0" fmla="*/ 0 w 256"/>
                <a:gd name="T1" fmla="*/ 1 h 247"/>
                <a:gd name="T2" fmla="*/ 0 w 256"/>
                <a:gd name="T3" fmla="*/ 1 h 247"/>
                <a:gd name="T4" fmla="*/ 0 w 256"/>
                <a:gd name="T5" fmla="*/ 1 h 247"/>
                <a:gd name="T6" fmla="*/ 0 w 256"/>
                <a:gd name="T7" fmla="*/ 1 h 247"/>
                <a:gd name="T8" fmla="*/ 0 w 256"/>
                <a:gd name="T9" fmla="*/ 1 h 247"/>
                <a:gd name="T10" fmla="*/ 2 w 256"/>
                <a:gd name="T11" fmla="*/ 0 h 247"/>
                <a:gd name="T12" fmla="*/ 2 w 256"/>
                <a:gd name="T13" fmla="*/ 0 h 247"/>
                <a:gd name="T14" fmla="*/ 2 w 256"/>
                <a:gd name="T15" fmla="*/ 0 h 247"/>
                <a:gd name="T16" fmla="*/ 2 w 256"/>
                <a:gd name="T17" fmla="*/ 0 h 247"/>
                <a:gd name="T18" fmla="*/ 3 w 256"/>
                <a:gd name="T19" fmla="*/ 0 h 247"/>
                <a:gd name="T20" fmla="*/ 3 w 256"/>
                <a:gd name="T21" fmla="*/ 0 h 247"/>
                <a:gd name="T22" fmla="*/ 3 w 256"/>
                <a:gd name="T23" fmla="*/ 0 h 247"/>
                <a:gd name="T24" fmla="*/ 3 w 256"/>
                <a:gd name="T25" fmla="*/ 0 h 247"/>
                <a:gd name="T26" fmla="*/ 3 w 256"/>
                <a:gd name="T27" fmla="*/ 0 h 247"/>
                <a:gd name="T28" fmla="*/ 4 w 256"/>
                <a:gd name="T29" fmla="*/ 1 h 247"/>
                <a:gd name="T30" fmla="*/ 5 w 256"/>
                <a:gd name="T31" fmla="*/ 1 h 247"/>
                <a:gd name="T32" fmla="*/ 5 w 256"/>
                <a:gd name="T33" fmla="*/ 1 h 247"/>
                <a:gd name="T34" fmla="*/ 5 w 256"/>
                <a:gd name="T35" fmla="*/ 1 h 247"/>
                <a:gd name="T36" fmla="*/ 5 w 256"/>
                <a:gd name="T37" fmla="*/ 1 h 247"/>
                <a:gd name="T38" fmla="*/ 6 w 256"/>
                <a:gd name="T39" fmla="*/ 3 h 247"/>
                <a:gd name="T40" fmla="*/ 6 w 256"/>
                <a:gd name="T41" fmla="*/ 3 h 247"/>
                <a:gd name="T42" fmla="*/ 6 w 256"/>
                <a:gd name="T43" fmla="*/ 3 h 247"/>
                <a:gd name="T44" fmla="*/ 6 w 256"/>
                <a:gd name="T45" fmla="*/ 3 h 247"/>
                <a:gd name="T46" fmla="*/ 7 w 256"/>
                <a:gd name="T47" fmla="*/ 4 h 247"/>
                <a:gd name="T48" fmla="*/ 7 w 256"/>
                <a:gd name="T49" fmla="*/ 5 h 247"/>
                <a:gd name="T50" fmla="*/ 7 w 256"/>
                <a:gd name="T51" fmla="*/ 5 h 247"/>
                <a:gd name="T52" fmla="*/ 7 w 256"/>
                <a:gd name="T53" fmla="*/ 5 h 247"/>
                <a:gd name="T54" fmla="*/ 7 w 256"/>
                <a:gd name="T55" fmla="*/ 5 h 247"/>
                <a:gd name="T56" fmla="*/ 7 w 256"/>
                <a:gd name="T57" fmla="*/ 5 h 247"/>
                <a:gd name="T58" fmla="*/ 4 w 256"/>
                <a:gd name="T59" fmla="*/ 7 h 247"/>
                <a:gd name="T60" fmla="*/ 4 w 256"/>
                <a:gd name="T61" fmla="*/ 7 h 247"/>
                <a:gd name="T62" fmla="*/ 4 w 256"/>
                <a:gd name="T63" fmla="*/ 7 h 247"/>
                <a:gd name="T64" fmla="*/ 4 w 256"/>
                <a:gd name="T65" fmla="*/ 7 h 247"/>
                <a:gd name="T66" fmla="*/ 4 w 256"/>
                <a:gd name="T67" fmla="*/ 6 h 247"/>
                <a:gd name="T68" fmla="*/ 3 w 256"/>
                <a:gd name="T69" fmla="*/ 2 h 247"/>
                <a:gd name="T70" fmla="*/ 3 w 256"/>
                <a:gd name="T71" fmla="*/ 2 h 247"/>
                <a:gd name="T72" fmla="*/ 2 w 256"/>
                <a:gd name="T73" fmla="*/ 2 h 247"/>
                <a:gd name="T74" fmla="*/ 2 w 256"/>
                <a:gd name="T75" fmla="*/ 2 h 247"/>
                <a:gd name="T76" fmla="*/ 2 w 256"/>
                <a:gd name="T77" fmla="*/ 2 h 247"/>
                <a:gd name="T78" fmla="*/ 0 w 256"/>
                <a:gd name="T79" fmla="*/ 1 h 24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6"/>
                <a:gd name="T121" fmla="*/ 0 h 247"/>
                <a:gd name="T122" fmla="*/ 256 w 256"/>
                <a:gd name="T123" fmla="*/ 247 h 24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6" h="247">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2" y="26"/>
                  </a:lnTo>
                  <a:lnTo>
                    <a:pt x="171" y="33"/>
                  </a:lnTo>
                  <a:lnTo>
                    <a:pt x="178" y="40"/>
                  </a:lnTo>
                  <a:lnTo>
                    <a:pt x="184" y="46"/>
                  </a:lnTo>
                  <a:lnTo>
                    <a:pt x="213" y="98"/>
                  </a:lnTo>
                  <a:lnTo>
                    <a:pt x="218" y="106"/>
                  </a:lnTo>
                  <a:lnTo>
                    <a:pt x="223" y="115"/>
                  </a:lnTo>
                  <a:lnTo>
                    <a:pt x="229" y="124"/>
                  </a:lnTo>
                  <a:lnTo>
                    <a:pt x="234" y="132"/>
                  </a:lnTo>
                  <a:lnTo>
                    <a:pt x="254" y="166"/>
                  </a:lnTo>
                  <a:lnTo>
                    <a:pt x="256" y="172"/>
                  </a:lnTo>
                  <a:lnTo>
                    <a:pt x="256" y="180"/>
                  </a:lnTo>
                  <a:lnTo>
                    <a:pt x="253" y="187"/>
                  </a:lnTo>
                  <a:lnTo>
                    <a:pt x="247" y="193"/>
                  </a:lnTo>
                  <a:lnTo>
                    <a:pt x="153" y="244"/>
                  </a:lnTo>
                  <a:lnTo>
                    <a:pt x="146" y="247"/>
                  </a:lnTo>
                  <a:lnTo>
                    <a:pt x="139" y="245"/>
                  </a:lnTo>
                  <a:lnTo>
                    <a:pt x="134" y="241"/>
                  </a:lnTo>
                  <a:lnTo>
                    <a:pt x="131" y="234"/>
                  </a:lnTo>
                  <a:lnTo>
                    <a:pt x="90" y="83"/>
                  </a:lnTo>
                  <a:lnTo>
                    <a:pt x="87" y="76"/>
                  </a:lnTo>
                  <a:lnTo>
                    <a:pt x="80" y="69"/>
                  </a:lnTo>
                  <a:lnTo>
                    <a:pt x="73" y="63"/>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6" name="Freeform 336"/>
            <p:cNvSpPr>
              <a:spLocks/>
            </p:cNvSpPr>
            <p:nvPr/>
          </p:nvSpPr>
          <p:spPr bwMode="auto">
            <a:xfrm>
              <a:off x="1184" y="3596"/>
              <a:ext cx="27" cy="10"/>
            </a:xfrm>
            <a:custGeom>
              <a:avLst/>
              <a:gdLst>
                <a:gd name="T0" fmla="*/ 0 w 162"/>
                <a:gd name="T1" fmla="*/ 1 h 61"/>
                <a:gd name="T2" fmla="*/ 0 w 162"/>
                <a:gd name="T3" fmla="*/ 1 h 61"/>
                <a:gd name="T4" fmla="*/ 0 w 162"/>
                <a:gd name="T5" fmla="*/ 1 h 61"/>
                <a:gd name="T6" fmla="*/ 0 w 162"/>
                <a:gd name="T7" fmla="*/ 1 h 61"/>
                <a:gd name="T8" fmla="*/ 0 w 162"/>
                <a:gd name="T9" fmla="*/ 1 h 61"/>
                <a:gd name="T10" fmla="*/ 2 w 162"/>
                <a:gd name="T11" fmla="*/ 0 h 61"/>
                <a:gd name="T12" fmla="*/ 2 w 162"/>
                <a:gd name="T13" fmla="*/ 0 h 61"/>
                <a:gd name="T14" fmla="*/ 2 w 162"/>
                <a:gd name="T15" fmla="*/ 0 h 61"/>
                <a:gd name="T16" fmla="*/ 2 w 162"/>
                <a:gd name="T17" fmla="*/ 0 h 61"/>
                <a:gd name="T18" fmla="*/ 2 w 162"/>
                <a:gd name="T19" fmla="*/ 0 h 61"/>
                <a:gd name="T20" fmla="*/ 3 w 162"/>
                <a:gd name="T21" fmla="*/ 0 h 61"/>
                <a:gd name="T22" fmla="*/ 3 w 162"/>
                <a:gd name="T23" fmla="*/ 0 h 61"/>
                <a:gd name="T24" fmla="*/ 3 w 162"/>
                <a:gd name="T25" fmla="*/ 0 h 61"/>
                <a:gd name="T26" fmla="*/ 3 w 162"/>
                <a:gd name="T27" fmla="*/ 0 h 61"/>
                <a:gd name="T28" fmla="*/ 4 w 162"/>
                <a:gd name="T29" fmla="*/ 1 h 61"/>
                <a:gd name="T30" fmla="*/ 4 w 162"/>
                <a:gd name="T31" fmla="*/ 1 h 61"/>
                <a:gd name="T32" fmla="*/ 4 w 162"/>
                <a:gd name="T33" fmla="*/ 1 h 61"/>
                <a:gd name="T34" fmla="*/ 4 w 162"/>
                <a:gd name="T35" fmla="*/ 1 h 61"/>
                <a:gd name="T36" fmla="*/ 4 w 162"/>
                <a:gd name="T37" fmla="*/ 1 h 61"/>
                <a:gd name="T38" fmla="*/ 3 w 162"/>
                <a:gd name="T39" fmla="*/ 2 h 61"/>
                <a:gd name="T40" fmla="*/ 3 w 162"/>
                <a:gd name="T41" fmla="*/ 2 h 61"/>
                <a:gd name="T42" fmla="*/ 3 w 162"/>
                <a:gd name="T43" fmla="*/ 2 h 61"/>
                <a:gd name="T44" fmla="*/ 2 w 162"/>
                <a:gd name="T45" fmla="*/ 2 h 61"/>
                <a:gd name="T46" fmla="*/ 2 w 162"/>
                <a:gd name="T47" fmla="*/ 2 h 61"/>
                <a:gd name="T48" fmla="*/ 2 w 162"/>
                <a:gd name="T49" fmla="*/ 2 h 61"/>
                <a:gd name="T50" fmla="*/ 2 w 162"/>
                <a:gd name="T51" fmla="*/ 2 h 61"/>
                <a:gd name="T52" fmla="*/ 2 w 162"/>
                <a:gd name="T53" fmla="*/ 2 h 61"/>
                <a:gd name="T54" fmla="*/ 2 w 162"/>
                <a:gd name="T55" fmla="*/ 2 h 61"/>
                <a:gd name="T56" fmla="*/ 0 w 162"/>
                <a:gd name="T57" fmla="*/ 1 h 6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2"/>
                <a:gd name="T88" fmla="*/ 0 h 61"/>
                <a:gd name="T89" fmla="*/ 162 w 162"/>
                <a:gd name="T90" fmla="*/ 61 h 6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2" h="61">
                  <a:moveTo>
                    <a:pt x="9" y="44"/>
                  </a:moveTo>
                  <a:lnTo>
                    <a:pt x="2" y="42"/>
                  </a:lnTo>
                  <a:lnTo>
                    <a:pt x="0" y="38"/>
                  </a:lnTo>
                  <a:lnTo>
                    <a:pt x="2" y="35"/>
                  </a:lnTo>
                  <a:lnTo>
                    <a:pt x="8" y="32"/>
                  </a:lnTo>
                  <a:lnTo>
                    <a:pt x="71" y="4"/>
                  </a:lnTo>
                  <a:lnTo>
                    <a:pt x="76" y="2"/>
                  </a:lnTo>
                  <a:lnTo>
                    <a:pt x="80" y="1"/>
                  </a:lnTo>
                  <a:lnTo>
                    <a:pt x="85" y="0"/>
                  </a:lnTo>
                  <a:lnTo>
                    <a:pt x="89" y="0"/>
                  </a:lnTo>
                  <a:lnTo>
                    <a:pt x="94" y="0"/>
                  </a:lnTo>
                  <a:lnTo>
                    <a:pt x="98" y="1"/>
                  </a:lnTo>
                  <a:lnTo>
                    <a:pt x="103" y="2"/>
                  </a:lnTo>
                  <a:lnTo>
                    <a:pt x="107" y="4"/>
                  </a:lnTo>
                  <a:lnTo>
                    <a:pt x="155" y="23"/>
                  </a:lnTo>
                  <a:lnTo>
                    <a:pt x="160" y="26"/>
                  </a:lnTo>
                  <a:lnTo>
                    <a:pt x="162" y="29"/>
                  </a:lnTo>
                  <a:lnTo>
                    <a:pt x="160" y="34"/>
                  </a:lnTo>
                  <a:lnTo>
                    <a:pt x="155" y="37"/>
                  </a:lnTo>
                  <a:lnTo>
                    <a:pt x="103" y="58"/>
                  </a:lnTo>
                  <a:lnTo>
                    <a:pt x="98" y="59"/>
                  </a:lnTo>
                  <a:lnTo>
                    <a:pt x="94" y="60"/>
                  </a:lnTo>
                  <a:lnTo>
                    <a:pt x="89" y="60"/>
                  </a:lnTo>
                  <a:lnTo>
                    <a:pt x="85" y="61"/>
                  </a:lnTo>
                  <a:lnTo>
                    <a:pt x="79" y="61"/>
                  </a:lnTo>
                  <a:lnTo>
                    <a:pt x="74" y="61"/>
                  </a:lnTo>
                  <a:lnTo>
                    <a:pt x="70" y="61"/>
                  </a:lnTo>
                  <a:lnTo>
                    <a:pt x="65" y="60"/>
                  </a:lnTo>
                  <a:lnTo>
                    <a:pt x="9" y="4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7" name="Freeform 337"/>
            <p:cNvSpPr>
              <a:spLocks/>
            </p:cNvSpPr>
            <p:nvPr/>
          </p:nvSpPr>
          <p:spPr bwMode="auto">
            <a:xfrm>
              <a:off x="1235" y="3575"/>
              <a:ext cx="24" cy="9"/>
            </a:xfrm>
            <a:custGeom>
              <a:avLst/>
              <a:gdLst>
                <a:gd name="T0" fmla="*/ 0 w 144"/>
                <a:gd name="T1" fmla="*/ 1 h 50"/>
                <a:gd name="T2" fmla="*/ 0 w 144"/>
                <a:gd name="T3" fmla="*/ 1 h 50"/>
                <a:gd name="T4" fmla="*/ 0 w 144"/>
                <a:gd name="T5" fmla="*/ 1 h 50"/>
                <a:gd name="T6" fmla="*/ 0 w 144"/>
                <a:gd name="T7" fmla="*/ 1 h 50"/>
                <a:gd name="T8" fmla="*/ 0 w 144"/>
                <a:gd name="T9" fmla="*/ 1 h 50"/>
                <a:gd name="T10" fmla="*/ 1 w 144"/>
                <a:gd name="T11" fmla="*/ 1 h 50"/>
                <a:gd name="T12" fmla="*/ 2 w 144"/>
                <a:gd name="T13" fmla="*/ 2 h 50"/>
                <a:gd name="T14" fmla="*/ 2 w 144"/>
                <a:gd name="T15" fmla="*/ 2 h 50"/>
                <a:gd name="T16" fmla="*/ 2 w 144"/>
                <a:gd name="T17" fmla="*/ 2 h 50"/>
                <a:gd name="T18" fmla="*/ 2 w 144"/>
                <a:gd name="T19" fmla="*/ 2 h 50"/>
                <a:gd name="T20" fmla="*/ 2 w 144"/>
                <a:gd name="T21" fmla="*/ 2 h 50"/>
                <a:gd name="T22" fmla="*/ 2 w 144"/>
                <a:gd name="T23" fmla="*/ 1 h 50"/>
                <a:gd name="T24" fmla="*/ 2 w 144"/>
                <a:gd name="T25" fmla="*/ 1 h 50"/>
                <a:gd name="T26" fmla="*/ 2 w 144"/>
                <a:gd name="T27" fmla="*/ 1 h 50"/>
                <a:gd name="T28" fmla="*/ 4 w 144"/>
                <a:gd name="T29" fmla="*/ 1 h 50"/>
                <a:gd name="T30" fmla="*/ 4 w 144"/>
                <a:gd name="T31" fmla="*/ 1 h 50"/>
                <a:gd name="T32" fmla="*/ 4 w 144"/>
                <a:gd name="T33" fmla="*/ 1 h 50"/>
                <a:gd name="T34" fmla="*/ 4 w 144"/>
                <a:gd name="T35" fmla="*/ 1 h 50"/>
                <a:gd name="T36" fmla="*/ 4 w 144"/>
                <a:gd name="T37" fmla="*/ 0 h 50"/>
                <a:gd name="T38" fmla="*/ 2 w 144"/>
                <a:gd name="T39" fmla="*/ 0 h 50"/>
                <a:gd name="T40" fmla="*/ 2 w 144"/>
                <a:gd name="T41" fmla="*/ 0 h 50"/>
                <a:gd name="T42" fmla="*/ 2 w 144"/>
                <a:gd name="T43" fmla="*/ 0 h 50"/>
                <a:gd name="T44" fmla="*/ 2 w 144"/>
                <a:gd name="T45" fmla="*/ 0 h 50"/>
                <a:gd name="T46" fmla="*/ 2 w 144"/>
                <a:gd name="T47" fmla="*/ 0 h 50"/>
                <a:gd name="T48" fmla="*/ 2 w 144"/>
                <a:gd name="T49" fmla="*/ 0 h 50"/>
                <a:gd name="T50" fmla="*/ 2 w 144"/>
                <a:gd name="T51" fmla="*/ 0 h 50"/>
                <a:gd name="T52" fmla="*/ 2 w 144"/>
                <a:gd name="T53" fmla="*/ 0 h 50"/>
                <a:gd name="T54" fmla="*/ 1 w 144"/>
                <a:gd name="T55" fmla="*/ 0 h 50"/>
                <a:gd name="T56" fmla="*/ 0 w 144"/>
                <a:gd name="T57" fmla="*/ 1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50"/>
                <a:gd name="T89" fmla="*/ 144 w 14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50">
                  <a:moveTo>
                    <a:pt x="7" y="24"/>
                  </a:moveTo>
                  <a:lnTo>
                    <a:pt x="1" y="27"/>
                  </a:lnTo>
                  <a:lnTo>
                    <a:pt x="0" y="31"/>
                  </a:lnTo>
                  <a:lnTo>
                    <a:pt x="2" y="34"/>
                  </a:lnTo>
                  <a:lnTo>
                    <a:pt x="8" y="36"/>
                  </a:lnTo>
                  <a:lnTo>
                    <a:pt x="51" y="47"/>
                  </a:lnTo>
                  <a:lnTo>
                    <a:pt x="55" y="49"/>
                  </a:lnTo>
                  <a:lnTo>
                    <a:pt x="60" y="50"/>
                  </a:lnTo>
                  <a:lnTo>
                    <a:pt x="64" y="50"/>
                  </a:lnTo>
                  <a:lnTo>
                    <a:pt x="70" y="50"/>
                  </a:lnTo>
                  <a:lnTo>
                    <a:pt x="74" y="49"/>
                  </a:lnTo>
                  <a:lnTo>
                    <a:pt x="79" y="47"/>
                  </a:lnTo>
                  <a:lnTo>
                    <a:pt x="83" y="46"/>
                  </a:lnTo>
                  <a:lnTo>
                    <a:pt x="88" y="45"/>
                  </a:lnTo>
                  <a:lnTo>
                    <a:pt x="136" y="25"/>
                  </a:lnTo>
                  <a:lnTo>
                    <a:pt x="142" y="22"/>
                  </a:lnTo>
                  <a:lnTo>
                    <a:pt x="144" y="18"/>
                  </a:lnTo>
                  <a:lnTo>
                    <a:pt x="142" y="15"/>
                  </a:lnTo>
                  <a:lnTo>
                    <a:pt x="136" y="13"/>
                  </a:lnTo>
                  <a:lnTo>
                    <a:pt x="88" y="1"/>
                  </a:lnTo>
                  <a:lnTo>
                    <a:pt x="83" y="0"/>
                  </a:lnTo>
                  <a:lnTo>
                    <a:pt x="79" y="0"/>
                  </a:lnTo>
                  <a:lnTo>
                    <a:pt x="74" y="0"/>
                  </a:lnTo>
                  <a:lnTo>
                    <a:pt x="70" y="0"/>
                  </a:lnTo>
                  <a:lnTo>
                    <a:pt x="64" y="1"/>
                  </a:lnTo>
                  <a:lnTo>
                    <a:pt x="60" y="2"/>
                  </a:lnTo>
                  <a:lnTo>
                    <a:pt x="55" y="4"/>
                  </a:lnTo>
                  <a:lnTo>
                    <a:pt x="51" y="5"/>
                  </a:lnTo>
                  <a:lnTo>
                    <a:pt x="7" y="24"/>
                  </a:lnTo>
                  <a:close/>
                </a:path>
              </a:pathLst>
            </a:custGeom>
            <a:solidFill>
              <a:srgbClr val="F9F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8" name="Freeform 338"/>
            <p:cNvSpPr>
              <a:spLocks/>
            </p:cNvSpPr>
            <p:nvPr/>
          </p:nvSpPr>
          <p:spPr bwMode="auto">
            <a:xfrm>
              <a:off x="1054" y="3290"/>
              <a:ext cx="224" cy="362"/>
            </a:xfrm>
            <a:custGeom>
              <a:avLst/>
              <a:gdLst>
                <a:gd name="T0" fmla="*/ 1 w 1346"/>
                <a:gd name="T1" fmla="*/ 8 h 2178"/>
                <a:gd name="T2" fmla="*/ 1 w 1346"/>
                <a:gd name="T3" fmla="*/ 8 h 2178"/>
                <a:gd name="T4" fmla="*/ 0 w 1346"/>
                <a:gd name="T5" fmla="*/ 9 h 2178"/>
                <a:gd name="T6" fmla="*/ 0 w 1346"/>
                <a:gd name="T7" fmla="*/ 10 h 2178"/>
                <a:gd name="T8" fmla="*/ 0 w 1346"/>
                <a:gd name="T9" fmla="*/ 56 h 2178"/>
                <a:gd name="T10" fmla="*/ 0 w 1346"/>
                <a:gd name="T11" fmla="*/ 57 h 2178"/>
                <a:gd name="T12" fmla="*/ 1 w 1346"/>
                <a:gd name="T13" fmla="*/ 58 h 2178"/>
                <a:gd name="T14" fmla="*/ 1 w 1346"/>
                <a:gd name="T15" fmla="*/ 58 h 2178"/>
                <a:gd name="T16" fmla="*/ 2 w 1346"/>
                <a:gd name="T17" fmla="*/ 58 h 2178"/>
                <a:gd name="T18" fmla="*/ 17 w 1346"/>
                <a:gd name="T19" fmla="*/ 60 h 2178"/>
                <a:gd name="T20" fmla="*/ 17 w 1346"/>
                <a:gd name="T21" fmla="*/ 60 h 2178"/>
                <a:gd name="T22" fmla="*/ 18 w 1346"/>
                <a:gd name="T23" fmla="*/ 60 h 2178"/>
                <a:gd name="T24" fmla="*/ 19 w 1346"/>
                <a:gd name="T25" fmla="*/ 60 h 2178"/>
                <a:gd name="T26" fmla="*/ 20 w 1346"/>
                <a:gd name="T27" fmla="*/ 60 h 2178"/>
                <a:gd name="T28" fmla="*/ 21 w 1346"/>
                <a:gd name="T29" fmla="*/ 59 h 2178"/>
                <a:gd name="T30" fmla="*/ 23 w 1346"/>
                <a:gd name="T31" fmla="*/ 58 h 2178"/>
                <a:gd name="T32" fmla="*/ 26 w 1346"/>
                <a:gd name="T33" fmla="*/ 56 h 2178"/>
                <a:gd name="T34" fmla="*/ 29 w 1346"/>
                <a:gd name="T35" fmla="*/ 55 h 2178"/>
                <a:gd name="T36" fmla="*/ 32 w 1346"/>
                <a:gd name="T37" fmla="*/ 53 h 2178"/>
                <a:gd name="T38" fmla="*/ 34 w 1346"/>
                <a:gd name="T39" fmla="*/ 52 h 2178"/>
                <a:gd name="T40" fmla="*/ 35 w 1346"/>
                <a:gd name="T41" fmla="*/ 51 h 2178"/>
                <a:gd name="T42" fmla="*/ 36 w 1346"/>
                <a:gd name="T43" fmla="*/ 51 h 2178"/>
                <a:gd name="T44" fmla="*/ 37 w 1346"/>
                <a:gd name="T45" fmla="*/ 50 h 2178"/>
                <a:gd name="T46" fmla="*/ 37 w 1346"/>
                <a:gd name="T47" fmla="*/ 50 h 2178"/>
                <a:gd name="T48" fmla="*/ 37 w 1346"/>
                <a:gd name="T49" fmla="*/ 49 h 2178"/>
                <a:gd name="T50" fmla="*/ 37 w 1346"/>
                <a:gd name="T51" fmla="*/ 4 h 2178"/>
                <a:gd name="T52" fmla="*/ 37 w 1346"/>
                <a:gd name="T53" fmla="*/ 3 h 2178"/>
                <a:gd name="T54" fmla="*/ 37 w 1346"/>
                <a:gd name="T55" fmla="*/ 3 h 2178"/>
                <a:gd name="T56" fmla="*/ 36 w 1346"/>
                <a:gd name="T57" fmla="*/ 2 h 2178"/>
                <a:gd name="T58" fmla="*/ 35 w 1346"/>
                <a:gd name="T59" fmla="*/ 2 h 2178"/>
                <a:gd name="T60" fmla="*/ 21 w 1346"/>
                <a:gd name="T61" fmla="*/ 0 h 2178"/>
                <a:gd name="T62" fmla="*/ 20 w 1346"/>
                <a:gd name="T63" fmla="*/ 0 h 2178"/>
                <a:gd name="T64" fmla="*/ 20 w 1346"/>
                <a:gd name="T65" fmla="*/ 0 h 2178"/>
                <a:gd name="T66" fmla="*/ 19 w 1346"/>
                <a:gd name="T67" fmla="*/ 0 h 2178"/>
                <a:gd name="T68" fmla="*/ 2 w 1346"/>
                <a:gd name="T69" fmla="*/ 8 h 21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46"/>
                <a:gd name="T106" fmla="*/ 0 h 2178"/>
                <a:gd name="T107" fmla="*/ 1346 w 1346"/>
                <a:gd name="T108" fmla="*/ 2178 h 21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46" h="2178">
                  <a:moveTo>
                    <a:pt x="59" y="276"/>
                  </a:moveTo>
                  <a:lnTo>
                    <a:pt x="46" y="283"/>
                  </a:lnTo>
                  <a:lnTo>
                    <a:pt x="36" y="291"/>
                  </a:lnTo>
                  <a:lnTo>
                    <a:pt x="26" y="301"/>
                  </a:lnTo>
                  <a:lnTo>
                    <a:pt x="17" y="312"/>
                  </a:lnTo>
                  <a:lnTo>
                    <a:pt x="10" y="324"/>
                  </a:lnTo>
                  <a:lnTo>
                    <a:pt x="5" y="338"/>
                  </a:lnTo>
                  <a:lnTo>
                    <a:pt x="1" y="351"/>
                  </a:lnTo>
                  <a:lnTo>
                    <a:pt x="0" y="365"/>
                  </a:lnTo>
                  <a:lnTo>
                    <a:pt x="10" y="2038"/>
                  </a:lnTo>
                  <a:lnTo>
                    <a:pt x="11" y="2052"/>
                  </a:lnTo>
                  <a:lnTo>
                    <a:pt x="16" y="2064"/>
                  </a:lnTo>
                  <a:lnTo>
                    <a:pt x="21" y="2076"/>
                  </a:lnTo>
                  <a:lnTo>
                    <a:pt x="29" y="2086"/>
                  </a:lnTo>
                  <a:lnTo>
                    <a:pt x="40" y="2095"/>
                  </a:lnTo>
                  <a:lnTo>
                    <a:pt x="50" y="2103"/>
                  </a:lnTo>
                  <a:lnTo>
                    <a:pt x="62" y="2108"/>
                  </a:lnTo>
                  <a:lnTo>
                    <a:pt x="76" y="2111"/>
                  </a:lnTo>
                  <a:lnTo>
                    <a:pt x="585" y="2176"/>
                  </a:lnTo>
                  <a:lnTo>
                    <a:pt x="598" y="2178"/>
                  </a:lnTo>
                  <a:lnTo>
                    <a:pt x="613" y="2178"/>
                  </a:lnTo>
                  <a:lnTo>
                    <a:pt x="629" y="2176"/>
                  </a:lnTo>
                  <a:lnTo>
                    <a:pt x="645" y="2174"/>
                  </a:lnTo>
                  <a:lnTo>
                    <a:pt x="659" y="2171"/>
                  </a:lnTo>
                  <a:lnTo>
                    <a:pt x="675" y="2166"/>
                  </a:lnTo>
                  <a:lnTo>
                    <a:pt x="689" y="2162"/>
                  </a:lnTo>
                  <a:lnTo>
                    <a:pt x="701" y="2156"/>
                  </a:lnTo>
                  <a:lnTo>
                    <a:pt x="708" y="2153"/>
                  </a:lnTo>
                  <a:lnTo>
                    <a:pt x="726" y="2143"/>
                  </a:lnTo>
                  <a:lnTo>
                    <a:pt x="755" y="2128"/>
                  </a:lnTo>
                  <a:lnTo>
                    <a:pt x="792" y="2108"/>
                  </a:lnTo>
                  <a:lnTo>
                    <a:pt x="836" y="2085"/>
                  </a:lnTo>
                  <a:lnTo>
                    <a:pt x="886" y="2059"/>
                  </a:lnTo>
                  <a:lnTo>
                    <a:pt x="939" y="2031"/>
                  </a:lnTo>
                  <a:lnTo>
                    <a:pt x="995" y="2003"/>
                  </a:lnTo>
                  <a:lnTo>
                    <a:pt x="1049" y="1975"/>
                  </a:lnTo>
                  <a:lnTo>
                    <a:pt x="1102" y="1947"/>
                  </a:lnTo>
                  <a:lnTo>
                    <a:pt x="1151" y="1921"/>
                  </a:lnTo>
                  <a:lnTo>
                    <a:pt x="1195" y="1897"/>
                  </a:lnTo>
                  <a:lnTo>
                    <a:pt x="1233" y="1878"/>
                  </a:lnTo>
                  <a:lnTo>
                    <a:pt x="1262" y="1864"/>
                  </a:lnTo>
                  <a:lnTo>
                    <a:pt x="1280" y="1854"/>
                  </a:lnTo>
                  <a:lnTo>
                    <a:pt x="1287" y="1850"/>
                  </a:lnTo>
                  <a:lnTo>
                    <a:pt x="1298" y="1842"/>
                  </a:lnTo>
                  <a:lnTo>
                    <a:pt x="1309" y="1833"/>
                  </a:lnTo>
                  <a:lnTo>
                    <a:pt x="1319" y="1822"/>
                  </a:lnTo>
                  <a:lnTo>
                    <a:pt x="1328" y="1810"/>
                  </a:lnTo>
                  <a:lnTo>
                    <a:pt x="1334" y="1797"/>
                  </a:lnTo>
                  <a:lnTo>
                    <a:pt x="1339" y="1784"/>
                  </a:lnTo>
                  <a:lnTo>
                    <a:pt x="1342" y="1770"/>
                  </a:lnTo>
                  <a:lnTo>
                    <a:pt x="1343" y="1757"/>
                  </a:lnTo>
                  <a:lnTo>
                    <a:pt x="1346" y="147"/>
                  </a:lnTo>
                  <a:lnTo>
                    <a:pt x="1344" y="133"/>
                  </a:lnTo>
                  <a:lnTo>
                    <a:pt x="1340" y="121"/>
                  </a:lnTo>
                  <a:lnTo>
                    <a:pt x="1334" y="108"/>
                  </a:lnTo>
                  <a:lnTo>
                    <a:pt x="1326" y="98"/>
                  </a:lnTo>
                  <a:lnTo>
                    <a:pt x="1316" y="89"/>
                  </a:lnTo>
                  <a:lnTo>
                    <a:pt x="1306" y="81"/>
                  </a:lnTo>
                  <a:lnTo>
                    <a:pt x="1294" y="76"/>
                  </a:lnTo>
                  <a:lnTo>
                    <a:pt x="1280" y="72"/>
                  </a:lnTo>
                  <a:lnTo>
                    <a:pt x="782" y="3"/>
                  </a:lnTo>
                  <a:lnTo>
                    <a:pt x="769" y="2"/>
                  </a:lnTo>
                  <a:lnTo>
                    <a:pt x="754" y="0"/>
                  </a:lnTo>
                  <a:lnTo>
                    <a:pt x="738" y="2"/>
                  </a:lnTo>
                  <a:lnTo>
                    <a:pt x="722" y="3"/>
                  </a:lnTo>
                  <a:lnTo>
                    <a:pt x="707" y="6"/>
                  </a:lnTo>
                  <a:lnTo>
                    <a:pt x="691" y="9"/>
                  </a:lnTo>
                  <a:lnTo>
                    <a:pt x="677" y="13"/>
                  </a:lnTo>
                  <a:lnTo>
                    <a:pt x="665" y="17"/>
                  </a:lnTo>
                  <a:lnTo>
                    <a:pt x="59" y="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9" name="Freeform 339"/>
            <p:cNvSpPr>
              <a:spLocks/>
            </p:cNvSpPr>
            <p:nvPr/>
          </p:nvSpPr>
          <p:spPr bwMode="auto">
            <a:xfrm>
              <a:off x="1055" y="3291"/>
              <a:ext cx="222" cy="360"/>
            </a:xfrm>
            <a:custGeom>
              <a:avLst/>
              <a:gdLst>
                <a:gd name="T0" fmla="*/ 2 w 1332"/>
                <a:gd name="T1" fmla="*/ 8 h 2163"/>
                <a:gd name="T2" fmla="*/ 1 w 1332"/>
                <a:gd name="T3" fmla="*/ 8 h 2163"/>
                <a:gd name="T4" fmla="*/ 1 w 1332"/>
                <a:gd name="T5" fmla="*/ 8 h 2163"/>
                <a:gd name="T6" fmla="*/ 1 w 1332"/>
                <a:gd name="T7" fmla="*/ 8 h 2163"/>
                <a:gd name="T8" fmla="*/ 0 w 1332"/>
                <a:gd name="T9" fmla="*/ 8 h 2163"/>
                <a:gd name="T10" fmla="*/ 0 w 1332"/>
                <a:gd name="T11" fmla="*/ 9 h 2163"/>
                <a:gd name="T12" fmla="*/ 0 w 1332"/>
                <a:gd name="T13" fmla="*/ 9 h 2163"/>
                <a:gd name="T14" fmla="*/ 0 w 1332"/>
                <a:gd name="T15" fmla="*/ 9 h 2163"/>
                <a:gd name="T16" fmla="*/ 0 w 1332"/>
                <a:gd name="T17" fmla="*/ 10 h 2163"/>
                <a:gd name="T18" fmla="*/ 0 w 1332"/>
                <a:gd name="T19" fmla="*/ 56 h 2163"/>
                <a:gd name="T20" fmla="*/ 0 w 1332"/>
                <a:gd name="T21" fmla="*/ 57 h 2163"/>
                <a:gd name="T22" fmla="*/ 0 w 1332"/>
                <a:gd name="T23" fmla="*/ 57 h 2163"/>
                <a:gd name="T24" fmla="*/ 0 w 1332"/>
                <a:gd name="T25" fmla="*/ 57 h 2163"/>
                <a:gd name="T26" fmla="*/ 1 w 1332"/>
                <a:gd name="T27" fmla="*/ 57 h 2163"/>
                <a:gd name="T28" fmla="*/ 1 w 1332"/>
                <a:gd name="T29" fmla="*/ 58 h 2163"/>
                <a:gd name="T30" fmla="*/ 1 w 1332"/>
                <a:gd name="T31" fmla="*/ 58 h 2163"/>
                <a:gd name="T32" fmla="*/ 2 w 1332"/>
                <a:gd name="T33" fmla="*/ 58 h 2163"/>
                <a:gd name="T34" fmla="*/ 2 w 1332"/>
                <a:gd name="T35" fmla="*/ 58 h 2163"/>
                <a:gd name="T36" fmla="*/ 16 w 1332"/>
                <a:gd name="T37" fmla="*/ 60 h 2163"/>
                <a:gd name="T38" fmla="*/ 16 w 1332"/>
                <a:gd name="T39" fmla="*/ 60 h 2163"/>
                <a:gd name="T40" fmla="*/ 17 w 1332"/>
                <a:gd name="T41" fmla="*/ 60 h 2163"/>
                <a:gd name="T42" fmla="*/ 17 w 1332"/>
                <a:gd name="T43" fmla="*/ 60 h 2163"/>
                <a:gd name="T44" fmla="*/ 18 w 1332"/>
                <a:gd name="T45" fmla="*/ 60 h 2163"/>
                <a:gd name="T46" fmla="*/ 18 w 1332"/>
                <a:gd name="T47" fmla="*/ 60 h 2163"/>
                <a:gd name="T48" fmla="*/ 18 w 1332"/>
                <a:gd name="T49" fmla="*/ 60 h 2163"/>
                <a:gd name="T50" fmla="*/ 19 w 1332"/>
                <a:gd name="T51" fmla="*/ 59 h 2163"/>
                <a:gd name="T52" fmla="*/ 19 w 1332"/>
                <a:gd name="T53" fmla="*/ 59 h 2163"/>
                <a:gd name="T54" fmla="*/ 35 w 1332"/>
                <a:gd name="T55" fmla="*/ 51 h 2163"/>
                <a:gd name="T56" fmla="*/ 36 w 1332"/>
                <a:gd name="T57" fmla="*/ 51 h 2163"/>
                <a:gd name="T58" fmla="*/ 36 w 1332"/>
                <a:gd name="T59" fmla="*/ 50 h 2163"/>
                <a:gd name="T60" fmla="*/ 36 w 1332"/>
                <a:gd name="T61" fmla="*/ 50 h 2163"/>
                <a:gd name="T62" fmla="*/ 36 w 1332"/>
                <a:gd name="T63" fmla="*/ 50 h 2163"/>
                <a:gd name="T64" fmla="*/ 37 w 1332"/>
                <a:gd name="T65" fmla="*/ 49 h 2163"/>
                <a:gd name="T66" fmla="*/ 37 w 1332"/>
                <a:gd name="T67" fmla="*/ 49 h 2163"/>
                <a:gd name="T68" fmla="*/ 37 w 1332"/>
                <a:gd name="T69" fmla="*/ 49 h 2163"/>
                <a:gd name="T70" fmla="*/ 37 w 1332"/>
                <a:gd name="T71" fmla="*/ 48 h 2163"/>
                <a:gd name="T72" fmla="*/ 37 w 1332"/>
                <a:gd name="T73" fmla="*/ 4 h 2163"/>
                <a:gd name="T74" fmla="*/ 37 w 1332"/>
                <a:gd name="T75" fmla="*/ 3 h 2163"/>
                <a:gd name="T76" fmla="*/ 37 w 1332"/>
                <a:gd name="T77" fmla="*/ 3 h 2163"/>
                <a:gd name="T78" fmla="*/ 37 w 1332"/>
                <a:gd name="T79" fmla="*/ 3 h 2163"/>
                <a:gd name="T80" fmla="*/ 36 w 1332"/>
                <a:gd name="T81" fmla="*/ 3 h 2163"/>
                <a:gd name="T82" fmla="*/ 36 w 1332"/>
                <a:gd name="T83" fmla="*/ 2 h 2163"/>
                <a:gd name="T84" fmla="*/ 36 w 1332"/>
                <a:gd name="T85" fmla="*/ 2 h 2163"/>
                <a:gd name="T86" fmla="*/ 36 w 1332"/>
                <a:gd name="T87" fmla="*/ 2 h 2163"/>
                <a:gd name="T88" fmla="*/ 35 w 1332"/>
                <a:gd name="T89" fmla="*/ 2 h 2163"/>
                <a:gd name="T90" fmla="*/ 22 w 1332"/>
                <a:gd name="T91" fmla="*/ 0 h 2163"/>
                <a:gd name="T92" fmla="*/ 21 w 1332"/>
                <a:gd name="T93" fmla="*/ 0 h 2163"/>
                <a:gd name="T94" fmla="*/ 21 w 1332"/>
                <a:gd name="T95" fmla="*/ 0 h 2163"/>
                <a:gd name="T96" fmla="*/ 20 w 1332"/>
                <a:gd name="T97" fmla="*/ 0 h 2163"/>
                <a:gd name="T98" fmla="*/ 20 w 1332"/>
                <a:gd name="T99" fmla="*/ 0 h 2163"/>
                <a:gd name="T100" fmla="*/ 19 w 1332"/>
                <a:gd name="T101" fmla="*/ 0 h 2163"/>
                <a:gd name="T102" fmla="*/ 19 w 1332"/>
                <a:gd name="T103" fmla="*/ 0 h 2163"/>
                <a:gd name="T104" fmla="*/ 19 w 1332"/>
                <a:gd name="T105" fmla="*/ 0 h 2163"/>
                <a:gd name="T106" fmla="*/ 18 w 1332"/>
                <a:gd name="T107" fmla="*/ 0 h 2163"/>
                <a:gd name="T108" fmla="*/ 2 w 1332"/>
                <a:gd name="T109" fmla="*/ 8 h 216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2"/>
                <a:gd name="T166" fmla="*/ 0 h 2163"/>
                <a:gd name="T167" fmla="*/ 1332 w 1332"/>
                <a:gd name="T168" fmla="*/ 2163 h 216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2" h="2163">
                  <a:moveTo>
                    <a:pt x="55" y="274"/>
                  </a:moveTo>
                  <a:lnTo>
                    <a:pt x="44" y="279"/>
                  </a:lnTo>
                  <a:lnTo>
                    <a:pt x="34" y="288"/>
                  </a:lnTo>
                  <a:lnTo>
                    <a:pt x="25" y="297"/>
                  </a:lnTo>
                  <a:lnTo>
                    <a:pt x="16" y="307"/>
                  </a:lnTo>
                  <a:lnTo>
                    <a:pt x="9" y="320"/>
                  </a:lnTo>
                  <a:lnTo>
                    <a:pt x="4" y="331"/>
                  </a:lnTo>
                  <a:lnTo>
                    <a:pt x="1" y="343"/>
                  </a:lnTo>
                  <a:lnTo>
                    <a:pt x="0" y="356"/>
                  </a:lnTo>
                  <a:lnTo>
                    <a:pt x="10" y="2030"/>
                  </a:lnTo>
                  <a:lnTo>
                    <a:pt x="11" y="2042"/>
                  </a:lnTo>
                  <a:lnTo>
                    <a:pt x="14" y="2054"/>
                  </a:lnTo>
                  <a:lnTo>
                    <a:pt x="20" y="2065"/>
                  </a:lnTo>
                  <a:lnTo>
                    <a:pt x="28" y="2074"/>
                  </a:lnTo>
                  <a:lnTo>
                    <a:pt x="36" y="2083"/>
                  </a:lnTo>
                  <a:lnTo>
                    <a:pt x="46" y="2090"/>
                  </a:lnTo>
                  <a:lnTo>
                    <a:pt x="57" y="2094"/>
                  </a:lnTo>
                  <a:lnTo>
                    <a:pt x="69" y="2096"/>
                  </a:lnTo>
                  <a:lnTo>
                    <a:pt x="579" y="2162"/>
                  </a:lnTo>
                  <a:lnTo>
                    <a:pt x="592" y="2163"/>
                  </a:lnTo>
                  <a:lnTo>
                    <a:pt x="606" y="2163"/>
                  </a:lnTo>
                  <a:lnTo>
                    <a:pt x="621" y="2162"/>
                  </a:lnTo>
                  <a:lnTo>
                    <a:pt x="636" y="2159"/>
                  </a:lnTo>
                  <a:lnTo>
                    <a:pt x="651" y="2156"/>
                  </a:lnTo>
                  <a:lnTo>
                    <a:pt x="666" y="2152"/>
                  </a:lnTo>
                  <a:lnTo>
                    <a:pt x="679" y="2147"/>
                  </a:lnTo>
                  <a:lnTo>
                    <a:pt x="691" y="2141"/>
                  </a:lnTo>
                  <a:lnTo>
                    <a:pt x="1277" y="1835"/>
                  </a:lnTo>
                  <a:lnTo>
                    <a:pt x="1287" y="1829"/>
                  </a:lnTo>
                  <a:lnTo>
                    <a:pt x="1297" y="1821"/>
                  </a:lnTo>
                  <a:lnTo>
                    <a:pt x="1306" y="1811"/>
                  </a:lnTo>
                  <a:lnTo>
                    <a:pt x="1314" y="1798"/>
                  </a:lnTo>
                  <a:lnTo>
                    <a:pt x="1321" y="1787"/>
                  </a:lnTo>
                  <a:lnTo>
                    <a:pt x="1325" y="1774"/>
                  </a:lnTo>
                  <a:lnTo>
                    <a:pt x="1328" y="1761"/>
                  </a:lnTo>
                  <a:lnTo>
                    <a:pt x="1330" y="1749"/>
                  </a:lnTo>
                  <a:lnTo>
                    <a:pt x="1332" y="139"/>
                  </a:lnTo>
                  <a:lnTo>
                    <a:pt x="1331" y="126"/>
                  </a:lnTo>
                  <a:lnTo>
                    <a:pt x="1327" y="115"/>
                  </a:lnTo>
                  <a:lnTo>
                    <a:pt x="1322" y="104"/>
                  </a:lnTo>
                  <a:lnTo>
                    <a:pt x="1314" y="95"/>
                  </a:lnTo>
                  <a:lnTo>
                    <a:pt x="1306" y="86"/>
                  </a:lnTo>
                  <a:lnTo>
                    <a:pt x="1296" y="79"/>
                  </a:lnTo>
                  <a:lnTo>
                    <a:pt x="1284" y="75"/>
                  </a:lnTo>
                  <a:lnTo>
                    <a:pt x="1272" y="71"/>
                  </a:lnTo>
                  <a:lnTo>
                    <a:pt x="774" y="1"/>
                  </a:lnTo>
                  <a:lnTo>
                    <a:pt x="761" y="0"/>
                  </a:lnTo>
                  <a:lnTo>
                    <a:pt x="747" y="0"/>
                  </a:lnTo>
                  <a:lnTo>
                    <a:pt x="731" y="0"/>
                  </a:lnTo>
                  <a:lnTo>
                    <a:pt x="717" y="3"/>
                  </a:lnTo>
                  <a:lnTo>
                    <a:pt x="701" y="5"/>
                  </a:lnTo>
                  <a:lnTo>
                    <a:pt x="686" y="8"/>
                  </a:lnTo>
                  <a:lnTo>
                    <a:pt x="673" y="12"/>
                  </a:lnTo>
                  <a:lnTo>
                    <a:pt x="660" y="16"/>
                  </a:lnTo>
                  <a:lnTo>
                    <a:pt x="55" y="27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0" name="Freeform 340"/>
            <p:cNvSpPr>
              <a:spLocks/>
            </p:cNvSpPr>
            <p:nvPr/>
          </p:nvSpPr>
          <p:spPr bwMode="auto">
            <a:xfrm>
              <a:off x="1163" y="3311"/>
              <a:ext cx="111" cy="334"/>
            </a:xfrm>
            <a:custGeom>
              <a:avLst/>
              <a:gdLst>
                <a:gd name="T0" fmla="*/ 19 w 662"/>
                <a:gd name="T1" fmla="*/ 45 h 2007"/>
                <a:gd name="T2" fmla="*/ 19 w 662"/>
                <a:gd name="T3" fmla="*/ 45 h 2007"/>
                <a:gd name="T4" fmla="*/ 18 w 662"/>
                <a:gd name="T5" fmla="*/ 46 h 2007"/>
                <a:gd name="T6" fmla="*/ 18 w 662"/>
                <a:gd name="T7" fmla="*/ 46 h 2007"/>
                <a:gd name="T8" fmla="*/ 18 w 662"/>
                <a:gd name="T9" fmla="*/ 46 h 2007"/>
                <a:gd name="T10" fmla="*/ 18 w 662"/>
                <a:gd name="T11" fmla="*/ 46 h 2007"/>
                <a:gd name="T12" fmla="*/ 18 w 662"/>
                <a:gd name="T13" fmla="*/ 47 h 2007"/>
                <a:gd name="T14" fmla="*/ 18 w 662"/>
                <a:gd name="T15" fmla="*/ 47 h 2007"/>
                <a:gd name="T16" fmla="*/ 17 w 662"/>
                <a:gd name="T17" fmla="*/ 47 h 2007"/>
                <a:gd name="T18" fmla="*/ 1 w 662"/>
                <a:gd name="T19" fmla="*/ 55 h 2007"/>
                <a:gd name="T20" fmla="*/ 1 w 662"/>
                <a:gd name="T21" fmla="*/ 56 h 2007"/>
                <a:gd name="T22" fmla="*/ 1 w 662"/>
                <a:gd name="T23" fmla="*/ 56 h 2007"/>
                <a:gd name="T24" fmla="*/ 1 w 662"/>
                <a:gd name="T25" fmla="*/ 56 h 2007"/>
                <a:gd name="T26" fmla="*/ 1 w 662"/>
                <a:gd name="T27" fmla="*/ 56 h 2007"/>
                <a:gd name="T28" fmla="*/ 0 w 662"/>
                <a:gd name="T29" fmla="*/ 55 h 2007"/>
                <a:gd name="T30" fmla="*/ 0 w 662"/>
                <a:gd name="T31" fmla="*/ 55 h 2007"/>
                <a:gd name="T32" fmla="*/ 0 w 662"/>
                <a:gd name="T33" fmla="*/ 55 h 2007"/>
                <a:gd name="T34" fmla="*/ 0 w 662"/>
                <a:gd name="T35" fmla="*/ 55 h 2007"/>
                <a:gd name="T36" fmla="*/ 0 w 662"/>
                <a:gd name="T37" fmla="*/ 9 h 2007"/>
                <a:gd name="T38" fmla="*/ 0 w 662"/>
                <a:gd name="T39" fmla="*/ 9 h 2007"/>
                <a:gd name="T40" fmla="*/ 0 w 662"/>
                <a:gd name="T41" fmla="*/ 8 h 2007"/>
                <a:gd name="T42" fmla="*/ 0 w 662"/>
                <a:gd name="T43" fmla="*/ 8 h 2007"/>
                <a:gd name="T44" fmla="*/ 0 w 662"/>
                <a:gd name="T45" fmla="*/ 8 h 2007"/>
                <a:gd name="T46" fmla="*/ 1 w 662"/>
                <a:gd name="T47" fmla="*/ 8 h 2007"/>
                <a:gd name="T48" fmla="*/ 1 w 662"/>
                <a:gd name="T49" fmla="*/ 7 h 2007"/>
                <a:gd name="T50" fmla="*/ 1 w 662"/>
                <a:gd name="T51" fmla="*/ 7 h 2007"/>
                <a:gd name="T52" fmla="*/ 1 w 662"/>
                <a:gd name="T53" fmla="*/ 7 h 2007"/>
                <a:gd name="T54" fmla="*/ 1 w 662"/>
                <a:gd name="T55" fmla="*/ 7 h 2007"/>
                <a:gd name="T56" fmla="*/ 2 w 662"/>
                <a:gd name="T57" fmla="*/ 7 h 2007"/>
                <a:gd name="T58" fmla="*/ 3 w 662"/>
                <a:gd name="T59" fmla="*/ 6 h 2007"/>
                <a:gd name="T60" fmla="*/ 4 w 662"/>
                <a:gd name="T61" fmla="*/ 6 h 2007"/>
                <a:gd name="T62" fmla="*/ 5 w 662"/>
                <a:gd name="T63" fmla="*/ 5 h 2007"/>
                <a:gd name="T64" fmla="*/ 6 w 662"/>
                <a:gd name="T65" fmla="*/ 5 h 2007"/>
                <a:gd name="T66" fmla="*/ 8 w 662"/>
                <a:gd name="T67" fmla="*/ 4 h 2007"/>
                <a:gd name="T68" fmla="*/ 10 w 662"/>
                <a:gd name="T69" fmla="*/ 4 h 2007"/>
                <a:gd name="T70" fmla="*/ 11 w 662"/>
                <a:gd name="T71" fmla="*/ 3 h 2007"/>
                <a:gd name="T72" fmla="*/ 13 w 662"/>
                <a:gd name="T73" fmla="*/ 2 h 2007"/>
                <a:gd name="T74" fmla="*/ 14 w 662"/>
                <a:gd name="T75" fmla="*/ 2 h 2007"/>
                <a:gd name="T76" fmla="*/ 15 w 662"/>
                <a:gd name="T77" fmla="*/ 1 h 2007"/>
                <a:gd name="T78" fmla="*/ 16 w 662"/>
                <a:gd name="T79" fmla="*/ 1 h 2007"/>
                <a:gd name="T80" fmla="*/ 17 w 662"/>
                <a:gd name="T81" fmla="*/ 0 h 2007"/>
                <a:gd name="T82" fmla="*/ 18 w 662"/>
                <a:gd name="T83" fmla="*/ 0 h 2007"/>
                <a:gd name="T84" fmla="*/ 18 w 662"/>
                <a:gd name="T85" fmla="*/ 0 h 2007"/>
                <a:gd name="T86" fmla="*/ 18 w 662"/>
                <a:gd name="T87" fmla="*/ 0 h 2007"/>
                <a:gd name="T88" fmla="*/ 18 w 662"/>
                <a:gd name="T89" fmla="*/ 0 h 2007"/>
                <a:gd name="T90" fmla="*/ 18 w 662"/>
                <a:gd name="T91" fmla="*/ 0 h 2007"/>
                <a:gd name="T92" fmla="*/ 18 w 662"/>
                <a:gd name="T93" fmla="*/ 0 h 2007"/>
                <a:gd name="T94" fmla="*/ 18 w 662"/>
                <a:gd name="T95" fmla="*/ 0 h 2007"/>
                <a:gd name="T96" fmla="*/ 19 w 662"/>
                <a:gd name="T97" fmla="*/ 0 h 2007"/>
                <a:gd name="T98" fmla="*/ 19 w 662"/>
                <a:gd name="T99" fmla="*/ 0 h 2007"/>
                <a:gd name="T100" fmla="*/ 19 w 662"/>
                <a:gd name="T101" fmla="*/ 0 h 2007"/>
                <a:gd name="T102" fmla="*/ 19 w 662"/>
                <a:gd name="T103" fmla="*/ 45 h 20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62"/>
                <a:gd name="T157" fmla="*/ 0 h 2007"/>
                <a:gd name="T158" fmla="*/ 662 w 662"/>
                <a:gd name="T159" fmla="*/ 2007 h 20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62" h="2007">
                  <a:moveTo>
                    <a:pt x="661" y="1629"/>
                  </a:moveTo>
                  <a:lnTo>
                    <a:pt x="660" y="1639"/>
                  </a:lnTo>
                  <a:lnTo>
                    <a:pt x="658" y="1648"/>
                  </a:lnTo>
                  <a:lnTo>
                    <a:pt x="653" y="1658"/>
                  </a:lnTo>
                  <a:lnTo>
                    <a:pt x="649" y="1668"/>
                  </a:lnTo>
                  <a:lnTo>
                    <a:pt x="642" y="1677"/>
                  </a:lnTo>
                  <a:lnTo>
                    <a:pt x="635" y="1685"/>
                  </a:lnTo>
                  <a:lnTo>
                    <a:pt x="627" y="1692"/>
                  </a:lnTo>
                  <a:lnTo>
                    <a:pt x="619" y="1697"/>
                  </a:lnTo>
                  <a:lnTo>
                    <a:pt x="34" y="2003"/>
                  </a:lnTo>
                  <a:lnTo>
                    <a:pt x="28" y="2006"/>
                  </a:lnTo>
                  <a:lnTo>
                    <a:pt x="23" y="2007"/>
                  </a:lnTo>
                  <a:lnTo>
                    <a:pt x="20" y="2007"/>
                  </a:lnTo>
                  <a:lnTo>
                    <a:pt x="17" y="2006"/>
                  </a:lnTo>
                  <a:lnTo>
                    <a:pt x="14" y="2003"/>
                  </a:lnTo>
                  <a:lnTo>
                    <a:pt x="12" y="2000"/>
                  </a:lnTo>
                  <a:lnTo>
                    <a:pt x="11" y="1996"/>
                  </a:lnTo>
                  <a:lnTo>
                    <a:pt x="11" y="1990"/>
                  </a:lnTo>
                  <a:lnTo>
                    <a:pt x="0" y="324"/>
                  </a:lnTo>
                  <a:lnTo>
                    <a:pt x="0" y="315"/>
                  </a:lnTo>
                  <a:lnTo>
                    <a:pt x="3" y="304"/>
                  </a:lnTo>
                  <a:lnTo>
                    <a:pt x="7" y="295"/>
                  </a:lnTo>
                  <a:lnTo>
                    <a:pt x="12" y="286"/>
                  </a:lnTo>
                  <a:lnTo>
                    <a:pt x="18" y="277"/>
                  </a:lnTo>
                  <a:lnTo>
                    <a:pt x="25" y="271"/>
                  </a:lnTo>
                  <a:lnTo>
                    <a:pt x="32" y="264"/>
                  </a:lnTo>
                  <a:lnTo>
                    <a:pt x="40" y="259"/>
                  </a:lnTo>
                  <a:lnTo>
                    <a:pt x="47" y="256"/>
                  </a:lnTo>
                  <a:lnTo>
                    <a:pt x="66" y="248"/>
                  </a:lnTo>
                  <a:lnTo>
                    <a:pt x="96" y="236"/>
                  </a:lnTo>
                  <a:lnTo>
                    <a:pt x="134" y="219"/>
                  </a:lnTo>
                  <a:lnTo>
                    <a:pt x="179" y="200"/>
                  </a:lnTo>
                  <a:lnTo>
                    <a:pt x="229" y="178"/>
                  </a:lnTo>
                  <a:lnTo>
                    <a:pt x="283" y="155"/>
                  </a:lnTo>
                  <a:lnTo>
                    <a:pt x="340" y="131"/>
                  </a:lnTo>
                  <a:lnTo>
                    <a:pt x="395" y="108"/>
                  </a:lnTo>
                  <a:lnTo>
                    <a:pt x="449" y="84"/>
                  </a:lnTo>
                  <a:lnTo>
                    <a:pt x="499" y="63"/>
                  </a:lnTo>
                  <a:lnTo>
                    <a:pt x="544" y="43"/>
                  </a:lnTo>
                  <a:lnTo>
                    <a:pt x="582" y="27"/>
                  </a:lnTo>
                  <a:lnTo>
                    <a:pt x="612" y="14"/>
                  </a:lnTo>
                  <a:lnTo>
                    <a:pt x="631" y="6"/>
                  </a:lnTo>
                  <a:lnTo>
                    <a:pt x="638" y="3"/>
                  </a:lnTo>
                  <a:lnTo>
                    <a:pt x="643" y="1"/>
                  </a:lnTo>
                  <a:lnTo>
                    <a:pt x="649" y="0"/>
                  </a:lnTo>
                  <a:lnTo>
                    <a:pt x="652" y="0"/>
                  </a:lnTo>
                  <a:lnTo>
                    <a:pt x="656" y="2"/>
                  </a:lnTo>
                  <a:lnTo>
                    <a:pt x="659" y="4"/>
                  </a:lnTo>
                  <a:lnTo>
                    <a:pt x="661" y="9"/>
                  </a:lnTo>
                  <a:lnTo>
                    <a:pt x="662" y="13"/>
                  </a:lnTo>
                  <a:lnTo>
                    <a:pt x="662" y="19"/>
                  </a:lnTo>
                  <a:lnTo>
                    <a:pt x="661" y="16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1" name="Freeform 341"/>
            <p:cNvSpPr>
              <a:spLocks/>
            </p:cNvSpPr>
            <p:nvPr/>
          </p:nvSpPr>
          <p:spPr bwMode="auto">
            <a:xfrm>
              <a:off x="1068" y="3294"/>
              <a:ext cx="196" cy="56"/>
            </a:xfrm>
            <a:custGeom>
              <a:avLst/>
              <a:gdLst>
                <a:gd name="T0" fmla="*/ 16 w 1178"/>
                <a:gd name="T1" fmla="*/ 0 h 336"/>
                <a:gd name="T2" fmla="*/ 15 w 1178"/>
                <a:gd name="T3" fmla="*/ 1 h 336"/>
                <a:gd name="T4" fmla="*/ 13 w 1178"/>
                <a:gd name="T5" fmla="*/ 2 h 336"/>
                <a:gd name="T6" fmla="*/ 10 w 1178"/>
                <a:gd name="T7" fmla="*/ 3 h 336"/>
                <a:gd name="T8" fmla="*/ 7 w 1178"/>
                <a:gd name="T9" fmla="*/ 4 h 336"/>
                <a:gd name="T10" fmla="*/ 4 w 1178"/>
                <a:gd name="T11" fmla="*/ 6 h 336"/>
                <a:gd name="T12" fmla="*/ 2 w 1178"/>
                <a:gd name="T13" fmla="*/ 7 h 336"/>
                <a:gd name="T14" fmla="*/ 0 w 1178"/>
                <a:gd name="T15" fmla="*/ 7 h 336"/>
                <a:gd name="T16" fmla="*/ 0 w 1178"/>
                <a:gd name="T17" fmla="*/ 7 h 336"/>
                <a:gd name="T18" fmla="*/ 1 w 1178"/>
                <a:gd name="T19" fmla="*/ 8 h 336"/>
                <a:gd name="T20" fmla="*/ 3 w 1178"/>
                <a:gd name="T21" fmla="*/ 8 h 336"/>
                <a:gd name="T22" fmla="*/ 6 w 1178"/>
                <a:gd name="T23" fmla="*/ 8 h 336"/>
                <a:gd name="T24" fmla="*/ 8 w 1178"/>
                <a:gd name="T25" fmla="*/ 8 h 336"/>
                <a:gd name="T26" fmla="*/ 11 w 1178"/>
                <a:gd name="T27" fmla="*/ 9 h 336"/>
                <a:gd name="T28" fmla="*/ 12 w 1178"/>
                <a:gd name="T29" fmla="*/ 9 h 336"/>
                <a:gd name="T30" fmla="*/ 13 w 1178"/>
                <a:gd name="T31" fmla="*/ 9 h 336"/>
                <a:gd name="T32" fmla="*/ 14 w 1178"/>
                <a:gd name="T33" fmla="*/ 9 h 336"/>
                <a:gd name="T34" fmla="*/ 15 w 1178"/>
                <a:gd name="T35" fmla="*/ 9 h 336"/>
                <a:gd name="T36" fmla="*/ 15 w 1178"/>
                <a:gd name="T37" fmla="*/ 9 h 336"/>
                <a:gd name="T38" fmla="*/ 16 w 1178"/>
                <a:gd name="T39" fmla="*/ 9 h 336"/>
                <a:gd name="T40" fmla="*/ 17 w 1178"/>
                <a:gd name="T41" fmla="*/ 9 h 336"/>
                <a:gd name="T42" fmla="*/ 18 w 1178"/>
                <a:gd name="T43" fmla="*/ 8 h 336"/>
                <a:gd name="T44" fmla="*/ 20 w 1178"/>
                <a:gd name="T45" fmla="*/ 7 h 336"/>
                <a:gd name="T46" fmla="*/ 22 w 1178"/>
                <a:gd name="T47" fmla="*/ 6 h 336"/>
                <a:gd name="T48" fmla="*/ 25 w 1178"/>
                <a:gd name="T49" fmla="*/ 5 h 336"/>
                <a:gd name="T50" fmla="*/ 28 w 1178"/>
                <a:gd name="T51" fmla="*/ 4 h 336"/>
                <a:gd name="T52" fmla="*/ 30 w 1178"/>
                <a:gd name="T53" fmla="*/ 3 h 336"/>
                <a:gd name="T54" fmla="*/ 32 w 1178"/>
                <a:gd name="T55" fmla="*/ 2 h 336"/>
                <a:gd name="T56" fmla="*/ 19 w 1178"/>
                <a:gd name="T57" fmla="*/ 0 h 336"/>
                <a:gd name="T58" fmla="*/ 18 w 1178"/>
                <a:gd name="T59" fmla="*/ 0 h 336"/>
                <a:gd name="T60" fmla="*/ 18 w 1178"/>
                <a:gd name="T61" fmla="*/ 0 h 336"/>
                <a:gd name="T62" fmla="*/ 17 w 1178"/>
                <a:gd name="T63" fmla="*/ 0 h 336"/>
                <a:gd name="T64" fmla="*/ 16 w 1178"/>
                <a:gd name="T65" fmla="*/ 0 h 3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8"/>
                <a:gd name="T100" fmla="*/ 0 h 336"/>
                <a:gd name="T101" fmla="*/ 1178 w 1178"/>
                <a:gd name="T102" fmla="*/ 336 h 3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8" h="336">
                  <a:moveTo>
                    <a:pt x="591" y="14"/>
                  </a:moveTo>
                  <a:lnTo>
                    <a:pt x="584" y="16"/>
                  </a:lnTo>
                  <a:lnTo>
                    <a:pt x="566" y="24"/>
                  </a:lnTo>
                  <a:lnTo>
                    <a:pt x="539" y="37"/>
                  </a:lnTo>
                  <a:lnTo>
                    <a:pt x="503" y="52"/>
                  </a:lnTo>
                  <a:lnTo>
                    <a:pt x="459" y="70"/>
                  </a:lnTo>
                  <a:lnTo>
                    <a:pt x="412" y="91"/>
                  </a:lnTo>
                  <a:lnTo>
                    <a:pt x="360" y="113"/>
                  </a:lnTo>
                  <a:lnTo>
                    <a:pt x="305" y="136"/>
                  </a:lnTo>
                  <a:lnTo>
                    <a:pt x="251" y="159"/>
                  </a:lnTo>
                  <a:lnTo>
                    <a:pt x="198" y="182"/>
                  </a:lnTo>
                  <a:lnTo>
                    <a:pt x="149" y="203"/>
                  </a:lnTo>
                  <a:lnTo>
                    <a:pt x="103" y="222"/>
                  </a:lnTo>
                  <a:lnTo>
                    <a:pt x="64" y="239"/>
                  </a:lnTo>
                  <a:lnTo>
                    <a:pt x="32" y="253"/>
                  </a:lnTo>
                  <a:lnTo>
                    <a:pt x="11" y="262"/>
                  </a:lnTo>
                  <a:lnTo>
                    <a:pt x="0" y="266"/>
                  </a:lnTo>
                  <a:lnTo>
                    <a:pt x="10" y="267"/>
                  </a:lnTo>
                  <a:lnTo>
                    <a:pt x="29" y="271"/>
                  </a:lnTo>
                  <a:lnTo>
                    <a:pt x="56" y="274"/>
                  </a:lnTo>
                  <a:lnTo>
                    <a:pt x="89" y="279"/>
                  </a:lnTo>
                  <a:lnTo>
                    <a:pt x="127" y="284"/>
                  </a:lnTo>
                  <a:lnTo>
                    <a:pt x="169" y="290"/>
                  </a:lnTo>
                  <a:lnTo>
                    <a:pt x="213" y="295"/>
                  </a:lnTo>
                  <a:lnTo>
                    <a:pt x="257" y="302"/>
                  </a:lnTo>
                  <a:lnTo>
                    <a:pt x="302" y="308"/>
                  </a:lnTo>
                  <a:lnTo>
                    <a:pt x="345" y="315"/>
                  </a:lnTo>
                  <a:lnTo>
                    <a:pt x="384" y="320"/>
                  </a:lnTo>
                  <a:lnTo>
                    <a:pt x="419" y="325"/>
                  </a:lnTo>
                  <a:lnTo>
                    <a:pt x="450" y="329"/>
                  </a:lnTo>
                  <a:lnTo>
                    <a:pt x="473" y="333"/>
                  </a:lnTo>
                  <a:lnTo>
                    <a:pt x="487" y="334"/>
                  </a:lnTo>
                  <a:lnTo>
                    <a:pt x="493" y="335"/>
                  </a:lnTo>
                  <a:lnTo>
                    <a:pt x="504" y="336"/>
                  </a:lnTo>
                  <a:lnTo>
                    <a:pt x="517" y="336"/>
                  </a:lnTo>
                  <a:lnTo>
                    <a:pt x="530" y="335"/>
                  </a:lnTo>
                  <a:lnTo>
                    <a:pt x="545" y="334"/>
                  </a:lnTo>
                  <a:lnTo>
                    <a:pt x="558" y="331"/>
                  </a:lnTo>
                  <a:lnTo>
                    <a:pt x="572" y="329"/>
                  </a:lnTo>
                  <a:lnTo>
                    <a:pt x="584" y="326"/>
                  </a:lnTo>
                  <a:lnTo>
                    <a:pt x="596" y="321"/>
                  </a:lnTo>
                  <a:lnTo>
                    <a:pt x="601" y="319"/>
                  </a:lnTo>
                  <a:lnTo>
                    <a:pt x="617" y="312"/>
                  </a:lnTo>
                  <a:lnTo>
                    <a:pt x="642" y="301"/>
                  </a:lnTo>
                  <a:lnTo>
                    <a:pt x="675" y="288"/>
                  </a:lnTo>
                  <a:lnTo>
                    <a:pt x="713" y="271"/>
                  </a:lnTo>
                  <a:lnTo>
                    <a:pt x="757" y="252"/>
                  </a:lnTo>
                  <a:lnTo>
                    <a:pt x="804" y="231"/>
                  </a:lnTo>
                  <a:lnTo>
                    <a:pt x="854" y="209"/>
                  </a:lnTo>
                  <a:lnTo>
                    <a:pt x="905" y="187"/>
                  </a:lnTo>
                  <a:lnTo>
                    <a:pt x="955" y="165"/>
                  </a:lnTo>
                  <a:lnTo>
                    <a:pt x="1004" y="145"/>
                  </a:lnTo>
                  <a:lnTo>
                    <a:pt x="1049" y="124"/>
                  </a:lnTo>
                  <a:lnTo>
                    <a:pt x="1091" y="106"/>
                  </a:lnTo>
                  <a:lnTo>
                    <a:pt x="1127" y="91"/>
                  </a:lnTo>
                  <a:lnTo>
                    <a:pt x="1157" y="78"/>
                  </a:lnTo>
                  <a:lnTo>
                    <a:pt x="1178" y="69"/>
                  </a:lnTo>
                  <a:lnTo>
                    <a:pt x="694" y="1"/>
                  </a:lnTo>
                  <a:lnTo>
                    <a:pt x="682" y="0"/>
                  </a:lnTo>
                  <a:lnTo>
                    <a:pt x="670" y="0"/>
                  </a:lnTo>
                  <a:lnTo>
                    <a:pt x="657" y="0"/>
                  </a:lnTo>
                  <a:lnTo>
                    <a:pt x="642" y="2"/>
                  </a:lnTo>
                  <a:lnTo>
                    <a:pt x="628" y="4"/>
                  </a:lnTo>
                  <a:lnTo>
                    <a:pt x="615" y="6"/>
                  </a:lnTo>
                  <a:lnTo>
                    <a:pt x="602" y="10"/>
                  </a:lnTo>
                  <a:lnTo>
                    <a:pt x="591" y="1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2" name="Freeform 342"/>
            <p:cNvSpPr>
              <a:spLocks/>
            </p:cNvSpPr>
            <p:nvPr/>
          </p:nvSpPr>
          <p:spPr bwMode="auto">
            <a:xfrm>
              <a:off x="1059" y="3345"/>
              <a:ext cx="99" cy="303"/>
            </a:xfrm>
            <a:custGeom>
              <a:avLst/>
              <a:gdLst>
                <a:gd name="T0" fmla="*/ 0 w 596"/>
                <a:gd name="T1" fmla="*/ 1 h 1814"/>
                <a:gd name="T2" fmla="*/ 0 w 596"/>
                <a:gd name="T3" fmla="*/ 1 h 1814"/>
                <a:gd name="T4" fmla="*/ 0 w 596"/>
                <a:gd name="T5" fmla="*/ 1 h 1814"/>
                <a:gd name="T6" fmla="*/ 0 w 596"/>
                <a:gd name="T7" fmla="*/ 0 h 1814"/>
                <a:gd name="T8" fmla="*/ 0 w 596"/>
                <a:gd name="T9" fmla="*/ 0 h 1814"/>
                <a:gd name="T10" fmla="*/ 0 w 596"/>
                <a:gd name="T11" fmla="*/ 0 h 1814"/>
                <a:gd name="T12" fmla="*/ 1 w 596"/>
                <a:gd name="T13" fmla="*/ 0 h 1814"/>
                <a:gd name="T14" fmla="*/ 1 w 596"/>
                <a:gd name="T15" fmla="*/ 0 h 1814"/>
                <a:gd name="T16" fmla="*/ 1 w 596"/>
                <a:gd name="T17" fmla="*/ 0 h 1814"/>
                <a:gd name="T18" fmla="*/ 15 w 596"/>
                <a:gd name="T19" fmla="*/ 2 h 1814"/>
                <a:gd name="T20" fmla="*/ 15 w 596"/>
                <a:gd name="T21" fmla="*/ 2 h 1814"/>
                <a:gd name="T22" fmla="*/ 15 w 596"/>
                <a:gd name="T23" fmla="*/ 2 h 1814"/>
                <a:gd name="T24" fmla="*/ 16 w 596"/>
                <a:gd name="T25" fmla="*/ 2 h 1814"/>
                <a:gd name="T26" fmla="*/ 16 w 596"/>
                <a:gd name="T27" fmla="*/ 2 h 1814"/>
                <a:gd name="T28" fmla="*/ 16 w 596"/>
                <a:gd name="T29" fmla="*/ 3 h 1814"/>
                <a:gd name="T30" fmla="*/ 16 w 596"/>
                <a:gd name="T31" fmla="*/ 3 h 1814"/>
                <a:gd name="T32" fmla="*/ 16 w 596"/>
                <a:gd name="T33" fmla="*/ 3 h 1814"/>
                <a:gd name="T34" fmla="*/ 16 w 596"/>
                <a:gd name="T35" fmla="*/ 3 h 1814"/>
                <a:gd name="T36" fmla="*/ 16 w 596"/>
                <a:gd name="T37" fmla="*/ 50 h 1814"/>
                <a:gd name="T38" fmla="*/ 16 w 596"/>
                <a:gd name="T39" fmla="*/ 50 h 1814"/>
                <a:gd name="T40" fmla="*/ 16 w 596"/>
                <a:gd name="T41" fmla="*/ 50 h 1814"/>
                <a:gd name="T42" fmla="*/ 16 w 596"/>
                <a:gd name="T43" fmla="*/ 50 h 1814"/>
                <a:gd name="T44" fmla="*/ 16 w 596"/>
                <a:gd name="T45" fmla="*/ 50 h 1814"/>
                <a:gd name="T46" fmla="*/ 16 w 596"/>
                <a:gd name="T47" fmla="*/ 50 h 1814"/>
                <a:gd name="T48" fmla="*/ 16 w 596"/>
                <a:gd name="T49" fmla="*/ 51 h 1814"/>
                <a:gd name="T50" fmla="*/ 16 w 596"/>
                <a:gd name="T51" fmla="*/ 51 h 1814"/>
                <a:gd name="T52" fmla="*/ 15 w 596"/>
                <a:gd name="T53" fmla="*/ 51 h 1814"/>
                <a:gd name="T54" fmla="*/ 1 w 596"/>
                <a:gd name="T55" fmla="*/ 49 h 1814"/>
                <a:gd name="T56" fmla="*/ 1 w 596"/>
                <a:gd name="T57" fmla="*/ 49 h 1814"/>
                <a:gd name="T58" fmla="*/ 1 w 596"/>
                <a:gd name="T59" fmla="*/ 49 h 1814"/>
                <a:gd name="T60" fmla="*/ 1 w 596"/>
                <a:gd name="T61" fmla="*/ 48 h 1814"/>
                <a:gd name="T62" fmla="*/ 1 w 596"/>
                <a:gd name="T63" fmla="*/ 48 h 1814"/>
                <a:gd name="T64" fmla="*/ 0 w 596"/>
                <a:gd name="T65" fmla="*/ 48 h 1814"/>
                <a:gd name="T66" fmla="*/ 0 w 596"/>
                <a:gd name="T67" fmla="*/ 48 h 1814"/>
                <a:gd name="T68" fmla="*/ 0 w 596"/>
                <a:gd name="T69" fmla="*/ 48 h 1814"/>
                <a:gd name="T70" fmla="*/ 0 w 596"/>
                <a:gd name="T71" fmla="*/ 47 h 1814"/>
                <a:gd name="T72" fmla="*/ 0 w 596"/>
                <a:gd name="T73" fmla="*/ 1 h 18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6"/>
                <a:gd name="T112" fmla="*/ 0 h 1814"/>
                <a:gd name="T113" fmla="*/ 596 w 596"/>
                <a:gd name="T114" fmla="*/ 1814 h 18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6" h="1814">
                  <a:moveTo>
                    <a:pt x="0" y="29"/>
                  </a:moveTo>
                  <a:lnTo>
                    <a:pt x="1" y="22"/>
                  </a:lnTo>
                  <a:lnTo>
                    <a:pt x="2" y="16"/>
                  </a:lnTo>
                  <a:lnTo>
                    <a:pt x="6" y="11"/>
                  </a:lnTo>
                  <a:lnTo>
                    <a:pt x="10" y="6"/>
                  </a:lnTo>
                  <a:lnTo>
                    <a:pt x="16" y="3"/>
                  </a:lnTo>
                  <a:lnTo>
                    <a:pt x="22" y="1"/>
                  </a:lnTo>
                  <a:lnTo>
                    <a:pt x="28" y="0"/>
                  </a:lnTo>
                  <a:lnTo>
                    <a:pt x="35" y="0"/>
                  </a:lnTo>
                  <a:lnTo>
                    <a:pt x="543" y="69"/>
                  </a:lnTo>
                  <a:lnTo>
                    <a:pt x="551" y="72"/>
                  </a:lnTo>
                  <a:lnTo>
                    <a:pt x="559" y="75"/>
                  </a:lnTo>
                  <a:lnTo>
                    <a:pt x="566" y="79"/>
                  </a:lnTo>
                  <a:lnTo>
                    <a:pt x="571" y="86"/>
                  </a:lnTo>
                  <a:lnTo>
                    <a:pt x="577" y="93"/>
                  </a:lnTo>
                  <a:lnTo>
                    <a:pt x="580" y="100"/>
                  </a:lnTo>
                  <a:lnTo>
                    <a:pt x="583" y="109"/>
                  </a:lnTo>
                  <a:lnTo>
                    <a:pt x="584" y="117"/>
                  </a:lnTo>
                  <a:lnTo>
                    <a:pt x="596" y="1783"/>
                  </a:lnTo>
                  <a:lnTo>
                    <a:pt x="595" y="1790"/>
                  </a:lnTo>
                  <a:lnTo>
                    <a:pt x="593" y="1796"/>
                  </a:lnTo>
                  <a:lnTo>
                    <a:pt x="591" y="1802"/>
                  </a:lnTo>
                  <a:lnTo>
                    <a:pt x="586" y="1807"/>
                  </a:lnTo>
                  <a:lnTo>
                    <a:pt x="580" y="1811"/>
                  </a:lnTo>
                  <a:lnTo>
                    <a:pt x="575" y="1813"/>
                  </a:lnTo>
                  <a:lnTo>
                    <a:pt x="568" y="1814"/>
                  </a:lnTo>
                  <a:lnTo>
                    <a:pt x="561" y="1814"/>
                  </a:lnTo>
                  <a:lnTo>
                    <a:pt x="51" y="1749"/>
                  </a:lnTo>
                  <a:lnTo>
                    <a:pt x="43" y="1747"/>
                  </a:lnTo>
                  <a:lnTo>
                    <a:pt x="35" y="1744"/>
                  </a:lnTo>
                  <a:lnTo>
                    <a:pt x="28" y="1739"/>
                  </a:lnTo>
                  <a:lnTo>
                    <a:pt x="22" y="1733"/>
                  </a:lnTo>
                  <a:lnTo>
                    <a:pt x="17" y="1727"/>
                  </a:lnTo>
                  <a:lnTo>
                    <a:pt x="13" y="1719"/>
                  </a:lnTo>
                  <a:lnTo>
                    <a:pt x="10" y="1711"/>
                  </a:lnTo>
                  <a:lnTo>
                    <a:pt x="9" y="1703"/>
                  </a:lnTo>
                  <a:lnTo>
                    <a:pt x="0" y="2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3" name="Freeform 343"/>
            <p:cNvSpPr>
              <a:spLocks/>
            </p:cNvSpPr>
            <p:nvPr/>
          </p:nvSpPr>
          <p:spPr bwMode="auto">
            <a:xfrm>
              <a:off x="1060" y="3358"/>
              <a:ext cx="28" cy="25"/>
            </a:xfrm>
            <a:custGeom>
              <a:avLst/>
              <a:gdLst>
                <a:gd name="T0" fmla="*/ 5 w 167"/>
                <a:gd name="T1" fmla="*/ 4 h 148"/>
                <a:gd name="T2" fmla="*/ 5 w 167"/>
                <a:gd name="T3" fmla="*/ 1 h 148"/>
                <a:gd name="T4" fmla="*/ 0 w 167"/>
                <a:gd name="T5" fmla="*/ 0 h 148"/>
                <a:gd name="T6" fmla="*/ 0 w 167"/>
                <a:gd name="T7" fmla="*/ 0 h 148"/>
                <a:gd name="T8" fmla="*/ 0 w 167"/>
                <a:gd name="T9" fmla="*/ 4 h 148"/>
                <a:gd name="T10" fmla="*/ 5 w 167"/>
                <a:gd name="T11" fmla="*/ 4 h 148"/>
                <a:gd name="T12" fmla="*/ 0 60000 65536"/>
                <a:gd name="T13" fmla="*/ 0 60000 65536"/>
                <a:gd name="T14" fmla="*/ 0 60000 65536"/>
                <a:gd name="T15" fmla="*/ 0 60000 65536"/>
                <a:gd name="T16" fmla="*/ 0 60000 65536"/>
                <a:gd name="T17" fmla="*/ 0 60000 65536"/>
                <a:gd name="T18" fmla="*/ 0 w 167"/>
                <a:gd name="T19" fmla="*/ 0 h 148"/>
                <a:gd name="T20" fmla="*/ 167 w 167"/>
                <a:gd name="T21" fmla="*/ 148 h 148"/>
              </a:gdLst>
              <a:ahLst/>
              <a:cxnLst>
                <a:cxn ang="T12">
                  <a:pos x="T0" y="T1"/>
                </a:cxn>
                <a:cxn ang="T13">
                  <a:pos x="T2" y="T3"/>
                </a:cxn>
                <a:cxn ang="T14">
                  <a:pos x="T4" y="T5"/>
                </a:cxn>
                <a:cxn ang="T15">
                  <a:pos x="T6" y="T7"/>
                </a:cxn>
                <a:cxn ang="T16">
                  <a:pos x="T8" y="T9"/>
                </a:cxn>
                <a:cxn ang="T17">
                  <a:pos x="T10" y="T11"/>
                </a:cxn>
              </a:cxnLst>
              <a:rect l="T18" t="T19" r="T20" b="T21"/>
              <a:pathLst>
                <a:path w="167" h="148">
                  <a:moveTo>
                    <a:pt x="167" y="148"/>
                  </a:moveTo>
                  <a:lnTo>
                    <a:pt x="165" y="24"/>
                  </a:lnTo>
                  <a:lnTo>
                    <a:pt x="5" y="0"/>
                  </a:lnTo>
                  <a:lnTo>
                    <a:pt x="1" y="10"/>
                  </a:lnTo>
                  <a:lnTo>
                    <a:pt x="0" y="126"/>
                  </a:lnTo>
                  <a:lnTo>
                    <a:pt x="167"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4" name="Freeform 344"/>
            <p:cNvSpPr>
              <a:spLocks/>
            </p:cNvSpPr>
            <p:nvPr/>
          </p:nvSpPr>
          <p:spPr bwMode="auto">
            <a:xfrm>
              <a:off x="1059" y="3360"/>
              <a:ext cx="28" cy="22"/>
            </a:xfrm>
            <a:custGeom>
              <a:avLst/>
              <a:gdLst>
                <a:gd name="T0" fmla="*/ 4 w 166"/>
                <a:gd name="T1" fmla="*/ 4 h 133"/>
                <a:gd name="T2" fmla="*/ 5 w 166"/>
                <a:gd name="T3" fmla="*/ 3 h 133"/>
                <a:gd name="T4" fmla="*/ 5 w 166"/>
                <a:gd name="T5" fmla="*/ 1 h 133"/>
                <a:gd name="T6" fmla="*/ 0 w 166"/>
                <a:gd name="T7" fmla="*/ 0 h 133"/>
                <a:gd name="T8" fmla="*/ 0 w 166"/>
                <a:gd name="T9" fmla="*/ 0 h 133"/>
                <a:gd name="T10" fmla="*/ 0 w 166"/>
                <a:gd name="T11" fmla="*/ 3 h 133"/>
                <a:gd name="T12" fmla="*/ 4 w 166"/>
                <a:gd name="T13" fmla="*/ 4 h 133"/>
                <a:gd name="T14" fmla="*/ 0 60000 65536"/>
                <a:gd name="T15" fmla="*/ 0 60000 65536"/>
                <a:gd name="T16" fmla="*/ 0 60000 65536"/>
                <a:gd name="T17" fmla="*/ 0 60000 65536"/>
                <a:gd name="T18" fmla="*/ 0 60000 65536"/>
                <a:gd name="T19" fmla="*/ 0 60000 65536"/>
                <a:gd name="T20" fmla="*/ 0 60000 65536"/>
                <a:gd name="T21" fmla="*/ 0 w 166"/>
                <a:gd name="T22" fmla="*/ 0 h 133"/>
                <a:gd name="T23" fmla="*/ 166 w 166"/>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6" h="133">
                  <a:moveTo>
                    <a:pt x="157" y="133"/>
                  </a:moveTo>
                  <a:lnTo>
                    <a:pt x="166" y="129"/>
                  </a:lnTo>
                  <a:lnTo>
                    <a:pt x="164" y="24"/>
                  </a:lnTo>
                  <a:lnTo>
                    <a:pt x="10" y="0"/>
                  </a:lnTo>
                  <a:lnTo>
                    <a:pt x="0" y="9"/>
                  </a:lnTo>
                  <a:lnTo>
                    <a:pt x="10" y="106"/>
                  </a:lnTo>
                  <a:lnTo>
                    <a:pt x="157" y="13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5" name="Freeform 345"/>
            <p:cNvSpPr>
              <a:spLocks/>
            </p:cNvSpPr>
            <p:nvPr/>
          </p:nvSpPr>
          <p:spPr bwMode="auto">
            <a:xfrm>
              <a:off x="1059" y="3361"/>
              <a:ext cx="26" cy="21"/>
            </a:xfrm>
            <a:custGeom>
              <a:avLst/>
              <a:gdLst>
                <a:gd name="T0" fmla="*/ 4 w 157"/>
                <a:gd name="T1" fmla="*/ 4 h 124"/>
                <a:gd name="T2" fmla="*/ 4 w 157"/>
                <a:gd name="T3" fmla="*/ 1 h 124"/>
                <a:gd name="T4" fmla="*/ 0 w 157"/>
                <a:gd name="T5" fmla="*/ 0 h 124"/>
                <a:gd name="T6" fmla="*/ 0 w 157"/>
                <a:gd name="T7" fmla="*/ 3 h 124"/>
                <a:gd name="T8" fmla="*/ 4 w 157"/>
                <a:gd name="T9" fmla="*/ 4 h 124"/>
                <a:gd name="T10" fmla="*/ 0 60000 65536"/>
                <a:gd name="T11" fmla="*/ 0 60000 65536"/>
                <a:gd name="T12" fmla="*/ 0 60000 65536"/>
                <a:gd name="T13" fmla="*/ 0 60000 65536"/>
                <a:gd name="T14" fmla="*/ 0 60000 65536"/>
                <a:gd name="T15" fmla="*/ 0 w 157"/>
                <a:gd name="T16" fmla="*/ 0 h 124"/>
                <a:gd name="T17" fmla="*/ 157 w 157"/>
                <a:gd name="T18" fmla="*/ 124 h 124"/>
              </a:gdLst>
              <a:ahLst/>
              <a:cxnLst>
                <a:cxn ang="T10">
                  <a:pos x="T0" y="T1"/>
                </a:cxn>
                <a:cxn ang="T11">
                  <a:pos x="T2" y="T3"/>
                </a:cxn>
                <a:cxn ang="T12">
                  <a:pos x="T4" y="T5"/>
                </a:cxn>
                <a:cxn ang="T13">
                  <a:pos x="T6" y="T7"/>
                </a:cxn>
                <a:cxn ang="T14">
                  <a:pos x="T8" y="T9"/>
                </a:cxn>
              </a:cxnLst>
              <a:rect l="T15" t="T16" r="T17" b="T18"/>
              <a:pathLst>
                <a:path w="157" h="124">
                  <a:moveTo>
                    <a:pt x="157" y="124"/>
                  </a:moveTo>
                  <a:lnTo>
                    <a:pt x="155" y="24"/>
                  </a:lnTo>
                  <a:lnTo>
                    <a:pt x="0" y="0"/>
                  </a:lnTo>
                  <a:lnTo>
                    <a:pt x="0" y="104"/>
                  </a:lnTo>
                  <a:lnTo>
                    <a:pt x="157" y="1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6" name="Freeform 346"/>
            <p:cNvSpPr>
              <a:spLocks/>
            </p:cNvSpPr>
            <p:nvPr/>
          </p:nvSpPr>
          <p:spPr bwMode="auto">
            <a:xfrm>
              <a:off x="1188" y="3358"/>
              <a:ext cx="86" cy="274"/>
            </a:xfrm>
            <a:custGeom>
              <a:avLst/>
              <a:gdLst>
                <a:gd name="T0" fmla="*/ 14 w 513"/>
                <a:gd name="T1" fmla="*/ 37 h 1646"/>
                <a:gd name="T2" fmla="*/ 14 w 513"/>
                <a:gd name="T3" fmla="*/ 0 h 1646"/>
                <a:gd name="T4" fmla="*/ 13 w 513"/>
                <a:gd name="T5" fmla="*/ 1 h 1646"/>
                <a:gd name="T6" fmla="*/ 11 w 513"/>
                <a:gd name="T7" fmla="*/ 2 h 1646"/>
                <a:gd name="T8" fmla="*/ 10 w 513"/>
                <a:gd name="T9" fmla="*/ 4 h 1646"/>
                <a:gd name="T10" fmla="*/ 9 w 513"/>
                <a:gd name="T11" fmla="*/ 5 h 1646"/>
                <a:gd name="T12" fmla="*/ 7 w 513"/>
                <a:gd name="T13" fmla="*/ 7 h 1646"/>
                <a:gd name="T14" fmla="*/ 6 w 513"/>
                <a:gd name="T15" fmla="*/ 9 h 1646"/>
                <a:gd name="T16" fmla="*/ 5 w 513"/>
                <a:gd name="T17" fmla="*/ 11 h 1646"/>
                <a:gd name="T18" fmla="*/ 4 w 513"/>
                <a:gd name="T19" fmla="*/ 13 h 1646"/>
                <a:gd name="T20" fmla="*/ 3 w 513"/>
                <a:gd name="T21" fmla="*/ 15 h 1646"/>
                <a:gd name="T22" fmla="*/ 2 w 513"/>
                <a:gd name="T23" fmla="*/ 17 h 1646"/>
                <a:gd name="T24" fmla="*/ 2 w 513"/>
                <a:gd name="T25" fmla="*/ 19 h 1646"/>
                <a:gd name="T26" fmla="*/ 1 w 513"/>
                <a:gd name="T27" fmla="*/ 22 h 1646"/>
                <a:gd name="T28" fmla="*/ 1 w 513"/>
                <a:gd name="T29" fmla="*/ 24 h 1646"/>
                <a:gd name="T30" fmla="*/ 0 w 513"/>
                <a:gd name="T31" fmla="*/ 27 h 1646"/>
                <a:gd name="T32" fmla="*/ 0 w 513"/>
                <a:gd name="T33" fmla="*/ 29 h 1646"/>
                <a:gd name="T34" fmla="*/ 0 w 513"/>
                <a:gd name="T35" fmla="*/ 32 h 1646"/>
                <a:gd name="T36" fmla="*/ 0 w 513"/>
                <a:gd name="T37" fmla="*/ 35 h 1646"/>
                <a:gd name="T38" fmla="*/ 0 w 513"/>
                <a:gd name="T39" fmla="*/ 39 h 1646"/>
                <a:gd name="T40" fmla="*/ 0 w 513"/>
                <a:gd name="T41" fmla="*/ 42 h 1646"/>
                <a:gd name="T42" fmla="*/ 1 w 513"/>
                <a:gd name="T43" fmla="*/ 46 h 1646"/>
                <a:gd name="T44" fmla="*/ 13 w 513"/>
                <a:gd name="T45" fmla="*/ 39 h 1646"/>
                <a:gd name="T46" fmla="*/ 13 w 513"/>
                <a:gd name="T47" fmla="*/ 39 h 1646"/>
                <a:gd name="T48" fmla="*/ 14 w 513"/>
                <a:gd name="T49" fmla="*/ 39 h 1646"/>
                <a:gd name="T50" fmla="*/ 14 w 513"/>
                <a:gd name="T51" fmla="*/ 39 h 1646"/>
                <a:gd name="T52" fmla="*/ 14 w 513"/>
                <a:gd name="T53" fmla="*/ 38 h 1646"/>
                <a:gd name="T54" fmla="*/ 14 w 513"/>
                <a:gd name="T55" fmla="*/ 38 h 1646"/>
                <a:gd name="T56" fmla="*/ 14 w 513"/>
                <a:gd name="T57" fmla="*/ 38 h 1646"/>
                <a:gd name="T58" fmla="*/ 14 w 513"/>
                <a:gd name="T59" fmla="*/ 38 h 1646"/>
                <a:gd name="T60" fmla="*/ 14 w 513"/>
                <a:gd name="T61" fmla="*/ 37 h 16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13"/>
                <a:gd name="T94" fmla="*/ 0 h 1646"/>
                <a:gd name="T95" fmla="*/ 513 w 513"/>
                <a:gd name="T96" fmla="*/ 1646 h 16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13" h="1646">
                  <a:moveTo>
                    <a:pt x="512" y="1346"/>
                  </a:moveTo>
                  <a:lnTo>
                    <a:pt x="513" y="0"/>
                  </a:lnTo>
                  <a:lnTo>
                    <a:pt x="457" y="41"/>
                  </a:lnTo>
                  <a:lnTo>
                    <a:pt x="404" y="87"/>
                  </a:lnTo>
                  <a:lnTo>
                    <a:pt x="353" y="138"/>
                  </a:lnTo>
                  <a:lnTo>
                    <a:pt x="305" y="194"/>
                  </a:lnTo>
                  <a:lnTo>
                    <a:pt x="259" y="254"/>
                  </a:lnTo>
                  <a:lnTo>
                    <a:pt x="216" y="320"/>
                  </a:lnTo>
                  <a:lnTo>
                    <a:pt x="178" y="388"/>
                  </a:lnTo>
                  <a:lnTo>
                    <a:pt x="142" y="461"/>
                  </a:lnTo>
                  <a:lnTo>
                    <a:pt x="110" y="538"/>
                  </a:lnTo>
                  <a:lnTo>
                    <a:pt x="82" y="617"/>
                  </a:lnTo>
                  <a:lnTo>
                    <a:pt x="57" y="700"/>
                  </a:lnTo>
                  <a:lnTo>
                    <a:pt x="37" y="785"/>
                  </a:lnTo>
                  <a:lnTo>
                    <a:pt x="21" y="874"/>
                  </a:lnTo>
                  <a:lnTo>
                    <a:pt x="9" y="964"/>
                  </a:lnTo>
                  <a:lnTo>
                    <a:pt x="2" y="1058"/>
                  </a:lnTo>
                  <a:lnTo>
                    <a:pt x="0" y="1152"/>
                  </a:lnTo>
                  <a:lnTo>
                    <a:pt x="1" y="1282"/>
                  </a:lnTo>
                  <a:lnTo>
                    <a:pt x="7" y="1408"/>
                  </a:lnTo>
                  <a:lnTo>
                    <a:pt x="14" y="1529"/>
                  </a:lnTo>
                  <a:lnTo>
                    <a:pt x="27" y="1646"/>
                  </a:lnTo>
                  <a:lnTo>
                    <a:pt x="470" y="1414"/>
                  </a:lnTo>
                  <a:lnTo>
                    <a:pt x="478" y="1409"/>
                  </a:lnTo>
                  <a:lnTo>
                    <a:pt x="486" y="1402"/>
                  </a:lnTo>
                  <a:lnTo>
                    <a:pt x="493" y="1394"/>
                  </a:lnTo>
                  <a:lnTo>
                    <a:pt x="500" y="1385"/>
                  </a:lnTo>
                  <a:lnTo>
                    <a:pt x="504" y="1375"/>
                  </a:lnTo>
                  <a:lnTo>
                    <a:pt x="509" y="1365"/>
                  </a:lnTo>
                  <a:lnTo>
                    <a:pt x="511" y="1356"/>
                  </a:lnTo>
                  <a:lnTo>
                    <a:pt x="512" y="134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7" name="Freeform 347"/>
            <p:cNvSpPr>
              <a:spLocks/>
            </p:cNvSpPr>
            <p:nvPr/>
          </p:nvSpPr>
          <p:spPr bwMode="auto">
            <a:xfrm>
              <a:off x="1202" y="3559"/>
              <a:ext cx="25" cy="26"/>
            </a:xfrm>
            <a:custGeom>
              <a:avLst/>
              <a:gdLst>
                <a:gd name="T0" fmla="*/ 4 w 154"/>
                <a:gd name="T1" fmla="*/ 3 h 155"/>
                <a:gd name="T2" fmla="*/ 4 w 154"/>
                <a:gd name="T3" fmla="*/ 3 h 155"/>
                <a:gd name="T4" fmla="*/ 4 w 154"/>
                <a:gd name="T5" fmla="*/ 3 h 155"/>
                <a:gd name="T6" fmla="*/ 4 w 154"/>
                <a:gd name="T7" fmla="*/ 2 h 155"/>
                <a:gd name="T8" fmla="*/ 4 w 154"/>
                <a:gd name="T9" fmla="*/ 2 h 155"/>
                <a:gd name="T10" fmla="*/ 4 w 154"/>
                <a:gd name="T11" fmla="*/ 1 h 155"/>
                <a:gd name="T12" fmla="*/ 4 w 154"/>
                <a:gd name="T13" fmla="*/ 1 h 155"/>
                <a:gd name="T14" fmla="*/ 4 w 154"/>
                <a:gd name="T15" fmla="*/ 0 h 155"/>
                <a:gd name="T16" fmla="*/ 4 w 154"/>
                <a:gd name="T17" fmla="*/ 0 h 155"/>
                <a:gd name="T18" fmla="*/ 4 w 154"/>
                <a:gd name="T19" fmla="*/ 0 h 155"/>
                <a:gd name="T20" fmla="*/ 4 w 154"/>
                <a:gd name="T21" fmla="*/ 0 h 155"/>
                <a:gd name="T22" fmla="*/ 4 w 154"/>
                <a:gd name="T23" fmla="*/ 0 h 155"/>
                <a:gd name="T24" fmla="*/ 4 w 154"/>
                <a:gd name="T25" fmla="*/ 0 h 155"/>
                <a:gd name="T26" fmla="*/ 3 w 154"/>
                <a:gd name="T27" fmla="*/ 0 h 155"/>
                <a:gd name="T28" fmla="*/ 0 w 154"/>
                <a:gd name="T29" fmla="*/ 2 h 155"/>
                <a:gd name="T30" fmla="*/ 0 w 154"/>
                <a:gd name="T31" fmla="*/ 2 h 155"/>
                <a:gd name="T32" fmla="*/ 0 w 154"/>
                <a:gd name="T33" fmla="*/ 2 h 155"/>
                <a:gd name="T34" fmla="*/ 0 w 154"/>
                <a:gd name="T35" fmla="*/ 2 h 155"/>
                <a:gd name="T36" fmla="*/ 0 w 154"/>
                <a:gd name="T37" fmla="*/ 2 h 155"/>
                <a:gd name="T38" fmla="*/ 0 w 154"/>
                <a:gd name="T39" fmla="*/ 4 h 155"/>
                <a:gd name="T40" fmla="*/ 0 w 154"/>
                <a:gd name="T41" fmla="*/ 4 h 155"/>
                <a:gd name="T42" fmla="*/ 0 w 154"/>
                <a:gd name="T43" fmla="*/ 4 h 155"/>
                <a:gd name="T44" fmla="*/ 0 w 154"/>
                <a:gd name="T45" fmla="*/ 4 h 155"/>
                <a:gd name="T46" fmla="*/ 0 w 154"/>
                <a:gd name="T47" fmla="*/ 4 h 155"/>
                <a:gd name="T48" fmla="*/ 4 w 154"/>
                <a:gd name="T49" fmla="*/ 3 h 1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4"/>
                <a:gd name="T76" fmla="*/ 0 h 155"/>
                <a:gd name="T77" fmla="*/ 154 w 154"/>
                <a:gd name="T78" fmla="*/ 155 h 1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4" h="155">
                  <a:moveTo>
                    <a:pt x="134" y="104"/>
                  </a:moveTo>
                  <a:lnTo>
                    <a:pt x="141" y="99"/>
                  </a:lnTo>
                  <a:lnTo>
                    <a:pt x="148" y="92"/>
                  </a:lnTo>
                  <a:lnTo>
                    <a:pt x="152" y="85"/>
                  </a:lnTo>
                  <a:lnTo>
                    <a:pt x="154" y="76"/>
                  </a:lnTo>
                  <a:lnTo>
                    <a:pt x="152" y="25"/>
                  </a:lnTo>
                  <a:lnTo>
                    <a:pt x="152" y="17"/>
                  </a:lnTo>
                  <a:lnTo>
                    <a:pt x="151" y="10"/>
                  </a:lnTo>
                  <a:lnTo>
                    <a:pt x="150" y="5"/>
                  </a:lnTo>
                  <a:lnTo>
                    <a:pt x="149" y="1"/>
                  </a:lnTo>
                  <a:lnTo>
                    <a:pt x="146" y="0"/>
                  </a:lnTo>
                  <a:lnTo>
                    <a:pt x="141" y="0"/>
                  </a:lnTo>
                  <a:lnTo>
                    <a:pt x="134" y="2"/>
                  </a:lnTo>
                  <a:lnTo>
                    <a:pt x="128" y="5"/>
                  </a:lnTo>
                  <a:lnTo>
                    <a:pt x="17" y="56"/>
                  </a:lnTo>
                  <a:lnTo>
                    <a:pt x="10" y="61"/>
                  </a:lnTo>
                  <a:lnTo>
                    <a:pt x="5" y="69"/>
                  </a:lnTo>
                  <a:lnTo>
                    <a:pt x="1" y="77"/>
                  </a:lnTo>
                  <a:lnTo>
                    <a:pt x="0" y="85"/>
                  </a:lnTo>
                  <a:lnTo>
                    <a:pt x="0" y="142"/>
                  </a:lnTo>
                  <a:lnTo>
                    <a:pt x="1" y="149"/>
                  </a:lnTo>
                  <a:lnTo>
                    <a:pt x="5" y="154"/>
                  </a:lnTo>
                  <a:lnTo>
                    <a:pt x="10" y="155"/>
                  </a:lnTo>
                  <a:lnTo>
                    <a:pt x="17" y="154"/>
                  </a:lnTo>
                  <a:lnTo>
                    <a:pt x="134" y="104"/>
                  </a:lnTo>
                  <a:close/>
                </a:path>
              </a:pathLst>
            </a:custGeom>
            <a:solidFill>
              <a:srgbClr val="DD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8" name="Freeform 348"/>
            <p:cNvSpPr>
              <a:spLocks/>
            </p:cNvSpPr>
            <p:nvPr/>
          </p:nvSpPr>
          <p:spPr bwMode="auto">
            <a:xfrm>
              <a:off x="1200" y="3559"/>
              <a:ext cx="26" cy="24"/>
            </a:xfrm>
            <a:custGeom>
              <a:avLst/>
              <a:gdLst>
                <a:gd name="T0" fmla="*/ 4 w 153"/>
                <a:gd name="T1" fmla="*/ 2 h 144"/>
                <a:gd name="T2" fmla="*/ 4 w 153"/>
                <a:gd name="T3" fmla="*/ 2 h 144"/>
                <a:gd name="T4" fmla="*/ 4 w 153"/>
                <a:gd name="T5" fmla="*/ 2 h 144"/>
                <a:gd name="T6" fmla="*/ 4 w 153"/>
                <a:gd name="T7" fmla="*/ 2 h 144"/>
                <a:gd name="T8" fmla="*/ 4 w 153"/>
                <a:gd name="T9" fmla="*/ 2 h 144"/>
                <a:gd name="T10" fmla="*/ 4 w 153"/>
                <a:gd name="T11" fmla="*/ 0 h 144"/>
                <a:gd name="T12" fmla="*/ 4 w 153"/>
                <a:gd name="T13" fmla="*/ 0 h 144"/>
                <a:gd name="T14" fmla="*/ 4 w 153"/>
                <a:gd name="T15" fmla="*/ 0 h 144"/>
                <a:gd name="T16" fmla="*/ 4 w 153"/>
                <a:gd name="T17" fmla="*/ 0 h 144"/>
                <a:gd name="T18" fmla="*/ 4 w 153"/>
                <a:gd name="T19" fmla="*/ 0 h 144"/>
                <a:gd name="T20" fmla="*/ 1 w 153"/>
                <a:gd name="T21" fmla="*/ 1 h 144"/>
                <a:gd name="T22" fmla="*/ 0 w 153"/>
                <a:gd name="T23" fmla="*/ 2 h 144"/>
                <a:gd name="T24" fmla="*/ 0 w 153"/>
                <a:gd name="T25" fmla="*/ 2 h 144"/>
                <a:gd name="T26" fmla="*/ 0 w 153"/>
                <a:gd name="T27" fmla="*/ 2 h 144"/>
                <a:gd name="T28" fmla="*/ 0 w 153"/>
                <a:gd name="T29" fmla="*/ 2 h 144"/>
                <a:gd name="T30" fmla="*/ 0 w 153"/>
                <a:gd name="T31" fmla="*/ 4 h 144"/>
                <a:gd name="T32" fmla="*/ 0 w 153"/>
                <a:gd name="T33" fmla="*/ 4 h 144"/>
                <a:gd name="T34" fmla="*/ 0 w 153"/>
                <a:gd name="T35" fmla="*/ 4 h 144"/>
                <a:gd name="T36" fmla="*/ 0 w 153"/>
                <a:gd name="T37" fmla="*/ 4 h 144"/>
                <a:gd name="T38" fmla="*/ 1 w 153"/>
                <a:gd name="T39" fmla="*/ 4 h 144"/>
                <a:gd name="T40" fmla="*/ 4 w 153"/>
                <a:gd name="T41" fmla="*/ 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3"/>
                <a:gd name="T64" fmla="*/ 0 h 144"/>
                <a:gd name="T65" fmla="*/ 153 w 153"/>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3" h="144">
                  <a:moveTo>
                    <a:pt x="135" y="93"/>
                  </a:moveTo>
                  <a:lnTo>
                    <a:pt x="141" y="88"/>
                  </a:lnTo>
                  <a:lnTo>
                    <a:pt x="147" y="81"/>
                  </a:lnTo>
                  <a:lnTo>
                    <a:pt x="152" y="74"/>
                  </a:lnTo>
                  <a:lnTo>
                    <a:pt x="153" y="66"/>
                  </a:lnTo>
                  <a:lnTo>
                    <a:pt x="153" y="15"/>
                  </a:lnTo>
                  <a:lnTo>
                    <a:pt x="152" y="7"/>
                  </a:lnTo>
                  <a:lnTo>
                    <a:pt x="147" y="3"/>
                  </a:lnTo>
                  <a:lnTo>
                    <a:pt x="141" y="0"/>
                  </a:lnTo>
                  <a:lnTo>
                    <a:pt x="135" y="2"/>
                  </a:lnTo>
                  <a:lnTo>
                    <a:pt x="17" y="48"/>
                  </a:lnTo>
                  <a:lnTo>
                    <a:pt x="10" y="52"/>
                  </a:lnTo>
                  <a:lnTo>
                    <a:pt x="6" y="58"/>
                  </a:lnTo>
                  <a:lnTo>
                    <a:pt x="1" y="66"/>
                  </a:lnTo>
                  <a:lnTo>
                    <a:pt x="0" y="74"/>
                  </a:lnTo>
                  <a:lnTo>
                    <a:pt x="0" y="132"/>
                  </a:lnTo>
                  <a:lnTo>
                    <a:pt x="1" y="139"/>
                  </a:lnTo>
                  <a:lnTo>
                    <a:pt x="6" y="143"/>
                  </a:lnTo>
                  <a:lnTo>
                    <a:pt x="10" y="144"/>
                  </a:lnTo>
                  <a:lnTo>
                    <a:pt x="17" y="143"/>
                  </a:lnTo>
                  <a:lnTo>
                    <a:pt x="135" y="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99" name="Freeform 349"/>
            <p:cNvSpPr>
              <a:spLocks/>
            </p:cNvSpPr>
            <p:nvPr/>
          </p:nvSpPr>
          <p:spPr bwMode="auto">
            <a:xfrm>
              <a:off x="1084" y="3356"/>
              <a:ext cx="74" cy="292"/>
            </a:xfrm>
            <a:custGeom>
              <a:avLst/>
              <a:gdLst>
                <a:gd name="T0" fmla="*/ 12 w 445"/>
                <a:gd name="T1" fmla="*/ 49 h 1750"/>
                <a:gd name="T2" fmla="*/ 12 w 445"/>
                <a:gd name="T3" fmla="*/ 48 h 1750"/>
                <a:gd name="T4" fmla="*/ 12 w 445"/>
                <a:gd name="T5" fmla="*/ 48 h 1750"/>
                <a:gd name="T6" fmla="*/ 12 w 445"/>
                <a:gd name="T7" fmla="*/ 48 h 1750"/>
                <a:gd name="T8" fmla="*/ 12 w 445"/>
                <a:gd name="T9" fmla="*/ 48 h 1750"/>
                <a:gd name="T10" fmla="*/ 12 w 445"/>
                <a:gd name="T11" fmla="*/ 2 h 1750"/>
                <a:gd name="T12" fmla="*/ 12 w 445"/>
                <a:gd name="T13" fmla="*/ 1 h 1750"/>
                <a:gd name="T14" fmla="*/ 12 w 445"/>
                <a:gd name="T15" fmla="*/ 1 h 1750"/>
                <a:gd name="T16" fmla="*/ 12 w 445"/>
                <a:gd name="T17" fmla="*/ 1 h 1750"/>
                <a:gd name="T18" fmla="*/ 12 w 445"/>
                <a:gd name="T19" fmla="*/ 1 h 1750"/>
                <a:gd name="T20" fmla="*/ 11 w 445"/>
                <a:gd name="T21" fmla="*/ 1 h 1750"/>
                <a:gd name="T22" fmla="*/ 11 w 445"/>
                <a:gd name="T23" fmla="*/ 0 h 1750"/>
                <a:gd name="T24" fmla="*/ 11 w 445"/>
                <a:gd name="T25" fmla="*/ 0 h 1750"/>
                <a:gd name="T26" fmla="*/ 11 w 445"/>
                <a:gd name="T27" fmla="*/ 0 h 1750"/>
                <a:gd name="T28" fmla="*/ 11 w 445"/>
                <a:gd name="T29" fmla="*/ 0 h 1750"/>
                <a:gd name="T30" fmla="*/ 11 w 445"/>
                <a:gd name="T31" fmla="*/ 0 h 1750"/>
                <a:gd name="T32" fmla="*/ 10 w 445"/>
                <a:gd name="T33" fmla="*/ 0 h 1750"/>
                <a:gd name="T34" fmla="*/ 10 w 445"/>
                <a:gd name="T35" fmla="*/ 0 h 1750"/>
                <a:gd name="T36" fmla="*/ 10 w 445"/>
                <a:gd name="T37" fmla="*/ 0 h 1750"/>
                <a:gd name="T38" fmla="*/ 10 w 445"/>
                <a:gd name="T39" fmla="*/ 0 h 1750"/>
                <a:gd name="T40" fmla="*/ 10 w 445"/>
                <a:gd name="T41" fmla="*/ 0 h 1750"/>
                <a:gd name="T42" fmla="*/ 10 w 445"/>
                <a:gd name="T43" fmla="*/ 0 h 1750"/>
                <a:gd name="T44" fmla="*/ 8 w 445"/>
                <a:gd name="T45" fmla="*/ 1 h 1750"/>
                <a:gd name="T46" fmla="*/ 8 w 445"/>
                <a:gd name="T47" fmla="*/ 2 h 1750"/>
                <a:gd name="T48" fmla="*/ 7 w 445"/>
                <a:gd name="T49" fmla="*/ 3 h 1750"/>
                <a:gd name="T50" fmla="*/ 6 w 445"/>
                <a:gd name="T51" fmla="*/ 5 h 1750"/>
                <a:gd name="T52" fmla="*/ 5 w 445"/>
                <a:gd name="T53" fmla="*/ 6 h 1750"/>
                <a:gd name="T54" fmla="*/ 4 w 445"/>
                <a:gd name="T55" fmla="*/ 8 h 1750"/>
                <a:gd name="T56" fmla="*/ 3 w 445"/>
                <a:gd name="T57" fmla="*/ 10 h 1750"/>
                <a:gd name="T58" fmla="*/ 3 w 445"/>
                <a:gd name="T59" fmla="*/ 11 h 1750"/>
                <a:gd name="T60" fmla="*/ 2 w 445"/>
                <a:gd name="T61" fmla="*/ 13 h 1750"/>
                <a:gd name="T62" fmla="*/ 1 w 445"/>
                <a:gd name="T63" fmla="*/ 15 h 1750"/>
                <a:gd name="T64" fmla="*/ 1 w 445"/>
                <a:gd name="T65" fmla="*/ 17 h 1750"/>
                <a:gd name="T66" fmla="*/ 1 w 445"/>
                <a:gd name="T67" fmla="*/ 20 h 1750"/>
                <a:gd name="T68" fmla="*/ 0 w 445"/>
                <a:gd name="T69" fmla="*/ 22 h 1750"/>
                <a:gd name="T70" fmla="*/ 0 w 445"/>
                <a:gd name="T71" fmla="*/ 24 h 1750"/>
                <a:gd name="T72" fmla="*/ 0 w 445"/>
                <a:gd name="T73" fmla="*/ 27 h 1750"/>
                <a:gd name="T74" fmla="*/ 0 w 445"/>
                <a:gd name="T75" fmla="*/ 29 h 1750"/>
                <a:gd name="T76" fmla="*/ 0 w 445"/>
                <a:gd name="T77" fmla="*/ 34 h 1750"/>
                <a:gd name="T78" fmla="*/ 0 w 445"/>
                <a:gd name="T79" fmla="*/ 39 h 1750"/>
                <a:gd name="T80" fmla="*/ 0 w 445"/>
                <a:gd name="T81" fmla="*/ 43 h 1750"/>
                <a:gd name="T82" fmla="*/ 0 w 445"/>
                <a:gd name="T83" fmla="*/ 47 h 1750"/>
                <a:gd name="T84" fmla="*/ 1 w 445"/>
                <a:gd name="T85" fmla="*/ 47 h 1750"/>
                <a:gd name="T86" fmla="*/ 2 w 445"/>
                <a:gd name="T87" fmla="*/ 48 h 1750"/>
                <a:gd name="T88" fmla="*/ 3 w 445"/>
                <a:gd name="T89" fmla="*/ 48 h 1750"/>
                <a:gd name="T90" fmla="*/ 4 w 445"/>
                <a:gd name="T91" fmla="*/ 48 h 1750"/>
                <a:gd name="T92" fmla="*/ 5 w 445"/>
                <a:gd name="T93" fmla="*/ 48 h 1750"/>
                <a:gd name="T94" fmla="*/ 5 w 445"/>
                <a:gd name="T95" fmla="*/ 48 h 1750"/>
                <a:gd name="T96" fmla="*/ 6 w 445"/>
                <a:gd name="T97" fmla="*/ 48 h 1750"/>
                <a:gd name="T98" fmla="*/ 7 w 445"/>
                <a:gd name="T99" fmla="*/ 48 h 1750"/>
                <a:gd name="T100" fmla="*/ 8 w 445"/>
                <a:gd name="T101" fmla="*/ 48 h 1750"/>
                <a:gd name="T102" fmla="*/ 9 w 445"/>
                <a:gd name="T103" fmla="*/ 48 h 1750"/>
                <a:gd name="T104" fmla="*/ 10 w 445"/>
                <a:gd name="T105" fmla="*/ 49 h 1750"/>
                <a:gd name="T106" fmla="*/ 10 w 445"/>
                <a:gd name="T107" fmla="*/ 49 h 1750"/>
                <a:gd name="T108" fmla="*/ 11 w 445"/>
                <a:gd name="T109" fmla="*/ 49 h 1750"/>
                <a:gd name="T110" fmla="*/ 11 w 445"/>
                <a:gd name="T111" fmla="*/ 49 h 1750"/>
                <a:gd name="T112" fmla="*/ 11 w 445"/>
                <a:gd name="T113" fmla="*/ 49 h 1750"/>
                <a:gd name="T114" fmla="*/ 11 w 445"/>
                <a:gd name="T115" fmla="*/ 49 h 1750"/>
                <a:gd name="T116" fmla="*/ 11 w 445"/>
                <a:gd name="T117" fmla="*/ 49 h 1750"/>
                <a:gd name="T118" fmla="*/ 12 w 445"/>
                <a:gd name="T119" fmla="*/ 49 h 1750"/>
                <a:gd name="T120" fmla="*/ 12 w 445"/>
                <a:gd name="T121" fmla="*/ 49 h 1750"/>
                <a:gd name="T122" fmla="*/ 12 w 445"/>
                <a:gd name="T123" fmla="*/ 49 h 17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45"/>
                <a:gd name="T187" fmla="*/ 0 h 1750"/>
                <a:gd name="T188" fmla="*/ 445 w 445"/>
                <a:gd name="T189" fmla="*/ 1750 h 17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45" h="1750">
                  <a:moveTo>
                    <a:pt x="435" y="1743"/>
                  </a:moveTo>
                  <a:lnTo>
                    <a:pt x="440" y="1738"/>
                  </a:lnTo>
                  <a:lnTo>
                    <a:pt x="442" y="1732"/>
                  </a:lnTo>
                  <a:lnTo>
                    <a:pt x="444" y="1726"/>
                  </a:lnTo>
                  <a:lnTo>
                    <a:pt x="445" y="1719"/>
                  </a:lnTo>
                  <a:lnTo>
                    <a:pt x="433" y="53"/>
                  </a:lnTo>
                  <a:lnTo>
                    <a:pt x="432" y="45"/>
                  </a:lnTo>
                  <a:lnTo>
                    <a:pt x="429" y="36"/>
                  </a:lnTo>
                  <a:lnTo>
                    <a:pt x="426" y="29"/>
                  </a:lnTo>
                  <a:lnTo>
                    <a:pt x="420" y="22"/>
                  </a:lnTo>
                  <a:lnTo>
                    <a:pt x="415" y="15"/>
                  </a:lnTo>
                  <a:lnTo>
                    <a:pt x="408" y="11"/>
                  </a:lnTo>
                  <a:lnTo>
                    <a:pt x="400" y="8"/>
                  </a:lnTo>
                  <a:lnTo>
                    <a:pt x="392" y="5"/>
                  </a:lnTo>
                  <a:lnTo>
                    <a:pt x="391" y="5"/>
                  </a:lnTo>
                  <a:lnTo>
                    <a:pt x="387" y="4"/>
                  </a:lnTo>
                  <a:lnTo>
                    <a:pt x="380" y="4"/>
                  </a:lnTo>
                  <a:lnTo>
                    <a:pt x="372" y="3"/>
                  </a:lnTo>
                  <a:lnTo>
                    <a:pt x="364" y="2"/>
                  </a:lnTo>
                  <a:lnTo>
                    <a:pt x="356" y="1"/>
                  </a:lnTo>
                  <a:lnTo>
                    <a:pt x="350" y="1"/>
                  </a:lnTo>
                  <a:lnTo>
                    <a:pt x="346" y="0"/>
                  </a:lnTo>
                  <a:lnTo>
                    <a:pt x="309" y="35"/>
                  </a:lnTo>
                  <a:lnTo>
                    <a:pt x="274" y="74"/>
                  </a:lnTo>
                  <a:lnTo>
                    <a:pt x="239" y="119"/>
                  </a:lnTo>
                  <a:lnTo>
                    <a:pt x="207" y="168"/>
                  </a:lnTo>
                  <a:lnTo>
                    <a:pt x="177" y="222"/>
                  </a:lnTo>
                  <a:lnTo>
                    <a:pt x="148" y="281"/>
                  </a:lnTo>
                  <a:lnTo>
                    <a:pt x="122" y="343"/>
                  </a:lnTo>
                  <a:lnTo>
                    <a:pt x="98" y="408"/>
                  </a:lnTo>
                  <a:lnTo>
                    <a:pt x="76" y="478"/>
                  </a:lnTo>
                  <a:lnTo>
                    <a:pt x="57" y="550"/>
                  </a:lnTo>
                  <a:lnTo>
                    <a:pt x="41" y="625"/>
                  </a:lnTo>
                  <a:lnTo>
                    <a:pt x="26" y="704"/>
                  </a:lnTo>
                  <a:lnTo>
                    <a:pt x="16" y="785"/>
                  </a:lnTo>
                  <a:lnTo>
                    <a:pt x="8" y="867"/>
                  </a:lnTo>
                  <a:lnTo>
                    <a:pt x="3" y="953"/>
                  </a:lnTo>
                  <a:lnTo>
                    <a:pt x="2" y="1039"/>
                  </a:lnTo>
                  <a:lnTo>
                    <a:pt x="0" y="1228"/>
                  </a:lnTo>
                  <a:lnTo>
                    <a:pt x="0" y="1403"/>
                  </a:lnTo>
                  <a:lnTo>
                    <a:pt x="4" y="1559"/>
                  </a:lnTo>
                  <a:lnTo>
                    <a:pt x="15" y="1700"/>
                  </a:lnTo>
                  <a:lnTo>
                    <a:pt x="42" y="1703"/>
                  </a:lnTo>
                  <a:lnTo>
                    <a:pt x="72" y="1708"/>
                  </a:lnTo>
                  <a:lnTo>
                    <a:pt x="103" y="1711"/>
                  </a:lnTo>
                  <a:lnTo>
                    <a:pt x="135" y="1716"/>
                  </a:lnTo>
                  <a:lnTo>
                    <a:pt x="168" y="1720"/>
                  </a:lnTo>
                  <a:lnTo>
                    <a:pt x="200" y="1723"/>
                  </a:lnTo>
                  <a:lnTo>
                    <a:pt x="233" y="1728"/>
                  </a:lnTo>
                  <a:lnTo>
                    <a:pt x="265" y="1731"/>
                  </a:lnTo>
                  <a:lnTo>
                    <a:pt x="294" y="1736"/>
                  </a:lnTo>
                  <a:lnTo>
                    <a:pt x="321" y="1739"/>
                  </a:lnTo>
                  <a:lnTo>
                    <a:pt x="346" y="1743"/>
                  </a:lnTo>
                  <a:lnTo>
                    <a:pt x="367" y="1745"/>
                  </a:lnTo>
                  <a:lnTo>
                    <a:pt x="385" y="1747"/>
                  </a:lnTo>
                  <a:lnTo>
                    <a:pt x="399" y="1749"/>
                  </a:lnTo>
                  <a:lnTo>
                    <a:pt x="407" y="1750"/>
                  </a:lnTo>
                  <a:lnTo>
                    <a:pt x="410" y="1750"/>
                  </a:lnTo>
                  <a:lnTo>
                    <a:pt x="417" y="1750"/>
                  </a:lnTo>
                  <a:lnTo>
                    <a:pt x="424" y="1749"/>
                  </a:lnTo>
                  <a:lnTo>
                    <a:pt x="429" y="1747"/>
                  </a:lnTo>
                  <a:lnTo>
                    <a:pt x="435" y="17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0" name="Freeform 350"/>
            <p:cNvSpPr>
              <a:spLocks/>
            </p:cNvSpPr>
            <p:nvPr/>
          </p:nvSpPr>
          <p:spPr bwMode="auto">
            <a:xfrm>
              <a:off x="1065" y="3609"/>
              <a:ext cx="39" cy="28"/>
            </a:xfrm>
            <a:custGeom>
              <a:avLst/>
              <a:gdLst>
                <a:gd name="T0" fmla="*/ 6 w 235"/>
                <a:gd name="T1" fmla="*/ 5 h 172"/>
                <a:gd name="T2" fmla="*/ 6 w 235"/>
                <a:gd name="T3" fmla="*/ 5 h 172"/>
                <a:gd name="T4" fmla="*/ 6 w 235"/>
                <a:gd name="T5" fmla="*/ 4 h 172"/>
                <a:gd name="T6" fmla="*/ 6 w 235"/>
                <a:gd name="T7" fmla="*/ 4 h 172"/>
                <a:gd name="T8" fmla="*/ 6 w 235"/>
                <a:gd name="T9" fmla="*/ 4 h 172"/>
                <a:gd name="T10" fmla="*/ 6 w 235"/>
                <a:gd name="T11" fmla="*/ 1 h 172"/>
                <a:gd name="T12" fmla="*/ 6 w 235"/>
                <a:gd name="T13" fmla="*/ 1 h 172"/>
                <a:gd name="T14" fmla="*/ 6 w 235"/>
                <a:gd name="T15" fmla="*/ 1 h 172"/>
                <a:gd name="T16" fmla="*/ 6 w 235"/>
                <a:gd name="T17" fmla="*/ 1 h 172"/>
                <a:gd name="T18" fmla="*/ 6 w 235"/>
                <a:gd name="T19" fmla="*/ 1 h 172"/>
                <a:gd name="T20" fmla="*/ 0 w 235"/>
                <a:gd name="T21" fmla="*/ 0 h 172"/>
                <a:gd name="T22" fmla="*/ 0 w 235"/>
                <a:gd name="T23" fmla="*/ 0 h 172"/>
                <a:gd name="T24" fmla="*/ 0 w 235"/>
                <a:gd name="T25" fmla="*/ 0 h 172"/>
                <a:gd name="T26" fmla="*/ 0 w 235"/>
                <a:gd name="T27" fmla="*/ 0 h 172"/>
                <a:gd name="T28" fmla="*/ 0 w 235"/>
                <a:gd name="T29" fmla="*/ 0 h 172"/>
                <a:gd name="T30" fmla="*/ 0 w 235"/>
                <a:gd name="T31" fmla="*/ 3 h 172"/>
                <a:gd name="T32" fmla="*/ 0 w 235"/>
                <a:gd name="T33" fmla="*/ 4 h 172"/>
                <a:gd name="T34" fmla="*/ 0 w 235"/>
                <a:gd name="T35" fmla="*/ 4 h 172"/>
                <a:gd name="T36" fmla="*/ 0 w 235"/>
                <a:gd name="T37" fmla="*/ 4 h 172"/>
                <a:gd name="T38" fmla="*/ 1 w 235"/>
                <a:gd name="T39" fmla="*/ 4 h 172"/>
                <a:gd name="T40" fmla="*/ 6 w 235"/>
                <a:gd name="T41" fmla="*/ 5 h 1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35"/>
                <a:gd name="T64" fmla="*/ 0 h 172"/>
                <a:gd name="T65" fmla="*/ 235 w 235"/>
                <a:gd name="T66" fmla="*/ 172 h 1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35" h="172">
                  <a:moveTo>
                    <a:pt x="216" y="172"/>
                  </a:moveTo>
                  <a:lnTo>
                    <a:pt x="223" y="171"/>
                  </a:lnTo>
                  <a:lnTo>
                    <a:pt x="230" y="168"/>
                  </a:lnTo>
                  <a:lnTo>
                    <a:pt x="234" y="162"/>
                  </a:lnTo>
                  <a:lnTo>
                    <a:pt x="235" y="156"/>
                  </a:lnTo>
                  <a:lnTo>
                    <a:pt x="234" y="44"/>
                  </a:lnTo>
                  <a:lnTo>
                    <a:pt x="233" y="36"/>
                  </a:lnTo>
                  <a:lnTo>
                    <a:pt x="228" y="30"/>
                  </a:lnTo>
                  <a:lnTo>
                    <a:pt x="222" y="25"/>
                  </a:lnTo>
                  <a:lnTo>
                    <a:pt x="215" y="22"/>
                  </a:lnTo>
                  <a:lnTo>
                    <a:pt x="20" y="0"/>
                  </a:lnTo>
                  <a:lnTo>
                    <a:pt x="13" y="1"/>
                  </a:lnTo>
                  <a:lnTo>
                    <a:pt x="6" y="5"/>
                  </a:lnTo>
                  <a:lnTo>
                    <a:pt x="1" y="10"/>
                  </a:lnTo>
                  <a:lnTo>
                    <a:pt x="0" y="18"/>
                  </a:lnTo>
                  <a:lnTo>
                    <a:pt x="1" y="126"/>
                  </a:lnTo>
                  <a:lnTo>
                    <a:pt x="3" y="134"/>
                  </a:lnTo>
                  <a:lnTo>
                    <a:pt x="7" y="141"/>
                  </a:lnTo>
                  <a:lnTo>
                    <a:pt x="14" y="147"/>
                  </a:lnTo>
                  <a:lnTo>
                    <a:pt x="22" y="149"/>
                  </a:lnTo>
                  <a:lnTo>
                    <a:pt x="216" y="1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1" name="Freeform 351"/>
            <p:cNvSpPr>
              <a:spLocks/>
            </p:cNvSpPr>
            <p:nvPr/>
          </p:nvSpPr>
          <p:spPr bwMode="auto">
            <a:xfrm>
              <a:off x="1065" y="3610"/>
              <a:ext cx="37" cy="28"/>
            </a:xfrm>
            <a:custGeom>
              <a:avLst/>
              <a:gdLst>
                <a:gd name="T0" fmla="*/ 6 w 219"/>
                <a:gd name="T1" fmla="*/ 4 h 167"/>
                <a:gd name="T2" fmla="*/ 6 w 219"/>
                <a:gd name="T3" fmla="*/ 1 h 167"/>
                <a:gd name="T4" fmla="*/ 6 w 219"/>
                <a:gd name="T5" fmla="*/ 1 h 167"/>
                <a:gd name="T6" fmla="*/ 6 w 219"/>
                <a:gd name="T7" fmla="*/ 1 h 167"/>
                <a:gd name="T8" fmla="*/ 6 w 219"/>
                <a:gd name="T9" fmla="*/ 1 h 167"/>
                <a:gd name="T10" fmla="*/ 6 w 219"/>
                <a:gd name="T11" fmla="*/ 1 h 167"/>
                <a:gd name="T12" fmla="*/ 1 w 219"/>
                <a:gd name="T13" fmla="*/ 0 h 167"/>
                <a:gd name="T14" fmla="*/ 1 w 219"/>
                <a:gd name="T15" fmla="*/ 0 h 167"/>
                <a:gd name="T16" fmla="*/ 0 w 219"/>
                <a:gd name="T17" fmla="*/ 0 h 167"/>
                <a:gd name="T18" fmla="*/ 0 w 219"/>
                <a:gd name="T19" fmla="*/ 1 h 167"/>
                <a:gd name="T20" fmla="*/ 0 w 219"/>
                <a:gd name="T21" fmla="*/ 1 h 167"/>
                <a:gd name="T22" fmla="*/ 0 w 219"/>
                <a:gd name="T23" fmla="*/ 4 h 167"/>
                <a:gd name="T24" fmla="*/ 0 w 219"/>
                <a:gd name="T25" fmla="*/ 4 h 167"/>
                <a:gd name="T26" fmla="*/ 0 w 219"/>
                <a:gd name="T27" fmla="*/ 4 h 167"/>
                <a:gd name="T28" fmla="*/ 0 w 219"/>
                <a:gd name="T29" fmla="*/ 4 h 167"/>
                <a:gd name="T30" fmla="*/ 1 w 219"/>
                <a:gd name="T31" fmla="*/ 4 h 167"/>
                <a:gd name="T32" fmla="*/ 5 w 219"/>
                <a:gd name="T33" fmla="*/ 5 h 167"/>
                <a:gd name="T34" fmla="*/ 6 w 219"/>
                <a:gd name="T35" fmla="*/ 5 h 167"/>
                <a:gd name="T36" fmla="*/ 6 w 219"/>
                <a:gd name="T37" fmla="*/ 5 h 167"/>
                <a:gd name="T38" fmla="*/ 6 w 219"/>
                <a:gd name="T39" fmla="*/ 5 h 167"/>
                <a:gd name="T40" fmla="*/ 6 w 219"/>
                <a:gd name="T41" fmla="*/ 4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9"/>
                <a:gd name="T64" fmla="*/ 0 h 167"/>
                <a:gd name="T65" fmla="*/ 219 w 219"/>
                <a:gd name="T66" fmla="*/ 167 h 1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9" h="167">
                  <a:moveTo>
                    <a:pt x="219" y="152"/>
                  </a:moveTo>
                  <a:lnTo>
                    <a:pt x="219" y="41"/>
                  </a:lnTo>
                  <a:lnTo>
                    <a:pt x="218" y="33"/>
                  </a:lnTo>
                  <a:lnTo>
                    <a:pt x="213" y="26"/>
                  </a:lnTo>
                  <a:lnTo>
                    <a:pt x="206" y="22"/>
                  </a:lnTo>
                  <a:lnTo>
                    <a:pt x="199" y="20"/>
                  </a:lnTo>
                  <a:lnTo>
                    <a:pt x="25" y="0"/>
                  </a:lnTo>
                  <a:lnTo>
                    <a:pt x="16" y="3"/>
                  </a:lnTo>
                  <a:lnTo>
                    <a:pt x="8" y="8"/>
                  </a:lnTo>
                  <a:lnTo>
                    <a:pt x="2" y="17"/>
                  </a:lnTo>
                  <a:lnTo>
                    <a:pt x="0" y="26"/>
                  </a:lnTo>
                  <a:lnTo>
                    <a:pt x="1" y="123"/>
                  </a:lnTo>
                  <a:lnTo>
                    <a:pt x="2" y="131"/>
                  </a:lnTo>
                  <a:lnTo>
                    <a:pt x="7" y="138"/>
                  </a:lnTo>
                  <a:lnTo>
                    <a:pt x="13" y="143"/>
                  </a:lnTo>
                  <a:lnTo>
                    <a:pt x="21" y="146"/>
                  </a:lnTo>
                  <a:lnTo>
                    <a:pt x="188" y="167"/>
                  </a:lnTo>
                  <a:lnTo>
                    <a:pt x="197" y="167"/>
                  </a:lnTo>
                  <a:lnTo>
                    <a:pt x="208" y="166"/>
                  </a:lnTo>
                  <a:lnTo>
                    <a:pt x="215" y="161"/>
                  </a:lnTo>
                  <a:lnTo>
                    <a:pt x="219" y="15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2" name="Freeform 352"/>
            <p:cNvSpPr>
              <a:spLocks/>
            </p:cNvSpPr>
            <p:nvPr/>
          </p:nvSpPr>
          <p:spPr bwMode="auto">
            <a:xfrm>
              <a:off x="1065" y="3612"/>
              <a:ext cx="35" cy="26"/>
            </a:xfrm>
            <a:custGeom>
              <a:avLst/>
              <a:gdLst>
                <a:gd name="T0" fmla="*/ 5 w 208"/>
                <a:gd name="T1" fmla="*/ 4 h 159"/>
                <a:gd name="T2" fmla="*/ 6 w 208"/>
                <a:gd name="T3" fmla="*/ 4 h 159"/>
                <a:gd name="T4" fmla="*/ 6 w 208"/>
                <a:gd name="T5" fmla="*/ 4 h 159"/>
                <a:gd name="T6" fmla="*/ 6 w 208"/>
                <a:gd name="T7" fmla="*/ 4 h 159"/>
                <a:gd name="T8" fmla="*/ 6 w 208"/>
                <a:gd name="T9" fmla="*/ 4 h 159"/>
                <a:gd name="T10" fmla="*/ 6 w 208"/>
                <a:gd name="T11" fmla="*/ 1 h 159"/>
                <a:gd name="T12" fmla="*/ 6 w 208"/>
                <a:gd name="T13" fmla="*/ 1 h 159"/>
                <a:gd name="T14" fmla="*/ 6 w 208"/>
                <a:gd name="T15" fmla="*/ 1 h 159"/>
                <a:gd name="T16" fmla="*/ 6 w 208"/>
                <a:gd name="T17" fmla="*/ 1 h 159"/>
                <a:gd name="T18" fmla="*/ 5 w 208"/>
                <a:gd name="T19" fmla="*/ 0 h 159"/>
                <a:gd name="T20" fmla="*/ 1 w 208"/>
                <a:gd name="T21" fmla="*/ 0 h 159"/>
                <a:gd name="T22" fmla="*/ 0 w 208"/>
                <a:gd name="T23" fmla="*/ 0 h 159"/>
                <a:gd name="T24" fmla="*/ 0 w 208"/>
                <a:gd name="T25" fmla="*/ 0 h 159"/>
                <a:gd name="T26" fmla="*/ 0 w 208"/>
                <a:gd name="T27" fmla="*/ 0 h 159"/>
                <a:gd name="T28" fmla="*/ 0 w 208"/>
                <a:gd name="T29" fmla="*/ 0 h 159"/>
                <a:gd name="T30" fmla="*/ 0 w 208"/>
                <a:gd name="T31" fmla="*/ 3 h 159"/>
                <a:gd name="T32" fmla="*/ 0 w 208"/>
                <a:gd name="T33" fmla="*/ 3 h 159"/>
                <a:gd name="T34" fmla="*/ 0 w 208"/>
                <a:gd name="T35" fmla="*/ 3 h 159"/>
                <a:gd name="T36" fmla="*/ 0 w 208"/>
                <a:gd name="T37" fmla="*/ 4 h 159"/>
                <a:gd name="T38" fmla="*/ 1 w 208"/>
                <a:gd name="T39" fmla="*/ 4 h 159"/>
                <a:gd name="T40" fmla="*/ 5 w 208"/>
                <a:gd name="T41" fmla="*/ 4 h 1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8"/>
                <a:gd name="T64" fmla="*/ 0 h 159"/>
                <a:gd name="T65" fmla="*/ 208 w 208"/>
                <a:gd name="T66" fmla="*/ 159 h 1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8" h="159">
                  <a:moveTo>
                    <a:pt x="188" y="159"/>
                  </a:moveTo>
                  <a:lnTo>
                    <a:pt x="196" y="158"/>
                  </a:lnTo>
                  <a:lnTo>
                    <a:pt x="203" y="154"/>
                  </a:lnTo>
                  <a:lnTo>
                    <a:pt x="206" y="149"/>
                  </a:lnTo>
                  <a:lnTo>
                    <a:pt x="208" y="142"/>
                  </a:lnTo>
                  <a:lnTo>
                    <a:pt x="208" y="42"/>
                  </a:lnTo>
                  <a:lnTo>
                    <a:pt x="206" y="34"/>
                  </a:lnTo>
                  <a:lnTo>
                    <a:pt x="202" y="27"/>
                  </a:lnTo>
                  <a:lnTo>
                    <a:pt x="195" y="22"/>
                  </a:lnTo>
                  <a:lnTo>
                    <a:pt x="187" y="19"/>
                  </a:lnTo>
                  <a:lnTo>
                    <a:pt x="19" y="0"/>
                  </a:lnTo>
                  <a:lnTo>
                    <a:pt x="12" y="1"/>
                  </a:lnTo>
                  <a:lnTo>
                    <a:pt x="6" y="5"/>
                  </a:lnTo>
                  <a:lnTo>
                    <a:pt x="1" y="10"/>
                  </a:lnTo>
                  <a:lnTo>
                    <a:pt x="0" y="18"/>
                  </a:lnTo>
                  <a:lnTo>
                    <a:pt x="1" y="115"/>
                  </a:lnTo>
                  <a:lnTo>
                    <a:pt x="2" y="123"/>
                  </a:lnTo>
                  <a:lnTo>
                    <a:pt x="7" y="130"/>
                  </a:lnTo>
                  <a:lnTo>
                    <a:pt x="13" y="135"/>
                  </a:lnTo>
                  <a:lnTo>
                    <a:pt x="21" y="138"/>
                  </a:lnTo>
                  <a:lnTo>
                    <a:pt x="188" y="15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 name="Freeform 353"/>
            <p:cNvSpPr>
              <a:spLocks/>
            </p:cNvSpPr>
            <p:nvPr/>
          </p:nvSpPr>
          <p:spPr bwMode="auto">
            <a:xfrm>
              <a:off x="1130" y="3302"/>
              <a:ext cx="124" cy="349"/>
            </a:xfrm>
            <a:custGeom>
              <a:avLst/>
              <a:gdLst>
                <a:gd name="T0" fmla="*/ 3 w 746"/>
                <a:gd name="T1" fmla="*/ 8 h 2092"/>
                <a:gd name="T2" fmla="*/ 21 w 746"/>
                <a:gd name="T3" fmla="*/ 0 h 2092"/>
                <a:gd name="T4" fmla="*/ 18 w 746"/>
                <a:gd name="T5" fmla="*/ 0 h 2092"/>
                <a:gd name="T6" fmla="*/ 1 w 746"/>
                <a:gd name="T7" fmla="*/ 8 h 2092"/>
                <a:gd name="T8" fmla="*/ 0 w 746"/>
                <a:gd name="T9" fmla="*/ 9 h 2092"/>
                <a:gd name="T10" fmla="*/ 0 w 746"/>
                <a:gd name="T11" fmla="*/ 57 h 2092"/>
                <a:gd name="T12" fmla="*/ 0 w 746"/>
                <a:gd name="T13" fmla="*/ 58 h 2092"/>
                <a:gd name="T14" fmla="*/ 3 w 746"/>
                <a:gd name="T15" fmla="*/ 58 h 2092"/>
                <a:gd name="T16" fmla="*/ 3 w 746"/>
                <a:gd name="T17" fmla="*/ 58 h 2092"/>
                <a:gd name="T18" fmla="*/ 2 w 746"/>
                <a:gd name="T19" fmla="*/ 9 h 2092"/>
                <a:gd name="T20" fmla="*/ 3 w 746"/>
                <a:gd name="T21" fmla="*/ 8 h 20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6"/>
                <a:gd name="T34" fmla="*/ 0 h 2092"/>
                <a:gd name="T35" fmla="*/ 746 w 746"/>
                <a:gd name="T36" fmla="*/ 2092 h 20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6" h="2092">
                  <a:moveTo>
                    <a:pt x="106" y="290"/>
                  </a:moveTo>
                  <a:lnTo>
                    <a:pt x="746" y="0"/>
                  </a:lnTo>
                  <a:lnTo>
                    <a:pt x="662" y="1"/>
                  </a:lnTo>
                  <a:lnTo>
                    <a:pt x="22" y="274"/>
                  </a:lnTo>
                  <a:lnTo>
                    <a:pt x="0" y="311"/>
                  </a:lnTo>
                  <a:lnTo>
                    <a:pt x="0" y="2052"/>
                  </a:lnTo>
                  <a:lnTo>
                    <a:pt x="17" y="2080"/>
                  </a:lnTo>
                  <a:lnTo>
                    <a:pt x="112" y="2092"/>
                  </a:lnTo>
                  <a:lnTo>
                    <a:pt x="96" y="2071"/>
                  </a:lnTo>
                  <a:lnTo>
                    <a:pt x="85" y="323"/>
                  </a:lnTo>
                  <a:lnTo>
                    <a:pt x="106"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4" name="Freeform 354"/>
            <p:cNvSpPr>
              <a:spLocks/>
            </p:cNvSpPr>
            <p:nvPr/>
          </p:nvSpPr>
          <p:spPr bwMode="auto">
            <a:xfrm>
              <a:off x="1124" y="3300"/>
              <a:ext cx="130" cy="344"/>
            </a:xfrm>
            <a:custGeom>
              <a:avLst/>
              <a:gdLst>
                <a:gd name="T0" fmla="*/ 21 w 781"/>
                <a:gd name="T1" fmla="*/ 1 h 2066"/>
                <a:gd name="T2" fmla="*/ 22 w 781"/>
                <a:gd name="T3" fmla="*/ 0 h 2066"/>
                <a:gd name="T4" fmla="*/ 19 w 781"/>
                <a:gd name="T5" fmla="*/ 0 h 2066"/>
                <a:gd name="T6" fmla="*/ 1 w 781"/>
                <a:gd name="T7" fmla="*/ 8 h 2066"/>
                <a:gd name="T8" fmla="*/ 0 w 781"/>
                <a:gd name="T9" fmla="*/ 9 h 2066"/>
                <a:gd name="T10" fmla="*/ 0 w 781"/>
                <a:gd name="T11" fmla="*/ 57 h 2066"/>
                <a:gd name="T12" fmla="*/ 1 w 781"/>
                <a:gd name="T13" fmla="*/ 57 h 2066"/>
                <a:gd name="T14" fmla="*/ 1 w 781"/>
                <a:gd name="T15" fmla="*/ 9 h 2066"/>
                <a:gd name="T16" fmla="*/ 1 w 781"/>
                <a:gd name="T17" fmla="*/ 8 h 2066"/>
                <a:gd name="T18" fmla="*/ 19 w 781"/>
                <a:gd name="T19" fmla="*/ 0 h 2066"/>
                <a:gd name="T20" fmla="*/ 21 w 781"/>
                <a:gd name="T21" fmla="*/ 1 h 20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1"/>
                <a:gd name="T34" fmla="*/ 0 h 2066"/>
                <a:gd name="T35" fmla="*/ 781 w 781"/>
                <a:gd name="T36" fmla="*/ 2066 h 20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1" h="2066">
                  <a:moveTo>
                    <a:pt x="758" y="24"/>
                  </a:moveTo>
                  <a:lnTo>
                    <a:pt x="781" y="14"/>
                  </a:lnTo>
                  <a:lnTo>
                    <a:pt x="686" y="0"/>
                  </a:lnTo>
                  <a:lnTo>
                    <a:pt x="23" y="280"/>
                  </a:lnTo>
                  <a:lnTo>
                    <a:pt x="0" y="315"/>
                  </a:lnTo>
                  <a:lnTo>
                    <a:pt x="9" y="2055"/>
                  </a:lnTo>
                  <a:lnTo>
                    <a:pt x="35" y="2066"/>
                  </a:lnTo>
                  <a:lnTo>
                    <a:pt x="35" y="325"/>
                  </a:lnTo>
                  <a:lnTo>
                    <a:pt x="57" y="288"/>
                  </a:lnTo>
                  <a:lnTo>
                    <a:pt x="697" y="15"/>
                  </a:lnTo>
                  <a:lnTo>
                    <a:pt x="758" y="2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5" name="Freeform 355"/>
            <p:cNvSpPr>
              <a:spLocks/>
            </p:cNvSpPr>
            <p:nvPr/>
          </p:nvSpPr>
          <p:spPr bwMode="auto">
            <a:xfrm>
              <a:off x="1126" y="3373"/>
              <a:ext cx="16" cy="27"/>
            </a:xfrm>
            <a:custGeom>
              <a:avLst/>
              <a:gdLst>
                <a:gd name="T0" fmla="*/ 2 w 97"/>
                <a:gd name="T1" fmla="*/ 4 h 162"/>
                <a:gd name="T2" fmla="*/ 3 w 97"/>
                <a:gd name="T3" fmla="*/ 4 h 162"/>
                <a:gd name="T4" fmla="*/ 3 w 97"/>
                <a:gd name="T5" fmla="*/ 0 h 162"/>
                <a:gd name="T6" fmla="*/ 0 w 97"/>
                <a:gd name="T7" fmla="*/ 0 h 162"/>
                <a:gd name="T8" fmla="*/ 0 w 97"/>
                <a:gd name="T9" fmla="*/ 0 h 162"/>
                <a:gd name="T10" fmla="*/ 0 w 97"/>
                <a:gd name="T11" fmla="*/ 4 h 162"/>
                <a:gd name="T12" fmla="*/ 2 w 97"/>
                <a:gd name="T13" fmla="*/ 4 h 162"/>
                <a:gd name="T14" fmla="*/ 0 60000 65536"/>
                <a:gd name="T15" fmla="*/ 0 60000 65536"/>
                <a:gd name="T16" fmla="*/ 0 60000 65536"/>
                <a:gd name="T17" fmla="*/ 0 60000 65536"/>
                <a:gd name="T18" fmla="*/ 0 60000 65536"/>
                <a:gd name="T19" fmla="*/ 0 60000 65536"/>
                <a:gd name="T20" fmla="*/ 0 60000 65536"/>
                <a:gd name="T21" fmla="*/ 0 w 97"/>
                <a:gd name="T22" fmla="*/ 0 h 162"/>
                <a:gd name="T23" fmla="*/ 97 w 97"/>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2">
                  <a:moveTo>
                    <a:pt x="80" y="162"/>
                  </a:moveTo>
                  <a:lnTo>
                    <a:pt x="97" y="151"/>
                  </a:lnTo>
                  <a:lnTo>
                    <a:pt x="96" y="11"/>
                  </a:lnTo>
                  <a:lnTo>
                    <a:pt x="16" y="0"/>
                  </a:lnTo>
                  <a:lnTo>
                    <a:pt x="0" y="11"/>
                  </a:lnTo>
                  <a:lnTo>
                    <a:pt x="17" y="139"/>
                  </a:lnTo>
                  <a:lnTo>
                    <a:pt x="80"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6" name="Freeform 356"/>
            <p:cNvSpPr>
              <a:spLocks/>
            </p:cNvSpPr>
            <p:nvPr/>
          </p:nvSpPr>
          <p:spPr bwMode="auto">
            <a:xfrm>
              <a:off x="1126" y="3418"/>
              <a:ext cx="16" cy="28"/>
            </a:xfrm>
            <a:custGeom>
              <a:avLst/>
              <a:gdLst>
                <a:gd name="T0" fmla="*/ 2 w 97"/>
                <a:gd name="T1" fmla="*/ 5 h 164"/>
                <a:gd name="T2" fmla="*/ 3 w 97"/>
                <a:gd name="T3" fmla="*/ 4 h 164"/>
                <a:gd name="T4" fmla="*/ 3 w 97"/>
                <a:gd name="T5" fmla="*/ 0 h 164"/>
                <a:gd name="T6" fmla="*/ 0 w 97"/>
                <a:gd name="T7" fmla="*/ 0 h 164"/>
                <a:gd name="T8" fmla="*/ 0 w 97"/>
                <a:gd name="T9" fmla="*/ 0 h 164"/>
                <a:gd name="T10" fmla="*/ 0 w 97"/>
                <a:gd name="T11" fmla="*/ 4 h 164"/>
                <a:gd name="T12" fmla="*/ 2 w 97"/>
                <a:gd name="T13" fmla="*/ 5 h 164"/>
                <a:gd name="T14" fmla="*/ 0 60000 65536"/>
                <a:gd name="T15" fmla="*/ 0 60000 65536"/>
                <a:gd name="T16" fmla="*/ 0 60000 65536"/>
                <a:gd name="T17" fmla="*/ 0 60000 65536"/>
                <a:gd name="T18" fmla="*/ 0 60000 65536"/>
                <a:gd name="T19" fmla="*/ 0 60000 65536"/>
                <a:gd name="T20" fmla="*/ 0 60000 65536"/>
                <a:gd name="T21" fmla="*/ 0 w 97"/>
                <a:gd name="T22" fmla="*/ 0 h 164"/>
                <a:gd name="T23" fmla="*/ 97 w 97"/>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64">
                  <a:moveTo>
                    <a:pt x="80" y="164"/>
                  </a:moveTo>
                  <a:lnTo>
                    <a:pt x="97" y="152"/>
                  </a:lnTo>
                  <a:lnTo>
                    <a:pt x="96" y="12"/>
                  </a:lnTo>
                  <a:lnTo>
                    <a:pt x="17" y="0"/>
                  </a:lnTo>
                  <a:lnTo>
                    <a:pt x="0" y="12"/>
                  </a:lnTo>
                  <a:lnTo>
                    <a:pt x="17" y="141"/>
                  </a:lnTo>
                  <a:lnTo>
                    <a:pt x="80" y="16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7" name="Freeform 357"/>
            <p:cNvSpPr>
              <a:spLocks/>
            </p:cNvSpPr>
            <p:nvPr/>
          </p:nvSpPr>
          <p:spPr bwMode="auto">
            <a:xfrm>
              <a:off x="1126" y="3464"/>
              <a:ext cx="16" cy="27"/>
            </a:xfrm>
            <a:custGeom>
              <a:avLst/>
              <a:gdLst>
                <a:gd name="T0" fmla="*/ 2 w 98"/>
                <a:gd name="T1" fmla="*/ 4 h 162"/>
                <a:gd name="T2" fmla="*/ 3 w 98"/>
                <a:gd name="T3" fmla="*/ 4 h 162"/>
                <a:gd name="T4" fmla="*/ 3 w 98"/>
                <a:gd name="T5" fmla="*/ 0 h 162"/>
                <a:gd name="T6" fmla="*/ 0 w 98"/>
                <a:gd name="T7" fmla="*/ 0 h 162"/>
                <a:gd name="T8" fmla="*/ 0 w 98"/>
                <a:gd name="T9" fmla="*/ 0 h 162"/>
                <a:gd name="T10" fmla="*/ 0 w 98"/>
                <a:gd name="T11" fmla="*/ 4 h 162"/>
                <a:gd name="T12" fmla="*/ 2 w 98"/>
                <a:gd name="T13" fmla="*/ 4 h 162"/>
                <a:gd name="T14" fmla="*/ 0 60000 65536"/>
                <a:gd name="T15" fmla="*/ 0 60000 65536"/>
                <a:gd name="T16" fmla="*/ 0 60000 65536"/>
                <a:gd name="T17" fmla="*/ 0 60000 65536"/>
                <a:gd name="T18" fmla="*/ 0 60000 65536"/>
                <a:gd name="T19" fmla="*/ 0 60000 65536"/>
                <a:gd name="T20" fmla="*/ 0 60000 65536"/>
                <a:gd name="T21" fmla="*/ 0 w 98"/>
                <a:gd name="T22" fmla="*/ 0 h 162"/>
                <a:gd name="T23" fmla="*/ 98 w 98"/>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 h="162">
                  <a:moveTo>
                    <a:pt x="81" y="162"/>
                  </a:moveTo>
                  <a:lnTo>
                    <a:pt x="98" y="151"/>
                  </a:lnTo>
                  <a:lnTo>
                    <a:pt x="96" y="10"/>
                  </a:lnTo>
                  <a:lnTo>
                    <a:pt x="17" y="0"/>
                  </a:lnTo>
                  <a:lnTo>
                    <a:pt x="0" y="11"/>
                  </a:lnTo>
                  <a:lnTo>
                    <a:pt x="19" y="140"/>
                  </a:lnTo>
                  <a:lnTo>
                    <a:pt x="81" y="16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8" name="Freeform 358"/>
            <p:cNvSpPr>
              <a:spLocks/>
            </p:cNvSpPr>
            <p:nvPr/>
          </p:nvSpPr>
          <p:spPr bwMode="auto">
            <a:xfrm>
              <a:off x="1127" y="3510"/>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1"/>
                  </a:lnTo>
                  <a:lnTo>
                    <a:pt x="16" y="0"/>
                  </a:lnTo>
                  <a:lnTo>
                    <a:pt x="0" y="11"/>
                  </a:lnTo>
                  <a:lnTo>
                    <a:pt x="17" y="140"/>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9" name="Freeform 359"/>
            <p:cNvSpPr>
              <a:spLocks/>
            </p:cNvSpPr>
            <p:nvPr/>
          </p:nvSpPr>
          <p:spPr bwMode="auto">
            <a:xfrm>
              <a:off x="1127" y="3556"/>
              <a:ext cx="16" cy="27"/>
            </a:xfrm>
            <a:custGeom>
              <a:avLst/>
              <a:gdLst>
                <a:gd name="T0" fmla="*/ 2 w 96"/>
                <a:gd name="T1" fmla="*/ 4 h 163"/>
                <a:gd name="T2" fmla="*/ 3 w 96"/>
                <a:gd name="T3" fmla="*/ 4 h 163"/>
                <a:gd name="T4" fmla="*/ 3 w 96"/>
                <a:gd name="T5" fmla="*/ 0 h 163"/>
                <a:gd name="T6" fmla="*/ 1 w 96"/>
                <a:gd name="T7" fmla="*/ 0 h 163"/>
                <a:gd name="T8" fmla="*/ 0 w 96"/>
                <a:gd name="T9" fmla="*/ 0 h 163"/>
                <a:gd name="T10" fmla="*/ 1 w 96"/>
                <a:gd name="T11" fmla="*/ 4 h 163"/>
                <a:gd name="T12" fmla="*/ 2 w 96"/>
                <a:gd name="T13" fmla="*/ 4 h 163"/>
                <a:gd name="T14" fmla="*/ 0 60000 65536"/>
                <a:gd name="T15" fmla="*/ 0 60000 65536"/>
                <a:gd name="T16" fmla="*/ 0 60000 65536"/>
                <a:gd name="T17" fmla="*/ 0 60000 65536"/>
                <a:gd name="T18" fmla="*/ 0 60000 65536"/>
                <a:gd name="T19" fmla="*/ 0 60000 65536"/>
                <a:gd name="T20" fmla="*/ 0 60000 65536"/>
                <a:gd name="T21" fmla="*/ 0 w 96"/>
                <a:gd name="T22" fmla="*/ 0 h 163"/>
                <a:gd name="T23" fmla="*/ 96 w 96"/>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63">
                  <a:moveTo>
                    <a:pt x="80" y="163"/>
                  </a:moveTo>
                  <a:lnTo>
                    <a:pt x="96" y="152"/>
                  </a:lnTo>
                  <a:lnTo>
                    <a:pt x="96" y="12"/>
                  </a:lnTo>
                  <a:lnTo>
                    <a:pt x="16" y="0"/>
                  </a:lnTo>
                  <a:lnTo>
                    <a:pt x="0" y="12"/>
                  </a:lnTo>
                  <a:lnTo>
                    <a:pt x="17" y="141"/>
                  </a:lnTo>
                  <a:lnTo>
                    <a:pt x="80" y="16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0" name="Freeform 360"/>
            <p:cNvSpPr>
              <a:spLocks/>
            </p:cNvSpPr>
            <p:nvPr/>
          </p:nvSpPr>
          <p:spPr bwMode="auto">
            <a:xfrm>
              <a:off x="1126" y="3375"/>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1"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1" name="Freeform 361"/>
            <p:cNvSpPr>
              <a:spLocks/>
            </p:cNvSpPr>
            <p:nvPr/>
          </p:nvSpPr>
          <p:spPr bwMode="auto">
            <a:xfrm>
              <a:off x="1126" y="3420"/>
              <a:ext cx="13" cy="26"/>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80" y="11"/>
                  </a:lnTo>
                  <a:lnTo>
                    <a:pt x="0" y="0"/>
                  </a:lnTo>
                  <a:lnTo>
                    <a:pt x="1" y="140"/>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2" name="Freeform 362"/>
            <p:cNvSpPr>
              <a:spLocks/>
            </p:cNvSpPr>
            <p:nvPr/>
          </p:nvSpPr>
          <p:spPr bwMode="auto">
            <a:xfrm>
              <a:off x="1126" y="3466"/>
              <a:ext cx="14" cy="25"/>
            </a:xfrm>
            <a:custGeom>
              <a:avLst/>
              <a:gdLst>
                <a:gd name="T0" fmla="*/ 2 w 81"/>
                <a:gd name="T1" fmla="*/ 4 h 151"/>
                <a:gd name="T2" fmla="*/ 2 w 81"/>
                <a:gd name="T3" fmla="*/ 0 h 151"/>
                <a:gd name="T4" fmla="*/ 0 w 81"/>
                <a:gd name="T5" fmla="*/ 0 h 151"/>
                <a:gd name="T6" fmla="*/ 0 w 81"/>
                <a:gd name="T7" fmla="*/ 4 h 151"/>
                <a:gd name="T8" fmla="*/ 2 w 81"/>
                <a:gd name="T9" fmla="*/ 4 h 151"/>
                <a:gd name="T10" fmla="*/ 0 60000 65536"/>
                <a:gd name="T11" fmla="*/ 0 60000 65536"/>
                <a:gd name="T12" fmla="*/ 0 60000 65536"/>
                <a:gd name="T13" fmla="*/ 0 60000 65536"/>
                <a:gd name="T14" fmla="*/ 0 60000 65536"/>
                <a:gd name="T15" fmla="*/ 0 w 81"/>
                <a:gd name="T16" fmla="*/ 0 h 151"/>
                <a:gd name="T17" fmla="*/ 81 w 81"/>
                <a:gd name="T18" fmla="*/ 151 h 151"/>
              </a:gdLst>
              <a:ahLst/>
              <a:cxnLst>
                <a:cxn ang="T10">
                  <a:pos x="T0" y="T1"/>
                </a:cxn>
                <a:cxn ang="T11">
                  <a:pos x="T2" y="T3"/>
                </a:cxn>
                <a:cxn ang="T12">
                  <a:pos x="T4" y="T5"/>
                </a:cxn>
                <a:cxn ang="T13">
                  <a:pos x="T6" y="T7"/>
                </a:cxn>
                <a:cxn ang="T14">
                  <a:pos x="T8" y="T9"/>
                </a:cxn>
              </a:cxnLst>
              <a:rect l="T15" t="T16" r="T17" b="T18"/>
              <a:pathLst>
                <a:path w="81" h="151">
                  <a:moveTo>
                    <a:pt x="81" y="151"/>
                  </a:moveTo>
                  <a:lnTo>
                    <a:pt x="81" y="10"/>
                  </a:lnTo>
                  <a:lnTo>
                    <a:pt x="0" y="0"/>
                  </a:lnTo>
                  <a:lnTo>
                    <a:pt x="2" y="141"/>
                  </a:lnTo>
                  <a:lnTo>
                    <a:pt x="81"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3" name="Freeform 363"/>
            <p:cNvSpPr>
              <a:spLocks/>
            </p:cNvSpPr>
            <p:nvPr/>
          </p:nvSpPr>
          <p:spPr bwMode="auto">
            <a:xfrm>
              <a:off x="1127" y="3512"/>
              <a:ext cx="13" cy="25"/>
            </a:xfrm>
            <a:custGeom>
              <a:avLst/>
              <a:gdLst>
                <a:gd name="T0" fmla="*/ 2 w 80"/>
                <a:gd name="T1" fmla="*/ 4 h 152"/>
                <a:gd name="T2" fmla="*/ 2 w 80"/>
                <a:gd name="T3" fmla="*/ 0 h 152"/>
                <a:gd name="T4" fmla="*/ 0 w 80"/>
                <a:gd name="T5" fmla="*/ 0 h 152"/>
                <a:gd name="T6" fmla="*/ 0 w 80"/>
                <a:gd name="T7" fmla="*/ 4 h 152"/>
                <a:gd name="T8" fmla="*/ 2 w 80"/>
                <a:gd name="T9" fmla="*/ 4 h 152"/>
                <a:gd name="T10" fmla="*/ 0 60000 65536"/>
                <a:gd name="T11" fmla="*/ 0 60000 65536"/>
                <a:gd name="T12" fmla="*/ 0 60000 65536"/>
                <a:gd name="T13" fmla="*/ 0 60000 65536"/>
                <a:gd name="T14" fmla="*/ 0 60000 65536"/>
                <a:gd name="T15" fmla="*/ 0 w 80"/>
                <a:gd name="T16" fmla="*/ 0 h 152"/>
                <a:gd name="T17" fmla="*/ 80 w 80"/>
                <a:gd name="T18" fmla="*/ 152 h 152"/>
              </a:gdLst>
              <a:ahLst/>
              <a:cxnLst>
                <a:cxn ang="T10">
                  <a:pos x="T0" y="T1"/>
                </a:cxn>
                <a:cxn ang="T11">
                  <a:pos x="T2" y="T3"/>
                </a:cxn>
                <a:cxn ang="T12">
                  <a:pos x="T4" y="T5"/>
                </a:cxn>
                <a:cxn ang="T13">
                  <a:pos x="T6" y="T7"/>
                </a:cxn>
                <a:cxn ang="T14">
                  <a:pos x="T8" y="T9"/>
                </a:cxn>
              </a:cxnLst>
              <a:rect l="T15" t="T16" r="T17" b="T18"/>
              <a:pathLst>
                <a:path w="80" h="152">
                  <a:moveTo>
                    <a:pt x="80" y="152"/>
                  </a:moveTo>
                  <a:lnTo>
                    <a:pt x="79" y="11"/>
                  </a:lnTo>
                  <a:lnTo>
                    <a:pt x="0" y="0"/>
                  </a:lnTo>
                  <a:lnTo>
                    <a:pt x="0" y="141"/>
                  </a:lnTo>
                  <a:lnTo>
                    <a:pt x="80" y="15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4" name="Freeform 364"/>
            <p:cNvSpPr>
              <a:spLocks/>
            </p:cNvSpPr>
            <p:nvPr/>
          </p:nvSpPr>
          <p:spPr bwMode="auto">
            <a:xfrm>
              <a:off x="1127" y="3558"/>
              <a:ext cx="13" cy="25"/>
            </a:xfrm>
            <a:custGeom>
              <a:avLst/>
              <a:gdLst>
                <a:gd name="T0" fmla="*/ 2 w 80"/>
                <a:gd name="T1" fmla="*/ 4 h 151"/>
                <a:gd name="T2" fmla="*/ 2 w 80"/>
                <a:gd name="T3" fmla="*/ 0 h 151"/>
                <a:gd name="T4" fmla="*/ 0 w 80"/>
                <a:gd name="T5" fmla="*/ 0 h 151"/>
                <a:gd name="T6" fmla="*/ 0 w 80"/>
                <a:gd name="T7" fmla="*/ 4 h 151"/>
                <a:gd name="T8" fmla="*/ 2 w 80"/>
                <a:gd name="T9" fmla="*/ 4 h 151"/>
                <a:gd name="T10" fmla="*/ 0 60000 65536"/>
                <a:gd name="T11" fmla="*/ 0 60000 65536"/>
                <a:gd name="T12" fmla="*/ 0 60000 65536"/>
                <a:gd name="T13" fmla="*/ 0 60000 65536"/>
                <a:gd name="T14" fmla="*/ 0 60000 65536"/>
                <a:gd name="T15" fmla="*/ 0 w 80"/>
                <a:gd name="T16" fmla="*/ 0 h 151"/>
                <a:gd name="T17" fmla="*/ 80 w 80"/>
                <a:gd name="T18" fmla="*/ 151 h 151"/>
              </a:gdLst>
              <a:ahLst/>
              <a:cxnLst>
                <a:cxn ang="T10">
                  <a:pos x="T0" y="T1"/>
                </a:cxn>
                <a:cxn ang="T11">
                  <a:pos x="T2" y="T3"/>
                </a:cxn>
                <a:cxn ang="T12">
                  <a:pos x="T4" y="T5"/>
                </a:cxn>
                <a:cxn ang="T13">
                  <a:pos x="T6" y="T7"/>
                </a:cxn>
                <a:cxn ang="T14">
                  <a:pos x="T8" y="T9"/>
                </a:cxn>
              </a:cxnLst>
              <a:rect l="T15" t="T16" r="T17" b="T18"/>
              <a:pathLst>
                <a:path w="80" h="151">
                  <a:moveTo>
                    <a:pt x="80" y="151"/>
                  </a:moveTo>
                  <a:lnTo>
                    <a:pt x="79" y="11"/>
                  </a:lnTo>
                  <a:lnTo>
                    <a:pt x="0" y="0"/>
                  </a:lnTo>
                  <a:lnTo>
                    <a:pt x="0" y="140"/>
                  </a:lnTo>
                  <a:lnTo>
                    <a:pt x="80" y="1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5" name="Freeform 365"/>
            <p:cNvSpPr>
              <a:spLocks/>
            </p:cNvSpPr>
            <p:nvPr/>
          </p:nvSpPr>
          <p:spPr bwMode="auto">
            <a:xfrm>
              <a:off x="1127" y="3377"/>
              <a:ext cx="11" cy="19"/>
            </a:xfrm>
            <a:custGeom>
              <a:avLst/>
              <a:gdLst>
                <a:gd name="T0" fmla="*/ 2 w 65"/>
                <a:gd name="T1" fmla="*/ 1 h 117"/>
                <a:gd name="T2" fmla="*/ 2 w 65"/>
                <a:gd name="T3" fmla="*/ 0 h 117"/>
                <a:gd name="T4" fmla="*/ 0 w 65"/>
                <a:gd name="T5" fmla="*/ 0 h 117"/>
                <a:gd name="T6" fmla="*/ 0 w 65"/>
                <a:gd name="T7" fmla="*/ 3 h 117"/>
                <a:gd name="T8" fmla="*/ 1 w 65"/>
                <a:gd name="T9" fmla="*/ 3 h 117"/>
                <a:gd name="T10" fmla="*/ 1 w 65"/>
                <a:gd name="T11" fmla="*/ 1 h 117"/>
                <a:gd name="T12" fmla="*/ 2 w 65"/>
                <a:gd name="T13" fmla="*/ 1 h 117"/>
                <a:gd name="T14" fmla="*/ 0 60000 65536"/>
                <a:gd name="T15" fmla="*/ 0 60000 65536"/>
                <a:gd name="T16" fmla="*/ 0 60000 65536"/>
                <a:gd name="T17" fmla="*/ 0 60000 65536"/>
                <a:gd name="T18" fmla="*/ 0 60000 65536"/>
                <a:gd name="T19" fmla="*/ 0 60000 65536"/>
                <a:gd name="T20" fmla="*/ 0 60000 65536"/>
                <a:gd name="T21" fmla="*/ 0 w 65"/>
                <a:gd name="T22" fmla="*/ 0 h 117"/>
                <a:gd name="T23" fmla="*/ 65 w 65"/>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7">
                  <a:moveTo>
                    <a:pt x="65" y="40"/>
                  </a:moveTo>
                  <a:lnTo>
                    <a:pt x="65" y="9"/>
                  </a:lnTo>
                  <a:lnTo>
                    <a:pt x="0" y="0"/>
                  </a:lnTo>
                  <a:lnTo>
                    <a:pt x="1" y="113"/>
                  </a:lnTo>
                  <a:lnTo>
                    <a:pt x="26" y="117"/>
                  </a:lnTo>
                  <a:lnTo>
                    <a:pt x="26" y="30"/>
                  </a:lnTo>
                  <a:lnTo>
                    <a:pt x="65" y="4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6" name="Freeform 366"/>
            <p:cNvSpPr>
              <a:spLocks/>
            </p:cNvSpPr>
            <p:nvPr/>
          </p:nvSpPr>
          <p:spPr bwMode="auto">
            <a:xfrm>
              <a:off x="1127" y="3423"/>
              <a:ext cx="11" cy="19"/>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0" y="115"/>
                  </a:lnTo>
                  <a:lnTo>
                    <a:pt x="25" y="118"/>
                  </a:lnTo>
                  <a:lnTo>
                    <a:pt x="25" y="31"/>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7" name="Freeform 367"/>
            <p:cNvSpPr>
              <a:spLocks/>
            </p:cNvSpPr>
            <p:nvPr/>
          </p:nvSpPr>
          <p:spPr bwMode="auto">
            <a:xfrm>
              <a:off x="1128" y="3468"/>
              <a:ext cx="10" cy="20"/>
            </a:xfrm>
            <a:custGeom>
              <a:avLst/>
              <a:gdLst>
                <a:gd name="T0" fmla="*/ 2 w 66"/>
                <a:gd name="T1" fmla="*/ 1 h 119"/>
                <a:gd name="T2" fmla="*/ 2 w 66"/>
                <a:gd name="T3" fmla="*/ 0 h 119"/>
                <a:gd name="T4" fmla="*/ 0 w 66"/>
                <a:gd name="T5" fmla="*/ 0 h 119"/>
                <a:gd name="T6" fmla="*/ 0 w 66"/>
                <a:gd name="T7" fmla="*/ 3 h 119"/>
                <a:gd name="T8" fmla="*/ 1 w 66"/>
                <a:gd name="T9" fmla="*/ 3 h 119"/>
                <a:gd name="T10" fmla="*/ 1 w 66"/>
                <a:gd name="T11" fmla="*/ 1 h 119"/>
                <a:gd name="T12" fmla="*/ 2 w 66"/>
                <a:gd name="T13" fmla="*/ 1 h 119"/>
                <a:gd name="T14" fmla="*/ 0 60000 65536"/>
                <a:gd name="T15" fmla="*/ 0 60000 65536"/>
                <a:gd name="T16" fmla="*/ 0 60000 65536"/>
                <a:gd name="T17" fmla="*/ 0 60000 65536"/>
                <a:gd name="T18" fmla="*/ 0 60000 65536"/>
                <a:gd name="T19" fmla="*/ 0 60000 65536"/>
                <a:gd name="T20" fmla="*/ 0 60000 65536"/>
                <a:gd name="T21" fmla="*/ 0 w 66"/>
                <a:gd name="T22" fmla="*/ 0 h 119"/>
                <a:gd name="T23" fmla="*/ 66 w 66"/>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119">
                  <a:moveTo>
                    <a:pt x="66" y="42"/>
                  </a:moveTo>
                  <a:lnTo>
                    <a:pt x="65" y="9"/>
                  </a:lnTo>
                  <a:lnTo>
                    <a:pt x="0" y="0"/>
                  </a:lnTo>
                  <a:lnTo>
                    <a:pt x="0" y="114"/>
                  </a:lnTo>
                  <a:lnTo>
                    <a:pt x="25" y="119"/>
                  </a:lnTo>
                  <a:lnTo>
                    <a:pt x="25" y="31"/>
                  </a:lnTo>
                  <a:lnTo>
                    <a:pt x="66"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8" name="Freeform 368"/>
            <p:cNvSpPr>
              <a:spLocks/>
            </p:cNvSpPr>
            <p:nvPr/>
          </p:nvSpPr>
          <p:spPr bwMode="auto">
            <a:xfrm>
              <a:off x="1128" y="3514"/>
              <a:ext cx="11" cy="20"/>
            </a:xfrm>
            <a:custGeom>
              <a:avLst/>
              <a:gdLst>
                <a:gd name="T0" fmla="*/ 2 w 65"/>
                <a:gd name="T1" fmla="*/ 1 h 119"/>
                <a:gd name="T2" fmla="*/ 2 w 65"/>
                <a:gd name="T3" fmla="*/ 0 h 119"/>
                <a:gd name="T4" fmla="*/ 0 w 65"/>
                <a:gd name="T5" fmla="*/ 0 h 119"/>
                <a:gd name="T6" fmla="*/ 0 w 65"/>
                <a:gd name="T7" fmla="*/ 3 h 119"/>
                <a:gd name="T8" fmla="*/ 1 w 65"/>
                <a:gd name="T9" fmla="*/ 3 h 119"/>
                <a:gd name="T10" fmla="*/ 1 w 65"/>
                <a:gd name="T11" fmla="*/ 1 h 119"/>
                <a:gd name="T12" fmla="*/ 2 w 65"/>
                <a:gd name="T13" fmla="*/ 1 h 119"/>
                <a:gd name="T14" fmla="*/ 0 60000 65536"/>
                <a:gd name="T15" fmla="*/ 0 60000 65536"/>
                <a:gd name="T16" fmla="*/ 0 60000 65536"/>
                <a:gd name="T17" fmla="*/ 0 60000 65536"/>
                <a:gd name="T18" fmla="*/ 0 60000 65536"/>
                <a:gd name="T19" fmla="*/ 0 60000 65536"/>
                <a:gd name="T20" fmla="*/ 0 60000 65536"/>
                <a:gd name="T21" fmla="*/ 0 w 65"/>
                <a:gd name="T22" fmla="*/ 0 h 119"/>
                <a:gd name="T23" fmla="*/ 65 w 65"/>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9">
                  <a:moveTo>
                    <a:pt x="65" y="43"/>
                  </a:moveTo>
                  <a:lnTo>
                    <a:pt x="65" y="9"/>
                  </a:lnTo>
                  <a:lnTo>
                    <a:pt x="0" y="0"/>
                  </a:lnTo>
                  <a:lnTo>
                    <a:pt x="1" y="115"/>
                  </a:lnTo>
                  <a:lnTo>
                    <a:pt x="25" y="119"/>
                  </a:lnTo>
                  <a:lnTo>
                    <a:pt x="24" y="32"/>
                  </a:lnTo>
                  <a:lnTo>
                    <a:pt x="65" y="4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9" name="Freeform 369"/>
            <p:cNvSpPr>
              <a:spLocks/>
            </p:cNvSpPr>
            <p:nvPr/>
          </p:nvSpPr>
          <p:spPr bwMode="auto">
            <a:xfrm>
              <a:off x="1128" y="3560"/>
              <a:ext cx="11" cy="20"/>
            </a:xfrm>
            <a:custGeom>
              <a:avLst/>
              <a:gdLst>
                <a:gd name="T0" fmla="*/ 2 w 65"/>
                <a:gd name="T1" fmla="*/ 1 h 118"/>
                <a:gd name="T2" fmla="*/ 2 w 65"/>
                <a:gd name="T3" fmla="*/ 0 h 118"/>
                <a:gd name="T4" fmla="*/ 0 w 65"/>
                <a:gd name="T5" fmla="*/ 0 h 118"/>
                <a:gd name="T6" fmla="*/ 0 w 65"/>
                <a:gd name="T7" fmla="*/ 3 h 118"/>
                <a:gd name="T8" fmla="*/ 1 w 65"/>
                <a:gd name="T9" fmla="*/ 3 h 118"/>
                <a:gd name="T10" fmla="*/ 1 w 65"/>
                <a:gd name="T11" fmla="*/ 1 h 118"/>
                <a:gd name="T12" fmla="*/ 2 w 65"/>
                <a:gd name="T13" fmla="*/ 1 h 118"/>
                <a:gd name="T14" fmla="*/ 0 60000 65536"/>
                <a:gd name="T15" fmla="*/ 0 60000 65536"/>
                <a:gd name="T16" fmla="*/ 0 60000 65536"/>
                <a:gd name="T17" fmla="*/ 0 60000 65536"/>
                <a:gd name="T18" fmla="*/ 0 60000 65536"/>
                <a:gd name="T19" fmla="*/ 0 60000 65536"/>
                <a:gd name="T20" fmla="*/ 0 60000 65536"/>
                <a:gd name="T21" fmla="*/ 0 w 65"/>
                <a:gd name="T22" fmla="*/ 0 h 118"/>
                <a:gd name="T23" fmla="*/ 65 w 65"/>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118">
                  <a:moveTo>
                    <a:pt x="65" y="42"/>
                  </a:moveTo>
                  <a:lnTo>
                    <a:pt x="65" y="9"/>
                  </a:lnTo>
                  <a:lnTo>
                    <a:pt x="0" y="0"/>
                  </a:lnTo>
                  <a:lnTo>
                    <a:pt x="1" y="115"/>
                  </a:lnTo>
                  <a:lnTo>
                    <a:pt x="26" y="118"/>
                  </a:lnTo>
                  <a:lnTo>
                    <a:pt x="26" y="32"/>
                  </a:lnTo>
                  <a:lnTo>
                    <a:pt x="65"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0" name="Freeform 370"/>
            <p:cNvSpPr>
              <a:spLocks/>
            </p:cNvSpPr>
            <p:nvPr/>
          </p:nvSpPr>
          <p:spPr bwMode="auto">
            <a:xfrm>
              <a:off x="1132" y="3383"/>
              <a:ext cx="6" cy="15"/>
            </a:xfrm>
            <a:custGeom>
              <a:avLst/>
              <a:gdLst>
                <a:gd name="T0" fmla="*/ 1 w 41"/>
                <a:gd name="T1" fmla="*/ 0 h 93"/>
                <a:gd name="T2" fmla="*/ 0 w 41"/>
                <a:gd name="T3" fmla="*/ 0 h 93"/>
                <a:gd name="T4" fmla="*/ 0 w 41"/>
                <a:gd name="T5" fmla="*/ 2 h 93"/>
                <a:gd name="T6" fmla="*/ 1 w 41"/>
                <a:gd name="T7" fmla="*/ 2 h 93"/>
                <a:gd name="T8" fmla="*/ 1 w 41"/>
                <a:gd name="T9" fmla="*/ 0 h 93"/>
                <a:gd name="T10" fmla="*/ 0 60000 65536"/>
                <a:gd name="T11" fmla="*/ 0 60000 65536"/>
                <a:gd name="T12" fmla="*/ 0 60000 65536"/>
                <a:gd name="T13" fmla="*/ 0 60000 65536"/>
                <a:gd name="T14" fmla="*/ 0 60000 65536"/>
                <a:gd name="T15" fmla="*/ 0 w 41"/>
                <a:gd name="T16" fmla="*/ 0 h 93"/>
                <a:gd name="T17" fmla="*/ 41 w 41"/>
                <a:gd name="T18" fmla="*/ 93 h 93"/>
              </a:gdLst>
              <a:ahLst/>
              <a:cxnLst>
                <a:cxn ang="T10">
                  <a:pos x="T0" y="T1"/>
                </a:cxn>
                <a:cxn ang="T11">
                  <a:pos x="T2" y="T3"/>
                </a:cxn>
                <a:cxn ang="T12">
                  <a:pos x="T4" y="T5"/>
                </a:cxn>
                <a:cxn ang="T13">
                  <a:pos x="T6" y="T7"/>
                </a:cxn>
                <a:cxn ang="T14">
                  <a:pos x="T8" y="T9"/>
                </a:cxn>
              </a:cxnLst>
              <a:rect l="T15" t="T16" r="T17" b="T18"/>
              <a:pathLst>
                <a:path w="41" h="93">
                  <a:moveTo>
                    <a:pt x="41" y="11"/>
                  </a:moveTo>
                  <a:lnTo>
                    <a:pt x="0" y="0"/>
                  </a:lnTo>
                  <a:lnTo>
                    <a:pt x="1" y="87"/>
                  </a:lnTo>
                  <a:lnTo>
                    <a:pt x="41" y="93"/>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1" name="Freeform 371"/>
            <p:cNvSpPr>
              <a:spLocks/>
            </p:cNvSpPr>
            <p:nvPr/>
          </p:nvSpPr>
          <p:spPr bwMode="auto">
            <a:xfrm>
              <a:off x="1132" y="3428"/>
              <a:ext cx="7" cy="16"/>
            </a:xfrm>
            <a:custGeom>
              <a:avLst/>
              <a:gdLst>
                <a:gd name="T0" fmla="*/ 1 w 41"/>
                <a:gd name="T1" fmla="*/ 0 h 92"/>
                <a:gd name="T2" fmla="*/ 0 w 41"/>
                <a:gd name="T3" fmla="*/ 0 h 92"/>
                <a:gd name="T4" fmla="*/ 0 w 41"/>
                <a:gd name="T5" fmla="*/ 3 h 92"/>
                <a:gd name="T6" fmla="*/ 1 w 41"/>
                <a:gd name="T7" fmla="*/ 3 h 92"/>
                <a:gd name="T8" fmla="*/ 1 w 41"/>
                <a:gd name="T9" fmla="*/ 0 h 92"/>
                <a:gd name="T10" fmla="*/ 0 60000 65536"/>
                <a:gd name="T11" fmla="*/ 0 60000 65536"/>
                <a:gd name="T12" fmla="*/ 0 60000 65536"/>
                <a:gd name="T13" fmla="*/ 0 60000 65536"/>
                <a:gd name="T14" fmla="*/ 0 60000 65536"/>
                <a:gd name="T15" fmla="*/ 0 w 41"/>
                <a:gd name="T16" fmla="*/ 0 h 92"/>
                <a:gd name="T17" fmla="*/ 41 w 41"/>
                <a:gd name="T18" fmla="*/ 92 h 92"/>
              </a:gdLst>
              <a:ahLst/>
              <a:cxnLst>
                <a:cxn ang="T10">
                  <a:pos x="T0" y="T1"/>
                </a:cxn>
                <a:cxn ang="T11">
                  <a:pos x="T2" y="T3"/>
                </a:cxn>
                <a:cxn ang="T12">
                  <a:pos x="T4" y="T5"/>
                </a:cxn>
                <a:cxn ang="T13">
                  <a:pos x="T6" y="T7"/>
                </a:cxn>
                <a:cxn ang="T14">
                  <a:pos x="T8" y="T9"/>
                </a:cxn>
              </a:cxnLst>
              <a:rect l="T15" t="T16" r="T17" b="T18"/>
              <a:pathLst>
                <a:path w="41" h="92">
                  <a:moveTo>
                    <a:pt x="41" y="11"/>
                  </a:moveTo>
                  <a:lnTo>
                    <a:pt x="0" y="0"/>
                  </a:lnTo>
                  <a:lnTo>
                    <a:pt x="1" y="87"/>
                  </a:lnTo>
                  <a:lnTo>
                    <a:pt x="41" y="92"/>
                  </a:lnTo>
                  <a:lnTo>
                    <a:pt x="41"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2" name="Freeform 372"/>
            <p:cNvSpPr>
              <a:spLocks/>
            </p:cNvSpPr>
            <p:nvPr/>
          </p:nvSpPr>
          <p:spPr bwMode="auto">
            <a:xfrm>
              <a:off x="1132" y="3474"/>
              <a:ext cx="7" cy="16"/>
            </a:xfrm>
            <a:custGeom>
              <a:avLst/>
              <a:gdLst>
                <a:gd name="T0" fmla="*/ 1 w 39"/>
                <a:gd name="T1" fmla="*/ 0 h 92"/>
                <a:gd name="T2" fmla="*/ 0 w 39"/>
                <a:gd name="T3" fmla="*/ 0 h 92"/>
                <a:gd name="T4" fmla="*/ 0 w 39"/>
                <a:gd name="T5" fmla="*/ 3 h 92"/>
                <a:gd name="T6" fmla="*/ 1 w 39"/>
                <a:gd name="T7" fmla="*/ 3 h 92"/>
                <a:gd name="T8" fmla="*/ 1 w 39"/>
                <a:gd name="T9" fmla="*/ 0 h 92"/>
                <a:gd name="T10" fmla="*/ 0 60000 65536"/>
                <a:gd name="T11" fmla="*/ 0 60000 65536"/>
                <a:gd name="T12" fmla="*/ 0 60000 65536"/>
                <a:gd name="T13" fmla="*/ 0 60000 65536"/>
                <a:gd name="T14" fmla="*/ 0 60000 65536"/>
                <a:gd name="T15" fmla="*/ 0 w 39"/>
                <a:gd name="T16" fmla="*/ 0 h 92"/>
                <a:gd name="T17" fmla="*/ 39 w 39"/>
                <a:gd name="T18" fmla="*/ 92 h 92"/>
              </a:gdLst>
              <a:ahLst/>
              <a:cxnLst>
                <a:cxn ang="T10">
                  <a:pos x="T0" y="T1"/>
                </a:cxn>
                <a:cxn ang="T11">
                  <a:pos x="T2" y="T3"/>
                </a:cxn>
                <a:cxn ang="T12">
                  <a:pos x="T4" y="T5"/>
                </a:cxn>
                <a:cxn ang="T13">
                  <a:pos x="T6" y="T7"/>
                </a:cxn>
                <a:cxn ang="T14">
                  <a:pos x="T8" y="T9"/>
                </a:cxn>
              </a:cxnLst>
              <a:rect l="T15" t="T16" r="T17" b="T18"/>
              <a:pathLst>
                <a:path w="39" h="92">
                  <a:moveTo>
                    <a:pt x="39" y="10"/>
                  </a:moveTo>
                  <a:lnTo>
                    <a:pt x="0" y="0"/>
                  </a:lnTo>
                  <a:lnTo>
                    <a:pt x="0" y="86"/>
                  </a:lnTo>
                  <a:lnTo>
                    <a:pt x="39" y="92"/>
                  </a:lnTo>
                  <a:lnTo>
                    <a:pt x="39" y="1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3" name="Freeform 373"/>
            <p:cNvSpPr>
              <a:spLocks/>
            </p:cNvSpPr>
            <p:nvPr/>
          </p:nvSpPr>
          <p:spPr bwMode="auto">
            <a:xfrm>
              <a:off x="1132" y="3520"/>
              <a:ext cx="7" cy="16"/>
            </a:xfrm>
            <a:custGeom>
              <a:avLst/>
              <a:gdLst>
                <a:gd name="T0" fmla="*/ 1 w 40"/>
                <a:gd name="T1" fmla="*/ 0 h 94"/>
                <a:gd name="T2" fmla="*/ 0 w 40"/>
                <a:gd name="T3" fmla="*/ 0 h 94"/>
                <a:gd name="T4" fmla="*/ 0 w 40"/>
                <a:gd name="T5" fmla="*/ 3 h 94"/>
                <a:gd name="T6" fmla="*/ 1 w 40"/>
                <a:gd name="T7" fmla="*/ 3 h 94"/>
                <a:gd name="T8" fmla="*/ 1 w 40"/>
                <a:gd name="T9" fmla="*/ 0 h 94"/>
                <a:gd name="T10" fmla="*/ 0 60000 65536"/>
                <a:gd name="T11" fmla="*/ 0 60000 65536"/>
                <a:gd name="T12" fmla="*/ 0 60000 65536"/>
                <a:gd name="T13" fmla="*/ 0 60000 65536"/>
                <a:gd name="T14" fmla="*/ 0 60000 65536"/>
                <a:gd name="T15" fmla="*/ 0 w 40"/>
                <a:gd name="T16" fmla="*/ 0 h 94"/>
                <a:gd name="T17" fmla="*/ 40 w 40"/>
                <a:gd name="T18" fmla="*/ 94 h 94"/>
              </a:gdLst>
              <a:ahLst/>
              <a:cxnLst>
                <a:cxn ang="T10">
                  <a:pos x="T0" y="T1"/>
                </a:cxn>
                <a:cxn ang="T11">
                  <a:pos x="T2" y="T3"/>
                </a:cxn>
                <a:cxn ang="T12">
                  <a:pos x="T4" y="T5"/>
                </a:cxn>
                <a:cxn ang="T13">
                  <a:pos x="T6" y="T7"/>
                </a:cxn>
                <a:cxn ang="T14">
                  <a:pos x="T8" y="T9"/>
                </a:cxn>
              </a:cxnLst>
              <a:rect l="T15" t="T16" r="T17" b="T18"/>
              <a:pathLst>
                <a:path w="40" h="94">
                  <a:moveTo>
                    <a:pt x="39" y="11"/>
                  </a:moveTo>
                  <a:lnTo>
                    <a:pt x="0" y="0"/>
                  </a:lnTo>
                  <a:lnTo>
                    <a:pt x="0" y="88"/>
                  </a:lnTo>
                  <a:lnTo>
                    <a:pt x="40" y="94"/>
                  </a:lnTo>
                  <a:lnTo>
                    <a:pt x="39"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4" name="Freeform 374"/>
            <p:cNvSpPr>
              <a:spLocks/>
            </p:cNvSpPr>
            <p:nvPr/>
          </p:nvSpPr>
          <p:spPr bwMode="auto">
            <a:xfrm>
              <a:off x="1133" y="3566"/>
              <a:ext cx="6" cy="16"/>
            </a:xfrm>
            <a:custGeom>
              <a:avLst/>
              <a:gdLst>
                <a:gd name="T0" fmla="*/ 1 w 40"/>
                <a:gd name="T1" fmla="*/ 0 h 93"/>
                <a:gd name="T2" fmla="*/ 0 w 40"/>
                <a:gd name="T3" fmla="*/ 0 h 93"/>
                <a:gd name="T4" fmla="*/ 0 w 40"/>
                <a:gd name="T5" fmla="*/ 3 h 93"/>
                <a:gd name="T6" fmla="*/ 1 w 40"/>
                <a:gd name="T7" fmla="*/ 3 h 93"/>
                <a:gd name="T8" fmla="*/ 1 w 40"/>
                <a:gd name="T9" fmla="*/ 0 h 93"/>
                <a:gd name="T10" fmla="*/ 0 60000 65536"/>
                <a:gd name="T11" fmla="*/ 0 60000 65536"/>
                <a:gd name="T12" fmla="*/ 0 60000 65536"/>
                <a:gd name="T13" fmla="*/ 0 60000 65536"/>
                <a:gd name="T14" fmla="*/ 0 60000 65536"/>
                <a:gd name="T15" fmla="*/ 0 w 40"/>
                <a:gd name="T16" fmla="*/ 0 h 93"/>
                <a:gd name="T17" fmla="*/ 40 w 40"/>
                <a:gd name="T18" fmla="*/ 93 h 93"/>
              </a:gdLst>
              <a:ahLst/>
              <a:cxnLst>
                <a:cxn ang="T10">
                  <a:pos x="T0" y="T1"/>
                </a:cxn>
                <a:cxn ang="T11">
                  <a:pos x="T2" y="T3"/>
                </a:cxn>
                <a:cxn ang="T12">
                  <a:pos x="T4" y="T5"/>
                </a:cxn>
                <a:cxn ang="T13">
                  <a:pos x="T6" y="T7"/>
                </a:cxn>
                <a:cxn ang="T14">
                  <a:pos x="T8" y="T9"/>
                </a:cxn>
              </a:cxnLst>
              <a:rect l="T15" t="T16" r="T17" b="T18"/>
              <a:pathLst>
                <a:path w="40" h="93">
                  <a:moveTo>
                    <a:pt x="40" y="11"/>
                  </a:moveTo>
                  <a:lnTo>
                    <a:pt x="0" y="0"/>
                  </a:lnTo>
                  <a:lnTo>
                    <a:pt x="0" y="88"/>
                  </a:lnTo>
                  <a:lnTo>
                    <a:pt x="40" y="93"/>
                  </a:lnTo>
                  <a:lnTo>
                    <a:pt x="40" y="1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5" name="Freeform 375"/>
            <p:cNvSpPr>
              <a:spLocks/>
            </p:cNvSpPr>
            <p:nvPr/>
          </p:nvSpPr>
          <p:spPr bwMode="auto">
            <a:xfrm>
              <a:off x="1126" y="3588"/>
              <a:ext cx="19" cy="66"/>
            </a:xfrm>
            <a:custGeom>
              <a:avLst/>
              <a:gdLst>
                <a:gd name="T0" fmla="*/ 3 w 115"/>
                <a:gd name="T1" fmla="*/ 1 h 390"/>
                <a:gd name="T2" fmla="*/ 3 w 115"/>
                <a:gd name="T3" fmla="*/ 1 h 390"/>
                <a:gd name="T4" fmla="*/ 3 w 115"/>
                <a:gd name="T5" fmla="*/ 0 h 390"/>
                <a:gd name="T6" fmla="*/ 3 w 115"/>
                <a:gd name="T7" fmla="*/ 0 h 390"/>
                <a:gd name="T8" fmla="*/ 3 w 115"/>
                <a:gd name="T9" fmla="*/ 0 h 390"/>
                <a:gd name="T10" fmla="*/ 1 w 115"/>
                <a:gd name="T11" fmla="*/ 0 h 390"/>
                <a:gd name="T12" fmla="*/ 1 w 115"/>
                <a:gd name="T13" fmla="*/ 0 h 390"/>
                <a:gd name="T14" fmla="*/ 1 w 115"/>
                <a:gd name="T15" fmla="*/ 0 h 390"/>
                <a:gd name="T16" fmla="*/ 1 w 115"/>
                <a:gd name="T17" fmla="*/ 0 h 390"/>
                <a:gd name="T18" fmla="*/ 1 w 115"/>
                <a:gd name="T19" fmla="*/ 0 h 390"/>
                <a:gd name="T20" fmla="*/ 1 w 115"/>
                <a:gd name="T21" fmla="*/ 0 h 390"/>
                <a:gd name="T22" fmla="*/ 1 w 115"/>
                <a:gd name="T23" fmla="*/ 0 h 390"/>
                <a:gd name="T24" fmla="*/ 0 w 115"/>
                <a:gd name="T25" fmla="*/ 0 h 390"/>
                <a:gd name="T26" fmla="*/ 0 w 115"/>
                <a:gd name="T27" fmla="*/ 0 h 390"/>
                <a:gd name="T28" fmla="*/ 0 w 115"/>
                <a:gd name="T29" fmla="*/ 0 h 390"/>
                <a:gd name="T30" fmla="*/ 0 w 115"/>
                <a:gd name="T31" fmla="*/ 1 h 390"/>
                <a:gd name="T32" fmla="*/ 0 w 115"/>
                <a:gd name="T33" fmla="*/ 1 h 390"/>
                <a:gd name="T34" fmla="*/ 0 w 115"/>
                <a:gd name="T35" fmla="*/ 1 h 390"/>
                <a:gd name="T36" fmla="*/ 0 w 115"/>
                <a:gd name="T37" fmla="*/ 10 h 390"/>
                <a:gd name="T38" fmla="*/ 0 w 115"/>
                <a:gd name="T39" fmla="*/ 11 h 390"/>
                <a:gd name="T40" fmla="*/ 0 w 115"/>
                <a:gd name="T41" fmla="*/ 11 h 390"/>
                <a:gd name="T42" fmla="*/ 0 w 115"/>
                <a:gd name="T43" fmla="*/ 11 h 390"/>
                <a:gd name="T44" fmla="*/ 1 w 115"/>
                <a:gd name="T45" fmla="*/ 11 h 390"/>
                <a:gd name="T46" fmla="*/ 2 w 115"/>
                <a:gd name="T47" fmla="*/ 11 h 390"/>
                <a:gd name="T48" fmla="*/ 2 w 115"/>
                <a:gd name="T49" fmla="*/ 11 h 390"/>
                <a:gd name="T50" fmla="*/ 2 w 115"/>
                <a:gd name="T51" fmla="*/ 11 h 390"/>
                <a:gd name="T52" fmla="*/ 2 w 115"/>
                <a:gd name="T53" fmla="*/ 11 h 390"/>
                <a:gd name="T54" fmla="*/ 2 w 115"/>
                <a:gd name="T55" fmla="*/ 11 h 390"/>
                <a:gd name="T56" fmla="*/ 2 w 115"/>
                <a:gd name="T57" fmla="*/ 11 h 390"/>
                <a:gd name="T58" fmla="*/ 2 w 115"/>
                <a:gd name="T59" fmla="*/ 11 h 390"/>
                <a:gd name="T60" fmla="*/ 3 w 115"/>
                <a:gd name="T61" fmla="*/ 11 h 390"/>
                <a:gd name="T62" fmla="*/ 3 w 115"/>
                <a:gd name="T63" fmla="*/ 11 h 390"/>
                <a:gd name="T64" fmla="*/ 3 w 115"/>
                <a:gd name="T65" fmla="*/ 11 h 390"/>
                <a:gd name="T66" fmla="*/ 3 w 115"/>
                <a:gd name="T67" fmla="*/ 11 h 390"/>
                <a:gd name="T68" fmla="*/ 3 w 115"/>
                <a:gd name="T69" fmla="*/ 10 h 390"/>
                <a:gd name="T70" fmla="*/ 3 w 115"/>
                <a:gd name="T71" fmla="*/ 10 h 390"/>
                <a:gd name="T72" fmla="*/ 3 w 115"/>
                <a:gd name="T73" fmla="*/ 1 h 3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5"/>
                <a:gd name="T112" fmla="*/ 0 h 390"/>
                <a:gd name="T113" fmla="*/ 115 w 115"/>
                <a:gd name="T114" fmla="*/ 390 h 3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5" h="390">
                  <a:moveTo>
                    <a:pt x="114" y="28"/>
                  </a:moveTo>
                  <a:lnTo>
                    <a:pt x="113" y="20"/>
                  </a:lnTo>
                  <a:lnTo>
                    <a:pt x="109" y="13"/>
                  </a:lnTo>
                  <a:lnTo>
                    <a:pt x="102" y="9"/>
                  </a:lnTo>
                  <a:lnTo>
                    <a:pt x="94" y="6"/>
                  </a:lnTo>
                  <a:lnTo>
                    <a:pt x="54" y="0"/>
                  </a:lnTo>
                  <a:lnTo>
                    <a:pt x="50" y="0"/>
                  </a:lnTo>
                  <a:lnTo>
                    <a:pt x="45" y="0"/>
                  </a:lnTo>
                  <a:lnTo>
                    <a:pt x="40" y="0"/>
                  </a:lnTo>
                  <a:lnTo>
                    <a:pt x="35" y="1"/>
                  </a:lnTo>
                  <a:lnTo>
                    <a:pt x="30" y="2"/>
                  </a:lnTo>
                  <a:lnTo>
                    <a:pt x="25" y="3"/>
                  </a:lnTo>
                  <a:lnTo>
                    <a:pt x="21" y="4"/>
                  </a:lnTo>
                  <a:lnTo>
                    <a:pt x="17" y="7"/>
                  </a:lnTo>
                  <a:lnTo>
                    <a:pt x="10" y="11"/>
                  </a:lnTo>
                  <a:lnTo>
                    <a:pt x="5" y="18"/>
                  </a:lnTo>
                  <a:lnTo>
                    <a:pt x="1" y="26"/>
                  </a:lnTo>
                  <a:lnTo>
                    <a:pt x="0" y="35"/>
                  </a:lnTo>
                  <a:lnTo>
                    <a:pt x="1" y="362"/>
                  </a:lnTo>
                  <a:lnTo>
                    <a:pt x="2" y="370"/>
                  </a:lnTo>
                  <a:lnTo>
                    <a:pt x="7" y="377"/>
                  </a:lnTo>
                  <a:lnTo>
                    <a:pt x="14" y="382"/>
                  </a:lnTo>
                  <a:lnTo>
                    <a:pt x="22" y="385"/>
                  </a:lnTo>
                  <a:lnTo>
                    <a:pt x="61" y="390"/>
                  </a:lnTo>
                  <a:lnTo>
                    <a:pt x="66" y="390"/>
                  </a:lnTo>
                  <a:lnTo>
                    <a:pt x="70" y="390"/>
                  </a:lnTo>
                  <a:lnTo>
                    <a:pt x="76" y="390"/>
                  </a:lnTo>
                  <a:lnTo>
                    <a:pt x="80" y="389"/>
                  </a:lnTo>
                  <a:lnTo>
                    <a:pt x="86" y="389"/>
                  </a:lnTo>
                  <a:lnTo>
                    <a:pt x="91" y="388"/>
                  </a:lnTo>
                  <a:lnTo>
                    <a:pt x="95" y="386"/>
                  </a:lnTo>
                  <a:lnTo>
                    <a:pt x="98" y="385"/>
                  </a:lnTo>
                  <a:lnTo>
                    <a:pt x="105" y="379"/>
                  </a:lnTo>
                  <a:lnTo>
                    <a:pt x="111" y="372"/>
                  </a:lnTo>
                  <a:lnTo>
                    <a:pt x="114" y="364"/>
                  </a:lnTo>
                  <a:lnTo>
                    <a:pt x="115" y="355"/>
                  </a:lnTo>
                  <a:lnTo>
                    <a:pt x="114" y="2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6" name="Freeform 376"/>
            <p:cNvSpPr>
              <a:spLocks/>
            </p:cNvSpPr>
            <p:nvPr/>
          </p:nvSpPr>
          <p:spPr bwMode="auto">
            <a:xfrm>
              <a:off x="1126" y="3591"/>
              <a:ext cx="13" cy="63"/>
            </a:xfrm>
            <a:custGeom>
              <a:avLst/>
              <a:gdLst>
                <a:gd name="T0" fmla="*/ 2 w 80"/>
                <a:gd name="T1" fmla="*/ 11 h 372"/>
                <a:gd name="T2" fmla="*/ 2 w 80"/>
                <a:gd name="T3" fmla="*/ 11 h 372"/>
                <a:gd name="T4" fmla="*/ 2 w 80"/>
                <a:gd name="T5" fmla="*/ 10 h 372"/>
                <a:gd name="T6" fmla="*/ 2 w 80"/>
                <a:gd name="T7" fmla="*/ 10 h 372"/>
                <a:gd name="T8" fmla="*/ 2 w 80"/>
                <a:gd name="T9" fmla="*/ 10 h 372"/>
                <a:gd name="T10" fmla="*/ 2 w 80"/>
                <a:gd name="T11" fmla="*/ 1 h 372"/>
                <a:gd name="T12" fmla="*/ 2 w 80"/>
                <a:gd name="T13" fmla="*/ 1 h 372"/>
                <a:gd name="T14" fmla="*/ 2 w 80"/>
                <a:gd name="T15" fmla="*/ 0 h 372"/>
                <a:gd name="T16" fmla="*/ 2 w 80"/>
                <a:gd name="T17" fmla="*/ 0 h 372"/>
                <a:gd name="T18" fmla="*/ 2 w 80"/>
                <a:gd name="T19" fmla="*/ 0 h 372"/>
                <a:gd name="T20" fmla="*/ 0 w 80"/>
                <a:gd name="T21" fmla="*/ 0 h 372"/>
                <a:gd name="T22" fmla="*/ 0 w 80"/>
                <a:gd name="T23" fmla="*/ 0 h 372"/>
                <a:gd name="T24" fmla="*/ 0 w 80"/>
                <a:gd name="T25" fmla="*/ 0 h 372"/>
                <a:gd name="T26" fmla="*/ 0 w 80"/>
                <a:gd name="T27" fmla="*/ 0 h 372"/>
                <a:gd name="T28" fmla="*/ 0 w 80"/>
                <a:gd name="T29" fmla="*/ 1 h 372"/>
                <a:gd name="T30" fmla="*/ 0 w 80"/>
                <a:gd name="T31" fmla="*/ 10 h 372"/>
                <a:gd name="T32" fmla="*/ 0 w 80"/>
                <a:gd name="T33" fmla="*/ 10 h 372"/>
                <a:gd name="T34" fmla="*/ 0 w 80"/>
                <a:gd name="T35" fmla="*/ 10 h 372"/>
                <a:gd name="T36" fmla="*/ 0 w 80"/>
                <a:gd name="T37" fmla="*/ 10 h 372"/>
                <a:gd name="T38" fmla="*/ 1 w 80"/>
                <a:gd name="T39" fmla="*/ 10 h 372"/>
                <a:gd name="T40" fmla="*/ 2 w 80"/>
                <a:gd name="T41" fmla="*/ 11 h 3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372"/>
                <a:gd name="T65" fmla="*/ 80 w 80"/>
                <a:gd name="T66" fmla="*/ 372 h 3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372">
                  <a:moveTo>
                    <a:pt x="61" y="372"/>
                  </a:moveTo>
                  <a:lnTo>
                    <a:pt x="69" y="371"/>
                  </a:lnTo>
                  <a:lnTo>
                    <a:pt x="76" y="369"/>
                  </a:lnTo>
                  <a:lnTo>
                    <a:pt x="79" y="363"/>
                  </a:lnTo>
                  <a:lnTo>
                    <a:pt x="80" y="355"/>
                  </a:lnTo>
                  <a:lnTo>
                    <a:pt x="79" y="28"/>
                  </a:lnTo>
                  <a:lnTo>
                    <a:pt x="78" y="20"/>
                  </a:lnTo>
                  <a:lnTo>
                    <a:pt x="74" y="13"/>
                  </a:lnTo>
                  <a:lnTo>
                    <a:pt x="67" y="8"/>
                  </a:lnTo>
                  <a:lnTo>
                    <a:pt x="59" y="6"/>
                  </a:lnTo>
                  <a:lnTo>
                    <a:pt x="19" y="0"/>
                  </a:lnTo>
                  <a:lnTo>
                    <a:pt x="12" y="0"/>
                  </a:lnTo>
                  <a:lnTo>
                    <a:pt x="5" y="3"/>
                  </a:lnTo>
                  <a:lnTo>
                    <a:pt x="1" y="9"/>
                  </a:lnTo>
                  <a:lnTo>
                    <a:pt x="0" y="17"/>
                  </a:lnTo>
                  <a:lnTo>
                    <a:pt x="1" y="344"/>
                  </a:lnTo>
                  <a:lnTo>
                    <a:pt x="2" y="352"/>
                  </a:lnTo>
                  <a:lnTo>
                    <a:pt x="7" y="359"/>
                  </a:lnTo>
                  <a:lnTo>
                    <a:pt x="14" y="364"/>
                  </a:lnTo>
                  <a:lnTo>
                    <a:pt x="22" y="367"/>
                  </a:lnTo>
                  <a:lnTo>
                    <a:pt x="61" y="37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55" name="Group 377"/>
          <p:cNvGrpSpPr>
            <a:grpSpLocks/>
          </p:cNvGrpSpPr>
          <p:nvPr/>
        </p:nvGrpSpPr>
        <p:grpSpPr bwMode="auto">
          <a:xfrm>
            <a:off x="7232650" y="5618163"/>
            <a:ext cx="590550" cy="582612"/>
            <a:chOff x="4550" y="3770"/>
            <a:chExt cx="372" cy="367"/>
          </a:xfrm>
        </p:grpSpPr>
        <p:sp>
          <p:nvSpPr>
            <p:cNvPr id="4173" name="Rectangle 378"/>
            <p:cNvSpPr>
              <a:spLocks noChangeArrowheads="1"/>
            </p:cNvSpPr>
            <p:nvPr/>
          </p:nvSpPr>
          <p:spPr bwMode="auto">
            <a:xfrm>
              <a:off x="4553" y="3774"/>
              <a:ext cx="367" cy="303"/>
            </a:xfrm>
            <a:prstGeom prst="rect">
              <a:avLst/>
            </a:prstGeom>
            <a:gradFill rotWithShape="0">
              <a:gsLst>
                <a:gs pos="0">
                  <a:srgbClr val="475E76"/>
                </a:gs>
                <a:gs pos="50000">
                  <a:srgbClr val="99CCFF"/>
                </a:gs>
                <a:gs pos="100000">
                  <a:srgbClr val="475E76"/>
                </a:gs>
              </a:gsLst>
              <a:lin ang="5400000" scaled="1"/>
            </a:gradFill>
            <a:ln w="28575">
              <a:solidFill>
                <a:srgbClr val="5F5F5F"/>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74" name="Rectangle 379"/>
            <p:cNvSpPr>
              <a:spLocks noChangeArrowheads="1"/>
            </p:cNvSpPr>
            <p:nvPr/>
          </p:nvSpPr>
          <p:spPr bwMode="auto">
            <a:xfrm>
              <a:off x="4668" y="4071"/>
              <a:ext cx="156" cy="47"/>
            </a:xfrm>
            <a:prstGeom prst="rect">
              <a:avLst/>
            </a:prstGeom>
            <a:solidFill>
              <a:srgbClr val="5F5F5F"/>
            </a:solidFill>
            <a:ln w="9525">
              <a:solidFill>
                <a:srgbClr val="5F5F5F"/>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75" name="Rectangle 380"/>
            <p:cNvSpPr>
              <a:spLocks noChangeArrowheads="1"/>
            </p:cNvSpPr>
            <p:nvPr/>
          </p:nvSpPr>
          <p:spPr bwMode="auto">
            <a:xfrm>
              <a:off x="4553" y="3770"/>
              <a:ext cx="369" cy="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pic>
          <p:nvPicPr>
            <p:cNvPr id="4176" name="Picture 381" descr="video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0" y="3787"/>
              <a:ext cx="36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77" name="Line 382"/>
            <p:cNvSpPr>
              <a:spLocks noChangeShapeType="1"/>
            </p:cNvSpPr>
            <p:nvPr/>
          </p:nvSpPr>
          <p:spPr bwMode="auto">
            <a:xfrm>
              <a:off x="4579" y="4136"/>
              <a:ext cx="325"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56" name="Group 383"/>
          <p:cNvGrpSpPr>
            <a:grpSpLocks/>
          </p:cNvGrpSpPr>
          <p:nvPr/>
        </p:nvGrpSpPr>
        <p:grpSpPr bwMode="auto">
          <a:xfrm>
            <a:off x="1125538" y="3190875"/>
            <a:ext cx="365125" cy="403225"/>
            <a:chOff x="557" y="2482"/>
            <a:chExt cx="270" cy="262"/>
          </a:xfrm>
        </p:grpSpPr>
        <p:sp>
          <p:nvSpPr>
            <p:cNvPr id="4170" name="Rectangle 384"/>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71" name="Rectangle 385"/>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72" name="Line 386"/>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57" name="Group 387"/>
          <p:cNvGrpSpPr>
            <a:grpSpLocks/>
          </p:cNvGrpSpPr>
          <p:nvPr/>
        </p:nvGrpSpPr>
        <p:grpSpPr bwMode="auto">
          <a:xfrm>
            <a:off x="5684838" y="5235575"/>
            <a:ext cx="365125" cy="403225"/>
            <a:chOff x="557" y="2482"/>
            <a:chExt cx="270" cy="262"/>
          </a:xfrm>
        </p:grpSpPr>
        <p:sp>
          <p:nvSpPr>
            <p:cNvPr id="4167" name="Rectangle 388"/>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68" name="Rectangle 389"/>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69" name="Line 390"/>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58" name="Group 391"/>
          <p:cNvGrpSpPr>
            <a:grpSpLocks/>
          </p:cNvGrpSpPr>
          <p:nvPr/>
        </p:nvGrpSpPr>
        <p:grpSpPr bwMode="auto">
          <a:xfrm>
            <a:off x="6396038" y="5248275"/>
            <a:ext cx="365125" cy="403225"/>
            <a:chOff x="557" y="2482"/>
            <a:chExt cx="270" cy="262"/>
          </a:xfrm>
        </p:grpSpPr>
        <p:sp>
          <p:nvSpPr>
            <p:cNvPr id="4164" name="Rectangle 392"/>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65" name="Rectangle 393"/>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66" name="Line 394"/>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159" name="Group 395"/>
          <p:cNvGrpSpPr>
            <a:grpSpLocks/>
          </p:cNvGrpSpPr>
          <p:nvPr/>
        </p:nvGrpSpPr>
        <p:grpSpPr bwMode="auto">
          <a:xfrm>
            <a:off x="6675438" y="5616575"/>
            <a:ext cx="365125" cy="403225"/>
            <a:chOff x="557" y="2482"/>
            <a:chExt cx="270" cy="262"/>
          </a:xfrm>
        </p:grpSpPr>
        <p:sp>
          <p:nvSpPr>
            <p:cNvPr id="4161" name="Rectangle 396"/>
            <p:cNvSpPr>
              <a:spLocks noChangeArrowheads="1"/>
            </p:cNvSpPr>
            <p:nvPr/>
          </p:nvSpPr>
          <p:spPr bwMode="auto">
            <a:xfrm>
              <a:off x="628" y="2680"/>
              <a:ext cx="114" cy="47"/>
            </a:xfrm>
            <a:prstGeom prst="rect">
              <a:avLst/>
            </a:prstGeom>
            <a:solidFill>
              <a:srgbClr val="5F5F5F"/>
            </a:solidFill>
            <a:ln w="9525">
              <a:solidFill>
                <a:srgbClr val="5F5F5F"/>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62" name="Rectangle 397"/>
            <p:cNvSpPr>
              <a:spLocks noChangeArrowheads="1"/>
            </p:cNvSpPr>
            <p:nvPr/>
          </p:nvSpPr>
          <p:spPr bwMode="auto">
            <a:xfrm>
              <a:off x="557" y="2482"/>
              <a:ext cx="270" cy="207"/>
            </a:xfrm>
            <a:prstGeom prst="rect">
              <a:avLst/>
            </a:prstGeom>
            <a:solidFill>
              <a:schemeClr val="folHlink"/>
            </a:solidFill>
            <a:ln w="28575">
              <a:solidFill>
                <a:srgbClr val="4D4D4D"/>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en-US"/>
            </a:p>
          </p:txBody>
        </p:sp>
        <p:sp>
          <p:nvSpPr>
            <p:cNvPr id="4163" name="Line 398"/>
            <p:cNvSpPr>
              <a:spLocks noChangeShapeType="1"/>
            </p:cNvSpPr>
            <p:nvPr/>
          </p:nvSpPr>
          <p:spPr bwMode="auto">
            <a:xfrm>
              <a:off x="568" y="2743"/>
              <a:ext cx="238" cy="1"/>
            </a:xfrm>
            <a:prstGeom prst="line">
              <a:avLst/>
            </a:prstGeom>
            <a:noFill/>
            <a:ln w="57150">
              <a:solidFill>
                <a:srgbClr val="5F5F5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28431" name="Text Box 399"/>
          <p:cNvSpPr txBox="1">
            <a:spLocks noChangeArrowheads="1"/>
          </p:cNvSpPr>
          <p:nvPr/>
        </p:nvSpPr>
        <p:spPr bwMode="auto">
          <a:xfrm>
            <a:off x="5173663" y="4068763"/>
            <a:ext cx="1222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algn="ctr"/>
            <a:r>
              <a:rPr lang="en-US" altLang="en-US" sz="2000">
                <a:solidFill>
                  <a:schemeClr val="accent2"/>
                </a:solidFill>
              </a:rPr>
              <a:t>request/</a:t>
            </a:r>
          </a:p>
          <a:p>
            <a:pPr algn="ctr"/>
            <a:r>
              <a:rPr lang="en-US" altLang="en-US" sz="2000">
                <a:solidFill>
                  <a:schemeClr val="accent2"/>
                </a:solidFill>
              </a:rPr>
              <a:t>reply</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1730488788"/>
      </p:ext>
    </p:extLst>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28089">
                                            <p:txEl>
                                              <p:pRg st="0" end="0"/>
                                            </p:txEl>
                                          </p:spTgt>
                                        </p:tgtEl>
                                        <p:attrNameLst>
                                          <p:attrName>style.visibility</p:attrName>
                                        </p:attrNameLst>
                                      </p:cBhvr>
                                      <p:to>
                                        <p:strVal val="visible"/>
                                      </p:to>
                                    </p:set>
                                    <p:anim calcmode="lin" valueType="num">
                                      <p:cBhvr additive="base">
                                        <p:cTn id="13" dur="500" fill="hold"/>
                                        <p:tgtEl>
                                          <p:spTgt spid="42808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8089">
                                            <p:txEl>
                                              <p:pRg st="0" end="0"/>
                                            </p:tx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28089">
                                            <p:txEl>
                                              <p:pRg st="1" end="1"/>
                                            </p:txEl>
                                          </p:spTgt>
                                        </p:tgtEl>
                                        <p:attrNameLst>
                                          <p:attrName>style.visibility</p:attrName>
                                        </p:attrNameLst>
                                      </p:cBhvr>
                                      <p:to>
                                        <p:strVal val="visible"/>
                                      </p:to>
                                    </p:set>
                                    <p:anim calcmode="lin" valueType="num">
                                      <p:cBhvr additive="base">
                                        <p:cTn id="17" dur="500" fill="hold"/>
                                        <p:tgtEl>
                                          <p:spTgt spid="42808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8089">
                                            <p:txEl>
                                              <p:pRg st="1" end="1"/>
                                            </p:txEl>
                                          </p:spTgt>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428089">
                                            <p:txEl>
                                              <p:pRg st="2" end="2"/>
                                            </p:txEl>
                                          </p:spTgt>
                                        </p:tgtEl>
                                        <p:attrNameLst>
                                          <p:attrName>style.visibility</p:attrName>
                                        </p:attrNameLst>
                                      </p:cBhvr>
                                      <p:to>
                                        <p:strVal val="visible"/>
                                      </p:to>
                                    </p:set>
                                    <p:anim calcmode="lin" valueType="num">
                                      <p:cBhvr additive="base">
                                        <p:cTn id="21" dur="500" fill="hold"/>
                                        <p:tgtEl>
                                          <p:spTgt spid="42808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28089">
                                            <p:txEl>
                                              <p:pRg st="2" end="2"/>
                                            </p:txEl>
                                          </p:spTgt>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428089">
                                            <p:txEl>
                                              <p:pRg st="3" end="3"/>
                                            </p:txEl>
                                          </p:spTgt>
                                        </p:tgtEl>
                                        <p:attrNameLst>
                                          <p:attrName>style.visibility</p:attrName>
                                        </p:attrNameLst>
                                      </p:cBhvr>
                                      <p:to>
                                        <p:strVal val="visible"/>
                                      </p:to>
                                    </p:set>
                                    <p:anim calcmode="lin" valueType="num">
                                      <p:cBhvr additive="base">
                                        <p:cTn id="25" dur="500" fill="hold"/>
                                        <p:tgtEl>
                                          <p:spTgt spid="42808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8089">
                                            <p:txEl>
                                              <p:pRg st="3" end="3"/>
                                            </p:txEl>
                                          </p:spTgt>
                                        </p:tgtEl>
                                        <p:attrNameLst>
                                          <p:attrName>ppt_y</p:attrName>
                                        </p:attrNameLst>
                                      </p:cBhvr>
                                      <p:tavLst>
                                        <p:tav tm="0">
                                          <p:val>
                                            <p:strVal val="0-#ppt_h/2"/>
                                          </p:val>
                                        </p:tav>
                                        <p:tav tm="100000">
                                          <p:val>
                                            <p:strVal val="#ppt_y"/>
                                          </p:val>
                                        </p:tav>
                                      </p:tavLst>
                                    </p:anim>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428431"/>
                                        </p:tgtEl>
                                        <p:attrNameLst>
                                          <p:attrName>style.visibility</p:attrName>
                                        </p:attrNameLst>
                                      </p:cBhvr>
                                      <p:to>
                                        <p:strVal val="visible"/>
                                      </p:to>
                                    </p:set>
                                    <p:animEffect transition="in" filter="dissolve">
                                      <p:cBhvr>
                                        <p:cTn id="34" dur="500"/>
                                        <p:tgtEl>
                                          <p:spTgt spid="428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89" grpId="0" build="p" autoUpdateAnimBg="0"/>
      <p:bldP spid="42843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From Relative to Absolute Service</a:t>
            </a:r>
            <a:endParaRPr lang="en-US" dirty="0"/>
          </a:p>
        </p:txBody>
      </p:sp>
      <p:sp>
        <p:nvSpPr>
          <p:cNvPr id="4" name="Slide Number Placeholder 3"/>
          <p:cNvSpPr>
            <a:spLocks noGrp="1"/>
          </p:cNvSpPr>
          <p:nvPr>
            <p:ph type="sldNum" sz="quarter" idx="12"/>
          </p:nvPr>
        </p:nvSpPr>
        <p:spPr/>
        <p:txBody>
          <a:bodyPr>
            <a:normAutofit/>
          </a:bodyPr>
          <a:lstStyle/>
          <a:p>
            <a:fld id="{283B9EA5-CE9A-4950-A80C-5ADF06B45BB8}" type="slidenum">
              <a:rPr lang="en-US" smtClean="0"/>
              <a:t>72</a:t>
            </a:fld>
            <a:endParaRPr lang="en-US"/>
          </a:p>
        </p:txBody>
      </p:sp>
      <p:sp>
        <p:nvSpPr>
          <p:cNvPr id="6" name="Content Placeholder 5"/>
          <p:cNvSpPr>
            <a:spLocks noGrp="1"/>
          </p:cNvSpPr>
          <p:nvPr>
            <p:ph sz="quarter" idx="1"/>
          </p:nvPr>
        </p:nvSpPr>
        <p:spPr/>
        <p:txBody>
          <a:bodyPr>
            <a:normAutofit/>
          </a:bodyPr>
          <a:lstStyle/>
          <a:p>
            <a:r>
              <a:rPr lang="en-US" sz="2400" dirty="0"/>
              <a:t>Priority mechanisms can only deliver absolute assurances if total load is </a:t>
            </a:r>
            <a:r>
              <a:rPr lang="en-US" sz="2400" dirty="0" smtClean="0"/>
              <a:t>regulated</a:t>
            </a:r>
            <a:endParaRPr lang="en-US" sz="2400" dirty="0"/>
          </a:p>
          <a:p>
            <a:r>
              <a:rPr lang="en-US" sz="2400" dirty="0"/>
              <a:t>Service Level Agreements (SLAs) specify:</a:t>
            </a:r>
          </a:p>
          <a:p>
            <a:pPr lvl="1"/>
            <a:r>
              <a:rPr lang="en-US" sz="2400" dirty="0"/>
              <a:t>Amount user (organization, etc.) can send</a:t>
            </a:r>
          </a:p>
          <a:p>
            <a:pPr lvl="1"/>
            <a:r>
              <a:rPr lang="en-US" sz="2400" dirty="0"/>
              <a:t>Level of service delivered to that </a:t>
            </a:r>
            <a:r>
              <a:rPr lang="en-US" sz="2400" dirty="0" smtClean="0"/>
              <a:t>traffic</a:t>
            </a:r>
            <a:endParaRPr lang="en-US" sz="2400" dirty="0"/>
          </a:p>
          <a:p>
            <a:r>
              <a:rPr lang="en-US" sz="2400" dirty="0" err="1" smtClean="0"/>
              <a:t>DiffServ</a:t>
            </a:r>
            <a:r>
              <a:rPr lang="en-US" sz="2400" dirty="0" smtClean="0"/>
              <a:t> </a:t>
            </a:r>
            <a:r>
              <a:rPr lang="en-US" sz="2400" dirty="0"/>
              <a:t>offers low </a:t>
            </a:r>
            <a:r>
              <a:rPr lang="en-US" sz="2400" dirty="0" smtClean="0"/>
              <a:t>(but unspecified</a:t>
            </a:r>
            <a:r>
              <a:rPr lang="en-US" sz="2400" dirty="0"/>
              <a:t>) delay and no drops</a:t>
            </a:r>
          </a:p>
          <a:p>
            <a:pPr lvl="1"/>
            <a:r>
              <a:rPr lang="en-US" sz="2400" dirty="0"/>
              <a:t>Acceptance of proposed SLAs managed by “Bandwidth Broker”</a:t>
            </a:r>
          </a:p>
          <a:p>
            <a:pPr lvl="1"/>
            <a:r>
              <a:rPr lang="en-US" sz="2400" dirty="0"/>
              <a:t>Only over long time scales</a:t>
            </a:r>
          </a:p>
          <a:p>
            <a:pPr marL="0" indent="0">
              <a:buNone/>
            </a:pPr>
            <a:endParaRPr lang="en-US" dirty="0"/>
          </a:p>
        </p:txBody>
      </p:sp>
    </p:spTree>
    <p:extLst>
      <p:ext uri="{BB962C8B-B14F-4D97-AF65-F5344CB8AC3E}">
        <p14:creationId xmlns:p14="http://schemas.microsoft.com/office/powerpoint/2010/main" val="63948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anim calcmode="lin" valueType="num">
                                      <p:cBhvr>
                                        <p:cTn id="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anim calcmode="lin" valueType="num">
                                      <p:cBhvr>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anim calcmode="lin" valueType="num">
                                      <p:cBhvr>
                                        <p:cTn id="1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anim calcmode="lin" valueType="num">
                                      <p:cBhvr>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anim calcmode="lin" valueType="num">
                                      <p:cBhvr>
                                        <p:cTn id="30"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500" fill="hold"/>
                                        <p:tgtEl>
                                          <p:spTgt spid="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anim calcmode="lin" valueType="num">
                                      <p:cBhvr>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Inter-Domain Premium </a:t>
            </a:r>
            <a:r>
              <a:rPr lang="en-US" dirty="0" err="1" smtClean="0"/>
              <a:t>DiffServ</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73</a:t>
            </a:fld>
            <a:endParaRPr lang="en-US" dirty="0"/>
          </a:p>
        </p:txBody>
      </p:sp>
      <p:sp>
        <p:nvSpPr>
          <p:cNvPr id="4" name="Content Placeholder 3"/>
          <p:cNvSpPr>
            <a:spLocks noGrp="1"/>
          </p:cNvSpPr>
          <p:nvPr>
            <p:ph sz="quarter" idx="1"/>
          </p:nvPr>
        </p:nvSpPr>
        <p:spPr/>
        <p:txBody>
          <a:bodyPr/>
          <a:lstStyle/>
          <a:p>
            <a:r>
              <a:rPr lang="en-US" dirty="0" smtClean="0"/>
              <a:t>Goal of </a:t>
            </a:r>
            <a:r>
              <a:rPr lang="en-US" dirty="0" err="1" smtClean="0"/>
              <a:t>IntServ</a:t>
            </a:r>
            <a:r>
              <a:rPr lang="en-US" dirty="0" smtClean="0"/>
              <a:t>: end-to-end bandwidth guarantees</a:t>
            </a:r>
          </a:p>
          <a:p>
            <a:r>
              <a:rPr lang="en-US" dirty="0" smtClean="0"/>
              <a:t>Mechanism: end-to-end bandwidth reservations</a:t>
            </a:r>
          </a:p>
          <a:p>
            <a:pPr lvl="1"/>
            <a:r>
              <a:rPr lang="en-US" dirty="0" smtClean="0"/>
              <a:t>Like the telephone network, circuit reservations</a:t>
            </a:r>
          </a:p>
          <a:p>
            <a:pPr lvl="1"/>
            <a:r>
              <a:rPr lang="en-US" dirty="0" smtClean="0"/>
              <a:t>End hosts ask for reserved capacity from the network</a:t>
            </a:r>
          </a:p>
        </p:txBody>
      </p:sp>
      <p:sp>
        <p:nvSpPr>
          <p:cNvPr id="5" name="Cloud 4"/>
          <p:cNvSpPr/>
          <p:nvPr/>
        </p:nvSpPr>
        <p:spPr>
          <a:xfrm>
            <a:off x="1225633" y="4605163"/>
            <a:ext cx="2762494" cy="1986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AS-1</a:t>
            </a:r>
            <a:endParaRPr lang="en-US" sz="2400" dirty="0"/>
          </a:p>
        </p:txBody>
      </p:sp>
      <p:sp>
        <p:nvSpPr>
          <p:cNvPr id="6" name="Cloud 5"/>
          <p:cNvSpPr/>
          <p:nvPr/>
        </p:nvSpPr>
        <p:spPr>
          <a:xfrm>
            <a:off x="5040111" y="4605163"/>
            <a:ext cx="2762494" cy="1986272"/>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7" name="Straight Connector 6"/>
          <p:cNvCxnSpPr/>
          <p:nvPr/>
        </p:nvCxnSpPr>
        <p:spPr>
          <a:xfrm>
            <a:off x="463201" y="5555482"/>
            <a:ext cx="940508" cy="4281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6" y="5128623"/>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a:off x="7789325" y="5271635"/>
            <a:ext cx="780851" cy="1751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276" y="5055650"/>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flipV="1">
            <a:off x="3892909" y="5662650"/>
            <a:ext cx="1358900" cy="32911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29" idx="2"/>
          </p:cNvCxnSpPr>
          <p:nvPr/>
        </p:nvCxnSpPr>
        <p:spPr>
          <a:xfrm flipH="1" flipV="1">
            <a:off x="3290743" y="5220474"/>
            <a:ext cx="307373" cy="29906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8" idx="3"/>
          </p:cNvCxnSpPr>
          <p:nvPr/>
        </p:nvCxnSpPr>
        <p:spPr>
          <a:xfrm flipV="1">
            <a:off x="2606880" y="5075038"/>
            <a:ext cx="361305" cy="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7" idx="3"/>
            <a:endCxn id="29" idx="2"/>
          </p:cNvCxnSpPr>
          <p:nvPr/>
        </p:nvCxnSpPr>
        <p:spPr>
          <a:xfrm flipV="1">
            <a:off x="2448528" y="5220474"/>
            <a:ext cx="842215" cy="101551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90743" y="5899937"/>
            <a:ext cx="307373" cy="18364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 idx="3"/>
          </p:cNvCxnSpPr>
          <p:nvPr/>
        </p:nvCxnSpPr>
        <p:spPr>
          <a:xfrm>
            <a:off x="2448528" y="6235986"/>
            <a:ext cx="519657" cy="3779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8" idx="1"/>
          </p:cNvCxnSpPr>
          <p:nvPr/>
        </p:nvCxnSpPr>
        <p:spPr>
          <a:xfrm flipV="1">
            <a:off x="1630229" y="5075039"/>
            <a:ext cx="331536" cy="25430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7" idx="0"/>
          </p:cNvCxnSpPr>
          <p:nvPr/>
        </p:nvCxnSpPr>
        <p:spPr>
          <a:xfrm flipH="1" flipV="1">
            <a:off x="1630229" y="5709740"/>
            <a:ext cx="495742" cy="33604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2" idx="1"/>
          </p:cNvCxnSpPr>
          <p:nvPr/>
        </p:nvCxnSpPr>
        <p:spPr>
          <a:xfrm flipH="1" flipV="1">
            <a:off x="5764670" y="6096411"/>
            <a:ext cx="360379" cy="7960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442113" y="5156404"/>
            <a:ext cx="272041" cy="74980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0" idx="1"/>
          </p:cNvCxnSpPr>
          <p:nvPr/>
        </p:nvCxnSpPr>
        <p:spPr>
          <a:xfrm flipH="1">
            <a:off x="6036711" y="4880572"/>
            <a:ext cx="415506" cy="85635"/>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0" idx="2"/>
            <a:endCxn id="32" idx="0"/>
          </p:cNvCxnSpPr>
          <p:nvPr/>
        </p:nvCxnSpPr>
        <p:spPr>
          <a:xfrm flipH="1">
            <a:off x="6447607" y="5070769"/>
            <a:ext cx="327168" cy="91505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0" idx="3"/>
          </p:cNvCxnSpPr>
          <p:nvPr/>
        </p:nvCxnSpPr>
        <p:spPr>
          <a:xfrm>
            <a:off x="7097332" y="4880572"/>
            <a:ext cx="224527" cy="35015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31" idx="0"/>
          </p:cNvCxnSpPr>
          <p:nvPr/>
        </p:nvCxnSpPr>
        <p:spPr>
          <a:xfrm flipH="1">
            <a:off x="7319001" y="5420926"/>
            <a:ext cx="325416" cy="422543"/>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1" idx="1"/>
            <a:endCxn id="32" idx="3"/>
          </p:cNvCxnSpPr>
          <p:nvPr/>
        </p:nvCxnSpPr>
        <p:spPr>
          <a:xfrm flipH="1">
            <a:off x="6770164" y="6033667"/>
            <a:ext cx="226279" cy="14235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90474" y="5240612"/>
            <a:ext cx="869149" cy="461665"/>
          </a:xfrm>
          <a:prstGeom prst="rect">
            <a:avLst/>
          </a:prstGeom>
          <a:noFill/>
        </p:spPr>
        <p:txBody>
          <a:bodyPr wrap="none" rtlCol="0">
            <a:spAutoFit/>
          </a:bodyPr>
          <a:lstStyle/>
          <a:p>
            <a:pPr algn="ctr"/>
            <a:r>
              <a:rPr lang="en-US" sz="2400" dirty="0" smtClean="0">
                <a:solidFill>
                  <a:schemeClr val="bg1"/>
                </a:solidFill>
              </a:rPr>
              <a:t>AS-2</a:t>
            </a:r>
            <a:endParaRPr lang="en-US" sz="2400" dirty="0">
              <a:solidFill>
                <a:schemeClr val="bg1"/>
              </a:solidFill>
            </a:endParaRPr>
          </a:p>
        </p:txBody>
      </p:sp>
      <p:pic>
        <p:nvPicPr>
          <p:cNvPr id="27"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13" y="6045788"/>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765" y="4884841"/>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185" y="484007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217" y="4690374"/>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443" y="584346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049" y="598581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1219642" y="5347835"/>
            <a:ext cx="645115" cy="380395"/>
          </a:xfrm>
          <a:prstGeom prst="rect">
            <a:avLst/>
          </a:prstGeom>
          <a:noFill/>
          <a:extLst/>
        </p:spPr>
      </p:pic>
      <p:pic>
        <p:nvPicPr>
          <p:cNvPr id="34"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3444429" y="5432123"/>
            <a:ext cx="645115" cy="380395"/>
          </a:xfrm>
          <a:prstGeom prst="rect">
            <a:avLst/>
          </a:prstGeom>
          <a:noFill/>
          <a:extLst/>
        </p:spPr>
      </p:pic>
      <p:pic>
        <p:nvPicPr>
          <p:cNvPr id="35"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160" y="6010531"/>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7252839" y="5091049"/>
            <a:ext cx="645115" cy="380395"/>
          </a:xfrm>
          <a:prstGeom prst="rect">
            <a:avLst/>
          </a:prstGeom>
          <a:noFill/>
          <a:extLst/>
        </p:spPr>
      </p:pic>
      <p:pic>
        <p:nvPicPr>
          <p:cNvPr id="37"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5119555" y="5855590"/>
            <a:ext cx="645115" cy="380395"/>
          </a:xfrm>
          <a:prstGeom prst="rect">
            <a:avLst/>
          </a:prstGeom>
          <a:noFill/>
          <a:extLst/>
        </p:spPr>
      </p:pic>
      <p:pic>
        <p:nvPicPr>
          <p:cNvPr id="38"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041" y="4880572"/>
            <a:ext cx="645115" cy="380395"/>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p:cNvGrpSpPr/>
          <p:nvPr/>
        </p:nvGrpSpPr>
        <p:grpSpPr>
          <a:xfrm flipH="1">
            <a:off x="309123" y="3754294"/>
            <a:ext cx="1473167" cy="1384995"/>
            <a:chOff x="1219200" y="4876799"/>
            <a:chExt cx="5181605" cy="2010478"/>
          </a:xfrm>
        </p:grpSpPr>
        <p:sp>
          <p:nvSpPr>
            <p:cNvPr id="44" name="Rectangular Callout 43"/>
            <p:cNvSpPr/>
            <p:nvPr/>
          </p:nvSpPr>
          <p:spPr>
            <a:xfrm>
              <a:off x="1219200" y="4876799"/>
              <a:ext cx="5181601" cy="2010478"/>
            </a:xfrm>
            <a:prstGeom prst="wedgeRectCallout">
              <a:avLst>
                <a:gd name="adj1" fmla="val -31703"/>
                <a:gd name="adj2" fmla="val 71415"/>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45" name="TextBox 44"/>
            <p:cNvSpPr txBox="1"/>
            <p:nvPr/>
          </p:nvSpPr>
          <p:spPr>
            <a:xfrm>
              <a:off x="1219202" y="4876799"/>
              <a:ext cx="5181603" cy="201047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Please reserve 1 Mbps</a:t>
              </a:r>
            </a:p>
          </p:txBody>
        </p:sp>
      </p:grpSp>
      <p:grpSp>
        <p:nvGrpSpPr>
          <p:cNvPr id="46" name="Group 45"/>
          <p:cNvGrpSpPr/>
          <p:nvPr/>
        </p:nvGrpSpPr>
        <p:grpSpPr>
          <a:xfrm flipH="1">
            <a:off x="2048030" y="4091489"/>
            <a:ext cx="472583" cy="565853"/>
            <a:chOff x="1219200" y="4876799"/>
            <a:chExt cx="5181605" cy="2010478"/>
          </a:xfrm>
        </p:grpSpPr>
        <p:sp>
          <p:nvSpPr>
            <p:cNvPr id="47" name="Rectangular Callout 46"/>
            <p:cNvSpPr/>
            <p:nvPr/>
          </p:nvSpPr>
          <p:spPr>
            <a:xfrm>
              <a:off x="1219200" y="4876799"/>
              <a:ext cx="5181605" cy="2010478"/>
            </a:xfrm>
            <a:prstGeom prst="wedgeRectCallout">
              <a:avLst>
                <a:gd name="adj1" fmla="val -29016"/>
                <a:gd name="adj2" fmla="val 11405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48" name="TextBox 47"/>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a:t>
              </a:r>
            </a:p>
          </p:txBody>
        </p:sp>
      </p:grpSp>
      <p:grpSp>
        <p:nvGrpSpPr>
          <p:cNvPr id="49" name="Group 48"/>
          <p:cNvGrpSpPr/>
          <p:nvPr/>
        </p:nvGrpSpPr>
        <p:grpSpPr>
          <a:xfrm flipH="1">
            <a:off x="7405266" y="4237181"/>
            <a:ext cx="472583" cy="565853"/>
            <a:chOff x="1219200" y="4876799"/>
            <a:chExt cx="5181605" cy="2010478"/>
          </a:xfrm>
        </p:grpSpPr>
        <p:sp>
          <p:nvSpPr>
            <p:cNvPr id="50" name="Rectangular Callout 49"/>
            <p:cNvSpPr/>
            <p:nvPr/>
          </p:nvSpPr>
          <p:spPr>
            <a:xfrm>
              <a:off x="1219200" y="4876799"/>
              <a:ext cx="5181605" cy="2010478"/>
            </a:xfrm>
            <a:prstGeom prst="wedgeRectCallout">
              <a:avLst>
                <a:gd name="adj1" fmla="val -29016"/>
                <a:gd name="adj2" fmla="val 11405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51" name="TextBox 50"/>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a:t>
              </a:r>
            </a:p>
          </p:txBody>
        </p:sp>
      </p:grpSp>
      <p:grpSp>
        <p:nvGrpSpPr>
          <p:cNvPr id="52" name="Group 51"/>
          <p:cNvGrpSpPr/>
          <p:nvPr/>
        </p:nvGrpSpPr>
        <p:grpSpPr>
          <a:xfrm flipH="1">
            <a:off x="3939140" y="4733271"/>
            <a:ext cx="472583" cy="565853"/>
            <a:chOff x="1219200" y="4876799"/>
            <a:chExt cx="5181605" cy="2010478"/>
          </a:xfrm>
        </p:grpSpPr>
        <p:sp>
          <p:nvSpPr>
            <p:cNvPr id="53" name="Rectangular Callout 52"/>
            <p:cNvSpPr/>
            <p:nvPr/>
          </p:nvSpPr>
          <p:spPr>
            <a:xfrm>
              <a:off x="1219200" y="4876799"/>
              <a:ext cx="5181605" cy="2010478"/>
            </a:xfrm>
            <a:prstGeom prst="wedgeRectCallout">
              <a:avLst>
                <a:gd name="adj1" fmla="val 32793"/>
                <a:gd name="adj2" fmla="val 89371"/>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54" name="TextBox 53"/>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a:t>
              </a:r>
            </a:p>
          </p:txBody>
        </p:sp>
      </p:grpSp>
      <p:grpSp>
        <p:nvGrpSpPr>
          <p:cNvPr id="55" name="Group 54"/>
          <p:cNvGrpSpPr/>
          <p:nvPr/>
        </p:nvGrpSpPr>
        <p:grpSpPr>
          <a:xfrm flipH="1">
            <a:off x="4925229" y="4987726"/>
            <a:ext cx="472583" cy="565853"/>
            <a:chOff x="1219200" y="4876799"/>
            <a:chExt cx="5181605" cy="2010478"/>
          </a:xfrm>
        </p:grpSpPr>
        <p:sp>
          <p:nvSpPr>
            <p:cNvPr id="56" name="Rectangular Callout 55"/>
            <p:cNvSpPr/>
            <p:nvPr/>
          </p:nvSpPr>
          <p:spPr>
            <a:xfrm>
              <a:off x="1219200" y="4876799"/>
              <a:ext cx="5181605" cy="2010478"/>
            </a:xfrm>
            <a:prstGeom prst="wedgeRectCallout">
              <a:avLst>
                <a:gd name="adj1" fmla="val -29016"/>
                <a:gd name="adj2" fmla="val 11405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57" name="TextBox 56"/>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a:t>
              </a:r>
            </a:p>
          </p:txBody>
        </p:sp>
      </p:grpSp>
      <p:grpSp>
        <p:nvGrpSpPr>
          <p:cNvPr id="58" name="Group 57"/>
          <p:cNvGrpSpPr/>
          <p:nvPr/>
        </p:nvGrpSpPr>
        <p:grpSpPr>
          <a:xfrm flipH="1">
            <a:off x="5341841" y="4039310"/>
            <a:ext cx="472583" cy="565853"/>
            <a:chOff x="1219200" y="4876799"/>
            <a:chExt cx="5181605" cy="2010478"/>
          </a:xfrm>
        </p:grpSpPr>
        <p:sp>
          <p:nvSpPr>
            <p:cNvPr id="59" name="Rectangular Callout 58"/>
            <p:cNvSpPr/>
            <p:nvPr/>
          </p:nvSpPr>
          <p:spPr>
            <a:xfrm>
              <a:off x="1219200" y="4876799"/>
              <a:ext cx="5181605" cy="2010478"/>
            </a:xfrm>
            <a:prstGeom prst="wedgeRectCallout">
              <a:avLst>
                <a:gd name="adj1" fmla="val -29016"/>
                <a:gd name="adj2" fmla="val 11405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0" name="TextBox 59"/>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a:t>
              </a:r>
            </a:p>
          </p:txBody>
        </p:sp>
      </p:grpSp>
      <p:grpSp>
        <p:nvGrpSpPr>
          <p:cNvPr id="61" name="Group 60"/>
          <p:cNvGrpSpPr/>
          <p:nvPr/>
        </p:nvGrpSpPr>
        <p:grpSpPr>
          <a:xfrm flipH="1">
            <a:off x="6215925" y="3863266"/>
            <a:ext cx="472583" cy="565853"/>
            <a:chOff x="1219200" y="4876799"/>
            <a:chExt cx="5181605" cy="2010478"/>
          </a:xfrm>
        </p:grpSpPr>
        <p:sp>
          <p:nvSpPr>
            <p:cNvPr id="62" name="Rectangular Callout 61"/>
            <p:cNvSpPr/>
            <p:nvPr/>
          </p:nvSpPr>
          <p:spPr>
            <a:xfrm>
              <a:off x="1219200" y="4876799"/>
              <a:ext cx="5181605" cy="2010478"/>
            </a:xfrm>
            <a:prstGeom prst="wedgeRectCallout">
              <a:avLst>
                <a:gd name="adj1" fmla="val -29016"/>
                <a:gd name="adj2" fmla="val 11405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3" name="TextBox 62"/>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a:t>
              </a:r>
            </a:p>
          </p:txBody>
        </p:sp>
      </p:grpSp>
      <p:grpSp>
        <p:nvGrpSpPr>
          <p:cNvPr id="64" name="Group 63"/>
          <p:cNvGrpSpPr/>
          <p:nvPr/>
        </p:nvGrpSpPr>
        <p:grpSpPr>
          <a:xfrm flipH="1">
            <a:off x="3243948" y="4237182"/>
            <a:ext cx="472583" cy="565853"/>
            <a:chOff x="1219200" y="4876799"/>
            <a:chExt cx="5181605" cy="2010478"/>
          </a:xfrm>
        </p:grpSpPr>
        <p:sp>
          <p:nvSpPr>
            <p:cNvPr id="65" name="Rectangular Callout 64"/>
            <p:cNvSpPr/>
            <p:nvPr/>
          </p:nvSpPr>
          <p:spPr>
            <a:xfrm>
              <a:off x="1219200" y="4876799"/>
              <a:ext cx="5181605" cy="2010478"/>
            </a:xfrm>
            <a:prstGeom prst="wedgeRectCallout">
              <a:avLst>
                <a:gd name="adj1" fmla="val -29016"/>
                <a:gd name="adj2" fmla="val 114059"/>
              </a:avLst>
            </a:prstGeom>
            <a:solidFill>
              <a:srgbClr val="DA1F28"/>
            </a:solidFill>
            <a:ln w="38100" cap="flat" cmpd="sng" algn="ctr">
              <a:solidFill>
                <a:srgbClr val="DA1F28">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6" name="TextBox 65"/>
            <p:cNvSpPr txBox="1"/>
            <p:nvPr/>
          </p:nvSpPr>
          <p:spPr>
            <a:xfrm>
              <a:off x="1219204" y="4876799"/>
              <a:ext cx="5181601" cy="75951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ysClr val="window" lastClr="FFFFFF"/>
                  </a:solidFill>
                  <a:effectLst/>
                  <a:uLnTx/>
                  <a:uFillTx/>
                </a:rPr>
                <a:t>?</a:t>
              </a:r>
            </a:p>
          </p:txBody>
        </p:sp>
      </p:grpSp>
    </p:spTree>
    <p:extLst>
      <p:ext uri="{BB962C8B-B14F-4D97-AF65-F5344CB8AC3E}">
        <p14:creationId xmlns:p14="http://schemas.microsoft.com/office/powerpoint/2010/main" val="164375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anim calcmode="lin" valueType="num">
                                      <p:cBhvr>
                                        <p:cTn id="15" dur="500" fill="hold"/>
                                        <p:tgtEl>
                                          <p:spTgt spid="46"/>
                                        </p:tgtEl>
                                        <p:attrNameLst>
                                          <p:attrName>ppt_x</p:attrName>
                                        </p:attrNameLst>
                                      </p:cBhvr>
                                      <p:tavLst>
                                        <p:tav tm="0">
                                          <p:val>
                                            <p:strVal val="#ppt_x"/>
                                          </p:val>
                                        </p:tav>
                                        <p:tav tm="100000">
                                          <p:val>
                                            <p:strVal val="#ppt_x"/>
                                          </p:val>
                                        </p:tav>
                                      </p:tavLst>
                                    </p:anim>
                                    <p:anim calcmode="lin" valueType="num">
                                      <p:cBhvr>
                                        <p:cTn id="16" dur="500" fill="hold"/>
                                        <p:tgtEl>
                                          <p:spTgt spid="46"/>
                                        </p:tgtEl>
                                        <p:attrNameLst>
                                          <p:attrName>ppt_y</p:attrName>
                                        </p:attrNameLst>
                                      </p:cBhvr>
                                      <p:tavLst>
                                        <p:tav tm="0">
                                          <p:val>
                                            <p:strVal val="#ppt_y+.1"/>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anim calcmode="lin" valueType="num">
                                      <p:cBhvr>
                                        <p:cTn id="21" dur="500" fill="hold"/>
                                        <p:tgtEl>
                                          <p:spTgt spid="49"/>
                                        </p:tgtEl>
                                        <p:attrNameLst>
                                          <p:attrName>ppt_x</p:attrName>
                                        </p:attrNameLst>
                                      </p:cBhvr>
                                      <p:tavLst>
                                        <p:tav tm="0">
                                          <p:val>
                                            <p:strVal val="#ppt_x"/>
                                          </p:val>
                                        </p:tav>
                                        <p:tav tm="100000">
                                          <p:val>
                                            <p:strVal val="#ppt_x"/>
                                          </p:val>
                                        </p:tav>
                                      </p:tavLst>
                                    </p:anim>
                                    <p:anim calcmode="lin" valueType="num">
                                      <p:cBhvr>
                                        <p:cTn id="22" dur="500" fill="hold"/>
                                        <p:tgtEl>
                                          <p:spTgt spid="4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anim calcmode="lin" valueType="num">
                                      <p:cBhvr>
                                        <p:cTn id="27" dur="500" fill="hold"/>
                                        <p:tgtEl>
                                          <p:spTgt spid="52"/>
                                        </p:tgtEl>
                                        <p:attrNameLst>
                                          <p:attrName>ppt_x</p:attrName>
                                        </p:attrNameLst>
                                      </p:cBhvr>
                                      <p:tavLst>
                                        <p:tav tm="0">
                                          <p:val>
                                            <p:strVal val="#ppt_x"/>
                                          </p:val>
                                        </p:tav>
                                        <p:tav tm="100000">
                                          <p:val>
                                            <p:strVal val="#ppt_x"/>
                                          </p:val>
                                        </p:tav>
                                      </p:tavLst>
                                    </p:anim>
                                    <p:anim calcmode="lin" valueType="num">
                                      <p:cBhvr>
                                        <p:cTn id="28" dur="500" fill="hold"/>
                                        <p:tgtEl>
                                          <p:spTgt spid="5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2" presetClass="entr" presetSubtype="0" fill="hold"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anim calcmode="lin" valueType="num">
                                      <p:cBhvr>
                                        <p:cTn id="33" dur="500" fill="hold"/>
                                        <p:tgtEl>
                                          <p:spTgt spid="55"/>
                                        </p:tgtEl>
                                        <p:attrNameLst>
                                          <p:attrName>ppt_x</p:attrName>
                                        </p:attrNameLst>
                                      </p:cBhvr>
                                      <p:tavLst>
                                        <p:tav tm="0">
                                          <p:val>
                                            <p:strVal val="#ppt_x"/>
                                          </p:val>
                                        </p:tav>
                                        <p:tav tm="100000">
                                          <p:val>
                                            <p:strVal val="#ppt_x"/>
                                          </p:val>
                                        </p:tav>
                                      </p:tavLst>
                                    </p:anim>
                                    <p:anim calcmode="lin" valueType="num">
                                      <p:cBhvr>
                                        <p:cTn id="34" dur="500" fill="hold"/>
                                        <p:tgtEl>
                                          <p:spTgt spid="55"/>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anim calcmode="lin" valueType="num">
                                      <p:cBhvr>
                                        <p:cTn id="39" dur="500" fill="hold"/>
                                        <p:tgtEl>
                                          <p:spTgt spid="58"/>
                                        </p:tgtEl>
                                        <p:attrNameLst>
                                          <p:attrName>ppt_x</p:attrName>
                                        </p:attrNameLst>
                                      </p:cBhvr>
                                      <p:tavLst>
                                        <p:tav tm="0">
                                          <p:val>
                                            <p:strVal val="#ppt_x"/>
                                          </p:val>
                                        </p:tav>
                                        <p:tav tm="100000">
                                          <p:val>
                                            <p:strVal val="#ppt_x"/>
                                          </p:val>
                                        </p:tav>
                                      </p:tavLst>
                                    </p:anim>
                                    <p:anim calcmode="lin" valueType="num">
                                      <p:cBhvr>
                                        <p:cTn id="40" dur="500" fill="hold"/>
                                        <p:tgtEl>
                                          <p:spTgt spid="58"/>
                                        </p:tgtEl>
                                        <p:attrNameLst>
                                          <p:attrName>ppt_y</p:attrName>
                                        </p:attrNameLst>
                                      </p:cBhvr>
                                      <p:tavLst>
                                        <p:tav tm="0">
                                          <p:val>
                                            <p:strVal val="#ppt_y+.1"/>
                                          </p:val>
                                        </p:tav>
                                        <p:tav tm="100000">
                                          <p:val>
                                            <p:strVal val="#ppt_y"/>
                                          </p:val>
                                        </p:tav>
                                      </p:tavLst>
                                    </p:anim>
                                  </p:childTnLst>
                                </p:cTn>
                              </p:par>
                            </p:childTnLst>
                          </p:cTn>
                        </p:par>
                        <p:par>
                          <p:cTn id="41" fill="hold">
                            <p:stCondLst>
                              <p:cond delay="2500"/>
                            </p:stCondLst>
                            <p:childTnLst>
                              <p:par>
                                <p:cTn id="42" presetID="42" presetClass="entr" presetSubtype="0" fill="hold"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anim calcmode="lin" valueType="num">
                                      <p:cBhvr>
                                        <p:cTn id="45" dur="500" fill="hold"/>
                                        <p:tgtEl>
                                          <p:spTgt spid="61"/>
                                        </p:tgtEl>
                                        <p:attrNameLst>
                                          <p:attrName>ppt_x</p:attrName>
                                        </p:attrNameLst>
                                      </p:cBhvr>
                                      <p:tavLst>
                                        <p:tav tm="0">
                                          <p:val>
                                            <p:strVal val="#ppt_x"/>
                                          </p:val>
                                        </p:tav>
                                        <p:tav tm="100000">
                                          <p:val>
                                            <p:strVal val="#ppt_x"/>
                                          </p:val>
                                        </p:tav>
                                      </p:tavLst>
                                    </p:anim>
                                    <p:anim calcmode="lin" valueType="num">
                                      <p:cBhvr>
                                        <p:cTn id="46" dur="500" fill="hold"/>
                                        <p:tgtEl>
                                          <p:spTgt spid="61"/>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42" presetClass="entr" presetSubtype="0" fill="hold" nodeType="after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anim calcmode="lin" valueType="num">
                                      <p:cBhvr>
                                        <p:cTn id="51" dur="500" fill="hold"/>
                                        <p:tgtEl>
                                          <p:spTgt spid="64"/>
                                        </p:tgtEl>
                                        <p:attrNameLst>
                                          <p:attrName>ppt_x</p:attrName>
                                        </p:attrNameLst>
                                      </p:cBhvr>
                                      <p:tavLst>
                                        <p:tav tm="0">
                                          <p:val>
                                            <p:strVal val="#ppt_x"/>
                                          </p:val>
                                        </p:tav>
                                        <p:tav tm="100000">
                                          <p:val>
                                            <p:strVal val="#ppt_x"/>
                                          </p:val>
                                        </p:tav>
                                      </p:tavLst>
                                    </p:anim>
                                    <p:anim calcmode="lin" valueType="num">
                                      <p:cBhvr>
                                        <p:cTn id="52"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a:t>
            </a:r>
            <a:r>
              <a:rPr lang="en-US" dirty="0" err="1" smtClean="0"/>
              <a:t>IntServ</a:t>
            </a:r>
            <a:r>
              <a:rPr lang="en-US" dirty="0" smtClean="0"/>
              <a:t> Design</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74</a:t>
            </a:fld>
            <a:endParaRPr lang="en-US" dirty="0"/>
          </a:p>
        </p:txBody>
      </p:sp>
      <p:sp>
        <p:nvSpPr>
          <p:cNvPr id="4" name="Content Placeholder 3"/>
          <p:cNvSpPr>
            <a:spLocks noGrp="1"/>
          </p:cNvSpPr>
          <p:nvPr>
            <p:ph sz="quarter" idx="1"/>
          </p:nvPr>
        </p:nvSpPr>
        <p:spPr/>
        <p:txBody>
          <a:bodyPr>
            <a:normAutofit/>
          </a:bodyPr>
          <a:lstStyle/>
          <a:p>
            <a:r>
              <a:rPr lang="en-US" sz="2200" dirty="0" smtClean="0"/>
              <a:t>Reservations are made by endpoints</a:t>
            </a:r>
          </a:p>
          <a:p>
            <a:pPr lvl="1"/>
            <a:r>
              <a:rPr lang="en-US" sz="2200" dirty="0" smtClean="0"/>
              <a:t>Applications know their own requirements</a:t>
            </a:r>
          </a:p>
          <a:p>
            <a:pPr lvl="1"/>
            <a:r>
              <a:rPr lang="en-US" sz="2200" dirty="0" smtClean="0"/>
              <a:t>Applications run on end-hosts</a:t>
            </a:r>
          </a:p>
          <a:p>
            <a:pPr lvl="1"/>
            <a:r>
              <a:rPr lang="en-US" sz="2200" dirty="0" smtClean="0"/>
              <a:t>Network does not need to guess about requirements</a:t>
            </a:r>
          </a:p>
          <a:p>
            <a:r>
              <a:rPr lang="en-US" sz="2200" dirty="0"/>
              <a:t>Guarantees are end-to-end on a per-flow basis</a:t>
            </a:r>
          </a:p>
          <a:p>
            <a:r>
              <a:rPr lang="en-US" sz="2200" dirty="0"/>
              <a:t>Soft-state</a:t>
            </a:r>
          </a:p>
          <a:p>
            <a:pPr lvl="1"/>
            <a:r>
              <a:rPr lang="en-US" sz="2200" dirty="0"/>
              <a:t>State in routers constantly refreshed by </a:t>
            </a:r>
            <a:r>
              <a:rPr lang="en-US" sz="2200" dirty="0" smtClean="0"/>
              <a:t>endpoints</a:t>
            </a:r>
            <a:endParaRPr lang="en-US" sz="2200" dirty="0"/>
          </a:p>
        </p:txBody>
      </p:sp>
    </p:spTree>
    <p:extLst>
      <p:ext uri="{BB962C8B-B14F-4D97-AF65-F5344CB8AC3E}">
        <p14:creationId xmlns:p14="http://schemas.microsoft.com/office/powerpoint/2010/main" val="416180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anim calcmode="lin" valueType="num">
                                      <p:cBhvr>
                                        <p:cTn id="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animEffect transition="in" filter="fade">
                                      <p:cBhvr>
                                        <p:cTn id="14" dur="500"/>
                                        <p:tgtEl>
                                          <p:spTgt spid="4">
                                            <p:txEl>
                                              <p:pRg st="5" end="5"/>
                                            </p:txEl>
                                          </p:spTgt>
                                        </p:tgtEl>
                                      </p:cBhvr>
                                    </p:animEffect>
                                    <p:anim calcmode="lin" valueType="num">
                                      <p:cBhvr>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anim calcmode="lin" valueType="num">
                                      <p:cBhvr>
                                        <p:cTn id="2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a:t>
            </a:r>
            <a:r>
              <a:rPr lang="en-US" dirty="0" err="1" smtClean="0"/>
              <a:t>IntServ</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75</a:t>
            </a:fld>
            <a:endParaRPr lang="en-US" dirty="0"/>
          </a:p>
        </p:txBody>
      </p:sp>
      <p:sp>
        <p:nvSpPr>
          <p:cNvPr id="4" name="Content Placeholder 3"/>
          <p:cNvSpPr>
            <a:spLocks noGrp="1"/>
          </p:cNvSpPr>
          <p:nvPr>
            <p:ph sz="quarter" idx="1"/>
          </p:nvPr>
        </p:nvSpPr>
        <p:spPr/>
        <p:txBody>
          <a:bodyPr>
            <a:normAutofit/>
          </a:bodyPr>
          <a:lstStyle/>
          <a:p>
            <a:r>
              <a:rPr lang="en-US" sz="2400" dirty="0" smtClean="0"/>
              <a:t>Fixed, stable paths</a:t>
            </a:r>
          </a:p>
          <a:p>
            <a:pPr lvl="1"/>
            <a:r>
              <a:rPr lang="en-US" sz="2000" dirty="0" smtClean="0"/>
              <a:t>Only routers on the path know about the reservation</a:t>
            </a:r>
          </a:p>
          <a:p>
            <a:pPr lvl="1"/>
            <a:r>
              <a:rPr lang="en-US" sz="2000" dirty="0" smtClean="0"/>
              <a:t>Current Internet cannot guarantee this</a:t>
            </a:r>
          </a:p>
          <a:p>
            <a:r>
              <a:rPr lang="en-US" sz="2400" dirty="0" smtClean="0"/>
              <a:t>Routers maintain per-flow state</a:t>
            </a:r>
          </a:p>
          <a:p>
            <a:pPr lvl="1"/>
            <a:r>
              <a:rPr lang="en-US" sz="2000" dirty="0" smtClean="0"/>
              <a:t>Very high overhead (even with soft-state)</a:t>
            </a:r>
          </a:p>
          <a:p>
            <a:r>
              <a:rPr lang="en-US" sz="2400" dirty="0" smtClean="0"/>
              <a:t>State is used to reserve bandwidth</a:t>
            </a:r>
          </a:p>
          <a:p>
            <a:pPr lvl="1"/>
            <a:r>
              <a:rPr lang="en-US" sz="2000" dirty="0" smtClean="0"/>
              <a:t>Guarantees </a:t>
            </a:r>
            <a:r>
              <a:rPr lang="en-US" sz="2000" dirty="0" err="1" smtClean="0"/>
              <a:t>QoS</a:t>
            </a:r>
            <a:r>
              <a:rPr lang="en-US" sz="2000" dirty="0" smtClean="0"/>
              <a:t> for reserved flows</a:t>
            </a:r>
          </a:p>
          <a:p>
            <a:pPr lvl="1"/>
            <a:r>
              <a:rPr lang="en-US" sz="2000" dirty="0" smtClean="0"/>
              <a:t>… but some flows may not be </a:t>
            </a:r>
            <a:r>
              <a:rPr lang="en-US" sz="2000" dirty="0" smtClean="0"/>
              <a:t>admitted</a:t>
            </a:r>
            <a:endParaRPr lang="en-US" sz="2000" dirty="0" smtClean="0"/>
          </a:p>
        </p:txBody>
      </p:sp>
    </p:spTree>
    <p:extLst>
      <p:ext uri="{BB962C8B-B14F-4D97-AF65-F5344CB8AC3E}">
        <p14:creationId xmlns:p14="http://schemas.microsoft.com/office/powerpoint/2010/main" val="8652453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RSVP Reservation Protocol</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76</a:t>
            </a:fld>
            <a:endParaRPr lang="en-US" dirty="0"/>
          </a:p>
        </p:txBody>
      </p:sp>
      <p:sp>
        <p:nvSpPr>
          <p:cNvPr id="4" name="Content Placeholder 3"/>
          <p:cNvSpPr>
            <a:spLocks noGrp="1"/>
          </p:cNvSpPr>
          <p:nvPr>
            <p:ph sz="quarter" idx="1"/>
          </p:nvPr>
        </p:nvSpPr>
        <p:spPr/>
        <p:txBody>
          <a:bodyPr>
            <a:normAutofit/>
          </a:bodyPr>
          <a:lstStyle/>
          <a:p>
            <a:r>
              <a:rPr lang="en-US" sz="2400" dirty="0" smtClean="0"/>
              <a:t>Performs signaling to set up reservation state</a:t>
            </a:r>
          </a:p>
          <a:p>
            <a:pPr lvl="1"/>
            <a:r>
              <a:rPr lang="en-US" sz="2000" dirty="0" smtClean="0"/>
              <a:t>Initiated by the receiver</a:t>
            </a:r>
          </a:p>
          <a:p>
            <a:r>
              <a:rPr lang="en-US" sz="2400" dirty="0" smtClean="0"/>
              <a:t>Each reservation is a simplex data flow sent to a unicast or multicast address</a:t>
            </a:r>
          </a:p>
          <a:p>
            <a:pPr lvl="1"/>
            <a:r>
              <a:rPr lang="en-US" sz="2000" dirty="0" smtClean="0"/>
              <a:t>&lt;Destination IP, protocol # (TCP, UDP), port #&gt;</a:t>
            </a:r>
          </a:p>
          <a:p>
            <a:r>
              <a:rPr lang="en-US" sz="2400" dirty="0" smtClean="0"/>
              <a:t>Multiple senders/receivers can be in the same session</a:t>
            </a:r>
            <a:endParaRPr lang="en-US" sz="2400" dirty="0"/>
          </a:p>
        </p:txBody>
      </p:sp>
    </p:spTree>
    <p:extLst>
      <p:ext uri="{BB962C8B-B14F-4D97-AF65-F5344CB8AC3E}">
        <p14:creationId xmlns:p14="http://schemas.microsoft.com/office/powerpoint/2010/main" val="9020427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RSVP Example</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77</a:t>
            </a:fld>
            <a:endParaRPr lang="en-US" dirty="0"/>
          </a:p>
        </p:txBody>
      </p:sp>
      <p:sp>
        <p:nvSpPr>
          <p:cNvPr id="5" name="Cloud 4"/>
          <p:cNvSpPr/>
          <p:nvPr/>
        </p:nvSpPr>
        <p:spPr>
          <a:xfrm>
            <a:off x="1219642" y="3384279"/>
            <a:ext cx="2762494" cy="198627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Cloud 5"/>
          <p:cNvSpPr/>
          <p:nvPr/>
        </p:nvSpPr>
        <p:spPr>
          <a:xfrm>
            <a:off x="4987616" y="1728710"/>
            <a:ext cx="2762494" cy="1986272"/>
          </a:xfrm>
          <a:prstGeom prst="cloud">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7" name="Straight Connector 6"/>
          <p:cNvCxnSpPr/>
          <p:nvPr/>
        </p:nvCxnSpPr>
        <p:spPr>
          <a:xfrm>
            <a:off x="457210" y="4334598"/>
            <a:ext cx="940508" cy="4281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45" y="3907739"/>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a:off x="7736830" y="2395182"/>
            <a:ext cx="780851" cy="1751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781" y="2179197"/>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3892909" y="3219958"/>
            <a:ext cx="1358900" cy="118147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29" idx="2"/>
          </p:cNvCxnSpPr>
          <p:nvPr/>
        </p:nvCxnSpPr>
        <p:spPr>
          <a:xfrm flipH="1" flipV="1">
            <a:off x="2702365" y="4039301"/>
            <a:ext cx="889760" cy="29529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7" idx="3"/>
            <a:endCxn id="29" idx="2"/>
          </p:cNvCxnSpPr>
          <p:nvPr/>
        </p:nvCxnSpPr>
        <p:spPr>
          <a:xfrm flipV="1">
            <a:off x="2442537" y="4039301"/>
            <a:ext cx="259828" cy="97580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284752" y="4679053"/>
            <a:ext cx="307373" cy="183649"/>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7" idx="3"/>
          </p:cNvCxnSpPr>
          <p:nvPr/>
        </p:nvCxnSpPr>
        <p:spPr>
          <a:xfrm>
            <a:off x="2442537" y="5015102"/>
            <a:ext cx="519657" cy="3779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624238" y="3907739"/>
            <a:ext cx="948213" cy="20072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7" idx="0"/>
          </p:cNvCxnSpPr>
          <p:nvPr/>
        </p:nvCxnSpPr>
        <p:spPr>
          <a:xfrm flipH="1" flipV="1">
            <a:off x="1624238" y="4488856"/>
            <a:ext cx="495742" cy="33604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2" idx="1"/>
          </p:cNvCxnSpPr>
          <p:nvPr/>
        </p:nvCxnSpPr>
        <p:spPr>
          <a:xfrm flipH="1" flipV="1">
            <a:off x="5712175" y="3219958"/>
            <a:ext cx="360379" cy="7960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389619" y="2129712"/>
            <a:ext cx="979244" cy="90004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0" idx="2"/>
            <a:endCxn id="32" idx="0"/>
          </p:cNvCxnSpPr>
          <p:nvPr/>
        </p:nvCxnSpPr>
        <p:spPr>
          <a:xfrm flipH="1">
            <a:off x="6395112" y="2319910"/>
            <a:ext cx="112016" cy="789456"/>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0" idx="3"/>
          </p:cNvCxnSpPr>
          <p:nvPr/>
        </p:nvCxnSpPr>
        <p:spPr>
          <a:xfrm>
            <a:off x="6829685" y="2129713"/>
            <a:ext cx="436821" cy="222817"/>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31" idx="0"/>
          </p:cNvCxnSpPr>
          <p:nvPr/>
        </p:nvCxnSpPr>
        <p:spPr>
          <a:xfrm flipH="1">
            <a:off x="7266506" y="2544473"/>
            <a:ext cx="325416" cy="422543"/>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1" idx="1"/>
            <a:endCxn id="32" idx="3"/>
          </p:cNvCxnSpPr>
          <p:nvPr/>
        </p:nvCxnSpPr>
        <p:spPr>
          <a:xfrm flipH="1">
            <a:off x="6717669" y="3157214"/>
            <a:ext cx="226279" cy="14235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27"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422" y="4824904"/>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807" y="3658906"/>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570" y="1939515"/>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948" y="2967016"/>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554" y="3109366"/>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1213651" y="4126951"/>
            <a:ext cx="645115" cy="380395"/>
          </a:xfrm>
          <a:prstGeom prst="rect">
            <a:avLst/>
          </a:prstGeom>
          <a:noFill/>
          <a:extLst/>
        </p:spPr>
      </p:pic>
      <p:pic>
        <p:nvPicPr>
          <p:cNvPr id="35"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2169" y="4789647"/>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7200344" y="2214596"/>
            <a:ext cx="645115" cy="380395"/>
          </a:xfrm>
          <a:prstGeom prst="rect">
            <a:avLst/>
          </a:prstGeom>
          <a:noFill/>
          <a:extLst/>
        </p:spPr>
      </p:pic>
      <p:pic>
        <p:nvPicPr>
          <p:cNvPr id="37"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5067060" y="2979137"/>
            <a:ext cx="645115" cy="380395"/>
          </a:xfrm>
          <a:prstGeom prst="rect">
            <a:avLst/>
          </a:prstGeom>
          <a:noFill/>
          <a:extLst/>
        </p:spPr>
      </p:pic>
      <p:sp>
        <p:nvSpPr>
          <p:cNvPr id="60" name="Cloud 59"/>
          <p:cNvSpPr/>
          <p:nvPr/>
        </p:nvSpPr>
        <p:spPr>
          <a:xfrm>
            <a:off x="4731457" y="4527282"/>
            <a:ext cx="2762494" cy="1986272"/>
          </a:xfrm>
          <a:prstGeom prst="cloud">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61" name="Straight Connector 60"/>
          <p:cNvCxnSpPr/>
          <p:nvPr/>
        </p:nvCxnSpPr>
        <p:spPr>
          <a:xfrm flipH="1">
            <a:off x="7132476" y="5955785"/>
            <a:ext cx="994779" cy="22886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62" name="Picture 2" descr="C:\Users\t0ph3r\Documents\CS 4700\assets\black_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281" y="5664406"/>
            <a:ext cx="607000" cy="607000"/>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flipH="1" flipV="1">
            <a:off x="5456017" y="6018530"/>
            <a:ext cx="1374791" cy="139573"/>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5133460" y="5089148"/>
            <a:ext cx="322557" cy="73918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9" idx="3"/>
          </p:cNvCxnSpPr>
          <p:nvPr/>
        </p:nvCxnSpPr>
        <p:spPr>
          <a:xfrm>
            <a:off x="5892364" y="5003557"/>
            <a:ext cx="1117982" cy="8559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7010346" y="5015102"/>
            <a:ext cx="1" cy="1143001"/>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69"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249" y="4813359"/>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789" y="4827775"/>
            <a:ext cx="645115" cy="38039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6687789" y="5967906"/>
            <a:ext cx="645115" cy="380395"/>
          </a:xfrm>
          <a:prstGeom prst="rect">
            <a:avLst/>
          </a:prstGeom>
          <a:noFill/>
          <a:extLst/>
        </p:spPr>
      </p:pic>
      <p:cxnSp>
        <p:nvCxnSpPr>
          <p:cNvPr id="76" name="Straight Connector 75"/>
          <p:cNvCxnSpPr/>
          <p:nvPr/>
        </p:nvCxnSpPr>
        <p:spPr>
          <a:xfrm flipH="1" flipV="1">
            <a:off x="3892909" y="4401436"/>
            <a:ext cx="1068458" cy="155434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73"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4810901" y="5777709"/>
            <a:ext cx="645115" cy="380395"/>
          </a:xfrm>
          <a:prstGeom prst="rect">
            <a:avLst/>
          </a:prstGeom>
          <a:noFill/>
          <a:extLst/>
        </p:spPr>
      </p:pic>
      <p:pic>
        <p:nvPicPr>
          <p:cNvPr id="34" name="Picture 2" descr="C:\Users\t0ph3r\Documents\CS 4700\assets\Router.png"/>
          <p:cNvPicPr>
            <a:picLocks noChangeAspect="1" noChangeArrowheads="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r:embed="rId5">
                    <a14:imgEffect>
                      <a14:colorTemperature colorTemp="11500"/>
                    </a14:imgEffect>
                    <a14:imgEffect>
                      <a14:saturation sat="108000"/>
                    </a14:imgEffect>
                  </a14:imgLayer>
                </a14:imgProps>
              </a:ext>
              <a:ext uri="{28A0092B-C50C-407E-A947-70E740481C1C}">
                <a14:useLocalDpi xmlns:a14="http://schemas.microsoft.com/office/drawing/2010/main" val="0"/>
              </a:ext>
            </a:extLst>
          </a:blip>
          <a:srcRect/>
          <a:stretch>
            <a:fillRect/>
          </a:stretch>
        </p:blipFill>
        <p:spPr bwMode="auto">
          <a:xfrm>
            <a:off x="3438438" y="4211239"/>
            <a:ext cx="645115" cy="380395"/>
          </a:xfrm>
          <a:prstGeom prst="rect">
            <a:avLst/>
          </a:prstGeom>
          <a:noFill/>
          <a:extLst/>
        </p:spPr>
      </p:pic>
      <p:cxnSp>
        <p:nvCxnSpPr>
          <p:cNvPr id="92" name="Straight Connector 91"/>
          <p:cNvCxnSpPr/>
          <p:nvPr/>
        </p:nvCxnSpPr>
        <p:spPr>
          <a:xfrm flipV="1">
            <a:off x="1536208" y="3907739"/>
            <a:ext cx="906329" cy="229127"/>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723237" y="3999171"/>
            <a:ext cx="734047" cy="317977"/>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952208" y="4518394"/>
            <a:ext cx="906329" cy="1309938"/>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72" idx="1"/>
          </p:cNvCxnSpPr>
          <p:nvPr/>
        </p:nvCxnSpPr>
        <p:spPr>
          <a:xfrm>
            <a:off x="5439199" y="6018531"/>
            <a:ext cx="1248590" cy="139573"/>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7283665" y="5928976"/>
            <a:ext cx="906329" cy="229127"/>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4041108" y="3297861"/>
            <a:ext cx="1130452" cy="991669"/>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471736" y="2241121"/>
            <a:ext cx="763634" cy="738017"/>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829685" y="2155113"/>
            <a:ext cx="436820" cy="190197"/>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36" idx="3"/>
          </p:cNvCxnSpPr>
          <p:nvPr/>
        </p:nvCxnSpPr>
        <p:spPr>
          <a:xfrm flipV="1">
            <a:off x="7845459" y="2395182"/>
            <a:ext cx="672222" cy="9612"/>
          </a:xfrm>
          <a:prstGeom prst="line">
            <a:avLst/>
          </a:prstGeom>
          <a:ln w="571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52170" y="3811392"/>
            <a:ext cx="823586" cy="37555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PATH</a:t>
            </a:r>
            <a:endParaRPr lang="en-US" dirty="0"/>
          </a:p>
        </p:txBody>
      </p:sp>
      <p:sp>
        <p:nvSpPr>
          <p:cNvPr id="89" name="Rectangle 88"/>
          <p:cNvSpPr/>
          <p:nvPr/>
        </p:nvSpPr>
        <p:spPr>
          <a:xfrm>
            <a:off x="3349202" y="3949088"/>
            <a:ext cx="823586" cy="37555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PATH</a:t>
            </a:r>
            <a:endParaRPr lang="en-US" dirty="0"/>
          </a:p>
        </p:txBody>
      </p:sp>
      <p:sp>
        <p:nvSpPr>
          <p:cNvPr id="114" name="Rectangle 113"/>
          <p:cNvSpPr/>
          <p:nvPr/>
        </p:nvSpPr>
        <p:spPr>
          <a:xfrm>
            <a:off x="7943096" y="1880992"/>
            <a:ext cx="823586" cy="375557"/>
          </a:xfrm>
          <a:prstGeom prst="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RESV</a:t>
            </a:r>
            <a:endParaRPr lang="en-US" dirty="0"/>
          </a:p>
        </p:txBody>
      </p:sp>
      <p:grpSp>
        <p:nvGrpSpPr>
          <p:cNvPr id="115" name="Group 114"/>
          <p:cNvGrpSpPr/>
          <p:nvPr/>
        </p:nvGrpSpPr>
        <p:grpSpPr>
          <a:xfrm>
            <a:off x="7150868" y="1819940"/>
            <a:ext cx="744066" cy="239149"/>
            <a:chOff x="2688771" y="3145972"/>
            <a:chExt cx="5312228" cy="936172"/>
          </a:xfrm>
        </p:grpSpPr>
        <p:cxnSp>
          <p:nvCxnSpPr>
            <p:cNvPr id="116" name="Straight Connector 115"/>
            <p:cNvCxnSpPr/>
            <p:nvPr/>
          </p:nvCxnSpPr>
          <p:spPr>
            <a:xfrm>
              <a:off x="2688771" y="3145972"/>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688771" y="4082144"/>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8000999" y="3145972"/>
              <a:ext cx="0" cy="93617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6118300" y="1580791"/>
            <a:ext cx="744066" cy="239149"/>
            <a:chOff x="2688771" y="3145972"/>
            <a:chExt cx="5312228" cy="936172"/>
          </a:xfrm>
        </p:grpSpPr>
        <p:cxnSp>
          <p:nvCxnSpPr>
            <p:cNvPr id="120" name="Straight Connector 119"/>
            <p:cNvCxnSpPr/>
            <p:nvPr/>
          </p:nvCxnSpPr>
          <p:spPr>
            <a:xfrm>
              <a:off x="2688771" y="3145972"/>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688771" y="4082144"/>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000999" y="3145972"/>
              <a:ext cx="0" cy="93617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4727670" y="2579736"/>
            <a:ext cx="744066" cy="239149"/>
            <a:chOff x="2688771" y="3145972"/>
            <a:chExt cx="5312228" cy="936172"/>
          </a:xfrm>
        </p:grpSpPr>
        <p:cxnSp>
          <p:nvCxnSpPr>
            <p:cNvPr id="124" name="Straight Connector 123"/>
            <p:cNvCxnSpPr/>
            <p:nvPr/>
          </p:nvCxnSpPr>
          <p:spPr>
            <a:xfrm>
              <a:off x="2688771" y="3145972"/>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688771" y="4082144"/>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000999" y="3145972"/>
              <a:ext cx="0" cy="93617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3828293" y="4651302"/>
            <a:ext cx="744066" cy="239149"/>
            <a:chOff x="2688771" y="3145972"/>
            <a:chExt cx="5312228" cy="936172"/>
          </a:xfrm>
        </p:grpSpPr>
        <p:cxnSp>
          <p:nvCxnSpPr>
            <p:cNvPr id="128" name="Straight Connector 127"/>
            <p:cNvCxnSpPr/>
            <p:nvPr/>
          </p:nvCxnSpPr>
          <p:spPr>
            <a:xfrm>
              <a:off x="2688771" y="3145972"/>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688771" y="4082144"/>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8000999" y="3145972"/>
              <a:ext cx="0" cy="93617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2300693" y="3287815"/>
            <a:ext cx="744066" cy="239149"/>
            <a:chOff x="2688771" y="3145972"/>
            <a:chExt cx="5312228" cy="936172"/>
          </a:xfrm>
        </p:grpSpPr>
        <p:cxnSp>
          <p:nvCxnSpPr>
            <p:cNvPr id="132" name="Straight Connector 131"/>
            <p:cNvCxnSpPr/>
            <p:nvPr/>
          </p:nvCxnSpPr>
          <p:spPr>
            <a:xfrm>
              <a:off x="2688771" y="3145972"/>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688771" y="4082144"/>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00999" y="3145972"/>
              <a:ext cx="0" cy="93617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653652" y="4582723"/>
            <a:ext cx="744066" cy="239149"/>
            <a:chOff x="2688771" y="3145972"/>
            <a:chExt cx="5312228" cy="936172"/>
          </a:xfrm>
        </p:grpSpPr>
        <p:cxnSp>
          <p:nvCxnSpPr>
            <p:cNvPr id="136" name="Straight Connector 135"/>
            <p:cNvCxnSpPr/>
            <p:nvPr/>
          </p:nvCxnSpPr>
          <p:spPr>
            <a:xfrm>
              <a:off x="2688771" y="3145972"/>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688771" y="4082144"/>
              <a:ext cx="5312228"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000999" y="3145972"/>
              <a:ext cx="0" cy="936172"/>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39" name="Content Placeholder 3"/>
          <p:cNvSpPr>
            <a:spLocks noGrp="1"/>
          </p:cNvSpPr>
          <p:nvPr>
            <p:ph sz="quarter" idx="1"/>
          </p:nvPr>
        </p:nvSpPr>
        <p:spPr>
          <a:xfrm>
            <a:off x="12700" y="1524000"/>
            <a:ext cx="4274738" cy="1569134"/>
          </a:xfrm>
        </p:spPr>
        <p:txBody>
          <a:bodyPr/>
          <a:lstStyle/>
          <a:p>
            <a:r>
              <a:rPr lang="en-US" dirty="0" smtClean="0"/>
              <a:t>Soft-state: PATH and RESV need to be periodically refreshed</a:t>
            </a:r>
          </a:p>
        </p:txBody>
      </p:sp>
    </p:spTree>
    <p:extLst>
      <p:ext uri="{BB962C8B-B14F-4D97-AF65-F5344CB8AC3E}">
        <p14:creationId xmlns:p14="http://schemas.microsoft.com/office/powerpoint/2010/main" val="78860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4.44444E-6 -1.85185E-6 L 0.27362 0.02037 " pathEditMode="relative" rAng="0" ptsTypes="AA">
                                      <p:cBhvr>
                                        <p:cTn id="12" dur="1500" fill="hold"/>
                                        <p:tgtEl>
                                          <p:spTgt spid="81"/>
                                        </p:tgtEl>
                                        <p:attrNameLst>
                                          <p:attrName>ppt_x</p:attrName>
                                          <p:attrName>ppt_y</p:attrName>
                                        </p:attrNameLst>
                                      </p:cBhvr>
                                      <p:rCtr x="13681" y="1019"/>
                                    </p:animMotion>
                                  </p:childTnLst>
                                </p:cTn>
                              </p:par>
                              <p:par>
                                <p:cTn id="13" presetID="22" presetClass="entr" presetSubtype="8"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par>
                                <p:cTn id="16" presetID="22" presetClass="entr" presetSubtype="8" fill="hold" nodeType="with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wipe(left)">
                                      <p:cBhvr>
                                        <p:cTn id="18" dur="500"/>
                                        <p:tgtEl>
                                          <p:spTgt spid="9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par>
                          <p:cTn id="23" fill="hold">
                            <p:stCondLst>
                              <p:cond delay="0"/>
                            </p:stCondLst>
                            <p:childTnLst>
                              <p:par>
                                <p:cTn id="24" presetID="42" presetClass="path" presetSubtype="0" accel="50000" decel="50000" fill="hold" grpId="2" nodeType="afterEffect">
                                  <p:stCondLst>
                                    <p:cond delay="0"/>
                                  </p:stCondLst>
                                  <p:childTnLst>
                                    <p:animMotion origin="layout" path="M 0.27362 0.02037 L 0.39584 0.25 " pathEditMode="relative" rAng="0" ptsTypes="AA">
                                      <p:cBhvr>
                                        <p:cTn id="25" dur="1500" fill="hold"/>
                                        <p:tgtEl>
                                          <p:spTgt spid="81"/>
                                        </p:tgtEl>
                                        <p:attrNameLst>
                                          <p:attrName>ppt_x</p:attrName>
                                          <p:attrName>ppt_y</p:attrName>
                                        </p:attrNameLst>
                                      </p:cBhvr>
                                      <p:rCtr x="6111" y="11481"/>
                                    </p:animMotion>
                                  </p:childTnLst>
                                </p:cTn>
                              </p:par>
                              <p:par>
                                <p:cTn id="26" presetID="42" presetClass="path" presetSubtype="0" accel="50000" decel="50000" fill="hold" grpId="1" nodeType="withEffect">
                                  <p:stCondLst>
                                    <p:cond delay="0"/>
                                  </p:stCondLst>
                                  <p:childTnLst>
                                    <p:animMotion origin="layout" path="M 0.00052 0.00023 L 0.29497 -0.29606 " pathEditMode="relative" rAng="0" ptsTypes="AA">
                                      <p:cBhvr>
                                        <p:cTn id="27" dur="1500" fill="hold"/>
                                        <p:tgtEl>
                                          <p:spTgt spid="89"/>
                                        </p:tgtEl>
                                        <p:attrNameLst>
                                          <p:attrName>ppt_x</p:attrName>
                                          <p:attrName>ppt_y</p:attrName>
                                        </p:attrNameLst>
                                      </p:cBhvr>
                                      <p:rCtr x="14722" y="-14815"/>
                                    </p:animMotion>
                                  </p:childTnLst>
                                </p:cTn>
                              </p:par>
                              <p:par>
                                <p:cTn id="28" presetID="22" presetClass="entr" presetSubtype="8" fill="hold" nodeType="with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wipe(left)">
                                      <p:cBhvr>
                                        <p:cTn id="30" dur="500"/>
                                        <p:tgtEl>
                                          <p:spTgt spid="103"/>
                                        </p:tgtEl>
                                      </p:cBhvr>
                                    </p:animEffect>
                                  </p:childTnLst>
                                </p:cTn>
                              </p:par>
                              <p:par>
                                <p:cTn id="31" presetID="22" presetClass="entr" presetSubtype="8" fill="hold" nodeType="withEffect">
                                  <p:stCondLst>
                                    <p:cond delay="0"/>
                                  </p:stCondLst>
                                  <p:childTnLst>
                                    <p:set>
                                      <p:cBhvr>
                                        <p:cTn id="32" dur="1" fill="hold">
                                          <p:stCondLst>
                                            <p:cond delay="0"/>
                                          </p:stCondLst>
                                        </p:cTn>
                                        <p:tgtEl>
                                          <p:spTgt spid="105"/>
                                        </p:tgtEl>
                                        <p:attrNameLst>
                                          <p:attrName>style.visibility</p:attrName>
                                        </p:attrNameLst>
                                      </p:cBhvr>
                                      <p:to>
                                        <p:strVal val="visible"/>
                                      </p:to>
                                    </p:set>
                                    <p:animEffect transition="in" filter="wipe(left)">
                                      <p:cBhvr>
                                        <p:cTn id="33" dur="500"/>
                                        <p:tgtEl>
                                          <p:spTgt spid="105"/>
                                        </p:tgtEl>
                                      </p:cBhvr>
                                    </p:animEffect>
                                  </p:childTnLst>
                                </p:cTn>
                              </p:par>
                              <p:par>
                                <p:cTn id="34" presetID="22" presetClass="entr" presetSubtype="8" fill="hold"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wipe(left)">
                                      <p:cBhvr>
                                        <p:cTn id="36" dur="500"/>
                                        <p:tgtEl>
                                          <p:spTgt spid="97"/>
                                        </p:tgtEl>
                                      </p:cBhvr>
                                    </p:animEffect>
                                  </p:childTnLst>
                                </p:cTn>
                              </p:par>
                            </p:childTnLst>
                          </p:cTn>
                        </p:par>
                        <p:par>
                          <p:cTn id="37" fill="hold">
                            <p:stCondLst>
                              <p:cond delay="1500"/>
                            </p:stCondLst>
                            <p:childTnLst>
                              <p:par>
                                <p:cTn id="38" presetID="42" presetClass="path" presetSubtype="0" accel="50000" decel="50000" fill="hold" grpId="3" nodeType="afterEffect">
                                  <p:stCondLst>
                                    <p:cond delay="0"/>
                                  </p:stCondLst>
                                  <p:childTnLst>
                                    <p:animMotion origin="layout" path="M 0.39584 0.25 L 0.76945 0.29445 " pathEditMode="relative" rAng="0" ptsTypes="AA">
                                      <p:cBhvr>
                                        <p:cTn id="39" dur="1500" fill="hold"/>
                                        <p:tgtEl>
                                          <p:spTgt spid="81"/>
                                        </p:tgtEl>
                                        <p:attrNameLst>
                                          <p:attrName>ppt_x</p:attrName>
                                          <p:attrName>ppt_y</p:attrName>
                                        </p:attrNameLst>
                                      </p:cBhvr>
                                      <p:rCtr x="18681" y="2222"/>
                                    </p:animMotion>
                                  </p:childTnLst>
                                </p:cTn>
                              </p:par>
                              <p:par>
                                <p:cTn id="40" presetID="42" presetClass="path" presetSubtype="0" accel="50000" decel="50000" fill="hold" grpId="2" nodeType="withEffect">
                                  <p:stCondLst>
                                    <p:cond delay="0"/>
                                  </p:stCondLst>
                                  <p:childTnLst>
                                    <p:animMotion origin="layout" path="M 0.29497 -0.29606 L 0.51719 -0.27939 " pathEditMode="relative" rAng="0" ptsTypes="AA">
                                      <p:cBhvr>
                                        <p:cTn id="41" dur="1500" fill="hold"/>
                                        <p:tgtEl>
                                          <p:spTgt spid="89"/>
                                        </p:tgtEl>
                                        <p:attrNameLst>
                                          <p:attrName>ppt_x</p:attrName>
                                          <p:attrName>ppt_y</p:attrName>
                                        </p:attrNameLst>
                                      </p:cBhvr>
                                      <p:rCtr x="11111" y="833"/>
                                    </p:animMotion>
                                  </p:childTnLst>
                                </p:cTn>
                              </p:par>
                              <p:par>
                                <p:cTn id="42" presetID="22" presetClass="entr" presetSubtype="8" fill="hold" nodeType="withEffect">
                                  <p:stCondLst>
                                    <p:cond delay="0"/>
                                  </p:stCondLst>
                                  <p:childTnLst>
                                    <p:set>
                                      <p:cBhvr>
                                        <p:cTn id="43" dur="1" fill="hold">
                                          <p:stCondLst>
                                            <p:cond delay="0"/>
                                          </p:stCondLst>
                                        </p:cTn>
                                        <p:tgtEl>
                                          <p:spTgt spid="107"/>
                                        </p:tgtEl>
                                        <p:attrNameLst>
                                          <p:attrName>style.visibility</p:attrName>
                                        </p:attrNameLst>
                                      </p:cBhvr>
                                      <p:to>
                                        <p:strVal val="visible"/>
                                      </p:to>
                                    </p:set>
                                    <p:animEffect transition="in" filter="wipe(left)">
                                      <p:cBhvr>
                                        <p:cTn id="44" dur="500"/>
                                        <p:tgtEl>
                                          <p:spTgt spid="107"/>
                                        </p:tgtEl>
                                      </p:cBhvr>
                                    </p:animEffect>
                                  </p:childTnLst>
                                </p:cTn>
                              </p:par>
                              <p:par>
                                <p:cTn id="45" presetID="22" presetClass="entr" presetSubtype="8" fill="hold" nodeType="withEffect">
                                  <p:stCondLst>
                                    <p:cond delay="0"/>
                                  </p:stCondLst>
                                  <p:childTnLst>
                                    <p:set>
                                      <p:cBhvr>
                                        <p:cTn id="46" dur="1" fill="hold">
                                          <p:stCondLst>
                                            <p:cond delay="0"/>
                                          </p:stCondLst>
                                        </p:cTn>
                                        <p:tgtEl>
                                          <p:spTgt spid="110"/>
                                        </p:tgtEl>
                                        <p:attrNameLst>
                                          <p:attrName>style.visibility</p:attrName>
                                        </p:attrNameLst>
                                      </p:cBhvr>
                                      <p:to>
                                        <p:strVal val="visible"/>
                                      </p:to>
                                    </p:set>
                                    <p:animEffect transition="in" filter="wipe(left)">
                                      <p:cBhvr>
                                        <p:cTn id="47" dur="500"/>
                                        <p:tgtEl>
                                          <p:spTgt spid="110"/>
                                        </p:tgtEl>
                                      </p:cBhvr>
                                    </p:animEffect>
                                  </p:childTnLst>
                                </p:cTn>
                              </p:par>
                              <p:par>
                                <p:cTn id="48" presetID="22" presetClass="entr" presetSubtype="8" fill="hold"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left)">
                                      <p:cBhvr>
                                        <p:cTn id="50" dur="500"/>
                                        <p:tgtEl>
                                          <p:spTgt spid="100"/>
                                        </p:tgtEl>
                                      </p:cBhvr>
                                    </p:animEffect>
                                  </p:childTnLst>
                                </p:cTn>
                              </p:par>
                              <p:par>
                                <p:cTn id="51" presetID="22" presetClass="entr" presetSubtype="8" fill="hold" nodeType="with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wipe(left)">
                                      <p:cBhvr>
                                        <p:cTn id="53" dur="500"/>
                                        <p:tgtEl>
                                          <p:spTgt spid="102"/>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xit" presetSubtype="21" fill="hold" grpId="4" nodeType="clickEffect">
                                  <p:stCondLst>
                                    <p:cond delay="0"/>
                                  </p:stCondLst>
                                  <p:childTnLst>
                                    <p:animEffect transition="out" filter="barn(inVertical)">
                                      <p:cBhvr>
                                        <p:cTn id="57" dur="500"/>
                                        <p:tgtEl>
                                          <p:spTgt spid="81"/>
                                        </p:tgtEl>
                                      </p:cBhvr>
                                    </p:animEffect>
                                    <p:set>
                                      <p:cBhvr>
                                        <p:cTn id="58" dur="1" fill="hold">
                                          <p:stCondLst>
                                            <p:cond delay="499"/>
                                          </p:stCondLst>
                                        </p:cTn>
                                        <p:tgtEl>
                                          <p:spTgt spid="81"/>
                                        </p:tgtEl>
                                        <p:attrNameLst>
                                          <p:attrName>style.visibility</p:attrName>
                                        </p:attrNameLst>
                                      </p:cBhvr>
                                      <p:to>
                                        <p:strVal val="hidden"/>
                                      </p:to>
                                    </p:set>
                                  </p:childTnLst>
                                </p:cTn>
                              </p:par>
                              <p:par>
                                <p:cTn id="59" presetID="16" presetClass="exit" presetSubtype="21" fill="hold" grpId="3" nodeType="withEffect">
                                  <p:stCondLst>
                                    <p:cond delay="0"/>
                                  </p:stCondLst>
                                  <p:childTnLst>
                                    <p:animEffect transition="out" filter="barn(inVertical)">
                                      <p:cBhvr>
                                        <p:cTn id="60" dur="500"/>
                                        <p:tgtEl>
                                          <p:spTgt spid="89"/>
                                        </p:tgtEl>
                                      </p:cBhvr>
                                    </p:animEffect>
                                    <p:set>
                                      <p:cBhvr>
                                        <p:cTn id="61" dur="1" fill="hold">
                                          <p:stCondLst>
                                            <p:cond delay="499"/>
                                          </p:stCondLst>
                                        </p:cTn>
                                        <p:tgtEl>
                                          <p:spTgt spid="8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14"/>
                                        </p:tgtEl>
                                        <p:attrNameLst>
                                          <p:attrName>style.visibility</p:attrName>
                                        </p:attrNameLst>
                                      </p:cBhvr>
                                      <p:to>
                                        <p:strVal val="visible"/>
                                      </p:to>
                                    </p:set>
                                    <p:anim calcmode="lin" valueType="num">
                                      <p:cBhvr additive="base">
                                        <p:cTn id="66" dur="500" fill="hold"/>
                                        <p:tgtEl>
                                          <p:spTgt spid="114"/>
                                        </p:tgtEl>
                                        <p:attrNameLst>
                                          <p:attrName>ppt_x</p:attrName>
                                        </p:attrNameLst>
                                      </p:cBhvr>
                                      <p:tavLst>
                                        <p:tav tm="0">
                                          <p:val>
                                            <p:strVal val="1+#ppt_w/2"/>
                                          </p:val>
                                        </p:tav>
                                        <p:tav tm="100000">
                                          <p:val>
                                            <p:strVal val="#ppt_x"/>
                                          </p:val>
                                        </p:tav>
                                      </p:tavLst>
                                    </p:anim>
                                    <p:anim calcmode="lin" valueType="num">
                                      <p:cBhvr additive="base">
                                        <p:cTn id="67"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1" nodeType="clickEffect">
                                  <p:stCondLst>
                                    <p:cond delay="0"/>
                                  </p:stCondLst>
                                  <p:childTnLst>
                                    <p:animMotion origin="layout" path="M -0.00053 0.00185 L -0.20469 -0.01296 " pathEditMode="relative" rAng="0" ptsTypes="AA">
                                      <p:cBhvr>
                                        <p:cTn id="71" dur="1500" fill="hold"/>
                                        <p:tgtEl>
                                          <p:spTgt spid="114"/>
                                        </p:tgtEl>
                                        <p:attrNameLst>
                                          <p:attrName>ppt_x</p:attrName>
                                          <p:attrName>ppt_y</p:attrName>
                                        </p:attrNameLst>
                                      </p:cBhvr>
                                      <p:rCtr x="-10208" y="-741"/>
                                    </p:animMotion>
                                  </p:childTnLst>
                                </p:cTn>
                              </p:par>
                              <p:par>
                                <p:cTn id="72" presetID="16" presetClass="entr" presetSubtype="21" fill="hold" nodeType="withEffect">
                                  <p:stCondLst>
                                    <p:cond delay="0"/>
                                  </p:stCondLst>
                                  <p:childTnLst>
                                    <p:set>
                                      <p:cBhvr>
                                        <p:cTn id="73" dur="1" fill="hold">
                                          <p:stCondLst>
                                            <p:cond delay="0"/>
                                          </p:stCondLst>
                                        </p:cTn>
                                        <p:tgtEl>
                                          <p:spTgt spid="115"/>
                                        </p:tgtEl>
                                        <p:attrNameLst>
                                          <p:attrName>style.visibility</p:attrName>
                                        </p:attrNameLst>
                                      </p:cBhvr>
                                      <p:to>
                                        <p:strVal val="visible"/>
                                      </p:to>
                                    </p:set>
                                    <p:animEffect transition="in" filter="barn(inVertical)">
                                      <p:cBhvr>
                                        <p:cTn id="74" dur="500"/>
                                        <p:tgtEl>
                                          <p:spTgt spid="115"/>
                                        </p:tgtEl>
                                      </p:cBhvr>
                                    </p:animEffect>
                                  </p:childTnLst>
                                </p:cTn>
                              </p:par>
                              <p:par>
                                <p:cTn id="75" presetID="16" presetClass="entr" presetSubtype="21" fill="hold" nodeType="withEffect">
                                  <p:stCondLst>
                                    <p:cond delay="0"/>
                                  </p:stCondLst>
                                  <p:childTnLst>
                                    <p:set>
                                      <p:cBhvr>
                                        <p:cTn id="76" dur="1" fill="hold">
                                          <p:stCondLst>
                                            <p:cond delay="0"/>
                                          </p:stCondLst>
                                        </p:cTn>
                                        <p:tgtEl>
                                          <p:spTgt spid="119"/>
                                        </p:tgtEl>
                                        <p:attrNameLst>
                                          <p:attrName>style.visibility</p:attrName>
                                        </p:attrNameLst>
                                      </p:cBhvr>
                                      <p:to>
                                        <p:strVal val="visible"/>
                                      </p:to>
                                    </p:set>
                                    <p:animEffect transition="in" filter="barn(inVertical)">
                                      <p:cBhvr>
                                        <p:cTn id="77" dur="500"/>
                                        <p:tgtEl>
                                          <p:spTgt spid="119"/>
                                        </p:tgtEl>
                                      </p:cBhvr>
                                    </p:animEffect>
                                  </p:childTnLst>
                                </p:cTn>
                              </p:par>
                            </p:childTnLst>
                          </p:cTn>
                        </p:par>
                        <p:par>
                          <p:cTn id="78" fill="hold">
                            <p:stCondLst>
                              <p:cond delay="1500"/>
                            </p:stCondLst>
                            <p:childTnLst>
                              <p:par>
                                <p:cTn id="79" presetID="42" presetClass="path" presetSubtype="0" accel="50000" decel="50000" fill="hold" grpId="2" nodeType="afterEffect">
                                  <p:stCondLst>
                                    <p:cond delay="0"/>
                                  </p:stCondLst>
                                  <p:childTnLst>
                                    <p:animMotion origin="layout" path="M -0.20747 -0.01667 L -0.49914 0.27963 " pathEditMode="relative" rAng="0" ptsTypes="AA">
                                      <p:cBhvr>
                                        <p:cTn id="80" dur="1500" fill="hold"/>
                                        <p:tgtEl>
                                          <p:spTgt spid="114"/>
                                        </p:tgtEl>
                                        <p:attrNameLst>
                                          <p:attrName>ppt_x</p:attrName>
                                          <p:attrName>ppt_y</p:attrName>
                                        </p:attrNameLst>
                                      </p:cBhvr>
                                      <p:rCtr x="-14583" y="14815"/>
                                    </p:animMotion>
                                  </p:childTnLst>
                                </p:cTn>
                              </p:par>
                              <p:par>
                                <p:cTn id="81" presetID="16" presetClass="entr" presetSubtype="21" fill="hold" nodeType="withEffect">
                                  <p:stCondLst>
                                    <p:cond delay="0"/>
                                  </p:stCondLst>
                                  <p:childTnLst>
                                    <p:set>
                                      <p:cBhvr>
                                        <p:cTn id="82" dur="1" fill="hold">
                                          <p:stCondLst>
                                            <p:cond delay="0"/>
                                          </p:stCondLst>
                                        </p:cTn>
                                        <p:tgtEl>
                                          <p:spTgt spid="123"/>
                                        </p:tgtEl>
                                        <p:attrNameLst>
                                          <p:attrName>style.visibility</p:attrName>
                                        </p:attrNameLst>
                                      </p:cBhvr>
                                      <p:to>
                                        <p:strVal val="visible"/>
                                      </p:to>
                                    </p:set>
                                    <p:animEffect transition="in" filter="barn(inVertical)">
                                      <p:cBhvr>
                                        <p:cTn id="83" dur="500"/>
                                        <p:tgtEl>
                                          <p:spTgt spid="123"/>
                                        </p:tgtEl>
                                      </p:cBhvr>
                                    </p:animEffect>
                                  </p:childTnLst>
                                </p:cTn>
                              </p:par>
                              <p:par>
                                <p:cTn id="84" presetID="16" presetClass="entr" presetSubtype="21" fill="hold" nodeType="withEffect">
                                  <p:stCondLst>
                                    <p:cond delay="0"/>
                                  </p:stCondLst>
                                  <p:childTnLst>
                                    <p:set>
                                      <p:cBhvr>
                                        <p:cTn id="85" dur="1" fill="hold">
                                          <p:stCondLst>
                                            <p:cond delay="0"/>
                                          </p:stCondLst>
                                        </p:cTn>
                                        <p:tgtEl>
                                          <p:spTgt spid="127"/>
                                        </p:tgtEl>
                                        <p:attrNameLst>
                                          <p:attrName>style.visibility</p:attrName>
                                        </p:attrNameLst>
                                      </p:cBhvr>
                                      <p:to>
                                        <p:strVal val="visible"/>
                                      </p:to>
                                    </p:set>
                                    <p:animEffect transition="in" filter="barn(inVertical)">
                                      <p:cBhvr>
                                        <p:cTn id="86" dur="500"/>
                                        <p:tgtEl>
                                          <p:spTgt spid="127"/>
                                        </p:tgtEl>
                                      </p:cBhvr>
                                    </p:animEffect>
                                  </p:childTnLst>
                                </p:cTn>
                              </p:par>
                            </p:childTnLst>
                          </p:cTn>
                        </p:par>
                        <p:par>
                          <p:cTn id="87" fill="hold">
                            <p:stCondLst>
                              <p:cond delay="3000"/>
                            </p:stCondLst>
                            <p:childTnLst>
                              <p:par>
                                <p:cTn id="88" presetID="42" presetClass="path" presetSubtype="0" accel="50000" decel="50000" fill="hold" grpId="3" nodeType="afterEffect">
                                  <p:stCondLst>
                                    <p:cond delay="0"/>
                                  </p:stCondLst>
                                  <p:childTnLst>
                                    <p:animMotion origin="layout" path="M -0.50191 0.27778 L -0.77136 0.26667 " pathEditMode="relative" rAng="0" ptsTypes="AA">
                                      <p:cBhvr>
                                        <p:cTn id="89" dur="1500" fill="hold"/>
                                        <p:tgtEl>
                                          <p:spTgt spid="114"/>
                                        </p:tgtEl>
                                        <p:attrNameLst>
                                          <p:attrName>ppt_x</p:attrName>
                                          <p:attrName>ppt_y</p:attrName>
                                        </p:attrNameLst>
                                      </p:cBhvr>
                                      <p:rCtr x="-13472" y="-556"/>
                                    </p:animMotion>
                                  </p:childTnLst>
                                </p:cTn>
                              </p:par>
                              <p:par>
                                <p:cTn id="90" presetID="16" presetClass="entr" presetSubtype="21" fill="hold"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barn(inVertical)">
                                      <p:cBhvr>
                                        <p:cTn id="92" dur="500"/>
                                        <p:tgtEl>
                                          <p:spTgt spid="131"/>
                                        </p:tgtEl>
                                      </p:cBhvr>
                                    </p:animEffect>
                                  </p:childTnLst>
                                </p:cTn>
                              </p:par>
                              <p:par>
                                <p:cTn id="93" presetID="16" presetClass="entr" presetSubtype="21" fill="hold" nodeType="withEffect">
                                  <p:stCondLst>
                                    <p:cond delay="0"/>
                                  </p:stCondLst>
                                  <p:childTnLst>
                                    <p:set>
                                      <p:cBhvr>
                                        <p:cTn id="94" dur="1" fill="hold">
                                          <p:stCondLst>
                                            <p:cond delay="0"/>
                                          </p:stCondLst>
                                        </p:cTn>
                                        <p:tgtEl>
                                          <p:spTgt spid="135"/>
                                        </p:tgtEl>
                                        <p:attrNameLst>
                                          <p:attrName>style.visibility</p:attrName>
                                        </p:attrNameLst>
                                      </p:cBhvr>
                                      <p:to>
                                        <p:strVal val="visible"/>
                                      </p:to>
                                    </p:set>
                                    <p:animEffect transition="in" filter="barn(inVertical)">
                                      <p:cBhvr>
                                        <p:cTn id="95" dur="500"/>
                                        <p:tgtEl>
                                          <p:spTgt spid="135"/>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xit" presetSubtype="21" fill="hold" grpId="4" nodeType="clickEffect">
                                  <p:stCondLst>
                                    <p:cond delay="0"/>
                                  </p:stCondLst>
                                  <p:childTnLst>
                                    <p:animEffect transition="out" filter="barn(inVertical)">
                                      <p:cBhvr>
                                        <p:cTn id="99" dur="500"/>
                                        <p:tgtEl>
                                          <p:spTgt spid="114"/>
                                        </p:tgtEl>
                                      </p:cBhvr>
                                    </p:animEffect>
                                    <p:set>
                                      <p:cBhvr>
                                        <p:cTn id="100" dur="1" fill="hold">
                                          <p:stCondLst>
                                            <p:cond delay="499"/>
                                          </p:stCondLst>
                                        </p:cTn>
                                        <p:tgtEl>
                                          <p:spTgt spid="1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139">
                                            <p:txEl>
                                              <p:pRg st="0" end="0"/>
                                            </p:txEl>
                                          </p:spTgt>
                                        </p:tgtEl>
                                        <p:attrNameLst>
                                          <p:attrName>style.visibility</p:attrName>
                                        </p:attrNameLst>
                                      </p:cBhvr>
                                      <p:to>
                                        <p:strVal val="visible"/>
                                      </p:to>
                                    </p:set>
                                    <p:animEffect transition="in" filter="fade">
                                      <p:cBhvr>
                                        <p:cTn id="105" dur="500"/>
                                        <p:tgtEl>
                                          <p:spTgt spid="139">
                                            <p:txEl>
                                              <p:pRg st="0" end="0"/>
                                            </p:txEl>
                                          </p:spTgt>
                                        </p:tgtEl>
                                      </p:cBhvr>
                                    </p:animEffect>
                                    <p:anim calcmode="lin" valueType="num">
                                      <p:cBhvr>
                                        <p:cTn id="106" dur="500" fill="hold"/>
                                        <p:tgtEl>
                                          <p:spTgt spid="139">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1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1" grpId="2" animBg="1"/>
      <p:bldP spid="81" grpId="3" animBg="1"/>
      <p:bldP spid="81" grpId="4" animBg="1"/>
      <p:bldP spid="89" grpId="0" animBg="1"/>
      <p:bldP spid="89" grpId="1" animBg="1"/>
      <p:bldP spid="89" grpId="2" animBg="1"/>
      <p:bldP spid="89" grpId="3" animBg="1"/>
      <p:bldP spid="114" grpId="0" animBg="1"/>
      <p:bldP spid="114" grpId="1" animBg="1"/>
      <p:bldP spid="114" grpId="2" animBg="1"/>
      <p:bldP spid="114" grpId="3" animBg="1"/>
      <p:bldP spid="114" grpId="4" animBg="1"/>
      <p:bldP spid="13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IntServ</a:t>
            </a:r>
            <a:r>
              <a:rPr lang="en-US" dirty="0" smtClean="0"/>
              <a:t> Summary</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78</a:t>
            </a:fld>
            <a:endParaRPr lang="en-US" dirty="0"/>
          </a:p>
        </p:txBody>
      </p:sp>
      <p:sp>
        <p:nvSpPr>
          <p:cNvPr id="4" name="Content Placeholder 3"/>
          <p:cNvSpPr>
            <a:spLocks noGrp="1"/>
          </p:cNvSpPr>
          <p:nvPr>
            <p:ph sz="quarter" idx="1"/>
          </p:nvPr>
        </p:nvSpPr>
        <p:spPr/>
        <p:txBody>
          <a:bodyPr>
            <a:normAutofit/>
          </a:bodyPr>
          <a:lstStyle/>
          <a:p>
            <a:r>
              <a:rPr lang="en-US" sz="2000" dirty="0" smtClean="0"/>
              <a:t>The good:</a:t>
            </a:r>
          </a:p>
          <a:p>
            <a:pPr lvl="1"/>
            <a:r>
              <a:rPr lang="en-US" sz="2000" dirty="0" smtClean="0"/>
              <a:t>Reservations are guaranteed and precise</a:t>
            </a:r>
          </a:p>
          <a:p>
            <a:pPr lvl="2"/>
            <a:r>
              <a:rPr lang="en-US" sz="2000" dirty="0"/>
              <a:t>Reserved bandwidth is not shared with a class</a:t>
            </a:r>
          </a:p>
          <a:p>
            <a:pPr lvl="2"/>
            <a:r>
              <a:rPr lang="en-US" sz="2000" dirty="0" smtClean="0"/>
              <a:t>Tight allocations for each flow</a:t>
            </a:r>
          </a:p>
          <a:p>
            <a:pPr lvl="1"/>
            <a:r>
              <a:rPr lang="en-US" sz="2000" dirty="0" smtClean="0"/>
              <a:t>Soft-state slightly reduces overhead on routers</a:t>
            </a:r>
          </a:p>
          <a:p>
            <a:r>
              <a:rPr lang="en-US" sz="2000" dirty="0" smtClean="0"/>
              <a:t>The bad:</a:t>
            </a:r>
          </a:p>
          <a:p>
            <a:pPr lvl="1"/>
            <a:r>
              <a:rPr lang="en-US" sz="2000" dirty="0" err="1" smtClean="0"/>
              <a:t>IntServ</a:t>
            </a:r>
            <a:r>
              <a:rPr lang="en-US" sz="2000" dirty="0" smtClean="0"/>
              <a:t> is a whole Internet upgrade</a:t>
            </a:r>
          </a:p>
          <a:p>
            <a:pPr lvl="1"/>
            <a:r>
              <a:rPr lang="en-US" sz="2000" dirty="0" smtClean="0"/>
              <a:t>Heavyweight mechanisms, per flow state</a:t>
            </a:r>
          </a:p>
          <a:p>
            <a:pPr lvl="1"/>
            <a:r>
              <a:rPr lang="en-US" sz="2000" dirty="0" smtClean="0"/>
              <a:t>Security: end-hosts can </a:t>
            </a:r>
            <a:r>
              <a:rPr lang="en-US" sz="2000" dirty="0" err="1" smtClean="0"/>
              <a:t>DoS</a:t>
            </a:r>
            <a:r>
              <a:rPr lang="en-US" sz="2000" dirty="0" smtClean="0"/>
              <a:t> by reserving lots of bandwidth</a:t>
            </a:r>
          </a:p>
        </p:txBody>
      </p:sp>
    </p:spTree>
    <p:extLst>
      <p:ext uri="{BB962C8B-B14F-4D97-AF65-F5344CB8AC3E}">
        <p14:creationId xmlns:p14="http://schemas.microsoft.com/office/powerpoint/2010/main" val="341761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anim calcmode="lin" valueType="num">
                                      <p:cBhvr>
                                        <p:cTn id="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anim calcmode="lin" valueType="num">
                                      <p:cBhvr>
                                        <p:cTn id="1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anim calcmode="lin" valueType="num">
                                      <p:cBhvr>
                                        <p:cTn id="1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anim calcmode="lin" valueType="num">
                                      <p:cBhvr>
                                        <p:cTn id="2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smtClean="0"/>
              <a:t>Call Admission</a:t>
            </a:r>
          </a:p>
        </p:txBody>
      </p:sp>
      <p:sp>
        <p:nvSpPr>
          <p:cNvPr id="41989" name="Rectangle 3"/>
          <p:cNvSpPr>
            <a:spLocks noGrp="1" noChangeArrowheads="1"/>
          </p:cNvSpPr>
          <p:nvPr>
            <p:ph type="body" idx="1"/>
          </p:nvPr>
        </p:nvSpPr>
        <p:spPr>
          <a:xfrm>
            <a:off x="533400" y="1339850"/>
            <a:ext cx="7772400" cy="3398838"/>
          </a:xfrm>
        </p:spPr>
        <p:txBody>
          <a:bodyPr/>
          <a:lstStyle/>
          <a:p>
            <a:pPr>
              <a:buFont typeface="Wingdings" panose="05000000000000000000" pitchFamily="2" charset="2"/>
              <a:buNone/>
            </a:pPr>
            <a:r>
              <a:rPr lang="en-US" altLang="en-US" sz="2800" dirty="0" smtClean="0"/>
              <a:t>Arriving session must :</a:t>
            </a:r>
            <a:endParaRPr lang="en-US" altLang="en-US" dirty="0" smtClean="0"/>
          </a:p>
          <a:p>
            <a:r>
              <a:rPr lang="en-US" altLang="en-US" dirty="0"/>
              <a:t>D</a:t>
            </a:r>
            <a:r>
              <a:rPr lang="en-US" altLang="en-US" dirty="0" smtClean="0"/>
              <a:t>eclare </a:t>
            </a:r>
            <a:r>
              <a:rPr lang="en-US" altLang="en-US" dirty="0" smtClean="0"/>
              <a:t>its QOS requirement</a:t>
            </a:r>
          </a:p>
          <a:p>
            <a:pPr lvl="1"/>
            <a:r>
              <a:rPr lang="en-US" altLang="en-US" sz="2400" dirty="0" smtClean="0">
                <a:solidFill>
                  <a:srgbClr val="FF0000"/>
                </a:solidFill>
              </a:rPr>
              <a:t>R-spec:</a:t>
            </a:r>
            <a:r>
              <a:rPr lang="en-US" altLang="en-US" sz="2400" dirty="0" smtClean="0"/>
              <a:t> defines the QOS being requested</a:t>
            </a:r>
            <a:endParaRPr lang="en-US" altLang="en-US" dirty="0" smtClean="0"/>
          </a:p>
          <a:p>
            <a:r>
              <a:rPr lang="en-US" altLang="en-US" dirty="0"/>
              <a:t>C</a:t>
            </a:r>
            <a:r>
              <a:rPr lang="en-US" altLang="en-US" dirty="0" smtClean="0"/>
              <a:t>haracterize </a:t>
            </a:r>
            <a:r>
              <a:rPr lang="en-US" altLang="en-US" dirty="0" smtClean="0"/>
              <a:t>traffic it will send into network</a:t>
            </a:r>
            <a:r>
              <a:rPr lang="en-US" altLang="en-US" b="1" dirty="0" smtClean="0"/>
              <a:t> </a:t>
            </a:r>
          </a:p>
          <a:p>
            <a:pPr lvl="1"/>
            <a:r>
              <a:rPr lang="en-US" altLang="en-US" sz="2400" dirty="0" smtClean="0">
                <a:solidFill>
                  <a:srgbClr val="FF0000"/>
                </a:solidFill>
              </a:rPr>
              <a:t>T-spec:</a:t>
            </a:r>
            <a:r>
              <a:rPr lang="en-US" altLang="en-US" sz="2400" dirty="0" smtClean="0"/>
              <a:t> defines traffic characteristics</a:t>
            </a:r>
            <a:endParaRPr lang="en-US" altLang="en-US" dirty="0" smtClean="0"/>
          </a:p>
          <a:p>
            <a:r>
              <a:rPr lang="en-US" altLang="en-US" dirty="0"/>
              <a:t>S</a:t>
            </a:r>
            <a:r>
              <a:rPr lang="en-US" altLang="en-US" dirty="0" smtClean="0"/>
              <a:t>ignaling </a:t>
            </a:r>
            <a:r>
              <a:rPr lang="en-US" altLang="en-US" dirty="0" smtClean="0"/>
              <a:t>protocol: needed to carry R-spec and T-spec to routers (where reservation is required)</a:t>
            </a:r>
          </a:p>
          <a:p>
            <a:pPr lvl="1"/>
            <a:r>
              <a:rPr lang="en-US" altLang="en-US" sz="2400" dirty="0" smtClean="0">
                <a:solidFill>
                  <a:srgbClr val="FF0000"/>
                </a:solidFill>
              </a:rPr>
              <a:t>RSVP</a:t>
            </a:r>
            <a:endParaRPr lang="en-US" altLang="en-US" dirty="0" smtClean="0"/>
          </a:p>
        </p:txBody>
      </p:sp>
    </p:spTree>
    <p:extLst>
      <p:ext uri="{BB962C8B-B14F-4D97-AF65-F5344CB8AC3E}">
        <p14:creationId xmlns:p14="http://schemas.microsoft.com/office/powerpoint/2010/main" val="1891463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AU" altLang="en-US">
                <a:solidFill>
                  <a:schemeClr val="accent2"/>
                </a:solidFill>
              </a:rPr>
              <a:t>Benefits of QoS</a:t>
            </a:r>
            <a:endParaRPr lang="en-US" altLang="en-US">
              <a:solidFill>
                <a:schemeClr val="accent2"/>
              </a:solidFill>
            </a:endParaRPr>
          </a:p>
        </p:txBody>
      </p:sp>
      <p:sp>
        <p:nvSpPr>
          <p:cNvPr id="500739" name="Rectangle 3"/>
          <p:cNvSpPr>
            <a:spLocks noGrp="1" noChangeArrowheads="1"/>
          </p:cNvSpPr>
          <p:nvPr>
            <p:ph type="body" idx="1"/>
          </p:nvPr>
        </p:nvSpPr>
        <p:spPr/>
        <p:txBody>
          <a:bodyPr/>
          <a:lstStyle/>
          <a:p>
            <a:pPr>
              <a:lnSpc>
                <a:spcPct val="75000"/>
              </a:lnSpc>
              <a:buFont typeface="Arial" panose="020B0604020202020204" pitchFamily="34" charset="0"/>
              <a:buNone/>
            </a:pPr>
            <a:r>
              <a:rPr lang="en-AU" altLang="en-US" sz="2900"/>
              <a:t>QoS features provide improved and more predictable network service by offering the following:</a:t>
            </a:r>
          </a:p>
          <a:p>
            <a:pPr>
              <a:lnSpc>
                <a:spcPct val="75000"/>
              </a:lnSpc>
              <a:buFont typeface="Arial" panose="020B0604020202020204" pitchFamily="34" charset="0"/>
              <a:buNone/>
            </a:pPr>
            <a:endParaRPr lang="en-AU" altLang="en-US" sz="2900"/>
          </a:p>
          <a:p>
            <a:pPr>
              <a:lnSpc>
                <a:spcPct val="75000"/>
              </a:lnSpc>
            </a:pPr>
            <a:r>
              <a:rPr lang="en-AU" altLang="en-US" sz="2500"/>
              <a:t>Dedicated bandwidth</a:t>
            </a:r>
          </a:p>
          <a:p>
            <a:pPr>
              <a:lnSpc>
                <a:spcPct val="75000"/>
              </a:lnSpc>
            </a:pPr>
            <a:r>
              <a:rPr lang="en-AU" altLang="en-US" sz="2500"/>
              <a:t>Improved loss characteristics</a:t>
            </a:r>
          </a:p>
          <a:p>
            <a:pPr>
              <a:lnSpc>
                <a:spcPct val="75000"/>
              </a:lnSpc>
            </a:pPr>
            <a:r>
              <a:rPr lang="en-AU" altLang="en-US" sz="2500"/>
              <a:t>Congestion management and Avoidance</a:t>
            </a:r>
          </a:p>
          <a:p>
            <a:pPr>
              <a:lnSpc>
                <a:spcPct val="75000"/>
              </a:lnSpc>
            </a:pPr>
            <a:r>
              <a:rPr lang="en-AU" altLang="en-US" sz="2500"/>
              <a:t>Traffic Shaping</a:t>
            </a:r>
          </a:p>
          <a:p>
            <a:pPr>
              <a:lnSpc>
                <a:spcPct val="75000"/>
              </a:lnSpc>
            </a:pPr>
            <a:r>
              <a:rPr lang="en-US" altLang="en-US" sz="2500"/>
              <a:t>Prioritization</a:t>
            </a:r>
            <a:r>
              <a:rPr lang="en-AU" altLang="en-US" sz="2500"/>
              <a:t> of traffic</a:t>
            </a:r>
            <a:endParaRPr lang="en-US" altLang="en-US" sz="2500"/>
          </a:p>
        </p:txBody>
      </p:sp>
    </p:spTree>
    <p:extLst>
      <p:ext uri="{BB962C8B-B14F-4D97-AF65-F5344CB8AC3E}">
        <p14:creationId xmlns:p14="http://schemas.microsoft.com/office/powerpoint/2010/main" val="17193931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zh-TW" smtClean="0">
                <a:ea typeface="新細明體" panose="02020500000000000000" pitchFamily="18" charset="-120"/>
              </a:rPr>
              <a:t>RSVP request (T-Spec)</a:t>
            </a:r>
          </a:p>
        </p:txBody>
      </p:sp>
      <p:sp>
        <p:nvSpPr>
          <p:cNvPr id="43013" name="Rectangle 3"/>
          <p:cNvSpPr>
            <a:spLocks noGrp="1" noChangeArrowheads="1"/>
          </p:cNvSpPr>
          <p:nvPr>
            <p:ph type="body" idx="1"/>
          </p:nvPr>
        </p:nvSpPr>
        <p:spPr>
          <a:xfrm>
            <a:off x="603250" y="1371600"/>
            <a:ext cx="8245475" cy="5218112"/>
          </a:xfrm>
        </p:spPr>
        <p:txBody>
          <a:bodyPr>
            <a:normAutofit/>
          </a:bodyPr>
          <a:lstStyle/>
          <a:p>
            <a:r>
              <a:rPr lang="en-US" altLang="zh-TW" sz="2400" dirty="0" smtClean="0">
                <a:ea typeface="新細明體" panose="02020500000000000000" pitchFamily="18" charset="-120"/>
              </a:rPr>
              <a:t>A token bucket specification</a:t>
            </a:r>
          </a:p>
          <a:p>
            <a:pPr lvl="1"/>
            <a:r>
              <a:rPr lang="en-US" altLang="zh-TW" sz="2400" dirty="0" smtClean="0">
                <a:ea typeface="新細明體" panose="02020500000000000000" pitchFamily="18" charset="-120"/>
              </a:rPr>
              <a:t>bucket size, b</a:t>
            </a:r>
          </a:p>
          <a:p>
            <a:pPr lvl="1"/>
            <a:r>
              <a:rPr lang="en-US" altLang="zh-TW" sz="2400" dirty="0" smtClean="0">
                <a:ea typeface="新細明體" panose="02020500000000000000" pitchFamily="18" charset="-120"/>
              </a:rPr>
              <a:t>token rate, r</a:t>
            </a:r>
          </a:p>
          <a:p>
            <a:pPr lvl="1"/>
            <a:r>
              <a:rPr lang="en-US" altLang="zh-TW" sz="2400" dirty="0" smtClean="0">
                <a:ea typeface="新細明體" panose="02020500000000000000" pitchFamily="18" charset="-120"/>
              </a:rPr>
              <a:t>the packet is transmitted onward only if the number of tokens in the bucket is at least as large as the packet</a:t>
            </a:r>
          </a:p>
          <a:p>
            <a:r>
              <a:rPr lang="en-US" altLang="zh-TW" sz="2400" dirty="0" smtClean="0">
                <a:ea typeface="新細明體" panose="02020500000000000000" pitchFamily="18" charset="-120"/>
              </a:rPr>
              <a:t>peak rate, p</a:t>
            </a:r>
          </a:p>
          <a:p>
            <a:pPr lvl="1"/>
            <a:r>
              <a:rPr lang="en-US" altLang="zh-TW" sz="2400" dirty="0" smtClean="0">
                <a:ea typeface="新細明體" panose="02020500000000000000" pitchFamily="18" charset="-120"/>
              </a:rPr>
              <a:t>p &gt; r</a:t>
            </a:r>
          </a:p>
          <a:p>
            <a:r>
              <a:rPr lang="en-US" altLang="zh-TW" sz="2400" dirty="0" smtClean="0">
                <a:ea typeface="新細明體" panose="02020500000000000000" pitchFamily="18" charset="-120"/>
              </a:rPr>
              <a:t>maximum packet size, M</a:t>
            </a:r>
          </a:p>
          <a:p>
            <a:r>
              <a:rPr lang="en-US" altLang="zh-TW" sz="2400" dirty="0" smtClean="0">
                <a:ea typeface="新細明體" panose="02020500000000000000" pitchFamily="18" charset="-120"/>
              </a:rPr>
              <a:t>minimum policed unit, m</a:t>
            </a:r>
          </a:p>
          <a:p>
            <a:pPr lvl="1"/>
            <a:r>
              <a:rPr lang="en-US" altLang="zh-TW" sz="2400" dirty="0" smtClean="0">
                <a:ea typeface="新細明體" panose="02020500000000000000" pitchFamily="18" charset="-120"/>
              </a:rPr>
              <a:t>All packets less than m bytes are considered to be m bytes</a:t>
            </a:r>
          </a:p>
          <a:p>
            <a:pPr lvl="1"/>
            <a:r>
              <a:rPr lang="en-US" altLang="zh-TW" sz="2400" dirty="0" smtClean="0">
                <a:ea typeface="新細明體" panose="02020500000000000000" pitchFamily="18" charset="-120"/>
              </a:rPr>
              <a:t>Reduces the overhead to process each packet</a:t>
            </a:r>
          </a:p>
          <a:p>
            <a:pPr lvl="1"/>
            <a:r>
              <a:rPr lang="en-US" altLang="zh-TW" sz="2400" dirty="0" smtClean="0">
                <a:ea typeface="新細明體" panose="02020500000000000000" pitchFamily="18" charset="-120"/>
              </a:rPr>
              <a:t>Bound the bandwidth overhead of link-level headers</a:t>
            </a:r>
          </a:p>
          <a:p>
            <a:pPr lvl="1">
              <a:buFont typeface="ZapfDingbats" pitchFamily="82" charset="2"/>
              <a:buNone/>
            </a:pPr>
            <a:endParaRPr lang="en-US" altLang="zh-TW" sz="2400" dirty="0" smtClean="0">
              <a:ea typeface="新細明體" panose="02020500000000000000" pitchFamily="18" charset="-120"/>
            </a:endParaRPr>
          </a:p>
        </p:txBody>
      </p:sp>
    </p:spTree>
    <p:extLst>
      <p:ext uri="{BB962C8B-B14F-4D97-AF65-F5344CB8AC3E}">
        <p14:creationId xmlns:p14="http://schemas.microsoft.com/office/powerpoint/2010/main" val="36053502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en-US" altLang="zh-TW" smtClean="0">
                <a:ea typeface="新細明體" panose="02020500000000000000" pitchFamily="18" charset="-120"/>
              </a:rPr>
              <a:t>RSVP request (R-spec)</a:t>
            </a:r>
          </a:p>
        </p:txBody>
      </p:sp>
      <p:sp>
        <p:nvSpPr>
          <p:cNvPr id="44037" name="Rectangle 3"/>
          <p:cNvSpPr>
            <a:spLocks noGrp="1" noChangeArrowheads="1"/>
          </p:cNvSpPr>
          <p:nvPr>
            <p:ph type="body" idx="1"/>
          </p:nvPr>
        </p:nvSpPr>
        <p:spPr>
          <a:xfrm>
            <a:off x="533400" y="1339850"/>
            <a:ext cx="7772400" cy="5518150"/>
          </a:xfrm>
        </p:spPr>
        <p:txBody>
          <a:bodyPr>
            <a:normAutofit/>
          </a:bodyPr>
          <a:lstStyle/>
          <a:p>
            <a:pPr>
              <a:lnSpc>
                <a:spcPct val="90000"/>
              </a:lnSpc>
            </a:pPr>
            <a:r>
              <a:rPr lang="en-US" altLang="zh-TW" sz="2000" dirty="0" smtClean="0">
                <a:ea typeface="新細明體" panose="02020500000000000000" pitchFamily="18" charset="-120"/>
              </a:rPr>
              <a:t>An indication of the </a:t>
            </a:r>
            <a:r>
              <a:rPr lang="en-US" altLang="zh-TW" sz="2000" dirty="0" err="1" smtClean="0">
                <a:ea typeface="新細明體" panose="02020500000000000000" pitchFamily="18" charset="-120"/>
              </a:rPr>
              <a:t>QoS</a:t>
            </a:r>
            <a:r>
              <a:rPr lang="en-US" altLang="zh-TW" sz="2000" dirty="0" smtClean="0">
                <a:ea typeface="新細明體" panose="02020500000000000000" pitchFamily="18" charset="-120"/>
              </a:rPr>
              <a:t> control service requested</a:t>
            </a:r>
          </a:p>
          <a:p>
            <a:pPr lvl="1">
              <a:lnSpc>
                <a:spcPct val="90000"/>
              </a:lnSpc>
            </a:pPr>
            <a:r>
              <a:rPr lang="en-US" altLang="zh-TW" sz="2000" dirty="0" smtClean="0">
                <a:solidFill>
                  <a:schemeClr val="accent2"/>
                </a:solidFill>
                <a:ea typeface="新細明體" panose="02020500000000000000" pitchFamily="18" charset="-120"/>
              </a:rPr>
              <a:t>Controlled-load service</a:t>
            </a:r>
            <a:r>
              <a:rPr lang="en-US" altLang="zh-TW" sz="2000" dirty="0" smtClean="0">
                <a:ea typeface="新細明體" panose="02020500000000000000" pitchFamily="18" charset="-120"/>
              </a:rPr>
              <a:t> and </a:t>
            </a:r>
            <a:r>
              <a:rPr lang="en-US" altLang="zh-TW" sz="2000" dirty="0" smtClean="0">
                <a:solidFill>
                  <a:schemeClr val="accent2"/>
                </a:solidFill>
                <a:ea typeface="新細明體" panose="02020500000000000000" pitchFamily="18" charset="-120"/>
              </a:rPr>
              <a:t>Guaranteed service</a:t>
            </a:r>
          </a:p>
          <a:p>
            <a:pPr>
              <a:lnSpc>
                <a:spcPct val="90000"/>
              </a:lnSpc>
            </a:pPr>
            <a:r>
              <a:rPr lang="en-US" altLang="zh-TW" sz="2000" dirty="0" smtClean="0">
                <a:ea typeface="新細明體" panose="02020500000000000000" pitchFamily="18" charset="-120"/>
              </a:rPr>
              <a:t>For Controlled-load service</a:t>
            </a:r>
          </a:p>
          <a:p>
            <a:pPr lvl="1">
              <a:lnSpc>
                <a:spcPct val="90000"/>
              </a:lnSpc>
            </a:pPr>
            <a:r>
              <a:rPr lang="en-US" altLang="zh-TW" sz="2000" dirty="0" smtClean="0">
                <a:ea typeface="新細明體" panose="02020500000000000000" pitchFamily="18" charset="-120"/>
              </a:rPr>
              <a:t>Simply a </a:t>
            </a:r>
            <a:r>
              <a:rPr lang="en-US" altLang="zh-TW" sz="2000" dirty="0" err="1" smtClean="0">
                <a:ea typeface="新細明體" panose="02020500000000000000" pitchFamily="18" charset="-120"/>
              </a:rPr>
              <a:t>Tspec</a:t>
            </a:r>
            <a:endParaRPr lang="en-US" altLang="zh-TW" sz="2000" dirty="0" smtClean="0">
              <a:ea typeface="新細明體" panose="02020500000000000000" pitchFamily="18" charset="-120"/>
            </a:endParaRPr>
          </a:p>
          <a:p>
            <a:pPr>
              <a:lnSpc>
                <a:spcPct val="90000"/>
              </a:lnSpc>
            </a:pPr>
            <a:r>
              <a:rPr lang="en-US" altLang="zh-TW" sz="2000" dirty="0" smtClean="0">
                <a:ea typeface="新細明體" panose="02020500000000000000" pitchFamily="18" charset="-120"/>
              </a:rPr>
              <a:t>For Guaranteed service</a:t>
            </a:r>
          </a:p>
          <a:p>
            <a:pPr lvl="1">
              <a:lnSpc>
                <a:spcPct val="90000"/>
              </a:lnSpc>
            </a:pPr>
            <a:r>
              <a:rPr lang="en-US" altLang="zh-TW" sz="2000" dirty="0" smtClean="0">
                <a:ea typeface="新細明體" panose="02020500000000000000" pitchFamily="18" charset="-120"/>
              </a:rPr>
              <a:t>A Rate (R) term, the bandwidth required</a:t>
            </a:r>
          </a:p>
          <a:p>
            <a:pPr lvl="2">
              <a:lnSpc>
                <a:spcPct val="90000"/>
              </a:lnSpc>
            </a:pPr>
            <a:r>
              <a:rPr lang="en-US" altLang="zh-TW" sz="2000" dirty="0" smtClean="0">
                <a:ea typeface="新細明體" panose="02020500000000000000" pitchFamily="18" charset="-120"/>
              </a:rPr>
              <a:t>R </a:t>
            </a:r>
            <a:r>
              <a:rPr lang="en-US" altLang="zh-TW" sz="2000" dirty="0" smtClean="0">
                <a:ea typeface="新細明體" panose="02020500000000000000" pitchFamily="18" charset="-120"/>
                <a:sym typeface="Symbol" panose="05050102010706020507" pitchFamily="18" charset="2"/>
              </a:rPr>
              <a:t> r, extra bandwidth will reduce queuing delays</a:t>
            </a:r>
          </a:p>
          <a:p>
            <a:pPr lvl="1">
              <a:lnSpc>
                <a:spcPct val="90000"/>
              </a:lnSpc>
            </a:pPr>
            <a:r>
              <a:rPr lang="en-US" altLang="zh-TW" sz="2000" dirty="0" smtClean="0">
                <a:ea typeface="新細明體" panose="02020500000000000000" pitchFamily="18" charset="-120"/>
              </a:rPr>
              <a:t>A Slack (S) term</a:t>
            </a:r>
          </a:p>
          <a:p>
            <a:pPr lvl="2">
              <a:lnSpc>
                <a:spcPct val="90000"/>
              </a:lnSpc>
            </a:pPr>
            <a:r>
              <a:rPr lang="en-US" altLang="zh-TW" sz="2000" dirty="0" smtClean="0">
                <a:ea typeface="新細明體" panose="02020500000000000000" pitchFamily="18" charset="-120"/>
              </a:rPr>
              <a:t>The difference between the desired delay and the delay that would be achieved if rate R were used</a:t>
            </a:r>
          </a:p>
          <a:p>
            <a:pPr lvl="2">
              <a:lnSpc>
                <a:spcPct val="90000"/>
              </a:lnSpc>
            </a:pPr>
            <a:r>
              <a:rPr lang="en-US" altLang="zh-TW" sz="2000" dirty="0" smtClean="0">
                <a:ea typeface="新細明體" panose="02020500000000000000" pitchFamily="18" charset="-120"/>
              </a:rPr>
              <a:t>With a zero slack term, each router along the path must reserve R bandwidth </a:t>
            </a:r>
          </a:p>
          <a:p>
            <a:pPr lvl="2">
              <a:lnSpc>
                <a:spcPct val="90000"/>
              </a:lnSpc>
            </a:pPr>
            <a:r>
              <a:rPr lang="en-US" altLang="zh-TW" sz="2000" dirty="0" smtClean="0">
                <a:ea typeface="新細明體" panose="02020500000000000000" pitchFamily="18" charset="-120"/>
              </a:rPr>
              <a:t>A nonzero slack term offers the individual routers greater flexibility in making their local reservation</a:t>
            </a:r>
          </a:p>
          <a:p>
            <a:pPr lvl="2">
              <a:lnSpc>
                <a:spcPct val="90000"/>
              </a:lnSpc>
            </a:pPr>
            <a:r>
              <a:rPr lang="en-US" altLang="zh-TW" sz="2000" dirty="0" smtClean="0">
                <a:ea typeface="新細明體" panose="02020500000000000000" pitchFamily="18" charset="-120"/>
              </a:rPr>
              <a:t>Number decreased by routers on the path. </a:t>
            </a:r>
          </a:p>
          <a:p>
            <a:pPr lvl="2">
              <a:lnSpc>
                <a:spcPct val="90000"/>
              </a:lnSpc>
            </a:pPr>
            <a:endParaRPr lang="en-US" altLang="zh-TW" sz="2000" dirty="0" smtClean="0">
              <a:ea typeface="新細明體" panose="02020500000000000000" pitchFamily="18" charset="-120"/>
            </a:endParaRPr>
          </a:p>
        </p:txBody>
      </p:sp>
    </p:spTree>
    <p:extLst>
      <p:ext uri="{BB962C8B-B14F-4D97-AF65-F5344CB8AC3E}">
        <p14:creationId xmlns:p14="http://schemas.microsoft.com/office/powerpoint/2010/main" val="14085595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457200" y="228600"/>
            <a:ext cx="8048625" cy="1409700"/>
          </a:xfrm>
        </p:spPr>
        <p:txBody>
          <a:bodyPr/>
          <a:lstStyle/>
          <a:p>
            <a:r>
              <a:rPr lang="en-US" altLang="zh-TW" smtClean="0">
                <a:ea typeface="新細明體" panose="02020500000000000000" pitchFamily="18" charset="-120"/>
              </a:rPr>
              <a:t>Comparison of Intserv &amp; Diffserv Architectures</a:t>
            </a:r>
          </a:p>
        </p:txBody>
      </p:sp>
      <p:graphicFrame>
        <p:nvGraphicFramePr>
          <p:cNvPr id="3" name="Table Placeholder 2"/>
          <p:cNvGraphicFramePr>
            <a:graphicFrameLocks noGrp="1"/>
          </p:cNvGraphicFramePr>
          <p:nvPr>
            <p:ph type="tbl" idx="1"/>
            <p:extLst>
              <p:ext uri="{D42A27DB-BD31-4B8C-83A1-F6EECF244321}">
                <p14:modId xmlns:p14="http://schemas.microsoft.com/office/powerpoint/2010/main" val="1556515634"/>
              </p:ext>
            </p:extLst>
          </p:nvPr>
        </p:nvGraphicFramePr>
        <p:xfrm>
          <a:off x="533400" y="1339850"/>
          <a:ext cx="8229600" cy="4907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sz="2000" dirty="0"/>
                    </a:p>
                  </a:txBody>
                  <a:tcPr/>
                </a:tc>
                <a:tc>
                  <a:txBody>
                    <a:bodyPr/>
                    <a:lstStyle/>
                    <a:p>
                      <a:r>
                        <a:rPr lang="en-US" sz="2000" dirty="0" err="1" smtClean="0"/>
                        <a:t>Intserv</a:t>
                      </a:r>
                      <a:endParaRPr lang="en-US" sz="2000" dirty="0"/>
                    </a:p>
                  </a:txBody>
                  <a:tcPr/>
                </a:tc>
                <a:tc>
                  <a:txBody>
                    <a:bodyPr/>
                    <a:lstStyle/>
                    <a:p>
                      <a:r>
                        <a:rPr lang="en-US" sz="2000" dirty="0" err="1" smtClean="0"/>
                        <a:t>Diffserv</a:t>
                      </a:r>
                      <a:endParaRPr lang="en-US" sz="2000" dirty="0"/>
                    </a:p>
                  </a:txBody>
                  <a:tcPr/>
                </a:tc>
              </a:tr>
              <a:tr h="370840">
                <a:tc>
                  <a:txBody>
                    <a:bodyPr/>
                    <a:lstStyle/>
                    <a:p>
                      <a:r>
                        <a:rPr lang="en-US" sz="2000" dirty="0" smtClean="0"/>
                        <a:t>Granularity of service</a:t>
                      </a:r>
                      <a:r>
                        <a:rPr lang="en-US" sz="2000" baseline="0" dirty="0" smtClean="0"/>
                        <a:t> differentiation</a:t>
                      </a:r>
                      <a:endParaRPr lang="en-US" sz="2000" dirty="0"/>
                    </a:p>
                  </a:txBody>
                  <a:tcPr/>
                </a:tc>
                <a:tc>
                  <a:txBody>
                    <a:bodyPr/>
                    <a:lstStyle/>
                    <a:p>
                      <a:r>
                        <a:rPr lang="en-US" sz="2000" dirty="0" smtClean="0"/>
                        <a:t>Individual Flow</a:t>
                      </a:r>
                      <a:endParaRPr lang="en-US" sz="2000" dirty="0"/>
                    </a:p>
                  </a:txBody>
                  <a:tcPr/>
                </a:tc>
                <a:tc>
                  <a:txBody>
                    <a:bodyPr/>
                    <a:lstStyle/>
                    <a:p>
                      <a:r>
                        <a:rPr lang="en-US" sz="2000" dirty="0" smtClean="0"/>
                        <a:t>Aggregate of flows</a:t>
                      </a:r>
                      <a:endParaRPr lang="en-US" sz="2000" dirty="0"/>
                    </a:p>
                  </a:txBody>
                  <a:tcPr/>
                </a:tc>
              </a:tr>
              <a:tr h="370840">
                <a:tc>
                  <a:txBody>
                    <a:bodyPr/>
                    <a:lstStyle/>
                    <a:p>
                      <a:r>
                        <a:rPr lang="en-US" sz="2000" dirty="0" smtClean="0"/>
                        <a:t>State in routers  (e.g. scheduling, buffer management)</a:t>
                      </a:r>
                      <a:endParaRPr lang="en-US" sz="2000" dirty="0"/>
                    </a:p>
                  </a:txBody>
                  <a:tcPr/>
                </a:tc>
                <a:tc>
                  <a:txBody>
                    <a:bodyPr/>
                    <a:lstStyle/>
                    <a:p>
                      <a:r>
                        <a:rPr lang="en-US" sz="2000" dirty="0" smtClean="0"/>
                        <a:t>Per Flow</a:t>
                      </a:r>
                      <a:endParaRPr lang="en-US" sz="2000" dirty="0"/>
                    </a:p>
                  </a:txBody>
                  <a:tcPr/>
                </a:tc>
                <a:tc>
                  <a:txBody>
                    <a:bodyPr/>
                    <a:lstStyle/>
                    <a:p>
                      <a:r>
                        <a:rPr lang="en-US" sz="2000" dirty="0" smtClean="0"/>
                        <a:t>Per Aggregate</a:t>
                      </a:r>
                      <a:endParaRPr lang="en-US" sz="2000" dirty="0"/>
                    </a:p>
                  </a:txBody>
                  <a:tcPr/>
                </a:tc>
              </a:tr>
              <a:tr h="370840">
                <a:tc>
                  <a:txBody>
                    <a:bodyPr/>
                    <a:lstStyle/>
                    <a:p>
                      <a:r>
                        <a:rPr lang="en-US" sz="2000" dirty="0" smtClean="0"/>
                        <a:t>Traffic Classification Basis</a:t>
                      </a:r>
                      <a:endParaRPr lang="en-US" sz="2000" dirty="0"/>
                    </a:p>
                  </a:txBody>
                  <a:tcPr/>
                </a:tc>
                <a:tc>
                  <a:txBody>
                    <a:bodyPr/>
                    <a:lstStyle/>
                    <a:p>
                      <a:r>
                        <a:rPr lang="en-US" sz="2000" dirty="0" smtClean="0"/>
                        <a:t>Several</a:t>
                      </a:r>
                      <a:r>
                        <a:rPr lang="en-US" sz="2000" baseline="0" dirty="0" smtClean="0"/>
                        <a:t> Header Fields</a:t>
                      </a:r>
                      <a:endParaRPr lang="en-US" sz="2000" dirty="0"/>
                    </a:p>
                  </a:txBody>
                  <a:tcPr/>
                </a:tc>
                <a:tc>
                  <a:txBody>
                    <a:bodyPr/>
                    <a:lstStyle/>
                    <a:p>
                      <a:r>
                        <a:rPr lang="en-US" sz="2000" dirty="0" smtClean="0"/>
                        <a:t>DS </a:t>
                      </a:r>
                      <a:endParaRPr lang="en-US" sz="2000" dirty="0"/>
                    </a:p>
                  </a:txBody>
                  <a:tcPr/>
                </a:tc>
              </a:tr>
              <a:tr h="370840">
                <a:tc>
                  <a:txBody>
                    <a:bodyPr/>
                    <a:lstStyle/>
                    <a:p>
                      <a:r>
                        <a:rPr lang="en-US" sz="2000" dirty="0" smtClean="0"/>
                        <a:t>Type of Service Differentiation</a:t>
                      </a:r>
                      <a:endParaRPr lang="en-US" sz="2000" dirty="0"/>
                    </a:p>
                  </a:txBody>
                  <a:tcPr/>
                </a:tc>
                <a:tc>
                  <a:txBody>
                    <a:bodyPr/>
                    <a:lstStyle/>
                    <a:p>
                      <a:r>
                        <a:rPr lang="en-US" sz="2000" dirty="0" smtClean="0"/>
                        <a:t>Deterministic of statistical </a:t>
                      </a:r>
                      <a:r>
                        <a:rPr lang="en-US" sz="2000" dirty="0" err="1" smtClean="0"/>
                        <a:t>quarantees</a:t>
                      </a:r>
                      <a:endParaRPr lang="en-US" sz="2000" dirty="0"/>
                    </a:p>
                  </a:txBody>
                  <a:tcPr/>
                </a:tc>
                <a:tc>
                  <a:txBody>
                    <a:bodyPr/>
                    <a:lstStyle/>
                    <a:p>
                      <a:r>
                        <a:rPr lang="en-US" sz="2000" dirty="0" smtClean="0"/>
                        <a:t>Absolute or relative assurance</a:t>
                      </a:r>
                      <a:endParaRPr lang="en-US" sz="2000" dirty="0"/>
                    </a:p>
                  </a:txBody>
                  <a:tcPr/>
                </a:tc>
              </a:tr>
              <a:tr h="370840">
                <a:tc>
                  <a:txBody>
                    <a:bodyPr/>
                    <a:lstStyle/>
                    <a:p>
                      <a:r>
                        <a:rPr lang="en-US" sz="2000" dirty="0" smtClean="0"/>
                        <a:t>Admission Control</a:t>
                      </a:r>
                      <a:endParaRPr lang="en-US" sz="2000" dirty="0"/>
                    </a:p>
                  </a:txBody>
                  <a:tcPr/>
                </a:tc>
                <a:tc>
                  <a:txBody>
                    <a:bodyPr/>
                    <a:lstStyle/>
                    <a:p>
                      <a:r>
                        <a:rPr lang="en-US" sz="2000" dirty="0" smtClean="0"/>
                        <a:t>Required</a:t>
                      </a:r>
                      <a:endParaRPr lang="en-US" sz="2000" dirty="0"/>
                    </a:p>
                  </a:txBody>
                  <a:tcPr/>
                </a:tc>
                <a:tc>
                  <a:txBody>
                    <a:bodyPr/>
                    <a:lstStyle/>
                    <a:p>
                      <a:r>
                        <a:rPr lang="en-US" sz="2000" dirty="0" smtClean="0"/>
                        <a:t>Required for absolute differentiation </a:t>
                      </a:r>
                      <a:endParaRPr lang="en-US" sz="2000" dirty="0"/>
                    </a:p>
                  </a:txBody>
                  <a:tcPr/>
                </a:tc>
              </a:tr>
              <a:tr h="370840">
                <a:tc>
                  <a:txBody>
                    <a:bodyPr/>
                    <a:lstStyle/>
                    <a:p>
                      <a:r>
                        <a:rPr lang="en-US" sz="2000" dirty="0" smtClean="0"/>
                        <a:t>Signaling Protocol</a:t>
                      </a:r>
                      <a:endParaRPr lang="en-US" sz="2000" dirty="0"/>
                    </a:p>
                  </a:txBody>
                  <a:tcPr/>
                </a:tc>
                <a:tc>
                  <a:txBody>
                    <a:bodyPr/>
                    <a:lstStyle/>
                    <a:p>
                      <a:r>
                        <a:rPr lang="en-US" sz="2000" dirty="0" smtClean="0"/>
                        <a:t>RSVP</a:t>
                      </a:r>
                      <a:endParaRPr lang="en-US" sz="2000" dirty="0"/>
                    </a:p>
                  </a:txBody>
                  <a:tcPr/>
                </a:tc>
                <a:tc>
                  <a:txBody>
                    <a:bodyPr/>
                    <a:lstStyle/>
                    <a:p>
                      <a:r>
                        <a:rPr lang="en-US" sz="2000" dirty="0" smtClean="0"/>
                        <a:t>Not required for relative schemes</a:t>
                      </a:r>
                      <a:endParaRPr lang="en-US" sz="2000" dirty="0"/>
                    </a:p>
                  </a:txBody>
                  <a:tcPr/>
                </a:tc>
              </a:tr>
            </a:tbl>
          </a:graphicData>
        </a:graphic>
      </p:graphicFrame>
    </p:spTree>
    <p:extLst>
      <p:ext uri="{BB962C8B-B14F-4D97-AF65-F5344CB8AC3E}">
        <p14:creationId xmlns:p14="http://schemas.microsoft.com/office/powerpoint/2010/main" val="16558110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457200" y="228600"/>
            <a:ext cx="8048625" cy="838200"/>
          </a:xfrm>
        </p:spPr>
        <p:txBody>
          <a:bodyPr/>
          <a:lstStyle/>
          <a:p>
            <a:r>
              <a:rPr lang="en-US" altLang="zh-TW" dirty="0" smtClean="0">
                <a:ea typeface="新細明體" panose="02020500000000000000" pitchFamily="18" charset="-120"/>
              </a:rPr>
              <a:t>Comparison of </a:t>
            </a:r>
            <a:r>
              <a:rPr lang="en-US" altLang="zh-TW" dirty="0" err="1" smtClean="0">
                <a:ea typeface="新細明體" panose="02020500000000000000" pitchFamily="18" charset="-120"/>
              </a:rPr>
              <a:t>Intserv</a:t>
            </a:r>
            <a:r>
              <a:rPr lang="en-US" altLang="zh-TW" dirty="0" smtClean="0">
                <a:ea typeface="新細明體" panose="02020500000000000000" pitchFamily="18" charset="-120"/>
              </a:rPr>
              <a:t> &amp; </a:t>
            </a:r>
            <a:r>
              <a:rPr lang="en-US" altLang="zh-TW" dirty="0" err="1" smtClean="0">
                <a:ea typeface="新細明體" panose="02020500000000000000" pitchFamily="18" charset="-120"/>
              </a:rPr>
              <a:t>Diffserv</a:t>
            </a:r>
            <a:r>
              <a:rPr lang="en-US" altLang="zh-TW" dirty="0" smtClean="0">
                <a:ea typeface="新細明體" panose="02020500000000000000" pitchFamily="18" charset="-120"/>
              </a:rPr>
              <a:t> Architectures</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4113317686"/>
              </p:ext>
            </p:extLst>
          </p:nvPr>
        </p:nvGraphicFramePr>
        <p:xfrm>
          <a:off x="533400" y="1067180"/>
          <a:ext cx="8077200" cy="5409820"/>
        </p:xfrm>
        <a:graphic>
          <a:graphicData uri="http://schemas.openxmlformats.org/drawingml/2006/table">
            <a:tbl>
              <a:tblPr firstRow="1" bandRow="1">
                <a:tableStyleId>{5C22544A-7EE6-4342-B048-85BDC9FD1C3A}</a:tableStyleId>
              </a:tblPr>
              <a:tblGrid>
                <a:gridCol w="2692400"/>
                <a:gridCol w="2692400"/>
                <a:gridCol w="2692400"/>
              </a:tblGrid>
              <a:tr h="576364">
                <a:tc>
                  <a:txBody>
                    <a:bodyPr/>
                    <a:lstStyle/>
                    <a:p>
                      <a:endParaRPr lang="en-US" sz="2000" dirty="0"/>
                    </a:p>
                  </a:txBody>
                  <a:tcPr/>
                </a:tc>
                <a:tc>
                  <a:txBody>
                    <a:bodyPr/>
                    <a:lstStyle/>
                    <a:p>
                      <a:r>
                        <a:rPr lang="en-US" sz="2000" dirty="0" err="1" smtClean="0"/>
                        <a:t>Intserve</a:t>
                      </a:r>
                      <a:endParaRPr lang="en-US" sz="2000" dirty="0"/>
                    </a:p>
                  </a:txBody>
                  <a:tcPr/>
                </a:tc>
                <a:tc>
                  <a:txBody>
                    <a:bodyPr/>
                    <a:lstStyle/>
                    <a:p>
                      <a:r>
                        <a:rPr lang="en-US" sz="2000" dirty="0" err="1" smtClean="0"/>
                        <a:t>Diffserv</a:t>
                      </a:r>
                      <a:endParaRPr lang="en-US" sz="2000" dirty="0"/>
                    </a:p>
                  </a:txBody>
                  <a:tcPr/>
                </a:tc>
              </a:tr>
              <a:tr h="781644">
                <a:tc>
                  <a:txBody>
                    <a:bodyPr/>
                    <a:lstStyle/>
                    <a:p>
                      <a:r>
                        <a:rPr lang="en-US" sz="2000" dirty="0" smtClean="0"/>
                        <a:t>Coordination</a:t>
                      </a:r>
                      <a:r>
                        <a:rPr lang="en-US" sz="2000" baseline="0" dirty="0" smtClean="0"/>
                        <a:t> for service differentiation</a:t>
                      </a:r>
                      <a:endParaRPr lang="en-US" sz="2000" dirty="0"/>
                    </a:p>
                  </a:txBody>
                  <a:tcPr/>
                </a:tc>
                <a:tc>
                  <a:txBody>
                    <a:bodyPr/>
                    <a:lstStyle/>
                    <a:p>
                      <a:r>
                        <a:rPr lang="en-US" sz="2000" dirty="0" smtClean="0"/>
                        <a:t>End-to-End</a:t>
                      </a:r>
                    </a:p>
                    <a:p>
                      <a:endParaRPr lang="en-US" sz="2000" dirty="0"/>
                    </a:p>
                  </a:txBody>
                  <a:tcPr/>
                </a:tc>
                <a:tc>
                  <a:txBody>
                    <a:bodyPr/>
                    <a:lstStyle/>
                    <a:p>
                      <a:r>
                        <a:rPr lang="en-US" sz="2000" dirty="0" smtClean="0"/>
                        <a:t>Local (Per-Hop)</a:t>
                      </a:r>
                      <a:endParaRPr lang="en-US" sz="2000" dirty="0"/>
                    </a:p>
                  </a:txBody>
                  <a:tcPr/>
                </a:tc>
              </a:tr>
              <a:tr h="781644">
                <a:tc>
                  <a:txBody>
                    <a:bodyPr/>
                    <a:lstStyle/>
                    <a:p>
                      <a:r>
                        <a:rPr lang="en-US" sz="2000" dirty="0" smtClean="0"/>
                        <a:t>Scope of Service Differentiation</a:t>
                      </a:r>
                      <a:endParaRPr lang="en-US" sz="2000" dirty="0"/>
                    </a:p>
                  </a:txBody>
                  <a:tcPr/>
                </a:tc>
                <a:tc>
                  <a:txBody>
                    <a:bodyPr/>
                    <a:lstStyle/>
                    <a:p>
                      <a:r>
                        <a:rPr lang="en-US" sz="2000" dirty="0" smtClean="0"/>
                        <a:t>A Unicast or Multicast path</a:t>
                      </a:r>
                      <a:endParaRPr lang="en-US" sz="2000" dirty="0"/>
                    </a:p>
                  </a:txBody>
                  <a:tcPr/>
                </a:tc>
                <a:tc>
                  <a:txBody>
                    <a:bodyPr/>
                    <a:lstStyle/>
                    <a:p>
                      <a:r>
                        <a:rPr lang="en-US" sz="2000" dirty="0" smtClean="0"/>
                        <a:t>Anywhere in a network or in specific paths</a:t>
                      </a:r>
                      <a:endParaRPr lang="en-US" sz="2000" dirty="0"/>
                    </a:p>
                  </a:txBody>
                  <a:tcPr/>
                </a:tc>
              </a:tr>
              <a:tr h="781644">
                <a:tc>
                  <a:txBody>
                    <a:bodyPr/>
                    <a:lstStyle/>
                    <a:p>
                      <a:r>
                        <a:rPr lang="en-US" sz="2000" dirty="0" smtClean="0"/>
                        <a:t>Scalability</a:t>
                      </a:r>
                      <a:endParaRPr lang="en-US" sz="2000" dirty="0"/>
                    </a:p>
                  </a:txBody>
                  <a:tcPr/>
                </a:tc>
                <a:tc>
                  <a:txBody>
                    <a:bodyPr/>
                    <a:lstStyle/>
                    <a:p>
                      <a:r>
                        <a:rPr lang="en-US" sz="2000" dirty="0" smtClean="0"/>
                        <a:t>Limited by the number of flows</a:t>
                      </a:r>
                      <a:endParaRPr lang="en-US" sz="2000" dirty="0"/>
                    </a:p>
                  </a:txBody>
                  <a:tcPr/>
                </a:tc>
                <a:tc>
                  <a:txBody>
                    <a:bodyPr/>
                    <a:lstStyle/>
                    <a:p>
                      <a:r>
                        <a:rPr lang="en-US" sz="2000" dirty="0" smtClean="0"/>
                        <a:t>Limited by the number of classes of services</a:t>
                      </a:r>
                      <a:endParaRPr lang="en-US" sz="2000" dirty="0"/>
                    </a:p>
                  </a:txBody>
                  <a:tcPr/>
                </a:tc>
              </a:tr>
              <a:tr h="781644">
                <a:tc>
                  <a:txBody>
                    <a:bodyPr/>
                    <a:lstStyle/>
                    <a:p>
                      <a:r>
                        <a:rPr lang="en-US" sz="2000" dirty="0" smtClean="0"/>
                        <a:t>Network Accounting</a:t>
                      </a:r>
                      <a:endParaRPr lang="en-US" sz="2000" dirty="0"/>
                    </a:p>
                  </a:txBody>
                  <a:tcPr/>
                </a:tc>
                <a:tc>
                  <a:txBody>
                    <a:bodyPr/>
                    <a:lstStyle/>
                    <a:p>
                      <a:r>
                        <a:rPr lang="en-US" sz="2000" dirty="0" smtClean="0"/>
                        <a:t>Based on flow characteristics and </a:t>
                      </a:r>
                      <a:r>
                        <a:rPr lang="en-US" sz="2000" dirty="0" err="1" smtClean="0"/>
                        <a:t>QoS</a:t>
                      </a:r>
                      <a:r>
                        <a:rPr lang="en-US" sz="2000" dirty="0" smtClean="0"/>
                        <a:t> requirement</a:t>
                      </a:r>
                      <a:endParaRPr lang="en-US" sz="2000" dirty="0"/>
                    </a:p>
                  </a:txBody>
                  <a:tcPr/>
                </a:tc>
                <a:tc>
                  <a:txBody>
                    <a:bodyPr/>
                    <a:lstStyle/>
                    <a:p>
                      <a:r>
                        <a:rPr lang="en-US" sz="2000" dirty="0" smtClean="0"/>
                        <a:t>Based on class usage</a:t>
                      </a:r>
                      <a:endParaRPr lang="en-US" sz="2000" dirty="0"/>
                    </a:p>
                  </a:txBody>
                  <a:tcPr/>
                </a:tc>
              </a:tr>
              <a:tr h="781644">
                <a:tc>
                  <a:txBody>
                    <a:bodyPr/>
                    <a:lstStyle/>
                    <a:p>
                      <a:r>
                        <a:rPr lang="en-US" sz="2000" dirty="0" smtClean="0"/>
                        <a:t>Network Management</a:t>
                      </a:r>
                      <a:endParaRPr lang="en-US" sz="2000" dirty="0"/>
                    </a:p>
                  </a:txBody>
                  <a:tcPr/>
                </a:tc>
                <a:tc>
                  <a:txBody>
                    <a:bodyPr/>
                    <a:lstStyle/>
                    <a:p>
                      <a:r>
                        <a:rPr lang="en-US" sz="2000" dirty="0" smtClean="0"/>
                        <a:t>Similar to Circuit Switching Networks</a:t>
                      </a:r>
                      <a:endParaRPr lang="en-US" sz="2000" dirty="0"/>
                    </a:p>
                  </a:txBody>
                  <a:tcPr/>
                </a:tc>
                <a:tc>
                  <a:txBody>
                    <a:bodyPr/>
                    <a:lstStyle/>
                    <a:p>
                      <a:r>
                        <a:rPr lang="en-US" sz="2000" dirty="0" smtClean="0"/>
                        <a:t>Similar to existing IP networks</a:t>
                      </a:r>
                      <a:endParaRPr lang="en-US" sz="2000" dirty="0"/>
                    </a:p>
                  </a:txBody>
                  <a:tcPr/>
                </a:tc>
              </a:tr>
              <a:tr h="576364">
                <a:tc>
                  <a:txBody>
                    <a:bodyPr/>
                    <a:lstStyle/>
                    <a:p>
                      <a:r>
                        <a:rPr lang="en-US" sz="2000" dirty="0" smtClean="0"/>
                        <a:t>Inter-domain</a:t>
                      </a:r>
                      <a:r>
                        <a:rPr lang="en-US" sz="2000" baseline="0" dirty="0" smtClean="0"/>
                        <a:t> deployment</a:t>
                      </a:r>
                      <a:endParaRPr lang="en-US" sz="2000" dirty="0"/>
                    </a:p>
                  </a:txBody>
                  <a:tcPr/>
                </a:tc>
                <a:tc>
                  <a:txBody>
                    <a:bodyPr/>
                    <a:lstStyle/>
                    <a:p>
                      <a:r>
                        <a:rPr lang="en-US" sz="2000" dirty="0" smtClean="0"/>
                        <a:t>Multilateral agreements</a:t>
                      </a:r>
                      <a:endParaRPr lang="en-US" sz="2000" dirty="0"/>
                    </a:p>
                  </a:txBody>
                  <a:tcPr/>
                </a:tc>
                <a:tc>
                  <a:txBody>
                    <a:bodyPr/>
                    <a:lstStyle/>
                    <a:p>
                      <a:r>
                        <a:rPr lang="en-US" sz="2000" dirty="0" smtClean="0"/>
                        <a:t>Bilateral Agreement</a:t>
                      </a:r>
                      <a:endParaRPr lang="en-US" sz="2000" dirty="0"/>
                    </a:p>
                  </a:txBody>
                  <a:tcPr/>
                </a:tc>
              </a:tr>
            </a:tbl>
          </a:graphicData>
        </a:graphic>
      </p:graphicFrame>
    </p:spTree>
    <p:extLst>
      <p:ext uri="{BB962C8B-B14F-4D97-AF65-F5344CB8AC3E}">
        <p14:creationId xmlns:p14="http://schemas.microsoft.com/office/powerpoint/2010/main" val="35893187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DiffServ</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84</a:t>
            </a:fld>
            <a:endParaRPr lang="en-US" dirty="0"/>
          </a:p>
        </p:txBody>
      </p:sp>
      <p:sp>
        <p:nvSpPr>
          <p:cNvPr id="4" name="Content Placeholder 3"/>
          <p:cNvSpPr>
            <a:spLocks noGrp="1"/>
          </p:cNvSpPr>
          <p:nvPr>
            <p:ph sz="quarter" idx="1"/>
          </p:nvPr>
        </p:nvSpPr>
        <p:spPr/>
        <p:txBody>
          <a:bodyPr>
            <a:normAutofit/>
          </a:bodyPr>
          <a:lstStyle/>
          <a:p>
            <a:r>
              <a:rPr lang="en-US" sz="2000" dirty="0" smtClean="0"/>
              <a:t>Giving priority does improve performance</a:t>
            </a:r>
          </a:p>
          <a:p>
            <a:pPr lvl="1"/>
            <a:r>
              <a:rPr lang="en-US" sz="2000" dirty="0" smtClean="0"/>
              <a:t>… at the expense of reduced </a:t>
            </a:r>
            <a:r>
              <a:rPr lang="en-US" sz="2000" dirty="0" err="1" smtClean="0"/>
              <a:t>perf</a:t>
            </a:r>
            <a:r>
              <a:rPr lang="en-US" sz="2000" dirty="0" smtClean="0"/>
              <a:t>. for lower classes</a:t>
            </a:r>
          </a:p>
          <a:p>
            <a:r>
              <a:rPr lang="en-US" sz="2000" dirty="0" smtClean="0"/>
              <a:t>Relatively lightweight solution</a:t>
            </a:r>
          </a:p>
          <a:p>
            <a:pPr lvl="1"/>
            <a:r>
              <a:rPr lang="en-US" sz="2000" dirty="0" smtClean="0"/>
              <a:t>Some overhead on ingress/egress routers</a:t>
            </a:r>
          </a:p>
          <a:p>
            <a:pPr lvl="1"/>
            <a:r>
              <a:rPr lang="en-US" sz="2000" dirty="0" smtClean="0"/>
              <a:t>No per flow state, low overhead on core routers</a:t>
            </a:r>
          </a:p>
          <a:p>
            <a:r>
              <a:rPr lang="en-US" sz="2000" dirty="0" smtClean="0"/>
              <a:t>Easy to deploy</a:t>
            </a:r>
          </a:p>
          <a:p>
            <a:pPr lvl="1"/>
            <a:r>
              <a:rPr lang="en-US" sz="2000" dirty="0" smtClean="0"/>
              <a:t>No hard reservations</a:t>
            </a:r>
          </a:p>
          <a:p>
            <a:pPr lvl="1"/>
            <a:r>
              <a:rPr lang="en-US" sz="2000" dirty="0" smtClean="0"/>
              <a:t>No advanced setup of flows</a:t>
            </a:r>
          </a:p>
          <a:p>
            <a:pPr lvl="1"/>
            <a:r>
              <a:rPr lang="en-US" sz="2000" dirty="0" smtClean="0"/>
              <a:t>No end-to-end negotiation</a:t>
            </a:r>
          </a:p>
        </p:txBody>
      </p:sp>
    </p:spTree>
    <p:extLst>
      <p:ext uri="{BB962C8B-B14F-4D97-AF65-F5344CB8AC3E}">
        <p14:creationId xmlns:p14="http://schemas.microsoft.com/office/powerpoint/2010/main" val="22738624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r>
              <a:rPr lang="en-US" dirty="0" err="1" smtClean="0"/>
              <a:t>DiffServ</a:t>
            </a:r>
            <a:endParaRPr lang="en-US" dirty="0"/>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85</a:t>
            </a:fld>
            <a:endParaRPr lang="en-US" dirty="0"/>
          </a:p>
        </p:txBody>
      </p:sp>
      <p:sp>
        <p:nvSpPr>
          <p:cNvPr id="4" name="Content Placeholder 3"/>
          <p:cNvSpPr>
            <a:spLocks noGrp="1"/>
          </p:cNvSpPr>
          <p:nvPr>
            <p:ph sz="quarter" idx="1"/>
          </p:nvPr>
        </p:nvSpPr>
        <p:spPr/>
        <p:txBody>
          <a:bodyPr>
            <a:normAutofit/>
          </a:bodyPr>
          <a:lstStyle/>
          <a:p>
            <a:r>
              <a:rPr lang="en-US" sz="2000" dirty="0" smtClean="0"/>
              <a:t>No performance guarantees</a:t>
            </a:r>
          </a:p>
          <a:p>
            <a:pPr lvl="1"/>
            <a:r>
              <a:rPr lang="en-US" sz="2000" dirty="0" smtClean="0"/>
              <a:t>All gains are </a:t>
            </a:r>
            <a:r>
              <a:rPr lang="en-US" sz="2000" dirty="0" smtClean="0">
                <a:solidFill>
                  <a:schemeClr val="accent1"/>
                </a:solidFill>
              </a:rPr>
              <a:t>relative</a:t>
            </a:r>
            <a:r>
              <a:rPr lang="en-US" sz="2000" dirty="0" smtClean="0"/>
              <a:t>, not </a:t>
            </a:r>
            <a:r>
              <a:rPr lang="en-US" sz="2000" dirty="0" smtClean="0">
                <a:solidFill>
                  <a:schemeClr val="accent1"/>
                </a:solidFill>
              </a:rPr>
              <a:t>absolute</a:t>
            </a:r>
          </a:p>
          <a:p>
            <a:pPr lvl="1"/>
            <a:r>
              <a:rPr lang="en-US" sz="2000" dirty="0" smtClean="0"/>
              <a:t>Classes are very </a:t>
            </a:r>
            <a:r>
              <a:rPr lang="en-US" sz="2000" dirty="0" smtClean="0"/>
              <a:t>coarse</a:t>
            </a:r>
            <a:endParaRPr lang="en-US" sz="2000" dirty="0" smtClean="0"/>
          </a:p>
          <a:p>
            <a:pPr lvl="2"/>
            <a:r>
              <a:rPr lang="en-US" sz="2000" dirty="0" smtClean="0"/>
              <a:t>i.e. all packets of a specific class get better performance</a:t>
            </a:r>
          </a:p>
          <a:p>
            <a:pPr lvl="2"/>
            <a:r>
              <a:rPr lang="en-US" sz="2000" dirty="0" smtClean="0"/>
              <a:t>No per flow or per destination </a:t>
            </a:r>
            <a:r>
              <a:rPr lang="en-US" sz="2000" dirty="0" err="1" smtClean="0"/>
              <a:t>QoS</a:t>
            </a:r>
            <a:endParaRPr lang="en-US" sz="2000" dirty="0" smtClean="0"/>
          </a:p>
          <a:p>
            <a:pPr lvl="1"/>
            <a:r>
              <a:rPr lang="en-US" sz="2000" dirty="0" smtClean="0"/>
              <a:t>What if some ASs do not support </a:t>
            </a:r>
            <a:r>
              <a:rPr lang="en-US" sz="2000" dirty="0" err="1" smtClean="0"/>
              <a:t>DiffServ</a:t>
            </a:r>
            <a:r>
              <a:rPr lang="en-US" sz="2000" dirty="0" smtClean="0"/>
              <a:t>?</a:t>
            </a:r>
          </a:p>
          <a:p>
            <a:pPr lvl="1"/>
            <a:r>
              <a:rPr lang="en-US" sz="2000" dirty="0" smtClean="0"/>
              <a:t>Impossible </a:t>
            </a:r>
            <a:r>
              <a:rPr lang="en-US" sz="2000" dirty="0"/>
              <a:t>to predict end-to-end </a:t>
            </a:r>
            <a:r>
              <a:rPr lang="en-US" sz="2000" dirty="0" smtClean="0"/>
              <a:t>behavior</a:t>
            </a:r>
          </a:p>
          <a:p>
            <a:r>
              <a:rPr lang="en-US" sz="2000" dirty="0" smtClean="0"/>
              <a:t>Security</a:t>
            </a:r>
          </a:p>
          <a:p>
            <a:pPr lvl="1"/>
            <a:r>
              <a:rPr lang="en-US" sz="2000" dirty="0" smtClean="0"/>
              <a:t>Any host can tag traffic as high priority</a:t>
            </a:r>
          </a:p>
          <a:p>
            <a:pPr lvl="1"/>
            <a:r>
              <a:rPr lang="en-US" sz="2000" dirty="0" smtClean="0"/>
              <a:t>E.g. Win 2K tagged all traffic as high priority by default</a:t>
            </a:r>
          </a:p>
        </p:txBody>
      </p:sp>
    </p:spTree>
    <p:extLst>
      <p:ext uri="{BB962C8B-B14F-4D97-AF65-F5344CB8AC3E}">
        <p14:creationId xmlns:p14="http://schemas.microsoft.com/office/powerpoint/2010/main" val="2823260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AU" altLang="en-US">
                <a:solidFill>
                  <a:schemeClr val="accent2"/>
                </a:solidFill>
              </a:rPr>
              <a:t>What makes up QoS?</a:t>
            </a:r>
            <a:endParaRPr lang="en-US" altLang="en-US">
              <a:solidFill>
                <a:schemeClr val="accent2"/>
              </a:solidFill>
            </a:endParaRPr>
          </a:p>
        </p:txBody>
      </p:sp>
      <p:sp>
        <p:nvSpPr>
          <p:cNvPr id="501763" name="Rectangle 3"/>
          <p:cNvSpPr>
            <a:spLocks noGrp="1" noChangeArrowheads="1"/>
          </p:cNvSpPr>
          <p:nvPr>
            <p:ph type="body" idx="1"/>
          </p:nvPr>
        </p:nvSpPr>
        <p:spPr/>
        <p:txBody>
          <a:bodyPr/>
          <a:lstStyle/>
          <a:p>
            <a:pPr>
              <a:lnSpc>
                <a:spcPct val="85000"/>
              </a:lnSpc>
              <a:buFont typeface="Arial" panose="020B0604020202020204" pitchFamily="34" charset="0"/>
              <a:buNone/>
            </a:pPr>
            <a:r>
              <a:rPr lang="en-US" altLang="en-US" dirty="0"/>
              <a:t>Quality of Service is managing:</a:t>
            </a:r>
          </a:p>
          <a:p>
            <a:pPr>
              <a:lnSpc>
                <a:spcPct val="85000"/>
              </a:lnSpc>
              <a:buFont typeface="Arial" panose="020B0604020202020204" pitchFamily="34" charset="0"/>
              <a:buNone/>
            </a:pPr>
            <a:endParaRPr lang="en-US" altLang="en-US" dirty="0"/>
          </a:p>
          <a:p>
            <a:pPr>
              <a:lnSpc>
                <a:spcPct val="85000"/>
              </a:lnSpc>
            </a:pPr>
            <a:r>
              <a:rPr lang="en-US" altLang="en-US" sz="2400" b="1" dirty="0"/>
              <a:t>Loss</a:t>
            </a:r>
            <a:r>
              <a:rPr lang="en-US" altLang="en-US" sz="2400" dirty="0"/>
              <a:t> </a:t>
            </a:r>
            <a:r>
              <a:rPr lang="en-US" altLang="en-US" sz="2600" dirty="0" smtClean="0"/>
              <a:t>-- packets </a:t>
            </a:r>
            <a:r>
              <a:rPr lang="en-US" altLang="en-US" sz="2600" dirty="0"/>
              <a:t>that never get </a:t>
            </a:r>
            <a:r>
              <a:rPr lang="en-US" altLang="en-US" sz="2600" dirty="0" smtClean="0"/>
              <a:t>there</a:t>
            </a:r>
            <a:endParaRPr lang="en-US" altLang="en-US" sz="2600" dirty="0"/>
          </a:p>
          <a:p>
            <a:pPr>
              <a:lnSpc>
                <a:spcPct val="85000"/>
              </a:lnSpc>
            </a:pPr>
            <a:r>
              <a:rPr lang="en-US" altLang="en-US" sz="2400" b="1" dirty="0"/>
              <a:t>Delay</a:t>
            </a:r>
            <a:r>
              <a:rPr lang="en-US" altLang="en-US" sz="2400" dirty="0"/>
              <a:t> </a:t>
            </a:r>
            <a:r>
              <a:rPr lang="en-US" altLang="en-US" sz="2600" dirty="0" smtClean="0"/>
              <a:t>-- packets </a:t>
            </a:r>
            <a:r>
              <a:rPr lang="en-US" altLang="en-US" sz="2600" dirty="0"/>
              <a:t>that take too long to get </a:t>
            </a:r>
            <a:r>
              <a:rPr lang="en-US" altLang="en-US" sz="2600" dirty="0" smtClean="0"/>
              <a:t>there</a:t>
            </a:r>
            <a:endParaRPr lang="en-US" altLang="en-US" dirty="0"/>
          </a:p>
          <a:p>
            <a:pPr>
              <a:lnSpc>
                <a:spcPct val="85000"/>
              </a:lnSpc>
            </a:pPr>
            <a:r>
              <a:rPr lang="en-US" altLang="en-US" sz="2400" b="1" dirty="0"/>
              <a:t>Jitter</a:t>
            </a:r>
            <a:r>
              <a:rPr lang="en-US" altLang="en-US" sz="2400" dirty="0"/>
              <a:t> </a:t>
            </a:r>
            <a:r>
              <a:rPr lang="en-US" altLang="en-US" sz="2600" dirty="0" smtClean="0"/>
              <a:t>-- variations </a:t>
            </a:r>
            <a:r>
              <a:rPr lang="en-US" altLang="en-US" sz="2600" dirty="0"/>
              <a:t>in the arrival times of </a:t>
            </a:r>
            <a:r>
              <a:rPr lang="en-US" altLang="en-US" sz="2600" dirty="0" smtClean="0"/>
              <a:t>packets</a:t>
            </a:r>
            <a:endParaRPr lang="en-US" altLang="en-US" dirty="0"/>
          </a:p>
        </p:txBody>
      </p:sp>
    </p:spTree>
    <p:extLst>
      <p:ext uri="{BB962C8B-B14F-4D97-AF65-F5344CB8AC3E}">
        <p14:creationId xmlns:p14="http://schemas.microsoft.com/office/powerpoint/2010/main" val="2663149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84126</TotalTime>
  <Words>4192</Words>
  <Application>Microsoft Office PowerPoint</Application>
  <PresentationFormat>On-screen Show (4:3)</PresentationFormat>
  <Paragraphs>882</Paragraphs>
  <Slides>85</Slides>
  <Notes>22</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85</vt:i4>
      </vt:variant>
    </vt:vector>
  </HeadingPairs>
  <TitlesOfParts>
    <vt:vector size="103" baseType="lpstr">
      <vt:lpstr>Gulim</vt:lpstr>
      <vt:lpstr>MS PGothic</vt:lpstr>
      <vt:lpstr>新細明體</vt:lpstr>
      <vt:lpstr>Arial</vt:lpstr>
      <vt:lpstr>Calibri</vt:lpstr>
      <vt:lpstr>Calibri Light</vt:lpstr>
      <vt:lpstr>Comic Sans MS</vt:lpstr>
      <vt:lpstr>Courier New</vt:lpstr>
      <vt:lpstr>Symbol</vt:lpstr>
      <vt:lpstr>Tahoma</vt:lpstr>
      <vt:lpstr>Times New Roman</vt:lpstr>
      <vt:lpstr>Times-BoldItalic</vt:lpstr>
      <vt:lpstr>Tw Cen MT</vt:lpstr>
      <vt:lpstr>Wingdings</vt:lpstr>
      <vt:lpstr>ZapfDingbats</vt:lpstr>
      <vt:lpstr>Office Theme</vt:lpstr>
      <vt:lpstr>Microsoft Clip Gallery</vt:lpstr>
      <vt:lpstr>Microsoft Photo Editor 3.0 Photo</vt:lpstr>
      <vt:lpstr>CS 540 Computer Networks II</vt:lpstr>
      <vt:lpstr>PowerPoint Presentation</vt:lpstr>
      <vt:lpstr>Topics</vt:lpstr>
      <vt:lpstr>Reference Books</vt:lpstr>
      <vt:lpstr>Motivation</vt:lpstr>
      <vt:lpstr>Three Relevant Factors</vt:lpstr>
      <vt:lpstr>QoS: Quality of Service</vt:lpstr>
      <vt:lpstr>Benefits of QoS</vt:lpstr>
      <vt:lpstr>What makes up QoS?</vt:lpstr>
      <vt:lpstr>PowerPoint Presentation</vt:lpstr>
      <vt:lpstr>Components of QoS - Loss</vt:lpstr>
      <vt:lpstr>Components of QoS - Delay</vt:lpstr>
      <vt:lpstr>Components of QoS - Jitter</vt:lpstr>
      <vt:lpstr>Quality of Service Requirements for Data </vt:lpstr>
      <vt:lpstr>Quality of Service Requirements for Voice </vt:lpstr>
      <vt:lpstr>Quality of Service Requirements for Video</vt:lpstr>
      <vt:lpstr>Principles for QOS Guarantees</vt:lpstr>
      <vt:lpstr>Principles for QOS Guarantees</vt:lpstr>
      <vt:lpstr>Principles for QOS Guarantees</vt:lpstr>
      <vt:lpstr>Principles for QOS Guarantees</vt:lpstr>
      <vt:lpstr>Building blocks</vt:lpstr>
      <vt:lpstr>Quality of Service Mechanisms </vt:lpstr>
      <vt:lpstr>QoS at Internet Scale</vt:lpstr>
      <vt:lpstr>Differentiated Services (DiffServ)</vt:lpstr>
      <vt:lpstr>DiffServ at a High-Level</vt:lpstr>
      <vt:lpstr>Establishing Differentiated Services </vt:lpstr>
      <vt:lpstr>Establishing Differentiated Services </vt:lpstr>
      <vt:lpstr>How do we Classify Packets?</vt:lpstr>
      <vt:lpstr>IP Header, Revisited</vt:lpstr>
      <vt:lpstr>Classification and Conditioning</vt:lpstr>
      <vt:lpstr>DSCP values</vt:lpstr>
      <vt:lpstr>Forwarding (PHB)</vt:lpstr>
      <vt:lpstr>PowerPoint Presentation</vt:lpstr>
      <vt:lpstr>Forwarding (PHB)</vt:lpstr>
      <vt:lpstr>DiffServ Routers</vt:lpstr>
      <vt:lpstr>Scheduling and Buffer management</vt:lpstr>
      <vt:lpstr>Scheduling</vt:lpstr>
      <vt:lpstr>PowerPoint Presentation</vt:lpstr>
      <vt:lpstr>PowerPoint Presentation</vt:lpstr>
      <vt:lpstr>PowerPoint Presentation</vt:lpstr>
      <vt:lpstr>Weighted Random Early Deletion -  W-RED</vt:lpstr>
      <vt:lpstr>Behavior of a TCP Sender</vt:lpstr>
      <vt:lpstr>PowerPoint Presentation</vt:lpstr>
      <vt:lpstr>Behavior of a TCP Receiver</vt:lpstr>
      <vt:lpstr>PowerPoint Presentation</vt:lpstr>
      <vt:lpstr>Sender Response to ACK</vt:lpstr>
      <vt:lpstr>Implications for Routers</vt:lpstr>
      <vt:lpstr>Congestion Avoidance</vt:lpstr>
      <vt:lpstr>RED Algorithm</vt:lpstr>
      <vt:lpstr>Random Early Detection (RED)</vt:lpstr>
      <vt:lpstr>RED</vt:lpstr>
      <vt:lpstr>RED (cont’d)</vt:lpstr>
      <vt:lpstr>Weighted RED</vt:lpstr>
      <vt:lpstr>Outcomes of RED</vt:lpstr>
      <vt:lpstr>Outcomes of W-RED</vt:lpstr>
      <vt:lpstr>Pitfalls of RED</vt:lpstr>
      <vt:lpstr>Weighted RED</vt:lpstr>
      <vt:lpstr>RED Summary</vt:lpstr>
      <vt:lpstr>PowerPoint Presentation</vt:lpstr>
      <vt:lpstr>PowerPoint Presentation</vt:lpstr>
      <vt:lpstr>PowerPoint Presentation</vt:lpstr>
      <vt:lpstr>The Leaky Bucket Algorithm</vt:lpstr>
      <vt:lpstr>The Leaky Bucket Algorithm</vt:lpstr>
      <vt:lpstr>PowerPoint Presentation</vt:lpstr>
      <vt:lpstr>Token Bucket Algorithm</vt:lpstr>
      <vt:lpstr>The Token Bucket Algorithm</vt:lpstr>
      <vt:lpstr>PowerPoint Presentation</vt:lpstr>
      <vt:lpstr>PowerPoint Presentation</vt:lpstr>
      <vt:lpstr>PowerPoint Presentation</vt:lpstr>
      <vt:lpstr>Leaky Bucket vs Token Bucket</vt:lpstr>
      <vt:lpstr>Intserv: QoS guarantee scenario</vt:lpstr>
      <vt:lpstr>From Relative to Absolute Service</vt:lpstr>
      <vt:lpstr>Inter-Domain Premium DiffServ</vt:lpstr>
      <vt:lpstr>High-Level IntServ Design</vt:lpstr>
      <vt:lpstr>Requirements for IntServ</vt:lpstr>
      <vt:lpstr>RSVP Reservation Protocol</vt:lpstr>
      <vt:lpstr>RSVP Example</vt:lpstr>
      <vt:lpstr>IntServ Summary</vt:lpstr>
      <vt:lpstr>Call Admission</vt:lpstr>
      <vt:lpstr>RSVP request (T-Spec)</vt:lpstr>
      <vt:lpstr>RSVP request (R-spec)</vt:lpstr>
      <vt:lpstr>Comparison of Intserv &amp; Diffserv Architectures</vt:lpstr>
      <vt:lpstr>Comparison of Intserv &amp; Diffserv Architectures</vt:lpstr>
      <vt:lpstr>Advantages of DiffServ</vt:lpstr>
      <vt:lpstr>Disadvantages of DiffServ</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598</cp:revision>
  <cp:lastPrinted>2006-08-04T05:39:36Z</cp:lastPrinted>
  <dcterms:created xsi:type="dcterms:W3CDTF">2013-09-25T03:36:40Z</dcterms:created>
  <dcterms:modified xsi:type="dcterms:W3CDTF">2015-04-06T20:39:09Z</dcterms:modified>
</cp:coreProperties>
</file>