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750" r:id="rId1"/>
  </p:sldMasterIdLst>
  <p:notesMasterIdLst>
    <p:notesMasterId r:id="rId47"/>
  </p:notesMasterIdLst>
  <p:handoutMasterIdLst>
    <p:handoutMasterId r:id="rId48"/>
  </p:handoutMasterIdLst>
  <p:sldIdLst>
    <p:sldId id="368" r:id="rId2"/>
    <p:sldId id="369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99FFCC"/>
    <a:srgbClr val="FFFFCC"/>
    <a:srgbClr val="00FF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87714" autoAdjust="0"/>
  </p:normalViewPr>
  <p:slideViewPr>
    <p:cSldViewPr>
      <p:cViewPr varScale="1">
        <p:scale>
          <a:sx n="65" d="100"/>
          <a:sy n="65" d="100"/>
        </p:scale>
        <p:origin x="16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32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6E1AFB5-3130-264F-B939-717385EB60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7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59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7D863B-902A-5543-B0B7-85D3EFB9BC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3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 </a:t>
            </a:r>
            <a:r>
              <a:rPr lang="en-US" dirty="0" smtClean="0"/>
              <a:t>11 “</a:t>
            </a:r>
            <a:r>
              <a:rPr kumimoji="1" lang="en-US" dirty="0" smtClean="0">
                <a:latin typeface="Times New Roman" pitchFamily="32" charset="0"/>
              </a:rPr>
              <a:t>Local Area Network</a:t>
            </a:r>
            <a:r>
              <a:rPr kumimoji="1" lang="en-GB" dirty="0" smtClean="0">
                <a:latin typeface="Times New Roman" pitchFamily="32" charset="0"/>
              </a:rPr>
              <a:t> Overview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7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chapter, we look at the underlying technology and protocol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LANs. Chapters 12 and 13 are devoted to a discussion of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EA8F-80EC-0440-AAD7-660383B5A3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2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9CC-C4EF-CE44-8FE8-4417A2163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22B-BD40-EE4D-8BCA-11ADF8C63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23D3-5594-294D-847F-EF0836CFC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C1D6-BF0C-9749-816C-1702B0C4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6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C47-D783-9040-89DA-8EF84378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7800"/>
            <a:ext cx="3886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3886200" cy="472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B6F-62CC-5F4D-9F84-332ECC6501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6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D59-E122-044A-A01D-E29AED99A7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5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712-7836-3E46-B05C-35E636B56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20E5-3B0C-3343-BA3D-A98C053EC4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F6-4E5A-1F44-ADED-8BB7DA8937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C37E-4ADF-AF46-98A3-0D5FB97F60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4A9E-3D93-6645-9515-77362D14F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.svuca.edu/~sandy/class/CS54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 smtClean="0"/>
              <a:t>CS 540</a:t>
            </a:r>
            <a:br>
              <a:rPr kumimoji="1" lang="en-US" dirty="0" smtClean="0"/>
            </a:br>
            <a:r>
              <a:rPr kumimoji="1" lang="en-US" dirty="0" smtClean="0"/>
              <a:t>Computer Networks II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Sandy Wang</a:t>
            </a:r>
          </a:p>
          <a:p>
            <a:pPr eaLnBrk="1" hangingPunct="1"/>
            <a:r>
              <a:rPr lang="en-US" sz="2800" dirty="0"/>
              <a:t>c</a:t>
            </a:r>
            <a:r>
              <a:rPr lang="en-US" sz="2800" dirty="0" smtClean="0"/>
              <a:t>hwang_98@yahoo.com</a:t>
            </a:r>
            <a:endParaRPr lang="en-US" sz="2800" dirty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F88A-95A3-4FA0-B890-F7E8E6DC832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ACLs Work </a:t>
            </a:r>
            <a:endParaRPr lang="zh-TW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ACL is a group of statements that define whether packets are accepted or rejected at inbound and outbound interfaces.   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These decisions are made by matching a condition statement in an access list and then performing the accept or reject action defined in the statement. 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order in which ACL statements are placed is important. </a:t>
            </a:r>
          </a:p>
        </p:txBody>
      </p:sp>
    </p:spTree>
    <p:extLst>
      <p:ext uri="{BB962C8B-B14F-4D97-AF65-F5344CB8AC3E}">
        <p14:creationId xmlns:p14="http://schemas.microsoft.com/office/powerpoint/2010/main" val="36982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1B2-2F4E-4A2A-BF39-30DA387F329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/>
              <a:t>The Cisco IOS software tests the packet against each condition statement in order from the top of the list to the bottom. </a:t>
            </a:r>
          </a:p>
          <a:p>
            <a:r>
              <a:rPr lang="en-US" altLang="zh-TW" sz="2600"/>
              <a:t>Once a match is found in the list, the accept or reject action is performed and no other ACL statements are checked. </a:t>
            </a:r>
          </a:p>
          <a:p>
            <a:r>
              <a:rPr lang="en-US" altLang="zh-TW" sz="2600"/>
              <a:t>If a condition statement that permits all traffic is located at the top of the list, no statements added below that will ever be checked.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7702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98E-6906-489D-A72F-F66B65EB6AF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6250"/>
            <a:ext cx="8243887" cy="602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3D58-70D9-4BB4-84C8-362C12F14CB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56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500"/>
              <a:t>If additional condition statements are needed in an access list, the entire ACL must be deleted and recreated with the new condition statements.   </a:t>
            </a:r>
          </a:p>
          <a:p>
            <a:pPr>
              <a:lnSpc>
                <a:spcPct val="80000"/>
              </a:lnSpc>
            </a:pPr>
            <a:r>
              <a:rPr lang="en-US" altLang="zh-TW" sz="2500"/>
              <a:t>The beginning of the router’s process is the same, whether ACLs are used or not.   </a:t>
            </a:r>
          </a:p>
          <a:p>
            <a:pPr>
              <a:lnSpc>
                <a:spcPct val="80000"/>
              </a:lnSpc>
            </a:pPr>
            <a:r>
              <a:rPr lang="en-US" altLang="zh-TW" sz="2500"/>
              <a:t>As a frame enters an interface, the router checks to see whether the layer 2 address matches or if it is a broadcast frame. </a:t>
            </a:r>
          </a:p>
          <a:p>
            <a:pPr>
              <a:lnSpc>
                <a:spcPct val="80000"/>
              </a:lnSpc>
            </a:pPr>
            <a:r>
              <a:rPr lang="en-US" altLang="zh-TW" sz="2500"/>
              <a:t>If the frame address is accepted, the frame information is stripped off and the router checks for an ACL on the inbound interface. </a:t>
            </a:r>
          </a:p>
          <a:p>
            <a:pPr>
              <a:lnSpc>
                <a:spcPct val="80000"/>
              </a:lnSpc>
            </a:pPr>
            <a:r>
              <a:rPr lang="en-US" altLang="zh-TW" sz="2500"/>
              <a:t>If an ACL exists, the packet is now tested against the statements in the list. </a:t>
            </a:r>
          </a:p>
        </p:txBody>
      </p:sp>
    </p:spTree>
    <p:extLst>
      <p:ext uri="{BB962C8B-B14F-4D97-AF65-F5344CB8AC3E}">
        <p14:creationId xmlns:p14="http://schemas.microsoft.com/office/powerpoint/2010/main" val="13612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A797-69C7-4FF1-92C5-42EE06A8221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916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100"/>
              <a:t>If the packet matches a statement, the action of accepting or rejecting the packet is performed. </a:t>
            </a:r>
          </a:p>
          <a:p>
            <a:pPr>
              <a:lnSpc>
                <a:spcPct val="80000"/>
              </a:lnSpc>
            </a:pPr>
            <a:r>
              <a:rPr lang="en-US" altLang="zh-TW" sz="2100"/>
              <a:t>If the packet is accepted in the interface, it will then be checked against routing table entries to determine the destination interface and switched to that interface. </a:t>
            </a:r>
          </a:p>
          <a:p>
            <a:pPr>
              <a:lnSpc>
                <a:spcPct val="80000"/>
              </a:lnSpc>
            </a:pPr>
            <a:r>
              <a:rPr lang="en-US" altLang="zh-TW" sz="2100"/>
              <a:t>Next, the router checks whether the destination interface has an ACL. </a:t>
            </a:r>
          </a:p>
          <a:p>
            <a:pPr>
              <a:lnSpc>
                <a:spcPct val="80000"/>
              </a:lnSpc>
            </a:pPr>
            <a:r>
              <a:rPr lang="en-US" altLang="zh-TW" sz="2100"/>
              <a:t>If an ACL exists, the packet is now tested against the statements in the list and if the packet matches a statement, the action of accepting or rejecting the packet is performed. </a:t>
            </a:r>
          </a:p>
          <a:p>
            <a:pPr>
              <a:lnSpc>
                <a:spcPct val="80000"/>
              </a:lnSpc>
            </a:pPr>
            <a:r>
              <a:rPr lang="en-US" altLang="zh-TW" sz="2100"/>
              <a:t>If there is no ACL or the packet is accepted, the packet is encapsulated in the new layer 2 protocol and forwarded out the interface to the next device.</a:t>
            </a:r>
            <a:endParaRPr lang="zh-TW" altLang="en-US" sz="2100"/>
          </a:p>
        </p:txBody>
      </p:sp>
    </p:spTree>
    <p:extLst>
      <p:ext uri="{BB962C8B-B14F-4D97-AF65-F5344CB8AC3E}">
        <p14:creationId xmlns:p14="http://schemas.microsoft.com/office/powerpoint/2010/main" val="368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26B-9FE6-4261-8E2E-C1F92F56286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Creating ACLs </a:t>
            </a:r>
            <a:endParaRPr lang="zh-TW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/>
              <a:t>ACLs are created in the global configuration mode.   </a:t>
            </a:r>
          </a:p>
          <a:p>
            <a:r>
              <a:rPr lang="en-US" altLang="zh-TW" sz="2600"/>
              <a:t>There are many different types of ACLs including standard, extended, IPX, AppleTalk, and others. </a:t>
            </a:r>
          </a:p>
          <a:p>
            <a:r>
              <a:rPr lang="en-US" altLang="zh-TW" sz="2600"/>
              <a:t>When configuring ACLs on a router, each ACL must be uniquely identified by assigning a number to it. </a:t>
            </a:r>
          </a:p>
          <a:p>
            <a:r>
              <a:rPr lang="en-US" altLang="zh-TW" sz="2600"/>
              <a:t>This number identifies the type of access list created and must fall within the specific range of numbers that is valid for that type of list. 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041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59-50B5-4EE5-AE2D-D4FF0558FB5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8280400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FF57-0486-4243-B584-01A8AAB9F4E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After the proper command mode is entered and the list type number is decided upon, the user enters the access list statements using the keyword </a:t>
            </a:r>
            <a:r>
              <a:rPr lang="en-US" altLang="zh-TW" b="1">
                <a:solidFill>
                  <a:schemeClr val="accent2"/>
                </a:solidFill>
              </a:rPr>
              <a:t>access-list</a:t>
            </a:r>
            <a:r>
              <a:rPr lang="en-US" altLang="zh-TW"/>
              <a:t>, followed by the proper parameters. </a:t>
            </a:r>
          </a:p>
          <a:p>
            <a:r>
              <a:rPr lang="en-US" altLang="zh-TW"/>
              <a:t>Creating the access list is the first half of using them on a router. </a:t>
            </a:r>
          </a:p>
          <a:p>
            <a:r>
              <a:rPr lang="en-US" altLang="zh-TW"/>
              <a:t>The second half of the process is assigning them to the proper interface.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1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CE1A-9F68-4AB0-AABB-4DE86D8E0DB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208963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26AD-8286-4BD1-8242-251ABE893FD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8353425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kumimoji="1" lang="en-US" sz="3200" cap="none" dirty="0">
              <a:latin typeface="Arial" pitchFamily="-11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1500187"/>
          </a:xfrm>
        </p:spPr>
        <p:txBody>
          <a:bodyPr/>
          <a:lstStyle/>
          <a:p>
            <a:pPr algn="ctr"/>
            <a:r>
              <a:rPr kumimoji="1" lang="en-US" sz="4000" b="1" cap="all" dirty="0" smtClean="0">
                <a:solidFill>
                  <a:schemeClr val="tx2"/>
                </a:solidFill>
                <a:latin typeface="Arial" pitchFamily="-110" charset="0"/>
              </a:rPr>
              <a:t>10. Access Control List</a:t>
            </a:r>
            <a:endParaRPr kumimoji="1" lang="en-US" sz="4000" b="1" cap="all" dirty="0" smtClean="0">
              <a:solidFill>
                <a:schemeClr val="tx2"/>
              </a:solidFill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B4CF-E192-4BAD-8FBB-AA88395974B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496300" cy="567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1F8-64C4-4403-8E50-09CCE2C40C09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100"/>
              <a:t>These basic rules should be followed when creating and applying access lists: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One access list per protocol per direction.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Standard access lists should be applied closest to the destination.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Extended access lists should be applied closest to the source.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 the inbound or outbound interface reference as if looking at the port from inside the router.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Statements are processed sequentially from the top of list to the bottom until a match is found, if no match is found then the packet is denied.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There is an implicit deny at the end of all access lists. This will not appear in the configuration listing.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Access list entries should filter in the order from specific to general. Specific hosts should be denied first, and groups or general filters should come last. </a:t>
            </a:r>
          </a:p>
        </p:txBody>
      </p:sp>
    </p:spTree>
    <p:extLst>
      <p:ext uri="{BB962C8B-B14F-4D97-AF65-F5344CB8AC3E}">
        <p14:creationId xmlns:p14="http://schemas.microsoft.com/office/powerpoint/2010/main" val="37607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177E-995A-4A97-B4C5-E1DD798ADFD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91648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 sz="2200" dirty="0"/>
              <a:t>The match condition is examined first. The permit or deny is examined ONLY if the match is true.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Never work with an access list that is actively applied.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Use a text editor to create comments outlining the logic, then, fill in the statements that perform the logic.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New lines are always added to the end of the access list. A </a:t>
            </a:r>
            <a:r>
              <a:rPr lang="en-US" altLang="zh-TW" sz="2200" b="1" dirty="0"/>
              <a:t>no access-list</a:t>
            </a:r>
            <a:r>
              <a:rPr lang="en-US" altLang="zh-TW" sz="2200" dirty="0"/>
              <a:t> </a:t>
            </a:r>
            <a:r>
              <a:rPr lang="en-US" altLang="zh-TW" sz="2200" i="1" dirty="0"/>
              <a:t>x</a:t>
            </a:r>
            <a:r>
              <a:rPr lang="en-US" altLang="zh-TW" sz="2200" dirty="0"/>
              <a:t> command will remove the whole list. It is not possible to selectively add and remove lines with numbered ACLs.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An IP access list will send an ICMP host unreachable message to the sender of the rejected packet </a:t>
            </a:r>
            <a:r>
              <a:rPr lang="en-US" altLang="zh-TW" sz="2200" dirty="0"/>
              <a:t>and will discard the packet in the bit bucket.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Care should be used when removing an access list.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Outbound filters do not affect traffic originating from the local router.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3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23CA-8507-4C08-8259-6C435A2E82C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function of a wildcard mask </a:t>
            </a:r>
            <a:endParaRPr lang="zh-TW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100" dirty="0"/>
              <a:t>A wildcard mask is a 32-bit quantity that is divided into four octets. </a:t>
            </a:r>
          </a:p>
          <a:p>
            <a:pPr>
              <a:lnSpc>
                <a:spcPct val="80000"/>
              </a:lnSpc>
            </a:pPr>
            <a:r>
              <a:rPr lang="en-US" altLang="zh-TW" sz="2100" dirty="0"/>
              <a:t>The numbers one and zero in the mask are used to identify how to treat the corresponding IP address bits. </a:t>
            </a:r>
          </a:p>
          <a:p>
            <a:pPr>
              <a:lnSpc>
                <a:spcPct val="80000"/>
              </a:lnSpc>
            </a:pPr>
            <a:r>
              <a:rPr lang="en-US" altLang="zh-TW" sz="2100" dirty="0"/>
              <a:t>Wildcard masks have no functional relationship with subnet masks. </a:t>
            </a:r>
          </a:p>
          <a:p>
            <a:pPr>
              <a:lnSpc>
                <a:spcPct val="80000"/>
              </a:lnSpc>
            </a:pPr>
            <a:r>
              <a:rPr lang="en-US" altLang="zh-TW" sz="2100" dirty="0"/>
              <a:t>They are used for different purposes and follow different rules. </a:t>
            </a:r>
          </a:p>
          <a:p>
            <a:pPr>
              <a:lnSpc>
                <a:spcPct val="80000"/>
              </a:lnSpc>
            </a:pPr>
            <a:r>
              <a:rPr lang="en-US" altLang="zh-TW" sz="2100" dirty="0"/>
              <a:t>Subnet masks start from the left side of an IP address and work towards the right to extend the network field by borrowing bits from the host field. </a:t>
            </a:r>
          </a:p>
          <a:p>
            <a:pPr>
              <a:lnSpc>
                <a:spcPct val="80000"/>
              </a:lnSpc>
            </a:pPr>
            <a:r>
              <a:rPr lang="en-US" altLang="zh-TW" sz="2100" dirty="0">
                <a:solidFill>
                  <a:srgbClr val="C00000"/>
                </a:solidFill>
              </a:rPr>
              <a:t>Wildcard masks are designed to filter individual or groups of IP addresses permitting or denying access to resources based on the address.</a:t>
            </a:r>
            <a:r>
              <a:rPr lang="en-US" altLang="zh-TW" sz="2100" dirty="0"/>
              <a:t> 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1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C53E-19CD-4C26-A113-E0DD30F9AB6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/>
              <a:t>Another issue is that the ones and zeros mean something different in a wildcard mask as opposed to a subnet mask.   </a:t>
            </a:r>
          </a:p>
          <a:p>
            <a:r>
              <a:rPr lang="en-US" altLang="zh-TW" sz="2600"/>
              <a:t>In order to eliminate confusion, X’s will be substituted for the 1’s in the wildcard masks in the graphics. </a:t>
            </a:r>
          </a:p>
          <a:p>
            <a:r>
              <a:rPr lang="en-US" altLang="zh-TW" sz="2600"/>
              <a:t>This mask would be written as 0.0.255.255. </a:t>
            </a:r>
          </a:p>
          <a:p>
            <a:r>
              <a:rPr lang="en-US" altLang="zh-TW" sz="2600"/>
              <a:t>A zero means let the value through to be checked, the X’s (1’s) mean block the value from being compared.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6360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3CDF-D3BE-409B-8EE0-38C04896740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6867" name="Rectangl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8424863" cy="56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73C-3897-4424-A7AA-B3BBA6C793B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916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/>
              <a:t>There are two special keywords that are used in ACLs, the </a:t>
            </a:r>
            <a:r>
              <a:rPr lang="en-US" altLang="zh-TW" sz="2600" b="1"/>
              <a:t>any</a:t>
            </a:r>
            <a:r>
              <a:rPr lang="en-US" altLang="zh-TW" sz="2600"/>
              <a:t> and </a:t>
            </a:r>
            <a:r>
              <a:rPr lang="en-US" altLang="zh-TW" sz="2600" b="1"/>
              <a:t>host</a:t>
            </a:r>
            <a:r>
              <a:rPr lang="en-US" altLang="zh-TW" sz="2600"/>
              <a:t> options.  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Simply put, the </a:t>
            </a:r>
            <a:r>
              <a:rPr lang="en-US" altLang="zh-TW" sz="2600" b="1"/>
              <a:t>any</a:t>
            </a:r>
            <a:r>
              <a:rPr lang="en-US" altLang="zh-TW" sz="2600"/>
              <a:t> option substitutes 0.0.0.0 for the IP address and 255.255.255.255 for the wildcard mask.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This option will match any address that it is compared against.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The </a:t>
            </a:r>
            <a:r>
              <a:rPr lang="en-US" altLang="zh-TW" sz="2600" b="1"/>
              <a:t>host</a:t>
            </a:r>
            <a:r>
              <a:rPr lang="en-US" altLang="zh-TW" sz="2600"/>
              <a:t> option substitutes for the 0.0.0.0 mask.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This mask requires that all bits of the ACL address and the packet address match.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This option will match just one address. 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166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CEE8-C95F-4A28-AE50-C9E6A5E31BC4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8569325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5700-1290-47D8-B8A7-3FE8A0A2661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Verifying ACLs </a:t>
            </a:r>
            <a:endParaRPr lang="zh-TW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 b="1">
                <a:solidFill>
                  <a:schemeClr val="accent2"/>
                </a:solidFill>
              </a:rPr>
              <a:t>show ip interface</a:t>
            </a:r>
            <a:r>
              <a:rPr lang="en-US" altLang="zh-TW"/>
              <a:t> command displays IP interface information and indicates whether any ACLs are set.</a:t>
            </a:r>
          </a:p>
          <a:p>
            <a:r>
              <a:rPr lang="en-US" altLang="zh-TW"/>
              <a:t>The </a:t>
            </a:r>
            <a:r>
              <a:rPr lang="en-US" altLang="zh-TW" b="1">
                <a:solidFill>
                  <a:schemeClr val="accent2"/>
                </a:solidFill>
              </a:rPr>
              <a:t>show access-lists</a:t>
            </a:r>
            <a:r>
              <a:rPr lang="en-US" altLang="zh-TW"/>
              <a:t> command displays the contents of all ACLs on the router.   </a:t>
            </a:r>
          </a:p>
          <a:p>
            <a:r>
              <a:rPr lang="en-US" altLang="zh-TW"/>
              <a:t>The </a:t>
            </a:r>
            <a:r>
              <a:rPr lang="en-US" altLang="zh-TW" b="1">
                <a:solidFill>
                  <a:schemeClr val="accent2"/>
                </a:solidFill>
              </a:rPr>
              <a:t>show running-config</a:t>
            </a:r>
            <a:r>
              <a:rPr lang="en-US" altLang="zh-TW"/>
              <a:t> command will also reveal the access lists on a router and the interface assignment information.  </a:t>
            </a:r>
          </a:p>
        </p:txBody>
      </p:sp>
    </p:spTree>
    <p:extLst>
      <p:ext uri="{BB962C8B-B14F-4D97-AF65-F5344CB8AC3E}">
        <p14:creationId xmlns:p14="http://schemas.microsoft.com/office/powerpoint/2010/main" val="23492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06CB-58D2-4CDF-8784-0BFA4409212C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351838" cy="45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05400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Overview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LAN Switching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IPv4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IPv6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Routing Protocols -- RIP, </a:t>
            </a:r>
            <a:r>
              <a:rPr lang="en-US" sz="2000" dirty="0" err="1" smtClean="0"/>
              <a:t>RIPng</a:t>
            </a:r>
            <a:r>
              <a:rPr lang="en-US" sz="2000" dirty="0" smtClean="0"/>
              <a:t>, OSPF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Routing Protocols -- ISIS, BGP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MPLS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Midterm Exam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Transport Layer -- TCP/UDP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 smtClean="0"/>
              <a:t>Access </a:t>
            </a:r>
            <a:r>
              <a:rPr lang="en-US" sz="2000" b="1" dirty="0" smtClean="0"/>
              <a:t>Control List (ACL</a:t>
            </a:r>
            <a:r>
              <a:rPr lang="en-US" sz="2000" b="1" dirty="0" smtClean="0"/>
              <a:t>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Congestion Control &amp; Quality of Service (</a:t>
            </a:r>
            <a:r>
              <a:rPr lang="en-US" sz="2000" dirty="0" err="1"/>
              <a:t>QoS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Application Layer Protocols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Application Layer Protocols continue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Others – Multicast, SDN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Final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7E8D-94A7-40D4-8C23-8CF8E640AE26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351838" cy="46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CFC3-3280-41BC-9345-180671963580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Access Control List Fundamentals</a:t>
            </a:r>
            <a:r>
              <a:rPr lang="en-US" altLang="zh-TW">
                <a:solidFill>
                  <a:schemeClr val="accent2"/>
                </a:solidFill>
              </a:rPr>
              <a:t> </a:t>
            </a:r>
          </a:p>
          <a:p>
            <a:r>
              <a:rPr lang="en-US" altLang="zh-TW" b="1">
                <a:solidFill>
                  <a:schemeClr val="accent2"/>
                </a:solidFill>
              </a:rPr>
              <a:t>Access Control Lists (ACLs)</a:t>
            </a:r>
            <a:endParaRPr lang="zh-TW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195F-3353-4192-8085-64DF99E7CEFB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 ACLs </a:t>
            </a:r>
            <a:endParaRPr lang="zh-TW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/>
              <a:t>Standard ACLs check the source address of IP packets that are routed.  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The standard version of the </a:t>
            </a:r>
            <a:r>
              <a:rPr lang="en-US" altLang="zh-TW" sz="2600" b="1"/>
              <a:t>access-list</a:t>
            </a:r>
            <a:r>
              <a:rPr lang="en-US" altLang="zh-TW" sz="2600"/>
              <a:t> global configuration command is used to define a standard ACL with a number in the range of 1 to 99 (also from 1300 to 1999 in recent IOS).  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The full syntax of the standard ACL command is: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100"/>
              <a:t>Router(config)#</a:t>
            </a:r>
            <a:r>
              <a:rPr lang="en-US" altLang="zh-TW" sz="2100" b="1"/>
              <a:t>access-list</a:t>
            </a:r>
            <a:r>
              <a:rPr lang="en-US" altLang="zh-TW" sz="2100"/>
              <a:t> </a:t>
            </a:r>
            <a:r>
              <a:rPr lang="en-US" altLang="zh-TW" sz="2100" i="1"/>
              <a:t>access-list-number</a:t>
            </a:r>
            <a:r>
              <a:rPr lang="en-US" altLang="zh-TW" sz="2100"/>
              <a:t> {deny | permit} source [</a:t>
            </a:r>
            <a:r>
              <a:rPr lang="en-US" altLang="zh-TW" sz="2100" i="1"/>
              <a:t>source-wildcard</a:t>
            </a:r>
            <a:r>
              <a:rPr lang="en-US" altLang="zh-TW" sz="2100"/>
              <a:t> ] [</a:t>
            </a:r>
            <a:r>
              <a:rPr lang="en-US" altLang="zh-TW" sz="2100" b="1"/>
              <a:t>log</a:t>
            </a:r>
            <a:r>
              <a:rPr lang="en-US" altLang="zh-TW" sz="2100"/>
              <a:t>]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The no form of this command is used to remove a standard ACL. This is the syntax: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100"/>
              <a:t>Router(config)#</a:t>
            </a:r>
            <a:r>
              <a:rPr lang="en-US" altLang="zh-TW" sz="2100" b="1"/>
              <a:t>no access-list</a:t>
            </a:r>
            <a:r>
              <a:rPr lang="en-US" altLang="zh-TW" sz="2100"/>
              <a:t> </a:t>
            </a:r>
            <a:r>
              <a:rPr lang="en-US" altLang="zh-TW" sz="2100" i="1"/>
              <a:t>access-list-number</a:t>
            </a:r>
            <a:endParaRPr lang="zh-TW" altLang="en-US" sz="2100" i="1"/>
          </a:p>
        </p:txBody>
      </p:sp>
    </p:spTree>
    <p:extLst>
      <p:ext uri="{BB962C8B-B14F-4D97-AF65-F5344CB8AC3E}">
        <p14:creationId xmlns:p14="http://schemas.microsoft.com/office/powerpoint/2010/main" val="17322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F17-66F6-445A-9AEF-7820549F31D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8569325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098-C831-4063-AC41-ED5DE7DEA55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Extended ACLs </a:t>
            </a:r>
            <a:endParaRPr lang="zh-TW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56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/>
              <a:t>Extended ACLs check the source and destination packet addresses as well as being able to check for protocols and port numbers. </a:t>
            </a:r>
          </a:p>
          <a:p>
            <a:pPr>
              <a:lnSpc>
                <a:spcPct val="90000"/>
              </a:lnSpc>
            </a:pPr>
            <a:r>
              <a:rPr lang="en-US" altLang="zh-TW" sz="2100"/>
              <a:t>At the end of the extended ACL statement, additional precision is gained from a field that specifies the optional Transmission Control Protocol (TCP) or User Datagram Protocol (UDP) port number.   </a:t>
            </a:r>
          </a:p>
          <a:p>
            <a:pPr>
              <a:lnSpc>
                <a:spcPct val="90000"/>
              </a:lnSpc>
            </a:pPr>
            <a:r>
              <a:rPr lang="en-US" altLang="zh-TW" sz="2100"/>
              <a:t>Logical operations may be specified such as, equal (eq), not equal (neq), greater than (gt), and less than (lt), that the extended ACL will perform on specific protocols. </a:t>
            </a:r>
          </a:p>
          <a:p>
            <a:pPr>
              <a:lnSpc>
                <a:spcPct val="90000"/>
              </a:lnSpc>
            </a:pPr>
            <a:r>
              <a:rPr lang="en-US" altLang="zh-TW" sz="2100"/>
              <a:t>Extended ACLs use an access-list-number in the range 100 to 199 (also from 2000 to 2699 in recent IOS).</a:t>
            </a:r>
          </a:p>
        </p:txBody>
      </p:sp>
    </p:spTree>
    <p:extLst>
      <p:ext uri="{BB962C8B-B14F-4D97-AF65-F5344CB8AC3E}">
        <p14:creationId xmlns:p14="http://schemas.microsoft.com/office/powerpoint/2010/main" val="24122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755-A3C6-4BB3-9CEE-95C5CE752307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 b="1"/>
              <a:t>ip access-group</a:t>
            </a:r>
            <a:r>
              <a:rPr lang="en-US" altLang="zh-TW"/>
              <a:t> command links an existing extended ACL to an interface. </a:t>
            </a:r>
          </a:p>
          <a:p>
            <a:r>
              <a:rPr lang="en-US" altLang="zh-TW"/>
              <a:t>Remember that only one ACL per interface, per direction, per protocol is allowed. </a:t>
            </a:r>
          </a:p>
          <a:p>
            <a:r>
              <a:rPr lang="en-US" altLang="zh-TW"/>
              <a:t>The format of the command is: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Router(config-if)#</a:t>
            </a:r>
            <a:r>
              <a:rPr lang="en-US" altLang="zh-TW" b="1"/>
              <a:t>ip access-group </a:t>
            </a:r>
            <a:r>
              <a:rPr lang="en-US" altLang="zh-TW" i="1"/>
              <a:t>access-list-number</a:t>
            </a:r>
            <a:r>
              <a:rPr lang="en-US" altLang="zh-TW"/>
              <a:t> {in | out}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9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ADAD-BC93-4926-8213-99665BB776B6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496300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C128-5AD8-478F-8A9E-1B8B9144186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Named ACLs </a:t>
            </a:r>
            <a:endParaRPr lang="zh-TW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500" dirty="0" smtClean="0"/>
              <a:t>The </a:t>
            </a:r>
            <a:r>
              <a:rPr lang="en-US" altLang="zh-TW" sz="2500" dirty="0"/>
              <a:t>advantages that a named access list provides are: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Intuitively identify an ACL using an alphanumeric name.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Eliminate the limit of 798 simple and 799 extended ACLs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Named ACLs provide the ability to modify ACLs without deleting and then reconfiguring them. It is important to note that a named access list will allow the deletion of statements but will only allow for statements to be inserted at the end of a list.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01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93A-1010-4290-8E9B-2C83DF2AA1A9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named ACL is created with the </a:t>
            </a:r>
            <a:r>
              <a:rPr lang="en-US" altLang="zh-TW" b="1"/>
              <a:t>ip access-list</a:t>
            </a:r>
            <a:r>
              <a:rPr lang="en-US" altLang="zh-TW"/>
              <a:t> command.   </a:t>
            </a:r>
          </a:p>
          <a:p>
            <a:r>
              <a:rPr lang="en-US" altLang="zh-TW"/>
              <a:t>This places the user in the ACL configuration mode. </a:t>
            </a:r>
          </a:p>
          <a:p>
            <a:r>
              <a:rPr lang="en-US" altLang="zh-TW"/>
              <a:t>In ACL configuration mode, specify one or more conditions to be permitted or denied. </a:t>
            </a:r>
          </a:p>
        </p:txBody>
      </p:sp>
    </p:spTree>
    <p:extLst>
      <p:ext uri="{BB962C8B-B14F-4D97-AF65-F5344CB8AC3E}">
        <p14:creationId xmlns:p14="http://schemas.microsoft.com/office/powerpoint/2010/main" val="24957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1E2-37CF-4A1F-9231-5CF0B73F22E9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496300" cy="570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 Books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76800"/>
          </a:xfrm>
        </p:spPr>
        <p:txBody>
          <a:bodyPr>
            <a:normAutofit/>
          </a:bodyPr>
          <a:lstStyle/>
          <a:p>
            <a:r>
              <a:rPr lang="en-US" b="1" dirty="0"/>
              <a:t>Cisco CCNA Routing and Switching ICND2 200-101 Official Cert Guide, Academic </a:t>
            </a:r>
            <a:r>
              <a:rPr lang="en-US" b="1" dirty="0" smtClean="0"/>
              <a:t>Edition </a:t>
            </a:r>
            <a:r>
              <a:rPr lang="en-US" dirty="0" smtClean="0"/>
              <a:t>by </a:t>
            </a:r>
            <a:r>
              <a:rPr lang="en-US" dirty="0" err="1" smtClean="0"/>
              <a:t>Wendel</a:t>
            </a:r>
            <a:r>
              <a:rPr lang="en-US" dirty="0" smtClean="0"/>
              <a:t> Odom --</a:t>
            </a:r>
            <a:r>
              <a:rPr lang="en-US" b="1" dirty="0" smtClean="0"/>
              <a:t> </a:t>
            </a:r>
            <a:r>
              <a:rPr lang="en-US" dirty="0" smtClean="0"/>
              <a:t>July </a:t>
            </a:r>
            <a:r>
              <a:rPr lang="en-US" dirty="0"/>
              <a:t>10, </a:t>
            </a:r>
            <a:r>
              <a:rPr lang="en-US" dirty="0" smtClean="0"/>
              <a:t>2013</a:t>
            </a:r>
            <a:r>
              <a:rPr lang="en-US" b="1" dirty="0" smtClean="0"/>
              <a:t>.          </a:t>
            </a:r>
            <a:r>
              <a:rPr lang="en-US" dirty="0"/>
              <a:t>ISBN-13: 978-1587144882</a:t>
            </a:r>
            <a:endParaRPr lang="en-US" b="1" dirty="0"/>
          </a:p>
          <a:p>
            <a:r>
              <a:rPr lang="en-US" b="1" dirty="0"/>
              <a:t>The TCP/IP Guide: A Comprehensive, Illustrated Internet Protocols </a:t>
            </a:r>
            <a:r>
              <a:rPr lang="en-US" b="1" dirty="0" smtClean="0"/>
              <a:t>Reference </a:t>
            </a:r>
            <a:r>
              <a:rPr lang="en-US" dirty="0" smtClean="0"/>
              <a:t>by</a:t>
            </a:r>
            <a:r>
              <a:rPr lang="en-US" b="1" dirty="0" smtClean="0"/>
              <a:t> </a:t>
            </a:r>
            <a:r>
              <a:rPr lang="en-US" dirty="0"/>
              <a:t>Charles M. </a:t>
            </a:r>
            <a:r>
              <a:rPr lang="en-US" dirty="0" err="1"/>
              <a:t>Kozierok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October 1, </a:t>
            </a:r>
            <a:r>
              <a:rPr lang="en-US" dirty="0" smtClean="0"/>
              <a:t>2005.                    </a:t>
            </a:r>
            <a:r>
              <a:rPr lang="en-US" b="1" dirty="0" smtClean="0"/>
              <a:t> </a:t>
            </a:r>
            <a:r>
              <a:rPr lang="en-US" dirty="0"/>
              <a:t>ISBN-13: 978-1593270476</a:t>
            </a:r>
            <a:endParaRPr lang="en-US" b="1" dirty="0"/>
          </a:p>
          <a:p>
            <a:r>
              <a:rPr lang="en-US" b="1" dirty="0" smtClean="0"/>
              <a:t>Data and Computer Communications (10th Edition) (William Stallings Books on Computer and Data Communications) </a:t>
            </a:r>
            <a:r>
              <a:rPr lang="en-US" dirty="0" smtClean="0"/>
              <a:t>by Williams Stallings – September 23, 2013.</a:t>
            </a:r>
            <a:r>
              <a:rPr lang="en-US" b="1" dirty="0" smtClean="0"/>
              <a:t>                                                            </a:t>
            </a:r>
            <a:r>
              <a:rPr lang="en-US" dirty="0" smtClean="0"/>
              <a:t>ISBN-13</a:t>
            </a:r>
            <a:r>
              <a:rPr lang="en-US" dirty="0"/>
              <a:t>: 978-0133506488 </a:t>
            </a:r>
            <a:endParaRPr lang="en-US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http://class.svuca.edu/~sandy/class/CS540/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780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4C9-37D8-405A-9AA7-34502564D5DB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Placing ACLs </a:t>
            </a:r>
            <a:endParaRPr lang="zh-TW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/>
              <a:t>Another important consideration of implementing ACLs is where the access list is placed. </a:t>
            </a:r>
          </a:p>
          <a:p>
            <a:r>
              <a:rPr lang="en-US" altLang="zh-TW" sz="2600"/>
              <a:t>If the ACLs are placed in the proper location, not only can traffic be filtered, but it can make the whole network more efficient. </a:t>
            </a:r>
          </a:p>
          <a:p>
            <a:r>
              <a:rPr lang="en-US" altLang="zh-TW" sz="2600"/>
              <a:t>If traffic is going to be filtered, the ACL should be placed where it has the greatest impact on increasing efficiency. 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7657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46BE-A79D-49D7-8017-947E7F7D7A7B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general rule is to put the extended ACLs as close as possible to the source of the traffic denied. </a:t>
            </a:r>
          </a:p>
          <a:p>
            <a:r>
              <a:rPr lang="en-US" altLang="zh-TW"/>
              <a:t>Standard ACLs do not specify destination addresses, so they should be placed as close to the destination as possible.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60CE-5140-4FD9-805A-6D6AA0FA811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Firewalls </a:t>
            </a:r>
            <a:endParaRPr lang="zh-TW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/>
              <a:t>A firewall is an architectural structure that exists between the user and the outside world to protect the internal network from intruders. </a:t>
            </a:r>
          </a:p>
          <a:p>
            <a:r>
              <a:rPr lang="en-US" altLang="zh-TW" sz="2600"/>
              <a:t>In this architecture, the router that is connected to the Internet, referred to as the exterior router, forces all incoming traffic to go to the application gateway. </a:t>
            </a:r>
          </a:p>
          <a:p>
            <a:r>
              <a:rPr lang="en-US" altLang="zh-TW" sz="2600"/>
              <a:t>ACLs should be used in firewall routers, which are often positioned between the internal network and an external network, such as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2067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4BE3-EDAA-41AD-B7E0-7E02A84B3D84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Restricting virtual terminal access </a:t>
            </a:r>
            <a:endParaRPr lang="zh-TW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/>
              <a:t>Just as there are physical ports or interfaces, such as Fa0/0 and S0/0 on the router, there are also virtual ports.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These virtual ports are called vty lines.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For security purposes, users can be denied or permitted virtual terminal access to the router.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As a result, there is only one type of vty access list. 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Identical restrictions should be placed on all vty lines as it is not possible to control which line a user will connect on.</a:t>
            </a:r>
          </a:p>
          <a:p>
            <a:pPr>
              <a:lnSpc>
                <a:spcPct val="90000"/>
              </a:lnSpc>
            </a:pP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6118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41E3-CE1B-47FA-BA4E-C8C820CE6AF9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916487"/>
          </a:xfrm>
        </p:spPr>
        <p:txBody>
          <a:bodyPr/>
          <a:lstStyle/>
          <a:p>
            <a:r>
              <a:rPr lang="en-US" altLang="zh-TW" sz="2600"/>
              <a:t>However, applying the ACL to a terminal line requires the </a:t>
            </a:r>
            <a:r>
              <a:rPr lang="en-US" altLang="zh-TW" sz="2600" b="1"/>
              <a:t>access-class</a:t>
            </a:r>
            <a:r>
              <a:rPr lang="en-US" altLang="zh-TW" sz="2600"/>
              <a:t> command instead of the </a:t>
            </a:r>
            <a:r>
              <a:rPr lang="en-US" altLang="zh-TW" sz="2600" b="1"/>
              <a:t>access-group</a:t>
            </a:r>
            <a:r>
              <a:rPr lang="en-US" altLang="zh-TW" sz="2600"/>
              <a:t> command.  </a:t>
            </a:r>
          </a:p>
          <a:p>
            <a:r>
              <a:rPr lang="en-US" altLang="zh-TW" sz="2600"/>
              <a:t>The following should be considered when configuring access lists on vty lines:</a:t>
            </a:r>
          </a:p>
          <a:p>
            <a:pPr lvl="1"/>
            <a:r>
              <a:rPr lang="en-US" altLang="zh-TW" sz="2200"/>
              <a:t>When controlling access to an interface, a name or number can be used. </a:t>
            </a:r>
          </a:p>
          <a:p>
            <a:pPr lvl="1"/>
            <a:r>
              <a:rPr lang="en-US" altLang="zh-TW" sz="2200"/>
              <a:t>Only numbered access lists can be applied to virtual lines. </a:t>
            </a:r>
          </a:p>
          <a:p>
            <a:pPr lvl="1"/>
            <a:r>
              <a:rPr lang="en-US" altLang="zh-TW" sz="2200"/>
              <a:t>Set identical restrictions on all the virtual terminal lines, because a user can attempt to connect to any of them. </a:t>
            </a:r>
          </a:p>
          <a:p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94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FDC4-F35D-4307-A555-6F307033EC99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64076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BD2-44B5-43A6-B9A3-67542B0280B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are ACLs </a:t>
            </a:r>
            <a:endParaRPr lang="zh-TW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ACLs are lists of conditions that are applied to traffic traveling across a router's interface. </a:t>
            </a:r>
          </a:p>
          <a:p>
            <a:r>
              <a:rPr lang="en-US" altLang="zh-TW"/>
              <a:t>These lists tell the router what types of packets to accept or deny.</a:t>
            </a:r>
          </a:p>
          <a:p>
            <a:r>
              <a:rPr lang="en-US" altLang="zh-TW"/>
              <a:t>Acceptance and denial can be based on specified conditions. </a:t>
            </a:r>
          </a:p>
          <a:p>
            <a:r>
              <a:rPr lang="en-US" altLang="zh-TW"/>
              <a:t>ACLs enable management of traffic and secure access to and from a network.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0951-E977-4A4C-81D8-F0C96E631B5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8064500" cy="53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EF96-AC2A-46EF-8732-6D15658CB76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/>
              <a:t>ACLs can be created for all routed network protocols, such as Internet Protocol (IP) and Internetwork Packet Exchange (IPX).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ACLs must be defined on a per-protocol, per direction, or per port basis.  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ACLs control traffic in one direction at a time on an interface.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A separate ACL would need to be created for each direction, one for inbound and one for outbound traffic. </a:t>
            </a:r>
          </a:p>
          <a:p>
            <a:pPr>
              <a:lnSpc>
                <a:spcPct val="80000"/>
              </a:lnSpc>
            </a:pPr>
            <a:r>
              <a:rPr lang="en-US" altLang="zh-TW" sz="2600"/>
              <a:t>Finally every interface can have multiple protocols and directions defined. </a:t>
            </a:r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045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9566-2944-4BF8-81F5-BDE4CA56955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135938" cy="50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7CB2-07FF-4262-8C16-07AF03ED726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83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/>
              <a:t>The following are some of the primary reasons to create ACLs: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Limit network traffic and increase network performance. 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Provide traffic flow control. ACLs can restrict the delivery of routing updates. 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Provide a basic level of security for network access. 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Decide which types of traffic are forwarded or blocked at the router interfaces. 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Allow an administrator to control what areas a client can access on a network. 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Screen certain hosts to either allow or deny access to part of a network. 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35727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94188</TotalTime>
  <Words>2307</Words>
  <Application>Microsoft Office PowerPoint</Application>
  <PresentationFormat>On-screen Show (4:3)</PresentationFormat>
  <Paragraphs>200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MS PGothic</vt:lpstr>
      <vt:lpstr>新細明體</vt:lpstr>
      <vt:lpstr>Arial</vt:lpstr>
      <vt:lpstr>Calibri</vt:lpstr>
      <vt:lpstr>Calibri Light</vt:lpstr>
      <vt:lpstr>Times New Roman</vt:lpstr>
      <vt:lpstr>Wingdings</vt:lpstr>
      <vt:lpstr>Office Theme</vt:lpstr>
      <vt:lpstr>CS 540 Computer Networks II</vt:lpstr>
      <vt:lpstr>PowerPoint Presentation</vt:lpstr>
      <vt:lpstr>Topics</vt:lpstr>
      <vt:lpstr>Reference Books</vt:lpstr>
      <vt:lpstr>What are ACLs </vt:lpstr>
      <vt:lpstr>PowerPoint Presentation</vt:lpstr>
      <vt:lpstr>PowerPoint Presentation</vt:lpstr>
      <vt:lpstr>PowerPoint Presentation</vt:lpstr>
      <vt:lpstr>PowerPoint Presentation</vt:lpstr>
      <vt:lpstr>How ACLs Work </vt:lpstr>
      <vt:lpstr>PowerPoint Presentation</vt:lpstr>
      <vt:lpstr>PowerPoint Presentation</vt:lpstr>
      <vt:lpstr>PowerPoint Presentation</vt:lpstr>
      <vt:lpstr>PowerPoint Presentation</vt:lpstr>
      <vt:lpstr>Creating ACLs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function of a wildcard mask </vt:lpstr>
      <vt:lpstr>PowerPoint Presentation</vt:lpstr>
      <vt:lpstr>PowerPoint Presentation</vt:lpstr>
      <vt:lpstr> </vt:lpstr>
      <vt:lpstr>PowerPoint Presentation</vt:lpstr>
      <vt:lpstr>Verifying ACLs </vt:lpstr>
      <vt:lpstr>PowerPoint Presentation</vt:lpstr>
      <vt:lpstr>PowerPoint Presentation</vt:lpstr>
      <vt:lpstr>Outline</vt:lpstr>
      <vt:lpstr>Standard ACLs </vt:lpstr>
      <vt:lpstr>PowerPoint Presentation</vt:lpstr>
      <vt:lpstr>Extended ACLs </vt:lpstr>
      <vt:lpstr>PowerPoint Presentation</vt:lpstr>
      <vt:lpstr>PowerPoint Presentation</vt:lpstr>
      <vt:lpstr>Named ACLs </vt:lpstr>
      <vt:lpstr>PowerPoint Presentation</vt:lpstr>
      <vt:lpstr>PowerPoint Presentation</vt:lpstr>
      <vt:lpstr>Placing ACLs </vt:lpstr>
      <vt:lpstr>PowerPoint Presentation</vt:lpstr>
      <vt:lpstr>Firewalls </vt:lpstr>
      <vt:lpstr>Restricting virtual terminal access </vt:lpstr>
      <vt:lpstr>PowerPoint Presentation</vt:lpstr>
      <vt:lpstr>PowerPoint Presentation</vt:lpstr>
    </vt:vector>
  </TitlesOfParts>
  <Company>School of IT&amp;EE, UNSW@ADFA, Australia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15 - William Stallings, Data and Computer Communications, 8/e</dc:title>
  <dc:subject>Lecture Slides</dc:subject>
  <dc:creator>Dr Lawrie Brown</dc:creator>
  <cp:lastModifiedBy>Sandy Wang</cp:lastModifiedBy>
  <cp:revision>562</cp:revision>
  <cp:lastPrinted>2006-08-04T05:39:36Z</cp:lastPrinted>
  <dcterms:created xsi:type="dcterms:W3CDTF">2013-09-25T03:36:40Z</dcterms:created>
  <dcterms:modified xsi:type="dcterms:W3CDTF">2015-03-30T19:55:20Z</dcterms:modified>
</cp:coreProperties>
</file>