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3">
  <p:sldMasterIdLst>
    <p:sldMasterId id="2147483750" r:id="rId1"/>
  </p:sldMasterIdLst>
  <p:notesMasterIdLst>
    <p:notesMasterId r:id="rId38"/>
  </p:notesMasterIdLst>
  <p:handoutMasterIdLst>
    <p:handoutMasterId r:id="rId39"/>
  </p:handoutMasterIdLst>
  <p:sldIdLst>
    <p:sldId id="368" r:id="rId2"/>
    <p:sldId id="369" r:id="rId3"/>
    <p:sldId id="373" r:id="rId4"/>
    <p:sldId id="374" r:id="rId5"/>
    <p:sldId id="375" r:id="rId6"/>
    <p:sldId id="406" r:id="rId7"/>
    <p:sldId id="407" r:id="rId8"/>
    <p:sldId id="408" r:id="rId9"/>
    <p:sldId id="409" r:id="rId10"/>
    <p:sldId id="410" r:id="rId11"/>
    <p:sldId id="411" r:id="rId12"/>
    <p:sldId id="412" r:id="rId13"/>
    <p:sldId id="413" r:id="rId14"/>
    <p:sldId id="383" r:id="rId15"/>
    <p:sldId id="414" r:id="rId16"/>
    <p:sldId id="415" r:id="rId17"/>
    <p:sldId id="416" r:id="rId18"/>
    <p:sldId id="417" r:id="rId19"/>
    <p:sldId id="418" r:id="rId20"/>
    <p:sldId id="419" r:id="rId21"/>
    <p:sldId id="420" r:id="rId22"/>
    <p:sldId id="421" r:id="rId23"/>
    <p:sldId id="387" r:id="rId24"/>
    <p:sldId id="388" r:id="rId25"/>
    <p:sldId id="389" r:id="rId26"/>
    <p:sldId id="390" r:id="rId27"/>
    <p:sldId id="391" r:id="rId28"/>
    <p:sldId id="392" r:id="rId29"/>
    <p:sldId id="393" r:id="rId30"/>
    <p:sldId id="394" r:id="rId31"/>
    <p:sldId id="395" r:id="rId32"/>
    <p:sldId id="396" r:id="rId33"/>
    <p:sldId id="398" r:id="rId34"/>
    <p:sldId id="400" r:id="rId35"/>
    <p:sldId id="403" r:id="rId36"/>
    <p:sldId id="404" r:id="rId3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1pPr>
    <a:lvl2pPr marL="4572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2pPr>
    <a:lvl3pPr marL="9144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3pPr>
    <a:lvl4pPr marL="13716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4pPr>
    <a:lvl5pPr marL="18288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5pPr>
    <a:lvl6pPr marL="2286000" algn="l" defTabSz="457200" rtl="0" eaLnBrk="1" latinLnBrk="0" hangingPunct="1">
      <a:defRPr sz="2400" kern="1200">
        <a:solidFill>
          <a:schemeClr val="tx1"/>
        </a:solidFill>
        <a:latin typeface="Times New Roman" pitchFamily="32" charset="0"/>
        <a:ea typeface="Arial" pitchFamily="32" charset="0"/>
        <a:cs typeface="Arial" pitchFamily="32" charset="0"/>
      </a:defRPr>
    </a:lvl6pPr>
    <a:lvl7pPr marL="2743200" algn="l" defTabSz="457200" rtl="0" eaLnBrk="1" latinLnBrk="0" hangingPunct="1">
      <a:defRPr sz="2400" kern="1200">
        <a:solidFill>
          <a:schemeClr val="tx1"/>
        </a:solidFill>
        <a:latin typeface="Times New Roman" pitchFamily="32" charset="0"/>
        <a:ea typeface="Arial" pitchFamily="32" charset="0"/>
        <a:cs typeface="Arial" pitchFamily="32" charset="0"/>
      </a:defRPr>
    </a:lvl7pPr>
    <a:lvl8pPr marL="3200400" algn="l" defTabSz="457200" rtl="0" eaLnBrk="1" latinLnBrk="0" hangingPunct="1">
      <a:defRPr sz="2400" kern="1200">
        <a:solidFill>
          <a:schemeClr val="tx1"/>
        </a:solidFill>
        <a:latin typeface="Times New Roman" pitchFamily="32" charset="0"/>
        <a:ea typeface="Arial" pitchFamily="32" charset="0"/>
        <a:cs typeface="Arial" pitchFamily="32" charset="0"/>
      </a:defRPr>
    </a:lvl8pPr>
    <a:lvl9pPr marL="3657600" algn="l" defTabSz="457200" rtl="0" eaLnBrk="1" latinLnBrk="0" hangingPunct="1">
      <a:defRPr sz="2400" kern="1200">
        <a:solidFill>
          <a:schemeClr val="tx1"/>
        </a:solidFill>
        <a:latin typeface="Times New Roman" pitchFamily="32" charset="0"/>
        <a:ea typeface="Arial" pitchFamily="32" charset="0"/>
        <a:cs typeface="Arial" pitchFamily="3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99FFCC"/>
    <a:srgbClr val="FFFFCC"/>
    <a:srgbClr val="00FF00"/>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06" autoAdjust="0"/>
    <p:restoredTop sz="87714" autoAdjust="0"/>
  </p:normalViewPr>
  <p:slideViewPr>
    <p:cSldViewPr>
      <p:cViewPr>
        <p:scale>
          <a:sx n="62" d="100"/>
          <a:sy n="62" d="100"/>
        </p:scale>
        <p:origin x="1764" y="138"/>
      </p:cViewPr>
      <p:guideLst>
        <p:guide orient="horz" pos="2160"/>
        <p:guide pos="2880"/>
      </p:guideLst>
    </p:cSldViewPr>
  </p:slideViewPr>
  <p:outlineViewPr>
    <p:cViewPr>
      <p:scale>
        <a:sx n="33" d="100"/>
        <a:sy n="33" d="100"/>
      </p:scale>
      <p:origin x="0" y="-3732"/>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70" d="100"/>
        <a:sy n="70" d="100"/>
      </p:scale>
      <p:origin x="0" y="-4266"/>
    </p:cViewPr>
  </p:sorterViewPr>
  <p:notesViewPr>
    <p:cSldViewPr>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27.xml"/><Relationship Id="rId7" Type="http://schemas.openxmlformats.org/officeDocument/2006/relationships/slide" Target="slides/slide35.xml"/><Relationship Id="rId2" Type="http://schemas.openxmlformats.org/officeDocument/2006/relationships/slide" Target="slides/slide24.xml"/><Relationship Id="rId1" Type="http://schemas.openxmlformats.org/officeDocument/2006/relationships/slide" Target="slides/slide14.xml"/><Relationship Id="rId6" Type="http://schemas.openxmlformats.org/officeDocument/2006/relationships/slide" Target="slides/slide33.xml"/><Relationship Id="rId5" Type="http://schemas.openxmlformats.org/officeDocument/2006/relationships/slide" Target="slides/slide32.xml"/><Relationship Id="rId4"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1105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D6E1AFB5-3130-264F-B939-717385EB603F}" type="slidenum">
              <a:rPr lang="en-US"/>
              <a:pPr/>
              <a:t>‹#›</a:t>
            </a:fld>
            <a:endParaRPr lang="en-US" dirty="0"/>
          </a:p>
        </p:txBody>
      </p:sp>
    </p:spTree>
    <p:extLst>
      <p:ext uri="{BB962C8B-B14F-4D97-AF65-F5344CB8AC3E}">
        <p14:creationId xmlns:p14="http://schemas.microsoft.com/office/powerpoint/2010/main" val="2578871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5837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5958"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4D7D863B-902A-5543-B0B7-85D3EFB9BCC7}" type="slidenum">
              <a:rPr lang="en-US"/>
              <a:pPr/>
              <a:t>‹#›</a:t>
            </a:fld>
            <a:endParaRPr lang="en-US" dirty="0"/>
          </a:p>
        </p:txBody>
      </p:sp>
    </p:spTree>
    <p:extLst>
      <p:ext uri="{BB962C8B-B14F-4D97-AF65-F5344CB8AC3E}">
        <p14:creationId xmlns:p14="http://schemas.microsoft.com/office/powerpoint/2010/main" val="856978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32" charset="-128"/>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a:t>
            </a:r>
            <a:r>
              <a:rPr kumimoji="1" lang="en-US" dirty="0"/>
              <a:t>Data and Computer Communications</a:t>
            </a:r>
            <a:r>
              <a:rPr lang="en-US" dirty="0"/>
              <a:t>”,</a:t>
            </a:r>
            <a:r>
              <a:rPr lang="en-US" dirty="0" smtClean="0"/>
              <a:t> 10/</a:t>
            </a:r>
            <a:r>
              <a:rPr lang="en-US" dirty="0"/>
              <a:t>e, by William Stallings, Chapter </a:t>
            </a:r>
            <a:r>
              <a:rPr lang="en-US" dirty="0" smtClean="0"/>
              <a:t>11 “</a:t>
            </a:r>
            <a:r>
              <a:rPr kumimoji="1" lang="en-US" dirty="0" smtClean="0">
                <a:latin typeface="Times New Roman" pitchFamily="32" charset="0"/>
              </a:rPr>
              <a:t>Local Area Network</a:t>
            </a:r>
            <a:r>
              <a:rPr kumimoji="1" lang="en-GB" dirty="0" smtClean="0">
                <a:latin typeface="Times New Roman" pitchFamily="32" charset="0"/>
              </a:rPr>
              <a:t> Overview</a:t>
            </a:r>
            <a:r>
              <a:rPr lang="en-US" dirty="0" smtClean="0"/>
              <a:t>”</a:t>
            </a:r>
            <a:r>
              <a:rPr lang="en-US" dirty="0"/>
              <a:t>.</a:t>
            </a:r>
            <a:endParaRPr lang="en-AU" dirty="0"/>
          </a:p>
          <a:p>
            <a:endParaRPr lang="en-US" dirty="0"/>
          </a:p>
        </p:txBody>
      </p:sp>
    </p:spTree>
    <p:extLst>
      <p:ext uri="{BB962C8B-B14F-4D97-AF65-F5344CB8AC3E}">
        <p14:creationId xmlns:p14="http://schemas.microsoft.com/office/powerpoint/2010/main" val="4105476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p:cNvSpPr>
            <a:spLocks noGrp="1" noChangeArrowheads="1"/>
          </p:cNvSpPr>
          <p:nvPr>
            <p:ph type="sldNum" sz="quarter" idx="5"/>
          </p:nvPr>
        </p:nvSpPr>
        <p:spPr>
          <a:ln/>
        </p:spPr>
        <p:txBody>
          <a:bodyPr/>
          <a:lstStyle/>
          <a:p>
            <a:fld id="{6C3F8309-ED8D-4A32-BE55-721AC8831BA3}" type="slidenum">
              <a:rPr lang="zh-TW" altLang="en-US"/>
              <a:pPr/>
              <a:t>28</a:t>
            </a:fld>
            <a:endParaRPr lang="en-US" altLang="zh-TW"/>
          </a:p>
        </p:txBody>
      </p:sp>
      <p:sp>
        <p:nvSpPr>
          <p:cNvPr id="285700" name="Rectangle 4"/>
          <p:cNvSpPr>
            <a:spLocks noChangeAspect="1" noChangeArrowheads="1" noTextEdit="1"/>
          </p:cNvSpPr>
          <p:nvPr>
            <p:ph type="sldImg"/>
          </p:nvPr>
        </p:nvSpPr>
        <p:spPr>
          <a:ln/>
        </p:spPr>
      </p:sp>
      <p:sp>
        <p:nvSpPr>
          <p:cNvPr id="285701" name="Rectangle 5"/>
          <p:cNvSpPr>
            <a:spLocks noGrp="1" noChangeArrowheads="1"/>
          </p:cNvSpPr>
          <p:nvPr>
            <p:ph type="body" idx="1"/>
          </p:nvPr>
        </p:nvSpPr>
        <p:spPr/>
        <p:txBody>
          <a:bodyPr/>
          <a:lstStyle/>
          <a:p>
            <a:r>
              <a:rPr lang="en-US" altLang="zh-TW"/>
              <a:t>The translation table is exactly what you see when you type “show ip nat translations” minus the lines and colors.</a:t>
            </a:r>
          </a:p>
          <a:p>
            <a:r>
              <a:rPr lang="en-US" altLang="zh-TW"/>
              <a:t>Keep in mind how the router works. The router first looks for a translation to use in the translation table. If it can’t find one, it then looks at the access lists to see if it can create one.</a:t>
            </a:r>
          </a:p>
        </p:txBody>
      </p:sp>
    </p:spTree>
    <p:extLst>
      <p:ext uri="{BB962C8B-B14F-4D97-AF65-F5344CB8AC3E}">
        <p14:creationId xmlns:p14="http://schemas.microsoft.com/office/powerpoint/2010/main" val="856529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p:cNvSpPr>
            <a:spLocks noGrp="1" noChangeArrowheads="1"/>
          </p:cNvSpPr>
          <p:nvPr>
            <p:ph type="sldNum" sz="quarter" idx="5"/>
          </p:nvPr>
        </p:nvSpPr>
        <p:spPr>
          <a:ln/>
        </p:spPr>
        <p:txBody>
          <a:bodyPr/>
          <a:lstStyle/>
          <a:p>
            <a:fld id="{4E762CBF-F230-48F4-9BDA-48D64152B652}" type="slidenum">
              <a:rPr lang="zh-TW" altLang="en-US"/>
              <a:pPr/>
              <a:t>29</a:t>
            </a:fld>
            <a:endParaRPr lang="en-US" altLang="zh-TW"/>
          </a:p>
        </p:txBody>
      </p:sp>
      <p:sp>
        <p:nvSpPr>
          <p:cNvPr id="339972" name="Rectangle 4"/>
          <p:cNvSpPr>
            <a:spLocks noChangeAspect="1" noChangeArrowheads="1" noTextEdit="1"/>
          </p:cNvSpPr>
          <p:nvPr>
            <p:ph type="sldImg"/>
          </p:nvPr>
        </p:nvSpPr>
        <p:spPr>
          <a:ln/>
        </p:spPr>
      </p:sp>
      <p:sp>
        <p:nvSpPr>
          <p:cNvPr id="339973" name="Rectangle 5"/>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221378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p:cNvSpPr>
            <a:spLocks noGrp="1" noChangeArrowheads="1"/>
          </p:cNvSpPr>
          <p:nvPr>
            <p:ph type="sldNum" sz="quarter" idx="5"/>
          </p:nvPr>
        </p:nvSpPr>
        <p:spPr>
          <a:ln/>
        </p:spPr>
        <p:txBody>
          <a:bodyPr/>
          <a:lstStyle/>
          <a:p>
            <a:fld id="{4A95AF18-BEE6-4A4A-A031-A31615AC2A98}" type="slidenum">
              <a:rPr lang="zh-TW" altLang="en-US"/>
              <a:pPr/>
              <a:t>30</a:t>
            </a:fld>
            <a:endParaRPr lang="en-US" altLang="zh-TW"/>
          </a:p>
        </p:txBody>
      </p:sp>
      <p:sp>
        <p:nvSpPr>
          <p:cNvPr id="207876" name="Rectangle 4"/>
          <p:cNvSpPr>
            <a:spLocks noChangeAspect="1" noChangeArrowheads="1" noTextEdit="1"/>
          </p:cNvSpPr>
          <p:nvPr>
            <p:ph type="sldImg"/>
          </p:nvPr>
        </p:nvSpPr>
        <p:spPr>
          <a:ln/>
        </p:spPr>
      </p:sp>
      <p:sp>
        <p:nvSpPr>
          <p:cNvPr id="207877" name="Rectangle 5"/>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744908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p:cNvSpPr>
            <a:spLocks noGrp="1" noChangeArrowheads="1"/>
          </p:cNvSpPr>
          <p:nvPr>
            <p:ph type="sldNum" sz="quarter" idx="5"/>
          </p:nvPr>
        </p:nvSpPr>
        <p:spPr>
          <a:ln/>
        </p:spPr>
        <p:txBody>
          <a:bodyPr/>
          <a:lstStyle/>
          <a:p>
            <a:fld id="{5745CDC4-7617-4868-8E73-2632794522F4}" type="slidenum">
              <a:rPr lang="zh-TW" altLang="en-US"/>
              <a:pPr/>
              <a:t>31</a:t>
            </a:fld>
            <a:endParaRPr lang="en-US" altLang="zh-TW"/>
          </a:p>
        </p:txBody>
      </p:sp>
      <p:sp>
        <p:nvSpPr>
          <p:cNvPr id="214022" name="Rectangle 6"/>
          <p:cNvSpPr>
            <a:spLocks noChangeAspect="1" noChangeArrowheads="1" noTextEdit="1"/>
          </p:cNvSpPr>
          <p:nvPr>
            <p:ph type="sldImg"/>
          </p:nvPr>
        </p:nvSpPr>
        <p:spPr>
          <a:ln/>
        </p:spPr>
      </p:sp>
      <p:sp>
        <p:nvSpPr>
          <p:cNvPr id="214023" name="Rectangle 7"/>
          <p:cNvSpPr>
            <a:spLocks noGrp="1" noChangeArrowheads="1"/>
          </p:cNvSpPr>
          <p:nvPr>
            <p:ph type="body" idx="1"/>
          </p:nvPr>
        </p:nvSpPr>
        <p:spPr/>
        <p:txBody>
          <a:bodyPr/>
          <a:lstStyle/>
          <a:p>
            <a:r>
              <a:rPr lang="en-US" altLang="zh-TW"/>
              <a:t>When the packet contains both a source and destination address that needs to be translated, the router translates both IP addresses.</a:t>
            </a:r>
          </a:p>
        </p:txBody>
      </p:sp>
    </p:spTree>
    <p:extLst>
      <p:ext uri="{BB962C8B-B14F-4D97-AF65-F5344CB8AC3E}">
        <p14:creationId xmlns:p14="http://schemas.microsoft.com/office/powerpoint/2010/main" val="2705167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p:cNvSpPr>
            <a:spLocks noGrp="1" noChangeArrowheads="1"/>
          </p:cNvSpPr>
          <p:nvPr>
            <p:ph type="sldNum" sz="quarter" idx="5"/>
          </p:nvPr>
        </p:nvSpPr>
        <p:spPr>
          <a:ln/>
        </p:spPr>
        <p:txBody>
          <a:bodyPr/>
          <a:lstStyle/>
          <a:p>
            <a:fld id="{B1D60E09-A572-4C72-94CB-ACD3B287BD34}" type="slidenum">
              <a:rPr lang="zh-TW" altLang="en-US"/>
              <a:pPr/>
              <a:t>32</a:t>
            </a:fld>
            <a:endParaRPr lang="en-US" altLang="zh-TW"/>
          </a:p>
        </p:txBody>
      </p:sp>
      <p:sp>
        <p:nvSpPr>
          <p:cNvPr id="218116" name="Rectangle 4"/>
          <p:cNvSpPr>
            <a:spLocks noChangeAspect="1" noChangeArrowheads="1" noTextEdit="1"/>
          </p:cNvSpPr>
          <p:nvPr>
            <p:ph type="sldImg"/>
          </p:nvPr>
        </p:nvSpPr>
        <p:spPr>
          <a:ln/>
        </p:spPr>
      </p:sp>
      <p:sp>
        <p:nvSpPr>
          <p:cNvPr id="218117" name="Rectangle 5"/>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1956141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p:cNvSpPr>
            <a:spLocks noGrp="1" noChangeArrowheads="1"/>
          </p:cNvSpPr>
          <p:nvPr>
            <p:ph type="sldNum" sz="quarter" idx="5"/>
          </p:nvPr>
        </p:nvSpPr>
        <p:spPr>
          <a:ln/>
        </p:spPr>
        <p:txBody>
          <a:bodyPr/>
          <a:lstStyle/>
          <a:p>
            <a:fld id="{AF22D4CE-A937-4FE0-947E-7B0BA8A77688}" type="slidenum">
              <a:rPr lang="zh-TW" altLang="en-US"/>
              <a:pPr/>
              <a:t>33</a:t>
            </a:fld>
            <a:endParaRPr lang="en-US" altLang="zh-TW"/>
          </a:p>
        </p:txBody>
      </p:sp>
      <p:sp>
        <p:nvSpPr>
          <p:cNvPr id="228356" name="Rectangle 4"/>
          <p:cNvSpPr>
            <a:spLocks noChangeAspect="1" noChangeArrowheads="1" noTextEdit="1"/>
          </p:cNvSpPr>
          <p:nvPr>
            <p:ph type="sldImg"/>
          </p:nvPr>
        </p:nvSpPr>
        <p:spPr>
          <a:ln/>
        </p:spPr>
      </p:sp>
      <p:sp>
        <p:nvSpPr>
          <p:cNvPr id="228357" name="Rectangle 5"/>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303070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p:cNvSpPr>
            <a:spLocks noGrp="1" noChangeArrowheads="1"/>
          </p:cNvSpPr>
          <p:nvPr>
            <p:ph type="sldNum" sz="quarter" idx="5"/>
          </p:nvPr>
        </p:nvSpPr>
        <p:spPr>
          <a:ln/>
        </p:spPr>
        <p:txBody>
          <a:bodyPr/>
          <a:lstStyle/>
          <a:p>
            <a:fld id="{07DCA7AA-5788-4B32-8FCB-F7017C86C3B8}" type="slidenum">
              <a:rPr lang="zh-TW" altLang="en-US"/>
              <a:pPr/>
              <a:t>34</a:t>
            </a:fld>
            <a:endParaRPr lang="en-US" altLang="zh-TW"/>
          </a:p>
        </p:txBody>
      </p:sp>
      <p:sp>
        <p:nvSpPr>
          <p:cNvPr id="232452" name="Rectangle 4"/>
          <p:cNvSpPr>
            <a:spLocks noChangeAspect="1" noChangeArrowheads="1" noTextEdit="1"/>
          </p:cNvSpPr>
          <p:nvPr>
            <p:ph type="sldImg"/>
          </p:nvPr>
        </p:nvSpPr>
        <p:spPr>
          <a:ln/>
        </p:spPr>
      </p:sp>
      <p:sp>
        <p:nvSpPr>
          <p:cNvPr id="232453" name="Rectangle 5"/>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272528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p:cNvSpPr>
            <a:spLocks noGrp="1" noChangeArrowheads="1"/>
          </p:cNvSpPr>
          <p:nvPr>
            <p:ph type="sldNum" sz="quarter" idx="5"/>
          </p:nvPr>
        </p:nvSpPr>
        <p:spPr>
          <a:ln/>
        </p:spPr>
        <p:txBody>
          <a:bodyPr/>
          <a:lstStyle/>
          <a:p>
            <a:fld id="{5A84E479-F228-4E75-9518-B8708DDA6F89}" type="slidenum">
              <a:rPr lang="zh-TW" altLang="en-US"/>
              <a:pPr/>
              <a:t>35</a:t>
            </a:fld>
            <a:endParaRPr lang="en-US" altLang="zh-TW"/>
          </a:p>
        </p:txBody>
      </p:sp>
      <p:sp>
        <p:nvSpPr>
          <p:cNvPr id="240644" name="Rectangle 4"/>
          <p:cNvSpPr>
            <a:spLocks noChangeAspect="1" noChangeArrowheads="1" noTextEdit="1"/>
          </p:cNvSpPr>
          <p:nvPr>
            <p:ph type="sldImg"/>
          </p:nvPr>
        </p:nvSpPr>
        <p:spPr>
          <a:ln/>
        </p:spPr>
      </p:sp>
      <p:sp>
        <p:nvSpPr>
          <p:cNvPr id="240645" name="Rectangle 5"/>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2130719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p:cNvSpPr>
            <a:spLocks noGrp="1" noChangeArrowheads="1"/>
          </p:cNvSpPr>
          <p:nvPr>
            <p:ph type="sldNum" sz="quarter" idx="5"/>
          </p:nvPr>
        </p:nvSpPr>
        <p:spPr>
          <a:ln/>
        </p:spPr>
        <p:txBody>
          <a:bodyPr/>
          <a:lstStyle/>
          <a:p>
            <a:fld id="{08CD1457-36FC-433D-9B48-043A1AB3C63A}" type="slidenum">
              <a:rPr lang="zh-TW" altLang="en-US"/>
              <a:pPr/>
              <a:t>36</a:t>
            </a:fld>
            <a:endParaRPr lang="en-US" altLang="zh-TW"/>
          </a:p>
        </p:txBody>
      </p:sp>
      <p:sp>
        <p:nvSpPr>
          <p:cNvPr id="242692" name="Rectangle 4"/>
          <p:cNvSpPr>
            <a:spLocks noChangeAspect="1" noChangeArrowheads="1" noTextEdit="1"/>
          </p:cNvSpPr>
          <p:nvPr>
            <p:ph type="sldImg"/>
          </p:nvPr>
        </p:nvSpPr>
        <p:spPr>
          <a:ln/>
        </p:spPr>
      </p:sp>
      <p:sp>
        <p:nvSpPr>
          <p:cNvPr id="242693" name="Rectangle 5"/>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2653336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this chapter, we look at the underlying technology and protocol architecture</a:t>
            </a:r>
          </a:p>
          <a:p>
            <a:r>
              <a:rPr lang="en-US" sz="1200" kern="1200" baseline="0" dirty="0" smtClean="0">
                <a:solidFill>
                  <a:schemeClr val="tx1"/>
                </a:solidFill>
                <a:latin typeface="Times New Roman" pitchFamily="-110" charset="0"/>
                <a:ea typeface="+mn-ea"/>
                <a:cs typeface="+mn-cs"/>
              </a:rPr>
              <a:t>of LANs. Chapters 12 and 13 are devoted to a discussion of specific</a:t>
            </a:r>
          </a:p>
          <a:p>
            <a:r>
              <a:rPr lang="en-US" sz="1200" kern="1200" baseline="0" dirty="0" smtClean="0">
                <a:solidFill>
                  <a:schemeClr val="tx1"/>
                </a:solidFill>
                <a:latin typeface="Times New Roman" pitchFamily="-110" charset="0"/>
                <a:ea typeface="+mn-ea"/>
                <a:cs typeface="+mn-cs"/>
              </a:rPr>
              <a:t>LAN systems.</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538623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p:cNvSpPr>
            <a:spLocks noGrp="1" noChangeArrowheads="1"/>
          </p:cNvSpPr>
          <p:nvPr>
            <p:ph type="sldNum" sz="quarter" idx="5"/>
          </p:nvPr>
        </p:nvSpPr>
        <p:spPr>
          <a:ln/>
        </p:spPr>
        <p:txBody>
          <a:bodyPr/>
          <a:lstStyle/>
          <a:p>
            <a:fld id="{D0C64EFA-2784-4E49-9B39-AFA1A12EE4D9}" type="slidenum">
              <a:rPr lang="zh-TW" altLang="en-US"/>
              <a:pPr/>
              <a:t>5</a:t>
            </a:fld>
            <a:endParaRPr lang="en-US" altLang="zh-TW"/>
          </a:p>
        </p:txBody>
      </p:sp>
      <p:sp>
        <p:nvSpPr>
          <p:cNvPr id="138246" name="Rectangle 6"/>
          <p:cNvSpPr>
            <a:spLocks noChangeAspect="1" noChangeArrowheads="1" noTextEdit="1"/>
          </p:cNvSpPr>
          <p:nvPr>
            <p:ph type="sldImg"/>
          </p:nvPr>
        </p:nvSpPr>
        <p:spPr>
          <a:ln/>
        </p:spPr>
      </p:sp>
      <p:sp>
        <p:nvSpPr>
          <p:cNvPr id="138247" name="Rectangle 7"/>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1846506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p:cNvSpPr>
            <a:spLocks noGrp="1" noChangeArrowheads="1"/>
          </p:cNvSpPr>
          <p:nvPr>
            <p:ph type="sldNum" sz="quarter" idx="5"/>
          </p:nvPr>
        </p:nvSpPr>
        <p:spPr>
          <a:ln/>
        </p:spPr>
        <p:txBody>
          <a:bodyPr/>
          <a:lstStyle/>
          <a:p>
            <a:fld id="{9E207D56-581D-4495-BB06-4D395C784F7B}" type="slidenum">
              <a:rPr lang="zh-TW" altLang="en-US"/>
              <a:pPr/>
              <a:t>14</a:t>
            </a:fld>
            <a:endParaRPr lang="en-US" altLang="zh-TW"/>
          </a:p>
        </p:txBody>
      </p:sp>
      <p:sp>
        <p:nvSpPr>
          <p:cNvPr id="310278" name="Rectangle 6"/>
          <p:cNvSpPr>
            <a:spLocks noChangeAspect="1" noChangeArrowheads="1" noTextEdit="1"/>
          </p:cNvSpPr>
          <p:nvPr>
            <p:ph type="sldImg"/>
          </p:nvPr>
        </p:nvSpPr>
        <p:spPr>
          <a:ln/>
        </p:spPr>
      </p:sp>
      <p:sp>
        <p:nvSpPr>
          <p:cNvPr id="310279" name="Rectangle 7"/>
          <p:cNvSpPr>
            <a:spLocks noGrp="1" noChangeArrowheads="1"/>
          </p:cNvSpPr>
          <p:nvPr>
            <p:ph type="body" idx="1"/>
          </p:nvPr>
        </p:nvSpPr>
        <p:spPr/>
        <p:txBody>
          <a:bodyPr/>
          <a:lstStyle/>
          <a:p>
            <a:r>
              <a:rPr lang="en-US" altLang="zh-TW"/>
              <a:t>This is accomplished by using a DNS server to translate the name of the host from a 10.6.1.x  address to a different IP address. Once this occurs the other hosts thinks that it communicating with the translated address. In this example the 172.21.58.x must be unique in both networks. </a:t>
            </a:r>
          </a:p>
        </p:txBody>
      </p:sp>
    </p:spTree>
    <p:extLst>
      <p:ext uri="{BB962C8B-B14F-4D97-AF65-F5344CB8AC3E}">
        <p14:creationId xmlns:p14="http://schemas.microsoft.com/office/powerpoint/2010/main" val="891820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p:cNvSpPr>
            <a:spLocks noGrp="1" noChangeArrowheads="1"/>
          </p:cNvSpPr>
          <p:nvPr>
            <p:ph type="sldNum" sz="quarter" idx="5"/>
          </p:nvPr>
        </p:nvSpPr>
        <p:spPr>
          <a:ln/>
        </p:spPr>
        <p:txBody>
          <a:bodyPr/>
          <a:lstStyle/>
          <a:p>
            <a:fld id="{DD7E1FB9-9101-4E37-B267-0D1A66F29355}" type="slidenum">
              <a:rPr lang="zh-TW" altLang="en-US"/>
              <a:pPr/>
              <a:t>23</a:t>
            </a:fld>
            <a:endParaRPr lang="en-US" altLang="zh-TW"/>
          </a:p>
        </p:txBody>
      </p:sp>
      <p:sp>
        <p:nvSpPr>
          <p:cNvPr id="199684" name="Rectangle 4"/>
          <p:cNvSpPr>
            <a:spLocks noChangeAspect="1" noChangeArrowheads="1" noTextEdit="1"/>
          </p:cNvSpPr>
          <p:nvPr>
            <p:ph type="sldImg"/>
          </p:nvPr>
        </p:nvSpPr>
        <p:spPr>
          <a:ln/>
        </p:spPr>
      </p:sp>
      <p:sp>
        <p:nvSpPr>
          <p:cNvPr id="199685" name="Rectangle 5"/>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4218015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p:cNvSpPr>
            <a:spLocks noGrp="1" noChangeArrowheads="1"/>
          </p:cNvSpPr>
          <p:nvPr>
            <p:ph type="sldNum" sz="quarter" idx="5"/>
          </p:nvPr>
        </p:nvSpPr>
        <p:spPr>
          <a:ln/>
        </p:spPr>
        <p:txBody>
          <a:bodyPr/>
          <a:lstStyle/>
          <a:p>
            <a:fld id="{0B7258E3-35ED-4545-B45D-A9AE5DD8CC9C}" type="slidenum">
              <a:rPr lang="zh-TW" altLang="en-US"/>
              <a:pPr/>
              <a:t>24</a:t>
            </a:fld>
            <a:endParaRPr lang="en-US" altLang="zh-TW"/>
          </a:p>
        </p:txBody>
      </p:sp>
      <p:sp>
        <p:nvSpPr>
          <p:cNvPr id="201732" name="Rectangle 4"/>
          <p:cNvSpPr>
            <a:spLocks noChangeAspect="1" noChangeArrowheads="1" noTextEdit="1"/>
          </p:cNvSpPr>
          <p:nvPr>
            <p:ph type="sldImg"/>
          </p:nvPr>
        </p:nvSpPr>
        <p:spPr>
          <a:ln/>
        </p:spPr>
      </p:sp>
      <p:sp>
        <p:nvSpPr>
          <p:cNvPr id="201733" name="Rectangle 5"/>
          <p:cNvSpPr>
            <a:spLocks noGrp="1" noChangeArrowheads="1"/>
          </p:cNvSpPr>
          <p:nvPr>
            <p:ph type="body" idx="1"/>
          </p:nvPr>
        </p:nvSpPr>
        <p:spPr/>
        <p:txBody>
          <a:bodyPr/>
          <a:lstStyle/>
          <a:p>
            <a:r>
              <a:rPr lang="en-US" altLang="zh-TW"/>
              <a:t>What happens when a packet goes from an inside interface to an unmarked interface? No translation occurs. How about an unmarked interface to an outside interface? Again, no translation occurs. Translations only occur when going from an inside interface to an outside interface or vice versa. </a:t>
            </a:r>
          </a:p>
          <a:p>
            <a:endParaRPr lang="en-US" altLang="zh-TW"/>
          </a:p>
          <a:p>
            <a:r>
              <a:rPr lang="en-US" altLang="zh-TW"/>
              <a:t>I want to caution you about the significance of inside and outside. If you use this with inside local and outside local you will get confused. What you want to walk away with here is that a translation will only occur when going from inside to outside or vice versa. The only other place where inside and outside interface definitions are significant is which side can produce a new translation. For “ip nat inside source …” tells you that packets received on the inside interface can create new translation entry. DO NOT USE the inside and outside interfaces to explain Inside local and outside local!</a:t>
            </a:r>
          </a:p>
        </p:txBody>
      </p:sp>
    </p:spTree>
    <p:extLst>
      <p:ext uri="{BB962C8B-B14F-4D97-AF65-F5344CB8AC3E}">
        <p14:creationId xmlns:p14="http://schemas.microsoft.com/office/powerpoint/2010/main" val="2757046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p:cNvSpPr>
            <a:spLocks noGrp="1" noChangeArrowheads="1"/>
          </p:cNvSpPr>
          <p:nvPr>
            <p:ph type="sldNum" sz="quarter" idx="5"/>
          </p:nvPr>
        </p:nvSpPr>
        <p:spPr>
          <a:ln/>
        </p:spPr>
        <p:txBody>
          <a:bodyPr/>
          <a:lstStyle/>
          <a:p>
            <a:fld id="{E29C1FA7-47D1-469F-BEDC-61D42C2AC49B}" type="slidenum">
              <a:rPr lang="zh-TW" altLang="en-US"/>
              <a:pPr/>
              <a:t>25</a:t>
            </a:fld>
            <a:endParaRPr lang="en-US" altLang="zh-TW"/>
          </a:p>
        </p:txBody>
      </p:sp>
      <p:sp>
        <p:nvSpPr>
          <p:cNvPr id="216068" name="Rectangle 4"/>
          <p:cNvSpPr>
            <a:spLocks noChangeAspect="1" noChangeArrowheads="1" noTextEdit="1"/>
          </p:cNvSpPr>
          <p:nvPr>
            <p:ph type="sldImg"/>
          </p:nvPr>
        </p:nvSpPr>
        <p:spPr>
          <a:ln/>
        </p:spPr>
      </p:sp>
      <p:sp>
        <p:nvSpPr>
          <p:cNvPr id="216069" name="Rectangle 5"/>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2426784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p:cNvSpPr>
            <a:spLocks noGrp="1" noChangeArrowheads="1"/>
          </p:cNvSpPr>
          <p:nvPr>
            <p:ph type="sldNum" sz="quarter" idx="5"/>
          </p:nvPr>
        </p:nvSpPr>
        <p:spPr>
          <a:ln/>
        </p:spPr>
        <p:txBody>
          <a:bodyPr/>
          <a:lstStyle/>
          <a:p>
            <a:fld id="{9D318C34-AB09-4DEA-8A65-ABA13AC753F4}" type="slidenum">
              <a:rPr lang="zh-TW" altLang="en-US"/>
              <a:pPr/>
              <a:t>26</a:t>
            </a:fld>
            <a:endParaRPr lang="en-US" altLang="zh-TW"/>
          </a:p>
        </p:txBody>
      </p:sp>
      <p:sp>
        <p:nvSpPr>
          <p:cNvPr id="338948" name="Rectangle 4"/>
          <p:cNvSpPr>
            <a:spLocks noChangeAspect="1" noChangeArrowheads="1" noTextEdit="1"/>
          </p:cNvSpPr>
          <p:nvPr>
            <p:ph type="sldImg"/>
          </p:nvPr>
        </p:nvSpPr>
        <p:spPr>
          <a:ln/>
        </p:spPr>
      </p:sp>
      <p:sp>
        <p:nvSpPr>
          <p:cNvPr id="338949" name="Rectangle 5"/>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2544812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p:cNvSpPr>
            <a:spLocks noGrp="1" noChangeArrowheads="1"/>
          </p:cNvSpPr>
          <p:nvPr>
            <p:ph type="sldNum" sz="quarter" idx="5"/>
          </p:nvPr>
        </p:nvSpPr>
        <p:spPr>
          <a:ln/>
        </p:spPr>
        <p:txBody>
          <a:bodyPr/>
          <a:lstStyle/>
          <a:p>
            <a:fld id="{B364A7C3-2A13-4FEF-8864-049A63AEF89B}" type="slidenum">
              <a:rPr lang="zh-TW" altLang="en-US"/>
              <a:pPr/>
              <a:t>27</a:t>
            </a:fld>
            <a:endParaRPr lang="en-US" altLang="zh-TW"/>
          </a:p>
        </p:txBody>
      </p:sp>
      <p:sp>
        <p:nvSpPr>
          <p:cNvPr id="203780" name="Rectangle 4"/>
          <p:cNvSpPr>
            <a:spLocks noChangeAspect="1" noChangeArrowheads="1" noTextEdit="1"/>
          </p:cNvSpPr>
          <p:nvPr>
            <p:ph type="sldImg"/>
          </p:nvPr>
        </p:nvSpPr>
        <p:spPr>
          <a:ln/>
        </p:spPr>
      </p:sp>
      <p:sp>
        <p:nvSpPr>
          <p:cNvPr id="203781" name="Rectangle 5"/>
          <p:cNvSpPr>
            <a:spLocks noGrp="1" noChangeArrowheads="1"/>
          </p:cNvSpPr>
          <p:nvPr>
            <p:ph type="body" idx="1"/>
          </p:nvPr>
        </p:nvSpPr>
        <p:spPr/>
        <p:txBody>
          <a:bodyPr/>
          <a:lstStyle/>
          <a:p>
            <a:r>
              <a:rPr lang="en-US" altLang="zh-TW"/>
              <a:t>Remember, local IP addresses are seen on the inside network. If you remember this fact, you will be able to read any of the documentation and understand it. Don’t use the inside interface or outside interface for reference here or you will get confused.</a:t>
            </a:r>
          </a:p>
        </p:txBody>
      </p:sp>
    </p:spTree>
    <p:extLst>
      <p:ext uri="{BB962C8B-B14F-4D97-AF65-F5344CB8AC3E}">
        <p14:creationId xmlns:p14="http://schemas.microsoft.com/office/powerpoint/2010/main" val="850647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17769CC-C4EF-CE44-8FE8-4417A2163FC5}" type="slidenum">
              <a:rPr lang="en-US" smtClean="0"/>
              <a:pPr/>
              <a:t>‹#›</a:t>
            </a:fld>
            <a:endParaRPr lang="en-US" dirty="0"/>
          </a:p>
        </p:txBody>
      </p:sp>
    </p:spTree>
    <p:extLst>
      <p:ext uri="{BB962C8B-B14F-4D97-AF65-F5344CB8AC3E}">
        <p14:creationId xmlns:p14="http://schemas.microsoft.com/office/powerpoint/2010/main" val="235497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E6BCC22B-BD40-EE4D-8BCA-11ADF8C63D87}" type="slidenum">
              <a:rPr lang="en-US" smtClean="0"/>
              <a:pPr/>
              <a:t>‹#›</a:t>
            </a:fld>
            <a:endParaRPr lang="en-US" dirty="0"/>
          </a:p>
        </p:txBody>
      </p:sp>
    </p:spTree>
    <p:extLst>
      <p:ext uri="{BB962C8B-B14F-4D97-AF65-F5344CB8AC3E}">
        <p14:creationId xmlns:p14="http://schemas.microsoft.com/office/powerpoint/2010/main" val="33936394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B42123D3-5594-294D-847F-EF0836CFC416}" type="slidenum">
              <a:rPr lang="en-US" smtClean="0"/>
              <a:pPr/>
              <a:t>‹#›</a:t>
            </a:fld>
            <a:endParaRPr lang="en-US" dirty="0"/>
          </a:p>
        </p:txBody>
      </p:sp>
    </p:spTree>
    <p:extLst>
      <p:ext uri="{BB962C8B-B14F-4D97-AF65-F5344CB8AC3E}">
        <p14:creationId xmlns:p14="http://schemas.microsoft.com/office/powerpoint/2010/main" val="72389395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81000" y="254000"/>
            <a:ext cx="7623175"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965325"/>
            <a:ext cx="8224837" cy="1709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5613" y="3827463"/>
            <a:ext cx="8224837" cy="17097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2578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mtClean="0"/>
              <a:t>Click to edit Master title style</a:t>
            </a:r>
            <a:endParaRPr lang="en-US"/>
          </a:p>
        </p:txBody>
      </p:sp>
      <p:sp>
        <p:nvSpPr>
          <p:cNvPr id="3" name="Content Placeholder 2"/>
          <p:cNvSpPr>
            <a:spLocks noGrp="1"/>
          </p:cNvSpPr>
          <p:nvPr>
            <p:ph idx="1"/>
          </p:nvPr>
        </p:nvSpPr>
        <p:spPr>
          <a:xfrm>
            <a:off x="628650" y="1447800"/>
            <a:ext cx="7886700" cy="472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1C4FC1D6-BF0C-9749-816C-1702B0C4A78A}" type="slidenum">
              <a:rPr lang="en-US" smtClean="0"/>
              <a:pPr/>
              <a:t>‹#›</a:t>
            </a:fld>
            <a:endParaRPr lang="en-US" dirty="0"/>
          </a:p>
        </p:txBody>
      </p:sp>
    </p:spTree>
    <p:extLst>
      <p:ext uri="{BB962C8B-B14F-4D97-AF65-F5344CB8AC3E}">
        <p14:creationId xmlns:p14="http://schemas.microsoft.com/office/powerpoint/2010/main" val="19626603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D08B9C47-D783-9040-89DA-8EF84378EE92}" type="slidenum">
              <a:rPr lang="en-US" smtClean="0"/>
              <a:pPr/>
              <a:t>‹#›</a:t>
            </a:fld>
            <a:endParaRPr lang="en-US" dirty="0"/>
          </a:p>
        </p:txBody>
      </p:sp>
    </p:spTree>
    <p:extLst>
      <p:ext uri="{BB962C8B-B14F-4D97-AF65-F5344CB8AC3E}">
        <p14:creationId xmlns:p14="http://schemas.microsoft.com/office/powerpoint/2010/main" val="3248015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447800"/>
            <a:ext cx="3886200" cy="472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447800"/>
            <a:ext cx="3886200" cy="4729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A61F1B6F-62CC-5F4D-9F84-332ECC650186}" type="slidenum">
              <a:rPr lang="en-US" smtClean="0"/>
              <a:pPr/>
              <a:t>‹#›</a:t>
            </a:fld>
            <a:endParaRPr lang="en-US" dirty="0"/>
          </a:p>
        </p:txBody>
      </p:sp>
    </p:spTree>
    <p:extLst>
      <p:ext uri="{BB962C8B-B14F-4D97-AF65-F5344CB8AC3E}">
        <p14:creationId xmlns:p14="http://schemas.microsoft.com/office/powerpoint/2010/main" val="26178648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2DBE4D59-E122-044A-A01D-E29AED99A75E}" type="slidenum">
              <a:rPr lang="en-US" smtClean="0"/>
              <a:pPr/>
              <a:t>‹#›</a:t>
            </a:fld>
            <a:endParaRPr lang="en-US" dirty="0"/>
          </a:p>
        </p:txBody>
      </p:sp>
    </p:spTree>
    <p:extLst>
      <p:ext uri="{BB962C8B-B14F-4D97-AF65-F5344CB8AC3E}">
        <p14:creationId xmlns:p14="http://schemas.microsoft.com/office/powerpoint/2010/main" val="30835598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0727A712-7836-3E46-B05C-35E636B56363}" type="slidenum">
              <a:rPr lang="en-US" smtClean="0"/>
              <a:pPr/>
              <a:t>‹#›</a:t>
            </a:fld>
            <a:endParaRPr lang="en-US" dirty="0"/>
          </a:p>
        </p:txBody>
      </p:sp>
    </p:spTree>
    <p:extLst>
      <p:ext uri="{BB962C8B-B14F-4D97-AF65-F5344CB8AC3E}">
        <p14:creationId xmlns:p14="http://schemas.microsoft.com/office/powerpoint/2010/main" val="5088421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6C920E5-3B0C-3343-BA3D-A98C053EC410}" type="slidenum">
              <a:rPr lang="en-US" smtClean="0"/>
              <a:pPr/>
              <a:t>‹#›</a:t>
            </a:fld>
            <a:endParaRPr lang="en-US" dirty="0"/>
          </a:p>
        </p:txBody>
      </p:sp>
    </p:spTree>
    <p:extLst>
      <p:ext uri="{BB962C8B-B14F-4D97-AF65-F5344CB8AC3E}">
        <p14:creationId xmlns:p14="http://schemas.microsoft.com/office/powerpoint/2010/main" val="7806570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107251F6-4E5A-1F44-ADED-8BB7DA8937FA}" type="slidenum">
              <a:rPr lang="en-US" smtClean="0"/>
              <a:pPr/>
              <a:t>‹#›</a:t>
            </a:fld>
            <a:endParaRPr lang="en-US" dirty="0"/>
          </a:p>
        </p:txBody>
      </p:sp>
    </p:spTree>
    <p:extLst>
      <p:ext uri="{BB962C8B-B14F-4D97-AF65-F5344CB8AC3E}">
        <p14:creationId xmlns:p14="http://schemas.microsoft.com/office/powerpoint/2010/main" val="38306219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B8BC37E-4ADF-AF46-98A3-0D5FB97F609C}" type="slidenum">
              <a:rPr lang="en-US" smtClean="0"/>
              <a:pPr/>
              <a:t>‹#›</a:t>
            </a:fld>
            <a:endParaRPr lang="en-US" dirty="0"/>
          </a:p>
        </p:txBody>
      </p:sp>
    </p:spTree>
    <p:extLst>
      <p:ext uri="{BB962C8B-B14F-4D97-AF65-F5344CB8AC3E}">
        <p14:creationId xmlns:p14="http://schemas.microsoft.com/office/powerpoint/2010/main" val="1225373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C14A9E-3D93-6645-9515-77362D14FB87}" type="slidenum">
              <a:rPr lang="en-US" smtClean="0"/>
              <a:pPr/>
              <a:t>‹#›</a:t>
            </a:fld>
            <a:endParaRPr lang="en-US" dirty="0"/>
          </a:p>
        </p:txBody>
      </p:sp>
    </p:spTree>
    <p:extLst>
      <p:ext uri="{BB962C8B-B14F-4D97-AF65-F5344CB8AC3E}">
        <p14:creationId xmlns:p14="http://schemas.microsoft.com/office/powerpoint/2010/main" val="330828767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wmf"/></Relationships>
</file>

<file path=ppt/slides/_rels/slide2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2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5.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lass.svuca.edu/~sandy/class/CS54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smtClean="0"/>
              <a:t>CS 540</a:t>
            </a:r>
            <a:br>
              <a:rPr kumimoji="1" lang="en-US" dirty="0" smtClean="0"/>
            </a:br>
            <a:r>
              <a:rPr kumimoji="1" lang="en-US" dirty="0" smtClean="0"/>
              <a:t>Computer Networks II</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Sandy Wang</a:t>
            </a:r>
          </a:p>
          <a:p>
            <a:pPr eaLnBrk="1" hangingPunct="1"/>
            <a:r>
              <a:rPr lang="en-US" sz="2800" dirty="0"/>
              <a:t>c</a:t>
            </a:r>
            <a:r>
              <a:rPr lang="en-US" sz="2800" dirty="0" smtClean="0"/>
              <a:t>hwang_98@yahoo.com</a:t>
            </a:r>
            <a:endParaRPr lang="en-US" sz="2800" dirty="0"/>
          </a:p>
          <a:p>
            <a:pPr eaLnBrk="1" hangingPunct="1"/>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3"/>
          <p:cNvSpPr>
            <a:spLocks noGrp="1"/>
          </p:cNvSpPr>
          <p:nvPr>
            <p:ph type="sldNum" sz="quarter" idx="4294967295"/>
          </p:nvPr>
        </p:nvSpPr>
        <p:spPr>
          <a:xfrm>
            <a:off x="7086600" y="6477000"/>
            <a:ext cx="19050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defRPr>
            </a:lvl1pPr>
            <a:lvl2pPr marL="742950" indent="-285750">
              <a:defRPr sz="2400">
                <a:solidFill>
                  <a:srgbClr val="000000"/>
                </a:solidFill>
                <a:latin typeface="Times" panose="02020603050405020304" pitchFamily="18" charset="0"/>
              </a:defRPr>
            </a:lvl2pPr>
            <a:lvl3pPr marL="1143000" indent="-228600">
              <a:defRPr sz="2400">
                <a:solidFill>
                  <a:srgbClr val="000000"/>
                </a:solidFill>
                <a:latin typeface="Times" panose="02020603050405020304" pitchFamily="18" charset="0"/>
              </a:defRPr>
            </a:lvl3pPr>
            <a:lvl4pPr marL="1600200" indent="-228600">
              <a:defRPr sz="2400">
                <a:solidFill>
                  <a:srgbClr val="000000"/>
                </a:solidFill>
                <a:latin typeface="Times" panose="02020603050405020304" pitchFamily="18" charset="0"/>
              </a:defRPr>
            </a:lvl4pPr>
            <a:lvl5pPr marL="2057400" indent="-228600">
              <a:defRPr sz="2400">
                <a:solidFill>
                  <a:srgbClr val="000000"/>
                </a:solidFill>
                <a:latin typeface="Times" panose="02020603050405020304" pitchFamily="18" charset="0"/>
              </a:defRPr>
            </a:lvl5pPr>
            <a:lvl6pPr marL="2514600" indent="-228600" eaLnBrk="0" fontAlgn="base" hangingPunct="0">
              <a:spcBef>
                <a:spcPts val="1000"/>
              </a:spcBef>
              <a:spcAft>
                <a:spcPts val="1000"/>
              </a:spcAft>
              <a:buChar char="•"/>
              <a:defRPr sz="2400">
                <a:solidFill>
                  <a:srgbClr val="000000"/>
                </a:solidFill>
                <a:latin typeface="Times" panose="02020603050405020304" pitchFamily="18" charset="0"/>
              </a:defRPr>
            </a:lvl6pPr>
            <a:lvl7pPr marL="2971800" indent="-228600" eaLnBrk="0" fontAlgn="base" hangingPunct="0">
              <a:spcBef>
                <a:spcPts val="1000"/>
              </a:spcBef>
              <a:spcAft>
                <a:spcPts val="1000"/>
              </a:spcAft>
              <a:buChar char="•"/>
              <a:defRPr sz="2400">
                <a:solidFill>
                  <a:srgbClr val="000000"/>
                </a:solidFill>
                <a:latin typeface="Times" panose="02020603050405020304" pitchFamily="18" charset="0"/>
              </a:defRPr>
            </a:lvl7pPr>
            <a:lvl8pPr marL="3429000" indent="-228600" eaLnBrk="0" fontAlgn="base" hangingPunct="0">
              <a:spcBef>
                <a:spcPts val="1000"/>
              </a:spcBef>
              <a:spcAft>
                <a:spcPts val="1000"/>
              </a:spcAft>
              <a:buChar char="•"/>
              <a:defRPr sz="2400">
                <a:solidFill>
                  <a:srgbClr val="000000"/>
                </a:solidFill>
                <a:latin typeface="Times" panose="02020603050405020304" pitchFamily="18" charset="0"/>
              </a:defRPr>
            </a:lvl8pPr>
            <a:lvl9pPr marL="3886200" indent="-228600" eaLnBrk="0" fontAlgn="base" hangingPunct="0">
              <a:spcBef>
                <a:spcPts val="1000"/>
              </a:spcBef>
              <a:spcAft>
                <a:spcPts val="1000"/>
              </a:spcAft>
              <a:buChar char="•"/>
              <a:defRPr sz="2400">
                <a:solidFill>
                  <a:srgbClr val="000000"/>
                </a:solidFill>
                <a:latin typeface="Times" panose="02020603050405020304" pitchFamily="18" charset="0"/>
              </a:defRPr>
            </a:lvl9pPr>
          </a:lstStyle>
          <a:p>
            <a:fld id="{23F56A95-C96C-4DA7-9BC9-EDC4A5F50A68}" type="slidenum">
              <a:rPr lang="en-US" altLang="en-US" sz="1400">
                <a:solidFill>
                  <a:schemeClr val="tx1"/>
                </a:solidFill>
                <a:latin typeface="Times New Roman" panose="02020603050405020304" pitchFamily="18" charset="0"/>
              </a:rPr>
              <a:pPr/>
              <a:t>10</a:t>
            </a:fld>
            <a:endParaRPr lang="en-US" altLang="en-US" sz="1400">
              <a:solidFill>
                <a:schemeClr val="tx1"/>
              </a:solidFill>
              <a:latin typeface="Times New Roman" panose="02020603050405020304" pitchFamily="18" charset="0"/>
            </a:endParaRPr>
          </a:p>
        </p:txBody>
      </p:sp>
      <p:sp>
        <p:nvSpPr>
          <p:cNvPr id="2052" name="Rectangle 4"/>
          <p:cNvSpPr>
            <a:spLocks noGrp="1" noChangeArrowheads="1"/>
          </p:cNvSpPr>
          <p:nvPr>
            <p:ph type="title"/>
          </p:nvPr>
        </p:nvSpPr>
        <p:spPr/>
        <p:txBody>
          <a:bodyPr/>
          <a:lstStyle/>
          <a:p>
            <a:r>
              <a:rPr lang="en-US" altLang="en-US" smtClean="0"/>
              <a:t>Basic Operation of NAT</a:t>
            </a:r>
          </a:p>
        </p:txBody>
      </p:sp>
      <p:sp>
        <p:nvSpPr>
          <p:cNvPr id="2053" name="Rectangle 7"/>
          <p:cNvSpPr>
            <a:spLocks noGrp="1" noChangeArrowheads="1"/>
          </p:cNvSpPr>
          <p:nvPr>
            <p:ph type="body" idx="1"/>
          </p:nvPr>
        </p:nvSpPr>
        <p:spPr>
          <a:xfrm>
            <a:off x="111125" y="5281613"/>
            <a:ext cx="8915400" cy="1285875"/>
          </a:xfrm>
        </p:spPr>
        <p:txBody>
          <a:bodyPr/>
          <a:lstStyle/>
          <a:p>
            <a:r>
              <a:rPr lang="en-US" altLang="en-US" smtClean="0"/>
              <a:t>NAT device has address translation table</a:t>
            </a:r>
          </a:p>
          <a:p>
            <a:r>
              <a:rPr lang="en-US" altLang="en-US" smtClean="0"/>
              <a:t>One to one address translation</a:t>
            </a:r>
          </a:p>
        </p:txBody>
      </p:sp>
      <p:sp>
        <p:nvSpPr>
          <p:cNvPr id="2054" name="Rectangle 6"/>
          <p:cNvSpPr>
            <a:spLocks noChangeArrowheads="1"/>
          </p:cNvSpPr>
          <p:nvPr/>
        </p:nvSpPr>
        <p:spPr bwMode="auto">
          <a:xfrm>
            <a:off x="0" y="2085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3" tIns="45717" rIns="91433" bIns="45717" anchor="ctr">
            <a:spAutoFit/>
          </a:bodyPr>
          <a:lstStyle>
            <a:lvl1pPr>
              <a:defRPr sz="2400">
                <a:solidFill>
                  <a:srgbClr val="000000"/>
                </a:solidFill>
                <a:latin typeface="Times" panose="02020603050405020304" pitchFamily="18" charset="0"/>
              </a:defRPr>
            </a:lvl1pPr>
            <a:lvl2pPr marL="742950" indent="-285750">
              <a:defRPr sz="2400">
                <a:solidFill>
                  <a:srgbClr val="000000"/>
                </a:solidFill>
                <a:latin typeface="Times" panose="02020603050405020304" pitchFamily="18" charset="0"/>
              </a:defRPr>
            </a:lvl2pPr>
            <a:lvl3pPr marL="1143000" indent="-228600">
              <a:defRPr sz="2400">
                <a:solidFill>
                  <a:srgbClr val="000000"/>
                </a:solidFill>
                <a:latin typeface="Times" panose="02020603050405020304" pitchFamily="18" charset="0"/>
              </a:defRPr>
            </a:lvl3pPr>
            <a:lvl4pPr marL="1600200" indent="-228600">
              <a:defRPr sz="2400">
                <a:solidFill>
                  <a:srgbClr val="000000"/>
                </a:solidFill>
                <a:latin typeface="Times" panose="02020603050405020304" pitchFamily="18" charset="0"/>
              </a:defRPr>
            </a:lvl4pPr>
            <a:lvl5pPr marL="2057400" indent="-228600">
              <a:defRPr sz="2400">
                <a:solidFill>
                  <a:srgbClr val="000000"/>
                </a:solidFill>
                <a:latin typeface="Times" panose="02020603050405020304" pitchFamily="18" charset="0"/>
              </a:defRPr>
            </a:lvl5pPr>
            <a:lvl6pPr marL="2514600" indent="-228600" eaLnBrk="0" fontAlgn="base" hangingPunct="0">
              <a:spcBef>
                <a:spcPts val="1000"/>
              </a:spcBef>
              <a:spcAft>
                <a:spcPts val="1000"/>
              </a:spcAft>
              <a:buChar char="•"/>
              <a:defRPr sz="2400">
                <a:solidFill>
                  <a:srgbClr val="000000"/>
                </a:solidFill>
                <a:latin typeface="Times" panose="02020603050405020304" pitchFamily="18" charset="0"/>
              </a:defRPr>
            </a:lvl6pPr>
            <a:lvl7pPr marL="2971800" indent="-228600" eaLnBrk="0" fontAlgn="base" hangingPunct="0">
              <a:spcBef>
                <a:spcPts val="1000"/>
              </a:spcBef>
              <a:spcAft>
                <a:spcPts val="1000"/>
              </a:spcAft>
              <a:buChar char="•"/>
              <a:defRPr sz="2400">
                <a:solidFill>
                  <a:srgbClr val="000000"/>
                </a:solidFill>
                <a:latin typeface="Times" panose="02020603050405020304" pitchFamily="18" charset="0"/>
              </a:defRPr>
            </a:lvl7pPr>
            <a:lvl8pPr marL="3429000" indent="-228600" eaLnBrk="0" fontAlgn="base" hangingPunct="0">
              <a:spcBef>
                <a:spcPts val="1000"/>
              </a:spcBef>
              <a:spcAft>
                <a:spcPts val="1000"/>
              </a:spcAft>
              <a:buChar char="•"/>
              <a:defRPr sz="2400">
                <a:solidFill>
                  <a:srgbClr val="000000"/>
                </a:solidFill>
                <a:latin typeface="Times" panose="02020603050405020304" pitchFamily="18" charset="0"/>
              </a:defRPr>
            </a:lvl8pPr>
            <a:lvl9pPr marL="3886200" indent="-228600" eaLnBrk="0" fontAlgn="base" hangingPunct="0">
              <a:spcBef>
                <a:spcPts val="1000"/>
              </a:spcBef>
              <a:spcAft>
                <a:spcPts val="1000"/>
              </a:spcAft>
              <a:buChar char="•"/>
              <a:defRPr sz="2400">
                <a:solidFill>
                  <a:srgbClr val="000000"/>
                </a:solidFill>
                <a:latin typeface="Times" panose="02020603050405020304" pitchFamily="18" charset="0"/>
              </a:defRPr>
            </a:lvl9pPr>
          </a:lstStyle>
          <a:p>
            <a:endParaRPr lang="en-US" altLang="en-US"/>
          </a:p>
        </p:txBody>
      </p:sp>
      <p:graphicFrame>
        <p:nvGraphicFramePr>
          <p:cNvPr id="2050" name="Object 5"/>
          <p:cNvGraphicFramePr>
            <a:graphicFrameLocks noChangeAspect="1"/>
          </p:cNvGraphicFramePr>
          <p:nvPr>
            <p:extLst>
              <p:ext uri="{D42A27DB-BD31-4B8C-83A1-F6EECF244321}">
                <p14:modId xmlns:p14="http://schemas.microsoft.com/office/powerpoint/2010/main" val="2346666043"/>
              </p:ext>
            </p:extLst>
          </p:nvPr>
        </p:nvGraphicFramePr>
        <p:xfrm>
          <a:off x="-11313" y="1219201"/>
          <a:ext cx="8788601" cy="4190999"/>
        </p:xfrm>
        <a:graphic>
          <a:graphicData uri="http://schemas.openxmlformats.org/presentationml/2006/ole">
            <mc:AlternateContent xmlns:mc="http://schemas.openxmlformats.org/markup-compatibility/2006">
              <mc:Choice xmlns:v="urn:schemas-microsoft-com:vml" Requires="v">
                <p:oleObj spid="_x0000_s2055" name="Visio" r:id="rId3" imgW="10111154" imgH="5574323" progId="Visio.Drawing.6">
                  <p:embed/>
                </p:oleObj>
              </mc:Choice>
              <mc:Fallback>
                <p:oleObj name="Visio" r:id="rId3" imgW="10111154" imgH="5574323"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13" y="1219201"/>
                        <a:ext cx="8788601" cy="4190999"/>
                      </a:xfrm>
                      <a:prstGeom prst="rect">
                        <a:avLst/>
                      </a:prstGeom>
                      <a:noFill/>
                    </p:spPr>
                  </p:pic>
                </p:oleObj>
              </mc:Fallback>
            </mc:AlternateContent>
          </a:graphicData>
        </a:graphic>
      </p:graphicFrame>
    </p:spTree>
    <p:extLst>
      <p:ext uri="{BB962C8B-B14F-4D97-AF65-F5344CB8AC3E}">
        <p14:creationId xmlns:p14="http://schemas.microsoft.com/office/powerpoint/2010/main" val="1188386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4294967295"/>
          </p:nvPr>
        </p:nvSpPr>
        <p:spPr>
          <a:xfrm>
            <a:off x="7086600" y="6477000"/>
            <a:ext cx="19050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defRPr>
            </a:lvl1pPr>
            <a:lvl2pPr marL="742950" indent="-285750">
              <a:defRPr sz="2400">
                <a:solidFill>
                  <a:srgbClr val="000000"/>
                </a:solidFill>
                <a:latin typeface="Times" panose="02020603050405020304" pitchFamily="18" charset="0"/>
              </a:defRPr>
            </a:lvl2pPr>
            <a:lvl3pPr marL="1143000" indent="-228600">
              <a:defRPr sz="2400">
                <a:solidFill>
                  <a:srgbClr val="000000"/>
                </a:solidFill>
                <a:latin typeface="Times" panose="02020603050405020304" pitchFamily="18" charset="0"/>
              </a:defRPr>
            </a:lvl3pPr>
            <a:lvl4pPr marL="1600200" indent="-228600">
              <a:defRPr sz="2400">
                <a:solidFill>
                  <a:srgbClr val="000000"/>
                </a:solidFill>
                <a:latin typeface="Times" panose="02020603050405020304" pitchFamily="18" charset="0"/>
              </a:defRPr>
            </a:lvl4pPr>
            <a:lvl5pPr marL="2057400" indent="-228600">
              <a:defRPr sz="2400">
                <a:solidFill>
                  <a:srgbClr val="000000"/>
                </a:solidFill>
                <a:latin typeface="Times" panose="02020603050405020304" pitchFamily="18" charset="0"/>
              </a:defRPr>
            </a:lvl5pPr>
            <a:lvl6pPr marL="2514600" indent="-228600" eaLnBrk="0" fontAlgn="base" hangingPunct="0">
              <a:spcBef>
                <a:spcPts val="1000"/>
              </a:spcBef>
              <a:spcAft>
                <a:spcPts val="1000"/>
              </a:spcAft>
              <a:buChar char="•"/>
              <a:defRPr sz="2400">
                <a:solidFill>
                  <a:srgbClr val="000000"/>
                </a:solidFill>
                <a:latin typeface="Times" panose="02020603050405020304" pitchFamily="18" charset="0"/>
              </a:defRPr>
            </a:lvl6pPr>
            <a:lvl7pPr marL="2971800" indent="-228600" eaLnBrk="0" fontAlgn="base" hangingPunct="0">
              <a:spcBef>
                <a:spcPts val="1000"/>
              </a:spcBef>
              <a:spcAft>
                <a:spcPts val="1000"/>
              </a:spcAft>
              <a:buChar char="•"/>
              <a:defRPr sz="2400">
                <a:solidFill>
                  <a:srgbClr val="000000"/>
                </a:solidFill>
                <a:latin typeface="Times" panose="02020603050405020304" pitchFamily="18" charset="0"/>
              </a:defRPr>
            </a:lvl7pPr>
            <a:lvl8pPr marL="3429000" indent="-228600" eaLnBrk="0" fontAlgn="base" hangingPunct="0">
              <a:spcBef>
                <a:spcPts val="1000"/>
              </a:spcBef>
              <a:spcAft>
                <a:spcPts val="1000"/>
              </a:spcAft>
              <a:buChar char="•"/>
              <a:defRPr sz="2400">
                <a:solidFill>
                  <a:srgbClr val="000000"/>
                </a:solidFill>
                <a:latin typeface="Times" panose="02020603050405020304" pitchFamily="18" charset="0"/>
              </a:defRPr>
            </a:lvl8pPr>
            <a:lvl9pPr marL="3886200" indent="-228600" eaLnBrk="0" fontAlgn="base" hangingPunct="0">
              <a:spcBef>
                <a:spcPts val="1000"/>
              </a:spcBef>
              <a:spcAft>
                <a:spcPts val="1000"/>
              </a:spcAft>
              <a:buChar char="•"/>
              <a:defRPr sz="2400">
                <a:solidFill>
                  <a:srgbClr val="000000"/>
                </a:solidFill>
                <a:latin typeface="Times" panose="02020603050405020304" pitchFamily="18" charset="0"/>
              </a:defRPr>
            </a:lvl9pPr>
          </a:lstStyle>
          <a:p>
            <a:fld id="{5CB823C8-CBBF-4BF1-8A7A-E9592825FDEE}" type="slidenum">
              <a:rPr lang="en-US" altLang="en-US" sz="1400">
                <a:solidFill>
                  <a:schemeClr val="tx1"/>
                </a:solidFill>
                <a:latin typeface="Times New Roman" panose="02020603050405020304" pitchFamily="18" charset="0"/>
              </a:rPr>
              <a:pPr/>
              <a:t>11</a:t>
            </a:fld>
            <a:endParaRPr lang="en-US" altLang="en-US" sz="1400">
              <a:solidFill>
                <a:schemeClr val="tx1"/>
              </a:solidFill>
              <a:latin typeface="Times New Roman" panose="02020603050405020304" pitchFamily="18" charset="0"/>
            </a:endParaRPr>
          </a:p>
        </p:txBody>
      </p:sp>
      <p:sp>
        <p:nvSpPr>
          <p:cNvPr id="20483" name="Rectangle 2"/>
          <p:cNvSpPr>
            <a:spLocks noGrp="1" noChangeArrowheads="1"/>
          </p:cNvSpPr>
          <p:nvPr>
            <p:ph type="title"/>
          </p:nvPr>
        </p:nvSpPr>
        <p:spPr/>
        <p:txBody>
          <a:bodyPr/>
          <a:lstStyle/>
          <a:p>
            <a:r>
              <a:rPr lang="en-US" altLang="en-US" smtClean="0"/>
              <a:t>Pooling of IP Addresses</a:t>
            </a:r>
          </a:p>
        </p:txBody>
      </p:sp>
      <p:sp>
        <p:nvSpPr>
          <p:cNvPr id="20484" name="Rectangle 3"/>
          <p:cNvSpPr>
            <a:spLocks noGrp="1" noChangeArrowheads="1"/>
          </p:cNvSpPr>
          <p:nvPr>
            <p:ph type="body" idx="1"/>
          </p:nvPr>
        </p:nvSpPr>
        <p:spPr/>
        <p:txBody>
          <a:bodyPr/>
          <a:lstStyle/>
          <a:p>
            <a:r>
              <a:rPr lang="en-US" altLang="en-US" b="1" smtClean="0"/>
              <a:t>Scenario:</a:t>
            </a:r>
            <a:r>
              <a:rPr lang="en-US" altLang="en-US" smtClean="0"/>
              <a:t> Corporate network has many hosts but only a small number of public IP addresses</a:t>
            </a:r>
          </a:p>
          <a:p>
            <a:r>
              <a:rPr lang="en-US" altLang="en-US" b="1" smtClean="0"/>
              <a:t>NAT solution:</a:t>
            </a:r>
          </a:p>
          <a:p>
            <a:pPr lvl="1"/>
            <a:r>
              <a:rPr lang="en-US" altLang="en-US" smtClean="0"/>
              <a:t>Corporate network is managed with a private address space</a:t>
            </a:r>
          </a:p>
          <a:p>
            <a:pPr lvl="1"/>
            <a:r>
              <a:rPr lang="en-US" altLang="en-US" smtClean="0"/>
              <a:t>NAT device, located at the boundary between the corporate network and the public Internet, manages a pool of public IP addresses </a:t>
            </a:r>
          </a:p>
          <a:p>
            <a:pPr lvl="1"/>
            <a:r>
              <a:rPr lang="en-US" altLang="en-US" smtClean="0"/>
              <a:t>When a host from the corporate network sends an IP datagram to a host in the public Internet, the NAT device picks a public IP address from the address pool, and binds this address to the private address of the host</a:t>
            </a:r>
          </a:p>
        </p:txBody>
      </p:sp>
    </p:spTree>
    <p:extLst>
      <p:ext uri="{BB962C8B-B14F-4D97-AF65-F5344CB8AC3E}">
        <p14:creationId xmlns:p14="http://schemas.microsoft.com/office/powerpoint/2010/main" val="2925586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3"/>
          <p:cNvSpPr>
            <a:spLocks noGrp="1"/>
          </p:cNvSpPr>
          <p:nvPr>
            <p:ph type="sldNum" sz="quarter" idx="4294967295"/>
          </p:nvPr>
        </p:nvSpPr>
        <p:spPr>
          <a:xfrm>
            <a:off x="7086600" y="6477000"/>
            <a:ext cx="19050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defRPr>
            </a:lvl1pPr>
            <a:lvl2pPr marL="742950" indent="-285750">
              <a:defRPr sz="2400">
                <a:solidFill>
                  <a:srgbClr val="000000"/>
                </a:solidFill>
                <a:latin typeface="Times" panose="02020603050405020304" pitchFamily="18" charset="0"/>
              </a:defRPr>
            </a:lvl2pPr>
            <a:lvl3pPr marL="1143000" indent="-228600">
              <a:defRPr sz="2400">
                <a:solidFill>
                  <a:srgbClr val="000000"/>
                </a:solidFill>
                <a:latin typeface="Times" panose="02020603050405020304" pitchFamily="18" charset="0"/>
              </a:defRPr>
            </a:lvl3pPr>
            <a:lvl4pPr marL="1600200" indent="-228600">
              <a:defRPr sz="2400">
                <a:solidFill>
                  <a:srgbClr val="000000"/>
                </a:solidFill>
                <a:latin typeface="Times" panose="02020603050405020304" pitchFamily="18" charset="0"/>
              </a:defRPr>
            </a:lvl4pPr>
            <a:lvl5pPr marL="2057400" indent="-228600">
              <a:defRPr sz="2400">
                <a:solidFill>
                  <a:srgbClr val="000000"/>
                </a:solidFill>
                <a:latin typeface="Times" panose="02020603050405020304" pitchFamily="18" charset="0"/>
              </a:defRPr>
            </a:lvl5pPr>
            <a:lvl6pPr marL="2514600" indent="-228600" eaLnBrk="0" fontAlgn="base" hangingPunct="0">
              <a:spcBef>
                <a:spcPts val="1000"/>
              </a:spcBef>
              <a:spcAft>
                <a:spcPts val="1000"/>
              </a:spcAft>
              <a:buChar char="•"/>
              <a:defRPr sz="2400">
                <a:solidFill>
                  <a:srgbClr val="000000"/>
                </a:solidFill>
                <a:latin typeface="Times" panose="02020603050405020304" pitchFamily="18" charset="0"/>
              </a:defRPr>
            </a:lvl6pPr>
            <a:lvl7pPr marL="2971800" indent="-228600" eaLnBrk="0" fontAlgn="base" hangingPunct="0">
              <a:spcBef>
                <a:spcPts val="1000"/>
              </a:spcBef>
              <a:spcAft>
                <a:spcPts val="1000"/>
              </a:spcAft>
              <a:buChar char="•"/>
              <a:defRPr sz="2400">
                <a:solidFill>
                  <a:srgbClr val="000000"/>
                </a:solidFill>
                <a:latin typeface="Times" panose="02020603050405020304" pitchFamily="18" charset="0"/>
              </a:defRPr>
            </a:lvl7pPr>
            <a:lvl8pPr marL="3429000" indent="-228600" eaLnBrk="0" fontAlgn="base" hangingPunct="0">
              <a:spcBef>
                <a:spcPts val="1000"/>
              </a:spcBef>
              <a:spcAft>
                <a:spcPts val="1000"/>
              </a:spcAft>
              <a:buChar char="•"/>
              <a:defRPr sz="2400">
                <a:solidFill>
                  <a:srgbClr val="000000"/>
                </a:solidFill>
                <a:latin typeface="Times" panose="02020603050405020304" pitchFamily="18" charset="0"/>
              </a:defRPr>
            </a:lvl8pPr>
            <a:lvl9pPr marL="3886200" indent="-228600" eaLnBrk="0" fontAlgn="base" hangingPunct="0">
              <a:spcBef>
                <a:spcPts val="1000"/>
              </a:spcBef>
              <a:spcAft>
                <a:spcPts val="1000"/>
              </a:spcAft>
              <a:buChar char="•"/>
              <a:defRPr sz="2400">
                <a:solidFill>
                  <a:srgbClr val="000000"/>
                </a:solidFill>
                <a:latin typeface="Times" panose="02020603050405020304" pitchFamily="18" charset="0"/>
              </a:defRPr>
            </a:lvl9pPr>
          </a:lstStyle>
          <a:p>
            <a:fld id="{F1193535-5431-4E2C-9471-96D25ED57F12}" type="slidenum">
              <a:rPr lang="en-US" altLang="en-US" sz="1400">
                <a:solidFill>
                  <a:schemeClr val="tx1"/>
                </a:solidFill>
                <a:latin typeface="Times New Roman" panose="02020603050405020304" pitchFamily="18" charset="0"/>
              </a:rPr>
              <a:pPr/>
              <a:t>12</a:t>
            </a:fld>
            <a:endParaRPr lang="en-US" altLang="en-US" sz="1400">
              <a:solidFill>
                <a:schemeClr val="tx1"/>
              </a:solidFill>
              <a:latin typeface="Times New Roman" panose="02020603050405020304" pitchFamily="18" charset="0"/>
            </a:endParaRPr>
          </a:p>
        </p:txBody>
      </p:sp>
      <p:sp>
        <p:nvSpPr>
          <p:cNvPr id="3076" name="Rectangle 2"/>
          <p:cNvSpPr>
            <a:spLocks noGrp="1" noChangeArrowheads="1"/>
          </p:cNvSpPr>
          <p:nvPr>
            <p:ph type="title"/>
          </p:nvPr>
        </p:nvSpPr>
        <p:spPr/>
        <p:txBody>
          <a:bodyPr/>
          <a:lstStyle/>
          <a:p>
            <a:r>
              <a:rPr lang="en-US" altLang="en-US" smtClean="0"/>
              <a:t>Pooling of IP Addresses</a:t>
            </a:r>
          </a:p>
        </p:txBody>
      </p:sp>
      <p:graphicFrame>
        <p:nvGraphicFramePr>
          <p:cNvPr id="3074" name="Object 5"/>
          <p:cNvGraphicFramePr>
            <a:graphicFrameLocks noChangeAspect="1"/>
          </p:cNvGraphicFramePr>
          <p:nvPr>
            <p:ph idx="1"/>
          </p:nvPr>
        </p:nvGraphicFramePr>
        <p:xfrm>
          <a:off x="276225" y="1169988"/>
          <a:ext cx="8294688" cy="4572000"/>
        </p:xfrm>
        <a:graphic>
          <a:graphicData uri="http://schemas.openxmlformats.org/presentationml/2006/ole">
            <mc:AlternateContent xmlns:mc="http://schemas.openxmlformats.org/markup-compatibility/2006">
              <mc:Choice xmlns:v="urn:schemas-microsoft-com:vml" Requires="v">
                <p:oleObj spid="_x0000_s3078" name="Visio" r:id="rId3" imgW="10950321" imgH="6035853" progId="Visio.Drawing.6">
                  <p:embed/>
                </p:oleObj>
              </mc:Choice>
              <mc:Fallback>
                <p:oleObj name="Visio" r:id="rId3" imgW="10950321" imgH="6035853"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 y="1169988"/>
                        <a:ext cx="8294688"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42532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4294967295"/>
          </p:nvPr>
        </p:nvSpPr>
        <p:spPr>
          <a:xfrm>
            <a:off x="7086600" y="6477000"/>
            <a:ext cx="19050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defRPr>
            </a:lvl1pPr>
            <a:lvl2pPr marL="742950" indent="-285750">
              <a:defRPr sz="2400">
                <a:solidFill>
                  <a:srgbClr val="000000"/>
                </a:solidFill>
                <a:latin typeface="Times" panose="02020603050405020304" pitchFamily="18" charset="0"/>
              </a:defRPr>
            </a:lvl2pPr>
            <a:lvl3pPr marL="1143000" indent="-228600">
              <a:defRPr sz="2400">
                <a:solidFill>
                  <a:srgbClr val="000000"/>
                </a:solidFill>
                <a:latin typeface="Times" panose="02020603050405020304" pitchFamily="18" charset="0"/>
              </a:defRPr>
            </a:lvl3pPr>
            <a:lvl4pPr marL="1600200" indent="-228600">
              <a:defRPr sz="2400">
                <a:solidFill>
                  <a:srgbClr val="000000"/>
                </a:solidFill>
                <a:latin typeface="Times" panose="02020603050405020304" pitchFamily="18" charset="0"/>
              </a:defRPr>
            </a:lvl4pPr>
            <a:lvl5pPr marL="2057400" indent="-228600">
              <a:defRPr sz="2400">
                <a:solidFill>
                  <a:srgbClr val="000000"/>
                </a:solidFill>
                <a:latin typeface="Times" panose="02020603050405020304" pitchFamily="18" charset="0"/>
              </a:defRPr>
            </a:lvl5pPr>
            <a:lvl6pPr marL="2514600" indent="-228600" eaLnBrk="0" fontAlgn="base" hangingPunct="0">
              <a:spcBef>
                <a:spcPts val="1000"/>
              </a:spcBef>
              <a:spcAft>
                <a:spcPts val="1000"/>
              </a:spcAft>
              <a:buChar char="•"/>
              <a:defRPr sz="2400">
                <a:solidFill>
                  <a:srgbClr val="000000"/>
                </a:solidFill>
                <a:latin typeface="Times" panose="02020603050405020304" pitchFamily="18" charset="0"/>
              </a:defRPr>
            </a:lvl6pPr>
            <a:lvl7pPr marL="2971800" indent="-228600" eaLnBrk="0" fontAlgn="base" hangingPunct="0">
              <a:spcBef>
                <a:spcPts val="1000"/>
              </a:spcBef>
              <a:spcAft>
                <a:spcPts val="1000"/>
              </a:spcAft>
              <a:buChar char="•"/>
              <a:defRPr sz="2400">
                <a:solidFill>
                  <a:srgbClr val="000000"/>
                </a:solidFill>
                <a:latin typeface="Times" panose="02020603050405020304" pitchFamily="18" charset="0"/>
              </a:defRPr>
            </a:lvl7pPr>
            <a:lvl8pPr marL="3429000" indent="-228600" eaLnBrk="0" fontAlgn="base" hangingPunct="0">
              <a:spcBef>
                <a:spcPts val="1000"/>
              </a:spcBef>
              <a:spcAft>
                <a:spcPts val="1000"/>
              </a:spcAft>
              <a:buChar char="•"/>
              <a:defRPr sz="2400">
                <a:solidFill>
                  <a:srgbClr val="000000"/>
                </a:solidFill>
                <a:latin typeface="Times" panose="02020603050405020304" pitchFamily="18" charset="0"/>
              </a:defRPr>
            </a:lvl8pPr>
            <a:lvl9pPr marL="3886200" indent="-228600" eaLnBrk="0" fontAlgn="base" hangingPunct="0">
              <a:spcBef>
                <a:spcPts val="1000"/>
              </a:spcBef>
              <a:spcAft>
                <a:spcPts val="1000"/>
              </a:spcAft>
              <a:buChar char="•"/>
              <a:defRPr sz="2400">
                <a:solidFill>
                  <a:srgbClr val="000000"/>
                </a:solidFill>
                <a:latin typeface="Times" panose="02020603050405020304" pitchFamily="18" charset="0"/>
              </a:defRPr>
            </a:lvl9pPr>
          </a:lstStyle>
          <a:p>
            <a:fld id="{3C038FDA-2218-459E-94B4-390B156DA8C3}" type="slidenum">
              <a:rPr lang="en-US" altLang="en-US" sz="1400">
                <a:solidFill>
                  <a:schemeClr val="tx1"/>
                </a:solidFill>
                <a:latin typeface="Times New Roman" panose="02020603050405020304" pitchFamily="18" charset="0"/>
              </a:rPr>
              <a:pPr/>
              <a:t>13</a:t>
            </a:fld>
            <a:endParaRPr lang="en-US" altLang="en-US" sz="1400">
              <a:solidFill>
                <a:schemeClr val="tx1"/>
              </a:solidFill>
              <a:latin typeface="Times New Roman" panose="02020603050405020304" pitchFamily="18" charset="0"/>
            </a:endParaRPr>
          </a:p>
        </p:txBody>
      </p:sp>
      <p:sp>
        <p:nvSpPr>
          <p:cNvPr id="21507" name="Rectangle 2"/>
          <p:cNvSpPr>
            <a:spLocks noGrp="1" noChangeArrowheads="1"/>
          </p:cNvSpPr>
          <p:nvPr>
            <p:ph type="title"/>
          </p:nvPr>
        </p:nvSpPr>
        <p:spPr/>
        <p:txBody>
          <a:bodyPr>
            <a:normAutofit fontScale="90000"/>
          </a:bodyPr>
          <a:lstStyle/>
          <a:p>
            <a:r>
              <a:rPr lang="en-US" altLang="en-US" sz="2800" smtClean="0"/>
              <a:t>Supporting Migration between Network Service Providers</a:t>
            </a:r>
          </a:p>
        </p:txBody>
      </p:sp>
      <p:sp>
        <p:nvSpPr>
          <p:cNvPr id="21508" name="Rectangle 3"/>
          <p:cNvSpPr>
            <a:spLocks noGrp="1" noChangeArrowheads="1"/>
          </p:cNvSpPr>
          <p:nvPr>
            <p:ph type="body" idx="1"/>
          </p:nvPr>
        </p:nvSpPr>
        <p:spPr/>
        <p:txBody>
          <a:bodyPr/>
          <a:lstStyle/>
          <a:p>
            <a:r>
              <a:rPr lang="en-US" altLang="en-US" sz="2000" b="1" smtClean="0"/>
              <a:t>Scenario:</a:t>
            </a:r>
            <a:r>
              <a:rPr lang="en-US" altLang="en-US" sz="2000" smtClean="0"/>
              <a:t> In CIDR, the IP addresses in a corporate network are obtained from the service provider. Changing the service provider requires changing all IP addresses in the network. </a:t>
            </a:r>
          </a:p>
          <a:p>
            <a:r>
              <a:rPr lang="en-US" altLang="en-US" sz="2000" b="1" smtClean="0"/>
              <a:t>NAT solution:</a:t>
            </a:r>
          </a:p>
          <a:p>
            <a:pPr lvl="1"/>
            <a:r>
              <a:rPr lang="en-US" altLang="en-US" sz="2000" smtClean="0"/>
              <a:t>Assign private addresses to the hosts of the corporate network</a:t>
            </a:r>
          </a:p>
          <a:p>
            <a:pPr lvl="1"/>
            <a:r>
              <a:rPr lang="en-US" altLang="en-US" sz="2000" smtClean="0"/>
              <a:t>NAT device has static address translation entries which bind the private address of a host to the public address. </a:t>
            </a:r>
          </a:p>
          <a:p>
            <a:pPr lvl="1"/>
            <a:r>
              <a:rPr lang="en-US" altLang="en-US" sz="2000" smtClean="0"/>
              <a:t>Migration to a new network service provider merely requires an update of the NAT device. The migration is not noticeable to the hosts on the network. </a:t>
            </a:r>
          </a:p>
          <a:p>
            <a:pPr lvl="1">
              <a:buFontTx/>
              <a:buNone/>
            </a:pPr>
            <a:r>
              <a:rPr lang="en-US" altLang="en-US" sz="2000" b="1" smtClean="0"/>
              <a:t>Note:</a:t>
            </a:r>
          </a:p>
          <a:p>
            <a:pPr lvl="1"/>
            <a:r>
              <a:rPr lang="en-US" altLang="en-US" sz="2000" smtClean="0"/>
              <a:t>The difference to the use of NAT with IP address pooling is that the mapping of public and private IP addresses is static.</a:t>
            </a:r>
          </a:p>
        </p:txBody>
      </p:sp>
    </p:spTree>
    <p:extLst>
      <p:ext uri="{BB962C8B-B14F-4D97-AF65-F5344CB8AC3E}">
        <p14:creationId xmlns:p14="http://schemas.microsoft.com/office/powerpoint/2010/main" val="833402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9326" name="Group 1102"/>
          <p:cNvGrpSpPr>
            <a:grpSpLocks/>
          </p:cNvGrpSpPr>
          <p:nvPr/>
        </p:nvGrpSpPr>
        <p:grpSpPr bwMode="auto">
          <a:xfrm>
            <a:off x="1511300" y="2870200"/>
            <a:ext cx="5867400" cy="152400"/>
            <a:chOff x="885" y="288"/>
            <a:chExt cx="3600" cy="101"/>
          </a:xfrm>
        </p:grpSpPr>
        <p:sp>
          <p:nvSpPr>
            <p:cNvPr id="309327" name="Freeform 1103"/>
            <p:cNvSpPr>
              <a:spLocks/>
            </p:cNvSpPr>
            <p:nvPr/>
          </p:nvSpPr>
          <p:spPr bwMode="auto">
            <a:xfrm>
              <a:off x="2391" y="289"/>
              <a:ext cx="2094" cy="100"/>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09328" name="Line 1104"/>
            <p:cNvSpPr>
              <a:spLocks noChangeShapeType="1"/>
            </p:cNvSpPr>
            <p:nvPr/>
          </p:nvSpPr>
          <p:spPr bwMode="auto">
            <a:xfrm flipH="1">
              <a:off x="885" y="288"/>
              <a:ext cx="1556" cy="0"/>
            </a:xfrm>
            <a:prstGeom prst="line">
              <a:avLst/>
            </a:prstGeom>
            <a:noFill/>
            <a:ln w="25400">
              <a:solidFill>
                <a:schemeClr val="accent2"/>
              </a:solidFill>
              <a:round/>
              <a:headEnd/>
              <a:tailEnd/>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lIns="73025" tIns="36512" rIns="73025" bIns="36512"/>
            <a:lstStyle/>
            <a:p>
              <a:endParaRPr lang="en-US"/>
            </a:p>
          </p:txBody>
        </p:sp>
      </p:grpSp>
      <p:sp>
        <p:nvSpPr>
          <p:cNvPr id="309330" name="Rectangle 1106"/>
          <p:cNvSpPr>
            <a:spLocks noGrp="1" noChangeArrowheads="1"/>
          </p:cNvSpPr>
          <p:nvPr>
            <p:ph type="title"/>
          </p:nvPr>
        </p:nvSpPr>
        <p:spPr/>
        <p:txBody>
          <a:bodyPr/>
          <a:lstStyle/>
          <a:p>
            <a:r>
              <a:rPr lang="en-US" altLang="en-US"/>
              <a:t>Benefits</a:t>
            </a:r>
          </a:p>
        </p:txBody>
      </p:sp>
      <p:sp>
        <p:nvSpPr>
          <p:cNvPr id="309332" name="Rectangle 1108"/>
          <p:cNvSpPr>
            <a:spLocks noGrp="1" noChangeArrowheads="1"/>
          </p:cNvSpPr>
          <p:nvPr>
            <p:ph type="body" sz="half" idx="2"/>
          </p:nvPr>
        </p:nvSpPr>
        <p:spPr>
          <a:xfrm>
            <a:off x="506412" y="4882741"/>
            <a:ext cx="8224837" cy="1709737"/>
          </a:xfrm>
        </p:spPr>
        <p:txBody>
          <a:bodyPr/>
          <a:lstStyle/>
          <a:p>
            <a:r>
              <a:rPr lang="en-US" altLang="en-US" sz="2000" dirty="0"/>
              <a:t>Problem: Merging corporations with conflicting private IP address space need connectivity to each other and/or the Internet</a:t>
            </a:r>
          </a:p>
          <a:p>
            <a:r>
              <a:rPr lang="en-US" altLang="en-US" sz="2000" dirty="0"/>
              <a:t>Solution: NAT provides transparent, scalable, and bi-directional connectivity between corporate headquarters and acquisitions</a:t>
            </a:r>
          </a:p>
        </p:txBody>
      </p:sp>
      <p:sp>
        <p:nvSpPr>
          <p:cNvPr id="309262" name="Text Box 1038"/>
          <p:cNvSpPr txBox="1">
            <a:spLocks noChangeArrowheads="1"/>
          </p:cNvSpPr>
          <p:nvPr/>
        </p:nvSpPr>
        <p:spPr bwMode="auto">
          <a:xfrm>
            <a:off x="0" y="1349375"/>
            <a:ext cx="182880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en-US" sz="2000"/>
              <a:t>Corporate</a:t>
            </a:r>
          </a:p>
        </p:txBody>
      </p:sp>
      <p:sp>
        <p:nvSpPr>
          <p:cNvPr id="309263" name="Text Box 1039"/>
          <p:cNvSpPr txBox="1">
            <a:spLocks noChangeArrowheads="1"/>
          </p:cNvSpPr>
          <p:nvPr/>
        </p:nvSpPr>
        <p:spPr bwMode="auto">
          <a:xfrm>
            <a:off x="7439025" y="1349375"/>
            <a:ext cx="1704975"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en-US" sz="2000"/>
              <a:t>Acquisition</a:t>
            </a:r>
          </a:p>
        </p:txBody>
      </p:sp>
      <p:grpSp>
        <p:nvGrpSpPr>
          <p:cNvPr id="309282" name="Group 1058"/>
          <p:cNvGrpSpPr>
            <a:grpSpLocks/>
          </p:cNvGrpSpPr>
          <p:nvPr/>
        </p:nvGrpSpPr>
        <p:grpSpPr bwMode="auto">
          <a:xfrm>
            <a:off x="447675" y="2190751"/>
            <a:ext cx="1149350" cy="1004888"/>
            <a:chOff x="168" y="1056"/>
            <a:chExt cx="724" cy="633"/>
          </a:xfrm>
        </p:grpSpPr>
        <p:sp>
          <p:nvSpPr>
            <p:cNvPr id="309283" name="Rectangle 1059"/>
            <p:cNvSpPr>
              <a:spLocks noChangeArrowheads="1"/>
            </p:cNvSpPr>
            <p:nvPr/>
          </p:nvSpPr>
          <p:spPr bwMode="auto">
            <a:xfrm>
              <a:off x="168" y="1455"/>
              <a:ext cx="724"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836" tIns="46418" rIns="92836" bIns="46418">
              <a:spAutoFit/>
            </a:bodyPr>
            <a:lstStyle>
              <a:lvl1pPr defTabSz="812800">
                <a:defRPr sz="2400">
                  <a:solidFill>
                    <a:schemeClr val="tx1"/>
                  </a:solidFill>
                  <a:latin typeface="Arial" panose="020B0604020202020204" pitchFamily="34" charset="0"/>
                </a:defRPr>
              </a:lvl1pPr>
              <a:lvl2pPr defTabSz="812800">
                <a:defRPr sz="2400">
                  <a:solidFill>
                    <a:schemeClr val="tx1"/>
                  </a:solidFill>
                  <a:latin typeface="Arial" panose="020B0604020202020204" pitchFamily="34" charset="0"/>
                </a:defRPr>
              </a:lvl2pPr>
              <a:lvl3pPr defTabSz="812800">
                <a:defRPr sz="2400">
                  <a:solidFill>
                    <a:schemeClr val="tx1"/>
                  </a:solidFill>
                  <a:latin typeface="Arial" panose="020B0604020202020204" pitchFamily="34" charset="0"/>
                </a:defRPr>
              </a:lvl3pPr>
              <a:lvl4pPr defTabSz="812800">
                <a:defRPr sz="2400">
                  <a:solidFill>
                    <a:schemeClr val="tx1"/>
                  </a:solidFill>
                  <a:latin typeface="Arial" panose="020B0604020202020204" pitchFamily="34" charset="0"/>
                </a:defRPr>
              </a:lvl4pPr>
              <a:lvl5pPr defTabSz="812800">
                <a:defRPr sz="2400">
                  <a:solidFill>
                    <a:schemeClr val="tx1"/>
                  </a:solidFill>
                  <a:latin typeface="Arial" panose="020B0604020202020204" pitchFamily="34" charset="0"/>
                </a:defRPr>
              </a:lvl5pPr>
              <a:lvl6pPr defTabSz="812800" eaLnBrk="0" fontAlgn="base" hangingPunct="0">
                <a:spcBef>
                  <a:spcPct val="0"/>
                </a:spcBef>
                <a:spcAft>
                  <a:spcPct val="0"/>
                </a:spcAft>
                <a:defRPr sz="2400">
                  <a:solidFill>
                    <a:schemeClr val="tx1"/>
                  </a:solidFill>
                  <a:latin typeface="Arial" panose="020B0604020202020204" pitchFamily="34" charset="0"/>
                </a:defRPr>
              </a:lvl6pPr>
              <a:lvl7pPr defTabSz="812800" eaLnBrk="0" fontAlgn="base" hangingPunct="0">
                <a:spcBef>
                  <a:spcPct val="0"/>
                </a:spcBef>
                <a:spcAft>
                  <a:spcPct val="0"/>
                </a:spcAft>
                <a:defRPr sz="2400">
                  <a:solidFill>
                    <a:schemeClr val="tx1"/>
                  </a:solidFill>
                  <a:latin typeface="Arial" panose="020B0604020202020204" pitchFamily="34" charset="0"/>
                </a:defRPr>
              </a:lvl7pPr>
              <a:lvl8pPr defTabSz="812800" eaLnBrk="0" fontAlgn="base" hangingPunct="0">
                <a:spcBef>
                  <a:spcPct val="0"/>
                </a:spcBef>
                <a:spcAft>
                  <a:spcPct val="0"/>
                </a:spcAft>
                <a:defRPr sz="2400">
                  <a:solidFill>
                    <a:schemeClr val="tx1"/>
                  </a:solidFill>
                  <a:latin typeface="Arial" panose="020B0604020202020204" pitchFamily="34" charset="0"/>
                </a:defRPr>
              </a:lvl8pPr>
              <a:lvl9pPr defTabSz="8128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sz="1800" dirty="0"/>
                <a:t>10.6.1.20</a:t>
              </a:r>
            </a:p>
          </p:txBody>
        </p:sp>
        <p:pic>
          <p:nvPicPr>
            <p:cNvPr id="309284" name="Picture 106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 y="1056"/>
              <a:ext cx="471"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09285" name="Group 1061"/>
          <p:cNvGrpSpPr>
            <a:grpSpLocks/>
          </p:cNvGrpSpPr>
          <p:nvPr/>
        </p:nvGrpSpPr>
        <p:grpSpPr bwMode="auto">
          <a:xfrm>
            <a:off x="7569339" y="2190751"/>
            <a:ext cx="1149072" cy="1004888"/>
            <a:chOff x="178" y="1056"/>
            <a:chExt cx="740" cy="633"/>
          </a:xfrm>
        </p:grpSpPr>
        <p:sp>
          <p:nvSpPr>
            <p:cNvPr id="309286" name="Rectangle 1062"/>
            <p:cNvSpPr>
              <a:spLocks noChangeArrowheads="1"/>
            </p:cNvSpPr>
            <p:nvPr/>
          </p:nvSpPr>
          <p:spPr bwMode="auto">
            <a:xfrm>
              <a:off x="178" y="1455"/>
              <a:ext cx="740"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836" tIns="46418" rIns="92836" bIns="46418">
              <a:spAutoFit/>
            </a:bodyPr>
            <a:lstStyle>
              <a:lvl1pPr defTabSz="812800">
                <a:defRPr sz="2400">
                  <a:solidFill>
                    <a:schemeClr val="tx1"/>
                  </a:solidFill>
                  <a:latin typeface="Arial" panose="020B0604020202020204" pitchFamily="34" charset="0"/>
                </a:defRPr>
              </a:lvl1pPr>
              <a:lvl2pPr defTabSz="812800">
                <a:defRPr sz="2400">
                  <a:solidFill>
                    <a:schemeClr val="tx1"/>
                  </a:solidFill>
                  <a:latin typeface="Arial" panose="020B0604020202020204" pitchFamily="34" charset="0"/>
                </a:defRPr>
              </a:lvl2pPr>
              <a:lvl3pPr defTabSz="812800">
                <a:defRPr sz="2400">
                  <a:solidFill>
                    <a:schemeClr val="tx1"/>
                  </a:solidFill>
                  <a:latin typeface="Arial" panose="020B0604020202020204" pitchFamily="34" charset="0"/>
                </a:defRPr>
              </a:lvl3pPr>
              <a:lvl4pPr defTabSz="812800">
                <a:defRPr sz="2400">
                  <a:solidFill>
                    <a:schemeClr val="tx1"/>
                  </a:solidFill>
                  <a:latin typeface="Arial" panose="020B0604020202020204" pitchFamily="34" charset="0"/>
                </a:defRPr>
              </a:lvl4pPr>
              <a:lvl5pPr defTabSz="812800">
                <a:defRPr sz="2400">
                  <a:solidFill>
                    <a:schemeClr val="tx1"/>
                  </a:solidFill>
                  <a:latin typeface="Arial" panose="020B0604020202020204" pitchFamily="34" charset="0"/>
                </a:defRPr>
              </a:lvl5pPr>
              <a:lvl6pPr defTabSz="812800" eaLnBrk="0" fontAlgn="base" hangingPunct="0">
                <a:spcBef>
                  <a:spcPct val="0"/>
                </a:spcBef>
                <a:spcAft>
                  <a:spcPct val="0"/>
                </a:spcAft>
                <a:defRPr sz="2400">
                  <a:solidFill>
                    <a:schemeClr val="tx1"/>
                  </a:solidFill>
                  <a:latin typeface="Arial" panose="020B0604020202020204" pitchFamily="34" charset="0"/>
                </a:defRPr>
              </a:lvl6pPr>
              <a:lvl7pPr defTabSz="812800" eaLnBrk="0" fontAlgn="base" hangingPunct="0">
                <a:spcBef>
                  <a:spcPct val="0"/>
                </a:spcBef>
                <a:spcAft>
                  <a:spcPct val="0"/>
                </a:spcAft>
                <a:defRPr sz="2400">
                  <a:solidFill>
                    <a:schemeClr val="tx1"/>
                  </a:solidFill>
                  <a:latin typeface="Arial" panose="020B0604020202020204" pitchFamily="34" charset="0"/>
                </a:defRPr>
              </a:lvl7pPr>
              <a:lvl8pPr defTabSz="812800" eaLnBrk="0" fontAlgn="base" hangingPunct="0">
                <a:spcBef>
                  <a:spcPct val="0"/>
                </a:spcBef>
                <a:spcAft>
                  <a:spcPct val="0"/>
                </a:spcAft>
                <a:defRPr sz="2400">
                  <a:solidFill>
                    <a:schemeClr val="tx1"/>
                  </a:solidFill>
                  <a:latin typeface="Arial" panose="020B0604020202020204" pitchFamily="34" charset="0"/>
                </a:defRPr>
              </a:lvl8pPr>
              <a:lvl9pPr defTabSz="8128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sz="1800" dirty="0"/>
                <a:t>10.6.1.51</a:t>
              </a:r>
            </a:p>
          </p:txBody>
        </p:sp>
        <p:pic>
          <p:nvPicPr>
            <p:cNvPr id="309287" name="Picture 10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 y="1056"/>
              <a:ext cx="471"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09288" name="Rectangle 1064"/>
          <p:cNvSpPr>
            <a:spLocks noChangeArrowheads="1"/>
          </p:cNvSpPr>
          <p:nvPr/>
        </p:nvSpPr>
        <p:spPr bwMode="auto">
          <a:xfrm>
            <a:off x="4204039" y="2038350"/>
            <a:ext cx="829584" cy="493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836" tIns="46418" rIns="92836" bIns="46418">
            <a:spAutoFit/>
          </a:bodyPr>
          <a:lstStyle>
            <a:lvl1pPr defTabSz="812800">
              <a:defRPr sz="2400">
                <a:solidFill>
                  <a:schemeClr val="tx1"/>
                </a:solidFill>
                <a:latin typeface="Arial" panose="020B0604020202020204" pitchFamily="34" charset="0"/>
              </a:defRPr>
            </a:lvl1pPr>
            <a:lvl2pPr defTabSz="812800">
              <a:defRPr sz="2400">
                <a:solidFill>
                  <a:schemeClr val="tx1"/>
                </a:solidFill>
                <a:latin typeface="Arial" panose="020B0604020202020204" pitchFamily="34" charset="0"/>
              </a:defRPr>
            </a:lvl2pPr>
            <a:lvl3pPr defTabSz="812800">
              <a:defRPr sz="2400">
                <a:solidFill>
                  <a:schemeClr val="tx1"/>
                </a:solidFill>
                <a:latin typeface="Arial" panose="020B0604020202020204" pitchFamily="34" charset="0"/>
              </a:defRPr>
            </a:lvl3pPr>
            <a:lvl4pPr defTabSz="812800">
              <a:defRPr sz="2400">
                <a:solidFill>
                  <a:schemeClr val="tx1"/>
                </a:solidFill>
                <a:latin typeface="Arial" panose="020B0604020202020204" pitchFamily="34" charset="0"/>
              </a:defRPr>
            </a:lvl4pPr>
            <a:lvl5pPr defTabSz="812800">
              <a:defRPr sz="2400">
                <a:solidFill>
                  <a:schemeClr val="tx1"/>
                </a:solidFill>
                <a:latin typeface="Arial" panose="020B0604020202020204" pitchFamily="34" charset="0"/>
              </a:defRPr>
            </a:lvl5pPr>
            <a:lvl6pPr defTabSz="812800" eaLnBrk="0" fontAlgn="base" hangingPunct="0">
              <a:spcBef>
                <a:spcPct val="0"/>
              </a:spcBef>
              <a:spcAft>
                <a:spcPct val="0"/>
              </a:spcAft>
              <a:defRPr sz="2400">
                <a:solidFill>
                  <a:schemeClr val="tx1"/>
                </a:solidFill>
                <a:latin typeface="Arial" panose="020B0604020202020204" pitchFamily="34" charset="0"/>
              </a:defRPr>
            </a:lvl6pPr>
            <a:lvl7pPr defTabSz="812800" eaLnBrk="0" fontAlgn="base" hangingPunct="0">
              <a:spcBef>
                <a:spcPct val="0"/>
              </a:spcBef>
              <a:spcAft>
                <a:spcPct val="0"/>
              </a:spcAft>
              <a:defRPr sz="2400">
                <a:solidFill>
                  <a:schemeClr val="tx1"/>
                </a:solidFill>
                <a:latin typeface="Arial" panose="020B0604020202020204" pitchFamily="34" charset="0"/>
              </a:defRPr>
            </a:lvl7pPr>
            <a:lvl8pPr defTabSz="812800" eaLnBrk="0" fontAlgn="base" hangingPunct="0">
              <a:spcBef>
                <a:spcPct val="0"/>
              </a:spcBef>
              <a:spcAft>
                <a:spcPct val="0"/>
              </a:spcAft>
              <a:defRPr sz="2400">
                <a:solidFill>
                  <a:schemeClr val="tx1"/>
                </a:solidFill>
                <a:latin typeface="Arial" panose="020B0604020202020204" pitchFamily="34" charset="0"/>
              </a:defRPr>
            </a:lvl8pPr>
            <a:lvl9pPr defTabSz="8128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sz="2600" dirty="0"/>
              <a:t>NAT</a:t>
            </a:r>
          </a:p>
        </p:txBody>
      </p:sp>
      <p:pic>
        <p:nvPicPr>
          <p:cNvPr id="309290" name="Picture 106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1788" y="2636838"/>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9291" name="Group 1067"/>
          <p:cNvGrpSpPr>
            <a:grpSpLocks/>
          </p:cNvGrpSpPr>
          <p:nvPr/>
        </p:nvGrpSpPr>
        <p:grpSpPr bwMode="auto">
          <a:xfrm>
            <a:off x="1654175" y="1651000"/>
            <a:ext cx="2300288" cy="1073150"/>
            <a:chOff x="1027" y="925"/>
            <a:chExt cx="1449" cy="676"/>
          </a:xfrm>
        </p:grpSpPr>
        <p:sp>
          <p:nvSpPr>
            <p:cNvPr id="309292" name="Rectangle 1068"/>
            <p:cNvSpPr>
              <a:spLocks noChangeArrowheads="1"/>
            </p:cNvSpPr>
            <p:nvPr/>
          </p:nvSpPr>
          <p:spPr bwMode="auto">
            <a:xfrm>
              <a:off x="1035" y="1217"/>
              <a:ext cx="1441" cy="384"/>
            </a:xfrm>
            <a:prstGeom prst="rect">
              <a:avLst/>
            </a:prstGeom>
            <a:solidFill>
              <a:srgbClr val="E8BD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309293" name="Rectangle 1069"/>
            <p:cNvSpPr>
              <a:spLocks noChangeArrowheads="1"/>
            </p:cNvSpPr>
            <p:nvPr/>
          </p:nvSpPr>
          <p:spPr bwMode="auto">
            <a:xfrm>
              <a:off x="1031" y="1209"/>
              <a:ext cx="1440" cy="38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C98A35">
                          <a:gamma/>
                          <a:shade val="46275"/>
                          <a:invGamma/>
                        </a:srgbClr>
                      </a:gs>
                      <a:gs pos="50000">
                        <a:srgbClr val="C98A35"/>
                      </a:gs>
                      <a:gs pos="100000">
                        <a:srgbClr val="C98A35">
                          <a:gamma/>
                          <a:shade val="46275"/>
                          <a:invGamma/>
                        </a:srgbClr>
                      </a:gs>
                    </a:gsLst>
                    <a:lin ang="2700000" scaled="1"/>
                  </a:gradFill>
                </a14:hiddenFill>
              </a:ext>
              <a:ext uri="{91240B29-F687-4F45-9708-019B960494DF}">
                <a14:hiddenLine xmlns:a14="http://schemas.microsoft.com/office/drawing/2010/main" w="12700">
                  <a:solidFill>
                    <a:srgbClr val="C98A35"/>
                  </a:solidFill>
                  <a:miter lim="800000"/>
                  <a:headEnd/>
                  <a:tailEnd/>
                </a14:hiddenLine>
              </a:ext>
            </a:extLst>
          </p:spPr>
          <p:txBody>
            <a:bodyPr wrap="none" lIns="73025" tIns="36512" rIns="73025" bIns="36512" anchor="ctr"/>
            <a:lstStyle/>
            <a:p>
              <a:pPr algn="ctr">
                <a:lnSpc>
                  <a:spcPct val="95000"/>
                </a:lnSpc>
              </a:pPr>
              <a:r>
                <a:rPr lang="en-US" altLang="zh-TW" sz="1400">
                  <a:solidFill>
                    <a:schemeClr val="bg1"/>
                  </a:solidFill>
                  <a:latin typeface="+mn-lt"/>
                  <a:ea typeface="新細明體" panose="02020500000000000000" pitchFamily="18" charset="-120"/>
                </a:rPr>
                <a:t>Before NAT</a:t>
              </a:r>
            </a:p>
            <a:p>
              <a:pPr algn="ctr">
                <a:lnSpc>
                  <a:spcPct val="95000"/>
                </a:lnSpc>
              </a:pPr>
              <a:r>
                <a:rPr lang="en-US" altLang="zh-TW" sz="1400">
                  <a:solidFill>
                    <a:schemeClr val="bg1"/>
                  </a:solidFill>
                  <a:latin typeface="+mn-lt"/>
                  <a:ea typeface="新細明體" panose="02020500000000000000" pitchFamily="18" charset="-120"/>
                </a:rPr>
                <a:t>Outbound Packet</a:t>
              </a:r>
            </a:p>
          </p:txBody>
        </p:sp>
        <p:sp>
          <p:nvSpPr>
            <p:cNvPr id="309294" name="Rectangle 1070"/>
            <p:cNvSpPr>
              <a:spLocks noChangeArrowheads="1"/>
            </p:cNvSpPr>
            <p:nvPr/>
          </p:nvSpPr>
          <p:spPr bwMode="auto">
            <a:xfrm>
              <a:off x="1035" y="925"/>
              <a:ext cx="720" cy="292"/>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309295" name="Rectangle 1071"/>
            <p:cNvSpPr>
              <a:spLocks noChangeArrowheads="1"/>
            </p:cNvSpPr>
            <p:nvPr/>
          </p:nvSpPr>
          <p:spPr bwMode="auto">
            <a:xfrm>
              <a:off x="1756" y="925"/>
              <a:ext cx="720" cy="292"/>
            </a:xfrm>
            <a:prstGeom prst="rect">
              <a:avLst/>
            </a:prstGeom>
            <a:solidFill>
              <a:srgbClr val="0080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309296" name="Rectangle 1072"/>
            <p:cNvSpPr>
              <a:spLocks noChangeArrowheads="1"/>
            </p:cNvSpPr>
            <p:nvPr/>
          </p:nvSpPr>
          <p:spPr bwMode="auto">
            <a:xfrm>
              <a:off x="1027" y="925"/>
              <a:ext cx="720"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5F137B"/>
                  </a:solidFill>
                </a14:hiddenFill>
              </a:ext>
              <a:ext uri="{91240B29-F687-4F45-9708-019B960494DF}">
                <a14:hiddenLine xmlns:a14="http://schemas.microsoft.com/office/drawing/2010/main" w="12700">
                  <a:solidFill>
                    <a:srgbClr val="969696"/>
                  </a:solidFill>
                  <a:miter lim="800000"/>
                  <a:headEnd/>
                  <a:tailEnd/>
                </a14:hiddenLine>
              </a:ext>
            </a:extLst>
          </p:spPr>
          <p:txBody>
            <a:bodyPr wrap="none" lIns="73025" tIns="36512" rIns="73025" bIns="36512" anchor="ctr"/>
            <a:lstStyle/>
            <a:p>
              <a:pPr algn="ctr">
                <a:lnSpc>
                  <a:spcPct val="95000"/>
                </a:lnSpc>
              </a:pPr>
              <a:r>
                <a:rPr lang="en-US" altLang="zh-TW" sz="1400">
                  <a:solidFill>
                    <a:schemeClr val="bg1"/>
                  </a:solidFill>
                  <a:latin typeface="+mn-lt"/>
                  <a:ea typeface="新細明體" panose="02020500000000000000" pitchFamily="18" charset="-120"/>
                </a:rPr>
                <a:t>Src Addr</a:t>
              </a:r>
            </a:p>
            <a:p>
              <a:pPr algn="ctr">
                <a:lnSpc>
                  <a:spcPct val="95000"/>
                </a:lnSpc>
              </a:pPr>
              <a:r>
                <a:rPr lang="en-US" altLang="zh-TW" sz="1400">
                  <a:solidFill>
                    <a:schemeClr val="bg1"/>
                  </a:solidFill>
                  <a:latin typeface="+mn-lt"/>
                  <a:ea typeface="新細明體" panose="02020500000000000000" pitchFamily="18" charset="-120"/>
                </a:rPr>
                <a:t>10.6.1.20</a:t>
              </a:r>
            </a:p>
          </p:txBody>
        </p:sp>
        <p:sp>
          <p:nvSpPr>
            <p:cNvPr id="309297" name="Rectangle 1073"/>
            <p:cNvSpPr>
              <a:spLocks noChangeArrowheads="1"/>
            </p:cNvSpPr>
            <p:nvPr/>
          </p:nvSpPr>
          <p:spPr bwMode="auto">
            <a:xfrm>
              <a:off x="1755" y="925"/>
              <a:ext cx="713"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00A089">
                          <a:gamma/>
                          <a:shade val="46275"/>
                          <a:invGamma/>
                        </a:srgbClr>
                      </a:gs>
                      <a:gs pos="50000">
                        <a:srgbClr val="00A089"/>
                      </a:gs>
                      <a:gs pos="100000">
                        <a:srgbClr val="00A089">
                          <a:gamma/>
                          <a:shade val="46275"/>
                          <a:invGamma/>
                        </a:srgbClr>
                      </a:gs>
                    </a:gsLst>
                    <a:lin ang="2700000" scaled="1"/>
                  </a:gra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nchorCtr="1"/>
            <a:lstStyle/>
            <a:p>
              <a:pPr algn="ctr"/>
              <a:r>
                <a:rPr lang="en-US" altLang="zh-TW" sz="1400">
                  <a:solidFill>
                    <a:schemeClr val="bg1"/>
                  </a:solidFill>
                  <a:latin typeface="+mn-lt"/>
                  <a:ea typeface="新細明體" panose="02020500000000000000" pitchFamily="18" charset="-120"/>
                </a:rPr>
                <a:t>Dest Addr</a:t>
              </a:r>
            </a:p>
            <a:p>
              <a:pPr algn="ctr"/>
              <a:r>
                <a:rPr lang="en-US" altLang="zh-TW" sz="1400">
                  <a:solidFill>
                    <a:schemeClr val="bg1"/>
                  </a:solidFill>
                  <a:latin typeface="+mn-lt"/>
                  <a:ea typeface="新細明體" panose="02020500000000000000" pitchFamily="18" charset="-120"/>
                </a:rPr>
                <a:t>Acquisition</a:t>
              </a:r>
            </a:p>
          </p:txBody>
        </p:sp>
      </p:grpSp>
      <p:grpSp>
        <p:nvGrpSpPr>
          <p:cNvPr id="309298" name="Group 1074"/>
          <p:cNvGrpSpPr>
            <a:grpSpLocks/>
          </p:cNvGrpSpPr>
          <p:nvPr/>
        </p:nvGrpSpPr>
        <p:grpSpPr bwMode="auto">
          <a:xfrm>
            <a:off x="5281613" y="1651000"/>
            <a:ext cx="2300287" cy="1073150"/>
            <a:chOff x="3216" y="432"/>
            <a:chExt cx="1449" cy="676"/>
          </a:xfrm>
        </p:grpSpPr>
        <p:sp>
          <p:nvSpPr>
            <p:cNvPr id="309299" name="Rectangle 1075"/>
            <p:cNvSpPr>
              <a:spLocks noChangeArrowheads="1"/>
            </p:cNvSpPr>
            <p:nvPr/>
          </p:nvSpPr>
          <p:spPr bwMode="auto">
            <a:xfrm>
              <a:off x="3224" y="724"/>
              <a:ext cx="1441" cy="384"/>
            </a:xfrm>
            <a:prstGeom prst="rect">
              <a:avLst/>
            </a:prstGeom>
            <a:solidFill>
              <a:srgbClr val="5F13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309300" name="Rectangle 1076"/>
            <p:cNvSpPr>
              <a:spLocks noChangeArrowheads="1"/>
            </p:cNvSpPr>
            <p:nvPr/>
          </p:nvSpPr>
          <p:spPr bwMode="auto">
            <a:xfrm>
              <a:off x="3220" y="716"/>
              <a:ext cx="1440" cy="38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C98A35">
                          <a:gamma/>
                          <a:shade val="46275"/>
                          <a:invGamma/>
                        </a:srgbClr>
                      </a:gs>
                      <a:gs pos="50000">
                        <a:srgbClr val="C98A35"/>
                      </a:gs>
                      <a:gs pos="100000">
                        <a:srgbClr val="C98A35">
                          <a:gamma/>
                          <a:shade val="46275"/>
                          <a:invGamma/>
                        </a:srgbClr>
                      </a:gs>
                    </a:gsLst>
                    <a:lin ang="2700000" scaled="1"/>
                  </a:gradFill>
                </a14:hiddenFill>
              </a:ext>
              <a:ext uri="{91240B29-F687-4F45-9708-019B960494DF}">
                <a14:hiddenLine xmlns:a14="http://schemas.microsoft.com/office/drawing/2010/main" w="12700">
                  <a:solidFill>
                    <a:srgbClr val="C98A35"/>
                  </a:solidFill>
                  <a:miter lim="800000"/>
                  <a:headEnd/>
                  <a:tailEnd/>
                </a14:hiddenLine>
              </a:ext>
            </a:extLst>
          </p:spPr>
          <p:txBody>
            <a:bodyPr wrap="none" lIns="73025" tIns="36512" rIns="73025" bIns="36512" anchor="ctr"/>
            <a:lstStyle/>
            <a:p>
              <a:pPr algn="ctr">
                <a:lnSpc>
                  <a:spcPct val="95000"/>
                </a:lnSpc>
              </a:pPr>
              <a:r>
                <a:rPr lang="en-US" altLang="zh-TW" sz="1400">
                  <a:solidFill>
                    <a:schemeClr val="bg1"/>
                  </a:solidFill>
                  <a:latin typeface="+mn-lt"/>
                  <a:ea typeface="新細明體" panose="02020500000000000000" pitchFamily="18" charset="-120"/>
                </a:rPr>
                <a:t>After NAT</a:t>
              </a:r>
            </a:p>
            <a:p>
              <a:pPr algn="ctr">
                <a:lnSpc>
                  <a:spcPct val="95000"/>
                </a:lnSpc>
              </a:pPr>
              <a:r>
                <a:rPr lang="en-US" altLang="zh-TW" sz="1400">
                  <a:solidFill>
                    <a:schemeClr val="bg1"/>
                  </a:solidFill>
                  <a:latin typeface="+mn-lt"/>
                  <a:ea typeface="新細明體" panose="02020500000000000000" pitchFamily="18" charset="-120"/>
                </a:rPr>
                <a:t>Outbound Packet</a:t>
              </a:r>
            </a:p>
          </p:txBody>
        </p:sp>
        <p:sp>
          <p:nvSpPr>
            <p:cNvPr id="309301" name="Rectangle 1077"/>
            <p:cNvSpPr>
              <a:spLocks noChangeArrowheads="1"/>
            </p:cNvSpPr>
            <p:nvPr/>
          </p:nvSpPr>
          <p:spPr bwMode="auto">
            <a:xfrm>
              <a:off x="3224" y="432"/>
              <a:ext cx="720" cy="292"/>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309302" name="Rectangle 1078"/>
            <p:cNvSpPr>
              <a:spLocks noChangeArrowheads="1"/>
            </p:cNvSpPr>
            <p:nvPr/>
          </p:nvSpPr>
          <p:spPr bwMode="auto">
            <a:xfrm>
              <a:off x="3945" y="432"/>
              <a:ext cx="720" cy="292"/>
            </a:xfrm>
            <a:prstGeom prst="rect">
              <a:avLst/>
            </a:prstGeom>
            <a:solidFill>
              <a:srgbClr val="0080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309303" name="Rectangle 1079"/>
            <p:cNvSpPr>
              <a:spLocks noChangeArrowheads="1"/>
            </p:cNvSpPr>
            <p:nvPr/>
          </p:nvSpPr>
          <p:spPr bwMode="auto">
            <a:xfrm>
              <a:off x="3216" y="432"/>
              <a:ext cx="720"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5F137B"/>
                  </a:solidFill>
                </a14:hiddenFill>
              </a:ext>
              <a:ext uri="{91240B29-F687-4F45-9708-019B960494DF}">
                <a14:hiddenLine xmlns:a14="http://schemas.microsoft.com/office/drawing/2010/main" w="12700">
                  <a:solidFill>
                    <a:srgbClr val="969696"/>
                  </a:solidFill>
                  <a:miter lim="800000"/>
                  <a:headEnd/>
                  <a:tailEnd/>
                </a14:hiddenLine>
              </a:ext>
            </a:extLst>
          </p:spPr>
          <p:txBody>
            <a:bodyPr wrap="none" lIns="73025" tIns="36512" rIns="73025" bIns="36512" anchor="ctr"/>
            <a:lstStyle/>
            <a:p>
              <a:pPr algn="ctr">
                <a:lnSpc>
                  <a:spcPct val="95000"/>
                </a:lnSpc>
              </a:pPr>
              <a:r>
                <a:rPr lang="en-US" altLang="zh-TW" sz="1400">
                  <a:solidFill>
                    <a:schemeClr val="bg1"/>
                  </a:solidFill>
                  <a:latin typeface="+mn-lt"/>
                  <a:ea typeface="新細明體" panose="02020500000000000000" pitchFamily="18" charset="-120"/>
                </a:rPr>
                <a:t>Src Addr</a:t>
              </a:r>
            </a:p>
            <a:p>
              <a:pPr algn="ctr">
                <a:lnSpc>
                  <a:spcPct val="95000"/>
                </a:lnSpc>
              </a:pPr>
              <a:r>
                <a:rPr lang="en-US" altLang="zh-TW" sz="1400">
                  <a:solidFill>
                    <a:schemeClr val="bg1"/>
                  </a:solidFill>
                  <a:latin typeface="+mn-lt"/>
                  <a:ea typeface="新細明體" panose="02020500000000000000" pitchFamily="18" charset="-120"/>
                </a:rPr>
                <a:t>192.168.7.10</a:t>
              </a:r>
            </a:p>
          </p:txBody>
        </p:sp>
        <p:sp>
          <p:nvSpPr>
            <p:cNvPr id="309304" name="Rectangle 1080"/>
            <p:cNvSpPr>
              <a:spLocks noChangeArrowheads="1"/>
            </p:cNvSpPr>
            <p:nvPr/>
          </p:nvSpPr>
          <p:spPr bwMode="auto">
            <a:xfrm>
              <a:off x="3944" y="432"/>
              <a:ext cx="713"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00A089">
                          <a:gamma/>
                          <a:shade val="46275"/>
                          <a:invGamma/>
                        </a:srgbClr>
                      </a:gs>
                      <a:gs pos="50000">
                        <a:srgbClr val="00A089"/>
                      </a:gs>
                      <a:gs pos="100000">
                        <a:srgbClr val="00A089">
                          <a:gamma/>
                          <a:shade val="46275"/>
                          <a:invGamma/>
                        </a:srgbClr>
                      </a:gs>
                    </a:gsLst>
                    <a:lin ang="2700000" scaled="1"/>
                  </a:gra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nchorCtr="1"/>
            <a:lstStyle/>
            <a:p>
              <a:pPr algn="ctr"/>
              <a:r>
                <a:rPr lang="en-US" altLang="zh-TW" sz="1400">
                  <a:solidFill>
                    <a:schemeClr val="bg1"/>
                  </a:solidFill>
                  <a:latin typeface="+mn-lt"/>
                  <a:ea typeface="新細明體" panose="02020500000000000000" pitchFamily="18" charset="-120"/>
                </a:rPr>
                <a:t>Dest Addr</a:t>
              </a:r>
            </a:p>
            <a:p>
              <a:pPr algn="ctr"/>
              <a:r>
                <a:rPr lang="en-US" altLang="zh-TW" sz="1400">
                  <a:solidFill>
                    <a:schemeClr val="bg1"/>
                  </a:solidFill>
                  <a:latin typeface="+mn-lt"/>
                  <a:ea typeface="新細明體" panose="02020500000000000000" pitchFamily="18" charset="-120"/>
                </a:rPr>
                <a:t>Acquisition</a:t>
              </a:r>
            </a:p>
          </p:txBody>
        </p:sp>
      </p:grpSp>
      <p:grpSp>
        <p:nvGrpSpPr>
          <p:cNvPr id="309305" name="Group 1081"/>
          <p:cNvGrpSpPr>
            <a:grpSpLocks/>
          </p:cNvGrpSpPr>
          <p:nvPr/>
        </p:nvGrpSpPr>
        <p:grpSpPr bwMode="auto">
          <a:xfrm>
            <a:off x="1660525" y="3346450"/>
            <a:ext cx="2293938" cy="1073150"/>
            <a:chOff x="1791" y="2688"/>
            <a:chExt cx="1445" cy="676"/>
          </a:xfrm>
        </p:grpSpPr>
        <p:sp>
          <p:nvSpPr>
            <p:cNvPr id="309306" name="Rectangle 1082"/>
            <p:cNvSpPr>
              <a:spLocks noChangeArrowheads="1"/>
            </p:cNvSpPr>
            <p:nvPr/>
          </p:nvSpPr>
          <p:spPr bwMode="auto">
            <a:xfrm>
              <a:off x="1796" y="2688"/>
              <a:ext cx="720" cy="292"/>
            </a:xfrm>
            <a:prstGeom prst="rect">
              <a:avLst/>
            </a:prstGeom>
            <a:solidFill>
              <a:srgbClr val="0080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grpSp>
          <p:nvGrpSpPr>
            <p:cNvPr id="309307" name="Group 1083"/>
            <p:cNvGrpSpPr>
              <a:grpSpLocks/>
            </p:cNvGrpSpPr>
            <p:nvPr/>
          </p:nvGrpSpPr>
          <p:grpSpPr bwMode="auto">
            <a:xfrm>
              <a:off x="1791" y="2688"/>
              <a:ext cx="1445" cy="676"/>
              <a:chOff x="1791" y="2688"/>
              <a:chExt cx="1445" cy="676"/>
            </a:xfrm>
          </p:grpSpPr>
          <p:grpSp>
            <p:nvGrpSpPr>
              <p:cNvPr id="309308" name="Group 1084"/>
              <p:cNvGrpSpPr>
                <a:grpSpLocks/>
              </p:cNvGrpSpPr>
              <p:nvPr/>
            </p:nvGrpSpPr>
            <p:grpSpPr bwMode="auto">
              <a:xfrm>
                <a:off x="1791" y="2688"/>
                <a:ext cx="1445" cy="676"/>
                <a:chOff x="1791" y="2688"/>
                <a:chExt cx="1445" cy="676"/>
              </a:xfrm>
            </p:grpSpPr>
            <p:sp>
              <p:nvSpPr>
                <p:cNvPr id="309309" name="Rectangle 1085"/>
                <p:cNvSpPr>
                  <a:spLocks noChangeArrowheads="1"/>
                </p:cNvSpPr>
                <p:nvPr/>
              </p:nvSpPr>
              <p:spPr bwMode="auto">
                <a:xfrm>
                  <a:off x="1795" y="2980"/>
                  <a:ext cx="1441" cy="384"/>
                </a:xfrm>
                <a:prstGeom prst="rect">
                  <a:avLst/>
                </a:prstGeom>
                <a:solidFill>
                  <a:srgbClr val="5F13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309310" name="Rectangle 1086"/>
                <p:cNvSpPr>
                  <a:spLocks noChangeArrowheads="1"/>
                </p:cNvSpPr>
                <p:nvPr/>
              </p:nvSpPr>
              <p:spPr bwMode="auto">
                <a:xfrm>
                  <a:off x="1791" y="2972"/>
                  <a:ext cx="1440" cy="38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C98A35">
                              <a:gamma/>
                              <a:shade val="46275"/>
                              <a:invGamma/>
                            </a:srgbClr>
                          </a:gs>
                          <a:gs pos="50000">
                            <a:srgbClr val="C98A35"/>
                          </a:gs>
                          <a:gs pos="100000">
                            <a:srgbClr val="C98A35">
                              <a:gamma/>
                              <a:shade val="46275"/>
                              <a:invGamma/>
                            </a:srgbClr>
                          </a:gs>
                        </a:gsLst>
                        <a:lin ang="2700000" scaled="1"/>
                      </a:gradFill>
                    </a14:hiddenFill>
                  </a:ext>
                  <a:ext uri="{91240B29-F687-4F45-9708-019B960494DF}">
                    <a14:hiddenLine xmlns:a14="http://schemas.microsoft.com/office/drawing/2010/main" w="12700">
                      <a:solidFill>
                        <a:srgbClr val="C98A35"/>
                      </a:solidFill>
                      <a:miter lim="800000"/>
                      <a:headEnd/>
                      <a:tailEnd/>
                    </a14:hiddenLine>
                  </a:ext>
                </a:extLst>
              </p:spPr>
              <p:txBody>
                <a:bodyPr wrap="none" lIns="73025" tIns="36512" rIns="73025" bIns="36512" anchor="ctr"/>
                <a:lstStyle/>
                <a:p>
                  <a:pPr algn="ctr">
                    <a:lnSpc>
                      <a:spcPct val="95000"/>
                    </a:lnSpc>
                  </a:pPr>
                  <a:r>
                    <a:rPr lang="en-US" altLang="zh-TW" sz="1400">
                      <a:solidFill>
                        <a:schemeClr val="bg1"/>
                      </a:solidFill>
                      <a:latin typeface="+mn-lt"/>
                      <a:ea typeface="新細明體" panose="02020500000000000000" pitchFamily="18" charset="-120"/>
                    </a:rPr>
                    <a:t>After NAT</a:t>
                  </a:r>
                </a:p>
                <a:p>
                  <a:pPr algn="ctr">
                    <a:lnSpc>
                      <a:spcPct val="95000"/>
                    </a:lnSpc>
                  </a:pPr>
                  <a:r>
                    <a:rPr lang="en-US" altLang="zh-TW" sz="1400">
                      <a:solidFill>
                        <a:schemeClr val="bg1"/>
                      </a:solidFill>
                      <a:latin typeface="+mn-lt"/>
                      <a:ea typeface="新細明體" panose="02020500000000000000" pitchFamily="18" charset="-120"/>
                    </a:rPr>
                    <a:t>Outbound Packet</a:t>
                  </a:r>
                </a:p>
              </p:txBody>
            </p:sp>
            <p:sp>
              <p:nvSpPr>
                <p:cNvPr id="309311" name="Rectangle 1087"/>
                <p:cNvSpPr>
                  <a:spLocks noChangeArrowheads="1"/>
                </p:cNvSpPr>
                <p:nvPr/>
              </p:nvSpPr>
              <p:spPr bwMode="auto">
                <a:xfrm>
                  <a:off x="2516" y="2688"/>
                  <a:ext cx="720" cy="292"/>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309312" name="Rectangle 1088"/>
                <p:cNvSpPr>
                  <a:spLocks noChangeArrowheads="1"/>
                </p:cNvSpPr>
                <p:nvPr/>
              </p:nvSpPr>
              <p:spPr bwMode="auto">
                <a:xfrm>
                  <a:off x="2516" y="2688"/>
                  <a:ext cx="720"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5F137B"/>
                      </a:solidFill>
                    </a14:hiddenFill>
                  </a:ext>
                  <a:ext uri="{91240B29-F687-4F45-9708-019B960494DF}">
                    <a14:hiddenLine xmlns:a14="http://schemas.microsoft.com/office/drawing/2010/main" w="12700">
                      <a:solidFill>
                        <a:srgbClr val="969696"/>
                      </a:solidFill>
                      <a:miter lim="800000"/>
                      <a:headEnd/>
                      <a:tailEnd/>
                    </a14:hiddenLine>
                  </a:ext>
                </a:extLst>
              </p:spPr>
              <p:txBody>
                <a:bodyPr wrap="none" lIns="73025" tIns="36512" rIns="73025" bIns="36512" anchor="ctr"/>
                <a:lstStyle/>
                <a:p>
                  <a:pPr algn="ctr">
                    <a:lnSpc>
                      <a:spcPct val="95000"/>
                    </a:lnSpc>
                  </a:pPr>
                  <a:r>
                    <a:rPr lang="en-US" altLang="zh-TW" sz="1400">
                      <a:solidFill>
                        <a:schemeClr val="bg1"/>
                      </a:solidFill>
                      <a:latin typeface="+mn-lt"/>
                      <a:ea typeface="新細明體" panose="02020500000000000000" pitchFamily="18" charset="-120"/>
                    </a:rPr>
                    <a:t>Src Addr</a:t>
                  </a:r>
                </a:p>
                <a:p>
                  <a:pPr algn="ctr">
                    <a:lnSpc>
                      <a:spcPct val="95000"/>
                    </a:lnSpc>
                  </a:pPr>
                  <a:r>
                    <a:rPr lang="en-US" altLang="zh-TW" sz="1400">
                      <a:solidFill>
                        <a:schemeClr val="bg1"/>
                      </a:solidFill>
                      <a:latin typeface="+mn-lt"/>
                      <a:ea typeface="新細明體" panose="02020500000000000000" pitchFamily="18" charset="-120"/>
                    </a:rPr>
                    <a:t>172.21.58.10</a:t>
                  </a:r>
                </a:p>
              </p:txBody>
            </p:sp>
          </p:grpSp>
          <p:sp>
            <p:nvSpPr>
              <p:cNvPr id="309313" name="Rectangle 1089"/>
              <p:cNvSpPr>
                <a:spLocks noChangeArrowheads="1"/>
              </p:cNvSpPr>
              <p:nvPr/>
            </p:nvSpPr>
            <p:spPr bwMode="auto">
              <a:xfrm>
                <a:off x="1796" y="2688"/>
                <a:ext cx="713"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00A089">
                            <a:gamma/>
                            <a:shade val="46275"/>
                            <a:invGamma/>
                          </a:srgbClr>
                        </a:gs>
                        <a:gs pos="50000">
                          <a:srgbClr val="00A089"/>
                        </a:gs>
                        <a:gs pos="100000">
                          <a:srgbClr val="00A089">
                            <a:gamma/>
                            <a:shade val="46275"/>
                            <a:invGamma/>
                          </a:srgbClr>
                        </a:gs>
                      </a:gsLst>
                      <a:lin ang="2700000" scaled="1"/>
                    </a:gra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nchorCtr="1"/>
              <a:lstStyle/>
              <a:p>
                <a:pPr algn="ctr"/>
                <a:r>
                  <a:rPr lang="en-US" altLang="zh-TW" sz="1400">
                    <a:solidFill>
                      <a:schemeClr val="bg1"/>
                    </a:solidFill>
                    <a:latin typeface="+mn-lt"/>
                    <a:ea typeface="新細明體" panose="02020500000000000000" pitchFamily="18" charset="-120"/>
                  </a:rPr>
                  <a:t>Dest Addr</a:t>
                </a:r>
              </a:p>
              <a:p>
                <a:pPr algn="ctr"/>
                <a:r>
                  <a:rPr lang="en-US" altLang="zh-TW" sz="1400">
                    <a:solidFill>
                      <a:schemeClr val="bg1"/>
                    </a:solidFill>
                    <a:latin typeface="+mn-lt"/>
                    <a:ea typeface="新細明體" panose="02020500000000000000" pitchFamily="18" charset="-120"/>
                  </a:rPr>
                  <a:t>Corporate</a:t>
                </a:r>
              </a:p>
            </p:txBody>
          </p:sp>
        </p:grpSp>
      </p:grpSp>
      <p:grpSp>
        <p:nvGrpSpPr>
          <p:cNvPr id="309314" name="Group 1090"/>
          <p:cNvGrpSpPr>
            <a:grpSpLocks/>
          </p:cNvGrpSpPr>
          <p:nvPr/>
        </p:nvGrpSpPr>
        <p:grpSpPr bwMode="auto">
          <a:xfrm>
            <a:off x="5292725" y="3333750"/>
            <a:ext cx="2293938" cy="1085850"/>
            <a:chOff x="3319" y="1985"/>
            <a:chExt cx="1445" cy="684"/>
          </a:xfrm>
        </p:grpSpPr>
        <p:sp>
          <p:nvSpPr>
            <p:cNvPr id="309315" name="Rectangle 1091"/>
            <p:cNvSpPr>
              <a:spLocks noChangeArrowheads="1"/>
            </p:cNvSpPr>
            <p:nvPr/>
          </p:nvSpPr>
          <p:spPr bwMode="auto">
            <a:xfrm>
              <a:off x="3323" y="2285"/>
              <a:ext cx="1441" cy="384"/>
            </a:xfrm>
            <a:prstGeom prst="rect">
              <a:avLst/>
            </a:prstGeom>
            <a:solidFill>
              <a:srgbClr val="E8BD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309316" name="Rectangle 1092"/>
            <p:cNvSpPr>
              <a:spLocks noChangeArrowheads="1"/>
            </p:cNvSpPr>
            <p:nvPr/>
          </p:nvSpPr>
          <p:spPr bwMode="auto">
            <a:xfrm>
              <a:off x="3319" y="2277"/>
              <a:ext cx="1440" cy="38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C98A35">
                          <a:gamma/>
                          <a:shade val="46275"/>
                          <a:invGamma/>
                        </a:srgbClr>
                      </a:gs>
                      <a:gs pos="50000">
                        <a:srgbClr val="C98A35"/>
                      </a:gs>
                      <a:gs pos="100000">
                        <a:srgbClr val="C98A35">
                          <a:gamma/>
                          <a:shade val="46275"/>
                          <a:invGamma/>
                        </a:srgbClr>
                      </a:gs>
                    </a:gsLst>
                    <a:lin ang="2700000" scaled="1"/>
                  </a:gradFill>
                </a14:hiddenFill>
              </a:ext>
              <a:ext uri="{91240B29-F687-4F45-9708-019B960494DF}">
                <a14:hiddenLine xmlns:a14="http://schemas.microsoft.com/office/drawing/2010/main" w="12700">
                  <a:solidFill>
                    <a:srgbClr val="C98A35"/>
                  </a:solidFill>
                  <a:miter lim="800000"/>
                  <a:headEnd/>
                  <a:tailEnd/>
                </a14:hiddenLine>
              </a:ext>
            </a:extLst>
          </p:spPr>
          <p:txBody>
            <a:bodyPr wrap="none" lIns="73025" tIns="36512" rIns="73025" bIns="36512" anchor="ctr"/>
            <a:lstStyle/>
            <a:p>
              <a:pPr algn="ctr">
                <a:lnSpc>
                  <a:spcPct val="95000"/>
                </a:lnSpc>
              </a:pPr>
              <a:r>
                <a:rPr lang="en-US" altLang="zh-TW" sz="1400">
                  <a:solidFill>
                    <a:schemeClr val="bg1"/>
                  </a:solidFill>
                  <a:latin typeface="+mn-lt"/>
                  <a:ea typeface="新細明體" panose="02020500000000000000" pitchFamily="18" charset="-120"/>
                </a:rPr>
                <a:t>Before NAT</a:t>
              </a:r>
            </a:p>
            <a:p>
              <a:pPr algn="ctr">
                <a:lnSpc>
                  <a:spcPct val="95000"/>
                </a:lnSpc>
              </a:pPr>
              <a:r>
                <a:rPr lang="en-US" altLang="zh-TW" sz="1400">
                  <a:solidFill>
                    <a:schemeClr val="bg1"/>
                  </a:solidFill>
                  <a:latin typeface="+mn-lt"/>
                  <a:ea typeface="新細明體" panose="02020500000000000000" pitchFamily="18" charset="-120"/>
                </a:rPr>
                <a:t>Outbound Packet</a:t>
              </a:r>
            </a:p>
          </p:txBody>
        </p:sp>
        <p:sp>
          <p:nvSpPr>
            <p:cNvPr id="309317" name="Rectangle 1093"/>
            <p:cNvSpPr>
              <a:spLocks noChangeArrowheads="1"/>
            </p:cNvSpPr>
            <p:nvPr/>
          </p:nvSpPr>
          <p:spPr bwMode="auto">
            <a:xfrm>
              <a:off x="3323" y="1993"/>
              <a:ext cx="720" cy="292"/>
            </a:xfrm>
            <a:prstGeom prst="rect">
              <a:avLst/>
            </a:prstGeom>
            <a:solidFill>
              <a:srgbClr val="0080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grpSp>
          <p:nvGrpSpPr>
            <p:cNvPr id="309318" name="Group 1094"/>
            <p:cNvGrpSpPr>
              <a:grpSpLocks/>
            </p:cNvGrpSpPr>
            <p:nvPr/>
          </p:nvGrpSpPr>
          <p:grpSpPr bwMode="auto">
            <a:xfrm>
              <a:off x="4044" y="1993"/>
              <a:ext cx="720" cy="292"/>
              <a:chOff x="4800" y="2448"/>
              <a:chExt cx="720" cy="292"/>
            </a:xfrm>
          </p:grpSpPr>
          <p:sp>
            <p:nvSpPr>
              <p:cNvPr id="309319" name="Rectangle 1095"/>
              <p:cNvSpPr>
                <a:spLocks noChangeArrowheads="1"/>
              </p:cNvSpPr>
              <p:nvPr/>
            </p:nvSpPr>
            <p:spPr bwMode="auto">
              <a:xfrm>
                <a:off x="4800" y="2448"/>
                <a:ext cx="720" cy="292"/>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309320" name="Rectangle 1096"/>
              <p:cNvSpPr>
                <a:spLocks noChangeArrowheads="1"/>
              </p:cNvSpPr>
              <p:nvPr/>
            </p:nvSpPr>
            <p:spPr bwMode="auto">
              <a:xfrm>
                <a:off x="4800" y="2448"/>
                <a:ext cx="720"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5F137B"/>
                    </a:solidFill>
                  </a14:hiddenFill>
                </a:ext>
                <a:ext uri="{91240B29-F687-4F45-9708-019B960494DF}">
                  <a14:hiddenLine xmlns:a14="http://schemas.microsoft.com/office/drawing/2010/main" w="12700">
                    <a:solidFill>
                      <a:srgbClr val="969696"/>
                    </a:solidFill>
                    <a:miter lim="800000"/>
                    <a:headEnd/>
                    <a:tailEnd/>
                  </a14:hiddenLine>
                </a:ext>
              </a:extLst>
            </p:spPr>
            <p:txBody>
              <a:bodyPr wrap="none" lIns="73025" tIns="36512" rIns="73025" bIns="36512" anchor="ctr"/>
              <a:lstStyle/>
              <a:p>
                <a:pPr algn="ctr">
                  <a:lnSpc>
                    <a:spcPct val="95000"/>
                  </a:lnSpc>
                </a:pPr>
                <a:r>
                  <a:rPr lang="en-US" altLang="zh-TW" sz="1400">
                    <a:solidFill>
                      <a:schemeClr val="bg1"/>
                    </a:solidFill>
                    <a:latin typeface="+mn-lt"/>
                    <a:ea typeface="新細明體" panose="02020500000000000000" pitchFamily="18" charset="-120"/>
                  </a:rPr>
                  <a:t>Src Addr</a:t>
                </a:r>
              </a:p>
              <a:p>
                <a:pPr algn="ctr">
                  <a:lnSpc>
                    <a:spcPct val="95000"/>
                  </a:lnSpc>
                </a:pPr>
                <a:r>
                  <a:rPr lang="en-US" altLang="zh-TW" sz="1400">
                    <a:solidFill>
                      <a:schemeClr val="bg1"/>
                    </a:solidFill>
                    <a:latin typeface="+mn-lt"/>
                    <a:ea typeface="新細明體" panose="02020500000000000000" pitchFamily="18" charset="-120"/>
                  </a:rPr>
                  <a:t>10.6.1.51</a:t>
                </a:r>
              </a:p>
            </p:txBody>
          </p:sp>
        </p:grpSp>
        <p:sp>
          <p:nvSpPr>
            <p:cNvPr id="309321" name="Rectangle 1097"/>
            <p:cNvSpPr>
              <a:spLocks noChangeArrowheads="1"/>
            </p:cNvSpPr>
            <p:nvPr/>
          </p:nvSpPr>
          <p:spPr bwMode="auto">
            <a:xfrm>
              <a:off x="3328" y="1985"/>
              <a:ext cx="713"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00A089">
                          <a:gamma/>
                          <a:shade val="46275"/>
                          <a:invGamma/>
                        </a:srgbClr>
                      </a:gs>
                      <a:gs pos="50000">
                        <a:srgbClr val="00A089"/>
                      </a:gs>
                      <a:gs pos="100000">
                        <a:srgbClr val="00A089">
                          <a:gamma/>
                          <a:shade val="46275"/>
                          <a:invGamma/>
                        </a:srgbClr>
                      </a:gs>
                    </a:gsLst>
                    <a:lin ang="2700000" scaled="1"/>
                  </a:gra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nchorCtr="1"/>
            <a:lstStyle/>
            <a:p>
              <a:pPr algn="ctr"/>
              <a:r>
                <a:rPr lang="en-US" altLang="zh-TW" sz="1400">
                  <a:solidFill>
                    <a:schemeClr val="bg1"/>
                  </a:solidFill>
                  <a:latin typeface="+mn-lt"/>
                  <a:ea typeface="新細明體" panose="02020500000000000000" pitchFamily="18" charset="-120"/>
                </a:rPr>
                <a:t>Dest Addr</a:t>
              </a:r>
            </a:p>
            <a:p>
              <a:pPr algn="ctr"/>
              <a:r>
                <a:rPr lang="en-US" altLang="zh-TW" sz="1400">
                  <a:solidFill>
                    <a:schemeClr val="bg1"/>
                  </a:solidFill>
                  <a:latin typeface="+mn-lt"/>
                  <a:ea typeface="新細明體" panose="02020500000000000000" pitchFamily="18" charset="-120"/>
                </a:rPr>
                <a:t>Corporate</a:t>
              </a:r>
            </a:p>
          </p:txBody>
        </p:sp>
      </p:grpSp>
      <p:sp>
        <p:nvSpPr>
          <p:cNvPr id="309323" name="Text Box 1099"/>
          <p:cNvSpPr txBox="1">
            <a:spLocks noChangeArrowheads="1"/>
          </p:cNvSpPr>
          <p:nvPr/>
        </p:nvSpPr>
        <p:spPr bwMode="auto">
          <a:xfrm>
            <a:off x="4284663" y="2430463"/>
            <a:ext cx="6032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r>
              <a:rPr lang="en-US" altLang="zh-TW" sz="5400">
                <a:ea typeface="新細明體" panose="02020500000000000000" pitchFamily="18" charset="-120"/>
              </a:rPr>
              <a:t>X</a:t>
            </a:r>
          </a:p>
        </p:txBody>
      </p:sp>
    </p:spTree>
    <p:extLst>
      <p:ext uri="{BB962C8B-B14F-4D97-AF65-F5344CB8AC3E}">
        <p14:creationId xmlns:p14="http://schemas.microsoft.com/office/powerpoint/2010/main" val="91962851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09291"/>
                                        </p:tgtEl>
                                        <p:attrNameLst>
                                          <p:attrName>style.visibility</p:attrName>
                                        </p:attrNameLst>
                                      </p:cBhvr>
                                      <p:to>
                                        <p:strVal val="visible"/>
                                      </p:to>
                                    </p:set>
                                    <p:anim calcmode="lin" valueType="num">
                                      <p:cBhvr additive="base">
                                        <p:cTn id="7" dur="500" fill="hold"/>
                                        <p:tgtEl>
                                          <p:spTgt spid="309291"/>
                                        </p:tgtEl>
                                        <p:attrNameLst>
                                          <p:attrName>ppt_x</p:attrName>
                                        </p:attrNameLst>
                                      </p:cBhvr>
                                      <p:tavLst>
                                        <p:tav tm="0">
                                          <p:val>
                                            <p:strVal val="0-#ppt_w/2"/>
                                          </p:val>
                                        </p:tav>
                                        <p:tav tm="100000">
                                          <p:val>
                                            <p:strVal val="#ppt_x"/>
                                          </p:val>
                                        </p:tav>
                                      </p:tavLst>
                                    </p:anim>
                                    <p:anim calcmode="lin" valueType="num">
                                      <p:cBhvr additive="base">
                                        <p:cTn id="8" dur="500" fill="hold"/>
                                        <p:tgtEl>
                                          <p:spTgt spid="30929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309323"/>
                                        </p:tgtEl>
                                        <p:attrNameLst>
                                          <p:attrName>style.visibility</p:attrName>
                                        </p:attrNameLst>
                                      </p:cBhvr>
                                      <p:to>
                                        <p:strVal val="visible"/>
                                      </p:to>
                                    </p:set>
                                  </p:childTnLst>
                                  <p:subTnLst>
                                    <p:set>
                                      <p:cBhvr override="childStyle">
                                        <p:cTn dur="1" fill="hold" display="0" masterRel="nextClick" afterEffect="1"/>
                                        <p:tgtEl>
                                          <p:spTgt spid="309323"/>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09288"/>
                                        </p:tgtEl>
                                        <p:attrNameLst>
                                          <p:attrName>style.visibility</p:attrName>
                                        </p:attrNameLst>
                                      </p:cBhvr>
                                      <p:to>
                                        <p:strVal val="visible"/>
                                      </p:to>
                                    </p:se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309298"/>
                                        </p:tgtEl>
                                        <p:attrNameLst>
                                          <p:attrName>style.visibility</p:attrName>
                                        </p:attrNameLst>
                                      </p:cBhvr>
                                      <p:to>
                                        <p:strVal val="visible"/>
                                      </p:to>
                                    </p:set>
                                    <p:animEffect transition="in" filter="wipe(left)">
                                      <p:cBhvr>
                                        <p:cTn id="19" dur="500"/>
                                        <p:tgtEl>
                                          <p:spTgt spid="30929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309314"/>
                                        </p:tgtEl>
                                        <p:attrNameLst>
                                          <p:attrName>style.visibility</p:attrName>
                                        </p:attrNameLst>
                                      </p:cBhvr>
                                      <p:to>
                                        <p:strVal val="visible"/>
                                      </p:to>
                                    </p:set>
                                    <p:anim calcmode="lin" valueType="num">
                                      <p:cBhvr additive="base">
                                        <p:cTn id="24" dur="500" fill="hold"/>
                                        <p:tgtEl>
                                          <p:spTgt spid="309314"/>
                                        </p:tgtEl>
                                        <p:attrNameLst>
                                          <p:attrName>ppt_x</p:attrName>
                                        </p:attrNameLst>
                                      </p:cBhvr>
                                      <p:tavLst>
                                        <p:tav tm="0">
                                          <p:val>
                                            <p:strVal val="1+#ppt_w/2"/>
                                          </p:val>
                                        </p:tav>
                                        <p:tav tm="100000">
                                          <p:val>
                                            <p:strVal val="#ppt_x"/>
                                          </p:val>
                                        </p:tav>
                                      </p:tavLst>
                                    </p:anim>
                                    <p:anim calcmode="lin" valueType="num">
                                      <p:cBhvr additive="base">
                                        <p:cTn id="25" dur="500" fill="hold"/>
                                        <p:tgtEl>
                                          <p:spTgt spid="309314"/>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22" presetClass="entr" presetSubtype="2" fill="hold" nodeType="afterEffect">
                                  <p:stCondLst>
                                    <p:cond delay="0"/>
                                  </p:stCondLst>
                                  <p:childTnLst>
                                    <p:set>
                                      <p:cBhvr>
                                        <p:cTn id="28" dur="1" fill="hold">
                                          <p:stCondLst>
                                            <p:cond delay="0"/>
                                          </p:stCondLst>
                                        </p:cTn>
                                        <p:tgtEl>
                                          <p:spTgt spid="309305"/>
                                        </p:tgtEl>
                                        <p:attrNameLst>
                                          <p:attrName>style.visibility</p:attrName>
                                        </p:attrNameLst>
                                      </p:cBhvr>
                                      <p:to>
                                        <p:strVal val="visible"/>
                                      </p:to>
                                    </p:set>
                                    <p:animEffect transition="in" filter="wipe(right)">
                                      <p:cBhvr>
                                        <p:cTn id="29" dur="500"/>
                                        <p:tgtEl>
                                          <p:spTgt spid="309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88" grpId="0" autoUpdateAnimBg="0"/>
      <p:bldP spid="30932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3"/>
          <p:cNvSpPr>
            <a:spLocks noGrp="1"/>
          </p:cNvSpPr>
          <p:nvPr>
            <p:ph type="sldNum" sz="quarter" idx="4294967295"/>
          </p:nvPr>
        </p:nvSpPr>
        <p:spPr>
          <a:xfrm>
            <a:off x="7086600" y="6477000"/>
            <a:ext cx="19050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defRPr>
            </a:lvl1pPr>
            <a:lvl2pPr marL="742950" indent="-285750">
              <a:defRPr sz="2400">
                <a:solidFill>
                  <a:srgbClr val="000000"/>
                </a:solidFill>
                <a:latin typeface="Times" panose="02020603050405020304" pitchFamily="18" charset="0"/>
              </a:defRPr>
            </a:lvl2pPr>
            <a:lvl3pPr marL="1143000" indent="-228600">
              <a:defRPr sz="2400">
                <a:solidFill>
                  <a:srgbClr val="000000"/>
                </a:solidFill>
                <a:latin typeface="Times" panose="02020603050405020304" pitchFamily="18" charset="0"/>
              </a:defRPr>
            </a:lvl3pPr>
            <a:lvl4pPr marL="1600200" indent="-228600">
              <a:defRPr sz="2400">
                <a:solidFill>
                  <a:srgbClr val="000000"/>
                </a:solidFill>
                <a:latin typeface="Times" panose="02020603050405020304" pitchFamily="18" charset="0"/>
              </a:defRPr>
            </a:lvl4pPr>
            <a:lvl5pPr marL="2057400" indent="-228600">
              <a:defRPr sz="2400">
                <a:solidFill>
                  <a:srgbClr val="000000"/>
                </a:solidFill>
                <a:latin typeface="Times" panose="02020603050405020304" pitchFamily="18" charset="0"/>
              </a:defRPr>
            </a:lvl5pPr>
            <a:lvl6pPr marL="2514600" indent="-228600" eaLnBrk="0" fontAlgn="base" hangingPunct="0">
              <a:spcBef>
                <a:spcPts val="1000"/>
              </a:spcBef>
              <a:spcAft>
                <a:spcPts val="1000"/>
              </a:spcAft>
              <a:buChar char="•"/>
              <a:defRPr sz="2400">
                <a:solidFill>
                  <a:srgbClr val="000000"/>
                </a:solidFill>
                <a:latin typeface="Times" panose="02020603050405020304" pitchFamily="18" charset="0"/>
              </a:defRPr>
            </a:lvl6pPr>
            <a:lvl7pPr marL="2971800" indent="-228600" eaLnBrk="0" fontAlgn="base" hangingPunct="0">
              <a:spcBef>
                <a:spcPts val="1000"/>
              </a:spcBef>
              <a:spcAft>
                <a:spcPts val="1000"/>
              </a:spcAft>
              <a:buChar char="•"/>
              <a:defRPr sz="2400">
                <a:solidFill>
                  <a:srgbClr val="000000"/>
                </a:solidFill>
                <a:latin typeface="Times" panose="02020603050405020304" pitchFamily="18" charset="0"/>
              </a:defRPr>
            </a:lvl7pPr>
            <a:lvl8pPr marL="3429000" indent="-228600" eaLnBrk="0" fontAlgn="base" hangingPunct="0">
              <a:spcBef>
                <a:spcPts val="1000"/>
              </a:spcBef>
              <a:spcAft>
                <a:spcPts val="1000"/>
              </a:spcAft>
              <a:buChar char="•"/>
              <a:defRPr sz="2400">
                <a:solidFill>
                  <a:srgbClr val="000000"/>
                </a:solidFill>
                <a:latin typeface="Times" panose="02020603050405020304" pitchFamily="18" charset="0"/>
              </a:defRPr>
            </a:lvl8pPr>
            <a:lvl9pPr marL="3886200" indent="-228600" eaLnBrk="0" fontAlgn="base" hangingPunct="0">
              <a:spcBef>
                <a:spcPts val="1000"/>
              </a:spcBef>
              <a:spcAft>
                <a:spcPts val="1000"/>
              </a:spcAft>
              <a:buChar char="•"/>
              <a:defRPr sz="2400">
                <a:solidFill>
                  <a:srgbClr val="000000"/>
                </a:solidFill>
                <a:latin typeface="Times" panose="02020603050405020304" pitchFamily="18" charset="0"/>
              </a:defRPr>
            </a:lvl9pPr>
          </a:lstStyle>
          <a:p>
            <a:fld id="{CF956B0C-3F31-4747-8F2D-F476AE606D03}" type="slidenum">
              <a:rPr lang="en-US" altLang="en-US" sz="1400">
                <a:solidFill>
                  <a:schemeClr val="tx1"/>
                </a:solidFill>
                <a:latin typeface="Times New Roman" panose="02020603050405020304" pitchFamily="18" charset="0"/>
              </a:rPr>
              <a:pPr/>
              <a:t>15</a:t>
            </a:fld>
            <a:endParaRPr lang="en-US" altLang="en-US" sz="1400">
              <a:solidFill>
                <a:schemeClr val="tx1"/>
              </a:solidFill>
              <a:latin typeface="Times New Roman" panose="02020603050405020304" pitchFamily="18" charset="0"/>
            </a:endParaRPr>
          </a:p>
        </p:txBody>
      </p:sp>
      <p:sp>
        <p:nvSpPr>
          <p:cNvPr id="4100" name="Rectangle 2"/>
          <p:cNvSpPr>
            <a:spLocks noGrp="1" noChangeArrowheads="1"/>
          </p:cNvSpPr>
          <p:nvPr>
            <p:ph type="title"/>
          </p:nvPr>
        </p:nvSpPr>
        <p:spPr/>
        <p:txBody>
          <a:bodyPr>
            <a:normAutofit fontScale="90000"/>
          </a:bodyPr>
          <a:lstStyle/>
          <a:p>
            <a:r>
              <a:rPr lang="en-US" altLang="en-US" sz="2800" smtClean="0"/>
              <a:t>Supporting Migration between network service Providers</a:t>
            </a:r>
          </a:p>
        </p:txBody>
      </p:sp>
      <p:sp>
        <p:nvSpPr>
          <p:cNvPr id="4101" name="Rectangle 6"/>
          <p:cNvSpPr>
            <a:spLocks noChangeArrowheads="1"/>
          </p:cNvSpPr>
          <p:nvPr/>
        </p:nvSpPr>
        <p:spPr bwMode="auto">
          <a:xfrm>
            <a:off x="0" y="2262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3" tIns="45717" rIns="91433" bIns="45717" anchor="ctr">
            <a:spAutoFit/>
          </a:bodyPr>
          <a:lstStyle>
            <a:lvl1pPr>
              <a:defRPr sz="2400">
                <a:solidFill>
                  <a:srgbClr val="000000"/>
                </a:solidFill>
                <a:latin typeface="Times" panose="02020603050405020304" pitchFamily="18" charset="0"/>
              </a:defRPr>
            </a:lvl1pPr>
            <a:lvl2pPr marL="742950" indent="-285750">
              <a:defRPr sz="2400">
                <a:solidFill>
                  <a:srgbClr val="000000"/>
                </a:solidFill>
                <a:latin typeface="Times" panose="02020603050405020304" pitchFamily="18" charset="0"/>
              </a:defRPr>
            </a:lvl2pPr>
            <a:lvl3pPr marL="1143000" indent="-228600">
              <a:defRPr sz="2400">
                <a:solidFill>
                  <a:srgbClr val="000000"/>
                </a:solidFill>
                <a:latin typeface="Times" panose="02020603050405020304" pitchFamily="18" charset="0"/>
              </a:defRPr>
            </a:lvl3pPr>
            <a:lvl4pPr marL="1600200" indent="-228600">
              <a:defRPr sz="2400">
                <a:solidFill>
                  <a:srgbClr val="000000"/>
                </a:solidFill>
                <a:latin typeface="Times" panose="02020603050405020304" pitchFamily="18" charset="0"/>
              </a:defRPr>
            </a:lvl4pPr>
            <a:lvl5pPr marL="2057400" indent="-228600">
              <a:defRPr sz="2400">
                <a:solidFill>
                  <a:srgbClr val="000000"/>
                </a:solidFill>
                <a:latin typeface="Times" panose="02020603050405020304" pitchFamily="18" charset="0"/>
              </a:defRPr>
            </a:lvl5pPr>
            <a:lvl6pPr marL="2514600" indent="-228600" eaLnBrk="0" fontAlgn="base" hangingPunct="0">
              <a:spcBef>
                <a:spcPts val="1000"/>
              </a:spcBef>
              <a:spcAft>
                <a:spcPts val="1000"/>
              </a:spcAft>
              <a:buChar char="•"/>
              <a:defRPr sz="2400">
                <a:solidFill>
                  <a:srgbClr val="000000"/>
                </a:solidFill>
                <a:latin typeface="Times" panose="02020603050405020304" pitchFamily="18" charset="0"/>
              </a:defRPr>
            </a:lvl6pPr>
            <a:lvl7pPr marL="2971800" indent="-228600" eaLnBrk="0" fontAlgn="base" hangingPunct="0">
              <a:spcBef>
                <a:spcPts val="1000"/>
              </a:spcBef>
              <a:spcAft>
                <a:spcPts val="1000"/>
              </a:spcAft>
              <a:buChar char="•"/>
              <a:defRPr sz="2400">
                <a:solidFill>
                  <a:srgbClr val="000000"/>
                </a:solidFill>
                <a:latin typeface="Times" panose="02020603050405020304" pitchFamily="18" charset="0"/>
              </a:defRPr>
            </a:lvl7pPr>
            <a:lvl8pPr marL="3429000" indent="-228600" eaLnBrk="0" fontAlgn="base" hangingPunct="0">
              <a:spcBef>
                <a:spcPts val="1000"/>
              </a:spcBef>
              <a:spcAft>
                <a:spcPts val="1000"/>
              </a:spcAft>
              <a:buChar char="•"/>
              <a:defRPr sz="2400">
                <a:solidFill>
                  <a:srgbClr val="000000"/>
                </a:solidFill>
                <a:latin typeface="Times" panose="02020603050405020304" pitchFamily="18" charset="0"/>
              </a:defRPr>
            </a:lvl8pPr>
            <a:lvl9pPr marL="3886200" indent="-228600" eaLnBrk="0" fontAlgn="base" hangingPunct="0">
              <a:spcBef>
                <a:spcPts val="1000"/>
              </a:spcBef>
              <a:spcAft>
                <a:spcPts val="1000"/>
              </a:spcAft>
              <a:buChar char="•"/>
              <a:defRPr sz="2400">
                <a:solidFill>
                  <a:srgbClr val="000000"/>
                </a:solidFill>
                <a:latin typeface="Times" panose="02020603050405020304" pitchFamily="18" charset="0"/>
              </a:defRPr>
            </a:lvl9pPr>
          </a:lstStyle>
          <a:p>
            <a:endParaRPr lang="en-US" altLang="en-US"/>
          </a:p>
        </p:txBody>
      </p:sp>
      <p:graphicFrame>
        <p:nvGraphicFramePr>
          <p:cNvPr id="4098" name="Object 5"/>
          <p:cNvGraphicFramePr>
            <a:graphicFrameLocks noChangeAspect="1"/>
          </p:cNvGraphicFramePr>
          <p:nvPr>
            <p:extLst>
              <p:ext uri="{D42A27DB-BD31-4B8C-83A1-F6EECF244321}">
                <p14:modId xmlns:p14="http://schemas.microsoft.com/office/powerpoint/2010/main" val="3008330363"/>
              </p:ext>
            </p:extLst>
          </p:nvPr>
        </p:nvGraphicFramePr>
        <p:xfrm>
          <a:off x="-33337" y="1600200"/>
          <a:ext cx="9024938" cy="4198938"/>
        </p:xfrm>
        <a:graphic>
          <a:graphicData uri="http://schemas.openxmlformats.org/presentationml/2006/ole">
            <mc:AlternateContent xmlns:mc="http://schemas.openxmlformats.org/markup-compatibility/2006">
              <mc:Choice xmlns:v="urn:schemas-microsoft-com:vml" Requires="v">
                <p:oleObj spid="_x0000_s4103" name="Visio" r:id="rId3" imgW="10111154" imgH="4844562" progId="Visio.Drawing.6">
                  <p:embed/>
                </p:oleObj>
              </mc:Choice>
              <mc:Fallback>
                <p:oleObj name="Visio" r:id="rId3" imgW="10111154" imgH="484456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 y="1600200"/>
                        <a:ext cx="9024938" cy="4198938"/>
                      </a:xfrm>
                      <a:prstGeom prst="rect">
                        <a:avLst/>
                      </a:prstGeom>
                      <a:noFill/>
                    </p:spPr>
                  </p:pic>
                </p:oleObj>
              </mc:Fallback>
            </mc:AlternateContent>
          </a:graphicData>
        </a:graphic>
      </p:graphicFrame>
    </p:spTree>
    <p:extLst>
      <p:ext uri="{BB962C8B-B14F-4D97-AF65-F5344CB8AC3E}">
        <p14:creationId xmlns:p14="http://schemas.microsoft.com/office/powerpoint/2010/main" val="450733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4294967295"/>
          </p:nvPr>
        </p:nvSpPr>
        <p:spPr>
          <a:xfrm>
            <a:off x="7086600" y="6477000"/>
            <a:ext cx="19050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defRPr>
            </a:lvl1pPr>
            <a:lvl2pPr marL="742950" indent="-285750">
              <a:defRPr sz="2400">
                <a:solidFill>
                  <a:srgbClr val="000000"/>
                </a:solidFill>
                <a:latin typeface="Times" panose="02020603050405020304" pitchFamily="18" charset="0"/>
              </a:defRPr>
            </a:lvl2pPr>
            <a:lvl3pPr marL="1143000" indent="-228600">
              <a:defRPr sz="2400">
                <a:solidFill>
                  <a:srgbClr val="000000"/>
                </a:solidFill>
                <a:latin typeface="Times" panose="02020603050405020304" pitchFamily="18" charset="0"/>
              </a:defRPr>
            </a:lvl3pPr>
            <a:lvl4pPr marL="1600200" indent="-228600">
              <a:defRPr sz="2400">
                <a:solidFill>
                  <a:srgbClr val="000000"/>
                </a:solidFill>
                <a:latin typeface="Times" panose="02020603050405020304" pitchFamily="18" charset="0"/>
              </a:defRPr>
            </a:lvl4pPr>
            <a:lvl5pPr marL="2057400" indent="-228600">
              <a:defRPr sz="2400">
                <a:solidFill>
                  <a:srgbClr val="000000"/>
                </a:solidFill>
                <a:latin typeface="Times" panose="02020603050405020304" pitchFamily="18" charset="0"/>
              </a:defRPr>
            </a:lvl5pPr>
            <a:lvl6pPr marL="2514600" indent="-228600" eaLnBrk="0" fontAlgn="base" hangingPunct="0">
              <a:spcBef>
                <a:spcPts val="1000"/>
              </a:spcBef>
              <a:spcAft>
                <a:spcPts val="1000"/>
              </a:spcAft>
              <a:buChar char="•"/>
              <a:defRPr sz="2400">
                <a:solidFill>
                  <a:srgbClr val="000000"/>
                </a:solidFill>
                <a:latin typeface="Times" panose="02020603050405020304" pitchFamily="18" charset="0"/>
              </a:defRPr>
            </a:lvl6pPr>
            <a:lvl7pPr marL="2971800" indent="-228600" eaLnBrk="0" fontAlgn="base" hangingPunct="0">
              <a:spcBef>
                <a:spcPts val="1000"/>
              </a:spcBef>
              <a:spcAft>
                <a:spcPts val="1000"/>
              </a:spcAft>
              <a:buChar char="•"/>
              <a:defRPr sz="2400">
                <a:solidFill>
                  <a:srgbClr val="000000"/>
                </a:solidFill>
                <a:latin typeface="Times" panose="02020603050405020304" pitchFamily="18" charset="0"/>
              </a:defRPr>
            </a:lvl7pPr>
            <a:lvl8pPr marL="3429000" indent="-228600" eaLnBrk="0" fontAlgn="base" hangingPunct="0">
              <a:spcBef>
                <a:spcPts val="1000"/>
              </a:spcBef>
              <a:spcAft>
                <a:spcPts val="1000"/>
              </a:spcAft>
              <a:buChar char="•"/>
              <a:defRPr sz="2400">
                <a:solidFill>
                  <a:srgbClr val="000000"/>
                </a:solidFill>
                <a:latin typeface="Times" panose="02020603050405020304" pitchFamily="18" charset="0"/>
              </a:defRPr>
            </a:lvl8pPr>
            <a:lvl9pPr marL="3886200" indent="-228600" eaLnBrk="0" fontAlgn="base" hangingPunct="0">
              <a:spcBef>
                <a:spcPts val="1000"/>
              </a:spcBef>
              <a:spcAft>
                <a:spcPts val="1000"/>
              </a:spcAft>
              <a:buChar char="•"/>
              <a:defRPr sz="2400">
                <a:solidFill>
                  <a:srgbClr val="000000"/>
                </a:solidFill>
                <a:latin typeface="Times" panose="02020603050405020304" pitchFamily="18" charset="0"/>
              </a:defRPr>
            </a:lvl9pPr>
          </a:lstStyle>
          <a:p>
            <a:fld id="{52302DD9-D61B-42D4-94B4-0711CA3D1B1D}" type="slidenum">
              <a:rPr lang="en-US" altLang="en-US" sz="1400">
                <a:solidFill>
                  <a:schemeClr val="tx1"/>
                </a:solidFill>
                <a:latin typeface="Times New Roman" panose="02020603050405020304" pitchFamily="18" charset="0"/>
              </a:rPr>
              <a:pPr/>
              <a:t>16</a:t>
            </a:fld>
            <a:endParaRPr lang="en-US" altLang="en-US" sz="1400">
              <a:solidFill>
                <a:schemeClr val="tx1"/>
              </a:solidFill>
              <a:latin typeface="Times New Roman" panose="02020603050405020304" pitchFamily="18" charset="0"/>
            </a:endParaRPr>
          </a:p>
        </p:txBody>
      </p:sp>
      <p:sp>
        <p:nvSpPr>
          <p:cNvPr id="22531" name="Rectangle 2"/>
          <p:cNvSpPr>
            <a:spLocks noGrp="1" noChangeArrowheads="1"/>
          </p:cNvSpPr>
          <p:nvPr>
            <p:ph type="title"/>
          </p:nvPr>
        </p:nvSpPr>
        <p:spPr/>
        <p:txBody>
          <a:bodyPr/>
          <a:lstStyle/>
          <a:p>
            <a:pPr marL="533400" indent="-533400"/>
            <a:r>
              <a:rPr lang="en-US" altLang="en-US" smtClean="0"/>
              <a:t>IP Masquerading</a:t>
            </a:r>
          </a:p>
        </p:txBody>
      </p:sp>
      <p:sp>
        <p:nvSpPr>
          <p:cNvPr id="22532" name="Rectangle 3"/>
          <p:cNvSpPr>
            <a:spLocks noGrp="1" noChangeArrowheads="1"/>
          </p:cNvSpPr>
          <p:nvPr>
            <p:ph type="body" idx="1"/>
          </p:nvPr>
        </p:nvSpPr>
        <p:spPr/>
        <p:txBody>
          <a:bodyPr/>
          <a:lstStyle/>
          <a:p>
            <a:r>
              <a:rPr lang="en-US" altLang="en-US" b="1" smtClean="0"/>
              <a:t>Also called: Network address and port translation (NAPT), port address translation (PAT).</a:t>
            </a:r>
            <a:r>
              <a:rPr lang="en-US" altLang="en-US" smtClean="0"/>
              <a:t> </a:t>
            </a:r>
            <a:endParaRPr lang="en-US" altLang="en-US" b="1" smtClean="0"/>
          </a:p>
          <a:p>
            <a:r>
              <a:rPr lang="en-US" altLang="en-US" b="1" smtClean="0"/>
              <a:t>Scenario:</a:t>
            </a:r>
            <a:r>
              <a:rPr lang="en-US" altLang="en-US" smtClean="0"/>
              <a:t> Single public IP address is mapped to multiple hosts in a private network. </a:t>
            </a:r>
          </a:p>
          <a:p>
            <a:r>
              <a:rPr lang="en-US" altLang="en-US" b="1" smtClean="0"/>
              <a:t>NAT solution:</a:t>
            </a:r>
          </a:p>
          <a:p>
            <a:pPr lvl="1"/>
            <a:r>
              <a:rPr lang="en-US" altLang="en-US" smtClean="0"/>
              <a:t>Assign private addresses to the hosts of the corporate network</a:t>
            </a:r>
          </a:p>
          <a:p>
            <a:pPr lvl="1"/>
            <a:r>
              <a:rPr lang="en-US" altLang="en-US" smtClean="0"/>
              <a:t>NAT device modifies the port numbers for outgoing traffic</a:t>
            </a:r>
          </a:p>
          <a:p>
            <a:pPr lvl="1"/>
            <a:endParaRPr lang="en-US" altLang="en-US" smtClean="0"/>
          </a:p>
        </p:txBody>
      </p:sp>
    </p:spTree>
    <p:extLst>
      <p:ext uri="{BB962C8B-B14F-4D97-AF65-F5344CB8AC3E}">
        <p14:creationId xmlns:p14="http://schemas.microsoft.com/office/powerpoint/2010/main" val="1996608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4294967295"/>
          </p:nvPr>
        </p:nvSpPr>
        <p:spPr>
          <a:xfrm>
            <a:off x="7086600" y="6477000"/>
            <a:ext cx="19050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defRPr>
            </a:lvl1pPr>
            <a:lvl2pPr marL="742950" indent="-285750">
              <a:defRPr sz="2400">
                <a:solidFill>
                  <a:srgbClr val="000000"/>
                </a:solidFill>
                <a:latin typeface="Times" panose="02020603050405020304" pitchFamily="18" charset="0"/>
              </a:defRPr>
            </a:lvl2pPr>
            <a:lvl3pPr marL="1143000" indent="-228600">
              <a:defRPr sz="2400">
                <a:solidFill>
                  <a:srgbClr val="000000"/>
                </a:solidFill>
                <a:latin typeface="Times" panose="02020603050405020304" pitchFamily="18" charset="0"/>
              </a:defRPr>
            </a:lvl3pPr>
            <a:lvl4pPr marL="1600200" indent="-228600">
              <a:defRPr sz="2400">
                <a:solidFill>
                  <a:srgbClr val="000000"/>
                </a:solidFill>
                <a:latin typeface="Times" panose="02020603050405020304" pitchFamily="18" charset="0"/>
              </a:defRPr>
            </a:lvl4pPr>
            <a:lvl5pPr marL="2057400" indent="-228600">
              <a:defRPr sz="2400">
                <a:solidFill>
                  <a:srgbClr val="000000"/>
                </a:solidFill>
                <a:latin typeface="Times" panose="02020603050405020304" pitchFamily="18" charset="0"/>
              </a:defRPr>
            </a:lvl5pPr>
            <a:lvl6pPr marL="2514600" indent="-228600" eaLnBrk="0" fontAlgn="base" hangingPunct="0">
              <a:spcBef>
                <a:spcPts val="1000"/>
              </a:spcBef>
              <a:spcAft>
                <a:spcPts val="1000"/>
              </a:spcAft>
              <a:buChar char="•"/>
              <a:defRPr sz="2400">
                <a:solidFill>
                  <a:srgbClr val="000000"/>
                </a:solidFill>
                <a:latin typeface="Times" panose="02020603050405020304" pitchFamily="18" charset="0"/>
              </a:defRPr>
            </a:lvl6pPr>
            <a:lvl7pPr marL="2971800" indent="-228600" eaLnBrk="0" fontAlgn="base" hangingPunct="0">
              <a:spcBef>
                <a:spcPts val="1000"/>
              </a:spcBef>
              <a:spcAft>
                <a:spcPts val="1000"/>
              </a:spcAft>
              <a:buChar char="•"/>
              <a:defRPr sz="2400">
                <a:solidFill>
                  <a:srgbClr val="000000"/>
                </a:solidFill>
                <a:latin typeface="Times" panose="02020603050405020304" pitchFamily="18" charset="0"/>
              </a:defRPr>
            </a:lvl7pPr>
            <a:lvl8pPr marL="3429000" indent="-228600" eaLnBrk="0" fontAlgn="base" hangingPunct="0">
              <a:spcBef>
                <a:spcPts val="1000"/>
              </a:spcBef>
              <a:spcAft>
                <a:spcPts val="1000"/>
              </a:spcAft>
              <a:buChar char="•"/>
              <a:defRPr sz="2400">
                <a:solidFill>
                  <a:srgbClr val="000000"/>
                </a:solidFill>
                <a:latin typeface="Times" panose="02020603050405020304" pitchFamily="18" charset="0"/>
              </a:defRPr>
            </a:lvl8pPr>
            <a:lvl9pPr marL="3886200" indent="-228600" eaLnBrk="0" fontAlgn="base" hangingPunct="0">
              <a:spcBef>
                <a:spcPts val="1000"/>
              </a:spcBef>
              <a:spcAft>
                <a:spcPts val="1000"/>
              </a:spcAft>
              <a:buChar char="•"/>
              <a:defRPr sz="2400">
                <a:solidFill>
                  <a:srgbClr val="000000"/>
                </a:solidFill>
                <a:latin typeface="Times" panose="02020603050405020304" pitchFamily="18" charset="0"/>
              </a:defRPr>
            </a:lvl9pPr>
          </a:lstStyle>
          <a:p>
            <a:fld id="{F9FF68E7-0EBB-42BE-A1FD-9FC8E4E2F5BB}" type="slidenum">
              <a:rPr lang="en-US" altLang="en-US" sz="1400">
                <a:solidFill>
                  <a:schemeClr val="tx1"/>
                </a:solidFill>
                <a:latin typeface="Times New Roman" panose="02020603050405020304" pitchFamily="18" charset="0"/>
              </a:rPr>
              <a:pPr/>
              <a:t>17</a:t>
            </a:fld>
            <a:endParaRPr lang="en-US" altLang="en-US" sz="1400">
              <a:solidFill>
                <a:schemeClr val="tx1"/>
              </a:solidFill>
              <a:latin typeface="Times New Roman" panose="02020603050405020304" pitchFamily="18" charset="0"/>
            </a:endParaRPr>
          </a:p>
        </p:txBody>
      </p:sp>
      <p:sp>
        <p:nvSpPr>
          <p:cNvPr id="5124" name="Rectangle 2"/>
          <p:cNvSpPr>
            <a:spLocks noGrp="1" noChangeArrowheads="1"/>
          </p:cNvSpPr>
          <p:nvPr>
            <p:ph type="title"/>
          </p:nvPr>
        </p:nvSpPr>
        <p:spPr/>
        <p:txBody>
          <a:bodyPr/>
          <a:lstStyle/>
          <a:p>
            <a:pPr marL="533400" indent="-533400"/>
            <a:r>
              <a:rPr lang="en-US" altLang="en-US" sz="2800" smtClean="0"/>
              <a:t>IP Masquerading</a:t>
            </a:r>
          </a:p>
        </p:txBody>
      </p:sp>
      <p:sp>
        <p:nvSpPr>
          <p:cNvPr id="5125" name="Rectangle 3"/>
          <p:cNvSpPr>
            <a:spLocks noChangeArrowheads="1"/>
          </p:cNvSpPr>
          <p:nvPr/>
        </p:nvSpPr>
        <p:spPr bwMode="auto">
          <a:xfrm>
            <a:off x="0" y="2262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3" tIns="45717" rIns="91433" bIns="45717" anchor="ctr">
            <a:spAutoFit/>
          </a:bodyPr>
          <a:lstStyle>
            <a:lvl1pPr>
              <a:defRPr sz="2400">
                <a:solidFill>
                  <a:srgbClr val="000000"/>
                </a:solidFill>
                <a:latin typeface="Times" panose="02020603050405020304" pitchFamily="18" charset="0"/>
              </a:defRPr>
            </a:lvl1pPr>
            <a:lvl2pPr marL="742950" indent="-285750">
              <a:defRPr sz="2400">
                <a:solidFill>
                  <a:srgbClr val="000000"/>
                </a:solidFill>
                <a:latin typeface="Times" panose="02020603050405020304" pitchFamily="18" charset="0"/>
              </a:defRPr>
            </a:lvl2pPr>
            <a:lvl3pPr marL="1143000" indent="-228600">
              <a:defRPr sz="2400">
                <a:solidFill>
                  <a:srgbClr val="000000"/>
                </a:solidFill>
                <a:latin typeface="Times" panose="02020603050405020304" pitchFamily="18" charset="0"/>
              </a:defRPr>
            </a:lvl3pPr>
            <a:lvl4pPr marL="1600200" indent="-228600">
              <a:defRPr sz="2400">
                <a:solidFill>
                  <a:srgbClr val="000000"/>
                </a:solidFill>
                <a:latin typeface="Times" panose="02020603050405020304" pitchFamily="18" charset="0"/>
              </a:defRPr>
            </a:lvl4pPr>
            <a:lvl5pPr marL="2057400" indent="-228600">
              <a:defRPr sz="2400">
                <a:solidFill>
                  <a:srgbClr val="000000"/>
                </a:solidFill>
                <a:latin typeface="Times" panose="02020603050405020304" pitchFamily="18" charset="0"/>
              </a:defRPr>
            </a:lvl5pPr>
            <a:lvl6pPr marL="2514600" indent="-228600" eaLnBrk="0" fontAlgn="base" hangingPunct="0">
              <a:spcBef>
                <a:spcPts val="1000"/>
              </a:spcBef>
              <a:spcAft>
                <a:spcPts val="1000"/>
              </a:spcAft>
              <a:buChar char="•"/>
              <a:defRPr sz="2400">
                <a:solidFill>
                  <a:srgbClr val="000000"/>
                </a:solidFill>
                <a:latin typeface="Times" panose="02020603050405020304" pitchFamily="18" charset="0"/>
              </a:defRPr>
            </a:lvl6pPr>
            <a:lvl7pPr marL="2971800" indent="-228600" eaLnBrk="0" fontAlgn="base" hangingPunct="0">
              <a:spcBef>
                <a:spcPts val="1000"/>
              </a:spcBef>
              <a:spcAft>
                <a:spcPts val="1000"/>
              </a:spcAft>
              <a:buChar char="•"/>
              <a:defRPr sz="2400">
                <a:solidFill>
                  <a:srgbClr val="000000"/>
                </a:solidFill>
                <a:latin typeface="Times" panose="02020603050405020304" pitchFamily="18" charset="0"/>
              </a:defRPr>
            </a:lvl7pPr>
            <a:lvl8pPr marL="3429000" indent="-228600" eaLnBrk="0" fontAlgn="base" hangingPunct="0">
              <a:spcBef>
                <a:spcPts val="1000"/>
              </a:spcBef>
              <a:spcAft>
                <a:spcPts val="1000"/>
              </a:spcAft>
              <a:buChar char="•"/>
              <a:defRPr sz="2400">
                <a:solidFill>
                  <a:srgbClr val="000000"/>
                </a:solidFill>
                <a:latin typeface="Times" panose="02020603050405020304" pitchFamily="18" charset="0"/>
              </a:defRPr>
            </a:lvl8pPr>
            <a:lvl9pPr marL="3886200" indent="-228600" eaLnBrk="0" fontAlgn="base" hangingPunct="0">
              <a:spcBef>
                <a:spcPts val="1000"/>
              </a:spcBef>
              <a:spcAft>
                <a:spcPts val="1000"/>
              </a:spcAft>
              <a:buChar char="•"/>
              <a:defRPr sz="2400">
                <a:solidFill>
                  <a:srgbClr val="000000"/>
                </a:solidFill>
                <a:latin typeface="Times" panose="02020603050405020304" pitchFamily="18" charset="0"/>
              </a:defRPr>
            </a:lvl9pPr>
          </a:lstStyle>
          <a:p>
            <a:endParaRPr lang="en-US" altLang="en-US"/>
          </a:p>
        </p:txBody>
      </p:sp>
      <p:sp>
        <p:nvSpPr>
          <p:cNvPr id="5126" name="Rectangle 6"/>
          <p:cNvSpPr>
            <a:spLocks noChangeArrowheads="1"/>
          </p:cNvSpPr>
          <p:nvPr/>
        </p:nvSpPr>
        <p:spPr bwMode="auto">
          <a:xfrm>
            <a:off x="0" y="2085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3" tIns="45717" rIns="91433" bIns="45717" anchor="ctr">
            <a:spAutoFit/>
          </a:bodyPr>
          <a:lstStyle>
            <a:lvl1pPr>
              <a:defRPr sz="2400">
                <a:solidFill>
                  <a:srgbClr val="000000"/>
                </a:solidFill>
                <a:latin typeface="Times" panose="02020603050405020304" pitchFamily="18" charset="0"/>
              </a:defRPr>
            </a:lvl1pPr>
            <a:lvl2pPr marL="742950" indent="-285750">
              <a:defRPr sz="2400">
                <a:solidFill>
                  <a:srgbClr val="000000"/>
                </a:solidFill>
                <a:latin typeface="Times" panose="02020603050405020304" pitchFamily="18" charset="0"/>
              </a:defRPr>
            </a:lvl2pPr>
            <a:lvl3pPr marL="1143000" indent="-228600">
              <a:defRPr sz="2400">
                <a:solidFill>
                  <a:srgbClr val="000000"/>
                </a:solidFill>
                <a:latin typeface="Times" panose="02020603050405020304" pitchFamily="18" charset="0"/>
              </a:defRPr>
            </a:lvl3pPr>
            <a:lvl4pPr marL="1600200" indent="-228600">
              <a:defRPr sz="2400">
                <a:solidFill>
                  <a:srgbClr val="000000"/>
                </a:solidFill>
                <a:latin typeface="Times" panose="02020603050405020304" pitchFamily="18" charset="0"/>
              </a:defRPr>
            </a:lvl4pPr>
            <a:lvl5pPr marL="2057400" indent="-228600">
              <a:defRPr sz="2400">
                <a:solidFill>
                  <a:srgbClr val="000000"/>
                </a:solidFill>
                <a:latin typeface="Times" panose="02020603050405020304" pitchFamily="18" charset="0"/>
              </a:defRPr>
            </a:lvl5pPr>
            <a:lvl6pPr marL="2514600" indent="-228600" eaLnBrk="0" fontAlgn="base" hangingPunct="0">
              <a:spcBef>
                <a:spcPts val="1000"/>
              </a:spcBef>
              <a:spcAft>
                <a:spcPts val="1000"/>
              </a:spcAft>
              <a:buChar char="•"/>
              <a:defRPr sz="2400">
                <a:solidFill>
                  <a:srgbClr val="000000"/>
                </a:solidFill>
                <a:latin typeface="Times" panose="02020603050405020304" pitchFamily="18" charset="0"/>
              </a:defRPr>
            </a:lvl6pPr>
            <a:lvl7pPr marL="2971800" indent="-228600" eaLnBrk="0" fontAlgn="base" hangingPunct="0">
              <a:spcBef>
                <a:spcPts val="1000"/>
              </a:spcBef>
              <a:spcAft>
                <a:spcPts val="1000"/>
              </a:spcAft>
              <a:buChar char="•"/>
              <a:defRPr sz="2400">
                <a:solidFill>
                  <a:srgbClr val="000000"/>
                </a:solidFill>
                <a:latin typeface="Times" panose="02020603050405020304" pitchFamily="18" charset="0"/>
              </a:defRPr>
            </a:lvl7pPr>
            <a:lvl8pPr marL="3429000" indent="-228600" eaLnBrk="0" fontAlgn="base" hangingPunct="0">
              <a:spcBef>
                <a:spcPts val="1000"/>
              </a:spcBef>
              <a:spcAft>
                <a:spcPts val="1000"/>
              </a:spcAft>
              <a:buChar char="•"/>
              <a:defRPr sz="2400">
                <a:solidFill>
                  <a:srgbClr val="000000"/>
                </a:solidFill>
                <a:latin typeface="Times" panose="02020603050405020304" pitchFamily="18" charset="0"/>
              </a:defRPr>
            </a:lvl8pPr>
            <a:lvl9pPr marL="3886200" indent="-228600" eaLnBrk="0" fontAlgn="base" hangingPunct="0">
              <a:spcBef>
                <a:spcPts val="1000"/>
              </a:spcBef>
              <a:spcAft>
                <a:spcPts val="1000"/>
              </a:spcAft>
              <a:buChar char="•"/>
              <a:defRPr sz="2400">
                <a:solidFill>
                  <a:srgbClr val="000000"/>
                </a:solidFill>
                <a:latin typeface="Times" panose="02020603050405020304" pitchFamily="18" charset="0"/>
              </a:defRPr>
            </a:lvl9pPr>
          </a:lstStyle>
          <a:p>
            <a:endParaRPr lang="en-US" altLang="en-US"/>
          </a:p>
        </p:txBody>
      </p:sp>
      <p:graphicFrame>
        <p:nvGraphicFramePr>
          <p:cNvPr id="5122" name="Object 5"/>
          <p:cNvGraphicFramePr>
            <a:graphicFrameLocks noChangeAspect="1"/>
          </p:cNvGraphicFramePr>
          <p:nvPr/>
        </p:nvGraphicFramePr>
        <p:xfrm>
          <a:off x="0" y="1668463"/>
          <a:ext cx="8929688" cy="4260850"/>
        </p:xfrm>
        <a:graphic>
          <a:graphicData uri="http://schemas.openxmlformats.org/presentationml/2006/ole">
            <mc:AlternateContent xmlns:mc="http://schemas.openxmlformats.org/markup-compatibility/2006">
              <mc:Choice xmlns:v="urn:schemas-microsoft-com:vml" Requires="v">
                <p:oleObj spid="_x0000_s5126" name="Visio" r:id="rId3" imgW="10345204" imgH="5346934" progId="Visio.Drawing.6">
                  <p:embed/>
                </p:oleObj>
              </mc:Choice>
              <mc:Fallback>
                <p:oleObj name="Visio" r:id="rId3" imgW="10345204" imgH="534693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68463"/>
                        <a:ext cx="8929688" cy="426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086212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4294967295"/>
          </p:nvPr>
        </p:nvSpPr>
        <p:spPr>
          <a:xfrm>
            <a:off x="7086600" y="6477000"/>
            <a:ext cx="19050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defRPr>
            </a:lvl1pPr>
            <a:lvl2pPr marL="742950" indent="-285750">
              <a:defRPr sz="2400">
                <a:solidFill>
                  <a:srgbClr val="000000"/>
                </a:solidFill>
                <a:latin typeface="Times" panose="02020603050405020304" pitchFamily="18" charset="0"/>
              </a:defRPr>
            </a:lvl2pPr>
            <a:lvl3pPr marL="1143000" indent="-228600">
              <a:defRPr sz="2400">
                <a:solidFill>
                  <a:srgbClr val="000000"/>
                </a:solidFill>
                <a:latin typeface="Times" panose="02020603050405020304" pitchFamily="18" charset="0"/>
              </a:defRPr>
            </a:lvl3pPr>
            <a:lvl4pPr marL="1600200" indent="-228600">
              <a:defRPr sz="2400">
                <a:solidFill>
                  <a:srgbClr val="000000"/>
                </a:solidFill>
                <a:latin typeface="Times" panose="02020603050405020304" pitchFamily="18" charset="0"/>
              </a:defRPr>
            </a:lvl4pPr>
            <a:lvl5pPr marL="2057400" indent="-228600">
              <a:defRPr sz="2400">
                <a:solidFill>
                  <a:srgbClr val="000000"/>
                </a:solidFill>
                <a:latin typeface="Times" panose="02020603050405020304" pitchFamily="18" charset="0"/>
              </a:defRPr>
            </a:lvl5pPr>
            <a:lvl6pPr marL="2514600" indent="-228600" eaLnBrk="0" fontAlgn="base" hangingPunct="0">
              <a:spcBef>
                <a:spcPts val="1000"/>
              </a:spcBef>
              <a:spcAft>
                <a:spcPts val="1000"/>
              </a:spcAft>
              <a:buChar char="•"/>
              <a:defRPr sz="2400">
                <a:solidFill>
                  <a:srgbClr val="000000"/>
                </a:solidFill>
                <a:latin typeface="Times" panose="02020603050405020304" pitchFamily="18" charset="0"/>
              </a:defRPr>
            </a:lvl6pPr>
            <a:lvl7pPr marL="2971800" indent="-228600" eaLnBrk="0" fontAlgn="base" hangingPunct="0">
              <a:spcBef>
                <a:spcPts val="1000"/>
              </a:spcBef>
              <a:spcAft>
                <a:spcPts val="1000"/>
              </a:spcAft>
              <a:buChar char="•"/>
              <a:defRPr sz="2400">
                <a:solidFill>
                  <a:srgbClr val="000000"/>
                </a:solidFill>
                <a:latin typeface="Times" panose="02020603050405020304" pitchFamily="18" charset="0"/>
              </a:defRPr>
            </a:lvl7pPr>
            <a:lvl8pPr marL="3429000" indent="-228600" eaLnBrk="0" fontAlgn="base" hangingPunct="0">
              <a:spcBef>
                <a:spcPts val="1000"/>
              </a:spcBef>
              <a:spcAft>
                <a:spcPts val="1000"/>
              </a:spcAft>
              <a:buChar char="•"/>
              <a:defRPr sz="2400">
                <a:solidFill>
                  <a:srgbClr val="000000"/>
                </a:solidFill>
                <a:latin typeface="Times" panose="02020603050405020304" pitchFamily="18" charset="0"/>
              </a:defRPr>
            </a:lvl8pPr>
            <a:lvl9pPr marL="3886200" indent="-228600" eaLnBrk="0" fontAlgn="base" hangingPunct="0">
              <a:spcBef>
                <a:spcPts val="1000"/>
              </a:spcBef>
              <a:spcAft>
                <a:spcPts val="1000"/>
              </a:spcAft>
              <a:buChar char="•"/>
              <a:defRPr sz="2400">
                <a:solidFill>
                  <a:srgbClr val="000000"/>
                </a:solidFill>
                <a:latin typeface="Times" panose="02020603050405020304" pitchFamily="18" charset="0"/>
              </a:defRPr>
            </a:lvl9pPr>
          </a:lstStyle>
          <a:p>
            <a:fld id="{8FA9157F-5C58-47A9-8E0C-F228FDAB17B2}" type="slidenum">
              <a:rPr lang="en-US" altLang="en-US" sz="1400">
                <a:solidFill>
                  <a:schemeClr val="tx1"/>
                </a:solidFill>
                <a:latin typeface="Times New Roman" panose="02020603050405020304" pitchFamily="18" charset="0"/>
              </a:rPr>
              <a:pPr/>
              <a:t>18</a:t>
            </a:fld>
            <a:endParaRPr lang="en-US" altLang="en-US" sz="1400">
              <a:solidFill>
                <a:schemeClr val="tx1"/>
              </a:solidFill>
              <a:latin typeface="Times New Roman" panose="02020603050405020304" pitchFamily="18" charset="0"/>
            </a:endParaRPr>
          </a:p>
        </p:txBody>
      </p:sp>
      <p:sp>
        <p:nvSpPr>
          <p:cNvPr id="23555" name="Rectangle 2"/>
          <p:cNvSpPr>
            <a:spLocks noGrp="1" noChangeArrowheads="1"/>
          </p:cNvSpPr>
          <p:nvPr>
            <p:ph type="title"/>
          </p:nvPr>
        </p:nvSpPr>
        <p:spPr/>
        <p:txBody>
          <a:bodyPr/>
          <a:lstStyle/>
          <a:p>
            <a:pPr marL="609600" indent="-609600"/>
            <a:r>
              <a:rPr lang="en-US" altLang="en-US" smtClean="0"/>
              <a:t>Load Balancing of Servers</a:t>
            </a:r>
          </a:p>
        </p:txBody>
      </p:sp>
      <p:sp>
        <p:nvSpPr>
          <p:cNvPr id="23556" name="Rectangle 3"/>
          <p:cNvSpPr>
            <a:spLocks noGrp="1" noChangeArrowheads="1"/>
          </p:cNvSpPr>
          <p:nvPr>
            <p:ph type="body" idx="1"/>
          </p:nvPr>
        </p:nvSpPr>
        <p:spPr/>
        <p:txBody>
          <a:bodyPr/>
          <a:lstStyle/>
          <a:p>
            <a:pPr>
              <a:lnSpc>
                <a:spcPct val="90000"/>
              </a:lnSpc>
            </a:pPr>
            <a:r>
              <a:rPr lang="en-US" altLang="en-US" b="1" smtClean="0"/>
              <a:t>Scenario:</a:t>
            </a:r>
            <a:r>
              <a:rPr lang="en-US" altLang="en-US" smtClean="0"/>
              <a:t> Balance the load on a set of identical servers, which are accessible from a single IP address</a:t>
            </a:r>
          </a:p>
          <a:p>
            <a:pPr>
              <a:lnSpc>
                <a:spcPct val="90000"/>
              </a:lnSpc>
            </a:pPr>
            <a:endParaRPr lang="en-US" altLang="en-US" smtClean="0"/>
          </a:p>
          <a:p>
            <a:pPr>
              <a:lnSpc>
                <a:spcPct val="90000"/>
              </a:lnSpc>
            </a:pPr>
            <a:r>
              <a:rPr lang="en-US" altLang="en-US" b="1" smtClean="0"/>
              <a:t>NAT solution:</a:t>
            </a:r>
          </a:p>
          <a:p>
            <a:pPr lvl="1">
              <a:lnSpc>
                <a:spcPct val="90000"/>
              </a:lnSpc>
            </a:pPr>
            <a:r>
              <a:rPr lang="en-US" altLang="en-US" smtClean="0"/>
              <a:t>Here, the servers are assigned private addresses </a:t>
            </a:r>
          </a:p>
          <a:p>
            <a:pPr lvl="1">
              <a:lnSpc>
                <a:spcPct val="90000"/>
              </a:lnSpc>
            </a:pPr>
            <a:r>
              <a:rPr lang="en-US" altLang="en-US" smtClean="0"/>
              <a:t>NAT device acts as a proxy for requests to the server from the public network</a:t>
            </a:r>
          </a:p>
          <a:p>
            <a:pPr lvl="1">
              <a:lnSpc>
                <a:spcPct val="90000"/>
              </a:lnSpc>
            </a:pPr>
            <a:r>
              <a:rPr lang="en-US" altLang="en-US" smtClean="0"/>
              <a:t>The NAT device changes the destination IP address of arriving packets to one of the private addresses for a server</a:t>
            </a:r>
          </a:p>
          <a:p>
            <a:pPr lvl="1">
              <a:lnSpc>
                <a:spcPct val="90000"/>
              </a:lnSpc>
            </a:pPr>
            <a:r>
              <a:rPr lang="en-US" altLang="en-US" smtClean="0"/>
              <a:t>A sensible strategy for balancing the load of the servers is to assign the addresses of the servers in a round-robin fashion. </a:t>
            </a:r>
          </a:p>
        </p:txBody>
      </p:sp>
    </p:spTree>
    <p:extLst>
      <p:ext uri="{BB962C8B-B14F-4D97-AF65-F5344CB8AC3E}">
        <p14:creationId xmlns:p14="http://schemas.microsoft.com/office/powerpoint/2010/main" val="186060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4294967295"/>
          </p:nvPr>
        </p:nvSpPr>
        <p:spPr>
          <a:xfrm>
            <a:off x="7086600" y="6477000"/>
            <a:ext cx="19050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defRPr>
            </a:lvl1pPr>
            <a:lvl2pPr marL="742950" indent="-285750">
              <a:defRPr sz="2400">
                <a:solidFill>
                  <a:srgbClr val="000000"/>
                </a:solidFill>
                <a:latin typeface="Times" panose="02020603050405020304" pitchFamily="18" charset="0"/>
              </a:defRPr>
            </a:lvl2pPr>
            <a:lvl3pPr marL="1143000" indent="-228600">
              <a:defRPr sz="2400">
                <a:solidFill>
                  <a:srgbClr val="000000"/>
                </a:solidFill>
                <a:latin typeface="Times" panose="02020603050405020304" pitchFamily="18" charset="0"/>
              </a:defRPr>
            </a:lvl3pPr>
            <a:lvl4pPr marL="1600200" indent="-228600">
              <a:defRPr sz="2400">
                <a:solidFill>
                  <a:srgbClr val="000000"/>
                </a:solidFill>
                <a:latin typeface="Times" panose="02020603050405020304" pitchFamily="18" charset="0"/>
              </a:defRPr>
            </a:lvl4pPr>
            <a:lvl5pPr marL="2057400" indent="-228600">
              <a:defRPr sz="2400">
                <a:solidFill>
                  <a:srgbClr val="000000"/>
                </a:solidFill>
                <a:latin typeface="Times" panose="02020603050405020304" pitchFamily="18" charset="0"/>
              </a:defRPr>
            </a:lvl5pPr>
            <a:lvl6pPr marL="2514600" indent="-228600" eaLnBrk="0" fontAlgn="base" hangingPunct="0">
              <a:spcBef>
                <a:spcPts val="1000"/>
              </a:spcBef>
              <a:spcAft>
                <a:spcPts val="1000"/>
              </a:spcAft>
              <a:buChar char="•"/>
              <a:defRPr sz="2400">
                <a:solidFill>
                  <a:srgbClr val="000000"/>
                </a:solidFill>
                <a:latin typeface="Times" panose="02020603050405020304" pitchFamily="18" charset="0"/>
              </a:defRPr>
            </a:lvl6pPr>
            <a:lvl7pPr marL="2971800" indent="-228600" eaLnBrk="0" fontAlgn="base" hangingPunct="0">
              <a:spcBef>
                <a:spcPts val="1000"/>
              </a:spcBef>
              <a:spcAft>
                <a:spcPts val="1000"/>
              </a:spcAft>
              <a:buChar char="•"/>
              <a:defRPr sz="2400">
                <a:solidFill>
                  <a:srgbClr val="000000"/>
                </a:solidFill>
                <a:latin typeface="Times" panose="02020603050405020304" pitchFamily="18" charset="0"/>
              </a:defRPr>
            </a:lvl7pPr>
            <a:lvl8pPr marL="3429000" indent="-228600" eaLnBrk="0" fontAlgn="base" hangingPunct="0">
              <a:spcBef>
                <a:spcPts val="1000"/>
              </a:spcBef>
              <a:spcAft>
                <a:spcPts val="1000"/>
              </a:spcAft>
              <a:buChar char="•"/>
              <a:defRPr sz="2400">
                <a:solidFill>
                  <a:srgbClr val="000000"/>
                </a:solidFill>
                <a:latin typeface="Times" panose="02020603050405020304" pitchFamily="18" charset="0"/>
              </a:defRPr>
            </a:lvl8pPr>
            <a:lvl9pPr marL="3886200" indent="-228600" eaLnBrk="0" fontAlgn="base" hangingPunct="0">
              <a:spcBef>
                <a:spcPts val="1000"/>
              </a:spcBef>
              <a:spcAft>
                <a:spcPts val="1000"/>
              </a:spcAft>
              <a:buChar char="•"/>
              <a:defRPr sz="2400">
                <a:solidFill>
                  <a:srgbClr val="000000"/>
                </a:solidFill>
                <a:latin typeface="Times" panose="02020603050405020304" pitchFamily="18" charset="0"/>
              </a:defRPr>
            </a:lvl9pPr>
          </a:lstStyle>
          <a:p>
            <a:fld id="{59F5FE45-8996-480B-8499-8CDD6373DA21}" type="slidenum">
              <a:rPr lang="en-US" altLang="en-US" sz="1400">
                <a:solidFill>
                  <a:schemeClr val="tx1"/>
                </a:solidFill>
                <a:latin typeface="Times New Roman" panose="02020603050405020304" pitchFamily="18" charset="0"/>
              </a:rPr>
              <a:pPr/>
              <a:t>19</a:t>
            </a:fld>
            <a:endParaRPr lang="en-US" altLang="en-US" sz="1400">
              <a:solidFill>
                <a:schemeClr val="tx1"/>
              </a:solidFill>
              <a:latin typeface="Times New Roman" panose="02020603050405020304" pitchFamily="18" charset="0"/>
            </a:endParaRPr>
          </a:p>
        </p:txBody>
      </p:sp>
      <p:sp>
        <p:nvSpPr>
          <p:cNvPr id="6148" name="Rectangle 2"/>
          <p:cNvSpPr>
            <a:spLocks noGrp="1" noChangeArrowheads="1"/>
          </p:cNvSpPr>
          <p:nvPr>
            <p:ph type="title"/>
          </p:nvPr>
        </p:nvSpPr>
        <p:spPr/>
        <p:txBody>
          <a:bodyPr/>
          <a:lstStyle/>
          <a:p>
            <a:pPr marL="533400" indent="-533400"/>
            <a:r>
              <a:rPr lang="en-US" altLang="en-US" sz="2800" smtClean="0"/>
              <a:t>Load Balancing of Servers</a:t>
            </a:r>
          </a:p>
        </p:txBody>
      </p:sp>
      <p:sp>
        <p:nvSpPr>
          <p:cNvPr id="6149" name="Rectangle 3"/>
          <p:cNvSpPr>
            <a:spLocks noChangeArrowheads="1"/>
          </p:cNvSpPr>
          <p:nvPr/>
        </p:nvSpPr>
        <p:spPr bwMode="auto">
          <a:xfrm>
            <a:off x="0" y="2262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3" tIns="45717" rIns="91433" bIns="45717" anchor="ctr">
            <a:spAutoFit/>
          </a:bodyPr>
          <a:lstStyle>
            <a:lvl1pPr>
              <a:defRPr sz="2400">
                <a:solidFill>
                  <a:srgbClr val="000000"/>
                </a:solidFill>
                <a:latin typeface="Times" panose="02020603050405020304" pitchFamily="18" charset="0"/>
              </a:defRPr>
            </a:lvl1pPr>
            <a:lvl2pPr marL="742950" indent="-285750">
              <a:defRPr sz="2400">
                <a:solidFill>
                  <a:srgbClr val="000000"/>
                </a:solidFill>
                <a:latin typeface="Times" panose="02020603050405020304" pitchFamily="18" charset="0"/>
              </a:defRPr>
            </a:lvl2pPr>
            <a:lvl3pPr marL="1143000" indent="-228600">
              <a:defRPr sz="2400">
                <a:solidFill>
                  <a:srgbClr val="000000"/>
                </a:solidFill>
                <a:latin typeface="Times" panose="02020603050405020304" pitchFamily="18" charset="0"/>
              </a:defRPr>
            </a:lvl3pPr>
            <a:lvl4pPr marL="1600200" indent="-228600">
              <a:defRPr sz="2400">
                <a:solidFill>
                  <a:srgbClr val="000000"/>
                </a:solidFill>
                <a:latin typeface="Times" panose="02020603050405020304" pitchFamily="18" charset="0"/>
              </a:defRPr>
            </a:lvl4pPr>
            <a:lvl5pPr marL="2057400" indent="-228600">
              <a:defRPr sz="2400">
                <a:solidFill>
                  <a:srgbClr val="000000"/>
                </a:solidFill>
                <a:latin typeface="Times" panose="02020603050405020304" pitchFamily="18" charset="0"/>
              </a:defRPr>
            </a:lvl5pPr>
            <a:lvl6pPr marL="2514600" indent="-228600" eaLnBrk="0" fontAlgn="base" hangingPunct="0">
              <a:spcBef>
                <a:spcPts val="1000"/>
              </a:spcBef>
              <a:spcAft>
                <a:spcPts val="1000"/>
              </a:spcAft>
              <a:buChar char="•"/>
              <a:defRPr sz="2400">
                <a:solidFill>
                  <a:srgbClr val="000000"/>
                </a:solidFill>
                <a:latin typeface="Times" panose="02020603050405020304" pitchFamily="18" charset="0"/>
              </a:defRPr>
            </a:lvl6pPr>
            <a:lvl7pPr marL="2971800" indent="-228600" eaLnBrk="0" fontAlgn="base" hangingPunct="0">
              <a:spcBef>
                <a:spcPts val="1000"/>
              </a:spcBef>
              <a:spcAft>
                <a:spcPts val="1000"/>
              </a:spcAft>
              <a:buChar char="•"/>
              <a:defRPr sz="2400">
                <a:solidFill>
                  <a:srgbClr val="000000"/>
                </a:solidFill>
                <a:latin typeface="Times" panose="02020603050405020304" pitchFamily="18" charset="0"/>
              </a:defRPr>
            </a:lvl7pPr>
            <a:lvl8pPr marL="3429000" indent="-228600" eaLnBrk="0" fontAlgn="base" hangingPunct="0">
              <a:spcBef>
                <a:spcPts val="1000"/>
              </a:spcBef>
              <a:spcAft>
                <a:spcPts val="1000"/>
              </a:spcAft>
              <a:buChar char="•"/>
              <a:defRPr sz="2400">
                <a:solidFill>
                  <a:srgbClr val="000000"/>
                </a:solidFill>
                <a:latin typeface="Times" panose="02020603050405020304" pitchFamily="18" charset="0"/>
              </a:defRPr>
            </a:lvl8pPr>
            <a:lvl9pPr marL="3886200" indent="-228600" eaLnBrk="0" fontAlgn="base" hangingPunct="0">
              <a:spcBef>
                <a:spcPts val="1000"/>
              </a:spcBef>
              <a:spcAft>
                <a:spcPts val="1000"/>
              </a:spcAft>
              <a:buChar char="•"/>
              <a:defRPr sz="2400">
                <a:solidFill>
                  <a:srgbClr val="000000"/>
                </a:solidFill>
                <a:latin typeface="Times" panose="02020603050405020304" pitchFamily="18" charset="0"/>
              </a:defRPr>
            </a:lvl9pPr>
          </a:lstStyle>
          <a:p>
            <a:endParaRPr lang="en-US" altLang="en-US"/>
          </a:p>
        </p:txBody>
      </p:sp>
      <p:sp>
        <p:nvSpPr>
          <p:cNvPr id="6150" name="Rectangle 4"/>
          <p:cNvSpPr>
            <a:spLocks noChangeArrowheads="1"/>
          </p:cNvSpPr>
          <p:nvPr/>
        </p:nvSpPr>
        <p:spPr bwMode="auto">
          <a:xfrm>
            <a:off x="0" y="2085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3" tIns="45717" rIns="91433" bIns="45717" anchor="ctr">
            <a:spAutoFit/>
          </a:bodyPr>
          <a:lstStyle>
            <a:lvl1pPr>
              <a:defRPr sz="2400">
                <a:solidFill>
                  <a:srgbClr val="000000"/>
                </a:solidFill>
                <a:latin typeface="Times" panose="02020603050405020304" pitchFamily="18" charset="0"/>
              </a:defRPr>
            </a:lvl1pPr>
            <a:lvl2pPr marL="742950" indent="-285750">
              <a:defRPr sz="2400">
                <a:solidFill>
                  <a:srgbClr val="000000"/>
                </a:solidFill>
                <a:latin typeface="Times" panose="02020603050405020304" pitchFamily="18" charset="0"/>
              </a:defRPr>
            </a:lvl2pPr>
            <a:lvl3pPr marL="1143000" indent="-228600">
              <a:defRPr sz="2400">
                <a:solidFill>
                  <a:srgbClr val="000000"/>
                </a:solidFill>
                <a:latin typeface="Times" panose="02020603050405020304" pitchFamily="18" charset="0"/>
              </a:defRPr>
            </a:lvl3pPr>
            <a:lvl4pPr marL="1600200" indent="-228600">
              <a:defRPr sz="2400">
                <a:solidFill>
                  <a:srgbClr val="000000"/>
                </a:solidFill>
                <a:latin typeface="Times" panose="02020603050405020304" pitchFamily="18" charset="0"/>
              </a:defRPr>
            </a:lvl4pPr>
            <a:lvl5pPr marL="2057400" indent="-228600">
              <a:defRPr sz="2400">
                <a:solidFill>
                  <a:srgbClr val="000000"/>
                </a:solidFill>
                <a:latin typeface="Times" panose="02020603050405020304" pitchFamily="18" charset="0"/>
              </a:defRPr>
            </a:lvl5pPr>
            <a:lvl6pPr marL="2514600" indent="-228600" eaLnBrk="0" fontAlgn="base" hangingPunct="0">
              <a:spcBef>
                <a:spcPts val="1000"/>
              </a:spcBef>
              <a:spcAft>
                <a:spcPts val="1000"/>
              </a:spcAft>
              <a:buChar char="•"/>
              <a:defRPr sz="2400">
                <a:solidFill>
                  <a:srgbClr val="000000"/>
                </a:solidFill>
                <a:latin typeface="Times" panose="02020603050405020304" pitchFamily="18" charset="0"/>
              </a:defRPr>
            </a:lvl6pPr>
            <a:lvl7pPr marL="2971800" indent="-228600" eaLnBrk="0" fontAlgn="base" hangingPunct="0">
              <a:spcBef>
                <a:spcPts val="1000"/>
              </a:spcBef>
              <a:spcAft>
                <a:spcPts val="1000"/>
              </a:spcAft>
              <a:buChar char="•"/>
              <a:defRPr sz="2400">
                <a:solidFill>
                  <a:srgbClr val="000000"/>
                </a:solidFill>
                <a:latin typeface="Times" panose="02020603050405020304" pitchFamily="18" charset="0"/>
              </a:defRPr>
            </a:lvl7pPr>
            <a:lvl8pPr marL="3429000" indent="-228600" eaLnBrk="0" fontAlgn="base" hangingPunct="0">
              <a:spcBef>
                <a:spcPts val="1000"/>
              </a:spcBef>
              <a:spcAft>
                <a:spcPts val="1000"/>
              </a:spcAft>
              <a:buChar char="•"/>
              <a:defRPr sz="2400">
                <a:solidFill>
                  <a:srgbClr val="000000"/>
                </a:solidFill>
                <a:latin typeface="Times" panose="02020603050405020304" pitchFamily="18" charset="0"/>
              </a:defRPr>
            </a:lvl8pPr>
            <a:lvl9pPr marL="3886200" indent="-228600" eaLnBrk="0" fontAlgn="base" hangingPunct="0">
              <a:spcBef>
                <a:spcPts val="1000"/>
              </a:spcBef>
              <a:spcAft>
                <a:spcPts val="1000"/>
              </a:spcAft>
              <a:buChar char="•"/>
              <a:defRPr sz="2400">
                <a:solidFill>
                  <a:srgbClr val="000000"/>
                </a:solidFill>
                <a:latin typeface="Times" panose="02020603050405020304" pitchFamily="18" charset="0"/>
              </a:defRPr>
            </a:lvl9pPr>
          </a:lstStyle>
          <a:p>
            <a:endParaRPr lang="en-US" altLang="en-US"/>
          </a:p>
        </p:txBody>
      </p:sp>
      <p:sp>
        <p:nvSpPr>
          <p:cNvPr id="6151" name="Rectangle 7"/>
          <p:cNvSpPr>
            <a:spLocks noChangeArrowheads="1"/>
          </p:cNvSpPr>
          <p:nvPr/>
        </p:nvSpPr>
        <p:spPr bwMode="auto">
          <a:xfrm>
            <a:off x="0" y="1914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3" tIns="45717" rIns="91433" bIns="45717" anchor="ctr">
            <a:spAutoFit/>
          </a:bodyPr>
          <a:lstStyle>
            <a:lvl1pPr>
              <a:defRPr sz="2400">
                <a:solidFill>
                  <a:srgbClr val="000000"/>
                </a:solidFill>
                <a:latin typeface="Times" panose="02020603050405020304" pitchFamily="18" charset="0"/>
              </a:defRPr>
            </a:lvl1pPr>
            <a:lvl2pPr marL="742950" indent="-285750">
              <a:defRPr sz="2400">
                <a:solidFill>
                  <a:srgbClr val="000000"/>
                </a:solidFill>
                <a:latin typeface="Times" panose="02020603050405020304" pitchFamily="18" charset="0"/>
              </a:defRPr>
            </a:lvl2pPr>
            <a:lvl3pPr marL="1143000" indent="-228600">
              <a:defRPr sz="2400">
                <a:solidFill>
                  <a:srgbClr val="000000"/>
                </a:solidFill>
                <a:latin typeface="Times" panose="02020603050405020304" pitchFamily="18" charset="0"/>
              </a:defRPr>
            </a:lvl3pPr>
            <a:lvl4pPr marL="1600200" indent="-228600">
              <a:defRPr sz="2400">
                <a:solidFill>
                  <a:srgbClr val="000000"/>
                </a:solidFill>
                <a:latin typeface="Times" panose="02020603050405020304" pitchFamily="18" charset="0"/>
              </a:defRPr>
            </a:lvl4pPr>
            <a:lvl5pPr marL="2057400" indent="-228600">
              <a:defRPr sz="2400">
                <a:solidFill>
                  <a:srgbClr val="000000"/>
                </a:solidFill>
                <a:latin typeface="Times" panose="02020603050405020304" pitchFamily="18" charset="0"/>
              </a:defRPr>
            </a:lvl5pPr>
            <a:lvl6pPr marL="2514600" indent="-228600" eaLnBrk="0" fontAlgn="base" hangingPunct="0">
              <a:spcBef>
                <a:spcPts val="1000"/>
              </a:spcBef>
              <a:spcAft>
                <a:spcPts val="1000"/>
              </a:spcAft>
              <a:buChar char="•"/>
              <a:defRPr sz="2400">
                <a:solidFill>
                  <a:srgbClr val="000000"/>
                </a:solidFill>
                <a:latin typeface="Times" panose="02020603050405020304" pitchFamily="18" charset="0"/>
              </a:defRPr>
            </a:lvl6pPr>
            <a:lvl7pPr marL="2971800" indent="-228600" eaLnBrk="0" fontAlgn="base" hangingPunct="0">
              <a:spcBef>
                <a:spcPts val="1000"/>
              </a:spcBef>
              <a:spcAft>
                <a:spcPts val="1000"/>
              </a:spcAft>
              <a:buChar char="•"/>
              <a:defRPr sz="2400">
                <a:solidFill>
                  <a:srgbClr val="000000"/>
                </a:solidFill>
                <a:latin typeface="Times" panose="02020603050405020304" pitchFamily="18" charset="0"/>
              </a:defRPr>
            </a:lvl7pPr>
            <a:lvl8pPr marL="3429000" indent="-228600" eaLnBrk="0" fontAlgn="base" hangingPunct="0">
              <a:spcBef>
                <a:spcPts val="1000"/>
              </a:spcBef>
              <a:spcAft>
                <a:spcPts val="1000"/>
              </a:spcAft>
              <a:buChar char="•"/>
              <a:defRPr sz="2400">
                <a:solidFill>
                  <a:srgbClr val="000000"/>
                </a:solidFill>
                <a:latin typeface="Times" panose="02020603050405020304" pitchFamily="18" charset="0"/>
              </a:defRPr>
            </a:lvl8pPr>
            <a:lvl9pPr marL="3886200" indent="-228600" eaLnBrk="0" fontAlgn="base" hangingPunct="0">
              <a:spcBef>
                <a:spcPts val="1000"/>
              </a:spcBef>
              <a:spcAft>
                <a:spcPts val="1000"/>
              </a:spcAft>
              <a:buChar char="•"/>
              <a:defRPr sz="2400">
                <a:solidFill>
                  <a:srgbClr val="000000"/>
                </a:solidFill>
                <a:latin typeface="Times" panose="02020603050405020304" pitchFamily="18" charset="0"/>
              </a:defRPr>
            </a:lvl9pPr>
          </a:lstStyle>
          <a:p>
            <a:endParaRPr lang="en-US" altLang="en-US"/>
          </a:p>
        </p:txBody>
      </p:sp>
      <p:graphicFrame>
        <p:nvGraphicFramePr>
          <p:cNvPr id="6146" name="Object 6"/>
          <p:cNvGraphicFramePr>
            <a:graphicFrameLocks noChangeAspect="1"/>
          </p:cNvGraphicFramePr>
          <p:nvPr/>
        </p:nvGraphicFramePr>
        <p:xfrm>
          <a:off x="0" y="1738313"/>
          <a:ext cx="8788400" cy="4152900"/>
        </p:xfrm>
        <a:graphic>
          <a:graphicData uri="http://schemas.openxmlformats.org/presentationml/2006/ole">
            <mc:AlternateContent xmlns:mc="http://schemas.openxmlformats.org/markup-compatibility/2006">
              <mc:Choice xmlns:v="urn:schemas-microsoft-com:vml" Requires="v">
                <p:oleObj spid="_x0000_s6150" name="Visio" r:id="rId3" imgW="11788224" imgH="6036390" progId="Visio.Drawing.6">
                  <p:embed/>
                </p:oleObj>
              </mc:Choice>
              <mc:Fallback>
                <p:oleObj name="Visio" r:id="rId3" imgW="11788224" imgH="603639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38313"/>
                        <a:ext cx="8788400" cy="415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81242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smtClean="0">
                <a:solidFill>
                  <a:schemeClr val="tx2"/>
                </a:solidFill>
                <a:latin typeface="Arial" pitchFamily="-110" charset="0"/>
              </a:rPr>
              <a:t>11. Network Address Translation – NAT </a:t>
            </a:r>
            <a:endParaRPr kumimoji="1" lang="en-US" sz="4000" b="1" cap="all" dirty="0" smtClean="0">
              <a:solidFill>
                <a:schemeClr val="tx2"/>
              </a:solidFill>
              <a:latin typeface="Arial" pitchFamily="-110"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4294967295"/>
          </p:nvPr>
        </p:nvSpPr>
        <p:spPr>
          <a:xfrm>
            <a:off x="7086600" y="6477000"/>
            <a:ext cx="19050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defRPr>
            </a:lvl1pPr>
            <a:lvl2pPr marL="742950" indent="-285750">
              <a:defRPr sz="2400">
                <a:solidFill>
                  <a:srgbClr val="000000"/>
                </a:solidFill>
                <a:latin typeface="Times" panose="02020603050405020304" pitchFamily="18" charset="0"/>
              </a:defRPr>
            </a:lvl2pPr>
            <a:lvl3pPr marL="1143000" indent="-228600">
              <a:defRPr sz="2400">
                <a:solidFill>
                  <a:srgbClr val="000000"/>
                </a:solidFill>
                <a:latin typeface="Times" panose="02020603050405020304" pitchFamily="18" charset="0"/>
              </a:defRPr>
            </a:lvl3pPr>
            <a:lvl4pPr marL="1600200" indent="-228600">
              <a:defRPr sz="2400">
                <a:solidFill>
                  <a:srgbClr val="000000"/>
                </a:solidFill>
                <a:latin typeface="Times" panose="02020603050405020304" pitchFamily="18" charset="0"/>
              </a:defRPr>
            </a:lvl4pPr>
            <a:lvl5pPr marL="2057400" indent="-228600">
              <a:defRPr sz="2400">
                <a:solidFill>
                  <a:srgbClr val="000000"/>
                </a:solidFill>
                <a:latin typeface="Times" panose="02020603050405020304" pitchFamily="18" charset="0"/>
              </a:defRPr>
            </a:lvl5pPr>
            <a:lvl6pPr marL="2514600" indent="-228600" eaLnBrk="0" fontAlgn="base" hangingPunct="0">
              <a:spcBef>
                <a:spcPts val="1000"/>
              </a:spcBef>
              <a:spcAft>
                <a:spcPts val="1000"/>
              </a:spcAft>
              <a:buChar char="•"/>
              <a:defRPr sz="2400">
                <a:solidFill>
                  <a:srgbClr val="000000"/>
                </a:solidFill>
                <a:latin typeface="Times" panose="02020603050405020304" pitchFamily="18" charset="0"/>
              </a:defRPr>
            </a:lvl6pPr>
            <a:lvl7pPr marL="2971800" indent="-228600" eaLnBrk="0" fontAlgn="base" hangingPunct="0">
              <a:spcBef>
                <a:spcPts val="1000"/>
              </a:spcBef>
              <a:spcAft>
                <a:spcPts val="1000"/>
              </a:spcAft>
              <a:buChar char="•"/>
              <a:defRPr sz="2400">
                <a:solidFill>
                  <a:srgbClr val="000000"/>
                </a:solidFill>
                <a:latin typeface="Times" panose="02020603050405020304" pitchFamily="18" charset="0"/>
              </a:defRPr>
            </a:lvl7pPr>
            <a:lvl8pPr marL="3429000" indent="-228600" eaLnBrk="0" fontAlgn="base" hangingPunct="0">
              <a:spcBef>
                <a:spcPts val="1000"/>
              </a:spcBef>
              <a:spcAft>
                <a:spcPts val="1000"/>
              </a:spcAft>
              <a:buChar char="•"/>
              <a:defRPr sz="2400">
                <a:solidFill>
                  <a:srgbClr val="000000"/>
                </a:solidFill>
                <a:latin typeface="Times" panose="02020603050405020304" pitchFamily="18" charset="0"/>
              </a:defRPr>
            </a:lvl8pPr>
            <a:lvl9pPr marL="3886200" indent="-228600" eaLnBrk="0" fontAlgn="base" hangingPunct="0">
              <a:spcBef>
                <a:spcPts val="1000"/>
              </a:spcBef>
              <a:spcAft>
                <a:spcPts val="1000"/>
              </a:spcAft>
              <a:buChar char="•"/>
              <a:defRPr sz="2400">
                <a:solidFill>
                  <a:srgbClr val="000000"/>
                </a:solidFill>
                <a:latin typeface="Times" panose="02020603050405020304" pitchFamily="18" charset="0"/>
              </a:defRPr>
            </a:lvl9pPr>
          </a:lstStyle>
          <a:p>
            <a:fld id="{70BDD6F5-5EE0-49FE-B070-B7AFE063CC0D}" type="slidenum">
              <a:rPr lang="en-US" altLang="en-US" sz="1400">
                <a:solidFill>
                  <a:schemeClr val="tx1"/>
                </a:solidFill>
                <a:latin typeface="Times New Roman" panose="02020603050405020304" pitchFamily="18" charset="0"/>
              </a:rPr>
              <a:pPr/>
              <a:t>20</a:t>
            </a:fld>
            <a:endParaRPr lang="en-US" altLang="en-US" sz="1400">
              <a:solidFill>
                <a:schemeClr val="tx1"/>
              </a:solidFill>
              <a:latin typeface="Times New Roman" panose="02020603050405020304" pitchFamily="18" charset="0"/>
            </a:endParaRPr>
          </a:p>
        </p:txBody>
      </p:sp>
      <p:sp>
        <p:nvSpPr>
          <p:cNvPr id="24579" name="Rectangle 2"/>
          <p:cNvSpPr>
            <a:spLocks noGrp="1" noChangeArrowheads="1"/>
          </p:cNvSpPr>
          <p:nvPr>
            <p:ph type="title"/>
          </p:nvPr>
        </p:nvSpPr>
        <p:spPr/>
        <p:txBody>
          <a:bodyPr/>
          <a:lstStyle/>
          <a:p>
            <a:r>
              <a:rPr lang="en-US" altLang="en-US" smtClean="0"/>
              <a:t>Concerns about NAT</a:t>
            </a:r>
          </a:p>
        </p:txBody>
      </p:sp>
      <p:sp>
        <p:nvSpPr>
          <p:cNvPr id="24580" name="Rectangle 3"/>
          <p:cNvSpPr>
            <a:spLocks noGrp="1" noChangeArrowheads="1"/>
          </p:cNvSpPr>
          <p:nvPr>
            <p:ph type="body" idx="1"/>
          </p:nvPr>
        </p:nvSpPr>
        <p:spPr/>
        <p:txBody>
          <a:bodyPr/>
          <a:lstStyle/>
          <a:p>
            <a:r>
              <a:rPr lang="en-US" altLang="en-US" b="1" smtClean="0"/>
              <a:t>Performance:</a:t>
            </a:r>
          </a:p>
          <a:p>
            <a:pPr lvl="1"/>
            <a:r>
              <a:rPr lang="en-US" altLang="en-US" smtClean="0"/>
              <a:t>Modifying the IP header by changing the IP address requires that NAT boxes recalculate the IP header checksum</a:t>
            </a:r>
          </a:p>
          <a:p>
            <a:pPr lvl="1"/>
            <a:r>
              <a:rPr lang="en-US" altLang="en-US" smtClean="0"/>
              <a:t>Modifying port number requires that NAT boxes recalculate TCP checksum</a:t>
            </a:r>
          </a:p>
          <a:p>
            <a:r>
              <a:rPr lang="en-US" altLang="en-US" b="1" smtClean="0"/>
              <a:t>Fragmentation</a:t>
            </a:r>
          </a:p>
          <a:p>
            <a:pPr lvl="1"/>
            <a:r>
              <a:rPr lang="en-US" altLang="en-US" smtClean="0"/>
              <a:t>Care must be taken that a datagram that is fragmented before it reaches the NAT device, is not assigned a different IP address or different port numbers for each of the fragments. </a:t>
            </a:r>
          </a:p>
        </p:txBody>
      </p:sp>
    </p:spTree>
    <p:extLst>
      <p:ext uri="{BB962C8B-B14F-4D97-AF65-F5344CB8AC3E}">
        <p14:creationId xmlns:p14="http://schemas.microsoft.com/office/powerpoint/2010/main" val="4858011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4294967295"/>
          </p:nvPr>
        </p:nvSpPr>
        <p:spPr>
          <a:xfrm>
            <a:off x="7086600" y="6477000"/>
            <a:ext cx="19050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defRPr>
            </a:lvl1pPr>
            <a:lvl2pPr marL="742950" indent="-285750">
              <a:defRPr sz="2400">
                <a:solidFill>
                  <a:srgbClr val="000000"/>
                </a:solidFill>
                <a:latin typeface="Times" panose="02020603050405020304" pitchFamily="18" charset="0"/>
              </a:defRPr>
            </a:lvl2pPr>
            <a:lvl3pPr marL="1143000" indent="-228600">
              <a:defRPr sz="2400">
                <a:solidFill>
                  <a:srgbClr val="000000"/>
                </a:solidFill>
                <a:latin typeface="Times" panose="02020603050405020304" pitchFamily="18" charset="0"/>
              </a:defRPr>
            </a:lvl3pPr>
            <a:lvl4pPr marL="1600200" indent="-228600">
              <a:defRPr sz="2400">
                <a:solidFill>
                  <a:srgbClr val="000000"/>
                </a:solidFill>
                <a:latin typeface="Times" panose="02020603050405020304" pitchFamily="18" charset="0"/>
              </a:defRPr>
            </a:lvl4pPr>
            <a:lvl5pPr marL="2057400" indent="-228600">
              <a:defRPr sz="2400">
                <a:solidFill>
                  <a:srgbClr val="000000"/>
                </a:solidFill>
                <a:latin typeface="Times" panose="02020603050405020304" pitchFamily="18" charset="0"/>
              </a:defRPr>
            </a:lvl5pPr>
            <a:lvl6pPr marL="2514600" indent="-228600" eaLnBrk="0" fontAlgn="base" hangingPunct="0">
              <a:spcBef>
                <a:spcPts val="1000"/>
              </a:spcBef>
              <a:spcAft>
                <a:spcPts val="1000"/>
              </a:spcAft>
              <a:buChar char="•"/>
              <a:defRPr sz="2400">
                <a:solidFill>
                  <a:srgbClr val="000000"/>
                </a:solidFill>
                <a:latin typeface="Times" panose="02020603050405020304" pitchFamily="18" charset="0"/>
              </a:defRPr>
            </a:lvl6pPr>
            <a:lvl7pPr marL="2971800" indent="-228600" eaLnBrk="0" fontAlgn="base" hangingPunct="0">
              <a:spcBef>
                <a:spcPts val="1000"/>
              </a:spcBef>
              <a:spcAft>
                <a:spcPts val="1000"/>
              </a:spcAft>
              <a:buChar char="•"/>
              <a:defRPr sz="2400">
                <a:solidFill>
                  <a:srgbClr val="000000"/>
                </a:solidFill>
                <a:latin typeface="Times" panose="02020603050405020304" pitchFamily="18" charset="0"/>
              </a:defRPr>
            </a:lvl7pPr>
            <a:lvl8pPr marL="3429000" indent="-228600" eaLnBrk="0" fontAlgn="base" hangingPunct="0">
              <a:spcBef>
                <a:spcPts val="1000"/>
              </a:spcBef>
              <a:spcAft>
                <a:spcPts val="1000"/>
              </a:spcAft>
              <a:buChar char="•"/>
              <a:defRPr sz="2400">
                <a:solidFill>
                  <a:srgbClr val="000000"/>
                </a:solidFill>
                <a:latin typeface="Times" panose="02020603050405020304" pitchFamily="18" charset="0"/>
              </a:defRPr>
            </a:lvl8pPr>
            <a:lvl9pPr marL="3886200" indent="-228600" eaLnBrk="0" fontAlgn="base" hangingPunct="0">
              <a:spcBef>
                <a:spcPts val="1000"/>
              </a:spcBef>
              <a:spcAft>
                <a:spcPts val="1000"/>
              </a:spcAft>
              <a:buChar char="•"/>
              <a:defRPr sz="2400">
                <a:solidFill>
                  <a:srgbClr val="000000"/>
                </a:solidFill>
                <a:latin typeface="Times" panose="02020603050405020304" pitchFamily="18" charset="0"/>
              </a:defRPr>
            </a:lvl9pPr>
          </a:lstStyle>
          <a:p>
            <a:fld id="{8C002FA7-9256-4E27-95D8-B1A5C1484338}" type="slidenum">
              <a:rPr lang="en-US" altLang="en-US" sz="1400">
                <a:solidFill>
                  <a:schemeClr val="tx1"/>
                </a:solidFill>
                <a:latin typeface="Times New Roman" panose="02020603050405020304" pitchFamily="18" charset="0"/>
              </a:rPr>
              <a:pPr/>
              <a:t>21</a:t>
            </a:fld>
            <a:endParaRPr lang="en-US" altLang="en-US" sz="1400">
              <a:solidFill>
                <a:schemeClr val="tx1"/>
              </a:solidFill>
              <a:latin typeface="Times New Roman" panose="02020603050405020304" pitchFamily="18" charset="0"/>
            </a:endParaRPr>
          </a:p>
        </p:txBody>
      </p:sp>
      <p:sp>
        <p:nvSpPr>
          <p:cNvPr id="25603" name="Rectangle 2"/>
          <p:cNvSpPr>
            <a:spLocks noGrp="1" noChangeArrowheads="1"/>
          </p:cNvSpPr>
          <p:nvPr>
            <p:ph type="title"/>
          </p:nvPr>
        </p:nvSpPr>
        <p:spPr/>
        <p:txBody>
          <a:bodyPr/>
          <a:lstStyle/>
          <a:p>
            <a:r>
              <a:rPr lang="en-US" altLang="en-US" smtClean="0"/>
              <a:t>Concerns about NAT</a:t>
            </a:r>
          </a:p>
        </p:txBody>
      </p:sp>
      <p:sp>
        <p:nvSpPr>
          <p:cNvPr id="25604" name="Rectangle 3"/>
          <p:cNvSpPr>
            <a:spLocks noGrp="1" noChangeArrowheads="1"/>
          </p:cNvSpPr>
          <p:nvPr>
            <p:ph type="body" idx="1"/>
          </p:nvPr>
        </p:nvSpPr>
        <p:spPr/>
        <p:txBody>
          <a:bodyPr/>
          <a:lstStyle/>
          <a:p>
            <a:pPr algn="just"/>
            <a:r>
              <a:rPr lang="en-US" altLang="en-US" sz="2800" b="1" smtClean="0"/>
              <a:t>End-to-end connectivity:</a:t>
            </a:r>
          </a:p>
          <a:p>
            <a:pPr lvl="1" algn="just"/>
            <a:r>
              <a:rPr lang="en-US" altLang="en-US" smtClean="0"/>
              <a:t>NAT destroys universal end-to-end reachability of hosts on the Internet. </a:t>
            </a:r>
          </a:p>
          <a:p>
            <a:pPr lvl="1" algn="just"/>
            <a:endParaRPr lang="en-US" altLang="en-US" smtClean="0"/>
          </a:p>
          <a:p>
            <a:pPr lvl="1" algn="just"/>
            <a:r>
              <a:rPr lang="en-US" altLang="en-US" smtClean="0"/>
              <a:t>A host in the public Internet often cannot initiate communication to a host in a private network. </a:t>
            </a:r>
          </a:p>
          <a:p>
            <a:pPr lvl="1" algn="just"/>
            <a:endParaRPr lang="en-US" altLang="en-US" smtClean="0"/>
          </a:p>
          <a:p>
            <a:pPr lvl="1" algn="just"/>
            <a:r>
              <a:rPr lang="en-US" altLang="en-US" smtClean="0"/>
              <a:t>The problem is worse, when two hosts that are in a private network need to communicate with each other.</a:t>
            </a:r>
          </a:p>
        </p:txBody>
      </p:sp>
    </p:spTree>
    <p:extLst>
      <p:ext uri="{BB962C8B-B14F-4D97-AF65-F5344CB8AC3E}">
        <p14:creationId xmlns:p14="http://schemas.microsoft.com/office/powerpoint/2010/main" val="2677036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4294967295"/>
          </p:nvPr>
        </p:nvSpPr>
        <p:spPr>
          <a:xfrm>
            <a:off x="7086600" y="6477000"/>
            <a:ext cx="19050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defRPr>
            </a:lvl1pPr>
            <a:lvl2pPr marL="742950" indent="-285750">
              <a:defRPr sz="2400">
                <a:solidFill>
                  <a:srgbClr val="000000"/>
                </a:solidFill>
                <a:latin typeface="Times" panose="02020603050405020304" pitchFamily="18" charset="0"/>
              </a:defRPr>
            </a:lvl2pPr>
            <a:lvl3pPr marL="1143000" indent="-228600">
              <a:defRPr sz="2400">
                <a:solidFill>
                  <a:srgbClr val="000000"/>
                </a:solidFill>
                <a:latin typeface="Times" panose="02020603050405020304" pitchFamily="18" charset="0"/>
              </a:defRPr>
            </a:lvl3pPr>
            <a:lvl4pPr marL="1600200" indent="-228600">
              <a:defRPr sz="2400">
                <a:solidFill>
                  <a:srgbClr val="000000"/>
                </a:solidFill>
                <a:latin typeface="Times" panose="02020603050405020304" pitchFamily="18" charset="0"/>
              </a:defRPr>
            </a:lvl4pPr>
            <a:lvl5pPr marL="2057400" indent="-228600">
              <a:defRPr sz="2400">
                <a:solidFill>
                  <a:srgbClr val="000000"/>
                </a:solidFill>
                <a:latin typeface="Times" panose="02020603050405020304" pitchFamily="18" charset="0"/>
              </a:defRPr>
            </a:lvl5pPr>
            <a:lvl6pPr marL="2514600" indent="-228600" eaLnBrk="0" fontAlgn="base" hangingPunct="0">
              <a:spcBef>
                <a:spcPts val="1000"/>
              </a:spcBef>
              <a:spcAft>
                <a:spcPts val="1000"/>
              </a:spcAft>
              <a:buChar char="•"/>
              <a:defRPr sz="2400">
                <a:solidFill>
                  <a:srgbClr val="000000"/>
                </a:solidFill>
                <a:latin typeface="Times" panose="02020603050405020304" pitchFamily="18" charset="0"/>
              </a:defRPr>
            </a:lvl6pPr>
            <a:lvl7pPr marL="2971800" indent="-228600" eaLnBrk="0" fontAlgn="base" hangingPunct="0">
              <a:spcBef>
                <a:spcPts val="1000"/>
              </a:spcBef>
              <a:spcAft>
                <a:spcPts val="1000"/>
              </a:spcAft>
              <a:buChar char="•"/>
              <a:defRPr sz="2400">
                <a:solidFill>
                  <a:srgbClr val="000000"/>
                </a:solidFill>
                <a:latin typeface="Times" panose="02020603050405020304" pitchFamily="18" charset="0"/>
              </a:defRPr>
            </a:lvl7pPr>
            <a:lvl8pPr marL="3429000" indent="-228600" eaLnBrk="0" fontAlgn="base" hangingPunct="0">
              <a:spcBef>
                <a:spcPts val="1000"/>
              </a:spcBef>
              <a:spcAft>
                <a:spcPts val="1000"/>
              </a:spcAft>
              <a:buChar char="•"/>
              <a:defRPr sz="2400">
                <a:solidFill>
                  <a:srgbClr val="000000"/>
                </a:solidFill>
                <a:latin typeface="Times" panose="02020603050405020304" pitchFamily="18" charset="0"/>
              </a:defRPr>
            </a:lvl8pPr>
            <a:lvl9pPr marL="3886200" indent="-228600" eaLnBrk="0" fontAlgn="base" hangingPunct="0">
              <a:spcBef>
                <a:spcPts val="1000"/>
              </a:spcBef>
              <a:spcAft>
                <a:spcPts val="1000"/>
              </a:spcAft>
              <a:buChar char="•"/>
              <a:defRPr sz="2400">
                <a:solidFill>
                  <a:srgbClr val="000000"/>
                </a:solidFill>
                <a:latin typeface="Times" panose="02020603050405020304" pitchFamily="18" charset="0"/>
              </a:defRPr>
            </a:lvl9pPr>
          </a:lstStyle>
          <a:p>
            <a:fld id="{61B59D98-E714-4E3C-9AF1-EC5E4ECD914E}" type="slidenum">
              <a:rPr lang="en-US" altLang="en-US" sz="1400">
                <a:solidFill>
                  <a:schemeClr val="tx1"/>
                </a:solidFill>
                <a:latin typeface="Times New Roman" panose="02020603050405020304" pitchFamily="18" charset="0"/>
              </a:rPr>
              <a:pPr/>
              <a:t>22</a:t>
            </a:fld>
            <a:endParaRPr lang="en-US" altLang="en-US" sz="1400">
              <a:solidFill>
                <a:schemeClr val="tx1"/>
              </a:solidFill>
              <a:latin typeface="Times New Roman" panose="02020603050405020304" pitchFamily="18" charset="0"/>
            </a:endParaRPr>
          </a:p>
        </p:txBody>
      </p:sp>
      <p:sp>
        <p:nvSpPr>
          <p:cNvPr id="26627" name="Rectangle 2"/>
          <p:cNvSpPr>
            <a:spLocks noGrp="1" noChangeArrowheads="1"/>
          </p:cNvSpPr>
          <p:nvPr>
            <p:ph type="title"/>
          </p:nvPr>
        </p:nvSpPr>
        <p:spPr/>
        <p:txBody>
          <a:bodyPr/>
          <a:lstStyle/>
          <a:p>
            <a:r>
              <a:rPr lang="en-US" altLang="en-US" smtClean="0"/>
              <a:t>Concerns about NAT</a:t>
            </a:r>
          </a:p>
        </p:txBody>
      </p:sp>
      <p:sp>
        <p:nvSpPr>
          <p:cNvPr id="26628" name="Rectangle 3"/>
          <p:cNvSpPr>
            <a:spLocks noGrp="1" noChangeArrowheads="1"/>
          </p:cNvSpPr>
          <p:nvPr>
            <p:ph type="body" idx="1"/>
          </p:nvPr>
        </p:nvSpPr>
        <p:spPr/>
        <p:txBody>
          <a:bodyPr/>
          <a:lstStyle/>
          <a:p>
            <a:pPr algn="just"/>
            <a:r>
              <a:rPr lang="en-US" altLang="en-US" sz="2800" b="1" smtClean="0"/>
              <a:t>IP address in application data:</a:t>
            </a:r>
            <a:endParaRPr lang="en-US" altLang="en-US" sz="2800" smtClean="0"/>
          </a:p>
          <a:p>
            <a:pPr lvl="1" algn="just"/>
            <a:r>
              <a:rPr lang="en-US" altLang="en-US" smtClean="0"/>
              <a:t>Applications that carry IP addresses in the payload of the application data generally do not work across a private-public network boundary. </a:t>
            </a:r>
          </a:p>
          <a:p>
            <a:pPr lvl="1" algn="just"/>
            <a:endParaRPr lang="en-US" altLang="en-US" smtClean="0"/>
          </a:p>
          <a:p>
            <a:pPr lvl="1" algn="just"/>
            <a:r>
              <a:rPr lang="en-US" altLang="en-US" smtClean="0"/>
              <a:t>Some NAT devices inspect the payload of widely used application layer protocols and, if an IP address is detected in the application-layer header or the application payload, translate the address according to the address translation table.</a:t>
            </a:r>
            <a:r>
              <a:rPr lang="en-US" altLang="en-US" sz="2800" smtClean="0"/>
              <a:t> </a:t>
            </a:r>
          </a:p>
        </p:txBody>
      </p:sp>
    </p:spTree>
    <p:extLst>
      <p:ext uri="{BB962C8B-B14F-4D97-AF65-F5344CB8AC3E}">
        <p14:creationId xmlns:p14="http://schemas.microsoft.com/office/powerpoint/2010/main" val="17937190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0" name="Rectangle 4"/>
          <p:cNvSpPr>
            <a:spLocks noGrp="1" noChangeArrowheads="1"/>
          </p:cNvSpPr>
          <p:nvPr>
            <p:ph type="title"/>
          </p:nvPr>
        </p:nvSpPr>
        <p:spPr/>
        <p:txBody>
          <a:bodyPr/>
          <a:lstStyle/>
          <a:p>
            <a:r>
              <a:rPr lang="en-US" altLang="en-US"/>
              <a:t>Agenda</a:t>
            </a:r>
          </a:p>
        </p:txBody>
      </p:sp>
      <p:sp>
        <p:nvSpPr>
          <p:cNvPr id="198661" name="Rectangle 5"/>
          <p:cNvSpPr>
            <a:spLocks noGrp="1" noChangeArrowheads="1"/>
          </p:cNvSpPr>
          <p:nvPr>
            <p:ph type="body" idx="1"/>
          </p:nvPr>
        </p:nvSpPr>
        <p:spPr/>
        <p:txBody>
          <a:bodyPr/>
          <a:lstStyle/>
          <a:p>
            <a:r>
              <a:rPr lang="en-US" altLang="en-US"/>
              <a:t>Basic Concept of NAT and PAT</a:t>
            </a:r>
          </a:p>
          <a:p>
            <a:r>
              <a:rPr lang="en-US" altLang="en-US"/>
              <a:t>Definition, Benefits, Availability </a:t>
            </a:r>
            <a:br>
              <a:rPr lang="en-US" altLang="en-US"/>
            </a:br>
            <a:r>
              <a:rPr lang="en-US" altLang="en-US"/>
              <a:t>and Application Support</a:t>
            </a:r>
          </a:p>
          <a:p>
            <a:r>
              <a:rPr lang="en-US" altLang="en-US">
                <a:solidFill>
                  <a:schemeClr val="accent2"/>
                </a:solidFill>
              </a:rPr>
              <a:t>NAT Concepts and Terminology</a:t>
            </a:r>
          </a:p>
          <a:p>
            <a:r>
              <a:rPr lang="en-US" altLang="en-US"/>
              <a:t>PAT</a:t>
            </a:r>
          </a:p>
          <a:p>
            <a:r>
              <a:rPr lang="en-US" altLang="en-US"/>
              <a:t>NAT Technical Information </a:t>
            </a:r>
          </a:p>
        </p:txBody>
      </p:sp>
    </p:spTree>
    <p:extLst>
      <p:ext uri="{BB962C8B-B14F-4D97-AF65-F5344CB8AC3E}">
        <p14:creationId xmlns:p14="http://schemas.microsoft.com/office/powerpoint/2010/main" val="3092784841"/>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ltLang="en-US"/>
              <a:t>NAT Concepts</a:t>
            </a:r>
          </a:p>
        </p:txBody>
      </p:sp>
      <p:sp>
        <p:nvSpPr>
          <p:cNvPr id="200707" name="Rectangle 3"/>
          <p:cNvSpPr>
            <a:spLocks noGrp="1" noChangeArrowheads="1"/>
          </p:cNvSpPr>
          <p:nvPr>
            <p:ph type="body" sz="half" idx="2"/>
          </p:nvPr>
        </p:nvSpPr>
        <p:spPr/>
        <p:txBody>
          <a:bodyPr/>
          <a:lstStyle/>
          <a:p>
            <a:pPr>
              <a:lnSpc>
                <a:spcPct val="85000"/>
              </a:lnSpc>
            </a:pPr>
            <a:r>
              <a:rPr lang="en-US" altLang="en-US" sz="2400"/>
              <a:t>An interface on the router can be defined as </a:t>
            </a:r>
            <a:br>
              <a:rPr lang="en-US" altLang="en-US" sz="2400"/>
            </a:br>
            <a:r>
              <a:rPr lang="en-US" altLang="en-US" sz="2400"/>
              <a:t>inside or outside </a:t>
            </a:r>
          </a:p>
          <a:p>
            <a:pPr>
              <a:lnSpc>
                <a:spcPct val="85000"/>
              </a:lnSpc>
            </a:pPr>
            <a:r>
              <a:rPr lang="en-US" altLang="zh-TW" sz="2400">
                <a:ea typeface="新細明體" panose="02020500000000000000" pitchFamily="18" charset="-120"/>
              </a:rPr>
              <a:t>Translations occur only from inside to outside interfaces or vice versa—never between the same type of interface</a:t>
            </a:r>
            <a:endParaRPr lang="en-US" altLang="en-US" sz="2400"/>
          </a:p>
        </p:txBody>
      </p:sp>
      <p:sp>
        <p:nvSpPr>
          <p:cNvPr id="200713" name="Rectangle 9"/>
          <p:cNvSpPr>
            <a:spLocks noChangeArrowheads="1"/>
          </p:cNvSpPr>
          <p:nvPr/>
        </p:nvSpPr>
        <p:spPr bwMode="auto">
          <a:xfrm>
            <a:off x="3978614" y="2101850"/>
            <a:ext cx="829584" cy="493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836" tIns="46418" rIns="92836" bIns="46418">
            <a:spAutoFit/>
          </a:bodyPr>
          <a:lstStyle>
            <a:lvl1pPr defTabSz="812800">
              <a:defRPr sz="2400">
                <a:solidFill>
                  <a:schemeClr val="tx1"/>
                </a:solidFill>
                <a:latin typeface="Arial" panose="020B0604020202020204" pitchFamily="34" charset="0"/>
              </a:defRPr>
            </a:lvl1pPr>
            <a:lvl2pPr defTabSz="812800">
              <a:defRPr sz="2400">
                <a:solidFill>
                  <a:schemeClr val="tx1"/>
                </a:solidFill>
                <a:latin typeface="Arial" panose="020B0604020202020204" pitchFamily="34" charset="0"/>
              </a:defRPr>
            </a:lvl2pPr>
            <a:lvl3pPr defTabSz="812800">
              <a:defRPr sz="2400">
                <a:solidFill>
                  <a:schemeClr val="tx1"/>
                </a:solidFill>
                <a:latin typeface="Arial" panose="020B0604020202020204" pitchFamily="34" charset="0"/>
              </a:defRPr>
            </a:lvl3pPr>
            <a:lvl4pPr defTabSz="812800">
              <a:defRPr sz="2400">
                <a:solidFill>
                  <a:schemeClr val="tx1"/>
                </a:solidFill>
                <a:latin typeface="Arial" panose="020B0604020202020204" pitchFamily="34" charset="0"/>
              </a:defRPr>
            </a:lvl4pPr>
            <a:lvl5pPr defTabSz="812800">
              <a:defRPr sz="2400">
                <a:solidFill>
                  <a:schemeClr val="tx1"/>
                </a:solidFill>
                <a:latin typeface="Arial" panose="020B0604020202020204" pitchFamily="34" charset="0"/>
              </a:defRPr>
            </a:lvl5pPr>
            <a:lvl6pPr defTabSz="812800" eaLnBrk="0" fontAlgn="base" hangingPunct="0">
              <a:spcBef>
                <a:spcPct val="0"/>
              </a:spcBef>
              <a:spcAft>
                <a:spcPct val="0"/>
              </a:spcAft>
              <a:defRPr sz="2400">
                <a:solidFill>
                  <a:schemeClr val="tx1"/>
                </a:solidFill>
                <a:latin typeface="Arial" panose="020B0604020202020204" pitchFamily="34" charset="0"/>
              </a:defRPr>
            </a:lvl6pPr>
            <a:lvl7pPr defTabSz="812800" eaLnBrk="0" fontAlgn="base" hangingPunct="0">
              <a:spcBef>
                <a:spcPct val="0"/>
              </a:spcBef>
              <a:spcAft>
                <a:spcPct val="0"/>
              </a:spcAft>
              <a:defRPr sz="2400">
                <a:solidFill>
                  <a:schemeClr val="tx1"/>
                </a:solidFill>
                <a:latin typeface="Arial" panose="020B0604020202020204" pitchFamily="34" charset="0"/>
              </a:defRPr>
            </a:lvl7pPr>
            <a:lvl8pPr defTabSz="812800" eaLnBrk="0" fontAlgn="base" hangingPunct="0">
              <a:spcBef>
                <a:spcPct val="0"/>
              </a:spcBef>
              <a:spcAft>
                <a:spcPct val="0"/>
              </a:spcAft>
              <a:defRPr sz="2400">
                <a:solidFill>
                  <a:schemeClr val="tx1"/>
                </a:solidFill>
                <a:latin typeface="Arial" panose="020B0604020202020204" pitchFamily="34" charset="0"/>
              </a:defRPr>
            </a:lvl8pPr>
            <a:lvl9pPr defTabSz="8128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sz="2600"/>
              <a:t>NAT</a:t>
            </a:r>
          </a:p>
        </p:txBody>
      </p:sp>
      <p:grpSp>
        <p:nvGrpSpPr>
          <p:cNvPr id="200739" name="Group 35"/>
          <p:cNvGrpSpPr>
            <a:grpSpLocks/>
          </p:cNvGrpSpPr>
          <p:nvPr/>
        </p:nvGrpSpPr>
        <p:grpSpPr bwMode="auto">
          <a:xfrm>
            <a:off x="2119313" y="1955800"/>
            <a:ext cx="1538287" cy="812800"/>
            <a:chOff x="1335" y="1232"/>
            <a:chExt cx="969" cy="512"/>
          </a:xfrm>
        </p:grpSpPr>
        <p:sp>
          <p:nvSpPr>
            <p:cNvPr id="200738" name="Rectangle 34"/>
            <p:cNvSpPr>
              <a:spLocks noChangeArrowheads="1"/>
            </p:cNvSpPr>
            <p:nvPr/>
          </p:nvSpPr>
          <p:spPr bwMode="auto">
            <a:xfrm>
              <a:off x="1335" y="1232"/>
              <a:ext cx="969" cy="512"/>
            </a:xfrm>
            <a:prstGeom prst="rect">
              <a:avLst/>
            </a:prstGeom>
            <a:solidFill>
              <a:srgbClr val="BCBF8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00714" name="Text Box 10"/>
            <p:cNvSpPr txBox="1">
              <a:spLocks noChangeArrowheads="1"/>
            </p:cNvSpPr>
            <p:nvPr/>
          </p:nvSpPr>
          <p:spPr bwMode="auto">
            <a:xfrm>
              <a:off x="1344" y="1236"/>
              <a:ext cx="912" cy="48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FFCC99">
                          <a:gamma/>
                          <a:tint val="0"/>
                          <a:invGamma/>
                        </a:srgbClr>
                      </a:gs>
                      <a:gs pos="100000">
                        <a:srgbClr val="FFCC99"/>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Lst>
          </p:spPr>
          <p:txBody>
            <a:bodyPr lIns="73025" tIns="36512" rIns="73025" bIns="36512">
              <a:spAutoFit/>
            </a:bodyPr>
            <a:lstStyle/>
            <a:p>
              <a:pPr algn="ctr">
                <a:lnSpc>
                  <a:spcPct val="95000"/>
                </a:lnSpc>
                <a:spcBef>
                  <a:spcPct val="50000"/>
                </a:spcBef>
              </a:pPr>
              <a:r>
                <a:rPr lang="en-US" altLang="zh-TW" sz="2400">
                  <a:ea typeface="新細明體" panose="02020500000000000000" pitchFamily="18" charset="-120"/>
                </a:rPr>
                <a:t>Inside Interface</a:t>
              </a:r>
            </a:p>
          </p:txBody>
        </p:sp>
      </p:grpSp>
      <p:sp>
        <p:nvSpPr>
          <p:cNvPr id="200718" name="Text Box 14"/>
          <p:cNvSpPr txBox="1">
            <a:spLocks noChangeArrowheads="1"/>
          </p:cNvSpPr>
          <p:nvPr/>
        </p:nvSpPr>
        <p:spPr bwMode="auto">
          <a:xfrm>
            <a:off x="457200" y="1439863"/>
            <a:ext cx="32004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TW" sz="2400">
                <a:ea typeface="新細明體" panose="02020500000000000000" pitchFamily="18" charset="-120"/>
              </a:rPr>
              <a:t>Inside Network</a:t>
            </a:r>
          </a:p>
        </p:txBody>
      </p:sp>
      <p:sp>
        <p:nvSpPr>
          <p:cNvPr id="200719" name="Text Box 15"/>
          <p:cNvSpPr txBox="1">
            <a:spLocks noChangeArrowheads="1"/>
          </p:cNvSpPr>
          <p:nvPr/>
        </p:nvSpPr>
        <p:spPr bwMode="auto">
          <a:xfrm>
            <a:off x="5562600" y="1438275"/>
            <a:ext cx="3211513"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TW" sz="2400">
                <a:ea typeface="新細明體" panose="02020500000000000000" pitchFamily="18" charset="-120"/>
              </a:rPr>
              <a:t>Outside Network</a:t>
            </a:r>
          </a:p>
        </p:txBody>
      </p:sp>
      <p:sp>
        <p:nvSpPr>
          <p:cNvPr id="200723" name="Text Box 19"/>
          <p:cNvSpPr txBox="1">
            <a:spLocks noChangeArrowheads="1"/>
          </p:cNvSpPr>
          <p:nvPr/>
        </p:nvSpPr>
        <p:spPr bwMode="auto">
          <a:xfrm>
            <a:off x="2082800" y="2987675"/>
            <a:ext cx="1397819" cy="38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r>
              <a:rPr lang="en-US" altLang="zh-TW" sz="2000">
                <a:ea typeface="新細明體" panose="02020500000000000000" pitchFamily="18" charset="-120"/>
              </a:rPr>
              <a:t>ip nat inside</a:t>
            </a:r>
          </a:p>
        </p:txBody>
      </p:sp>
      <p:sp>
        <p:nvSpPr>
          <p:cNvPr id="200724" name="Text Box 20"/>
          <p:cNvSpPr txBox="1">
            <a:spLocks noChangeArrowheads="1"/>
          </p:cNvSpPr>
          <p:nvPr/>
        </p:nvSpPr>
        <p:spPr bwMode="auto">
          <a:xfrm>
            <a:off x="5438775" y="2992438"/>
            <a:ext cx="1526059" cy="38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r>
              <a:rPr lang="en-US" altLang="zh-TW" sz="2000">
                <a:ea typeface="新細明體" panose="02020500000000000000" pitchFamily="18" charset="-120"/>
              </a:rPr>
              <a:t>ip nat outside</a:t>
            </a:r>
            <a:endParaRPr lang="en-US" altLang="zh-TW">
              <a:ea typeface="新細明體" panose="02020500000000000000" pitchFamily="18" charset="-120"/>
            </a:endParaRPr>
          </a:p>
        </p:txBody>
      </p:sp>
      <p:grpSp>
        <p:nvGrpSpPr>
          <p:cNvPr id="200726" name="Group 22"/>
          <p:cNvGrpSpPr>
            <a:grpSpLocks/>
          </p:cNvGrpSpPr>
          <p:nvPr/>
        </p:nvGrpSpPr>
        <p:grpSpPr bwMode="auto">
          <a:xfrm>
            <a:off x="1295400" y="2870200"/>
            <a:ext cx="5943600" cy="101600"/>
            <a:chOff x="885" y="288"/>
            <a:chExt cx="3600" cy="101"/>
          </a:xfrm>
        </p:grpSpPr>
        <p:sp>
          <p:nvSpPr>
            <p:cNvPr id="200727" name="Freeform 23"/>
            <p:cNvSpPr>
              <a:spLocks/>
            </p:cNvSpPr>
            <p:nvPr/>
          </p:nvSpPr>
          <p:spPr bwMode="auto">
            <a:xfrm>
              <a:off x="2391" y="289"/>
              <a:ext cx="2094" cy="100"/>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00728" name="Line 24"/>
            <p:cNvSpPr>
              <a:spLocks noChangeShapeType="1"/>
            </p:cNvSpPr>
            <p:nvPr/>
          </p:nvSpPr>
          <p:spPr bwMode="auto">
            <a:xfrm flipH="1">
              <a:off x="885" y="288"/>
              <a:ext cx="1556" cy="0"/>
            </a:xfrm>
            <a:prstGeom prst="line">
              <a:avLst/>
            </a:prstGeom>
            <a:noFill/>
            <a:ln w="25400">
              <a:solidFill>
                <a:schemeClr val="accent2"/>
              </a:solidFill>
              <a:round/>
              <a:headEnd/>
              <a:tailEnd/>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lIns="73025" tIns="36512" rIns="73025" bIns="36512"/>
            <a:lstStyle/>
            <a:p>
              <a:endParaRPr lang="en-US"/>
            </a:p>
          </p:txBody>
        </p:sp>
      </p:grpSp>
      <p:grpSp>
        <p:nvGrpSpPr>
          <p:cNvPr id="200730" name="Group 26"/>
          <p:cNvGrpSpPr>
            <a:grpSpLocks/>
          </p:cNvGrpSpPr>
          <p:nvPr/>
        </p:nvGrpSpPr>
        <p:grpSpPr bwMode="auto">
          <a:xfrm>
            <a:off x="201613" y="2190751"/>
            <a:ext cx="1341438" cy="1004888"/>
            <a:chOff x="107" y="1056"/>
            <a:chExt cx="845" cy="633"/>
          </a:xfrm>
        </p:grpSpPr>
        <p:sp>
          <p:nvSpPr>
            <p:cNvPr id="200731" name="Rectangle 27"/>
            <p:cNvSpPr>
              <a:spLocks noChangeArrowheads="1"/>
            </p:cNvSpPr>
            <p:nvPr/>
          </p:nvSpPr>
          <p:spPr bwMode="auto">
            <a:xfrm>
              <a:off x="107" y="1455"/>
              <a:ext cx="845"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836" tIns="46418" rIns="92836" bIns="46418">
              <a:spAutoFit/>
            </a:bodyPr>
            <a:lstStyle>
              <a:lvl1pPr defTabSz="812800">
                <a:defRPr sz="2400">
                  <a:solidFill>
                    <a:schemeClr val="tx1"/>
                  </a:solidFill>
                  <a:latin typeface="Arial" panose="020B0604020202020204" pitchFamily="34" charset="0"/>
                </a:defRPr>
              </a:lvl1pPr>
              <a:lvl2pPr defTabSz="812800">
                <a:defRPr sz="2400">
                  <a:solidFill>
                    <a:schemeClr val="tx1"/>
                  </a:solidFill>
                  <a:latin typeface="Arial" panose="020B0604020202020204" pitchFamily="34" charset="0"/>
                </a:defRPr>
              </a:lvl2pPr>
              <a:lvl3pPr defTabSz="812800">
                <a:defRPr sz="2400">
                  <a:solidFill>
                    <a:schemeClr val="tx1"/>
                  </a:solidFill>
                  <a:latin typeface="Arial" panose="020B0604020202020204" pitchFamily="34" charset="0"/>
                </a:defRPr>
              </a:lvl3pPr>
              <a:lvl4pPr defTabSz="812800">
                <a:defRPr sz="2400">
                  <a:solidFill>
                    <a:schemeClr val="tx1"/>
                  </a:solidFill>
                  <a:latin typeface="Arial" panose="020B0604020202020204" pitchFamily="34" charset="0"/>
                </a:defRPr>
              </a:lvl4pPr>
              <a:lvl5pPr defTabSz="812800">
                <a:defRPr sz="2400">
                  <a:solidFill>
                    <a:schemeClr val="tx1"/>
                  </a:solidFill>
                  <a:latin typeface="Arial" panose="020B0604020202020204" pitchFamily="34" charset="0"/>
                </a:defRPr>
              </a:lvl5pPr>
              <a:lvl6pPr defTabSz="812800" eaLnBrk="0" fontAlgn="base" hangingPunct="0">
                <a:spcBef>
                  <a:spcPct val="0"/>
                </a:spcBef>
                <a:spcAft>
                  <a:spcPct val="0"/>
                </a:spcAft>
                <a:defRPr sz="2400">
                  <a:solidFill>
                    <a:schemeClr val="tx1"/>
                  </a:solidFill>
                  <a:latin typeface="Arial" panose="020B0604020202020204" pitchFamily="34" charset="0"/>
                </a:defRPr>
              </a:lvl6pPr>
              <a:lvl7pPr defTabSz="812800" eaLnBrk="0" fontAlgn="base" hangingPunct="0">
                <a:spcBef>
                  <a:spcPct val="0"/>
                </a:spcBef>
                <a:spcAft>
                  <a:spcPct val="0"/>
                </a:spcAft>
                <a:defRPr sz="2400">
                  <a:solidFill>
                    <a:schemeClr val="tx1"/>
                  </a:solidFill>
                  <a:latin typeface="Arial" panose="020B0604020202020204" pitchFamily="34" charset="0"/>
                </a:defRPr>
              </a:lvl7pPr>
              <a:lvl8pPr defTabSz="812800" eaLnBrk="0" fontAlgn="base" hangingPunct="0">
                <a:spcBef>
                  <a:spcPct val="0"/>
                </a:spcBef>
                <a:spcAft>
                  <a:spcPct val="0"/>
                </a:spcAft>
                <a:defRPr sz="2400">
                  <a:solidFill>
                    <a:schemeClr val="tx1"/>
                  </a:solidFill>
                  <a:latin typeface="Arial" panose="020B0604020202020204" pitchFamily="34" charset="0"/>
                </a:defRPr>
              </a:lvl8pPr>
              <a:lvl9pPr defTabSz="8128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sz="1800"/>
                <a:t>Inside Host</a:t>
              </a:r>
            </a:p>
          </p:txBody>
        </p:sp>
        <p:pic>
          <p:nvPicPr>
            <p:cNvPr id="200732"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 y="1056"/>
              <a:ext cx="471"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00733" name="Picture 2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5888" y="2636838"/>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0735" name="Group 31"/>
          <p:cNvGrpSpPr>
            <a:grpSpLocks/>
          </p:cNvGrpSpPr>
          <p:nvPr/>
        </p:nvGrpSpPr>
        <p:grpSpPr bwMode="auto">
          <a:xfrm>
            <a:off x="7300913" y="2174876"/>
            <a:ext cx="1520825" cy="1004888"/>
            <a:chOff x="51" y="1056"/>
            <a:chExt cx="958" cy="633"/>
          </a:xfrm>
        </p:grpSpPr>
        <p:sp>
          <p:nvSpPr>
            <p:cNvPr id="200736" name="Rectangle 32"/>
            <p:cNvSpPr>
              <a:spLocks noChangeArrowheads="1"/>
            </p:cNvSpPr>
            <p:nvPr/>
          </p:nvSpPr>
          <p:spPr bwMode="auto">
            <a:xfrm>
              <a:off x="51" y="1455"/>
              <a:ext cx="958"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836" tIns="46418" rIns="92836" bIns="46418">
              <a:spAutoFit/>
            </a:bodyPr>
            <a:lstStyle>
              <a:lvl1pPr defTabSz="812800">
                <a:defRPr sz="2400">
                  <a:solidFill>
                    <a:schemeClr val="tx1"/>
                  </a:solidFill>
                  <a:latin typeface="Arial" panose="020B0604020202020204" pitchFamily="34" charset="0"/>
                </a:defRPr>
              </a:lvl1pPr>
              <a:lvl2pPr defTabSz="812800">
                <a:defRPr sz="2400">
                  <a:solidFill>
                    <a:schemeClr val="tx1"/>
                  </a:solidFill>
                  <a:latin typeface="Arial" panose="020B0604020202020204" pitchFamily="34" charset="0"/>
                </a:defRPr>
              </a:lvl2pPr>
              <a:lvl3pPr defTabSz="812800">
                <a:defRPr sz="2400">
                  <a:solidFill>
                    <a:schemeClr val="tx1"/>
                  </a:solidFill>
                  <a:latin typeface="Arial" panose="020B0604020202020204" pitchFamily="34" charset="0"/>
                </a:defRPr>
              </a:lvl3pPr>
              <a:lvl4pPr defTabSz="812800">
                <a:defRPr sz="2400">
                  <a:solidFill>
                    <a:schemeClr val="tx1"/>
                  </a:solidFill>
                  <a:latin typeface="Arial" panose="020B0604020202020204" pitchFamily="34" charset="0"/>
                </a:defRPr>
              </a:lvl4pPr>
              <a:lvl5pPr defTabSz="812800">
                <a:defRPr sz="2400">
                  <a:solidFill>
                    <a:schemeClr val="tx1"/>
                  </a:solidFill>
                  <a:latin typeface="Arial" panose="020B0604020202020204" pitchFamily="34" charset="0"/>
                </a:defRPr>
              </a:lvl5pPr>
              <a:lvl6pPr defTabSz="812800" eaLnBrk="0" fontAlgn="base" hangingPunct="0">
                <a:spcBef>
                  <a:spcPct val="0"/>
                </a:spcBef>
                <a:spcAft>
                  <a:spcPct val="0"/>
                </a:spcAft>
                <a:defRPr sz="2400">
                  <a:solidFill>
                    <a:schemeClr val="tx1"/>
                  </a:solidFill>
                  <a:latin typeface="Arial" panose="020B0604020202020204" pitchFamily="34" charset="0"/>
                </a:defRPr>
              </a:lvl6pPr>
              <a:lvl7pPr defTabSz="812800" eaLnBrk="0" fontAlgn="base" hangingPunct="0">
                <a:spcBef>
                  <a:spcPct val="0"/>
                </a:spcBef>
                <a:spcAft>
                  <a:spcPct val="0"/>
                </a:spcAft>
                <a:defRPr sz="2400">
                  <a:solidFill>
                    <a:schemeClr val="tx1"/>
                  </a:solidFill>
                  <a:latin typeface="Arial" panose="020B0604020202020204" pitchFamily="34" charset="0"/>
                </a:defRPr>
              </a:lvl7pPr>
              <a:lvl8pPr defTabSz="812800" eaLnBrk="0" fontAlgn="base" hangingPunct="0">
                <a:spcBef>
                  <a:spcPct val="0"/>
                </a:spcBef>
                <a:spcAft>
                  <a:spcPct val="0"/>
                </a:spcAft>
                <a:defRPr sz="2400">
                  <a:solidFill>
                    <a:schemeClr val="tx1"/>
                  </a:solidFill>
                  <a:latin typeface="Arial" panose="020B0604020202020204" pitchFamily="34" charset="0"/>
                </a:defRPr>
              </a:lvl8pPr>
              <a:lvl9pPr defTabSz="8128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sz="1800"/>
                <a:t>Outside Host</a:t>
              </a:r>
            </a:p>
          </p:txBody>
        </p:sp>
        <p:pic>
          <p:nvPicPr>
            <p:cNvPr id="200737"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 y="1056"/>
              <a:ext cx="471"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00740" name="Group 36"/>
          <p:cNvGrpSpPr>
            <a:grpSpLocks/>
          </p:cNvGrpSpPr>
          <p:nvPr/>
        </p:nvGrpSpPr>
        <p:grpSpPr bwMode="auto">
          <a:xfrm>
            <a:off x="5562600" y="1955800"/>
            <a:ext cx="1538288" cy="812800"/>
            <a:chOff x="1335" y="1232"/>
            <a:chExt cx="969" cy="512"/>
          </a:xfrm>
        </p:grpSpPr>
        <p:sp>
          <p:nvSpPr>
            <p:cNvPr id="200741" name="Rectangle 37"/>
            <p:cNvSpPr>
              <a:spLocks noChangeArrowheads="1"/>
            </p:cNvSpPr>
            <p:nvPr/>
          </p:nvSpPr>
          <p:spPr bwMode="auto">
            <a:xfrm>
              <a:off x="1335" y="1232"/>
              <a:ext cx="969" cy="512"/>
            </a:xfrm>
            <a:prstGeom prst="rect">
              <a:avLst/>
            </a:prstGeom>
            <a:solidFill>
              <a:srgbClr val="BCBF8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00742" name="Text Box 38"/>
            <p:cNvSpPr txBox="1">
              <a:spLocks noChangeArrowheads="1"/>
            </p:cNvSpPr>
            <p:nvPr/>
          </p:nvSpPr>
          <p:spPr bwMode="auto">
            <a:xfrm>
              <a:off x="1344" y="1236"/>
              <a:ext cx="912" cy="48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FFCC99">
                          <a:gamma/>
                          <a:tint val="0"/>
                          <a:invGamma/>
                        </a:srgbClr>
                      </a:gs>
                      <a:gs pos="100000">
                        <a:srgbClr val="FFCC99"/>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Lst>
          </p:spPr>
          <p:txBody>
            <a:bodyPr lIns="73025" tIns="36512" rIns="73025" bIns="36512">
              <a:spAutoFit/>
            </a:bodyPr>
            <a:lstStyle/>
            <a:p>
              <a:pPr algn="ctr">
                <a:lnSpc>
                  <a:spcPct val="95000"/>
                </a:lnSpc>
                <a:spcBef>
                  <a:spcPct val="50000"/>
                </a:spcBef>
              </a:pPr>
              <a:r>
                <a:rPr lang="en-US" altLang="zh-TW" sz="2400">
                  <a:ea typeface="新細明體" panose="02020500000000000000" pitchFamily="18" charset="-120"/>
                </a:rPr>
                <a:t>Outside</a:t>
              </a:r>
              <a:br>
                <a:rPr lang="en-US" altLang="zh-TW" sz="2400">
                  <a:ea typeface="新細明體" panose="02020500000000000000" pitchFamily="18" charset="-120"/>
                </a:rPr>
              </a:br>
              <a:r>
                <a:rPr lang="en-US" altLang="zh-TW" sz="2400">
                  <a:ea typeface="新細明體" panose="02020500000000000000" pitchFamily="18" charset="-120"/>
                </a:rPr>
                <a:t>Interface</a:t>
              </a:r>
            </a:p>
          </p:txBody>
        </p:sp>
      </p:grpSp>
    </p:spTree>
    <p:extLst>
      <p:ext uri="{BB962C8B-B14F-4D97-AF65-F5344CB8AC3E}">
        <p14:creationId xmlns:p14="http://schemas.microsoft.com/office/powerpoint/2010/main" val="3543747088"/>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6" name="Rectangle 6"/>
          <p:cNvSpPr>
            <a:spLocks noGrp="1" noChangeArrowheads="1"/>
          </p:cNvSpPr>
          <p:nvPr>
            <p:ph type="title"/>
          </p:nvPr>
        </p:nvSpPr>
        <p:spPr/>
        <p:txBody>
          <a:bodyPr/>
          <a:lstStyle/>
          <a:p>
            <a:r>
              <a:rPr lang="en-US" altLang="zh-TW">
                <a:ea typeface="新細明體" panose="02020500000000000000" pitchFamily="18" charset="-120"/>
              </a:rPr>
              <a:t>NAT Concepts</a:t>
            </a:r>
          </a:p>
        </p:txBody>
      </p:sp>
      <p:sp>
        <p:nvSpPr>
          <p:cNvPr id="215047" name="Rectangle 7"/>
          <p:cNvSpPr>
            <a:spLocks noGrp="1" noChangeArrowheads="1"/>
          </p:cNvSpPr>
          <p:nvPr>
            <p:ph type="body" idx="1"/>
          </p:nvPr>
        </p:nvSpPr>
        <p:spPr/>
        <p:txBody>
          <a:bodyPr/>
          <a:lstStyle/>
          <a:p>
            <a:pPr>
              <a:lnSpc>
                <a:spcPct val="100000"/>
              </a:lnSpc>
              <a:spcBef>
                <a:spcPts val="600"/>
              </a:spcBef>
              <a:spcAft>
                <a:spcPts val="600"/>
              </a:spcAft>
            </a:pPr>
            <a:r>
              <a:rPr lang="en-US" altLang="en-US" sz="2800" dirty="0"/>
              <a:t>NAT translations are static or dynamic</a:t>
            </a:r>
            <a:r>
              <a:rPr lang="en-US" altLang="en-US" dirty="0"/>
              <a:t> </a:t>
            </a:r>
          </a:p>
          <a:p>
            <a:pPr lvl="1">
              <a:lnSpc>
                <a:spcPct val="100000"/>
              </a:lnSpc>
              <a:spcBef>
                <a:spcPts val="600"/>
              </a:spcBef>
              <a:spcAft>
                <a:spcPts val="600"/>
              </a:spcAft>
            </a:pPr>
            <a:r>
              <a:rPr lang="en-US" altLang="en-US" sz="2400" dirty="0"/>
              <a:t>Static translation are entered directly into the configuration and are always in the translation table</a:t>
            </a:r>
          </a:p>
          <a:p>
            <a:pPr lvl="2">
              <a:lnSpc>
                <a:spcPct val="100000"/>
              </a:lnSpc>
              <a:spcBef>
                <a:spcPts val="600"/>
              </a:spcBef>
              <a:spcAft>
                <a:spcPts val="600"/>
              </a:spcAft>
            </a:pPr>
            <a:r>
              <a:rPr lang="en-US" altLang="en-US" sz="2000" b="0" dirty="0" err="1"/>
              <a:t>ip</a:t>
            </a:r>
            <a:r>
              <a:rPr lang="en-US" altLang="en-US" sz="2000" b="0" dirty="0"/>
              <a:t> </a:t>
            </a:r>
            <a:r>
              <a:rPr lang="en-US" altLang="en-US" sz="2000" b="0" dirty="0" err="1"/>
              <a:t>nat</a:t>
            </a:r>
            <a:r>
              <a:rPr lang="en-US" altLang="en-US" sz="2000" b="0" dirty="0"/>
              <a:t> inside source static 10.6.1.20 171.69.68.10</a:t>
            </a:r>
            <a:r>
              <a:rPr lang="en-US" altLang="en-US" dirty="0"/>
              <a:t> </a:t>
            </a:r>
          </a:p>
          <a:p>
            <a:pPr lvl="1">
              <a:lnSpc>
                <a:spcPct val="100000"/>
              </a:lnSpc>
              <a:spcBef>
                <a:spcPts val="600"/>
              </a:spcBef>
              <a:spcAft>
                <a:spcPts val="600"/>
              </a:spcAft>
            </a:pPr>
            <a:r>
              <a:rPr lang="en-US" altLang="en-US" sz="2400" dirty="0"/>
              <a:t>Dynamic translations use access lists to identify IP addresses that NAT should create translations for</a:t>
            </a:r>
          </a:p>
          <a:p>
            <a:pPr lvl="2">
              <a:lnSpc>
                <a:spcPct val="100000"/>
              </a:lnSpc>
              <a:spcBef>
                <a:spcPts val="600"/>
              </a:spcBef>
              <a:spcAft>
                <a:spcPts val="600"/>
              </a:spcAft>
            </a:pPr>
            <a:r>
              <a:rPr lang="en-US" altLang="en-US" sz="2000" b="0" dirty="0" err="1"/>
              <a:t>ip</a:t>
            </a:r>
            <a:r>
              <a:rPr lang="en-US" altLang="en-US" sz="2000" b="0" dirty="0"/>
              <a:t> </a:t>
            </a:r>
            <a:r>
              <a:rPr lang="en-US" altLang="en-US" sz="2000" b="0" dirty="0" err="1"/>
              <a:t>nat</a:t>
            </a:r>
            <a:r>
              <a:rPr lang="en-US" altLang="en-US" sz="2000" b="0" dirty="0"/>
              <a:t> inside source list 1 pool </a:t>
            </a:r>
            <a:r>
              <a:rPr lang="en-US" altLang="en-US" sz="2000" b="0" dirty="0" err="1"/>
              <a:t>nat</a:t>
            </a:r>
            <a:r>
              <a:rPr lang="en-US" altLang="en-US" sz="2000" b="0" dirty="0"/>
              <a:t>-pool</a:t>
            </a:r>
          </a:p>
          <a:p>
            <a:pPr lvl="2">
              <a:lnSpc>
                <a:spcPct val="100000"/>
              </a:lnSpc>
              <a:spcBef>
                <a:spcPts val="600"/>
              </a:spcBef>
              <a:spcAft>
                <a:spcPts val="600"/>
              </a:spcAft>
            </a:pPr>
            <a:r>
              <a:rPr lang="en-US" altLang="en-US" sz="2000" b="0" dirty="0"/>
              <a:t>access-list 1 permit 10.0.0.0 0.255.255.255</a:t>
            </a:r>
            <a:endParaRPr lang="en-US" altLang="zh-TW" sz="2000" b="0" dirty="0">
              <a:ea typeface="新細明體" panose="02020500000000000000" pitchFamily="18" charset="-120"/>
            </a:endParaRPr>
          </a:p>
        </p:txBody>
      </p:sp>
    </p:spTree>
    <p:extLst>
      <p:ext uri="{BB962C8B-B14F-4D97-AF65-F5344CB8AC3E}">
        <p14:creationId xmlns:p14="http://schemas.microsoft.com/office/powerpoint/2010/main" val="482171226"/>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4" name="Rectangle 4"/>
          <p:cNvSpPr>
            <a:spLocks noGrp="1" noChangeArrowheads="1"/>
          </p:cNvSpPr>
          <p:nvPr>
            <p:ph type="title"/>
          </p:nvPr>
        </p:nvSpPr>
        <p:spPr/>
        <p:txBody>
          <a:bodyPr/>
          <a:lstStyle/>
          <a:p>
            <a:r>
              <a:rPr lang="en-US" altLang="zh-TW">
                <a:ea typeface="新細明體" panose="02020500000000000000" pitchFamily="18" charset="-120"/>
              </a:rPr>
              <a:t>Static vs. Dynamic Translations</a:t>
            </a:r>
          </a:p>
        </p:txBody>
      </p:sp>
      <p:sp>
        <p:nvSpPr>
          <p:cNvPr id="281605" name="Rectangle 5"/>
          <p:cNvSpPr>
            <a:spLocks noGrp="1" noChangeArrowheads="1"/>
          </p:cNvSpPr>
          <p:nvPr>
            <p:ph type="body" idx="1"/>
          </p:nvPr>
        </p:nvSpPr>
        <p:spPr/>
        <p:txBody>
          <a:bodyPr/>
          <a:lstStyle/>
          <a:p>
            <a:pPr>
              <a:lnSpc>
                <a:spcPct val="100000"/>
              </a:lnSpc>
              <a:spcBef>
                <a:spcPts val="600"/>
              </a:spcBef>
              <a:spcAft>
                <a:spcPts val="600"/>
              </a:spcAft>
            </a:pPr>
            <a:r>
              <a:rPr lang="en-US" altLang="zh-TW" dirty="0">
                <a:ea typeface="新細明體" panose="02020500000000000000" pitchFamily="18" charset="-120"/>
              </a:rPr>
              <a:t>Static translations</a:t>
            </a:r>
          </a:p>
          <a:p>
            <a:pPr lvl="1">
              <a:lnSpc>
                <a:spcPct val="100000"/>
              </a:lnSpc>
              <a:spcBef>
                <a:spcPts val="600"/>
              </a:spcBef>
              <a:spcAft>
                <a:spcPts val="600"/>
              </a:spcAft>
            </a:pPr>
            <a:r>
              <a:rPr lang="en-US" altLang="zh-TW" sz="2000" dirty="0">
                <a:ea typeface="新細明體" panose="02020500000000000000" pitchFamily="18" charset="-120"/>
              </a:rPr>
              <a:t>When you need to be able to initiate </a:t>
            </a:r>
            <a:br>
              <a:rPr lang="en-US" altLang="zh-TW" sz="2000" dirty="0">
                <a:ea typeface="新細明體" panose="02020500000000000000" pitchFamily="18" charset="-120"/>
              </a:rPr>
            </a:br>
            <a:r>
              <a:rPr lang="en-US" altLang="zh-TW" sz="2000" dirty="0">
                <a:ea typeface="新細明體" panose="02020500000000000000" pitchFamily="18" charset="-120"/>
              </a:rPr>
              <a:t>a connection from both the inside and </a:t>
            </a:r>
            <a:br>
              <a:rPr lang="en-US" altLang="zh-TW" sz="2000" dirty="0">
                <a:ea typeface="新細明體" panose="02020500000000000000" pitchFamily="18" charset="-120"/>
              </a:rPr>
            </a:br>
            <a:r>
              <a:rPr lang="en-US" altLang="zh-TW" sz="2000" dirty="0">
                <a:ea typeface="新細明體" panose="02020500000000000000" pitchFamily="18" charset="-120"/>
              </a:rPr>
              <a:t>outside interfaces (e.g. SMTP, Web) </a:t>
            </a:r>
          </a:p>
          <a:p>
            <a:pPr lvl="1">
              <a:lnSpc>
                <a:spcPct val="100000"/>
              </a:lnSpc>
              <a:spcBef>
                <a:spcPts val="600"/>
              </a:spcBef>
              <a:spcAft>
                <a:spcPts val="600"/>
              </a:spcAft>
            </a:pPr>
            <a:r>
              <a:rPr lang="en-US" altLang="zh-TW" sz="2000" dirty="0">
                <a:ea typeface="新細明體" panose="02020500000000000000" pitchFamily="18" charset="-120"/>
              </a:rPr>
              <a:t>Or you want a specific host to be translated </a:t>
            </a:r>
            <a:br>
              <a:rPr lang="en-US" altLang="zh-TW" sz="2000" dirty="0">
                <a:ea typeface="新細明體" panose="02020500000000000000" pitchFamily="18" charset="-120"/>
              </a:rPr>
            </a:br>
            <a:r>
              <a:rPr lang="en-US" altLang="zh-TW" sz="2000" dirty="0">
                <a:ea typeface="新細明體" panose="02020500000000000000" pitchFamily="18" charset="-120"/>
              </a:rPr>
              <a:t>to a specific IP address</a:t>
            </a:r>
          </a:p>
          <a:p>
            <a:pPr>
              <a:lnSpc>
                <a:spcPct val="100000"/>
              </a:lnSpc>
              <a:spcBef>
                <a:spcPts val="600"/>
              </a:spcBef>
              <a:spcAft>
                <a:spcPts val="600"/>
              </a:spcAft>
            </a:pPr>
            <a:r>
              <a:rPr lang="en-US" altLang="zh-TW" dirty="0">
                <a:ea typeface="新細明體" panose="02020500000000000000" pitchFamily="18" charset="-120"/>
              </a:rPr>
              <a:t> Dynamic translations</a:t>
            </a:r>
          </a:p>
          <a:p>
            <a:pPr lvl="1">
              <a:lnSpc>
                <a:spcPct val="100000"/>
              </a:lnSpc>
              <a:spcBef>
                <a:spcPts val="600"/>
              </a:spcBef>
              <a:spcAft>
                <a:spcPts val="600"/>
              </a:spcAft>
            </a:pPr>
            <a:r>
              <a:rPr lang="en-US" altLang="zh-TW" sz="2000" dirty="0">
                <a:ea typeface="新細明體" panose="02020500000000000000" pitchFamily="18" charset="-120"/>
              </a:rPr>
              <a:t>When you want to initiate a connection </a:t>
            </a:r>
            <a:br>
              <a:rPr lang="en-US" altLang="zh-TW" sz="2000" dirty="0">
                <a:ea typeface="新細明體" panose="02020500000000000000" pitchFamily="18" charset="-120"/>
              </a:rPr>
            </a:br>
            <a:r>
              <a:rPr lang="en-US" altLang="zh-TW" sz="2000" dirty="0">
                <a:ea typeface="新細明體" panose="02020500000000000000" pitchFamily="18" charset="-120"/>
              </a:rPr>
              <a:t>from only the inside or only the outside</a:t>
            </a:r>
          </a:p>
        </p:txBody>
      </p:sp>
    </p:spTree>
    <p:extLst>
      <p:ext uri="{BB962C8B-B14F-4D97-AF65-F5344CB8AC3E}">
        <p14:creationId xmlns:p14="http://schemas.microsoft.com/office/powerpoint/2010/main" val="623100223"/>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882" name="Rectangle 130"/>
          <p:cNvSpPr>
            <a:spLocks noGrp="1" noChangeArrowheads="1"/>
          </p:cNvSpPr>
          <p:nvPr>
            <p:ph type="title"/>
          </p:nvPr>
        </p:nvSpPr>
        <p:spPr/>
        <p:txBody>
          <a:bodyPr/>
          <a:lstStyle/>
          <a:p>
            <a:r>
              <a:rPr lang="en-US" altLang="en-US"/>
              <a:t>NAT Concepts</a:t>
            </a:r>
          </a:p>
        </p:txBody>
      </p:sp>
      <p:sp>
        <p:nvSpPr>
          <p:cNvPr id="202884" name="Rectangle 132"/>
          <p:cNvSpPr>
            <a:spLocks noGrp="1" noChangeArrowheads="1"/>
          </p:cNvSpPr>
          <p:nvPr>
            <p:ph type="body" sz="half" idx="2"/>
          </p:nvPr>
        </p:nvSpPr>
        <p:spPr>
          <a:xfrm>
            <a:off x="614363" y="4995863"/>
            <a:ext cx="8224837" cy="1709737"/>
          </a:xfrm>
        </p:spPr>
        <p:txBody>
          <a:bodyPr/>
          <a:lstStyle/>
          <a:p>
            <a:r>
              <a:rPr lang="en-US" altLang="en-US" sz="2200" dirty="0"/>
              <a:t>An IP address is either local or global</a:t>
            </a:r>
          </a:p>
          <a:p>
            <a:r>
              <a:rPr lang="en-US" altLang="en-US" sz="2200" dirty="0"/>
              <a:t>Local IP addresses are seen in the inside network</a:t>
            </a:r>
          </a:p>
          <a:p>
            <a:r>
              <a:rPr lang="en-US" altLang="en-US" sz="2200" dirty="0"/>
              <a:t>Global IP addresses are seen in the Outside network</a:t>
            </a:r>
          </a:p>
        </p:txBody>
      </p:sp>
      <p:sp>
        <p:nvSpPr>
          <p:cNvPr id="202833" name="Text Box 81"/>
          <p:cNvSpPr txBox="1">
            <a:spLocks noChangeArrowheads="1"/>
          </p:cNvSpPr>
          <p:nvPr/>
        </p:nvSpPr>
        <p:spPr bwMode="auto">
          <a:xfrm>
            <a:off x="228600" y="1787525"/>
            <a:ext cx="160020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5000"/>
              </a:lnSpc>
            </a:pPr>
            <a:r>
              <a:rPr lang="en-US" altLang="en-US" sz="2000"/>
              <a:t>My </a:t>
            </a:r>
          </a:p>
          <a:p>
            <a:pPr algn="ctr">
              <a:lnSpc>
                <a:spcPct val="95000"/>
              </a:lnSpc>
            </a:pPr>
            <a:r>
              <a:rPr lang="en-US" altLang="en-US" sz="2000"/>
              <a:t>Network</a:t>
            </a:r>
          </a:p>
        </p:txBody>
      </p:sp>
      <p:sp>
        <p:nvSpPr>
          <p:cNvPr id="202834" name="Text Box 82"/>
          <p:cNvSpPr txBox="1">
            <a:spLocks noChangeArrowheads="1"/>
          </p:cNvSpPr>
          <p:nvPr/>
        </p:nvSpPr>
        <p:spPr bwMode="auto">
          <a:xfrm>
            <a:off x="7391400" y="1984375"/>
            <a:ext cx="1552575"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en-US" sz="2000"/>
              <a:t>Internet</a:t>
            </a:r>
          </a:p>
        </p:txBody>
      </p:sp>
      <p:grpSp>
        <p:nvGrpSpPr>
          <p:cNvPr id="202835" name="Group 83"/>
          <p:cNvGrpSpPr>
            <a:grpSpLocks/>
          </p:cNvGrpSpPr>
          <p:nvPr/>
        </p:nvGrpSpPr>
        <p:grpSpPr bwMode="auto">
          <a:xfrm>
            <a:off x="327026" y="2455864"/>
            <a:ext cx="1341438" cy="1004888"/>
            <a:chOff x="107" y="1056"/>
            <a:chExt cx="845" cy="633"/>
          </a:xfrm>
        </p:grpSpPr>
        <p:sp>
          <p:nvSpPr>
            <p:cNvPr id="202836" name="Rectangle 84"/>
            <p:cNvSpPr>
              <a:spLocks noChangeArrowheads="1"/>
            </p:cNvSpPr>
            <p:nvPr/>
          </p:nvSpPr>
          <p:spPr bwMode="auto">
            <a:xfrm>
              <a:off x="107" y="1455"/>
              <a:ext cx="845"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836" tIns="46418" rIns="92836" bIns="46418">
              <a:spAutoFit/>
            </a:bodyPr>
            <a:lstStyle>
              <a:lvl1pPr defTabSz="812800">
                <a:defRPr sz="2400">
                  <a:solidFill>
                    <a:schemeClr val="tx1"/>
                  </a:solidFill>
                  <a:latin typeface="Arial" panose="020B0604020202020204" pitchFamily="34" charset="0"/>
                </a:defRPr>
              </a:lvl1pPr>
              <a:lvl2pPr defTabSz="812800">
                <a:defRPr sz="2400">
                  <a:solidFill>
                    <a:schemeClr val="tx1"/>
                  </a:solidFill>
                  <a:latin typeface="Arial" panose="020B0604020202020204" pitchFamily="34" charset="0"/>
                </a:defRPr>
              </a:lvl2pPr>
              <a:lvl3pPr defTabSz="812800">
                <a:defRPr sz="2400">
                  <a:solidFill>
                    <a:schemeClr val="tx1"/>
                  </a:solidFill>
                  <a:latin typeface="Arial" panose="020B0604020202020204" pitchFamily="34" charset="0"/>
                </a:defRPr>
              </a:lvl3pPr>
              <a:lvl4pPr defTabSz="812800">
                <a:defRPr sz="2400">
                  <a:solidFill>
                    <a:schemeClr val="tx1"/>
                  </a:solidFill>
                  <a:latin typeface="Arial" panose="020B0604020202020204" pitchFamily="34" charset="0"/>
                </a:defRPr>
              </a:lvl4pPr>
              <a:lvl5pPr defTabSz="812800">
                <a:defRPr sz="2400">
                  <a:solidFill>
                    <a:schemeClr val="tx1"/>
                  </a:solidFill>
                  <a:latin typeface="Arial" panose="020B0604020202020204" pitchFamily="34" charset="0"/>
                </a:defRPr>
              </a:lvl5pPr>
              <a:lvl6pPr defTabSz="812800" eaLnBrk="0" fontAlgn="base" hangingPunct="0">
                <a:spcBef>
                  <a:spcPct val="0"/>
                </a:spcBef>
                <a:spcAft>
                  <a:spcPct val="0"/>
                </a:spcAft>
                <a:defRPr sz="2400">
                  <a:solidFill>
                    <a:schemeClr val="tx1"/>
                  </a:solidFill>
                  <a:latin typeface="Arial" panose="020B0604020202020204" pitchFamily="34" charset="0"/>
                </a:defRPr>
              </a:lvl6pPr>
              <a:lvl7pPr defTabSz="812800" eaLnBrk="0" fontAlgn="base" hangingPunct="0">
                <a:spcBef>
                  <a:spcPct val="0"/>
                </a:spcBef>
                <a:spcAft>
                  <a:spcPct val="0"/>
                </a:spcAft>
                <a:defRPr sz="2400">
                  <a:solidFill>
                    <a:schemeClr val="tx1"/>
                  </a:solidFill>
                  <a:latin typeface="Arial" panose="020B0604020202020204" pitchFamily="34" charset="0"/>
                </a:defRPr>
              </a:lvl7pPr>
              <a:lvl8pPr defTabSz="812800" eaLnBrk="0" fontAlgn="base" hangingPunct="0">
                <a:spcBef>
                  <a:spcPct val="0"/>
                </a:spcBef>
                <a:spcAft>
                  <a:spcPct val="0"/>
                </a:spcAft>
                <a:defRPr sz="2400">
                  <a:solidFill>
                    <a:schemeClr val="tx1"/>
                  </a:solidFill>
                  <a:latin typeface="Arial" panose="020B0604020202020204" pitchFamily="34" charset="0"/>
                </a:defRPr>
              </a:lvl8pPr>
              <a:lvl9pPr defTabSz="8128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sz="1800"/>
                <a:t>Inside Host</a:t>
              </a:r>
            </a:p>
          </p:txBody>
        </p:sp>
        <p:pic>
          <p:nvPicPr>
            <p:cNvPr id="202837" name="Picture 8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 y="1056"/>
              <a:ext cx="471"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02838" name="Group 86"/>
          <p:cNvGrpSpPr>
            <a:grpSpLocks/>
          </p:cNvGrpSpPr>
          <p:nvPr/>
        </p:nvGrpSpPr>
        <p:grpSpPr bwMode="auto">
          <a:xfrm>
            <a:off x="7360208" y="2455864"/>
            <a:ext cx="1521260" cy="1004888"/>
            <a:chOff x="58" y="1056"/>
            <a:chExt cx="981" cy="633"/>
          </a:xfrm>
        </p:grpSpPr>
        <p:sp>
          <p:nvSpPr>
            <p:cNvPr id="202839" name="Rectangle 87"/>
            <p:cNvSpPr>
              <a:spLocks noChangeArrowheads="1"/>
            </p:cNvSpPr>
            <p:nvPr/>
          </p:nvSpPr>
          <p:spPr bwMode="auto">
            <a:xfrm>
              <a:off x="58" y="1455"/>
              <a:ext cx="981"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836" tIns="46418" rIns="92836" bIns="46418">
              <a:spAutoFit/>
            </a:bodyPr>
            <a:lstStyle>
              <a:lvl1pPr defTabSz="812800">
                <a:defRPr sz="2400">
                  <a:solidFill>
                    <a:schemeClr val="tx1"/>
                  </a:solidFill>
                  <a:latin typeface="Arial" panose="020B0604020202020204" pitchFamily="34" charset="0"/>
                </a:defRPr>
              </a:lvl1pPr>
              <a:lvl2pPr defTabSz="812800">
                <a:defRPr sz="2400">
                  <a:solidFill>
                    <a:schemeClr val="tx1"/>
                  </a:solidFill>
                  <a:latin typeface="Arial" panose="020B0604020202020204" pitchFamily="34" charset="0"/>
                </a:defRPr>
              </a:lvl2pPr>
              <a:lvl3pPr defTabSz="812800">
                <a:defRPr sz="2400">
                  <a:solidFill>
                    <a:schemeClr val="tx1"/>
                  </a:solidFill>
                  <a:latin typeface="Arial" panose="020B0604020202020204" pitchFamily="34" charset="0"/>
                </a:defRPr>
              </a:lvl3pPr>
              <a:lvl4pPr defTabSz="812800">
                <a:defRPr sz="2400">
                  <a:solidFill>
                    <a:schemeClr val="tx1"/>
                  </a:solidFill>
                  <a:latin typeface="Arial" panose="020B0604020202020204" pitchFamily="34" charset="0"/>
                </a:defRPr>
              </a:lvl4pPr>
              <a:lvl5pPr defTabSz="812800">
                <a:defRPr sz="2400">
                  <a:solidFill>
                    <a:schemeClr val="tx1"/>
                  </a:solidFill>
                  <a:latin typeface="Arial" panose="020B0604020202020204" pitchFamily="34" charset="0"/>
                </a:defRPr>
              </a:lvl5pPr>
              <a:lvl6pPr defTabSz="812800" eaLnBrk="0" fontAlgn="base" hangingPunct="0">
                <a:spcBef>
                  <a:spcPct val="0"/>
                </a:spcBef>
                <a:spcAft>
                  <a:spcPct val="0"/>
                </a:spcAft>
                <a:defRPr sz="2400">
                  <a:solidFill>
                    <a:schemeClr val="tx1"/>
                  </a:solidFill>
                  <a:latin typeface="Arial" panose="020B0604020202020204" pitchFamily="34" charset="0"/>
                </a:defRPr>
              </a:lvl6pPr>
              <a:lvl7pPr defTabSz="812800" eaLnBrk="0" fontAlgn="base" hangingPunct="0">
                <a:spcBef>
                  <a:spcPct val="0"/>
                </a:spcBef>
                <a:spcAft>
                  <a:spcPct val="0"/>
                </a:spcAft>
                <a:defRPr sz="2400">
                  <a:solidFill>
                    <a:schemeClr val="tx1"/>
                  </a:solidFill>
                  <a:latin typeface="Arial" panose="020B0604020202020204" pitchFamily="34" charset="0"/>
                </a:defRPr>
              </a:lvl7pPr>
              <a:lvl8pPr defTabSz="812800" eaLnBrk="0" fontAlgn="base" hangingPunct="0">
                <a:spcBef>
                  <a:spcPct val="0"/>
                </a:spcBef>
                <a:spcAft>
                  <a:spcPct val="0"/>
                </a:spcAft>
                <a:defRPr sz="2400">
                  <a:solidFill>
                    <a:schemeClr val="tx1"/>
                  </a:solidFill>
                  <a:latin typeface="Arial" panose="020B0604020202020204" pitchFamily="34" charset="0"/>
                </a:defRPr>
              </a:lvl8pPr>
              <a:lvl9pPr defTabSz="8128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sz="1800"/>
                <a:t>Outside Host</a:t>
              </a:r>
            </a:p>
          </p:txBody>
        </p:sp>
        <p:pic>
          <p:nvPicPr>
            <p:cNvPr id="202840" name="Picture 8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 y="1056"/>
              <a:ext cx="471"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2841" name="Rectangle 89"/>
          <p:cNvSpPr>
            <a:spLocks noChangeArrowheads="1"/>
          </p:cNvSpPr>
          <p:nvPr/>
        </p:nvSpPr>
        <p:spPr bwMode="auto">
          <a:xfrm>
            <a:off x="4180227" y="2236788"/>
            <a:ext cx="829584" cy="493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836" tIns="46418" rIns="92836" bIns="46418">
            <a:spAutoFit/>
          </a:bodyPr>
          <a:lstStyle>
            <a:lvl1pPr defTabSz="812800">
              <a:defRPr sz="2400">
                <a:solidFill>
                  <a:schemeClr val="tx1"/>
                </a:solidFill>
                <a:latin typeface="Arial" panose="020B0604020202020204" pitchFamily="34" charset="0"/>
              </a:defRPr>
            </a:lvl1pPr>
            <a:lvl2pPr defTabSz="812800">
              <a:defRPr sz="2400">
                <a:solidFill>
                  <a:schemeClr val="tx1"/>
                </a:solidFill>
                <a:latin typeface="Arial" panose="020B0604020202020204" pitchFamily="34" charset="0"/>
              </a:defRPr>
            </a:lvl2pPr>
            <a:lvl3pPr defTabSz="812800">
              <a:defRPr sz="2400">
                <a:solidFill>
                  <a:schemeClr val="tx1"/>
                </a:solidFill>
                <a:latin typeface="Arial" panose="020B0604020202020204" pitchFamily="34" charset="0"/>
              </a:defRPr>
            </a:lvl3pPr>
            <a:lvl4pPr defTabSz="812800">
              <a:defRPr sz="2400">
                <a:solidFill>
                  <a:schemeClr val="tx1"/>
                </a:solidFill>
                <a:latin typeface="Arial" panose="020B0604020202020204" pitchFamily="34" charset="0"/>
              </a:defRPr>
            </a:lvl4pPr>
            <a:lvl5pPr defTabSz="812800">
              <a:defRPr sz="2400">
                <a:solidFill>
                  <a:schemeClr val="tx1"/>
                </a:solidFill>
                <a:latin typeface="Arial" panose="020B0604020202020204" pitchFamily="34" charset="0"/>
              </a:defRPr>
            </a:lvl5pPr>
            <a:lvl6pPr defTabSz="812800" eaLnBrk="0" fontAlgn="base" hangingPunct="0">
              <a:spcBef>
                <a:spcPct val="0"/>
              </a:spcBef>
              <a:spcAft>
                <a:spcPct val="0"/>
              </a:spcAft>
              <a:defRPr sz="2400">
                <a:solidFill>
                  <a:schemeClr val="tx1"/>
                </a:solidFill>
                <a:latin typeface="Arial" panose="020B0604020202020204" pitchFamily="34" charset="0"/>
              </a:defRPr>
            </a:lvl6pPr>
            <a:lvl7pPr defTabSz="812800" eaLnBrk="0" fontAlgn="base" hangingPunct="0">
              <a:spcBef>
                <a:spcPct val="0"/>
              </a:spcBef>
              <a:spcAft>
                <a:spcPct val="0"/>
              </a:spcAft>
              <a:defRPr sz="2400">
                <a:solidFill>
                  <a:schemeClr val="tx1"/>
                </a:solidFill>
                <a:latin typeface="Arial" panose="020B0604020202020204" pitchFamily="34" charset="0"/>
              </a:defRPr>
            </a:lvl7pPr>
            <a:lvl8pPr defTabSz="812800" eaLnBrk="0" fontAlgn="base" hangingPunct="0">
              <a:spcBef>
                <a:spcPct val="0"/>
              </a:spcBef>
              <a:spcAft>
                <a:spcPct val="0"/>
              </a:spcAft>
              <a:defRPr sz="2400">
                <a:solidFill>
                  <a:schemeClr val="tx1"/>
                </a:solidFill>
                <a:latin typeface="Arial" panose="020B0604020202020204" pitchFamily="34" charset="0"/>
              </a:defRPr>
            </a:lvl8pPr>
            <a:lvl9pPr defTabSz="8128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sz="2600"/>
              <a:t>NAT</a:t>
            </a:r>
          </a:p>
        </p:txBody>
      </p:sp>
      <p:grpSp>
        <p:nvGrpSpPr>
          <p:cNvPr id="202842" name="Group 90"/>
          <p:cNvGrpSpPr>
            <a:grpSpLocks/>
          </p:cNvGrpSpPr>
          <p:nvPr/>
        </p:nvGrpSpPr>
        <p:grpSpPr bwMode="auto">
          <a:xfrm>
            <a:off x="1630363" y="1849438"/>
            <a:ext cx="2300287" cy="1073150"/>
            <a:chOff x="856" y="1196"/>
            <a:chExt cx="1449" cy="676"/>
          </a:xfrm>
        </p:grpSpPr>
        <p:sp>
          <p:nvSpPr>
            <p:cNvPr id="202843" name="Rectangle 91"/>
            <p:cNvSpPr>
              <a:spLocks noChangeArrowheads="1"/>
            </p:cNvSpPr>
            <p:nvPr/>
          </p:nvSpPr>
          <p:spPr bwMode="auto">
            <a:xfrm>
              <a:off x="864" y="1488"/>
              <a:ext cx="1441" cy="384"/>
            </a:xfrm>
            <a:prstGeom prst="rect">
              <a:avLst/>
            </a:prstGeom>
            <a:solidFill>
              <a:srgbClr val="E8BD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202844" name="Rectangle 92"/>
            <p:cNvSpPr>
              <a:spLocks noChangeArrowheads="1"/>
            </p:cNvSpPr>
            <p:nvPr/>
          </p:nvSpPr>
          <p:spPr bwMode="auto">
            <a:xfrm>
              <a:off x="860" y="1480"/>
              <a:ext cx="1440" cy="38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C98A35">
                          <a:gamma/>
                          <a:shade val="46275"/>
                          <a:invGamma/>
                        </a:srgbClr>
                      </a:gs>
                      <a:gs pos="50000">
                        <a:srgbClr val="C98A35"/>
                      </a:gs>
                      <a:gs pos="100000">
                        <a:srgbClr val="C98A35">
                          <a:gamma/>
                          <a:shade val="46275"/>
                          <a:invGamma/>
                        </a:srgbClr>
                      </a:gs>
                    </a:gsLst>
                    <a:lin ang="2700000" scaled="1"/>
                  </a:gradFill>
                </a14:hiddenFill>
              </a:ext>
              <a:ext uri="{91240B29-F687-4F45-9708-019B960494DF}">
                <a14:hiddenLine xmlns:a14="http://schemas.microsoft.com/office/drawing/2010/main" w="12700">
                  <a:solidFill>
                    <a:srgbClr val="C98A35"/>
                  </a:solidFill>
                  <a:miter lim="800000"/>
                  <a:headEnd/>
                  <a:tailEnd/>
                </a14:hiddenLine>
              </a:ext>
            </a:extLst>
          </p:spPr>
          <p:txBody>
            <a:bodyPr wrap="none" lIns="73025" tIns="36512" rIns="73025" bIns="36512" anchor="ctr"/>
            <a:lstStyle/>
            <a:p>
              <a:pPr algn="ctr">
                <a:lnSpc>
                  <a:spcPct val="95000"/>
                </a:lnSpc>
              </a:pPr>
              <a:r>
                <a:rPr lang="en-US" altLang="zh-TW" sz="1400">
                  <a:solidFill>
                    <a:schemeClr val="bg1"/>
                  </a:solidFill>
                  <a:latin typeface="+mn-lt"/>
                  <a:ea typeface="新細明體" panose="02020500000000000000" pitchFamily="18" charset="-120"/>
                </a:rPr>
                <a:t>Before NAT</a:t>
              </a:r>
            </a:p>
            <a:p>
              <a:pPr algn="ctr">
                <a:lnSpc>
                  <a:spcPct val="95000"/>
                </a:lnSpc>
              </a:pPr>
              <a:r>
                <a:rPr lang="en-US" altLang="zh-TW" sz="1400">
                  <a:solidFill>
                    <a:schemeClr val="bg1"/>
                  </a:solidFill>
                  <a:latin typeface="+mn-lt"/>
                  <a:ea typeface="新細明體" panose="02020500000000000000" pitchFamily="18" charset="-120"/>
                </a:rPr>
                <a:t>Outbound Packet</a:t>
              </a:r>
            </a:p>
          </p:txBody>
        </p:sp>
        <p:sp>
          <p:nvSpPr>
            <p:cNvPr id="202845" name="Rectangle 93"/>
            <p:cNvSpPr>
              <a:spLocks noChangeArrowheads="1"/>
            </p:cNvSpPr>
            <p:nvPr/>
          </p:nvSpPr>
          <p:spPr bwMode="auto">
            <a:xfrm>
              <a:off x="864" y="1196"/>
              <a:ext cx="720" cy="292"/>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202846" name="Rectangle 94"/>
            <p:cNvSpPr>
              <a:spLocks noChangeArrowheads="1"/>
            </p:cNvSpPr>
            <p:nvPr/>
          </p:nvSpPr>
          <p:spPr bwMode="auto">
            <a:xfrm>
              <a:off x="1585" y="1196"/>
              <a:ext cx="720" cy="292"/>
            </a:xfrm>
            <a:prstGeom prst="rect">
              <a:avLst/>
            </a:prstGeom>
            <a:solidFill>
              <a:srgbClr val="0080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202847" name="Rectangle 95"/>
            <p:cNvSpPr>
              <a:spLocks noChangeArrowheads="1"/>
            </p:cNvSpPr>
            <p:nvPr/>
          </p:nvSpPr>
          <p:spPr bwMode="auto">
            <a:xfrm>
              <a:off x="856" y="1196"/>
              <a:ext cx="720"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5F137B"/>
                  </a:solidFill>
                </a14:hiddenFill>
              </a:ext>
              <a:ext uri="{91240B29-F687-4F45-9708-019B960494DF}">
                <a14:hiddenLine xmlns:a14="http://schemas.microsoft.com/office/drawing/2010/main" w="12700">
                  <a:solidFill>
                    <a:srgbClr val="969696"/>
                  </a:solidFill>
                  <a:miter lim="800000"/>
                  <a:headEnd/>
                  <a:tailEnd/>
                </a14:hiddenLine>
              </a:ext>
            </a:extLst>
          </p:spPr>
          <p:txBody>
            <a:bodyPr wrap="none" lIns="73025" tIns="36512" rIns="73025" bIns="36512" anchor="ctr"/>
            <a:lstStyle/>
            <a:p>
              <a:pPr algn="ctr">
                <a:lnSpc>
                  <a:spcPct val="95000"/>
                </a:lnSpc>
              </a:pPr>
              <a:r>
                <a:rPr lang="en-US" altLang="zh-TW" sz="1400">
                  <a:solidFill>
                    <a:schemeClr val="bg1"/>
                  </a:solidFill>
                  <a:latin typeface="+mn-lt"/>
                  <a:ea typeface="新細明體" panose="02020500000000000000" pitchFamily="18" charset="-120"/>
                </a:rPr>
                <a:t>Src Addr</a:t>
              </a:r>
            </a:p>
            <a:p>
              <a:pPr algn="ctr">
                <a:lnSpc>
                  <a:spcPct val="95000"/>
                </a:lnSpc>
              </a:pPr>
              <a:r>
                <a:rPr lang="en-US" altLang="zh-TW" sz="1400">
                  <a:solidFill>
                    <a:schemeClr val="bg1"/>
                  </a:solidFill>
                  <a:latin typeface="+mn-lt"/>
                  <a:ea typeface="新細明體" panose="02020500000000000000" pitchFamily="18" charset="-120"/>
                </a:rPr>
                <a:t>Inside Local</a:t>
              </a:r>
            </a:p>
          </p:txBody>
        </p:sp>
        <p:sp>
          <p:nvSpPr>
            <p:cNvPr id="202848" name="Rectangle 96"/>
            <p:cNvSpPr>
              <a:spLocks noChangeArrowheads="1"/>
            </p:cNvSpPr>
            <p:nvPr/>
          </p:nvSpPr>
          <p:spPr bwMode="auto">
            <a:xfrm>
              <a:off x="1584" y="1196"/>
              <a:ext cx="713"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00A089">
                          <a:gamma/>
                          <a:shade val="46275"/>
                          <a:invGamma/>
                        </a:srgbClr>
                      </a:gs>
                      <a:gs pos="50000">
                        <a:srgbClr val="00A089"/>
                      </a:gs>
                      <a:gs pos="100000">
                        <a:srgbClr val="00A089">
                          <a:gamma/>
                          <a:shade val="46275"/>
                          <a:invGamma/>
                        </a:srgbClr>
                      </a:gs>
                    </a:gsLst>
                    <a:lin ang="2700000" scaled="1"/>
                  </a:gra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nchorCtr="1"/>
            <a:lstStyle/>
            <a:p>
              <a:pPr algn="ctr"/>
              <a:r>
                <a:rPr lang="en-US" altLang="zh-TW" sz="1400">
                  <a:solidFill>
                    <a:schemeClr val="bg1"/>
                  </a:solidFill>
                  <a:latin typeface="+mn-lt"/>
                  <a:ea typeface="新細明體" panose="02020500000000000000" pitchFamily="18" charset="-120"/>
                </a:rPr>
                <a:t>Dest Addr</a:t>
              </a:r>
            </a:p>
            <a:p>
              <a:pPr algn="ctr"/>
              <a:r>
                <a:rPr lang="en-US" altLang="zh-TW" sz="1400">
                  <a:solidFill>
                    <a:schemeClr val="bg1"/>
                  </a:solidFill>
                  <a:latin typeface="+mn-lt"/>
                  <a:ea typeface="新細明體" panose="02020500000000000000" pitchFamily="18" charset="-120"/>
                </a:rPr>
                <a:t>Outside Host</a:t>
              </a:r>
            </a:p>
          </p:txBody>
        </p:sp>
      </p:grpSp>
      <p:grpSp>
        <p:nvGrpSpPr>
          <p:cNvPr id="202849" name="Group 97"/>
          <p:cNvGrpSpPr>
            <a:grpSpLocks/>
          </p:cNvGrpSpPr>
          <p:nvPr/>
        </p:nvGrpSpPr>
        <p:grpSpPr bwMode="auto">
          <a:xfrm>
            <a:off x="5257800" y="1849438"/>
            <a:ext cx="2300288" cy="1073150"/>
            <a:chOff x="3216" y="432"/>
            <a:chExt cx="1449" cy="676"/>
          </a:xfrm>
        </p:grpSpPr>
        <p:sp>
          <p:nvSpPr>
            <p:cNvPr id="202850" name="Rectangle 98"/>
            <p:cNvSpPr>
              <a:spLocks noChangeArrowheads="1"/>
            </p:cNvSpPr>
            <p:nvPr/>
          </p:nvSpPr>
          <p:spPr bwMode="auto">
            <a:xfrm>
              <a:off x="3224" y="724"/>
              <a:ext cx="1441" cy="384"/>
            </a:xfrm>
            <a:prstGeom prst="rect">
              <a:avLst/>
            </a:prstGeom>
            <a:solidFill>
              <a:srgbClr val="5F13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202851" name="Rectangle 99"/>
            <p:cNvSpPr>
              <a:spLocks noChangeArrowheads="1"/>
            </p:cNvSpPr>
            <p:nvPr/>
          </p:nvSpPr>
          <p:spPr bwMode="auto">
            <a:xfrm>
              <a:off x="3220" y="716"/>
              <a:ext cx="1440" cy="38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C98A35">
                          <a:gamma/>
                          <a:shade val="46275"/>
                          <a:invGamma/>
                        </a:srgbClr>
                      </a:gs>
                      <a:gs pos="50000">
                        <a:srgbClr val="C98A35"/>
                      </a:gs>
                      <a:gs pos="100000">
                        <a:srgbClr val="C98A35">
                          <a:gamma/>
                          <a:shade val="46275"/>
                          <a:invGamma/>
                        </a:srgbClr>
                      </a:gs>
                    </a:gsLst>
                    <a:lin ang="2700000" scaled="1"/>
                  </a:gradFill>
                </a14:hiddenFill>
              </a:ext>
              <a:ext uri="{91240B29-F687-4F45-9708-019B960494DF}">
                <a14:hiddenLine xmlns:a14="http://schemas.microsoft.com/office/drawing/2010/main" w="12700">
                  <a:solidFill>
                    <a:srgbClr val="C98A35"/>
                  </a:solidFill>
                  <a:miter lim="800000"/>
                  <a:headEnd/>
                  <a:tailEnd/>
                </a14:hiddenLine>
              </a:ext>
            </a:extLst>
          </p:spPr>
          <p:txBody>
            <a:bodyPr wrap="none" lIns="73025" tIns="36512" rIns="73025" bIns="36512" anchor="ctr"/>
            <a:lstStyle/>
            <a:p>
              <a:pPr algn="ctr">
                <a:lnSpc>
                  <a:spcPct val="95000"/>
                </a:lnSpc>
              </a:pPr>
              <a:r>
                <a:rPr lang="en-US" altLang="zh-TW" sz="1400">
                  <a:solidFill>
                    <a:schemeClr val="bg1"/>
                  </a:solidFill>
                  <a:latin typeface="+mn-lt"/>
                  <a:ea typeface="新細明體" panose="02020500000000000000" pitchFamily="18" charset="-120"/>
                </a:rPr>
                <a:t>After NAT</a:t>
              </a:r>
            </a:p>
            <a:p>
              <a:pPr algn="ctr">
                <a:lnSpc>
                  <a:spcPct val="95000"/>
                </a:lnSpc>
              </a:pPr>
              <a:r>
                <a:rPr lang="en-US" altLang="zh-TW" sz="1400">
                  <a:solidFill>
                    <a:schemeClr val="bg1"/>
                  </a:solidFill>
                  <a:latin typeface="+mn-lt"/>
                  <a:ea typeface="新細明體" panose="02020500000000000000" pitchFamily="18" charset="-120"/>
                </a:rPr>
                <a:t>Outbound Packet</a:t>
              </a:r>
            </a:p>
          </p:txBody>
        </p:sp>
        <p:sp>
          <p:nvSpPr>
            <p:cNvPr id="202852" name="Rectangle 100"/>
            <p:cNvSpPr>
              <a:spLocks noChangeArrowheads="1"/>
            </p:cNvSpPr>
            <p:nvPr/>
          </p:nvSpPr>
          <p:spPr bwMode="auto">
            <a:xfrm>
              <a:off x="3224" y="432"/>
              <a:ext cx="720" cy="292"/>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202853" name="Rectangle 101"/>
            <p:cNvSpPr>
              <a:spLocks noChangeArrowheads="1"/>
            </p:cNvSpPr>
            <p:nvPr/>
          </p:nvSpPr>
          <p:spPr bwMode="auto">
            <a:xfrm>
              <a:off x="3945" y="432"/>
              <a:ext cx="720" cy="292"/>
            </a:xfrm>
            <a:prstGeom prst="rect">
              <a:avLst/>
            </a:prstGeom>
            <a:solidFill>
              <a:srgbClr val="0080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202854" name="Rectangle 102"/>
            <p:cNvSpPr>
              <a:spLocks noChangeArrowheads="1"/>
            </p:cNvSpPr>
            <p:nvPr/>
          </p:nvSpPr>
          <p:spPr bwMode="auto">
            <a:xfrm>
              <a:off x="3216" y="432"/>
              <a:ext cx="720"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5F137B"/>
                  </a:solidFill>
                </a14:hiddenFill>
              </a:ext>
              <a:ext uri="{91240B29-F687-4F45-9708-019B960494DF}">
                <a14:hiddenLine xmlns:a14="http://schemas.microsoft.com/office/drawing/2010/main" w="12700">
                  <a:solidFill>
                    <a:srgbClr val="969696"/>
                  </a:solidFill>
                  <a:miter lim="800000"/>
                  <a:headEnd/>
                  <a:tailEnd/>
                </a14:hiddenLine>
              </a:ext>
            </a:extLst>
          </p:spPr>
          <p:txBody>
            <a:bodyPr wrap="none" lIns="73025" tIns="36512" rIns="73025" bIns="36512" anchor="ctr"/>
            <a:lstStyle/>
            <a:p>
              <a:pPr algn="ctr">
                <a:lnSpc>
                  <a:spcPct val="95000"/>
                </a:lnSpc>
              </a:pPr>
              <a:r>
                <a:rPr lang="en-US" altLang="zh-TW" sz="1400">
                  <a:solidFill>
                    <a:schemeClr val="bg1"/>
                  </a:solidFill>
                  <a:latin typeface="+mn-lt"/>
                  <a:ea typeface="新細明體" panose="02020500000000000000" pitchFamily="18" charset="-120"/>
                </a:rPr>
                <a:t>Src Addr</a:t>
              </a:r>
            </a:p>
            <a:p>
              <a:pPr algn="ctr">
                <a:lnSpc>
                  <a:spcPct val="95000"/>
                </a:lnSpc>
              </a:pPr>
              <a:r>
                <a:rPr lang="en-US" altLang="zh-TW" sz="1400">
                  <a:solidFill>
                    <a:schemeClr val="bg1"/>
                  </a:solidFill>
                  <a:latin typeface="+mn-lt"/>
                  <a:ea typeface="新細明體" panose="02020500000000000000" pitchFamily="18" charset="-120"/>
                </a:rPr>
                <a:t>Inside Global</a:t>
              </a:r>
            </a:p>
          </p:txBody>
        </p:sp>
        <p:sp>
          <p:nvSpPr>
            <p:cNvPr id="202855" name="Rectangle 103"/>
            <p:cNvSpPr>
              <a:spLocks noChangeArrowheads="1"/>
            </p:cNvSpPr>
            <p:nvPr/>
          </p:nvSpPr>
          <p:spPr bwMode="auto">
            <a:xfrm>
              <a:off x="3944" y="432"/>
              <a:ext cx="713"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00A089">
                          <a:gamma/>
                          <a:shade val="46275"/>
                          <a:invGamma/>
                        </a:srgbClr>
                      </a:gs>
                      <a:gs pos="50000">
                        <a:srgbClr val="00A089"/>
                      </a:gs>
                      <a:gs pos="100000">
                        <a:srgbClr val="00A089">
                          <a:gamma/>
                          <a:shade val="46275"/>
                          <a:invGamma/>
                        </a:srgbClr>
                      </a:gs>
                    </a:gsLst>
                    <a:lin ang="2700000" scaled="1"/>
                  </a:gra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nchorCtr="1"/>
            <a:lstStyle/>
            <a:p>
              <a:pPr algn="ctr"/>
              <a:r>
                <a:rPr lang="en-US" altLang="zh-TW" sz="1400">
                  <a:solidFill>
                    <a:schemeClr val="bg1"/>
                  </a:solidFill>
                  <a:latin typeface="+mn-lt"/>
                  <a:ea typeface="新細明體" panose="02020500000000000000" pitchFamily="18" charset="-120"/>
                </a:rPr>
                <a:t>Dest Addr</a:t>
              </a:r>
            </a:p>
            <a:p>
              <a:pPr algn="ctr"/>
              <a:r>
                <a:rPr lang="en-US" altLang="zh-TW" sz="1400">
                  <a:solidFill>
                    <a:schemeClr val="bg1"/>
                  </a:solidFill>
                  <a:latin typeface="+mn-lt"/>
                  <a:ea typeface="新細明體" panose="02020500000000000000" pitchFamily="18" charset="-120"/>
                </a:rPr>
                <a:t>Outside Host</a:t>
              </a:r>
            </a:p>
          </p:txBody>
        </p:sp>
      </p:grpSp>
      <p:grpSp>
        <p:nvGrpSpPr>
          <p:cNvPr id="202879" name="Group 127"/>
          <p:cNvGrpSpPr>
            <a:grpSpLocks/>
          </p:cNvGrpSpPr>
          <p:nvPr/>
        </p:nvGrpSpPr>
        <p:grpSpPr bwMode="auto">
          <a:xfrm>
            <a:off x="1636713" y="3544888"/>
            <a:ext cx="2293937" cy="1073150"/>
            <a:chOff x="1031" y="2233"/>
            <a:chExt cx="1445" cy="676"/>
          </a:xfrm>
        </p:grpSpPr>
        <p:sp>
          <p:nvSpPr>
            <p:cNvPr id="202857" name="Rectangle 105"/>
            <p:cNvSpPr>
              <a:spLocks noChangeArrowheads="1"/>
            </p:cNvSpPr>
            <p:nvPr/>
          </p:nvSpPr>
          <p:spPr bwMode="auto">
            <a:xfrm>
              <a:off x="1036" y="2233"/>
              <a:ext cx="720" cy="292"/>
            </a:xfrm>
            <a:prstGeom prst="rect">
              <a:avLst/>
            </a:prstGeom>
            <a:solidFill>
              <a:srgbClr val="0080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grpSp>
          <p:nvGrpSpPr>
            <p:cNvPr id="202878" name="Group 126"/>
            <p:cNvGrpSpPr>
              <a:grpSpLocks/>
            </p:cNvGrpSpPr>
            <p:nvPr/>
          </p:nvGrpSpPr>
          <p:grpSpPr bwMode="auto">
            <a:xfrm>
              <a:off x="1031" y="2233"/>
              <a:ext cx="1445" cy="676"/>
              <a:chOff x="1031" y="2233"/>
              <a:chExt cx="1445" cy="676"/>
            </a:xfrm>
          </p:grpSpPr>
          <p:grpSp>
            <p:nvGrpSpPr>
              <p:cNvPr id="202877" name="Group 125"/>
              <p:cNvGrpSpPr>
                <a:grpSpLocks/>
              </p:cNvGrpSpPr>
              <p:nvPr/>
            </p:nvGrpSpPr>
            <p:grpSpPr bwMode="auto">
              <a:xfrm>
                <a:off x="1031" y="2233"/>
                <a:ext cx="1445" cy="676"/>
                <a:chOff x="1031" y="2233"/>
                <a:chExt cx="1445" cy="676"/>
              </a:xfrm>
            </p:grpSpPr>
            <p:sp>
              <p:nvSpPr>
                <p:cNvPr id="202860" name="Rectangle 108"/>
                <p:cNvSpPr>
                  <a:spLocks noChangeArrowheads="1"/>
                </p:cNvSpPr>
                <p:nvPr/>
              </p:nvSpPr>
              <p:spPr bwMode="auto">
                <a:xfrm>
                  <a:off x="1035" y="2525"/>
                  <a:ext cx="1441" cy="384"/>
                </a:xfrm>
                <a:prstGeom prst="rect">
                  <a:avLst/>
                </a:prstGeom>
                <a:solidFill>
                  <a:srgbClr val="5F13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202861" name="Rectangle 109"/>
                <p:cNvSpPr>
                  <a:spLocks noChangeArrowheads="1"/>
                </p:cNvSpPr>
                <p:nvPr/>
              </p:nvSpPr>
              <p:spPr bwMode="auto">
                <a:xfrm>
                  <a:off x="1031" y="2517"/>
                  <a:ext cx="1440" cy="38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C98A35">
                              <a:gamma/>
                              <a:shade val="46275"/>
                              <a:invGamma/>
                            </a:srgbClr>
                          </a:gs>
                          <a:gs pos="50000">
                            <a:srgbClr val="C98A35"/>
                          </a:gs>
                          <a:gs pos="100000">
                            <a:srgbClr val="C98A35">
                              <a:gamma/>
                              <a:shade val="46275"/>
                              <a:invGamma/>
                            </a:srgbClr>
                          </a:gs>
                        </a:gsLst>
                        <a:lin ang="2700000" scaled="1"/>
                      </a:gradFill>
                    </a14:hiddenFill>
                  </a:ext>
                  <a:ext uri="{91240B29-F687-4F45-9708-019B960494DF}">
                    <a14:hiddenLine xmlns:a14="http://schemas.microsoft.com/office/drawing/2010/main" w="12700">
                      <a:solidFill>
                        <a:srgbClr val="C98A35"/>
                      </a:solidFill>
                      <a:miter lim="800000"/>
                      <a:headEnd/>
                      <a:tailEnd/>
                    </a14:hiddenLine>
                  </a:ext>
                </a:extLst>
              </p:spPr>
              <p:txBody>
                <a:bodyPr wrap="none" lIns="73025" tIns="36512" rIns="73025" bIns="36512" anchor="ctr"/>
                <a:lstStyle/>
                <a:p>
                  <a:pPr algn="ctr">
                    <a:lnSpc>
                      <a:spcPct val="95000"/>
                    </a:lnSpc>
                  </a:pPr>
                  <a:r>
                    <a:rPr lang="en-US" altLang="zh-TW" sz="1400">
                      <a:solidFill>
                        <a:schemeClr val="bg1"/>
                      </a:solidFill>
                      <a:latin typeface="+mn-lt"/>
                      <a:ea typeface="新細明體" panose="02020500000000000000" pitchFamily="18" charset="-120"/>
                    </a:rPr>
                    <a:t>After NAT</a:t>
                  </a:r>
                </a:p>
                <a:p>
                  <a:pPr algn="ctr">
                    <a:lnSpc>
                      <a:spcPct val="95000"/>
                    </a:lnSpc>
                  </a:pPr>
                  <a:r>
                    <a:rPr lang="en-US" altLang="zh-TW" sz="1400">
                      <a:solidFill>
                        <a:schemeClr val="bg1"/>
                      </a:solidFill>
                      <a:latin typeface="+mn-lt"/>
                      <a:ea typeface="新細明體" panose="02020500000000000000" pitchFamily="18" charset="-120"/>
                    </a:rPr>
                    <a:t>Inbound Packet</a:t>
                  </a:r>
                </a:p>
              </p:txBody>
            </p:sp>
            <p:sp>
              <p:nvSpPr>
                <p:cNvPr id="202862" name="Rectangle 110"/>
                <p:cNvSpPr>
                  <a:spLocks noChangeArrowheads="1"/>
                </p:cNvSpPr>
                <p:nvPr/>
              </p:nvSpPr>
              <p:spPr bwMode="auto">
                <a:xfrm>
                  <a:off x="1736" y="2233"/>
                  <a:ext cx="740" cy="292"/>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202863" name="Rectangle 111"/>
                <p:cNvSpPr>
                  <a:spLocks noChangeArrowheads="1"/>
                </p:cNvSpPr>
                <p:nvPr/>
              </p:nvSpPr>
              <p:spPr bwMode="auto">
                <a:xfrm>
                  <a:off x="1736" y="2240"/>
                  <a:ext cx="720"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5F137B"/>
                      </a:solidFill>
                    </a14:hiddenFill>
                  </a:ext>
                  <a:ext uri="{91240B29-F687-4F45-9708-019B960494DF}">
                    <a14:hiddenLine xmlns:a14="http://schemas.microsoft.com/office/drawing/2010/main" w="12700">
                      <a:solidFill>
                        <a:srgbClr val="969696"/>
                      </a:solidFill>
                      <a:miter lim="800000"/>
                      <a:headEnd/>
                      <a:tailEnd/>
                    </a14:hiddenLine>
                  </a:ext>
                </a:extLst>
              </p:spPr>
              <p:txBody>
                <a:bodyPr wrap="none" lIns="73025" tIns="36512" rIns="73025" bIns="36512" anchor="ctr"/>
                <a:lstStyle/>
                <a:p>
                  <a:pPr algn="ctr">
                    <a:lnSpc>
                      <a:spcPct val="95000"/>
                    </a:lnSpc>
                  </a:pPr>
                  <a:r>
                    <a:rPr lang="en-US" altLang="zh-TW" sz="1400">
                      <a:solidFill>
                        <a:schemeClr val="bg1"/>
                      </a:solidFill>
                      <a:latin typeface="+mn-lt"/>
                      <a:ea typeface="新細明體" panose="02020500000000000000" pitchFamily="18" charset="-120"/>
                    </a:rPr>
                    <a:t>Src Addr</a:t>
                  </a:r>
                </a:p>
                <a:p>
                  <a:pPr algn="ctr">
                    <a:lnSpc>
                      <a:spcPct val="95000"/>
                    </a:lnSpc>
                  </a:pPr>
                  <a:r>
                    <a:rPr lang="en-US" altLang="zh-TW" sz="1400">
                      <a:solidFill>
                        <a:schemeClr val="bg1"/>
                      </a:solidFill>
                      <a:latin typeface="+mn-lt"/>
                      <a:ea typeface="新細明體" panose="02020500000000000000" pitchFamily="18" charset="-120"/>
                    </a:rPr>
                    <a:t>Outside Local</a:t>
                  </a:r>
                </a:p>
              </p:txBody>
            </p:sp>
          </p:grpSp>
          <p:sp>
            <p:nvSpPr>
              <p:cNvPr id="202864" name="Rectangle 112"/>
              <p:cNvSpPr>
                <a:spLocks noChangeArrowheads="1"/>
              </p:cNvSpPr>
              <p:nvPr/>
            </p:nvSpPr>
            <p:spPr bwMode="auto">
              <a:xfrm>
                <a:off x="1036" y="2233"/>
                <a:ext cx="713"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00A089">
                            <a:gamma/>
                            <a:shade val="46275"/>
                            <a:invGamma/>
                          </a:srgbClr>
                        </a:gs>
                        <a:gs pos="50000">
                          <a:srgbClr val="00A089"/>
                        </a:gs>
                        <a:gs pos="100000">
                          <a:srgbClr val="00A089">
                            <a:gamma/>
                            <a:shade val="46275"/>
                            <a:invGamma/>
                          </a:srgbClr>
                        </a:gs>
                      </a:gsLst>
                      <a:lin ang="2700000" scaled="1"/>
                    </a:gra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nchorCtr="1"/>
              <a:lstStyle/>
              <a:p>
                <a:pPr algn="ctr"/>
                <a:r>
                  <a:rPr lang="en-US" altLang="zh-TW" sz="1400">
                    <a:solidFill>
                      <a:schemeClr val="bg1"/>
                    </a:solidFill>
                    <a:latin typeface="+mn-lt"/>
                    <a:ea typeface="新細明體" panose="02020500000000000000" pitchFamily="18" charset="-120"/>
                  </a:rPr>
                  <a:t>Dest Addr</a:t>
                </a:r>
              </a:p>
              <a:p>
                <a:pPr algn="ctr"/>
                <a:r>
                  <a:rPr lang="en-US" altLang="zh-TW" sz="1400">
                    <a:solidFill>
                      <a:schemeClr val="bg1"/>
                    </a:solidFill>
                    <a:latin typeface="+mn-lt"/>
                    <a:ea typeface="新細明體" panose="02020500000000000000" pitchFamily="18" charset="-120"/>
                  </a:rPr>
                  <a:t>Inside Host</a:t>
                </a:r>
              </a:p>
            </p:txBody>
          </p:sp>
        </p:grpSp>
      </p:grpSp>
      <p:grpSp>
        <p:nvGrpSpPr>
          <p:cNvPr id="202880" name="Group 128"/>
          <p:cNvGrpSpPr>
            <a:grpSpLocks/>
          </p:cNvGrpSpPr>
          <p:nvPr/>
        </p:nvGrpSpPr>
        <p:grpSpPr bwMode="auto">
          <a:xfrm>
            <a:off x="5200650" y="3532188"/>
            <a:ext cx="2362200" cy="1085850"/>
            <a:chOff x="3276" y="2225"/>
            <a:chExt cx="1488" cy="684"/>
          </a:xfrm>
        </p:grpSpPr>
        <p:sp>
          <p:nvSpPr>
            <p:cNvPr id="202866" name="Rectangle 114"/>
            <p:cNvSpPr>
              <a:spLocks noChangeArrowheads="1"/>
            </p:cNvSpPr>
            <p:nvPr/>
          </p:nvSpPr>
          <p:spPr bwMode="auto">
            <a:xfrm>
              <a:off x="3323" y="2525"/>
              <a:ext cx="1441" cy="384"/>
            </a:xfrm>
            <a:prstGeom prst="rect">
              <a:avLst/>
            </a:prstGeom>
            <a:solidFill>
              <a:srgbClr val="E8BD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202867" name="Rectangle 115"/>
            <p:cNvSpPr>
              <a:spLocks noChangeArrowheads="1"/>
            </p:cNvSpPr>
            <p:nvPr/>
          </p:nvSpPr>
          <p:spPr bwMode="auto">
            <a:xfrm>
              <a:off x="3319" y="2517"/>
              <a:ext cx="1440" cy="38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C98A35">
                          <a:gamma/>
                          <a:shade val="46275"/>
                          <a:invGamma/>
                        </a:srgbClr>
                      </a:gs>
                      <a:gs pos="50000">
                        <a:srgbClr val="C98A35"/>
                      </a:gs>
                      <a:gs pos="100000">
                        <a:srgbClr val="C98A35">
                          <a:gamma/>
                          <a:shade val="46275"/>
                          <a:invGamma/>
                        </a:srgbClr>
                      </a:gs>
                    </a:gsLst>
                    <a:lin ang="2700000" scaled="1"/>
                  </a:gradFill>
                </a14:hiddenFill>
              </a:ext>
              <a:ext uri="{91240B29-F687-4F45-9708-019B960494DF}">
                <a14:hiddenLine xmlns:a14="http://schemas.microsoft.com/office/drawing/2010/main" w="12700">
                  <a:solidFill>
                    <a:srgbClr val="C98A35"/>
                  </a:solidFill>
                  <a:miter lim="800000"/>
                  <a:headEnd/>
                  <a:tailEnd/>
                </a14:hiddenLine>
              </a:ext>
            </a:extLst>
          </p:spPr>
          <p:txBody>
            <a:bodyPr wrap="none" lIns="73025" tIns="36512" rIns="73025" bIns="36512" anchor="ctr"/>
            <a:lstStyle/>
            <a:p>
              <a:pPr algn="ctr">
                <a:lnSpc>
                  <a:spcPct val="95000"/>
                </a:lnSpc>
              </a:pPr>
              <a:r>
                <a:rPr lang="en-US" altLang="zh-TW" sz="1400">
                  <a:solidFill>
                    <a:schemeClr val="bg1"/>
                  </a:solidFill>
                  <a:latin typeface="+mn-lt"/>
                  <a:ea typeface="新細明體" panose="02020500000000000000" pitchFamily="18" charset="-120"/>
                </a:rPr>
                <a:t>Before NAT</a:t>
              </a:r>
            </a:p>
            <a:p>
              <a:pPr algn="ctr">
                <a:lnSpc>
                  <a:spcPct val="95000"/>
                </a:lnSpc>
              </a:pPr>
              <a:r>
                <a:rPr lang="en-US" altLang="zh-TW" sz="1400">
                  <a:solidFill>
                    <a:schemeClr val="bg1"/>
                  </a:solidFill>
                  <a:latin typeface="+mn-lt"/>
                  <a:ea typeface="新細明體" panose="02020500000000000000" pitchFamily="18" charset="-120"/>
                </a:rPr>
                <a:t>Inbound Packet</a:t>
              </a:r>
            </a:p>
          </p:txBody>
        </p:sp>
        <p:sp>
          <p:nvSpPr>
            <p:cNvPr id="202868" name="Rectangle 116"/>
            <p:cNvSpPr>
              <a:spLocks noChangeArrowheads="1"/>
            </p:cNvSpPr>
            <p:nvPr/>
          </p:nvSpPr>
          <p:spPr bwMode="auto">
            <a:xfrm>
              <a:off x="3323" y="2233"/>
              <a:ext cx="720" cy="292"/>
            </a:xfrm>
            <a:prstGeom prst="rect">
              <a:avLst/>
            </a:prstGeom>
            <a:solidFill>
              <a:srgbClr val="0080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202870" name="Rectangle 118"/>
            <p:cNvSpPr>
              <a:spLocks noChangeArrowheads="1"/>
            </p:cNvSpPr>
            <p:nvPr/>
          </p:nvSpPr>
          <p:spPr bwMode="auto">
            <a:xfrm>
              <a:off x="3952" y="2233"/>
              <a:ext cx="812" cy="292"/>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202871" name="Rectangle 119"/>
            <p:cNvSpPr>
              <a:spLocks noChangeArrowheads="1"/>
            </p:cNvSpPr>
            <p:nvPr/>
          </p:nvSpPr>
          <p:spPr bwMode="auto">
            <a:xfrm>
              <a:off x="3996" y="2233"/>
              <a:ext cx="720"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5F137B"/>
                  </a:solidFill>
                </a14:hiddenFill>
              </a:ext>
              <a:ext uri="{91240B29-F687-4F45-9708-019B960494DF}">
                <a14:hiddenLine xmlns:a14="http://schemas.microsoft.com/office/drawing/2010/main" w="12700">
                  <a:solidFill>
                    <a:srgbClr val="969696"/>
                  </a:solidFill>
                  <a:miter lim="800000"/>
                  <a:headEnd/>
                  <a:tailEnd/>
                </a14:hiddenLine>
              </a:ext>
            </a:extLst>
          </p:spPr>
          <p:txBody>
            <a:bodyPr wrap="none" lIns="73025" tIns="36512" rIns="73025" bIns="36512" anchor="ctr"/>
            <a:lstStyle/>
            <a:p>
              <a:pPr algn="ctr">
                <a:lnSpc>
                  <a:spcPct val="95000"/>
                </a:lnSpc>
              </a:pPr>
              <a:r>
                <a:rPr lang="en-US" altLang="zh-TW" sz="1400">
                  <a:solidFill>
                    <a:schemeClr val="bg1"/>
                  </a:solidFill>
                  <a:latin typeface="+mn-lt"/>
                  <a:ea typeface="新細明體" panose="02020500000000000000" pitchFamily="18" charset="-120"/>
                </a:rPr>
                <a:t>Src Addr</a:t>
              </a:r>
            </a:p>
            <a:p>
              <a:pPr algn="ctr">
                <a:lnSpc>
                  <a:spcPct val="95000"/>
                </a:lnSpc>
              </a:pPr>
              <a:r>
                <a:rPr lang="en-US" altLang="zh-TW" sz="1400">
                  <a:solidFill>
                    <a:schemeClr val="bg1"/>
                  </a:solidFill>
                  <a:latin typeface="+mn-lt"/>
                  <a:ea typeface="新細明體" panose="02020500000000000000" pitchFamily="18" charset="-120"/>
                </a:rPr>
                <a:t>Outside Global</a:t>
              </a:r>
            </a:p>
          </p:txBody>
        </p:sp>
        <p:sp>
          <p:nvSpPr>
            <p:cNvPr id="202872" name="Rectangle 120"/>
            <p:cNvSpPr>
              <a:spLocks noChangeArrowheads="1"/>
            </p:cNvSpPr>
            <p:nvPr/>
          </p:nvSpPr>
          <p:spPr bwMode="auto">
            <a:xfrm>
              <a:off x="3276" y="2225"/>
              <a:ext cx="713"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00A089">
                          <a:gamma/>
                          <a:shade val="46275"/>
                          <a:invGamma/>
                        </a:srgbClr>
                      </a:gs>
                      <a:gs pos="50000">
                        <a:srgbClr val="00A089"/>
                      </a:gs>
                      <a:gs pos="100000">
                        <a:srgbClr val="00A089">
                          <a:gamma/>
                          <a:shade val="46275"/>
                          <a:invGamma/>
                        </a:srgbClr>
                      </a:gs>
                    </a:gsLst>
                    <a:lin ang="2700000" scaled="1"/>
                  </a:gra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nchorCtr="1"/>
            <a:lstStyle/>
            <a:p>
              <a:pPr algn="ctr"/>
              <a:r>
                <a:rPr lang="en-US" altLang="zh-TW" sz="1400">
                  <a:solidFill>
                    <a:schemeClr val="bg1"/>
                  </a:solidFill>
                  <a:latin typeface="+mn-lt"/>
                  <a:ea typeface="新細明體" panose="02020500000000000000" pitchFamily="18" charset="-120"/>
                </a:rPr>
                <a:t>Dest Addr</a:t>
              </a:r>
            </a:p>
            <a:p>
              <a:pPr algn="ctr"/>
              <a:r>
                <a:rPr lang="en-US" altLang="zh-TW" sz="1400">
                  <a:solidFill>
                    <a:schemeClr val="bg1"/>
                  </a:solidFill>
                  <a:latin typeface="+mn-lt"/>
                  <a:ea typeface="新細明體" panose="02020500000000000000" pitchFamily="18" charset="-120"/>
                </a:rPr>
                <a:t>Inside Host</a:t>
              </a:r>
            </a:p>
          </p:txBody>
        </p:sp>
      </p:grpSp>
      <p:grpSp>
        <p:nvGrpSpPr>
          <p:cNvPr id="202873" name="Group 121"/>
          <p:cNvGrpSpPr>
            <a:grpSpLocks/>
          </p:cNvGrpSpPr>
          <p:nvPr/>
        </p:nvGrpSpPr>
        <p:grpSpPr bwMode="auto">
          <a:xfrm>
            <a:off x="1600200" y="3151188"/>
            <a:ext cx="5715000" cy="160337"/>
            <a:chOff x="912" y="1820"/>
            <a:chExt cx="3997" cy="113"/>
          </a:xfrm>
        </p:grpSpPr>
        <p:sp>
          <p:nvSpPr>
            <p:cNvPr id="202874" name="Freeform 122"/>
            <p:cNvSpPr>
              <a:spLocks/>
            </p:cNvSpPr>
            <p:nvPr/>
          </p:nvSpPr>
          <p:spPr bwMode="auto">
            <a:xfrm>
              <a:off x="2584" y="1821"/>
              <a:ext cx="2325" cy="112"/>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02875" name="Line 123"/>
            <p:cNvSpPr>
              <a:spLocks noChangeShapeType="1"/>
            </p:cNvSpPr>
            <p:nvPr/>
          </p:nvSpPr>
          <p:spPr bwMode="auto">
            <a:xfrm flipH="1">
              <a:off x="912" y="1820"/>
              <a:ext cx="1728" cy="0"/>
            </a:xfrm>
            <a:prstGeom prst="line">
              <a:avLst/>
            </a:prstGeom>
            <a:noFill/>
            <a:ln w="25400">
              <a:solidFill>
                <a:schemeClr val="accent2"/>
              </a:solidFill>
              <a:round/>
              <a:headEnd/>
              <a:tailEnd/>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lIns="73025" tIns="36512" rIns="73025" bIns="36512"/>
            <a:lstStyle/>
            <a:p>
              <a:endParaRPr lang="en-US"/>
            </a:p>
          </p:txBody>
        </p:sp>
      </p:grpSp>
      <p:pic>
        <p:nvPicPr>
          <p:cNvPr id="202876" name="Picture 1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463" y="2922588"/>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027955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02842"/>
                                        </p:tgtEl>
                                        <p:attrNameLst>
                                          <p:attrName>style.visibility</p:attrName>
                                        </p:attrNameLst>
                                      </p:cBhvr>
                                      <p:to>
                                        <p:strVal val="visible"/>
                                      </p:to>
                                    </p:set>
                                    <p:anim calcmode="lin" valueType="num">
                                      <p:cBhvr additive="base">
                                        <p:cTn id="7" dur="500" fill="hold"/>
                                        <p:tgtEl>
                                          <p:spTgt spid="202842"/>
                                        </p:tgtEl>
                                        <p:attrNameLst>
                                          <p:attrName>ppt_x</p:attrName>
                                        </p:attrNameLst>
                                      </p:cBhvr>
                                      <p:tavLst>
                                        <p:tav tm="0">
                                          <p:val>
                                            <p:strVal val="0-#ppt_w/2"/>
                                          </p:val>
                                        </p:tav>
                                        <p:tav tm="100000">
                                          <p:val>
                                            <p:strVal val="#ppt_x"/>
                                          </p:val>
                                        </p:tav>
                                      </p:tavLst>
                                    </p:anim>
                                    <p:anim calcmode="lin" valueType="num">
                                      <p:cBhvr additive="base">
                                        <p:cTn id="8" dur="500" fill="hold"/>
                                        <p:tgtEl>
                                          <p:spTgt spid="20284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202849"/>
                                        </p:tgtEl>
                                        <p:attrNameLst>
                                          <p:attrName>style.visibility</p:attrName>
                                        </p:attrNameLst>
                                      </p:cBhvr>
                                      <p:to>
                                        <p:strVal val="visible"/>
                                      </p:to>
                                    </p:set>
                                    <p:animEffect transition="in" filter="wipe(left)">
                                      <p:cBhvr>
                                        <p:cTn id="12" dur="500"/>
                                        <p:tgtEl>
                                          <p:spTgt spid="2028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202880"/>
                                        </p:tgtEl>
                                        <p:attrNameLst>
                                          <p:attrName>style.visibility</p:attrName>
                                        </p:attrNameLst>
                                      </p:cBhvr>
                                      <p:to>
                                        <p:strVal val="visible"/>
                                      </p:to>
                                    </p:set>
                                    <p:anim calcmode="lin" valueType="num">
                                      <p:cBhvr additive="base">
                                        <p:cTn id="17" dur="500" fill="hold"/>
                                        <p:tgtEl>
                                          <p:spTgt spid="202880"/>
                                        </p:tgtEl>
                                        <p:attrNameLst>
                                          <p:attrName>ppt_x</p:attrName>
                                        </p:attrNameLst>
                                      </p:cBhvr>
                                      <p:tavLst>
                                        <p:tav tm="0">
                                          <p:val>
                                            <p:strVal val="1+#ppt_w/2"/>
                                          </p:val>
                                        </p:tav>
                                        <p:tav tm="100000">
                                          <p:val>
                                            <p:strVal val="#ppt_x"/>
                                          </p:val>
                                        </p:tav>
                                      </p:tavLst>
                                    </p:anim>
                                    <p:anim calcmode="lin" valueType="num">
                                      <p:cBhvr additive="base">
                                        <p:cTn id="18" dur="500" fill="hold"/>
                                        <p:tgtEl>
                                          <p:spTgt spid="20288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2" presetClass="entr" presetSubtype="2" fill="hold" nodeType="afterEffect">
                                  <p:stCondLst>
                                    <p:cond delay="1000"/>
                                  </p:stCondLst>
                                  <p:childTnLst>
                                    <p:set>
                                      <p:cBhvr>
                                        <p:cTn id="21" dur="1" fill="hold">
                                          <p:stCondLst>
                                            <p:cond delay="0"/>
                                          </p:stCondLst>
                                        </p:cTn>
                                        <p:tgtEl>
                                          <p:spTgt spid="202879"/>
                                        </p:tgtEl>
                                        <p:attrNameLst>
                                          <p:attrName>style.visibility</p:attrName>
                                        </p:attrNameLst>
                                      </p:cBhvr>
                                      <p:to>
                                        <p:strVal val="visible"/>
                                      </p:to>
                                    </p:set>
                                    <p:animEffect transition="in" filter="wipe(right)">
                                      <p:cBhvr>
                                        <p:cTn id="22" dur="500"/>
                                        <p:tgtEl>
                                          <p:spTgt spid="202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444" name="Rectangle 2204"/>
          <p:cNvSpPr>
            <a:spLocks noChangeArrowheads="1"/>
          </p:cNvSpPr>
          <p:nvPr/>
        </p:nvSpPr>
        <p:spPr bwMode="auto">
          <a:xfrm>
            <a:off x="1066800" y="4953000"/>
            <a:ext cx="1828800" cy="1600200"/>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68290" name="Rectangle 2050"/>
          <p:cNvSpPr>
            <a:spLocks noGrp="1" noChangeArrowheads="1"/>
          </p:cNvSpPr>
          <p:nvPr>
            <p:ph type="title"/>
          </p:nvPr>
        </p:nvSpPr>
        <p:spPr>
          <a:xfrm>
            <a:off x="668798" y="381000"/>
            <a:ext cx="7886700" cy="854074"/>
          </a:xfrm>
        </p:spPr>
        <p:txBody>
          <a:bodyPr/>
          <a:lstStyle/>
          <a:p>
            <a:r>
              <a:rPr lang="en-US" altLang="zh-TW" dirty="0">
                <a:ea typeface="新細明體" panose="02020500000000000000" pitchFamily="18" charset="-120"/>
              </a:rPr>
              <a:t>Inside Local/Inside Global Example</a:t>
            </a:r>
          </a:p>
        </p:txBody>
      </p:sp>
      <p:sp>
        <p:nvSpPr>
          <p:cNvPr id="268317" name="Rectangle 2077"/>
          <p:cNvSpPr>
            <a:spLocks noChangeArrowheads="1"/>
          </p:cNvSpPr>
          <p:nvPr/>
        </p:nvSpPr>
        <p:spPr bwMode="auto">
          <a:xfrm>
            <a:off x="1066800" y="4953000"/>
            <a:ext cx="1828800" cy="3810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2B6DD7">
                        <a:gamma/>
                        <a:shade val="46275"/>
                        <a:invGamma/>
                      </a:srgbClr>
                    </a:gs>
                    <a:gs pos="50000">
                      <a:srgbClr val="2B6DD7"/>
                    </a:gs>
                    <a:gs pos="100000">
                      <a:srgbClr val="2B6DD7">
                        <a:gamma/>
                        <a:shade val="46275"/>
                        <a:invGamma/>
                      </a:srgbClr>
                    </a:gs>
                  </a:gsLst>
                  <a:lin ang="2700000" scaled="1"/>
                </a:gradFill>
              </a14:hiddenFill>
            </a:ext>
            <a:ext uri="{91240B29-F687-4F45-9708-019B960494DF}">
              <a14:hiddenLine xmlns:a14="http://schemas.microsoft.com/office/drawing/2010/main" w="9525">
                <a:solidFill>
                  <a:srgbClr val="6393E1"/>
                </a:solidFill>
                <a:miter lim="800000"/>
                <a:headEnd/>
                <a:tailEnd/>
              </a14:hiddenLine>
            </a:ext>
          </a:extLst>
        </p:spPr>
        <p:txBody>
          <a:bodyPr wrap="none" lIns="73025" tIns="36512" rIns="73025" bIns="36512" anchor="ctr"/>
          <a:lstStyle/>
          <a:p>
            <a:pPr algn="ctr">
              <a:lnSpc>
                <a:spcPct val="145000"/>
              </a:lnSpc>
            </a:pPr>
            <a:r>
              <a:rPr lang="en-US" altLang="zh-TW" sz="1400">
                <a:solidFill>
                  <a:schemeClr val="tx2"/>
                </a:solidFill>
                <a:ea typeface="新細明體" panose="02020500000000000000" pitchFamily="18" charset="-120"/>
              </a:rPr>
              <a:t>NAT Address Pool</a:t>
            </a:r>
          </a:p>
        </p:txBody>
      </p:sp>
      <p:sp>
        <p:nvSpPr>
          <p:cNvPr id="268319" name="Rectangle 2079"/>
          <p:cNvSpPr>
            <a:spLocks noChangeArrowheads="1"/>
          </p:cNvSpPr>
          <p:nvPr/>
        </p:nvSpPr>
        <p:spPr bwMode="auto">
          <a:xfrm>
            <a:off x="1066800" y="5638800"/>
            <a:ext cx="1828800" cy="3048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2B6DD7">
                        <a:gamma/>
                        <a:shade val="46275"/>
                        <a:invGamma/>
                      </a:srgbClr>
                    </a:gs>
                    <a:gs pos="50000">
                      <a:srgbClr val="2B6DD7"/>
                    </a:gs>
                    <a:gs pos="100000">
                      <a:srgbClr val="2B6DD7">
                        <a:gamma/>
                        <a:shade val="46275"/>
                        <a:invGamma/>
                      </a:srgbClr>
                    </a:gs>
                  </a:gsLst>
                  <a:lin ang="2700000" scaled="1"/>
                </a:gradFill>
              </a14:hiddenFill>
            </a:ext>
            <a:ext uri="{91240B29-F687-4F45-9708-019B960494DF}">
              <a14:hiddenLine xmlns:a14="http://schemas.microsoft.com/office/drawing/2010/main" w="9525">
                <a:solidFill>
                  <a:srgbClr val="6393E1"/>
                </a:solidFill>
                <a:miter lim="800000"/>
                <a:headEnd type="none" w="sm" len="sm"/>
                <a:tailEnd type="none" w="sm" len="sm"/>
              </a14:hiddenLine>
            </a:ext>
          </a:extLst>
        </p:spPr>
        <p:txBody>
          <a:bodyPr wrap="none" lIns="73025" tIns="36512" rIns="73025" bIns="36512" anchor="ctr"/>
          <a:lstStyle/>
          <a:p>
            <a:pPr algn="ctr"/>
            <a:r>
              <a:rPr lang="en-US" altLang="zh-TW" sz="1600">
                <a:solidFill>
                  <a:schemeClr val="tx2"/>
                </a:solidFill>
                <a:ea typeface="新細明體" panose="02020500000000000000" pitchFamily="18" charset="-120"/>
              </a:rPr>
              <a:t>171.69.68.11</a:t>
            </a:r>
          </a:p>
        </p:txBody>
      </p:sp>
      <p:sp>
        <p:nvSpPr>
          <p:cNvPr id="268320" name="Rectangle 2080"/>
          <p:cNvSpPr>
            <a:spLocks noChangeArrowheads="1"/>
          </p:cNvSpPr>
          <p:nvPr/>
        </p:nvSpPr>
        <p:spPr bwMode="auto">
          <a:xfrm>
            <a:off x="1066800" y="5943600"/>
            <a:ext cx="1828800" cy="3048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2B6DD7">
                        <a:gamma/>
                        <a:shade val="46275"/>
                        <a:invGamma/>
                      </a:srgbClr>
                    </a:gs>
                    <a:gs pos="50000">
                      <a:srgbClr val="2B6DD7"/>
                    </a:gs>
                    <a:gs pos="100000">
                      <a:srgbClr val="2B6DD7">
                        <a:gamma/>
                        <a:shade val="46275"/>
                        <a:invGamma/>
                      </a:srgbClr>
                    </a:gs>
                  </a:gsLst>
                  <a:lin ang="2700000" scaled="1"/>
                </a:gradFill>
              </a14:hiddenFill>
            </a:ext>
            <a:ext uri="{91240B29-F687-4F45-9708-019B960494DF}">
              <a14:hiddenLine xmlns:a14="http://schemas.microsoft.com/office/drawing/2010/main" w="9525">
                <a:solidFill>
                  <a:srgbClr val="6393E1"/>
                </a:solidFill>
                <a:miter lim="800000"/>
                <a:headEnd type="none" w="sm" len="sm"/>
                <a:tailEnd type="none" w="sm" len="sm"/>
              </a14:hiddenLine>
            </a:ext>
          </a:extLst>
        </p:spPr>
        <p:txBody>
          <a:bodyPr wrap="none" lIns="73025" tIns="36512" rIns="73025" bIns="36512" anchor="ctr"/>
          <a:lstStyle/>
          <a:p>
            <a:pPr algn="ctr"/>
            <a:r>
              <a:rPr lang="en-US" altLang="zh-TW" sz="1600">
                <a:solidFill>
                  <a:schemeClr val="tx2"/>
                </a:solidFill>
                <a:ea typeface="新細明體" panose="02020500000000000000" pitchFamily="18" charset="-120"/>
              </a:rPr>
              <a:t>171.69.68.12</a:t>
            </a:r>
          </a:p>
        </p:txBody>
      </p:sp>
      <p:sp>
        <p:nvSpPr>
          <p:cNvPr id="268321" name="Rectangle 2081"/>
          <p:cNvSpPr>
            <a:spLocks noChangeArrowheads="1"/>
          </p:cNvSpPr>
          <p:nvPr/>
        </p:nvSpPr>
        <p:spPr bwMode="auto">
          <a:xfrm>
            <a:off x="1066800" y="6248400"/>
            <a:ext cx="1828800" cy="3048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2B6DD7">
                        <a:gamma/>
                        <a:shade val="46275"/>
                        <a:invGamma/>
                      </a:srgbClr>
                    </a:gs>
                    <a:gs pos="50000">
                      <a:srgbClr val="2B6DD7"/>
                    </a:gs>
                    <a:gs pos="100000">
                      <a:srgbClr val="2B6DD7">
                        <a:gamma/>
                        <a:shade val="46275"/>
                        <a:invGamma/>
                      </a:srgbClr>
                    </a:gs>
                  </a:gsLst>
                  <a:lin ang="2700000" scaled="1"/>
                </a:gradFill>
              </a14:hiddenFill>
            </a:ext>
            <a:ext uri="{91240B29-F687-4F45-9708-019B960494DF}">
              <a14:hiddenLine xmlns:a14="http://schemas.microsoft.com/office/drawing/2010/main" w="9525">
                <a:solidFill>
                  <a:srgbClr val="6393E1"/>
                </a:solidFill>
                <a:miter lim="800000"/>
                <a:headEnd type="none" w="sm" len="sm"/>
                <a:tailEnd type="none" w="sm" len="sm"/>
              </a14:hiddenLine>
            </a:ext>
          </a:extLst>
        </p:spPr>
        <p:txBody>
          <a:bodyPr wrap="none" lIns="73025" tIns="36512" rIns="73025" bIns="36512" anchor="ctr"/>
          <a:lstStyle/>
          <a:p>
            <a:pPr algn="ctr"/>
            <a:r>
              <a:rPr lang="en-US" altLang="zh-TW" sz="1600">
                <a:solidFill>
                  <a:schemeClr val="tx2"/>
                </a:solidFill>
                <a:ea typeface="新細明體" panose="02020500000000000000" pitchFamily="18" charset="-120"/>
              </a:rPr>
              <a:t>171.69.68.13</a:t>
            </a:r>
          </a:p>
        </p:txBody>
      </p:sp>
      <p:sp>
        <p:nvSpPr>
          <p:cNvPr id="268332" name="Text Box 2092"/>
          <p:cNvSpPr txBox="1">
            <a:spLocks noChangeArrowheads="1"/>
          </p:cNvSpPr>
          <p:nvPr/>
        </p:nvSpPr>
        <p:spPr bwMode="auto">
          <a:xfrm>
            <a:off x="3094038" y="5095875"/>
            <a:ext cx="5102225" cy="113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45720" rIns="45720">
            <a:spAutoFit/>
          </a:bodyPr>
          <a:lstStyle/>
          <a:p>
            <a:pPr>
              <a:lnSpc>
                <a:spcPct val="95000"/>
              </a:lnSpc>
            </a:pPr>
            <a:r>
              <a:rPr lang="en-US" altLang="zh-TW" sz="2400">
                <a:ea typeface="新細明體" panose="02020500000000000000" pitchFamily="18" charset="-120"/>
              </a:rPr>
              <a:t>For Outbound Packets an Address</a:t>
            </a:r>
          </a:p>
          <a:p>
            <a:pPr>
              <a:lnSpc>
                <a:spcPct val="95000"/>
              </a:lnSpc>
            </a:pPr>
            <a:r>
              <a:rPr lang="en-US" altLang="zh-TW" sz="2400">
                <a:ea typeface="新細明體" panose="02020500000000000000" pitchFamily="18" charset="-120"/>
              </a:rPr>
              <a:t>Is Dynamically Allocated from the </a:t>
            </a:r>
          </a:p>
          <a:p>
            <a:pPr>
              <a:lnSpc>
                <a:spcPct val="95000"/>
              </a:lnSpc>
            </a:pPr>
            <a:r>
              <a:rPr lang="en-US" altLang="zh-TW" sz="2400">
                <a:ea typeface="新細明體" panose="02020500000000000000" pitchFamily="18" charset="-120"/>
              </a:rPr>
              <a:t>NAT Address Pool</a:t>
            </a:r>
          </a:p>
        </p:txBody>
      </p:sp>
      <p:grpSp>
        <p:nvGrpSpPr>
          <p:cNvPr id="268402" name="Group 2162"/>
          <p:cNvGrpSpPr>
            <a:grpSpLocks/>
          </p:cNvGrpSpPr>
          <p:nvPr/>
        </p:nvGrpSpPr>
        <p:grpSpPr bwMode="auto">
          <a:xfrm>
            <a:off x="361950" y="2379664"/>
            <a:ext cx="1149350" cy="1004888"/>
            <a:chOff x="168" y="1056"/>
            <a:chExt cx="724" cy="633"/>
          </a:xfrm>
        </p:grpSpPr>
        <p:sp>
          <p:nvSpPr>
            <p:cNvPr id="268403" name="Rectangle 2163"/>
            <p:cNvSpPr>
              <a:spLocks noChangeArrowheads="1"/>
            </p:cNvSpPr>
            <p:nvPr/>
          </p:nvSpPr>
          <p:spPr bwMode="auto">
            <a:xfrm>
              <a:off x="168" y="1455"/>
              <a:ext cx="724"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836" tIns="46418" rIns="92836" bIns="46418">
              <a:spAutoFit/>
            </a:bodyPr>
            <a:lstStyle>
              <a:lvl1pPr defTabSz="812800">
                <a:defRPr sz="2400">
                  <a:solidFill>
                    <a:schemeClr val="tx1"/>
                  </a:solidFill>
                  <a:latin typeface="Arial" panose="020B0604020202020204" pitchFamily="34" charset="0"/>
                </a:defRPr>
              </a:lvl1pPr>
              <a:lvl2pPr defTabSz="812800">
                <a:defRPr sz="2400">
                  <a:solidFill>
                    <a:schemeClr val="tx1"/>
                  </a:solidFill>
                  <a:latin typeface="Arial" panose="020B0604020202020204" pitchFamily="34" charset="0"/>
                </a:defRPr>
              </a:lvl2pPr>
              <a:lvl3pPr defTabSz="812800">
                <a:defRPr sz="2400">
                  <a:solidFill>
                    <a:schemeClr val="tx1"/>
                  </a:solidFill>
                  <a:latin typeface="Arial" panose="020B0604020202020204" pitchFamily="34" charset="0"/>
                </a:defRPr>
              </a:lvl3pPr>
              <a:lvl4pPr defTabSz="812800">
                <a:defRPr sz="2400">
                  <a:solidFill>
                    <a:schemeClr val="tx1"/>
                  </a:solidFill>
                  <a:latin typeface="Arial" panose="020B0604020202020204" pitchFamily="34" charset="0"/>
                </a:defRPr>
              </a:lvl4pPr>
              <a:lvl5pPr defTabSz="812800">
                <a:defRPr sz="2400">
                  <a:solidFill>
                    <a:schemeClr val="tx1"/>
                  </a:solidFill>
                  <a:latin typeface="Arial" panose="020B0604020202020204" pitchFamily="34" charset="0"/>
                </a:defRPr>
              </a:lvl5pPr>
              <a:lvl6pPr defTabSz="812800" eaLnBrk="0" fontAlgn="base" hangingPunct="0">
                <a:spcBef>
                  <a:spcPct val="0"/>
                </a:spcBef>
                <a:spcAft>
                  <a:spcPct val="0"/>
                </a:spcAft>
                <a:defRPr sz="2400">
                  <a:solidFill>
                    <a:schemeClr val="tx1"/>
                  </a:solidFill>
                  <a:latin typeface="Arial" panose="020B0604020202020204" pitchFamily="34" charset="0"/>
                </a:defRPr>
              </a:lvl6pPr>
              <a:lvl7pPr defTabSz="812800" eaLnBrk="0" fontAlgn="base" hangingPunct="0">
                <a:spcBef>
                  <a:spcPct val="0"/>
                </a:spcBef>
                <a:spcAft>
                  <a:spcPct val="0"/>
                </a:spcAft>
                <a:defRPr sz="2400">
                  <a:solidFill>
                    <a:schemeClr val="tx1"/>
                  </a:solidFill>
                  <a:latin typeface="Arial" panose="020B0604020202020204" pitchFamily="34" charset="0"/>
                </a:defRPr>
              </a:lvl7pPr>
              <a:lvl8pPr defTabSz="812800" eaLnBrk="0" fontAlgn="base" hangingPunct="0">
                <a:spcBef>
                  <a:spcPct val="0"/>
                </a:spcBef>
                <a:spcAft>
                  <a:spcPct val="0"/>
                </a:spcAft>
                <a:defRPr sz="2400">
                  <a:solidFill>
                    <a:schemeClr val="tx1"/>
                  </a:solidFill>
                  <a:latin typeface="Arial" panose="020B0604020202020204" pitchFamily="34" charset="0"/>
                </a:defRPr>
              </a:lvl8pPr>
              <a:lvl9pPr defTabSz="8128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sz="1800"/>
                <a:t>10.6.1.20</a:t>
              </a:r>
            </a:p>
          </p:txBody>
        </p:sp>
        <p:pic>
          <p:nvPicPr>
            <p:cNvPr id="268404" name="Picture 21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 y="1056"/>
              <a:ext cx="471"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68405" name="Group 2165"/>
          <p:cNvGrpSpPr>
            <a:grpSpLocks/>
          </p:cNvGrpSpPr>
          <p:nvPr/>
        </p:nvGrpSpPr>
        <p:grpSpPr bwMode="auto">
          <a:xfrm>
            <a:off x="7298295" y="2379664"/>
            <a:ext cx="1521260" cy="1004888"/>
            <a:chOff x="58" y="1056"/>
            <a:chExt cx="981" cy="633"/>
          </a:xfrm>
        </p:grpSpPr>
        <p:sp>
          <p:nvSpPr>
            <p:cNvPr id="268406" name="Rectangle 2166"/>
            <p:cNvSpPr>
              <a:spLocks noChangeArrowheads="1"/>
            </p:cNvSpPr>
            <p:nvPr/>
          </p:nvSpPr>
          <p:spPr bwMode="auto">
            <a:xfrm>
              <a:off x="58" y="1455"/>
              <a:ext cx="981"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836" tIns="46418" rIns="92836" bIns="46418">
              <a:spAutoFit/>
            </a:bodyPr>
            <a:lstStyle>
              <a:lvl1pPr defTabSz="812800">
                <a:defRPr sz="2400">
                  <a:solidFill>
                    <a:schemeClr val="tx1"/>
                  </a:solidFill>
                  <a:latin typeface="Arial" panose="020B0604020202020204" pitchFamily="34" charset="0"/>
                </a:defRPr>
              </a:lvl1pPr>
              <a:lvl2pPr defTabSz="812800">
                <a:defRPr sz="2400">
                  <a:solidFill>
                    <a:schemeClr val="tx1"/>
                  </a:solidFill>
                  <a:latin typeface="Arial" panose="020B0604020202020204" pitchFamily="34" charset="0"/>
                </a:defRPr>
              </a:lvl2pPr>
              <a:lvl3pPr defTabSz="812800">
                <a:defRPr sz="2400">
                  <a:solidFill>
                    <a:schemeClr val="tx1"/>
                  </a:solidFill>
                  <a:latin typeface="Arial" panose="020B0604020202020204" pitchFamily="34" charset="0"/>
                </a:defRPr>
              </a:lvl3pPr>
              <a:lvl4pPr defTabSz="812800">
                <a:defRPr sz="2400">
                  <a:solidFill>
                    <a:schemeClr val="tx1"/>
                  </a:solidFill>
                  <a:latin typeface="Arial" panose="020B0604020202020204" pitchFamily="34" charset="0"/>
                </a:defRPr>
              </a:lvl4pPr>
              <a:lvl5pPr defTabSz="812800">
                <a:defRPr sz="2400">
                  <a:solidFill>
                    <a:schemeClr val="tx1"/>
                  </a:solidFill>
                  <a:latin typeface="Arial" panose="020B0604020202020204" pitchFamily="34" charset="0"/>
                </a:defRPr>
              </a:lvl5pPr>
              <a:lvl6pPr defTabSz="812800" eaLnBrk="0" fontAlgn="base" hangingPunct="0">
                <a:spcBef>
                  <a:spcPct val="0"/>
                </a:spcBef>
                <a:spcAft>
                  <a:spcPct val="0"/>
                </a:spcAft>
                <a:defRPr sz="2400">
                  <a:solidFill>
                    <a:schemeClr val="tx1"/>
                  </a:solidFill>
                  <a:latin typeface="Arial" panose="020B0604020202020204" pitchFamily="34" charset="0"/>
                </a:defRPr>
              </a:lvl6pPr>
              <a:lvl7pPr defTabSz="812800" eaLnBrk="0" fontAlgn="base" hangingPunct="0">
                <a:spcBef>
                  <a:spcPct val="0"/>
                </a:spcBef>
                <a:spcAft>
                  <a:spcPct val="0"/>
                </a:spcAft>
                <a:defRPr sz="2400">
                  <a:solidFill>
                    <a:schemeClr val="tx1"/>
                  </a:solidFill>
                  <a:latin typeface="Arial" panose="020B0604020202020204" pitchFamily="34" charset="0"/>
                </a:defRPr>
              </a:lvl7pPr>
              <a:lvl8pPr defTabSz="812800" eaLnBrk="0" fontAlgn="base" hangingPunct="0">
                <a:spcBef>
                  <a:spcPct val="0"/>
                </a:spcBef>
                <a:spcAft>
                  <a:spcPct val="0"/>
                </a:spcAft>
                <a:defRPr sz="2400">
                  <a:solidFill>
                    <a:schemeClr val="tx1"/>
                  </a:solidFill>
                  <a:latin typeface="Arial" panose="020B0604020202020204" pitchFamily="34" charset="0"/>
                </a:defRPr>
              </a:lvl8pPr>
              <a:lvl9pPr defTabSz="8128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sz="1800"/>
                <a:t>Outside Host</a:t>
              </a:r>
            </a:p>
          </p:txBody>
        </p:sp>
        <p:pic>
          <p:nvPicPr>
            <p:cNvPr id="268407" name="Picture 2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 y="1056"/>
              <a:ext cx="471"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8408" name="Rectangle 2168"/>
          <p:cNvSpPr>
            <a:spLocks noChangeArrowheads="1"/>
          </p:cNvSpPr>
          <p:nvPr/>
        </p:nvSpPr>
        <p:spPr bwMode="auto">
          <a:xfrm>
            <a:off x="4067514" y="2160588"/>
            <a:ext cx="829584" cy="493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836" tIns="46418" rIns="92836" bIns="46418">
            <a:spAutoFit/>
          </a:bodyPr>
          <a:lstStyle>
            <a:lvl1pPr defTabSz="812800">
              <a:defRPr sz="2400">
                <a:solidFill>
                  <a:schemeClr val="tx1"/>
                </a:solidFill>
                <a:latin typeface="Arial" panose="020B0604020202020204" pitchFamily="34" charset="0"/>
              </a:defRPr>
            </a:lvl1pPr>
            <a:lvl2pPr defTabSz="812800">
              <a:defRPr sz="2400">
                <a:solidFill>
                  <a:schemeClr val="tx1"/>
                </a:solidFill>
                <a:latin typeface="Arial" panose="020B0604020202020204" pitchFamily="34" charset="0"/>
              </a:defRPr>
            </a:lvl2pPr>
            <a:lvl3pPr defTabSz="812800">
              <a:defRPr sz="2400">
                <a:solidFill>
                  <a:schemeClr val="tx1"/>
                </a:solidFill>
                <a:latin typeface="Arial" panose="020B0604020202020204" pitchFamily="34" charset="0"/>
              </a:defRPr>
            </a:lvl3pPr>
            <a:lvl4pPr defTabSz="812800">
              <a:defRPr sz="2400">
                <a:solidFill>
                  <a:schemeClr val="tx1"/>
                </a:solidFill>
                <a:latin typeface="Arial" panose="020B0604020202020204" pitchFamily="34" charset="0"/>
              </a:defRPr>
            </a:lvl4pPr>
            <a:lvl5pPr defTabSz="812800">
              <a:defRPr sz="2400">
                <a:solidFill>
                  <a:schemeClr val="tx1"/>
                </a:solidFill>
                <a:latin typeface="Arial" panose="020B0604020202020204" pitchFamily="34" charset="0"/>
              </a:defRPr>
            </a:lvl5pPr>
            <a:lvl6pPr defTabSz="812800" eaLnBrk="0" fontAlgn="base" hangingPunct="0">
              <a:spcBef>
                <a:spcPct val="0"/>
              </a:spcBef>
              <a:spcAft>
                <a:spcPct val="0"/>
              </a:spcAft>
              <a:defRPr sz="2400">
                <a:solidFill>
                  <a:schemeClr val="tx1"/>
                </a:solidFill>
                <a:latin typeface="Arial" panose="020B0604020202020204" pitchFamily="34" charset="0"/>
              </a:defRPr>
            </a:lvl6pPr>
            <a:lvl7pPr defTabSz="812800" eaLnBrk="0" fontAlgn="base" hangingPunct="0">
              <a:spcBef>
                <a:spcPct val="0"/>
              </a:spcBef>
              <a:spcAft>
                <a:spcPct val="0"/>
              </a:spcAft>
              <a:defRPr sz="2400">
                <a:solidFill>
                  <a:schemeClr val="tx1"/>
                </a:solidFill>
                <a:latin typeface="Arial" panose="020B0604020202020204" pitchFamily="34" charset="0"/>
              </a:defRPr>
            </a:lvl7pPr>
            <a:lvl8pPr defTabSz="812800" eaLnBrk="0" fontAlgn="base" hangingPunct="0">
              <a:spcBef>
                <a:spcPct val="0"/>
              </a:spcBef>
              <a:spcAft>
                <a:spcPct val="0"/>
              </a:spcAft>
              <a:defRPr sz="2400">
                <a:solidFill>
                  <a:schemeClr val="tx1"/>
                </a:solidFill>
                <a:latin typeface="Arial" panose="020B0604020202020204" pitchFamily="34" charset="0"/>
              </a:defRPr>
            </a:lvl8pPr>
            <a:lvl9pPr defTabSz="8128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sz="2600"/>
              <a:t>NAT</a:t>
            </a:r>
          </a:p>
        </p:txBody>
      </p:sp>
      <p:grpSp>
        <p:nvGrpSpPr>
          <p:cNvPr id="268409" name="Group 2169"/>
          <p:cNvGrpSpPr>
            <a:grpSpLocks/>
          </p:cNvGrpSpPr>
          <p:nvPr/>
        </p:nvGrpSpPr>
        <p:grpSpPr bwMode="auto">
          <a:xfrm>
            <a:off x="1568450" y="1773238"/>
            <a:ext cx="2300288" cy="1060450"/>
            <a:chOff x="856" y="1196"/>
            <a:chExt cx="1449" cy="668"/>
          </a:xfrm>
        </p:grpSpPr>
        <p:sp>
          <p:nvSpPr>
            <p:cNvPr id="268410" name="Rectangle 2170"/>
            <p:cNvSpPr>
              <a:spLocks noChangeArrowheads="1"/>
            </p:cNvSpPr>
            <p:nvPr/>
          </p:nvSpPr>
          <p:spPr bwMode="auto">
            <a:xfrm>
              <a:off x="863" y="1475"/>
              <a:ext cx="1441" cy="384"/>
            </a:xfrm>
            <a:prstGeom prst="rect">
              <a:avLst/>
            </a:prstGeom>
            <a:solidFill>
              <a:srgbClr val="E8BD00"/>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lIns="73025" tIns="36512" rIns="73025" bIns="36512" anchor="ctr"/>
            <a:lstStyle/>
            <a:p>
              <a:endParaRPr lang="en-US">
                <a:solidFill>
                  <a:schemeClr val="bg1"/>
                </a:solidFill>
                <a:latin typeface="+mn-lt"/>
              </a:endParaRPr>
            </a:p>
          </p:txBody>
        </p:sp>
        <p:sp>
          <p:nvSpPr>
            <p:cNvPr id="268411" name="Rectangle 2171"/>
            <p:cNvSpPr>
              <a:spLocks noChangeArrowheads="1"/>
            </p:cNvSpPr>
            <p:nvPr/>
          </p:nvSpPr>
          <p:spPr bwMode="auto">
            <a:xfrm>
              <a:off x="860" y="1480"/>
              <a:ext cx="1440" cy="384"/>
            </a:xfrm>
            <a:prstGeom prst="rect">
              <a:avLst/>
            </a:prstGeom>
            <a:noFill/>
            <a:ln>
              <a:noFill/>
            </a:ln>
            <a:effectLst/>
            <a:extLst>
              <a:ext uri="{909E8E84-426E-40DD-AFC4-6F175D3DCCD1}">
                <a14:hiddenFill xmlns:a14="http://schemas.microsoft.com/office/drawing/2010/main">
                  <a:gradFill rotWithShape="0">
                    <a:gsLst>
                      <a:gs pos="0">
                        <a:srgbClr val="C98A35">
                          <a:gamma/>
                          <a:shade val="46275"/>
                          <a:invGamma/>
                        </a:srgbClr>
                      </a:gs>
                      <a:gs pos="50000">
                        <a:srgbClr val="C98A35"/>
                      </a:gs>
                      <a:gs pos="100000">
                        <a:srgbClr val="C98A35">
                          <a:gamma/>
                          <a:shade val="46275"/>
                          <a:invGamma/>
                        </a:srgbClr>
                      </a:gs>
                    </a:gsLst>
                    <a:lin ang="2700000" scaled="1"/>
                  </a:gradFill>
                </a14:hiddenFill>
              </a:ext>
              <a:ext uri="{91240B29-F687-4F45-9708-019B960494DF}">
                <a14:hiddenLine xmlns:a14="http://schemas.microsoft.com/office/drawing/2010/main" w="12700">
                  <a:solidFill>
                    <a:srgbClr val="C98A35"/>
                  </a:solidFill>
                  <a:miter lim="800000"/>
                  <a:headEnd/>
                  <a:tailEnd/>
                </a14:hiddenLine>
              </a:ext>
            </a:extLst>
          </p:spPr>
          <p:txBody>
            <a:bodyPr wrap="none" lIns="73025" tIns="36512" rIns="73025" bIns="36512" anchor="ctr"/>
            <a:lstStyle/>
            <a:p>
              <a:pPr algn="ctr">
                <a:lnSpc>
                  <a:spcPct val="95000"/>
                </a:lnSpc>
              </a:pPr>
              <a:r>
                <a:rPr lang="en-US" altLang="zh-TW" sz="1400" dirty="0">
                  <a:solidFill>
                    <a:schemeClr val="bg1"/>
                  </a:solidFill>
                  <a:latin typeface="+mn-lt"/>
                  <a:ea typeface="新細明體" panose="02020500000000000000" pitchFamily="18" charset="-120"/>
                </a:rPr>
                <a:t>Before NAT</a:t>
              </a:r>
            </a:p>
            <a:p>
              <a:pPr algn="ctr">
                <a:lnSpc>
                  <a:spcPct val="95000"/>
                </a:lnSpc>
              </a:pPr>
              <a:r>
                <a:rPr lang="en-US" altLang="zh-TW" sz="1400" dirty="0">
                  <a:solidFill>
                    <a:schemeClr val="bg1"/>
                  </a:solidFill>
                  <a:latin typeface="+mn-lt"/>
                  <a:ea typeface="新細明體" panose="02020500000000000000" pitchFamily="18" charset="-120"/>
                </a:rPr>
                <a:t>Outbound Packet</a:t>
              </a:r>
            </a:p>
          </p:txBody>
        </p:sp>
        <p:sp>
          <p:nvSpPr>
            <p:cNvPr id="268412" name="Rectangle 2172"/>
            <p:cNvSpPr>
              <a:spLocks noChangeArrowheads="1"/>
            </p:cNvSpPr>
            <p:nvPr/>
          </p:nvSpPr>
          <p:spPr bwMode="auto">
            <a:xfrm>
              <a:off x="864" y="1196"/>
              <a:ext cx="720" cy="292"/>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latin typeface="+mn-lt"/>
              </a:endParaRPr>
            </a:p>
          </p:txBody>
        </p:sp>
        <p:sp>
          <p:nvSpPr>
            <p:cNvPr id="268413" name="Rectangle 2173"/>
            <p:cNvSpPr>
              <a:spLocks noChangeArrowheads="1"/>
            </p:cNvSpPr>
            <p:nvPr/>
          </p:nvSpPr>
          <p:spPr bwMode="auto">
            <a:xfrm>
              <a:off x="1585" y="1196"/>
              <a:ext cx="720" cy="292"/>
            </a:xfrm>
            <a:prstGeom prst="rect">
              <a:avLst/>
            </a:prstGeom>
            <a:solidFill>
              <a:srgbClr val="0080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268414" name="Rectangle 2174"/>
            <p:cNvSpPr>
              <a:spLocks noChangeArrowheads="1"/>
            </p:cNvSpPr>
            <p:nvPr/>
          </p:nvSpPr>
          <p:spPr bwMode="auto">
            <a:xfrm>
              <a:off x="856" y="1196"/>
              <a:ext cx="720" cy="288"/>
            </a:xfrm>
            <a:prstGeom prst="rect">
              <a:avLst/>
            </a:prstGeom>
            <a:noFill/>
            <a:ln>
              <a:noFill/>
            </a:ln>
            <a:effectLst/>
            <a:extLst>
              <a:ext uri="{909E8E84-426E-40DD-AFC4-6F175D3DCCD1}">
                <a14:hiddenFill xmlns:a14="http://schemas.microsoft.com/office/drawing/2010/main">
                  <a:solidFill>
                    <a:srgbClr val="5F137B"/>
                  </a:solidFill>
                </a14:hiddenFill>
              </a:ext>
              <a:ext uri="{91240B29-F687-4F45-9708-019B960494DF}">
                <a14:hiddenLine xmlns:a14="http://schemas.microsoft.com/office/drawing/2010/main" w="12700">
                  <a:solidFill>
                    <a:srgbClr val="969696"/>
                  </a:solidFill>
                  <a:miter lim="800000"/>
                  <a:headEnd/>
                  <a:tailEnd/>
                </a14:hiddenLine>
              </a:ext>
            </a:extLst>
          </p:spPr>
          <p:txBody>
            <a:bodyPr wrap="none" lIns="73025" tIns="36512" rIns="73025" bIns="36512" anchor="ctr"/>
            <a:lstStyle/>
            <a:p>
              <a:pPr algn="ctr">
                <a:lnSpc>
                  <a:spcPct val="95000"/>
                </a:lnSpc>
              </a:pPr>
              <a:r>
                <a:rPr lang="en-US" altLang="zh-TW" sz="1400" dirty="0" err="1">
                  <a:solidFill>
                    <a:schemeClr val="bg1"/>
                  </a:solidFill>
                  <a:latin typeface="+mn-lt"/>
                  <a:ea typeface="新細明體" panose="02020500000000000000" pitchFamily="18" charset="-120"/>
                </a:rPr>
                <a:t>Src</a:t>
              </a:r>
              <a:r>
                <a:rPr lang="en-US" altLang="zh-TW" sz="1400" dirty="0">
                  <a:solidFill>
                    <a:schemeClr val="bg1"/>
                  </a:solidFill>
                  <a:latin typeface="+mn-lt"/>
                  <a:ea typeface="新細明體" panose="02020500000000000000" pitchFamily="18" charset="-120"/>
                </a:rPr>
                <a:t> </a:t>
              </a:r>
              <a:r>
                <a:rPr lang="en-US" altLang="zh-TW" sz="1400" dirty="0" err="1">
                  <a:solidFill>
                    <a:schemeClr val="bg1"/>
                  </a:solidFill>
                  <a:latin typeface="+mn-lt"/>
                  <a:ea typeface="新細明體" panose="02020500000000000000" pitchFamily="18" charset="-120"/>
                </a:rPr>
                <a:t>Addr</a:t>
              </a:r>
              <a:endParaRPr lang="en-US" altLang="zh-TW" sz="1400" dirty="0">
                <a:solidFill>
                  <a:schemeClr val="bg1"/>
                </a:solidFill>
                <a:latin typeface="+mn-lt"/>
                <a:ea typeface="新細明體" panose="02020500000000000000" pitchFamily="18" charset="-120"/>
              </a:endParaRPr>
            </a:p>
            <a:p>
              <a:pPr algn="ctr">
                <a:lnSpc>
                  <a:spcPct val="95000"/>
                </a:lnSpc>
              </a:pPr>
              <a:r>
                <a:rPr lang="en-US" altLang="zh-TW" sz="1400" dirty="0">
                  <a:solidFill>
                    <a:schemeClr val="bg1"/>
                  </a:solidFill>
                  <a:latin typeface="+mn-lt"/>
                  <a:ea typeface="新細明體" panose="02020500000000000000" pitchFamily="18" charset="-120"/>
                </a:rPr>
                <a:t>10.6.1.20</a:t>
              </a:r>
            </a:p>
          </p:txBody>
        </p:sp>
        <p:sp>
          <p:nvSpPr>
            <p:cNvPr id="268415" name="Rectangle 2175"/>
            <p:cNvSpPr>
              <a:spLocks noChangeArrowheads="1"/>
            </p:cNvSpPr>
            <p:nvPr/>
          </p:nvSpPr>
          <p:spPr bwMode="auto">
            <a:xfrm>
              <a:off x="1584" y="1196"/>
              <a:ext cx="713" cy="288"/>
            </a:xfrm>
            <a:prstGeom prst="rect">
              <a:avLst/>
            </a:prstGeom>
            <a:noFill/>
            <a:ln>
              <a:noFill/>
            </a:ln>
            <a:effectLst/>
            <a:extLst>
              <a:ext uri="{909E8E84-426E-40DD-AFC4-6F175D3DCCD1}">
                <a14:hiddenFill xmlns:a14="http://schemas.microsoft.com/office/drawing/2010/main">
                  <a:gradFill rotWithShape="0">
                    <a:gsLst>
                      <a:gs pos="0">
                        <a:srgbClr val="00A089">
                          <a:gamma/>
                          <a:shade val="46275"/>
                          <a:invGamma/>
                        </a:srgbClr>
                      </a:gs>
                      <a:gs pos="50000">
                        <a:srgbClr val="00A089"/>
                      </a:gs>
                      <a:gs pos="100000">
                        <a:srgbClr val="00A089">
                          <a:gamma/>
                          <a:shade val="46275"/>
                          <a:invGamma/>
                        </a:srgbClr>
                      </a:gs>
                    </a:gsLst>
                    <a:lin ang="2700000" scaled="1"/>
                  </a:gra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nchorCtr="1"/>
            <a:lstStyle/>
            <a:p>
              <a:pPr algn="ctr"/>
              <a:r>
                <a:rPr lang="en-US" altLang="zh-TW" sz="1400" dirty="0" err="1">
                  <a:solidFill>
                    <a:schemeClr val="bg1"/>
                  </a:solidFill>
                  <a:latin typeface="+mn-lt"/>
                  <a:ea typeface="新細明體" panose="02020500000000000000" pitchFamily="18" charset="-120"/>
                </a:rPr>
                <a:t>Dest</a:t>
              </a:r>
              <a:r>
                <a:rPr lang="en-US" altLang="zh-TW" sz="1400" dirty="0">
                  <a:solidFill>
                    <a:schemeClr val="bg1"/>
                  </a:solidFill>
                  <a:latin typeface="+mn-lt"/>
                  <a:ea typeface="新細明體" panose="02020500000000000000" pitchFamily="18" charset="-120"/>
                </a:rPr>
                <a:t> </a:t>
              </a:r>
              <a:r>
                <a:rPr lang="en-US" altLang="zh-TW" sz="1400" dirty="0" err="1">
                  <a:solidFill>
                    <a:schemeClr val="bg1"/>
                  </a:solidFill>
                  <a:latin typeface="+mn-lt"/>
                  <a:ea typeface="新細明體" panose="02020500000000000000" pitchFamily="18" charset="-120"/>
                </a:rPr>
                <a:t>Addr</a:t>
              </a:r>
              <a:endParaRPr lang="en-US" altLang="zh-TW" sz="1400" dirty="0">
                <a:solidFill>
                  <a:schemeClr val="bg1"/>
                </a:solidFill>
                <a:latin typeface="+mn-lt"/>
                <a:ea typeface="新細明體" panose="02020500000000000000" pitchFamily="18" charset="-120"/>
              </a:endParaRPr>
            </a:p>
            <a:p>
              <a:pPr algn="ctr"/>
              <a:r>
                <a:rPr lang="en-US" altLang="zh-TW" sz="1400" dirty="0">
                  <a:solidFill>
                    <a:schemeClr val="bg1"/>
                  </a:solidFill>
                  <a:latin typeface="+mn-lt"/>
                  <a:ea typeface="新細明體" panose="02020500000000000000" pitchFamily="18" charset="-120"/>
                </a:rPr>
                <a:t>Outside Host</a:t>
              </a:r>
            </a:p>
          </p:txBody>
        </p:sp>
      </p:grpSp>
      <p:grpSp>
        <p:nvGrpSpPr>
          <p:cNvPr id="268416" name="Group 2176"/>
          <p:cNvGrpSpPr>
            <a:grpSpLocks/>
          </p:cNvGrpSpPr>
          <p:nvPr/>
        </p:nvGrpSpPr>
        <p:grpSpPr bwMode="auto">
          <a:xfrm>
            <a:off x="5195888" y="1773238"/>
            <a:ext cx="2300287" cy="1073150"/>
            <a:chOff x="3216" y="432"/>
            <a:chExt cx="1449" cy="676"/>
          </a:xfrm>
          <a:effectLst/>
        </p:grpSpPr>
        <p:sp>
          <p:nvSpPr>
            <p:cNvPr id="268417" name="Rectangle 2177"/>
            <p:cNvSpPr>
              <a:spLocks noChangeArrowheads="1"/>
            </p:cNvSpPr>
            <p:nvPr/>
          </p:nvSpPr>
          <p:spPr bwMode="auto">
            <a:xfrm>
              <a:off x="3224" y="724"/>
              <a:ext cx="1441" cy="384"/>
            </a:xfrm>
            <a:prstGeom prst="rect">
              <a:avLst/>
            </a:prstGeom>
            <a:solidFill>
              <a:srgbClr val="5F13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268418" name="Rectangle 2178"/>
            <p:cNvSpPr>
              <a:spLocks noChangeArrowheads="1"/>
            </p:cNvSpPr>
            <p:nvPr/>
          </p:nvSpPr>
          <p:spPr bwMode="auto">
            <a:xfrm>
              <a:off x="3220" y="716"/>
              <a:ext cx="1440" cy="384"/>
            </a:xfrm>
            <a:prstGeom prst="rect">
              <a:avLst/>
            </a:prstGeom>
            <a:noFill/>
            <a:ln>
              <a:noFill/>
            </a:ln>
            <a:effectLst/>
            <a:extLst>
              <a:ext uri="{909E8E84-426E-40DD-AFC4-6F175D3DCCD1}">
                <a14:hiddenFill xmlns:a14="http://schemas.microsoft.com/office/drawing/2010/main">
                  <a:gradFill rotWithShape="0">
                    <a:gsLst>
                      <a:gs pos="0">
                        <a:srgbClr val="C98A35">
                          <a:gamma/>
                          <a:shade val="46275"/>
                          <a:invGamma/>
                        </a:srgbClr>
                      </a:gs>
                      <a:gs pos="50000">
                        <a:srgbClr val="C98A35"/>
                      </a:gs>
                      <a:gs pos="100000">
                        <a:srgbClr val="C98A35">
                          <a:gamma/>
                          <a:shade val="46275"/>
                          <a:invGamma/>
                        </a:srgbClr>
                      </a:gs>
                    </a:gsLst>
                    <a:lin ang="2700000" scaled="1"/>
                  </a:gradFill>
                </a14:hiddenFill>
              </a:ext>
              <a:ext uri="{91240B29-F687-4F45-9708-019B960494DF}">
                <a14:hiddenLine xmlns:a14="http://schemas.microsoft.com/office/drawing/2010/main" w="12700">
                  <a:solidFill>
                    <a:srgbClr val="C98A35"/>
                  </a:solidFill>
                  <a:miter lim="800000"/>
                  <a:headEnd/>
                  <a:tailEnd/>
                </a14:hiddenLine>
              </a:ext>
            </a:extLst>
          </p:spPr>
          <p:txBody>
            <a:bodyPr wrap="none" lIns="73025" tIns="36512" rIns="73025" bIns="36512" anchor="ctr"/>
            <a:lstStyle/>
            <a:p>
              <a:pPr algn="ctr">
                <a:lnSpc>
                  <a:spcPct val="95000"/>
                </a:lnSpc>
              </a:pPr>
              <a:r>
                <a:rPr lang="en-US" altLang="zh-TW" sz="1400" dirty="0">
                  <a:solidFill>
                    <a:schemeClr val="bg1"/>
                  </a:solidFill>
                  <a:latin typeface="+mn-lt"/>
                  <a:ea typeface="新細明體" panose="02020500000000000000" pitchFamily="18" charset="-120"/>
                </a:rPr>
                <a:t>After NAT</a:t>
              </a:r>
            </a:p>
            <a:p>
              <a:pPr algn="ctr">
                <a:lnSpc>
                  <a:spcPct val="95000"/>
                </a:lnSpc>
              </a:pPr>
              <a:r>
                <a:rPr lang="en-US" altLang="zh-TW" sz="1400" dirty="0">
                  <a:solidFill>
                    <a:schemeClr val="bg1"/>
                  </a:solidFill>
                  <a:latin typeface="+mn-lt"/>
                  <a:ea typeface="新細明體" panose="02020500000000000000" pitchFamily="18" charset="-120"/>
                </a:rPr>
                <a:t>Outbound Packet</a:t>
              </a:r>
            </a:p>
          </p:txBody>
        </p:sp>
        <p:sp>
          <p:nvSpPr>
            <p:cNvPr id="268419" name="Rectangle 2179"/>
            <p:cNvSpPr>
              <a:spLocks noChangeArrowheads="1"/>
            </p:cNvSpPr>
            <p:nvPr/>
          </p:nvSpPr>
          <p:spPr bwMode="auto">
            <a:xfrm>
              <a:off x="3224" y="432"/>
              <a:ext cx="720" cy="292"/>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268420" name="Rectangle 2180"/>
            <p:cNvSpPr>
              <a:spLocks noChangeArrowheads="1"/>
            </p:cNvSpPr>
            <p:nvPr/>
          </p:nvSpPr>
          <p:spPr bwMode="auto">
            <a:xfrm>
              <a:off x="3945" y="432"/>
              <a:ext cx="720" cy="292"/>
            </a:xfrm>
            <a:prstGeom prst="rect">
              <a:avLst/>
            </a:prstGeom>
            <a:solidFill>
              <a:srgbClr val="0080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268421" name="Rectangle 2181"/>
            <p:cNvSpPr>
              <a:spLocks noChangeArrowheads="1"/>
            </p:cNvSpPr>
            <p:nvPr/>
          </p:nvSpPr>
          <p:spPr bwMode="auto">
            <a:xfrm>
              <a:off x="3216" y="432"/>
              <a:ext cx="720" cy="288"/>
            </a:xfrm>
            <a:prstGeom prst="rect">
              <a:avLst/>
            </a:prstGeom>
            <a:noFill/>
            <a:ln>
              <a:noFill/>
            </a:ln>
            <a:effectLst/>
            <a:extLst>
              <a:ext uri="{909E8E84-426E-40DD-AFC4-6F175D3DCCD1}">
                <a14:hiddenFill xmlns:a14="http://schemas.microsoft.com/office/drawing/2010/main">
                  <a:solidFill>
                    <a:srgbClr val="5F137B"/>
                  </a:solidFill>
                </a14:hiddenFill>
              </a:ext>
              <a:ext uri="{91240B29-F687-4F45-9708-019B960494DF}">
                <a14:hiddenLine xmlns:a14="http://schemas.microsoft.com/office/drawing/2010/main" w="12700">
                  <a:solidFill>
                    <a:srgbClr val="969696"/>
                  </a:solidFill>
                  <a:miter lim="800000"/>
                  <a:headEnd/>
                  <a:tailEnd/>
                </a14:hiddenLine>
              </a:ext>
            </a:extLst>
          </p:spPr>
          <p:txBody>
            <a:bodyPr wrap="none" lIns="73025" tIns="36512" rIns="73025" bIns="36512" anchor="ctr"/>
            <a:lstStyle/>
            <a:p>
              <a:pPr algn="ctr">
                <a:lnSpc>
                  <a:spcPct val="95000"/>
                </a:lnSpc>
              </a:pPr>
              <a:r>
                <a:rPr lang="en-US" altLang="zh-TW" sz="1400" dirty="0" err="1">
                  <a:solidFill>
                    <a:schemeClr val="bg1"/>
                  </a:solidFill>
                  <a:latin typeface="+mn-lt"/>
                  <a:ea typeface="新細明體" panose="02020500000000000000" pitchFamily="18" charset="-120"/>
                </a:rPr>
                <a:t>Src</a:t>
              </a:r>
              <a:r>
                <a:rPr lang="en-US" altLang="zh-TW" sz="1400" dirty="0">
                  <a:solidFill>
                    <a:schemeClr val="bg1"/>
                  </a:solidFill>
                  <a:latin typeface="+mn-lt"/>
                  <a:ea typeface="新細明體" panose="02020500000000000000" pitchFamily="18" charset="-120"/>
                </a:rPr>
                <a:t> </a:t>
              </a:r>
              <a:r>
                <a:rPr lang="en-US" altLang="zh-TW" sz="1400" dirty="0" err="1">
                  <a:solidFill>
                    <a:schemeClr val="bg1"/>
                  </a:solidFill>
                  <a:latin typeface="+mn-lt"/>
                  <a:ea typeface="新細明體" panose="02020500000000000000" pitchFamily="18" charset="-120"/>
                </a:rPr>
                <a:t>Addr</a:t>
              </a:r>
              <a:endParaRPr lang="en-US" altLang="zh-TW" sz="1400" dirty="0">
                <a:solidFill>
                  <a:schemeClr val="bg1"/>
                </a:solidFill>
                <a:latin typeface="+mn-lt"/>
                <a:ea typeface="新細明體" panose="02020500000000000000" pitchFamily="18" charset="-120"/>
              </a:endParaRPr>
            </a:p>
            <a:p>
              <a:pPr algn="ctr">
                <a:lnSpc>
                  <a:spcPct val="95000"/>
                </a:lnSpc>
              </a:pPr>
              <a:r>
                <a:rPr lang="en-US" altLang="zh-TW" sz="1400" dirty="0">
                  <a:solidFill>
                    <a:schemeClr val="bg1"/>
                  </a:solidFill>
                  <a:latin typeface="+mn-lt"/>
                  <a:ea typeface="新細明體" panose="02020500000000000000" pitchFamily="18" charset="-120"/>
                </a:rPr>
                <a:t>171.69.68.10</a:t>
              </a:r>
            </a:p>
          </p:txBody>
        </p:sp>
        <p:sp>
          <p:nvSpPr>
            <p:cNvPr id="268422" name="Rectangle 2182"/>
            <p:cNvSpPr>
              <a:spLocks noChangeArrowheads="1"/>
            </p:cNvSpPr>
            <p:nvPr/>
          </p:nvSpPr>
          <p:spPr bwMode="auto">
            <a:xfrm>
              <a:off x="3944" y="432"/>
              <a:ext cx="713" cy="288"/>
            </a:xfrm>
            <a:prstGeom prst="rect">
              <a:avLst/>
            </a:prstGeom>
            <a:noFill/>
            <a:ln>
              <a:noFill/>
            </a:ln>
            <a:effectLst/>
            <a:extLst>
              <a:ext uri="{909E8E84-426E-40DD-AFC4-6F175D3DCCD1}">
                <a14:hiddenFill xmlns:a14="http://schemas.microsoft.com/office/drawing/2010/main">
                  <a:gradFill rotWithShape="0">
                    <a:gsLst>
                      <a:gs pos="0">
                        <a:srgbClr val="00A089">
                          <a:gamma/>
                          <a:shade val="46275"/>
                          <a:invGamma/>
                        </a:srgbClr>
                      </a:gs>
                      <a:gs pos="50000">
                        <a:srgbClr val="00A089"/>
                      </a:gs>
                      <a:gs pos="100000">
                        <a:srgbClr val="00A089">
                          <a:gamma/>
                          <a:shade val="46275"/>
                          <a:invGamma/>
                        </a:srgbClr>
                      </a:gs>
                    </a:gsLst>
                    <a:lin ang="2700000" scaled="1"/>
                  </a:gra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nchorCtr="1"/>
            <a:lstStyle/>
            <a:p>
              <a:pPr algn="ctr"/>
              <a:r>
                <a:rPr lang="en-US" altLang="zh-TW" sz="1400" dirty="0" err="1">
                  <a:solidFill>
                    <a:schemeClr val="bg1"/>
                  </a:solidFill>
                  <a:latin typeface="+mn-lt"/>
                  <a:ea typeface="新細明體" panose="02020500000000000000" pitchFamily="18" charset="-120"/>
                </a:rPr>
                <a:t>Dest</a:t>
              </a:r>
              <a:r>
                <a:rPr lang="en-US" altLang="zh-TW" sz="1400" dirty="0">
                  <a:solidFill>
                    <a:schemeClr val="bg1"/>
                  </a:solidFill>
                  <a:latin typeface="+mn-lt"/>
                  <a:ea typeface="新細明體" panose="02020500000000000000" pitchFamily="18" charset="-120"/>
                </a:rPr>
                <a:t> </a:t>
              </a:r>
              <a:r>
                <a:rPr lang="en-US" altLang="zh-TW" sz="1400" dirty="0" err="1">
                  <a:solidFill>
                    <a:schemeClr val="bg1"/>
                  </a:solidFill>
                  <a:latin typeface="+mn-lt"/>
                  <a:ea typeface="新細明體" panose="02020500000000000000" pitchFamily="18" charset="-120"/>
                </a:rPr>
                <a:t>Addr</a:t>
              </a:r>
              <a:endParaRPr lang="en-US" altLang="zh-TW" sz="1400" dirty="0">
                <a:solidFill>
                  <a:schemeClr val="bg1"/>
                </a:solidFill>
                <a:latin typeface="+mn-lt"/>
                <a:ea typeface="新細明體" panose="02020500000000000000" pitchFamily="18" charset="-120"/>
              </a:endParaRPr>
            </a:p>
            <a:p>
              <a:pPr algn="ctr"/>
              <a:r>
                <a:rPr lang="en-US" altLang="zh-TW" sz="1400" dirty="0">
                  <a:solidFill>
                    <a:schemeClr val="bg1"/>
                  </a:solidFill>
                  <a:latin typeface="+mn-lt"/>
                  <a:ea typeface="新細明體" panose="02020500000000000000" pitchFamily="18" charset="-120"/>
                </a:rPr>
                <a:t>Outside Host</a:t>
              </a:r>
            </a:p>
          </p:txBody>
        </p:sp>
      </p:grpSp>
      <p:grpSp>
        <p:nvGrpSpPr>
          <p:cNvPr id="268423" name="Group 2183"/>
          <p:cNvGrpSpPr>
            <a:grpSpLocks/>
          </p:cNvGrpSpPr>
          <p:nvPr/>
        </p:nvGrpSpPr>
        <p:grpSpPr bwMode="auto">
          <a:xfrm>
            <a:off x="1538288" y="3074988"/>
            <a:ext cx="5715000" cy="160337"/>
            <a:chOff x="912" y="1820"/>
            <a:chExt cx="3997" cy="113"/>
          </a:xfrm>
        </p:grpSpPr>
        <p:sp>
          <p:nvSpPr>
            <p:cNvPr id="268424" name="Freeform 2184"/>
            <p:cNvSpPr>
              <a:spLocks/>
            </p:cNvSpPr>
            <p:nvPr/>
          </p:nvSpPr>
          <p:spPr bwMode="auto">
            <a:xfrm>
              <a:off x="2584" y="1821"/>
              <a:ext cx="2325" cy="112"/>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68425" name="Line 2185"/>
            <p:cNvSpPr>
              <a:spLocks noChangeShapeType="1"/>
            </p:cNvSpPr>
            <p:nvPr/>
          </p:nvSpPr>
          <p:spPr bwMode="auto">
            <a:xfrm flipH="1">
              <a:off x="912" y="1820"/>
              <a:ext cx="1728" cy="0"/>
            </a:xfrm>
            <a:prstGeom prst="line">
              <a:avLst/>
            </a:prstGeom>
            <a:noFill/>
            <a:ln w="25400">
              <a:solidFill>
                <a:schemeClr val="accent2"/>
              </a:solidFill>
              <a:round/>
              <a:headEnd/>
              <a:tailEnd/>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lIns="73025" tIns="36512" rIns="73025" bIns="36512"/>
            <a:lstStyle/>
            <a:p>
              <a:endParaRPr lang="en-US"/>
            </a:p>
          </p:txBody>
        </p:sp>
      </p:grpSp>
      <p:grpSp>
        <p:nvGrpSpPr>
          <p:cNvPr id="268474" name="Group 2234"/>
          <p:cNvGrpSpPr>
            <a:grpSpLocks/>
          </p:cNvGrpSpPr>
          <p:nvPr/>
        </p:nvGrpSpPr>
        <p:grpSpPr bwMode="auto">
          <a:xfrm>
            <a:off x="563563" y="2998788"/>
            <a:ext cx="8072437" cy="1806575"/>
            <a:chOff x="355" y="1889"/>
            <a:chExt cx="5085" cy="1138"/>
          </a:xfrm>
        </p:grpSpPr>
        <p:sp>
          <p:nvSpPr>
            <p:cNvPr id="268345" name="AutoShape 2105"/>
            <p:cNvSpPr>
              <a:spLocks noChangeArrowheads="1"/>
            </p:cNvSpPr>
            <p:nvPr/>
          </p:nvSpPr>
          <p:spPr bwMode="auto">
            <a:xfrm>
              <a:off x="2728" y="1889"/>
              <a:ext cx="192" cy="528"/>
            </a:xfrm>
            <a:prstGeom prst="downArrow">
              <a:avLst>
                <a:gd name="adj1" fmla="val 50000"/>
                <a:gd name="adj2" fmla="val 68750"/>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sz="2000"/>
            </a:p>
          </p:txBody>
        </p:sp>
        <p:sp>
          <p:nvSpPr>
            <p:cNvPr id="268427" name="Rectangle 2187"/>
            <p:cNvSpPr>
              <a:spLocks noChangeArrowheads="1"/>
            </p:cNvSpPr>
            <p:nvPr/>
          </p:nvSpPr>
          <p:spPr bwMode="auto">
            <a:xfrm>
              <a:off x="355" y="2442"/>
              <a:ext cx="429" cy="584"/>
            </a:xfrm>
            <a:prstGeom prst="rect">
              <a:avLst/>
            </a:prstGeom>
            <a:solidFill>
              <a:srgbClr val="0080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sz="2000"/>
            </a:p>
          </p:txBody>
        </p:sp>
        <p:sp>
          <p:nvSpPr>
            <p:cNvPr id="268429" name="Rectangle 2189"/>
            <p:cNvSpPr>
              <a:spLocks noChangeArrowheads="1"/>
            </p:cNvSpPr>
            <p:nvPr/>
          </p:nvSpPr>
          <p:spPr bwMode="auto">
            <a:xfrm>
              <a:off x="1876" y="2442"/>
              <a:ext cx="1240" cy="584"/>
            </a:xfrm>
            <a:prstGeom prst="rect">
              <a:avLst/>
            </a:prstGeom>
            <a:solidFill>
              <a:srgbClr val="BCBF8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sz="2000"/>
            </a:p>
          </p:txBody>
        </p:sp>
        <p:sp>
          <p:nvSpPr>
            <p:cNvPr id="268430" name="Rectangle 2190"/>
            <p:cNvSpPr>
              <a:spLocks noChangeArrowheads="1"/>
            </p:cNvSpPr>
            <p:nvPr/>
          </p:nvSpPr>
          <p:spPr bwMode="auto">
            <a:xfrm>
              <a:off x="3068" y="2444"/>
              <a:ext cx="1224" cy="583"/>
            </a:xfrm>
            <a:prstGeom prst="rect">
              <a:avLst/>
            </a:prstGeom>
            <a:solidFill>
              <a:srgbClr val="0054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sz="2000"/>
            </a:p>
          </p:txBody>
        </p:sp>
        <p:sp>
          <p:nvSpPr>
            <p:cNvPr id="268431" name="Rectangle 2191"/>
            <p:cNvSpPr>
              <a:spLocks noChangeArrowheads="1"/>
            </p:cNvSpPr>
            <p:nvPr/>
          </p:nvSpPr>
          <p:spPr bwMode="auto">
            <a:xfrm>
              <a:off x="4269" y="2442"/>
              <a:ext cx="1151" cy="58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sz="2000"/>
            </a:p>
          </p:txBody>
        </p:sp>
        <p:sp>
          <p:nvSpPr>
            <p:cNvPr id="268433" name="Rectangle 2193"/>
            <p:cNvSpPr>
              <a:spLocks noChangeArrowheads="1"/>
            </p:cNvSpPr>
            <p:nvPr/>
          </p:nvSpPr>
          <p:spPr bwMode="auto">
            <a:xfrm>
              <a:off x="362" y="2496"/>
              <a:ext cx="402" cy="23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000">
                  <a:solidFill>
                    <a:schemeClr val="tx2"/>
                  </a:solidFill>
                </a:rPr>
                <a:t>Pro</a:t>
              </a:r>
              <a:endParaRPr lang="en-US" altLang="en-US" sz="2000">
                <a:solidFill>
                  <a:schemeClr val="tx2"/>
                </a:solidFill>
                <a:effectLst>
                  <a:outerShdw blurRad="38100" dist="38100" dir="2700000" algn="tl">
                    <a:srgbClr val="C0C0C0"/>
                  </a:outerShdw>
                </a:effectLst>
              </a:endParaRPr>
            </a:p>
          </p:txBody>
        </p:sp>
        <p:sp>
          <p:nvSpPr>
            <p:cNvPr id="268434" name="Rectangle 2194"/>
            <p:cNvSpPr>
              <a:spLocks noChangeArrowheads="1"/>
            </p:cNvSpPr>
            <p:nvPr/>
          </p:nvSpPr>
          <p:spPr bwMode="auto">
            <a:xfrm>
              <a:off x="1948" y="2496"/>
              <a:ext cx="1104" cy="23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000">
                  <a:solidFill>
                    <a:schemeClr val="tx2"/>
                  </a:solidFill>
                </a:rPr>
                <a:t>Inside Local</a:t>
              </a:r>
              <a:endParaRPr lang="en-US" altLang="en-US" sz="2000">
                <a:solidFill>
                  <a:schemeClr val="tx2"/>
                </a:solidFill>
                <a:effectLst>
                  <a:outerShdw blurRad="38100" dist="38100" dir="2700000" algn="tl">
                    <a:srgbClr val="C0C0C0"/>
                  </a:outerShdw>
                </a:effectLst>
              </a:endParaRPr>
            </a:p>
          </p:txBody>
        </p:sp>
        <p:sp>
          <p:nvSpPr>
            <p:cNvPr id="268435" name="Rectangle 2195"/>
            <p:cNvSpPr>
              <a:spLocks noChangeArrowheads="1"/>
            </p:cNvSpPr>
            <p:nvPr/>
          </p:nvSpPr>
          <p:spPr bwMode="auto">
            <a:xfrm>
              <a:off x="3116" y="2500"/>
              <a:ext cx="1104" cy="23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000">
                  <a:solidFill>
                    <a:schemeClr val="tx2"/>
                  </a:solidFill>
                </a:rPr>
                <a:t>Outside Local</a:t>
              </a:r>
              <a:endParaRPr lang="en-US" altLang="en-US" sz="2000">
                <a:solidFill>
                  <a:schemeClr val="tx2"/>
                </a:solidFill>
                <a:effectLst>
                  <a:outerShdw blurRad="38100" dist="38100" dir="2700000" algn="tl">
                    <a:srgbClr val="C0C0C0"/>
                  </a:outerShdw>
                </a:effectLst>
              </a:endParaRPr>
            </a:p>
          </p:txBody>
        </p:sp>
        <p:sp>
          <p:nvSpPr>
            <p:cNvPr id="268436" name="Rectangle 2196"/>
            <p:cNvSpPr>
              <a:spLocks noChangeArrowheads="1"/>
            </p:cNvSpPr>
            <p:nvPr/>
          </p:nvSpPr>
          <p:spPr bwMode="auto">
            <a:xfrm>
              <a:off x="4240" y="2496"/>
              <a:ext cx="1200" cy="23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000" dirty="0">
                  <a:solidFill>
                    <a:schemeClr val="tx2"/>
                  </a:solidFill>
                </a:rPr>
                <a:t>Outside Global</a:t>
              </a:r>
              <a:endParaRPr lang="en-US" altLang="en-US" sz="2000" dirty="0">
                <a:solidFill>
                  <a:schemeClr val="tx2"/>
                </a:solidFill>
                <a:effectLst>
                  <a:outerShdw blurRad="38100" dist="38100" dir="2700000" algn="tl">
                    <a:srgbClr val="C0C0C0"/>
                  </a:outerShdw>
                </a:effectLst>
              </a:endParaRPr>
            </a:p>
          </p:txBody>
        </p:sp>
        <p:sp>
          <p:nvSpPr>
            <p:cNvPr id="268428" name="Rectangle 2188"/>
            <p:cNvSpPr>
              <a:spLocks noChangeArrowheads="1"/>
            </p:cNvSpPr>
            <p:nvPr/>
          </p:nvSpPr>
          <p:spPr bwMode="auto">
            <a:xfrm>
              <a:off x="776" y="2442"/>
              <a:ext cx="1116" cy="584"/>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sz="2000"/>
            </a:p>
          </p:txBody>
        </p:sp>
        <p:sp>
          <p:nvSpPr>
            <p:cNvPr id="268377" name="Rectangle 2137"/>
            <p:cNvSpPr>
              <a:spLocks noChangeArrowheads="1"/>
            </p:cNvSpPr>
            <p:nvPr/>
          </p:nvSpPr>
          <p:spPr bwMode="auto">
            <a:xfrm>
              <a:off x="775" y="2498"/>
              <a:ext cx="1117" cy="23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000">
                  <a:solidFill>
                    <a:schemeClr val="tx2"/>
                  </a:solidFill>
                </a:rPr>
                <a:t>Inside Global</a:t>
              </a:r>
              <a:endParaRPr lang="en-US" altLang="en-US" sz="2000">
                <a:solidFill>
                  <a:schemeClr val="tx2"/>
                </a:solidFill>
                <a:effectLst>
                  <a:outerShdw blurRad="38100" dist="38100" dir="2700000" algn="tl">
                    <a:srgbClr val="C0C0C0"/>
                  </a:outerShdw>
                </a:effectLst>
              </a:endParaRPr>
            </a:p>
          </p:txBody>
        </p:sp>
        <p:sp>
          <p:nvSpPr>
            <p:cNvPr id="268439" name="Line 2199"/>
            <p:cNvSpPr>
              <a:spLocks noChangeShapeType="1"/>
            </p:cNvSpPr>
            <p:nvPr/>
          </p:nvSpPr>
          <p:spPr bwMode="auto">
            <a:xfrm>
              <a:off x="365" y="2736"/>
              <a:ext cx="5053"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sz="2000"/>
            </a:p>
          </p:txBody>
        </p:sp>
        <p:sp>
          <p:nvSpPr>
            <p:cNvPr id="268384" name="Rectangle 2144"/>
            <p:cNvSpPr>
              <a:spLocks noChangeArrowheads="1"/>
            </p:cNvSpPr>
            <p:nvPr/>
          </p:nvSpPr>
          <p:spPr bwMode="auto">
            <a:xfrm>
              <a:off x="377" y="2724"/>
              <a:ext cx="368"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000">
                  <a:solidFill>
                    <a:schemeClr val="tx2"/>
                  </a:solidFill>
                </a:rPr>
                <a:t>---</a:t>
              </a:r>
              <a:endParaRPr lang="en-US" altLang="en-US" sz="2000">
                <a:solidFill>
                  <a:schemeClr val="tx2"/>
                </a:solidFill>
                <a:effectLst>
                  <a:outerShdw blurRad="38100" dist="38100" dir="2700000" algn="tl">
                    <a:srgbClr val="C0C0C0"/>
                  </a:outerShdw>
                </a:effectLst>
              </a:endParaRPr>
            </a:p>
          </p:txBody>
        </p:sp>
        <p:sp>
          <p:nvSpPr>
            <p:cNvPr id="268440" name="Rectangle 2200"/>
            <p:cNvSpPr>
              <a:spLocks noChangeArrowheads="1"/>
            </p:cNvSpPr>
            <p:nvPr/>
          </p:nvSpPr>
          <p:spPr bwMode="auto">
            <a:xfrm>
              <a:off x="3120" y="2724"/>
              <a:ext cx="1104"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000">
                  <a:solidFill>
                    <a:schemeClr val="tx2"/>
                  </a:solidFill>
                </a:rPr>
                <a:t>---</a:t>
              </a:r>
              <a:endParaRPr lang="en-US" altLang="en-US" sz="2000">
                <a:solidFill>
                  <a:schemeClr val="tx2"/>
                </a:solidFill>
                <a:effectLst>
                  <a:outerShdw blurRad="38100" dist="38100" dir="2700000" algn="tl">
                    <a:srgbClr val="C0C0C0"/>
                  </a:outerShdw>
                </a:effectLst>
              </a:endParaRPr>
            </a:p>
          </p:txBody>
        </p:sp>
        <p:sp>
          <p:nvSpPr>
            <p:cNvPr id="268441" name="Rectangle 2201"/>
            <p:cNvSpPr>
              <a:spLocks noChangeArrowheads="1"/>
            </p:cNvSpPr>
            <p:nvPr/>
          </p:nvSpPr>
          <p:spPr bwMode="auto">
            <a:xfrm>
              <a:off x="4298" y="2724"/>
              <a:ext cx="1104"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000">
                  <a:solidFill>
                    <a:schemeClr val="tx2"/>
                  </a:solidFill>
                </a:rPr>
                <a:t>---</a:t>
              </a:r>
              <a:endParaRPr lang="en-US" altLang="en-US" sz="2000">
                <a:solidFill>
                  <a:schemeClr val="tx2"/>
                </a:solidFill>
                <a:effectLst>
                  <a:outerShdw blurRad="38100" dist="38100" dir="2700000" algn="tl">
                    <a:srgbClr val="C0C0C0"/>
                  </a:outerShdw>
                </a:effectLst>
              </a:endParaRPr>
            </a:p>
          </p:txBody>
        </p:sp>
        <p:sp>
          <p:nvSpPr>
            <p:cNvPr id="268374" name="Rectangle 2134"/>
            <p:cNvSpPr>
              <a:spLocks noChangeArrowheads="1"/>
            </p:cNvSpPr>
            <p:nvPr/>
          </p:nvSpPr>
          <p:spPr bwMode="auto">
            <a:xfrm>
              <a:off x="773" y="2762"/>
              <a:ext cx="1104" cy="23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000" dirty="0">
                  <a:solidFill>
                    <a:schemeClr val="tx2"/>
                  </a:solidFill>
                </a:rPr>
                <a:t>171.69.68.10</a:t>
              </a:r>
              <a:endParaRPr lang="en-US" altLang="en-US" sz="2000" dirty="0">
                <a:solidFill>
                  <a:schemeClr val="tx2"/>
                </a:solidFill>
                <a:effectLst>
                  <a:outerShdw blurRad="38100" dist="38100" dir="2700000" algn="tl">
                    <a:srgbClr val="C0C0C0"/>
                  </a:outerShdw>
                </a:effectLst>
              </a:endParaRPr>
            </a:p>
          </p:txBody>
        </p:sp>
        <p:sp>
          <p:nvSpPr>
            <p:cNvPr id="268442" name="Rectangle 2202"/>
            <p:cNvSpPr>
              <a:spLocks noChangeArrowheads="1"/>
            </p:cNvSpPr>
            <p:nvPr/>
          </p:nvSpPr>
          <p:spPr bwMode="auto">
            <a:xfrm>
              <a:off x="1920" y="2760"/>
              <a:ext cx="1104" cy="23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000">
                  <a:solidFill>
                    <a:schemeClr val="tx2"/>
                  </a:solidFill>
                </a:rPr>
                <a:t>10.6.1.20</a:t>
              </a:r>
              <a:endParaRPr lang="en-US" altLang="en-US" sz="2000">
                <a:solidFill>
                  <a:schemeClr val="tx2"/>
                </a:solidFill>
                <a:effectLst>
                  <a:outerShdw blurRad="38100" dist="38100" dir="2700000" algn="tl">
                    <a:srgbClr val="C0C0C0"/>
                  </a:outerShdw>
                </a:effectLst>
              </a:endParaRPr>
            </a:p>
          </p:txBody>
        </p:sp>
      </p:grpSp>
      <p:sp>
        <p:nvSpPr>
          <p:cNvPr id="268443" name="Line 2203"/>
          <p:cNvSpPr>
            <a:spLocks noChangeShapeType="1"/>
          </p:cNvSpPr>
          <p:nvPr/>
        </p:nvSpPr>
        <p:spPr bwMode="auto">
          <a:xfrm>
            <a:off x="1066800" y="5334000"/>
            <a:ext cx="1828800"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268445" name="Line 2205"/>
          <p:cNvSpPr>
            <a:spLocks noChangeShapeType="1"/>
          </p:cNvSpPr>
          <p:nvPr/>
        </p:nvSpPr>
        <p:spPr bwMode="auto">
          <a:xfrm>
            <a:off x="1066800" y="5629275"/>
            <a:ext cx="1828800"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268446" name="Line 2206"/>
          <p:cNvSpPr>
            <a:spLocks noChangeShapeType="1"/>
          </p:cNvSpPr>
          <p:nvPr/>
        </p:nvSpPr>
        <p:spPr bwMode="auto">
          <a:xfrm>
            <a:off x="1066800" y="5953125"/>
            <a:ext cx="1828800"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268447" name="Line 2207"/>
          <p:cNvSpPr>
            <a:spLocks noChangeShapeType="1"/>
          </p:cNvSpPr>
          <p:nvPr/>
        </p:nvSpPr>
        <p:spPr bwMode="auto">
          <a:xfrm>
            <a:off x="1066800" y="6257925"/>
            <a:ext cx="1828800"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268470" name="Rectangle 2230"/>
          <p:cNvSpPr>
            <a:spLocks noChangeArrowheads="1"/>
          </p:cNvSpPr>
          <p:nvPr/>
        </p:nvSpPr>
        <p:spPr bwMode="auto">
          <a:xfrm>
            <a:off x="1057275" y="5334000"/>
            <a:ext cx="1828800" cy="3048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2B6DD7">
                        <a:gamma/>
                        <a:shade val="46275"/>
                        <a:invGamma/>
                      </a:srgbClr>
                    </a:gs>
                    <a:gs pos="50000">
                      <a:srgbClr val="2B6DD7"/>
                    </a:gs>
                    <a:gs pos="100000">
                      <a:srgbClr val="2B6DD7">
                        <a:gamma/>
                        <a:shade val="46275"/>
                        <a:invGamma/>
                      </a:srgbClr>
                    </a:gs>
                  </a:gsLst>
                  <a:lin ang="2700000" scaled="1"/>
                </a:gradFill>
              </a14:hiddenFill>
            </a:ext>
            <a:ext uri="{91240B29-F687-4F45-9708-019B960494DF}">
              <a14:hiddenLine xmlns:a14="http://schemas.microsoft.com/office/drawing/2010/main" w="9525">
                <a:solidFill>
                  <a:srgbClr val="6393E1"/>
                </a:solidFill>
                <a:miter lim="800000"/>
                <a:headEnd type="none" w="sm" len="sm"/>
                <a:tailEnd type="none" w="sm" len="sm"/>
              </a14:hiddenLine>
            </a:ext>
          </a:extLst>
        </p:spPr>
        <p:txBody>
          <a:bodyPr wrap="none" lIns="73025" tIns="36512" rIns="73025" bIns="36512" anchor="ctr"/>
          <a:lstStyle/>
          <a:p>
            <a:pPr algn="ctr"/>
            <a:r>
              <a:rPr lang="en-US" altLang="zh-TW" sz="1600">
                <a:solidFill>
                  <a:schemeClr val="tx2"/>
                </a:solidFill>
                <a:ea typeface="新細明體" panose="02020500000000000000" pitchFamily="18" charset="-120"/>
              </a:rPr>
              <a:t>171.69.68.10</a:t>
            </a:r>
          </a:p>
        </p:txBody>
      </p:sp>
      <p:pic>
        <p:nvPicPr>
          <p:cNvPr id="268426" name="Picture 218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550" y="2846388"/>
            <a:ext cx="90646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68469" name="Group 2229"/>
          <p:cNvGrpSpPr>
            <a:grpSpLocks/>
          </p:cNvGrpSpPr>
          <p:nvPr/>
        </p:nvGrpSpPr>
        <p:grpSpPr bwMode="auto">
          <a:xfrm>
            <a:off x="1062038" y="4953000"/>
            <a:ext cx="1828800" cy="1600200"/>
            <a:chOff x="768" y="3216"/>
            <a:chExt cx="1152" cy="1008"/>
          </a:xfrm>
        </p:grpSpPr>
        <p:sp>
          <p:nvSpPr>
            <p:cNvPr id="268459" name="Rectangle 2219"/>
            <p:cNvSpPr>
              <a:spLocks noChangeArrowheads="1"/>
            </p:cNvSpPr>
            <p:nvPr/>
          </p:nvSpPr>
          <p:spPr bwMode="auto">
            <a:xfrm>
              <a:off x="768" y="3216"/>
              <a:ext cx="1152" cy="1008"/>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68460" name="Rectangle 2220"/>
            <p:cNvSpPr>
              <a:spLocks noChangeArrowheads="1"/>
            </p:cNvSpPr>
            <p:nvPr/>
          </p:nvSpPr>
          <p:spPr bwMode="auto">
            <a:xfrm>
              <a:off x="768" y="3216"/>
              <a:ext cx="1152"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2B6DD7">
                          <a:gamma/>
                          <a:shade val="46275"/>
                          <a:invGamma/>
                        </a:srgbClr>
                      </a:gs>
                      <a:gs pos="50000">
                        <a:srgbClr val="2B6DD7"/>
                      </a:gs>
                      <a:gs pos="100000">
                        <a:srgbClr val="2B6DD7">
                          <a:gamma/>
                          <a:shade val="46275"/>
                          <a:invGamma/>
                        </a:srgbClr>
                      </a:gs>
                    </a:gsLst>
                    <a:lin ang="2700000" scaled="1"/>
                  </a:gradFill>
                </a14:hiddenFill>
              </a:ext>
              <a:ext uri="{91240B29-F687-4F45-9708-019B960494DF}">
                <a14:hiddenLine xmlns:a14="http://schemas.microsoft.com/office/drawing/2010/main" w="9525">
                  <a:solidFill>
                    <a:srgbClr val="6393E1"/>
                  </a:solidFill>
                  <a:miter lim="800000"/>
                  <a:headEnd/>
                  <a:tailEnd/>
                </a14:hiddenLine>
              </a:ext>
            </a:extLst>
          </p:spPr>
          <p:txBody>
            <a:bodyPr wrap="none" lIns="73025" tIns="36512" rIns="73025" bIns="36512" anchor="ctr"/>
            <a:lstStyle/>
            <a:p>
              <a:pPr algn="ctr">
                <a:lnSpc>
                  <a:spcPct val="145000"/>
                </a:lnSpc>
              </a:pPr>
              <a:r>
                <a:rPr lang="en-US" altLang="zh-TW" sz="1400">
                  <a:solidFill>
                    <a:schemeClr val="tx2"/>
                  </a:solidFill>
                  <a:ea typeface="新細明體" panose="02020500000000000000" pitchFamily="18" charset="-120"/>
                </a:rPr>
                <a:t>NAT Address Pool</a:t>
              </a:r>
            </a:p>
          </p:txBody>
        </p:sp>
        <p:sp>
          <p:nvSpPr>
            <p:cNvPr id="268461" name="Rectangle 2221"/>
            <p:cNvSpPr>
              <a:spLocks noChangeArrowheads="1"/>
            </p:cNvSpPr>
            <p:nvPr/>
          </p:nvSpPr>
          <p:spPr bwMode="auto">
            <a:xfrm>
              <a:off x="768" y="3456"/>
              <a:ext cx="1152" cy="192"/>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gradFill rotWithShape="0">
                    <a:gsLst>
                      <a:gs pos="0">
                        <a:srgbClr val="2B6DD7">
                          <a:gamma/>
                          <a:shade val="46275"/>
                          <a:invGamma/>
                        </a:srgbClr>
                      </a:gs>
                      <a:gs pos="50000">
                        <a:srgbClr val="2B6DD7"/>
                      </a:gs>
                      <a:gs pos="100000">
                        <a:srgbClr val="2B6DD7">
                          <a:gamma/>
                          <a:shade val="46275"/>
                          <a:invGamma/>
                        </a:srgbClr>
                      </a:gs>
                    </a:gsLst>
                    <a:lin ang="2700000" scaled="1"/>
                  </a:gradFill>
                </a14:hiddenFill>
              </a:ext>
              <a:ext uri="{91240B29-F687-4F45-9708-019B960494DF}">
                <a14:hiddenLine xmlns:a14="http://schemas.microsoft.com/office/drawing/2010/main" w="9525">
                  <a:solidFill>
                    <a:srgbClr val="6393E1"/>
                  </a:solidFill>
                  <a:miter lim="800000"/>
                  <a:headEnd type="none" w="sm" len="sm"/>
                  <a:tailEnd type="none" w="sm" len="sm"/>
                </a14:hiddenLine>
              </a:ext>
            </a:extLst>
          </p:spPr>
          <p:txBody>
            <a:bodyPr wrap="none" lIns="73025" tIns="36512" rIns="73025" bIns="36512" anchor="ctr"/>
            <a:lstStyle/>
            <a:p>
              <a:pPr algn="ctr"/>
              <a:r>
                <a:rPr lang="en-US" altLang="zh-TW" sz="1600">
                  <a:solidFill>
                    <a:schemeClr val="tx2"/>
                  </a:solidFill>
                  <a:effectLst>
                    <a:outerShdw blurRad="38100" dist="38100" dir="2700000" algn="tl">
                      <a:srgbClr val="C0C0C0"/>
                    </a:outerShdw>
                  </a:effectLst>
                  <a:ea typeface="新細明體" panose="02020500000000000000" pitchFamily="18" charset="-120"/>
                </a:rPr>
                <a:t>-  -  -</a:t>
              </a:r>
            </a:p>
          </p:txBody>
        </p:sp>
        <p:sp>
          <p:nvSpPr>
            <p:cNvPr id="268462" name="Rectangle 2222"/>
            <p:cNvSpPr>
              <a:spLocks noChangeArrowheads="1"/>
            </p:cNvSpPr>
            <p:nvPr/>
          </p:nvSpPr>
          <p:spPr bwMode="auto">
            <a:xfrm>
              <a:off x="768" y="3648"/>
              <a:ext cx="1152" cy="19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2B6DD7">
                          <a:gamma/>
                          <a:shade val="46275"/>
                          <a:invGamma/>
                        </a:srgbClr>
                      </a:gs>
                      <a:gs pos="50000">
                        <a:srgbClr val="2B6DD7"/>
                      </a:gs>
                      <a:gs pos="100000">
                        <a:srgbClr val="2B6DD7">
                          <a:gamma/>
                          <a:shade val="46275"/>
                          <a:invGamma/>
                        </a:srgbClr>
                      </a:gs>
                    </a:gsLst>
                    <a:lin ang="2700000" scaled="1"/>
                  </a:gradFill>
                </a14:hiddenFill>
              </a:ext>
              <a:ext uri="{91240B29-F687-4F45-9708-019B960494DF}">
                <a14:hiddenLine xmlns:a14="http://schemas.microsoft.com/office/drawing/2010/main" w="9525">
                  <a:solidFill>
                    <a:srgbClr val="6393E1"/>
                  </a:solidFill>
                  <a:miter lim="800000"/>
                  <a:headEnd type="none" w="sm" len="sm"/>
                  <a:tailEnd type="none" w="sm" len="sm"/>
                </a14:hiddenLine>
              </a:ext>
            </a:extLst>
          </p:spPr>
          <p:txBody>
            <a:bodyPr wrap="none" lIns="73025" tIns="36512" rIns="73025" bIns="36512" anchor="ctr"/>
            <a:lstStyle/>
            <a:p>
              <a:pPr algn="ctr"/>
              <a:r>
                <a:rPr lang="en-US" altLang="zh-TW" sz="1600">
                  <a:solidFill>
                    <a:schemeClr val="tx2"/>
                  </a:solidFill>
                  <a:ea typeface="新細明體" panose="02020500000000000000" pitchFamily="18" charset="-120"/>
                </a:rPr>
                <a:t>171.69.68.11</a:t>
              </a:r>
            </a:p>
          </p:txBody>
        </p:sp>
        <p:sp>
          <p:nvSpPr>
            <p:cNvPr id="268463" name="Rectangle 2223"/>
            <p:cNvSpPr>
              <a:spLocks noChangeArrowheads="1"/>
            </p:cNvSpPr>
            <p:nvPr/>
          </p:nvSpPr>
          <p:spPr bwMode="auto">
            <a:xfrm>
              <a:off x="768" y="3840"/>
              <a:ext cx="1152" cy="19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2B6DD7">
                          <a:gamma/>
                          <a:shade val="46275"/>
                          <a:invGamma/>
                        </a:srgbClr>
                      </a:gs>
                      <a:gs pos="50000">
                        <a:srgbClr val="2B6DD7"/>
                      </a:gs>
                      <a:gs pos="100000">
                        <a:srgbClr val="2B6DD7">
                          <a:gamma/>
                          <a:shade val="46275"/>
                          <a:invGamma/>
                        </a:srgbClr>
                      </a:gs>
                    </a:gsLst>
                    <a:lin ang="2700000" scaled="1"/>
                  </a:gradFill>
                </a14:hiddenFill>
              </a:ext>
              <a:ext uri="{91240B29-F687-4F45-9708-019B960494DF}">
                <a14:hiddenLine xmlns:a14="http://schemas.microsoft.com/office/drawing/2010/main" w="9525">
                  <a:solidFill>
                    <a:srgbClr val="6393E1"/>
                  </a:solidFill>
                  <a:miter lim="800000"/>
                  <a:headEnd type="none" w="sm" len="sm"/>
                  <a:tailEnd type="none" w="sm" len="sm"/>
                </a14:hiddenLine>
              </a:ext>
            </a:extLst>
          </p:spPr>
          <p:txBody>
            <a:bodyPr wrap="none" lIns="73025" tIns="36512" rIns="73025" bIns="36512" anchor="ctr"/>
            <a:lstStyle/>
            <a:p>
              <a:pPr algn="ctr"/>
              <a:r>
                <a:rPr lang="en-US" altLang="zh-TW" sz="1600">
                  <a:solidFill>
                    <a:schemeClr val="tx2"/>
                  </a:solidFill>
                  <a:ea typeface="新細明體" panose="02020500000000000000" pitchFamily="18" charset="-120"/>
                </a:rPr>
                <a:t>171.69.68.12</a:t>
              </a:r>
            </a:p>
          </p:txBody>
        </p:sp>
        <p:sp>
          <p:nvSpPr>
            <p:cNvPr id="268464" name="Rectangle 2224"/>
            <p:cNvSpPr>
              <a:spLocks noChangeArrowheads="1"/>
            </p:cNvSpPr>
            <p:nvPr/>
          </p:nvSpPr>
          <p:spPr bwMode="auto">
            <a:xfrm>
              <a:off x="768" y="4032"/>
              <a:ext cx="1152" cy="19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2B6DD7">
                          <a:gamma/>
                          <a:shade val="46275"/>
                          <a:invGamma/>
                        </a:srgbClr>
                      </a:gs>
                      <a:gs pos="50000">
                        <a:srgbClr val="2B6DD7"/>
                      </a:gs>
                      <a:gs pos="100000">
                        <a:srgbClr val="2B6DD7">
                          <a:gamma/>
                          <a:shade val="46275"/>
                          <a:invGamma/>
                        </a:srgbClr>
                      </a:gs>
                    </a:gsLst>
                    <a:lin ang="2700000" scaled="1"/>
                  </a:gradFill>
                </a14:hiddenFill>
              </a:ext>
              <a:ext uri="{91240B29-F687-4F45-9708-019B960494DF}">
                <a14:hiddenLine xmlns:a14="http://schemas.microsoft.com/office/drawing/2010/main" w="9525">
                  <a:solidFill>
                    <a:srgbClr val="6393E1"/>
                  </a:solidFill>
                  <a:miter lim="800000"/>
                  <a:headEnd type="none" w="sm" len="sm"/>
                  <a:tailEnd type="none" w="sm" len="sm"/>
                </a14:hiddenLine>
              </a:ext>
            </a:extLst>
          </p:spPr>
          <p:txBody>
            <a:bodyPr wrap="none" lIns="73025" tIns="36512" rIns="73025" bIns="36512" anchor="ctr"/>
            <a:lstStyle/>
            <a:p>
              <a:pPr algn="ctr"/>
              <a:r>
                <a:rPr lang="en-US" altLang="zh-TW" sz="1600">
                  <a:solidFill>
                    <a:schemeClr val="tx2"/>
                  </a:solidFill>
                  <a:ea typeface="新細明體" panose="02020500000000000000" pitchFamily="18" charset="-120"/>
                </a:rPr>
                <a:t>171.69.68.13</a:t>
              </a:r>
            </a:p>
          </p:txBody>
        </p:sp>
        <p:sp>
          <p:nvSpPr>
            <p:cNvPr id="268465" name="Line 2225"/>
            <p:cNvSpPr>
              <a:spLocks noChangeShapeType="1"/>
            </p:cNvSpPr>
            <p:nvPr/>
          </p:nvSpPr>
          <p:spPr bwMode="auto">
            <a:xfrm>
              <a:off x="768" y="3456"/>
              <a:ext cx="1152"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268466" name="Line 2226"/>
            <p:cNvSpPr>
              <a:spLocks noChangeShapeType="1"/>
            </p:cNvSpPr>
            <p:nvPr/>
          </p:nvSpPr>
          <p:spPr bwMode="auto">
            <a:xfrm>
              <a:off x="768" y="3642"/>
              <a:ext cx="1152"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268467" name="Line 2227"/>
            <p:cNvSpPr>
              <a:spLocks noChangeShapeType="1"/>
            </p:cNvSpPr>
            <p:nvPr/>
          </p:nvSpPr>
          <p:spPr bwMode="auto">
            <a:xfrm>
              <a:off x="768" y="3846"/>
              <a:ext cx="1152"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268468" name="Line 2228"/>
            <p:cNvSpPr>
              <a:spLocks noChangeShapeType="1"/>
            </p:cNvSpPr>
            <p:nvPr/>
          </p:nvSpPr>
          <p:spPr bwMode="auto">
            <a:xfrm>
              <a:off x="768" y="4038"/>
              <a:ext cx="1152"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grpSp>
      <p:sp>
        <p:nvSpPr>
          <p:cNvPr id="268472" name="Text Box 2232"/>
          <p:cNvSpPr txBox="1">
            <a:spLocks noChangeArrowheads="1"/>
          </p:cNvSpPr>
          <p:nvPr/>
        </p:nvSpPr>
        <p:spPr bwMode="auto">
          <a:xfrm>
            <a:off x="228600" y="1787525"/>
            <a:ext cx="160020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5000"/>
              </a:lnSpc>
            </a:pPr>
            <a:r>
              <a:rPr lang="en-US" altLang="en-US" sz="2000"/>
              <a:t>My </a:t>
            </a:r>
          </a:p>
          <a:p>
            <a:pPr algn="ctr">
              <a:lnSpc>
                <a:spcPct val="95000"/>
              </a:lnSpc>
            </a:pPr>
            <a:r>
              <a:rPr lang="en-US" altLang="en-US" sz="2000"/>
              <a:t>Network</a:t>
            </a:r>
          </a:p>
        </p:txBody>
      </p:sp>
      <p:sp>
        <p:nvSpPr>
          <p:cNvPr id="268473" name="Text Box 2233"/>
          <p:cNvSpPr txBox="1">
            <a:spLocks noChangeArrowheads="1"/>
          </p:cNvSpPr>
          <p:nvPr/>
        </p:nvSpPr>
        <p:spPr bwMode="auto">
          <a:xfrm>
            <a:off x="7391400" y="1984375"/>
            <a:ext cx="1552575"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en-US" sz="2000"/>
              <a:t>Internet</a:t>
            </a:r>
          </a:p>
        </p:txBody>
      </p:sp>
    </p:spTree>
    <p:extLst>
      <p:ext uri="{BB962C8B-B14F-4D97-AF65-F5344CB8AC3E}">
        <p14:creationId xmlns:p14="http://schemas.microsoft.com/office/powerpoint/2010/main" val="279338404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68409"/>
                                        </p:tgtEl>
                                        <p:attrNameLst>
                                          <p:attrName>style.visibility</p:attrName>
                                        </p:attrNameLst>
                                      </p:cBhvr>
                                      <p:to>
                                        <p:strVal val="visible"/>
                                      </p:to>
                                    </p:set>
                                    <p:anim calcmode="lin" valueType="num">
                                      <p:cBhvr additive="base">
                                        <p:cTn id="7" dur="500" fill="hold"/>
                                        <p:tgtEl>
                                          <p:spTgt spid="268409"/>
                                        </p:tgtEl>
                                        <p:attrNameLst>
                                          <p:attrName>ppt_x</p:attrName>
                                        </p:attrNameLst>
                                      </p:cBhvr>
                                      <p:tavLst>
                                        <p:tav tm="0">
                                          <p:val>
                                            <p:strVal val="0-#ppt_w/2"/>
                                          </p:val>
                                        </p:tav>
                                        <p:tav tm="100000">
                                          <p:val>
                                            <p:strVal val="#ppt_x"/>
                                          </p:val>
                                        </p:tav>
                                      </p:tavLst>
                                    </p:anim>
                                    <p:anim calcmode="lin" valueType="num">
                                      <p:cBhvr additive="base">
                                        <p:cTn id="8" dur="500" fill="hold"/>
                                        <p:tgtEl>
                                          <p:spTgt spid="26840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68332"/>
                                        </p:tgtEl>
                                        <p:attrNameLst>
                                          <p:attrName>style.visibility</p:attrName>
                                        </p:attrNameLst>
                                      </p:cBhvr>
                                      <p:to>
                                        <p:strVal val="visible"/>
                                      </p:to>
                                    </p:se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68469"/>
                                        </p:tgtEl>
                                        <p:attrNameLst>
                                          <p:attrName>style.visibility</p:attrName>
                                        </p:attrNameLst>
                                      </p:cBhvr>
                                      <p:to>
                                        <p:strVal val="visible"/>
                                      </p:to>
                                    </p:set>
                                    <p:animEffect transition="in" filter="wipe(left)">
                                      <p:cBhvr>
                                        <p:cTn id="16" dur="500"/>
                                        <p:tgtEl>
                                          <p:spTgt spid="268469"/>
                                        </p:tgtEl>
                                      </p:cBhvr>
                                    </p:animEffect>
                                  </p:child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8474"/>
                                        </p:tgtEl>
                                        <p:attrNameLst>
                                          <p:attrName>style.visibility</p:attrName>
                                        </p:attrNameLst>
                                      </p:cBhvr>
                                      <p:to>
                                        <p:strVal val="visible"/>
                                      </p:to>
                                    </p:set>
                                    <p:animEffect transition="in" filter="wipe(up)">
                                      <p:cBhvr>
                                        <p:cTn id="20" dur="500"/>
                                        <p:tgtEl>
                                          <p:spTgt spid="268474"/>
                                        </p:tgtEl>
                                      </p:cBhvr>
                                    </p:animEffect>
                                  </p:childTnLst>
                                </p:cTn>
                              </p:par>
                            </p:childTnLst>
                          </p:cTn>
                        </p:par>
                        <p:par>
                          <p:cTn id="21" fill="hold" nodeType="afterGroup">
                            <p:stCondLst>
                              <p:cond delay="1500"/>
                            </p:stCondLst>
                            <p:childTnLst>
                              <p:par>
                                <p:cTn id="22" presetID="22" presetClass="entr" presetSubtype="8" fill="hold" nodeType="afterEffect">
                                  <p:stCondLst>
                                    <p:cond delay="1000"/>
                                  </p:stCondLst>
                                  <p:childTnLst>
                                    <p:set>
                                      <p:cBhvr>
                                        <p:cTn id="23" dur="1" fill="hold">
                                          <p:stCondLst>
                                            <p:cond delay="0"/>
                                          </p:stCondLst>
                                        </p:cTn>
                                        <p:tgtEl>
                                          <p:spTgt spid="268416"/>
                                        </p:tgtEl>
                                        <p:attrNameLst>
                                          <p:attrName>style.visibility</p:attrName>
                                        </p:attrNameLst>
                                      </p:cBhvr>
                                      <p:to>
                                        <p:strVal val="visible"/>
                                      </p:to>
                                    </p:set>
                                    <p:animEffect transition="in" filter="wipe(left)">
                                      <p:cBhvr>
                                        <p:cTn id="24" dur="500"/>
                                        <p:tgtEl>
                                          <p:spTgt spid="268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3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4" name="Rectangle 8"/>
          <p:cNvSpPr>
            <a:spLocks noGrp="1" noChangeArrowheads="1"/>
          </p:cNvSpPr>
          <p:nvPr>
            <p:ph type="title"/>
          </p:nvPr>
        </p:nvSpPr>
        <p:spPr/>
        <p:txBody>
          <a:bodyPr/>
          <a:lstStyle/>
          <a:p>
            <a:r>
              <a:rPr lang="en-US" altLang="zh-TW">
                <a:ea typeface="新細明體" panose="02020500000000000000" pitchFamily="18" charset="-120"/>
              </a:rPr>
              <a:t>Inside Local/Inside Global Example</a:t>
            </a:r>
          </a:p>
        </p:txBody>
      </p:sp>
      <p:sp>
        <p:nvSpPr>
          <p:cNvPr id="270475" name="Text Box 139"/>
          <p:cNvSpPr txBox="1">
            <a:spLocks noChangeArrowheads="1"/>
          </p:cNvSpPr>
          <p:nvPr/>
        </p:nvSpPr>
        <p:spPr bwMode="auto">
          <a:xfrm>
            <a:off x="3094038" y="5095875"/>
            <a:ext cx="5238750" cy="113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45720" rIns="45720">
            <a:spAutoFit/>
          </a:bodyPr>
          <a:lstStyle/>
          <a:p>
            <a:pPr>
              <a:lnSpc>
                <a:spcPct val="95000"/>
              </a:lnSpc>
            </a:pPr>
            <a:r>
              <a:rPr lang="en-US" altLang="zh-TW" sz="2400">
                <a:ea typeface="新細明體" panose="02020500000000000000" pitchFamily="18" charset="-120"/>
              </a:rPr>
              <a:t>The NAT Address Translation Entry</a:t>
            </a:r>
          </a:p>
          <a:p>
            <a:pPr>
              <a:lnSpc>
                <a:spcPct val="95000"/>
              </a:lnSpc>
            </a:pPr>
            <a:r>
              <a:rPr lang="en-US" altLang="zh-TW" sz="2400">
                <a:ea typeface="新細明體" panose="02020500000000000000" pitchFamily="18" charset="-120"/>
              </a:rPr>
              <a:t>in the Translation Table Is Used to</a:t>
            </a:r>
          </a:p>
          <a:p>
            <a:pPr>
              <a:lnSpc>
                <a:spcPct val="95000"/>
              </a:lnSpc>
            </a:pPr>
            <a:r>
              <a:rPr lang="en-US" altLang="zh-TW" sz="2400">
                <a:ea typeface="新細明體" panose="02020500000000000000" pitchFamily="18" charset="-120"/>
              </a:rPr>
              <a:t>Translate Return Packets </a:t>
            </a:r>
          </a:p>
        </p:txBody>
      </p:sp>
      <p:grpSp>
        <p:nvGrpSpPr>
          <p:cNvPr id="270478" name="Group 142"/>
          <p:cNvGrpSpPr>
            <a:grpSpLocks/>
          </p:cNvGrpSpPr>
          <p:nvPr/>
        </p:nvGrpSpPr>
        <p:grpSpPr bwMode="auto">
          <a:xfrm>
            <a:off x="368300" y="2379663"/>
            <a:ext cx="1136650" cy="1000125"/>
            <a:chOff x="172" y="1056"/>
            <a:chExt cx="716" cy="630"/>
          </a:xfrm>
        </p:grpSpPr>
        <p:sp>
          <p:nvSpPr>
            <p:cNvPr id="270479" name="Rectangle 143"/>
            <p:cNvSpPr>
              <a:spLocks noChangeArrowheads="1"/>
            </p:cNvSpPr>
            <p:nvPr/>
          </p:nvSpPr>
          <p:spPr bwMode="auto">
            <a:xfrm>
              <a:off x="172" y="1455"/>
              <a:ext cx="7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836" tIns="46418" rIns="92836" bIns="46418">
              <a:spAutoFit/>
            </a:bodyPr>
            <a:lstStyle>
              <a:lvl1pPr defTabSz="812800">
                <a:defRPr sz="2400">
                  <a:solidFill>
                    <a:schemeClr val="tx1"/>
                  </a:solidFill>
                  <a:latin typeface="Arial" panose="020B0604020202020204" pitchFamily="34" charset="0"/>
                </a:defRPr>
              </a:lvl1pPr>
              <a:lvl2pPr defTabSz="812800">
                <a:defRPr sz="2400">
                  <a:solidFill>
                    <a:schemeClr val="tx1"/>
                  </a:solidFill>
                  <a:latin typeface="Arial" panose="020B0604020202020204" pitchFamily="34" charset="0"/>
                </a:defRPr>
              </a:lvl2pPr>
              <a:lvl3pPr defTabSz="812800">
                <a:defRPr sz="2400">
                  <a:solidFill>
                    <a:schemeClr val="tx1"/>
                  </a:solidFill>
                  <a:latin typeface="Arial" panose="020B0604020202020204" pitchFamily="34" charset="0"/>
                </a:defRPr>
              </a:lvl3pPr>
              <a:lvl4pPr defTabSz="812800">
                <a:defRPr sz="2400">
                  <a:solidFill>
                    <a:schemeClr val="tx1"/>
                  </a:solidFill>
                  <a:latin typeface="Arial" panose="020B0604020202020204" pitchFamily="34" charset="0"/>
                </a:defRPr>
              </a:lvl4pPr>
              <a:lvl5pPr defTabSz="812800">
                <a:defRPr sz="2400">
                  <a:solidFill>
                    <a:schemeClr val="tx1"/>
                  </a:solidFill>
                  <a:latin typeface="Arial" panose="020B0604020202020204" pitchFamily="34" charset="0"/>
                </a:defRPr>
              </a:lvl5pPr>
              <a:lvl6pPr defTabSz="812800" eaLnBrk="0" fontAlgn="base" hangingPunct="0">
                <a:spcBef>
                  <a:spcPct val="0"/>
                </a:spcBef>
                <a:spcAft>
                  <a:spcPct val="0"/>
                </a:spcAft>
                <a:defRPr sz="2400">
                  <a:solidFill>
                    <a:schemeClr val="tx1"/>
                  </a:solidFill>
                  <a:latin typeface="Arial" panose="020B0604020202020204" pitchFamily="34" charset="0"/>
                </a:defRPr>
              </a:lvl6pPr>
              <a:lvl7pPr defTabSz="812800" eaLnBrk="0" fontAlgn="base" hangingPunct="0">
                <a:spcBef>
                  <a:spcPct val="0"/>
                </a:spcBef>
                <a:spcAft>
                  <a:spcPct val="0"/>
                </a:spcAft>
                <a:defRPr sz="2400">
                  <a:solidFill>
                    <a:schemeClr val="tx1"/>
                  </a:solidFill>
                  <a:latin typeface="Arial" panose="020B0604020202020204" pitchFamily="34" charset="0"/>
                </a:defRPr>
              </a:lvl7pPr>
              <a:lvl8pPr defTabSz="812800" eaLnBrk="0" fontAlgn="base" hangingPunct="0">
                <a:spcBef>
                  <a:spcPct val="0"/>
                </a:spcBef>
                <a:spcAft>
                  <a:spcPct val="0"/>
                </a:spcAft>
                <a:defRPr sz="2400">
                  <a:solidFill>
                    <a:schemeClr val="tx1"/>
                  </a:solidFill>
                  <a:latin typeface="Arial" panose="020B0604020202020204" pitchFamily="34" charset="0"/>
                </a:defRPr>
              </a:lvl8pPr>
              <a:lvl9pPr defTabSz="8128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sz="1800">
                  <a:solidFill>
                    <a:schemeClr val="bg2"/>
                  </a:solidFill>
                </a:rPr>
                <a:t>10.6.1.20</a:t>
              </a:r>
            </a:p>
          </p:txBody>
        </p:sp>
        <p:pic>
          <p:nvPicPr>
            <p:cNvPr id="270480" name="Picture 1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 y="1056"/>
              <a:ext cx="471"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70481" name="Group 145"/>
          <p:cNvGrpSpPr>
            <a:grpSpLocks/>
          </p:cNvGrpSpPr>
          <p:nvPr/>
        </p:nvGrpSpPr>
        <p:grpSpPr bwMode="auto">
          <a:xfrm>
            <a:off x="7254875" y="2379663"/>
            <a:ext cx="1606550" cy="1000125"/>
            <a:chOff x="30" y="1056"/>
            <a:chExt cx="1036" cy="630"/>
          </a:xfrm>
        </p:grpSpPr>
        <p:sp>
          <p:nvSpPr>
            <p:cNvPr id="270482" name="Rectangle 146"/>
            <p:cNvSpPr>
              <a:spLocks noChangeArrowheads="1"/>
            </p:cNvSpPr>
            <p:nvPr/>
          </p:nvSpPr>
          <p:spPr bwMode="auto">
            <a:xfrm>
              <a:off x="30" y="1455"/>
              <a:ext cx="10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836" tIns="46418" rIns="92836" bIns="46418">
              <a:spAutoFit/>
            </a:bodyPr>
            <a:lstStyle>
              <a:lvl1pPr defTabSz="812800">
                <a:defRPr sz="2400">
                  <a:solidFill>
                    <a:schemeClr val="tx1"/>
                  </a:solidFill>
                  <a:latin typeface="Arial" panose="020B0604020202020204" pitchFamily="34" charset="0"/>
                </a:defRPr>
              </a:lvl1pPr>
              <a:lvl2pPr defTabSz="812800">
                <a:defRPr sz="2400">
                  <a:solidFill>
                    <a:schemeClr val="tx1"/>
                  </a:solidFill>
                  <a:latin typeface="Arial" panose="020B0604020202020204" pitchFamily="34" charset="0"/>
                </a:defRPr>
              </a:lvl2pPr>
              <a:lvl3pPr defTabSz="812800">
                <a:defRPr sz="2400">
                  <a:solidFill>
                    <a:schemeClr val="tx1"/>
                  </a:solidFill>
                  <a:latin typeface="Arial" panose="020B0604020202020204" pitchFamily="34" charset="0"/>
                </a:defRPr>
              </a:lvl3pPr>
              <a:lvl4pPr defTabSz="812800">
                <a:defRPr sz="2400">
                  <a:solidFill>
                    <a:schemeClr val="tx1"/>
                  </a:solidFill>
                  <a:latin typeface="Arial" panose="020B0604020202020204" pitchFamily="34" charset="0"/>
                </a:defRPr>
              </a:lvl4pPr>
              <a:lvl5pPr defTabSz="812800">
                <a:defRPr sz="2400">
                  <a:solidFill>
                    <a:schemeClr val="tx1"/>
                  </a:solidFill>
                  <a:latin typeface="Arial" panose="020B0604020202020204" pitchFamily="34" charset="0"/>
                </a:defRPr>
              </a:lvl5pPr>
              <a:lvl6pPr defTabSz="812800" eaLnBrk="0" fontAlgn="base" hangingPunct="0">
                <a:spcBef>
                  <a:spcPct val="0"/>
                </a:spcBef>
                <a:spcAft>
                  <a:spcPct val="0"/>
                </a:spcAft>
                <a:defRPr sz="2400">
                  <a:solidFill>
                    <a:schemeClr val="tx1"/>
                  </a:solidFill>
                  <a:latin typeface="Arial" panose="020B0604020202020204" pitchFamily="34" charset="0"/>
                </a:defRPr>
              </a:lvl6pPr>
              <a:lvl7pPr defTabSz="812800" eaLnBrk="0" fontAlgn="base" hangingPunct="0">
                <a:spcBef>
                  <a:spcPct val="0"/>
                </a:spcBef>
                <a:spcAft>
                  <a:spcPct val="0"/>
                </a:spcAft>
                <a:defRPr sz="2400">
                  <a:solidFill>
                    <a:schemeClr val="tx1"/>
                  </a:solidFill>
                  <a:latin typeface="Arial" panose="020B0604020202020204" pitchFamily="34" charset="0"/>
                </a:defRPr>
              </a:lvl7pPr>
              <a:lvl8pPr defTabSz="812800" eaLnBrk="0" fontAlgn="base" hangingPunct="0">
                <a:spcBef>
                  <a:spcPct val="0"/>
                </a:spcBef>
                <a:spcAft>
                  <a:spcPct val="0"/>
                </a:spcAft>
                <a:defRPr sz="2400">
                  <a:solidFill>
                    <a:schemeClr val="tx1"/>
                  </a:solidFill>
                  <a:latin typeface="Arial" panose="020B0604020202020204" pitchFamily="34" charset="0"/>
                </a:defRPr>
              </a:lvl8pPr>
              <a:lvl9pPr defTabSz="8128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sz="1800">
                  <a:solidFill>
                    <a:schemeClr val="bg2"/>
                  </a:solidFill>
                </a:rPr>
                <a:t>Outside Host</a:t>
              </a:r>
            </a:p>
          </p:txBody>
        </p:sp>
        <p:pic>
          <p:nvPicPr>
            <p:cNvPr id="270483" name="Picture 1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 y="1056"/>
              <a:ext cx="471"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70484" name="Rectangle 148"/>
          <p:cNvSpPr>
            <a:spLocks noChangeArrowheads="1"/>
          </p:cNvSpPr>
          <p:nvPr/>
        </p:nvSpPr>
        <p:spPr bwMode="auto">
          <a:xfrm>
            <a:off x="4067514" y="2160588"/>
            <a:ext cx="829584" cy="493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836" tIns="46418" rIns="92836" bIns="46418">
            <a:spAutoFit/>
          </a:bodyPr>
          <a:lstStyle>
            <a:lvl1pPr defTabSz="812800">
              <a:defRPr sz="2400">
                <a:solidFill>
                  <a:schemeClr val="tx1"/>
                </a:solidFill>
                <a:latin typeface="Arial" panose="020B0604020202020204" pitchFamily="34" charset="0"/>
              </a:defRPr>
            </a:lvl1pPr>
            <a:lvl2pPr defTabSz="812800">
              <a:defRPr sz="2400">
                <a:solidFill>
                  <a:schemeClr val="tx1"/>
                </a:solidFill>
                <a:latin typeface="Arial" panose="020B0604020202020204" pitchFamily="34" charset="0"/>
              </a:defRPr>
            </a:lvl2pPr>
            <a:lvl3pPr defTabSz="812800">
              <a:defRPr sz="2400">
                <a:solidFill>
                  <a:schemeClr val="tx1"/>
                </a:solidFill>
                <a:latin typeface="Arial" panose="020B0604020202020204" pitchFamily="34" charset="0"/>
              </a:defRPr>
            </a:lvl3pPr>
            <a:lvl4pPr defTabSz="812800">
              <a:defRPr sz="2400">
                <a:solidFill>
                  <a:schemeClr val="tx1"/>
                </a:solidFill>
                <a:latin typeface="Arial" panose="020B0604020202020204" pitchFamily="34" charset="0"/>
              </a:defRPr>
            </a:lvl4pPr>
            <a:lvl5pPr defTabSz="812800">
              <a:defRPr sz="2400">
                <a:solidFill>
                  <a:schemeClr val="tx1"/>
                </a:solidFill>
                <a:latin typeface="Arial" panose="020B0604020202020204" pitchFamily="34" charset="0"/>
              </a:defRPr>
            </a:lvl5pPr>
            <a:lvl6pPr defTabSz="812800" eaLnBrk="0" fontAlgn="base" hangingPunct="0">
              <a:spcBef>
                <a:spcPct val="0"/>
              </a:spcBef>
              <a:spcAft>
                <a:spcPct val="0"/>
              </a:spcAft>
              <a:defRPr sz="2400">
                <a:solidFill>
                  <a:schemeClr val="tx1"/>
                </a:solidFill>
                <a:latin typeface="Arial" panose="020B0604020202020204" pitchFamily="34" charset="0"/>
              </a:defRPr>
            </a:lvl6pPr>
            <a:lvl7pPr defTabSz="812800" eaLnBrk="0" fontAlgn="base" hangingPunct="0">
              <a:spcBef>
                <a:spcPct val="0"/>
              </a:spcBef>
              <a:spcAft>
                <a:spcPct val="0"/>
              </a:spcAft>
              <a:defRPr sz="2400">
                <a:solidFill>
                  <a:schemeClr val="tx1"/>
                </a:solidFill>
                <a:latin typeface="Arial" panose="020B0604020202020204" pitchFamily="34" charset="0"/>
              </a:defRPr>
            </a:lvl7pPr>
            <a:lvl8pPr defTabSz="812800" eaLnBrk="0" fontAlgn="base" hangingPunct="0">
              <a:spcBef>
                <a:spcPct val="0"/>
              </a:spcBef>
              <a:spcAft>
                <a:spcPct val="0"/>
              </a:spcAft>
              <a:defRPr sz="2400">
                <a:solidFill>
                  <a:schemeClr val="tx1"/>
                </a:solidFill>
                <a:latin typeface="Arial" panose="020B0604020202020204" pitchFamily="34" charset="0"/>
              </a:defRPr>
            </a:lvl8pPr>
            <a:lvl9pPr defTabSz="8128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sz="2600"/>
              <a:t>NAT</a:t>
            </a:r>
          </a:p>
        </p:txBody>
      </p:sp>
      <p:grpSp>
        <p:nvGrpSpPr>
          <p:cNvPr id="270485" name="Group 149"/>
          <p:cNvGrpSpPr>
            <a:grpSpLocks/>
          </p:cNvGrpSpPr>
          <p:nvPr/>
        </p:nvGrpSpPr>
        <p:grpSpPr bwMode="auto">
          <a:xfrm>
            <a:off x="1568450" y="1773238"/>
            <a:ext cx="2300288" cy="1073150"/>
            <a:chOff x="856" y="1196"/>
            <a:chExt cx="1449" cy="676"/>
          </a:xfrm>
        </p:grpSpPr>
        <p:sp>
          <p:nvSpPr>
            <p:cNvPr id="270486" name="Rectangle 150"/>
            <p:cNvSpPr>
              <a:spLocks noChangeArrowheads="1"/>
            </p:cNvSpPr>
            <p:nvPr/>
          </p:nvSpPr>
          <p:spPr bwMode="auto">
            <a:xfrm>
              <a:off x="864" y="1488"/>
              <a:ext cx="1441" cy="384"/>
            </a:xfrm>
            <a:prstGeom prst="rect">
              <a:avLst/>
            </a:prstGeom>
            <a:solidFill>
              <a:srgbClr val="E8BD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0487" name="Rectangle 151"/>
            <p:cNvSpPr>
              <a:spLocks noChangeArrowheads="1"/>
            </p:cNvSpPr>
            <p:nvPr/>
          </p:nvSpPr>
          <p:spPr bwMode="auto">
            <a:xfrm>
              <a:off x="860" y="1480"/>
              <a:ext cx="1440" cy="38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C98A35">
                          <a:gamma/>
                          <a:shade val="46275"/>
                          <a:invGamma/>
                        </a:srgbClr>
                      </a:gs>
                      <a:gs pos="50000">
                        <a:srgbClr val="C98A35"/>
                      </a:gs>
                      <a:gs pos="100000">
                        <a:srgbClr val="C98A35">
                          <a:gamma/>
                          <a:shade val="46275"/>
                          <a:invGamma/>
                        </a:srgbClr>
                      </a:gs>
                    </a:gsLst>
                    <a:lin ang="2700000" scaled="1"/>
                  </a:gradFill>
                </a14:hiddenFill>
              </a:ext>
              <a:ext uri="{91240B29-F687-4F45-9708-019B960494DF}">
                <a14:hiddenLine xmlns:a14="http://schemas.microsoft.com/office/drawing/2010/main" w="12700">
                  <a:solidFill>
                    <a:srgbClr val="C98A35"/>
                  </a:solidFill>
                  <a:miter lim="800000"/>
                  <a:headEnd/>
                  <a:tailEnd/>
                </a14:hiddenLine>
              </a:ext>
            </a:extLst>
          </p:spPr>
          <p:txBody>
            <a:bodyPr wrap="none" lIns="73025" tIns="36512" rIns="73025" bIns="36512" anchor="ctr"/>
            <a:lstStyle/>
            <a:p>
              <a:pPr algn="ctr">
                <a:lnSpc>
                  <a:spcPct val="95000"/>
                </a:lnSpc>
              </a:pPr>
              <a:r>
                <a:rPr lang="en-US" altLang="zh-TW" sz="1400">
                  <a:solidFill>
                    <a:schemeClr val="tx2"/>
                  </a:solidFill>
                  <a:ea typeface="新細明體" panose="02020500000000000000" pitchFamily="18" charset="-120"/>
                </a:rPr>
                <a:t>After NAT</a:t>
              </a:r>
            </a:p>
            <a:p>
              <a:pPr algn="ctr">
                <a:lnSpc>
                  <a:spcPct val="95000"/>
                </a:lnSpc>
              </a:pPr>
              <a:r>
                <a:rPr lang="en-US" altLang="zh-TW" sz="1400">
                  <a:solidFill>
                    <a:schemeClr val="tx2"/>
                  </a:solidFill>
                  <a:ea typeface="新細明體" panose="02020500000000000000" pitchFamily="18" charset="-120"/>
                </a:rPr>
                <a:t>Return Packet</a:t>
              </a:r>
            </a:p>
          </p:txBody>
        </p:sp>
        <p:sp>
          <p:nvSpPr>
            <p:cNvPr id="270488" name="Rectangle 152"/>
            <p:cNvSpPr>
              <a:spLocks noChangeArrowheads="1"/>
            </p:cNvSpPr>
            <p:nvPr/>
          </p:nvSpPr>
          <p:spPr bwMode="auto">
            <a:xfrm>
              <a:off x="864" y="1196"/>
              <a:ext cx="720" cy="292"/>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0489" name="Rectangle 153"/>
            <p:cNvSpPr>
              <a:spLocks noChangeArrowheads="1"/>
            </p:cNvSpPr>
            <p:nvPr/>
          </p:nvSpPr>
          <p:spPr bwMode="auto">
            <a:xfrm>
              <a:off x="1585" y="1196"/>
              <a:ext cx="720" cy="292"/>
            </a:xfrm>
            <a:prstGeom prst="rect">
              <a:avLst/>
            </a:prstGeom>
            <a:solidFill>
              <a:srgbClr val="0080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0490" name="Rectangle 154"/>
            <p:cNvSpPr>
              <a:spLocks noChangeArrowheads="1"/>
            </p:cNvSpPr>
            <p:nvPr/>
          </p:nvSpPr>
          <p:spPr bwMode="auto">
            <a:xfrm>
              <a:off x="856" y="1196"/>
              <a:ext cx="720"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5F137B"/>
                  </a:solidFill>
                </a14:hiddenFill>
              </a:ext>
              <a:ext uri="{91240B29-F687-4F45-9708-019B960494DF}">
                <a14:hiddenLine xmlns:a14="http://schemas.microsoft.com/office/drawing/2010/main" w="12700">
                  <a:solidFill>
                    <a:srgbClr val="969696"/>
                  </a:solidFill>
                  <a:miter lim="800000"/>
                  <a:headEnd/>
                  <a:tailEnd/>
                </a14:hiddenLine>
              </a:ext>
            </a:extLst>
          </p:spPr>
          <p:txBody>
            <a:bodyPr wrap="none" lIns="73025" tIns="36512" rIns="73025" bIns="36512" anchor="ctr"/>
            <a:lstStyle/>
            <a:p>
              <a:pPr algn="ctr">
                <a:lnSpc>
                  <a:spcPct val="95000"/>
                </a:lnSpc>
              </a:pPr>
              <a:r>
                <a:rPr lang="en-US" altLang="zh-TW" sz="1400">
                  <a:solidFill>
                    <a:schemeClr val="tx2"/>
                  </a:solidFill>
                  <a:ea typeface="新細明體" panose="02020500000000000000" pitchFamily="18" charset="-120"/>
                </a:rPr>
                <a:t>Src Addr</a:t>
              </a:r>
            </a:p>
            <a:p>
              <a:pPr algn="ctr">
                <a:lnSpc>
                  <a:spcPct val="95000"/>
                </a:lnSpc>
              </a:pPr>
              <a:r>
                <a:rPr lang="en-US" altLang="zh-TW" sz="1400">
                  <a:solidFill>
                    <a:schemeClr val="tx2"/>
                  </a:solidFill>
                  <a:ea typeface="新細明體" panose="02020500000000000000" pitchFamily="18" charset="-120"/>
                </a:rPr>
                <a:t>10.6.1.20</a:t>
              </a:r>
            </a:p>
          </p:txBody>
        </p:sp>
        <p:sp>
          <p:nvSpPr>
            <p:cNvPr id="270491" name="Rectangle 155"/>
            <p:cNvSpPr>
              <a:spLocks noChangeArrowheads="1"/>
            </p:cNvSpPr>
            <p:nvPr/>
          </p:nvSpPr>
          <p:spPr bwMode="auto">
            <a:xfrm>
              <a:off x="1584" y="1196"/>
              <a:ext cx="713"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00A089">
                          <a:gamma/>
                          <a:shade val="46275"/>
                          <a:invGamma/>
                        </a:srgbClr>
                      </a:gs>
                      <a:gs pos="50000">
                        <a:srgbClr val="00A089"/>
                      </a:gs>
                      <a:gs pos="100000">
                        <a:srgbClr val="00A089">
                          <a:gamma/>
                          <a:shade val="46275"/>
                          <a:invGamma/>
                        </a:srgbClr>
                      </a:gs>
                    </a:gsLst>
                    <a:lin ang="2700000" scaled="1"/>
                  </a:gra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nchorCtr="1"/>
            <a:lstStyle/>
            <a:p>
              <a:pPr algn="ctr"/>
              <a:r>
                <a:rPr lang="en-US" altLang="zh-TW" sz="1400">
                  <a:solidFill>
                    <a:schemeClr val="tx2"/>
                  </a:solidFill>
                  <a:ea typeface="新細明體" panose="02020500000000000000" pitchFamily="18" charset="-120"/>
                </a:rPr>
                <a:t>Dest Addr</a:t>
              </a:r>
            </a:p>
            <a:p>
              <a:pPr algn="ctr"/>
              <a:r>
                <a:rPr lang="en-US" altLang="zh-TW" sz="1400">
                  <a:solidFill>
                    <a:schemeClr val="tx2"/>
                  </a:solidFill>
                  <a:ea typeface="新細明體" panose="02020500000000000000" pitchFamily="18" charset="-120"/>
                </a:rPr>
                <a:t>Outside Host</a:t>
              </a:r>
            </a:p>
          </p:txBody>
        </p:sp>
      </p:grpSp>
      <p:grpSp>
        <p:nvGrpSpPr>
          <p:cNvPr id="270492" name="Group 156"/>
          <p:cNvGrpSpPr>
            <a:grpSpLocks/>
          </p:cNvGrpSpPr>
          <p:nvPr/>
        </p:nvGrpSpPr>
        <p:grpSpPr bwMode="auto">
          <a:xfrm>
            <a:off x="5195888" y="1773238"/>
            <a:ext cx="2300287" cy="1073150"/>
            <a:chOff x="3216" y="432"/>
            <a:chExt cx="1449" cy="676"/>
          </a:xfrm>
        </p:grpSpPr>
        <p:sp>
          <p:nvSpPr>
            <p:cNvPr id="270493" name="Rectangle 157"/>
            <p:cNvSpPr>
              <a:spLocks noChangeArrowheads="1"/>
            </p:cNvSpPr>
            <p:nvPr/>
          </p:nvSpPr>
          <p:spPr bwMode="auto">
            <a:xfrm>
              <a:off x="3224" y="724"/>
              <a:ext cx="1441" cy="384"/>
            </a:xfrm>
            <a:prstGeom prst="rect">
              <a:avLst/>
            </a:prstGeom>
            <a:solidFill>
              <a:srgbClr val="5F13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0494" name="Rectangle 158"/>
            <p:cNvSpPr>
              <a:spLocks noChangeArrowheads="1"/>
            </p:cNvSpPr>
            <p:nvPr/>
          </p:nvSpPr>
          <p:spPr bwMode="auto">
            <a:xfrm>
              <a:off x="3220" y="716"/>
              <a:ext cx="1440" cy="38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C98A35">
                          <a:gamma/>
                          <a:shade val="46275"/>
                          <a:invGamma/>
                        </a:srgbClr>
                      </a:gs>
                      <a:gs pos="50000">
                        <a:srgbClr val="C98A35"/>
                      </a:gs>
                      <a:gs pos="100000">
                        <a:srgbClr val="C98A35">
                          <a:gamma/>
                          <a:shade val="46275"/>
                          <a:invGamma/>
                        </a:srgbClr>
                      </a:gs>
                    </a:gsLst>
                    <a:lin ang="2700000" scaled="1"/>
                  </a:gradFill>
                </a14:hiddenFill>
              </a:ext>
              <a:ext uri="{91240B29-F687-4F45-9708-019B960494DF}">
                <a14:hiddenLine xmlns:a14="http://schemas.microsoft.com/office/drawing/2010/main" w="12700">
                  <a:solidFill>
                    <a:srgbClr val="C98A35"/>
                  </a:solidFill>
                  <a:miter lim="800000"/>
                  <a:headEnd/>
                  <a:tailEnd/>
                </a14:hiddenLine>
              </a:ext>
            </a:extLst>
          </p:spPr>
          <p:txBody>
            <a:bodyPr wrap="none" lIns="73025" tIns="36512" rIns="73025" bIns="36512" anchor="ctr"/>
            <a:lstStyle/>
            <a:p>
              <a:pPr algn="ctr">
                <a:lnSpc>
                  <a:spcPct val="95000"/>
                </a:lnSpc>
              </a:pPr>
              <a:r>
                <a:rPr lang="en-US" altLang="zh-TW" sz="1400">
                  <a:solidFill>
                    <a:schemeClr val="tx2"/>
                  </a:solidFill>
                  <a:ea typeface="新細明體" panose="02020500000000000000" pitchFamily="18" charset="-120"/>
                </a:rPr>
                <a:t>Before NAT</a:t>
              </a:r>
            </a:p>
            <a:p>
              <a:pPr algn="ctr">
                <a:lnSpc>
                  <a:spcPct val="95000"/>
                </a:lnSpc>
              </a:pPr>
              <a:r>
                <a:rPr lang="en-US" altLang="zh-TW" sz="1400">
                  <a:solidFill>
                    <a:schemeClr val="tx2"/>
                  </a:solidFill>
                  <a:ea typeface="新細明體" panose="02020500000000000000" pitchFamily="18" charset="-120"/>
                </a:rPr>
                <a:t>Return Packet</a:t>
              </a:r>
            </a:p>
          </p:txBody>
        </p:sp>
        <p:sp>
          <p:nvSpPr>
            <p:cNvPr id="270495" name="Rectangle 159"/>
            <p:cNvSpPr>
              <a:spLocks noChangeArrowheads="1"/>
            </p:cNvSpPr>
            <p:nvPr/>
          </p:nvSpPr>
          <p:spPr bwMode="auto">
            <a:xfrm>
              <a:off x="3224" y="432"/>
              <a:ext cx="720" cy="292"/>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0496" name="Rectangle 160"/>
            <p:cNvSpPr>
              <a:spLocks noChangeArrowheads="1"/>
            </p:cNvSpPr>
            <p:nvPr/>
          </p:nvSpPr>
          <p:spPr bwMode="auto">
            <a:xfrm>
              <a:off x="3945" y="432"/>
              <a:ext cx="720" cy="292"/>
            </a:xfrm>
            <a:prstGeom prst="rect">
              <a:avLst/>
            </a:prstGeom>
            <a:solidFill>
              <a:srgbClr val="0080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0497" name="Rectangle 161"/>
            <p:cNvSpPr>
              <a:spLocks noChangeArrowheads="1"/>
            </p:cNvSpPr>
            <p:nvPr/>
          </p:nvSpPr>
          <p:spPr bwMode="auto">
            <a:xfrm>
              <a:off x="3216" y="432"/>
              <a:ext cx="720"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5F137B"/>
                  </a:solidFill>
                </a14:hiddenFill>
              </a:ext>
              <a:ext uri="{91240B29-F687-4F45-9708-019B960494DF}">
                <a14:hiddenLine xmlns:a14="http://schemas.microsoft.com/office/drawing/2010/main" w="12700">
                  <a:solidFill>
                    <a:srgbClr val="969696"/>
                  </a:solidFill>
                  <a:miter lim="800000"/>
                  <a:headEnd/>
                  <a:tailEnd/>
                </a14:hiddenLine>
              </a:ext>
            </a:extLst>
          </p:spPr>
          <p:txBody>
            <a:bodyPr wrap="none" lIns="73025" tIns="36512" rIns="73025" bIns="36512" anchor="ctr"/>
            <a:lstStyle/>
            <a:p>
              <a:pPr algn="ctr">
                <a:lnSpc>
                  <a:spcPct val="95000"/>
                </a:lnSpc>
              </a:pPr>
              <a:r>
                <a:rPr lang="en-US" altLang="zh-TW" sz="1400">
                  <a:solidFill>
                    <a:schemeClr val="tx2"/>
                  </a:solidFill>
                  <a:ea typeface="新細明體" panose="02020500000000000000" pitchFamily="18" charset="-120"/>
                </a:rPr>
                <a:t>Src Addr</a:t>
              </a:r>
            </a:p>
            <a:p>
              <a:pPr algn="ctr">
                <a:lnSpc>
                  <a:spcPct val="95000"/>
                </a:lnSpc>
              </a:pPr>
              <a:r>
                <a:rPr lang="en-US" altLang="zh-TW" sz="1400">
                  <a:solidFill>
                    <a:schemeClr val="tx2"/>
                  </a:solidFill>
                  <a:ea typeface="新細明體" panose="02020500000000000000" pitchFamily="18" charset="-120"/>
                </a:rPr>
                <a:t>171.69.68.10</a:t>
              </a:r>
            </a:p>
          </p:txBody>
        </p:sp>
        <p:sp>
          <p:nvSpPr>
            <p:cNvPr id="270498" name="Rectangle 162"/>
            <p:cNvSpPr>
              <a:spLocks noChangeArrowheads="1"/>
            </p:cNvSpPr>
            <p:nvPr/>
          </p:nvSpPr>
          <p:spPr bwMode="auto">
            <a:xfrm>
              <a:off x="3944" y="432"/>
              <a:ext cx="713"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00A089">
                          <a:gamma/>
                          <a:shade val="46275"/>
                          <a:invGamma/>
                        </a:srgbClr>
                      </a:gs>
                      <a:gs pos="50000">
                        <a:srgbClr val="00A089"/>
                      </a:gs>
                      <a:gs pos="100000">
                        <a:srgbClr val="00A089">
                          <a:gamma/>
                          <a:shade val="46275"/>
                          <a:invGamma/>
                        </a:srgbClr>
                      </a:gs>
                    </a:gsLst>
                    <a:lin ang="2700000" scaled="1"/>
                  </a:gra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nchorCtr="1"/>
            <a:lstStyle/>
            <a:p>
              <a:pPr algn="ctr"/>
              <a:r>
                <a:rPr lang="en-US" altLang="zh-TW" sz="1400">
                  <a:solidFill>
                    <a:schemeClr val="tx2"/>
                  </a:solidFill>
                  <a:ea typeface="新細明體" panose="02020500000000000000" pitchFamily="18" charset="-120"/>
                </a:rPr>
                <a:t>Dest Addr</a:t>
              </a:r>
            </a:p>
            <a:p>
              <a:pPr algn="ctr"/>
              <a:r>
                <a:rPr lang="en-US" altLang="zh-TW" sz="1400">
                  <a:solidFill>
                    <a:schemeClr val="tx2"/>
                  </a:solidFill>
                  <a:ea typeface="新細明體" panose="02020500000000000000" pitchFamily="18" charset="-120"/>
                </a:rPr>
                <a:t>Outside Host</a:t>
              </a:r>
            </a:p>
          </p:txBody>
        </p:sp>
      </p:grpSp>
      <p:grpSp>
        <p:nvGrpSpPr>
          <p:cNvPr id="270499" name="Group 163"/>
          <p:cNvGrpSpPr>
            <a:grpSpLocks/>
          </p:cNvGrpSpPr>
          <p:nvPr/>
        </p:nvGrpSpPr>
        <p:grpSpPr bwMode="auto">
          <a:xfrm>
            <a:off x="1538288" y="3074988"/>
            <a:ext cx="5715000" cy="160337"/>
            <a:chOff x="912" y="1820"/>
            <a:chExt cx="3997" cy="113"/>
          </a:xfrm>
        </p:grpSpPr>
        <p:sp>
          <p:nvSpPr>
            <p:cNvPr id="270500" name="Freeform 164"/>
            <p:cNvSpPr>
              <a:spLocks/>
            </p:cNvSpPr>
            <p:nvPr/>
          </p:nvSpPr>
          <p:spPr bwMode="auto">
            <a:xfrm>
              <a:off x="2584" y="1821"/>
              <a:ext cx="2325" cy="112"/>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70501" name="Line 165"/>
            <p:cNvSpPr>
              <a:spLocks noChangeShapeType="1"/>
            </p:cNvSpPr>
            <p:nvPr/>
          </p:nvSpPr>
          <p:spPr bwMode="auto">
            <a:xfrm flipH="1">
              <a:off x="912" y="1820"/>
              <a:ext cx="1728" cy="0"/>
            </a:xfrm>
            <a:prstGeom prst="line">
              <a:avLst/>
            </a:prstGeom>
            <a:noFill/>
            <a:ln w="25400">
              <a:solidFill>
                <a:schemeClr val="accent2"/>
              </a:solidFill>
              <a:round/>
              <a:headEnd/>
              <a:tailEnd/>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lIns="73025" tIns="36512" rIns="73025" bIns="36512"/>
            <a:lstStyle/>
            <a:p>
              <a:endParaRPr lang="en-US"/>
            </a:p>
          </p:txBody>
        </p:sp>
      </p:grpSp>
      <p:grpSp>
        <p:nvGrpSpPr>
          <p:cNvPr id="270539" name="Group 203"/>
          <p:cNvGrpSpPr>
            <a:grpSpLocks/>
          </p:cNvGrpSpPr>
          <p:nvPr/>
        </p:nvGrpSpPr>
        <p:grpSpPr bwMode="auto">
          <a:xfrm>
            <a:off x="566738" y="2997200"/>
            <a:ext cx="8072437" cy="1806575"/>
            <a:chOff x="355" y="1889"/>
            <a:chExt cx="5085" cy="1138"/>
          </a:xfrm>
        </p:grpSpPr>
        <p:sp>
          <p:nvSpPr>
            <p:cNvPr id="270502" name="AutoShape 166"/>
            <p:cNvSpPr>
              <a:spLocks noChangeArrowheads="1"/>
            </p:cNvSpPr>
            <p:nvPr/>
          </p:nvSpPr>
          <p:spPr bwMode="auto">
            <a:xfrm>
              <a:off x="2728" y="1889"/>
              <a:ext cx="192" cy="528"/>
            </a:xfrm>
            <a:prstGeom prst="downArrow">
              <a:avLst>
                <a:gd name="adj1" fmla="val 50000"/>
                <a:gd name="adj2" fmla="val 68750"/>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0503" name="Rectangle 167"/>
            <p:cNvSpPr>
              <a:spLocks noChangeArrowheads="1"/>
            </p:cNvSpPr>
            <p:nvPr/>
          </p:nvSpPr>
          <p:spPr bwMode="auto">
            <a:xfrm>
              <a:off x="355" y="2442"/>
              <a:ext cx="429" cy="584"/>
            </a:xfrm>
            <a:prstGeom prst="rect">
              <a:avLst/>
            </a:prstGeom>
            <a:solidFill>
              <a:srgbClr val="0080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0504" name="Rectangle 168"/>
            <p:cNvSpPr>
              <a:spLocks noChangeArrowheads="1"/>
            </p:cNvSpPr>
            <p:nvPr/>
          </p:nvSpPr>
          <p:spPr bwMode="auto">
            <a:xfrm>
              <a:off x="1876" y="2442"/>
              <a:ext cx="1240" cy="584"/>
            </a:xfrm>
            <a:prstGeom prst="rect">
              <a:avLst/>
            </a:prstGeom>
            <a:solidFill>
              <a:srgbClr val="BCBF8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0505" name="Rectangle 169"/>
            <p:cNvSpPr>
              <a:spLocks noChangeArrowheads="1"/>
            </p:cNvSpPr>
            <p:nvPr/>
          </p:nvSpPr>
          <p:spPr bwMode="auto">
            <a:xfrm>
              <a:off x="3068" y="2444"/>
              <a:ext cx="1224" cy="583"/>
            </a:xfrm>
            <a:prstGeom prst="rect">
              <a:avLst/>
            </a:prstGeom>
            <a:solidFill>
              <a:srgbClr val="0054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0506" name="Rectangle 170"/>
            <p:cNvSpPr>
              <a:spLocks noChangeArrowheads="1"/>
            </p:cNvSpPr>
            <p:nvPr/>
          </p:nvSpPr>
          <p:spPr bwMode="auto">
            <a:xfrm>
              <a:off x="4269" y="2442"/>
              <a:ext cx="1151" cy="58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0507" name="Rectangle 171"/>
            <p:cNvSpPr>
              <a:spLocks noChangeArrowheads="1"/>
            </p:cNvSpPr>
            <p:nvPr/>
          </p:nvSpPr>
          <p:spPr bwMode="auto">
            <a:xfrm>
              <a:off x="362" y="2496"/>
              <a:ext cx="402" cy="21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a:solidFill>
                    <a:schemeClr val="tx2"/>
                  </a:solidFill>
                </a:rPr>
                <a:t>Pro</a:t>
              </a:r>
              <a:endParaRPr lang="en-US" altLang="en-US">
                <a:solidFill>
                  <a:schemeClr val="tx2"/>
                </a:solidFill>
                <a:effectLst>
                  <a:outerShdw blurRad="38100" dist="38100" dir="2700000" algn="tl">
                    <a:srgbClr val="C0C0C0"/>
                  </a:outerShdw>
                </a:effectLst>
              </a:endParaRPr>
            </a:p>
          </p:txBody>
        </p:sp>
        <p:sp>
          <p:nvSpPr>
            <p:cNvPr id="270508" name="Rectangle 172"/>
            <p:cNvSpPr>
              <a:spLocks noChangeArrowheads="1"/>
            </p:cNvSpPr>
            <p:nvPr/>
          </p:nvSpPr>
          <p:spPr bwMode="auto">
            <a:xfrm>
              <a:off x="1948" y="2496"/>
              <a:ext cx="1104" cy="21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a:solidFill>
                    <a:schemeClr val="tx2"/>
                  </a:solidFill>
                </a:rPr>
                <a:t>Inside Local</a:t>
              </a:r>
              <a:endParaRPr lang="en-US" altLang="en-US">
                <a:solidFill>
                  <a:schemeClr val="tx2"/>
                </a:solidFill>
                <a:effectLst>
                  <a:outerShdw blurRad="38100" dist="38100" dir="2700000" algn="tl">
                    <a:srgbClr val="C0C0C0"/>
                  </a:outerShdw>
                </a:effectLst>
              </a:endParaRPr>
            </a:p>
          </p:txBody>
        </p:sp>
        <p:sp>
          <p:nvSpPr>
            <p:cNvPr id="270509" name="Rectangle 173"/>
            <p:cNvSpPr>
              <a:spLocks noChangeArrowheads="1"/>
            </p:cNvSpPr>
            <p:nvPr/>
          </p:nvSpPr>
          <p:spPr bwMode="auto">
            <a:xfrm>
              <a:off x="3116" y="2500"/>
              <a:ext cx="1104" cy="23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000" dirty="0">
                  <a:solidFill>
                    <a:schemeClr val="tx2"/>
                  </a:solidFill>
                </a:rPr>
                <a:t>Outside Local</a:t>
              </a:r>
              <a:endParaRPr lang="en-US" altLang="en-US" sz="2000" dirty="0">
                <a:solidFill>
                  <a:schemeClr val="tx2"/>
                </a:solidFill>
                <a:effectLst>
                  <a:outerShdw blurRad="38100" dist="38100" dir="2700000" algn="tl">
                    <a:srgbClr val="C0C0C0"/>
                  </a:outerShdw>
                </a:effectLst>
              </a:endParaRPr>
            </a:p>
          </p:txBody>
        </p:sp>
        <p:sp>
          <p:nvSpPr>
            <p:cNvPr id="270510" name="Rectangle 174"/>
            <p:cNvSpPr>
              <a:spLocks noChangeArrowheads="1"/>
            </p:cNvSpPr>
            <p:nvPr/>
          </p:nvSpPr>
          <p:spPr bwMode="auto">
            <a:xfrm>
              <a:off x="4240" y="2496"/>
              <a:ext cx="1200" cy="23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000" dirty="0">
                  <a:solidFill>
                    <a:schemeClr val="tx2"/>
                  </a:solidFill>
                </a:rPr>
                <a:t>Outside Global</a:t>
              </a:r>
              <a:endParaRPr lang="en-US" altLang="en-US" sz="2000" dirty="0">
                <a:solidFill>
                  <a:schemeClr val="tx2"/>
                </a:solidFill>
                <a:effectLst>
                  <a:outerShdw blurRad="38100" dist="38100" dir="2700000" algn="tl">
                    <a:srgbClr val="C0C0C0"/>
                  </a:outerShdw>
                </a:effectLst>
              </a:endParaRPr>
            </a:p>
          </p:txBody>
        </p:sp>
        <p:sp>
          <p:nvSpPr>
            <p:cNvPr id="270511" name="Rectangle 175"/>
            <p:cNvSpPr>
              <a:spLocks noChangeArrowheads="1"/>
            </p:cNvSpPr>
            <p:nvPr/>
          </p:nvSpPr>
          <p:spPr bwMode="auto">
            <a:xfrm>
              <a:off x="776" y="2442"/>
              <a:ext cx="1116" cy="584"/>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0512" name="Rectangle 176"/>
            <p:cNvSpPr>
              <a:spLocks noChangeArrowheads="1"/>
            </p:cNvSpPr>
            <p:nvPr/>
          </p:nvSpPr>
          <p:spPr bwMode="auto">
            <a:xfrm>
              <a:off x="775" y="2498"/>
              <a:ext cx="1117" cy="23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000" dirty="0">
                  <a:solidFill>
                    <a:schemeClr val="tx2"/>
                  </a:solidFill>
                </a:rPr>
                <a:t>Inside Global</a:t>
              </a:r>
              <a:endParaRPr lang="en-US" altLang="en-US" sz="2000" dirty="0">
                <a:solidFill>
                  <a:schemeClr val="tx2"/>
                </a:solidFill>
                <a:effectLst>
                  <a:outerShdw blurRad="38100" dist="38100" dir="2700000" algn="tl">
                    <a:srgbClr val="C0C0C0"/>
                  </a:outerShdw>
                </a:effectLst>
              </a:endParaRPr>
            </a:p>
          </p:txBody>
        </p:sp>
        <p:sp>
          <p:nvSpPr>
            <p:cNvPr id="270513" name="Line 177"/>
            <p:cNvSpPr>
              <a:spLocks noChangeShapeType="1"/>
            </p:cNvSpPr>
            <p:nvPr/>
          </p:nvSpPr>
          <p:spPr bwMode="auto">
            <a:xfrm>
              <a:off x="365" y="2736"/>
              <a:ext cx="5053"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270514" name="Rectangle 178"/>
            <p:cNvSpPr>
              <a:spLocks noChangeArrowheads="1"/>
            </p:cNvSpPr>
            <p:nvPr/>
          </p:nvSpPr>
          <p:spPr bwMode="auto">
            <a:xfrm>
              <a:off x="377" y="2724"/>
              <a:ext cx="368"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100">
                  <a:solidFill>
                    <a:schemeClr val="tx2"/>
                  </a:solidFill>
                </a:rPr>
                <a:t>---</a:t>
              </a:r>
              <a:endParaRPr lang="en-US" altLang="en-US">
                <a:solidFill>
                  <a:schemeClr val="tx2"/>
                </a:solidFill>
                <a:effectLst>
                  <a:outerShdw blurRad="38100" dist="38100" dir="2700000" algn="tl">
                    <a:srgbClr val="C0C0C0"/>
                  </a:outerShdw>
                </a:effectLst>
              </a:endParaRPr>
            </a:p>
          </p:txBody>
        </p:sp>
        <p:sp>
          <p:nvSpPr>
            <p:cNvPr id="270515" name="Rectangle 179"/>
            <p:cNvSpPr>
              <a:spLocks noChangeArrowheads="1"/>
            </p:cNvSpPr>
            <p:nvPr/>
          </p:nvSpPr>
          <p:spPr bwMode="auto">
            <a:xfrm>
              <a:off x="3120" y="2724"/>
              <a:ext cx="1104"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100">
                  <a:solidFill>
                    <a:schemeClr val="tx2"/>
                  </a:solidFill>
                </a:rPr>
                <a:t>---</a:t>
              </a:r>
              <a:endParaRPr lang="en-US" altLang="en-US">
                <a:solidFill>
                  <a:schemeClr val="tx2"/>
                </a:solidFill>
                <a:effectLst>
                  <a:outerShdw blurRad="38100" dist="38100" dir="2700000" algn="tl">
                    <a:srgbClr val="C0C0C0"/>
                  </a:outerShdw>
                </a:effectLst>
              </a:endParaRPr>
            </a:p>
          </p:txBody>
        </p:sp>
        <p:sp>
          <p:nvSpPr>
            <p:cNvPr id="270516" name="Rectangle 180"/>
            <p:cNvSpPr>
              <a:spLocks noChangeArrowheads="1"/>
            </p:cNvSpPr>
            <p:nvPr/>
          </p:nvSpPr>
          <p:spPr bwMode="auto">
            <a:xfrm>
              <a:off x="4298" y="2724"/>
              <a:ext cx="1104"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100">
                  <a:solidFill>
                    <a:schemeClr val="tx2"/>
                  </a:solidFill>
                </a:rPr>
                <a:t>---</a:t>
              </a:r>
              <a:endParaRPr lang="en-US" altLang="en-US">
                <a:solidFill>
                  <a:schemeClr val="tx2"/>
                </a:solidFill>
                <a:effectLst>
                  <a:outerShdw blurRad="38100" dist="38100" dir="2700000" algn="tl">
                    <a:srgbClr val="C0C0C0"/>
                  </a:outerShdw>
                </a:effectLst>
              </a:endParaRPr>
            </a:p>
          </p:txBody>
        </p:sp>
        <p:sp>
          <p:nvSpPr>
            <p:cNvPr id="270517" name="Rectangle 181"/>
            <p:cNvSpPr>
              <a:spLocks noChangeArrowheads="1"/>
            </p:cNvSpPr>
            <p:nvPr/>
          </p:nvSpPr>
          <p:spPr bwMode="auto">
            <a:xfrm>
              <a:off x="773" y="2762"/>
              <a:ext cx="1104" cy="21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a:solidFill>
                    <a:schemeClr val="tx2"/>
                  </a:solidFill>
                </a:rPr>
                <a:t>171.69.68.10</a:t>
              </a:r>
              <a:endParaRPr lang="en-US" altLang="en-US">
                <a:solidFill>
                  <a:schemeClr val="tx2"/>
                </a:solidFill>
                <a:effectLst>
                  <a:outerShdw blurRad="38100" dist="38100" dir="2700000" algn="tl">
                    <a:srgbClr val="C0C0C0"/>
                  </a:outerShdw>
                </a:effectLst>
              </a:endParaRPr>
            </a:p>
          </p:txBody>
        </p:sp>
        <p:sp>
          <p:nvSpPr>
            <p:cNvPr id="270518" name="Rectangle 182"/>
            <p:cNvSpPr>
              <a:spLocks noChangeArrowheads="1"/>
            </p:cNvSpPr>
            <p:nvPr/>
          </p:nvSpPr>
          <p:spPr bwMode="auto">
            <a:xfrm>
              <a:off x="1920" y="2760"/>
              <a:ext cx="1104" cy="21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a:solidFill>
                    <a:schemeClr val="tx2"/>
                  </a:solidFill>
                </a:rPr>
                <a:t>10.6.1.20</a:t>
              </a:r>
              <a:endParaRPr lang="en-US" altLang="en-US">
                <a:solidFill>
                  <a:schemeClr val="tx2"/>
                </a:solidFill>
                <a:effectLst>
                  <a:outerShdw blurRad="38100" dist="38100" dir="2700000" algn="tl">
                    <a:srgbClr val="C0C0C0"/>
                  </a:outerShdw>
                </a:effectLst>
              </a:endParaRPr>
            </a:p>
          </p:txBody>
        </p:sp>
      </p:grpSp>
      <p:sp>
        <p:nvSpPr>
          <p:cNvPr id="270538" name="Rectangle 202"/>
          <p:cNvSpPr>
            <a:spLocks noChangeArrowheads="1"/>
          </p:cNvSpPr>
          <p:nvPr/>
        </p:nvSpPr>
        <p:spPr bwMode="auto">
          <a:xfrm>
            <a:off x="5181600" y="1752600"/>
            <a:ext cx="2362200" cy="1143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270561" name="Group 225"/>
          <p:cNvGrpSpPr>
            <a:grpSpLocks/>
          </p:cNvGrpSpPr>
          <p:nvPr/>
        </p:nvGrpSpPr>
        <p:grpSpPr bwMode="auto">
          <a:xfrm>
            <a:off x="614363" y="2971800"/>
            <a:ext cx="8072437" cy="1806575"/>
            <a:chOff x="192" y="384"/>
            <a:chExt cx="5085" cy="1138"/>
          </a:xfrm>
        </p:grpSpPr>
        <p:grpSp>
          <p:nvGrpSpPr>
            <p:cNvPr id="270560" name="Group 224"/>
            <p:cNvGrpSpPr>
              <a:grpSpLocks/>
            </p:cNvGrpSpPr>
            <p:nvPr/>
          </p:nvGrpSpPr>
          <p:grpSpPr bwMode="auto">
            <a:xfrm>
              <a:off x="192" y="384"/>
              <a:ext cx="5085" cy="1138"/>
              <a:chOff x="192" y="384"/>
              <a:chExt cx="5085" cy="1138"/>
            </a:xfrm>
          </p:grpSpPr>
          <p:sp>
            <p:nvSpPr>
              <p:cNvPr id="270541" name="AutoShape 205"/>
              <p:cNvSpPr>
                <a:spLocks noChangeArrowheads="1"/>
              </p:cNvSpPr>
              <p:nvPr/>
            </p:nvSpPr>
            <p:spPr bwMode="auto">
              <a:xfrm>
                <a:off x="2565" y="384"/>
                <a:ext cx="192" cy="528"/>
              </a:xfrm>
              <a:prstGeom prst="downArrow">
                <a:avLst>
                  <a:gd name="adj1" fmla="val 50000"/>
                  <a:gd name="adj2" fmla="val 68750"/>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0542" name="Rectangle 206"/>
              <p:cNvSpPr>
                <a:spLocks noChangeArrowheads="1"/>
              </p:cNvSpPr>
              <p:nvPr/>
            </p:nvSpPr>
            <p:spPr bwMode="auto">
              <a:xfrm>
                <a:off x="192" y="937"/>
                <a:ext cx="429" cy="584"/>
              </a:xfrm>
              <a:prstGeom prst="rect">
                <a:avLst/>
              </a:prstGeom>
              <a:solidFill>
                <a:srgbClr val="0080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0543" name="Rectangle 207"/>
              <p:cNvSpPr>
                <a:spLocks noChangeArrowheads="1"/>
              </p:cNvSpPr>
              <p:nvPr/>
            </p:nvSpPr>
            <p:spPr bwMode="auto">
              <a:xfrm>
                <a:off x="1713" y="937"/>
                <a:ext cx="1240" cy="584"/>
              </a:xfrm>
              <a:prstGeom prst="rect">
                <a:avLst/>
              </a:prstGeom>
              <a:solidFill>
                <a:srgbClr val="BCBF8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0544" name="Rectangle 208"/>
              <p:cNvSpPr>
                <a:spLocks noChangeArrowheads="1"/>
              </p:cNvSpPr>
              <p:nvPr/>
            </p:nvSpPr>
            <p:spPr bwMode="auto">
              <a:xfrm>
                <a:off x="2905" y="939"/>
                <a:ext cx="1224" cy="583"/>
              </a:xfrm>
              <a:prstGeom prst="rect">
                <a:avLst/>
              </a:prstGeom>
              <a:solidFill>
                <a:srgbClr val="0054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0545" name="Rectangle 209"/>
              <p:cNvSpPr>
                <a:spLocks noChangeArrowheads="1"/>
              </p:cNvSpPr>
              <p:nvPr/>
            </p:nvSpPr>
            <p:spPr bwMode="auto">
              <a:xfrm>
                <a:off x="4106" y="937"/>
                <a:ext cx="1151" cy="58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0546" name="Rectangle 210"/>
              <p:cNvSpPr>
                <a:spLocks noChangeArrowheads="1"/>
              </p:cNvSpPr>
              <p:nvPr/>
            </p:nvSpPr>
            <p:spPr bwMode="auto">
              <a:xfrm>
                <a:off x="199" y="991"/>
                <a:ext cx="402" cy="21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dirty="0">
                    <a:solidFill>
                      <a:schemeClr val="tx2"/>
                    </a:solidFill>
                  </a:rPr>
                  <a:t>Pro</a:t>
                </a:r>
                <a:endParaRPr lang="en-US" altLang="en-US" dirty="0">
                  <a:solidFill>
                    <a:schemeClr val="tx2"/>
                  </a:solidFill>
                  <a:effectLst>
                    <a:outerShdw blurRad="38100" dist="38100" dir="2700000" algn="tl">
                      <a:srgbClr val="C0C0C0"/>
                    </a:outerShdw>
                  </a:effectLst>
                </a:endParaRPr>
              </a:p>
            </p:txBody>
          </p:sp>
          <p:sp>
            <p:nvSpPr>
              <p:cNvPr id="270547" name="Rectangle 211"/>
              <p:cNvSpPr>
                <a:spLocks noChangeArrowheads="1"/>
              </p:cNvSpPr>
              <p:nvPr/>
            </p:nvSpPr>
            <p:spPr bwMode="auto">
              <a:xfrm>
                <a:off x="1785" y="991"/>
                <a:ext cx="1104" cy="21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a:solidFill>
                      <a:schemeClr val="tx2"/>
                    </a:solidFill>
                  </a:rPr>
                  <a:t>Inside Local</a:t>
                </a:r>
                <a:endParaRPr lang="en-US" altLang="en-US">
                  <a:solidFill>
                    <a:schemeClr val="tx2"/>
                  </a:solidFill>
                  <a:effectLst>
                    <a:outerShdw blurRad="38100" dist="38100" dir="2700000" algn="tl">
                      <a:srgbClr val="C0C0C0"/>
                    </a:outerShdw>
                  </a:effectLst>
                </a:endParaRPr>
              </a:p>
            </p:txBody>
          </p:sp>
          <p:sp>
            <p:nvSpPr>
              <p:cNvPr id="270548" name="Rectangle 212"/>
              <p:cNvSpPr>
                <a:spLocks noChangeArrowheads="1"/>
              </p:cNvSpPr>
              <p:nvPr/>
            </p:nvSpPr>
            <p:spPr bwMode="auto">
              <a:xfrm>
                <a:off x="2953" y="995"/>
                <a:ext cx="1104" cy="23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000" dirty="0">
                    <a:solidFill>
                      <a:schemeClr val="tx2"/>
                    </a:solidFill>
                  </a:rPr>
                  <a:t>Outside Local</a:t>
                </a:r>
                <a:endParaRPr lang="en-US" altLang="en-US" sz="2000" dirty="0">
                  <a:solidFill>
                    <a:schemeClr val="tx2"/>
                  </a:solidFill>
                  <a:effectLst>
                    <a:outerShdw blurRad="38100" dist="38100" dir="2700000" algn="tl">
                      <a:srgbClr val="C0C0C0"/>
                    </a:outerShdw>
                  </a:effectLst>
                </a:endParaRPr>
              </a:p>
            </p:txBody>
          </p:sp>
          <p:sp>
            <p:nvSpPr>
              <p:cNvPr id="270549" name="Rectangle 213"/>
              <p:cNvSpPr>
                <a:spLocks noChangeArrowheads="1"/>
              </p:cNvSpPr>
              <p:nvPr/>
            </p:nvSpPr>
            <p:spPr bwMode="auto">
              <a:xfrm>
                <a:off x="4077" y="991"/>
                <a:ext cx="1200" cy="23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000" dirty="0">
                    <a:solidFill>
                      <a:schemeClr val="tx2"/>
                    </a:solidFill>
                  </a:rPr>
                  <a:t>Outside Global</a:t>
                </a:r>
                <a:endParaRPr lang="en-US" altLang="en-US" sz="2000" dirty="0">
                  <a:solidFill>
                    <a:schemeClr val="tx2"/>
                  </a:solidFill>
                  <a:effectLst>
                    <a:outerShdw blurRad="38100" dist="38100" dir="2700000" algn="tl">
                      <a:srgbClr val="C0C0C0"/>
                    </a:outerShdw>
                  </a:effectLst>
                </a:endParaRPr>
              </a:p>
            </p:txBody>
          </p:sp>
          <p:sp>
            <p:nvSpPr>
              <p:cNvPr id="270550" name="Rectangle 214"/>
              <p:cNvSpPr>
                <a:spLocks noChangeArrowheads="1"/>
              </p:cNvSpPr>
              <p:nvPr/>
            </p:nvSpPr>
            <p:spPr bwMode="auto">
              <a:xfrm>
                <a:off x="613" y="937"/>
                <a:ext cx="1116" cy="584"/>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0551" name="Rectangle 215"/>
              <p:cNvSpPr>
                <a:spLocks noChangeArrowheads="1"/>
              </p:cNvSpPr>
              <p:nvPr/>
            </p:nvSpPr>
            <p:spPr bwMode="auto">
              <a:xfrm>
                <a:off x="612" y="993"/>
                <a:ext cx="1117" cy="23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000" dirty="0">
                    <a:solidFill>
                      <a:schemeClr val="tx2"/>
                    </a:solidFill>
                  </a:rPr>
                  <a:t>Inside Global</a:t>
                </a:r>
                <a:endParaRPr lang="en-US" altLang="en-US" sz="2000" dirty="0">
                  <a:solidFill>
                    <a:schemeClr val="tx2"/>
                  </a:solidFill>
                  <a:effectLst>
                    <a:outerShdw blurRad="38100" dist="38100" dir="2700000" algn="tl">
                      <a:srgbClr val="C0C0C0"/>
                    </a:outerShdw>
                  </a:effectLst>
                </a:endParaRPr>
              </a:p>
            </p:txBody>
          </p:sp>
          <p:sp>
            <p:nvSpPr>
              <p:cNvPr id="270552" name="Line 216"/>
              <p:cNvSpPr>
                <a:spLocks noChangeShapeType="1"/>
              </p:cNvSpPr>
              <p:nvPr/>
            </p:nvSpPr>
            <p:spPr bwMode="auto">
              <a:xfrm>
                <a:off x="202" y="1231"/>
                <a:ext cx="5053"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270553" name="Rectangle 217"/>
              <p:cNvSpPr>
                <a:spLocks noChangeArrowheads="1"/>
              </p:cNvSpPr>
              <p:nvPr/>
            </p:nvSpPr>
            <p:spPr bwMode="auto">
              <a:xfrm>
                <a:off x="214" y="1219"/>
                <a:ext cx="368"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100" dirty="0">
                    <a:solidFill>
                      <a:schemeClr val="tx2"/>
                    </a:solidFill>
                  </a:rPr>
                  <a:t>---</a:t>
                </a:r>
                <a:endParaRPr lang="en-US" altLang="en-US" dirty="0">
                  <a:solidFill>
                    <a:schemeClr val="tx2"/>
                  </a:solidFill>
                  <a:effectLst>
                    <a:outerShdw blurRad="38100" dist="38100" dir="2700000" algn="tl">
                      <a:srgbClr val="C0C0C0"/>
                    </a:outerShdw>
                  </a:effectLst>
                </a:endParaRPr>
              </a:p>
            </p:txBody>
          </p:sp>
          <p:sp>
            <p:nvSpPr>
              <p:cNvPr id="270554" name="Rectangle 218"/>
              <p:cNvSpPr>
                <a:spLocks noChangeArrowheads="1"/>
              </p:cNvSpPr>
              <p:nvPr/>
            </p:nvSpPr>
            <p:spPr bwMode="auto">
              <a:xfrm>
                <a:off x="2957" y="1219"/>
                <a:ext cx="1104"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100">
                    <a:solidFill>
                      <a:schemeClr val="tx2"/>
                    </a:solidFill>
                  </a:rPr>
                  <a:t>---</a:t>
                </a:r>
                <a:endParaRPr lang="en-US" altLang="en-US">
                  <a:solidFill>
                    <a:schemeClr val="tx2"/>
                  </a:solidFill>
                  <a:effectLst>
                    <a:outerShdw blurRad="38100" dist="38100" dir="2700000" algn="tl">
                      <a:srgbClr val="C0C0C0"/>
                    </a:outerShdw>
                  </a:effectLst>
                </a:endParaRPr>
              </a:p>
            </p:txBody>
          </p:sp>
          <p:sp>
            <p:nvSpPr>
              <p:cNvPr id="270555" name="Rectangle 219"/>
              <p:cNvSpPr>
                <a:spLocks noChangeArrowheads="1"/>
              </p:cNvSpPr>
              <p:nvPr/>
            </p:nvSpPr>
            <p:spPr bwMode="auto">
              <a:xfrm>
                <a:off x="4135" y="1219"/>
                <a:ext cx="1104"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100">
                    <a:solidFill>
                      <a:schemeClr val="tx2"/>
                    </a:solidFill>
                  </a:rPr>
                  <a:t>---</a:t>
                </a:r>
                <a:endParaRPr lang="en-US" altLang="en-US">
                  <a:solidFill>
                    <a:schemeClr val="tx2"/>
                  </a:solidFill>
                  <a:effectLst>
                    <a:outerShdw blurRad="38100" dist="38100" dir="2700000" algn="tl">
                      <a:srgbClr val="C0C0C0"/>
                    </a:outerShdw>
                  </a:effectLst>
                </a:endParaRPr>
              </a:p>
            </p:txBody>
          </p:sp>
        </p:grpSp>
        <p:sp>
          <p:nvSpPr>
            <p:cNvPr id="270558" name="Rectangle 222"/>
            <p:cNvSpPr>
              <a:spLocks noChangeArrowheads="1"/>
            </p:cNvSpPr>
            <p:nvPr/>
          </p:nvSpPr>
          <p:spPr bwMode="auto">
            <a:xfrm>
              <a:off x="616" y="1224"/>
              <a:ext cx="1104"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100">
                  <a:solidFill>
                    <a:schemeClr val="tx2"/>
                  </a:solidFill>
                </a:rPr>
                <a:t>---</a:t>
              </a:r>
              <a:endParaRPr lang="en-US" altLang="en-US">
                <a:solidFill>
                  <a:schemeClr val="tx2"/>
                </a:solidFill>
                <a:effectLst>
                  <a:outerShdw blurRad="38100" dist="38100" dir="2700000" algn="tl">
                    <a:srgbClr val="C0C0C0"/>
                  </a:outerShdw>
                </a:effectLst>
              </a:endParaRPr>
            </a:p>
          </p:txBody>
        </p:sp>
        <p:sp>
          <p:nvSpPr>
            <p:cNvPr id="270559" name="Rectangle 223"/>
            <p:cNvSpPr>
              <a:spLocks noChangeArrowheads="1"/>
            </p:cNvSpPr>
            <p:nvPr/>
          </p:nvSpPr>
          <p:spPr bwMode="auto">
            <a:xfrm>
              <a:off x="1760" y="1224"/>
              <a:ext cx="1104"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100">
                  <a:solidFill>
                    <a:schemeClr val="tx2"/>
                  </a:solidFill>
                </a:rPr>
                <a:t>---</a:t>
              </a:r>
              <a:endParaRPr lang="en-US" altLang="en-US">
                <a:solidFill>
                  <a:schemeClr val="tx2"/>
                </a:solidFill>
                <a:effectLst>
                  <a:outerShdw blurRad="38100" dist="38100" dir="2700000" algn="tl">
                    <a:srgbClr val="C0C0C0"/>
                  </a:outerShdw>
                </a:effectLst>
              </a:endParaRPr>
            </a:p>
          </p:txBody>
        </p:sp>
      </p:grpSp>
      <p:pic>
        <p:nvPicPr>
          <p:cNvPr id="270524" name="Picture 18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550" y="2846388"/>
            <a:ext cx="90646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562" name="Text Box 226"/>
          <p:cNvSpPr txBox="1">
            <a:spLocks noChangeArrowheads="1"/>
          </p:cNvSpPr>
          <p:nvPr/>
        </p:nvSpPr>
        <p:spPr bwMode="auto">
          <a:xfrm>
            <a:off x="228600" y="1787525"/>
            <a:ext cx="160020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5000"/>
              </a:lnSpc>
            </a:pPr>
            <a:r>
              <a:rPr lang="en-US" altLang="en-US" sz="2000"/>
              <a:t>My </a:t>
            </a:r>
          </a:p>
          <a:p>
            <a:pPr algn="ctr">
              <a:lnSpc>
                <a:spcPct val="95000"/>
              </a:lnSpc>
            </a:pPr>
            <a:r>
              <a:rPr lang="en-US" altLang="en-US" sz="2000"/>
              <a:t>Network</a:t>
            </a:r>
          </a:p>
        </p:txBody>
      </p:sp>
      <p:sp>
        <p:nvSpPr>
          <p:cNvPr id="270563" name="Text Box 227"/>
          <p:cNvSpPr txBox="1">
            <a:spLocks noChangeArrowheads="1"/>
          </p:cNvSpPr>
          <p:nvPr/>
        </p:nvSpPr>
        <p:spPr bwMode="auto">
          <a:xfrm>
            <a:off x="7391400" y="1984375"/>
            <a:ext cx="1552575"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en-US" sz="2000"/>
              <a:t>Internet</a:t>
            </a:r>
          </a:p>
        </p:txBody>
      </p:sp>
      <p:grpSp>
        <p:nvGrpSpPr>
          <p:cNvPr id="270525" name="Group 189"/>
          <p:cNvGrpSpPr>
            <a:grpSpLocks/>
          </p:cNvGrpSpPr>
          <p:nvPr/>
        </p:nvGrpSpPr>
        <p:grpSpPr bwMode="auto">
          <a:xfrm>
            <a:off x="1066800" y="4953000"/>
            <a:ext cx="1828800" cy="1600200"/>
            <a:chOff x="768" y="3216"/>
            <a:chExt cx="1152" cy="1008"/>
          </a:xfrm>
        </p:grpSpPr>
        <p:sp>
          <p:nvSpPr>
            <p:cNvPr id="270526" name="Rectangle 190"/>
            <p:cNvSpPr>
              <a:spLocks noChangeArrowheads="1"/>
            </p:cNvSpPr>
            <p:nvPr/>
          </p:nvSpPr>
          <p:spPr bwMode="auto">
            <a:xfrm>
              <a:off x="768" y="3216"/>
              <a:ext cx="1152" cy="1008"/>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0527" name="Rectangle 191"/>
            <p:cNvSpPr>
              <a:spLocks noChangeArrowheads="1"/>
            </p:cNvSpPr>
            <p:nvPr/>
          </p:nvSpPr>
          <p:spPr bwMode="auto">
            <a:xfrm>
              <a:off x="768" y="3216"/>
              <a:ext cx="1152"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2B6DD7">
                          <a:gamma/>
                          <a:shade val="46275"/>
                          <a:invGamma/>
                        </a:srgbClr>
                      </a:gs>
                      <a:gs pos="50000">
                        <a:srgbClr val="2B6DD7"/>
                      </a:gs>
                      <a:gs pos="100000">
                        <a:srgbClr val="2B6DD7">
                          <a:gamma/>
                          <a:shade val="46275"/>
                          <a:invGamma/>
                        </a:srgbClr>
                      </a:gs>
                    </a:gsLst>
                    <a:lin ang="2700000" scaled="1"/>
                  </a:gradFill>
                </a14:hiddenFill>
              </a:ext>
              <a:ext uri="{91240B29-F687-4F45-9708-019B960494DF}">
                <a14:hiddenLine xmlns:a14="http://schemas.microsoft.com/office/drawing/2010/main" w="9525">
                  <a:solidFill>
                    <a:srgbClr val="6393E1"/>
                  </a:solidFill>
                  <a:miter lim="800000"/>
                  <a:headEnd/>
                  <a:tailEnd/>
                </a14:hiddenLine>
              </a:ext>
            </a:extLst>
          </p:spPr>
          <p:txBody>
            <a:bodyPr wrap="none" lIns="73025" tIns="36512" rIns="73025" bIns="36512" anchor="ctr"/>
            <a:lstStyle/>
            <a:p>
              <a:pPr algn="ctr">
                <a:lnSpc>
                  <a:spcPct val="145000"/>
                </a:lnSpc>
              </a:pPr>
              <a:r>
                <a:rPr lang="en-US" altLang="zh-TW" sz="1400">
                  <a:solidFill>
                    <a:schemeClr val="tx2"/>
                  </a:solidFill>
                  <a:ea typeface="新細明體" panose="02020500000000000000" pitchFamily="18" charset="-120"/>
                </a:rPr>
                <a:t>NAT Address Pool</a:t>
              </a:r>
            </a:p>
          </p:txBody>
        </p:sp>
        <p:sp>
          <p:nvSpPr>
            <p:cNvPr id="270528" name="Rectangle 192"/>
            <p:cNvSpPr>
              <a:spLocks noChangeArrowheads="1"/>
            </p:cNvSpPr>
            <p:nvPr/>
          </p:nvSpPr>
          <p:spPr bwMode="auto">
            <a:xfrm>
              <a:off x="768" y="3456"/>
              <a:ext cx="1152" cy="192"/>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gradFill rotWithShape="0">
                    <a:gsLst>
                      <a:gs pos="0">
                        <a:srgbClr val="2B6DD7">
                          <a:gamma/>
                          <a:shade val="46275"/>
                          <a:invGamma/>
                        </a:srgbClr>
                      </a:gs>
                      <a:gs pos="50000">
                        <a:srgbClr val="2B6DD7"/>
                      </a:gs>
                      <a:gs pos="100000">
                        <a:srgbClr val="2B6DD7">
                          <a:gamma/>
                          <a:shade val="46275"/>
                          <a:invGamma/>
                        </a:srgbClr>
                      </a:gs>
                    </a:gsLst>
                    <a:lin ang="2700000" scaled="1"/>
                  </a:gradFill>
                </a14:hiddenFill>
              </a:ext>
              <a:ext uri="{91240B29-F687-4F45-9708-019B960494DF}">
                <a14:hiddenLine xmlns:a14="http://schemas.microsoft.com/office/drawing/2010/main" w="9525">
                  <a:solidFill>
                    <a:srgbClr val="6393E1"/>
                  </a:solidFill>
                  <a:miter lim="800000"/>
                  <a:headEnd type="none" w="sm" len="sm"/>
                  <a:tailEnd type="none" w="sm" len="sm"/>
                </a14:hiddenLine>
              </a:ext>
            </a:extLst>
          </p:spPr>
          <p:txBody>
            <a:bodyPr wrap="none" lIns="73025" tIns="36512" rIns="73025" bIns="36512" anchor="ctr"/>
            <a:lstStyle/>
            <a:p>
              <a:pPr algn="ctr"/>
              <a:r>
                <a:rPr lang="en-US" altLang="zh-TW" sz="1600">
                  <a:solidFill>
                    <a:schemeClr val="tx2"/>
                  </a:solidFill>
                  <a:ea typeface="新細明體" panose="02020500000000000000" pitchFamily="18" charset="-120"/>
                </a:rPr>
                <a:t>-  -  -</a:t>
              </a:r>
            </a:p>
          </p:txBody>
        </p:sp>
        <p:sp>
          <p:nvSpPr>
            <p:cNvPr id="270529" name="Rectangle 193"/>
            <p:cNvSpPr>
              <a:spLocks noChangeArrowheads="1"/>
            </p:cNvSpPr>
            <p:nvPr/>
          </p:nvSpPr>
          <p:spPr bwMode="auto">
            <a:xfrm>
              <a:off x="768" y="3648"/>
              <a:ext cx="1152" cy="19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2B6DD7">
                          <a:gamma/>
                          <a:shade val="46275"/>
                          <a:invGamma/>
                        </a:srgbClr>
                      </a:gs>
                      <a:gs pos="50000">
                        <a:srgbClr val="2B6DD7"/>
                      </a:gs>
                      <a:gs pos="100000">
                        <a:srgbClr val="2B6DD7">
                          <a:gamma/>
                          <a:shade val="46275"/>
                          <a:invGamma/>
                        </a:srgbClr>
                      </a:gs>
                    </a:gsLst>
                    <a:lin ang="2700000" scaled="1"/>
                  </a:gradFill>
                </a14:hiddenFill>
              </a:ext>
              <a:ext uri="{91240B29-F687-4F45-9708-019B960494DF}">
                <a14:hiddenLine xmlns:a14="http://schemas.microsoft.com/office/drawing/2010/main" w="9525">
                  <a:solidFill>
                    <a:srgbClr val="6393E1"/>
                  </a:solidFill>
                  <a:miter lim="800000"/>
                  <a:headEnd type="none" w="sm" len="sm"/>
                  <a:tailEnd type="none" w="sm" len="sm"/>
                </a14:hiddenLine>
              </a:ext>
            </a:extLst>
          </p:spPr>
          <p:txBody>
            <a:bodyPr wrap="none" lIns="73025" tIns="36512" rIns="73025" bIns="36512" anchor="ctr"/>
            <a:lstStyle/>
            <a:p>
              <a:pPr algn="ctr"/>
              <a:r>
                <a:rPr lang="en-US" altLang="zh-TW" sz="1600">
                  <a:solidFill>
                    <a:schemeClr val="tx2"/>
                  </a:solidFill>
                  <a:ea typeface="新細明體" panose="02020500000000000000" pitchFamily="18" charset="-120"/>
                </a:rPr>
                <a:t>171.69.68.11</a:t>
              </a:r>
            </a:p>
          </p:txBody>
        </p:sp>
        <p:sp>
          <p:nvSpPr>
            <p:cNvPr id="270530" name="Rectangle 194"/>
            <p:cNvSpPr>
              <a:spLocks noChangeArrowheads="1"/>
            </p:cNvSpPr>
            <p:nvPr/>
          </p:nvSpPr>
          <p:spPr bwMode="auto">
            <a:xfrm>
              <a:off x="768" y="3840"/>
              <a:ext cx="1152" cy="19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2B6DD7">
                          <a:gamma/>
                          <a:shade val="46275"/>
                          <a:invGamma/>
                        </a:srgbClr>
                      </a:gs>
                      <a:gs pos="50000">
                        <a:srgbClr val="2B6DD7"/>
                      </a:gs>
                      <a:gs pos="100000">
                        <a:srgbClr val="2B6DD7">
                          <a:gamma/>
                          <a:shade val="46275"/>
                          <a:invGamma/>
                        </a:srgbClr>
                      </a:gs>
                    </a:gsLst>
                    <a:lin ang="2700000" scaled="1"/>
                  </a:gradFill>
                </a14:hiddenFill>
              </a:ext>
              <a:ext uri="{91240B29-F687-4F45-9708-019B960494DF}">
                <a14:hiddenLine xmlns:a14="http://schemas.microsoft.com/office/drawing/2010/main" w="9525">
                  <a:solidFill>
                    <a:srgbClr val="6393E1"/>
                  </a:solidFill>
                  <a:miter lim="800000"/>
                  <a:headEnd type="none" w="sm" len="sm"/>
                  <a:tailEnd type="none" w="sm" len="sm"/>
                </a14:hiddenLine>
              </a:ext>
            </a:extLst>
          </p:spPr>
          <p:txBody>
            <a:bodyPr wrap="none" lIns="73025" tIns="36512" rIns="73025" bIns="36512" anchor="ctr"/>
            <a:lstStyle/>
            <a:p>
              <a:pPr algn="ctr"/>
              <a:r>
                <a:rPr lang="en-US" altLang="zh-TW" sz="1600">
                  <a:solidFill>
                    <a:schemeClr val="tx2"/>
                  </a:solidFill>
                  <a:ea typeface="新細明體" panose="02020500000000000000" pitchFamily="18" charset="-120"/>
                </a:rPr>
                <a:t>171.69.68.12</a:t>
              </a:r>
            </a:p>
          </p:txBody>
        </p:sp>
        <p:sp>
          <p:nvSpPr>
            <p:cNvPr id="270531" name="Rectangle 195"/>
            <p:cNvSpPr>
              <a:spLocks noChangeArrowheads="1"/>
            </p:cNvSpPr>
            <p:nvPr/>
          </p:nvSpPr>
          <p:spPr bwMode="auto">
            <a:xfrm>
              <a:off x="768" y="4032"/>
              <a:ext cx="1152" cy="19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2B6DD7">
                          <a:gamma/>
                          <a:shade val="46275"/>
                          <a:invGamma/>
                        </a:srgbClr>
                      </a:gs>
                      <a:gs pos="50000">
                        <a:srgbClr val="2B6DD7"/>
                      </a:gs>
                      <a:gs pos="100000">
                        <a:srgbClr val="2B6DD7">
                          <a:gamma/>
                          <a:shade val="46275"/>
                          <a:invGamma/>
                        </a:srgbClr>
                      </a:gs>
                    </a:gsLst>
                    <a:lin ang="2700000" scaled="1"/>
                  </a:gradFill>
                </a14:hiddenFill>
              </a:ext>
              <a:ext uri="{91240B29-F687-4F45-9708-019B960494DF}">
                <a14:hiddenLine xmlns:a14="http://schemas.microsoft.com/office/drawing/2010/main" w="9525">
                  <a:solidFill>
                    <a:srgbClr val="6393E1"/>
                  </a:solidFill>
                  <a:miter lim="800000"/>
                  <a:headEnd type="none" w="sm" len="sm"/>
                  <a:tailEnd type="none" w="sm" len="sm"/>
                </a14:hiddenLine>
              </a:ext>
            </a:extLst>
          </p:spPr>
          <p:txBody>
            <a:bodyPr wrap="none" lIns="73025" tIns="36512" rIns="73025" bIns="36512" anchor="ctr"/>
            <a:lstStyle/>
            <a:p>
              <a:pPr algn="ctr"/>
              <a:r>
                <a:rPr lang="en-US" altLang="zh-TW" sz="1600">
                  <a:solidFill>
                    <a:schemeClr val="tx2"/>
                  </a:solidFill>
                  <a:ea typeface="新細明體" panose="02020500000000000000" pitchFamily="18" charset="-120"/>
                </a:rPr>
                <a:t>171.69.68.13</a:t>
              </a:r>
            </a:p>
          </p:txBody>
        </p:sp>
        <p:sp>
          <p:nvSpPr>
            <p:cNvPr id="270532" name="Line 196"/>
            <p:cNvSpPr>
              <a:spLocks noChangeShapeType="1"/>
            </p:cNvSpPr>
            <p:nvPr/>
          </p:nvSpPr>
          <p:spPr bwMode="auto">
            <a:xfrm>
              <a:off x="768" y="3456"/>
              <a:ext cx="1152"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270533" name="Line 197"/>
            <p:cNvSpPr>
              <a:spLocks noChangeShapeType="1"/>
            </p:cNvSpPr>
            <p:nvPr/>
          </p:nvSpPr>
          <p:spPr bwMode="auto">
            <a:xfrm>
              <a:off x="768" y="3642"/>
              <a:ext cx="1152"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270534" name="Line 198"/>
            <p:cNvSpPr>
              <a:spLocks noChangeShapeType="1"/>
            </p:cNvSpPr>
            <p:nvPr/>
          </p:nvSpPr>
          <p:spPr bwMode="auto">
            <a:xfrm>
              <a:off x="768" y="3846"/>
              <a:ext cx="1152"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270535" name="Line 199"/>
            <p:cNvSpPr>
              <a:spLocks noChangeShapeType="1"/>
            </p:cNvSpPr>
            <p:nvPr/>
          </p:nvSpPr>
          <p:spPr bwMode="auto">
            <a:xfrm>
              <a:off x="768" y="4038"/>
              <a:ext cx="1152"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grpSp>
      <p:grpSp>
        <p:nvGrpSpPr>
          <p:cNvPr id="270578" name="Group 242"/>
          <p:cNvGrpSpPr>
            <a:grpSpLocks/>
          </p:cNvGrpSpPr>
          <p:nvPr/>
        </p:nvGrpSpPr>
        <p:grpSpPr bwMode="auto">
          <a:xfrm>
            <a:off x="1066800" y="4953000"/>
            <a:ext cx="1828800" cy="1600200"/>
            <a:chOff x="768" y="3216"/>
            <a:chExt cx="1152" cy="1008"/>
          </a:xfrm>
        </p:grpSpPr>
        <p:sp>
          <p:nvSpPr>
            <p:cNvPr id="270579" name="Rectangle 243"/>
            <p:cNvSpPr>
              <a:spLocks noChangeArrowheads="1"/>
            </p:cNvSpPr>
            <p:nvPr/>
          </p:nvSpPr>
          <p:spPr bwMode="auto">
            <a:xfrm>
              <a:off x="768" y="3216"/>
              <a:ext cx="1152" cy="1008"/>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0580" name="Rectangle 244"/>
            <p:cNvSpPr>
              <a:spLocks noChangeArrowheads="1"/>
            </p:cNvSpPr>
            <p:nvPr/>
          </p:nvSpPr>
          <p:spPr bwMode="auto">
            <a:xfrm>
              <a:off x="768" y="3216"/>
              <a:ext cx="1152"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2B6DD7">
                          <a:gamma/>
                          <a:shade val="46275"/>
                          <a:invGamma/>
                        </a:srgbClr>
                      </a:gs>
                      <a:gs pos="50000">
                        <a:srgbClr val="2B6DD7"/>
                      </a:gs>
                      <a:gs pos="100000">
                        <a:srgbClr val="2B6DD7">
                          <a:gamma/>
                          <a:shade val="46275"/>
                          <a:invGamma/>
                        </a:srgbClr>
                      </a:gs>
                    </a:gsLst>
                    <a:lin ang="2700000" scaled="1"/>
                  </a:gradFill>
                </a14:hiddenFill>
              </a:ext>
              <a:ext uri="{91240B29-F687-4F45-9708-019B960494DF}">
                <a14:hiddenLine xmlns:a14="http://schemas.microsoft.com/office/drawing/2010/main" w="9525">
                  <a:solidFill>
                    <a:srgbClr val="6393E1"/>
                  </a:solidFill>
                  <a:miter lim="800000"/>
                  <a:headEnd/>
                  <a:tailEnd/>
                </a14:hiddenLine>
              </a:ext>
            </a:extLst>
          </p:spPr>
          <p:txBody>
            <a:bodyPr wrap="none" lIns="73025" tIns="36512" rIns="73025" bIns="36512" anchor="ctr"/>
            <a:lstStyle/>
            <a:p>
              <a:pPr algn="ctr">
                <a:lnSpc>
                  <a:spcPct val="145000"/>
                </a:lnSpc>
              </a:pPr>
              <a:r>
                <a:rPr lang="en-US" altLang="zh-TW" sz="1400">
                  <a:solidFill>
                    <a:schemeClr val="tx2"/>
                  </a:solidFill>
                  <a:ea typeface="新細明體" panose="02020500000000000000" pitchFamily="18" charset="-120"/>
                </a:rPr>
                <a:t>NAT Address Pool</a:t>
              </a:r>
            </a:p>
          </p:txBody>
        </p:sp>
        <p:sp>
          <p:nvSpPr>
            <p:cNvPr id="270581" name="Rectangle 245"/>
            <p:cNvSpPr>
              <a:spLocks noChangeArrowheads="1"/>
            </p:cNvSpPr>
            <p:nvPr/>
          </p:nvSpPr>
          <p:spPr bwMode="auto">
            <a:xfrm>
              <a:off x="768" y="3456"/>
              <a:ext cx="1152" cy="192"/>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gradFill rotWithShape="0">
                    <a:gsLst>
                      <a:gs pos="0">
                        <a:srgbClr val="2B6DD7">
                          <a:gamma/>
                          <a:shade val="46275"/>
                          <a:invGamma/>
                        </a:srgbClr>
                      </a:gs>
                      <a:gs pos="50000">
                        <a:srgbClr val="2B6DD7"/>
                      </a:gs>
                      <a:gs pos="100000">
                        <a:srgbClr val="2B6DD7">
                          <a:gamma/>
                          <a:shade val="46275"/>
                          <a:invGamma/>
                        </a:srgbClr>
                      </a:gs>
                    </a:gsLst>
                    <a:lin ang="2700000" scaled="1"/>
                  </a:gradFill>
                </a14:hiddenFill>
              </a:ext>
              <a:ext uri="{91240B29-F687-4F45-9708-019B960494DF}">
                <a14:hiddenLine xmlns:a14="http://schemas.microsoft.com/office/drawing/2010/main" w="9525">
                  <a:solidFill>
                    <a:srgbClr val="6393E1"/>
                  </a:solidFill>
                  <a:miter lim="800000"/>
                  <a:headEnd type="none" w="sm" len="sm"/>
                  <a:tailEnd type="none" w="sm" len="sm"/>
                </a14:hiddenLine>
              </a:ext>
            </a:extLst>
          </p:spPr>
          <p:txBody>
            <a:bodyPr wrap="none" lIns="73025" tIns="36512" rIns="73025" bIns="36512" anchor="ctr"/>
            <a:lstStyle/>
            <a:p>
              <a:pPr algn="ctr"/>
              <a:r>
                <a:rPr lang="en-US" altLang="zh-TW" sz="1600">
                  <a:solidFill>
                    <a:schemeClr val="tx2"/>
                  </a:solidFill>
                  <a:ea typeface="新細明體" panose="02020500000000000000" pitchFamily="18" charset="-120"/>
                </a:rPr>
                <a:t>171.69.68.10</a:t>
              </a:r>
            </a:p>
          </p:txBody>
        </p:sp>
        <p:sp>
          <p:nvSpPr>
            <p:cNvPr id="270582" name="Rectangle 246"/>
            <p:cNvSpPr>
              <a:spLocks noChangeArrowheads="1"/>
            </p:cNvSpPr>
            <p:nvPr/>
          </p:nvSpPr>
          <p:spPr bwMode="auto">
            <a:xfrm>
              <a:off x="768" y="3648"/>
              <a:ext cx="1152" cy="19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2B6DD7">
                          <a:gamma/>
                          <a:shade val="46275"/>
                          <a:invGamma/>
                        </a:srgbClr>
                      </a:gs>
                      <a:gs pos="50000">
                        <a:srgbClr val="2B6DD7"/>
                      </a:gs>
                      <a:gs pos="100000">
                        <a:srgbClr val="2B6DD7">
                          <a:gamma/>
                          <a:shade val="46275"/>
                          <a:invGamma/>
                        </a:srgbClr>
                      </a:gs>
                    </a:gsLst>
                    <a:lin ang="2700000" scaled="1"/>
                  </a:gradFill>
                </a14:hiddenFill>
              </a:ext>
              <a:ext uri="{91240B29-F687-4F45-9708-019B960494DF}">
                <a14:hiddenLine xmlns:a14="http://schemas.microsoft.com/office/drawing/2010/main" w="9525">
                  <a:solidFill>
                    <a:srgbClr val="6393E1"/>
                  </a:solidFill>
                  <a:miter lim="800000"/>
                  <a:headEnd type="none" w="sm" len="sm"/>
                  <a:tailEnd type="none" w="sm" len="sm"/>
                </a14:hiddenLine>
              </a:ext>
            </a:extLst>
          </p:spPr>
          <p:txBody>
            <a:bodyPr wrap="none" lIns="73025" tIns="36512" rIns="73025" bIns="36512" anchor="ctr"/>
            <a:lstStyle/>
            <a:p>
              <a:pPr algn="ctr"/>
              <a:r>
                <a:rPr lang="en-US" altLang="zh-TW" sz="1600">
                  <a:solidFill>
                    <a:schemeClr val="tx2"/>
                  </a:solidFill>
                  <a:ea typeface="新細明體" panose="02020500000000000000" pitchFamily="18" charset="-120"/>
                </a:rPr>
                <a:t>171.69.68.11</a:t>
              </a:r>
            </a:p>
          </p:txBody>
        </p:sp>
        <p:sp>
          <p:nvSpPr>
            <p:cNvPr id="270583" name="Rectangle 247"/>
            <p:cNvSpPr>
              <a:spLocks noChangeArrowheads="1"/>
            </p:cNvSpPr>
            <p:nvPr/>
          </p:nvSpPr>
          <p:spPr bwMode="auto">
            <a:xfrm>
              <a:off x="768" y="3840"/>
              <a:ext cx="1152" cy="19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2B6DD7">
                          <a:gamma/>
                          <a:shade val="46275"/>
                          <a:invGamma/>
                        </a:srgbClr>
                      </a:gs>
                      <a:gs pos="50000">
                        <a:srgbClr val="2B6DD7"/>
                      </a:gs>
                      <a:gs pos="100000">
                        <a:srgbClr val="2B6DD7">
                          <a:gamma/>
                          <a:shade val="46275"/>
                          <a:invGamma/>
                        </a:srgbClr>
                      </a:gs>
                    </a:gsLst>
                    <a:lin ang="2700000" scaled="1"/>
                  </a:gradFill>
                </a14:hiddenFill>
              </a:ext>
              <a:ext uri="{91240B29-F687-4F45-9708-019B960494DF}">
                <a14:hiddenLine xmlns:a14="http://schemas.microsoft.com/office/drawing/2010/main" w="9525">
                  <a:solidFill>
                    <a:srgbClr val="6393E1"/>
                  </a:solidFill>
                  <a:miter lim="800000"/>
                  <a:headEnd type="none" w="sm" len="sm"/>
                  <a:tailEnd type="none" w="sm" len="sm"/>
                </a14:hiddenLine>
              </a:ext>
            </a:extLst>
          </p:spPr>
          <p:txBody>
            <a:bodyPr wrap="none" lIns="73025" tIns="36512" rIns="73025" bIns="36512" anchor="ctr"/>
            <a:lstStyle/>
            <a:p>
              <a:pPr algn="ctr"/>
              <a:r>
                <a:rPr lang="en-US" altLang="zh-TW" sz="1600">
                  <a:solidFill>
                    <a:schemeClr val="tx2"/>
                  </a:solidFill>
                  <a:ea typeface="新細明體" panose="02020500000000000000" pitchFamily="18" charset="-120"/>
                </a:rPr>
                <a:t>171.69.68.12</a:t>
              </a:r>
            </a:p>
          </p:txBody>
        </p:sp>
        <p:sp>
          <p:nvSpPr>
            <p:cNvPr id="270584" name="Rectangle 248"/>
            <p:cNvSpPr>
              <a:spLocks noChangeArrowheads="1"/>
            </p:cNvSpPr>
            <p:nvPr/>
          </p:nvSpPr>
          <p:spPr bwMode="auto">
            <a:xfrm>
              <a:off x="768" y="4032"/>
              <a:ext cx="1152" cy="19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2B6DD7">
                          <a:gamma/>
                          <a:shade val="46275"/>
                          <a:invGamma/>
                        </a:srgbClr>
                      </a:gs>
                      <a:gs pos="50000">
                        <a:srgbClr val="2B6DD7"/>
                      </a:gs>
                      <a:gs pos="100000">
                        <a:srgbClr val="2B6DD7">
                          <a:gamma/>
                          <a:shade val="46275"/>
                          <a:invGamma/>
                        </a:srgbClr>
                      </a:gs>
                    </a:gsLst>
                    <a:lin ang="2700000" scaled="1"/>
                  </a:gradFill>
                </a14:hiddenFill>
              </a:ext>
              <a:ext uri="{91240B29-F687-4F45-9708-019B960494DF}">
                <a14:hiddenLine xmlns:a14="http://schemas.microsoft.com/office/drawing/2010/main" w="9525">
                  <a:solidFill>
                    <a:srgbClr val="6393E1"/>
                  </a:solidFill>
                  <a:miter lim="800000"/>
                  <a:headEnd type="none" w="sm" len="sm"/>
                  <a:tailEnd type="none" w="sm" len="sm"/>
                </a14:hiddenLine>
              </a:ext>
            </a:extLst>
          </p:spPr>
          <p:txBody>
            <a:bodyPr wrap="none" lIns="73025" tIns="36512" rIns="73025" bIns="36512" anchor="ctr"/>
            <a:lstStyle/>
            <a:p>
              <a:pPr algn="ctr"/>
              <a:r>
                <a:rPr lang="en-US" altLang="zh-TW" sz="1600">
                  <a:solidFill>
                    <a:schemeClr val="tx2"/>
                  </a:solidFill>
                  <a:ea typeface="新細明體" panose="02020500000000000000" pitchFamily="18" charset="-120"/>
                </a:rPr>
                <a:t>171.69.68.13</a:t>
              </a:r>
            </a:p>
          </p:txBody>
        </p:sp>
        <p:sp>
          <p:nvSpPr>
            <p:cNvPr id="270585" name="Line 249"/>
            <p:cNvSpPr>
              <a:spLocks noChangeShapeType="1"/>
            </p:cNvSpPr>
            <p:nvPr/>
          </p:nvSpPr>
          <p:spPr bwMode="auto">
            <a:xfrm>
              <a:off x="768" y="3456"/>
              <a:ext cx="1152"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270586" name="Line 250"/>
            <p:cNvSpPr>
              <a:spLocks noChangeShapeType="1"/>
            </p:cNvSpPr>
            <p:nvPr/>
          </p:nvSpPr>
          <p:spPr bwMode="auto">
            <a:xfrm>
              <a:off x="768" y="3642"/>
              <a:ext cx="1152"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270587" name="Line 251"/>
            <p:cNvSpPr>
              <a:spLocks noChangeShapeType="1"/>
            </p:cNvSpPr>
            <p:nvPr/>
          </p:nvSpPr>
          <p:spPr bwMode="auto">
            <a:xfrm>
              <a:off x="768" y="3846"/>
              <a:ext cx="1152"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270588" name="Line 252"/>
            <p:cNvSpPr>
              <a:spLocks noChangeShapeType="1"/>
            </p:cNvSpPr>
            <p:nvPr/>
          </p:nvSpPr>
          <p:spPr bwMode="auto">
            <a:xfrm>
              <a:off x="768" y="4038"/>
              <a:ext cx="1152"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grpSp>
    </p:spTree>
    <p:extLst>
      <p:ext uri="{BB962C8B-B14F-4D97-AF65-F5344CB8AC3E}">
        <p14:creationId xmlns:p14="http://schemas.microsoft.com/office/powerpoint/2010/main" val="396445560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70492"/>
                                        </p:tgtEl>
                                        <p:attrNameLst>
                                          <p:attrName>style.visibility</p:attrName>
                                        </p:attrNameLst>
                                      </p:cBhvr>
                                      <p:to>
                                        <p:strVal val="visible"/>
                                      </p:to>
                                    </p:set>
                                    <p:anim calcmode="lin" valueType="num">
                                      <p:cBhvr additive="base">
                                        <p:cTn id="7" dur="500" fill="hold"/>
                                        <p:tgtEl>
                                          <p:spTgt spid="270492"/>
                                        </p:tgtEl>
                                        <p:attrNameLst>
                                          <p:attrName>ppt_x</p:attrName>
                                        </p:attrNameLst>
                                      </p:cBhvr>
                                      <p:tavLst>
                                        <p:tav tm="0">
                                          <p:val>
                                            <p:strVal val="1+#ppt_w/2"/>
                                          </p:val>
                                        </p:tav>
                                        <p:tav tm="100000">
                                          <p:val>
                                            <p:strVal val="#ppt_x"/>
                                          </p:val>
                                        </p:tav>
                                      </p:tavLst>
                                    </p:anim>
                                    <p:anim calcmode="lin" valueType="num">
                                      <p:cBhvr additive="base">
                                        <p:cTn id="8" dur="500" fill="hold"/>
                                        <p:tgtEl>
                                          <p:spTgt spid="27049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2" fill="hold" nodeType="afterEffect">
                                  <p:stCondLst>
                                    <p:cond delay="0"/>
                                  </p:stCondLst>
                                  <p:childTnLst>
                                    <p:set>
                                      <p:cBhvr>
                                        <p:cTn id="11" dur="1" fill="hold">
                                          <p:stCondLst>
                                            <p:cond delay="0"/>
                                          </p:stCondLst>
                                        </p:cTn>
                                        <p:tgtEl>
                                          <p:spTgt spid="270485"/>
                                        </p:tgtEl>
                                        <p:attrNameLst>
                                          <p:attrName>style.visibility</p:attrName>
                                        </p:attrNameLst>
                                      </p:cBhvr>
                                      <p:to>
                                        <p:strVal val="visible"/>
                                      </p:to>
                                    </p:set>
                                    <p:animEffect transition="in" filter="wipe(right)">
                                      <p:cBhvr>
                                        <p:cTn id="12" dur="500"/>
                                        <p:tgtEl>
                                          <p:spTgt spid="270485"/>
                                        </p:tgtEl>
                                      </p:cBhvr>
                                    </p:animEffect>
                                  </p:childTnLst>
                                  <p:subTnLst>
                                    <p:set>
                                      <p:cBhvr override="childStyle">
                                        <p:cTn dur="1" fill="hold" display="0" masterRel="nextClick" afterEffect="1"/>
                                        <p:tgtEl>
                                          <p:spTgt spid="270485"/>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70538"/>
                                        </p:tgtEl>
                                        <p:attrNameLst>
                                          <p:attrName>style.visibility</p:attrName>
                                        </p:attrNameLst>
                                      </p:cBhvr>
                                      <p:to>
                                        <p:strVal val="visible"/>
                                      </p:to>
                                    </p:set>
                                  </p:childTnLst>
                                </p:cTn>
                              </p:par>
                            </p:childTnLst>
                          </p:cTn>
                        </p:par>
                        <p:par>
                          <p:cTn id="17" fill="hold" nodeType="afterGroup">
                            <p:stCondLst>
                              <p:cond delay="500"/>
                            </p:stCondLst>
                            <p:childTnLst>
                              <p:par>
                                <p:cTn id="18" presetID="22" presetClass="entr" presetSubtype="2" fill="hold" nodeType="afterEffect">
                                  <p:stCondLst>
                                    <p:cond delay="0"/>
                                  </p:stCondLst>
                                  <p:childTnLst>
                                    <p:set>
                                      <p:cBhvr>
                                        <p:cTn id="19" dur="1" fill="hold">
                                          <p:stCondLst>
                                            <p:cond delay="0"/>
                                          </p:stCondLst>
                                        </p:cTn>
                                        <p:tgtEl>
                                          <p:spTgt spid="270561"/>
                                        </p:tgtEl>
                                        <p:attrNameLst>
                                          <p:attrName>style.visibility</p:attrName>
                                        </p:attrNameLst>
                                      </p:cBhvr>
                                      <p:to>
                                        <p:strVal val="visible"/>
                                      </p:to>
                                    </p:set>
                                    <p:animEffect transition="in" filter="wipe(right)">
                                      <p:cBhvr>
                                        <p:cTn id="20" dur="500"/>
                                        <p:tgtEl>
                                          <p:spTgt spid="270561"/>
                                        </p:tgtEl>
                                      </p:cBhvr>
                                    </p:animEffect>
                                  </p:childTnLst>
                                </p:cTn>
                              </p:par>
                            </p:childTnLst>
                          </p:cTn>
                        </p:par>
                        <p:par>
                          <p:cTn id="21" fill="hold" nodeType="afterGroup">
                            <p:stCondLst>
                              <p:cond delay="1000"/>
                            </p:stCondLst>
                            <p:childTnLst>
                              <p:par>
                                <p:cTn id="22" presetID="22" presetClass="entr" presetSubtype="1" fill="hold" nodeType="afterEffect">
                                  <p:stCondLst>
                                    <p:cond delay="0"/>
                                  </p:stCondLst>
                                  <p:childTnLst>
                                    <p:set>
                                      <p:cBhvr>
                                        <p:cTn id="23" dur="1" fill="hold">
                                          <p:stCondLst>
                                            <p:cond delay="0"/>
                                          </p:stCondLst>
                                        </p:cTn>
                                        <p:tgtEl>
                                          <p:spTgt spid="270578"/>
                                        </p:tgtEl>
                                        <p:attrNameLst>
                                          <p:attrName>style.visibility</p:attrName>
                                        </p:attrNameLst>
                                      </p:cBhvr>
                                      <p:to>
                                        <p:strVal val="visible"/>
                                      </p:to>
                                    </p:set>
                                    <p:animEffect transition="in" filter="wipe(up)">
                                      <p:cBhvr>
                                        <p:cTn id="24" dur="500"/>
                                        <p:tgtEl>
                                          <p:spTgt spid="270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5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a:t>
            </a:r>
            <a:endParaRPr lang="en-US" b="1" dirty="0"/>
          </a:p>
        </p:txBody>
      </p:sp>
      <p:sp>
        <p:nvSpPr>
          <p:cNvPr id="3" name="Content Placeholder 2"/>
          <p:cNvSpPr>
            <a:spLocks noGrp="1"/>
          </p:cNvSpPr>
          <p:nvPr>
            <p:ph idx="1"/>
          </p:nvPr>
        </p:nvSpPr>
        <p:spPr>
          <a:xfrm>
            <a:off x="628650" y="1371600"/>
            <a:ext cx="7886700" cy="5105400"/>
          </a:xfrm>
        </p:spPr>
        <p:txBody>
          <a:bodyPr>
            <a:normAutofit/>
          </a:bodyPr>
          <a:lstStyle/>
          <a:p>
            <a:pPr marL="800100" lvl="1" indent="-457200">
              <a:buFont typeface="+mj-lt"/>
              <a:buAutoNum type="arabicPeriod"/>
            </a:pPr>
            <a:r>
              <a:rPr lang="en-US" sz="2000" dirty="0" smtClean="0"/>
              <a:t>Overview</a:t>
            </a:r>
          </a:p>
          <a:p>
            <a:pPr marL="800100" lvl="1" indent="-457200">
              <a:buFont typeface="+mj-lt"/>
              <a:buAutoNum type="arabicPeriod"/>
            </a:pPr>
            <a:r>
              <a:rPr lang="en-US" sz="2000" dirty="0" smtClean="0"/>
              <a:t>LAN Switching</a:t>
            </a:r>
          </a:p>
          <a:p>
            <a:pPr marL="800100" lvl="1" indent="-457200">
              <a:buFont typeface="+mj-lt"/>
              <a:buAutoNum type="arabicPeriod"/>
            </a:pPr>
            <a:r>
              <a:rPr lang="en-US" sz="2000" dirty="0" smtClean="0"/>
              <a:t>IPv4</a:t>
            </a:r>
          </a:p>
          <a:p>
            <a:pPr marL="800100" lvl="1" indent="-457200">
              <a:buFont typeface="+mj-lt"/>
              <a:buAutoNum type="arabicPeriod"/>
            </a:pPr>
            <a:r>
              <a:rPr lang="en-US" sz="2000" dirty="0" smtClean="0"/>
              <a:t>IPv6</a:t>
            </a:r>
          </a:p>
          <a:p>
            <a:pPr marL="800100" lvl="1" indent="-457200">
              <a:buFont typeface="+mj-lt"/>
              <a:buAutoNum type="arabicPeriod"/>
            </a:pPr>
            <a:r>
              <a:rPr lang="en-US" sz="2000" dirty="0" smtClean="0"/>
              <a:t>Routing Protocols -- RIP, </a:t>
            </a:r>
            <a:r>
              <a:rPr lang="en-US" sz="2000" dirty="0" err="1" smtClean="0"/>
              <a:t>RIPng</a:t>
            </a:r>
            <a:r>
              <a:rPr lang="en-US" sz="2000" dirty="0" smtClean="0"/>
              <a:t>, OSPF</a:t>
            </a:r>
          </a:p>
          <a:p>
            <a:pPr marL="800100" lvl="1" indent="-457200">
              <a:buFont typeface="+mj-lt"/>
              <a:buAutoNum type="arabicPeriod"/>
            </a:pPr>
            <a:r>
              <a:rPr lang="en-US" sz="2000" dirty="0" smtClean="0"/>
              <a:t>Routing Protocols -- ISIS, BGP</a:t>
            </a:r>
          </a:p>
          <a:p>
            <a:pPr marL="800100" lvl="1" indent="-457200">
              <a:buFont typeface="+mj-lt"/>
              <a:buAutoNum type="arabicPeriod"/>
            </a:pPr>
            <a:r>
              <a:rPr lang="en-US" sz="2000" dirty="0" smtClean="0"/>
              <a:t>MPLS</a:t>
            </a:r>
          </a:p>
          <a:p>
            <a:pPr marL="800100" lvl="1" indent="-457200">
              <a:buFont typeface="+mj-lt"/>
              <a:buAutoNum type="arabicPeriod"/>
            </a:pPr>
            <a:r>
              <a:rPr lang="en-US" sz="2000" dirty="0" smtClean="0"/>
              <a:t>Midterm Exam</a:t>
            </a:r>
          </a:p>
          <a:p>
            <a:pPr marL="800100" lvl="1" indent="-457200">
              <a:buFont typeface="+mj-lt"/>
              <a:buAutoNum type="arabicPeriod"/>
            </a:pPr>
            <a:r>
              <a:rPr lang="en-US" sz="2000" dirty="0" smtClean="0"/>
              <a:t>Transport Layer -- TCP/UDP</a:t>
            </a:r>
          </a:p>
          <a:p>
            <a:pPr marL="800100" lvl="1" indent="-457200">
              <a:buFont typeface="+mj-lt"/>
              <a:buAutoNum type="arabicPeriod"/>
            </a:pPr>
            <a:r>
              <a:rPr lang="en-US" sz="2000" dirty="0" smtClean="0"/>
              <a:t>Congestion Control &amp; Quality of Service (</a:t>
            </a:r>
            <a:r>
              <a:rPr lang="en-US" sz="2000" dirty="0" err="1" smtClean="0"/>
              <a:t>QoS</a:t>
            </a:r>
            <a:r>
              <a:rPr lang="en-US" sz="2000" dirty="0" smtClean="0"/>
              <a:t>)</a:t>
            </a:r>
          </a:p>
          <a:p>
            <a:pPr marL="800100" lvl="1" indent="-457200">
              <a:buFont typeface="+mj-lt"/>
              <a:buAutoNum type="arabicPeriod"/>
            </a:pPr>
            <a:r>
              <a:rPr lang="en-US" sz="2000" b="1" dirty="0" smtClean="0"/>
              <a:t>Access Control List (ACL)</a:t>
            </a:r>
          </a:p>
          <a:p>
            <a:pPr marL="800100" lvl="1" indent="-457200">
              <a:buFont typeface="+mj-lt"/>
              <a:buAutoNum type="arabicPeriod"/>
            </a:pPr>
            <a:r>
              <a:rPr lang="en-US" sz="2000" dirty="0" smtClean="0"/>
              <a:t>Application Layer Protocols</a:t>
            </a:r>
          </a:p>
          <a:p>
            <a:pPr marL="800100" lvl="1" indent="-457200">
              <a:buFont typeface="+mj-lt"/>
              <a:buAutoNum type="arabicPeriod"/>
            </a:pPr>
            <a:r>
              <a:rPr lang="en-US" sz="2000" dirty="0" smtClean="0"/>
              <a:t>Application Layer Protocols continue</a:t>
            </a:r>
          </a:p>
          <a:p>
            <a:pPr marL="800100" lvl="1" indent="-457200">
              <a:buFont typeface="+mj-lt"/>
              <a:buAutoNum type="arabicPeriod"/>
            </a:pPr>
            <a:r>
              <a:rPr lang="en-US" sz="2000" dirty="0" smtClean="0"/>
              <a:t>Others – Multicast, SDN</a:t>
            </a:r>
          </a:p>
          <a:p>
            <a:pPr marL="800100" lvl="1" indent="-457200">
              <a:buFont typeface="+mj-lt"/>
              <a:buAutoNum type="arabicPeriod"/>
            </a:pPr>
            <a:r>
              <a:rPr lang="en-US" sz="2000" dirty="0" smtClean="0"/>
              <a:t>Final Exam</a:t>
            </a:r>
          </a:p>
          <a:p>
            <a:endParaRPr lang="en-US" dirty="0"/>
          </a:p>
        </p:txBody>
      </p:sp>
    </p:spTree>
    <p:extLst>
      <p:ext uri="{BB962C8B-B14F-4D97-AF65-F5344CB8AC3E}">
        <p14:creationId xmlns:p14="http://schemas.microsoft.com/office/powerpoint/2010/main" val="12962113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2" name="Rectangle 4"/>
          <p:cNvSpPr>
            <a:spLocks noGrp="1" noChangeArrowheads="1"/>
          </p:cNvSpPr>
          <p:nvPr>
            <p:ph type="title"/>
          </p:nvPr>
        </p:nvSpPr>
        <p:spPr/>
        <p:txBody>
          <a:bodyPr/>
          <a:lstStyle/>
          <a:p>
            <a:r>
              <a:rPr lang="en-US" altLang="en-US"/>
              <a:t>NAT Terminology</a:t>
            </a:r>
          </a:p>
        </p:txBody>
      </p:sp>
      <p:sp>
        <p:nvSpPr>
          <p:cNvPr id="206853" name="Rectangle 5"/>
          <p:cNvSpPr>
            <a:spLocks noGrp="1" noChangeArrowheads="1"/>
          </p:cNvSpPr>
          <p:nvPr>
            <p:ph type="body" idx="1"/>
          </p:nvPr>
        </p:nvSpPr>
        <p:spPr/>
        <p:txBody>
          <a:bodyPr/>
          <a:lstStyle/>
          <a:p>
            <a:r>
              <a:rPr lang="en-US" altLang="en-US" sz="2600"/>
              <a:t>Inside local</a:t>
            </a:r>
          </a:p>
          <a:p>
            <a:pPr lvl="1"/>
            <a:r>
              <a:rPr lang="en-US" altLang="en-US" sz="2200"/>
              <a:t>Configured IP address assigned to a host on the inside network; address may be globally unique, allocated out of the private address space defined in RFC 1918, or may be officially allocated to some other organization</a:t>
            </a:r>
          </a:p>
          <a:p>
            <a:r>
              <a:rPr lang="en-US" altLang="en-US" sz="2600"/>
              <a:t>Inside global</a:t>
            </a:r>
          </a:p>
          <a:p>
            <a:pPr lvl="1"/>
            <a:r>
              <a:rPr lang="en-US" altLang="en-US" sz="2200"/>
              <a:t>The IP address of an inside host as it appears to the outside host and network, “Translated IP Address”; addresses can be allocated from a globally unique address space, typically provided by the ISP (if the enterprise is connected to the global Internet) </a:t>
            </a:r>
          </a:p>
        </p:txBody>
      </p:sp>
    </p:spTree>
    <p:extLst>
      <p:ext uri="{BB962C8B-B14F-4D97-AF65-F5344CB8AC3E}">
        <p14:creationId xmlns:p14="http://schemas.microsoft.com/office/powerpoint/2010/main" val="1357438107"/>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3080" name="Group 88"/>
          <p:cNvGrpSpPr>
            <a:grpSpLocks/>
          </p:cNvGrpSpPr>
          <p:nvPr/>
        </p:nvGrpSpPr>
        <p:grpSpPr bwMode="auto">
          <a:xfrm>
            <a:off x="1295400" y="2590800"/>
            <a:ext cx="6705600" cy="76200"/>
            <a:chOff x="912" y="1820"/>
            <a:chExt cx="3997" cy="113"/>
          </a:xfrm>
        </p:grpSpPr>
        <p:sp>
          <p:nvSpPr>
            <p:cNvPr id="213081" name="Freeform 89"/>
            <p:cNvSpPr>
              <a:spLocks/>
            </p:cNvSpPr>
            <p:nvPr/>
          </p:nvSpPr>
          <p:spPr bwMode="auto">
            <a:xfrm>
              <a:off x="2584" y="1821"/>
              <a:ext cx="2325" cy="112"/>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13082" name="Line 90"/>
            <p:cNvSpPr>
              <a:spLocks noChangeShapeType="1"/>
            </p:cNvSpPr>
            <p:nvPr/>
          </p:nvSpPr>
          <p:spPr bwMode="auto">
            <a:xfrm flipH="1">
              <a:off x="912" y="1820"/>
              <a:ext cx="1728" cy="0"/>
            </a:xfrm>
            <a:prstGeom prst="line">
              <a:avLst/>
            </a:prstGeom>
            <a:noFill/>
            <a:ln w="25400">
              <a:solidFill>
                <a:schemeClr val="accent2"/>
              </a:solidFill>
              <a:round/>
              <a:headEnd/>
              <a:tailEnd/>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lIns="73025" tIns="36512" rIns="73025" bIns="36512"/>
            <a:lstStyle/>
            <a:p>
              <a:endParaRPr lang="en-US"/>
            </a:p>
          </p:txBody>
        </p:sp>
      </p:grpSp>
      <p:sp>
        <p:nvSpPr>
          <p:cNvPr id="213093" name="Rectangle 101"/>
          <p:cNvSpPr>
            <a:spLocks noGrp="1" noChangeArrowheads="1"/>
          </p:cNvSpPr>
          <p:nvPr>
            <p:ph type="title"/>
          </p:nvPr>
        </p:nvSpPr>
        <p:spPr/>
        <p:txBody>
          <a:bodyPr/>
          <a:lstStyle/>
          <a:p>
            <a:r>
              <a:rPr lang="en-US" altLang="en-US"/>
              <a:t>NAT Concepts</a:t>
            </a:r>
          </a:p>
        </p:txBody>
      </p:sp>
      <p:sp>
        <p:nvSpPr>
          <p:cNvPr id="213095" name="Rectangle 103"/>
          <p:cNvSpPr>
            <a:spLocks noGrp="1" noChangeArrowheads="1"/>
          </p:cNvSpPr>
          <p:nvPr>
            <p:ph type="body" sz="half" idx="2"/>
          </p:nvPr>
        </p:nvSpPr>
        <p:spPr>
          <a:xfrm>
            <a:off x="455613" y="4386263"/>
            <a:ext cx="8224837" cy="1709737"/>
          </a:xfrm>
        </p:spPr>
        <p:txBody>
          <a:bodyPr/>
          <a:lstStyle/>
          <a:p>
            <a:r>
              <a:rPr lang="en-US" altLang="en-US" sz="2600"/>
              <a:t>Local IP addresses are seen on the inside network while global IP addresses are seen on the outside network</a:t>
            </a:r>
          </a:p>
        </p:txBody>
      </p:sp>
      <p:sp>
        <p:nvSpPr>
          <p:cNvPr id="213056" name="Text Box 64"/>
          <p:cNvSpPr txBox="1">
            <a:spLocks noChangeArrowheads="1"/>
          </p:cNvSpPr>
          <p:nvPr/>
        </p:nvSpPr>
        <p:spPr bwMode="auto">
          <a:xfrm>
            <a:off x="50800" y="1720850"/>
            <a:ext cx="21336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5000"/>
              </a:lnSpc>
            </a:pPr>
            <a:r>
              <a:rPr lang="en-US" altLang="en-US" sz="2000"/>
              <a:t>My Network</a:t>
            </a:r>
          </a:p>
        </p:txBody>
      </p:sp>
      <p:grpSp>
        <p:nvGrpSpPr>
          <p:cNvPr id="213057" name="Group 65"/>
          <p:cNvGrpSpPr>
            <a:grpSpLocks/>
          </p:cNvGrpSpPr>
          <p:nvPr/>
        </p:nvGrpSpPr>
        <p:grpSpPr bwMode="auto">
          <a:xfrm>
            <a:off x="327026" y="2151064"/>
            <a:ext cx="1341438" cy="1004888"/>
            <a:chOff x="107" y="1056"/>
            <a:chExt cx="845" cy="633"/>
          </a:xfrm>
        </p:grpSpPr>
        <p:sp>
          <p:nvSpPr>
            <p:cNvPr id="213058" name="Rectangle 66"/>
            <p:cNvSpPr>
              <a:spLocks noChangeArrowheads="1"/>
            </p:cNvSpPr>
            <p:nvPr/>
          </p:nvSpPr>
          <p:spPr bwMode="auto">
            <a:xfrm>
              <a:off x="107" y="1455"/>
              <a:ext cx="845"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836" tIns="46418" rIns="92836" bIns="46418">
              <a:spAutoFit/>
            </a:bodyPr>
            <a:lstStyle>
              <a:lvl1pPr defTabSz="812800">
                <a:defRPr sz="2400">
                  <a:solidFill>
                    <a:schemeClr val="tx1"/>
                  </a:solidFill>
                  <a:latin typeface="Arial" panose="020B0604020202020204" pitchFamily="34" charset="0"/>
                </a:defRPr>
              </a:lvl1pPr>
              <a:lvl2pPr defTabSz="812800">
                <a:defRPr sz="2400">
                  <a:solidFill>
                    <a:schemeClr val="tx1"/>
                  </a:solidFill>
                  <a:latin typeface="Arial" panose="020B0604020202020204" pitchFamily="34" charset="0"/>
                </a:defRPr>
              </a:lvl2pPr>
              <a:lvl3pPr defTabSz="812800">
                <a:defRPr sz="2400">
                  <a:solidFill>
                    <a:schemeClr val="tx1"/>
                  </a:solidFill>
                  <a:latin typeface="Arial" panose="020B0604020202020204" pitchFamily="34" charset="0"/>
                </a:defRPr>
              </a:lvl3pPr>
              <a:lvl4pPr defTabSz="812800">
                <a:defRPr sz="2400">
                  <a:solidFill>
                    <a:schemeClr val="tx1"/>
                  </a:solidFill>
                  <a:latin typeface="Arial" panose="020B0604020202020204" pitchFamily="34" charset="0"/>
                </a:defRPr>
              </a:lvl4pPr>
              <a:lvl5pPr defTabSz="812800">
                <a:defRPr sz="2400">
                  <a:solidFill>
                    <a:schemeClr val="tx1"/>
                  </a:solidFill>
                  <a:latin typeface="Arial" panose="020B0604020202020204" pitchFamily="34" charset="0"/>
                </a:defRPr>
              </a:lvl5pPr>
              <a:lvl6pPr defTabSz="812800" eaLnBrk="0" fontAlgn="base" hangingPunct="0">
                <a:spcBef>
                  <a:spcPct val="0"/>
                </a:spcBef>
                <a:spcAft>
                  <a:spcPct val="0"/>
                </a:spcAft>
                <a:defRPr sz="2400">
                  <a:solidFill>
                    <a:schemeClr val="tx1"/>
                  </a:solidFill>
                  <a:latin typeface="Arial" panose="020B0604020202020204" pitchFamily="34" charset="0"/>
                </a:defRPr>
              </a:lvl6pPr>
              <a:lvl7pPr defTabSz="812800" eaLnBrk="0" fontAlgn="base" hangingPunct="0">
                <a:spcBef>
                  <a:spcPct val="0"/>
                </a:spcBef>
                <a:spcAft>
                  <a:spcPct val="0"/>
                </a:spcAft>
                <a:defRPr sz="2400">
                  <a:solidFill>
                    <a:schemeClr val="tx1"/>
                  </a:solidFill>
                  <a:latin typeface="Arial" panose="020B0604020202020204" pitchFamily="34" charset="0"/>
                </a:defRPr>
              </a:lvl7pPr>
              <a:lvl8pPr defTabSz="812800" eaLnBrk="0" fontAlgn="base" hangingPunct="0">
                <a:spcBef>
                  <a:spcPct val="0"/>
                </a:spcBef>
                <a:spcAft>
                  <a:spcPct val="0"/>
                </a:spcAft>
                <a:defRPr sz="2400">
                  <a:solidFill>
                    <a:schemeClr val="tx1"/>
                  </a:solidFill>
                  <a:latin typeface="Arial" panose="020B0604020202020204" pitchFamily="34" charset="0"/>
                </a:defRPr>
              </a:lvl8pPr>
              <a:lvl9pPr defTabSz="8128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sz="1800" dirty="0"/>
                <a:t>Inside</a:t>
              </a:r>
              <a:r>
                <a:rPr lang="en-US" altLang="en-US" sz="1800" dirty="0">
                  <a:solidFill>
                    <a:schemeClr val="bg2"/>
                  </a:solidFill>
                </a:rPr>
                <a:t> </a:t>
              </a:r>
              <a:r>
                <a:rPr lang="en-US" altLang="en-US" sz="1800" dirty="0"/>
                <a:t>Host</a:t>
              </a:r>
            </a:p>
          </p:txBody>
        </p:sp>
        <p:pic>
          <p:nvPicPr>
            <p:cNvPr id="213059" name="Picture 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 y="1056"/>
              <a:ext cx="471"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13060" name="Group 68"/>
          <p:cNvGrpSpPr>
            <a:grpSpLocks/>
          </p:cNvGrpSpPr>
          <p:nvPr/>
        </p:nvGrpSpPr>
        <p:grpSpPr bwMode="auto">
          <a:xfrm>
            <a:off x="7360208" y="2151064"/>
            <a:ext cx="1521260" cy="1004888"/>
            <a:chOff x="58" y="1056"/>
            <a:chExt cx="981" cy="633"/>
          </a:xfrm>
        </p:grpSpPr>
        <p:sp>
          <p:nvSpPr>
            <p:cNvPr id="213061" name="Rectangle 69"/>
            <p:cNvSpPr>
              <a:spLocks noChangeArrowheads="1"/>
            </p:cNvSpPr>
            <p:nvPr/>
          </p:nvSpPr>
          <p:spPr bwMode="auto">
            <a:xfrm>
              <a:off x="58" y="1455"/>
              <a:ext cx="981"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836" tIns="46418" rIns="92836" bIns="46418">
              <a:spAutoFit/>
            </a:bodyPr>
            <a:lstStyle>
              <a:lvl1pPr defTabSz="812800">
                <a:defRPr sz="2400">
                  <a:solidFill>
                    <a:schemeClr val="tx1"/>
                  </a:solidFill>
                  <a:latin typeface="Arial" panose="020B0604020202020204" pitchFamily="34" charset="0"/>
                </a:defRPr>
              </a:lvl1pPr>
              <a:lvl2pPr defTabSz="812800">
                <a:defRPr sz="2400">
                  <a:solidFill>
                    <a:schemeClr val="tx1"/>
                  </a:solidFill>
                  <a:latin typeface="Arial" panose="020B0604020202020204" pitchFamily="34" charset="0"/>
                </a:defRPr>
              </a:lvl2pPr>
              <a:lvl3pPr defTabSz="812800">
                <a:defRPr sz="2400">
                  <a:solidFill>
                    <a:schemeClr val="tx1"/>
                  </a:solidFill>
                  <a:latin typeface="Arial" panose="020B0604020202020204" pitchFamily="34" charset="0"/>
                </a:defRPr>
              </a:lvl3pPr>
              <a:lvl4pPr defTabSz="812800">
                <a:defRPr sz="2400">
                  <a:solidFill>
                    <a:schemeClr val="tx1"/>
                  </a:solidFill>
                  <a:latin typeface="Arial" panose="020B0604020202020204" pitchFamily="34" charset="0"/>
                </a:defRPr>
              </a:lvl4pPr>
              <a:lvl5pPr defTabSz="812800">
                <a:defRPr sz="2400">
                  <a:solidFill>
                    <a:schemeClr val="tx1"/>
                  </a:solidFill>
                  <a:latin typeface="Arial" panose="020B0604020202020204" pitchFamily="34" charset="0"/>
                </a:defRPr>
              </a:lvl5pPr>
              <a:lvl6pPr defTabSz="812800" eaLnBrk="0" fontAlgn="base" hangingPunct="0">
                <a:spcBef>
                  <a:spcPct val="0"/>
                </a:spcBef>
                <a:spcAft>
                  <a:spcPct val="0"/>
                </a:spcAft>
                <a:defRPr sz="2400">
                  <a:solidFill>
                    <a:schemeClr val="tx1"/>
                  </a:solidFill>
                  <a:latin typeface="Arial" panose="020B0604020202020204" pitchFamily="34" charset="0"/>
                </a:defRPr>
              </a:lvl6pPr>
              <a:lvl7pPr defTabSz="812800" eaLnBrk="0" fontAlgn="base" hangingPunct="0">
                <a:spcBef>
                  <a:spcPct val="0"/>
                </a:spcBef>
                <a:spcAft>
                  <a:spcPct val="0"/>
                </a:spcAft>
                <a:defRPr sz="2400">
                  <a:solidFill>
                    <a:schemeClr val="tx1"/>
                  </a:solidFill>
                  <a:latin typeface="Arial" panose="020B0604020202020204" pitchFamily="34" charset="0"/>
                </a:defRPr>
              </a:lvl7pPr>
              <a:lvl8pPr defTabSz="812800" eaLnBrk="0" fontAlgn="base" hangingPunct="0">
                <a:spcBef>
                  <a:spcPct val="0"/>
                </a:spcBef>
                <a:spcAft>
                  <a:spcPct val="0"/>
                </a:spcAft>
                <a:defRPr sz="2400">
                  <a:solidFill>
                    <a:schemeClr val="tx1"/>
                  </a:solidFill>
                  <a:latin typeface="Arial" panose="020B0604020202020204" pitchFamily="34" charset="0"/>
                </a:defRPr>
              </a:lvl8pPr>
              <a:lvl9pPr defTabSz="8128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sz="1800" dirty="0"/>
                <a:t>Outside Host</a:t>
              </a:r>
            </a:p>
          </p:txBody>
        </p:sp>
        <p:pic>
          <p:nvPicPr>
            <p:cNvPr id="213062"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 y="1056"/>
              <a:ext cx="471"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13063" name="Rectangle 71"/>
          <p:cNvSpPr>
            <a:spLocks noChangeArrowheads="1"/>
          </p:cNvSpPr>
          <p:nvPr/>
        </p:nvSpPr>
        <p:spPr bwMode="auto">
          <a:xfrm>
            <a:off x="4180227" y="1931988"/>
            <a:ext cx="829584" cy="493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836" tIns="46418" rIns="92836" bIns="46418">
            <a:spAutoFit/>
          </a:bodyPr>
          <a:lstStyle>
            <a:lvl1pPr defTabSz="812800">
              <a:defRPr sz="2400">
                <a:solidFill>
                  <a:schemeClr val="tx1"/>
                </a:solidFill>
                <a:latin typeface="Arial" panose="020B0604020202020204" pitchFamily="34" charset="0"/>
              </a:defRPr>
            </a:lvl1pPr>
            <a:lvl2pPr defTabSz="812800">
              <a:defRPr sz="2400">
                <a:solidFill>
                  <a:schemeClr val="tx1"/>
                </a:solidFill>
                <a:latin typeface="Arial" panose="020B0604020202020204" pitchFamily="34" charset="0"/>
              </a:defRPr>
            </a:lvl2pPr>
            <a:lvl3pPr defTabSz="812800">
              <a:defRPr sz="2400">
                <a:solidFill>
                  <a:schemeClr val="tx1"/>
                </a:solidFill>
                <a:latin typeface="Arial" panose="020B0604020202020204" pitchFamily="34" charset="0"/>
              </a:defRPr>
            </a:lvl3pPr>
            <a:lvl4pPr defTabSz="812800">
              <a:defRPr sz="2400">
                <a:solidFill>
                  <a:schemeClr val="tx1"/>
                </a:solidFill>
                <a:latin typeface="Arial" panose="020B0604020202020204" pitchFamily="34" charset="0"/>
              </a:defRPr>
            </a:lvl4pPr>
            <a:lvl5pPr defTabSz="812800">
              <a:defRPr sz="2400">
                <a:solidFill>
                  <a:schemeClr val="tx1"/>
                </a:solidFill>
                <a:latin typeface="Arial" panose="020B0604020202020204" pitchFamily="34" charset="0"/>
              </a:defRPr>
            </a:lvl5pPr>
            <a:lvl6pPr defTabSz="812800" eaLnBrk="0" fontAlgn="base" hangingPunct="0">
              <a:spcBef>
                <a:spcPct val="0"/>
              </a:spcBef>
              <a:spcAft>
                <a:spcPct val="0"/>
              </a:spcAft>
              <a:defRPr sz="2400">
                <a:solidFill>
                  <a:schemeClr val="tx1"/>
                </a:solidFill>
                <a:latin typeface="Arial" panose="020B0604020202020204" pitchFamily="34" charset="0"/>
              </a:defRPr>
            </a:lvl6pPr>
            <a:lvl7pPr defTabSz="812800" eaLnBrk="0" fontAlgn="base" hangingPunct="0">
              <a:spcBef>
                <a:spcPct val="0"/>
              </a:spcBef>
              <a:spcAft>
                <a:spcPct val="0"/>
              </a:spcAft>
              <a:defRPr sz="2400">
                <a:solidFill>
                  <a:schemeClr val="tx1"/>
                </a:solidFill>
                <a:latin typeface="Arial" panose="020B0604020202020204" pitchFamily="34" charset="0"/>
              </a:defRPr>
            </a:lvl7pPr>
            <a:lvl8pPr defTabSz="812800" eaLnBrk="0" fontAlgn="base" hangingPunct="0">
              <a:spcBef>
                <a:spcPct val="0"/>
              </a:spcBef>
              <a:spcAft>
                <a:spcPct val="0"/>
              </a:spcAft>
              <a:defRPr sz="2400">
                <a:solidFill>
                  <a:schemeClr val="tx1"/>
                </a:solidFill>
                <a:latin typeface="Arial" panose="020B0604020202020204" pitchFamily="34" charset="0"/>
              </a:defRPr>
            </a:lvl8pPr>
            <a:lvl9pPr defTabSz="8128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sz="2600"/>
              <a:t>NAT</a:t>
            </a:r>
          </a:p>
        </p:txBody>
      </p:sp>
      <p:grpSp>
        <p:nvGrpSpPr>
          <p:cNvPr id="213086" name="Group 94"/>
          <p:cNvGrpSpPr>
            <a:grpSpLocks/>
          </p:cNvGrpSpPr>
          <p:nvPr/>
        </p:nvGrpSpPr>
        <p:grpSpPr bwMode="auto">
          <a:xfrm>
            <a:off x="5181600" y="3244850"/>
            <a:ext cx="2501900" cy="1073150"/>
            <a:chOff x="3264" y="2044"/>
            <a:chExt cx="1576" cy="676"/>
          </a:xfrm>
        </p:grpSpPr>
        <p:sp>
          <p:nvSpPr>
            <p:cNvPr id="213065" name="Rectangle 73"/>
            <p:cNvSpPr>
              <a:spLocks noChangeArrowheads="1"/>
            </p:cNvSpPr>
            <p:nvPr/>
          </p:nvSpPr>
          <p:spPr bwMode="auto">
            <a:xfrm>
              <a:off x="3265" y="2044"/>
              <a:ext cx="774" cy="292"/>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13068" name="Rectangle 76"/>
            <p:cNvSpPr>
              <a:spLocks noChangeArrowheads="1"/>
            </p:cNvSpPr>
            <p:nvPr/>
          </p:nvSpPr>
          <p:spPr bwMode="auto">
            <a:xfrm>
              <a:off x="3264" y="2336"/>
              <a:ext cx="1572" cy="384"/>
            </a:xfrm>
            <a:prstGeom prst="rect">
              <a:avLst/>
            </a:prstGeom>
            <a:solidFill>
              <a:srgbClr val="5F13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13069" name="Rectangle 77"/>
            <p:cNvSpPr>
              <a:spLocks noChangeArrowheads="1"/>
            </p:cNvSpPr>
            <p:nvPr/>
          </p:nvSpPr>
          <p:spPr bwMode="auto">
            <a:xfrm>
              <a:off x="3314" y="2336"/>
              <a:ext cx="1440" cy="38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C98A35">
                          <a:gamma/>
                          <a:shade val="46275"/>
                          <a:invGamma/>
                        </a:srgbClr>
                      </a:gs>
                      <a:gs pos="50000">
                        <a:srgbClr val="C98A35"/>
                      </a:gs>
                      <a:gs pos="100000">
                        <a:srgbClr val="C98A35">
                          <a:gamma/>
                          <a:shade val="46275"/>
                          <a:invGamma/>
                        </a:srgbClr>
                      </a:gs>
                    </a:gsLst>
                    <a:lin ang="2700000" scaled="1"/>
                  </a:gradFill>
                </a14:hiddenFill>
              </a:ext>
              <a:ext uri="{91240B29-F687-4F45-9708-019B960494DF}">
                <a14:hiddenLine xmlns:a14="http://schemas.microsoft.com/office/drawing/2010/main" w="12700">
                  <a:solidFill>
                    <a:srgbClr val="C98A35"/>
                  </a:solidFill>
                  <a:miter lim="800000"/>
                  <a:headEnd/>
                  <a:tailEnd/>
                </a14:hiddenLine>
              </a:ext>
            </a:extLst>
          </p:spPr>
          <p:txBody>
            <a:bodyPr wrap="none" lIns="73025" tIns="36512" rIns="73025" bIns="36512" anchor="ctr"/>
            <a:lstStyle/>
            <a:p>
              <a:pPr algn="ctr">
                <a:lnSpc>
                  <a:spcPct val="95000"/>
                </a:lnSpc>
              </a:pPr>
              <a:r>
                <a:rPr lang="en-US" altLang="zh-TW" sz="1400">
                  <a:solidFill>
                    <a:schemeClr val="tx2"/>
                  </a:solidFill>
                  <a:ea typeface="新細明體" panose="02020500000000000000" pitchFamily="18" charset="-120"/>
                </a:rPr>
                <a:t>After NAT</a:t>
              </a:r>
            </a:p>
            <a:p>
              <a:pPr algn="ctr">
                <a:lnSpc>
                  <a:spcPct val="95000"/>
                </a:lnSpc>
              </a:pPr>
              <a:r>
                <a:rPr lang="en-US" altLang="zh-TW" sz="1400">
                  <a:solidFill>
                    <a:schemeClr val="tx2"/>
                  </a:solidFill>
                  <a:ea typeface="新細明體" panose="02020500000000000000" pitchFamily="18" charset="-120"/>
                </a:rPr>
                <a:t>Outbound Packet</a:t>
              </a:r>
            </a:p>
          </p:txBody>
        </p:sp>
        <p:sp>
          <p:nvSpPr>
            <p:cNvPr id="213070" name="Rectangle 78"/>
            <p:cNvSpPr>
              <a:spLocks noChangeArrowheads="1"/>
            </p:cNvSpPr>
            <p:nvPr/>
          </p:nvSpPr>
          <p:spPr bwMode="auto">
            <a:xfrm>
              <a:off x="4024" y="2044"/>
              <a:ext cx="816" cy="292"/>
            </a:xfrm>
            <a:prstGeom prst="rect">
              <a:avLst/>
            </a:prstGeom>
            <a:solidFill>
              <a:srgbClr val="0080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13071" name="Rectangle 79"/>
            <p:cNvSpPr>
              <a:spLocks noChangeArrowheads="1"/>
            </p:cNvSpPr>
            <p:nvPr/>
          </p:nvSpPr>
          <p:spPr bwMode="auto">
            <a:xfrm>
              <a:off x="4069" y="2056"/>
              <a:ext cx="720"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5F137B"/>
                  </a:solidFill>
                </a14:hiddenFill>
              </a:ext>
              <a:ext uri="{91240B29-F687-4F45-9708-019B960494DF}">
                <a14:hiddenLine xmlns:a14="http://schemas.microsoft.com/office/drawing/2010/main" w="12700">
                  <a:solidFill>
                    <a:srgbClr val="969696"/>
                  </a:solidFill>
                  <a:miter lim="800000"/>
                  <a:headEnd/>
                  <a:tailEnd/>
                </a14:hiddenLine>
              </a:ext>
            </a:extLst>
          </p:spPr>
          <p:txBody>
            <a:bodyPr wrap="none" lIns="73025" tIns="36512" rIns="73025" bIns="36512" anchor="ctr"/>
            <a:lstStyle/>
            <a:p>
              <a:pPr algn="ctr">
                <a:lnSpc>
                  <a:spcPct val="95000"/>
                </a:lnSpc>
              </a:pPr>
              <a:r>
                <a:rPr lang="en-US" altLang="zh-TW" sz="1400">
                  <a:solidFill>
                    <a:schemeClr val="tx2"/>
                  </a:solidFill>
                  <a:ea typeface="新細明體" panose="02020500000000000000" pitchFamily="18" charset="-120"/>
                </a:rPr>
                <a:t>Dest Addr</a:t>
              </a:r>
            </a:p>
            <a:p>
              <a:pPr algn="ctr">
                <a:lnSpc>
                  <a:spcPct val="95000"/>
                </a:lnSpc>
              </a:pPr>
              <a:r>
                <a:rPr lang="en-US" altLang="zh-TW" sz="1400">
                  <a:solidFill>
                    <a:schemeClr val="tx2"/>
                  </a:solidFill>
                  <a:ea typeface="新細明體" panose="02020500000000000000" pitchFamily="18" charset="-120"/>
                </a:rPr>
                <a:t>Outside Global</a:t>
              </a:r>
            </a:p>
          </p:txBody>
        </p:sp>
        <p:sp>
          <p:nvSpPr>
            <p:cNvPr id="213072" name="Rectangle 80"/>
            <p:cNvSpPr>
              <a:spLocks noChangeArrowheads="1"/>
            </p:cNvSpPr>
            <p:nvPr/>
          </p:nvSpPr>
          <p:spPr bwMode="auto">
            <a:xfrm>
              <a:off x="3289" y="2052"/>
              <a:ext cx="713"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00A089">
                          <a:gamma/>
                          <a:shade val="46275"/>
                          <a:invGamma/>
                        </a:srgbClr>
                      </a:gs>
                      <a:gs pos="50000">
                        <a:srgbClr val="00A089"/>
                      </a:gs>
                      <a:gs pos="100000">
                        <a:srgbClr val="00A089">
                          <a:gamma/>
                          <a:shade val="46275"/>
                          <a:invGamma/>
                        </a:srgbClr>
                      </a:gs>
                    </a:gsLst>
                    <a:lin ang="2700000" scaled="1"/>
                  </a:gra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nchorCtr="1"/>
            <a:lstStyle/>
            <a:p>
              <a:pPr algn="ctr"/>
              <a:r>
                <a:rPr lang="en-US" altLang="zh-TW" sz="1400">
                  <a:solidFill>
                    <a:schemeClr val="tx2"/>
                  </a:solidFill>
                  <a:ea typeface="新細明體" panose="02020500000000000000" pitchFamily="18" charset="-120"/>
                </a:rPr>
                <a:t>Src Addr</a:t>
              </a:r>
            </a:p>
            <a:p>
              <a:pPr algn="ctr"/>
              <a:r>
                <a:rPr lang="en-US" altLang="zh-TW" sz="1400">
                  <a:solidFill>
                    <a:schemeClr val="tx2"/>
                  </a:solidFill>
                  <a:ea typeface="新細明體" panose="02020500000000000000" pitchFamily="18" charset="-120"/>
                </a:rPr>
                <a:t>Inside Global</a:t>
              </a:r>
            </a:p>
          </p:txBody>
        </p:sp>
      </p:grpSp>
      <p:pic>
        <p:nvPicPr>
          <p:cNvPr id="213083" name="Picture 9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463" y="2362200"/>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3084" name="Text Box 92"/>
          <p:cNvSpPr txBox="1">
            <a:spLocks noChangeArrowheads="1"/>
          </p:cNvSpPr>
          <p:nvPr/>
        </p:nvSpPr>
        <p:spPr bwMode="auto">
          <a:xfrm>
            <a:off x="7162800" y="1720850"/>
            <a:ext cx="19812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5000"/>
              </a:lnSpc>
            </a:pPr>
            <a:r>
              <a:rPr lang="en-US" altLang="en-US" sz="2000"/>
              <a:t>Internet</a:t>
            </a:r>
          </a:p>
        </p:txBody>
      </p:sp>
      <p:grpSp>
        <p:nvGrpSpPr>
          <p:cNvPr id="213085" name="Group 93"/>
          <p:cNvGrpSpPr>
            <a:grpSpLocks/>
          </p:cNvGrpSpPr>
          <p:nvPr/>
        </p:nvGrpSpPr>
        <p:grpSpPr bwMode="auto">
          <a:xfrm>
            <a:off x="1639888" y="3238500"/>
            <a:ext cx="2351087" cy="1074738"/>
            <a:chOff x="1033" y="2040"/>
            <a:chExt cx="1481" cy="677"/>
          </a:xfrm>
        </p:grpSpPr>
        <p:sp>
          <p:nvSpPr>
            <p:cNvPr id="213074" name="Rectangle 82"/>
            <p:cNvSpPr>
              <a:spLocks noChangeArrowheads="1"/>
            </p:cNvSpPr>
            <p:nvPr/>
          </p:nvSpPr>
          <p:spPr bwMode="auto">
            <a:xfrm>
              <a:off x="1037" y="2333"/>
              <a:ext cx="1477" cy="384"/>
            </a:xfrm>
            <a:prstGeom prst="rect">
              <a:avLst/>
            </a:prstGeom>
            <a:solidFill>
              <a:srgbClr val="E8BD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13075" name="Rectangle 83"/>
            <p:cNvSpPr>
              <a:spLocks noChangeArrowheads="1"/>
            </p:cNvSpPr>
            <p:nvPr/>
          </p:nvSpPr>
          <p:spPr bwMode="auto">
            <a:xfrm>
              <a:off x="1033" y="2325"/>
              <a:ext cx="1440" cy="38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C98A35">
                          <a:gamma/>
                          <a:shade val="46275"/>
                          <a:invGamma/>
                        </a:srgbClr>
                      </a:gs>
                      <a:gs pos="50000">
                        <a:srgbClr val="C98A35"/>
                      </a:gs>
                      <a:gs pos="100000">
                        <a:srgbClr val="C98A35">
                          <a:gamma/>
                          <a:shade val="46275"/>
                          <a:invGamma/>
                        </a:srgbClr>
                      </a:gs>
                    </a:gsLst>
                    <a:lin ang="2700000" scaled="1"/>
                  </a:gradFill>
                </a14:hiddenFill>
              </a:ext>
              <a:ext uri="{91240B29-F687-4F45-9708-019B960494DF}">
                <a14:hiddenLine xmlns:a14="http://schemas.microsoft.com/office/drawing/2010/main" w="12700">
                  <a:solidFill>
                    <a:srgbClr val="C98A35"/>
                  </a:solidFill>
                  <a:miter lim="800000"/>
                  <a:headEnd/>
                  <a:tailEnd/>
                </a14:hiddenLine>
              </a:ext>
            </a:extLst>
          </p:spPr>
          <p:txBody>
            <a:bodyPr wrap="none" lIns="73025" tIns="36512" rIns="73025" bIns="36512" anchor="ctr"/>
            <a:lstStyle/>
            <a:p>
              <a:pPr algn="ctr">
                <a:lnSpc>
                  <a:spcPct val="95000"/>
                </a:lnSpc>
              </a:pPr>
              <a:r>
                <a:rPr lang="en-US" altLang="zh-TW" sz="1400">
                  <a:solidFill>
                    <a:schemeClr val="tx2"/>
                  </a:solidFill>
                  <a:ea typeface="新細明體" panose="02020500000000000000" pitchFamily="18" charset="-120"/>
                </a:rPr>
                <a:t>Before NAT</a:t>
              </a:r>
            </a:p>
            <a:p>
              <a:pPr algn="ctr">
                <a:lnSpc>
                  <a:spcPct val="95000"/>
                </a:lnSpc>
              </a:pPr>
              <a:r>
                <a:rPr lang="en-US" altLang="zh-TW" sz="1400">
                  <a:solidFill>
                    <a:schemeClr val="tx2"/>
                  </a:solidFill>
                  <a:ea typeface="新細明體" panose="02020500000000000000" pitchFamily="18" charset="-120"/>
                </a:rPr>
                <a:t>Outbound Packet</a:t>
              </a:r>
            </a:p>
          </p:txBody>
        </p:sp>
        <p:sp>
          <p:nvSpPr>
            <p:cNvPr id="213077" name="Rectangle 85"/>
            <p:cNvSpPr>
              <a:spLocks noChangeArrowheads="1"/>
            </p:cNvSpPr>
            <p:nvPr/>
          </p:nvSpPr>
          <p:spPr bwMode="auto">
            <a:xfrm>
              <a:off x="1666" y="2040"/>
              <a:ext cx="848" cy="292"/>
            </a:xfrm>
            <a:prstGeom prst="rect">
              <a:avLst/>
            </a:prstGeom>
            <a:solidFill>
              <a:srgbClr val="0080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13078" name="Rectangle 86"/>
            <p:cNvSpPr>
              <a:spLocks noChangeArrowheads="1"/>
            </p:cNvSpPr>
            <p:nvPr/>
          </p:nvSpPr>
          <p:spPr bwMode="auto">
            <a:xfrm>
              <a:off x="1758" y="2046"/>
              <a:ext cx="720"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5F137B"/>
                  </a:solidFill>
                </a14:hiddenFill>
              </a:ext>
              <a:ext uri="{91240B29-F687-4F45-9708-019B960494DF}">
                <a14:hiddenLine xmlns:a14="http://schemas.microsoft.com/office/drawing/2010/main" w="12700">
                  <a:solidFill>
                    <a:srgbClr val="969696"/>
                  </a:solidFill>
                  <a:miter lim="800000"/>
                  <a:headEnd/>
                  <a:tailEnd/>
                </a14:hiddenLine>
              </a:ext>
            </a:extLst>
          </p:spPr>
          <p:txBody>
            <a:bodyPr wrap="none" lIns="73025" tIns="36512" rIns="73025" bIns="36512" anchor="ctr"/>
            <a:lstStyle/>
            <a:p>
              <a:pPr algn="ctr">
                <a:lnSpc>
                  <a:spcPct val="95000"/>
                </a:lnSpc>
              </a:pPr>
              <a:r>
                <a:rPr lang="en-US" altLang="zh-TW" sz="1400">
                  <a:solidFill>
                    <a:schemeClr val="tx2"/>
                  </a:solidFill>
                  <a:ea typeface="新細明體" panose="02020500000000000000" pitchFamily="18" charset="-120"/>
                </a:rPr>
                <a:t>Src Addr</a:t>
              </a:r>
            </a:p>
            <a:p>
              <a:pPr algn="ctr">
                <a:lnSpc>
                  <a:spcPct val="95000"/>
                </a:lnSpc>
              </a:pPr>
              <a:r>
                <a:rPr lang="en-US" altLang="zh-TW" sz="1400">
                  <a:solidFill>
                    <a:schemeClr val="tx2"/>
                  </a:solidFill>
                  <a:ea typeface="新細明體" panose="02020500000000000000" pitchFamily="18" charset="-120"/>
                </a:rPr>
                <a:t>Outside Local</a:t>
              </a:r>
            </a:p>
          </p:txBody>
        </p:sp>
        <p:sp>
          <p:nvSpPr>
            <p:cNvPr id="213076" name="Rectangle 84"/>
            <p:cNvSpPr>
              <a:spLocks noChangeArrowheads="1"/>
            </p:cNvSpPr>
            <p:nvPr/>
          </p:nvSpPr>
          <p:spPr bwMode="auto">
            <a:xfrm>
              <a:off x="1038" y="2041"/>
              <a:ext cx="696" cy="292"/>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13079" name="Rectangle 87"/>
            <p:cNvSpPr>
              <a:spLocks noChangeArrowheads="1"/>
            </p:cNvSpPr>
            <p:nvPr/>
          </p:nvSpPr>
          <p:spPr bwMode="auto">
            <a:xfrm>
              <a:off x="1034" y="2040"/>
              <a:ext cx="713"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00A089">
                          <a:gamma/>
                          <a:shade val="46275"/>
                          <a:invGamma/>
                        </a:srgbClr>
                      </a:gs>
                      <a:gs pos="50000">
                        <a:srgbClr val="00A089"/>
                      </a:gs>
                      <a:gs pos="100000">
                        <a:srgbClr val="00A089">
                          <a:gamma/>
                          <a:shade val="46275"/>
                          <a:invGamma/>
                        </a:srgbClr>
                      </a:gs>
                    </a:gsLst>
                    <a:lin ang="2700000" scaled="1"/>
                  </a:gra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nchorCtr="1"/>
            <a:lstStyle/>
            <a:p>
              <a:pPr algn="ctr"/>
              <a:r>
                <a:rPr lang="en-US" altLang="zh-TW" sz="1400">
                  <a:solidFill>
                    <a:schemeClr val="tx2"/>
                  </a:solidFill>
                  <a:ea typeface="新細明體" panose="02020500000000000000" pitchFamily="18" charset="-120"/>
                </a:rPr>
                <a:t>Src Addr</a:t>
              </a:r>
            </a:p>
            <a:p>
              <a:pPr algn="ctr"/>
              <a:r>
                <a:rPr lang="en-US" altLang="zh-TW" sz="1400">
                  <a:solidFill>
                    <a:schemeClr val="tx2"/>
                  </a:solidFill>
                  <a:ea typeface="新細明體" panose="02020500000000000000" pitchFamily="18" charset="-120"/>
                </a:rPr>
                <a:t>Inside Local</a:t>
              </a:r>
            </a:p>
          </p:txBody>
        </p:sp>
      </p:grpSp>
    </p:spTree>
    <p:extLst>
      <p:ext uri="{BB962C8B-B14F-4D97-AF65-F5344CB8AC3E}">
        <p14:creationId xmlns:p14="http://schemas.microsoft.com/office/powerpoint/2010/main" val="213036850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13085"/>
                                        </p:tgtEl>
                                        <p:attrNameLst>
                                          <p:attrName>style.visibility</p:attrName>
                                        </p:attrNameLst>
                                      </p:cBhvr>
                                      <p:to>
                                        <p:strVal val="visible"/>
                                      </p:to>
                                    </p:set>
                                    <p:anim calcmode="lin" valueType="num">
                                      <p:cBhvr additive="base">
                                        <p:cTn id="7" dur="500" fill="hold"/>
                                        <p:tgtEl>
                                          <p:spTgt spid="213085"/>
                                        </p:tgtEl>
                                        <p:attrNameLst>
                                          <p:attrName>ppt_x</p:attrName>
                                        </p:attrNameLst>
                                      </p:cBhvr>
                                      <p:tavLst>
                                        <p:tav tm="0">
                                          <p:val>
                                            <p:strVal val="0-#ppt_w/2"/>
                                          </p:val>
                                        </p:tav>
                                        <p:tav tm="100000">
                                          <p:val>
                                            <p:strVal val="#ppt_x"/>
                                          </p:val>
                                        </p:tav>
                                      </p:tavLst>
                                    </p:anim>
                                    <p:anim calcmode="lin" valueType="num">
                                      <p:cBhvr additive="base">
                                        <p:cTn id="8" dur="500" fill="hold"/>
                                        <p:tgtEl>
                                          <p:spTgt spid="21308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213086"/>
                                        </p:tgtEl>
                                        <p:attrNameLst>
                                          <p:attrName>style.visibility</p:attrName>
                                        </p:attrNameLst>
                                      </p:cBhvr>
                                      <p:to>
                                        <p:strVal val="visible"/>
                                      </p:to>
                                    </p:set>
                                    <p:animEffect transition="in" filter="wipe(left)">
                                      <p:cBhvr>
                                        <p:cTn id="12" dur="500"/>
                                        <p:tgtEl>
                                          <p:spTgt spid="21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7458" name="Group 370"/>
          <p:cNvGrpSpPr>
            <a:grpSpLocks/>
          </p:cNvGrpSpPr>
          <p:nvPr/>
        </p:nvGrpSpPr>
        <p:grpSpPr bwMode="auto">
          <a:xfrm>
            <a:off x="520700" y="1784350"/>
            <a:ext cx="8153400" cy="1885950"/>
            <a:chOff x="242" y="1124"/>
            <a:chExt cx="5136" cy="1188"/>
          </a:xfrm>
        </p:grpSpPr>
        <p:sp>
          <p:nvSpPr>
            <p:cNvPr id="217372" name="Rectangle 284"/>
            <p:cNvSpPr>
              <a:spLocks noChangeArrowheads="1"/>
            </p:cNvSpPr>
            <p:nvPr/>
          </p:nvSpPr>
          <p:spPr bwMode="auto">
            <a:xfrm>
              <a:off x="371" y="1124"/>
              <a:ext cx="368"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373" name="Rectangle 285"/>
            <p:cNvSpPr>
              <a:spLocks noChangeArrowheads="1"/>
            </p:cNvSpPr>
            <p:nvPr/>
          </p:nvSpPr>
          <p:spPr bwMode="auto">
            <a:xfrm>
              <a:off x="3134" y="1132"/>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374" name="Rectangle 286"/>
            <p:cNvSpPr>
              <a:spLocks noChangeArrowheads="1"/>
            </p:cNvSpPr>
            <p:nvPr/>
          </p:nvSpPr>
          <p:spPr bwMode="auto">
            <a:xfrm>
              <a:off x="4304" y="1128"/>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375" name="Rectangle 287"/>
            <p:cNvSpPr>
              <a:spLocks noChangeArrowheads="1"/>
            </p:cNvSpPr>
            <p:nvPr/>
          </p:nvSpPr>
          <p:spPr bwMode="auto">
            <a:xfrm>
              <a:off x="771" y="1127"/>
              <a:ext cx="1112"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376" name="Rectangle 288"/>
            <p:cNvSpPr>
              <a:spLocks noChangeArrowheads="1"/>
            </p:cNvSpPr>
            <p:nvPr/>
          </p:nvSpPr>
          <p:spPr bwMode="auto">
            <a:xfrm>
              <a:off x="1942" y="1127"/>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377" name="Rectangle 289"/>
            <p:cNvSpPr>
              <a:spLocks noChangeArrowheads="1"/>
            </p:cNvSpPr>
            <p:nvPr/>
          </p:nvSpPr>
          <p:spPr bwMode="auto">
            <a:xfrm>
              <a:off x="389" y="1412"/>
              <a:ext cx="368"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378" name="Rectangle 290"/>
            <p:cNvSpPr>
              <a:spLocks noChangeArrowheads="1"/>
            </p:cNvSpPr>
            <p:nvPr/>
          </p:nvSpPr>
          <p:spPr bwMode="auto">
            <a:xfrm>
              <a:off x="3128" y="1420"/>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379" name="Rectangle 291"/>
            <p:cNvSpPr>
              <a:spLocks noChangeArrowheads="1"/>
            </p:cNvSpPr>
            <p:nvPr/>
          </p:nvSpPr>
          <p:spPr bwMode="auto">
            <a:xfrm>
              <a:off x="4322" y="1416"/>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380" name="Rectangle 292"/>
            <p:cNvSpPr>
              <a:spLocks noChangeArrowheads="1"/>
            </p:cNvSpPr>
            <p:nvPr/>
          </p:nvSpPr>
          <p:spPr bwMode="auto">
            <a:xfrm>
              <a:off x="777" y="1415"/>
              <a:ext cx="1112"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381" name="Rectangle 293"/>
            <p:cNvSpPr>
              <a:spLocks noChangeArrowheads="1"/>
            </p:cNvSpPr>
            <p:nvPr/>
          </p:nvSpPr>
          <p:spPr bwMode="auto">
            <a:xfrm>
              <a:off x="1942" y="1415"/>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385" name="Rectangle 297"/>
            <p:cNvSpPr>
              <a:spLocks noChangeArrowheads="1"/>
            </p:cNvSpPr>
            <p:nvPr/>
          </p:nvSpPr>
          <p:spPr bwMode="auto">
            <a:xfrm>
              <a:off x="244" y="1141"/>
              <a:ext cx="429" cy="1170"/>
            </a:xfrm>
            <a:prstGeom prst="rect">
              <a:avLst/>
            </a:prstGeom>
            <a:solidFill>
              <a:srgbClr val="0080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sz="1800">
                <a:latin typeface="+mn-lt"/>
              </a:endParaRPr>
            </a:p>
          </p:txBody>
        </p:sp>
        <p:sp>
          <p:nvSpPr>
            <p:cNvPr id="217386" name="Rectangle 298"/>
            <p:cNvSpPr>
              <a:spLocks noChangeArrowheads="1"/>
            </p:cNvSpPr>
            <p:nvPr/>
          </p:nvSpPr>
          <p:spPr bwMode="auto">
            <a:xfrm>
              <a:off x="1765" y="1141"/>
              <a:ext cx="1240" cy="1170"/>
            </a:xfrm>
            <a:prstGeom prst="rect">
              <a:avLst/>
            </a:prstGeom>
            <a:solidFill>
              <a:srgbClr val="BCBF8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sz="1800">
                <a:latin typeface="+mn-lt"/>
              </a:endParaRPr>
            </a:p>
          </p:txBody>
        </p:sp>
        <p:sp>
          <p:nvSpPr>
            <p:cNvPr id="217387" name="Rectangle 299"/>
            <p:cNvSpPr>
              <a:spLocks noChangeArrowheads="1"/>
            </p:cNvSpPr>
            <p:nvPr/>
          </p:nvSpPr>
          <p:spPr bwMode="auto">
            <a:xfrm>
              <a:off x="2957" y="1143"/>
              <a:ext cx="1224" cy="1168"/>
            </a:xfrm>
            <a:prstGeom prst="rect">
              <a:avLst/>
            </a:prstGeom>
            <a:solidFill>
              <a:srgbClr val="0054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sz="1800">
                <a:latin typeface="+mn-lt"/>
              </a:endParaRPr>
            </a:p>
          </p:txBody>
        </p:sp>
        <p:sp>
          <p:nvSpPr>
            <p:cNvPr id="217388" name="Rectangle 300"/>
            <p:cNvSpPr>
              <a:spLocks noChangeArrowheads="1"/>
            </p:cNvSpPr>
            <p:nvPr/>
          </p:nvSpPr>
          <p:spPr bwMode="auto">
            <a:xfrm>
              <a:off x="4177" y="1142"/>
              <a:ext cx="1151" cy="117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sz="1800">
                <a:latin typeface="+mn-lt"/>
              </a:endParaRPr>
            </a:p>
          </p:txBody>
        </p:sp>
        <p:sp>
          <p:nvSpPr>
            <p:cNvPr id="217389" name="Rectangle 301"/>
            <p:cNvSpPr>
              <a:spLocks noChangeArrowheads="1"/>
            </p:cNvSpPr>
            <p:nvPr/>
          </p:nvSpPr>
          <p:spPr bwMode="auto">
            <a:xfrm>
              <a:off x="251" y="1195"/>
              <a:ext cx="402"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Pro</a:t>
              </a:r>
            </a:p>
          </p:txBody>
        </p:sp>
        <p:sp>
          <p:nvSpPr>
            <p:cNvPr id="217390" name="Rectangle 302"/>
            <p:cNvSpPr>
              <a:spLocks noChangeArrowheads="1"/>
            </p:cNvSpPr>
            <p:nvPr/>
          </p:nvSpPr>
          <p:spPr bwMode="auto">
            <a:xfrm>
              <a:off x="1837" y="1195"/>
              <a:ext cx="1104"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Inside Local</a:t>
              </a:r>
            </a:p>
          </p:txBody>
        </p:sp>
        <p:sp>
          <p:nvSpPr>
            <p:cNvPr id="217391" name="Rectangle 303"/>
            <p:cNvSpPr>
              <a:spLocks noChangeArrowheads="1"/>
            </p:cNvSpPr>
            <p:nvPr/>
          </p:nvSpPr>
          <p:spPr bwMode="auto">
            <a:xfrm>
              <a:off x="3005" y="1199"/>
              <a:ext cx="1104"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Outside Local</a:t>
              </a:r>
            </a:p>
          </p:txBody>
        </p:sp>
        <p:sp>
          <p:nvSpPr>
            <p:cNvPr id="217392" name="Rectangle 304"/>
            <p:cNvSpPr>
              <a:spLocks noChangeArrowheads="1"/>
            </p:cNvSpPr>
            <p:nvPr/>
          </p:nvSpPr>
          <p:spPr bwMode="auto">
            <a:xfrm>
              <a:off x="4129" y="1195"/>
              <a:ext cx="1200"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Outside Global</a:t>
              </a:r>
            </a:p>
          </p:txBody>
        </p:sp>
        <p:sp>
          <p:nvSpPr>
            <p:cNvPr id="217393" name="Rectangle 305"/>
            <p:cNvSpPr>
              <a:spLocks noChangeArrowheads="1"/>
            </p:cNvSpPr>
            <p:nvPr/>
          </p:nvSpPr>
          <p:spPr bwMode="auto">
            <a:xfrm>
              <a:off x="665" y="1141"/>
              <a:ext cx="1116" cy="1170"/>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sz="1800">
                <a:latin typeface="+mn-lt"/>
              </a:endParaRPr>
            </a:p>
          </p:txBody>
        </p:sp>
        <p:sp>
          <p:nvSpPr>
            <p:cNvPr id="217394" name="Rectangle 306"/>
            <p:cNvSpPr>
              <a:spLocks noChangeArrowheads="1"/>
            </p:cNvSpPr>
            <p:nvPr/>
          </p:nvSpPr>
          <p:spPr bwMode="auto">
            <a:xfrm>
              <a:off x="664" y="1197"/>
              <a:ext cx="1117"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Inside Global</a:t>
              </a:r>
            </a:p>
          </p:txBody>
        </p:sp>
        <p:sp>
          <p:nvSpPr>
            <p:cNvPr id="217395" name="Line 307"/>
            <p:cNvSpPr>
              <a:spLocks noChangeShapeType="1"/>
            </p:cNvSpPr>
            <p:nvPr/>
          </p:nvSpPr>
          <p:spPr bwMode="auto">
            <a:xfrm>
              <a:off x="246" y="1435"/>
              <a:ext cx="5077"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sz="1800">
                <a:latin typeface="+mn-lt"/>
              </a:endParaRPr>
            </a:p>
          </p:txBody>
        </p:sp>
        <p:sp>
          <p:nvSpPr>
            <p:cNvPr id="217396" name="Rectangle 308"/>
            <p:cNvSpPr>
              <a:spLocks noChangeArrowheads="1"/>
            </p:cNvSpPr>
            <p:nvPr/>
          </p:nvSpPr>
          <p:spPr bwMode="auto">
            <a:xfrm>
              <a:off x="266" y="1423"/>
              <a:ext cx="368"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397" name="Rectangle 309"/>
            <p:cNvSpPr>
              <a:spLocks noChangeArrowheads="1"/>
            </p:cNvSpPr>
            <p:nvPr/>
          </p:nvSpPr>
          <p:spPr bwMode="auto">
            <a:xfrm>
              <a:off x="3029" y="1431"/>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398" name="Rectangle 310"/>
            <p:cNvSpPr>
              <a:spLocks noChangeArrowheads="1"/>
            </p:cNvSpPr>
            <p:nvPr/>
          </p:nvSpPr>
          <p:spPr bwMode="auto">
            <a:xfrm>
              <a:off x="4199" y="1427"/>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399" name="Line 311"/>
            <p:cNvSpPr>
              <a:spLocks noChangeShapeType="1"/>
            </p:cNvSpPr>
            <p:nvPr/>
          </p:nvSpPr>
          <p:spPr bwMode="auto">
            <a:xfrm>
              <a:off x="242" y="1731"/>
              <a:ext cx="5085"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sz="1800">
                <a:latin typeface="+mn-lt"/>
              </a:endParaRPr>
            </a:p>
          </p:txBody>
        </p:sp>
        <p:sp>
          <p:nvSpPr>
            <p:cNvPr id="217400" name="Line 312"/>
            <p:cNvSpPr>
              <a:spLocks noChangeShapeType="1"/>
            </p:cNvSpPr>
            <p:nvPr/>
          </p:nvSpPr>
          <p:spPr bwMode="auto">
            <a:xfrm>
              <a:off x="242" y="2027"/>
              <a:ext cx="5081"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sz="1800">
                <a:latin typeface="+mn-lt"/>
              </a:endParaRPr>
            </a:p>
          </p:txBody>
        </p:sp>
        <p:sp>
          <p:nvSpPr>
            <p:cNvPr id="217403" name="Rectangle 315"/>
            <p:cNvSpPr>
              <a:spLocks noChangeArrowheads="1"/>
            </p:cNvSpPr>
            <p:nvPr/>
          </p:nvSpPr>
          <p:spPr bwMode="auto">
            <a:xfrm>
              <a:off x="266" y="1741"/>
              <a:ext cx="368"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04" name="Rectangle 316"/>
            <p:cNvSpPr>
              <a:spLocks noChangeArrowheads="1"/>
            </p:cNvSpPr>
            <p:nvPr/>
          </p:nvSpPr>
          <p:spPr bwMode="auto">
            <a:xfrm>
              <a:off x="3029" y="1749"/>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05" name="Rectangle 317"/>
            <p:cNvSpPr>
              <a:spLocks noChangeArrowheads="1"/>
            </p:cNvSpPr>
            <p:nvPr/>
          </p:nvSpPr>
          <p:spPr bwMode="auto">
            <a:xfrm>
              <a:off x="4199" y="1745"/>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06" name="Rectangle 318"/>
            <p:cNvSpPr>
              <a:spLocks noChangeArrowheads="1"/>
            </p:cNvSpPr>
            <p:nvPr/>
          </p:nvSpPr>
          <p:spPr bwMode="auto">
            <a:xfrm>
              <a:off x="666" y="1744"/>
              <a:ext cx="1112"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07" name="Rectangle 319"/>
            <p:cNvSpPr>
              <a:spLocks noChangeArrowheads="1"/>
            </p:cNvSpPr>
            <p:nvPr/>
          </p:nvSpPr>
          <p:spPr bwMode="auto">
            <a:xfrm>
              <a:off x="1837" y="1744"/>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08" name="Rectangle 320"/>
            <p:cNvSpPr>
              <a:spLocks noChangeArrowheads="1"/>
            </p:cNvSpPr>
            <p:nvPr/>
          </p:nvSpPr>
          <p:spPr bwMode="auto">
            <a:xfrm>
              <a:off x="284" y="2029"/>
              <a:ext cx="368"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09" name="Rectangle 321"/>
            <p:cNvSpPr>
              <a:spLocks noChangeArrowheads="1"/>
            </p:cNvSpPr>
            <p:nvPr/>
          </p:nvSpPr>
          <p:spPr bwMode="auto">
            <a:xfrm>
              <a:off x="3023" y="2037"/>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10" name="Rectangle 322"/>
            <p:cNvSpPr>
              <a:spLocks noChangeArrowheads="1"/>
            </p:cNvSpPr>
            <p:nvPr/>
          </p:nvSpPr>
          <p:spPr bwMode="auto">
            <a:xfrm>
              <a:off x="4217" y="2033"/>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11" name="Rectangle 323"/>
            <p:cNvSpPr>
              <a:spLocks noChangeArrowheads="1"/>
            </p:cNvSpPr>
            <p:nvPr/>
          </p:nvSpPr>
          <p:spPr bwMode="auto">
            <a:xfrm>
              <a:off x="672" y="2032"/>
              <a:ext cx="1112"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12" name="Rectangle 324"/>
            <p:cNvSpPr>
              <a:spLocks noChangeArrowheads="1"/>
            </p:cNvSpPr>
            <p:nvPr/>
          </p:nvSpPr>
          <p:spPr bwMode="auto">
            <a:xfrm>
              <a:off x="1837" y="2032"/>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56" name="Rectangle 368"/>
            <p:cNvSpPr>
              <a:spLocks noChangeArrowheads="1"/>
            </p:cNvSpPr>
            <p:nvPr/>
          </p:nvSpPr>
          <p:spPr bwMode="auto">
            <a:xfrm>
              <a:off x="658" y="1428"/>
              <a:ext cx="1112"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57" name="Rectangle 369"/>
            <p:cNvSpPr>
              <a:spLocks noChangeArrowheads="1"/>
            </p:cNvSpPr>
            <p:nvPr/>
          </p:nvSpPr>
          <p:spPr bwMode="auto">
            <a:xfrm>
              <a:off x="1829" y="1428"/>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grpSp>
      <p:grpSp>
        <p:nvGrpSpPr>
          <p:cNvPr id="217460" name="Group 372"/>
          <p:cNvGrpSpPr>
            <a:grpSpLocks/>
          </p:cNvGrpSpPr>
          <p:nvPr/>
        </p:nvGrpSpPr>
        <p:grpSpPr bwMode="auto">
          <a:xfrm>
            <a:off x="489744" y="1770063"/>
            <a:ext cx="8153400" cy="1885950"/>
            <a:chOff x="314" y="1709"/>
            <a:chExt cx="5136" cy="1188"/>
          </a:xfrm>
        </p:grpSpPr>
        <p:sp>
          <p:nvSpPr>
            <p:cNvPr id="217461" name="Rectangle 373"/>
            <p:cNvSpPr>
              <a:spLocks noChangeArrowheads="1"/>
            </p:cNvSpPr>
            <p:nvPr/>
          </p:nvSpPr>
          <p:spPr bwMode="auto">
            <a:xfrm>
              <a:off x="443" y="1709"/>
              <a:ext cx="368"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62" name="Rectangle 374"/>
            <p:cNvSpPr>
              <a:spLocks noChangeArrowheads="1"/>
            </p:cNvSpPr>
            <p:nvPr/>
          </p:nvSpPr>
          <p:spPr bwMode="auto">
            <a:xfrm>
              <a:off x="3206" y="1717"/>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63" name="Rectangle 375"/>
            <p:cNvSpPr>
              <a:spLocks noChangeArrowheads="1"/>
            </p:cNvSpPr>
            <p:nvPr/>
          </p:nvSpPr>
          <p:spPr bwMode="auto">
            <a:xfrm>
              <a:off x="4376" y="1713"/>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64" name="Rectangle 376"/>
            <p:cNvSpPr>
              <a:spLocks noChangeArrowheads="1"/>
            </p:cNvSpPr>
            <p:nvPr/>
          </p:nvSpPr>
          <p:spPr bwMode="auto">
            <a:xfrm>
              <a:off x="843" y="1712"/>
              <a:ext cx="1112"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65" name="Rectangle 377"/>
            <p:cNvSpPr>
              <a:spLocks noChangeArrowheads="1"/>
            </p:cNvSpPr>
            <p:nvPr/>
          </p:nvSpPr>
          <p:spPr bwMode="auto">
            <a:xfrm>
              <a:off x="2014" y="1712"/>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66" name="Rectangle 378"/>
            <p:cNvSpPr>
              <a:spLocks noChangeArrowheads="1"/>
            </p:cNvSpPr>
            <p:nvPr/>
          </p:nvSpPr>
          <p:spPr bwMode="auto">
            <a:xfrm>
              <a:off x="461" y="1997"/>
              <a:ext cx="368"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67" name="Rectangle 379"/>
            <p:cNvSpPr>
              <a:spLocks noChangeArrowheads="1"/>
            </p:cNvSpPr>
            <p:nvPr/>
          </p:nvSpPr>
          <p:spPr bwMode="auto">
            <a:xfrm>
              <a:off x="3200" y="2005"/>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68" name="Rectangle 380"/>
            <p:cNvSpPr>
              <a:spLocks noChangeArrowheads="1"/>
            </p:cNvSpPr>
            <p:nvPr/>
          </p:nvSpPr>
          <p:spPr bwMode="auto">
            <a:xfrm>
              <a:off x="4394" y="2001"/>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69" name="Rectangle 381"/>
            <p:cNvSpPr>
              <a:spLocks noChangeArrowheads="1"/>
            </p:cNvSpPr>
            <p:nvPr/>
          </p:nvSpPr>
          <p:spPr bwMode="auto">
            <a:xfrm>
              <a:off x="849" y="2000"/>
              <a:ext cx="1112"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70" name="Rectangle 382"/>
            <p:cNvSpPr>
              <a:spLocks noChangeArrowheads="1"/>
            </p:cNvSpPr>
            <p:nvPr/>
          </p:nvSpPr>
          <p:spPr bwMode="auto">
            <a:xfrm>
              <a:off x="2014" y="2000"/>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71" name="Rectangle 383"/>
            <p:cNvSpPr>
              <a:spLocks noChangeArrowheads="1"/>
            </p:cNvSpPr>
            <p:nvPr/>
          </p:nvSpPr>
          <p:spPr bwMode="auto">
            <a:xfrm>
              <a:off x="316" y="1726"/>
              <a:ext cx="429" cy="1170"/>
            </a:xfrm>
            <a:prstGeom prst="rect">
              <a:avLst/>
            </a:prstGeom>
            <a:solidFill>
              <a:srgbClr val="0080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sz="1800">
                <a:latin typeface="+mn-lt"/>
              </a:endParaRPr>
            </a:p>
          </p:txBody>
        </p:sp>
        <p:sp>
          <p:nvSpPr>
            <p:cNvPr id="217472" name="Rectangle 384"/>
            <p:cNvSpPr>
              <a:spLocks noChangeArrowheads="1"/>
            </p:cNvSpPr>
            <p:nvPr/>
          </p:nvSpPr>
          <p:spPr bwMode="auto">
            <a:xfrm>
              <a:off x="1837" y="1726"/>
              <a:ext cx="1240" cy="1170"/>
            </a:xfrm>
            <a:prstGeom prst="rect">
              <a:avLst/>
            </a:prstGeom>
            <a:solidFill>
              <a:srgbClr val="BCBF8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sz="1800">
                <a:latin typeface="+mn-lt"/>
              </a:endParaRPr>
            </a:p>
          </p:txBody>
        </p:sp>
        <p:sp>
          <p:nvSpPr>
            <p:cNvPr id="217473" name="Rectangle 385"/>
            <p:cNvSpPr>
              <a:spLocks noChangeArrowheads="1"/>
            </p:cNvSpPr>
            <p:nvPr/>
          </p:nvSpPr>
          <p:spPr bwMode="auto">
            <a:xfrm>
              <a:off x="3029" y="1728"/>
              <a:ext cx="1224" cy="1168"/>
            </a:xfrm>
            <a:prstGeom prst="rect">
              <a:avLst/>
            </a:prstGeom>
            <a:solidFill>
              <a:srgbClr val="0054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sz="1800">
                <a:latin typeface="+mn-lt"/>
              </a:endParaRPr>
            </a:p>
          </p:txBody>
        </p:sp>
        <p:sp>
          <p:nvSpPr>
            <p:cNvPr id="217474" name="Rectangle 386"/>
            <p:cNvSpPr>
              <a:spLocks noChangeArrowheads="1"/>
            </p:cNvSpPr>
            <p:nvPr/>
          </p:nvSpPr>
          <p:spPr bwMode="auto">
            <a:xfrm>
              <a:off x="4249" y="1727"/>
              <a:ext cx="1151" cy="117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sz="1800">
                <a:latin typeface="+mn-lt"/>
              </a:endParaRPr>
            </a:p>
          </p:txBody>
        </p:sp>
        <p:sp>
          <p:nvSpPr>
            <p:cNvPr id="217475" name="Rectangle 387"/>
            <p:cNvSpPr>
              <a:spLocks noChangeArrowheads="1"/>
            </p:cNvSpPr>
            <p:nvPr/>
          </p:nvSpPr>
          <p:spPr bwMode="auto">
            <a:xfrm>
              <a:off x="323" y="1780"/>
              <a:ext cx="402"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Pro</a:t>
              </a:r>
            </a:p>
          </p:txBody>
        </p:sp>
        <p:sp>
          <p:nvSpPr>
            <p:cNvPr id="217476" name="Rectangle 388"/>
            <p:cNvSpPr>
              <a:spLocks noChangeArrowheads="1"/>
            </p:cNvSpPr>
            <p:nvPr/>
          </p:nvSpPr>
          <p:spPr bwMode="auto">
            <a:xfrm>
              <a:off x="1909" y="1780"/>
              <a:ext cx="1104"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Inside Local</a:t>
              </a:r>
            </a:p>
          </p:txBody>
        </p:sp>
        <p:sp>
          <p:nvSpPr>
            <p:cNvPr id="217477" name="Rectangle 389"/>
            <p:cNvSpPr>
              <a:spLocks noChangeArrowheads="1"/>
            </p:cNvSpPr>
            <p:nvPr/>
          </p:nvSpPr>
          <p:spPr bwMode="auto">
            <a:xfrm>
              <a:off x="3077" y="1784"/>
              <a:ext cx="1104"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Outside Local</a:t>
              </a:r>
            </a:p>
          </p:txBody>
        </p:sp>
        <p:sp>
          <p:nvSpPr>
            <p:cNvPr id="217478" name="Rectangle 390"/>
            <p:cNvSpPr>
              <a:spLocks noChangeArrowheads="1"/>
            </p:cNvSpPr>
            <p:nvPr/>
          </p:nvSpPr>
          <p:spPr bwMode="auto">
            <a:xfrm>
              <a:off x="4201" y="1780"/>
              <a:ext cx="1200"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Outside Global</a:t>
              </a:r>
            </a:p>
          </p:txBody>
        </p:sp>
        <p:sp>
          <p:nvSpPr>
            <p:cNvPr id="217479" name="Rectangle 391"/>
            <p:cNvSpPr>
              <a:spLocks noChangeArrowheads="1"/>
            </p:cNvSpPr>
            <p:nvPr/>
          </p:nvSpPr>
          <p:spPr bwMode="auto">
            <a:xfrm>
              <a:off x="737" y="1726"/>
              <a:ext cx="1116" cy="1170"/>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sz="1800">
                <a:latin typeface="+mn-lt"/>
              </a:endParaRPr>
            </a:p>
          </p:txBody>
        </p:sp>
        <p:sp>
          <p:nvSpPr>
            <p:cNvPr id="217480" name="Rectangle 392"/>
            <p:cNvSpPr>
              <a:spLocks noChangeArrowheads="1"/>
            </p:cNvSpPr>
            <p:nvPr/>
          </p:nvSpPr>
          <p:spPr bwMode="auto">
            <a:xfrm>
              <a:off x="736" y="1782"/>
              <a:ext cx="1117"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Inside Global</a:t>
              </a:r>
            </a:p>
          </p:txBody>
        </p:sp>
        <p:sp>
          <p:nvSpPr>
            <p:cNvPr id="217481" name="Line 393"/>
            <p:cNvSpPr>
              <a:spLocks noChangeShapeType="1"/>
            </p:cNvSpPr>
            <p:nvPr/>
          </p:nvSpPr>
          <p:spPr bwMode="auto">
            <a:xfrm>
              <a:off x="318" y="2020"/>
              <a:ext cx="5077"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sz="1800">
                <a:latin typeface="+mn-lt"/>
              </a:endParaRPr>
            </a:p>
          </p:txBody>
        </p:sp>
        <p:sp>
          <p:nvSpPr>
            <p:cNvPr id="217482" name="Rectangle 394"/>
            <p:cNvSpPr>
              <a:spLocks noChangeArrowheads="1"/>
            </p:cNvSpPr>
            <p:nvPr/>
          </p:nvSpPr>
          <p:spPr bwMode="auto">
            <a:xfrm>
              <a:off x="338" y="2008"/>
              <a:ext cx="368"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83" name="Rectangle 395"/>
            <p:cNvSpPr>
              <a:spLocks noChangeArrowheads="1"/>
            </p:cNvSpPr>
            <p:nvPr/>
          </p:nvSpPr>
          <p:spPr bwMode="auto">
            <a:xfrm>
              <a:off x="3101" y="2016"/>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84" name="Rectangle 396"/>
            <p:cNvSpPr>
              <a:spLocks noChangeArrowheads="1"/>
            </p:cNvSpPr>
            <p:nvPr/>
          </p:nvSpPr>
          <p:spPr bwMode="auto">
            <a:xfrm>
              <a:off x="4271" y="2012"/>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85" name="Line 397"/>
            <p:cNvSpPr>
              <a:spLocks noChangeShapeType="1"/>
            </p:cNvSpPr>
            <p:nvPr/>
          </p:nvSpPr>
          <p:spPr bwMode="auto">
            <a:xfrm>
              <a:off x="314" y="2316"/>
              <a:ext cx="5085"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sz="1800">
                <a:latin typeface="+mn-lt"/>
              </a:endParaRPr>
            </a:p>
          </p:txBody>
        </p:sp>
        <p:sp>
          <p:nvSpPr>
            <p:cNvPr id="217486" name="Line 398"/>
            <p:cNvSpPr>
              <a:spLocks noChangeShapeType="1"/>
            </p:cNvSpPr>
            <p:nvPr/>
          </p:nvSpPr>
          <p:spPr bwMode="auto">
            <a:xfrm>
              <a:off x="314" y="2612"/>
              <a:ext cx="5081"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sz="1800">
                <a:latin typeface="+mn-lt"/>
              </a:endParaRPr>
            </a:p>
          </p:txBody>
        </p:sp>
        <p:sp>
          <p:nvSpPr>
            <p:cNvPr id="217487" name="Rectangle 399"/>
            <p:cNvSpPr>
              <a:spLocks noChangeArrowheads="1"/>
            </p:cNvSpPr>
            <p:nvPr/>
          </p:nvSpPr>
          <p:spPr bwMode="auto">
            <a:xfrm>
              <a:off x="338" y="2326"/>
              <a:ext cx="368"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88" name="Rectangle 400"/>
            <p:cNvSpPr>
              <a:spLocks noChangeArrowheads="1"/>
            </p:cNvSpPr>
            <p:nvPr/>
          </p:nvSpPr>
          <p:spPr bwMode="auto">
            <a:xfrm>
              <a:off x="3101" y="2334"/>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89" name="Rectangle 401"/>
            <p:cNvSpPr>
              <a:spLocks noChangeArrowheads="1"/>
            </p:cNvSpPr>
            <p:nvPr/>
          </p:nvSpPr>
          <p:spPr bwMode="auto">
            <a:xfrm>
              <a:off x="4271" y="2330"/>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90" name="Rectangle 402"/>
            <p:cNvSpPr>
              <a:spLocks noChangeArrowheads="1"/>
            </p:cNvSpPr>
            <p:nvPr/>
          </p:nvSpPr>
          <p:spPr bwMode="auto">
            <a:xfrm>
              <a:off x="738" y="2329"/>
              <a:ext cx="1112"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91" name="Rectangle 403"/>
            <p:cNvSpPr>
              <a:spLocks noChangeArrowheads="1"/>
            </p:cNvSpPr>
            <p:nvPr/>
          </p:nvSpPr>
          <p:spPr bwMode="auto">
            <a:xfrm>
              <a:off x="1909" y="2329"/>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92" name="Rectangle 404"/>
            <p:cNvSpPr>
              <a:spLocks noChangeArrowheads="1"/>
            </p:cNvSpPr>
            <p:nvPr/>
          </p:nvSpPr>
          <p:spPr bwMode="auto">
            <a:xfrm>
              <a:off x="356" y="2614"/>
              <a:ext cx="368"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93" name="Rectangle 405"/>
            <p:cNvSpPr>
              <a:spLocks noChangeArrowheads="1"/>
            </p:cNvSpPr>
            <p:nvPr/>
          </p:nvSpPr>
          <p:spPr bwMode="auto">
            <a:xfrm>
              <a:off x="3095" y="2622"/>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94" name="Rectangle 406"/>
            <p:cNvSpPr>
              <a:spLocks noChangeArrowheads="1"/>
            </p:cNvSpPr>
            <p:nvPr/>
          </p:nvSpPr>
          <p:spPr bwMode="auto">
            <a:xfrm>
              <a:off x="4289" y="2618"/>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95" name="Rectangle 407"/>
            <p:cNvSpPr>
              <a:spLocks noChangeArrowheads="1"/>
            </p:cNvSpPr>
            <p:nvPr/>
          </p:nvSpPr>
          <p:spPr bwMode="auto">
            <a:xfrm>
              <a:off x="744" y="2617"/>
              <a:ext cx="1112"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96" name="Rectangle 408"/>
            <p:cNvSpPr>
              <a:spLocks noChangeArrowheads="1"/>
            </p:cNvSpPr>
            <p:nvPr/>
          </p:nvSpPr>
          <p:spPr bwMode="auto">
            <a:xfrm>
              <a:off x="1909" y="2617"/>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497" name="Rectangle 409"/>
            <p:cNvSpPr>
              <a:spLocks noChangeArrowheads="1"/>
            </p:cNvSpPr>
            <p:nvPr/>
          </p:nvSpPr>
          <p:spPr bwMode="auto">
            <a:xfrm>
              <a:off x="765" y="2094"/>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dirty="0">
                  <a:solidFill>
                    <a:schemeClr val="tx2"/>
                  </a:solidFill>
                  <a:latin typeface="+mn-lt"/>
                </a:rPr>
                <a:t>171.69.70.15</a:t>
              </a:r>
            </a:p>
          </p:txBody>
        </p:sp>
        <p:sp>
          <p:nvSpPr>
            <p:cNvPr id="217498" name="Rectangle 410"/>
            <p:cNvSpPr>
              <a:spLocks noChangeArrowheads="1"/>
            </p:cNvSpPr>
            <p:nvPr/>
          </p:nvSpPr>
          <p:spPr bwMode="auto">
            <a:xfrm>
              <a:off x="1923" y="2091"/>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192.168.1.80</a:t>
              </a:r>
            </a:p>
          </p:txBody>
        </p:sp>
      </p:grpSp>
      <p:sp>
        <p:nvSpPr>
          <p:cNvPr id="217090" name="Rectangle 2"/>
          <p:cNvSpPr>
            <a:spLocks noGrp="1" noChangeArrowheads="1"/>
          </p:cNvSpPr>
          <p:nvPr>
            <p:ph type="title"/>
          </p:nvPr>
        </p:nvSpPr>
        <p:spPr/>
        <p:txBody>
          <a:bodyPr/>
          <a:lstStyle/>
          <a:p>
            <a:r>
              <a:rPr lang="en-US" altLang="en-US"/>
              <a:t>NAT Concepts</a:t>
            </a:r>
          </a:p>
        </p:txBody>
      </p:sp>
      <p:sp>
        <p:nvSpPr>
          <p:cNvPr id="217093" name="Text Box 5"/>
          <p:cNvSpPr txBox="1">
            <a:spLocks noChangeArrowheads="1"/>
          </p:cNvSpPr>
          <p:nvPr/>
        </p:nvSpPr>
        <p:spPr bwMode="auto">
          <a:xfrm>
            <a:off x="419100" y="1328738"/>
            <a:ext cx="42100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r>
              <a:rPr lang="en-US" altLang="zh-TW" sz="2100">
                <a:ea typeface="新細明體" panose="02020500000000000000" pitchFamily="18" charset="-120"/>
              </a:rPr>
              <a:t>Router# show ip nat </a:t>
            </a:r>
            <a:r>
              <a:rPr lang="en-US" altLang="zh-TW" sz="2000">
                <a:ea typeface="新細明體" panose="02020500000000000000" pitchFamily="18" charset="-120"/>
              </a:rPr>
              <a:t>translations</a:t>
            </a:r>
          </a:p>
        </p:txBody>
      </p:sp>
      <p:sp>
        <p:nvSpPr>
          <p:cNvPr id="217303" name="Rectangle 215"/>
          <p:cNvSpPr>
            <a:spLocks noGrp="1" noChangeArrowheads="1"/>
          </p:cNvSpPr>
          <p:nvPr>
            <p:ph type="body" idx="1"/>
          </p:nvPr>
        </p:nvSpPr>
        <p:spPr>
          <a:xfrm>
            <a:off x="458788" y="3937000"/>
            <a:ext cx="8224837" cy="644525"/>
          </a:xfrm>
          <a:noFill/>
          <a:ln/>
        </p:spPr>
        <p:txBody>
          <a:bodyPr/>
          <a:lstStyle/>
          <a:p>
            <a:r>
              <a:rPr lang="en-US" altLang="en-US" sz="2600"/>
              <a:t>A NAT translation is 1 to 1 or many to 1</a:t>
            </a:r>
          </a:p>
        </p:txBody>
      </p:sp>
      <p:sp>
        <p:nvSpPr>
          <p:cNvPr id="217499" name="Rectangle 411"/>
          <p:cNvSpPr>
            <a:spLocks noChangeArrowheads="1"/>
          </p:cNvSpPr>
          <p:nvPr/>
        </p:nvSpPr>
        <p:spPr bwMode="auto">
          <a:xfrm>
            <a:off x="1438275" y="4587875"/>
            <a:ext cx="73025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lvl="1">
              <a:lnSpc>
                <a:spcPct val="95000"/>
              </a:lnSpc>
              <a:spcBef>
                <a:spcPct val="50000"/>
              </a:spcBef>
            </a:pPr>
            <a:r>
              <a:rPr lang="en-US" altLang="en-US" sz="2200"/>
              <a:t>1 to 1 translations (NAT) assign a different </a:t>
            </a:r>
            <a:br>
              <a:rPr lang="en-US" altLang="en-US" sz="2200"/>
            </a:br>
            <a:r>
              <a:rPr lang="en-US" altLang="en-US" sz="2200"/>
              <a:t>IP address for each translation</a:t>
            </a:r>
          </a:p>
        </p:txBody>
      </p:sp>
      <p:sp>
        <p:nvSpPr>
          <p:cNvPr id="217500" name="Rectangle 412"/>
          <p:cNvSpPr>
            <a:spLocks noChangeArrowheads="1"/>
          </p:cNvSpPr>
          <p:nvPr/>
        </p:nvSpPr>
        <p:spPr bwMode="auto">
          <a:xfrm>
            <a:off x="1447800" y="5378450"/>
            <a:ext cx="7224713"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lvl="1">
              <a:lnSpc>
                <a:spcPct val="95000"/>
              </a:lnSpc>
              <a:spcBef>
                <a:spcPct val="50000"/>
              </a:spcBef>
            </a:pPr>
            <a:r>
              <a:rPr lang="en-US" altLang="en-US" sz="2000"/>
              <a:t>Many to 1 (PAT) translations can assign the same </a:t>
            </a:r>
            <a:br>
              <a:rPr lang="en-US" altLang="en-US" sz="2000"/>
            </a:br>
            <a:r>
              <a:rPr lang="en-US" altLang="en-US" sz="2000"/>
              <a:t>IP address for each translation</a:t>
            </a:r>
          </a:p>
        </p:txBody>
      </p:sp>
      <p:grpSp>
        <p:nvGrpSpPr>
          <p:cNvPr id="217550" name="Group 462"/>
          <p:cNvGrpSpPr>
            <a:grpSpLocks/>
          </p:cNvGrpSpPr>
          <p:nvPr/>
        </p:nvGrpSpPr>
        <p:grpSpPr bwMode="auto">
          <a:xfrm>
            <a:off x="506413" y="1797050"/>
            <a:ext cx="8166100" cy="2098675"/>
            <a:chOff x="320" y="4080"/>
            <a:chExt cx="5144" cy="1322"/>
          </a:xfrm>
        </p:grpSpPr>
        <p:sp>
          <p:nvSpPr>
            <p:cNvPr id="217502" name="Rectangle 414"/>
            <p:cNvSpPr>
              <a:spLocks noChangeArrowheads="1"/>
            </p:cNvSpPr>
            <p:nvPr/>
          </p:nvSpPr>
          <p:spPr bwMode="auto">
            <a:xfrm>
              <a:off x="457" y="4080"/>
              <a:ext cx="368"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503" name="Rectangle 415"/>
            <p:cNvSpPr>
              <a:spLocks noChangeArrowheads="1"/>
            </p:cNvSpPr>
            <p:nvPr/>
          </p:nvSpPr>
          <p:spPr bwMode="auto">
            <a:xfrm>
              <a:off x="3220" y="4088"/>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504" name="Rectangle 416"/>
            <p:cNvSpPr>
              <a:spLocks noChangeArrowheads="1"/>
            </p:cNvSpPr>
            <p:nvPr/>
          </p:nvSpPr>
          <p:spPr bwMode="auto">
            <a:xfrm>
              <a:off x="4390" y="4084"/>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505" name="Rectangle 417"/>
            <p:cNvSpPr>
              <a:spLocks noChangeArrowheads="1"/>
            </p:cNvSpPr>
            <p:nvPr/>
          </p:nvSpPr>
          <p:spPr bwMode="auto">
            <a:xfrm>
              <a:off x="857" y="4083"/>
              <a:ext cx="1112"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506" name="Rectangle 418"/>
            <p:cNvSpPr>
              <a:spLocks noChangeArrowheads="1"/>
            </p:cNvSpPr>
            <p:nvPr/>
          </p:nvSpPr>
          <p:spPr bwMode="auto">
            <a:xfrm>
              <a:off x="2028" y="4083"/>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507" name="Rectangle 419"/>
            <p:cNvSpPr>
              <a:spLocks noChangeArrowheads="1"/>
            </p:cNvSpPr>
            <p:nvPr/>
          </p:nvSpPr>
          <p:spPr bwMode="auto">
            <a:xfrm>
              <a:off x="475" y="4368"/>
              <a:ext cx="368"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508" name="Rectangle 420"/>
            <p:cNvSpPr>
              <a:spLocks noChangeArrowheads="1"/>
            </p:cNvSpPr>
            <p:nvPr/>
          </p:nvSpPr>
          <p:spPr bwMode="auto">
            <a:xfrm>
              <a:off x="3214" y="4376"/>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509" name="Rectangle 421"/>
            <p:cNvSpPr>
              <a:spLocks noChangeArrowheads="1"/>
            </p:cNvSpPr>
            <p:nvPr/>
          </p:nvSpPr>
          <p:spPr bwMode="auto">
            <a:xfrm>
              <a:off x="4408" y="4372"/>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510" name="Rectangle 422"/>
            <p:cNvSpPr>
              <a:spLocks noChangeArrowheads="1"/>
            </p:cNvSpPr>
            <p:nvPr/>
          </p:nvSpPr>
          <p:spPr bwMode="auto">
            <a:xfrm>
              <a:off x="863" y="4371"/>
              <a:ext cx="1112"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511" name="Rectangle 423"/>
            <p:cNvSpPr>
              <a:spLocks noChangeArrowheads="1"/>
            </p:cNvSpPr>
            <p:nvPr/>
          </p:nvSpPr>
          <p:spPr bwMode="auto">
            <a:xfrm>
              <a:off x="2028" y="4371"/>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512" name="Rectangle 424"/>
            <p:cNvSpPr>
              <a:spLocks noChangeArrowheads="1"/>
            </p:cNvSpPr>
            <p:nvPr/>
          </p:nvSpPr>
          <p:spPr bwMode="auto">
            <a:xfrm>
              <a:off x="330" y="4097"/>
              <a:ext cx="429" cy="1170"/>
            </a:xfrm>
            <a:prstGeom prst="rect">
              <a:avLst/>
            </a:prstGeom>
            <a:solidFill>
              <a:srgbClr val="0080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sz="1800">
                <a:latin typeface="+mn-lt"/>
              </a:endParaRPr>
            </a:p>
          </p:txBody>
        </p:sp>
        <p:sp>
          <p:nvSpPr>
            <p:cNvPr id="217513" name="Rectangle 425"/>
            <p:cNvSpPr>
              <a:spLocks noChangeArrowheads="1"/>
            </p:cNvSpPr>
            <p:nvPr/>
          </p:nvSpPr>
          <p:spPr bwMode="auto">
            <a:xfrm>
              <a:off x="1851" y="4097"/>
              <a:ext cx="1240" cy="1170"/>
            </a:xfrm>
            <a:prstGeom prst="rect">
              <a:avLst/>
            </a:prstGeom>
            <a:solidFill>
              <a:srgbClr val="BCBF8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sz="1800">
                <a:latin typeface="+mn-lt"/>
              </a:endParaRPr>
            </a:p>
          </p:txBody>
        </p:sp>
        <p:sp>
          <p:nvSpPr>
            <p:cNvPr id="217514" name="Rectangle 426"/>
            <p:cNvSpPr>
              <a:spLocks noChangeArrowheads="1"/>
            </p:cNvSpPr>
            <p:nvPr/>
          </p:nvSpPr>
          <p:spPr bwMode="auto">
            <a:xfrm>
              <a:off x="3043" y="4099"/>
              <a:ext cx="1224" cy="1168"/>
            </a:xfrm>
            <a:prstGeom prst="rect">
              <a:avLst/>
            </a:prstGeom>
            <a:solidFill>
              <a:srgbClr val="0054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sz="1800">
                <a:latin typeface="+mn-lt"/>
              </a:endParaRPr>
            </a:p>
          </p:txBody>
        </p:sp>
        <p:sp>
          <p:nvSpPr>
            <p:cNvPr id="217515" name="Rectangle 427"/>
            <p:cNvSpPr>
              <a:spLocks noChangeArrowheads="1"/>
            </p:cNvSpPr>
            <p:nvPr/>
          </p:nvSpPr>
          <p:spPr bwMode="auto">
            <a:xfrm>
              <a:off x="4263" y="4098"/>
              <a:ext cx="1151" cy="117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sz="1800">
                <a:latin typeface="+mn-lt"/>
              </a:endParaRPr>
            </a:p>
          </p:txBody>
        </p:sp>
        <p:sp>
          <p:nvSpPr>
            <p:cNvPr id="217516" name="Rectangle 428"/>
            <p:cNvSpPr>
              <a:spLocks noChangeArrowheads="1"/>
            </p:cNvSpPr>
            <p:nvPr/>
          </p:nvSpPr>
          <p:spPr bwMode="auto">
            <a:xfrm>
              <a:off x="337" y="4151"/>
              <a:ext cx="402" cy="21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Pro</a:t>
              </a:r>
            </a:p>
          </p:txBody>
        </p:sp>
        <p:sp>
          <p:nvSpPr>
            <p:cNvPr id="217517" name="Rectangle 429"/>
            <p:cNvSpPr>
              <a:spLocks noChangeArrowheads="1"/>
            </p:cNvSpPr>
            <p:nvPr/>
          </p:nvSpPr>
          <p:spPr bwMode="auto">
            <a:xfrm>
              <a:off x="1923" y="4151"/>
              <a:ext cx="1104" cy="21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Inside Local</a:t>
              </a:r>
            </a:p>
          </p:txBody>
        </p:sp>
        <p:sp>
          <p:nvSpPr>
            <p:cNvPr id="217518" name="Rectangle 430"/>
            <p:cNvSpPr>
              <a:spLocks noChangeArrowheads="1"/>
            </p:cNvSpPr>
            <p:nvPr/>
          </p:nvSpPr>
          <p:spPr bwMode="auto">
            <a:xfrm>
              <a:off x="3091" y="4155"/>
              <a:ext cx="1104" cy="21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Outside Local</a:t>
              </a:r>
            </a:p>
          </p:txBody>
        </p:sp>
        <p:sp>
          <p:nvSpPr>
            <p:cNvPr id="217519" name="Rectangle 431"/>
            <p:cNvSpPr>
              <a:spLocks noChangeArrowheads="1"/>
            </p:cNvSpPr>
            <p:nvPr/>
          </p:nvSpPr>
          <p:spPr bwMode="auto">
            <a:xfrm>
              <a:off x="4215" y="4151"/>
              <a:ext cx="1200" cy="21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Outside Global</a:t>
              </a:r>
            </a:p>
          </p:txBody>
        </p:sp>
        <p:sp>
          <p:nvSpPr>
            <p:cNvPr id="217520" name="Rectangle 432"/>
            <p:cNvSpPr>
              <a:spLocks noChangeArrowheads="1"/>
            </p:cNvSpPr>
            <p:nvPr/>
          </p:nvSpPr>
          <p:spPr bwMode="auto">
            <a:xfrm>
              <a:off x="751" y="4097"/>
              <a:ext cx="1116" cy="1170"/>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sz="1800">
                <a:latin typeface="+mn-lt"/>
              </a:endParaRPr>
            </a:p>
          </p:txBody>
        </p:sp>
        <p:sp>
          <p:nvSpPr>
            <p:cNvPr id="217521" name="Rectangle 433"/>
            <p:cNvSpPr>
              <a:spLocks noChangeArrowheads="1"/>
            </p:cNvSpPr>
            <p:nvPr/>
          </p:nvSpPr>
          <p:spPr bwMode="auto">
            <a:xfrm>
              <a:off x="750" y="4153"/>
              <a:ext cx="1117" cy="21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dirty="0">
                  <a:solidFill>
                    <a:schemeClr val="tx2"/>
                  </a:solidFill>
                  <a:latin typeface="+mn-lt"/>
                </a:rPr>
                <a:t>Inside Global</a:t>
              </a:r>
            </a:p>
          </p:txBody>
        </p:sp>
        <p:sp>
          <p:nvSpPr>
            <p:cNvPr id="217522" name="Line 434"/>
            <p:cNvSpPr>
              <a:spLocks noChangeShapeType="1"/>
            </p:cNvSpPr>
            <p:nvPr/>
          </p:nvSpPr>
          <p:spPr bwMode="auto">
            <a:xfrm>
              <a:off x="332" y="4391"/>
              <a:ext cx="5077"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sz="1800">
                <a:latin typeface="+mn-lt"/>
              </a:endParaRPr>
            </a:p>
          </p:txBody>
        </p:sp>
        <p:sp>
          <p:nvSpPr>
            <p:cNvPr id="217523" name="Rectangle 435"/>
            <p:cNvSpPr>
              <a:spLocks noChangeArrowheads="1"/>
            </p:cNvSpPr>
            <p:nvPr/>
          </p:nvSpPr>
          <p:spPr bwMode="auto">
            <a:xfrm>
              <a:off x="352" y="4379"/>
              <a:ext cx="368"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524" name="Rectangle 436"/>
            <p:cNvSpPr>
              <a:spLocks noChangeArrowheads="1"/>
            </p:cNvSpPr>
            <p:nvPr/>
          </p:nvSpPr>
          <p:spPr bwMode="auto">
            <a:xfrm>
              <a:off x="3115" y="4387"/>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525" name="Rectangle 437"/>
            <p:cNvSpPr>
              <a:spLocks noChangeArrowheads="1"/>
            </p:cNvSpPr>
            <p:nvPr/>
          </p:nvSpPr>
          <p:spPr bwMode="auto">
            <a:xfrm>
              <a:off x="4285" y="4383"/>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a:t>
              </a:r>
            </a:p>
          </p:txBody>
        </p:sp>
        <p:sp>
          <p:nvSpPr>
            <p:cNvPr id="217526" name="Line 438"/>
            <p:cNvSpPr>
              <a:spLocks noChangeShapeType="1"/>
            </p:cNvSpPr>
            <p:nvPr/>
          </p:nvSpPr>
          <p:spPr bwMode="auto">
            <a:xfrm>
              <a:off x="328" y="4687"/>
              <a:ext cx="5085"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sz="1800">
                <a:latin typeface="+mn-lt"/>
              </a:endParaRPr>
            </a:p>
          </p:txBody>
        </p:sp>
        <p:sp>
          <p:nvSpPr>
            <p:cNvPr id="217527" name="Line 439"/>
            <p:cNvSpPr>
              <a:spLocks noChangeShapeType="1"/>
            </p:cNvSpPr>
            <p:nvPr/>
          </p:nvSpPr>
          <p:spPr bwMode="auto">
            <a:xfrm>
              <a:off x="328" y="4983"/>
              <a:ext cx="5081"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sz="1800">
                <a:latin typeface="+mn-lt"/>
              </a:endParaRPr>
            </a:p>
          </p:txBody>
        </p:sp>
        <p:sp>
          <p:nvSpPr>
            <p:cNvPr id="217538" name="Rectangle 450"/>
            <p:cNvSpPr>
              <a:spLocks noChangeArrowheads="1"/>
            </p:cNvSpPr>
            <p:nvPr/>
          </p:nvSpPr>
          <p:spPr bwMode="auto">
            <a:xfrm>
              <a:off x="779" y="4465"/>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171.69.70.15</a:t>
              </a:r>
            </a:p>
          </p:txBody>
        </p:sp>
        <p:sp>
          <p:nvSpPr>
            <p:cNvPr id="217539" name="Rectangle 451"/>
            <p:cNvSpPr>
              <a:spLocks noChangeArrowheads="1"/>
            </p:cNvSpPr>
            <p:nvPr/>
          </p:nvSpPr>
          <p:spPr bwMode="auto">
            <a:xfrm>
              <a:off x="1937" y="4462"/>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192.168.1.80</a:t>
              </a:r>
            </a:p>
          </p:txBody>
        </p:sp>
        <p:sp>
          <p:nvSpPr>
            <p:cNvPr id="217540" name="Rectangle 452"/>
            <p:cNvSpPr>
              <a:spLocks noChangeArrowheads="1"/>
            </p:cNvSpPr>
            <p:nvPr/>
          </p:nvSpPr>
          <p:spPr bwMode="auto">
            <a:xfrm>
              <a:off x="672" y="4744"/>
              <a:ext cx="1284"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171.69.68.10:1202</a:t>
              </a:r>
            </a:p>
          </p:txBody>
        </p:sp>
        <p:sp>
          <p:nvSpPr>
            <p:cNvPr id="217541" name="Rectangle 453"/>
            <p:cNvSpPr>
              <a:spLocks noChangeArrowheads="1"/>
            </p:cNvSpPr>
            <p:nvPr/>
          </p:nvSpPr>
          <p:spPr bwMode="auto">
            <a:xfrm>
              <a:off x="1924" y="4744"/>
              <a:ext cx="105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10.6.15.2:1202</a:t>
              </a:r>
            </a:p>
          </p:txBody>
        </p:sp>
        <p:sp>
          <p:nvSpPr>
            <p:cNvPr id="217542" name="Rectangle 454"/>
            <p:cNvSpPr>
              <a:spLocks noChangeArrowheads="1"/>
            </p:cNvSpPr>
            <p:nvPr/>
          </p:nvSpPr>
          <p:spPr bwMode="auto">
            <a:xfrm>
              <a:off x="3060" y="4744"/>
              <a:ext cx="1192"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204.71.200.67:80</a:t>
              </a:r>
            </a:p>
          </p:txBody>
        </p:sp>
        <p:sp>
          <p:nvSpPr>
            <p:cNvPr id="217543" name="Rectangle 455"/>
            <p:cNvSpPr>
              <a:spLocks noChangeArrowheads="1"/>
            </p:cNvSpPr>
            <p:nvPr/>
          </p:nvSpPr>
          <p:spPr bwMode="auto">
            <a:xfrm>
              <a:off x="4220" y="4744"/>
              <a:ext cx="1192"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204.71.200.67:80</a:t>
              </a:r>
            </a:p>
          </p:txBody>
        </p:sp>
        <p:sp>
          <p:nvSpPr>
            <p:cNvPr id="217544" name="Rectangle 456"/>
            <p:cNvSpPr>
              <a:spLocks noChangeArrowheads="1"/>
            </p:cNvSpPr>
            <p:nvPr/>
          </p:nvSpPr>
          <p:spPr bwMode="auto">
            <a:xfrm>
              <a:off x="672" y="5032"/>
              <a:ext cx="1284"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171.69.68.10:1460</a:t>
              </a:r>
            </a:p>
          </p:txBody>
        </p:sp>
        <p:sp>
          <p:nvSpPr>
            <p:cNvPr id="217545" name="Rectangle 457"/>
            <p:cNvSpPr>
              <a:spLocks noChangeArrowheads="1"/>
            </p:cNvSpPr>
            <p:nvPr/>
          </p:nvSpPr>
          <p:spPr bwMode="auto">
            <a:xfrm>
              <a:off x="1924" y="5029"/>
              <a:ext cx="1056" cy="37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10.8.20.25:1460</a:t>
              </a:r>
            </a:p>
          </p:txBody>
        </p:sp>
        <p:sp>
          <p:nvSpPr>
            <p:cNvPr id="217546" name="Rectangle 458"/>
            <p:cNvSpPr>
              <a:spLocks noChangeArrowheads="1"/>
            </p:cNvSpPr>
            <p:nvPr/>
          </p:nvSpPr>
          <p:spPr bwMode="auto">
            <a:xfrm>
              <a:off x="3060" y="5029"/>
              <a:ext cx="1192"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204.71.200.69:80</a:t>
              </a:r>
            </a:p>
          </p:txBody>
        </p:sp>
        <p:sp>
          <p:nvSpPr>
            <p:cNvPr id="217547" name="Rectangle 459"/>
            <p:cNvSpPr>
              <a:spLocks noChangeArrowheads="1"/>
            </p:cNvSpPr>
            <p:nvPr/>
          </p:nvSpPr>
          <p:spPr bwMode="auto">
            <a:xfrm>
              <a:off x="4220" y="5031"/>
              <a:ext cx="1192"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204.71.200.69:80</a:t>
              </a:r>
            </a:p>
          </p:txBody>
        </p:sp>
        <p:sp>
          <p:nvSpPr>
            <p:cNvPr id="217548" name="Rectangle 460"/>
            <p:cNvSpPr>
              <a:spLocks noChangeArrowheads="1"/>
            </p:cNvSpPr>
            <p:nvPr/>
          </p:nvSpPr>
          <p:spPr bwMode="auto">
            <a:xfrm>
              <a:off x="320" y="4744"/>
              <a:ext cx="448"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tcp</a:t>
              </a:r>
            </a:p>
          </p:txBody>
        </p:sp>
        <p:sp>
          <p:nvSpPr>
            <p:cNvPr id="217549" name="Rectangle 461"/>
            <p:cNvSpPr>
              <a:spLocks noChangeArrowheads="1"/>
            </p:cNvSpPr>
            <p:nvPr/>
          </p:nvSpPr>
          <p:spPr bwMode="auto">
            <a:xfrm>
              <a:off x="344" y="5023"/>
              <a:ext cx="406" cy="21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tx2"/>
                  </a:solidFill>
                  <a:latin typeface="+mn-lt"/>
                </a:rPr>
                <a:t>tcp</a:t>
              </a:r>
            </a:p>
          </p:txBody>
        </p:sp>
      </p:grpSp>
    </p:spTree>
    <p:extLst>
      <p:ext uri="{BB962C8B-B14F-4D97-AF65-F5344CB8AC3E}">
        <p14:creationId xmlns:p14="http://schemas.microsoft.com/office/powerpoint/2010/main" val="360140581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1746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1749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217550"/>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217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499" grpId="0" autoUpdateAnimBg="0"/>
      <p:bldP spid="21750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67" name="Rectangle 39"/>
          <p:cNvSpPr>
            <a:spLocks noGrp="1" noChangeArrowheads="1"/>
          </p:cNvSpPr>
          <p:nvPr>
            <p:ph type="title"/>
          </p:nvPr>
        </p:nvSpPr>
        <p:spPr/>
        <p:txBody>
          <a:bodyPr/>
          <a:lstStyle/>
          <a:p>
            <a:r>
              <a:rPr lang="en-US" altLang="zh-TW" dirty="0">
                <a:ea typeface="新細明體" panose="02020500000000000000" pitchFamily="18" charset="-120"/>
              </a:rPr>
              <a:t>PAT</a:t>
            </a:r>
          </a:p>
        </p:txBody>
      </p:sp>
      <p:sp>
        <p:nvSpPr>
          <p:cNvPr id="227369" name="Rectangle 41"/>
          <p:cNvSpPr>
            <a:spLocks noGrp="1" noChangeArrowheads="1"/>
          </p:cNvSpPr>
          <p:nvPr>
            <p:ph type="body" sz="half" idx="2"/>
          </p:nvPr>
        </p:nvSpPr>
        <p:spPr>
          <a:xfrm>
            <a:off x="455613" y="3581400"/>
            <a:ext cx="8224837" cy="2590799"/>
          </a:xfrm>
        </p:spPr>
        <p:txBody>
          <a:bodyPr>
            <a:noAutofit/>
          </a:bodyPr>
          <a:lstStyle/>
          <a:p>
            <a:pPr>
              <a:lnSpc>
                <a:spcPct val="90000"/>
              </a:lnSpc>
            </a:pPr>
            <a:r>
              <a:rPr lang="en-US" altLang="en-US" sz="2000" dirty="0"/>
              <a:t>PAT (Port Address Translation) includes ports </a:t>
            </a:r>
            <a:br>
              <a:rPr lang="en-US" altLang="en-US" sz="2000" dirty="0"/>
            </a:br>
            <a:r>
              <a:rPr lang="en-US" altLang="en-US" sz="2000" dirty="0"/>
              <a:t>in addition to IP addresses</a:t>
            </a:r>
          </a:p>
          <a:p>
            <a:pPr lvl="1">
              <a:lnSpc>
                <a:spcPct val="90000"/>
              </a:lnSpc>
            </a:pPr>
            <a:r>
              <a:rPr lang="en-US" altLang="en-US" sz="2000" dirty="0"/>
              <a:t> Many-to-one translation</a:t>
            </a:r>
          </a:p>
          <a:p>
            <a:pPr lvl="1">
              <a:lnSpc>
                <a:spcPct val="90000"/>
              </a:lnSpc>
            </a:pPr>
            <a:r>
              <a:rPr lang="en-US" altLang="en-US" sz="2000" dirty="0"/>
              <a:t> Maps multiple IP addresses to 1 or a few IP addresses</a:t>
            </a:r>
          </a:p>
          <a:p>
            <a:pPr lvl="1">
              <a:lnSpc>
                <a:spcPct val="90000"/>
              </a:lnSpc>
            </a:pPr>
            <a:r>
              <a:rPr lang="en-US" altLang="en-US" sz="2000" dirty="0"/>
              <a:t> Unique source port number identifies each session</a:t>
            </a:r>
          </a:p>
          <a:p>
            <a:pPr lvl="1">
              <a:lnSpc>
                <a:spcPct val="90000"/>
              </a:lnSpc>
            </a:pPr>
            <a:r>
              <a:rPr lang="en-US" altLang="en-US" sz="2000" dirty="0"/>
              <a:t> Conserves registered IP addresses</a:t>
            </a:r>
          </a:p>
          <a:p>
            <a:pPr lvl="1">
              <a:lnSpc>
                <a:spcPct val="90000"/>
              </a:lnSpc>
            </a:pPr>
            <a:r>
              <a:rPr lang="en-US" altLang="en-US" sz="2000" dirty="0"/>
              <a:t> Also called NAPT in IETF documents</a:t>
            </a:r>
            <a:endParaRPr lang="en-US" altLang="zh-TW" sz="2000" dirty="0">
              <a:ea typeface="新細明體" panose="02020500000000000000" pitchFamily="18" charset="-120"/>
            </a:endParaRPr>
          </a:p>
        </p:txBody>
      </p:sp>
      <p:sp>
        <p:nvSpPr>
          <p:cNvPr id="227370" name="Text Box 42"/>
          <p:cNvSpPr txBox="1">
            <a:spLocks noChangeArrowheads="1"/>
          </p:cNvSpPr>
          <p:nvPr/>
        </p:nvSpPr>
        <p:spPr bwMode="auto">
          <a:xfrm>
            <a:off x="419100" y="1328738"/>
            <a:ext cx="42100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r>
              <a:rPr lang="en-US" altLang="zh-TW" sz="2100">
                <a:ea typeface="新細明體" panose="02020500000000000000" pitchFamily="18" charset="-120"/>
              </a:rPr>
              <a:t>Router# show ip nat </a:t>
            </a:r>
            <a:r>
              <a:rPr lang="en-US" altLang="zh-TW" sz="2000">
                <a:ea typeface="新細明體" panose="02020500000000000000" pitchFamily="18" charset="-120"/>
              </a:rPr>
              <a:t>translations</a:t>
            </a:r>
          </a:p>
        </p:txBody>
      </p:sp>
      <p:sp>
        <p:nvSpPr>
          <p:cNvPr id="227372" name="Rectangle 44"/>
          <p:cNvSpPr>
            <a:spLocks noChangeArrowheads="1"/>
          </p:cNvSpPr>
          <p:nvPr/>
        </p:nvSpPr>
        <p:spPr bwMode="auto">
          <a:xfrm>
            <a:off x="528638" y="1812925"/>
            <a:ext cx="681037" cy="942975"/>
          </a:xfrm>
          <a:prstGeom prst="rect">
            <a:avLst/>
          </a:prstGeom>
          <a:solidFill>
            <a:srgbClr val="0080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227373" name="Rectangle 45"/>
          <p:cNvSpPr>
            <a:spLocks noChangeArrowheads="1"/>
          </p:cNvSpPr>
          <p:nvPr/>
        </p:nvSpPr>
        <p:spPr bwMode="auto">
          <a:xfrm>
            <a:off x="2943225" y="1812925"/>
            <a:ext cx="1968500" cy="942975"/>
          </a:xfrm>
          <a:prstGeom prst="rect">
            <a:avLst/>
          </a:prstGeom>
          <a:solidFill>
            <a:srgbClr val="BCBF8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227374" name="Rectangle 46"/>
          <p:cNvSpPr>
            <a:spLocks noChangeArrowheads="1"/>
          </p:cNvSpPr>
          <p:nvPr/>
        </p:nvSpPr>
        <p:spPr bwMode="auto">
          <a:xfrm>
            <a:off x="4835525" y="1816100"/>
            <a:ext cx="1943100" cy="939800"/>
          </a:xfrm>
          <a:prstGeom prst="rect">
            <a:avLst/>
          </a:prstGeom>
          <a:solidFill>
            <a:srgbClr val="0054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227375" name="Rectangle 47"/>
          <p:cNvSpPr>
            <a:spLocks noChangeArrowheads="1"/>
          </p:cNvSpPr>
          <p:nvPr/>
        </p:nvSpPr>
        <p:spPr bwMode="auto">
          <a:xfrm>
            <a:off x="6742113" y="1812925"/>
            <a:ext cx="1827212" cy="9429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227376" name="Rectangle 48"/>
          <p:cNvSpPr>
            <a:spLocks noChangeArrowheads="1"/>
          </p:cNvSpPr>
          <p:nvPr/>
        </p:nvSpPr>
        <p:spPr bwMode="auto">
          <a:xfrm>
            <a:off x="539750" y="1898650"/>
            <a:ext cx="638175" cy="4253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a:solidFill>
                  <a:schemeClr val="bg1"/>
                </a:solidFill>
                <a:latin typeface="+mn-lt"/>
              </a:rPr>
              <a:t>Pro</a:t>
            </a:r>
          </a:p>
        </p:txBody>
      </p:sp>
      <p:sp>
        <p:nvSpPr>
          <p:cNvPr id="227377" name="Rectangle 49"/>
          <p:cNvSpPr>
            <a:spLocks noChangeArrowheads="1"/>
          </p:cNvSpPr>
          <p:nvPr/>
        </p:nvSpPr>
        <p:spPr bwMode="auto">
          <a:xfrm>
            <a:off x="3057525" y="1898650"/>
            <a:ext cx="1752600" cy="4253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a:solidFill>
                  <a:schemeClr val="bg1"/>
                </a:solidFill>
                <a:latin typeface="+mn-lt"/>
              </a:rPr>
              <a:t>Inside Local</a:t>
            </a:r>
          </a:p>
        </p:txBody>
      </p:sp>
      <p:sp>
        <p:nvSpPr>
          <p:cNvPr id="227378" name="Rectangle 50"/>
          <p:cNvSpPr>
            <a:spLocks noChangeArrowheads="1"/>
          </p:cNvSpPr>
          <p:nvPr/>
        </p:nvSpPr>
        <p:spPr bwMode="auto">
          <a:xfrm>
            <a:off x="4911725" y="1905000"/>
            <a:ext cx="1752600" cy="3699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000" dirty="0">
                <a:solidFill>
                  <a:schemeClr val="bg1"/>
                </a:solidFill>
                <a:latin typeface="+mn-lt"/>
              </a:rPr>
              <a:t>Outside Local</a:t>
            </a:r>
          </a:p>
        </p:txBody>
      </p:sp>
      <p:sp>
        <p:nvSpPr>
          <p:cNvPr id="227379" name="Rectangle 51"/>
          <p:cNvSpPr>
            <a:spLocks noChangeArrowheads="1"/>
          </p:cNvSpPr>
          <p:nvPr/>
        </p:nvSpPr>
        <p:spPr bwMode="auto">
          <a:xfrm>
            <a:off x="6696075" y="1898650"/>
            <a:ext cx="1905000" cy="3699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000" dirty="0">
                <a:solidFill>
                  <a:schemeClr val="bg1"/>
                </a:solidFill>
                <a:latin typeface="+mn-lt"/>
              </a:rPr>
              <a:t>Outside Global</a:t>
            </a:r>
          </a:p>
        </p:txBody>
      </p:sp>
      <p:sp>
        <p:nvSpPr>
          <p:cNvPr id="227380" name="Rectangle 52"/>
          <p:cNvSpPr>
            <a:spLocks noChangeArrowheads="1"/>
          </p:cNvSpPr>
          <p:nvPr/>
        </p:nvSpPr>
        <p:spPr bwMode="auto">
          <a:xfrm>
            <a:off x="1196975" y="1812925"/>
            <a:ext cx="1771650" cy="942975"/>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latin typeface="+mn-lt"/>
            </a:endParaRPr>
          </a:p>
        </p:txBody>
      </p:sp>
      <p:sp>
        <p:nvSpPr>
          <p:cNvPr id="227381" name="Rectangle 53"/>
          <p:cNvSpPr>
            <a:spLocks noChangeArrowheads="1"/>
          </p:cNvSpPr>
          <p:nvPr/>
        </p:nvSpPr>
        <p:spPr bwMode="auto">
          <a:xfrm>
            <a:off x="1195388" y="1901825"/>
            <a:ext cx="1773237" cy="3699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2000" dirty="0">
                <a:solidFill>
                  <a:schemeClr val="bg1"/>
                </a:solidFill>
                <a:latin typeface="+mn-lt"/>
              </a:rPr>
              <a:t>Inside Global</a:t>
            </a:r>
          </a:p>
        </p:txBody>
      </p:sp>
      <p:sp>
        <p:nvSpPr>
          <p:cNvPr id="227382" name="Line 54"/>
          <p:cNvSpPr>
            <a:spLocks noChangeShapeType="1"/>
          </p:cNvSpPr>
          <p:nvPr/>
        </p:nvSpPr>
        <p:spPr bwMode="auto">
          <a:xfrm>
            <a:off x="544513" y="2279650"/>
            <a:ext cx="8021637"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sz="1800">
              <a:solidFill>
                <a:schemeClr val="bg1"/>
              </a:solidFill>
              <a:latin typeface="+mn-lt"/>
            </a:endParaRPr>
          </a:p>
        </p:txBody>
      </p:sp>
      <p:sp>
        <p:nvSpPr>
          <p:cNvPr id="227384" name="Rectangle 56"/>
          <p:cNvSpPr>
            <a:spLocks noChangeArrowheads="1"/>
          </p:cNvSpPr>
          <p:nvPr/>
        </p:nvSpPr>
        <p:spPr bwMode="auto">
          <a:xfrm>
            <a:off x="1130300" y="2346325"/>
            <a:ext cx="1866900" cy="3422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dirty="0">
                <a:solidFill>
                  <a:schemeClr val="bg1"/>
                </a:solidFill>
                <a:latin typeface="+mn-lt"/>
              </a:rPr>
              <a:t>171.69.68.5:1405</a:t>
            </a:r>
          </a:p>
        </p:txBody>
      </p:sp>
      <p:sp>
        <p:nvSpPr>
          <p:cNvPr id="227386" name="Rectangle 58"/>
          <p:cNvSpPr>
            <a:spLocks noChangeArrowheads="1"/>
          </p:cNvSpPr>
          <p:nvPr/>
        </p:nvSpPr>
        <p:spPr bwMode="auto">
          <a:xfrm>
            <a:off x="3073400" y="2341563"/>
            <a:ext cx="1676400" cy="3422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bg1"/>
                </a:solidFill>
                <a:latin typeface="+mn-lt"/>
              </a:rPr>
              <a:t>10.6.15.2:1405</a:t>
            </a:r>
          </a:p>
        </p:txBody>
      </p:sp>
      <p:sp>
        <p:nvSpPr>
          <p:cNvPr id="227390" name="Rectangle 62"/>
          <p:cNvSpPr>
            <a:spLocks noChangeArrowheads="1"/>
          </p:cNvSpPr>
          <p:nvPr/>
        </p:nvSpPr>
        <p:spPr bwMode="auto">
          <a:xfrm>
            <a:off x="6699250" y="2354263"/>
            <a:ext cx="1892300" cy="3422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bg1"/>
                </a:solidFill>
                <a:latin typeface="+mn-lt"/>
              </a:rPr>
              <a:t>204.71.200.69:80</a:t>
            </a:r>
          </a:p>
        </p:txBody>
      </p:sp>
      <p:sp>
        <p:nvSpPr>
          <p:cNvPr id="227391" name="Rectangle 63"/>
          <p:cNvSpPr>
            <a:spLocks noChangeArrowheads="1"/>
          </p:cNvSpPr>
          <p:nvPr/>
        </p:nvSpPr>
        <p:spPr bwMode="auto">
          <a:xfrm>
            <a:off x="508000" y="2335213"/>
            <a:ext cx="711200" cy="3422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dirty="0" err="1">
                <a:solidFill>
                  <a:schemeClr val="bg1"/>
                </a:solidFill>
                <a:latin typeface="+mn-lt"/>
              </a:rPr>
              <a:t>tcp</a:t>
            </a:r>
            <a:endParaRPr lang="en-US" altLang="en-US" sz="1800" dirty="0">
              <a:solidFill>
                <a:schemeClr val="bg1"/>
              </a:solidFill>
              <a:latin typeface="+mn-lt"/>
            </a:endParaRPr>
          </a:p>
        </p:txBody>
      </p:sp>
      <p:sp>
        <p:nvSpPr>
          <p:cNvPr id="227392" name="Rectangle 64"/>
          <p:cNvSpPr>
            <a:spLocks noChangeArrowheads="1"/>
          </p:cNvSpPr>
          <p:nvPr/>
        </p:nvSpPr>
        <p:spPr bwMode="auto">
          <a:xfrm>
            <a:off x="4860925" y="2344738"/>
            <a:ext cx="1892300" cy="3422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algn="ctr">
              <a:lnSpc>
                <a:spcPct val="90000"/>
              </a:lnSpc>
              <a:spcBef>
                <a:spcPct val="50000"/>
              </a:spcBef>
            </a:pPr>
            <a:r>
              <a:rPr lang="en-US" altLang="en-US" sz="1800">
                <a:solidFill>
                  <a:schemeClr val="bg1"/>
                </a:solidFill>
                <a:latin typeface="+mn-lt"/>
              </a:rPr>
              <a:t>204.71.200.69:80</a:t>
            </a:r>
          </a:p>
        </p:txBody>
      </p:sp>
    </p:spTree>
    <p:extLst>
      <p:ext uri="{BB962C8B-B14F-4D97-AF65-F5344CB8AC3E}">
        <p14:creationId xmlns:p14="http://schemas.microsoft.com/office/powerpoint/2010/main" val="4174670749"/>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30" name="Rectangle 6"/>
          <p:cNvSpPr>
            <a:spLocks noGrp="1" noChangeArrowheads="1"/>
          </p:cNvSpPr>
          <p:nvPr>
            <p:ph type="title"/>
          </p:nvPr>
        </p:nvSpPr>
        <p:spPr/>
        <p:txBody>
          <a:bodyPr/>
          <a:lstStyle/>
          <a:p>
            <a:r>
              <a:rPr lang="en-US" altLang="zh-TW">
                <a:ea typeface="新細明體" panose="02020500000000000000" pitchFamily="18" charset="-120"/>
              </a:rPr>
              <a:t>NAT vs. PAT</a:t>
            </a:r>
          </a:p>
        </p:txBody>
      </p:sp>
      <p:sp>
        <p:nvSpPr>
          <p:cNvPr id="231431" name="Rectangle 7"/>
          <p:cNvSpPr>
            <a:spLocks noGrp="1" noChangeArrowheads="1"/>
          </p:cNvSpPr>
          <p:nvPr>
            <p:ph type="body" idx="1"/>
          </p:nvPr>
        </p:nvSpPr>
        <p:spPr/>
        <p:txBody>
          <a:bodyPr>
            <a:normAutofit/>
          </a:bodyPr>
          <a:lstStyle/>
          <a:p>
            <a:r>
              <a:rPr lang="en-US" altLang="zh-TW" sz="2400" dirty="0">
                <a:ea typeface="新細明體" panose="02020500000000000000" pitchFamily="18" charset="-120"/>
              </a:rPr>
              <a:t>NAT</a:t>
            </a:r>
          </a:p>
          <a:p>
            <a:pPr lvl="1"/>
            <a:r>
              <a:rPr lang="en-US" altLang="zh-TW" sz="2400" dirty="0">
                <a:ea typeface="新細明體" panose="02020500000000000000" pitchFamily="18" charset="-120"/>
              </a:rPr>
              <a:t>When there is sufficient number of </a:t>
            </a:r>
            <a:r>
              <a:rPr lang="en-US" altLang="zh-TW" sz="2400" dirty="0" smtClean="0">
                <a:ea typeface="新細明體" panose="02020500000000000000" pitchFamily="18" charset="-120"/>
              </a:rPr>
              <a:t>IP </a:t>
            </a:r>
            <a:r>
              <a:rPr lang="en-US" altLang="zh-TW" sz="2400" dirty="0">
                <a:ea typeface="新細明體" panose="02020500000000000000" pitchFamily="18" charset="-120"/>
              </a:rPr>
              <a:t>addresses for 1 to 1 translations</a:t>
            </a:r>
          </a:p>
          <a:p>
            <a:r>
              <a:rPr lang="en-US" altLang="zh-TW" sz="2400" dirty="0">
                <a:ea typeface="新細明體" panose="02020500000000000000" pitchFamily="18" charset="-120"/>
              </a:rPr>
              <a:t>PAT</a:t>
            </a:r>
          </a:p>
          <a:p>
            <a:pPr lvl="1"/>
            <a:r>
              <a:rPr lang="en-US" altLang="zh-TW" sz="2400" dirty="0">
                <a:ea typeface="新細明體" panose="02020500000000000000" pitchFamily="18" charset="-120"/>
              </a:rPr>
              <a:t>When there are an insufficient </a:t>
            </a:r>
            <a:r>
              <a:rPr lang="en-US" altLang="zh-TW" sz="2400" dirty="0" smtClean="0">
                <a:ea typeface="新細明體" panose="02020500000000000000" pitchFamily="18" charset="-120"/>
              </a:rPr>
              <a:t>number of </a:t>
            </a:r>
            <a:r>
              <a:rPr lang="en-US" altLang="zh-TW" sz="2400" dirty="0">
                <a:ea typeface="新細明體" panose="02020500000000000000" pitchFamily="18" charset="-120"/>
              </a:rPr>
              <a:t>IP addresses available to translate </a:t>
            </a:r>
            <a:r>
              <a:rPr lang="en-US" altLang="zh-TW" sz="2400" dirty="0" smtClean="0">
                <a:ea typeface="新細明體" panose="02020500000000000000" pitchFamily="18" charset="-120"/>
              </a:rPr>
              <a:t>all </a:t>
            </a:r>
            <a:r>
              <a:rPr lang="en-US" altLang="zh-TW" sz="2400" dirty="0">
                <a:ea typeface="新細明體" panose="02020500000000000000" pitchFamily="18" charset="-120"/>
              </a:rPr>
              <a:t>of the inside addresses</a:t>
            </a:r>
          </a:p>
        </p:txBody>
      </p:sp>
    </p:spTree>
    <p:extLst>
      <p:ext uri="{BB962C8B-B14F-4D97-AF65-F5344CB8AC3E}">
        <p14:creationId xmlns:p14="http://schemas.microsoft.com/office/powerpoint/2010/main" val="7648609"/>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732" name="Rectangle 116"/>
          <p:cNvSpPr>
            <a:spLocks noGrp="1" noChangeArrowheads="1"/>
          </p:cNvSpPr>
          <p:nvPr>
            <p:ph type="title"/>
          </p:nvPr>
        </p:nvSpPr>
        <p:spPr/>
        <p:txBody>
          <a:bodyPr/>
          <a:lstStyle/>
          <a:p>
            <a:r>
              <a:rPr lang="en-US" altLang="en-US"/>
              <a:t>NAT Order of Operation</a:t>
            </a:r>
          </a:p>
        </p:txBody>
      </p:sp>
      <p:sp>
        <p:nvSpPr>
          <p:cNvPr id="239734" name="Rectangle 118"/>
          <p:cNvSpPr>
            <a:spLocks noGrp="1" noChangeArrowheads="1"/>
          </p:cNvSpPr>
          <p:nvPr>
            <p:ph type="body" sz="half" idx="2"/>
          </p:nvPr>
        </p:nvSpPr>
        <p:spPr>
          <a:xfrm>
            <a:off x="455613" y="4462463"/>
            <a:ext cx="8224837" cy="1709737"/>
          </a:xfrm>
        </p:spPr>
        <p:txBody>
          <a:bodyPr/>
          <a:lstStyle/>
          <a:p>
            <a:pPr>
              <a:lnSpc>
                <a:spcPct val="85000"/>
              </a:lnSpc>
            </a:pPr>
            <a:r>
              <a:rPr lang="en-US" altLang="en-US" sz="2600"/>
              <a:t>NAT always checks translation table for entry before access lists</a:t>
            </a:r>
          </a:p>
          <a:p>
            <a:pPr>
              <a:lnSpc>
                <a:spcPct val="85000"/>
              </a:lnSpc>
            </a:pPr>
            <a:r>
              <a:rPr lang="en-US" altLang="en-US" sz="2600"/>
              <a:t>For a full NAT order of operation see http://www.cisco.com/warp/public/556/5.html</a:t>
            </a:r>
          </a:p>
        </p:txBody>
      </p:sp>
      <p:grpSp>
        <p:nvGrpSpPr>
          <p:cNvPr id="239689" name="Group 73"/>
          <p:cNvGrpSpPr>
            <a:grpSpLocks/>
          </p:cNvGrpSpPr>
          <p:nvPr/>
        </p:nvGrpSpPr>
        <p:grpSpPr bwMode="auto">
          <a:xfrm>
            <a:off x="6149975" y="1905000"/>
            <a:ext cx="2501900" cy="1073150"/>
            <a:chOff x="3264" y="2044"/>
            <a:chExt cx="1576" cy="676"/>
          </a:xfrm>
        </p:grpSpPr>
        <p:sp>
          <p:nvSpPr>
            <p:cNvPr id="239690" name="Rectangle 74"/>
            <p:cNvSpPr>
              <a:spLocks noChangeArrowheads="1"/>
            </p:cNvSpPr>
            <p:nvPr/>
          </p:nvSpPr>
          <p:spPr bwMode="auto">
            <a:xfrm>
              <a:off x="3265" y="2044"/>
              <a:ext cx="774" cy="292"/>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39691" name="Rectangle 75"/>
            <p:cNvSpPr>
              <a:spLocks noChangeArrowheads="1"/>
            </p:cNvSpPr>
            <p:nvPr/>
          </p:nvSpPr>
          <p:spPr bwMode="auto">
            <a:xfrm>
              <a:off x="3264" y="2336"/>
              <a:ext cx="1572" cy="384"/>
            </a:xfrm>
            <a:prstGeom prst="rect">
              <a:avLst/>
            </a:prstGeom>
            <a:solidFill>
              <a:srgbClr val="5F13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39692" name="Rectangle 76"/>
            <p:cNvSpPr>
              <a:spLocks noChangeArrowheads="1"/>
            </p:cNvSpPr>
            <p:nvPr/>
          </p:nvSpPr>
          <p:spPr bwMode="auto">
            <a:xfrm>
              <a:off x="3314" y="2336"/>
              <a:ext cx="1440" cy="38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C98A35">
                          <a:gamma/>
                          <a:shade val="46275"/>
                          <a:invGamma/>
                        </a:srgbClr>
                      </a:gs>
                      <a:gs pos="50000">
                        <a:srgbClr val="C98A35"/>
                      </a:gs>
                      <a:gs pos="100000">
                        <a:srgbClr val="C98A35">
                          <a:gamma/>
                          <a:shade val="46275"/>
                          <a:invGamma/>
                        </a:srgbClr>
                      </a:gs>
                    </a:gsLst>
                    <a:lin ang="2700000" scaled="1"/>
                  </a:gradFill>
                </a14:hiddenFill>
              </a:ext>
              <a:ext uri="{91240B29-F687-4F45-9708-019B960494DF}">
                <a14:hiddenLine xmlns:a14="http://schemas.microsoft.com/office/drawing/2010/main" w="12700">
                  <a:solidFill>
                    <a:srgbClr val="C98A35"/>
                  </a:solidFill>
                  <a:miter lim="800000"/>
                  <a:headEnd/>
                  <a:tailEnd/>
                </a14:hiddenLine>
              </a:ext>
            </a:extLst>
          </p:spPr>
          <p:txBody>
            <a:bodyPr wrap="none" lIns="73025" tIns="36512" rIns="73025" bIns="36512" anchor="ctr"/>
            <a:lstStyle/>
            <a:p>
              <a:pPr algn="ctr">
                <a:lnSpc>
                  <a:spcPct val="95000"/>
                </a:lnSpc>
              </a:pPr>
              <a:r>
                <a:rPr lang="en-US" altLang="zh-TW" sz="1400">
                  <a:solidFill>
                    <a:schemeClr val="tx2"/>
                  </a:solidFill>
                  <a:ea typeface="新細明體" panose="02020500000000000000" pitchFamily="18" charset="-120"/>
                </a:rPr>
                <a:t>After NAT</a:t>
              </a:r>
            </a:p>
            <a:p>
              <a:pPr algn="ctr">
                <a:lnSpc>
                  <a:spcPct val="95000"/>
                </a:lnSpc>
              </a:pPr>
              <a:r>
                <a:rPr lang="en-US" altLang="zh-TW" sz="1400">
                  <a:solidFill>
                    <a:schemeClr val="tx2"/>
                  </a:solidFill>
                  <a:ea typeface="新細明體" panose="02020500000000000000" pitchFamily="18" charset="-120"/>
                </a:rPr>
                <a:t>Outbound Packet</a:t>
              </a:r>
            </a:p>
          </p:txBody>
        </p:sp>
        <p:sp>
          <p:nvSpPr>
            <p:cNvPr id="239693" name="Rectangle 77"/>
            <p:cNvSpPr>
              <a:spLocks noChangeArrowheads="1"/>
            </p:cNvSpPr>
            <p:nvPr/>
          </p:nvSpPr>
          <p:spPr bwMode="auto">
            <a:xfrm>
              <a:off x="4024" y="2044"/>
              <a:ext cx="816" cy="292"/>
            </a:xfrm>
            <a:prstGeom prst="rect">
              <a:avLst/>
            </a:prstGeom>
            <a:solidFill>
              <a:srgbClr val="0080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39694" name="Rectangle 78"/>
            <p:cNvSpPr>
              <a:spLocks noChangeArrowheads="1"/>
            </p:cNvSpPr>
            <p:nvPr/>
          </p:nvSpPr>
          <p:spPr bwMode="auto">
            <a:xfrm>
              <a:off x="4069" y="2056"/>
              <a:ext cx="720"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5F137B"/>
                  </a:solidFill>
                </a14:hiddenFill>
              </a:ext>
              <a:ext uri="{91240B29-F687-4F45-9708-019B960494DF}">
                <a14:hiddenLine xmlns:a14="http://schemas.microsoft.com/office/drawing/2010/main" w="12700">
                  <a:solidFill>
                    <a:srgbClr val="969696"/>
                  </a:solidFill>
                  <a:miter lim="800000"/>
                  <a:headEnd/>
                  <a:tailEnd/>
                </a14:hiddenLine>
              </a:ext>
            </a:extLst>
          </p:spPr>
          <p:txBody>
            <a:bodyPr wrap="none" lIns="73025" tIns="36512" rIns="73025" bIns="36512" anchor="ctr"/>
            <a:lstStyle/>
            <a:p>
              <a:pPr algn="ctr">
                <a:lnSpc>
                  <a:spcPct val="95000"/>
                </a:lnSpc>
              </a:pPr>
              <a:r>
                <a:rPr lang="en-US" altLang="zh-TW" sz="1400">
                  <a:solidFill>
                    <a:schemeClr val="tx2"/>
                  </a:solidFill>
                  <a:ea typeface="新細明體" panose="02020500000000000000" pitchFamily="18" charset="-120"/>
                </a:rPr>
                <a:t>Dest Addr</a:t>
              </a:r>
            </a:p>
            <a:p>
              <a:pPr algn="ctr">
                <a:lnSpc>
                  <a:spcPct val="95000"/>
                </a:lnSpc>
              </a:pPr>
              <a:r>
                <a:rPr lang="en-US" altLang="zh-TW" sz="1400">
                  <a:solidFill>
                    <a:schemeClr val="tx2"/>
                  </a:solidFill>
                  <a:ea typeface="新細明體" panose="02020500000000000000" pitchFamily="18" charset="-120"/>
                </a:rPr>
                <a:t>Outside Global</a:t>
              </a:r>
            </a:p>
          </p:txBody>
        </p:sp>
        <p:sp>
          <p:nvSpPr>
            <p:cNvPr id="239695" name="Rectangle 79"/>
            <p:cNvSpPr>
              <a:spLocks noChangeArrowheads="1"/>
            </p:cNvSpPr>
            <p:nvPr/>
          </p:nvSpPr>
          <p:spPr bwMode="auto">
            <a:xfrm>
              <a:off x="3289" y="2052"/>
              <a:ext cx="713"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00A089">
                          <a:gamma/>
                          <a:shade val="46275"/>
                          <a:invGamma/>
                        </a:srgbClr>
                      </a:gs>
                      <a:gs pos="50000">
                        <a:srgbClr val="00A089"/>
                      </a:gs>
                      <a:gs pos="100000">
                        <a:srgbClr val="00A089">
                          <a:gamma/>
                          <a:shade val="46275"/>
                          <a:invGamma/>
                        </a:srgbClr>
                      </a:gs>
                    </a:gsLst>
                    <a:lin ang="2700000" scaled="1"/>
                  </a:gra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nchorCtr="1"/>
            <a:lstStyle/>
            <a:p>
              <a:pPr algn="ctr"/>
              <a:r>
                <a:rPr lang="en-US" altLang="zh-TW" sz="1400">
                  <a:solidFill>
                    <a:schemeClr val="tx2"/>
                  </a:solidFill>
                  <a:ea typeface="新細明體" panose="02020500000000000000" pitchFamily="18" charset="-120"/>
                </a:rPr>
                <a:t>Src Addr</a:t>
              </a:r>
            </a:p>
            <a:p>
              <a:pPr algn="ctr"/>
              <a:r>
                <a:rPr lang="en-US" altLang="zh-TW" sz="1400">
                  <a:solidFill>
                    <a:schemeClr val="tx2"/>
                  </a:solidFill>
                  <a:ea typeface="新細明體" panose="02020500000000000000" pitchFamily="18" charset="-120"/>
                </a:rPr>
                <a:t>Inside Global</a:t>
              </a:r>
            </a:p>
          </p:txBody>
        </p:sp>
      </p:grpSp>
      <p:grpSp>
        <p:nvGrpSpPr>
          <p:cNvPr id="239737" name="Group 121"/>
          <p:cNvGrpSpPr>
            <a:grpSpLocks/>
          </p:cNvGrpSpPr>
          <p:nvPr/>
        </p:nvGrpSpPr>
        <p:grpSpPr bwMode="auto">
          <a:xfrm>
            <a:off x="469900" y="1905000"/>
            <a:ext cx="2351088" cy="1066800"/>
            <a:chOff x="296" y="1200"/>
            <a:chExt cx="1481" cy="672"/>
          </a:xfrm>
        </p:grpSpPr>
        <p:sp>
          <p:nvSpPr>
            <p:cNvPr id="239697" name="Rectangle 81"/>
            <p:cNvSpPr>
              <a:spLocks noChangeArrowheads="1"/>
            </p:cNvSpPr>
            <p:nvPr/>
          </p:nvSpPr>
          <p:spPr bwMode="auto">
            <a:xfrm>
              <a:off x="300" y="1488"/>
              <a:ext cx="1477" cy="384"/>
            </a:xfrm>
            <a:prstGeom prst="rect">
              <a:avLst/>
            </a:prstGeom>
            <a:solidFill>
              <a:srgbClr val="E8BD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39699" name="Rectangle 83"/>
            <p:cNvSpPr>
              <a:spLocks noChangeArrowheads="1"/>
            </p:cNvSpPr>
            <p:nvPr/>
          </p:nvSpPr>
          <p:spPr bwMode="auto">
            <a:xfrm>
              <a:off x="929" y="1200"/>
              <a:ext cx="848" cy="292"/>
            </a:xfrm>
            <a:prstGeom prst="rect">
              <a:avLst/>
            </a:prstGeom>
            <a:solidFill>
              <a:srgbClr val="0080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239736" name="Group 120"/>
            <p:cNvGrpSpPr>
              <a:grpSpLocks/>
            </p:cNvGrpSpPr>
            <p:nvPr/>
          </p:nvGrpSpPr>
          <p:grpSpPr bwMode="auto">
            <a:xfrm>
              <a:off x="296" y="1201"/>
              <a:ext cx="1445" cy="668"/>
              <a:chOff x="296" y="1201"/>
              <a:chExt cx="1445" cy="668"/>
            </a:xfrm>
          </p:grpSpPr>
          <p:sp>
            <p:nvSpPr>
              <p:cNvPr id="239701" name="Rectangle 85"/>
              <p:cNvSpPr>
                <a:spLocks noChangeArrowheads="1"/>
              </p:cNvSpPr>
              <p:nvPr/>
            </p:nvSpPr>
            <p:spPr bwMode="auto">
              <a:xfrm>
                <a:off x="301" y="1201"/>
                <a:ext cx="696" cy="292"/>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239735" name="Group 119"/>
              <p:cNvGrpSpPr>
                <a:grpSpLocks/>
              </p:cNvGrpSpPr>
              <p:nvPr/>
            </p:nvGrpSpPr>
            <p:grpSpPr bwMode="auto">
              <a:xfrm>
                <a:off x="296" y="1203"/>
                <a:ext cx="1445" cy="666"/>
                <a:chOff x="296" y="1203"/>
                <a:chExt cx="1445" cy="666"/>
              </a:xfrm>
            </p:grpSpPr>
            <p:sp>
              <p:nvSpPr>
                <p:cNvPr id="239698" name="Rectangle 82"/>
                <p:cNvSpPr>
                  <a:spLocks noChangeArrowheads="1"/>
                </p:cNvSpPr>
                <p:nvPr/>
              </p:nvSpPr>
              <p:spPr bwMode="auto">
                <a:xfrm>
                  <a:off x="296" y="1485"/>
                  <a:ext cx="1440" cy="38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C98A35">
                              <a:gamma/>
                              <a:shade val="46275"/>
                              <a:invGamma/>
                            </a:srgbClr>
                          </a:gs>
                          <a:gs pos="50000">
                            <a:srgbClr val="C98A35"/>
                          </a:gs>
                          <a:gs pos="100000">
                            <a:srgbClr val="C98A35">
                              <a:gamma/>
                              <a:shade val="46275"/>
                              <a:invGamma/>
                            </a:srgbClr>
                          </a:gs>
                        </a:gsLst>
                        <a:lin ang="2700000" scaled="1"/>
                      </a:gradFill>
                    </a14:hiddenFill>
                  </a:ext>
                  <a:ext uri="{91240B29-F687-4F45-9708-019B960494DF}">
                    <a14:hiddenLine xmlns:a14="http://schemas.microsoft.com/office/drawing/2010/main" w="12700">
                      <a:solidFill>
                        <a:srgbClr val="C98A35"/>
                      </a:solidFill>
                      <a:miter lim="800000"/>
                      <a:headEnd/>
                      <a:tailEnd/>
                    </a14:hiddenLine>
                  </a:ext>
                </a:extLst>
              </p:spPr>
              <p:txBody>
                <a:bodyPr wrap="none" lIns="73025" tIns="36512" rIns="73025" bIns="36512" anchor="ctr"/>
                <a:lstStyle/>
                <a:p>
                  <a:pPr algn="ctr">
                    <a:lnSpc>
                      <a:spcPct val="95000"/>
                    </a:lnSpc>
                  </a:pPr>
                  <a:r>
                    <a:rPr lang="en-US" altLang="zh-TW" sz="1400">
                      <a:solidFill>
                        <a:schemeClr val="tx2"/>
                      </a:solidFill>
                      <a:ea typeface="新細明體" panose="02020500000000000000" pitchFamily="18" charset="-120"/>
                    </a:rPr>
                    <a:t>Before NAT</a:t>
                  </a:r>
                </a:p>
                <a:p>
                  <a:pPr algn="ctr">
                    <a:lnSpc>
                      <a:spcPct val="95000"/>
                    </a:lnSpc>
                  </a:pPr>
                  <a:r>
                    <a:rPr lang="en-US" altLang="zh-TW" sz="1400">
                      <a:solidFill>
                        <a:schemeClr val="tx2"/>
                      </a:solidFill>
                      <a:ea typeface="新細明體" panose="02020500000000000000" pitchFamily="18" charset="-120"/>
                    </a:rPr>
                    <a:t>Outbound Packet</a:t>
                  </a:r>
                </a:p>
              </p:txBody>
            </p:sp>
            <p:sp>
              <p:nvSpPr>
                <p:cNvPr id="239700" name="Rectangle 84"/>
                <p:cNvSpPr>
                  <a:spLocks noChangeArrowheads="1"/>
                </p:cNvSpPr>
                <p:nvPr/>
              </p:nvSpPr>
              <p:spPr bwMode="auto">
                <a:xfrm>
                  <a:off x="1021" y="1206"/>
                  <a:ext cx="720"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5F137B"/>
                      </a:solidFill>
                    </a14:hiddenFill>
                  </a:ext>
                  <a:ext uri="{91240B29-F687-4F45-9708-019B960494DF}">
                    <a14:hiddenLine xmlns:a14="http://schemas.microsoft.com/office/drawing/2010/main" w="12700">
                      <a:solidFill>
                        <a:srgbClr val="969696"/>
                      </a:solidFill>
                      <a:miter lim="800000"/>
                      <a:headEnd/>
                      <a:tailEnd/>
                    </a14:hiddenLine>
                  </a:ext>
                </a:extLst>
              </p:spPr>
              <p:txBody>
                <a:bodyPr wrap="none" lIns="73025" tIns="36512" rIns="73025" bIns="36512" anchor="ctr"/>
                <a:lstStyle/>
                <a:p>
                  <a:pPr algn="ctr">
                    <a:lnSpc>
                      <a:spcPct val="95000"/>
                    </a:lnSpc>
                  </a:pPr>
                  <a:r>
                    <a:rPr lang="en-US" altLang="zh-TW" sz="1400" dirty="0" err="1" smtClean="0">
                      <a:solidFill>
                        <a:schemeClr val="tx2"/>
                      </a:solidFill>
                      <a:ea typeface="新細明體" panose="02020500000000000000" pitchFamily="18" charset="-120"/>
                    </a:rPr>
                    <a:t>Dst</a:t>
                  </a:r>
                  <a:r>
                    <a:rPr lang="en-US" altLang="zh-TW" sz="1400" dirty="0" smtClean="0">
                      <a:solidFill>
                        <a:schemeClr val="tx2"/>
                      </a:solidFill>
                      <a:ea typeface="新細明體" panose="02020500000000000000" pitchFamily="18" charset="-120"/>
                    </a:rPr>
                    <a:t>  </a:t>
                  </a:r>
                  <a:r>
                    <a:rPr lang="en-US" altLang="zh-TW" sz="1400" dirty="0" err="1" smtClean="0">
                      <a:solidFill>
                        <a:schemeClr val="tx2"/>
                      </a:solidFill>
                      <a:ea typeface="新細明體" panose="02020500000000000000" pitchFamily="18" charset="-120"/>
                    </a:rPr>
                    <a:t>Addr</a:t>
                  </a:r>
                  <a:endParaRPr lang="en-US" altLang="zh-TW" sz="1400" dirty="0">
                    <a:solidFill>
                      <a:schemeClr val="tx2"/>
                    </a:solidFill>
                    <a:ea typeface="新細明體" panose="02020500000000000000" pitchFamily="18" charset="-120"/>
                  </a:endParaRPr>
                </a:p>
                <a:p>
                  <a:pPr algn="ctr">
                    <a:lnSpc>
                      <a:spcPct val="95000"/>
                    </a:lnSpc>
                  </a:pPr>
                  <a:r>
                    <a:rPr lang="en-US" altLang="zh-TW" sz="1400" dirty="0">
                      <a:solidFill>
                        <a:schemeClr val="tx2"/>
                      </a:solidFill>
                      <a:ea typeface="新細明體" panose="02020500000000000000" pitchFamily="18" charset="-120"/>
                    </a:rPr>
                    <a:t>Outside Local</a:t>
                  </a:r>
                </a:p>
              </p:txBody>
            </p:sp>
            <p:sp>
              <p:nvSpPr>
                <p:cNvPr id="239702" name="Rectangle 86"/>
                <p:cNvSpPr>
                  <a:spLocks noChangeArrowheads="1"/>
                </p:cNvSpPr>
                <p:nvPr/>
              </p:nvSpPr>
              <p:spPr bwMode="auto">
                <a:xfrm>
                  <a:off x="297" y="1203"/>
                  <a:ext cx="720"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00A089">
                              <a:gamma/>
                              <a:shade val="46275"/>
                              <a:invGamma/>
                            </a:srgbClr>
                          </a:gs>
                          <a:gs pos="50000">
                            <a:srgbClr val="00A089"/>
                          </a:gs>
                          <a:gs pos="100000">
                            <a:srgbClr val="00A089">
                              <a:gamma/>
                              <a:shade val="46275"/>
                              <a:invGamma/>
                            </a:srgbClr>
                          </a:gs>
                        </a:gsLst>
                        <a:lin ang="2700000" scaled="1"/>
                      </a:gra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nchorCtr="1"/>
                <a:lstStyle/>
                <a:p>
                  <a:pPr algn="ctr"/>
                  <a:r>
                    <a:rPr lang="en-US" altLang="zh-TW" sz="1400">
                      <a:solidFill>
                        <a:schemeClr val="tx2"/>
                      </a:solidFill>
                      <a:ea typeface="新細明體" panose="02020500000000000000" pitchFamily="18" charset="-120"/>
                    </a:rPr>
                    <a:t>Src Addr</a:t>
                  </a:r>
                </a:p>
                <a:p>
                  <a:pPr algn="ctr"/>
                  <a:r>
                    <a:rPr lang="en-US" altLang="zh-TW" sz="1400">
                      <a:solidFill>
                        <a:schemeClr val="tx2"/>
                      </a:solidFill>
                      <a:ea typeface="新細明體" panose="02020500000000000000" pitchFamily="18" charset="-120"/>
                    </a:rPr>
                    <a:t>Inside Local</a:t>
                  </a:r>
                </a:p>
              </p:txBody>
            </p:sp>
          </p:grpSp>
        </p:grpSp>
      </p:grpSp>
      <p:grpSp>
        <p:nvGrpSpPr>
          <p:cNvPr id="239730" name="Group 114"/>
          <p:cNvGrpSpPr>
            <a:grpSpLocks/>
          </p:cNvGrpSpPr>
          <p:nvPr/>
        </p:nvGrpSpPr>
        <p:grpSpPr bwMode="auto">
          <a:xfrm>
            <a:off x="469900" y="3111500"/>
            <a:ext cx="2349500" cy="1073150"/>
            <a:chOff x="296" y="1832"/>
            <a:chExt cx="1480" cy="676"/>
          </a:xfrm>
        </p:grpSpPr>
        <p:sp>
          <p:nvSpPr>
            <p:cNvPr id="239704" name="Rectangle 88"/>
            <p:cNvSpPr>
              <a:spLocks noChangeArrowheads="1"/>
            </p:cNvSpPr>
            <p:nvPr/>
          </p:nvSpPr>
          <p:spPr bwMode="auto">
            <a:xfrm>
              <a:off x="301" y="1832"/>
              <a:ext cx="720" cy="292"/>
            </a:xfrm>
            <a:prstGeom prst="rect">
              <a:avLst/>
            </a:prstGeom>
            <a:solidFill>
              <a:srgbClr val="0080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239729" name="Group 113"/>
            <p:cNvGrpSpPr>
              <a:grpSpLocks/>
            </p:cNvGrpSpPr>
            <p:nvPr/>
          </p:nvGrpSpPr>
          <p:grpSpPr bwMode="auto">
            <a:xfrm>
              <a:off x="296" y="1832"/>
              <a:ext cx="1480" cy="676"/>
              <a:chOff x="296" y="1832"/>
              <a:chExt cx="1480" cy="676"/>
            </a:xfrm>
          </p:grpSpPr>
          <p:sp>
            <p:nvSpPr>
              <p:cNvPr id="239707" name="Rectangle 91"/>
              <p:cNvSpPr>
                <a:spLocks noChangeArrowheads="1"/>
              </p:cNvSpPr>
              <p:nvPr/>
            </p:nvSpPr>
            <p:spPr bwMode="auto">
              <a:xfrm>
                <a:off x="300" y="2124"/>
                <a:ext cx="1476" cy="384"/>
              </a:xfrm>
              <a:prstGeom prst="rect">
                <a:avLst/>
              </a:prstGeom>
              <a:solidFill>
                <a:srgbClr val="5F13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39708" name="Rectangle 92"/>
              <p:cNvSpPr>
                <a:spLocks noChangeArrowheads="1"/>
              </p:cNvSpPr>
              <p:nvPr/>
            </p:nvSpPr>
            <p:spPr bwMode="auto">
              <a:xfrm>
                <a:off x="296" y="2116"/>
                <a:ext cx="1440" cy="38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C98A35">
                            <a:gamma/>
                            <a:shade val="46275"/>
                            <a:invGamma/>
                          </a:srgbClr>
                        </a:gs>
                        <a:gs pos="50000">
                          <a:srgbClr val="C98A35"/>
                        </a:gs>
                        <a:gs pos="100000">
                          <a:srgbClr val="C98A35">
                            <a:gamma/>
                            <a:shade val="46275"/>
                            <a:invGamma/>
                          </a:srgbClr>
                        </a:gs>
                      </a:gsLst>
                      <a:lin ang="2700000" scaled="1"/>
                    </a:gradFill>
                  </a14:hiddenFill>
                </a:ext>
                <a:ext uri="{91240B29-F687-4F45-9708-019B960494DF}">
                  <a14:hiddenLine xmlns:a14="http://schemas.microsoft.com/office/drawing/2010/main" w="12700">
                    <a:solidFill>
                      <a:srgbClr val="C98A35"/>
                    </a:solidFill>
                    <a:miter lim="800000"/>
                    <a:headEnd/>
                    <a:tailEnd/>
                  </a14:hiddenLine>
                </a:ext>
              </a:extLst>
            </p:spPr>
            <p:txBody>
              <a:bodyPr wrap="none" lIns="73025" tIns="36512" rIns="73025" bIns="36512" anchor="ctr"/>
              <a:lstStyle/>
              <a:p>
                <a:pPr algn="ctr">
                  <a:lnSpc>
                    <a:spcPct val="95000"/>
                  </a:lnSpc>
                </a:pPr>
                <a:r>
                  <a:rPr lang="en-US" altLang="zh-TW" sz="1400">
                    <a:solidFill>
                      <a:schemeClr val="tx2"/>
                    </a:solidFill>
                    <a:ea typeface="新細明體" panose="02020500000000000000" pitchFamily="18" charset="-120"/>
                  </a:rPr>
                  <a:t>After NAT</a:t>
                </a:r>
              </a:p>
              <a:p>
                <a:pPr algn="ctr">
                  <a:lnSpc>
                    <a:spcPct val="95000"/>
                  </a:lnSpc>
                </a:pPr>
                <a:r>
                  <a:rPr lang="en-US" altLang="zh-TW" sz="1400">
                    <a:solidFill>
                      <a:schemeClr val="tx2"/>
                    </a:solidFill>
                    <a:ea typeface="新細明體" panose="02020500000000000000" pitchFamily="18" charset="-120"/>
                  </a:rPr>
                  <a:t>Inbound Packet</a:t>
                </a:r>
              </a:p>
            </p:txBody>
          </p:sp>
          <p:sp>
            <p:nvSpPr>
              <p:cNvPr id="239709" name="Rectangle 93"/>
              <p:cNvSpPr>
                <a:spLocks noChangeArrowheads="1"/>
              </p:cNvSpPr>
              <p:nvPr/>
            </p:nvSpPr>
            <p:spPr bwMode="auto">
              <a:xfrm>
                <a:off x="1001" y="1832"/>
                <a:ext cx="775" cy="292"/>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39710" name="Rectangle 94"/>
              <p:cNvSpPr>
                <a:spLocks noChangeArrowheads="1"/>
              </p:cNvSpPr>
              <p:nvPr/>
            </p:nvSpPr>
            <p:spPr bwMode="auto">
              <a:xfrm>
                <a:off x="1016" y="1832"/>
                <a:ext cx="720"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5F137B"/>
                    </a:solidFill>
                  </a14:hiddenFill>
                </a:ext>
                <a:ext uri="{91240B29-F687-4F45-9708-019B960494DF}">
                  <a14:hiddenLine xmlns:a14="http://schemas.microsoft.com/office/drawing/2010/main" w="12700">
                    <a:solidFill>
                      <a:srgbClr val="969696"/>
                    </a:solidFill>
                    <a:miter lim="800000"/>
                    <a:headEnd/>
                    <a:tailEnd/>
                  </a14:hiddenLine>
                </a:ext>
              </a:extLst>
            </p:spPr>
            <p:txBody>
              <a:bodyPr wrap="none" lIns="73025" tIns="36512" rIns="73025" bIns="36512" anchor="ctr"/>
              <a:lstStyle/>
              <a:p>
                <a:pPr algn="ctr">
                  <a:lnSpc>
                    <a:spcPct val="95000"/>
                  </a:lnSpc>
                </a:pPr>
                <a:r>
                  <a:rPr lang="en-US" altLang="zh-TW" sz="1400">
                    <a:solidFill>
                      <a:schemeClr val="tx2"/>
                    </a:solidFill>
                    <a:ea typeface="新細明體" panose="02020500000000000000" pitchFamily="18" charset="-120"/>
                  </a:rPr>
                  <a:t>Src Addr</a:t>
                </a:r>
              </a:p>
              <a:p>
                <a:pPr algn="ctr">
                  <a:lnSpc>
                    <a:spcPct val="95000"/>
                  </a:lnSpc>
                </a:pPr>
                <a:r>
                  <a:rPr lang="en-US" altLang="zh-TW" sz="1400">
                    <a:solidFill>
                      <a:schemeClr val="tx2"/>
                    </a:solidFill>
                    <a:ea typeface="新細明體" panose="02020500000000000000" pitchFamily="18" charset="-120"/>
                  </a:rPr>
                  <a:t>Outside Local</a:t>
                </a:r>
              </a:p>
            </p:txBody>
          </p:sp>
        </p:grpSp>
        <p:sp>
          <p:nvSpPr>
            <p:cNvPr id="239711" name="Rectangle 95"/>
            <p:cNvSpPr>
              <a:spLocks noChangeArrowheads="1"/>
            </p:cNvSpPr>
            <p:nvPr/>
          </p:nvSpPr>
          <p:spPr bwMode="auto">
            <a:xfrm>
              <a:off x="301" y="1832"/>
              <a:ext cx="713"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00A089">
                          <a:gamma/>
                          <a:shade val="46275"/>
                          <a:invGamma/>
                        </a:srgbClr>
                      </a:gs>
                      <a:gs pos="50000">
                        <a:srgbClr val="00A089"/>
                      </a:gs>
                      <a:gs pos="100000">
                        <a:srgbClr val="00A089">
                          <a:gamma/>
                          <a:shade val="46275"/>
                          <a:invGamma/>
                        </a:srgbClr>
                      </a:gs>
                    </a:gsLst>
                    <a:lin ang="2700000" scaled="1"/>
                  </a:gra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nchorCtr="1"/>
            <a:lstStyle/>
            <a:p>
              <a:pPr algn="ctr"/>
              <a:r>
                <a:rPr lang="en-US" altLang="zh-TW" sz="1400">
                  <a:solidFill>
                    <a:schemeClr val="tx2"/>
                  </a:solidFill>
                  <a:ea typeface="新細明體" panose="02020500000000000000" pitchFamily="18" charset="-120"/>
                </a:rPr>
                <a:t>Dest Addr</a:t>
              </a:r>
            </a:p>
            <a:p>
              <a:pPr algn="ctr"/>
              <a:r>
                <a:rPr lang="en-US" altLang="zh-TW" sz="1400">
                  <a:solidFill>
                    <a:schemeClr val="tx2"/>
                  </a:solidFill>
                  <a:ea typeface="新細明體" panose="02020500000000000000" pitchFamily="18" charset="-120"/>
                </a:rPr>
                <a:t>Inside Local</a:t>
              </a:r>
            </a:p>
          </p:txBody>
        </p:sp>
      </p:grpSp>
      <p:grpSp>
        <p:nvGrpSpPr>
          <p:cNvPr id="239728" name="Group 112"/>
          <p:cNvGrpSpPr>
            <a:grpSpLocks/>
          </p:cNvGrpSpPr>
          <p:nvPr/>
        </p:nvGrpSpPr>
        <p:grpSpPr bwMode="auto">
          <a:xfrm>
            <a:off x="6137275" y="3105150"/>
            <a:ext cx="2514600" cy="1085850"/>
            <a:chOff x="3866" y="1828"/>
            <a:chExt cx="1584" cy="684"/>
          </a:xfrm>
        </p:grpSpPr>
        <p:sp>
          <p:nvSpPr>
            <p:cNvPr id="239713" name="Rectangle 97"/>
            <p:cNvSpPr>
              <a:spLocks noChangeArrowheads="1"/>
            </p:cNvSpPr>
            <p:nvPr/>
          </p:nvSpPr>
          <p:spPr bwMode="auto">
            <a:xfrm>
              <a:off x="3866" y="2128"/>
              <a:ext cx="1584" cy="384"/>
            </a:xfrm>
            <a:prstGeom prst="rect">
              <a:avLst/>
            </a:prstGeom>
            <a:solidFill>
              <a:srgbClr val="E8BD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39714" name="Rectangle 98"/>
            <p:cNvSpPr>
              <a:spLocks noChangeArrowheads="1"/>
            </p:cNvSpPr>
            <p:nvPr/>
          </p:nvSpPr>
          <p:spPr bwMode="auto">
            <a:xfrm>
              <a:off x="4005" y="2120"/>
              <a:ext cx="1440" cy="38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C98A35">
                          <a:gamma/>
                          <a:shade val="46275"/>
                          <a:invGamma/>
                        </a:srgbClr>
                      </a:gs>
                      <a:gs pos="50000">
                        <a:srgbClr val="C98A35"/>
                      </a:gs>
                      <a:gs pos="100000">
                        <a:srgbClr val="C98A35">
                          <a:gamma/>
                          <a:shade val="46275"/>
                          <a:invGamma/>
                        </a:srgbClr>
                      </a:gs>
                    </a:gsLst>
                    <a:lin ang="2700000" scaled="1"/>
                  </a:gradFill>
                </a14:hiddenFill>
              </a:ext>
              <a:ext uri="{91240B29-F687-4F45-9708-019B960494DF}">
                <a14:hiddenLine xmlns:a14="http://schemas.microsoft.com/office/drawing/2010/main" w="12700">
                  <a:solidFill>
                    <a:srgbClr val="C98A35"/>
                  </a:solidFill>
                  <a:miter lim="800000"/>
                  <a:headEnd/>
                  <a:tailEnd/>
                </a14:hiddenLine>
              </a:ext>
            </a:extLst>
          </p:spPr>
          <p:txBody>
            <a:bodyPr wrap="none" lIns="73025" tIns="36512" rIns="73025" bIns="36512" anchor="ctr"/>
            <a:lstStyle/>
            <a:p>
              <a:pPr algn="ctr">
                <a:lnSpc>
                  <a:spcPct val="95000"/>
                </a:lnSpc>
              </a:pPr>
              <a:r>
                <a:rPr lang="en-US" altLang="zh-TW" sz="1400">
                  <a:solidFill>
                    <a:schemeClr val="tx2"/>
                  </a:solidFill>
                  <a:ea typeface="新細明體" panose="02020500000000000000" pitchFamily="18" charset="-120"/>
                </a:rPr>
                <a:t>Before NAT</a:t>
              </a:r>
            </a:p>
            <a:p>
              <a:pPr algn="ctr">
                <a:lnSpc>
                  <a:spcPct val="95000"/>
                </a:lnSpc>
              </a:pPr>
              <a:r>
                <a:rPr lang="en-US" altLang="zh-TW" sz="1400">
                  <a:solidFill>
                    <a:schemeClr val="tx2"/>
                  </a:solidFill>
                  <a:ea typeface="新細明體" panose="02020500000000000000" pitchFamily="18" charset="-120"/>
                </a:rPr>
                <a:t>Inbound Packet</a:t>
              </a:r>
            </a:p>
          </p:txBody>
        </p:sp>
        <p:sp>
          <p:nvSpPr>
            <p:cNvPr id="239715" name="Rectangle 99"/>
            <p:cNvSpPr>
              <a:spLocks noChangeArrowheads="1"/>
            </p:cNvSpPr>
            <p:nvPr/>
          </p:nvSpPr>
          <p:spPr bwMode="auto">
            <a:xfrm>
              <a:off x="3866" y="1836"/>
              <a:ext cx="863" cy="292"/>
            </a:xfrm>
            <a:prstGeom prst="rect">
              <a:avLst/>
            </a:prstGeom>
            <a:solidFill>
              <a:srgbClr val="0080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39716" name="Rectangle 100"/>
            <p:cNvSpPr>
              <a:spLocks noChangeArrowheads="1"/>
            </p:cNvSpPr>
            <p:nvPr/>
          </p:nvSpPr>
          <p:spPr bwMode="auto">
            <a:xfrm>
              <a:off x="4630" y="1836"/>
              <a:ext cx="820" cy="292"/>
            </a:xfrm>
            <a:prstGeom prst="rect">
              <a:avLst/>
            </a:prstGeom>
            <a:solidFill>
              <a:srgbClr val="027F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39717" name="Rectangle 101"/>
            <p:cNvSpPr>
              <a:spLocks noChangeArrowheads="1"/>
            </p:cNvSpPr>
            <p:nvPr/>
          </p:nvSpPr>
          <p:spPr bwMode="auto">
            <a:xfrm>
              <a:off x="4666" y="1830"/>
              <a:ext cx="720"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5F137B"/>
                  </a:solidFill>
                </a14:hiddenFill>
              </a:ext>
              <a:ext uri="{91240B29-F687-4F45-9708-019B960494DF}">
                <a14:hiddenLine xmlns:a14="http://schemas.microsoft.com/office/drawing/2010/main" w="12700">
                  <a:solidFill>
                    <a:srgbClr val="969696"/>
                  </a:solidFill>
                  <a:miter lim="800000"/>
                  <a:headEnd/>
                  <a:tailEnd/>
                </a14:hiddenLine>
              </a:ext>
            </a:extLst>
          </p:spPr>
          <p:txBody>
            <a:bodyPr wrap="none" lIns="73025" tIns="36512" rIns="73025" bIns="36512" anchor="ctr"/>
            <a:lstStyle/>
            <a:p>
              <a:pPr algn="ctr">
                <a:lnSpc>
                  <a:spcPct val="95000"/>
                </a:lnSpc>
              </a:pPr>
              <a:r>
                <a:rPr lang="en-US" altLang="zh-TW" sz="1400">
                  <a:solidFill>
                    <a:schemeClr val="tx2"/>
                  </a:solidFill>
                  <a:ea typeface="新細明體" panose="02020500000000000000" pitchFamily="18" charset="-120"/>
                </a:rPr>
                <a:t>Src Addr</a:t>
              </a:r>
            </a:p>
            <a:p>
              <a:pPr algn="ctr">
                <a:lnSpc>
                  <a:spcPct val="95000"/>
                </a:lnSpc>
              </a:pPr>
              <a:r>
                <a:rPr lang="en-US" altLang="zh-TW" sz="1400">
                  <a:solidFill>
                    <a:schemeClr val="tx2"/>
                  </a:solidFill>
                  <a:ea typeface="新細明體" panose="02020500000000000000" pitchFamily="18" charset="-120"/>
                </a:rPr>
                <a:t>Outside Global</a:t>
              </a:r>
            </a:p>
          </p:txBody>
        </p:sp>
        <p:sp>
          <p:nvSpPr>
            <p:cNvPr id="239718" name="Rectangle 102"/>
            <p:cNvSpPr>
              <a:spLocks noChangeArrowheads="1"/>
            </p:cNvSpPr>
            <p:nvPr/>
          </p:nvSpPr>
          <p:spPr bwMode="auto">
            <a:xfrm>
              <a:off x="3882" y="1828"/>
              <a:ext cx="745"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gradFill rotWithShape="0">
                    <a:gsLst>
                      <a:gs pos="0">
                        <a:srgbClr val="00A089">
                          <a:gamma/>
                          <a:shade val="46275"/>
                          <a:invGamma/>
                        </a:srgbClr>
                      </a:gs>
                      <a:gs pos="50000">
                        <a:srgbClr val="00A089"/>
                      </a:gs>
                      <a:gs pos="100000">
                        <a:srgbClr val="00A089">
                          <a:gamma/>
                          <a:shade val="46275"/>
                          <a:invGamma/>
                        </a:srgbClr>
                      </a:gs>
                    </a:gsLst>
                    <a:lin ang="2700000" scaled="1"/>
                  </a:gra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nchorCtr="1"/>
            <a:lstStyle/>
            <a:p>
              <a:pPr algn="ctr"/>
              <a:r>
                <a:rPr lang="en-US" altLang="zh-TW" sz="1400">
                  <a:solidFill>
                    <a:schemeClr val="tx2"/>
                  </a:solidFill>
                  <a:ea typeface="新細明體" panose="02020500000000000000" pitchFamily="18" charset="-120"/>
                </a:rPr>
                <a:t>Dest Addr</a:t>
              </a:r>
            </a:p>
            <a:p>
              <a:pPr algn="ctr"/>
              <a:r>
                <a:rPr lang="en-US" altLang="zh-TW" sz="1400">
                  <a:solidFill>
                    <a:schemeClr val="tx2"/>
                  </a:solidFill>
                  <a:ea typeface="新細明體" panose="02020500000000000000" pitchFamily="18" charset="-120"/>
                </a:rPr>
                <a:t>Inside Global</a:t>
              </a:r>
            </a:p>
          </p:txBody>
        </p:sp>
      </p:grpSp>
      <p:sp>
        <p:nvSpPr>
          <p:cNvPr id="239720" name="Text Box 104"/>
          <p:cNvSpPr txBox="1">
            <a:spLocks noChangeArrowheads="1"/>
          </p:cNvSpPr>
          <p:nvPr/>
        </p:nvSpPr>
        <p:spPr bwMode="auto">
          <a:xfrm>
            <a:off x="473075" y="1549400"/>
            <a:ext cx="2346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5000"/>
              </a:lnSpc>
            </a:pPr>
            <a:r>
              <a:rPr lang="en-US" altLang="en-US" sz="2000"/>
              <a:t>Inside Interface</a:t>
            </a:r>
          </a:p>
        </p:txBody>
      </p:sp>
      <p:sp>
        <p:nvSpPr>
          <p:cNvPr id="239721" name="Text Box 105"/>
          <p:cNvSpPr txBox="1">
            <a:spLocks noChangeArrowheads="1"/>
          </p:cNvSpPr>
          <p:nvPr/>
        </p:nvSpPr>
        <p:spPr bwMode="auto">
          <a:xfrm>
            <a:off x="6146800" y="1552575"/>
            <a:ext cx="2492375"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en-US" sz="2000"/>
              <a:t>Outside Interface</a:t>
            </a:r>
          </a:p>
        </p:txBody>
      </p:sp>
      <p:sp>
        <p:nvSpPr>
          <p:cNvPr id="239725" name="Rectangle 109"/>
          <p:cNvSpPr>
            <a:spLocks noChangeArrowheads="1"/>
          </p:cNvSpPr>
          <p:nvPr/>
        </p:nvSpPr>
        <p:spPr bwMode="auto">
          <a:xfrm>
            <a:off x="2959100" y="1889125"/>
            <a:ext cx="1473200" cy="22891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39625" name="Rectangle 9"/>
          <p:cNvSpPr>
            <a:spLocks noChangeArrowheads="1"/>
          </p:cNvSpPr>
          <p:nvPr/>
        </p:nvSpPr>
        <p:spPr bwMode="auto">
          <a:xfrm>
            <a:off x="3060700" y="2822575"/>
            <a:ext cx="1243013" cy="42703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92836" tIns="46418" rIns="92836" bIns="46418">
            <a:spAutoFit/>
          </a:bodyPr>
          <a:lstStyle>
            <a:lvl1pPr defTabSz="812800">
              <a:defRPr sz="2400">
                <a:solidFill>
                  <a:schemeClr val="tx1"/>
                </a:solidFill>
                <a:latin typeface="Arial" panose="020B0604020202020204" pitchFamily="34" charset="0"/>
              </a:defRPr>
            </a:lvl1pPr>
            <a:lvl2pPr defTabSz="812800">
              <a:defRPr sz="2400">
                <a:solidFill>
                  <a:schemeClr val="tx1"/>
                </a:solidFill>
                <a:latin typeface="Arial" panose="020B0604020202020204" pitchFamily="34" charset="0"/>
              </a:defRPr>
            </a:lvl2pPr>
            <a:lvl3pPr defTabSz="812800">
              <a:defRPr sz="2400">
                <a:solidFill>
                  <a:schemeClr val="tx1"/>
                </a:solidFill>
                <a:latin typeface="Arial" panose="020B0604020202020204" pitchFamily="34" charset="0"/>
              </a:defRPr>
            </a:lvl3pPr>
            <a:lvl4pPr defTabSz="812800">
              <a:defRPr sz="2400">
                <a:solidFill>
                  <a:schemeClr val="tx1"/>
                </a:solidFill>
                <a:latin typeface="Arial" panose="020B0604020202020204" pitchFamily="34" charset="0"/>
              </a:defRPr>
            </a:lvl4pPr>
            <a:lvl5pPr defTabSz="812800">
              <a:defRPr sz="2400">
                <a:solidFill>
                  <a:schemeClr val="tx1"/>
                </a:solidFill>
                <a:latin typeface="Arial" panose="020B0604020202020204" pitchFamily="34" charset="0"/>
              </a:defRPr>
            </a:lvl5pPr>
            <a:lvl6pPr defTabSz="812800" eaLnBrk="0" fontAlgn="base" hangingPunct="0">
              <a:spcBef>
                <a:spcPct val="0"/>
              </a:spcBef>
              <a:spcAft>
                <a:spcPct val="0"/>
              </a:spcAft>
              <a:defRPr sz="2400">
                <a:solidFill>
                  <a:schemeClr val="tx1"/>
                </a:solidFill>
                <a:latin typeface="Arial" panose="020B0604020202020204" pitchFamily="34" charset="0"/>
              </a:defRPr>
            </a:lvl6pPr>
            <a:lvl7pPr defTabSz="812800" eaLnBrk="0" fontAlgn="base" hangingPunct="0">
              <a:spcBef>
                <a:spcPct val="0"/>
              </a:spcBef>
              <a:spcAft>
                <a:spcPct val="0"/>
              </a:spcAft>
              <a:defRPr sz="2400">
                <a:solidFill>
                  <a:schemeClr val="tx1"/>
                </a:solidFill>
                <a:latin typeface="Arial" panose="020B0604020202020204" pitchFamily="34" charset="0"/>
              </a:defRPr>
            </a:lvl7pPr>
            <a:lvl8pPr defTabSz="812800" eaLnBrk="0" fontAlgn="base" hangingPunct="0">
              <a:spcBef>
                <a:spcPct val="0"/>
              </a:spcBef>
              <a:spcAft>
                <a:spcPct val="0"/>
              </a:spcAft>
              <a:defRPr sz="2400">
                <a:solidFill>
                  <a:schemeClr val="tx1"/>
                </a:solidFill>
                <a:latin typeface="Arial" panose="020B0604020202020204" pitchFamily="34" charset="0"/>
              </a:defRPr>
            </a:lvl8pPr>
            <a:lvl9pPr defTabSz="8128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sz="2200">
                <a:solidFill>
                  <a:schemeClr val="bg1"/>
                </a:solidFill>
              </a:rPr>
              <a:t>Routing</a:t>
            </a:r>
            <a:endParaRPr lang="en-US" altLang="en-US" sz="2200">
              <a:solidFill>
                <a:schemeClr val="bg2"/>
              </a:solidFill>
            </a:endParaRPr>
          </a:p>
        </p:txBody>
      </p:sp>
      <p:sp>
        <p:nvSpPr>
          <p:cNvPr id="239726" name="Rectangle 110"/>
          <p:cNvSpPr>
            <a:spLocks noChangeArrowheads="1"/>
          </p:cNvSpPr>
          <p:nvPr/>
        </p:nvSpPr>
        <p:spPr bwMode="auto">
          <a:xfrm>
            <a:off x="4546600" y="1889125"/>
            <a:ext cx="1473200" cy="22891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39727" name="Rectangle 111"/>
          <p:cNvSpPr>
            <a:spLocks noChangeArrowheads="1"/>
          </p:cNvSpPr>
          <p:nvPr/>
        </p:nvSpPr>
        <p:spPr bwMode="auto">
          <a:xfrm>
            <a:off x="4891088" y="2830513"/>
            <a:ext cx="758825" cy="42703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92836" tIns="46418" rIns="92836" bIns="46418">
            <a:spAutoFit/>
          </a:bodyPr>
          <a:lstStyle>
            <a:lvl1pPr defTabSz="812800">
              <a:defRPr sz="2400">
                <a:solidFill>
                  <a:schemeClr val="tx1"/>
                </a:solidFill>
                <a:latin typeface="Arial" panose="020B0604020202020204" pitchFamily="34" charset="0"/>
              </a:defRPr>
            </a:lvl1pPr>
            <a:lvl2pPr defTabSz="812800">
              <a:defRPr sz="2400">
                <a:solidFill>
                  <a:schemeClr val="tx1"/>
                </a:solidFill>
                <a:latin typeface="Arial" panose="020B0604020202020204" pitchFamily="34" charset="0"/>
              </a:defRPr>
            </a:lvl2pPr>
            <a:lvl3pPr defTabSz="812800">
              <a:defRPr sz="2400">
                <a:solidFill>
                  <a:schemeClr val="tx1"/>
                </a:solidFill>
                <a:latin typeface="Arial" panose="020B0604020202020204" pitchFamily="34" charset="0"/>
              </a:defRPr>
            </a:lvl3pPr>
            <a:lvl4pPr defTabSz="812800">
              <a:defRPr sz="2400">
                <a:solidFill>
                  <a:schemeClr val="tx1"/>
                </a:solidFill>
                <a:latin typeface="Arial" panose="020B0604020202020204" pitchFamily="34" charset="0"/>
              </a:defRPr>
            </a:lvl4pPr>
            <a:lvl5pPr defTabSz="812800">
              <a:defRPr sz="2400">
                <a:solidFill>
                  <a:schemeClr val="tx1"/>
                </a:solidFill>
                <a:latin typeface="Arial" panose="020B0604020202020204" pitchFamily="34" charset="0"/>
              </a:defRPr>
            </a:lvl5pPr>
            <a:lvl6pPr defTabSz="812800" eaLnBrk="0" fontAlgn="base" hangingPunct="0">
              <a:spcBef>
                <a:spcPct val="0"/>
              </a:spcBef>
              <a:spcAft>
                <a:spcPct val="0"/>
              </a:spcAft>
              <a:defRPr sz="2400">
                <a:solidFill>
                  <a:schemeClr val="tx1"/>
                </a:solidFill>
                <a:latin typeface="Arial" panose="020B0604020202020204" pitchFamily="34" charset="0"/>
              </a:defRPr>
            </a:lvl6pPr>
            <a:lvl7pPr defTabSz="812800" eaLnBrk="0" fontAlgn="base" hangingPunct="0">
              <a:spcBef>
                <a:spcPct val="0"/>
              </a:spcBef>
              <a:spcAft>
                <a:spcPct val="0"/>
              </a:spcAft>
              <a:defRPr sz="2400">
                <a:solidFill>
                  <a:schemeClr val="tx1"/>
                </a:solidFill>
                <a:latin typeface="Arial" panose="020B0604020202020204" pitchFamily="34" charset="0"/>
              </a:defRPr>
            </a:lvl7pPr>
            <a:lvl8pPr defTabSz="812800" eaLnBrk="0" fontAlgn="base" hangingPunct="0">
              <a:spcBef>
                <a:spcPct val="0"/>
              </a:spcBef>
              <a:spcAft>
                <a:spcPct val="0"/>
              </a:spcAft>
              <a:defRPr sz="2400">
                <a:solidFill>
                  <a:schemeClr val="tx1"/>
                </a:solidFill>
                <a:latin typeface="Arial" panose="020B0604020202020204" pitchFamily="34" charset="0"/>
              </a:defRPr>
            </a:lvl8pPr>
            <a:lvl9pPr defTabSz="8128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sz="2200">
                <a:solidFill>
                  <a:schemeClr val="bg1"/>
                </a:solidFill>
              </a:rPr>
              <a:t>NAT</a:t>
            </a:r>
            <a:endParaRPr lang="en-US" altLang="en-US" sz="2200">
              <a:solidFill>
                <a:schemeClr val="bg2"/>
              </a:solidFill>
            </a:endParaRPr>
          </a:p>
        </p:txBody>
      </p:sp>
    </p:spTree>
    <p:extLst>
      <p:ext uri="{BB962C8B-B14F-4D97-AF65-F5344CB8AC3E}">
        <p14:creationId xmlns:p14="http://schemas.microsoft.com/office/powerpoint/2010/main" val="70744797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39737"/>
                                        </p:tgtEl>
                                        <p:attrNameLst>
                                          <p:attrName>style.visibility</p:attrName>
                                        </p:attrNameLst>
                                      </p:cBhvr>
                                      <p:to>
                                        <p:strVal val="visible"/>
                                      </p:to>
                                    </p:set>
                                    <p:anim calcmode="lin" valueType="num">
                                      <p:cBhvr additive="base">
                                        <p:cTn id="7" dur="500" fill="hold"/>
                                        <p:tgtEl>
                                          <p:spTgt spid="239737"/>
                                        </p:tgtEl>
                                        <p:attrNameLst>
                                          <p:attrName>ppt_x</p:attrName>
                                        </p:attrNameLst>
                                      </p:cBhvr>
                                      <p:tavLst>
                                        <p:tav tm="0">
                                          <p:val>
                                            <p:strVal val="0-#ppt_w/2"/>
                                          </p:val>
                                        </p:tav>
                                        <p:tav tm="100000">
                                          <p:val>
                                            <p:strVal val="#ppt_x"/>
                                          </p:val>
                                        </p:tav>
                                      </p:tavLst>
                                    </p:anim>
                                    <p:anim calcmode="lin" valueType="num">
                                      <p:cBhvr additive="base">
                                        <p:cTn id="8" dur="500" fill="hold"/>
                                        <p:tgtEl>
                                          <p:spTgt spid="23973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1000"/>
                                  </p:stCondLst>
                                  <p:childTnLst>
                                    <p:set>
                                      <p:cBhvr>
                                        <p:cTn id="11" dur="1" fill="hold">
                                          <p:stCondLst>
                                            <p:cond delay="0"/>
                                          </p:stCondLst>
                                        </p:cTn>
                                        <p:tgtEl>
                                          <p:spTgt spid="239689"/>
                                        </p:tgtEl>
                                        <p:attrNameLst>
                                          <p:attrName>style.visibility</p:attrName>
                                        </p:attrNameLst>
                                      </p:cBhvr>
                                      <p:to>
                                        <p:strVal val="visible"/>
                                      </p:to>
                                    </p:set>
                                    <p:animEffect transition="in" filter="wipe(left)">
                                      <p:cBhvr>
                                        <p:cTn id="12" dur="500"/>
                                        <p:tgtEl>
                                          <p:spTgt spid="2396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239728"/>
                                        </p:tgtEl>
                                        <p:attrNameLst>
                                          <p:attrName>style.visibility</p:attrName>
                                        </p:attrNameLst>
                                      </p:cBhvr>
                                      <p:to>
                                        <p:strVal val="visible"/>
                                      </p:to>
                                    </p:set>
                                    <p:anim calcmode="lin" valueType="num">
                                      <p:cBhvr additive="base">
                                        <p:cTn id="17" dur="500" fill="hold"/>
                                        <p:tgtEl>
                                          <p:spTgt spid="239728"/>
                                        </p:tgtEl>
                                        <p:attrNameLst>
                                          <p:attrName>ppt_x</p:attrName>
                                        </p:attrNameLst>
                                      </p:cBhvr>
                                      <p:tavLst>
                                        <p:tav tm="0">
                                          <p:val>
                                            <p:strVal val="1+#ppt_w/2"/>
                                          </p:val>
                                        </p:tav>
                                        <p:tav tm="100000">
                                          <p:val>
                                            <p:strVal val="#ppt_x"/>
                                          </p:val>
                                        </p:tav>
                                      </p:tavLst>
                                    </p:anim>
                                    <p:anim calcmode="lin" valueType="num">
                                      <p:cBhvr additive="base">
                                        <p:cTn id="18" dur="500" fill="hold"/>
                                        <p:tgtEl>
                                          <p:spTgt spid="239728"/>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2" presetClass="entr" presetSubtype="2" fill="hold" nodeType="afterEffect">
                                  <p:stCondLst>
                                    <p:cond delay="1000"/>
                                  </p:stCondLst>
                                  <p:childTnLst>
                                    <p:set>
                                      <p:cBhvr>
                                        <p:cTn id="21" dur="1" fill="hold">
                                          <p:stCondLst>
                                            <p:cond delay="0"/>
                                          </p:stCondLst>
                                        </p:cTn>
                                        <p:tgtEl>
                                          <p:spTgt spid="239730"/>
                                        </p:tgtEl>
                                        <p:attrNameLst>
                                          <p:attrName>style.visibility</p:attrName>
                                        </p:attrNameLst>
                                      </p:cBhvr>
                                      <p:to>
                                        <p:strVal val="visible"/>
                                      </p:to>
                                    </p:set>
                                    <p:animEffect transition="in" filter="wipe(right)">
                                      <p:cBhvr>
                                        <p:cTn id="22" dur="500"/>
                                        <p:tgtEl>
                                          <p:spTgt spid="239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8" name="Rectangle 4"/>
          <p:cNvSpPr>
            <a:spLocks noGrp="1" noChangeArrowheads="1"/>
          </p:cNvSpPr>
          <p:nvPr>
            <p:ph type="title"/>
          </p:nvPr>
        </p:nvSpPr>
        <p:spPr/>
        <p:txBody>
          <a:bodyPr/>
          <a:lstStyle/>
          <a:p>
            <a:r>
              <a:rPr lang="en-US" altLang="en-US"/>
              <a:t>Summary</a:t>
            </a:r>
          </a:p>
        </p:txBody>
      </p:sp>
      <p:sp>
        <p:nvSpPr>
          <p:cNvPr id="241669" name="Rectangle 5"/>
          <p:cNvSpPr>
            <a:spLocks noGrp="1" noChangeArrowheads="1"/>
          </p:cNvSpPr>
          <p:nvPr>
            <p:ph type="body" idx="1"/>
          </p:nvPr>
        </p:nvSpPr>
        <p:spPr/>
        <p:txBody>
          <a:bodyPr/>
          <a:lstStyle/>
          <a:p>
            <a:r>
              <a:rPr lang="en-US" altLang="en-US"/>
              <a:t>NAT provides transparent and </a:t>
            </a:r>
            <a:br>
              <a:rPr lang="en-US" altLang="en-US"/>
            </a:br>
            <a:r>
              <a:rPr lang="en-US" altLang="en-US"/>
              <a:t>bi-directional connectivity </a:t>
            </a:r>
            <a:br>
              <a:rPr lang="en-US" altLang="en-US"/>
            </a:br>
            <a:r>
              <a:rPr lang="en-US" altLang="en-US"/>
              <a:t>between networks having arbitrary addressing schemes</a:t>
            </a:r>
          </a:p>
          <a:p>
            <a:r>
              <a:rPr lang="en-US" altLang="en-US"/>
              <a:t>NAT eliminates costs associated </a:t>
            </a:r>
            <a:br>
              <a:rPr lang="en-US" altLang="en-US"/>
            </a:br>
            <a:r>
              <a:rPr lang="en-US" altLang="en-US"/>
              <a:t>with host renumbering</a:t>
            </a:r>
          </a:p>
          <a:p>
            <a:r>
              <a:rPr lang="en-US" altLang="en-US"/>
              <a:t>NAT eases IP address management</a:t>
            </a:r>
          </a:p>
          <a:p>
            <a:r>
              <a:rPr lang="en-US" altLang="en-US"/>
              <a:t>NAT enhances network privacy</a:t>
            </a:r>
          </a:p>
        </p:txBody>
      </p:sp>
    </p:spTree>
    <p:extLst>
      <p:ext uri="{BB962C8B-B14F-4D97-AF65-F5344CB8AC3E}">
        <p14:creationId xmlns:p14="http://schemas.microsoft.com/office/powerpoint/2010/main" val="4278213486"/>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 Books</a:t>
            </a:r>
            <a:endParaRPr lang="en-US" b="1" dirty="0"/>
          </a:p>
        </p:txBody>
      </p:sp>
      <p:sp>
        <p:nvSpPr>
          <p:cNvPr id="3" name="Content Placeholder 2"/>
          <p:cNvSpPr>
            <a:spLocks noGrp="1"/>
          </p:cNvSpPr>
          <p:nvPr>
            <p:ph idx="1"/>
          </p:nvPr>
        </p:nvSpPr>
        <p:spPr>
          <a:xfrm>
            <a:off x="628650" y="1524000"/>
            <a:ext cx="7886700" cy="4876800"/>
          </a:xfrm>
        </p:spPr>
        <p:txBody>
          <a:bodyPr>
            <a:normAutofit/>
          </a:bodyPr>
          <a:lstStyle/>
          <a:p>
            <a:r>
              <a:rPr lang="en-US" b="1" dirty="0"/>
              <a:t>Cisco CCNA Routing and Switching ICND2 200-101 Official Cert Guide, Academic </a:t>
            </a:r>
            <a:r>
              <a:rPr lang="en-US" b="1" dirty="0" smtClean="0"/>
              <a:t>Edition </a:t>
            </a:r>
            <a:r>
              <a:rPr lang="en-US" dirty="0" smtClean="0"/>
              <a:t>by </a:t>
            </a:r>
            <a:r>
              <a:rPr lang="en-US" dirty="0" err="1" smtClean="0"/>
              <a:t>Wendel</a:t>
            </a:r>
            <a:r>
              <a:rPr lang="en-US" dirty="0" smtClean="0"/>
              <a:t> Odom --</a:t>
            </a:r>
            <a:r>
              <a:rPr lang="en-US" b="1" dirty="0" smtClean="0"/>
              <a:t> </a:t>
            </a:r>
            <a:r>
              <a:rPr lang="en-US" dirty="0" smtClean="0"/>
              <a:t>July </a:t>
            </a:r>
            <a:r>
              <a:rPr lang="en-US" dirty="0"/>
              <a:t>10, </a:t>
            </a:r>
            <a:r>
              <a:rPr lang="en-US" dirty="0" smtClean="0"/>
              <a:t>2013</a:t>
            </a:r>
            <a:r>
              <a:rPr lang="en-US" b="1" dirty="0" smtClean="0"/>
              <a:t>.          </a:t>
            </a:r>
            <a:r>
              <a:rPr lang="en-US" dirty="0"/>
              <a:t>ISBN-13: 978-1587144882</a:t>
            </a:r>
            <a:endParaRPr lang="en-US" b="1" dirty="0"/>
          </a:p>
          <a:p>
            <a:r>
              <a:rPr lang="en-US" b="1" dirty="0"/>
              <a:t>The TCP/IP Guide: A Comprehensive, Illustrated Internet Protocols </a:t>
            </a:r>
            <a:r>
              <a:rPr lang="en-US" b="1" dirty="0" smtClean="0"/>
              <a:t>Reference </a:t>
            </a:r>
            <a:r>
              <a:rPr lang="en-US" dirty="0" smtClean="0"/>
              <a:t>by</a:t>
            </a:r>
            <a:r>
              <a:rPr lang="en-US" b="1" dirty="0" smtClean="0"/>
              <a:t> </a:t>
            </a:r>
            <a:r>
              <a:rPr lang="en-US" dirty="0"/>
              <a:t>Charles M. </a:t>
            </a:r>
            <a:r>
              <a:rPr lang="en-US" dirty="0" err="1"/>
              <a:t>Kozierok</a:t>
            </a:r>
            <a:r>
              <a:rPr lang="en-US" b="1" dirty="0" smtClean="0"/>
              <a:t> </a:t>
            </a:r>
            <a:r>
              <a:rPr lang="en-US" dirty="0" smtClean="0"/>
              <a:t>– </a:t>
            </a:r>
            <a:r>
              <a:rPr lang="en-US" dirty="0"/>
              <a:t>October 1, </a:t>
            </a:r>
            <a:r>
              <a:rPr lang="en-US" dirty="0" smtClean="0"/>
              <a:t>2005.                    </a:t>
            </a:r>
            <a:r>
              <a:rPr lang="en-US" b="1" dirty="0" smtClean="0"/>
              <a:t> </a:t>
            </a:r>
            <a:r>
              <a:rPr lang="en-US" dirty="0"/>
              <a:t>ISBN-13: 978-1593270476</a:t>
            </a:r>
            <a:endParaRPr lang="en-US" b="1" dirty="0"/>
          </a:p>
          <a:p>
            <a:r>
              <a:rPr lang="en-US" b="1" dirty="0" smtClean="0"/>
              <a:t>Data and Computer Communications (10th Edition) (William Stallings Books on Computer and Data Communications) </a:t>
            </a:r>
            <a:r>
              <a:rPr lang="en-US" dirty="0" smtClean="0"/>
              <a:t>by Williams Stallings – September 23, 2013.</a:t>
            </a:r>
            <a:r>
              <a:rPr lang="en-US" b="1" dirty="0" smtClean="0"/>
              <a:t>                                                            </a:t>
            </a:r>
            <a:r>
              <a:rPr lang="en-US" dirty="0" smtClean="0"/>
              <a:t>ISBN-13</a:t>
            </a:r>
            <a:r>
              <a:rPr lang="en-US" dirty="0"/>
              <a:t>: 978-0133506488 </a:t>
            </a:r>
            <a:endParaRPr lang="en-US" dirty="0" smtClean="0"/>
          </a:p>
          <a:p>
            <a:endParaRPr lang="en-US" b="1" dirty="0"/>
          </a:p>
          <a:p>
            <a:pPr marL="0" indent="0">
              <a:buNone/>
            </a:pPr>
            <a:r>
              <a:rPr lang="en-US" dirty="0">
                <a:hlinkClick r:id="rId2"/>
              </a:rPr>
              <a:t>http://class.svuca.edu/~sandy/class/CS540/</a:t>
            </a:r>
            <a:endParaRPr lang="en-US" b="1" dirty="0" smtClean="0"/>
          </a:p>
        </p:txBody>
      </p:sp>
    </p:spTree>
    <p:extLst>
      <p:ext uri="{BB962C8B-B14F-4D97-AF65-F5344CB8AC3E}">
        <p14:creationId xmlns:p14="http://schemas.microsoft.com/office/powerpoint/2010/main" val="1478015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4" name="Rectangle 8"/>
          <p:cNvSpPr>
            <a:spLocks noGrp="1" noChangeArrowheads="1"/>
          </p:cNvSpPr>
          <p:nvPr>
            <p:ph type="title"/>
          </p:nvPr>
        </p:nvSpPr>
        <p:spPr/>
        <p:txBody>
          <a:bodyPr/>
          <a:lstStyle/>
          <a:p>
            <a:r>
              <a:rPr lang="en-US" altLang="en-US"/>
              <a:t>Agenda</a:t>
            </a:r>
          </a:p>
        </p:txBody>
      </p:sp>
      <p:sp>
        <p:nvSpPr>
          <p:cNvPr id="137225" name="Rectangle 9"/>
          <p:cNvSpPr>
            <a:spLocks noGrp="1" noChangeArrowheads="1"/>
          </p:cNvSpPr>
          <p:nvPr>
            <p:ph type="body" idx="1"/>
          </p:nvPr>
        </p:nvSpPr>
        <p:spPr/>
        <p:txBody>
          <a:bodyPr/>
          <a:lstStyle/>
          <a:p>
            <a:r>
              <a:rPr lang="en-US" altLang="en-US"/>
              <a:t>Basic Concept of </a:t>
            </a:r>
          </a:p>
          <a:p>
            <a:pPr lvl="1"/>
            <a:r>
              <a:rPr lang="en-US" altLang="en-US"/>
              <a:t>Network Address Translation (NAT) </a:t>
            </a:r>
          </a:p>
          <a:p>
            <a:pPr lvl="1"/>
            <a:r>
              <a:rPr lang="en-US" altLang="en-US"/>
              <a:t>Port Address Translation (PAT)</a:t>
            </a:r>
          </a:p>
          <a:p>
            <a:r>
              <a:rPr lang="en-US" altLang="en-US"/>
              <a:t>Definition, Benefits, Availability </a:t>
            </a:r>
            <a:br>
              <a:rPr lang="en-US" altLang="en-US"/>
            </a:br>
            <a:r>
              <a:rPr lang="en-US" altLang="en-US"/>
              <a:t>and Application Support</a:t>
            </a:r>
          </a:p>
          <a:p>
            <a:r>
              <a:rPr lang="en-US" altLang="en-US"/>
              <a:t>NAT Concepts and Terminology</a:t>
            </a:r>
          </a:p>
          <a:p>
            <a:r>
              <a:rPr lang="en-US" altLang="en-US"/>
              <a:t>Port Address Translation (PAT)</a:t>
            </a:r>
          </a:p>
          <a:p>
            <a:r>
              <a:rPr lang="en-US" altLang="en-US"/>
              <a:t>NAT Technical Information </a:t>
            </a:r>
          </a:p>
        </p:txBody>
      </p:sp>
    </p:spTree>
    <p:extLst>
      <p:ext uri="{BB962C8B-B14F-4D97-AF65-F5344CB8AC3E}">
        <p14:creationId xmlns:p14="http://schemas.microsoft.com/office/powerpoint/2010/main" val="445196643"/>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4294967295"/>
          </p:nvPr>
        </p:nvSpPr>
        <p:spPr>
          <a:xfrm>
            <a:off x="7086600" y="6477000"/>
            <a:ext cx="19050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defRPr>
            </a:lvl1pPr>
            <a:lvl2pPr marL="742950" indent="-285750">
              <a:defRPr sz="2400">
                <a:solidFill>
                  <a:srgbClr val="000000"/>
                </a:solidFill>
                <a:latin typeface="Times" panose="02020603050405020304" pitchFamily="18" charset="0"/>
              </a:defRPr>
            </a:lvl2pPr>
            <a:lvl3pPr marL="1143000" indent="-228600">
              <a:defRPr sz="2400">
                <a:solidFill>
                  <a:srgbClr val="000000"/>
                </a:solidFill>
                <a:latin typeface="Times" panose="02020603050405020304" pitchFamily="18" charset="0"/>
              </a:defRPr>
            </a:lvl3pPr>
            <a:lvl4pPr marL="1600200" indent="-228600">
              <a:defRPr sz="2400">
                <a:solidFill>
                  <a:srgbClr val="000000"/>
                </a:solidFill>
                <a:latin typeface="Times" panose="02020603050405020304" pitchFamily="18" charset="0"/>
              </a:defRPr>
            </a:lvl4pPr>
            <a:lvl5pPr marL="2057400" indent="-228600">
              <a:defRPr sz="2400">
                <a:solidFill>
                  <a:srgbClr val="000000"/>
                </a:solidFill>
                <a:latin typeface="Times" panose="02020603050405020304" pitchFamily="18" charset="0"/>
              </a:defRPr>
            </a:lvl5pPr>
            <a:lvl6pPr marL="2514600" indent="-228600" eaLnBrk="0" fontAlgn="base" hangingPunct="0">
              <a:spcBef>
                <a:spcPts val="1000"/>
              </a:spcBef>
              <a:spcAft>
                <a:spcPts val="1000"/>
              </a:spcAft>
              <a:buChar char="•"/>
              <a:defRPr sz="2400">
                <a:solidFill>
                  <a:srgbClr val="000000"/>
                </a:solidFill>
                <a:latin typeface="Times" panose="02020603050405020304" pitchFamily="18" charset="0"/>
              </a:defRPr>
            </a:lvl6pPr>
            <a:lvl7pPr marL="2971800" indent="-228600" eaLnBrk="0" fontAlgn="base" hangingPunct="0">
              <a:spcBef>
                <a:spcPts val="1000"/>
              </a:spcBef>
              <a:spcAft>
                <a:spcPts val="1000"/>
              </a:spcAft>
              <a:buChar char="•"/>
              <a:defRPr sz="2400">
                <a:solidFill>
                  <a:srgbClr val="000000"/>
                </a:solidFill>
                <a:latin typeface="Times" panose="02020603050405020304" pitchFamily="18" charset="0"/>
              </a:defRPr>
            </a:lvl7pPr>
            <a:lvl8pPr marL="3429000" indent="-228600" eaLnBrk="0" fontAlgn="base" hangingPunct="0">
              <a:spcBef>
                <a:spcPts val="1000"/>
              </a:spcBef>
              <a:spcAft>
                <a:spcPts val="1000"/>
              </a:spcAft>
              <a:buChar char="•"/>
              <a:defRPr sz="2400">
                <a:solidFill>
                  <a:srgbClr val="000000"/>
                </a:solidFill>
                <a:latin typeface="Times" panose="02020603050405020304" pitchFamily="18" charset="0"/>
              </a:defRPr>
            </a:lvl8pPr>
            <a:lvl9pPr marL="3886200" indent="-228600" eaLnBrk="0" fontAlgn="base" hangingPunct="0">
              <a:spcBef>
                <a:spcPts val="1000"/>
              </a:spcBef>
              <a:spcAft>
                <a:spcPts val="1000"/>
              </a:spcAft>
              <a:buChar char="•"/>
              <a:defRPr sz="2400">
                <a:solidFill>
                  <a:srgbClr val="000000"/>
                </a:solidFill>
                <a:latin typeface="Times" panose="02020603050405020304" pitchFamily="18" charset="0"/>
              </a:defRPr>
            </a:lvl9pPr>
          </a:lstStyle>
          <a:p>
            <a:fld id="{A256C83B-081E-45D6-B1ED-4150D9FA1AC2}" type="slidenum">
              <a:rPr lang="en-US" altLang="en-US" sz="1400">
                <a:solidFill>
                  <a:schemeClr val="tx1"/>
                </a:solidFill>
                <a:latin typeface="Times New Roman" panose="02020603050405020304" pitchFamily="18" charset="0"/>
              </a:rPr>
              <a:pPr/>
              <a:t>6</a:t>
            </a:fld>
            <a:endParaRPr lang="en-US" altLang="en-US" sz="1400">
              <a:solidFill>
                <a:schemeClr val="tx1"/>
              </a:solidFill>
              <a:latin typeface="Times New Roman" panose="02020603050405020304" pitchFamily="18" charset="0"/>
            </a:endParaRPr>
          </a:p>
        </p:txBody>
      </p:sp>
      <p:sp>
        <p:nvSpPr>
          <p:cNvPr id="17411" name="Rectangle 2"/>
          <p:cNvSpPr>
            <a:spLocks noGrp="1" noChangeArrowheads="1"/>
          </p:cNvSpPr>
          <p:nvPr>
            <p:ph type="title"/>
          </p:nvPr>
        </p:nvSpPr>
        <p:spPr/>
        <p:txBody>
          <a:bodyPr/>
          <a:lstStyle/>
          <a:p>
            <a:r>
              <a:rPr lang="en-US" altLang="en-US" smtClean="0"/>
              <a:t>Private Network</a:t>
            </a:r>
          </a:p>
        </p:txBody>
      </p:sp>
      <p:sp>
        <p:nvSpPr>
          <p:cNvPr id="17412" name="Rectangle 3"/>
          <p:cNvSpPr>
            <a:spLocks noGrp="1" noChangeArrowheads="1"/>
          </p:cNvSpPr>
          <p:nvPr>
            <p:ph type="body" idx="1"/>
          </p:nvPr>
        </p:nvSpPr>
        <p:spPr/>
        <p:txBody>
          <a:bodyPr/>
          <a:lstStyle/>
          <a:p>
            <a:r>
              <a:rPr lang="en-US" altLang="en-US" i="1" smtClean="0"/>
              <a:t>Private IP </a:t>
            </a:r>
            <a:r>
              <a:rPr lang="en-US" altLang="en-US" smtClean="0"/>
              <a:t>network is an IP network that is not directly connected to the Internet</a:t>
            </a:r>
          </a:p>
          <a:p>
            <a:endParaRPr lang="en-US" altLang="en-US" smtClean="0"/>
          </a:p>
          <a:p>
            <a:r>
              <a:rPr lang="en-US" altLang="en-US" smtClean="0"/>
              <a:t>IP addresses in a private network can be assigned arbitrarily. </a:t>
            </a:r>
          </a:p>
          <a:p>
            <a:pPr lvl="1"/>
            <a:r>
              <a:rPr lang="en-US" altLang="en-US" smtClean="0"/>
              <a:t>Not registered and not guaranteed to be globally unique</a:t>
            </a:r>
          </a:p>
          <a:p>
            <a:endParaRPr lang="en-US" altLang="en-US" smtClean="0"/>
          </a:p>
          <a:p>
            <a:r>
              <a:rPr lang="en-US" altLang="en-US" smtClean="0"/>
              <a:t>Generally, private networks use addresses from the following experimental address ranges (</a:t>
            </a:r>
            <a:r>
              <a:rPr lang="en-US" altLang="en-US" i="1" smtClean="0"/>
              <a:t>non-routable addresses</a:t>
            </a:r>
            <a:r>
              <a:rPr lang="en-US" altLang="en-US" smtClean="0"/>
              <a:t>): </a:t>
            </a:r>
          </a:p>
          <a:p>
            <a:pPr lvl="1"/>
            <a:r>
              <a:rPr lang="en-US" altLang="en-US" sz="2000" smtClean="0"/>
              <a:t>10.0.0.0 – 10.255.255.255</a:t>
            </a:r>
          </a:p>
          <a:p>
            <a:pPr lvl="1"/>
            <a:r>
              <a:rPr lang="en-US" altLang="en-US" sz="2000" smtClean="0"/>
              <a:t>172.16.0.0 – 172.31.255.255</a:t>
            </a:r>
          </a:p>
          <a:p>
            <a:pPr lvl="1"/>
            <a:r>
              <a:rPr lang="en-US" altLang="en-US" sz="2000" smtClean="0"/>
              <a:t>192.168.0.0 – 192.168.255.255</a:t>
            </a:r>
          </a:p>
        </p:txBody>
      </p:sp>
    </p:spTree>
    <p:extLst>
      <p:ext uri="{BB962C8B-B14F-4D97-AF65-F5344CB8AC3E}">
        <p14:creationId xmlns:p14="http://schemas.microsoft.com/office/powerpoint/2010/main" val="83373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3"/>
          <p:cNvSpPr>
            <a:spLocks noGrp="1"/>
          </p:cNvSpPr>
          <p:nvPr>
            <p:ph type="sldNum" sz="quarter" idx="4294967295"/>
          </p:nvPr>
        </p:nvSpPr>
        <p:spPr>
          <a:xfrm>
            <a:off x="7086600" y="6477000"/>
            <a:ext cx="19050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defRPr>
            </a:lvl1pPr>
            <a:lvl2pPr marL="742950" indent="-285750">
              <a:defRPr sz="2400">
                <a:solidFill>
                  <a:srgbClr val="000000"/>
                </a:solidFill>
                <a:latin typeface="Times" panose="02020603050405020304" pitchFamily="18" charset="0"/>
              </a:defRPr>
            </a:lvl2pPr>
            <a:lvl3pPr marL="1143000" indent="-228600">
              <a:defRPr sz="2400">
                <a:solidFill>
                  <a:srgbClr val="000000"/>
                </a:solidFill>
                <a:latin typeface="Times" panose="02020603050405020304" pitchFamily="18" charset="0"/>
              </a:defRPr>
            </a:lvl3pPr>
            <a:lvl4pPr marL="1600200" indent="-228600">
              <a:defRPr sz="2400">
                <a:solidFill>
                  <a:srgbClr val="000000"/>
                </a:solidFill>
                <a:latin typeface="Times" panose="02020603050405020304" pitchFamily="18" charset="0"/>
              </a:defRPr>
            </a:lvl4pPr>
            <a:lvl5pPr marL="2057400" indent="-228600">
              <a:defRPr sz="2400">
                <a:solidFill>
                  <a:srgbClr val="000000"/>
                </a:solidFill>
                <a:latin typeface="Times" panose="02020603050405020304" pitchFamily="18" charset="0"/>
              </a:defRPr>
            </a:lvl5pPr>
            <a:lvl6pPr marL="2514600" indent="-228600" eaLnBrk="0" fontAlgn="base" hangingPunct="0">
              <a:spcBef>
                <a:spcPts val="1000"/>
              </a:spcBef>
              <a:spcAft>
                <a:spcPts val="1000"/>
              </a:spcAft>
              <a:buChar char="•"/>
              <a:defRPr sz="2400">
                <a:solidFill>
                  <a:srgbClr val="000000"/>
                </a:solidFill>
                <a:latin typeface="Times" panose="02020603050405020304" pitchFamily="18" charset="0"/>
              </a:defRPr>
            </a:lvl6pPr>
            <a:lvl7pPr marL="2971800" indent="-228600" eaLnBrk="0" fontAlgn="base" hangingPunct="0">
              <a:spcBef>
                <a:spcPts val="1000"/>
              </a:spcBef>
              <a:spcAft>
                <a:spcPts val="1000"/>
              </a:spcAft>
              <a:buChar char="•"/>
              <a:defRPr sz="2400">
                <a:solidFill>
                  <a:srgbClr val="000000"/>
                </a:solidFill>
                <a:latin typeface="Times" panose="02020603050405020304" pitchFamily="18" charset="0"/>
              </a:defRPr>
            </a:lvl7pPr>
            <a:lvl8pPr marL="3429000" indent="-228600" eaLnBrk="0" fontAlgn="base" hangingPunct="0">
              <a:spcBef>
                <a:spcPts val="1000"/>
              </a:spcBef>
              <a:spcAft>
                <a:spcPts val="1000"/>
              </a:spcAft>
              <a:buChar char="•"/>
              <a:defRPr sz="2400">
                <a:solidFill>
                  <a:srgbClr val="000000"/>
                </a:solidFill>
                <a:latin typeface="Times" panose="02020603050405020304" pitchFamily="18" charset="0"/>
              </a:defRPr>
            </a:lvl8pPr>
            <a:lvl9pPr marL="3886200" indent="-228600" eaLnBrk="0" fontAlgn="base" hangingPunct="0">
              <a:spcBef>
                <a:spcPts val="1000"/>
              </a:spcBef>
              <a:spcAft>
                <a:spcPts val="1000"/>
              </a:spcAft>
              <a:buChar char="•"/>
              <a:defRPr sz="2400">
                <a:solidFill>
                  <a:srgbClr val="000000"/>
                </a:solidFill>
                <a:latin typeface="Times" panose="02020603050405020304" pitchFamily="18" charset="0"/>
              </a:defRPr>
            </a:lvl9pPr>
          </a:lstStyle>
          <a:p>
            <a:fld id="{D2A0DDE0-B96A-4AC7-816A-73960F385C8E}" type="slidenum">
              <a:rPr lang="en-US" altLang="en-US" sz="1400">
                <a:solidFill>
                  <a:schemeClr val="tx1"/>
                </a:solidFill>
                <a:latin typeface="Times New Roman" panose="02020603050405020304" pitchFamily="18" charset="0"/>
              </a:rPr>
              <a:pPr/>
              <a:t>7</a:t>
            </a:fld>
            <a:endParaRPr lang="en-US" altLang="en-US" sz="1400">
              <a:solidFill>
                <a:schemeClr val="tx1"/>
              </a:solidFill>
              <a:latin typeface="Times New Roman" panose="02020603050405020304" pitchFamily="18" charset="0"/>
            </a:endParaRPr>
          </a:p>
        </p:txBody>
      </p:sp>
      <p:sp>
        <p:nvSpPr>
          <p:cNvPr id="1028" name="Rectangle 2"/>
          <p:cNvSpPr>
            <a:spLocks noGrp="1" noChangeArrowheads="1"/>
          </p:cNvSpPr>
          <p:nvPr>
            <p:ph type="body" idx="1"/>
          </p:nvPr>
        </p:nvSpPr>
        <p:spPr/>
        <p:txBody>
          <a:bodyPr/>
          <a:lstStyle/>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pPr>
              <a:buFontTx/>
              <a:buNone/>
            </a:pPr>
            <a:endParaRPr lang="en-US" altLang="en-US" smtClean="0"/>
          </a:p>
          <a:p>
            <a:endParaRPr lang="en-US" altLang="en-US" smtClean="0"/>
          </a:p>
          <a:p>
            <a:endParaRPr lang="en-US" altLang="en-US" smtClean="0"/>
          </a:p>
        </p:txBody>
      </p:sp>
      <p:sp>
        <p:nvSpPr>
          <p:cNvPr id="1029" name="Rectangle 4"/>
          <p:cNvSpPr>
            <a:spLocks noGrp="1" noChangeArrowheads="1"/>
          </p:cNvSpPr>
          <p:nvPr>
            <p:ph type="title"/>
          </p:nvPr>
        </p:nvSpPr>
        <p:spPr/>
        <p:txBody>
          <a:bodyPr/>
          <a:lstStyle/>
          <a:p>
            <a:r>
              <a:rPr lang="en-US" altLang="en-US" smtClean="0"/>
              <a:t>Private Addresses</a:t>
            </a:r>
          </a:p>
        </p:txBody>
      </p:sp>
      <p:sp>
        <p:nvSpPr>
          <p:cNvPr id="1030" name="Rectangle 6"/>
          <p:cNvSpPr>
            <a:spLocks noChangeArrowheads="1"/>
          </p:cNvSpPr>
          <p:nvPr/>
        </p:nvSpPr>
        <p:spPr bwMode="auto">
          <a:xfrm>
            <a:off x="0" y="2262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3" tIns="45717" rIns="91433" bIns="45717" anchor="ctr">
            <a:spAutoFit/>
          </a:bodyPr>
          <a:lstStyle>
            <a:lvl1pPr>
              <a:defRPr sz="2400">
                <a:solidFill>
                  <a:srgbClr val="000000"/>
                </a:solidFill>
                <a:latin typeface="Times" panose="02020603050405020304" pitchFamily="18" charset="0"/>
              </a:defRPr>
            </a:lvl1pPr>
            <a:lvl2pPr marL="742950" indent="-285750">
              <a:defRPr sz="2400">
                <a:solidFill>
                  <a:srgbClr val="000000"/>
                </a:solidFill>
                <a:latin typeface="Times" panose="02020603050405020304" pitchFamily="18" charset="0"/>
              </a:defRPr>
            </a:lvl2pPr>
            <a:lvl3pPr marL="1143000" indent="-228600">
              <a:defRPr sz="2400">
                <a:solidFill>
                  <a:srgbClr val="000000"/>
                </a:solidFill>
                <a:latin typeface="Times" panose="02020603050405020304" pitchFamily="18" charset="0"/>
              </a:defRPr>
            </a:lvl3pPr>
            <a:lvl4pPr marL="1600200" indent="-228600">
              <a:defRPr sz="2400">
                <a:solidFill>
                  <a:srgbClr val="000000"/>
                </a:solidFill>
                <a:latin typeface="Times" panose="02020603050405020304" pitchFamily="18" charset="0"/>
              </a:defRPr>
            </a:lvl4pPr>
            <a:lvl5pPr marL="2057400" indent="-228600">
              <a:defRPr sz="2400">
                <a:solidFill>
                  <a:srgbClr val="000000"/>
                </a:solidFill>
                <a:latin typeface="Times" panose="02020603050405020304" pitchFamily="18" charset="0"/>
              </a:defRPr>
            </a:lvl5pPr>
            <a:lvl6pPr marL="2514600" indent="-228600" eaLnBrk="0" fontAlgn="base" hangingPunct="0">
              <a:spcBef>
                <a:spcPts val="1000"/>
              </a:spcBef>
              <a:spcAft>
                <a:spcPts val="1000"/>
              </a:spcAft>
              <a:buChar char="•"/>
              <a:defRPr sz="2400">
                <a:solidFill>
                  <a:srgbClr val="000000"/>
                </a:solidFill>
                <a:latin typeface="Times" panose="02020603050405020304" pitchFamily="18" charset="0"/>
              </a:defRPr>
            </a:lvl6pPr>
            <a:lvl7pPr marL="2971800" indent="-228600" eaLnBrk="0" fontAlgn="base" hangingPunct="0">
              <a:spcBef>
                <a:spcPts val="1000"/>
              </a:spcBef>
              <a:spcAft>
                <a:spcPts val="1000"/>
              </a:spcAft>
              <a:buChar char="•"/>
              <a:defRPr sz="2400">
                <a:solidFill>
                  <a:srgbClr val="000000"/>
                </a:solidFill>
                <a:latin typeface="Times" panose="02020603050405020304" pitchFamily="18" charset="0"/>
              </a:defRPr>
            </a:lvl7pPr>
            <a:lvl8pPr marL="3429000" indent="-228600" eaLnBrk="0" fontAlgn="base" hangingPunct="0">
              <a:spcBef>
                <a:spcPts val="1000"/>
              </a:spcBef>
              <a:spcAft>
                <a:spcPts val="1000"/>
              </a:spcAft>
              <a:buChar char="•"/>
              <a:defRPr sz="2400">
                <a:solidFill>
                  <a:srgbClr val="000000"/>
                </a:solidFill>
                <a:latin typeface="Times" panose="02020603050405020304" pitchFamily="18" charset="0"/>
              </a:defRPr>
            </a:lvl8pPr>
            <a:lvl9pPr marL="3886200" indent="-228600" eaLnBrk="0" fontAlgn="base" hangingPunct="0">
              <a:spcBef>
                <a:spcPts val="1000"/>
              </a:spcBef>
              <a:spcAft>
                <a:spcPts val="1000"/>
              </a:spcAft>
              <a:buChar char="•"/>
              <a:defRPr sz="2400">
                <a:solidFill>
                  <a:srgbClr val="000000"/>
                </a:solidFill>
                <a:latin typeface="Times" panose="02020603050405020304" pitchFamily="18" charset="0"/>
              </a:defRPr>
            </a:lvl9pPr>
          </a:lstStyle>
          <a:p>
            <a:endParaRPr lang="en-US" altLang="en-US"/>
          </a:p>
        </p:txBody>
      </p:sp>
      <p:graphicFrame>
        <p:nvGraphicFramePr>
          <p:cNvPr id="1026" name="Object 5"/>
          <p:cNvGraphicFramePr>
            <a:graphicFrameLocks noChangeAspect="1"/>
          </p:cNvGraphicFramePr>
          <p:nvPr/>
        </p:nvGraphicFramePr>
        <p:xfrm>
          <a:off x="374650" y="2041525"/>
          <a:ext cx="7904163" cy="3333750"/>
        </p:xfrm>
        <a:graphic>
          <a:graphicData uri="http://schemas.openxmlformats.org/presentationml/2006/ole">
            <mc:AlternateContent xmlns:mc="http://schemas.openxmlformats.org/markup-compatibility/2006">
              <mc:Choice xmlns:v="urn:schemas-microsoft-com:vml" Requires="v">
                <p:oleObj spid="_x0000_s1030" name="Visio" r:id="rId3" imgW="10768584" imgH="5251094" progId="Visio.Drawing.6">
                  <p:embed/>
                </p:oleObj>
              </mc:Choice>
              <mc:Fallback>
                <p:oleObj name="Visio" r:id="rId3" imgW="10768584" imgH="525109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50" y="2041525"/>
                        <a:ext cx="7904163" cy="333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42316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228600"/>
            <a:ext cx="7772400" cy="838200"/>
          </a:xfrm>
        </p:spPr>
        <p:txBody>
          <a:bodyPr/>
          <a:lstStyle/>
          <a:p>
            <a:pPr eaLnBrk="1" hangingPunct="1"/>
            <a:r>
              <a:rPr lang="en-US" altLang="en-US" smtClean="0"/>
              <a:t>Network Address Translation (NAT)</a:t>
            </a:r>
          </a:p>
        </p:txBody>
      </p:sp>
      <p:sp>
        <p:nvSpPr>
          <p:cNvPr id="18435" name="Rectangle 3"/>
          <p:cNvSpPr>
            <a:spLocks noGrp="1" noChangeArrowheads="1"/>
          </p:cNvSpPr>
          <p:nvPr>
            <p:ph type="body" idx="1"/>
          </p:nvPr>
        </p:nvSpPr>
        <p:spPr>
          <a:xfrm>
            <a:off x="609600" y="1239838"/>
            <a:ext cx="8077200" cy="5562600"/>
          </a:xfrm>
        </p:spPr>
        <p:txBody>
          <a:bodyPr>
            <a:noAutofit/>
          </a:bodyPr>
          <a:lstStyle/>
          <a:p>
            <a:pPr eaLnBrk="1" hangingPunct="1">
              <a:lnSpc>
                <a:spcPct val="90000"/>
              </a:lnSpc>
            </a:pPr>
            <a:r>
              <a:rPr lang="en-US" altLang="en-US" sz="2200" dirty="0" smtClean="0"/>
              <a:t>RFC </a:t>
            </a:r>
            <a:r>
              <a:rPr lang="en-US" altLang="en-US" sz="2200" dirty="0" smtClean="0"/>
              <a:t>1631</a:t>
            </a:r>
            <a:endParaRPr lang="en-US" altLang="en-US" sz="2200" dirty="0" smtClean="0"/>
          </a:p>
          <a:p>
            <a:pPr eaLnBrk="1" hangingPunct="1">
              <a:lnSpc>
                <a:spcPct val="90000"/>
              </a:lnSpc>
            </a:pPr>
            <a:r>
              <a:rPr lang="en-US" altLang="en-US" sz="2200" dirty="0" smtClean="0"/>
              <a:t>A short term solution to the problem of the depletion of IP addresses</a:t>
            </a:r>
          </a:p>
          <a:p>
            <a:pPr lvl="1" eaLnBrk="1" hangingPunct="1">
              <a:lnSpc>
                <a:spcPct val="90000"/>
              </a:lnSpc>
            </a:pPr>
            <a:r>
              <a:rPr lang="en-US" altLang="en-US" sz="2200" dirty="0" smtClean="0"/>
              <a:t>Long term solution is </a:t>
            </a:r>
            <a:r>
              <a:rPr lang="en-US" altLang="en-US" sz="2200" dirty="0" smtClean="0"/>
              <a:t>IPv6</a:t>
            </a:r>
            <a:endParaRPr lang="en-US" altLang="en-US" sz="2200" dirty="0" smtClean="0"/>
          </a:p>
          <a:p>
            <a:pPr lvl="1" eaLnBrk="1" hangingPunct="1">
              <a:lnSpc>
                <a:spcPct val="90000"/>
              </a:lnSpc>
            </a:pPr>
            <a:r>
              <a:rPr lang="en-US" altLang="en-US" sz="2200" dirty="0" smtClean="0"/>
              <a:t>CIDR (Classless </a:t>
            </a:r>
            <a:r>
              <a:rPr lang="en-US" altLang="en-US" sz="2200" dirty="0" err="1" smtClean="0"/>
              <a:t>InterDomain</a:t>
            </a:r>
            <a:r>
              <a:rPr lang="en-US" altLang="en-US" sz="2200" dirty="0" smtClean="0"/>
              <a:t> Routing ) is a possible short term solution</a:t>
            </a:r>
          </a:p>
          <a:p>
            <a:pPr lvl="1" eaLnBrk="1" hangingPunct="1">
              <a:lnSpc>
                <a:spcPct val="90000"/>
              </a:lnSpc>
            </a:pPr>
            <a:r>
              <a:rPr lang="en-US" altLang="en-US" sz="2200" dirty="0" smtClean="0"/>
              <a:t>NAT is </a:t>
            </a:r>
            <a:r>
              <a:rPr lang="en-US" altLang="en-US" sz="2200" dirty="0" smtClean="0"/>
              <a:t>another</a:t>
            </a:r>
            <a:endParaRPr lang="en-US" altLang="en-US" sz="2200" dirty="0" smtClean="0"/>
          </a:p>
          <a:p>
            <a:pPr eaLnBrk="1" hangingPunct="1">
              <a:lnSpc>
                <a:spcPct val="90000"/>
              </a:lnSpc>
            </a:pPr>
            <a:r>
              <a:rPr lang="en-US" altLang="en-US" sz="2200" dirty="0" smtClean="0"/>
              <a:t>NAT is a way to conserve IP addresses</a:t>
            </a:r>
          </a:p>
          <a:p>
            <a:pPr lvl="1" eaLnBrk="1" hangingPunct="1">
              <a:lnSpc>
                <a:spcPct val="90000"/>
              </a:lnSpc>
            </a:pPr>
            <a:r>
              <a:rPr lang="en-US" altLang="en-US" sz="2200" dirty="0" smtClean="0"/>
              <a:t>Can be used to hide a number of hosts behind a single IP address</a:t>
            </a:r>
          </a:p>
          <a:p>
            <a:pPr lvl="1" eaLnBrk="1" hangingPunct="1">
              <a:lnSpc>
                <a:spcPct val="90000"/>
              </a:lnSpc>
            </a:pPr>
            <a:r>
              <a:rPr lang="en-US" altLang="en-US" sz="2200" dirty="0" smtClean="0"/>
              <a:t>Uses private addresses:</a:t>
            </a:r>
          </a:p>
          <a:p>
            <a:pPr lvl="2" eaLnBrk="1" hangingPunct="1">
              <a:lnSpc>
                <a:spcPct val="90000"/>
              </a:lnSpc>
            </a:pPr>
            <a:r>
              <a:rPr lang="en-US" altLang="en-US" sz="2200" dirty="0" smtClean="0"/>
              <a:t>10.0.0.0-10.255.255.255, </a:t>
            </a:r>
          </a:p>
          <a:p>
            <a:pPr lvl="2" eaLnBrk="1" hangingPunct="1">
              <a:lnSpc>
                <a:spcPct val="90000"/>
              </a:lnSpc>
            </a:pPr>
            <a:r>
              <a:rPr lang="en-US" altLang="en-US" sz="2200" dirty="0" smtClean="0"/>
              <a:t>172.16.0.0-172.32.255.255 or </a:t>
            </a:r>
          </a:p>
          <a:p>
            <a:pPr lvl="2" eaLnBrk="1" hangingPunct="1">
              <a:lnSpc>
                <a:spcPct val="90000"/>
              </a:lnSpc>
            </a:pPr>
            <a:r>
              <a:rPr lang="en-US" altLang="en-US" sz="2200" dirty="0" smtClean="0"/>
              <a:t>192.168.0.0-192.168.255.255</a:t>
            </a:r>
          </a:p>
        </p:txBody>
      </p:sp>
      <p:sp>
        <p:nvSpPr>
          <p:cNvPr id="18436" name="Slide Number Placeholder 3"/>
          <p:cNvSpPr>
            <a:spLocks noGrp="1"/>
          </p:cNvSpPr>
          <p:nvPr>
            <p:ph type="sldNum" sz="quarter" idx="4294967295"/>
          </p:nvPr>
        </p:nvSpPr>
        <p:spPr>
          <a:xfrm>
            <a:off x="7086600" y="6477000"/>
            <a:ext cx="19050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defRPr>
            </a:lvl1pPr>
            <a:lvl2pPr marL="742950" indent="-285750">
              <a:defRPr sz="2400">
                <a:solidFill>
                  <a:srgbClr val="000000"/>
                </a:solidFill>
                <a:latin typeface="Times" panose="02020603050405020304" pitchFamily="18" charset="0"/>
              </a:defRPr>
            </a:lvl2pPr>
            <a:lvl3pPr marL="1143000" indent="-228600">
              <a:defRPr sz="2400">
                <a:solidFill>
                  <a:srgbClr val="000000"/>
                </a:solidFill>
                <a:latin typeface="Times" panose="02020603050405020304" pitchFamily="18" charset="0"/>
              </a:defRPr>
            </a:lvl3pPr>
            <a:lvl4pPr marL="1600200" indent="-228600">
              <a:defRPr sz="2400">
                <a:solidFill>
                  <a:srgbClr val="000000"/>
                </a:solidFill>
                <a:latin typeface="Times" panose="02020603050405020304" pitchFamily="18" charset="0"/>
              </a:defRPr>
            </a:lvl4pPr>
            <a:lvl5pPr marL="2057400" indent="-228600">
              <a:defRPr sz="2400">
                <a:solidFill>
                  <a:srgbClr val="000000"/>
                </a:solidFill>
                <a:latin typeface="Times" panose="02020603050405020304" pitchFamily="18" charset="0"/>
              </a:defRPr>
            </a:lvl5pPr>
            <a:lvl6pPr marL="2514600" indent="-228600" eaLnBrk="0" fontAlgn="base" hangingPunct="0">
              <a:spcBef>
                <a:spcPts val="1000"/>
              </a:spcBef>
              <a:spcAft>
                <a:spcPts val="1000"/>
              </a:spcAft>
              <a:buChar char="•"/>
              <a:defRPr sz="2400">
                <a:solidFill>
                  <a:srgbClr val="000000"/>
                </a:solidFill>
                <a:latin typeface="Times" panose="02020603050405020304" pitchFamily="18" charset="0"/>
              </a:defRPr>
            </a:lvl6pPr>
            <a:lvl7pPr marL="2971800" indent="-228600" eaLnBrk="0" fontAlgn="base" hangingPunct="0">
              <a:spcBef>
                <a:spcPts val="1000"/>
              </a:spcBef>
              <a:spcAft>
                <a:spcPts val="1000"/>
              </a:spcAft>
              <a:buChar char="•"/>
              <a:defRPr sz="2400">
                <a:solidFill>
                  <a:srgbClr val="000000"/>
                </a:solidFill>
                <a:latin typeface="Times" panose="02020603050405020304" pitchFamily="18" charset="0"/>
              </a:defRPr>
            </a:lvl7pPr>
            <a:lvl8pPr marL="3429000" indent="-228600" eaLnBrk="0" fontAlgn="base" hangingPunct="0">
              <a:spcBef>
                <a:spcPts val="1000"/>
              </a:spcBef>
              <a:spcAft>
                <a:spcPts val="1000"/>
              </a:spcAft>
              <a:buChar char="•"/>
              <a:defRPr sz="2400">
                <a:solidFill>
                  <a:srgbClr val="000000"/>
                </a:solidFill>
                <a:latin typeface="Times" panose="02020603050405020304" pitchFamily="18" charset="0"/>
              </a:defRPr>
            </a:lvl8pPr>
            <a:lvl9pPr marL="3886200" indent="-228600" eaLnBrk="0" fontAlgn="base" hangingPunct="0">
              <a:spcBef>
                <a:spcPts val="1000"/>
              </a:spcBef>
              <a:spcAft>
                <a:spcPts val="1000"/>
              </a:spcAft>
              <a:buChar char="•"/>
              <a:defRPr sz="2400">
                <a:solidFill>
                  <a:srgbClr val="000000"/>
                </a:solidFill>
                <a:latin typeface="Times" panose="02020603050405020304" pitchFamily="18" charset="0"/>
              </a:defRPr>
            </a:lvl9pPr>
          </a:lstStyle>
          <a:p>
            <a:fld id="{A350F83C-3F24-463B-A063-4EBE3012A706}" type="slidenum">
              <a:rPr lang="en-US" altLang="en-US" sz="1400">
                <a:solidFill>
                  <a:schemeClr val="tx1"/>
                </a:solidFill>
                <a:latin typeface="Times New Roman" panose="02020603050405020304" pitchFamily="18" charset="0"/>
              </a:rPr>
              <a:pPr/>
              <a:t>8</a:t>
            </a:fld>
            <a:endParaRPr lang="en-US" altLang="en-US" sz="14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418842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4294967295"/>
          </p:nvPr>
        </p:nvSpPr>
        <p:spPr>
          <a:xfrm>
            <a:off x="7086600" y="6477000"/>
            <a:ext cx="19050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panose="02020603050405020304" pitchFamily="18" charset="0"/>
              </a:defRPr>
            </a:lvl1pPr>
            <a:lvl2pPr marL="742950" indent="-285750">
              <a:defRPr sz="2400">
                <a:solidFill>
                  <a:srgbClr val="000000"/>
                </a:solidFill>
                <a:latin typeface="Times" panose="02020603050405020304" pitchFamily="18" charset="0"/>
              </a:defRPr>
            </a:lvl2pPr>
            <a:lvl3pPr marL="1143000" indent="-228600">
              <a:defRPr sz="2400">
                <a:solidFill>
                  <a:srgbClr val="000000"/>
                </a:solidFill>
                <a:latin typeface="Times" panose="02020603050405020304" pitchFamily="18" charset="0"/>
              </a:defRPr>
            </a:lvl3pPr>
            <a:lvl4pPr marL="1600200" indent="-228600">
              <a:defRPr sz="2400">
                <a:solidFill>
                  <a:srgbClr val="000000"/>
                </a:solidFill>
                <a:latin typeface="Times" panose="02020603050405020304" pitchFamily="18" charset="0"/>
              </a:defRPr>
            </a:lvl4pPr>
            <a:lvl5pPr marL="2057400" indent="-228600">
              <a:defRPr sz="2400">
                <a:solidFill>
                  <a:srgbClr val="000000"/>
                </a:solidFill>
                <a:latin typeface="Times" panose="02020603050405020304" pitchFamily="18" charset="0"/>
              </a:defRPr>
            </a:lvl5pPr>
            <a:lvl6pPr marL="2514600" indent="-228600" eaLnBrk="0" fontAlgn="base" hangingPunct="0">
              <a:spcBef>
                <a:spcPts val="1000"/>
              </a:spcBef>
              <a:spcAft>
                <a:spcPts val="1000"/>
              </a:spcAft>
              <a:buChar char="•"/>
              <a:defRPr sz="2400">
                <a:solidFill>
                  <a:srgbClr val="000000"/>
                </a:solidFill>
                <a:latin typeface="Times" panose="02020603050405020304" pitchFamily="18" charset="0"/>
              </a:defRPr>
            </a:lvl6pPr>
            <a:lvl7pPr marL="2971800" indent="-228600" eaLnBrk="0" fontAlgn="base" hangingPunct="0">
              <a:spcBef>
                <a:spcPts val="1000"/>
              </a:spcBef>
              <a:spcAft>
                <a:spcPts val="1000"/>
              </a:spcAft>
              <a:buChar char="•"/>
              <a:defRPr sz="2400">
                <a:solidFill>
                  <a:srgbClr val="000000"/>
                </a:solidFill>
                <a:latin typeface="Times" panose="02020603050405020304" pitchFamily="18" charset="0"/>
              </a:defRPr>
            </a:lvl7pPr>
            <a:lvl8pPr marL="3429000" indent="-228600" eaLnBrk="0" fontAlgn="base" hangingPunct="0">
              <a:spcBef>
                <a:spcPts val="1000"/>
              </a:spcBef>
              <a:spcAft>
                <a:spcPts val="1000"/>
              </a:spcAft>
              <a:buChar char="•"/>
              <a:defRPr sz="2400">
                <a:solidFill>
                  <a:srgbClr val="000000"/>
                </a:solidFill>
                <a:latin typeface="Times" panose="02020603050405020304" pitchFamily="18" charset="0"/>
              </a:defRPr>
            </a:lvl8pPr>
            <a:lvl9pPr marL="3886200" indent="-228600" eaLnBrk="0" fontAlgn="base" hangingPunct="0">
              <a:spcBef>
                <a:spcPts val="1000"/>
              </a:spcBef>
              <a:spcAft>
                <a:spcPts val="1000"/>
              </a:spcAft>
              <a:buChar char="•"/>
              <a:defRPr sz="2400">
                <a:solidFill>
                  <a:srgbClr val="000000"/>
                </a:solidFill>
                <a:latin typeface="Times" panose="02020603050405020304" pitchFamily="18" charset="0"/>
              </a:defRPr>
            </a:lvl9pPr>
          </a:lstStyle>
          <a:p>
            <a:fld id="{3E87C932-0378-499D-965E-2B042410B501}" type="slidenum">
              <a:rPr lang="en-US" altLang="en-US" sz="1400">
                <a:solidFill>
                  <a:schemeClr val="tx1"/>
                </a:solidFill>
                <a:latin typeface="Times New Roman" panose="02020603050405020304" pitchFamily="18" charset="0"/>
              </a:rPr>
              <a:pPr/>
              <a:t>9</a:t>
            </a:fld>
            <a:endParaRPr lang="en-US" altLang="en-US" sz="1400">
              <a:solidFill>
                <a:schemeClr val="tx1"/>
              </a:solidFill>
              <a:latin typeface="Times New Roman" panose="02020603050405020304" pitchFamily="18" charset="0"/>
            </a:endParaRPr>
          </a:p>
        </p:txBody>
      </p:sp>
      <p:sp>
        <p:nvSpPr>
          <p:cNvPr id="19459" name="Rectangle 2"/>
          <p:cNvSpPr>
            <a:spLocks noGrp="1" noChangeArrowheads="1"/>
          </p:cNvSpPr>
          <p:nvPr>
            <p:ph type="title"/>
          </p:nvPr>
        </p:nvSpPr>
        <p:spPr/>
        <p:txBody>
          <a:bodyPr/>
          <a:lstStyle/>
          <a:p>
            <a:r>
              <a:rPr lang="en-US" altLang="en-US" smtClean="0"/>
              <a:t>Network Address Translation (NAT)</a:t>
            </a:r>
          </a:p>
        </p:txBody>
      </p:sp>
      <p:sp>
        <p:nvSpPr>
          <p:cNvPr id="19460" name="Rectangle 3"/>
          <p:cNvSpPr>
            <a:spLocks noGrp="1" noChangeArrowheads="1"/>
          </p:cNvSpPr>
          <p:nvPr>
            <p:ph type="body" idx="1"/>
          </p:nvPr>
        </p:nvSpPr>
        <p:spPr/>
        <p:txBody>
          <a:bodyPr/>
          <a:lstStyle/>
          <a:p>
            <a:r>
              <a:rPr lang="en-US" altLang="en-US" smtClean="0"/>
              <a:t>NAT is a router function where IP addresses (and possibly port numbers) of IP datagrams are replaced at the boundary of a private network</a:t>
            </a:r>
          </a:p>
          <a:p>
            <a:endParaRPr lang="en-US" altLang="en-US" smtClean="0"/>
          </a:p>
          <a:p>
            <a:r>
              <a:rPr lang="en-US" altLang="en-US" smtClean="0"/>
              <a:t>NAT is a method that enables hosts on private networks to communicate with hosts on the Internet</a:t>
            </a:r>
          </a:p>
          <a:p>
            <a:endParaRPr lang="en-US" altLang="en-US" smtClean="0"/>
          </a:p>
          <a:p>
            <a:r>
              <a:rPr lang="en-US" altLang="en-US" smtClean="0"/>
              <a:t>NAT is run on routers that connect private networks to the public Internet, to replace the IP address-port pair of an IP packet with another IP address-port pair. </a:t>
            </a:r>
          </a:p>
          <a:p>
            <a:endParaRPr lang="en-US" altLang="en-US" smtClean="0"/>
          </a:p>
        </p:txBody>
      </p:sp>
    </p:spTree>
    <p:extLst>
      <p:ext uri="{BB962C8B-B14F-4D97-AF65-F5344CB8AC3E}">
        <p14:creationId xmlns:p14="http://schemas.microsoft.com/office/powerpoint/2010/main" val="2051205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92735</TotalTime>
  <Words>2313</Words>
  <Application>Microsoft Office PowerPoint</Application>
  <PresentationFormat>On-screen Show (4:3)</PresentationFormat>
  <Paragraphs>539</Paragraphs>
  <Slides>36</Slides>
  <Notes>18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MS PGothic</vt:lpstr>
      <vt:lpstr>新細明體</vt:lpstr>
      <vt:lpstr>Arial</vt:lpstr>
      <vt:lpstr>Calibri</vt:lpstr>
      <vt:lpstr>Calibri Light</vt:lpstr>
      <vt:lpstr>Times</vt:lpstr>
      <vt:lpstr>Times New Roman</vt:lpstr>
      <vt:lpstr>Office Theme</vt:lpstr>
      <vt:lpstr>Microsoft Visio Drawing</vt:lpstr>
      <vt:lpstr>CS 540 Computer Networks II</vt:lpstr>
      <vt:lpstr>PowerPoint Presentation</vt:lpstr>
      <vt:lpstr>Topics</vt:lpstr>
      <vt:lpstr>Reference Books</vt:lpstr>
      <vt:lpstr>Agenda</vt:lpstr>
      <vt:lpstr>Private Network</vt:lpstr>
      <vt:lpstr>Private Addresses</vt:lpstr>
      <vt:lpstr>Network Address Translation (NAT)</vt:lpstr>
      <vt:lpstr>Network Address Translation (NAT)</vt:lpstr>
      <vt:lpstr>Basic Operation of NAT</vt:lpstr>
      <vt:lpstr>Pooling of IP Addresses</vt:lpstr>
      <vt:lpstr>Pooling of IP Addresses</vt:lpstr>
      <vt:lpstr>Supporting Migration between Network Service Providers</vt:lpstr>
      <vt:lpstr>Benefits</vt:lpstr>
      <vt:lpstr>Supporting Migration between network service Providers</vt:lpstr>
      <vt:lpstr>IP Masquerading</vt:lpstr>
      <vt:lpstr>IP Masquerading</vt:lpstr>
      <vt:lpstr>Load Balancing of Servers</vt:lpstr>
      <vt:lpstr>Load Balancing of Servers</vt:lpstr>
      <vt:lpstr>Concerns about NAT</vt:lpstr>
      <vt:lpstr>Concerns about NAT</vt:lpstr>
      <vt:lpstr>Concerns about NAT</vt:lpstr>
      <vt:lpstr>Agenda</vt:lpstr>
      <vt:lpstr>NAT Concepts</vt:lpstr>
      <vt:lpstr>NAT Concepts</vt:lpstr>
      <vt:lpstr>Static vs. Dynamic Translations</vt:lpstr>
      <vt:lpstr>NAT Concepts</vt:lpstr>
      <vt:lpstr>Inside Local/Inside Global Example</vt:lpstr>
      <vt:lpstr>Inside Local/Inside Global Example</vt:lpstr>
      <vt:lpstr>NAT Terminology</vt:lpstr>
      <vt:lpstr>NAT Concepts</vt:lpstr>
      <vt:lpstr>NAT Concepts</vt:lpstr>
      <vt:lpstr>PAT</vt:lpstr>
      <vt:lpstr>NAT vs. PAT</vt:lpstr>
      <vt:lpstr>NAT Order of Operation</vt:lpstr>
      <vt:lpstr>Summary</vt:lpstr>
    </vt:vector>
  </TitlesOfParts>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 William Stallings, Data and Computer Communications, 8/e</dc:title>
  <dc:subject>Lecture Slides</dc:subject>
  <dc:creator>Dr Lawrie Brown</dc:creator>
  <cp:lastModifiedBy>Sandy Wang</cp:lastModifiedBy>
  <cp:revision>566</cp:revision>
  <cp:lastPrinted>2006-08-04T05:39:36Z</cp:lastPrinted>
  <dcterms:created xsi:type="dcterms:W3CDTF">2013-09-25T03:36:40Z</dcterms:created>
  <dcterms:modified xsi:type="dcterms:W3CDTF">2015-03-30T19:55:32Z</dcterms:modified>
</cp:coreProperties>
</file>