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750" r:id="rId1"/>
  </p:sldMasterIdLst>
  <p:notesMasterIdLst>
    <p:notesMasterId r:id="rId51"/>
  </p:notesMasterIdLst>
  <p:handoutMasterIdLst>
    <p:handoutMasterId r:id="rId52"/>
  </p:handoutMasterIdLst>
  <p:sldIdLst>
    <p:sldId id="368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474" r:id="rId39"/>
    <p:sldId id="475" r:id="rId40"/>
    <p:sldId id="476" r:id="rId41"/>
    <p:sldId id="477" r:id="rId42"/>
    <p:sldId id="478" r:id="rId43"/>
    <p:sldId id="479" r:id="rId44"/>
    <p:sldId id="480" r:id="rId45"/>
    <p:sldId id="481" r:id="rId46"/>
    <p:sldId id="482" r:id="rId47"/>
    <p:sldId id="483" r:id="rId48"/>
    <p:sldId id="484" r:id="rId49"/>
    <p:sldId id="386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2" charset="0"/>
        <a:ea typeface="Arial" pitchFamily="32" charset="0"/>
        <a:cs typeface="Arial" pitchFamily="3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99FFCC"/>
    <a:srgbClr val="FFFFCC"/>
    <a:srgbClr val="00FF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206" autoAdjust="0"/>
    <p:restoredTop sz="95179" autoAdjust="0"/>
  </p:normalViewPr>
  <p:slideViewPr>
    <p:cSldViewPr>
      <p:cViewPr varScale="1">
        <p:scale>
          <a:sx n="82" d="100"/>
          <a:sy n="82" d="100"/>
        </p:scale>
        <p:origin x="11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8052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D6E1AFB5-3130-264F-B939-717385EB603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71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83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59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59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D7D863B-902A-5543-B0B7-85D3EFB9BC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78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32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2DC9FB-0FF3-D845-9EAF-3512843626D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/>
        </p:spPr>
        <p:txBody>
          <a:bodyPr/>
          <a:lstStyle/>
          <a:p>
            <a:r>
              <a:rPr lang="en-US" dirty="0"/>
              <a:t>“</a:t>
            </a:r>
            <a:r>
              <a:rPr kumimoji="1" lang="en-US" dirty="0"/>
              <a:t>Data and Computer Communications</a:t>
            </a:r>
            <a:r>
              <a:rPr lang="en-US" dirty="0"/>
              <a:t>”,</a:t>
            </a:r>
            <a:r>
              <a:rPr lang="en-US" dirty="0" smtClean="0"/>
              <a:t> 10/</a:t>
            </a:r>
            <a:r>
              <a:rPr lang="en-US" dirty="0"/>
              <a:t>e, by William Stallings, Chapter </a:t>
            </a:r>
            <a:r>
              <a:rPr lang="en-US" dirty="0" smtClean="0"/>
              <a:t>11 “</a:t>
            </a:r>
            <a:r>
              <a:rPr kumimoji="1" lang="en-US" dirty="0" smtClean="0">
                <a:latin typeface="Times New Roman" pitchFamily="32" charset="0"/>
              </a:rPr>
              <a:t>Local Area Network</a:t>
            </a:r>
            <a:r>
              <a:rPr kumimoji="1" lang="en-GB" dirty="0" smtClean="0">
                <a:latin typeface="Times New Roman" pitchFamily="32" charset="0"/>
              </a:rPr>
              <a:t> Overview</a:t>
            </a:r>
            <a:r>
              <a:rPr lang="en-US" dirty="0" smtClean="0"/>
              <a:t>”</a:t>
            </a:r>
            <a:r>
              <a:rPr lang="en-US" dirty="0"/>
              <a:t>.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7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E5883-2D5A-4C87-8820-BB459A37B2B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8610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86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9D5AF-C075-4251-8816-0E9E698EC39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16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38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DDE5F-84F1-4E93-99E8-E1F8377B155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5778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496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6E1E5-1A56-4BF7-9742-4E23D8BFE53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18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Calculation = &lt;number of possible characters&gt; to the &lt;password length&gt; power</a:t>
            </a:r>
          </a:p>
          <a:p>
            <a:r>
              <a:rPr lang="en-US" altLang="en-US" smtClean="0"/>
              <a:t>Result is maximum number of guesses needed to find the right password.</a:t>
            </a:r>
          </a:p>
          <a:p>
            <a:r>
              <a:rPr lang="en-US" altLang="en-US" smtClean="0"/>
              <a:t>This is taken from NIST, and assumes many computers are used in parallel to crack a password.  Think criminal effort potentially using bots.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D06388-01F4-4A83-BBBF-69FE17EC26A2}" type="slidenum">
              <a:rPr lang="en-US" altLang="en-US" i="0"/>
              <a:pPr/>
              <a:t>49</a:t>
            </a:fld>
            <a:endParaRPr lang="en-US" altLang="en-US" i="0"/>
          </a:p>
        </p:txBody>
      </p:sp>
    </p:spTree>
    <p:extLst>
      <p:ext uri="{BB962C8B-B14F-4D97-AF65-F5344CB8AC3E}">
        <p14:creationId xmlns:p14="http://schemas.microsoft.com/office/powerpoint/2010/main" val="260002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and Computer Communications, Ninth Edition by William Stallings, (c) Pearson Education - Prentice Hall,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69CC-C4EF-CE44-8FE8-4417A2163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7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C22B-BD40-EE4D-8BCA-11ADF8C63D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3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123D3-5594-294D-847F-EF0836CFC4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3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A463ED-6D89-43E5-8120-C45131131B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CCE13-AA8A-4897-800A-28758AF64257}" type="datetimeFigureOut">
              <a:rPr lang="en-US"/>
              <a:pPr>
                <a:defRPr/>
              </a:pPr>
              <a:t>3/26/2015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9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A7434-7BE5-4E60-BE67-8D466395D7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61A45-0828-4612-B534-1ECB725A15A2}" type="datetimeFigureOut">
              <a:rPr lang="en-US"/>
              <a:pPr>
                <a:defRPr/>
              </a:pPr>
              <a:t>3/26/2015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FC1D6-BF0C-9749-816C-1702B0C4A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60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C47-D783-9040-89DA-8EF84378EE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47800"/>
            <a:ext cx="3886200" cy="472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3886200" cy="4729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F1B6F-62CC-5F4D-9F84-332ECC6501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64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4D59-E122-044A-A01D-E29AED99A7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59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A712-7836-3E46-B05C-35E636B563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42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920E5-3B0C-3343-BA3D-A98C053EC4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5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51F6-4E5A-1F44-ADED-8BB7DA8937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62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C37E-4ADF-AF46-98A3-0D5FB97F60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7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4A9E-3D93-6645-9515-77362D14FB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8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85800"/>
            <a:ext cx="7848600" cy="1752600"/>
          </a:xfrm>
        </p:spPr>
        <p:txBody>
          <a:bodyPr/>
          <a:lstStyle/>
          <a:p>
            <a:pPr eaLnBrk="1" hangingPunct="1"/>
            <a:r>
              <a:rPr kumimoji="1" lang="en-US" dirty="0" smtClean="0"/>
              <a:t>CS 540</a:t>
            </a:r>
            <a:br>
              <a:rPr kumimoji="1" lang="en-US" dirty="0" smtClean="0"/>
            </a:br>
            <a:r>
              <a:rPr kumimoji="1" lang="en-US" dirty="0" smtClean="0"/>
              <a:t>Computer Networks II</a:t>
            </a:r>
            <a:endParaRPr lang="en-AU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10000"/>
            <a:ext cx="6400800" cy="2057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Sandy Wang</a:t>
            </a:r>
          </a:p>
          <a:p>
            <a:pPr eaLnBrk="1" hangingPunct="1"/>
            <a:r>
              <a:rPr lang="en-US" sz="2800" dirty="0"/>
              <a:t>c</a:t>
            </a:r>
            <a:r>
              <a:rPr lang="en-US" sz="2800" dirty="0" smtClean="0"/>
              <a:t>hwang_98@yahoo.com</a:t>
            </a:r>
            <a:endParaRPr lang="en-US" sz="2800" dirty="0"/>
          </a:p>
          <a:p>
            <a:pPr eaLnBrk="1" hangingPunct="1"/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Routing Attacks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Distance Vector Routing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Announce 0 distance to all other nodes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 err="1"/>
              <a:t>Blackhole</a:t>
            </a:r>
            <a:r>
              <a:rPr lang="en-US" altLang="en-US" sz="2000" dirty="0"/>
              <a:t> traffic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Eavesdrop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Link State Routing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 drop links randomly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 claim direct link to any other routers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BGP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ASes</a:t>
            </a:r>
            <a:r>
              <a:rPr lang="en-US" altLang="en-US" sz="2400" dirty="0"/>
              <a:t> can announce arbitrary prefix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/>
              <a:t>ASes</a:t>
            </a:r>
            <a:r>
              <a:rPr lang="en-US" altLang="en-US" sz="2400" dirty="0"/>
              <a:t> can alter path</a:t>
            </a:r>
          </a:p>
        </p:txBody>
      </p:sp>
    </p:spTree>
    <p:extLst>
      <p:ext uri="{BB962C8B-B14F-4D97-AF65-F5344CB8AC3E}">
        <p14:creationId xmlns:p14="http://schemas.microsoft.com/office/powerpoint/2010/main" val="241323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Attacks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>
                <a:sym typeface="Wingdings" panose="05000000000000000000" pitchFamily="2" charset="2"/>
              </a:rPr>
              <a:t>Issues?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sym typeface="Wingdings" panose="05000000000000000000" pitchFamily="2" charset="2"/>
              </a:rPr>
              <a:t>Server needs to keep waiting for ACK y+1</a:t>
            </a:r>
          </a:p>
          <a:p>
            <a:pPr lvl="1">
              <a:lnSpc>
                <a:spcPct val="80000"/>
              </a:lnSpc>
            </a:pPr>
            <a:r>
              <a:rPr lang="en-US" altLang="en-US" sz="2400">
                <a:sym typeface="Wingdings" panose="05000000000000000000" pitchFamily="2" charset="2"/>
              </a:rPr>
              <a:t>Server recognizes Client based on IP address/port and y+1</a:t>
            </a:r>
            <a:endParaRPr lang="en-US" altLang="en-US" sz="2400" baseline="-25000">
              <a:sym typeface="Wingdings" panose="05000000000000000000" pitchFamily="2" charset="2"/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304800" y="2362200"/>
            <a:ext cx="2436813" cy="1751013"/>
            <a:chOff x="192" y="1488"/>
            <a:chExt cx="1535" cy="1103"/>
          </a:xfrm>
        </p:grpSpPr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0" i="0">
                  <a:latin typeface="Times New Roman" panose="02020603050405020304" pitchFamily="18" charset="0"/>
                </a:rPr>
                <a:t>Client</a:t>
              </a:r>
            </a:p>
          </p:txBody>
        </p:sp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7086600" y="1676400"/>
            <a:ext cx="2055813" cy="2665413"/>
            <a:chOff x="4464" y="1056"/>
            <a:chExt cx="1295" cy="1679"/>
          </a:xfrm>
        </p:grpSpPr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4464" y="2448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400" b="0" i="0">
                  <a:latin typeface="Times New Roman" panose="02020603050405020304" pitchFamily="18" charset="0"/>
                </a:rPr>
                <a:t>Server</a:t>
              </a:r>
            </a:p>
          </p:txBody>
        </p:sp>
        <p:pic>
          <p:nvPicPr>
            <p:cNvPr id="7177" name="Picture 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056"/>
              <a:ext cx="1078" cy="1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5257800" y="2514600"/>
            <a:ext cx="1674813" cy="630238"/>
            <a:chOff x="3312" y="1584"/>
            <a:chExt cx="1055" cy="397"/>
          </a:xfrm>
        </p:grpSpPr>
        <p:grpSp>
          <p:nvGrpSpPr>
            <p:cNvPr id="7179" name="Group 11"/>
            <p:cNvGrpSpPr>
              <a:grpSpLocks/>
            </p:cNvGrpSpPr>
            <p:nvPr/>
          </p:nvGrpSpPr>
          <p:grpSpPr bwMode="auto">
            <a:xfrm>
              <a:off x="3312" y="1584"/>
              <a:ext cx="1055" cy="159"/>
              <a:chOff x="3312" y="1584"/>
              <a:chExt cx="1055" cy="159"/>
            </a:xfrm>
          </p:grpSpPr>
          <p:sp>
            <p:nvSpPr>
              <p:cNvPr id="7180" name="Freeform 12"/>
              <p:cNvSpPr>
                <a:spLocks noChangeArrowheads="1"/>
              </p:cNvSpPr>
              <p:nvPr/>
            </p:nvSpPr>
            <p:spPr bwMode="auto">
              <a:xfrm>
                <a:off x="3477" y="1584"/>
                <a:ext cx="891" cy="160"/>
              </a:xfrm>
              <a:custGeom>
                <a:avLst/>
                <a:gdLst>
                  <a:gd name="T0" fmla="*/ 0 w 3931"/>
                  <a:gd name="T1" fmla="*/ 176 h 707"/>
                  <a:gd name="T2" fmla="*/ 2766 w 3931"/>
                  <a:gd name="T3" fmla="*/ 176 h 707"/>
                  <a:gd name="T4" fmla="*/ 2766 w 3931"/>
                  <a:gd name="T5" fmla="*/ 0 h 707"/>
                  <a:gd name="T6" fmla="*/ 3930 w 3931"/>
                  <a:gd name="T7" fmla="*/ 353 h 707"/>
                  <a:gd name="T8" fmla="*/ 2766 w 3931"/>
                  <a:gd name="T9" fmla="*/ 706 h 707"/>
                  <a:gd name="T10" fmla="*/ 2766 w 3931"/>
                  <a:gd name="T11" fmla="*/ 530 h 707"/>
                  <a:gd name="T12" fmla="*/ 0 w 3931"/>
                  <a:gd name="T13" fmla="*/ 530 h 707"/>
                  <a:gd name="T14" fmla="*/ 0 w 3931"/>
                  <a:gd name="T15" fmla="*/ 176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31" h="707">
                    <a:moveTo>
                      <a:pt x="0" y="176"/>
                    </a:moveTo>
                    <a:lnTo>
                      <a:pt x="2766" y="176"/>
                    </a:lnTo>
                    <a:lnTo>
                      <a:pt x="2766" y="0"/>
                    </a:lnTo>
                    <a:lnTo>
                      <a:pt x="3930" y="353"/>
                    </a:lnTo>
                    <a:lnTo>
                      <a:pt x="2766" y="706"/>
                    </a:lnTo>
                    <a:lnTo>
                      <a:pt x="2766" y="530"/>
                    </a:lnTo>
                    <a:lnTo>
                      <a:pt x="0" y="530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" name="Freeform 13"/>
              <p:cNvSpPr>
                <a:spLocks noChangeArrowheads="1"/>
              </p:cNvSpPr>
              <p:nvPr/>
            </p:nvSpPr>
            <p:spPr bwMode="auto">
              <a:xfrm>
                <a:off x="3312" y="1624"/>
                <a:ext cx="33" cy="81"/>
              </a:xfrm>
              <a:custGeom>
                <a:avLst/>
                <a:gdLst>
                  <a:gd name="T0" fmla="*/ 0 w 146"/>
                  <a:gd name="T1" fmla="*/ 0 h 355"/>
                  <a:gd name="T2" fmla="*/ 145 w 146"/>
                  <a:gd name="T3" fmla="*/ 0 h 355"/>
                  <a:gd name="T4" fmla="*/ 145 w 146"/>
                  <a:gd name="T5" fmla="*/ 354 h 355"/>
                  <a:gd name="T6" fmla="*/ 0 w 146"/>
                  <a:gd name="T7" fmla="*/ 354 h 355"/>
                  <a:gd name="T8" fmla="*/ 0 w 146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55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" name="Freeform 14"/>
              <p:cNvSpPr>
                <a:spLocks noChangeArrowheads="1"/>
              </p:cNvSpPr>
              <p:nvPr/>
            </p:nvSpPr>
            <p:spPr bwMode="auto">
              <a:xfrm>
                <a:off x="3378" y="1624"/>
                <a:ext cx="66" cy="81"/>
              </a:xfrm>
              <a:custGeom>
                <a:avLst/>
                <a:gdLst>
                  <a:gd name="T0" fmla="*/ 0 w 292"/>
                  <a:gd name="T1" fmla="*/ 0 h 355"/>
                  <a:gd name="T2" fmla="*/ 291 w 292"/>
                  <a:gd name="T3" fmla="*/ 0 h 355"/>
                  <a:gd name="T4" fmla="*/ 291 w 292"/>
                  <a:gd name="T5" fmla="*/ 354 h 355"/>
                  <a:gd name="T6" fmla="*/ 0 w 292"/>
                  <a:gd name="T7" fmla="*/ 354 h 355"/>
                  <a:gd name="T8" fmla="*/ 0 w 292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355">
                    <a:moveTo>
                      <a:pt x="0" y="0"/>
                    </a:moveTo>
                    <a:lnTo>
                      <a:pt x="291" y="0"/>
                    </a:lnTo>
                    <a:lnTo>
                      <a:pt x="291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3360" y="1744"/>
              <a:ext cx="72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000" b="0" i="0">
                  <a:latin typeface="Times New Roman" panose="02020603050405020304" pitchFamily="18" charset="0"/>
                </a:rPr>
                <a:t>SYN x</a:t>
              </a:r>
            </a:p>
          </p:txBody>
        </p:sp>
      </p:grpSp>
      <p:grpSp>
        <p:nvGrpSpPr>
          <p:cNvPr id="7196" name="Group 28"/>
          <p:cNvGrpSpPr>
            <a:grpSpLocks/>
          </p:cNvGrpSpPr>
          <p:nvPr/>
        </p:nvGrpSpPr>
        <p:grpSpPr bwMode="auto">
          <a:xfrm>
            <a:off x="2286000" y="2819400"/>
            <a:ext cx="1981200" cy="630238"/>
            <a:chOff x="1440" y="1776"/>
            <a:chExt cx="1248" cy="397"/>
          </a:xfrm>
        </p:grpSpPr>
        <p:grpSp>
          <p:nvGrpSpPr>
            <p:cNvPr id="7185" name="Group 17"/>
            <p:cNvGrpSpPr>
              <a:grpSpLocks/>
            </p:cNvGrpSpPr>
            <p:nvPr/>
          </p:nvGrpSpPr>
          <p:grpSpPr bwMode="auto">
            <a:xfrm>
              <a:off x="1440" y="1776"/>
              <a:ext cx="1055" cy="159"/>
              <a:chOff x="1440" y="1776"/>
              <a:chExt cx="1055" cy="159"/>
            </a:xfrm>
          </p:grpSpPr>
          <p:sp>
            <p:nvSpPr>
              <p:cNvPr id="7186" name="Freeform 18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891" cy="160"/>
              </a:xfrm>
              <a:custGeom>
                <a:avLst/>
                <a:gdLst>
                  <a:gd name="T0" fmla="*/ 3929 w 3930"/>
                  <a:gd name="T1" fmla="*/ 176 h 707"/>
                  <a:gd name="T2" fmla="*/ 1164 w 3930"/>
                  <a:gd name="T3" fmla="*/ 176 h 707"/>
                  <a:gd name="T4" fmla="*/ 1164 w 3930"/>
                  <a:gd name="T5" fmla="*/ 0 h 707"/>
                  <a:gd name="T6" fmla="*/ 0 w 3930"/>
                  <a:gd name="T7" fmla="*/ 353 h 707"/>
                  <a:gd name="T8" fmla="*/ 1164 w 3930"/>
                  <a:gd name="T9" fmla="*/ 706 h 707"/>
                  <a:gd name="T10" fmla="*/ 1164 w 3930"/>
                  <a:gd name="T11" fmla="*/ 530 h 707"/>
                  <a:gd name="T12" fmla="*/ 3929 w 3930"/>
                  <a:gd name="T13" fmla="*/ 530 h 707"/>
                  <a:gd name="T14" fmla="*/ 3929 w 3930"/>
                  <a:gd name="T15" fmla="*/ 176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30" h="707">
                    <a:moveTo>
                      <a:pt x="3929" y="176"/>
                    </a:moveTo>
                    <a:lnTo>
                      <a:pt x="1164" y="176"/>
                    </a:lnTo>
                    <a:lnTo>
                      <a:pt x="1164" y="0"/>
                    </a:lnTo>
                    <a:lnTo>
                      <a:pt x="0" y="353"/>
                    </a:lnTo>
                    <a:lnTo>
                      <a:pt x="1164" y="706"/>
                    </a:lnTo>
                    <a:lnTo>
                      <a:pt x="1164" y="530"/>
                    </a:lnTo>
                    <a:lnTo>
                      <a:pt x="3929" y="530"/>
                    </a:lnTo>
                    <a:lnTo>
                      <a:pt x="3929" y="176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7" name="Freeform 19"/>
              <p:cNvSpPr>
                <a:spLocks noChangeArrowheads="1"/>
              </p:cNvSpPr>
              <p:nvPr/>
            </p:nvSpPr>
            <p:spPr bwMode="auto">
              <a:xfrm>
                <a:off x="2463" y="1816"/>
                <a:ext cx="33" cy="81"/>
              </a:xfrm>
              <a:custGeom>
                <a:avLst/>
                <a:gdLst>
                  <a:gd name="T0" fmla="*/ 145 w 146"/>
                  <a:gd name="T1" fmla="*/ 0 h 355"/>
                  <a:gd name="T2" fmla="*/ 0 w 146"/>
                  <a:gd name="T3" fmla="*/ 0 h 355"/>
                  <a:gd name="T4" fmla="*/ 0 w 146"/>
                  <a:gd name="T5" fmla="*/ 354 h 355"/>
                  <a:gd name="T6" fmla="*/ 145 w 146"/>
                  <a:gd name="T7" fmla="*/ 354 h 355"/>
                  <a:gd name="T8" fmla="*/ 145 w 146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55">
                    <a:moveTo>
                      <a:pt x="145" y="0"/>
                    </a:moveTo>
                    <a:lnTo>
                      <a:pt x="0" y="0"/>
                    </a:lnTo>
                    <a:lnTo>
                      <a:pt x="0" y="354"/>
                    </a:lnTo>
                    <a:lnTo>
                      <a:pt x="145" y="354"/>
                    </a:lnTo>
                    <a:lnTo>
                      <a:pt x="145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8" name="Freeform 20"/>
              <p:cNvSpPr>
                <a:spLocks noChangeArrowheads="1"/>
              </p:cNvSpPr>
              <p:nvPr/>
            </p:nvSpPr>
            <p:spPr bwMode="auto">
              <a:xfrm>
                <a:off x="2364" y="1816"/>
                <a:ext cx="66" cy="81"/>
              </a:xfrm>
              <a:custGeom>
                <a:avLst/>
                <a:gdLst>
                  <a:gd name="T0" fmla="*/ 291 w 292"/>
                  <a:gd name="T1" fmla="*/ 0 h 355"/>
                  <a:gd name="T2" fmla="*/ 0 w 292"/>
                  <a:gd name="T3" fmla="*/ 0 h 355"/>
                  <a:gd name="T4" fmla="*/ 0 w 292"/>
                  <a:gd name="T5" fmla="*/ 354 h 355"/>
                  <a:gd name="T6" fmla="*/ 291 w 292"/>
                  <a:gd name="T7" fmla="*/ 354 h 355"/>
                  <a:gd name="T8" fmla="*/ 291 w 292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355">
                    <a:moveTo>
                      <a:pt x="291" y="0"/>
                    </a:moveTo>
                    <a:lnTo>
                      <a:pt x="0" y="0"/>
                    </a:lnTo>
                    <a:lnTo>
                      <a:pt x="0" y="354"/>
                    </a:lnTo>
                    <a:lnTo>
                      <a:pt x="291" y="354"/>
                    </a:lnTo>
                    <a:lnTo>
                      <a:pt x="291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1488" y="1936"/>
              <a:ext cx="120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000" b="0" i="0">
                  <a:latin typeface="Times New Roman" panose="02020603050405020304" pitchFamily="18" charset="0"/>
                </a:rPr>
                <a:t>SYN y | ACK x+1</a:t>
              </a:r>
            </a:p>
          </p:txBody>
        </p:sp>
      </p:grpSp>
      <p:grpSp>
        <p:nvGrpSpPr>
          <p:cNvPr id="7190" name="Group 22"/>
          <p:cNvGrpSpPr>
            <a:grpSpLocks/>
          </p:cNvGrpSpPr>
          <p:nvPr/>
        </p:nvGrpSpPr>
        <p:grpSpPr bwMode="auto">
          <a:xfrm>
            <a:off x="5181600" y="3276600"/>
            <a:ext cx="1827213" cy="630238"/>
            <a:chOff x="3312" y="2064"/>
            <a:chExt cx="1055" cy="397"/>
          </a:xfrm>
        </p:grpSpPr>
        <p:grpSp>
          <p:nvGrpSpPr>
            <p:cNvPr id="7191" name="Group 23"/>
            <p:cNvGrpSpPr>
              <a:grpSpLocks/>
            </p:cNvGrpSpPr>
            <p:nvPr/>
          </p:nvGrpSpPr>
          <p:grpSpPr bwMode="auto">
            <a:xfrm>
              <a:off x="3312" y="2064"/>
              <a:ext cx="1055" cy="159"/>
              <a:chOff x="3312" y="2064"/>
              <a:chExt cx="1055" cy="159"/>
            </a:xfrm>
          </p:grpSpPr>
          <p:sp>
            <p:nvSpPr>
              <p:cNvPr id="7192" name="Freeform 24"/>
              <p:cNvSpPr>
                <a:spLocks noChangeArrowheads="1"/>
              </p:cNvSpPr>
              <p:nvPr/>
            </p:nvSpPr>
            <p:spPr bwMode="auto">
              <a:xfrm>
                <a:off x="3477" y="2064"/>
                <a:ext cx="891" cy="160"/>
              </a:xfrm>
              <a:custGeom>
                <a:avLst/>
                <a:gdLst>
                  <a:gd name="T0" fmla="*/ 0 w 3931"/>
                  <a:gd name="T1" fmla="*/ 176 h 707"/>
                  <a:gd name="T2" fmla="*/ 2766 w 3931"/>
                  <a:gd name="T3" fmla="*/ 176 h 707"/>
                  <a:gd name="T4" fmla="*/ 2766 w 3931"/>
                  <a:gd name="T5" fmla="*/ 0 h 707"/>
                  <a:gd name="T6" fmla="*/ 3930 w 3931"/>
                  <a:gd name="T7" fmla="*/ 353 h 707"/>
                  <a:gd name="T8" fmla="*/ 2766 w 3931"/>
                  <a:gd name="T9" fmla="*/ 706 h 707"/>
                  <a:gd name="T10" fmla="*/ 2766 w 3931"/>
                  <a:gd name="T11" fmla="*/ 530 h 707"/>
                  <a:gd name="T12" fmla="*/ 0 w 3931"/>
                  <a:gd name="T13" fmla="*/ 530 h 707"/>
                  <a:gd name="T14" fmla="*/ 0 w 3931"/>
                  <a:gd name="T15" fmla="*/ 176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31" h="707">
                    <a:moveTo>
                      <a:pt x="0" y="176"/>
                    </a:moveTo>
                    <a:lnTo>
                      <a:pt x="2766" y="176"/>
                    </a:lnTo>
                    <a:lnTo>
                      <a:pt x="2766" y="0"/>
                    </a:lnTo>
                    <a:lnTo>
                      <a:pt x="3930" y="353"/>
                    </a:lnTo>
                    <a:lnTo>
                      <a:pt x="2766" y="706"/>
                    </a:lnTo>
                    <a:lnTo>
                      <a:pt x="2766" y="530"/>
                    </a:lnTo>
                    <a:lnTo>
                      <a:pt x="0" y="530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3" name="Freeform 25"/>
              <p:cNvSpPr>
                <a:spLocks noChangeArrowheads="1"/>
              </p:cNvSpPr>
              <p:nvPr/>
            </p:nvSpPr>
            <p:spPr bwMode="auto">
              <a:xfrm>
                <a:off x="3312" y="2104"/>
                <a:ext cx="33" cy="81"/>
              </a:xfrm>
              <a:custGeom>
                <a:avLst/>
                <a:gdLst>
                  <a:gd name="T0" fmla="*/ 0 w 146"/>
                  <a:gd name="T1" fmla="*/ 0 h 355"/>
                  <a:gd name="T2" fmla="*/ 145 w 146"/>
                  <a:gd name="T3" fmla="*/ 0 h 355"/>
                  <a:gd name="T4" fmla="*/ 145 w 146"/>
                  <a:gd name="T5" fmla="*/ 354 h 355"/>
                  <a:gd name="T6" fmla="*/ 0 w 146"/>
                  <a:gd name="T7" fmla="*/ 354 h 355"/>
                  <a:gd name="T8" fmla="*/ 0 w 146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55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94" name="Freeform 26"/>
              <p:cNvSpPr>
                <a:spLocks noChangeArrowheads="1"/>
              </p:cNvSpPr>
              <p:nvPr/>
            </p:nvSpPr>
            <p:spPr bwMode="auto">
              <a:xfrm>
                <a:off x="3378" y="2104"/>
                <a:ext cx="66" cy="81"/>
              </a:xfrm>
              <a:custGeom>
                <a:avLst/>
                <a:gdLst>
                  <a:gd name="T0" fmla="*/ 0 w 292"/>
                  <a:gd name="T1" fmla="*/ 0 h 355"/>
                  <a:gd name="T2" fmla="*/ 291 w 292"/>
                  <a:gd name="T3" fmla="*/ 0 h 355"/>
                  <a:gd name="T4" fmla="*/ 291 w 292"/>
                  <a:gd name="T5" fmla="*/ 354 h 355"/>
                  <a:gd name="T6" fmla="*/ 0 w 292"/>
                  <a:gd name="T7" fmla="*/ 354 h 355"/>
                  <a:gd name="T8" fmla="*/ 0 w 292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355">
                    <a:moveTo>
                      <a:pt x="0" y="0"/>
                    </a:moveTo>
                    <a:lnTo>
                      <a:pt x="291" y="0"/>
                    </a:lnTo>
                    <a:lnTo>
                      <a:pt x="291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95" name="Text Box 27"/>
            <p:cNvSpPr txBox="1">
              <a:spLocks noChangeArrowheads="1"/>
            </p:cNvSpPr>
            <p:nvPr/>
          </p:nvSpPr>
          <p:spPr bwMode="auto">
            <a:xfrm>
              <a:off x="3360" y="2224"/>
              <a:ext cx="72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000" b="0" i="0">
                  <a:latin typeface="Times New Roman" panose="02020603050405020304" pitchFamily="18" charset="0"/>
                </a:rPr>
                <a:t>ACK y+1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064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Layer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TCP SYN Flooding</a:t>
            </a:r>
          </a:p>
          <a:p>
            <a:pPr lvl="1"/>
            <a:r>
              <a:rPr lang="en-US" altLang="en-US"/>
              <a:t>Exploit state allocated at server after initial SYN packet</a:t>
            </a:r>
          </a:p>
          <a:p>
            <a:pPr lvl="1"/>
            <a:r>
              <a:rPr lang="en-US" altLang="en-US"/>
              <a:t>Send a SYN and don’t reply with ACK</a:t>
            </a:r>
          </a:p>
          <a:p>
            <a:pPr lvl="1"/>
            <a:r>
              <a:rPr lang="en-US" altLang="en-US"/>
              <a:t>Server will wait for 511 seconds for ACK</a:t>
            </a:r>
          </a:p>
          <a:p>
            <a:pPr lvl="1"/>
            <a:r>
              <a:rPr lang="en-US" altLang="en-US"/>
              <a:t>Finite queue size for incomplete connections (1024)</a:t>
            </a:r>
          </a:p>
          <a:p>
            <a:pPr lvl="1"/>
            <a:r>
              <a:rPr lang="en-US" altLang="en-US"/>
              <a:t>Once the queue is full it doesn’t accept requests</a:t>
            </a:r>
          </a:p>
        </p:txBody>
      </p:sp>
    </p:spTree>
    <p:extLst>
      <p:ext uri="{BB962C8B-B14F-4D97-AF65-F5344CB8AC3E}">
        <p14:creationId xmlns:p14="http://schemas.microsoft.com/office/powerpoint/2010/main" val="103500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Layer Attacks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TCP Session Hijack</a:t>
            </a:r>
          </a:p>
          <a:p>
            <a:pPr lvl="1"/>
            <a:r>
              <a:rPr lang="en-US" altLang="en-US" sz="2000" dirty="0"/>
              <a:t>When is a TCP packet valid?</a:t>
            </a:r>
          </a:p>
          <a:p>
            <a:pPr lvl="2"/>
            <a:r>
              <a:rPr lang="en-US" altLang="en-US" sz="2000" dirty="0"/>
              <a:t>Address/Port/Sequence Number in window</a:t>
            </a:r>
          </a:p>
          <a:p>
            <a:pPr lvl="1"/>
            <a:r>
              <a:rPr lang="en-US" altLang="en-US" sz="2000" dirty="0"/>
              <a:t>How to get sequence number?</a:t>
            </a:r>
          </a:p>
          <a:p>
            <a:pPr lvl="2"/>
            <a:r>
              <a:rPr lang="en-US" altLang="en-US" sz="2000" dirty="0"/>
              <a:t>Sniff traffic</a:t>
            </a:r>
          </a:p>
          <a:p>
            <a:pPr lvl="2"/>
            <a:r>
              <a:rPr lang="en-US" altLang="en-US" sz="2000" dirty="0"/>
              <a:t>Guess it</a:t>
            </a:r>
          </a:p>
          <a:p>
            <a:pPr lvl="3"/>
            <a:r>
              <a:rPr lang="en-US" altLang="en-US" sz="2000" dirty="0"/>
              <a:t>Many earlier systems had predictable ISN</a:t>
            </a:r>
          </a:p>
          <a:p>
            <a:pPr lvl="1"/>
            <a:r>
              <a:rPr lang="en-US" altLang="en-US" sz="2000" dirty="0"/>
              <a:t>Inject arbitrary data to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23737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Layer Attacks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TCP Session Poisoning</a:t>
            </a:r>
          </a:p>
          <a:p>
            <a:pPr lvl="1"/>
            <a:r>
              <a:rPr lang="en-US" altLang="en-US" sz="2000" dirty="0"/>
              <a:t>Send RST packet</a:t>
            </a:r>
          </a:p>
          <a:p>
            <a:pPr lvl="2"/>
            <a:r>
              <a:rPr lang="en-US" altLang="en-US" sz="2000" dirty="0"/>
              <a:t>Will tear down connection</a:t>
            </a:r>
          </a:p>
          <a:p>
            <a:pPr lvl="1"/>
            <a:r>
              <a:rPr lang="en-US" altLang="en-US" sz="2000" dirty="0"/>
              <a:t>Do you have to guess the exact sequence number?</a:t>
            </a:r>
          </a:p>
          <a:p>
            <a:pPr lvl="2"/>
            <a:r>
              <a:rPr lang="en-US" altLang="en-US" sz="2000" dirty="0"/>
              <a:t>Anywhere in window is fine</a:t>
            </a:r>
          </a:p>
          <a:p>
            <a:pPr lvl="2"/>
            <a:r>
              <a:rPr lang="en-US" altLang="en-US" sz="2000" dirty="0"/>
              <a:t>For 64k window it takes 64k packets to reset</a:t>
            </a:r>
          </a:p>
          <a:p>
            <a:pPr lvl="2"/>
            <a:r>
              <a:rPr lang="en-US" altLang="en-US" sz="2000" dirty="0"/>
              <a:t>About 15 seconds for a T1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86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Layer Attacks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Applications don’t authenticate properly</a:t>
            </a:r>
          </a:p>
          <a:p>
            <a:r>
              <a:rPr lang="en-US" altLang="en-US"/>
              <a:t>Authentication information in clear</a:t>
            </a:r>
          </a:p>
          <a:p>
            <a:pPr lvl="1"/>
            <a:r>
              <a:rPr lang="en-US" altLang="en-US"/>
              <a:t>FTP, Telnet, POP</a:t>
            </a:r>
          </a:p>
          <a:p>
            <a:r>
              <a:rPr lang="en-US" altLang="en-US"/>
              <a:t>DNS insecurity</a:t>
            </a:r>
          </a:p>
          <a:p>
            <a:pPr lvl="1"/>
            <a:r>
              <a:rPr lang="en-US" altLang="en-US"/>
              <a:t>DNS poisoning</a:t>
            </a:r>
          </a:p>
          <a:p>
            <a:pPr lvl="1"/>
            <a:r>
              <a:rPr lang="en-US" altLang="en-US"/>
              <a:t>DNS zone transfer</a:t>
            </a:r>
          </a:p>
        </p:txBody>
      </p:sp>
    </p:spTree>
    <p:extLst>
      <p:ext uri="{BB962C8B-B14F-4D97-AF65-F5344CB8AC3E}">
        <p14:creationId xmlns:p14="http://schemas.microsoft.com/office/powerpoint/2010/main" val="63192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1447800" y="1828799"/>
            <a:ext cx="1981200" cy="1342714"/>
            <a:chOff x="192" y="1488"/>
            <a:chExt cx="1536" cy="1096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192" y="2256"/>
              <a:ext cx="153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/>
                <a:t>Shimomura (S)</a:t>
              </a:r>
              <a:endParaRPr lang="en-GB" altLang="en-US" sz="2000"/>
            </a:p>
          </p:txBody>
        </p:sp>
        <p:pic>
          <p:nvPicPr>
            <p:cNvPr id="5223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2231" name="Group 7"/>
          <p:cNvGrpSpPr>
            <a:grpSpLocks/>
          </p:cNvGrpSpPr>
          <p:nvPr/>
        </p:nvGrpSpPr>
        <p:grpSpPr bwMode="auto">
          <a:xfrm>
            <a:off x="5791200" y="1981200"/>
            <a:ext cx="1981200" cy="1243013"/>
            <a:chOff x="192" y="1488"/>
            <a:chExt cx="1536" cy="1133"/>
          </a:xfrm>
        </p:grpSpPr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Trusted (T)</a:t>
              </a:r>
            </a:p>
          </p:txBody>
        </p:sp>
        <p:pic>
          <p:nvPicPr>
            <p:cNvPr id="52233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2234" name="Group 10"/>
          <p:cNvGrpSpPr>
            <a:grpSpLocks/>
          </p:cNvGrpSpPr>
          <p:nvPr/>
        </p:nvGrpSpPr>
        <p:grpSpPr bwMode="auto">
          <a:xfrm>
            <a:off x="3581400" y="3733800"/>
            <a:ext cx="1828800" cy="1152525"/>
            <a:chOff x="192" y="1488"/>
            <a:chExt cx="1536" cy="1169"/>
          </a:xfrm>
        </p:grpSpPr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Mitnick</a:t>
              </a:r>
            </a:p>
          </p:txBody>
        </p:sp>
        <p:pic>
          <p:nvPicPr>
            <p:cNvPr id="52236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cxnSp>
        <p:nvCxnSpPr>
          <p:cNvPr id="52237" name="AutoShape 13"/>
          <p:cNvCxnSpPr>
            <a:cxnSpLocks noChangeShapeType="1"/>
          </p:cNvCxnSpPr>
          <p:nvPr/>
        </p:nvCxnSpPr>
        <p:spPr bwMode="auto">
          <a:xfrm rot="5400000" flipH="1">
            <a:off x="2955132" y="2278856"/>
            <a:ext cx="1433512" cy="1476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717925" y="2322513"/>
            <a:ext cx="831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Finger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304800" y="3657600"/>
            <a:ext cx="3429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showmount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b="0" i="0"/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5257800" y="3581400"/>
            <a:ext cx="3886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Determine ISN behavior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3794125" y="2474913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Showmount -e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3946525" y="2627313"/>
            <a:ext cx="65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244128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9" grpId="0"/>
      <p:bldP spid="52239" grpId="1"/>
      <p:bldP spid="52245" grpId="0"/>
      <p:bldP spid="52245" grpId="1"/>
      <p:bldP spid="522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grpSp>
        <p:nvGrpSpPr>
          <p:cNvPr id="54275" name="Group 3"/>
          <p:cNvGrpSpPr>
            <a:grpSpLocks/>
          </p:cNvGrpSpPr>
          <p:nvPr/>
        </p:nvGrpSpPr>
        <p:grpSpPr bwMode="auto">
          <a:xfrm>
            <a:off x="1447800" y="1828800"/>
            <a:ext cx="1981200" cy="1325563"/>
            <a:chOff x="192" y="1488"/>
            <a:chExt cx="1536" cy="1082"/>
          </a:xfrm>
        </p:grpSpPr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192" y="2271"/>
              <a:ext cx="153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Shimomura (S)</a:t>
              </a:r>
              <a:endParaRPr lang="en-GB" altLang="en-US"/>
            </a:p>
          </p:txBody>
        </p:sp>
        <p:pic>
          <p:nvPicPr>
            <p:cNvPr id="5427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4278" name="Group 6"/>
          <p:cNvGrpSpPr>
            <a:grpSpLocks/>
          </p:cNvGrpSpPr>
          <p:nvPr/>
        </p:nvGrpSpPr>
        <p:grpSpPr bwMode="auto">
          <a:xfrm>
            <a:off x="5791200" y="1981200"/>
            <a:ext cx="1981200" cy="1243013"/>
            <a:chOff x="192" y="1488"/>
            <a:chExt cx="1536" cy="1133"/>
          </a:xfrm>
        </p:grpSpPr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Trusted(T)</a:t>
              </a:r>
            </a:p>
          </p:txBody>
        </p:sp>
        <p:pic>
          <p:nvPicPr>
            <p:cNvPr id="54280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4281" name="Group 9"/>
          <p:cNvGrpSpPr>
            <a:grpSpLocks/>
          </p:cNvGrpSpPr>
          <p:nvPr/>
        </p:nvGrpSpPr>
        <p:grpSpPr bwMode="auto">
          <a:xfrm>
            <a:off x="3581400" y="3733800"/>
            <a:ext cx="1828800" cy="1152525"/>
            <a:chOff x="192" y="1488"/>
            <a:chExt cx="1536" cy="1169"/>
          </a:xfrm>
        </p:grpSpPr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Mitnick</a:t>
              </a:r>
            </a:p>
          </p:txBody>
        </p:sp>
        <p:pic>
          <p:nvPicPr>
            <p:cNvPr id="5428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304800" y="3657600"/>
            <a:ext cx="3429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showmount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SYN flood T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5257800" y="3581400"/>
            <a:ext cx="38862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Determine ISN behavior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T won’t respond to packets</a:t>
            </a:r>
          </a:p>
        </p:txBody>
      </p:sp>
      <p:cxnSp>
        <p:nvCxnSpPr>
          <p:cNvPr id="54290" name="AutoShape 18"/>
          <p:cNvCxnSpPr>
            <a:cxnSpLocks noChangeShapeType="1"/>
            <a:stCxn id="54283" idx="0"/>
            <a:endCxn id="54280" idx="1"/>
          </p:cNvCxnSpPr>
          <p:nvPr/>
        </p:nvCxnSpPr>
        <p:spPr bwMode="auto">
          <a:xfrm rot="16200000">
            <a:off x="4590256" y="2223294"/>
            <a:ext cx="1330325" cy="16906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4708525" y="2551113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Syn flood</a:t>
            </a:r>
          </a:p>
        </p:txBody>
      </p:sp>
      <p:sp>
        <p:nvSpPr>
          <p:cNvPr id="54292" name="Text Box 20"/>
          <p:cNvSpPr txBox="1">
            <a:spLocks noChangeAspect="1" noChangeArrowheads="1"/>
          </p:cNvSpPr>
          <p:nvPr/>
        </p:nvSpPr>
        <p:spPr bwMode="auto">
          <a:xfrm>
            <a:off x="6324600" y="1905000"/>
            <a:ext cx="67627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600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7320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/>
      <p:bldP spid="542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1471612" y="1874837"/>
            <a:ext cx="1957388" cy="1374567"/>
            <a:chOff x="192" y="1488"/>
            <a:chExt cx="1536" cy="1122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192" y="2231"/>
              <a:ext cx="1536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800" dirty="0"/>
                <a:t>Shimomura</a:t>
              </a:r>
              <a:r>
                <a:rPr lang="en-US" altLang="en-US" dirty="0"/>
                <a:t> (S)</a:t>
              </a:r>
              <a:endParaRPr lang="en-GB" altLang="en-US" dirty="0"/>
            </a:p>
          </p:txBody>
        </p:sp>
        <p:pic>
          <p:nvPicPr>
            <p:cNvPr id="5530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5791200" y="1981200"/>
            <a:ext cx="1981200" cy="1275926"/>
            <a:chOff x="192" y="1488"/>
            <a:chExt cx="1536" cy="1163"/>
          </a:xfrm>
        </p:grpSpPr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2000" dirty="0">
                  <a:latin typeface="Times New Roman" panose="02020603050405020304" pitchFamily="18" charset="0"/>
                </a:rPr>
                <a:t>trusted (T)</a:t>
              </a:r>
            </a:p>
          </p:txBody>
        </p:sp>
        <p:pic>
          <p:nvPicPr>
            <p:cNvPr id="55304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5305" name="Group 9"/>
          <p:cNvGrpSpPr>
            <a:grpSpLocks/>
          </p:cNvGrpSpPr>
          <p:nvPr/>
        </p:nvGrpSpPr>
        <p:grpSpPr bwMode="auto">
          <a:xfrm>
            <a:off x="3581400" y="3733800"/>
            <a:ext cx="1828800" cy="1156469"/>
            <a:chOff x="192" y="1488"/>
            <a:chExt cx="1536" cy="1173"/>
          </a:xfrm>
        </p:grpSpPr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800" dirty="0" err="1">
                  <a:latin typeface="Times New Roman" panose="02020603050405020304" pitchFamily="18" charset="0"/>
                </a:rPr>
                <a:t>Mitnick</a:t>
              </a:r>
              <a:r>
                <a:rPr lang="en-GB" altLang="en-US" sz="1800" dirty="0">
                  <a:latin typeface="Times New Roman" panose="02020603050405020304" pitchFamily="18" charset="0"/>
                </a:rPr>
                <a:t> (M)</a:t>
              </a:r>
            </a:p>
          </p:txBody>
        </p:sp>
        <p:pic>
          <p:nvPicPr>
            <p:cNvPr id="55307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04800" y="3657600"/>
            <a:ext cx="342900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 dirty="0"/>
              <a:t> </a:t>
            </a:r>
            <a:r>
              <a:rPr lang="en-US" altLang="en-US" sz="2000" b="0" i="0" dirty="0"/>
              <a:t>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 i="0" dirty="0"/>
              <a:t> </a:t>
            </a:r>
            <a:r>
              <a:rPr lang="en-US" altLang="en-US" sz="2000" b="0" i="0" dirty="0" err="1"/>
              <a:t>showmount</a:t>
            </a:r>
            <a:r>
              <a:rPr lang="en-US" altLang="en-US" sz="2000" b="0" i="0" dirty="0"/>
              <a:t>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 i="0" dirty="0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 i="0" dirty="0"/>
              <a:t> SYN flood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 i="0" dirty="0"/>
              <a:t> Send SYN to S spoofing as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 i="0" dirty="0"/>
              <a:t> Send ACK to S with a guessed number</a:t>
            </a: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5257800" y="3581400"/>
            <a:ext cx="3733800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 dirty="0"/>
              <a:t> </a:t>
            </a:r>
            <a:r>
              <a:rPr lang="en-US" altLang="en-US" sz="2000" b="0" i="0" dirty="0"/>
              <a:t>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 i="0" dirty="0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 i="0" dirty="0" smtClean="0"/>
              <a:t> T </a:t>
            </a:r>
            <a:r>
              <a:rPr lang="en-US" altLang="en-US" sz="2000" b="0" i="0" dirty="0"/>
              <a:t>won’t respond to packets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b="0" i="0" dirty="0"/>
              <a:t> S assumes that it has a session with T</a:t>
            </a:r>
          </a:p>
        </p:txBody>
      </p:sp>
      <p:sp>
        <p:nvSpPr>
          <p:cNvPr id="55312" name="Text Box 16"/>
          <p:cNvSpPr txBox="1">
            <a:spLocks noChangeAspect="1" noChangeArrowheads="1"/>
          </p:cNvSpPr>
          <p:nvPr/>
        </p:nvSpPr>
        <p:spPr bwMode="auto">
          <a:xfrm>
            <a:off x="6324600" y="1905000"/>
            <a:ext cx="67627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60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5313" name="AutoShape 17"/>
          <p:cNvCxnSpPr>
            <a:cxnSpLocks noChangeShapeType="1"/>
            <a:stCxn id="55307" idx="0"/>
            <a:endCxn id="55301" idx="3"/>
          </p:cNvCxnSpPr>
          <p:nvPr/>
        </p:nvCxnSpPr>
        <p:spPr bwMode="auto">
          <a:xfrm rot="16200000" flipV="1">
            <a:off x="2981215" y="2304940"/>
            <a:ext cx="1387298" cy="14704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3429000" y="2971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SYN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2971800" y="2286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4479925" y="1865313"/>
            <a:ext cx="1212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SYN|ACK</a:t>
            </a:r>
          </a:p>
        </p:txBody>
      </p:sp>
      <p:cxnSp>
        <p:nvCxnSpPr>
          <p:cNvPr id="55318" name="AutoShape 22"/>
          <p:cNvCxnSpPr>
            <a:cxnSpLocks noChangeShapeType="1"/>
          </p:cNvCxnSpPr>
          <p:nvPr/>
        </p:nvCxnSpPr>
        <p:spPr bwMode="auto">
          <a:xfrm rot="5400000" flipH="1">
            <a:off x="3069431" y="2264569"/>
            <a:ext cx="1433513" cy="1476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251325" y="2703513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230442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4" grpId="0"/>
      <p:bldP spid="55315" grpId="0" animBg="1"/>
      <p:bldP spid="55316" grpId="0"/>
      <p:bldP spid="553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1447800" y="1828800"/>
            <a:ext cx="1981200" cy="1374567"/>
            <a:chOff x="192" y="1488"/>
            <a:chExt cx="1536" cy="1122"/>
          </a:xfrm>
        </p:grpSpPr>
        <p:sp>
          <p:nvSpPr>
            <p:cNvPr id="56324" name="Text Box 4"/>
            <p:cNvSpPr txBox="1">
              <a:spLocks noChangeArrowheads="1"/>
            </p:cNvSpPr>
            <p:nvPr/>
          </p:nvSpPr>
          <p:spPr bwMode="auto">
            <a:xfrm>
              <a:off x="192" y="2231"/>
              <a:ext cx="1536" cy="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/>
                <a:t>Shimomura</a:t>
              </a:r>
              <a:r>
                <a:rPr lang="en-US" altLang="en-US" dirty="0"/>
                <a:t> (S)</a:t>
              </a:r>
              <a:endParaRPr lang="en-GB" altLang="en-US" dirty="0"/>
            </a:p>
          </p:txBody>
        </p:sp>
        <p:pic>
          <p:nvPicPr>
            <p:cNvPr id="5632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6326" name="Group 6"/>
          <p:cNvGrpSpPr>
            <a:grpSpLocks/>
          </p:cNvGrpSpPr>
          <p:nvPr/>
        </p:nvGrpSpPr>
        <p:grpSpPr bwMode="auto">
          <a:xfrm>
            <a:off x="5791200" y="1981200"/>
            <a:ext cx="1981200" cy="1243013"/>
            <a:chOff x="192" y="1488"/>
            <a:chExt cx="1536" cy="1133"/>
          </a:xfrm>
        </p:grpSpPr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Trusted (T)</a:t>
              </a:r>
            </a:p>
          </p:txBody>
        </p:sp>
        <p:pic>
          <p:nvPicPr>
            <p:cNvPr id="5632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6329" name="Group 9"/>
          <p:cNvGrpSpPr>
            <a:grpSpLocks/>
          </p:cNvGrpSpPr>
          <p:nvPr/>
        </p:nvGrpSpPr>
        <p:grpSpPr bwMode="auto">
          <a:xfrm>
            <a:off x="3581400" y="3733800"/>
            <a:ext cx="1828800" cy="1152525"/>
            <a:chOff x="192" y="1488"/>
            <a:chExt cx="1536" cy="1169"/>
          </a:xfrm>
        </p:grpSpPr>
        <p:sp>
          <p:nvSpPr>
            <p:cNvPr id="56330" name="Text Box 10"/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Times New Roman" panose="02020603050405020304" pitchFamily="18" charset="0"/>
                </a:rPr>
                <a:t>Mitnick</a:t>
              </a:r>
            </a:p>
          </p:txBody>
        </p:sp>
        <p:pic>
          <p:nvPicPr>
            <p:cNvPr id="5633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304800" y="3657600"/>
            <a:ext cx="34290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 dirty="0"/>
              <a:t> </a:t>
            </a:r>
            <a:r>
              <a:rPr lang="en-US" altLang="en-US" sz="1800" b="0" i="0" dirty="0"/>
              <a:t>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0" i="0" dirty="0"/>
              <a:t> </a:t>
            </a:r>
            <a:r>
              <a:rPr lang="en-US" altLang="en-US" sz="1800" b="0" i="0" dirty="0" err="1"/>
              <a:t>showmount</a:t>
            </a:r>
            <a:r>
              <a:rPr lang="en-US" altLang="en-US" sz="1800" b="0" i="0" dirty="0"/>
              <a:t>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0" i="0" dirty="0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0" i="0" dirty="0"/>
              <a:t> SYN flood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0" i="0" dirty="0"/>
              <a:t> Send SYN to S spoofing as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0" i="0" dirty="0"/>
              <a:t> Send ACK to S with a guessed number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0" i="0" dirty="0"/>
              <a:t> Send “echo + + &gt; ~/.</a:t>
            </a:r>
            <a:r>
              <a:rPr lang="en-US" altLang="en-US" sz="1800" b="0" i="0" dirty="0" err="1"/>
              <a:t>rhosts</a:t>
            </a:r>
            <a:r>
              <a:rPr lang="en-US" altLang="en-US" sz="1800" b="0" i="0" dirty="0"/>
              <a:t>”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5257800" y="3581400"/>
            <a:ext cx="3886200" cy="281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 dirty="0"/>
              <a:t> </a:t>
            </a:r>
            <a:r>
              <a:rPr lang="en-US" altLang="en-US" sz="1800" b="0" i="0" dirty="0"/>
              <a:t>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0" i="0" dirty="0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0" i="0" dirty="0"/>
              <a:t> Determine ISN behavior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0" i="0" dirty="0"/>
              <a:t> T won’t respond to packets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0" i="0" dirty="0"/>
              <a:t> S assumes that it has a session with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b="0" i="0" dirty="0"/>
              <a:t> Give permission to anyone from anywhere</a:t>
            </a:r>
          </a:p>
        </p:txBody>
      </p:sp>
      <p:sp>
        <p:nvSpPr>
          <p:cNvPr id="56334" name="Text Box 14"/>
          <p:cNvSpPr txBox="1">
            <a:spLocks noChangeAspect="1" noChangeArrowheads="1"/>
          </p:cNvSpPr>
          <p:nvPr/>
        </p:nvSpPr>
        <p:spPr bwMode="auto">
          <a:xfrm>
            <a:off x="6324600" y="1905000"/>
            <a:ext cx="67627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60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6335" name="AutoShape 15"/>
          <p:cNvCxnSpPr>
            <a:cxnSpLocks noChangeShapeType="1"/>
            <a:stCxn id="56331" idx="0"/>
            <a:endCxn id="56325" idx="3"/>
          </p:cNvCxnSpPr>
          <p:nvPr/>
        </p:nvCxnSpPr>
        <p:spPr bwMode="auto">
          <a:xfrm rot="5400000" flipH="1">
            <a:off x="2955132" y="2278856"/>
            <a:ext cx="1433512" cy="1476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3429000" y="2971800"/>
            <a:ext cx="1409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++ &gt; rhosts</a:t>
            </a:r>
          </a:p>
        </p:txBody>
      </p:sp>
    </p:spTree>
    <p:extLst>
      <p:ext uri="{BB962C8B-B14F-4D97-AF65-F5344CB8AC3E}">
        <p14:creationId xmlns:p14="http://schemas.microsoft.com/office/powerpoint/2010/main" val="15688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>
            <a:normAutofit fontScale="90000"/>
          </a:bodyPr>
          <a:lstStyle/>
          <a:p>
            <a:r>
              <a:rPr lang="en-US" altLang="en-US" sz="4000"/>
              <a:t>Introduction to</a:t>
            </a:r>
            <a:br>
              <a:rPr lang="en-US" altLang="en-US" sz="4000"/>
            </a:br>
            <a:r>
              <a:rPr lang="en-US" altLang="en-US" sz="4000"/>
              <a:t>Network Security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US" sz="3200"/>
              <a:t>Guest Lecture</a:t>
            </a:r>
          </a:p>
          <a:p>
            <a:r>
              <a:rPr lang="en-US" altLang="en-US" sz="3200"/>
              <a:t>Debabrata Dash</a:t>
            </a:r>
          </a:p>
        </p:txBody>
      </p:sp>
    </p:spTree>
    <p:extLst>
      <p:ext uri="{BB962C8B-B14F-4D97-AF65-F5344CB8AC3E}">
        <p14:creationId xmlns:p14="http://schemas.microsoft.com/office/powerpoint/2010/main" val="7206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Security Vulnerabilities</a:t>
            </a:r>
          </a:p>
          <a:p>
            <a:r>
              <a:rPr lang="en-US" altLang="en-US"/>
              <a:t>DoS and D-DoS</a:t>
            </a:r>
          </a:p>
          <a:p>
            <a:r>
              <a:rPr lang="en-US" altLang="en-US"/>
              <a:t>Firewalls</a:t>
            </a:r>
          </a:p>
          <a:p>
            <a:r>
              <a:rPr lang="en-US" altLang="en-US"/>
              <a:t>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377665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Denial of Service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Objective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make a service unusable, usually by overloading the server or network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Consume host resources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TCP SYN floods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ICMP ECHO (ping) floods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Consume bandwidth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UDP floods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ICMP floods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09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Denial of Service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Crashing the victim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Ping-of-Death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TCP options (unused, or used incorrectly)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Forcing more computation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Taking long path in processing of packets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39592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DoS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191000" y="3352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Attacker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514600" y="5105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Victim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4191000" y="5105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Victim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867400" y="5105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Victim</a:t>
            </a: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3048000" y="3733800"/>
            <a:ext cx="1676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724400" y="37338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4724400" y="3733800"/>
            <a:ext cx="175260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63819" y="1213339"/>
            <a:ext cx="80991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b="0" i="0" dirty="0"/>
              <a:t> The Attacker usually </a:t>
            </a:r>
            <a:r>
              <a:rPr lang="en-US" altLang="en-US" b="0" i="0" dirty="0" smtClean="0"/>
              <a:t>spoofed source </a:t>
            </a:r>
            <a:r>
              <a:rPr lang="en-US" altLang="en-US" b="0" i="0" dirty="0"/>
              <a:t>address to hide origin</a:t>
            </a:r>
          </a:p>
          <a:p>
            <a:pPr>
              <a:buFontTx/>
              <a:buChar char="•"/>
            </a:pPr>
            <a:r>
              <a:rPr lang="en-US" altLang="en-US" b="0" i="0" dirty="0"/>
              <a:t> Easy to block</a:t>
            </a:r>
          </a:p>
        </p:txBody>
      </p:sp>
    </p:spTree>
    <p:extLst>
      <p:ext uri="{BB962C8B-B14F-4D97-AF65-F5344CB8AC3E}">
        <p14:creationId xmlns:p14="http://schemas.microsoft.com/office/powerpoint/2010/main" val="26358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Coordinated DoS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191000" y="1752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Attacker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514600" y="3505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Victim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191000" y="3505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Victim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867400" y="3505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Victim</a:t>
            </a: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724400" y="21336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590800" y="1752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Attacker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791200" y="1752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Attacker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3657600" y="1981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>
            <a:off x="5257800" y="1981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>
            <a:off x="3124200" y="2133600"/>
            <a:ext cx="16002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724400" y="2133600"/>
            <a:ext cx="1676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3124200" y="21336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381000" y="4800600"/>
            <a:ext cx="72358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b="0" i="0"/>
              <a:t> The first attacker attacks a different victim to cover up the real attack</a:t>
            </a:r>
          </a:p>
          <a:p>
            <a:pPr>
              <a:buFontTx/>
              <a:buChar char="•"/>
            </a:pPr>
            <a:r>
              <a:rPr lang="en-US" altLang="en-US" b="0" i="0"/>
              <a:t> The Attacker usually spoofed source address to hide origin</a:t>
            </a:r>
          </a:p>
          <a:p>
            <a:pPr>
              <a:buFontTx/>
              <a:buChar char="•"/>
            </a:pPr>
            <a:r>
              <a:rPr lang="en-US" altLang="en-US" b="0" i="0"/>
              <a:t> Harder to deal with</a:t>
            </a:r>
          </a:p>
        </p:txBody>
      </p:sp>
    </p:spTree>
    <p:extLst>
      <p:ext uri="{BB962C8B-B14F-4D97-AF65-F5344CB8AC3E}">
        <p14:creationId xmlns:p14="http://schemas.microsoft.com/office/powerpoint/2010/main" val="8346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</a:t>
            </a:r>
            <a:r>
              <a:rPr lang="en-US" altLang="en-US" dirty="0" err="1" smtClean="0"/>
              <a:t>DoS</a:t>
            </a:r>
            <a:r>
              <a:rPr lang="en-US" altLang="en-US" dirty="0" smtClean="0"/>
              <a:t> - </a:t>
            </a:r>
            <a:r>
              <a:rPr lang="en-US" altLang="en-US" dirty="0" err="1" smtClean="0"/>
              <a:t>DDoS</a:t>
            </a:r>
            <a:endParaRPr lang="en-US" altLang="en-US" dirty="0"/>
          </a:p>
        </p:txBody>
      </p:sp>
      <p:grpSp>
        <p:nvGrpSpPr>
          <p:cNvPr id="20511" name="Group 31"/>
          <p:cNvGrpSpPr>
            <a:grpSpLocks/>
          </p:cNvGrpSpPr>
          <p:nvPr/>
        </p:nvGrpSpPr>
        <p:grpSpPr bwMode="auto">
          <a:xfrm>
            <a:off x="990600" y="1371600"/>
            <a:ext cx="7239000" cy="4038600"/>
            <a:chOff x="1200" y="864"/>
            <a:chExt cx="4560" cy="2544"/>
          </a:xfrm>
        </p:grpSpPr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2784" y="86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i="0"/>
                <a:t>Attacker</a:t>
              </a:r>
            </a:p>
          </p:txBody>
        </p:sp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2208" y="158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i="0"/>
                <a:t>Handler</a:t>
              </a:r>
            </a:p>
          </p:txBody>
        </p:sp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3360" y="158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i="0"/>
                <a:t>Handler</a:t>
              </a:r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1200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i="0"/>
                <a:t>Agent</a:t>
              </a:r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2112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i="0"/>
                <a:t>Agent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216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i="0"/>
                <a:t>Agent</a:t>
              </a: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4176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i="0"/>
                <a:t>Agent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5088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i="0"/>
                <a:t>Agent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832" y="316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b="0" i="0"/>
                <a:t>Victim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H="1">
              <a:off x="2544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H="1">
              <a:off x="1488" y="1824"/>
              <a:ext cx="100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3120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2496" y="1824"/>
              <a:ext cx="110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1"/>
            <p:cNvSpPr>
              <a:spLocks noChangeShapeType="1"/>
            </p:cNvSpPr>
            <p:nvPr/>
          </p:nvSpPr>
          <p:spPr bwMode="auto">
            <a:xfrm>
              <a:off x="2496" y="1824"/>
              <a:ext cx="29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23"/>
            <p:cNvSpPr>
              <a:spLocks noChangeShapeType="1"/>
            </p:cNvSpPr>
            <p:nvPr/>
          </p:nvSpPr>
          <p:spPr bwMode="auto">
            <a:xfrm flipH="1">
              <a:off x="2496" y="182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3696" y="1824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1488" y="2592"/>
              <a:ext cx="168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2448" y="259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H="1">
              <a:off x="3168" y="2592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 flipH="1">
              <a:off x="3168" y="2592"/>
              <a:ext cx="134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 flipH="1">
              <a:off x="3216" y="2592"/>
              <a:ext cx="2208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0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DoS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handlers are usually very high volume servers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Easy to hide the attack packets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agents are usually home users with DSL/Cable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Already infected and the agent installed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Very difficult to track down the </a:t>
            </a:r>
            <a:r>
              <a:rPr lang="en-US" altLang="en-US" sz="2400" dirty="0" smtClean="0"/>
              <a:t>attacker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027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Security Vulnerabilities</a:t>
            </a:r>
          </a:p>
          <a:p>
            <a:r>
              <a:rPr lang="en-US" altLang="en-US"/>
              <a:t>DoS and D-DoS</a:t>
            </a:r>
          </a:p>
          <a:p>
            <a:r>
              <a:rPr lang="en-US" altLang="en-US"/>
              <a:t>Firewalls</a:t>
            </a:r>
          </a:p>
          <a:p>
            <a:r>
              <a:rPr lang="en-US" altLang="en-US"/>
              <a:t>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24735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Firewalls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Lots of vulnerabilities on hosts in network</a:t>
            </a:r>
          </a:p>
          <a:p>
            <a:r>
              <a:rPr lang="en-US" altLang="en-US"/>
              <a:t>Users don’t keep systems up to date</a:t>
            </a:r>
          </a:p>
          <a:p>
            <a:pPr lvl="1"/>
            <a:r>
              <a:rPr lang="en-US" altLang="en-US"/>
              <a:t>Lots of patches</a:t>
            </a:r>
          </a:p>
          <a:p>
            <a:pPr lvl="1"/>
            <a:r>
              <a:rPr lang="en-US" altLang="en-US"/>
              <a:t>Lots of exploits in wild (no patch for them)</a:t>
            </a:r>
          </a:p>
          <a:p>
            <a:r>
              <a:rPr lang="en-US" altLang="en-US"/>
              <a:t>Solution?</a:t>
            </a:r>
          </a:p>
          <a:p>
            <a:pPr lvl="1"/>
            <a:r>
              <a:rPr lang="en-US" altLang="en-US"/>
              <a:t>Limit access to the network</a:t>
            </a:r>
          </a:p>
          <a:p>
            <a:pPr lvl="1"/>
            <a:r>
              <a:rPr lang="en-US" altLang="en-US"/>
              <a:t>Put firewalls across the perimeter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12231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Firewalls (contd…)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Firewall inspects traffic through it</a:t>
            </a:r>
          </a:p>
          <a:p>
            <a:r>
              <a:rPr lang="en-US" altLang="en-US" sz="2400"/>
              <a:t>Allows traffic specified in the policy</a:t>
            </a:r>
          </a:p>
          <a:p>
            <a:r>
              <a:rPr lang="en-US" altLang="en-US" sz="2400"/>
              <a:t>Drops everything else</a:t>
            </a:r>
          </a:p>
          <a:p>
            <a:r>
              <a:rPr lang="en-US" altLang="en-US" sz="2400"/>
              <a:t>Two Types</a:t>
            </a:r>
          </a:p>
          <a:p>
            <a:pPr lvl="1"/>
            <a:r>
              <a:rPr lang="en-US" altLang="en-US" sz="2000"/>
              <a:t>Packet Filters, Proxies</a:t>
            </a:r>
          </a:p>
        </p:txBody>
      </p:sp>
      <p:sp>
        <p:nvSpPr>
          <p:cNvPr id="23556" name="Cloud"/>
          <p:cNvSpPr>
            <a:spLocks noChangeAspect="1" noEditPoints="1" noChangeArrowheads="1"/>
          </p:cNvSpPr>
          <p:nvPr/>
        </p:nvSpPr>
        <p:spPr bwMode="auto">
          <a:xfrm>
            <a:off x="762000" y="4343400"/>
            <a:ext cx="2057400" cy="13795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b="0" i="0"/>
              <a:t>Internet</a:t>
            </a:r>
          </a:p>
        </p:txBody>
      </p:sp>
      <p:sp>
        <p:nvSpPr>
          <p:cNvPr id="23557" name="Firewall"/>
          <p:cNvSpPr>
            <a:spLocks noEditPoints="1" noChangeArrowheads="1"/>
          </p:cNvSpPr>
          <p:nvPr/>
        </p:nvSpPr>
        <p:spPr bwMode="auto">
          <a:xfrm>
            <a:off x="3429000" y="4495800"/>
            <a:ext cx="1809750" cy="9048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b="0" i="0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8194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5181600" y="4953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6629400" y="3505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6613525" y="3694113"/>
            <a:ext cx="184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Internal Network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3717925" y="3998913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Firewall</a:t>
            </a:r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28956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29718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AutoShape 20"/>
          <p:cNvSpPr>
            <a:spLocks noChangeArrowheads="1"/>
          </p:cNvSpPr>
          <p:nvPr/>
        </p:nvSpPr>
        <p:spPr bwMode="auto">
          <a:xfrm>
            <a:off x="2971800" y="5029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AutoShape 21"/>
          <p:cNvSpPr>
            <a:spLocks noChangeArrowheads="1"/>
          </p:cNvSpPr>
          <p:nvPr/>
        </p:nvSpPr>
        <p:spPr bwMode="auto">
          <a:xfrm>
            <a:off x="5334000" y="5029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AutoShape 22"/>
          <p:cNvSpPr>
            <a:spLocks noChangeArrowheads="1"/>
          </p:cNvSpPr>
          <p:nvPr/>
        </p:nvSpPr>
        <p:spPr bwMode="auto">
          <a:xfrm>
            <a:off x="5334000" y="4572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US" altLang="en-US" dirty="0"/>
              <a:t>Security Vulnerabilities</a:t>
            </a:r>
          </a:p>
          <a:p>
            <a:r>
              <a:rPr lang="en-US" altLang="en-US" dirty="0" err="1"/>
              <a:t>DoS</a:t>
            </a:r>
            <a:r>
              <a:rPr lang="en-US" altLang="en-US" dirty="0"/>
              <a:t> and </a:t>
            </a:r>
            <a:r>
              <a:rPr lang="en-US" altLang="en-US" dirty="0" err="1" smtClean="0"/>
              <a:t>DDoS</a:t>
            </a:r>
            <a:endParaRPr lang="en-US" altLang="en-US" dirty="0"/>
          </a:p>
          <a:p>
            <a:r>
              <a:rPr lang="en-US" altLang="en-US" dirty="0"/>
              <a:t>Firewalls</a:t>
            </a:r>
          </a:p>
          <a:p>
            <a:r>
              <a:rPr lang="en-US" altLang="en-US" dirty="0"/>
              <a:t>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3056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Filters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Packet filter selectively passes packets from one network interface to another</a:t>
            </a:r>
          </a:p>
          <a:p>
            <a:r>
              <a:rPr lang="en-US" altLang="en-US" sz="2800"/>
              <a:t>Usually done within a router between external and internal networks</a:t>
            </a:r>
          </a:p>
          <a:p>
            <a:pPr lvl="1"/>
            <a:r>
              <a:rPr lang="en-US" altLang="en-US" sz="2400"/>
              <a:t>screening router</a:t>
            </a:r>
          </a:p>
          <a:p>
            <a:endParaRPr lang="en-US" altLang="en-US" sz="2800"/>
          </a:p>
          <a:p>
            <a:r>
              <a:rPr lang="en-US" altLang="en-US" sz="2800"/>
              <a:t>Can be done by a dedicated network element</a:t>
            </a:r>
          </a:p>
          <a:p>
            <a:pPr lvl="1"/>
            <a:r>
              <a:rPr lang="en-US" altLang="en-US" sz="2400"/>
              <a:t>packet filtering bridge</a:t>
            </a:r>
          </a:p>
          <a:p>
            <a:pPr lvl="1"/>
            <a:r>
              <a:rPr lang="en-US" altLang="en-US" sz="2400"/>
              <a:t>harder to detect and attack than screening routers</a:t>
            </a:r>
          </a:p>
        </p:txBody>
      </p:sp>
    </p:spTree>
    <p:extLst>
      <p:ext uri="{BB962C8B-B14F-4D97-AF65-F5344CB8AC3E}">
        <p14:creationId xmlns:p14="http://schemas.microsoft.com/office/powerpoint/2010/main" val="26591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Filters Contd.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/>
              <a:t>Data Available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IP source and destination addresses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Transport protocol (TCP, UDP, or ICMP)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TCP/UDP source and destination ports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ICMP message type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Packet options (Fragment Size etc.)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Actions Available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Allow the packet to go through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Drop the packet (Notify Sender/Drop Silently)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Alter the packet (NAT?)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Log information about the packet</a:t>
            </a:r>
          </a:p>
          <a:p>
            <a:pPr lvl="1">
              <a:lnSpc>
                <a:spcPct val="80000"/>
              </a:lnSpc>
            </a:pPr>
            <a:endParaRPr lang="en-US" altLang="en-US" sz="2400"/>
          </a:p>
          <a:p>
            <a:pPr lvl="1">
              <a:lnSpc>
                <a:spcPct val="8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7147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Filters Contd.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Example filters</a:t>
            </a:r>
          </a:p>
          <a:p>
            <a:pPr lvl="1"/>
            <a:r>
              <a:rPr lang="en-US" altLang="en-US" sz="2000" dirty="0"/>
              <a:t>Block all packets from outside except for SMTP servers</a:t>
            </a:r>
          </a:p>
          <a:p>
            <a:pPr lvl="1"/>
            <a:r>
              <a:rPr lang="en-US" altLang="en-US" sz="2000" dirty="0"/>
              <a:t>Block all traffic to a list of domains</a:t>
            </a:r>
          </a:p>
          <a:p>
            <a:pPr lvl="1"/>
            <a:r>
              <a:rPr lang="en-US" altLang="en-US" sz="2000" dirty="0"/>
              <a:t>Block all connections from a specified domain</a:t>
            </a:r>
          </a:p>
        </p:txBody>
      </p:sp>
    </p:spTree>
    <p:extLst>
      <p:ext uri="{BB962C8B-B14F-4D97-AF65-F5344CB8AC3E}">
        <p14:creationId xmlns:p14="http://schemas.microsoft.com/office/powerpoint/2010/main" val="208350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Firewall Configuration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33400" y="1676400"/>
            <a:ext cx="38862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Internal hosts can access DMZ and Internet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External hosts can access DMZ only, not Intranet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DMZ hosts can access Internet only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Advantages?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b="0" i="0"/>
              <a:t> If a service gets compromised in DMZ it cannot affect internal hosts</a:t>
            </a:r>
          </a:p>
        </p:txBody>
      </p:sp>
      <p:sp>
        <p:nvSpPr>
          <p:cNvPr id="29706" name="Cloud"/>
          <p:cNvSpPr>
            <a:spLocks noChangeAspect="1" noEditPoints="1" noChangeArrowheads="1"/>
          </p:cNvSpPr>
          <p:nvPr/>
        </p:nvSpPr>
        <p:spPr bwMode="auto">
          <a:xfrm>
            <a:off x="4648200" y="1295400"/>
            <a:ext cx="2057400" cy="13795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b="0" i="0"/>
              <a:t>Internet</a:t>
            </a:r>
          </a:p>
        </p:txBody>
      </p:sp>
      <p:sp>
        <p:nvSpPr>
          <p:cNvPr id="29707" name="Firewall"/>
          <p:cNvSpPr>
            <a:spLocks noEditPoints="1" noChangeArrowheads="1"/>
          </p:cNvSpPr>
          <p:nvPr/>
        </p:nvSpPr>
        <p:spPr bwMode="auto">
          <a:xfrm>
            <a:off x="5181600" y="3276600"/>
            <a:ext cx="1143000" cy="685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b="0" i="0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>
            <a:off x="57150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57150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Cloud"/>
          <p:cNvSpPr>
            <a:spLocks noChangeAspect="1" noEditPoints="1" noChangeArrowheads="1"/>
          </p:cNvSpPr>
          <p:nvPr/>
        </p:nvSpPr>
        <p:spPr bwMode="auto">
          <a:xfrm>
            <a:off x="4876800" y="4953000"/>
            <a:ext cx="1828800" cy="11239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b="0" i="0" dirty="0"/>
              <a:t>Intranet</a:t>
            </a:r>
          </a:p>
        </p:txBody>
      </p:sp>
      <p:sp>
        <p:nvSpPr>
          <p:cNvPr id="29716" name="Cloud"/>
          <p:cNvSpPr>
            <a:spLocks noChangeAspect="1" noEditPoints="1" noChangeArrowheads="1"/>
          </p:cNvSpPr>
          <p:nvPr/>
        </p:nvSpPr>
        <p:spPr bwMode="auto">
          <a:xfrm>
            <a:off x="7391400" y="3200400"/>
            <a:ext cx="1295400" cy="7667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sz="2000" b="0" i="0" dirty="0"/>
              <a:t>DMZ</a:t>
            </a: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63246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9718" name="AutoShape 22"/>
          <p:cNvCxnSpPr>
            <a:cxnSpLocks noChangeShapeType="1"/>
            <a:stCxn id="29713" idx="1"/>
          </p:cNvCxnSpPr>
          <p:nvPr/>
        </p:nvCxnSpPr>
        <p:spPr bwMode="auto">
          <a:xfrm rot="5400000" flipH="1" flipV="1">
            <a:off x="5753101" y="3467102"/>
            <a:ext cx="1523999" cy="1600199"/>
          </a:xfrm>
          <a:prstGeom prst="curvedConnector2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0" name="Freeform 24"/>
          <p:cNvSpPr>
            <a:spLocks/>
          </p:cNvSpPr>
          <p:nvPr/>
        </p:nvSpPr>
        <p:spPr bwMode="auto">
          <a:xfrm>
            <a:off x="5715000" y="2667000"/>
            <a:ext cx="1676400" cy="914400"/>
          </a:xfrm>
          <a:custGeom>
            <a:avLst/>
            <a:gdLst>
              <a:gd name="T0" fmla="*/ 0 w 1056"/>
              <a:gd name="T1" fmla="*/ 0 h 576"/>
              <a:gd name="T2" fmla="*/ 192 w 1056"/>
              <a:gd name="T3" fmla="*/ 336 h 576"/>
              <a:gd name="T4" fmla="*/ 1056 w 105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576">
                <a:moveTo>
                  <a:pt x="0" y="0"/>
                </a:moveTo>
                <a:cubicBezTo>
                  <a:pt x="8" y="120"/>
                  <a:pt x="16" y="240"/>
                  <a:pt x="192" y="336"/>
                </a:cubicBezTo>
                <a:cubicBezTo>
                  <a:pt x="368" y="432"/>
                  <a:pt x="896" y="536"/>
                  <a:pt x="1056" y="576"/>
                </a:cubicBezTo>
              </a:path>
            </a:pathLst>
          </a:cu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5562600" y="2743200"/>
            <a:ext cx="0" cy="220980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394325" y="3922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5791200" y="2743200"/>
            <a:ext cx="0" cy="21336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5" name="Freeform 29"/>
          <p:cNvSpPr>
            <a:spLocks/>
          </p:cNvSpPr>
          <p:nvPr/>
        </p:nvSpPr>
        <p:spPr bwMode="auto">
          <a:xfrm>
            <a:off x="6019800" y="3657600"/>
            <a:ext cx="1371600" cy="1295400"/>
          </a:xfrm>
          <a:custGeom>
            <a:avLst/>
            <a:gdLst>
              <a:gd name="T0" fmla="*/ 864 w 864"/>
              <a:gd name="T1" fmla="*/ 0 h 816"/>
              <a:gd name="T2" fmla="*/ 240 w 864"/>
              <a:gd name="T3" fmla="*/ 192 h 816"/>
              <a:gd name="T4" fmla="*/ 0 w 864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816">
                <a:moveTo>
                  <a:pt x="864" y="0"/>
                </a:moveTo>
                <a:cubicBezTo>
                  <a:pt x="624" y="28"/>
                  <a:pt x="384" y="56"/>
                  <a:pt x="240" y="192"/>
                </a:cubicBezTo>
                <a:cubicBezTo>
                  <a:pt x="96" y="328"/>
                  <a:pt x="48" y="572"/>
                  <a:pt x="0" y="816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5988050" y="40751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729" name="Freeform 33"/>
          <p:cNvSpPr>
            <a:spLocks/>
          </p:cNvSpPr>
          <p:nvPr/>
        </p:nvSpPr>
        <p:spPr bwMode="auto">
          <a:xfrm>
            <a:off x="5867400" y="2743200"/>
            <a:ext cx="1524000" cy="723900"/>
          </a:xfrm>
          <a:custGeom>
            <a:avLst/>
            <a:gdLst>
              <a:gd name="T0" fmla="*/ 960 w 960"/>
              <a:gd name="T1" fmla="*/ 432 h 456"/>
              <a:gd name="T2" fmla="*/ 480 w 960"/>
              <a:gd name="T3" fmla="*/ 384 h 456"/>
              <a:gd name="T4" fmla="*/ 0 w 960"/>
              <a:gd name="T5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456">
                <a:moveTo>
                  <a:pt x="960" y="432"/>
                </a:moveTo>
                <a:cubicBezTo>
                  <a:pt x="800" y="444"/>
                  <a:pt x="640" y="456"/>
                  <a:pt x="480" y="384"/>
                </a:cubicBezTo>
                <a:cubicBezTo>
                  <a:pt x="320" y="312"/>
                  <a:pt x="160" y="156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2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 animBg="1"/>
      <p:bldP spid="29717" grpId="0" animBg="1"/>
      <p:bldP spid="29720" grpId="0" animBg="1"/>
      <p:bldP spid="29721" grpId="0" animBg="1"/>
      <p:bldP spid="29722" grpId="0"/>
      <p:bldP spid="29723" grpId="0" animBg="1"/>
      <p:bldP spid="29725" grpId="0" animBg="1"/>
      <p:bldP spid="29727" grpId="0"/>
      <p:bldP spid="297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Firewall Rules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Stateless packet filtering firewall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Rule  (Condition, Action)</a:t>
            </a:r>
          </a:p>
          <a:p>
            <a:r>
              <a:rPr lang="en-US" altLang="en-US" dirty="0"/>
              <a:t>Rules are processed in top-down order</a:t>
            </a:r>
          </a:p>
          <a:p>
            <a:pPr lvl="1"/>
            <a:r>
              <a:rPr lang="en-US" altLang="en-US" sz="2000" dirty="0"/>
              <a:t>If a condition satisfied – action is taken</a:t>
            </a:r>
          </a:p>
        </p:txBody>
      </p:sp>
    </p:spTree>
    <p:extLst>
      <p:ext uri="{BB962C8B-B14F-4D97-AF65-F5344CB8AC3E}">
        <p14:creationId xmlns:p14="http://schemas.microsoft.com/office/powerpoint/2010/main" val="27279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72" name="Rectangle 5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86226"/>
          </a:xfrm>
        </p:spPr>
        <p:txBody>
          <a:bodyPr/>
          <a:lstStyle/>
          <a:p>
            <a:r>
              <a:rPr lang="en-US" altLang="en-US" dirty="0"/>
              <a:t>Sample Firewall Rule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5041900" y="5334000"/>
            <a:ext cx="904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Dst Port</a:t>
            </a:r>
          </a:p>
        </p:txBody>
      </p:sp>
      <p:grpSp>
        <p:nvGrpSpPr>
          <p:cNvPr id="60533" name="Group 117"/>
          <p:cNvGrpSpPr>
            <a:grpSpLocks/>
          </p:cNvGrpSpPr>
          <p:nvPr/>
        </p:nvGrpSpPr>
        <p:grpSpPr bwMode="auto">
          <a:xfrm>
            <a:off x="7769225" y="5913438"/>
            <a:ext cx="917575" cy="766762"/>
            <a:chOff x="4894" y="3725"/>
            <a:chExt cx="578" cy="483"/>
          </a:xfrm>
        </p:grpSpPr>
        <p:sp>
          <p:nvSpPr>
            <p:cNvPr id="60425" name="Rectangle 9"/>
            <p:cNvSpPr>
              <a:spLocks noChangeArrowheads="1"/>
            </p:cNvSpPr>
            <p:nvPr/>
          </p:nvSpPr>
          <p:spPr bwMode="auto">
            <a:xfrm>
              <a:off x="4894" y="3967"/>
              <a:ext cx="57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Alow</a:t>
              </a:r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4894" y="3725"/>
              <a:ext cx="57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Allow</a:t>
              </a:r>
            </a:p>
          </p:txBody>
        </p:sp>
      </p:grpSp>
      <p:grpSp>
        <p:nvGrpSpPr>
          <p:cNvPr id="60532" name="Group 116"/>
          <p:cNvGrpSpPr>
            <a:grpSpLocks/>
          </p:cNvGrpSpPr>
          <p:nvPr/>
        </p:nvGrpSpPr>
        <p:grpSpPr bwMode="auto">
          <a:xfrm>
            <a:off x="6851650" y="5913438"/>
            <a:ext cx="917575" cy="766762"/>
            <a:chOff x="4316" y="3725"/>
            <a:chExt cx="578" cy="483"/>
          </a:xfrm>
        </p:grpSpPr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4316" y="3967"/>
              <a:ext cx="57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Yes</a:t>
              </a:r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4316" y="3725"/>
              <a:ext cx="57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</p:grpSp>
      <p:grpSp>
        <p:nvGrpSpPr>
          <p:cNvPr id="60479" name="Group 63"/>
          <p:cNvGrpSpPr>
            <a:grpSpLocks/>
          </p:cNvGrpSpPr>
          <p:nvPr/>
        </p:nvGrpSpPr>
        <p:grpSpPr bwMode="auto">
          <a:xfrm>
            <a:off x="3195638" y="5913438"/>
            <a:ext cx="3656012" cy="766762"/>
            <a:chOff x="2013" y="3725"/>
            <a:chExt cx="2303" cy="483"/>
          </a:xfrm>
        </p:grpSpPr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3176" y="3967"/>
              <a:ext cx="57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&gt; 1023</a:t>
              </a:r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3176" y="3725"/>
              <a:ext cx="57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22</a:t>
              </a:r>
            </a:p>
          </p:txBody>
        </p:sp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3746" y="3967"/>
              <a:ext cx="57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TCP</a:t>
              </a:r>
            </a:p>
          </p:txBody>
        </p:sp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2013" y="3967"/>
              <a:ext cx="57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22</a:t>
              </a:r>
            </a:p>
          </p:txBody>
        </p:sp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3746" y="3725"/>
              <a:ext cx="57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TCP</a:t>
              </a:r>
            </a:p>
          </p:txBody>
        </p:sp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2013" y="3725"/>
              <a:ext cx="57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&gt; 1023</a:t>
              </a:r>
            </a:p>
          </p:txBody>
        </p:sp>
      </p:grpSp>
      <p:grpSp>
        <p:nvGrpSpPr>
          <p:cNvPr id="60478" name="Group 62"/>
          <p:cNvGrpSpPr>
            <a:grpSpLocks/>
          </p:cNvGrpSpPr>
          <p:nvPr/>
        </p:nvGrpSpPr>
        <p:grpSpPr bwMode="auto">
          <a:xfrm>
            <a:off x="457200" y="5913438"/>
            <a:ext cx="4584700" cy="766762"/>
            <a:chOff x="288" y="3725"/>
            <a:chExt cx="2888" cy="483"/>
          </a:xfrm>
        </p:grpSpPr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2590" y="3967"/>
              <a:ext cx="58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Ext</a:t>
              </a:r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1436" y="3967"/>
              <a:ext cx="57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Int</a:t>
              </a:r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880" y="3967"/>
              <a:ext cx="55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Out</a:t>
              </a:r>
            </a:p>
          </p:txBody>
        </p:sp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288" y="3967"/>
              <a:ext cx="59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SSH-2</a:t>
              </a:r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2590" y="3725"/>
              <a:ext cx="58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Int</a:t>
              </a:r>
            </a:p>
          </p:txBody>
        </p:sp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1436" y="3725"/>
              <a:ext cx="57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Ext</a:t>
              </a:r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880" y="3725"/>
              <a:ext cx="55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In</a:t>
              </a:r>
            </a:p>
          </p:txBody>
        </p:sp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288" y="3725"/>
              <a:ext cx="5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SSH-1</a:t>
              </a:r>
            </a:p>
          </p:txBody>
        </p:sp>
      </p:grpSp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4111625" y="5334000"/>
            <a:ext cx="930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Dst Addr</a:t>
            </a:r>
          </a:p>
        </p:txBody>
      </p:sp>
      <p:sp>
        <p:nvSpPr>
          <p:cNvPr id="60450" name="Rectangle 34"/>
          <p:cNvSpPr>
            <a:spLocks noChangeArrowheads="1"/>
          </p:cNvSpPr>
          <p:nvPr/>
        </p:nvSpPr>
        <p:spPr bwMode="auto">
          <a:xfrm>
            <a:off x="5946775" y="5334000"/>
            <a:ext cx="904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Proto</a:t>
            </a:r>
          </a:p>
        </p:txBody>
      </p:sp>
      <p:sp>
        <p:nvSpPr>
          <p:cNvPr id="60451" name="Rectangle 35"/>
          <p:cNvSpPr>
            <a:spLocks noChangeArrowheads="1"/>
          </p:cNvSpPr>
          <p:nvPr/>
        </p:nvSpPr>
        <p:spPr bwMode="auto">
          <a:xfrm>
            <a:off x="6851650" y="5334000"/>
            <a:ext cx="91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Ack Set?</a:t>
            </a:r>
          </a:p>
        </p:txBody>
      </p:sp>
      <p:sp>
        <p:nvSpPr>
          <p:cNvPr id="60452" name="Rectangle 36"/>
          <p:cNvSpPr>
            <a:spLocks noChangeArrowheads="1"/>
          </p:cNvSpPr>
          <p:nvPr/>
        </p:nvSpPr>
        <p:spPr bwMode="auto">
          <a:xfrm>
            <a:off x="7769225" y="5334000"/>
            <a:ext cx="91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Action</a:t>
            </a:r>
          </a:p>
        </p:txBody>
      </p:sp>
      <p:sp>
        <p:nvSpPr>
          <p:cNvPr id="60453" name="Rectangle 37"/>
          <p:cNvSpPr>
            <a:spLocks noChangeArrowheads="1"/>
          </p:cNvSpPr>
          <p:nvPr/>
        </p:nvSpPr>
        <p:spPr bwMode="auto">
          <a:xfrm>
            <a:off x="3195638" y="5334000"/>
            <a:ext cx="91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Src Port</a:t>
            </a:r>
          </a:p>
        </p:txBody>
      </p:sp>
      <p:sp>
        <p:nvSpPr>
          <p:cNvPr id="60454" name="Rectangle 38"/>
          <p:cNvSpPr>
            <a:spLocks noChangeArrowheads="1"/>
          </p:cNvSpPr>
          <p:nvPr/>
        </p:nvSpPr>
        <p:spPr bwMode="auto">
          <a:xfrm>
            <a:off x="2279650" y="5334000"/>
            <a:ext cx="91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Src Addr</a:t>
            </a:r>
          </a:p>
        </p:txBody>
      </p:sp>
      <p:sp>
        <p:nvSpPr>
          <p:cNvPr id="60455" name="Rectangle 39"/>
          <p:cNvSpPr>
            <a:spLocks noChangeArrowheads="1"/>
          </p:cNvSpPr>
          <p:nvPr/>
        </p:nvSpPr>
        <p:spPr bwMode="auto">
          <a:xfrm>
            <a:off x="1397000" y="53340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Dir</a:t>
            </a:r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457200" y="5334000"/>
            <a:ext cx="93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Rule</a:t>
            </a:r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457200" y="53340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457200" y="591343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59" name="Line 43"/>
          <p:cNvSpPr>
            <a:spLocks noChangeShapeType="1"/>
          </p:cNvSpPr>
          <p:nvPr/>
        </p:nvSpPr>
        <p:spPr bwMode="auto">
          <a:xfrm>
            <a:off x="457200" y="6680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60" name="Line 44"/>
          <p:cNvSpPr>
            <a:spLocks noChangeShapeType="1"/>
          </p:cNvSpPr>
          <p:nvPr/>
        </p:nvSpPr>
        <p:spPr bwMode="auto">
          <a:xfrm>
            <a:off x="457200" y="5334000"/>
            <a:ext cx="0" cy="1346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61" name="Line 45"/>
          <p:cNvSpPr>
            <a:spLocks noChangeShapeType="1"/>
          </p:cNvSpPr>
          <p:nvPr/>
        </p:nvSpPr>
        <p:spPr bwMode="auto">
          <a:xfrm>
            <a:off x="1397000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62" name="Line 46"/>
          <p:cNvSpPr>
            <a:spLocks noChangeShapeType="1"/>
          </p:cNvSpPr>
          <p:nvPr/>
        </p:nvSpPr>
        <p:spPr bwMode="auto">
          <a:xfrm>
            <a:off x="2279650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63" name="Line 47"/>
          <p:cNvSpPr>
            <a:spLocks noChangeShapeType="1"/>
          </p:cNvSpPr>
          <p:nvPr/>
        </p:nvSpPr>
        <p:spPr bwMode="auto">
          <a:xfrm>
            <a:off x="3195638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64" name="Line 48"/>
          <p:cNvSpPr>
            <a:spLocks noChangeShapeType="1"/>
          </p:cNvSpPr>
          <p:nvPr/>
        </p:nvSpPr>
        <p:spPr bwMode="auto">
          <a:xfrm>
            <a:off x="4111625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65" name="Line 49"/>
          <p:cNvSpPr>
            <a:spLocks noChangeShapeType="1"/>
          </p:cNvSpPr>
          <p:nvPr/>
        </p:nvSpPr>
        <p:spPr bwMode="auto">
          <a:xfrm>
            <a:off x="8686800" y="5334000"/>
            <a:ext cx="0" cy="1346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66" name="Line 50"/>
          <p:cNvSpPr>
            <a:spLocks noChangeShapeType="1"/>
          </p:cNvSpPr>
          <p:nvPr/>
        </p:nvSpPr>
        <p:spPr bwMode="auto">
          <a:xfrm>
            <a:off x="7769225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67" name="Line 51"/>
          <p:cNvSpPr>
            <a:spLocks noChangeShapeType="1"/>
          </p:cNvSpPr>
          <p:nvPr/>
        </p:nvSpPr>
        <p:spPr bwMode="auto">
          <a:xfrm>
            <a:off x="6851650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68" name="Line 52"/>
          <p:cNvSpPr>
            <a:spLocks noChangeShapeType="1"/>
          </p:cNvSpPr>
          <p:nvPr/>
        </p:nvSpPr>
        <p:spPr bwMode="auto">
          <a:xfrm>
            <a:off x="5041900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69" name="Line 53"/>
          <p:cNvSpPr>
            <a:spLocks noChangeShapeType="1"/>
          </p:cNvSpPr>
          <p:nvPr/>
        </p:nvSpPr>
        <p:spPr bwMode="auto">
          <a:xfrm>
            <a:off x="457200" y="62976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71" name="Line 55"/>
          <p:cNvSpPr>
            <a:spLocks noChangeShapeType="1"/>
          </p:cNvSpPr>
          <p:nvPr/>
        </p:nvSpPr>
        <p:spPr bwMode="auto">
          <a:xfrm>
            <a:off x="5946775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0477" name="Rectangle 61"/>
          <p:cNvSpPr>
            <a:spLocks noChangeArrowheads="1"/>
          </p:cNvSpPr>
          <p:nvPr/>
        </p:nvSpPr>
        <p:spPr bwMode="auto">
          <a:xfrm>
            <a:off x="457200" y="1295400"/>
            <a:ext cx="8077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0" i="0" dirty="0"/>
              <a:t>Allow SSH from external hosts to internal hosts</a:t>
            </a:r>
          </a:p>
          <a:p>
            <a:pPr lvl="1"/>
            <a:r>
              <a:rPr lang="en-US" altLang="en-US" sz="2000" b="0" i="0" dirty="0"/>
              <a:t>Two rules</a:t>
            </a:r>
          </a:p>
          <a:p>
            <a:pPr lvl="2"/>
            <a:r>
              <a:rPr lang="en-US" altLang="en-US" sz="1800" b="0" i="0" dirty="0"/>
              <a:t>Inbound and outbound</a:t>
            </a:r>
          </a:p>
          <a:p>
            <a:pPr lvl="1"/>
            <a:r>
              <a:rPr lang="en-US" altLang="en-US" sz="2000" b="0" i="0" dirty="0"/>
              <a:t>How to know a packet is for SSH?</a:t>
            </a:r>
          </a:p>
          <a:p>
            <a:pPr lvl="2"/>
            <a:r>
              <a:rPr lang="en-US" altLang="en-US" sz="1800" b="0" i="0" dirty="0"/>
              <a:t>Inbound: </a:t>
            </a:r>
            <a:r>
              <a:rPr lang="en-US" altLang="en-US" sz="1800" b="0" i="0" dirty="0" err="1"/>
              <a:t>src</a:t>
            </a:r>
            <a:r>
              <a:rPr lang="en-US" altLang="en-US" sz="1800" b="0" i="0" dirty="0"/>
              <a:t>-port&gt;1023, </a:t>
            </a:r>
            <a:r>
              <a:rPr lang="en-US" altLang="en-US" sz="1800" b="0" i="0" dirty="0" err="1"/>
              <a:t>dst</a:t>
            </a:r>
            <a:r>
              <a:rPr lang="en-US" altLang="en-US" sz="1800" b="0" i="0" dirty="0"/>
              <a:t>-port=22</a:t>
            </a:r>
          </a:p>
          <a:p>
            <a:pPr lvl="2"/>
            <a:r>
              <a:rPr lang="en-US" altLang="en-US" sz="1800" b="0" i="0" dirty="0"/>
              <a:t>Outbound: </a:t>
            </a:r>
            <a:r>
              <a:rPr lang="en-US" altLang="en-US" sz="1800" b="0" i="0" dirty="0" err="1"/>
              <a:t>src</a:t>
            </a:r>
            <a:r>
              <a:rPr lang="en-US" altLang="en-US" sz="1800" b="0" i="0" dirty="0"/>
              <a:t>-port=22, </a:t>
            </a:r>
            <a:r>
              <a:rPr lang="en-US" altLang="en-US" sz="1800" b="0" i="0" dirty="0" err="1"/>
              <a:t>dst</a:t>
            </a:r>
            <a:r>
              <a:rPr lang="en-US" altLang="en-US" sz="1800" b="0" i="0" dirty="0"/>
              <a:t>-port&gt;1023</a:t>
            </a:r>
          </a:p>
          <a:p>
            <a:pPr lvl="2"/>
            <a:r>
              <a:rPr lang="en-US" altLang="en-US" sz="1800" b="0" i="0" dirty="0"/>
              <a:t>Protocol=TCP</a:t>
            </a:r>
          </a:p>
          <a:p>
            <a:pPr lvl="1"/>
            <a:r>
              <a:rPr lang="en-US" altLang="en-US" sz="2000" b="0" i="0" dirty="0" err="1"/>
              <a:t>Ack</a:t>
            </a:r>
            <a:r>
              <a:rPr lang="en-US" altLang="en-US" sz="2000" b="0" i="0" dirty="0"/>
              <a:t> Set</a:t>
            </a:r>
            <a:r>
              <a:rPr lang="en-US" altLang="en-US" sz="2000" b="0" i="0" dirty="0" smtClean="0"/>
              <a:t>?</a:t>
            </a:r>
            <a:endParaRPr lang="en-US" altLang="en-US" sz="2000" b="0" i="0" dirty="0"/>
          </a:p>
        </p:txBody>
      </p:sp>
      <p:grpSp>
        <p:nvGrpSpPr>
          <p:cNvPr id="60531" name="Group 115"/>
          <p:cNvGrpSpPr>
            <a:grpSpLocks/>
          </p:cNvGrpSpPr>
          <p:nvPr/>
        </p:nvGrpSpPr>
        <p:grpSpPr bwMode="auto">
          <a:xfrm>
            <a:off x="5494337" y="2068514"/>
            <a:ext cx="3352800" cy="2819400"/>
            <a:chOff x="2064" y="1344"/>
            <a:chExt cx="2112" cy="1776"/>
          </a:xfrm>
        </p:grpSpPr>
        <p:sp>
          <p:nvSpPr>
            <p:cNvPr id="60494" name="AutoShape 78"/>
            <p:cNvSpPr>
              <a:spLocks noChangeArrowheads="1"/>
            </p:cNvSpPr>
            <p:nvPr/>
          </p:nvSpPr>
          <p:spPr bwMode="auto">
            <a:xfrm>
              <a:off x="2064" y="1344"/>
              <a:ext cx="2112" cy="1776"/>
            </a:xfrm>
            <a:prstGeom prst="wedgeRectCallout">
              <a:avLst>
                <a:gd name="adj1" fmla="val -62218"/>
                <a:gd name="adj2" fmla="val 3034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  <p:grpSp>
          <p:nvGrpSpPr>
            <p:cNvPr id="60520" name="Group 104"/>
            <p:cNvGrpSpPr>
              <a:grpSpLocks/>
            </p:cNvGrpSpPr>
            <p:nvPr/>
          </p:nvGrpSpPr>
          <p:grpSpPr bwMode="auto">
            <a:xfrm>
              <a:off x="2256" y="1392"/>
              <a:ext cx="1762" cy="1561"/>
              <a:chOff x="1238" y="1079"/>
              <a:chExt cx="2908" cy="2185"/>
            </a:xfrm>
          </p:grpSpPr>
          <p:sp>
            <p:nvSpPr>
              <p:cNvPr id="60521" name="Line 105"/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19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2" name="Line 106"/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3" name="Line 107"/>
              <p:cNvSpPr>
                <a:spLocks noChangeShapeType="1"/>
              </p:cNvSpPr>
              <p:nvPr/>
            </p:nvSpPr>
            <p:spPr bwMode="auto">
              <a:xfrm>
                <a:off x="1488" y="1632"/>
                <a:ext cx="196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4" name="Line 108"/>
              <p:cNvSpPr>
                <a:spLocks noChangeShapeType="1"/>
              </p:cNvSpPr>
              <p:nvPr/>
            </p:nvSpPr>
            <p:spPr bwMode="auto">
              <a:xfrm flipH="1">
                <a:off x="1488" y="2208"/>
                <a:ext cx="19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5" name="Line 109"/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19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26" name="Text Box 110"/>
              <p:cNvSpPr txBox="1">
                <a:spLocks noChangeArrowheads="1"/>
              </p:cNvSpPr>
              <p:nvPr/>
            </p:nvSpPr>
            <p:spPr bwMode="auto">
              <a:xfrm>
                <a:off x="2199" y="1656"/>
                <a:ext cx="679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0" i="0"/>
                  <a:t>SYN</a:t>
                </a:r>
              </a:p>
            </p:txBody>
          </p:sp>
          <p:sp>
            <p:nvSpPr>
              <p:cNvPr id="60527" name="Text Box 111"/>
              <p:cNvSpPr txBox="1">
                <a:spLocks noChangeArrowheads="1"/>
              </p:cNvSpPr>
              <p:nvPr/>
            </p:nvSpPr>
            <p:spPr bwMode="auto">
              <a:xfrm>
                <a:off x="1958" y="2279"/>
                <a:ext cx="1234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0" i="0"/>
                  <a:t>SYN/ACK</a:t>
                </a:r>
              </a:p>
            </p:txBody>
          </p:sp>
          <p:sp>
            <p:nvSpPr>
              <p:cNvPr id="60528" name="Text Box 112"/>
              <p:cNvSpPr txBox="1">
                <a:spLocks noChangeArrowheads="1"/>
              </p:cNvSpPr>
              <p:nvPr/>
            </p:nvSpPr>
            <p:spPr bwMode="auto">
              <a:xfrm>
                <a:off x="2390" y="2711"/>
                <a:ext cx="680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0" i="0"/>
                  <a:t>ACK</a:t>
                </a:r>
              </a:p>
            </p:txBody>
          </p:sp>
          <p:sp>
            <p:nvSpPr>
              <p:cNvPr id="60529" name="Text Box 113"/>
              <p:cNvSpPr txBox="1">
                <a:spLocks noChangeArrowheads="1"/>
              </p:cNvSpPr>
              <p:nvPr/>
            </p:nvSpPr>
            <p:spPr bwMode="auto">
              <a:xfrm>
                <a:off x="1238" y="1079"/>
                <a:ext cx="799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0" i="0"/>
                  <a:t>Client</a:t>
                </a:r>
              </a:p>
            </p:txBody>
          </p:sp>
          <p:sp>
            <p:nvSpPr>
              <p:cNvPr id="60530" name="Text Box 114"/>
              <p:cNvSpPr txBox="1">
                <a:spLocks noChangeArrowheads="1"/>
              </p:cNvSpPr>
              <p:nvPr/>
            </p:nvSpPr>
            <p:spPr bwMode="auto">
              <a:xfrm>
                <a:off x="3255" y="1079"/>
                <a:ext cx="891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0" i="0"/>
                  <a:t>Server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89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r>
              <a:rPr lang="en-US" altLang="en-US" dirty="0"/>
              <a:t>Default Firewall Rules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3200400"/>
          </a:xfrm>
        </p:spPr>
        <p:txBody>
          <a:bodyPr/>
          <a:lstStyle/>
          <a:p>
            <a:r>
              <a:rPr lang="en-US" altLang="en-US" sz="2400"/>
              <a:t>Egress Filtering</a:t>
            </a:r>
          </a:p>
          <a:p>
            <a:pPr lvl="1"/>
            <a:r>
              <a:rPr lang="en-US" altLang="en-US" sz="2000"/>
              <a:t>Outbound traffic from external address </a:t>
            </a:r>
            <a:r>
              <a:rPr lang="en-US" altLang="en-US" sz="2000">
                <a:sym typeface="Wingdings" panose="05000000000000000000" pitchFamily="2" charset="2"/>
              </a:rPr>
              <a:t> Drop</a:t>
            </a:r>
          </a:p>
          <a:p>
            <a:pPr lvl="1"/>
            <a:r>
              <a:rPr lang="en-US" altLang="en-US" sz="2000"/>
              <a:t>Benefits?</a:t>
            </a:r>
          </a:p>
          <a:p>
            <a:r>
              <a:rPr lang="en-US" altLang="en-US" sz="2400">
                <a:sym typeface="Wingdings" panose="05000000000000000000" pitchFamily="2" charset="2"/>
              </a:rPr>
              <a:t>Ingress Filtering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Inbound Traffic from internal address  Drop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Benefits?</a:t>
            </a:r>
          </a:p>
          <a:p>
            <a:r>
              <a:rPr lang="en-US" altLang="en-US" sz="2400">
                <a:sym typeface="Wingdings" panose="05000000000000000000" pitchFamily="2" charset="2"/>
              </a:rPr>
              <a:t>Default Deny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Why?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5105400" y="5540375"/>
            <a:ext cx="7969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Any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5105400" y="4953000"/>
            <a:ext cx="7969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Dst Port</a:t>
            </a:r>
          </a:p>
        </p:txBody>
      </p: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1066800" y="5943600"/>
            <a:ext cx="7248525" cy="403225"/>
            <a:chOff x="672" y="3744"/>
            <a:chExt cx="4566" cy="254"/>
          </a:xfrm>
        </p:grpSpPr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3216" y="3744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4729" y="3744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Deny</a:t>
              </a: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4220" y="3744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3718" y="3744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700" y="3744"/>
              <a:ext cx="51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Int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2191" y="3744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1683" y="3744"/>
              <a:ext cx="50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Int</a:t>
              </a:r>
            </a:p>
          </p:txBody>
        </p:sp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1193" y="3744"/>
              <a:ext cx="490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In</a:t>
              </a:r>
            </a:p>
          </p:txBody>
        </p:sp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672" y="3744"/>
              <a:ext cx="52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Ingress</a:t>
              </a:r>
            </a:p>
          </p:txBody>
        </p:sp>
      </p:grp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7507288" y="5540375"/>
            <a:ext cx="8080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Deny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6699250" y="5540375"/>
            <a:ext cx="8080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Any</a:t>
            </a: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5902325" y="5540375"/>
            <a:ext cx="7969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Any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4286250" y="5540375"/>
            <a:ext cx="8191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Ext</a:t>
            </a: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3478213" y="5540375"/>
            <a:ext cx="8080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Any</a:t>
            </a:r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2671763" y="5540375"/>
            <a:ext cx="8064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Ext</a:t>
            </a: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1893888" y="5540375"/>
            <a:ext cx="7778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Out</a:t>
            </a: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1066800" y="5540375"/>
            <a:ext cx="82708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Egress</a:t>
            </a:r>
          </a:p>
        </p:txBody>
      </p:sp>
      <p:grpSp>
        <p:nvGrpSpPr>
          <p:cNvPr id="62488" name="Group 24"/>
          <p:cNvGrpSpPr>
            <a:grpSpLocks/>
          </p:cNvGrpSpPr>
          <p:nvPr/>
        </p:nvGrpSpPr>
        <p:grpSpPr bwMode="auto">
          <a:xfrm>
            <a:off x="1066800" y="6346825"/>
            <a:ext cx="7248525" cy="403225"/>
            <a:chOff x="672" y="3998"/>
            <a:chExt cx="4566" cy="254"/>
          </a:xfrm>
        </p:grpSpPr>
        <p:sp>
          <p:nvSpPr>
            <p:cNvPr id="62489" name="Rectangle 25"/>
            <p:cNvSpPr>
              <a:spLocks noChangeArrowheads="1"/>
            </p:cNvSpPr>
            <p:nvPr/>
          </p:nvSpPr>
          <p:spPr bwMode="auto">
            <a:xfrm>
              <a:off x="3216" y="3998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  <p:sp>
          <p:nvSpPr>
            <p:cNvPr id="62490" name="Rectangle 26"/>
            <p:cNvSpPr>
              <a:spLocks noChangeArrowheads="1"/>
            </p:cNvSpPr>
            <p:nvPr/>
          </p:nvSpPr>
          <p:spPr bwMode="auto">
            <a:xfrm>
              <a:off x="4729" y="3998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Deny</a:t>
              </a:r>
            </a:p>
          </p:txBody>
        </p:sp>
        <p:sp>
          <p:nvSpPr>
            <p:cNvPr id="62491" name="Rectangle 27"/>
            <p:cNvSpPr>
              <a:spLocks noChangeArrowheads="1"/>
            </p:cNvSpPr>
            <p:nvPr/>
          </p:nvSpPr>
          <p:spPr bwMode="auto">
            <a:xfrm>
              <a:off x="4220" y="3998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  <p:sp>
          <p:nvSpPr>
            <p:cNvPr id="62492" name="Rectangle 28"/>
            <p:cNvSpPr>
              <a:spLocks noChangeArrowheads="1"/>
            </p:cNvSpPr>
            <p:nvPr/>
          </p:nvSpPr>
          <p:spPr bwMode="auto">
            <a:xfrm>
              <a:off x="3718" y="3998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  <p:sp>
          <p:nvSpPr>
            <p:cNvPr id="62493" name="Rectangle 29"/>
            <p:cNvSpPr>
              <a:spLocks noChangeArrowheads="1"/>
            </p:cNvSpPr>
            <p:nvPr/>
          </p:nvSpPr>
          <p:spPr bwMode="auto">
            <a:xfrm>
              <a:off x="2700" y="3998"/>
              <a:ext cx="51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  <p:sp>
          <p:nvSpPr>
            <p:cNvPr id="62494" name="Rectangle 30"/>
            <p:cNvSpPr>
              <a:spLocks noChangeArrowheads="1"/>
            </p:cNvSpPr>
            <p:nvPr/>
          </p:nvSpPr>
          <p:spPr bwMode="auto">
            <a:xfrm>
              <a:off x="2191" y="3998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  <p:sp>
          <p:nvSpPr>
            <p:cNvPr id="62495" name="Rectangle 31"/>
            <p:cNvSpPr>
              <a:spLocks noChangeArrowheads="1"/>
            </p:cNvSpPr>
            <p:nvPr/>
          </p:nvSpPr>
          <p:spPr bwMode="auto">
            <a:xfrm>
              <a:off x="1683" y="3998"/>
              <a:ext cx="50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  <p:sp>
          <p:nvSpPr>
            <p:cNvPr id="62496" name="Rectangle 32"/>
            <p:cNvSpPr>
              <a:spLocks noChangeArrowheads="1"/>
            </p:cNvSpPr>
            <p:nvPr/>
          </p:nvSpPr>
          <p:spPr bwMode="auto">
            <a:xfrm>
              <a:off x="1193" y="3998"/>
              <a:ext cx="490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Any</a:t>
              </a:r>
            </a:p>
          </p:txBody>
        </p:sp>
        <p:sp>
          <p:nvSpPr>
            <p:cNvPr id="62497" name="Rectangle 33"/>
            <p:cNvSpPr>
              <a:spLocks noChangeArrowheads="1"/>
            </p:cNvSpPr>
            <p:nvPr/>
          </p:nvSpPr>
          <p:spPr bwMode="auto">
            <a:xfrm>
              <a:off x="672" y="3998"/>
              <a:ext cx="52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 b="0" i="0"/>
                <a:t>Default</a:t>
              </a:r>
            </a:p>
          </p:txBody>
        </p:sp>
      </p:grpSp>
      <p:sp>
        <p:nvSpPr>
          <p:cNvPr id="62498" name="Rectangle 34"/>
          <p:cNvSpPr>
            <a:spLocks noChangeArrowheads="1"/>
          </p:cNvSpPr>
          <p:nvPr/>
        </p:nvSpPr>
        <p:spPr bwMode="auto">
          <a:xfrm>
            <a:off x="4286250" y="4953000"/>
            <a:ext cx="8191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Dst Addr</a:t>
            </a:r>
          </a:p>
        </p:txBody>
      </p:sp>
      <p:sp>
        <p:nvSpPr>
          <p:cNvPr id="62499" name="Rectangle 35"/>
          <p:cNvSpPr>
            <a:spLocks noChangeArrowheads="1"/>
          </p:cNvSpPr>
          <p:nvPr/>
        </p:nvSpPr>
        <p:spPr bwMode="auto">
          <a:xfrm>
            <a:off x="5902325" y="4953000"/>
            <a:ext cx="7969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Proto</a:t>
            </a:r>
          </a:p>
        </p:txBody>
      </p:sp>
      <p:sp>
        <p:nvSpPr>
          <p:cNvPr id="62500" name="Rectangle 36"/>
          <p:cNvSpPr>
            <a:spLocks noChangeArrowheads="1"/>
          </p:cNvSpPr>
          <p:nvPr/>
        </p:nvSpPr>
        <p:spPr bwMode="auto">
          <a:xfrm>
            <a:off x="6699250" y="4953000"/>
            <a:ext cx="80803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Ack Set?</a:t>
            </a:r>
          </a:p>
        </p:txBody>
      </p:sp>
      <p:sp>
        <p:nvSpPr>
          <p:cNvPr id="62501" name="Rectangle 37"/>
          <p:cNvSpPr>
            <a:spLocks noChangeArrowheads="1"/>
          </p:cNvSpPr>
          <p:nvPr/>
        </p:nvSpPr>
        <p:spPr bwMode="auto">
          <a:xfrm>
            <a:off x="7507288" y="4953000"/>
            <a:ext cx="8080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Action</a:t>
            </a:r>
          </a:p>
        </p:txBody>
      </p:sp>
      <p:sp>
        <p:nvSpPr>
          <p:cNvPr id="62502" name="Rectangle 38"/>
          <p:cNvSpPr>
            <a:spLocks noChangeArrowheads="1"/>
          </p:cNvSpPr>
          <p:nvPr/>
        </p:nvSpPr>
        <p:spPr bwMode="auto">
          <a:xfrm>
            <a:off x="3478213" y="4953000"/>
            <a:ext cx="8080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Src Port</a:t>
            </a:r>
          </a:p>
        </p:txBody>
      </p:sp>
      <p:sp>
        <p:nvSpPr>
          <p:cNvPr id="62503" name="Rectangle 39"/>
          <p:cNvSpPr>
            <a:spLocks noChangeArrowheads="1"/>
          </p:cNvSpPr>
          <p:nvPr/>
        </p:nvSpPr>
        <p:spPr bwMode="auto">
          <a:xfrm>
            <a:off x="2671763" y="4953000"/>
            <a:ext cx="8064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Src Addr</a:t>
            </a:r>
          </a:p>
        </p:txBody>
      </p:sp>
      <p:sp>
        <p:nvSpPr>
          <p:cNvPr id="62504" name="Rectangle 40"/>
          <p:cNvSpPr>
            <a:spLocks noChangeArrowheads="1"/>
          </p:cNvSpPr>
          <p:nvPr/>
        </p:nvSpPr>
        <p:spPr bwMode="auto">
          <a:xfrm>
            <a:off x="1893888" y="4953000"/>
            <a:ext cx="7778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Dir</a:t>
            </a:r>
          </a:p>
        </p:txBody>
      </p:sp>
      <p:sp>
        <p:nvSpPr>
          <p:cNvPr id="62505" name="Rectangle 41"/>
          <p:cNvSpPr>
            <a:spLocks noChangeArrowheads="1"/>
          </p:cNvSpPr>
          <p:nvPr/>
        </p:nvSpPr>
        <p:spPr bwMode="auto">
          <a:xfrm>
            <a:off x="1066800" y="4953000"/>
            <a:ext cx="8270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 b="0" i="0"/>
              <a:t>Rule</a:t>
            </a:r>
          </a:p>
        </p:txBody>
      </p:sp>
      <p:sp>
        <p:nvSpPr>
          <p:cNvPr id="62506" name="Line 42"/>
          <p:cNvSpPr>
            <a:spLocks noChangeShapeType="1"/>
          </p:cNvSpPr>
          <p:nvPr/>
        </p:nvSpPr>
        <p:spPr bwMode="auto">
          <a:xfrm>
            <a:off x="1066800" y="4953000"/>
            <a:ext cx="72485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07" name="Line 43"/>
          <p:cNvSpPr>
            <a:spLocks noChangeShapeType="1"/>
          </p:cNvSpPr>
          <p:nvPr/>
        </p:nvSpPr>
        <p:spPr bwMode="auto">
          <a:xfrm>
            <a:off x="1066800" y="5540375"/>
            <a:ext cx="724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08" name="Line 44"/>
          <p:cNvSpPr>
            <a:spLocks noChangeShapeType="1"/>
          </p:cNvSpPr>
          <p:nvPr/>
        </p:nvSpPr>
        <p:spPr bwMode="auto">
          <a:xfrm>
            <a:off x="1066800" y="6750050"/>
            <a:ext cx="72485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09" name="Line 45"/>
          <p:cNvSpPr>
            <a:spLocks noChangeShapeType="1"/>
          </p:cNvSpPr>
          <p:nvPr/>
        </p:nvSpPr>
        <p:spPr bwMode="auto">
          <a:xfrm>
            <a:off x="1066800" y="4953000"/>
            <a:ext cx="0" cy="1797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10" name="Line 46"/>
          <p:cNvSpPr>
            <a:spLocks noChangeShapeType="1"/>
          </p:cNvSpPr>
          <p:nvPr/>
        </p:nvSpPr>
        <p:spPr bwMode="auto">
          <a:xfrm>
            <a:off x="1893888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11" name="Line 47"/>
          <p:cNvSpPr>
            <a:spLocks noChangeShapeType="1"/>
          </p:cNvSpPr>
          <p:nvPr/>
        </p:nvSpPr>
        <p:spPr bwMode="auto">
          <a:xfrm>
            <a:off x="2671763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12" name="Line 48"/>
          <p:cNvSpPr>
            <a:spLocks noChangeShapeType="1"/>
          </p:cNvSpPr>
          <p:nvPr/>
        </p:nvSpPr>
        <p:spPr bwMode="auto">
          <a:xfrm>
            <a:off x="3478213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13" name="Line 49"/>
          <p:cNvSpPr>
            <a:spLocks noChangeShapeType="1"/>
          </p:cNvSpPr>
          <p:nvPr/>
        </p:nvSpPr>
        <p:spPr bwMode="auto">
          <a:xfrm>
            <a:off x="4286250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14" name="Line 50"/>
          <p:cNvSpPr>
            <a:spLocks noChangeShapeType="1"/>
          </p:cNvSpPr>
          <p:nvPr/>
        </p:nvSpPr>
        <p:spPr bwMode="auto">
          <a:xfrm>
            <a:off x="8315325" y="4953000"/>
            <a:ext cx="0" cy="1797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15" name="Line 51"/>
          <p:cNvSpPr>
            <a:spLocks noChangeShapeType="1"/>
          </p:cNvSpPr>
          <p:nvPr/>
        </p:nvSpPr>
        <p:spPr bwMode="auto">
          <a:xfrm>
            <a:off x="7507288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16" name="Line 52"/>
          <p:cNvSpPr>
            <a:spLocks noChangeShapeType="1"/>
          </p:cNvSpPr>
          <p:nvPr/>
        </p:nvSpPr>
        <p:spPr bwMode="auto">
          <a:xfrm>
            <a:off x="6699250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17" name="Line 53"/>
          <p:cNvSpPr>
            <a:spLocks noChangeShapeType="1"/>
          </p:cNvSpPr>
          <p:nvPr/>
        </p:nvSpPr>
        <p:spPr bwMode="auto">
          <a:xfrm>
            <a:off x="5105400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18" name="Line 54"/>
          <p:cNvSpPr>
            <a:spLocks noChangeShapeType="1"/>
          </p:cNvSpPr>
          <p:nvPr/>
        </p:nvSpPr>
        <p:spPr bwMode="auto">
          <a:xfrm>
            <a:off x="1066800" y="5943600"/>
            <a:ext cx="724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19" name="Line 55"/>
          <p:cNvSpPr>
            <a:spLocks noChangeShapeType="1"/>
          </p:cNvSpPr>
          <p:nvPr/>
        </p:nvSpPr>
        <p:spPr bwMode="auto">
          <a:xfrm>
            <a:off x="1066800" y="6346825"/>
            <a:ext cx="724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62520" name="Line 56"/>
          <p:cNvSpPr>
            <a:spLocks noChangeShapeType="1"/>
          </p:cNvSpPr>
          <p:nvPr/>
        </p:nvSpPr>
        <p:spPr bwMode="auto">
          <a:xfrm>
            <a:off x="5902325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Filters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Advantages</a:t>
            </a:r>
          </a:p>
          <a:p>
            <a:pPr lvl="1"/>
            <a:r>
              <a:rPr lang="en-US" altLang="en-US" sz="2400"/>
              <a:t>Transparent to application/user</a:t>
            </a:r>
          </a:p>
          <a:p>
            <a:pPr lvl="1"/>
            <a:r>
              <a:rPr lang="en-US" altLang="en-US" sz="2400"/>
              <a:t>Simple packet filters can be efficient</a:t>
            </a:r>
          </a:p>
          <a:p>
            <a:r>
              <a:rPr lang="en-US" altLang="en-US" sz="2800"/>
              <a:t>Disadvantages</a:t>
            </a:r>
          </a:p>
          <a:p>
            <a:pPr lvl="1"/>
            <a:r>
              <a:rPr lang="en-US" altLang="en-US" sz="2400"/>
              <a:t>Usually fail open</a:t>
            </a:r>
          </a:p>
          <a:p>
            <a:pPr lvl="1"/>
            <a:r>
              <a:rPr lang="en-US" altLang="en-US" sz="2400"/>
              <a:t>Very hard to configure the rules</a:t>
            </a:r>
          </a:p>
          <a:p>
            <a:pPr lvl="1"/>
            <a:r>
              <a:rPr lang="en-US" altLang="en-US" sz="2400"/>
              <a:t>Doesn’t have enough information to take actions</a:t>
            </a:r>
          </a:p>
          <a:p>
            <a:pPr lvl="2"/>
            <a:r>
              <a:rPr lang="en-US" altLang="en-US" sz="2000"/>
              <a:t>Does port 22 always mean SSH?</a:t>
            </a:r>
          </a:p>
          <a:p>
            <a:pPr lvl="2"/>
            <a:r>
              <a:rPr lang="en-US" altLang="en-US" sz="2000"/>
              <a:t>Who is the user accessing the SSH?</a:t>
            </a:r>
          </a:p>
        </p:txBody>
      </p:sp>
    </p:spTree>
    <p:extLst>
      <p:ext uri="{BB962C8B-B14F-4D97-AF65-F5344CB8AC3E}">
        <p14:creationId xmlns:p14="http://schemas.microsoft.com/office/powerpoint/2010/main" val="32646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 err="1"/>
              <a:t>Stateful</a:t>
            </a:r>
            <a:r>
              <a:rPr lang="en-US" altLang="en-US" sz="2400" dirty="0"/>
              <a:t> packet filters</a:t>
            </a:r>
          </a:p>
          <a:p>
            <a:pPr lvl="1"/>
            <a:r>
              <a:rPr lang="en-US" altLang="en-US" sz="2400" dirty="0"/>
              <a:t>Keep the connection states</a:t>
            </a:r>
          </a:p>
          <a:p>
            <a:pPr lvl="1"/>
            <a:r>
              <a:rPr lang="en-US" altLang="en-US" sz="2400" dirty="0"/>
              <a:t>Easier to specify rules</a:t>
            </a:r>
          </a:p>
          <a:p>
            <a:pPr lvl="1"/>
            <a:r>
              <a:rPr lang="en-US" altLang="en-US" sz="2400" dirty="0"/>
              <a:t>More popular</a:t>
            </a:r>
          </a:p>
          <a:p>
            <a:pPr lvl="1"/>
            <a:r>
              <a:rPr lang="en-US" altLang="en-US" sz="2400" dirty="0"/>
              <a:t>Problems?</a:t>
            </a:r>
          </a:p>
          <a:p>
            <a:pPr lvl="2"/>
            <a:r>
              <a:rPr lang="en-US" altLang="en-US" sz="2400" dirty="0"/>
              <a:t>State explosion</a:t>
            </a:r>
          </a:p>
          <a:p>
            <a:pPr lvl="2"/>
            <a:r>
              <a:rPr lang="en-US" altLang="en-US" sz="2400" dirty="0"/>
              <a:t>State for UDP/ICMP?</a:t>
            </a:r>
          </a:p>
        </p:txBody>
      </p:sp>
    </p:spTree>
    <p:extLst>
      <p:ext uri="{BB962C8B-B14F-4D97-AF65-F5344CB8AC3E}">
        <p14:creationId xmlns:p14="http://schemas.microsoft.com/office/powerpoint/2010/main" val="82000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Proxy Firewalls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Two connections instead of one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Either at transport level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SOCKS proxy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Or at application level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HTTP proxy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Requires applications (or dynamically linked libraries) to be modified to use the proxy</a:t>
            </a:r>
          </a:p>
        </p:txBody>
      </p:sp>
    </p:spTree>
    <p:extLst>
      <p:ext uri="{BB962C8B-B14F-4D97-AF65-F5344CB8AC3E}">
        <p14:creationId xmlns:p14="http://schemas.microsoft.com/office/powerpoint/2010/main" val="23660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Vulnerabilities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Attacks </a:t>
            </a:r>
            <a:r>
              <a:rPr lang="en-US" altLang="en-US" dirty="0"/>
              <a:t>on Different Layers</a:t>
            </a:r>
          </a:p>
          <a:p>
            <a:pPr lvl="1"/>
            <a:r>
              <a:rPr lang="en-US" altLang="en-US" sz="2000" dirty="0"/>
              <a:t>IP Attacks</a:t>
            </a:r>
          </a:p>
          <a:p>
            <a:pPr lvl="1"/>
            <a:r>
              <a:rPr lang="en-US" altLang="en-US" sz="2000" dirty="0"/>
              <a:t>ICMP Attacks</a:t>
            </a:r>
          </a:p>
          <a:p>
            <a:pPr lvl="1"/>
            <a:r>
              <a:rPr lang="en-US" altLang="en-US" sz="2000" dirty="0"/>
              <a:t>Routing Attacks</a:t>
            </a:r>
          </a:p>
          <a:p>
            <a:pPr lvl="1"/>
            <a:r>
              <a:rPr lang="en-US" altLang="en-US" sz="2000" dirty="0"/>
              <a:t>TCP Attacks</a:t>
            </a:r>
          </a:p>
          <a:p>
            <a:pPr lvl="1"/>
            <a:r>
              <a:rPr lang="en-US" altLang="en-US" sz="2000" dirty="0"/>
              <a:t>Application Layer Attacks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99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Proxy Firewall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Data Available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Application level information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User information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Advantages?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Better policy enforcement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Better logging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Fail closed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Disadvantages?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Doesn’t perform as well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One proxy for each application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Client modification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781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Security Vulnerabilities</a:t>
            </a:r>
          </a:p>
          <a:p>
            <a:r>
              <a:rPr lang="en-US" altLang="en-US"/>
              <a:t>DoS and DDoS</a:t>
            </a:r>
          </a:p>
          <a:p>
            <a:r>
              <a:rPr lang="en-US" altLang="en-US"/>
              <a:t>Firewalls</a:t>
            </a:r>
          </a:p>
          <a:p>
            <a:r>
              <a:rPr lang="en-US" altLang="en-US"/>
              <a:t>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343967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Intrusion Detection Systems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Firewalls allow traffic only to legitimate hosts and services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Traffic to the legitimate hosts/services can have attacks</a:t>
            </a:r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Solution</a:t>
            </a:r>
            <a:r>
              <a:rPr lang="en-US" altLang="en-US" sz="2400" dirty="0"/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Intrusion Detection Systems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Monitor data and behavior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Report when identify attacks</a:t>
            </a:r>
          </a:p>
        </p:txBody>
      </p:sp>
    </p:spTree>
    <p:extLst>
      <p:ext uri="{BB962C8B-B14F-4D97-AF65-F5344CB8AC3E}">
        <p14:creationId xmlns:p14="http://schemas.microsoft.com/office/powerpoint/2010/main" val="23409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066800"/>
            <a:ext cx="753427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233488" y="420688"/>
            <a:ext cx="6677025" cy="733425"/>
          </a:xfrm>
        </p:spPr>
        <p:txBody>
          <a:bodyPr/>
          <a:lstStyle/>
          <a:p>
            <a:r>
              <a:rPr lang="en-US" altLang="en-US"/>
              <a:t>Types of IDS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1825" y="5689600"/>
            <a:ext cx="2293938" cy="309563"/>
          </a:xfrm>
        </p:spPr>
        <p:txBody>
          <a:bodyPr>
            <a:normAutofit fontScale="85000" lnSpcReduction="20000"/>
          </a:bodyPr>
          <a:lstStyle/>
          <a:p>
            <a:pPr algn="ctr">
              <a:buFontTx/>
              <a:buNone/>
            </a:pPr>
            <a:r>
              <a:rPr lang="en-US" altLang="en-US" sz="2400"/>
              <a:t>Host-based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151688" y="5902325"/>
            <a:ext cx="1839912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28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1000" indent="-252413" defTabSz="1028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81050" indent="-271463" defTabSz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 defTabSz="10287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 defTabSz="10287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717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289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861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433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 i="0"/>
              <a:t>Network-based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1087438" y="2643188"/>
            <a:ext cx="18288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28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1000" indent="-252413" defTabSz="1028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81050" indent="-271463" defTabSz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 defTabSz="10287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 defTabSz="10287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717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289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861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433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0" i="0"/>
              <a:t>Signature-based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6927850" y="2803525"/>
            <a:ext cx="20335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28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1000" indent="-252413" defTabSz="1028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81050" indent="-271463" defTabSz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 defTabSz="10287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 defTabSz="10287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717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289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861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433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 b="0" i="0"/>
              <a:t>Anomaly-based</a:t>
            </a:r>
          </a:p>
        </p:txBody>
      </p:sp>
    </p:spTree>
    <p:extLst>
      <p:ext uri="{BB962C8B-B14F-4D97-AF65-F5344CB8AC3E}">
        <p14:creationId xmlns:p14="http://schemas.microsoft.com/office/powerpoint/2010/main" val="1251941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2133600"/>
            <a:ext cx="3938587" cy="20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Signature-based IDS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782763"/>
            <a:ext cx="7967663" cy="4570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Characteristics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Uses known pattern matching</a:t>
            </a:r>
            <a:br>
              <a:rPr lang="en-US" altLang="en-US" sz="2400" dirty="0"/>
            </a:br>
            <a:r>
              <a:rPr lang="en-US" altLang="en-US" sz="2400" dirty="0"/>
              <a:t>to signify attack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Advantages?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Widely available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Fairly fast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Easy to implement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Easy to update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Disadvantages?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Cannot detect attacks for which it has no signature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7042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997450"/>
            <a:ext cx="22860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Anomaly-based IDS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1371600"/>
            <a:ext cx="8234362" cy="4876800"/>
          </a:xfrm>
        </p:spPr>
        <p:txBody>
          <a:bodyPr/>
          <a:lstStyle/>
          <a:p>
            <a:pPr marL="0" indent="0" defTabSz="720725">
              <a:lnSpc>
                <a:spcPct val="90000"/>
              </a:lnSpc>
            </a:pPr>
            <a:r>
              <a:rPr lang="en-US" altLang="en-US" sz="2400" dirty="0"/>
              <a:t> Characteristics</a:t>
            </a:r>
          </a:p>
          <a:p>
            <a:pPr marL="300038" lvl="1" indent="-185738" defTabSz="720725">
              <a:lnSpc>
                <a:spcPct val="110000"/>
              </a:lnSpc>
            </a:pPr>
            <a:r>
              <a:rPr lang="en-US" altLang="en-US" sz="2000" dirty="0"/>
              <a:t>Uses statistical model or machine learning engine to characterize normal usage behaviors</a:t>
            </a:r>
          </a:p>
          <a:p>
            <a:pPr marL="300038" lvl="1" indent="-185738" defTabSz="720725">
              <a:lnSpc>
                <a:spcPct val="90000"/>
              </a:lnSpc>
            </a:pPr>
            <a:r>
              <a:rPr lang="en-US" altLang="en-US" sz="2000" dirty="0"/>
              <a:t>Recognizes departures from normal as potential intrusions</a:t>
            </a:r>
          </a:p>
          <a:p>
            <a:pPr marL="0" indent="0" defTabSz="720725">
              <a:lnSpc>
                <a:spcPct val="90000"/>
              </a:lnSpc>
            </a:pPr>
            <a:r>
              <a:rPr lang="en-US" altLang="en-US" sz="2000" dirty="0"/>
              <a:t> </a:t>
            </a:r>
            <a:r>
              <a:rPr lang="en-US" altLang="en-US" sz="2400" dirty="0"/>
              <a:t>Advantages</a:t>
            </a:r>
            <a:r>
              <a:rPr lang="en-US" altLang="en-US" sz="2000" dirty="0"/>
              <a:t>?</a:t>
            </a:r>
          </a:p>
          <a:p>
            <a:pPr marL="300038" lvl="1" indent="-185738" defTabSz="720725">
              <a:lnSpc>
                <a:spcPct val="90000"/>
              </a:lnSpc>
            </a:pPr>
            <a:r>
              <a:rPr lang="en-US" altLang="en-US" sz="2000" dirty="0"/>
              <a:t>Can detect attempts to exploit new and unforeseen vulnerabilities</a:t>
            </a:r>
          </a:p>
          <a:p>
            <a:pPr marL="300038" lvl="1" indent="-185738" defTabSz="720725">
              <a:lnSpc>
                <a:spcPct val="90000"/>
              </a:lnSpc>
            </a:pPr>
            <a:r>
              <a:rPr lang="en-US" altLang="en-US" sz="2000" dirty="0"/>
              <a:t>Can recognize authorized usage that falls outside the normal pattern</a:t>
            </a:r>
          </a:p>
          <a:p>
            <a:pPr marL="0" indent="0" defTabSz="720725">
              <a:lnSpc>
                <a:spcPct val="90000"/>
              </a:lnSpc>
            </a:pPr>
            <a:r>
              <a:rPr lang="en-US" altLang="en-US" sz="2400" dirty="0"/>
              <a:t> Disadvantages?</a:t>
            </a:r>
          </a:p>
          <a:p>
            <a:pPr marL="300038" lvl="1" indent="-185738" defTabSz="720725">
              <a:lnSpc>
                <a:spcPct val="90000"/>
              </a:lnSpc>
            </a:pPr>
            <a:r>
              <a:rPr lang="en-US" altLang="en-US" sz="2000" dirty="0"/>
              <a:t>Generally slower, more resource intensive compared to signature-based IDS</a:t>
            </a:r>
          </a:p>
          <a:p>
            <a:pPr marL="300038" lvl="1" indent="-185738" defTabSz="720725">
              <a:lnSpc>
                <a:spcPct val="120000"/>
              </a:lnSpc>
            </a:pPr>
            <a:r>
              <a:rPr lang="en-US" altLang="en-US" sz="2000" dirty="0"/>
              <a:t>Greater complexity, difficult to configure</a:t>
            </a:r>
          </a:p>
          <a:p>
            <a:pPr marL="300038" lvl="1" indent="-185738" defTabSz="720725">
              <a:lnSpc>
                <a:spcPct val="120000"/>
              </a:lnSpc>
            </a:pPr>
            <a:r>
              <a:rPr lang="en-US" altLang="en-US" sz="2000" dirty="0"/>
              <a:t>Higher percentages of false alerts</a:t>
            </a:r>
          </a:p>
        </p:txBody>
      </p:sp>
    </p:spTree>
    <p:extLst>
      <p:ext uri="{BB962C8B-B14F-4D97-AF65-F5344CB8AC3E}">
        <p14:creationId xmlns:p14="http://schemas.microsoft.com/office/powerpoint/2010/main" val="2054576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Network-based IDS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95400"/>
            <a:ext cx="3036888" cy="25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7150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NIDS examine raw packets in the network passively and triggers alerts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Advantages?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Easy deployment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Unobtrusive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Difficult to evade if done at low level of network operation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Disadvantages?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Fail Open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Different hosts process packets differently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NIDS needs to create traffic seen at the end host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Need to have the complete network topology and complete host behavior</a:t>
            </a:r>
          </a:p>
        </p:txBody>
      </p:sp>
    </p:spTree>
    <p:extLst>
      <p:ext uri="{BB962C8B-B14F-4D97-AF65-F5344CB8AC3E}">
        <p14:creationId xmlns:p14="http://schemas.microsoft.com/office/powerpoint/2010/main" val="39948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Host-based IDS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Runs on single host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Can analyze audit-trails, logs, integrity of files and directories, etc.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Advantages</a:t>
            </a:r>
          </a:p>
          <a:p>
            <a:pPr lvl="1">
              <a:lnSpc>
                <a:spcPct val="120000"/>
              </a:lnSpc>
            </a:pPr>
            <a:r>
              <a:rPr lang="en-US" altLang="en-US" sz="2400"/>
              <a:t>More accurate than NIDS</a:t>
            </a:r>
          </a:p>
          <a:p>
            <a:pPr lvl="1">
              <a:lnSpc>
                <a:spcPct val="120000"/>
              </a:lnSpc>
            </a:pPr>
            <a:r>
              <a:rPr lang="en-US" altLang="en-US" sz="2400"/>
              <a:t>Less volume of traffic so less overhead</a:t>
            </a:r>
          </a:p>
          <a:p>
            <a:pPr>
              <a:lnSpc>
                <a:spcPct val="120000"/>
              </a:lnSpc>
            </a:pPr>
            <a:r>
              <a:rPr lang="en-US" altLang="en-US" sz="2800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Deployment is expensive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What happens when host get compromised?</a:t>
            </a: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43200"/>
            <a:ext cx="18827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737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TCP/IP security vulnerabilities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Spoofing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Flooding attacks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TCP session poisoning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DOS and D-DOS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Firewalls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Packet Filters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Proxy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IDS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Signature and Anomaly IDS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NIDS and HIDS</a:t>
            </a:r>
          </a:p>
        </p:txBody>
      </p:sp>
    </p:spTree>
    <p:extLst>
      <p:ext uri="{BB962C8B-B14F-4D97-AF65-F5344CB8AC3E}">
        <p14:creationId xmlns:p14="http://schemas.microsoft.com/office/powerpoint/2010/main" val="28279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0" smtClean="0"/>
              <a:t>NIST SP 800-118 Draft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 smtClean="0"/>
              <a:t>Password Cracking:</a:t>
            </a:r>
            <a:br>
              <a:rPr lang="en-US" altLang="en-US" sz="4000" smtClean="0"/>
            </a:br>
            <a:r>
              <a:rPr lang="en-US" altLang="en-US" sz="4000" smtClean="0"/>
              <a:t>Dictionary Attack &amp; Brute Force</a:t>
            </a:r>
          </a:p>
        </p:txBody>
      </p:sp>
      <p:graphicFrame>
        <p:nvGraphicFramePr>
          <p:cNvPr id="17608" name="Group 20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41656"/>
              </p:ext>
            </p:extLst>
          </p:nvPr>
        </p:nvGraphicFramePr>
        <p:xfrm>
          <a:off x="457200" y="1600200"/>
          <a:ext cx="8229600" cy="5080002"/>
        </p:xfrm>
        <a:graphic>
          <a:graphicData uri="http://schemas.openxmlformats.org/drawingml/2006/table">
            <a:tbl>
              <a:tblPr/>
              <a:tblGrid>
                <a:gridCol w="3581400"/>
                <a:gridCol w="1295400"/>
                <a:gridCol w="1219200"/>
                <a:gridCol w="2133600"/>
              </a:tblGrid>
              <a:tr h="5791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Pattern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Calculation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Result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Time to Guess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(2.6x10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18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/month)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Personal Info: interests, relatives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Manual 5 minutes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Social Engineering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Manual 2 minutes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American Dictionary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80,000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&lt; 1 second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 chars: lower case alpha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26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5x10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8 chars: lower case alpha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26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2x10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8 chars: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alpha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52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5x10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7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8 chars: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alphanumeric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62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2x10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3.4 min.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 chars alphanumeric +10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72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7x10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min.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9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8 chars: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all keyboard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95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7x10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 hours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79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12 chars: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alphanumeric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62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3x10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21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96 years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4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12 chars: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alphanumeric + 10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72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2x10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22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500 years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5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12 chars: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all keyboard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95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5x10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23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97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16 chars: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alphanumeric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62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16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5x10</a:t>
                      </a:r>
                      <a:r>
                        <a:rPr kumimoji="0" lang="en-US" sz="16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NewRomanPS"/>
                          <a:cs typeface="Times New Roman" pitchFamily="18" charset="0"/>
                        </a:rPr>
                        <a:t>28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/>
              <a:t>TCP/IP was designed for connectivity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/>
              <a:t>Assumed to have lots of trust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/>
              <a:t>Host implementation vulnerabilities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/>
              <a:t>Software “had/have/will have” bugs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000" dirty="0"/>
              <a:t>Some elements in the specification were left to the implementers</a:t>
            </a:r>
          </a:p>
        </p:txBody>
      </p:sp>
    </p:spTree>
    <p:extLst>
      <p:ext uri="{BB962C8B-B14F-4D97-AF65-F5344CB8AC3E}">
        <p14:creationId xmlns:p14="http://schemas.microsoft.com/office/powerpoint/2010/main" val="33880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Security Flaws in IP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90637"/>
            <a:ext cx="7886700" cy="4729163"/>
          </a:xfrm>
        </p:spPr>
        <p:txBody>
          <a:bodyPr/>
          <a:lstStyle/>
          <a:p>
            <a:r>
              <a:rPr lang="en-US" altLang="en-US" sz="2400" dirty="0"/>
              <a:t>The IP addresses are filled in by the originating host</a:t>
            </a:r>
          </a:p>
          <a:p>
            <a:pPr lvl="1"/>
            <a:r>
              <a:rPr lang="en-US" altLang="en-US" sz="2000" dirty="0"/>
              <a:t>Address spoofing</a:t>
            </a:r>
          </a:p>
          <a:p>
            <a:r>
              <a:rPr lang="en-US" altLang="en-US" sz="2400" dirty="0"/>
              <a:t>Using source address for authentication</a:t>
            </a:r>
          </a:p>
          <a:p>
            <a:pPr lvl="1"/>
            <a:r>
              <a:rPr lang="en-US" altLang="en-US" sz="2000" dirty="0"/>
              <a:t>r-utilities (rlogin, </a:t>
            </a:r>
            <a:r>
              <a:rPr lang="en-US" altLang="en-US" sz="2000" dirty="0" err="1"/>
              <a:t>rsh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rhosts</a:t>
            </a:r>
            <a:r>
              <a:rPr lang="en-US" altLang="en-US" sz="2000" dirty="0"/>
              <a:t> etc..)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1960563" y="3940175"/>
            <a:ext cx="2439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1960563" y="5229225"/>
            <a:ext cx="236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6" name="Cloud"/>
          <p:cNvSpPr>
            <a:spLocks noChangeAspect="1" noEditPoints="1" noChangeArrowheads="1"/>
          </p:cNvSpPr>
          <p:nvPr/>
        </p:nvSpPr>
        <p:spPr bwMode="auto">
          <a:xfrm>
            <a:off x="381000" y="4143375"/>
            <a:ext cx="1363663" cy="863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sz="1600" b="0" i="0"/>
              <a:t>Internet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2678113" y="3397250"/>
            <a:ext cx="933450" cy="271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2.1.1.1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3595688" y="3362325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C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3108325" y="3668713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1601788" y="3940175"/>
            <a:ext cx="3587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1528763" y="4821238"/>
            <a:ext cx="43180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2032000" y="5500688"/>
            <a:ext cx="933450" cy="269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1.1.1.1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3324225" y="5500688"/>
            <a:ext cx="933450" cy="269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1.1.1.2</a:t>
            </a: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2462213" y="5229225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3825875" y="5229225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1585913" y="54641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A</a:t>
            </a:r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4400550" y="55006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B</a:t>
            </a:r>
          </a:p>
        </p:txBody>
      </p: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2749550" y="4686300"/>
            <a:ext cx="933450" cy="271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0" i="0"/>
              <a:t>1.1.1.3</a:t>
            </a:r>
          </a:p>
        </p:txBody>
      </p:sp>
      <p:sp>
        <p:nvSpPr>
          <p:cNvPr id="5139" name="Text Box 19"/>
          <p:cNvSpPr txBox="1">
            <a:spLocks noChangeArrowheads="1"/>
          </p:cNvSpPr>
          <p:nvPr/>
        </p:nvSpPr>
        <p:spPr bwMode="auto">
          <a:xfrm>
            <a:off x="3667125" y="4651375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0" i="0"/>
              <a:t>S</a:t>
            </a:r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4805545" y="3444121"/>
            <a:ext cx="422592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b="0" i="0" dirty="0" smtClean="0"/>
              <a:t> </a:t>
            </a:r>
            <a:r>
              <a:rPr lang="en-US" altLang="en-US" sz="2000" b="0" i="0" dirty="0" smtClean="0">
                <a:latin typeface="+mn-lt"/>
              </a:rPr>
              <a:t>Can </a:t>
            </a:r>
            <a:r>
              <a:rPr lang="en-US" altLang="en-US" sz="2000" b="0" i="0" dirty="0">
                <a:latin typeface="+mn-lt"/>
              </a:rPr>
              <a:t>A claim it is B to the server S?</a:t>
            </a: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b="0" i="0" dirty="0" smtClean="0">
                <a:latin typeface="+mn-lt"/>
              </a:rPr>
              <a:t> ARP </a:t>
            </a:r>
            <a:r>
              <a:rPr lang="en-US" altLang="en-US" sz="2000" b="0" i="0" dirty="0">
                <a:latin typeface="+mn-lt"/>
              </a:rPr>
              <a:t>Spoofing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b="0" i="0" dirty="0" smtClean="0">
                <a:latin typeface="+mn-lt"/>
              </a:rPr>
              <a:t> Can </a:t>
            </a:r>
            <a:r>
              <a:rPr lang="en-US" altLang="en-US" sz="2000" b="0" i="0" dirty="0">
                <a:latin typeface="+mn-lt"/>
              </a:rPr>
              <a:t>C claim it is B to the server S?</a:t>
            </a: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b="0" i="0" dirty="0">
                <a:latin typeface="+mn-lt"/>
              </a:rPr>
              <a:t>Source Routing</a:t>
            </a:r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3276600" y="4962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Flaws in 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IP fragmentation attack</a:t>
            </a:r>
          </a:p>
          <a:p>
            <a:pPr lvl="1"/>
            <a:r>
              <a:rPr lang="en-US" altLang="en-US" sz="2400"/>
              <a:t>End hosts need to keep the fragments till all the fragments arrive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Traffic amplification attack</a:t>
            </a:r>
          </a:p>
          <a:p>
            <a:pPr lvl="1"/>
            <a:r>
              <a:rPr lang="en-US" altLang="en-US" sz="2400"/>
              <a:t>IP allows broadcast destination</a:t>
            </a:r>
          </a:p>
          <a:p>
            <a:pPr lvl="1"/>
            <a:r>
              <a:rPr lang="en-US" altLang="en-US" sz="2400"/>
              <a:t>Problems?</a:t>
            </a:r>
          </a:p>
        </p:txBody>
      </p:sp>
    </p:spTree>
    <p:extLst>
      <p:ext uri="{BB962C8B-B14F-4D97-AF65-F5344CB8AC3E}">
        <p14:creationId xmlns:p14="http://schemas.microsoft.com/office/powerpoint/2010/main" val="27387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Ping Flood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0" y="2971800"/>
            <a:ext cx="289560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0" i="0"/>
              <a:t>Attacking System</a:t>
            </a:r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14478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1828800" y="2209800"/>
            <a:ext cx="2284413" cy="303213"/>
            <a:chOff x="1584" y="1425"/>
            <a:chExt cx="1439" cy="191"/>
          </a:xfrm>
        </p:grpSpPr>
        <p:sp>
          <p:nvSpPr>
            <p:cNvPr id="51208" name="Freeform 8"/>
            <p:cNvSpPr>
              <a:spLocks noChangeArrowheads="1"/>
            </p:cNvSpPr>
            <p:nvPr/>
          </p:nvSpPr>
          <p:spPr bwMode="auto">
            <a:xfrm>
              <a:off x="1809" y="1425"/>
              <a:ext cx="1215" cy="192"/>
            </a:xfrm>
            <a:custGeom>
              <a:avLst/>
              <a:gdLst>
                <a:gd name="T0" fmla="*/ 0 w 5359"/>
                <a:gd name="T1" fmla="*/ 238 h 848"/>
                <a:gd name="T2" fmla="*/ 3157 w 5359"/>
                <a:gd name="T3" fmla="*/ 238 h 848"/>
                <a:gd name="T4" fmla="*/ 3157 w 5359"/>
                <a:gd name="T5" fmla="*/ 0 h 848"/>
                <a:gd name="T6" fmla="*/ 5358 w 5359"/>
                <a:gd name="T7" fmla="*/ 423 h 848"/>
                <a:gd name="T8" fmla="*/ 3157 w 5359"/>
                <a:gd name="T9" fmla="*/ 847 h 848"/>
                <a:gd name="T10" fmla="*/ 3157 w 5359"/>
                <a:gd name="T11" fmla="*/ 609 h 848"/>
                <a:gd name="T12" fmla="*/ 0 w 5359"/>
                <a:gd name="T13" fmla="*/ 609 h 848"/>
                <a:gd name="T14" fmla="*/ 0 w 5359"/>
                <a:gd name="T15" fmla="*/ 23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9" h="848">
                  <a:moveTo>
                    <a:pt x="0" y="238"/>
                  </a:moveTo>
                  <a:lnTo>
                    <a:pt x="3157" y="238"/>
                  </a:lnTo>
                  <a:lnTo>
                    <a:pt x="3157" y="0"/>
                  </a:lnTo>
                  <a:lnTo>
                    <a:pt x="5358" y="423"/>
                  </a:lnTo>
                  <a:lnTo>
                    <a:pt x="3157" y="847"/>
                  </a:lnTo>
                  <a:lnTo>
                    <a:pt x="3157" y="609"/>
                  </a:lnTo>
                  <a:lnTo>
                    <a:pt x="0" y="609"/>
                  </a:lnTo>
                  <a:lnTo>
                    <a:pt x="0" y="238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09" name="Freeform 9"/>
            <p:cNvSpPr>
              <a:spLocks noChangeArrowheads="1"/>
            </p:cNvSpPr>
            <p:nvPr/>
          </p:nvSpPr>
          <p:spPr bwMode="auto">
            <a:xfrm>
              <a:off x="1584" y="1479"/>
              <a:ext cx="45" cy="84"/>
            </a:xfrm>
            <a:custGeom>
              <a:avLst/>
              <a:gdLst>
                <a:gd name="T0" fmla="*/ 0 w 199"/>
                <a:gd name="T1" fmla="*/ 0 h 372"/>
                <a:gd name="T2" fmla="*/ 198 w 199"/>
                <a:gd name="T3" fmla="*/ 0 h 372"/>
                <a:gd name="T4" fmla="*/ 198 w 199"/>
                <a:gd name="T5" fmla="*/ 371 h 372"/>
                <a:gd name="T6" fmla="*/ 0 w 199"/>
                <a:gd name="T7" fmla="*/ 371 h 372"/>
                <a:gd name="T8" fmla="*/ 0 w 199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72">
                  <a:moveTo>
                    <a:pt x="0" y="0"/>
                  </a:moveTo>
                  <a:lnTo>
                    <a:pt x="198" y="0"/>
                  </a:lnTo>
                  <a:lnTo>
                    <a:pt x="198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0" name="Freeform 10"/>
            <p:cNvSpPr>
              <a:spLocks noChangeArrowheads="1"/>
            </p:cNvSpPr>
            <p:nvPr/>
          </p:nvSpPr>
          <p:spPr bwMode="auto">
            <a:xfrm>
              <a:off x="1674" y="1479"/>
              <a:ext cx="90" cy="84"/>
            </a:xfrm>
            <a:custGeom>
              <a:avLst/>
              <a:gdLst>
                <a:gd name="T0" fmla="*/ 0 w 398"/>
                <a:gd name="T1" fmla="*/ 0 h 372"/>
                <a:gd name="T2" fmla="*/ 397 w 398"/>
                <a:gd name="T3" fmla="*/ 0 h 372"/>
                <a:gd name="T4" fmla="*/ 397 w 398"/>
                <a:gd name="T5" fmla="*/ 371 h 372"/>
                <a:gd name="T6" fmla="*/ 0 w 398"/>
                <a:gd name="T7" fmla="*/ 371 h 372"/>
                <a:gd name="T8" fmla="*/ 0 w 398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72">
                  <a:moveTo>
                    <a:pt x="0" y="0"/>
                  </a:moveTo>
                  <a:lnTo>
                    <a:pt x="397" y="0"/>
                  </a:lnTo>
                  <a:lnTo>
                    <a:pt x="397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9" name="Cloud"/>
          <p:cNvSpPr>
            <a:spLocks noChangeAspect="1" noEditPoints="1" noChangeArrowheads="1"/>
          </p:cNvSpPr>
          <p:nvPr/>
        </p:nvSpPr>
        <p:spPr bwMode="auto">
          <a:xfrm>
            <a:off x="4038600" y="1524000"/>
            <a:ext cx="2514600" cy="15922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sz="1600" b="0" i="0"/>
              <a:t>Internet</a:t>
            </a:r>
          </a:p>
        </p:txBody>
      </p:sp>
      <p:grpSp>
        <p:nvGrpSpPr>
          <p:cNvPr id="51249" name="Group 49"/>
          <p:cNvGrpSpPr>
            <a:grpSpLocks/>
          </p:cNvGrpSpPr>
          <p:nvPr/>
        </p:nvGrpSpPr>
        <p:grpSpPr bwMode="auto">
          <a:xfrm rot="10800000">
            <a:off x="6477000" y="2667000"/>
            <a:ext cx="1533525" cy="2100263"/>
            <a:chOff x="3915" y="1784"/>
            <a:chExt cx="966" cy="1323"/>
          </a:xfrm>
        </p:grpSpPr>
        <p:grpSp>
          <p:nvGrpSpPr>
            <p:cNvPr id="51250" name="Group 50"/>
            <p:cNvGrpSpPr>
              <a:grpSpLocks/>
            </p:cNvGrpSpPr>
            <p:nvPr/>
          </p:nvGrpSpPr>
          <p:grpSpPr bwMode="auto">
            <a:xfrm>
              <a:off x="3915" y="1784"/>
              <a:ext cx="678" cy="1035"/>
              <a:chOff x="3915" y="1784"/>
              <a:chExt cx="678" cy="1035"/>
            </a:xfrm>
          </p:grpSpPr>
          <p:sp>
            <p:nvSpPr>
              <p:cNvPr id="51251" name="Freeform 51"/>
              <p:cNvSpPr>
                <a:spLocks noChangeArrowheads="1"/>
              </p:cNvSpPr>
              <p:nvPr/>
            </p:nvSpPr>
            <p:spPr bwMode="auto">
              <a:xfrm>
                <a:off x="4015" y="1942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2" name="Freeform 52"/>
              <p:cNvSpPr>
                <a:spLocks noChangeArrowheads="1"/>
              </p:cNvSpPr>
              <p:nvPr/>
            </p:nvSpPr>
            <p:spPr bwMode="auto">
              <a:xfrm>
                <a:off x="3915" y="1784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3" name="Freeform 53"/>
              <p:cNvSpPr>
                <a:spLocks noChangeArrowheads="1"/>
              </p:cNvSpPr>
              <p:nvPr/>
            </p:nvSpPr>
            <p:spPr bwMode="auto">
              <a:xfrm>
                <a:off x="3955" y="1847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54" name="Group 54"/>
            <p:cNvGrpSpPr>
              <a:grpSpLocks/>
            </p:cNvGrpSpPr>
            <p:nvPr/>
          </p:nvGrpSpPr>
          <p:grpSpPr bwMode="auto">
            <a:xfrm>
              <a:off x="4011" y="1880"/>
              <a:ext cx="678" cy="1035"/>
              <a:chOff x="4011" y="1880"/>
              <a:chExt cx="678" cy="1035"/>
            </a:xfrm>
          </p:grpSpPr>
          <p:sp>
            <p:nvSpPr>
              <p:cNvPr id="51255" name="Freeform 55"/>
              <p:cNvSpPr>
                <a:spLocks noChangeArrowheads="1"/>
              </p:cNvSpPr>
              <p:nvPr/>
            </p:nvSpPr>
            <p:spPr bwMode="auto">
              <a:xfrm>
                <a:off x="4111" y="2038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6" name="Freeform 56"/>
              <p:cNvSpPr>
                <a:spLocks noChangeArrowheads="1"/>
              </p:cNvSpPr>
              <p:nvPr/>
            </p:nvSpPr>
            <p:spPr bwMode="auto">
              <a:xfrm>
                <a:off x="4011" y="1880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57" name="Freeform 57"/>
              <p:cNvSpPr>
                <a:spLocks noChangeArrowheads="1"/>
              </p:cNvSpPr>
              <p:nvPr/>
            </p:nvSpPr>
            <p:spPr bwMode="auto">
              <a:xfrm>
                <a:off x="4051" y="1943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58" name="Group 58"/>
            <p:cNvGrpSpPr>
              <a:grpSpLocks/>
            </p:cNvGrpSpPr>
            <p:nvPr/>
          </p:nvGrpSpPr>
          <p:grpSpPr bwMode="auto">
            <a:xfrm>
              <a:off x="4108" y="1976"/>
              <a:ext cx="677" cy="1035"/>
              <a:chOff x="4108" y="1976"/>
              <a:chExt cx="677" cy="1035"/>
            </a:xfrm>
          </p:grpSpPr>
          <p:sp>
            <p:nvSpPr>
              <p:cNvPr id="51259" name="Freeform 59"/>
              <p:cNvSpPr>
                <a:spLocks noChangeArrowheads="1"/>
              </p:cNvSpPr>
              <p:nvPr/>
            </p:nvSpPr>
            <p:spPr bwMode="auto">
              <a:xfrm>
                <a:off x="4208" y="2134"/>
                <a:ext cx="578" cy="878"/>
              </a:xfrm>
              <a:custGeom>
                <a:avLst/>
                <a:gdLst>
                  <a:gd name="T0" fmla="*/ 312 w 2548"/>
                  <a:gd name="T1" fmla="*/ 0 h 3871"/>
                  <a:gd name="T2" fmla="*/ 1721 w 2548"/>
                  <a:gd name="T3" fmla="*/ 2222 h 3871"/>
                  <a:gd name="T4" fmla="*/ 1922 w 2548"/>
                  <a:gd name="T5" fmla="*/ 2094 h 3871"/>
                  <a:gd name="T6" fmla="*/ 2547 w 2548"/>
                  <a:gd name="T7" fmla="*/ 3870 h 3871"/>
                  <a:gd name="T8" fmla="*/ 1207 w 2548"/>
                  <a:gd name="T9" fmla="*/ 2548 h 3871"/>
                  <a:gd name="T10" fmla="*/ 1408 w 2548"/>
                  <a:gd name="T11" fmla="*/ 2420 h 3871"/>
                  <a:gd name="T12" fmla="*/ 0 w 2548"/>
                  <a:gd name="T13" fmla="*/ 198 h 3871"/>
                  <a:gd name="T14" fmla="*/ 312 w 2548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8" h="3871">
                    <a:moveTo>
                      <a:pt x="312" y="0"/>
                    </a:moveTo>
                    <a:lnTo>
                      <a:pt x="1721" y="2222"/>
                    </a:lnTo>
                    <a:lnTo>
                      <a:pt x="1922" y="2094"/>
                    </a:lnTo>
                    <a:lnTo>
                      <a:pt x="2547" y="3870"/>
                    </a:lnTo>
                    <a:lnTo>
                      <a:pt x="1207" y="2548"/>
                    </a:lnTo>
                    <a:lnTo>
                      <a:pt x="1408" y="2420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0" name="Freeform 60"/>
              <p:cNvSpPr>
                <a:spLocks noChangeArrowheads="1"/>
              </p:cNvSpPr>
              <p:nvPr/>
            </p:nvSpPr>
            <p:spPr bwMode="auto">
              <a:xfrm>
                <a:off x="4108" y="1976"/>
                <a:ext cx="91" cy="77"/>
              </a:xfrm>
              <a:custGeom>
                <a:avLst/>
                <a:gdLst>
                  <a:gd name="T0" fmla="*/ 312 w 401"/>
                  <a:gd name="T1" fmla="*/ 0 h 338"/>
                  <a:gd name="T2" fmla="*/ 400 w 401"/>
                  <a:gd name="T3" fmla="*/ 139 h 338"/>
                  <a:gd name="T4" fmla="*/ 88 w 401"/>
                  <a:gd name="T5" fmla="*/ 337 h 338"/>
                  <a:gd name="T6" fmla="*/ 0 w 401"/>
                  <a:gd name="T7" fmla="*/ 198 h 338"/>
                  <a:gd name="T8" fmla="*/ 312 w 40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38">
                    <a:moveTo>
                      <a:pt x="312" y="0"/>
                    </a:moveTo>
                    <a:lnTo>
                      <a:pt x="400" y="139"/>
                    </a:lnTo>
                    <a:lnTo>
                      <a:pt x="88" y="337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1" name="Freeform 61"/>
              <p:cNvSpPr>
                <a:spLocks noChangeArrowheads="1"/>
              </p:cNvSpPr>
              <p:nvPr/>
            </p:nvSpPr>
            <p:spPr bwMode="auto">
              <a:xfrm>
                <a:off x="4147" y="2039"/>
                <a:ext cx="111" cy="108"/>
              </a:xfrm>
              <a:custGeom>
                <a:avLst/>
                <a:gdLst>
                  <a:gd name="T0" fmla="*/ 313 w 491"/>
                  <a:gd name="T1" fmla="*/ 0 h 478"/>
                  <a:gd name="T2" fmla="*/ 490 w 491"/>
                  <a:gd name="T3" fmla="*/ 279 h 478"/>
                  <a:gd name="T4" fmla="*/ 178 w 491"/>
                  <a:gd name="T5" fmla="*/ 477 h 478"/>
                  <a:gd name="T6" fmla="*/ 0 w 491"/>
                  <a:gd name="T7" fmla="*/ 198 h 478"/>
                  <a:gd name="T8" fmla="*/ 313 w 491"/>
                  <a:gd name="T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478">
                    <a:moveTo>
                      <a:pt x="313" y="0"/>
                    </a:moveTo>
                    <a:lnTo>
                      <a:pt x="490" y="279"/>
                    </a:lnTo>
                    <a:lnTo>
                      <a:pt x="178" y="477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62" name="Group 62"/>
            <p:cNvGrpSpPr>
              <a:grpSpLocks/>
            </p:cNvGrpSpPr>
            <p:nvPr/>
          </p:nvGrpSpPr>
          <p:grpSpPr bwMode="auto">
            <a:xfrm>
              <a:off x="4203" y="2072"/>
              <a:ext cx="678" cy="1035"/>
              <a:chOff x="4203" y="2072"/>
              <a:chExt cx="678" cy="1035"/>
            </a:xfrm>
          </p:grpSpPr>
          <p:sp>
            <p:nvSpPr>
              <p:cNvPr id="51263" name="Freeform 63"/>
              <p:cNvSpPr>
                <a:spLocks noChangeArrowheads="1"/>
              </p:cNvSpPr>
              <p:nvPr/>
            </p:nvSpPr>
            <p:spPr bwMode="auto">
              <a:xfrm>
                <a:off x="4303" y="2230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4" name="Freeform 64"/>
              <p:cNvSpPr>
                <a:spLocks noChangeArrowheads="1"/>
              </p:cNvSpPr>
              <p:nvPr/>
            </p:nvSpPr>
            <p:spPr bwMode="auto">
              <a:xfrm>
                <a:off x="4203" y="2072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65" name="Freeform 65"/>
              <p:cNvSpPr>
                <a:spLocks noChangeArrowheads="1"/>
              </p:cNvSpPr>
              <p:nvPr/>
            </p:nvSpPr>
            <p:spPr bwMode="auto">
              <a:xfrm>
                <a:off x="4243" y="2135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6" name="Cloud"/>
          <p:cNvSpPr>
            <a:spLocks noChangeAspect="1" noEditPoints="1" noChangeArrowheads="1"/>
          </p:cNvSpPr>
          <p:nvPr/>
        </p:nvSpPr>
        <p:spPr bwMode="auto">
          <a:xfrm>
            <a:off x="7010400" y="4724400"/>
            <a:ext cx="1828800" cy="1371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sz="1600" b="0" i="0"/>
              <a:t>Broadcast Enabled Network</a:t>
            </a:r>
          </a:p>
        </p:txBody>
      </p:sp>
      <p:grpSp>
        <p:nvGrpSpPr>
          <p:cNvPr id="51267" name="Group 67"/>
          <p:cNvGrpSpPr>
            <a:grpSpLocks/>
          </p:cNvGrpSpPr>
          <p:nvPr/>
        </p:nvGrpSpPr>
        <p:grpSpPr bwMode="auto">
          <a:xfrm flipH="1">
            <a:off x="2667000" y="3048000"/>
            <a:ext cx="1828800" cy="1828800"/>
            <a:chOff x="3915" y="1784"/>
            <a:chExt cx="966" cy="1323"/>
          </a:xfrm>
        </p:grpSpPr>
        <p:grpSp>
          <p:nvGrpSpPr>
            <p:cNvPr id="51268" name="Group 68"/>
            <p:cNvGrpSpPr>
              <a:grpSpLocks/>
            </p:cNvGrpSpPr>
            <p:nvPr/>
          </p:nvGrpSpPr>
          <p:grpSpPr bwMode="auto">
            <a:xfrm>
              <a:off x="3915" y="1784"/>
              <a:ext cx="678" cy="1035"/>
              <a:chOff x="3915" y="1784"/>
              <a:chExt cx="678" cy="1035"/>
            </a:xfrm>
          </p:grpSpPr>
          <p:sp>
            <p:nvSpPr>
              <p:cNvPr id="51269" name="Freeform 69"/>
              <p:cNvSpPr>
                <a:spLocks noChangeArrowheads="1"/>
              </p:cNvSpPr>
              <p:nvPr/>
            </p:nvSpPr>
            <p:spPr bwMode="auto">
              <a:xfrm>
                <a:off x="4015" y="1942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0" name="Freeform 70"/>
              <p:cNvSpPr>
                <a:spLocks noChangeArrowheads="1"/>
              </p:cNvSpPr>
              <p:nvPr/>
            </p:nvSpPr>
            <p:spPr bwMode="auto">
              <a:xfrm>
                <a:off x="3915" y="1784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1" name="Freeform 71"/>
              <p:cNvSpPr>
                <a:spLocks noChangeArrowheads="1"/>
              </p:cNvSpPr>
              <p:nvPr/>
            </p:nvSpPr>
            <p:spPr bwMode="auto">
              <a:xfrm>
                <a:off x="3955" y="1847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72" name="Group 72"/>
            <p:cNvGrpSpPr>
              <a:grpSpLocks/>
            </p:cNvGrpSpPr>
            <p:nvPr/>
          </p:nvGrpSpPr>
          <p:grpSpPr bwMode="auto">
            <a:xfrm>
              <a:off x="4011" y="1880"/>
              <a:ext cx="678" cy="1035"/>
              <a:chOff x="4011" y="1880"/>
              <a:chExt cx="678" cy="1035"/>
            </a:xfrm>
          </p:grpSpPr>
          <p:sp>
            <p:nvSpPr>
              <p:cNvPr id="51273" name="Freeform 73"/>
              <p:cNvSpPr>
                <a:spLocks noChangeArrowheads="1"/>
              </p:cNvSpPr>
              <p:nvPr/>
            </p:nvSpPr>
            <p:spPr bwMode="auto">
              <a:xfrm>
                <a:off x="4111" y="2038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4" name="Freeform 74"/>
              <p:cNvSpPr>
                <a:spLocks noChangeArrowheads="1"/>
              </p:cNvSpPr>
              <p:nvPr/>
            </p:nvSpPr>
            <p:spPr bwMode="auto">
              <a:xfrm>
                <a:off x="4011" y="1880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5" name="Freeform 75"/>
              <p:cNvSpPr>
                <a:spLocks noChangeArrowheads="1"/>
              </p:cNvSpPr>
              <p:nvPr/>
            </p:nvSpPr>
            <p:spPr bwMode="auto">
              <a:xfrm>
                <a:off x="4051" y="1943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76" name="Group 76"/>
            <p:cNvGrpSpPr>
              <a:grpSpLocks/>
            </p:cNvGrpSpPr>
            <p:nvPr/>
          </p:nvGrpSpPr>
          <p:grpSpPr bwMode="auto">
            <a:xfrm>
              <a:off x="4108" y="1976"/>
              <a:ext cx="677" cy="1035"/>
              <a:chOff x="4108" y="1976"/>
              <a:chExt cx="677" cy="1035"/>
            </a:xfrm>
          </p:grpSpPr>
          <p:sp>
            <p:nvSpPr>
              <p:cNvPr id="51277" name="Freeform 77"/>
              <p:cNvSpPr>
                <a:spLocks noChangeArrowheads="1"/>
              </p:cNvSpPr>
              <p:nvPr/>
            </p:nvSpPr>
            <p:spPr bwMode="auto">
              <a:xfrm>
                <a:off x="4208" y="2134"/>
                <a:ext cx="578" cy="878"/>
              </a:xfrm>
              <a:custGeom>
                <a:avLst/>
                <a:gdLst>
                  <a:gd name="T0" fmla="*/ 312 w 2548"/>
                  <a:gd name="T1" fmla="*/ 0 h 3871"/>
                  <a:gd name="T2" fmla="*/ 1721 w 2548"/>
                  <a:gd name="T3" fmla="*/ 2222 h 3871"/>
                  <a:gd name="T4" fmla="*/ 1922 w 2548"/>
                  <a:gd name="T5" fmla="*/ 2094 h 3871"/>
                  <a:gd name="T6" fmla="*/ 2547 w 2548"/>
                  <a:gd name="T7" fmla="*/ 3870 h 3871"/>
                  <a:gd name="T8" fmla="*/ 1207 w 2548"/>
                  <a:gd name="T9" fmla="*/ 2548 h 3871"/>
                  <a:gd name="T10" fmla="*/ 1408 w 2548"/>
                  <a:gd name="T11" fmla="*/ 2420 h 3871"/>
                  <a:gd name="T12" fmla="*/ 0 w 2548"/>
                  <a:gd name="T13" fmla="*/ 198 h 3871"/>
                  <a:gd name="T14" fmla="*/ 312 w 2548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8" h="3871">
                    <a:moveTo>
                      <a:pt x="312" y="0"/>
                    </a:moveTo>
                    <a:lnTo>
                      <a:pt x="1721" y="2222"/>
                    </a:lnTo>
                    <a:lnTo>
                      <a:pt x="1922" y="2094"/>
                    </a:lnTo>
                    <a:lnTo>
                      <a:pt x="2547" y="3870"/>
                    </a:lnTo>
                    <a:lnTo>
                      <a:pt x="1207" y="2548"/>
                    </a:lnTo>
                    <a:lnTo>
                      <a:pt x="1408" y="2420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8" name="Freeform 78"/>
              <p:cNvSpPr>
                <a:spLocks noChangeArrowheads="1"/>
              </p:cNvSpPr>
              <p:nvPr/>
            </p:nvSpPr>
            <p:spPr bwMode="auto">
              <a:xfrm>
                <a:off x="4108" y="1976"/>
                <a:ext cx="91" cy="77"/>
              </a:xfrm>
              <a:custGeom>
                <a:avLst/>
                <a:gdLst>
                  <a:gd name="T0" fmla="*/ 312 w 401"/>
                  <a:gd name="T1" fmla="*/ 0 h 338"/>
                  <a:gd name="T2" fmla="*/ 400 w 401"/>
                  <a:gd name="T3" fmla="*/ 139 h 338"/>
                  <a:gd name="T4" fmla="*/ 88 w 401"/>
                  <a:gd name="T5" fmla="*/ 337 h 338"/>
                  <a:gd name="T6" fmla="*/ 0 w 401"/>
                  <a:gd name="T7" fmla="*/ 198 h 338"/>
                  <a:gd name="T8" fmla="*/ 312 w 40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38">
                    <a:moveTo>
                      <a:pt x="312" y="0"/>
                    </a:moveTo>
                    <a:lnTo>
                      <a:pt x="400" y="139"/>
                    </a:lnTo>
                    <a:lnTo>
                      <a:pt x="88" y="337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79" name="Freeform 79"/>
              <p:cNvSpPr>
                <a:spLocks noChangeArrowheads="1"/>
              </p:cNvSpPr>
              <p:nvPr/>
            </p:nvSpPr>
            <p:spPr bwMode="auto">
              <a:xfrm>
                <a:off x="4147" y="2039"/>
                <a:ext cx="111" cy="108"/>
              </a:xfrm>
              <a:custGeom>
                <a:avLst/>
                <a:gdLst>
                  <a:gd name="T0" fmla="*/ 313 w 491"/>
                  <a:gd name="T1" fmla="*/ 0 h 478"/>
                  <a:gd name="T2" fmla="*/ 490 w 491"/>
                  <a:gd name="T3" fmla="*/ 279 h 478"/>
                  <a:gd name="T4" fmla="*/ 178 w 491"/>
                  <a:gd name="T5" fmla="*/ 477 h 478"/>
                  <a:gd name="T6" fmla="*/ 0 w 491"/>
                  <a:gd name="T7" fmla="*/ 198 h 478"/>
                  <a:gd name="T8" fmla="*/ 313 w 491"/>
                  <a:gd name="T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478">
                    <a:moveTo>
                      <a:pt x="313" y="0"/>
                    </a:moveTo>
                    <a:lnTo>
                      <a:pt x="490" y="279"/>
                    </a:lnTo>
                    <a:lnTo>
                      <a:pt x="178" y="477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280" name="Group 80"/>
            <p:cNvGrpSpPr>
              <a:grpSpLocks/>
            </p:cNvGrpSpPr>
            <p:nvPr/>
          </p:nvGrpSpPr>
          <p:grpSpPr bwMode="auto">
            <a:xfrm>
              <a:off x="4203" y="2072"/>
              <a:ext cx="678" cy="1035"/>
              <a:chOff x="4203" y="2072"/>
              <a:chExt cx="678" cy="1035"/>
            </a:xfrm>
          </p:grpSpPr>
          <p:sp>
            <p:nvSpPr>
              <p:cNvPr id="51281" name="Freeform 81"/>
              <p:cNvSpPr>
                <a:spLocks noChangeArrowheads="1"/>
              </p:cNvSpPr>
              <p:nvPr/>
            </p:nvSpPr>
            <p:spPr bwMode="auto">
              <a:xfrm>
                <a:off x="4303" y="2230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2" name="Freeform 82"/>
              <p:cNvSpPr>
                <a:spLocks noChangeArrowheads="1"/>
              </p:cNvSpPr>
              <p:nvPr/>
            </p:nvSpPr>
            <p:spPr bwMode="auto">
              <a:xfrm>
                <a:off x="4203" y="2072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83" name="Freeform 83"/>
              <p:cNvSpPr>
                <a:spLocks noChangeArrowheads="1"/>
              </p:cNvSpPr>
              <p:nvPr/>
            </p:nvSpPr>
            <p:spPr bwMode="auto">
              <a:xfrm>
                <a:off x="4243" y="2135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84" name="Text Box 84"/>
          <p:cNvSpPr txBox="1">
            <a:spLocks noChangeArrowheads="1"/>
          </p:cNvSpPr>
          <p:nvPr/>
        </p:nvSpPr>
        <p:spPr bwMode="auto">
          <a:xfrm>
            <a:off x="838200" y="5843588"/>
            <a:ext cx="22098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1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GB" altLang="en-US" sz="2400" b="0" i="0"/>
              <a:t>Victim System</a:t>
            </a:r>
          </a:p>
        </p:txBody>
      </p:sp>
      <p:pic>
        <p:nvPicPr>
          <p:cNvPr id="51285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1082675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51286" name="Group 86"/>
          <p:cNvGrpSpPr>
            <a:grpSpLocks/>
          </p:cNvGrpSpPr>
          <p:nvPr/>
        </p:nvGrpSpPr>
        <p:grpSpPr bwMode="auto">
          <a:xfrm rot="3065834">
            <a:off x="5715000" y="3810000"/>
            <a:ext cx="2284413" cy="303213"/>
            <a:chOff x="1584" y="1425"/>
            <a:chExt cx="1439" cy="191"/>
          </a:xfrm>
        </p:grpSpPr>
        <p:sp>
          <p:nvSpPr>
            <p:cNvPr id="51287" name="Freeform 87"/>
            <p:cNvSpPr>
              <a:spLocks noChangeArrowheads="1"/>
            </p:cNvSpPr>
            <p:nvPr/>
          </p:nvSpPr>
          <p:spPr bwMode="auto">
            <a:xfrm>
              <a:off x="1809" y="1425"/>
              <a:ext cx="1215" cy="192"/>
            </a:xfrm>
            <a:custGeom>
              <a:avLst/>
              <a:gdLst>
                <a:gd name="T0" fmla="*/ 0 w 5359"/>
                <a:gd name="T1" fmla="*/ 238 h 848"/>
                <a:gd name="T2" fmla="*/ 3157 w 5359"/>
                <a:gd name="T3" fmla="*/ 238 h 848"/>
                <a:gd name="T4" fmla="*/ 3157 w 5359"/>
                <a:gd name="T5" fmla="*/ 0 h 848"/>
                <a:gd name="T6" fmla="*/ 5358 w 5359"/>
                <a:gd name="T7" fmla="*/ 423 h 848"/>
                <a:gd name="T8" fmla="*/ 3157 w 5359"/>
                <a:gd name="T9" fmla="*/ 847 h 848"/>
                <a:gd name="T10" fmla="*/ 3157 w 5359"/>
                <a:gd name="T11" fmla="*/ 609 h 848"/>
                <a:gd name="T12" fmla="*/ 0 w 5359"/>
                <a:gd name="T13" fmla="*/ 609 h 848"/>
                <a:gd name="T14" fmla="*/ 0 w 5359"/>
                <a:gd name="T15" fmla="*/ 23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9" h="848">
                  <a:moveTo>
                    <a:pt x="0" y="238"/>
                  </a:moveTo>
                  <a:lnTo>
                    <a:pt x="3157" y="238"/>
                  </a:lnTo>
                  <a:lnTo>
                    <a:pt x="3157" y="0"/>
                  </a:lnTo>
                  <a:lnTo>
                    <a:pt x="5358" y="423"/>
                  </a:lnTo>
                  <a:lnTo>
                    <a:pt x="3157" y="847"/>
                  </a:lnTo>
                  <a:lnTo>
                    <a:pt x="3157" y="609"/>
                  </a:lnTo>
                  <a:lnTo>
                    <a:pt x="0" y="609"/>
                  </a:lnTo>
                  <a:lnTo>
                    <a:pt x="0" y="238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8" name="Freeform 88"/>
            <p:cNvSpPr>
              <a:spLocks noChangeArrowheads="1"/>
            </p:cNvSpPr>
            <p:nvPr/>
          </p:nvSpPr>
          <p:spPr bwMode="auto">
            <a:xfrm>
              <a:off x="1584" y="1479"/>
              <a:ext cx="45" cy="84"/>
            </a:xfrm>
            <a:custGeom>
              <a:avLst/>
              <a:gdLst>
                <a:gd name="T0" fmla="*/ 0 w 199"/>
                <a:gd name="T1" fmla="*/ 0 h 372"/>
                <a:gd name="T2" fmla="*/ 198 w 199"/>
                <a:gd name="T3" fmla="*/ 0 h 372"/>
                <a:gd name="T4" fmla="*/ 198 w 199"/>
                <a:gd name="T5" fmla="*/ 371 h 372"/>
                <a:gd name="T6" fmla="*/ 0 w 199"/>
                <a:gd name="T7" fmla="*/ 371 h 372"/>
                <a:gd name="T8" fmla="*/ 0 w 199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72">
                  <a:moveTo>
                    <a:pt x="0" y="0"/>
                  </a:moveTo>
                  <a:lnTo>
                    <a:pt x="198" y="0"/>
                  </a:lnTo>
                  <a:lnTo>
                    <a:pt x="198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9" name="Freeform 89"/>
            <p:cNvSpPr>
              <a:spLocks noChangeArrowheads="1"/>
            </p:cNvSpPr>
            <p:nvPr/>
          </p:nvSpPr>
          <p:spPr bwMode="auto">
            <a:xfrm>
              <a:off x="1674" y="1479"/>
              <a:ext cx="90" cy="84"/>
            </a:xfrm>
            <a:custGeom>
              <a:avLst/>
              <a:gdLst>
                <a:gd name="T0" fmla="*/ 0 w 398"/>
                <a:gd name="T1" fmla="*/ 0 h 372"/>
                <a:gd name="T2" fmla="*/ 397 w 398"/>
                <a:gd name="T3" fmla="*/ 0 h 372"/>
                <a:gd name="T4" fmla="*/ 397 w 398"/>
                <a:gd name="T5" fmla="*/ 371 h 372"/>
                <a:gd name="T6" fmla="*/ 0 w 398"/>
                <a:gd name="T7" fmla="*/ 371 h 372"/>
                <a:gd name="T8" fmla="*/ 0 w 398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72">
                  <a:moveTo>
                    <a:pt x="0" y="0"/>
                  </a:moveTo>
                  <a:lnTo>
                    <a:pt x="397" y="0"/>
                  </a:lnTo>
                  <a:lnTo>
                    <a:pt x="397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54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ICMP Attacks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58150" cy="4729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No authentication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ICMP redirect message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 cause the host to switch gateways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Benefit of doing this?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Man in the middle attack, sniffing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ICMP destination unreachable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Can cause the host to drop connection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ICMP echo request/reply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Many more…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http://www.sans.org/rr/whitepapers/threats/477.php</a:t>
            </a:r>
          </a:p>
        </p:txBody>
      </p:sp>
    </p:spTree>
    <p:extLst>
      <p:ext uri="{BB962C8B-B14F-4D97-AF65-F5344CB8AC3E}">
        <p14:creationId xmlns:p14="http://schemas.microsoft.com/office/powerpoint/2010/main" val="39159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84082</TotalTime>
  <Words>1947</Words>
  <Application>Microsoft Office PowerPoint</Application>
  <PresentationFormat>On-screen Show (4:3)</PresentationFormat>
  <Paragraphs>558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MS PGothic</vt:lpstr>
      <vt:lpstr>Arial</vt:lpstr>
      <vt:lpstr>Calibri</vt:lpstr>
      <vt:lpstr>Calibri Light</vt:lpstr>
      <vt:lpstr>Times New Roman</vt:lpstr>
      <vt:lpstr>TimesNewRomanPS</vt:lpstr>
      <vt:lpstr>Wingdings</vt:lpstr>
      <vt:lpstr>Office Theme</vt:lpstr>
      <vt:lpstr>CS 540 Computer Networks II</vt:lpstr>
      <vt:lpstr>Introduction to Network Security </vt:lpstr>
      <vt:lpstr>Outline</vt:lpstr>
      <vt:lpstr>Security Vulnerabilities</vt:lpstr>
      <vt:lpstr>Why?</vt:lpstr>
      <vt:lpstr>Security Flaws in IP</vt:lpstr>
      <vt:lpstr>Security Flaws in IP</vt:lpstr>
      <vt:lpstr>Ping Flood</vt:lpstr>
      <vt:lpstr>ICMP Attacks</vt:lpstr>
      <vt:lpstr>Routing Attacks</vt:lpstr>
      <vt:lpstr>TCP Attacks</vt:lpstr>
      <vt:lpstr>TCP Layer Attacks</vt:lpstr>
      <vt:lpstr>TCP Layer Attacks</vt:lpstr>
      <vt:lpstr>TCP Layer Attacks</vt:lpstr>
      <vt:lpstr>Application Layer Attacks</vt:lpstr>
      <vt:lpstr>An Example</vt:lpstr>
      <vt:lpstr>An Example</vt:lpstr>
      <vt:lpstr>An Example</vt:lpstr>
      <vt:lpstr>An Example</vt:lpstr>
      <vt:lpstr>Outline</vt:lpstr>
      <vt:lpstr>Denial of Service</vt:lpstr>
      <vt:lpstr>Denial of Service</vt:lpstr>
      <vt:lpstr>Simple DoS</vt:lpstr>
      <vt:lpstr>Coordinated DoS</vt:lpstr>
      <vt:lpstr>Distributed DoS - DDoS</vt:lpstr>
      <vt:lpstr>Distributed DoS</vt:lpstr>
      <vt:lpstr>Outline</vt:lpstr>
      <vt:lpstr>Firewalls</vt:lpstr>
      <vt:lpstr>Firewalls (contd…)</vt:lpstr>
      <vt:lpstr>Packet Filters</vt:lpstr>
      <vt:lpstr>Packet Filters Contd.</vt:lpstr>
      <vt:lpstr>Packet Filters Contd.</vt:lpstr>
      <vt:lpstr>Typical Firewall Configuration</vt:lpstr>
      <vt:lpstr>Example Firewall Rules</vt:lpstr>
      <vt:lpstr>Sample Firewall Rule</vt:lpstr>
      <vt:lpstr>Default Firewall Rules</vt:lpstr>
      <vt:lpstr>Packet Filters</vt:lpstr>
      <vt:lpstr>Alternatives</vt:lpstr>
      <vt:lpstr>Alternatives</vt:lpstr>
      <vt:lpstr>Proxy Firewall</vt:lpstr>
      <vt:lpstr>Outline</vt:lpstr>
      <vt:lpstr>Intrusion Detection Systems</vt:lpstr>
      <vt:lpstr>Types of IDS</vt:lpstr>
      <vt:lpstr>Signature-based IDS</vt:lpstr>
      <vt:lpstr>Anomaly-based IDS</vt:lpstr>
      <vt:lpstr>Network-based IDS</vt:lpstr>
      <vt:lpstr>Host-based IDS</vt:lpstr>
      <vt:lpstr>Summary</vt:lpstr>
      <vt:lpstr>Password Cracking: Dictionary Attack &amp; Brute Force</vt:lpstr>
    </vt:vector>
  </TitlesOfParts>
  <Company>School of IT&amp;EE, UNSW@ADFA, Australia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15 - William Stallings, Data and Computer Communications, 8/e</dc:title>
  <dc:subject>Lecture Slides</dc:subject>
  <dc:creator>Dr Lawrie Brown</dc:creator>
  <cp:lastModifiedBy>Sandy Wang</cp:lastModifiedBy>
  <cp:revision>575</cp:revision>
  <cp:lastPrinted>2006-08-04T05:39:36Z</cp:lastPrinted>
  <dcterms:created xsi:type="dcterms:W3CDTF">2013-09-25T03:36:40Z</dcterms:created>
  <dcterms:modified xsi:type="dcterms:W3CDTF">2015-03-30T19:55:45Z</dcterms:modified>
</cp:coreProperties>
</file>