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74"/>
  </p:notesMasterIdLst>
  <p:handoutMasterIdLst>
    <p:handoutMasterId r:id="rId75"/>
  </p:handoutMasterIdLst>
  <p:sldIdLst>
    <p:sldId id="368" r:id="rId2"/>
    <p:sldId id="369" r:id="rId3"/>
    <p:sldId id="887" r:id="rId4"/>
    <p:sldId id="374" r:id="rId5"/>
    <p:sldId id="735" r:id="rId6"/>
    <p:sldId id="802" r:id="rId7"/>
    <p:sldId id="841" r:id="rId8"/>
    <p:sldId id="834" r:id="rId9"/>
    <p:sldId id="835" r:id="rId10"/>
    <p:sldId id="836" r:id="rId11"/>
    <p:sldId id="837" r:id="rId12"/>
    <p:sldId id="838" r:id="rId13"/>
    <p:sldId id="839" r:id="rId14"/>
    <p:sldId id="840" r:id="rId15"/>
    <p:sldId id="811" r:id="rId16"/>
    <p:sldId id="812" r:id="rId17"/>
    <p:sldId id="813" r:id="rId18"/>
    <p:sldId id="842" r:id="rId19"/>
    <p:sldId id="843" r:id="rId20"/>
    <p:sldId id="844" r:id="rId21"/>
    <p:sldId id="713" r:id="rId22"/>
    <p:sldId id="803" r:id="rId23"/>
    <p:sldId id="814" r:id="rId24"/>
    <p:sldId id="815" r:id="rId25"/>
    <p:sldId id="816" r:id="rId26"/>
    <p:sldId id="806" r:id="rId27"/>
    <p:sldId id="817" r:id="rId28"/>
    <p:sldId id="821" r:id="rId29"/>
    <p:sldId id="818" r:id="rId30"/>
    <p:sldId id="808" r:id="rId31"/>
    <p:sldId id="822" r:id="rId32"/>
    <p:sldId id="819" r:id="rId33"/>
    <p:sldId id="801" r:id="rId34"/>
    <p:sldId id="820" r:id="rId35"/>
    <p:sldId id="863" r:id="rId36"/>
    <p:sldId id="824" r:id="rId37"/>
    <p:sldId id="864" r:id="rId38"/>
    <p:sldId id="865" r:id="rId39"/>
    <p:sldId id="826" r:id="rId40"/>
    <p:sldId id="825" r:id="rId41"/>
    <p:sldId id="866" r:id="rId42"/>
    <p:sldId id="827" r:id="rId43"/>
    <p:sldId id="828" r:id="rId44"/>
    <p:sldId id="829" r:id="rId45"/>
    <p:sldId id="830" r:id="rId46"/>
    <p:sldId id="856" r:id="rId47"/>
    <p:sldId id="867" r:id="rId48"/>
    <p:sldId id="868" r:id="rId49"/>
    <p:sldId id="872" r:id="rId50"/>
    <p:sldId id="870" r:id="rId51"/>
    <p:sldId id="871" r:id="rId52"/>
    <p:sldId id="832" r:id="rId53"/>
    <p:sldId id="833" r:id="rId54"/>
    <p:sldId id="869" r:id="rId55"/>
    <p:sldId id="846" r:id="rId56"/>
    <p:sldId id="847" r:id="rId57"/>
    <p:sldId id="878" r:id="rId58"/>
    <p:sldId id="879" r:id="rId59"/>
    <p:sldId id="880" r:id="rId60"/>
    <p:sldId id="889" r:id="rId61"/>
    <p:sldId id="884" r:id="rId62"/>
    <p:sldId id="873" r:id="rId63"/>
    <p:sldId id="881" r:id="rId64"/>
    <p:sldId id="882" r:id="rId65"/>
    <p:sldId id="874" r:id="rId66"/>
    <p:sldId id="877" r:id="rId67"/>
    <p:sldId id="888" r:id="rId68"/>
    <p:sldId id="885" r:id="rId69"/>
    <p:sldId id="886" r:id="rId70"/>
    <p:sldId id="875" r:id="rId71"/>
    <p:sldId id="876" r:id="rId72"/>
    <p:sldId id="890" r:id="rId7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206" autoAdjust="0"/>
    <p:restoredTop sz="95179" autoAdjust="0"/>
  </p:normalViewPr>
  <p:slideViewPr>
    <p:cSldViewPr>
      <p:cViewPr varScale="1">
        <p:scale>
          <a:sx n="82" d="100"/>
          <a:sy n="82" d="100"/>
        </p:scale>
        <p:origin x="612" y="84"/>
      </p:cViewPr>
      <p:guideLst>
        <p:guide orient="horz" pos="2160"/>
        <p:guide pos="2880"/>
      </p:guideLst>
    </p:cSldViewPr>
  </p:slideViewPr>
  <p:outlineViewPr>
    <p:cViewPr>
      <p:scale>
        <a:sx n="33" d="100"/>
        <a:sy n="33" d="100"/>
      </p:scale>
      <p:origin x="0" y="-3732"/>
    </p:cViewPr>
    <p:sldLst>
      <p:sld r:id="rId1" collapse="1"/>
      <p:sld r:id="rId2" collapse="1"/>
    </p:sldLst>
  </p:outlineViewPr>
  <p:notesTextViewPr>
    <p:cViewPr>
      <p:scale>
        <a:sx n="100" d="100"/>
        <a:sy n="100" d="100"/>
      </p:scale>
      <p:origin x="0" y="0"/>
    </p:cViewPr>
  </p:notesTextViewPr>
  <p:sorterViewPr>
    <p:cViewPr>
      <p:scale>
        <a:sx n="60" d="100"/>
        <a:sy n="60" d="100"/>
      </p:scale>
      <p:origin x="0" y="-6858"/>
    </p:cViewPr>
  </p:sorterViewPr>
  <p:notesViewPr>
    <p:cSldViewPr>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tools.ietf.org/html/rfc1112"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n.wikipedia.org/wiki/Open_Shortest_Path_First" TargetMode="External"/><Relationship Id="rId5" Type="http://schemas.openxmlformats.org/officeDocument/2006/relationships/hyperlink" Target="http://tools.ietf.org/html/rfc2464" TargetMode="External"/><Relationship Id="rId4" Type="http://schemas.openxmlformats.org/officeDocument/2006/relationships/hyperlink" Target="http://tools.ietf.org/html/rfc7042"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106961-3564-4E16-B381-EFF86DCC46FC}" type="slidenum">
              <a:rPr lang="en-US" altLang="en-US"/>
              <a:pPr/>
              <a:t>14</a:t>
            </a:fld>
            <a:endParaRPr lang="en-US" altLang="en-US"/>
          </a:p>
        </p:txBody>
      </p:sp>
      <p:sp>
        <p:nvSpPr>
          <p:cNvPr id="310274" name="Rectangle 2"/>
          <p:cNvSpPr>
            <a:spLocks noGrp="1" noRot="1" noChangeAspect="1" noChangeArrowheads="1" noTextEdit="1"/>
          </p:cNvSpPr>
          <p:nvPr>
            <p:ph type="sldImg"/>
          </p:nvPr>
        </p:nvSpPr>
        <p:spPr>
          <a:ln/>
        </p:spPr>
      </p:sp>
      <p:sp>
        <p:nvSpPr>
          <p:cNvPr id="3102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823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0F0B95-F92D-4559-9C20-BAFE18757BCC}" type="slidenum">
              <a:rPr lang="en-US" altLang="en-US"/>
              <a:pPr/>
              <a:t>15</a:t>
            </a:fld>
            <a:endParaRPr lang="en-US" altLang="en-US"/>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23039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CD8167-9650-43FD-BC6C-261FD8C37068}" type="slidenum">
              <a:rPr lang="en-US" altLang="en-US"/>
              <a:pPr/>
              <a:t>16</a:t>
            </a:fld>
            <a:endParaRPr lang="en-US" altLang="en-US"/>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1661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EA33D6-882B-4DD3-8F14-FC48F3D13FC4}" type="slidenum">
              <a:rPr lang="en-US" altLang="en-US"/>
              <a:pPr/>
              <a:t>17</a:t>
            </a:fld>
            <a:endParaRPr lang="en-US" altLang="en-US"/>
          </a:p>
        </p:txBody>
      </p:sp>
      <p:sp>
        <p:nvSpPr>
          <p:cNvPr id="351234" name="Rectangle 2"/>
          <p:cNvSpPr>
            <a:spLocks noGrp="1" noRot="1" noChangeAspect="1" noChangeArrowheads="1" noTextEdit="1"/>
          </p:cNvSpPr>
          <p:nvPr>
            <p:ph type="sldImg"/>
          </p:nvPr>
        </p:nvSpPr>
        <p:spPr>
          <a:ln/>
        </p:spPr>
      </p:sp>
      <p:sp>
        <p:nvSpPr>
          <p:cNvPr id="351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857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52819-EE0E-4F03-8343-3E43AAD5AC60}" type="slidenum">
              <a:rPr lang="en-US" altLang="en-US"/>
              <a:pPr/>
              <a:t>18</a:t>
            </a:fld>
            <a:endParaRPr lang="en-US" altLang="en-US"/>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678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D2F88E-A41C-4F1A-8945-FE659D70293B}" type="slidenum">
              <a:rPr lang="en-US" altLang="en-US"/>
              <a:pPr/>
              <a:t>19</a:t>
            </a:fld>
            <a:endParaRPr lang="en-US" altLang="en-US"/>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6137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C4CE39-6665-45F6-978B-9506A3AFA71C}" type="slidenum">
              <a:rPr lang="en-US" altLang="en-US"/>
              <a:pPr/>
              <a:t>20</a:t>
            </a:fld>
            <a:endParaRPr lang="en-US" altLang="en-US"/>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3426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50000"/>
              </a:lnSpc>
              <a:buFont typeface="Arial" panose="020B0604020202020204" pitchFamily="34" charset="0"/>
              <a:buChar char="•"/>
            </a:pPr>
            <a:r>
              <a:rPr lang="en-US" dirty="0" smtClean="0"/>
              <a:t>01:00:5E:00:00:00 - 01:00:5E:7F:FF:FF 0x0800 IPv4 Multicast (</a:t>
            </a:r>
            <a:r>
              <a:rPr lang="en-US" dirty="0" smtClean="0">
                <a:hlinkClick r:id="rId3"/>
              </a:rPr>
              <a:t>RFC 1112</a:t>
            </a:r>
            <a:r>
              <a:rPr lang="en-US" dirty="0" smtClean="0"/>
              <a:t>), insert the low 23 Bits of the multicast IPv4 Address into the Ethernet Address (</a:t>
            </a:r>
            <a:r>
              <a:rPr lang="en-US" dirty="0" smtClean="0">
                <a:hlinkClick r:id="rId4"/>
              </a:rPr>
              <a:t>RFC 7042</a:t>
            </a:r>
            <a:r>
              <a:rPr lang="en-US" dirty="0" smtClean="0"/>
              <a:t> 2.1.1.)</a:t>
            </a:r>
          </a:p>
          <a:p>
            <a:pPr marL="171450" indent="-171450">
              <a:lnSpc>
                <a:spcPct val="150000"/>
              </a:lnSpc>
              <a:buFont typeface="Arial" panose="020B0604020202020204" pitchFamily="34" charset="0"/>
              <a:buChar char="•"/>
            </a:pPr>
            <a:r>
              <a:rPr lang="en-US" dirty="0" smtClean="0"/>
              <a:t>33:33:xx:xx:xx:xx 0x86DD IPv6 Multicast (</a:t>
            </a:r>
            <a:r>
              <a:rPr lang="en-US" dirty="0" smtClean="0">
                <a:hlinkClick r:id="rId5"/>
              </a:rPr>
              <a:t>RFC 2464</a:t>
            </a:r>
            <a:r>
              <a:rPr lang="en-US" dirty="0" smtClean="0"/>
              <a:t>), insert the low 32 Bits of the multicast IPv6 Address into the Ethernet Address (</a:t>
            </a:r>
            <a:r>
              <a:rPr lang="en-US" dirty="0" smtClean="0">
                <a:hlinkClick r:id="rId4"/>
              </a:rPr>
              <a:t>RFC 7042</a:t>
            </a:r>
            <a:r>
              <a:rPr lang="en-US" dirty="0" smtClean="0"/>
              <a:t> 2.3.1.)</a:t>
            </a:r>
          </a:p>
          <a:p>
            <a:pPr marL="171450" indent="-171450">
              <a:lnSpc>
                <a:spcPct val="150000"/>
              </a:lnSpc>
              <a:buFont typeface="Arial" panose="020B0604020202020204" pitchFamily="34" charset="0"/>
              <a:buChar char="•"/>
            </a:pPr>
            <a:r>
              <a:rPr lang="en-US" dirty="0" smtClean="0"/>
              <a:t>224.0.0.5 The </a:t>
            </a:r>
            <a:r>
              <a:rPr lang="en-US" dirty="0" smtClean="0">
                <a:hlinkClick r:id="rId6" tooltip="Open Shortest Path First"/>
              </a:rPr>
              <a:t>Open Shortest Path First</a:t>
            </a:r>
            <a:r>
              <a:rPr lang="en-US" dirty="0" smtClean="0"/>
              <a:t> (OSPF) </a:t>
            </a:r>
            <a:r>
              <a:rPr lang="en-US" i="1" dirty="0" smtClean="0"/>
              <a:t>All OSPF Routers</a:t>
            </a:r>
            <a:r>
              <a:rPr lang="en-US" dirty="0" smtClean="0"/>
              <a:t> address is used to send Hello packets to all OSPF routers on a network segment. </a:t>
            </a:r>
          </a:p>
          <a:p>
            <a:pPr marL="171450" indent="-171450">
              <a:lnSpc>
                <a:spcPct val="150000"/>
              </a:lnSpc>
              <a:buFont typeface="Arial" panose="020B0604020202020204" pitchFamily="34" charset="0"/>
              <a:buChar char="•"/>
            </a:pPr>
            <a:r>
              <a:rPr lang="en-US" dirty="0" smtClean="0"/>
              <a:t>224.0.0.6 The OSPF </a:t>
            </a:r>
            <a:r>
              <a:rPr lang="en-US" i="1" dirty="0" smtClean="0"/>
              <a:t>All Designated Routers</a:t>
            </a:r>
            <a:r>
              <a:rPr lang="en-US" dirty="0" smtClean="0"/>
              <a:t> ""(DR)"" address is used to send OSPF </a:t>
            </a:r>
            <a:r>
              <a:rPr lang="en-US" dirty="0" err="1" smtClean="0"/>
              <a:t>routin`g</a:t>
            </a:r>
            <a:r>
              <a:rPr lang="en-US" dirty="0" smtClean="0"/>
              <a:t> information to designated routers on a network segment.</a:t>
            </a:r>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21</a:t>
            </a:fld>
            <a:endParaRPr lang="en-US" dirty="0"/>
          </a:p>
        </p:txBody>
      </p:sp>
    </p:spTree>
    <p:extLst>
      <p:ext uri="{BB962C8B-B14F-4D97-AF65-F5344CB8AC3E}">
        <p14:creationId xmlns:p14="http://schemas.microsoft.com/office/powerpoint/2010/main" val="928391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743ED-EE16-4B89-8807-DF651230380A}" type="slidenum">
              <a:rPr lang="en-US" altLang="en-US"/>
              <a:pPr/>
              <a:t>22</a:t>
            </a:fld>
            <a:endParaRPr lang="en-US" alt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0912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Interesting Idea is behind the use of the Marker field in the BGP messages header. Since BGP uses TCP to provide reliable transport for routing information, so technically BGP is an Application. When TCP deliver data to the application layer it does not know what is the format of data it is carrying in its payload (text, Image, …</a:t>
            </a:r>
            <a:r>
              <a:rPr lang="en-US" dirty="0" err="1" smtClean="0"/>
              <a:t>etc</a:t>
            </a:r>
            <a:r>
              <a:rPr lang="en-US" dirty="0" smtClean="0"/>
              <a:t>) TCP only identifies data by connection (IP Address + Port Number) for TCP data is a stream of bytes with no boundaries between them, its up to the application to distinguish between different data formats.</a:t>
            </a:r>
          </a:p>
          <a:p>
            <a:r>
              <a:rPr lang="en-US" dirty="0" smtClean="0"/>
              <a:t>So to mark the beginning of each message BGP uses the Marker field, a 16 bytes long field that contains a value both side agree to use to identify the beginning of a message. A value of all ones is used in the initial message and sometime its value is also used to carry authentication data, although the BGP message contains a length field a miscount of bytes might occur which could cause a synchronization error so the marker field is also used so both sender and receiver can remain synchronized.</a:t>
            </a:r>
          </a:p>
          <a:p>
            <a:r>
              <a:rPr lang="en-US" dirty="0" smtClean="0"/>
              <a:t>Upon identifying the beginning of the BGP message the Type field is used to identify the Type of the message (OPEN, UPDATE, NOTIFICATION, and KEEPALIVE).</a:t>
            </a:r>
          </a:p>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23</a:t>
            </a:fld>
            <a:endParaRPr lang="en-US" dirty="0"/>
          </a:p>
        </p:txBody>
      </p:sp>
    </p:spTree>
    <p:extLst>
      <p:ext uri="{BB962C8B-B14F-4D97-AF65-F5344CB8AC3E}">
        <p14:creationId xmlns:p14="http://schemas.microsoft.com/office/powerpoint/2010/main" val="253177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CB026-CF90-4763-970A-AA702D60E834}" type="slidenum">
              <a:rPr lang="en-US" altLang="en-US"/>
              <a:pPr/>
              <a:t>26</a:t>
            </a:fld>
            <a:endParaRPr lang="en-US" alt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8770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D1B4AB-C11A-48FB-AC7F-08F1DA3B380F}" type="slidenum">
              <a:rPr lang="en-US" altLang="en-US"/>
              <a:pPr/>
              <a:t>30</a:t>
            </a:fld>
            <a:endParaRPr lang="en-US" alt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4812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57B5041-4AA6-4D6C-92D1-6CA7CDD8D12D}" type="slidenum">
              <a:rPr lang="en-GB" altLang="en-US"/>
              <a:pPr/>
              <a:t>35</a:t>
            </a:fld>
            <a:endParaRPr lang="en-GB" altLang="en-US"/>
          </a:p>
        </p:txBody>
      </p:sp>
      <p:sp>
        <p:nvSpPr>
          <p:cNvPr id="647170" name="Rectangle 2"/>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
        <p:nvSpPr>
          <p:cNvPr id="647171" name="Rectangle 3"/>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9288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679843E-C8BE-4612-A71D-9CAC8BFB47FA}" type="slidenum">
              <a:rPr lang="en-GB" altLang="en-US"/>
              <a:pPr/>
              <a:t>36</a:t>
            </a:fld>
            <a:endParaRPr lang="en-GB" altLang="en-US"/>
          </a:p>
        </p:txBody>
      </p:sp>
      <p:sp>
        <p:nvSpPr>
          <p:cNvPr id="638978"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8979"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1311257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679843E-C8BE-4612-A71D-9CAC8BFB47FA}" type="slidenum">
              <a:rPr lang="en-GB" altLang="en-US"/>
              <a:pPr/>
              <a:t>37</a:t>
            </a:fld>
            <a:endParaRPr lang="en-GB" altLang="en-US"/>
          </a:p>
        </p:txBody>
      </p:sp>
      <p:sp>
        <p:nvSpPr>
          <p:cNvPr id="638978"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8979"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4130641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9E9D2B5-ED2C-4B95-90CE-E6BABC7FFAE5}" type="slidenum">
              <a:rPr lang="en-GB" altLang="en-US"/>
              <a:pPr/>
              <a:t>38</a:t>
            </a:fld>
            <a:endParaRPr lang="en-GB" altLang="en-US"/>
          </a:p>
        </p:txBody>
      </p:sp>
      <p:sp>
        <p:nvSpPr>
          <p:cNvPr id="641026"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1027"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1059287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214A6B6-C0E8-4A33-BB90-98B1FF4F51E3}" type="slidenum">
              <a:rPr lang="en-GB" altLang="en-US"/>
              <a:pPr/>
              <a:t>39</a:t>
            </a:fld>
            <a:endParaRPr lang="en-GB" altLang="en-US"/>
          </a:p>
        </p:txBody>
      </p:sp>
      <p:sp>
        <p:nvSpPr>
          <p:cNvPr id="643074" name="Rectangle 2"/>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
        <p:nvSpPr>
          <p:cNvPr id="643075" name="Rectangle 3"/>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338744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9E9D2B5-ED2C-4B95-90CE-E6BABC7FFAE5}" type="slidenum">
              <a:rPr lang="en-GB" altLang="en-US"/>
              <a:pPr/>
              <a:t>40</a:t>
            </a:fld>
            <a:endParaRPr lang="en-GB" altLang="en-US"/>
          </a:p>
        </p:txBody>
      </p:sp>
      <p:sp>
        <p:nvSpPr>
          <p:cNvPr id="641026"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1027"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41145485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9E9D2B5-ED2C-4B95-90CE-E6BABC7FFAE5}" type="slidenum">
              <a:rPr lang="en-GB" altLang="en-US"/>
              <a:pPr/>
              <a:t>41</a:t>
            </a:fld>
            <a:endParaRPr lang="en-GB" altLang="en-US"/>
          </a:p>
        </p:txBody>
      </p:sp>
      <p:sp>
        <p:nvSpPr>
          <p:cNvPr id="641026"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1027"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3898027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B899E499-74C8-4516-94E3-07F4958BD9D0}" type="slidenum">
              <a:rPr lang="en-GB" altLang="en-US"/>
              <a:pPr/>
              <a:t>42</a:t>
            </a:fld>
            <a:endParaRPr lang="en-GB" altLang="en-US"/>
          </a:p>
        </p:txBody>
      </p:sp>
      <p:sp>
        <p:nvSpPr>
          <p:cNvPr id="645122"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23"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125112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BA6D8B-C653-4E34-B1A8-AB7E15D86E87}" type="slidenum">
              <a:rPr lang="en-US" altLang="en-US"/>
              <a:pPr/>
              <a:t>7</a:t>
            </a:fld>
            <a:endParaRPr lang="en-US" alt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4405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57B5041-4AA6-4D6C-92D1-6CA7CDD8D12D}" type="slidenum">
              <a:rPr lang="en-GB" altLang="en-US"/>
              <a:pPr/>
              <a:t>43</a:t>
            </a:fld>
            <a:endParaRPr lang="en-GB" altLang="en-US"/>
          </a:p>
        </p:txBody>
      </p:sp>
      <p:sp>
        <p:nvSpPr>
          <p:cNvPr id="647170" name="Rectangle 2"/>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
        <p:nvSpPr>
          <p:cNvPr id="647171" name="Rectangle 3"/>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617084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0118F47-E0F3-41DF-BA7E-641E0C681D3E}" type="slidenum">
              <a:rPr lang="en-GB" altLang="en-US"/>
              <a:pPr/>
              <a:t>44</a:t>
            </a:fld>
            <a:endParaRPr lang="en-GB" altLang="en-US"/>
          </a:p>
        </p:txBody>
      </p:sp>
      <p:sp>
        <p:nvSpPr>
          <p:cNvPr id="649218"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9219"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3448159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DCA1473-6AAF-4F9E-A954-2E31F9116A0A}" type="slidenum">
              <a:rPr lang="en-GB" altLang="en-US"/>
              <a:pPr/>
              <a:t>45</a:t>
            </a:fld>
            <a:endParaRPr lang="en-GB" altLang="en-US"/>
          </a:p>
        </p:txBody>
      </p:sp>
      <p:sp>
        <p:nvSpPr>
          <p:cNvPr id="651266" name="Rectangle 2"/>
          <p:cNvSpPr>
            <a:spLocks noGrp="1" noRot="1" noChangeAspect="1" noChangeArrowheads="1"/>
          </p:cNvSpPr>
          <p:nvPr>
            <p:ph type="sldImg"/>
          </p:nvPr>
        </p:nvSpPr>
        <p:spPr bwMode="auto">
          <a:xfrm>
            <a:off x="1287463" y="946150"/>
            <a:ext cx="4532312" cy="3398838"/>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1267"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3362937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90CDE7C8-C78D-4360-A42A-0F2241F6040B}" type="slidenum">
              <a:rPr lang="en-GB" altLang="en-US"/>
              <a:pPr/>
              <a:t>52</a:t>
            </a:fld>
            <a:endParaRPr lang="en-GB" altLang="en-US"/>
          </a:p>
        </p:txBody>
      </p:sp>
      <p:sp>
        <p:nvSpPr>
          <p:cNvPr id="654338" name="Rectangle 2"/>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
        <p:nvSpPr>
          <p:cNvPr id="654339" name="Rectangle 3"/>
          <p:cNvSpPr>
            <a:spLocks noGrp="1" noRot="1" noChangeAspect="1" noChangeArrowheads="1"/>
          </p:cNvSpPr>
          <p:nvPr>
            <p:ph type="sldImg"/>
          </p:nvPr>
        </p:nvSpPr>
        <p:spPr bwMode="auto">
          <a:xfrm>
            <a:off x="1271588" y="931863"/>
            <a:ext cx="4551362" cy="3413125"/>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071622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AE8A085-8296-44A6-8CAD-0E453EDF1AAC}" type="slidenum">
              <a:rPr lang="en-GB" altLang="en-US"/>
              <a:pPr/>
              <a:t>53</a:t>
            </a:fld>
            <a:endParaRPr lang="en-GB" altLang="en-US"/>
          </a:p>
        </p:txBody>
      </p:sp>
      <p:sp>
        <p:nvSpPr>
          <p:cNvPr id="656386" name="Rectangle 2"/>
          <p:cNvSpPr>
            <a:spLocks noGrp="1" noRot="1" noChangeAspect="1" noChangeArrowheads="1"/>
          </p:cNvSpPr>
          <p:nvPr>
            <p:ph type="sldImg"/>
          </p:nvPr>
        </p:nvSpPr>
        <p:spPr bwMode="auto">
          <a:xfrm>
            <a:off x="1271588" y="931863"/>
            <a:ext cx="4551362" cy="3413125"/>
          </a:xfrm>
          <a:prstGeom prst="rect">
            <a:avLst/>
          </a:prstGeom>
          <a:noFill/>
          <a:ln w="12699"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6387" name="Rectangle 3"/>
          <p:cNvSpPr>
            <a:spLocks noGrp="1" noChangeArrowheads="1"/>
          </p:cNvSpPr>
          <p:nvPr>
            <p:ph type="body" idx="1"/>
          </p:nvPr>
        </p:nvSpPr>
        <p:spPr bwMode="auto">
          <a:xfrm>
            <a:off x="946150" y="4522788"/>
            <a:ext cx="5213350" cy="5203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2035936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3AA8CF-1683-4D31-B6D4-D523EDC9DB88}" type="slidenum">
              <a:rPr lang="en-US" altLang="en-US"/>
              <a:pPr/>
              <a:t>55</a:t>
            </a:fld>
            <a:endParaRPr lang="en-US" altLang="en-US"/>
          </a:p>
        </p:txBody>
      </p:sp>
      <p:sp>
        <p:nvSpPr>
          <p:cNvPr id="390146" name="Rectangle 2"/>
          <p:cNvSpPr>
            <a:spLocks noGrp="1" noRot="1" noChangeAspect="1" noChangeArrowheads="1" noTextEdit="1"/>
          </p:cNvSpPr>
          <p:nvPr>
            <p:ph type="sldImg"/>
          </p:nvPr>
        </p:nvSpPr>
        <p:spPr>
          <a:ln/>
        </p:spPr>
      </p:sp>
      <p:sp>
        <p:nvSpPr>
          <p:cNvPr id="3901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3777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0340975-FEF6-4233-AF01-6F0405116A62}" type="slidenum">
              <a:rPr lang="en-GB" altLang="en-US"/>
              <a:pPr/>
              <a:t>61</a:t>
            </a:fld>
            <a:endParaRPr lang="en-GB" altLang="en-US"/>
          </a:p>
        </p:txBody>
      </p:sp>
      <p:sp>
        <p:nvSpPr>
          <p:cNvPr id="689154" name="Rectangle 2"/>
          <p:cNvSpPr>
            <a:spLocks noGrp="1" noChangeArrowheads="1"/>
          </p:cNvSpPr>
          <p:nvPr>
            <p:ph type="body" idx="1"/>
          </p:nvPr>
        </p:nvSpPr>
        <p:spPr bwMode="auto">
          <a:xfrm>
            <a:off x="946150" y="4179888"/>
            <a:ext cx="5213350" cy="5289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
        <p:nvSpPr>
          <p:cNvPr id="689155" name="Rectangle 3"/>
          <p:cNvSpPr>
            <a:spLocks noGrp="1" noRot="1" noChangeAspect="1" noChangeArrowheads="1"/>
          </p:cNvSpPr>
          <p:nvPr>
            <p:ph type="sldImg"/>
          </p:nvPr>
        </p:nvSpPr>
        <p:spPr bwMode="auto">
          <a:xfrm>
            <a:off x="1249363" y="511175"/>
            <a:ext cx="4551362" cy="34131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502103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6DF4F5C-2310-4009-BCBF-58F6093CE20C}" type="slidenum">
              <a:rPr lang="en-GB" altLang="en-US"/>
              <a:pPr/>
              <a:t>64</a:t>
            </a:fld>
            <a:endParaRPr lang="en-GB" altLang="en-US"/>
          </a:p>
        </p:txBody>
      </p:sp>
      <p:sp>
        <p:nvSpPr>
          <p:cNvPr id="692226" name="Rectangle 2"/>
          <p:cNvSpPr>
            <a:spLocks noGrp="1" noChangeArrowheads="1"/>
          </p:cNvSpPr>
          <p:nvPr>
            <p:ph type="body" idx="1"/>
          </p:nvPr>
        </p:nvSpPr>
        <p:spPr bwMode="auto">
          <a:xfrm>
            <a:off x="946150" y="4179888"/>
            <a:ext cx="5213350" cy="5289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
        <p:nvSpPr>
          <p:cNvPr id="692227" name="Rectangle 3"/>
          <p:cNvSpPr>
            <a:spLocks noGrp="1" noRot="1" noChangeAspect="1" noChangeArrowheads="1"/>
          </p:cNvSpPr>
          <p:nvPr>
            <p:ph type="sldImg"/>
          </p:nvPr>
        </p:nvSpPr>
        <p:spPr bwMode="auto">
          <a:xfrm>
            <a:off x="1249363" y="511175"/>
            <a:ext cx="4551362" cy="34131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549581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DEEAF48-47FE-410A-859E-A010F1AA0137}" type="slidenum">
              <a:rPr lang="en-GB" altLang="en-US"/>
              <a:pPr/>
              <a:t>68</a:t>
            </a:fld>
            <a:endParaRPr lang="en-GB" altLang="en-US"/>
          </a:p>
        </p:txBody>
      </p:sp>
      <p:sp>
        <p:nvSpPr>
          <p:cNvPr id="708610" name="Rectangle 2"/>
          <p:cNvSpPr>
            <a:spLocks noGrp="1" noRot="1" noChangeAspect="1" noChangeArrowheads="1"/>
          </p:cNvSpPr>
          <p:nvPr>
            <p:ph type="sldImg"/>
          </p:nvPr>
        </p:nvSpPr>
        <p:spPr bwMode="auto">
          <a:xfrm>
            <a:off x="1233488" y="498475"/>
            <a:ext cx="4567237" cy="3425825"/>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8611" name="Rectangle 3"/>
          <p:cNvSpPr>
            <a:spLocks noGrp="1" noChangeArrowheads="1"/>
          </p:cNvSpPr>
          <p:nvPr>
            <p:ph type="body" idx="1"/>
          </p:nvPr>
        </p:nvSpPr>
        <p:spPr bwMode="auto">
          <a:xfrm>
            <a:off x="946150" y="4179888"/>
            <a:ext cx="5213350" cy="5289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179" tIns="48590" rIns="97179" bIns="48590"/>
          <a:lstStyle/>
          <a:p>
            <a:endParaRPr lang="en-US" altLang="en-US"/>
          </a:p>
        </p:txBody>
      </p:sp>
    </p:spTree>
    <p:extLst>
      <p:ext uri="{BB962C8B-B14F-4D97-AF65-F5344CB8AC3E}">
        <p14:creationId xmlns:p14="http://schemas.microsoft.com/office/powerpoint/2010/main" val="1194462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2704D1C-B8AA-46DD-A26F-5B44AEFE72DC}" type="slidenum">
              <a:rPr lang="en-GB" altLang="en-US"/>
              <a:pPr/>
              <a:t>69</a:t>
            </a:fld>
            <a:endParaRPr lang="en-GB" altLang="en-US"/>
          </a:p>
        </p:txBody>
      </p:sp>
      <p:sp>
        <p:nvSpPr>
          <p:cNvPr id="712706" name="Rectangle 2"/>
          <p:cNvSpPr>
            <a:spLocks noGrp="1" noRot="1" noChangeAspect="1" noChangeArrowheads="1"/>
          </p:cNvSpPr>
          <p:nvPr>
            <p:ph type="sldImg"/>
          </p:nvPr>
        </p:nvSpPr>
        <p:spPr bwMode="auto">
          <a:xfrm>
            <a:off x="547688" y="276225"/>
            <a:ext cx="5986462" cy="4489450"/>
          </a:xfrm>
          <a:prstGeom prst="rect">
            <a:avLst/>
          </a:prstGeom>
          <a:solidFill>
            <a:srgbClr val="FFFFFF"/>
          </a:solidFill>
          <a:ln>
            <a:solidFill>
              <a:srgbClr val="000000"/>
            </a:solidFill>
            <a:miter lim="800000"/>
            <a:headEnd/>
            <a:tailEnd/>
          </a:ln>
        </p:spPr>
      </p:sp>
      <p:sp>
        <p:nvSpPr>
          <p:cNvPr id="712707" name="Rectangle 3"/>
          <p:cNvSpPr>
            <a:spLocks noGrp="1" noChangeArrowheads="1"/>
          </p:cNvSpPr>
          <p:nvPr>
            <p:ph type="body" idx="1"/>
          </p:nvPr>
        </p:nvSpPr>
        <p:spPr bwMode="auto">
          <a:xfrm>
            <a:off x="414338" y="4922838"/>
            <a:ext cx="6248400" cy="4781550"/>
          </a:xfrm>
          <a:prstGeom prst="rect">
            <a:avLst/>
          </a:prstGeom>
          <a:solidFill>
            <a:srgbClr val="FFFFFF"/>
          </a:solidFill>
          <a:ln>
            <a:solidFill>
              <a:srgbClr val="000000"/>
            </a:solidFill>
            <a:miter lim="800000"/>
            <a:headEnd/>
            <a:tailEnd/>
          </a:ln>
        </p:spPr>
        <p:txBody>
          <a:bodyPr lIns="96551" tIns="48276" rIns="96551" bIns="48276"/>
          <a:lstStyle/>
          <a:p>
            <a:endParaRPr lang="en-US" altLang="en-US"/>
          </a:p>
        </p:txBody>
      </p:sp>
    </p:spTree>
    <p:extLst>
      <p:ext uri="{BB962C8B-B14F-4D97-AF65-F5344CB8AC3E}">
        <p14:creationId xmlns:p14="http://schemas.microsoft.com/office/powerpoint/2010/main" val="137598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4F7AE5-A08E-4533-B9B7-0DD83DA327C3}" type="slidenum">
              <a:rPr lang="en-US" altLang="en-US"/>
              <a:pPr/>
              <a:t>8</a:t>
            </a:fld>
            <a:endParaRPr lang="en-US" alt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01276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27592-D744-482B-A087-07715A40F275}" type="slidenum">
              <a:rPr lang="en-US" altLang="en-US"/>
              <a:pPr/>
              <a:t>9</a:t>
            </a:fld>
            <a:endParaRPr lang="en-US" alt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75081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F5339F-5C28-41CA-A2E4-E39A2B43CF2E}" type="slidenum">
              <a:rPr lang="en-US" altLang="en-US"/>
              <a:pPr/>
              <a:t>10</a:t>
            </a:fld>
            <a:endParaRPr lang="en-US" altLang="en-US"/>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98824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0B88A5-0C71-4A8B-9CAB-4EE9D4BB88F4}" type="slidenum">
              <a:rPr lang="en-US" altLang="en-US"/>
              <a:pPr/>
              <a:t>11</a:t>
            </a:fld>
            <a:endParaRPr lang="en-US" altLang="en-US"/>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478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B32B14-2619-4841-9AA9-FE1700808789}" type="slidenum">
              <a:rPr lang="en-US" altLang="en-US"/>
              <a:pPr/>
              <a:t>12</a:t>
            </a:fld>
            <a:endParaRPr lang="en-US" altLang="en-US"/>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2734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3E96A9-613E-4D9D-B9D6-796A6E91EEDA}" type="slidenum">
              <a:rPr lang="en-US" altLang="en-US"/>
              <a:pPr/>
              <a:t>13</a:t>
            </a:fld>
            <a:endParaRPr lang="en-US" alt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534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idx="1"/>
          </p:nvPr>
        </p:nvSpPr>
        <p:spPr>
          <a:xfrm>
            <a:off x="628650" y="1447800"/>
            <a:ext cx="78867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447800"/>
            <a:ext cx="3886200" cy="472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447800"/>
            <a:ext cx="3886200" cy="4729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US" smtClean="0"/>
              <a:t>Click to edit Master title style</a:t>
            </a:r>
            <a:endParaRPr lang="en-US"/>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class.svuca.edu/~sandy/class/CS540/"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381000" y="0"/>
            <a:ext cx="8229600" cy="1143000"/>
          </a:xfrm>
        </p:spPr>
        <p:txBody>
          <a:bodyPr/>
          <a:lstStyle/>
          <a:p>
            <a:r>
              <a:rPr lang="en-US" altLang="en-US" sz="3200"/>
              <a:t>Overview of autonomous systems</a:t>
            </a:r>
          </a:p>
        </p:txBody>
      </p:sp>
      <p:sp>
        <p:nvSpPr>
          <p:cNvPr id="240643" name="Rectangle 3"/>
          <p:cNvSpPr>
            <a:spLocks noGrp="1" noChangeArrowheads="1"/>
          </p:cNvSpPr>
          <p:nvPr>
            <p:ph type="body" idx="1"/>
          </p:nvPr>
        </p:nvSpPr>
        <p:spPr>
          <a:xfrm>
            <a:off x="457200" y="4191000"/>
            <a:ext cx="8229600" cy="1657350"/>
          </a:xfrm>
        </p:spPr>
        <p:txBody>
          <a:bodyPr/>
          <a:lstStyle/>
          <a:p>
            <a:r>
              <a:rPr lang="en-US" altLang="en-US" sz="2000" dirty="0">
                <a:cs typeface="Arial" panose="020B0604020202020204" pitchFamily="34" charset="0"/>
              </a:rPr>
              <a:t>Today, the Internet Assigned Numbers Authority (IANA) is enforcing a policy whereby organizations that connect to a single provider and share the provider's routing policies use an AS number from the private pool, 64,512 to 65,535. </a:t>
            </a:r>
          </a:p>
          <a:p>
            <a:endParaRPr lang="en-US" altLang="en-US" sz="2000" dirty="0"/>
          </a:p>
        </p:txBody>
      </p:sp>
      <p:pic>
        <p:nvPicPr>
          <p:cNvPr id="2406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90600"/>
            <a:ext cx="5334000" cy="257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136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7200" y="0"/>
            <a:ext cx="8229600" cy="1066800"/>
          </a:xfrm>
        </p:spPr>
        <p:txBody>
          <a:bodyPr/>
          <a:lstStyle/>
          <a:p>
            <a:r>
              <a:rPr lang="en-US" altLang="en-US" sz="3200"/>
              <a:t>Single-homed autonomous systems</a:t>
            </a:r>
          </a:p>
        </p:txBody>
      </p:sp>
      <p:sp>
        <p:nvSpPr>
          <p:cNvPr id="241667" name="Rectangle 3"/>
          <p:cNvSpPr>
            <a:spLocks noGrp="1" noChangeArrowheads="1"/>
          </p:cNvSpPr>
          <p:nvPr>
            <p:ph type="body" idx="1"/>
          </p:nvPr>
        </p:nvSpPr>
        <p:spPr>
          <a:xfrm>
            <a:off x="457200" y="3962400"/>
            <a:ext cx="8229600" cy="2039938"/>
          </a:xfrm>
        </p:spPr>
        <p:txBody>
          <a:bodyPr>
            <a:normAutofit fontScale="92500" lnSpcReduction="10000"/>
          </a:bodyPr>
          <a:lstStyle/>
          <a:p>
            <a:r>
              <a:rPr lang="en-US" altLang="en-US" sz="2000">
                <a:cs typeface="Arial" panose="020B0604020202020204" pitchFamily="34" charset="0"/>
              </a:rPr>
              <a:t>If an AS has only </a:t>
            </a:r>
            <a:r>
              <a:rPr lang="en-US" altLang="en-US" sz="2000" b="1">
                <a:cs typeface="Arial" panose="020B0604020202020204" pitchFamily="34" charset="0"/>
              </a:rPr>
              <a:t>one exit point</a:t>
            </a:r>
            <a:r>
              <a:rPr lang="en-US" altLang="en-US" sz="2000">
                <a:cs typeface="Arial" panose="020B0604020202020204" pitchFamily="34" charset="0"/>
              </a:rPr>
              <a:t> to outside networks, it is considered a </a:t>
            </a:r>
            <a:r>
              <a:rPr lang="en-US" altLang="en-US" sz="2000" b="1">
                <a:cs typeface="Arial" panose="020B0604020202020204" pitchFamily="34" charset="0"/>
              </a:rPr>
              <a:t>single-homed system</a:t>
            </a:r>
            <a:r>
              <a:rPr lang="en-US" altLang="en-US" sz="2000">
                <a:cs typeface="Arial" panose="020B0604020202020204" pitchFamily="34" charset="0"/>
              </a:rPr>
              <a:t>. </a:t>
            </a:r>
          </a:p>
          <a:p>
            <a:r>
              <a:rPr lang="en-US" altLang="en-US" sz="2000">
                <a:cs typeface="Arial" panose="020B0604020202020204" pitchFamily="34" charset="0"/>
              </a:rPr>
              <a:t>Single-homed autonomous systems are often referred to as </a:t>
            </a:r>
            <a:r>
              <a:rPr lang="en-US" altLang="en-US" sz="2000" b="1">
                <a:cs typeface="Arial" panose="020B0604020202020204" pitchFamily="34" charset="0"/>
              </a:rPr>
              <a:t>stub</a:t>
            </a:r>
            <a:r>
              <a:rPr lang="en-US" altLang="en-US" sz="2000">
                <a:cs typeface="Arial" panose="020B0604020202020204" pitchFamily="34" charset="0"/>
              </a:rPr>
              <a:t> networks or stubs. </a:t>
            </a:r>
          </a:p>
          <a:p>
            <a:r>
              <a:rPr lang="en-US" altLang="en-US" sz="2000">
                <a:cs typeface="Arial" panose="020B0604020202020204" pitchFamily="34" charset="0"/>
              </a:rPr>
              <a:t>Stubs can rely on a </a:t>
            </a:r>
            <a:r>
              <a:rPr lang="en-US" altLang="en-US" sz="2000" b="1">
                <a:cs typeface="Arial" panose="020B0604020202020204" pitchFamily="34" charset="0"/>
              </a:rPr>
              <a:t>default route</a:t>
            </a:r>
            <a:r>
              <a:rPr lang="en-US" altLang="en-US" sz="2000">
                <a:cs typeface="Arial" panose="020B0604020202020204" pitchFamily="34" charset="0"/>
              </a:rPr>
              <a:t> to handle all traffic destined for non-local networks. </a:t>
            </a:r>
          </a:p>
          <a:p>
            <a:r>
              <a:rPr lang="en-US" altLang="en-US" sz="2000">
                <a:cs typeface="Times New Roman" panose="02020603050405020304" pitchFamily="18" charset="0"/>
              </a:rPr>
              <a:t>BGP is </a:t>
            </a:r>
            <a:r>
              <a:rPr lang="en-US" altLang="en-US" sz="2000" b="1" u="sng">
                <a:cs typeface="Times New Roman" panose="02020603050405020304" pitchFamily="18" charset="0"/>
              </a:rPr>
              <a:t>not</a:t>
            </a:r>
            <a:r>
              <a:rPr lang="en-US" altLang="en-US" sz="2000">
                <a:cs typeface="Times New Roman" panose="02020603050405020304" pitchFamily="18" charset="0"/>
              </a:rPr>
              <a:t> normally needed in this situation.</a:t>
            </a:r>
          </a:p>
        </p:txBody>
      </p:sp>
      <p:pic>
        <p:nvPicPr>
          <p:cNvPr id="241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38200"/>
            <a:ext cx="6019800"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1669" name="Line 5"/>
          <p:cNvSpPr>
            <a:spLocks noChangeShapeType="1"/>
          </p:cNvSpPr>
          <p:nvPr/>
        </p:nvSpPr>
        <p:spPr bwMode="auto">
          <a:xfrm flipH="1" flipV="1">
            <a:off x="3429000" y="2286000"/>
            <a:ext cx="533400" cy="228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70" name="Line 6"/>
          <p:cNvSpPr>
            <a:spLocks noChangeShapeType="1"/>
          </p:cNvSpPr>
          <p:nvPr/>
        </p:nvSpPr>
        <p:spPr bwMode="auto">
          <a:xfrm>
            <a:off x="3657600" y="1981200"/>
            <a:ext cx="533400" cy="2286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71" name="Text Box 7"/>
          <p:cNvSpPr txBox="1">
            <a:spLocks noChangeArrowheads="1"/>
          </p:cNvSpPr>
          <p:nvPr/>
        </p:nvSpPr>
        <p:spPr bwMode="auto">
          <a:xfrm>
            <a:off x="3657600" y="16764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Static Route</a:t>
            </a:r>
          </a:p>
        </p:txBody>
      </p:sp>
    </p:spTree>
    <p:extLst>
      <p:ext uri="{BB962C8B-B14F-4D97-AF65-F5344CB8AC3E}">
        <p14:creationId xmlns:p14="http://schemas.microsoft.com/office/powerpoint/2010/main" val="426140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457200" y="0"/>
            <a:ext cx="8229600" cy="1143000"/>
          </a:xfrm>
        </p:spPr>
        <p:txBody>
          <a:bodyPr/>
          <a:lstStyle/>
          <a:p>
            <a:r>
              <a:rPr lang="en-US" altLang="en-US" sz="3200"/>
              <a:t>Multihomed nontransit autonomous systems</a:t>
            </a:r>
          </a:p>
        </p:txBody>
      </p:sp>
      <p:sp>
        <p:nvSpPr>
          <p:cNvPr id="245763" name="Rectangle 3"/>
          <p:cNvSpPr>
            <a:spLocks noGrp="1" noChangeArrowheads="1"/>
          </p:cNvSpPr>
          <p:nvPr>
            <p:ph type="body" idx="1"/>
          </p:nvPr>
        </p:nvSpPr>
        <p:spPr>
          <a:xfrm>
            <a:off x="304800" y="3581400"/>
            <a:ext cx="8534400" cy="2057400"/>
          </a:xfrm>
        </p:spPr>
        <p:txBody>
          <a:bodyPr/>
          <a:lstStyle/>
          <a:p>
            <a:r>
              <a:rPr lang="en-US" altLang="en-US" sz="2000">
                <a:cs typeface="Arial" panose="020B0604020202020204" pitchFamily="34" charset="0"/>
              </a:rPr>
              <a:t>Multihomed nontransit autonomous systems do not really need to run BGP4 with their providers. </a:t>
            </a:r>
          </a:p>
          <a:p>
            <a:r>
              <a:rPr lang="en-US" altLang="en-US" sz="2000">
                <a:cs typeface="Arial" panose="020B0604020202020204" pitchFamily="34" charset="0"/>
              </a:rPr>
              <a:t>It is usually </a:t>
            </a:r>
            <a:r>
              <a:rPr lang="en-US" altLang="en-US" sz="2000" b="1">
                <a:cs typeface="Arial" panose="020B0604020202020204" pitchFamily="34" charset="0"/>
              </a:rPr>
              <a:t>recommended</a:t>
            </a:r>
            <a:r>
              <a:rPr lang="en-US" altLang="en-US" sz="2000">
                <a:cs typeface="Arial" panose="020B0604020202020204" pitchFamily="34" charset="0"/>
              </a:rPr>
              <a:t> and </a:t>
            </a:r>
            <a:r>
              <a:rPr lang="en-US" altLang="en-US" sz="2000" b="1">
                <a:cs typeface="Arial" panose="020B0604020202020204" pitchFamily="34" charset="0"/>
              </a:rPr>
              <a:t>often required</a:t>
            </a:r>
            <a:r>
              <a:rPr lang="en-US" altLang="en-US" sz="2000">
                <a:cs typeface="Arial" panose="020B0604020202020204" pitchFamily="34" charset="0"/>
              </a:rPr>
              <a:t> by ISPs. </a:t>
            </a:r>
          </a:p>
          <a:p>
            <a:r>
              <a:rPr lang="en-US" altLang="en-US" sz="2000">
                <a:cs typeface="Arial" panose="020B0604020202020204" pitchFamily="34" charset="0"/>
              </a:rPr>
              <a:t>As it will be seen later in this module, BGP4 offers numerous advantages, including increased control of route propagation and filtering. </a:t>
            </a:r>
            <a:endParaRPr lang="en-US" altLang="en-US" sz="2000"/>
          </a:p>
        </p:txBody>
      </p:sp>
      <p:pic>
        <p:nvPicPr>
          <p:cNvPr id="245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45720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2362200"/>
            <a:ext cx="58864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66" name="Text Box 6"/>
          <p:cNvSpPr txBox="1">
            <a:spLocks noChangeArrowheads="1"/>
          </p:cNvSpPr>
          <p:nvPr/>
        </p:nvSpPr>
        <p:spPr bwMode="auto">
          <a:xfrm>
            <a:off x="1600200" y="1295400"/>
            <a:ext cx="1447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b="1">
                <a:solidFill>
                  <a:schemeClr val="accent2"/>
                </a:solidFill>
              </a:rPr>
              <a:t>Or same ISP</a:t>
            </a:r>
          </a:p>
        </p:txBody>
      </p:sp>
    </p:spTree>
    <p:extLst>
      <p:ext uri="{BB962C8B-B14F-4D97-AF65-F5344CB8AC3E}">
        <p14:creationId xmlns:p14="http://schemas.microsoft.com/office/powerpoint/2010/main" val="15068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81000" y="3276600"/>
            <a:ext cx="8763000" cy="3200400"/>
          </a:xfrm>
        </p:spPr>
        <p:txBody>
          <a:bodyPr/>
          <a:lstStyle/>
          <a:p>
            <a:pPr>
              <a:lnSpc>
                <a:spcPct val="90000"/>
              </a:lnSpc>
            </a:pPr>
            <a:r>
              <a:rPr lang="en-US" altLang="en-US" sz="2000" b="1" i="1">
                <a:cs typeface="Times New Roman" panose="02020603050405020304" pitchFamily="18" charset="0"/>
              </a:rPr>
              <a:t>Incoming route advertisements influence your outgoing traffic, and outgoing advertisements influence your incoming traffic.</a:t>
            </a:r>
          </a:p>
          <a:p>
            <a:pPr>
              <a:lnSpc>
                <a:spcPct val="90000"/>
              </a:lnSpc>
            </a:pPr>
            <a:r>
              <a:rPr lang="en-US" altLang="en-US" sz="2000">
                <a:cs typeface="Times New Roman" panose="02020603050405020304" pitchFamily="18" charset="0"/>
              </a:rPr>
              <a:t>If the provider advertises routes into your AS via BGP, your internal routers have more accurate information about external destinations.</a:t>
            </a:r>
          </a:p>
          <a:p>
            <a:pPr lvl="1">
              <a:lnSpc>
                <a:spcPct val="90000"/>
              </a:lnSpc>
            </a:pPr>
            <a:r>
              <a:rPr lang="en-US" altLang="en-US" sz="2000">
                <a:cs typeface="Times New Roman" panose="02020603050405020304" pitchFamily="18" charset="0"/>
              </a:rPr>
              <a:t>BGP also provides tools for setting routing policies for external destinations.</a:t>
            </a:r>
          </a:p>
          <a:p>
            <a:pPr>
              <a:lnSpc>
                <a:spcPct val="90000"/>
              </a:lnSpc>
            </a:pPr>
            <a:r>
              <a:rPr lang="en-US" altLang="en-US" sz="2000">
                <a:cs typeface="Times New Roman" panose="02020603050405020304" pitchFamily="18" charset="0"/>
              </a:rPr>
              <a:t>If your internal routes are advertised to the provider via BGP, you have influence over which routes are advertised at which exit point.</a:t>
            </a:r>
          </a:p>
          <a:p>
            <a:pPr lvl="1">
              <a:lnSpc>
                <a:spcPct val="90000"/>
              </a:lnSpc>
            </a:pPr>
            <a:r>
              <a:rPr lang="en-US" altLang="en-US" sz="2000">
                <a:cs typeface="Times New Roman" panose="02020603050405020304" pitchFamily="18" charset="0"/>
              </a:rPr>
              <a:t>BGP also provides tools for your influencing (to some degree) the choices the provider makes when sending traffic into your AS.</a:t>
            </a:r>
          </a:p>
        </p:txBody>
      </p:sp>
      <p:sp>
        <p:nvSpPr>
          <p:cNvPr id="64521" name="Rectangle 9"/>
          <p:cNvSpPr>
            <a:spLocks noGrp="1" noChangeArrowheads="1"/>
          </p:cNvSpPr>
          <p:nvPr>
            <p:ph type="title"/>
          </p:nvPr>
        </p:nvSpPr>
        <p:spPr>
          <a:xfrm>
            <a:off x="457200" y="-152400"/>
            <a:ext cx="8229600" cy="1143000"/>
          </a:xfrm>
        </p:spPr>
        <p:txBody>
          <a:bodyPr/>
          <a:lstStyle/>
          <a:p>
            <a:r>
              <a:rPr lang="en-US" altLang="en-US" sz="3200"/>
              <a:t>Multihomed nontransit autonomous systems</a:t>
            </a:r>
          </a:p>
        </p:txBody>
      </p:sp>
      <p:pic>
        <p:nvPicPr>
          <p:cNvPr id="6452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762000"/>
            <a:ext cx="617220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05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body" idx="1"/>
          </p:nvPr>
        </p:nvSpPr>
        <p:spPr>
          <a:xfrm>
            <a:off x="457200" y="3810000"/>
            <a:ext cx="8458200" cy="2667000"/>
          </a:xfrm>
        </p:spPr>
        <p:txBody>
          <a:bodyPr/>
          <a:lstStyle/>
          <a:p>
            <a:pPr>
              <a:lnSpc>
                <a:spcPct val="90000"/>
              </a:lnSpc>
            </a:pPr>
            <a:r>
              <a:rPr lang="en-US" altLang="en-US" sz="2000">
                <a:cs typeface="Arial" panose="020B0604020202020204" pitchFamily="34" charset="0"/>
              </a:rPr>
              <a:t>When BGP is running inside an AS, it is referred to as </a:t>
            </a:r>
            <a:r>
              <a:rPr lang="en-US" altLang="en-US" sz="2000" b="1">
                <a:cs typeface="Arial" panose="020B0604020202020204" pitchFamily="34" charset="0"/>
              </a:rPr>
              <a:t>Internal BGP (IBGP).</a:t>
            </a:r>
            <a:r>
              <a:rPr lang="en-US" altLang="en-US" sz="2000">
                <a:cs typeface="Arial" panose="020B0604020202020204" pitchFamily="34" charset="0"/>
              </a:rPr>
              <a:t> </a:t>
            </a:r>
          </a:p>
          <a:p>
            <a:pPr>
              <a:lnSpc>
                <a:spcPct val="90000"/>
              </a:lnSpc>
            </a:pPr>
            <a:r>
              <a:rPr lang="en-US" altLang="en-US" sz="2000">
                <a:cs typeface="Arial" panose="020B0604020202020204" pitchFamily="34" charset="0"/>
              </a:rPr>
              <a:t>When BGP runs between autonomous systems, it is called </a:t>
            </a:r>
            <a:r>
              <a:rPr lang="en-US" altLang="en-US" sz="2000" b="1">
                <a:cs typeface="Arial" panose="020B0604020202020204" pitchFamily="34" charset="0"/>
              </a:rPr>
              <a:t>External BGP (EBGP). </a:t>
            </a:r>
          </a:p>
          <a:p>
            <a:pPr>
              <a:lnSpc>
                <a:spcPct val="90000"/>
              </a:lnSpc>
            </a:pPr>
            <a:r>
              <a:rPr lang="en-US" altLang="en-US" sz="2000">
                <a:cs typeface="Arial" panose="020B0604020202020204" pitchFamily="34" charset="0"/>
              </a:rPr>
              <a:t>If the role of a BGP router is to route IBGP traffic, it is called a </a:t>
            </a:r>
            <a:r>
              <a:rPr lang="en-US" altLang="en-US" sz="2000" b="1">
                <a:cs typeface="Arial" panose="020B0604020202020204" pitchFamily="34" charset="0"/>
              </a:rPr>
              <a:t>transit router. </a:t>
            </a:r>
          </a:p>
          <a:p>
            <a:pPr>
              <a:lnSpc>
                <a:spcPct val="90000"/>
              </a:lnSpc>
            </a:pPr>
            <a:r>
              <a:rPr lang="en-US" altLang="en-US" sz="2000">
                <a:cs typeface="Arial" panose="020B0604020202020204" pitchFamily="34" charset="0"/>
              </a:rPr>
              <a:t>Routers that sit on the boundary of an AS and that use EBGP to exchange information with the ISP are called </a:t>
            </a:r>
            <a:r>
              <a:rPr lang="en-US" altLang="en-US" sz="2000" b="1">
                <a:cs typeface="Arial" panose="020B0604020202020204" pitchFamily="34" charset="0"/>
              </a:rPr>
              <a:t>border or edge routers</a:t>
            </a:r>
            <a:r>
              <a:rPr lang="en-US" altLang="en-US" sz="2000">
                <a:cs typeface="Arial" panose="020B0604020202020204" pitchFamily="34" charset="0"/>
              </a:rPr>
              <a:t>. </a:t>
            </a:r>
          </a:p>
        </p:txBody>
      </p:sp>
      <p:sp>
        <p:nvSpPr>
          <p:cNvPr id="257027" name="Rectangle 3"/>
          <p:cNvSpPr>
            <a:spLocks noGrp="1" noChangeArrowheads="1"/>
          </p:cNvSpPr>
          <p:nvPr>
            <p:ph type="title"/>
          </p:nvPr>
        </p:nvSpPr>
        <p:spPr>
          <a:xfrm>
            <a:off x="304800" y="228600"/>
            <a:ext cx="8640763" cy="457200"/>
          </a:xfrm>
          <a:noFill/>
          <a:ln/>
        </p:spPr>
        <p:txBody>
          <a:bodyPr>
            <a:normAutofit fontScale="90000"/>
          </a:bodyPr>
          <a:lstStyle/>
          <a:p>
            <a:r>
              <a:rPr lang="en-US" altLang="en-US" sz="3200">
                <a:cs typeface="Times New Roman" panose="02020603050405020304" pitchFamily="18" charset="0"/>
              </a:rPr>
              <a:t>Multi-homed Transit Autonomous Systems</a:t>
            </a:r>
            <a:r>
              <a:rPr lang="en-US" altLang="en-US"/>
              <a:t> </a:t>
            </a:r>
          </a:p>
        </p:txBody>
      </p:sp>
      <p:pic>
        <p:nvPicPr>
          <p:cNvPr id="257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0"/>
            <a:ext cx="5943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7030" name="Line 6"/>
          <p:cNvSpPr>
            <a:spLocks noChangeShapeType="1"/>
          </p:cNvSpPr>
          <p:nvPr/>
        </p:nvSpPr>
        <p:spPr bwMode="auto">
          <a:xfrm flipH="1" flipV="1">
            <a:off x="3962400" y="2895600"/>
            <a:ext cx="457200" cy="304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1" name="Line 7"/>
          <p:cNvSpPr>
            <a:spLocks noChangeShapeType="1"/>
          </p:cNvSpPr>
          <p:nvPr/>
        </p:nvSpPr>
        <p:spPr bwMode="auto">
          <a:xfrm flipH="1" flipV="1">
            <a:off x="3352800" y="3124200"/>
            <a:ext cx="1066800" cy="76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2" name="Line 8"/>
          <p:cNvSpPr>
            <a:spLocks noChangeShapeType="1"/>
          </p:cNvSpPr>
          <p:nvPr/>
        </p:nvSpPr>
        <p:spPr bwMode="auto">
          <a:xfrm flipH="1" flipV="1">
            <a:off x="2819400" y="2743200"/>
            <a:ext cx="1600200" cy="4572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4" name="Rectangle 10"/>
          <p:cNvSpPr>
            <a:spLocks noChangeArrowheads="1"/>
          </p:cNvSpPr>
          <p:nvPr/>
        </p:nvSpPr>
        <p:spPr bwMode="auto">
          <a:xfrm>
            <a:off x="4419600" y="3048000"/>
            <a:ext cx="609600" cy="4572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7035" name="Line 11"/>
          <p:cNvSpPr>
            <a:spLocks noChangeShapeType="1"/>
          </p:cNvSpPr>
          <p:nvPr/>
        </p:nvSpPr>
        <p:spPr bwMode="auto">
          <a:xfrm flipH="1" flipV="1">
            <a:off x="3429000" y="2362200"/>
            <a:ext cx="2057400" cy="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7036" name="Text Box 12"/>
          <p:cNvSpPr txBox="1">
            <a:spLocks noChangeArrowheads="1"/>
          </p:cNvSpPr>
          <p:nvPr/>
        </p:nvSpPr>
        <p:spPr bwMode="auto">
          <a:xfrm>
            <a:off x="5486400" y="22098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b="1">
                <a:solidFill>
                  <a:schemeClr val="accent2"/>
                </a:solidFill>
              </a:rPr>
              <a:t>Edge Router</a:t>
            </a:r>
          </a:p>
        </p:txBody>
      </p:sp>
      <p:sp>
        <p:nvSpPr>
          <p:cNvPr id="257037" name="Line 13"/>
          <p:cNvSpPr>
            <a:spLocks noChangeShapeType="1"/>
          </p:cNvSpPr>
          <p:nvPr/>
        </p:nvSpPr>
        <p:spPr bwMode="auto">
          <a:xfrm flipH="1" flipV="1">
            <a:off x="3124200" y="2514600"/>
            <a:ext cx="1295400" cy="685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22362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381000" y="190500"/>
            <a:ext cx="7772400" cy="762000"/>
          </a:xfrm>
        </p:spPr>
        <p:txBody>
          <a:bodyPr/>
          <a:lstStyle/>
          <a:p>
            <a:r>
              <a:rPr lang="en-US" altLang="en-US" sz="3200" dirty="0"/>
              <a:t>IBGP vs EBGP</a:t>
            </a:r>
          </a:p>
        </p:txBody>
      </p:sp>
      <p:sp>
        <p:nvSpPr>
          <p:cNvPr id="263171" name="Rectangle 3"/>
          <p:cNvSpPr>
            <a:spLocks noGrp="1" noChangeArrowheads="1"/>
          </p:cNvSpPr>
          <p:nvPr>
            <p:ph type="body" idx="1"/>
          </p:nvPr>
        </p:nvSpPr>
        <p:spPr>
          <a:xfrm>
            <a:off x="457200" y="1371600"/>
            <a:ext cx="4262438" cy="4462463"/>
          </a:xfrm>
        </p:spPr>
        <p:txBody>
          <a:bodyPr/>
          <a:lstStyle/>
          <a:p>
            <a:pPr>
              <a:lnSpc>
                <a:spcPct val="90000"/>
              </a:lnSpc>
            </a:pPr>
            <a:r>
              <a:rPr lang="en-US" altLang="en-US" sz="2000">
                <a:cs typeface="Times New Roman" panose="02020603050405020304" pitchFamily="18" charset="0"/>
              </a:rPr>
              <a:t>When BGP is running inside an AS, it is referred to as </a:t>
            </a:r>
            <a:r>
              <a:rPr lang="en-US" altLang="en-US" sz="2000" b="1">
                <a:cs typeface="Times New Roman" panose="02020603050405020304" pitchFamily="18" charset="0"/>
              </a:rPr>
              <a:t>Internal BGP (IBGP)</a:t>
            </a:r>
            <a:r>
              <a:rPr lang="en-US" altLang="en-US" sz="2000">
                <a:cs typeface="Times New Roman" panose="02020603050405020304" pitchFamily="18" charset="0"/>
              </a:rPr>
              <a:t>.</a:t>
            </a:r>
          </a:p>
          <a:p>
            <a:pPr lvl="1">
              <a:lnSpc>
                <a:spcPct val="90000"/>
              </a:lnSpc>
            </a:pPr>
            <a:r>
              <a:rPr lang="en-US" altLang="en-US" sz="2000">
                <a:solidFill>
                  <a:schemeClr val="accent2"/>
                </a:solidFill>
                <a:cs typeface="Times New Roman" panose="02020603050405020304" pitchFamily="18" charset="0"/>
              </a:rPr>
              <a:t>If a BGP router’s role is to route IBGP traffic, it is called a transit router. </a:t>
            </a:r>
          </a:p>
          <a:p>
            <a:pPr>
              <a:lnSpc>
                <a:spcPct val="90000"/>
              </a:lnSpc>
            </a:pPr>
            <a:r>
              <a:rPr lang="en-US" altLang="en-US" sz="2000">
                <a:cs typeface="Times New Roman" panose="02020603050405020304" pitchFamily="18" charset="0"/>
              </a:rPr>
              <a:t>When BGP runs between autonomous systems, it is called </a:t>
            </a:r>
            <a:r>
              <a:rPr lang="en-US" altLang="en-US" sz="2000" b="1">
                <a:cs typeface="Times New Roman" panose="02020603050405020304" pitchFamily="18" charset="0"/>
              </a:rPr>
              <a:t>External BGP (EBGP)</a:t>
            </a:r>
            <a:r>
              <a:rPr lang="en-US" altLang="en-US" sz="2000">
                <a:cs typeface="Times New Roman" panose="02020603050405020304" pitchFamily="18" charset="0"/>
              </a:rPr>
              <a:t>. </a:t>
            </a:r>
          </a:p>
          <a:p>
            <a:pPr lvl="1">
              <a:lnSpc>
                <a:spcPct val="90000"/>
              </a:lnSpc>
            </a:pPr>
            <a:r>
              <a:rPr lang="en-US" altLang="en-US" sz="2000">
                <a:solidFill>
                  <a:schemeClr val="accent2"/>
                </a:solidFill>
                <a:cs typeface="Times New Roman" panose="02020603050405020304" pitchFamily="18" charset="0"/>
              </a:rPr>
              <a:t>Routers that sit on the boundary of an AS and use EBGP to exchange information with the ISP are called border routers.</a:t>
            </a:r>
            <a:r>
              <a:rPr lang="en-US" altLang="en-US" sz="2000">
                <a:cs typeface="Times New Roman" panose="02020603050405020304" pitchFamily="18" charset="0"/>
              </a:rPr>
              <a:t> </a:t>
            </a:r>
          </a:p>
        </p:txBody>
      </p:sp>
      <p:graphicFrame>
        <p:nvGraphicFramePr>
          <p:cNvPr id="263172" name="Object 4"/>
          <p:cNvGraphicFramePr>
            <a:graphicFrameLocks noChangeAspect="1"/>
          </p:cNvGraphicFramePr>
          <p:nvPr/>
        </p:nvGraphicFramePr>
        <p:xfrm>
          <a:off x="5137150" y="838200"/>
          <a:ext cx="4006850" cy="5181600"/>
        </p:xfrm>
        <a:graphic>
          <a:graphicData uri="http://schemas.openxmlformats.org/presentationml/2006/ole">
            <mc:AlternateContent xmlns:mc="http://schemas.openxmlformats.org/markup-compatibility/2006">
              <mc:Choice xmlns:v="urn:schemas-microsoft-com:vml" Requires="v">
                <p:oleObj spid="_x0000_s1125" name="VISIO" r:id="rId4" imgW="2863080" imgH="3704400" progId="Visio.Drawing.6">
                  <p:embed/>
                </p:oleObj>
              </mc:Choice>
              <mc:Fallback>
                <p:oleObj name="VISIO" r:id="rId4" imgW="2863080" imgH="3704400" progId="Visio.Drawing.6">
                  <p:embed/>
                  <p:pic>
                    <p:nvPicPr>
                      <p:cNvPr id="0" name=""/>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7150" y="838200"/>
                        <a:ext cx="4006850" cy="5181600"/>
                      </a:xfrm>
                      <a:prstGeom prst="rect">
                        <a:avLst/>
                      </a:prstGeom>
                      <a:solidFill>
                        <a:schemeClr val="bg1"/>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3173" name="Text Box 5"/>
          <p:cNvSpPr txBox="1">
            <a:spLocks noChangeArrowheads="1"/>
          </p:cNvSpPr>
          <p:nvPr/>
        </p:nvSpPr>
        <p:spPr bwMode="auto">
          <a:xfrm>
            <a:off x="4953000" y="3886200"/>
            <a:ext cx="990600" cy="396875"/>
          </a:xfrm>
          <a:prstGeom prst="rect">
            <a:avLst/>
          </a:prstGeom>
          <a:solidFill>
            <a:schemeClr val="bg1"/>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chemeClr val="accent2"/>
                </a:solidFill>
              </a:rPr>
              <a:t>EBGP</a:t>
            </a:r>
          </a:p>
        </p:txBody>
      </p:sp>
      <p:sp>
        <p:nvSpPr>
          <p:cNvPr id="263174" name="Line 6"/>
          <p:cNvSpPr>
            <a:spLocks noChangeShapeType="1"/>
          </p:cNvSpPr>
          <p:nvPr/>
        </p:nvSpPr>
        <p:spPr bwMode="auto">
          <a:xfrm>
            <a:off x="6248400" y="3810000"/>
            <a:ext cx="0" cy="45720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3175" name="Text Box 7"/>
          <p:cNvSpPr txBox="1">
            <a:spLocks noChangeArrowheads="1"/>
          </p:cNvSpPr>
          <p:nvPr/>
        </p:nvSpPr>
        <p:spPr bwMode="auto">
          <a:xfrm>
            <a:off x="7772400" y="2514600"/>
            <a:ext cx="990600" cy="396875"/>
          </a:xfrm>
          <a:prstGeom prst="rect">
            <a:avLst/>
          </a:prstGeom>
          <a:solidFill>
            <a:schemeClr val="bg1"/>
          </a:solidFill>
          <a:ln>
            <a:noFill/>
          </a:ln>
          <a:effectLst/>
          <a:extLs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CC0000"/>
                </a:solidFill>
              </a:rPr>
              <a:t>IBGP</a:t>
            </a:r>
          </a:p>
        </p:txBody>
      </p:sp>
      <p:sp>
        <p:nvSpPr>
          <p:cNvPr id="263176" name="Line 8"/>
          <p:cNvSpPr>
            <a:spLocks noChangeShapeType="1"/>
          </p:cNvSpPr>
          <p:nvPr/>
        </p:nvSpPr>
        <p:spPr bwMode="auto">
          <a:xfrm flipV="1">
            <a:off x="7086600" y="2438400"/>
            <a:ext cx="381000" cy="381000"/>
          </a:xfrm>
          <a:prstGeom prst="line">
            <a:avLst/>
          </a:prstGeom>
          <a:noFill/>
          <a:ln w="2540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63177" name="Text Box 9"/>
          <p:cNvSpPr txBox="1">
            <a:spLocks noChangeArrowheads="1"/>
          </p:cNvSpPr>
          <p:nvPr/>
        </p:nvSpPr>
        <p:spPr bwMode="auto">
          <a:xfrm>
            <a:off x="8153400" y="304800"/>
            <a:ext cx="685800" cy="762000"/>
          </a:xfrm>
          <a:prstGeom prst="rect">
            <a:avLst/>
          </a:prstGeom>
          <a:solidFill>
            <a:schemeClr val="bg1"/>
          </a:solidFill>
          <a:ln>
            <a:noFill/>
          </a:ln>
          <a:effectLst/>
          <a:extLs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4400" b="1"/>
              <a:t>…</a:t>
            </a:r>
          </a:p>
        </p:txBody>
      </p:sp>
    </p:spTree>
    <p:extLst>
      <p:ext uri="{BB962C8B-B14F-4D97-AF65-F5344CB8AC3E}">
        <p14:creationId xmlns:p14="http://schemas.microsoft.com/office/powerpoint/2010/main" val="2260681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body" idx="1"/>
          </p:nvPr>
        </p:nvSpPr>
        <p:spPr>
          <a:xfrm>
            <a:off x="530225" y="4022725"/>
            <a:ext cx="8156575" cy="2039938"/>
          </a:xfrm>
        </p:spPr>
        <p:txBody>
          <a:bodyPr/>
          <a:lstStyle/>
          <a:p>
            <a:pPr>
              <a:lnSpc>
                <a:spcPct val="90000"/>
              </a:lnSpc>
              <a:spcBef>
                <a:spcPts val="500"/>
              </a:spcBef>
              <a:spcAft>
                <a:spcPts val="500"/>
              </a:spcAft>
              <a:buFont typeface="Symbol" panose="05050102010706020507" pitchFamily="18" charset="2"/>
              <a:buChar char="·"/>
            </a:pPr>
            <a:r>
              <a:rPr lang="en-US" altLang="en-US" sz="2000"/>
              <a:t>Routers A and B are running </a:t>
            </a:r>
            <a:r>
              <a:rPr lang="en-US" altLang="en-US" sz="2000" b="1">
                <a:solidFill>
                  <a:schemeClr val="accent2"/>
                </a:solidFill>
              </a:rPr>
              <a:t>EBGP (BGP)</a:t>
            </a:r>
            <a:r>
              <a:rPr lang="en-US" altLang="en-US" sz="2000"/>
              <a:t>, and Routers B and C are running </a:t>
            </a:r>
            <a:r>
              <a:rPr lang="en-US" altLang="en-US" sz="2000" b="1">
                <a:solidFill>
                  <a:srgbClr val="CC0000"/>
                </a:solidFill>
              </a:rPr>
              <a:t>IBGP</a:t>
            </a:r>
            <a:r>
              <a:rPr lang="en-US" altLang="en-US" sz="2000"/>
              <a:t>. </a:t>
            </a:r>
          </a:p>
          <a:p>
            <a:pPr>
              <a:lnSpc>
                <a:spcPct val="90000"/>
              </a:lnSpc>
              <a:spcBef>
                <a:spcPts val="500"/>
              </a:spcBef>
              <a:spcAft>
                <a:spcPts val="500"/>
              </a:spcAft>
              <a:buFont typeface="Symbol" panose="05050102010706020507" pitchFamily="18" charset="2"/>
              <a:buChar char="·"/>
            </a:pPr>
            <a:r>
              <a:rPr lang="en-US" altLang="en-US" sz="2000"/>
              <a:t>Note that the </a:t>
            </a:r>
            <a:r>
              <a:rPr lang="en-US" altLang="en-US" sz="2000" b="1">
                <a:solidFill>
                  <a:schemeClr val="accent2"/>
                </a:solidFill>
              </a:rPr>
              <a:t>EBGP (BGP)</a:t>
            </a:r>
            <a:r>
              <a:rPr lang="en-US" altLang="en-US" sz="2000"/>
              <a:t> peers are directly connected and that the </a:t>
            </a:r>
            <a:r>
              <a:rPr lang="en-US" altLang="en-US" sz="2000" b="1">
                <a:solidFill>
                  <a:srgbClr val="CC0000"/>
                </a:solidFill>
              </a:rPr>
              <a:t>IBGP</a:t>
            </a:r>
            <a:r>
              <a:rPr lang="en-US" altLang="en-US" sz="2000"/>
              <a:t> peers are not. (They can be.)</a:t>
            </a:r>
          </a:p>
          <a:p>
            <a:pPr>
              <a:lnSpc>
                <a:spcPct val="90000"/>
              </a:lnSpc>
              <a:spcBef>
                <a:spcPts val="500"/>
              </a:spcBef>
              <a:spcAft>
                <a:spcPts val="500"/>
              </a:spcAft>
              <a:buFont typeface="Symbol" panose="05050102010706020507" pitchFamily="18" charset="2"/>
              <a:buChar char="·"/>
            </a:pPr>
            <a:r>
              <a:rPr lang="en-US" altLang="en-US" sz="2000"/>
              <a:t>As long as there is an </a:t>
            </a:r>
            <a:r>
              <a:rPr lang="en-US" altLang="en-US" sz="2000" b="1">
                <a:solidFill>
                  <a:srgbClr val="009999"/>
                </a:solidFill>
              </a:rPr>
              <a:t>IGP</a:t>
            </a:r>
            <a:r>
              <a:rPr lang="en-US" altLang="en-US" sz="2000"/>
              <a:t> running that allows the two neighbors to reach one another, IBGP peers do not have to be directly connected.</a:t>
            </a:r>
          </a:p>
        </p:txBody>
      </p:sp>
      <p:pic>
        <p:nvPicPr>
          <p:cNvPr id="265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7010400" cy="351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5220" name="Rectangle 4"/>
          <p:cNvSpPr>
            <a:spLocks noChangeArrowheads="1"/>
          </p:cNvSpPr>
          <p:nvPr/>
        </p:nvSpPr>
        <p:spPr bwMode="auto">
          <a:xfrm>
            <a:off x="3276600" y="2438400"/>
            <a:ext cx="838200" cy="5334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1" name="Rectangle 5"/>
          <p:cNvSpPr>
            <a:spLocks noChangeArrowheads="1"/>
          </p:cNvSpPr>
          <p:nvPr/>
        </p:nvSpPr>
        <p:spPr bwMode="auto">
          <a:xfrm>
            <a:off x="914400" y="1600200"/>
            <a:ext cx="914400" cy="4572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5222" name="Rectangle 6"/>
          <p:cNvSpPr>
            <a:spLocks noChangeArrowheads="1"/>
          </p:cNvSpPr>
          <p:nvPr/>
        </p:nvSpPr>
        <p:spPr bwMode="auto">
          <a:xfrm>
            <a:off x="5791200" y="1600200"/>
            <a:ext cx="914400" cy="4572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28926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body" idx="1"/>
          </p:nvPr>
        </p:nvSpPr>
        <p:spPr>
          <a:xfrm>
            <a:off x="457200" y="3962400"/>
            <a:ext cx="8488363" cy="2667000"/>
          </a:xfrm>
        </p:spPr>
        <p:txBody>
          <a:bodyPr/>
          <a:lstStyle/>
          <a:p>
            <a:pPr>
              <a:spcBef>
                <a:spcPts val="500"/>
              </a:spcBef>
              <a:spcAft>
                <a:spcPts val="500"/>
              </a:spcAft>
              <a:buFont typeface="Symbol" panose="05050102010706020507" pitchFamily="18" charset="2"/>
              <a:buChar char="·"/>
            </a:pPr>
            <a:r>
              <a:rPr lang="en-US" altLang="en-US" sz="2000"/>
              <a:t>All </a:t>
            </a:r>
            <a:r>
              <a:rPr lang="en-US" altLang="en-US" sz="2000" b="1"/>
              <a:t>BGP</a:t>
            </a:r>
            <a:r>
              <a:rPr lang="en-US" altLang="en-US" sz="2000"/>
              <a:t> speakers within an AS must establish a peer relationship with each other, that is, the </a:t>
            </a:r>
            <a:r>
              <a:rPr lang="en-US" altLang="en-US" sz="2000" b="1"/>
              <a:t>BGP</a:t>
            </a:r>
            <a:r>
              <a:rPr lang="en-US" altLang="en-US" sz="2000"/>
              <a:t> speakers within an AS must be fully meshed logically. (later)</a:t>
            </a:r>
          </a:p>
          <a:p>
            <a:pPr>
              <a:spcBef>
                <a:spcPts val="500"/>
              </a:spcBef>
              <a:spcAft>
                <a:spcPts val="500"/>
              </a:spcAft>
              <a:buFont typeface="Symbol" panose="05050102010706020507" pitchFamily="18" charset="2"/>
              <a:buChar char="·"/>
            </a:pPr>
            <a:r>
              <a:rPr lang="en-US" altLang="en-US" sz="2000"/>
              <a:t>BGP4 provides two techniques that alleviate the requirement for a logical full mesh: confederations and route reflectors. (later)</a:t>
            </a:r>
          </a:p>
          <a:p>
            <a:pPr>
              <a:spcBef>
                <a:spcPts val="500"/>
              </a:spcBef>
              <a:spcAft>
                <a:spcPts val="500"/>
              </a:spcAft>
              <a:buFont typeface="Symbol" panose="05050102010706020507" pitchFamily="18" charset="2"/>
              <a:buChar char="·"/>
            </a:pPr>
            <a:r>
              <a:rPr lang="en-US" altLang="en-US" sz="2000"/>
              <a:t>AS 200 is a </a:t>
            </a:r>
            <a:r>
              <a:rPr lang="en-US" altLang="en-US" sz="2000" b="1" i="1"/>
              <a:t>transit</a:t>
            </a:r>
            <a:r>
              <a:rPr lang="en-US" altLang="en-US" sz="2000" i="1"/>
              <a:t> </a:t>
            </a:r>
            <a:r>
              <a:rPr lang="en-US" altLang="en-US" sz="2000" b="1" i="1"/>
              <a:t>AS</a:t>
            </a:r>
            <a:r>
              <a:rPr lang="en-US" altLang="en-US" sz="2000"/>
              <a:t> for AS 100 and AS 300---that is, AS 200 is used to transfer packets between AS 100 and AS 300.</a:t>
            </a:r>
          </a:p>
        </p:txBody>
      </p:sp>
      <p:pic>
        <p:nvPicPr>
          <p:cNvPr id="266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4800"/>
            <a:ext cx="7010400" cy="351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44" name="Rectangle 4"/>
          <p:cNvSpPr>
            <a:spLocks noChangeArrowheads="1"/>
          </p:cNvSpPr>
          <p:nvPr/>
        </p:nvSpPr>
        <p:spPr bwMode="auto">
          <a:xfrm>
            <a:off x="3276600" y="2438400"/>
            <a:ext cx="838200" cy="5334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5" name="Rectangle 5"/>
          <p:cNvSpPr>
            <a:spLocks noChangeArrowheads="1"/>
          </p:cNvSpPr>
          <p:nvPr/>
        </p:nvSpPr>
        <p:spPr bwMode="auto">
          <a:xfrm>
            <a:off x="914400" y="1600200"/>
            <a:ext cx="914400" cy="4572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246" name="Rectangle 6"/>
          <p:cNvSpPr>
            <a:spLocks noChangeArrowheads="1"/>
          </p:cNvSpPr>
          <p:nvPr/>
        </p:nvSpPr>
        <p:spPr bwMode="auto">
          <a:xfrm>
            <a:off x="5791200" y="1600200"/>
            <a:ext cx="914400" cy="457200"/>
          </a:xfrm>
          <a:prstGeom prst="rect">
            <a:avLst/>
          </a:prstGeom>
          <a:noFill/>
          <a:ln w="254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57969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304800" y="4191000"/>
            <a:ext cx="8534400" cy="2667000"/>
          </a:xfrm>
        </p:spPr>
        <p:txBody>
          <a:bodyPr/>
          <a:lstStyle/>
          <a:p>
            <a:pPr>
              <a:lnSpc>
                <a:spcPct val="90000"/>
              </a:lnSpc>
            </a:pPr>
            <a:r>
              <a:rPr lang="en-US" altLang="en-US" sz="1800" b="1">
                <a:solidFill>
                  <a:schemeClr val="accent2"/>
                </a:solidFill>
                <a:cs typeface="Times New Roman" panose="02020603050405020304" pitchFamily="18" charset="0"/>
              </a:rPr>
              <a:t>EBGP</a:t>
            </a:r>
            <a:r>
              <a:rPr lang="en-US" altLang="en-US" sz="1800">
                <a:cs typeface="Times New Roman" panose="02020603050405020304" pitchFamily="18" charset="0"/>
              </a:rPr>
              <a:t> peers must be </a:t>
            </a:r>
            <a:r>
              <a:rPr lang="en-US" altLang="en-US" sz="1800" b="1">
                <a:cs typeface="Times New Roman" panose="02020603050405020304" pitchFamily="18" charset="0"/>
              </a:rPr>
              <a:t>directly connected</a:t>
            </a:r>
            <a:r>
              <a:rPr lang="en-US" altLang="en-US" sz="1800">
                <a:cs typeface="Times New Roman" panose="02020603050405020304" pitchFamily="18" charset="0"/>
              </a:rPr>
              <a:t>, but there are certain exceptions to this requirement. </a:t>
            </a:r>
          </a:p>
          <a:p>
            <a:pPr>
              <a:lnSpc>
                <a:spcPct val="90000"/>
              </a:lnSpc>
            </a:pPr>
            <a:r>
              <a:rPr lang="en-US" altLang="en-US" sz="1800">
                <a:cs typeface="Times New Roman" panose="02020603050405020304" pitchFamily="18" charset="0"/>
              </a:rPr>
              <a:t>In contrast, </a:t>
            </a:r>
            <a:r>
              <a:rPr lang="en-US" altLang="en-US" sz="1800" b="1">
                <a:solidFill>
                  <a:srgbClr val="CC3300"/>
                </a:solidFill>
                <a:cs typeface="Times New Roman" panose="02020603050405020304" pitchFamily="18" charset="0"/>
              </a:rPr>
              <a:t>IBGP</a:t>
            </a:r>
            <a:r>
              <a:rPr lang="en-US" altLang="en-US" sz="1800">
                <a:cs typeface="Times New Roman" panose="02020603050405020304" pitchFamily="18" charset="0"/>
              </a:rPr>
              <a:t> peers merely </a:t>
            </a:r>
            <a:r>
              <a:rPr lang="en-US" altLang="en-US" sz="1800" b="1">
                <a:cs typeface="Times New Roman" panose="02020603050405020304" pitchFamily="18" charset="0"/>
              </a:rPr>
              <a:t>require TCP/IP connectivity</a:t>
            </a:r>
            <a:r>
              <a:rPr lang="en-US" altLang="en-US" sz="1800">
                <a:cs typeface="Times New Roman" panose="02020603050405020304" pitchFamily="18" charset="0"/>
              </a:rPr>
              <a:t> within the same AS. </a:t>
            </a:r>
          </a:p>
          <a:p>
            <a:pPr lvl="1">
              <a:lnSpc>
                <a:spcPct val="90000"/>
              </a:lnSpc>
            </a:pPr>
            <a:r>
              <a:rPr lang="en-US" altLang="en-US" sz="1800">
                <a:solidFill>
                  <a:schemeClr val="accent2"/>
                </a:solidFill>
                <a:cs typeface="Times New Roman" panose="02020603050405020304" pitchFamily="18" charset="0"/>
              </a:rPr>
              <a:t>As long as RTY can communicate with RTW using TCP, both routers can establish an IBGP session. </a:t>
            </a:r>
          </a:p>
          <a:p>
            <a:pPr lvl="1">
              <a:lnSpc>
                <a:spcPct val="90000"/>
              </a:lnSpc>
            </a:pPr>
            <a:r>
              <a:rPr lang="en-US" altLang="en-US" sz="1800">
                <a:solidFill>
                  <a:schemeClr val="accent2"/>
                </a:solidFill>
                <a:cs typeface="Times New Roman" panose="02020603050405020304" pitchFamily="18" charset="0"/>
              </a:rPr>
              <a:t>If needed, an IGP such as OSPF can provide IBGP peers with routes to each other.</a:t>
            </a:r>
            <a:endParaRPr lang="en-US" altLang="en-US" sz="1800">
              <a:solidFill>
                <a:schemeClr val="accent2"/>
              </a:solidFill>
            </a:endParaRPr>
          </a:p>
        </p:txBody>
      </p:sp>
      <p:pic>
        <p:nvPicPr>
          <p:cNvPr id="120836" name="Picture 4" descr="fi9708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04800"/>
            <a:ext cx="4800600" cy="3746500"/>
          </a:xfrm>
          <a:prstGeom prst="rect">
            <a:avLst/>
          </a:prstGeom>
          <a:noFill/>
          <a:extLst>
            <a:ext uri="{909E8E84-426E-40DD-AFC4-6F175D3DCCD1}">
              <a14:hiddenFill xmlns:a14="http://schemas.microsoft.com/office/drawing/2010/main">
                <a:solidFill>
                  <a:srgbClr val="FFFFFF"/>
                </a:solidFill>
              </a14:hiddenFill>
            </a:ext>
          </a:extLst>
        </p:spPr>
      </p:pic>
      <p:sp>
        <p:nvSpPr>
          <p:cNvPr id="120837" name="Rectangle 5"/>
          <p:cNvSpPr>
            <a:spLocks noGrp="1" noChangeArrowheads="1"/>
          </p:cNvSpPr>
          <p:nvPr>
            <p:ph type="title"/>
          </p:nvPr>
        </p:nvSpPr>
        <p:spPr>
          <a:xfrm>
            <a:off x="457200" y="274638"/>
            <a:ext cx="3187700" cy="1143000"/>
          </a:xfrm>
        </p:spPr>
        <p:txBody>
          <a:bodyPr/>
          <a:lstStyle/>
          <a:p>
            <a:r>
              <a:rPr lang="en-US" altLang="en-US" sz="3200"/>
              <a:t>EBGP vs IBGP</a:t>
            </a:r>
          </a:p>
        </p:txBody>
      </p:sp>
    </p:spTree>
    <p:extLst>
      <p:ext uri="{BB962C8B-B14F-4D97-AF65-F5344CB8AC3E}">
        <p14:creationId xmlns:p14="http://schemas.microsoft.com/office/powerpoint/2010/main" val="28693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ltLang="en-US">
                <a:solidFill>
                  <a:schemeClr val="accent2"/>
                </a:solidFill>
              </a:rPr>
              <a:t>EBGP</a:t>
            </a:r>
          </a:p>
        </p:txBody>
      </p:sp>
      <p:sp>
        <p:nvSpPr>
          <p:cNvPr id="122883" name="Rectangle 3"/>
          <p:cNvSpPr>
            <a:spLocks noGrp="1" noChangeArrowheads="1"/>
          </p:cNvSpPr>
          <p:nvPr>
            <p:ph type="body" idx="1"/>
          </p:nvPr>
        </p:nvSpPr>
        <p:spPr>
          <a:xfrm>
            <a:off x="381000" y="4419600"/>
            <a:ext cx="8458200" cy="2209800"/>
          </a:xfrm>
        </p:spPr>
        <p:txBody>
          <a:bodyPr/>
          <a:lstStyle/>
          <a:p>
            <a:pPr>
              <a:lnSpc>
                <a:spcPct val="90000"/>
              </a:lnSpc>
            </a:pPr>
            <a:r>
              <a:rPr lang="en-US" altLang="en-US" sz="1800" b="1" dirty="0">
                <a:solidFill>
                  <a:schemeClr val="accent2"/>
                </a:solidFill>
                <a:cs typeface="Times New Roman" panose="02020603050405020304" pitchFamily="18" charset="0"/>
              </a:rPr>
              <a:t>EBGP</a:t>
            </a:r>
            <a:r>
              <a:rPr lang="en-US" altLang="en-US" sz="1800" dirty="0">
                <a:cs typeface="Times New Roman" panose="02020603050405020304" pitchFamily="18" charset="0"/>
              </a:rPr>
              <a:t> neighbors must be directly connected in order to establish an </a:t>
            </a:r>
            <a:r>
              <a:rPr lang="en-US" altLang="en-US" sz="1800" b="1" dirty="0">
                <a:solidFill>
                  <a:schemeClr val="accent2"/>
                </a:solidFill>
                <a:cs typeface="Times New Roman" panose="02020603050405020304" pitchFamily="18" charset="0"/>
              </a:rPr>
              <a:t>EBGP</a:t>
            </a:r>
            <a:r>
              <a:rPr lang="en-US" altLang="en-US" sz="1800" dirty="0">
                <a:cs typeface="Times New Roman" panose="02020603050405020304" pitchFamily="18" charset="0"/>
              </a:rPr>
              <a:t> session. </a:t>
            </a:r>
          </a:p>
          <a:p>
            <a:pPr>
              <a:lnSpc>
                <a:spcPct val="90000"/>
              </a:lnSpc>
            </a:pPr>
            <a:r>
              <a:rPr lang="en-US" altLang="en-US" sz="1800" dirty="0">
                <a:cs typeface="Times New Roman" panose="02020603050405020304" pitchFamily="18" charset="0"/>
              </a:rPr>
              <a:t>However, </a:t>
            </a:r>
            <a:r>
              <a:rPr lang="en-US" altLang="en-US" sz="1800" b="1" dirty="0">
                <a:solidFill>
                  <a:schemeClr val="accent2"/>
                </a:solidFill>
                <a:cs typeface="Times New Roman" panose="02020603050405020304" pitchFamily="18" charset="0"/>
              </a:rPr>
              <a:t>EBGP</a:t>
            </a:r>
            <a:r>
              <a:rPr lang="en-US" altLang="en-US" sz="1800" dirty="0">
                <a:cs typeface="Times New Roman" panose="02020603050405020304" pitchFamily="18" charset="0"/>
              </a:rPr>
              <a:t> </a:t>
            </a:r>
            <a:r>
              <a:rPr lang="en-US" altLang="en-US" sz="1800" b="1" dirty="0" err="1">
                <a:cs typeface="Times New Roman" panose="02020603050405020304" pitchFamily="18" charset="0"/>
              </a:rPr>
              <a:t>multihop</a:t>
            </a:r>
            <a:r>
              <a:rPr lang="en-US" altLang="en-US" sz="1800" b="1" dirty="0">
                <a:cs typeface="Times New Roman" panose="02020603050405020304" pitchFamily="18" charset="0"/>
              </a:rPr>
              <a:t> </a:t>
            </a:r>
            <a:r>
              <a:rPr lang="en-US" altLang="en-US" sz="1800" dirty="0">
                <a:cs typeface="Times New Roman" panose="02020603050405020304" pitchFamily="18" charset="0"/>
              </a:rPr>
              <a:t>is a Cisco IOS option allows RTW and RTU to be logically connected in an </a:t>
            </a:r>
            <a:r>
              <a:rPr lang="en-US" altLang="en-US" sz="1800" b="1" dirty="0">
                <a:solidFill>
                  <a:schemeClr val="accent2"/>
                </a:solidFill>
                <a:cs typeface="Times New Roman" panose="02020603050405020304" pitchFamily="18" charset="0"/>
              </a:rPr>
              <a:t>EBGP</a:t>
            </a:r>
            <a:r>
              <a:rPr lang="en-US" altLang="en-US" sz="1800" dirty="0">
                <a:cs typeface="Times New Roman" panose="02020603050405020304" pitchFamily="18" charset="0"/>
              </a:rPr>
              <a:t> session, despite the fact that RTV does not support BGP. </a:t>
            </a:r>
          </a:p>
          <a:p>
            <a:pPr>
              <a:lnSpc>
                <a:spcPct val="90000"/>
              </a:lnSpc>
            </a:pPr>
            <a:r>
              <a:rPr lang="en-US" altLang="en-US" sz="1800" dirty="0">
                <a:cs typeface="Times New Roman" panose="02020603050405020304" pitchFamily="18" charset="0"/>
              </a:rPr>
              <a:t>The </a:t>
            </a:r>
            <a:r>
              <a:rPr lang="en-US" altLang="en-US" sz="1800" b="1" dirty="0">
                <a:solidFill>
                  <a:schemeClr val="accent2"/>
                </a:solidFill>
                <a:cs typeface="Times New Roman" panose="02020603050405020304" pitchFamily="18" charset="0"/>
              </a:rPr>
              <a:t>EBGP</a:t>
            </a:r>
            <a:r>
              <a:rPr lang="en-US" altLang="en-US" sz="1800" dirty="0">
                <a:cs typeface="Times New Roman" panose="02020603050405020304" pitchFamily="18" charset="0"/>
              </a:rPr>
              <a:t> </a:t>
            </a:r>
            <a:r>
              <a:rPr lang="en-US" altLang="en-US" sz="1800" dirty="0" err="1">
                <a:cs typeface="Times New Roman" panose="02020603050405020304" pitchFamily="18" charset="0"/>
              </a:rPr>
              <a:t>multihop</a:t>
            </a:r>
            <a:r>
              <a:rPr lang="en-US" altLang="en-US" sz="1800" dirty="0">
                <a:cs typeface="Times New Roman" panose="02020603050405020304" pitchFamily="18" charset="0"/>
              </a:rPr>
              <a:t> option is configured on each peer with the following command:</a:t>
            </a:r>
          </a:p>
          <a:p>
            <a:pPr>
              <a:lnSpc>
                <a:spcPct val="90000"/>
              </a:lnSpc>
              <a:buFontTx/>
              <a:buNone/>
            </a:pPr>
            <a:r>
              <a:rPr lang="en-US" altLang="en-US" sz="1800" dirty="0">
                <a:latin typeface="Courier New" panose="02070309020205020404" pitchFamily="49" charset="0"/>
                <a:cs typeface="Times New Roman" panose="02020603050405020304" pitchFamily="18" charset="0"/>
              </a:rPr>
              <a:t>Router(</a:t>
            </a:r>
            <a:r>
              <a:rPr lang="en-US" altLang="en-US" sz="1800" dirty="0" err="1">
                <a:latin typeface="Courier New" panose="02070309020205020404" pitchFamily="49" charset="0"/>
                <a:cs typeface="Times New Roman" panose="02020603050405020304" pitchFamily="18" charset="0"/>
              </a:rPr>
              <a:t>config</a:t>
            </a:r>
            <a:r>
              <a:rPr lang="en-US" altLang="en-US" sz="1800" dirty="0">
                <a:latin typeface="Courier New" panose="02070309020205020404" pitchFamily="49" charset="0"/>
                <a:cs typeface="Times New Roman" panose="02020603050405020304" pitchFamily="18" charset="0"/>
              </a:rPr>
              <a:t>-router)#</a:t>
            </a:r>
            <a:r>
              <a:rPr lang="en-US" altLang="en-US" sz="1800" b="1" dirty="0">
                <a:latin typeface="Courier New" panose="02070309020205020404" pitchFamily="49" charset="0"/>
                <a:cs typeface="Times New Roman" panose="02020603050405020304" pitchFamily="18" charset="0"/>
              </a:rPr>
              <a:t>neighbor</a:t>
            </a:r>
            <a:r>
              <a:rPr lang="en-US" altLang="en-US" sz="1800" dirty="0">
                <a:latin typeface="Courier New" panose="02070309020205020404" pitchFamily="49" charset="0"/>
                <a:cs typeface="Times New Roman" panose="02020603050405020304" pitchFamily="18" charset="0"/>
              </a:rPr>
              <a:t> </a:t>
            </a:r>
            <a:r>
              <a:rPr lang="en-US" altLang="en-US" sz="1800" i="1" dirty="0">
                <a:latin typeface="Courier New" panose="02070309020205020404" pitchFamily="49" charset="0"/>
                <a:cs typeface="Times New Roman" panose="02020603050405020304" pitchFamily="18" charset="0"/>
              </a:rPr>
              <a:t>IP-address</a:t>
            </a:r>
            <a:r>
              <a:rPr lang="en-US" altLang="en-US" sz="1800" dirty="0">
                <a:latin typeface="Courier New" panose="02070309020205020404" pitchFamily="49" charset="0"/>
                <a:cs typeface="Times New Roman" panose="02020603050405020304" pitchFamily="18" charset="0"/>
              </a:rPr>
              <a:t> </a:t>
            </a:r>
            <a:r>
              <a:rPr lang="en-US" altLang="en-US" sz="1800" b="1" dirty="0" err="1">
                <a:latin typeface="Courier New" panose="02070309020205020404" pitchFamily="49" charset="0"/>
                <a:cs typeface="Times New Roman" panose="02020603050405020304" pitchFamily="18" charset="0"/>
              </a:rPr>
              <a:t>ebgp-multihop</a:t>
            </a:r>
            <a:r>
              <a:rPr lang="en-US" altLang="en-US" sz="1800" dirty="0">
                <a:latin typeface="Courier New" panose="02070309020205020404" pitchFamily="49" charset="0"/>
                <a:cs typeface="Times New Roman" panose="02020603050405020304" pitchFamily="18" charset="0"/>
              </a:rPr>
              <a:t> [</a:t>
            </a:r>
            <a:r>
              <a:rPr lang="en-US" altLang="en-US" sz="1800" i="1" dirty="0">
                <a:latin typeface="Courier New" panose="02070309020205020404" pitchFamily="49" charset="0"/>
                <a:cs typeface="Times New Roman" panose="02020603050405020304" pitchFamily="18" charset="0"/>
              </a:rPr>
              <a:t>hops</a:t>
            </a:r>
            <a:r>
              <a:rPr lang="en-US" altLang="en-US" sz="1800" dirty="0">
                <a:latin typeface="Courier New" panose="02070309020205020404" pitchFamily="49" charset="0"/>
                <a:cs typeface="Times New Roman" panose="02020603050405020304" pitchFamily="18" charset="0"/>
              </a:rPr>
              <a:t>]</a:t>
            </a:r>
            <a:endParaRPr lang="en-US" altLang="en-US" sz="1800" dirty="0">
              <a:latin typeface="Courier New" panose="02070309020205020404" pitchFamily="49" charset="0"/>
            </a:endParaRPr>
          </a:p>
        </p:txBody>
      </p:sp>
      <p:pic>
        <p:nvPicPr>
          <p:cNvPr id="122884" name="Picture 4" descr="fi9708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8600"/>
            <a:ext cx="5791200" cy="3605213"/>
          </a:xfrm>
          <a:prstGeom prst="rect">
            <a:avLst/>
          </a:prstGeom>
          <a:noFill/>
          <a:extLst>
            <a:ext uri="{909E8E84-426E-40DD-AFC4-6F175D3DCCD1}">
              <a14:hiddenFill xmlns:a14="http://schemas.microsoft.com/office/drawing/2010/main">
                <a:solidFill>
                  <a:srgbClr val="FFFFFF"/>
                </a:solidFill>
              </a14:hiddenFill>
            </a:ext>
          </a:extLst>
        </p:spPr>
      </p:pic>
      <p:sp>
        <p:nvSpPr>
          <p:cNvPr id="122885" name="Line 5"/>
          <p:cNvSpPr>
            <a:spLocks noChangeShapeType="1"/>
          </p:cNvSpPr>
          <p:nvPr/>
        </p:nvSpPr>
        <p:spPr bwMode="auto">
          <a:xfrm>
            <a:off x="6477000" y="1447800"/>
            <a:ext cx="838200" cy="91440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86" name="Text Box 6"/>
          <p:cNvSpPr txBox="1">
            <a:spLocks noChangeArrowheads="1"/>
          </p:cNvSpPr>
          <p:nvPr/>
        </p:nvSpPr>
        <p:spPr bwMode="auto">
          <a:xfrm>
            <a:off x="2286000" y="3352800"/>
            <a:ext cx="4267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b="1">
              <a:solidFill>
                <a:schemeClr val="accent2"/>
              </a:solidFill>
              <a:latin typeface="Times New Roman" panose="02020603050405020304" pitchFamily="18" charset="0"/>
            </a:endParaRPr>
          </a:p>
        </p:txBody>
      </p:sp>
      <p:sp>
        <p:nvSpPr>
          <p:cNvPr id="122887" name="Text Box 7"/>
          <p:cNvSpPr txBox="1">
            <a:spLocks noChangeArrowheads="1"/>
          </p:cNvSpPr>
          <p:nvPr/>
        </p:nvSpPr>
        <p:spPr bwMode="auto">
          <a:xfrm>
            <a:off x="6096000" y="1066800"/>
            <a:ext cx="1981200" cy="346075"/>
          </a:xfrm>
          <a:prstGeom prst="rect">
            <a:avLst/>
          </a:prstGeom>
          <a:solidFill>
            <a:srgbClr val="FF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dirty="0">
                <a:cs typeface="Times New Roman" panose="02020603050405020304" pitchFamily="18" charset="0"/>
              </a:rPr>
              <a:t>EBGP </a:t>
            </a:r>
            <a:r>
              <a:rPr lang="en-US" altLang="en-US" sz="1600" b="1" dirty="0" err="1">
                <a:cs typeface="Times New Roman" panose="02020603050405020304" pitchFamily="18" charset="0"/>
              </a:rPr>
              <a:t>Multihop</a:t>
            </a:r>
            <a:endParaRPr lang="en-US" altLang="en-US" b="1" dirty="0">
              <a:solidFill>
                <a:schemeClr val="accent2"/>
              </a:solidFill>
            </a:endParaRPr>
          </a:p>
        </p:txBody>
      </p:sp>
      <p:sp>
        <p:nvSpPr>
          <p:cNvPr id="122888" name="Text Box 8"/>
          <p:cNvSpPr txBox="1">
            <a:spLocks noChangeArrowheads="1"/>
          </p:cNvSpPr>
          <p:nvPr/>
        </p:nvSpPr>
        <p:spPr bwMode="auto">
          <a:xfrm>
            <a:off x="7391400" y="2362200"/>
            <a:ext cx="1752600" cy="346075"/>
          </a:xfrm>
          <a:prstGeom prst="rect">
            <a:avLst/>
          </a:prstGeom>
          <a:solidFill>
            <a:srgbClr val="FF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cs typeface="Times New Roman" panose="02020603050405020304" pitchFamily="18" charset="0"/>
              </a:rPr>
              <a:t>EBGP Multihop</a:t>
            </a:r>
          </a:p>
        </p:txBody>
      </p:sp>
      <p:sp>
        <p:nvSpPr>
          <p:cNvPr id="122889" name="Text Box 9"/>
          <p:cNvSpPr txBox="1">
            <a:spLocks noChangeArrowheads="1"/>
          </p:cNvSpPr>
          <p:nvPr/>
        </p:nvSpPr>
        <p:spPr bwMode="auto">
          <a:xfrm>
            <a:off x="4191000" y="3465880"/>
            <a:ext cx="2162175" cy="56197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000" b="1" dirty="0"/>
              <a:t>I do not speak BGP. But RTW and RTU can use EBGP </a:t>
            </a:r>
            <a:r>
              <a:rPr lang="en-US" altLang="en-US" sz="1000" b="1" dirty="0" err="1"/>
              <a:t>multihop</a:t>
            </a:r>
            <a:r>
              <a:rPr lang="en-US" altLang="en-US" sz="1000" b="1" dirty="0"/>
              <a:t> to speak BGP.</a:t>
            </a:r>
          </a:p>
        </p:txBody>
      </p:sp>
    </p:spTree>
    <p:extLst>
      <p:ext uri="{BB962C8B-B14F-4D97-AF65-F5344CB8AC3E}">
        <p14:creationId xmlns:p14="http://schemas.microsoft.com/office/powerpoint/2010/main" val="163754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1000"/>
                                  </p:stCondLst>
                                  <p:childTnLst>
                                    <p:set>
                                      <p:cBhvr>
                                        <p:cTn id="6" dur="1" fill="hold">
                                          <p:stCondLst>
                                            <p:cond delay="0"/>
                                          </p:stCondLst>
                                        </p:cTn>
                                        <p:tgtEl>
                                          <p:spTgt spid="122885"/>
                                        </p:tgtEl>
                                        <p:attrNameLst>
                                          <p:attrName>style.visibility</p:attrName>
                                        </p:attrNameLst>
                                      </p:cBhvr>
                                      <p:to>
                                        <p:strVal val="visible"/>
                                      </p:to>
                                    </p:set>
                                    <p:animEffect transition="in" filter="barn(outHorizontal)">
                                      <p:cBhvr>
                                        <p:cTn id="7" dur="500"/>
                                        <p:tgtEl>
                                          <p:spTgt spid="12288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499"/>
                                          </p:stCondLst>
                                        </p:cTn>
                                        <p:tgtEl>
                                          <p:spTgt spid="122887"/>
                                        </p:tgtEl>
                                        <p:attrNameLst>
                                          <p:attrName>style.visibility</p:attrName>
                                        </p:attrNameLst>
                                      </p:cBhvr>
                                      <p:to>
                                        <p:strVal val="visible"/>
                                      </p:to>
                                    </p:set>
                                  </p:childTnLst>
                                </p:cTn>
                              </p:par>
                            </p:childTnLst>
                          </p:cTn>
                        </p:par>
                        <p:par>
                          <p:cTn id="11" fill="hold" nodeType="afterGroup">
                            <p:stCondLst>
                              <p:cond delay="2000"/>
                            </p:stCondLst>
                            <p:childTnLst>
                              <p:par>
                                <p:cTn id="12" presetID="1" presetClass="entr" presetSubtype="0" fill="hold" grpId="0" nodeType="afterEffect">
                                  <p:stCondLst>
                                    <p:cond delay="0"/>
                                  </p:stCondLst>
                                  <p:childTnLst>
                                    <p:set>
                                      <p:cBhvr>
                                        <p:cTn id="13" dur="1" fill="hold">
                                          <p:stCondLst>
                                            <p:cond delay="499"/>
                                          </p:stCondLst>
                                        </p:cTn>
                                        <p:tgtEl>
                                          <p:spTgt spid="1228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5" grpId="0" animBg="1"/>
      <p:bldP spid="122887" grpId="0" animBg="1" autoUpdateAnimBg="0"/>
      <p:bldP spid="12288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a:solidFill>
                  <a:schemeClr val="tx2"/>
                </a:solidFill>
                <a:latin typeface="Arial" pitchFamily="-110" charset="0"/>
              </a:rPr>
              <a:t>6</a:t>
            </a:r>
            <a:r>
              <a:rPr kumimoji="1" lang="en-US" sz="4000" b="1" cap="all" dirty="0" smtClean="0">
                <a:solidFill>
                  <a:schemeClr val="tx2"/>
                </a:solidFill>
                <a:latin typeface="Arial" pitchFamily="-110" charset="0"/>
              </a:rPr>
              <a:t>. Routing Protocols </a:t>
            </a:r>
            <a:r>
              <a:rPr kumimoji="1" lang="en-US" sz="4000" b="1" cap="all" smtClean="0">
                <a:solidFill>
                  <a:schemeClr val="tx2"/>
                </a:solidFill>
                <a:latin typeface="Arial" pitchFamily="-110" charset="0"/>
              </a:rPr>
              <a:t>–  BGP</a:t>
            </a:r>
            <a:endParaRPr kumimoji="1" lang="en-US" sz="4000" b="1" cap="all" dirty="0" smtClean="0">
              <a:solidFill>
                <a:schemeClr val="tx2"/>
              </a:solidFill>
              <a:latin typeface="Arial" pitchFamily="-110"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457200" y="0"/>
            <a:ext cx="8229600" cy="1143000"/>
          </a:xfrm>
        </p:spPr>
        <p:txBody>
          <a:bodyPr/>
          <a:lstStyle/>
          <a:p>
            <a:r>
              <a:rPr lang="en-US" altLang="en-US" sz="3200"/>
              <a:t>EBGP</a:t>
            </a:r>
          </a:p>
        </p:txBody>
      </p:sp>
      <p:pic>
        <p:nvPicPr>
          <p:cNvPr id="123907" name="Picture 3" descr="fi9708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38200"/>
            <a:ext cx="6172200" cy="5208588"/>
          </a:xfrm>
          <a:prstGeom prst="rect">
            <a:avLst/>
          </a:prstGeom>
          <a:noFill/>
          <a:extLst>
            <a:ext uri="{909E8E84-426E-40DD-AFC4-6F175D3DCCD1}">
              <a14:hiddenFill xmlns:a14="http://schemas.microsoft.com/office/drawing/2010/main">
                <a:solidFill>
                  <a:srgbClr val="FFFFFF"/>
                </a:solidFill>
              </a14:hiddenFill>
            </a:ext>
          </a:extLst>
        </p:spPr>
      </p:pic>
      <p:sp>
        <p:nvSpPr>
          <p:cNvPr id="123908" name="Line 4"/>
          <p:cNvSpPr>
            <a:spLocks noChangeShapeType="1"/>
          </p:cNvSpPr>
          <p:nvPr/>
        </p:nvSpPr>
        <p:spPr bwMode="auto">
          <a:xfrm>
            <a:off x="5410200" y="3227388"/>
            <a:ext cx="1752600" cy="1828800"/>
          </a:xfrm>
          <a:prstGeom prst="line">
            <a:avLst/>
          </a:prstGeom>
          <a:noFill/>
          <a:ln w="762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909" name="Text Box 5"/>
          <p:cNvSpPr txBox="1">
            <a:spLocks noChangeArrowheads="1"/>
          </p:cNvSpPr>
          <p:nvPr/>
        </p:nvSpPr>
        <p:spPr bwMode="auto">
          <a:xfrm>
            <a:off x="1447800" y="4370388"/>
            <a:ext cx="42672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b="1">
              <a:solidFill>
                <a:schemeClr val="accent2"/>
              </a:solidFill>
              <a:latin typeface="Times New Roman" panose="02020603050405020304" pitchFamily="18" charset="0"/>
            </a:endParaRPr>
          </a:p>
        </p:txBody>
      </p:sp>
      <p:sp>
        <p:nvSpPr>
          <p:cNvPr id="123910" name="Text Box 6"/>
          <p:cNvSpPr txBox="1">
            <a:spLocks noChangeArrowheads="1"/>
          </p:cNvSpPr>
          <p:nvPr/>
        </p:nvSpPr>
        <p:spPr bwMode="auto">
          <a:xfrm>
            <a:off x="5486400" y="2846388"/>
            <a:ext cx="1981200" cy="346075"/>
          </a:xfrm>
          <a:prstGeom prst="rect">
            <a:avLst/>
          </a:prstGeom>
          <a:solidFill>
            <a:srgbClr val="FF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cs typeface="Times New Roman" panose="02020603050405020304" pitchFamily="18" charset="0"/>
              </a:rPr>
              <a:t>EBGP Multihop</a:t>
            </a:r>
            <a:endParaRPr lang="en-US" altLang="en-US" b="1">
              <a:solidFill>
                <a:schemeClr val="accent2"/>
              </a:solidFill>
            </a:endParaRPr>
          </a:p>
        </p:txBody>
      </p:sp>
      <p:sp>
        <p:nvSpPr>
          <p:cNvPr id="123911" name="Text Box 7"/>
          <p:cNvSpPr txBox="1">
            <a:spLocks noChangeArrowheads="1"/>
          </p:cNvSpPr>
          <p:nvPr/>
        </p:nvSpPr>
        <p:spPr bwMode="auto">
          <a:xfrm>
            <a:off x="6781800" y="5437188"/>
            <a:ext cx="1981200" cy="346075"/>
          </a:xfrm>
          <a:prstGeom prst="rect">
            <a:avLst/>
          </a:prstGeom>
          <a:solidFill>
            <a:srgbClr val="FF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1600" b="1">
                <a:cs typeface="Times New Roman" panose="02020603050405020304" pitchFamily="18" charset="0"/>
              </a:rPr>
              <a:t>EBGP Multihop</a:t>
            </a:r>
          </a:p>
        </p:txBody>
      </p:sp>
    </p:spTree>
    <p:extLst>
      <p:ext uri="{BB962C8B-B14F-4D97-AF65-F5344CB8AC3E}">
        <p14:creationId xmlns:p14="http://schemas.microsoft.com/office/powerpoint/2010/main" val="3597150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1000"/>
                                  </p:stCondLst>
                                  <p:childTnLst>
                                    <p:set>
                                      <p:cBhvr>
                                        <p:cTn id="6" dur="1" fill="hold">
                                          <p:stCondLst>
                                            <p:cond delay="0"/>
                                          </p:stCondLst>
                                        </p:cTn>
                                        <p:tgtEl>
                                          <p:spTgt spid="123908"/>
                                        </p:tgtEl>
                                        <p:attrNameLst>
                                          <p:attrName>style.visibility</p:attrName>
                                        </p:attrNameLst>
                                      </p:cBhvr>
                                      <p:to>
                                        <p:strVal val="visible"/>
                                      </p:to>
                                    </p:set>
                                    <p:animEffect transition="in" filter="barn(outHorizontal)">
                                      <p:cBhvr>
                                        <p:cTn id="7" dur="500"/>
                                        <p:tgtEl>
                                          <p:spTgt spid="123908"/>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499"/>
                                          </p:stCondLst>
                                        </p:cTn>
                                        <p:tgtEl>
                                          <p:spTgt spid="123910"/>
                                        </p:tgtEl>
                                        <p:attrNameLst>
                                          <p:attrName>style.visibility</p:attrName>
                                        </p:attrNameLst>
                                      </p:cBhvr>
                                      <p:to>
                                        <p:strVal val="visible"/>
                                      </p:to>
                                    </p:set>
                                  </p:childTnLst>
                                </p:cTn>
                              </p:par>
                            </p:childTnLst>
                          </p:cTn>
                        </p:par>
                        <p:par>
                          <p:cTn id="11" fill="hold" nodeType="afterGroup">
                            <p:stCondLst>
                              <p:cond delay="2000"/>
                            </p:stCondLst>
                            <p:childTnLst>
                              <p:par>
                                <p:cTn id="12" presetID="1" presetClass="entr" presetSubtype="0" fill="hold" grpId="0" nodeType="afterEffect">
                                  <p:stCondLst>
                                    <p:cond delay="0"/>
                                  </p:stCondLst>
                                  <p:childTnLst>
                                    <p:set>
                                      <p:cBhvr>
                                        <p:cTn id="13" dur="1" fill="hold">
                                          <p:stCondLst>
                                            <p:cond delay="499"/>
                                          </p:stCondLst>
                                        </p:cTn>
                                        <p:tgtEl>
                                          <p:spTgt spid="123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P spid="123910" grpId="0" animBg="1" autoUpdateAnimBg="0"/>
      <p:bldP spid="123911"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1219200"/>
            <a:ext cx="1524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MAC </a:t>
            </a:r>
            <a:r>
              <a:rPr lang="en-US" sz="2000" dirty="0" err="1" smtClean="0"/>
              <a:t>Hdr</a:t>
            </a:r>
            <a:endParaRPr lang="en-US" sz="2000" dirty="0"/>
          </a:p>
        </p:txBody>
      </p:sp>
      <p:sp>
        <p:nvSpPr>
          <p:cNvPr id="2" name="Title 1"/>
          <p:cNvSpPr>
            <a:spLocks noGrp="1"/>
          </p:cNvSpPr>
          <p:nvPr>
            <p:ph type="title"/>
          </p:nvPr>
        </p:nvSpPr>
        <p:spPr>
          <a:xfrm>
            <a:off x="628650" y="228600"/>
            <a:ext cx="7886700" cy="838201"/>
          </a:xfrm>
        </p:spPr>
        <p:txBody>
          <a:bodyPr/>
          <a:lstStyle/>
          <a:p>
            <a:r>
              <a:rPr lang="en-US" dirty="0" smtClean="0"/>
              <a:t>BGP Packet Format</a:t>
            </a:r>
            <a:endParaRPr lang="en-US" dirty="0"/>
          </a:p>
        </p:txBody>
      </p:sp>
      <p:sp>
        <p:nvSpPr>
          <p:cNvPr id="5" name="Rectangle 4"/>
          <p:cNvSpPr/>
          <p:nvPr/>
        </p:nvSpPr>
        <p:spPr>
          <a:xfrm>
            <a:off x="2133600" y="1219200"/>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IP </a:t>
            </a:r>
            <a:r>
              <a:rPr lang="en-US" sz="2000" dirty="0" err="1" smtClean="0"/>
              <a:t>Hdr</a:t>
            </a:r>
            <a:endParaRPr lang="en-US" sz="2000" dirty="0"/>
          </a:p>
        </p:txBody>
      </p:sp>
      <p:sp>
        <p:nvSpPr>
          <p:cNvPr id="6" name="Rectangle 5"/>
          <p:cNvSpPr/>
          <p:nvPr/>
        </p:nvSpPr>
        <p:spPr>
          <a:xfrm>
            <a:off x="6248400" y="1219200"/>
            <a:ext cx="230505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Data</a:t>
            </a:r>
            <a:endParaRPr lang="en-US" sz="2000" dirty="0"/>
          </a:p>
        </p:txBody>
      </p:sp>
      <p:sp>
        <p:nvSpPr>
          <p:cNvPr id="7" name="TextBox 6"/>
          <p:cNvSpPr txBox="1"/>
          <p:nvPr/>
        </p:nvSpPr>
        <p:spPr>
          <a:xfrm>
            <a:off x="628650" y="2209800"/>
            <a:ext cx="782955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smtClean="0">
                <a:latin typeface="+mn-lt"/>
              </a:rPr>
              <a:t>TCP Port 179</a:t>
            </a:r>
          </a:p>
        </p:txBody>
      </p:sp>
      <p:sp>
        <p:nvSpPr>
          <p:cNvPr id="8" name="Rectangle 7"/>
          <p:cNvSpPr/>
          <p:nvPr/>
        </p:nvSpPr>
        <p:spPr>
          <a:xfrm>
            <a:off x="3505200" y="1219200"/>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TCP </a:t>
            </a:r>
            <a:r>
              <a:rPr lang="en-US" sz="2000" dirty="0" err="1" smtClean="0"/>
              <a:t>Hdr</a:t>
            </a:r>
            <a:endParaRPr lang="en-US" sz="2000" dirty="0"/>
          </a:p>
        </p:txBody>
      </p:sp>
      <p:sp>
        <p:nvSpPr>
          <p:cNvPr id="9" name="Rectangle 8"/>
          <p:cNvSpPr/>
          <p:nvPr/>
        </p:nvSpPr>
        <p:spPr>
          <a:xfrm>
            <a:off x="4876800" y="1219200"/>
            <a:ext cx="13716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BGP </a:t>
            </a:r>
            <a:r>
              <a:rPr lang="en-US" sz="2000" dirty="0" err="1" smtClean="0"/>
              <a:t>Hdr</a:t>
            </a:r>
            <a:endParaRPr lang="en-US" sz="2000" dirty="0"/>
          </a:p>
        </p:txBody>
      </p:sp>
    </p:spTree>
    <p:extLst>
      <p:ext uri="{BB962C8B-B14F-4D97-AF65-F5344CB8AC3E}">
        <p14:creationId xmlns:p14="http://schemas.microsoft.com/office/powerpoint/2010/main" val="26521585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28600"/>
            <a:ext cx="7562850" cy="1000125"/>
          </a:xfrm>
        </p:spPr>
        <p:txBody>
          <a:bodyPr/>
          <a:lstStyle/>
          <a:p>
            <a:r>
              <a:rPr lang="en-US" altLang="en-US" sz="3200"/>
              <a:t>BGP Message Types</a:t>
            </a:r>
          </a:p>
        </p:txBody>
      </p:sp>
      <p:sp>
        <p:nvSpPr>
          <p:cNvPr id="82947" name="Rectangle 3"/>
          <p:cNvSpPr>
            <a:spLocks noGrp="1" noChangeArrowheads="1"/>
          </p:cNvSpPr>
          <p:nvPr>
            <p:ph type="body" idx="1"/>
          </p:nvPr>
        </p:nvSpPr>
        <p:spPr>
          <a:xfrm>
            <a:off x="457200" y="1371600"/>
            <a:ext cx="8229600" cy="4271963"/>
          </a:xfrm>
        </p:spPr>
        <p:txBody>
          <a:bodyPr/>
          <a:lstStyle/>
          <a:p>
            <a:r>
              <a:rPr lang="en-US" altLang="en-US" sz="2000"/>
              <a:t>Before establishing a BGP peer connection the two neighbors must perform the standard TCP three-way handshake and open a TCP connection to port 179.</a:t>
            </a:r>
          </a:p>
          <a:p>
            <a:r>
              <a:rPr lang="en-US" altLang="en-US" sz="2000"/>
              <a:t>After the TCP session is established, BGP peers exchanges several messages to open and confirm connection parameters and to send BGP routing information.</a:t>
            </a:r>
          </a:p>
          <a:p>
            <a:r>
              <a:rPr lang="en-US" altLang="en-US" sz="2000"/>
              <a:t>All BGP messages are unicast to the one neighbor over the TCP connection.</a:t>
            </a:r>
          </a:p>
          <a:p>
            <a:r>
              <a:rPr lang="en-US" altLang="en-US" sz="2000"/>
              <a:t>There are four BGP message types:</a:t>
            </a:r>
          </a:p>
          <a:p>
            <a:pPr lvl="1"/>
            <a:r>
              <a:rPr lang="en-US" altLang="en-US" sz="2000" b="1">
                <a:solidFill>
                  <a:schemeClr val="accent2"/>
                </a:solidFill>
                <a:cs typeface="Times New Roman" panose="02020603050405020304" pitchFamily="18" charset="0"/>
              </a:rPr>
              <a:t>Type 1: OPEN</a:t>
            </a:r>
          </a:p>
          <a:p>
            <a:pPr lvl="1"/>
            <a:r>
              <a:rPr lang="en-US" altLang="en-US" sz="2000" b="1">
                <a:solidFill>
                  <a:schemeClr val="accent2"/>
                </a:solidFill>
                <a:cs typeface="Times New Roman" panose="02020603050405020304" pitchFamily="18" charset="0"/>
              </a:rPr>
              <a:t>Type 2: KEEPALIVE</a:t>
            </a:r>
          </a:p>
          <a:p>
            <a:pPr lvl="1"/>
            <a:r>
              <a:rPr lang="en-US" altLang="en-US" sz="2000" b="1">
                <a:solidFill>
                  <a:schemeClr val="accent2"/>
                </a:solidFill>
                <a:cs typeface="Times New Roman" panose="02020603050405020304" pitchFamily="18" charset="0"/>
              </a:rPr>
              <a:t>Type 3: UPDATE</a:t>
            </a:r>
          </a:p>
          <a:p>
            <a:pPr lvl="1"/>
            <a:r>
              <a:rPr lang="en-US" altLang="en-US" sz="2000" b="1">
                <a:solidFill>
                  <a:schemeClr val="accent2"/>
                </a:solidFill>
                <a:cs typeface="Times New Roman" panose="02020603050405020304" pitchFamily="18" charset="0"/>
              </a:rPr>
              <a:t>Type 4: NOTIFICATION</a:t>
            </a:r>
          </a:p>
        </p:txBody>
      </p:sp>
    </p:spTree>
    <p:extLst>
      <p:ext uri="{BB962C8B-B14F-4D97-AF65-F5344CB8AC3E}">
        <p14:creationId xmlns:p14="http://schemas.microsoft.com/office/powerpoint/2010/main" val="1815967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bwMode="auto">
          <a:xfrm>
            <a:off x="457200" y="1295400"/>
            <a:ext cx="8229600" cy="495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nSpc>
                <a:spcPct val="90000"/>
              </a:lnSpc>
            </a:pPr>
            <a:r>
              <a:rPr lang="en-US" altLang="zh-CN" sz="2400" dirty="0"/>
              <a:t>BGP header format</a:t>
            </a:r>
          </a:p>
          <a:p>
            <a:pPr>
              <a:lnSpc>
                <a:spcPct val="90000"/>
              </a:lnSpc>
            </a:pPr>
            <a:endParaRPr lang="en-US" altLang="zh-CN" sz="24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1800" dirty="0"/>
          </a:p>
          <a:p>
            <a:pPr>
              <a:lnSpc>
                <a:spcPct val="90000"/>
              </a:lnSpc>
            </a:pPr>
            <a:endParaRPr lang="en-US" altLang="zh-CN" sz="1800" dirty="0"/>
          </a:p>
          <a:p>
            <a:pPr lvl="1">
              <a:lnSpc>
                <a:spcPct val="90000"/>
              </a:lnSpc>
            </a:pPr>
            <a:endParaRPr lang="en-US" altLang="zh-CN" sz="2000" dirty="0"/>
          </a:p>
          <a:p>
            <a:pPr lvl="1">
              <a:lnSpc>
                <a:spcPct val="90000"/>
              </a:lnSpc>
            </a:pPr>
            <a:r>
              <a:rPr lang="en-US" altLang="zh-CN" sz="2000" dirty="0"/>
              <a:t>Marker: </a:t>
            </a:r>
            <a:r>
              <a:rPr lang="en-US" altLang="zh-CN" sz="2000" dirty="0" smtClean="0"/>
              <a:t>16-octet that is used to detect loss of synchronization and to authenticate messages when authentication is supported.</a:t>
            </a:r>
            <a:endParaRPr lang="en-US" altLang="zh-CN" sz="2000" dirty="0"/>
          </a:p>
          <a:p>
            <a:pPr lvl="1">
              <a:lnSpc>
                <a:spcPct val="90000"/>
              </a:lnSpc>
            </a:pPr>
            <a:r>
              <a:rPr lang="en-US" altLang="zh-CN" sz="2000" dirty="0"/>
              <a:t>Length: indicates the total length of the message in octets, including the BGP header.</a:t>
            </a:r>
          </a:p>
          <a:p>
            <a:pPr lvl="1">
              <a:lnSpc>
                <a:spcPct val="90000"/>
              </a:lnSpc>
            </a:pPr>
            <a:r>
              <a:rPr lang="en-US" altLang="zh-CN" sz="2000" dirty="0"/>
              <a:t>Type: indicates the type of the message.</a:t>
            </a:r>
          </a:p>
          <a:p>
            <a:pPr>
              <a:lnSpc>
                <a:spcPct val="90000"/>
              </a:lnSpc>
            </a:pPr>
            <a:endParaRPr lang="en-US" altLang="zh-CN" sz="2800" dirty="0"/>
          </a:p>
        </p:txBody>
      </p:sp>
      <p:sp>
        <p:nvSpPr>
          <p:cNvPr id="13314"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4000" b="1"/>
              <a:t>BGP messages</a:t>
            </a:r>
          </a:p>
        </p:txBody>
      </p:sp>
      <p:grpSp>
        <p:nvGrpSpPr>
          <p:cNvPr id="13333" name="Group 21"/>
          <p:cNvGrpSpPr>
            <a:grpSpLocks/>
          </p:cNvGrpSpPr>
          <p:nvPr/>
        </p:nvGrpSpPr>
        <p:grpSpPr bwMode="auto">
          <a:xfrm>
            <a:off x="1212850" y="1600200"/>
            <a:ext cx="6172200" cy="2576513"/>
            <a:chOff x="764" y="1113"/>
            <a:chExt cx="4012" cy="1623"/>
          </a:xfrm>
        </p:grpSpPr>
        <p:grpSp>
          <p:nvGrpSpPr>
            <p:cNvPr id="13328" name="Group 16"/>
            <p:cNvGrpSpPr>
              <a:grpSpLocks/>
            </p:cNvGrpSpPr>
            <p:nvPr/>
          </p:nvGrpSpPr>
          <p:grpSpPr bwMode="auto">
            <a:xfrm>
              <a:off x="816" y="1296"/>
              <a:ext cx="3888" cy="1440"/>
              <a:chOff x="816" y="1344"/>
              <a:chExt cx="3888" cy="1440"/>
            </a:xfrm>
          </p:grpSpPr>
          <p:sp>
            <p:nvSpPr>
              <p:cNvPr id="13316" name="Rectangle 4"/>
              <p:cNvSpPr>
                <a:spLocks noChangeArrowheads="1"/>
              </p:cNvSpPr>
              <p:nvPr/>
            </p:nvSpPr>
            <p:spPr bwMode="auto">
              <a:xfrm>
                <a:off x="816" y="1344"/>
                <a:ext cx="3888" cy="115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lt"/>
                </a:endParaRPr>
              </a:p>
            </p:txBody>
          </p:sp>
          <p:sp>
            <p:nvSpPr>
              <p:cNvPr id="13317" name="Line 5"/>
              <p:cNvSpPr>
                <a:spLocks noChangeShapeType="1"/>
              </p:cNvSpPr>
              <p:nvPr/>
            </p:nvSpPr>
            <p:spPr bwMode="auto">
              <a:xfrm>
                <a:off x="816" y="192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816"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816" y="163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4608" y="1920"/>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4608" y="2208"/>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4608" y="1632"/>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Rectangle 11"/>
              <p:cNvSpPr>
                <a:spLocks noChangeArrowheads="1"/>
              </p:cNvSpPr>
              <p:nvPr/>
            </p:nvSpPr>
            <p:spPr bwMode="auto">
              <a:xfrm>
                <a:off x="816" y="2496"/>
                <a:ext cx="2832" cy="288"/>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latin typeface="+mn-lt"/>
                </a:endParaRPr>
              </a:p>
            </p:txBody>
          </p:sp>
          <p:sp>
            <p:nvSpPr>
              <p:cNvPr id="13324" name="Line 12"/>
              <p:cNvSpPr>
                <a:spLocks noChangeShapeType="1"/>
              </p:cNvSpPr>
              <p:nvPr/>
            </p:nvSpPr>
            <p:spPr bwMode="auto">
              <a:xfrm>
                <a:off x="2688" y="249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Text Box 13"/>
              <p:cNvSpPr txBox="1">
                <a:spLocks noChangeArrowheads="1"/>
              </p:cNvSpPr>
              <p:nvPr/>
            </p:nvSpPr>
            <p:spPr bwMode="auto">
              <a:xfrm>
                <a:off x="2390" y="1807"/>
                <a:ext cx="61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latin typeface="+mn-lt"/>
                  </a:rPr>
                  <a:t>Marker</a:t>
                </a:r>
              </a:p>
            </p:txBody>
          </p:sp>
          <p:sp>
            <p:nvSpPr>
              <p:cNvPr id="13326" name="Text Box 14"/>
              <p:cNvSpPr txBox="1">
                <a:spLocks noChangeArrowheads="1"/>
              </p:cNvSpPr>
              <p:nvPr/>
            </p:nvSpPr>
            <p:spPr bwMode="auto">
              <a:xfrm>
                <a:off x="1496" y="2496"/>
                <a:ext cx="58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latin typeface="+mn-lt"/>
                  </a:rPr>
                  <a:t>Length</a:t>
                </a:r>
              </a:p>
            </p:txBody>
          </p:sp>
          <p:sp>
            <p:nvSpPr>
              <p:cNvPr id="13327" name="Text Box 15"/>
              <p:cNvSpPr txBox="1">
                <a:spLocks noChangeArrowheads="1"/>
              </p:cNvSpPr>
              <p:nvPr/>
            </p:nvSpPr>
            <p:spPr bwMode="auto">
              <a:xfrm>
                <a:off x="2928" y="2496"/>
                <a:ext cx="440"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0" dirty="0">
                    <a:latin typeface="+mn-lt"/>
                  </a:rPr>
                  <a:t>Type</a:t>
                </a:r>
              </a:p>
            </p:txBody>
          </p:sp>
        </p:grpSp>
        <p:sp>
          <p:nvSpPr>
            <p:cNvPr id="13329" name="Text Box 17"/>
            <p:cNvSpPr txBox="1">
              <a:spLocks noChangeArrowheads="1"/>
            </p:cNvSpPr>
            <p:nvPr/>
          </p:nvSpPr>
          <p:spPr bwMode="auto">
            <a:xfrm>
              <a:off x="764" y="1113"/>
              <a:ext cx="1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t>0</a:t>
              </a:r>
            </a:p>
          </p:txBody>
        </p:sp>
        <p:sp>
          <p:nvSpPr>
            <p:cNvPr id="13330" name="Text Box 18"/>
            <p:cNvSpPr txBox="1">
              <a:spLocks noChangeArrowheads="1"/>
            </p:cNvSpPr>
            <p:nvPr/>
          </p:nvSpPr>
          <p:spPr bwMode="auto">
            <a:xfrm>
              <a:off x="2636" y="1113"/>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t>16</a:t>
              </a:r>
            </a:p>
          </p:txBody>
        </p:sp>
        <p:sp>
          <p:nvSpPr>
            <p:cNvPr id="13331" name="Text Box 19"/>
            <p:cNvSpPr txBox="1">
              <a:spLocks noChangeArrowheads="1"/>
            </p:cNvSpPr>
            <p:nvPr/>
          </p:nvSpPr>
          <p:spPr bwMode="auto">
            <a:xfrm>
              <a:off x="3596" y="1113"/>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t>24</a:t>
              </a:r>
            </a:p>
          </p:txBody>
        </p:sp>
        <p:sp>
          <p:nvSpPr>
            <p:cNvPr id="13332" name="Text Box 20"/>
            <p:cNvSpPr txBox="1">
              <a:spLocks noChangeArrowheads="1"/>
            </p:cNvSpPr>
            <p:nvPr/>
          </p:nvSpPr>
          <p:spPr bwMode="auto">
            <a:xfrm>
              <a:off x="4508" y="1113"/>
              <a:ext cx="2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0"/>
                <a:t>31</a:t>
              </a:r>
            </a:p>
          </p:txBody>
        </p:sp>
      </p:grpSp>
    </p:spTree>
    <p:extLst>
      <p:ext uri="{BB962C8B-B14F-4D97-AF65-F5344CB8AC3E}">
        <p14:creationId xmlns:p14="http://schemas.microsoft.com/office/powerpoint/2010/main" val="4257392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4000" b="1" dirty="0"/>
              <a:t>OPEN message</a:t>
            </a:r>
          </a:p>
        </p:txBody>
      </p:sp>
      <p:sp>
        <p:nvSpPr>
          <p:cNvPr id="14339" name="Rectangle 3"/>
          <p:cNvSpPr>
            <a:spLocks noGrp="1" noChangeArrowheads="1"/>
          </p:cNvSpPr>
          <p:nvPr>
            <p:ph type="body" idx="1"/>
          </p:nvPr>
        </p:nvSpPr>
        <p:spPr bwMode="auto">
          <a:xfrm>
            <a:off x="457200" y="4419600"/>
            <a:ext cx="8229600" cy="17065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80000"/>
              </a:lnSpc>
              <a:buFontTx/>
              <a:buNone/>
            </a:pPr>
            <a:endParaRPr lang="zh-CN" altLang="en-US" sz="1400"/>
          </a:p>
          <a:p>
            <a:pPr>
              <a:lnSpc>
                <a:spcPct val="80000"/>
              </a:lnSpc>
              <a:buFontTx/>
              <a:buNone/>
            </a:pPr>
            <a:endParaRPr lang="zh-CN" altLang="en-US" sz="1400"/>
          </a:p>
          <a:p>
            <a:pPr>
              <a:lnSpc>
                <a:spcPct val="80000"/>
              </a:lnSpc>
              <a:buFontTx/>
              <a:buNone/>
            </a:pPr>
            <a:endParaRPr lang="zh-CN" altLang="en-US" sz="1400"/>
          </a:p>
          <a:p>
            <a:pPr>
              <a:lnSpc>
                <a:spcPct val="80000"/>
              </a:lnSpc>
              <a:buFontTx/>
              <a:buNone/>
            </a:pPr>
            <a:endParaRPr lang="zh-CN" altLang="en-US" sz="1400"/>
          </a:p>
          <a:p>
            <a:pPr>
              <a:lnSpc>
                <a:spcPct val="80000"/>
              </a:lnSpc>
              <a:buFontTx/>
              <a:buNone/>
            </a:pPr>
            <a:endParaRPr lang="zh-CN" altLang="en-US" sz="1400"/>
          </a:p>
          <a:p>
            <a:pPr>
              <a:lnSpc>
                <a:spcPct val="80000"/>
              </a:lnSpc>
              <a:buFontTx/>
              <a:buNone/>
            </a:pPr>
            <a:endParaRPr lang="zh-CN" altLang="en-US" sz="1400"/>
          </a:p>
          <a:p>
            <a:pPr>
              <a:lnSpc>
                <a:spcPct val="80000"/>
              </a:lnSpc>
              <a:buFontTx/>
              <a:buNone/>
            </a:pPr>
            <a:endParaRPr lang="zh-CN" altLang="en-US" sz="1400"/>
          </a:p>
        </p:txBody>
      </p:sp>
      <p:grpSp>
        <p:nvGrpSpPr>
          <p:cNvPr id="14364" name="Group 28"/>
          <p:cNvGrpSpPr>
            <a:grpSpLocks/>
          </p:cNvGrpSpPr>
          <p:nvPr/>
        </p:nvGrpSpPr>
        <p:grpSpPr bwMode="auto">
          <a:xfrm>
            <a:off x="685800" y="990600"/>
            <a:ext cx="7772400" cy="3048000"/>
            <a:chOff x="432" y="768"/>
            <a:chExt cx="4896" cy="1920"/>
          </a:xfrm>
        </p:grpSpPr>
        <p:grpSp>
          <p:nvGrpSpPr>
            <p:cNvPr id="14347" name="Group 11"/>
            <p:cNvGrpSpPr>
              <a:grpSpLocks/>
            </p:cNvGrpSpPr>
            <p:nvPr/>
          </p:nvGrpSpPr>
          <p:grpSpPr bwMode="auto">
            <a:xfrm>
              <a:off x="432" y="960"/>
              <a:ext cx="4848" cy="768"/>
              <a:chOff x="432" y="960"/>
              <a:chExt cx="4848" cy="768"/>
            </a:xfrm>
          </p:grpSpPr>
          <p:sp>
            <p:nvSpPr>
              <p:cNvPr id="14340" name="Rectangle 4"/>
              <p:cNvSpPr>
                <a:spLocks noChangeArrowheads="1"/>
              </p:cNvSpPr>
              <p:nvPr/>
            </p:nvSpPr>
            <p:spPr bwMode="auto">
              <a:xfrm>
                <a:off x="432" y="960"/>
                <a:ext cx="4848" cy="768"/>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dirty="0">
                    <a:latin typeface="+mn-lt"/>
                  </a:rPr>
                  <a:t>Marker</a:t>
                </a:r>
              </a:p>
            </p:txBody>
          </p:sp>
          <p:sp>
            <p:nvSpPr>
              <p:cNvPr id="14341" name="Line 5"/>
              <p:cNvSpPr>
                <a:spLocks noChangeShapeType="1"/>
              </p:cNvSpPr>
              <p:nvPr/>
            </p:nvSpPr>
            <p:spPr bwMode="auto">
              <a:xfrm>
                <a:off x="432" y="13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n-lt"/>
                </a:endParaRPr>
              </a:p>
            </p:txBody>
          </p:sp>
          <p:sp>
            <p:nvSpPr>
              <p:cNvPr id="14342" name="Line 6"/>
              <p:cNvSpPr>
                <a:spLocks noChangeShapeType="1"/>
              </p:cNvSpPr>
              <p:nvPr/>
            </p:nvSpPr>
            <p:spPr bwMode="auto">
              <a:xfrm>
                <a:off x="432"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n-lt"/>
                </a:endParaRPr>
              </a:p>
            </p:txBody>
          </p:sp>
          <p:sp>
            <p:nvSpPr>
              <p:cNvPr id="14343" name="Line 7"/>
              <p:cNvSpPr>
                <a:spLocks noChangeShapeType="1"/>
              </p:cNvSpPr>
              <p:nvPr/>
            </p:nvSpPr>
            <p:spPr bwMode="auto">
              <a:xfrm>
                <a:off x="432" y="11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n-lt"/>
                </a:endParaRPr>
              </a:p>
            </p:txBody>
          </p:sp>
          <p:sp>
            <p:nvSpPr>
              <p:cNvPr id="14344" name="Line 8"/>
              <p:cNvSpPr>
                <a:spLocks noChangeShapeType="1"/>
              </p:cNvSpPr>
              <p:nvPr/>
            </p:nvSpPr>
            <p:spPr bwMode="auto">
              <a:xfrm>
                <a:off x="5136" y="13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n-lt"/>
                </a:endParaRPr>
              </a:p>
            </p:txBody>
          </p:sp>
          <p:sp>
            <p:nvSpPr>
              <p:cNvPr id="14345" name="Line 9"/>
              <p:cNvSpPr>
                <a:spLocks noChangeShapeType="1"/>
              </p:cNvSpPr>
              <p:nvPr/>
            </p:nvSpPr>
            <p:spPr bwMode="auto">
              <a:xfrm>
                <a:off x="5136" y="11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n-lt"/>
                </a:endParaRPr>
              </a:p>
            </p:txBody>
          </p:sp>
          <p:sp>
            <p:nvSpPr>
              <p:cNvPr id="14346" name="Line 10"/>
              <p:cNvSpPr>
                <a:spLocks noChangeShapeType="1"/>
              </p:cNvSpPr>
              <p:nvPr/>
            </p:nvSpPr>
            <p:spPr bwMode="auto">
              <a:xfrm>
                <a:off x="5136"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600">
                  <a:latin typeface="+mn-lt"/>
                </a:endParaRPr>
              </a:p>
            </p:txBody>
          </p:sp>
        </p:grpSp>
        <p:sp>
          <p:nvSpPr>
            <p:cNvPr id="14348" name="Rectangle 12"/>
            <p:cNvSpPr>
              <a:spLocks noChangeArrowheads="1"/>
            </p:cNvSpPr>
            <p:nvPr/>
          </p:nvSpPr>
          <p:spPr bwMode="auto">
            <a:xfrm>
              <a:off x="432" y="1728"/>
              <a:ext cx="2400"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dirty="0">
                  <a:latin typeface="+mn-lt"/>
                </a:rPr>
                <a:t>Length</a:t>
              </a:r>
            </a:p>
          </p:txBody>
        </p:sp>
        <p:sp>
          <p:nvSpPr>
            <p:cNvPr id="14349" name="Rectangle 13"/>
            <p:cNvSpPr>
              <a:spLocks noChangeArrowheads="1"/>
            </p:cNvSpPr>
            <p:nvPr/>
          </p:nvSpPr>
          <p:spPr bwMode="auto">
            <a:xfrm>
              <a:off x="2832" y="1728"/>
              <a:ext cx="12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dirty="0">
                  <a:latin typeface="+mn-lt"/>
                </a:rPr>
                <a:t>Type=OPEN</a:t>
              </a:r>
              <a:endParaRPr lang="zh-CN" altLang="en-US" sz="1600" b="0" dirty="0">
                <a:latin typeface="+mn-lt"/>
              </a:endParaRPr>
            </a:p>
          </p:txBody>
        </p:sp>
        <p:sp>
          <p:nvSpPr>
            <p:cNvPr id="14350" name="Rectangle 14"/>
            <p:cNvSpPr>
              <a:spLocks noChangeArrowheads="1"/>
            </p:cNvSpPr>
            <p:nvPr/>
          </p:nvSpPr>
          <p:spPr bwMode="auto">
            <a:xfrm>
              <a:off x="4080" y="1728"/>
              <a:ext cx="1200"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dirty="0">
                  <a:latin typeface="+mn-lt"/>
                </a:rPr>
                <a:t>Version</a:t>
              </a:r>
              <a:endParaRPr lang="zh-CN" altLang="en-US" sz="1600" b="0" dirty="0">
                <a:latin typeface="+mn-lt"/>
              </a:endParaRPr>
            </a:p>
          </p:txBody>
        </p:sp>
        <p:sp>
          <p:nvSpPr>
            <p:cNvPr id="14351" name="Rectangle 15"/>
            <p:cNvSpPr>
              <a:spLocks noChangeArrowheads="1"/>
            </p:cNvSpPr>
            <p:nvPr/>
          </p:nvSpPr>
          <p:spPr bwMode="auto">
            <a:xfrm>
              <a:off x="432" y="1920"/>
              <a:ext cx="2400"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My autonomous system</a:t>
              </a:r>
            </a:p>
          </p:txBody>
        </p:sp>
        <p:sp>
          <p:nvSpPr>
            <p:cNvPr id="14352" name="Rectangle 16"/>
            <p:cNvSpPr>
              <a:spLocks noChangeArrowheads="1"/>
            </p:cNvSpPr>
            <p:nvPr/>
          </p:nvSpPr>
          <p:spPr bwMode="auto">
            <a:xfrm>
              <a:off x="2832" y="1920"/>
              <a:ext cx="24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Hold time</a:t>
              </a:r>
            </a:p>
          </p:txBody>
        </p:sp>
        <p:sp>
          <p:nvSpPr>
            <p:cNvPr id="14353" name="Rectangle 17"/>
            <p:cNvSpPr>
              <a:spLocks noChangeArrowheads="1"/>
            </p:cNvSpPr>
            <p:nvPr/>
          </p:nvSpPr>
          <p:spPr bwMode="auto">
            <a:xfrm>
              <a:off x="432" y="2112"/>
              <a:ext cx="48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BGP identifier</a:t>
              </a:r>
            </a:p>
          </p:txBody>
        </p:sp>
        <p:sp>
          <p:nvSpPr>
            <p:cNvPr id="14354" name="Rectangle 18"/>
            <p:cNvSpPr>
              <a:spLocks noChangeArrowheads="1"/>
            </p:cNvSpPr>
            <p:nvPr/>
          </p:nvSpPr>
          <p:spPr bwMode="auto">
            <a:xfrm>
              <a:off x="432" y="2304"/>
              <a:ext cx="12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dirty="0">
                  <a:latin typeface="+mn-lt"/>
                </a:rPr>
                <a:t>Optional parameter length</a:t>
              </a:r>
              <a:endParaRPr lang="zh-CN" altLang="en-US" sz="1400" b="0" dirty="0">
                <a:latin typeface="+mn-lt"/>
              </a:endParaRPr>
            </a:p>
          </p:txBody>
        </p:sp>
        <p:sp>
          <p:nvSpPr>
            <p:cNvPr id="14355" name="Rectangle 19"/>
            <p:cNvSpPr>
              <a:spLocks noChangeArrowheads="1"/>
            </p:cNvSpPr>
            <p:nvPr/>
          </p:nvSpPr>
          <p:spPr bwMode="auto">
            <a:xfrm>
              <a:off x="1680" y="2304"/>
              <a:ext cx="3600"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600" b="0">
                <a:latin typeface="+mn-lt"/>
              </a:endParaRPr>
            </a:p>
          </p:txBody>
        </p:sp>
        <p:sp>
          <p:nvSpPr>
            <p:cNvPr id="14356" name="Rectangle 20"/>
            <p:cNvSpPr>
              <a:spLocks noChangeArrowheads="1"/>
            </p:cNvSpPr>
            <p:nvPr/>
          </p:nvSpPr>
          <p:spPr bwMode="auto">
            <a:xfrm>
              <a:off x="432" y="2496"/>
              <a:ext cx="48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Optional parameters</a:t>
              </a:r>
              <a:endParaRPr lang="zh-CN" altLang="en-US" sz="1600" b="0">
                <a:latin typeface="+mn-lt"/>
              </a:endParaRPr>
            </a:p>
          </p:txBody>
        </p:sp>
        <p:sp>
          <p:nvSpPr>
            <p:cNvPr id="14358" name="Text Box 22"/>
            <p:cNvSpPr txBox="1">
              <a:spLocks noChangeArrowheads="1"/>
            </p:cNvSpPr>
            <p:nvPr/>
          </p:nvSpPr>
          <p:spPr bwMode="auto">
            <a:xfrm>
              <a:off x="432" y="768"/>
              <a:ext cx="1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latin typeface="+mn-lt"/>
                </a:rPr>
                <a:t>0</a:t>
              </a:r>
            </a:p>
          </p:txBody>
        </p:sp>
        <p:sp>
          <p:nvSpPr>
            <p:cNvPr id="14359" name="Text Box 23"/>
            <p:cNvSpPr txBox="1">
              <a:spLocks noChangeArrowheads="1"/>
            </p:cNvSpPr>
            <p:nvPr/>
          </p:nvSpPr>
          <p:spPr bwMode="auto">
            <a:xfrm>
              <a:off x="1632" y="768"/>
              <a:ext cx="1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latin typeface="+mn-lt"/>
                </a:rPr>
                <a:t>8</a:t>
              </a:r>
            </a:p>
          </p:txBody>
        </p:sp>
        <p:sp>
          <p:nvSpPr>
            <p:cNvPr id="14360" name="Text Box 24"/>
            <p:cNvSpPr txBox="1">
              <a:spLocks noChangeArrowheads="1"/>
            </p:cNvSpPr>
            <p:nvPr/>
          </p:nvSpPr>
          <p:spPr bwMode="auto">
            <a:xfrm>
              <a:off x="2784" y="768"/>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latin typeface="+mn-lt"/>
                </a:rPr>
                <a:t>16</a:t>
              </a:r>
            </a:p>
          </p:txBody>
        </p:sp>
        <p:sp>
          <p:nvSpPr>
            <p:cNvPr id="14362" name="Text Box 26"/>
            <p:cNvSpPr txBox="1">
              <a:spLocks noChangeArrowheads="1"/>
            </p:cNvSpPr>
            <p:nvPr/>
          </p:nvSpPr>
          <p:spPr bwMode="auto">
            <a:xfrm>
              <a:off x="4032" y="768"/>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latin typeface="+mn-lt"/>
                </a:rPr>
                <a:t>24</a:t>
              </a:r>
            </a:p>
          </p:txBody>
        </p:sp>
        <p:sp>
          <p:nvSpPr>
            <p:cNvPr id="14363" name="Text Box 27"/>
            <p:cNvSpPr txBox="1">
              <a:spLocks noChangeArrowheads="1"/>
            </p:cNvSpPr>
            <p:nvPr/>
          </p:nvSpPr>
          <p:spPr bwMode="auto">
            <a:xfrm>
              <a:off x="5040" y="768"/>
              <a:ext cx="28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latin typeface="+mn-lt"/>
                </a:rPr>
                <a:t>31</a:t>
              </a:r>
            </a:p>
          </p:txBody>
        </p:sp>
      </p:grpSp>
      <p:sp>
        <p:nvSpPr>
          <p:cNvPr id="14365" name="Text Box 29"/>
          <p:cNvSpPr txBox="1">
            <a:spLocks noChangeArrowheads="1"/>
          </p:cNvSpPr>
          <p:nvPr/>
        </p:nvSpPr>
        <p:spPr bwMode="auto">
          <a:xfrm>
            <a:off x="533400" y="4343400"/>
            <a:ext cx="8229600"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Tx/>
              <a:buChar char="•"/>
            </a:pPr>
            <a:r>
              <a:rPr lang="en-US" altLang="zh-CN" sz="1800" b="0" dirty="0">
                <a:latin typeface="+mn-lt"/>
              </a:rPr>
              <a:t> Version: the protocol version number of the message.</a:t>
            </a:r>
          </a:p>
          <a:p>
            <a:pPr>
              <a:spcBef>
                <a:spcPct val="50000"/>
              </a:spcBef>
              <a:buFontTx/>
              <a:buChar char="•"/>
            </a:pPr>
            <a:r>
              <a:rPr lang="en-US" altLang="zh-CN" sz="1800" b="0" dirty="0">
                <a:latin typeface="+mn-lt"/>
              </a:rPr>
              <a:t> My autonomous system: The AS number of the sending router.</a:t>
            </a:r>
          </a:p>
          <a:p>
            <a:pPr>
              <a:spcBef>
                <a:spcPct val="50000"/>
              </a:spcBef>
              <a:buFontTx/>
              <a:buChar char="•"/>
            </a:pPr>
            <a:r>
              <a:rPr lang="en-US" altLang="zh-CN" sz="1800" b="0" dirty="0">
                <a:latin typeface="+mn-lt"/>
              </a:rPr>
              <a:t> Hold time: the number of seconds between the transmission of </a:t>
            </a:r>
            <a:r>
              <a:rPr lang="en-US" altLang="zh-CN" sz="1800" b="0" dirty="0" smtClean="0">
                <a:latin typeface="+mn-lt"/>
              </a:rPr>
              <a:t>successive KEEPALIVE </a:t>
            </a:r>
            <a:r>
              <a:rPr lang="en-US" altLang="zh-CN" sz="1800" b="0" dirty="0">
                <a:latin typeface="+mn-lt"/>
              </a:rPr>
              <a:t>messages.</a:t>
            </a:r>
          </a:p>
          <a:p>
            <a:pPr>
              <a:spcBef>
                <a:spcPct val="50000"/>
              </a:spcBef>
              <a:buFontTx/>
              <a:buChar char="•"/>
            </a:pPr>
            <a:r>
              <a:rPr lang="en-US" altLang="zh-CN" sz="1800" b="0" dirty="0">
                <a:latin typeface="+mn-lt"/>
              </a:rPr>
              <a:t> BPG identifier: the sending BGP router.</a:t>
            </a:r>
          </a:p>
          <a:p>
            <a:pPr>
              <a:spcBef>
                <a:spcPct val="50000"/>
              </a:spcBef>
              <a:buFontTx/>
              <a:buChar char="•"/>
            </a:pPr>
            <a:r>
              <a:rPr lang="en-US" altLang="zh-CN" sz="1800" b="0" dirty="0">
                <a:latin typeface="+mn-lt"/>
              </a:rPr>
              <a:t> Optional parameter: a list of optional parameters, encoded in TLV structure</a:t>
            </a:r>
            <a:r>
              <a:rPr lang="en-US" altLang="zh-CN" sz="1800" b="0" dirty="0">
                <a:latin typeface="+mj-lt"/>
              </a:rPr>
              <a:t>.</a:t>
            </a:r>
          </a:p>
        </p:txBody>
      </p:sp>
    </p:spTree>
    <p:extLst>
      <p:ext uri="{BB962C8B-B14F-4D97-AF65-F5344CB8AC3E}">
        <p14:creationId xmlns:p14="http://schemas.microsoft.com/office/powerpoint/2010/main" val="23415329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4000" b="1"/>
              <a:t>KEEPALIVE message</a:t>
            </a:r>
            <a:endParaRPr lang="zh-CN" altLang="en-US" sz="4000" b="1"/>
          </a:p>
        </p:txBody>
      </p:sp>
      <p:sp>
        <p:nvSpPr>
          <p:cNvPr id="15363" name="Rectangle 3"/>
          <p:cNvSpPr>
            <a:spLocks noGrp="1" noChangeArrowheads="1"/>
          </p:cNvSpPr>
          <p:nvPr>
            <p:ph type="body" idx="1"/>
          </p:nvPr>
        </p:nvSpPr>
        <p:spPr bwMode="auto">
          <a:xfrm>
            <a:off x="457200" y="3733800"/>
            <a:ext cx="8229600" cy="23923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a:t>If the hold time is zero, then KEEPALIVE messages will not be sent.</a:t>
            </a:r>
            <a:endParaRPr lang="zh-CN" altLang="en-US" sz="2800"/>
          </a:p>
        </p:txBody>
      </p:sp>
      <p:grpSp>
        <p:nvGrpSpPr>
          <p:cNvPr id="15387" name="Group 27"/>
          <p:cNvGrpSpPr>
            <a:grpSpLocks/>
          </p:cNvGrpSpPr>
          <p:nvPr/>
        </p:nvGrpSpPr>
        <p:grpSpPr bwMode="auto">
          <a:xfrm>
            <a:off x="685800" y="1371600"/>
            <a:ext cx="7772400" cy="1828800"/>
            <a:chOff x="432" y="720"/>
            <a:chExt cx="4896" cy="1152"/>
          </a:xfrm>
        </p:grpSpPr>
        <p:grpSp>
          <p:nvGrpSpPr>
            <p:cNvPr id="15365" name="Group 5"/>
            <p:cNvGrpSpPr>
              <a:grpSpLocks/>
            </p:cNvGrpSpPr>
            <p:nvPr/>
          </p:nvGrpSpPr>
          <p:grpSpPr bwMode="auto">
            <a:xfrm>
              <a:off x="432" y="912"/>
              <a:ext cx="4848" cy="768"/>
              <a:chOff x="432" y="960"/>
              <a:chExt cx="4848" cy="768"/>
            </a:xfrm>
          </p:grpSpPr>
          <p:sp>
            <p:nvSpPr>
              <p:cNvPr id="15366" name="Rectangle 6"/>
              <p:cNvSpPr>
                <a:spLocks noChangeArrowheads="1"/>
              </p:cNvSpPr>
              <p:nvPr/>
            </p:nvSpPr>
            <p:spPr bwMode="auto">
              <a:xfrm>
                <a:off x="432" y="960"/>
                <a:ext cx="4848" cy="768"/>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Marker</a:t>
                </a:r>
              </a:p>
            </p:txBody>
          </p:sp>
          <p:sp>
            <p:nvSpPr>
              <p:cNvPr id="15367" name="Line 7"/>
              <p:cNvSpPr>
                <a:spLocks noChangeShapeType="1"/>
              </p:cNvSpPr>
              <p:nvPr/>
            </p:nvSpPr>
            <p:spPr bwMode="auto">
              <a:xfrm>
                <a:off x="432" y="13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a:off x="432"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9"/>
              <p:cNvSpPr>
                <a:spLocks noChangeShapeType="1"/>
              </p:cNvSpPr>
              <p:nvPr/>
            </p:nvSpPr>
            <p:spPr bwMode="auto">
              <a:xfrm>
                <a:off x="432" y="11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p:cNvSpPr>
                <a:spLocks noChangeShapeType="1"/>
              </p:cNvSpPr>
              <p:nvPr/>
            </p:nvSpPr>
            <p:spPr bwMode="auto">
              <a:xfrm>
                <a:off x="5136" y="13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p:cNvSpPr>
                <a:spLocks noChangeShapeType="1"/>
              </p:cNvSpPr>
              <p:nvPr/>
            </p:nvSpPr>
            <p:spPr bwMode="auto">
              <a:xfrm>
                <a:off x="5136" y="11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2"/>
              <p:cNvSpPr>
                <a:spLocks noChangeShapeType="1"/>
              </p:cNvSpPr>
              <p:nvPr/>
            </p:nvSpPr>
            <p:spPr bwMode="auto">
              <a:xfrm>
                <a:off x="5136"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373" name="Rectangle 13"/>
            <p:cNvSpPr>
              <a:spLocks noChangeArrowheads="1"/>
            </p:cNvSpPr>
            <p:nvPr/>
          </p:nvSpPr>
          <p:spPr bwMode="auto">
            <a:xfrm>
              <a:off x="432" y="1680"/>
              <a:ext cx="2400"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Length</a:t>
              </a:r>
            </a:p>
          </p:txBody>
        </p:sp>
        <p:sp>
          <p:nvSpPr>
            <p:cNvPr id="15374" name="Rectangle 14"/>
            <p:cNvSpPr>
              <a:spLocks noChangeArrowheads="1"/>
            </p:cNvSpPr>
            <p:nvPr/>
          </p:nvSpPr>
          <p:spPr bwMode="auto">
            <a:xfrm>
              <a:off x="2832" y="1680"/>
              <a:ext cx="12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Type=KEEPALIVE</a:t>
              </a:r>
              <a:endParaRPr lang="zh-CN" altLang="en-US" sz="1600" b="0">
                <a:latin typeface="+mn-lt"/>
              </a:endParaRPr>
            </a:p>
          </p:txBody>
        </p:sp>
        <p:sp>
          <p:nvSpPr>
            <p:cNvPr id="15382" name="Text Box 22"/>
            <p:cNvSpPr txBox="1">
              <a:spLocks noChangeArrowheads="1"/>
            </p:cNvSpPr>
            <p:nvPr/>
          </p:nvSpPr>
          <p:spPr bwMode="auto">
            <a:xfrm>
              <a:off x="432"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0</a:t>
              </a:r>
            </a:p>
          </p:txBody>
        </p:sp>
        <p:sp>
          <p:nvSpPr>
            <p:cNvPr id="15383" name="Text Box 23"/>
            <p:cNvSpPr txBox="1">
              <a:spLocks noChangeArrowheads="1"/>
            </p:cNvSpPr>
            <p:nvPr/>
          </p:nvSpPr>
          <p:spPr bwMode="auto">
            <a:xfrm>
              <a:off x="1632"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8</a:t>
              </a:r>
            </a:p>
          </p:txBody>
        </p:sp>
        <p:sp>
          <p:nvSpPr>
            <p:cNvPr id="15384" name="Text Box 24"/>
            <p:cNvSpPr txBox="1">
              <a:spLocks noChangeArrowheads="1"/>
            </p:cNvSpPr>
            <p:nvPr/>
          </p:nvSpPr>
          <p:spPr bwMode="auto">
            <a:xfrm>
              <a:off x="2784" y="72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16</a:t>
              </a:r>
            </a:p>
          </p:txBody>
        </p:sp>
        <p:sp>
          <p:nvSpPr>
            <p:cNvPr id="15385" name="Text Box 25"/>
            <p:cNvSpPr txBox="1">
              <a:spLocks noChangeArrowheads="1"/>
            </p:cNvSpPr>
            <p:nvPr/>
          </p:nvSpPr>
          <p:spPr bwMode="auto">
            <a:xfrm>
              <a:off x="4032" y="72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24</a:t>
              </a:r>
            </a:p>
          </p:txBody>
        </p:sp>
        <p:sp>
          <p:nvSpPr>
            <p:cNvPr id="15386" name="Text Box 26"/>
            <p:cNvSpPr txBox="1">
              <a:spLocks noChangeArrowheads="1"/>
            </p:cNvSpPr>
            <p:nvPr/>
          </p:nvSpPr>
          <p:spPr bwMode="auto">
            <a:xfrm>
              <a:off x="5040" y="72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31</a:t>
              </a:r>
            </a:p>
          </p:txBody>
        </p:sp>
      </p:grpSp>
    </p:spTree>
    <p:extLst>
      <p:ext uri="{BB962C8B-B14F-4D97-AF65-F5344CB8AC3E}">
        <p14:creationId xmlns:p14="http://schemas.microsoft.com/office/powerpoint/2010/main" val="35051399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304800" y="0"/>
            <a:ext cx="5867400" cy="914400"/>
          </a:xfrm>
        </p:spPr>
        <p:txBody>
          <a:bodyPr/>
          <a:lstStyle/>
          <a:p>
            <a:r>
              <a:rPr lang="en-US" altLang="en-US" sz="2400"/>
              <a:t>Type 2: BGP Keepalive Message</a:t>
            </a:r>
          </a:p>
        </p:txBody>
      </p:sp>
      <p:sp>
        <p:nvSpPr>
          <p:cNvPr id="86019" name="Rectangle 3"/>
          <p:cNvSpPr>
            <a:spLocks noGrp="1" noChangeArrowheads="1"/>
          </p:cNvSpPr>
          <p:nvPr>
            <p:ph type="body" idx="1"/>
          </p:nvPr>
        </p:nvSpPr>
        <p:spPr>
          <a:xfrm>
            <a:off x="533400" y="3124200"/>
            <a:ext cx="8156575" cy="2039938"/>
          </a:xfrm>
        </p:spPr>
        <p:txBody>
          <a:bodyPr>
            <a:normAutofit fontScale="92500" lnSpcReduction="10000"/>
          </a:bodyPr>
          <a:lstStyle/>
          <a:p>
            <a:r>
              <a:rPr lang="en-US" altLang="en-US" sz="2000">
                <a:cs typeface="Arial" panose="020B0604020202020204" pitchFamily="34" charset="0"/>
              </a:rPr>
              <a:t>This message type is sent periodically between peers to maintain connections and verify paths held by the router sending the keepalive. </a:t>
            </a:r>
          </a:p>
          <a:p>
            <a:r>
              <a:rPr lang="en-US" altLang="en-US" sz="2000"/>
              <a:t>If a router accepts the parameters specified in its neighbor’s Open message, it responds with a Keepalive.</a:t>
            </a:r>
          </a:p>
          <a:p>
            <a:r>
              <a:rPr lang="en-US" altLang="en-US" sz="2000"/>
              <a:t>Subsequent Keepalives are </a:t>
            </a:r>
            <a:r>
              <a:rPr lang="en-US" altLang="en-US" sz="2000" b="1"/>
              <a:t>sent every 60 seconds</a:t>
            </a:r>
            <a:r>
              <a:rPr lang="en-US" altLang="en-US" sz="2000"/>
              <a:t> by Cisco default or equal to one-third the agreed-upon hold time (180 seconds).</a:t>
            </a:r>
          </a:p>
          <a:p>
            <a:r>
              <a:rPr lang="en-US" altLang="en-US" sz="2000">
                <a:cs typeface="Arial" panose="020B0604020202020204" pitchFamily="34" charset="0"/>
              </a:rPr>
              <a:t>If the periodic timer is set to a value of zero (0), no keepalives are sent. </a:t>
            </a:r>
            <a:endParaRPr lang="en-US" altLang="en-US" sz="2000"/>
          </a:p>
        </p:txBody>
      </p:sp>
      <p:pic>
        <p:nvPicPr>
          <p:cNvPr id="860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685800"/>
            <a:ext cx="62198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3909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4000" b="1"/>
              <a:t>NOTIFICATION message</a:t>
            </a:r>
          </a:p>
        </p:txBody>
      </p:sp>
      <p:sp>
        <p:nvSpPr>
          <p:cNvPr id="16387" name="Rectangle 3"/>
          <p:cNvSpPr>
            <a:spLocks noGrp="1" noChangeArrowheads="1"/>
          </p:cNvSpPr>
          <p:nvPr>
            <p:ph type="body" idx="1"/>
          </p:nvPr>
        </p:nvSpPr>
        <p:spPr bwMode="auto">
          <a:xfrm>
            <a:off x="457200" y="3886200"/>
            <a:ext cx="8229600" cy="2239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800"/>
              <a:t>Error code: the type of error condition.</a:t>
            </a:r>
          </a:p>
          <a:p>
            <a:r>
              <a:rPr lang="en-US" altLang="zh-CN" sz="2800"/>
              <a:t>Error subcode: specific information about the nature of the error.</a:t>
            </a:r>
          </a:p>
          <a:p>
            <a:r>
              <a:rPr lang="en-US" altLang="zh-CN" sz="2800"/>
              <a:t>Data: the reason for the notification.</a:t>
            </a:r>
          </a:p>
        </p:txBody>
      </p:sp>
      <p:grpSp>
        <p:nvGrpSpPr>
          <p:cNvPr id="16411" name="Group 27"/>
          <p:cNvGrpSpPr>
            <a:grpSpLocks/>
          </p:cNvGrpSpPr>
          <p:nvPr/>
        </p:nvGrpSpPr>
        <p:grpSpPr bwMode="auto">
          <a:xfrm>
            <a:off x="685800" y="1219200"/>
            <a:ext cx="7772400" cy="2438400"/>
            <a:chOff x="432" y="720"/>
            <a:chExt cx="4896" cy="1536"/>
          </a:xfrm>
        </p:grpSpPr>
        <p:grpSp>
          <p:nvGrpSpPr>
            <p:cNvPr id="16389" name="Group 5"/>
            <p:cNvGrpSpPr>
              <a:grpSpLocks/>
            </p:cNvGrpSpPr>
            <p:nvPr/>
          </p:nvGrpSpPr>
          <p:grpSpPr bwMode="auto">
            <a:xfrm>
              <a:off x="432" y="912"/>
              <a:ext cx="4848" cy="768"/>
              <a:chOff x="432" y="960"/>
              <a:chExt cx="4848" cy="768"/>
            </a:xfrm>
          </p:grpSpPr>
          <p:sp>
            <p:nvSpPr>
              <p:cNvPr id="16390" name="Rectangle 6"/>
              <p:cNvSpPr>
                <a:spLocks noChangeArrowheads="1"/>
              </p:cNvSpPr>
              <p:nvPr/>
            </p:nvSpPr>
            <p:spPr bwMode="auto">
              <a:xfrm>
                <a:off x="432" y="960"/>
                <a:ext cx="4848" cy="768"/>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Marker</a:t>
                </a:r>
              </a:p>
            </p:txBody>
          </p:sp>
          <p:sp>
            <p:nvSpPr>
              <p:cNvPr id="16391" name="Line 7"/>
              <p:cNvSpPr>
                <a:spLocks noChangeShapeType="1"/>
              </p:cNvSpPr>
              <p:nvPr/>
            </p:nvSpPr>
            <p:spPr bwMode="auto">
              <a:xfrm>
                <a:off x="432" y="13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8"/>
              <p:cNvSpPr>
                <a:spLocks noChangeShapeType="1"/>
              </p:cNvSpPr>
              <p:nvPr/>
            </p:nvSpPr>
            <p:spPr bwMode="auto">
              <a:xfrm>
                <a:off x="432"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p:cNvSpPr>
                <a:spLocks noChangeShapeType="1"/>
              </p:cNvSpPr>
              <p:nvPr/>
            </p:nvSpPr>
            <p:spPr bwMode="auto">
              <a:xfrm>
                <a:off x="432" y="11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a:off x="5136" y="1344"/>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p:cNvSpPr>
                <a:spLocks noChangeShapeType="1"/>
              </p:cNvSpPr>
              <p:nvPr/>
            </p:nvSpPr>
            <p:spPr bwMode="auto">
              <a:xfrm>
                <a:off x="5136" y="1152"/>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2"/>
              <p:cNvSpPr>
                <a:spLocks noChangeShapeType="1"/>
              </p:cNvSpPr>
              <p:nvPr/>
            </p:nvSpPr>
            <p:spPr bwMode="auto">
              <a:xfrm>
                <a:off x="5136" y="1536"/>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397" name="Rectangle 13"/>
            <p:cNvSpPr>
              <a:spLocks noChangeArrowheads="1"/>
            </p:cNvSpPr>
            <p:nvPr/>
          </p:nvSpPr>
          <p:spPr bwMode="auto">
            <a:xfrm>
              <a:off x="432" y="1680"/>
              <a:ext cx="2400"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Length</a:t>
              </a:r>
            </a:p>
          </p:txBody>
        </p:sp>
        <p:sp>
          <p:nvSpPr>
            <p:cNvPr id="16398" name="Rectangle 14"/>
            <p:cNvSpPr>
              <a:spLocks noChangeArrowheads="1"/>
            </p:cNvSpPr>
            <p:nvPr/>
          </p:nvSpPr>
          <p:spPr bwMode="auto">
            <a:xfrm>
              <a:off x="2832" y="1680"/>
              <a:ext cx="12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Type=NOTIFICATION</a:t>
              </a:r>
              <a:endParaRPr lang="zh-CN" altLang="en-US" sz="1600" b="0">
                <a:latin typeface="+mn-lt"/>
              </a:endParaRPr>
            </a:p>
          </p:txBody>
        </p:sp>
        <p:sp>
          <p:nvSpPr>
            <p:cNvPr id="16399" name="Rectangle 15"/>
            <p:cNvSpPr>
              <a:spLocks noChangeArrowheads="1"/>
            </p:cNvSpPr>
            <p:nvPr/>
          </p:nvSpPr>
          <p:spPr bwMode="auto">
            <a:xfrm>
              <a:off x="4080" y="1680"/>
              <a:ext cx="1200"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Error code</a:t>
              </a:r>
            </a:p>
          </p:txBody>
        </p:sp>
        <p:sp>
          <p:nvSpPr>
            <p:cNvPr id="16402" name="Rectangle 18"/>
            <p:cNvSpPr>
              <a:spLocks noChangeArrowheads="1"/>
            </p:cNvSpPr>
            <p:nvPr/>
          </p:nvSpPr>
          <p:spPr bwMode="auto">
            <a:xfrm>
              <a:off x="432" y="1872"/>
              <a:ext cx="4848" cy="384"/>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Data</a:t>
              </a:r>
            </a:p>
          </p:txBody>
        </p:sp>
        <p:sp>
          <p:nvSpPr>
            <p:cNvPr id="16403" name="Rectangle 19"/>
            <p:cNvSpPr>
              <a:spLocks noChangeArrowheads="1"/>
            </p:cNvSpPr>
            <p:nvPr/>
          </p:nvSpPr>
          <p:spPr bwMode="auto">
            <a:xfrm>
              <a:off x="432" y="1872"/>
              <a:ext cx="1248" cy="192"/>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400" b="0">
                  <a:latin typeface="+mn-lt"/>
                </a:rPr>
                <a:t>Error subcode</a:t>
              </a:r>
            </a:p>
          </p:txBody>
        </p:sp>
        <p:sp>
          <p:nvSpPr>
            <p:cNvPr id="16406" name="Text Box 22"/>
            <p:cNvSpPr txBox="1">
              <a:spLocks noChangeArrowheads="1"/>
            </p:cNvSpPr>
            <p:nvPr/>
          </p:nvSpPr>
          <p:spPr bwMode="auto">
            <a:xfrm>
              <a:off x="432"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0</a:t>
              </a:r>
            </a:p>
          </p:txBody>
        </p:sp>
        <p:sp>
          <p:nvSpPr>
            <p:cNvPr id="16407" name="Text Box 23"/>
            <p:cNvSpPr txBox="1">
              <a:spLocks noChangeArrowheads="1"/>
            </p:cNvSpPr>
            <p:nvPr/>
          </p:nvSpPr>
          <p:spPr bwMode="auto">
            <a:xfrm>
              <a:off x="1632" y="72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8</a:t>
              </a:r>
            </a:p>
          </p:txBody>
        </p:sp>
        <p:sp>
          <p:nvSpPr>
            <p:cNvPr id="16408" name="Text Box 24"/>
            <p:cNvSpPr txBox="1">
              <a:spLocks noChangeArrowheads="1"/>
            </p:cNvSpPr>
            <p:nvPr/>
          </p:nvSpPr>
          <p:spPr bwMode="auto">
            <a:xfrm>
              <a:off x="2784" y="72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16</a:t>
              </a:r>
            </a:p>
          </p:txBody>
        </p:sp>
        <p:sp>
          <p:nvSpPr>
            <p:cNvPr id="16409" name="Text Box 25"/>
            <p:cNvSpPr txBox="1">
              <a:spLocks noChangeArrowheads="1"/>
            </p:cNvSpPr>
            <p:nvPr/>
          </p:nvSpPr>
          <p:spPr bwMode="auto">
            <a:xfrm>
              <a:off x="4032" y="72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24</a:t>
              </a:r>
            </a:p>
          </p:txBody>
        </p:sp>
        <p:sp>
          <p:nvSpPr>
            <p:cNvPr id="16410" name="Text Box 26"/>
            <p:cNvSpPr txBox="1">
              <a:spLocks noChangeArrowheads="1"/>
            </p:cNvSpPr>
            <p:nvPr/>
          </p:nvSpPr>
          <p:spPr bwMode="auto">
            <a:xfrm>
              <a:off x="5040" y="72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a:t>31</a:t>
              </a:r>
            </a:p>
          </p:txBody>
        </p:sp>
      </p:grpSp>
    </p:spTree>
    <p:extLst>
      <p:ext uri="{BB962C8B-B14F-4D97-AF65-F5344CB8AC3E}">
        <p14:creationId xmlns:p14="http://schemas.microsoft.com/office/powerpoint/2010/main" val="42282457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685800"/>
          </a:xfrm>
        </p:spPr>
        <p:txBody>
          <a:bodyPr/>
          <a:lstStyle/>
          <a:p>
            <a:r>
              <a:rPr lang="en-US" dirty="0" smtClean="0"/>
              <a:t>BGP Notification Message Error Code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64631060"/>
              </p:ext>
            </p:extLst>
          </p:nvPr>
        </p:nvGraphicFramePr>
        <p:xfrm>
          <a:off x="628650" y="726831"/>
          <a:ext cx="7886700" cy="5921912"/>
        </p:xfrm>
        <a:graphic>
          <a:graphicData uri="http://schemas.openxmlformats.org/drawingml/2006/table">
            <a:tbl>
              <a:tblPr firstRow="1" bandRow="1">
                <a:tableStyleId>{5C22544A-7EE6-4342-B048-85BDC9FD1C3A}</a:tableStyleId>
              </a:tblPr>
              <a:tblGrid>
                <a:gridCol w="1228072"/>
                <a:gridCol w="2535011"/>
                <a:gridCol w="4123617"/>
              </a:tblGrid>
              <a:tr h="345098">
                <a:tc>
                  <a:txBody>
                    <a:bodyPr/>
                    <a:lstStyle/>
                    <a:p>
                      <a:r>
                        <a:rPr lang="en-US" sz="1400" dirty="0" smtClean="0">
                          <a:latin typeface="+mn-lt"/>
                        </a:rPr>
                        <a:t>Type Code</a:t>
                      </a:r>
                      <a:endParaRPr lang="en-US" sz="1400" dirty="0">
                        <a:latin typeface="+mn-lt"/>
                      </a:endParaRPr>
                    </a:p>
                  </a:txBody>
                  <a:tcPr/>
                </a:tc>
                <a:tc>
                  <a:txBody>
                    <a:bodyPr/>
                    <a:lstStyle/>
                    <a:p>
                      <a:r>
                        <a:rPr lang="en-US" sz="1400" dirty="0" smtClean="0">
                          <a:latin typeface="+mn-lt"/>
                        </a:rPr>
                        <a:t>Name</a:t>
                      </a:r>
                      <a:endParaRPr lang="en-US" sz="1400" dirty="0">
                        <a:latin typeface="+mn-lt"/>
                      </a:endParaRPr>
                    </a:p>
                  </a:txBody>
                  <a:tcPr/>
                </a:tc>
                <a:tc>
                  <a:txBody>
                    <a:bodyPr/>
                    <a:lstStyle/>
                    <a:p>
                      <a:r>
                        <a:rPr lang="en-US" sz="1400" dirty="0" smtClean="0">
                          <a:latin typeface="+mn-lt"/>
                        </a:rPr>
                        <a:t>Sub-Code and Description</a:t>
                      </a:r>
                      <a:endParaRPr lang="en-US" sz="1400" dirty="0">
                        <a:latin typeface="+mn-lt"/>
                      </a:endParaRPr>
                    </a:p>
                  </a:txBody>
                  <a:tcPr/>
                </a:tc>
              </a:tr>
              <a:tr h="345098">
                <a:tc>
                  <a:txBody>
                    <a:bodyPr/>
                    <a:lstStyle/>
                    <a:p>
                      <a:r>
                        <a:rPr lang="en-US" sz="1400" dirty="0" smtClean="0">
                          <a:latin typeface="+mn-lt"/>
                        </a:rPr>
                        <a:t>1</a:t>
                      </a:r>
                      <a:endParaRPr lang="en-US" sz="1400" dirty="0">
                        <a:latin typeface="+mn-lt"/>
                      </a:endParaRPr>
                    </a:p>
                  </a:txBody>
                  <a:tcPr/>
                </a:tc>
                <a:tc>
                  <a:txBody>
                    <a:bodyPr/>
                    <a:lstStyle/>
                    <a:p>
                      <a:r>
                        <a:rPr lang="en-US" sz="1400" dirty="0" smtClean="0">
                          <a:latin typeface="+mn-lt"/>
                        </a:rPr>
                        <a:t>Message Header Error</a:t>
                      </a:r>
                      <a:endParaRPr lang="en-US" sz="1400" dirty="0">
                        <a:latin typeface="+mn-lt"/>
                      </a:endParaRPr>
                    </a:p>
                  </a:txBody>
                  <a:tcPr/>
                </a:tc>
                <a:tc>
                  <a:txBody>
                    <a:bodyPr/>
                    <a:lstStyle/>
                    <a:p>
                      <a:r>
                        <a:rPr lang="en-US" sz="1400" dirty="0" smtClean="0">
                          <a:latin typeface="+mn-lt"/>
                        </a:rPr>
                        <a:t>1: Connection not synchronized</a:t>
                      </a:r>
                    </a:p>
                    <a:p>
                      <a:r>
                        <a:rPr lang="en-US" sz="1400" dirty="0" smtClean="0">
                          <a:latin typeface="+mn-lt"/>
                        </a:rPr>
                        <a:t>2: Bad message length</a:t>
                      </a:r>
                    </a:p>
                    <a:p>
                      <a:r>
                        <a:rPr lang="en-US" sz="1400" dirty="0" smtClean="0">
                          <a:latin typeface="+mn-lt"/>
                        </a:rPr>
                        <a:t>3:</a:t>
                      </a:r>
                      <a:r>
                        <a:rPr lang="en-US" sz="1400" baseline="0" dirty="0" smtClean="0">
                          <a:latin typeface="+mn-lt"/>
                        </a:rPr>
                        <a:t> Bad message type</a:t>
                      </a:r>
                    </a:p>
                  </a:txBody>
                  <a:tcPr/>
                </a:tc>
              </a:tr>
              <a:tr h="345098">
                <a:tc>
                  <a:txBody>
                    <a:bodyPr/>
                    <a:lstStyle/>
                    <a:p>
                      <a:r>
                        <a:rPr lang="en-US" sz="1400" dirty="0" smtClean="0">
                          <a:latin typeface="+mn-lt"/>
                        </a:rPr>
                        <a:t>2</a:t>
                      </a:r>
                      <a:endParaRPr lang="en-US" sz="1400" dirty="0">
                        <a:latin typeface="+mn-lt"/>
                      </a:endParaRPr>
                    </a:p>
                  </a:txBody>
                  <a:tcPr/>
                </a:tc>
                <a:tc>
                  <a:txBody>
                    <a:bodyPr/>
                    <a:lstStyle/>
                    <a:p>
                      <a:r>
                        <a:rPr lang="en-US" sz="1400" dirty="0" smtClean="0">
                          <a:latin typeface="+mn-lt"/>
                        </a:rPr>
                        <a:t>Open Message Error</a:t>
                      </a:r>
                      <a:endParaRPr lang="en-US" sz="1400" dirty="0">
                        <a:latin typeface="+mn-lt"/>
                      </a:endParaRPr>
                    </a:p>
                  </a:txBody>
                  <a:tcPr/>
                </a:tc>
                <a:tc>
                  <a:txBody>
                    <a:bodyPr/>
                    <a:lstStyle/>
                    <a:p>
                      <a:r>
                        <a:rPr lang="en-US" sz="1400" dirty="0" smtClean="0">
                          <a:latin typeface="+mn-lt"/>
                        </a:rPr>
                        <a:t>1:</a:t>
                      </a:r>
                      <a:r>
                        <a:rPr lang="en-US" sz="1400" baseline="0" dirty="0" smtClean="0">
                          <a:latin typeface="+mn-lt"/>
                        </a:rPr>
                        <a:t> Unsupported Version number</a:t>
                      </a:r>
                    </a:p>
                    <a:p>
                      <a:r>
                        <a:rPr lang="en-US" sz="1400" baseline="0" dirty="0" smtClean="0">
                          <a:latin typeface="+mn-lt"/>
                        </a:rPr>
                        <a:t>2: Bad peer AS</a:t>
                      </a:r>
                    </a:p>
                    <a:p>
                      <a:r>
                        <a:rPr lang="en-US" sz="1400" baseline="0" dirty="0" smtClean="0">
                          <a:latin typeface="+mn-lt"/>
                        </a:rPr>
                        <a:t>3: Bad BGP Identifier</a:t>
                      </a:r>
                    </a:p>
                    <a:p>
                      <a:r>
                        <a:rPr lang="en-US" sz="1400" baseline="0" dirty="0" smtClean="0">
                          <a:latin typeface="+mn-lt"/>
                        </a:rPr>
                        <a:t>4: Unsupported optional parameter</a:t>
                      </a:r>
                    </a:p>
                    <a:p>
                      <a:r>
                        <a:rPr lang="en-US" sz="1400" baseline="0" dirty="0" smtClean="0">
                          <a:latin typeface="+mn-lt"/>
                        </a:rPr>
                        <a:t>5: Authentication failure</a:t>
                      </a:r>
                    </a:p>
                    <a:p>
                      <a:r>
                        <a:rPr lang="en-US" sz="1400" baseline="0" dirty="0" smtClean="0">
                          <a:latin typeface="+mn-lt"/>
                        </a:rPr>
                        <a:t>6: Unacceptable hold time</a:t>
                      </a:r>
                      <a:endParaRPr lang="en-US" sz="1400" dirty="0">
                        <a:latin typeface="+mn-lt"/>
                      </a:endParaRPr>
                    </a:p>
                  </a:txBody>
                  <a:tcPr/>
                </a:tc>
              </a:tr>
              <a:tr h="345098">
                <a:tc>
                  <a:txBody>
                    <a:bodyPr/>
                    <a:lstStyle/>
                    <a:p>
                      <a:r>
                        <a:rPr lang="en-US" sz="1400" dirty="0" smtClean="0">
                          <a:latin typeface="+mn-lt"/>
                        </a:rPr>
                        <a:t>3</a:t>
                      </a:r>
                      <a:endParaRPr lang="en-US" sz="1400" dirty="0">
                        <a:latin typeface="+mn-lt"/>
                      </a:endParaRPr>
                    </a:p>
                  </a:txBody>
                  <a:tcPr/>
                </a:tc>
                <a:tc>
                  <a:txBody>
                    <a:bodyPr/>
                    <a:lstStyle/>
                    <a:p>
                      <a:r>
                        <a:rPr lang="en-US" sz="1400" dirty="0" smtClean="0">
                          <a:latin typeface="+mn-lt"/>
                        </a:rPr>
                        <a:t>Update Message Error</a:t>
                      </a:r>
                      <a:endParaRPr lang="en-US" sz="1400" dirty="0">
                        <a:latin typeface="+mn-lt"/>
                      </a:endParaRPr>
                    </a:p>
                  </a:txBody>
                  <a:tcPr/>
                </a:tc>
                <a:tc>
                  <a:txBody>
                    <a:bodyPr/>
                    <a:lstStyle/>
                    <a:p>
                      <a:r>
                        <a:rPr lang="en-US" sz="1400" dirty="0" smtClean="0">
                          <a:latin typeface="+mn-lt"/>
                        </a:rPr>
                        <a:t>1:</a:t>
                      </a:r>
                      <a:r>
                        <a:rPr lang="en-US" sz="1400" baseline="0" dirty="0" smtClean="0">
                          <a:latin typeface="+mn-lt"/>
                        </a:rPr>
                        <a:t> Malformed attribute list</a:t>
                      </a:r>
                    </a:p>
                    <a:p>
                      <a:r>
                        <a:rPr lang="en-US" sz="1400" baseline="0" dirty="0" smtClean="0">
                          <a:latin typeface="+mn-lt"/>
                        </a:rPr>
                        <a:t>2: Unrecognized well-known attribute</a:t>
                      </a:r>
                    </a:p>
                    <a:p>
                      <a:r>
                        <a:rPr lang="en-US" sz="1400" baseline="0" dirty="0" smtClean="0">
                          <a:latin typeface="+mn-lt"/>
                        </a:rPr>
                        <a:t>3: Mission well-known attribute</a:t>
                      </a:r>
                    </a:p>
                    <a:p>
                      <a:r>
                        <a:rPr lang="en-US" sz="1400" baseline="0" dirty="0" smtClean="0">
                          <a:latin typeface="+mn-lt"/>
                        </a:rPr>
                        <a:t>4: Attribute flags error</a:t>
                      </a:r>
                    </a:p>
                    <a:p>
                      <a:r>
                        <a:rPr lang="en-US" sz="1400" baseline="0" dirty="0" smtClean="0">
                          <a:latin typeface="+mn-lt"/>
                        </a:rPr>
                        <a:t>5: Attribute length error</a:t>
                      </a:r>
                    </a:p>
                    <a:p>
                      <a:r>
                        <a:rPr lang="en-US" sz="1400" baseline="0" dirty="0" smtClean="0">
                          <a:latin typeface="+mn-lt"/>
                        </a:rPr>
                        <a:t>6: Invalid ORIGIN attribute</a:t>
                      </a:r>
                    </a:p>
                    <a:p>
                      <a:r>
                        <a:rPr lang="en-US" sz="1400" baseline="0" dirty="0" smtClean="0">
                          <a:latin typeface="+mn-lt"/>
                        </a:rPr>
                        <a:t>7: AS Routing loop</a:t>
                      </a:r>
                    </a:p>
                    <a:p>
                      <a:r>
                        <a:rPr lang="en-US" sz="1400" baseline="0" dirty="0" smtClean="0">
                          <a:latin typeface="+mn-lt"/>
                        </a:rPr>
                        <a:t>8: Invalid NEXT_HOP attribute</a:t>
                      </a:r>
                    </a:p>
                    <a:p>
                      <a:r>
                        <a:rPr lang="en-US" sz="1400" baseline="0" dirty="0" smtClean="0">
                          <a:latin typeface="+mn-lt"/>
                        </a:rPr>
                        <a:t>9: Optional attribute error</a:t>
                      </a:r>
                    </a:p>
                    <a:p>
                      <a:r>
                        <a:rPr lang="en-US" sz="1400" baseline="0" dirty="0" smtClean="0">
                          <a:latin typeface="+mn-lt"/>
                        </a:rPr>
                        <a:t>10: Invalid network field</a:t>
                      </a:r>
                    </a:p>
                    <a:p>
                      <a:r>
                        <a:rPr lang="en-US" sz="1400" baseline="0" dirty="0" smtClean="0">
                          <a:latin typeface="+mn-lt"/>
                        </a:rPr>
                        <a:t>11: Malformed AS_PATH</a:t>
                      </a:r>
                      <a:endParaRPr lang="en-US" sz="1400" dirty="0">
                        <a:latin typeface="+mn-lt"/>
                      </a:endParaRPr>
                    </a:p>
                  </a:txBody>
                  <a:tcPr/>
                </a:tc>
              </a:tr>
              <a:tr h="345098">
                <a:tc>
                  <a:txBody>
                    <a:bodyPr/>
                    <a:lstStyle/>
                    <a:p>
                      <a:r>
                        <a:rPr lang="en-US" sz="1400" dirty="0" smtClean="0">
                          <a:latin typeface="+mn-lt"/>
                        </a:rPr>
                        <a:t>4</a:t>
                      </a:r>
                      <a:endParaRPr lang="en-US" sz="1400" dirty="0">
                        <a:latin typeface="+mn-lt"/>
                      </a:endParaRPr>
                    </a:p>
                  </a:txBody>
                  <a:tcPr/>
                </a:tc>
                <a:tc>
                  <a:txBody>
                    <a:bodyPr/>
                    <a:lstStyle/>
                    <a:p>
                      <a:r>
                        <a:rPr lang="en-US" sz="1400" dirty="0" smtClean="0">
                          <a:latin typeface="+mn-lt"/>
                        </a:rPr>
                        <a:t>Hold</a:t>
                      </a:r>
                      <a:r>
                        <a:rPr lang="en-US" sz="1400" baseline="0" dirty="0" smtClean="0">
                          <a:latin typeface="+mn-lt"/>
                        </a:rPr>
                        <a:t> Time Expired</a:t>
                      </a:r>
                      <a:endParaRPr lang="en-US" sz="1400" dirty="0">
                        <a:latin typeface="+mn-lt"/>
                      </a:endParaRPr>
                    </a:p>
                  </a:txBody>
                  <a:tcPr/>
                </a:tc>
                <a:tc>
                  <a:txBody>
                    <a:bodyPr/>
                    <a:lstStyle/>
                    <a:p>
                      <a:endParaRPr lang="en-US" sz="1400" dirty="0">
                        <a:latin typeface="+mn-lt"/>
                      </a:endParaRPr>
                    </a:p>
                  </a:txBody>
                  <a:tcPr/>
                </a:tc>
              </a:tr>
              <a:tr h="345098">
                <a:tc>
                  <a:txBody>
                    <a:bodyPr/>
                    <a:lstStyle/>
                    <a:p>
                      <a:r>
                        <a:rPr lang="en-US" sz="1400" dirty="0" smtClean="0">
                          <a:latin typeface="+mn-lt"/>
                        </a:rPr>
                        <a:t>5</a:t>
                      </a:r>
                      <a:endParaRPr lang="en-US" sz="1400" dirty="0">
                        <a:latin typeface="+mn-lt"/>
                      </a:endParaRPr>
                    </a:p>
                  </a:txBody>
                  <a:tcPr/>
                </a:tc>
                <a:tc>
                  <a:txBody>
                    <a:bodyPr/>
                    <a:lstStyle/>
                    <a:p>
                      <a:r>
                        <a:rPr lang="en-US" sz="1400" dirty="0" smtClean="0">
                          <a:latin typeface="+mn-lt"/>
                        </a:rPr>
                        <a:t>Finite State Machine Error</a:t>
                      </a:r>
                      <a:endParaRPr lang="en-US" sz="1400" dirty="0">
                        <a:latin typeface="+mn-lt"/>
                      </a:endParaRPr>
                    </a:p>
                  </a:txBody>
                  <a:tcPr/>
                </a:tc>
                <a:tc>
                  <a:txBody>
                    <a:bodyPr/>
                    <a:lstStyle/>
                    <a:p>
                      <a:endParaRPr lang="en-US" sz="1400" dirty="0">
                        <a:latin typeface="+mn-lt"/>
                      </a:endParaRPr>
                    </a:p>
                  </a:txBody>
                  <a:tcPr/>
                </a:tc>
              </a:tr>
              <a:tr h="345098">
                <a:tc>
                  <a:txBody>
                    <a:bodyPr/>
                    <a:lstStyle/>
                    <a:p>
                      <a:r>
                        <a:rPr lang="en-US" sz="1400" dirty="0" smtClean="0">
                          <a:latin typeface="+mn-lt"/>
                        </a:rPr>
                        <a:t>6</a:t>
                      </a:r>
                      <a:endParaRPr lang="en-US" sz="1400" dirty="0">
                        <a:latin typeface="+mn-lt"/>
                      </a:endParaRPr>
                    </a:p>
                  </a:txBody>
                  <a:tcPr/>
                </a:tc>
                <a:tc>
                  <a:txBody>
                    <a:bodyPr/>
                    <a:lstStyle/>
                    <a:p>
                      <a:r>
                        <a:rPr lang="en-US" sz="1400" dirty="0" smtClean="0">
                          <a:latin typeface="+mn-lt"/>
                        </a:rPr>
                        <a:t>Cease</a:t>
                      </a:r>
                      <a:endParaRPr lang="en-US" sz="1400" dirty="0">
                        <a:latin typeface="+mn-lt"/>
                      </a:endParaRPr>
                    </a:p>
                  </a:txBody>
                  <a:tcPr/>
                </a:tc>
                <a:tc>
                  <a:txBody>
                    <a:bodyPr/>
                    <a:lstStyle/>
                    <a:p>
                      <a:endParaRPr lang="en-US" sz="1400" dirty="0">
                        <a:latin typeface="+mn-lt"/>
                      </a:endParaRPr>
                    </a:p>
                  </a:txBody>
                  <a:tcPr/>
                </a:tc>
              </a:tr>
            </a:tbl>
          </a:graphicData>
        </a:graphic>
      </p:graphicFrame>
    </p:spTree>
    <p:extLst>
      <p:ext uri="{BB962C8B-B14F-4D97-AF65-F5344CB8AC3E}">
        <p14:creationId xmlns:p14="http://schemas.microsoft.com/office/powerpoint/2010/main" val="3110455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4000" b="1"/>
              <a:t>UPDATE</a:t>
            </a:r>
            <a:r>
              <a:rPr lang="zh-CN" altLang="en-US" sz="4000" b="1"/>
              <a:t> </a:t>
            </a:r>
            <a:r>
              <a:rPr lang="en-US" altLang="zh-CN" sz="4000" b="1"/>
              <a:t>message</a:t>
            </a:r>
          </a:p>
        </p:txBody>
      </p:sp>
      <p:sp>
        <p:nvSpPr>
          <p:cNvPr id="17411" name="Rectangle 3"/>
          <p:cNvSpPr>
            <a:spLocks noGrp="1" noChangeArrowheads="1"/>
          </p:cNvSpPr>
          <p:nvPr>
            <p:ph type="body" idx="1"/>
          </p:nvPr>
        </p:nvSpPr>
        <p:spPr bwMode="auto">
          <a:xfrm>
            <a:off x="457200" y="4694237"/>
            <a:ext cx="8229600" cy="17065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pPr>
              <a:lnSpc>
                <a:spcPct val="80000"/>
              </a:lnSpc>
            </a:pPr>
            <a:r>
              <a:rPr lang="en-US" altLang="zh-CN" sz="1800" dirty="0"/>
              <a:t>Unfeasible routes length: the total length of the withdrawn routes field in octets.</a:t>
            </a:r>
          </a:p>
          <a:p>
            <a:pPr>
              <a:lnSpc>
                <a:spcPct val="80000"/>
              </a:lnSpc>
            </a:pPr>
            <a:r>
              <a:rPr lang="en-US" altLang="zh-CN" sz="1800" dirty="0"/>
              <a:t>Withdrawn routes: a list of IP address prefixes for the routes that need to be withdrawn from BGP routing tables.</a:t>
            </a:r>
          </a:p>
          <a:p>
            <a:pPr>
              <a:lnSpc>
                <a:spcPct val="80000"/>
              </a:lnSpc>
            </a:pPr>
            <a:r>
              <a:rPr lang="en-US" altLang="zh-CN" sz="1800" dirty="0"/>
              <a:t>Total path attribute length: the total length of the Path Attributes field in octets.</a:t>
            </a:r>
          </a:p>
          <a:p>
            <a:pPr>
              <a:lnSpc>
                <a:spcPct val="80000"/>
              </a:lnSpc>
            </a:pPr>
            <a:r>
              <a:rPr lang="en-US" altLang="zh-CN" sz="1800" dirty="0"/>
              <a:t>Path attributes: a variable length sequence of path attributes. </a:t>
            </a:r>
          </a:p>
          <a:p>
            <a:pPr>
              <a:lnSpc>
                <a:spcPct val="80000"/>
              </a:lnSpc>
            </a:pPr>
            <a:r>
              <a:rPr lang="en-US" altLang="zh-CN" sz="1800" dirty="0"/>
              <a:t>NLRI: a list of IP prefixes.</a:t>
            </a:r>
          </a:p>
        </p:txBody>
      </p:sp>
      <p:grpSp>
        <p:nvGrpSpPr>
          <p:cNvPr id="17417" name="Group 9"/>
          <p:cNvGrpSpPr>
            <a:grpSpLocks/>
          </p:cNvGrpSpPr>
          <p:nvPr/>
        </p:nvGrpSpPr>
        <p:grpSpPr bwMode="auto">
          <a:xfrm>
            <a:off x="457200" y="1905000"/>
            <a:ext cx="4267200" cy="1905000"/>
            <a:chOff x="528" y="864"/>
            <a:chExt cx="2688" cy="1200"/>
          </a:xfrm>
          <a:noFill/>
        </p:grpSpPr>
        <p:sp>
          <p:nvSpPr>
            <p:cNvPr id="17412" name="Rectangle 4"/>
            <p:cNvSpPr>
              <a:spLocks noChangeArrowheads="1"/>
            </p:cNvSpPr>
            <p:nvPr/>
          </p:nvSpPr>
          <p:spPr bwMode="auto">
            <a:xfrm>
              <a:off x="528" y="864"/>
              <a:ext cx="268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0">
                  <a:latin typeface="+mn-lt"/>
                </a:rPr>
                <a:t>Unfeasible routes length (2 octets)</a:t>
              </a:r>
            </a:p>
          </p:txBody>
        </p:sp>
        <p:sp>
          <p:nvSpPr>
            <p:cNvPr id="17413" name="Rectangle 5"/>
            <p:cNvSpPr>
              <a:spLocks noChangeArrowheads="1"/>
            </p:cNvSpPr>
            <p:nvPr/>
          </p:nvSpPr>
          <p:spPr bwMode="auto">
            <a:xfrm>
              <a:off x="528" y="1104"/>
              <a:ext cx="268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0" dirty="0">
                  <a:solidFill>
                    <a:schemeClr val="accent5">
                      <a:lumMod val="75000"/>
                    </a:schemeClr>
                  </a:solidFill>
                  <a:latin typeface="+mn-lt"/>
                </a:rPr>
                <a:t>Withdrawn routes (variable)</a:t>
              </a:r>
            </a:p>
          </p:txBody>
        </p:sp>
        <p:sp>
          <p:nvSpPr>
            <p:cNvPr id="17414" name="Rectangle 6"/>
            <p:cNvSpPr>
              <a:spLocks noChangeArrowheads="1"/>
            </p:cNvSpPr>
            <p:nvPr/>
          </p:nvSpPr>
          <p:spPr bwMode="auto">
            <a:xfrm>
              <a:off x="528" y="1344"/>
              <a:ext cx="268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0">
                  <a:latin typeface="+mn-lt"/>
                </a:rPr>
                <a:t>Total path attribute length (2 octets)</a:t>
              </a:r>
            </a:p>
          </p:txBody>
        </p:sp>
        <p:sp>
          <p:nvSpPr>
            <p:cNvPr id="17415" name="Rectangle 7"/>
            <p:cNvSpPr>
              <a:spLocks noChangeArrowheads="1"/>
            </p:cNvSpPr>
            <p:nvPr/>
          </p:nvSpPr>
          <p:spPr bwMode="auto">
            <a:xfrm>
              <a:off x="528" y="1584"/>
              <a:ext cx="268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0" dirty="0">
                  <a:solidFill>
                    <a:srgbClr val="C00000"/>
                  </a:solidFill>
                  <a:latin typeface="+mn-lt"/>
                </a:rPr>
                <a:t>Path attributes (variable)</a:t>
              </a:r>
            </a:p>
          </p:txBody>
        </p:sp>
        <p:sp>
          <p:nvSpPr>
            <p:cNvPr id="17416" name="Rectangle 8"/>
            <p:cNvSpPr>
              <a:spLocks noChangeArrowheads="1"/>
            </p:cNvSpPr>
            <p:nvPr/>
          </p:nvSpPr>
          <p:spPr bwMode="auto">
            <a:xfrm>
              <a:off x="528" y="1824"/>
              <a:ext cx="2688"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dirty="0">
                  <a:solidFill>
                    <a:schemeClr val="accent6">
                      <a:lumMod val="50000"/>
                    </a:schemeClr>
                  </a:solidFill>
                  <a:latin typeface="+mn-lt"/>
                </a:rPr>
                <a:t>Network layer reachability information (variable)</a:t>
              </a:r>
            </a:p>
          </p:txBody>
        </p:sp>
      </p:grpSp>
      <p:grpSp>
        <p:nvGrpSpPr>
          <p:cNvPr id="17450" name="Group 42"/>
          <p:cNvGrpSpPr>
            <a:grpSpLocks/>
          </p:cNvGrpSpPr>
          <p:nvPr/>
        </p:nvGrpSpPr>
        <p:grpSpPr bwMode="auto">
          <a:xfrm>
            <a:off x="5410200" y="609600"/>
            <a:ext cx="3200400" cy="914400"/>
            <a:chOff x="3408" y="960"/>
            <a:chExt cx="2016" cy="576"/>
          </a:xfrm>
          <a:solidFill>
            <a:schemeClr val="accent1">
              <a:lumMod val="20000"/>
              <a:lumOff val="80000"/>
            </a:schemeClr>
          </a:solidFill>
        </p:grpSpPr>
        <p:grpSp>
          <p:nvGrpSpPr>
            <p:cNvPr id="17420" name="Group 12"/>
            <p:cNvGrpSpPr>
              <a:grpSpLocks/>
            </p:cNvGrpSpPr>
            <p:nvPr/>
          </p:nvGrpSpPr>
          <p:grpSpPr bwMode="auto">
            <a:xfrm>
              <a:off x="3408" y="960"/>
              <a:ext cx="2016" cy="192"/>
              <a:chOff x="3168" y="1200"/>
              <a:chExt cx="2016" cy="240"/>
            </a:xfrm>
            <a:grpFill/>
          </p:grpSpPr>
          <p:sp>
            <p:nvSpPr>
              <p:cNvPr id="17418" name="Rectangle 10"/>
              <p:cNvSpPr>
                <a:spLocks noChangeArrowheads="1"/>
              </p:cNvSpPr>
              <p:nvPr/>
            </p:nvSpPr>
            <p:spPr bwMode="auto">
              <a:xfrm>
                <a:off x="3168" y="1200"/>
                <a:ext cx="1008" cy="240"/>
              </a:xfrm>
              <a:prstGeom prst="rect">
                <a:avLst/>
              </a:prstGeom>
              <a:grp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5">
                        <a:lumMod val="75000"/>
                      </a:schemeClr>
                    </a:solidFill>
                    <a:latin typeface="+mn-lt"/>
                  </a:rPr>
                  <a:t>Length (1 octet)</a:t>
                </a:r>
              </a:p>
            </p:txBody>
          </p:sp>
          <p:sp>
            <p:nvSpPr>
              <p:cNvPr id="17419" name="Rectangle 11"/>
              <p:cNvSpPr>
                <a:spLocks noChangeArrowheads="1"/>
              </p:cNvSpPr>
              <p:nvPr/>
            </p:nvSpPr>
            <p:spPr bwMode="auto">
              <a:xfrm>
                <a:off x="4176" y="1200"/>
                <a:ext cx="1008" cy="240"/>
              </a:xfrm>
              <a:prstGeom prst="rect">
                <a:avLst/>
              </a:prstGeom>
              <a:grp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5">
                        <a:lumMod val="75000"/>
                      </a:schemeClr>
                    </a:solidFill>
                    <a:latin typeface="+mn-lt"/>
                  </a:rPr>
                  <a:t>Prefix (variable)</a:t>
                </a:r>
              </a:p>
            </p:txBody>
          </p:sp>
        </p:grpSp>
        <p:grpSp>
          <p:nvGrpSpPr>
            <p:cNvPr id="17421" name="Group 13"/>
            <p:cNvGrpSpPr>
              <a:grpSpLocks/>
            </p:cNvGrpSpPr>
            <p:nvPr/>
          </p:nvGrpSpPr>
          <p:grpSpPr bwMode="auto">
            <a:xfrm>
              <a:off x="3408" y="1344"/>
              <a:ext cx="2016" cy="192"/>
              <a:chOff x="3168" y="1200"/>
              <a:chExt cx="2016" cy="240"/>
            </a:xfrm>
            <a:grpFill/>
          </p:grpSpPr>
          <p:sp>
            <p:nvSpPr>
              <p:cNvPr id="17422" name="Rectangle 14"/>
              <p:cNvSpPr>
                <a:spLocks noChangeArrowheads="1"/>
              </p:cNvSpPr>
              <p:nvPr/>
            </p:nvSpPr>
            <p:spPr bwMode="auto">
              <a:xfrm>
                <a:off x="3168" y="1200"/>
                <a:ext cx="1008" cy="240"/>
              </a:xfrm>
              <a:prstGeom prst="rect">
                <a:avLst/>
              </a:prstGeom>
              <a:grp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5">
                        <a:lumMod val="75000"/>
                      </a:schemeClr>
                    </a:solidFill>
                    <a:latin typeface="+mn-lt"/>
                  </a:rPr>
                  <a:t>Length (1 octet)</a:t>
                </a:r>
              </a:p>
            </p:txBody>
          </p:sp>
          <p:sp>
            <p:nvSpPr>
              <p:cNvPr id="17423" name="Rectangle 15"/>
              <p:cNvSpPr>
                <a:spLocks noChangeArrowheads="1"/>
              </p:cNvSpPr>
              <p:nvPr/>
            </p:nvSpPr>
            <p:spPr bwMode="auto">
              <a:xfrm>
                <a:off x="4176" y="1200"/>
                <a:ext cx="1008" cy="240"/>
              </a:xfrm>
              <a:prstGeom prst="rect">
                <a:avLst/>
              </a:prstGeom>
              <a:grp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5">
                        <a:lumMod val="75000"/>
                      </a:schemeClr>
                    </a:solidFill>
                    <a:latin typeface="+mn-lt"/>
                  </a:rPr>
                  <a:t>Prefix (variable)</a:t>
                </a:r>
              </a:p>
            </p:txBody>
          </p:sp>
        </p:grpSp>
        <p:sp>
          <p:nvSpPr>
            <p:cNvPr id="17424" name="Rectangle 16"/>
            <p:cNvSpPr>
              <a:spLocks noChangeArrowheads="1"/>
            </p:cNvSpPr>
            <p:nvPr/>
          </p:nvSpPr>
          <p:spPr bwMode="auto">
            <a:xfrm>
              <a:off x="3408" y="1152"/>
              <a:ext cx="2016" cy="192"/>
            </a:xfrm>
            <a:prstGeom prst="rect">
              <a:avLst/>
            </a:prstGeom>
            <a:grpFill/>
            <a:ln w="9525">
              <a:solidFill>
                <a:schemeClr val="accent1">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accent5">
                      <a:lumMod val="75000"/>
                    </a:schemeClr>
                  </a:solidFill>
                  <a:latin typeface="+mn-lt"/>
                </a:rPr>
                <a:t>……</a:t>
              </a:r>
            </a:p>
          </p:txBody>
        </p:sp>
      </p:grpSp>
      <p:sp>
        <p:nvSpPr>
          <p:cNvPr id="17426" name="Line 18"/>
          <p:cNvSpPr>
            <a:spLocks noChangeShapeType="1"/>
          </p:cNvSpPr>
          <p:nvPr/>
        </p:nvSpPr>
        <p:spPr bwMode="auto">
          <a:xfrm flipV="1">
            <a:off x="4724400" y="609600"/>
            <a:ext cx="685800" cy="16764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Line 19"/>
          <p:cNvSpPr>
            <a:spLocks noChangeShapeType="1"/>
          </p:cNvSpPr>
          <p:nvPr/>
        </p:nvSpPr>
        <p:spPr bwMode="auto">
          <a:xfrm flipV="1">
            <a:off x="4724400" y="1524000"/>
            <a:ext cx="685800" cy="11430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451" name="Group 43"/>
          <p:cNvGrpSpPr>
            <a:grpSpLocks/>
          </p:cNvGrpSpPr>
          <p:nvPr/>
        </p:nvGrpSpPr>
        <p:grpSpPr bwMode="auto">
          <a:xfrm>
            <a:off x="5410200" y="1981200"/>
            <a:ext cx="3200400" cy="914400"/>
            <a:chOff x="3408" y="1968"/>
            <a:chExt cx="2016" cy="576"/>
          </a:xfrm>
          <a:solidFill>
            <a:schemeClr val="accent2">
              <a:lumMod val="20000"/>
              <a:lumOff val="80000"/>
            </a:schemeClr>
          </a:solidFill>
        </p:grpSpPr>
        <p:grpSp>
          <p:nvGrpSpPr>
            <p:cNvPr id="17431" name="Group 23"/>
            <p:cNvGrpSpPr>
              <a:grpSpLocks/>
            </p:cNvGrpSpPr>
            <p:nvPr/>
          </p:nvGrpSpPr>
          <p:grpSpPr bwMode="auto">
            <a:xfrm>
              <a:off x="3408" y="1968"/>
              <a:ext cx="2016" cy="192"/>
              <a:chOff x="3408" y="1920"/>
              <a:chExt cx="2016" cy="240"/>
            </a:xfrm>
            <a:grpFill/>
          </p:grpSpPr>
          <p:sp>
            <p:nvSpPr>
              <p:cNvPr id="17428" name="Rectangle 20"/>
              <p:cNvSpPr>
                <a:spLocks noChangeArrowheads="1"/>
              </p:cNvSpPr>
              <p:nvPr/>
            </p:nvSpPr>
            <p:spPr bwMode="auto">
              <a:xfrm>
                <a:off x="3408" y="1920"/>
                <a:ext cx="672" cy="240"/>
              </a:xfrm>
              <a:prstGeom prst="rect">
                <a:avLst/>
              </a:prstGeom>
              <a:grp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00" b="0">
                    <a:solidFill>
                      <a:srgbClr val="C00000"/>
                    </a:solidFill>
                    <a:latin typeface="+mn-lt"/>
                  </a:rPr>
                  <a:t>Attribute type</a:t>
                </a:r>
              </a:p>
            </p:txBody>
          </p:sp>
          <p:sp>
            <p:nvSpPr>
              <p:cNvPr id="17429" name="Rectangle 21"/>
              <p:cNvSpPr>
                <a:spLocks noChangeArrowheads="1"/>
              </p:cNvSpPr>
              <p:nvPr/>
            </p:nvSpPr>
            <p:spPr bwMode="auto">
              <a:xfrm>
                <a:off x="4080" y="1920"/>
                <a:ext cx="672" cy="240"/>
              </a:xfrm>
              <a:prstGeom prst="rect">
                <a:avLst/>
              </a:prstGeom>
              <a:grp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00" b="0">
                    <a:solidFill>
                      <a:srgbClr val="C00000"/>
                    </a:solidFill>
                    <a:latin typeface="+mn-lt"/>
                  </a:rPr>
                  <a:t>Attribute length</a:t>
                </a:r>
              </a:p>
            </p:txBody>
          </p:sp>
          <p:sp>
            <p:nvSpPr>
              <p:cNvPr id="17430" name="Rectangle 22"/>
              <p:cNvSpPr>
                <a:spLocks noChangeArrowheads="1"/>
              </p:cNvSpPr>
              <p:nvPr/>
            </p:nvSpPr>
            <p:spPr bwMode="auto">
              <a:xfrm>
                <a:off x="4752" y="1920"/>
                <a:ext cx="672" cy="240"/>
              </a:xfrm>
              <a:prstGeom prst="rect">
                <a:avLst/>
              </a:prstGeom>
              <a:grp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00" b="0" dirty="0">
                    <a:solidFill>
                      <a:srgbClr val="C00000"/>
                    </a:solidFill>
                    <a:latin typeface="+mn-lt"/>
                  </a:rPr>
                  <a:t>Attribute value</a:t>
                </a:r>
              </a:p>
            </p:txBody>
          </p:sp>
        </p:grpSp>
        <p:grpSp>
          <p:nvGrpSpPr>
            <p:cNvPr id="17432" name="Group 24"/>
            <p:cNvGrpSpPr>
              <a:grpSpLocks/>
            </p:cNvGrpSpPr>
            <p:nvPr/>
          </p:nvGrpSpPr>
          <p:grpSpPr bwMode="auto">
            <a:xfrm>
              <a:off x="3408" y="2352"/>
              <a:ext cx="2016" cy="192"/>
              <a:chOff x="3408" y="1920"/>
              <a:chExt cx="2016" cy="240"/>
            </a:xfrm>
            <a:grpFill/>
          </p:grpSpPr>
          <p:sp>
            <p:nvSpPr>
              <p:cNvPr id="17433" name="Rectangle 25"/>
              <p:cNvSpPr>
                <a:spLocks noChangeArrowheads="1"/>
              </p:cNvSpPr>
              <p:nvPr/>
            </p:nvSpPr>
            <p:spPr bwMode="auto">
              <a:xfrm>
                <a:off x="3408" y="1920"/>
                <a:ext cx="672" cy="240"/>
              </a:xfrm>
              <a:prstGeom prst="rect">
                <a:avLst/>
              </a:prstGeom>
              <a:grp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00" b="0">
                    <a:solidFill>
                      <a:srgbClr val="C00000"/>
                    </a:solidFill>
                    <a:latin typeface="+mn-lt"/>
                  </a:rPr>
                  <a:t>Attribute type</a:t>
                </a:r>
              </a:p>
            </p:txBody>
          </p:sp>
          <p:sp>
            <p:nvSpPr>
              <p:cNvPr id="17434" name="Rectangle 26"/>
              <p:cNvSpPr>
                <a:spLocks noChangeArrowheads="1"/>
              </p:cNvSpPr>
              <p:nvPr/>
            </p:nvSpPr>
            <p:spPr bwMode="auto">
              <a:xfrm>
                <a:off x="4080" y="1920"/>
                <a:ext cx="672" cy="240"/>
              </a:xfrm>
              <a:prstGeom prst="rect">
                <a:avLst/>
              </a:prstGeom>
              <a:grp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00" b="0">
                    <a:solidFill>
                      <a:srgbClr val="C00000"/>
                    </a:solidFill>
                    <a:latin typeface="+mn-lt"/>
                  </a:rPr>
                  <a:t>Attribute length</a:t>
                </a:r>
              </a:p>
            </p:txBody>
          </p:sp>
          <p:sp>
            <p:nvSpPr>
              <p:cNvPr id="17435" name="Rectangle 27"/>
              <p:cNvSpPr>
                <a:spLocks noChangeArrowheads="1"/>
              </p:cNvSpPr>
              <p:nvPr/>
            </p:nvSpPr>
            <p:spPr bwMode="auto">
              <a:xfrm>
                <a:off x="4752" y="1920"/>
                <a:ext cx="672" cy="240"/>
              </a:xfrm>
              <a:prstGeom prst="rect">
                <a:avLst/>
              </a:prstGeom>
              <a:grp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300" b="0">
                    <a:solidFill>
                      <a:srgbClr val="C00000"/>
                    </a:solidFill>
                    <a:latin typeface="+mn-lt"/>
                  </a:rPr>
                  <a:t>Attribute value</a:t>
                </a:r>
              </a:p>
            </p:txBody>
          </p:sp>
        </p:grpSp>
        <p:sp>
          <p:nvSpPr>
            <p:cNvPr id="17444" name="Rectangle 36"/>
            <p:cNvSpPr>
              <a:spLocks noChangeArrowheads="1"/>
            </p:cNvSpPr>
            <p:nvPr/>
          </p:nvSpPr>
          <p:spPr bwMode="auto">
            <a:xfrm>
              <a:off x="3408" y="2160"/>
              <a:ext cx="2016" cy="192"/>
            </a:xfrm>
            <a:prstGeom prst="rect">
              <a:avLst/>
            </a:prstGeom>
            <a:grp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C00000"/>
                  </a:solidFill>
                  <a:latin typeface="+mn-lt"/>
                </a:rPr>
                <a:t>……</a:t>
              </a:r>
            </a:p>
          </p:txBody>
        </p:sp>
      </p:grpSp>
      <p:sp>
        <p:nvSpPr>
          <p:cNvPr id="17447" name="Line 39"/>
          <p:cNvSpPr>
            <a:spLocks noChangeShapeType="1"/>
          </p:cNvSpPr>
          <p:nvPr/>
        </p:nvSpPr>
        <p:spPr bwMode="auto">
          <a:xfrm flipV="1">
            <a:off x="4724400" y="2011362"/>
            <a:ext cx="685800" cy="1036638"/>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8" name="Line 40"/>
          <p:cNvSpPr>
            <a:spLocks noChangeShapeType="1"/>
          </p:cNvSpPr>
          <p:nvPr/>
        </p:nvSpPr>
        <p:spPr bwMode="auto">
          <a:xfrm flipV="1">
            <a:off x="4724400" y="2865437"/>
            <a:ext cx="685800" cy="563563"/>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49" name="Rectangle 41"/>
          <p:cNvSpPr>
            <a:spLocks noChangeArrowheads="1"/>
          </p:cNvSpPr>
          <p:nvPr/>
        </p:nvSpPr>
        <p:spPr bwMode="auto">
          <a:xfrm>
            <a:off x="457200" y="1524000"/>
            <a:ext cx="4267200" cy="381000"/>
          </a:xfrm>
          <a:prstGeom prst="rect">
            <a:avLst/>
          </a:prstGeom>
          <a:noFill/>
          <a:ln w="9525">
            <a:solidFill>
              <a:schemeClr val="tx1"/>
            </a:solidFill>
            <a:miter lim="800000"/>
            <a:headEnd/>
            <a:tailEnd/>
          </a:ln>
          <a:effectLst/>
        </p:spPr>
        <p:txBody>
          <a:bodyPr wrap="none" anchor="ctr"/>
          <a:lstStyle/>
          <a:p>
            <a:pPr algn="ctr"/>
            <a:r>
              <a:rPr lang="en-US" altLang="zh-CN" sz="1800" b="0">
                <a:latin typeface="+mn-lt"/>
              </a:rPr>
              <a:t>BGP header</a:t>
            </a:r>
          </a:p>
        </p:txBody>
      </p:sp>
      <p:grpSp>
        <p:nvGrpSpPr>
          <p:cNvPr id="17452" name="Group 44"/>
          <p:cNvGrpSpPr>
            <a:grpSpLocks/>
          </p:cNvGrpSpPr>
          <p:nvPr/>
        </p:nvGrpSpPr>
        <p:grpSpPr bwMode="auto">
          <a:xfrm>
            <a:off x="5410200" y="3505200"/>
            <a:ext cx="3200400" cy="914400"/>
            <a:chOff x="3408" y="960"/>
            <a:chExt cx="2016" cy="576"/>
          </a:xfrm>
          <a:solidFill>
            <a:schemeClr val="accent6">
              <a:lumMod val="20000"/>
              <a:lumOff val="80000"/>
            </a:schemeClr>
          </a:solidFill>
        </p:grpSpPr>
        <p:grpSp>
          <p:nvGrpSpPr>
            <p:cNvPr id="17453" name="Group 45"/>
            <p:cNvGrpSpPr>
              <a:grpSpLocks/>
            </p:cNvGrpSpPr>
            <p:nvPr/>
          </p:nvGrpSpPr>
          <p:grpSpPr bwMode="auto">
            <a:xfrm>
              <a:off x="3408" y="960"/>
              <a:ext cx="2016" cy="192"/>
              <a:chOff x="3168" y="1200"/>
              <a:chExt cx="2016" cy="240"/>
            </a:xfrm>
            <a:grpFill/>
          </p:grpSpPr>
          <p:sp>
            <p:nvSpPr>
              <p:cNvPr id="17454" name="Rectangle 46"/>
              <p:cNvSpPr>
                <a:spLocks noChangeArrowheads="1"/>
              </p:cNvSpPr>
              <p:nvPr/>
            </p:nvSpPr>
            <p:spPr bwMode="auto">
              <a:xfrm>
                <a:off x="3168" y="1200"/>
                <a:ext cx="1008" cy="240"/>
              </a:xfrm>
              <a:prstGeom prst="rect">
                <a:avLst/>
              </a:prstGeom>
              <a:grpFill/>
              <a:ln w="9525">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6">
                        <a:lumMod val="75000"/>
                      </a:schemeClr>
                    </a:solidFill>
                    <a:latin typeface="+mn-lt"/>
                  </a:rPr>
                  <a:t>Length (1 octet)</a:t>
                </a:r>
              </a:p>
            </p:txBody>
          </p:sp>
          <p:sp>
            <p:nvSpPr>
              <p:cNvPr id="17455" name="Rectangle 47"/>
              <p:cNvSpPr>
                <a:spLocks noChangeArrowheads="1"/>
              </p:cNvSpPr>
              <p:nvPr/>
            </p:nvSpPr>
            <p:spPr bwMode="auto">
              <a:xfrm>
                <a:off x="4176" y="1200"/>
                <a:ext cx="1008" cy="240"/>
              </a:xfrm>
              <a:prstGeom prst="rect">
                <a:avLst/>
              </a:prstGeom>
              <a:grpFill/>
              <a:ln w="9525">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6">
                        <a:lumMod val="75000"/>
                      </a:schemeClr>
                    </a:solidFill>
                    <a:latin typeface="+mn-lt"/>
                  </a:rPr>
                  <a:t>Prefix (variable)</a:t>
                </a:r>
              </a:p>
            </p:txBody>
          </p:sp>
        </p:grpSp>
        <p:grpSp>
          <p:nvGrpSpPr>
            <p:cNvPr id="17456" name="Group 48"/>
            <p:cNvGrpSpPr>
              <a:grpSpLocks/>
            </p:cNvGrpSpPr>
            <p:nvPr/>
          </p:nvGrpSpPr>
          <p:grpSpPr bwMode="auto">
            <a:xfrm>
              <a:off x="3408" y="1344"/>
              <a:ext cx="2016" cy="192"/>
              <a:chOff x="3168" y="1200"/>
              <a:chExt cx="2016" cy="240"/>
            </a:xfrm>
            <a:grpFill/>
          </p:grpSpPr>
          <p:sp>
            <p:nvSpPr>
              <p:cNvPr id="17457" name="Rectangle 49"/>
              <p:cNvSpPr>
                <a:spLocks noChangeArrowheads="1"/>
              </p:cNvSpPr>
              <p:nvPr/>
            </p:nvSpPr>
            <p:spPr bwMode="auto">
              <a:xfrm>
                <a:off x="3168" y="1200"/>
                <a:ext cx="1008" cy="240"/>
              </a:xfrm>
              <a:prstGeom prst="rect">
                <a:avLst/>
              </a:prstGeom>
              <a:grpFill/>
              <a:ln w="9525">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6">
                        <a:lumMod val="75000"/>
                      </a:schemeClr>
                    </a:solidFill>
                    <a:latin typeface="+mn-lt"/>
                  </a:rPr>
                  <a:t>Length (1 octet)</a:t>
                </a:r>
              </a:p>
            </p:txBody>
          </p:sp>
          <p:sp>
            <p:nvSpPr>
              <p:cNvPr id="17458" name="Rectangle 50"/>
              <p:cNvSpPr>
                <a:spLocks noChangeArrowheads="1"/>
              </p:cNvSpPr>
              <p:nvPr/>
            </p:nvSpPr>
            <p:spPr bwMode="auto">
              <a:xfrm>
                <a:off x="4176" y="1200"/>
                <a:ext cx="1008" cy="240"/>
              </a:xfrm>
              <a:prstGeom prst="rect">
                <a:avLst/>
              </a:prstGeom>
              <a:grpFill/>
              <a:ln w="9525">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solidFill>
                      <a:schemeClr val="accent6">
                        <a:lumMod val="75000"/>
                      </a:schemeClr>
                    </a:solidFill>
                    <a:latin typeface="+mn-lt"/>
                  </a:rPr>
                  <a:t>Prefix (variable)</a:t>
                </a:r>
              </a:p>
            </p:txBody>
          </p:sp>
        </p:grpSp>
        <p:sp>
          <p:nvSpPr>
            <p:cNvPr id="17459" name="Rectangle 51"/>
            <p:cNvSpPr>
              <a:spLocks noChangeArrowheads="1"/>
            </p:cNvSpPr>
            <p:nvPr/>
          </p:nvSpPr>
          <p:spPr bwMode="auto">
            <a:xfrm>
              <a:off x="3408" y="1152"/>
              <a:ext cx="2016" cy="192"/>
            </a:xfrm>
            <a:prstGeom prst="rect">
              <a:avLst/>
            </a:prstGeom>
            <a:grpFill/>
            <a:ln w="9525">
              <a:solidFill>
                <a:schemeClr val="accent6">
                  <a:lumMod val="7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accent6">
                      <a:lumMod val="75000"/>
                    </a:schemeClr>
                  </a:solidFill>
                  <a:latin typeface="+mn-lt"/>
                </a:rPr>
                <a:t>……</a:t>
              </a:r>
            </a:p>
          </p:txBody>
        </p:sp>
      </p:grpSp>
      <p:sp>
        <p:nvSpPr>
          <p:cNvPr id="17460" name="Line 52"/>
          <p:cNvSpPr>
            <a:spLocks noChangeShapeType="1"/>
          </p:cNvSpPr>
          <p:nvPr/>
        </p:nvSpPr>
        <p:spPr bwMode="auto">
          <a:xfrm>
            <a:off x="4724400" y="3429000"/>
            <a:ext cx="685800" cy="762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1" name="Line 53"/>
          <p:cNvSpPr>
            <a:spLocks noChangeShapeType="1"/>
          </p:cNvSpPr>
          <p:nvPr/>
        </p:nvSpPr>
        <p:spPr bwMode="auto">
          <a:xfrm>
            <a:off x="4724400" y="3810000"/>
            <a:ext cx="685800" cy="60960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952895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Tunnels</a:t>
            </a:r>
          </a:p>
          <a:p>
            <a:pPr marL="800100" lvl="1" indent="-457200">
              <a:buFont typeface="+mj-lt"/>
              <a:buAutoNum type="arabicPeriod"/>
            </a:pPr>
            <a:r>
              <a:rPr lang="en-US" sz="2000" dirty="0" smtClean="0"/>
              <a:t>Routing Protocols -- RIP, </a:t>
            </a:r>
            <a:r>
              <a:rPr lang="en-US" sz="2000" dirty="0" err="1" smtClean="0"/>
              <a:t>RIPng</a:t>
            </a:r>
            <a:endParaRPr lang="en-US" sz="2000" dirty="0" smtClean="0"/>
          </a:p>
          <a:p>
            <a:pPr marL="800100" lvl="1" indent="-457200">
              <a:buFont typeface="+mj-lt"/>
              <a:buAutoNum type="arabicPeriod"/>
            </a:pPr>
            <a:r>
              <a:rPr lang="en-US" sz="2000" dirty="0" smtClean="0"/>
              <a:t>Routing Protocols -- OSPF</a:t>
            </a:r>
          </a:p>
          <a:p>
            <a:pPr marL="800100" lvl="1" indent="-457200">
              <a:buFont typeface="+mj-lt"/>
              <a:buAutoNum type="arabicPeriod"/>
            </a:pPr>
            <a:r>
              <a:rPr lang="en-US" sz="2000" dirty="0" smtClean="0"/>
              <a:t>IS-IS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28913152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381000" y="0"/>
            <a:ext cx="7562850" cy="1000125"/>
          </a:xfrm>
        </p:spPr>
        <p:txBody>
          <a:bodyPr/>
          <a:lstStyle/>
          <a:p>
            <a:r>
              <a:rPr lang="en-US" altLang="en-US" sz="3200"/>
              <a:t>Type 3: BGP Update Message</a:t>
            </a:r>
          </a:p>
        </p:txBody>
      </p:sp>
      <p:sp>
        <p:nvSpPr>
          <p:cNvPr id="88067" name="Rectangle 3"/>
          <p:cNvSpPr>
            <a:spLocks noGrp="1" noChangeArrowheads="1"/>
          </p:cNvSpPr>
          <p:nvPr>
            <p:ph type="body" idx="1"/>
          </p:nvPr>
        </p:nvSpPr>
        <p:spPr>
          <a:xfrm>
            <a:off x="457200" y="914400"/>
            <a:ext cx="7642225" cy="4398963"/>
          </a:xfrm>
        </p:spPr>
        <p:txBody>
          <a:bodyPr>
            <a:normAutofit/>
          </a:bodyPr>
          <a:lstStyle/>
          <a:p>
            <a:pPr>
              <a:lnSpc>
                <a:spcPct val="90000"/>
              </a:lnSpc>
              <a:buFontTx/>
              <a:buNone/>
            </a:pPr>
            <a:r>
              <a:rPr lang="en-US" altLang="en-US" sz="2000" b="1" dirty="0">
                <a:solidFill>
                  <a:schemeClr val="accent2"/>
                </a:solidFill>
                <a:effectLst>
                  <a:outerShdw blurRad="38100" dist="38100" dir="2700000" algn="tl">
                    <a:srgbClr val="C0C0C0"/>
                  </a:outerShdw>
                </a:effectLst>
                <a:cs typeface="Courier New" panose="02070309020205020404" pitchFamily="49" charset="0"/>
              </a:rPr>
              <a:t>Network-Layer Reachability Information</a:t>
            </a:r>
            <a:r>
              <a:rPr lang="en-US" altLang="en-US" sz="2000" b="1" dirty="0">
                <a:solidFill>
                  <a:schemeClr val="accent2"/>
                </a:solidFill>
                <a:effectLst>
                  <a:outerShdw blurRad="38100" dist="38100" dir="2700000" algn="tl">
                    <a:srgbClr val="C0C0C0"/>
                  </a:outerShdw>
                </a:effectLst>
                <a:cs typeface="Times New Roman" panose="02020603050405020304" pitchFamily="18" charset="0"/>
              </a:rPr>
              <a:t> (NLRI)</a:t>
            </a:r>
          </a:p>
          <a:p>
            <a:pPr>
              <a:lnSpc>
                <a:spcPct val="90000"/>
              </a:lnSpc>
            </a:pPr>
            <a:r>
              <a:rPr lang="en-US" altLang="en-US" sz="2000" dirty="0"/>
              <a:t>This is one or more (Length, Prefix) tuples that advertise IP address prefixes and their lengths.</a:t>
            </a:r>
          </a:p>
          <a:p>
            <a:pPr>
              <a:lnSpc>
                <a:spcPct val="90000"/>
              </a:lnSpc>
            </a:pPr>
            <a:r>
              <a:rPr lang="en-US" altLang="en-US" sz="2000" dirty="0"/>
              <a:t>192.168.160.0/19 </a:t>
            </a:r>
          </a:p>
          <a:p>
            <a:pPr lvl="1">
              <a:lnSpc>
                <a:spcPct val="90000"/>
              </a:lnSpc>
            </a:pPr>
            <a:r>
              <a:rPr lang="en-US" altLang="en-US" sz="2000" dirty="0"/>
              <a:t>Prefix = 192.168.160.0</a:t>
            </a:r>
          </a:p>
          <a:p>
            <a:pPr lvl="1">
              <a:lnSpc>
                <a:spcPct val="90000"/>
              </a:lnSpc>
            </a:pPr>
            <a:r>
              <a:rPr lang="en-US" altLang="en-US" sz="2000" dirty="0"/>
              <a:t>Prefix Length = 19</a:t>
            </a:r>
          </a:p>
          <a:p>
            <a:pPr>
              <a:lnSpc>
                <a:spcPct val="90000"/>
              </a:lnSpc>
              <a:buFontTx/>
              <a:buNone/>
            </a:pPr>
            <a:r>
              <a:rPr lang="en-US" altLang="en-US" sz="2000" b="1" dirty="0">
                <a:solidFill>
                  <a:schemeClr val="accent2"/>
                </a:solidFill>
                <a:effectLst>
                  <a:outerShdw blurRad="38100" dist="38100" dir="2700000" algn="tl">
                    <a:srgbClr val="C0C0C0"/>
                  </a:outerShdw>
                </a:effectLst>
              </a:rPr>
              <a:t>Path Attributes</a:t>
            </a:r>
          </a:p>
          <a:p>
            <a:pPr>
              <a:lnSpc>
                <a:spcPct val="90000"/>
              </a:lnSpc>
            </a:pPr>
            <a:r>
              <a:rPr lang="en-US" altLang="en-US" sz="2000" dirty="0"/>
              <a:t>This is described later, providing the information that allows BGP to choose a shortest path, detect routing loops, and determine routing policy.</a:t>
            </a:r>
          </a:p>
          <a:p>
            <a:pPr>
              <a:lnSpc>
                <a:spcPct val="90000"/>
              </a:lnSpc>
              <a:buFontTx/>
              <a:buNone/>
            </a:pPr>
            <a:r>
              <a:rPr lang="en-US" altLang="en-US" sz="2000" b="1" dirty="0">
                <a:solidFill>
                  <a:schemeClr val="accent2"/>
                </a:solidFill>
                <a:effectLst>
                  <a:outerShdw blurRad="38100" dist="38100" dir="2700000" algn="tl">
                    <a:srgbClr val="C0C0C0"/>
                  </a:outerShdw>
                </a:effectLst>
              </a:rPr>
              <a:t>Withdrawn Routes</a:t>
            </a:r>
          </a:p>
          <a:p>
            <a:pPr>
              <a:lnSpc>
                <a:spcPct val="90000"/>
              </a:lnSpc>
            </a:pPr>
            <a:r>
              <a:rPr lang="en-US" altLang="en-US" sz="2000" dirty="0"/>
              <a:t>These are (Length, Prefix) tuples describing destination that have become unreachable and are being withdrawn from service</a:t>
            </a:r>
            <a:r>
              <a:rPr lang="en-US" altLang="en-US" sz="2000" dirty="0" smtClean="0"/>
              <a:t>.</a:t>
            </a:r>
            <a:endParaRPr lang="en-US" altLang="en-US" sz="2000" dirty="0"/>
          </a:p>
        </p:txBody>
      </p:sp>
    </p:spTree>
    <p:extLst>
      <p:ext uri="{BB962C8B-B14F-4D97-AF65-F5344CB8AC3E}">
        <p14:creationId xmlns:p14="http://schemas.microsoft.com/office/powerpoint/2010/main" val="320206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BGP Attribute Categories</a:t>
            </a:r>
            <a:endParaRPr lang="en-US" dirty="0"/>
          </a:p>
        </p:txBody>
      </p:sp>
      <p:sp>
        <p:nvSpPr>
          <p:cNvPr id="3" name="Content Placeholder 2"/>
          <p:cNvSpPr>
            <a:spLocks noGrp="1"/>
          </p:cNvSpPr>
          <p:nvPr>
            <p:ph idx="1"/>
          </p:nvPr>
        </p:nvSpPr>
        <p:spPr/>
        <p:txBody>
          <a:bodyPr>
            <a:normAutofit/>
          </a:bodyPr>
          <a:lstStyle/>
          <a:p>
            <a:r>
              <a:rPr lang="en-US" sz="2000" b="1" dirty="0" smtClean="0"/>
              <a:t>Well-Known Mandatory </a:t>
            </a:r>
            <a:r>
              <a:rPr lang="en-US" sz="2000" dirty="0" smtClean="0"/>
              <a:t>: Must be recognized and included in all BGP Update messages</a:t>
            </a:r>
          </a:p>
          <a:p>
            <a:r>
              <a:rPr lang="en-US" sz="2000" b="1" dirty="0" smtClean="0"/>
              <a:t>Well-Known Discretionary</a:t>
            </a:r>
            <a:r>
              <a:rPr lang="en-US" sz="2000" dirty="0" smtClean="0"/>
              <a:t>: Must be recognized but may or may not be included in a specific Update message</a:t>
            </a:r>
          </a:p>
          <a:p>
            <a:r>
              <a:rPr lang="en-US" sz="2000" b="1" dirty="0" smtClean="0"/>
              <a:t>Optional Transitive</a:t>
            </a:r>
            <a:r>
              <a:rPr lang="en-US" sz="2000" dirty="0" smtClean="0"/>
              <a:t>: Not required to be supported. Accept the attribute and pass on to peers</a:t>
            </a:r>
          </a:p>
          <a:p>
            <a:r>
              <a:rPr lang="en-US" sz="2000" b="1" dirty="0"/>
              <a:t>Optional Non-transitive</a:t>
            </a:r>
            <a:r>
              <a:rPr lang="en-US" sz="2000" dirty="0"/>
              <a:t>: </a:t>
            </a:r>
            <a:r>
              <a:rPr lang="en-US" sz="2000" dirty="0" smtClean="0"/>
              <a:t>Not required to be supported. Quietly ignore and not advertise to other peers. </a:t>
            </a:r>
            <a:endParaRPr lang="en-US" sz="2000" dirty="0"/>
          </a:p>
        </p:txBody>
      </p:sp>
    </p:spTree>
    <p:extLst>
      <p:ext uri="{BB962C8B-B14F-4D97-AF65-F5344CB8AC3E}">
        <p14:creationId xmlns:p14="http://schemas.microsoft.com/office/powerpoint/2010/main" val="16052279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4000" b="1"/>
              <a:t>Update message (cont.)</a:t>
            </a:r>
          </a:p>
        </p:txBody>
      </p:sp>
      <p:sp>
        <p:nvSpPr>
          <p:cNvPr id="18435" name="Rectangle 3"/>
          <p:cNvSpPr>
            <a:spLocks noGrp="1" noChangeArrowheads="1"/>
          </p:cNvSpPr>
          <p:nvPr>
            <p:ph type="body" idx="1"/>
          </p:nvPr>
        </p:nvSpPr>
        <p:spPr bwMode="auto">
          <a:xfrm>
            <a:off x="457200" y="3200400"/>
            <a:ext cx="8229600" cy="29257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r>
              <a:rPr lang="en-US" altLang="zh-CN" sz="2000" b="1" dirty="0"/>
              <a:t>Attribute flag (1 octet):</a:t>
            </a:r>
          </a:p>
          <a:p>
            <a:pPr lvl="1"/>
            <a:r>
              <a:rPr lang="en-US" altLang="zh-CN" sz="1800" dirty="0"/>
              <a:t>O bit: attribute is optional (O=1), or required (O=0).</a:t>
            </a:r>
          </a:p>
          <a:p>
            <a:pPr lvl="1"/>
            <a:r>
              <a:rPr lang="en-US" altLang="zh-CN" sz="1800" dirty="0"/>
              <a:t>T bit: an optional attribute is transitive (T=1), or non-transitive (T=1). </a:t>
            </a:r>
            <a:r>
              <a:rPr lang="en-US" altLang="zh-CN" sz="1800" dirty="0" smtClean="0"/>
              <a:t> Set to 1 for Well-known attributes</a:t>
            </a:r>
            <a:endParaRPr lang="en-US" altLang="zh-CN" sz="1800" dirty="0"/>
          </a:p>
          <a:p>
            <a:pPr lvl="1"/>
            <a:r>
              <a:rPr lang="en-US" altLang="zh-CN" sz="1800" dirty="0"/>
              <a:t>P bit: the information in the optional transitive attribute is partial (P=1), or complete (P=0</a:t>
            </a:r>
            <a:r>
              <a:rPr lang="en-US" altLang="zh-CN" sz="1800" dirty="0" smtClean="0"/>
              <a:t>). Set to </a:t>
            </a:r>
            <a:r>
              <a:rPr lang="en-US" altLang="zh-CN" dirty="0"/>
              <a:t>0 for </a:t>
            </a:r>
            <a:r>
              <a:rPr lang="en-US" altLang="zh-CN" dirty="0" smtClean="0"/>
              <a:t>well-known attributes and </a:t>
            </a:r>
            <a:r>
              <a:rPr lang="en-US" altLang="zh-CN" dirty="0"/>
              <a:t>for optional non-transitive attributes</a:t>
            </a:r>
            <a:endParaRPr lang="en-US" altLang="zh-CN" sz="1800" dirty="0"/>
          </a:p>
          <a:p>
            <a:pPr lvl="1"/>
            <a:r>
              <a:rPr lang="en-US" altLang="zh-CN" sz="1800" dirty="0"/>
              <a:t>E bit: the attribute length is two octets (E=1), or one octet (E=0).</a:t>
            </a:r>
          </a:p>
          <a:p>
            <a:pPr>
              <a:buFontTx/>
              <a:buNone/>
            </a:pPr>
            <a:endParaRPr lang="en-US" altLang="zh-CN" b="1" dirty="0"/>
          </a:p>
        </p:txBody>
      </p:sp>
      <p:grpSp>
        <p:nvGrpSpPr>
          <p:cNvPr id="18437" name="Group 5"/>
          <p:cNvGrpSpPr>
            <a:grpSpLocks/>
          </p:cNvGrpSpPr>
          <p:nvPr/>
        </p:nvGrpSpPr>
        <p:grpSpPr bwMode="auto">
          <a:xfrm>
            <a:off x="1981200" y="1447800"/>
            <a:ext cx="4267200" cy="304800"/>
            <a:chOff x="3408" y="1920"/>
            <a:chExt cx="2016" cy="240"/>
          </a:xfrm>
          <a:noFill/>
        </p:grpSpPr>
        <p:sp>
          <p:nvSpPr>
            <p:cNvPr id="18438" name="Rectangle 6"/>
            <p:cNvSpPr>
              <a:spLocks noChangeArrowheads="1"/>
            </p:cNvSpPr>
            <p:nvPr/>
          </p:nvSpPr>
          <p:spPr bwMode="auto">
            <a:xfrm>
              <a:off x="3408" y="1920"/>
              <a:ext cx="67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Attribute type</a:t>
              </a:r>
            </a:p>
          </p:txBody>
        </p:sp>
        <p:sp>
          <p:nvSpPr>
            <p:cNvPr id="18439" name="Rectangle 7"/>
            <p:cNvSpPr>
              <a:spLocks noChangeArrowheads="1"/>
            </p:cNvSpPr>
            <p:nvPr/>
          </p:nvSpPr>
          <p:spPr bwMode="auto">
            <a:xfrm>
              <a:off x="4080" y="1920"/>
              <a:ext cx="67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Attribute length</a:t>
              </a:r>
            </a:p>
          </p:txBody>
        </p:sp>
        <p:sp>
          <p:nvSpPr>
            <p:cNvPr id="18440" name="Rectangle 8"/>
            <p:cNvSpPr>
              <a:spLocks noChangeArrowheads="1"/>
            </p:cNvSpPr>
            <p:nvPr/>
          </p:nvSpPr>
          <p:spPr bwMode="auto">
            <a:xfrm>
              <a:off x="4752" y="1920"/>
              <a:ext cx="672" cy="240"/>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Attribute value</a:t>
              </a:r>
            </a:p>
          </p:txBody>
        </p:sp>
      </p:grpSp>
      <p:grpSp>
        <p:nvGrpSpPr>
          <p:cNvPr id="18453" name="Group 21"/>
          <p:cNvGrpSpPr>
            <a:grpSpLocks/>
          </p:cNvGrpSpPr>
          <p:nvPr/>
        </p:nvGrpSpPr>
        <p:grpSpPr bwMode="auto">
          <a:xfrm>
            <a:off x="1219200" y="2255838"/>
            <a:ext cx="3200400" cy="304800"/>
            <a:chOff x="1392" y="1200"/>
            <a:chExt cx="2016" cy="192"/>
          </a:xfrm>
          <a:noFill/>
        </p:grpSpPr>
        <p:sp>
          <p:nvSpPr>
            <p:cNvPr id="18447" name="Rectangle 15"/>
            <p:cNvSpPr>
              <a:spLocks noChangeArrowheads="1"/>
            </p:cNvSpPr>
            <p:nvPr/>
          </p:nvSpPr>
          <p:spPr bwMode="auto">
            <a:xfrm>
              <a:off x="1392" y="1200"/>
              <a:ext cx="96"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O</a:t>
              </a:r>
            </a:p>
          </p:txBody>
        </p:sp>
        <p:sp>
          <p:nvSpPr>
            <p:cNvPr id="18448" name="Rectangle 16"/>
            <p:cNvSpPr>
              <a:spLocks noChangeArrowheads="1"/>
            </p:cNvSpPr>
            <p:nvPr/>
          </p:nvSpPr>
          <p:spPr bwMode="auto">
            <a:xfrm>
              <a:off x="1488" y="1200"/>
              <a:ext cx="96"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T</a:t>
              </a:r>
            </a:p>
          </p:txBody>
        </p:sp>
        <p:sp>
          <p:nvSpPr>
            <p:cNvPr id="18449" name="Rectangle 17"/>
            <p:cNvSpPr>
              <a:spLocks noChangeArrowheads="1"/>
            </p:cNvSpPr>
            <p:nvPr/>
          </p:nvSpPr>
          <p:spPr bwMode="auto">
            <a:xfrm>
              <a:off x="1584" y="1200"/>
              <a:ext cx="96"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P</a:t>
              </a:r>
            </a:p>
          </p:txBody>
        </p:sp>
        <p:sp>
          <p:nvSpPr>
            <p:cNvPr id="18450" name="Rectangle 18"/>
            <p:cNvSpPr>
              <a:spLocks noChangeArrowheads="1"/>
            </p:cNvSpPr>
            <p:nvPr/>
          </p:nvSpPr>
          <p:spPr bwMode="auto">
            <a:xfrm>
              <a:off x="1680" y="1200"/>
              <a:ext cx="96"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E</a:t>
              </a:r>
            </a:p>
          </p:txBody>
        </p:sp>
        <p:sp>
          <p:nvSpPr>
            <p:cNvPr id="18451" name="Rectangle 19"/>
            <p:cNvSpPr>
              <a:spLocks noChangeArrowheads="1"/>
            </p:cNvSpPr>
            <p:nvPr/>
          </p:nvSpPr>
          <p:spPr bwMode="auto">
            <a:xfrm>
              <a:off x="1776" y="1200"/>
              <a:ext cx="528"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0</a:t>
              </a:r>
            </a:p>
          </p:txBody>
        </p:sp>
        <p:sp>
          <p:nvSpPr>
            <p:cNvPr id="18452" name="Rectangle 20"/>
            <p:cNvSpPr>
              <a:spLocks noChangeArrowheads="1"/>
            </p:cNvSpPr>
            <p:nvPr/>
          </p:nvSpPr>
          <p:spPr bwMode="auto">
            <a:xfrm>
              <a:off x="2304" y="1200"/>
              <a:ext cx="1104" cy="192"/>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b="0">
                  <a:latin typeface="+mn-lt"/>
                </a:rPr>
                <a:t>Attribute type code</a:t>
              </a:r>
            </a:p>
          </p:txBody>
        </p:sp>
      </p:grpSp>
      <p:sp>
        <p:nvSpPr>
          <p:cNvPr id="18454" name="Line 22"/>
          <p:cNvSpPr>
            <a:spLocks noChangeShapeType="1"/>
          </p:cNvSpPr>
          <p:nvPr/>
        </p:nvSpPr>
        <p:spPr bwMode="auto">
          <a:xfrm flipH="1">
            <a:off x="1219200" y="1782762"/>
            <a:ext cx="762000" cy="473076"/>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5" name="Line 23"/>
          <p:cNvSpPr>
            <a:spLocks noChangeShapeType="1"/>
          </p:cNvSpPr>
          <p:nvPr/>
        </p:nvSpPr>
        <p:spPr bwMode="auto">
          <a:xfrm>
            <a:off x="3403600" y="1782762"/>
            <a:ext cx="1016000" cy="473076"/>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458849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76200"/>
            <a:ext cx="7886700" cy="457200"/>
          </a:xfrm>
        </p:spPr>
        <p:txBody>
          <a:bodyPr>
            <a:normAutofit fontScale="90000"/>
          </a:bodyPr>
          <a:lstStyle/>
          <a:p>
            <a:r>
              <a:rPr lang="en-US" dirty="0" smtClean="0"/>
              <a:t>BGP Attributes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2760221"/>
              </p:ext>
            </p:extLst>
          </p:nvPr>
        </p:nvGraphicFramePr>
        <p:xfrm>
          <a:off x="228600" y="533396"/>
          <a:ext cx="8610601" cy="6161067"/>
        </p:xfrm>
        <a:graphic>
          <a:graphicData uri="http://schemas.openxmlformats.org/drawingml/2006/table">
            <a:tbl>
              <a:tblPr firstRow="1" bandRow="1">
                <a:tableStyleId>{5C22544A-7EE6-4342-B048-85BDC9FD1C3A}</a:tableStyleId>
              </a:tblPr>
              <a:tblGrid>
                <a:gridCol w="609600"/>
                <a:gridCol w="1981200"/>
                <a:gridCol w="762000"/>
                <a:gridCol w="3124200"/>
                <a:gridCol w="2133601"/>
              </a:tblGrid>
              <a:tr h="597119">
                <a:tc>
                  <a:txBody>
                    <a:bodyPr/>
                    <a:lstStyle/>
                    <a:p>
                      <a:r>
                        <a:rPr lang="en-US" sz="1400" dirty="0" smtClean="0">
                          <a:latin typeface="+mj-lt"/>
                        </a:rPr>
                        <a:t>Type Code</a:t>
                      </a:r>
                      <a:endParaRPr lang="en-US" sz="1400" dirty="0">
                        <a:latin typeface="+mj-lt"/>
                      </a:endParaRPr>
                    </a:p>
                  </a:txBody>
                  <a:tcPr/>
                </a:tc>
                <a:tc>
                  <a:txBody>
                    <a:bodyPr/>
                    <a:lstStyle/>
                    <a:p>
                      <a:r>
                        <a:rPr lang="en-US" sz="1400" dirty="0" smtClean="0">
                          <a:latin typeface="+mj-lt"/>
                        </a:rPr>
                        <a:t>Name</a:t>
                      </a:r>
                      <a:endParaRPr lang="en-US" sz="1400" dirty="0">
                        <a:latin typeface="+mj-lt"/>
                      </a:endParaRPr>
                    </a:p>
                  </a:txBody>
                  <a:tcPr/>
                </a:tc>
                <a:tc>
                  <a:txBody>
                    <a:bodyPr/>
                    <a:lstStyle/>
                    <a:p>
                      <a:r>
                        <a:rPr lang="en-US" sz="1400" dirty="0" smtClean="0">
                          <a:latin typeface="+mj-lt"/>
                        </a:rPr>
                        <a:t>Value</a:t>
                      </a:r>
                      <a:r>
                        <a:rPr lang="en-US" sz="1400" baseline="0" dirty="0" smtClean="0">
                          <a:latin typeface="+mj-lt"/>
                        </a:rPr>
                        <a:t> Code</a:t>
                      </a:r>
                      <a:endParaRPr lang="en-US" sz="1400" dirty="0">
                        <a:latin typeface="+mj-lt"/>
                      </a:endParaRPr>
                    </a:p>
                  </a:txBody>
                  <a:tcPr/>
                </a:tc>
                <a:tc>
                  <a:txBody>
                    <a:bodyPr/>
                    <a:lstStyle/>
                    <a:p>
                      <a:r>
                        <a:rPr lang="en-US" sz="1400" dirty="0" smtClean="0">
                          <a:latin typeface="+mj-lt"/>
                        </a:rPr>
                        <a:t>Description</a:t>
                      </a:r>
                      <a:endParaRPr lang="en-US" sz="1400" dirty="0">
                        <a:latin typeface="+mj-lt"/>
                      </a:endParaRPr>
                    </a:p>
                  </a:txBody>
                  <a:tcPr/>
                </a:tc>
                <a:tc>
                  <a:txBody>
                    <a:bodyPr/>
                    <a:lstStyle/>
                    <a:p>
                      <a:endParaRPr lang="en-US" sz="1400" dirty="0">
                        <a:latin typeface="+mj-lt"/>
                      </a:endParaRPr>
                    </a:p>
                  </a:txBody>
                  <a:tcPr/>
                </a:tc>
              </a:tr>
              <a:tr h="355824">
                <a:tc>
                  <a:txBody>
                    <a:bodyPr/>
                    <a:lstStyle/>
                    <a:p>
                      <a:r>
                        <a:rPr lang="en-US" sz="1400" dirty="0" smtClean="0">
                          <a:latin typeface="+mj-lt"/>
                        </a:rPr>
                        <a:t>1</a:t>
                      </a:r>
                      <a:endParaRPr lang="en-US" sz="1400" dirty="0">
                        <a:latin typeface="+mj-lt"/>
                      </a:endParaRPr>
                    </a:p>
                  </a:txBody>
                  <a:tcPr/>
                </a:tc>
                <a:tc>
                  <a:txBody>
                    <a:bodyPr/>
                    <a:lstStyle/>
                    <a:p>
                      <a:r>
                        <a:rPr lang="en-US" sz="1400" dirty="0" smtClean="0"/>
                        <a:t>Origin</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IGP</a:t>
                      </a:r>
                      <a:endParaRPr lang="en-US" sz="1400" dirty="0">
                        <a:latin typeface="+mj-lt"/>
                      </a:endParaRPr>
                    </a:p>
                  </a:txBody>
                  <a:tcPr/>
                </a:tc>
                <a:tc rowSpan="3">
                  <a:txBody>
                    <a:bodyPr/>
                    <a:lstStyle/>
                    <a:p>
                      <a:r>
                        <a:rPr lang="en-US" sz="1400" dirty="0" smtClean="0">
                          <a:latin typeface="+mj-lt"/>
                        </a:rPr>
                        <a:t>Well-Known Mandatory</a:t>
                      </a:r>
                      <a:endParaRPr lang="en-US" sz="1400" dirty="0">
                        <a:latin typeface="+mj-lt"/>
                      </a:endParaRPr>
                    </a:p>
                  </a:txBody>
                  <a:tcPr/>
                </a:tc>
              </a:tr>
              <a:tr h="355824">
                <a:tc>
                  <a:txBody>
                    <a:bodyPr/>
                    <a:lstStyle/>
                    <a:p>
                      <a:endParaRPr lang="en-US" sz="1400" dirty="0">
                        <a:latin typeface="+mj-lt"/>
                      </a:endParaRPr>
                    </a:p>
                  </a:txBody>
                  <a:tcPr/>
                </a:tc>
                <a:tc>
                  <a:txBody>
                    <a:bodyPr/>
                    <a:lstStyle/>
                    <a:p>
                      <a:endParaRPr lang="en-US" sz="1400" dirty="0"/>
                    </a:p>
                  </a:txBody>
                  <a:tcPr/>
                </a:tc>
                <a:tc>
                  <a:txBody>
                    <a:bodyPr/>
                    <a:lstStyle/>
                    <a:p>
                      <a:r>
                        <a:rPr lang="en-US" sz="1400" dirty="0" smtClean="0">
                          <a:latin typeface="+mj-lt"/>
                        </a:rPr>
                        <a:t>1</a:t>
                      </a:r>
                      <a:endParaRPr lang="en-US" sz="1400" dirty="0">
                        <a:latin typeface="+mj-lt"/>
                      </a:endParaRPr>
                    </a:p>
                  </a:txBody>
                  <a:tcPr/>
                </a:tc>
                <a:tc>
                  <a:txBody>
                    <a:bodyPr/>
                    <a:lstStyle/>
                    <a:p>
                      <a:r>
                        <a:rPr lang="en-US" sz="1400" dirty="0" smtClean="0">
                          <a:latin typeface="+mj-lt"/>
                        </a:rPr>
                        <a:t>EGP</a:t>
                      </a:r>
                      <a:endParaRPr lang="en-US" sz="1400" dirty="0">
                        <a:latin typeface="+mj-lt"/>
                      </a:endParaRPr>
                    </a:p>
                  </a:txBody>
                  <a:tcPr/>
                </a:tc>
                <a:tc vMerge="1">
                  <a:txBody>
                    <a:bodyPr/>
                    <a:lstStyle/>
                    <a:p>
                      <a:endParaRPr lang="en-US" sz="1600" dirty="0">
                        <a:latin typeface="+mj-lt"/>
                      </a:endParaRPr>
                    </a:p>
                  </a:txBody>
                  <a:tcPr/>
                </a:tc>
              </a:tr>
              <a:tr h="355824">
                <a:tc>
                  <a:txBody>
                    <a:bodyPr/>
                    <a:lstStyle/>
                    <a:p>
                      <a:endParaRPr lang="en-US" sz="1400" dirty="0">
                        <a:latin typeface="+mj-lt"/>
                      </a:endParaRPr>
                    </a:p>
                  </a:txBody>
                  <a:tcPr/>
                </a:tc>
                <a:tc>
                  <a:txBody>
                    <a:bodyPr/>
                    <a:lstStyle/>
                    <a:p>
                      <a:endParaRPr lang="en-US" sz="1400" dirty="0"/>
                    </a:p>
                  </a:txBody>
                  <a:tcPr/>
                </a:tc>
                <a:tc>
                  <a:txBody>
                    <a:bodyPr/>
                    <a:lstStyle/>
                    <a:p>
                      <a:r>
                        <a:rPr lang="en-US" sz="1400" dirty="0" smtClean="0">
                          <a:latin typeface="+mj-lt"/>
                        </a:rPr>
                        <a:t>2</a:t>
                      </a:r>
                      <a:endParaRPr lang="en-US" sz="1400" dirty="0">
                        <a:latin typeface="+mj-lt"/>
                      </a:endParaRPr>
                    </a:p>
                  </a:txBody>
                  <a:tcPr/>
                </a:tc>
                <a:tc>
                  <a:txBody>
                    <a:bodyPr/>
                    <a:lstStyle/>
                    <a:p>
                      <a:r>
                        <a:rPr lang="en-US" sz="1400" dirty="0" smtClean="0">
                          <a:latin typeface="+mj-lt"/>
                        </a:rPr>
                        <a:t>Incomplete</a:t>
                      </a:r>
                      <a:endParaRPr lang="en-US" sz="1400" dirty="0">
                        <a:latin typeface="+mj-lt"/>
                      </a:endParaRPr>
                    </a:p>
                  </a:txBody>
                  <a:tcPr/>
                </a:tc>
                <a:tc vMerge="1">
                  <a:txBody>
                    <a:bodyPr/>
                    <a:lstStyle/>
                    <a:p>
                      <a:endParaRPr lang="en-US" sz="1600" dirty="0">
                        <a:latin typeface="+mj-lt"/>
                      </a:endParaRPr>
                    </a:p>
                  </a:txBody>
                  <a:tcPr/>
                </a:tc>
              </a:tr>
              <a:tr h="355824">
                <a:tc>
                  <a:txBody>
                    <a:bodyPr/>
                    <a:lstStyle/>
                    <a:p>
                      <a:r>
                        <a:rPr lang="en-US" sz="1400" dirty="0" smtClean="0">
                          <a:latin typeface="+mj-lt"/>
                        </a:rPr>
                        <a:t>2</a:t>
                      </a:r>
                      <a:endParaRPr lang="en-US" sz="1400" dirty="0">
                        <a:latin typeface="+mj-lt"/>
                      </a:endParaRPr>
                    </a:p>
                  </a:txBody>
                  <a:tcPr/>
                </a:tc>
                <a:tc>
                  <a:txBody>
                    <a:bodyPr/>
                    <a:lstStyle/>
                    <a:p>
                      <a:r>
                        <a:rPr lang="en-US" sz="1400" dirty="0" smtClean="0"/>
                        <a:t>AS_PATH</a:t>
                      </a:r>
                      <a:endParaRPr lang="en-US" sz="1400" dirty="0"/>
                    </a:p>
                  </a:txBody>
                  <a:tcPr/>
                </a:tc>
                <a:tc>
                  <a:txBody>
                    <a:bodyPr/>
                    <a:lstStyle/>
                    <a:p>
                      <a:r>
                        <a:rPr lang="en-US" sz="1400" dirty="0" smtClean="0">
                          <a:latin typeface="+mj-lt"/>
                        </a:rPr>
                        <a:t>1</a:t>
                      </a:r>
                      <a:endParaRPr lang="en-US" sz="1400" dirty="0">
                        <a:latin typeface="+mj-lt"/>
                      </a:endParaRPr>
                    </a:p>
                  </a:txBody>
                  <a:tcPr/>
                </a:tc>
                <a:tc>
                  <a:txBody>
                    <a:bodyPr/>
                    <a:lstStyle/>
                    <a:p>
                      <a:r>
                        <a:rPr lang="en-US" sz="1400" dirty="0" smtClean="0">
                          <a:latin typeface="+mj-lt"/>
                        </a:rPr>
                        <a:t>AS_SET</a:t>
                      </a:r>
                      <a:endParaRPr lang="en-US" sz="1400" dirty="0">
                        <a:latin typeface="+mj-lt"/>
                      </a:endParaRPr>
                    </a:p>
                  </a:txBody>
                  <a:tcPr/>
                </a:tc>
                <a:tc rowSpan="4">
                  <a:txBody>
                    <a:bodyPr/>
                    <a:lstStyle/>
                    <a:p>
                      <a:r>
                        <a:rPr lang="en-US" sz="1400" dirty="0" smtClean="0">
                          <a:latin typeface="+mj-lt"/>
                        </a:rPr>
                        <a:t>Well-Known Mandatory</a:t>
                      </a:r>
                    </a:p>
                    <a:p>
                      <a:endParaRPr lang="en-US" sz="1400" dirty="0">
                        <a:latin typeface="+mj-lt"/>
                      </a:endParaRPr>
                    </a:p>
                  </a:txBody>
                  <a:tcPr/>
                </a:tc>
              </a:tr>
              <a:tr h="355824">
                <a:tc>
                  <a:txBody>
                    <a:bodyPr/>
                    <a:lstStyle/>
                    <a:p>
                      <a:endParaRPr lang="en-US" sz="1400" dirty="0">
                        <a:latin typeface="+mj-lt"/>
                      </a:endParaRPr>
                    </a:p>
                  </a:txBody>
                  <a:tcPr/>
                </a:tc>
                <a:tc>
                  <a:txBody>
                    <a:bodyPr/>
                    <a:lstStyle/>
                    <a:p>
                      <a:endParaRPr lang="en-US" sz="1400" dirty="0"/>
                    </a:p>
                  </a:txBody>
                  <a:tcPr/>
                </a:tc>
                <a:tc>
                  <a:txBody>
                    <a:bodyPr/>
                    <a:lstStyle/>
                    <a:p>
                      <a:r>
                        <a:rPr lang="en-US" sz="1400" dirty="0" smtClean="0">
                          <a:latin typeface="+mj-lt"/>
                        </a:rPr>
                        <a:t>2</a:t>
                      </a:r>
                      <a:endParaRPr lang="en-US" sz="1400" dirty="0">
                        <a:latin typeface="+mj-lt"/>
                      </a:endParaRPr>
                    </a:p>
                  </a:txBody>
                  <a:tcPr/>
                </a:tc>
                <a:tc>
                  <a:txBody>
                    <a:bodyPr/>
                    <a:lstStyle/>
                    <a:p>
                      <a:r>
                        <a:rPr lang="en-US" sz="1400" dirty="0" smtClean="0">
                          <a:latin typeface="+mj-lt"/>
                        </a:rPr>
                        <a:t>AS_SEQUENCE</a:t>
                      </a:r>
                      <a:endParaRPr lang="en-US" sz="1400" dirty="0">
                        <a:latin typeface="+mj-lt"/>
                      </a:endParaRPr>
                    </a:p>
                  </a:txBody>
                  <a:tcPr/>
                </a:tc>
                <a:tc vMerge="1">
                  <a:txBody>
                    <a:bodyPr/>
                    <a:lstStyle/>
                    <a:p>
                      <a:endParaRPr lang="en-US" sz="1600" dirty="0">
                        <a:latin typeface="+mj-lt"/>
                      </a:endParaRPr>
                    </a:p>
                  </a:txBody>
                  <a:tcPr/>
                </a:tc>
              </a:tr>
              <a:tr h="355824">
                <a:tc>
                  <a:txBody>
                    <a:bodyPr/>
                    <a:lstStyle/>
                    <a:p>
                      <a:endParaRPr lang="en-US" sz="1400" dirty="0">
                        <a:latin typeface="+mj-lt"/>
                      </a:endParaRPr>
                    </a:p>
                  </a:txBody>
                  <a:tcPr/>
                </a:tc>
                <a:tc>
                  <a:txBody>
                    <a:bodyPr/>
                    <a:lstStyle/>
                    <a:p>
                      <a:endParaRPr lang="en-US" sz="1400" dirty="0"/>
                    </a:p>
                  </a:txBody>
                  <a:tcPr/>
                </a:tc>
                <a:tc>
                  <a:txBody>
                    <a:bodyPr/>
                    <a:lstStyle/>
                    <a:p>
                      <a:r>
                        <a:rPr lang="en-US" sz="1400" dirty="0" smtClean="0">
                          <a:latin typeface="+mj-lt"/>
                        </a:rPr>
                        <a:t>3</a:t>
                      </a:r>
                      <a:endParaRPr lang="en-US" sz="1400" dirty="0">
                        <a:latin typeface="+mj-lt"/>
                      </a:endParaRPr>
                    </a:p>
                  </a:txBody>
                  <a:tcPr/>
                </a:tc>
                <a:tc>
                  <a:txBody>
                    <a:bodyPr/>
                    <a:lstStyle/>
                    <a:p>
                      <a:r>
                        <a:rPr lang="en-US" sz="1400" dirty="0" smtClean="0">
                          <a:latin typeface="+mj-lt"/>
                        </a:rPr>
                        <a:t>AS_CONFED_SET</a:t>
                      </a:r>
                      <a:endParaRPr lang="en-US" sz="1400" dirty="0">
                        <a:latin typeface="+mj-lt"/>
                      </a:endParaRPr>
                    </a:p>
                  </a:txBody>
                  <a:tcPr/>
                </a:tc>
                <a:tc vMerge="1">
                  <a:txBody>
                    <a:bodyPr/>
                    <a:lstStyle/>
                    <a:p>
                      <a:endParaRPr lang="en-US" sz="1600" dirty="0">
                        <a:latin typeface="+mj-lt"/>
                      </a:endParaRPr>
                    </a:p>
                  </a:txBody>
                  <a:tcPr/>
                </a:tc>
              </a:tr>
              <a:tr h="355824">
                <a:tc>
                  <a:txBody>
                    <a:bodyPr/>
                    <a:lstStyle/>
                    <a:p>
                      <a:endParaRPr lang="en-US" sz="1400" dirty="0">
                        <a:latin typeface="+mj-lt"/>
                      </a:endParaRPr>
                    </a:p>
                  </a:txBody>
                  <a:tcPr/>
                </a:tc>
                <a:tc>
                  <a:txBody>
                    <a:bodyPr/>
                    <a:lstStyle/>
                    <a:p>
                      <a:endParaRPr lang="en-US" sz="1400" dirty="0"/>
                    </a:p>
                  </a:txBody>
                  <a:tcPr/>
                </a:tc>
                <a:tc>
                  <a:txBody>
                    <a:bodyPr/>
                    <a:lstStyle/>
                    <a:p>
                      <a:r>
                        <a:rPr lang="en-US" sz="1400" dirty="0" smtClean="0">
                          <a:latin typeface="+mj-lt"/>
                        </a:rPr>
                        <a:t>4</a:t>
                      </a:r>
                      <a:endParaRPr lang="en-US" sz="1400" dirty="0">
                        <a:latin typeface="+mj-lt"/>
                      </a:endParaRPr>
                    </a:p>
                  </a:txBody>
                  <a:tcPr/>
                </a:tc>
                <a:tc>
                  <a:txBody>
                    <a:bodyPr/>
                    <a:lstStyle/>
                    <a:p>
                      <a:r>
                        <a:rPr lang="en-US" sz="1400" dirty="0" smtClean="0">
                          <a:latin typeface="+mj-lt"/>
                        </a:rPr>
                        <a:t>AS_CONFED_SEQUENCE</a:t>
                      </a:r>
                      <a:endParaRPr lang="en-US" sz="1400" dirty="0">
                        <a:latin typeface="+mj-lt"/>
                      </a:endParaRPr>
                    </a:p>
                  </a:txBody>
                  <a:tcPr/>
                </a:tc>
                <a:tc vMerge="1">
                  <a:txBody>
                    <a:bodyPr/>
                    <a:lstStyle/>
                    <a:p>
                      <a:endParaRPr lang="en-US" sz="1600" dirty="0">
                        <a:latin typeface="+mj-lt"/>
                      </a:endParaRPr>
                    </a:p>
                  </a:txBody>
                  <a:tcPr/>
                </a:tc>
              </a:tr>
              <a:tr h="341117">
                <a:tc>
                  <a:txBody>
                    <a:bodyPr/>
                    <a:lstStyle/>
                    <a:p>
                      <a:r>
                        <a:rPr lang="en-US" sz="1400" dirty="0" smtClean="0">
                          <a:latin typeface="+mj-lt"/>
                        </a:rPr>
                        <a:t>3</a:t>
                      </a:r>
                      <a:endParaRPr lang="en-US" sz="1400" dirty="0">
                        <a:latin typeface="+mj-lt"/>
                      </a:endParaRPr>
                    </a:p>
                  </a:txBody>
                  <a:tcPr/>
                </a:tc>
                <a:tc>
                  <a:txBody>
                    <a:bodyPr/>
                    <a:lstStyle/>
                    <a:p>
                      <a:r>
                        <a:rPr lang="en-US" sz="1400" dirty="0" smtClean="0"/>
                        <a:t>NEXT_HOP</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Next-Hop</a:t>
                      </a:r>
                      <a:r>
                        <a:rPr lang="en-US" sz="1400" baseline="0" dirty="0" smtClean="0">
                          <a:latin typeface="+mj-lt"/>
                        </a:rPr>
                        <a:t> IP Address</a:t>
                      </a:r>
                      <a:endParaRPr lang="en-US" sz="1400" dirty="0">
                        <a:latin typeface="+mj-lt"/>
                      </a:endParaRPr>
                    </a:p>
                  </a:txBody>
                  <a:tcPr/>
                </a:tc>
                <a:tc>
                  <a:txBody>
                    <a:bodyPr/>
                    <a:lstStyle/>
                    <a:p>
                      <a:r>
                        <a:rPr lang="en-US" sz="1400" dirty="0" smtClean="0">
                          <a:latin typeface="+mj-lt"/>
                        </a:rPr>
                        <a:t>Well-Known Mandatory</a:t>
                      </a:r>
                      <a:endParaRPr lang="en-US" sz="1400" dirty="0">
                        <a:latin typeface="+mj-lt"/>
                      </a:endParaRPr>
                    </a:p>
                  </a:txBody>
                  <a:tcPr/>
                </a:tc>
              </a:tr>
              <a:tr h="355824">
                <a:tc>
                  <a:txBody>
                    <a:bodyPr/>
                    <a:lstStyle/>
                    <a:p>
                      <a:r>
                        <a:rPr lang="en-US" sz="1400" dirty="0" smtClean="0">
                          <a:latin typeface="+mj-lt"/>
                        </a:rPr>
                        <a:t>4</a:t>
                      </a:r>
                      <a:endParaRPr lang="en-US" sz="1400" dirty="0">
                        <a:latin typeface="+mj-lt"/>
                      </a:endParaRPr>
                    </a:p>
                  </a:txBody>
                  <a:tcPr/>
                </a:tc>
                <a:tc>
                  <a:txBody>
                    <a:bodyPr/>
                    <a:lstStyle/>
                    <a:p>
                      <a:r>
                        <a:rPr lang="en-US" sz="1400" dirty="0" smtClean="0"/>
                        <a:t>MULTI_EXIT_DISC</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4-octet MET</a:t>
                      </a:r>
                      <a:endParaRPr lang="en-US" sz="1400" dirty="0">
                        <a:latin typeface="+mj-lt"/>
                      </a:endParaRPr>
                    </a:p>
                  </a:txBody>
                  <a:tcPr/>
                </a:tc>
                <a:tc>
                  <a:txBody>
                    <a:bodyPr/>
                    <a:lstStyle/>
                    <a:p>
                      <a:r>
                        <a:rPr lang="en-US" sz="1400" dirty="0" smtClean="0">
                          <a:latin typeface="+mj-lt"/>
                        </a:rPr>
                        <a:t>Optional Non-transitive</a:t>
                      </a:r>
                      <a:endParaRPr lang="en-US" sz="1400" dirty="0">
                        <a:latin typeface="+mj-lt"/>
                      </a:endParaRPr>
                    </a:p>
                  </a:txBody>
                  <a:tcPr/>
                </a:tc>
              </a:tr>
              <a:tr h="355824">
                <a:tc>
                  <a:txBody>
                    <a:bodyPr/>
                    <a:lstStyle/>
                    <a:p>
                      <a:r>
                        <a:rPr lang="en-US" sz="1400" dirty="0" smtClean="0">
                          <a:latin typeface="+mj-lt"/>
                        </a:rPr>
                        <a:t>5</a:t>
                      </a:r>
                      <a:endParaRPr lang="en-US" sz="1400" dirty="0">
                        <a:latin typeface="+mj-lt"/>
                      </a:endParaRPr>
                    </a:p>
                  </a:txBody>
                  <a:tcPr/>
                </a:tc>
                <a:tc>
                  <a:txBody>
                    <a:bodyPr/>
                    <a:lstStyle/>
                    <a:p>
                      <a:r>
                        <a:rPr lang="en-US" sz="1400" dirty="0" smtClean="0"/>
                        <a:t>LOCAL_PREF</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4-octet</a:t>
                      </a:r>
                      <a:r>
                        <a:rPr lang="en-US" sz="1400" baseline="0" dirty="0" smtClean="0">
                          <a:latin typeface="+mj-lt"/>
                        </a:rPr>
                        <a:t> LOCAL_PREF</a:t>
                      </a:r>
                      <a:endParaRPr lang="en-US" sz="1400" dirty="0">
                        <a:latin typeface="+mj-lt"/>
                      </a:endParaRPr>
                    </a:p>
                  </a:txBody>
                  <a:tcPr/>
                </a:tc>
                <a:tc>
                  <a:txBody>
                    <a:bodyPr/>
                    <a:lstStyle/>
                    <a:p>
                      <a:r>
                        <a:rPr lang="en-US" sz="1400" dirty="0" smtClean="0">
                          <a:latin typeface="+mj-lt"/>
                        </a:rPr>
                        <a:t>Well-Known Discretionary</a:t>
                      </a:r>
                      <a:endParaRPr lang="en-US" sz="1400" dirty="0">
                        <a:latin typeface="+mj-lt"/>
                      </a:endParaRPr>
                    </a:p>
                  </a:txBody>
                  <a:tcPr/>
                </a:tc>
              </a:tr>
              <a:tr h="355824">
                <a:tc>
                  <a:txBody>
                    <a:bodyPr/>
                    <a:lstStyle/>
                    <a:p>
                      <a:r>
                        <a:rPr lang="en-US" sz="1400" dirty="0" smtClean="0">
                          <a:latin typeface="+mj-lt"/>
                        </a:rPr>
                        <a:t>6</a:t>
                      </a:r>
                      <a:endParaRPr lang="en-US" sz="1400" dirty="0">
                        <a:latin typeface="+mj-lt"/>
                      </a:endParaRPr>
                    </a:p>
                  </a:txBody>
                  <a:tcPr/>
                </a:tc>
                <a:tc>
                  <a:txBody>
                    <a:bodyPr/>
                    <a:lstStyle/>
                    <a:p>
                      <a:r>
                        <a:rPr lang="en-US" sz="1400" dirty="0" smtClean="0"/>
                        <a:t>ATOMIC_AGGREGATE</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None</a:t>
                      </a:r>
                      <a:endParaRPr lang="en-US" sz="1400" dirty="0">
                        <a:latin typeface="+mj-lt"/>
                      </a:endParaRPr>
                    </a:p>
                  </a:txBody>
                  <a:tcPr/>
                </a:tc>
                <a:tc>
                  <a:txBody>
                    <a:bodyPr/>
                    <a:lstStyle/>
                    <a:p>
                      <a:r>
                        <a:rPr lang="en-US" sz="1400" dirty="0" smtClean="0">
                          <a:latin typeface="+mj-lt"/>
                        </a:rPr>
                        <a:t>Well-Known Discretionary</a:t>
                      </a:r>
                      <a:endParaRPr lang="en-US" sz="1400" dirty="0">
                        <a:latin typeface="+mj-lt"/>
                      </a:endParaRPr>
                    </a:p>
                  </a:txBody>
                  <a:tcPr/>
                </a:tc>
              </a:tr>
              <a:tr h="597119">
                <a:tc>
                  <a:txBody>
                    <a:bodyPr/>
                    <a:lstStyle/>
                    <a:p>
                      <a:r>
                        <a:rPr lang="en-US" sz="1400" dirty="0" smtClean="0">
                          <a:latin typeface="+mj-lt"/>
                        </a:rPr>
                        <a:t>7</a:t>
                      </a:r>
                      <a:endParaRPr lang="en-US" sz="1400" dirty="0">
                        <a:latin typeface="+mj-lt"/>
                      </a:endParaRPr>
                    </a:p>
                  </a:txBody>
                  <a:tcPr/>
                </a:tc>
                <a:tc>
                  <a:txBody>
                    <a:bodyPr/>
                    <a:lstStyle/>
                    <a:p>
                      <a:r>
                        <a:rPr lang="en-US" sz="1400" dirty="0" smtClean="0"/>
                        <a:t>AGGREGATOR</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AS Number and IP Address of aggregator</a:t>
                      </a:r>
                      <a:endParaRPr lang="en-US" sz="1400" dirty="0">
                        <a:latin typeface="+mj-lt"/>
                      </a:endParaRPr>
                    </a:p>
                  </a:txBody>
                  <a:tcPr/>
                </a:tc>
                <a:tc>
                  <a:txBody>
                    <a:bodyPr/>
                    <a:lstStyle/>
                    <a:p>
                      <a:r>
                        <a:rPr lang="en-US" sz="1400" dirty="0" smtClean="0">
                          <a:latin typeface="+mj-lt"/>
                        </a:rPr>
                        <a:t>Well-Known Discretionary</a:t>
                      </a:r>
                      <a:endParaRPr lang="en-US" sz="1400" dirty="0">
                        <a:latin typeface="+mj-lt"/>
                      </a:endParaRPr>
                    </a:p>
                  </a:txBody>
                  <a:tcPr/>
                </a:tc>
              </a:tr>
              <a:tr h="355824">
                <a:tc>
                  <a:txBody>
                    <a:bodyPr/>
                    <a:lstStyle/>
                    <a:p>
                      <a:r>
                        <a:rPr lang="en-US" sz="1400" dirty="0" smtClean="0">
                          <a:latin typeface="+mj-lt"/>
                        </a:rPr>
                        <a:t>8</a:t>
                      </a:r>
                      <a:endParaRPr lang="en-US" sz="1400" dirty="0">
                        <a:latin typeface="+mj-lt"/>
                      </a:endParaRPr>
                    </a:p>
                  </a:txBody>
                  <a:tcPr/>
                </a:tc>
                <a:tc>
                  <a:txBody>
                    <a:bodyPr/>
                    <a:lstStyle/>
                    <a:p>
                      <a:r>
                        <a:rPr lang="en-US" sz="1400" dirty="0" smtClean="0"/>
                        <a:t>COMMUNITY</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4-octet community identifier</a:t>
                      </a:r>
                      <a:endParaRPr lang="en-US" sz="1400" dirty="0">
                        <a:latin typeface="+mj-lt"/>
                      </a:endParaRPr>
                    </a:p>
                  </a:txBody>
                  <a:tcPr/>
                </a:tc>
                <a:tc>
                  <a:txBody>
                    <a:bodyPr/>
                    <a:lstStyle/>
                    <a:p>
                      <a:r>
                        <a:rPr lang="en-US" sz="1400" dirty="0" smtClean="0">
                          <a:latin typeface="+mj-lt"/>
                        </a:rPr>
                        <a:t>Optional Transitive</a:t>
                      </a:r>
                      <a:endParaRPr lang="en-US" sz="1400" dirty="0">
                        <a:latin typeface="+mj-lt"/>
                      </a:endParaRPr>
                    </a:p>
                  </a:txBody>
                  <a:tcPr/>
                </a:tc>
              </a:tr>
              <a:tr h="355824">
                <a:tc>
                  <a:txBody>
                    <a:bodyPr/>
                    <a:lstStyle/>
                    <a:p>
                      <a:r>
                        <a:rPr lang="en-US" sz="1400" dirty="0" smtClean="0">
                          <a:latin typeface="+mj-lt"/>
                        </a:rPr>
                        <a:t>9</a:t>
                      </a:r>
                      <a:endParaRPr lang="en-US" sz="1400" dirty="0">
                        <a:latin typeface="+mj-lt"/>
                      </a:endParaRPr>
                    </a:p>
                  </a:txBody>
                  <a:tcPr/>
                </a:tc>
                <a:tc>
                  <a:txBody>
                    <a:bodyPr/>
                    <a:lstStyle/>
                    <a:p>
                      <a:r>
                        <a:rPr lang="en-US" sz="1400" dirty="0" smtClean="0"/>
                        <a:t>ORIGINATOR_ID</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4-octet router ID of originator</a:t>
                      </a:r>
                      <a:endParaRPr lang="en-US" sz="1400" dirty="0">
                        <a:latin typeface="+mj-lt"/>
                      </a:endParaRPr>
                    </a:p>
                  </a:txBody>
                  <a:tcPr/>
                </a:tc>
                <a:tc>
                  <a:txBody>
                    <a:bodyPr/>
                    <a:lstStyle/>
                    <a:p>
                      <a:r>
                        <a:rPr lang="en-US" sz="1400" dirty="0" smtClean="0">
                          <a:latin typeface="+mj-lt"/>
                        </a:rPr>
                        <a:t>Optional Non-transitive</a:t>
                      </a:r>
                      <a:endParaRPr lang="en-US" sz="1400" dirty="0">
                        <a:latin typeface="+mj-lt"/>
                      </a:endParaRPr>
                    </a:p>
                  </a:txBody>
                  <a:tcPr/>
                </a:tc>
              </a:tr>
              <a:tr h="355824">
                <a:tc>
                  <a:txBody>
                    <a:bodyPr/>
                    <a:lstStyle/>
                    <a:p>
                      <a:r>
                        <a:rPr lang="en-US" sz="1400" dirty="0" smtClean="0">
                          <a:latin typeface="+mj-lt"/>
                        </a:rPr>
                        <a:t>10</a:t>
                      </a:r>
                      <a:endParaRPr lang="en-US" sz="1400" dirty="0">
                        <a:latin typeface="+mj-lt"/>
                      </a:endParaRPr>
                    </a:p>
                  </a:txBody>
                  <a:tcPr/>
                </a:tc>
                <a:tc>
                  <a:txBody>
                    <a:bodyPr/>
                    <a:lstStyle/>
                    <a:p>
                      <a:r>
                        <a:rPr lang="en-US" sz="1400" dirty="0" smtClean="0"/>
                        <a:t>CLUSTER_LIST</a:t>
                      </a:r>
                      <a:endParaRPr lang="en-US" sz="1400" dirty="0"/>
                    </a:p>
                  </a:txBody>
                  <a:tcPr/>
                </a:tc>
                <a:tc>
                  <a:txBody>
                    <a:bodyPr/>
                    <a:lstStyle/>
                    <a:p>
                      <a:r>
                        <a:rPr lang="en-US" sz="1400" dirty="0" smtClean="0">
                          <a:latin typeface="+mj-lt"/>
                        </a:rPr>
                        <a:t>0</a:t>
                      </a:r>
                      <a:endParaRPr lang="en-US" sz="1400" dirty="0">
                        <a:latin typeface="+mj-lt"/>
                      </a:endParaRPr>
                    </a:p>
                  </a:txBody>
                  <a:tcPr/>
                </a:tc>
                <a:tc>
                  <a:txBody>
                    <a:bodyPr/>
                    <a:lstStyle/>
                    <a:p>
                      <a:r>
                        <a:rPr lang="en-US" sz="1400" dirty="0" smtClean="0">
                          <a:latin typeface="+mj-lt"/>
                        </a:rPr>
                        <a:t>Variable-length</a:t>
                      </a:r>
                      <a:r>
                        <a:rPr lang="en-US" sz="1400" baseline="0" dirty="0" smtClean="0">
                          <a:latin typeface="+mj-lt"/>
                        </a:rPr>
                        <a:t> list of cluster IDs</a:t>
                      </a:r>
                      <a:endParaRPr lang="en-US" sz="1400" dirty="0">
                        <a:latin typeface="+mj-lt"/>
                      </a:endParaRPr>
                    </a:p>
                  </a:txBody>
                  <a:tcPr/>
                </a:tc>
                <a:tc>
                  <a:txBody>
                    <a:bodyPr/>
                    <a:lstStyle/>
                    <a:p>
                      <a:r>
                        <a:rPr lang="en-US" sz="1400" dirty="0" smtClean="0">
                          <a:latin typeface="+mj-lt"/>
                        </a:rPr>
                        <a:t>Optional Non-transitive</a:t>
                      </a:r>
                      <a:endParaRPr lang="en-US" sz="1400" dirty="0">
                        <a:latin typeface="+mj-lt"/>
                      </a:endParaRPr>
                    </a:p>
                  </a:txBody>
                  <a:tcPr/>
                </a:tc>
              </a:tr>
            </a:tbl>
          </a:graphicData>
        </a:graphic>
      </p:graphicFrame>
    </p:spTree>
    <p:extLst>
      <p:ext uri="{BB962C8B-B14F-4D97-AF65-F5344CB8AC3E}">
        <p14:creationId xmlns:p14="http://schemas.microsoft.com/office/powerpoint/2010/main" val="27808638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457200" y="274638"/>
            <a:ext cx="8229600"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l"/>
            <a:r>
              <a:rPr lang="en-US" altLang="zh-CN" sz="4000" b="1"/>
              <a:t>Update message (cont.)</a:t>
            </a:r>
          </a:p>
        </p:txBody>
      </p:sp>
      <p:sp>
        <p:nvSpPr>
          <p:cNvPr id="19459" name="Rectangle 3"/>
          <p:cNvSpPr>
            <a:spLocks noGrp="1" noChangeArrowheads="1"/>
          </p:cNvSpPr>
          <p:nvPr>
            <p:ph type="body" idx="1"/>
          </p:nvPr>
        </p:nvSpPr>
        <p:spPr bwMode="auto">
          <a:xfrm>
            <a:off x="457200" y="1295400"/>
            <a:ext cx="8229600" cy="48307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90000"/>
              </a:lnSpc>
            </a:pPr>
            <a:r>
              <a:rPr lang="en-US" altLang="zh-CN" sz="2400" b="1"/>
              <a:t>Attribute type code:</a:t>
            </a:r>
          </a:p>
          <a:p>
            <a:pPr lvl="1">
              <a:lnSpc>
                <a:spcPct val="90000"/>
              </a:lnSpc>
            </a:pPr>
            <a:r>
              <a:rPr lang="en-US" altLang="zh-CN" sz="1800"/>
              <a:t>ORIGIN (type code 1): defines the origin of the NLRI.</a:t>
            </a:r>
          </a:p>
          <a:p>
            <a:pPr lvl="1">
              <a:lnSpc>
                <a:spcPct val="90000"/>
              </a:lnSpc>
            </a:pPr>
            <a:r>
              <a:rPr lang="en-US" altLang="zh-CN" sz="1800"/>
              <a:t>AS_PATH (type code 2): lists the sequence of Ass that the route have traversed to reach the destination.</a:t>
            </a:r>
          </a:p>
          <a:p>
            <a:pPr lvl="1">
              <a:lnSpc>
                <a:spcPct val="90000"/>
              </a:lnSpc>
            </a:pPr>
            <a:r>
              <a:rPr lang="en-US" altLang="zh-CN" sz="1800"/>
              <a:t>NEXT_HOP (type code 3): defines the IP address of the border router that should be used as the next hop to the destination listed in the NLRI.</a:t>
            </a:r>
          </a:p>
          <a:p>
            <a:pPr lvl="1">
              <a:lnSpc>
                <a:spcPct val="90000"/>
              </a:lnSpc>
            </a:pPr>
            <a:r>
              <a:rPr lang="en-US" altLang="zh-CN" sz="1800"/>
              <a:t>MULTI_NEXT_DISC (type code 4): discriminates among multiple entry/exit points to a neighboring AS and gives a hint to the neighboring AS about the preferred path.</a:t>
            </a:r>
          </a:p>
          <a:p>
            <a:pPr lvl="1">
              <a:lnSpc>
                <a:spcPct val="90000"/>
              </a:lnSpc>
            </a:pPr>
            <a:r>
              <a:rPr lang="en-US" altLang="zh-CN" sz="1800"/>
              <a:t>LOCAL_PREF( type code 5): informs other BGP routers within the same AS of its degree of preference for an advertised route.</a:t>
            </a:r>
          </a:p>
          <a:p>
            <a:pPr lvl="1">
              <a:lnSpc>
                <a:spcPct val="90000"/>
              </a:lnSpc>
            </a:pPr>
            <a:r>
              <a:rPr lang="en-US" altLang="zh-CN" sz="1800"/>
              <a:t>ATOMIC_AGGREGATE (type code 6): informs other BGP routers that it selected a less specific route without selecting a more specific one that is included in it.</a:t>
            </a:r>
          </a:p>
          <a:p>
            <a:pPr lvl="1">
              <a:lnSpc>
                <a:spcPct val="90000"/>
              </a:lnSpc>
            </a:pPr>
            <a:r>
              <a:rPr lang="en-US" altLang="zh-CN" sz="1800"/>
              <a:t>AGGREGATOR (type code 7): specifies the last AS number that formed the aggregate route followed by the IP address of the BGP router that formed the aggregate route.</a:t>
            </a:r>
          </a:p>
          <a:p>
            <a:pPr lvl="1">
              <a:lnSpc>
                <a:spcPct val="90000"/>
              </a:lnSpc>
            </a:pPr>
            <a:endParaRPr lang="en-US" altLang="zh-CN" sz="1800"/>
          </a:p>
          <a:p>
            <a:pPr>
              <a:lnSpc>
                <a:spcPct val="90000"/>
              </a:lnSpc>
              <a:buFontTx/>
              <a:buNone/>
            </a:pPr>
            <a:endParaRPr lang="en-US" altLang="zh-CN" b="1"/>
          </a:p>
        </p:txBody>
      </p:sp>
    </p:spTree>
    <p:extLst>
      <p:ext uri="{BB962C8B-B14F-4D97-AF65-F5344CB8AC3E}">
        <p14:creationId xmlns:p14="http://schemas.microsoft.com/office/powerpoint/2010/main" val="21847034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xfrm>
            <a:off x="609600" y="228600"/>
            <a:ext cx="7886700" cy="854074"/>
          </a:xfrm>
          <a:noFill/>
          <a:ln/>
        </p:spPr>
        <p:txBody>
          <a:bodyPr lIns="86034" tIns="43016" rIns="86034" bIns="43016" anchor="ctr"/>
          <a:lstStyle/>
          <a:p>
            <a:r>
              <a:rPr lang="en-GB" altLang="en-US" dirty="0" smtClean="0"/>
              <a:t>The ORIGIN Attribute</a:t>
            </a:r>
            <a:endParaRPr lang="en-GB" altLang="en-US" dirty="0"/>
          </a:p>
        </p:txBody>
      </p:sp>
      <p:sp>
        <p:nvSpPr>
          <p:cNvPr id="646147" name="Rectangle 3"/>
          <p:cNvSpPr>
            <a:spLocks noGrp="1" noChangeArrowheads="1"/>
          </p:cNvSpPr>
          <p:nvPr>
            <p:ph type="body" idx="1"/>
          </p:nvPr>
        </p:nvSpPr>
        <p:spPr>
          <a:xfrm>
            <a:off x="428625" y="1219201"/>
            <a:ext cx="8483600" cy="5029199"/>
          </a:xfrm>
          <a:noFill/>
          <a:ln/>
        </p:spPr>
        <p:txBody>
          <a:bodyPr lIns="86034" tIns="43016" rIns="86034" bIns="43016"/>
          <a:lstStyle/>
          <a:p>
            <a:r>
              <a:rPr lang="en-GB" altLang="en-US" b="1" dirty="0" smtClean="0"/>
              <a:t>IGP</a:t>
            </a:r>
            <a:r>
              <a:rPr lang="en-GB" altLang="en-US" dirty="0" smtClean="0"/>
              <a:t> – The router was learned from a protocol internal to the originating AS.</a:t>
            </a:r>
          </a:p>
          <a:p>
            <a:r>
              <a:rPr lang="en-GB" altLang="en-US" b="1" dirty="0" smtClean="0"/>
              <a:t>EGP</a:t>
            </a:r>
            <a:r>
              <a:rPr lang="en-GB" altLang="en-US" dirty="0" smtClean="0"/>
              <a:t> – The route was learned from the Exterior Gateway Protocol</a:t>
            </a:r>
          </a:p>
          <a:p>
            <a:r>
              <a:rPr lang="en-GB" altLang="en-US" b="1" dirty="0" smtClean="0"/>
              <a:t>Incomplete</a:t>
            </a:r>
            <a:r>
              <a:rPr lang="en-GB" altLang="en-US" dirty="0" smtClean="0"/>
              <a:t> – The router was learned by some other means. Routes learns through redistribution has the incomplete origin attribute, because there is no way to determine the original source of the route.</a:t>
            </a:r>
            <a:endParaRPr lang="en-GB" altLang="en-US" dirty="0"/>
          </a:p>
        </p:txBody>
      </p:sp>
    </p:spTree>
    <p:extLst>
      <p:ext uri="{BB962C8B-B14F-4D97-AF65-F5344CB8AC3E}">
        <p14:creationId xmlns:p14="http://schemas.microsoft.com/office/powerpoint/2010/main" val="74174843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6084888" y="3254375"/>
            <a:ext cx="2830512" cy="51435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37955" name="Rectangle 3"/>
          <p:cNvSpPr>
            <a:spLocks noGrp="1" noChangeArrowheads="1"/>
          </p:cNvSpPr>
          <p:nvPr>
            <p:ph type="body" idx="1"/>
          </p:nvPr>
        </p:nvSpPr>
        <p:spPr>
          <a:xfrm>
            <a:off x="539750" y="1163637"/>
            <a:ext cx="5464176" cy="2968625"/>
          </a:xfrm>
          <a:noFill/>
          <a:ln/>
        </p:spPr>
        <p:txBody>
          <a:bodyPr lIns="86034" tIns="43016" rIns="86034" bIns="43016">
            <a:normAutofit/>
          </a:bodyPr>
          <a:lstStyle/>
          <a:p>
            <a:r>
              <a:rPr lang="en-GB" altLang="en-US" sz="2000" dirty="0"/>
              <a:t>Sequence of </a:t>
            </a:r>
            <a:r>
              <a:rPr lang="en-GB" altLang="en-US" sz="2000" dirty="0" smtClean="0"/>
              <a:t>ASs </a:t>
            </a:r>
            <a:r>
              <a:rPr lang="en-GB" altLang="en-US" sz="2000" dirty="0"/>
              <a:t>a route has </a:t>
            </a:r>
            <a:r>
              <a:rPr lang="en-GB" altLang="en-US" sz="2000" dirty="0" smtClean="0"/>
              <a:t>traversed – Prepended only when the route is advertised between EBGP peers</a:t>
            </a:r>
            <a:endParaRPr lang="en-GB" altLang="en-US" sz="2000" dirty="0"/>
          </a:p>
          <a:p>
            <a:r>
              <a:rPr lang="en-GB" altLang="en-US" sz="2000" dirty="0"/>
              <a:t>Loop detection</a:t>
            </a:r>
          </a:p>
          <a:p>
            <a:r>
              <a:rPr lang="en-GB" altLang="en-US" sz="2000" dirty="0"/>
              <a:t>Apply policy</a:t>
            </a:r>
          </a:p>
        </p:txBody>
      </p:sp>
      <p:sp>
        <p:nvSpPr>
          <p:cNvPr id="637956" name="Rectangle 4"/>
          <p:cNvSpPr>
            <a:spLocks noGrp="1" noChangeArrowheads="1"/>
          </p:cNvSpPr>
          <p:nvPr>
            <p:ph type="title"/>
          </p:nvPr>
        </p:nvSpPr>
        <p:spPr>
          <a:xfrm>
            <a:off x="539750" y="204789"/>
            <a:ext cx="7886700" cy="854074"/>
          </a:xfrm>
          <a:noFill/>
          <a:ln/>
        </p:spPr>
        <p:txBody>
          <a:bodyPr lIns="86034" tIns="43016" rIns="86034" bIns="43016"/>
          <a:lstStyle/>
          <a:p>
            <a:r>
              <a:rPr lang="en-GB" altLang="en-US" dirty="0" smtClean="0"/>
              <a:t>The AS-Path Attribute</a:t>
            </a:r>
            <a:endParaRPr lang="en-GB" altLang="en-US" dirty="0"/>
          </a:p>
        </p:txBody>
      </p:sp>
      <p:sp>
        <p:nvSpPr>
          <p:cNvPr id="637957" name="Line 5"/>
          <p:cNvSpPr>
            <a:spLocks noChangeShapeType="1"/>
          </p:cNvSpPr>
          <p:nvPr/>
        </p:nvSpPr>
        <p:spPr bwMode="auto">
          <a:xfrm flipV="1">
            <a:off x="3328988" y="4244975"/>
            <a:ext cx="831850" cy="936625"/>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37958" name="Line 6"/>
          <p:cNvSpPr>
            <a:spLocks noChangeShapeType="1"/>
          </p:cNvSpPr>
          <p:nvPr/>
        </p:nvSpPr>
        <p:spPr bwMode="auto">
          <a:xfrm flipH="1" flipV="1">
            <a:off x="4860925" y="3957638"/>
            <a:ext cx="1149350" cy="647700"/>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37959" name="Line 7"/>
          <p:cNvSpPr>
            <a:spLocks noChangeShapeType="1"/>
          </p:cNvSpPr>
          <p:nvPr/>
        </p:nvSpPr>
        <p:spPr bwMode="auto">
          <a:xfrm>
            <a:off x="6584950" y="2589213"/>
            <a:ext cx="1212850" cy="0"/>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37960" name="Line 8"/>
          <p:cNvSpPr>
            <a:spLocks noChangeShapeType="1"/>
          </p:cNvSpPr>
          <p:nvPr/>
        </p:nvSpPr>
        <p:spPr bwMode="auto">
          <a:xfrm flipV="1">
            <a:off x="4799013" y="2517775"/>
            <a:ext cx="830262" cy="935038"/>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37961"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6488" y="4978400"/>
            <a:ext cx="1825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2"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5663" y="3303588"/>
            <a:ext cx="18288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3188" y="2016125"/>
            <a:ext cx="1825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2163" y="1992313"/>
            <a:ext cx="1827212"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0538" y="3886200"/>
            <a:ext cx="1825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6" name="Line 14"/>
          <p:cNvSpPr>
            <a:spLocks noChangeShapeType="1"/>
          </p:cNvSpPr>
          <p:nvPr/>
        </p:nvSpPr>
        <p:spPr bwMode="auto">
          <a:xfrm flipH="1">
            <a:off x="4095750" y="5611813"/>
            <a:ext cx="958850" cy="0"/>
          </a:xfrm>
          <a:prstGeom prst="line">
            <a:avLst/>
          </a:prstGeom>
          <a:noFill/>
          <a:ln w="253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7967" name="Rectangle 15"/>
          <p:cNvSpPr>
            <a:spLocks noChangeArrowheads="1"/>
          </p:cNvSpPr>
          <p:nvPr/>
        </p:nvSpPr>
        <p:spPr bwMode="auto">
          <a:xfrm>
            <a:off x="4676775" y="5189538"/>
            <a:ext cx="3003550" cy="92075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37968" name="Rectangle 16"/>
          <p:cNvSpPr>
            <a:spLocks noChangeArrowheads="1"/>
          </p:cNvSpPr>
          <p:nvPr/>
        </p:nvSpPr>
        <p:spPr bwMode="auto">
          <a:xfrm>
            <a:off x="7458075" y="2251075"/>
            <a:ext cx="12747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100</a:t>
            </a:r>
          </a:p>
        </p:txBody>
      </p:sp>
      <p:sp>
        <p:nvSpPr>
          <p:cNvPr id="637969" name="Rectangle 17"/>
          <p:cNvSpPr>
            <a:spLocks noChangeArrowheads="1"/>
          </p:cNvSpPr>
          <p:nvPr/>
        </p:nvSpPr>
        <p:spPr bwMode="auto">
          <a:xfrm>
            <a:off x="3798888" y="3732213"/>
            <a:ext cx="11112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300</a:t>
            </a:r>
          </a:p>
        </p:txBody>
      </p:sp>
      <p:sp>
        <p:nvSpPr>
          <p:cNvPr id="637970" name="Rectangle 18"/>
          <p:cNvSpPr>
            <a:spLocks noChangeArrowheads="1"/>
          </p:cNvSpPr>
          <p:nvPr/>
        </p:nvSpPr>
        <p:spPr bwMode="auto">
          <a:xfrm>
            <a:off x="5437188" y="2251075"/>
            <a:ext cx="14065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200</a:t>
            </a:r>
          </a:p>
        </p:txBody>
      </p:sp>
      <p:sp>
        <p:nvSpPr>
          <p:cNvPr id="637971" name="Rectangle 19"/>
          <p:cNvSpPr>
            <a:spLocks noChangeArrowheads="1"/>
          </p:cNvSpPr>
          <p:nvPr/>
        </p:nvSpPr>
        <p:spPr bwMode="auto">
          <a:xfrm>
            <a:off x="2697163" y="5378450"/>
            <a:ext cx="1147762"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500</a:t>
            </a:r>
          </a:p>
        </p:txBody>
      </p:sp>
      <p:sp>
        <p:nvSpPr>
          <p:cNvPr id="637972" name="Rectangle 20"/>
          <p:cNvSpPr>
            <a:spLocks noChangeArrowheads="1"/>
          </p:cNvSpPr>
          <p:nvPr/>
        </p:nvSpPr>
        <p:spPr bwMode="auto">
          <a:xfrm>
            <a:off x="5865813" y="4194175"/>
            <a:ext cx="1292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400</a:t>
            </a:r>
          </a:p>
        </p:txBody>
      </p:sp>
      <p:sp>
        <p:nvSpPr>
          <p:cNvPr id="637973" name="Rectangle 21"/>
          <p:cNvSpPr>
            <a:spLocks noChangeArrowheads="1"/>
          </p:cNvSpPr>
          <p:nvPr/>
        </p:nvSpPr>
        <p:spPr bwMode="auto">
          <a:xfrm>
            <a:off x="5413375" y="2573338"/>
            <a:ext cx="1452563"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600">
                <a:latin typeface="Arial" panose="020B0604020202020204" pitchFamily="34" charset="0"/>
              </a:rPr>
              <a:t>170.10.0.0/16</a:t>
            </a:r>
          </a:p>
        </p:txBody>
      </p:sp>
      <p:sp>
        <p:nvSpPr>
          <p:cNvPr id="637974" name="Rectangle 22"/>
          <p:cNvSpPr>
            <a:spLocks noChangeArrowheads="1"/>
          </p:cNvSpPr>
          <p:nvPr/>
        </p:nvSpPr>
        <p:spPr bwMode="auto">
          <a:xfrm>
            <a:off x="7367588" y="2573338"/>
            <a:ext cx="1452562"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600">
                <a:latin typeface="Arial" panose="020B0604020202020204" pitchFamily="34" charset="0"/>
              </a:rPr>
              <a:t>180.10.0.0/16</a:t>
            </a:r>
          </a:p>
        </p:txBody>
      </p:sp>
      <p:sp>
        <p:nvSpPr>
          <p:cNvPr id="637975" name="Rectangle 23"/>
          <p:cNvSpPr>
            <a:spLocks noChangeArrowheads="1"/>
          </p:cNvSpPr>
          <p:nvPr/>
        </p:nvSpPr>
        <p:spPr bwMode="auto">
          <a:xfrm>
            <a:off x="5784850" y="4516438"/>
            <a:ext cx="1454150"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600">
                <a:latin typeface="Arial" panose="020B0604020202020204" pitchFamily="34" charset="0"/>
              </a:rPr>
              <a:t>150.10.0.0/16</a:t>
            </a:r>
          </a:p>
        </p:txBody>
      </p:sp>
      <p:sp>
        <p:nvSpPr>
          <p:cNvPr id="637976" name="Rectangle 24"/>
          <p:cNvSpPr>
            <a:spLocks noChangeArrowheads="1"/>
          </p:cNvSpPr>
          <p:nvPr/>
        </p:nvSpPr>
        <p:spPr bwMode="auto">
          <a:xfrm>
            <a:off x="4475163" y="5294313"/>
            <a:ext cx="3276600"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tabLst>
                <a:tab pos="1104900" algn="l"/>
                <a:tab pos="1544638" algn="l"/>
                <a:tab pos="2019300" algn="l"/>
              </a:tabLst>
              <a:defRPr sz="2400">
                <a:solidFill>
                  <a:schemeClr val="tx1"/>
                </a:solidFill>
                <a:latin typeface="Times New Roman" panose="02020603050405020304" pitchFamily="18" charset="0"/>
              </a:defRPr>
            </a:lvl1pPr>
            <a:lvl2pPr marL="385763" defTabSz="611188">
              <a:tabLst>
                <a:tab pos="1104900" algn="l"/>
                <a:tab pos="1544638" algn="l"/>
                <a:tab pos="2019300" algn="l"/>
              </a:tabLst>
              <a:defRPr sz="2400">
                <a:solidFill>
                  <a:schemeClr val="tx1"/>
                </a:solidFill>
                <a:latin typeface="Times New Roman" panose="02020603050405020304" pitchFamily="18" charset="0"/>
              </a:defRPr>
            </a:lvl2pPr>
            <a:lvl3pPr marL="769938" defTabSz="611188">
              <a:tabLst>
                <a:tab pos="1104900" algn="l"/>
                <a:tab pos="1544638" algn="l"/>
                <a:tab pos="2019300" algn="l"/>
              </a:tabLst>
              <a:defRPr sz="2400">
                <a:solidFill>
                  <a:schemeClr val="tx1"/>
                </a:solidFill>
                <a:latin typeface="Times New Roman" panose="02020603050405020304" pitchFamily="18" charset="0"/>
              </a:defRPr>
            </a:lvl3pPr>
            <a:lvl4pPr marL="1155700" defTabSz="611188">
              <a:tabLst>
                <a:tab pos="1104900" algn="l"/>
                <a:tab pos="1544638" algn="l"/>
                <a:tab pos="2019300" algn="l"/>
              </a:tabLst>
              <a:defRPr sz="2400">
                <a:solidFill>
                  <a:schemeClr val="tx1"/>
                </a:solidFill>
                <a:latin typeface="Times New Roman" panose="02020603050405020304" pitchFamily="18" charset="0"/>
              </a:defRPr>
            </a:lvl4pPr>
            <a:lvl5pPr marL="1541463" defTabSz="611188">
              <a:tabLst>
                <a:tab pos="1104900" algn="l"/>
                <a:tab pos="1544638" algn="l"/>
                <a:tab pos="2019300" algn="l"/>
              </a:tabLst>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tabLst>
                <a:tab pos="1104900" algn="l"/>
                <a:tab pos="1544638" algn="l"/>
                <a:tab pos="2019300" algn="l"/>
              </a:tabLs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tabLst>
                <a:tab pos="1104900" algn="l"/>
                <a:tab pos="1544638" algn="l"/>
                <a:tab pos="2019300" algn="l"/>
              </a:tabLs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tabLst>
                <a:tab pos="1104900" algn="l"/>
                <a:tab pos="1544638" algn="l"/>
                <a:tab pos="2019300" algn="l"/>
              </a:tabLs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tabLst>
                <a:tab pos="1104900" algn="l"/>
                <a:tab pos="1544638" algn="l"/>
                <a:tab pos="2019300" algn="l"/>
              </a:tabLst>
              <a:defRPr sz="2400">
                <a:solidFill>
                  <a:schemeClr val="tx1"/>
                </a:solidFill>
                <a:latin typeface="Times New Roman" panose="02020603050405020304" pitchFamily="18" charset="0"/>
              </a:defRPr>
            </a:lvl9pPr>
          </a:lstStyle>
          <a:p>
            <a:pPr>
              <a:lnSpc>
                <a:spcPct val="90000"/>
              </a:lnSpc>
              <a:spcBef>
                <a:spcPct val="30000"/>
              </a:spcBef>
            </a:pPr>
            <a:r>
              <a:rPr lang="en-GB" altLang="en-US" sz="1600">
                <a:latin typeface="Arial" panose="020B0604020202020204" pitchFamily="34" charset="0"/>
              </a:rPr>
              <a:t>180.10.0.0/16	300  200 100</a:t>
            </a:r>
          </a:p>
          <a:p>
            <a:pPr>
              <a:lnSpc>
                <a:spcPct val="90000"/>
              </a:lnSpc>
              <a:spcBef>
                <a:spcPct val="30000"/>
              </a:spcBef>
            </a:pPr>
            <a:r>
              <a:rPr lang="en-GB" altLang="en-US" sz="1600">
                <a:latin typeface="Arial" panose="020B0604020202020204" pitchFamily="34" charset="0"/>
              </a:rPr>
              <a:t>170.10.0.0/16	300  200</a:t>
            </a:r>
          </a:p>
          <a:p>
            <a:pPr>
              <a:lnSpc>
                <a:spcPct val="90000"/>
              </a:lnSpc>
              <a:spcBef>
                <a:spcPct val="30000"/>
              </a:spcBef>
            </a:pPr>
            <a:r>
              <a:rPr lang="en-GB" altLang="en-US" sz="1600">
                <a:latin typeface="Arial" panose="020B0604020202020204" pitchFamily="34" charset="0"/>
              </a:rPr>
              <a:t>150.10.0.0/16	300  400</a:t>
            </a:r>
          </a:p>
        </p:txBody>
      </p:sp>
      <p:sp>
        <p:nvSpPr>
          <p:cNvPr id="637977" name="Rectangle 25"/>
          <p:cNvSpPr>
            <a:spLocks noChangeArrowheads="1"/>
          </p:cNvSpPr>
          <p:nvPr/>
        </p:nvSpPr>
        <p:spPr bwMode="auto">
          <a:xfrm>
            <a:off x="6084888" y="3254375"/>
            <a:ext cx="27495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180.10.0.0/16   300  200  100</a:t>
            </a:r>
          </a:p>
          <a:p>
            <a:r>
              <a:rPr lang="en-GB" altLang="en-US" sz="1600">
                <a:latin typeface="Arial" panose="020B0604020202020204" pitchFamily="34" charset="0"/>
              </a:rPr>
              <a:t>170.10.0.0/16   300  200 </a:t>
            </a:r>
          </a:p>
        </p:txBody>
      </p:sp>
      <p:sp>
        <p:nvSpPr>
          <p:cNvPr id="637978" name="Arc 26"/>
          <p:cNvSpPr>
            <a:spLocks/>
          </p:cNvSpPr>
          <p:nvPr/>
        </p:nvSpPr>
        <p:spPr bwMode="auto">
          <a:xfrm>
            <a:off x="7204075" y="3814763"/>
            <a:ext cx="444500" cy="650875"/>
          </a:xfrm>
          <a:custGeom>
            <a:avLst/>
            <a:gdLst>
              <a:gd name="G0" fmla="+- 21600 0 0"/>
              <a:gd name="G1" fmla="+- 21600 0 0"/>
              <a:gd name="G2" fmla="+- 21600 0 0"/>
              <a:gd name="T0" fmla="*/ 0 w 21600"/>
              <a:gd name="T1" fmla="*/ 21540 h 21600"/>
              <a:gd name="T2" fmla="*/ 2151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540"/>
                </a:moveTo>
                <a:cubicBezTo>
                  <a:pt x="33" y="9667"/>
                  <a:pt x="9641" y="47"/>
                  <a:pt x="21514" y="0"/>
                </a:cubicBezTo>
              </a:path>
              <a:path w="21600" h="21600" stroke="0" extrusionOk="0">
                <a:moveTo>
                  <a:pt x="0" y="21540"/>
                </a:moveTo>
                <a:cubicBezTo>
                  <a:pt x="33" y="9667"/>
                  <a:pt x="9641" y="47"/>
                  <a:pt x="21514" y="0"/>
                </a:cubicBezTo>
                <a:lnTo>
                  <a:pt x="21600" y="21600"/>
                </a:lnTo>
                <a:close/>
              </a:path>
            </a:pathLst>
          </a:custGeom>
          <a:noFill/>
          <a:ln w="25399" cap="rnd">
            <a:solidFill>
              <a:schemeClr val="tx1"/>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6521647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ChangeArrowheads="1"/>
          </p:cNvSpPr>
          <p:nvPr/>
        </p:nvSpPr>
        <p:spPr bwMode="auto">
          <a:xfrm>
            <a:off x="838201" y="1571334"/>
            <a:ext cx="2067414" cy="333666"/>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37956" name="Rectangle 4"/>
          <p:cNvSpPr>
            <a:spLocks noGrp="1" noChangeArrowheads="1"/>
          </p:cNvSpPr>
          <p:nvPr>
            <p:ph type="title"/>
          </p:nvPr>
        </p:nvSpPr>
        <p:spPr>
          <a:xfrm>
            <a:off x="539750" y="204789"/>
            <a:ext cx="7886700" cy="577828"/>
          </a:xfrm>
          <a:noFill/>
          <a:ln/>
        </p:spPr>
        <p:txBody>
          <a:bodyPr lIns="86034" tIns="43016" rIns="86034" bIns="43016"/>
          <a:lstStyle/>
          <a:p>
            <a:r>
              <a:rPr lang="en-GB" altLang="en-US" dirty="0" smtClean="0"/>
              <a:t>The AS-Path Attribute </a:t>
            </a:r>
            <a:endParaRPr lang="en-GB" altLang="en-US" dirty="0"/>
          </a:p>
        </p:txBody>
      </p:sp>
      <p:pic>
        <p:nvPicPr>
          <p:cNvPr id="637961"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8888" y="5524500"/>
            <a:ext cx="1825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2"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5189" y="4389437"/>
            <a:ext cx="18288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3"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779" y="2494334"/>
            <a:ext cx="1825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4"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6714" y="801688"/>
            <a:ext cx="1827212"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7965"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7175" y="3411145"/>
            <a:ext cx="18256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7968" name="Rectangle 16"/>
          <p:cNvSpPr>
            <a:spLocks noChangeArrowheads="1"/>
          </p:cNvSpPr>
          <p:nvPr/>
        </p:nvSpPr>
        <p:spPr bwMode="auto">
          <a:xfrm>
            <a:off x="4402626" y="1060450"/>
            <a:ext cx="127476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100</a:t>
            </a:r>
          </a:p>
        </p:txBody>
      </p:sp>
      <p:sp>
        <p:nvSpPr>
          <p:cNvPr id="637969" name="Rectangle 17"/>
          <p:cNvSpPr>
            <a:spLocks noChangeArrowheads="1"/>
          </p:cNvSpPr>
          <p:nvPr/>
        </p:nvSpPr>
        <p:spPr bwMode="auto">
          <a:xfrm>
            <a:off x="2448414" y="4805362"/>
            <a:ext cx="11112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a:latin typeface="Arial" panose="020B0604020202020204" pitchFamily="34" charset="0"/>
              </a:rPr>
              <a:t>AS 300</a:t>
            </a:r>
          </a:p>
        </p:txBody>
      </p:sp>
      <p:sp>
        <p:nvSpPr>
          <p:cNvPr id="637970" name="Rectangle 18"/>
          <p:cNvSpPr>
            <a:spLocks noChangeArrowheads="1"/>
          </p:cNvSpPr>
          <p:nvPr/>
        </p:nvSpPr>
        <p:spPr bwMode="auto">
          <a:xfrm>
            <a:off x="2284779" y="2729284"/>
            <a:ext cx="14065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200</a:t>
            </a:r>
          </a:p>
        </p:txBody>
      </p:sp>
      <p:sp>
        <p:nvSpPr>
          <p:cNvPr id="637971" name="Rectangle 19"/>
          <p:cNvSpPr>
            <a:spLocks noChangeArrowheads="1"/>
          </p:cNvSpPr>
          <p:nvPr/>
        </p:nvSpPr>
        <p:spPr bwMode="auto">
          <a:xfrm>
            <a:off x="4135926" y="5843587"/>
            <a:ext cx="1147762"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500</a:t>
            </a:r>
          </a:p>
        </p:txBody>
      </p:sp>
      <p:sp>
        <p:nvSpPr>
          <p:cNvPr id="637972" name="Rectangle 20"/>
          <p:cNvSpPr>
            <a:spLocks noChangeArrowheads="1"/>
          </p:cNvSpPr>
          <p:nvPr/>
        </p:nvSpPr>
        <p:spPr bwMode="auto">
          <a:xfrm>
            <a:off x="5632450" y="3719120"/>
            <a:ext cx="1292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400</a:t>
            </a:r>
          </a:p>
        </p:txBody>
      </p:sp>
      <p:sp>
        <p:nvSpPr>
          <p:cNvPr id="637974" name="Rectangle 22"/>
          <p:cNvSpPr>
            <a:spLocks noChangeArrowheads="1"/>
          </p:cNvSpPr>
          <p:nvPr/>
        </p:nvSpPr>
        <p:spPr bwMode="auto">
          <a:xfrm>
            <a:off x="4312139" y="1382713"/>
            <a:ext cx="1452562"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600">
                <a:latin typeface="Arial" panose="020B0604020202020204" pitchFamily="34" charset="0"/>
              </a:rPr>
              <a:t>180.10.0.0/16</a:t>
            </a:r>
          </a:p>
        </p:txBody>
      </p:sp>
      <p:sp>
        <p:nvSpPr>
          <p:cNvPr id="637977" name="Rectangle 25"/>
          <p:cNvSpPr>
            <a:spLocks noChangeArrowheads="1"/>
          </p:cNvSpPr>
          <p:nvPr/>
        </p:nvSpPr>
        <p:spPr bwMode="auto">
          <a:xfrm>
            <a:off x="838246" y="1572079"/>
            <a:ext cx="2067367" cy="32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180.10.0.0/16   </a:t>
            </a:r>
            <a:r>
              <a:rPr lang="en-GB" altLang="en-US" sz="1600" dirty="0" smtClean="0">
                <a:latin typeface="Arial" panose="020B0604020202020204" pitchFamily="34" charset="0"/>
              </a:rPr>
              <a:t>100</a:t>
            </a:r>
            <a:endParaRPr lang="en-GB" altLang="en-US" sz="1600" dirty="0">
              <a:latin typeface="Arial" panose="020B0604020202020204" pitchFamily="34" charset="0"/>
            </a:endParaRPr>
          </a:p>
        </p:txBody>
      </p:sp>
      <p:cxnSp>
        <p:nvCxnSpPr>
          <p:cNvPr id="4" name="Straight Connector 3"/>
          <p:cNvCxnSpPr>
            <a:stCxn id="637964" idx="1"/>
            <a:endCxn id="637963" idx="0"/>
          </p:cNvCxnSpPr>
          <p:nvPr/>
        </p:nvCxnSpPr>
        <p:spPr>
          <a:xfrm flipH="1">
            <a:off x="2943592" y="1353344"/>
            <a:ext cx="1143122" cy="114099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p:cNvCxnSpPr>
            <a:stCxn id="637963" idx="2"/>
            <a:endCxn id="637962" idx="0"/>
          </p:cNvCxnSpPr>
          <p:nvPr/>
        </p:nvCxnSpPr>
        <p:spPr>
          <a:xfrm>
            <a:off x="2943592" y="3599234"/>
            <a:ext cx="15997" cy="790203"/>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Straight Connector 34"/>
          <p:cNvCxnSpPr>
            <a:stCxn id="637962" idx="2"/>
            <a:endCxn id="637961" idx="1"/>
          </p:cNvCxnSpPr>
          <p:nvPr/>
        </p:nvCxnSpPr>
        <p:spPr>
          <a:xfrm>
            <a:off x="2959589" y="5494337"/>
            <a:ext cx="749299" cy="582613"/>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Straight Connector 37"/>
          <p:cNvCxnSpPr>
            <a:stCxn id="637965" idx="2"/>
            <a:endCxn id="637961" idx="3"/>
          </p:cNvCxnSpPr>
          <p:nvPr/>
        </p:nvCxnSpPr>
        <p:spPr>
          <a:xfrm flipH="1">
            <a:off x="5534513" y="4516045"/>
            <a:ext cx="715475" cy="1560905"/>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Straight Connector 41"/>
          <p:cNvCxnSpPr>
            <a:stCxn id="637964" idx="3"/>
            <a:endCxn id="637965" idx="0"/>
          </p:cNvCxnSpPr>
          <p:nvPr/>
        </p:nvCxnSpPr>
        <p:spPr>
          <a:xfrm>
            <a:off x="5913926" y="1353344"/>
            <a:ext cx="336062" cy="2057801"/>
          </a:xfrm>
          <a:prstGeom prst="line">
            <a:avLst/>
          </a:prstGeom>
          <a:ln w="19050"/>
        </p:spPr>
        <p:style>
          <a:lnRef idx="1">
            <a:schemeClr val="dk1"/>
          </a:lnRef>
          <a:fillRef idx="0">
            <a:schemeClr val="dk1"/>
          </a:fillRef>
          <a:effectRef idx="0">
            <a:schemeClr val="dk1"/>
          </a:effectRef>
          <a:fontRef idx="minor">
            <a:schemeClr val="tx1"/>
          </a:fontRef>
        </p:style>
      </p:cxnSp>
      <p:sp>
        <p:nvSpPr>
          <p:cNvPr id="17" name="Down Arrow 16"/>
          <p:cNvSpPr/>
          <p:nvPr/>
        </p:nvSpPr>
        <p:spPr>
          <a:xfrm rot="2713930">
            <a:off x="3499790" y="1595165"/>
            <a:ext cx="393699" cy="1002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
          <p:cNvSpPr>
            <a:spLocks noChangeArrowheads="1"/>
          </p:cNvSpPr>
          <p:nvPr/>
        </p:nvSpPr>
        <p:spPr bwMode="auto">
          <a:xfrm>
            <a:off x="152400" y="3797115"/>
            <a:ext cx="2349989" cy="333666"/>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48" name="Rectangle 25"/>
          <p:cNvSpPr>
            <a:spLocks noChangeArrowheads="1"/>
          </p:cNvSpPr>
          <p:nvPr/>
        </p:nvSpPr>
        <p:spPr bwMode="auto">
          <a:xfrm>
            <a:off x="152446" y="3797860"/>
            <a:ext cx="2327502" cy="32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180.10.0.0/16   </a:t>
            </a:r>
            <a:r>
              <a:rPr lang="en-GB" altLang="en-US" sz="1600" dirty="0" smtClean="0">
                <a:latin typeface="Arial" panose="020B0604020202020204" pitchFamily="34" charset="0"/>
              </a:rPr>
              <a:t>200 100</a:t>
            </a:r>
            <a:endParaRPr lang="en-GB" altLang="en-US" sz="1600" dirty="0">
              <a:latin typeface="Arial" panose="020B0604020202020204" pitchFamily="34" charset="0"/>
            </a:endParaRPr>
          </a:p>
        </p:txBody>
      </p:sp>
      <p:sp>
        <p:nvSpPr>
          <p:cNvPr id="50" name="Down Arrow 49"/>
          <p:cNvSpPr/>
          <p:nvPr/>
        </p:nvSpPr>
        <p:spPr>
          <a:xfrm>
            <a:off x="2501901" y="3648092"/>
            <a:ext cx="393699" cy="776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
          <p:cNvSpPr>
            <a:spLocks noChangeArrowheads="1"/>
          </p:cNvSpPr>
          <p:nvPr/>
        </p:nvSpPr>
        <p:spPr bwMode="auto">
          <a:xfrm>
            <a:off x="208005" y="6062191"/>
            <a:ext cx="2791435" cy="333666"/>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53" name="Rectangle 25"/>
          <p:cNvSpPr>
            <a:spLocks noChangeArrowheads="1"/>
          </p:cNvSpPr>
          <p:nvPr/>
        </p:nvSpPr>
        <p:spPr bwMode="auto">
          <a:xfrm>
            <a:off x="172067" y="6062191"/>
            <a:ext cx="2726649" cy="32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180.10.0.0/16   </a:t>
            </a:r>
            <a:r>
              <a:rPr lang="en-GB" altLang="en-US" sz="1600" dirty="0" smtClean="0">
                <a:latin typeface="Arial" panose="020B0604020202020204" pitchFamily="34" charset="0"/>
              </a:rPr>
              <a:t>300 200 100</a:t>
            </a:r>
            <a:endParaRPr lang="en-GB" altLang="en-US" sz="1600" dirty="0">
              <a:latin typeface="Arial" panose="020B0604020202020204" pitchFamily="34" charset="0"/>
            </a:endParaRPr>
          </a:p>
        </p:txBody>
      </p:sp>
      <p:sp>
        <p:nvSpPr>
          <p:cNvPr id="54" name="Down Arrow 53"/>
          <p:cNvSpPr/>
          <p:nvPr/>
        </p:nvSpPr>
        <p:spPr>
          <a:xfrm rot="18402204">
            <a:off x="3064365" y="5629254"/>
            <a:ext cx="393699" cy="776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2"/>
          <p:cNvSpPr>
            <a:spLocks noChangeArrowheads="1"/>
          </p:cNvSpPr>
          <p:nvPr/>
        </p:nvSpPr>
        <p:spPr bwMode="auto">
          <a:xfrm>
            <a:off x="6620628" y="2729284"/>
            <a:ext cx="1928399" cy="333666"/>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57" name="Rectangle 25"/>
          <p:cNvSpPr>
            <a:spLocks noChangeArrowheads="1"/>
          </p:cNvSpPr>
          <p:nvPr/>
        </p:nvSpPr>
        <p:spPr bwMode="auto">
          <a:xfrm>
            <a:off x="6620674" y="2730029"/>
            <a:ext cx="1928353" cy="32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180.10.0.0/16   </a:t>
            </a:r>
            <a:r>
              <a:rPr lang="en-GB" altLang="en-US" sz="1600" dirty="0" smtClean="0">
                <a:latin typeface="Arial" panose="020B0604020202020204" pitchFamily="34" charset="0"/>
              </a:rPr>
              <a:t>100</a:t>
            </a:r>
            <a:endParaRPr lang="en-GB" altLang="en-US" sz="1600" dirty="0">
              <a:latin typeface="Arial" panose="020B0604020202020204" pitchFamily="34" charset="0"/>
            </a:endParaRPr>
          </a:p>
        </p:txBody>
      </p:sp>
      <p:sp>
        <p:nvSpPr>
          <p:cNvPr id="58" name="Down Arrow 57"/>
          <p:cNvSpPr/>
          <p:nvPr/>
        </p:nvSpPr>
        <p:spPr>
          <a:xfrm rot="20958277">
            <a:off x="5617715" y="1943109"/>
            <a:ext cx="393699" cy="776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2"/>
          <p:cNvSpPr>
            <a:spLocks noChangeArrowheads="1"/>
          </p:cNvSpPr>
          <p:nvPr/>
        </p:nvSpPr>
        <p:spPr bwMode="auto">
          <a:xfrm>
            <a:off x="5876522" y="5687772"/>
            <a:ext cx="2465536" cy="333666"/>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1" name="Rectangle 25"/>
          <p:cNvSpPr>
            <a:spLocks noChangeArrowheads="1"/>
          </p:cNvSpPr>
          <p:nvPr/>
        </p:nvSpPr>
        <p:spPr bwMode="auto">
          <a:xfrm>
            <a:off x="5876567" y="5688517"/>
            <a:ext cx="2465491" cy="32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180.10.0.0/16   </a:t>
            </a:r>
            <a:r>
              <a:rPr lang="en-GB" altLang="en-US" sz="1600" dirty="0" smtClean="0">
                <a:latin typeface="Arial" panose="020B0604020202020204" pitchFamily="34" charset="0"/>
              </a:rPr>
              <a:t>400 100</a:t>
            </a:r>
            <a:endParaRPr lang="en-GB" altLang="en-US" sz="1600" dirty="0">
              <a:latin typeface="Arial" panose="020B0604020202020204" pitchFamily="34" charset="0"/>
            </a:endParaRPr>
          </a:p>
        </p:txBody>
      </p:sp>
      <p:sp>
        <p:nvSpPr>
          <p:cNvPr id="62" name="Down Arrow 61"/>
          <p:cNvSpPr/>
          <p:nvPr/>
        </p:nvSpPr>
        <p:spPr>
          <a:xfrm rot="1505819">
            <a:off x="5480057" y="4853790"/>
            <a:ext cx="393699" cy="7762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2"/>
          <p:cNvSpPr>
            <a:spLocks noChangeArrowheads="1"/>
          </p:cNvSpPr>
          <p:nvPr/>
        </p:nvSpPr>
        <p:spPr bwMode="auto">
          <a:xfrm>
            <a:off x="6172200" y="1295400"/>
            <a:ext cx="2590800" cy="333666"/>
          </a:xfrm>
          <a:prstGeom prst="rect">
            <a:avLst/>
          </a:prstGeom>
          <a:solidFill>
            <a:schemeClr val="accent2">
              <a:lumMod val="20000"/>
              <a:lumOff val="80000"/>
            </a:schemeClr>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solidFill>
                <a:schemeClr val="accent2">
                  <a:lumMod val="20000"/>
                  <a:lumOff val="80000"/>
                </a:schemeClr>
              </a:solidFill>
            </a:endParaRPr>
          </a:p>
        </p:txBody>
      </p:sp>
      <p:sp>
        <p:nvSpPr>
          <p:cNvPr id="64" name="Rectangle 25"/>
          <p:cNvSpPr>
            <a:spLocks noChangeArrowheads="1"/>
          </p:cNvSpPr>
          <p:nvPr/>
        </p:nvSpPr>
        <p:spPr bwMode="auto">
          <a:xfrm>
            <a:off x="6213276" y="1317989"/>
            <a:ext cx="2726649" cy="32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180.10.0.0/16  </a:t>
            </a:r>
            <a:r>
              <a:rPr lang="en-GB" altLang="en-US" sz="1600" dirty="0" smtClean="0">
                <a:latin typeface="Arial" panose="020B0604020202020204" pitchFamily="34" charset="0"/>
              </a:rPr>
              <a:t>100 100 100</a:t>
            </a:r>
            <a:endParaRPr lang="en-GB" altLang="en-US" sz="1600" dirty="0">
              <a:latin typeface="Arial" panose="020B0604020202020204" pitchFamily="34" charset="0"/>
            </a:endParaRPr>
          </a:p>
        </p:txBody>
      </p:sp>
      <p:sp>
        <p:nvSpPr>
          <p:cNvPr id="65" name="Rectangle 2"/>
          <p:cNvSpPr>
            <a:spLocks noChangeArrowheads="1"/>
          </p:cNvSpPr>
          <p:nvPr/>
        </p:nvSpPr>
        <p:spPr bwMode="auto">
          <a:xfrm>
            <a:off x="6019800" y="5181600"/>
            <a:ext cx="3084640" cy="333666"/>
          </a:xfrm>
          <a:prstGeom prst="rect">
            <a:avLst/>
          </a:prstGeom>
          <a:solidFill>
            <a:schemeClr val="accent2">
              <a:lumMod val="20000"/>
              <a:lumOff val="80000"/>
            </a:schemeClr>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solidFill>
                <a:schemeClr val="accent2">
                  <a:lumMod val="20000"/>
                  <a:lumOff val="80000"/>
                </a:schemeClr>
              </a:solidFill>
            </a:endParaRPr>
          </a:p>
        </p:txBody>
      </p:sp>
      <p:sp>
        <p:nvSpPr>
          <p:cNvPr id="66" name="Rectangle 25"/>
          <p:cNvSpPr>
            <a:spLocks noChangeArrowheads="1"/>
          </p:cNvSpPr>
          <p:nvPr/>
        </p:nvSpPr>
        <p:spPr bwMode="auto">
          <a:xfrm>
            <a:off x="6036351" y="5202849"/>
            <a:ext cx="3068089" cy="32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552" tIns="39277" rIns="78552" bIns="39277">
            <a:spAutoFit/>
          </a:bodyPr>
          <a:lstStyle>
            <a:lvl1pPr defTabSz="611188">
              <a:defRPr sz="2400">
                <a:solidFill>
                  <a:schemeClr val="tx1"/>
                </a:solidFill>
                <a:latin typeface="Times New Roman" panose="02020603050405020304" pitchFamily="18" charset="0"/>
              </a:defRPr>
            </a:lvl1pPr>
            <a:lvl2pPr marL="385763" defTabSz="611188">
              <a:defRPr sz="2400">
                <a:solidFill>
                  <a:schemeClr val="tx1"/>
                </a:solidFill>
                <a:latin typeface="Times New Roman" panose="02020603050405020304" pitchFamily="18" charset="0"/>
              </a:defRPr>
            </a:lvl2pPr>
            <a:lvl3pPr marL="769938" defTabSz="611188">
              <a:defRPr sz="2400">
                <a:solidFill>
                  <a:schemeClr val="tx1"/>
                </a:solidFill>
                <a:latin typeface="Times New Roman" panose="02020603050405020304" pitchFamily="18" charset="0"/>
              </a:defRPr>
            </a:lvl3pPr>
            <a:lvl4pPr marL="1155700" defTabSz="611188">
              <a:defRPr sz="2400">
                <a:solidFill>
                  <a:schemeClr val="tx1"/>
                </a:solidFill>
                <a:latin typeface="Times New Roman" panose="02020603050405020304" pitchFamily="18" charset="0"/>
              </a:defRPr>
            </a:lvl4pPr>
            <a:lvl5pPr marL="1541463" defTabSz="611188">
              <a:defRPr sz="2400">
                <a:solidFill>
                  <a:schemeClr val="tx1"/>
                </a:solidFill>
                <a:latin typeface="Times New Roman" panose="02020603050405020304" pitchFamily="18" charset="0"/>
              </a:defRPr>
            </a:lvl5pPr>
            <a:lvl6pPr marL="1998663" defTabSz="611188" eaLnBrk="0" fontAlgn="base" hangingPunct="0">
              <a:spcBef>
                <a:spcPct val="0"/>
              </a:spcBef>
              <a:spcAft>
                <a:spcPct val="0"/>
              </a:spcAft>
              <a:defRPr sz="2400">
                <a:solidFill>
                  <a:schemeClr val="tx1"/>
                </a:solidFill>
                <a:latin typeface="Times New Roman" panose="02020603050405020304" pitchFamily="18" charset="0"/>
              </a:defRPr>
            </a:lvl6pPr>
            <a:lvl7pPr marL="2455863" defTabSz="611188" eaLnBrk="0" fontAlgn="base" hangingPunct="0">
              <a:spcBef>
                <a:spcPct val="0"/>
              </a:spcBef>
              <a:spcAft>
                <a:spcPct val="0"/>
              </a:spcAft>
              <a:defRPr sz="2400">
                <a:solidFill>
                  <a:schemeClr val="tx1"/>
                </a:solidFill>
                <a:latin typeface="Times New Roman" panose="02020603050405020304" pitchFamily="18" charset="0"/>
              </a:defRPr>
            </a:lvl7pPr>
            <a:lvl8pPr marL="2913063" defTabSz="611188" eaLnBrk="0" fontAlgn="base" hangingPunct="0">
              <a:spcBef>
                <a:spcPct val="0"/>
              </a:spcBef>
              <a:spcAft>
                <a:spcPct val="0"/>
              </a:spcAft>
              <a:defRPr sz="2400">
                <a:solidFill>
                  <a:schemeClr val="tx1"/>
                </a:solidFill>
                <a:latin typeface="Times New Roman" panose="02020603050405020304" pitchFamily="18" charset="0"/>
              </a:defRPr>
            </a:lvl8pPr>
            <a:lvl9pPr marL="3370263" defTabSz="6111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180.10.0.0/16  </a:t>
            </a:r>
            <a:r>
              <a:rPr lang="en-GB" altLang="en-US" sz="1600" dirty="0" smtClean="0">
                <a:latin typeface="Arial" panose="020B0604020202020204" pitchFamily="34" charset="0"/>
              </a:rPr>
              <a:t>400 100 100 100</a:t>
            </a:r>
            <a:endParaRPr lang="en-GB" altLang="en-US" sz="1600" dirty="0">
              <a:latin typeface="Arial" panose="020B0604020202020204" pitchFamily="34" charset="0"/>
            </a:endParaRPr>
          </a:p>
        </p:txBody>
      </p:sp>
    </p:spTree>
    <p:extLst>
      <p:ext uri="{BB962C8B-B14F-4D97-AF65-F5344CB8AC3E}">
        <p14:creationId xmlns:p14="http://schemas.microsoft.com/office/powerpoint/2010/main" val="305944678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ChangeArrowheads="1"/>
          </p:cNvSpPr>
          <p:nvPr/>
        </p:nvSpPr>
        <p:spPr bwMode="auto">
          <a:xfrm>
            <a:off x="4219575" y="4114800"/>
            <a:ext cx="2943225" cy="638175"/>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lIns="400768" tIns="204466" rIns="400768" bIns="204466">
            <a:spAutoFit/>
          </a:bodyPr>
          <a:lstStyle/>
          <a:p>
            <a:endParaRPr lang="en-US"/>
          </a:p>
        </p:txBody>
      </p:sp>
      <p:sp>
        <p:nvSpPr>
          <p:cNvPr id="640003" name="Rectangle 3"/>
          <p:cNvSpPr>
            <a:spLocks noChangeArrowheads="1"/>
          </p:cNvSpPr>
          <p:nvPr/>
        </p:nvSpPr>
        <p:spPr bwMode="auto">
          <a:xfrm>
            <a:off x="4167188" y="3946525"/>
            <a:ext cx="2930525"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150.10.0.0/16   150.10.1.1</a:t>
            </a:r>
          </a:p>
          <a:p>
            <a:r>
              <a:rPr lang="en-GB" altLang="en-US" sz="1600">
                <a:latin typeface="Arial" panose="020B0604020202020204" pitchFamily="34" charset="0"/>
              </a:rPr>
              <a:t>160.10.0.0/16   150.10.1.1</a:t>
            </a:r>
          </a:p>
        </p:txBody>
      </p:sp>
      <p:sp>
        <p:nvSpPr>
          <p:cNvPr id="640004" name="Rectangle 4"/>
          <p:cNvSpPr>
            <a:spLocks noChangeArrowheads="1"/>
          </p:cNvSpPr>
          <p:nvPr/>
        </p:nvSpPr>
        <p:spPr bwMode="auto">
          <a:xfrm>
            <a:off x="4924425" y="1676400"/>
            <a:ext cx="1095375" cy="30480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lIns="400768" tIns="204466" rIns="400768" bIns="204466">
            <a:spAutoFit/>
          </a:bodyPr>
          <a:lstStyle/>
          <a:p>
            <a:endParaRPr lang="en-US"/>
          </a:p>
        </p:txBody>
      </p:sp>
      <p:sp>
        <p:nvSpPr>
          <p:cNvPr id="640005" name="Rectangle 5"/>
          <p:cNvSpPr>
            <a:spLocks noChangeArrowheads="1"/>
          </p:cNvSpPr>
          <p:nvPr/>
        </p:nvSpPr>
        <p:spPr bwMode="auto">
          <a:xfrm>
            <a:off x="4572000" y="1524000"/>
            <a:ext cx="1760538"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a:latin typeface="Arial" panose="020B0604020202020204" pitchFamily="34" charset="0"/>
              </a:rPr>
              <a:t>150.10.1.2</a:t>
            </a:r>
          </a:p>
        </p:txBody>
      </p:sp>
      <p:sp>
        <p:nvSpPr>
          <p:cNvPr id="640006" name="Rectangle 6"/>
          <p:cNvSpPr>
            <a:spLocks noChangeArrowheads="1"/>
          </p:cNvSpPr>
          <p:nvPr/>
        </p:nvSpPr>
        <p:spPr bwMode="auto">
          <a:xfrm>
            <a:off x="3727450" y="1676400"/>
            <a:ext cx="1073150" cy="30480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lIns="400768" tIns="204466" rIns="400768" bIns="204466">
            <a:spAutoFit/>
          </a:bodyPr>
          <a:lstStyle/>
          <a:p>
            <a:endParaRPr lang="en-US"/>
          </a:p>
        </p:txBody>
      </p:sp>
      <p:sp>
        <p:nvSpPr>
          <p:cNvPr id="640007" name="Rectangle 7"/>
          <p:cNvSpPr>
            <a:spLocks noChangeArrowheads="1"/>
          </p:cNvSpPr>
          <p:nvPr/>
        </p:nvSpPr>
        <p:spPr bwMode="auto">
          <a:xfrm>
            <a:off x="3376613" y="1524000"/>
            <a:ext cx="1624012"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a:latin typeface="Arial" panose="020B0604020202020204" pitchFamily="34" charset="0"/>
              </a:rPr>
              <a:t>150.10.1.1</a:t>
            </a:r>
          </a:p>
        </p:txBody>
      </p:sp>
      <p:sp>
        <p:nvSpPr>
          <p:cNvPr id="640008" name="Rectangle 8"/>
          <p:cNvSpPr>
            <a:spLocks noGrp="1" noChangeArrowheads="1"/>
          </p:cNvSpPr>
          <p:nvPr>
            <p:ph type="title"/>
          </p:nvPr>
        </p:nvSpPr>
        <p:spPr>
          <a:xfrm>
            <a:off x="230188" y="154783"/>
            <a:ext cx="7886700" cy="854074"/>
          </a:xfrm>
          <a:noFill/>
          <a:ln/>
        </p:spPr>
        <p:txBody>
          <a:bodyPr lIns="74812" tIns="37405" rIns="74812" bIns="37405"/>
          <a:lstStyle/>
          <a:p>
            <a:r>
              <a:rPr lang="en-GB" altLang="en-US" dirty="0" smtClean="0"/>
              <a:t>The Next Hop Attribute</a:t>
            </a:r>
            <a:endParaRPr lang="en-GB" altLang="en-US" dirty="0"/>
          </a:p>
        </p:txBody>
      </p:sp>
      <p:sp>
        <p:nvSpPr>
          <p:cNvPr id="640010" name="Line 10"/>
          <p:cNvSpPr>
            <a:spLocks noChangeShapeType="1"/>
          </p:cNvSpPr>
          <p:nvPr/>
        </p:nvSpPr>
        <p:spPr bwMode="auto">
          <a:xfrm flipV="1">
            <a:off x="1798638" y="3484563"/>
            <a:ext cx="1049337" cy="1184275"/>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00768" tIns="204466" rIns="400768" bIns="204466">
            <a:spAutoFit/>
          </a:bodyPr>
          <a:lstStyle/>
          <a:p>
            <a:endParaRPr lang="en-US"/>
          </a:p>
        </p:txBody>
      </p:sp>
      <p:sp>
        <p:nvSpPr>
          <p:cNvPr id="640011" name="Line 11"/>
          <p:cNvSpPr>
            <a:spLocks noChangeShapeType="1"/>
          </p:cNvSpPr>
          <p:nvPr/>
        </p:nvSpPr>
        <p:spPr bwMode="auto">
          <a:xfrm>
            <a:off x="3751263" y="2903538"/>
            <a:ext cx="2101850" cy="0"/>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lIns="400768" tIns="204466" rIns="400768" bIns="204466">
            <a:spAutoFit/>
          </a:bodyPr>
          <a:lstStyle/>
          <a:p>
            <a:endParaRPr lang="en-US"/>
          </a:p>
        </p:txBody>
      </p:sp>
      <p:pic>
        <p:nvPicPr>
          <p:cNvPr id="640012"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75" y="4298950"/>
            <a:ext cx="2782888"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13"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413" y="2028825"/>
            <a:ext cx="2784475"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14"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250" y="1981200"/>
            <a:ext cx="2784475"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15" name="Rectangle 15"/>
          <p:cNvSpPr>
            <a:spLocks noChangeArrowheads="1"/>
          </p:cNvSpPr>
          <p:nvPr/>
        </p:nvSpPr>
        <p:spPr bwMode="auto">
          <a:xfrm>
            <a:off x="1206500" y="5164138"/>
            <a:ext cx="21050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900">
                <a:latin typeface="Arial" panose="020B0604020202020204" pitchFamily="34" charset="0"/>
              </a:rPr>
              <a:t>160.10.0.0/16</a:t>
            </a:r>
          </a:p>
        </p:txBody>
      </p:sp>
      <p:sp>
        <p:nvSpPr>
          <p:cNvPr id="640016" name="Rectangle 16"/>
          <p:cNvSpPr>
            <a:spLocks noChangeArrowheads="1"/>
          </p:cNvSpPr>
          <p:nvPr/>
        </p:nvSpPr>
        <p:spPr bwMode="auto">
          <a:xfrm>
            <a:off x="1524000" y="2819400"/>
            <a:ext cx="2281238"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900">
                <a:latin typeface="Arial" panose="020B0604020202020204" pitchFamily="34" charset="0"/>
              </a:rPr>
              <a:t>150.10.0.0/16</a:t>
            </a:r>
          </a:p>
        </p:txBody>
      </p:sp>
      <p:sp>
        <p:nvSpPr>
          <p:cNvPr id="640017" name="Line 17"/>
          <p:cNvSpPr>
            <a:spLocks noChangeShapeType="1"/>
          </p:cNvSpPr>
          <p:nvPr/>
        </p:nvSpPr>
        <p:spPr bwMode="auto">
          <a:xfrm flipH="1">
            <a:off x="4051300" y="2044700"/>
            <a:ext cx="149225" cy="846138"/>
          </a:xfrm>
          <a:prstGeom prst="line">
            <a:avLst/>
          </a:prstGeom>
          <a:noFill/>
          <a:ln w="253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p>
            <a:endParaRPr lang="en-US"/>
          </a:p>
        </p:txBody>
      </p:sp>
      <p:sp>
        <p:nvSpPr>
          <p:cNvPr id="640018" name="Line 18"/>
          <p:cNvSpPr>
            <a:spLocks noChangeShapeType="1"/>
          </p:cNvSpPr>
          <p:nvPr/>
        </p:nvSpPr>
        <p:spPr bwMode="auto">
          <a:xfrm>
            <a:off x="5253038" y="2044700"/>
            <a:ext cx="223837" cy="846138"/>
          </a:xfrm>
          <a:prstGeom prst="line">
            <a:avLst/>
          </a:prstGeom>
          <a:noFill/>
          <a:ln w="253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p>
            <a:endParaRPr lang="en-US"/>
          </a:p>
        </p:txBody>
      </p:sp>
      <p:sp>
        <p:nvSpPr>
          <p:cNvPr id="640019" name="Rectangle 19"/>
          <p:cNvSpPr>
            <a:spLocks noChangeArrowheads="1"/>
          </p:cNvSpPr>
          <p:nvPr/>
        </p:nvSpPr>
        <p:spPr bwMode="auto">
          <a:xfrm>
            <a:off x="1216025" y="4865688"/>
            <a:ext cx="15573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100</a:t>
            </a:r>
          </a:p>
        </p:txBody>
      </p:sp>
      <p:sp>
        <p:nvSpPr>
          <p:cNvPr id="640020" name="Rectangle 20"/>
          <p:cNvSpPr>
            <a:spLocks noChangeArrowheads="1"/>
          </p:cNvSpPr>
          <p:nvPr/>
        </p:nvSpPr>
        <p:spPr bwMode="auto">
          <a:xfrm>
            <a:off x="6215063" y="2705100"/>
            <a:ext cx="15573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300</a:t>
            </a:r>
          </a:p>
        </p:txBody>
      </p:sp>
      <p:sp>
        <p:nvSpPr>
          <p:cNvPr id="640021" name="Rectangle 21"/>
          <p:cNvSpPr>
            <a:spLocks noChangeArrowheads="1"/>
          </p:cNvSpPr>
          <p:nvPr/>
        </p:nvSpPr>
        <p:spPr bwMode="auto">
          <a:xfrm>
            <a:off x="1758950" y="2486025"/>
            <a:ext cx="15573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200</a:t>
            </a:r>
          </a:p>
        </p:txBody>
      </p:sp>
      <p:sp>
        <p:nvSpPr>
          <p:cNvPr id="640022" name="Line 22"/>
          <p:cNvSpPr>
            <a:spLocks noChangeShapeType="1"/>
          </p:cNvSpPr>
          <p:nvPr/>
        </p:nvSpPr>
        <p:spPr bwMode="auto">
          <a:xfrm flipV="1">
            <a:off x="5556250" y="3060700"/>
            <a:ext cx="296863" cy="1054100"/>
          </a:xfrm>
          <a:prstGeom prst="line">
            <a:avLst/>
          </a:prstGeom>
          <a:noFill/>
          <a:ln w="25399">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0768" tIns="204466" rIns="400768" bIns="204466">
            <a:spAutoFit/>
          </a:bodyPr>
          <a:lstStyle/>
          <a:p>
            <a:endParaRPr lang="en-US"/>
          </a:p>
        </p:txBody>
      </p:sp>
      <p:pic>
        <p:nvPicPr>
          <p:cNvPr id="640023"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9425" y="2701925"/>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24"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17875" y="2701925"/>
            <a:ext cx="69691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25" name="Rectangle 25"/>
          <p:cNvSpPr>
            <a:spLocks noChangeArrowheads="1"/>
          </p:cNvSpPr>
          <p:nvPr/>
        </p:nvSpPr>
        <p:spPr bwMode="auto">
          <a:xfrm>
            <a:off x="3198813" y="2667000"/>
            <a:ext cx="9747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a:solidFill>
                  <a:schemeClr val="bg1"/>
                </a:solidFill>
                <a:effectLst>
                  <a:outerShdw blurRad="38100" dist="38100" dir="2700000" algn="tl">
                    <a:srgbClr val="C0C0C0"/>
                  </a:outerShdw>
                </a:effectLst>
                <a:latin typeface="Arial" panose="020B0604020202020204" pitchFamily="34" charset="0"/>
              </a:rPr>
              <a:t>A</a:t>
            </a:r>
          </a:p>
        </p:txBody>
      </p:sp>
      <p:sp>
        <p:nvSpPr>
          <p:cNvPr id="640026" name="Rectangle 26"/>
          <p:cNvSpPr>
            <a:spLocks noChangeArrowheads="1"/>
          </p:cNvSpPr>
          <p:nvPr/>
        </p:nvSpPr>
        <p:spPr bwMode="auto">
          <a:xfrm>
            <a:off x="5449888" y="2667000"/>
            <a:ext cx="9747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a:solidFill>
                  <a:schemeClr val="bg1"/>
                </a:solidFill>
                <a:effectLst>
                  <a:outerShdw blurRad="38100" dist="38100" dir="2700000" algn="tl">
                    <a:srgbClr val="C0C0C0"/>
                  </a:outerShdw>
                </a:effectLst>
                <a:latin typeface="Arial" panose="020B0604020202020204" pitchFamily="34" charset="0"/>
              </a:rPr>
              <a:t>B</a:t>
            </a:r>
          </a:p>
        </p:txBody>
      </p:sp>
      <p:sp>
        <p:nvSpPr>
          <p:cNvPr id="640027" name="Rectangle 27"/>
          <p:cNvSpPr>
            <a:spLocks noChangeArrowheads="1"/>
          </p:cNvSpPr>
          <p:nvPr/>
        </p:nvSpPr>
        <p:spPr bwMode="auto">
          <a:xfrm>
            <a:off x="8610600" y="6623050"/>
            <a:ext cx="290513"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034" tIns="43016" rIns="86034" bIns="43016">
            <a:spAutoFit/>
          </a:bodyPr>
          <a:lstStyle>
            <a:lvl1pPr defTabSz="852488">
              <a:defRPr sz="2400">
                <a:solidFill>
                  <a:schemeClr val="tx1"/>
                </a:solidFill>
                <a:latin typeface="Times New Roman" panose="02020603050405020304" pitchFamily="18" charset="0"/>
              </a:defRPr>
            </a:lvl1pPr>
            <a:lvl2pPr marL="427038" defTabSz="852488">
              <a:defRPr sz="2400">
                <a:solidFill>
                  <a:schemeClr val="tx1"/>
                </a:solidFill>
                <a:latin typeface="Times New Roman" panose="02020603050405020304" pitchFamily="18" charset="0"/>
              </a:defRPr>
            </a:lvl2pPr>
            <a:lvl3pPr marL="852488" defTabSz="852488">
              <a:defRPr sz="2400">
                <a:solidFill>
                  <a:schemeClr val="tx1"/>
                </a:solidFill>
                <a:latin typeface="Times New Roman" panose="02020603050405020304" pitchFamily="18" charset="0"/>
              </a:defRPr>
            </a:lvl3pPr>
            <a:lvl4pPr marL="1281113" defTabSz="852488">
              <a:defRPr sz="2400">
                <a:solidFill>
                  <a:schemeClr val="tx1"/>
                </a:solidFill>
                <a:latin typeface="Times New Roman" panose="02020603050405020304" pitchFamily="18" charset="0"/>
              </a:defRPr>
            </a:lvl4pPr>
            <a:lvl5pPr marL="1706563" defTabSz="852488">
              <a:defRPr sz="2400">
                <a:solidFill>
                  <a:schemeClr val="tx1"/>
                </a:solidFill>
                <a:latin typeface="Times New Roman" panose="02020603050405020304" pitchFamily="18" charset="0"/>
              </a:defRPr>
            </a:lvl5pPr>
            <a:lvl6pPr marL="2163763" defTabSz="852488" eaLnBrk="0" fontAlgn="base" hangingPunct="0">
              <a:spcBef>
                <a:spcPct val="0"/>
              </a:spcBef>
              <a:spcAft>
                <a:spcPct val="0"/>
              </a:spcAft>
              <a:defRPr sz="2400">
                <a:solidFill>
                  <a:schemeClr val="tx1"/>
                </a:solidFill>
                <a:latin typeface="Times New Roman" panose="02020603050405020304" pitchFamily="18" charset="0"/>
              </a:defRPr>
            </a:lvl6pPr>
            <a:lvl7pPr marL="2620963" defTabSz="852488" eaLnBrk="0" fontAlgn="base" hangingPunct="0">
              <a:spcBef>
                <a:spcPct val="0"/>
              </a:spcBef>
              <a:spcAft>
                <a:spcPct val="0"/>
              </a:spcAft>
              <a:defRPr sz="2400">
                <a:solidFill>
                  <a:schemeClr val="tx1"/>
                </a:solidFill>
                <a:latin typeface="Times New Roman" panose="02020603050405020304" pitchFamily="18" charset="0"/>
              </a:defRPr>
            </a:lvl7pPr>
            <a:lvl8pPr marL="3078163" defTabSz="852488" eaLnBrk="0" fontAlgn="base" hangingPunct="0">
              <a:spcBef>
                <a:spcPct val="0"/>
              </a:spcBef>
              <a:spcAft>
                <a:spcPct val="0"/>
              </a:spcAft>
              <a:defRPr sz="2400">
                <a:solidFill>
                  <a:schemeClr val="tx1"/>
                </a:solidFill>
                <a:latin typeface="Times New Roman" panose="02020603050405020304" pitchFamily="18" charset="0"/>
              </a:defRPr>
            </a:lvl8pPr>
            <a:lvl9pPr marL="3535363" defTabSz="8524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900" b="0">
                <a:latin typeface="Arial" panose="020B0604020202020204" pitchFamily="34" charset="0"/>
              </a:rPr>
              <a:t>20</a:t>
            </a:r>
          </a:p>
        </p:txBody>
      </p:sp>
    </p:spTree>
    <p:extLst>
      <p:ext uri="{BB962C8B-B14F-4D97-AF65-F5344CB8AC3E}">
        <p14:creationId xmlns:p14="http://schemas.microsoft.com/office/powerpoint/2010/main" val="6536013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noFill/>
          <a:ln/>
        </p:spPr>
        <p:txBody>
          <a:bodyPr lIns="86034" tIns="43016" rIns="86034" bIns="43016"/>
          <a:lstStyle/>
          <a:p>
            <a:r>
              <a:rPr lang="en-GB" altLang="en-US" dirty="0"/>
              <a:t>Next Hop (continued)</a:t>
            </a:r>
          </a:p>
        </p:txBody>
      </p:sp>
      <p:sp>
        <p:nvSpPr>
          <p:cNvPr id="642051" name="Rectangle 3"/>
          <p:cNvSpPr>
            <a:spLocks noGrp="1" noChangeArrowheads="1"/>
          </p:cNvSpPr>
          <p:nvPr>
            <p:ph type="body" idx="1"/>
          </p:nvPr>
        </p:nvSpPr>
        <p:spPr>
          <a:xfrm>
            <a:off x="720725" y="1590675"/>
            <a:ext cx="8021638" cy="4657725"/>
          </a:xfrm>
          <a:noFill/>
          <a:ln/>
        </p:spPr>
        <p:txBody>
          <a:bodyPr lIns="86034" tIns="43016" rIns="86034" bIns="43016"/>
          <a:lstStyle/>
          <a:p>
            <a:pPr marL="457200" indent="-457200">
              <a:lnSpc>
                <a:spcPct val="100000"/>
              </a:lnSpc>
              <a:buFont typeface="+mj-lt"/>
              <a:buAutoNum type="arabicPeriod"/>
            </a:pPr>
            <a:r>
              <a:rPr lang="en-GB" altLang="en-US" dirty="0" smtClean="0"/>
              <a:t>Advertising to different AS – the NEXT_HOP is the IP address of the advertising router’s interface</a:t>
            </a:r>
          </a:p>
          <a:p>
            <a:pPr marL="457200" indent="-457200">
              <a:lnSpc>
                <a:spcPct val="100000"/>
              </a:lnSpc>
              <a:buFont typeface="+mj-lt"/>
              <a:buAutoNum type="arabicPeriod"/>
            </a:pPr>
            <a:r>
              <a:rPr lang="en-GB" altLang="en-US" dirty="0" smtClean="0"/>
              <a:t>Advertising to the same AS and the route is in the same AS – NEXT_HOP is the </a:t>
            </a:r>
            <a:r>
              <a:rPr lang="en-GB" altLang="en-US" dirty="0"/>
              <a:t>I</a:t>
            </a:r>
            <a:r>
              <a:rPr lang="en-GB" altLang="en-US" dirty="0" smtClean="0"/>
              <a:t>P address of the originating router</a:t>
            </a:r>
          </a:p>
          <a:p>
            <a:pPr marL="457200" indent="-457200">
              <a:lnSpc>
                <a:spcPct val="100000"/>
              </a:lnSpc>
              <a:buFont typeface="+mj-lt"/>
              <a:buAutoNum type="arabicPeriod"/>
            </a:pPr>
            <a:r>
              <a:rPr lang="en-GB" altLang="en-US" dirty="0" smtClean="0"/>
              <a:t>Advertising to the same AS and the route is in a different AS – NEXT_HOP is the IP address of the external peer from which the route was learned</a:t>
            </a:r>
            <a:endParaRPr lang="en-GB" altLang="en-US" dirty="0"/>
          </a:p>
        </p:txBody>
      </p:sp>
    </p:spTree>
    <p:extLst>
      <p:ext uri="{BB962C8B-B14F-4D97-AF65-F5344CB8AC3E}">
        <p14:creationId xmlns:p14="http://schemas.microsoft.com/office/powerpoint/2010/main" val="33766555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dirty="0" smtClean="0"/>
          </a:p>
          <a:p>
            <a:endParaRPr lang="en-US" b="1" dirty="0"/>
          </a:p>
          <a:p>
            <a:pPr marL="0" indent="0">
              <a:buNone/>
            </a:pPr>
            <a:r>
              <a:rPr lang="en-US" dirty="0">
                <a:hlinkClick r:id="rId2"/>
              </a:rPr>
              <a:t>http://class.svuca.edu/~sandy/class/CS540/</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289116"/>
            <a:ext cx="7835796" cy="4868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5450741" y="2133600"/>
            <a:ext cx="1892993"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172.16.83.1</a:t>
            </a:r>
            <a:endParaRPr lang="en-GB" altLang="en-US" sz="1600" dirty="0">
              <a:latin typeface="Arial" panose="020B0604020202020204" pitchFamily="34" charset="0"/>
            </a:endParaRPr>
          </a:p>
        </p:txBody>
      </p:sp>
      <p:sp>
        <p:nvSpPr>
          <p:cNvPr id="640007" name="Rectangle 7"/>
          <p:cNvSpPr>
            <a:spLocks noChangeArrowheads="1"/>
          </p:cNvSpPr>
          <p:nvPr/>
        </p:nvSpPr>
        <p:spPr bwMode="auto">
          <a:xfrm>
            <a:off x="3590131" y="2133600"/>
            <a:ext cx="1892993"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172.16.83.2</a:t>
            </a:r>
            <a:endParaRPr lang="en-GB" altLang="en-US" sz="1600" dirty="0">
              <a:latin typeface="Arial" panose="020B0604020202020204" pitchFamily="34" charset="0"/>
            </a:endParaRPr>
          </a:p>
        </p:txBody>
      </p:sp>
      <p:sp>
        <p:nvSpPr>
          <p:cNvPr id="640008" name="Rectangle 8"/>
          <p:cNvSpPr>
            <a:spLocks noGrp="1" noChangeArrowheads="1"/>
          </p:cNvSpPr>
          <p:nvPr>
            <p:ph type="title"/>
          </p:nvPr>
        </p:nvSpPr>
        <p:spPr>
          <a:xfrm>
            <a:off x="230188" y="154783"/>
            <a:ext cx="7886700" cy="854074"/>
          </a:xfrm>
          <a:noFill/>
          <a:ln/>
        </p:spPr>
        <p:txBody>
          <a:bodyPr lIns="74812" tIns="37405" rIns="74812" bIns="37405"/>
          <a:lstStyle/>
          <a:p>
            <a:r>
              <a:rPr lang="en-GB" altLang="en-US" dirty="0" smtClean="0"/>
              <a:t>The Next Hop Attribute</a:t>
            </a:r>
            <a:endParaRPr lang="en-GB" altLang="en-US" dirty="0"/>
          </a:p>
        </p:txBody>
      </p:sp>
      <p:sp>
        <p:nvSpPr>
          <p:cNvPr id="640011" name="Line 11"/>
          <p:cNvSpPr>
            <a:spLocks noChangeShapeType="1"/>
          </p:cNvSpPr>
          <p:nvPr/>
        </p:nvSpPr>
        <p:spPr bwMode="auto">
          <a:xfrm>
            <a:off x="3675063" y="2656254"/>
            <a:ext cx="3216274" cy="4762"/>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square" lIns="400768" tIns="204466" rIns="400768" bIns="204466">
            <a:spAutoFit/>
          </a:bodyPr>
          <a:lstStyle/>
          <a:p>
            <a:endParaRPr lang="en-US"/>
          </a:p>
        </p:txBody>
      </p:sp>
      <p:sp>
        <p:nvSpPr>
          <p:cNvPr id="640015" name="Rectangle 15"/>
          <p:cNvSpPr>
            <a:spLocks noChangeArrowheads="1"/>
          </p:cNvSpPr>
          <p:nvPr/>
        </p:nvSpPr>
        <p:spPr bwMode="auto">
          <a:xfrm>
            <a:off x="1828800" y="1752600"/>
            <a:ext cx="2304966" cy="7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900" dirty="0" smtClean="0">
                <a:latin typeface="Arial" panose="020B0604020202020204" pitchFamily="34" charset="0"/>
              </a:rPr>
              <a:t>172.16.5.0/24</a:t>
            </a:r>
            <a:endParaRPr lang="en-GB" altLang="en-US" sz="1900" dirty="0">
              <a:latin typeface="Arial" panose="020B0604020202020204" pitchFamily="34" charset="0"/>
            </a:endParaRPr>
          </a:p>
        </p:txBody>
      </p:sp>
      <p:sp>
        <p:nvSpPr>
          <p:cNvPr id="640021" name="Rectangle 21"/>
          <p:cNvSpPr>
            <a:spLocks noChangeArrowheads="1"/>
          </p:cNvSpPr>
          <p:nvPr/>
        </p:nvSpPr>
        <p:spPr bwMode="auto">
          <a:xfrm>
            <a:off x="1359693" y="4753963"/>
            <a:ext cx="15573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a:latin typeface="Arial" panose="020B0604020202020204" pitchFamily="34" charset="0"/>
              </a:rPr>
              <a:t>AS 200</a:t>
            </a:r>
          </a:p>
        </p:txBody>
      </p:sp>
      <p:pic>
        <p:nvPicPr>
          <p:cNvPr id="640023"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07212" y="2454641"/>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24"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1675" y="2454641"/>
            <a:ext cx="69691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25" name="Rectangle 25"/>
          <p:cNvSpPr>
            <a:spLocks noChangeArrowheads="1"/>
          </p:cNvSpPr>
          <p:nvPr/>
        </p:nvSpPr>
        <p:spPr bwMode="auto">
          <a:xfrm>
            <a:off x="3122613" y="2419716"/>
            <a:ext cx="9747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a:solidFill>
                  <a:schemeClr val="bg1"/>
                </a:solidFill>
                <a:effectLst>
                  <a:outerShdw blurRad="38100" dist="38100" dir="2700000" algn="tl">
                    <a:srgbClr val="C0C0C0"/>
                  </a:outerShdw>
                </a:effectLst>
                <a:latin typeface="Arial" panose="020B0604020202020204" pitchFamily="34" charset="0"/>
              </a:rPr>
              <a:t>A</a:t>
            </a:r>
          </a:p>
        </p:txBody>
      </p:sp>
      <p:sp>
        <p:nvSpPr>
          <p:cNvPr id="640026" name="Rectangle 26"/>
          <p:cNvSpPr>
            <a:spLocks noChangeArrowheads="1"/>
          </p:cNvSpPr>
          <p:nvPr/>
        </p:nvSpPr>
        <p:spPr bwMode="auto">
          <a:xfrm>
            <a:off x="6797675" y="2419716"/>
            <a:ext cx="9747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a:solidFill>
                  <a:schemeClr val="bg1"/>
                </a:solidFill>
                <a:effectLst>
                  <a:outerShdw blurRad="38100" dist="38100" dir="2700000" algn="tl">
                    <a:srgbClr val="C0C0C0"/>
                  </a:outerShdw>
                </a:effectLst>
                <a:latin typeface="Arial" panose="020B0604020202020204" pitchFamily="34" charset="0"/>
              </a:rPr>
              <a:t>B</a:t>
            </a:r>
          </a:p>
        </p:txBody>
      </p:sp>
      <p:sp>
        <p:nvSpPr>
          <p:cNvPr id="640027" name="Rectangle 27"/>
          <p:cNvSpPr>
            <a:spLocks noChangeArrowheads="1"/>
          </p:cNvSpPr>
          <p:nvPr/>
        </p:nvSpPr>
        <p:spPr bwMode="auto">
          <a:xfrm>
            <a:off x="8610600" y="6623050"/>
            <a:ext cx="290513"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034" tIns="43016" rIns="86034" bIns="43016">
            <a:spAutoFit/>
          </a:bodyPr>
          <a:lstStyle>
            <a:lvl1pPr defTabSz="852488">
              <a:defRPr sz="2400">
                <a:solidFill>
                  <a:schemeClr val="tx1"/>
                </a:solidFill>
                <a:latin typeface="Times New Roman" panose="02020603050405020304" pitchFamily="18" charset="0"/>
              </a:defRPr>
            </a:lvl1pPr>
            <a:lvl2pPr marL="427038" defTabSz="852488">
              <a:defRPr sz="2400">
                <a:solidFill>
                  <a:schemeClr val="tx1"/>
                </a:solidFill>
                <a:latin typeface="Times New Roman" panose="02020603050405020304" pitchFamily="18" charset="0"/>
              </a:defRPr>
            </a:lvl2pPr>
            <a:lvl3pPr marL="852488" defTabSz="852488">
              <a:defRPr sz="2400">
                <a:solidFill>
                  <a:schemeClr val="tx1"/>
                </a:solidFill>
                <a:latin typeface="Times New Roman" panose="02020603050405020304" pitchFamily="18" charset="0"/>
              </a:defRPr>
            </a:lvl3pPr>
            <a:lvl4pPr marL="1281113" defTabSz="852488">
              <a:defRPr sz="2400">
                <a:solidFill>
                  <a:schemeClr val="tx1"/>
                </a:solidFill>
                <a:latin typeface="Times New Roman" panose="02020603050405020304" pitchFamily="18" charset="0"/>
              </a:defRPr>
            </a:lvl4pPr>
            <a:lvl5pPr marL="1706563" defTabSz="852488">
              <a:defRPr sz="2400">
                <a:solidFill>
                  <a:schemeClr val="tx1"/>
                </a:solidFill>
                <a:latin typeface="Times New Roman" panose="02020603050405020304" pitchFamily="18" charset="0"/>
              </a:defRPr>
            </a:lvl5pPr>
            <a:lvl6pPr marL="2163763" defTabSz="852488" eaLnBrk="0" fontAlgn="base" hangingPunct="0">
              <a:spcBef>
                <a:spcPct val="0"/>
              </a:spcBef>
              <a:spcAft>
                <a:spcPct val="0"/>
              </a:spcAft>
              <a:defRPr sz="2400">
                <a:solidFill>
                  <a:schemeClr val="tx1"/>
                </a:solidFill>
                <a:latin typeface="Times New Roman" panose="02020603050405020304" pitchFamily="18" charset="0"/>
              </a:defRPr>
            </a:lvl6pPr>
            <a:lvl7pPr marL="2620963" defTabSz="852488" eaLnBrk="0" fontAlgn="base" hangingPunct="0">
              <a:spcBef>
                <a:spcPct val="0"/>
              </a:spcBef>
              <a:spcAft>
                <a:spcPct val="0"/>
              </a:spcAft>
              <a:defRPr sz="2400">
                <a:solidFill>
                  <a:schemeClr val="tx1"/>
                </a:solidFill>
                <a:latin typeface="Times New Roman" panose="02020603050405020304" pitchFamily="18" charset="0"/>
              </a:defRPr>
            </a:lvl7pPr>
            <a:lvl8pPr marL="3078163" defTabSz="852488" eaLnBrk="0" fontAlgn="base" hangingPunct="0">
              <a:spcBef>
                <a:spcPct val="0"/>
              </a:spcBef>
              <a:spcAft>
                <a:spcPct val="0"/>
              </a:spcAft>
              <a:defRPr sz="2400">
                <a:solidFill>
                  <a:schemeClr val="tx1"/>
                </a:solidFill>
                <a:latin typeface="Times New Roman" panose="02020603050405020304" pitchFamily="18" charset="0"/>
              </a:defRPr>
            </a:lvl8pPr>
            <a:lvl9pPr marL="3535363" defTabSz="8524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900" b="0">
                <a:latin typeface="Arial" panose="020B0604020202020204" pitchFamily="34" charset="0"/>
              </a:rPr>
              <a:t>20</a:t>
            </a:r>
          </a:p>
        </p:txBody>
      </p:sp>
      <p:pic>
        <p:nvPicPr>
          <p:cNvPr id="29"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73021" y="4892212"/>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6"/>
          <p:cNvSpPr>
            <a:spLocks noChangeArrowheads="1"/>
          </p:cNvSpPr>
          <p:nvPr/>
        </p:nvSpPr>
        <p:spPr bwMode="auto">
          <a:xfrm>
            <a:off x="6858000" y="4857287"/>
            <a:ext cx="985694" cy="7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dirty="0" smtClean="0">
                <a:solidFill>
                  <a:schemeClr val="bg1"/>
                </a:solidFill>
                <a:effectLst>
                  <a:outerShdw blurRad="38100" dist="38100" dir="2700000" algn="tl">
                    <a:srgbClr val="C0C0C0"/>
                  </a:outerShdw>
                </a:effectLst>
                <a:latin typeface="Arial" panose="020B0604020202020204" pitchFamily="34" charset="0"/>
              </a:rPr>
              <a:t>C</a:t>
            </a:r>
            <a:endParaRPr lang="en-GB" altLang="en-US" sz="1900" dirty="0">
              <a:solidFill>
                <a:schemeClr val="bg1"/>
              </a:solidFill>
              <a:effectLst>
                <a:outerShdw blurRad="38100" dist="38100" dir="2700000" algn="tl">
                  <a:srgbClr val="C0C0C0"/>
                </a:outerShdw>
              </a:effectLst>
              <a:latin typeface="Arial" panose="020B0604020202020204" pitchFamily="34" charset="0"/>
            </a:endParaRPr>
          </a:p>
        </p:txBody>
      </p:sp>
      <p:cxnSp>
        <p:nvCxnSpPr>
          <p:cNvPr id="4" name="Straight Connector 3"/>
          <p:cNvCxnSpPr>
            <a:endCxn id="29" idx="0"/>
          </p:cNvCxnSpPr>
          <p:nvPr/>
        </p:nvCxnSpPr>
        <p:spPr>
          <a:xfrm>
            <a:off x="7322271" y="2859454"/>
            <a:ext cx="0" cy="203275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Rectangle 7"/>
          <p:cNvSpPr>
            <a:spLocks noChangeArrowheads="1"/>
          </p:cNvSpPr>
          <p:nvPr/>
        </p:nvSpPr>
        <p:spPr bwMode="auto">
          <a:xfrm>
            <a:off x="5562600" y="2801279"/>
            <a:ext cx="2006807"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172.16.101.1</a:t>
            </a:r>
            <a:endParaRPr lang="en-GB" altLang="en-US" sz="1600" dirty="0">
              <a:latin typeface="Arial" panose="020B0604020202020204" pitchFamily="34" charset="0"/>
            </a:endParaRPr>
          </a:p>
        </p:txBody>
      </p:sp>
      <p:cxnSp>
        <p:nvCxnSpPr>
          <p:cNvPr id="8" name="Straight Arrow Connector 7"/>
          <p:cNvCxnSpPr/>
          <p:nvPr/>
        </p:nvCxnSpPr>
        <p:spPr>
          <a:xfrm>
            <a:off x="3743532" y="2952599"/>
            <a:ext cx="2791403" cy="165681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6" name="Rectangle 7"/>
          <p:cNvSpPr>
            <a:spLocks noChangeArrowheads="1"/>
          </p:cNvSpPr>
          <p:nvPr/>
        </p:nvSpPr>
        <p:spPr bwMode="auto">
          <a:xfrm>
            <a:off x="5689393" y="4446253"/>
            <a:ext cx="2006807"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172.16.101.2</a:t>
            </a:r>
            <a:endParaRPr lang="en-GB" altLang="en-US" sz="1600" dirty="0">
              <a:latin typeface="Arial" panose="020B0604020202020204" pitchFamily="34" charset="0"/>
            </a:endParaRPr>
          </a:p>
        </p:txBody>
      </p:sp>
      <p:sp>
        <p:nvSpPr>
          <p:cNvPr id="42" name="Rectangle 21"/>
          <p:cNvSpPr>
            <a:spLocks noChangeArrowheads="1"/>
          </p:cNvSpPr>
          <p:nvPr/>
        </p:nvSpPr>
        <p:spPr bwMode="auto">
          <a:xfrm>
            <a:off x="4008849" y="3577316"/>
            <a:ext cx="1437741" cy="73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err="1" smtClean="0">
                <a:latin typeface="Arial" panose="020B0604020202020204" pitchFamily="34" charset="0"/>
              </a:rPr>
              <a:t>iBGP</a:t>
            </a:r>
            <a:endParaRPr lang="en-GB" altLang="en-US" sz="2100" dirty="0">
              <a:latin typeface="Arial" panose="020B0604020202020204" pitchFamily="34" charset="0"/>
            </a:endParaRPr>
          </a:p>
        </p:txBody>
      </p:sp>
      <p:sp>
        <p:nvSpPr>
          <p:cNvPr id="43" name="Rectangle 15"/>
          <p:cNvSpPr>
            <a:spLocks noChangeArrowheads="1"/>
          </p:cNvSpPr>
          <p:nvPr/>
        </p:nvSpPr>
        <p:spPr bwMode="auto">
          <a:xfrm>
            <a:off x="699327" y="3368281"/>
            <a:ext cx="3505201" cy="1105423"/>
          </a:xfrm>
          <a:prstGeom prst="rect">
            <a:avLst/>
          </a:prstGeom>
          <a:solidFill>
            <a:schemeClr val="accent2">
              <a:lumMod val="20000"/>
              <a:lumOff val="80000"/>
            </a:schemeClr>
          </a:solidFill>
          <a:ln>
            <a:solidFill>
              <a:schemeClr val="accent1"/>
            </a:solidFill>
          </a:ln>
          <a:effectLst/>
        </p:spPr>
        <p:txBody>
          <a:bodyPr wrap="squar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800" dirty="0" smtClean="0">
                <a:latin typeface="Arial" panose="020B0604020202020204" pitchFamily="34" charset="0"/>
              </a:rPr>
              <a:t>172.16.5.0/24</a:t>
            </a:r>
          </a:p>
          <a:p>
            <a:pPr>
              <a:spcBef>
                <a:spcPct val="50000"/>
              </a:spcBef>
            </a:pPr>
            <a:r>
              <a:rPr lang="en-GB" altLang="en-US" sz="1800" dirty="0" smtClean="0">
                <a:latin typeface="Arial" panose="020B0604020202020204" pitchFamily="34" charset="0"/>
              </a:rPr>
              <a:t>NEXT_HOP = 172.16.83.2</a:t>
            </a:r>
            <a:endParaRPr lang="en-GB" altLang="en-US" sz="1800" dirty="0">
              <a:latin typeface="Arial" panose="020B0604020202020204" pitchFamily="34" charset="0"/>
            </a:endParaRPr>
          </a:p>
        </p:txBody>
      </p:sp>
    </p:spTree>
    <p:extLst>
      <p:ext uri="{BB962C8B-B14F-4D97-AF65-F5344CB8AC3E}">
        <p14:creationId xmlns:p14="http://schemas.microsoft.com/office/powerpoint/2010/main" val="63271053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2286000"/>
            <a:ext cx="7378596"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05" name="Rectangle 5"/>
          <p:cNvSpPr>
            <a:spLocks noChangeArrowheads="1"/>
          </p:cNvSpPr>
          <p:nvPr/>
        </p:nvSpPr>
        <p:spPr bwMode="auto">
          <a:xfrm>
            <a:off x="5145941" y="2743199"/>
            <a:ext cx="1892993"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172.16.83.1</a:t>
            </a:r>
            <a:endParaRPr lang="en-GB" altLang="en-US" sz="1600" dirty="0">
              <a:latin typeface="Arial" panose="020B0604020202020204" pitchFamily="34" charset="0"/>
            </a:endParaRPr>
          </a:p>
        </p:txBody>
      </p:sp>
      <p:sp>
        <p:nvSpPr>
          <p:cNvPr id="640007" name="Rectangle 7"/>
          <p:cNvSpPr>
            <a:spLocks noChangeArrowheads="1"/>
          </p:cNvSpPr>
          <p:nvPr/>
        </p:nvSpPr>
        <p:spPr bwMode="auto">
          <a:xfrm>
            <a:off x="3285331" y="2743199"/>
            <a:ext cx="1892993"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172.16.83.2</a:t>
            </a:r>
            <a:endParaRPr lang="en-GB" altLang="en-US" sz="1600" dirty="0">
              <a:latin typeface="Arial" panose="020B0604020202020204" pitchFamily="34" charset="0"/>
            </a:endParaRPr>
          </a:p>
        </p:txBody>
      </p:sp>
      <p:sp>
        <p:nvSpPr>
          <p:cNvPr id="640008" name="Rectangle 8"/>
          <p:cNvSpPr>
            <a:spLocks noGrp="1" noChangeArrowheads="1"/>
          </p:cNvSpPr>
          <p:nvPr>
            <p:ph type="title"/>
          </p:nvPr>
        </p:nvSpPr>
        <p:spPr>
          <a:xfrm>
            <a:off x="230188" y="154783"/>
            <a:ext cx="7886700" cy="854074"/>
          </a:xfrm>
          <a:noFill/>
          <a:ln/>
        </p:spPr>
        <p:txBody>
          <a:bodyPr lIns="74812" tIns="37405" rIns="74812" bIns="37405"/>
          <a:lstStyle/>
          <a:p>
            <a:r>
              <a:rPr lang="en-GB" altLang="en-US" dirty="0" smtClean="0"/>
              <a:t>The Next Hop Attribute</a:t>
            </a:r>
            <a:endParaRPr lang="en-GB" altLang="en-US" dirty="0"/>
          </a:p>
        </p:txBody>
      </p:sp>
      <p:sp>
        <p:nvSpPr>
          <p:cNvPr id="640011" name="Line 11"/>
          <p:cNvSpPr>
            <a:spLocks noChangeShapeType="1"/>
          </p:cNvSpPr>
          <p:nvPr/>
        </p:nvSpPr>
        <p:spPr bwMode="auto">
          <a:xfrm>
            <a:off x="3370263" y="3265853"/>
            <a:ext cx="3216274" cy="4762"/>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square" lIns="400768" tIns="204466" rIns="400768" bIns="204466">
            <a:spAutoFit/>
          </a:bodyPr>
          <a:lstStyle/>
          <a:p>
            <a:endParaRPr lang="en-US"/>
          </a:p>
        </p:txBody>
      </p:sp>
      <p:sp>
        <p:nvSpPr>
          <p:cNvPr id="640021" name="Rectangle 21"/>
          <p:cNvSpPr>
            <a:spLocks noChangeArrowheads="1"/>
          </p:cNvSpPr>
          <p:nvPr/>
        </p:nvSpPr>
        <p:spPr bwMode="auto">
          <a:xfrm>
            <a:off x="1054893" y="5363562"/>
            <a:ext cx="15573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a:latin typeface="Arial" panose="020B0604020202020204" pitchFamily="34" charset="0"/>
              </a:rPr>
              <a:t>AS 200</a:t>
            </a:r>
          </a:p>
        </p:txBody>
      </p:sp>
      <p:pic>
        <p:nvPicPr>
          <p:cNvPr id="640023"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02412" y="3064240"/>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0024" name="Picture 2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36875" y="3064240"/>
            <a:ext cx="696913"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0025" name="Rectangle 25"/>
          <p:cNvSpPr>
            <a:spLocks noChangeArrowheads="1"/>
          </p:cNvSpPr>
          <p:nvPr/>
        </p:nvSpPr>
        <p:spPr bwMode="auto">
          <a:xfrm>
            <a:off x="2817813" y="3029315"/>
            <a:ext cx="9747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a:solidFill>
                  <a:schemeClr val="bg1"/>
                </a:solidFill>
                <a:effectLst>
                  <a:outerShdw blurRad="38100" dist="38100" dir="2700000" algn="tl">
                    <a:srgbClr val="C0C0C0"/>
                  </a:outerShdw>
                </a:effectLst>
                <a:latin typeface="Arial" panose="020B0604020202020204" pitchFamily="34" charset="0"/>
              </a:rPr>
              <a:t>A</a:t>
            </a:r>
          </a:p>
        </p:txBody>
      </p:sp>
      <p:sp>
        <p:nvSpPr>
          <p:cNvPr id="640026" name="Rectangle 26"/>
          <p:cNvSpPr>
            <a:spLocks noChangeArrowheads="1"/>
          </p:cNvSpPr>
          <p:nvPr/>
        </p:nvSpPr>
        <p:spPr bwMode="auto">
          <a:xfrm>
            <a:off x="6492875" y="3029315"/>
            <a:ext cx="974725"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a:solidFill>
                  <a:schemeClr val="bg1"/>
                </a:solidFill>
                <a:effectLst>
                  <a:outerShdw blurRad="38100" dist="38100" dir="2700000" algn="tl">
                    <a:srgbClr val="C0C0C0"/>
                  </a:outerShdw>
                </a:effectLst>
                <a:latin typeface="Arial" panose="020B0604020202020204" pitchFamily="34" charset="0"/>
              </a:rPr>
              <a:t>B</a:t>
            </a:r>
          </a:p>
        </p:txBody>
      </p:sp>
      <p:sp>
        <p:nvSpPr>
          <p:cNvPr id="640027" name="Rectangle 27"/>
          <p:cNvSpPr>
            <a:spLocks noChangeArrowheads="1"/>
          </p:cNvSpPr>
          <p:nvPr/>
        </p:nvSpPr>
        <p:spPr bwMode="auto">
          <a:xfrm>
            <a:off x="8610600" y="6623050"/>
            <a:ext cx="290513"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034" tIns="43016" rIns="86034" bIns="43016">
            <a:spAutoFit/>
          </a:bodyPr>
          <a:lstStyle>
            <a:lvl1pPr defTabSz="852488">
              <a:defRPr sz="2400">
                <a:solidFill>
                  <a:schemeClr val="tx1"/>
                </a:solidFill>
                <a:latin typeface="Times New Roman" panose="02020603050405020304" pitchFamily="18" charset="0"/>
              </a:defRPr>
            </a:lvl1pPr>
            <a:lvl2pPr marL="427038" defTabSz="852488">
              <a:defRPr sz="2400">
                <a:solidFill>
                  <a:schemeClr val="tx1"/>
                </a:solidFill>
                <a:latin typeface="Times New Roman" panose="02020603050405020304" pitchFamily="18" charset="0"/>
              </a:defRPr>
            </a:lvl2pPr>
            <a:lvl3pPr marL="852488" defTabSz="852488">
              <a:defRPr sz="2400">
                <a:solidFill>
                  <a:schemeClr val="tx1"/>
                </a:solidFill>
                <a:latin typeface="Times New Roman" panose="02020603050405020304" pitchFamily="18" charset="0"/>
              </a:defRPr>
            </a:lvl3pPr>
            <a:lvl4pPr marL="1281113" defTabSz="852488">
              <a:defRPr sz="2400">
                <a:solidFill>
                  <a:schemeClr val="tx1"/>
                </a:solidFill>
                <a:latin typeface="Times New Roman" panose="02020603050405020304" pitchFamily="18" charset="0"/>
              </a:defRPr>
            </a:lvl4pPr>
            <a:lvl5pPr marL="1706563" defTabSz="852488">
              <a:defRPr sz="2400">
                <a:solidFill>
                  <a:schemeClr val="tx1"/>
                </a:solidFill>
                <a:latin typeface="Times New Roman" panose="02020603050405020304" pitchFamily="18" charset="0"/>
              </a:defRPr>
            </a:lvl5pPr>
            <a:lvl6pPr marL="2163763" defTabSz="852488" eaLnBrk="0" fontAlgn="base" hangingPunct="0">
              <a:spcBef>
                <a:spcPct val="0"/>
              </a:spcBef>
              <a:spcAft>
                <a:spcPct val="0"/>
              </a:spcAft>
              <a:defRPr sz="2400">
                <a:solidFill>
                  <a:schemeClr val="tx1"/>
                </a:solidFill>
                <a:latin typeface="Times New Roman" panose="02020603050405020304" pitchFamily="18" charset="0"/>
              </a:defRPr>
            </a:lvl6pPr>
            <a:lvl7pPr marL="2620963" defTabSz="852488" eaLnBrk="0" fontAlgn="base" hangingPunct="0">
              <a:spcBef>
                <a:spcPct val="0"/>
              </a:spcBef>
              <a:spcAft>
                <a:spcPct val="0"/>
              </a:spcAft>
              <a:defRPr sz="2400">
                <a:solidFill>
                  <a:schemeClr val="tx1"/>
                </a:solidFill>
                <a:latin typeface="Times New Roman" panose="02020603050405020304" pitchFamily="18" charset="0"/>
              </a:defRPr>
            </a:lvl7pPr>
            <a:lvl8pPr marL="3078163" defTabSz="852488" eaLnBrk="0" fontAlgn="base" hangingPunct="0">
              <a:spcBef>
                <a:spcPct val="0"/>
              </a:spcBef>
              <a:spcAft>
                <a:spcPct val="0"/>
              </a:spcAft>
              <a:defRPr sz="2400">
                <a:solidFill>
                  <a:schemeClr val="tx1"/>
                </a:solidFill>
                <a:latin typeface="Times New Roman" panose="02020603050405020304" pitchFamily="18" charset="0"/>
              </a:defRPr>
            </a:lvl8pPr>
            <a:lvl9pPr marL="3535363" defTabSz="852488"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900" b="0">
                <a:latin typeface="Arial" panose="020B0604020202020204" pitchFamily="34" charset="0"/>
              </a:rPr>
              <a:t>20</a:t>
            </a:r>
          </a:p>
        </p:txBody>
      </p:sp>
      <p:pic>
        <p:nvPicPr>
          <p:cNvPr id="29"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8221" y="5501811"/>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26"/>
          <p:cNvSpPr>
            <a:spLocks noChangeArrowheads="1"/>
          </p:cNvSpPr>
          <p:nvPr/>
        </p:nvSpPr>
        <p:spPr bwMode="auto">
          <a:xfrm>
            <a:off x="6553200" y="5466886"/>
            <a:ext cx="985694" cy="7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dirty="0" smtClean="0">
                <a:solidFill>
                  <a:schemeClr val="bg1"/>
                </a:solidFill>
                <a:effectLst>
                  <a:outerShdw blurRad="38100" dist="38100" dir="2700000" algn="tl">
                    <a:srgbClr val="C0C0C0"/>
                  </a:outerShdw>
                </a:effectLst>
                <a:latin typeface="Arial" panose="020B0604020202020204" pitchFamily="34" charset="0"/>
              </a:rPr>
              <a:t>C</a:t>
            </a:r>
            <a:endParaRPr lang="en-GB" altLang="en-US" sz="1900" dirty="0">
              <a:solidFill>
                <a:schemeClr val="bg1"/>
              </a:solidFill>
              <a:effectLst>
                <a:outerShdw blurRad="38100" dist="38100" dir="2700000" algn="tl">
                  <a:srgbClr val="C0C0C0"/>
                </a:outerShdw>
              </a:effectLst>
              <a:latin typeface="Arial" panose="020B0604020202020204" pitchFamily="34" charset="0"/>
            </a:endParaRPr>
          </a:p>
        </p:txBody>
      </p:sp>
      <p:cxnSp>
        <p:nvCxnSpPr>
          <p:cNvPr id="4" name="Straight Connector 3"/>
          <p:cNvCxnSpPr>
            <a:endCxn id="29" idx="0"/>
          </p:cNvCxnSpPr>
          <p:nvPr/>
        </p:nvCxnSpPr>
        <p:spPr>
          <a:xfrm>
            <a:off x="7017471" y="3469053"/>
            <a:ext cx="0" cy="2032758"/>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Rectangle 7"/>
          <p:cNvSpPr>
            <a:spLocks noChangeArrowheads="1"/>
          </p:cNvSpPr>
          <p:nvPr/>
        </p:nvSpPr>
        <p:spPr bwMode="auto">
          <a:xfrm>
            <a:off x="5257800" y="3410878"/>
            <a:ext cx="2006807"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172.16.101.1</a:t>
            </a:r>
            <a:endParaRPr lang="en-GB" altLang="en-US" sz="1600" dirty="0">
              <a:latin typeface="Arial" panose="020B0604020202020204" pitchFamily="34" charset="0"/>
            </a:endParaRPr>
          </a:p>
        </p:txBody>
      </p:sp>
      <p:cxnSp>
        <p:nvCxnSpPr>
          <p:cNvPr id="8" name="Straight Arrow Connector 7"/>
          <p:cNvCxnSpPr/>
          <p:nvPr/>
        </p:nvCxnSpPr>
        <p:spPr>
          <a:xfrm>
            <a:off x="3438732" y="3562198"/>
            <a:ext cx="2791403" cy="165681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6" name="Rectangle 7"/>
          <p:cNvSpPr>
            <a:spLocks noChangeArrowheads="1"/>
          </p:cNvSpPr>
          <p:nvPr/>
        </p:nvSpPr>
        <p:spPr bwMode="auto">
          <a:xfrm>
            <a:off x="5384593" y="5055852"/>
            <a:ext cx="2006807"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172.16.101.2</a:t>
            </a:r>
            <a:endParaRPr lang="en-GB" altLang="en-US" sz="1600" dirty="0">
              <a:latin typeface="Arial" panose="020B0604020202020204" pitchFamily="34" charset="0"/>
            </a:endParaRPr>
          </a:p>
        </p:txBody>
      </p:sp>
      <p:sp>
        <p:nvSpPr>
          <p:cNvPr id="42" name="Rectangle 21"/>
          <p:cNvSpPr>
            <a:spLocks noChangeArrowheads="1"/>
          </p:cNvSpPr>
          <p:nvPr/>
        </p:nvSpPr>
        <p:spPr bwMode="auto">
          <a:xfrm>
            <a:off x="3704049" y="4186915"/>
            <a:ext cx="1437741" cy="73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err="1" smtClean="0">
                <a:latin typeface="Arial" panose="020B0604020202020204" pitchFamily="34" charset="0"/>
              </a:rPr>
              <a:t>iBGP</a:t>
            </a:r>
            <a:endParaRPr lang="en-GB" altLang="en-US" sz="2100" dirty="0">
              <a:latin typeface="Arial" panose="020B0604020202020204" pitchFamily="34" charset="0"/>
            </a:endParaRPr>
          </a:p>
        </p:txBody>
      </p:sp>
      <p:sp>
        <p:nvSpPr>
          <p:cNvPr id="43" name="Rectangle 15"/>
          <p:cNvSpPr>
            <a:spLocks noChangeArrowheads="1"/>
          </p:cNvSpPr>
          <p:nvPr/>
        </p:nvSpPr>
        <p:spPr bwMode="auto">
          <a:xfrm>
            <a:off x="533400" y="4267199"/>
            <a:ext cx="3273217" cy="800219"/>
          </a:xfrm>
          <a:prstGeom prst="rect">
            <a:avLst/>
          </a:prstGeom>
          <a:solidFill>
            <a:schemeClr val="accent2">
              <a:lumMod val="20000"/>
              <a:lumOff val="80000"/>
            </a:schemeClr>
          </a:solidFill>
          <a:ln>
            <a:solidFill>
              <a:schemeClr val="accent1"/>
            </a:solidFill>
          </a:ln>
          <a:effectLst/>
        </p:spPr>
        <p:txBody>
          <a:bodyPr wrap="square" lIns="182880" tIns="91440" rIns="182880" bIns="91440">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207.135.64.0/19</a:t>
            </a:r>
          </a:p>
          <a:p>
            <a:pPr>
              <a:spcBef>
                <a:spcPct val="50000"/>
              </a:spcBef>
            </a:pPr>
            <a:r>
              <a:rPr lang="en-GB" altLang="en-US" sz="1600" dirty="0" smtClean="0">
                <a:latin typeface="Arial" panose="020B0604020202020204" pitchFamily="34" charset="0"/>
              </a:rPr>
              <a:t>NEXT_HOP = 192.168.5.1</a:t>
            </a:r>
            <a:endParaRPr lang="en-GB" altLang="en-US" sz="1600" dirty="0">
              <a:latin typeface="Arial" panose="020B0604020202020204" pitchFamily="34" charset="0"/>
            </a:endParaRPr>
          </a:p>
        </p:txBody>
      </p:sp>
      <p:pic>
        <p:nvPicPr>
          <p:cNvPr id="22"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6250" y="347662"/>
            <a:ext cx="2784475" cy="178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0"/>
          <p:cNvSpPr>
            <a:spLocks noChangeArrowheads="1"/>
          </p:cNvSpPr>
          <p:nvPr/>
        </p:nvSpPr>
        <p:spPr bwMode="auto">
          <a:xfrm>
            <a:off x="6215063" y="1071562"/>
            <a:ext cx="155733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300</a:t>
            </a:r>
          </a:p>
        </p:txBody>
      </p:sp>
      <p:pic>
        <p:nvPicPr>
          <p:cNvPr id="25"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9425" y="1068387"/>
            <a:ext cx="698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26"/>
          <p:cNvSpPr>
            <a:spLocks noChangeArrowheads="1"/>
          </p:cNvSpPr>
          <p:nvPr/>
        </p:nvSpPr>
        <p:spPr bwMode="auto">
          <a:xfrm>
            <a:off x="5444403" y="1033462"/>
            <a:ext cx="985695" cy="70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dirty="0">
                <a:solidFill>
                  <a:schemeClr val="bg1"/>
                </a:solidFill>
                <a:effectLst>
                  <a:outerShdw blurRad="38100" dist="38100" dir="2700000" algn="tl">
                    <a:srgbClr val="C0C0C0"/>
                  </a:outerShdw>
                </a:effectLst>
                <a:latin typeface="Arial" panose="020B0604020202020204" pitchFamily="34" charset="0"/>
              </a:rPr>
              <a:t>D</a:t>
            </a:r>
          </a:p>
        </p:txBody>
      </p:sp>
      <p:cxnSp>
        <p:nvCxnSpPr>
          <p:cNvPr id="27" name="Straight Connector 26"/>
          <p:cNvCxnSpPr>
            <a:stCxn id="25" idx="1"/>
            <a:endCxn id="640024" idx="0"/>
          </p:cNvCxnSpPr>
          <p:nvPr/>
        </p:nvCxnSpPr>
        <p:spPr>
          <a:xfrm flipH="1">
            <a:off x="3285332" y="1270794"/>
            <a:ext cx="2274093" cy="1793446"/>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Rectangle 7"/>
          <p:cNvSpPr>
            <a:spLocks noChangeArrowheads="1"/>
          </p:cNvSpPr>
          <p:nvPr/>
        </p:nvSpPr>
        <p:spPr bwMode="auto">
          <a:xfrm>
            <a:off x="3974407" y="914400"/>
            <a:ext cx="1892993" cy="659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192.168.5.1</a:t>
            </a:r>
            <a:endParaRPr lang="en-GB" altLang="en-US" sz="1600" dirty="0">
              <a:latin typeface="Arial" panose="020B0604020202020204" pitchFamily="34" charset="0"/>
            </a:endParaRPr>
          </a:p>
        </p:txBody>
      </p:sp>
      <p:sp>
        <p:nvSpPr>
          <p:cNvPr id="33" name="Rectangle 15"/>
          <p:cNvSpPr>
            <a:spLocks noChangeArrowheads="1"/>
          </p:cNvSpPr>
          <p:nvPr/>
        </p:nvSpPr>
        <p:spPr bwMode="auto">
          <a:xfrm>
            <a:off x="677947" y="1160339"/>
            <a:ext cx="2948797" cy="800219"/>
          </a:xfrm>
          <a:prstGeom prst="rect">
            <a:avLst/>
          </a:prstGeom>
          <a:solidFill>
            <a:schemeClr val="accent2">
              <a:lumMod val="20000"/>
              <a:lumOff val="80000"/>
            </a:schemeClr>
          </a:solidFill>
          <a:ln>
            <a:solidFill>
              <a:schemeClr val="accent1"/>
            </a:solidFill>
          </a:ln>
          <a:effectLst/>
        </p:spPr>
        <p:txBody>
          <a:bodyPr wrap="square" lIns="182880" tIns="91440" rIns="182880" bIns="91440">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600" dirty="0" smtClean="0">
                <a:latin typeface="Arial" panose="020B0604020202020204" pitchFamily="34" charset="0"/>
              </a:rPr>
              <a:t>207.135.64.0/19</a:t>
            </a:r>
          </a:p>
          <a:p>
            <a:pPr>
              <a:spcBef>
                <a:spcPct val="50000"/>
              </a:spcBef>
            </a:pPr>
            <a:r>
              <a:rPr lang="en-GB" altLang="en-US" sz="1600" dirty="0" smtClean="0">
                <a:latin typeface="Arial" panose="020B0604020202020204" pitchFamily="34" charset="0"/>
              </a:rPr>
              <a:t>NEXT_HOP = 192.168.5.1</a:t>
            </a:r>
            <a:endParaRPr lang="en-GB" altLang="en-US" sz="1600" dirty="0">
              <a:latin typeface="Arial" panose="020B0604020202020204" pitchFamily="34" charset="0"/>
            </a:endParaRPr>
          </a:p>
        </p:txBody>
      </p:sp>
      <p:cxnSp>
        <p:nvCxnSpPr>
          <p:cNvPr id="34" name="Straight Arrow Connector 33"/>
          <p:cNvCxnSpPr/>
          <p:nvPr/>
        </p:nvCxnSpPr>
        <p:spPr>
          <a:xfrm flipH="1">
            <a:off x="3285330" y="1473200"/>
            <a:ext cx="1562277" cy="111760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7" name="Rectangle 21"/>
          <p:cNvSpPr>
            <a:spLocks noChangeArrowheads="1"/>
          </p:cNvSpPr>
          <p:nvPr/>
        </p:nvSpPr>
        <p:spPr bwMode="auto">
          <a:xfrm>
            <a:off x="3307916" y="1295400"/>
            <a:ext cx="1527509" cy="73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err="1">
                <a:latin typeface="Arial" panose="020B0604020202020204" pitchFamily="34" charset="0"/>
              </a:rPr>
              <a:t>e</a:t>
            </a:r>
            <a:r>
              <a:rPr lang="en-GB" altLang="en-US" sz="2100" dirty="0" err="1" smtClean="0">
                <a:latin typeface="Arial" panose="020B0604020202020204" pitchFamily="34" charset="0"/>
              </a:rPr>
              <a:t>BGP</a:t>
            </a:r>
            <a:endParaRPr lang="en-GB" altLang="en-US" sz="2100" dirty="0">
              <a:latin typeface="Arial" panose="020B0604020202020204" pitchFamily="34" charset="0"/>
            </a:endParaRPr>
          </a:p>
        </p:txBody>
      </p:sp>
    </p:spTree>
    <p:extLst>
      <p:ext uri="{BB962C8B-B14F-4D97-AF65-F5344CB8AC3E}">
        <p14:creationId xmlns:p14="http://schemas.microsoft.com/office/powerpoint/2010/main" val="363466355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Line 2"/>
          <p:cNvSpPr>
            <a:spLocks noChangeShapeType="1"/>
          </p:cNvSpPr>
          <p:nvPr/>
        </p:nvSpPr>
        <p:spPr bwMode="auto">
          <a:xfrm flipV="1">
            <a:off x="3230563" y="4459288"/>
            <a:ext cx="385762" cy="460375"/>
          </a:xfrm>
          <a:prstGeom prst="line">
            <a:avLst/>
          </a:prstGeom>
          <a:noFill/>
          <a:ln w="25399">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099" name="Line 3"/>
          <p:cNvSpPr>
            <a:spLocks noChangeShapeType="1"/>
          </p:cNvSpPr>
          <p:nvPr/>
        </p:nvSpPr>
        <p:spPr bwMode="auto">
          <a:xfrm>
            <a:off x="5395913" y="4491038"/>
            <a:ext cx="465137" cy="428625"/>
          </a:xfrm>
          <a:prstGeom prst="line">
            <a:avLst/>
          </a:prstGeom>
          <a:noFill/>
          <a:ln w="25399">
            <a:solidFill>
              <a:schemeClr val="tx1"/>
            </a:solidFill>
            <a:round/>
            <a:headEnd type="none" w="sm" len="sm"/>
            <a:tailEnd type="stealth" w="med" len="lg"/>
          </a:ln>
          <a:effectLst>
            <a:outerShdw dist="3592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44100" name="Line 4"/>
          <p:cNvSpPr>
            <a:spLocks noChangeShapeType="1"/>
          </p:cNvSpPr>
          <p:nvPr/>
        </p:nvSpPr>
        <p:spPr bwMode="auto">
          <a:xfrm flipH="1" flipV="1">
            <a:off x="5334000" y="2463800"/>
            <a:ext cx="1052513" cy="1185863"/>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44101" name="Line 5"/>
          <p:cNvSpPr>
            <a:spLocks noChangeShapeType="1"/>
          </p:cNvSpPr>
          <p:nvPr/>
        </p:nvSpPr>
        <p:spPr bwMode="auto">
          <a:xfrm flipV="1">
            <a:off x="2706688" y="2547938"/>
            <a:ext cx="1049337" cy="1187450"/>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44102" name="Line 6"/>
          <p:cNvSpPr>
            <a:spLocks noChangeShapeType="1"/>
          </p:cNvSpPr>
          <p:nvPr/>
        </p:nvSpPr>
        <p:spPr bwMode="auto">
          <a:xfrm flipV="1">
            <a:off x="5635625" y="3990975"/>
            <a:ext cx="1049338" cy="1184275"/>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44103" name="Line 7"/>
          <p:cNvSpPr>
            <a:spLocks noChangeShapeType="1"/>
          </p:cNvSpPr>
          <p:nvPr/>
        </p:nvSpPr>
        <p:spPr bwMode="auto">
          <a:xfrm flipH="1" flipV="1">
            <a:off x="2632075" y="4243388"/>
            <a:ext cx="749300" cy="846137"/>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44104"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 y="2892425"/>
            <a:ext cx="2900363"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05" name="Picture 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525" y="1522413"/>
            <a:ext cx="2901950"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06" name="Picture 1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3575" y="2892425"/>
            <a:ext cx="2900363"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07"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1650" y="4649788"/>
            <a:ext cx="2903538" cy="175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4108" name="Rectangle 12"/>
          <p:cNvSpPr>
            <a:spLocks noGrp="1" noChangeArrowheads="1"/>
          </p:cNvSpPr>
          <p:nvPr>
            <p:ph type="title"/>
          </p:nvPr>
        </p:nvSpPr>
        <p:spPr>
          <a:noFill/>
          <a:ln/>
        </p:spPr>
        <p:txBody>
          <a:bodyPr lIns="74812" tIns="37405" rIns="74812" bIns="37405" anchor="ctr"/>
          <a:lstStyle/>
          <a:p>
            <a:r>
              <a:rPr lang="en-GB" altLang="en-US" dirty="0" smtClean="0"/>
              <a:t>The Local Preference Attribute</a:t>
            </a:r>
            <a:endParaRPr lang="en-GB" altLang="en-US" dirty="0"/>
          </a:p>
        </p:txBody>
      </p:sp>
      <p:sp>
        <p:nvSpPr>
          <p:cNvPr id="644109" name="Rectangle 13"/>
          <p:cNvSpPr>
            <a:spLocks noChangeArrowheads="1"/>
          </p:cNvSpPr>
          <p:nvPr/>
        </p:nvSpPr>
        <p:spPr bwMode="auto">
          <a:xfrm>
            <a:off x="4094163" y="5378450"/>
            <a:ext cx="9525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AS 400</a:t>
            </a:r>
          </a:p>
        </p:txBody>
      </p:sp>
      <p:sp>
        <p:nvSpPr>
          <p:cNvPr id="644110" name="Rectangle 14"/>
          <p:cNvSpPr>
            <a:spLocks noChangeArrowheads="1"/>
          </p:cNvSpPr>
          <p:nvPr/>
        </p:nvSpPr>
        <p:spPr bwMode="auto">
          <a:xfrm>
            <a:off x="1208088" y="3597275"/>
            <a:ext cx="160496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AS 200</a:t>
            </a:r>
          </a:p>
        </p:txBody>
      </p:sp>
      <p:sp>
        <p:nvSpPr>
          <p:cNvPr id="644111" name="Line 15"/>
          <p:cNvSpPr>
            <a:spLocks noChangeShapeType="1"/>
          </p:cNvSpPr>
          <p:nvPr/>
        </p:nvSpPr>
        <p:spPr bwMode="auto">
          <a:xfrm>
            <a:off x="3908425" y="5175250"/>
            <a:ext cx="1201738" cy="0"/>
          </a:xfrm>
          <a:prstGeom prst="line">
            <a:avLst/>
          </a:prstGeom>
          <a:noFill/>
          <a:ln w="25399">
            <a:solidFill>
              <a:schemeClr val="accent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112" name="Line 16"/>
          <p:cNvSpPr>
            <a:spLocks noChangeShapeType="1"/>
          </p:cNvSpPr>
          <p:nvPr/>
        </p:nvSpPr>
        <p:spPr bwMode="auto">
          <a:xfrm>
            <a:off x="3519488" y="5343525"/>
            <a:ext cx="603250" cy="677863"/>
          </a:xfrm>
          <a:prstGeom prst="line">
            <a:avLst/>
          </a:prstGeom>
          <a:noFill/>
          <a:ln w="25399">
            <a:solidFill>
              <a:schemeClr val="accent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113" name="Line 17"/>
          <p:cNvSpPr>
            <a:spLocks noChangeShapeType="1"/>
          </p:cNvSpPr>
          <p:nvPr/>
        </p:nvSpPr>
        <p:spPr bwMode="auto">
          <a:xfrm flipH="1">
            <a:off x="4970463" y="5343525"/>
            <a:ext cx="601662" cy="677863"/>
          </a:xfrm>
          <a:prstGeom prst="line">
            <a:avLst/>
          </a:prstGeom>
          <a:noFill/>
          <a:ln w="25399">
            <a:solidFill>
              <a:schemeClr val="accent2"/>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4114" name="Rectangle 18"/>
          <p:cNvSpPr>
            <a:spLocks noChangeArrowheads="1"/>
          </p:cNvSpPr>
          <p:nvPr/>
        </p:nvSpPr>
        <p:spPr bwMode="auto">
          <a:xfrm>
            <a:off x="3783013" y="2328863"/>
            <a:ext cx="1573212"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645" tIns="46758" rIns="91645" bIns="46758"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900">
                <a:latin typeface="Arial" panose="020B0604020202020204" pitchFamily="34" charset="0"/>
              </a:rPr>
              <a:t>160.10.0.0/16</a:t>
            </a:r>
          </a:p>
        </p:txBody>
      </p:sp>
      <p:sp>
        <p:nvSpPr>
          <p:cNvPr id="644115" name="Rectangle 19"/>
          <p:cNvSpPr>
            <a:spLocks noChangeArrowheads="1"/>
          </p:cNvSpPr>
          <p:nvPr/>
        </p:nvSpPr>
        <p:spPr bwMode="auto">
          <a:xfrm>
            <a:off x="4090988" y="1992313"/>
            <a:ext cx="954087"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AS 100</a:t>
            </a:r>
          </a:p>
        </p:txBody>
      </p:sp>
      <p:sp>
        <p:nvSpPr>
          <p:cNvPr id="644116" name="Rectangle 20"/>
          <p:cNvSpPr>
            <a:spLocks noChangeArrowheads="1"/>
          </p:cNvSpPr>
          <p:nvPr/>
        </p:nvSpPr>
        <p:spPr bwMode="auto">
          <a:xfrm>
            <a:off x="6511925" y="3597275"/>
            <a:ext cx="12652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AS 300</a:t>
            </a:r>
          </a:p>
        </p:txBody>
      </p:sp>
      <p:sp>
        <p:nvSpPr>
          <p:cNvPr id="644117" name="Rectangle 21"/>
          <p:cNvSpPr>
            <a:spLocks noChangeArrowheads="1"/>
          </p:cNvSpPr>
          <p:nvPr/>
        </p:nvSpPr>
        <p:spPr bwMode="auto">
          <a:xfrm>
            <a:off x="534988" y="5551488"/>
            <a:ext cx="2235200" cy="49530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44118" name="Rectangle 22"/>
          <p:cNvSpPr>
            <a:spLocks noChangeArrowheads="1"/>
          </p:cNvSpPr>
          <p:nvPr/>
        </p:nvSpPr>
        <p:spPr bwMode="auto">
          <a:xfrm>
            <a:off x="530225" y="5532438"/>
            <a:ext cx="21717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645" tIns="46758" rIns="91645" bIns="46758">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    160.10.0.0/16    500</a:t>
            </a:r>
          </a:p>
          <a:p>
            <a:r>
              <a:rPr lang="en-GB" altLang="en-US" sz="1600">
                <a:latin typeface="Arial" panose="020B0604020202020204" pitchFamily="34" charset="0"/>
              </a:rPr>
              <a:t>&gt;  160.10.0.0/16    800</a:t>
            </a:r>
          </a:p>
        </p:txBody>
      </p:sp>
      <p:sp>
        <p:nvSpPr>
          <p:cNvPr id="644119" name="Rectangle 23"/>
          <p:cNvSpPr>
            <a:spLocks noChangeArrowheads="1"/>
          </p:cNvSpPr>
          <p:nvPr/>
        </p:nvSpPr>
        <p:spPr bwMode="auto">
          <a:xfrm>
            <a:off x="3519488" y="4235450"/>
            <a:ext cx="436562" cy="32385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44120" name="Rectangle 24"/>
          <p:cNvSpPr>
            <a:spLocks noChangeArrowheads="1"/>
          </p:cNvSpPr>
          <p:nvPr/>
        </p:nvSpPr>
        <p:spPr bwMode="auto">
          <a:xfrm>
            <a:off x="3511550" y="4246563"/>
            <a:ext cx="506413" cy="32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645" tIns="46758" rIns="91645" bIns="46758">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500</a:t>
            </a:r>
          </a:p>
        </p:txBody>
      </p:sp>
      <p:sp>
        <p:nvSpPr>
          <p:cNvPr id="644121" name="Rectangle 25"/>
          <p:cNvSpPr>
            <a:spLocks noChangeArrowheads="1"/>
          </p:cNvSpPr>
          <p:nvPr/>
        </p:nvSpPr>
        <p:spPr bwMode="auto">
          <a:xfrm>
            <a:off x="5092700" y="4251325"/>
            <a:ext cx="436563" cy="32385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44122" name="Rectangle 26"/>
          <p:cNvSpPr>
            <a:spLocks noChangeArrowheads="1"/>
          </p:cNvSpPr>
          <p:nvPr/>
        </p:nvSpPr>
        <p:spPr bwMode="auto">
          <a:xfrm>
            <a:off x="5080000" y="4264025"/>
            <a:ext cx="508000"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645" tIns="46758" rIns="91645" bIns="46758">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800</a:t>
            </a:r>
          </a:p>
        </p:txBody>
      </p:sp>
      <p:pic>
        <p:nvPicPr>
          <p:cNvPr id="644123"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46325" y="4141788"/>
            <a:ext cx="696913"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24" name="Picture 2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3413" y="4945063"/>
            <a:ext cx="6985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25"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975" y="5900738"/>
            <a:ext cx="700088"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26"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3975" y="4945063"/>
            <a:ext cx="696913"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4127" name="Picture 3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5375" y="4141788"/>
            <a:ext cx="696913"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4128" name="Rectangle 32"/>
          <p:cNvSpPr>
            <a:spLocks noChangeArrowheads="1"/>
          </p:cNvSpPr>
          <p:nvPr/>
        </p:nvSpPr>
        <p:spPr bwMode="auto">
          <a:xfrm>
            <a:off x="6451600" y="4292600"/>
            <a:ext cx="152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E</a:t>
            </a:r>
          </a:p>
        </p:txBody>
      </p:sp>
      <p:sp>
        <p:nvSpPr>
          <p:cNvPr id="644129" name="Rectangle 33"/>
          <p:cNvSpPr>
            <a:spLocks noChangeArrowheads="1"/>
          </p:cNvSpPr>
          <p:nvPr/>
        </p:nvSpPr>
        <p:spPr bwMode="auto">
          <a:xfrm>
            <a:off x="5399088" y="5102225"/>
            <a:ext cx="165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B</a:t>
            </a:r>
          </a:p>
        </p:txBody>
      </p:sp>
      <p:sp>
        <p:nvSpPr>
          <p:cNvPr id="644130" name="Rectangle 34"/>
          <p:cNvSpPr>
            <a:spLocks noChangeArrowheads="1"/>
          </p:cNvSpPr>
          <p:nvPr/>
        </p:nvSpPr>
        <p:spPr bwMode="auto">
          <a:xfrm>
            <a:off x="4510088" y="6070600"/>
            <a:ext cx="165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C</a:t>
            </a:r>
          </a:p>
        </p:txBody>
      </p:sp>
      <p:sp>
        <p:nvSpPr>
          <p:cNvPr id="644131" name="Rectangle 35"/>
          <p:cNvSpPr>
            <a:spLocks noChangeArrowheads="1"/>
          </p:cNvSpPr>
          <p:nvPr/>
        </p:nvSpPr>
        <p:spPr bwMode="auto">
          <a:xfrm>
            <a:off x="3440113" y="5102225"/>
            <a:ext cx="165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A</a:t>
            </a:r>
          </a:p>
        </p:txBody>
      </p:sp>
      <p:sp>
        <p:nvSpPr>
          <p:cNvPr id="644132" name="Rectangle 36"/>
          <p:cNvSpPr>
            <a:spLocks noChangeArrowheads="1"/>
          </p:cNvSpPr>
          <p:nvPr/>
        </p:nvSpPr>
        <p:spPr bwMode="auto">
          <a:xfrm>
            <a:off x="2619375" y="4292600"/>
            <a:ext cx="165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D</a:t>
            </a:r>
          </a:p>
        </p:txBody>
      </p:sp>
    </p:spTree>
    <p:extLst>
      <p:ext uri="{BB962C8B-B14F-4D97-AF65-F5344CB8AC3E}">
        <p14:creationId xmlns:p14="http://schemas.microsoft.com/office/powerpoint/2010/main" val="362941317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a:noFill/>
          <a:ln/>
        </p:spPr>
        <p:txBody>
          <a:bodyPr lIns="86034" tIns="43016" rIns="86034" bIns="43016" anchor="ctr"/>
          <a:lstStyle/>
          <a:p>
            <a:r>
              <a:rPr lang="en-GB" altLang="en-US" dirty="0" smtClean="0"/>
              <a:t>The Local Preference Attribute</a:t>
            </a:r>
            <a:endParaRPr lang="en-GB" altLang="en-US" dirty="0"/>
          </a:p>
        </p:txBody>
      </p:sp>
      <p:sp>
        <p:nvSpPr>
          <p:cNvPr id="646147" name="Rectangle 3"/>
          <p:cNvSpPr>
            <a:spLocks noGrp="1" noChangeArrowheads="1"/>
          </p:cNvSpPr>
          <p:nvPr>
            <p:ph type="body" idx="1"/>
          </p:nvPr>
        </p:nvSpPr>
        <p:spPr>
          <a:xfrm>
            <a:off x="428625" y="1447800"/>
            <a:ext cx="8483600" cy="4192587"/>
          </a:xfrm>
          <a:noFill/>
          <a:ln/>
        </p:spPr>
        <p:txBody>
          <a:bodyPr lIns="86034" tIns="43016" rIns="86034" bIns="43016"/>
          <a:lstStyle/>
          <a:p>
            <a:pPr>
              <a:lnSpc>
                <a:spcPct val="100000"/>
              </a:lnSpc>
            </a:pPr>
            <a:r>
              <a:rPr lang="en-GB" altLang="en-US" dirty="0"/>
              <a:t>Local to an AS – non-transitive</a:t>
            </a:r>
          </a:p>
          <a:p>
            <a:pPr lvl="1">
              <a:lnSpc>
                <a:spcPct val="100000"/>
              </a:lnSpc>
            </a:pPr>
            <a:r>
              <a:rPr lang="en-GB" altLang="en-US" dirty="0" smtClean="0"/>
              <a:t>Only between </a:t>
            </a:r>
            <a:r>
              <a:rPr lang="en-GB" altLang="en-US" dirty="0" err="1" smtClean="0"/>
              <a:t>iBGP</a:t>
            </a:r>
            <a:r>
              <a:rPr lang="en-GB" altLang="en-US" dirty="0" smtClean="0"/>
              <a:t> peers </a:t>
            </a:r>
          </a:p>
          <a:p>
            <a:pPr lvl="1">
              <a:lnSpc>
                <a:spcPct val="100000"/>
              </a:lnSpc>
            </a:pPr>
            <a:r>
              <a:rPr lang="en-GB" altLang="en-US" dirty="0" smtClean="0"/>
              <a:t>Local preference </a:t>
            </a:r>
            <a:r>
              <a:rPr lang="en-GB" altLang="en-US" dirty="0"/>
              <a:t>set to 100 when heard from neighbouring AS</a:t>
            </a:r>
          </a:p>
          <a:p>
            <a:pPr>
              <a:lnSpc>
                <a:spcPct val="100000"/>
              </a:lnSpc>
            </a:pPr>
            <a:r>
              <a:rPr lang="en-GB" altLang="en-US" dirty="0"/>
              <a:t>Used to influence BGP path selection</a:t>
            </a:r>
          </a:p>
          <a:p>
            <a:pPr lvl="1">
              <a:lnSpc>
                <a:spcPct val="100000"/>
              </a:lnSpc>
            </a:pPr>
            <a:r>
              <a:rPr lang="en-GB" altLang="en-US" dirty="0" smtClean="0"/>
              <a:t>Determines best </a:t>
            </a:r>
            <a:r>
              <a:rPr lang="en-GB" altLang="en-US" dirty="0"/>
              <a:t>path for outbound traffic</a:t>
            </a:r>
          </a:p>
          <a:p>
            <a:pPr>
              <a:lnSpc>
                <a:spcPct val="100000"/>
              </a:lnSpc>
            </a:pPr>
            <a:r>
              <a:rPr lang="en-GB" altLang="en-US" dirty="0"/>
              <a:t>Path with highest local preference wins</a:t>
            </a:r>
          </a:p>
        </p:txBody>
      </p:sp>
    </p:spTree>
    <p:extLst>
      <p:ext uri="{BB962C8B-B14F-4D97-AF65-F5344CB8AC3E}">
        <p14:creationId xmlns:p14="http://schemas.microsoft.com/office/powerpoint/2010/main" val="60275796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ChangeArrowheads="1"/>
          </p:cNvSpPr>
          <p:nvPr/>
        </p:nvSpPr>
        <p:spPr bwMode="auto">
          <a:xfrm>
            <a:off x="712788" y="6256338"/>
            <a:ext cx="18859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195" name="Rectangle 3"/>
          <p:cNvSpPr>
            <a:spLocks noChangeArrowheads="1"/>
          </p:cNvSpPr>
          <p:nvPr/>
        </p:nvSpPr>
        <p:spPr bwMode="auto">
          <a:xfrm>
            <a:off x="3111500" y="6256338"/>
            <a:ext cx="2916238"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8196" name="Rectangle 4"/>
          <p:cNvSpPr>
            <a:spLocks noGrp="1" noChangeArrowheads="1"/>
          </p:cNvSpPr>
          <p:nvPr>
            <p:ph type="title"/>
          </p:nvPr>
        </p:nvSpPr>
        <p:spPr>
          <a:xfrm>
            <a:off x="628650" y="228600"/>
            <a:ext cx="7886700" cy="854074"/>
          </a:xfrm>
          <a:noFill/>
          <a:ln/>
        </p:spPr>
        <p:txBody>
          <a:bodyPr lIns="74812" tIns="37405" rIns="74812" bIns="37405" anchor="ctr"/>
          <a:lstStyle/>
          <a:p>
            <a:r>
              <a:rPr lang="en-GB" altLang="en-US" dirty="0" smtClean="0"/>
              <a:t>The Multi-Exit </a:t>
            </a:r>
            <a:r>
              <a:rPr lang="en-GB" altLang="en-US" dirty="0"/>
              <a:t>Discriminator (MED</a:t>
            </a:r>
            <a:r>
              <a:rPr lang="en-GB" altLang="en-US" dirty="0" smtClean="0"/>
              <a:t>) Attribute</a:t>
            </a:r>
            <a:endParaRPr lang="en-GB" altLang="en-US" dirty="0"/>
          </a:p>
        </p:txBody>
      </p:sp>
      <p:pic>
        <p:nvPicPr>
          <p:cNvPr id="648197"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4546600"/>
            <a:ext cx="4178300" cy="202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8198"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8725" y="1371600"/>
            <a:ext cx="40259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200" name="Line 8"/>
          <p:cNvSpPr>
            <a:spLocks noChangeShapeType="1"/>
          </p:cNvSpPr>
          <p:nvPr/>
        </p:nvSpPr>
        <p:spPr bwMode="auto">
          <a:xfrm flipV="1">
            <a:off x="3271837" y="3217069"/>
            <a:ext cx="641350" cy="1677193"/>
          </a:xfrm>
          <a:prstGeom prst="line">
            <a:avLst/>
          </a:prstGeom>
          <a:noFill/>
          <a:ln w="25399">
            <a:solidFill>
              <a:srgbClr val="FFA38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48201" name="Rectangle 9"/>
          <p:cNvSpPr>
            <a:spLocks noChangeArrowheads="1"/>
          </p:cNvSpPr>
          <p:nvPr/>
        </p:nvSpPr>
        <p:spPr bwMode="auto">
          <a:xfrm>
            <a:off x="3884613" y="6111875"/>
            <a:ext cx="12207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1120775">
              <a:defRPr sz="2400">
                <a:solidFill>
                  <a:schemeClr val="tx1"/>
                </a:solidFill>
                <a:latin typeface="Times New Roman" panose="02020603050405020304" pitchFamily="18" charset="0"/>
              </a:defRPr>
            </a:lvl1pPr>
            <a:lvl2pPr marL="519113" defTabSz="1120775">
              <a:defRPr sz="2400">
                <a:solidFill>
                  <a:schemeClr val="tx1"/>
                </a:solidFill>
                <a:latin typeface="Times New Roman" panose="02020603050405020304" pitchFamily="18" charset="0"/>
              </a:defRPr>
            </a:lvl2pPr>
            <a:lvl3pPr marL="1042988" defTabSz="1120775">
              <a:defRPr sz="2400">
                <a:solidFill>
                  <a:schemeClr val="tx1"/>
                </a:solidFill>
                <a:latin typeface="Times New Roman" panose="02020603050405020304" pitchFamily="18" charset="0"/>
              </a:defRPr>
            </a:lvl3pPr>
            <a:lvl4pPr marL="1563688" defTabSz="1120775">
              <a:defRPr sz="2400">
                <a:solidFill>
                  <a:schemeClr val="tx1"/>
                </a:solidFill>
                <a:latin typeface="Times New Roman" panose="02020603050405020304" pitchFamily="18" charset="0"/>
              </a:defRPr>
            </a:lvl4pPr>
            <a:lvl5pPr marL="2082800" defTabSz="1120775">
              <a:defRPr sz="2400">
                <a:solidFill>
                  <a:schemeClr val="tx1"/>
                </a:solidFill>
                <a:latin typeface="Times New Roman" panose="02020603050405020304" pitchFamily="18" charset="0"/>
              </a:defRPr>
            </a:lvl5pPr>
            <a:lvl6pPr marL="2540000" defTabSz="1120775" eaLnBrk="0" fontAlgn="base" hangingPunct="0">
              <a:spcBef>
                <a:spcPct val="0"/>
              </a:spcBef>
              <a:spcAft>
                <a:spcPct val="0"/>
              </a:spcAft>
              <a:defRPr sz="2400">
                <a:solidFill>
                  <a:schemeClr val="tx1"/>
                </a:solidFill>
                <a:latin typeface="Times New Roman" panose="02020603050405020304" pitchFamily="18" charset="0"/>
              </a:defRPr>
            </a:lvl6pPr>
            <a:lvl7pPr marL="2997200" defTabSz="1120775" eaLnBrk="0" fontAlgn="base" hangingPunct="0">
              <a:spcBef>
                <a:spcPct val="0"/>
              </a:spcBef>
              <a:spcAft>
                <a:spcPct val="0"/>
              </a:spcAft>
              <a:defRPr sz="2400">
                <a:solidFill>
                  <a:schemeClr val="tx1"/>
                </a:solidFill>
                <a:latin typeface="Times New Roman" panose="02020603050405020304" pitchFamily="18" charset="0"/>
              </a:defRPr>
            </a:lvl7pPr>
            <a:lvl8pPr marL="3454400" defTabSz="1120775" eaLnBrk="0" fontAlgn="base" hangingPunct="0">
              <a:spcBef>
                <a:spcPct val="0"/>
              </a:spcBef>
              <a:spcAft>
                <a:spcPct val="0"/>
              </a:spcAft>
              <a:defRPr sz="2400">
                <a:solidFill>
                  <a:schemeClr val="tx1"/>
                </a:solidFill>
                <a:latin typeface="Times New Roman" panose="02020603050405020304" pitchFamily="18" charset="0"/>
              </a:defRPr>
            </a:lvl8pPr>
            <a:lvl9pPr marL="3911600" defTabSz="11207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dirty="0">
                <a:latin typeface="Arial" panose="020B0604020202020204" pitchFamily="34" charset="0"/>
              </a:rPr>
              <a:t>AS 201</a:t>
            </a:r>
          </a:p>
        </p:txBody>
      </p:sp>
      <p:sp>
        <p:nvSpPr>
          <p:cNvPr id="648202" name="Rectangle 10"/>
          <p:cNvSpPr>
            <a:spLocks noChangeArrowheads="1"/>
          </p:cNvSpPr>
          <p:nvPr/>
        </p:nvSpPr>
        <p:spPr bwMode="auto">
          <a:xfrm>
            <a:off x="4099719" y="1783557"/>
            <a:ext cx="12557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1120775">
              <a:defRPr sz="2400">
                <a:solidFill>
                  <a:schemeClr val="tx1"/>
                </a:solidFill>
                <a:latin typeface="Times New Roman" panose="02020603050405020304" pitchFamily="18" charset="0"/>
              </a:defRPr>
            </a:lvl1pPr>
            <a:lvl2pPr marL="519113" defTabSz="1120775">
              <a:defRPr sz="2400">
                <a:solidFill>
                  <a:schemeClr val="tx1"/>
                </a:solidFill>
                <a:latin typeface="Times New Roman" panose="02020603050405020304" pitchFamily="18" charset="0"/>
              </a:defRPr>
            </a:lvl2pPr>
            <a:lvl3pPr marL="1042988" defTabSz="1120775">
              <a:defRPr sz="2400">
                <a:solidFill>
                  <a:schemeClr val="tx1"/>
                </a:solidFill>
                <a:latin typeface="Times New Roman" panose="02020603050405020304" pitchFamily="18" charset="0"/>
              </a:defRPr>
            </a:lvl3pPr>
            <a:lvl4pPr marL="1563688" defTabSz="1120775">
              <a:defRPr sz="2400">
                <a:solidFill>
                  <a:schemeClr val="tx1"/>
                </a:solidFill>
                <a:latin typeface="Times New Roman" panose="02020603050405020304" pitchFamily="18" charset="0"/>
              </a:defRPr>
            </a:lvl4pPr>
            <a:lvl5pPr marL="2082800" defTabSz="1120775">
              <a:defRPr sz="2400">
                <a:solidFill>
                  <a:schemeClr val="tx1"/>
                </a:solidFill>
                <a:latin typeface="Times New Roman" panose="02020603050405020304" pitchFamily="18" charset="0"/>
              </a:defRPr>
            </a:lvl5pPr>
            <a:lvl6pPr marL="2540000" defTabSz="1120775" eaLnBrk="0" fontAlgn="base" hangingPunct="0">
              <a:spcBef>
                <a:spcPct val="0"/>
              </a:spcBef>
              <a:spcAft>
                <a:spcPct val="0"/>
              </a:spcAft>
              <a:defRPr sz="2400">
                <a:solidFill>
                  <a:schemeClr val="tx1"/>
                </a:solidFill>
                <a:latin typeface="Times New Roman" panose="02020603050405020304" pitchFamily="18" charset="0"/>
              </a:defRPr>
            </a:lvl6pPr>
            <a:lvl7pPr marL="2997200" defTabSz="1120775" eaLnBrk="0" fontAlgn="base" hangingPunct="0">
              <a:spcBef>
                <a:spcPct val="0"/>
              </a:spcBef>
              <a:spcAft>
                <a:spcPct val="0"/>
              </a:spcAft>
              <a:defRPr sz="2400">
                <a:solidFill>
                  <a:schemeClr val="tx1"/>
                </a:solidFill>
                <a:latin typeface="Times New Roman" panose="02020603050405020304" pitchFamily="18" charset="0"/>
              </a:defRPr>
            </a:lvl7pPr>
            <a:lvl8pPr marL="3454400" defTabSz="1120775" eaLnBrk="0" fontAlgn="base" hangingPunct="0">
              <a:spcBef>
                <a:spcPct val="0"/>
              </a:spcBef>
              <a:spcAft>
                <a:spcPct val="0"/>
              </a:spcAft>
              <a:defRPr sz="2400">
                <a:solidFill>
                  <a:schemeClr val="tx1"/>
                </a:solidFill>
                <a:latin typeface="Times New Roman" panose="02020603050405020304" pitchFamily="18" charset="0"/>
              </a:defRPr>
            </a:lvl8pPr>
            <a:lvl9pPr marL="3911600" defTabSz="11207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dirty="0">
                <a:latin typeface="Arial" panose="020B0604020202020204" pitchFamily="34" charset="0"/>
              </a:rPr>
              <a:t>AS 200</a:t>
            </a:r>
          </a:p>
        </p:txBody>
      </p:sp>
      <p:sp>
        <p:nvSpPr>
          <p:cNvPr id="648203" name="Line 11"/>
          <p:cNvSpPr>
            <a:spLocks noChangeShapeType="1"/>
          </p:cNvSpPr>
          <p:nvPr/>
        </p:nvSpPr>
        <p:spPr bwMode="auto">
          <a:xfrm flipV="1">
            <a:off x="5108575" y="3290887"/>
            <a:ext cx="639762" cy="1677987"/>
          </a:xfrm>
          <a:prstGeom prst="line">
            <a:avLst/>
          </a:prstGeom>
          <a:noFill/>
          <a:ln w="25399">
            <a:solidFill>
              <a:srgbClr val="FFA38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48204" name="Rectangle 12"/>
          <p:cNvSpPr>
            <a:spLocks noChangeArrowheads="1"/>
          </p:cNvSpPr>
          <p:nvPr/>
        </p:nvSpPr>
        <p:spPr bwMode="auto">
          <a:xfrm>
            <a:off x="3978275" y="5381625"/>
            <a:ext cx="1597025"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4737" tIns="54239" rIns="104737" bIns="54239">
            <a:spAutoFit/>
          </a:bodyPr>
          <a:lstStyle>
            <a:lvl1pPr defTabSz="1120775">
              <a:defRPr sz="2400">
                <a:solidFill>
                  <a:schemeClr val="tx1"/>
                </a:solidFill>
                <a:latin typeface="Times New Roman" panose="02020603050405020304" pitchFamily="18" charset="0"/>
              </a:defRPr>
            </a:lvl1pPr>
            <a:lvl2pPr marL="519113" defTabSz="1120775">
              <a:defRPr sz="2400">
                <a:solidFill>
                  <a:schemeClr val="tx1"/>
                </a:solidFill>
                <a:latin typeface="Times New Roman" panose="02020603050405020304" pitchFamily="18" charset="0"/>
              </a:defRPr>
            </a:lvl2pPr>
            <a:lvl3pPr marL="1042988" defTabSz="1120775">
              <a:defRPr sz="2400">
                <a:solidFill>
                  <a:schemeClr val="tx1"/>
                </a:solidFill>
                <a:latin typeface="Times New Roman" panose="02020603050405020304" pitchFamily="18" charset="0"/>
              </a:defRPr>
            </a:lvl3pPr>
            <a:lvl4pPr marL="1563688" defTabSz="1120775">
              <a:defRPr sz="2400">
                <a:solidFill>
                  <a:schemeClr val="tx1"/>
                </a:solidFill>
                <a:latin typeface="Times New Roman" panose="02020603050405020304" pitchFamily="18" charset="0"/>
              </a:defRPr>
            </a:lvl4pPr>
            <a:lvl5pPr marL="2082800" defTabSz="1120775">
              <a:defRPr sz="2400">
                <a:solidFill>
                  <a:schemeClr val="tx1"/>
                </a:solidFill>
                <a:latin typeface="Times New Roman" panose="02020603050405020304" pitchFamily="18" charset="0"/>
              </a:defRPr>
            </a:lvl5pPr>
            <a:lvl6pPr marL="2540000" defTabSz="1120775" eaLnBrk="0" fontAlgn="base" hangingPunct="0">
              <a:spcBef>
                <a:spcPct val="0"/>
              </a:spcBef>
              <a:spcAft>
                <a:spcPct val="0"/>
              </a:spcAft>
              <a:defRPr sz="2400">
                <a:solidFill>
                  <a:schemeClr val="tx1"/>
                </a:solidFill>
                <a:latin typeface="Times New Roman" panose="02020603050405020304" pitchFamily="18" charset="0"/>
              </a:defRPr>
            </a:lvl6pPr>
            <a:lvl7pPr marL="2997200" defTabSz="1120775" eaLnBrk="0" fontAlgn="base" hangingPunct="0">
              <a:spcBef>
                <a:spcPct val="0"/>
              </a:spcBef>
              <a:spcAft>
                <a:spcPct val="0"/>
              </a:spcAft>
              <a:defRPr sz="2400">
                <a:solidFill>
                  <a:schemeClr val="tx1"/>
                </a:solidFill>
                <a:latin typeface="Times New Roman" panose="02020603050405020304" pitchFamily="18" charset="0"/>
              </a:defRPr>
            </a:lvl7pPr>
            <a:lvl8pPr marL="3454400" defTabSz="1120775" eaLnBrk="0" fontAlgn="base" hangingPunct="0">
              <a:spcBef>
                <a:spcPct val="0"/>
              </a:spcBef>
              <a:spcAft>
                <a:spcPct val="0"/>
              </a:spcAft>
              <a:defRPr sz="2400">
                <a:solidFill>
                  <a:schemeClr val="tx1"/>
                </a:solidFill>
                <a:latin typeface="Times New Roman" panose="02020603050405020304" pitchFamily="18" charset="0"/>
              </a:defRPr>
            </a:lvl8pPr>
            <a:lvl9pPr marL="3911600" defTabSz="112077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GB" altLang="en-US" sz="1900">
                <a:latin typeface="Arial" panose="020B0604020202020204" pitchFamily="34" charset="0"/>
              </a:rPr>
              <a:t>192.68.1.0/24</a:t>
            </a:r>
          </a:p>
        </p:txBody>
      </p:sp>
      <p:pic>
        <p:nvPicPr>
          <p:cNvPr id="648207" name="Picture 15"/>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59325" y="4721225"/>
            <a:ext cx="8032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8208"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5600" y="4721225"/>
            <a:ext cx="8016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8209"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2840038"/>
            <a:ext cx="8016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8210" name="Rectangle 18"/>
          <p:cNvSpPr>
            <a:spLocks noChangeArrowheads="1"/>
          </p:cNvSpPr>
          <p:nvPr/>
        </p:nvSpPr>
        <p:spPr bwMode="auto">
          <a:xfrm>
            <a:off x="3808412" y="3055938"/>
            <a:ext cx="1920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1120775">
              <a:defRPr sz="2400">
                <a:solidFill>
                  <a:schemeClr val="tx1"/>
                </a:solidFill>
                <a:latin typeface="Times New Roman" panose="02020603050405020304" pitchFamily="18" charset="0"/>
              </a:defRPr>
            </a:lvl1pPr>
            <a:lvl2pPr marL="519113" defTabSz="1120775">
              <a:defRPr sz="2400">
                <a:solidFill>
                  <a:schemeClr val="tx1"/>
                </a:solidFill>
                <a:latin typeface="Times New Roman" panose="02020603050405020304" pitchFamily="18" charset="0"/>
              </a:defRPr>
            </a:lvl2pPr>
            <a:lvl3pPr marL="1042988" defTabSz="1120775">
              <a:defRPr sz="2400">
                <a:solidFill>
                  <a:schemeClr val="tx1"/>
                </a:solidFill>
                <a:latin typeface="Times New Roman" panose="02020603050405020304" pitchFamily="18" charset="0"/>
              </a:defRPr>
            </a:lvl3pPr>
            <a:lvl4pPr marL="1563688" defTabSz="1120775">
              <a:defRPr sz="2400">
                <a:solidFill>
                  <a:schemeClr val="tx1"/>
                </a:solidFill>
                <a:latin typeface="Times New Roman" panose="02020603050405020304" pitchFamily="18" charset="0"/>
              </a:defRPr>
            </a:lvl4pPr>
            <a:lvl5pPr marL="2082800" defTabSz="1120775">
              <a:defRPr sz="2400">
                <a:solidFill>
                  <a:schemeClr val="tx1"/>
                </a:solidFill>
                <a:latin typeface="Times New Roman" panose="02020603050405020304" pitchFamily="18" charset="0"/>
              </a:defRPr>
            </a:lvl5pPr>
            <a:lvl6pPr marL="2540000" defTabSz="1120775" eaLnBrk="0" fontAlgn="base" hangingPunct="0">
              <a:spcBef>
                <a:spcPct val="0"/>
              </a:spcBef>
              <a:spcAft>
                <a:spcPct val="0"/>
              </a:spcAft>
              <a:defRPr sz="2400">
                <a:solidFill>
                  <a:schemeClr val="tx1"/>
                </a:solidFill>
                <a:latin typeface="Times New Roman" panose="02020603050405020304" pitchFamily="18" charset="0"/>
              </a:defRPr>
            </a:lvl6pPr>
            <a:lvl7pPr marL="2997200" defTabSz="1120775" eaLnBrk="0" fontAlgn="base" hangingPunct="0">
              <a:spcBef>
                <a:spcPct val="0"/>
              </a:spcBef>
              <a:spcAft>
                <a:spcPct val="0"/>
              </a:spcAft>
              <a:defRPr sz="2400">
                <a:solidFill>
                  <a:schemeClr val="tx1"/>
                </a:solidFill>
                <a:latin typeface="Times New Roman" panose="02020603050405020304" pitchFamily="18" charset="0"/>
              </a:defRPr>
            </a:lvl7pPr>
            <a:lvl8pPr marL="3454400" defTabSz="1120775" eaLnBrk="0" fontAlgn="base" hangingPunct="0">
              <a:spcBef>
                <a:spcPct val="0"/>
              </a:spcBef>
              <a:spcAft>
                <a:spcPct val="0"/>
              </a:spcAft>
              <a:defRPr sz="2400">
                <a:solidFill>
                  <a:schemeClr val="tx1"/>
                </a:solidFill>
                <a:latin typeface="Times New Roman" panose="02020603050405020304" pitchFamily="18" charset="0"/>
              </a:defRPr>
            </a:lvl8pPr>
            <a:lvl9pPr marL="3911600" defTabSz="11207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solidFill>
                  <a:schemeClr val="bg1"/>
                </a:solidFill>
                <a:effectLst>
                  <a:outerShdw blurRad="38100" dist="38100" dir="2700000" algn="tl">
                    <a:srgbClr val="C0C0C0"/>
                  </a:outerShdw>
                </a:effectLst>
                <a:latin typeface="Arial" panose="020B0604020202020204" pitchFamily="34" charset="0"/>
              </a:rPr>
              <a:t>C</a:t>
            </a:r>
          </a:p>
        </p:txBody>
      </p:sp>
      <p:sp>
        <p:nvSpPr>
          <p:cNvPr id="648211" name="Rectangle 19"/>
          <p:cNvSpPr>
            <a:spLocks noChangeArrowheads="1"/>
          </p:cNvSpPr>
          <p:nvPr/>
        </p:nvSpPr>
        <p:spPr bwMode="auto">
          <a:xfrm>
            <a:off x="3201987" y="4886325"/>
            <a:ext cx="1920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1120775">
              <a:defRPr sz="2400">
                <a:solidFill>
                  <a:schemeClr val="tx1"/>
                </a:solidFill>
                <a:latin typeface="Times New Roman" panose="02020603050405020304" pitchFamily="18" charset="0"/>
              </a:defRPr>
            </a:lvl1pPr>
            <a:lvl2pPr marL="519113" defTabSz="1120775">
              <a:defRPr sz="2400">
                <a:solidFill>
                  <a:schemeClr val="tx1"/>
                </a:solidFill>
                <a:latin typeface="Times New Roman" panose="02020603050405020304" pitchFamily="18" charset="0"/>
              </a:defRPr>
            </a:lvl2pPr>
            <a:lvl3pPr marL="1042988" defTabSz="1120775">
              <a:defRPr sz="2400">
                <a:solidFill>
                  <a:schemeClr val="tx1"/>
                </a:solidFill>
                <a:latin typeface="Times New Roman" panose="02020603050405020304" pitchFamily="18" charset="0"/>
              </a:defRPr>
            </a:lvl3pPr>
            <a:lvl4pPr marL="1563688" defTabSz="1120775">
              <a:defRPr sz="2400">
                <a:solidFill>
                  <a:schemeClr val="tx1"/>
                </a:solidFill>
                <a:latin typeface="Times New Roman" panose="02020603050405020304" pitchFamily="18" charset="0"/>
              </a:defRPr>
            </a:lvl4pPr>
            <a:lvl5pPr marL="2082800" defTabSz="1120775">
              <a:defRPr sz="2400">
                <a:solidFill>
                  <a:schemeClr val="tx1"/>
                </a:solidFill>
                <a:latin typeface="Times New Roman" panose="02020603050405020304" pitchFamily="18" charset="0"/>
              </a:defRPr>
            </a:lvl5pPr>
            <a:lvl6pPr marL="2540000" defTabSz="1120775" eaLnBrk="0" fontAlgn="base" hangingPunct="0">
              <a:spcBef>
                <a:spcPct val="0"/>
              </a:spcBef>
              <a:spcAft>
                <a:spcPct val="0"/>
              </a:spcAft>
              <a:defRPr sz="2400">
                <a:solidFill>
                  <a:schemeClr val="tx1"/>
                </a:solidFill>
                <a:latin typeface="Times New Roman" panose="02020603050405020304" pitchFamily="18" charset="0"/>
              </a:defRPr>
            </a:lvl6pPr>
            <a:lvl7pPr marL="2997200" defTabSz="1120775" eaLnBrk="0" fontAlgn="base" hangingPunct="0">
              <a:spcBef>
                <a:spcPct val="0"/>
              </a:spcBef>
              <a:spcAft>
                <a:spcPct val="0"/>
              </a:spcAft>
              <a:defRPr sz="2400">
                <a:solidFill>
                  <a:schemeClr val="tx1"/>
                </a:solidFill>
                <a:latin typeface="Times New Roman" panose="02020603050405020304" pitchFamily="18" charset="0"/>
              </a:defRPr>
            </a:lvl7pPr>
            <a:lvl8pPr marL="3454400" defTabSz="1120775" eaLnBrk="0" fontAlgn="base" hangingPunct="0">
              <a:spcBef>
                <a:spcPct val="0"/>
              </a:spcBef>
              <a:spcAft>
                <a:spcPct val="0"/>
              </a:spcAft>
              <a:defRPr sz="2400">
                <a:solidFill>
                  <a:schemeClr val="tx1"/>
                </a:solidFill>
                <a:latin typeface="Times New Roman" panose="02020603050405020304" pitchFamily="18" charset="0"/>
              </a:defRPr>
            </a:lvl8pPr>
            <a:lvl9pPr marL="3911600" defTabSz="11207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solidFill>
                  <a:schemeClr val="bg1"/>
                </a:solidFill>
                <a:effectLst>
                  <a:outerShdw blurRad="38100" dist="38100" dir="2700000" algn="tl">
                    <a:srgbClr val="C0C0C0"/>
                  </a:outerShdw>
                </a:effectLst>
                <a:latin typeface="Arial" panose="020B0604020202020204" pitchFamily="34" charset="0"/>
              </a:rPr>
              <a:t>A</a:t>
            </a:r>
          </a:p>
        </p:txBody>
      </p:sp>
      <p:sp>
        <p:nvSpPr>
          <p:cNvPr id="648212" name="Rectangle 20"/>
          <p:cNvSpPr>
            <a:spLocks noChangeArrowheads="1"/>
          </p:cNvSpPr>
          <p:nvPr/>
        </p:nvSpPr>
        <p:spPr bwMode="auto">
          <a:xfrm>
            <a:off x="5065713" y="4886325"/>
            <a:ext cx="1920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1120775">
              <a:defRPr sz="2400">
                <a:solidFill>
                  <a:schemeClr val="tx1"/>
                </a:solidFill>
                <a:latin typeface="Times New Roman" panose="02020603050405020304" pitchFamily="18" charset="0"/>
              </a:defRPr>
            </a:lvl1pPr>
            <a:lvl2pPr marL="519113" defTabSz="1120775">
              <a:defRPr sz="2400">
                <a:solidFill>
                  <a:schemeClr val="tx1"/>
                </a:solidFill>
                <a:latin typeface="Times New Roman" panose="02020603050405020304" pitchFamily="18" charset="0"/>
              </a:defRPr>
            </a:lvl2pPr>
            <a:lvl3pPr marL="1042988" defTabSz="1120775">
              <a:defRPr sz="2400">
                <a:solidFill>
                  <a:schemeClr val="tx1"/>
                </a:solidFill>
                <a:latin typeface="Times New Roman" panose="02020603050405020304" pitchFamily="18" charset="0"/>
              </a:defRPr>
            </a:lvl3pPr>
            <a:lvl4pPr marL="1563688" defTabSz="1120775">
              <a:defRPr sz="2400">
                <a:solidFill>
                  <a:schemeClr val="tx1"/>
                </a:solidFill>
                <a:latin typeface="Times New Roman" panose="02020603050405020304" pitchFamily="18" charset="0"/>
              </a:defRPr>
            </a:lvl4pPr>
            <a:lvl5pPr marL="2082800" defTabSz="1120775">
              <a:defRPr sz="2400">
                <a:solidFill>
                  <a:schemeClr val="tx1"/>
                </a:solidFill>
                <a:latin typeface="Times New Roman" panose="02020603050405020304" pitchFamily="18" charset="0"/>
              </a:defRPr>
            </a:lvl5pPr>
            <a:lvl6pPr marL="2540000" defTabSz="1120775" eaLnBrk="0" fontAlgn="base" hangingPunct="0">
              <a:spcBef>
                <a:spcPct val="0"/>
              </a:spcBef>
              <a:spcAft>
                <a:spcPct val="0"/>
              </a:spcAft>
              <a:defRPr sz="2400">
                <a:solidFill>
                  <a:schemeClr val="tx1"/>
                </a:solidFill>
                <a:latin typeface="Times New Roman" panose="02020603050405020304" pitchFamily="18" charset="0"/>
              </a:defRPr>
            </a:lvl6pPr>
            <a:lvl7pPr marL="2997200" defTabSz="1120775" eaLnBrk="0" fontAlgn="base" hangingPunct="0">
              <a:spcBef>
                <a:spcPct val="0"/>
              </a:spcBef>
              <a:spcAft>
                <a:spcPct val="0"/>
              </a:spcAft>
              <a:defRPr sz="2400">
                <a:solidFill>
                  <a:schemeClr val="tx1"/>
                </a:solidFill>
                <a:latin typeface="Times New Roman" panose="02020603050405020304" pitchFamily="18" charset="0"/>
              </a:defRPr>
            </a:lvl7pPr>
            <a:lvl8pPr marL="3454400" defTabSz="1120775" eaLnBrk="0" fontAlgn="base" hangingPunct="0">
              <a:spcBef>
                <a:spcPct val="0"/>
              </a:spcBef>
              <a:spcAft>
                <a:spcPct val="0"/>
              </a:spcAft>
              <a:defRPr sz="2400">
                <a:solidFill>
                  <a:schemeClr val="tx1"/>
                </a:solidFill>
                <a:latin typeface="Times New Roman" panose="02020603050405020304" pitchFamily="18" charset="0"/>
              </a:defRPr>
            </a:lvl8pPr>
            <a:lvl9pPr marL="3911600" defTabSz="11207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solidFill>
                  <a:schemeClr val="bg1"/>
                </a:solidFill>
                <a:effectLst>
                  <a:outerShdw blurRad="38100" dist="38100" dir="2700000" algn="tl">
                    <a:srgbClr val="C0C0C0"/>
                  </a:outerShdw>
                </a:effectLst>
                <a:latin typeface="Arial" panose="020B0604020202020204" pitchFamily="34" charset="0"/>
              </a:rPr>
              <a:t>B</a:t>
            </a:r>
          </a:p>
        </p:txBody>
      </p:sp>
      <p:sp>
        <p:nvSpPr>
          <p:cNvPr id="648213" name="Rectangle 21"/>
          <p:cNvSpPr>
            <a:spLocks noChangeArrowheads="1"/>
          </p:cNvSpPr>
          <p:nvPr/>
        </p:nvSpPr>
        <p:spPr bwMode="auto">
          <a:xfrm>
            <a:off x="6075362" y="3854450"/>
            <a:ext cx="2230438" cy="42545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48214" name="Rectangle 22"/>
          <p:cNvSpPr>
            <a:spLocks noChangeArrowheads="1"/>
          </p:cNvSpPr>
          <p:nvPr/>
        </p:nvSpPr>
        <p:spPr bwMode="auto">
          <a:xfrm>
            <a:off x="6213475" y="3940175"/>
            <a:ext cx="209232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47" tIns="54239" rIns="110347" bIns="54239">
            <a:spAutoFit/>
          </a:bodyPr>
          <a:lstStyle>
            <a:lvl1pPr defTabSz="1092200">
              <a:defRPr sz="2400">
                <a:solidFill>
                  <a:schemeClr val="tx1"/>
                </a:solidFill>
                <a:latin typeface="Times New Roman" panose="02020603050405020304" pitchFamily="18" charset="0"/>
              </a:defRPr>
            </a:lvl1pPr>
            <a:lvl2pPr marL="542925" defTabSz="1092200">
              <a:defRPr sz="2400">
                <a:solidFill>
                  <a:schemeClr val="tx1"/>
                </a:solidFill>
                <a:latin typeface="Times New Roman" panose="02020603050405020304" pitchFamily="18" charset="0"/>
              </a:defRPr>
            </a:lvl2pPr>
            <a:lvl3pPr marL="1085850" defTabSz="1092200">
              <a:defRPr sz="2400">
                <a:solidFill>
                  <a:schemeClr val="tx1"/>
                </a:solidFill>
                <a:latin typeface="Times New Roman" panose="02020603050405020304" pitchFamily="18" charset="0"/>
              </a:defRPr>
            </a:lvl3pPr>
            <a:lvl4pPr marL="1628775" defTabSz="1092200">
              <a:defRPr sz="2400">
                <a:solidFill>
                  <a:schemeClr val="tx1"/>
                </a:solidFill>
                <a:latin typeface="Times New Roman" panose="02020603050405020304" pitchFamily="18" charset="0"/>
              </a:defRPr>
            </a:lvl4pPr>
            <a:lvl5pPr marL="2168525" defTabSz="1092200">
              <a:defRPr sz="2400">
                <a:solidFill>
                  <a:schemeClr val="tx1"/>
                </a:solidFill>
                <a:latin typeface="Times New Roman" panose="02020603050405020304" pitchFamily="18" charset="0"/>
              </a:defRPr>
            </a:lvl5pPr>
            <a:lvl6pPr marL="2625725" defTabSz="1092200" eaLnBrk="0" fontAlgn="base" hangingPunct="0">
              <a:spcBef>
                <a:spcPct val="0"/>
              </a:spcBef>
              <a:spcAft>
                <a:spcPct val="0"/>
              </a:spcAft>
              <a:defRPr sz="2400">
                <a:solidFill>
                  <a:schemeClr val="tx1"/>
                </a:solidFill>
                <a:latin typeface="Times New Roman" panose="02020603050405020304" pitchFamily="18" charset="0"/>
              </a:defRPr>
            </a:lvl6pPr>
            <a:lvl7pPr marL="3082925" defTabSz="1092200" eaLnBrk="0" fontAlgn="base" hangingPunct="0">
              <a:spcBef>
                <a:spcPct val="0"/>
              </a:spcBef>
              <a:spcAft>
                <a:spcPct val="0"/>
              </a:spcAft>
              <a:defRPr sz="2400">
                <a:solidFill>
                  <a:schemeClr val="tx1"/>
                </a:solidFill>
                <a:latin typeface="Times New Roman" panose="02020603050405020304" pitchFamily="18" charset="0"/>
              </a:defRPr>
            </a:lvl7pPr>
            <a:lvl8pPr marL="3540125" defTabSz="1092200" eaLnBrk="0" fontAlgn="base" hangingPunct="0">
              <a:spcBef>
                <a:spcPct val="0"/>
              </a:spcBef>
              <a:spcAft>
                <a:spcPct val="0"/>
              </a:spcAft>
              <a:defRPr sz="2400">
                <a:solidFill>
                  <a:schemeClr val="tx1"/>
                </a:solidFill>
                <a:latin typeface="Times New Roman" panose="02020603050405020304" pitchFamily="18" charset="0"/>
              </a:defRPr>
            </a:lvl8pPr>
            <a:lvl9pPr marL="3997325" defTabSz="10922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192.68.1.0/24    1000</a:t>
            </a:r>
          </a:p>
        </p:txBody>
      </p:sp>
      <p:sp>
        <p:nvSpPr>
          <p:cNvPr id="648215" name="Rectangle 23"/>
          <p:cNvSpPr>
            <a:spLocks noChangeArrowheads="1"/>
          </p:cNvSpPr>
          <p:nvPr/>
        </p:nvSpPr>
        <p:spPr bwMode="auto">
          <a:xfrm>
            <a:off x="741362" y="3854450"/>
            <a:ext cx="2230438" cy="42545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48216" name="Rectangle 24"/>
          <p:cNvSpPr>
            <a:spLocks noChangeArrowheads="1"/>
          </p:cNvSpPr>
          <p:nvPr/>
        </p:nvSpPr>
        <p:spPr bwMode="auto">
          <a:xfrm>
            <a:off x="776287" y="3940175"/>
            <a:ext cx="214788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47" tIns="54239" rIns="110347" bIns="54239">
            <a:spAutoFit/>
          </a:bodyPr>
          <a:lstStyle>
            <a:lvl1pPr defTabSz="1092200">
              <a:defRPr sz="2400">
                <a:solidFill>
                  <a:schemeClr val="tx1"/>
                </a:solidFill>
                <a:latin typeface="Times New Roman" panose="02020603050405020304" pitchFamily="18" charset="0"/>
              </a:defRPr>
            </a:lvl1pPr>
            <a:lvl2pPr marL="542925" defTabSz="1092200">
              <a:defRPr sz="2400">
                <a:solidFill>
                  <a:schemeClr val="tx1"/>
                </a:solidFill>
                <a:latin typeface="Times New Roman" panose="02020603050405020304" pitchFamily="18" charset="0"/>
              </a:defRPr>
            </a:lvl2pPr>
            <a:lvl3pPr marL="1085850" defTabSz="1092200">
              <a:defRPr sz="2400">
                <a:solidFill>
                  <a:schemeClr val="tx1"/>
                </a:solidFill>
                <a:latin typeface="Times New Roman" panose="02020603050405020304" pitchFamily="18" charset="0"/>
              </a:defRPr>
            </a:lvl3pPr>
            <a:lvl4pPr marL="1628775" defTabSz="1092200">
              <a:defRPr sz="2400">
                <a:solidFill>
                  <a:schemeClr val="tx1"/>
                </a:solidFill>
                <a:latin typeface="Times New Roman" panose="02020603050405020304" pitchFamily="18" charset="0"/>
              </a:defRPr>
            </a:lvl4pPr>
            <a:lvl5pPr marL="2168525" defTabSz="1092200">
              <a:defRPr sz="2400">
                <a:solidFill>
                  <a:schemeClr val="tx1"/>
                </a:solidFill>
                <a:latin typeface="Times New Roman" panose="02020603050405020304" pitchFamily="18" charset="0"/>
              </a:defRPr>
            </a:lvl5pPr>
            <a:lvl6pPr marL="2625725" defTabSz="1092200" eaLnBrk="0" fontAlgn="base" hangingPunct="0">
              <a:spcBef>
                <a:spcPct val="0"/>
              </a:spcBef>
              <a:spcAft>
                <a:spcPct val="0"/>
              </a:spcAft>
              <a:defRPr sz="2400">
                <a:solidFill>
                  <a:schemeClr val="tx1"/>
                </a:solidFill>
                <a:latin typeface="Times New Roman" panose="02020603050405020304" pitchFamily="18" charset="0"/>
              </a:defRPr>
            </a:lvl6pPr>
            <a:lvl7pPr marL="3082925" defTabSz="1092200" eaLnBrk="0" fontAlgn="base" hangingPunct="0">
              <a:spcBef>
                <a:spcPct val="0"/>
              </a:spcBef>
              <a:spcAft>
                <a:spcPct val="0"/>
              </a:spcAft>
              <a:defRPr sz="2400">
                <a:solidFill>
                  <a:schemeClr val="tx1"/>
                </a:solidFill>
                <a:latin typeface="Times New Roman" panose="02020603050405020304" pitchFamily="18" charset="0"/>
              </a:defRPr>
            </a:lvl7pPr>
            <a:lvl8pPr marL="3540125" defTabSz="1092200" eaLnBrk="0" fontAlgn="base" hangingPunct="0">
              <a:spcBef>
                <a:spcPct val="0"/>
              </a:spcBef>
              <a:spcAft>
                <a:spcPct val="0"/>
              </a:spcAft>
              <a:defRPr sz="2400">
                <a:solidFill>
                  <a:schemeClr val="tx1"/>
                </a:solidFill>
                <a:latin typeface="Times New Roman" panose="02020603050405020304" pitchFamily="18" charset="0"/>
              </a:defRPr>
            </a:lvl8pPr>
            <a:lvl9pPr marL="3997325" defTabSz="10922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192.68.1.0/24     2000</a:t>
            </a:r>
          </a:p>
        </p:txBody>
      </p:sp>
      <p:sp>
        <p:nvSpPr>
          <p:cNvPr id="27" name="Line 7"/>
          <p:cNvSpPr>
            <a:spLocks noChangeShapeType="1"/>
          </p:cNvSpPr>
          <p:nvPr/>
        </p:nvSpPr>
        <p:spPr bwMode="auto">
          <a:xfrm flipV="1">
            <a:off x="4303712" y="3035300"/>
            <a:ext cx="1182688" cy="20638"/>
          </a:xfrm>
          <a:prstGeom prst="line">
            <a:avLst/>
          </a:prstGeom>
          <a:noFill/>
          <a:ln w="25399">
            <a:solidFill>
              <a:srgbClr val="FF808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25" name="Picture 1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65738" y="2819400"/>
            <a:ext cx="801687"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Rectangle 18"/>
          <p:cNvSpPr>
            <a:spLocks noChangeArrowheads="1"/>
          </p:cNvSpPr>
          <p:nvPr/>
        </p:nvSpPr>
        <p:spPr bwMode="auto">
          <a:xfrm>
            <a:off x="5568950" y="3035300"/>
            <a:ext cx="1920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1120775">
              <a:defRPr sz="2400">
                <a:solidFill>
                  <a:schemeClr val="tx1"/>
                </a:solidFill>
                <a:latin typeface="Times New Roman" panose="02020603050405020304" pitchFamily="18" charset="0"/>
              </a:defRPr>
            </a:lvl1pPr>
            <a:lvl2pPr marL="519113" defTabSz="1120775">
              <a:defRPr sz="2400">
                <a:solidFill>
                  <a:schemeClr val="tx1"/>
                </a:solidFill>
                <a:latin typeface="Times New Roman" panose="02020603050405020304" pitchFamily="18" charset="0"/>
              </a:defRPr>
            </a:lvl2pPr>
            <a:lvl3pPr marL="1042988" defTabSz="1120775">
              <a:defRPr sz="2400">
                <a:solidFill>
                  <a:schemeClr val="tx1"/>
                </a:solidFill>
                <a:latin typeface="Times New Roman" panose="02020603050405020304" pitchFamily="18" charset="0"/>
              </a:defRPr>
            </a:lvl3pPr>
            <a:lvl4pPr marL="1563688" defTabSz="1120775">
              <a:defRPr sz="2400">
                <a:solidFill>
                  <a:schemeClr val="tx1"/>
                </a:solidFill>
                <a:latin typeface="Times New Roman" panose="02020603050405020304" pitchFamily="18" charset="0"/>
              </a:defRPr>
            </a:lvl4pPr>
            <a:lvl5pPr marL="2082800" defTabSz="1120775">
              <a:defRPr sz="2400">
                <a:solidFill>
                  <a:schemeClr val="tx1"/>
                </a:solidFill>
                <a:latin typeface="Times New Roman" panose="02020603050405020304" pitchFamily="18" charset="0"/>
              </a:defRPr>
            </a:lvl5pPr>
            <a:lvl6pPr marL="2540000" defTabSz="1120775" eaLnBrk="0" fontAlgn="base" hangingPunct="0">
              <a:spcBef>
                <a:spcPct val="0"/>
              </a:spcBef>
              <a:spcAft>
                <a:spcPct val="0"/>
              </a:spcAft>
              <a:defRPr sz="2400">
                <a:solidFill>
                  <a:schemeClr val="tx1"/>
                </a:solidFill>
                <a:latin typeface="Times New Roman" panose="02020603050405020304" pitchFamily="18" charset="0"/>
              </a:defRPr>
            </a:lvl6pPr>
            <a:lvl7pPr marL="2997200" defTabSz="1120775" eaLnBrk="0" fontAlgn="base" hangingPunct="0">
              <a:spcBef>
                <a:spcPct val="0"/>
              </a:spcBef>
              <a:spcAft>
                <a:spcPct val="0"/>
              </a:spcAft>
              <a:defRPr sz="2400">
                <a:solidFill>
                  <a:schemeClr val="tx1"/>
                </a:solidFill>
                <a:latin typeface="Times New Roman" panose="02020603050405020304" pitchFamily="18" charset="0"/>
              </a:defRPr>
            </a:lvl7pPr>
            <a:lvl8pPr marL="3454400" defTabSz="1120775" eaLnBrk="0" fontAlgn="base" hangingPunct="0">
              <a:spcBef>
                <a:spcPct val="0"/>
              </a:spcBef>
              <a:spcAft>
                <a:spcPct val="0"/>
              </a:spcAft>
              <a:defRPr sz="2400">
                <a:solidFill>
                  <a:schemeClr val="tx1"/>
                </a:solidFill>
                <a:latin typeface="Times New Roman" panose="02020603050405020304" pitchFamily="18" charset="0"/>
              </a:defRPr>
            </a:lvl8pPr>
            <a:lvl9pPr marL="3911600" defTabSz="112077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smtClean="0">
                <a:solidFill>
                  <a:schemeClr val="bg1"/>
                </a:solidFill>
                <a:effectLst>
                  <a:outerShdw blurRad="38100" dist="38100" dir="2700000" algn="tl">
                    <a:srgbClr val="C0C0C0"/>
                  </a:outerShdw>
                </a:effectLst>
                <a:latin typeface="Arial" panose="020B0604020202020204" pitchFamily="34" charset="0"/>
              </a:rPr>
              <a:t>D</a:t>
            </a:r>
            <a:endParaRPr lang="en-GB" altLang="en-US" sz="2100" dirty="0">
              <a:solidFill>
                <a:schemeClr val="bg1"/>
              </a:solidFill>
              <a:effectLst>
                <a:outerShdw blurRad="38100" dist="38100" dir="2700000" algn="tl">
                  <a:srgbClr val="C0C0C0"/>
                </a:outerShdw>
              </a:effectLst>
              <a:latin typeface="Arial" panose="020B0604020202020204" pitchFamily="34" charset="0"/>
            </a:endParaRPr>
          </a:p>
        </p:txBody>
      </p:sp>
      <p:sp>
        <p:nvSpPr>
          <p:cNvPr id="28" name="Rectangle 21"/>
          <p:cNvSpPr>
            <a:spLocks noChangeArrowheads="1"/>
          </p:cNvSpPr>
          <p:nvPr/>
        </p:nvSpPr>
        <p:spPr bwMode="auto">
          <a:xfrm>
            <a:off x="3589797" y="3744494"/>
            <a:ext cx="1527509" cy="73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err="1">
                <a:latin typeface="Arial" panose="020B0604020202020204" pitchFamily="34" charset="0"/>
              </a:rPr>
              <a:t>e</a:t>
            </a:r>
            <a:r>
              <a:rPr lang="en-GB" altLang="en-US" sz="2100" dirty="0" err="1" smtClean="0">
                <a:latin typeface="Arial" panose="020B0604020202020204" pitchFamily="34" charset="0"/>
              </a:rPr>
              <a:t>BGP</a:t>
            </a:r>
            <a:endParaRPr lang="en-GB" altLang="en-US" sz="2100" dirty="0">
              <a:latin typeface="Arial" panose="020B0604020202020204" pitchFamily="34" charset="0"/>
            </a:endParaRPr>
          </a:p>
        </p:txBody>
      </p:sp>
      <p:sp>
        <p:nvSpPr>
          <p:cNvPr id="29" name="Rectangle 21"/>
          <p:cNvSpPr>
            <a:spLocks noChangeArrowheads="1"/>
          </p:cNvSpPr>
          <p:nvPr/>
        </p:nvSpPr>
        <p:spPr bwMode="auto">
          <a:xfrm>
            <a:off x="4067442" y="2480184"/>
            <a:ext cx="1437741" cy="736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00768" tIns="204466" rIns="400768" bIns="204466">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dirty="0" err="1" smtClean="0">
                <a:latin typeface="Arial" panose="020B0604020202020204" pitchFamily="34" charset="0"/>
              </a:rPr>
              <a:t>iBGP</a:t>
            </a:r>
            <a:endParaRPr lang="en-GB" altLang="en-US" sz="2100" dirty="0">
              <a:latin typeface="Arial" panose="020B0604020202020204" pitchFamily="34" charset="0"/>
            </a:endParaRPr>
          </a:p>
        </p:txBody>
      </p:sp>
      <p:sp>
        <p:nvSpPr>
          <p:cNvPr id="30" name="Rectangle 21"/>
          <p:cNvSpPr>
            <a:spLocks noChangeArrowheads="1"/>
          </p:cNvSpPr>
          <p:nvPr/>
        </p:nvSpPr>
        <p:spPr bwMode="auto">
          <a:xfrm>
            <a:off x="6284912" y="1146509"/>
            <a:ext cx="2230438" cy="425450"/>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31" name="Rectangle 22"/>
          <p:cNvSpPr>
            <a:spLocks noChangeArrowheads="1"/>
          </p:cNvSpPr>
          <p:nvPr/>
        </p:nvSpPr>
        <p:spPr bwMode="auto">
          <a:xfrm>
            <a:off x="6424612" y="1232234"/>
            <a:ext cx="1822646" cy="355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0347" tIns="54239" rIns="110347" bIns="54239">
            <a:spAutoFit/>
          </a:bodyPr>
          <a:lstStyle>
            <a:lvl1pPr defTabSz="1092200">
              <a:defRPr sz="2400">
                <a:solidFill>
                  <a:schemeClr val="tx1"/>
                </a:solidFill>
                <a:latin typeface="Times New Roman" panose="02020603050405020304" pitchFamily="18" charset="0"/>
              </a:defRPr>
            </a:lvl1pPr>
            <a:lvl2pPr marL="542925" defTabSz="1092200">
              <a:defRPr sz="2400">
                <a:solidFill>
                  <a:schemeClr val="tx1"/>
                </a:solidFill>
                <a:latin typeface="Times New Roman" panose="02020603050405020304" pitchFamily="18" charset="0"/>
              </a:defRPr>
            </a:lvl2pPr>
            <a:lvl3pPr marL="1085850" defTabSz="1092200">
              <a:defRPr sz="2400">
                <a:solidFill>
                  <a:schemeClr val="tx1"/>
                </a:solidFill>
                <a:latin typeface="Times New Roman" panose="02020603050405020304" pitchFamily="18" charset="0"/>
              </a:defRPr>
            </a:lvl3pPr>
            <a:lvl4pPr marL="1628775" defTabSz="1092200">
              <a:defRPr sz="2400">
                <a:solidFill>
                  <a:schemeClr val="tx1"/>
                </a:solidFill>
                <a:latin typeface="Times New Roman" panose="02020603050405020304" pitchFamily="18" charset="0"/>
              </a:defRPr>
            </a:lvl4pPr>
            <a:lvl5pPr marL="2168525" defTabSz="1092200">
              <a:defRPr sz="2400">
                <a:solidFill>
                  <a:schemeClr val="tx1"/>
                </a:solidFill>
                <a:latin typeface="Times New Roman" panose="02020603050405020304" pitchFamily="18" charset="0"/>
              </a:defRPr>
            </a:lvl5pPr>
            <a:lvl6pPr marL="2625725" defTabSz="1092200" eaLnBrk="0" fontAlgn="base" hangingPunct="0">
              <a:spcBef>
                <a:spcPct val="0"/>
              </a:spcBef>
              <a:spcAft>
                <a:spcPct val="0"/>
              </a:spcAft>
              <a:defRPr sz="2400">
                <a:solidFill>
                  <a:schemeClr val="tx1"/>
                </a:solidFill>
                <a:latin typeface="Times New Roman" panose="02020603050405020304" pitchFamily="18" charset="0"/>
              </a:defRPr>
            </a:lvl6pPr>
            <a:lvl7pPr marL="3082925" defTabSz="1092200" eaLnBrk="0" fontAlgn="base" hangingPunct="0">
              <a:spcBef>
                <a:spcPct val="0"/>
              </a:spcBef>
              <a:spcAft>
                <a:spcPct val="0"/>
              </a:spcAft>
              <a:defRPr sz="2400">
                <a:solidFill>
                  <a:schemeClr val="tx1"/>
                </a:solidFill>
                <a:latin typeface="Times New Roman" panose="02020603050405020304" pitchFamily="18" charset="0"/>
              </a:defRPr>
            </a:lvl7pPr>
            <a:lvl8pPr marL="3540125" defTabSz="1092200" eaLnBrk="0" fontAlgn="base" hangingPunct="0">
              <a:spcBef>
                <a:spcPct val="0"/>
              </a:spcBef>
              <a:spcAft>
                <a:spcPct val="0"/>
              </a:spcAft>
              <a:defRPr sz="2400">
                <a:solidFill>
                  <a:schemeClr val="tx1"/>
                </a:solidFill>
                <a:latin typeface="Times New Roman" panose="02020603050405020304" pitchFamily="18" charset="0"/>
              </a:defRPr>
            </a:lvl8pPr>
            <a:lvl9pPr marL="3997325" defTabSz="1092200"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dirty="0">
                <a:latin typeface="Arial" panose="020B0604020202020204" pitchFamily="34" charset="0"/>
              </a:rPr>
              <a:t>192.68.1.0/24    </a:t>
            </a:r>
            <a:r>
              <a:rPr lang="en-GB" altLang="en-US" sz="1600" dirty="0" smtClean="0">
                <a:latin typeface="Arial" panose="020B0604020202020204" pitchFamily="34" charset="0"/>
              </a:rPr>
              <a:t>0</a:t>
            </a:r>
            <a:endParaRPr lang="en-GB" altLang="en-US" sz="1600" dirty="0">
              <a:latin typeface="Arial" panose="020B0604020202020204" pitchFamily="34" charset="0"/>
            </a:endParaRPr>
          </a:p>
        </p:txBody>
      </p:sp>
      <p:sp>
        <p:nvSpPr>
          <p:cNvPr id="2" name="Up Arrow 1"/>
          <p:cNvSpPr/>
          <p:nvPr/>
        </p:nvSpPr>
        <p:spPr>
          <a:xfrm rot="1496731">
            <a:off x="3292532" y="3502173"/>
            <a:ext cx="300037" cy="736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Up Arrow 31"/>
          <p:cNvSpPr/>
          <p:nvPr/>
        </p:nvSpPr>
        <p:spPr>
          <a:xfrm rot="1496731">
            <a:off x="5586470" y="3689669"/>
            <a:ext cx="300037" cy="736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Up Arrow 32"/>
          <p:cNvSpPr/>
          <p:nvPr/>
        </p:nvSpPr>
        <p:spPr>
          <a:xfrm rot="1496731">
            <a:off x="5726177" y="1238395"/>
            <a:ext cx="300037" cy="7360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82142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a:xfrm>
            <a:off x="457200" y="365127"/>
            <a:ext cx="7886700" cy="854074"/>
          </a:xfrm>
          <a:noFill/>
          <a:ln/>
        </p:spPr>
        <p:txBody>
          <a:bodyPr lIns="86034" tIns="43016" rIns="86034" bIns="43016" anchor="ctr"/>
          <a:lstStyle/>
          <a:p>
            <a:r>
              <a:rPr lang="en-GB" altLang="en-US" dirty="0" smtClean="0"/>
              <a:t>The Multi-Exit Discriminator Attribute</a:t>
            </a:r>
            <a:endParaRPr lang="en-GB" altLang="en-US" dirty="0"/>
          </a:p>
        </p:txBody>
      </p:sp>
      <p:sp>
        <p:nvSpPr>
          <p:cNvPr id="650243" name="Rectangle 3"/>
          <p:cNvSpPr>
            <a:spLocks noGrp="1" noChangeArrowheads="1"/>
          </p:cNvSpPr>
          <p:nvPr>
            <p:ph type="body" idx="1"/>
          </p:nvPr>
        </p:nvSpPr>
        <p:spPr>
          <a:xfrm>
            <a:off x="257175" y="1357313"/>
            <a:ext cx="8655050" cy="4662487"/>
          </a:xfrm>
          <a:noFill/>
          <a:ln/>
        </p:spPr>
        <p:txBody>
          <a:bodyPr lIns="86034" tIns="43016" rIns="86034" bIns="43016">
            <a:normAutofit/>
          </a:bodyPr>
          <a:lstStyle/>
          <a:p>
            <a:r>
              <a:rPr lang="en-GB" altLang="en-US" sz="2800" dirty="0" smtClean="0"/>
              <a:t>Inter-AS Metric: Optional non-transitive</a:t>
            </a:r>
            <a:endParaRPr lang="en-GB" altLang="en-US" sz="2800" dirty="0"/>
          </a:p>
          <a:p>
            <a:pPr lvl="1"/>
            <a:r>
              <a:rPr lang="en-GB" altLang="en-US" sz="2400" dirty="0" smtClean="0"/>
              <a:t>Carried in </a:t>
            </a:r>
            <a:r>
              <a:rPr lang="en-GB" altLang="en-US" sz="2400" dirty="0" err="1" smtClean="0"/>
              <a:t>eBGP</a:t>
            </a:r>
            <a:r>
              <a:rPr lang="en-GB" altLang="en-US" sz="2400" dirty="0" smtClean="0"/>
              <a:t> updates to inform another AS of the preferred ingress point</a:t>
            </a:r>
          </a:p>
          <a:p>
            <a:pPr lvl="1"/>
            <a:r>
              <a:rPr lang="en-GB" altLang="en-US" sz="2400" dirty="0" smtClean="0"/>
              <a:t>Lowest MED value is preferred</a:t>
            </a:r>
          </a:p>
          <a:p>
            <a:pPr lvl="1"/>
            <a:endParaRPr lang="en-GB" altLang="en-US" sz="2400" dirty="0" smtClean="0"/>
          </a:p>
          <a:p>
            <a:r>
              <a:rPr lang="en-GB" altLang="en-US" sz="2400" dirty="0" smtClean="0"/>
              <a:t>Used only to influence traffic between two directly connected AS</a:t>
            </a:r>
            <a:endParaRPr lang="en-GB" altLang="en-US" sz="2400" dirty="0"/>
          </a:p>
          <a:p>
            <a:pPr lvl="1"/>
            <a:r>
              <a:rPr lang="en-GB" altLang="en-US" sz="2400" dirty="0" smtClean="0"/>
              <a:t>Not passed beyond the receiving AS </a:t>
            </a:r>
          </a:p>
          <a:p>
            <a:pPr lvl="1"/>
            <a:r>
              <a:rPr lang="en-GB" altLang="en-US" sz="2400" dirty="0"/>
              <a:t>Metric reset to 0 on announcement to next AS</a:t>
            </a:r>
          </a:p>
          <a:p>
            <a:pPr lvl="1"/>
            <a:endParaRPr lang="en-GB" altLang="en-US" sz="2400" dirty="0"/>
          </a:p>
          <a:p>
            <a:r>
              <a:rPr lang="en-GB" altLang="en-US" sz="2400" dirty="0"/>
              <a:t>Comparable if paths are from same </a:t>
            </a:r>
            <a:r>
              <a:rPr lang="en-GB" altLang="en-US" sz="2400" dirty="0" smtClean="0"/>
              <a:t>AS</a:t>
            </a:r>
            <a:endParaRPr lang="en-GB" altLang="en-US" sz="2400" dirty="0"/>
          </a:p>
        </p:txBody>
      </p:sp>
    </p:spTree>
    <p:extLst>
      <p:ext uri="{BB962C8B-B14F-4D97-AF65-F5344CB8AC3E}">
        <p14:creationId xmlns:p14="http://schemas.microsoft.com/office/powerpoint/2010/main" val="428957343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152400" y="228600"/>
            <a:ext cx="8362950" cy="854074"/>
          </a:xfrm>
        </p:spPr>
        <p:txBody>
          <a:bodyPr>
            <a:normAutofit/>
          </a:bodyPr>
          <a:lstStyle/>
          <a:p>
            <a:r>
              <a:rPr lang="en-US" altLang="en-US" sz="2800" dirty="0" smtClean="0"/>
              <a:t>The ATOMIC_AGGREGATE and AGGREGATOR Attributes</a:t>
            </a:r>
            <a:endParaRPr lang="en-US" altLang="en-US" sz="2800" dirty="0"/>
          </a:p>
        </p:txBody>
      </p:sp>
      <p:sp>
        <p:nvSpPr>
          <p:cNvPr id="421891" name="Rectangle 3"/>
          <p:cNvSpPr>
            <a:spLocks noGrp="1" noChangeArrowheads="1"/>
          </p:cNvSpPr>
          <p:nvPr>
            <p:ph type="body" idx="1"/>
          </p:nvPr>
        </p:nvSpPr>
        <p:spPr>
          <a:xfrm>
            <a:off x="628650" y="1230311"/>
            <a:ext cx="7886700" cy="5094289"/>
          </a:xfrm>
        </p:spPr>
        <p:txBody>
          <a:bodyPr/>
          <a:lstStyle/>
          <a:p>
            <a:r>
              <a:rPr lang="en-US" altLang="en-US" sz="2000" dirty="0">
                <a:cs typeface="Times New Roman" panose="02020603050405020304" pitchFamily="18" charset="0"/>
              </a:rPr>
              <a:t>The </a:t>
            </a:r>
            <a:r>
              <a:rPr lang="en-US" altLang="en-US" sz="2000" b="1" dirty="0">
                <a:cs typeface="Times New Roman" panose="02020603050405020304" pitchFamily="18" charset="0"/>
              </a:rPr>
              <a:t>ATOMIC_AGGREGATE</a:t>
            </a:r>
            <a:r>
              <a:rPr lang="en-US" altLang="en-US" sz="2000" dirty="0">
                <a:cs typeface="Times New Roman" panose="02020603050405020304" pitchFamily="18" charset="0"/>
              </a:rPr>
              <a:t> is a well-know discretionary </a:t>
            </a:r>
            <a:r>
              <a:rPr lang="en-US" altLang="en-US" sz="2000" dirty="0" smtClean="0">
                <a:cs typeface="Times New Roman" panose="02020603050405020304" pitchFamily="18" charset="0"/>
              </a:rPr>
              <a:t>attribute.  Used to alert downstream routers that a loss of path information has occurred.</a:t>
            </a:r>
          </a:p>
          <a:p>
            <a:r>
              <a:rPr lang="en-US" altLang="en-US" sz="2000" dirty="0" smtClean="0">
                <a:cs typeface="Times New Roman" panose="02020603050405020304" pitchFamily="18" charset="0"/>
              </a:rPr>
              <a:t>Receiving router must attach the ATOMIC_AGGREGATE attribute</a:t>
            </a:r>
          </a:p>
          <a:p>
            <a:r>
              <a:rPr lang="en-US" altLang="en-US" sz="2000" dirty="0" smtClean="0">
                <a:cs typeface="Times New Roman" panose="02020603050405020304" pitchFamily="18" charset="0"/>
              </a:rPr>
              <a:t>The </a:t>
            </a:r>
            <a:r>
              <a:rPr lang="en-US" altLang="en-US" sz="2000" b="1" dirty="0" smtClean="0">
                <a:cs typeface="Times New Roman" panose="02020603050405020304" pitchFamily="18" charset="0"/>
              </a:rPr>
              <a:t>AGGREGATOR</a:t>
            </a:r>
            <a:r>
              <a:rPr lang="en-US" altLang="en-US" sz="2000" dirty="0" smtClean="0">
                <a:cs typeface="Times New Roman" panose="02020603050405020304" pitchFamily="18" charset="0"/>
              </a:rPr>
              <a:t> </a:t>
            </a:r>
            <a:r>
              <a:rPr lang="en-US" altLang="en-US" sz="2000" dirty="0">
                <a:cs typeface="Times New Roman" panose="02020603050405020304" pitchFamily="18" charset="0"/>
              </a:rPr>
              <a:t>attribute is </a:t>
            </a:r>
            <a:r>
              <a:rPr lang="en-US" altLang="en-US" sz="2000" dirty="0" smtClean="0">
                <a:cs typeface="Times New Roman" panose="02020603050405020304" pitchFamily="18" charset="0"/>
              </a:rPr>
              <a:t>optional transitive. Provide information about where the aggregation was performed by including the AS number and the Router ID that originated the aggregate route. </a:t>
            </a:r>
            <a:endParaRPr lang="en-US" altLang="en-US" sz="2000" dirty="0">
              <a:cs typeface="Times New Roman" panose="02020603050405020304" pitchFamily="18" charset="0"/>
            </a:endParaRPr>
          </a:p>
          <a:p>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1777345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930274"/>
          </a:xfrm>
        </p:spPr>
        <p:txBody>
          <a:bodyPr/>
          <a:lstStyle/>
          <a:p>
            <a:r>
              <a:rPr lang="en-US" dirty="0" smtClean="0"/>
              <a:t>Route Aggregation </a:t>
            </a:r>
            <a:endParaRPr lang="en-US" dirty="0"/>
          </a:p>
        </p:txBody>
      </p:sp>
      <p:sp>
        <p:nvSpPr>
          <p:cNvPr id="3" name="Rounded Rectangle 2"/>
          <p:cNvSpPr/>
          <p:nvPr/>
        </p:nvSpPr>
        <p:spPr>
          <a:xfrm>
            <a:off x="36576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3113</a:t>
            </a:r>
          </a:p>
          <a:p>
            <a:pPr algn="ctr"/>
            <a:r>
              <a:rPr lang="en-US" sz="1800" dirty="0" smtClean="0"/>
              <a:t>206.25.128.0/19</a:t>
            </a:r>
            <a:endParaRPr lang="en-US" sz="1800" dirty="0"/>
          </a:p>
        </p:txBody>
      </p:sp>
      <p:sp>
        <p:nvSpPr>
          <p:cNvPr id="5" name="Rounded Rectangle 4"/>
          <p:cNvSpPr/>
          <p:nvPr/>
        </p:nvSpPr>
        <p:spPr>
          <a:xfrm>
            <a:off x="2362200" y="34290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237</a:t>
            </a:r>
          </a:p>
          <a:p>
            <a:pPr algn="ctr"/>
            <a:r>
              <a:rPr lang="en-US" sz="1800" dirty="0" smtClean="0"/>
              <a:t>206.25.160.0/19</a:t>
            </a:r>
            <a:endParaRPr lang="en-US" sz="1800" dirty="0"/>
          </a:p>
        </p:txBody>
      </p:sp>
      <p:sp>
        <p:nvSpPr>
          <p:cNvPr id="6" name="Rounded Rectangle 5"/>
          <p:cNvSpPr/>
          <p:nvPr/>
        </p:nvSpPr>
        <p:spPr>
          <a:xfrm>
            <a:off x="1219200" y="55626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225</a:t>
            </a:r>
          </a:p>
          <a:p>
            <a:pPr algn="ctr"/>
            <a:r>
              <a:rPr lang="en-US" sz="1800" dirty="0" smtClean="0"/>
              <a:t>206.25.192.0/19</a:t>
            </a:r>
            <a:endParaRPr lang="en-US" sz="1800" dirty="0"/>
          </a:p>
        </p:txBody>
      </p:sp>
      <p:sp>
        <p:nvSpPr>
          <p:cNvPr id="7" name="Rounded Rectangle 6"/>
          <p:cNvSpPr/>
          <p:nvPr/>
        </p:nvSpPr>
        <p:spPr>
          <a:xfrm>
            <a:off x="5486400" y="44958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810</a:t>
            </a:r>
          </a:p>
          <a:p>
            <a:pPr algn="ctr"/>
            <a:r>
              <a:rPr lang="en-US" sz="1800" dirty="0" smtClean="0"/>
              <a:t>206.25.224.0/19</a:t>
            </a:r>
            <a:endParaRPr lang="en-US" sz="1800" dirty="0"/>
          </a:p>
        </p:txBody>
      </p:sp>
      <p:sp>
        <p:nvSpPr>
          <p:cNvPr id="8" name="Rectangle 7"/>
          <p:cNvSpPr/>
          <p:nvPr/>
        </p:nvSpPr>
        <p:spPr>
          <a:xfrm>
            <a:off x="5985017" y="751680"/>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206.25.128.0/17</a:t>
            </a:r>
          </a:p>
          <a:p>
            <a:pPr algn="ctr"/>
            <a:r>
              <a:rPr lang="en-US" sz="1600" dirty="0" smtClean="0"/>
              <a:t>(3113)</a:t>
            </a:r>
            <a:endParaRPr lang="en-US" sz="1600" dirty="0"/>
          </a:p>
        </p:txBody>
      </p:sp>
      <p:sp>
        <p:nvSpPr>
          <p:cNvPr id="9" name="Rectangle 8"/>
          <p:cNvSpPr/>
          <p:nvPr/>
        </p:nvSpPr>
        <p:spPr>
          <a:xfrm>
            <a:off x="6567853" y="3475037"/>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206.25.224.0/19</a:t>
            </a:r>
          </a:p>
          <a:p>
            <a:pPr algn="ctr"/>
            <a:r>
              <a:rPr lang="en-US" sz="1600" dirty="0" smtClean="0"/>
              <a:t>(810)</a:t>
            </a:r>
            <a:endParaRPr lang="en-US" sz="1600" dirty="0"/>
          </a:p>
        </p:txBody>
      </p:sp>
      <p:sp>
        <p:nvSpPr>
          <p:cNvPr id="10" name="Rectangle 9"/>
          <p:cNvSpPr/>
          <p:nvPr/>
        </p:nvSpPr>
        <p:spPr>
          <a:xfrm>
            <a:off x="1066800" y="2133600"/>
            <a:ext cx="1676400" cy="974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(237,225)</a:t>
            </a:r>
          </a:p>
          <a:p>
            <a:pPr algn="ctr"/>
            <a:r>
              <a:rPr lang="en-US" sz="1600" dirty="0" smtClean="0"/>
              <a:t>206.25.160.0/19</a:t>
            </a:r>
          </a:p>
          <a:p>
            <a:pPr algn="ctr"/>
            <a:r>
              <a:rPr lang="en-US" sz="1600" dirty="0" smtClean="0"/>
              <a:t>(237)</a:t>
            </a:r>
            <a:endParaRPr lang="en-US" sz="1600" dirty="0"/>
          </a:p>
        </p:txBody>
      </p:sp>
      <p:sp>
        <p:nvSpPr>
          <p:cNvPr id="11" name="Rectangle 10"/>
          <p:cNvSpPr/>
          <p:nvPr/>
        </p:nvSpPr>
        <p:spPr>
          <a:xfrm>
            <a:off x="304800" y="4283074"/>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(225)</a:t>
            </a:r>
            <a:endParaRPr lang="en-US" sz="1600" dirty="0"/>
          </a:p>
        </p:txBody>
      </p:sp>
      <p:cxnSp>
        <p:nvCxnSpPr>
          <p:cNvPr id="13" name="Straight Connector 12"/>
          <p:cNvCxnSpPr>
            <a:stCxn id="3" idx="2"/>
            <a:endCxn id="5" idx="0"/>
          </p:cNvCxnSpPr>
          <p:nvPr/>
        </p:nvCxnSpPr>
        <p:spPr>
          <a:xfrm flipH="1">
            <a:off x="3276600" y="2438400"/>
            <a:ext cx="1295400" cy="9906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5" idx="2"/>
            <a:endCxn id="6" idx="0"/>
          </p:cNvCxnSpPr>
          <p:nvPr/>
        </p:nvCxnSpPr>
        <p:spPr>
          <a:xfrm flipH="1">
            <a:off x="2133600" y="4267200"/>
            <a:ext cx="1143000" cy="12954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5029200" y="2438400"/>
            <a:ext cx="1499088" cy="2217737"/>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ight Arrow 19"/>
          <p:cNvSpPr/>
          <p:nvPr/>
        </p:nvSpPr>
        <p:spPr>
          <a:xfrm rot="18724055">
            <a:off x="2087234" y="4625012"/>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9131175">
            <a:off x="3200401" y="2701923"/>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4177828">
            <a:off x="5633325" y="3014811"/>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181600" y="1013449"/>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411415" y="5400110"/>
            <a:ext cx="2074985" cy="1323439"/>
          </a:xfrm>
          <a:prstGeom prst="rect">
            <a:avLst/>
          </a:prstGeom>
          <a:noFill/>
          <a:ln>
            <a:solidFill>
              <a:schemeClr val="bg2">
                <a:lumMod val="50000"/>
              </a:schemeClr>
            </a:solidFill>
          </a:ln>
        </p:spPr>
        <p:txBody>
          <a:bodyPr wrap="square" rtlCol="0">
            <a:spAutoFit/>
          </a:bodyPr>
          <a:lstStyle/>
          <a:p>
            <a:r>
              <a:rPr lang="en-US" sz="2000" dirty="0" smtClean="0"/>
              <a:t>  128    10000000</a:t>
            </a:r>
          </a:p>
          <a:p>
            <a:r>
              <a:rPr lang="en-US" sz="2000" dirty="0"/>
              <a:t> </a:t>
            </a:r>
            <a:r>
              <a:rPr lang="en-US" sz="2000" dirty="0" smtClean="0"/>
              <a:t> 192    11000000</a:t>
            </a:r>
          </a:p>
          <a:p>
            <a:r>
              <a:rPr lang="en-US" sz="2000" dirty="0"/>
              <a:t> </a:t>
            </a:r>
            <a:r>
              <a:rPr lang="en-US" sz="2000" dirty="0" smtClean="0"/>
              <a:t> 160    10100000</a:t>
            </a:r>
          </a:p>
          <a:p>
            <a:r>
              <a:rPr lang="en-US" sz="2000" dirty="0" smtClean="0"/>
              <a:t>  224    11100000</a:t>
            </a:r>
          </a:p>
        </p:txBody>
      </p:sp>
      <p:sp>
        <p:nvSpPr>
          <p:cNvPr id="19" name="Rectangle 18"/>
          <p:cNvSpPr/>
          <p:nvPr/>
        </p:nvSpPr>
        <p:spPr>
          <a:xfrm>
            <a:off x="6186853" y="519409"/>
            <a:ext cx="2057400" cy="149989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(3113,237,225</a:t>
            </a:r>
            <a:r>
              <a:rPr lang="en-US" sz="1600" dirty="0" smtClean="0"/>
              <a:t>)</a:t>
            </a:r>
          </a:p>
          <a:p>
            <a:pPr algn="ctr"/>
            <a:r>
              <a:rPr lang="en-US" sz="1600" dirty="0" smtClean="0"/>
              <a:t>206.25.160.0/19</a:t>
            </a:r>
          </a:p>
          <a:p>
            <a:pPr algn="ctr"/>
            <a:r>
              <a:rPr lang="en-US" sz="1600" dirty="0" smtClean="0"/>
              <a:t>(3113,237)</a:t>
            </a:r>
          </a:p>
          <a:p>
            <a:pPr algn="ctr"/>
            <a:r>
              <a:rPr lang="en-US" sz="1600" dirty="0" smtClean="0"/>
              <a:t>206.25.224.0/19</a:t>
            </a:r>
          </a:p>
          <a:p>
            <a:pPr algn="ctr"/>
            <a:r>
              <a:rPr lang="en-US" sz="1600" dirty="0" smtClean="0"/>
              <a:t>(3113,810)</a:t>
            </a:r>
            <a:endParaRPr lang="en-US" sz="1600" dirty="0"/>
          </a:p>
        </p:txBody>
      </p:sp>
    </p:spTree>
    <p:extLst>
      <p:ext uri="{BB962C8B-B14F-4D97-AF65-F5344CB8AC3E}">
        <p14:creationId xmlns:p14="http://schemas.microsoft.com/office/powerpoint/2010/main" val="243897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886700" cy="930274"/>
          </a:xfrm>
        </p:spPr>
        <p:txBody>
          <a:bodyPr>
            <a:normAutofit/>
          </a:bodyPr>
          <a:lstStyle/>
          <a:p>
            <a:r>
              <a:rPr lang="en-US" sz="2800" dirty="0" smtClean="0"/>
              <a:t>ATOMIC_AGGREGATE and AGGREGATOR</a:t>
            </a:r>
            <a:endParaRPr lang="en-US" sz="2800" dirty="0"/>
          </a:p>
        </p:txBody>
      </p:sp>
      <p:sp>
        <p:nvSpPr>
          <p:cNvPr id="3" name="Rounded Rectangle 2"/>
          <p:cNvSpPr/>
          <p:nvPr/>
        </p:nvSpPr>
        <p:spPr>
          <a:xfrm>
            <a:off x="36576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3113</a:t>
            </a:r>
          </a:p>
          <a:p>
            <a:pPr algn="ctr"/>
            <a:r>
              <a:rPr lang="en-US" sz="1800" dirty="0" smtClean="0"/>
              <a:t>206.25.128.0/19</a:t>
            </a:r>
            <a:endParaRPr lang="en-US" sz="1800" dirty="0"/>
          </a:p>
        </p:txBody>
      </p:sp>
      <p:sp>
        <p:nvSpPr>
          <p:cNvPr id="5" name="Rounded Rectangle 4"/>
          <p:cNvSpPr/>
          <p:nvPr/>
        </p:nvSpPr>
        <p:spPr>
          <a:xfrm>
            <a:off x="2362200" y="34290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237</a:t>
            </a:r>
          </a:p>
          <a:p>
            <a:pPr algn="ctr"/>
            <a:r>
              <a:rPr lang="en-US" sz="1800" dirty="0" smtClean="0"/>
              <a:t>206.25.160.0/19</a:t>
            </a:r>
            <a:endParaRPr lang="en-US" sz="1800" dirty="0"/>
          </a:p>
        </p:txBody>
      </p:sp>
      <p:sp>
        <p:nvSpPr>
          <p:cNvPr id="6" name="Rounded Rectangle 5"/>
          <p:cNvSpPr/>
          <p:nvPr/>
        </p:nvSpPr>
        <p:spPr>
          <a:xfrm>
            <a:off x="1219200" y="55626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225</a:t>
            </a:r>
          </a:p>
          <a:p>
            <a:pPr algn="ctr"/>
            <a:r>
              <a:rPr lang="en-US" sz="1800" dirty="0" smtClean="0"/>
              <a:t>206.25.192.0/19</a:t>
            </a:r>
            <a:endParaRPr lang="en-US" sz="1800" dirty="0"/>
          </a:p>
        </p:txBody>
      </p:sp>
      <p:sp>
        <p:nvSpPr>
          <p:cNvPr id="7" name="Rounded Rectangle 6"/>
          <p:cNvSpPr/>
          <p:nvPr/>
        </p:nvSpPr>
        <p:spPr>
          <a:xfrm>
            <a:off x="5486400" y="44958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810</a:t>
            </a:r>
          </a:p>
          <a:p>
            <a:pPr algn="ctr"/>
            <a:r>
              <a:rPr lang="en-US" sz="1800" dirty="0" smtClean="0"/>
              <a:t>206.25.224.0/19</a:t>
            </a:r>
            <a:endParaRPr lang="en-US" sz="1800" dirty="0"/>
          </a:p>
        </p:txBody>
      </p:sp>
      <p:sp>
        <p:nvSpPr>
          <p:cNvPr id="8" name="Rectangle 7"/>
          <p:cNvSpPr/>
          <p:nvPr/>
        </p:nvSpPr>
        <p:spPr>
          <a:xfrm>
            <a:off x="6096000" y="381000"/>
            <a:ext cx="2489688" cy="1235072"/>
          </a:xfrm>
          <a:prstGeom prst="rect">
            <a:avLst/>
          </a:prstGeom>
          <a:ln/>
        </p:spPr>
        <p:style>
          <a:lnRef idx="2">
            <a:schemeClr val="dk1"/>
          </a:lnRef>
          <a:fillRef idx="1">
            <a:schemeClr val="lt1"/>
          </a:fillRef>
          <a:effectRef idx="0">
            <a:schemeClr val="dk1"/>
          </a:effectRef>
          <a:fontRef idx="minor">
            <a:schemeClr val="dk1"/>
          </a:fontRef>
        </p:style>
        <p:txBody>
          <a:bodyPr lIns="0" rIns="274320" rtlCol="0" anchor="ctr"/>
          <a:lstStyle/>
          <a:p>
            <a:pPr algn="ctr"/>
            <a:r>
              <a:rPr lang="en-US" sz="1600" dirty="0" smtClean="0"/>
              <a:t>206.25.128.0/17</a:t>
            </a:r>
          </a:p>
          <a:p>
            <a:pPr algn="ctr"/>
            <a:r>
              <a:rPr lang="en-US" sz="1600" dirty="0" smtClean="0"/>
              <a:t>(3113)</a:t>
            </a:r>
          </a:p>
          <a:p>
            <a:pPr algn="ctr"/>
            <a:r>
              <a:rPr lang="en-US" sz="1600" dirty="0" smtClean="0"/>
              <a:t>ATOMIC_AGGREGATE</a:t>
            </a:r>
          </a:p>
          <a:p>
            <a:pPr algn="ctr"/>
            <a:r>
              <a:rPr lang="en-US" sz="1600" dirty="0" smtClean="0"/>
              <a:t>AGGREGATOR = 3113, 206.25.254.252</a:t>
            </a:r>
            <a:endParaRPr lang="en-US" sz="1600" dirty="0"/>
          </a:p>
        </p:txBody>
      </p:sp>
      <p:sp>
        <p:nvSpPr>
          <p:cNvPr id="9" name="Rectangle 8"/>
          <p:cNvSpPr/>
          <p:nvPr/>
        </p:nvSpPr>
        <p:spPr>
          <a:xfrm>
            <a:off x="6909288" y="2911474"/>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206.25.224.0/19</a:t>
            </a:r>
          </a:p>
          <a:p>
            <a:pPr algn="ctr"/>
            <a:r>
              <a:rPr lang="en-US" sz="1600" dirty="0" smtClean="0"/>
              <a:t>(810)</a:t>
            </a:r>
            <a:endParaRPr lang="en-US" sz="1600" dirty="0"/>
          </a:p>
        </p:txBody>
      </p:sp>
      <p:sp>
        <p:nvSpPr>
          <p:cNvPr id="10" name="Rectangle 9"/>
          <p:cNvSpPr/>
          <p:nvPr/>
        </p:nvSpPr>
        <p:spPr>
          <a:xfrm>
            <a:off x="1066800" y="2133600"/>
            <a:ext cx="1676400" cy="974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(237,225)</a:t>
            </a:r>
          </a:p>
          <a:p>
            <a:pPr algn="ctr"/>
            <a:r>
              <a:rPr lang="en-US" sz="1600" dirty="0" smtClean="0"/>
              <a:t>206.25.160.0/19</a:t>
            </a:r>
          </a:p>
          <a:p>
            <a:pPr algn="ctr"/>
            <a:r>
              <a:rPr lang="en-US" sz="1600" dirty="0" smtClean="0"/>
              <a:t>(237)</a:t>
            </a:r>
            <a:endParaRPr lang="en-US" sz="1600" dirty="0"/>
          </a:p>
        </p:txBody>
      </p:sp>
      <p:sp>
        <p:nvSpPr>
          <p:cNvPr id="11" name="Rectangle 10"/>
          <p:cNvSpPr/>
          <p:nvPr/>
        </p:nvSpPr>
        <p:spPr>
          <a:xfrm>
            <a:off x="304800" y="4283074"/>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(225)</a:t>
            </a:r>
            <a:endParaRPr lang="en-US" sz="1600" dirty="0"/>
          </a:p>
        </p:txBody>
      </p:sp>
      <p:cxnSp>
        <p:nvCxnSpPr>
          <p:cNvPr id="13" name="Straight Connector 12"/>
          <p:cNvCxnSpPr>
            <a:stCxn id="3" idx="2"/>
            <a:endCxn id="5" idx="0"/>
          </p:cNvCxnSpPr>
          <p:nvPr/>
        </p:nvCxnSpPr>
        <p:spPr>
          <a:xfrm flipH="1">
            <a:off x="3276600" y="2438400"/>
            <a:ext cx="1295400" cy="9906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5" idx="2"/>
            <a:endCxn id="6" idx="0"/>
          </p:cNvCxnSpPr>
          <p:nvPr/>
        </p:nvCxnSpPr>
        <p:spPr>
          <a:xfrm flipH="1">
            <a:off x="2133600" y="4267200"/>
            <a:ext cx="1143000" cy="12954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5029200" y="2438400"/>
            <a:ext cx="1499088" cy="2217737"/>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ight Arrow 19"/>
          <p:cNvSpPr/>
          <p:nvPr/>
        </p:nvSpPr>
        <p:spPr>
          <a:xfrm rot="18724055">
            <a:off x="2087234" y="4625012"/>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9131175">
            <a:off x="3200401" y="2701923"/>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4177828">
            <a:off x="5633325" y="3014811"/>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181600" y="1013449"/>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696756" y="1992605"/>
            <a:ext cx="2438488" cy="400110"/>
          </a:xfrm>
          <a:prstGeom prst="rect">
            <a:avLst/>
          </a:prstGeom>
          <a:noFill/>
        </p:spPr>
        <p:txBody>
          <a:bodyPr wrap="none" rtlCol="0">
            <a:spAutoFit/>
          </a:bodyPr>
          <a:lstStyle/>
          <a:p>
            <a:r>
              <a:rPr lang="en-US" sz="2000" dirty="0" smtClean="0"/>
              <a:t>RID= 206.25.254.252</a:t>
            </a:r>
            <a:endParaRPr lang="en-US" sz="2000" dirty="0"/>
          </a:p>
        </p:txBody>
      </p:sp>
      <p:cxnSp>
        <p:nvCxnSpPr>
          <p:cNvPr id="15" name="Straight Arrow Connector 14"/>
          <p:cNvCxnSpPr>
            <a:stCxn id="4" idx="1"/>
            <a:endCxn id="3" idx="3"/>
          </p:cNvCxnSpPr>
          <p:nvPr/>
        </p:nvCxnSpPr>
        <p:spPr>
          <a:xfrm flipH="1" flipV="1">
            <a:off x="5486400" y="2019300"/>
            <a:ext cx="210356" cy="17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301099" y="5285397"/>
            <a:ext cx="2074985" cy="1323439"/>
          </a:xfrm>
          <a:prstGeom prst="rect">
            <a:avLst/>
          </a:prstGeom>
          <a:noFill/>
          <a:ln>
            <a:solidFill>
              <a:schemeClr val="bg2">
                <a:lumMod val="50000"/>
              </a:schemeClr>
            </a:solidFill>
          </a:ln>
        </p:spPr>
        <p:txBody>
          <a:bodyPr wrap="square" rtlCol="0">
            <a:spAutoFit/>
          </a:bodyPr>
          <a:lstStyle/>
          <a:p>
            <a:r>
              <a:rPr lang="en-US" sz="2000" dirty="0" smtClean="0"/>
              <a:t>  128    10000000</a:t>
            </a:r>
          </a:p>
          <a:p>
            <a:r>
              <a:rPr lang="en-US" sz="2000" dirty="0"/>
              <a:t> </a:t>
            </a:r>
            <a:r>
              <a:rPr lang="en-US" sz="2000" dirty="0" smtClean="0"/>
              <a:t> 192    11000000</a:t>
            </a:r>
          </a:p>
          <a:p>
            <a:r>
              <a:rPr lang="en-US" sz="2000" dirty="0"/>
              <a:t> </a:t>
            </a:r>
            <a:r>
              <a:rPr lang="en-US" sz="2000" dirty="0" smtClean="0"/>
              <a:t> 160    10100000</a:t>
            </a:r>
          </a:p>
          <a:p>
            <a:r>
              <a:rPr lang="en-US" sz="2000" dirty="0" smtClean="0"/>
              <a:t>  224    11100000</a:t>
            </a:r>
          </a:p>
        </p:txBody>
      </p:sp>
    </p:spTree>
    <p:extLst>
      <p:ext uri="{BB962C8B-B14F-4D97-AF65-F5344CB8AC3E}">
        <p14:creationId xmlns:p14="http://schemas.microsoft.com/office/powerpoint/2010/main" val="17006220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AS_SET </a:t>
            </a:r>
            <a:r>
              <a:rPr lang="en-US" dirty="0"/>
              <a:t>and </a:t>
            </a:r>
            <a:r>
              <a:rPr lang="en-US" dirty="0" smtClean="0"/>
              <a:t>AS_SEQUENCE </a:t>
            </a:r>
            <a:endParaRPr lang="en-US" dirty="0"/>
          </a:p>
        </p:txBody>
      </p:sp>
      <p:sp>
        <p:nvSpPr>
          <p:cNvPr id="3" name="Content Placeholder 2"/>
          <p:cNvSpPr>
            <a:spLocks noGrp="1"/>
          </p:cNvSpPr>
          <p:nvPr>
            <p:ph idx="1"/>
          </p:nvPr>
        </p:nvSpPr>
        <p:spPr/>
        <p:txBody>
          <a:bodyPr/>
          <a:lstStyle/>
          <a:p>
            <a:r>
              <a:rPr lang="en-US" dirty="0" smtClean="0"/>
              <a:t>AS_SEQUENCE: Ordered list of AS numbers</a:t>
            </a:r>
          </a:p>
          <a:p>
            <a:r>
              <a:rPr lang="en-US" dirty="0" smtClean="0"/>
              <a:t>AS_SET: Unordered list of the AS numbers</a:t>
            </a:r>
          </a:p>
          <a:p>
            <a:pPr lvl="1">
              <a:lnSpc>
                <a:spcPct val="100000"/>
              </a:lnSpc>
            </a:pPr>
            <a:r>
              <a:rPr lang="en-US" dirty="0"/>
              <a:t> </a:t>
            </a:r>
            <a:r>
              <a:rPr lang="en-US" dirty="0" smtClean="0"/>
              <a:t>When a BGP router aggregates routes learned from other AS, it can include all those AS numbers in the AS_PATH as an AS_SET</a:t>
            </a:r>
            <a:endParaRPr lang="en-US" dirty="0"/>
          </a:p>
        </p:txBody>
      </p:sp>
    </p:spTree>
    <p:extLst>
      <p:ext uri="{BB962C8B-B14F-4D97-AF65-F5344CB8AC3E}">
        <p14:creationId xmlns:p14="http://schemas.microsoft.com/office/powerpoint/2010/main" val="30506251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4"/>
          <p:cNvSpPr>
            <a:spLocks noGrp="1"/>
          </p:cNvSpPr>
          <p:nvPr>
            <p:ph type="sldNum" sz="quarter" idx="4294967295"/>
          </p:nvPr>
        </p:nvSpPr>
        <p:spPr>
          <a:xfrm>
            <a:off x="8077200" y="6629400"/>
            <a:ext cx="914400" cy="228600"/>
          </a:xfrm>
          <a:prstGeom prst="rect">
            <a:avLst/>
          </a:prstGeom>
        </p:spPr>
        <p:txBody>
          <a:bodyPr/>
          <a:lstStyle/>
          <a:p>
            <a:fld id="{AE8A15B5-ADD4-48B8-B4B1-368FB43A2CAB}" type="slidenum">
              <a:rPr lang="en-US" altLang="en-US"/>
              <a:pPr/>
              <a:t>5</a:t>
            </a:fld>
            <a:endParaRPr lang="en-US" altLang="en-US"/>
          </a:p>
        </p:txBody>
      </p:sp>
      <p:sp>
        <p:nvSpPr>
          <p:cNvPr id="60418" name="Rectangle 2"/>
          <p:cNvSpPr>
            <a:spLocks noGrp="1" noChangeArrowheads="1"/>
          </p:cNvSpPr>
          <p:nvPr>
            <p:ph type="title"/>
          </p:nvPr>
        </p:nvSpPr>
        <p:spPr/>
        <p:txBody>
          <a:bodyPr/>
          <a:lstStyle/>
          <a:p>
            <a:r>
              <a:rPr lang="en-US" altLang="en-US"/>
              <a:t>Interior and Exterior Gateway Protocols</a:t>
            </a:r>
          </a:p>
        </p:txBody>
      </p:sp>
      <p:sp>
        <p:nvSpPr>
          <p:cNvPr id="60419" name="Rectangle 3"/>
          <p:cNvSpPr>
            <a:spLocks noGrp="1" noChangeArrowheads="1"/>
          </p:cNvSpPr>
          <p:nvPr>
            <p:ph type="body" idx="1"/>
          </p:nvPr>
        </p:nvSpPr>
        <p:spPr>
          <a:xfrm>
            <a:off x="381000" y="5562600"/>
            <a:ext cx="8534400" cy="1066800"/>
          </a:xfrm>
        </p:spPr>
        <p:txBody>
          <a:bodyPr/>
          <a:lstStyle/>
          <a:p>
            <a:pPr>
              <a:lnSpc>
                <a:spcPct val="80000"/>
              </a:lnSpc>
            </a:pPr>
            <a:r>
              <a:rPr lang="en-US" altLang="en-US" sz="1400" b="1"/>
              <a:t>Note</a:t>
            </a:r>
            <a:r>
              <a:rPr lang="en-US" altLang="en-US" sz="1400"/>
              <a:t>: IGRP and EIGRP are Cisco proprietary protocols.  They are meant as an alternative between the limited RIP routing protocol and the more complicated and resource intensive OSPF and IS-IS routing protocols.  IGRP was discontinued with IOS 12.2 in 2005.</a:t>
            </a:r>
          </a:p>
          <a:p>
            <a:pPr>
              <a:lnSpc>
                <a:spcPct val="80000"/>
              </a:lnSpc>
            </a:pPr>
            <a:r>
              <a:rPr lang="en-US" altLang="en-US" sz="1400"/>
              <a:t>The dates shown are when the RFC or other document was finalized.  The protocol may have been implemented earlier than this date.</a:t>
            </a:r>
          </a:p>
        </p:txBody>
      </p:sp>
      <p:graphicFrame>
        <p:nvGraphicFramePr>
          <p:cNvPr id="60420" name="Group 4"/>
          <p:cNvGraphicFramePr>
            <a:graphicFrameLocks noGrp="1"/>
          </p:cNvGraphicFramePr>
          <p:nvPr/>
        </p:nvGraphicFramePr>
        <p:xfrm>
          <a:off x="304800" y="1371600"/>
          <a:ext cx="8382000" cy="4114800"/>
        </p:xfrm>
        <a:graphic>
          <a:graphicData uri="http://schemas.openxmlformats.org/drawingml/2006/table">
            <a:tbl>
              <a:tblPr/>
              <a:tblGrid>
                <a:gridCol w="1397000"/>
                <a:gridCol w="1397000"/>
                <a:gridCol w="1397000"/>
                <a:gridCol w="1397000"/>
                <a:gridCol w="1397000"/>
                <a:gridCol w="1397000"/>
              </a:tblGrid>
              <a:tr h="4572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txBody>
                  <a:tcPr horzOverflow="overflow">
                    <a:lnL cap="flat">
                      <a:noFill/>
                    </a:lnL>
                    <a:lnR>
                      <a:noFill/>
                    </a:lnR>
                    <a:lnT cap="flat">
                      <a:noFill/>
                    </a:lnT>
                    <a:lnB>
                      <a:noFill/>
                    </a:lnB>
                    <a:lnTlToBr>
                      <a:noFill/>
                    </a:lnTlToBr>
                    <a:lnBlToTr>
                      <a:noFill/>
                    </a:lnBlToTr>
                    <a:noFill/>
                  </a:tcPr>
                </a:tc>
                <a:tc gridSpan="4">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1"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Interior Gateway Protocols</a:t>
                      </a:r>
                    </a:p>
                  </a:txBody>
                  <a:tcPr horzOverflow="overflow">
                    <a:lnL>
                      <a:noFill/>
                    </a:lnL>
                    <a:lnR w="381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Exterior Gateway Protocols</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cap="flat">
                      <a:noFill/>
                    </a:lnL>
                    <a:lnR w="12700" cap="flat" cmpd="sng" algn="ctr">
                      <a:solidFill>
                        <a:schemeClr val="tx1"/>
                      </a:solidFill>
                      <a:prstDash val="solid"/>
                      <a:round/>
                      <a:headEnd type="none" w="med" len="med"/>
                      <a:tailEnd type="none" w="med" len="med"/>
                    </a:lnR>
                    <a:lnT>
                      <a:noFill/>
                    </a:lnT>
                    <a:lnB w="381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Distance Vector Routing Protocols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Link State Routing Protocols</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Path Vector</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4826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Classful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RIPv1</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(1982/1988)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IGRP </a:t>
                      </a:r>
                      <a:r>
                        <a:rPr kumimoji="0" lang="en-US" altLang="en-US" sz="1600" b="0" i="0" u="none" strike="noStrike" cap="none" normalizeH="0" baseline="0" smtClean="0">
                          <a:ln>
                            <a:noFill/>
                          </a:ln>
                          <a:solidFill>
                            <a:schemeClr val="tx1"/>
                          </a:solidFill>
                          <a:effectLst/>
                          <a:latin typeface="Arial" panose="020B0604020202020204" pitchFamily="34" charset="0"/>
                        </a:rPr>
                        <a:t>(1985)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EGP</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(1982)</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Classless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RIPv2</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EIGRP </a:t>
                      </a:r>
                      <a:r>
                        <a:rPr kumimoji="0" lang="en-US" altLang="en-US" sz="1600" b="0" i="0" u="none" strike="noStrike" cap="none" normalizeH="0" baseline="0" smtClean="0">
                          <a:ln>
                            <a:noFill/>
                          </a:ln>
                          <a:solidFill>
                            <a:schemeClr val="tx1"/>
                          </a:solidFill>
                          <a:effectLst/>
                          <a:latin typeface="Arial" panose="020B0604020202020204" pitchFamily="34" charset="0"/>
                        </a:rPr>
                        <a:t>(1992)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OSPFv2</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(1991)</a:t>
                      </a: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BGPv4 </a:t>
                      </a:r>
                      <a:r>
                        <a:rPr kumimoji="0" lang="en-US" altLang="en-US" sz="1600" b="0" i="0" u="none" strike="noStrike" cap="none" normalizeH="0" baseline="0" smtClean="0">
                          <a:ln>
                            <a:noFill/>
                          </a:ln>
                          <a:solidFill>
                            <a:schemeClr val="tx1"/>
                          </a:solidFill>
                          <a:effectLst/>
                          <a:latin typeface="Arial" panose="020B0604020202020204" pitchFamily="34" charset="0"/>
                        </a:rPr>
                        <a:t>(1995)</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000">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accent2"/>
                          </a:solidFill>
                          <a:effectLst/>
                          <a:latin typeface="Arial" panose="020B0604020202020204" pitchFamily="34" charset="0"/>
                        </a:rPr>
                        <a:t>IPv6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RIPng</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(1997)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EIGRP for IPv6</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400" b="0" i="0" u="none" strike="noStrike" cap="none" normalizeH="0" baseline="0" smtClean="0">
                          <a:ln>
                            <a:noFill/>
                          </a:ln>
                          <a:solidFill>
                            <a:schemeClr val="tx1"/>
                          </a:solidFill>
                          <a:effectLst/>
                          <a:latin typeface="Arial" panose="020B0604020202020204" pitchFamily="34" charset="0"/>
                        </a:rPr>
                        <a:t>(not yet released)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OSPFv3</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1600" b="0" i="0" u="none" strike="noStrike" cap="none" normalizeH="0" baseline="0" smtClean="0">
                          <a:ln>
                            <a:noFill/>
                          </a:ln>
                          <a:solidFill>
                            <a:schemeClr val="tx1"/>
                          </a:solidFill>
                          <a:effectLst/>
                          <a:latin typeface="Arial" panose="020B0604020202020204" pitchFamily="34" charset="0"/>
                        </a:rPr>
                        <a:t>(1999)</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IS-IS for IPv6  </a:t>
                      </a:r>
                      <a:r>
                        <a:rPr kumimoji="0" lang="en-US" altLang="en-US" sz="1600" b="0" i="0" u="none" strike="noStrike" cap="none" normalizeH="0" baseline="0" smtClean="0">
                          <a:ln>
                            <a:noFill/>
                          </a:ln>
                          <a:solidFill>
                            <a:schemeClr val="tx1"/>
                          </a:solidFill>
                          <a:effectLst/>
                          <a:latin typeface="Arial" panose="020B0604020202020204" pitchFamily="34" charset="0"/>
                        </a:rPr>
                        <a:t>(2000)</a:t>
                      </a: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9999"/>
                        </a:buClr>
                        <a:buSzPct val="125000"/>
                        <a:buFont typeface="Arial" panose="020B0604020202020204" pitchFamily="34" charset="0"/>
                        <a:defRPr sz="2000">
                          <a:solidFill>
                            <a:schemeClr val="tx1"/>
                          </a:solidFill>
                          <a:latin typeface="Arial" panose="020B0604020202020204" pitchFamily="34" charset="0"/>
                        </a:defRPr>
                      </a:lvl1pPr>
                      <a:lvl2pPr>
                        <a:spcBef>
                          <a:spcPct val="20000"/>
                        </a:spcBef>
                        <a:buClr>
                          <a:srgbClr val="009999"/>
                        </a:buClr>
                        <a:defRPr sz="2000">
                          <a:solidFill>
                            <a:schemeClr val="tx1"/>
                          </a:solidFill>
                          <a:latin typeface="Arial" panose="020B0604020202020204" pitchFamily="34" charset="0"/>
                        </a:defRPr>
                      </a:lvl2pPr>
                      <a:lvl3pPr>
                        <a:spcBef>
                          <a:spcPct val="20000"/>
                        </a:spcBef>
                        <a:buClr>
                          <a:srgbClr val="009999"/>
                        </a:buClr>
                        <a:defRPr sz="2000">
                          <a:solidFill>
                            <a:schemeClr val="tx1"/>
                          </a:solidFill>
                          <a:latin typeface="Arial" panose="020B0604020202020204" pitchFamily="34" charset="0"/>
                        </a:defRPr>
                      </a:lvl3pPr>
                      <a:lvl4pPr>
                        <a:spcBef>
                          <a:spcPct val="20000"/>
                        </a:spcBef>
                        <a:buClr>
                          <a:srgbClr val="009999"/>
                        </a:buClr>
                        <a:defRPr sz="2000">
                          <a:solidFill>
                            <a:schemeClr val="tx1"/>
                          </a:solidFill>
                          <a:latin typeface="Arial" panose="020B0604020202020204" pitchFamily="34" charset="0"/>
                        </a:defRPr>
                      </a:lvl4pPr>
                      <a:lvl5pPr>
                        <a:spcBef>
                          <a:spcPct val="20000"/>
                        </a:spcBef>
                        <a:buClr>
                          <a:srgbClr val="009999"/>
                        </a:buClr>
                        <a:defRPr sz="2000">
                          <a:solidFill>
                            <a:schemeClr val="tx1"/>
                          </a:solidFill>
                          <a:latin typeface="Arial" panose="020B0604020202020204" pitchFamily="34" charset="0"/>
                        </a:defRPr>
                      </a:lvl5pPr>
                      <a:lvl6pPr fontAlgn="base">
                        <a:spcBef>
                          <a:spcPct val="20000"/>
                        </a:spcBef>
                        <a:spcAft>
                          <a:spcPct val="0"/>
                        </a:spcAft>
                        <a:buClr>
                          <a:srgbClr val="009999"/>
                        </a:buClr>
                        <a:defRPr sz="2000">
                          <a:solidFill>
                            <a:schemeClr val="tx1"/>
                          </a:solidFill>
                          <a:latin typeface="Arial" panose="020B0604020202020204" pitchFamily="34" charset="0"/>
                        </a:defRPr>
                      </a:lvl6pPr>
                      <a:lvl7pPr fontAlgn="base">
                        <a:spcBef>
                          <a:spcPct val="20000"/>
                        </a:spcBef>
                        <a:spcAft>
                          <a:spcPct val="0"/>
                        </a:spcAft>
                        <a:buClr>
                          <a:srgbClr val="009999"/>
                        </a:buClr>
                        <a:defRPr sz="2000">
                          <a:solidFill>
                            <a:schemeClr val="tx1"/>
                          </a:solidFill>
                          <a:latin typeface="Arial" panose="020B0604020202020204" pitchFamily="34" charset="0"/>
                        </a:defRPr>
                      </a:lvl7pPr>
                      <a:lvl8pPr fontAlgn="base">
                        <a:spcBef>
                          <a:spcPct val="20000"/>
                        </a:spcBef>
                        <a:spcAft>
                          <a:spcPct val="0"/>
                        </a:spcAft>
                        <a:buClr>
                          <a:srgbClr val="009999"/>
                        </a:buClr>
                        <a:defRPr sz="2000">
                          <a:solidFill>
                            <a:schemeClr val="tx1"/>
                          </a:solidFill>
                          <a:latin typeface="Arial" panose="020B0604020202020204" pitchFamily="34" charset="0"/>
                        </a:defRPr>
                      </a:lvl8pPr>
                      <a:lvl9pPr fontAlgn="base">
                        <a:spcBef>
                          <a:spcPct val="20000"/>
                        </a:spcBef>
                        <a:spcAft>
                          <a:spcPct val="0"/>
                        </a:spcAft>
                        <a:buClr>
                          <a:srgbClr val="009999"/>
                        </a:buClr>
                        <a:defRPr sz="20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009999"/>
                        </a:buClr>
                        <a:buSzPct val="125000"/>
                        <a:buFont typeface="Arial" panose="020B0604020202020204" pitchFamily="34" charset="0"/>
                        <a:buNone/>
                        <a:tabLst/>
                      </a:pPr>
                      <a:r>
                        <a:rPr kumimoji="0" lang="en-US" altLang="en-US" sz="2000" b="1" i="0" u="none" strike="noStrike" cap="none" normalizeH="0" baseline="0" smtClean="0">
                          <a:ln>
                            <a:noFill/>
                          </a:ln>
                          <a:solidFill>
                            <a:schemeClr val="tx1"/>
                          </a:solidFill>
                          <a:effectLst/>
                          <a:latin typeface="Arial" panose="020B0604020202020204" pitchFamily="34" charset="0"/>
                        </a:rPr>
                        <a:t>BGPv4 for IPv6 </a:t>
                      </a:r>
                      <a:r>
                        <a:rPr kumimoji="0" lang="en-US" altLang="en-US" sz="1600" b="0" i="0" u="none" strike="noStrike" cap="none" normalizeH="0" baseline="0" smtClean="0">
                          <a:ln>
                            <a:noFill/>
                          </a:ln>
                          <a:solidFill>
                            <a:schemeClr val="tx1"/>
                          </a:solidFill>
                          <a:effectLst/>
                          <a:latin typeface="Arial" panose="020B0604020202020204" pitchFamily="34" charset="0"/>
                        </a:rPr>
                        <a:t>(1999)</a:t>
                      </a:r>
                    </a:p>
                  </a:txBody>
                  <a:tcP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64" name="Rectangle 48"/>
          <p:cNvSpPr>
            <a:spLocks noChangeArrowheads="1"/>
          </p:cNvSpPr>
          <p:nvPr/>
        </p:nvSpPr>
        <p:spPr bwMode="auto">
          <a:xfrm>
            <a:off x="7312025" y="3729038"/>
            <a:ext cx="1371600" cy="612775"/>
          </a:xfrm>
          <a:prstGeom prst="rect">
            <a:avLst/>
          </a:prstGeom>
          <a:noFill/>
          <a:ln w="444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270513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48" y="324941"/>
            <a:ext cx="8071704" cy="930274"/>
          </a:xfrm>
        </p:spPr>
        <p:txBody>
          <a:bodyPr/>
          <a:lstStyle/>
          <a:p>
            <a:r>
              <a:rPr lang="en-US" dirty="0" smtClean="0"/>
              <a:t>Inter-AS Routing Loops </a:t>
            </a:r>
            <a:endParaRPr lang="en-US" dirty="0"/>
          </a:p>
        </p:txBody>
      </p:sp>
      <p:sp>
        <p:nvSpPr>
          <p:cNvPr id="3" name="Rounded Rectangle 2"/>
          <p:cNvSpPr/>
          <p:nvPr/>
        </p:nvSpPr>
        <p:spPr>
          <a:xfrm>
            <a:off x="1981200" y="2362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3113</a:t>
            </a:r>
          </a:p>
          <a:p>
            <a:pPr algn="ctr"/>
            <a:r>
              <a:rPr lang="en-US" sz="1800" dirty="0" smtClean="0"/>
              <a:t>206.25.128.0/19</a:t>
            </a:r>
            <a:endParaRPr lang="en-US" sz="1800" dirty="0"/>
          </a:p>
        </p:txBody>
      </p:sp>
      <p:sp>
        <p:nvSpPr>
          <p:cNvPr id="6" name="Rounded Rectangle 5"/>
          <p:cNvSpPr/>
          <p:nvPr/>
        </p:nvSpPr>
        <p:spPr>
          <a:xfrm>
            <a:off x="6858000" y="2378074"/>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6571</a:t>
            </a:r>
          </a:p>
        </p:txBody>
      </p:sp>
      <p:sp>
        <p:nvSpPr>
          <p:cNvPr id="7" name="Rounded Rectangle 6"/>
          <p:cNvSpPr/>
          <p:nvPr/>
        </p:nvSpPr>
        <p:spPr>
          <a:xfrm>
            <a:off x="4572000" y="52578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810</a:t>
            </a:r>
          </a:p>
          <a:p>
            <a:pPr algn="ctr"/>
            <a:r>
              <a:rPr lang="en-US" sz="1800" dirty="0" smtClean="0"/>
              <a:t>206.25.224.0/19</a:t>
            </a:r>
            <a:endParaRPr lang="en-US" sz="1800" dirty="0"/>
          </a:p>
        </p:txBody>
      </p:sp>
      <p:sp>
        <p:nvSpPr>
          <p:cNvPr id="8" name="Rectangle 7"/>
          <p:cNvSpPr/>
          <p:nvPr/>
        </p:nvSpPr>
        <p:spPr>
          <a:xfrm>
            <a:off x="4876800" y="1524000"/>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206.25.128.0/17</a:t>
            </a:r>
          </a:p>
          <a:p>
            <a:pPr algn="ctr"/>
            <a:r>
              <a:rPr lang="en-US" sz="1600" dirty="0" smtClean="0"/>
              <a:t>(3113)</a:t>
            </a:r>
          </a:p>
        </p:txBody>
      </p:sp>
      <p:sp>
        <p:nvSpPr>
          <p:cNvPr id="9" name="Rectangle 8"/>
          <p:cNvSpPr/>
          <p:nvPr/>
        </p:nvSpPr>
        <p:spPr>
          <a:xfrm>
            <a:off x="4800600" y="3581400"/>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206.25.224.0/19</a:t>
            </a:r>
          </a:p>
          <a:p>
            <a:pPr algn="ctr"/>
            <a:r>
              <a:rPr lang="en-US" sz="1600" dirty="0" smtClean="0"/>
              <a:t>(810)</a:t>
            </a:r>
            <a:endParaRPr lang="en-US" sz="1600" dirty="0"/>
          </a:p>
        </p:txBody>
      </p:sp>
      <p:sp>
        <p:nvSpPr>
          <p:cNvPr id="10" name="Rectangle 9"/>
          <p:cNvSpPr/>
          <p:nvPr/>
        </p:nvSpPr>
        <p:spPr>
          <a:xfrm>
            <a:off x="228600" y="3394941"/>
            <a:ext cx="1676400" cy="974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(237,225)</a:t>
            </a:r>
          </a:p>
          <a:p>
            <a:pPr algn="ctr"/>
            <a:r>
              <a:rPr lang="en-US" sz="1600" dirty="0" smtClean="0"/>
              <a:t>206.25.160.0/19</a:t>
            </a:r>
          </a:p>
          <a:p>
            <a:pPr algn="ctr"/>
            <a:r>
              <a:rPr lang="en-US" sz="1600" dirty="0" smtClean="0"/>
              <a:t>(237)</a:t>
            </a:r>
            <a:endParaRPr lang="en-US" sz="1600" dirty="0"/>
          </a:p>
        </p:txBody>
      </p:sp>
      <p:cxnSp>
        <p:nvCxnSpPr>
          <p:cNvPr id="13" name="Straight Connector 12"/>
          <p:cNvCxnSpPr>
            <a:stCxn id="3" idx="2"/>
          </p:cNvCxnSpPr>
          <p:nvPr/>
        </p:nvCxnSpPr>
        <p:spPr>
          <a:xfrm flipH="1">
            <a:off x="1788692" y="3200400"/>
            <a:ext cx="1106908" cy="17526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3" idx="3"/>
            <a:endCxn id="6" idx="1"/>
          </p:cNvCxnSpPr>
          <p:nvPr/>
        </p:nvCxnSpPr>
        <p:spPr>
          <a:xfrm>
            <a:off x="3810000" y="2781300"/>
            <a:ext cx="3048000" cy="15874"/>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3404821" y="3108324"/>
            <a:ext cx="2209067" cy="2309813"/>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Right Arrow 20"/>
          <p:cNvSpPr/>
          <p:nvPr/>
        </p:nvSpPr>
        <p:spPr>
          <a:xfrm rot="18068822">
            <a:off x="1935601" y="3441187"/>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3629004">
            <a:off x="3994140" y="3522710"/>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3962400" y="1775449"/>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28600" y="5638800"/>
            <a:ext cx="2074985" cy="1015663"/>
          </a:xfrm>
          <a:prstGeom prst="rect">
            <a:avLst/>
          </a:prstGeom>
          <a:noFill/>
          <a:ln>
            <a:solidFill>
              <a:schemeClr val="bg2">
                <a:lumMod val="50000"/>
              </a:schemeClr>
            </a:solidFill>
          </a:ln>
        </p:spPr>
        <p:txBody>
          <a:bodyPr wrap="square" rtlCol="0">
            <a:spAutoFit/>
          </a:bodyPr>
          <a:lstStyle/>
          <a:p>
            <a:r>
              <a:rPr lang="en-US" sz="2000" dirty="0" smtClean="0"/>
              <a:t>  </a:t>
            </a:r>
            <a:r>
              <a:rPr lang="en-US" sz="2000" dirty="0" smtClean="0">
                <a:solidFill>
                  <a:schemeClr val="bg2">
                    <a:lumMod val="50000"/>
                  </a:schemeClr>
                </a:solidFill>
              </a:rPr>
              <a:t>192    11000000</a:t>
            </a:r>
          </a:p>
          <a:p>
            <a:r>
              <a:rPr lang="en-US" sz="2000" dirty="0">
                <a:solidFill>
                  <a:schemeClr val="bg2">
                    <a:lumMod val="50000"/>
                  </a:schemeClr>
                </a:solidFill>
              </a:rPr>
              <a:t> </a:t>
            </a:r>
            <a:r>
              <a:rPr lang="en-US" sz="2000" dirty="0" smtClean="0">
                <a:solidFill>
                  <a:schemeClr val="bg2">
                    <a:lumMod val="50000"/>
                  </a:schemeClr>
                </a:solidFill>
              </a:rPr>
              <a:t> 160    10100000</a:t>
            </a:r>
          </a:p>
          <a:p>
            <a:r>
              <a:rPr lang="en-US" sz="2000" dirty="0" smtClean="0">
                <a:solidFill>
                  <a:schemeClr val="bg2">
                    <a:lumMod val="50000"/>
                  </a:schemeClr>
                </a:solidFill>
              </a:rPr>
              <a:t>  224    11100000</a:t>
            </a:r>
          </a:p>
        </p:txBody>
      </p:sp>
      <p:cxnSp>
        <p:nvCxnSpPr>
          <p:cNvPr id="24" name="Straight Connector 23"/>
          <p:cNvCxnSpPr/>
          <p:nvPr/>
        </p:nvCxnSpPr>
        <p:spPr>
          <a:xfrm flipH="1">
            <a:off x="5915413" y="3216274"/>
            <a:ext cx="1944755" cy="2201863"/>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7" name="Right Arrow 26"/>
          <p:cNvSpPr/>
          <p:nvPr/>
        </p:nvSpPr>
        <p:spPr>
          <a:xfrm rot="7954567">
            <a:off x="6961734" y="4107655"/>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093655" y="4742107"/>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206.25.128.0/17</a:t>
            </a:r>
          </a:p>
          <a:p>
            <a:pPr algn="ctr"/>
            <a:r>
              <a:rPr lang="en-US" sz="1600" dirty="0" smtClean="0"/>
              <a:t>(6571,3113)</a:t>
            </a:r>
          </a:p>
        </p:txBody>
      </p:sp>
      <p:sp>
        <p:nvSpPr>
          <p:cNvPr id="31" name="TextBox 30"/>
          <p:cNvSpPr txBox="1"/>
          <p:nvPr/>
        </p:nvSpPr>
        <p:spPr>
          <a:xfrm>
            <a:off x="2433271" y="5077188"/>
            <a:ext cx="2074985" cy="646331"/>
          </a:xfrm>
          <a:prstGeom prst="rect">
            <a:avLst/>
          </a:prstGeom>
          <a:noFill/>
          <a:ln>
            <a:solidFill>
              <a:schemeClr val="bg2">
                <a:lumMod val="50000"/>
              </a:schemeClr>
            </a:solidFill>
          </a:ln>
        </p:spPr>
        <p:txBody>
          <a:bodyPr wrap="square" rtlCol="0">
            <a:spAutoFit/>
          </a:bodyPr>
          <a:lstStyle/>
          <a:p>
            <a:r>
              <a:rPr lang="en-US" sz="1800" dirty="0" smtClean="0"/>
              <a:t>206.25.225.0/24  </a:t>
            </a:r>
            <a:r>
              <a:rPr lang="en-US" sz="1800" dirty="0" smtClean="0"/>
              <a:t>e3</a:t>
            </a:r>
            <a:endParaRPr lang="en-US" sz="1600" dirty="0" smtClean="0"/>
          </a:p>
          <a:p>
            <a:r>
              <a:rPr lang="en-US" sz="1800" dirty="0" smtClean="0"/>
              <a:t>206.25.128.0/17  e2</a:t>
            </a:r>
          </a:p>
        </p:txBody>
      </p:sp>
      <p:cxnSp>
        <p:nvCxnSpPr>
          <p:cNvPr id="33" name="Curved Connector 32"/>
          <p:cNvCxnSpPr>
            <a:stCxn id="28" idx="2"/>
            <a:endCxn id="31" idx="2"/>
          </p:cNvCxnSpPr>
          <p:nvPr/>
        </p:nvCxnSpPr>
        <p:spPr>
          <a:xfrm rot="5400000">
            <a:off x="5583667" y="3375331"/>
            <a:ext cx="235286" cy="4461091"/>
          </a:xfrm>
          <a:prstGeom prst="curvedConnector3">
            <a:avLst>
              <a:gd name="adj1" fmla="val 431335"/>
            </a:avLst>
          </a:prstGeom>
          <a:ln w="25400">
            <a:solidFill>
              <a:srgbClr val="C00000"/>
            </a:solidFill>
            <a:tailEnd type="stealth" w="lg" len="lg"/>
          </a:ln>
        </p:spPr>
        <p:style>
          <a:lnRef idx="3">
            <a:schemeClr val="accent2"/>
          </a:lnRef>
          <a:fillRef idx="0">
            <a:schemeClr val="accent2"/>
          </a:fillRef>
          <a:effectRef idx="2">
            <a:schemeClr val="accent2"/>
          </a:effectRef>
          <a:fontRef idx="minor">
            <a:schemeClr val="tx1"/>
          </a:fontRef>
        </p:style>
      </p:cxnSp>
      <p:sp>
        <p:nvSpPr>
          <p:cNvPr id="38" name="&quot;No&quot; Symbol 37"/>
          <p:cNvSpPr/>
          <p:nvPr/>
        </p:nvSpPr>
        <p:spPr>
          <a:xfrm>
            <a:off x="2869116" y="5046808"/>
            <a:ext cx="410286" cy="42198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2749102" y="3242248"/>
            <a:ext cx="474810" cy="461665"/>
          </a:xfrm>
          <a:prstGeom prst="rect">
            <a:avLst/>
          </a:prstGeom>
          <a:noFill/>
        </p:spPr>
        <p:txBody>
          <a:bodyPr wrap="none" rtlCol="0">
            <a:spAutoFit/>
          </a:bodyPr>
          <a:lstStyle/>
          <a:p>
            <a:r>
              <a:rPr lang="en-US" dirty="0" smtClean="0"/>
              <a:t>e1</a:t>
            </a:r>
            <a:endParaRPr lang="en-US" dirty="0"/>
          </a:p>
        </p:txBody>
      </p:sp>
      <p:sp>
        <p:nvSpPr>
          <p:cNvPr id="40" name="TextBox 39"/>
          <p:cNvSpPr txBox="1"/>
          <p:nvPr/>
        </p:nvSpPr>
        <p:spPr>
          <a:xfrm>
            <a:off x="6123109" y="4831199"/>
            <a:ext cx="474810" cy="461665"/>
          </a:xfrm>
          <a:prstGeom prst="rect">
            <a:avLst/>
          </a:prstGeom>
          <a:noFill/>
        </p:spPr>
        <p:txBody>
          <a:bodyPr wrap="none" rtlCol="0">
            <a:spAutoFit/>
          </a:bodyPr>
          <a:lstStyle/>
          <a:p>
            <a:r>
              <a:rPr lang="en-US" dirty="0" smtClean="0"/>
              <a:t>e2</a:t>
            </a:r>
            <a:endParaRPr lang="en-US" dirty="0"/>
          </a:p>
        </p:txBody>
      </p:sp>
      <p:sp>
        <p:nvSpPr>
          <p:cNvPr id="41" name="TextBox 40"/>
          <p:cNvSpPr txBox="1"/>
          <p:nvPr/>
        </p:nvSpPr>
        <p:spPr>
          <a:xfrm>
            <a:off x="5468790" y="5992305"/>
            <a:ext cx="474810" cy="461665"/>
          </a:xfrm>
          <a:prstGeom prst="rect">
            <a:avLst/>
          </a:prstGeom>
          <a:noFill/>
        </p:spPr>
        <p:txBody>
          <a:bodyPr wrap="none" rtlCol="0">
            <a:spAutoFit/>
          </a:bodyPr>
          <a:lstStyle/>
          <a:p>
            <a:r>
              <a:rPr lang="en-US" dirty="0" smtClean="0"/>
              <a:t>e3</a:t>
            </a:r>
            <a:endParaRPr lang="en-US" dirty="0"/>
          </a:p>
        </p:txBody>
      </p:sp>
      <p:cxnSp>
        <p:nvCxnSpPr>
          <p:cNvPr id="42" name="Straight Connector 41"/>
          <p:cNvCxnSpPr>
            <a:stCxn id="7" idx="2"/>
          </p:cNvCxnSpPr>
          <p:nvPr/>
        </p:nvCxnSpPr>
        <p:spPr>
          <a:xfrm>
            <a:off x="5486400" y="6096000"/>
            <a:ext cx="0" cy="558463"/>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Heptagon 3"/>
          <p:cNvSpPr/>
          <p:nvPr/>
        </p:nvSpPr>
        <p:spPr>
          <a:xfrm>
            <a:off x="5374039" y="836216"/>
            <a:ext cx="582491" cy="553391"/>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29" name="Heptagon 28"/>
          <p:cNvSpPr/>
          <p:nvPr/>
        </p:nvSpPr>
        <p:spPr>
          <a:xfrm>
            <a:off x="7772400" y="3986534"/>
            <a:ext cx="582491" cy="553391"/>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0" name="Heptagon 29"/>
          <p:cNvSpPr/>
          <p:nvPr/>
        </p:nvSpPr>
        <p:spPr>
          <a:xfrm>
            <a:off x="3738670" y="5866410"/>
            <a:ext cx="582491" cy="553391"/>
          </a:xfrm>
          <a:prstGeom prst="heptagon">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en-US" dirty="0"/>
          </a:p>
        </p:txBody>
      </p:sp>
      <p:sp>
        <p:nvSpPr>
          <p:cNvPr id="5" name="Pentagon 4"/>
          <p:cNvSpPr/>
          <p:nvPr/>
        </p:nvSpPr>
        <p:spPr>
          <a:xfrm flipH="1">
            <a:off x="6566130" y="5776243"/>
            <a:ext cx="2138729" cy="43132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206.25.225.1</a:t>
            </a:r>
            <a:endParaRPr lang="en-US" dirty="0"/>
          </a:p>
        </p:txBody>
      </p:sp>
      <p:sp>
        <p:nvSpPr>
          <p:cNvPr id="34" name="TextBox 33"/>
          <p:cNvSpPr txBox="1"/>
          <p:nvPr/>
        </p:nvSpPr>
        <p:spPr>
          <a:xfrm>
            <a:off x="249576" y="1366602"/>
            <a:ext cx="2074985" cy="923330"/>
          </a:xfrm>
          <a:prstGeom prst="rect">
            <a:avLst/>
          </a:prstGeom>
          <a:noFill/>
          <a:ln>
            <a:solidFill>
              <a:schemeClr val="bg2">
                <a:lumMod val="50000"/>
              </a:schemeClr>
            </a:solidFill>
          </a:ln>
        </p:spPr>
        <p:txBody>
          <a:bodyPr wrap="square" rtlCol="0">
            <a:spAutoFit/>
          </a:bodyPr>
          <a:lstStyle/>
          <a:p>
            <a:r>
              <a:rPr lang="en-US" sz="1800" dirty="0" smtClean="0"/>
              <a:t>206.25.192.0/19  e1</a:t>
            </a:r>
            <a:endParaRPr lang="en-US" sz="1600" dirty="0" smtClean="0"/>
          </a:p>
          <a:p>
            <a:r>
              <a:rPr lang="en-US" sz="1800" dirty="0" smtClean="0"/>
              <a:t>206.25.160.0/17  e1</a:t>
            </a:r>
          </a:p>
          <a:p>
            <a:r>
              <a:rPr lang="en-US" sz="1800" dirty="0" smtClean="0"/>
              <a:t>206.25.224.0/19  e2</a:t>
            </a:r>
            <a:endParaRPr lang="en-US" sz="1800" dirty="0" smtClean="0"/>
          </a:p>
        </p:txBody>
      </p:sp>
      <p:sp>
        <p:nvSpPr>
          <p:cNvPr id="35" name="TextBox 34"/>
          <p:cNvSpPr txBox="1"/>
          <p:nvPr/>
        </p:nvSpPr>
        <p:spPr>
          <a:xfrm>
            <a:off x="4823667" y="4827015"/>
            <a:ext cx="474810" cy="461665"/>
          </a:xfrm>
          <a:prstGeom prst="rect">
            <a:avLst/>
          </a:prstGeom>
          <a:noFill/>
        </p:spPr>
        <p:txBody>
          <a:bodyPr wrap="none" rtlCol="0">
            <a:spAutoFit/>
          </a:bodyPr>
          <a:lstStyle/>
          <a:p>
            <a:r>
              <a:rPr lang="en-US" dirty="0" smtClean="0"/>
              <a:t>e1</a:t>
            </a:r>
            <a:endParaRPr lang="en-US" dirty="0"/>
          </a:p>
        </p:txBody>
      </p:sp>
      <p:sp>
        <p:nvSpPr>
          <p:cNvPr id="36" name="TextBox 35"/>
          <p:cNvSpPr txBox="1"/>
          <p:nvPr/>
        </p:nvSpPr>
        <p:spPr>
          <a:xfrm>
            <a:off x="3481230" y="3235276"/>
            <a:ext cx="474810" cy="461665"/>
          </a:xfrm>
          <a:prstGeom prst="rect">
            <a:avLst/>
          </a:prstGeom>
          <a:noFill/>
        </p:spPr>
        <p:txBody>
          <a:bodyPr wrap="none" rtlCol="0">
            <a:spAutoFit/>
          </a:bodyPr>
          <a:lstStyle/>
          <a:p>
            <a:r>
              <a:rPr lang="en-US" dirty="0" smtClean="0"/>
              <a:t>e2</a:t>
            </a:r>
            <a:endParaRPr lang="en-US" dirty="0"/>
          </a:p>
        </p:txBody>
      </p:sp>
      <p:sp>
        <p:nvSpPr>
          <p:cNvPr id="37" name="TextBox 36"/>
          <p:cNvSpPr txBox="1"/>
          <p:nvPr/>
        </p:nvSpPr>
        <p:spPr>
          <a:xfrm>
            <a:off x="3868590" y="2377874"/>
            <a:ext cx="474810" cy="461665"/>
          </a:xfrm>
          <a:prstGeom prst="rect">
            <a:avLst/>
          </a:prstGeom>
          <a:noFill/>
        </p:spPr>
        <p:txBody>
          <a:bodyPr wrap="none" rtlCol="0">
            <a:spAutoFit/>
          </a:bodyPr>
          <a:lstStyle/>
          <a:p>
            <a:r>
              <a:rPr lang="en-US" dirty="0" smtClean="0"/>
              <a:t>e3</a:t>
            </a:r>
            <a:endParaRPr lang="en-US" dirty="0"/>
          </a:p>
        </p:txBody>
      </p:sp>
      <p:sp>
        <p:nvSpPr>
          <p:cNvPr id="43" name="TextBox 42"/>
          <p:cNvSpPr txBox="1"/>
          <p:nvPr/>
        </p:nvSpPr>
        <p:spPr>
          <a:xfrm>
            <a:off x="6412980" y="2377873"/>
            <a:ext cx="474810" cy="461665"/>
          </a:xfrm>
          <a:prstGeom prst="rect">
            <a:avLst/>
          </a:prstGeom>
          <a:noFill/>
        </p:spPr>
        <p:txBody>
          <a:bodyPr wrap="none" rtlCol="0">
            <a:spAutoFit/>
          </a:bodyPr>
          <a:lstStyle/>
          <a:p>
            <a:r>
              <a:rPr lang="en-US" dirty="0" smtClean="0"/>
              <a:t>e1</a:t>
            </a:r>
            <a:endParaRPr lang="en-US" dirty="0"/>
          </a:p>
        </p:txBody>
      </p:sp>
      <p:sp>
        <p:nvSpPr>
          <p:cNvPr id="44" name="TextBox 43"/>
          <p:cNvSpPr txBox="1"/>
          <p:nvPr/>
        </p:nvSpPr>
        <p:spPr>
          <a:xfrm>
            <a:off x="7160684" y="3187623"/>
            <a:ext cx="474810" cy="461665"/>
          </a:xfrm>
          <a:prstGeom prst="rect">
            <a:avLst/>
          </a:prstGeom>
          <a:noFill/>
        </p:spPr>
        <p:txBody>
          <a:bodyPr wrap="none" rtlCol="0">
            <a:spAutoFit/>
          </a:bodyPr>
          <a:lstStyle/>
          <a:p>
            <a:r>
              <a:rPr lang="en-US" dirty="0" smtClean="0"/>
              <a:t>e2</a:t>
            </a:r>
            <a:endParaRPr lang="en-US" dirty="0"/>
          </a:p>
        </p:txBody>
      </p:sp>
      <p:sp>
        <p:nvSpPr>
          <p:cNvPr id="45" name="TextBox 44"/>
          <p:cNvSpPr txBox="1"/>
          <p:nvPr/>
        </p:nvSpPr>
        <p:spPr>
          <a:xfrm>
            <a:off x="6734907" y="1695432"/>
            <a:ext cx="2074985" cy="369332"/>
          </a:xfrm>
          <a:prstGeom prst="rect">
            <a:avLst/>
          </a:prstGeom>
          <a:noFill/>
          <a:ln>
            <a:solidFill>
              <a:schemeClr val="bg2">
                <a:lumMod val="50000"/>
              </a:schemeClr>
            </a:solidFill>
          </a:ln>
        </p:spPr>
        <p:txBody>
          <a:bodyPr wrap="square" rtlCol="0">
            <a:spAutoFit/>
          </a:bodyPr>
          <a:lstStyle/>
          <a:p>
            <a:r>
              <a:rPr lang="en-US" sz="1800" dirty="0" smtClean="0"/>
              <a:t>206.25.128.0/17  e1</a:t>
            </a:r>
            <a:endParaRPr lang="en-US" sz="1600" dirty="0" smtClean="0"/>
          </a:p>
        </p:txBody>
      </p:sp>
    </p:spTree>
    <p:extLst>
      <p:ext uri="{BB962C8B-B14F-4D97-AF65-F5344CB8AC3E}">
        <p14:creationId xmlns:p14="http://schemas.microsoft.com/office/powerpoint/2010/main" val="21106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1" grpId="0" animBg="1"/>
      <p:bldP spid="38" grpId="0" animBg="1"/>
      <p:bldP spid="29" grpId="0" animBg="1"/>
      <p:bldP spid="30" grpId="0" animBg="1"/>
      <p:bldP spid="5" grpId="0" animBg="1"/>
      <p:bldP spid="4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930274"/>
          </a:xfrm>
        </p:spPr>
        <p:txBody>
          <a:bodyPr/>
          <a:lstStyle/>
          <a:p>
            <a:r>
              <a:rPr lang="en-US" dirty="0" smtClean="0"/>
              <a:t>AS_SET and AS_SEQUENCE</a:t>
            </a:r>
            <a:endParaRPr lang="en-US" dirty="0"/>
          </a:p>
        </p:txBody>
      </p:sp>
      <p:sp>
        <p:nvSpPr>
          <p:cNvPr id="3" name="Rounded Rectangle 2"/>
          <p:cNvSpPr/>
          <p:nvPr/>
        </p:nvSpPr>
        <p:spPr>
          <a:xfrm>
            <a:off x="3657600" y="1600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3113</a:t>
            </a:r>
          </a:p>
          <a:p>
            <a:pPr algn="ctr"/>
            <a:r>
              <a:rPr lang="en-US" sz="1800" dirty="0" smtClean="0"/>
              <a:t>206.25.128.0/19</a:t>
            </a:r>
            <a:endParaRPr lang="en-US" sz="1800" dirty="0"/>
          </a:p>
        </p:txBody>
      </p:sp>
      <p:sp>
        <p:nvSpPr>
          <p:cNvPr id="5" name="Rounded Rectangle 4"/>
          <p:cNvSpPr/>
          <p:nvPr/>
        </p:nvSpPr>
        <p:spPr>
          <a:xfrm>
            <a:off x="2362200" y="34290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237</a:t>
            </a:r>
          </a:p>
          <a:p>
            <a:pPr algn="ctr"/>
            <a:r>
              <a:rPr lang="en-US" sz="1800" dirty="0" smtClean="0"/>
              <a:t>206.25.160.0/19</a:t>
            </a:r>
            <a:endParaRPr lang="en-US" sz="1800" dirty="0"/>
          </a:p>
        </p:txBody>
      </p:sp>
      <p:sp>
        <p:nvSpPr>
          <p:cNvPr id="6" name="Rounded Rectangle 5"/>
          <p:cNvSpPr/>
          <p:nvPr/>
        </p:nvSpPr>
        <p:spPr>
          <a:xfrm>
            <a:off x="1219200" y="55626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225</a:t>
            </a:r>
          </a:p>
          <a:p>
            <a:pPr algn="ctr"/>
            <a:r>
              <a:rPr lang="en-US" sz="1800" dirty="0" smtClean="0"/>
              <a:t>206.25.192.0/19</a:t>
            </a:r>
            <a:endParaRPr lang="en-US" sz="1800" dirty="0"/>
          </a:p>
        </p:txBody>
      </p:sp>
      <p:sp>
        <p:nvSpPr>
          <p:cNvPr id="7" name="Rounded Rectangle 6"/>
          <p:cNvSpPr/>
          <p:nvPr/>
        </p:nvSpPr>
        <p:spPr>
          <a:xfrm>
            <a:off x="5486400" y="44958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810</a:t>
            </a:r>
          </a:p>
          <a:p>
            <a:pPr algn="ctr"/>
            <a:r>
              <a:rPr lang="en-US" sz="1800" dirty="0" smtClean="0"/>
              <a:t>206.25.224.0/19</a:t>
            </a:r>
            <a:endParaRPr lang="en-US" sz="1800" dirty="0"/>
          </a:p>
        </p:txBody>
      </p:sp>
      <p:sp>
        <p:nvSpPr>
          <p:cNvPr id="8" name="Rectangle 7"/>
          <p:cNvSpPr/>
          <p:nvPr/>
        </p:nvSpPr>
        <p:spPr>
          <a:xfrm>
            <a:off x="6096000" y="762000"/>
            <a:ext cx="241935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206.25.128.0/17</a:t>
            </a:r>
          </a:p>
          <a:p>
            <a:pPr algn="ctr"/>
            <a:r>
              <a:rPr lang="en-US" sz="1600" dirty="0" smtClean="0"/>
              <a:t>AS_SEQUENCE = (3113)</a:t>
            </a:r>
          </a:p>
          <a:p>
            <a:pPr algn="ctr"/>
            <a:r>
              <a:rPr lang="en-US" sz="1600" dirty="0" smtClean="0"/>
              <a:t>AS_SET = (237,810,225)</a:t>
            </a:r>
            <a:endParaRPr lang="en-US" sz="1600" dirty="0"/>
          </a:p>
        </p:txBody>
      </p:sp>
      <p:sp>
        <p:nvSpPr>
          <p:cNvPr id="9" name="Rectangle 8"/>
          <p:cNvSpPr/>
          <p:nvPr/>
        </p:nvSpPr>
        <p:spPr>
          <a:xfrm>
            <a:off x="6909288" y="2911474"/>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206.25.224.0/19</a:t>
            </a:r>
          </a:p>
          <a:p>
            <a:pPr algn="ctr"/>
            <a:r>
              <a:rPr lang="en-US" sz="1600" dirty="0" smtClean="0"/>
              <a:t>(810)</a:t>
            </a:r>
            <a:endParaRPr lang="en-US" sz="1600" dirty="0"/>
          </a:p>
        </p:txBody>
      </p:sp>
      <p:sp>
        <p:nvSpPr>
          <p:cNvPr id="10" name="Rectangle 9"/>
          <p:cNvSpPr/>
          <p:nvPr/>
        </p:nvSpPr>
        <p:spPr>
          <a:xfrm>
            <a:off x="1066800" y="2133600"/>
            <a:ext cx="1676400" cy="9747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(237,225)</a:t>
            </a:r>
          </a:p>
          <a:p>
            <a:pPr algn="ctr"/>
            <a:r>
              <a:rPr lang="en-US" sz="1600" dirty="0" smtClean="0"/>
              <a:t>206.25.160.0/19</a:t>
            </a:r>
          </a:p>
          <a:p>
            <a:pPr algn="ctr"/>
            <a:r>
              <a:rPr lang="en-US" sz="1600" dirty="0" smtClean="0"/>
              <a:t>(237)</a:t>
            </a:r>
            <a:endParaRPr lang="en-US" sz="1600" dirty="0"/>
          </a:p>
        </p:txBody>
      </p:sp>
      <p:sp>
        <p:nvSpPr>
          <p:cNvPr id="11" name="Rectangle 10"/>
          <p:cNvSpPr/>
          <p:nvPr/>
        </p:nvSpPr>
        <p:spPr>
          <a:xfrm>
            <a:off x="304800" y="4283074"/>
            <a:ext cx="1676400" cy="74612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a:t>
            </a:r>
          </a:p>
          <a:p>
            <a:pPr algn="ctr"/>
            <a:r>
              <a:rPr lang="en-US" sz="1600" dirty="0" smtClean="0"/>
              <a:t>(225)</a:t>
            </a:r>
            <a:endParaRPr lang="en-US" sz="1600" dirty="0"/>
          </a:p>
        </p:txBody>
      </p:sp>
      <p:cxnSp>
        <p:nvCxnSpPr>
          <p:cNvPr id="13" name="Straight Connector 12"/>
          <p:cNvCxnSpPr>
            <a:stCxn id="3" idx="2"/>
            <a:endCxn id="5" idx="0"/>
          </p:cNvCxnSpPr>
          <p:nvPr/>
        </p:nvCxnSpPr>
        <p:spPr>
          <a:xfrm flipH="1">
            <a:off x="3276600" y="2438400"/>
            <a:ext cx="1295400" cy="9906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5" idx="2"/>
            <a:endCxn id="6" idx="0"/>
          </p:cNvCxnSpPr>
          <p:nvPr/>
        </p:nvCxnSpPr>
        <p:spPr>
          <a:xfrm flipH="1">
            <a:off x="2133600" y="4267200"/>
            <a:ext cx="1143000" cy="12954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5029200" y="2438400"/>
            <a:ext cx="1499088" cy="2217737"/>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Right Arrow 19"/>
          <p:cNvSpPr/>
          <p:nvPr/>
        </p:nvSpPr>
        <p:spPr>
          <a:xfrm rot="18724055">
            <a:off x="2087234" y="4625012"/>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9131175">
            <a:off x="3200401" y="2701923"/>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4177828">
            <a:off x="5633325" y="3014811"/>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5181600" y="1013449"/>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411415" y="5400110"/>
            <a:ext cx="2074985" cy="1015663"/>
          </a:xfrm>
          <a:prstGeom prst="rect">
            <a:avLst/>
          </a:prstGeom>
          <a:noFill/>
          <a:ln>
            <a:solidFill>
              <a:schemeClr val="bg2">
                <a:lumMod val="50000"/>
              </a:schemeClr>
            </a:solidFill>
          </a:ln>
        </p:spPr>
        <p:txBody>
          <a:bodyPr wrap="square" rtlCol="0">
            <a:spAutoFit/>
          </a:bodyPr>
          <a:lstStyle/>
          <a:p>
            <a:r>
              <a:rPr lang="en-US" sz="2000" dirty="0" smtClean="0"/>
              <a:t>  192    11000000</a:t>
            </a:r>
          </a:p>
          <a:p>
            <a:r>
              <a:rPr lang="en-US" sz="2000" dirty="0"/>
              <a:t> </a:t>
            </a:r>
            <a:r>
              <a:rPr lang="en-US" sz="2000" dirty="0" smtClean="0"/>
              <a:t> 160    10100000</a:t>
            </a:r>
          </a:p>
          <a:p>
            <a:r>
              <a:rPr lang="en-US" sz="2000" dirty="0" smtClean="0"/>
              <a:t>  224    11100000</a:t>
            </a:r>
          </a:p>
        </p:txBody>
      </p:sp>
    </p:spTree>
    <p:extLst>
      <p:ext uri="{BB962C8B-B14F-4D97-AF65-F5344CB8AC3E}">
        <p14:creationId xmlns:p14="http://schemas.microsoft.com/office/powerpoint/2010/main" val="16475169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304800" y="228600"/>
            <a:ext cx="7886700" cy="854074"/>
          </a:xfrm>
          <a:noFill/>
          <a:ln/>
        </p:spPr>
        <p:txBody>
          <a:bodyPr lIns="86034" tIns="43016" rIns="86034" bIns="43016" anchor="ctr"/>
          <a:lstStyle/>
          <a:p>
            <a:r>
              <a:rPr lang="en-GB" altLang="en-US" dirty="0" smtClean="0"/>
              <a:t>The COMMUNITY Attribute</a:t>
            </a:r>
            <a:endParaRPr lang="en-GB" altLang="en-US" dirty="0"/>
          </a:p>
        </p:txBody>
      </p:sp>
      <p:sp>
        <p:nvSpPr>
          <p:cNvPr id="653315" name="Rectangle 3"/>
          <p:cNvSpPr>
            <a:spLocks noGrp="1" noChangeArrowheads="1"/>
          </p:cNvSpPr>
          <p:nvPr>
            <p:ph type="body" idx="1"/>
          </p:nvPr>
        </p:nvSpPr>
        <p:spPr>
          <a:xfrm>
            <a:off x="257175" y="1219201"/>
            <a:ext cx="8886825" cy="4991099"/>
          </a:xfrm>
          <a:noFill/>
          <a:ln/>
        </p:spPr>
        <p:txBody>
          <a:bodyPr lIns="86034" tIns="43016" rIns="86034" bIns="43016">
            <a:normAutofit/>
          </a:bodyPr>
          <a:lstStyle/>
          <a:p>
            <a:r>
              <a:rPr lang="en-GB" altLang="en-US" sz="2800" dirty="0" smtClean="0"/>
              <a:t>Optional transitive attribute to simplify policy enforcement</a:t>
            </a:r>
          </a:p>
          <a:p>
            <a:r>
              <a:rPr lang="en-GB" altLang="en-US" sz="2800" dirty="0" smtClean="0"/>
              <a:t>Originally Cisco-specific. Standardized in RFC 1997.</a:t>
            </a:r>
            <a:endParaRPr lang="en-GB" altLang="en-US" sz="2800" dirty="0"/>
          </a:p>
          <a:p>
            <a:r>
              <a:rPr lang="en-GB" altLang="en-US" sz="2800" dirty="0" smtClean="0"/>
              <a:t>Identify a destination as a member of a community</a:t>
            </a:r>
            <a:endParaRPr lang="en-GB" altLang="en-US" sz="2800" dirty="0"/>
          </a:p>
          <a:p>
            <a:r>
              <a:rPr lang="en-GB" altLang="en-US" sz="2800" dirty="0"/>
              <a:t>Represented as two 16bit </a:t>
            </a:r>
            <a:r>
              <a:rPr lang="en-GB" altLang="en-US" sz="2800" dirty="0" smtClean="0"/>
              <a:t>integers AA:NN (AA is the AS Number)</a:t>
            </a:r>
            <a:endParaRPr lang="en-GB" altLang="en-US" sz="2800" dirty="0"/>
          </a:p>
          <a:p>
            <a:r>
              <a:rPr lang="en-GB" altLang="en-US" sz="2800" dirty="0" smtClean="0"/>
              <a:t>Well-known Communities:</a:t>
            </a:r>
          </a:p>
          <a:p>
            <a:pPr lvl="1">
              <a:lnSpc>
                <a:spcPct val="100000"/>
              </a:lnSpc>
            </a:pPr>
            <a:r>
              <a:rPr lang="en-GB" altLang="en-US" sz="2000" dirty="0" smtClean="0"/>
              <a:t>INTERNET : no value. Can be advertised freely</a:t>
            </a:r>
          </a:p>
          <a:p>
            <a:pPr lvl="1">
              <a:lnSpc>
                <a:spcPct val="100000"/>
              </a:lnSpc>
            </a:pPr>
            <a:r>
              <a:rPr lang="en-GB" altLang="en-US" sz="2000" dirty="0" smtClean="0"/>
              <a:t>NO_EXPORT (0xFFFFFF01) : cannot be advertised outside the confederation</a:t>
            </a:r>
          </a:p>
          <a:p>
            <a:pPr lvl="1">
              <a:lnSpc>
                <a:spcPct val="100000"/>
              </a:lnSpc>
              <a:spcBef>
                <a:spcPts val="600"/>
              </a:spcBef>
            </a:pPr>
            <a:r>
              <a:rPr lang="en-GB" altLang="en-US" sz="2000" dirty="0" smtClean="0"/>
              <a:t>NO_ADVERTISE (0xFFFFFF02) : cannot be advertised at all</a:t>
            </a:r>
          </a:p>
          <a:p>
            <a:pPr lvl="1">
              <a:lnSpc>
                <a:spcPct val="100000"/>
              </a:lnSpc>
            </a:pPr>
            <a:r>
              <a:rPr lang="en-GB" altLang="en-US" sz="2000" dirty="0" smtClean="0"/>
              <a:t>LOCAL_AS (0xFFFFFF03) : Cannot be advertised to EBGP peers</a:t>
            </a:r>
            <a:endParaRPr lang="en-GB" altLang="en-US" sz="2000" dirty="0"/>
          </a:p>
        </p:txBody>
      </p:sp>
    </p:spTree>
    <p:extLst>
      <p:ext uri="{BB962C8B-B14F-4D97-AF65-F5344CB8AC3E}">
        <p14:creationId xmlns:p14="http://schemas.microsoft.com/office/powerpoint/2010/main" val="268326088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62"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6300" y="2763838"/>
            <a:ext cx="2366963"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63" name="Rectangle 3"/>
          <p:cNvSpPr>
            <a:spLocks noChangeArrowheads="1"/>
          </p:cNvSpPr>
          <p:nvPr/>
        </p:nvSpPr>
        <p:spPr bwMode="auto">
          <a:xfrm>
            <a:off x="1770062" y="4244975"/>
            <a:ext cx="2192338" cy="414338"/>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55364" name="Rectangle 4"/>
          <p:cNvSpPr>
            <a:spLocks noChangeArrowheads="1"/>
          </p:cNvSpPr>
          <p:nvPr/>
        </p:nvSpPr>
        <p:spPr bwMode="auto">
          <a:xfrm>
            <a:off x="1752600" y="4294188"/>
            <a:ext cx="223202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645" tIns="46758" rIns="91645" bIns="46758" anchor="ctr" anchorCtr="1">
            <a:spAutoFit/>
          </a:bodyPr>
          <a:lstStyle>
            <a:lvl1pPr defTabSz="847725">
              <a:tabLst>
                <a:tab pos="1479550" algn="l"/>
              </a:tabLst>
              <a:defRPr sz="2400">
                <a:solidFill>
                  <a:schemeClr val="tx1"/>
                </a:solidFill>
                <a:latin typeface="Times New Roman" panose="02020603050405020304" pitchFamily="18" charset="0"/>
              </a:defRPr>
            </a:lvl1pPr>
            <a:lvl2pPr marL="452438" defTabSz="847725">
              <a:tabLst>
                <a:tab pos="1479550" algn="l"/>
              </a:tabLst>
              <a:defRPr sz="2400">
                <a:solidFill>
                  <a:schemeClr val="tx1"/>
                </a:solidFill>
                <a:latin typeface="Times New Roman" panose="02020603050405020304" pitchFamily="18" charset="0"/>
              </a:defRPr>
            </a:lvl2pPr>
            <a:lvl3pPr marL="906463" defTabSz="847725">
              <a:tabLst>
                <a:tab pos="1479550" algn="l"/>
              </a:tabLst>
              <a:defRPr sz="2400">
                <a:solidFill>
                  <a:schemeClr val="tx1"/>
                </a:solidFill>
                <a:latin typeface="Times New Roman" panose="02020603050405020304" pitchFamily="18" charset="0"/>
              </a:defRPr>
            </a:lvl3pPr>
            <a:lvl4pPr marL="1358900" defTabSz="847725">
              <a:tabLst>
                <a:tab pos="1479550" algn="l"/>
              </a:tabLst>
              <a:defRPr sz="2400">
                <a:solidFill>
                  <a:schemeClr val="tx1"/>
                </a:solidFill>
                <a:latin typeface="Times New Roman" panose="02020603050405020304" pitchFamily="18" charset="0"/>
              </a:defRPr>
            </a:lvl4pPr>
            <a:lvl5pPr marL="1811338" defTabSz="847725">
              <a:tabLst>
                <a:tab pos="1479550" algn="l"/>
              </a:tabLst>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9pPr>
          </a:lstStyle>
          <a:p>
            <a:pPr>
              <a:lnSpc>
                <a:spcPct val="90000"/>
              </a:lnSpc>
              <a:spcBef>
                <a:spcPct val="30000"/>
              </a:spcBef>
            </a:pPr>
            <a:r>
              <a:rPr lang="en-GB" altLang="en-US" sz="1600">
                <a:latin typeface="Arial" panose="020B0604020202020204" pitchFamily="34" charset="0"/>
              </a:rPr>
              <a:t>160.10.0.0/16	300:1</a:t>
            </a:r>
          </a:p>
        </p:txBody>
      </p:sp>
      <p:pic>
        <p:nvPicPr>
          <p:cNvPr id="655365" name="Picture 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825" y="4906963"/>
            <a:ext cx="2220913"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66" name="Picture 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4138" y="2165350"/>
            <a:ext cx="2014537"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67" name="Rectangle 7"/>
          <p:cNvSpPr>
            <a:spLocks noGrp="1" noChangeArrowheads="1"/>
          </p:cNvSpPr>
          <p:nvPr>
            <p:ph type="title"/>
          </p:nvPr>
        </p:nvSpPr>
        <p:spPr>
          <a:noFill/>
          <a:ln/>
        </p:spPr>
        <p:txBody>
          <a:bodyPr lIns="86034" tIns="43016" rIns="86034" bIns="43016" anchor="ctr"/>
          <a:lstStyle/>
          <a:p>
            <a:r>
              <a:rPr lang="en-GB" altLang="en-US"/>
              <a:t>Community</a:t>
            </a:r>
          </a:p>
        </p:txBody>
      </p:sp>
      <p:sp>
        <p:nvSpPr>
          <p:cNvPr id="655368" name="Line 8"/>
          <p:cNvSpPr>
            <a:spLocks noChangeShapeType="1"/>
          </p:cNvSpPr>
          <p:nvPr/>
        </p:nvSpPr>
        <p:spPr bwMode="auto">
          <a:xfrm flipH="1" flipV="1">
            <a:off x="5191125" y="4279900"/>
            <a:ext cx="788988" cy="1077913"/>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369" name="Line 9"/>
          <p:cNvSpPr>
            <a:spLocks noChangeShapeType="1"/>
          </p:cNvSpPr>
          <p:nvPr/>
        </p:nvSpPr>
        <p:spPr bwMode="auto">
          <a:xfrm flipV="1">
            <a:off x="4162425" y="4238625"/>
            <a:ext cx="1030288" cy="1198563"/>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370" name="Rectangle 10"/>
          <p:cNvSpPr>
            <a:spLocks noChangeArrowheads="1"/>
          </p:cNvSpPr>
          <p:nvPr/>
        </p:nvSpPr>
        <p:spPr bwMode="auto">
          <a:xfrm>
            <a:off x="6456363" y="5387975"/>
            <a:ext cx="101123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200</a:t>
            </a:r>
          </a:p>
        </p:txBody>
      </p:sp>
      <p:sp>
        <p:nvSpPr>
          <p:cNvPr id="655371" name="Line 11"/>
          <p:cNvSpPr>
            <a:spLocks noChangeShapeType="1"/>
          </p:cNvSpPr>
          <p:nvPr/>
        </p:nvSpPr>
        <p:spPr bwMode="auto">
          <a:xfrm flipV="1">
            <a:off x="4849813" y="2779713"/>
            <a:ext cx="1285875" cy="171450"/>
          </a:xfrm>
          <a:prstGeom prst="line">
            <a:avLst/>
          </a:prstGeom>
          <a:noFill/>
          <a:ln w="25399">
            <a:solidFill>
              <a:schemeClr val="bg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55372" name="Group 12"/>
          <p:cNvGrpSpPr>
            <a:grpSpLocks/>
          </p:cNvGrpSpPr>
          <p:nvPr/>
        </p:nvGrpSpPr>
        <p:grpSpPr bwMode="auto">
          <a:xfrm>
            <a:off x="4198938" y="1998663"/>
            <a:ext cx="2312987" cy="631825"/>
            <a:chOff x="2627" y="907"/>
            <a:chExt cx="1182" cy="354"/>
          </a:xfrm>
        </p:grpSpPr>
        <p:sp>
          <p:nvSpPr>
            <p:cNvPr id="655373" name="Rectangle 13"/>
            <p:cNvSpPr>
              <a:spLocks noChangeArrowheads="1"/>
            </p:cNvSpPr>
            <p:nvPr/>
          </p:nvSpPr>
          <p:spPr bwMode="auto">
            <a:xfrm>
              <a:off x="2670" y="907"/>
              <a:ext cx="1085" cy="319"/>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lIns="91645" tIns="46758" rIns="91645" bIns="46758" anchor="ctr" anchorCtr="1">
              <a:spAutoFit/>
            </a:bodyPr>
            <a:lstStyle/>
            <a:p>
              <a:endParaRPr lang="en-US"/>
            </a:p>
          </p:txBody>
        </p:sp>
        <p:sp>
          <p:nvSpPr>
            <p:cNvPr id="655374" name="Rectangle 14"/>
            <p:cNvSpPr>
              <a:spLocks noChangeArrowheads="1"/>
            </p:cNvSpPr>
            <p:nvPr/>
          </p:nvSpPr>
          <p:spPr bwMode="auto">
            <a:xfrm>
              <a:off x="2627" y="929"/>
              <a:ext cx="1182"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645" tIns="46758" rIns="91645" bIns="46758" anchor="ctr" anchorCtr="1">
              <a:spAutoFit/>
            </a:bodyPr>
            <a:lstStyle>
              <a:lvl1pPr defTabSz="847725">
                <a:tabLst>
                  <a:tab pos="1479550" algn="l"/>
                </a:tabLst>
                <a:defRPr sz="2400">
                  <a:solidFill>
                    <a:schemeClr val="tx1"/>
                  </a:solidFill>
                  <a:latin typeface="Times New Roman" panose="02020603050405020304" pitchFamily="18" charset="0"/>
                </a:defRPr>
              </a:lvl1pPr>
              <a:lvl2pPr marL="452438" defTabSz="847725">
                <a:tabLst>
                  <a:tab pos="1479550" algn="l"/>
                </a:tabLst>
                <a:defRPr sz="2400">
                  <a:solidFill>
                    <a:schemeClr val="tx1"/>
                  </a:solidFill>
                  <a:latin typeface="Times New Roman" panose="02020603050405020304" pitchFamily="18" charset="0"/>
                </a:defRPr>
              </a:lvl2pPr>
              <a:lvl3pPr marL="906463" defTabSz="847725">
                <a:tabLst>
                  <a:tab pos="1479550" algn="l"/>
                </a:tabLst>
                <a:defRPr sz="2400">
                  <a:solidFill>
                    <a:schemeClr val="tx1"/>
                  </a:solidFill>
                  <a:latin typeface="Times New Roman" panose="02020603050405020304" pitchFamily="18" charset="0"/>
                </a:defRPr>
              </a:lvl3pPr>
              <a:lvl4pPr marL="1358900" defTabSz="847725">
                <a:tabLst>
                  <a:tab pos="1479550" algn="l"/>
                </a:tabLst>
                <a:defRPr sz="2400">
                  <a:solidFill>
                    <a:schemeClr val="tx1"/>
                  </a:solidFill>
                  <a:latin typeface="Times New Roman" panose="02020603050405020304" pitchFamily="18" charset="0"/>
                </a:defRPr>
              </a:lvl4pPr>
              <a:lvl5pPr marL="1811338" defTabSz="847725">
                <a:tabLst>
                  <a:tab pos="1479550" algn="l"/>
                </a:tabLst>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9pPr>
            </a:lstStyle>
            <a:p>
              <a:pPr>
                <a:lnSpc>
                  <a:spcPct val="90000"/>
                </a:lnSpc>
                <a:spcBef>
                  <a:spcPct val="30000"/>
                </a:spcBef>
              </a:pPr>
              <a:r>
                <a:rPr lang="en-GB" altLang="en-US" sz="1600">
                  <a:latin typeface="Arial" panose="020B0604020202020204" pitchFamily="34" charset="0"/>
                </a:rPr>
                <a:t>160.10.0.0/16	300:1</a:t>
              </a:r>
            </a:p>
            <a:p>
              <a:pPr>
                <a:lnSpc>
                  <a:spcPct val="90000"/>
                </a:lnSpc>
                <a:spcBef>
                  <a:spcPct val="30000"/>
                </a:spcBef>
              </a:pPr>
              <a:r>
                <a:rPr lang="en-GB" altLang="en-US" sz="1600">
                  <a:latin typeface="Arial" panose="020B0604020202020204" pitchFamily="34" charset="0"/>
                </a:rPr>
                <a:t>170.10.0.0/16	300:1</a:t>
              </a:r>
            </a:p>
          </p:txBody>
        </p:sp>
      </p:grpSp>
      <p:sp>
        <p:nvSpPr>
          <p:cNvPr id="655375" name="Rectangle 15"/>
          <p:cNvSpPr>
            <a:spLocks noChangeArrowheads="1"/>
          </p:cNvSpPr>
          <p:nvPr/>
        </p:nvSpPr>
        <p:spPr bwMode="auto">
          <a:xfrm>
            <a:off x="6215063" y="4244975"/>
            <a:ext cx="2062162" cy="414338"/>
          </a:xfrm>
          <a:prstGeom prst="rect">
            <a:avLst/>
          </a:prstGeom>
          <a:solidFill>
            <a:srgbClr val="FFE59B"/>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55376" name="Rectangle 16"/>
          <p:cNvSpPr>
            <a:spLocks noChangeArrowheads="1"/>
          </p:cNvSpPr>
          <p:nvPr/>
        </p:nvSpPr>
        <p:spPr bwMode="auto">
          <a:xfrm>
            <a:off x="5994400" y="4329113"/>
            <a:ext cx="25542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645" tIns="46758" rIns="91645" bIns="46758" anchor="ctr" anchorCtr="1">
            <a:spAutoFit/>
          </a:bodyPr>
          <a:lstStyle>
            <a:lvl1pPr defTabSz="847725">
              <a:tabLst>
                <a:tab pos="1611313" algn="l"/>
              </a:tabLst>
              <a:defRPr sz="2400">
                <a:solidFill>
                  <a:schemeClr val="tx1"/>
                </a:solidFill>
                <a:latin typeface="Times New Roman" panose="02020603050405020304" pitchFamily="18" charset="0"/>
              </a:defRPr>
            </a:lvl1pPr>
            <a:lvl2pPr marL="452438" defTabSz="847725">
              <a:tabLst>
                <a:tab pos="1611313" algn="l"/>
              </a:tabLst>
              <a:defRPr sz="2400">
                <a:solidFill>
                  <a:schemeClr val="tx1"/>
                </a:solidFill>
                <a:latin typeface="Times New Roman" panose="02020603050405020304" pitchFamily="18" charset="0"/>
              </a:defRPr>
            </a:lvl2pPr>
            <a:lvl3pPr marL="906463" defTabSz="847725">
              <a:tabLst>
                <a:tab pos="1611313" algn="l"/>
              </a:tabLst>
              <a:defRPr sz="2400">
                <a:solidFill>
                  <a:schemeClr val="tx1"/>
                </a:solidFill>
                <a:latin typeface="Times New Roman" panose="02020603050405020304" pitchFamily="18" charset="0"/>
              </a:defRPr>
            </a:lvl3pPr>
            <a:lvl4pPr marL="1358900" defTabSz="847725">
              <a:tabLst>
                <a:tab pos="1611313" algn="l"/>
              </a:tabLst>
              <a:defRPr sz="2400">
                <a:solidFill>
                  <a:schemeClr val="tx1"/>
                </a:solidFill>
                <a:latin typeface="Times New Roman" panose="02020603050405020304" pitchFamily="18" charset="0"/>
              </a:defRPr>
            </a:lvl4pPr>
            <a:lvl5pPr marL="1811338" defTabSz="847725">
              <a:tabLst>
                <a:tab pos="1611313" algn="l"/>
              </a:tabLst>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tabLst>
                <a:tab pos="1611313" algn="l"/>
              </a:tabLs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tabLst>
                <a:tab pos="1611313" algn="l"/>
              </a:tabLs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tabLst>
                <a:tab pos="1611313" algn="l"/>
              </a:tabLs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tabLst>
                <a:tab pos="1611313" algn="l"/>
              </a:tabLst>
              <a:defRPr sz="2400">
                <a:solidFill>
                  <a:schemeClr val="tx1"/>
                </a:solidFill>
                <a:latin typeface="Times New Roman" panose="02020603050405020304" pitchFamily="18" charset="0"/>
              </a:defRPr>
            </a:lvl9pPr>
          </a:lstStyle>
          <a:p>
            <a:pPr>
              <a:lnSpc>
                <a:spcPct val="90000"/>
              </a:lnSpc>
              <a:spcBef>
                <a:spcPct val="30000"/>
              </a:spcBef>
            </a:pPr>
            <a:r>
              <a:rPr lang="en-GB" altLang="en-US" sz="1600">
                <a:latin typeface="Arial" panose="020B0604020202020204" pitchFamily="34" charset="0"/>
              </a:rPr>
              <a:t>170.10.0.0/16    300:1</a:t>
            </a:r>
          </a:p>
        </p:txBody>
      </p:sp>
      <p:sp>
        <p:nvSpPr>
          <p:cNvPr id="655377" name="Line 17"/>
          <p:cNvSpPr>
            <a:spLocks noChangeShapeType="1"/>
          </p:cNvSpPr>
          <p:nvPr/>
        </p:nvSpPr>
        <p:spPr bwMode="auto">
          <a:xfrm>
            <a:off x="4251325" y="3379788"/>
            <a:ext cx="1035050" cy="785812"/>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378" name="Line 18"/>
          <p:cNvSpPr>
            <a:spLocks noChangeShapeType="1"/>
          </p:cNvSpPr>
          <p:nvPr/>
        </p:nvSpPr>
        <p:spPr bwMode="auto">
          <a:xfrm>
            <a:off x="2020888" y="2524125"/>
            <a:ext cx="2057400" cy="769938"/>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379" name="Line 19"/>
          <p:cNvSpPr>
            <a:spLocks noChangeShapeType="1"/>
          </p:cNvSpPr>
          <p:nvPr/>
        </p:nvSpPr>
        <p:spPr bwMode="auto">
          <a:xfrm flipV="1">
            <a:off x="4251325" y="2906713"/>
            <a:ext cx="2225675" cy="387350"/>
          </a:xfrm>
          <a:prstGeom prst="line">
            <a:avLst/>
          </a:prstGeom>
          <a:noFill/>
          <a:ln w="25399">
            <a:solidFill>
              <a:schemeClr val="accent2"/>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5380" name="Rectangle 20"/>
          <p:cNvSpPr>
            <a:spLocks noChangeArrowheads="1"/>
          </p:cNvSpPr>
          <p:nvPr/>
        </p:nvSpPr>
        <p:spPr bwMode="auto">
          <a:xfrm>
            <a:off x="7197725" y="2616200"/>
            <a:ext cx="10318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400</a:t>
            </a:r>
          </a:p>
        </p:txBody>
      </p:sp>
      <p:pic>
        <p:nvPicPr>
          <p:cNvPr id="655381" name="Picture 21"/>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38713" y="4030663"/>
            <a:ext cx="69691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55382" name="Group 22"/>
          <p:cNvGrpSpPr>
            <a:grpSpLocks/>
          </p:cNvGrpSpPr>
          <p:nvPr/>
        </p:nvGrpSpPr>
        <p:grpSpPr bwMode="auto">
          <a:xfrm>
            <a:off x="3736975" y="3173413"/>
            <a:ext cx="698500" cy="485775"/>
            <a:chOff x="2273" y="1565"/>
            <a:chExt cx="391" cy="272"/>
          </a:xfrm>
        </p:grpSpPr>
        <p:pic>
          <p:nvPicPr>
            <p:cNvPr id="655383"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3" y="1565"/>
              <a:ext cx="39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84" name="Rectangle 24"/>
            <p:cNvSpPr>
              <a:spLocks noChangeArrowheads="1"/>
            </p:cNvSpPr>
            <p:nvPr/>
          </p:nvSpPr>
          <p:spPr bwMode="auto">
            <a:xfrm>
              <a:off x="2430" y="1683"/>
              <a:ext cx="9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D</a:t>
              </a:r>
            </a:p>
          </p:txBody>
        </p:sp>
      </p:grpSp>
      <p:sp>
        <p:nvSpPr>
          <p:cNvPr id="655385" name="Rectangle 25"/>
          <p:cNvSpPr>
            <a:spLocks noChangeArrowheads="1"/>
          </p:cNvSpPr>
          <p:nvPr/>
        </p:nvSpPr>
        <p:spPr bwMode="auto">
          <a:xfrm>
            <a:off x="5219700" y="4219575"/>
            <a:ext cx="165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C</a:t>
            </a:r>
          </a:p>
        </p:txBody>
      </p:sp>
      <p:grpSp>
        <p:nvGrpSpPr>
          <p:cNvPr id="655386" name="Group 26"/>
          <p:cNvGrpSpPr>
            <a:grpSpLocks/>
          </p:cNvGrpSpPr>
          <p:nvPr/>
        </p:nvGrpSpPr>
        <p:grpSpPr bwMode="auto">
          <a:xfrm>
            <a:off x="6437313" y="2659063"/>
            <a:ext cx="696912" cy="457200"/>
            <a:chOff x="3785" y="1277"/>
            <a:chExt cx="391" cy="256"/>
          </a:xfrm>
        </p:grpSpPr>
        <p:pic>
          <p:nvPicPr>
            <p:cNvPr id="655387" name="Picture 27"/>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85" y="1277"/>
              <a:ext cx="39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88" name="Rectangle 28"/>
            <p:cNvSpPr>
              <a:spLocks noChangeArrowheads="1"/>
            </p:cNvSpPr>
            <p:nvPr/>
          </p:nvSpPr>
          <p:spPr bwMode="auto">
            <a:xfrm>
              <a:off x="3944" y="1379"/>
              <a:ext cx="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E</a:t>
              </a:r>
            </a:p>
          </p:txBody>
        </p:sp>
      </p:grpSp>
      <p:grpSp>
        <p:nvGrpSpPr>
          <p:cNvPr id="655389" name="Group 29"/>
          <p:cNvGrpSpPr>
            <a:grpSpLocks/>
          </p:cNvGrpSpPr>
          <p:nvPr/>
        </p:nvGrpSpPr>
        <p:grpSpPr bwMode="auto">
          <a:xfrm>
            <a:off x="5580063" y="5065713"/>
            <a:ext cx="698500" cy="461962"/>
            <a:chOff x="3305" y="2625"/>
            <a:chExt cx="391" cy="258"/>
          </a:xfrm>
        </p:grpSpPr>
        <p:pic>
          <p:nvPicPr>
            <p:cNvPr id="655390"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05" y="2625"/>
              <a:ext cx="39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91" name="Rectangle 31"/>
            <p:cNvSpPr>
              <a:spLocks noChangeArrowheads="1"/>
            </p:cNvSpPr>
            <p:nvPr/>
          </p:nvSpPr>
          <p:spPr bwMode="auto">
            <a:xfrm>
              <a:off x="3454" y="2730"/>
              <a:ext cx="93"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B</a:t>
              </a:r>
            </a:p>
          </p:txBody>
        </p:sp>
      </p:grpSp>
      <p:sp>
        <p:nvSpPr>
          <p:cNvPr id="655392" name="Rectangle 32"/>
          <p:cNvSpPr>
            <a:spLocks noChangeArrowheads="1"/>
          </p:cNvSpPr>
          <p:nvPr/>
        </p:nvSpPr>
        <p:spPr bwMode="auto">
          <a:xfrm>
            <a:off x="6373813" y="5805488"/>
            <a:ext cx="1427162"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476" tIns="54239" rIns="108476" bIns="54239">
            <a:spAutoFit/>
          </a:bodyPr>
          <a:lstStyle>
            <a:lvl1pPr defTabSz="1076325">
              <a:defRPr sz="2400">
                <a:solidFill>
                  <a:schemeClr val="tx1"/>
                </a:solidFill>
                <a:latin typeface="Times New Roman" panose="02020603050405020304" pitchFamily="18" charset="0"/>
              </a:defRPr>
            </a:lvl1pPr>
            <a:lvl2pPr marL="538163" defTabSz="1076325">
              <a:defRPr sz="2400">
                <a:solidFill>
                  <a:schemeClr val="tx1"/>
                </a:solidFill>
                <a:latin typeface="Times New Roman" panose="02020603050405020304" pitchFamily="18" charset="0"/>
              </a:defRPr>
            </a:lvl2pPr>
            <a:lvl3pPr marL="1076325" defTabSz="1076325">
              <a:defRPr sz="2400">
                <a:solidFill>
                  <a:schemeClr val="tx1"/>
                </a:solidFill>
                <a:latin typeface="Times New Roman" panose="02020603050405020304" pitchFamily="18" charset="0"/>
              </a:defRPr>
            </a:lvl3pPr>
            <a:lvl4pPr marL="1616075" defTabSz="1076325">
              <a:defRPr sz="2400">
                <a:solidFill>
                  <a:schemeClr val="tx1"/>
                </a:solidFill>
                <a:latin typeface="Times New Roman" panose="02020603050405020304" pitchFamily="18" charset="0"/>
              </a:defRPr>
            </a:lvl4pPr>
            <a:lvl5pPr marL="2154238" defTabSz="1076325">
              <a:defRPr sz="2400">
                <a:solidFill>
                  <a:schemeClr val="tx1"/>
                </a:solidFill>
                <a:latin typeface="Times New Roman" panose="02020603050405020304" pitchFamily="18" charset="0"/>
              </a:defRPr>
            </a:lvl5pPr>
            <a:lvl6pPr marL="2611438" defTabSz="1076325" eaLnBrk="0" fontAlgn="base" hangingPunct="0">
              <a:spcBef>
                <a:spcPct val="0"/>
              </a:spcBef>
              <a:spcAft>
                <a:spcPct val="0"/>
              </a:spcAft>
              <a:defRPr sz="2400">
                <a:solidFill>
                  <a:schemeClr val="tx1"/>
                </a:solidFill>
                <a:latin typeface="Times New Roman" panose="02020603050405020304" pitchFamily="18" charset="0"/>
              </a:defRPr>
            </a:lvl6pPr>
            <a:lvl7pPr marL="3068638" defTabSz="1076325" eaLnBrk="0" fontAlgn="base" hangingPunct="0">
              <a:spcBef>
                <a:spcPct val="0"/>
              </a:spcBef>
              <a:spcAft>
                <a:spcPct val="0"/>
              </a:spcAft>
              <a:defRPr sz="2400">
                <a:solidFill>
                  <a:schemeClr val="tx1"/>
                </a:solidFill>
                <a:latin typeface="Times New Roman" panose="02020603050405020304" pitchFamily="18" charset="0"/>
              </a:defRPr>
            </a:lvl7pPr>
            <a:lvl8pPr marL="3525838" defTabSz="1076325" eaLnBrk="0" fontAlgn="base" hangingPunct="0">
              <a:spcBef>
                <a:spcPct val="0"/>
              </a:spcBef>
              <a:spcAft>
                <a:spcPct val="0"/>
              </a:spcAft>
              <a:defRPr sz="2400">
                <a:solidFill>
                  <a:schemeClr val="tx1"/>
                </a:solidFill>
                <a:latin typeface="Times New Roman" panose="02020603050405020304" pitchFamily="18" charset="0"/>
              </a:defRPr>
            </a:lvl8pPr>
            <a:lvl9pPr marL="3983038" defTabSz="10763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170.10.0.0/16</a:t>
            </a:r>
          </a:p>
        </p:txBody>
      </p:sp>
      <p:pic>
        <p:nvPicPr>
          <p:cNvPr id="655393" name="Picture 3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0863" y="4906963"/>
            <a:ext cx="221932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94" name="Rectangle 34"/>
          <p:cNvSpPr>
            <a:spLocks noChangeArrowheads="1"/>
          </p:cNvSpPr>
          <p:nvPr/>
        </p:nvSpPr>
        <p:spPr bwMode="auto">
          <a:xfrm>
            <a:off x="3338513" y="5387975"/>
            <a:ext cx="10048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100</a:t>
            </a:r>
          </a:p>
        </p:txBody>
      </p:sp>
      <p:grpSp>
        <p:nvGrpSpPr>
          <p:cNvPr id="655395" name="Group 35"/>
          <p:cNvGrpSpPr>
            <a:grpSpLocks/>
          </p:cNvGrpSpPr>
          <p:nvPr/>
        </p:nvGrpSpPr>
        <p:grpSpPr bwMode="auto">
          <a:xfrm>
            <a:off x="4210050" y="5048250"/>
            <a:ext cx="696913" cy="479425"/>
            <a:chOff x="2537" y="2615"/>
            <a:chExt cx="391" cy="268"/>
          </a:xfrm>
        </p:grpSpPr>
        <p:pic>
          <p:nvPicPr>
            <p:cNvPr id="655396"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37" y="2615"/>
              <a:ext cx="39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397" name="Rectangle 37"/>
            <p:cNvSpPr>
              <a:spLocks noChangeArrowheads="1"/>
            </p:cNvSpPr>
            <p:nvPr/>
          </p:nvSpPr>
          <p:spPr bwMode="auto">
            <a:xfrm>
              <a:off x="2689" y="2730"/>
              <a:ext cx="87"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A</a:t>
              </a:r>
            </a:p>
          </p:txBody>
        </p:sp>
      </p:grpSp>
      <p:sp>
        <p:nvSpPr>
          <p:cNvPr id="655398" name="Rectangle 38"/>
          <p:cNvSpPr>
            <a:spLocks noChangeArrowheads="1"/>
          </p:cNvSpPr>
          <p:nvPr/>
        </p:nvSpPr>
        <p:spPr bwMode="auto">
          <a:xfrm>
            <a:off x="3544888" y="5770563"/>
            <a:ext cx="1433512" cy="23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1076325">
              <a:defRPr sz="2400">
                <a:solidFill>
                  <a:schemeClr val="tx1"/>
                </a:solidFill>
                <a:latin typeface="Times New Roman" panose="02020603050405020304" pitchFamily="18" charset="0"/>
              </a:defRPr>
            </a:lvl1pPr>
            <a:lvl2pPr marL="538163" defTabSz="1076325">
              <a:defRPr sz="2400">
                <a:solidFill>
                  <a:schemeClr val="tx1"/>
                </a:solidFill>
                <a:latin typeface="Times New Roman" panose="02020603050405020304" pitchFamily="18" charset="0"/>
              </a:defRPr>
            </a:lvl2pPr>
            <a:lvl3pPr marL="1076325" defTabSz="1076325">
              <a:defRPr sz="2400">
                <a:solidFill>
                  <a:schemeClr val="tx1"/>
                </a:solidFill>
                <a:latin typeface="Times New Roman" panose="02020603050405020304" pitchFamily="18" charset="0"/>
              </a:defRPr>
            </a:lvl3pPr>
            <a:lvl4pPr marL="1616075" defTabSz="1076325">
              <a:defRPr sz="2400">
                <a:solidFill>
                  <a:schemeClr val="tx1"/>
                </a:solidFill>
                <a:latin typeface="Times New Roman" panose="02020603050405020304" pitchFamily="18" charset="0"/>
              </a:defRPr>
            </a:lvl4pPr>
            <a:lvl5pPr marL="2154238" defTabSz="1076325">
              <a:defRPr sz="2400">
                <a:solidFill>
                  <a:schemeClr val="tx1"/>
                </a:solidFill>
                <a:latin typeface="Times New Roman" panose="02020603050405020304" pitchFamily="18" charset="0"/>
              </a:defRPr>
            </a:lvl5pPr>
            <a:lvl6pPr marL="2611438" defTabSz="1076325" eaLnBrk="0" fontAlgn="base" hangingPunct="0">
              <a:spcBef>
                <a:spcPct val="0"/>
              </a:spcBef>
              <a:spcAft>
                <a:spcPct val="0"/>
              </a:spcAft>
              <a:defRPr sz="2400">
                <a:solidFill>
                  <a:schemeClr val="tx1"/>
                </a:solidFill>
                <a:latin typeface="Times New Roman" panose="02020603050405020304" pitchFamily="18" charset="0"/>
              </a:defRPr>
            </a:lvl6pPr>
            <a:lvl7pPr marL="3068638" defTabSz="1076325" eaLnBrk="0" fontAlgn="base" hangingPunct="0">
              <a:spcBef>
                <a:spcPct val="0"/>
              </a:spcBef>
              <a:spcAft>
                <a:spcPct val="0"/>
              </a:spcAft>
              <a:defRPr sz="2400">
                <a:solidFill>
                  <a:schemeClr val="tx1"/>
                </a:solidFill>
                <a:latin typeface="Times New Roman" panose="02020603050405020304" pitchFamily="18" charset="0"/>
              </a:defRPr>
            </a:lvl7pPr>
            <a:lvl8pPr marL="3525838" defTabSz="1076325" eaLnBrk="0" fontAlgn="base" hangingPunct="0">
              <a:spcBef>
                <a:spcPct val="0"/>
              </a:spcBef>
              <a:spcAft>
                <a:spcPct val="0"/>
              </a:spcAft>
              <a:defRPr sz="2400">
                <a:solidFill>
                  <a:schemeClr val="tx1"/>
                </a:solidFill>
                <a:latin typeface="Times New Roman" panose="02020603050405020304" pitchFamily="18" charset="0"/>
              </a:defRPr>
            </a:lvl8pPr>
            <a:lvl9pPr marL="3983038" defTabSz="10763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160.10.0.0/16</a:t>
            </a:r>
          </a:p>
        </p:txBody>
      </p:sp>
      <p:sp>
        <p:nvSpPr>
          <p:cNvPr id="655399" name="Rectangle 39"/>
          <p:cNvSpPr>
            <a:spLocks noChangeArrowheads="1"/>
          </p:cNvSpPr>
          <p:nvPr/>
        </p:nvSpPr>
        <p:spPr bwMode="auto">
          <a:xfrm>
            <a:off x="4948238" y="3390900"/>
            <a:ext cx="628650"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ISP 1</a:t>
            </a:r>
          </a:p>
        </p:txBody>
      </p:sp>
      <p:grpSp>
        <p:nvGrpSpPr>
          <p:cNvPr id="655400" name="Group 40"/>
          <p:cNvGrpSpPr>
            <a:grpSpLocks/>
          </p:cNvGrpSpPr>
          <p:nvPr/>
        </p:nvGrpSpPr>
        <p:grpSpPr bwMode="auto">
          <a:xfrm>
            <a:off x="2657475" y="3290888"/>
            <a:ext cx="3673475" cy="1055687"/>
            <a:chOff x="1668" y="1631"/>
            <a:chExt cx="2057" cy="591"/>
          </a:xfrm>
        </p:grpSpPr>
        <p:sp>
          <p:nvSpPr>
            <p:cNvPr id="655401" name="Arc 41"/>
            <p:cNvSpPr>
              <a:spLocks/>
            </p:cNvSpPr>
            <p:nvPr/>
          </p:nvSpPr>
          <p:spPr bwMode="auto">
            <a:xfrm>
              <a:off x="3329" y="2206"/>
              <a:ext cx="396" cy="16"/>
            </a:xfrm>
            <a:custGeom>
              <a:avLst/>
              <a:gdLst>
                <a:gd name="G0" fmla="+- 21600 0 0"/>
                <a:gd name="G1" fmla="+- 21600 0 0"/>
                <a:gd name="G2" fmla="+- 21600 0 0"/>
                <a:gd name="T0" fmla="*/ 0 w 21600"/>
                <a:gd name="T1" fmla="*/ 21600 h 21600"/>
                <a:gd name="T2" fmla="*/ 21545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92"/>
                    <a:pt x="9637" y="30"/>
                    <a:pt x="21545" y="0"/>
                  </a:cubicBezTo>
                </a:path>
                <a:path w="21600" h="21600" stroke="0" extrusionOk="0">
                  <a:moveTo>
                    <a:pt x="0" y="21600"/>
                  </a:moveTo>
                  <a:cubicBezTo>
                    <a:pt x="0" y="9692"/>
                    <a:pt x="9637" y="30"/>
                    <a:pt x="21545" y="0"/>
                  </a:cubicBezTo>
                  <a:lnTo>
                    <a:pt x="21600" y="21600"/>
                  </a:lnTo>
                  <a:close/>
                </a:path>
              </a:pathLst>
            </a:custGeom>
            <a:noFill/>
            <a:ln w="25399" cap="rnd">
              <a:solidFill>
                <a:srgbClr val="02825A"/>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02" name="Arc 42"/>
            <p:cNvSpPr>
              <a:spLocks/>
            </p:cNvSpPr>
            <p:nvPr/>
          </p:nvSpPr>
          <p:spPr bwMode="auto">
            <a:xfrm>
              <a:off x="2416" y="2206"/>
              <a:ext cx="577" cy="16"/>
            </a:xfrm>
            <a:custGeom>
              <a:avLst/>
              <a:gdLst>
                <a:gd name="G0" fmla="+- 809 0 0"/>
                <a:gd name="G1" fmla="+- 21600 0 0"/>
                <a:gd name="G2" fmla="+- 21600 0 0"/>
                <a:gd name="T0" fmla="*/ 0 w 22239"/>
                <a:gd name="T1" fmla="*/ 15 h 21600"/>
                <a:gd name="T2" fmla="*/ 22239 w 22239"/>
                <a:gd name="T3" fmla="*/ 18895 h 21600"/>
                <a:gd name="T4" fmla="*/ 809 w 22239"/>
                <a:gd name="T5" fmla="*/ 21600 h 21600"/>
              </a:gdLst>
              <a:ahLst/>
              <a:cxnLst>
                <a:cxn ang="0">
                  <a:pos x="T0" y="T1"/>
                </a:cxn>
                <a:cxn ang="0">
                  <a:pos x="T2" y="T3"/>
                </a:cxn>
                <a:cxn ang="0">
                  <a:pos x="T4" y="T5"/>
                </a:cxn>
              </a:cxnLst>
              <a:rect l="0" t="0" r="r" b="b"/>
              <a:pathLst>
                <a:path w="22239" h="21600" fill="none" extrusionOk="0">
                  <a:moveTo>
                    <a:pt x="0" y="15"/>
                  </a:moveTo>
                  <a:cubicBezTo>
                    <a:pt x="269" y="5"/>
                    <a:pt x="539" y="0"/>
                    <a:pt x="809" y="0"/>
                  </a:cubicBezTo>
                  <a:cubicBezTo>
                    <a:pt x="11692" y="0"/>
                    <a:pt x="20876" y="8097"/>
                    <a:pt x="22238" y="18895"/>
                  </a:cubicBezTo>
                </a:path>
                <a:path w="22239" h="21600" stroke="0" extrusionOk="0">
                  <a:moveTo>
                    <a:pt x="0" y="15"/>
                  </a:moveTo>
                  <a:cubicBezTo>
                    <a:pt x="269" y="5"/>
                    <a:pt x="539" y="0"/>
                    <a:pt x="809" y="0"/>
                  </a:cubicBezTo>
                  <a:cubicBezTo>
                    <a:pt x="11692" y="0"/>
                    <a:pt x="20876" y="8097"/>
                    <a:pt x="22238" y="18895"/>
                  </a:cubicBezTo>
                  <a:lnTo>
                    <a:pt x="809" y="21600"/>
                  </a:lnTo>
                  <a:close/>
                </a:path>
              </a:pathLst>
            </a:custGeom>
            <a:noFill/>
            <a:ln w="25399" cap="rnd">
              <a:solidFill>
                <a:srgbClr val="02825A"/>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03" name="Arc 43"/>
            <p:cNvSpPr>
              <a:spLocks/>
            </p:cNvSpPr>
            <p:nvPr/>
          </p:nvSpPr>
          <p:spPr bwMode="auto">
            <a:xfrm>
              <a:off x="1668" y="1631"/>
              <a:ext cx="556" cy="15"/>
            </a:xfrm>
            <a:custGeom>
              <a:avLst/>
              <a:gdLst>
                <a:gd name="G0" fmla="+- 0 0 0"/>
                <a:gd name="G1" fmla="+- 20856 0 0"/>
                <a:gd name="G2" fmla="+- 21600 0 0"/>
                <a:gd name="T0" fmla="*/ 5619 w 21430"/>
                <a:gd name="T1" fmla="*/ 0 h 20856"/>
                <a:gd name="T2" fmla="*/ 21430 w 21430"/>
                <a:gd name="T3" fmla="*/ 18151 h 20856"/>
                <a:gd name="T4" fmla="*/ 0 w 21430"/>
                <a:gd name="T5" fmla="*/ 20856 h 20856"/>
              </a:gdLst>
              <a:ahLst/>
              <a:cxnLst>
                <a:cxn ang="0">
                  <a:pos x="T0" y="T1"/>
                </a:cxn>
                <a:cxn ang="0">
                  <a:pos x="T2" y="T3"/>
                </a:cxn>
                <a:cxn ang="0">
                  <a:pos x="T4" y="T5"/>
                </a:cxn>
              </a:cxnLst>
              <a:rect l="0" t="0" r="r" b="b"/>
              <a:pathLst>
                <a:path w="21430" h="20856" fill="none" extrusionOk="0">
                  <a:moveTo>
                    <a:pt x="5619" y="-1"/>
                  </a:moveTo>
                  <a:cubicBezTo>
                    <a:pt x="14084" y="2280"/>
                    <a:pt x="20331" y="9452"/>
                    <a:pt x="21429" y="18151"/>
                  </a:cubicBezTo>
                </a:path>
                <a:path w="21430" h="20856" stroke="0" extrusionOk="0">
                  <a:moveTo>
                    <a:pt x="5619" y="-1"/>
                  </a:moveTo>
                  <a:cubicBezTo>
                    <a:pt x="14084" y="2280"/>
                    <a:pt x="20331" y="9452"/>
                    <a:pt x="21429" y="18151"/>
                  </a:cubicBezTo>
                  <a:lnTo>
                    <a:pt x="0" y="20856"/>
                  </a:lnTo>
                  <a:close/>
                </a:path>
              </a:pathLst>
            </a:custGeom>
            <a:noFill/>
            <a:ln w="25399" cap="rnd">
              <a:solidFill>
                <a:srgbClr val="02825A"/>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04" name="Rectangle 44"/>
          <p:cNvSpPr>
            <a:spLocks noChangeArrowheads="1"/>
          </p:cNvSpPr>
          <p:nvPr/>
        </p:nvSpPr>
        <p:spPr bwMode="auto">
          <a:xfrm>
            <a:off x="685800" y="3130550"/>
            <a:ext cx="2060575" cy="414338"/>
          </a:xfrm>
          <a:prstGeom prst="rect">
            <a:avLst/>
          </a:prstGeom>
          <a:solidFill>
            <a:schemeClr val="accent2"/>
          </a:solidFill>
          <a:ln w="12699">
            <a:solidFill>
              <a:schemeClr val="tx1"/>
            </a:solidFill>
            <a:miter lim="800000"/>
            <a:headEnd/>
            <a:tailEnd/>
          </a:ln>
          <a:effectLst>
            <a:outerShdw dist="35921" dir="2700000" algn="ctr" rotWithShape="0">
              <a:schemeClr val="tx1"/>
            </a:outerShdw>
          </a:effectLst>
        </p:spPr>
        <p:txBody>
          <a:bodyPr wrap="none" anchor="ctr"/>
          <a:lstStyle/>
          <a:p>
            <a:endParaRPr lang="en-US"/>
          </a:p>
        </p:txBody>
      </p:sp>
      <p:sp>
        <p:nvSpPr>
          <p:cNvPr id="655405" name="Rectangle 45"/>
          <p:cNvSpPr>
            <a:spLocks noChangeArrowheads="1"/>
          </p:cNvSpPr>
          <p:nvPr/>
        </p:nvSpPr>
        <p:spPr bwMode="auto">
          <a:xfrm>
            <a:off x="563563" y="3214688"/>
            <a:ext cx="23066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645" tIns="46758" rIns="91645" bIns="46758" anchor="ctr" anchorCtr="1">
            <a:spAutoFit/>
          </a:bodyPr>
          <a:lstStyle>
            <a:lvl1pPr defTabSz="847725">
              <a:tabLst>
                <a:tab pos="1479550" algn="l"/>
              </a:tabLst>
              <a:defRPr sz="2400">
                <a:solidFill>
                  <a:schemeClr val="tx1"/>
                </a:solidFill>
                <a:latin typeface="Times New Roman" panose="02020603050405020304" pitchFamily="18" charset="0"/>
              </a:defRPr>
            </a:lvl1pPr>
            <a:lvl2pPr marL="452438" defTabSz="847725">
              <a:tabLst>
                <a:tab pos="1479550" algn="l"/>
              </a:tabLst>
              <a:defRPr sz="2400">
                <a:solidFill>
                  <a:schemeClr val="tx1"/>
                </a:solidFill>
                <a:latin typeface="Times New Roman" panose="02020603050405020304" pitchFamily="18" charset="0"/>
              </a:defRPr>
            </a:lvl2pPr>
            <a:lvl3pPr marL="906463" defTabSz="847725">
              <a:tabLst>
                <a:tab pos="1479550" algn="l"/>
              </a:tabLst>
              <a:defRPr sz="2400">
                <a:solidFill>
                  <a:schemeClr val="tx1"/>
                </a:solidFill>
                <a:latin typeface="Times New Roman" panose="02020603050405020304" pitchFamily="18" charset="0"/>
              </a:defRPr>
            </a:lvl3pPr>
            <a:lvl4pPr marL="1358900" defTabSz="847725">
              <a:tabLst>
                <a:tab pos="1479550" algn="l"/>
              </a:tabLst>
              <a:defRPr sz="2400">
                <a:solidFill>
                  <a:schemeClr val="tx1"/>
                </a:solidFill>
                <a:latin typeface="Times New Roman" panose="02020603050405020304" pitchFamily="18" charset="0"/>
              </a:defRPr>
            </a:lvl4pPr>
            <a:lvl5pPr marL="1811338" defTabSz="847725">
              <a:tabLst>
                <a:tab pos="1479550" algn="l"/>
              </a:tabLst>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tabLst>
                <a:tab pos="1479550" algn="l"/>
              </a:tabLst>
              <a:defRPr sz="2400">
                <a:solidFill>
                  <a:schemeClr val="tx1"/>
                </a:solidFill>
                <a:latin typeface="Times New Roman" panose="02020603050405020304" pitchFamily="18" charset="0"/>
              </a:defRPr>
            </a:lvl9pPr>
          </a:lstStyle>
          <a:p>
            <a:pPr>
              <a:lnSpc>
                <a:spcPct val="90000"/>
              </a:lnSpc>
              <a:spcBef>
                <a:spcPct val="30000"/>
              </a:spcBef>
            </a:pPr>
            <a:r>
              <a:rPr lang="en-GB" altLang="en-US" sz="1600">
                <a:latin typeface="Arial" panose="020B0604020202020204" pitchFamily="34" charset="0"/>
              </a:rPr>
              <a:t>200.10.0.0/16	300:9</a:t>
            </a:r>
          </a:p>
        </p:txBody>
      </p:sp>
      <p:grpSp>
        <p:nvGrpSpPr>
          <p:cNvPr id="655406" name="Group 46"/>
          <p:cNvGrpSpPr>
            <a:grpSpLocks/>
          </p:cNvGrpSpPr>
          <p:nvPr/>
        </p:nvGrpSpPr>
        <p:grpSpPr bwMode="auto">
          <a:xfrm>
            <a:off x="820738" y="1666875"/>
            <a:ext cx="1962150" cy="1370013"/>
            <a:chOff x="460" y="934"/>
            <a:chExt cx="1099" cy="768"/>
          </a:xfrm>
        </p:grpSpPr>
        <p:pic>
          <p:nvPicPr>
            <p:cNvPr id="655407"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 y="934"/>
              <a:ext cx="1099"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55408" name="Group 48"/>
            <p:cNvGrpSpPr>
              <a:grpSpLocks/>
            </p:cNvGrpSpPr>
            <p:nvPr/>
          </p:nvGrpSpPr>
          <p:grpSpPr bwMode="auto">
            <a:xfrm>
              <a:off x="845" y="1250"/>
              <a:ext cx="391" cy="266"/>
              <a:chOff x="1025" y="1037"/>
              <a:chExt cx="391" cy="266"/>
            </a:xfrm>
          </p:grpSpPr>
          <p:pic>
            <p:nvPicPr>
              <p:cNvPr id="655409" name="Picture 4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 y="1037"/>
                <a:ext cx="391"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10" name="Rectangle 50"/>
              <p:cNvSpPr>
                <a:spLocks noChangeArrowheads="1"/>
              </p:cNvSpPr>
              <p:nvPr/>
            </p:nvSpPr>
            <p:spPr bwMode="auto">
              <a:xfrm>
                <a:off x="1185" y="1149"/>
                <a:ext cx="8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800">
                    <a:solidFill>
                      <a:schemeClr val="bg1"/>
                    </a:solidFill>
                    <a:effectLst>
                      <a:outerShdw blurRad="38100" dist="38100" dir="2700000" algn="tl">
                        <a:srgbClr val="C0C0C0"/>
                      </a:outerShdw>
                    </a:effectLst>
                    <a:latin typeface="Arial" panose="020B0604020202020204" pitchFamily="34" charset="0"/>
                  </a:rPr>
                  <a:t>X</a:t>
                </a:r>
              </a:p>
            </p:txBody>
          </p:sp>
        </p:grpSp>
        <p:sp>
          <p:nvSpPr>
            <p:cNvPr id="655411" name="Rectangle 51"/>
            <p:cNvSpPr>
              <a:spLocks noChangeArrowheads="1"/>
            </p:cNvSpPr>
            <p:nvPr/>
          </p:nvSpPr>
          <p:spPr bwMode="auto">
            <a:xfrm>
              <a:off x="851" y="1036"/>
              <a:ext cx="3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ISP 2</a:t>
              </a:r>
            </a:p>
          </p:txBody>
        </p:sp>
        <p:sp>
          <p:nvSpPr>
            <p:cNvPr id="655412" name="Rectangle 52"/>
            <p:cNvSpPr>
              <a:spLocks noChangeArrowheads="1"/>
            </p:cNvSpPr>
            <p:nvPr/>
          </p:nvSpPr>
          <p:spPr bwMode="auto">
            <a:xfrm>
              <a:off x="624" y="1536"/>
              <a:ext cx="802"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nchorCtr="1">
              <a:spAutoFit/>
            </a:bodyPr>
            <a:lstStyle>
              <a:lvl1pPr defTabSz="1076325">
                <a:defRPr sz="2400">
                  <a:solidFill>
                    <a:schemeClr val="tx1"/>
                  </a:solidFill>
                  <a:latin typeface="Times New Roman" panose="02020603050405020304" pitchFamily="18" charset="0"/>
                </a:defRPr>
              </a:lvl1pPr>
              <a:lvl2pPr marL="538163" defTabSz="1076325">
                <a:defRPr sz="2400">
                  <a:solidFill>
                    <a:schemeClr val="tx1"/>
                  </a:solidFill>
                  <a:latin typeface="Times New Roman" panose="02020603050405020304" pitchFamily="18" charset="0"/>
                </a:defRPr>
              </a:lvl2pPr>
              <a:lvl3pPr marL="1076325" defTabSz="1076325">
                <a:defRPr sz="2400">
                  <a:solidFill>
                    <a:schemeClr val="tx1"/>
                  </a:solidFill>
                  <a:latin typeface="Times New Roman" panose="02020603050405020304" pitchFamily="18" charset="0"/>
                </a:defRPr>
              </a:lvl3pPr>
              <a:lvl4pPr marL="1616075" defTabSz="1076325">
                <a:defRPr sz="2400">
                  <a:solidFill>
                    <a:schemeClr val="tx1"/>
                  </a:solidFill>
                  <a:latin typeface="Times New Roman" panose="02020603050405020304" pitchFamily="18" charset="0"/>
                </a:defRPr>
              </a:lvl4pPr>
              <a:lvl5pPr marL="2154238" defTabSz="1076325">
                <a:defRPr sz="2400">
                  <a:solidFill>
                    <a:schemeClr val="tx1"/>
                  </a:solidFill>
                  <a:latin typeface="Times New Roman" panose="02020603050405020304" pitchFamily="18" charset="0"/>
                </a:defRPr>
              </a:lvl5pPr>
              <a:lvl6pPr marL="2611438" defTabSz="1076325" eaLnBrk="0" fontAlgn="base" hangingPunct="0">
                <a:spcBef>
                  <a:spcPct val="0"/>
                </a:spcBef>
                <a:spcAft>
                  <a:spcPct val="0"/>
                </a:spcAft>
                <a:defRPr sz="2400">
                  <a:solidFill>
                    <a:schemeClr val="tx1"/>
                  </a:solidFill>
                  <a:latin typeface="Times New Roman" panose="02020603050405020304" pitchFamily="18" charset="0"/>
                </a:defRPr>
              </a:lvl6pPr>
              <a:lvl7pPr marL="3068638" defTabSz="1076325" eaLnBrk="0" fontAlgn="base" hangingPunct="0">
                <a:spcBef>
                  <a:spcPct val="0"/>
                </a:spcBef>
                <a:spcAft>
                  <a:spcPct val="0"/>
                </a:spcAft>
                <a:defRPr sz="2400">
                  <a:solidFill>
                    <a:schemeClr val="tx1"/>
                  </a:solidFill>
                  <a:latin typeface="Times New Roman" panose="02020603050405020304" pitchFamily="18" charset="0"/>
                </a:defRPr>
              </a:lvl7pPr>
              <a:lvl8pPr marL="3525838" defTabSz="1076325" eaLnBrk="0" fontAlgn="base" hangingPunct="0">
                <a:spcBef>
                  <a:spcPct val="0"/>
                </a:spcBef>
                <a:spcAft>
                  <a:spcPct val="0"/>
                </a:spcAft>
                <a:defRPr sz="2400">
                  <a:solidFill>
                    <a:schemeClr val="tx1"/>
                  </a:solidFill>
                  <a:latin typeface="Times New Roman" panose="02020603050405020304" pitchFamily="18" charset="0"/>
                </a:defRPr>
              </a:lvl8pPr>
              <a:lvl9pPr marL="3983038" defTabSz="10763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1600">
                  <a:latin typeface="Arial" panose="020B0604020202020204" pitchFamily="34" charset="0"/>
                </a:rPr>
                <a:t>200.10.0.0/16</a:t>
              </a:r>
            </a:p>
          </p:txBody>
        </p:sp>
      </p:grpSp>
      <p:sp>
        <p:nvSpPr>
          <p:cNvPr id="655413" name="Rectangle 53"/>
          <p:cNvSpPr>
            <a:spLocks noChangeArrowheads="1"/>
          </p:cNvSpPr>
          <p:nvPr/>
        </p:nvSpPr>
        <p:spPr bwMode="auto">
          <a:xfrm>
            <a:off x="3581400" y="3733800"/>
            <a:ext cx="1004888"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847725">
              <a:defRPr sz="2400">
                <a:solidFill>
                  <a:schemeClr val="tx1"/>
                </a:solidFill>
                <a:latin typeface="Times New Roman" panose="02020603050405020304" pitchFamily="18" charset="0"/>
              </a:defRPr>
            </a:lvl1pPr>
            <a:lvl2pPr marL="452438" defTabSz="847725">
              <a:defRPr sz="2400">
                <a:solidFill>
                  <a:schemeClr val="tx1"/>
                </a:solidFill>
                <a:latin typeface="Times New Roman" panose="02020603050405020304" pitchFamily="18" charset="0"/>
              </a:defRPr>
            </a:lvl2pPr>
            <a:lvl3pPr marL="906463" defTabSz="847725">
              <a:defRPr sz="2400">
                <a:solidFill>
                  <a:schemeClr val="tx1"/>
                </a:solidFill>
                <a:latin typeface="Times New Roman" panose="02020603050405020304" pitchFamily="18" charset="0"/>
              </a:defRPr>
            </a:lvl3pPr>
            <a:lvl4pPr marL="1358900" defTabSz="847725">
              <a:defRPr sz="2400">
                <a:solidFill>
                  <a:schemeClr val="tx1"/>
                </a:solidFill>
                <a:latin typeface="Times New Roman" panose="02020603050405020304" pitchFamily="18" charset="0"/>
              </a:defRPr>
            </a:lvl4pPr>
            <a:lvl5pPr marL="1811338" defTabSz="847725">
              <a:defRPr sz="2400">
                <a:solidFill>
                  <a:schemeClr val="tx1"/>
                </a:solidFill>
                <a:latin typeface="Times New Roman" panose="02020603050405020304" pitchFamily="18" charset="0"/>
              </a:defRPr>
            </a:lvl5pPr>
            <a:lvl6pPr marL="2268538" defTabSz="847725" eaLnBrk="0" fontAlgn="base" hangingPunct="0">
              <a:spcBef>
                <a:spcPct val="0"/>
              </a:spcBef>
              <a:spcAft>
                <a:spcPct val="0"/>
              </a:spcAft>
              <a:defRPr sz="2400">
                <a:solidFill>
                  <a:schemeClr val="tx1"/>
                </a:solidFill>
                <a:latin typeface="Times New Roman" panose="02020603050405020304" pitchFamily="18" charset="0"/>
              </a:defRPr>
            </a:lvl6pPr>
            <a:lvl7pPr marL="2725738" defTabSz="847725" eaLnBrk="0" fontAlgn="base" hangingPunct="0">
              <a:spcBef>
                <a:spcPct val="0"/>
              </a:spcBef>
              <a:spcAft>
                <a:spcPct val="0"/>
              </a:spcAft>
              <a:defRPr sz="2400">
                <a:solidFill>
                  <a:schemeClr val="tx1"/>
                </a:solidFill>
                <a:latin typeface="Times New Roman" panose="02020603050405020304" pitchFamily="18" charset="0"/>
              </a:defRPr>
            </a:lvl7pPr>
            <a:lvl8pPr marL="3182938" defTabSz="847725" eaLnBrk="0" fontAlgn="base" hangingPunct="0">
              <a:spcBef>
                <a:spcPct val="0"/>
              </a:spcBef>
              <a:spcAft>
                <a:spcPct val="0"/>
              </a:spcAft>
              <a:defRPr sz="2400">
                <a:solidFill>
                  <a:schemeClr val="tx1"/>
                </a:solidFill>
                <a:latin typeface="Times New Roman" panose="02020603050405020304" pitchFamily="18" charset="0"/>
              </a:defRPr>
            </a:lvl8pPr>
            <a:lvl9pPr marL="3640138" defTabSz="847725"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2100">
                <a:latin typeface="Arial" panose="020B0604020202020204" pitchFamily="34" charset="0"/>
              </a:rPr>
              <a:t>AS 300</a:t>
            </a:r>
          </a:p>
        </p:txBody>
      </p:sp>
    </p:spTree>
    <p:extLst>
      <p:ext uri="{BB962C8B-B14F-4D97-AF65-F5344CB8AC3E}">
        <p14:creationId xmlns:p14="http://schemas.microsoft.com/office/powerpoint/2010/main" val="147050061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ORIGINATOR_ID and CLUSTER_LIST Attributes</a:t>
            </a:r>
            <a:endParaRPr lang="en-US" dirty="0"/>
          </a:p>
        </p:txBody>
      </p:sp>
      <p:sp>
        <p:nvSpPr>
          <p:cNvPr id="3" name="Content Placeholder 2"/>
          <p:cNvSpPr>
            <a:spLocks noGrp="1"/>
          </p:cNvSpPr>
          <p:nvPr>
            <p:ph idx="1"/>
          </p:nvPr>
        </p:nvSpPr>
        <p:spPr/>
        <p:txBody>
          <a:bodyPr/>
          <a:lstStyle/>
          <a:p>
            <a:r>
              <a:rPr lang="en-US" dirty="0" smtClean="0"/>
              <a:t>Optional non-transitive attributes used by route reflectors to prevent routing loops</a:t>
            </a:r>
          </a:p>
          <a:p>
            <a:r>
              <a:rPr lang="en-US" dirty="0" smtClean="0"/>
              <a:t>ORIGINATOR_ID: Router ID of the originator of the route in the local AS</a:t>
            </a:r>
          </a:p>
          <a:p>
            <a:r>
              <a:rPr lang="en-US" dirty="0" smtClean="0"/>
              <a:t>CLUSTER_LIST: A sequence of route reflector cluster IDs through which the route has traversed. </a:t>
            </a:r>
            <a:endParaRPr lang="en-US" dirty="0"/>
          </a:p>
        </p:txBody>
      </p:sp>
    </p:spTree>
    <p:extLst>
      <p:ext uri="{BB962C8B-B14F-4D97-AF65-F5344CB8AC3E}">
        <p14:creationId xmlns:p14="http://schemas.microsoft.com/office/powerpoint/2010/main" val="6133243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04800" y="0"/>
            <a:ext cx="2743200" cy="1219200"/>
          </a:xfrm>
        </p:spPr>
        <p:txBody>
          <a:bodyPr/>
          <a:lstStyle/>
          <a:p>
            <a:r>
              <a:rPr lang="en-US" altLang="en-US" sz="3200"/>
              <a:t>BGP Routing</a:t>
            </a:r>
          </a:p>
        </p:txBody>
      </p:sp>
      <p:sp>
        <p:nvSpPr>
          <p:cNvPr id="137219" name="Rectangle 3"/>
          <p:cNvSpPr>
            <a:spLocks noGrp="1" noChangeArrowheads="1"/>
          </p:cNvSpPr>
          <p:nvPr>
            <p:ph type="body" idx="1"/>
          </p:nvPr>
        </p:nvSpPr>
        <p:spPr>
          <a:xfrm>
            <a:off x="381000" y="3352800"/>
            <a:ext cx="8610600" cy="2895600"/>
          </a:xfrm>
        </p:spPr>
        <p:txBody>
          <a:bodyPr/>
          <a:lstStyle/>
          <a:p>
            <a:r>
              <a:rPr lang="en-US" altLang="en-US" sz="2000" dirty="0">
                <a:cs typeface="Times New Roman" panose="02020603050405020304" pitchFamily="18" charset="0"/>
              </a:rPr>
              <a:t>BGP is so flexible because it is a fairly simple protocol. </a:t>
            </a:r>
          </a:p>
          <a:p>
            <a:r>
              <a:rPr lang="en-US" altLang="en-US" sz="2000" dirty="0">
                <a:cs typeface="Times New Roman" panose="02020603050405020304" pitchFamily="18" charset="0"/>
              </a:rPr>
              <a:t>Routes are exchanged between BGP peers via UPDATE messages. </a:t>
            </a:r>
          </a:p>
          <a:p>
            <a:r>
              <a:rPr lang="en-US" altLang="en-US" sz="2000" dirty="0">
                <a:cs typeface="Times New Roman" panose="02020603050405020304" pitchFamily="18" charset="0"/>
              </a:rPr>
              <a:t>BGP routers receive the UPDATE messages, run some policies or filters over the updates, and then pass on the routes to other BGP peers</a:t>
            </a:r>
            <a:r>
              <a:rPr lang="en-US" altLang="en-US" sz="2000" dirty="0" smtClean="0">
                <a:cs typeface="Times New Roman" panose="02020603050405020304" pitchFamily="18" charset="0"/>
              </a:rPr>
              <a:t>.</a:t>
            </a:r>
            <a:endParaRPr lang="en-US" altLang="en-US" sz="2000" dirty="0">
              <a:cs typeface="Times New Roman" panose="02020603050405020304" pitchFamily="18" charset="0"/>
            </a:endParaRPr>
          </a:p>
        </p:txBody>
      </p:sp>
      <p:pic>
        <p:nvPicPr>
          <p:cNvPr id="1372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04800"/>
            <a:ext cx="594360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0629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457200" y="120650"/>
            <a:ext cx="8229600" cy="488950"/>
          </a:xfrm>
        </p:spPr>
        <p:txBody>
          <a:bodyPr/>
          <a:lstStyle/>
          <a:p>
            <a:r>
              <a:rPr lang="en-US" altLang="en-US" sz="2400"/>
              <a:t>BGP Route Selection Algorithm</a:t>
            </a:r>
          </a:p>
        </p:txBody>
      </p:sp>
      <p:sp>
        <p:nvSpPr>
          <p:cNvPr id="412675" name="Rectangle 3"/>
          <p:cNvSpPr>
            <a:spLocks noGrp="1" noChangeArrowheads="1"/>
          </p:cNvSpPr>
          <p:nvPr>
            <p:ph type="body" idx="1"/>
          </p:nvPr>
        </p:nvSpPr>
        <p:spPr>
          <a:xfrm>
            <a:off x="457200" y="609600"/>
            <a:ext cx="8229600" cy="5867400"/>
          </a:xfrm>
        </p:spPr>
        <p:txBody>
          <a:bodyPr>
            <a:normAutofit/>
          </a:bodyPr>
          <a:lstStyle/>
          <a:p>
            <a:pPr>
              <a:lnSpc>
                <a:spcPct val="80000"/>
              </a:lnSpc>
              <a:buFontTx/>
              <a:buNone/>
            </a:pPr>
            <a:r>
              <a:rPr lang="en-US" altLang="en-US" sz="1400" b="1" dirty="0"/>
              <a:t>Summary of the BGP Path Selection Process</a:t>
            </a:r>
          </a:p>
          <a:p>
            <a:pPr>
              <a:lnSpc>
                <a:spcPct val="80000"/>
              </a:lnSpc>
              <a:buFontTx/>
              <a:buNone/>
            </a:pPr>
            <a:endParaRPr lang="en-US" altLang="en-US" sz="1400" b="1" dirty="0"/>
          </a:p>
          <a:p>
            <a:pPr>
              <a:lnSpc>
                <a:spcPct val="80000"/>
              </a:lnSpc>
            </a:pPr>
            <a:r>
              <a:rPr lang="en-US" altLang="en-US" sz="1600" dirty="0"/>
              <a:t>BGP selects only one path as the best path. </a:t>
            </a:r>
          </a:p>
          <a:p>
            <a:pPr>
              <a:lnSpc>
                <a:spcPct val="80000"/>
              </a:lnSpc>
            </a:pPr>
            <a:r>
              <a:rPr lang="en-US" altLang="en-US" sz="1600" dirty="0"/>
              <a:t>When the path is selected, BGP puts the selected path in its routing table and propagates the path to its neighbors. </a:t>
            </a:r>
          </a:p>
          <a:p>
            <a:pPr>
              <a:lnSpc>
                <a:spcPct val="80000"/>
              </a:lnSpc>
            </a:pPr>
            <a:r>
              <a:rPr lang="en-US" altLang="en-US" sz="1600" dirty="0"/>
              <a:t>BGP uses the following criteria, in the order presented, to select a path for a destination:</a:t>
            </a:r>
          </a:p>
          <a:p>
            <a:pPr>
              <a:lnSpc>
                <a:spcPct val="80000"/>
              </a:lnSpc>
              <a:buFontTx/>
              <a:buNone/>
            </a:pPr>
            <a:endParaRPr lang="en-US" altLang="en-US" sz="1400" dirty="0"/>
          </a:p>
          <a:p>
            <a:pPr>
              <a:lnSpc>
                <a:spcPct val="80000"/>
              </a:lnSpc>
              <a:buFontTx/>
              <a:buAutoNum type="arabicPeriod"/>
            </a:pPr>
            <a:r>
              <a:rPr lang="en-US" altLang="en-US" sz="1800" dirty="0"/>
              <a:t>If the path specifies a next hop that is inaccessible, drop the </a:t>
            </a:r>
            <a:r>
              <a:rPr lang="en-US" altLang="en-US" sz="1800" dirty="0" smtClean="0"/>
              <a:t>update</a:t>
            </a:r>
            <a:endParaRPr lang="en-US" altLang="en-US" sz="1800" dirty="0"/>
          </a:p>
          <a:p>
            <a:pPr>
              <a:lnSpc>
                <a:spcPct val="80000"/>
              </a:lnSpc>
              <a:buFontTx/>
              <a:buNone/>
            </a:pPr>
            <a:r>
              <a:rPr lang="en-US" altLang="en-US" sz="1800" dirty="0"/>
              <a:t>2. Prefer the path with the </a:t>
            </a:r>
            <a:r>
              <a:rPr lang="en-US" altLang="en-US" sz="1800" b="1" dirty="0"/>
              <a:t>largest weight</a:t>
            </a:r>
            <a:r>
              <a:rPr lang="en-US" altLang="en-US" sz="1800" dirty="0" smtClean="0"/>
              <a:t>.</a:t>
            </a:r>
            <a:endParaRPr lang="en-US" altLang="en-US" sz="1800" dirty="0"/>
          </a:p>
          <a:p>
            <a:pPr>
              <a:lnSpc>
                <a:spcPct val="80000"/>
              </a:lnSpc>
              <a:buFontTx/>
              <a:buNone/>
            </a:pPr>
            <a:r>
              <a:rPr lang="en-US" altLang="en-US" sz="1800" dirty="0"/>
              <a:t>3. If the weights are the same, prefer the path with the </a:t>
            </a:r>
            <a:r>
              <a:rPr lang="en-US" altLang="en-US" sz="1800" b="1" dirty="0"/>
              <a:t>largest local preference</a:t>
            </a:r>
            <a:r>
              <a:rPr lang="en-US" altLang="en-US" sz="1800" dirty="0" smtClean="0"/>
              <a:t>.</a:t>
            </a:r>
            <a:endParaRPr lang="en-US" altLang="en-US" sz="1800" dirty="0"/>
          </a:p>
          <a:p>
            <a:pPr>
              <a:lnSpc>
                <a:spcPct val="80000"/>
              </a:lnSpc>
              <a:buFontTx/>
              <a:buNone/>
            </a:pPr>
            <a:r>
              <a:rPr lang="en-US" altLang="en-US" sz="1800" dirty="0"/>
              <a:t>4. If the local preferences are the same, prefer the </a:t>
            </a:r>
            <a:r>
              <a:rPr lang="en-US" altLang="en-US" sz="1800" b="1" dirty="0"/>
              <a:t>path that was originated by BGP</a:t>
            </a:r>
            <a:r>
              <a:rPr lang="en-US" altLang="en-US" sz="1800" dirty="0"/>
              <a:t> running on this router</a:t>
            </a:r>
            <a:r>
              <a:rPr lang="en-US" altLang="en-US" sz="1800" dirty="0" smtClean="0"/>
              <a:t>.</a:t>
            </a:r>
            <a:endParaRPr lang="en-US" altLang="en-US" sz="1800" dirty="0"/>
          </a:p>
          <a:p>
            <a:pPr>
              <a:lnSpc>
                <a:spcPct val="80000"/>
              </a:lnSpc>
              <a:buFontTx/>
              <a:buNone/>
            </a:pPr>
            <a:r>
              <a:rPr lang="en-US" altLang="en-US" sz="1800" dirty="0"/>
              <a:t>5. If no route was originated, prefer the route that has the </a:t>
            </a:r>
            <a:r>
              <a:rPr lang="en-US" altLang="en-US" sz="1800" b="1" dirty="0">
                <a:solidFill>
                  <a:schemeClr val="accent2"/>
                </a:solidFill>
              </a:rPr>
              <a:t>shortest </a:t>
            </a:r>
            <a:r>
              <a:rPr lang="en-US" altLang="en-US" sz="1800" b="1" dirty="0" err="1">
                <a:solidFill>
                  <a:schemeClr val="accent2"/>
                </a:solidFill>
              </a:rPr>
              <a:t>AS_path</a:t>
            </a:r>
            <a:r>
              <a:rPr lang="en-US" altLang="en-US" sz="1800" dirty="0" smtClean="0"/>
              <a:t>.</a:t>
            </a:r>
            <a:endParaRPr lang="en-US" altLang="en-US" sz="1800" dirty="0"/>
          </a:p>
          <a:p>
            <a:pPr>
              <a:lnSpc>
                <a:spcPct val="80000"/>
              </a:lnSpc>
              <a:buFontTx/>
              <a:buNone/>
            </a:pPr>
            <a:r>
              <a:rPr lang="en-US" altLang="en-US" sz="1800" dirty="0"/>
              <a:t>6. If all paths have the same </a:t>
            </a:r>
            <a:r>
              <a:rPr lang="en-US" altLang="en-US" sz="1800" dirty="0" err="1"/>
              <a:t>AS_path</a:t>
            </a:r>
            <a:r>
              <a:rPr lang="en-US" altLang="en-US" sz="1800" dirty="0"/>
              <a:t> length, prefer the path with the </a:t>
            </a:r>
            <a:r>
              <a:rPr lang="en-US" altLang="en-US" sz="1800" b="1" dirty="0"/>
              <a:t>lowest origin</a:t>
            </a:r>
            <a:r>
              <a:rPr lang="en-US" altLang="en-US" sz="1800" dirty="0"/>
              <a:t> type (where IGP is lower than EGP, and EGP is lower than Incomplete</a:t>
            </a:r>
            <a:r>
              <a:rPr lang="en-US" altLang="en-US" sz="1800" dirty="0" smtClean="0"/>
              <a:t>).</a:t>
            </a:r>
            <a:endParaRPr lang="en-US" altLang="en-US" sz="1800" dirty="0"/>
          </a:p>
          <a:p>
            <a:pPr>
              <a:lnSpc>
                <a:spcPct val="80000"/>
              </a:lnSpc>
              <a:buFontTx/>
              <a:buNone/>
            </a:pPr>
            <a:r>
              <a:rPr lang="en-US" altLang="en-US" sz="1800" dirty="0"/>
              <a:t>7. If the origin codes are the same, prefer the path with the </a:t>
            </a:r>
            <a:r>
              <a:rPr lang="en-US" altLang="en-US" sz="1800" b="1" dirty="0"/>
              <a:t>lowest MED attribute</a:t>
            </a:r>
            <a:r>
              <a:rPr lang="en-US" altLang="en-US" sz="1800" dirty="0" smtClean="0"/>
              <a:t>.</a:t>
            </a:r>
            <a:endParaRPr lang="en-US" altLang="en-US" sz="1800" dirty="0"/>
          </a:p>
          <a:p>
            <a:pPr>
              <a:lnSpc>
                <a:spcPct val="80000"/>
              </a:lnSpc>
              <a:buFontTx/>
              <a:buNone/>
            </a:pPr>
            <a:r>
              <a:rPr lang="en-US" altLang="en-US" sz="1800" dirty="0"/>
              <a:t>8. If the paths have the same MED, prefer the </a:t>
            </a:r>
            <a:r>
              <a:rPr lang="en-US" altLang="en-US" sz="1800" b="1" dirty="0"/>
              <a:t>external path</a:t>
            </a:r>
            <a:r>
              <a:rPr lang="en-US" altLang="en-US" sz="1800" dirty="0"/>
              <a:t> over the internal path</a:t>
            </a:r>
            <a:r>
              <a:rPr lang="en-US" altLang="en-US" sz="1800" dirty="0" smtClean="0"/>
              <a:t>.</a:t>
            </a:r>
            <a:endParaRPr lang="en-US" altLang="en-US" sz="1800" dirty="0"/>
          </a:p>
          <a:p>
            <a:pPr>
              <a:lnSpc>
                <a:spcPct val="80000"/>
              </a:lnSpc>
              <a:buFontTx/>
              <a:buNone/>
            </a:pPr>
            <a:r>
              <a:rPr lang="en-US" altLang="en-US" sz="1800" dirty="0"/>
              <a:t>9. If the paths are still the same, prefer the path through the </a:t>
            </a:r>
            <a:r>
              <a:rPr lang="en-US" altLang="en-US" sz="1800" b="1" dirty="0"/>
              <a:t>closest IGP neighbor</a:t>
            </a:r>
            <a:r>
              <a:rPr lang="en-US" altLang="en-US" sz="1800" dirty="0" smtClean="0"/>
              <a:t>.</a:t>
            </a:r>
            <a:endParaRPr lang="en-US" altLang="en-US" sz="1800" dirty="0"/>
          </a:p>
          <a:p>
            <a:pPr>
              <a:lnSpc>
                <a:spcPct val="80000"/>
              </a:lnSpc>
              <a:buFontTx/>
              <a:buNone/>
            </a:pPr>
            <a:r>
              <a:rPr lang="en-US" altLang="en-US" sz="1800" dirty="0"/>
              <a:t>10. Prefer the path with the lowest IP address, as specified by the BGP </a:t>
            </a:r>
            <a:r>
              <a:rPr lang="en-US" altLang="en-US" sz="1800" b="1" dirty="0"/>
              <a:t>router ID</a:t>
            </a:r>
            <a:r>
              <a:rPr lang="en-US" altLang="en-US" sz="1800" dirty="0"/>
              <a:t>.</a:t>
            </a:r>
          </a:p>
        </p:txBody>
      </p:sp>
    </p:spTree>
    <p:extLst>
      <p:ext uri="{BB962C8B-B14F-4D97-AF65-F5344CB8AC3E}">
        <p14:creationId xmlns:p14="http://schemas.microsoft.com/office/powerpoint/2010/main" val="1287580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4"/>
          <p:cNvSpPr>
            <a:spLocks noGrp="1"/>
          </p:cNvSpPr>
          <p:nvPr>
            <p:ph type="sldNum" sz="quarter" idx="12"/>
          </p:nvPr>
        </p:nvSpPr>
        <p:spPr/>
        <p:txBody>
          <a:bodyPr/>
          <a:lstStyle/>
          <a:p>
            <a:fld id="{0D71C1AF-536D-414C-A44E-0F8DB5B016A5}" type="slidenum">
              <a:rPr lang="en-US" altLang="en-US"/>
              <a:pPr/>
              <a:t>57</a:t>
            </a:fld>
            <a:endParaRPr lang="en-US" altLang="en-US"/>
          </a:p>
        </p:txBody>
      </p:sp>
      <p:sp>
        <p:nvSpPr>
          <p:cNvPr id="313346" name="Rectangle 2"/>
          <p:cNvSpPr>
            <a:spLocks noChangeArrowheads="1"/>
          </p:cNvSpPr>
          <p:nvPr/>
        </p:nvSpPr>
        <p:spPr bwMode="auto">
          <a:xfrm>
            <a:off x="1066800" y="3352800"/>
            <a:ext cx="7010400" cy="28956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13347" name="Rectangle 3"/>
          <p:cNvSpPr>
            <a:spLocks noGrp="1" noChangeArrowheads="1"/>
          </p:cNvSpPr>
          <p:nvPr>
            <p:ph type="title"/>
          </p:nvPr>
        </p:nvSpPr>
        <p:spPr>
          <a:xfrm>
            <a:off x="533400" y="365127"/>
            <a:ext cx="7886700" cy="930274"/>
          </a:xfrm>
        </p:spPr>
        <p:txBody>
          <a:bodyPr/>
          <a:lstStyle/>
          <a:p>
            <a:r>
              <a:rPr lang="en-US" altLang="en-US" dirty="0"/>
              <a:t>Internal vs. External BGP</a:t>
            </a:r>
          </a:p>
        </p:txBody>
      </p:sp>
      <p:sp>
        <p:nvSpPr>
          <p:cNvPr id="313348" name="Oval 4"/>
          <p:cNvSpPr>
            <a:spLocks noChangeArrowheads="1"/>
          </p:cNvSpPr>
          <p:nvPr/>
        </p:nvSpPr>
        <p:spPr bwMode="auto">
          <a:xfrm>
            <a:off x="1524000" y="4114800"/>
            <a:ext cx="2590800" cy="144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solidFill>
                <a:srgbClr val="000000"/>
              </a:solidFill>
              <a:latin typeface="Arial" panose="020B0604020202020204" pitchFamily="34" charset="0"/>
            </a:endParaRPr>
          </a:p>
        </p:txBody>
      </p:sp>
      <p:sp>
        <p:nvSpPr>
          <p:cNvPr id="313349" name="Oval 5"/>
          <p:cNvSpPr>
            <a:spLocks noChangeArrowheads="1"/>
          </p:cNvSpPr>
          <p:nvPr/>
        </p:nvSpPr>
        <p:spPr bwMode="auto">
          <a:xfrm>
            <a:off x="5334000" y="4191000"/>
            <a:ext cx="2286000" cy="1219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a:solidFill>
                <a:srgbClr val="000000"/>
              </a:solidFill>
              <a:latin typeface="Arial" panose="020B0604020202020204" pitchFamily="34" charset="0"/>
            </a:endParaRPr>
          </a:p>
        </p:txBody>
      </p:sp>
      <p:sp>
        <p:nvSpPr>
          <p:cNvPr id="313350" name="Line 6"/>
          <p:cNvSpPr>
            <a:spLocks noChangeShapeType="1"/>
          </p:cNvSpPr>
          <p:nvPr/>
        </p:nvSpPr>
        <p:spPr bwMode="auto">
          <a:xfrm>
            <a:off x="3886200" y="4800600"/>
            <a:ext cx="1676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3351" name="Rectangle 7"/>
          <p:cNvSpPr>
            <a:spLocks noChangeArrowheads="1"/>
          </p:cNvSpPr>
          <p:nvPr/>
        </p:nvSpPr>
        <p:spPr bwMode="auto">
          <a:xfrm>
            <a:off x="3429000" y="45720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000000"/>
                </a:solidFill>
                <a:latin typeface="Arial" panose="020B0604020202020204" pitchFamily="34" charset="0"/>
              </a:rPr>
              <a:t>R3</a:t>
            </a:r>
          </a:p>
        </p:txBody>
      </p:sp>
      <p:sp>
        <p:nvSpPr>
          <p:cNvPr id="313352" name="Rectangle 8"/>
          <p:cNvSpPr>
            <a:spLocks noChangeArrowheads="1"/>
          </p:cNvSpPr>
          <p:nvPr/>
        </p:nvSpPr>
        <p:spPr bwMode="auto">
          <a:xfrm>
            <a:off x="5562600" y="45720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000000"/>
                </a:solidFill>
                <a:latin typeface="Arial" panose="020B0604020202020204" pitchFamily="34" charset="0"/>
              </a:rPr>
              <a:t>R4</a:t>
            </a:r>
          </a:p>
        </p:txBody>
      </p:sp>
      <p:sp>
        <p:nvSpPr>
          <p:cNvPr id="313353" name="Rectangle 9"/>
          <p:cNvSpPr>
            <a:spLocks noChangeArrowheads="1"/>
          </p:cNvSpPr>
          <p:nvPr/>
        </p:nvSpPr>
        <p:spPr bwMode="auto">
          <a:xfrm>
            <a:off x="2286000" y="41910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000000"/>
                </a:solidFill>
                <a:latin typeface="Arial" panose="020B0604020202020204" pitchFamily="34" charset="0"/>
              </a:rPr>
              <a:t>R1</a:t>
            </a:r>
          </a:p>
        </p:txBody>
      </p:sp>
      <p:sp>
        <p:nvSpPr>
          <p:cNvPr id="313354" name="Rectangle 10"/>
          <p:cNvSpPr>
            <a:spLocks noChangeArrowheads="1"/>
          </p:cNvSpPr>
          <p:nvPr/>
        </p:nvSpPr>
        <p:spPr bwMode="auto">
          <a:xfrm>
            <a:off x="2362200" y="5029200"/>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solidFill>
                  <a:srgbClr val="000000"/>
                </a:solidFill>
                <a:latin typeface="Arial" panose="020B0604020202020204" pitchFamily="34" charset="0"/>
              </a:rPr>
              <a:t>R2</a:t>
            </a:r>
          </a:p>
        </p:txBody>
      </p:sp>
      <p:sp>
        <p:nvSpPr>
          <p:cNvPr id="313355" name="Text Box 11"/>
          <p:cNvSpPr txBox="1">
            <a:spLocks noChangeArrowheads="1"/>
          </p:cNvSpPr>
          <p:nvPr/>
        </p:nvSpPr>
        <p:spPr bwMode="auto">
          <a:xfrm>
            <a:off x="4251325" y="4306888"/>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00000"/>
                </a:solidFill>
                <a:latin typeface="Arial" panose="020B0604020202020204" pitchFamily="34" charset="0"/>
              </a:rPr>
              <a:t>E-BGP</a:t>
            </a:r>
          </a:p>
        </p:txBody>
      </p:sp>
      <p:sp>
        <p:nvSpPr>
          <p:cNvPr id="313356" name="Text Box 12"/>
          <p:cNvSpPr txBox="1">
            <a:spLocks noChangeArrowheads="1"/>
          </p:cNvSpPr>
          <p:nvPr/>
        </p:nvSpPr>
        <p:spPr bwMode="auto">
          <a:xfrm>
            <a:off x="533400" y="1676400"/>
            <a:ext cx="681904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119063" indent="-119063">
              <a:defRPr sz="2400">
                <a:solidFill>
                  <a:schemeClr val="tx1"/>
                </a:solidFill>
                <a:latin typeface="Times New Roman" panose="02020603050405020304" pitchFamily="18" charset="0"/>
              </a:defRPr>
            </a:lvl1pPr>
            <a:lvl2pPr indent="-11112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dirty="0" smtClean="0">
                <a:solidFill>
                  <a:srgbClr val="000000"/>
                </a:solidFill>
                <a:latin typeface="Arial" panose="020B0604020202020204" pitchFamily="34" charset="0"/>
              </a:rPr>
              <a:t> BGP </a:t>
            </a:r>
            <a:r>
              <a:rPr lang="en-US" altLang="en-US" dirty="0">
                <a:solidFill>
                  <a:srgbClr val="000000"/>
                </a:solidFill>
                <a:latin typeface="Arial" panose="020B0604020202020204" pitchFamily="34" charset="0"/>
              </a:rPr>
              <a:t>can be used by R3 and R4 to learn routes</a:t>
            </a:r>
          </a:p>
          <a:p>
            <a:pPr eaLnBrk="0" hangingPunct="0">
              <a:buFontTx/>
              <a:buChar char="•"/>
            </a:pPr>
            <a:r>
              <a:rPr lang="en-US" altLang="en-US" dirty="0" smtClean="0">
                <a:solidFill>
                  <a:srgbClr val="000000"/>
                </a:solidFill>
                <a:latin typeface="Arial" panose="020B0604020202020204" pitchFamily="34" charset="0"/>
              </a:rPr>
              <a:t> How </a:t>
            </a:r>
            <a:r>
              <a:rPr lang="en-US" altLang="en-US" dirty="0">
                <a:solidFill>
                  <a:srgbClr val="000000"/>
                </a:solidFill>
                <a:latin typeface="Arial" panose="020B0604020202020204" pitchFamily="34" charset="0"/>
              </a:rPr>
              <a:t>do R1 and R2 learn routes?</a:t>
            </a:r>
          </a:p>
        </p:txBody>
      </p:sp>
      <p:sp>
        <p:nvSpPr>
          <p:cNvPr id="313357" name="Text Box 13"/>
          <p:cNvSpPr txBox="1">
            <a:spLocks noChangeArrowheads="1"/>
          </p:cNvSpPr>
          <p:nvPr/>
        </p:nvSpPr>
        <p:spPr bwMode="auto">
          <a:xfrm>
            <a:off x="1600200" y="4495800"/>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00000"/>
                </a:solidFill>
                <a:latin typeface="Arial" panose="020B0604020202020204" pitchFamily="34" charset="0"/>
              </a:rPr>
              <a:t>AS1</a:t>
            </a:r>
          </a:p>
        </p:txBody>
      </p:sp>
      <p:sp>
        <p:nvSpPr>
          <p:cNvPr id="313358" name="Text Box 14"/>
          <p:cNvSpPr txBox="1">
            <a:spLocks noChangeArrowheads="1"/>
          </p:cNvSpPr>
          <p:nvPr/>
        </p:nvSpPr>
        <p:spPr bwMode="auto">
          <a:xfrm>
            <a:off x="6935788" y="4572000"/>
            <a:ext cx="76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00000"/>
                </a:solidFill>
                <a:latin typeface="Arial" panose="020B0604020202020204" pitchFamily="34" charset="0"/>
              </a:rPr>
              <a:t>AS2</a:t>
            </a:r>
          </a:p>
        </p:txBody>
      </p:sp>
    </p:spTree>
    <p:extLst>
      <p:ext uri="{BB962C8B-B14F-4D97-AF65-F5344CB8AC3E}">
        <p14:creationId xmlns:p14="http://schemas.microsoft.com/office/powerpoint/2010/main" val="26032356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19F31AC-9EC3-4A5B-B40A-1EB22B3ABE0A}" type="slidenum">
              <a:rPr lang="en-US" altLang="en-US"/>
              <a:pPr/>
              <a:t>58</a:t>
            </a:fld>
            <a:endParaRPr lang="en-US" altLang="en-US"/>
          </a:p>
        </p:txBody>
      </p:sp>
      <p:sp>
        <p:nvSpPr>
          <p:cNvPr id="314370" name="Rectangle 2"/>
          <p:cNvSpPr>
            <a:spLocks noGrp="1" noChangeArrowheads="1"/>
          </p:cNvSpPr>
          <p:nvPr>
            <p:ph type="title"/>
          </p:nvPr>
        </p:nvSpPr>
        <p:spPr/>
        <p:txBody>
          <a:bodyPr/>
          <a:lstStyle/>
          <a:p>
            <a:r>
              <a:rPr lang="en-US" altLang="en-US"/>
              <a:t>Internal BGP (I-BGP)</a:t>
            </a:r>
          </a:p>
        </p:txBody>
      </p:sp>
      <p:sp>
        <p:nvSpPr>
          <p:cNvPr id="314371" name="Rectangle 3"/>
          <p:cNvSpPr>
            <a:spLocks noGrp="1" noChangeArrowheads="1"/>
          </p:cNvSpPr>
          <p:nvPr>
            <p:ph type="body" idx="1"/>
          </p:nvPr>
        </p:nvSpPr>
        <p:spPr/>
        <p:txBody>
          <a:bodyPr/>
          <a:lstStyle/>
          <a:p>
            <a:r>
              <a:rPr lang="en-US" altLang="en-US" dirty="0"/>
              <a:t>Same messages as E-BGP</a:t>
            </a:r>
          </a:p>
          <a:p>
            <a:r>
              <a:rPr lang="en-US" altLang="en-US" dirty="0"/>
              <a:t>Different rules about re-advertising prefixes:</a:t>
            </a:r>
          </a:p>
          <a:p>
            <a:pPr lvl="1"/>
            <a:r>
              <a:rPr lang="en-US" altLang="en-US" sz="2000" dirty="0"/>
              <a:t>Prefix learned from E-BGP can be advertised to I-BGP neighbor and vice-versa, but </a:t>
            </a:r>
          </a:p>
          <a:p>
            <a:pPr lvl="1"/>
            <a:r>
              <a:rPr lang="en-US" altLang="en-US" sz="2000" dirty="0"/>
              <a:t>Prefix learned from one I-BGP neighbor </a:t>
            </a:r>
            <a:r>
              <a:rPr lang="en-US" altLang="en-US" sz="2000" dirty="0">
                <a:solidFill>
                  <a:srgbClr val="FF0000"/>
                </a:solidFill>
              </a:rPr>
              <a:t>cannot</a:t>
            </a:r>
            <a:r>
              <a:rPr lang="en-US" altLang="en-US" sz="2000" dirty="0"/>
              <a:t> be advertised to another I-BGP neighbor</a:t>
            </a:r>
          </a:p>
          <a:p>
            <a:pPr lvl="1"/>
            <a:r>
              <a:rPr lang="en-US" altLang="en-US" sz="2000" dirty="0"/>
              <a:t>Reason: no AS PATH within the same AS and thus danger of looping.</a:t>
            </a:r>
          </a:p>
        </p:txBody>
      </p:sp>
    </p:spTree>
    <p:extLst>
      <p:ext uri="{BB962C8B-B14F-4D97-AF65-F5344CB8AC3E}">
        <p14:creationId xmlns:p14="http://schemas.microsoft.com/office/powerpoint/2010/main" val="5945540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79E0F0F3-9E08-414D-8B5A-86C6841778B2}" type="slidenum">
              <a:rPr lang="en-US" altLang="en-US"/>
              <a:pPr/>
              <a:t>59</a:t>
            </a:fld>
            <a:endParaRPr lang="en-US" altLang="en-US"/>
          </a:p>
        </p:txBody>
      </p:sp>
      <p:sp>
        <p:nvSpPr>
          <p:cNvPr id="315394" name="Rectangle 2"/>
          <p:cNvSpPr>
            <a:spLocks noChangeArrowheads="1"/>
          </p:cNvSpPr>
          <p:nvPr/>
        </p:nvSpPr>
        <p:spPr bwMode="auto">
          <a:xfrm>
            <a:off x="685800" y="3733800"/>
            <a:ext cx="7543800" cy="2590800"/>
          </a:xfrm>
          <a:prstGeom prst="rect">
            <a:avLst/>
          </a:prstGeom>
          <a:solidFill>
            <a:srgbClr val="FFFFFF"/>
          </a:solid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315395" name="Rectangle 3"/>
          <p:cNvSpPr>
            <a:spLocks noGrp="1" noChangeArrowheads="1"/>
          </p:cNvSpPr>
          <p:nvPr>
            <p:ph type="title"/>
          </p:nvPr>
        </p:nvSpPr>
        <p:spPr/>
        <p:txBody>
          <a:bodyPr/>
          <a:lstStyle/>
          <a:p>
            <a:r>
              <a:rPr lang="en-US" altLang="en-US"/>
              <a:t>Internal BGP (I-BGP)</a:t>
            </a:r>
          </a:p>
        </p:txBody>
      </p:sp>
      <p:sp>
        <p:nvSpPr>
          <p:cNvPr id="315396" name="Oval 4"/>
          <p:cNvSpPr>
            <a:spLocks noChangeArrowheads="1"/>
          </p:cNvSpPr>
          <p:nvPr/>
        </p:nvSpPr>
        <p:spPr bwMode="auto">
          <a:xfrm>
            <a:off x="1647825" y="4164013"/>
            <a:ext cx="2590800" cy="1447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000">
              <a:solidFill>
                <a:srgbClr val="000000"/>
              </a:solidFill>
              <a:latin typeface="Arial" panose="020B0604020202020204" pitchFamily="34" charset="0"/>
            </a:endParaRPr>
          </a:p>
        </p:txBody>
      </p:sp>
      <p:sp>
        <p:nvSpPr>
          <p:cNvPr id="315397" name="Oval 5"/>
          <p:cNvSpPr>
            <a:spLocks noChangeArrowheads="1"/>
          </p:cNvSpPr>
          <p:nvPr/>
        </p:nvSpPr>
        <p:spPr bwMode="auto">
          <a:xfrm>
            <a:off x="5457825" y="4240213"/>
            <a:ext cx="2286000" cy="12192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000">
              <a:solidFill>
                <a:srgbClr val="000000"/>
              </a:solidFill>
              <a:latin typeface="Arial" panose="020B0604020202020204" pitchFamily="34" charset="0"/>
            </a:endParaRPr>
          </a:p>
        </p:txBody>
      </p:sp>
      <p:sp>
        <p:nvSpPr>
          <p:cNvPr id="315398" name="Line 6"/>
          <p:cNvSpPr>
            <a:spLocks noChangeShapeType="1"/>
          </p:cNvSpPr>
          <p:nvPr/>
        </p:nvSpPr>
        <p:spPr bwMode="auto">
          <a:xfrm>
            <a:off x="4010025" y="4849813"/>
            <a:ext cx="1676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399" name="Rectangle 7"/>
          <p:cNvSpPr>
            <a:spLocks noChangeArrowheads="1"/>
          </p:cNvSpPr>
          <p:nvPr/>
        </p:nvSpPr>
        <p:spPr bwMode="auto">
          <a:xfrm>
            <a:off x="3552825" y="462121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R3</a:t>
            </a:r>
          </a:p>
        </p:txBody>
      </p:sp>
      <p:sp>
        <p:nvSpPr>
          <p:cNvPr id="315400" name="Rectangle 8"/>
          <p:cNvSpPr>
            <a:spLocks noChangeArrowheads="1"/>
          </p:cNvSpPr>
          <p:nvPr/>
        </p:nvSpPr>
        <p:spPr bwMode="auto">
          <a:xfrm>
            <a:off x="5686425" y="462121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R4</a:t>
            </a:r>
          </a:p>
        </p:txBody>
      </p:sp>
      <p:sp>
        <p:nvSpPr>
          <p:cNvPr id="315401" name="Rectangle 9"/>
          <p:cNvSpPr>
            <a:spLocks noChangeArrowheads="1"/>
          </p:cNvSpPr>
          <p:nvPr/>
        </p:nvSpPr>
        <p:spPr bwMode="auto">
          <a:xfrm>
            <a:off x="2409825" y="424021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R1</a:t>
            </a:r>
          </a:p>
        </p:txBody>
      </p:sp>
      <p:sp>
        <p:nvSpPr>
          <p:cNvPr id="315402" name="Rectangle 10"/>
          <p:cNvSpPr>
            <a:spLocks noChangeArrowheads="1"/>
          </p:cNvSpPr>
          <p:nvPr/>
        </p:nvSpPr>
        <p:spPr bwMode="auto">
          <a:xfrm>
            <a:off x="2486025" y="5078413"/>
            <a:ext cx="457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solidFill>
                  <a:srgbClr val="000000"/>
                </a:solidFill>
                <a:latin typeface="Arial" panose="020B0604020202020204" pitchFamily="34" charset="0"/>
              </a:rPr>
              <a:t>R2</a:t>
            </a:r>
          </a:p>
        </p:txBody>
      </p:sp>
      <p:sp>
        <p:nvSpPr>
          <p:cNvPr id="315403" name="Text Box 11"/>
          <p:cNvSpPr txBox="1">
            <a:spLocks noChangeArrowheads="1"/>
          </p:cNvSpPr>
          <p:nvPr/>
        </p:nvSpPr>
        <p:spPr bwMode="auto">
          <a:xfrm>
            <a:off x="4375150" y="4403725"/>
            <a:ext cx="974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000000"/>
                </a:solidFill>
                <a:latin typeface="Arial" panose="020B0604020202020204" pitchFamily="34" charset="0"/>
              </a:rPr>
              <a:t>E-BGP</a:t>
            </a:r>
          </a:p>
        </p:txBody>
      </p:sp>
      <p:sp>
        <p:nvSpPr>
          <p:cNvPr id="315404" name="Line 12"/>
          <p:cNvSpPr>
            <a:spLocks noChangeShapeType="1"/>
          </p:cNvSpPr>
          <p:nvPr/>
        </p:nvSpPr>
        <p:spPr bwMode="auto">
          <a:xfrm>
            <a:off x="2867025" y="4468813"/>
            <a:ext cx="685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5" name="Line 13"/>
          <p:cNvSpPr>
            <a:spLocks noChangeShapeType="1"/>
          </p:cNvSpPr>
          <p:nvPr/>
        </p:nvSpPr>
        <p:spPr bwMode="auto">
          <a:xfrm flipV="1">
            <a:off x="2943225" y="5002213"/>
            <a:ext cx="609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6" name="Text Box 14"/>
          <p:cNvSpPr txBox="1">
            <a:spLocks noChangeArrowheads="1"/>
          </p:cNvSpPr>
          <p:nvPr/>
        </p:nvSpPr>
        <p:spPr bwMode="auto">
          <a:xfrm>
            <a:off x="3308350" y="5622925"/>
            <a:ext cx="87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a:solidFill>
                  <a:srgbClr val="000000"/>
                </a:solidFill>
                <a:latin typeface="Arial" panose="020B0604020202020204" pitchFamily="34" charset="0"/>
              </a:rPr>
              <a:t>I-BGP</a:t>
            </a:r>
          </a:p>
        </p:txBody>
      </p:sp>
      <p:sp>
        <p:nvSpPr>
          <p:cNvPr id="315407" name="Line 15"/>
          <p:cNvSpPr>
            <a:spLocks noChangeShapeType="1"/>
          </p:cNvSpPr>
          <p:nvPr/>
        </p:nvSpPr>
        <p:spPr bwMode="auto">
          <a:xfrm flipH="1" flipV="1">
            <a:off x="3171825" y="5230813"/>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8" name="Line 16"/>
          <p:cNvSpPr>
            <a:spLocks noChangeShapeType="1"/>
          </p:cNvSpPr>
          <p:nvPr/>
        </p:nvSpPr>
        <p:spPr bwMode="auto">
          <a:xfrm flipH="1" flipV="1">
            <a:off x="3171825" y="4621213"/>
            <a:ext cx="304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09" name="Text Box 17"/>
          <p:cNvSpPr txBox="1">
            <a:spLocks noChangeArrowheads="1"/>
          </p:cNvSpPr>
          <p:nvPr/>
        </p:nvSpPr>
        <p:spPr bwMode="auto">
          <a:xfrm>
            <a:off x="457200" y="1371600"/>
            <a:ext cx="83820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9063" indent="-119063">
              <a:defRPr sz="2400">
                <a:solidFill>
                  <a:schemeClr val="tx1"/>
                </a:solidFill>
                <a:latin typeface="Times New Roman" panose="02020603050405020304" pitchFamily="18" charset="0"/>
              </a:defRPr>
            </a:lvl1pPr>
            <a:lvl2pPr marL="571500" indent="-1143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eaLnBrk="0" hangingPunct="0">
              <a:buFontTx/>
              <a:buChar char="•"/>
            </a:pPr>
            <a:r>
              <a:rPr lang="en-US" altLang="en-US" sz="2000">
                <a:solidFill>
                  <a:srgbClr val="000000"/>
                </a:solidFill>
                <a:latin typeface="Arial" panose="020B0604020202020204" pitchFamily="34" charset="0"/>
              </a:rPr>
              <a:t>R3 can tell R1 and R2 prefixes from R4</a:t>
            </a:r>
          </a:p>
          <a:p>
            <a:pPr eaLnBrk="0" hangingPunct="0">
              <a:buFontTx/>
              <a:buChar char="•"/>
            </a:pPr>
            <a:r>
              <a:rPr lang="en-US" altLang="en-US" sz="2000">
                <a:solidFill>
                  <a:srgbClr val="000000"/>
                </a:solidFill>
                <a:latin typeface="Arial" panose="020B0604020202020204" pitchFamily="34" charset="0"/>
              </a:rPr>
              <a:t>R3 can tell R4 prefixes from R1 and R2</a:t>
            </a:r>
          </a:p>
          <a:p>
            <a:pPr eaLnBrk="0" hangingPunct="0">
              <a:buFontTx/>
              <a:buChar char="•"/>
            </a:pPr>
            <a:r>
              <a:rPr lang="en-US" altLang="en-US" sz="2000">
                <a:solidFill>
                  <a:srgbClr val="000000"/>
                </a:solidFill>
                <a:latin typeface="Arial" panose="020B0604020202020204" pitchFamily="34" charset="0"/>
              </a:rPr>
              <a:t>R3 cannot tell R2 prefixes from R1</a:t>
            </a:r>
          </a:p>
          <a:p>
            <a:pPr eaLnBrk="0" hangingPunct="0"/>
            <a:endParaRPr lang="en-US" altLang="en-US" sz="2000">
              <a:solidFill>
                <a:srgbClr val="000000"/>
              </a:solidFill>
              <a:latin typeface="Arial" panose="020B0604020202020204" pitchFamily="34" charset="0"/>
            </a:endParaRPr>
          </a:p>
          <a:p>
            <a:pPr eaLnBrk="0" hangingPunct="0"/>
            <a:r>
              <a:rPr lang="en-US" altLang="en-US" sz="2000">
                <a:solidFill>
                  <a:srgbClr val="000000"/>
                </a:solidFill>
                <a:latin typeface="Arial" panose="020B0604020202020204" pitchFamily="34" charset="0"/>
              </a:rPr>
              <a:t>R2 can only find these prefixes through a </a:t>
            </a:r>
            <a:r>
              <a:rPr lang="en-US" altLang="en-US" sz="2000" i="1">
                <a:solidFill>
                  <a:srgbClr val="000000"/>
                </a:solidFill>
                <a:latin typeface="Arial" panose="020B0604020202020204" pitchFamily="34" charset="0"/>
              </a:rPr>
              <a:t>direct connection</a:t>
            </a:r>
            <a:r>
              <a:rPr lang="en-US" altLang="en-US" sz="2000">
                <a:solidFill>
                  <a:srgbClr val="000000"/>
                </a:solidFill>
                <a:latin typeface="Arial" panose="020B0604020202020204" pitchFamily="34" charset="0"/>
              </a:rPr>
              <a:t> to R1</a:t>
            </a:r>
          </a:p>
          <a:p>
            <a:pPr eaLnBrk="0" hangingPunct="0"/>
            <a:r>
              <a:rPr lang="en-US" altLang="en-US" sz="2000">
                <a:solidFill>
                  <a:srgbClr val="000000"/>
                </a:solidFill>
                <a:latin typeface="Arial" panose="020B0604020202020204" pitchFamily="34" charset="0"/>
              </a:rPr>
              <a:t>Result: I-BGP routers must be fully connected (via TCP)!</a:t>
            </a:r>
          </a:p>
          <a:p>
            <a:pPr lvl="1" eaLnBrk="0" hangingPunct="0">
              <a:buFontTx/>
              <a:buChar char="•"/>
            </a:pPr>
            <a:r>
              <a:rPr lang="en-US" altLang="en-US" sz="2000">
                <a:solidFill>
                  <a:srgbClr val="000000"/>
                </a:solidFill>
                <a:latin typeface="Arial" panose="020B0604020202020204" pitchFamily="34" charset="0"/>
              </a:rPr>
              <a:t>contrast with E-BGP sessions that map to physical links</a:t>
            </a:r>
            <a:endParaRPr lang="en-US" altLang="en-US">
              <a:solidFill>
                <a:srgbClr val="000000"/>
              </a:solidFill>
              <a:latin typeface="Arial" panose="020B0604020202020204" pitchFamily="34" charset="0"/>
            </a:endParaRPr>
          </a:p>
        </p:txBody>
      </p:sp>
      <p:sp>
        <p:nvSpPr>
          <p:cNvPr id="315410" name="Line 18"/>
          <p:cNvSpPr>
            <a:spLocks noChangeShapeType="1"/>
          </p:cNvSpPr>
          <p:nvPr/>
        </p:nvSpPr>
        <p:spPr bwMode="auto">
          <a:xfrm flipH="1" flipV="1">
            <a:off x="2105025" y="3859213"/>
            <a:ext cx="4572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1" name="Line 19"/>
          <p:cNvSpPr>
            <a:spLocks noChangeShapeType="1"/>
          </p:cNvSpPr>
          <p:nvPr/>
        </p:nvSpPr>
        <p:spPr bwMode="auto">
          <a:xfrm flipH="1">
            <a:off x="2486025" y="5535613"/>
            <a:ext cx="1524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5412" name="Text Box 20"/>
          <p:cNvSpPr txBox="1">
            <a:spLocks noChangeArrowheads="1"/>
          </p:cNvSpPr>
          <p:nvPr/>
        </p:nvSpPr>
        <p:spPr bwMode="auto">
          <a:xfrm>
            <a:off x="1676400" y="4572000"/>
            <a:ext cx="76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00000"/>
                </a:solidFill>
                <a:latin typeface="Arial" panose="020B0604020202020204" pitchFamily="34" charset="0"/>
              </a:rPr>
              <a:t>AS1</a:t>
            </a:r>
          </a:p>
        </p:txBody>
      </p:sp>
      <p:sp>
        <p:nvSpPr>
          <p:cNvPr id="315413" name="Text Box 21"/>
          <p:cNvSpPr txBox="1">
            <a:spLocks noChangeArrowheads="1"/>
          </p:cNvSpPr>
          <p:nvPr/>
        </p:nvSpPr>
        <p:spPr bwMode="auto">
          <a:xfrm>
            <a:off x="7011988" y="4648200"/>
            <a:ext cx="760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solidFill>
                  <a:srgbClr val="000000"/>
                </a:solidFill>
                <a:latin typeface="Arial" panose="020B0604020202020204" pitchFamily="34" charset="0"/>
              </a:rPr>
              <a:t>AS2</a:t>
            </a:r>
          </a:p>
        </p:txBody>
      </p:sp>
    </p:spTree>
    <p:extLst>
      <p:ext uri="{BB962C8B-B14F-4D97-AF65-F5344CB8AC3E}">
        <p14:creationId xmlns:p14="http://schemas.microsoft.com/office/powerpoint/2010/main" val="1357196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GB" altLang="en-US" dirty="0" smtClean="0"/>
              <a:t>BGP -- Border </a:t>
            </a:r>
            <a:r>
              <a:rPr lang="en-GB" altLang="en-US" dirty="0"/>
              <a:t>Gateway Protocol</a:t>
            </a:r>
          </a:p>
        </p:txBody>
      </p:sp>
      <p:sp>
        <p:nvSpPr>
          <p:cNvPr id="622595" name="Rectangle 3"/>
          <p:cNvSpPr>
            <a:spLocks noGrp="1" noChangeArrowheads="1"/>
          </p:cNvSpPr>
          <p:nvPr>
            <p:ph type="body" idx="1"/>
          </p:nvPr>
        </p:nvSpPr>
        <p:spPr>
          <a:xfrm>
            <a:off x="628651" y="1371600"/>
            <a:ext cx="7886700" cy="4572000"/>
          </a:xfrm>
        </p:spPr>
        <p:txBody>
          <a:bodyPr>
            <a:normAutofit/>
          </a:bodyPr>
          <a:lstStyle/>
          <a:p>
            <a:pPr>
              <a:lnSpc>
                <a:spcPct val="85000"/>
              </a:lnSpc>
            </a:pPr>
            <a:r>
              <a:rPr lang="en-GB" altLang="en-US" sz="2400" dirty="0" smtClean="0"/>
              <a:t>An </a:t>
            </a:r>
            <a:r>
              <a:rPr lang="en-GB" altLang="en-US" sz="2400" dirty="0"/>
              <a:t>inter-Autonomous </a:t>
            </a:r>
            <a:r>
              <a:rPr lang="en-GB" altLang="en-US" sz="2400" dirty="0" smtClean="0"/>
              <a:t>Routing Protocol </a:t>
            </a:r>
          </a:p>
          <a:p>
            <a:pPr>
              <a:lnSpc>
                <a:spcPct val="85000"/>
              </a:lnSpc>
            </a:pPr>
            <a:r>
              <a:rPr lang="en-GB" altLang="en-US" sz="2400" dirty="0" smtClean="0"/>
              <a:t>RFC 1105, </a:t>
            </a:r>
            <a:r>
              <a:rPr lang="en-GB" altLang="en-US" sz="2400" dirty="0"/>
              <a:t>1989 -- A Border Gateway Protocol (BGP)</a:t>
            </a:r>
            <a:endParaRPr lang="en-GB" altLang="en-US" sz="2400" dirty="0" smtClean="0"/>
          </a:p>
          <a:p>
            <a:pPr>
              <a:lnSpc>
                <a:spcPct val="85000"/>
              </a:lnSpc>
            </a:pPr>
            <a:r>
              <a:rPr lang="en-GB" altLang="en-US" sz="2400" dirty="0" smtClean="0"/>
              <a:t>RFC 1163, </a:t>
            </a:r>
            <a:r>
              <a:rPr lang="en-GB" altLang="en-US" sz="2400" dirty="0"/>
              <a:t>1990 -- A Border Gateway Protocol (BGP)</a:t>
            </a:r>
            <a:endParaRPr lang="en-GB" altLang="en-US" sz="2400" dirty="0" smtClean="0"/>
          </a:p>
          <a:p>
            <a:pPr>
              <a:lnSpc>
                <a:spcPct val="85000"/>
              </a:lnSpc>
            </a:pPr>
            <a:r>
              <a:rPr lang="en-GB" altLang="en-US" sz="2400" dirty="0" smtClean="0"/>
              <a:t>RFC 1267, </a:t>
            </a:r>
            <a:r>
              <a:rPr lang="en-GB" altLang="en-US" sz="2400" dirty="0"/>
              <a:t>1991  </a:t>
            </a:r>
            <a:r>
              <a:rPr lang="en-GB" altLang="en-US" sz="2400" dirty="0" smtClean="0"/>
              <a:t>-- A </a:t>
            </a:r>
            <a:r>
              <a:rPr lang="en-GB" altLang="en-US" sz="2400" dirty="0"/>
              <a:t>Border Gateway Protocol 3 (BGP-3</a:t>
            </a:r>
            <a:r>
              <a:rPr lang="en-GB" altLang="en-US" sz="2400" dirty="0" smtClean="0"/>
              <a:t>)</a:t>
            </a:r>
            <a:endParaRPr lang="en-GB" altLang="en-US" sz="2100" dirty="0"/>
          </a:p>
          <a:p>
            <a:pPr>
              <a:lnSpc>
                <a:spcPct val="85000"/>
              </a:lnSpc>
            </a:pPr>
            <a:r>
              <a:rPr lang="en-GB" altLang="en-US" sz="2400" dirty="0" smtClean="0"/>
              <a:t>RFC 1771, 1995 – </a:t>
            </a:r>
            <a:r>
              <a:rPr lang="en-GB" altLang="en-US" sz="2400" dirty="0"/>
              <a:t>A Border Gateway Protocol 4 (BGP-4</a:t>
            </a:r>
            <a:r>
              <a:rPr lang="en-GB" altLang="en-US" sz="2400" dirty="0" smtClean="0"/>
              <a:t>)  </a:t>
            </a:r>
            <a:endParaRPr lang="en-GB" altLang="en-US" sz="2400" dirty="0"/>
          </a:p>
          <a:p>
            <a:pPr>
              <a:lnSpc>
                <a:spcPct val="85000"/>
              </a:lnSpc>
            </a:pPr>
            <a:r>
              <a:rPr lang="en-GB" altLang="en-US" sz="2400" dirty="0" smtClean="0"/>
              <a:t>Latest RFC 4271 </a:t>
            </a:r>
            <a:r>
              <a:rPr lang="en-GB" altLang="en-US" sz="2400" dirty="0"/>
              <a:t>-- A Border </a:t>
            </a:r>
            <a:r>
              <a:rPr lang="en-GB" altLang="en-US" sz="2400" dirty="0" smtClean="0"/>
              <a:t>Gateway </a:t>
            </a:r>
            <a:r>
              <a:rPr lang="en-GB" altLang="en-US" sz="2400" dirty="0"/>
              <a:t>Protocol 4 (BGP-4)</a:t>
            </a:r>
            <a:endParaRPr lang="en-GB" altLang="en-US" sz="2400" dirty="0" smtClean="0"/>
          </a:p>
          <a:p>
            <a:pPr>
              <a:lnSpc>
                <a:spcPct val="85000"/>
              </a:lnSpc>
            </a:pPr>
            <a:r>
              <a:rPr lang="en-GB" altLang="en-US" sz="2400" dirty="0" smtClean="0"/>
              <a:t>Use TCP as the transport protocol (Use port 179)</a:t>
            </a:r>
          </a:p>
          <a:p>
            <a:pPr lvl="1">
              <a:lnSpc>
                <a:spcPct val="110000"/>
              </a:lnSpc>
            </a:pPr>
            <a:r>
              <a:rPr lang="en-GB" altLang="en-US" dirty="0"/>
              <a:t> </a:t>
            </a:r>
            <a:r>
              <a:rPr lang="en-US" altLang="en-US" sz="2200" dirty="0" smtClean="0"/>
              <a:t>Eliminates the need </a:t>
            </a:r>
            <a:r>
              <a:rPr lang="en-US" altLang="en-US" sz="2200" dirty="0"/>
              <a:t>to implement explicit update fragmentation, </a:t>
            </a:r>
            <a:r>
              <a:rPr lang="en-US" altLang="en-US" sz="2200" dirty="0" smtClean="0"/>
              <a:t>retransmission, acknowledgement</a:t>
            </a:r>
            <a:r>
              <a:rPr lang="en-US" altLang="en-US" sz="2200" dirty="0"/>
              <a:t>, and sequencing.</a:t>
            </a:r>
            <a:endParaRPr lang="en-GB" altLang="en-US" sz="2200" dirty="0"/>
          </a:p>
        </p:txBody>
      </p:sp>
    </p:spTree>
    <p:extLst>
      <p:ext uri="{BB962C8B-B14F-4D97-AF65-F5344CB8AC3E}">
        <p14:creationId xmlns:p14="http://schemas.microsoft.com/office/powerpoint/2010/main" val="37480395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For Fully Meshed </a:t>
            </a:r>
            <a:r>
              <a:rPr lang="en-US" dirty="0" err="1" smtClean="0"/>
              <a:t>iBGP</a:t>
            </a:r>
            <a:r>
              <a:rPr lang="en-US" dirty="0" smtClean="0"/>
              <a:t> </a:t>
            </a:r>
            <a:endParaRPr lang="en-US" dirty="0"/>
          </a:p>
        </p:txBody>
      </p:sp>
      <p:sp>
        <p:nvSpPr>
          <p:cNvPr id="3" name="Content Placeholder 2"/>
          <p:cNvSpPr>
            <a:spLocks noGrp="1"/>
          </p:cNvSpPr>
          <p:nvPr>
            <p:ph idx="1"/>
          </p:nvPr>
        </p:nvSpPr>
        <p:spPr/>
        <p:txBody>
          <a:bodyPr/>
          <a:lstStyle/>
          <a:p>
            <a:r>
              <a:rPr lang="en-US" dirty="0" smtClean="0"/>
              <a:t>To prevent BGP routing loops within an AS</a:t>
            </a:r>
          </a:p>
          <a:p>
            <a:r>
              <a:rPr lang="en-US" dirty="0" smtClean="0"/>
              <a:t>To ensure that all routers along the path of a BGP route know how to forward packets to the destination</a:t>
            </a:r>
            <a:endParaRPr lang="en-US" dirty="0"/>
          </a:p>
        </p:txBody>
      </p:sp>
    </p:spTree>
    <p:extLst>
      <p:ext uri="{BB962C8B-B14F-4D97-AF65-F5344CB8AC3E}">
        <p14:creationId xmlns:p14="http://schemas.microsoft.com/office/powerpoint/2010/main" val="2714617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727075" y="220663"/>
            <a:ext cx="8186738" cy="1143000"/>
          </a:xfrm>
          <a:noFill/>
          <a:ln/>
        </p:spPr>
        <p:txBody>
          <a:bodyPr lIns="86034" tIns="43016" rIns="86034" bIns="43016" anchor="ctr"/>
          <a:lstStyle/>
          <a:p>
            <a:r>
              <a:rPr lang="en-GB" altLang="en-US" dirty="0"/>
              <a:t>Route Flap </a:t>
            </a:r>
            <a:r>
              <a:rPr lang="en-GB" altLang="en-US" dirty="0" smtClean="0"/>
              <a:t>Dampening</a:t>
            </a:r>
            <a:endParaRPr lang="en-GB" altLang="en-US" dirty="0"/>
          </a:p>
        </p:txBody>
      </p:sp>
      <p:sp>
        <p:nvSpPr>
          <p:cNvPr id="688131" name="Rectangle 3"/>
          <p:cNvSpPr>
            <a:spLocks noGrp="1" noChangeArrowheads="1"/>
          </p:cNvSpPr>
          <p:nvPr>
            <p:ph type="body" idx="1"/>
          </p:nvPr>
        </p:nvSpPr>
        <p:spPr>
          <a:noFill/>
          <a:ln/>
        </p:spPr>
        <p:txBody>
          <a:bodyPr lIns="86034" tIns="43016" rIns="86034" bIns="43016">
            <a:normAutofit/>
          </a:bodyPr>
          <a:lstStyle/>
          <a:p>
            <a:r>
              <a:rPr lang="en-GB" altLang="en-US" sz="2400" dirty="0"/>
              <a:t>Route flap</a:t>
            </a:r>
          </a:p>
          <a:p>
            <a:pPr lvl="1"/>
            <a:r>
              <a:rPr lang="en-GB" altLang="en-US" sz="2400" dirty="0"/>
              <a:t>Going up and down of path or change in attribute</a:t>
            </a:r>
          </a:p>
          <a:p>
            <a:pPr lvl="2"/>
            <a:r>
              <a:rPr lang="en-GB" altLang="en-US" sz="2400" dirty="0"/>
              <a:t>BGP WITHDRAW followed by UPDATE = 1 flap</a:t>
            </a:r>
          </a:p>
          <a:p>
            <a:pPr lvl="2"/>
            <a:r>
              <a:rPr lang="en-GB" altLang="en-US" sz="2400" dirty="0" err="1"/>
              <a:t>eBGP</a:t>
            </a:r>
            <a:r>
              <a:rPr lang="en-GB" altLang="en-US" sz="2400" dirty="0"/>
              <a:t> neighbour going down/up is NOT a flap</a:t>
            </a:r>
          </a:p>
          <a:p>
            <a:pPr lvl="1"/>
            <a:r>
              <a:rPr lang="en-GB" altLang="en-US" sz="2400" dirty="0"/>
              <a:t>Ripples through the entire Internet</a:t>
            </a:r>
          </a:p>
          <a:p>
            <a:pPr lvl="1"/>
            <a:r>
              <a:rPr lang="en-GB" altLang="en-US" sz="2400" dirty="0"/>
              <a:t>Wastes CPU</a:t>
            </a:r>
          </a:p>
          <a:p>
            <a:r>
              <a:rPr lang="en-GB" altLang="en-US" sz="2400" dirty="0" smtClean="0"/>
              <a:t>Route Dampening is to </a:t>
            </a:r>
            <a:r>
              <a:rPr lang="en-US" sz="2400" dirty="0"/>
              <a:t>To limit the propagation of flapping </a:t>
            </a:r>
            <a:r>
              <a:rPr lang="en-US" sz="2400" dirty="0" smtClean="0"/>
              <a:t>routes. Advertise stable routes only</a:t>
            </a:r>
            <a:endParaRPr lang="en-GB" altLang="en-US" sz="2400" dirty="0" smtClean="0"/>
          </a:p>
          <a:p>
            <a:r>
              <a:rPr lang="en-US" altLang="en-US" sz="2400" dirty="0" smtClean="0"/>
              <a:t>Described in</a:t>
            </a:r>
            <a:r>
              <a:rPr lang="en-GB" altLang="en-US" sz="2400" dirty="0" smtClean="0"/>
              <a:t> </a:t>
            </a:r>
            <a:r>
              <a:rPr lang="en-GB" altLang="en-US" sz="2400" dirty="0"/>
              <a:t>RFC2439</a:t>
            </a:r>
          </a:p>
        </p:txBody>
      </p:sp>
    </p:spTree>
    <p:extLst>
      <p:ext uri="{BB962C8B-B14F-4D97-AF65-F5344CB8AC3E}">
        <p14:creationId xmlns:p14="http://schemas.microsoft.com/office/powerpoint/2010/main" val="3255108162"/>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
            <a:ext cx="7886700" cy="854074"/>
          </a:xfrm>
        </p:spPr>
        <p:txBody>
          <a:bodyPr/>
          <a:lstStyle/>
          <a:p>
            <a:r>
              <a:rPr lang="en-US" dirty="0" smtClean="0"/>
              <a:t>Route Dampening</a:t>
            </a:r>
            <a:endParaRPr lang="en-US" dirty="0"/>
          </a:p>
        </p:txBody>
      </p:sp>
      <p:sp>
        <p:nvSpPr>
          <p:cNvPr id="3" name="Content Placeholder 2"/>
          <p:cNvSpPr>
            <a:spLocks noGrp="1"/>
          </p:cNvSpPr>
          <p:nvPr>
            <p:ph idx="1"/>
          </p:nvPr>
        </p:nvSpPr>
        <p:spPr>
          <a:xfrm>
            <a:off x="628650" y="1066800"/>
            <a:ext cx="7886700" cy="5110163"/>
          </a:xfrm>
        </p:spPr>
        <p:txBody>
          <a:bodyPr>
            <a:normAutofit/>
          </a:bodyPr>
          <a:lstStyle/>
          <a:p>
            <a:r>
              <a:rPr lang="en-US" dirty="0" smtClean="0"/>
              <a:t>Route </a:t>
            </a:r>
            <a:r>
              <a:rPr lang="en-US" dirty="0"/>
              <a:t>Dampening Parameters</a:t>
            </a:r>
            <a:r>
              <a:rPr lang="en-US" dirty="0" smtClean="0"/>
              <a:t>:</a:t>
            </a:r>
          </a:p>
          <a:p>
            <a:pPr lvl="1"/>
            <a:r>
              <a:rPr lang="en-US" b="1" dirty="0" smtClean="0">
                <a:solidFill>
                  <a:schemeClr val="accent5">
                    <a:lumMod val="75000"/>
                  </a:schemeClr>
                </a:solidFill>
              </a:rPr>
              <a:t>History </a:t>
            </a:r>
            <a:r>
              <a:rPr lang="en-US" b="1" dirty="0">
                <a:solidFill>
                  <a:schemeClr val="accent5">
                    <a:lumMod val="75000"/>
                  </a:schemeClr>
                </a:solidFill>
              </a:rPr>
              <a:t>state:</a:t>
            </a:r>
            <a:r>
              <a:rPr lang="en-US" dirty="0">
                <a:solidFill>
                  <a:schemeClr val="accent5">
                    <a:lumMod val="75000"/>
                  </a:schemeClr>
                </a:solidFill>
              </a:rPr>
              <a:t> After a single route flap, the route is assigned a penalty, and the dampening state of the route is set to History. </a:t>
            </a:r>
            <a:r>
              <a:rPr lang="en-US" dirty="0" smtClean="0">
                <a:solidFill>
                  <a:schemeClr val="accent5">
                    <a:lumMod val="75000"/>
                  </a:schemeClr>
                </a:solidFill>
              </a:rPr>
              <a:t>Each </a:t>
            </a:r>
            <a:r>
              <a:rPr lang="en-US" dirty="0">
                <a:solidFill>
                  <a:schemeClr val="accent5">
                    <a:lumMod val="75000"/>
                  </a:schemeClr>
                </a:solidFill>
              </a:rPr>
              <a:t>time the route flaps, the penalty increases</a:t>
            </a:r>
            <a:r>
              <a:rPr lang="en-US" dirty="0" smtClean="0">
                <a:solidFill>
                  <a:schemeClr val="accent5">
                    <a:lumMod val="75000"/>
                  </a:schemeClr>
                </a:solidFill>
              </a:rPr>
              <a:t>.</a:t>
            </a:r>
            <a:endParaRPr lang="en-US" dirty="0">
              <a:solidFill>
                <a:schemeClr val="accent5">
                  <a:lumMod val="75000"/>
                </a:schemeClr>
              </a:solidFill>
            </a:endParaRPr>
          </a:p>
          <a:p>
            <a:pPr lvl="1"/>
            <a:r>
              <a:rPr lang="en-US" b="1" dirty="0">
                <a:solidFill>
                  <a:schemeClr val="accent5">
                    <a:lumMod val="75000"/>
                  </a:schemeClr>
                </a:solidFill>
              </a:rPr>
              <a:t>Suppress limit:</a:t>
            </a:r>
            <a:r>
              <a:rPr lang="en-US" dirty="0">
                <a:solidFill>
                  <a:schemeClr val="accent5">
                    <a:lumMod val="75000"/>
                  </a:schemeClr>
                </a:solidFill>
              </a:rPr>
              <a:t> If the penalty exceeds the suppress limit, the route is Dampened. </a:t>
            </a:r>
            <a:r>
              <a:rPr lang="en-US" dirty="0" smtClean="0">
                <a:solidFill>
                  <a:schemeClr val="accent5">
                    <a:lumMod val="75000"/>
                  </a:schemeClr>
                </a:solidFill>
              </a:rPr>
              <a:t>When </a:t>
            </a:r>
            <a:r>
              <a:rPr lang="en-US" dirty="0">
                <a:solidFill>
                  <a:schemeClr val="accent5">
                    <a:lumMod val="75000"/>
                  </a:schemeClr>
                </a:solidFill>
              </a:rPr>
              <a:t>the route is in Damp state, the router is not considered for best path selection and is not advertised to BGP peers</a:t>
            </a:r>
            <a:r>
              <a:rPr lang="en-US" dirty="0" smtClean="0">
                <a:solidFill>
                  <a:schemeClr val="accent5">
                    <a:lumMod val="75000"/>
                  </a:schemeClr>
                </a:solidFill>
              </a:rPr>
              <a:t>.</a:t>
            </a:r>
            <a:endParaRPr lang="en-US" dirty="0">
              <a:solidFill>
                <a:schemeClr val="accent5">
                  <a:lumMod val="75000"/>
                </a:schemeClr>
              </a:solidFill>
            </a:endParaRPr>
          </a:p>
          <a:p>
            <a:pPr lvl="1"/>
            <a:r>
              <a:rPr lang="en-US" b="1" dirty="0">
                <a:solidFill>
                  <a:schemeClr val="accent5">
                    <a:lumMod val="75000"/>
                  </a:schemeClr>
                </a:solidFill>
              </a:rPr>
              <a:t>Half life:</a:t>
            </a:r>
            <a:r>
              <a:rPr lang="en-US" dirty="0">
                <a:solidFill>
                  <a:schemeClr val="accent5">
                    <a:lumMod val="75000"/>
                  </a:schemeClr>
                </a:solidFill>
              </a:rPr>
              <a:t> The penalty of a route is decreased based on the half-life period. The default half-life period is 15 minutes. The penalty on the route is reduced every 5 seconds.</a:t>
            </a:r>
          </a:p>
          <a:p>
            <a:pPr lvl="1"/>
            <a:r>
              <a:rPr lang="en-US" b="1" dirty="0">
                <a:solidFill>
                  <a:schemeClr val="accent5">
                    <a:lumMod val="75000"/>
                  </a:schemeClr>
                </a:solidFill>
              </a:rPr>
              <a:t>Reuse limit:</a:t>
            </a:r>
            <a:r>
              <a:rPr lang="en-US" dirty="0">
                <a:solidFill>
                  <a:schemeClr val="accent5">
                    <a:lumMod val="75000"/>
                  </a:schemeClr>
                </a:solidFill>
              </a:rPr>
              <a:t> When the penalty falls below the reuse limit, the route is unsuppressed. </a:t>
            </a:r>
            <a:r>
              <a:rPr lang="en-US" dirty="0" smtClean="0">
                <a:solidFill>
                  <a:schemeClr val="accent5">
                    <a:lumMod val="75000"/>
                  </a:schemeClr>
                </a:solidFill>
              </a:rPr>
              <a:t>When </a:t>
            </a:r>
            <a:r>
              <a:rPr lang="en-US" dirty="0">
                <a:solidFill>
                  <a:schemeClr val="accent5">
                    <a:lumMod val="75000"/>
                  </a:schemeClr>
                </a:solidFill>
              </a:rPr>
              <a:t>the penalty falls below half of reuse limit, the history of the route is cleared. </a:t>
            </a:r>
          </a:p>
          <a:p>
            <a:pPr lvl="1"/>
            <a:r>
              <a:rPr lang="en-US" b="1" dirty="0">
                <a:solidFill>
                  <a:schemeClr val="accent5">
                    <a:lumMod val="75000"/>
                  </a:schemeClr>
                </a:solidFill>
              </a:rPr>
              <a:t>Maximum suppress limit:</a:t>
            </a:r>
            <a:r>
              <a:rPr lang="en-US" dirty="0">
                <a:solidFill>
                  <a:schemeClr val="accent5">
                    <a:lumMod val="75000"/>
                  </a:schemeClr>
                </a:solidFill>
              </a:rPr>
              <a:t> It is the maximum amount of time a route can be suppressed for. </a:t>
            </a:r>
            <a:endParaRPr lang="en-US" dirty="0" smtClean="0">
              <a:solidFill>
                <a:schemeClr val="accent5">
                  <a:lumMod val="75000"/>
                </a:schemeClr>
              </a:solidFill>
            </a:endParaRPr>
          </a:p>
          <a:p>
            <a:pPr lvl="1"/>
            <a:r>
              <a:rPr lang="en-US" dirty="0" smtClean="0">
                <a:solidFill>
                  <a:srgbClr val="C00000"/>
                </a:solidFill>
              </a:rPr>
              <a:t>Cisco Default: Penalty = 1000 per flap. Suppress </a:t>
            </a:r>
            <a:r>
              <a:rPr lang="en-US" dirty="0">
                <a:solidFill>
                  <a:srgbClr val="C00000"/>
                </a:solidFill>
              </a:rPr>
              <a:t>limit = 2000, half-life period = 15 minutes, reuse-limit = 750 and maximum suppress-limit = 60 minutes.</a:t>
            </a:r>
          </a:p>
          <a:p>
            <a:pPr lvl="1"/>
            <a:endParaRPr lang="en-US" dirty="0"/>
          </a:p>
        </p:txBody>
      </p:sp>
    </p:spTree>
    <p:extLst>
      <p:ext uri="{BB962C8B-B14F-4D97-AF65-F5344CB8AC3E}">
        <p14:creationId xmlns:p14="http://schemas.microsoft.com/office/powerpoint/2010/main" val="231691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n-GB" altLang="en-US"/>
              <a:t>Operation</a:t>
            </a:r>
          </a:p>
        </p:txBody>
      </p:sp>
      <p:sp>
        <p:nvSpPr>
          <p:cNvPr id="690179" name="Rectangle 3"/>
          <p:cNvSpPr>
            <a:spLocks noGrp="1" noChangeArrowheads="1"/>
          </p:cNvSpPr>
          <p:nvPr>
            <p:ph type="body" idx="1"/>
          </p:nvPr>
        </p:nvSpPr>
        <p:spPr/>
        <p:txBody>
          <a:bodyPr/>
          <a:lstStyle/>
          <a:p>
            <a:pPr>
              <a:lnSpc>
                <a:spcPct val="85000"/>
              </a:lnSpc>
              <a:buClr>
                <a:schemeClr val="folHlink"/>
              </a:buClr>
            </a:pPr>
            <a:r>
              <a:rPr lang="en-GB" altLang="en-US" sz="2500"/>
              <a:t>Add penalty (1000) for each flap</a:t>
            </a:r>
            <a:endParaRPr lang="en-US" altLang="en-US" sz="2500"/>
          </a:p>
          <a:p>
            <a:pPr lvl="1">
              <a:lnSpc>
                <a:spcPct val="85000"/>
              </a:lnSpc>
              <a:buClr>
                <a:schemeClr val="folHlink"/>
              </a:buClr>
            </a:pPr>
            <a:r>
              <a:rPr lang="en-US" altLang="en-US" sz="2000"/>
              <a:t>Change in attribute gets penalty of 500</a:t>
            </a:r>
            <a:endParaRPr lang="en-GB" altLang="en-US" sz="2000"/>
          </a:p>
          <a:p>
            <a:pPr>
              <a:lnSpc>
                <a:spcPct val="85000"/>
              </a:lnSpc>
              <a:buClr>
                <a:schemeClr val="folHlink"/>
              </a:buClr>
            </a:pPr>
            <a:r>
              <a:rPr lang="en-GB" altLang="en-US" sz="2500"/>
              <a:t>Exponentially decay penalty</a:t>
            </a:r>
          </a:p>
          <a:p>
            <a:pPr lvl="1">
              <a:lnSpc>
                <a:spcPct val="85000"/>
              </a:lnSpc>
              <a:buClr>
                <a:schemeClr val="folHlink"/>
              </a:buClr>
              <a:buFont typeface="Arial" panose="020B0604020202020204" pitchFamily="34" charset="0"/>
              <a:buNone/>
            </a:pPr>
            <a:r>
              <a:rPr lang="en-GB" altLang="en-US" sz="2000"/>
              <a:t>half life determines decay rate</a:t>
            </a:r>
          </a:p>
          <a:p>
            <a:pPr>
              <a:lnSpc>
                <a:spcPct val="85000"/>
              </a:lnSpc>
              <a:buClr>
                <a:schemeClr val="folHlink"/>
              </a:buClr>
            </a:pPr>
            <a:r>
              <a:rPr lang="en-GB" altLang="en-US" sz="2500"/>
              <a:t>Penalty above suppress-limit</a:t>
            </a:r>
          </a:p>
          <a:p>
            <a:pPr lvl="1">
              <a:lnSpc>
                <a:spcPct val="85000"/>
              </a:lnSpc>
              <a:buClr>
                <a:schemeClr val="folHlink"/>
              </a:buClr>
              <a:buFont typeface="Arial" panose="020B0604020202020204" pitchFamily="34" charset="0"/>
              <a:buNone/>
            </a:pPr>
            <a:r>
              <a:rPr lang="en-GB" altLang="en-US" sz="2000"/>
              <a:t>do not advertise route to BGP peers</a:t>
            </a:r>
          </a:p>
          <a:p>
            <a:pPr>
              <a:lnSpc>
                <a:spcPct val="85000"/>
              </a:lnSpc>
              <a:buClr>
                <a:schemeClr val="folHlink"/>
              </a:buClr>
            </a:pPr>
            <a:r>
              <a:rPr lang="en-GB" altLang="en-US" sz="2500"/>
              <a:t>Penalty decayed below reuse-limit</a:t>
            </a:r>
          </a:p>
          <a:p>
            <a:pPr lvl="1">
              <a:lnSpc>
                <a:spcPct val="85000"/>
              </a:lnSpc>
              <a:buClr>
                <a:schemeClr val="folHlink"/>
              </a:buClr>
              <a:buFont typeface="Arial" panose="020B0604020202020204" pitchFamily="34" charset="0"/>
              <a:buNone/>
            </a:pPr>
            <a:r>
              <a:rPr lang="en-GB" altLang="en-US" sz="2000"/>
              <a:t>re-advertise route to BGP peers</a:t>
            </a:r>
            <a:endParaRPr lang="en-US" altLang="en-US" sz="2000"/>
          </a:p>
          <a:p>
            <a:pPr lvl="1">
              <a:lnSpc>
                <a:spcPct val="85000"/>
              </a:lnSpc>
              <a:buClr>
                <a:schemeClr val="folHlink"/>
              </a:buClr>
              <a:buFont typeface="Arial" panose="020B0604020202020204" pitchFamily="34" charset="0"/>
              <a:buNone/>
            </a:pPr>
            <a:r>
              <a:rPr lang="en-US" altLang="en-US" sz="2000"/>
              <a:t>penalty reset to zero when it is half of reuse-limit</a:t>
            </a:r>
            <a:endParaRPr lang="en-GB" altLang="en-US" sz="2000"/>
          </a:p>
        </p:txBody>
      </p:sp>
    </p:spTree>
    <p:extLst>
      <p:ext uri="{BB962C8B-B14F-4D97-AF65-F5344CB8AC3E}">
        <p14:creationId xmlns:p14="http://schemas.microsoft.com/office/powerpoint/2010/main" val="2778925895"/>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n-US" altLang="en-US"/>
              <a:t>Operation</a:t>
            </a:r>
          </a:p>
        </p:txBody>
      </p:sp>
      <p:grpSp>
        <p:nvGrpSpPr>
          <p:cNvPr id="691203" name="Group 3"/>
          <p:cNvGrpSpPr>
            <a:grpSpLocks/>
          </p:cNvGrpSpPr>
          <p:nvPr/>
        </p:nvGrpSpPr>
        <p:grpSpPr bwMode="auto">
          <a:xfrm>
            <a:off x="381000" y="1600200"/>
            <a:ext cx="8128000" cy="4927600"/>
            <a:chOff x="192" y="949"/>
            <a:chExt cx="4510" cy="2677"/>
          </a:xfrm>
        </p:grpSpPr>
        <p:sp>
          <p:nvSpPr>
            <p:cNvPr id="691204" name="Rectangle 4"/>
            <p:cNvSpPr>
              <a:spLocks noChangeArrowheads="1"/>
            </p:cNvSpPr>
            <p:nvPr/>
          </p:nvSpPr>
          <p:spPr bwMode="auto">
            <a:xfrm>
              <a:off x="2270" y="2029"/>
              <a:ext cx="707" cy="153"/>
            </a:xfrm>
            <a:prstGeom prst="rect">
              <a:avLst/>
            </a:prstGeom>
            <a:solidFill>
              <a:srgbClr val="FFE59B"/>
            </a:solidFill>
            <a:ln w="12700">
              <a:solidFill>
                <a:schemeClr val="tx1"/>
              </a:solidFill>
              <a:miter lim="800000"/>
              <a:headEnd/>
              <a:tailEnd/>
            </a:ln>
            <a:effectLst>
              <a:outerShdw dist="35921" dir="2700000" algn="ctr" rotWithShape="0">
                <a:schemeClr val="tx1"/>
              </a:outerShdw>
            </a:effectLst>
          </p:spPr>
          <p:txBody>
            <a:bodyPr lIns="81522" tIns="41555" rIns="81522" bIns="41555">
              <a:spAutoFit/>
            </a:bodyPr>
            <a:lstStyle/>
            <a:p>
              <a:endParaRPr lang="en-US"/>
            </a:p>
          </p:txBody>
        </p:sp>
        <p:sp>
          <p:nvSpPr>
            <p:cNvPr id="691205" name="Text Box 5"/>
            <p:cNvSpPr txBox="1">
              <a:spLocks noChangeArrowheads="1"/>
            </p:cNvSpPr>
            <p:nvPr/>
          </p:nvSpPr>
          <p:spPr bwMode="auto">
            <a:xfrm>
              <a:off x="2256" y="2026"/>
              <a:ext cx="768"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nchorCtr="1">
              <a:spAutoFit/>
            </a:bodyPr>
            <a:lstStyle/>
            <a:p>
              <a:pPr>
                <a:lnSpc>
                  <a:spcPct val="95000"/>
                </a:lnSpc>
                <a:spcBef>
                  <a:spcPct val="50000"/>
                </a:spcBef>
                <a:buClr>
                  <a:schemeClr val="accent2"/>
                </a:buClr>
                <a:buFont typeface="Arial" panose="020B0604020202020204" pitchFamily="34" charset="0"/>
                <a:buNone/>
              </a:pPr>
              <a:r>
                <a:rPr lang="en-GB" altLang="en-US" sz="1400"/>
                <a:t>Reuse limit</a:t>
              </a:r>
            </a:p>
          </p:txBody>
        </p:sp>
        <p:sp>
          <p:nvSpPr>
            <p:cNvPr id="691206" name="Freeform 6"/>
            <p:cNvSpPr>
              <a:spLocks/>
            </p:cNvSpPr>
            <p:nvPr/>
          </p:nvSpPr>
          <p:spPr bwMode="auto">
            <a:xfrm>
              <a:off x="1386" y="949"/>
              <a:ext cx="2885" cy="1702"/>
            </a:xfrm>
            <a:custGeom>
              <a:avLst/>
              <a:gdLst>
                <a:gd name="T0" fmla="*/ 2870 w 2885"/>
                <a:gd name="T1" fmla="*/ 1522 h 1702"/>
                <a:gd name="T2" fmla="*/ 2836 w 2885"/>
                <a:gd name="T3" fmla="*/ 1514 h 1702"/>
                <a:gd name="T4" fmla="*/ 2807 w 2885"/>
                <a:gd name="T5" fmla="*/ 1514 h 1702"/>
                <a:gd name="T6" fmla="*/ 2772 w 2885"/>
                <a:gd name="T7" fmla="*/ 1500 h 1702"/>
                <a:gd name="T8" fmla="*/ 2730 w 2885"/>
                <a:gd name="T9" fmla="*/ 1500 h 1702"/>
                <a:gd name="T10" fmla="*/ 2695 w 2885"/>
                <a:gd name="T11" fmla="*/ 1486 h 1702"/>
                <a:gd name="T12" fmla="*/ 2653 w 2885"/>
                <a:gd name="T13" fmla="*/ 1471 h 1702"/>
                <a:gd name="T14" fmla="*/ 2625 w 2885"/>
                <a:gd name="T15" fmla="*/ 1471 h 1702"/>
                <a:gd name="T16" fmla="*/ 2589 w 2885"/>
                <a:gd name="T17" fmla="*/ 1464 h 1702"/>
                <a:gd name="T18" fmla="*/ 2562 w 2885"/>
                <a:gd name="T19" fmla="*/ 1457 h 1702"/>
                <a:gd name="T20" fmla="*/ 2527 w 2885"/>
                <a:gd name="T21" fmla="*/ 1451 h 1702"/>
                <a:gd name="T22" fmla="*/ 2484 w 2885"/>
                <a:gd name="T23" fmla="*/ 1443 h 1702"/>
                <a:gd name="T24" fmla="*/ 2441 w 2885"/>
                <a:gd name="T25" fmla="*/ 1421 h 1702"/>
                <a:gd name="T26" fmla="*/ 2408 w 2885"/>
                <a:gd name="T27" fmla="*/ 1400 h 1702"/>
                <a:gd name="T28" fmla="*/ 2371 w 2885"/>
                <a:gd name="T29" fmla="*/ 1392 h 1702"/>
                <a:gd name="T30" fmla="*/ 2337 w 2885"/>
                <a:gd name="T31" fmla="*/ 1371 h 1702"/>
                <a:gd name="T32" fmla="*/ 2302 w 2885"/>
                <a:gd name="T33" fmla="*/ 1356 h 1702"/>
                <a:gd name="T34" fmla="*/ 2253 w 2885"/>
                <a:gd name="T35" fmla="*/ 1322 h 1702"/>
                <a:gd name="T36" fmla="*/ 2211 w 2885"/>
                <a:gd name="T37" fmla="*/ 1300 h 1702"/>
                <a:gd name="T38" fmla="*/ 2175 w 2885"/>
                <a:gd name="T39" fmla="*/ 1271 h 1702"/>
                <a:gd name="T40" fmla="*/ 2133 w 2885"/>
                <a:gd name="T41" fmla="*/ 1249 h 1702"/>
                <a:gd name="T42" fmla="*/ 2105 w 2885"/>
                <a:gd name="T43" fmla="*/ 1234 h 1702"/>
                <a:gd name="T44" fmla="*/ 2078 w 2885"/>
                <a:gd name="T45" fmla="*/ 1214 h 1702"/>
                <a:gd name="T46" fmla="*/ 2056 w 2885"/>
                <a:gd name="T47" fmla="*/ 1185 h 1702"/>
                <a:gd name="T48" fmla="*/ 2035 w 2885"/>
                <a:gd name="T49" fmla="*/ 1169 h 1702"/>
                <a:gd name="T50" fmla="*/ 1992 w 2885"/>
                <a:gd name="T51" fmla="*/ 1141 h 1702"/>
                <a:gd name="T52" fmla="*/ 1965 w 2885"/>
                <a:gd name="T53" fmla="*/ 1105 h 1702"/>
                <a:gd name="T54" fmla="*/ 1937 w 2885"/>
                <a:gd name="T55" fmla="*/ 1069 h 1702"/>
                <a:gd name="T56" fmla="*/ 1894 w 2885"/>
                <a:gd name="T57" fmla="*/ 1033 h 1702"/>
                <a:gd name="T58" fmla="*/ 1866 w 2885"/>
                <a:gd name="T59" fmla="*/ 1004 h 1702"/>
                <a:gd name="T60" fmla="*/ 1838 w 2885"/>
                <a:gd name="T61" fmla="*/ 961 h 1702"/>
                <a:gd name="T62" fmla="*/ 1811 w 2885"/>
                <a:gd name="T63" fmla="*/ 918 h 1702"/>
                <a:gd name="T64" fmla="*/ 1776 w 2885"/>
                <a:gd name="T65" fmla="*/ 868 h 1702"/>
                <a:gd name="T66" fmla="*/ 1748 w 2885"/>
                <a:gd name="T67" fmla="*/ 832 h 1702"/>
                <a:gd name="T68" fmla="*/ 1720 w 2885"/>
                <a:gd name="T69" fmla="*/ 796 h 1702"/>
                <a:gd name="T70" fmla="*/ 1698 w 2885"/>
                <a:gd name="T71" fmla="*/ 760 h 1702"/>
                <a:gd name="T72" fmla="*/ 1671 w 2885"/>
                <a:gd name="T73" fmla="*/ 732 h 1702"/>
                <a:gd name="T74" fmla="*/ 1657 w 2885"/>
                <a:gd name="T75" fmla="*/ 703 h 1702"/>
                <a:gd name="T76" fmla="*/ 1628 w 2885"/>
                <a:gd name="T77" fmla="*/ 674 h 1702"/>
                <a:gd name="T78" fmla="*/ 1614 w 2885"/>
                <a:gd name="T79" fmla="*/ 652 h 1702"/>
                <a:gd name="T80" fmla="*/ 1593 w 2885"/>
                <a:gd name="T81" fmla="*/ 617 h 1702"/>
                <a:gd name="T82" fmla="*/ 1572 w 2885"/>
                <a:gd name="T83" fmla="*/ 587 h 1702"/>
                <a:gd name="T84" fmla="*/ 1550 w 2885"/>
                <a:gd name="T85" fmla="*/ 552 h 1702"/>
                <a:gd name="T86" fmla="*/ 1530 w 2885"/>
                <a:gd name="T87" fmla="*/ 522 h 1702"/>
                <a:gd name="T88" fmla="*/ 1502 w 2885"/>
                <a:gd name="T89" fmla="*/ 480 h 1702"/>
                <a:gd name="T90" fmla="*/ 1487 w 2885"/>
                <a:gd name="T91" fmla="*/ 451 h 1702"/>
                <a:gd name="T92" fmla="*/ 1474 w 2885"/>
                <a:gd name="T93" fmla="*/ 423 h 1702"/>
                <a:gd name="T94" fmla="*/ 1417 w 2885"/>
                <a:gd name="T95" fmla="*/ 323 h 1702"/>
                <a:gd name="T96" fmla="*/ 1229 w 2885"/>
                <a:gd name="T97" fmla="*/ 0 h 1702"/>
                <a:gd name="T98" fmla="*/ 1130 w 2885"/>
                <a:gd name="T99" fmla="*/ 305 h 1702"/>
                <a:gd name="T100" fmla="*/ 1023 w 2885"/>
                <a:gd name="T101" fmla="*/ 645 h 1702"/>
                <a:gd name="T102" fmla="*/ 781 w 2885"/>
                <a:gd name="T103" fmla="*/ 546 h 1702"/>
                <a:gd name="T104" fmla="*/ 665 w 2885"/>
                <a:gd name="T105" fmla="*/ 896 h 1702"/>
                <a:gd name="T106" fmla="*/ 530 w 2885"/>
                <a:gd name="T107" fmla="*/ 1218 h 1702"/>
                <a:gd name="T108" fmla="*/ 253 w 2885"/>
                <a:gd name="T109" fmla="*/ 1084 h 1702"/>
                <a:gd name="T110" fmla="*/ 145 w 2885"/>
                <a:gd name="T111" fmla="*/ 1433 h 1702"/>
                <a:gd name="T112" fmla="*/ 0 w 2885"/>
                <a:gd name="T113" fmla="*/ 1702 h 1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885" h="1702">
                  <a:moveTo>
                    <a:pt x="2885" y="1530"/>
                  </a:moveTo>
                  <a:lnTo>
                    <a:pt x="2870" y="1522"/>
                  </a:lnTo>
                  <a:lnTo>
                    <a:pt x="2850" y="1522"/>
                  </a:lnTo>
                  <a:lnTo>
                    <a:pt x="2836" y="1514"/>
                  </a:lnTo>
                  <a:lnTo>
                    <a:pt x="2821" y="1514"/>
                  </a:lnTo>
                  <a:lnTo>
                    <a:pt x="2807" y="1514"/>
                  </a:lnTo>
                  <a:lnTo>
                    <a:pt x="2786" y="1508"/>
                  </a:lnTo>
                  <a:lnTo>
                    <a:pt x="2772" y="1500"/>
                  </a:lnTo>
                  <a:lnTo>
                    <a:pt x="2758" y="1500"/>
                  </a:lnTo>
                  <a:lnTo>
                    <a:pt x="2730" y="1500"/>
                  </a:lnTo>
                  <a:lnTo>
                    <a:pt x="2710" y="1492"/>
                  </a:lnTo>
                  <a:lnTo>
                    <a:pt x="2695" y="1486"/>
                  </a:lnTo>
                  <a:lnTo>
                    <a:pt x="2674" y="1478"/>
                  </a:lnTo>
                  <a:lnTo>
                    <a:pt x="2653" y="1471"/>
                  </a:lnTo>
                  <a:lnTo>
                    <a:pt x="2639" y="1471"/>
                  </a:lnTo>
                  <a:lnTo>
                    <a:pt x="2625" y="1471"/>
                  </a:lnTo>
                  <a:lnTo>
                    <a:pt x="2610" y="1471"/>
                  </a:lnTo>
                  <a:lnTo>
                    <a:pt x="2589" y="1464"/>
                  </a:lnTo>
                  <a:lnTo>
                    <a:pt x="2576" y="1464"/>
                  </a:lnTo>
                  <a:lnTo>
                    <a:pt x="2562" y="1457"/>
                  </a:lnTo>
                  <a:lnTo>
                    <a:pt x="2541" y="1457"/>
                  </a:lnTo>
                  <a:lnTo>
                    <a:pt x="2527" y="1451"/>
                  </a:lnTo>
                  <a:lnTo>
                    <a:pt x="2512" y="1451"/>
                  </a:lnTo>
                  <a:lnTo>
                    <a:pt x="2484" y="1443"/>
                  </a:lnTo>
                  <a:lnTo>
                    <a:pt x="2463" y="1428"/>
                  </a:lnTo>
                  <a:lnTo>
                    <a:pt x="2441" y="1421"/>
                  </a:lnTo>
                  <a:lnTo>
                    <a:pt x="2428" y="1413"/>
                  </a:lnTo>
                  <a:lnTo>
                    <a:pt x="2408" y="1400"/>
                  </a:lnTo>
                  <a:lnTo>
                    <a:pt x="2393" y="1392"/>
                  </a:lnTo>
                  <a:lnTo>
                    <a:pt x="2371" y="1392"/>
                  </a:lnTo>
                  <a:lnTo>
                    <a:pt x="2358" y="1378"/>
                  </a:lnTo>
                  <a:lnTo>
                    <a:pt x="2337" y="1371"/>
                  </a:lnTo>
                  <a:lnTo>
                    <a:pt x="2323" y="1363"/>
                  </a:lnTo>
                  <a:lnTo>
                    <a:pt x="2302" y="1356"/>
                  </a:lnTo>
                  <a:lnTo>
                    <a:pt x="2274" y="1335"/>
                  </a:lnTo>
                  <a:lnTo>
                    <a:pt x="2253" y="1322"/>
                  </a:lnTo>
                  <a:lnTo>
                    <a:pt x="2232" y="1314"/>
                  </a:lnTo>
                  <a:lnTo>
                    <a:pt x="2211" y="1300"/>
                  </a:lnTo>
                  <a:lnTo>
                    <a:pt x="2189" y="1284"/>
                  </a:lnTo>
                  <a:lnTo>
                    <a:pt x="2175" y="1271"/>
                  </a:lnTo>
                  <a:lnTo>
                    <a:pt x="2155" y="1263"/>
                  </a:lnTo>
                  <a:lnTo>
                    <a:pt x="2133" y="1249"/>
                  </a:lnTo>
                  <a:lnTo>
                    <a:pt x="2119" y="1242"/>
                  </a:lnTo>
                  <a:lnTo>
                    <a:pt x="2105" y="1234"/>
                  </a:lnTo>
                  <a:lnTo>
                    <a:pt x="2092" y="1220"/>
                  </a:lnTo>
                  <a:lnTo>
                    <a:pt x="2078" y="1214"/>
                  </a:lnTo>
                  <a:lnTo>
                    <a:pt x="2063" y="1198"/>
                  </a:lnTo>
                  <a:lnTo>
                    <a:pt x="2056" y="1185"/>
                  </a:lnTo>
                  <a:lnTo>
                    <a:pt x="2041" y="1185"/>
                  </a:lnTo>
                  <a:lnTo>
                    <a:pt x="2035" y="1169"/>
                  </a:lnTo>
                  <a:lnTo>
                    <a:pt x="2007" y="1148"/>
                  </a:lnTo>
                  <a:lnTo>
                    <a:pt x="1992" y="1141"/>
                  </a:lnTo>
                  <a:lnTo>
                    <a:pt x="1979" y="1119"/>
                  </a:lnTo>
                  <a:lnTo>
                    <a:pt x="1965" y="1105"/>
                  </a:lnTo>
                  <a:lnTo>
                    <a:pt x="1952" y="1090"/>
                  </a:lnTo>
                  <a:lnTo>
                    <a:pt x="1937" y="1069"/>
                  </a:lnTo>
                  <a:lnTo>
                    <a:pt x="1923" y="1055"/>
                  </a:lnTo>
                  <a:lnTo>
                    <a:pt x="1894" y="1033"/>
                  </a:lnTo>
                  <a:lnTo>
                    <a:pt x="1881" y="1012"/>
                  </a:lnTo>
                  <a:lnTo>
                    <a:pt x="1866" y="1004"/>
                  </a:lnTo>
                  <a:lnTo>
                    <a:pt x="1852" y="982"/>
                  </a:lnTo>
                  <a:lnTo>
                    <a:pt x="1838" y="961"/>
                  </a:lnTo>
                  <a:lnTo>
                    <a:pt x="1825" y="940"/>
                  </a:lnTo>
                  <a:lnTo>
                    <a:pt x="1811" y="918"/>
                  </a:lnTo>
                  <a:lnTo>
                    <a:pt x="1797" y="897"/>
                  </a:lnTo>
                  <a:lnTo>
                    <a:pt x="1776" y="868"/>
                  </a:lnTo>
                  <a:lnTo>
                    <a:pt x="1761" y="846"/>
                  </a:lnTo>
                  <a:lnTo>
                    <a:pt x="1748" y="832"/>
                  </a:lnTo>
                  <a:lnTo>
                    <a:pt x="1733" y="811"/>
                  </a:lnTo>
                  <a:lnTo>
                    <a:pt x="1720" y="796"/>
                  </a:lnTo>
                  <a:lnTo>
                    <a:pt x="1712" y="774"/>
                  </a:lnTo>
                  <a:lnTo>
                    <a:pt x="1698" y="760"/>
                  </a:lnTo>
                  <a:lnTo>
                    <a:pt x="1683" y="746"/>
                  </a:lnTo>
                  <a:lnTo>
                    <a:pt x="1671" y="732"/>
                  </a:lnTo>
                  <a:lnTo>
                    <a:pt x="1671" y="716"/>
                  </a:lnTo>
                  <a:lnTo>
                    <a:pt x="1657" y="703"/>
                  </a:lnTo>
                  <a:lnTo>
                    <a:pt x="1635" y="689"/>
                  </a:lnTo>
                  <a:lnTo>
                    <a:pt x="1628" y="674"/>
                  </a:lnTo>
                  <a:lnTo>
                    <a:pt x="1614" y="667"/>
                  </a:lnTo>
                  <a:lnTo>
                    <a:pt x="1614" y="652"/>
                  </a:lnTo>
                  <a:lnTo>
                    <a:pt x="1600" y="637"/>
                  </a:lnTo>
                  <a:lnTo>
                    <a:pt x="1593" y="617"/>
                  </a:lnTo>
                  <a:lnTo>
                    <a:pt x="1579" y="602"/>
                  </a:lnTo>
                  <a:lnTo>
                    <a:pt x="1572" y="587"/>
                  </a:lnTo>
                  <a:lnTo>
                    <a:pt x="1564" y="573"/>
                  </a:lnTo>
                  <a:lnTo>
                    <a:pt x="1550" y="552"/>
                  </a:lnTo>
                  <a:lnTo>
                    <a:pt x="1536" y="545"/>
                  </a:lnTo>
                  <a:lnTo>
                    <a:pt x="1530" y="522"/>
                  </a:lnTo>
                  <a:lnTo>
                    <a:pt x="1515" y="508"/>
                  </a:lnTo>
                  <a:lnTo>
                    <a:pt x="1502" y="480"/>
                  </a:lnTo>
                  <a:lnTo>
                    <a:pt x="1495" y="466"/>
                  </a:lnTo>
                  <a:lnTo>
                    <a:pt x="1487" y="451"/>
                  </a:lnTo>
                  <a:lnTo>
                    <a:pt x="1474" y="437"/>
                  </a:lnTo>
                  <a:lnTo>
                    <a:pt x="1474" y="423"/>
                  </a:lnTo>
                  <a:lnTo>
                    <a:pt x="1441" y="363"/>
                  </a:lnTo>
                  <a:lnTo>
                    <a:pt x="1417" y="323"/>
                  </a:lnTo>
                  <a:lnTo>
                    <a:pt x="1378" y="255"/>
                  </a:lnTo>
                  <a:lnTo>
                    <a:pt x="1229" y="0"/>
                  </a:lnTo>
                  <a:lnTo>
                    <a:pt x="1229" y="323"/>
                  </a:lnTo>
                  <a:lnTo>
                    <a:pt x="1130" y="305"/>
                  </a:lnTo>
                  <a:lnTo>
                    <a:pt x="1023" y="260"/>
                  </a:lnTo>
                  <a:lnTo>
                    <a:pt x="1023" y="645"/>
                  </a:lnTo>
                  <a:lnTo>
                    <a:pt x="897" y="618"/>
                  </a:lnTo>
                  <a:lnTo>
                    <a:pt x="781" y="546"/>
                  </a:lnTo>
                  <a:lnTo>
                    <a:pt x="781" y="914"/>
                  </a:lnTo>
                  <a:lnTo>
                    <a:pt x="665" y="896"/>
                  </a:lnTo>
                  <a:lnTo>
                    <a:pt x="530" y="824"/>
                  </a:lnTo>
                  <a:lnTo>
                    <a:pt x="530" y="1218"/>
                  </a:lnTo>
                  <a:lnTo>
                    <a:pt x="396" y="1182"/>
                  </a:lnTo>
                  <a:lnTo>
                    <a:pt x="253" y="1084"/>
                  </a:lnTo>
                  <a:lnTo>
                    <a:pt x="259" y="1455"/>
                  </a:lnTo>
                  <a:lnTo>
                    <a:pt x="145" y="1433"/>
                  </a:lnTo>
                  <a:lnTo>
                    <a:pt x="2" y="1370"/>
                  </a:lnTo>
                  <a:lnTo>
                    <a:pt x="0" y="1702"/>
                  </a:lnTo>
                </a:path>
              </a:pathLst>
            </a:custGeom>
            <a:noFill/>
            <a:ln w="50800" cap="rnd" cmpd="sng">
              <a:solidFill>
                <a:srgbClr val="FF8086"/>
              </a:solidFill>
              <a:prstDash val="solid"/>
              <a:round/>
              <a:headEnd type="none" w="sm" len="sm"/>
              <a:tailEnd type="none" w="sm" len="sm"/>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wrap="none" lIns="81522" tIns="41555" rIns="81522" bIns="41555">
              <a:spAutoFit/>
            </a:bodyPr>
            <a:lstStyle/>
            <a:p>
              <a:endParaRPr lang="en-US"/>
            </a:p>
          </p:txBody>
        </p:sp>
        <p:sp>
          <p:nvSpPr>
            <p:cNvPr id="691207" name="Line 7"/>
            <p:cNvSpPr>
              <a:spLocks noChangeShapeType="1"/>
            </p:cNvSpPr>
            <p:nvPr/>
          </p:nvSpPr>
          <p:spPr bwMode="auto">
            <a:xfrm flipH="1">
              <a:off x="1090" y="2325"/>
              <a:ext cx="10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08" name="Line 8"/>
            <p:cNvSpPr>
              <a:spLocks noChangeShapeType="1"/>
            </p:cNvSpPr>
            <p:nvPr/>
          </p:nvSpPr>
          <p:spPr bwMode="auto">
            <a:xfrm flipH="1">
              <a:off x="1090" y="1946"/>
              <a:ext cx="10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09" name="Line 9"/>
            <p:cNvSpPr>
              <a:spLocks noChangeShapeType="1"/>
            </p:cNvSpPr>
            <p:nvPr/>
          </p:nvSpPr>
          <p:spPr bwMode="auto">
            <a:xfrm flipH="1">
              <a:off x="1090" y="1550"/>
              <a:ext cx="10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0" name="Line 10"/>
            <p:cNvSpPr>
              <a:spLocks noChangeShapeType="1"/>
            </p:cNvSpPr>
            <p:nvPr/>
          </p:nvSpPr>
          <p:spPr bwMode="auto">
            <a:xfrm flipH="1">
              <a:off x="1090" y="1134"/>
              <a:ext cx="10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1" name="Line 11"/>
            <p:cNvSpPr>
              <a:spLocks noChangeShapeType="1"/>
            </p:cNvSpPr>
            <p:nvPr/>
          </p:nvSpPr>
          <p:spPr bwMode="auto">
            <a:xfrm>
              <a:off x="1189"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2" name="Line 12"/>
            <p:cNvSpPr>
              <a:spLocks noChangeShapeType="1"/>
            </p:cNvSpPr>
            <p:nvPr/>
          </p:nvSpPr>
          <p:spPr bwMode="auto">
            <a:xfrm flipH="1">
              <a:off x="1090" y="2707"/>
              <a:ext cx="10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3" name="Freeform 13"/>
            <p:cNvSpPr>
              <a:spLocks/>
            </p:cNvSpPr>
            <p:nvPr/>
          </p:nvSpPr>
          <p:spPr bwMode="auto">
            <a:xfrm>
              <a:off x="1189" y="1049"/>
              <a:ext cx="78" cy="1653"/>
            </a:xfrm>
            <a:custGeom>
              <a:avLst/>
              <a:gdLst>
                <a:gd name="T0" fmla="*/ 0 w 75"/>
                <a:gd name="T1" fmla="*/ 71 h 1500"/>
                <a:gd name="T2" fmla="*/ 74 w 75"/>
                <a:gd name="T3" fmla="*/ 0 h 1500"/>
                <a:gd name="T4" fmla="*/ 74 w 75"/>
                <a:gd name="T5" fmla="*/ 1427 h 1500"/>
                <a:gd name="T6" fmla="*/ 0 w 75"/>
                <a:gd name="T7" fmla="*/ 1499 h 1500"/>
                <a:gd name="T8" fmla="*/ 0 w 75"/>
                <a:gd name="T9" fmla="*/ 71 h 1500"/>
              </a:gdLst>
              <a:ahLst/>
              <a:cxnLst>
                <a:cxn ang="0">
                  <a:pos x="T0" y="T1"/>
                </a:cxn>
                <a:cxn ang="0">
                  <a:pos x="T2" y="T3"/>
                </a:cxn>
                <a:cxn ang="0">
                  <a:pos x="T4" y="T5"/>
                </a:cxn>
                <a:cxn ang="0">
                  <a:pos x="T6" y="T7"/>
                </a:cxn>
                <a:cxn ang="0">
                  <a:pos x="T8" y="T9"/>
                </a:cxn>
              </a:cxnLst>
              <a:rect l="0" t="0" r="r" b="b"/>
              <a:pathLst>
                <a:path w="75" h="1500">
                  <a:moveTo>
                    <a:pt x="0" y="71"/>
                  </a:moveTo>
                  <a:lnTo>
                    <a:pt x="74" y="0"/>
                  </a:lnTo>
                  <a:lnTo>
                    <a:pt x="74" y="1427"/>
                  </a:lnTo>
                  <a:lnTo>
                    <a:pt x="0" y="1499"/>
                  </a:lnTo>
                  <a:lnTo>
                    <a:pt x="0" y="71"/>
                  </a:lnTo>
                </a:path>
              </a:pathLst>
            </a:custGeom>
            <a:solidFill>
              <a:schemeClr val="accent1"/>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4" name="Freeform 14"/>
            <p:cNvSpPr>
              <a:spLocks/>
            </p:cNvSpPr>
            <p:nvPr/>
          </p:nvSpPr>
          <p:spPr bwMode="auto">
            <a:xfrm>
              <a:off x="1189" y="2627"/>
              <a:ext cx="3041" cy="81"/>
            </a:xfrm>
            <a:custGeom>
              <a:avLst/>
              <a:gdLst>
                <a:gd name="T0" fmla="*/ 0 w 2920"/>
                <a:gd name="T1" fmla="*/ 72 h 73"/>
                <a:gd name="T2" fmla="*/ 74 w 2920"/>
                <a:gd name="T3" fmla="*/ 0 h 73"/>
                <a:gd name="T4" fmla="*/ 2919 w 2920"/>
                <a:gd name="T5" fmla="*/ 0 h 73"/>
                <a:gd name="T6" fmla="*/ 2844 w 2920"/>
                <a:gd name="T7" fmla="*/ 72 h 73"/>
                <a:gd name="T8" fmla="*/ 0 w 2920"/>
                <a:gd name="T9" fmla="*/ 72 h 73"/>
              </a:gdLst>
              <a:ahLst/>
              <a:cxnLst>
                <a:cxn ang="0">
                  <a:pos x="T0" y="T1"/>
                </a:cxn>
                <a:cxn ang="0">
                  <a:pos x="T2" y="T3"/>
                </a:cxn>
                <a:cxn ang="0">
                  <a:pos x="T4" y="T5"/>
                </a:cxn>
                <a:cxn ang="0">
                  <a:pos x="T6" y="T7"/>
                </a:cxn>
                <a:cxn ang="0">
                  <a:pos x="T8" y="T9"/>
                </a:cxn>
              </a:cxnLst>
              <a:rect l="0" t="0" r="r" b="b"/>
              <a:pathLst>
                <a:path w="2920" h="73">
                  <a:moveTo>
                    <a:pt x="0" y="72"/>
                  </a:moveTo>
                  <a:lnTo>
                    <a:pt x="74" y="0"/>
                  </a:lnTo>
                  <a:lnTo>
                    <a:pt x="2919" y="0"/>
                  </a:lnTo>
                  <a:lnTo>
                    <a:pt x="2844" y="72"/>
                  </a:lnTo>
                  <a:lnTo>
                    <a:pt x="0" y="72"/>
                  </a:lnTo>
                </a:path>
              </a:pathLst>
            </a:custGeom>
            <a:solidFill>
              <a:srgbClr val="00279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5" name="Line 15"/>
            <p:cNvSpPr>
              <a:spLocks noChangeShapeType="1"/>
            </p:cNvSpPr>
            <p:nvPr/>
          </p:nvSpPr>
          <p:spPr bwMode="auto">
            <a:xfrm>
              <a:off x="1309"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6" name="Line 16"/>
            <p:cNvSpPr>
              <a:spLocks noChangeShapeType="1"/>
            </p:cNvSpPr>
            <p:nvPr/>
          </p:nvSpPr>
          <p:spPr bwMode="auto">
            <a:xfrm>
              <a:off x="1427"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7" name="Line 17"/>
            <p:cNvSpPr>
              <a:spLocks noChangeShapeType="1"/>
            </p:cNvSpPr>
            <p:nvPr/>
          </p:nvSpPr>
          <p:spPr bwMode="auto">
            <a:xfrm>
              <a:off x="1546"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8" name="Line 18"/>
            <p:cNvSpPr>
              <a:spLocks noChangeShapeType="1"/>
            </p:cNvSpPr>
            <p:nvPr/>
          </p:nvSpPr>
          <p:spPr bwMode="auto">
            <a:xfrm>
              <a:off x="1666"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19" name="Line 19"/>
            <p:cNvSpPr>
              <a:spLocks noChangeShapeType="1"/>
            </p:cNvSpPr>
            <p:nvPr/>
          </p:nvSpPr>
          <p:spPr bwMode="auto">
            <a:xfrm>
              <a:off x="1785"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0" name="Line 20"/>
            <p:cNvSpPr>
              <a:spLocks noChangeShapeType="1"/>
            </p:cNvSpPr>
            <p:nvPr/>
          </p:nvSpPr>
          <p:spPr bwMode="auto">
            <a:xfrm>
              <a:off x="1904"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1" name="Line 21"/>
            <p:cNvSpPr>
              <a:spLocks noChangeShapeType="1"/>
            </p:cNvSpPr>
            <p:nvPr/>
          </p:nvSpPr>
          <p:spPr bwMode="auto">
            <a:xfrm>
              <a:off x="2025"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2" name="Line 22"/>
            <p:cNvSpPr>
              <a:spLocks noChangeShapeType="1"/>
            </p:cNvSpPr>
            <p:nvPr/>
          </p:nvSpPr>
          <p:spPr bwMode="auto">
            <a:xfrm>
              <a:off x="2142"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3" name="Line 23"/>
            <p:cNvSpPr>
              <a:spLocks noChangeShapeType="1"/>
            </p:cNvSpPr>
            <p:nvPr/>
          </p:nvSpPr>
          <p:spPr bwMode="auto">
            <a:xfrm>
              <a:off x="2262"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4" name="Line 24"/>
            <p:cNvSpPr>
              <a:spLocks noChangeShapeType="1"/>
            </p:cNvSpPr>
            <p:nvPr/>
          </p:nvSpPr>
          <p:spPr bwMode="auto">
            <a:xfrm>
              <a:off x="2382"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5" name="Line 25"/>
            <p:cNvSpPr>
              <a:spLocks noChangeShapeType="1"/>
            </p:cNvSpPr>
            <p:nvPr/>
          </p:nvSpPr>
          <p:spPr bwMode="auto">
            <a:xfrm>
              <a:off x="2502"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6" name="Line 26"/>
            <p:cNvSpPr>
              <a:spLocks noChangeShapeType="1"/>
            </p:cNvSpPr>
            <p:nvPr/>
          </p:nvSpPr>
          <p:spPr bwMode="auto">
            <a:xfrm>
              <a:off x="2620"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7" name="Line 27"/>
            <p:cNvSpPr>
              <a:spLocks noChangeShapeType="1"/>
            </p:cNvSpPr>
            <p:nvPr/>
          </p:nvSpPr>
          <p:spPr bwMode="auto">
            <a:xfrm>
              <a:off x="2740"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8" name="Line 28"/>
            <p:cNvSpPr>
              <a:spLocks noChangeShapeType="1"/>
            </p:cNvSpPr>
            <p:nvPr/>
          </p:nvSpPr>
          <p:spPr bwMode="auto">
            <a:xfrm>
              <a:off x="2859"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29" name="Line 29"/>
            <p:cNvSpPr>
              <a:spLocks noChangeShapeType="1"/>
            </p:cNvSpPr>
            <p:nvPr/>
          </p:nvSpPr>
          <p:spPr bwMode="auto">
            <a:xfrm>
              <a:off x="2977"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0" name="Line 30"/>
            <p:cNvSpPr>
              <a:spLocks noChangeShapeType="1"/>
            </p:cNvSpPr>
            <p:nvPr/>
          </p:nvSpPr>
          <p:spPr bwMode="auto">
            <a:xfrm>
              <a:off x="3097"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1" name="Line 31"/>
            <p:cNvSpPr>
              <a:spLocks noChangeShapeType="1"/>
            </p:cNvSpPr>
            <p:nvPr/>
          </p:nvSpPr>
          <p:spPr bwMode="auto">
            <a:xfrm>
              <a:off x="3216"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2" name="Line 32"/>
            <p:cNvSpPr>
              <a:spLocks noChangeShapeType="1"/>
            </p:cNvSpPr>
            <p:nvPr/>
          </p:nvSpPr>
          <p:spPr bwMode="auto">
            <a:xfrm>
              <a:off x="3336"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3" name="Line 33"/>
            <p:cNvSpPr>
              <a:spLocks noChangeShapeType="1"/>
            </p:cNvSpPr>
            <p:nvPr/>
          </p:nvSpPr>
          <p:spPr bwMode="auto">
            <a:xfrm>
              <a:off x="3455"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4" name="Line 34"/>
            <p:cNvSpPr>
              <a:spLocks noChangeShapeType="1"/>
            </p:cNvSpPr>
            <p:nvPr/>
          </p:nvSpPr>
          <p:spPr bwMode="auto">
            <a:xfrm>
              <a:off x="3574"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5" name="Line 35"/>
            <p:cNvSpPr>
              <a:spLocks noChangeShapeType="1"/>
            </p:cNvSpPr>
            <p:nvPr/>
          </p:nvSpPr>
          <p:spPr bwMode="auto">
            <a:xfrm>
              <a:off x="3694"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6" name="Line 36"/>
            <p:cNvSpPr>
              <a:spLocks noChangeShapeType="1"/>
            </p:cNvSpPr>
            <p:nvPr/>
          </p:nvSpPr>
          <p:spPr bwMode="auto">
            <a:xfrm>
              <a:off x="3813"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7" name="Line 37"/>
            <p:cNvSpPr>
              <a:spLocks noChangeShapeType="1"/>
            </p:cNvSpPr>
            <p:nvPr/>
          </p:nvSpPr>
          <p:spPr bwMode="auto">
            <a:xfrm>
              <a:off x="3932"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8" name="Line 38"/>
            <p:cNvSpPr>
              <a:spLocks noChangeShapeType="1"/>
            </p:cNvSpPr>
            <p:nvPr/>
          </p:nvSpPr>
          <p:spPr bwMode="auto">
            <a:xfrm>
              <a:off x="4052"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39" name="Rectangle 39"/>
            <p:cNvSpPr>
              <a:spLocks noChangeArrowheads="1"/>
            </p:cNvSpPr>
            <p:nvPr/>
          </p:nvSpPr>
          <p:spPr bwMode="auto">
            <a:xfrm>
              <a:off x="1135"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0</a:t>
              </a:r>
            </a:p>
          </p:txBody>
        </p:sp>
        <p:sp>
          <p:nvSpPr>
            <p:cNvPr id="691240" name="Rectangle 40"/>
            <p:cNvSpPr>
              <a:spLocks noChangeArrowheads="1"/>
            </p:cNvSpPr>
            <p:nvPr/>
          </p:nvSpPr>
          <p:spPr bwMode="auto">
            <a:xfrm>
              <a:off x="1253"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a:t>
              </a:r>
            </a:p>
          </p:txBody>
        </p:sp>
        <p:sp>
          <p:nvSpPr>
            <p:cNvPr id="691241" name="Rectangle 41"/>
            <p:cNvSpPr>
              <a:spLocks noChangeArrowheads="1"/>
            </p:cNvSpPr>
            <p:nvPr/>
          </p:nvSpPr>
          <p:spPr bwMode="auto">
            <a:xfrm>
              <a:off x="1373"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2</a:t>
              </a:r>
            </a:p>
          </p:txBody>
        </p:sp>
        <p:sp>
          <p:nvSpPr>
            <p:cNvPr id="691242" name="Rectangle 42"/>
            <p:cNvSpPr>
              <a:spLocks noChangeArrowheads="1"/>
            </p:cNvSpPr>
            <p:nvPr/>
          </p:nvSpPr>
          <p:spPr bwMode="auto">
            <a:xfrm>
              <a:off x="1498"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3</a:t>
              </a:r>
            </a:p>
          </p:txBody>
        </p:sp>
        <p:sp>
          <p:nvSpPr>
            <p:cNvPr id="691243" name="Rectangle 43"/>
            <p:cNvSpPr>
              <a:spLocks noChangeArrowheads="1"/>
            </p:cNvSpPr>
            <p:nvPr/>
          </p:nvSpPr>
          <p:spPr bwMode="auto">
            <a:xfrm>
              <a:off x="1611"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4</a:t>
              </a:r>
            </a:p>
          </p:txBody>
        </p:sp>
        <p:sp>
          <p:nvSpPr>
            <p:cNvPr id="691244" name="Rectangle 44"/>
            <p:cNvSpPr>
              <a:spLocks noChangeArrowheads="1"/>
            </p:cNvSpPr>
            <p:nvPr/>
          </p:nvSpPr>
          <p:spPr bwMode="auto">
            <a:xfrm>
              <a:off x="1737"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5</a:t>
              </a:r>
            </a:p>
          </p:txBody>
        </p:sp>
        <p:sp>
          <p:nvSpPr>
            <p:cNvPr id="691245" name="Rectangle 45"/>
            <p:cNvSpPr>
              <a:spLocks noChangeArrowheads="1"/>
            </p:cNvSpPr>
            <p:nvPr/>
          </p:nvSpPr>
          <p:spPr bwMode="auto">
            <a:xfrm>
              <a:off x="1851"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6</a:t>
              </a:r>
            </a:p>
          </p:txBody>
        </p:sp>
        <p:sp>
          <p:nvSpPr>
            <p:cNvPr id="691246" name="Rectangle 46"/>
            <p:cNvSpPr>
              <a:spLocks noChangeArrowheads="1"/>
            </p:cNvSpPr>
            <p:nvPr/>
          </p:nvSpPr>
          <p:spPr bwMode="auto">
            <a:xfrm>
              <a:off x="1969"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7</a:t>
              </a:r>
            </a:p>
          </p:txBody>
        </p:sp>
        <p:sp>
          <p:nvSpPr>
            <p:cNvPr id="691247" name="Rectangle 47"/>
            <p:cNvSpPr>
              <a:spLocks noChangeArrowheads="1"/>
            </p:cNvSpPr>
            <p:nvPr/>
          </p:nvSpPr>
          <p:spPr bwMode="auto">
            <a:xfrm>
              <a:off x="2082"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8</a:t>
              </a:r>
            </a:p>
          </p:txBody>
        </p:sp>
        <p:sp>
          <p:nvSpPr>
            <p:cNvPr id="691248" name="Rectangle 48"/>
            <p:cNvSpPr>
              <a:spLocks noChangeArrowheads="1"/>
            </p:cNvSpPr>
            <p:nvPr/>
          </p:nvSpPr>
          <p:spPr bwMode="auto">
            <a:xfrm>
              <a:off x="2208" y="2817"/>
              <a:ext cx="133"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9</a:t>
              </a:r>
            </a:p>
          </p:txBody>
        </p:sp>
        <p:sp>
          <p:nvSpPr>
            <p:cNvPr id="691249" name="Rectangle 49"/>
            <p:cNvSpPr>
              <a:spLocks noChangeArrowheads="1"/>
            </p:cNvSpPr>
            <p:nvPr/>
          </p:nvSpPr>
          <p:spPr bwMode="auto">
            <a:xfrm>
              <a:off x="2305"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10</a:t>
              </a:r>
            </a:p>
          </p:txBody>
        </p:sp>
        <p:sp>
          <p:nvSpPr>
            <p:cNvPr id="691250" name="Rectangle 50"/>
            <p:cNvSpPr>
              <a:spLocks noChangeArrowheads="1"/>
            </p:cNvSpPr>
            <p:nvPr/>
          </p:nvSpPr>
          <p:spPr bwMode="auto">
            <a:xfrm>
              <a:off x="2425"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11</a:t>
              </a:r>
            </a:p>
          </p:txBody>
        </p:sp>
        <p:sp>
          <p:nvSpPr>
            <p:cNvPr id="691251" name="Rectangle 51"/>
            <p:cNvSpPr>
              <a:spLocks noChangeArrowheads="1"/>
            </p:cNvSpPr>
            <p:nvPr/>
          </p:nvSpPr>
          <p:spPr bwMode="auto">
            <a:xfrm>
              <a:off x="2539"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12</a:t>
              </a:r>
            </a:p>
          </p:txBody>
        </p:sp>
        <p:sp>
          <p:nvSpPr>
            <p:cNvPr id="691252" name="Rectangle 52"/>
            <p:cNvSpPr>
              <a:spLocks noChangeArrowheads="1"/>
            </p:cNvSpPr>
            <p:nvPr/>
          </p:nvSpPr>
          <p:spPr bwMode="auto">
            <a:xfrm>
              <a:off x="2650"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13</a:t>
              </a:r>
            </a:p>
          </p:txBody>
        </p:sp>
        <p:sp>
          <p:nvSpPr>
            <p:cNvPr id="691253" name="Rectangle 53"/>
            <p:cNvSpPr>
              <a:spLocks noChangeArrowheads="1"/>
            </p:cNvSpPr>
            <p:nvPr/>
          </p:nvSpPr>
          <p:spPr bwMode="auto">
            <a:xfrm>
              <a:off x="2776"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14</a:t>
              </a:r>
            </a:p>
          </p:txBody>
        </p:sp>
        <p:sp>
          <p:nvSpPr>
            <p:cNvPr id="691254" name="Rectangle 54"/>
            <p:cNvSpPr>
              <a:spLocks noChangeArrowheads="1"/>
            </p:cNvSpPr>
            <p:nvPr/>
          </p:nvSpPr>
          <p:spPr bwMode="auto">
            <a:xfrm>
              <a:off x="2893"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15</a:t>
              </a:r>
            </a:p>
          </p:txBody>
        </p:sp>
        <p:sp>
          <p:nvSpPr>
            <p:cNvPr id="691255" name="Rectangle 55"/>
            <p:cNvSpPr>
              <a:spLocks noChangeArrowheads="1"/>
            </p:cNvSpPr>
            <p:nvPr/>
          </p:nvSpPr>
          <p:spPr bwMode="auto">
            <a:xfrm>
              <a:off x="3021"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16</a:t>
              </a:r>
            </a:p>
          </p:txBody>
        </p:sp>
        <p:sp>
          <p:nvSpPr>
            <p:cNvPr id="691256" name="Rectangle 56"/>
            <p:cNvSpPr>
              <a:spLocks noChangeArrowheads="1"/>
            </p:cNvSpPr>
            <p:nvPr/>
          </p:nvSpPr>
          <p:spPr bwMode="auto">
            <a:xfrm>
              <a:off x="3134"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17</a:t>
              </a:r>
            </a:p>
          </p:txBody>
        </p:sp>
        <p:sp>
          <p:nvSpPr>
            <p:cNvPr id="691257" name="Rectangle 57"/>
            <p:cNvSpPr>
              <a:spLocks noChangeArrowheads="1"/>
            </p:cNvSpPr>
            <p:nvPr/>
          </p:nvSpPr>
          <p:spPr bwMode="auto">
            <a:xfrm>
              <a:off x="3244"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18</a:t>
              </a:r>
            </a:p>
          </p:txBody>
        </p:sp>
        <p:sp>
          <p:nvSpPr>
            <p:cNvPr id="691258" name="Rectangle 58"/>
            <p:cNvSpPr>
              <a:spLocks noChangeArrowheads="1"/>
            </p:cNvSpPr>
            <p:nvPr/>
          </p:nvSpPr>
          <p:spPr bwMode="auto">
            <a:xfrm>
              <a:off x="3377"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19</a:t>
              </a:r>
            </a:p>
          </p:txBody>
        </p:sp>
        <p:sp>
          <p:nvSpPr>
            <p:cNvPr id="691259" name="Rectangle 59"/>
            <p:cNvSpPr>
              <a:spLocks noChangeArrowheads="1"/>
            </p:cNvSpPr>
            <p:nvPr/>
          </p:nvSpPr>
          <p:spPr bwMode="auto">
            <a:xfrm>
              <a:off x="3493"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20</a:t>
              </a:r>
            </a:p>
          </p:txBody>
        </p:sp>
        <p:sp>
          <p:nvSpPr>
            <p:cNvPr id="691260" name="Rectangle 60"/>
            <p:cNvSpPr>
              <a:spLocks noChangeArrowheads="1"/>
            </p:cNvSpPr>
            <p:nvPr/>
          </p:nvSpPr>
          <p:spPr bwMode="auto">
            <a:xfrm>
              <a:off x="3617"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21</a:t>
              </a:r>
            </a:p>
          </p:txBody>
        </p:sp>
        <p:sp>
          <p:nvSpPr>
            <p:cNvPr id="691261" name="Rectangle 61"/>
            <p:cNvSpPr>
              <a:spLocks noChangeArrowheads="1"/>
            </p:cNvSpPr>
            <p:nvPr/>
          </p:nvSpPr>
          <p:spPr bwMode="auto">
            <a:xfrm>
              <a:off x="3728"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22</a:t>
              </a:r>
            </a:p>
          </p:txBody>
        </p:sp>
        <p:sp>
          <p:nvSpPr>
            <p:cNvPr id="691262" name="Rectangle 62"/>
            <p:cNvSpPr>
              <a:spLocks noChangeArrowheads="1"/>
            </p:cNvSpPr>
            <p:nvPr/>
          </p:nvSpPr>
          <p:spPr bwMode="auto">
            <a:xfrm>
              <a:off x="3840"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23</a:t>
              </a:r>
            </a:p>
          </p:txBody>
        </p:sp>
        <p:sp>
          <p:nvSpPr>
            <p:cNvPr id="691263" name="Rectangle 63"/>
            <p:cNvSpPr>
              <a:spLocks noChangeArrowheads="1"/>
            </p:cNvSpPr>
            <p:nvPr/>
          </p:nvSpPr>
          <p:spPr bwMode="auto">
            <a:xfrm>
              <a:off x="3954"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24</a:t>
              </a:r>
            </a:p>
          </p:txBody>
        </p:sp>
        <p:sp>
          <p:nvSpPr>
            <p:cNvPr id="691264" name="Rectangle 64"/>
            <p:cNvSpPr>
              <a:spLocks noChangeArrowheads="1"/>
            </p:cNvSpPr>
            <p:nvPr/>
          </p:nvSpPr>
          <p:spPr bwMode="auto">
            <a:xfrm>
              <a:off x="4066" y="2817"/>
              <a:ext cx="176" cy="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GB" altLang="en-US" sz="1100">
                  <a:latin typeface="Arial" panose="020B0604020202020204" pitchFamily="34" charset="0"/>
                </a:rPr>
                <a:t>25</a:t>
              </a:r>
            </a:p>
          </p:txBody>
        </p:sp>
        <p:sp>
          <p:nvSpPr>
            <p:cNvPr id="691265" name="Line 65"/>
            <p:cNvSpPr>
              <a:spLocks noChangeShapeType="1"/>
            </p:cNvSpPr>
            <p:nvPr/>
          </p:nvSpPr>
          <p:spPr bwMode="auto">
            <a:xfrm>
              <a:off x="4142" y="2707"/>
              <a:ext cx="0" cy="9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66" name="Rectangle 66"/>
            <p:cNvSpPr>
              <a:spLocks noChangeArrowheads="1"/>
            </p:cNvSpPr>
            <p:nvPr/>
          </p:nvSpPr>
          <p:spPr bwMode="auto">
            <a:xfrm>
              <a:off x="969" y="2645"/>
              <a:ext cx="144"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400">
                  <a:latin typeface="Arial" panose="020B0604020202020204" pitchFamily="34" charset="0"/>
                </a:rPr>
                <a:t>0</a:t>
              </a:r>
            </a:p>
          </p:txBody>
        </p:sp>
        <p:sp>
          <p:nvSpPr>
            <p:cNvPr id="691267" name="Rectangle 67"/>
            <p:cNvSpPr>
              <a:spLocks noChangeArrowheads="1"/>
            </p:cNvSpPr>
            <p:nvPr/>
          </p:nvSpPr>
          <p:spPr bwMode="auto">
            <a:xfrm>
              <a:off x="805" y="2258"/>
              <a:ext cx="308"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400">
                  <a:latin typeface="Arial" panose="020B0604020202020204" pitchFamily="34" charset="0"/>
                </a:rPr>
                <a:t>1000</a:t>
              </a:r>
            </a:p>
          </p:txBody>
        </p:sp>
        <p:sp>
          <p:nvSpPr>
            <p:cNvPr id="691268" name="Rectangle 68"/>
            <p:cNvSpPr>
              <a:spLocks noChangeArrowheads="1"/>
            </p:cNvSpPr>
            <p:nvPr/>
          </p:nvSpPr>
          <p:spPr bwMode="auto">
            <a:xfrm>
              <a:off x="805" y="1883"/>
              <a:ext cx="308"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400">
                  <a:latin typeface="Arial" panose="020B0604020202020204" pitchFamily="34" charset="0"/>
                </a:rPr>
                <a:t>2000</a:t>
              </a:r>
            </a:p>
          </p:txBody>
        </p:sp>
        <p:sp>
          <p:nvSpPr>
            <p:cNvPr id="691269" name="Rectangle 69"/>
            <p:cNvSpPr>
              <a:spLocks noChangeArrowheads="1"/>
            </p:cNvSpPr>
            <p:nvPr/>
          </p:nvSpPr>
          <p:spPr bwMode="auto">
            <a:xfrm>
              <a:off x="805" y="1496"/>
              <a:ext cx="308"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400">
                  <a:latin typeface="Arial" panose="020B0604020202020204" pitchFamily="34" charset="0"/>
                </a:rPr>
                <a:t>3000</a:t>
              </a:r>
            </a:p>
          </p:txBody>
        </p:sp>
        <p:sp>
          <p:nvSpPr>
            <p:cNvPr id="691270" name="Rectangle 70"/>
            <p:cNvSpPr>
              <a:spLocks noChangeArrowheads="1"/>
            </p:cNvSpPr>
            <p:nvPr/>
          </p:nvSpPr>
          <p:spPr bwMode="auto">
            <a:xfrm>
              <a:off x="805" y="1073"/>
              <a:ext cx="308"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400">
                  <a:latin typeface="Arial" panose="020B0604020202020204" pitchFamily="34" charset="0"/>
                </a:rPr>
                <a:t>4000</a:t>
              </a:r>
            </a:p>
          </p:txBody>
        </p:sp>
        <p:sp>
          <p:nvSpPr>
            <p:cNvPr id="691271" name="Rectangle 71"/>
            <p:cNvSpPr>
              <a:spLocks noChangeArrowheads="1"/>
            </p:cNvSpPr>
            <p:nvPr/>
          </p:nvSpPr>
          <p:spPr bwMode="auto">
            <a:xfrm>
              <a:off x="3269" y="1404"/>
              <a:ext cx="864" cy="147"/>
            </a:xfrm>
            <a:prstGeom prst="rect">
              <a:avLst/>
            </a:prstGeom>
            <a:solidFill>
              <a:srgbClr val="FFE59B"/>
            </a:solidFill>
            <a:ln w="12700">
              <a:solidFill>
                <a:schemeClr val="tx1"/>
              </a:solidFill>
              <a:miter lim="800000"/>
              <a:headEnd/>
              <a:tailEnd/>
            </a:ln>
            <a:effectLst>
              <a:outerShdw dist="35921" dir="2700000" algn="ctr" rotWithShape="0">
                <a:schemeClr val="tx1"/>
              </a:outerShdw>
            </a:effectLst>
          </p:spPr>
          <p:txBody>
            <a:bodyPr wrap="none" lIns="81522" tIns="41555" rIns="81522" bIns="41555">
              <a:spAutoFit/>
            </a:bodyPr>
            <a:lstStyle/>
            <a:p>
              <a:endParaRPr lang="en-US"/>
            </a:p>
          </p:txBody>
        </p:sp>
        <p:sp>
          <p:nvSpPr>
            <p:cNvPr id="691272" name="Rectangle 72"/>
            <p:cNvSpPr>
              <a:spLocks noChangeArrowheads="1"/>
            </p:cNvSpPr>
            <p:nvPr/>
          </p:nvSpPr>
          <p:spPr bwMode="auto">
            <a:xfrm>
              <a:off x="2986" y="1285"/>
              <a:ext cx="90"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23913">
                <a:tabLst>
                  <a:tab pos="1157288" algn="l"/>
                </a:tabLst>
                <a:defRPr sz="2400">
                  <a:solidFill>
                    <a:schemeClr val="tx1"/>
                  </a:solidFill>
                  <a:latin typeface="Times New Roman" panose="02020603050405020304" pitchFamily="18" charset="0"/>
                </a:defRPr>
              </a:lvl1pPr>
              <a:lvl2pPr marL="385763" defTabSz="823913">
                <a:tabLst>
                  <a:tab pos="1157288" algn="l"/>
                </a:tabLst>
                <a:defRPr sz="2400">
                  <a:solidFill>
                    <a:schemeClr val="tx1"/>
                  </a:solidFill>
                  <a:latin typeface="Times New Roman" panose="02020603050405020304" pitchFamily="18" charset="0"/>
                </a:defRPr>
              </a:lvl2pPr>
              <a:lvl3pPr marL="774700" defTabSz="823913">
                <a:tabLst>
                  <a:tab pos="1157288" algn="l"/>
                </a:tabLst>
                <a:defRPr sz="2400">
                  <a:solidFill>
                    <a:schemeClr val="tx1"/>
                  </a:solidFill>
                  <a:latin typeface="Times New Roman" panose="02020603050405020304" pitchFamily="18" charset="0"/>
                </a:defRPr>
              </a:lvl3pPr>
              <a:lvl4pPr marL="1158875" defTabSz="823913">
                <a:tabLst>
                  <a:tab pos="1157288" algn="l"/>
                </a:tabLst>
                <a:defRPr sz="2400">
                  <a:solidFill>
                    <a:schemeClr val="tx1"/>
                  </a:solidFill>
                  <a:latin typeface="Times New Roman" panose="02020603050405020304" pitchFamily="18" charset="0"/>
                </a:defRPr>
              </a:lvl4pPr>
              <a:lvl5pPr marL="1544638" defTabSz="823913">
                <a:tabLst>
                  <a:tab pos="1157288" algn="l"/>
                </a:tabLst>
                <a:defRPr sz="2400">
                  <a:solidFill>
                    <a:schemeClr val="tx1"/>
                  </a:solidFill>
                  <a:latin typeface="Times New Roman" panose="02020603050405020304" pitchFamily="18" charset="0"/>
                </a:defRPr>
              </a:lvl5pPr>
              <a:lvl6pPr marL="20018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6pPr>
              <a:lvl7pPr marL="24590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7pPr>
              <a:lvl8pPr marL="29162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8pPr>
              <a:lvl9pPr marL="33734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9pPr>
            </a:lstStyle>
            <a:p>
              <a:pPr>
                <a:lnSpc>
                  <a:spcPct val="90000"/>
                </a:lnSpc>
                <a:spcBef>
                  <a:spcPct val="30000"/>
                </a:spcBef>
              </a:pPr>
              <a:endParaRPr lang="en-US" altLang="en-US" sz="1400">
                <a:latin typeface="Arial" panose="020B0604020202020204" pitchFamily="34" charset="0"/>
              </a:endParaRPr>
            </a:p>
          </p:txBody>
        </p:sp>
        <p:sp>
          <p:nvSpPr>
            <p:cNvPr id="691273" name="Line 73"/>
            <p:cNvSpPr>
              <a:spLocks noChangeShapeType="1"/>
            </p:cNvSpPr>
            <p:nvPr/>
          </p:nvSpPr>
          <p:spPr bwMode="auto">
            <a:xfrm flipH="1">
              <a:off x="3456" y="1557"/>
              <a:ext cx="249" cy="371"/>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522" tIns="41555" rIns="81522" bIns="41555">
              <a:spAutoFit/>
            </a:bodyPr>
            <a:lstStyle/>
            <a:p>
              <a:endParaRPr lang="en-US"/>
            </a:p>
          </p:txBody>
        </p:sp>
        <p:sp>
          <p:nvSpPr>
            <p:cNvPr id="691274" name="Rectangle 74"/>
            <p:cNvSpPr>
              <a:spLocks noChangeArrowheads="1"/>
            </p:cNvSpPr>
            <p:nvPr/>
          </p:nvSpPr>
          <p:spPr bwMode="auto">
            <a:xfrm>
              <a:off x="1906" y="1823"/>
              <a:ext cx="90"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23913">
                <a:tabLst>
                  <a:tab pos="1157288" algn="l"/>
                </a:tabLst>
                <a:defRPr sz="2400">
                  <a:solidFill>
                    <a:schemeClr val="tx1"/>
                  </a:solidFill>
                  <a:latin typeface="Times New Roman" panose="02020603050405020304" pitchFamily="18" charset="0"/>
                </a:defRPr>
              </a:lvl1pPr>
              <a:lvl2pPr marL="385763" defTabSz="823913">
                <a:tabLst>
                  <a:tab pos="1157288" algn="l"/>
                </a:tabLst>
                <a:defRPr sz="2400">
                  <a:solidFill>
                    <a:schemeClr val="tx1"/>
                  </a:solidFill>
                  <a:latin typeface="Times New Roman" panose="02020603050405020304" pitchFamily="18" charset="0"/>
                </a:defRPr>
              </a:lvl2pPr>
              <a:lvl3pPr marL="774700" defTabSz="823913">
                <a:tabLst>
                  <a:tab pos="1157288" algn="l"/>
                </a:tabLst>
                <a:defRPr sz="2400">
                  <a:solidFill>
                    <a:schemeClr val="tx1"/>
                  </a:solidFill>
                  <a:latin typeface="Times New Roman" panose="02020603050405020304" pitchFamily="18" charset="0"/>
                </a:defRPr>
              </a:lvl3pPr>
              <a:lvl4pPr marL="1158875" defTabSz="823913">
                <a:tabLst>
                  <a:tab pos="1157288" algn="l"/>
                </a:tabLst>
                <a:defRPr sz="2400">
                  <a:solidFill>
                    <a:schemeClr val="tx1"/>
                  </a:solidFill>
                  <a:latin typeface="Times New Roman" panose="02020603050405020304" pitchFamily="18" charset="0"/>
                </a:defRPr>
              </a:lvl4pPr>
              <a:lvl5pPr marL="1544638" defTabSz="823913">
                <a:tabLst>
                  <a:tab pos="1157288" algn="l"/>
                </a:tabLst>
                <a:defRPr sz="2400">
                  <a:solidFill>
                    <a:schemeClr val="tx1"/>
                  </a:solidFill>
                  <a:latin typeface="Times New Roman" panose="02020603050405020304" pitchFamily="18" charset="0"/>
                </a:defRPr>
              </a:lvl5pPr>
              <a:lvl6pPr marL="20018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6pPr>
              <a:lvl7pPr marL="24590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7pPr>
              <a:lvl8pPr marL="29162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8pPr>
              <a:lvl9pPr marL="3373438" defTabSz="823913" eaLnBrk="0" fontAlgn="base" hangingPunct="0">
                <a:spcBef>
                  <a:spcPct val="0"/>
                </a:spcBef>
                <a:spcAft>
                  <a:spcPct val="0"/>
                </a:spcAft>
                <a:tabLst>
                  <a:tab pos="1157288" algn="l"/>
                </a:tabLst>
                <a:defRPr sz="2400">
                  <a:solidFill>
                    <a:schemeClr val="tx1"/>
                  </a:solidFill>
                  <a:latin typeface="Times New Roman" panose="02020603050405020304" pitchFamily="18" charset="0"/>
                </a:defRPr>
              </a:lvl9pPr>
            </a:lstStyle>
            <a:p>
              <a:pPr>
                <a:lnSpc>
                  <a:spcPct val="90000"/>
                </a:lnSpc>
                <a:spcBef>
                  <a:spcPct val="30000"/>
                </a:spcBef>
              </a:pPr>
              <a:endParaRPr lang="en-US" altLang="en-US" sz="1400">
                <a:latin typeface="Arial" panose="020B0604020202020204" pitchFamily="34" charset="0"/>
              </a:endParaRPr>
            </a:p>
          </p:txBody>
        </p:sp>
        <p:sp>
          <p:nvSpPr>
            <p:cNvPr id="691275" name="Line 75"/>
            <p:cNvSpPr>
              <a:spLocks noChangeShapeType="1"/>
            </p:cNvSpPr>
            <p:nvPr/>
          </p:nvSpPr>
          <p:spPr bwMode="auto">
            <a:xfrm flipH="1">
              <a:off x="2444" y="2208"/>
              <a:ext cx="196" cy="17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522" tIns="41555" rIns="81522" bIns="41555">
              <a:spAutoFit/>
            </a:bodyPr>
            <a:lstStyle/>
            <a:p>
              <a:endParaRPr lang="en-US"/>
            </a:p>
          </p:txBody>
        </p:sp>
        <p:sp>
          <p:nvSpPr>
            <p:cNvPr id="691276" name="Rectangle 76"/>
            <p:cNvSpPr>
              <a:spLocks noChangeArrowheads="1"/>
            </p:cNvSpPr>
            <p:nvPr/>
          </p:nvSpPr>
          <p:spPr bwMode="auto">
            <a:xfrm>
              <a:off x="2429" y="2948"/>
              <a:ext cx="353" cy="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lvl1pPr defTabSz="804863">
                <a:defRPr sz="2400">
                  <a:solidFill>
                    <a:schemeClr val="tx1"/>
                  </a:solidFill>
                  <a:latin typeface="Times New Roman" panose="02020603050405020304" pitchFamily="18" charset="0"/>
                </a:defRPr>
              </a:lvl1pPr>
              <a:lvl2pPr marL="401638" defTabSz="804863">
                <a:defRPr sz="2400">
                  <a:solidFill>
                    <a:schemeClr val="tx1"/>
                  </a:solidFill>
                  <a:latin typeface="Times New Roman" panose="02020603050405020304" pitchFamily="18" charset="0"/>
                </a:defRPr>
              </a:lvl2pPr>
              <a:lvl3pPr marL="804863" defTabSz="804863">
                <a:defRPr sz="2400">
                  <a:solidFill>
                    <a:schemeClr val="tx1"/>
                  </a:solidFill>
                  <a:latin typeface="Times New Roman" panose="02020603050405020304" pitchFamily="18" charset="0"/>
                </a:defRPr>
              </a:lvl3pPr>
              <a:lvl4pPr marL="1206500" defTabSz="804863">
                <a:defRPr sz="2400">
                  <a:solidFill>
                    <a:schemeClr val="tx1"/>
                  </a:solidFill>
                  <a:latin typeface="Times New Roman" panose="02020603050405020304" pitchFamily="18" charset="0"/>
                </a:defRPr>
              </a:lvl4pPr>
              <a:lvl5pPr marL="1609725" defTabSz="804863">
                <a:defRPr sz="2400">
                  <a:solidFill>
                    <a:schemeClr val="tx1"/>
                  </a:solidFill>
                  <a:latin typeface="Times New Roman" panose="02020603050405020304" pitchFamily="18" charset="0"/>
                </a:defRPr>
              </a:lvl5pPr>
              <a:lvl6pPr marL="2066925" defTabSz="804863" eaLnBrk="0" fontAlgn="base" hangingPunct="0">
                <a:spcBef>
                  <a:spcPct val="0"/>
                </a:spcBef>
                <a:spcAft>
                  <a:spcPct val="0"/>
                </a:spcAft>
                <a:defRPr sz="2400">
                  <a:solidFill>
                    <a:schemeClr val="tx1"/>
                  </a:solidFill>
                  <a:latin typeface="Times New Roman" panose="02020603050405020304" pitchFamily="18" charset="0"/>
                </a:defRPr>
              </a:lvl6pPr>
              <a:lvl7pPr marL="2524125" defTabSz="804863" eaLnBrk="0" fontAlgn="base" hangingPunct="0">
                <a:spcBef>
                  <a:spcPct val="0"/>
                </a:spcBef>
                <a:spcAft>
                  <a:spcPct val="0"/>
                </a:spcAft>
                <a:defRPr sz="2400">
                  <a:solidFill>
                    <a:schemeClr val="tx1"/>
                  </a:solidFill>
                  <a:latin typeface="Times New Roman" panose="02020603050405020304" pitchFamily="18" charset="0"/>
                </a:defRPr>
              </a:lvl7pPr>
              <a:lvl8pPr marL="2981325" defTabSz="804863" eaLnBrk="0" fontAlgn="base" hangingPunct="0">
                <a:spcBef>
                  <a:spcPct val="0"/>
                </a:spcBef>
                <a:spcAft>
                  <a:spcPct val="0"/>
                </a:spcAft>
                <a:defRPr sz="2400">
                  <a:solidFill>
                    <a:schemeClr val="tx1"/>
                  </a:solidFill>
                  <a:latin typeface="Times New Roman" panose="02020603050405020304" pitchFamily="18" charset="0"/>
                </a:defRPr>
              </a:lvl8pPr>
              <a:lvl9pPr marL="3438525" defTabSz="804863" eaLnBrk="0" fontAlgn="base" hangingPunct="0">
                <a:spcBef>
                  <a:spcPct val="0"/>
                </a:spcBef>
                <a:spcAft>
                  <a:spcPct val="0"/>
                </a:spcAft>
                <a:defRPr sz="2400">
                  <a:solidFill>
                    <a:schemeClr val="tx1"/>
                  </a:solidFill>
                  <a:latin typeface="Times New Roman" panose="02020603050405020304" pitchFamily="18" charset="0"/>
                </a:defRPr>
              </a:lvl9pPr>
            </a:lstStyle>
            <a:p>
              <a:pPr algn="r"/>
              <a:r>
                <a:rPr lang="en-GB" altLang="en-US" sz="1600">
                  <a:latin typeface="Arial" panose="020B0604020202020204" pitchFamily="34" charset="0"/>
                </a:rPr>
                <a:t>Time</a:t>
              </a:r>
            </a:p>
          </p:txBody>
        </p:sp>
        <p:sp>
          <p:nvSpPr>
            <p:cNvPr id="691277" name="Line 77"/>
            <p:cNvSpPr>
              <a:spLocks noChangeShapeType="1"/>
            </p:cNvSpPr>
            <p:nvPr/>
          </p:nvSpPr>
          <p:spPr bwMode="auto">
            <a:xfrm flipV="1">
              <a:off x="528" y="1384"/>
              <a:ext cx="0" cy="36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78" name="Line 78"/>
            <p:cNvSpPr>
              <a:spLocks noChangeShapeType="1"/>
            </p:cNvSpPr>
            <p:nvPr/>
          </p:nvSpPr>
          <p:spPr bwMode="auto">
            <a:xfrm>
              <a:off x="2785" y="3035"/>
              <a:ext cx="361"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endParaRPr lang="en-US"/>
            </a:p>
          </p:txBody>
        </p:sp>
        <p:sp>
          <p:nvSpPr>
            <p:cNvPr id="691279" name="Rectangle 79"/>
            <p:cNvSpPr>
              <a:spLocks noChangeArrowheads="1"/>
            </p:cNvSpPr>
            <p:nvPr/>
          </p:nvSpPr>
          <p:spPr bwMode="auto">
            <a:xfrm>
              <a:off x="192" y="1720"/>
              <a:ext cx="54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1522" tIns="41555" rIns="81522" bIns="41555">
              <a:spAutoFit/>
            </a:bodyPr>
            <a:lstStyle/>
            <a:p>
              <a:r>
                <a:rPr lang="en-GB" altLang="en-US"/>
                <a:t>Penalty</a:t>
              </a:r>
            </a:p>
          </p:txBody>
        </p:sp>
        <p:sp>
          <p:nvSpPr>
            <p:cNvPr id="691280" name="Text Box 80"/>
            <p:cNvSpPr txBox="1">
              <a:spLocks noChangeArrowheads="1"/>
            </p:cNvSpPr>
            <p:nvPr/>
          </p:nvSpPr>
          <p:spPr bwMode="auto">
            <a:xfrm>
              <a:off x="3216" y="1404"/>
              <a:ext cx="1023"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nchor="ctr" anchorCtr="1">
              <a:spAutoFit/>
            </a:bodyPr>
            <a:lstStyle/>
            <a:p>
              <a:pPr>
                <a:lnSpc>
                  <a:spcPct val="95000"/>
                </a:lnSpc>
                <a:spcBef>
                  <a:spcPct val="50000"/>
                </a:spcBef>
                <a:buClr>
                  <a:schemeClr val="accent2"/>
                </a:buClr>
                <a:buFont typeface="Arial" panose="020B0604020202020204" pitchFamily="34" charset="0"/>
                <a:buNone/>
              </a:pPr>
              <a:r>
                <a:rPr lang="en-GB" altLang="en-US" sz="1400"/>
                <a:t>Suppress limit</a:t>
              </a:r>
              <a:endParaRPr lang="en-GB" altLang="en-US"/>
            </a:p>
          </p:txBody>
        </p:sp>
        <p:sp>
          <p:nvSpPr>
            <p:cNvPr id="691281" name="Line 81"/>
            <p:cNvSpPr>
              <a:spLocks noChangeShapeType="1"/>
            </p:cNvSpPr>
            <p:nvPr/>
          </p:nvSpPr>
          <p:spPr bwMode="auto">
            <a:xfrm>
              <a:off x="1200" y="3256"/>
              <a:ext cx="72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91282" name="Text Box 82"/>
            <p:cNvSpPr txBox="1">
              <a:spLocks noChangeArrowheads="1"/>
            </p:cNvSpPr>
            <p:nvPr/>
          </p:nvSpPr>
          <p:spPr bwMode="auto">
            <a:xfrm>
              <a:off x="1290" y="3379"/>
              <a:ext cx="621"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nchorCtr="1">
              <a:spAutoFit/>
            </a:bodyPr>
            <a:lstStyle/>
            <a:p>
              <a:pPr algn="r">
                <a:lnSpc>
                  <a:spcPct val="95000"/>
                </a:lnSpc>
                <a:spcBef>
                  <a:spcPct val="50000"/>
                </a:spcBef>
                <a:buClr>
                  <a:schemeClr val="accent2"/>
                </a:buClr>
                <a:buFont typeface="Arial" panose="020B0604020202020204" pitchFamily="34" charset="0"/>
                <a:buNone/>
              </a:pPr>
              <a:r>
                <a:rPr lang="en-GB" altLang="en-US" sz="1400"/>
                <a:t>Network</a:t>
              </a:r>
            </a:p>
            <a:p>
              <a:pPr algn="r">
                <a:lnSpc>
                  <a:spcPct val="35000"/>
                </a:lnSpc>
                <a:spcBef>
                  <a:spcPct val="50000"/>
                </a:spcBef>
                <a:buClr>
                  <a:schemeClr val="accent2"/>
                </a:buClr>
                <a:buFont typeface="Arial" panose="020B0604020202020204" pitchFamily="34" charset="0"/>
                <a:buNone/>
              </a:pPr>
              <a:r>
                <a:rPr lang="en-GB" altLang="en-US" sz="1400"/>
                <a:t>Announced</a:t>
              </a:r>
            </a:p>
          </p:txBody>
        </p:sp>
        <p:sp>
          <p:nvSpPr>
            <p:cNvPr id="691283" name="Line 83"/>
            <p:cNvSpPr>
              <a:spLocks noChangeShapeType="1"/>
            </p:cNvSpPr>
            <p:nvPr/>
          </p:nvSpPr>
          <p:spPr bwMode="auto">
            <a:xfrm>
              <a:off x="3888" y="2064"/>
              <a:ext cx="0" cy="1288"/>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91284" name="Line 84"/>
            <p:cNvSpPr>
              <a:spLocks noChangeShapeType="1"/>
            </p:cNvSpPr>
            <p:nvPr/>
          </p:nvSpPr>
          <p:spPr bwMode="auto">
            <a:xfrm flipV="1">
              <a:off x="3888" y="3256"/>
              <a:ext cx="336" cy="8"/>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91285" name="Text Box 85"/>
            <p:cNvSpPr txBox="1">
              <a:spLocks noChangeArrowheads="1"/>
            </p:cNvSpPr>
            <p:nvPr/>
          </p:nvSpPr>
          <p:spPr bwMode="auto">
            <a:xfrm>
              <a:off x="3939" y="3422"/>
              <a:ext cx="763"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nchorCtr="1">
              <a:spAutoFit/>
            </a:bodyPr>
            <a:lstStyle/>
            <a:p>
              <a:pPr>
                <a:lnSpc>
                  <a:spcPct val="35000"/>
                </a:lnSpc>
                <a:spcBef>
                  <a:spcPct val="50000"/>
                </a:spcBef>
                <a:buClr>
                  <a:schemeClr val="accent2"/>
                </a:buClr>
                <a:buFont typeface="Arial" panose="020B0604020202020204" pitchFamily="34" charset="0"/>
                <a:buNone/>
              </a:pPr>
              <a:r>
                <a:rPr lang="en-GB" altLang="en-US" sz="1400"/>
                <a:t>Network</a:t>
              </a:r>
            </a:p>
            <a:p>
              <a:pPr>
                <a:lnSpc>
                  <a:spcPct val="45000"/>
                </a:lnSpc>
                <a:spcBef>
                  <a:spcPct val="50000"/>
                </a:spcBef>
                <a:buClr>
                  <a:schemeClr val="accent2"/>
                </a:buClr>
                <a:buFont typeface="Arial" panose="020B0604020202020204" pitchFamily="34" charset="0"/>
                <a:buNone/>
              </a:pPr>
              <a:r>
                <a:rPr lang="en-GB" altLang="en-US" sz="1400"/>
                <a:t>Re-announced</a:t>
              </a:r>
            </a:p>
          </p:txBody>
        </p:sp>
        <p:sp>
          <p:nvSpPr>
            <p:cNvPr id="691286" name="Line 86"/>
            <p:cNvSpPr>
              <a:spLocks noChangeShapeType="1"/>
            </p:cNvSpPr>
            <p:nvPr/>
          </p:nvSpPr>
          <p:spPr bwMode="auto">
            <a:xfrm>
              <a:off x="1920" y="3256"/>
              <a:ext cx="1968" cy="8"/>
            </a:xfrm>
            <a:prstGeom prst="line">
              <a:avLst/>
            </a:prstGeom>
            <a:noFill/>
            <a:ln w="28575">
              <a:solidFill>
                <a:schemeClr val="accent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91287" name="Text Box 87"/>
            <p:cNvSpPr txBox="1">
              <a:spLocks noChangeArrowheads="1"/>
            </p:cNvSpPr>
            <p:nvPr/>
          </p:nvSpPr>
          <p:spPr bwMode="auto">
            <a:xfrm>
              <a:off x="2551" y="3424"/>
              <a:ext cx="812"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nchorCtr="1">
              <a:spAutoFit/>
            </a:bodyPr>
            <a:lstStyle/>
            <a:p>
              <a:pPr algn="ctr">
                <a:lnSpc>
                  <a:spcPct val="45000"/>
                </a:lnSpc>
                <a:spcBef>
                  <a:spcPct val="50000"/>
                </a:spcBef>
                <a:buClr>
                  <a:schemeClr val="accent2"/>
                </a:buClr>
                <a:buFont typeface="Arial" panose="020B0604020202020204" pitchFamily="34" charset="0"/>
                <a:buNone/>
              </a:pPr>
              <a:r>
                <a:rPr lang="en-GB" altLang="en-US" sz="1400">
                  <a:solidFill>
                    <a:schemeClr val="accent2"/>
                  </a:solidFill>
                </a:rPr>
                <a:t>Network</a:t>
              </a:r>
            </a:p>
            <a:p>
              <a:pPr algn="ctr">
                <a:lnSpc>
                  <a:spcPct val="45000"/>
                </a:lnSpc>
                <a:spcBef>
                  <a:spcPct val="50000"/>
                </a:spcBef>
                <a:buClr>
                  <a:schemeClr val="accent2"/>
                </a:buClr>
                <a:buFont typeface="Arial" panose="020B0604020202020204" pitchFamily="34" charset="0"/>
                <a:buNone/>
              </a:pPr>
              <a:r>
                <a:rPr lang="en-GB" altLang="en-US" sz="1400">
                  <a:solidFill>
                    <a:schemeClr val="accent2"/>
                  </a:solidFill>
                </a:rPr>
                <a:t>Not Announced</a:t>
              </a:r>
            </a:p>
          </p:txBody>
        </p:sp>
        <p:sp>
          <p:nvSpPr>
            <p:cNvPr id="691288" name="Line 88"/>
            <p:cNvSpPr>
              <a:spLocks noChangeShapeType="1"/>
            </p:cNvSpPr>
            <p:nvPr/>
          </p:nvSpPr>
          <p:spPr bwMode="auto">
            <a:xfrm>
              <a:off x="1920" y="1632"/>
              <a:ext cx="0" cy="172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sp>
          <p:nvSpPr>
            <p:cNvPr id="691289" name="Line 89"/>
            <p:cNvSpPr>
              <a:spLocks noChangeShapeType="1"/>
            </p:cNvSpPr>
            <p:nvPr/>
          </p:nvSpPr>
          <p:spPr bwMode="auto">
            <a:xfrm>
              <a:off x="1248" y="1920"/>
              <a:ext cx="2928" cy="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522" tIns="41555" rIns="81522" bIns="41555">
              <a:spAutoFit/>
            </a:bodyPr>
            <a:lstStyle/>
            <a:p>
              <a:endParaRPr lang="en-US"/>
            </a:p>
          </p:txBody>
        </p:sp>
        <p:sp>
          <p:nvSpPr>
            <p:cNvPr id="691290" name="Line 90"/>
            <p:cNvSpPr>
              <a:spLocks noChangeShapeType="1"/>
            </p:cNvSpPr>
            <p:nvPr/>
          </p:nvSpPr>
          <p:spPr bwMode="auto">
            <a:xfrm>
              <a:off x="1248" y="2400"/>
              <a:ext cx="2949" cy="17"/>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1522" tIns="41555" rIns="81522" bIns="41555">
              <a:spAutoFit/>
            </a:bodyPr>
            <a:lstStyle/>
            <a:p>
              <a:endParaRPr lang="en-US"/>
            </a:p>
          </p:txBody>
        </p:sp>
      </p:grpSp>
    </p:spTree>
    <p:extLst>
      <p:ext uri="{BB962C8B-B14F-4D97-AF65-F5344CB8AC3E}">
        <p14:creationId xmlns:p14="http://schemas.microsoft.com/office/powerpoint/2010/main" val="225882268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Reflector</a:t>
            </a:r>
            <a:endParaRPr lang="en-US" dirty="0"/>
          </a:p>
        </p:txBody>
      </p:sp>
      <p:sp>
        <p:nvSpPr>
          <p:cNvPr id="3" name="Content Placeholder 2"/>
          <p:cNvSpPr>
            <a:spLocks noGrp="1"/>
          </p:cNvSpPr>
          <p:nvPr>
            <p:ph idx="1"/>
          </p:nvPr>
        </p:nvSpPr>
        <p:spPr/>
        <p:txBody>
          <a:bodyPr/>
          <a:lstStyle/>
          <a:p>
            <a:r>
              <a:rPr lang="en-US" dirty="0" smtClean="0"/>
              <a:t>All </a:t>
            </a:r>
            <a:r>
              <a:rPr lang="en-US" dirty="0" err="1" smtClean="0"/>
              <a:t>iBGP</a:t>
            </a:r>
            <a:r>
              <a:rPr lang="en-US" dirty="0" smtClean="0"/>
              <a:t> peers must be fully meshed which requires n(n-1)/2 </a:t>
            </a:r>
            <a:r>
              <a:rPr lang="en-US" dirty="0" err="1" smtClean="0"/>
              <a:t>iBGP</a:t>
            </a:r>
            <a:r>
              <a:rPr lang="en-US" dirty="0" smtClean="0"/>
              <a:t> connections in the AS. </a:t>
            </a:r>
          </a:p>
          <a:p>
            <a:r>
              <a:rPr lang="en-US" dirty="0" smtClean="0"/>
              <a:t>A router is configured as a route reflector (RR) </a:t>
            </a:r>
          </a:p>
          <a:p>
            <a:r>
              <a:rPr lang="en-US" dirty="0" smtClean="0"/>
              <a:t>Other </a:t>
            </a:r>
            <a:r>
              <a:rPr lang="en-US" dirty="0" err="1" smtClean="0"/>
              <a:t>iBGP</a:t>
            </a:r>
            <a:r>
              <a:rPr lang="en-US" dirty="0" smtClean="0"/>
              <a:t> routers (clients) peer with the RR only</a:t>
            </a:r>
          </a:p>
          <a:p>
            <a:r>
              <a:rPr lang="en-US" dirty="0" smtClean="0"/>
              <a:t>Rules to Advertise </a:t>
            </a:r>
          </a:p>
          <a:p>
            <a:pPr lvl="1"/>
            <a:r>
              <a:rPr lang="en-US" dirty="0" smtClean="0"/>
              <a:t>Routes learned from a non-client </a:t>
            </a:r>
            <a:r>
              <a:rPr lang="en-US" dirty="0" err="1" smtClean="0"/>
              <a:t>iBGP</a:t>
            </a:r>
            <a:r>
              <a:rPr lang="en-US" dirty="0" smtClean="0"/>
              <a:t> peer – Advertise to clients only</a:t>
            </a:r>
          </a:p>
          <a:p>
            <a:pPr lvl="1"/>
            <a:r>
              <a:rPr lang="en-US" dirty="0" smtClean="0"/>
              <a:t>Routes learned from a client – Advertise to all non-clients and clients, except the originating client</a:t>
            </a:r>
          </a:p>
          <a:p>
            <a:pPr lvl="1"/>
            <a:r>
              <a:rPr lang="en-US" dirty="0" smtClean="0"/>
              <a:t>Routes learned from an </a:t>
            </a:r>
            <a:r>
              <a:rPr lang="en-US" dirty="0" err="1" smtClean="0"/>
              <a:t>eBGP</a:t>
            </a:r>
            <a:r>
              <a:rPr lang="en-US" dirty="0" smtClean="0"/>
              <a:t> peer – Advertise to all clients and non-clients</a:t>
            </a:r>
          </a:p>
          <a:p>
            <a:endParaRPr lang="en-US" dirty="0"/>
          </a:p>
        </p:txBody>
      </p:sp>
    </p:spTree>
    <p:extLst>
      <p:ext uri="{BB962C8B-B14F-4D97-AF65-F5344CB8AC3E}">
        <p14:creationId xmlns:p14="http://schemas.microsoft.com/office/powerpoint/2010/main" val="28279394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11" y="145538"/>
            <a:ext cx="7886700" cy="930274"/>
          </a:xfrm>
        </p:spPr>
        <p:txBody>
          <a:bodyPr/>
          <a:lstStyle/>
          <a:p>
            <a:r>
              <a:rPr lang="en-US" dirty="0" smtClean="0"/>
              <a:t>Router Reflector</a:t>
            </a:r>
            <a:endParaRPr lang="en-US" dirty="0"/>
          </a:p>
        </p:txBody>
      </p:sp>
      <p:pic>
        <p:nvPicPr>
          <p:cNvPr id="24"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6862" y="2497528"/>
            <a:ext cx="698090" cy="404939"/>
          </a:xfrm>
          <a:prstGeom prst="rect">
            <a:avLst/>
          </a:prstGeom>
          <a:noFill/>
          <a:ln>
            <a:noFill/>
          </a:ln>
          <a:effectLst/>
        </p:spPr>
      </p:pic>
      <p:pic>
        <p:nvPicPr>
          <p:cNvPr id="29"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0563" y="4854893"/>
            <a:ext cx="698090" cy="404939"/>
          </a:xfrm>
          <a:prstGeom prst="rect">
            <a:avLst/>
          </a:prstGeom>
          <a:noFill/>
          <a:ln>
            <a:noFill/>
          </a:ln>
          <a:effectLst/>
        </p:spPr>
      </p:pic>
      <p:pic>
        <p:nvPicPr>
          <p:cNvPr id="35"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2930" y="4550203"/>
            <a:ext cx="698090" cy="404939"/>
          </a:xfrm>
          <a:prstGeom prst="rect">
            <a:avLst/>
          </a:prstGeom>
          <a:noFill/>
          <a:ln>
            <a:noFill/>
          </a:ln>
          <a:effectLst/>
        </p:spPr>
      </p:pic>
      <p:pic>
        <p:nvPicPr>
          <p:cNvPr id="33"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010" y="3961364"/>
            <a:ext cx="698090" cy="404939"/>
          </a:xfrm>
          <a:prstGeom prst="rect">
            <a:avLst/>
          </a:prstGeom>
          <a:noFill/>
          <a:ln>
            <a:noFill/>
          </a:ln>
          <a:effectLst/>
        </p:spPr>
      </p:pic>
      <p:sp>
        <p:nvSpPr>
          <p:cNvPr id="60" name="Rounded Rectangle 59"/>
          <p:cNvSpPr/>
          <p:nvPr/>
        </p:nvSpPr>
        <p:spPr>
          <a:xfrm>
            <a:off x="152400" y="1371601"/>
            <a:ext cx="8686800" cy="48767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92381" y="1735473"/>
            <a:ext cx="1366080" cy="461665"/>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AS 9184</a:t>
            </a:r>
            <a:endParaRPr lang="en-US" dirty="0">
              <a:latin typeface="Arial" panose="020B0604020202020204" pitchFamily="34" charset="0"/>
              <a:cs typeface="Arial" panose="020B0604020202020204" pitchFamily="34" charset="0"/>
            </a:endParaRPr>
          </a:p>
        </p:txBody>
      </p:sp>
      <p:sp>
        <p:nvSpPr>
          <p:cNvPr id="73" name="TextBox 72"/>
          <p:cNvSpPr txBox="1"/>
          <p:nvPr/>
        </p:nvSpPr>
        <p:spPr>
          <a:xfrm>
            <a:off x="2983266" y="5366425"/>
            <a:ext cx="2852063" cy="369332"/>
          </a:xfrm>
          <a:prstGeom prst="rect">
            <a:avLst/>
          </a:prstGeom>
          <a:noFill/>
        </p:spPr>
        <p:txBody>
          <a:bodyPr wrap="none" rtlCol="0">
            <a:spAutoFit/>
          </a:bodyPr>
          <a:lstStyle/>
          <a:p>
            <a:r>
              <a:rPr lang="en-US" sz="1800" b="1" dirty="0" smtClean="0">
                <a:solidFill>
                  <a:schemeClr val="accent5">
                    <a:lumMod val="75000"/>
                  </a:schemeClr>
                </a:solidFill>
                <a:latin typeface="Arial" panose="020B0604020202020204" pitchFamily="34" charset="0"/>
                <a:cs typeface="Arial" panose="020B0604020202020204" pitchFamily="34" charset="0"/>
              </a:rPr>
              <a:t>Router Reflector Cluster</a:t>
            </a:r>
            <a:endParaRPr lang="en-US" sz="1800" b="1" dirty="0">
              <a:solidFill>
                <a:schemeClr val="accent5">
                  <a:lumMod val="75000"/>
                </a:schemeClr>
              </a:solidFill>
              <a:latin typeface="Arial" panose="020B0604020202020204" pitchFamily="34" charset="0"/>
              <a:cs typeface="Arial" panose="020B0604020202020204" pitchFamily="34" charset="0"/>
            </a:endParaRPr>
          </a:p>
        </p:txBody>
      </p:sp>
      <p:pic>
        <p:nvPicPr>
          <p:cNvPr id="36"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4319461"/>
            <a:ext cx="698090" cy="404939"/>
          </a:xfrm>
          <a:prstGeom prst="rect">
            <a:avLst/>
          </a:prstGeom>
          <a:noFill/>
          <a:ln>
            <a:noFill/>
          </a:ln>
          <a:effectLst/>
        </p:spPr>
      </p:pic>
      <p:pic>
        <p:nvPicPr>
          <p:cNvPr id="28"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7920" y="3356664"/>
            <a:ext cx="698090" cy="404939"/>
          </a:xfrm>
          <a:prstGeom prst="rect">
            <a:avLst/>
          </a:prstGeom>
          <a:noFill/>
          <a:ln>
            <a:noFill/>
          </a:ln>
          <a:effectLst/>
        </p:spPr>
      </p:pic>
      <p:cxnSp>
        <p:nvCxnSpPr>
          <p:cNvPr id="9" name="Straight Arrow Connector 8"/>
          <p:cNvCxnSpPr>
            <a:stCxn id="24" idx="2"/>
            <a:endCxn id="28" idx="0"/>
          </p:cNvCxnSpPr>
          <p:nvPr/>
        </p:nvCxnSpPr>
        <p:spPr>
          <a:xfrm>
            <a:off x="3725907" y="2902467"/>
            <a:ext cx="2991058" cy="454197"/>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2"/>
            <a:endCxn id="36" idx="0"/>
          </p:cNvCxnSpPr>
          <p:nvPr/>
        </p:nvCxnSpPr>
        <p:spPr>
          <a:xfrm>
            <a:off x="3725907" y="2902467"/>
            <a:ext cx="2261938" cy="1416994"/>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2"/>
            <a:endCxn id="29" idx="0"/>
          </p:cNvCxnSpPr>
          <p:nvPr/>
        </p:nvCxnSpPr>
        <p:spPr>
          <a:xfrm>
            <a:off x="3725907" y="2902467"/>
            <a:ext cx="673701" cy="1952426"/>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4" idx="2"/>
            <a:endCxn id="35" idx="0"/>
          </p:cNvCxnSpPr>
          <p:nvPr/>
        </p:nvCxnSpPr>
        <p:spPr>
          <a:xfrm flipH="1">
            <a:off x="2741975" y="2902467"/>
            <a:ext cx="983932" cy="1647736"/>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4" idx="2"/>
            <a:endCxn id="33" idx="0"/>
          </p:cNvCxnSpPr>
          <p:nvPr/>
        </p:nvCxnSpPr>
        <p:spPr>
          <a:xfrm flipH="1">
            <a:off x="1278055" y="2902467"/>
            <a:ext cx="2447852" cy="1058897"/>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82157" y="2188320"/>
            <a:ext cx="167866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Router Reflector</a:t>
            </a:r>
            <a:endParaRPr lang="en-US" sz="1600" dirty="0">
              <a:latin typeface="Arial" panose="020B0604020202020204" pitchFamily="34" charset="0"/>
              <a:cs typeface="Arial" panose="020B0604020202020204" pitchFamily="34" charset="0"/>
            </a:endParaRPr>
          </a:p>
        </p:txBody>
      </p:sp>
      <p:sp>
        <p:nvSpPr>
          <p:cNvPr id="55" name="TextBox 54"/>
          <p:cNvSpPr txBox="1"/>
          <p:nvPr/>
        </p:nvSpPr>
        <p:spPr>
          <a:xfrm>
            <a:off x="6457076" y="3064091"/>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57" name="TextBox 56"/>
          <p:cNvSpPr txBox="1"/>
          <p:nvPr/>
        </p:nvSpPr>
        <p:spPr>
          <a:xfrm>
            <a:off x="5933802" y="4026888"/>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58" name="TextBox 57"/>
          <p:cNvSpPr txBox="1"/>
          <p:nvPr/>
        </p:nvSpPr>
        <p:spPr>
          <a:xfrm>
            <a:off x="4435343" y="4535977"/>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59" name="TextBox 58"/>
          <p:cNvSpPr txBox="1"/>
          <p:nvPr/>
        </p:nvSpPr>
        <p:spPr>
          <a:xfrm>
            <a:off x="2882157" y="4243010"/>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63" name="TextBox 62"/>
          <p:cNvSpPr txBox="1"/>
          <p:nvPr/>
        </p:nvSpPr>
        <p:spPr>
          <a:xfrm>
            <a:off x="1547170" y="3733800"/>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31" name="Oval 30"/>
          <p:cNvSpPr/>
          <p:nvPr/>
        </p:nvSpPr>
        <p:spPr>
          <a:xfrm>
            <a:off x="457200" y="1883133"/>
            <a:ext cx="7772400" cy="3984267"/>
          </a:xfrm>
          <a:prstGeom prst="ellipse">
            <a:avLst/>
          </a:prstGeom>
          <a:solidFill>
            <a:schemeClr val="accent3">
              <a:lumMod val="60000"/>
              <a:lumOff val="40000"/>
              <a:alpha val="31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645770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11" y="145538"/>
            <a:ext cx="7886700" cy="930274"/>
          </a:xfrm>
        </p:spPr>
        <p:txBody>
          <a:bodyPr>
            <a:normAutofit fontScale="90000"/>
          </a:bodyPr>
          <a:lstStyle/>
          <a:p>
            <a:r>
              <a:rPr lang="en-US" dirty="0" smtClean="0"/>
              <a:t>Router Reflection Cluster Peering Relationships</a:t>
            </a:r>
            <a:endParaRPr lang="en-US" dirty="0"/>
          </a:p>
        </p:txBody>
      </p:sp>
      <p:pic>
        <p:nvPicPr>
          <p:cNvPr id="24"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6862" y="2713436"/>
            <a:ext cx="698090" cy="404939"/>
          </a:xfrm>
          <a:prstGeom prst="rect">
            <a:avLst/>
          </a:prstGeom>
          <a:noFill/>
          <a:ln>
            <a:noFill/>
          </a:ln>
          <a:effectLst/>
        </p:spPr>
      </p:pic>
      <p:pic>
        <p:nvPicPr>
          <p:cNvPr id="29"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5434" y="4194196"/>
            <a:ext cx="698090" cy="404939"/>
          </a:xfrm>
          <a:prstGeom prst="rect">
            <a:avLst/>
          </a:prstGeom>
          <a:noFill/>
          <a:ln>
            <a:noFill/>
          </a:ln>
          <a:effectLst/>
        </p:spPr>
      </p:pic>
      <p:pic>
        <p:nvPicPr>
          <p:cNvPr id="35"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4328" y="5773103"/>
            <a:ext cx="698090" cy="404939"/>
          </a:xfrm>
          <a:prstGeom prst="rect">
            <a:avLst/>
          </a:prstGeom>
          <a:noFill/>
          <a:ln>
            <a:noFill/>
          </a:ln>
          <a:effectLst/>
        </p:spPr>
      </p:pic>
      <p:pic>
        <p:nvPicPr>
          <p:cNvPr id="33"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9125" y="3889721"/>
            <a:ext cx="698090" cy="404939"/>
          </a:xfrm>
          <a:prstGeom prst="rect">
            <a:avLst/>
          </a:prstGeom>
          <a:noFill/>
          <a:ln>
            <a:noFill/>
          </a:ln>
          <a:effectLst/>
        </p:spPr>
      </p:pic>
      <p:sp>
        <p:nvSpPr>
          <p:cNvPr id="60" name="Rounded Rectangle 59"/>
          <p:cNvSpPr/>
          <p:nvPr/>
        </p:nvSpPr>
        <p:spPr>
          <a:xfrm>
            <a:off x="152400" y="1968508"/>
            <a:ext cx="8458200" cy="32025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50276" y="2198332"/>
            <a:ext cx="1366080" cy="461665"/>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AS 9184</a:t>
            </a:r>
            <a:endParaRPr lang="en-US" dirty="0">
              <a:latin typeface="Arial" panose="020B0604020202020204" pitchFamily="34" charset="0"/>
              <a:cs typeface="Arial" panose="020B0604020202020204" pitchFamily="34" charset="0"/>
            </a:endParaRPr>
          </a:p>
        </p:txBody>
      </p:sp>
      <p:sp>
        <p:nvSpPr>
          <p:cNvPr id="73" name="TextBox 72"/>
          <p:cNvSpPr txBox="1"/>
          <p:nvPr/>
        </p:nvSpPr>
        <p:spPr>
          <a:xfrm>
            <a:off x="350276" y="2896757"/>
            <a:ext cx="2852063" cy="369332"/>
          </a:xfrm>
          <a:prstGeom prst="rect">
            <a:avLst/>
          </a:prstGeom>
          <a:noFill/>
        </p:spPr>
        <p:txBody>
          <a:bodyPr wrap="none" rtlCol="0">
            <a:spAutoFit/>
          </a:bodyPr>
          <a:lstStyle/>
          <a:p>
            <a:r>
              <a:rPr lang="en-US" sz="1800" b="1" dirty="0" smtClean="0">
                <a:solidFill>
                  <a:schemeClr val="accent5">
                    <a:lumMod val="75000"/>
                  </a:schemeClr>
                </a:solidFill>
                <a:latin typeface="Arial" panose="020B0604020202020204" pitchFamily="34" charset="0"/>
                <a:cs typeface="Arial" panose="020B0604020202020204" pitchFamily="34" charset="0"/>
              </a:rPr>
              <a:t>Router Reflector Cluster</a:t>
            </a:r>
            <a:endParaRPr lang="en-US" sz="1800" b="1" dirty="0">
              <a:solidFill>
                <a:schemeClr val="accent5">
                  <a:lumMod val="75000"/>
                </a:schemeClr>
              </a:solidFill>
              <a:latin typeface="Arial" panose="020B0604020202020204" pitchFamily="34" charset="0"/>
              <a:cs typeface="Arial" panose="020B0604020202020204" pitchFamily="34" charset="0"/>
            </a:endParaRPr>
          </a:p>
        </p:txBody>
      </p:sp>
      <p:pic>
        <p:nvPicPr>
          <p:cNvPr id="36"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8537" y="3949421"/>
            <a:ext cx="698090" cy="404939"/>
          </a:xfrm>
          <a:prstGeom prst="rect">
            <a:avLst/>
          </a:prstGeom>
          <a:noFill/>
          <a:ln>
            <a:noFill/>
          </a:ln>
          <a:effectLst/>
        </p:spPr>
      </p:pic>
      <p:pic>
        <p:nvPicPr>
          <p:cNvPr id="28"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6277" y="3025833"/>
            <a:ext cx="698090" cy="404939"/>
          </a:xfrm>
          <a:prstGeom prst="rect">
            <a:avLst/>
          </a:prstGeom>
          <a:noFill/>
          <a:ln>
            <a:noFill/>
          </a:ln>
          <a:effectLst/>
        </p:spPr>
      </p:pic>
      <p:cxnSp>
        <p:nvCxnSpPr>
          <p:cNvPr id="9" name="Straight Arrow Connector 8"/>
          <p:cNvCxnSpPr>
            <a:endCxn id="28" idx="1"/>
          </p:cNvCxnSpPr>
          <p:nvPr/>
        </p:nvCxnSpPr>
        <p:spPr>
          <a:xfrm>
            <a:off x="4044479" y="2893342"/>
            <a:ext cx="2991798" cy="334961"/>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4" idx="2"/>
            <a:endCxn id="36" idx="0"/>
          </p:cNvCxnSpPr>
          <p:nvPr/>
        </p:nvCxnSpPr>
        <p:spPr>
          <a:xfrm>
            <a:off x="3725907" y="3118375"/>
            <a:ext cx="1611675" cy="831046"/>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4" idx="2"/>
            <a:endCxn id="29" idx="0"/>
          </p:cNvCxnSpPr>
          <p:nvPr/>
        </p:nvCxnSpPr>
        <p:spPr>
          <a:xfrm>
            <a:off x="3725907" y="3118375"/>
            <a:ext cx="318572" cy="1075821"/>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5" idx="0"/>
          </p:cNvCxnSpPr>
          <p:nvPr/>
        </p:nvCxnSpPr>
        <p:spPr>
          <a:xfrm>
            <a:off x="1716356" y="4265314"/>
            <a:ext cx="27017" cy="1507789"/>
          </a:xfrm>
          <a:prstGeom prst="straightConnector1">
            <a:avLst/>
          </a:prstGeom>
          <a:ln w="31750">
            <a:solidFill>
              <a:srgbClr val="C0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4" idx="2"/>
            <a:endCxn id="33" idx="0"/>
          </p:cNvCxnSpPr>
          <p:nvPr/>
        </p:nvCxnSpPr>
        <p:spPr>
          <a:xfrm flipH="1">
            <a:off x="1698170" y="3118375"/>
            <a:ext cx="2027737" cy="771346"/>
          </a:xfrm>
          <a:prstGeom prst="straightConnector1">
            <a:avLst/>
          </a:prstGeom>
          <a:ln w="3175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82157" y="2404228"/>
            <a:ext cx="167866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Router Reflector</a:t>
            </a:r>
            <a:endParaRPr lang="en-US" sz="1600" dirty="0">
              <a:latin typeface="Arial" panose="020B0604020202020204" pitchFamily="34" charset="0"/>
              <a:cs typeface="Arial" panose="020B0604020202020204" pitchFamily="34" charset="0"/>
            </a:endParaRPr>
          </a:p>
        </p:txBody>
      </p:sp>
      <p:sp>
        <p:nvSpPr>
          <p:cNvPr id="55" name="TextBox 54"/>
          <p:cNvSpPr txBox="1"/>
          <p:nvPr/>
        </p:nvSpPr>
        <p:spPr>
          <a:xfrm>
            <a:off x="7125433" y="2733260"/>
            <a:ext cx="1151277"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Non-Client</a:t>
            </a:r>
            <a:endParaRPr lang="en-US" sz="1600" dirty="0">
              <a:latin typeface="Arial" panose="020B0604020202020204" pitchFamily="34" charset="0"/>
              <a:cs typeface="Arial" panose="020B0604020202020204" pitchFamily="34" charset="0"/>
            </a:endParaRPr>
          </a:p>
        </p:txBody>
      </p:sp>
      <p:sp>
        <p:nvSpPr>
          <p:cNvPr id="57" name="TextBox 56"/>
          <p:cNvSpPr txBox="1"/>
          <p:nvPr/>
        </p:nvSpPr>
        <p:spPr>
          <a:xfrm>
            <a:off x="5283539" y="3656848"/>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58" name="TextBox 57"/>
          <p:cNvSpPr txBox="1"/>
          <p:nvPr/>
        </p:nvSpPr>
        <p:spPr>
          <a:xfrm>
            <a:off x="4080214" y="3875280"/>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59" name="TextBox 58"/>
          <p:cNvSpPr txBox="1"/>
          <p:nvPr/>
        </p:nvSpPr>
        <p:spPr>
          <a:xfrm>
            <a:off x="1743373" y="5147846"/>
            <a:ext cx="764953"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EBGP</a:t>
            </a:r>
            <a:endParaRPr lang="en-US" sz="1600" b="1" dirty="0">
              <a:solidFill>
                <a:srgbClr val="FF0000"/>
              </a:solidFill>
              <a:latin typeface="Arial" panose="020B0604020202020204" pitchFamily="34" charset="0"/>
              <a:cs typeface="Arial" panose="020B0604020202020204" pitchFamily="34" charset="0"/>
            </a:endParaRPr>
          </a:p>
        </p:txBody>
      </p:sp>
      <p:sp>
        <p:nvSpPr>
          <p:cNvPr id="63" name="TextBox 62"/>
          <p:cNvSpPr txBox="1"/>
          <p:nvPr/>
        </p:nvSpPr>
        <p:spPr>
          <a:xfrm>
            <a:off x="1967285" y="3662157"/>
            <a:ext cx="707245"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Client</a:t>
            </a:r>
            <a:endParaRPr lang="en-US" sz="1600" dirty="0">
              <a:latin typeface="Arial" panose="020B0604020202020204" pitchFamily="34" charset="0"/>
              <a:cs typeface="Arial" panose="020B0604020202020204" pitchFamily="34" charset="0"/>
            </a:endParaRPr>
          </a:p>
        </p:txBody>
      </p:sp>
      <p:sp>
        <p:nvSpPr>
          <p:cNvPr id="31" name="Oval 30"/>
          <p:cNvSpPr/>
          <p:nvPr/>
        </p:nvSpPr>
        <p:spPr>
          <a:xfrm>
            <a:off x="625428" y="2307069"/>
            <a:ext cx="5812409" cy="2698431"/>
          </a:xfrm>
          <a:prstGeom prst="ellipse">
            <a:avLst/>
          </a:prstGeom>
          <a:solidFill>
            <a:schemeClr val="accent3">
              <a:lumMod val="60000"/>
              <a:lumOff val="40000"/>
              <a:alpha val="31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594876" y="5412837"/>
            <a:ext cx="2577357" cy="1095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2065242" y="6069208"/>
            <a:ext cx="1069524"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AS 2153</a:t>
            </a:r>
            <a:endParaRPr lang="en-US" sz="1800" dirty="0">
              <a:latin typeface="Arial" panose="020B0604020202020204" pitchFamily="34" charset="0"/>
              <a:cs typeface="Arial" panose="020B0604020202020204" pitchFamily="34" charset="0"/>
            </a:endParaRPr>
          </a:p>
        </p:txBody>
      </p:sp>
      <p:pic>
        <p:nvPicPr>
          <p:cNvPr id="38"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7072" y="1164270"/>
            <a:ext cx="698090" cy="404939"/>
          </a:xfrm>
          <a:prstGeom prst="rect">
            <a:avLst/>
          </a:prstGeom>
          <a:noFill/>
          <a:ln>
            <a:noFill/>
          </a:ln>
          <a:effectLst/>
        </p:spPr>
      </p:pic>
      <p:sp>
        <p:nvSpPr>
          <p:cNvPr id="39" name="Rounded Rectangle 38"/>
          <p:cNvSpPr/>
          <p:nvPr/>
        </p:nvSpPr>
        <p:spPr>
          <a:xfrm>
            <a:off x="5862732" y="948139"/>
            <a:ext cx="2202914" cy="7119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6964189" y="940954"/>
            <a:ext cx="941283" cy="369332"/>
          </a:xfrm>
          <a:prstGeom prst="rect">
            <a:avLst/>
          </a:prstGeom>
          <a:noFill/>
        </p:spPr>
        <p:txBody>
          <a:bodyPr wrap="none" rtlCol="0">
            <a:spAutoFit/>
          </a:bodyPr>
          <a:lstStyle/>
          <a:p>
            <a:r>
              <a:rPr lang="en-US" sz="1800" dirty="0" smtClean="0">
                <a:latin typeface="Arial" panose="020B0604020202020204" pitchFamily="34" charset="0"/>
                <a:cs typeface="Arial" panose="020B0604020202020204" pitchFamily="34" charset="0"/>
              </a:rPr>
              <a:t>AS 829</a:t>
            </a:r>
            <a:endParaRPr lang="en-US" sz="1800" dirty="0">
              <a:latin typeface="Arial" panose="020B0604020202020204" pitchFamily="34" charset="0"/>
              <a:cs typeface="Arial" panose="020B0604020202020204" pitchFamily="34" charset="0"/>
            </a:endParaRPr>
          </a:p>
        </p:txBody>
      </p:sp>
      <p:cxnSp>
        <p:nvCxnSpPr>
          <p:cNvPr id="42" name="Straight Arrow Connector 41"/>
          <p:cNvCxnSpPr/>
          <p:nvPr/>
        </p:nvCxnSpPr>
        <p:spPr>
          <a:xfrm flipH="1">
            <a:off x="3986393" y="1382771"/>
            <a:ext cx="2290679" cy="1415126"/>
          </a:xfrm>
          <a:prstGeom prst="straightConnector1">
            <a:avLst/>
          </a:prstGeom>
          <a:ln w="31750">
            <a:solidFill>
              <a:srgbClr val="C0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814029" y="1563569"/>
            <a:ext cx="764953" cy="338554"/>
          </a:xfrm>
          <a:prstGeom prst="rect">
            <a:avLst/>
          </a:prstGeom>
          <a:noFill/>
        </p:spPr>
        <p:txBody>
          <a:bodyPr wrap="none" rtlCol="0">
            <a:spAutoFit/>
          </a:bodyPr>
          <a:lstStyle/>
          <a:p>
            <a:r>
              <a:rPr lang="en-US" sz="1600" b="1" dirty="0" smtClean="0">
                <a:solidFill>
                  <a:srgbClr val="FF0000"/>
                </a:solidFill>
                <a:latin typeface="Arial" panose="020B0604020202020204" pitchFamily="34" charset="0"/>
                <a:cs typeface="Arial" panose="020B0604020202020204" pitchFamily="34" charset="0"/>
              </a:rPr>
              <a:t>EBGP</a:t>
            </a:r>
            <a:endParaRPr lang="en-US" sz="1600" b="1" dirty="0">
              <a:solidFill>
                <a:srgbClr val="FF0000"/>
              </a:solidFill>
              <a:latin typeface="Arial" panose="020B0604020202020204" pitchFamily="34" charset="0"/>
              <a:cs typeface="Arial" panose="020B0604020202020204" pitchFamily="34" charset="0"/>
            </a:endParaRPr>
          </a:p>
        </p:txBody>
      </p:sp>
      <p:sp>
        <p:nvSpPr>
          <p:cNvPr id="45" name="TextBox 44"/>
          <p:cNvSpPr txBox="1"/>
          <p:nvPr/>
        </p:nvSpPr>
        <p:spPr>
          <a:xfrm>
            <a:off x="5631568" y="2756546"/>
            <a:ext cx="686406" cy="338554"/>
          </a:xfrm>
          <a:prstGeom prst="rect">
            <a:avLst/>
          </a:prstGeom>
          <a:noFill/>
        </p:spPr>
        <p:txBody>
          <a:bodyPr wrap="none" rtlCol="0">
            <a:spAutoFit/>
          </a:bodyPr>
          <a:lstStyle/>
          <a:p>
            <a:r>
              <a:rPr lang="en-US" sz="1600" b="1" dirty="0" err="1">
                <a:solidFill>
                  <a:schemeClr val="tx2"/>
                </a:solidFill>
                <a:latin typeface="Arial" panose="020B0604020202020204" pitchFamily="34" charset="0"/>
                <a:cs typeface="Arial" panose="020B0604020202020204" pitchFamily="34" charset="0"/>
              </a:rPr>
              <a:t>i</a:t>
            </a:r>
            <a:r>
              <a:rPr lang="en-US" sz="1600" b="1" dirty="0" err="1" smtClean="0">
                <a:solidFill>
                  <a:schemeClr val="tx2"/>
                </a:solidFill>
                <a:latin typeface="Arial" panose="020B0604020202020204" pitchFamily="34" charset="0"/>
                <a:cs typeface="Arial" panose="020B0604020202020204" pitchFamily="34" charset="0"/>
              </a:rPr>
              <a:t>BGP</a:t>
            </a:r>
            <a:endParaRPr lang="en-US" sz="1600" b="1" dirty="0">
              <a:solidFill>
                <a:schemeClr val="tx2"/>
              </a:solidFill>
              <a:latin typeface="Arial" panose="020B0604020202020204" pitchFamily="34" charset="0"/>
              <a:cs typeface="Arial" panose="020B0604020202020204" pitchFamily="34" charset="0"/>
            </a:endParaRPr>
          </a:p>
        </p:txBody>
      </p:sp>
      <p:sp>
        <p:nvSpPr>
          <p:cNvPr id="47" name="TextBox 46"/>
          <p:cNvSpPr txBox="1"/>
          <p:nvPr/>
        </p:nvSpPr>
        <p:spPr>
          <a:xfrm>
            <a:off x="4499617" y="3251676"/>
            <a:ext cx="686406" cy="338554"/>
          </a:xfrm>
          <a:prstGeom prst="rect">
            <a:avLst/>
          </a:prstGeom>
          <a:noFill/>
        </p:spPr>
        <p:txBody>
          <a:bodyPr wrap="none" rtlCol="0">
            <a:spAutoFit/>
          </a:bodyPr>
          <a:lstStyle/>
          <a:p>
            <a:r>
              <a:rPr lang="en-US" sz="1600" b="1" dirty="0" err="1">
                <a:solidFill>
                  <a:schemeClr val="tx2"/>
                </a:solidFill>
                <a:latin typeface="Arial" panose="020B0604020202020204" pitchFamily="34" charset="0"/>
                <a:cs typeface="Arial" panose="020B0604020202020204" pitchFamily="34" charset="0"/>
              </a:rPr>
              <a:t>i</a:t>
            </a:r>
            <a:r>
              <a:rPr lang="en-US" sz="1600" b="1" dirty="0" err="1" smtClean="0">
                <a:solidFill>
                  <a:schemeClr val="tx2"/>
                </a:solidFill>
                <a:latin typeface="Arial" panose="020B0604020202020204" pitchFamily="34" charset="0"/>
                <a:cs typeface="Arial" panose="020B0604020202020204" pitchFamily="34" charset="0"/>
              </a:rPr>
              <a:t>BGP</a:t>
            </a:r>
            <a:endParaRPr lang="en-US" sz="1600" b="1" dirty="0">
              <a:solidFill>
                <a:schemeClr val="tx2"/>
              </a:solidFill>
              <a:latin typeface="Arial" panose="020B0604020202020204" pitchFamily="34" charset="0"/>
              <a:cs typeface="Arial" panose="020B0604020202020204" pitchFamily="34" charset="0"/>
            </a:endParaRPr>
          </a:p>
        </p:txBody>
      </p:sp>
      <p:sp>
        <p:nvSpPr>
          <p:cNvPr id="48" name="TextBox 47"/>
          <p:cNvSpPr txBox="1"/>
          <p:nvPr/>
        </p:nvSpPr>
        <p:spPr>
          <a:xfrm>
            <a:off x="3630726" y="3509627"/>
            <a:ext cx="686406" cy="338554"/>
          </a:xfrm>
          <a:prstGeom prst="rect">
            <a:avLst/>
          </a:prstGeom>
          <a:noFill/>
        </p:spPr>
        <p:txBody>
          <a:bodyPr wrap="none" rtlCol="0">
            <a:spAutoFit/>
          </a:bodyPr>
          <a:lstStyle/>
          <a:p>
            <a:r>
              <a:rPr lang="en-US" sz="1600" b="1" dirty="0" err="1">
                <a:solidFill>
                  <a:schemeClr val="tx2"/>
                </a:solidFill>
                <a:latin typeface="Arial" panose="020B0604020202020204" pitchFamily="34" charset="0"/>
                <a:cs typeface="Arial" panose="020B0604020202020204" pitchFamily="34" charset="0"/>
              </a:rPr>
              <a:t>i</a:t>
            </a:r>
            <a:r>
              <a:rPr lang="en-US" sz="1600" b="1" dirty="0" err="1" smtClean="0">
                <a:solidFill>
                  <a:schemeClr val="tx2"/>
                </a:solidFill>
                <a:latin typeface="Arial" panose="020B0604020202020204" pitchFamily="34" charset="0"/>
                <a:cs typeface="Arial" panose="020B0604020202020204" pitchFamily="34" charset="0"/>
              </a:rPr>
              <a:t>BGP</a:t>
            </a:r>
            <a:endParaRPr lang="en-US" sz="1600" b="1" dirty="0">
              <a:solidFill>
                <a:schemeClr val="tx2"/>
              </a:solidFill>
              <a:latin typeface="Arial" panose="020B0604020202020204" pitchFamily="34" charset="0"/>
              <a:cs typeface="Arial" panose="020B0604020202020204" pitchFamily="34" charset="0"/>
            </a:endParaRPr>
          </a:p>
        </p:txBody>
      </p:sp>
      <p:sp>
        <p:nvSpPr>
          <p:cNvPr id="49" name="TextBox 48"/>
          <p:cNvSpPr txBox="1"/>
          <p:nvPr/>
        </p:nvSpPr>
        <p:spPr>
          <a:xfrm>
            <a:off x="2595275" y="3261495"/>
            <a:ext cx="686406" cy="338554"/>
          </a:xfrm>
          <a:prstGeom prst="rect">
            <a:avLst/>
          </a:prstGeom>
          <a:noFill/>
        </p:spPr>
        <p:txBody>
          <a:bodyPr wrap="none" rtlCol="0">
            <a:spAutoFit/>
          </a:bodyPr>
          <a:lstStyle/>
          <a:p>
            <a:r>
              <a:rPr lang="en-US" sz="1600" b="1" dirty="0" err="1">
                <a:solidFill>
                  <a:schemeClr val="tx2"/>
                </a:solidFill>
                <a:latin typeface="Arial" panose="020B0604020202020204" pitchFamily="34" charset="0"/>
                <a:cs typeface="Arial" panose="020B0604020202020204" pitchFamily="34" charset="0"/>
              </a:rPr>
              <a:t>i</a:t>
            </a:r>
            <a:r>
              <a:rPr lang="en-US" sz="1600" b="1" dirty="0" err="1" smtClean="0">
                <a:solidFill>
                  <a:schemeClr val="tx2"/>
                </a:solidFill>
                <a:latin typeface="Arial" panose="020B0604020202020204" pitchFamily="34" charset="0"/>
                <a:cs typeface="Arial" panose="020B0604020202020204" pitchFamily="34" charset="0"/>
              </a:rPr>
              <a:t>BGP</a:t>
            </a:r>
            <a:endParaRPr lang="en-US" sz="1600" b="1" dirty="0">
              <a:solidFill>
                <a:schemeClr val="tx2"/>
              </a:solidFill>
              <a:latin typeface="Arial" panose="020B0604020202020204" pitchFamily="34" charset="0"/>
              <a:cs typeface="Arial" panose="020B0604020202020204" pitchFamily="34" charset="0"/>
            </a:endParaRPr>
          </a:p>
        </p:txBody>
      </p:sp>
      <p:cxnSp>
        <p:nvCxnSpPr>
          <p:cNvPr id="17" name="Straight Connector 16"/>
          <p:cNvCxnSpPr/>
          <p:nvPr/>
        </p:nvCxnSpPr>
        <p:spPr>
          <a:xfrm>
            <a:off x="2047215" y="4092190"/>
            <a:ext cx="1648219" cy="3044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2551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a:xfrm>
            <a:off x="317500" y="307977"/>
            <a:ext cx="7886700" cy="854074"/>
          </a:xfrm>
          <a:noFill/>
          <a:ln/>
        </p:spPr>
        <p:txBody>
          <a:bodyPr lIns="86034" tIns="43016" rIns="86034" bIns="43016" anchor="ctr"/>
          <a:lstStyle/>
          <a:p>
            <a:r>
              <a:rPr lang="en-GB" altLang="en-US" dirty="0"/>
              <a:t>Route Reflector</a:t>
            </a:r>
          </a:p>
        </p:txBody>
      </p:sp>
      <p:pic>
        <p:nvPicPr>
          <p:cNvPr id="707587"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2550" y="2570163"/>
            <a:ext cx="525145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7588" name="Freeform 4"/>
          <p:cNvSpPr>
            <a:spLocks/>
          </p:cNvSpPr>
          <p:nvPr/>
        </p:nvSpPr>
        <p:spPr bwMode="auto">
          <a:xfrm>
            <a:off x="5307013" y="2776538"/>
            <a:ext cx="2798762" cy="1554162"/>
          </a:xfrm>
          <a:custGeom>
            <a:avLst/>
            <a:gdLst>
              <a:gd name="T0" fmla="*/ 367 w 1568"/>
              <a:gd name="T1" fmla="*/ 71 h 871"/>
              <a:gd name="T2" fmla="*/ 705 w 1568"/>
              <a:gd name="T3" fmla="*/ 471 h 871"/>
              <a:gd name="T4" fmla="*/ 0 w 1568"/>
              <a:gd name="T5" fmla="*/ 832 h 871"/>
              <a:gd name="T6" fmla="*/ 90 w 1568"/>
              <a:gd name="T7" fmla="*/ 870 h 871"/>
              <a:gd name="T8" fmla="*/ 1504 w 1568"/>
              <a:gd name="T9" fmla="*/ 870 h 871"/>
              <a:gd name="T10" fmla="*/ 1567 w 1568"/>
              <a:gd name="T11" fmla="*/ 832 h 871"/>
              <a:gd name="T12" fmla="*/ 828 w 1568"/>
              <a:gd name="T13" fmla="*/ 471 h 871"/>
              <a:gd name="T14" fmla="*/ 1227 w 1568"/>
              <a:gd name="T15" fmla="*/ 0 h 8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8" h="871">
                <a:moveTo>
                  <a:pt x="367" y="71"/>
                </a:moveTo>
                <a:lnTo>
                  <a:pt x="705" y="471"/>
                </a:lnTo>
                <a:lnTo>
                  <a:pt x="0" y="832"/>
                </a:lnTo>
                <a:lnTo>
                  <a:pt x="90" y="870"/>
                </a:lnTo>
                <a:lnTo>
                  <a:pt x="1504" y="870"/>
                </a:lnTo>
                <a:lnTo>
                  <a:pt x="1567" y="832"/>
                </a:lnTo>
                <a:lnTo>
                  <a:pt x="828" y="471"/>
                </a:lnTo>
                <a:lnTo>
                  <a:pt x="1227" y="0"/>
                </a:lnTo>
              </a:path>
            </a:pathLst>
          </a:custGeom>
          <a:noFill/>
          <a:ln w="25400" cap="rnd" cmpd="sng">
            <a:solidFill>
              <a:srgbClr val="FFA38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707589" name="Freeform 5"/>
          <p:cNvSpPr>
            <a:spLocks/>
          </p:cNvSpPr>
          <p:nvPr/>
        </p:nvSpPr>
        <p:spPr bwMode="auto">
          <a:xfrm>
            <a:off x="4759325" y="4198938"/>
            <a:ext cx="1423988" cy="846137"/>
          </a:xfrm>
          <a:custGeom>
            <a:avLst/>
            <a:gdLst>
              <a:gd name="T0" fmla="*/ 0 w 798"/>
              <a:gd name="T1" fmla="*/ 472 h 473"/>
              <a:gd name="T2" fmla="*/ 397 w 798"/>
              <a:gd name="T3" fmla="*/ 0 h 473"/>
              <a:gd name="T4" fmla="*/ 797 w 798"/>
              <a:gd name="T5" fmla="*/ 472 h 473"/>
            </a:gdLst>
            <a:ahLst/>
            <a:cxnLst>
              <a:cxn ang="0">
                <a:pos x="T0" y="T1"/>
              </a:cxn>
              <a:cxn ang="0">
                <a:pos x="T2" y="T3"/>
              </a:cxn>
              <a:cxn ang="0">
                <a:pos x="T4" y="T5"/>
              </a:cxn>
            </a:cxnLst>
            <a:rect l="0" t="0" r="r" b="b"/>
            <a:pathLst>
              <a:path w="798" h="473">
                <a:moveTo>
                  <a:pt x="0" y="472"/>
                </a:moveTo>
                <a:lnTo>
                  <a:pt x="397" y="0"/>
                </a:lnTo>
                <a:lnTo>
                  <a:pt x="797" y="472"/>
                </a:lnTo>
              </a:path>
            </a:pathLst>
          </a:custGeom>
          <a:noFill/>
          <a:ln w="25400" cap="rnd" cmpd="sng">
            <a:solidFill>
              <a:srgbClr val="FFA38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707590" name="Freeform 6"/>
          <p:cNvSpPr>
            <a:spLocks/>
          </p:cNvSpPr>
          <p:nvPr/>
        </p:nvSpPr>
        <p:spPr bwMode="auto">
          <a:xfrm>
            <a:off x="7229475" y="4198938"/>
            <a:ext cx="1427163" cy="846137"/>
          </a:xfrm>
          <a:custGeom>
            <a:avLst/>
            <a:gdLst>
              <a:gd name="T0" fmla="*/ 0 w 800"/>
              <a:gd name="T1" fmla="*/ 472 h 473"/>
              <a:gd name="T2" fmla="*/ 399 w 800"/>
              <a:gd name="T3" fmla="*/ 0 h 473"/>
              <a:gd name="T4" fmla="*/ 799 w 800"/>
              <a:gd name="T5" fmla="*/ 472 h 473"/>
            </a:gdLst>
            <a:ahLst/>
            <a:cxnLst>
              <a:cxn ang="0">
                <a:pos x="T0" y="T1"/>
              </a:cxn>
              <a:cxn ang="0">
                <a:pos x="T2" y="T3"/>
              </a:cxn>
              <a:cxn ang="0">
                <a:pos x="T4" y="T5"/>
              </a:cxn>
            </a:cxnLst>
            <a:rect l="0" t="0" r="r" b="b"/>
            <a:pathLst>
              <a:path w="800" h="473">
                <a:moveTo>
                  <a:pt x="0" y="472"/>
                </a:moveTo>
                <a:lnTo>
                  <a:pt x="399" y="0"/>
                </a:lnTo>
                <a:lnTo>
                  <a:pt x="799" y="472"/>
                </a:lnTo>
              </a:path>
            </a:pathLst>
          </a:custGeom>
          <a:noFill/>
          <a:ln w="25400" cap="rnd" cmpd="sng">
            <a:solidFill>
              <a:srgbClr val="FFA38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707591" name="Line 7"/>
          <p:cNvSpPr>
            <a:spLocks noChangeShapeType="1"/>
          </p:cNvSpPr>
          <p:nvPr/>
        </p:nvSpPr>
        <p:spPr bwMode="auto">
          <a:xfrm flipV="1">
            <a:off x="6654800" y="2776538"/>
            <a:ext cx="0" cy="777875"/>
          </a:xfrm>
          <a:prstGeom prst="line">
            <a:avLst/>
          </a:prstGeom>
          <a:noFill/>
          <a:ln w="25400">
            <a:solidFill>
              <a:srgbClr val="FFA38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07592" name="Line 8"/>
          <p:cNvSpPr>
            <a:spLocks noChangeShapeType="1"/>
          </p:cNvSpPr>
          <p:nvPr/>
        </p:nvSpPr>
        <p:spPr bwMode="auto">
          <a:xfrm flipH="1" flipV="1">
            <a:off x="7947025" y="4302125"/>
            <a:ext cx="1588" cy="871538"/>
          </a:xfrm>
          <a:prstGeom prst="line">
            <a:avLst/>
          </a:prstGeom>
          <a:noFill/>
          <a:ln w="25400">
            <a:solidFill>
              <a:srgbClr val="FFA38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07593" name="Line 9"/>
          <p:cNvSpPr>
            <a:spLocks noChangeShapeType="1"/>
          </p:cNvSpPr>
          <p:nvPr/>
        </p:nvSpPr>
        <p:spPr bwMode="auto">
          <a:xfrm flipV="1">
            <a:off x="5476875" y="4237038"/>
            <a:ext cx="0" cy="971550"/>
          </a:xfrm>
          <a:prstGeom prst="line">
            <a:avLst/>
          </a:prstGeom>
          <a:noFill/>
          <a:ln w="25400">
            <a:solidFill>
              <a:srgbClr val="FFA38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07594" name="Rectangle 10"/>
          <p:cNvSpPr>
            <a:spLocks noChangeArrowheads="1"/>
          </p:cNvSpPr>
          <p:nvPr/>
        </p:nvSpPr>
        <p:spPr bwMode="auto">
          <a:xfrm>
            <a:off x="6126163" y="5280025"/>
            <a:ext cx="12017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347663">
              <a:defRPr sz="2400">
                <a:solidFill>
                  <a:schemeClr val="tx1"/>
                </a:solidFill>
                <a:latin typeface="Times New Roman" panose="02020603050405020304" pitchFamily="18" charset="0"/>
              </a:defRPr>
            </a:lvl1pPr>
            <a:lvl2pPr marL="273050" defTabSz="347663">
              <a:defRPr sz="2400">
                <a:solidFill>
                  <a:schemeClr val="tx1"/>
                </a:solidFill>
                <a:latin typeface="Times New Roman" panose="02020603050405020304" pitchFamily="18" charset="0"/>
              </a:defRPr>
            </a:lvl2pPr>
            <a:lvl3pPr marL="544513" defTabSz="347663">
              <a:defRPr sz="2400">
                <a:solidFill>
                  <a:schemeClr val="tx1"/>
                </a:solidFill>
                <a:latin typeface="Times New Roman" panose="02020603050405020304" pitchFamily="18" charset="0"/>
              </a:defRPr>
            </a:lvl3pPr>
            <a:lvl4pPr marL="817563" defTabSz="347663">
              <a:defRPr sz="2400">
                <a:solidFill>
                  <a:schemeClr val="tx1"/>
                </a:solidFill>
                <a:latin typeface="Times New Roman" panose="02020603050405020304" pitchFamily="18" charset="0"/>
              </a:defRPr>
            </a:lvl4pPr>
            <a:lvl5pPr marL="1092200" defTabSz="347663">
              <a:defRPr sz="2400">
                <a:solidFill>
                  <a:schemeClr val="tx1"/>
                </a:solidFill>
                <a:latin typeface="Times New Roman" panose="02020603050405020304" pitchFamily="18" charset="0"/>
              </a:defRPr>
            </a:lvl5pPr>
            <a:lvl6pPr marL="1549400" defTabSz="347663" eaLnBrk="0" fontAlgn="base" hangingPunct="0">
              <a:spcBef>
                <a:spcPct val="0"/>
              </a:spcBef>
              <a:spcAft>
                <a:spcPct val="0"/>
              </a:spcAft>
              <a:defRPr sz="2400">
                <a:solidFill>
                  <a:schemeClr val="tx1"/>
                </a:solidFill>
                <a:latin typeface="Times New Roman" panose="02020603050405020304" pitchFamily="18" charset="0"/>
              </a:defRPr>
            </a:lvl6pPr>
            <a:lvl7pPr marL="2006600" defTabSz="347663" eaLnBrk="0" fontAlgn="base" hangingPunct="0">
              <a:spcBef>
                <a:spcPct val="0"/>
              </a:spcBef>
              <a:spcAft>
                <a:spcPct val="0"/>
              </a:spcAft>
              <a:defRPr sz="2400">
                <a:solidFill>
                  <a:schemeClr val="tx1"/>
                </a:solidFill>
                <a:latin typeface="Times New Roman" panose="02020603050405020304" pitchFamily="18" charset="0"/>
              </a:defRPr>
            </a:lvl7pPr>
            <a:lvl8pPr marL="2463800" defTabSz="347663" eaLnBrk="0" fontAlgn="base" hangingPunct="0">
              <a:spcBef>
                <a:spcPct val="0"/>
              </a:spcBef>
              <a:spcAft>
                <a:spcPct val="0"/>
              </a:spcAft>
              <a:defRPr sz="2400">
                <a:solidFill>
                  <a:schemeClr val="tx1"/>
                </a:solidFill>
                <a:latin typeface="Times New Roman" panose="02020603050405020304" pitchFamily="18" charset="0"/>
              </a:defRPr>
            </a:lvl8pPr>
            <a:lvl9pPr marL="2921000" defTabSz="34766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a:latin typeface="Arial" panose="020B0604020202020204" pitchFamily="34" charset="0"/>
              </a:rPr>
              <a:t>AS 100</a:t>
            </a:r>
          </a:p>
        </p:txBody>
      </p:sp>
      <p:sp>
        <p:nvSpPr>
          <p:cNvPr id="707595" name="Line 11"/>
          <p:cNvSpPr>
            <a:spLocks noChangeShapeType="1"/>
          </p:cNvSpPr>
          <p:nvPr/>
        </p:nvSpPr>
        <p:spPr bwMode="auto">
          <a:xfrm>
            <a:off x="7191375" y="5043488"/>
            <a:ext cx="774700" cy="174625"/>
          </a:xfrm>
          <a:prstGeom prst="line">
            <a:avLst/>
          </a:prstGeom>
          <a:noFill/>
          <a:ln w="25400">
            <a:solidFill>
              <a:srgbClr val="FF808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07596" name="Line 12"/>
          <p:cNvSpPr>
            <a:spLocks noChangeShapeType="1"/>
          </p:cNvSpPr>
          <p:nvPr/>
        </p:nvSpPr>
        <p:spPr bwMode="auto">
          <a:xfrm flipV="1">
            <a:off x="7966075" y="5043488"/>
            <a:ext cx="719138" cy="174625"/>
          </a:xfrm>
          <a:prstGeom prst="line">
            <a:avLst/>
          </a:prstGeom>
          <a:noFill/>
          <a:ln w="25400">
            <a:solidFill>
              <a:srgbClr val="FF808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07597" name="Line 13"/>
          <p:cNvSpPr>
            <a:spLocks noChangeShapeType="1"/>
          </p:cNvSpPr>
          <p:nvPr/>
        </p:nvSpPr>
        <p:spPr bwMode="auto">
          <a:xfrm>
            <a:off x="7165975" y="4937125"/>
            <a:ext cx="1519238" cy="0"/>
          </a:xfrm>
          <a:prstGeom prst="line">
            <a:avLst/>
          </a:prstGeom>
          <a:noFill/>
          <a:ln w="25400">
            <a:solidFill>
              <a:srgbClr val="FF8086"/>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707598" name="Picture 1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613" y="2640013"/>
            <a:ext cx="5207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599" name="Picture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2513013"/>
            <a:ext cx="519113"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0" name="Picture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5" y="2640013"/>
            <a:ext cx="522288"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1" name="Picture 1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6588" y="4857750"/>
            <a:ext cx="519112"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2" name="Picture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525" y="5119688"/>
            <a:ext cx="519113"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3" name="Picture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050" y="4857750"/>
            <a:ext cx="519113"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4" name="Picture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9600" y="4857750"/>
            <a:ext cx="520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5" name="Picture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675" y="5119688"/>
            <a:ext cx="519113"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6" name="Picture 2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800" y="4857750"/>
            <a:ext cx="5207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7" name="Picture 2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525" y="4089400"/>
            <a:ext cx="5191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8" name="Picture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3427413"/>
            <a:ext cx="519113"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7609" name="Picture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675" y="4100513"/>
            <a:ext cx="5175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7610" name="Rectangle 26"/>
          <p:cNvSpPr>
            <a:spLocks noChangeArrowheads="1"/>
          </p:cNvSpPr>
          <p:nvPr/>
        </p:nvSpPr>
        <p:spPr bwMode="auto">
          <a:xfrm>
            <a:off x="6524625" y="3524250"/>
            <a:ext cx="261938"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347663">
              <a:defRPr sz="2400">
                <a:solidFill>
                  <a:schemeClr val="tx1"/>
                </a:solidFill>
                <a:latin typeface="Times New Roman" panose="02020603050405020304" pitchFamily="18" charset="0"/>
              </a:defRPr>
            </a:lvl1pPr>
            <a:lvl2pPr marL="273050" defTabSz="347663">
              <a:defRPr sz="2400">
                <a:solidFill>
                  <a:schemeClr val="tx1"/>
                </a:solidFill>
                <a:latin typeface="Times New Roman" panose="02020603050405020304" pitchFamily="18" charset="0"/>
              </a:defRPr>
            </a:lvl2pPr>
            <a:lvl3pPr marL="544513" defTabSz="347663">
              <a:defRPr sz="2400">
                <a:solidFill>
                  <a:schemeClr val="tx1"/>
                </a:solidFill>
                <a:latin typeface="Times New Roman" panose="02020603050405020304" pitchFamily="18" charset="0"/>
              </a:defRPr>
            </a:lvl3pPr>
            <a:lvl4pPr marL="817563" defTabSz="347663">
              <a:defRPr sz="2400">
                <a:solidFill>
                  <a:schemeClr val="tx1"/>
                </a:solidFill>
                <a:latin typeface="Times New Roman" panose="02020603050405020304" pitchFamily="18" charset="0"/>
              </a:defRPr>
            </a:lvl4pPr>
            <a:lvl5pPr marL="1092200" defTabSz="347663">
              <a:defRPr sz="2400">
                <a:solidFill>
                  <a:schemeClr val="tx1"/>
                </a:solidFill>
                <a:latin typeface="Times New Roman" panose="02020603050405020304" pitchFamily="18" charset="0"/>
              </a:defRPr>
            </a:lvl5pPr>
            <a:lvl6pPr marL="1549400" defTabSz="347663" eaLnBrk="0" fontAlgn="base" hangingPunct="0">
              <a:spcBef>
                <a:spcPct val="0"/>
              </a:spcBef>
              <a:spcAft>
                <a:spcPct val="0"/>
              </a:spcAft>
              <a:defRPr sz="2400">
                <a:solidFill>
                  <a:schemeClr val="tx1"/>
                </a:solidFill>
                <a:latin typeface="Times New Roman" panose="02020603050405020304" pitchFamily="18" charset="0"/>
              </a:defRPr>
            </a:lvl6pPr>
            <a:lvl7pPr marL="2006600" defTabSz="347663" eaLnBrk="0" fontAlgn="base" hangingPunct="0">
              <a:spcBef>
                <a:spcPct val="0"/>
              </a:spcBef>
              <a:spcAft>
                <a:spcPct val="0"/>
              </a:spcAft>
              <a:defRPr sz="2400">
                <a:solidFill>
                  <a:schemeClr val="tx1"/>
                </a:solidFill>
                <a:latin typeface="Times New Roman" panose="02020603050405020304" pitchFamily="18" charset="0"/>
              </a:defRPr>
            </a:lvl7pPr>
            <a:lvl8pPr marL="2463800" defTabSz="347663" eaLnBrk="0" fontAlgn="base" hangingPunct="0">
              <a:spcBef>
                <a:spcPct val="0"/>
              </a:spcBef>
              <a:spcAft>
                <a:spcPct val="0"/>
              </a:spcAft>
              <a:defRPr sz="2400">
                <a:solidFill>
                  <a:schemeClr val="tx1"/>
                </a:solidFill>
                <a:latin typeface="Times New Roman" panose="02020603050405020304" pitchFamily="18" charset="0"/>
              </a:defRPr>
            </a:lvl8pPr>
            <a:lvl9pPr marL="2921000" defTabSz="34766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600">
                <a:solidFill>
                  <a:schemeClr val="tx2"/>
                </a:solidFill>
                <a:effectLst>
                  <a:outerShdw blurRad="38100" dist="38100" dir="2700000" algn="tl">
                    <a:srgbClr val="C0C0C0"/>
                  </a:outerShdw>
                </a:effectLst>
                <a:latin typeface="Arial" panose="020B0604020202020204" pitchFamily="34" charset="0"/>
              </a:rPr>
              <a:t>A</a:t>
            </a:r>
          </a:p>
        </p:txBody>
      </p:sp>
      <p:sp>
        <p:nvSpPr>
          <p:cNvPr id="707611" name="Rectangle 27"/>
          <p:cNvSpPr>
            <a:spLocks noChangeArrowheads="1"/>
          </p:cNvSpPr>
          <p:nvPr/>
        </p:nvSpPr>
        <p:spPr bwMode="auto">
          <a:xfrm>
            <a:off x="5345113" y="4205288"/>
            <a:ext cx="265112"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347663">
              <a:defRPr sz="2400">
                <a:solidFill>
                  <a:schemeClr val="tx1"/>
                </a:solidFill>
                <a:latin typeface="Times New Roman" panose="02020603050405020304" pitchFamily="18" charset="0"/>
              </a:defRPr>
            </a:lvl1pPr>
            <a:lvl2pPr marL="273050" defTabSz="347663">
              <a:defRPr sz="2400">
                <a:solidFill>
                  <a:schemeClr val="tx1"/>
                </a:solidFill>
                <a:latin typeface="Times New Roman" panose="02020603050405020304" pitchFamily="18" charset="0"/>
              </a:defRPr>
            </a:lvl2pPr>
            <a:lvl3pPr marL="544513" defTabSz="347663">
              <a:defRPr sz="2400">
                <a:solidFill>
                  <a:schemeClr val="tx1"/>
                </a:solidFill>
                <a:latin typeface="Times New Roman" panose="02020603050405020304" pitchFamily="18" charset="0"/>
              </a:defRPr>
            </a:lvl3pPr>
            <a:lvl4pPr marL="817563" defTabSz="347663">
              <a:defRPr sz="2400">
                <a:solidFill>
                  <a:schemeClr val="tx1"/>
                </a:solidFill>
                <a:latin typeface="Times New Roman" panose="02020603050405020304" pitchFamily="18" charset="0"/>
              </a:defRPr>
            </a:lvl4pPr>
            <a:lvl5pPr marL="1092200" defTabSz="347663">
              <a:defRPr sz="2400">
                <a:solidFill>
                  <a:schemeClr val="tx1"/>
                </a:solidFill>
                <a:latin typeface="Times New Roman" panose="02020603050405020304" pitchFamily="18" charset="0"/>
              </a:defRPr>
            </a:lvl5pPr>
            <a:lvl6pPr marL="1549400" defTabSz="347663" eaLnBrk="0" fontAlgn="base" hangingPunct="0">
              <a:spcBef>
                <a:spcPct val="0"/>
              </a:spcBef>
              <a:spcAft>
                <a:spcPct val="0"/>
              </a:spcAft>
              <a:defRPr sz="2400">
                <a:solidFill>
                  <a:schemeClr val="tx1"/>
                </a:solidFill>
                <a:latin typeface="Times New Roman" panose="02020603050405020304" pitchFamily="18" charset="0"/>
              </a:defRPr>
            </a:lvl6pPr>
            <a:lvl7pPr marL="2006600" defTabSz="347663" eaLnBrk="0" fontAlgn="base" hangingPunct="0">
              <a:spcBef>
                <a:spcPct val="0"/>
              </a:spcBef>
              <a:spcAft>
                <a:spcPct val="0"/>
              </a:spcAft>
              <a:defRPr sz="2400">
                <a:solidFill>
                  <a:schemeClr val="tx1"/>
                </a:solidFill>
                <a:latin typeface="Times New Roman" panose="02020603050405020304" pitchFamily="18" charset="0"/>
              </a:defRPr>
            </a:lvl7pPr>
            <a:lvl8pPr marL="2463800" defTabSz="347663" eaLnBrk="0" fontAlgn="base" hangingPunct="0">
              <a:spcBef>
                <a:spcPct val="0"/>
              </a:spcBef>
              <a:spcAft>
                <a:spcPct val="0"/>
              </a:spcAft>
              <a:defRPr sz="2400">
                <a:solidFill>
                  <a:schemeClr val="tx1"/>
                </a:solidFill>
                <a:latin typeface="Times New Roman" panose="02020603050405020304" pitchFamily="18" charset="0"/>
              </a:defRPr>
            </a:lvl8pPr>
            <a:lvl9pPr marL="2921000" defTabSz="34766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600">
                <a:solidFill>
                  <a:schemeClr val="tx2"/>
                </a:solidFill>
                <a:effectLst>
                  <a:outerShdw blurRad="38100" dist="38100" dir="2700000" algn="tl">
                    <a:srgbClr val="C0C0C0"/>
                  </a:outerShdw>
                </a:effectLst>
                <a:latin typeface="Arial" panose="020B0604020202020204" pitchFamily="34" charset="0"/>
              </a:rPr>
              <a:t>B</a:t>
            </a:r>
          </a:p>
        </p:txBody>
      </p:sp>
      <p:sp>
        <p:nvSpPr>
          <p:cNvPr id="707612" name="Rectangle 28"/>
          <p:cNvSpPr>
            <a:spLocks noChangeArrowheads="1"/>
          </p:cNvSpPr>
          <p:nvPr/>
        </p:nvSpPr>
        <p:spPr bwMode="auto">
          <a:xfrm>
            <a:off x="7812088" y="4205288"/>
            <a:ext cx="2667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lvl1pPr defTabSz="347663">
              <a:defRPr sz="2400">
                <a:solidFill>
                  <a:schemeClr val="tx1"/>
                </a:solidFill>
                <a:latin typeface="Times New Roman" panose="02020603050405020304" pitchFamily="18" charset="0"/>
              </a:defRPr>
            </a:lvl1pPr>
            <a:lvl2pPr marL="273050" defTabSz="347663">
              <a:defRPr sz="2400">
                <a:solidFill>
                  <a:schemeClr val="tx1"/>
                </a:solidFill>
                <a:latin typeface="Times New Roman" panose="02020603050405020304" pitchFamily="18" charset="0"/>
              </a:defRPr>
            </a:lvl2pPr>
            <a:lvl3pPr marL="544513" defTabSz="347663">
              <a:defRPr sz="2400">
                <a:solidFill>
                  <a:schemeClr val="tx1"/>
                </a:solidFill>
                <a:latin typeface="Times New Roman" panose="02020603050405020304" pitchFamily="18" charset="0"/>
              </a:defRPr>
            </a:lvl3pPr>
            <a:lvl4pPr marL="817563" defTabSz="347663">
              <a:defRPr sz="2400">
                <a:solidFill>
                  <a:schemeClr val="tx1"/>
                </a:solidFill>
                <a:latin typeface="Times New Roman" panose="02020603050405020304" pitchFamily="18" charset="0"/>
              </a:defRPr>
            </a:lvl4pPr>
            <a:lvl5pPr marL="1092200" defTabSz="347663">
              <a:defRPr sz="2400">
                <a:solidFill>
                  <a:schemeClr val="tx1"/>
                </a:solidFill>
                <a:latin typeface="Times New Roman" panose="02020603050405020304" pitchFamily="18" charset="0"/>
              </a:defRPr>
            </a:lvl5pPr>
            <a:lvl6pPr marL="1549400" defTabSz="347663" eaLnBrk="0" fontAlgn="base" hangingPunct="0">
              <a:spcBef>
                <a:spcPct val="0"/>
              </a:spcBef>
              <a:spcAft>
                <a:spcPct val="0"/>
              </a:spcAft>
              <a:defRPr sz="2400">
                <a:solidFill>
                  <a:schemeClr val="tx1"/>
                </a:solidFill>
                <a:latin typeface="Times New Roman" panose="02020603050405020304" pitchFamily="18" charset="0"/>
              </a:defRPr>
            </a:lvl6pPr>
            <a:lvl7pPr marL="2006600" defTabSz="347663" eaLnBrk="0" fontAlgn="base" hangingPunct="0">
              <a:spcBef>
                <a:spcPct val="0"/>
              </a:spcBef>
              <a:spcAft>
                <a:spcPct val="0"/>
              </a:spcAft>
              <a:defRPr sz="2400">
                <a:solidFill>
                  <a:schemeClr val="tx1"/>
                </a:solidFill>
                <a:latin typeface="Times New Roman" panose="02020603050405020304" pitchFamily="18" charset="0"/>
              </a:defRPr>
            </a:lvl7pPr>
            <a:lvl8pPr marL="2463800" defTabSz="347663" eaLnBrk="0" fontAlgn="base" hangingPunct="0">
              <a:spcBef>
                <a:spcPct val="0"/>
              </a:spcBef>
              <a:spcAft>
                <a:spcPct val="0"/>
              </a:spcAft>
              <a:defRPr sz="2400">
                <a:solidFill>
                  <a:schemeClr val="tx1"/>
                </a:solidFill>
                <a:latin typeface="Times New Roman" panose="02020603050405020304" pitchFamily="18" charset="0"/>
              </a:defRPr>
            </a:lvl8pPr>
            <a:lvl9pPr marL="2921000" defTabSz="347663"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50000"/>
              </a:spcBef>
            </a:pPr>
            <a:r>
              <a:rPr lang="en-GB" altLang="en-US" sz="1600">
                <a:solidFill>
                  <a:schemeClr val="tx2"/>
                </a:solidFill>
                <a:effectLst>
                  <a:outerShdw blurRad="38100" dist="38100" dir="2700000" algn="tl">
                    <a:srgbClr val="C0C0C0"/>
                  </a:outerShdw>
                </a:effectLst>
                <a:latin typeface="Arial" panose="020B0604020202020204" pitchFamily="34" charset="0"/>
              </a:rPr>
              <a:t>C</a:t>
            </a:r>
          </a:p>
        </p:txBody>
      </p:sp>
      <p:sp>
        <p:nvSpPr>
          <p:cNvPr id="707613" name="Rectangle 29"/>
          <p:cNvSpPr>
            <a:spLocks noChangeArrowheads="1"/>
          </p:cNvSpPr>
          <p:nvPr/>
        </p:nvSpPr>
        <p:spPr bwMode="auto">
          <a:xfrm>
            <a:off x="6103938" y="1852613"/>
            <a:ext cx="106362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476" tIns="54239" rIns="108476" bIns="54239">
            <a:spAutoFit/>
          </a:bodyPr>
          <a:lstStyle>
            <a:lvl1pPr defTabSz="1076325">
              <a:defRPr sz="2400">
                <a:solidFill>
                  <a:schemeClr val="tx1"/>
                </a:solidFill>
                <a:latin typeface="Times New Roman" panose="02020603050405020304" pitchFamily="18" charset="0"/>
              </a:defRPr>
            </a:lvl1pPr>
            <a:lvl2pPr marL="538163" defTabSz="1076325">
              <a:defRPr sz="2400">
                <a:solidFill>
                  <a:schemeClr val="tx1"/>
                </a:solidFill>
                <a:latin typeface="Times New Roman" panose="02020603050405020304" pitchFamily="18" charset="0"/>
              </a:defRPr>
            </a:lvl2pPr>
            <a:lvl3pPr marL="1076325" defTabSz="1076325">
              <a:defRPr sz="2400">
                <a:solidFill>
                  <a:schemeClr val="tx1"/>
                </a:solidFill>
                <a:latin typeface="Times New Roman" panose="02020603050405020304" pitchFamily="18" charset="0"/>
              </a:defRPr>
            </a:lvl3pPr>
            <a:lvl4pPr marL="1616075" defTabSz="1076325">
              <a:defRPr sz="2400">
                <a:solidFill>
                  <a:schemeClr val="tx1"/>
                </a:solidFill>
                <a:latin typeface="Times New Roman" panose="02020603050405020304" pitchFamily="18" charset="0"/>
              </a:defRPr>
            </a:lvl4pPr>
            <a:lvl5pPr marL="2154238" defTabSz="1076325">
              <a:defRPr sz="2400">
                <a:solidFill>
                  <a:schemeClr val="tx1"/>
                </a:solidFill>
                <a:latin typeface="Times New Roman" panose="02020603050405020304" pitchFamily="18" charset="0"/>
              </a:defRPr>
            </a:lvl5pPr>
            <a:lvl6pPr marL="2611438" defTabSz="1076325" eaLnBrk="0" fontAlgn="base" hangingPunct="0">
              <a:spcBef>
                <a:spcPct val="0"/>
              </a:spcBef>
              <a:spcAft>
                <a:spcPct val="0"/>
              </a:spcAft>
              <a:defRPr sz="2400">
                <a:solidFill>
                  <a:schemeClr val="tx1"/>
                </a:solidFill>
                <a:latin typeface="Times New Roman" panose="02020603050405020304" pitchFamily="18" charset="0"/>
              </a:defRPr>
            </a:lvl6pPr>
            <a:lvl7pPr marL="3068638" defTabSz="1076325" eaLnBrk="0" fontAlgn="base" hangingPunct="0">
              <a:spcBef>
                <a:spcPct val="0"/>
              </a:spcBef>
              <a:spcAft>
                <a:spcPct val="0"/>
              </a:spcAft>
              <a:defRPr sz="2400">
                <a:solidFill>
                  <a:schemeClr val="tx1"/>
                </a:solidFill>
                <a:latin typeface="Times New Roman" panose="02020603050405020304" pitchFamily="18" charset="0"/>
              </a:defRPr>
            </a:lvl7pPr>
            <a:lvl8pPr marL="3525838" defTabSz="1076325" eaLnBrk="0" fontAlgn="base" hangingPunct="0">
              <a:spcBef>
                <a:spcPct val="0"/>
              </a:spcBef>
              <a:spcAft>
                <a:spcPct val="0"/>
              </a:spcAft>
              <a:defRPr sz="2400">
                <a:solidFill>
                  <a:schemeClr val="tx1"/>
                </a:solidFill>
                <a:latin typeface="Times New Roman" panose="02020603050405020304" pitchFamily="18" charset="0"/>
              </a:defRPr>
            </a:lvl8pPr>
            <a:lvl9pPr marL="3983038" defTabSz="10763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2100">
                <a:latin typeface="Arial" panose="020B0604020202020204" pitchFamily="34" charset="0"/>
              </a:rPr>
              <a:t>Clients</a:t>
            </a:r>
          </a:p>
        </p:txBody>
      </p:sp>
      <p:sp>
        <p:nvSpPr>
          <p:cNvPr id="707614" name="Rectangle 30"/>
          <p:cNvSpPr>
            <a:spLocks noChangeArrowheads="1"/>
          </p:cNvSpPr>
          <p:nvPr/>
        </p:nvSpPr>
        <p:spPr bwMode="auto">
          <a:xfrm>
            <a:off x="7391400" y="3200400"/>
            <a:ext cx="1517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476" tIns="54239" rIns="108476" bIns="54239">
            <a:spAutoFit/>
          </a:bodyPr>
          <a:lstStyle>
            <a:lvl1pPr defTabSz="1076325">
              <a:defRPr sz="2400">
                <a:solidFill>
                  <a:schemeClr val="tx1"/>
                </a:solidFill>
                <a:latin typeface="Times New Roman" panose="02020603050405020304" pitchFamily="18" charset="0"/>
              </a:defRPr>
            </a:lvl1pPr>
            <a:lvl2pPr marL="538163" defTabSz="1076325">
              <a:defRPr sz="2400">
                <a:solidFill>
                  <a:schemeClr val="tx1"/>
                </a:solidFill>
                <a:latin typeface="Times New Roman" panose="02020603050405020304" pitchFamily="18" charset="0"/>
              </a:defRPr>
            </a:lvl2pPr>
            <a:lvl3pPr marL="1076325" defTabSz="1076325">
              <a:defRPr sz="2400">
                <a:solidFill>
                  <a:schemeClr val="tx1"/>
                </a:solidFill>
                <a:latin typeface="Times New Roman" panose="02020603050405020304" pitchFamily="18" charset="0"/>
              </a:defRPr>
            </a:lvl3pPr>
            <a:lvl4pPr marL="1616075" defTabSz="1076325">
              <a:defRPr sz="2400">
                <a:solidFill>
                  <a:schemeClr val="tx1"/>
                </a:solidFill>
                <a:latin typeface="Times New Roman" panose="02020603050405020304" pitchFamily="18" charset="0"/>
              </a:defRPr>
            </a:lvl4pPr>
            <a:lvl5pPr marL="2154238" defTabSz="1076325">
              <a:defRPr sz="2400">
                <a:solidFill>
                  <a:schemeClr val="tx1"/>
                </a:solidFill>
                <a:latin typeface="Times New Roman" panose="02020603050405020304" pitchFamily="18" charset="0"/>
              </a:defRPr>
            </a:lvl5pPr>
            <a:lvl6pPr marL="2611438" defTabSz="1076325" eaLnBrk="0" fontAlgn="base" hangingPunct="0">
              <a:spcBef>
                <a:spcPct val="0"/>
              </a:spcBef>
              <a:spcAft>
                <a:spcPct val="0"/>
              </a:spcAft>
              <a:defRPr sz="2400">
                <a:solidFill>
                  <a:schemeClr val="tx1"/>
                </a:solidFill>
                <a:latin typeface="Times New Roman" panose="02020603050405020304" pitchFamily="18" charset="0"/>
              </a:defRPr>
            </a:lvl6pPr>
            <a:lvl7pPr marL="3068638" defTabSz="1076325" eaLnBrk="0" fontAlgn="base" hangingPunct="0">
              <a:spcBef>
                <a:spcPct val="0"/>
              </a:spcBef>
              <a:spcAft>
                <a:spcPct val="0"/>
              </a:spcAft>
              <a:defRPr sz="2400">
                <a:solidFill>
                  <a:schemeClr val="tx1"/>
                </a:solidFill>
                <a:latin typeface="Times New Roman" panose="02020603050405020304" pitchFamily="18" charset="0"/>
              </a:defRPr>
            </a:lvl7pPr>
            <a:lvl8pPr marL="3525838" defTabSz="1076325" eaLnBrk="0" fontAlgn="base" hangingPunct="0">
              <a:spcBef>
                <a:spcPct val="0"/>
              </a:spcBef>
              <a:spcAft>
                <a:spcPct val="0"/>
              </a:spcAft>
              <a:defRPr sz="2400">
                <a:solidFill>
                  <a:schemeClr val="tx1"/>
                </a:solidFill>
                <a:latin typeface="Times New Roman" panose="02020603050405020304" pitchFamily="18" charset="0"/>
              </a:defRPr>
            </a:lvl8pPr>
            <a:lvl9pPr marL="3983038" defTabSz="1076325"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2100">
                <a:latin typeface="Arial" panose="020B0604020202020204" pitchFamily="34" charset="0"/>
              </a:rPr>
              <a:t>Reflectors</a:t>
            </a:r>
          </a:p>
        </p:txBody>
      </p:sp>
      <p:sp>
        <p:nvSpPr>
          <p:cNvPr id="707615" name="Arc 31"/>
          <p:cNvSpPr>
            <a:spLocks/>
          </p:cNvSpPr>
          <p:nvPr/>
        </p:nvSpPr>
        <p:spPr bwMode="auto">
          <a:xfrm>
            <a:off x="5865813" y="2138363"/>
            <a:ext cx="258762" cy="427037"/>
          </a:xfrm>
          <a:custGeom>
            <a:avLst/>
            <a:gdLst>
              <a:gd name="G0" fmla="+- 21600 0 0"/>
              <a:gd name="G1" fmla="+- 21599 0 0"/>
              <a:gd name="G2" fmla="+- 21600 0 0"/>
              <a:gd name="T0" fmla="*/ 0 w 21600"/>
              <a:gd name="T1" fmla="*/ 21599 h 21599"/>
              <a:gd name="T2" fmla="*/ 21450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0" y="21599"/>
                </a:moveTo>
                <a:cubicBezTo>
                  <a:pt x="0" y="9728"/>
                  <a:pt x="9579" y="81"/>
                  <a:pt x="21449" y="-1"/>
                </a:cubicBezTo>
              </a:path>
              <a:path w="21600" h="21599" stroke="0" extrusionOk="0">
                <a:moveTo>
                  <a:pt x="0" y="21599"/>
                </a:moveTo>
                <a:cubicBezTo>
                  <a:pt x="0" y="9728"/>
                  <a:pt x="9579" y="81"/>
                  <a:pt x="21449" y="-1"/>
                </a:cubicBezTo>
                <a:lnTo>
                  <a:pt x="21600" y="21599"/>
                </a:lnTo>
                <a:close/>
              </a:path>
            </a:pathLst>
          </a:custGeom>
          <a:noFill/>
          <a:ln w="12700" cap="rnd">
            <a:solidFill>
              <a:schemeClr val="accent2"/>
            </a:solidFill>
            <a:round/>
            <a:headEnd type="stealth"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616" name="Arc 32"/>
          <p:cNvSpPr>
            <a:spLocks/>
          </p:cNvSpPr>
          <p:nvPr/>
        </p:nvSpPr>
        <p:spPr bwMode="auto">
          <a:xfrm>
            <a:off x="7150100" y="2138363"/>
            <a:ext cx="344488" cy="427037"/>
          </a:xfrm>
          <a:custGeom>
            <a:avLst/>
            <a:gdLst>
              <a:gd name="G0" fmla="+- 112 0 0"/>
              <a:gd name="G1" fmla="+- 21600 0 0"/>
              <a:gd name="G2" fmla="+- 21600 0 0"/>
              <a:gd name="T0" fmla="*/ 0 w 21712"/>
              <a:gd name="T1" fmla="*/ 0 h 21600"/>
              <a:gd name="T2" fmla="*/ 21712 w 21712"/>
              <a:gd name="T3" fmla="*/ 21600 h 21600"/>
              <a:gd name="T4" fmla="*/ 112 w 21712"/>
              <a:gd name="T5" fmla="*/ 21600 h 21600"/>
            </a:gdLst>
            <a:ahLst/>
            <a:cxnLst>
              <a:cxn ang="0">
                <a:pos x="T0" y="T1"/>
              </a:cxn>
              <a:cxn ang="0">
                <a:pos x="T2" y="T3"/>
              </a:cxn>
              <a:cxn ang="0">
                <a:pos x="T4" y="T5"/>
              </a:cxn>
            </a:cxnLst>
            <a:rect l="0" t="0" r="r" b="b"/>
            <a:pathLst>
              <a:path w="21712" h="21600" fill="none" extrusionOk="0">
                <a:moveTo>
                  <a:pt x="0" y="0"/>
                </a:moveTo>
                <a:cubicBezTo>
                  <a:pt x="37" y="0"/>
                  <a:pt x="74" y="0"/>
                  <a:pt x="112" y="0"/>
                </a:cubicBezTo>
                <a:cubicBezTo>
                  <a:pt x="12041" y="0"/>
                  <a:pt x="21712" y="9670"/>
                  <a:pt x="21712" y="21600"/>
                </a:cubicBezTo>
              </a:path>
              <a:path w="21712" h="21600" stroke="0" extrusionOk="0">
                <a:moveTo>
                  <a:pt x="0" y="0"/>
                </a:moveTo>
                <a:cubicBezTo>
                  <a:pt x="37" y="0"/>
                  <a:pt x="74" y="0"/>
                  <a:pt x="112" y="0"/>
                </a:cubicBezTo>
                <a:cubicBezTo>
                  <a:pt x="12041" y="0"/>
                  <a:pt x="21712" y="9670"/>
                  <a:pt x="21712" y="21600"/>
                </a:cubicBezTo>
                <a:lnTo>
                  <a:pt x="112" y="21600"/>
                </a:lnTo>
                <a:close/>
              </a:path>
            </a:pathLst>
          </a:custGeom>
          <a:noFill/>
          <a:ln w="12700" cap="rnd">
            <a:solidFill>
              <a:schemeClr val="accent2"/>
            </a:solidFill>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617" name="Line 33"/>
          <p:cNvSpPr>
            <a:spLocks noChangeShapeType="1"/>
          </p:cNvSpPr>
          <p:nvPr/>
        </p:nvSpPr>
        <p:spPr bwMode="auto">
          <a:xfrm>
            <a:off x="6635750" y="2222500"/>
            <a:ext cx="0" cy="255588"/>
          </a:xfrm>
          <a:prstGeom prst="line">
            <a:avLst/>
          </a:prstGeom>
          <a:noFill/>
          <a:ln w="127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618" name="Line 34"/>
          <p:cNvSpPr>
            <a:spLocks noChangeShapeType="1"/>
          </p:cNvSpPr>
          <p:nvPr/>
        </p:nvSpPr>
        <p:spPr bwMode="auto">
          <a:xfrm flipH="1">
            <a:off x="8091488" y="3592513"/>
            <a:ext cx="87312" cy="428625"/>
          </a:xfrm>
          <a:prstGeom prst="line">
            <a:avLst/>
          </a:prstGeom>
          <a:noFill/>
          <a:ln w="127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619" name="Line 35"/>
          <p:cNvSpPr>
            <a:spLocks noChangeShapeType="1"/>
          </p:cNvSpPr>
          <p:nvPr/>
        </p:nvSpPr>
        <p:spPr bwMode="auto">
          <a:xfrm flipH="1">
            <a:off x="5864225" y="3592513"/>
            <a:ext cx="2055813" cy="600075"/>
          </a:xfrm>
          <a:prstGeom prst="line">
            <a:avLst/>
          </a:prstGeom>
          <a:noFill/>
          <a:ln w="127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620" name="Line 36"/>
          <p:cNvSpPr>
            <a:spLocks noChangeShapeType="1"/>
          </p:cNvSpPr>
          <p:nvPr/>
        </p:nvSpPr>
        <p:spPr bwMode="auto">
          <a:xfrm flipH="1">
            <a:off x="7064375" y="3421063"/>
            <a:ext cx="428625" cy="85725"/>
          </a:xfrm>
          <a:prstGeom prst="line">
            <a:avLst/>
          </a:prstGeom>
          <a:noFill/>
          <a:ln w="127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7621" name="Rectangle 37"/>
          <p:cNvSpPr>
            <a:spLocks noGrp="1" noChangeArrowheads="1"/>
          </p:cNvSpPr>
          <p:nvPr>
            <p:ph type="body" idx="1"/>
          </p:nvPr>
        </p:nvSpPr>
        <p:spPr>
          <a:xfrm>
            <a:off x="228600" y="1371600"/>
            <a:ext cx="4191000" cy="4876800"/>
          </a:xfrm>
        </p:spPr>
        <p:txBody>
          <a:bodyPr/>
          <a:lstStyle/>
          <a:p>
            <a:r>
              <a:rPr lang="en-GB" altLang="en-US" sz="2000" dirty="0"/>
              <a:t>Reflector receives path from </a:t>
            </a:r>
            <a:br>
              <a:rPr lang="en-GB" altLang="en-US" sz="2000" dirty="0"/>
            </a:br>
            <a:r>
              <a:rPr lang="en-GB" altLang="en-US" sz="2000" dirty="0"/>
              <a:t>clients and non-clients</a:t>
            </a:r>
          </a:p>
          <a:p>
            <a:r>
              <a:rPr lang="en-GB" altLang="en-US" sz="2000" dirty="0"/>
              <a:t>Selects best path</a:t>
            </a:r>
          </a:p>
          <a:p>
            <a:r>
              <a:rPr lang="en-GB" altLang="en-US" sz="2000" dirty="0"/>
              <a:t>If best path is from </a:t>
            </a:r>
            <a:br>
              <a:rPr lang="en-GB" altLang="en-US" sz="2000" dirty="0"/>
            </a:br>
            <a:r>
              <a:rPr lang="en-GB" altLang="en-US" sz="2000" dirty="0"/>
              <a:t>client, reflect to other clients and non-clients</a:t>
            </a:r>
          </a:p>
          <a:p>
            <a:r>
              <a:rPr lang="en-GB" altLang="en-US" sz="2000" dirty="0"/>
              <a:t>If best path is from </a:t>
            </a:r>
            <a:br>
              <a:rPr lang="en-GB" altLang="en-US" sz="2000" dirty="0"/>
            </a:br>
            <a:r>
              <a:rPr lang="en-GB" altLang="en-US" sz="2000" dirty="0"/>
              <a:t>non-client, reflect to clients only</a:t>
            </a:r>
          </a:p>
          <a:p>
            <a:r>
              <a:rPr lang="en-GB" altLang="en-US" sz="2000" dirty="0" smtClean="0"/>
              <a:t>If a route is received from an EBGP peer, reflect to all clients and non-clients</a:t>
            </a:r>
            <a:endParaRPr lang="en-GB" altLang="en-US" sz="2000" dirty="0"/>
          </a:p>
          <a:p>
            <a:r>
              <a:rPr lang="en-GB" altLang="en-US" sz="2000" dirty="0"/>
              <a:t>Described in RFC2796</a:t>
            </a:r>
            <a:endParaRPr lang="en-GB" altLang="en-US" sz="3200" dirty="0"/>
          </a:p>
        </p:txBody>
      </p:sp>
    </p:spTree>
    <p:extLst>
      <p:ext uri="{BB962C8B-B14F-4D97-AF65-F5344CB8AC3E}">
        <p14:creationId xmlns:p14="http://schemas.microsoft.com/office/powerpoint/2010/main" val="381385148"/>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normAutofit/>
          </a:bodyPr>
          <a:lstStyle/>
          <a:p>
            <a:r>
              <a:rPr lang="en-US" altLang="en-US" dirty="0"/>
              <a:t>Route </a:t>
            </a:r>
            <a:r>
              <a:rPr lang="en-US" altLang="en-US" dirty="0" smtClean="0"/>
              <a:t>Reflectors: Loop </a:t>
            </a:r>
            <a:r>
              <a:rPr lang="en-US" altLang="en-US" dirty="0"/>
              <a:t>Avoidance</a:t>
            </a:r>
          </a:p>
        </p:txBody>
      </p:sp>
      <p:sp>
        <p:nvSpPr>
          <p:cNvPr id="711683" name="Rectangle 3"/>
          <p:cNvSpPr>
            <a:spLocks noGrp="1" noChangeArrowheads="1"/>
          </p:cNvSpPr>
          <p:nvPr>
            <p:ph type="body" idx="1"/>
          </p:nvPr>
        </p:nvSpPr>
        <p:spPr/>
        <p:txBody>
          <a:bodyPr/>
          <a:lstStyle/>
          <a:p>
            <a:pPr>
              <a:lnSpc>
                <a:spcPct val="85000"/>
              </a:lnSpc>
            </a:pPr>
            <a:r>
              <a:rPr lang="en-US" altLang="en-US" sz="2600" dirty="0" err="1"/>
              <a:t>Originator_ID</a:t>
            </a:r>
            <a:r>
              <a:rPr lang="en-US" altLang="en-US" sz="2600" dirty="0"/>
              <a:t> attribute</a:t>
            </a:r>
          </a:p>
          <a:p>
            <a:pPr lvl="1">
              <a:lnSpc>
                <a:spcPct val="85000"/>
              </a:lnSpc>
            </a:pPr>
            <a:r>
              <a:rPr lang="en-US" altLang="en-US" sz="2200" dirty="0"/>
              <a:t>Carries the RID of the originator of the route in the local AS (created by the RR</a:t>
            </a:r>
            <a:r>
              <a:rPr lang="en-US" altLang="en-US" sz="2200" dirty="0" smtClean="0"/>
              <a:t>)</a:t>
            </a:r>
          </a:p>
          <a:p>
            <a:pPr lvl="2">
              <a:lnSpc>
                <a:spcPct val="85000"/>
              </a:lnSpc>
            </a:pPr>
            <a:r>
              <a:rPr lang="en-US" altLang="en-US" sz="1900" dirty="0" smtClean="0"/>
              <a:t>An RR does not advertise a route back to the originator</a:t>
            </a:r>
          </a:p>
          <a:p>
            <a:pPr lvl="2">
              <a:lnSpc>
                <a:spcPct val="85000"/>
              </a:lnSpc>
            </a:pPr>
            <a:r>
              <a:rPr lang="en-US" altLang="en-US" sz="1900" dirty="0" smtClean="0"/>
              <a:t>If the originator receives an update with its own RID, the update is ignored</a:t>
            </a:r>
            <a:endParaRPr lang="en-US" altLang="en-US" sz="1900" dirty="0"/>
          </a:p>
          <a:p>
            <a:pPr>
              <a:lnSpc>
                <a:spcPct val="85000"/>
              </a:lnSpc>
            </a:pPr>
            <a:r>
              <a:rPr lang="en-US" altLang="en-US" sz="2600" dirty="0" err="1"/>
              <a:t>Cluster_list</a:t>
            </a:r>
            <a:r>
              <a:rPr lang="en-US" altLang="en-US" sz="2600" dirty="0"/>
              <a:t> attribute</a:t>
            </a:r>
          </a:p>
          <a:p>
            <a:pPr lvl="1">
              <a:lnSpc>
                <a:spcPct val="85000"/>
              </a:lnSpc>
            </a:pPr>
            <a:r>
              <a:rPr lang="en-US" altLang="en-US" sz="2200" dirty="0"/>
              <a:t>The local cluster-id is added when the update is sent by the RR</a:t>
            </a:r>
          </a:p>
          <a:p>
            <a:pPr lvl="1">
              <a:lnSpc>
                <a:spcPct val="85000"/>
              </a:lnSpc>
            </a:pPr>
            <a:r>
              <a:rPr lang="en-US" altLang="en-US" sz="2200" dirty="0"/>
              <a:t>Cluster-id is router-id (address of loopback</a:t>
            </a:r>
            <a:r>
              <a:rPr lang="en-US" altLang="en-US" sz="2200" dirty="0" smtClean="0"/>
              <a:t>)</a:t>
            </a:r>
          </a:p>
          <a:p>
            <a:pPr lvl="2">
              <a:lnSpc>
                <a:spcPct val="85000"/>
              </a:lnSpc>
            </a:pPr>
            <a:r>
              <a:rPr lang="en-US" altLang="en-US" sz="1900" dirty="0" smtClean="0"/>
              <a:t>When an RR receives an update, it checks the CLUSTER_LIST. Ignores the update if it sees its own cluster ID in the list</a:t>
            </a:r>
            <a:endParaRPr lang="en-US" altLang="en-US" sz="1900" dirty="0"/>
          </a:p>
          <a:p>
            <a:pPr lvl="1">
              <a:lnSpc>
                <a:spcPct val="85000"/>
              </a:lnSpc>
            </a:pPr>
            <a:endParaRPr lang="en-US" altLang="en-US" sz="2200" i="1" dirty="0"/>
          </a:p>
        </p:txBody>
      </p:sp>
    </p:spTree>
    <p:extLst>
      <p:ext uri="{BB962C8B-B14F-4D97-AF65-F5344CB8AC3E}">
        <p14:creationId xmlns:p14="http://schemas.microsoft.com/office/powerpoint/2010/main" val="3317436534"/>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152400"/>
            <a:ext cx="7562850" cy="762000"/>
          </a:xfrm>
        </p:spPr>
        <p:txBody>
          <a:bodyPr/>
          <a:lstStyle/>
          <a:p>
            <a:r>
              <a:rPr lang="en-US" altLang="en-US" sz="3200"/>
              <a:t>BGP Basics</a:t>
            </a:r>
          </a:p>
        </p:txBody>
      </p:sp>
      <p:sp>
        <p:nvSpPr>
          <p:cNvPr id="71683" name="Rectangle 3"/>
          <p:cNvSpPr>
            <a:spLocks noGrp="1" noChangeArrowheads="1"/>
          </p:cNvSpPr>
          <p:nvPr>
            <p:ph type="body" idx="1"/>
          </p:nvPr>
        </p:nvSpPr>
        <p:spPr>
          <a:xfrm>
            <a:off x="457200" y="4213225"/>
            <a:ext cx="8229600" cy="1912938"/>
          </a:xfrm>
        </p:spPr>
        <p:txBody>
          <a:bodyPr>
            <a:normAutofit/>
          </a:bodyPr>
          <a:lstStyle/>
          <a:p>
            <a:r>
              <a:rPr lang="en-US" altLang="en-US" sz="2000" dirty="0"/>
              <a:t>BGP is a path vector routing protocol</a:t>
            </a:r>
            <a:r>
              <a:rPr lang="en-US" altLang="en-US" sz="2000" dirty="0" smtClean="0"/>
              <a:t>.</a:t>
            </a:r>
            <a:endParaRPr lang="en-US" altLang="en-US" sz="2000" dirty="0"/>
          </a:p>
          <a:p>
            <a:r>
              <a:rPr lang="en-US" altLang="en-US" sz="2000" dirty="0"/>
              <a:t>BGP is a distance vector routing protocol, in that it relies on downstream neighbors to pass along routes from their routing table.</a:t>
            </a:r>
          </a:p>
          <a:p>
            <a:r>
              <a:rPr lang="en-US" altLang="en-US" sz="2000" dirty="0"/>
              <a:t>BGP uses a list of AS numbers through which a packet must pass to reach a destination.</a:t>
            </a:r>
          </a:p>
        </p:txBody>
      </p:sp>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838200"/>
            <a:ext cx="5334000" cy="301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5388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3"/>
          </a:xfrm>
        </p:spPr>
        <p:txBody>
          <a:bodyPr/>
          <a:lstStyle/>
          <a:p>
            <a:r>
              <a:rPr lang="en-US" dirty="0" smtClean="0"/>
              <a:t>Confederations</a:t>
            </a:r>
            <a:endParaRPr lang="en-US" dirty="0"/>
          </a:p>
        </p:txBody>
      </p:sp>
      <p:sp>
        <p:nvSpPr>
          <p:cNvPr id="3" name="Content Placeholder 2"/>
          <p:cNvSpPr>
            <a:spLocks noGrp="1"/>
          </p:cNvSpPr>
          <p:nvPr>
            <p:ph idx="1"/>
          </p:nvPr>
        </p:nvSpPr>
        <p:spPr>
          <a:xfrm>
            <a:off x="628650" y="1143000"/>
            <a:ext cx="7886700" cy="5033963"/>
          </a:xfrm>
        </p:spPr>
        <p:txBody>
          <a:bodyPr>
            <a:normAutofit fontScale="92500" lnSpcReduction="10000"/>
          </a:bodyPr>
          <a:lstStyle/>
          <a:p>
            <a:r>
              <a:rPr lang="en-US" dirty="0" smtClean="0"/>
              <a:t> Member Autonomous Systems: An AS subdivided into a group of sub-autonomous systems. Usually use AS number in the reserved range 64512 to 65535.</a:t>
            </a:r>
          </a:p>
          <a:p>
            <a:r>
              <a:rPr lang="en-US" dirty="0" err="1" smtClean="0"/>
              <a:t>iBGP</a:t>
            </a:r>
            <a:r>
              <a:rPr lang="en-US" dirty="0" smtClean="0"/>
              <a:t> to peers in the same member AS and </a:t>
            </a:r>
            <a:r>
              <a:rPr lang="en-US" dirty="0" err="1" smtClean="0"/>
              <a:t>eBGP</a:t>
            </a:r>
            <a:r>
              <a:rPr lang="en-US" dirty="0" smtClean="0"/>
              <a:t> to peers in other member AS</a:t>
            </a:r>
          </a:p>
          <a:p>
            <a:r>
              <a:rPr lang="en-US" dirty="0" smtClean="0"/>
              <a:t>Confederation ID: the AS number of the entire confederation which is represented to peers outside of the confederation as the AS number of the entire confederation. </a:t>
            </a:r>
          </a:p>
          <a:p>
            <a:r>
              <a:rPr lang="en-US" dirty="0" smtClean="0"/>
              <a:t>AS_CONFED_SEQUENCE: ordered list of AS numbers within the confederation</a:t>
            </a:r>
          </a:p>
          <a:p>
            <a:r>
              <a:rPr lang="en-US" dirty="0" smtClean="0"/>
              <a:t>AS_CONFED_SET: Unordered list of AS numbers within the confederation </a:t>
            </a:r>
          </a:p>
          <a:p>
            <a:r>
              <a:rPr lang="en-US" dirty="0" smtClean="0"/>
              <a:t>When update sent to a peer external to the confederation, the AS_CONFED_SEQUENCE and AS_CONFED_SET is stripped, and the confederation ID is prepended. External peers see the confederation as a single AS.</a:t>
            </a:r>
          </a:p>
          <a:p>
            <a:r>
              <a:rPr lang="en-US" dirty="0" smtClean="0"/>
              <a:t>Choosing a route: EBGP external to the confederation &gt; EBGP to member AS &gt; IBGP </a:t>
            </a:r>
          </a:p>
          <a:p>
            <a:endParaRPr lang="en-US" dirty="0"/>
          </a:p>
        </p:txBody>
      </p:sp>
    </p:spTree>
    <p:extLst>
      <p:ext uri="{BB962C8B-B14F-4D97-AF65-F5344CB8AC3E}">
        <p14:creationId xmlns:p14="http://schemas.microsoft.com/office/powerpoint/2010/main" val="16482171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711" y="145538"/>
            <a:ext cx="7886700" cy="930274"/>
          </a:xfrm>
        </p:spPr>
        <p:txBody>
          <a:bodyPr/>
          <a:lstStyle/>
          <a:p>
            <a:r>
              <a:rPr lang="en-US" dirty="0" smtClean="0"/>
              <a:t>Confederation</a:t>
            </a:r>
            <a:endParaRPr lang="en-US" dirty="0"/>
          </a:p>
        </p:txBody>
      </p:sp>
      <p:sp>
        <p:nvSpPr>
          <p:cNvPr id="3" name="Rounded Rectangle 2"/>
          <p:cNvSpPr/>
          <p:nvPr/>
        </p:nvSpPr>
        <p:spPr>
          <a:xfrm>
            <a:off x="1790700" y="1110270"/>
            <a:ext cx="2019300" cy="886803"/>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0080" rtlCol="0" anchor="t" anchorCtr="0"/>
          <a:lstStyle/>
          <a:p>
            <a:pPr algn="ctr"/>
            <a:r>
              <a:rPr lang="en-US" sz="1800" dirty="0" smtClean="0">
                <a:solidFill>
                  <a:schemeClr val="tx1"/>
                </a:solidFill>
              </a:rPr>
              <a:t>AS 1836</a:t>
            </a:r>
          </a:p>
        </p:txBody>
      </p:sp>
      <p:sp>
        <p:nvSpPr>
          <p:cNvPr id="5" name="Rounded Rectangle 4"/>
          <p:cNvSpPr/>
          <p:nvPr/>
        </p:nvSpPr>
        <p:spPr>
          <a:xfrm>
            <a:off x="3165230" y="2833321"/>
            <a:ext cx="2778370" cy="137782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0080" rtlCol="0" anchor="t" anchorCtr="0"/>
          <a:lstStyle/>
          <a:p>
            <a:pPr algn="ctr"/>
            <a:r>
              <a:rPr lang="en-US" sz="1800" dirty="0" smtClean="0">
                <a:solidFill>
                  <a:schemeClr val="tx1"/>
                </a:solidFill>
              </a:rPr>
              <a:t>                 AS 65510</a:t>
            </a:r>
          </a:p>
        </p:txBody>
      </p:sp>
      <p:sp>
        <p:nvSpPr>
          <p:cNvPr id="6" name="Rounded Rectangle 5"/>
          <p:cNvSpPr/>
          <p:nvPr/>
        </p:nvSpPr>
        <p:spPr>
          <a:xfrm>
            <a:off x="457200" y="4656137"/>
            <a:ext cx="2590800" cy="1744663"/>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r>
              <a:rPr lang="en-US" sz="1800" dirty="0" smtClean="0">
                <a:solidFill>
                  <a:schemeClr val="tx1"/>
                </a:solidFill>
              </a:rPr>
              <a:t>AS 65520</a:t>
            </a:r>
          </a:p>
          <a:p>
            <a:endParaRPr lang="en-US" sz="1800" dirty="0">
              <a:solidFill>
                <a:schemeClr val="tx1"/>
              </a:solidFill>
            </a:endParaRPr>
          </a:p>
        </p:txBody>
      </p:sp>
      <p:sp>
        <p:nvSpPr>
          <p:cNvPr id="7" name="Rounded Rectangle 6"/>
          <p:cNvSpPr/>
          <p:nvPr/>
        </p:nvSpPr>
        <p:spPr>
          <a:xfrm>
            <a:off x="5486400" y="4606066"/>
            <a:ext cx="2905858" cy="1794734"/>
          </a:xfrm>
          <a:prstGeom prst="round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0080" rtlCol="0" anchor="t" anchorCtr="0"/>
          <a:lstStyle/>
          <a:p>
            <a:pPr algn="ctr"/>
            <a:r>
              <a:rPr lang="en-US" sz="1800" dirty="0" smtClean="0">
                <a:solidFill>
                  <a:schemeClr val="tx1"/>
                </a:solidFill>
              </a:rPr>
              <a:t>                 AS  65530</a:t>
            </a:r>
          </a:p>
        </p:txBody>
      </p:sp>
      <p:cxnSp>
        <p:nvCxnSpPr>
          <p:cNvPr id="13" name="Straight Connector 12"/>
          <p:cNvCxnSpPr>
            <a:endCxn id="28" idx="0"/>
          </p:cNvCxnSpPr>
          <p:nvPr/>
        </p:nvCxnSpPr>
        <p:spPr>
          <a:xfrm>
            <a:off x="2969347" y="1856748"/>
            <a:ext cx="1206714" cy="1074871"/>
          </a:xfrm>
          <a:prstGeom prst="line">
            <a:avLst/>
          </a:prstGeom>
          <a:ln w="41275">
            <a:solidFill>
              <a:schemeClr val="accent1">
                <a:shade val="50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33" idx="0"/>
          </p:cNvCxnSpPr>
          <p:nvPr/>
        </p:nvCxnSpPr>
        <p:spPr>
          <a:xfrm flipH="1">
            <a:off x="2089921" y="3886200"/>
            <a:ext cx="2786879" cy="960674"/>
          </a:xfrm>
          <a:prstGeom prst="line">
            <a:avLst/>
          </a:prstGeom>
          <a:ln w="41275">
            <a:solidFill>
              <a:schemeClr val="accent1">
                <a:shade val="50000"/>
              </a:schemeClr>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a:endCxn id="36" idx="0"/>
          </p:cNvCxnSpPr>
          <p:nvPr/>
        </p:nvCxnSpPr>
        <p:spPr>
          <a:xfrm>
            <a:off x="5130310" y="3886200"/>
            <a:ext cx="1162335" cy="838200"/>
          </a:xfrm>
          <a:prstGeom prst="line">
            <a:avLst/>
          </a:prstGeom>
          <a:ln w="41275">
            <a:solidFill>
              <a:schemeClr val="accent1">
                <a:shade val="50000"/>
              </a:schemeClr>
            </a:solidFill>
          </a:ln>
        </p:spPr>
        <p:style>
          <a:lnRef idx="3">
            <a:schemeClr val="accent1"/>
          </a:lnRef>
          <a:fillRef idx="0">
            <a:schemeClr val="accent1"/>
          </a:fillRef>
          <a:effectRef idx="2">
            <a:schemeClr val="accent1"/>
          </a:effectRef>
          <a:fontRef idx="minor">
            <a:schemeClr val="tx1"/>
          </a:fontRef>
        </p:style>
      </p:cxnSp>
      <p:pic>
        <p:nvPicPr>
          <p:cNvPr id="24"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6475" y="1563813"/>
            <a:ext cx="698090" cy="404939"/>
          </a:xfrm>
          <a:prstGeom prst="rect">
            <a:avLst/>
          </a:prstGeom>
          <a:noFill/>
          <a:ln>
            <a:noFill/>
          </a:ln>
          <a:effectLst/>
        </p:spPr>
      </p:pic>
      <p:pic>
        <p:nvPicPr>
          <p:cNvPr id="29"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7233" y="3645624"/>
            <a:ext cx="698090" cy="404939"/>
          </a:xfrm>
          <a:prstGeom prst="rect">
            <a:avLst/>
          </a:prstGeom>
          <a:noFill/>
          <a:ln>
            <a:noFill/>
          </a:ln>
          <a:effectLst/>
        </p:spPr>
      </p:pic>
      <p:pic>
        <p:nvPicPr>
          <p:cNvPr id="34"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3819" y="5867400"/>
            <a:ext cx="698090" cy="404939"/>
          </a:xfrm>
          <a:prstGeom prst="rect">
            <a:avLst/>
          </a:prstGeom>
          <a:noFill/>
          <a:ln>
            <a:noFill/>
          </a:ln>
          <a:effectLst/>
        </p:spPr>
      </p:pic>
      <p:pic>
        <p:nvPicPr>
          <p:cNvPr id="35"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7430" y="5831491"/>
            <a:ext cx="698090" cy="404939"/>
          </a:xfrm>
          <a:prstGeom prst="rect">
            <a:avLst/>
          </a:prstGeom>
          <a:noFill/>
          <a:ln>
            <a:noFill/>
          </a:ln>
          <a:effectLst/>
        </p:spPr>
      </p:pic>
      <p:pic>
        <p:nvPicPr>
          <p:cNvPr id="37"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744" y="5733193"/>
            <a:ext cx="698090" cy="404939"/>
          </a:xfrm>
          <a:prstGeom prst="rect">
            <a:avLst/>
          </a:prstGeom>
          <a:noFill/>
          <a:ln>
            <a:noFill/>
          </a:ln>
          <a:effectLst/>
        </p:spPr>
      </p:pic>
      <p:pic>
        <p:nvPicPr>
          <p:cNvPr id="38"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8818" y="5729708"/>
            <a:ext cx="698090" cy="404939"/>
          </a:xfrm>
          <a:prstGeom prst="rect">
            <a:avLst/>
          </a:prstGeom>
          <a:noFill/>
          <a:ln>
            <a:noFill/>
          </a:ln>
          <a:effectLst/>
        </p:spPr>
      </p:pic>
      <p:cxnSp>
        <p:nvCxnSpPr>
          <p:cNvPr id="44" name="Straight Connector 43"/>
          <p:cNvCxnSpPr>
            <a:stCxn id="33" idx="2"/>
            <a:endCxn id="35" idx="0"/>
          </p:cNvCxnSpPr>
          <p:nvPr/>
        </p:nvCxnSpPr>
        <p:spPr>
          <a:xfrm>
            <a:off x="2089921" y="5251813"/>
            <a:ext cx="396554" cy="579678"/>
          </a:xfrm>
          <a:prstGeom prst="line">
            <a:avLst/>
          </a:prstGeom>
          <a:ln w="31750">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47" name="Straight Connector 46"/>
          <p:cNvCxnSpPr>
            <a:endCxn id="34" idx="0"/>
          </p:cNvCxnSpPr>
          <p:nvPr/>
        </p:nvCxnSpPr>
        <p:spPr>
          <a:xfrm flipH="1">
            <a:off x="1012864" y="5061195"/>
            <a:ext cx="1043272" cy="806205"/>
          </a:xfrm>
          <a:prstGeom prst="line">
            <a:avLst/>
          </a:prstGeom>
          <a:ln w="31750">
            <a:solidFill>
              <a:schemeClr val="tx2">
                <a:lumMod val="60000"/>
                <a:lumOff val="40000"/>
              </a:schemeClr>
            </a:solidFill>
          </a:ln>
        </p:spPr>
        <p:style>
          <a:lnRef idx="3">
            <a:schemeClr val="accent1"/>
          </a:lnRef>
          <a:fillRef idx="0">
            <a:schemeClr val="accent1"/>
          </a:fillRef>
          <a:effectRef idx="2">
            <a:schemeClr val="accent1"/>
          </a:effectRef>
          <a:fontRef idx="minor">
            <a:schemeClr val="tx1"/>
          </a:fontRef>
        </p:style>
      </p:cxnSp>
      <p:pic>
        <p:nvPicPr>
          <p:cNvPr id="33"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0876" y="4846874"/>
            <a:ext cx="698090" cy="404939"/>
          </a:xfrm>
          <a:prstGeom prst="rect">
            <a:avLst/>
          </a:prstGeom>
          <a:noFill/>
          <a:ln>
            <a:noFill/>
          </a:ln>
          <a:effectLst/>
        </p:spPr>
      </p:pic>
      <p:cxnSp>
        <p:nvCxnSpPr>
          <p:cNvPr id="49" name="Straight Connector 48"/>
          <p:cNvCxnSpPr>
            <a:endCxn id="38" idx="0"/>
          </p:cNvCxnSpPr>
          <p:nvPr/>
        </p:nvCxnSpPr>
        <p:spPr>
          <a:xfrm>
            <a:off x="6591417" y="4997631"/>
            <a:ext cx="1166446" cy="732077"/>
          </a:xfrm>
          <a:prstGeom prst="line">
            <a:avLst/>
          </a:prstGeom>
          <a:ln w="31750">
            <a:solidFill>
              <a:schemeClr val="accent3">
                <a:lumMod val="75000"/>
              </a:schemeClr>
            </a:solidFill>
          </a:ln>
        </p:spPr>
        <p:style>
          <a:lnRef idx="3">
            <a:schemeClr val="accent1"/>
          </a:lnRef>
          <a:fillRef idx="0">
            <a:schemeClr val="accent1"/>
          </a:fillRef>
          <a:effectRef idx="2">
            <a:schemeClr val="accent1"/>
          </a:effectRef>
          <a:fontRef idx="minor">
            <a:schemeClr val="tx1"/>
          </a:fontRef>
        </p:style>
      </p:cxnSp>
      <p:cxnSp>
        <p:nvCxnSpPr>
          <p:cNvPr id="51" name="Straight Connector 50"/>
          <p:cNvCxnSpPr>
            <a:endCxn id="37" idx="0"/>
          </p:cNvCxnSpPr>
          <p:nvPr/>
        </p:nvCxnSpPr>
        <p:spPr>
          <a:xfrm flipH="1">
            <a:off x="6127789" y="4964976"/>
            <a:ext cx="114584" cy="768217"/>
          </a:xfrm>
          <a:prstGeom prst="line">
            <a:avLst/>
          </a:prstGeom>
          <a:ln w="31750">
            <a:solidFill>
              <a:schemeClr val="bg2">
                <a:lumMod val="5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endCxn id="29" idx="0"/>
          </p:cNvCxnSpPr>
          <p:nvPr/>
        </p:nvCxnSpPr>
        <p:spPr>
          <a:xfrm>
            <a:off x="4288188" y="3214689"/>
            <a:ext cx="698090" cy="430935"/>
          </a:xfrm>
          <a:prstGeom prst="line">
            <a:avLst/>
          </a:prstGeom>
          <a:ln w="31750">
            <a:solidFill>
              <a:schemeClr val="accent3">
                <a:lumMod val="75000"/>
              </a:schemeClr>
            </a:solidFill>
          </a:ln>
        </p:spPr>
        <p:style>
          <a:lnRef idx="3">
            <a:schemeClr val="accent1"/>
          </a:lnRef>
          <a:fillRef idx="0">
            <a:schemeClr val="accent1"/>
          </a:fillRef>
          <a:effectRef idx="2">
            <a:schemeClr val="accent1"/>
          </a:effectRef>
          <a:fontRef idx="minor">
            <a:schemeClr val="tx1"/>
          </a:fontRef>
        </p:style>
      </p:cxnSp>
      <p:sp>
        <p:nvSpPr>
          <p:cNvPr id="60" name="Rounded Rectangle 59"/>
          <p:cNvSpPr/>
          <p:nvPr/>
        </p:nvSpPr>
        <p:spPr>
          <a:xfrm>
            <a:off x="152400" y="2450185"/>
            <a:ext cx="8686800" cy="42554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424620" y="2602488"/>
            <a:ext cx="1366080" cy="461665"/>
          </a:xfrm>
          <a:prstGeom prst="rect">
            <a:avLst/>
          </a:prstGeom>
          <a:noFill/>
        </p:spPr>
        <p:txBody>
          <a:bodyPr wrap="none" rtlCol="0">
            <a:spAutoFit/>
          </a:bodyPr>
          <a:lstStyle/>
          <a:p>
            <a:r>
              <a:rPr lang="en-US" dirty="0" smtClean="0">
                <a:latin typeface="Arial" panose="020B0604020202020204" pitchFamily="34" charset="0"/>
                <a:cs typeface="Arial" panose="020B0604020202020204" pitchFamily="34" charset="0"/>
              </a:rPr>
              <a:t>AS 9184</a:t>
            </a:r>
            <a:endParaRPr lang="en-US" dirty="0">
              <a:latin typeface="Arial" panose="020B0604020202020204" pitchFamily="34" charset="0"/>
              <a:cs typeface="Arial" panose="020B0604020202020204" pitchFamily="34" charset="0"/>
            </a:endParaRPr>
          </a:p>
        </p:txBody>
      </p:sp>
      <p:sp>
        <p:nvSpPr>
          <p:cNvPr id="62" name="TextBox 61"/>
          <p:cNvSpPr txBox="1"/>
          <p:nvPr/>
        </p:nvSpPr>
        <p:spPr>
          <a:xfrm>
            <a:off x="2282919" y="4172775"/>
            <a:ext cx="731290" cy="338554"/>
          </a:xfrm>
          <a:prstGeom prst="rect">
            <a:avLst/>
          </a:prstGeom>
          <a:noFill/>
        </p:spPr>
        <p:txBody>
          <a:bodyPr wrap="none" rtlCol="0">
            <a:spAutoFit/>
          </a:bodyPr>
          <a:lstStyle/>
          <a:p>
            <a:r>
              <a:rPr lang="en-US" sz="1600" dirty="0" err="1" smtClean="0">
                <a:solidFill>
                  <a:schemeClr val="accent5">
                    <a:lumMod val="75000"/>
                  </a:schemeClr>
                </a:solidFill>
                <a:latin typeface="Arial" panose="020B0604020202020204" pitchFamily="34" charset="0"/>
                <a:cs typeface="Arial" panose="020B0604020202020204" pitchFamily="34" charset="0"/>
              </a:rPr>
              <a:t>eBGP</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65" name="TextBox 64"/>
          <p:cNvSpPr txBox="1"/>
          <p:nvPr/>
        </p:nvSpPr>
        <p:spPr>
          <a:xfrm>
            <a:off x="5974310" y="4172775"/>
            <a:ext cx="731290" cy="338554"/>
          </a:xfrm>
          <a:prstGeom prst="rect">
            <a:avLst/>
          </a:prstGeom>
          <a:noFill/>
        </p:spPr>
        <p:txBody>
          <a:bodyPr wrap="none" rtlCol="0">
            <a:spAutoFit/>
          </a:bodyPr>
          <a:lstStyle/>
          <a:p>
            <a:r>
              <a:rPr lang="en-US" sz="1600" dirty="0" err="1" smtClean="0">
                <a:solidFill>
                  <a:schemeClr val="accent5">
                    <a:lumMod val="75000"/>
                  </a:schemeClr>
                </a:solidFill>
                <a:latin typeface="Arial" panose="020B0604020202020204" pitchFamily="34" charset="0"/>
                <a:cs typeface="Arial" panose="020B0604020202020204" pitchFamily="34" charset="0"/>
              </a:rPr>
              <a:t>eBGP</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66" name="TextBox 65"/>
          <p:cNvSpPr txBox="1"/>
          <p:nvPr/>
        </p:nvSpPr>
        <p:spPr>
          <a:xfrm>
            <a:off x="3573134" y="2062482"/>
            <a:ext cx="731290" cy="338554"/>
          </a:xfrm>
          <a:prstGeom prst="rect">
            <a:avLst/>
          </a:prstGeom>
          <a:noFill/>
        </p:spPr>
        <p:txBody>
          <a:bodyPr wrap="none" rtlCol="0">
            <a:spAutoFit/>
          </a:bodyPr>
          <a:lstStyle/>
          <a:p>
            <a:r>
              <a:rPr lang="en-US" sz="1600" dirty="0" err="1" smtClean="0">
                <a:solidFill>
                  <a:schemeClr val="accent5">
                    <a:lumMod val="75000"/>
                  </a:schemeClr>
                </a:solidFill>
                <a:latin typeface="Arial" panose="020B0604020202020204" pitchFamily="34" charset="0"/>
                <a:cs typeface="Arial" panose="020B0604020202020204" pitchFamily="34" charset="0"/>
              </a:rPr>
              <a:t>eBGP</a:t>
            </a:r>
            <a:endParaRPr lang="en-US" sz="1600" dirty="0">
              <a:solidFill>
                <a:schemeClr val="accent5">
                  <a:lumMod val="75000"/>
                </a:schemeClr>
              </a:solidFill>
              <a:latin typeface="Arial" panose="020B0604020202020204" pitchFamily="34" charset="0"/>
              <a:cs typeface="Arial" panose="020B0604020202020204" pitchFamily="34" charset="0"/>
            </a:endParaRPr>
          </a:p>
        </p:txBody>
      </p:sp>
      <p:sp>
        <p:nvSpPr>
          <p:cNvPr id="67" name="TextBox 66"/>
          <p:cNvSpPr txBox="1"/>
          <p:nvPr/>
        </p:nvSpPr>
        <p:spPr>
          <a:xfrm>
            <a:off x="3938779" y="3410674"/>
            <a:ext cx="662361"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i</a:t>
            </a:r>
            <a:r>
              <a:rPr lang="en-US" sz="1600" dirty="0" err="1" smtClean="0">
                <a:latin typeface="Arial" panose="020B0604020202020204" pitchFamily="34" charset="0"/>
                <a:cs typeface="Arial" panose="020B0604020202020204" pitchFamily="34" charset="0"/>
              </a:rPr>
              <a:t>BGP</a:t>
            </a:r>
            <a:endParaRPr lang="en-US" sz="1600" dirty="0">
              <a:latin typeface="Arial" panose="020B0604020202020204" pitchFamily="34" charset="0"/>
              <a:cs typeface="Arial" panose="020B0604020202020204" pitchFamily="34" charset="0"/>
            </a:endParaRPr>
          </a:p>
        </p:txBody>
      </p:sp>
      <p:sp>
        <p:nvSpPr>
          <p:cNvPr id="68" name="TextBox 67"/>
          <p:cNvSpPr txBox="1"/>
          <p:nvPr/>
        </p:nvSpPr>
        <p:spPr>
          <a:xfrm>
            <a:off x="791580" y="5359191"/>
            <a:ext cx="662361"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i</a:t>
            </a:r>
            <a:r>
              <a:rPr lang="en-US" sz="1600" dirty="0" err="1" smtClean="0">
                <a:latin typeface="Arial" panose="020B0604020202020204" pitchFamily="34" charset="0"/>
                <a:cs typeface="Arial" panose="020B0604020202020204" pitchFamily="34" charset="0"/>
              </a:rPr>
              <a:t>BGP</a:t>
            </a:r>
            <a:endParaRPr lang="en-US" sz="1600" dirty="0">
              <a:latin typeface="Arial" panose="020B0604020202020204" pitchFamily="34" charset="0"/>
              <a:cs typeface="Arial" panose="020B0604020202020204" pitchFamily="34" charset="0"/>
            </a:endParaRPr>
          </a:p>
        </p:txBody>
      </p:sp>
      <p:sp>
        <p:nvSpPr>
          <p:cNvPr id="69" name="TextBox 68"/>
          <p:cNvSpPr txBox="1"/>
          <p:nvPr/>
        </p:nvSpPr>
        <p:spPr>
          <a:xfrm>
            <a:off x="2317383" y="5349084"/>
            <a:ext cx="662361"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i</a:t>
            </a:r>
            <a:r>
              <a:rPr lang="en-US" sz="1600" dirty="0" err="1" smtClean="0">
                <a:latin typeface="Arial" panose="020B0604020202020204" pitchFamily="34" charset="0"/>
                <a:cs typeface="Arial" panose="020B0604020202020204" pitchFamily="34" charset="0"/>
              </a:rPr>
              <a:t>BGP</a:t>
            </a:r>
            <a:endParaRPr lang="en-US" sz="1600" dirty="0">
              <a:latin typeface="Arial" panose="020B0604020202020204" pitchFamily="34" charset="0"/>
              <a:cs typeface="Arial" panose="020B0604020202020204" pitchFamily="34" charset="0"/>
            </a:endParaRPr>
          </a:p>
        </p:txBody>
      </p:sp>
      <p:sp>
        <p:nvSpPr>
          <p:cNvPr id="70" name="TextBox 69"/>
          <p:cNvSpPr txBox="1"/>
          <p:nvPr/>
        </p:nvSpPr>
        <p:spPr>
          <a:xfrm>
            <a:off x="5540584" y="5369278"/>
            <a:ext cx="662361"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i</a:t>
            </a:r>
            <a:r>
              <a:rPr lang="en-US" sz="1600" dirty="0" err="1" smtClean="0">
                <a:latin typeface="Arial" panose="020B0604020202020204" pitchFamily="34" charset="0"/>
                <a:cs typeface="Arial" panose="020B0604020202020204" pitchFamily="34" charset="0"/>
              </a:rPr>
              <a:t>BGP</a:t>
            </a:r>
            <a:endParaRPr lang="en-US" sz="1600" dirty="0">
              <a:latin typeface="Arial" panose="020B0604020202020204" pitchFamily="34" charset="0"/>
              <a:cs typeface="Arial" panose="020B0604020202020204" pitchFamily="34" charset="0"/>
            </a:endParaRPr>
          </a:p>
        </p:txBody>
      </p:sp>
      <p:sp>
        <p:nvSpPr>
          <p:cNvPr id="71" name="TextBox 70"/>
          <p:cNvSpPr txBox="1"/>
          <p:nvPr/>
        </p:nvSpPr>
        <p:spPr>
          <a:xfrm>
            <a:off x="7628049" y="5343786"/>
            <a:ext cx="662361" cy="338554"/>
          </a:xfrm>
          <a:prstGeom prst="rect">
            <a:avLst/>
          </a:prstGeom>
          <a:noFill/>
        </p:spPr>
        <p:txBody>
          <a:bodyPr wrap="none" rtlCol="0">
            <a:spAutoFit/>
          </a:bodyPr>
          <a:lstStyle/>
          <a:p>
            <a:r>
              <a:rPr lang="en-US" sz="1600" dirty="0" err="1">
                <a:latin typeface="Arial" panose="020B0604020202020204" pitchFamily="34" charset="0"/>
                <a:cs typeface="Arial" panose="020B0604020202020204" pitchFamily="34" charset="0"/>
              </a:rPr>
              <a:t>i</a:t>
            </a:r>
            <a:r>
              <a:rPr lang="en-US" sz="1600" dirty="0" err="1" smtClean="0">
                <a:latin typeface="Arial" panose="020B0604020202020204" pitchFamily="34" charset="0"/>
                <a:cs typeface="Arial" panose="020B0604020202020204" pitchFamily="34" charset="0"/>
              </a:rPr>
              <a:t>BGP</a:t>
            </a:r>
            <a:endParaRPr lang="en-US" sz="1600" dirty="0">
              <a:latin typeface="Arial" panose="020B0604020202020204" pitchFamily="34" charset="0"/>
              <a:cs typeface="Arial" panose="020B0604020202020204" pitchFamily="34" charset="0"/>
            </a:endParaRPr>
          </a:p>
        </p:txBody>
      </p:sp>
      <p:sp>
        <p:nvSpPr>
          <p:cNvPr id="73" name="TextBox 72"/>
          <p:cNvSpPr txBox="1"/>
          <p:nvPr/>
        </p:nvSpPr>
        <p:spPr>
          <a:xfrm>
            <a:off x="1072486" y="3189261"/>
            <a:ext cx="1734770" cy="338554"/>
          </a:xfrm>
          <a:prstGeom prst="rect">
            <a:avLst/>
          </a:prstGeom>
          <a:noFill/>
        </p:spPr>
        <p:txBody>
          <a:bodyPr wrap="none" rtlCol="0">
            <a:spAutoFit/>
          </a:bodyPr>
          <a:lstStyle/>
          <a:p>
            <a:r>
              <a:rPr lang="en-US" sz="1600" dirty="0" smtClean="0">
                <a:latin typeface="Arial" panose="020B0604020202020204" pitchFamily="34" charset="0"/>
                <a:cs typeface="Arial" panose="020B0604020202020204" pitchFamily="34" charset="0"/>
              </a:rPr>
              <a:t>Confederation ID</a:t>
            </a:r>
            <a:endParaRPr lang="en-US" sz="1600" dirty="0">
              <a:latin typeface="Arial" panose="020B0604020202020204" pitchFamily="34" charset="0"/>
              <a:cs typeface="Arial" panose="020B0604020202020204" pitchFamily="34" charset="0"/>
            </a:endParaRPr>
          </a:p>
        </p:txBody>
      </p:sp>
      <p:cxnSp>
        <p:nvCxnSpPr>
          <p:cNvPr id="75" name="Curved Connector 74"/>
          <p:cNvCxnSpPr>
            <a:stCxn id="73" idx="0"/>
            <a:endCxn id="61" idx="3"/>
          </p:cNvCxnSpPr>
          <p:nvPr/>
        </p:nvCxnSpPr>
        <p:spPr>
          <a:xfrm rot="16200000" flipV="1">
            <a:off x="1687316" y="2936705"/>
            <a:ext cx="355940" cy="14917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4724400"/>
            <a:ext cx="698090" cy="404939"/>
          </a:xfrm>
          <a:prstGeom prst="rect">
            <a:avLst/>
          </a:prstGeom>
          <a:noFill/>
          <a:ln>
            <a:noFill/>
          </a:ln>
          <a:effectLst/>
        </p:spPr>
      </p:pic>
      <p:pic>
        <p:nvPicPr>
          <p:cNvPr id="28" name="Picture 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7016" y="2931619"/>
            <a:ext cx="698090" cy="404939"/>
          </a:xfrm>
          <a:prstGeom prst="rect">
            <a:avLst/>
          </a:prstGeom>
          <a:noFill/>
          <a:ln>
            <a:noFill/>
          </a:ln>
          <a:effectLst/>
        </p:spPr>
      </p:pic>
    </p:spTree>
    <p:extLst>
      <p:ext uri="{BB962C8B-B14F-4D97-AF65-F5344CB8AC3E}">
        <p14:creationId xmlns:p14="http://schemas.microsoft.com/office/powerpoint/2010/main" val="33886956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48" y="324941"/>
            <a:ext cx="8071704" cy="930274"/>
          </a:xfrm>
        </p:spPr>
        <p:txBody>
          <a:bodyPr/>
          <a:lstStyle/>
          <a:p>
            <a:r>
              <a:rPr lang="en-US" dirty="0" smtClean="0"/>
              <a:t>Inter-AS Routing Loops </a:t>
            </a:r>
            <a:endParaRPr lang="en-US" dirty="0"/>
          </a:p>
        </p:txBody>
      </p:sp>
      <p:sp>
        <p:nvSpPr>
          <p:cNvPr id="3" name="Rounded Rectangle 2"/>
          <p:cNvSpPr/>
          <p:nvPr/>
        </p:nvSpPr>
        <p:spPr>
          <a:xfrm>
            <a:off x="1981200" y="23622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3113</a:t>
            </a:r>
          </a:p>
          <a:p>
            <a:pPr algn="ctr"/>
            <a:r>
              <a:rPr lang="en-US" sz="1800" dirty="0" smtClean="0"/>
              <a:t>206.25.128.0/19</a:t>
            </a:r>
            <a:endParaRPr lang="en-US" sz="1800" dirty="0"/>
          </a:p>
        </p:txBody>
      </p:sp>
      <p:sp>
        <p:nvSpPr>
          <p:cNvPr id="6" name="Rounded Rectangle 5"/>
          <p:cNvSpPr/>
          <p:nvPr/>
        </p:nvSpPr>
        <p:spPr>
          <a:xfrm>
            <a:off x="6858000" y="2378074"/>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6571</a:t>
            </a:r>
          </a:p>
        </p:txBody>
      </p:sp>
      <p:sp>
        <p:nvSpPr>
          <p:cNvPr id="7" name="Rounded Rectangle 6"/>
          <p:cNvSpPr/>
          <p:nvPr/>
        </p:nvSpPr>
        <p:spPr>
          <a:xfrm>
            <a:off x="4572000" y="5257800"/>
            <a:ext cx="18288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t>AS 810</a:t>
            </a:r>
          </a:p>
          <a:p>
            <a:pPr algn="ctr"/>
            <a:r>
              <a:rPr lang="en-US" sz="1800" dirty="0" smtClean="0"/>
              <a:t>206.25.224.0/19</a:t>
            </a:r>
            <a:endParaRPr lang="en-US" sz="1800" dirty="0"/>
          </a:p>
        </p:txBody>
      </p:sp>
      <p:sp>
        <p:nvSpPr>
          <p:cNvPr id="9" name="Snip and Round Single Corner Rectangle 8"/>
          <p:cNvSpPr/>
          <p:nvPr/>
        </p:nvSpPr>
        <p:spPr>
          <a:xfrm>
            <a:off x="4769341" y="4116702"/>
            <a:ext cx="1828577" cy="432657"/>
          </a:xfrm>
          <a:prstGeom prst="snip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206.25.224.0/19 0</a:t>
            </a:r>
            <a:endParaRPr lang="en-US" sz="1600" dirty="0" smtClean="0"/>
          </a:p>
        </p:txBody>
      </p:sp>
      <p:sp>
        <p:nvSpPr>
          <p:cNvPr id="10" name="Snip and Round Single Corner Rectangle 9"/>
          <p:cNvSpPr/>
          <p:nvPr/>
        </p:nvSpPr>
        <p:spPr>
          <a:xfrm>
            <a:off x="242170" y="3654800"/>
            <a:ext cx="1869462" cy="672725"/>
          </a:xfrm>
          <a:prstGeom prst="snip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 0</a:t>
            </a:r>
            <a:endParaRPr lang="en-US" sz="1600" dirty="0" smtClean="0"/>
          </a:p>
          <a:p>
            <a:pPr algn="ctr"/>
            <a:r>
              <a:rPr lang="en-US" sz="1600" dirty="0" smtClean="0"/>
              <a:t>206.25.160.0/19 0</a:t>
            </a:r>
            <a:endParaRPr lang="en-US" sz="1600" dirty="0" smtClean="0"/>
          </a:p>
        </p:txBody>
      </p:sp>
      <p:cxnSp>
        <p:nvCxnSpPr>
          <p:cNvPr id="13" name="Straight Connector 12"/>
          <p:cNvCxnSpPr>
            <a:stCxn id="3" idx="2"/>
          </p:cNvCxnSpPr>
          <p:nvPr/>
        </p:nvCxnSpPr>
        <p:spPr>
          <a:xfrm flipH="1">
            <a:off x="1788692" y="3200400"/>
            <a:ext cx="1106908" cy="175260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3" idx="3"/>
            <a:endCxn id="6" idx="1"/>
          </p:cNvCxnSpPr>
          <p:nvPr/>
        </p:nvCxnSpPr>
        <p:spPr>
          <a:xfrm>
            <a:off x="3810000" y="2781300"/>
            <a:ext cx="3048000" cy="15874"/>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3404821" y="3108324"/>
            <a:ext cx="2209067" cy="2309813"/>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1" name="Right Arrow 20"/>
          <p:cNvSpPr/>
          <p:nvPr/>
        </p:nvSpPr>
        <p:spPr>
          <a:xfrm rot="18068822">
            <a:off x="1935601" y="3441187"/>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rot="13629004">
            <a:off x="4100692" y="3627394"/>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3481230" y="1857174"/>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5915413" y="3216274"/>
            <a:ext cx="1944755" cy="2201863"/>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7" name="Right Arrow 26"/>
          <p:cNvSpPr/>
          <p:nvPr/>
        </p:nvSpPr>
        <p:spPr>
          <a:xfrm rot="7954567">
            <a:off x="6961734" y="4107655"/>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quot;No&quot; Symbol 37"/>
          <p:cNvSpPr/>
          <p:nvPr/>
        </p:nvSpPr>
        <p:spPr>
          <a:xfrm>
            <a:off x="1113098" y="5057847"/>
            <a:ext cx="410286" cy="421984"/>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TextBox 38"/>
          <p:cNvSpPr txBox="1"/>
          <p:nvPr/>
        </p:nvSpPr>
        <p:spPr>
          <a:xfrm>
            <a:off x="2749102" y="3242248"/>
            <a:ext cx="474810" cy="461665"/>
          </a:xfrm>
          <a:prstGeom prst="rect">
            <a:avLst/>
          </a:prstGeom>
          <a:noFill/>
        </p:spPr>
        <p:txBody>
          <a:bodyPr wrap="none" rtlCol="0">
            <a:spAutoFit/>
          </a:bodyPr>
          <a:lstStyle/>
          <a:p>
            <a:r>
              <a:rPr lang="en-US" dirty="0" smtClean="0"/>
              <a:t>e1</a:t>
            </a:r>
            <a:endParaRPr lang="en-US" dirty="0"/>
          </a:p>
        </p:txBody>
      </p:sp>
      <p:sp>
        <p:nvSpPr>
          <p:cNvPr id="40" name="TextBox 39"/>
          <p:cNvSpPr txBox="1"/>
          <p:nvPr/>
        </p:nvSpPr>
        <p:spPr>
          <a:xfrm>
            <a:off x="6123109" y="4831199"/>
            <a:ext cx="474810" cy="461665"/>
          </a:xfrm>
          <a:prstGeom prst="rect">
            <a:avLst/>
          </a:prstGeom>
          <a:noFill/>
        </p:spPr>
        <p:txBody>
          <a:bodyPr wrap="none" rtlCol="0">
            <a:spAutoFit/>
          </a:bodyPr>
          <a:lstStyle/>
          <a:p>
            <a:r>
              <a:rPr lang="en-US" dirty="0" smtClean="0"/>
              <a:t>e2</a:t>
            </a:r>
            <a:endParaRPr lang="en-US" dirty="0"/>
          </a:p>
        </p:txBody>
      </p:sp>
      <p:sp>
        <p:nvSpPr>
          <p:cNvPr id="41" name="TextBox 40"/>
          <p:cNvSpPr txBox="1"/>
          <p:nvPr/>
        </p:nvSpPr>
        <p:spPr>
          <a:xfrm>
            <a:off x="5468790" y="5992305"/>
            <a:ext cx="474810" cy="461665"/>
          </a:xfrm>
          <a:prstGeom prst="rect">
            <a:avLst/>
          </a:prstGeom>
          <a:noFill/>
        </p:spPr>
        <p:txBody>
          <a:bodyPr wrap="none" rtlCol="0">
            <a:spAutoFit/>
          </a:bodyPr>
          <a:lstStyle/>
          <a:p>
            <a:r>
              <a:rPr lang="en-US" dirty="0" smtClean="0"/>
              <a:t>e3</a:t>
            </a:r>
            <a:endParaRPr lang="en-US" dirty="0"/>
          </a:p>
        </p:txBody>
      </p:sp>
      <p:cxnSp>
        <p:nvCxnSpPr>
          <p:cNvPr id="42" name="Straight Connector 41"/>
          <p:cNvCxnSpPr>
            <a:stCxn id="7" idx="2"/>
          </p:cNvCxnSpPr>
          <p:nvPr/>
        </p:nvCxnSpPr>
        <p:spPr>
          <a:xfrm>
            <a:off x="5486400" y="6096000"/>
            <a:ext cx="0" cy="558463"/>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Pentagon 4"/>
          <p:cNvSpPr/>
          <p:nvPr/>
        </p:nvSpPr>
        <p:spPr>
          <a:xfrm flipH="1">
            <a:off x="6566130" y="5776243"/>
            <a:ext cx="2138729" cy="431326"/>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206.25.225.1</a:t>
            </a:r>
            <a:endParaRPr lang="en-US" dirty="0"/>
          </a:p>
        </p:txBody>
      </p:sp>
      <p:sp>
        <p:nvSpPr>
          <p:cNvPr id="34" name="TextBox 33"/>
          <p:cNvSpPr txBox="1"/>
          <p:nvPr/>
        </p:nvSpPr>
        <p:spPr>
          <a:xfrm>
            <a:off x="249576" y="1366602"/>
            <a:ext cx="2619540" cy="923330"/>
          </a:xfrm>
          <a:prstGeom prst="rect">
            <a:avLst/>
          </a:prstGeom>
          <a:noFill/>
          <a:ln>
            <a:solidFill>
              <a:schemeClr val="bg2">
                <a:lumMod val="50000"/>
              </a:schemeClr>
            </a:solidFill>
          </a:ln>
        </p:spPr>
        <p:txBody>
          <a:bodyPr wrap="square" rtlCol="0">
            <a:spAutoFit/>
          </a:bodyPr>
          <a:lstStyle/>
          <a:p>
            <a:r>
              <a:rPr lang="en-US" sz="1800" dirty="0" smtClean="0"/>
              <a:t>206.25.192.0/19  e1   1</a:t>
            </a:r>
            <a:endParaRPr lang="en-US" sz="1600" dirty="0" smtClean="0"/>
          </a:p>
          <a:p>
            <a:r>
              <a:rPr lang="en-US" sz="1800" dirty="0" smtClean="0"/>
              <a:t>206.25.160.0/19  e1   1</a:t>
            </a:r>
          </a:p>
          <a:p>
            <a:r>
              <a:rPr lang="en-US" sz="1800" dirty="0" smtClean="0"/>
              <a:t>206.25.224.0/19  e2   1</a:t>
            </a:r>
            <a:endParaRPr lang="en-US" sz="1800" dirty="0" smtClean="0"/>
          </a:p>
        </p:txBody>
      </p:sp>
      <p:sp>
        <p:nvSpPr>
          <p:cNvPr id="35" name="TextBox 34"/>
          <p:cNvSpPr txBox="1"/>
          <p:nvPr/>
        </p:nvSpPr>
        <p:spPr>
          <a:xfrm>
            <a:off x="4823667" y="4827015"/>
            <a:ext cx="474810" cy="461665"/>
          </a:xfrm>
          <a:prstGeom prst="rect">
            <a:avLst/>
          </a:prstGeom>
          <a:noFill/>
        </p:spPr>
        <p:txBody>
          <a:bodyPr wrap="none" rtlCol="0">
            <a:spAutoFit/>
          </a:bodyPr>
          <a:lstStyle/>
          <a:p>
            <a:r>
              <a:rPr lang="en-US" dirty="0" smtClean="0"/>
              <a:t>e1</a:t>
            </a:r>
            <a:endParaRPr lang="en-US" dirty="0"/>
          </a:p>
        </p:txBody>
      </p:sp>
      <p:sp>
        <p:nvSpPr>
          <p:cNvPr id="36" name="TextBox 35"/>
          <p:cNvSpPr txBox="1"/>
          <p:nvPr/>
        </p:nvSpPr>
        <p:spPr>
          <a:xfrm>
            <a:off x="3481230" y="3235276"/>
            <a:ext cx="474810" cy="461665"/>
          </a:xfrm>
          <a:prstGeom prst="rect">
            <a:avLst/>
          </a:prstGeom>
          <a:noFill/>
        </p:spPr>
        <p:txBody>
          <a:bodyPr wrap="none" rtlCol="0">
            <a:spAutoFit/>
          </a:bodyPr>
          <a:lstStyle/>
          <a:p>
            <a:r>
              <a:rPr lang="en-US" dirty="0" smtClean="0"/>
              <a:t>e2</a:t>
            </a:r>
            <a:endParaRPr lang="en-US" dirty="0"/>
          </a:p>
        </p:txBody>
      </p:sp>
      <p:sp>
        <p:nvSpPr>
          <p:cNvPr id="37" name="TextBox 36"/>
          <p:cNvSpPr txBox="1"/>
          <p:nvPr/>
        </p:nvSpPr>
        <p:spPr>
          <a:xfrm>
            <a:off x="3868590" y="2377874"/>
            <a:ext cx="474810" cy="461665"/>
          </a:xfrm>
          <a:prstGeom prst="rect">
            <a:avLst/>
          </a:prstGeom>
          <a:noFill/>
        </p:spPr>
        <p:txBody>
          <a:bodyPr wrap="none" rtlCol="0">
            <a:spAutoFit/>
          </a:bodyPr>
          <a:lstStyle/>
          <a:p>
            <a:r>
              <a:rPr lang="en-US" dirty="0" smtClean="0"/>
              <a:t>e3</a:t>
            </a:r>
            <a:endParaRPr lang="en-US" dirty="0"/>
          </a:p>
        </p:txBody>
      </p:sp>
      <p:sp>
        <p:nvSpPr>
          <p:cNvPr id="43" name="TextBox 42"/>
          <p:cNvSpPr txBox="1"/>
          <p:nvPr/>
        </p:nvSpPr>
        <p:spPr>
          <a:xfrm>
            <a:off x="6412980" y="2377873"/>
            <a:ext cx="474810" cy="461665"/>
          </a:xfrm>
          <a:prstGeom prst="rect">
            <a:avLst/>
          </a:prstGeom>
          <a:noFill/>
        </p:spPr>
        <p:txBody>
          <a:bodyPr wrap="none" rtlCol="0">
            <a:spAutoFit/>
          </a:bodyPr>
          <a:lstStyle/>
          <a:p>
            <a:r>
              <a:rPr lang="en-US" dirty="0" smtClean="0"/>
              <a:t>e1</a:t>
            </a:r>
            <a:endParaRPr lang="en-US" dirty="0"/>
          </a:p>
        </p:txBody>
      </p:sp>
      <p:sp>
        <p:nvSpPr>
          <p:cNvPr id="44" name="TextBox 43"/>
          <p:cNvSpPr txBox="1"/>
          <p:nvPr/>
        </p:nvSpPr>
        <p:spPr>
          <a:xfrm>
            <a:off x="7160684" y="3187623"/>
            <a:ext cx="474810" cy="461665"/>
          </a:xfrm>
          <a:prstGeom prst="rect">
            <a:avLst/>
          </a:prstGeom>
          <a:noFill/>
        </p:spPr>
        <p:txBody>
          <a:bodyPr wrap="none" rtlCol="0">
            <a:spAutoFit/>
          </a:bodyPr>
          <a:lstStyle/>
          <a:p>
            <a:r>
              <a:rPr lang="en-US" dirty="0" smtClean="0"/>
              <a:t>e2</a:t>
            </a:r>
            <a:endParaRPr lang="en-US" dirty="0"/>
          </a:p>
        </p:txBody>
      </p:sp>
      <p:sp>
        <p:nvSpPr>
          <p:cNvPr id="46" name="Snip and Round Single Corner Rectangle 45"/>
          <p:cNvSpPr/>
          <p:nvPr/>
        </p:nvSpPr>
        <p:spPr>
          <a:xfrm>
            <a:off x="4351256" y="1641984"/>
            <a:ext cx="1869462" cy="751270"/>
          </a:xfrm>
          <a:prstGeom prst="snip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  1</a:t>
            </a:r>
            <a:endParaRPr lang="en-US" sz="1600" dirty="0" smtClean="0"/>
          </a:p>
          <a:p>
            <a:pPr algn="ctr"/>
            <a:r>
              <a:rPr lang="en-US" sz="1600" dirty="0" smtClean="0"/>
              <a:t>206.25.160.0/19  1</a:t>
            </a:r>
          </a:p>
          <a:p>
            <a:pPr algn="ctr"/>
            <a:r>
              <a:rPr lang="en-US" sz="1600" dirty="0" smtClean="0"/>
              <a:t>206.25.224.0/19  1</a:t>
            </a:r>
            <a:endParaRPr lang="en-US" sz="1600" dirty="0" smtClean="0"/>
          </a:p>
        </p:txBody>
      </p:sp>
      <p:sp>
        <p:nvSpPr>
          <p:cNvPr id="47" name="Right Arrow 46"/>
          <p:cNvSpPr/>
          <p:nvPr/>
        </p:nvSpPr>
        <p:spPr>
          <a:xfrm rot="18804130">
            <a:off x="6510040" y="3666488"/>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524320" y="1335061"/>
            <a:ext cx="2357075" cy="923330"/>
          </a:xfrm>
          <a:prstGeom prst="rect">
            <a:avLst/>
          </a:prstGeom>
          <a:noFill/>
          <a:ln>
            <a:solidFill>
              <a:schemeClr val="bg2">
                <a:lumMod val="50000"/>
              </a:schemeClr>
            </a:solidFill>
          </a:ln>
        </p:spPr>
        <p:txBody>
          <a:bodyPr wrap="square" rtlCol="0">
            <a:spAutoFit/>
          </a:bodyPr>
          <a:lstStyle/>
          <a:p>
            <a:r>
              <a:rPr lang="en-US" sz="1800" dirty="0" smtClean="0"/>
              <a:t>206.25.192.0/19  e1   2</a:t>
            </a:r>
            <a:endParaRPr lang="en-US" sz="1600" dirty="0" smtClean="0"/>
          </a:p>
          <a:p>
            <a:r>
              <a:rPr lang="en-US" sz="1800" dirty="0" smtClean="0"/>
              <a:t>206.25.160.0/19  e1   2</a:t>
            </a:r>
          </a:p>
          <a:p>
            <a:r>
              <a:rPr lang="en-US" sz="1800" dirty="0" smtClean="0"/>
              <a:t>206.25.224.0/19  e2   1</a:t>
            </a:r>
            <a:endParaRPr lang="en-US" sz="1800" dirty="0" smtClean="0"/>
          </a:p>
        </p:txBody>
      </p:sp>
      <p:sp>
        <p:nvSpPr>
          <p:cNvPr id="49" name="Snip and Round Single Corner Rectangle 48"/>
          <p:cNvSpPr/>
          <p:nvPr/>
        </p:nvSpPr>
        <p:spPr>
          <a:xfrm>
            <a:off x="2444366" y="4143465"/>
            <a:ext cx="1869462" cy="751270"/>
          </a:xfrm>
          <a:prstGeom prst="snip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t>206.25.192.0/19  1</a:t>
            </a:r>
            <a:endParaRPr lang="en-US" sz="1600" dirty="0" smtClean="0"/>
          </a:p>
          <a:p>
            <a:pPr algn="ctr"/>
            <a:r>
              <a:rPr lang="en-US" sz="1600" dirty="0" smtClean="0"/>
              <a:t>206.25.160.0/19  1</a:t>
            </a:r>
          </a:p>
          <a:p>
            <a:pPr algn="ctr"/>
            <a:r>
              <a:rPr lang="en-US" sz="1600" dirty="0" smtClean="0"/>
              <a:t>206.25.224.0/19  1</a:t>
            </a:r>
            <a:endParaRPr lang="en-US" sz="1600" dirty="0" smtClean="0"/>
          </a:p>
        </p:txBody>
      </p:sp>
      <p:sp>
        <p:nvSpPr>
          <p:cNvPr id="50" name="Right Arrow 49"/>
          <p:cNvSpPr/>
          <p:nvPr/>
        </p:nvSpPr>
        <p:spPr>
          <a:xfrm rot="13629004" flipH="1" flipV="1">
            <a:off x="3150866" y="3556851"/>
            <a:ext cx="762000" cy="419100"/>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681630" y="1658846"/>
            <a:ext cx="2357075" cy="369332"/>
          </a:xfrm>
          <a:prstGeom prst="rect">
            <a:avLst/>
          </a:prstGeom>
          <a:noFill/>
          <a:ln>
            <a:solidFill>
              <a:schemeClr val="bg2">
                <a:lumMod val="50000"/>
              </a:schemeClr>
            </a:solidFill>
          </a:ln>
        </p:spPr>
        <p:txBody>
          <a:bodyPr wrap="square" rtlCol="0">
            <a:spAutoFit/>
          </a:bodyPr>
          <a:lstStyle/>
          <a:p>
            <a:r>
              <a:rPr lang="en-US" sz="1800" dirty="0" smtClean="0"/>
              <a:t>206.25.224.0/19  e2   1</a:t>
            </a:r>
            <a:endParaRPr lang="en-US" sz="1800" dirty="0" smtClean="0"/>
          </a:p>
        </p:txBody>
      </p:sp>
      <p:sp>
        <p:nvSpPr>
          <p:cNvPr id="52" name="TextBox 51"/>
          <p:cNvSpPr txBox="1"/>
          <p:nvPr/>
        </p:nvSpPr>
        <p:spPr>
          <a:xfrm>
            <a:off x="1981200" y="5911334"/>
            <a:ext cx="2438987" cy="369332"/>
          </a:xfrm>
          <a:prstGeom prst="rect">
            <a:avLst/>
          </a:prstGeom>
          <a:noFill/>
          <a:ln>
            <a:solidFill>
              <a:schemeClr val="bg2">
                <a:lumMod val="50000"/>
              </a:schemeClr>
            </a:solidFill>
          </a:ln>
        </p:spPr>
        <p:txBody>
          <a:bodyPr wrap="square" rtlCol="0">
            <a:spAutoFit/>
          </a:bodyPr>
          <a:lstStyle/>
          <a:p>
            <a:r>
              <a:rPr lang="en-US" sz="1800" dirty="0" smtClean="0"/>
              <a:t>206.25.224.0/19  e3  </a:t>
            </a:r>
            <a:r>
              <a:rPr lang="en-US" sz="1800" dirty="0"/>
              <a:t>0</a:t>
            </a:r>
            <a:endParaRPr lang="en-US" sz="1800" dirty="0" smtClean="0"/>
          </a:p>
        </p:txBody>
      </p:sp>
    </p:spTree>
    <p:extLst>
      <p:ext uri="{BB962C8B-B14F-4D97-AF65-F5344CB8AC3E}">
        <p14:creationId xmlns:p14="http://schemas.microsoft.com/office/powerpoint/2010/main" val="234396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1" grpId="0" animBg="1"/>
      <p:bldP spid="22" grpId="0" animBg="1"/>
      <p:bldP spid="23" grpId="0" animBg="1"/>
      <p:bldP spid="34" grpId="0" animBg="1"/>
      <p:bldP spid="46" grpId="0" animBg="1"/>
      <p:bldP spid="47" grpId="0" animBg="1"/>
      <p:bldP spid="4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altLang="en-US" sz="3200"/>
              <a:t>Overview of autonomous systems</a:t>
            </a:r>
          </a:p>
        </p:txBody>
      </p:sp>
      <p:sp>
        <p:nvSpPr>
          <p:cNvPr id="16387" name="Rectangle 3"/>
          <p:cNvSpPr>
            <a:spLocks noGrp="1" noChangeArrowheads="1"/>
          </p:cNvSpPr>
          <p:nvPr>
            <p:ph type="body" idx="1"/>
          </p:nvPr>
        </p:nvSpPr>
        <p:spPr>
          <a:xfrm>
            <a:off x="457200" y="3767138"/>
            <a:ext cx="8229600" cy="2359025"/>
          </a:xfrm>
        </p:spPr>
        <p:txBody>
          <a:bodyPr/>
          <a:lstStyle/>
          <a:p>
            <a:r>
              <a:rPr lang="en-US" altLang="en-US" sz="2000">
                <a:cs typeface="Arial" panose="020B0604020202020204" pitchFamily="34" charset="0"/>
              </a:rPr>
              <a:t>An AS is a group of routers that share similar routing policies and operate within a single administrative domain. </a:t>
            </a:r>
          </a:p>
          <a:p>
            <a:r>
              <a:rPr lang="en-US" altLang="en-US" sz="2000">
                <a:cs typeface="Arial" panose="020B0604020202020204" pitchFamily="34" charset="0"/>
              </a:rPr>
              <a:t>An AS can be a collection of routers running a single IGP, or it can be a collection of routers running different protocols all belonging to one organization. </a:t>
            </a:r>
          </a:p>
          <a:p>
            <a:r>
              <a:rPr lang="en-US" altLang="en-US" sz="2000">
                <a:cs typeface="Arial" panose="020B0604020202020204" pitchFamily="34" charset="0"/>
              </a:rPr>
              <a:t>In either case, the outside world views the entire Autonomous System as a single entity. </a:t>
            </a:r>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295400"/>
            <a:ext cx="4267200" cy="257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62000"/>
            <a:ext cx="626745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0069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457200" y="0"/>
            <a:ext cx="8229600" cy="1143000"/>
          </a:xfrm>
        </p:spPr>
        <p:txBody>
          <a:bodyPr/>
          <a:lstStyle/>
          <a:p>
            <a:r>
              <a:rPr lang="en-US" altLang="en-US" sz="3200" dirty="0" smtClean="0"/>
              <a:t>Autonomous </a:t>
            </a:r>
            <a:r>
              <a:rPr lang="en-US" altLang="en-US" sz="3200" dirty="0"/>
              <a:t>S</a:t>
            </a:r>
            <a:r>
              <a:rPr lang="en-US" altLang="en-US" sz="3200" dirty="0" smtClean="0"/>
              <a:t>ystem Number</a:t>
            </a:r>
            <a:endParaRPr lang="en-US" altLang="en-US" sz="3200" dirty="0"/>
          </a:p>
        </p:txBody>
      </p:sp>
      <p:sp>
        <p:nvSpPr>
          <p:cNvPr id="251907" name="Rectangle 3"/>
          <p:cNvSpPr>
            <a:spLocks noGrp="1" noChangeArrowheads="1"/>
          </p:cNvSpPr>
          <p:nvPr>
            <p:ph type="body" idx="1"/>
          </p:nvPr>
        </p:nvSpPr>
        <p:spPr>
          <a:xfrm>
            <a:off x="381000" y="1066800"/>
            <a:ext cx="8534400" cy="5638800"/>
          </a:xfrm>
        </p:spPr>
        <p:txBody>
          <a:bodyPr>
            <a:normAutofit/>
          </a:bodyPr>
          <a:lstStyle/>
          <a:p>
            <a:r>
              <a:rPr lang="en-US" altLang="en-US" sz="2000" dirty="0">
                <a:cs typeface="Arial" panose="020B0604020202020204" pitchFamily="34" charset="0"/>
              </a:rPr>
              <a:t>A unique ASN is allocated to each AS for use in BGP routing. AS numbers are important because the ASN uniquely identifies each network on the Internet</a:t>
            </a:r>
            <a:r>
              <a:rPr lang="en-US" altLang="en-US" sz="2000" dirty="0" smtClean="0">
                <a:cs typeface="Arial" panose="020B0604020202020204" pitchFamily="34" charset="0"/>
              </a:rPr>
              <a:t>.</a:t>
            </a:r>
          </a:p>
          <a:p>
            <a:r>
              <a:rPr lang="en-US" altLang="en-US" sz="2000" dirty="0" smtClean="0">
                <a:cs typeface="Arial" panose="020B0604020202020204" pitchFamily="34" charset="0"/>
              </a:rPr>
              <a:t>Internet </a:t>
            </a:r>
            <a:r>
              <a:rPr lang="en-US" altLang="en-US" sz="2000" dirty="0">
                <a:cs typeface="Arial" panose="020B0604020202020204" pitchFamily="34" charset="0"/>
              </a:rPr>
              <a:t>Assigned Numbers Authority </a:t>
            </a:r>
            <a:r>
              <a:rPr lang="en-US" altLang="en-US" sz="2000" dirty="0" smtClean="0">
                <a:cs typeface="Arial" panose="020B0604020202020204" pitchFamily="34" charset="0"/>
              </a:rPr>
              <a:t>(IANA)</a:t>
            </a:r>
          </a:p>
          <a:p>
            <a:r>
              <a:rPr lang="en-US" altLang="en-US" sz="2000" dirty="0" smtClean="0">
                <a:cs typeface="Arial" panose="020B0604020202020204" pitchFamily="34" charset="0"/>
              </a:rPr>
              <a:t>IANA allocates AS numbers </a:t>
            </a:r>
            <a:r>
              <a:rPr lang="en-US" altLang="en-US" sz="2000" dirty="0">
                <a:cs typeface="Arial" panose="020B0604020202020204" pitchFamily="34" charset="0"/>
              </a:rPr>
              <a:t>to Regional Internet Registries (RIRs</a:t>
            </a:r>
            <a:r>
              <a:rPr lang="en-US" altLang="en-US" sz="2000" dirty="0" smtClean="0">
                <a:cs typeface="Arial" panose="020B0604020202020204" pitchFamily="34" charset="0"/>
              </a:rPr>
              <a:t>). Each </a:t>
            </a:r>
            <a:r>
              <a:rPr lang="en-US" altLang="en-US" sz="2000" dirty="0">
                <a:cs typeface="Arial" panose="020B0604020202020204" pitchFamily="34" charset="0"/>
              </a:rPr>
              <a:t>AS has an identifying number that is assigned by an Internet registry or a service provider. </a:t>
            </a:r>
          </a:p>
          <a:p>
            <a:pPr>
              <a:lnSpc>
                <a:spcPct val="90000"/>
              </a:lnSpc>
            </a:pPr>
            <a:r>
              <a:rPr lang="en-US" altLang="en-US" sz="2000" dirty="0">
                <a:cs typeface="Arial" panose="020B0604020202020204" pitchFamily="34" charset="0"/>
              </a:rPr>
              <a:t>This number is between </a:t>
            </a:r>
            <a:r>
              <a:rPr lang="en-US" altLang="en-US" sz="2000" b="1" dirty="0">
                <a:cs typeface="Arial" panose="020B0604020202020204" pitchFamily="34" charset="0"/>
              </a:rPr>
              <a:t>1 and 65,535</a:t>
            </a:r>
            <a:r>
              <a:rPr lang="en-US" altLang="en-US" sz="2000" dirty="0">
                <a:cs typeface="Arial" panose="020B0604020202020204" pitchFamily="34" charset="0"/>
              </a:rPr>
              <a:t>. </a:t>
            </a:r>
          </a:p>
          <a:p>
            <a:pPr>
              <a:lnSpc>
                <a:spcPct val="90000"/>
              </a:lnSpc>
            </a:pPr>
            <a:r>
              <a:rPr lang="en-US" altLang="en-US" sz="2000" dirty="0">
                <a:cs typeface="Arial" panose="020B0604020202020204" pitchFamily="34" charset="0"/>
              </a:rPr>
              <a:t>AS numbers within the range of </a:t>
            </a:r>
            <a:r>
              <a:rPr lang="en-US" altLang="en-US" sz="2000" b="1" dirty="0">
                <a:cs typeface="Arial" panose="020B0604020202020204" pitchFamily="34" charset="0"/>
              </a:rPr>
              <a:t>64,512 through 65,535</a:t>
            </a:r>
            <a:r>
              <a:rPr lang="en-US" altLang="en-US" sz="2000" dirty="0">
                <a:cs typeface="Arial" panose="020B0604020202020204" pitchFamily="34" charset="0"/>
              </a:rPr>
              <a:t> are reserved for </a:t>
            </a:r>
            <a:r>
              <a:rPr lang="en-US" altLang="en-US" sz="2000" b="1" dirty="0">
                <a:cs typeface="Arial" panose="020B0604020202020204" pitchFamily="34" charset="0"/>
              </a:rPr>
              <a:t>private</a:t>
            </a:r>
            <a:r>
              <a:rPr lang="en-US" altLang="en-US" sz="2000" dirty="0">
                <a:cs typeface="Arial" panose="020B0604020202020204" pitchFamily="34" charset="0"/>
              </a:rPr>
              <a:t> use. </a:t>
            </a:r>
          </a:p>
          <a:p>
            <a:pPr>
              <a:lnSpc>
                <a:spcPct val="90000"/>
              </a:lnSpc>
            </a:pPr>
            <a:r>
              <a:rPr lang="en-US" altLang="en-US" sz="2000" dirty="0" smtClean="0">
                <a:cs typeface="Arial" panose="020B0604020202020204" pitchFamily="34" charset="0"/>
              </a:rPr>
              <a:t>Because </a:t>
            </a:r>
            <a:r>
              <a:rPr lang="en-US" altLang="en-US" sz="2000" dirty="0">
                <a:cs typeface="Arial" panose="020B0604020202020204" pitchFamily="34" charset="0"/>
              </a:rPr>
              <a:t>of the finite number of available AS numbers, an organization must present justification of its need before it will be assigned an AS number. </a:t>
            </a:r>
            <a:endParaRPr lang="en-US" altLang="en-US" sz="2000" dirty="0" smtClean="0">
              <a:cs typeface="Arial" panose="020B0604020202020204" pitchFamily="34" charset="0"/>
            </a:endParaRPr>
          </a:p>
          <a:p>
            <a:r>
              <a:rPr lang="en-US" altLang="en-US" sz="2000" dirty="0">
                <a:cs typeface="Arial" panose="020B0604020202020204" pitchFamily="34" charset="0"/>
              </a:rPr>
              <a:t>Extend to 32-bit in RFC 6793 </a:t>
            </a:r>
            <a:r>
              <a:rPr lang="en-US" altLang="en-US" sz="2000" dirty="0" smtClean="0">
                <a:cs typeface="Arial" panose="020B0604020202020204" pitchFamily="34" charset="0"/>
              </a:rPr>
              <a:t>-- BGP </a:t>
            </a:r>
            <a:r>
              <a:rPr lang="en-US" altLang="en-US" sz="2000" dirty="0">
                <a:cs typeface="Arial" panose="020B0604020202020204" pitchFamily="34" charset="0"/>
              </a:rPr>
              <a:t>Support for Four-Octet Autonomous System (AS) Number Space</a:t>
            </a:r>
          </a:p>
          <a:p>
            <a:endParaRPr lang="en-US" altLang="en-US" sz="2000" dirty="0">
              <a:cs typeface="Arial" panose="020B0604020202020204" pitchFamily="34" charset="0"/>
            </a:endParaRPr>
          </a:p>
          <a:p>
            <a:pPr>
              <a:lnSpc>
                <a:spcPct val="90000"/>
              </a:lnSpc>
            </a:pPr>
            <a:endParaRPr lang="en-US" altLang="en-US" sz="2000" dirty="0"/>
          </a:p>
        </p:txBody>
      </p:sp>
    </p:spTree>
    <p:extLst>
      <p:ext uri="{BB962C8B-B14F-4D97-AF65-F5344CB8AC3E}">
        <p14:creationId xmlns:p14="http://schemas.microsoft.com/office/powerpoint/2010/main" val="274402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66085</TotalTime>
  <Words>5187</Words>
  <Application>Microsoft Office PowerPoint</Application>
  <PresentationFormat>On-screen Show (4:3)</PresentationFormat>
  <Paragraphs>967</Paragraphs>
  <Slides>72</Slides>
  <Notes>39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72</vt:i4>
      </vt:variant>
    </vt:vector>
  </HeadingPairs>
  <TitlesOfParts>
    <vt:vector size="82" baseType="lpstr">
      <vt:lpstr>ＭＳ Ｐゴシック</vt:lpstr>
      <vt:lpstr>宋体</vt:lpstr>
      <vt:lpstr>Arial</vt:lpstr>
      <vt:lpstr>Calibri</vt:lpstr>
      <vt:lpstr>Calibri Light</vt:lpstr>
      <vt:lpstr>Courier New</vt:lpstr>
      <vt:lpstr>Symbol</vt:lpstr>
      <vt:lpstr>Times New Roman</vt:lpstr>
      <vt:lpstr>Office Theme</vt:lpstr>
      <vt:lpstr>VISIO</vt:lpstr>
      <vt:lpstr>CS 540 Computer Networks II</vt:lpstr>
      <vt:lpstr>PowerPoint Presentation</vt:lpstr>
      <vt:lpstr>Topics</vt:lpstr>
      <vt:lpstr>Reference Books</vt:lpstr>
      <vt:lpstr>Interior and Exterior Gateway Protocols</vt:lpstr>
      <vt:lpstr>BGP -- Border Gateway Protocol</vt:lpstr>
      <vt:lpstr>BGP Basics</vt:lpstr>
      <vt:lpstr>Overview of autonomous systems</vt:lpstr>
      <vt:lpstr>Autonomous System Number</vt:lpstr>
      <vt:lpstr>Overview of autonomous systems</vt:lpstr>
      <vt:lpstr>Single-homed autonomous systems</vt:lpstr>
      <vt:lpstr>Multihomed nontransit autonomous systems</vt:lpstr>
      <vt:lpstr>Multihomed nontransit autonomous systems</vt:lpstr>
      <vt:lpstr>Multi-homed Transit Autonomous Systems </vt:lpstr>
      <vt:lpstr>IBGP vs EBGP</vt:lpstr>
      <vt:lpstr>PowerPoint Presentation</vt:lpstr>
      <vt:lpstr>PowerPoint Presentation</vt:lpstr>
      <vt:lpstr>EBGP vs IBGP</vt:lpstr>
      <vt:lpstr>EBGP</vt:lpstr>
      <vt:lpstr>EBGP</vt:lpstr>
      <vt:lpstr>BGP Packet Format</vt:lpstr>
      <vt:lpstr>BGP Message Types</vt:lpstr>
      <vt:lpstr>BGP messages</vt:lpstr>
      <vt:lpstr>OPEN message</vt:lpstr>
      <vt:lpstr>KEEPALIVE message</vt:lpstr>
      <vt:lpstr>Type 2: BGP Keepalive Message</vt:lpstr>
      <vt:lpstr>NOTIFICATION message</vt:lpstr>
      <vt:lpstr>BGP Notification Message Error Code</vt:lpstr>
      <vt:lpstr>UPDATE message</vt:lpstr>
      <vt:lpstr>Type 3: BGP Update Message</vt:lpstr>
      <vt:lpstr>BGP Attribute Categories</vt:lpstr>
      <vt:lpstr>Update message (cont.)</vt:lpstr>
      <vt:lpstr>BGP Attributes </vt:lpstr>
      <vt:lpstr>Update message (cont.)</vt:lpstr>
      <vt:lpstr>The ORIGIN Attribute</vt:lpstr>
      <vt:lpstr>The AS-Path Attribute</vt:lpstr>
      <vt:lpstr>The AS-Path Attribute </vt:lpstr>
      <vt:lpstr>The Next Hop Attribute</vt:lpstr>
      <vt:lpstr>Next Hop (continued)</vt:lpstr>
      <vt:lpstr>The Next Hop Attribute</vt:lpstr>
      <vt:lpstr>The Next Hop Attribute</vt:lpstr>
      <vt:lpstr>The Local Preference Attribute</vt:lpstr>
      <vt:lpstr>The Local Preference Attribute</vt:lpstr>
      <vt:lpstr>The Multi-Exit Discriminator (MED) Attribute</vt:lpstr>
      <vt:lpstr>The Multi-Exit Discriminator Attribute</vt:lpstr>
      <vt:lpstr>The ATOMIC_AGGREGATE and AGGREGATOR Attributes</vt:lpstr>
      <vt:lpstr>Route Aggregation </vt:lpstr>
      <vt:lpstr>ATOMIC_AGGREGATE and AGGREGATOR</vt:lpstr>
      <vt:lpstr>AS_SET and AS_SEQUENCE </vt:lpstr>
      <vt:lpstr>Inter-AS Routing Loops </vt:lpstr>
      <vt:lpstr>AS_SET and AS_SEQUENCE</vt:lpstr>
      <vt:lpstr>The COMMUNITY Attribute</vt:lpstr>
      <vt:lpstr>Community</vt:lpstr>
      <vt:lpstr>The ORIGINATOR_ID and CLUSTER_LIST Attributes</vt:lpstr>
      <vt:lpstr>BGP Routing</vt:lpstr>
      <vt:lpstr>BGP Route Selection Algorithm</vt:lpstr>
      <vt:lpstr>Internal vs. External BGP</vt:lpstr>
      <vt:lpstr>Internal BGP (I-BGP)</vt:lpstr>
      <vt:lpstr>Internal BGP (I-BGP)</vt:lpstr>
      <vt:lpstr>Reasons For Fully Meshed iBGP </vt:lpstr>
      <vt:lpstr>Route Flap Dampening</vt:lpstr>
      <vt:lpstr>Route Dampening</vt:lpstr>
      <vt:lpstr>Operation</vt:lpstr>
      <vt:lpstr>Operation</vt:lpstr>
      <vt:lpstr>Route Reflector</vt:lpstr>
      <vt:lpstr>Router Reflector</vt:lpstr>
      <vt:lpstr>Router Reflection Cluster Peering Relationships</vt:lpstr>
      <vt:lpstr>Route Reflector</vt:lpstr>
      <vt:lpstr>Route Reflectors: Loop Avoidance</vt:lpstr>
      <vt:lpstr>Confederations</vt:lpstr>
      <vt:lpstr>Confederation</vt:lpstr>
      <vt:lpstr>Inter-AS Routing Loops </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Sandy Wang</cp:lastModifiedBy>
  <cp:revision>501</cp:revision>
  <cp:lastPrinted>2006-08-04T05:39:36Z</cp:lastPrinted>
  <dcterms:created xsi:type="dcterms:W3CDTF">2013-09-25T03:36:40Z</dcterms:created>
  <dcterms:modified xsi:type="dcterms:W3CDTF">2015-07-15T00:27:04Z</dcterms:modified>
</cp:coreProperties>
</file>