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heme/themeOverride1.xml" ContentType="application/vnd.openxmlformats-officedocument.themeOverr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bookmarkIdSeed="3">
  <p:sldMasterIdLst>
    <p:sldMasterId id="2147483750" r:id="rId1"/>
  </p:sldMasterIdLst>
  <p:notesMasterIdLst>
    <p:notesMasterId r:id="rId123"/>
  </p:notesMasterIdLst>
  <p:handoutMasterIdLst>
    <p:handoutMasterId r:id="rId124"/>
  </p:handoutMasterIdLst>
  <p:sldIdLst>
    <p:sldId id="368" r:id="rId2"/>
    <p:sldId id="369" r:id="rId3"/>
    <p:sldId id="373" r:id="rId4"/>
    <p:sldId id="374" r:id="rId5"/>
    <p:sldId id="376" r:id="rId6"/>
    <p:sldId id="378" r:id="rId7"/>
    <p:sldId id="383" r:id="rId8"/>
    <p:sldId id="384" r:id="rId9"/>
    <p:sldId id="385" r:id="rId10"/>
    <p:sldId id="386" r:id="rId11"/>
    <p:sldId id="387" r:id="rId12"/>
    <p:sldId id="389" r:id="rId13"/>
    <p:sldId id="390" r:id="rId14"/>
    <p:sldId id="391" r:id="rId15"/>
    <p:sldId id="392" r:id="rId16"/>
    <p:sldId id="393" r:id="rId17"/>
    <p:sldId id="394" r:id="rId18"/>
    <p:sldId id="395" r:id="rId19"/>
    <p:sldId id="396" r:id="rId20"/>
    <p:sldId id="397" r:id="rId21"/>
    <p:sldId id="398" r:id="rId22"/>
    <p:sldId id="399" r:id="rId23"/>
    <p:sldId id="400" r:id="rId24"/>
    <p:sldId id="401" r:id="rId25"/>
    <p:sldId id="402" r:id="rId26"/>
    <p:sldId id="403" r:id="rId27"/>
    <p:sldId id="404" r:id="rId28"/>
    <p:sldId id="406" r:id="rId29"/>
    <p:sldId id="407" r:id="rId30"/>
    <p:sldId id="408" r:id="rId31"/>
    <p:sldId id="409" r:id="rId32"/>
    <p:sldId id="410" r:id="rId33"/>
    <p:sldId id="411" r:id="rId34"/>
    <p:sldId id="412" r:id="rId35"/>
    <p:sldId id="413" r:id="rId36"/>
    <p:sldId id="414" r:id="rId37"/>
    <p:sldId id="415" r:id="rId38"/>
    <p:sldId id="416" r:id="rId39"/>
    <p:sldId id="417" r:id="rId40"/>
    <p:sldId id="418" r:id="rId41"/>
    <p:sldId id="419" r:id="rId42"/>
    <p:sldId id="420" r:id="rId43"/>
    <p:sldId id="421" r:id="rId44"/>
    <p:sldId id="422" r:id="rId45"/>
    <p:sldId id="423" r:id="rId46"/>
    <p:sldId id="424" r:id="rId47"/>
    <p:sldId id="425" r:id="rId48"/>
    <p:sldId id="426" r:id="rId49"/>
    <p:sldId id="427" r:id="rId50"/>
    <p:sldId id="428" r:id="rId51"/>
    <p:sldId id="429" r:id="rId52"/>
    <p:sldId id="430" r:id="rId53"/>
    <p:sldId id="454" r:id="rId54"/>
    <p:sldId id="432" r:id="rId55"/>
    <p:sldId id="433" r:id="rId56"/>
    <p:sldId id="434" r:id="rId57"/>
    <p:sldId id="435" r:id="rId58"/>
    <p:sldId id="436" r:id="rId59"/>
    <p:sldId id="437" r:id="rId60"/>
    <p:sldId id="438" r:id="rId61"/>
    <p:sldId id="439" r:id="rId62"/>
    <p:sldId id="440" r:id="rId63"/>
    <p:sldId id="441" r:id="rId64"/>
    <p:sldId id="442" r:id="rId65"/>
    <p:sldId id="443" r:id="rId66"/>
    <p:sldId id="447" r:id="rId67"/>
    <p:sldId id="448" r:id="rId68"/>
    <p:sldId id="449" r:id="rId69"/>
    <p:sldId id="450" r:id="rId70"/>
    <p:sldId id="451" r:id="rId71"/>
    <p:sldId id="452" r:id="rId72"/>
    <p:sldId id="453" r:id="rId73"/>
    <p:sldId id="455" r:id="rId74"/>
    <p:sldId id="509" r:id="rId75"/>
    <p:sldId id="510" r:id="rId76"/>
    <p:sldId id="515" r:id="rId77"/>
    <p:sldId id="516" r:id="rId78"/>
    <p:sldId id="511" r:id="rId79"/>
    <p:sldId id="512" r:id="rId80"/>
    <p:sldId id="513" r:id="rId81"/>
    <p:sldId id="514" r:id="rId82"/>
    <p:sldId id="464" r:id="rId83"/>
    <p:sldId id="466" r:id="rId84"/>
    <p:sldId id="467" r:id="rId85"/>
    <p:sldId id="468" r:id="rId86"/>
    <p:sldId id="469" r:id="rId87"/>
    <p:sldId id="470" r:id="rId88"/>
    <p:sldId id="471" r:id="rId89"/>
    <p:sldId id="472" r:id="rId90"/>
    <p:sldId id="473" r:id="rId91"/>
    <p:sldId id="474" r:id="rId92"/>
    <p:sldId id="475" r:id="rId93"/>
    <p:sldId id="479" r:id="rId94"/>
    <p:sldId id="480" r:id="rId95"/>
    <p:sldId id="481" r:id="rId96"/>
    <p:sldId id="482" r:id="rId97"/>
    <p:sldId id="483" r:id="rId98"/>
    <p:sldId id="484" r:id="rId99"/>
    <p:sldId id="485" r:id="rId100"/>
    <p:sldId id="486" r:id="rId101"/>
    <p:sldId id="487" r:id="rId102"/>
    <p:sldId id="488" r:id="rId103"/>
    <p:sldId id="489" r:id="rId104"/>
    <p:sldId id="490" r:id="rId105"/>
    <p:sldId id="491" r:id="rId106"/>
    <p:sldId id="492" r:id="rId107"/>
    <p:sldId id="493" r:id="rId108"/>
    <p:sldId id="494" r:id="rId109"/>
    <p:sldId id="495" r:id="rId110"/>
    <p:sldId id="496" r:id="rId111"/>
    <p:sldId id="497" r:id="rId112"/>
    <p:sldId id="498" r:id="rId113"/>
    <p:sldId id="500" r:id="rId114"/>
    <p:sldId id="501" r:id="rId115"/>
    <p:sldId id="502" r:id="rId116"/>
    <p:sldId id="503" r:id="rId117"/>
    <p:sldId id="504" r:id="rId118"/>
    <p:sldId id="505" r:id="rId119"/>
    <p:sldId id="506" r:id="rId120"/>
    <p:sldId id="507" r:id="rId121"/>
    <p:sldId id="508" r:id="rId122"/>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itchFamily="32" charset="0"/>
        <a:ea typeface="Arial" pitchFamily="32" charset="0"/>
        <a:cs typeface="Arial" pitchFamily="32" charset="0"/>
      </a:defRPr>
    </a:lvl1pPr>
    <a:lvl2pPr marL="457200" algn="l" rtl="0" fontAlgn="base">
      <a:spcBef>
        <a:spcPct val="0"/>
      </a:spcBef>
      <a:spcAft>
        <a:spcPct val="0"/>
      </a:spcAft>
      <a:defRPr sz="2400" kern="1200">
        <a:solidFill>
          <a:schemeClr val="tx1"/>
        </a:solidFill>
        <a:latin typeface="Times New Roman" pitchFamily="32" charset="0"/>
        <a:ea typeface="Arial" pitchFamily="32" charset="0"/>
        <a:cs typeface="Arial" pitchFamily="32" charset="0"/>
      </a:defRPr>
    </a:lvl2pPr>
    <a:lvl3pPr marL="914400" algn="l" rtl="0" fontAlgn="base">
      <a:spcBef>
        <a:spcPct val="0"/>
      </a:spcBef>
      <a:spcAft>
        <a:spcPct val="0"/>
      </a:spcAft>
      <a:defRPr sz="2400" kern="1200">
        <a:solidFill>
          <a:schemeClr val="tx1"/>
        </a:solidFill>
        <a:latin typeface="Times New Roman" pitchFamily="32" charset="0"/>
        <a:ea typeface="Arial" pitchFamily="32" charset="0"/>
        <a:cs typeface="Arial" pitchFamily="32" charset="0"/>
      </a:defRPr>
    </a:lvl3pPr>
    <a:lvl4pPr marL="1371600" algn="l" rtl="0" fontAlgn="base">
      <a:spcBef>
        <a:spcPct val="0"/>
      </a:spcBef>
      <a:spcAft>
        <a:spcPct val="0"/>
      </a:spcAft>
      <a:defRPr sz="2400" kern="1200">
        <a:solidFill>
          <a:schemeClr val="tx1"/>
        </a:solidFill>
        <a:latin typeface="Times New Roman" pitchFamily="32" charset="0"/>
        <a:ea typeface="Arial" pitchFamily="32" charset="0"/>
        <a:cs typeface="Arial" pitchFamily="32" charset="0"/>
      </a:defRPr>
    </a:lvl4pPr>
    <a:lvl5pPr marL="1828800" algn="l" rtl="0" fontAlgn="base">
      <a:spcBef>
        <a:spcPct val="0"/>
      </a:spcBef>
      <a:spcAft>
        <a:spcPct val="0"/>
      </a:spcAft>
      <a:defRPr sz="2400" kern="1200">
        <a:solidFill>
          <a:schemeClr val="tx1"/>
        </a:solidFill>
        <a:latin typeface="Times New Roman" pitchFamily="32" charset="0"/>
        <a:ea typeface="Arial" pitchFamily="32" charset="0"/>
        <a:cs typeface="Arial" pitchFamily="32" charset="0"/>
      </a:defRPr>
    </a:lvl5pPr>
    <a:lvl6pPr marL="2286000" algn="l" defTabSz="457200" rtl="0" eaLnBrk="1" latinLnBrk="0" hangingPunct="1">
      <a:defRPr sz="2400" kern="1200">
        <a:solidFill>
          <a:schemeClr val="tx1"/>
        </a:solidFill>
        <a:latin typeface="Times New Roman" pitchFamily="32" charset="0"/>
        <a:ea typeface="Arial" pitchFamily="32" charset="0"/>
        <a:cs typeface="Arial" pitchFamily="32" charset="0"/>
      </a:defRPr>
    </a:lvl6pPr>
    <a:lvl7pPr marL="2743200" algn="l" defTabSz="457200" rtl="0" eaLnBrk="1" latinLnBrk="0" hangingPunct="1">
      <a:defRPr sz="2400" kern="1200">
        <a:solidFill>
          <a:schemeClr val="tx1"/>
        </a:solidFill>
        <a:latin typeface="Times New Roman" pitchFamily="32" charset="0"/>
        <a:ea typeface="Arial" pitchFamily="32" charset="0"/>
        <a:cs typeface="Arial" pitchFamily="32" charset="0"/>
      </a:defRPr>
    </a:lvl7pPr>
    <a:lvl8pPr marL="3200400" algn="l" defTabSz="457200" rtl="0" eaLnBrk="1" latinLnBrk="0" hangingPunct="1">
      <a:defRPr sz="2400" kern="1200">
        <a:solidFill>
          <a:schemeClr val="tx1"/>
        </a:solidFill>
        <a:latin typeface="Times New Roman" pitchFamily="32" charset="0"/>
        <a:ea typeface="Arial" pitchFamily="32" charset="0"/>
        <a:cs typeface="Arial" pitchFamily="32" charset="0"/>
      </a:defRPr>
    </a:lvl8pPr>
    <a:lvl9pPr marL="3657600" algn="l" defTabSz="457200" rtl="0" eaLnBrk="1" latinLnBrk="0" hangingPunct="1">
      <a:defRPr sz="2400" kern="1200">
        <a:solidFill>
          <a:schemeClr val="tx1"/>
        </a:solidFill>
        <a:latin typeface="Times New Roman" pitchFamily="32" charset="0"/>
        <a:ea typeface="Arial" pitchFamily="32" charset="0"/>
        <a:cs typeface="Arial" pitchFamily="32"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99"/>
    <a:srgbClr val="99FFCC"/>
    <a:srgbClr val="FFFFCC"/>
    <a:srgbClr val="00FF00"/>
    <a:srgbClr val="08080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059" autoAdjust="0"/>
    <p:restoredTop sz="87714" autoAdjust="0"/>
  </p:normalViewPr>
  <p:slideViewPr>
    <p:cSldViewPr>
      <p:cViewPr>
        <p:scale>
          <a:sx n="60" d="100"/>
          <a:sy n="60" d="100"/>
        </p:scale>
        <p:origin x="1830" y="186"/>
      </p:cViewPr>
      <p:guideLst>
        <p:guide orient="horz" pos="2160"/>
        <p:guide pos="2880"/>
      </p:guideLst>
    </p:cSldViewPr>
  </p:slideViewPr>
  <p:outlineViewPr>
    <p:cViewPr>
      <p:scale>
        <a:sx n="33" d="100"/>
        <a:sy n="33" d="100"/>
      </p:scale>
      <p:origin x="0" y="-3732"/>
    </p:cViewPr>
  </p:outlineViewPr>
  <p:notesTextViewPr>
    <p:cViewPr>
      <p:scale>
        <a:sx n="100" d="100"/>
        <a:sy n="100" d="100"/>
      </p:scale>
      <p:origin x="0" y="0"/>
    </p:cViewPr>
  </p:notesTextViewPr>
  <p:sorterViewPr>
    <p:cViewPr>
      <p:scale>
        <a:sx n="80" d="100"/>
        <a:sy n="80" d="100"/>
      </p:scale>
      <p:origin x="0" y="-15696"/>
    </p:cViewPr>
  </p:sorterViewPr>
  <p:notesViewPr>
    <p:cSldViewPr>
      <p:cViewPr varScale="1">
        <p:scale>
          <a:sx n="57" d="100"/>
          <a:sy n="57" d="100"/>
        </p:scale>
        <p:origin x="283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notesMaster" Target="notesMasters/notesMaster1.xml"/><Relationship Id="rId128"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0594" name="Rectangle 1026"/>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eaLnBrk="0" hangingPunct="0">
              <a:defRPr sz="1200">
                <a:latin typeface="Times New Roman" pitchFamily="-110" charset="0"/>
                <a:ea typeface="+mn-ea"/>
                <a:cs typeface="+mn-cs"/>
              </a:defRPr>
            </a:lvl1pPr>
          </a:lstStyle>
          <a:p>
            <a:pPr>
              <a:defRPr/>
            </a:pPr>
            <a:endParaRPr lang="en-US" dirty="0"/>
          </a:p>
        </p:txBody>
      </p:sp>
      <p:sp>
        <p:nvSpPr>
          <p:cNvPr id="110595" name="Rectangle 1027"/>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lgn="r" eaLnBrk="0" hangingPunct="0">
              <a:defRPr sz="1200">
                <a:latin typeface="Times New Roman" pitchFamily="-110" charset="0"/>
                <a:ea typeface="+mn-ea"/>
                <a:cs typeface="+mn-cs"/>
              </a:defRPr>
            </a:lvl1pPr>
          </a:lstStyle>
          <a:p>
            <a:pPr>
              <a:defRPr/>
            </a:pPr>
            <a:endParaRPr lang="en-US" dirty="0"/>
          </a:p>
        </p:txBody>
      </p:sp>
      <p:sp>
        <p:nvSpPr>
          <p:cNvPr id="110597" name="Rectangle 1029"/>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lgn="r" eaLnBrk="0" hangingPunct="0">
              <a:defRPr sz="1200"/>
            </a:lvl1pPr>
          </a:lstStyle>
          <a:p>
            <a:fld id="{D6E1AFB5-3130-264F-B939-717385EB603F}" type="slidenum">
              <a:rPr lang="en-US"/>
              <a:pPr/>
              <a:t>‹#›</a:t>
            </a:fld>
            <a:endParaRPr lang="en-US" dirty="0"/>
          </a:p>
        </p:txBody>
      </p:sp>
    </p:spTree>
    <p:extLst>
      <p:ext uri="{BB962C8B-B14F-4D97-AF65-F5344CB8AC3E}">
        <p14:creationId xmlns:p14="http://schemas.microsoft.com/office/powerpoint/2010/main" val="257887147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5954" name="Rectangle 1026"/>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eaLnBrk="0" hangingPunct="0">
              <a:defRPr sz="1200">
                <a:latin typeface="Times New Roman" pitchFamily="-110" charset="0"/>
                <a:ea typeface="+mn-ea"/>
                <a:cs typeface="+mn-cs"/>
              </a:defRPr>
            </a:lvl1pPr>
          </a:lstStyle>
          <a:p>
            <a:pPr>
              <a:defRPr/>
            </a:pPr>
            <a:endParaRPr lang="en-US" dirty="0"/>
          </a:p>
        </p:txBody>
      </p:sp>
      <p:sp>
        <p:nvSpPr>
          <p:cNvPr id="125955" name="Rectangle 1027"/>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lgn="r" eaLnBrk="0" hangingPunct="0">
              <a:defRPr sz="1200">
                <a:latin typeface="Times New Roman" pitchFamily="-110" charset="0"/>
                <a:ea typeface="+mn-ea"/>
                <a:cs typeface="+mn-cs"/>
              </a:defRPr>
            </a:lvl1pPr>
          </a:lstStyle>
          <a:p>
            <a:pPr>
              <a:defRPr/>
            </a:pPr>
            <a:endParaRPr lang="en-US" dirty="0"/>
          </a:p>
        </p:txBody>
      </p:sp>
      <p:sp>
        <p:nvSpPr>
          <p:cNvPr id="58372" name="Rectangle 1028"/>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25957" name="Rectangle 1029"/>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5958" name="Rectangle 1030"/>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eaLnBrk="0" hangingPunct="0">
              <a:defRPr sz="1200">
                <a:latin typeface="Times New Roman" pitchFamily="-110" charset="0"/>
                <a:ea typeface="+mn-ea"/>
                <a:cs typeface="+mn-cs"/>
              </a:defRPr>
            </a:lvl1pPr>
          </a:lstStyle>
          <a:p>
            <a:pPr>
              <a:defRPr/>
            </a:pPr>
            <a:endParaRPr lang="en-US" dirty="0"/>
          </a:p>
        </p:txBody>
      </p:sp>
      <p:sp>
        <p:nvSpPr>
          <p:cNvPr id="125959" name="Rectangle 1031"/>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lgn="r" eaLnBrk="0" hangingPunct="0">
              <a:defRPr sz="1200"/>
            </a:lvl1pPr>
          </a:lstStyle>
          <a:p>
            <a:fld id="{4D7D863B-902A-5543-B0B7-85D3EFB9BCC7}" type="slidenum">
              <a:rPr lang="en-US"/>
              <a:pPr/>
              <a:t>‹#›</a:t>
            </a:fld>
            <a:endParaRPr lang="en-US" dirty="0"/>
          </a:p>
        </p:txBody>
      </p:sp>
    </p:spTree>
    <p:extLst>
      <p:ext uri="{BB962C8B-B14F-4D97-AF65-F5344CB8AC3E}">
        <p14:creationId xmlns:p14="http://schemas.microsoft.com/office/powerpoint/2010/main" val="856978754"/>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pitchFamily="-110"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ＭＳ Ｐゴシック" pitchFamily="32" charset="-128"/>
      </a:defRPr>
    </a:lvl2pPr>
    <a:lvl3pPr marL="9144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3A2DC9FB-0FF3-D845-9EAF-3512843626D2}" type="slidenum">
              <a:rPr lang="en-US"/>
              <a:pPr/>
              <a:t>1</a:t>
            </a:fld>
            <a:endParaRPr lang="en-US" dirty="0"/>
          </a:p>
        </p:txBody>
      </p:sp>
      <p:sp>
        <p:nvSpPr>
          <p:cNvPr id="31747" name="Rectangle 2"/>
          <p:cNvSpPr>
            <a:spLocks noGrp="1" noRot="1" noChangeAspect="1" noChangeArrowheads="1" noTextEdit="1"/>
          </p:cNvSpPr>
          <p:nvPr>
            <p:ph type="sldImg"/>
          </p:nvPr>
        </p:nvSpPr>
        <p:spPr>
          <a:solidFill>
            <a:srgbClr val="FFFFFF"/>
          </a:solidFill>
          <a:ln/>
        </p:spPr>
      </p:sp>
      <p:sp>
        <p:nvSpPr>
          <p:cNvPr id="31748" name="Rectangle 3"/>
          <p:cNvSpPr>
            <a:spLocks noGrp="1" noChangeArrowheads="1"/>
          </p:cNvSpPr>
          <p:nvPr>
            <p:ph type="body" idx="1"/>
          </p:nvPr>
        </p:nvSpPr>
        <p:spPr>
          <a:xfrm>
            <a:off x="685800" y="4343400"/>
            <a:ext cx="5486400" cy="4114800"/>
          </a:xfrm>
          <a:solidFill>
            <a:srgbClr val="FFFFFF"/>
          </a:solidFill>
          <a:ln/>
        </p:spPr>
        <p:txBody>
          <a:bodyPr/>
          <a:lstStyle/>
          <a:p>
            <a:r>
              <a:rPr lang="en-US" dirty="0"/>
              <a:t>“</a:t>
            </a:r>
            <a:r>
              <a:rPr kumimoji="1" lang="en-US" dirty="0"/>
              <a:t>Data and Computer Communications</a:t>
            </a:r>
            <a:r>
              <a:rPr lang="en-US" dirty="0"/>
              <a:t>”,</a:t>
            </a:r>
            <a:r>
              <a:rPr lang="en-US" dirty="0" smtClean="0"/>
              <a:t> 10/</a:t>
            </a:r>
            <a:r>
              <a:rPr lang="en-US" dirty="0"/>
              <a:t>e, by William Stallings, Chapter </a:t>
            </a:r>
            <a:r>
              <a:rPr lang="en-US" dirty="0" smtClean="0"/>
              <a:t>11 “</a:t>
            </a:r>
            <a:r>
              <a:rPr kumimoji="1" lang="en-US" dirty="0" smtClean="0">
                <a:latin typeface="Times New Roman" pitchFamily="32" charset="0"/>
              </a:rPr>
              <a:t>Local Area Network</a:t>
            </a:r>
            <a:r>
              <a:rPr kumimoji="1" lang="en-GB" dirty="0" smtClean="0">
                <a:latin typeface="Times New Roman" pitchFamily="32" charset="0"/>
              </a:rPr>
              <a:t> Overview</a:t>
            </a:r>
            <a:r>
              <a:rPr lang="en-US" dirty="0" smtClean="0"/>
              <a:t>”</a:t>
            </a:r>
            <a:r>
              <a:rPr lang="en-US" dirty="0"/>
              <a:t>.</a:t>
            </a:r>
            <a:endParaRPr lang="en-AU" dirty="0"/>
          </a:p>
          <a:p>
            <a:endParaRPr lang="en-US" dirty="0"/>
          </a:p>
        </p:txBody>
      </p:sp>
    </p:spTree>
    <p:extLst>
      <p:ext uri="{BB962C8B-B14F-4D97-AF65-F5344CB8AC3E}">
        <p14:creationId xmlns:p14="http://schemas.microsoft.com/office/powerpoint/2010/main" val="41054761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Times New Roman" pitchFamily="-110" charset="0"/>
                <a:ea typeface="+mn-ea"/>
                <a:cs typeface="+mn-cs"/>
              </a:rPr>
              <a:t>In this chapter, we look at the underlying technology and protocol architecture</a:t>
            </a:r>
          </a:p>
          <a:p>
            <a:r>
              <a:rPr lang="en-US" sz="1200" kern="1200" baseline="0" dirty="0" smtClean="0">
                <a:solidFill>
                  <a:schemeClr val="tx1"/>
                </a:solidFill>
                <a:latin typeface="Times New Roman" pitchFamily="-110" charset="0"/>
                <a:ea typeface="+mn-ea"/>
                <a:cs typeface="+mn-cs"/>
              </a:rPr>
              <a:t>of LANs. Chapters 12 and 13 are devoted to a discussion of specific</a:t>
            </a:r>
          </a:p>
          <a:p>
            <a:r>
              <a:rPr lang="en-US" sz="1200" kern="1200" baseline="0" dirty="0" smtClean="0">
                <a:solidFill>
                  <a:schemeClr val="tx1"/>
                </a:solidFill>
                <a:latin typeface="Times New Roman" pitchFamily="-110" charset="0"/>
                <a:ea typeface="+mn-ea"/>
                <a:cs typeface="+mn-cs"/>
              </a:rPr>
              <a:t>LAN systems.</a:t>
            </a:r>
            <a:endParaRPr lang="en-US" dirty="0"/>
          </a:p>
        </p:txBody>
      </p:sp>
      <p:sp>
        <p:nvSpPr>
          <p:cNvPr id="4" name="Slide Number Placeholder 3"/>
          <p:cNvSpPr>
            <a:spLocks noGrp="1"/>
          </p:cNvSpPr>
          <p:nvPr>
            <p:ph type="sldNum" sz="quarter" idx="10"/>
          </p:nvPr>
        </p:nvSpPr>
        <p:spPr/>
        <p:txBody>
          <a:bodyPr/>
          <a:lstStyle/>
          <a:p>
            <a:fld id="{E3E3EA8F-80EC-0440-AAD7-660383B5A31B}" type="slidenum">
              <a:rPr lang="en-US" smtClean="0"/>
              <a:pPr/>
              <a:t>2</a:t>
            </a:fld>
            <a:endParaRPr lang="en-US" dirty="0"/>
          </a:p>
        </p:txBody>
      </p:sp>
    </p:spTree>
    <p:extLst>
      <p:ext uri="{BB962C8B-B14F-4D97-AF65-F5344CB8AC3E}">
        <p14:creationId xmlns:p14="http://schemas.microsoft.com/office/powerpoint/2010/main" val="5386233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D7D863B-902A-5543-B0B7-85D3EFB9BCC7}" type="slidenum">
              <a:rPr lang="en-US" smtClean="0"/>
              <a:pPr/>
              <a:t>5</a:t>
            </a:fld>
            <a:endParaRPr lang="en-US" dirty="0"/>
          </a:p>
        </p:txBody>
      </p:sp>
    </p:spTree>
    <p:extLst>
      <p:ext uri="{BB962C8B-B14F-4D97-AF65-F5344CB8AC3E}">
        <p14:creationId xmlns:p14="http://schemas.microsoft.com/office/powerpoint/2010/main" val="6507730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D7D863B-902A-5543-B0B7-85D3EFB9BCC7}" type="slidenum">
              <a:rPr lang="en-US" smtClean="0"/>
              <a:pPr/>
              <a:t>15</a:t>
            </a:fld>
            <a:endParaRPr lang="en-US" dirty="0"/>
          </a:p>
        </p:txBody>
      </p:sp>
    </p:spTree>
    <p:extLst>
      <p:ext uri="{BB962C8B-B14F-4D97-AF65-F5344CB8AC3E}">
        <p14:creationId xmlns:p14="http://schemas.microsoft.com/office/powerpoint/2010/main" val="7493698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D7D863B-902A-5543-B0B7-85D3EFB9BCC7}" type="slidenum">
              <a:rPr lang="en-US" smtClean="0"/>
              <a:pPr/>
              <a:t>37</a:t>
            </a:fld>
            <a:endParaRPr lang="en-US" dirty="0"/>
          </a:p>
        </p:txBody>
      </p:sp>
    </p:spTree>
    <p:extLst>
      <p:ext uri="{BB962C8B-B14F-4D97-AF65-F5344CB8AC3E}">
        <p14:creationId xmlns:p14="http://schemas.microsoft.com/office/powerpoint/2010/main" val="26081376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D7D863B-902A-5543-B0B7-85D3EFB9BCC7}" type="slidenum">
              <a:rPr lang="en-US" smtClean="0"/>
              <a:pPr/>
              <a:t>73</a:t>
            </a:fld>
            <a:endParaRPr lang="en-US" dirty="0"/>
          </a:p>
        </p:txBody>
      </p:sp>
    </p:spTree>
    <p:extLst>
      <p:ext uri="{BB962C8B-B14F-4D97-AF65-F5344CB8AC3E}">
        <p14:creationId xmlns:p14="http://schemas.microsoft.com/office/powerpoint/2010/main" val="41433894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Retransmission</a:t>
            </a:r>
            <a:r>
              <a:rPr lang="en-US" baseline="0" dirty="0" smtClean="0"/>
              <a:t> too short – Unnecessary retransmission </a:t>
            </a:r>
          </a:p>
          <a:p>
            <a:r>
              <a:rPr lang="en-US" baseline="0" dirty="0" smtClean="0"/>
              <a:t>Retransmission too long – Reduce performance</a:t>
            </a:r>
          </a:p>
          <a:p>
            <a:r>
              <a:rPr lang="en-US" baseline="0" dirty="0" smtClean="0"/>
              <a:t>Set retransmission slightly larger than Round Trip Time (RTT) </a:t>
            </a:r>
          </a:p>
          <a:p>
            <a:r>
              <a:rPr lang="en-US" baseline="0" dirty="0" smtClean="0"/>
              <a:t>Ping www.tcpipguide.com</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4D7D863B-902A-5543-B0B7-85D3EFB9BCC7}" type="slidenum">
              <a:rPr lang="en-US" smtClean="0"/>
              <a:pPr/>
              <a:t>75</a:t>
            </a:fld>
            <a:endParaRPr lang="en-US" dirty="0"/>
          </a:p>
        </p:txBody>
      </p:sp>
    </p:spTree>
    <p:extLst>
      <p:ext uri="{BB962C8B-B14F-4D97-AF65-F5344CB8AC3E}">
        <p14:creationId xmlns:p14="http://schemas.microsoft.com/office/powerpoint/2010/main" val="21384048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D7D863B-902A-5543-B0B7-85D3EFB9BCC7}" type="slidenum">
              <a:rPr lang="en-US" smtClean="0"/>
              <a:pPr/>
              <a:t>102</a:t>
            </a:fld>
            <a:endParaRPr lang="en-US" dirty="0"/>
          </a:p>
        </p:txBody>
      </p:sp>
    </p:spTree>
    <p:extLst>
      <p:ext uri="{BB962C8B-B14F-4D97-AF65-F5344CB8AC3E}">
        <p14:creationId xmlns:p14="http://schemas.microsoft.com/office/powerpoint/2010/main" val="39659744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r>
              <a:rPr lang="en-US" smtClean="0"/>
              <a:t>TCP/IP Protocol Suite</a:t>
            </a:r>
            <a:endParaRPr lang="en-US" dirty="0"/>
          </a:p>
        </p:txBody>
      </p:sp>
      <p:sp>
        <p:nvSpPr>
          <p:cNvPr id="6" name="Slide Number Placeholder 5"/>
          <p:cNvSpPr>
            <a:spLocks noGrp="1"/>
          </p:cNvSpPr>
          <p:nvPr>
            <p:ph type="sldNum" sz="quarter" idx="12"/>
          </p:nvPr>
        </p:nvSpPr>
        <p:spPr/>
        <p:txBody>
          <a:bodyPr/>
          <a:lstStyle/>
          <a:p>
            <a:fld id="{D17769CC-C4EF-CE44-8FE8-4417A2163FC5}" type="slidenum">
              <a:rPr lang="en-US" smtClean="0"/>
              <a:pPr/>
              <a:t>‹#›</a:t>
            </a:fld>
            <a:endParaRPr lang="en-US" dirty="0"/>
          </a:p>
        </p:txBody>
      </p:sp>
    </p:spTree>
    <p:extLst>
      <p:ext uri="{BB962C8B-B14F-4D97-AF65-F5344CB8AC3E}">
        <p14:creationId xmlns:p14="http://schemas.microsoft.com/office/powerpoint/2010/main" val="23549755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p:txBody>
          <a:bodyPr/>
          <a:lstStyle/>
          <a:p>
            <a:fld id="{E6BCC22B-BD40-EE4D-8BCA-11ADF8C63D87}" type="slidenum">
              <a:rPr lang="en-US" smtClean="0"/>
              <a:pPr/>
              <a:t>‹#›</a:t>
            </a:fld>
            <a:endParaRPr lang="en-US" dirty="0"/>
          </a:p>
        </p:txBody>
      </p:sp>
    </p:spTree>
    <p:extLst>
      <p:ext uri="{BB962C8B-B14F-4D97-AF65-F5344CB8AC3E}">
        <p14:creationId xmlns:p14="http://schemas.microsoft.com/office/powerpoint/2010/main" val="339363943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p:txBody>
          <a:bodyPr/>
          <a:lstStyle/>
          <a:p>
            <a:fld id="{B42123D3-5594-294D-847F-EF0836CFC416}" type="slidenum">
              <a:rPr lang="en-US" smtClean="0"/>
              <a:pPr/>
              <a:t>‹#›</a:t>
            </a:fld>
            <a:endParaRPr lang="en-US" dirty="0"/>
          </a:p>
        </p:txBody>
      </p:sp>
    </p:spTree>
    <p:extLst>
      <p:ext uri="{BB962C8B-B14F-4D97-AF65-F5344CB8AC3E}">
        <p14:creationId xmlns:p14="http://schemas.microsoft.com/office/powerpoint/2010/main" val="72389395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854074"/>
          </a:xfrm>
        </p:spPr>
        <p:txBody>
          <a:bodyPr/>
          <a:lstStyle/>
          <a:p>
            <a:r>
              <a:rPr lang="en-US" smtClean="0"/>
              <a:t>Click to edit Master title style</a:t>
            </a:r>
            <a:endParaRPr lang="en-US"/>
          </a:p>
        </p:txBody>
      </p:sp>
      <p:sp>
        <p:nvSpPr>
          <p:cNvPr id="3" name="Content Placeholder 2"/>
          <p:cNvSpPr>
            <a:spLocks noGrp="1"/>
          </p:cNvSpPr>
          <p:nvPr>
            <p:ph idx="1"/>
          </p:nvPr>
        </p:nvSpPr>
        <p:spPr>
          <a:xfrm>
            <a:off x="628650" y="1447800"/>
            <a:ext cx="7886700" cy="47291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p:txBody>
          <a:bodyPr/>
          <a:lstStyle/>
          <a:p>
            <a:fld id="{1C4FC1D6-BF0C-9749-816C-1702B0C4A78A}" type="slidenum">
              <a:rPr lang="en-US" smtClean="0"/>
              <a:pPr/>
              <a:t>‹#›</a:t>
            </a:fld>
            <a:endParaRPr lang="en-US" dirty="0"/>
          </a:p>
        </p:txBody>
      </p:sp>
    </p:spTree>
    <p:extLst>
      <p:ext uri="{BB962C8B-B14F-4D97-AF65-F5344CB8AC3E}">
        <p14:creationId xmlns:p14="http://schemas.microsoft.com/office/powerpoint/2010/main" val="196266039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6" name="Slide Number Placeholder 5"/>
          <p:cNvSpPr>
            <a:spLocks noGrp="1"/>
          </p:cNvSpPr>
          <p:nvPr>
            <p:ph type="sldNum" sz="quarter" idx="12"/>
          </p:nvPr>
        </p:nvSpPr>
        <p:spPr/>
        <p:txBody>
          <a:bodyPr/>
          <a:lstStyle/>
          <a:p>
            <a:fld id="{D08B9C47-D783-9040-89DA-8EF84378EE92}" type="slidenum">
              <a:rPr lang="en-US" smtClean="0"/>
              <a:pPr/>
              <a:t>‹#›</a:t>
            </a:fld>
            <a:endParaRPr lang="en-US" dirty="0"/>
          </a:p>
        </p:txBody>
      </p:sp>
    </p:spTree>
    <p:extLst>
      <p:ext uri="{BB962C8B-B14F-4D97-AF65-F5344CB8AC3E}">
        <p14:creationId xmlns:p14="http://schemas.microsoft.com/office/powerpoint/2010/main" val="32480154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854074"/>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447800"/>
            <a:ext cx="3886200" cy="47291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447800"/>
            <a:ext cx="3886200" cy="4729163"/>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6"/>
          <p:cNvSpPr>
            <a:spLocks noGrp="1"/>
          </p:cNvSpPr>
          <p:nvPr>
            <p:ph type="sldNum" sz="quarter" idx="12"/>
          </p:nvPr>
        </p:nvSpPr>
        <p:spPr/>
        <p:txBody>
          <a:bodyPr/>
          <a:lstStyle/>
          <a:p>
            <a:fld id="{A61F1B6F-62CC-5F4D-9F84-332ECC650186}" type="slidenum">
              <a:rPr lang="en-US" smtClean="0"/>
              <a:pPr/>
              <a:t>‹#›</a:t>
            </a:fld>
            <a:endParaRPr lang="en-US" dirty="0"/>
          </a:p>
        </p:txBody>
      </p:sp>
    </p:spTree>
    <p:extLst>
      <p:ext uri="{BB962C8B-B14F-4D97-AF65-F5344CB8AC3E}">
        <p14:creationId xmlns:p14="http://schemas.microsoft.com/office/powerpoint/2010/main" val="261786486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Slide Number Placeholder 8"/>
          <p:cNvSpPr>
            <a:spLocks noGrp="1"/>
          </p:cNvSpPr>
          <p:nvPr>
            <p:ph type="sldNum" sz="quarter" idx="12"/>
          </p:nvPr>
        </p:nvSpPr>
        <p:spPr/>
        <p:txBody>
          <a:bodyPr/>
          <a:lstStyle/>
          <a:p>
            <a:fld id="{2DBE4D59-E122-044A-A01D-E29AED99A75E}" type="slidenum">
              <a:rPr lang="en-US" smtClean="0"/>
              <a:pPr/>
              <a:t>‹#›</a:t>
            </a:fld>
            <a:endParaRPr lang="en-US" dirty="0"/>
          </a:p>
        </p:txBody>
      </p:sp>
    </p:spTree>
    <p:extLst>
      <p:ext uri="{BB962C8B-B14F-4D97-AF65-F5344CB8AC3E}">
        <p14:creationId xmlns:p14="http://schemas.microsoft.com/office/powerpoint/2010/main" val="308355987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930274"/>
          </a:xfrm>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0727A712-7836-3E46-B05C-35E636B56363}" type="slidenum">
              <a:rPr lang="en-US" smtClean="0"/>
              <a:pPr/>
              <a:t>‹#›</a:t>
            </a:fld>
            <a:endParaRPr lang="en-US" dirty="0"/>
          </a:p>
        </p:txBody>
      </p:sp>
    </p:spTree>
    <p:extLst>
      <p:ext uri="{BB962C8B-B14F-4D97-AF65-F5344CB8AC3E}">
        <p14:creationId xmlns:p14="http://schemas.microsoft.com/office/powerpoint/2010/main" val="50884218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6C920E5-3B0C-3343-BA3D-A98C053EC410}" type="slidenum">
              <a:rPr lang="en-US" smtClean="0"/>
              <a:pPr/>
              <a:t>‹#›</a:t>
            </a:fld>
            <a:endParaRPr lang="en-US" dirty="0"/>
          </a:p>
        </p:txBody>
      </p:sp>
    </p:spTree>
    <p:extLst>
      <p:ext uri="{BB962C8B-B14F-4D97-AF65-F5344CB8AC3E}">
        <p14:creationId xmlns:p14="http://schemas.microsoft.com/office/powerpoint/2010/main" val="78065703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7" name="Slide Number Placeholder 6"/>
          <p:cNvSpPr>
            <a:spLocks noGrp="1"/>
          </p:cNvSpPr>
          <p:nvPr>
            <p:ph type="sldNum" sz="quarter" idx="12"/>
          </p:nvPr>
        </p:nvSpPr>
        <p:spPr/>
        <p:txBody>
          <a:bodyPr/>
          <a:lstStyle/>
          <a:p>
            <a:fld id="{107251F6-4E5A-1F44-ADED-8BB7DA8937FA}" type="slidenum">
              <a:rPr lang="en-US" smtClean="0"/>
              <a:pPr/>
              <a:t>‹#›</a:t>
            </a:fld>
            <a:endParaRPr lang="en-US" dirty="0"/>
          </a:p>
        </p:txBody>
      </p:sp>
    </p:spTree>
    <p:extLst>
      <p:ext uri="{BB962C8B-B14F-4D97-AF65-F5344CB8AC3E}">
        <p14:creationId xmlns:p14="http://schemas.microsoft.com/office/powerpoint/2010/main" val="383062199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7" name="Slide Number Placeholder 6"/>
          <p:cNvSpPr>
            <a:spLocks noGrp="1"/>
          </p:cNvSpPr>
          <p:nvPr>
            <p:ph type="sldNum" sz="quarter" idx="12"/>
          </p:nvPr>
        </p:nvSpPr>
        <p:spPr/>
        <p:txBody>
          <a:bodyPr/>
          <a:lstStyle/>
          <a:p>
            <a:fld id="{6B8BC37E-4ADF-AF46-98A3-0D5FB97F609C}" type="slidenum">
              <a:rPr lang="en-US" smtClean="0"/>
              <a:pPr/>
              <a:t>‹#›</a:t>
            </a:fld>
            <a:endParaRPr lang="en-US" dirty="0"/>
          </a:p>
        </p:txBody>
      </p:sp>
    </p:spTree>
    <p:extLst>
      <p:ext uri="{BB962C8B-B14F-4D97-AF65-F5344CB8AC3E}">
        <p14:creationId xmlns:p14="http://schemas.microsoft.com/office/powerpoint/2010/main" val="122537374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r>
              <a:rPr lang="en-US" smtClean="0"/>
              <a:t>TCP/IP Protocol Suite</a:t>
            </a:r>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1C14A9E-3D93-6645-9515-77362D14FB87}" type="slidenum">
              <a:rPr lang="en-US" smtClean="0"/>
              <a:pPr/>
              <a:t>‹#›</a:t>
            </a:fld>
            <a:endParaRPr lang="en-US" dirty="0"/>
          </a:p>
        </p:txBody>
      </p:sp>
    </p:spTree>
    <p:extLst>
      <p:ext uri="{BB962C8B-B14F-4D97-AF65-F5344CB8AC3E}">
        <p14:creationId xmlns:p14="http://schemas.microsoft.com/office/powerpoint/2010/main" val="3308287675"/>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6.xml"/></Relationships>
</file>

<file path=ppt/slides/_rels/slide10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6.xml"/></Relationships>
</file>

<file path=ppt/slides/_rels/slide106.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6.xml"/></Relationships>
</file>

<file path=ppt/slides/_rels/slide107.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6.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6.xml"/></Relationships>
</file>

<file path=ppt/slides/_rels/slide113.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6.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6.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6.xml"/></Relationships>
</file>

<file path=ppt/slides/_rels/slide117.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6.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9.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6.xml"/></Relationships>
</file>

<file path=ppt/slides/_rels/slide121.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hyperlink" Target="http://class.svuca.edu/~sandy/class/CS540/"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6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5.wmf"/></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36.wmf"/></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Rectangle 2"/>
          <p:cNvSpPr>
            <a:spLocks noGrp="1" noChangeArrowheads="1"/>
          </p:cNvSpPr>
          <p:nvPr>
            <p:ph type="ctrTitle"/>
          </p:nvPr>
        </p:nvSpPr>
        <p:spPr>
          <a:xfrm>
            <a:off x="838200" y="685800"/>
            <a:ext cx="7848600" cy="1752600"/>
          </a:xfrm>
        </p:spPr>
        <p:txBody>
          <a:bodyPr/>
          <a:lstStyle/>
          <a:p>
            <a:pPr eaLnBrk="1" hangingPunct="1"/>
            <a:r>
              <a:rPr kumimoji="1" lang="en-US" dirty="0" smtClean="0"/>
              <a:t>CS 540</a:t>
            </a:r>
            <a:br>
              <a:rPr kumimoji="1" lang="en-US" dirty="0" smtClean="0"/>
            </a:br>
            <a:r>
              <a:rPr kumimoji="1" lang="en-US" dirty="0" smtClean="0"/>
              <a:t>Computer Networks II</a:t>
            </a:r>
            <a:endParaRPr lang="en-AU" dirty="0"/>
          </a:p>
        </p:txBody>
      </p:sp>
      <p:sp>
        <p:nvSpPr>
          <p:cNvPr id="58371" name="Rectangle 3"/>
          <p:cNvSpPr>
            <a:spLocks noGrp="1" noChangeArrowheads="1"/>
          </p:cNvSpPr>
          <p:nvPr>
            <p:ph type="subTitle" idx="1"/>
          </p:nvPr>
        </p:nvSpPr>
        <p:spPr>
          <a:xfrm>
            <a:off x="1447800" y="3810000"/>
            <a:ext cx="6400800" cy="2057400"/>
          </a:xfrm>
        </p:spPr>
        <p:txBody>
          <a:bodyPr/>
          <a:lstStyle/>
          <a:p>
            <a:pPr eaLnBrk="1" hangingPunct="1"/>
            <a:r>
              <a:rPr lang="en-US" sz="2800" dirty="0" smtClean="0"/>
              <a:t>Sandy Wang</a:t>
            </a:r>
          </a:p>
          <a:p>
            <a:pPr eaLnBrk="1" hangingPunct="1"/>
            <a:r>
              <a:rPr lang="en-US" sz="2800" dirty="0"/>
              <a:t>c</a:t>
            </a:r>
            <a:r>
              <a:rPr lang="en-US" sz="2800" dirty="0" smtClean="0"/>
              <a:t>hwang_98@yahoo.com</a:t>
            </a:r>
            <a:endParaRPr lang="en-US" sz="2800" dirty="0"/>
          </a:p>
          <a:p>
            <a:pPr eaLnBrk="1" hangingPunct="1"/>
            <a:endParaRPr lang="en-US" sz="1800" dirty="0"/>
          </a:p>
        </p:txBody>
      </p:sp>
      <p:sp>
        <p:nvSpPr>
          <p:cNvPr id="2" name="Slide Number Placeholder 1"/>
          <p:cNvSpPr>
            <a:spLocks noGrp="1"/>
          </p:cNvSpPr>
          <p:nvPr>
            <p:ph type="sldNum" sz="quarter" idx="12"/>
          </p:nvPr>
        </p:nvSpPr>
        <p:spPr/>
        <p:txBody>
          <a:bodyPr/>
          <a:lstStyle/>
          <a:p>
            <a:fld id="{D17769CC-C4EF-CE44-8FE8-4417A2163FC5}" type="slidenum">
              <a:rPr lang="en-US" smtClean="0"/>
              <a:pPr/>
              <a:t>1</a:t>
            </a:fld>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Slide Number Placeholder 2"/>
          <p:cNvSpPr>
            <a:spLocks noGrp="1"/>
          </p:cNvSpPr>
          <p:nvPr>
            <p:ph type="sldNum" sz="quarter" idx="4294967295"/>
          </p:nvPr>
        </p:nvSpPr>
        <p:spPr>
          <a:xfrm>
            <a:off x="7042150" y="6243638"/>
            <a:ext cx="1905000" cy="457200"/>
          </a:xfrm>
          <a:prstGeom prst="rect">
            <a:avLst/>
          </a:prstGeom>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C342CC98-501B-4CEB-BD4A-0C637A6B15F1}" type="slidenum">
              <a:rPr lang="en-US" altLang="en-US" b="0"/>
              <a:pPr/>
              <a:t>10</a:t>
            </a:fld>
            <a:endParaRPr lang="en-US" altLang="en-US" b="0"/>
          </a:p>
        </p:txBody>
      </p:sp>
      <p:sp>
        <p:nvSpPr>
          <p:cNvPr id="15364" name="Rectangle 2"/>
          <p:cNvSpPr>
            <a:spLocks noChangeArrowheads="1"/>
          </p:cNvSpPr>
          <p:nvPr/>
        </p:nvSpPr>
        <p:spPr bwMode="auto">
          <a:xfrm>
            <a:off x="838200" y="2195513"/>
            <a:ext cx="7543800" cy="2346325"/>
          </a:xfrm>
          <a:prstGeom prst="rect">
            <a:avLst/>
          </a:prstGeom>
          <a:solidFill>
            <a:schemeClr val="bg1"/>
          </a:solidFill>
          <a:ln w="57150">
            <a:solidFill>
              <a:schemeClr val="accent1">
                <a:lumMod val="60000"/>
                <a:lumOff val="40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spcBef>
                <a:spcPts val="1200"/>
              </a:spcBef>
              <a:spcAft>
                <a:spcPts val="1000"/>
              </a:spcAft>
            </a:pPr>
            <a:r>
              <a:rPr lang="en-US" altLang="en-US" sz="3600" b="0" i="1" dirty="0">
                <a:latin typeface="Times New Roman" panose="02020603050405020304" pitchFamily="18" charset="0"/>
              </a:rPr>
              <a:t>The value in the sequence number field of a segment defines the number of the first data byte contained</a:t>
            </a:r>
            <a:br>
              <a:rPr lang="en-US" altLang="en-US" sz="3600" b="0" i="1" dirty="0">
                <a:latin typeface="Times New Roman" panose="02020603050405020304" pitchFamily="18" charset="0"/>
              </a:rPr>
            </a:br>
            <a:r>
              <a:rPr lang="en-US" altLang="en-US" sz="3600" b="0" i="1" dirty="0">
                <a:latin typeface="Times New Roman" panose="02020603050405020304" pitchFamily="18" charset="0"/>
              </a:rPr>
              <a:t>in that segment.</a:t>
            </a:r>
          </a:p>
        </p:txBody>
      </p:sp>
    </p:spTree>
    <p:extLst>
      <p:ext uri="{BB962C8B-B14F-4D97-AF65-F5344CB8AC3E}">
        <p14:creationId xmlns:p14="http://schemas.microsoft.com/office/powerpoint/2010/main" val="871390344"/>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9" name="Slide Number Placeholder 2"/>
          <p:cNvSpPr>
            <a:spLocks noGrp="1"/>
          </p:cNvSpPr>
          <p:nvPr>
            <p:ph type="sldNum" sz="quarter" idx="4294967295"/>
          </p:nvPr>
        </p:nvSpPr>
        <p:spPr>
          <a:xfrm>
            <a:off x="7042150" y="6243638"/>
            <a:ext cx="1905000" cy="457200"/>
          </a:xfrm>
          <a:prstGeom prst="rect">
            <a:avLst/>
          </a:prstGeom>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C0B70ADA-87FA-4E31-9532-E2DDDE14F3D8}" type="slidenum">
              <a:rPr lang="en-US" altLang="en-US" b="0"/>
              <a:pPr/>
              <a:t>100</a:t>
            </a:fld>
            <a:endParaRPr lang="en-US" altLang="en-US" b="0"/>
          </a:p>
        </p:txBody>
      </p:sp>
      <p:sp>
        <p:nvSpPr>
          <p:cNvPr id="116740" name="Rectangle 2"/>
          <p:cNvSpPr>
            <a:spLocks noChangeArrowheads="1"/>
          </p:cNvSpPr>
          <p:nvPr/>
        </p:nvSpPr>
        <p:spPr bwMode="auto">
          <a:xfrm>
            <a:off x="392113" y="1447800"/>
            <a:ext cx="8153400" cy="301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spcBef>
                <a:spcPct val="50000"/>
              </a:spcBef>
            </a:pPr>
            <a:r>
              <a:rPr lang="en-US" altLang="en-US" sz="2400" i="1">
                <a:latin typeface="Times New Roman" panose="02020603050405020304" pitchFamily="18" charset="0"/>
              </a:rPr>
              <a:t>The example in Figure 12.50 shows what happens if one of the segments in the out-of-order section is also duplicated. In this example, one of the segments (4001:5000) is duplicated. The SACK option announces this duplicate data first and then the out-of-order block. This time, however, the duplicated block is not yet acknowledged by ACK, but because it is part of the out-of-order block (4001:5000 is part of 4001:6000), it is understood by the sender that it defines the duplicate data.</a:t>
            </a:r>
          </a:p>
        </p:txBody>
      </p:sp>
      <p:sp>
        <p:nvSpPr>
          <p:cNvPr id="116741" name="Text Box 3"/>
          <p:cNvSpPr txBox="1">
            <a:spLocks noChangeArrowheads="1"/>
          </p:cNvSpPr>
          <p:nvPr/>
        </p:nvSpPr>
        <p:spPr bwMode="auto">
          <a:xfrm>
            <a:off x="1143000" y="381000"/>
            <a:ext cx="2209800" cy="519113"/>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z="2400" i="1">
                <a:solidFill>
                  <a:schemeClr val="folHlink"/>
                </a:solidFill>
                <a:latin typeface="Algerian" panose="04020705040A02060702" pitchFamily="82" charset="0"/>
              </a:rPr>
              <a:t>Example</a:t>
            </a:r>
            <a:r>
              <a:rPr lang="en-US" altLang="en-US" sz="2800" i="1">
                <a:solidFill>
                  <a:schemeClr val="folHlink"/>
                </a:solidFill>
                <a:latin typeface="Algerian" panose="04020705040A02060702" pitchFamily="82" charset="0"/>
              </a:rPr>
              <a:t> 15</a:t>
            </a:r>
          </a:p>
        </p:txBody>
      </p:sp>
      <p:sp>
        <p:nvSpPr>
          <p:cNvPr id="116742" name="Rectangle 4"/>
          <p:cNvSpPr>
            <a:spLocks noChangeArrowheads="1"/>
          </p:cNvSpPr>
          <p:nvPr/>
        </p:nvSpPr>
        <p:spPr bwMode="auto">
          <a:xfrm>
            <a:off x="457200" y="152400"/>
            <a:ext cx="609600" cy="106680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en-US" altLang="en-US"/>
          </a:p>
        </p:txBody>
      </p:sp>
    </p:spTree>
    <p:extLst>
      <p:ext uri="{BB962C8B-B14F-4D97-AF65-F5344CB8AC3E}">
        <p14:creationId xmlns:p14="http://schemas.microsoft.com/office/powerpoint/2010/main" val="134038884"/>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 </a:t>
            </a:r>
            <a:r>
              <a:rPr lang="en-US" dirty="0" smtClean="0"/>
              <a:t>15</a:t>
            </a:r>
            <a:endParaRPr lang="en-US" dirty="0"/>
          </a:p>
        </p:txBody>
      </p:sp>
      <p:sp>
        <p:nvSpPr>
          <p:cNvPr id="117763" name="Slide Number Placeholder 2"/>
          <p:cNvSpPr>
            <a:spLocks noGrp="1"/>
          </p:cNvSpPr>
          <p:nvPr>
            <p:ph type="sldNum" sz="quarter" idx="12"/>
          </p:nvPr>
        </p:nvSpPr>
        <p:spPr>
          <a:prstGeom prst="rect">
            <a:avLst/>
          </a:prstGeom>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9284B7DA-BA62-401C-8C20-98AC5908F327}" type="slidenum">
              <a:rPr lang="en-US" altLang="en-US" b="0"/>
              <a:pPr/>
              <a:t>101</a:t>
            </a:fld>
            <a:endParaRPr lang="en-US" altLang="en-US" b="0"/>
          </a:p>
        </p:txBody>
      </p:sp>
      <p:pic>
        <p:nvPicPr>
          <p:cNvPr id="117772"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9288" y="1600200"/>
            <a:ext cx="7961312" cy="3602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15437568"/>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36526"/>
            <a:ext cx="7886700" cy="930274"/>
          </a:xfrm>
        </p:spPr>
        <p:txBody>
          <a:bodyPr>
            <a:normAutofit/>
          </a:bodyPr>
          <a:lstStyle/>
          <a:p>
            <a:r>
              <a:rPr lang="en-US" dirty="0"/>
              <a:t>Position of UDP in the TCP/IP protocol </a:t>
            </a:r>
            <a:r>
              <a:rPr lang="en-US" dirty="0" smtClean="0"/>
              <a:t>suite</a:t>
            </a:r>
            <a:endParaRPr lang="en-US" dirty="0"/>
          </a:p>
        </p:txBody>
      </p:sp>
      <p:sp>
        <p:nvSpPr>
          <p:cNvPr id="5123" name="Slide Number Placeholder 2"/>
          <p:cNvSpPr>
            <a:spLocks noGrp="1"/>
          </p:cNvSpPr>
          <p:nvPr>
            <p:ph type="sldNum" sz="quarter" idx="12"/>
          </p:nvPr>
        </p:nvSpPr>
        <p:spPr>
          <a:prstGeom prst="rect">
            <a:avLst/>
          </a:prstGeom>
          <a:noFill/>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836E9003-2494-4E3E-9D02-8EBF230A2D76}" type="slidenum">
              <a:rPr lang="en-US" altLang="en-US" sz="1400" b="0"/>
              <a:pPr/>
              <a:t>102</a:t>
            </a:fld>
            <a:endParaRPr lang="en-US" altLang="en-US" sz="1400" b="0"/>
          </a:p>
        </p:txBody>
      </p:sp>
      <p:pic>
        <p:nvPicPr>
          <p:cNvPr id="5132"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8075" y="990600"/>
            <a:ext cx="6664325" cy="528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09658763"/>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PROCESS-TO-PROCESS </a:t>
            </a:r>
            <a:r>
              <a:rPr lang="en-US" dirty="0" err="1" smtClean="0"/>
              <a:t>COMMUNICATIOn</a:t>
            </a:r>
            <a:endParaRPr lang="en-US" dirty="0"/>
          </a:p>
        </p:txBody>
      </p:sp>
      <p:sp>
        <p:nvSpPr>
          <p:cNvPr id="6147" name="Slide Number Placeholder 2"/>
          <p:cNvSpPr>
            <a:spLocks noGrp="1"/>
          </p:cNvSpPr>
          <p:nvPr>
            <p:ph type="sldNum" sz="quarter" idx="12"/>
          </p:nvPr>
        </p:nvSpPr>
        <p:spPr>
          <a:prstGeom prst="rect">
            <a:avLst/>
          </a:prstGeom>
          <a:noFill/>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25A48710-C4C8-40A2-A1A7-BDE444FBCF5E}" type="slidenum">
              <a:rPr lang="en-US" altLang="en-US" sz="1400" b="0"/>
              <a:pPr/>
              <a:t>103</a:t>
            </a:fld>
            <a:endParaRPr lang="en-US" altLang="en-US" sz="1400" b="0"/>
          </a:p>
        </p:txBody>
      </p:sp>
      <p:sp>
        <p:nvSpPr>
          <p:cNvPr id="6155" name="Line 5"/>
          <p:cNvSpPr>
            <a:spLocks noChangeShapeType="1"/>
          </p:cNvSpPr>
          <p:nvPr/>
        </p:nvSpPr>
        <p:spPr bwMode="auto">
          <a:xfrm>
            <a:off x="0" y="-159252"/>
            <a:ext cx="8077200" cy="0"/>
          </a:xfrm>
          <a:prstGeom prst="line">
            <a:avLst/>
          </a:prstGeom>
          <a:noFill/>
          <a:ln w="381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0568" name="Rectangle 8"/>
          <p:cNvSpPr>
            <a:spLocks noChangeArrowheads="1"/>
          </p:cNvSpPr>
          <p:nvPr/>
        </p:nvSpPr>
        <p:spPr bwMode="auto">
          <a:xfrm>
            <a:off x="533400" y="1371600"/>
            <a:ext cx="7848600"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defRPr/>
            </a:pPr>
            <a:r>
              <a:rPr lang="en-US" altLang="en-US" sz="2800" i="1" dirty="0">
                <a:effectLst>
                  <a:outerShdw blurRad="38100" dist="38100" dir="2700000" algn="tl">
                    <a:srgbClr val="C0C0C0"/>
                  </a:outerShdw>
                </a:effectLst>
                <a:latin typeface="+mn-lt"/>
              </a:rPr>
              <a:t>Before we examine UDP, we must first understand host-to-host communication and process-to-process communication and the difference between them.</a:t>
            </a:r>
          </a:p>
        </p:txBody>
      </p:sp>
      <p:sp>
        <p:nvSpPr>
          <p:cNvPr id="450570" name="Rectangle 10"/>
          <p:cNvSpPr>
            <a:spLocks noChangeArrowheads="1"/>
          </p:cNvSpPr>
          <p:nvPr/>
        </p:nvSpPr>
        <p:spPr bwMode="auto">
          <a:xfrm>
            <a:off x="643398" y="3125312"/>
            <a:ext cx="7315200" cy="954107"/>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7620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457200" indent="-457200">
              <a:buFont typeface="Arial" panose="020B0604020202020204" pitchFamily="34" charset="0"/>
              <a:buChar char="•"/>
              <a:defRPr/>
            </a:pPr>
            <a:r>
              <a:rPr lang="en-US" altLang="en-US" sz="2800" i="1" dirty="0">
                <a:effectLst>
                  <a:outerShdw blurRad="38100" dist="38100" dir="2700000" algn="tl">
                    <a:srgbClr val="C0C0C0"/>
                  </a:outerShdw>
                </a:effectLst>
                <a:latin typeface="+mn-lt"/>
              </a:rPr>
              <a:t>Port Numbers</a:t>
            </a:r>
          </a:p>
          <a:p>
            <a:pPr marL="457200" indent="-457200">
              <a:buFont typeface="Arial" panose="020B0604020202020204" pitchFamily="34" charset="0"/>
              <a:buChar char="•"/>
              <a:defRPr/>
            </a:pPr>
            <a:r>
              <a:rPr lang="en-US" altLang="en-US" sz="2800" i="1" dirty="0">
                <a:effectLst>
                  <a:outerShdw blurRad="38100" dist="38100" dir="2700000" algn="tl">
                    <a:srgbClr val="C0C0C0"/>
                  </a:outerShdw>
                </a:effectLst>
                <a:latin typeface="+mn-lt"/>
              </a:rPr>
              <a:t>Socket Addresses</a:t>
            </a:r>
          </a:p>
        </p:txBody>
      </p:sp>
    </p:spTree>
    <p:extLst>
      <p:ext uri="{BB962C8B-B14F-4D97-AF65-F5344CB8AC3E}">
        <p14:creationId xmlns:p14="http://schemas.microsoft.com/office/powerpoint/2010/main" val="1356456227"/>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UDP versus </a:t>
            </a:r>
            <a:r>
              <a:rPr lang="en-US" dirty="0" smtClean="0"/>
              <a:t>IP</a:t>
            </a:r>
            <a:endParaRPr lang="en-US" dirty="0"/>
          </a:p>
        </p:txBody>
      </p:sp>
      <p:sp>
        <p:nvSpPr>
          <p:cNvPr id="7171" name="Slide Number Placeholder 2"/>
          <p:cNvSpPr>
            <a:spLocks noGrp="1"/>
          </p:cNvSpPr>
          <p:nvPr>
            <p:ph type="sldNum" sz="quarter" idx="12"/>
          </p:nvPr>
        </p:nvSpPr>
        <p:spPr>
          <a:prstGeom prst="rect">
            <a:avLst/>
          </a:prstGeom>
          <a:noFill/>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E05B1AFE-F89A-48AD-98C6-9D93A3CAA879}" type="slidenum">
              <a:rPr lang="en-US" altLang="en-US" sz="1400" b="0"/>
              <a:pPr/>
              <a:t>104</a:t>
            </a:fld>
            <a:endParaRPr lang="en-US" altLang="en-US" sz="1400" b="0"/>
          </a:p>
        </p:txBody>
      </p:sp>
      <p:pic>
        <p:nvPicPr>
          <p:cNvPr id="7180"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4338" y="1655763"/>
            <a:ext cx="8272462" cy="4059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25862455"/>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Port numbers</a:t>
            </a:r>
          </a:p>
        </p:txBody>
      </p:sp>
      <p:sp>
        <p:nvSpPr>
          <p:cNvPr id="8195" name="Slide Number Placeholder 2"/>
          <p:cNvSpPr>
            <a:spLocks noGrp="1"/>
          </p:cNvSpPr>
          <p:nvPr>
            <p:ph type="sldNum" sz="quarter" idx="12"/>
          </p:nvPr>
        </p:nvSpPr>
        <p:spPr>
          <a:prstGeom prst="rect">
            <a:avLst/>
          </a:prstGeom>
          <a:noFill/>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45D64841-93A4-42F7-9425-2F1B7A6EC28A}" type="slidenum">
              <a:rPr lang="en-US" altLang="en-US" sz="1400" b="0"/>
              <a:pPr/>
              <a:t>105</a:t>
            </a:fld>
            <a:endParaRPr lang="en-US" altLang="en-US" sz="1400" b="0"/>
          </a:p>
        </p:txBody>
      </p:sp>
      <p:pic>
        <p:nvPicPr>
          <p:cNvPr id="8204"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847850"/>
            <a:ext cx="8793163" cy="348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97565577"/>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886700" cy="701674"/>
          </a:xfrm>
        </p:spPr>
        <p:txBody>
          <a:bodyPr>
            <a:normAutofit/>
          </a:bodyPr>
          <a:lstStyle/>
          <a:p>
            <a:r>
              <a:rPr lang="en-US" dirty="0"/>
              <a:t>IP addresses versus port </a:t>
            </a:r>
            <a:r>
              <a:rPr lang="en-US" dirty="0" smtClean="0"/>
              <a:t>numbers</a:t>
            </a:r>
            <a:endParaRPr lang="en-US" dirty="0"/>
          </a:p>
        </p:txBody>
      </p:sp>
      <p:sp>
        <p:nvSpPr>
          <p:cNvPr id="9219" name="Slide Number Placeholder 2"/>
          <p:cNvSpPr>
            <a:spLocks noGrp="1"/>
          </p:cNvSpPr>
          <p:nvPr>
            <p:ph type="sldNum" sz="quarter" idx="12"/>
          </p:nvPr>
        </p:nvSpPr>
        <p:spPr>
          <a:prstGeom prst="rect">
            <a:avLst/>
          </a:prstGeom>
          <a:noFill/>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920BBBFA-5FCF-42D6-B64D-CADD5D01CD0E}" type="slidenum">
              <a:rPr lang="en-US" altLang="en-US" sz="1400" b="0"/>
              <a:pPr/>
              <a:t>106</a:t>
            </a:fld>
            <a:endParaRPr lang="en-US" altLang="en-US" sz="1400" b="0"/>
          </a:p>
        </p:txBody>
      </p:sp>
      <p:pic>
        <p:nvPicPr>
          <p:cNvPr id="9228"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3863" y="871538"/>
            <a:ext cx="5849937" cy="5453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17862523"/>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ICANN ranges</a:t>
            </a:r>
          </a:p>
        </p:txBody>
      </p:sp>
      <p:sp>
        <p:nvSpPr>
          <p:cNvPr id="10243" name="Slide Number Placeholder 2"/>
          <p:cNvSpPr>
            <a:spLocks noGrp="1"/>
          </p:cNvSpPr>
          <p:nvPr>
            <p:ph type="sldNum" sz="quarter" idx="12"/>
          </p:nvPr>
        </p:nvSpPr>
        <p:spPr>
          <a:prstGeom prst="rect">
            <a:avLst/>
          </a:prstGeom>
          <a:noFill/>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B77F19E4-C770-43E3-AFDD-192D053A5B4D}" type="slidenum">
              <a:rPr lang="en-US" altLang="en-US" sz="1400" b="0"/>
              <a:pPr/>
              <a:t>107</a:t>
            </a:fld>
            <a:endParaRPr lang="en-US" altLang="en-US" sz="1400" b="0"/>
          </a:p>
        </p:txBody>
      </p:sp>
      <p:pic>
        <p:nvPicPr>
          <p:cNvPr id="10252"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0638" y="2863850"/>
            <a:ext cx="6481762" cy="140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81018004"/>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Slide Number Placeholder 2"/>
          <p:cNvSpPr>
            <a:spLocks noGrp="1"/>
          </p:cNvSpPr>
          <p:nvPr>
            <p:ph type="sldNum" sz="quarter" idx="4294967295"/>
          </p:nvPr>
        </p:nvSpPr>
        <p:spPr>
          <a:xfrm>
            <a:off x="7042150" y="6243638"/>
            <a:ext cx="1905000" cy="457200"/>
          </a:xfrm>
          <a:prstGeom prst="rect">
            <a:avLst/>
          </a:prstGeom>
          <a:noFill/>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64F4B536-BEF7-4911-8C79-CD6632AF0C1D}" type="slidenum">
              <a:rPr lang="en-US" altLang="en-US" sz="1400" b="0"/>
              <a:pPr/>
              <a:t>108</a:t>
            </a:fld>
            <a:endParaRPr lang="en-US" altLang="en-US" sz="1400" b="0"/>
          </a:p>
        </p:txBody>
      </p:sp>
      <p:sp>
        <p:nvSpPr>
          <p:cNvPr id="11268" name="Rectangle 2"/>
          <p:cNvSpPr>
            <a:spLocks noChangeArrowheads="1"/>
          </p:cNvSpPr>
          <p:nvPr/>
        </p:nvSpPr>
        <p:spPr bwMode="auto">
          <a:xfrm>
            <a:off x="838200" y="2867025"/>
            <a:ext cx="7543800" cy="1247775"/>
          </a:xfrm>
          <a:prstGeom prst="rect">
            <a:avLst/>
          </a:prstGeom>
          <a:solidFill>
            <a:schemeClr val="bg1"/>
          </a:solidFill>
          <a:ln w="57150">
            <a:solidFill>
              <a:schemeClr val="accent5">
                <a:lumMod val="60000"/>
                <a:lumOff val="40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pPr algn="ctr" eaLnBrk="1" hangingPunct="1">
              <a:spcBef>
                <a:spcPts val="1200"/>
              </a:spcBef>
              <a:spcAft>
                <a:spcPts val="1000"/>
              </a:spcAft>
            </a:pPr>
            <a:r>
              <a:rPr lang="en-US" altLang="en-US" sz="3600" b="0" i="1">
                <a:latin typeface="Times New Roman" panose="02020603050405020304" pitchFamily="18" charset="0"/>
              </a:rPr>
              <a:t>The well-known port numbers are less than 1024.</a:t>
            </a:r>
          </a:p>
        </p:txBody>
      </p:sp>
    </p:spTree>
    <p:extLst>
      <p:ext uri="{BB962C8B-B14F-4D97-AF65-F5344CB8AC3E}">
        <p14:creationId xmlns:p14="http://schemas.microsoft.com/office/powerpoint/2010/main" val="1808247950"/>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Slide Number Placeholder 2"/>
          <p:cNvSpPr>
            <a:spLocks noGrp="1"/>
          </p:cNvSpPr>
          <p:nvPr>
            <p:ph type="sldNum" sz="quarter" idx="4294967295"/>
          </p:nvPr>
        </p:nvSpPr>
        <p:spPr>
          <a:xfrm>
            <a:off x="7042150" y="6243638"/>
            <a:ext cx="1905000" cy="457200"/>
          </a:xfrm>
          <a:prstGeom prst="rect">
            <a:avLst/>
          </a:prstGeom>
          <a:noFill/>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E3489C4C-AFF4-44B1-9E61-0C56E6A29C19}" type="slidenum">
              <a:rPr lang="en-US" altLang="en-US" sz="1400" b="0"/>
              <a:pPr/>
              <a:t>109</a:t>
            </a:fld>
            <a:endParaRPr lang="en-US" altLang="en-US" sz="1400" b="0"/>
          </a:p>
        </p:txBody>
      </p:sp>
      <p:sp>
        <p:nvSpPr>
          <p:cNvPr id="492547" name="Text Box 3"/>
          <p:cNvSpPr txBox="1">
            <a:spLocks noChangeArrowheads="1"/>
          </p:cNvSpPr>
          <p:nvPr/>
        </p:nvSpPr>
        <p:spPr bwMode="auto">
          <a:xfrm>
            <a:off x="1676400" y="304800"/>
            <a:ext cx="5856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en-US" sz="2400" i="1">
                <a:solidFill>
                  <a:srgbClr val="FF0066"/>
                </a:solidFill>
                <a:effectLst>
                  <a:outerShdw blurRad="38100" dist="38100" dir="2700000" algn="tl">
                    <a:srgbClr val="C0C0C0"/>
                  </a:outerShdw>
                </a:effectLst>
                <a:latin typeface="Times New Roman" panose="02020603050405020304" pitchFamily="18" charset="0"/>
              </a:rPr>
              <a:t>Table 11.1  </a:t>
            </a:r>
            <a:r>
              <a:rPr lang="en-US" altLang="en-US" sz="2400" i="1">
                <a:effectLst>
                  <a:outerShdw blurRad="38100" dist="38100" dir="2700000" algn="tl">
                    <a:srgbClr val="C0C0C0"/>
                  </a:outerShdw>
                </a:effectLst>
                <a:latin typeface="Times New Roman" panose="02020603050405020304" pitchFamily="18" charset="0"/>
              </a:rPr>
              <a:t>Well-known ports used with UDP</a:t>
            </a:r>
          </a:p>
        </p:txBody>
      </p:sp>
      <p:pic>
        <p:nvPicPr>
          <p:cNvPr id="12293" name="Picture 4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5125" y="879475"/>
            <a:ext cx="6518275" cy="559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000563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Slide Number Placeholder 2"/>
          <p:cNvSpPr>
            <a:spLocks noGrp="1"/>
          </p:cNvSpPr>
          <p:nvPr>
            <p:ph type="sldNum" sz="quarter" idx="4294967295"/>
          </p:nvPr>
        </p:nvSpPr>
        <p:spPr>
          <a:xfrm>
            <a:off x="7042150" y="6243638"/>
            <a:ext cx="1905000" cy="457200"/>
          </a:xfrm>
          <a:prstGeom prst="rect">
            <a:avLst/>
          </a:prstGeom>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26393AFC-8437-4F2C-8889-ED65FAB6C847}" type="slidenum">
              <a:rPr lang="en-US" altLang="en-US" b="0"/>
              <a:pPr/>
              <a:t>11</a:t>
            </a:fld>
            <a:endParaRPr lang="en-US" altLang="en-US" b="0"/>
          </a:p>
        </p:txBody>
      </p:sp>
      <p:sp>
        <p:nvSpPr>
          <p:cNvPr id="16388" name="Rectangle 2"/>
          <p:cNvSpPr>
            <a:spLocks noChangeArrowheads="1"/>
          </p:cNvSpPr>
          <p:nvPr/>
        </p:nvSpPr>
        <p:spPr bwMode="auto">
          <a:xfrm>
            <a:off x="838200" y="1447800"/>
            <a:ext cx="7543800" cy="3144451"/>
          </a:xfrm>
          <a:prstGeom prst="rect">
            <a:avLst/>
          </a:prstGeom>
          <a:solidFill>
            <a:schemeClr val="bg1"/>
          </a:solidFill>
          <a:ln w="57150">
            <a:solidFill>
              <a:schemeClr val="accent5">
                <a:lumMod val="60000"/>
                <a:lumOff val="40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spcBef>
                <a:spcPts val="1200"/>
              </a:spcBef>
              <a:spcAft>
                <a:spcPts val="1000"/>
              </a:spcAft>
            </a:pPr>
            <a:r>
              <a:rPr lang="en-US" altLang="en-US" sz="3600" b="0" i="1" dirty="0">
                <a:latin typeface="Times New Roman" panose="02020603050405020304" pitchFamily="18" charset="0"/>
              </a:rPr>
              <a:t>The value of the acknowledgment field in a segment defines the number of the next byte a party expects to receive.</a:t>
            </a:r>
          </a:p>
          <a:p>
            <a:pPr algn="ctr" eaLnBrk="1" hangingPunct="1">
              <a:spcBef>
                <a:spcPts val="1200"/>
              </a:spcBef>
              <a:spcAft>
                <a:spcPts val="1000"/>
              </a:spcAft>
            </a:pPr>
            <a:r>
              <a:rPr lang="en-US" altLang="en-US" sz="3600" b="0" i="1" dirty="0">
                <a:latin typeface="Times New Roman" panose="02020603050405020304" pitchFamily="18" charset="0"/>
              </a:rPr>
              <a:t>The acknowledgment number is cumulative.</a:t>
            </a:r>
          </a:p>
        </p:txBody>
      </p:sp>
    </p:spTree>
    <p:extLst>
      <p:ext uri="{BB962C8B-B14F-4D97-AF65-F5344CB8AC3E}">
        <p14:creationId xmlns:p14="http://schemas.microsoft.com/office/powerpoint/2010/main" val="723074617"/>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Slide Number Placeholder 2"/>
          <p:cNvSpPr>
            <a:spLocks noGrp="1"/>
          </p:cNvSpPr>
          <p:nvPr>
            <p:ph type="sldNum" sz="quarter" idx="4294967295"/>
          </p:nvPr>
        </p:nvSpPr>
        <p:spPr>
          <a:xfrm>
            <a:off x="7042150" y="6243638"/>
            <a:ext cx="1905000" cy="457200"/>
          </a:xfrm>
          <a:prstGeom prst="rect">
            <a:avLst/>
          </a:prstGeom>
          <a:noFill/>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D66042E9-11AE-4961-B5C4-02FF901082BF}" type="slidenum">
              <a:rPr lang="en-US" altLang="en-US" sz="1400" b="0"/>
              <a:pPr/>
              <a:t>110</a:t>
            </a:fld>
            <a:endParaRPr lang="en-US" altLang="en-US" sz="1400" b="0"/>
          </a:p>
        </p:txBody>
      </p:sp>
      <p:sp>
        <p:nvSpPr>
          <p:cNvPr id="13316" name="Rectangle 2"/>
          <p:cNvSpPr>
            <a:spLocks noChangeArrowheads="1"/>
          </p:cNvSpPr>
          <p:nvPr/>
        </p:nvSpPr>
        <p:spPr bwMode="auto">
          <a:xfrm>
            <a:off x="304800" y="1295400"/>
            <a:ext cx="8153400"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pPr algn="just">
              <a:spcBef>
                <a:spcPct val="50000"/>
              </a:spcBef>
            </a:pPr>
            <a:r>
              <a:rPr lang="en-US" altLang="en-US" sz="2400" i="1">
                <a:latin typeface="Times New Roman" panose="02020603050405020304" pitchFamily="18" charset="0"/>
              </a:rPr>
              <a:t>In UNIX, the well-known ports are stored in a file called </a:t>
            </a:r>
            <a:r>
              <a:rPr lang="en-US" altLang="en-US" sz="2400" i="1">
                <a:solidFill>
                  <a:schemeClr val="hlink"/>
                </a:solidFill>
                <a:latin typeface="Times New Roman" panose="02020603050405020304" pitchFamily="18" charset="0"/>
              </a:rPr>
              <a:t>/etc/services</a:t>
            </a:r>
            <a:r>
              <a:rPr lang="en-US" altLang="en-US" sz="2400" i="1">
                <a:latin typeface="Times New Roman" panose="02020603050405020304" pitchFamily="18" charset="0"/>
              </a:rPr>
              <a:t>. Each line in this file gives the name of the server and the well-known port number. We can use the </a:t>
            </a:r>
            <a:r>
              <a:rPr lang="en-US" altLang="en-US" sz="2400" i="1">
                <a:solidFill>
                  <a:schemeClr val="hlink"/>
                </a:solidFill>
                <a:latin typeface="Times New Roman" panose="02020603050405020304" pitchFamily="18" charset="0"/>
              </a:rPr>
              <a:t>grep</a:t>
            </a:r>
            <a:r>
              <a:rPr lang="en-US" altLang="en-US" sz="2400" i="1">
                <a:latin typeface="Times New Roman" panose="02020603050405020304" pitchFamily="18" charset="0"/>
              </a:rPr>
              <a:t> utility to extract the line corresponding to the desired application. The following shows the port for TFTP. Note TFTP can use port 69 on either UDP or TCP.</a:t>
            </a:r>
          </a:p>
        </p:txBody>
      </p:sp>
      <p:sp>
        <p:nvSpPr>
          <p:cNvPr id="13317" name="Text Box 3"/>
          <p:cNvSpPr txBox="1">
            <a:spLocks noChangeArrowheads="1"/>
          </p:cNvSpPr>
          <p:nvPr/>
        </p:nvSpPr>
        <p:spPr bwMode="auto">
          <a:xfrm>
            <a:off x="1143000" y="381000"/>
            <a:ext cx="2209800" cy="519113"/>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r>
              <a:rPr lang="en-US" altLang="en-US" sz="2400" i="1">
                <a:solidFill>
                  <a:schemeClr val="folHlink"/>
                </a:solidFill>
                <a:latin typeface="Algerian" panose="04020705040A02060702" pitchFamily="82" charset="0"/>
              </a:rPr>
              <a:t>Example</a:t>
            </a:r>
            <a:r>
              <a:rPr lang="en-US" altLang="en-US" i="1">
                <a:solidFill>
                  <a:schemeClr val="folHlink"/>
                </a:solidFill>
                <a:latin typeface="Algerian" panose="04020705040A02060702" pitchFamily="82" charset="0"/>
              </a:rPr>
              <a:t> 1</a:t>
            </a:r>
          </a:p>
        </p:txBody>
      </p:sp>
      <p:sp>
        <p:nvSpPr>
          <p:cNvPr id="13318" name="Rectangle 4"/>
          <p:cNvSpPr>
            <a:spLocks noChangeArrowheads="1"/>
          </p:cNvSpPr>
          <p:nvPr/>
        </p:nvSpPr>
        <p:spPr bwMode="auto">
          <a:xfrm>
            <a:off x="457200" y="152400"/>
            <a:ext cx="609600" cy="106680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endParaRPr lang="en-US" altLang="en-US"/>
          </a:p>
        </p:txBody>
      </p:sp>
      <p:sp>
        <p:nvSpPr>
          <p:cNvPr id="13319" name="Text Box 9"/>
          <p:cNvSpPr txBox="1">
            <a:spLocks noChangeArrowheads="1"/>
          </p:cNvSpPr>
          <p:nvPr/>
        </p:nvSpPr>
        <p:spPr bwMode="auto">
          <a:xfrm>
            <a:off x="3048000" y="5257800"/>
            <a:ext cx="2413000" cy="595313"/>
          </a:xfrm>
          <a:prstGeom prst="rect">
            <a:avLst/>
          </a:prstGeom>
          <a:noFill/>
          <a:ln w="762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r>
              <a:rPr lang="en-US" altLang="en-US">
                <a:solidFill>
                  <a:schemeClr val="hlink"/>
                </a:solidFill>
                <a:latin typeface="Times New Roman" panose="02020603050405020304" pitchFamily="18" charset="0"/>
              </a:rPr>
              <a:t>See Next Slide</a:t>
            </a:r>
          </a:p>
        </p:txBody>
      </p:sp>
      <p:sp>
        <p:nvSpPr>
          <p:cNvPr id="13320" name="Rectangle 11"/>
          <p:cNvSpPr>
            <a:spLocks noChangeArrowheads="1"/>
          </p:cNvSpPr>
          <p:nvPr/>
        </p:nvSpPr>
        <p:spPr bwMode="auto">
          <a:xfrm>
            <a:off x="304800" y="3733800"/>
            <a:ext cx="8153400" cy="1187450"/>
          </a:xfrm>
          <a:prstGeom prst="rect">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pPr>
              <a:spcBef>
                <a:spcPct val="50000"/>
              </a:spcBef>
            </a:pPr>
            <a:r>
              <a:rPr lang="en-US" altLang="en-US" sz="2400" i="1">
                <a:solidFill>
                  <a:schemeClr val="hlink"/>
                </a:solidFill>
                <a:latin typeface="Times New Roman" panose="02020603050405020304" pitchFamily="18" charset="0"/>
              </a:rPr>
              <a:t>$ grep tftp /etc/services</a:t>
            </a:r>
            <a:r>
              <a:rPr lang="en-US" altLang="en-US" sz="2400">
                <a:latin typeface="Times New Roman" panose="02020603050405020304" pitchFamily="18" charset="0"/>
              </a:rPr>
              <a:t/>
            </a:r>
            <a:br>
              <a:rPr lang="en-US" altLang="en-US" sz="2400">
                <a:latin typeface="Times New Roman" panose="02020603050405020304" pitchFamily="18" charset="0"/>
              </a:rPr>
            </a:br>
            <a:r>
              <a:rPr lang="en-US" altLang="en-US" sz="2400">
                <a:latin typeface="Times New Roman" panose="02020603050405020304" pitchFamily="18" charset="0"/>
              </a:rPr>
              <a:t>   tftp 		69/tcp</a:t>
            </a:r>
            <a:br>
              <a:rPr lang="en-US" altLang="en-US" sz="2400">
                <a:latin typeface="Times New Roman" panose="02020603050405020304" pitchFamily="18" charset="0"/>
              </a:rPr>
            </a:br>
            <a:r>
              <a:rPr lang="en-US" altLang="en-US" sz="2400">
                <a:latin typeface="Times New Roman" panose="02020603050405020304" pitchFamily="18" charset="0"/>
              </a:rPr>
              <a:t>   tftp 		69/udp</a:t>
            </a:r>
          </a:p>
        </p:txBody>
      </p:sp>
    </p:spTree>
    <p:extLst>
      <p:ext uri="{BB962C8B-B14F-4D97-AF65-F5344CB8AC3E}">
        <p14:creationId xmlns:p14="http://schemas.microsoft.com/office/powerpoint/2010/main" val="300356027"/>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Slide Number Placeholder 2"/>
          <p:cNvSpPr>
            <a:spLocks noGrp="1"/>
          </p:cNvSpPr>
          <p:nvPr>
            <p:ph type="sldNum" sz="quarter" idx="4294967295"/>
          </p:nvPr>
        </p:nvSpPr>
        <p:spPr>
          <a:xfrm>
            <a:off x="7042150" y="6243638"/>
            <a:ext cx="1905000" cy="457200"/>
          </a:xfrm>
          <a:prstGeom prst="rect">
            <a:avLst/>
          </a:prstGeom>
          <a:noFill/>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5ECC226F-B32C-4833-AAB6-0350761A0397}" type="slidenum">
              <a:rPr lang="en-US" altLang="en-US" sz="1400" b="0"/>
              <a:pPr/>
              <a:t>111</a:t>
            </a:fld>
            <a:endParaRPr lang="en-US" altLang="en-US" sz="1400" b="0"/>
          </a:p>
        </p:txBody>
      </p:sp>
      <p:sp>
        <p:nvSpPr>
          <p:cNvPr id="14340" name="Rectangle 2"/>
          <p:cNvSpPr>
            <a:spLocks noChangeArrowheads="1"/>
          </p:cNvSpPr>
          <p:nvPr/>
        </p:nvSpPr>
        <p:spPr bwMode="auto">
          <a:xfrm>
            <a:off x="457200" y="1616075"/>
            <a:ext cx="81534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pPr algn="just">
              <a:spcBef>
                <a:spcPct val="50000"/>
              </a:spcBef>
            </a:pPr>
            <a:r>
              <a:rPr lang="en-US" altLang="en-US" sz="2400" i="1">
                <a:latin typeface="Times New Roman" panose="02020603050405020304" pitchFamily="18" charset="0"/>
              </a:rPr>
              <a:t>SNMP uses two port numbers (161 and 162), each for a different purpose, as we will see in Chapter 21.</a:t>
            </a:r>
          </a:p>
        </p:txBody>
      </p:sp>
      <p:sp>
        <p:nvSpPr>
          <p:cNvPr id="14341" name="Text Box 3"/>
          <p:cNvSpPr txBox="1">
            <a:spLocks noChangeArrowheads="1"/>
          </p:cNvSpPr>
          <p:nvPr/>
        </p:nvSpPr>
        <p:spPr bwMode="auto">
          <a:xfrm>
            <a:off x="1143000" y="381000"/>
            <a:ext cx="4953000" cy="946150"/>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r>
              <a:rPr lang="en-US" altLang="en-US" sz="2400" i="1">
                <a:solidFill>
                  <a:schemeClr val="folHlink"/>
                </a:solidFill>
                <a:latin typeface="Algerian" panose="04020705040A02060702" pitchFamily="82" charset="0"/>
              </a:rPr>
              <a:t>Example</a:t>
            </a:r>
            <a:r>
              <a:rPr lang="en-US" altLang="en-US" i="1">
                <a:solidFill>
                  <a:schemeClr val="folHlink"/>
                </a:solidFill>
                <a:latin typeface="Algerian" panose="04020705040A02060702" pitchFamily="82" charset="0"/>
              </a:rPr>
              <a:t> 1 </a:t>
            </a:r>
            <a:r>
              <a:rPr lang="en-US" altLang="en-US" sz="1400" i="1">
                <a:solidFill>
                  <a:schemeClr val="folHlink"/>
                </a:solidFill>
                <a:latin typeface="Algerian" panose="04020705040A02060702" pitchFamily="82" charset="0"/>
              </a:rPr>
              <a:t>(Continued)</a:t>
            </a:r>
          </a:p>
          <a:p>
            <a:endParaRPr lang="en-US" altLang="en-US" i="1">
              <a:solidFill>
                <a:schemeClr val="folHlink"/>
              </a:solidFill>
              <a:latin typeface="Algerian" panose="04020705040A02060702" pitchFamily="82" charset="0"/>
            </a:endParaRPr>
          </a:p>
        </p:txBody>
      </p:sp>
      <p:sp>
        <p:nvSpPr>
          <p:cNvPr id="14342" name="Rectangle 4"/>
          <p:cNvSpPr>
            <a:spLocks noChangeArrowheads="1"/>
          </p:cNvSpPr>
          <p:nvPr/>
        </p:nvSpPr>
        <p:spPr bwMode="auto">
          <a:xfrm>
            <a:off x="457200" y="152400"/>
            <a:ext cx="609600" cy="106680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endParaRPr lang="en-US" altLang="en-US"/>
          </a:p>
        </p:txBody>
      </p:sp>
      <p:sp>
        <p:nvSpPr>
          <p:cNvPr id="14343" name="Rectangle 7"/>
          <p:cNvSpPr>
            <a:spLocks noChangeArrowheads="1"/>
          </p:cNvSpPr>
          <p:nvPr/>
        </p:nvSpPr>
        <p:spPr bwMode="auto">
          <a:xfrm>
            <a:off x="533400" y="2895600"/>
            <a:ext cx="8153400" cy="1552575"/>
          </a:xfrm>
          <a:prstGeom prst="rect">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pPr>
              <a:spcBef>
                <a:spcPct val="50000"/>
              </a:spcBef>
            </a:pPr>
            <a:r>
              <a:rPr lang="en-US" altLang="en-US" sz="2400" i="1">
                <a:solidFill>
                  <a:schemeClr val="hlink"/>
                </a:solidFill>
                <a:latin typeface="Times New Roman" panose="02020603050405020304" pitchFamily="18" charset="0"/>
              </a:rPr>
              <a:t>$ grep snmp /etc/services</a:t>
            </a:r>
            <a:r>
              <a:rPr lang="en-US" altLang="en-US" sz="2400">
                <a:latin typeface="Times New Roman" panose="02020603050405020304" pitchFamily="18" charset="0"/>
              </a:rPr>
              <a:t/>
            </a:r>
            <a:br>
              <a:rPr lang="en-US" altLang="en-US" sz="2400">
                <a:latin typeface="Times New Roman" panose="02020603050405020304" pitchFamily="18" charset="0"/>
              </a:rPr>
            </a:br>
            <a:r>
              <a:rPr lang="en-US" altLang="en-US" sz="2400">
                <a:latin typeface="Times New Roman" panose="02020603050405020304" pitchFamily="18" charset="0"/>
              </a:rPr>
              <a:t>   snmp 	161/tcp 	#Simple Net Mgmt Proto</a:t>
            </a:r>
            <a:br>
              <a:rPr lang="en-US" altLang="en-US" sz="2400">
                <a:latin typeface="Times New Roman" panose="02020603050405020304" pitchFamily="18" charset="0"/>
              </a:rPr>
            </a:br>
            <a:r>
              <a:rPr lang="en-US" altLang="en-US" sz="2400">
                <a:latin typeface="Times New Roman" panose="02020603050405020304" pitchFamily="18" charset="0"/>
              </a:rPr>
              <a:t>   snmp 	161/udp 	#Simple Net Mgmt Proto</a:t>
            </a:r>
            <a:br>
              <a:rPr lang="en-US" altLang="en-US" sz="2400">
                <a:latin typeface="Times New Roman" panose="02020603050405020304" pitchFamily="18" charset="0"/>
              </a:rPr>
            </a:br>
            <a:r>
              <a:rPr lang="en-US" altLang="en-US" sz="2400">
                <a:latin typeface="Times New Roman" panose="02020603050405020304" pitchFamily="18" charset="0"/>
              </a:rPr>
              <a:t>   snmptrap 	162/udp 	#Traps for SNMP</a:t>
            </a:r>
          </a:p>
        </p:txBody>
      </p:sp>
    </p:spTree>
    <p:extLst>
      <p:ext uri="{BB962C8B-B14F-4D97-AF65-F5344CB8AC3E}">
        <p14:creationId xmlns:p14="http://schemas.microsoft.com/office/powerpoint/2010/main" val="1221929796"/>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Socket address</a:t>
            </a:r>
          </a:p>
        </p:txBody>
      </p:sp>
      <p:sp>
        <p:nvSpPr>
          <p:cNvPr id="15363" name="Slide Number Placeholder 2"/>
          <p:cNvSpPr>
            <a:spLocks noGrp="1"/>
          </p:cNvSpPr>
          <p:nvPr>
            <p:ph type="sldNum" sz="quarter" idx="12"/>
          </p:nvPr>
        </p:nvSpPr>
        <p:spPr>
          <a:prstGeom prst="rect">
            <a:avLst/>
          </a:prstGeom>
          <a:noFill/>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76461106-D2E9-4E24-AEE9-F069E814A885}" type="slidenum">
              <a:rPr lang="en-US" altLang="en-US" sz="1400" b="0"/>
              <a:pPr/>
              <a:t>112</a:t>
            </a:fld>
            <a:endParaRPr lang="en-US" altLang="en-US" sz="1400" b="0"/>
          </a:p>
        </p:txBody>
      </p:sp>
      <p:pic>
        <p:nvPicPr>
          <p:cNvPr id="15372"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2513" y="2125663"/>
            <a:ext cx="4497387" cy="2605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56869970"/>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User datagram format</a:t>
            </a:r>
          </a:p>
        </p:txBody>
      </p:sp>
      <p:sp>
        <p:nvSpPr>
          <p:cNvPr id="17411" name="Slide Number Placeholder 2"/>
          <p:cNvSpPr>
            <a:spLocks noGrp="1"/>
          </p:cNvSpPr>
          <p:nvPr>
            <p:ph type="sldNum" sz="quarter" idx="12"/>
          </p:nvPr>
        </p:nvSpPr>
        <p:spPr>
          <a:prstGeom prst="rect">
            <a:avLst/>
          </a:prstGeom>
          <a:noFill/>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43857D13-25E9-45FE-BECA-62FDCAF2A402}" type="slidenum">
              <a:rPr lang="en-US" altLang="en-US" sz="1400" b="0"/>
              <a:pPr/>
              <a:t>113</a:t>
            </a:fld>
            <a:endParaRPr lang="en-US" altLang="en-US" sz="1400" b="0"/>
          </a:p>
        </p:txBody>
      </p:sp>
      <p:pic>
        <p:nvPicPr>
          <p:cNvPr id="17420"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000" y="1787525"/>
            <a:ext cx="8636000" cy="328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41710" y="5620692"/>
            <a:ext cx="8648290" cy="400110"/>
          </a:xfrm>
          <a:prstGeom prst="rect">
            <a:avLst/>
          </a:prstGeom>
          <a:noFill/>
        </p:spPr>
        <p:txBody>
          <a:bodyPr wrap="square" rtlCol="0">
            <a:spAutoFit/>
          </a:bodyPr>
          <a:lstStyle/>
          <a:p>
            <a:r>
              <a:rPr lang="en-US" sz="2000" dirty="0">
                <a:latin typeface="+mn-lt"/>
              </a:rPr>
              <a:t>UDP packets are called user datagrams and have a fixed-size header of 8 bytes</a:t>
            </a:r>
            <a:r>
              <a:rPr lang="en-US" sz="2000" dirty="0" smtClean="0">
                <a:latin typeface="+mn-lt"/>
              </a:rPr>
              <a:t>.</a:t>
            </a:r>
            <a:endParaRPr lang="en-US" sz="2000" dirty="0">
              <a:latin typeface="+mn-lt"/>
            </a:endParaRPr>
          </a:p>
        </p:txBody>
      </p:sp>
    </p:spTree>
    <p:extLst>
      <p:ext uri="{BB962C8B-B14F-4D97-AF65-F5344CB8AC3E}">
        <p14:creationId xmlns:p14="http://schemas.microsoft.com/office/powerpoint/2010/main" val="723604906"/>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Slide Number Placeholder 2"/>
          <p:cNvSpPr>
            <a:spLocks noGrp="1"/>
          </p:cNvSpPr>
          <p:nvPr>
            <p:ph type="sldNum" sz="quarter" idx="4294967295"/>
          </p:nvPr>
        </p:nvSpPr>
        <p:spPr>
          <a:xfrm>
            <a:off x="7042150" y="6243638"/>
            <a:ext cx="1905000" cy="457200"/>
          </a:xfrm>
          <a:prstGeom prst="rect">
            <a:avLst/>
          </a:prstGeom>
          <a:noFill/>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44D51FBC-4DA2-49ED-BF97-6D191AECD4A5}" type="slidenum">
              <a:rPr lang="en-US" altLang="en-US" sz="1400" b="0"/>
              <a:pPr/>
              <a:t>114</a:t>
            </a:fld>
            <a:endParaRPr lang="en-US" altLang="en-US" sz="1400" b="0"/>
          </a:p>
        </p:txBody>
      </p:sp>
      <p:sp>
        <p:nvSpPr>
          <p:cNvPr id="18436" name="Rectangle 2"/>
          <p:cNvSpPr>
            <a:spLocks noChangeArrowheads="1"/>
          </p:cNvSpPr>
          <p:nvPr/>
        </p:nvSpPr>
        <p:spPr bwMode="auto">
          <a:xfrm>
            <a:off x="304800" y="2638425"/>
            <a:ext cx="8534400" cy="1247775"/>
          </a:xfrm>
          <a:prstGeom prst="rect">
            <a:avLst/>
          </a:prstGeom>
          <a:solidFill>
            <a:schemeClr val="bg1"/>
          </a:solidFill>
          <a:ln w="57150">
            <a:solidFill>
              <a:schemeClr val="accent5">
                <a:lumMod val="60000"/>
                <a:lumOff val="40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ts val="1200"/>
              </a:spcBef>
              <a:spcAft>
                <a:spcPts val="1000"/>
              </a:spcAft>
            </a:pPr>
            <a:r>
              <a:rPr lang="en-US" altLang="en-US" sz="3600" i="1">
                <a:latin typeface="Times New Roman" panose="02020603050405020304" pitchFamily="18" charset="0"/>
              </a:rPr>
              <a:t>UDP length = </a:t>
            </a:r>
            <a:br>
              <a:rPr lang="en-US" altLang="en-US" sz="3600" i="1">
                <a:latin typeface="Times New Roman" panose="02020603050405020304" pitchFamily="18" charset="0"/>
              </a:rPr>
            </a:br>
            <a:r>
              <a:rPr lang="en-US" altLang="en-US" sz="3600" i="1">
                <a:latin typeface="Times New Roman" panose="02020603050405020304" pitchFamily="18" charset="0"/>
              </a:rPr>
              <a:t>IP length − IP header’s length</a:t>
            </a:r>
          </a:p>
        </p:txBody>
      </p:sp>
    </p:spTree>
    <p:extLst>
      <p:ext uri="{BB962C8B-B14F-4D97-AF65-F5344CB8AC3E}">
        <p14:creationId xmlns:p14="http://schemas.microsoft.com/office/powerpoint/2010/main" val="2256558118"/>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UDP Checksum</a:t>
            </a:r>
            <a:endParaRPr lang="en-US" dirty="0"/>
          </a:p>
        </p:txBody>
      </p:sp>
      <p:sp>
        <p:nvSpPr>
          <p:cNvPr id="19459" name="Slide Number Placeholder 2"/>
          <p:cNvSpPr>
            <a:spLocks noGrp="1"/>
          </p:cNvSpPr>
          <p:nvPr>
            <p:ph type="sldNum" sz="quarter" idx="12"/>
          </p:nvPr>
        </p:nvSpPr>
        <p:spPr>
          <a:prstGeom prst="rect">
            <a:avLst/>
          </a:prstGeom>
          <a:noFill/>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424247F2-7C5E-4AC8-B53D-72C2D48902C7}" type="slidenum">
              <a:rPr lang="en-US" altLang="en-US" sz="1400" b="0"/>
              <a:pPr/>
              <a:t>115</a:t>
            </a:fld>
            <a:endParaRPr lang="en-US" altLang="en-US" sz="1400" b="0"/>
          </a:p>
        </p:txBody>
      </p:sp>
      <p:sp>
        <p:nvSpPr>
          <p:cNvPr id="19467" name="Line 5"/>
          <p:cNvSpPr>
            <a:spLocks noChangeShapeType="1"/>
          </p:cNvSpPr>
          <p:nvPr/>
        </p:nvSpPr>
        <p:spPr bwMode="auto">
          <a:xfrm>
            <a:off x="0" y="-159252"/>
            <a:ext cx="8077200" cy="0"/>
          </a:xfrm>
          <a:prstGeom prst="line">
            <a:avLst/>
          </a:prstGeom>
          <a:noFill/>
          <a:ln w="381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5143" name="Rectangle 7"/>
          <p:cNvSpPr>
            <a:spLocks noChangeArrowheads="1"/>
          </p:cNvSpPr>
          <p:nvPr/>
        </p:nvSpPr>
        <p:spPr bwMode="auto">
          <a:xfrm>
            <a:off x="533400" y="1371600"/>
            <a:ext cx="78486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defRPr/>
            </a:pPr>
            <a:r>
              <a:rPr lang="en-US" altLang="en-US" i="1" dirty="0">
                <a:effectLst>
                  <a:outerShdw blurRad="38100" dist="38100" dir="2700000" algn="tl">
                    <a:srgbClr val="C0C0C0"/>
                  </a:outerShdw>
                </a:effectLst>
                <a:latin typeface="+mn-lt"/>
              </a:rPr>
              <a:t>UDP checksum calculation is different from the one for IP and ICMP. Here the checksum includes three sections: a </a:t>
            </a:r>
            <a:r>
              <a:rPr lang="en-US" altLang="en-US" i="1" dirty="0" err="1">
                <a:effectLst>
                  <a:outerShdw blurRad="38100" dist="38100" dir="2700000" algn="tl">
                    <a:srgbClr val="C0C0C0"/>
                  </a:outerShdw>
                </a:effectLst>
                <a:latin typeface="+mn-lt"/>
              </a:rPr>
              <a:t>pseudoheader</a:t>
            </a:r>
            <a:r>
              <a:rPr lang="en-US" altLang="en-US" i="1" dirty="0">
                <a:effectLst>
                  <a:outerShdw blurRad="38100" dist="38100" dir="2700000" algn="tl">
                    <a:srgbClr val="C0C0C0"/>
                  </a:outerShdw>
                </a:effectLst>
                <a:latin typeface="+mn-lt"/>
              </a:rPr>
              <a:t>, the UDP header, and the data coming from the application layer.</a:t>
            </a:r>
          </a:p>
        </p:txBody>
      </p:sp>
      <p:sp>
        <p:nvSpPr>
          <p:cNvPr id="475145" name="Rectangle 9"/>
          <p:cNvSpPr>
            <a:spLocks noChangeArrowheads="1"/>
          </p:cNvSpPr>
          <p:nvPr/>
        </p:nvSpPr>
        <p:spPr bwMode="auto">
          <a:xfrm>
            <a:off x="643398" y="3325497"/>
            <a:ext cx="7315200" cy="138499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7620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42900" indent="-342900">
              <a:buFont typeface="Arial" panose="020B0604020202020204" pitchFamily="34" charset="0"/>
              <a:buChar char="•"/>
              <a:defRPr/>
            </a:pPr>
            <a:r>
              <a:rPr lang="en-US" altLang="en-US" sz="2800" dirty="0">
                <a:latin typeface="+mn-lt"/>
              </a:rPr>
              <a:t>Checksum Calculation at Sender</a:t>
            </a:r>
          </a:p>
          <a:p>
            <a:pPr marL="342900" indent="-342900">
              <a:buFont typeface="Arial" panose="020B0604020202020204" pitchFamily="34" charset="0"/>
              <a:buChar char="•"/>
              <a:defRPr/>
            </a:pPr>
            <a:r>
              <a:rPr lang="en-US" altLang="en-US" sz="2800" dirty="0">
                <a:latin typeface="+mn-lt"/>
              </a:rPr>
              <a:t>Checksum Calculation at Receiver</a:t>
            </a:r>
          </a:p>
          <a:p>
            <a:pPr marL="342900" indent="-342900">
              <a:buFont typeface="Arial" panose="020B0604020202020204" pitchFamily="34" charset="0"/>
              <a:buChar char="•"/>
              <a:defRPr/>
            </a:pPr>
            <a:r>
              <a:rPr lang="en-US" altLang="en-US" sz="2800" dirty="0">
                <a:latin typeface="+mn-lt"/>
              </a:rPr>
              <a:t>Optional Use of the Checksum</a:t>
            </a:r>
          </a:p>
        </p:txBody>
      </p:sp>
    </p:spTree>
    <p:extLst>
      <p:ext uri="{BB962C8B-B14F-4D97-AF65-F5344CB8AC3E}">
        <p14:creationId xmlns:p14="http://schemas.microsoft.com/office/powerpoint/2010/main" val="1711045101"/>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Pseudoheader</a:t>
            </a:r>
            <a:r>
              <a:rPr lang="en-US" dirty="0"/>
              <a:t> for checksum </a:t>
            </a:r>
            <a:r>
              <a:rPr lang="en-US" dirty="0" smtClean="0"/>
              <a:t>calculation</a:t>
            </a:r>
            <a:endParaRPr lang="en-US" dirty="0"/>
          </a:p>
        </p:txBody>
      </p:sp>
      <p:sp>
        <p:nvSpPr>
          <p:cNvPr id="20483" name="Slide Number Placeholder 2"/>
          <p:cNvSpPr>
            <a:spLocks noGrp="1"/>
          </p:cNvSpPr>
          <p:nvPr>
            <p:ph type="sldNum" sz="quarter" idx="12"/>
          </p:nvPr>
        </p:nvSpPr>
        <p:spPr>
          <a:prstGeom prst="rect">
            <a:avLst/>
          </a:prstGeom>
          <a:noFill/>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502CD5B2-1DA3-46D9-90FD-1F6110A00D65}" type="slidenum">
              <a:rPr lang="en-US" altLang="en-US" sz="1400" b="0"/>
              <a:pPr/>
              <a:t>116</a:t>
            </a:fld>
            <a:endParaRPr lang="en-US" altLang="en-US" sz="1400" b="0"/>
          </a:p>
        </p:txBody>
      </p:sp>
      <p:pic>
        <p:nvPicPr>
          <p:cNvPr id="20492"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236663"/>
            <a:ext cx="7404100" cy="4478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7309432"/>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4325" y="365127"/>
            <a:ext cx="8601075" cy="930274"/>
          </a:xfrm>
        </p:spPr>
        <p:txBody>
          <a:bodyPr>
            <a:normAutofit fontScale="90000"/>
          </a:bodyPr>
          <a:lstStyle/>
          <a:p>
            <a:r>
              <a:rPr lang="en-US" dirty="0"/>
              <a:t>Checksum calculation of a simple UDP user datagram</a:t>
            </a:r>
          </a:p>
        </p:txBody>
      </p:sp>
      <p:sp>
        <p:nvSpPr>
          <p:cNvPr id="21507" name="Slide Number Placeholder 2"/>
          <p:cNvSpPr>
            <a:spLocks noGrp="1"/>
          </p:cNvSpPr>
          <p:nvPr>
            <p:ph type="sldNum" sz="quarter" idx="12"/>
          </p:nvPr>
        </p:nvSpPr>
        <p:spPr>
          <a:prstGeom prst="rect">
            <a:avLst/>
          </a:prstGeom>
          <a:noFill/>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EB867F0C-69FE-44FA-A56D-DB55921A4A68}" type="slidenum">
              <a:rPr lang="en-US" altLang="en-US" sz="1400" b="0"/>
              <a:pPr/>
              <a:t>117</a:t>
            </a:fld>
            <a:endParaRPr lang="en-US" altLang="en-US" sz="1400" b="0"/>
          </a:p>
        </p:txBody>
      </p:sp>
      <p:pic>
        <p:nvPicPr>
          <p:cNvPr id="21516"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325" y="1890713"/>
            <a:ext cx="8601075" cy="3748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45557996"/>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UDP OPERATION</a:t>
            </a:r>
          </a:p>
        </p:txBody>
      </p:sp>
      <p:sp>
        <p:nvSpPr>
          <p:cNvPr id="22531" name="Slide Number Placeholder 2"/>
          <p:cNvSpPr>
            <a:spLocks noGrp="1"/>
          </p:cNvSpPr>
          <p:nvPr>
            <p:ph type="sldNum" sz="quarter" idx="12"/>
          </p:nvPr>
        </p:nvSpPr>
        <p:spPr>
          <a:prstGeom prst="rect">
            <a:avLst/>
          </a:prstGeom>
          <a:noFill/>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4B47D830-88D9-484D-8399-E4B6D7A72E0C}" type="slidenum">
              <a:rPr lang="en-US" altLang="en-US" sz="1400" b="0"/>
              <a:pPr/>
              <a:t>118</a:t>
            </a:fld>
            <a:endParaRPr lang="en-US" altLang="en-US" sz="1400" b="0"/>
          </a:p>
        </p:txBody>
      </p:sp>
      <p:sp>
        <p:nvSpPr>
          <p:cNvPr id="476169" name="Rectangle 9"/>
          <p:cNvSpPr>
            <a:spLocks noChangeArrowheads="1"/>
          </p:cNvSpPr>
          <p:nvPr/>
        </p:nvSpPr>
        <p:spPr bwMode="auto">
          <a:xfrm>
            <a:off x="914400" y="1447800"/>
            <a:ext cx="7315200" cy="2246769"/>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7620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42900" indent="-342900">
              <a:buFont typeface="Arial" panose="020B0604020202020204" pitchFamily="34" charset="0"/>
              <a:buChar char="•"/>
              <a:defRPr/>
            </a:pPr>
            <a:r>
              <a:rPr lang="en-US" altLang="en-US" sz="2800" dirty="0">
                <a:latin typeface="+mn-lt"/>
              </a:rPr>
              <a:t>Connectionless Services</a:t>
            </a:r>
          </a:p>
          <a:p>
            <a:pPr marL="342900" indent="-342900">
              <a:buFont typeface="Arial" panose="020B0604020202020204" pitchFamily="34" charset="0"/>
              <a:buChar char="•"/>
              <a:defRPr/>
            </a:pPr>
            <a:r>
              <a:rPr lang="en-US" altLang="en-US" sz="2800" dirty="0">
                <a:latin typeface="+mn-lt"/>
              </a:rPr>
              <a:t>Flow and Error Control</a:t>
            </a:r>
          </a:p>
          <a:p>
            <a:pPr marL="342900" indent="-342900">
              <a:buFont typeface="Arial" panose="020B0604020202020204" pitchFamily="34" charset="0"/>
              <a:buChar char="•"/>
              <a:defRPr/>
            </a:pPr>
            <a:r>
              <a:rPr lang="en-US" altLang="en-US" sz="2800" dirty="0">
                <a:latin typeface="+mn-lt"/>
              </a:rPr>
              <a:t>Encapsulation and </a:t>
            </a:r>
            <a:r>
              <a:rPr lang="en-US" altLang="en-US" sz="2800" dirty="0" err="1">
                <a:latin typeface="+mn-lt"/>
              </a:rPr>
              <a:t>Decapsulation</a:t>
            </a:r>
            <a:endParaRPr lang="en-US" altLang="en-US" sz="2800" dirty="0">
              <a:latin typeface="+mn-lt"/>
            </a:endParaRPr>
          </a:p>
          <a:p>
            <a:pPr marL="342900" indent="-342900">
              <a:buFont typeface="Arial" panose="020B0604020202020204" pitchFamily="34" charset="0"/>
              <a:buChar char="•"/>
              <a:defRPr/>
            </a:pPr>
            <a:r>
              <a:rPr lang="en-US" altLang="en-US" sz="2800" dirty="0">
                <a:latin typeface="+mn-lt"/>
              </a:rPr>
              <a:t>Queuing</a:t>
            </a:r>
          </a:p>
          <a:p>
            <a:pPr marL="342900" indent="-342900">
              <a:buFont typeface="Arial" panose="020B0604020202020204" pitchFamily="34" charset="0"/>
              <a:buChar char="•"/>
              <a:defRPr/>
            </a:pPr>
            <a:r>
              <a:rPr lang="en-US" altLang="en-US" sz="2800" dirty="0">
                <a:latin typeface="+mn-lt"/>
              </a:rPr>
              <a:t>Multiplexing and </a:t>
            </a:r>
            <a:r>
              <a:rPr lang="en-US" altLang="en-US" sz="2800" dirty="0" err="1">
                <a:latin typeface="+mn-lt"/>
              </a:rPr>
              <a:t>Demultiplexing</a:t>
            </a:r>
            <a:endParaRPr lang="en-US" altLang="en-US" sz="2800" dirty="0">
              <a:latin typeface="+mn-lt"/>
            </a:endParaRPr>
          </a:p>
        </p:txBody>
      </p:sp>
    </p:spTree>
    <p:extLst>
      <p:ext uri="{BB962C8B-B14F-4D97-AF65-F5344CB8AC3E}">
        <p14:creationId xmlns:p14="http://schemas.microsoft.com/office/powerpoint/2010/main" val="887660945"/>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Encapsulation and </a:t>
            </a:r>
            <a:r>
              <a:rPr lang="en-US" dirty="0" err="1" smtClean="0"/>
              <a:t>decapsulation</a:t>
            </a:r>
            <a:endParaRPr lang="en-US" dirty="0"/>
          </a:p>
        </p:txBody>
      </p:sp>
      <p:sp>
        <p:nvSpPr>
          <p:cNvPr id="23555" name="Slide Number Placeholder 2"/>
          <p:cNvSpPr>
            <a:spLocks noGrp="1"/>
          </p:cNvSpPr>
          <p:nvPr>
            <p:ph type="sldNum" sz="quarter" idx="12"/>
          </p:nvPr>
        </p:nvSpPr>
        <p:spPr>
          <a:prstGeom prst="rect">
            <a:avLst/>
          </a:prstGeom>
          <a:noFill/>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56EECCA0-1B71-4699-BF3B-AE61C60EBA01}" type="slidenum">
              <a:rPr lang="en-US" altLang="en-US" sz="1400" b="0"/>
              <a:pPr/>
              <a:t>119</a:t>
            </a:fld>
            <a:endParaRPr lang="en-US" altLang="en-US" sz="1400" b="0"/>
          </a:p>
        </p:txBody>
      </p:sp>
      <p:pic>
        <p:nvPicPr>
          <p:cNvPr id="23564"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838" y="1371600"/>
            <a:ext cx="8666162" cy="4764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472520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Slide Number Placeholder 2"/>
          <p:cNvSpPr>
            <a:spLocks noGrp="1"/>
          </p:cNvSpPr>
          <p:nvPr>
            <p:ph type="sldNum" sz="quarter" idx="4294967295"/>
          </p:nvPr>
        </p:nvSpPr>
        <p:spPr>
          <a:xfrm>
            <a:off x="7042150" y="6243638"/>
            <a:ext cx="1905000" cy="457200"/>
          </a:xfrm>
          <a:prstGeom prst="rect">
            <a:avLst/>
          </a:prstGeom>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B2285041-6302-4E8F-952C-05857F3C2693}" type="slidenum">
              <a:rPr lang="en-US" altLang="en-US" b="0"/>
              <a:pPr/>
              <a:t>12</a:t>
            </a:fld>
            <a:endParaRPr lang="en-US" altLang="en-US" b="0"/>
          </a:p>
        </p:txBody>
      </p:sp>
      <p:sp>
        <p:nvSpPr>
          <p:cNvPr id="18436" name="Text Box 2"/>
          <p:cNvSpPr txBox="1">
            <a:spLocks noChangeArrowheads="1"/>
          </p:cNvSpPr>
          <p:nvPr/>
        </p:nvSpPr>
        <p:spPr bwMode="auto">
          <a:xfrm>
            <a:off x="990600" y="90488"/>
            <a:ext cx="5715000" cy="461665"/>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dirty="0" smtClean="0">
                <a:latin typeface="Times New Roman" panose="02020603050405020304" pitchFamily="18" charset="0"/>
              </a:rPr>
              <a:t>TCP </a:t>
            </a:r>
            <a:r>
              <a:rPr lang="en-US" altLang="en-US" dirty="0">
                <a:latin typeface="Times New Roman" panose="02020603050405020304" pitchFamily="18" charset="0"/>
              </a:rPr>
              <a:t>segment format</a:t>
            </a:r>
          </a:p>
        </p:txBody>
      </p:sp>
      <p:grpSp>
        <p:nvGrpSpPr>
          <p:cNvPr id="18444" name="Group 18"/>
          <p:cNvGrpSpPr>
            <a:grpSpLocks/>
          </p:cNvGrpSpPr>
          <p:nvPr/>
        </p:nvGrpSpPr>
        <p:grpSpPr bwMode="auto">
          <a:xfrm>
            <a:off x="500063" y="914400"/>
            <a:ext cx="8034337" cy="5105400"/>
            <a:chOff x="315" y="576"/>
            <a:chExt cx="5061" cy="3216"/>
          </a:xfrm>
        </p:grpSpPr>
        <p:sp>
          <p:nvSpPr>
            <p:cNvPr id="18445" name="Rectangle 17"/>
            <p:cNvSpPr>
              <a:spLocks noChangeArrowheads="1"/>
            </p:cNvSpPr>
            <p:nvPr/>
          </p:nvSpPr>
          <p:spPr bwMode="auto">
            <a:xfrm>
              <a:off x="384" y="1152"/>
              <a:ext cx="4992" cy="2640"/>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en-US" altLang="en-US"/>
            </a:p>
          </p:txBody>
        </p:sp>
        <p:pic>
          <p:nvPicPr>
            <p:cNvPr id="18446" name="Picture 1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5" y="576"/>
              <a:ext cx="5061" cy="3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78123806"/>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Queues in UDP</a:t>
            </a:r>
          </a:p>
        </p:txBody>
      </p:sp>
      <p:sp>
        <p:nvSpPr>
          <p:cNvPr id="24579" name="Slide Number Placeholder 2"/>
          <p:cNvSpPr>
            <a:spLocks noGrp="1"/>
          </p:cNvSpPr>
          <p:nvPr>
            <p:ph type="sldNum" sz="quarter" idx="12"/>
          </p:nvPr>
        </p:nvSpPr>
        <p:spPr>
          <a:prstGeom prst="rect">
            <a:avLst/>
          </a:prstGeom>
          <a:noFill/>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ADEDF403-73FF-4FD1-881D-99F19F2A320C}" type="slidenum">
              <a:rPr lang="en-US" altLang="en-US" sz="1400" b="0"/>
              <a:pPr/>
              <a:t>120</a:t>
            </a:fld>
            <a:endParaRPr lang="en-US" altLang="en-US" sz="1400" b="0"/>
          </a:p>
        </p:txBody>
      </p:sp>
      <p:pic>
        <p:nvPicPr>
          <p:cNvPr id="24588"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828800"/>
            <a:ext cx="7221538" cy="3146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12902682"/>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Multiplexing and </a:t>
            </a:r>
            <a:r>
              <a:rPr lang="en-US" dirty="0" err="1"/>
              <a:t>demultiplexing</a:t>
            </a:r>
            <a:endParaRPr lang="en-US" dirty="0"/>
          </a:p>
        </p:txBody>
      </p:sp>
      <p:sp>
        <p:nvSpPr>
          <p:cNvPr id="25603" name="Slide Number Placeholder 2"/>
          <p:cNvSpPr>
            <a:spLocks noGrp="1"/>
          </p:cNvSpPr>
          <p:nvPr>
            <p:ph type="sldNum" sz="quarter" idx="12"/>
          </p:nvPr>
        </p:nvSpPr>
        <p:spPr>
          <a:prstGeom prst="rect">
            <a:avLst/>
          </a:prstGeom>
          <a:noFill/>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EA4A481E-81ED-4F24-9DCB-9EC5ACF9ECFF}" type="slidenum">
              <a:rPr lang="en-US" altLang="en-US" sz="1400" b="0"/>
              <a:pPr/>
              <a:t>121</a:t>
            </a:fld>
            <a:endParaRPr lang="en-US" altLang="en-US" sz="1400" b="0"/>
          </a:p>
        </p:txBody>
      </p:sp>
      <p:pic>
        <p:nvPicPr>
          <p:cNvPr id="25612"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2238" y="1447800"/>
            <a:ext cx="5922962" cy="3973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706847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Slide Number Placeholder 2"/>
          <p:cNvSpPr>
            <a:spLocks noGrp="1"/>
          </p:cNvSpPr>
          <p:nvPr>
            <p:ph type="sldNum" sz="quarter" idx="4294967295"/>
          </p:nvPr>
        </p:nvSpPr>
        <p:spPr>
          <a:xfrm>
            <a:off x="7042150" y="6243638"/>
            <a:ext cx="1905000" cy="457200"/>
          </a:xfrm>
          <a:prstGeom prst="rect">
            <a:avLst/>
          </a:prstGeom>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BED4685C-9229-47AB-BE72-A0F7CC9E4A93}" type="slidenum">
              <a:rPr lang="en-US" altLang="en-US" b="0"/>
              <a:pPr/>
              <a:t>13</a:t>
            </a:fld>
            <a:endParaRPr lang="en-US" altLang="en-US" b="0"/>
          </a:p>
        </p:txBody>
      </p:sp>
      <p:sp>
        <p:nvSpPr>
          <p:cNvPr id="19460" name="Text Box 2"/>
          <p:cNvSpPr txBox="1">
            <a:spLocks noChangeArrowheads="1"/>
          </p:cNvSpPr>
          <p:nvPr/>
        </p:nvSpPr>
        <p:spPr bwMode="auto">
          <a:xfrm>
            <a:off x="990600" y="90488"/>
            <a:ext cx="5715000" cy="461665"/>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dirty="0" smtClean="0">
                <a:latin typeface="Times New Roman" panose="02020603050405020304" pitchFamily="18" charset="0"/>
              </a:rPr>
              <a:t>Control </a:t>
            </a:r>
            <a:r>
              <a:rPr lang="en-US" altLang="en-US" dirty="0">
                <a:latin typeface="Times New Roman" panose="02020603050405020304" pitchFamily="18" charset="0"/>
              </a:rPr>
              <a:t>field</a:t>
            </a:r>
          </a:p>
        </p:txBody>
      </p:sp>
      <p:pic>
        <p:nvPicPr>
          <p:cNvPr id="19468"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8975" y="2286000"/>
            <a:ext cx="7769225" cy="2016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142408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Slide Number Placeholder 2"/>
          <p:cNvSpPr>
            <a:spLocks noGrp="1"/>
          </p:cNvSpPr>
          <p:nvPr>
            <p:ph type="sldNum" sz="quarter" idx="4294967295"/>
          </p:nvPr>
        </p:nvSpPr>
        <p:spPr>
          <a:xfrm>
            <a:off x="7042150" y="6243638"/>
            <a:ext cx="1905000" cy="457200"/>
          </a:xfrm>
          <a:prstGeom prst="rect">
            <a:avLst/>
          </a:prstGeom>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C37A78D5-23EF-40B6-BD73-7B3CDF163AAA}" type="slidenum">
              <a:rPr lang="en-US" altLang="en-US" b="0"/>
              <a:pPr/>
              <a:t>14</a:t>
            </a:fld>
            <a:endParaRPr lang="en-US" altLang="en-US" b="0"/>
          </a:p>
        </p:txBody>
      </p:sp>
      <p:sp>
        <p:nvSpPr>
          <p:cNvPr id="567298" name="Text Box 2"/>
          <p:cNvSpPr txBox="1">
            <a:spLocks noChangeArrowheads="1"/>
          </p:cNvSpPr>
          <p:nvPr/>
        </p:nvSpPr>
        <p:spPr bwMode="auto">
          <a:xfrm>
            <a:off x="4075113" y="2590800"/>
            <a:ext cx="619125" cy="1433513"/>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defRPr/>
            </a:pPr>
            <a:r>
              <a:rPr lang="en-US" altLang="en-US" sz="8800" i="1">
                <a:solidFill>
                  <a:schemeClr val="hlink"/>
                </a:solidFill>
                <a:effectLst>
                  <a:outerShdw blurRad="38100" dist="38100" dir="2700000" algn="tl">
                    <a:srgbClr val="C0C0C0"/>
                  </a:outerShdw>
                </a:effectLst>
                <a:latin typeface="Times New Roman" panose="02020603050405020304" pitchFamily="18" charset="0"/>
              </a:rPr>
              <a:t>I</a:t>
            </a:r>
          </a:p>
        </p:txBody>
      </p:sp>
      <p:sp>
        <p:nvSpPr>
          <p:cNvPr id="567299" name="Text Box 3"/>
          <p:cNvSpPr txBox="1">
            <a:spLocks noChangeArrowheads="1"/>
          </p:cNvSpPr>
          <p:nvPr/>
        </p:nvSpPr>
        <p:spPr bwMode="auto">
          <a:xfrm>
            <a:off x="862013" y="1219200"/>
            <a:ext cx="65293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en-US" sz="2400" i="1">
                <a:solidFill>
                  <a:srgbClr val="FF0066"/>
                </a:solidFill>
                <a:effectLst>
                  <a:outerShdw blurRad="38100" dist="38100" dir="2700000" algn="tl">
                    <a:srgbClr val="C0C0C0"/>
                  </a:outerShdw>
                </a:effectLst>
                <a:latin typeface="Times New Roman" panose="02020603050405020304" pitchFamily="18" charset="0"/>
              </a:rPr>
              <a:t>Table 12.2  </a:t>
            </a:r>
            <a:r>
              <a:rPr lang="en-US" altLang="en-US" sz="2400" i="1">
                <a:effectLst>
                  <a:outerShdw blurRad="38100" dist="38100" dir="2700000" algn="tl">
                    <a:srgbClr val="C0C0C0"/>
                  </a:outerShdw>
                </a:effectLst>
                <a:latin typeface="Times New Roman" panose="02020603050405020304" pitchFamily="18" charset="0"/>
              </a:rPr>
              <a:t>Description of flags in the control field</a:t>
            </a:r>
          </a:p>
        </p:txBody>
      </p:sp>
      <p:pic>
        <p:nvPicPr>
          <p:cNvPr id="20486" name="Picture 4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741488"/>
            <a:ext cx="7132638" cy="3375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360691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Slide Number Placeholder 2"/>
          <p:cNvSpPr>
            <a:spLocks noGrp="1"/>
          </p:cNvSpPr>
          <p:nvPr>
            <p:ph type="sldNum" sz="quarter" idx="4294967295"/>
          </p:nvPr>
        </p:nvSpPr>
        <p:spPr>
          <a:xfrm>
            <a:off x="7042150" y="6243638"/>
            <a:ext cx="1905000" cy="457200"/>
          </a:xfrm>
          <a:prstGeom prst="rect">
            <a:avLst/>
          </a:prstGeom>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F239DB48-7A62-40BC-9484-70AA2D1EE61C}" type="slidenum">
              <a:rPr lang="en-US" altLang="en-US" b="0"/>
              <a:pPr/>
              <a:t>15</a:t>
            </a:fld>
            <a:endParaRPr lang="en-US" altLang="en-US" b="0"/>
          </a:p>
        </p:txBody>
      </p:sp>
      <p:sp>
        <p:nvSpPr>
          <p:cNvPr id="21508" name="Text Box 2"/>
          <p:cNvSpPr txBox="1">
            <a:spLocks noChangeArrowheads="1"/>
          </p:cNvSpPr>
          <p:nvPr/>
        </p:nvSpPr>
        <p:spPr bwMode="auto">
          <a:xfrm>
            <a:off x="990600" y="90488"/>
            <a:ext cx="5715000" cy="461665"/>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dirty="0" err="1" smtClean="0">
                <a:latin typeface="Times New Roman" panose="02020603050405020304" pitchFamily="18" charset="0"/>
              </a:rPr>
              <a:t>Pseudoheader</a:t>
            </a:r>
            <a:r>
              <a:rPr lang="en-US" altLang="en-US" dirty="0" smtClean="0">
                <a:latin typeface="Times New Roman" panose="02020603050405020304" pitchFamily="18" charset="0"/>
              </a:rPr>
              <a:t> </a:t>
            </a:r>
            <a:r>
              <a:rPr lang="en-US" altLang="en-US" dirty="0">
                <a:latin typeface="Times New Roman" panose="02020603050405020304" pitchFamily="18" charset="0"/>
              </a:rPr>
              <a:t>added to the TCP datagram</a:t>
            </a:r>
          </a:p>
        </p:txBody>
      </p:sp>
      <p:pic>
        <p:nvPicPr>
          <p:cNvPr id="21516"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6050" y="849313"/>
            <a:ext cx="6051550" cy="5322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ounded Rectangular Callout 1"/>
          <p:cNvSpPr/>
          <p:nvPr/>
        </p:nvSpPr>
        <p:spPr>
          <a:xfrm>
            <a:off x="7620000" y="1828800"/>
            <a:ext cx="1327150" cy="612648"/>
          </a:xfrm>
          <a:prstGeom prst="wedgeRoundRectCallout">
            <a:avLst>
              <a:gd name="adj1" fmla="val -82938"/>
              <a:gd name="adj2" fmla="val -29802"/>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TCP </a:t>
            </a:r>
            <a:r>
              <a:rPr lang="en-US" sz="1600" dirty="0" err="1" smtClean="0">
                <a:solidFill>
                  <a:schemeClr val="tx1"/>
                </a:solidFill>
              </a:rPr>
              <a:t>Hdr</a:t>
            </a:r>
            <a:r>
              <a:rPr lang="en-US" sz="1600" dirty="0" smtClean="0">
                <a:solidFill>
                  <a:schemeClr val="tx1"/>
                </a:solidFill>
              </a:rPr>
              <a:t> + Data</a:t>
            </a:r>
            <a:endParaRPr lang="en-US" sz="1600" dirty="0">
              <a:solidFill>
                <a:schemeClr val="tx1"/>
              </a:solidFill>
            </a:endParaRPr>
          </a:p>
        </p:txBody>
      </p:sp>
    </p:spTree>
    <p:extLst>
      <p:ext uri="{BB962C8B-B14F-4D97-AF65-F5344CB8AC3E}">
        <p14:creationId xmlns:p14="http://schemas.microsoft.com/office/powerpoint/2010/main" val="15296874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Slide Number Placeholder 2"/>
          <p:cNvSpPr>
            <a:spLocks noGrp="1"/>
          </p:cNvSpPr>
          <p:nvPr>
            <p:ph type="sldNum" sz="quarter" idx="4294967295"/>
          </p:nvPr>
        </p:nvSpPr>
        <p:spPr>
          <a:xfrm>
            <a:off x="7042150" y="6243638"/>
            <a:ext cx="1905000" cy="457200"/>
          </a:xfrm>
          <a:prstGeom prst="rect">
            <a:avLst/>
          </a:prstGeom>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713A622B-9E64-4A90-8CAE-F82499429A50}" type="slidenum">
              <a:rPr lang="en-US" altLang="en-US" b="0"/>
              <a:pPr/>
              <a:t>16</a:t>
            </a:fld>
            <a:endParaRPr lang="en-US" altLang="en-US" b="0"/>
          </a:p>
        </p:txBody>
      </p:sp>
      <p:sp>
        <p:nvSpPr>
          <p:cNvPr id="22532" name="Rectangle 2"/>
          <p:cNvSpPr>
            <a:spLocks noChangeArrowheads="1"/>
          </p:cNvSpPr>
          <p:nvPr/>
        </p:nvSpPr>
        <p:spPr bwMode="auto">
          <a:xfrm>
            <a:off x="762000" y="2133600"/>
            <a:ext cx="7543800" cy="1247775"/>
          </a:xfrm>
          <a:prstGeom prst="rect">
            <a:avLst/>
          </a:prstGeom>
          <a:solidFill>
            <a:schemeClr val="bg1"/>
          </a:solidFill>
          <a:ln w="57150">
            <a:solidFill>
              <a:schemeClr val="accent5">
                <a:lumMod val="60000"/>
                <a:lumOff val="40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spcBef>
                <a:spcPts val="1200"/>
              </a:spcBef>
              <a:spcAft>
                <a:spcPts val="1000"/>
              </a:spcAft>
            </a:pPr>
            <a:r>
              <a:rPr lang="en-US" altLang="en-US" sz="3600" b="0" i="1">
                <a:latin typeface="Times New Roman" panose="02020603050405020304" pitchFamily="18" charset="0"/>
              </a:rPr>
              <a:t>The inclusion of the checksum in TCP is mandatory.</a:t>
            </a:r>
          </a:p>
        </p:txBody>
      </p:sp>
    </p:spTree>
    <p:extLst>
      <p:ext uri="{BB962C8B-B14F-4D97-AF65-F5344CB8AC3E}">
        <p14:creationId xmlns:p14="http://schemas.microsoft.com/office/powerpoint/2010/main" val="82636587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Slide Number Placeholder 2"/>
          <p:cNvSpPr>
            <a:spLocks noGrp="1"/>
          </p:cNvSpPr>
          <p:nvPr>
            <p:ph type="sldNum" sz="quarter" idx="4294967295"/>
          </p:nvPr>
        </p:nvSpPr>
        <p:spPr>
          <a:xfrm>
            <a:off x="7042150" y="6243638"/>
            <a:ext cx="1905000" cy="457200"/>
          </a:xfrm>
          <a:prstGeom prst="rect">
            <a:avLst/>
          </a:prstGeom>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4908AF06-1FF8-45AC-AAD6-3D71C8514585}" type="slidenum">
              <a:rPr lang="en-US" altLang="en-US" b="0"/>
              <a:pPr/>
              <a:t>17</a:t>
            </a:fld>
            <a:endParaRPr lang="en-US" altLang="en-US" b="0"/>
          </a:p>
        </p:txBody>
      </p:sp>
      <p:sp>
        <p:nvSpPr>
          <p:cNvPr id="23556" name="Text Box 2"/>
          <p:cNvSpPr txBox="1">
            <a:spLocks noChangeArrowheads="1"/>
          </p:cNvSpPr>
          <p:nvPr/>
        </p:nvSpPr>
        <p:spPr bwMode="auto">
          <a:xfrm>
            <a:off x="838200" y="381942"/>
            <a:ext cx="5715000" cy="461665"/>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dirty="0" smtClean="0">
                <a:latin typeface="Times New Roman" panose="02020603050405020304" pitchFamily="18" charset="0"/>
              </a:rPr>
              <a:t>Encapsulation </a:t>
            </a:r>
            <a:r>
              <a:rPr lang="en-US" altLang="en-US" dirty="0">
                <a:latin typeface="Times New Roman" panose="02020603050405020304" pitchFamily="18" charset="0"/>
              </a:rPr>
              <a:t>and </a:t>
            </a:r>
            <a:r>
              <a:rPr lang="en-US" altLang="en-US" dirty="0" err="1">
                <a:latin typeface="Times New Roman" panose="02020603050405020304" pitchFamily="18" charset="0"/>
              </a:rPr>
              <a:t>decapsulation</a:t>
            </a:r>
            <a:endParaRPr lang="en-US" altLang="en-US" dirty="0">
              <a:latin typeface="Times New Roman" panose="02020603050405020304" pitchFamily="18" charset="0"/>
            </a:endParaRPr>
          </a:p>
        </p:txBody>
      </p:sp>
      <p:pic>
        <p:nvPicPr>
          <p:cNvPr id="23564"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5100" y="3041650"/>
            <a:ext cx="6272213" cy="773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2659465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9" name="Slide Number Placeholder 2"/>
          <p:cNvSpPr>
            <a:spLocks noGrp="1"/>
          </p:cNvSpPr>
          <p:nvPr>
            <p:ph type="sldNum" sz="quarter" idx="4294967295"/>
          </p:nvPr>
        </p:nvSpPr>
        <p:spPr>
          <a:xfrm>
            <a:off x="7042150" y="6243638"/>
            <a:ext cx="1905000" cy="457200"/>
          </a:xfrm>
          <a:prstGeom prst="rect">
            <a:avLst/>
          </a:prstGeom>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D67EA9E1-2B71-4B42-8466-6041CA938990}" type="slidenum">
              <a:rPr lang="en-US" altLang="en-US" b="0"/>
              <a:pPr/>
              <a:t>18</a:t>
            </a:fld>
            <a:endParaRPr lang="en-US" altLang="en-US" b="0"/>
          </a:p>
        </p:txBody>
      </p:sp>
      <p:sp>
        <p:nvSpPr>
          <p:cNvPr id="24581" name="Text Box 6"/>
          <p:cNvSpPr txBox="1">
            <a:spLocks noChangeArrowheads="1"/>
          </p:cNvSpPr>
          <p:nvPr/>
        </p:nvSpPr>
        <p:spPr bwMode="auto">
          <a:xfrm>
            <a:off x="228600" y="354013"/>
            <a:ext cx="443121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z="3600" dirty="0" smtClean="0">
                <a:latin typeface="Arial" panose="020B0604020202020204" pitchFamily="34" charset="0"/>
              </a:rPr>
              <a:t>A TCP </a:t>
            </a:r>
            <a:r>
              <a:rPr lang="en-US" altLang="en-US" sz="3200" dirty="0" smtClean="0">
                <a:latin typeface="Arial" panose="020B0604020202020204" pitchFamily="34" charset="0"/>
              </a:rPr>
              <a:t>CONNECTION</a:t>
            </a:r>
            <a:endParaRPr lang="en-US" altLang="en-US" sz="3600" dirty="0">
              <a:latin typeface="Arial" panose="020B0604020202020204" pitchFamily="34" charset="0"/>
            </a:endParaRPr>
          </a:p>
        </p:txBody>
      </p:sp>
      <p:sp>
        <p:nvSpPr>
          <p:cNvPr id="476167" name="Rectangle 7"/>
          <p:cNvSpPr>
            <a:spLocks noChangeArrowheads="1"/>
          </p:cNvSpPr>
          <p:nvPr/>
        </p:nvSpPr>
        <p:spPr bwMode="auto">
          <a:xfrm>
            <a:off x="304800" y="1371600"/>
            <a:ext cx="807720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defRPr/>
            </a:pPr>
            <a:r>
              <a:rPr lang="en-US" altLang="en-US" dirty="0">
                <a:effectLst>
                  <a:outerShdw blurRad="38100" dist="38100" dir="2700000" algn="tl">
                    <a:srgbClr val="C0C0C0"/>
                  </a:outerShdw>
                </a:effectLst>
                <a:latin typeface="Times New Roman" panose="02020603050405020304" pitchFamily="18" charset="0"/>
              </a:rPr>
              <a:t>TCP is connection-oriented. A connection-oriented transport protocol establishes a virtual path between the source and destination. All of the segments belonging to a message are then sent over this virtual path. A connection-oriented transmission requires three phases: connection establishment, data transfer, and connection termination.</a:t>
            </a:r>
          </a:p>
        </p:txBody>
      </p:sp>
      <p:sp>
        <p:nvSpPr>
          <p:cNvPr id="476169" name="Rectangle 9"/>
          <p:cNvSpPr>
            <a:spLocks noChangeArrowheads="1"/>
          </p:cNvSpPr>
          <p:nvPr/>
        </p:nvSpPr>
        <p:spPr bwMode="auto">
          <a:xfrm>
            <a:off x="685800" y="3810000"/>
            <a:ext cx="7315200" cy="156966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7620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42900" indent="-342900">
              <a:buFont typeface="Arial" panose="020B0604020202020204" pitchFamily="34" charset="0"/>
              <a:buChar char="•"/>
              <a:defRPr/>
            </a:pPr>
            <a:r>
              <a:rPr lang="en-US" altLang="en-US" dirty="0">
                <a:latin typeface="+mn-lt"/>
              </a:rPr>
              <a:t>Connection Establishment</a:t>
            </a:r>
          </a:p>
          <a:p>
            <a:pPr marL="342900" indent="-342900">
              <a:buFont typeface="Arial" panose="020B0604020202020204" pitchFamily="34" charset="0"/>
              <a:buChar char="•"/>
              <a:defRPr/>
            </a:pPr>
            <a:r>
              <a:rPr lang="en-US" altLang="en-US" dirty="0">
                <a:latin typeface="+mn-lt"/>
              </a:rPr>
              <a:t>Data Transfer</a:t>
            </a:r>
          </a:p>
          <a:p>
            <a:pPr marL="342900" indent="-342900">
              <a:buFont typeface="Arial" panose="020B0604020202020204" pitchFamily="34" charset="0"/>
              <a:buChar char="•"/>
              <a:defRPr/>
            </a:pPr>
            <a:r>
              <a:rPr lang="en-US" altLang="en-US" dirty="0">
                <a:latin typeface="+mn-lt"/>
              </a:rPr>
              <a:t>Connection Termination</a:t>
            </a:r>
          </a:p>
          <a:p>
            <a:pPr marL="342900" indent="-342900">
              <a:buFont typeface="Arial" panose="020B0604020202020204" pitchFamily="34" charset="0"/>
              <a:buChar char="•"/>
              <a:defRPr/>
            </a:pPr>
            <a:r>
              <a:rPr lang="en-US" altLang="en-US" dirty="0">
                <a:latin typeface="+mn-lt"/>
              </a:rPr>
              <a:t>Connection Reset</a:t>
            </a:r>
          </a:p>
        </p:txBody>
      </p:sp>
    </p:spTree>
    <p:extLst>
      <p:ext uri="{BB962C8B-B14F-4D97-AF65-F5344CB8AC3E}">
        <p14:creationId xmlns:p14="http://schemas.microsoft.com/office/powerpoint/2010/main" val="56625172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Slide Number Placeholder 2"/>
          <p:cNvSpPr>
            <a:spLocks noGrp="1"/>
          </p:cNvSpPr>
          <p:nvPr>
            <p:ph type="sldNum" sz="quarter" idx="4294967295"/>
          </p:nvPr>
        </p:nvSpPr>
        <p:spPr>
          <a:xfrm>
            <a:off x="7042150" y="6243638"/>
            <a:ext cx="1905000" cy="457200"/>
          </a:xfrm>
          <a:prstGeom prst="rect">
            <a:avLst/>
          </a:prstGeom>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D4F9C454-F3A0-417A-9FA2-0A3A1A35D410}" type="slidenum">
              <a:rPr lang="en-US" altLang="en-US" b="0"/>
              <a:pPr/>
              <a:t>19</a:t>
            </a:fld>
            <a:endParaRPr lang="en-US" altLang="en-US" b="0"/>
          </a:p>
        </p:txBody>
      </p:sp>
      <p:sp>
        <p:nvSpPr>
          <p:cNvPr id="25604" name="Text Box 2"/>
          <p:cNvSpPr txBox="1">
            <a:spLocks noChangeArrowheads="1"/>
          </p:cNvSpPr>
          <p:nvPr/>
        </p:nvSpPr>
        <p:spPr bwMode="auto">
          <a:xfrm>
            <a:off x="405581" y="457200"/>
            <a:ext cx="8153400" cy="523220"/>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z="2800" dirty="0" smtClean="0">
                <a:latin typeface="+mj-lt"/>
              </a:rPr>
              <a:t>Connection </a:t>
            </a:r>
            <a:r>
              <a:rPr lang="en-US" altLang="en-US" sz="2800" dirty="0">
                <a:latin typeface="+mj-lt"/>
              </a:rPr>
              <a:t>establishment </a:t>
            </a:r>
            <a:r>
              <a:rPr lang="en-US" altLang="en-US" sz="2800" dirty="0" smtClean="0">
                <a:latin typeface="+mj-lt"/>
              </a:rPr>
              <a:t>-- three-way </a:t>
            </a:r>
            <a:r>
              <a:rPr lang="en-US" altLang="en-US" sz="2800" dirty="0">
                <a:latin typeface="+mj-lt"/>
              </a:rPr>
              <a:t>handshaking</a:t>
            </a:r>
          </a:p>
        </p:txBody>
      </p:sp>
      <p:pic>
        <p:nvPicPr>
          <p:cNvPr id="25612"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8675" y="1450975"/>
            <a:ext cx="7705725" cy="4645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14774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endParaRPr kumimoji="1" lang="en-US" sz="3200" cap="none" dirty="0">
              <a:latin typeface="Arial" pitchFamily="-110" charset="0"/>
            </a:endParaRPr>
          </a:p>
        </p:txBody>
      </p:sp>
      <p:sp>
        <p:nvSpPr>
          <p:cNvPr id="5" name="Text Placeholder 4"/>
          <p:cNvSpPr>
            <a:spLocks noGrp="1"/>
          </p:cNvSpPr>
          <p:nvPr>
            <p:ph type="body" idx="1"/>
          </p:nvPr>
        </p:nvSpPr>
        <p:spPr>
          <a:xfrm>
            <a:off x="685800" y="1905000"/>
            <a:ext cx="7772400" cy="1500187"/>
          </a:xfrm>
        </p:spPr>
        <p:txBody>
          <a:bodyPr/>
          <a:lstStyle/>
          <a:p>
            <a:pPr algn="ctr"/>
            <a:r>
              <a:rPr kumimoji="1" lang="en-US" sz="4000" b="1" cap="all" dirty="0" smtClean="0">
                <a:solidFill>
                  <a:schemeClr val="tx2"/>
                </a:solidFill>
                <a:latin typeface="Arial" pitchFamily="-110" charset="0"/>
              </a:rPr>
              <a:t>9. Transport Layer – TCP/UDP</a:t>
            </a:r>
            <a:endParaRPr kumimoji="1" lang="en-US" sz="4000" b="1" cap="all" dirty="0" smtClean="0">
              <a:solidFill>
                <a:schemeClr val="tx2"/>
              </a:solidFill>
              <a:latin typeface="Arial" pitchFamily="-110" charset="0"/>
            </a:endParaRPr>
          </a:p>
        </p:txBody>
      </p:sp>
      <p:sp>
        <p:nvSpPr>
          <p:cNvPr id="2" name="Slide Number Placeholder 1"/>
          <p:cNvSpPr>
            <a:spLocks noGrp="1"/>
          </p:cNvSpPr>
          <p:nvPr>
            <p:ph type="sldNum" sz="quarter" idx="12"/>
          </p:nvPr>
        </p:nvSpPr>
        <p:spPr/>
        <p:txBody>
          <a:bodyPr/>
          <a:lstStyle/>
          <a:p>
            <a:fld id="{D08B9C47-D783-9040-89DA-8EF84378EE92}" type="slidenum">
              <a:rPr lang="en-US" smtClean="0"/>
              <a:pPr/>
              <a:t>2</a:t>
            </a:fld>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Slide Number Placeholder 2"/>
          <p:cNvSpPr>
            <a:spLocks noGrp="1"/>
          </p:cNvSpPr>
          <p:nvPr>
            <p:ph type="sldNum" sz="quarter" idx="4294967295"/>
          </p:nvPr>
        </p:nvSpPr>
        <p:spPr>
          <a:xfrm>
            <a:off x="7042150" y="6243638"/>
            <a:ext cx="1905000" cy="457200"/>
          </a:xfrm>
          <a:prstGeom prst="rect">
            <a:avLst/>
          </a:prstGeom>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A8BE9853-81A1-40EE-B1AC-D27CD4BF318D}" type="slidenum">
              <a:rPr lang="en-US" altLang="en-US" b="0"/>
              <a:pPr/>
              <a:t>20</a:t>
            </a:fld>
            <a:endParaRPr lang="en-US" altLang="en-US" b="0"/>
          </a:p>
        </p:txBody>
      </p:sp>
      <p:sp>
        <p:nvSpPr>
          <p:cNvPr id="26628" name="Rectangle 2"/>
          <p:cNvSpPr>
            <a:spLocks noChangeArrowheads="1"/>
          </p:cNvSpPr>
          <p:nvPr/>
        </p:nvSpPr>
        <p:spPr bwMode="auto">
          <a:xfrm>
            <a:off x="838200" y="2943225"/>
            <a:ext cx="7543800" cy="1247775"/>
          </a:xfrm>
          <a:prstGeom prst="rect">
            <a:avLst/>
          </a:prstGeom>
          <a:solidFill>
            <a:schemeClr val="bg1"/>
          </a:solidFill>
          <a:ln w="57150">
            <a:solidFill>
              <a:schemeClr val="accent5">
                <a:lumMod val="60000"/>
                <a:lumOff val="40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spcBef>
                <a:spcPts val="1200"/>
              </a:spcBef>
              <a:spcAft>
                <a:spcPts val="1000"/>
              </a:spcAft>
            </a:pPr>
            <a:r>
              <a:rPr lang="en-US" altLang="en-US" sz="3600" b="0" i="1" dirty="0">
                <a:latin typeface="Times New Roman" panose="02020603050405020304" pitchFamily="18" charset="0"/>
              </a:rPr>
              <a:t>A SYN segment cannot carry data, but it consumes one sequence number.</a:t>
            </a:r>
          </a:p>
        </p:txBody>
      </p:sp>
    </p:spTree>
    <p:extLst>
      <p:ext uri="{BB962C8B-B14F-4D97-AF65-F5344CB8AC3E}">
        <p14:creationId xmlns:p14="http://schemas.microsoft.com/office/powerpoint/2010/main" val="331088248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Slide Number Placeholder 2"/>
          <p:cNvSpPr>
            <a:spLocks noGrp="1"/>
          </p:cNvSpPr>
          <p:nvPr>
            <p:ph type="sldNum" sz="quarter" idx="4294967295"/>
          </p:nvPr>
        </p:nvSpPr>
        <p:spPr>
          <a:xfrm>
            <a:off x="7042150" y="6243638"/>
            <a:ext cx="1905000" cy="457200"/>
          </a:xfrm>
          <a:prstGeom prst="rect">
            <a:avLst/>
          </a:prstGeom>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791EAA19-FF47-4760-85B0-33925D61F29F}" type="slidenum">
              <a:rPr lang="en-US" altLang="en-US" b="0"/>
              <a:pPr/>
              <a:t>21</a:t>
            </a:fld>
            <a:endParaRPr lang="en-US" altLang="en-US" b="0"/>
          </a:p>
        </p:txBody>
      </p:sp>
      <p:sp>
        <p:nvSpPr>
          <p:cNvPr id="27652" name="Rectangle 2"/>
          <p:cNvSpPr>
            <a:spLocks noChangeArrowheads="1"/>
          </p:cNvSpPr>
          <p:nvPr/>
        </p:nvSpPr>
        <p:spPr bwMode="auto">
          <a:xfrm>
            <a:off x="838200" y="2622550"/>
            <a:ext cx="7543800" cy="1797050"/>
          </a:xfrm>
          <a:prstGeom prst="rect">
            <a:avLst/>
          </a:prstGeom>
          <a:solidFill>
            <a:schemeClr val="bg1"/>
          </a:solidFill>
          <a:ln w="57150">
            <a:solidFill>
              <a:schemeClr val="accent5">
                <a:lumMod val="60000"/>
                <a:lumOff val="40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spcBef>
                <a:spcPts val="1200"/>
              </a:spcBef>
              <a:spcAft>
                <a:spcPts val="1000"/>
              </a:spcAft>
            </a:pPr>
            <a:r>
              <a:rPr lang="en-US" altLang="en-US" sz="3600" b="0" i="1">
                <a:latin typeface="Times New Roman" panose="02020603050405020304" pitchFamily="18" charset="0"/>
              </a:rPr>
              <a:t>A SYN + ACK segment cannot carry data, but does consume one</a:t>
            </a:r>
            <a:br>
              <a:rPr lang="en-US" altLang="en-US" sz="3600" b="0" i="1">
                <a:latin typeface="Times New Roman" panose="02020603050405020304" pitchFamily="18" charset="0"/>
              </a:rPr>
            </a:br>
            <a:r>
              <a:rPr lang="en-US" altLang="en-US" sz="3600" b="0" i="1">
                <a:latin typeface="Times New Roman" panose="02020603050405020304" pitchFamily="18" charset="0"/>
              </a:rPr>
              <a:t>sequence number.</a:t>
            </a:r>
          </a:p>
        </p:txBody>
      </p:sp>
    </p:spTree>
    <p:extLst>
      <p:ext uri="{BB962C8B-B14F-4D97-AF65-F5344CB8AC3E}">
        <p14:creationId xmlns:p14="http://schemas.microsoft.com/office/powerpoint/2010/main" val="349286307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Slide Number Placeholder 2"/>
          <p:cNvSpPr>
            <a:spLocks noGrp="1"/>
          </p:cNvSpPr>
          <p:nvPr>
            <p:ph type="sldNum" sz="quarter" idx="4294967295"/>
          </p:nvPr>
        </p:nvSpPr>
        <p:spPr>
          <a:xfrm>
            <a:off x="7042150" y="6243638"/>
            <a:ext cx="1905000" cy="457200"/>
          </a:xfrm>
          <a:prstGeom prst="rect">
            <a:avLst/>
          </a:prstGeom>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DD909685-DD0F-49B3-A8F0-F700410C4BC7}" type="slidenum">
              <a:rPr lang="en-US" altLang="en-US" b="0"/>
              <a:pPr/>
              <a:t>22</a:t>
            </a:fld>
            <a:endParaRPr lang="en-US" altLang="en-US" b="0"/>
          </a:p>
        </p:txBody>
      </p:sp>
      <p:sp>
        <p:nvSpPr>
          <p:cNvPr id="28676" name="Rectangle 2"/>
          <p:cNvSpPr>
            <a:spLocks noChangeArrowheads="1"/>
          </p:cNvSpPr>
          <p:nvPr/>
        </p:nvSpPr>
        <p:spPr bwMode="auto">
          <a:xfrm>
            <a:off x="838200" y="2638425"/>
            <a:ext cx="7543800" cy="1247775"/>
          </a:xfrm>
          <a:prstGeom prst="rect">
            <a:avLst/>
          </a:prstGeom>
          <a:solidFill>
            <a:schemeClr val="bg1"/>
          </a:solidFill>
          <a:ln w="57150">
            <a:solidFill>
              <a:schemeClr val="accent5">
                <a:lumMod val="60000"/>
                <a:lumOff val="40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spcBef>
                <a:spcPts val="1200"/>
              </a:spcBef>
              <a:spcAft>
                <a:spcPts val="1000"/>
              </a:spcAft>
            </a:pPr>
            <a:r>
              <a:rPr lang="en-US" altLang="en-US" sz="3600" b="0" i="1" dirty="0">
                <a:latin typeface="Times New Roman" panose="02020603050405020304" pitchFamily="18" charset="0"/>
              </a:rPr>
              <a:t>An ACK segment, if carrying no data, consumes no sequence number.</a:t>
            </a:r>
          </a:p>
        </p:txBody>
      </p:sp>
    </p:spTree>
    <p:extLst>
      <p:ext uri="{BB962C8B-B14F-4D97-AF65-F5344CB8AC3E}">
        <p14:creationId xmlns:p14="http://schemas.microsoft.com/office/powerpoint/2010/main" val="271366321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Slide Number Placeholder 2"/>
          <p:cNvSpPr>
            <a:spLocks noGrp="1"/>
          </p:cNvSpPr>
          <p:nvPr>
            <p:ph type="sldNum" sz="quarter" idx="4294967295"/>
          </p:nvPr>
        </p:nvSpPr>
        <p:spPr>
          <a:xfrm>
            <a:off x="7042150" y="6243638"/>
            <a:ext cx="1905000" cy="457200"/>
          </a:xfrm>
          <a:prstGeom prst="rect">
            <a:avLst/>
          </a:prstGeom>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59231F51-E435-4C51-85EE-2249BBED6932}" type="slidenum">
              <a:rPr lang="en-US" altLang="en-US" b="0"/>
              <a:pPr/>
              <a:t>23</a:t>
            </a:fld>
            <a:endParaRPr lang="en-US" altLang="en-US" b="0"/>
          </a:p>
        </p:txBody>
      </p:sp>
      <p:sp>
        <p:nvSpPr>
          <p:cNvPr id="29700" name="Text Box 2"/>
          <p:cNvSpPr txBox="1">
            <a:spLocks noChangeArrowheads="1"/>
          </p:cNvSpPr>
          <p:nvPr/>
        </p:nvSpPr>
        <p:spPr bwMode="auto">
          <a:xfrm>
            <a:off x="838200" y="233868"/>
            <a:ext cx="5715000" cy="584775"/>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z="3200" dirty="0" smtClean="0">
                <a:latin typeface="+mj-lt"/>
              </a:rPr>
              <a:t>Data </a:t>
            </a:r>
            <a:r>
              <a:rPr lang="en-US" altLang="en-US" sz="3200" dirty="0">
                <a:latin typeface="+mj-lt"/>
              </a:rPr>
              <a:t>transfer</a:t>
            </a:r>
          </a:p>
        </p:txBody>
      </p:sp>
      <p:sp>
        <p:nvSpPr>
          <p:cNvPr id="29706"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pic>
        <p:nvPicPr>
          <p:cNvPr id="29708"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1246188"/>
            <a:ext cx="5054600" cy="5230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8283667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Slide Number Placeholder 2"/>
          <p:cNvSpPr>
            <a:spLocks noGrp="1"/>
          </p:cNvSpPr>
          <p:nvPr>
            <p:ph type="sldNum" sz="quarter" idx="4294967295"/>
          </p:nvPr>
        </p:nvSpPr>
        <p:spPr>
          <a:xfrm>
            <a:off x="7042150" y="6243638"/>
            <a:ext cx="1905000" cy="457200"/>
          </a:xfrm>
          <a:prstGeom prst="rect">
            <a:avLst/>
          </a:prstGeom>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338BF422-C7E1-46C8-8917-CB57C9448609}" type="slidenum">
              <a:rPr lang="en-US" altLang="en-US" b="0"/>
              <a:pPr/>
              <a:t>24</a:t>
            </a:fld>
            <a:endParaRPr lang="en-US" altLang="en-US" b="0"/>
          </a:p>
        </p:txBody>
      </p:sp>
      <p:sp>
        <p:nvSpPr>
          <p:cNvPr id="30724" name="Rectangle 2"/>
          <p:cNvSpPr>
            <a:spLocks noChangeArrowheads="1"/>
          </p:cNvSpPr>
          <p:nvPr/>
        </p:nvSpPr>
        <p:spPr bwMode="auto">
          <a:xfrm>
            <a:off x="838200" y="2546350"/>
            <a:ext cx="7543800" cy="1797050"/>
          </a:xfrm>
          <a:prstGeom prst="rect">
            <a:avLst/>
          </a:prstGeom>
          <a:solidFill>
            <a:schemeClr val="bg1"/>
          </a:solidFill>
          <a:ln w="57150">
            <a:solidFill>
              <a:schemeClr val="accent5">
                <a:lumMod val="60000"/>
                <a:lumOff val="40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spcBef>
                <a:spcPts val="1200"/>
              </a:spcBef>
              <a:spcAft>
                <a:spcPts val="1000"/>
              </a:spcAft>
            </a:pPr>
            <a:r>
              <a:rPr lang="en-US" altLang="en-US" sz="3600" b="0" i="1" dirty="0">
                <a:latin typeface="Times New Roman" panose="02020603050405020304" pitchFamily="18" charset="0"/>
              </a:rPr>
              <a:t>The FIN segment consumes one sequence number if it does not carry data.</a:t>
            </a:r>
          </a:p>
        </p:txBody>
      </p:sp>
    </p:spTree>
    <p:extLst>
      <p:ext uri="{BB962C8B-B14F-4D97-AF65-F5344CB8AC3E}">
        <p14:creationId xmlns:p14="http://schemas.microsoft.com/office/powerpoint/2010/main" val="426602723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Slide Number Placeholder 2"/>
          <p:cNvSpPr>
            <a:spLocks noGrp="1"/>
          </p:cNvSpPr>
          <p:nvPr>
            <p:ph type="sldNum" sz="quarter" idx="4294967295"/>
          </p:nvPr>
        </p:nvSpPr>
        <p:spPr>
          <a:xfrm>
            <a:off x="7042150" y="6243638"/>
            <a:ext cx="1905000" cy="457200"/>
          </a:xfrm>
          <a:prstGeom prst="rect">
            <a:avLst/>
          </a:prstGeom>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CF11C6C3-75A2-4D2C-82AE-24A57DDF880D}" type="slidenum">
              <a:rPr lang="en-US" altLang="en-US" b="0"/>
              <a:pPr/>
              <a:t>25</a:t>
            </a:fld>
            <a:endParaRPr lang="en-US" altLang="en-US" b="0"/>
          </a:p>
        </p:txBody>
      </p:sp>
      <p:sp>
        <p:nvSpPr>
          <p:cNvPr id="31748" name="Text Box 2"/>
          <p:cNvSpPr txBox="1">
            <a:spLocks noChangeArrowheads="1"/>
          </p:cNvSpPr>
          <p:nvPr/>
        </p:nvSpPr>
        <p:spPr bwMode="auto">
          <a:xfrm>
            <a:off x="536574" y="381000"/>
            <a:ext cx="7769225" cy="523220"/>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z="2800" dirty="0" smtClean="0">
                <a:latin typeface="+mj-lt"/>
              </a:rPr>
              <a:t>Connection </a:t>
            </a:r>
            <a:r>
              <a:rPr lang="en-US" altLang="en-US" sz="2800" dirty="0">
                <a:latin typeface="+mj-lt"/>
              </a:rPr>
              <a:t>termination using three-way handshaking</a:t>
            </a:r>
          </a:p>
        </p:txBody>
      </p:sp>
      <p:pic>
        <p:nvPicPr>
          <p:cNvPr id="31756"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6575" y="1371600"/>
            <a:ext cx="7769225"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8875163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Slide Number Placeholder 2"/>
          <p:cNvSpPr>
            <a:spLocks noGrp="1"/>
          </p:cNvSpPr>
          <p:nvPr>
            <p:ph type="sldNum" sz="quarter" idx="4294967295"/>
          </p:nvPr>
        </p:nvSpPr>
        <p:spPr>
          <a:xfrm>
            <a:off x="7042150" y="6243638"/>
            <a:ext cx="1905000" cy="457200"/>
          </a:xfrm>
          <a:prstGeom prst="rect">
            <a:avLst/>
          </a:prstGeom>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8407081D-9708-4735-862F-1433B54102F5}" type="slidenum">
              <a:rPr lang="en-US" altLang="en-US" b="0"/>
              <a:pPr/>
              <a:t>26</a:t>
            </a:fld>
            <a:endParaRPr lang="en-US" altLang="en-US" b="0"/>
          </a:p>
        </p:txBody>
      </p:sp>
      <p:sp>
        <p:nvSpPr>
          <p:cNvPr id="32772" name="Rectangle 2"/>
          <p:cNvSpPr>
            <a:spLocks noChangeArrowheads="1"/>
          </p:cNvSpPr>
          <p:nvPr/>
        </p:nvSpPr>
        <p:spPr bwMode="auto">
          <a:xfrm>
            <a:off x="838200" y="2622550"/>
            <a:ext cx="7543800" cy="1797050"/>
          </a:xfrm>
          <a:prstGeom prst="rect">
            <a:avLst/>
          </a:prstGeom>
          <a:solidFill>
            <a:schemeClr val="bg1"/>
          </a:solidFill>
          <a:ln w="57150">
            <a:solidFill>
              <a:schemeClr val="accent5">
                <a:lumMod val="60000"/>
                <a:lumOff val="40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spcBef>
                <a:spcPts val="1200"/>
              </a:spcBef>
              <a:spcAft>
                <a:spcPts val="1000"/>
              </a:spcAft>
            </a:pPr>
            <a:r>
              <a:rPr lang="en-US" altLang="en-US" sz="3600" b="0" i="1">
                <a:latin typeface="Times New Roman" panose="02020603050405020304" pitchFamily="18" charset="0"/>
              </a:rPr>
              <a:t>The FIN + ACK segment consumes one sequence number if it does not carry data.</a:t>
            </a:r>
          </a:p>
        </p:txBody>
      </p:sp>
    </p:spTree>
    <p:extLst>
      <p:ext uri="{BB962C8B-B14F-4D97-AF65-F5344CB8AC3E}">
        <p14:creationId xmlns:p14="http://schemas.microsoft.com/office/powerpoint/2010/main" val="262577398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Slide Number Placeholder 2"/>
          <p:cNvSpPr>
            <a:spLocks noGrp="1"/>
          </p:cNvSpPr>
          <p:nvPr>
            <p:ph type="sldNum" sz="quarter" idx="4294967295"/>
          </p:nvPr>
        </p:nvSpPr>
        <p:spPr>
          <a:xfrm>
            <a:off x="7042150" y="6243638"/>
            <a:ext cx="1905000" cy="457200"/>
          </a:xfrm>
          <a:prstGeom prst="rect">
            <a:avLst/>
          </a:prstGeom>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8EBB256D-EAA2-4B11-BEC6-4AF6D67B8B93}" type="slidenum">
              <a:rPr lang="en-US" altLang="en-US" b="0"/>
              <a:pPr/>
              <a:t>27</a:t>
            </a:fld>
            <a:endParaRPr lang="en-US" altLang="en-US" b="0"/>
          </a:p>
        </p:txBody>
      </p:sp>
      <p:sp>
        <p:nvSpPr>
          <p:cNvPr id="33796" name="Text Box 2"/>
          <p:cNvSpPr txBox="1">
            <a:spLocks noChangeArrowheads="1"/>
          </p:cNvSpPr>
          <p:nvPr/>
        </p:nvSpPr>
        <p:spPr bwMode="auto">
          <a:xfrm>
            <a:off x="990600" y="90488"/>
            <a:ext cx="5715000" cy="523220"/>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z="2800" dirty="0" smtClean="0">
                <a:latin typeface="+mj-lt"/>
              </a:rPr>
              <a:t>Half-close</a:t>
            </a:r>
            <a:endParaRPr lang="en-US" altLang="en-US" sz="2800" dirty="0">
              <a:latin typeface="+mj-lt"/>
            </a:endParaRPr>
          </a:p>
        </p:txBody>
      </p:sp>
      <p:pic>
        <p:nvPicPr>
          <p:cNvPr id="33804" name="Picture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762000"/>
            <a:ext cx="5548313" cy="5767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2042987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Slide Number Placeholder 2"/>
          <p:cNvSpPr>
            <a:spLocks noGrp="1"/>
          </p:cNvSpPr>
          <p:nvPr>
            <p:ph type="sldNum" sz="quarter" idx="4294967295"/>
          </p:nvPr>
        </p:nvSpPr>
        <p:spPr>
          <a:xfrm>
            <a:off x="7042150" y="6243638"/>
            <a:ext cx="1905000" cy="457200"/>
          </a:xfrm>
          <a:prstGeom prst="rect">
            <a:avLst/>
          </a:prstGeom>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E14A2C97-29D3-42B8-BDCD-CB7EFA2A7890}" type="slidenum">
              <a:rPr lang="en-US" altLang="en-US" b="0"/>
              <a:pPr/>
              <a:t>28</a:t>
            </a:fld>
            <a:endParaRPr lang="en-US" altLang="en-US" b="0"/>
          </a:p>
        </p:txBody>
      </p:sp>
      <p:sp>
        <p:nvSpPr>
          <p:cNvPr id="568323" name="Text Box 3"/>
          <p:cNvSpPr txBox="1">
            <a:spLocks noChangeArrowheads="1"/>
          </p:cNvSpPr>
          <p:nvPr/>
        </p:nvSpPr>
        <p:spPr bwMode="auto">
          <a:xfrm>
            <a:off x="685800" y="990600"/>
            <a:ext cx="199605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en-US" sz="2400" i="1" dirty="0" smtClean="0">
                <a:effectLst>
                  <a:outerShdw blurRad="38100" dist="38100" dir="2700000" algn="tl">
                    <a:srgbClr val="C0C0C0"/>
                  </a:outerShdw>
                </a:effectLst>
                <a:latin typeface="Times New Roman" panose="02020603050405020304" pitchFamily="18" charset="0"/>
              </a:rPr>
              <a:t>States </a:t>
            </a:r>
            <a:r>
              <a:rPr lang="en-US" altLang="en-US" sz="2400" i="1" dirty="0">
                <a:effectLst>
                  <a:outerShdw blurRad="38100" dist="38100" dir="2700000" algn="tl">
                    <a:srgbClr val="C0C0C0"/>
                  </a:outerShdw>
                </a:effectLst>
                <a:latin typeface="Times New Roman" panose="02020603050405020304" pitchFamily="18" charset="0"/>
              </a:rPr>
              <a:t>for TCP</a:t>
            </a:r>
          </a:p>
        </p:txBody>
      </p:sp>
      <p:pic>
        <p:nvPicPr>
          <p:cNvPr id="35845" name="Picture 4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0225" y="1371600"/>
            <a:ext cx="8080375"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3950553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Slide Number Placeholder 2"/>
          <p:cNvSpPr>
            <a:spLocks noGrp="1"/>
          </p:cNvSpPr>
          <p:nvPr>
            <p:ph type="sldNum" sz="quarter" idx="4294967295"/>
          </p:nvPr>
        </p:nvSpPr>
        <p:spPr>
          <a:xfrm>
            <a:off x="7042150" y="6243638"/>
            <a:ext cx="1905000" cy="457200"/>
          </a:xfrm>
          <a:prstGeom prst="rect">
            <a:avLst/>
          </a:prstGeom>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97A35BB1-743F-46C1-B50D-FA3605E1EEA7}" type="slidenum">
              <a:rPr lang="en-US" altLang="en-US" b="0"/>
              <a:pPr/>
              <a:t>29</a:t>
            </a:fld>
            <a:endParaRPr lang="en-US" altLang="en-US" b="0"/>
          </a:p>
        </p:txBody>
      </p:sp>
      <p:sp>
        <p:nvSpPr>
          <p:cNvPr id="36868" name="Text Box 2"/>
          <p:cNvSpPr txBox="1">
            <a:spLocks noChangeArrowheads="1"/>
          </p:cNvSpPr>
          <p:nvPr/>
        </p:nvSpPr>
        <p:spPr bwMode="auto">
          <a:xfrm>
            <a:off x="990600" y="90488"/>
            <a:ext cx="5715000" cy="523220"/>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z="2800" dirty="0" smtClean="0">
                <a:latin typeface="+mj-lt"/>
              </a:rPr>
              <a:t>State </a:t>
            </a:r>
            <a:r>
              <a:rPr lang="en-US" altLang="en-US" sz="2800" dirty="0">
                <a:latin typeface="+mj-lt"/>
              </a:rPr>
              <a:t>transition diagram</a:t>
            </a:r>
          </a:p>
        </p:txBody>
      </p:sp>
      <p:pic>
        <p:nvPicPr>
          <p:cNvPr id="36876"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0475" y="958850"/>
            <a:ext cx="6207125" cy="528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521569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Topics</a:t>
            </a:r>
            <a:endParaRPr lang="en-US" b="1" dirty="0"/>
          </a:p>
        </p:txBody>
      </p:sp>
      <p:sp>
        <p:nvSpPr>
          <p:cNvPr id="3" name="Content Placeholder 2"/>
          <p:cNvSpPr>
            <a:spLocks noGrp="1"/>
          </p:cNvSpPr>
          <p:nvPr>
            <p:ph idx="1"/>
          </p:nvPr>
        </p:nvSpPr>
        <p:spPr>
          <a:xfrm>
            <a:off x="628650" y="1371600"/>
            <a:ext cx="7886700" cy="5105400"/>
          </a:xfrm>
        </p:spPr>
        <p:txBody>
          <a:bodyPr>
            <a:normAutofit/>
          </a:bodyPr>
          <a:lstStyle/>
          <a:p>
            <a:pPr marL="800100" lvl="1" indent="-457200">
              <a:buFont typeface="+mj-lt"/>
              <a:buAutoNum type="arabicPeriod"/>
            </a:pPr>
            <a:r>
              <a:rPr lang="en-US" sz="2000" dirty="0" smtClean="0"/>
              <a:t>Overview</a:t>
            </a:r>
          </a:p>
          <a:p>
            <a:pPr marL="800100" lvl="1" indent="-457200">
              <a:buFont typeface="+mj-lt"/>
              <a:buAutoNum type="arabicPeriod"/>
            </a:pPr>
            <a:r>
              <a:rPr lang="en-US" sz="2000" dirty="0" smtClean="0"/>
              <a:t>LAN Switching</a:t>
            </a:r>
          </a:p>
          <a:p>
            <a:pPr marL="800100" lvl="1" indent="-457200">
              <a:buFont typeface="+mj-lt"/>
              <a:buAutoNum type="arabicPeriod"/>
            </a:pPr>
            <a:r>
              <a:rPr lang="en-US" sz="2000" dirty="0" smtClean="0"/>
              <a:t>IPv4</a:t>
            </a:r>
          </a:p>
          <a:p>
            <a:pPr marL="800100" lvl="1" indent="-457200">
              <a:buFont typeface="+mj-lt"/>
              <a:buAutoNum type="arabicPeriod"/>
            </a:pPr>
            <a:r>
              <a:rPr lang="en-US" sz="2000" dirty="0" smtClean="0"/>
              <a:t>IPv6</a:t>
            </a:r>
          </a:p>
          <a:p>
            <a:pPr marL="800100" lvl="1" indent="-457200">
              <a:buFont typeface="+mj-lt"/>
              <a:buAutoNum type="arabicPeriod"/>
            </a:pPr>
            <a:r>
              <a:rPr lang="en-US" sz="2000" dirty="0" smtClean="0"/>
              <a:t>Routing Protocols -- RIP, </a:t>
            </a:r>
            <a:r>
              <a:rPr lang="en-US" sz="2000" dirty="0" err="1" smtClean="0"/>
              <a:t>RIPng</a:t>
            </a:r>
            <a:r>
              <a:rPr lang="en-US" sz="2000" dirty="0" smtClean="0"/>
              <a:t>, OSPF</a:t>
            </a:r>
          </a:p>
          <a:p>
            <a:pPr marL="800100" lvl="1" indent="-457200">
              <a:buFont typeface="+mj-lt"/>
              <a:buAutoNum type="arabicPeriod"/>
            </a:pPr>
            <a:r>
              <a:rPr lang="en-US" sz="2000" dirty="0" smtClean="0"/>
              <a:t>Routing Protocols -- ISIS, BGP</a:t>
            </a:r>
          </a:p>
          <a:p>
            <a:pPr marL="800100" lvl="1" indent="-457200">
              <a:buFont typeface="+mj-lt"/>
              <a:buAutoNum type="arabicPeriod"/>
            </a:pPr>
            <a:r>
              <a:rPr lang="en-US" sz="2000" dirty="0" smtClean="0"/>
              <a:t>MPLS</a:t>
            </a:r>
          </a:p>
          <a:p>
            <a:pPr marL="800100" lvl="1" indent="-457200">
              <a:buFont typeface="+mj-lt"/>
              <a:buAutoNum type="arabicPeriod"/>
            </a:pPr>
            <a:r>
              <a:rPr lang="en-US" sz="2000" dirty="0" smtClean="0"/>
              <a:t>Midterm Exam</a:t>
            </a:r>
          </a:p>
          <a:p>
            <a:pPr marL="800100" lvl="1" indent="-457200">
              <a:buFont typeface="+mj-lt"/>
              <a:buAutoNum type="arabicPeriod"/>
            </a:pPr>
            <a:r>
              <a:rPr lang="en-US" sz="2000" b="1" dirty="0" smtClean="0"/>
              <a:t>Transport Layer -- </a:t>
            </a:r>
            <a:r>
              <a:rPr lang="en-US" sz="2000" b="1" dirty="0" smtClean="0"/>
              <a:t>TCP/UDP</a:t>
            </a:r>
          </a:p>
          <a:p>
            <a:pPr marL="800100" lvl="1" indent="-457200">
              <a:buFont typeface="+mj-lt"/>
              <a:buAutoNum type="arabicPeriod"/>
            </a:pPr>
            <a:r>
              <a:rPr lang="en-US" sz="2000" dirty="0"/>
              <a:t>Access Control List (ACL</a:t>
            </a:r>
            <a:r>
              <a:rPr lang="en-US" sz="2000" dirty="0" smtClean="0"/>
              <a:t>)</a:t>
            </a:r>
            <a:endParaRPr lang="en-US" sz="2000" dirty="0" smtClean="0"/>
          </a:p>
          <a:p>
            <a:pPr marL="800100" lvl="1" indent="-457200">
              <a:buFont typeface="+mj-lt"/>
              <a:buAutoNum type="arabicPeriod"/>
            </a:pPr>
            <a:r>
              <a:rPr lang="en-US" sz="2000" dirty="0" smtClean="0"/>
              <a:t>Congestion Control &amp; Quality of Service (</a:t>
            </a:r>
            <a:r>
              <a:rPr lang="en-US" sz="2000" dirty="0" err="1" smtClean="0"/>
              <a:t>QoS</a:t>
            </a:r>
            <a:r>
              <a:rPr lang="en-US" sz="2000" dirty="0" smtClean="0"/>
              <a:t>)</a:t>
            </a:r>
          </a:p>
          <a:p>
            <a:pPr marL="800100" lvl="1" indent="-457200">
              <a:buFont typeface="+mj-lt"/>
              <a:buAutoNum type="arabicPeriod"/>
            </a:pPr>
            <a:r>
              <a:rPr lang="en-US" sz="2000" dirty="0" smtClean="0"/>
              <a:t>Application </a:t>
            </a:r>
            <a:r>
              <a:rPr lang="en-US" sz="2000" dirty="0" smtClean="0"/>
              <a:t>Layer Protocols</a:t>
            </a:r>
          </a:p>
          <a:p>
            <a:pPr marL="800100" lvl="1" indent="-457200">
              <a:buFont typeface="+mj-lt"/>
              <a:buAutoNum type="arabicPeriod"/>
            </a:pPr>
            <a:r>
              <a:rPr lang="en-US" sz="2000" dirty="0" smtClean="0"/>
              <a:t>Application Layer Protocols continue</a:t>
            </a:r>
          </a:p>
          <a:p>
            <a:pPr marL="800100" lvl="1" indent="-457200">
              <a:buFont typeface="+mj-lt"/>
              <a:buAutoNum type="arabicPeriod"/>
            </a:pPr>
            <a:r>
              <a:rPr lang="en-US" sz="2000" dirty="0" smtClean="0"/>
              <a:t>Others – Multicast, SDN</a:t>
            </a:r>
          </a:p>
          <a:p>
            <a:pPr marL="800100" lvl="1" indent="-457200">
              <a:buFont typeface="+mj-lt"/>
              <a:buAutoNum type="arabicPeriod"/>
            </a:pPr>
            <a:r>
              <a:rPr lang="en-US" sz="2000" dirty="0" smtClean="0"/>
              <a:t>Final Exam</a:t>
            </a:r>
          </a:p>
          <a:p>
            <a:endParaRPr lang="en-US" dirty="0"/>
          </a:p>
        </p:txBody>
      </p:sp>
      <p:sp>
        <p:nvSpPr>
          <p:cNvPr id="4" name="Slide Number Placeholder 3"/>
          <p:cNvSpPr>
            <a:spLocks noGrp="1"/>
          </p:cNvSpPr>
          <p:nvPr>
            <p:ph type="sldNum" sz="quarter" idx="12"/>
          </p:nvPr>
        </p:nvSpPr>
        <p:spPr/>
        <p:txBody>
          <a:bodyPr/>
          <a:lstStyle/>
          <a:p>
            <a:fld id="{1C4FC1D6-BF0C-9749-816C-1702B0C4A78A}" type="slidenum">
              <a:rPr lang="en-US" smtClean="0"/>
              <a:pPr/>
              <a:t>3</a:t>
            </a:fld>
            <a:endParaRPr lang="en-US" dirty="0"/>
          </a:p>
        </p:txBody>
      </p:sp>
    </p:spTree>
    <p:extLst>
      <p:ext uri="{BB962C8B-B14F-4D97-AF65-F5344CB8AC3E}">
        <p14:creationId xmlns:p14="http://schemas.microsoft.com/office/powerpoint/2010/main" val="129621135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Slide Number Placeholder 2"/>
          <p:cNvSpPr>
            <a:spLocks noGrp="1"/>
          </p:cNvSpPr>
          <p:nvPr>
            <p:ph type="sldNum" sz="quarter" idx="4294967295"/>
          </p:nvPr>
        </p:nvSpPr>
        <p:spPr>
          <a:xfrm>
            <a:off x="7042150" y="6243638"/>
            <a:ext cx="1905000" cy="457200"/>
          </a:xfrm>
          <a:prstGeom prst="rect">
            <a:avLst/>
          </a:prstGeom>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E33E8A2B-DC66-4EC6-BB0A-E54FE5D8EBB4}" type="slidenum">
              <a:rPr lang="en-US" altLang="en-US" b="0"/>
              <a:pPr/>
              <a:t>30</a:t>
            </a:fld>
            <a:endParaRPr lang="en-US" altLang="en-US" b="0"/>
          </a:p>
        </p:txBody>
      </p:sp>
      <p:sp>
        <p:nvSpPr>
          <p:cNvPr id="37892" name="Text Box 2"/>
          <p:cNvSpPr txBox="1">
            <a:spLocks noChangeArrowheads="1"/>
          </p:cNvSpPr>
          <p:nvPr/>
        </p:nvSpPr>
        <p:spPr bwMode="auto">
          <a:xfrm>
            <a:off x="990600" y="90488"/>
            <a:ext cx="5715000" cy="523220"/>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z="2800" dirty="0" smtClean="0">
                <a:latin typeface="+mj-lt"/>
              </a:rPr>
              <a:t>Common </a:t>
            </a:r>
            <a:r>
              <a:rPr lang="en-US" altLang="en-US" sz="2800" dirty="0">
                <a:latin typeface="+mj-lt"/>
              </a:rPr>
              <a:t>scenario</a:t>
            </a:r>
          </a:p>
        </p:txBody>
      </p:sp>
      <p:pic>
        <p:nvPicPr>
          <p:cNvPr id="37900"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677863"/>
            <a:ext cx="6019800" cy="5951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9473556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Slide Number Placeholder 2"/>
          <p:cNvSpPr>
            <a:spLocks noGrp="1"/>
          </p:cNvSpPr>
          <p:nvPr>
            <p:ph type="sldNum" sz="quarter" idx="4294967295"/>
          </p:nvPr>
        </p:nvSpPr>
        <p:spPr>
          <a:xfrm>
            <a:off x="7042150" y="6243638"/>
            <a:ext cx="1905000" cy="457200"/>
          </a:xfrm>
          <a:prstGeom prst="rect">
            <a:avLst/>
          </a:prstGeom>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27BAD19A-71B5-468D-8953-D134CCCD4E1F}" type="slidenum">
              <a:rPr lang="en-US" altLang="en-US" b="0"/>
              <a:pPr/>
              <a:t>31</a:t>
            </a:fld>
            <a:endParaRPr lang="en-US" altLang="en-US" b="0"/>
          </a:p>
        </p:txBody>
      </p:sp>
      <p:sp>
        <p:nvSpPr>
          <p:cNvPr id="38916" name="Rectangle 2"/>
          <p:cNvSpPr>
            <a:spLocks noChangeArrowheads="1"/>
          </p:cNvSpPr>
          <p:nvPr/>
        </p:nvSpPr>
        <p:spPr bwMode="auto">
          <a:xfrm>
            <a:off x="914400" y="1828800"/>
            <a:ext cx="7543800" cy="1247775"/>
          </a:xfrm>
          <a:prstGeom prst="rect">
            <a:avLst/>
          </a:prstGeom>
          <a:solidFill>
            <a:schemeClr val="bg1"/>
          </a:solidFill>
          <a:ln w="57150">
            <a:solidFill>
              <a:schemeClr val="accent5">
                <a:lumMod val="60000"/>
                <a:lumOff val="40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spcBef>
                <a:spcPts val="1200"/>
              </a:spcBef>
              <a:spcAft>
                <a:spcPts val="1000"/>
              </a:spcAft>
            </a:pPr>
            <a:r>
              <a:rPr lang="en-US" altLang="en-US" sz="3600" b="0" i="1" dirty="0">
                <a:latin typeface="Times New Roman" panose="02020603050405020304" pitchFamily="18" charset="0"/>
              </a:rPr>
              <a:t>The common value for MSL is between 30 seconds and 1 minute.</a:t>
            </a:r>
          </a:p>
        </p:txBody>
      </p:sp>
      <p:sp>
        <p:nvSpPr>
          <p:cNvPr id="2" name="TextBox 1"/>
          <p:cNvSpPr txBox="1"/>
          <p:nvPr/>
        </p:nvSpPr>
        <p:spPr>
          <a:xfrm>
            <a:off x="1066800" y="3657600"/>
            <a:ext cx="5248681" cy="523220"/>
          </a:xfrm>
          <a:prstGeom prst="rect">
            <a:avLst/>
          </a:prstGeom>
          <a:noFill/>
        </p:spPr>
        <p:txBody>
          <a:bodyPr wrap="none" rtlCol="0">
            <a:spAutoFit/>
          </a:bodyPr>
          <a:lstStyle/>
          <a:p>
            <a:r>
              <a:rPr lang="en-US" sz="2800" dirty="0" smtClean="0">
                <a:latin typeface="+mn-lt"/>
              </a:rPr>
              <a:t>MSL – Maximum Segment Lifetime</a:t>
            </a:r>
            <a:endParaRPr lang="en-US" sz="2800" dirty="0">
              <a:latin typeface="+mn-lt"/>
            </a:endParaRPr>
          </a:p>
        </p:txBody>
      </p:sp>
    </p:spTree>
    <p:extLst>
      <p:ext uri="{BB962C8B-B14F-4D97-AF65-F5344CB8AC3E}">
        <p14:creationId xmlns:p14="http://schemas.microsoft.com/office/powerpoint/2010/main" val="212795456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Slide Number Placeholder 2"/>
          <p:cNvSpPr>
            <a:spLocks noGrp="1"/>
          </p:cNvSpPr>
          <p:nvPr>
            <p:ph type="sldNum" sz="quarter" idx="4294967295"/>
          </p:nvPr>
        </p:nvSpPr>
        <p:spPr>
          <a:xfrm>
            <a:off x="7042150" y="6243638"/>
            <a:ext cx="1905000" cy="457200"/>
          </a:xfrm>
          <a:prstGeom prst="rect">
            <a:avLst/>
          </a:prstGeom>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F4529140-CB1A-4F12-B842-75C892514A9F}" type="slidenum">
              <a:rPr lang="en-US" altLang="en-US" b="0"/>
              <a:pPr/>
              <a:t>32</a:t>
            </a:fld>
            <a:endParaRPr lang="en-US" altLang="en-US" b="0"/>
          </a:p>
        </p:txBody>
      </p:sp>
      <p:sp>
        <p:nvSpPr>
          <p:cNvPr id="39940" name="Text Box 2"/>
          <p:cNvSpPr txBox="1">
            <a:spLocks noChangeArrowheads="1"/>
          </p:cNvSpPr>
          <p:nvPr/>
        </p:nvSpPr>
        <p:spPr bwMode="auto">
          <a:xfrm>
            <a:off x="990600" y="90488"/>
            <a:ext cx="5715000" cy="523220"/>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z="2800" dirty="0" smtClean="0">
                <a:latin typeface="+mj-lt"/>
              </a:rPr>
              <a:t>Three-way </a:t>
            </a:r>
            <a:r>
              <a:rPr lang="en-US" altLang="en-US" sz="2800" dirty="0">
                <a:latin typeface="+mj-lt"/>
              </a:rPr>
              <a:t>handshake</a:t>
            </a:r>
          </a:p>
        </p:txBody>
      </p:sp>
      <p:pic>
        <p:nvPicPr>
          <p:cNvPr id="39948"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1075" y="1006475"/>
            <a:ext cx="7248525" cy="539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5046424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Slide Number Placeholder 2"/>
          <p:cNvSpPr>
            <a:spLocks noGrp="1"/>
          </p:cNvSpPr>
          <p:nvPr>
            <p:ph type="sldNum" sz="quarter" idx="4294967295"/>
          </p:nvPr>
        </p:nvSpPr>
        <p:spPr>
          <a:xfrm>
            <a:off x="7042150" y="6243638"/>
            <a:ext cx="1905000" cy="457200"/>
          </a:xfrm>
          <a:prstGeom prst="rect">
            <a:avLst/>
          </a:prstGeom>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0726A7FE-46E7-4088-960B-442EAFDAAF0A}" type="slidenum">
              <a:rPr lang="en-US" altLang="en-US" b="0"/>
              <a:pPr/>
              <a:t>33</a:t>
            </a:fld>
            <a:endParaRPr lang="en-US" altLang="en-US" b="0"/>
          </a:p>
        </p:txBody>
      </p:sp>
      <p:sp>
        <p:nvSpPr>
          <p:cNvPr id="40964" name="Text Box 2"/>
          <p:cNvSpPr txBox="1">
            <a:spLocks noChangeArrowheads="1"/>
          </p:cNvSpPr>
          <p:nvPr/>
        </p:nvSpPr>
        <p:spPr bwMode="auto">
          <a:xfrm>
            <a:off x="990600" y="457200"/>
            <a:ext cx="5715000" cy="523220"/>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z="2800" dirty="0" smtClean="0">
                <a:latin typeface="+mj-lt"/>
              </a:rPr>
              <a:t>Simultaneous </a:t>
            </a:r>
            <a:r>
              <a:rPr lang="en-US" altLang="en-US" sz="2800" dirty="0">
                <a:latin typeface="+mj-lt"/>
              </a:rPr>
              <a:t>open</a:t>
            </a:r>
          </a:p>
        </p:txBody>
      </p:sp>
      <p:pic>
        <p:nvPicPr>
          <p:cNvPr id="40972"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9450" y="1793875"/>
            <a:ext cx="8007350" cy="3844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0008313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Slide Number Placeholder 2"/>
          <p:cNvSpPr>
            <a:spLocks noGrp="1"/>
          </p:cNvSpPr>
          <p:nvPr>
            <p:ph type="sldNum" sz="quarter" idx="4294967295"/>
          </p:nvPr>
        </p:nvSpPr>
        <p:spPr>
          <a:xfrm>
            <a:off x="7042150" y="6243638"/>
            <a:ext cx="1905000" cy="457200"/>
          </a:xfrm>
          <a:prstGeom prst="rect">
            <a:avLst/>
          </a:prstGeom>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74C1E46D-6EC3-4D59-A270-9B2D814AE4ED}" type="slidenum">
              <a:rPr lang="en-US" altLang="en-US" b="0"/>
              <a:pPr/>
              <a:t>34</a:t>
            </a:fld>
            <a:endParaRPr lang="en-US" altLang="en-US" b="0"/>
          </a:p>
        </p:txBody>
      </p:sp>
      <p:sp>
        <p:nvSpPr>
          <p:cNvPr id="41988" name="Text Box 2"/>
          <p:cNvSpPr txBox="1">
            <a:spLocks noChangeArrowheads="1"/>
          </p:cNvSpPr>
          <p:nvPr/>
        </p:nvSpPr>
        <p:spPr bwMode="auto">
          <a:xfrm>
            <a:off x="990600" y="90488"/>
            <a:ext cx="5715000" cy="523220"/>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z="2800" dirty="0" smtClean="0">
                <a:latin typeface="+mj-lt"/>
              </a:rPr>
              <a:t>Simultaneous </a:t>
            </a:r>
            <a:r>
              <a:rPr lang="en-US" altLang="en-US" sz="2800" dirty="0">
                <a:latin typeface="+mj-lt"/>
              </a:rPr>
              <a:t>close</a:t>
            </a:r>
          </a:p>
        </p:txBody>
      </p:sp>
      <p:pic>
        <p:nvPicPr>
          <p:cNvPr id="41996"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762000"/>
            <a:ext cx="8977313"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4365887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Slide Number Placeholder 2"/>
          <p:cNvSpPr>
            <a:spLocks noGrp="1"/>
          </p:cNvSpPr>
          <p:nvPr>
            <p:ph type="sldNum" sz="quarter" idx="4294967295"/>
          </p:nvPr>
        </p:nvSpPr>
        <p:spPr>
          <a:xfrm>
            <a:off x="7042150" y="6243638"/>
            <a:ext cx="1905000" cy="457200"/>
          </a:xfrm>
          <a:prstGeom prst="rect">
            <a:avLst/>
          </a:prstGeom>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BB1A5812-976B-47F4-9CE9-16ABC9511375}" type="slidenum">
              <a:rPr lang="en-US" altLang="en-US" b="0"/>
              <a:pPr/>
              <a:t>35</a:t>
            </a:fld>
            <a:endParaRPr lang="en-US" altLang="en-US" b="0"/>
          </a:p>
        </p:txBody>
      </p:sp>
      <p:sp>
        <p:nvSpPr>
          <p:cNvPr id="43012" name="Text Box 2"/>
          <p:cNvSpPr txBox="1">
            <a:spLocks noChangeArrowheads="1"/>
          </p:cNvSpPr>
          <p:nvPr/>
        </p:nvSpPr>
        <p:spPr bwMode="auto">
          <a:xfrm>
            <a:off x="990600" y="90488"/>
            <a:ext cx="5715000" cy="523220"/>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z="2800" dirty="0" smtClean="0">
                <a:latin typeface="+mj-lt"/>
              </a:rPr>
              <a:t>Denying </a:t>
            </a:r>
            <a:r>
              <a:rPr lang="en-US" altLang="en-US" sz="2800" dirty="0">
                <a:latin typeface="+mj-lt"/>
              </a:rPr>
              <a:t>a connection</a:t>
            </a:r>
          </a:p>
        </p:txBody>
      </p:sp>
      <p:pic>
        <p:nvPicPr>
          <p:cNvPr id="43020"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3425" y="1304925"/>
            <a:ext cx="7724775" cy="471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1340829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Slide Number Placeholder 2"/>
          <p:cNvSpPr>
            <a:spLocks noGrp="1"/>
          </p:cNvSpPr>
          <p:nvPr>
            <p:ph type="sldNum" sz="quarter" idx="4294967295"/>
          </p:nvPr>
        </p:nvSpPr>
        <p:spPr>
          <a:xfrm>
            <a:off x="7042150" y="6243638"/>
            <a:ext cx="1905000" cy="457200"/>
          </a:xfrm>
          <a:prstGeom prst="rect">
            <a:avLst/>
          </a:prstGeom>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776EC959-B9CB-4ED6-900E-AA0C81DB35E2}" type="slidenum">
              <a:rPr lang="en-US" altLang="en-US" b="0"/>
              <a:pPr/>
              <a:t>36</a:t>
            </a:fld>
            <a:endParaRPr lang="en-US" altLang="en-US" b="0"/>
          </a:p>
        </p:txBody>
      </p:sp>
      <p:sp>
        <p:nvSpPr>
          <p:cNvPr id="44036" name="Text Box 2"/>
          <p:cNvSpPr txBox="1">
            <a:spLocks noChangeArrowheads="1"/>
          </p:cNvSpPr>
          <p:nvPr/>
        </p:nvSpPr>
        <p:spPr bwMode="auto">
          <a:xfrm>
            <a:off x="741978" y="524202"/>
            <a:ext cx="5715000" cy="523220"/>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z="2800" i="1" dirty="0" smtClean="0">
                <a:latin typeface="+mj-lt"/>
              </a:rPr>
              <a:t>Aborting </a:t>
            </a:r>
            <a:r>
              <a:rPr lang="en-US" altLang="en-US" sz="2800" i="1" dirty="0">
                <a:latin typeface="+mj-lt"/>
              </a:rPr>
              <a:t>a connection</a:t>
            </a:r>
          </a:p>
        </p:txBody>
      </p:sp>
      <p:pic>
        <p:nvPicPr>
          <p:cNvPr id="44044"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2313" y="1752600"/>
            <a:ext cx="7659687" cy="3524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1651086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a:xfrm>
            <a:off x="565355" y="338138"/>
            <a:ext cx="7886700" cy="854074"/>
          </a:xfrm>
        </p:spPr>
        <p:txBody>
          <a:bodyPr/>
          <a:lstStyle/>
          <a:p>
            <a:r>
              <a:rPr lang="en-US" dirty="0" smtClean="0"/>
              <a:t>Flow </a:t>
            </a:r>
            <a:r>
              <a:rPr lang="en-US" dirty="0" err="1" smtClean="0"/>
              <a:t>Contrl</a:t>
            </a:r>
            <a:endParaRPr lang="en-US" dirty="0"/>
          </a:p>
        </p:txBody>
      </p:sp>
      <p:sp>
        <p:nvSpPr>
          <p:cNvPr id="3" name="Content Placeholder 2"/>
          <p:cNvSpPr>
            <a:spLocks noGrp="1"/>
          </p:cNvSpPr>
          <p:nvPr>
            <p:ph idx="1"/>
          </p:nvPr>
        </p:nvSpPr>
        <p:spPr>
          <a:xfrm>
            <a:off x="530942" y="1295400"/>
            <a:ext cx="7886700" cy="5060951"/>
          </a:xfrm>
        </p:spPr>
        <p:txBody>
          <a:bodyPr/>
          <a:lstStyle/>
          <a:p>
            <a:pPr>
              <a:lnSpc>
                <a:spcPct val="100000"/>
              </a:lnSpc>
              <a:spcAft>
                <a:spcPts val="600"/>
              </a:spcAft>
            </a:pPr>
            <a:r>
              <a:rPr lang="en-US" sz="2400" dirty="0"/>
              <a:t>Flow control regulates the amount of data a source can send before receiving an acknowledgment from the destination. TCP defines a window that is imposed on the buffer of data delivered from the application program.</a:t>
            </a:r>
            <a:r>
              <a:rPr lang="en-US" dirty="0"/>
              <a:t> </a:t>
            </a:r>
            <a:endParaRPr lang="en-US" dirty="0" smtClean="0"/>
          </a:p>
          <a:p>
            <a:pPr lvl="1">
              <a:lnSpc>
                <a:spcPct val="100000"/>
              </a:lnSpc>
              <a:spcBef>
                <a:spcPts val="600"/>
              </a:spcBef>
              <a:spcAft>
                <a:spcPts val="600"/>
              </a:spcAft>
              <a:buFont typeface="Wingdings" panose="05000000000000000000" pitchFamily="2" charset="2"/>
              <a:buChar char="Ø"/>
            </a:pPr>
            <a:r>
              <a:rPr lang="en-US" sz="2400" dirty="0" smtClean="0"/>
              <a:t> Sliding Window Protocol</a:t>
            </a:r>
          </a:p>
          <a:p>
            <a:pPr lvl="1">
              <a:lnSpc>
                <a:spcPct val="100000"/>
              </a:lnSpc>
              <a:spcBef>
                <a:spcPts val="600"/>
              </a:spcBef>
              <a:spcAft>
                <a:spcPts val="600"/>
              </a:spcAft>
              <a:buFont typeface="Wingdings" panose="05000000000000000000" pitchFamily="2" charset="2"/>
              <a:buChar char="Ø"/>
            </a:pPr>
            <a:r>
              <a:rPr lang="en-US" sz="2400" dirty="0" smtClean="0"/>
              <a:t> Silly Window Syndrome</a:t>
            </a:r>
            <a:endParaRPr lang="en-US" sz="2400" dirty="0"/>
          </a:p>
          <a:p>
            <a:endParaRPr lang="en-US" dirty="0"/>
          </a:p>
        </p:txBody>
      </p:sp>
      <p:sp>
        <p:nvSpPr>
          <p:cNvPr id="45059" name="Slide Number Placeholder 2"/>
          <p:cNvSpPr>
            <a:spLocks noGrp="1"/>
          </p:cNvSpPr>
          <p:nvPr>
            <p:ph type="sldNum" sz="quarter" idx="12"/>
          </p:nvPr>
        </p:nvSpPr>
        <p:spPr>
          <a:prstGeom prst="rect">
            <a:avLst/>
          </a:prstGeom>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2A3593B9-08E7-443B-985A-FAB4563B0055}" type="slidenum">
              <a:rPr lang="en-US" altLang="en-US" b="0"/>
              <a:pPr/>
              <a:t>37</a:t>
            </a:fld>
            <a:endParaRPr lang="en-US" altLang="en-US" b="0"/>
          </a:p>
        </p:txBody>
      </p:sp>
    </p:spTree>
    <p:extLst>
      <p:ext uri="{BB962C8B-B14F-4D97-AF65-F5344CB8AC3E}">
        <p14:creationId xmlns:p14="http://schemas.microsoft.com/office/powerpoint/2010/main" val="288894970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Sliding Window</a:t>
            </a:r>
            <a:endParaRPr lang="en-US" dirty="0"/>
          </a:p>
        </p:txBody>
      </p:sp>
      <p:sp>
        <p:nvSpPr>
          <p:cNvPr id="46083" name="Slide Number Placeholder 2"/>
          <p:cNvSpPr>
            <a:spLocks noGrp="1"/>
          </p:cNvSpPr>
          <p:nvPr>
            <p:ph type="sldNum" sz="quarter" idx="12"/>
          </p:nvPr>
        </p:nvSpPr>
        <p:spPr>
          <a:prstGeom prst="rect">
            <a:avLst/>
          </a:prstGeom>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7A34FECF-B5B3-4EE6-BE82-F25FCE2D88AC}" type="slidenum">
              <a:rPr lang="en-US" altLang="en-US" b="0"/>
              <a:pPr/>
              <a:t>38</a:t>
            </a:fld>
            <a:endParaRPr lang="en-US" altLang="en-US" b="0"/>
          </a:p>
        </p:txBody>
      </p:sp>
      <p:pic>
        <p:nvPicPr>
          <p:cNvPr id="46092" name="Picture 1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938" y="1905000"/>
            <a:ext cx="7916862" cy="282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9145723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Slide Number Placeholder 2"/>
          <p:cNvSpPr>
            <a:spLocks noGrp="1"/>
          </p:cNvSpPr>
          <p:nvPr>
            <p:ph type="sldNum" sz="quarter" idx="4294967295"/>
          </p:nvPr>
        </p:nvSpPr>
        <p:spPr>
          <a:xfrm>
            <a:off x="7042150" y="6243638"/>
            <a:ext cx="1905000" cy="457200"/>
          </a:xfrm>
          <a:prstGeom prst="rect">
            <a:avLst/>
          </a:prstGeom>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16AA5455-450F-4E94-88B2-E497123AA3D4}" type="slidenum">
              <a:rPr lang="en-US" altLang="en-US" b="0"/>
              <a:pPr/>
              <a:t>39</a:t>
            </a:fld>
            <a:endParaRPr lang="en-US" altLang="en-US" b="0"/>
          </a:p>
        </p:txBody>
      </p:sp>
      <p:sp>
        <p:nvSpPr>
          <p:cNvPr id="47108" name="Rectangle 2"/>
          <p:cNvSpPr>
            <a:spLocks noChangeArrowheads="1"/>
          </p:cNvSpPr>
          <p:nvPr/>
        </p:nvSpPr>
        <p:spPr bwMode="auto">
          <a:xfrm>
            <a:off x="990600" y="914400"/>
            <a:ext cx="7543800" cy="4273550"/>
          </a:xfrm>
          <a:prstGeom prst="rect">
            <a:avLst/>
          </a:prstGeom>
          <a:solidFill>
            <a:schemeClr val="bg1"/>
          </a:solidFill>
          <a:ln w="57150">
            <a:solidFill>
              <a:schemeClr val="accent5">
                <a:lumMod val="60000"/>
                <a:lumOff val="40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spcBef>
                <a:spcPts val="1200"/>
              </a:spcBef>
              <a:spcAft>
                <a:spcPts val="1000"/>
              </a:spcAft>
            </a:pPr>
            <a:r>
              <a:rPr lang="en-US" altLang="en-US" sz="3600" b="0" i="1" dirty="0">
                <a:latin typeface="Times New Roman" panose="02020603050405020304" pitchFamily="18" charset="0"/>
              </a:rPr>
              <a:t>A sliding window is used to make transmission more efficient as well as to control the flow of data so that the destination does not become overwhelmed with data. </a:t>
            </a:r>
          </a:p>
          <a:p>
            <a:pPr algn="ctr" eaLnBrk="1" hangingPunct="1">
              <a:spcBef>
                <a:spcPts val="1200"/>
              </a:spcBef>
              <a:spcAft>
                <a:spcPts val="1000"/>
              </a:spcAft>
            </a:pPr>
            <a:r>
              <a:rPr lang="en-US" altLang="en-US" sz="3600" b="0" i="1" dirty="0">
                <a:latin typeface="Times New Roman" panose="02020603050405020304" pitchFamily="18" charset="0"/>
              </a:rPr>
              <a:t>TCP’s sliding windows are byte oriented.</a:t>
            </a:r>
          </a:p>
        </p:txBody>
      </p:sp>
    </p:spTree>
    <p:extLst>
      <p:ext uri="{BB962C8B-B14F-4D97-AF65-F5344CB8AC3E}">
        <p14:creationId xmlns:p14="http://schemas.microsoft.com/office/powerpoint/2010/main" val="20759971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Reference Books</a:t>
            </a:r>
            <a:endParaRPr lang="en-US" b="1" dirty="0"/>
          </a:p>
        </p:txBody>
      </p:sp>
      <p:sp>
        <p:nvSpPr>
          <p:cNvPr id="3" name="Content Placeholder 2"/>
          <p:cNvSpPr>
            <a:spLocks noGrp="1"/>
          </p:cNvSpPr>
          <p:nvPr>
            <p:ph idx="1"/>
          </p:nvPr>
        </p:nvSpPr>
        <p:spPr>
          <a:xfrm>
            <a:off x="628650" y="1524000"/>
            <a:ext cx="7886700" cy="4876800"/>
          </a:xfrm>
        </p:spPr>
        <p:txBody>
          <a:bodyPr>
            <a:normAutofit/>
          </a:bodyPr>
          <a:lstStyle/>
          <a:p>
            <a:r>
              <a:rPr lang="en-US" b="1" dirty="0"/>
              <a:t>Cisco CCNA Routing and Switching ICND2 200-101 Official Cert Guide, Academic </a:t>
            </a:r>
            <a:r>
              <a:rPr lang="en-US" b="1" dirty="0" smtClean="0"/>
              <a:t>Edition </a:t>
            </a:r>
            <a:r>
              <a:rPr lang="en-US" dirty="0" smtClean="0"/>
              <a:t>by </a:t>
            </a:r>
            <a:r>
              <a:rPr lang="en-US" dirty="0" err="1" smtClean="0"/>
              <a:t>Wendel</a:t>
            </a:r>
            <a:r>
              <a:rPr lang="en-US" dirty="0" smtClean="0"/>
              <a:t> Odom --</a:t>
            </a:r>
            <a:r>
              <a:rPr lang="en-US" b="1" dirty="0" smtClean="0"/>
              <a:t> </a:t>
            </a:r>
            <a:r>
              <a:rPr lang="en-US" dirty="0" smtClean="0"/>
              <a:t>July </a:t>
            </a:r>
            <a:r>
              <a:rPr lang="en-US" dirty="0"/>
              <a:t>10, </a:t>
            </a:r>
            <a:r>
              <a:rPr lang="en-US" dirty="0" smtClean="0"/>
              <a:t>2013</a:t>
            </a:r>
            <a:r>
              <a:rPr lang="en-US" b="1" dirty="0" smtClean="0"/>
              <a:t>.          </a:t>
            </a:r>
            <a:r>
              <a:rPr lang="en-US" dirty="0"/>
              <a:t>ISBN-13: 978-1587144882</a:t>
            </a:r>
            <a:endParaRPr lang="en-US" b="1" dirty="0"/>
          </a:p>
          <a:p>
            <a:r>
              <a:rPr lang="en-US" b="1" dirty="0"/>
              <a:t>The TCP/IP Guide: A Comprehensive, Illustrated Internet Protocols </a:t>
            </a:r>
            <a:r>
              <a:rPr lang="en-US" b="1" dirty="0" smtClean="0"/>
              <a:t>Reference </a:t>
            </a:r>
            <a:r>
              <a:rPr lang="en-US" dirty="0" smtClean="0"/>
              <a:t>by</a:t>
            </a:r>
            <a:r>
              <a:rPr lang="en-US" b="1" dirty="0" smtClean="0"/>
              <a:t> </a:t>
            </a:r>
            <a:r>
              <a:rPr lang="en-US" dirty="0"/>
              <a:t>Charles M. </a:t>
            </a:r>
            <a:r>
              <a:rPr lang="en-US" dirty="0" err="1"/>
              <a:t>Kozierok</a:t>
            </a:r>
            <a:r>
              <a:rPr lang="en-US" b="1" dirty="0" smtClean="0"/>
              <a:t> </a:t>
            </a:r>
            <a:r>
              <a:rPr lang="en-US" dirty="0" smtClean="0"/>
              <a:t>– </a:t>
            </a:r>
            <a:r>
              <a:rPr lang="en-US" dirty="0"/>
              <a:t>October 1, </a:t>
            </a:r>
            <a:r>
              <a:rPr lang="en-US" dirty="0" smtClean="0"/>
              <a:t>2005.                    </a:t>
            </a:r>
            <a:r>
              <a:rPr lang="en-US" b="1" dirty="0" smtClean="0"/>
              <a:t> </a:t>
            </a:r>
            <a:r>
              <a:rPr lang="en-US" dirty="0"/>
              <a:t>ISBN-13: 978-1593270476</a:t>
            </a:r>
            <a:endParaRPr lang="en-US" b="1" dirty="0"/>
          </a:p>
          <a:p>
            <a:r>
              <a:rPr lang="en-US" b="1" dirty="0" smtClean="0"/>
              <a:t>Data and Computer Communications (10th Edition) (William Stallings Books on Computer and Data Communications) </a:t>
            </a:r>
            <a:r>
              <a:rPr lang="en-US" dirty="0" smtClean="0"/>
              <a:t>by Williams Stallings – September 23, 2013.</a:t>
            </a:r>
            <a:r>
              <a:rPr lang="en-US" b="1" dirty="0" smtClean="0"/>
              <a:t>                                                            </a:t>
            </a:r>
            <a:r>
              <a:rPr lang="en-US" dirty="0" smtClean="0"/>
              <a:t>ISBN-13</a:t>
            </a:r>
            <a:r>
              <a:rPr lang="en-US" dirty="0"/>
              <a:t>: 978-0133506488 </a:t>
            </a:r>
            <a:endParaRPr lang="en-US" dirty="0" smtClean="0"/>
          </a:p>
          <a:p>
            <a:endParaRPr lang="en-US" b="1" dirty="0"/>
          </a:p>
          <a:p>
            <a:pPr marL="0" indent="0">
              <a:buNone/>
            </a:pPr>
            <a:r>
              <a:rPr lang="en-US" dirty="0">
                <a:hlinkClick r:id="rId2"/>
              </a:rPr>
              <a:t>http://class.svuca.edu/~sandy/class/CS540/</a:t>
            </a:r>
            <a:endParaRPr lang="en-US" b="1" dirty="0" smtClean="0"/>
          </a:p>
        </p:txBody>
      </p:sp>
      <p:sp>
        <p:nvSpPr>
          <p:cNvPr id="4" name="Slide Number Placeholder 3"/>
          <p:cNvSpPr>
            <a:spLocks noGrp="1"/>
          </p:cNvSpPr>
          <p:nvPr>
            <p:ph type="sldNum" sz="quarter" idx="12"/>
          </p:nvPr>
        </p:nvSpPr>
        <p:spPr/>
        <p:txBody>
          <a:bodyPr/>
          <a:lstStyle/>
          <a:p>
            <a:fld id="{1C4FC1D6-BF0C-9749-816C-1702B0C4A78A}" type="slidenum">
              <a:rPr lang="en-US" smtClean="0"/>
              <a:pPr/>
              <a:t>4</a:t>
            </a:fld>
            <a:endParaRPr lang="en-US" dirty="0"/>
          </a:p>
        </p:txBody>
      </p:sp>
    </p:spTree>
    <p:extLst>
      <p:ext uri="{BB962C8B-B14F-4D97-AF65-F5344CB8AC3E}">
        <p14:creationId xmlns:p14="http://schemas.microsoft.com/office/powerpoint/2010/main" val="147801561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Slide Number Placeholder 2"/>
          <p:cNvSpPr>
            <a:spLocks noGrp="1"/>
          </p:cNvSpPr>
          <p:nvPr>
            <p:ph type="sldNum" sz="quarter" idx="4294967295"/>
          </p:nvPr>
        </p:nvSpPr>
        <p:spPr>
          <a:xfrm>
            <a:off x="7042150" y="6243638"/>
            <a:ext cx="1905000" cy="457200"/>
          </a:xfrm>
          <a:prstGeom prst="rect">
            <a:avLst/>
          </a:prstGeom>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E56E1379-5ECB-4C47-9407-1129C47F804D}" type="slidenum">
              <a:rPr lang="en-US" altLang="en-US" b="0"/>
              <a:pPr/>
              <a:t>40</a:t>
            </a:fld>
            <a:endParaRPr lang="en-US" altLang="en-US" b="0"/>
          </a:p>
        </p:txBody>
      </p:sp>
      <p:sp>
        <p:nvSpPr>
          <p:cNvPr id="48132" name="Rectangle 2"/>
          <p:cNvSpPr>
            <a:spLocks noChangeArrowheads="1"/>
          </p:cNvSpPr>
          <p:nvPr/>
        </p:nvSpPr>
        <p:spPr bwMode="auto">
          <a:xfrm>
            <a:off x="392113" y="1447800"/>
            <a:ext cx="81534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spcBef>
                <a:spcPct val="50000"/>
              </a:spcBef>
            </a:pPr>
            <a:r>
              <a:rPr lang="en-US" altLang="en-US" sz="2400" i="1">
                <a:latin typeface="Times New Roman" panose="02020603050405020304" pitchFamily="18" charset="0"/>
              </a:rPr>
              <a:t>What is the value of the receiver window (rwnd) for host A if the receiver, host B, has a buffer size of 5,000 bytes and 1,000 bytes of received and unprocessed data?</a:t>
            </a:r>
          </a:p>
        </p:txBody>
      </p:sp>
      <p:sp>
        <p:nvSpPr>
          <p:cNvPr id="48133" name="Text Box 3"/>
          <p:cNvSpPr txBox="1">
            <a:spLocks noChangeArrowheads="1"/>
          </p:cNvSpPr>
          <p:nvPr/>
        </p:nvSpPr>
        <p:spPr bwMode="auto">
          <a:xfrm>
            <a:off x="381000" y="459580"/>
            <a:ext cx="2209800" cy="519113"/>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z="2400" i="1" dirty="0">
                <a:solidFill>
                  <a:schemeClr val="folHlink"/>
                </a:solidFill>
                <a:latin typeface="Algerian" panose="04020705040A02060702" pitchFamily="82" charset="0"/>
              </a:rPr>
              <a:t>Example</a:t>
            </a:r>
            <a:r>
              <a:rPr lang="en-US" altLang="en-US" sz="2800" i="1" dirty="0">
                <a:solidFill>
                  <a:schemeClr val="folHlink"/>
                </a:solidFill>
                <a:latin typeface="Algerian" panose="04020705040A02060702" pitchFamily="82" charset="0"/>
              </a:rPr>
              <a:t> </a:t>
            </a:r>
          </a:p>
        </p:txBody>
      </p:sp>
      <p:sp>
        <p:nvSpPr>
          <p:cNvPr id="48135" name="Rectangle 5"/>
          <p:cNvSpPr>
            <a:spLocks noChangeArrowheads="1"/>
          </p:cNvSpPr>
          <p:nvPr/>
        </p:nvSpPr>
        <p:spPr bwMode="auto">
          <a:xfrm>
            <a:off x="381000" y="3962400"/>
            <a:ext cx="8153400" cy="1552575"/>
          </a:xfrm>
          <a:prstGeom prst="rect">
            <a:avLst/>
          </a:prstGeom>
          <a:noFill/>
          <a:ln>
            <a:noFill/>
          </a:ln>
          <a:effectLst/>
          <a:extLst>
            <a:ext uri="{909E8E84-426E-40DD-AFC4-6F175D3DCCD1}">
              <a14:hiddenFill xmlns:a14="http://schemas.microsoft.com/office/drawing/2010/main">
                <a:solidFill>
                  <a:srgbClr val="B2B2B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spcBef>
                <a:spcPct val="50000"/>
              </a:spcBef>
            </a:pPr>
            <a:r>
              <a:rPr lang="en-US" altLang="en-US" sz="2400" i="1">
                <a:solidFill>
                  <a:schemeClr val="folHlink"/>
                </a:solidFill>
                <a:latin typeface="Times New Roman" panose="02020603050405020304" pitchFamily="18" charset="0"/>
              </a:rPr>
              <a:t>Solution</a:t>
            </a:r>
            <a:r>
              <a:rPr lang="en-US" altLang="en-US" sz="2400" i="1">
                <a:latin typeface="Times New Roman" panose="02020603050405020304" pitchFamily="18" charset="0"/>
              </a:rPr>
              <a:t/>
            </a:r>
            <a:br>
              <a:rPr lang="en-US" altLang="en-US" sz="2400" i="1">
                <a:latin typeface="Times New Roman" panose="02020603050405020304" pitchFamily="18" charset="0"/>
              </a:rPr>
            </a:br>
            <a:r>
              <a:rPr lang="en-US" altLang="en-US" sz="2400" i="1">
                <a:latin typeface="Times New Roman" panose="02020603050405020304" pitchFamily="18" charset="0"/>
              </a:rPr>
              <a:t>The value of rwnd = 5,000 − 1,000 = 4,000. Host B can receive only 4,000 bytes of data before overflowing its buffer. Host B advertises this value in its next segment to A.</a:t>
            </a:r>
          </a:p>
        </p:txBody>
      </p:sp>
    </p:spTree>
    <p:extLst>
      <p:ext uri="{BB962C8B-B14F-4D97-AF65-F5344CB8AC3E}">
        <p14:creationId xmlns:p14="http://schemas.microsoft.com/office/powerpoint/2010/main" val="280204914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Slide Number Placeholder 2"/>
          <p:cNvSpPr>
            <a:spLocks noGrp="1"/>
          </p:cNvSpPr>
          <p:nvPr>
            <p:ph type="sldNum" sz="quarter" idx="4294967295"/>
          </p:nvPr>
        </p:nvSpPr>
        <p:spPr>
          <a:xfrm>
            <a:off x="7042150" y="6243638"/>
            <a:ext cx="1905000" cy="457200"/>
          </a:xfrm>
          <a:prstGeom prst="rect">
            <a:avLst/>
          </a:prstGeom>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21553DA4-747D-4F79-A43E-B3959C0AC77E}" type="slidenum">
              <a:rPr lang="en-US" altLang="en-US" b="0"/>
              <a:pPr/>
              <a:t>41</a:t>
            </a:fld>
            <a:endParaRPr lang="en-US" altLang="en-US" b="0"/>
          </a:p>
        </p:txBody>
      </p:sp>
      <p:sp>
        <p:nvSpPr>
          <p:cNvPr id="49156" name="Rectangle 2"/>
          <p:cNvSpPr>
            <a:spLocks noChangeArrowheads="1"/>
          </p:cNvSpPr>
          <p:nvPr/>
        </p:nvSpPr>
        <p:spPr bwMode="auto">
          <a:xfrm>
            <a:off x="392113" y="1447800"/>
            <a:ext cx="81534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spcBef>
                <a:spcPct val="50000"/>
              </a:spcBef>
            </a:pPr>
            <a:r>
              <a:rPr lang="en-US" altLang="en-US" sz="2400" i="1">
                <a:latin typeface="Times New Roman" panose="02020603050405020304" pitchFamily="18" charset="0"/>
              </a:rPr>
              <a:t>What is the size of the window for host A if the value of rwnd is 3,000 bytes and the value of cwnd is 3,500 bytes?</a:t>
            </a:r>
          </a:p>
        </p:txBody>
      </p:sp>
      <p:sp>
        <p:nvSpPr>
          <p:cNvPr id="49157" name="Text Box 3"/>
          <p:cNvSpPr txBox="1">
            <a:spLocks noChangeArrowheads="1"/>
          </p:cNvSpPr>
          <p:nvPr/>
        </p:nvSpPr>
        <p:spPr bwMode="auto">
          <a:xfrm>
            <a:off x="392113" y="457200"/>
            <a:ext cx="2209800" cy="519113"/>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z="2400" i="1" dirty="0">
                <a:solidFill>
                  <a:schemeClr val="folHlink"/>
                </a:solidFill>
                <a:latin typeface="Algerian" panose="04020705040A02060702" pitchFamily="82" charset="0"/>
              </a:rPr>
              <a:t>Example</a:t>
            </a:r>
            <a:r>
              <a:rPr lang="en-US" altLang="en-US" sz="2800" i="1" dirty="0">
                <a:solidFill>
                  <a:schemeClr val="folHlink"/>
                </a:solidFill>
                <a:latin typeface="Algerian" panose="04020705040A02060702" pitchFamily="82" charset="0"/>
              </a:rPr>
              <a:t> </a:t>
            </a:r>
            <a:r>
              <a:rPr lang="en-US" altLang="en-US" sz="2800" i="1" dirty="0" smtClean="0">
                <a:solidFill>
                  <a:schemeClr val="folHlink"/>
                </a:solidFill>
                <a:latin typeface="Algerian" panose="04020705040A02060702" pitchFamily="82" charset="0"/>
              </a:rPr>
              <a:t>4</a:t>
            </a:r>
            <a:endParaRPr lang="en-US" altLang="en-US" sz="2800" i="1" dirty="0">
              <a:solidFill>
                <a:schemeClr val="folHlink"/>
              </a:solidFill>
              <a:latin typeface="Algerian" panose="04020705040A02060702" pitchFamily="82" charset="0"/>
            </a:endParaRPr>
          </a:p>
        </p:txBody>
      </p:sp>
      <p:sp>
        <p:nvSpPr>
          <p:cNvPr id="49159" name="Rectangle 5"/>
          <p:cNvSpPr>
            <a:spLocks noChangeArrowheads="1"/>
          </p:cNvSpPr>
          <p:nvPr/>
        </p:nvSpPr>
        <p:spPr bwMode="auto">
          <a:xfrm>
            <a:off x="381000" y="3962400"/>
            <a:ext cx="8153400" cy="1187450"/>
          </a:xfrm>
          <a:prstGeom prst="rect">
            <a:avLst/>
          </a:prstGeom>
          <a:noFill/>
          <a:ln>
            <a:noFill/>
          </a:ln>
          <a:effectLst/>
          <a:extLst>
            <a:ext uri="{909E8E84-426E-40DD-AFC4-6F175D3DCCD1}">
              <a14:hiddenFill xmlns:a14="http://schemas.microsoft.com/office/drawing/2010/main">
                <a:solidFill>
                  <a:srgbClr val="B2B2B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spcBef>
                <a:spcPct val="50000"/>
              </a:spcBef>
            </a:pPr>
            <a:r>
              <a:rPr lang="en-US" altLang="en-US" sz="2400" i="1">
                <a:solidFill>
                  <a:schemeClr val="folHlink"/>
                </a:solidFill>
                <a:latin typeface="Times New Roman" panose="02020603050405020304" pitchFamily="18" charset="0"/>
              </a:rPr>
              <a:t>Solution</a:t>
            </a:r>
            <a:r>
              <a:rPr lang="en-US" altLang="en-US" sz="2400" i="1">
                <a:latin typeface="Times New Roman" panose="02020603050405020304" pitchFamily="18" charset="0"/>
              </a:rPr>
              <a:t/>
            </a:r>
            <a:br>
              <a:rPr lang="en-US" altLang="en-US" sz="2400" i="1">
                <a:latin typeface="Times New Roman" panose="02020603050405020304" pitchFamily="18" charset="0"/>
              </a:rPr>
            </a:br>
            <a:r>
              <a:rPr lang="en-US" altLang="en-US" sz="2400" i="1">
                <a:latin typeface="Times New Roman" panose="02020603050405020304" pitchFamily="18" charset="0"/>
              </a:rPr>
              <a:t>The size of the window is the smaller of rwnd and cwnd, which is 3,000 bytes.</a:t>
            </a:r>
          </a:p>
        </p:txBody>
      </p:sp>
    </p:spTree>
    <p:extLst>
      <p:ext uri="{BB962C8B-B14F-4D97-AF65-F5344CB8AC3E}">
        <p14:creationId xmlns:p14="http://schemas.microsoft.com/office/powerpoint/2010/main" val="50677503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Slide Number Placeholder 2"/>
          <p:cNvSpPr>
            <a:spLocks noGrp="1"/>
          </p:cNvSpPr>
          <p:nvPr>
            <p:ph type="sldNum" sz="quarter" idx="4294967295"/>
          </p:nvPr>
        </p:nvSpPr>
        <p:spPr>
          <a:xfrm>
            <a:off x="7042150" y="6243638"/>
            <a:ext cx="1905000" cy="457200"/>
          </a:xfrm>
          <a:prstGeom prst="rect">
            <a:avLst/>
          </a:prstGeom>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868CF479-0045-4E15-83FE-13C5D2678C12}" type="slidenum">
              <a:rPr lang="en-US" altLang="en-US" b="0"/>
              <a:pPr/>
              <a:t>42</a:t>
            </a:fld>
            <a:endParaRPr lang="en-US" altLang="en-US" b="0"/>
          </a:p>
        </p:txBody>
      </p:sp>
      <p:sp>
        <p:nvSpPr>
          <p:cNvPr id="50180" name="Rectangle 2"/>
          <p:cNvSpPr>
            <a:spLocks noChangeArrowheads="1"/>
          </p:cNvSpPr>
          <p:nvPr/>
        </p:nvSpPr>
        <p:spPr bwMode="auto">
          <a:xfrm>
            <a:off x="392113" y="1447800"/>
            <a:ext cx="8153400"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spcBef>
                <a:spcPct val="50000"/>
              </a:spcBef>
            </a:pPr>
            <a:r>
              <a:rPr lang="en-US" altLang="en-US" sz="2400" i="1" dirty="0" smtClean="0">
                <a:latin typeface="Times New Roman" panose="02020603050405020304" pitchFamily="18" charset="0"/>
              </a:rPr>
              <a:t>The </a:t>
            </a:r>
            <a:r>
              <a:rPr lang="en-US" altLang="en-US" sz="2400" i="1" dirty="0">
                <a:latin typeface="Times New Roman" panose="02020603050405020304" pitchFamily="18" charset="0"/>
              </a:rPr>
              <a:t>sender has sent bytes up to 202. We assume that </a:t>
            </a:r>
            <a:r>
              <a:rPr lang="en-US" altLang="en-US" sz="2400" i="1" dirty="0" err="1">
                <a:latin typeface="Times New Roman" panose="02020603050405020304" pitchFamily="18" charset="0"/>
              </a:rPr>
              <a:t>cwnd</a:t>
            </a:r>
            <a:r>
              <a:rPr lang="en-US" altLang="en-US" sz="2400" i="1" dirty="0">
                <a:latin typeface="Times New Roman" panose="02020603050405020304" pitchFamily="18" charset="0"/>
              </a:rPr>
              <a:t> is 20 (in reality this value is thousands of bytes). The receiver has sent an acknowledgment number of 200 with an </a:t>
            </a:r>
            <a:r>
              <a:rPr lang="en-US" altLang="en-US" sz="2400" i="1" dirty="0" err="1">
                <a:latin typeface="Times New Roman" panose="02020603050405020304" pitchFamily="18" charset="0"/>
              </a:rPr>
              <a:t>rwnd</a:t>
            </a:r>
            <a:r>
              <a:rPr lang="en-US" altLang="en-US" sz="2400" i="1" dirty="0">
                <a:latin typeface="Times New Roman" panose="02020603050405020304" pitchFamily="18" charset="0"/>
              </a:rPr>
              <a:t> of 9 bytes (in reality this value is thousands of bytes). The size of the sender window is the minimum of </a:t>
            </a:r>
            <a:r>
              <a:rPr lang="en-US" altLang="en-US" sz="2400" i="1" dirty="0" err="1">
                <a:latin typeface="Times New Roman" panose="02020603050405020304" pitchFamily="18" charset="0"/>
              </a:rPr>
              <a:t>rwnd</a:t>
            </a:r>
            <a:r>
              <a:rPr lang="en-US" altLang="en-US" sz="2400" i="1" dirty="0">
                <a:latin typeface="Times New Roman" panose="02020603050405020304" pitchFamily="18" charset="0"/>
              </a:rPr>
              <a:t> and </a:t>
            </a:r>
            <a:r>
              <a:rPr lang="en-US" altLang="en-US" sz="2400" i="1" dirty="0" err="1">
                <a:latin typeface="Times New Roman" panose="02020603050405020304" pitchFamily="18" charset="0"/>
              </a:rPr>
              <a:t>cwnd</a:t>
            </a:r>
            <a:r>
              <a:rPr lang="en-US" altLang="en-US" sz="2400" i="1" dirty="0">
                <a:latin typeface="Times New Roman" panose="02020603050405020304" pitchFamily="18" charset="0"/>
              </a:rPr>
              <a:t> or 9 bytes. Bytes 200 to 202 are sent, but not acknowledged. Bytes 203 to 208 can be sent without worrying about acknowledgment. Bytes 209 and above cannot be sent.</a:t>
            </a:r>
          </a:p>
        </p:txBody>
      </p:sp>
      <p:sp>
        <p:nvSpPr>
          <p:cNvPr id="50181" name="Text Box 3"/>
          <p:cNvSpPr txBox="1">
            <a:spLocks noChangeArrowheads="1"/>
          </p:cNvSpPr>
          <p:nvPr/>
        </p:nvSpPr>
        <p:spPr bwMode="auto">
          <a:xfrm>
            <a:off x="392113" y="533400"/>
            <a:ext cx="2209800" cy="519113"/>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z="2400" i="1" dirty="0">
                <a:solidFill>
                  <a:schemeClr val="folHlink"/>
                </a:solidFill>
                <a:latin typeface="Algerian" panose="04020705040A02060702" pitchFamily="82" charset="0"/>
              </a:rPr>
              <a:t>Example</a:t>
            </a:r>
            <a:r>
              <a:rPr lang="en-US" altLang="en-US" sz="2800" i="1" dirty="0">
                <a:solidFill>
                  <a:schemeClr val="folHlink"/>
                </a:solidFill>
                <a:latin typeface="Algerian" panose="04020705040A02060702" pitchFamily="82" charset="0"/>
              </a:rPr>
              <a:t> </a:t>
            </a:r>
          </a:p>
        </p:txBody>
      </p:sp>
    </p:spTree>
    <p:extLst>
      <p:ext uri="{BB962C8B-B14F-4D97-AF65-F5344CB8AC3E}">
        <p14:creationId xmlns:p14="http://schemas.microsoft.com/office/powerpoint/2010/main" val="208334718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5</a:t>
            </a:r>
            <a:endParaRPr lang="en-US" dirty="0"/>
          </a:p>
        </p:txBody>
      </p:sp>
      <p:sp>
        <p:nvSpPr>
          <p:cNvPr id="51203" name="Slide Number Placeholder 2"/>
          <p:cNvSpPr>
            <a:spLocks noGrp="1"/>
          </p:cNvSpPr>
          <p:nvPr>
            <p:ph type="sldNum" sz="quarter" idx="12"/>
          </p:nvPr>
        </p:nvSpPr>
        <p:spPr>
          <a:prstGeom prst="rect">
            <a:avLst/>
          </a:prstGeom>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36C6F6F1-CEB2-4C18-9B0A-3E6AD8D80F7E}" type="slidenum">
              <a:rPr lang="en-US" altLang="en-US" b="0"/>
              <a:pPr/>
              <a:t>43</a:t>
            </a:fld>
            <a:endParaRPr lang="en-US" altLang="en-US" b="0"/>
          </a:p>
        </p:txBody>
      </p:sp>
      <p:pic>
        <p:nvPicPr>
          <p:cNvPr id="51212"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828800"/>
            <a:ext cx="8391525" cy="3157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9268380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Slide Number Placeholder 2"/>
          <p:cNvSpPr>
            <a:spLocks noGrp="1"/>
          </p:cNvSpPr>
          <p:nvPr>
            <p:ph type="sldNum" sz="quarter" idx="4294967295"/>
          </p:nvPr>
        </p:nvSpPr>
        <p:spPr>
          <a:xfrm>
            <a:off x="7042150" y="6243638"/>
            <a:ext cx="1905000" cy="457200"/>
          </a:xfrm>
          <a:prstGeom prst="rect">
            <a:avLst/>
          </a:prstGeom>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180326A0-4F35-4E20-A8C1-6AAA95821E56}" type="slidenum">
              <a:rPr lang="en-US" altLang="en-US" b="0"/>
              <a:pPr/>
              <a:t>44</a:t>
            </a:fld>
            <a:endParaRPr lang="en-US" altLang="en-US" b="0"/>
          </a:p>
        </p:txBody>
      </p:sp>
      <p:sp>
        <p:nvSpPr>
          <p:cNvPr id="52228" name="Rectangle 2"/>
          <p:cNvSpPr>
            <a:spLocks noChangeArrowheads="1"/>
          </p:cNvSpPr>
          <p:nvPr/>
        </p:nvSpPr>
        <p:spPr bwMode="auto">
          <a:xfrm>
            <a:off x="392113" y="1143000"/>
            <a:ext cx="81534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spcBef>
                <a:spcPct val="50000"/>
              </a:spcBef>
            </a:pPr>
            <a:r>
              <a:rPr lang="en-US" altLang="en-US" sz="2400" b="0" i="1" dirty="0">
                <a:latin typeface="+mn-lt"/>
              </a:rPr>
              <a:t>In Figure 12.21 the server receives a packet with an acknowledgment value of 202 and an </a:t>
            </a:r>
            <a:r>
              <a:rPr lang="en-US" altLang="en-US" sz="2400" b="0" i="1" dirty="0" err="1">
                <a:latin typeface="+mn-lt"/>
              </a:rPr>
              <a:t>rwnd</a:t>
            </a:r>
            <a:r>
              <a:rPr lang="en-US" altLang="en-US" sz="2400" b="0" i="1" dirty="0">
                <a:latin typeface="+mn-lt"/>
              </a:rPr>
              <a:t> of 9. The host has already sent bytes 203, 204, and 205. The value of </a:t>
            </a:r>
            <a:r>
              <a:rPr lang="en-US" altLang="en-US" sz="2400" b="0" i="1" dirty="0" err="1">
                <a:latin typeface="+mn-lt"/>
              </a:rPr>
              <a:t>cwnd</a:t>
            </a:r>
            <a:r>
              <a:rPr lang="en-US" altLang="en-US" sz="2400" b="0" i="1" dirty="0">
                <a:latin typeface="+mn-lt"/>
              </a:rPr>
              <a:t> is still 20. Show the new window.</a:t>
            </a:r>
          </a:p>
        </p:txBody>
      </p:sp>
      <p:sp>
        <p:nvSpPr>
          <p:cNvPr id="52229" name="Text Box 3"/>
          <p:cNvSpPr txBox="1">
            <a:spLocks noChangeArrowheads="1"/>
          </p:cNvSpPr>
          <p:nvPr/>
        </p:nvSpPr>
        <p:spPr bwMode="auto">
          <a:xfrm>
            <a:off x="392113" y="464844"/>
            <a:ext cx="2209800" cy="519113"/>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z="2400" i="1" dirty="0">
                <a:solidFill>
                  <a:schemeClr val="folHlink"/>
                </a:solidFill>
                <a:latin typeface="Algerian" panose="04020705040A02060702" pitchFamily="82" charset="0"/>
              </a:rPr>
              <a:t>Example</a:t>
            </a:r>
            <a:r>
              <a:rPr lang="en-US" altLang="en-US" sz="2800" i="1" dirty="0">
                <a:solidFill>
                  <a:schemeClr val="folHlink"/>
                </a:solidFill>
                <a:latin typeface="Algerian" panose="04020705040A02060702" pitchFamily="82" charset="0"/>
              </a:rPr>
              <a:t> </a:t>
            </a:r>
          </a:p>
        </p:txBody>
      </p:sp>
      <p:sp>
        <p:nvSpPr>
          <p:cNvPr id="52231" name="Rectangle 5"/>
          <p:cNvSpPr>
            <a:spLocks noChangeArrowheads="1"/>
          </p:cNvSpPr>
          <p:nvPr/>
        </p:nvSpPr>
        <p:spPr bwMode="auto">
          <a:xfrm>
            <a:off x="381000" y="2895600"/>
            <a:ext cx="8153400" cy="2677656"/>
          </a:xfrm>
          <a:prstGeom prst="rect">
            <a:avLst/>
          </a:prstGeom>
          <a:noFill/>
          <a:ln>
            <a:noFill/>
          </a:ln>
          <a:effectLst/>
          <a:extLst>
            <a:ext uri="{909E8E84-426E-40DD-AFC4-6F175D3DCCD1}">
              <a14:hiddenFill xmlns:a14="http://schemas.microsoft.com/office/drawing/2010/main">
                <a:solidFill>
                  <a:srgbClr val="B2B2B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spcBef>
                <a:spcPct val="50000"/>
              </a:spcBef>
            </a:pPr>
            <a:r>
              <a:rPr lang="en-US" altLang="en-US" sz="2400" i="1" dirty="0">
                <a:solidFill>
                  <a:schemeClr val="folHlink"/>
                </a:solidFill>
                <a:latin typeface="Times New Roman" panose="02020603050405020304" pitchFamily="18" charset="0"/>
              </a:rPr>
              <a:t>Solution</a:t>
            </a:r>
            <a:r>
              <a:rPr lang="en-US" altLang="en-US" sz="2400" i="1" dirty="0">
                <a:latin typeface="Times New Roman" panose="02020603050405020304" pitchFamily="18" charset="0"/>
              </a:rPr>
              <a:t/>
            </a:r>
            <a:br>
              <a:rPr lang="en-US" altLang="en-US" sz="2400" i="1" dirty="0">
                <a:latin typeface="Times New Roman" panose="02020603050405020304" pitchFamily="18" charset="0"/>
              </a:rPr>
            </a:br>
            <a:r>
              <a:rPr lang="en-US" altLang="en-US" sz="2400" b="0" i="1" dirty="0">
                <a:latin typeface="Times New Roman" panose="02020603050405020304" pitchFamily="18" charset="0"/>
              </a:rPr>
              <a:t>Figure 12.22 shows the new window. Note that this is a case in which the window closes from the left and opens from the right by an equal number of bytes; the size of the window has not been changed. The acknowledgment value, 202, declares that bytes 200 and 201 have been received and the sender needs not worry about them; the window can slide over them.</a:t>
            </a:r>
          </a:p>
        </p:txBody>
      </p:sp>
    </p:spTree>
    <p:extLst>
      <p:ext uri="{BB962C8B-B14F-4D97-AF65-F5344CB8AC3E}">
        <p14:creationId xmlns:p14="http://schemas.microsoft.com/office/powerpoint/2010/main" val="272314090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6</a:t>
            </a:r>
            <a:endParaRPr lang="en-US" dirty="0"/>
          </a:p>
        </p:txBody>
      </p:sp>
      <p:sp>
        <p:nvSpPr>
          <p:cNvPr id="53251" name="Slide Number Placeholder 2"/>
          <p:cNvSpPr>
            <a:spLocks noGrp="1"/>
          </p:cNvSpPr>
          <p:nvPr>
            <p:ph type="sldNum" sz="quarter" idx="12"/>
          </p:nvPr>
        </p:nvSpPr>
        <p:spPr>
          <a:prstGeom prst="rect">
            <a:avLst/>
          </a:prstGeom>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702FBA69-6678-47B8-B5BF-EE32375FCC3E}" type="slidenum">
              <a:rPr lang="en-US" altLang="en-US" b="0"/>
              <a:pPr/>
              <a:t>45</a:t>
            </a:fld>
            <a:endParaRPr lang="en-US" altLang="en-US" b="0"/>
          </a:p>
        </p:txBody>
      </p:sp>
      <p:pic>
        <p:nvPicPr>
          <p:cNvPr id="53260"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0250" y="2924175"/>
            <a:ext cx="7423150" cy="1495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4423812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Slide Number Placeholder 2"/>
          <p:cNvSpPr>
            <a:spLocks noGrp="1"/>
          </p:cNvSpPr>
          <p:nvPr>
            <p:ph type="sldNum" sz="quarter" idx="4294967295"/>
          </p:nvPr>
        </p:nvSpPr>
        <p:spPr>
          <a:xfrm>
            <a:off x="7042150" y="6243638"/>
            <a:ext cx="1905000" cy="457200"/>
          </a:xfrm>
          <a:prstGeom prst="rect">
            <a:avLst/>
          </a:prstGeom>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44D7BD86-2A73-412E-9975-F31C7F5E166A}" type="slidenum">
              <a:rPr lang="en-US" altLang="en-US" b="0"/>
              <a:pPr/>
              <a:t>46</a:t>
            </a:fld>
            <a:endParaRPr lang="en-US" altLang="en-US" b="0"/>
          </a:p>
        </p:txBody>
      </p:sp>
      <p:sp>
        <p:nvSpPr>
          <p:cNvPr id="54276" name="Rectangle 2"/>
          <p:cNvSpPr>
            <a:spLocks noChangeArrowheads="1"/>
          </p:cNvSpPr>
          <p:nvPr/>
        </p:nvSpPr>
        <p:spPr bwMode="auto">
          <a:xfrm>
            <a:off x="397042" y="1252955"/>
            <a:ext cx="81534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spcBef>
                <a:spcPct val="50000"/>
              </a:spcBef>
            </a:pPr>
            <a:r>
              <a:rPr lang="en-US" altLang="en-US" sz="2400" b="0" i="1" dirty="0">
                <a:latin typeface="+mn-lt"/>
              </a:rPr>
              <a:t>In Figure 12.22 the sender receives a packet with an acknowledgment value of 206 and an </a:t>
            </a:r>
            <a:r>
              <a:rPr lang="en-US" altLang="en-US" sz="2400" b="0" i="1" dirty="0" err="1">
                <a:latin typeface="+mn-lt"/>
              </a:rPr>
              <a:t>rwnd</a:t>
            </a:r>
            <a:r>
              <a:rPr lang="en-US" altLang="en-US" sz="2400" b="0" i="1" dirty="0">
                <a:latin typeface="+mn-lt"/>
              </a:rPr>
              <a:t> of 12. The host has not sent any new bytes. The value of </a:t>
            </a:r>
            <a:r>
              <a:rPr lang="en-US" altLang="en-US" sz="2400" b="0" i="1" dirty="0" err="1">
                <a:latin typeface="+mn-lt"/>
              </a:rPr>
              <a:t>cwnd</a:t>
            </a:r>
            <a:r>
              <a:rPr lang="en-US" altLang="en-US" sz="2400" b="0" i="1" dirty="0">
                <a:latin typeface="+mn-lt"/>
              </a:rPr>
              <a:t> is still 20. Show the new window.</a:t>
            </a:r>
          </a:p>
        </p:txBody>
      </p:sp>
      <p:sp>
        <p:nvSpPr>
          <p:cNvPr id="54277" name="Text Box 3"/>
          <p:cNvSpPr txBox="1">
            <a:spLocks noChangeArrowheads="1"/>
          </p:cNvSpPr>
          <p:nvPr/>
        </p:nvSpPr>
        <p:spPr bwMode="auto">
          <a:xfrm>
            <a:off x="381000" y="447674"/>
            <a:ext cx="2209800" cy="519113"/>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z="2400" i="1" dirty="0">
                <a:solidFill>
                  <a:schemeClr val="folHlink"/>
                </a:solidFill>
                <a:latin typeface="Algerian" panose="04020705040A02060702" pitchFamily="82" charset="0"/>
              </a:rPr>
              <a:t>Example</a:t>
            </a:r>
            <a:r>
              <a:rPr lang="en-US" altLang="en-US" sz="2800" i="1" dirty="0">
                <a:solidFill>
                  <a:schemeClr val="folHlink"/>
                </a:solidFill>
                <a:latin typeface="Algerian" panose="04020705040A02060702" pitchFamily="82" charset="0"/>
              </a:rPr>
              <a:t> </a:t>
            </a:r>
          </a:p>
        </p:txBody>
      </p:sp>
      <p:sp>
        <p:nvSpPr>
          <p:cNvPr id="54279" name="Rectangle 5"/>
          <p:cNvSpPr>
            <a:spLocks noChangeArrowheads="1"/>
          </p:cNvSpPr>
          <p:nvPr/>
        </p:nvSpPr>
        <p:spPr bwMode="auto">
          <a:xfrm>
            <a:off x="405063" y="3108783"/>
            <a:ext cx="8153400" cy="1938992"/>
          </a:xfrm>
          <a:prstGeom prst="rect">
            <a:avLst/>
          </a:prstGeom>
          <a:noFill/>
          <a:ln>
            <a:noFill/>
          </a:ln>
          <a:effectLst/>
          <a:extLst>
            <a:ext uri="{909E8E84-426E-40DD-AFC4-6F175D3DCCD1}">
              <a14:hiddenFill xmlns:a14="http://schemas.microsoft.com/office/drawing/2010/main">
                <a:solidFill>
                  <a:srgbClr val="B2B2B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spcBef>
                <a:spcPct val="50000"/>
              </a:spcBef>
            </a:pPr>
            <a:r>
              <a:rPr lang="en-US" altLang="en-US" sz="2400" i="1" dirty="0">
                <a:solidFill>
                  <a:schemeClr val="folHlink"/>
                </a:solidFill>
                <a:latin typeface="Times New Roman" panose="02020603050405020304" pitchFamily="18" charset="0"/>
              </a:rPr>
              <a:t>Solution</a:t>
            </a:r>
            <a:r>
              <a:rPr lang="en-US" altLang="en-US" sz="2400" i="1" dirty="0">
                <a:latin typeface="Times New Roman" panose="02020603050405020304" pitchFamily="18" charset="0"/>
              </a:rPr>
              <a:t/>
            </a:r>
            <a:br>
              <a:rPr lang="en-US" altLang="en-US" sz="2400" i="1" dirty="0">
                <a:latin typeface="Times New Roman" panose="02020603050405020304" pitchFamily="18" charset="0"/>
              </a:rPr>
            </a:br>
            <a:r>
              <a:rPr lang="en-US" altLang="en-US" sz="2400" b="0" i="1" dirty="0">
                <a:latin typeface="+mn-lt"/>
              </a:rPr>
              <a:t>The value of </a:t>
            </a:r>
            <a:r>
              <a:rPr lang="en-US" altLang="en-US" sz="2400" b="0" i="1" dirty="0" err="1">
                <a:latin typeface="+mn-lt"/>
              </a:rPr>
              <a:t>rwnd</a:t>
            </a:r>
            <a:r>
              <a:rPr lang="en-US" altLang="en-US" sz="2400" b="0" i="1" dirty="0">
                <a:latin typeface="+mn-lt"/>
              </a:rPr>
              <a:t> is less than </a:t>
            </a:r>
            <a:r>
              <a:rPr lang="en-US" altLang="en-US" sz="2400" b="0" i="1" dirty="0" err="1">
                <a:latin typeface="+mn-lt"/>
              </a:rPr>
              <a:t>cwnd</a:t>
            </a:r>
            <a:r>
              <a:rPr lang="en-US" altLang="en-US" sz="2400" b="0" i="1" dirty="0">
                <a:latin typeface="+mn-lt"/>
              </a:rPr>
              <a:t>, so the size of the window is 12. Figure 12.23 shows the new window. Note that the window has been opened from the right by 7 and closed from the left by 4; the size of the window has increased.</a:t>
            </a:r>
          </a:p>
        </p:txBody>
      </p:sp>
    </p:spTree>
    <p:extLst>
      <p:ext uri="{BB962C8B-B14F-4D97-AF65-F5344CB8AC3E}">
        <p14:creationId xmlns:p14="http://schemas.microsoft.com/office/powerpoint/2010/main" val="388316214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55299" name="Slide Number Placeholder 2"/>
          <p:cNvSpPr>
            <a:spLocks noGrp="1"/>
          </p:cNvSpPr>
          <p:nvPr>
            <p:ph type="sldNum" sz="quarter" idx="12"/>
          </p:nvPr>
        </p:nvSpPr>
        <p:spPr>
          <a:prstGeom prst="rect">
            <a:avLst/>
          </a:prstGeom>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75B9ABC0-67F1-4F01-A885-8B46E93C1079}" type="slidenum">
              <a:rPr lang="en-US" altLang="en-US" b="0"/>
              <a:pPr/>
              <a:t>47</a:t>
            </a:fld>
            <a:endParaRPr lang="en-US" altLang="en-US" b="0"/>
          </a:p>
        </p:txBody>
      </p:sp>
      <p:pic>
        <p:nvPicPr>
          <p:cNvPr id="55308"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850" y="2230438"/>
            <a:ext cx="8921750" cy="2112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1979407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Slide Number Placeholder 2"/>
          <p:cNvSpPr>
            <a:spLocks noGrp="1"/>
          </p:cNvSpPr>
          <p:nvPr>
            <p:ph type="sldNum" sz="quarter" idx="4294967295"/>
          </p:nvPr>
        </p:nvSpPr>
        <p:spPr>
          <a:xfrm>
            <a:off x="7042150" y="6243638"/>
            <a:ext cx="1905000" cy="457200"/>
          </a:xfrm>
          <a:prstGeom prst="rect">
            <a:avLst/>
          </a:prstGeom>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BB209D5E-19DE-4CED-8F80-12EBB0E484AE}" type="slidenum">
              <a:rPr lang="en-US" altLang="en-US" b="0"/>
              <a:pPr/>
              <a:t>48</a:t>
            </a:fld>
            <a:endParaRPr lang="en-US" altLang="en-US" b="0"/>
          </a:p>
        </p:txBody>
      </p:sp>
      <p:sp>
        <p:nvSpPr>
          <p:cNvPr id="56324" name="Rectangle 2"/>
          <p:cNvSpPr>
            <a:spLocks noChangeArrowheads="1"/>
          </p:cNvSpPr>
          <p:nvPr/>
        </p:nvSpPr>
        <p:spPr bwMode="auto">
          <a:xfrm>
            <a:off x="393032" y="990600"/>
            <a:ext cx="81534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spcBef>
                <a:spcPct val="50000"/>
              </a:spcBef>
            </a:pPr>
            <a:r>
              <a:rPr lang="en-US" altLang="en-US" sz="2400" b="0" i="1" dirty="0">
                <a:latin typeface="+mn-lt"/>
              </a:rPr>
              <a:t>In Figure 12.23 the host receives a packet with an acknowledgment value of 210 and an </a:t>
            </a:r>
            <a:r>
              <a:rPr lang="en-US" altLang="en-US" sz="2400" b="0" i="1" dirty="0" err="1">
                <a:latin typeface="+mn-lt"/>
              </a:rPr>
              <a:t>rwnd</a:t>
            </a:r>
            <a:r>
              <a:rPr lang="en-US" altLang="en-US" sz="2400" b="0" i="1" dirty="0">
                <a:latin typeface="+mn-lt"/>
              </a:rPr>
              <a:t> of 5. The host has sent bytes 206, 207, 208, and 209. The value of </a:t>
            </a:r>
            <a:r>
              <a:rPr lang="en-US" altLang="en-US" sz="2400" b="0" i="1" dirty="0" err="1">
                <a:latin typeface="+mn-lt"/>
              </a:rPr>
              <a:t>cwnd</a:t>
            </a:r>
            <a:r>
              <a:rPr lang="en-US" altLang="en-US" sz="2400" b="0" i="1" dirty="0">
                <a:latin typeface="+mn-lt"/>
              </a:rPr>
              <a:t> is still 20. Show the new window.</a:t>
            </a:r>
          </a:p>
        </p:txBody>
      </p:sp>
      <p:sp>
        <p:nvSpPr>
          <p:cNvPr id="56325" name="Text Box 3"/>
          <p:cNvSpPr txBox="1">
            <a:spLocks noChangeArrowheads="1"/>
          </p:cNvSpPr>
          <p:nvPr/>
        </p:nvSpPr>
        <p:spPr bwMode="auto">
          <a:xfrm>
            <a:off x="381000" y="304800"/>
            <a:ext cx="2209800" cy="519113"/>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z="2400" i="1" dirty="0">
                <a:solidFill>
                  <a:schemeClr val="folHlink"/>
                </a:solidFill>
                <a:latin typeface="Algerian" panose="04020705040A02060702" pitchFamily="82" charset="0"/>
              </a:rPr>
              <a:t>Example</a:t>
            </a:r>
            <a:r>
              <a:rPr lang="en-US" altLang="en-US" sz="2800" i="1" dirty="0">
                <a:solidFill>
                  <a:schemeClr val="folHlink"/>
                </a:solidFill>
                <a:latin typeface="Algerian" panose="04020705040A02060702" pitchFamily="82" charset="0"/>
              </a:rPr>
              <a:t> </a:t>
            </a:r>
          </a:p>
        </p:txBody>
      </p:sp>
      <p:sp>
        <p:nvSpPr>
          <p:cNvPr id="56327" name="Rectangle 5"/>
          <p:cNvSpPr>
            <a:spLocks noChangeArrowheads="1"/>
          </p:cNvSpPr>
          <p:nvPr/>
        </p:nvSpPr>
        <p:spPr bwMode="auto">
          <a:xfrm>
            <a:off x="393032" y="3048000"/>
            <a:ext cx="8153400" cy="1938992"/>
          </a:xfrm>
          <a:prstGeom prst="rect">
            <a:avLst/>
          </a:prstGeom>
          <a:noFill/>
          <a:ln>
            <a:noFill/>
          </a:ln>
          <a:effectLst/>
          <a:extLst>
            <a:ext uri="{909E8E84-426E-40DD-AFC4-6F175D3DCCD1}">
              <a14:hiddenFill xmlns:a14="http://schemas.microsoft.com/office/drawing/2010/main">
                <a:solidFill>
                  <a:srgbClr val="B2B2B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spcBef>
                <a:spcPct val="50000"/>
              </a:spcBef>
            </a:pPr>
            <a:r>
              <a:rPr lang="en-US" altLang="en-US" sz="2400" i="1" dirty="0">
                <a:solidFill>
                  <a:schemeClr val="folHlink"/>
                </a:solidFill>
                <a:latin typeface="Times New Roman" panose="02020603050405020304" pitchFamily="18" charset="0"/>
              </a:rPr>
              <a:t>Solution</a:t>
            </a:r>
            <a:r>
              <a:rPr lang="en-US" altLang="en-US" sz="2400" i="1" dirty="0">
                <a:latin typeface="Times New Roman" panose="02020603050405020304" pitchFamily="18" charset="0"/>
              </a:rPr>
              <a:t/>
            </a:r>
            <a:br>
              <a:rPr lang="en-US" altLang="en-US" sz="2400" i="1" dirty="0">
                <a:latin typeface="Times New Roman" panose="02020603050405020304" pitchFamily="18" charset="0"/>
              </a:rPr>
            </a:br>
            <a:r>
              <a:rPr lang="en-US" altLang="en-US" sz="2400" b="0" i="1" dirty="0">
                <a:latin typeface="+mn-lt"/>
              </a:rPr>
              <a:t>The value of </a:t>
            </a:r>
            <a:r>
              <a:rPr lang="en-US" altLang="en-US" sz="2400" b="0" i="1" dirty="0" err="1">
                <a:latin typeface="+mn-lt"/>
              </a:rPr>
              <a:t>rwnd</a:t>
            </a:r>
            <a:r>
              <a:rPr lang="en-US" altLang="en-US" sz="2400" b="0" i="1" dirty="0">
                <a:latin typeface="+mn-lt"/>
              </a:rPr>
              <a:t> is less than </a:t>
            </a:r>
            <a:r>
              <a:rPr lang="en-US" altLang="en-US" sz="2400" b="0" i="1" dirty="0" err="1">
                <a:latin typeface="+mn-lt"/>
              </a:rPr>
              <a:t>cwnd</a:t>
            </a:r>
            <a:r>
              <a:rPr lang="en-US" altLang="en-US" sz="2400" b="0" i="1" dirty="0">
                <a:latin typeface="+mn-lt"/>
              </a:rPr>
              <a:t>, so the size of the window is 5. Figure 12.24 shows the situation. Note that this is a case not allowed by most implementations. Although the sender has not sent bytes 215 to 217, the receiver does not know this.</a:t>
            </a:r>
          </a:p>
        </p:txBody>
      </p:sp>
    </p:spTree>
    <p:extLst>
      <p:ext uri="{BB962C8B-B14F-4D97-AF65-F5344CB8AC3E}">
        <p14:creationId xmlns:p14="http://schemas.microsoft.com/office/powerpoint/2010/main" val="97562531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Slide Number Placeholder 2"/>
          <p:cNvSpPr>
            <a:spLocks noGrp="1"/>
          </p:cNvSpPr>
          <p:nvPr>
            <p:ph type="sldNum" sz="quarter" idx="4294967295"/>
          </p:nvPr>
        </p:nvSpPr>
        <p:spPr>
          <a:xfrm>
            <a:off x="7042150" y="6243638"/>
            <a:ext cx="1905000" cy="457200"/>
          </a:xfrm>
          <a:prstGeom prst="rect">
            <a:avLst/>
          </a:prstGeom>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BF0698F6-A86F-41C8-9D3C-276EA1639233}" type="slidenum">
              <a:rPr lang="en-US" altLang="en-US" b="0"/>
              <a:pPr/>
              <a:t>49</a:t>
            </a:fld>
            <a:endParaRPr lang="en-US" altLang="en-US" b="0"/>
          </a:p>
        </p:txBody>
      </p:sp>
      <p:pic>
        <p:nvPicPr>
          <p:cNvPr id="57356" name="Picture 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 y="1922463"/>
            <a:ext cx="8858250" cy="320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997942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Slide Number Placeholder 2"/>
          <p:cNvSpPr>
            <a:spLocks noGrp="1"/>
          </p:cNvSpPr>
          <p:nvPr>
            <p:ph type="sldNum" sz="quarter" idx="4294967295"/>
          </p:nvPr>
        </p:nvSpPr>
        <p:spPr>
          <a:xfrm>
            <a:off x="7042150" y="6243638"/>
            <a:ext cx="1905000" cy="457200"/>
          </a:xfrm>
          <a:prstGeom prst="rect">
            <a:avLst/>
          </a:prstGeom>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D4B797F6-A3CD-47F8-8243-280FCFC39B35}" type="slidenum">
              <a:rPr lang="en-US" altLang="en-US" b="0"/>
              <a:pPr/>
              <a:t>5</a:t>
            </a:fld>
            <a:endParaRPr lang="en-US" altLang="en-US" b="0"/>
          </a:p>
        </p:txBody>
      </p:sp>
      <p:sp>
        <p:nvSpPr>
          <p:cNvPr id="5124" name="Text Box 2"/>
          <p:cNvSpPr txBox="1">
            <a:spLocks noChangeArrowheads="1"/>
          </p:cNvSpPr>
          <p:nvPr/>
        </p:nvSpPr>
        <p:spPr bwMode="auto">
          <a:xfrm>
            <a:off x="990600" y="90488"/>
            <a:ext cx="5715000" cy="461665"/>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i="1" dirty="0" smtClean="0">
                <a:latin typeface="Times New Roman" panose="02020603050405020304" pitchFamily="18" charset="0"/>
              </a:rPr>
              <a:t>TCP/IP </a:t>
            </a:r>
            <a:r>
              <a:rPr lang="en-US" altLang="en-US" i="1" dirty="0">
                <a:latin typeface="Times New Roman" panose="02020603050405020304" pitchFamily="18" charset="0"/>
              </a:rPr>
              <a:t>protocol suite</a:t>
            </a:r>
          </a:p>
        </p:txBody>
      </p:sp>
      <p:pic>
        <p:nvPicPr>
          <p:cNvPr id="5132"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1388" y="835025"/>
            <a:ext cx="7212012" cy="533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6631347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Slide Number Placeholder 2"/>
          <p:cNvSpPr>
            <a:spLocks noGrp="1"/>
          </p:cNvSpPr>
          <p:nvPr>
            <p:ph type="sldNum" sz="quarter" idx="4294967295"/>
          </p:nvPr>
        </p:nvSpPr>
        <p:spPr>
          <a:xfrm>
            <a:off x="7042150" y="6243638"/>
            <a:ext cx="1905000" cy="457200"/>
          </a:xfrm>
          <a:prstGeom prst="rect">
            <a:avLst/>
          </a:prstGeom>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D6BB14A7-708B-41AA-962D-640E630379B2}" type="slidenum">
              <a:rPr lang="en-US" altLang="en-US" b="0"/>
              <a:pPr/>
              <a:t>50</a:t>
            </a:fld>
            <a:endParaRPr lang="en-US" altLang="en-US" b="0"/>
          </a:p>
        </p:txBody>
      </p:sp>
      <p:sp>
        <p:nvSpPr>
          <p:cNvPr id="58372" name="Rectangle 2"/>
          <p:cNvSpPr>
            <a:spLocks noChangeArrowheads="1"/>
          </p:cNvSpPr>
          <p:nvPr/>
        </p:nvSpPr>
        <p:spPr bwMode="auto">
          <a:xfrm>
            <a:off x="425116" y="1083829"/>
            <a:ext cx="81534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spcBef>
                <a:spcPct val="50000"/>
              </a:spcBef>
            </a:pPr>
            <a:r>
              <a:rPr lang="en-US" altLang="en-US" sz="2400" b="0" i="1" dirty="0">
                <a:latin typeface="+mn-lt"/>
              </a:rPr>
              <a:t>How can the receiver avoid shrinking the window in the previous example?</a:t>
            </a:r>
          </a:p>
        </p:txBody>
      </p:sp>
      <p:sp>
        <p:nvSpPr>
          <p:cNvPr id="58373" name="Text Box 3"/>
          <p:cNvSpPr txBox="1">
            <a:spLocks noChangeArrowheads="1"/>
          </p:cNvSpPr>
          <p:nvPr/>
        </p:nvSpPr>
        <p:spPr bwMode="auto">
          <a:xfrm>
            <a:off x="425116" y="423068"/>
            <a:ext cx="2209800" cy="519113"/>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z="2400" i="1" dirty="0">
                <a:solidFill>
                  <a:schemeClr val="folHlink"/>
                </a:solidFill>
                <a:latin typeface="Algerian" panose="04020705040A02060702" pitchFamily="82" charset="0"/>
              </a:rPr>
              <a:t>Example</a:t>
            </a:r>
            <a:r>
              <a:rPr lang="en-US" altLang="en-US" sz="2800" i="1" dirty="0">
                <a:solidFill>
                  <a:schemeClr val="folHlink"/>
                </a:solidFill>
                <a:latin typeface="Algerian" panose="04020705040A02060702" pitchFamily="82" charset="0"/>
              </a:rPr>
              <a:t> </a:t>
            </a:r>
          </a:p>
        </p:txBody>
      </p:sp>
      <p:sp>
        <p:nvSpPr>
          <p:cNvPr id="58375" name="Rectangle 5"/>
          <p:cNvSpPr>
            <a:spLocks noChangeArrowheads="1"/>
          </p:cNvSpPr>
          <p:nvPr/>
        </p:nvSpPr>
        <p:spPr bwMode="auto">
          <a:xfrm>
            <a:off x="393032" y="1752600"/>
            <a:ext cx="8153400" cy="2308324"/>
          </a:xfrm>
          <a:prstGeom prst="rect">
            <a:avLst/>
          </a:prstGeom>
          <a:noFill/>
          <a:ln>
            <a:noFill/>
          </a:ln>
          <a:effectLst/>
          <a:extLst>
            <a:ext uri="{909E8E84-426E-40DD-AFC4-6F175D3DCCD1}">
              <a14:hiddenFill xmlns:a14="http://schemas.microsoft.com/office/drawing/2010/main">
                <a:solidFill>
                  <a:srgbClr val="B2B2B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spcBef>
                <a:spcPct val="50000"/>
              </a:spcBef>
            </a:pPr>
            <a:r>
              <a:rPr lang="en-US" altLang="en-US" sz="2400" i="1" dirty="0">
                <a:solidFill>
                  <a:schemeClr val="folHlink"/>
                </a:solidFill>
                <a:latin typeface="Times New Roman" panose="02020603050405020304" pitchFamily="18" charset="0"/>
              </a:rPr>
              <a:t>Solution</a:t>
            </a:r>
            <a:r>
              <a:rPr lang="en-US" altLang="en-US" sz="2400" i="1" dirty="0">
                <a:latin typeface="Times New Roman" panose="02020603050405020304" pitchFamily="18" charset="0"/>
              </a:rPr>
              <a:t/>
            </a:r>
            <a:br>
              <a:rPr lang="en-US" altLang="en-US" sz="2400" i="1" dirty="0">
                <a:latin typeface="Times New Roman" panose="02020603050405020304" pitchFamily="18" charset="0"/>
              </a:rPr>
            </a:br>
            <a:r>
              <a:rPr lang="en-US" altLang="en-US" sz="2400" b="0" i="1" dirty="0">
                <a:latin typeface="+mn-lt"/>
              </a:rPr>
              <a:t>The receiver needs to keep track of the last acknowledgment number and the last </a:t>
            </a:r>
            <a:r>
              <a:rPr lang="en-US" altLang="en-US" sz="2400" b="0" i="1" dirty="0" err="1">
                <a:latin typeface="+mn-lt"/>
              </a:rPr>
              <a:t>rwnd</a:t>
            </a:r>
            <a:r>
              <a:rPr lang="en-US" altLang="en-US" sz="2400" b="0" i="1" dirty="0">
                <a:latin typeface="+mn-lt"/>
              </a:rPr>
              <a:t>. If we add the acknowledgment number to </a:t>
            </a:r>
            <a:r>
              <a:rPr lang="en-US" altLang="en-US" sz="2400" b="0" i="1" dirty="0" err="1">
                <a:latin typeface="+mn-lt"/>
              </a:rPr>
              <a:t>rwnd</a:t>
            </a:r>
            <a:r>
              <a:rPr lang="en-US" altLang="en-US" sz="2400" b="0" i="1" dirty="0">
                <a:latin typeface="+mn-lt"/>
              </a:rPr>
              <a:t> we get the byte number following the right wall. If we want to prevent the right wall from moving to the left (shrinking), we must always have the following relationship.</a:t>
            </a:r>
          </a:p>
        </p:txBody>
      </p:sp>
      <p:sp>
        <p:nvSpPr>
          <p:cNvPr id="58376" name="Rectangle 6"/>
          <p:cNvSpPr>
            <a:spLocks noChangeArrowheads="1"/>
          </p:cNvSpPr>
          <p:nvPr/>
        </p:nvSpPr>
        <p:spPr bwMode="auto">
          <a:xfrm>
            <a:off x="76200" y="4277618"/>
            <a:ext cx="81534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a:spcBef>
                <a:spcPct val="50000"/>
              </a:spcBef>
            </a:pPr>
            <a:r>
              <a:rPr lang="en-US" altLang="en-US" sz="2400" i="1" dirty="0">
                <a:solidFill>
                  <a:schemeClr val="folHlink"/>
                </a:solidFill>
                <a:latin typeface="Times New Roman" panose="02020603050405020304" pitchFamily="18" charset="0"/>
              </a:rPr>
              <a:t>new </a:t>
            </a:r>
            <a:r>
              <a:rPr lang="en-US" altLang="en-US" sz="2400" i="1" dirty="0" err="1">
                <a:solidFill>
                  <a:schemeClr val="folHlink"/>
                </a:solidFill>
                <a:latin typeface="Times New Roman" panose="02020603050405020304" pitchFamily="18" charset="0"/>
              </a:rPr>
              <a:t>ack</a:t>
            </a:r>
            <a:r>
              <a:rPr lang="en-US" altLang="en-US" sz="2400" i="1" dirty="0">
                <a:solidFill>
                  <a:schemeClr val="folHlink"/>
                </a:solidFill>
                <a:latin typeface="Times New Roman" panose="02020603050405020304" pitchFamily="18" charset="0"/>
              </a:rPr>
              <a:t> + new </a:t>
            </a:r>
            <a:r>
              <a:rPr lang="en-US" altLang="en-US" sz="2400" i="1" dirty="0" err="1">
                <a:solidFill>
                  <a:schemeClr val="folHlink"/>
                </a:solidFill>
                <a:latin typeface="Times New Roman" panose="02020603050405020304" pitchFamily="18" charset="0"/>
              </a:rPr>
              <a:t>rwnd</a:t>
            </a:r>
            <a:r>
              <a:rPr lang="en-US" altLang="en-US" sz="2400" i="1" dirty="0">
                <a:solidFill>
                  <a:schemeClr val="folHlink"/>
                </a:solidFill>
                <a:latin typeface="Times New Roman" panose="02020603050405020304" pitchFamily="18" charset="0"/>
              </a:rPr>
              <a:t> ≥ last </a:t>
            </a:r>
            <a:r>
              <a:rPr lang="en-US" altLang="en-US" sz="2400" i="1" dirty="0" err="1">
                <a:solidFill>
                  <a:schemeClr val="folHlink"/>
                </a:solidFill>
                <a:latin typeface="Times New Roman" panose="02020603050405020304" pitchFamily="18" charset="0"/>
              </a:rPr>
              <a:t>ack</a:t>
            </a:r>
            <a:r>
              <a:rPr lang="en-US" altLang="en-US" sz="2400" i="1" dirty="0">
                <a:solidFill>
                  <a:schemeClr val="folHlink"/>
                </a:solidFill>
                <a:latin typeface="Times New Roman" panose="02020603050405020304" pitchFamily="18" charset="0"/>
              </a:rPr>
              <a:t> + last </a:t>
            </a:r>
            <a:r>
              <a:rPr lang="en-US" altLang="en-US" sz="2400" i="1" dirty="0" err="1">
                <a:solidFill>
                  <a:schemeClr val="folHlink"/>
                </a:solidFill>
                <a:latin typeface="Times New Roman" panose="02020603050405020304" pitchFamily="18" charset="0"/>
              </a:rPr>
              <a:t>rwnd</a:t>
            </a:r>
            <a:r>
              <a:rPr lang="en-US" altLang="en-US" sz="2400" i="1" dirty="0">
                <a:solidFill>
                  <a:schemeClr val="folHlink"/>
                </a:solidFill>
                <a:latin typeface="Times New Roman" panose="02020603050405020304" pitchFamily="18" charset="0"/>
              </a:rPr>
              <a:t/>
            </a:r>
            <a:br>
              <a:rPr lang="en-US" altLang="en-US" sz="2400" i="1" dirty="0">
                <a:solidFill>
                  <a:schemeClr val="folHlink"/>
                </a:solidFill>
                <a:latin typeface="Times New Roman" panose="02020603050405020304" pitchFamily="18" charset="0"/>
              </a:rPr>
            </a:br>
            <a:r>
              <a:rPr lang="en-US" altLang="en-US" sz="2400" i="1" dirty="0">
                <a:solidFill>
                  <a:schemeClr val="folHlink"/>
                </a:solidFill>
                <a:latin typeface="Times New Roman" panose="02020603050405020304" pitchFamily="18" charset="0"/>
              </a:rPr>
              <a:t>or</a:t>
            </a:r>
            <a:br>
              <a:rPr lang="en-US" altLang="en-US" sz="2400" i="1" dirty="0">
                <a:solidFill>
                  <a:schemeClr val="folHlink"/>
                </a:solidFill>
                <a:latin typeface="Times New Roman" panose="02020603050405020304" pitchFamily="18" charset="0"/>
              </a:rPr>
            </a:br>
            <a:r>
              <a:rPr lang="en-US" altLang="en-US" sz="2400" i="1" dirty="0">
                <a:solidFill>
                  <a:schemeClr val="folHlink"/>
                </a:solidFill>
                <a:latin typeface="Times New Roman" panose="02020603050405020304" pitchFamily="18" charset="0"/>
              </a:rPr>
              <a:t>new </a:t>
            </a:r>
            <a:r>
              <a:rPr lang="en-US" altLang="en-US" sz="2400" i="1" dirty="0" err="1">
                <a:solidFill>
                  <a:schemeClr val="folHlink"/>
                </a:solidFill>
                <a:latin typeface="Times New Roman" panose="02020603050405020304" pitchFamily="18" charset="0"/>
              </a:rPr>
              <a:t>rwnd</a:t>
            </a:r>
            <a:r>
              <a:rPr lang="en-US" altLang="en-US" sz="2400" i="1" dirty="0">
                <a:solidFill>
                  <a:schemeClr val="folHlink"/>
                </a:solidFill>
                <a:latin typeface="Times New Roman" panose="02020603050405020304" pitchFamily="18" charset="0"/>
              </a:rPr>
              <a:t> ≥ (last </a:t>
            </a:r>
            <a:r>
              <a:rPr lang="en-US" altLang="en-US" sz="2400" i="1" dirty="0" err="1">
                <a:solidFill>
                  <a:schemeClr val="folHlink"/>
                </a:solidFill>
                <a:latin typeface="Times New Roman" panose="02020603050405020304" pitchFamily="18" charset="0"/>
              </a:rPr>
              <a:t>ack</a:t>
            </a:r>
            <a:r>
              <a:rPr lang="en-US" altLang="en-US" sz="2400" i="1" dirty="0">
                <a:solidFill>
                  <a:schemeClr val="folHlink"/>
                </a:solidFill>
                <a:latin typeface="Times New Roman" panose="02020603050405020304" pitchFamily="18" charset="0"/>
              </a:rPr>
              <a:t> + last </a:t>
            </a:r>
            <a:r>
              <a:rPr lang="en-US" altLang="en-US" sz="2400" i="1" dirty="0" err="1">
                <a:solidFill>
                  <a:schemeClr val="folHlink"/>
                </a:solidFill>
                <a:latin typeface="Times New Roman" panose="02020603050405020304" pitchFamily="18" charset="0"/>
              </a:rPr>
              <a:t>rwnd</a:t>
            </a:r>
            <a:r>
              <a:rPr lang="en-US" altLang="en-US" sz="2400" i="1" dirty="0">
                <a:solidFill>
                  <a:schemeClr val="folHlink"/>
                </a:solidFill>
                <a:latin typeface="Times New Roman" panose="02020603050405020304" pitchFamily="18" charset="0"/>
              </a:rPr>
              <a:t>) − new </a:t>
            </a:r>
            <a:r>
              <a:rPr lang="en-US" altLang="en-US" sz="2400" i="1" dirty="0" err="1">
                <a:solidFill>
                  <a:schemeClr val="folHlink"/>
                </a:solidFill>
                <a:latin typeface="Times New Roman" panose="02020603050405020304" pitchFamily="18" charset="0"/>
              </a:rPr>
              <a:t>ack</a:t>
            </a:r>
            <a:endParaRPr lang="en-US" altLang="en-US" sz="2400" i="1" dirty="0">
              <a:solidFill>
                <a:schemeClr val="folHlink"/>
              </a:solidFill>
              <a:latin typeface="Times New Roman" panose="02020603050405020304" pitchFamily="18" charset="0"/>
            </a:endParaRPr>
          </a:p>
        </p:txBody>
      </p:sp>
    </p:spTree>
    <p:extLst>
      <p:ext uri="{BB962C8B-B14F-4D97-AF65-F5344CB8AC3E}">
        <p14:creationId xmlns:p14="http://schemas.microsoft.com/office/powerpoint/2010/main" val="370175433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Slide Number Placeholder 2"/>
          <p:cNvSpPr>
            <a:spLocks noGrp="1"/>
          </p:cNvSpPr>
          <p:nvPr>
            <p:ph type="sldNum" sz="quarter" idx="4294967295"/>
          </p:nvPr>
        </p:nvSpPr>
        <p:spPr>
          <a:xfrm>
            <a:off x="7042150" y="6243638"/>
            <a:ext cx="1905000" cy="457200"/>
          </a:xfrm>
          <a:prstGeom prst="rect">
            <a:avLst/>
          </a:prstGeom>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577D8622-0291-4F52-B425-A858072B48B4}" type="slidenum">
              <a:rPr lang="en-US" altLang="en-US" b="0"/>
              <a:pPr/>
              <a:t>51</a:t>
            </a:fld>
            <a:endParaRPr lang="en-US" altLang="en-US" b="0"/>
          </a:p>
        </p:txBody>
      </p:sp>
      <p:sp>
        <p:nvSpPr>
          <p:cNvPr id="59396" name="Rectangle 2"/>
          <p:cNvSpPr>
            <a:spLocks noChangeArrowheads="1"/>
          </p:cNvSpPr>
          <p:nvPr/>
        </p:nvSpPr>
        <p:spPr bwMode="auto">
          <a:xfrm>
            <a:off x="838200" y="2195513"/>
            <a:ext cx="7543800" cy="1797050"/>
          </a:xfrm>
          <a:prstGeom prst="rect">
            <a:avLst/>
          </a:prstGeom>
          <a:solidFill>
            <a:schemeClr val="bg1"/>
          </a:solidFill>
          <a:ln w="57150">
            <a:solidFill>
              <a:schemeClr val="accent5">
                <a:lumMod val="60000"/>
                <a:lumOff val="40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spcBef>
                <a:spcPts val="1200"/>
              </a:spcBef>
              <a:spcAft>
                <a:spcPts val="1000"/>
              </a:spcAft>
            </a:pPr>
            <a:r>
              <a:rPr lang="en-US" altLang="en-US" sz="3600" i="1" dirty="0">
                <a:latin typeface="Times New Roman" panose="02020603050405020304" pitchFamily="18" charset="0"/>
              </a:rPr>
              <a:t>To avoid shrinking the sender window, the receiver must wait </a:t>
            </a:r>
            <a:r>
              <a:rPr lang="en-US" altLang="en-US" sz="3600" b="0" i="1" dirty="0">
                <a:latin typeface="Times New Roman" panose="02020603050405020304" pitchFamily="18" charset="0"/>
              </a:rPr>
              <a:t>until</a:t>
            </a:r>
            <a:r>
              <a:rPr lang="en-US" altLang="en-US" sz="3600" i="1" dirty="0">
                <a:latin typeface="Times New Roman" panose="02020603050405020304" pitchFamily="18" charset="0"/>
              </a:rPr>
              <a:t> more space is available in its buffer.</a:t>
            </a:r>
          </a:p>
        </p:txBody>
      </p:sp>
    </p:spTree>
    <p:extLst>
      <p:ext uri="{BB962C8B-B14F-4D97-AF65-F5344CB8AC3E}">
        <p14:creationId xmlns:p14="http://schemas.microsoft.com/office/powerpoint/2010/main" val="115157097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Slide Number Placeholder 2"/>
          <p:cNvSpPr>
            <a:spLocks noGrp="1"/>
          </p:cNvSpPr>
          <p:nvPr>
            <p:ph type="sldNum" sz="quarter" idx="4294967295"/>
          </p:nvPr>
        </p:nvSpPr>
        <p:spPr>
          <a:xfrm>
            <a:off x="7042150" y="6243638"/>
            <a:ext cx="1905000" cy="457200"/>
          </a:xfrm>
          <a:prstGeom prst="rect">
            <a:avLst/>
          </a:prstGeom>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3DCC2943-A10A-4D4B-8175-A7E436278DE2}" type="slidenum">
              <a:rPr lang="en-US" altLang="en-US" b="0"/>
              <a:pPr/>
              <a:t>52</a:t>
            </a:fld>
            <a:endParaRPr lang="en-US" altLang="en-US" b="0"/>
          </a:p>
        </p:txBody>
      </p:sp>
      <p:sp>
        <p:nvSpPr>
          <p:cNvPr id="60420" name="Rectangle 2"/>
          <p:cNvSpPr>
            <a:spLocks noChangeArrowheads="1"/>
          </p:cNvSpPr>
          <p:nvPr/>
        </p:nvSpPr>
        <p:spPr bwMode="auto">
          <a:xfrm>
            <a:off x="453189" y="914400"/>
            <a:ext cx="8077200" cy="4567238"/>
          </a:xfrm>
          <a:prstGeom prst="rect">
            <a:avLst/>
          </a:prstGeom>
          <a:solidFill>
            <a:schemeClr val="bg1"/>
          </a:solidFill>
          <a:ln w="57150">
            <a:solidFill>
              <a:schemeClr val="accent5">
                <a:lumMod val="60000"/>
                <a:lumOff val="40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eaLnBrk="1" hangingPunct="1">
              <a:spcBef>
                <a:spcPts val="1200"/>
              </a:spcBef>
              <a:spcAft>
                <a:spcPts val="1000"/>
              </a:spcAft>
            </a:pPr>
            <a:r>
              <a:rPr lang="en-US" altLang="en-US" sz="3200" b="0" i="1" dirty="0">
                <a:latin typeface="Times New Roman" panose="02020603050405020304" pitchFamily="18" charset="0"/>
              </a:rPr>
              <a:t>Some points about TCP’s sliding windows:</a:t>
            </a:r>
          </a:p>
          <a:p>
            <a:pPr eaLnBrk="1" hangingPunct="1">
              <a:spcBef>
                <a:spcPts val="1200"/>
              </a:spcBef>
              <a:spcAft>
                <a:spcPts val="1000"/>
              </a:spcAft>
            </a:pPr>
            <a:r>
              <a:rPr lang="en-US" altLang="en-US" sz="2400" b="0" i="1" dirty="0">
                <a:solidFill>
                  <a:schemeClr val="hlink"/>
                </a:solidFill>
                <a:latin typeface="Times New Roman" panose="02020603050405020304" pitchFamily="18" charset="0"/>
              </a:rPr>
              <a:t>❏ </a:t>
            </a:r>
            <a:r>
              <a:rPr lang="en-US" altLang="en-US" sz="2400" b="0" i="1" dirty="0">
                <a:latin typeface="Times New Roman" panose="02020603050405020304" pitchFamily="18" charset="0"/>
              </a:rPr>
              <a:t>The size of the window is the lesser of </a:t>
            </a:r>
            <a:r>
              <a:rPr lang="en-US" altLang="en-US" sz="2400" b="0" i="1" dirty="0" err="1">
                <a:solidFill>
                  <a:schemeClr val="hlink"/>
                </a:solidFill>
                <a:latin typeface="Times New Roman" panose="02020603050405020304" pitchFamily="18" charset="0"/>
              </a:rPr>
              <a:t>rwnd</a:t>
            </a:r>
            <a:r>
              <a:rPr lang="en-US" altLang="en-US" sz="2400" b="0" i="1" dirty="0">
                <a:latin typeface="Times New Roman" panose="02020603050405020304" pitchFamily="18" charset="0"/>
              </a:rPr>
              <a:t> and </a:t>
            </a:r>
            <a:r>
              <a:rPr lang="en-US" altLang="en-US" sz="2400" b="0" i="1" dirty="0" err="1">
                <a:solidFill>
                  <a:schemeClr val="hlink"/>
                </a:solidFill>
                <a:latin typeface="Times New Roman" panose="02020603050405020304" pitchFamily="18" charset="0"/>
              </a:rPr>
              <a:t>cwnd</a:t>
            </a:r>
            <a:r>
              <a:rPr lang="en-US" altLang="en-US" sz="2400" b="0" i="1" dirty="0">
                <a:latin typeface="Times New Roman" panose="02020603050405020304" pitchFamily="18" charset="0"/>
              </a:rPr>
              <a:t>.</a:t>
            </a:r>
            <a:br>
              <a:rPr lang="en-US" altLang="en-US" sz="2400" b="0" i="1" dirty="0">
                <a:latin typeface="Times New Roman" panose="02020603050405020304" pitchFamily="18" charset="0"/>
              </a:rPr>
            </a:br>
            <a:r>
              <a:rPr lang="en-US" altLang="en-US" sz="2400" b="0" i="1" dirty="0">
                <a:solidFill>
                  <a:schemeClr val="hlink"/>
                </a:solidFill>
                <a:latin typeface="Times New Roman" panose="02020603050405020304" pitchFamily="18" charset="0"/>
              </a:rPr>
              <a:t>❏</a:t>
            </a:r>
            <a:r>
              <a:rPr lang="en-US" altLang="en-US" sz="2400" b="0" i="1" dirty="0">
                <a:solidFill>
                  <a:schemeClr val="folHlink"/>
                </a:solidFill>
                <a:latin typeface="Times New Roman" panose="02020603050405020304" pitchFamily="18" charset="0"/>
              </a:rPr>
              <a:t> </a:t>
            </a:r>
            <a:r>
              <a:rPr lang="en-US" altLang="en-US" sz="2400" b="0" i="1" dirty="0">
                <a:latin typeface="Times New Roman" panose="02020603050405020304" pitchFamily="18" charset="0"/>
              </a:rPr>
              <a:t>The source does not have to send a full window’s</a:t>
            </a:r>
            <a:br>
              <a:rPr lang="en-US" altLang="en-US" sz="2400" b="0" i="1" dirty="0">
                <a:latin typeface="Times New Roman" panose="02020603050405020304" pitchFamily="18" charset="0"/>
              </a:rPr>
            </a:br>
            <a:r>
              <a:rPr lang="en-US" altLang="en-US" sz="2400" b="0" i="1" dirty="0">
                <a:latin typeface="Times New Roman" panose="02020603050405020304" pitchFamily="18" charset="0"/>
              </a:rPr>
              <a:t>     worth of data.</a:t>
            </a:r>
            <a:br>
              <a:rPr lang="en-US" altLang="en-US" sz="2400" b="0" i="1" dirty="0">
                <a:latin typeface="Times New Roman" panose="02020603050405020304" pitchFamily="18" charset="0"/>
              </a:rPr>
            </a:br>
            <a:r>
              <a:rPr lang="en-US" altLang="en-US" sz="2400" b="0" i="1" dirty="0">
                <a:solidFill>
                  <a:schemeClr val="hlink"/>
                </a:solidFill>
                <a:latin typeface="Times New Roman" panose="02020603050405020304" pitchFamily="18" charset="0"/>
              </a:rPr>
              <a:t>❏</a:t>
            </a:r>
            <a:r>
              <a:rPr lang="en-US" altLang="en-US" sz="2400" b="0" i="1" dirty="0">
                <a:latin typeface="Times New Roman" panose="02020603050405020304" pitchFamily="18" charset="0"/>
              </a:rPr>
              <a:t> The window can be opened or closed by the receiver,</a:t>
            </a:r>
            <a:br>
              <a:rPr lang="en-US" altLang="en-US" sz="2400" b="0" i="1" dirty="0">
                <a:latin typeface="Times New Roman" panose="02020603050405020304" pitchFamily="18" charset="0"/>
              </a:rPr>
            </a:br>
            <a:r>
              <a:rPr lang="en-US" altLang="en-US" sz="2400" b="0" i="1" dirty="0">
                <a:latin typeface="Times New Roman" panose="02020603050405020304" pitchFamily="18" charset="0"/>
              </a:rPr>
              <a:t>     but should not be shrunk.</a:t>
            </a:r>
            <a:br>
              <a:rPr lang="en-US" altLang="en-US" sz="2400" b="0" i="1" dirty="0">
                <a:latin typeface="Times New Roman" panose="02020603050405020304" pitchFamily="18" charset="0"/>
              </a:rPr>
            </a:br>
            <a:r>
              <a:rPr lang="en-US" altLang="en-US" sz="2400" b="0" i="1" dirty="0">
                <a:solidFill>
                  <a:schemeClr val="hlink"/>
                </a:solidFill>
                <a:latin typeface="Times New Roman" panose="02020603050405020304" pitchFamily="18" charset="0"/>
              </a:rPr>
              <a:t>❏</a:t>
            </a:r>
            <a:r>
              <a:rPr lang="en-US" altLang="en-US" sz="2400" b="0" i="1" dirty="0">
                <a:latin typeface="Times New Roman" panose="02020603050405020304" pitchFamily="18" charset="0"/>
              </a:rPr>
              <a:t> The destination can send an acknowledgment at any</a:t>
            </a:r>
            <a:br>
              <a:rPr lang="en-US" altLang="en-US" sz="2400" b="0" i="1" dirty="0">
                <a:latin typeface="Times New Roman" panose="02020603050405020304" pitchFamily="18" charset="0"/>
              </a:rPr>
            </a:br>
            <a:r>
              <a:rPr lang="en-US" altLang="en-US" sz="2400" b="0" i="1" dirty="0">
                <a:latin typeface="Times New Roman" panose="02020603050405020304" pitchFamily="18" charset="0"/>
              </a:rPr>
              <a:t>     time as long as it does not result in a shrinking window.</a:t>
            </a:r>
            <a:br>
              <a:rPr lang="en-US" altLang="en-US" sz="2400" b="0" i="1" dirty="0">
                <a:latin typeface="Times New Roman" panose="02020603050405020304" pitchFamily="18" charset="0"/>
              </a:rPr>
            </a:br>
            <a:r>
              <a:rPr lang="en-US" altLang="en-US" sz="2400" b="0" i="1" dirty="0">
                <a:solidFill>
                  <a:schemeClr val="hlink"/>
                </a:solidFill>
                <a:latin typeface="Times New Roman" panose="02020603050405020304" pitchFamily="18" charset="0"/>
              </a:rPr>
              <a:t>❏</a:t>
            </a:r>
            <a:r>
              <a:rPr lang="en-US" altLang="en-US" sz="2400" b="0" i="1" dirty="0">
                <a:latin typeface="Times New Roman" panose="02020603050405020304" pitchFamily="18" charset="0"/>
              </a:rPr>
              <a:t> The receiver can temporarily shut down the window;</a:t>
            </a:r>
            <a:br>
              <a:rPr lang="en-US" altLang="en-US" sz="2400" b="0" i="1" dirty="0">
                <a:latin typeface="Times New Roman" panose="02020603050405020304" pitchFamily="18" charset="0"/>
              </a:rPr>
            </a:br>
            <a:r>
              <a:rPr lang="en-US" altLang="en-US" sz="2400" b="0" i="1" dirty="0">
                <a:latin typeface="Times New Roman" panose="02020603050405020304" pitchFamily="18" charset="0"/>
              </a:rPr>
              <a:t>     the sender, however, can always send a segment of one</a:t>
            </a:r>
            <a:br>
              <a:rPr lang="en-US" altLang="en-US" sz="2400" b="0" i="1" dirty="0">
                <a:latin typeface="Times New Roman" panose="02020603050405020304" pitchFamily="18" charset="0"/>
              </a:rPr>
            </a:br>
            <a:r>
              <a:rPr lang="en-US" altLang="en-US" sz="2400" b="0" i="1" dirty="0">
                <a:latin typeface="Times New Roman" panose="02020603050405020304" pitchFamily="18" charset="0"/>
              </a:rPr>
              <a:t>     byte after the window is shut down.</a:t>
            </a:r>
          </a:p>
        </p:txBody>
      </p:sp>
      <p:sp>
        <p:nvSpPr>
          <p:cNvPr id="549893" name="Text Box 5"/>
          <p:cNvSpPr txBox="1">
            <a:spLocks noChangeArrowheads="1"/>
          </p:cNvSpPr>
          <p:nvPr/>
        </p:nvSpPr>
        <p:spPr bwMode="auto">
          <a:xfrm>
            <a:off x="453189" y="152400"/>
            <a:ext cx="12001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en-US" sz="3600" b="0" dirty="0">
                <a:effectLst>
                  <a:outerShdw blurRad="38100" dist="38100" dir="2700000" algn="tl">
                    <a:srgbClr val="FFFFFF"/>
                  </a:outerShdw>
                </a:effectLst>
                <a:latin typeface="Times New Roman" panose="02020603050405020304" pitchFamily="18" charset="0"/>
              </a:rPr>
              <a:t>Note:</a:t>
            </a:r>
          </a:p>
        </p:txBody>
      </p:sp>
    </p:spTree>
    <p:extLst>
      <p:ext uri="{BB962C8B-B14F-4D97-AF65-F5344CB8AC3E}">
        <p14:creationId xmlns:p14="http://schemas.microsoft.com/office/powerpoint/2010/main" val="49571317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 Control</a:t>
            </a:r>
            <a:endParaRPr lang="en-US" dirty="0"/>
          </a:p>
        </p:txBody>
      </p:sp>
      <p:sp>
        <p:nvSpPr>
          <p:cNvPr id="3" name="Slide Number Placeholder 2"/>
          <p:cNvSpPr>
            <a:spLocks noGrp="1"/>
          </p:cNvSpPr>
          <p:nvPr>
            <p:ph type="sldNum" sz="quarter" idx="12"/>
          </p:nvPr>
        </p:nvSpPr>
        <p:spPr/>
        <p:txBody>
          <a:bodyPr/>
          <a:lstStyle/>
          <a:p>
            <a:fld id="{0727A712-7836-3E46-B05C-35E636B56363}" type="slidenum">
              <a:rPr lang="en-US" smtClean="0"/>
              <a:pPr/>
              <a:t>53</a:t>
            </a:fld>
            <a:endParaRPr lang="en-US" dirty="0"/>
          </a:p>
        </p:txBody>
      </p:sp>
      <p:sp>
        <p:nvSpPr>
          <p:cNvPr id="4" name="Rectangle 7"/>
          <p:cNvSpPr>
            <a:spLocks noChangeArrowheads="1"/>
          </p:cNvSpPr>
          <p:nvPr/>
        </p:nvSpPr>
        <p:spPr bwMode="auto">
          <a:xfrm>
            <a:off x="628650" y="1486002"/>
            <a:ext cx="813435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defRPr/>
            </a:pPr>
            <a:r>
              <a:rPr lang="en-US" altLang="en-US" dirty="0">
                <a:effectLst>
                  <a:outerShdw blurRad="38100" dist="38100" dir="2700000" algn="tl">
                    <a:srgbClr val="C0C0C0"/>
                  </a:outerShdw>
                </a:effectLst>
                <a:latin typeface="+mn-lt"/>
              </a:rPr>
              <a:t>TCP provides reliability using error control, which detects corrupted, lost, out-of-order, and duplicated segments. Error control in TCP is achieved through the use of the checksum, acknowledgment, and time-out. </a:t>
            </a:r>
          </a:p>
        </p:txBody>
      </p:sp>
      <p:sp>
        <p:nvSpPr>
          <p:cNvPr id="6" name="Rectangle 9"/>
          <p:cNvSpPr>
            <a:spLocks noChangeArrowheads="1"/>
          </p:cNvSpPr>
          <p:nvPr/>
        </p:nvSpPr>
        <p:spPr bwMode="auto">
          <a:xfrm>
            <a:off x="685800" y="3505200"/>
            <a:ext cx="7315200" cy="2308324"/>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7620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42900" indent="-342900">
              <a:buFont typeface="Arial" panose="020B0604020202020204" pitchFamily="34" charset="0"/>
              <a:buChar char="•"/>
              <a:defRPr/>
            </a:pPr>
            <a:r>
              <a:rPr lang="en-US" altLang="en-US" dirty="0">
                <a:effectLst>
                  <a:outerShdw blurRad="38100" dist="38100" dir="2700000" algn="tl">
                    <a:srgbClr val="C0C0C0"/>
                  </a:outerShdw>
                </a:effectLst>
                <a:latin typeface="+mn-lt"/>
              </a:rPr>
              <a:t>Checksum</a:t>
            </a:r>
          </a:p>
          <a:p>
            <a:pPr marL="342900" indent="-342900">
              <a:buFont typeface="Arial" panose="020B0604020202020204" pitchFamily="34" charset="0"/>
              <a:buChar char="•"/>
              <a:defRPr/>
            </a:pPr>
            <a:r>
              <a:rPr lang="en-US" altLang="en-US" dirty="0">
                <a:effectLst>
                  <a:outerShdw blurRad="38100" dist="38100" dir="2700000" algn="tl">
                    <a:srgbClr val="C0C0C0"/>
                  </a:outerShdw>
                </a:effectLst>
                <a:latin typeface="+mn-lt"/>
              </a:rPr>
              <a:t>Acknowledgment</a:t>
            </a:r>
          </a:p>
          <a:p>
            <a:pPr marL="342900" indent="-342900">
              <a:buFont typeface="Arial" panose="020B0604020202020204" pitchFamily="34" charset="0"/>
              <a:buChar char="•"/>
              <a:defRPr/>
            </a:pPr>
            <a:r>
              <a:rPr lang="en-US" altLang="en-US" dirty="0">
                <a:effectLst>
                  <a:outerShdw blurRad="38100" dist="38100" dir="2700000" algn="tl">
                    <a:srgbClr val="C0C0C0"/>
                  </a:outerShdw>
                </a:effectLst>
                <a:latin typeface="+mn-lt"/>
              </a:rPr>
              <a:t>Acknowledgment Type</a:t>
            </a:r>
          </a:p>
          <a:p>
            <a:pPr marL="342900" indent="-342900">
              <a:buFont typeface="Arial" panose="020B0604020202020204" pitchFamily="34" charset="0"/>
              <a:buChar char="•"/>
              <a:defRPr/>
            </a:pPr>
            <a:r>
              <a:rPr lang="en-US" altLang="en-US" dirty="0">
                <a:effectLst>
                  <a:outerShdw blurRad="38100" dist="38100" dir="2700000" algn="tl">
                    <a:srgbClr val="C0C0C0"/>
                  </a:outerShdw>
                </a:effectLst>
                <a:latin typeface="+mn-lt"/>
              </a:rPr>
              <a:t>Retransmission</a:t>
            </a:r>
          </a:p>
          <a:p>
            <a:pPr marL="342900" indent="-342900">
              <a:buFont typeface="Arial" panose="020B0604020202020204" pitchFamily="34" charset="0"/>
              <a:buChar char="•"/>
              <a:defRPr/>
            </a:pPr>
            <a:r>
              <a:rPr lang="en-US" altLang="en-US" dirty="0">
                <a:effectLst>
                  <a:outerShdw blurRad="38100" dist="38100" dir="2700000" algn="tl">
                    <a:srgbClr val="C0C0C0"/>
                  </a:outerShdw>
                </a:effectLst>
                <a:latin typeface="+mn-lt"/>
              </a:rPr>
              <a:t>Out-of-Order Segments </a:t>
            </a:r>
          </a:p>
          <a:p>
            <a:pPr marL="342900" indent="-342900">
              <a:buFont typeface="Arial" panose="020B0604020202020204" pitchFamily="34" charset="0"/>
              <a:buChar char="•"/>
              <a:defRPr/>
            </a:pPr>
            <a:r>
              <a:rPr lang="en-US" altLang="en-US" dirty="0">
                <a:effectLst>
                  <a:outerShdw blurRad="38100" dist="38100" dir="2700000" algn="tl">
                    <a:srgbClr val="C0C0C0"/>
                  </a:outerShdw>
                </a:effectLst>
                <a:latin typeface="+mn-lt"/>
              </a:rPr>
              <a:t>Some Scenarios</a:t>
            </a:r>
            <a:endParaRPr lang="en-US" altLang="en-US" sz="2000" dirty="0">
              <a:effectLst>
                <a:outerShdw blurRad="38100" dist="38100" dir="2700000" algn="tl">
                  <a:srgbClr val="C0C0C0"/>
                </a:outerShdw>
              </a:effectLst>
              <a:latin typeface="+mn-lt"/>
            </a:endParaRPr>
          </a:p>
        </p:txBody>
      </p:sp>
    </p:spTree>
    <p:extLst>
      <p:ext uri="{BB962C8B-B14F-4D97-AF65-F5344CB8AC3E}">
        <p14:creationId xmlns:p14="http://schemas.microsoft.com/office/powerpoint/2010/main" val="389975700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Slide Number Placeholder 2"/>
          <p:cNvSpPr>
            <a:spLocks noGrp="1"/>
          </p:cNvSpPr>
          <p:nvPr>
            <p:ph type="sldNum" sz="quarter" idx="4294967295"/>
          </p:nvPr>
        </p:nvSpPr>
        <p:spPr>
          <a:xfrm>
            <a:off x="7042150" y="6243638"/>
            <a:ext cx="1905000" cy="457200"/>
          </a:xfrm>
          <a:prstGeom prst="rect">
            <a:avLst/>
          </a:prstGeom>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637E2DC3-F764-406F-8725-6E2D961248AC}" type="slidenum">
              <a:rPr lang="en-US" altLang="en-US" b="0"/>
              <a:pPr/>
              <a:t>54</a:t>
            </a:fld>
            <a:endParaRPr lang="en-US" altLang="en-US" b="0"/>
          </a:p>
        </p:txBody>
      </p:sp>
      <p:sp>
        <p:nvSpPr>
          <p:cNvPr id="62468" name="Rectangle 2"/>
          <p:cNvSpPr>
            <a:spLocks noChangeArrowheads="1"/>
          </p:cNvSpPr>
          <p:nvPr/>
        </p:nvSpPr>
        <p:spPr bwMode="auto">
          <a:xfrm>
            <a:off x="838200" y="2622550"/>
            <a:ext cx="7543800" cy="1797050"/>
          </a:xfrm>
          <a:prstGeom prst="rect">
            <a:avLst/>
          </a:prstGeom>
          <a:solidFill>
            <a:schemeClr val="bg1"/>
          </a:solidFill>
          <a:ln w="57150">
            <a:solidFill>
              <a:schemeClr val="accent5">
                <a:lumMod val="60000"/>
                <a:lumOff val="40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spcBef>
                <a:spcPts val="1200"/>
              </a:spcBef>
              <a:spcAft>
                <a:spcPts val="1000"/>
              </a:spcAft>
            </a:pPr>
            <a:r>
              <a:rPr lang="en-US" altLang="en-US" sz="3600" b="0" i="1" dirty="0">
                <a:latin typeface="Times New Roman" panose="02020603050405020304" pitchFamily="18" charset="0"/>
              </a:rPr>
              <a:t>ACK segments do not consume sequence numbers and are not acknowledged.</a:t>
            </a:r>
          </a:p>
        </p:txBody>
      </p:sp>
    </p:spTree>
    <p:extLst>
      <p:ext uri="{BB962C8B-B14F-4D97-AF65-F5344CB8AC3E}">
        <p14:creationId xmlns:p14="http://schemas.microsoft.com/office/powerpoint/2010/main" val="68602802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Slide Number Placeholder 2"/>
          <p:cNvSpPr>
            <a:spLocks noGrp="1"/>
          </p:cNvSpPr>
          <p:nvPr>
            <p:ph type="sldNum" sz="quarter" idx="4294967295"/>
          </p:nvPr>
        </p:nvSpPr>
        <p:spPr>
          <a:xfrm>
            <a:off x="7042150" y="6243638"/>
            <a:ext cx="1905000" cy="457200"/>
          </a:xfrm>
          <a:prstGeom prst="rect">
            <a:avLst/>
          </a:prstGeom>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70F279D1-F84E-4842-927E-C8C94A18FAEA}" type="slidenum">
              <a:rPr lang="en-US" altLang="en-US" b="0"/>
              <a:pPr/>
              <a:t>55</a:t>
            </a:fld>
            <a:endParaRPr lang="en-US" altLang="en-US" b="0"/>
          </a:p>
        </p:txBody>
      </p:sp>
      <p:sp>
        <p:nvSpPr>
          <p:cNvPr id="63492" name="Rectangle 2"/>
          <p:cNvSpPr>
            <a:spLocks noChangeArrowheads="1"/>
          </p:cNvSpPr>
          <p:nvPr/>
        </p:nvSpPr>
        <p:spPr bwMode="auto">
          <a:xfrm>
            <a:off x="838200" y="2195513"/>
            <a:ext cx="7543800" cy="2346325"/>
          </a:xfrm>
          <a:prstGeom prst="rect">
            <a:avLst/>
          </a:prstGeom>
          <a:solidFill>
            <a:schemeClr val="bg1"/>
          </a:solidFill>
          <a:ln w="57150">
            <a:solidFill>
              <a:schemeClr val="accent5">
                <a:lumMod val="60000"/>
                <a:lumOff val="40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ts val="1200"/>
              </a:spcBef>
              <a:spcAft>
                <a:spcPts val="1000"/>
              </a:spcAft>
            </a:pPr>
            <a:r>
              <a:rPr lang="en-US" altLang="en-US" sz="3600" i="1">
                <a:latin typeface="Times New Roman" panose="02020603050405020304" pitchFamily="18" charset="0"/>
              </a:rPr>
              <a:t>In modern implementations, a retransmission occurs if the retransmission timer expires or three duplicate ACK segments have arrived.</a:t>
            </a:r>
          </a:p>
        </p:txBody>
      </p:sp>
    </p:spTree>
    <p:extLst>
      <p:ext uri="{BB962C8B-B14F-4D97-AF65-F5344CB8AC3E}">
        <p14:creationId xmlns:p14="http://schemas.microsoft.com/office/powerpoint/2010/main" val="195069312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Slide Number Placeholder 2"/>
          <p:cNvSpPr>
            <a:spLocks noGrp="1"/>
          </p:cNvSpPr>
          <p:nvPr>
            <p:ph type="sldNum" sz="quarter" idx="4294967295"/>
          </p:nvPr>
        </p:nvSpPr>
        <p:spPr>
          <a:xfrm>
            <a:off x="7042150" y="6243638"/>
            <a:ext cx="1905000" cy="457200"/>
          </a:xfrm>
          <a:prstGeom prst="rect">
            <a:avLst/>
          </a:prstGeom>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FF44092C-3C51-460A-8D2E-E26700322C6B}" type="slidenum">
              <a:rPr lang="en-US" altLang="en-US" b="0"/>
              <a:pPr/>
              <a:t>56</a:t>
            </a:fld>
            <a:endParaRPr lang="en-US" altLang="en-US" b="0"/>
          </a:p>
        </p:txBody>
      </p:sp>
      <p:sp>
        <p:nvSpPr>
          <p:cNvPr id="64516" name="Rectangle 2"/>
          <p:cNvSpPr>
            <a:spLocks noChangeArrowheads="1"/>
          </p:cNvSpPr>
          <p:nvPr/>
        </p:nvSpPr>
        <p:spPr bwMode="auto">
          <a:xfrm>
            <a:off x="838200" y="2714625"/>
            <a:ext cx="7543800" cy="1247775"/>
          </a:xfrm>
          <a:prstGeom prst="rect">
            <a:avLst/>
          </a:prstGeom>
          <a:solidFill>
            <a:schemeClr val="bg1"/>
          </a:solidFill>
          <a:ln w="57150">
            <a:solidFill>
              <a:schemeClr val="accent5">
                <a:lumMod val="60000"/>
                <a:lumOff val="40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ts val="1200"/>
              </a:spcBef>
              <a:spcAft>
                <a:spcPts val="1000"/>
              </a:spcAft>
            </a:pPr>
            <a:r>
              <a:rPr lang="en-US" altLang="en-US" sz="3600" i="1">
                <a:latin typeface="Times New Roman" panose="02020603050405020304" pitchFamily="18" charset="0"/>
              </a:rPr>
              <a:t>No retransmission timer is set for an ACK segment.</a:t>
            </a:r>
          </a:p>
        </p:txBody>
      </p:sp>
    </p:spTree>
    <p:extLst>
      <p:ext uri="{BB962C8B-B14F-4D97-AF65-F5344CB8AC3E}">
        <p14:creationId xmlns:p14="http://schemas.microsoft.com/office/powerpoint/2010/main" val="141560639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Slide Number Placeholder 2"/>
          <p:cNvSpPr>
            <a:spLocks noGrp="1"/>
          </p:cNvSpPr>
          <p:nvPr>
            <p:ph type="sldNum" sz="quarter" idx="4294967295"/>
          </p:nvPr>
        </p:nvSpPr>
        <p:spPr>
          <a:xfrm>
            <a:off x="7042150" y="6243638"/>
            <a:ext cx="1905000" cy="457200"/>
          </a:xfrm>
          <a:prstGeom prst="rect">
            <a:avLst/>
          </a:prstGeom>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BAA4A7B4-0CAA-4728-88B4-A1CF24815BF3}" type="slidenum">
              <a:rPr lang="en-US" altLang="en-US" b="0"/>
              <a:pPr/>
              <a:t>57</a:t>
            </a:fld>
            <a:endParaRPr lang="en-US" altLang="en-US" b="0"/>
          </a:p>
        </p:txBody>
      </p:sp>
      <p:sp>
        <p:nvSpPr>
          <p:cNvPr id="65540" name="Rectangle 2"/>
          <p:cNvSpPr>
            <a:spLocks noChangeArrowheads="1"/>
          </p:cNvSpPr>
          <p:nvPr/>
        </p:nvSpPr>
        <p:spPr bwMode="auto">
          <a:xfrm>
            <a:off x="304800" y="2195513"/>
            <a:ext cx="8382000" cy="2346325"/>
          </a:xfrm>
          <a:prstGeom prst="rect">
            <a:avLst/>
          </a:prstGeom>
          <a:solidFill>
            <a:schemeClr val="bg1"/>
          </a:solidFill>
          <a:ln w="57150">
            <a:solidFill>
              <a:schemeClr val="accent5">
                <a:lumMod val="60000"/>
                <a:lumOff val="40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spcBef>
                <a:spcPts val="1200"/>
              </a:spcBef>
              <a:spcAft>
                <a:spcPts val="1000"/>
              </a:spcAft>
            </a:pPr>
            <a:r>
              <a:rPr lang="en-US" altLang="en-US" sz="3600" b="0" i="1" dirty="0">
                <a:latin typeface="Times New Roman" panose="02020603050405020304" pitchFamily="18" charset="0"/>
              </a:rPr>
              <a:t>Data may arrive out of order and be temporarily stored by the receiving TCP, but TCP guarantees that no out-of-order segment is delivered to the process.</a:t>
            </a:r>
          </a:p>
        </p:txBody>
      </p:sp>
    </p:spTree>
    <p:extLst>
      <p:ext uri="{BB962C8B-B14F-4D97-AF65-F5344CB8AC3E}">
        <p14:creationId xmlns:p14="http://schemas.microsoft.com/office/powerpoint/2010/main" val="37113554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Normal Operation</a:t>
            </a:r>
            <a:endParaRPr lang="en-US" dirty="0"/>
          </a:p>
        </p:txBody>
      </p:sp>
      <p:sp>
        <p:nvSpPr>
          <p:cNvPr id="66563" name="Slide Number Placeholder 2"/>
          <p:cNvSpPr>
            <a:spLocks noGrp="1"/>
          </p:cNvSpPr>
          <p:nvPr>
            <p:ph type="sldNum" sz="quarter" idx="12"/>
          </p:nvPr>
        </p:nvSpPr>
        <p:spPr>
          <a:prstGeom prst="rect">
            <a:avLst/>
          </a:prstGeom>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7ADD2A22-1CB7-46D0-8837-479483491028}" type="slidenum">
              <a:rPr lang="en-US" altLang="en-US" b="0"/>
              <a:pPr/>
              <a:t>58</a:t>
            </a:fld>
            <a:endParaRPr lang="en-US" altLang="en-US" b="0"/>
          </a:p>
        </p:txBody>
      </p:sp>
      <p:pic>
        <p:nvPicPr>
          <p:cNvPr id="66572"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0000" y="1365250"/>
            <a:ext cx="6197600" cy="4425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2795786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2400"/>
            <a:ext cx="7886700" cy="930274"/>
          </a:xfrm>
        </p:spPr>
        <p:txBody>
          <a:bodyPr/>
          <a:lstStyle/>
          <a:p>
            <a:r>
              <a:rPr lang="en-US" dirty="0" smtClean="0"/>
              <a:t>Lost Segment</a:t>
            </a:r>
            <a:endParaRPr lang="en-US" dirty="0"/>
          </a:p>
        </p:txBody>
      </p:sp>
      <p:sp>
        <p:nvSpPr>
          <p:cNvPr id="67587" name="Slide Number Placeholder 2"/>
          <p:cNvSpPr>
            <a:spLocks noGrp="1"/>
          </p:cNvSpPr>
          <p:nvPr>
            <p:ph type="sldNum" sz="quarter" idx="12"/>
          </p:nvPr>
        </p:nvSpPr>
        <p:spPr>
          <a:prstGeom prst="rect">
            <a:avLst/>
          </a:prstGeom>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E58442C5-5933-4EDB-906A-693D01A6CA59}" type="slidenum">
              <a:rPr lang="en-US" altLang="en-US" b="0"/>
              <a:pPr/>
              <a:t>59</a:t>
            </a:fld>
            <a:endParaRPr lang="en-US" altLang="en-US" b="0"/>
          </a:p>
        </p:txBody>
      </p:sp>
      <p:pic>
        <p:nvPicPr>
          <p:cNvPr id="67596"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219200"/>
            <a:ext cx="7980363" cy="4797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912034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Slide Number Placeholder 2"/>
          <p:cNvSpPr>
            <a:spLocks noGrp="1"/>
          </p:cNvSpPr>
          <p:nvPr>
            <p:ph type="sldNum" sz="quarter" idx="4294967295"/>
          </p:nvPr>
        </p:nvSpPr>
        <p:spPr>
          <a:xfrm>
            <a:off x="7042150" y="6243638"/>
            <a:ext cx="1905000" cy="457200"/>
          </a:xfrm>
          <a:prstGeom prst="rect">
            <a:avLst/>
          </a:prstGeom>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0E1F327A-3593-4F82-876E-CD286089FA06}" type="slidenum">
              <a:rPr lang="en-US" altLang="en-US" b="0"/>
              <a:pPr/>
              <a:t>6</a:t>
            </a:fld>
            <a:endParaRPr lang="en-US" altLang="en-US" b="0"/>
          </a:p>
        </p:txBody>
      </p:sp>
      <p:sp>
        <p:nvSpPr>
          <p:cNvPr id="566275" name="Text Box 3"/>
          <p:cNvSpPr txBox="1">
            <a:spLocks noChangeArrowheads="1"/>
          </p:cNvSpPr>
          <p:nvPr/>
        </p:nvSpPr>
        <p:spPr bwMode="auto">
          <a:xfrm>
            <a:off x="1524000" y="609600"/>
            <a:ext cx="5549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en-US" sz="2400" i="1">
                <a:solidFill>
                  <a:srgbClr val="FF0066"/>
                </a:solidFill>
                <a:effectLst>
                  <a:outerShdw blurRad="38100" dist="38100" dir="2700000" algn="tl">
                    <a:srgbClr val="C0C0C0"/>
                  </a:outerShdw>
                </a:effectLst>
                <a:latin typeface="Times New Roman" panose="02020603050405020304" pitchFamily="18" charset="0"/>
              </a:rPr>
              <a:t>Table 12.1  </a:t>
            </a:r>
            <a:r>
              <a:rPr lang="en-US" altLang="en-US" sz="2400" i="1">
                <a:effectLst>
                  <a:outerShdw blurRad="38100" dist="38100" dir="2700000" algn="tl">
                    <a:srgbClr val="C0C0C0"/>
                  </a:outerShdw>
                </a:effectLst>
                <a:latin typeface="Times New Roman" panose="02020603050405020304" pitchFamily="18" charset="0"/>
              </a:rPr>
              <a:t>Well-known ports used by TCP</a:t>
            </a:r>
          </a:p>
        </p:txBody>
      </p:sp>
      <p:pic>
        <p:nvPicPr>
          <p:cNvPr id="7173" name="Picture 4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990599"/>
            <a:ext cx="6172200" cy="5253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0199639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Slide Number Placeholder 2"/>
          <p:cNvSpPr>
            <a:spLocks noGrp="1"/>
          </p:cNvSpPr>
          <p:nvPr>
            <p:ph type="sldNum" sz="quarter" idx="4294967295"/>
          </p:nvPr>
        </p:nvSpPr>
        <p:spPr>
          <a:xfrm>
            <a:off x="7042150" y="6243638"/>
            <a:ext cx="1905000" cy="457200"/>
          </a:xfrm>
          <a:prstGeom prst="rect">
            <a:avLst/>
          </a:prstGeom>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E6C9614A-B7EF-4792-B29D-32F694C80FFE}" type="slidenum">
              <a:rPr lang="en-US" altLang="en-US" b="0"/>
              <a:pPr/>
              <a:t>60</a:t>
            </a:fld>
            <a:endParaRPr lang="en-US" altLang="en-US" b="0"/>
          </a:p>
        </p:txBody>
      </p:sp>
      <p:sp>
        <p:nvSpPr>
          <p:cNvPr id="68612" name="Rectangle 2"/>
          <p:cNvSpPr>
            <a:spLocks noChangeArrowheads="1"/>
          </p:cNvSpPr>
          <p:nvPr/>
        </p:nvSpPr>
        <p:spPr bwMode="auto">
          <a:xfrm>
            <a:off x="838200" y="2867025"/>
            <a:ext cx="7543800" cy="1247775"/>
          </a:xfrm>
          <a:prstGeom prst="rect">
            <a:avLst/>
          </a:prstGeom>
          <a:solidFill>
            <a:schemeClr val="bg1"/>
          </a:solidFill>
          <a:ln w="57150">
            <a:solidFill>
              <a:schemeClr val="accent5">
                <a:lumMod val="60000"/>
                <a:lumOff val="40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ts val="1200"/>
              </a:spcBef>
              <a:spcAft>
                <a:spcPts val="1000"/>
              </a:spcAft>
            </a:pPr>
            <a:r>
              <a:rPr lang="en-US" altLang="en-US" sz="3600" i="1">
                <a:latin typeface="Times New Roman" panose="02020603050405020304" pitchFamily="18" charset="0"/>
              </a:rPr>
              <a:t>The receiver TCP delivers only ordered data to the process.</a:t>
            </a:r>
          </a:p>
        </p:txBody>
      </p:sp>
    </p:spTree>
    <p:extLst>
      <p:ext uri="{BB962C8B-B14F-4D97-AF65-F5344CB8AC3E}">
        <p14:creationId xmlns:p14="http://schemas.microsoft.com/office/powerpoint/2010/main" val="323631743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2400"/>
            <a:ext cx="7886700" cy="930274"/>
          </a:xfrm>
        </p:spPr>
        <p:txBody>
          <a:bodyPr/>
          <a:lstStyle/>
          <a:p>
            <a:r>
              <a:rPr lang="en-US" dirty="0" smtClean="0"/>
              <a:t>Fast Retransmission</a:t>
            </a:r>
            <a:endParaRPr lang="en-US" dirty="0"/>
          </a:p>
        </p:txBody>
      </p:sp>
      <p:sp>
        <p:nvSpPr>
          <p:cNvPr id="69635" name="Slide Number Placeholder 2"/>
          <p:cNvSpPr>
            <a:spLocks noGrp="1"/>
          </p:cNvSpPr>
          <p:nvPr>
            <p:ph type="sldNum" sz="quarter" idx="12"/>
          </p:nvPr>
        </p:nvSpPr>
        <p:spPr>
          <a:prstGeom prst="rect">
            <a:avLst/>
          </a:prstGeom>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0539A6D8-B277-4780-A38B-185FC6DB0ABD}" type="slidenum">
              <a:rPr lang="en-US" altLang="en-US" b="0"/>
              <a:pPr/>
              <a:t>61</a:t>
            </a:fld>
            <a:endParaRPr lang="en-US" altLang="en-US" b="0"/>
          </a:p>
        </p:txBody>
      </p:sp>
      <p:pic>
        <p:nvPicPr>
          <p:cNvPr id="69644"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8" y="989013"/>
            <a:ext cx="7897812" cy="5411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7487653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28600"/>
            <a:ext cx="7886700" cy="930274"/>
          </a:xfrm>
        </p:spPr>
        <p:txBody>
          <a:bodyPr/>
          <a:lstStyle/>
          <a:p>
            <a:r>
              <a:rPr lang="en-US" dirty="0" smtClean="0"/>
              <a:t>Lost Acknowledgement</a:t>
            </a:r>
            <a:endParaRPr lang="en-US" dirty="0"/>
          </a:p>
        </p:txBody>
      </p:sp>
      <p:sp>
        <p:nvSpPr>
          <p:cNvPr id="70659" name="Slide Number Placeholder 2"/>
          <p:cNvSpPr>
            <a:spLocks noGrp="1"/>
          </p:cNvSpPr>
          <p:nvPr>
            <p:ph type="sldNum" sz="quarter" idx="12"/>
          </p:nvPr>
        </p:nvSpPr>
        <p:spPr>
          <a:prstGeom prst="rect">
            <a:avLst/>
          </a:prstGeom>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8F89CE79-3460-4B8B-A3AF-A65B116AC698}" type="slidenum">
              <a:rPr lang="en-US" altLang="en-US" b="0"/>
              <a:pPr/>
              <a:t>62</a:t>
            </a:fld>
            <a:endParaRPr lang="en-US" altLang="en-US" b="0"/>
          </a:p>
        </p:txBody>
      </p:sp>
      <p:pic>
        <p:nvPicPr>
          <p:cNvPr id="70668"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9700" y="1231900"/>
            <a:ext cx="6489700" cy="4711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9182056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382000" cy="930274"/>
          </a:xfrm>
        </p:spPr>
        <p:txBody>
          <a:bodyPr>
            <a:normAutofit/>
          </a:bodyPr>
          <a:lstStyle/>
          <a:p>
            <a:r>
              <a:rPr lang="en-US" altLang="en-US" sz="2800" dirty="0"/>
              <a:t>Lost acknowledgment corrected by resending a </a:t>
            </a:r>
            <a:r>
              <a:rPr lang="en-US" altLang="en-US" sz="2800" dirty="0" smtClean="0"/>
              <a:t>segment</a:t>
            </a:r>
            <a:endParaRPr lang="en-US" sz="2800" dirty="0"/>
          </a:p>
        </p:txBody>
      </p:sp>
      <p:sp>
        <p:nvSpPr>
          <p:cNvPr id="71683" name="Slide Number Placeholder 2"/>
          <p:cNvSpPr>
            <a:spLocks noGrp="1"/>
          </p:cNvSpPr>
          <p:nvPr>
            <p:ph type="sldNum" sz="quarter" idx="12"/>
          </p:nvPr>
        </p:nvSpPr>
        <p:spPr>
          <a:prstGeom prst="rect">
            <a:avLst/>
          </a:prstGeom>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711B15C2-13C1-47CA-8643-B925B482194A}" type="slidenum">
              <a:rPr lang="en-US" altLang="en-US" b="0"/>
              <a:pPr/>
              <a:t>63</a:t>
            </a:fld>
            <a:endParaRPr lang="en-US" altLang="en-US" b="0"/>
          </a:p>
        </p:txBody>
      </p:sp>
      <p:pic>
        <p:nvPicPr>
          <p:cNvPr id="71692"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2650" y="1524000"/>
            <a:ext cx="6965950" cy="4035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5523334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Slide Number Placeholder 2"/>
          <p:cNvSpPr>
            <a:spLocks noGrp="1"/>
          </p:cNvSpPr>
          <p:nvPr>
            <p:ph type="sldNum" sz="quarter" idx="4294967295"/>
          </p:nvPr>
        </p:nvSpPr>
        <p:spPr>
          <a:xfrm>
            <a:off x="7042150" y="6243638"/>
            <a:ext cx="1905000" cy="457200"/>
          </a:xfrm>
          <a:prstGeom prst="rect">
            <a:avLst/>
          </a:prstGeom>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7B403ECF-EDED-46EB-A98B-52480DDCD869}" type="slidenum">
              <a:rPr lang="en-US" altLang="en-US" b="0"/>
              <a:pPr/>
              <a:t>64</a:t>
            </a:fld>
            <a:endParaRPr lang="en-US" altLang="en-US" b="0"/>
          </a:p>
        </p:txBody>
      </p:sp>
      <p:sp>
        <p:nvSpPr>
          <p:cNvPr id="72708" name="Rectangle 2"/>
          <p:cNvSpPr>
            <a:spLocks noChangeArrowheads="1"/>
          </p:cNvSpPr>
          <p:nvPr/>
        </p:nvSpPr>
        <p:spPr bwMode="auto">
          <a:xfrm>
            <a:off x="838200" y="2546350"/>
            <a:ext cx="7543800" cy="1797050"/>
          </a:xfrm>
          <a:prstGeom prst="rect">
            <a:avLst/>
          </a:prstGeom>
          <a:solidFill>
            <a:schemeClr val="bg1"/>
          </a:solidFill>
          <a:ln w="57150">
            <a:solidFill>
              <a:schemeClr val="accent5">
                <a:lumMod val="60000"/>
                <a:lumOff val="40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ts val="1200"/>
              </a:spcBef>
              <a:spcAft>
                <a:spcPts val="1000"/>
              </a:spcAft>
            </a:pPr>
            <a:r>
              <a:rPr lang="en-US" altLang="en-US" sz="3600" i="1">
                <a:latin typeface="Times New Roman" panose="02020603050405020304" pitchFamily="18" charset="0"/>
              </a:rPr>
              <a:t>Lost acknowledgments may create deadlock if they are not properly handled.</a:t>
            </a:r>
          </a:p>
        </p:txBody>
      </p:sp>
    </p:spTree>
    <p:extLst>
      <p:ext uri="{BB962C8B-B14F-4D97-AF65-F5344CB8AC3E}">
        <p14:creationId xmlns:p14="http://schemas.microsoft.com/office/powerpoint/2010/main" val="323107677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Congestion Control </a:t>
            </a:r>
            <a:endParaRPr lang="en-US" dirty="0"/>
          </a:p>
        </p:txBody>
      </p:sp>
      <p:sp>
        <p:nvSpPr>
          <p:cNvPr id="73731" name="Slide Number Placeholder 2"/>
          <p:cNvSpPr>
            <a:spLocks noGrp="1"/>
          </p:cNvSpPr>
          <p:nvPr>
            <p:ph type="sldNum" sz="quarter" idx="12"/>
          </p:nvPr>
        </p:nvSpPr>
        <p:spPr>
          <a:prstGeom prst="rect">
            <a:avLst/>
          </a:prstGeom>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30BF0BC9-8A1B-4B2D-A4AA-CE259D450A4B}" type="slidenum">
              <a:rPr lang="en-US" altLang="en-US" b="0"/>
              <a:pPr/>
              <a:t>65</a:t>
            </a:fld>
            <a:endParaRPr lang="en-US" altLang="en-US" b="0"/>
          </a:p>
        </p:txBody>
      </p:sp>
      <p:sp>
        <p:nvSpPr>
          <p:cNvPr id="480263" name="Rectangle 7"/>
          <p:cNvSpPr>
            <a:spLocks noChangeArrowheads="1"/>
          </p:cNvSpPr>
          <p:nvPr/>
        </p:nvSpPr>
        <p:spPr bwMode="auto">
          <a:xfrm>
            <a:off x="533400" y="1371600"/>
            <a:ext cx="78486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defRPr/>
            </a:pPr>
            <a:r>
              <a:rPr lang="en-US" altLang="en-US" dirty="0">
                <a:effectLst>
                  <a:outerShdw blurRad="38100" dist="38100" dir="2700000" algn="tl">
                    <a:srgbClr val="C0C0C0"/>
                  </a:outerShdw>
                </a:effectLst>
                <a:latin typeface="+mn-lt"/>
              </a:rPr>
              <a:t>Congestion control refers to the mechanisms and techniques to keep the load below the capacity. </a:t>
            </a:r>
          </a:p>
        </p:txBody>
      </p:sp>
      <p:sp>
        <p:nvSpPr>
          <p:cNvPr id="480265" name="Rectangle 9"/>
          <p:cNvSpPr>
            <a:spLocks noChangeArrowheads="1"/>
          </p:cNvSpPr>
          <p:nvPr/>
        </p:nvSpPr>
        <p:spPr bwMode="auto">
          <a:xfrm>
            <a:off x="914400" y="2478980"/>
            <a:ext cx="7315200" cy="1200329"/>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7620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42900" indent="-342900">
              <a:buFont typeface="Arial" panose="020B0604020202020204" pitchFamily="34" charset="0"/>
              <a:buChar char="•"/>
              <a:defRPr/>
            </a:pPr>
            <a:r>
              <a:rPr lang="en-US" altLang="en-US" dirty="0">
                <a:effectLst>
                  <a:outerShdw blurRad="38100" dist="38100" dir="2700000" algn="tl">
                    <a:srgbClr val="C0C0C0"/>
                  </a:outerShdw>
                </a:effectLst>
                <a:latin typeface="+mj-lt"/>
              </a:rPr>
              <a:t>Network Performance</a:t>
            </a:r>
          </a:p>
          <a:p>
            <a:pPr marL="342900" indent="-342900">
              <a:buFont typeface="Arial" panose="020B0604020202020204" pitchFamily="34" charset="0"/>
              <a:buChar char="•"/>
              <a:defRPr/>
            </a:pPr>
            <a:r>
              <a:rPr lang="en-US" altLang="en-US" dirty="0">
                <a:effectLst>
                  <a:outerShdw blurRad="38100" dist="38100" dir="2700000" algn="tl">
                    <a:srgbClr val="C0C0C0"/>
                  </a:outerShdw>
                </a:effectLst>
                <a:latin typeface="+mj-lt"/>
              </a:rPr>
              <a:t>Congestion Control Mechanisms</a:t>
            </a:r>
          </a:p>
          <a:p>
            <a:pPr marL="342900" indent="-342900">
              <a:buFont typeface="Arial" panose="020B0604020202020204" pitchFamily="34" charset="0"/>
              <a:buChar char="•"/>
              <a:defRPr/>
            </a:pPr>
            <a:r>
              <a:rPr lang="en-US" altLang="en-US" dirty="0">
                <a:effectLst>
                  <a:outerShdw blurRad="38100" dist="38100" dir="2700000" algn="tl">
                    <a:srgbClr val="C0C0C0"/>
                  </a:outerShdw>
                </a:effectLst>
                <a:latin typeface="+mj-lt"/>
              </a:rPr>
              <a:t>Congestion Control in TCP</a:t>
            </a:r>
          </a:p>
        </p:txBody>
      </p:sp>
    </p:spTree>
    <p:extLst>
      <p:ext uri="{BB962C8B-B14F-4D97-AF65-F5344CB8AC3E}">
        <p14:creationId xmlns:p14="http://schemas.microsoft.com/office/powerpoint/2010/main" val="275726069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28600"/>
            <a:ext cx="7886700" cy="930274"/>
          </a:xfrm>
        </p:spPr>
        <p:txBody>
          <a:bodyPr>
            <a:normAutofit/>
          </a:bodyPr>
          <a:lstStyle/>
          <a:p>
            <a:r>
              <a:rPr lang="en-US" dirty="0"/>
              <a:t>Slow start, exponential </a:t>
            </a:r>
            <a:r>
              <a:rPr lang="en-US" dirty="0" smtClean="0"/>
              <a:t>increase</a:t>
            </a:r>
            <a:endParaRPr lang="en-US" dirty="0"/>
          </a:p>
        </p:txBody>
      </p:sp>
      <p:sp>
        <p:nvSpPr>
          <p:cNvPr id="77827" name="Slide Number Placeholder 2"/>
          <p:cNvSpPr>
            <a:spLocks noGrp="1"/>
          </p:cNvSpPr>
          <p:nvPr>
            <p:ph type="sldNum" sz="quarter" idx="12"/>
          </p:nvPr>
        </p:nvSpPr>
        <p:spPr>
          <a:prstGeom prst="rect">
            <a:avLst/>
          </a:prstGeom>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7BE641F0-0800-4C07-AAAA-C6503CE53E81}" type="slidenum">
              <a:rPr lang="en-US" altLang="en-US" b="0"/>
              <a:pPr/>
              <a:t>66</a:t>
            </a:fld>
            <a:endParaRPr lang="en-US" altLang="en-US" b="0"/>
          </a:p>
        </p:txBody>
      </p:sp>
      <p:pic>
        <p:nvPicPr>
          <p:cNvPr id="77836"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1100" y="1301750"/>
            <a:ext cx="6591300" cy="4565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7224165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8851" name="Slide Number Placeholder 2"/>
          <p:cNvSpPr>
            <a:spLocks noGrp="1"/>
          </p:cNvSpPr>
          <p:nvPr>
            <p:ph type="sldNum" sz="quarter" idx="12"/>
          </p:nvPr>
        </p:nvSpPr>
        <p:spPr>
          <a:xfrm>
            <a:off x="7042150" y="6243638"/>
            <a:ext cx="1905000" cy="457200"/>
          </a:xfrm>
          <a:prstGeom prst="rect">
            <a:avLst/>
          </a:prstGeom>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577F3029-505D-4A30-9879-D36B37D8D422}" type="slidenum">
              <a:rPr lang="en-US" altLang="en-US" b="0"/>
              <a:pPr/>
              <a:t>67</a:t>
            </a:fld>
            <a:endParaRPr lang="en-US" altLang="en-US" b="0"/>
          </a:p>
        </p:txBody>
      </p:sp>
      <p:sp>
        <p:nvSpPr>
          <p:cNvPr id="78852" name="Rectangle 2"/>
          <p:cNvSpPr>
            <a:spLocks noChangeArrowheads="1"/>
          </p:cNvSpPr>
          <p:nvPr/>
        </p:nvSpPr>
        <p:spPr bwMode="auto">
          <a:xfrm>
            <a:off x="838200" y="2195513"/>
            <a:ext cx="7543800" cy="2346325"/>
          </a:xfrm>
          <a:prstGeom prst="rect">
            <a:avLst/>
          </a:prstGeom>
          <a:solidFill>
            <a:schemeClr val="bg1"/>
          </a:solidFill>
          <a:ln w="57150">
            <a:solidFill>
              <a:schemeClr val="accent5">
                <a:lumMod val="60000"/>
                <a:lumOff val="40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spcBef>
                <a:spcPts val="1200"/>
              </a:spcBef>
              <a:spcAft>
                <a:spcPts val="1000"/>
              </a:spcAft>
            </a:pPr>
            <a:r>
              <a:rPr lang="en-US" altLang="en-US" sz="3600" b="0" i="1">
                <a:latin typeface="Times New Roman" panose="02020603050405020304" pitchFamily="18" charset="0"/>
              </a:rPr>
              <a:t>In the slow start algorithm,  the size of the congestion window increases exponentially until it reaches a threshold.</a:t>
            </a:r>
          </a:p>
        </p:txBody>
      </p:sp>
    </p:spTree>
    <p:extLst>
      <p:ext uri="{BB962C8B-B14F-4D97-AF65-F5344CB8AC3E}">
        <p14:creationId xmlns:p14="http://schemas.microsoft.com/office/powerpoint/2010/main" val="101818416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28600"/>
            <a:ext cx="7886700" cy="930274"/>
          </a:xfrm>
        </p:spPr>
        <p:txBody>
          <a:bodyPr>
            <a:normAutofit/>
          </a:bodyPr>
          <a:lstStyle/>
          <a:p>
            <a:r>
              <a:rPr lang="en-US" dirty="0"/>
              <a:t>Congestion avoidance, additive </a:t>
            </a:r>
            <a:r>
              <a:rPr lang="en-US" dirty="0" smtClean="0"/>
              <a:t>increase</a:t>
            </a:r>
            <a:endParaRPr lang="en-US" dirty="0"/>
          </a:p>
        </p:txBody>
      </p:sp>
      <p:sp>
        <p:nvSpPr>
          <p:cNvPr id="79875" name="Slide Number Placeholder 2"/>
          <p:cNvSpPr>
            <a:spLocks noGrp="1"/>
          </p:cNvSpPr>
          <p:nvPr>
            <p:ph type="sldNum" sz="quarter" idx="12"/>
          </p:nvPr>
        </p:nvSpPr>
        <p:spPr>
          <a:prstGeom prst="rect">
            <a:avLst/>
          </a:prstGeom>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013B3B63-9E6F-4FC5-9963-8D5732D95E45}" type="slidenum">
              <a:rPr lang="en-US" altLang="en-US" b="0"/>
              <a:pPr/>
              <a:t>68</a:t>
            </a:fld>
            <a:endParaRPr lang="en-US" altLang="en-US" b="0"/>
          </a:p>
        </p:txBody>
      </p:sp>
      <p:pic>
        <p:nvPicPr>
          <p:cNvPr id="79884"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6050" y="1184275"/>
            <a:ext cx="559435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593115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Slide Number Placeholder 2"/>
          <p:cNvSpPr>
            <a:spLocks noGrp="1"/>
          </p:cNvSpPr>
          <p:nvPr>
            <p:ph type="sldNum" sz="quarter" idx="4294967295"/>
          </p:nvPr>
        </p:nvSpPr>
        <p:spPr>
          <a:xfrm>
            <a:off x="7042150" y="6243638"/>
            <a:ext cx="1905000" cy="457200"/>
          </a:xfrm>
          <a:prstGeom prst="rect">
            <a:avLst/>
          </a:prstGeom>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682FDA1C-A68A-4AA9-8CC5-1AAF9EA2F3D4}" type="slidenum">
              <a:rPr lang="en-US" altLang="en-US" b="0"/>
              <a:pPr/>
              <a:t>69</a:t>
            </a:fld>
            <a:endParaRPr lang="en-US" altLang="en-US" b="0"/>
          </a:p>
        </p:txBody>
      </p:sp>
      <p:sp>
        <p:nvSpPr>
          <p:cNvPr id="80900" name="Rectangle 2"/>
          <p:cNvSpPr>
            <a:spLocks noChangeArrowheads="1"/>
          </p:cNvSpPr>
          <p:nvPr/>
        </p:nvSpPr>
        <p:spPr bwMode="auto">
          <a:xfrm>
            <a:off x="838200" y="2195513"/>
            <a:ext cx="7543800" cy="2346325"/>
          </a:xfrm>
          <a:prstGeom prst="rect">
            <a:avLst/>
          </a:prstGeom>
          <a:solidFill>
            <a:schemeClr val="bg1"/>
          </a:solidFill>
          <a:ln w="57150">
            <a:solidFill>
              <a:schemeClr val="accent5">
                <a:lumMod val="60000"/>
                <a:lumOff val="40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ts val="1200"/>
              </a:spcBef>
              <a:spcAft>
                <a:spcPts val="1000"/>
              </a:spcAft>
            </a:pPr>
            <a:r>
              <a:rPr lang="en-US" altLang="en-US" sz="3600" i="1">
                <a:latin typeface="Times New Roman" panose="02020603050405020304" pitchFamily="18" charset="0"/>
              </a:rPr>
              <a:t>In the congestion avoidance algorithm the size of the congestion window increases additively until </a:t>
            </a:r>
            <a:br>
              <a:rPr lang="en-US" altLang="en-US" sz="3600" i="1">
                <a:latin typeface="Times New Roman" panose="02020603050405020304" pitchFamily="18" charset="0"/>
              </a:rPr>
            </a:br>
            <a:r>
              <a:rPr lang="en-US" altLang="en-US" sz="3600" i="1">
                <a:latin typeface="Times New Roman" panose="02020603050405020304" pitchFamily="18" charset="0"/>
              </a:rPr>
              <a:t>congestion is detected.</a:t>
            </a:r>
          </a:p>
        </p:txBody>
      </p:sp>
    </p:spTree>
    <p:extLst>
      <p:ext uri="{BB962C8B-B14F-4D97-AF65-F5344CB8AC3E}">
        <p14:creationId xmlns:p14="http://schemas.microsoft.com/office/powerpoint/2010/main" val="39869081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1" name="Slide Number Placeholder 2"/>
          <p:cNvSpPr>
            <a:spLocks noGrp="1"/>
          </p:cNvSpPr>
          <p:nvPr>
            <p:ph type="sldNum" sz="quarter" idx="4294967295"/>
          </p:nvPr>
        </p:nvSpPr>
        <p:spPr>
          <a:xfrm>
            <a:off x="7042150" y="6243638"/>
            <a:ext cx="1905000" cy="457200"/>
          </a:xfrm>
          <a:prstGeom prst="rect">
            <a:avLst/>
          </a:prstGeom>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EB8F001F-B0E9-4D89-AF35-8088EA868140}" type="slidenum">
              <a:rPr lang="en-US" altLang="en-US" b="0"/>
              <a:pPr/>
              <a:t>7</a:t>
            </a:fld>
            <a:endParaRPr lang="en-US" altLang="en-US" b="0"/>
          </a:p>
        </p:txBody>
      </p:sp>
      <p:sp>
        <p:nvSpPr>
          <p:cNvPr id="12293" name="Text Box 6"/>
          <p:cNvSpPr txBox="1">
            <a:spLocks noChangeArrowheads="1"/>
          </p:cNvSpPr>
          <p:nvPr/>
        </p:nvSpPr>
        <p:spPr bwMode="auto">
          <a:xfrm>
            <a:off x="228600" y="354013"/>
            <a:ext cx="573336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z="3600" dirty="0" smtClean="0">
                <a:latin typeface="Arial" panose="020B0604020202020204" pitchFamily="34" charset="0"/>
              </a:rPr>
              <a:t>TCP Features</a:t>
            </a:r>
            <a:r>
              <a:rPr lang="en-US" altLang="en-US" sz="3600" dirty="0" smtClean="0">
                <a:solidFill>
                  <a:schemeClr val="bg1"/>
                </a:solidFill>
                <a:latin typeface="Arial" panose="020B0604020202020204" pitchFamily="34" charset="0"/>
              </a:rPr>
              <a:t> </a:t>
            </a:r>
            <a:r>
              <a:rPr lang="en-US" altLang="en-US" sz="3600" dirty="0">
                <a:solidFill>
                  <a:schemeClr val="bg1"/>
                </a:solidFill>
                <a:latin typeface="Arial" panose="020B0604020202020204" pitchFamily="34" charset="0"/>
              </a:rPr>
              <a:t>FEATURES</a:t>
            </a:r>
          </a:p>
        </p:txBody>
      </p:sp>
      <p:sp>
        <p:nvSpPr>
          <p:cNvPr id="474121" name="Rectangle 9"/>
          <p:cNvSpPr>
            <a:spLocks noChangeArrowheads="1"/>
          </p:cNvSpPr>
          <p:nvPr/>
        </p:nvSpPr>
        <p:spPr bwMode="auto">
          <a:xfrm>
            <a:off x="679450" y="1295400"/>
            <a:ext cx="7315200" cy="1815882"/>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7620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457200" indent="-457200">
              <a:buFont typeface="Arial" panose="020B0604020202020204" pitchFamily="34" charset="0"/>
              <a:buChar char="•"/>
              <a:defRPr/>
            </a:pPr>
            <a:r>
              <a:rPr lang="en-US" altLang="en-US" sz="2800" dirty="0">
                <a:effectLst>
                  <a:outerShdw blurRad="38100" dist="38100" dir="2700000" algn="tl">
                    <a:srgbClr val="C0C0C0"/>
                  </a:outerShdw>
                </a:effectLst>
                <a:latin typeface="+mn-lt"/>
              </a:rPr>
              <a:t>Numbering System </a:t>
            </a:r>
          </a:p>
          <a:p>
            <a:pPr marL="457200" indent="-457200">
              <a:buFont typeface="Arial" panose="020B0604020202020204" pitchFamily="34" charset="0"/>
              <a:buChar char="•"/>
              <a:defRPr/>
            </a:pPr>
            <a:r>
              <a:rPr lang="en-US" altLang="en-US" sz="2800" dirty="0">
                <a:effectLst>
                  <a:outerShdw blurRad="38100" dist="38100" dir="2700000" algn="tl">
                    <a:srgbClr val="C0C0C0"/>
                  </a:outerShdw>
                </a:effectLst>
                <a:latin typeface="+mn-lt"/>
              </a:rPr>
              <a:t>Flow Control</a:t>
            </a:r>
          </a:p>
          <a:p>
            <a:pPr marL="457200" indent="-457200">
              <a:buFont typeface="Arial" panose="020B0604020202020204" pitchFamily="34" charset="0"/>
              <a:buChar char="•"/>
              <a:defRPr/>
            </a:pPr>
            <a:r>
              <a:rPr lang="en-US" altLang="en-US" sz="2800" dirty="0">
                <a:effectLst>
                  <a:outerShdw blurRad="38100" dist="38100" dir="2700000" algn="tl">
                    <a:srgbClr val="C0C0C0"/>
                  </a:outerShdw>
                </a:effectLst>
                <a:latin typeface="+mn-lt"/>
              </a:rPr>
              <a:t>Error Control</a:t>
            </a:r>
            <a:br>
              <a:rPr lang="en-US" altLang="en-US" sz="2800" dirty="0">
                <a:effectLst>
                  <a:outerShdw blurRad="38100" dist="38100" dir="2700000" algn="tl">
                    <a:srgbClr val="C0C0C0"/>
                  </a:outerShdw>
                </a:effectLst>
                <a:latin typeface="+mn-lt"/>
              </a:rPr>
            </a:br>
            <a:r>
              <a:rPr lang="en-US" altLang="en-US" sz="2800" dirty="0">
                <a:effectLst>
                  <a:outerShdw blurRad="38100" dist="38100" dir="2700000" algn="tl">
                    <a:srgbClr val="C0C0C0"/>
                  </a:outerShdw>
                </a:effectLst>
                <a:latin typeface="+mn-lt"/>
              </a:rPr>
              <a:t>Congestion Control</a:t>
            </a:r>
          </a:p>
        </p:txBody>
      </p:sp>
    </p:spTree>
    <p:extLst>
      <p:ext uri="{BB962C8B-B14F-4D97-AF65-F5344CB8AC3E}">
        <p14:creationId xmlns:p14="http://schemas.microsoft.com/office/powerpoint/2010/main" val="133078567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3" name="Slide Number Placeholder 2"/>
          <p:cNvSpPr>
            <a:spLocks noGrp="1"/>
          </p:cNvSpPr>
          <p:nvPr>
            <p:ph type="sldNum" sz="quarter" idx="4294967295"/>
          </p:nvPr>
        </p:nvSpPr>
        <p:spPr>
          <a:xfrm>
            <a:off x="7042150" y="6243638"/>
            <a:ext cx="1905000" cy="457200"/>
          </a:xfrm>
          <a:prstGeom prst="rect">
            <a:avLst/>
          </a:prstGeom>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A81EF70D-47B8-4EDA-8C60-B045A5794026}" type="slidenum">
              <a:rPr lang="en-US" altLang="en-US" b="0"/>
              <a:pPr/>
              <a:t>70</a:t>
            </a:fld>
            <a:endParaRPr lang="en-US" altLang="en-US" b="0"/>
          </a:p>
        </p:txBody>
      </p:sp>
      <p:sp>
        <p:nvSpPr>
          <p:cNvPr id="81924" name="Rectangle 2"/>
          <p:cNvSpPr>
            <a:spLocks noChangeArrowheads="1"/>
          </p:cNvSpPr>
          <p:nvPr/>
        </p:nvSpPr>
        <p:spPr bwMode="auto">
          <a:xfrm>
            <a:off x="381000" y="2195513"/>
            <a:ext cx="8534400" cy="3241913"/>
          </a:xfrm>
          <a:prstGeom prst="rect">
            <a:avLst/>
          </a:prstGeom>
          <a:solidFill>
            <a:schemeClr val="bg1"/>
          </a:solidFill>
          <a:ln w="57150">
            <a:solidFill>
              <a:schemeClr val="accent5">
                <a:lumMod val="60000"/>
                <a:lumOff val="40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ts val="1200"/>
              </a:spcBef>
              <a:spcAft>
                <a:spcPts val="1000"/>
              </a:spcAft>
            </a:pPr>
            <a:r>
              <a:rPr lang="en-US" altLang="en-US" sz="2800" i="1" dirty="0">
                <a:latin typeface="Times New Roman" panose="02020603050405020304" pitchFamily="18" charset="0"/>
              </a:rPr>
              <a:t>Most implementations react differently to congestion detection:</a:t>
            </a:r>
          </a:p>
          <a:p>
            <a:pPr>
              <a:spcBef>
                <a:spcPts val="1200"/>
              </a:spcBef>
              <a:spcAft>
                <a:spcPts val="1000"/>
              </a:spcAft>
            </a:pPr>
            <a:r>
              <a:rPr lang="en-US" altLang="en-US" sz="2800" i="1" dirty="0">
                <a:latin typeface="Times New Roman" panose="02020603050405020304" pitchFamily="18" charset="0"/>
              </a:rPr>
              <a:t>❏ If detection is by time-out, a new slow start phase</a:t>
            </a:r>
            <a:br>
              <a:rPr lang="en-US" altLang="en-US" sz="2800" i="1" dirty="0">
                <a:latin typeface="Times New Roman" panose="02020603050405020304" pitchFamily="18" charset="0"/>
              </a:rPr>
            </a:br>
            <a:r>
              <a:rPr lang="en-US" altLang="en-US" sz="2800" i="1" dirty="0">
                <a:latin typeface="Times New Roman" panose="02020603050405020304" pitchFamily="18" charset="0"/>
              </a:rPr>
              <a:t>     starts.</a:t>
            </a:r>
          </a:p>
          <a:p>
            <a:pPr>
              <a:spcBef>
                <a:spcPts val="1200"/>
              </a:spcBef>
              <a:spcAft>
                <a:spcPts val="1000"/>
              </a:spcAft>
            </a:pPr>
            <a:r>
              <a:rPr lang="en-US" altLang="en-US" sz="2800" i="1" dirty="0">
                <a:latin typeface="Times New Roman" panose="02020603050405020304" pitchFamily="18" charset="0"/>
              </a:rPr>
              <a:t>❏ If detection is by three ACKs, a new congestion</a:t>
            </a:r>
            <a:br>
              <a:rPr lang="en-US" altLang="en-US" sz="2800" i="1" dirty="0">
                <a:latin typeface="Times New Roman" panose="02020603050405020304" pitchFamily="18" charset="0"/>
              </a:rPr>
            </a:br>
            <a:r>
              <a:rPr lang="en-US" altLang="en-US" sz="2800" i="1" dirty="0">
                <a:latin typeface="Times New Roman" panose="02020603050405020304" pitchFamily="18" charset="0"/>
              </a:rPr>
              <a:t>     avoidance phase starts.</a:t>
            </a:r>
          </a:p>
        </p:txBody>
      </p:sp>
    </p:spTree>
    <p:extLst>
      <p:ext uri="{BB962C8B-B14F-4D97-AF65-F5344CB8AC3E}">
        <p14:creationId xmlns:p14="http://schemas.microsoft.com/office/powerpoint/2010/main" val="368398891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TCP congestion policy </a:t>
            </a:r>
            <a:r>
              <a:rPr lang="en-US" dirty="0" smtClean="0"/>
              <a:t>summary</a:t>
            </a:r>
            <a:endParaRPr lang="en-US" dirty="0"/>
          </a:p>
        </p:txBody>
      </p:sp>
      <p:sp>
        <p:nvSpPr>
          <p:cNvPr id="82947" name="Slide Number Placeholder 2"/>
          <p:cNvSpPr>
            <a:spLocks noGrp="1"/>
          </p:cNvSpPr>
          <p:nvPr>
            <p:ph type="sldNum" sz="quarter" idx="12"/>
          </p:nvPr>
        </p:nvSpPr>
        <p:spPr>
          <a:prstGeom prst="rect">
            <a:avLst/>
          </a:prstGeom>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BEF5629C-DAB8-4053-8C5A-2181F328C4A9}" type="slidenum">
              <a:rPr lang="en-US" altLang="en-US" b="0"/>
              <a:pPr/>
              <a:t>71</a:t>
            </a:fld>
            <a:endParaRPr lang="en-US" altLang="en-US" b="0"/>
          </a:p>
        </p:txBody>
      </p:sp>
      <p:pic>
        <p:nvPicPr>
          <p:cNvPr id="82956"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50" y="1563688"/>
            <a:ext cx="8401050" cy="4379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6131463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Congestion </a:t>
            </a:r>
            <a:r>
              <a:rPr lang="en-US" dirty="0" smtClean="0"/>
              <a:t>example</a:t>
            </a:r>
            <a:endParaRPr lang="en-US" dirty="0"/>
          </a:p>
        </p:txBody>
      </p:sp>
      <p:sp>
        <p:nvSpPr>
          <p:cNvPr id="83971" name="Slide Number Placeholder 2"/>
          <p:cNvSpPr>
            <a:spLocks noGrp="1"/>
          </p:cNvSpPr>
          <p:nvPr>
            <p:ph type="sldNum" sz="quarter" idx="12"/>
          </p:nvPr>
        </p:nvSpPr>
        <p:spPr>
          <a:prstGeom prst="rect">
            <a:avLst/>
          </a:prstGeom>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CCCDAE03-3AFE-4229-AFC3-B1FD44CB3954}" type="slidenum">
              <a:rPr lang="en-US" altLang="en-US" b="0"/>
              <a:pPr/>
              <a:t>72</a:t>
            </a:fld>
            <a:endParaRPr lang="en-US" altLang="en-US" b="0"/>
          </a:p>
        </p:txBody>
      </p:sp>
      <p:pic>
        <p:nvPicPr>
          <p:cNvPr id="83980"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7575" y="1635125"/>
            <a:ext cx="7769225" cy="4079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72882756"/>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TCP Timers</a:t>
            </a:r>
            <a:endParaRPr lang="en-US" dirty="0"/>
          </a:p>
        </p:txBody>
      </p:sp>
      <p:sp>
        <p:nvSpPr>
          <p:cNvPr id="84995" name="Slide Number Placeholder 2"/>
          <p:cNvSpPr>
            <a:spLocks noGrp="1"/>
          </p:cNvSpPr>
          <p:nvPr>
            <p:ph type="sldNum" sz="quarter" idx="12"/>
          </p:nvPr>
        </p:nvSpPr>
        <p:spPr>
          <a:prstGeom prst="rect">
            <a:avLst/>
          </a:prstGeom>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822118F5-C4ED-490A-AC02-BB4B52166E32}" type="slidenum">
              <a:rPr lang="en-US" altLang="en-US" b="0"/>
              <a:pPr/>
              <a:t>73</a:t>
            </a:fld>
            <a:endParaRPr lang="en-US" altLang="en-US" b="0"/>
          </a:p>
        </p:txBody>
      </p:sp>
      <p:sp>
        <p:nvSpPr>
          <p:cNvPr id="481287" name="Rectangle 7"/>
          <p:cNvSpPr>
            <a:spLocks noChangeArrowheads="1"/>
          </p:cNvSpPr>
          <p:nvPr/>
        </p:nvSpPr>
        <p:spPr bwMode="auto">
          <a:xfrm>
            <a:off x="533400" y="1371600"/>
            <a:ext cx="84582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defRPr/>
            </a:pPr>
            <a:r>
              <a:rPr lang="en-US" altLang="en-US" dirty="0">
                <a:effectLst>
                  <a:outerShdw blurRad="38100" dist="38100" dir="2700000" algn="tl">
                    <a:srgbClr val="C0C0C0"/>
                  </a:outerShdw>
                </a:effectLst>
                <a:latin typeface="+mn-lt"/>
              </a:rPr>
              <a:t>To perform its operation smoothly, most TCP implementations use at least four timers. </a:t>
            </a:r>
          </a:p>
        </p:txBody>
      </p:sp>
      <p:sp>
        <p:nvSpPr>
          <p:cNvPr id="481289" name="Rectangle 9"/>
          <p:cNvSpPr>
            <a:spLocks noChangeArrowheads="1"/>
          </p:cNvSpPr>
          <p:nvPr/>
        </p:nvSpPr>
        <p:spPr bwMode="auto">
          <a:xfrm>
            <a:off x="838200" y="2438400"/>
            <a:ext cx="7315200" cy="156966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7620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42900" indent="-342900">
              <a:buFont typeface="Arial" panose="020B0604020202020204" pitchFamily="34" charset="0"/>
              <a:buChar char="•"/>
              <a:defRPr/>
            </a:pPr>
            <a:r>
              <a:rPr lang="da-DK" altLang="en-US" dirty="0">
                <a:effectLst>
                  <a:outerShdw blurRad="38100" dist="38100" dir="2700000" algn="tl">
                    <a:srgbClr val="C0C0C0"/>
                  </a:outerShdw>
                </a:effectLst>
                <a:latin typeface="+mn-lt"/>
              </a:rPr>
              <a:t>Retransmission Timer</a:t>
            </a:r>
          </a:p>
          <a:p>
            <a:pPr marL="342900" indent="-342900">
              <a:buFont typeface="Arial" panose="020B0604020202020204" pitchFamily="34" charset="0"/>
              <a:buChar char="•"/>
              <a:defRPr/>
            </a:pPr>
            <a:r>
              <a:rPr lang="da-DK" altLang="en-US" dirty="0">
                <a:effectLst>
                  <a:outerShdw blurRad="38100" dist="38100" dir="2700000" algn="tl">
                    <a:srgbClr val="C0C0C0"/>
                  </a:outerShdw>
                </a:effectLst>
                <a:latin typeface="+mn-lt"/>
              </a:rPr>
              <a:t>Persistence Timer</a:t>
            </a:r>
          </a:p>
          <a:p>
            <a:pPr marL="342900" indent="-342900">
              <a:buFont typeface="Arial" panose="020B0604020202020204" pitchFamily="34" charset="0"/>
              <a:buChar char="•"/>
              <a:defRPr/>
            </a:pPr>
            <a:r>
              <a:rPr lang="da-DK" altLang="en-US" dirty="0">
                <a:effectLst>
                  <a:outerShdw blurRad="38100" dist="38100" dir="2700000" algn="tl">
                    <a:srgbClr val="C0C0C0"/>
                  </a:outerShdw>
                </a:effectLst>
                <a:latin typeface="+mn-lt"/>
              </a:rPr>
              <a:t>Keepalive Timer</a:t>
            </a:r>
          </a:p>
          <a:p>
            <a:pPr marL="342900" indent="-342900">
              <a:buFont typeface="Arial" panose="020B0604020202020204" pitchFamily="34" charset="0"/>
              <a:buChar char="•"/>
              <a:defRPr/>
            </a:pPr>
            <a:r>
              <a:rPr lang="da-DK" altLang="en-US" dirty="0">
                <a:effectLst>
                  <a:outerShdw blurRad="38100" dist="38100" dir="2700000" algn="tl">
                    <a:srgbClr val="C0C0C0"/>
                  </a:outerShdw>
                </a:effectLst>
                <a:latin typeface="+mn-lt"/>
              </a:rPr>
              <a:t>TIME-WAIT Timer</a:t>
            </a:r>
            <a:endParaRPr lang="en-US" altLang="en-US" dirty="0">
              <a:effectLst>
                <a:outerShdw blurRad="38100" dist="38100" dir="2700000" algn="tl">
                  <a:srgbClr val="C0C0C0"/>
                </a:outerShdw>
              </a:effectLst>
              <a:latin typeface="+mn-lt"/>
            </a:endParaRPr>
          </a:p>
        </p:txBody>
      </p:sp>
      <p:pic>
        <p:nvPicPr>
          <p:cNvPr id="13"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4405918"/>
            <a:ext cx="79248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51072911"/>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Number Placeholder 4"/>
          <p:cNvSpPr>
            <a:spLocks noGrp="1"/>
          </p:cNvSpPr>
          <p:nvPr>
            <p:ph type="sldNum" sz="quarter" idx="4294967295"/>
          </p:nvPr>
        </p:nvSpPr>
        <p:spPr>
          <a:xfrm>
            <a:off x="7086600" y="6477000"/>
            <a:ext cx="1905000" cy="2286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i="1">
                <a:solidFill>
                  <a:srgbClr val="000000"/>
                </a:solidFill>
                <a:latin typeface="Symbol" panose="05050102010706020507" pitchFamily="18" charset="2"/>
                <a:ea typeface="MS PGothic" panose="020B0600070205080204" pitchFamily="34" charset="-128"/>
              </a:defRPr>
            </a:lvl1pPr>
            <a:lvl2pPr marL="742950" indent="-285750">
              <a:defRPr sz="2400" i="1">
                <a:solidFill>
                  <a:srgbClr val="000000"/>
                </a:solidFill>
                <a:latin typeface="Symbol" panose="05050102010706020507" pitchFamily="18" charset="2"/>
                <a:ea typeface="MS PGothic" panose="020B0600070205080204" pitchFamily="34" charset="-128"/>
              </a:defRPr>
            </a:lvl2pPr>
            <a:lvl3pPr marL="1143000" indent="-228600">
              <a:defRPr sz="2400" i="1">
                <a:solidFill>
                  <a:srgbClr val="000000"/>
                </a:solidFill>
                <a:latin typeface="Symbol" panose="05050102010706020507" pitchFamily="18" charset="2"/>
                <a:ea typeface="MS PGothic" panose="020B0600070205080204" pitchFamily="34" charset="-128"/>
              </a:defRPr>
            </a:lvl3pPr>
            <a:lvl4pPr marL="1600200" indent="-228600">
              <a:defRPr sz="2400" i="1">
                <a:solidFill>
                  <a:srgbClr val="000000"/>
                </a:solidFill>
                <a:latin typeface="Symbol" panose="05050102010706020507" pitchFamily="18" charset="2"/>
                <a:ea typeface="MS PGothic" panose="020B0600070205080204" pitchFamily="34" charset="-128"/>
              </a:defRPr>
            </a:lvl4pPr>
            <a:lvl5pPr marL="2057400" indent="-228600">
              <a:defRPr sz="2400" i="1">
                <a:solidFill>
                  <a:srgbClr val="000000"/>
                </a:solidFill>
                <a:latin typeface="Symbol" panose="05050102010706020507" pitchFamily="18" charset="2"/>
                <a:ea typeface="MS PGothic" panose="020B0600070205080204" pitchFamily="34" charset="-128"/>
              </a:defRPr>
            </a:lvl5pPr>
            <a:lvl6pPr marL="2514600" indent="-228600" eaLnBrk="0" fontAlgn="base" hangingPunct="0">
              <a:spcBef>
                <a:spcPts val="1000"/>
              </a:spcBef>
              <a:spcAft>
                <a:spcPts val="1000"/>
              </a:spcAft>
              <a:buChar char="•"/>
              <a:defRPr sz="2400" i="1">
                <a:solidFill>
                  <a:srgbClr val="000000"/>
                </a:solidFill>
                <a:latin typeface="Symbol" panose="05050102010706020507" pitchFamily="18" charset="2"/>
                <a:ea typeface="MS PGothic" panose="020B0600070205080204" pitchFamily="34" charset="-128"/>
              </a:defRPr>
            </a:lvl6pPr>
            <a:lvl7pPr marL="2971800" indent="-228600" eaLnBrk="0" fontAlgn="base" hangingPunct="0">
              <a:spcBef>
                <a:spcPts val="1000"/>
              </a:spcBef>
              <a:spcAft>
                <a:spcPts val="1000"/>
              </a:spcAft>
              <a:buChar char="•"/>
              <a:defRPr sz="2400" i="1">
                <a:solidFill>
                  <a:srgbClr val="000000"/>
                </a:solidFill>
                <a:latin typeface="Symbol" panose="05050102010706020507" pitchFamily="18" charset="2"/>
                <a:ea typeface="MS PGothic" panose="020B0600070205080204" pitchFamily="34" charset="-128"/>
              </a:defRPr>
            </a:lvl7pPr>
            <a:lvl8pPr marL="3429000" indent="-228600" eaLnBrk="0" fontAlgn="base" hangingPunct="0">
              <a:spcBef>
                <a:spcPts val="1000"/>
              </a:spcBef>
              <a:spcAft>
                <a:spcPts val="1000"/>
              </a:spcAft>
              <a:buChar char="•"/>
              <a:defRPr sz="2400" i="1">
                <a:solidFill>
                  <a:srgbClr val="000000"/>
                </a:solidFill>
                <a:latin typeface="Symbol" panose="05050102010706020507" pitchFamily="18" charset="2"/>
                <a:ea typeface="MS PGothic" panose="020B0600070205080204" pitchFamily="34" charset="-128"/>
              </a:defRPr>
            </a:lvl8pPr>
            <a:lvl9pPr marL="3886200" indent="-228600" eaLnBrk="0" fontAlgn="base" hangingPunct="0">
              <a:spcBef>
                <a:spcPts val="1000"/>
              </a:spcBef>
              <a:spcAft>
                <a:spcPts val="1000"/>
              </a:spcAft>
              <a:buChar char="•"/>
              <a:defRPr sz="2400" i="1">
                <a:solidFill>
                  <a:srgbClr val="000000"/>
                </a:solidFill>
                <a:latin typeface="Symbol" panose="05050102010706020507" pitchFamily="18" charset="2"/>
                <a:ea typeface="MS PGothic" panose="020B0600070205080204" pitchFamily="34" charset="-128"/>
              </a:defRPr>
            </a:lvl9pPr>
          </a:lstStyle>
          <a:p>
            <a:fld id="{1C3DD0C0-67F9-4FBF-AE57-D0B113451BA0}" type="slidenum">
              <a:rPr lang="en-US" altLang="en-US" sz="1400" i="0">
                <a:solidFill>
                  <a:schemeClr val="tx1"/>
                </a:solidFill>
                <a:latin typeface="Times New Roman" panose="02020603050405020304" pitchFamily="18" charset="0"/>
              </a:rPr>
              <a:pPr/>
              <a:t>74</a:t>
            </a:fld>
            <a:endParaRPr lang="en-US" altLang="en-US" sz="1400" i="0">
              <a:solidFill>
                <a:schemeClr val="tx1"/>
              </a:solidFill>
              <a:latin typeface="Times New Roman" panose="02020603050405020304" pitchFamily="18" charset="0"/>
            </a:endParaRPr>
          </a:p>
        </p:txBody>
      </p:sp>
      <p:sp>
        <p:nvSpPr>
          <p:cNvPr id="18434" name="Rectangle 2"/>
          <p:cNvSpPr>
            <a:spLocks noGrp="1" noChangeArrowheads="1"/>
          </p:cNvSpPr>
          <p:nvPr>
            <p:ph type="title"/>
          </p:nvPr>
        </p:nvSpPr>
        <p:spPr/>
        <p:txBody>
          <a:bodyPr/>
          <a:lstStyle/>
          <a:p>
            <a:r>
              <a:rPr lang="en-US" altLang="en-US" smtClean="0"/>
              <a:t>TCP Timers</a:t>
            </a:r>
          </a:p>
        </p:txBody>
      </p:sp>
      <p:sp>
        <p:nvSpPr>
          <p:cNvPr id="18435" name="Rectangle 3"/>
          <p:cNvSpPr>
            <a:spLocks noGrp="1" noChangeArrowheads="1"/>
          </p:cNvSpPr>
          <p:nvPr>
            <p:ph type="body" idx="1"/>
          </p:nvPr>
        </p:nvSpPr>
        <p:spPr/>
        <p:txBody>
          <a:bodyPr/>
          <a:lstStyle/>
          <a:p>
            <a:r>
              <a:rPr lang="en-US" altLang="en-US" dirty="0" smtClean="0"/>
              <a:t>TCP maintains four (4) timers for each connection:</a:t>
            </a:r>
          </a:p>
          <a:p>
            <a:pPr lvl="1"/>
            <a:r>
              <a:rPr lang="en-US" altLang="en-US" b="1" dirty="0" smtClean="0">
                <a:solidFill>
                  <a:srgbClr val="FF0000"/>
                </a:solidFill>
              </a:rPr>
              <a:t>Retransmission Timer:</a:t>
            </a:r>
          </a:p>
          <a:p>
            <a:pPr lvl="2"/>
            <a:r>
              <a:rPr lang="en-US" altLang="en-US" sz="2000" dirty="0" smtClean="0"/>
              <a:t>The timer is started during a transmission. A timeout causes a retransmission</a:t>
            </a:r>
            <a:endParaRPr lang="en-US" altLang="en-US" dirty="0" smtClean="0">
              <a:solidFill>
                <a:srgbClr val="FF0000"/>
              </a:solidFill>
            </a:endParaRPr>
          </a:p>
          <a:p>
            <a:pPr lvl="1"/>
            <a:r>
              <a:rPr lang="en-US" altLang="en-US" b="1" dirty="0" smtClean="0">
                <a:solidFill>
                  <a:srgbClr val="FF0000"/>
                </a:solidFill>
              </a:rPr>
              <a:t>Persist Timer</a:t>
            </a:r>
          </a:p>
          <a:p>
            <a:pPr lvl="2"/>
            <a:r>
              <a:rPr lang="en-US" altLang="en-US" sz="2000" dirty="0" smtClean="0"/>
              <a:t>Ensures that window size information is transmitted even if no data is transmitted</a:t>
            </a:r>
            <a:endParaRPr lang="en-US" altLang="en-US" b="1" dirty="0" smtClean="0">
              <a:solidFill>
                <a:srgbClr val="FF0000"/>
              </a:solidFill>
            </a:endParaRPr>
          </a:p>
          <a:p>
            <a:pPr lvl="1"/>
            <a:r>
              <a:rPr lang="en-US" altLang="en-US" b="1" dirty="0" err="1" smtClean="0">
                <a:solidFill>
                  <a:srgbClr val="FF0000"/>
                </a:solidFill>
              </a:rPr>
              <a:t>Keepalive</a:t>
            </a:r>
            <a:r>
              <a:rPr lang="en-US" altLang="en-US" b="1" dirty="0" smtClean="0">
                <a:solidFill>
                  <a:srgbClr val="FF0000"/>
                </a:solidFill>
              </a:rPr>
              <a:t> Timer</a:t>
            </a:r>
          </a:p>
          <a:p>
            <a:pPr lvl="2"/>
            <a:r>
              <a:rPr lang="en-US" altLang="en-US" sz="2000" dirty="0" smtClean="0"/>
              <a:t>Detects crashes on the other end of the connection </a:t>
            </a:r>
            <a:endParaRPr lang="en-US" altLang="en-US" b="1" dirty="0" smtClean="0">
              <a:solidFill>
                <a:srgbClr val="FF0000"/>
              </a:solidFill>
            </a:endParaRPr>
          </a:p>
          <a:p>
            <a:pPr lvl="1"/>
            <a:r>
              <a:rPr lang="en-US" altLang="en-US" b="1" dirty="0" smtClean="0">
                <a:solidFill>
                  <a:srgbClr val="FF0000"/>
                </a:solidFill>
              </a:rPr>
              <a:t>2MSL Timer</a:t>
            </a:r>
          </a:p>
          <a:p>
            <a:pPr lvl="2"/>
            <a:r>
              <a:rPr lang="en-US" altLang="en-US" sz="2000" dirty="0" smtClean="0"/>
              <a:t>Measures the time that a connection has been in the TIME_WAIT </a:t>
            </a:r>
            <a:r>
              <a:rPr lang="en-US" altLang="en-US" sz="2000" dirty="0" smtClean="0"/>
              <a:t>state</a:t>
            </a:r>
          </a:p>
          <a:p>
            <a:pPr lvl="2"/>
            <a:r>
              <a:rPr lang="en-US" altLang="en-US" sz="2000" b="1" dirty="0" smtClean="0">
                <a:solidFill>
                  <a:srgbClr val="FF0000"/>
                </a:solidFill>
              </a:rPr>
              <a:t>MSL – Maximum Segment Lifetime</a:t>
            </a:r>
            <a:endParaRPr lang="en-US" altLang="en-US" b="1" dirty="0" smtClean="0">
              <a:solidFill>
                <a:srgbClr val="FF0000"/>
              </a:solidFill>
            </a:endParaRPr>
          </a:p>
        </p:txBody>
      </p:sp>
    </p:spTree>
    <p:extLst>
      <p:ext uri="{BB962C8B-B14F-4D97-AF65-F5344CB8AC3E}">
        <p14:creationId xmlns:p14="http://schemas.microsoft.com/office/powerpoint/2010/main" val="436263893"/>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Number Placeholder 4"/>
          <p:cNvSpPr>
            <a:spLocks noGrp="1"/>
          </p:cNvSpPr>
          <p:nvPr>
            <p:ph type="sldNum" sz="quarter" idx="4294967295"/>
          </p:nvPr>
        </p:nvSpPr>
        <p:spPr>
          <a:xfrm>
            <a:off x="7086600" y="6477000"/>
            <a:ext cx="1905000" cy="2286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i="1">
                <a:solidFill>
                  <a:srgbClr val="000000"/>
                </a:solidFill>
                <a:latin typeface="Symbol" panose="05050102010706020507" pitchFamily="18" charset="2"/>
                <a:ea typeface="MS PGothic" panose="020B0600070205080204" pitchFamily="34" charset="-128"/>
              </a:defRPr>
            </a:lvl1pPr>
            <a:lvl2pPr marL="742950" indent="-285750">
              <a:defRPr sz="2400" i="1">
                <a:solidFill>
                  <a:srgbClr val="000000"/>
                </a:solidFill>
                <a:latin typeface="Symbol" panose="05050102010706020507" pitchFamily="18" charset="2"/>
                <a:ea typeface="MS PGothic" panose="020B0600070205080204" pitchFamily="34" charset="-128"/>
              </a:defRPr>
            </a:lvl2pPr>
            <a:lvl3pPr marL="1143000" indent="-228600">
              <a:defRPr sz="2400" i="1">
                <a:solidFill>
                  <a:srgbClr val="000000"/>
                </a:solidFill>
                <a:latin typeface="Symbol" panose="05050102010706020507" pitchFamily="18" charset="2"/>
                <a:ea typeface="MS PGothic" panose="020B0600070205080204" pitchFamily="34" charset="-128"/>
              </a:defRPr>
            </a:lvl3pPr>
            <a:lvl4pPr marL="1600200" indent="-228600">
              <a:defRPr sz="2400" i="1">
                <a:solidFill>
                  <a:srgbClr val="000000"/>
                </a:solidFill>
                <a:latin typeface="Symbol" panose="05050102010706020507" pitchFamily="18" charset="2"/>
                <a:ea typeface="MS PGothic" panose="020B0600070205080204" pitchFamily="34" charset="-128"/>
              </a:defRPr>
            </a:lvl4pPr>
            <a:lvl5pPr marL="2057400" indent="-228600">
              <a:defRPr sz="2400" i="1">
                <a:solidFill>
                  <a:srgbClr val="000000"/>
                </a:solidFill>
                <a:latin typeface="Symbol" panose="05050102010706020507" pitchFamily="18" charset="2"/>
                <a:ea typeface="MS PGothic" panose="020B0600070205080204" pitchFamily="34" charset="-128"/>
              </a:defRPr>
            </a:lvl5pPr>
            <a:lvl6pPr marL="2514600" indent="-228600" eaLnBrk="0" fontAlgn="base" hangingPunct="0">
              <a:spcBef>
                <a:spcPts val="1000"/>
              </a:spcBef>
              <a:spcAft>
                <a:spcPts val="1000"/>
              </a:spcAft>
              <a:buChar char="•"/>
              <a:defRPr sz="2400" i="1">
                <a:solidFill>
                  <a:srgbClr val="000000"/>
                </a:solidFill>
                <a:latin typeface="Symbol" panose="05050102010706020507" pitchFamily="18" charset="2"/>
                <a:ea typeface="MS PGothic" panose="020B0600070205080204" pitchFamily="34" charset="-128"/>
              </a:defRPr>
            </a:lvl6pPr>
            <a:lvl7pPr marL="2971800" indent="-228600" eaLnBrk="0" fontAlgn="base" hangingPunct="0">
              <a:spcBef>
                <a:spcPts val="1000"/>
              </a:spcBef>
              <a:spcAft>
                <a:spcPts val="1000"/>
              </a:spcAft>
              <a:buChar char="•"/>
              <a:defRPr sz="2400" i="1">
                <a:solidFill>
                  <a:srgbClr val="000000"/>
                </a:solidFill>
                <a:latin typeface="Symbol" panose="05050102010706020507" pitchFamily="18" charset="2"/>
                <a:ea typeface="MS PGothic" panose="020B0600070205080204" pitchFamily="34" charset="-128"/>
              </a:defRPr>
            </a:lvl7pPr>
            <a:lvl8pPr marL="3429000" indent="-228600" eaLnBrk="0" fontAlgn="base" hangingPunct="0">
              <a:spcBef>
                <a:spcPts val="1000"/>
              </a:spcBef>
              <a:spcAft>
                <a:spcPts val="1000"/>
              </a:spcAft>
              <a:buChar char="•"/>
              <a:defRPr sz="2400" i="1">
                <a:solidFill>
                  <a:srgbClr val="000000"/>
                </a:solidFill>
                <a:latin typeface="Symbol" panose="05050102010706020507" pitchFamily="18" charset="2"/>
                <a:ea typeface="MS PGothic" panose="020B0600070205080204" pitchFamily="34" charset="-128"/>
              </a:defRPr>
            </a:lvl8pPr>
            <a:lvl9pPr marL="3886200" indent="-228600" eaLnBrk="0" fontAlgn="base" hangingPunct="0">
              <a:spcBef>
                <a:spcPts val="1000"/>
              </a:spcBef>
              <a:spcAft>
                <a:spcPts val="1000"/>
              </a:spcAft>
              <a:buChar char="•"/>
              <a:defRPr sz="2400" i="1">
                <a:solidFill>
                  <a:srgbClr val="000000"/>
                </a:solidFill>
                <a:latin typeface="Symbol" panose="05050102010706020507" pitchFamily="18" charset="2"/>
                <a:ea typeface="MS PGothic" panose="020B0600070205080204" pitchFamily="34" charset="-128"/>
              </a:defRPr>
            </a:lvl9pPr>
          </a:lstStyle>
          <a:p>
            <a:fld id="{9D66DDEF-F87B-486D-BA5C-4FD043BCD0E3}" type="slidenum">
              <a:rPr lang="en-US" altLang="en-US" sz="1400" i="0">
                <a:solidFill>
                  <a:schemeClr val="tx1"/>
                </a:solidFill>
                <a:latin typeface="Times New Roman" panose="02020603050405020304" pitchFamily="18" charset="0"/>
              </a:rPr>
              <a:pPr/>
              <a:t>75</a:t>
            </a:fld>
            <a:endParaRPr lang="en-US" altLang="en-US" sz="1400" i="0">
              <a:solidFill>
                <a:schemeClr val="tx1"/>
              </a:solidFill>
              <a:latin typeface="Times New Roman" panose="02020603050405020304" pitchFamily="18" charset="0"/>
            </a:endParaRPr>
          </a:p>
        </p:txBody>
      </p:sp>
      <p:sp>
        <p:nvSpPr>
          <p:cNvPr id="19458" name="Rectangle 2"/>
          <p:cNvSpPr>
            <a:spLocks noGrp="1" noChangeArrowheads="1"/>
          </p:cNvSpPr>
          <p:nvPr>
            <p:ph type="title"/>
          </p:nvPr>
        </p:nvSpPr>
        <p:spPr/>
        <p:txBody>
          <a:bodyPr/>
          <a:lstStyle/>
          <a:p>
            <a:r>
              <a:rPr lang="en-US" altLang="en-US" smtClean="0"/>
              <a:t>Retransmission Timer (RT Timer)</a:t>
            </a:r>
          </a:p>
        </p:txBody>
      </p:sp>
      <p:sp>
        <p:nvSpPr>
          <p:cNvPr id="19459" name="Rectangle 3"/>
          <p:cNvSpPr>
            <a:spLocks noGrp="1" noChangeArrowheads="1"/>
          </p:cNvSpPr>
          <p:nvPr>
            <p:ph type="body" idx="1"/>
          </p:nvPr>
        </p:nvSpPr>
        <p:spPr/>
        <p:txBody>
          <a:bodyPr/>
          <a:lstStyle/>
          <a:p>
            <a:pPr>
              <a:buFontTx/>
              <a:buNone/>
            </a:pPr>
            <a:r>
              <a:rPr lang="en-US" altLang="en-US" sz="2000" b="1" smtClean="0"/>
              <a:t>Setting the RT timer</a:t>
            </a:r>
          </a:p>
          <a:p>
            <a:r>
              <a:rPr lang="en-US" altLang="en-US" sz="2000" smtClean="0"/>
              <a:t>When a segment is sent and RT timer is not running, start RT timer with  RTO value</a:t>
            </a:r>
          </a:p>
          <a:p>
            <a:r>
              <a:rPr lang="en-US" altLang="en-US" sz="2000" smtClean="0"/>
              <a:t>Turn off RT timer, when all data is acknowledged</a:t>
            </a:r>
          </a:p>
          <a:p>
            <a:r>
              <a:rPr lang="en-US" altLang="en-US" sz="2000" smtClean="0"/>
              <a:t>When an ACK is received for new data, reset the RT timer to RTO value</a:t>
            </a:r>
          </a:p>
          <a:p>
            <a:pPr>
              <a:buFontTx/>
              <a:buNone/>
            </a:pPr>
            <a:endParaRPr lang="en-US" altLang="en-US" sz="2000" b="1" smtClean="0"/>
          </a:p>
          <a:p>
            <a:pPr>
              <a:buFontTx/>
              <a:buNone/>
            </a:pPr>
            <a:r>
              <a:rPr lang="en-US" altLang="en-US" sz="2000" b="1" smtClean="0"/>
              <a:t>RT timer expires</a:t>
            </a:r>
          </a:p>
          <a:p>
            <a:r>
              <a:rPr lang="en-US" altLang="en-US" sz="2000" smtClean="0"/>
              <a:t>Retransmit the earliest segment that has not been acknowledged</a:t>
            </a:r>
          </a:p>
          <a:p>
            <a:r>
              <a:rPr lang="en-US" altLang="en-US" sz="2000" smtClean="0"/>
              <a:t>Double value of RTO (see Karn</a:t>
            </a:r>
            <a:r>
              <a:rPr lang="ja-JP" altLang="en-US" sz="2000" smtClean="0"/>
              <a:t>’</a:t>
            </a:r>
            <a:r>
              <a:rPr lang="en-US" altLang="ja-JP" sz="2000" smtClean="0"/>
              <a:t>s rule)</a:t>
            </a:r>
          </a:p>
          <a:p>
            <a:r>
              <a:rPr lang="en-US" altLang="en-US" sz="2000" smtClean="0"/>
              <a:t>Start the RT timer with RTO value</a:t>
            </a:r>
          </a:p>
        </p:txBody>
      </p:sp>
    </p:spTree>
    <p:extLst>
      <p:ext uri="{BB962C8B-B14F-4D97-AF65-F5344CB8AC3E}">
        <p14:creationId xmlns:p14="http://schemas.microsoft.com/office/powerpoint/2010/main" val="4055026986"/>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TCP Round Trip Time Calculation</a:t>
            </a:r>
            <a:endParaRPr lang="en-US" dirty="0"/>
          </a:p>
        </p:txBody>
      </p:sp>
      <p:sp>
        <p:nvSpPr>
          <p:cNvPr id="3" name="Content Placeholder 2"/>
          <p:cNvSpPr>
            <a:spLocks noGrp="1"/>
          </p:cNvSpPr>
          <p:nvPr>
            <p:ph idx="1"/>
          </p:nvPr>
        </p:nvSpPr>
        <p:spPr>
          <a:xfrm>
            <a:off x="628650" y="1447801"/>
            <a:ext cx="7886700" cy="533400"/>
          </a:xfrm>
        </p:spPr>
        <p:txBody>
          <a:bodyPr/>
          <a:lstStyle/>
          <a:p>
            <a:r>
              <a:rPr lang="en-US" dirty="0" smtClean="0"/>
              <a:t>RFC 2988 “ Computing TCP’s Retransmission Timer”</a:t>
            </a:r>
          </a:p>
          <a:p>
            <a:endParaRPr lang="en-US" dirty="0"/>
          </a:p>
        </p:txBody>
      </p:sp>
      <p:sp>
        <p:nvSpPr>
          <p:cNvPr id="4" name="Slide Number Placeholder 3"/>
          <p:cNvSpPr>
            <a:spLocks noGrp="1"/>
          </p:cNvSpPr>
          <p:nvPr>
            <p:ph type="sldNum" sz="quarter" idx="12"/>
          </p:nvPr>
        </p:nvSpPr>
        <p:spPr/>
        <p:txBody>
          <a:bodyPr/>
          <a:lstStyle/>
          <a:p>
            <a:fld id="{1C4FC1D6-BF0C-9749-816C-1702B0C4A78A}" type="slidenum">
              <a:rPr lang="en-US" smtClean="0"/>
              <a:pPr/>
              <a:t>76</a:t>
            </a:fld>
            <a:endParaRPr lang="en-US" dirty="0"/>
          </a:p>
        </p:txBody>
      </p:sp>
      <p:sp>
        <p:nvSpPr>
          <p:cNvPr id="5" name="TextBox 4"/>
          <p:cNvSpPr txBox="1"/>
          <p:nvPr/>
        </p:nvSpPr>
        <p:spPr>
          <a:xfrm>
            <a:off x="990600" y="2225843"/>
            <a:ext cx="6074163" cy="461665"/>
          </a:xfrm>
          <a:prstGeom prst="rect">
            <a:avLst/>
          </a:prstGeom>
          <a:noFill/>
        </p:spPr>
        <p:txBody>
          <a:bodyPr wrap="none" rtlCol="0">
            <a:spAutoFit/>
          </a:bodyPr>
          <a:lstStyle/>
          <a:p>
            <a:r>
              <a:rPr lang="en-US" dirty="0" err="1" smtClean="0"/>
              <a:t>RTT</a:t>
            </a:r>
            <a:r>
              <a:rPr lang="en-US" baseline="-25000" dirty="0" err="1" smtClean="0"/>
              <a:t>new</a:t>
            </a:r>
            <a:r>
              <a:rPr lang="en-US" dirty="0" smtClean="0"/>
              <a:t> = ( </a:t>
            </a:r>
            <a:r>
              <a:rPr lang="el-GR" dirty="0" smtClean="0"/>
              <a:t>α</a:t>
            </a:r>
            <a:r>
              <a:rPr lang="en-US" dirty="0" smtClean="0"/>
              <a:t> * </a:t>
            </a:r>
            <a:r>
              <a:rPr lang="en-US" dirty="0" err="1" smtClean="0"/>
              <a:t>RTT</a:t>
            </a:r>
            <a:r>
              <a:rPr lang="en-US" baseline="-25000" dirty="0" err="1" smtClean="0"/>
              <a:t>old</a:t>
            </a:r>
            <a:r>
              <a:rPr lang="en-US" dirty="0" smtClean="0"/>
              <a:t>) + (( 1- </a:t>
            </a:r>
            <a:r>
              <a:rPr lang="el-GR" dirty="0"/>
              <a:t>α</a:t>
            </a:r>
            <a:r>
              <a:rPr lang="en-US" dirty="0" smtClean="0"/>
              <a:t>) * </a:t>
            </a:r>
            <a:r>
              <a:rPr lang="en-US" dirty="0" err="1" smtClean="0"/>
              <a:t>RTT</a:t>
            </a:r>
            <a:r>
              <a:rPr lang="en-US" baseline="-25000" dirty="0" err="1" smtClean="0"/>
              <a:t>measured</a:t>
            </a:r>
            <a:r>
              <a:rPr lang="en-US" dirty="0" smtClean="0"/>
              <a:t> )</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264052703"/>
              </p:ext>
            </p:extLst>
          </p:nvPr>
        </p:nvGraphicFramePr>
        <p:xfrm>
          <a:off x="914400" y="3657600"/>
          <a:ext cx="7010398" cy="2286000"/>
        </p:xfrm>
        <a:graphic>
          <a:graphicData uri="http://schemas.openxmlformats.org/drawingml/2006/table">
            <a:tbl>
              <a:tblPr>
                <a:tableStyleId>{FABFCF23-3B69-468F-B69F-88F6DE6A72F2}</a:tableStyleId>
              </a:tblPr>
              <a:tblGrid>
                <a:gridCol w="852976"/>
                <a:gridCol w="1026237"/>
                <a:gridCol w="1026237"/>
                <a:gridCol w="1026237"/>
                <a:gridCol w="1026237"/>
                <a:gridCol w="1026237"/>
                <a:gridCol w="1026237"/>
              </a:tblGrid>
              <a:tr h="285750">
                <a:tc rowSpan="3">
                  <a:txBody>
                    <a:bodyPr/>
                    <a:lstStyle/>
                    <a:p>
                      <a:pPr algn="ctr" fontAlgn="b"/>
                      <a:r>
                        <a:rPr lang="el-GR" sz="1800" u="none" strike="noStrike" cap="none" spc="0" dirty="0">
                          <a:ln w="0"/>
                          <a:effectLst>
                            <a:outerShdw blurRad="38100" dist="25400" dir="5400000" algn="ctr" rotWithShape="0">
                              <a:srgbClr val="6E747A">
                                <a:alpha val="43000"/>
                              </a:srgbClr>
                            </a:outerShdw>
                          </a:effectLst>
                        </a:rPr>
                        <a:t>α</a:t>
                      </a:r>
                      <a:endParaRPr lang="el-GR" sz="1800" b="0" i="0" u="none" strike="noStrike" cap="none" spc="0" dirty="0">
                        <a:ln w="0"/>
                        <a:solidFill>
                          <a:schemeClr val="accent1"/>
                        </a:solidFill>
                        <a:effectLst>
                          <a:outerShdw blurRad="38100" dist="25400" dir="5400000" algn="ctr" rotWithShape="0">
                            <a:srgbClr val="6E747A">
                              <a:alpha val="43000"/>
                            </a:srgbClr>
                          </a:outerShdw>
                        </a:effectLst>
                        <a:latin typeface="Calibri" panose="020F0502020204030204" pitchFamily="34" charset="0"/>
                      </a:endParaRPr>
                    </a:p>
                  </a:txBody>
                  <a:tcPr marL="9525" marR="9525" marT="9525" marB="0" anchor="b">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tcPr>
                </a:tc>
                <a:tc gridSpan="6">
                  <a:txBody>
                    <a:bodyPr/>
                    <a:lstStyle/>
                    <a:p>
                      <a:pPr algn="ctr" fontAlgn="b"/>
                      <a:r>
                        <a:rPr lang="en-US" sz="1600" u="none" strike="noStrike" cap="none" spc="0" dirty="0">
                          <a:ln w="0"/>
                          <a:effectLst>
                            <a:outerShdw blurRad="38100" dist="25400" dir="5400000" algn="ctr" rotWithShape="0">
                              <a:srgbClr val="6E747A">
                                <a:alpha val="43000"/>
                              </a:srgbClr>
                            </a:outerShdw>
                          </a:effectLst>
                        </a:rPr>
                        <a:t>RTT</a:t>
                      </a:r>
                      <a:endParaRPr lang="en-US" sz="1600" b="0" i="0" u="none" strike="noStrike" cap="none" spc="0" dirty="0">
                        <a:ln w="0"/>
                        <a:solidFill>
                          <a:schemeClr val="accent1"/>
                        </a:solidFill>
                        <a:effectLst>
                          <a:outerShdw blurRad="38100" dist="25400" dir="5400000" algn="ctr" rotWithShape="0">
                            <a:srgbClr val="6E747A">
                              <a:alpha val="43000"/>
                            </a:srgbClr>
                          </a:outerShdw>
                        </a:effectLst>
                        <a:latin typeface="Calibri" panose="020F0502020204030204" pitchFamily="34" charset="0"/>
                      </a:endParaRPr>
                    </a:p>
                  </a:txBody>
                  <a:tcPr marL="9525" marR="9525" marT="9525" marB="0" anchor="b">
                    <a:lnL w="12700" cap="flat" cmpd="sng" algn="ctr">
                      <a:solidFill>
                        <a:schemeClr val="accent1">
                          <a:lumMod val="75000"/>
                        </a:schemeClr>
                      </a:solidFill>
                      <a:prstDash val="solid"/>
                      <a:round/>
                      <a:headEnd type="none" w="med" len="med"/>
                      <a:tailEnd type="none" w="med" len="med"/>
                    </a:ln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85750">
                <a:tc vMerge="1">
                  <a:txBody>
                    <a:bodyPr/>
                    <a:lstStyle/>
                    <a:p>
                      <a:endParaRPr lang="en-US"/>
                    </a:p>
                  </a:txBody>
                  <a:tcPr/>
                </a:tc>
                <a:tc>
                  <a:txBody>
                    <a:bodyPr/>
                    <a:lstStyle/>
                    <a:p>
                      <a:pPr algn="ctr" fontAlgn="b"/>
                      <a:r>
                        <a:rPr lang="en-US" sz="1600" u="none" strike="noStrike" cap="none" spc="0" dirty="0" smtClean="0">
                          <a:ln w="0"/>
                          <a:effectLst>
                            <a:outerShdw blurRad="38100" dist="25400" dir="5400000" algn="ctr" rotWithShape="0">
                              <a:srgbClr val="6E747A">
                                <a:alpha val="43000"/>
                              </a:srgbClr>
                            </a:outerShdw>
                          </a:effectLst>
                        </a:rPr>
                        <a:t>0</a:t>
                      </a:r>
                      <a:endParaRPr lang="en-US" sz="1600" b="0" i="0" u="none" strike="noStrike" cap="none" spc="0" dirty="0">
                        <a:ln w="0"/>
                        <a:solidFill>
                          <a:schemeClr val="accent1"/>
                        </a:solidFill>
                        <a:effectLst>
                          <a:outerShdw blurRad="38100" dist="25400" dir="5400000" algn="ctr" rotWithShape="0">
                            <a:srgbClr val="6E747A">
                              <a:alpha val="43000"/>
                            </a:srgbClr>
                          </a:outerShdw>
                        </a:effectLst>
                        <a:latin typeface="Calibri" panose="020F0502020204030204" pitchFamily="34" charset="0"/>
                      </a:endParaRPr>
                    </a:p>
                  </a:txBody>
                  <a:tcPr marL="9525" marR="9525" marT="9525" marB="0" anchor="b">
                    <a:lnL w="12700" cap="flat" cmpd="sng" algn="ctr">
                      <a:solidFill>
                        <a:schemeClr val="accent1">
                          <a:lumMod val="75000"/>
                        </a:schemeClr>
                      </a:solidFill>
                      <a:prstDash val="solid"/>
                      <a:round/>
                      <a:headEnd type="none" w="med" len="med"/>
                      <a:tailEnd type="none" w="med" len="med"/>
                    </a:lnL>
                  </a:tcPr>
                </a:tc>
                <a:tc>
                  <a:txBody>
                    <a:bodyPr/>
                    <a:lstStyle/>
                    <a:p>
                      <a:pPr algn="ctr" fontAlgn="b"/>
                      <a:r>
                        <a:rPr lang="en-US" sz="1600" u="none" strike="noStrike" cap="none" spc="0" dirty="0" smtClean="0">
                          <a:ln w="0"/>
                          <a:effectLst>
                            <a:outerShdw blurRad="38100" dist="25400" dir="5400000" algn="ctr" rotWithShape="0">
                              <a:srgbClr val="6E747A">
                                <a:alpha val="43000"/>
                              </a:srgbClr>
                            </a:outerShdw>
                          </a:effectLst>
                        </a:rPr>
                        <a:t>1</a:t>
                      </a:r>
                      <a:endParaRPr lang="en-US" sz="1600" b="0" i="0" u="none" strike="noStrike" cap="none" spc="0" dirty="0">
                        <a:ln w="0"/>
                        <a:solidFill>
                          <a:schemeClr val="accent1"/>
                        </a:solidFill>
                        <a:effectLst>
                          <a:outerShdw blurRad="38100" dist="25400" dir="5400000" algn="ctr" rotWithShape="0">
                            <a:srgbClr val="6E747A">
                              <a:alpha val="43000"/>
                            </a:srgbClr>
                          </a:outerShdw>
                        </a:effectLst>
                        <a:latin typeface="Calibri" panose="020F0502020204030204" pitchFamily="34" charset="0"/>
                      </a:endParaRPr>
                    </a:p>
                  </a:txBody>
                  <a:tcPr marL="9525" marR="9525" marT="9525" marB="0" anchor="b"/>
                </a:tc>
                <a:tc>
                  <a:txBody>
                    <a:bodyPr/>
                    <a:lstStyle/>
                    <a:p>
                      <a:pPr algn="ctr" fontAlgn="b"/>
                      <a:r>
                        <a:rPr lang="en-US" sz="1600" u="none" strike="noStrike" cap="none" spc="0" dirty="0" smtClean="0">
                          <a:ln w="0"/>
                          <a:effectLst>
                            <a:outerShdw blurRad="38100" dist="25400" dir="5400000" algn="ctr" rotWithShape="0">
                              <a:srgbClr val="6E747A">
                                <a:alpha val="43000"/>
                              </a:srgbClr>
                            </a:outerShdw>
                          </a:effectLst>
                        </a:rPr>
                        <a:t>2</a:t>
                      </a:r>
                      <a:endParaRPr lang="en-US" sz="1600" b="0" i="0" u="none" strike="noStrike" cap="none" spc="0" dirty="0">
                        <a:ln w="0"/>
                        <a:solidFill>
                          <a:schemeClr val="accent1"/>
                        </a:solidFill>
                        <a:effectLst>
                          <a:outerShdw blurRad="38100" dist="25400" dir="5400000" algn="ctr" rotWithShape="0">
                            <a:srgbClr val="6E747A">
                              <a:alpha val="43000"/>
                            </a:srgbClr>
                          </a:outerShdw>
                        </a:effectLst>
                        <a:latin typeface="Calibri" panose="020F0502020204030204" pitchFamily="34" charset="0"/>
                      </a:endParaRPr>
                    </a:p>
                  </a:txBody>
                  <a:tcPr marL="9525" marR="9525" marT="9525" marB="0" anchor="b"/>
                </a:tc>
                <a:tc>
                  <a:txBody>
                    <a:bodyPr/>
                    <a:lstStyle/>
                    <a:p>
                      <a:pPr algn="ctr" fontAlgn="b"/>
                      <a:r>
                        <a:rPr lang="en-US" sz="1600" u="none" strike="noStrike" cap="none" spc="0" dirty="0" smtClean="0">
                          <a:ln w="0"/>
                          <a:effectLst>
                            <a:outerShdw blurRad="38100" dist="25400" dir="5400000" algn="ctr" rotWithShape="0">
                              <a:srgbClr val="6E747A">
                                <a:alpha val="43000"/>
                              </a:srgbClr>
                            </a:outerShdw>
                          </a:effectLst>
                        </a:rPr>
                        <a:t>3</a:t>
                      </a:r>
                      <a:endParaRPr lang="en-US" sz="1600" b="0" i="0" u="none" strike="noStrike" cap="none" spc="0" dirty="0">
                        <a:ln w="0"/>
                        <a:solidFill>
                          <a:schemeClr val="accent1"/>
                        </a:solidFill>
                        <a:effectLst>
                          <a:outerShdw blurRad="38100" dist="25400" dir="5400000" algn="ctr" rotWithShape="0">
                            <a:srgbClr val="6E747A">
                              <a:alpha val="43000"/>
                            </a:srgbClr>
                          </a:outerShdw>
                        </a:effectLst>
                        <a:latin typeface="Calibri" panose="020F0502020204030204" pitchFamily="34" charset="0"/>
                      </a:endParaRPr>
                    </a:p>
                  </a:txBody>
                  <a:tcPr marL="9525" marR="9525" marT="9525" marB="0" anchor="b"/>
                </a:tc>
                <a:tc>
                  <a:txBody>
                    <a:bodyPr/>
                    <a:lstStyle/>
                    <a:p>
                      <a:pPr algn="ctr" fontAlgn="b"/>
                      <a:r>
                        <a:rPr lang="en-US" sz="1600" u="none" strike="noStrike" cap="none" spc="0" dirty="0" smtClean="0">
                          <a:ln w="0"/>
                          <a:effectLst>
                            <a:outerShdw blurRad="38100" dist="25400" dir="5400000" algn="ctr" rotWithShape="0">
                              <a:srgbClr val="6E747A">
                                <a:alpha val="43000"/>
                              </a:srgbClr>
                            </a:outerShdw>
                          </a:effectLst>
                        </a:rPr>
                        <a:t>4</a:t>
                      </a:r>
                      <a:endParaRPr lang="en-US" sz="1600" b="0" i="0" u="none" strike="noStrike" cap="none" spc="0" dirty="0">
                        <a:ln w="0"/>
                        <a:solidFill>
                          <a:schemeClr val="accent1"/>
                        </a:solidFill>
                        <a:effectLst>
                          <a:outerShdw blurRad="38100" dist="25400" dir="5400000" algn="ctr" rotWithShape="0">
                            <a:srgbClr val="6E747A">
                              <a:alpha val="43000"/>
                            </a:srgbClr>
                          </a:outerShdw>
                        </a:effectLst>
                        <a:latin typeface="Calibri" panose="020F0502020204030204" pitchFamily="34" charset="0"/>
                      </a:endParaRPr>
                    </a:p>
                  </a:txBody>
                  <a:tcPr marL="9525" marR="9525" marT="9525" marB="0" anchor="b"/>
                </a:tc>
                <a:tc>
                  <a:txBody>
                    <a:bodyPr/>
                    <a:lstStyle/>
                    <a:p>
                      <a:pPr algn="ctr" fontAlgn="b"/>
                      <a:r>
                        <a:rPr lang="en-US" sz="1600" u="none" strike="noStrike" cap="none" spc="0" dirty="0" smtClean="0">
                          <a:ln w="0"/>
                          <a:effectLst>
                            <a:outerShdw blurRad="38100" dist="25400" dir="5400000" algn="ctr" rotWithShape="0">
                              <a:srgbClr val="6E747A">
                                <a:alpha val="43000"/>
                              </a:srgbClr>
                            </a:outerShdw>
                          </a:effectLst>
                        </a:rPr>
                        <a:t>5</a:t>
                      </a:r>
                      <a:endParaRPr lang="en-US" sz="1600" b="0" i="0" u="none" strike="noStrike" cap="none" spc="0" dirty="0">
                        <a:ln w="0"/>
                        <a:solidFill>
                          <a:schemeClr val="accent1"/>
                        </a:solidFill>
                        <a:effectLst>
                          <a:outerShdw blurRad="38100" dist="25400" dir="5400000" algn="ctr" rotWithShape="0">
                            <a:srgbClr val="6E747A">
                              <a:alpha val="43000"/>
                            </a:srgbClr>
                          </a:outerShdw>
                        </a:effectLst>
                        <a:latin typeface="Calibri" panose="020F0502020204030204" pitchFamily="34" charset="0"/>
                      </a:endParaRPr>
                    </a:p>
                  </a:txBody>
                  <a:tcPr marL="9525" marR="9525" marT="9525" marB="0" anchor="b"/>
                </a:tc>
              </a:tr>
              <a:tr h="285750">
                <a:tc vMerge="1">
                  <a:txBody>
                    <a:bodyPr/>
                    <a:lstStyle/>
                    <a:p>
                      <a:endParaRPr lang="en-US" dirty="0"/>
                    </a:p>
                  </a:txBody>
                  <a:tcPr marL="9525" marR="9525" marT="9525"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u="none" strike="noStrike" cap="none" spc="0" dirty="0">
                          <a:ln w="0"/>
                          <a:effectLst>
                            <a:outerShdw blurRad="38100" dist="25400" dir="5400000" algn="ctr" rotWithShape="0">
                              <a:srgbClr val="6E747A">
                                <a:alpha val="43000"/>
                              </a:srgbClr>
                            </a:outerShdw>
                          </a:effectLst>
                        </a:rPr>
                        <a:t>1.500</a:t>
                      </a:r>
                      <a:endParaRPr lang="en-US" sz="1600" b="0" i="0" u="none" strike="noStrike" cap="none" spc="0" dirty="0">
                        <a:ln w="0"/>
                        <a:solidFill>
                          <a:schemeClr val="accent1"/>
                        </a:solidFill>
                        <a:effectLst>
                          <a:outerShdw blurRad="38100" dist="25400" dir="5400000" algn="ctr" rotWithShape="0">
                            <a:srgbClr val="6E747A">
                              <a:alpha val="43000"/>
                            </a:srgbClr>
                          </a:outerShdw>
                        </a:effectLst>
                        <a:latin typeface="Calibri" panose="020F0502020204030204" pitchFamily="34" charset="0"/>
                      </a:endParaRPr>
                    </a:p>
                  </a:txBody>
                  <a:tcPr marL="9525" marR="9525" marT="9525" marB="0" anchor="b">
                    <a:lnL w="12700" cap="flat" cmpd="sng" algn="ctr">
                      <a:solidFill>
                        <a:schemeClr val="accent1">
                          <a:lumMod val="75000"/>
                        </a:schemeClr>
                      </a:solidFill>
                      <a:prstDash val="solid"/>
                      <a:round/>
                      <a:headEnd type="none" w="med" len="med"/>
                      <a:tailEnd type="none" w="med" len="med"/>
                    </a:lnL>
                  </a:tcPr>
                </a:tc>
                <a:tc>
                  <a:txBody>
                    <a:bodyPr/>
                    <a:lstStyle/>
                    <a:p>
                      <a:pPr algn="ctr" fontAlgn="b"/>
                      <a:r>
                        <a:rPr lang="en-US" sz="1600" u="none" strike="noStrike" cap="none" spc="0" dirty="0">
                          <a:ln w="0"/>
                          <a:effectLst>
                            <a:outerShdw blurRad="38100" dist="25400" dir="5400000" algn="ctr" rotWithShape="0">
                              <a:srgbClr val="6E747A">
                                <a:alpha val="43000"/>
                              </a:srgbClr>
                            </a:outerShdw>
                          </a:effectLst>
                        </a:rPr>
                        <a:t>2.000</a:t>
                      </a:r>
                      <a:endParaRPr lang="en-US" sz="1600" b="0" i="0" u="none" strike="noStrike" cap="none" spc="0" dirty="0">
                        <a:ln w="0"/>
                        <a:solidFill>
                          <a:schemeClr val="accent1"/>
                        </a:solidFill>
                        <a:effectLst>
                          <a:outerShdw blurRad="38100" dist="25400" dir="5400000" algn="ctr" rotWithShape="0">
                            <a:srgbClr val="6E747A">
                              <a:alpha val="43000"/>
                            </a:srgbClr>
                          </a:outerShdw>
                        </a:effectLst>
                        <a:latin typeface="Calibri" panose="020F0502020204030204" pitchFamily="34" charset="0"/>
                      </a:endParaRPr>
                    </a:p>
                  </a:txBody>
                  <a:tcPr marL="9525" marR="9525" marT="9525" marB="0" anchor="b"/>
                </a:tc>
                <a:tc>
                  <a:txBody>
                    <a:bodyPr/>
                    <a:lstStyle/>
                    <a:p>
                      <a:pPr algn="ctr" fontAlgn="b"/>
                      <a:r>
                        <a:rPr lang="en-US" sz="1600" u="none" strike="noStrike" cap="none" spc="0" dirty="0">
                          <a:ln w="0"/>
                          <a:effectLst>
                            <a:outerShdw blurRad="38100" dist="25400" dir="5400000" algn="ctr" rotWithShape="0">
                              <a:srgbClr val="6E747A">
                                <a:alpha val="43000"/>
                              </a:srgbClr>
                            </a:outerShdw>
                          </a:effectLst>
                        </a:rPr>
                        <a:t>2.500</a:t>
                      </a:r>
                      <a:endParaRPr lang="en-US" sz="1600" b="0" i="0" u="none" strike="noStrike" cap="none" spc="0" dirty="0">
                        <a:ln w="0"/>
                        <a:solidFill>
                          <a:schemeClr val="accent1"/>
                        </a:solidFill>
                        <a:effectLst>
                          <a:outerShdw blurRad="38100" dist="25400" dir="5400000" algn="ctr" rotWithShape="0">
                            <a:srgbClr val="6E747A">
                              <a:alpha val="43000"/>
                            </a:srgbClr>
                          </a:outerShdw>
                        </a:effectLst>
                        <a:latin typeface="Calibri" panose="020F0502020204030204" pitchFamily="34" charset="0"/>
                      </a:endParaRPr>
                    </a:p>
                  </a:txBody>
                  <a:tcPr marL="9525" marR="9525" marT="9525" marB="0" anchor="b"/>
                </a:tc>
                <a:tc>
                  <a:txBody>
                    <a:bodyPr/>
                    <a:lstStyle/>
                    <a:p>
                      <a:pPr algn="ctr" fontAlgn="b"/>
                      <a:r>
                        <a:rPr lang="en-US" sz="1600" u="none" strike="noStrike" cap="none" spc="0" dirty="0">
                          <a:ln w="0"/>
                          <a:effectLst>
                            <a:outerShdw blurRad="38100" dist="25400" dir="5400000" algn="ctr" rotWithShape="0">
                              <a:srgbClr val="6E747A">
                                <a:alpha val="43000"/>
                              </a:srgbClr>
                            </a:outerShdw>
                          </a:effectLst>
                        </a:rPr>
                        <a:t>3.000</a:t>
                      </a:r>
                      <a:endParaRPr lang="en-US" sz="1600" b="0" i="0" u="none" strike="noStrike" cap="none" spc="0" dirty="0">
                        <a:ln w="0"/>
                        <a:solidFill>
                          <a:schemeClr val="accent1"/>
                        </a:solidFill>
                        <a:effectLst>
                          <a:outerShdw blurRad="38100" dist="25400" dir="5400000" algn="ctr" rotWithShape="0">
                            <a:srgbClr val="6E747A">
                              <a:alpha val="43000"/>
                            </a:srgbClr>
                          </a:outerShdw>
                        </a:effectLst>
                        <a:latin typeface="Calibri" panose="020F0502020204030204" pitchFamily="34" charset="0"/>
                      </a:endParaRPr>
                    </a:p>
                  </a:txBody>
                  <a:tcPr marL="9525" marR="9525" marT="9525" marB="0" anchor="b"/>
                </a:tc>
                <a:tc>
                  <a:txBody>
                    <a:bodyPr/>
                    <a:lstStyle/>
                    <a:p>
                      <a:pPr algn="ctr" fontAlgn="b"/>
                      <a:r>
                        <a:rPr lang="en-US" sz="1600" u="none" strike="noStrike" cap="none" spc="0" dirty="0">
                          <a:ln w="0"/>
                          <a:effectLst>
                            <a:outerShdw blurRad="38100" dist="25400" dir="5400000" algn="ctr" rotWithShape="0">
                              <a:srgbClr val="6E747A">
                                <a:alpha val="43000"/>
                              </a:srgbClr>
                            </a:outerShdw>
                          </a:effectLst>
                        </a:rPr>
                        <a:t>3.500</a:t>
                      </a:r>
                      <a:endParaRPr lang="en-US" sz="1600" b="0" i="0" u="none" strike="noStrike" cap="none" spc="0" dirty="0">
                        <a:ln w="0"/>
                        <a:solidFill>
                          <a:schemeClr val="accent1"/>
                        </a:solidFill>
                        <a:effectLst>
                          <a:outerShdw blurRad="38100" dist="25400" dir="5400000" algn="ctr" rotWithShape="0">
                            <a:srgbClr val="6E747A">
                              <a:alpha val="43000"/>
                            </a:srgbClr>
                          </a:outerShdw>
                        </a:effectLst>
                        <a:latin typeface="Calibri" panose="020F0502020204030204" pitchFamily="34" charset="0"/>
                      </a:endParaRPr>
                    </a:p>
                  </a:txBody>
                  <a:tcPr marL="9525" marR="9525" marT="9525" marB="0" anchor="b"/>
                </a:tc>
                <a:tc>
                  <a:txBody>
                    <a:bodyPr/>
                    <a:lstStyle/>
                    <a:p>
                      <a:pPr algn="ctr" fontAlgn="b"/>
                      <a:r>
                        <a:rPr lang="en-US" sz="1600" u="none" strike="noStrike" cap="none" spc="0" dirty="0">
                          <a:ln w="0"/>
                          <a:effectLst>
                            <a:outerShdw blurRad="38100" dist="25400" dir="5400000" algn="ctr" rotWithShape="0">
                              <a:srgbClr val="6E747A">
                                <a:alpha val="43000"/>
                              </a:srgbClr>
                            </a:outerShdw>
                          </a:effectLst>
                        </a:rPr>
                        <a:t>4.000</a:t>
                      </a:r>
                      <a:endParaRPr lang="en-US" sz="1600" b="0" i="0" u="none" strike="noStrike" cap="none" spc="0" dirty="0">
                        <a:ln w="0"/>
                        <a:solidFill>
                          <a:schemeClr val="accent1"/>
                        </a:solidFill>
                        <a:effectLst>
                          <a:outerShdw blurRad="38100" dist="25400" dir="5400000" algn="ctr" rotWithShape="0">
                            <a:srgbClr val="6E747A">
                              <a:alpha val="43000"/>
                            </a:srgbClr>
                          </a:outerShdw>
                        </a:effectLst>
                        <a:latin typeface="Calibri" panose="020F0502020204030204" pitchFamily="34" charset="0"/>
                      </a:endParaRPr>
                    </a:p>
                  </a:txBody>
                  <a:tcPr marL="9525" marR="9525" marT="9525" marB="0" anchor="b"/>
                </a:tc>
              </a:tr>
              <a:tr h="285750">
                <a:tc>
                  <a:txBody>
                    <a:bodyPr/>
                    <a:lstStyle/>
                    <a:p>
                      <a:pPr algn="ctr"/>
                      <a:r>
                        <a:rPr lang="en-US" sz="1800" cap="none" spc="0" dirty="0" smtClean="0">
                          <a:ln w="0"/>
                          <a:effectLst>
                            <a:outerShdw blurRad="38100" dist="25400" dir="5400000" algn="ctr" rotWithShape="0">
                              <a:srgbClr val="6E747A">
                                <a:alpha val="43000"/>
                              </a:srgbClr>
                            </a:outerShdw>
                          </a:effectLst>
                        </a:rPr>
                        <a:t>1</a:t>
                      </a:r>
                      <a:endParaRPr lang="en-US" sz="1800" b="0" cap="none" spc="0" dirty="0">
                        <a:ln w="0"/>
                        <a:solidFill>
                          <a:schemeClr val="accent1"/>
                        </a:solidFill>
                        <a:effectLst>
                          <a:outerShdw blurRad="38100" dist="25400" dir="5400000" algn="ctr" rotWithShape="0">
                            <a:srgbClr val="6E747A">
                              <a:alpha val="43000"/>
                            </a:srgbClr>
                          </a:outerShdw>
                        </a:effectLst>
                      </a:endParaRPr>
                    </a:p>
                  </a:txBody>
                  <a:tcPr marL="9525" marR="9525" marT="9525" marB="0" anchor="b">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tcPr>
                </a:tc>
                <a:tc>
                  <a:txBody>
                    <a:bodyPr/>
                    <a:lstStyle/>
                    <a:p>
                      <a:pPr algn="ctr" fontAlgn="b"/>
                      <a:r>
                        <a:rPr lang="en-US" sz="1600" u="none" strike="noStrike" dirty="0">
                          <a:effectLst/>
                        </a:rPr>
                        <a:t>1.500</a:t>
                      </a:r>
                      <a:endParaRPr lang="en-US"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accent1">
                          <a:lumMod val="75000"/>
                        </a:schemeClr>
                      </a:solidFill>
                      <a:prstDash val="solid"/>
                      <a:round/>
                      <a:headEnd type="none" w="med" len="med"/>
                      <a:tailEnd type="none" w="med" len="med"/>
                    </a:lnL>
                  </a:tcPr>
                </a:tc>
                <a:tc>
                  <a:txBody>
                    <a:bodyPr/>
                    <a:lstStyle/>
                    <a:p>
                      <a:pPr algn="ctr" fontAlgn="b"/>
                      <a:r>
                        <a:rPr lang="en-US" sz="1600" u="none" strike="noStrike" dirty="0">
                          <a:effectLst/>
                        </a:rPr>
                        <a:t>1.500</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1.500</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dirty="0">
                          <a:effectLst/>
                        </a:rPr>
                        <a:t>1.500</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dirty="0">
                          <a:effectLst/>
                        </a:rPr>
                        <a:t>1.500</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1.500</a:t>
                      </a:r>
                      <a:endParaRPr lang="en-US" sz="1600" b="0" i="0" u="none" strike="noStrike">
                        <a:solidFill>
                          <a:srgbClr val="000000"/>
                        </a:solidFill>
                        <a:effectLst/>
                        <a:latin typeface="Calibri" panose="020F0502020204030204" pitchFamily="34" charset="0"/>
                      </a:endParaRPr>
                    </a:p>
                  </a:txBody>
                  <a:tcPr marL="9525" marR="9525" marT="9525" marB="0" anchor="b"/>
                </a:tc>
              </a:tr>
              <a:tr h="285750">
                <a:tc>
                  <a:txBody>
                    <a:bodyPr/>
                    <a:lstStyle/>
                    <a:p>
                      <a:pPr algn="ctr"/>
                      <a:r>
                        <a:rPr lang="en-US" sz="1800" cap="none" spc="0" dirty="0" smtClean="0">
                          <a:ln w="0"/>
                          <a:effectLst>
                            <a:outerShdw blurRad="38100" dist="25400" dir="5400000" algn="ctr" rotWithShape="0">
                              <a:srgbClr val="6E747A">
                                <a:alpha val="43000"/>
                              </a:srgbClr>
                            </a:outerShdw>
                          </a:effectLst>
                        </a:rPr>
                        <a:t>2</a:t>
                      </a:r>
                      <a:endParaRPr lang="en-US" sz="1800" b="0" cap="none" spc="0" dirty="0">
                        <a:ln w="0"/>
                        <a:solidFill>
                          <a:schemeClr val="accent1"/>
                        </a:solidFill>
                        <a:effectLst>
                          <a:outerShdw blurRad="38100" dist="25400" dir="5400000" algn="ctr" rotWithShape="0">
                            <a:srgbClr val="6E747A">
                              <a:alpha val="43000"/>
                            </a:srgbClr>
                          </a:outerShdw>
                        </a:effectLst>
                      </a:endParaRPr>
                    </a:p>
                  </a:txBody>
                  <a:tcPr marL="9525" marR="9525" marT="9525" marB="0" anchor="b">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tcPr>
                </a:tc>
                <a:tc>
                  <a:txBody>
                    <a:bodyPr/>
                    <a:lstStyle/>
                    <a:p>
                      <a:pPr algn="ctr" fontAlgn="b"/>
                      <a:r>
                        <a:rPr lang="en-US" sz="1600" u="none" strike="noStrike">
                          <a:effectLst/>
                        </a:rPr>
                        <a:t>1.500</a:t>
                      </a:r>
                      <a:endParaRPr lang="en-US" sz="16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accent1">
                          <a:lumMod val="75000"/>
                        </a:schemeClr>
                      </a:solidFill>
                      <a:prstDash val="solid"/>
                      <a:round/>
                      <a:headEnd type="none" w="med" len="med"/>
                      <a:tailEnd type="none" w="med" len="med"/>
                    </a:lnL>
                  </a:tcPr>
                </a:tc>
                <a:tc>
                  <a:txBody>
                    <a:bodyPr/>
                    <a:lstStyle/>
                    <a:p>
                      <a:pPr algn="ctr" fontAlgn="b"/>
                      <a:r>
                        <a:rPr lang="en-US" sz="1600" u="none" strike="noStrike" dirty="0">
                          <a:effectLst/>
                        </a:rPr>
                        <a:t>1.625</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dirty="0">
                          <a:effectLst/>
                        </a:rPr>
                        <a:t>1.844</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dirty="0">
                          <a:effectLst/>
                        </a:rPr>
                        <a:t>2.133</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dirty="0">
                          <a:effectLst/>
                        </a:rPr>
                        <a:t>2.475</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dirty="0">
                          <a:effectLst/>
                        </a:rPr>
                        <a:t>2.856</a:t>
                      </a:r>
                      <a:endParaRPr lang="en-US" sz="1600" b="0" i="0" u="none" strike="noStrike" dirty="0">
                        <a:solidFill>
                          <a:srgbClr val="000000"/>
                        </a:solidFill>
                        <a:effectLst/>
                        <a:latin typeface="Calibri" panose="020F0502020204030204" pitchFamily="34" charset="0"/>
                      </a:endParaRPr>
                    </a:p>
                  </a:txBody>
                  <a:tcPr marL="9525" marR="9525" marT="9525" marB="0" anchor="b"/>
                </a:tc>
              </a:tr>
              <a:tr h="285750">
                <a:tc>
                  <a:txBody>
                    <a:bodyPr/>
                    <a:lstStyle/>
                    <a:p>
                      <a:pPr algn="ctr"/>
                      <a:r>
                        <a:rPr lang="en-US" sz="1800" cap="none" spc="0" dirty="0" smtClean="0">
                          <a:ln w="0"/>
                          <a:effectLst>
                            <a:outerShdw blurRad="38100" dist="25400" dir="5400000" algn="ctr" rotWithShape="0">
                              <a:srgbClr val="6E747A">
                                <a:alpha val="43000"/>
                              </a:srgbClr>
                            </a:outerShdw>
                          </a:effectLst>
                        </a:rPr>
                        <a:t>3</a:t>
                      </a:r>
                      <a:endParaRPr lang="en-US" sz="1800" b="0" cap="none" spc="0" dirty="0">
                        <a:ln w="0"/>
                        <a:solidFill>
                          <a:schemeClr val="accent1"/>
                        </a:solidFill>
                        <a:effectLst>
                          <a:outerShdw blurRad="38100" dist="25400" dir="5400000" algn="ctr" rotWithShape="0">
                            <a:srgbClr val="6E747A">
                              <a:alpha val="43000"/>
                            </a:srgbClr>
                          </a:outerShdw>
                        </a:effectLst>
                      </a:endParaRPr>
                    </a:p>
                  </a:txBody>
                  <a:tcPr marL="9525" marR="9525" marT="9525" marB="0" anchor="b">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tcPr>
                </a:tc>
                <a:tc>
                  <a:txBody>
                    <a:bodyPr/>
                    <a:lstStyle/>
                    <a:p>
                      <a:pPr algn="ctr" fontAlgn="b"/>
                      <a:r>
                        <a:rPr lang="en-US" sz="1600" u="none" strike="noStrike" dirty="0">
                          <a:effectLst/>
                        </a:rPr>
                        <a:t>1.500</a:t>
                      </a:r>
                      <a:endParaRPr lang="en-US"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accent1">
                          <a:lumMod val="75000"/>
                        </a:schemeClr>
                      </a:solidFill>
                      <a:prstDash val="solid"/>
                      <a:round/>
                      <a:headEnd type="none" w="med" len="med"/>
                      <a:tailEnd type="none" w="med" len="med"/>
                    </a:lnL>
                  </a:tcPr>
                </a:tc>
                <a:tc>
                  <a:txBody>
                    <a:bodyPr/>
                    <a:lstStyle/>
                    <a:p>
                      <a:pPr algn="ctr" fontAlgn="b"/>
                      <a:r>
                        <a:rPr lang="en-US" sz="1600" u="none" strike="noStrike">
                          <a:effectLst/>
                        </a:rPr>
                        <a:t>1.750</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dirty="0">
                          <a:effectLst/>
                        </a:rPr>
                        <a:t>2.125</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dirty="0">
                          <a:effectLst/>
                        </a:rPr>
                        <a:t>2.563</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dirty="0">
                          <a:effectLst/>
                        </a:rPr>
                        <a:t>3.031</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dirty="0">
                          <a:effectLst/>
                        </a:rPr>
                        <a:t>3.516</a:t>
                      </a:r>
                      <a:endParaRPr lang="en-US" sz="1600" b="0" i="0" u="none" strike="noStrike" dirty="0">
                        <a:solidFill>
                          <a:srgbClr val="000000"/>
                        </a:solidFill>
                        <a:effectLst/>
                        <a:latin typeface="Calibri" panose="020F0502020204030204" pitchFamily="34" charset="0"/>
                      </a:endParaRPr>
                    </a:p>
                  </a:txBody>
                  <a:tcPr marL="9525" marR="9525" marT="9525" marB="0" anchor="b"/>
                </a:tc>
              </a:tr>
              <a:tr h="285750">
                <a:tc>
                  <a:txBody>
                    <a:bodyPr/>
                    <a:lstStyle/>
                    <a:p>
                      <a:pPr algn="ctr"/>
                      <a:r>
                        <a:rPr lang="en-US" sz="1800" cap="none" spc="0" dirty="0" smtClean="0">
                          <a:ln w="0"/>
                          <a:effectLst>
                            <a:outerShdw blurRad="38100" dist="25400" dir="5400000" algn="ctr" rotWithShape="0">
                              <a:srgbClr val="6E747A">
                                <a:alpha val="43000"/>
                              </a:srgbClr>
                            </a:outerShdw>
                          </a:effectLst>
                        </a:rPr>
                        <a:t>4</a:t>
                      </a:r>
                      <a:endParaRPr lang="en-US" sz="1800" b="0" cap="none" spc="0" dirty="0">
                        <a:ln w="0"/>
                        <a:solidFill>
                          <a:schemeClr val="accent1"/>
                        </a:solidFill>
                        <a:effectLst>
                          <a:outerShdw blurRad="38100" dist="25400" dir="5400000" algn="ctr" rotWithShape="0">
                            <a:srgbClr val="6E747A">
                              <a:alpha val="43000"/>
                            </a:srgbClr>
                          </a:outerShdw>
                        </a:effectLst>
                      </a:endParaRPr>
                    </a:p>
                  </a:txBody>
                  <a:tcPr marL="9525" marR="9525" marT="9525" marB="0" anchor="b">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tcPr>
                </a:tc>
                <a:tc>
                  <a:txBody>
                    <a:bodyPr/>
                    <a:lstStyle/>
                    <a:p>
                      <a:pPr algn="ctr" fontAlgn="b"/>
                      <a:r>
                        <a:rPr lang="en-US" sz="1600" u="none" strike="noStrike" dirty="0">
                          <a:effectLst/>
                        </a:rPr>
                        <a:t>1.500</a:t>
                      </a:r>
                      <a:endParaRPr lang="en-US"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accent1">
                          <a:lumMod val="75000"/>
                        </a:schemeClr>
                      </a:solidFill>
                      <a:prstDash val="solid"/>
                      <a:round/>
                      <a:headEnd type="none" w="med" len="med"/>
                      <a:tailEnd type="none" w="med" len="med"/>
                    </a:lnL>
                  </a:tcPr>
                </a:tc>
                <a:tc>
                  <a:txBody>
                    <a:bodyPr/>
                    <a:lstStyle/>
                    <a:p>
                      <a:pPr algn="ctr" fontAlgn="b"/>
                      <a:r>
                        <a:rPr lang="en-US" sz="1600" u="none" strike="noStrike">
                          <a:effectLst/>
                        </a:rPr>
                        <a:t>1.875</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2.344</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2.836</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dirty="0">
                          <a:effectLst/>
                        </a:rPr>
                        <a:t>3.334</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dirty="0">
                          <a:effectLst/>
                        </a:rPr>
                        <a:t>3.833</a:t>
                      </a:r>
                      <a:endParaRPr lang="en-US" sz="1600" b="0" i="0" u="none" strike="noStrike" dirty="0">
                        <a:solidFill>
                          <a:srgbClr val="000000"/>
                        </a:solidFill>
                        <a:effectLst/>
                        <a:latin typeface="Calibri" panose="020F0502020204030204" pitchFamily="34" charset="0"/>
                      </a:endParaRPr>
                    </a:p>
                  </a:txBody>
                  <a:tcPr marL="9525" marR="9525" marT="9525" marB="0" anchor="b"/>
                </a:tc>
              </a:tr>
              <a:tr h="285750">
                <a:tc>
                  <a:txBody>
                    <a:bodyPr/>
                    <a:lstStyle/>
                    <a:p>
                      <a:pPr algn="ctr"/>
                      <a:r>
                        <a:rPr lang="en-US" sz="1800" cap="none" spc="0" dirty="0" smtClean="0">
                          <a:ln w="0"/>
                          <a:effectLst>
                            <a:outerShdw blurRad="38100" dist="25400" dir="5400000" algn="ctr" rotWithShape="0">
                              <a:srgbClr val="6E747A">
                                <a:alpha val="43000"/>
                              </a:srgbClr>
                            </a:outerShdw>
                          </a:effectLst>
                        </a:rPr>
                        <a:t>5</a:t>
                      </a:r>
                      <a:endParaRPr lang="en-US" sz="1800" b="0" cap="none" spc="0" dirty="0">
                        <a:ln w="0"/>
                        <a:solidFill>
                          <a:schemeClr val="accent1"/>
                        </a:solidFill>
                        <a:effectLst>
                          <a:outerShdw blurRad="38100" dist="25400" dir="5400000" algn="ctr" rotWithShape="0">
                            <a:srgbClr val="6E747A">
                              <a:alpha val="43000"/>
                            </a:srgbClr>
                          </a:outerShdw>
                        </a:effectLst>
                      </a:endParaRPr>
                    </a:p>
                  </a:txBody>
                  <a:tcPr marL="9525" marR="9525" marT="9525" marB="0" anchor="b">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tcPr>
                </a:tc>
                <a:tc>
                  <a:txBody>
                    <a:bodyPr/>
                    <a:lstStyle/>
                    <a:p>
                      <a:pPr algn="ctr" fontAlgn="b"/>
                      <a:r>
                        <a:rPr lang="en-US" sz="1600" u="none" strike="noStrike" dirty="0">
                          <a:effectLst/>
                        </a:rPr>
                        <a:t>1.500</a:t>
                      </a:r>
                      <a:endParaRPr lang="en-US"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accent1">
                          <a:lumMod val="75000"/>
                        </a:schemeClr>
                      </a:solidFill>
                      <a:prstDash val="solid"/>
                      <a:round/>
                      <a:headEnd type="none" w="med" len="med"/>
                      <a:tailEnd type="none" w="med" len="med"/>
                    </a:lnL>
                  </a:tcPr>
                </a:tc>
                <a:tc>
                  <a:txBody>
                    <a:bodyPr/>
                    <a:lstStyle/>
                    <a:p>
                      <a:pPr algn="ctr" fontAlgn="b"/>
                      <a:r>
                        <a:rPr lang="en-US" sz="1600" u="none" strike="noStrike">
                          <a:effectLst/>
                        </a:rPr>
                        <a:t>2.000</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2.500</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3.000</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3.500</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dirty="0">
                          <a:effectLst/>
                        </a:rPr>
                        <a:t>4.000</a:t>
                      </a:r>
                      <a:endParaRPr lang="en-US" sz="1600" b="0" i="0" u="none" strike="noStrike" dirty="0">
                        <a:solidFill>
                          <a:srgbClr val="000000"/>
                        </a:solidFill>
                        <a:effectLst/>
                        <a:latin typeface="Calibri" panose="020F0502020204030204" pitchFamily="34" charset="0"/>
                      </a:endParaRPr>
                    </a:p>
                  </a:txBody>
                  <a:tcPr marL="9525" marR="9525" marT="9525" marB="0" anchor="b"/>
                </a:tc>
              </a:tr>
            </a:tbl>
          </a:graphicData>
        </a:graphic>
      </p:graphicFrame>
    </p:spTree>
    <p:extLst>
      <p:ext uri="{BB962C8B-B14F-4D97-AF65-F5344CB8AC3E}">
        <p14:creationId xmlns:p14="http://schemas.microsoft.com/office/powerpoint/2010/main" val="430806576"/>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Acknowledgement Ambiguity</a:t>
            </a:r>
            <a:endParaRPr lang="en-US" dirty="0"/>
          </a:p>
        </p:txBody>
      </p:sp>
      <p:sp>
        <p:nvSpPr>
          <p:cNvPr id="3" name="Content Placeholder 2"/>
          <p:cNvSpPr>
            <a:spLocks noGrp="1"/>
          </p:cNvSpPr>
          <p:nvPr>
            <p:ph idx="1"/>
          </p:nvPr>
        </p:nvSpPr>
        <p:spPr>
          <a:xfrm>
            <a:off x="533400" y="1143000"/>
            <a:ext cx="7886700" cy="4729163"/>
          </a:xfrm>
        </p:spPr>
        <p:txBody>
          <a:bodyPr/>
          <a:lstStyle/>
          <a:p>
            <a:r>
              <a:rPr lang="en-US" dirty="0" smtClean="0"/>
              <a:t>Problem: Cannot distinguish original segment from retransmitted segments when receiving an acknowledgement. </a:t>
            </a:r>
          </a:p>
          <a:p>
            <a:r>
              <a:rPr lang="en-US" dirty="0" smtClean="0"/>
              <a:t>This affects the correctness of RTT calculation.</a:t>
            </a:r>
          </a:p>
          <a:p>
            <a:r>
              <a:rPr lang="en-US" dirty="0" err="1" smtClean="0"/>
              <a:t>Karn’s</a:t>
            </a:r>
            <a:r>
              <a:rPr lang="en-US" dirty="0" smtClean="0"/>
              <a:t> Algorithm</a:t>
            </a:r>
          </a:p>
          <a:p>
            <a:pPr lvl="1"/>
            <a:r>
              <a:rPr lang="en-US" dirty="0" smtClean="0"/>
              <a:t>Do not measure RTT for any segments that are retransmitted</a:t>
            </a:r>
          </a:p>
          <a:p>
            <a:pPr lvl="1"/>
            <a:r>
              <a:rPr lang="en-US" dirty="0" smtClean="0"/>
              <a:t>Timer </a:t>
            </a:r>
            <a:r>
              <a:rPr lang="en-US" dirty="0" err="1" smtClean="0"/>
              <a:t>Backoff</a:t>
            </a:r>
            <a:r>
              <a:rPr lang="en-US" dirty="0" smtClean="0"/>
              <a:t> – Increase retransmission time for every retransmitted packet</a:t>
            </a:r>
          </a:p>
          <a:p>
            <a:pPr lvl="1"/>
            <a:r>
              <a:rPr lang="en-US" dirty="0" smtClean="0"/>
              <a:t>Keep the longer retransmission time until a valid RTT can be measured on a segment that is sent and </a:t>
            </a:r>
            <a:r>
              <a:rPr lang="en-US" dirty="0" err="1" smtClean="0"/>
              <a:t>acked</a:t>
            </a:r>
            <a:r>
              <a:rPr lang="en-US" dirty="0" smtClean="0"/>
              <a:t> without </a:t>
            </a:r>
            <a:r>
              <a:rPr lang="en-US" dirty="0"/>
              <a:t>retransmission</a:t>
            </a:r>
          </a:p>
        </p:txBody>
      </p:sp>
      <p:sp>
        <p:nvSpPr>
          <p:cNvPr id="4" name="Slide Number Placeholder 3"/>
          <p:cNvSpPr>
            <a:spLocks noGrp="1"/>
          </p:cNvSpPr>
          <p:nvPr>
            <p:ph type="sldNum" sz="quarter" idx="12"/>
          </p:nvPr>
        </p:nvSpPr>
        <p:spPr/>
        <p:txBody>
          <a:bodyPr/>
          <a:lstStyle/>
          <a:p>
            <a:fld id="{1C4FC1D6-BF0C-9749-816C-1702B0C4A78A}" type="slidenum">
              <a:rPr lang="en-US" smtClean="0"/>
              <a:pPr/>
              <a:t>77</a:t>
            </a:fld>
            <a:endParaRPr lang="en-US" dirty="0"/>
          </a:p>
        </p:txBody>
      </p:sp>
    </p:spTree>
    <p:extLst>
      <p:ext uri="{BB962C8B-B14F-4D97-AF65-F5344CB8AC3E}">
        <p14:creationId xmlns:p14="http://schemas.microsoft.com/office/powerpoint/2010/main" val="2458763361"/>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Number Placeholder 4"/>
          <p:cNvSpPr>
            <a:spLocks noGrp="1"/>
          </p:cNvSpPr>
          <p:nvPr>
            <p:ph type="sldNum" sz="quarter" idx="4294967295"/>
          </p:nvPr>
        </p:nvSpPr>
        <p:spPr>
          <a:xfrm>
            <a:off x="7086600" y="6477000"/>
            <a:ext cx="1905000" cy="2286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i="1">
                <a:solidFill>
                  <a:srgbClr val="000000"/>
                </a:solidFill>
                <a:latin typeface="Symbol" panose="05050102010706020507" pitchFamily="18" charset="2"/>
                <a:ea typeface="MS PGothic" panose="020B0600070205080204" pitchFamily="34" charset="-128"/>
              </a:defRPr>
            </a:lvl1pPr>
            <a:lvl2pPr marL="742950" indent="-285750">
              <a:defRPr sz="2400" i="1">
                <a:solidFill>
                  <a:srgbClr val="000000"/>
                </a:solidFill>
                <a:latin typeface="Symbol" panose="05050102010706020507" pitchFamily="18" charset="2"/>
                <a:ea typeface="MS PGothic" panose="020B0600070205080204" pitchFamily="34" charset="-128"/>
              </a:defRPr>
            </a:lvl2pPr>
            <a:lvl3pPr marL="1143000" indent="-228600">
              <a:defRPr sz="2400" i="1">
                <a:solidFill>
                  <a:srgbClr val="000000"/>
                </a:solidFill>
                <a:latin typeface="Symbol" panose="05050102010706020507" pitchFamily="18" charset="2"/>
                <a:ea typeface="MS PGothic" panose="020B0600070205080204" pitchFamily="34" charset="-128"/>
              </a:defRPr>
            </a:lvl3pPr>
            <a:lvl4pPr marL="1600200" indent="-228600">
              <a:defRPr sz="2400" i="1">
                <a:solidFill>
                  <a:srgbClr val="000000"/>
                </a:solidFill>
                <a:latin typeface="Symbol" panose="05050102010706020507" pitchFamily="18" charset="2"/>
                <a:ea typeface="MS PGothic" panose="020B0600070205080204" pitchFamily="34" charset="-128"/>
              </a:defRPr>
            </a:lvl4pPr>
            <a:lvl5pPr marL="2057400" indent="-228600">
              <a:defRPr sz="2400" i="1">
                <a:solidFill>
                  <a:srgbClr val="000000"/>
                </a:solidFill>
                <a:latin typeface="Symbol" panose="05050102010706020507" pitchFamily="18" charset="2"/>
                <a:ea typeface="MS PGothic" panose="020B0600070205080204" pitchFamily="34" charset="-128"/>
              </a:defRPr>
            </a:lvl5pPr>
            <a:lvl6pPr marL="2514600" indent="-228600" eaLnBrk="0" fontAlgn="base" hangingPunct="0">
              <a:spcBef>
                <a:spcPts val="1000"/>
              </a:spcBef>
              <a:spcAft>
                <a:spcPts val="1000"/>
              </a:spcAft>
              <a:buChar char="•"/>
              <a:defRPr sz="2400" i="1">
                <a:solidFill>
                  <a:srgbClr val="000000"/>
                </a:solidFill>
                <a:latin typeface="Symbol" panose="05050102010706020507" pitchFamily="18" charset="2"/>
                <a:ea typeface="MS PGothic" panose="020B0600070205080204" pitchFamily="34" charset="-128"/>
              </a:defRPr>
            </a:lvl6pPr>
            <a:lvl7pPr marL="2971800" indent="-228600" eaLnBrk="0" fontAlgn="base" hangingPunct="0">
              <a:spcBef>
                <a:spcPts val="1000"/>
              </a:spcBef>
              <a:spcAft>
                <a:spcPts val="1000"/>
              </a:spcAft>
              <a:buChar char="•"/>
              <a:defRPr sz="2400" i="1">
                <a:solidFill>
                  <a:srgbClr val="000000"/>
                </a:solidFill>
                <a:latin typeface="Symbol" panose="05050102010706020507" pitchFamily="18" charset="2"/>
                <a:ea typeface="MS PGothic" panose="020B0600070205080204" pitchFamily="34" charset="-128"/>
              </a:defRPr>
            </a:lvl7pPr>
            <a:lvl8pPr marL="3429000" indent="-228600" eaLnBrk="0" fontAlgn="base" hangingPunct="0">
              <a:spcBef>
                <a:spcPts val="1000"/>
              </a:spcBef>
              <a:spcAft>
                <a:spcPts val="1000"/>
              </a:spcAft>
              <a:buChar char="•"/>
              <a:defRPr sz="2400" i="1">
                <a:solidFill>
                  <a:srgbClr val="000000"/>
                </a:solidFill>
                <a:latin typeface="Symbol" panose="05050102010706020507" pitchFamily="18" charset="2"/>
                <a:ea typeface="MS PGothic" panose="020B0600070205080204" pitchFamily="34" charset="-128"/>
              </a:defRPr>
            </a:lvl8pPr>
            <a:lvl9pPr marL="3886200" indent="-228600" eaLnBrk="0" fontAlgn="base" hangingPunct="0">
              <a:spcBef>
                <a:spcPts val="1000"/>
              </a:spcBef>
              <a:spcAft>
                <a:spcPts val="1000"/>
              </a:spcAft>
              <a:buChar char="•"/>
              <a:defRPr sz="2400" i="1">
                <a:solidFill>
                  <a:srgbClr val="000000"/>
                </a:solidFill>
                <a:latin typeface="Symbol" panose="05050102010706020507" pitchFamily="18" charset="2"/>
                <a:ea typeface="MS PGothic" panose="020B0600070205080204" pitchFamily="34" charset="-128"/>
              </a:defRPr>
            </a:lvl9pPr>
          </a:lstStyle>
          <a:p>
            <a:fld id="{14DEA292-DD9C-49FF-8DFA-B62593CB2F4F}" type="slidenum">
              <a:rPr lang="en-US" altLang="en-US" sz="1400" i="0">
                <a:solidFill>
                  <a:schemeClr val="tx1"/>
                </a:solidFill>
                <a:latin typeface="Times New Roman" panose="02020603050405020304" pitchFamily="18" charset="0"/>
              </a:rPr>
              <a:pPr/>
              <a:t>78</a:t>
            </a:fld>
            <a:endParaRPr lang="en-US" altLang="en-US" sz="1400" i="0">
              <a:solidFill>
                <a:schemeClr val="tx1"/>
              </a:solidFill>
              <a:latin typeface="Times New Roman" panose="02020603050405020304" pitchFamily="18" charset="0"/>
            </a:endParaRPr>
          </a:p>
        </p:txBody>
      </p:sp>
      <p:sp>
        <p:nvSpPr>
          <p:cNvPr id="20482" name="Rectangle 2"/>
          <p:cNvSpPr>
            <a:spLocks noGrp="1" noChangeArrowheads="1"/>
          </p:cNvSpPr>
          <p:nvPr>
            <p:ph type="title"/>
          </p:nvPr>
        </p:nvSpPr>
        <p:spPr/>
        <p:txBody>
          <a:bodyPr/>
          <a:lstStyle/>
          <a:p>
            <a:r>
              <a:rPr lang="en-US" altLang="en-US" smtClean="0"/>
              <a:t>TCP Persist Timer</a:t>
            </a:r>
          </a:p>
        </p:txBody>
      </p:sp>
      <p:sp>
        <p:nvSpPr>
          <p:cNvPr id="20483" name="Rectangle 3"/>
          <p:cNvSpPr>
            <a:spLocks noGrp="1" noChangeArrowheads="1"/>
          </p:cNvSpPr>
          <p:nvPr>
            <p:ph type="body" idx="1"/>
          </p:nvPr>
        </p:nvSpPr>
        <p:spPr>
          <a:xfrm>
            <a:off x="152400" y="1371600"/>
            <a:ext cx="8915400" cy="825500"/>
          </a:xfrm>
        </p:spPr>
        <p:txBody>
          <a:bodyPr/>
          <a:lstStyle/>
          <a:p>
            <a:r>
              <a:rPr lang="en-US" altLang="en-US" smtClean="0"/>
              <a:t>Assume the window size goes down to zero and the ACK that opens the window  gets lost</a:t>
            </a:r>
          </a:p>
        </p:txBody>
      </p:sp>
      <p:graphicFrame>
        <p:nvGraphicFramePr>
          <p:cNvPr id="20484" name="Object 2"/>
          <p:cNvGraphicFramePr>
            <a:graphicFrameLocks noChangeAspect="1"/>
          </p:cNvGraphicFramePr>
          <p:nvPr/>
        </p:nvGraphicFramePr>
        <p:xfrm>
          <a:off x="3581400" y="2438400"/>
          <a:ext cx="5410200" cy="3579813"/>
        </p:xfrm>
        <a:graphic>
          <a:graphicData uri="http://schemas.openxmlformats.org/presentationml/2006/ole">
            <mc:AlternateContent xmlns:mc="http://schemas.openxmlformats.org/markup-compatibility/2006">
              <mc:Choice xmlns:v="urn:schemas-microsoft-com:vml" Requires="v">
                <p:oleObj spid="_x0000_s1037" name="VISIO" r:id="rId3" imgW="8738616" imgH="5791200" progId="Visio.Drawing.4">
                  <p:embed/>
                </p:oleObj>
              </mc:Choice>
              <mc:Fallback>
                <p:oleObj name="VISIO" r:id="rId3" imgW="8738616" imgH="5791200" progId="Visio.Drawing.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81400" y="2438400"/>
                        <a:ext cx="5410200" cy="3579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20485" name="Rectangle 5"/>
          <p:cNvSpPr>
            <a:spLocks noChangeArrowheads="1"/>
          </p:cNvSpPr>
          <p:nvPr/>
        </p:nvSpPr>
        <p:spPr bwMode="auto">
          <a:xfrm>
            <a:off x="228600" y="2209800"/>
            <a:ext cx="36576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3" tIns="45717" rIns="91433" bIns="45717"/>
          <a:lstStyle>
            <a:lvl1pPr>
              <a:defRPr sz="2400" i="1">
                <a:solidFill>
                  <a:srgbClr val="000000"/>
                </a:solidFill>
                <a:latin typeface="Symbol" panose="05050102010706020507" pitchFamily="18" charset="2"/>
                <a:ea typeface="MS PGothic" panose="020B0600070205080204" pitchFamily="34" charset="-128"/>
              </a:defRPr>
            </a:lvl1pPr>
            <a:lvl2pPr marL="742950" indent="-285750">
              <a:defRPr sz="2400" i="1">
                <a:solidFill>
                  <a:srgbClr val="000000"/>
                </a:solidFill>
                <a:latin typeface="Symbol" panose="05050102010706020507" pitchFamily="18" charset="2"/>
                <a:ea typeface="MS PGothic" panose="020B0600070205080204" pitchFamily="34" charset="-128"/>
              </a:defRPr>
            </a:lvl2pPr>
            <a:lvl3pPr marL="1143000" indent="-228600">
              <a:defRPr sz="2400" i="1">
                <a:solidFill>
                  <a:srgbClr val="000000"/>
                </a:solidFill>
                <a:latin typeface="Symbol" panose="05050102010706020507" pitchFamily="18" charset="2"/>
                <a:ea typeface="MS PGothic" panose="020B0600070205080204" pitchFamily="34" charset="-128"/>
              </a:defRPr>
            </a:lvl3pPr>
            <a:lvl4pPr marL="1600200" indent="-228600">
              <a:defRPr sz="2400" i="1">
                <a:solidFill>
                  <a:srgbClr val="000000"/>
                </a:solidFill>
                <a:latin typeface="Symbol" panose="05050102010706020507" pitchFamily="18" charset="2"/>
                <a:ea typeface="MS PGothic" panose="020B0600070205080204" pitchFamily="34" charset="-128"/>
              </a:defRPr>
            </a:lvl4pPr>
            <a:lvl5pPr marL="2057400" indent="-228600">
              <a:defRPr sz="2400" i="1">
                <a:solidFill>
                  <a:srgbClr val="000000"/>
                </a:solidFill>
                <a:latin typeface="Symbol" panose="05050102010706020507" pitchFamily="18" charset="2"/>
                <a:ea typeface="MS PGothic" panose="020B0600070205080204" pitchFamily="34" charset="-128"/>
              </a:defRPr>
            </a:lvl5pPr>
            <a:lvl6pPr marL="2514600" indent="-228600" eaLnBrk="0" fontAlgn="base" hangingPunct="0">
              <a:spcBef>
                <a:spcPts val="1000"/>
              </a:spcBef>
              <a:spcAft>
                <a:spcPts val="1000"/>
              </a:spcAft>
              <a:buChar char="•"/>
              <a:defRPr sz="2400" i="1">
                <a:solidFill>
                  <a:srgbClr val="000000"/>
                </a:solidFill>
                <a:latin typeface="Symbol" panose="05050102010706020507" pitchFamily="18" charset="2"/>
                <a:ea typeface="MS PGothic" panose="020B0600070205080204" pitchFamily="34" charset="-128"/>
              </a:defRPr>
            </a:lvl6pPr>
            <a:lvl7pPr marL="2971800" indent="-228600" eaLnBrk="0" fontAlgn="base" hangingPunct="0">
              <a:spcBef>
                <a:spcPts val="1000"/>
              </a:spcBef>
              <a:spcAft>
                <a:spcPts val="1000"/>
              </a:spcAft>
              <a:buChar char="•"/>
              <a:defRPr sz="2400" i="1">
                <a:solidFill>
                  <a:srgbClr val="000000"/>
                </a:solidFill>
                <a:latin typeface="Symbol" panose="05050102010706020507" pitchFamily="18" charset="2"/>
                <a:ea typeface="MS PGothic" panose="020B0600070205080204" pitchFamily="34" charset="-128"/>
              </a:defRPr>
            </a:lvl7pPr>
            <a:lvl8pPr marL="3429000" indent="-228600" eaLnBrk="0" fontAlgn="base" hangingPunct="0">
              <a:spcBef>
                <a:spcPts val="1000"/>
              </a:spcBef>
              <a:spcAft>
                <a:spcPts val="1000"/>
              </a:spcAft>
              <a:buChar char="•"/>
              <a:defRPr sz="2400" i="1">
                <a:solidFill>
                  <a:srgbClr val="000000"/>
                </a:solidFill>
                <a:latin typeface="Symbol" panose="05050102010706020507" pitchFamily="18" charset="2"/>
                <a:ea typeface="MS PGothic" panose="020B0600070205080204" pitchFamily="34" charset="-128"/>
              </a:defRPr>
            </a:lvl8pPr>
            <a:lvl9pPr marL="3886200" indent="-228600" eaLnBrk="0" fontAlgn="base" hangingPunct="0">
              <a:spcBef>
                <a:spcPts val="1000"/>
              </a:spcBef>
              <a:spcAft>
                <a:spcPts val="1000"/>
              </a:spcAft>
              <a:buChar char="•"/>
              <a:defRPr sz="2400" i="1">
                <a:solidFill>
                  <a:srgbClr val="000000"/>
                </a:solidFill>
                <a:latin typeface="Symbol" panose="05050102010706020507" pitchFamily="18" charset="2"/>
                <a:ea typeface="MS PGothic" panose="020B0600070205080204" pitchFamily="34" charset="-128"/>
              </a:defRPr>
            </a:lvl9pPr>
          </a:lstStyle>
          <a:p>
            <a:pPr>
              <a:spcBef>
                <a:spcPct val="0"/>
              </a:spcBef>
              <a:spcAft>
                <a:spcPct val="0"/>
              </a:spcAft>
              <a:buFontTx/>
              <a:buNone/>
            </a:pPr>
            <a:r>
              <a:rPr lang="en-US" altLang="en-US" i="0">
                <a:solidFill>
                  <a:schemeClr val="tx1"/>
                </a:solidFill>
                <a:latin typeface="Times New Roman" panose="02020603050405020304" pitchFamily="18" charset="0"/>
              </a:rPr>
              <a:t>If ACK (see figure) is lost, both sides are blocked. </a:t>
            </a:r>
          </a:p>
          <a:p>
            <a:pPr>
              <a:spcBef>
                <a:spcPct val="0"/>
              </a:spcBef>
              <a:spcAft>
                <a:spcPct val="0"/>
              </a:spcAft>
              <a:buFontTx/>
              <a:buNone/>
            </a:pPr>
            <a:endParaRPr lang="en-US" altLang="en-US" i="0">
              <a:solidFill>
                <a:schemeClr val="tx1"/>
              </a:solidFill>
              <a:latin typeface="Times New Roman" panose="02020603050405020304" pitchFamily="18" charset="0"/>
            </a:endParaRPr>
          </a:p>
          <a:p>
            <a:pPr>
              <a:spcBef>
                <a:spcPct val="0"/>
              </a:spcBef>
              <a:spcAft>
                <a:spcPct val="0"/>
              </a:spcAft>
              <a:buFontTx/>
              <a:buNone/>
            </a:pPr>
            <a:r>
              <a:rPr lang="en-US" altLang="en-US" b="1" i="0">
                <a:solidFill>
                  <a:srgbClr val="FF0000"/>
                </a:solidFill>
                <a:latin typeface="Times New Roman" panose="02020603050405020304" pitchFamily="18" charset="0"/>
              </a:rPr>
              <a:t>Persist Timer:</a:t>
            </a:r>
          </a:p>
          <a:p>
            <a:pPr>
              <a:spcBef>
                <a:spcPct val="0"/>
              </a:spcBef>
              <a:spcAft>
                <a:spcPct val="0"/>
              </a:spcAft>
              <a:buFontTx/>
              <a:buNone/>
            </a:pPr>
            <a:r>
              <a:rPr lang="en-US" altLang="en-US" sz="2000" i="0">
                <a:solidFill>
                  <a:schemeClr val="tx1"/>
                </a:solidFill>
                <a:latin typeface="Times New Roman" panose="02020603050405020304" pitchFamily="18" charset="0"/>
              </a:rPr>
              <a:t>	Forces that the sender periodically queries the receiver about its window size (window probes)</a:t>
            </a:r>
            <a:endParaRPr lang="en-US" altLang="en-US" i="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3269355514"/>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Slide Number Placeholder 4"/>
          <p:cNvSpPr>
            <a:spLocks noGrp="1"/>
          </p:cNvSpPr>
          <p:nvPr>
            <p:ph type="sldNum" sz="quarter" idx="4294967295"/>
          </p:nvPr>
        </p:nvSpPr>
        <p:spPr>
          <a:xfrm>
            <a:off x="7086600" y="6477000"/>
            <a:ext cx="1905000" cy="2286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i="1">
                <a:solidFill>
                  <a:srgbClr val="000000"/>
                </a:solidFill>
                <a:latin typeface="Symbol" panose="05050102010706020507" pitchFamily="18" charset="2"/>
                <a:ea typeface="MS PGothic" panose="020B0600070205080204" pitchFamily="34" charset="-128"/>
              </a:defRPr>
            </a:lvl1pPr>
            <a:lvl2pPr marL="742950" indent="-285750">
              <a:defRPr sz="2400" i="1">
                <a:solidFill>
                  <a:srgbClr val="000000"/>
                </a:solidFill>
                <a:latin typeface="Symbol" panose="05050102010706020507" pitchFamily="18" charset="2"/>
                <a:ea typeface="MS PGothic" panose="020B0600070205080204" pitchFamily="34" charset="-128"/>
              </a:defRPr>
            </a:lvl2pPr>
            <a:lvl3pPr marL="1143000" indent="-228600">
              <a:defRPr sz="2400" i="1">
                <a:solidFill>
                  <a:srgbClr val="000000"/>
                </a:solidFill>
                <a:latin typeface="Symbol" panose="05050102010706020507" pitchFamily="18" charset="2"/>
                <a:ea typeface="MS PGothic" panose="020B0600070205080204" pitchFamily="34" charset="-128"/>
              </a:defRPr>
            </a:lvl3pPr>
            <a:lvl4pPr marL="1600200" indent="-228600">
              <a:defRPr sz="2400" i="1">
                <a:solidFill>
                  <a:srgbClr val="000000"/>
                </a:solidFill>
                <a:latin typeface="Symbol" panose="05050102010706020507" pitchFamily="18" charset="2"/>
                <a:ea typeface="MS PGothic" panose="020B0600070205080204" pitchFamily="34" charset="-128"/>
              </a:defRPr>
            </a:lvl4pPr>
            <a:lvl5pPr marL="2057400" indent="-228600">
              <a:defRPr sz="2400" i="1">
                <a:solidFill>
                  <a:srgbClr val="000000"/>
                </a:solidFill>
                <a:latin typeface="Symbol" panose="05050102010706020507" pitchFamily="18" charset="2"/>
                <a:ea typeface="MS PGothic" panose="020B0600070205080204" pitchFamily="34" charset="-128"/>
              </a:defRPr>
            </a:lvl5pPr>
            <a:lvl6pPr marL="2514600" indent="-228600" eaLnBrk="0" fontAlgn="base" hangingPunct="0">
              <a:spcBef>
                <a:spcPts val="1000"/>
              </a:spcBef>
              <a:spcAft>
                <a:spcPts val="1000"/>
              </a:spcAft>
              <a:buChar char="•"/>
              <a:defRPr sz="2400" i="1">
                <a:solidFill>
                  <a:srgbClr val="000000"/>
                </a:solidFill>
                <a:latin typeface="Symbol" panose="05050102010706020507" pitchFamily="18" charset="2"/>
                <a:ea typeface="MS PGothic" panose="020B0600070205080204" pitchFamily="34" charset="-128"/>
              </a:defRPr>
            </a:lvl6pPr>
            <a:lvl7pPr marL="2971800" indent="-228600" eaLnBrk="0" fontAlgn="base" hangingPunct="0">
              <a:spcBef>
                <a:spcPts val="1000"/>
              </a:spcBef>
              <a:spcAft>
                <a:spcPts val="1000"/>
              </a:spcAft>
              <a:buChar char="•"/>
              <a:defRPr sz="2400" i="1">
                <a:solidFill>
                  <a:srgbClr val="000000"/>
                </a:solidFill>
                <a:latin typeface="Symbol" panose="05050102010706020507" pitchFamily="18" charset="2"/>
                <a:ea typeface="MS PGothic" panose="020B0600070205080204" pitchFamily="34" charset="-128"/>
              </a:defRPr>
            </a:lvl7pPr>
            <a:lvl8pPr marL="3429000" indent="-228600" eaLnBrk="0" fontAlgn="base" hangingPunct="0">
              <a:spcBef>
                <a:spcPts val="1000"/>
              </a:spcBef>
              <a:spcAft>
                <a:spcPts val="1000"/>
              </a:spcAft>
              <a:buChar char="•"/>
              <a:defRPr sz="2400" i="1">
                <a:solidFill>
                  <a:srgbClr val="000000"/>
                </a:solidFill>
                <a:latin typeface="Symbol" panose="05050102010706020507" pitchFamily="18" charset="2"/>
                <a:ea typeface="MS PGothic" panose="020B0600070205080204" pitchFamily="34" charset="-128"/>
              </a:defRPr>
            </a:lvl8pPr>
            <a:lvl9pPr marL="3886200" indent="-228600" eaLnBrk="0" fontAlgn="base" hangingPunct="0">
              <a:spcBef>
                <a:spcPts val="1000"/>
              </a:spcBef>
              <a:spcAft>
                <a:spcPts val="1000"/>
              </a:spcAft>
              <a:buChar char="•"/>
              <a:defRPr sz="2400" i="1">
                <a:solidFill>
                  <a:srgbClr val="000000"/>
                </a:solidFill>
                <a:latin typeface="Symbol" panose="05050102010706020507" pitchFamily="18" charset="2"/>
                <a:ea typeface="MS PGothic" panose="020B0600070205080204" pitchFamily="34" charset="-128"/>
              </a:defRPr>
            </a:lvl9pPr>
          </a:lstStyle>
          <a:p>
            <a:fld id="{363E28FE-DA3F-4BCB-B42A-EAABB9EAC7CF}" type="slidenum">
              <a:rPr lang="en-US" altLang="en-US" sz="1400" i="0">
                <a:solidFill>
                  <a:schemeClr val="tx1"/>
                </a:solidFill>
                <a:latin typeface="Times New Roman" panose="02020603050405020304" pitchFamily="18" charset="0"/>
              </a:rPr>
              <a:pPr/>
              <a:t>79</a:t>
            </a:fld>
            <a:endParaRPr lang="en-US" altLang="en-US" sz="1400" i="0">
              <a:solidFill>
                <a:schemeClr val="tx1"/>
              </a:solidFill>
              <a:latin typeface="Times New Roman" panose="02020603050405020304" pitchFamily="18" charset="0"/>
            </a:endParaRPr>
          </a:p>
        </p:txBody>
      </p:sp>
      <p:sp>
        <p:nvSpPr>
          <p:cNvPr id="21506" name="Rectangle 2"/>
          <p:cNvSpPr>
            <a:spLocks noGrp="1" noChangeArrowheads="1"/>
          </p:cNvSpPr>
          <p:nvPr>
            <p:ph type="title"/>
          </p:nvPr>
        </p:nvSpPr>
        <p:spPr/>
        <p:txBody>
          <a:bodyPr/>
          <a:lstStyle/>
          <a:p>
            <a:r>
              <a:rPr lang="en-US" altLang="en-US" smtClean="0"/>
              <a:t>TCP Persist Timer</a:t>
            </a:r>
          </a:p>
        </p:txBody>
      </p:sp>
      <p:sp>
        <p:nvSpPr>
          <p:cNvPr id="21507" name="Rectangle 3"/>
          <p:cNvSpPr>
            <a:spLocks noGrp="1" noChangeArrowheads="1"/>
          </p:cNvSpPr>
          <p:nvPr>
            <p:ph type="body" idx="1"/>
          </p:nvPr>
        </p:nvSpPr>
        <p:spPr>
          <a:xfrm>
            <a:off x="152400" y="1371600"/>
            <a:ext cx="8915400" cy="825500"/>
          </a:xfrm>
        </p:spPr>
        <p:txBody>
          <a:bodyPr/>
          <a:lstStyle/>
          <a:p>
            <a:r>
              <a:rPr lang="en-US" altLang="en-US" smtClean="0"/>
              <a:t>The persist timer is started by the sender when the sliding window is zero</a:t>
            </a:r>
          </a:p>
        </p:txBody>
      </p:sp>
      <p:sp>
        <p:nvSpPr>
          <p:cNvPr id="21508" name="Rectangle 5"/>
          <p:cNvSpPr>
            <a:spLocks noChangeArrowheads="1"/>
          </p:cNvSpPr>
          <p:nvPr/>
        </p:nvSpPr>
        <p:spPr bwMode="auto">
          <a:xfrm>
            <a:off x="228600" y="2209800"/>
            <a:ext cx="8610600" cy="28956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91433" tIns="45717" rIns="91433" bIns="45717"/>
          <a:lstStyle>
            <a:lvl1pPr>
              <a:defRPr sz="2400" i="1">
                <a:solidFill>
                  <a:srgbClr val="000000"/>
                </a:solidFill>
                <a:latin typeface="Symbol" panose="05050102010706020507" pitchFamily="18" charset="2"/>
                <a:ea typeface="MS PGothic" panose="020B0600070205080204" pitchFamily="34" charset="-128"/>
              </a:defRPr>
            </a:lvl1pPr>
            <a:lvl2pPr marL="742950" indent="-285750">
              <a:defRPr sz="2400" i="1">
                <a:solidFill>
                  <a:srgbClr val="000000"/>
                </a:solidFill>
                <a:latin typeface="Symbol" panose="05050102010706020507" pitchFamily="18" charset="2"/>
                <a:ea typeface="MS PGothic" panose="020B0600070205080204" pitchFamily="34" charset="-128"/>
              </a:defRPr>
            </a:lvl2pPr>
            <a:lvl3pPr>
              <a:defRPr sz="2400" i="1">
                <a:solidFill>
                  <a:srgbClr val="000000"/>
                </a:solidFill>
                <a:latin typeface="Symbol" panose="05050102010706020507" pitchFamily="18" charset="2"/>
                <a:ea typeface="MS PGothic" panose="020B0600070205080204" pitchFamily="34" charset="-128"/>
              </a:defRPr>
            </a:lvl3pPr>
            <a:lvl4pPr marL="1600200" indent="-228600">
              <a:defRPr sz="2400" i="1">
                <a:solidFill>
                  <a:srgbClr val="000000"/>
                </a:solidFill>
                <a:latin typeface="Symbol" panose="05050102010706020507" pitchFamily="18" charset="2"/>
                <a:ea typeface="MS PGothic" panose="020B0600070205080204" pitchFamily="34" charset="-128"/>
              </a:defRPr>
            </a:lvl4pPr>
            <a:lvl5pPr marL="2057400" indent="-228600">
              <a:defRPr sz="2400" i="1">
                <a:solidFill>
                  <a:srgbClr val="000000"/>
                </a:solidFill>
                <a:latin typeface="Symbol" panose="05050102010706020507" pitchFamily="18" charset="2"/>
                <a:ea typeface="MS PGothic" panose="020B0600070205080204" pitchFamily="34" charset="-128"/>
              </a:defRPr>
            </a:lvl5pPr>
            <a:lvl6pPr marL="2514600" indent="-228600" eaLnBrk="0" fontAlgn="base" hangingPunct="0">
              <a:spcBef>
                <a:spcPts val="1000"/>
              </a:spcBef>
              <a:spcAft>
                <a:spcPts val="1000"/>
              </a:spcAft>
              <a:buChar char="•"/>
              <a:defRPr sz="2400" i="1">
                <a:solidFill>
                  <a:srgbClr val="000000"/>
                </a:solidFill>
                <a:latin typeface="Symbol" panose="05050102010706020507" pitchFamily="18" charset="2"/>
                <a:ea typeface="MS PGothic" panose="020B0600070205080204" pitchFamily="34" charset="-128"/>
              </a:defRPr>
            </a:lvl6pPr>
            <a:lvl7pPr marL="2971800" indent="-228600" eaLnBrk="0" fontAlgn="base" hangingPunct="0">
              <a:spcBef>
                <a:spcPts val="1000"/>
              </a:spcBef>
              <a:spcAft>
                <a:spcPts val="1000"/>
              </a:spcAft>
              <a:buChar char="•"/>
              <a:defRPr sz="2400" i="1">
                <a:solidFill>
                  <a:srgbClr val="000000"/>
                </a:solidFill>
                <a:latin typeface="Symbol" panose="05050102010706020507" pitchFamily="18" charset="2"/>
                <a:ea typeface="MS PGothic" panose="020B0600070205080204" pitchFamily="34" charset="-128"/>
              </a:defRPr>
            </a:lvl7pPr>
            <a:lvl8pPr marL="3429000" indent="-228600" eaLnBrk="0" fontAlgn="base" hangingPunct="0">
              <a:spcBef>
                <a:spcPts val="1000"/>
              </a:spcBef>
              <a:spcAft>
                <a:spcPts val="1000"/>
              </a:spcAft>
              <a:buChar char="•"/>
              <a:defRPr sz="2400" i="1">
                <a:solidFill>
                  <a:srgbClr val="000000"/>
                </a:solidFill>
                <a:latin typeface="Symbol" panose="05050102010706020507" pitchFamily="18" charset="2"/>
                <a:ea typeface="MS PGothic" panose="020B0600070205080204" pitchFamily="34" charset="-128"/>
              </a:defRPr>
            </a:lvl8pPr>
            <a:lvl9pPr marL="3886200" indent="-228600" eaLnBrk="0" fontAlgn="base" hangingPunct="0">
              <a:spcBef>
                <a:spcPts val="1000"/>
              </a:spcBef>
              <a:spcAft>
                <a:spcPts val="1000"/>
              </a:spcAft>
              <a:buChar char="•"/>
              <a:defRPr sz="2400" i="1">
                <a:solidFill>
                  <a:srgbClr val="000000"/>
                </a:solidFill>
                <a:latin typeface="Symbol" panose="05050102010706020507" pitchFamily="18" charset="2"/>
                <a:ea typeface="MS PGothic" panose="020B0600070205080204" pitchFamily="34" charset="-128"/>
              </a:defRPr>
            </a:lvl9pPr>
          </a:lstStyle>
          <a:p>
            <a:pPr>
              <a:spcBef>
                <a:spcPct val="0"/>
              </a:spcBef>
              <a:spcAft>
                <a:spcPct val="0"/>
              </a:spcAft>
              <a:buFontTx/>
              <a:buNone/>
            </a:pPr>
            <a:r>
              <a:rPr lang="en-US" altLang="en-US" i="0">
                <a:solidFill>
                  <a:schemeClr val="tx1"/>
                </a:solidFill>
                <a:latin typeface="Times New Roman" panose="02020603050405020304" pitchFamily="18" charset="0"/>
              </a:rPr>
              <a:t>Persist timer uses exponential backoff (initial value is 1.5 seconds) rounded to the range [5 sec, 60sec]</a:t>
            </a:r>
          </a:p>
          <a:p>
            <a:pPr>
              <a:spcBef>
                <a:spcPct val="0"/>
              </a:spcBef>
              <a:spcAft>
                <a:spcPct val="0"/>
              </a:spcAft>
              <a:buFontTx/>
              <a:buNone/>
            </a:pPr>
            <a:r>
              <a:rPr lang="en-US" altLang="en-US" i="0">
                <a:solidFill>
                  <a:schemeClr val="tx1"/>
                </a:solidFill>
                <a:latin typeface="Times New Roman" panose="02020603050405020304" pitchFamily="18" charset="0"/>
              </a:rPr>
              <a:t>So the time interval between timeouts are at:</a:t>
            </a:r>
          </a:p>
          <a:p>
            <a:pPr lvl="2">
              <a:spcBef>
                <a:spcPct val="0"/>
              </a:spcBef>
              <a:spcAft>
                <a:spcPct val="0"/>
              </a:spcAft>
              <a:buFontTx/>
              <a:buNone/>
            </a:pPr>
            <a:r>
              <a:rPr lang="en-US" altLang="en-US" i="0">
                <a:solidFill>
                  <a:schemeClr val="tx1"/>
                </a:solidFill>
                <a:latin typeface="Times New Roman" panose="02020603050405020304" pitchFamily="18" charset="0"/>
              </a:rPr>
              <a:t> </a:t>
            </a:r>
            <a:r>
              <a:rPr lang="en-US" altLang="en-US" b="1" i="0">
                <a:solidFill>
                  <a:schemeClr val="tx1"/>
                </a:solidFill>
                <a:latin typeface="Times New Roman" panose="02020603050405020304" pitchFamily="18" charset="0"/>
              </a:rPr>
              <a:t>5, 5, 6, 12, 24, 48, 60, 60, ...</a:t>
            </a:r>
          </a:p>
          <a:p>
            <a:pPr>
              <a:spcBef>
                <a:spcPct val="0"/>
              </a:spcBef>
              <a:spcAft>
                <a:spcPct val="0"/>
              </a:spcAft>
              <a:buFontTx/>
              <a:buNone/>
            </a:pPr>
            <a:r>
              <a:rPr lang="en-US" altLang="en-US" i="0">
                <a:solidFill>
                  <a:schemeClr val="tx1"/>
                </a:solidFill>
                <a:latin typeface="Times New Roman" panose="02020603050405020304" pitchFamily="18" charset="0"/>
              </a:rPr>
              <a:t>The window probe packet contains one byte of data (TCP can do this even if the window size is zero)</a:t>
            </a:r>
          </a:p>
        </p:txBody>
      </p:sp>
    </p:spTree>
    <p:extLst>
      <p:ext uri="{BB962C8B-B14F-4D97-AF65-F5344CB8AC3E}">
        <p14:creationId xmlns:p14="http://schemas.microsoft.com/office/powerpoint/2010/main" val="5830943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Slide Number Placeholder 2"/>
          <p:cNvSpPr>
            <a:spLocks noGrp="1"/>
          </p:cNvSpPr>
          <p:nvPr>
            <p:ph type="sldNum" sz="quarter" idx="4294967295"/>
          </p:nvPr>
        </p:nvSpPr>
        <p:spPr>
          <a:xfrm>
            <a:off x="7042150" y="6243638"/>
            <a:ext cx="1905000" cy="457200"/>
          </a:xfrm>
          <a:prstGeom prst="rect">
            <a:avLst/>
          </a:prstGeom>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0035B428-4AEB-432B-AEA4-A49ADED156F7}" type="slidenum">
              <a:rPr lang="en-US" altLang="en-US" b="0"/>
              <a:pPr/>
              <a:t>8</a:t>
            </a:fld>
            <a:endParaRPr lang="en-US" altLang="en-US" b="0"/>
          </a:p>
        </p:txBody>
      </p:sp>
      <p:sp>
        <p:nvSpPr>
          <p:cNvPr id="13316" name="Rectangle 2"/>
          <p:cNvSpPr>
            <a:spLocks noChangeArrowheads="1"/>
          </p:cNvSpPr>
          <p:nvPr/>
        </p:nvSpPr>
        <p:spPr bwMode="auto">
          <a:xfrm>
            <a:off x="838200" y="2195513"/>
            <a:ext cx="7924800" cy="2346325"/>
          </a:xfrm>
          <a:prstGeom prst="rect">
            <a:avLst/>
          </a:prstGeom>
          <a:solidFill>
            <a:schemeClr val="bg1"/>
          </a:solidFill>
          <a:ln w="57150">
            <a:solidFill>
              <a:schemeClr val="accent1">
                <a:lumMod val="60000"/>
                <a:lumOff val="40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spcBef>
                <a:spcPts val="1200"/>
              </a:spcBef>
              <a:spcAft>
                <a:spcPts val="1000"/>
              </a:spcAft>
            </a:pPr>
            <a:r>
              <a:rPr lang="en-US" altLang="en-US" sz="3600" b="0" i="1" dirty="0">
                <a:latin typeface="Times New Roman" panose="02020603050405020304" pitchFamily="18" charset="0"/>
              </a:rPr>
              <a:t>The bytes of data being transferred in each connection are numbered by TCP. The numbering starts with a randomly generated number.</a:t>
            </a:r>
          </a:p>
        </p:txBody>
      </p:sp>
    </p:spTree>
    <p:extLst>
      <p:ext uri="{BB962C8B-B14F-4D97-AF65-F5344CB8AC3E}">
        <p14:creationId xmlns:p14="http://schemas.microsoft.com/office/powerpoint/2010/main" val="204653579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lide Number Placeholder 4"/>
          <p:cNvSpPr>
            <a:spLocks noGrp="1"/>
          </p:cNvSpPr>
          <p:nvPr>
            <p:ph type="sldNum" sz="quarter" idx="4294967295"/>
          </p:nvPr>
        </p:nvSpPr>
        <p:spPr>
          <a:xfrm>
            <a:off x="7086600" y="6477000"/>
            <a:ext cx="1905000" cy="2286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i="1">
                <a:solidFill>
                  <a:srgbClr val="000000"/>
                </a:solidFill>
                <a:latin typeface="Symbol" panose="05050102010706020507" pitchFamily="18" charset="2"/>
                <a:ea typeface="MS PGothic" panose="020B0600070205080204" pitchFamily="34" charset="-128"/>
              </a:defRPr>
            </a:lvl1pPr>
            <a:lvl2pPr marL="742950" indent="-285750">
              <a:defRPr sz="2400" i="1">
                <a:solidFill>
                  <a:srgbClr val="000000"/>
                </a:solidFill>
                <a:latin typeface="Symbol" panose="05050102010706020507" pitchFamily="18" charset="2"/>
                <a:ea typeface="MS PGothic" panose="020B0600070205080204" pitchFamily="34" charset="-128"/>
              </a:defRPr>
            </a:lvl2pPr>
            <a:lvl3pPr marL="1143000" indent="-228600">
              <a:defRPr sz="2400" i="1">
                <a:solidFill>
                  <a:srgbClr val="000000"/>
                </a:solidFill>
                <a:latin typeface="Symbol" panose="05050102010706020507" pitchFamily="18" charset="2"/>
                <a:ea typeface="MS PGothic" panose="020B0600070205080204" pitchFamily="34" charset="-128"/>
              </a:defRPr>
            </a:lvl3pPr>
            <a:lvl4pPr marL="1600200" indent="-228600">
              <a:defRPr sz="2400" i="1">
                <a:solidFill>
                  <a:srgbClr val="000000"/>
                </a:solidFill>
                <a:latin typeface="Symbol" panose="05050102010706020507" pitchFamily="18" charset="2"/>
                <a:ea typeface="MS PGothic" panose="020B0600070205080204" pitchFamily="34" charset="-128"/>
              </a:defRPr>
            </a:lvl4pPr>
            <a:lvl5pPr marL="2057400" indent="-228600">
              <a:defRPr sz="2400" i="1">
                <a:solidFill>
                  <a:srgbClr val="000000"/>
                </a:solidFill>
                <a:latin typeface="Symbol" panose="05050102010706020507" pitchFamily="18" charset="2"/>
                <a:ea typeface="MS PGothic" panose="020B0600070205080204" pitchFamily="34" charset="-128"/>
              </a:defRPr>
            </a:lvl5pPr>
            <a:lvl6pPr marL="2514600" indent="-228600" eaLnBrk="0" fontAlgn="base" hangingPunct="0">
              <a:spcBef>
                <a:spcPts val="1000"/>
              </a:spcBef>
              <a:spcAft>
                <a:spcPts val="1000"/>
              </a:spcAft>
              <a:buChar char="•"/>
              <a:defRPr sz="2400" i="1">
                <a:solidFill>
                  <a:srgbClr val="000000"/>
                </a:solidFill>
                <a:latin typeface="Symbol" panose="05050102010706020507" pitchFamily="18" charset="2"/>
                <a:ea typeface="MS PGothic" panose="020B0600070205080204" pitchFamily="34" charset="-128"/>
              </a:defRPr>
            </a:lvl6pPr>
            <a:lvl7pPr marL="2971800" indent="-228600" eaLnBrk="0" fontAlgn="base" hangingPunct="0">
              <a:spcBef>
                <a:spcPts val="1000"/>
              </a:spcBef>
              <a:spcAft>
                <a:spcPts val="1000"/>
              </a:spcAft>
              <a:buChar char="•"/>
              <a:defRPr sz="2400" i="1">
                <a:solidFill>
                  <a:srgbClr val="000000"/>
                </a:solidFill>
                <a:latin typeface="Symbol" panose="05050102010706020507" pitchFamily="18" charset="2"/>
                <a:ea typeface="MS PGothic" panose="020B0600070205080204" pitchFamily="34" charset="-128"/>
              </a:defRPr>
            </a:lvl7pPr>
            <a:lvl8pPr marL="3429000" indent="-228600" eaLnBrk="0" fontAlgn="base" hangingPunct="0">
              <a:spcBef>
                <a:spcPts val="1000"/>
              </a:spcBef>
              <a:spcAft>
                <a:spcPts val="1000"/>
              </a:spcAft>
              <a:buChar char="•"/>
              <a:defRPr sz="2400" i="1">
                <a:solidFill>
                  <a:srgbClr val="000000"/>
                </a:solidFill>
                <a:latin typeface="Symbol" panose="05050102010706020507" pitchFamily="18" charset="2"/>
                <a:ea typeface="MS PGothic" panose="020B0600070205080204" pitchFamily="34" charset="-128"/>
              </a:defRPr>
            </a:lvl8pPr>
            <a:lvl9pPr marL="3886200" indent="-228600" eaLnBrk="0" fontAlgn="base" hangingPunct="0">
              <a:spcBef>
                <a:spcPts val="1000"/>
              </a:spcBef>
              <a:spcAft>
                <a:spcPts val="1000"/>
              </a:spcAft>
              <a:buChar char="•"/>
              <a:defRPr sz="2400" i="1">
                <a:solidFill>
                  <a:srgbClr val="000000"/>
                </a:solidFill>
                <a:latin typeface="Symbol" panose="05050102010706020507" pitchFamily="18" charset="2"/>
                <a:ea typeface="MS PGothic" panose="020B0600070205080204" pitchFamily="34" charset="-128"/>
              </a:defRPr>
            </a:lvl9pPr>
          </a:lstStyle>
          <a:p>
            <a:fld id="{E4E42C2D-782A-4101-BAA2-82A4DF0F373B}" type="slidenum">
              <a:rPr lang="en-US" altLang="en-US" sz="1400" i="0">
                <a:solidFill>
                  <a:schemeClr val="tx1"/>
                </a:solidFill>
                <a:latin typeface="Times New Roman" panose="02020603050405020304" pitchFamily="18" charset="0"/>
              </a:rPr>
              <a:pPr/>
              <a:t>80</a:t>
            </a:fld>
            <a:endParaRPr lang="en-US" altLang="en-US" sz="1400" i="0">
              <a:solidFill>
                <a:schemeClr val="tx1"/>
              </a:solidFill>
              <a:latin typeface="Times New Roman" panose="02020603050405020304" pitchFamily="18" charset="0"/>
            </a:endParaRPr>
          </a:p>
        </p:txBody>
      </p:sp>
      <p:sp>
        <p:nvSpPr>
          <p:cNvPr id="22530" name="Rectangle 2"/>
          <p:cNvSpPr>
            <a:spLocks noGrp="1" noChangeArrowheads="1"/>
          </p:cNvSpPr>
          <p:nvPr>
            <p:ph type="title"/>
          </p:nvPr>
        </p:nvSpPr>
        <p:spPr/>
        <p:txBody>
          <a:bodyPr/>
          <a:lstStyle/>
          <a:p>
            <a:r>
              <a:rPr lang="en-US" altLang="en-US" smtClean="0"/>
              <a:t>TCP Persist Timer</a:t>
            </a:r>
          </a:p>
        </p:txBody>
      </p:sp>
      <p:graphicFrame>
        <p:nvGraphicFramePr>
          <p:cNvPr id="22531" name="Object 2"/>
          <p:cNvGraphicFramePr>
            <a:graphicFrameLocks noChangeAspect="1"/>
          </p:cNvGraphicFramePr>
          <p:nvPr/>
        </p:nvGraphicFramePr>
        <p:xfrm>
          <a:off x="3506788" y="1298575"/>
          <a:ext cx="5411787" cy="4872038"/>
        </p:xfrm>
        <a:graphic>
          <a:graphicData uri="http://schemas.openxmlformats.org/presentationml/2006/ole">
            <mc:AlternateContent xmlns:mc="http://schemas.openxmlformats.org/markup-compatibility/2006">
              <mc:Choice xmlns:v="urn:schemas-microsoft-com:vml" Requires="v">
                <p:oleObj spid="_x0000_s2061" name="VISIO" r:id="rId3" imgW="8738616" imgH="7991856" progId="Visio.Drawing.4">
                  <p:embed/>
                </p:oleObj>
              </mc:Choice>
              <mc:Fallback>
                <p:oleObj name="VISIO" r:id="rId3" imgW="8738616" imgH="7991856" progId="Visio.Drawing.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6788" y="1298575"/>
                        <a:ext cx="5411787" cy="4872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Tree>
    <p:extLst>
      <p:ext uri="{BB962C8B-B14F-4D97-AF65-F5344CB8AC3E}">
        <p14:creationId xmlns:p14="http://schemas.microsoft.com/office/powerpoint/2010/main" val="2409649259"/>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Number Placeholder 4"/>
          <p:cNvSpPr>
            <a:spLocks noGrp="1"/>
          </p:cNvSpPr>
          <p:nvPr>
            <p:ph type="sldNum" sz="quarter" idx="4294967295"/>
          </p:nvPr>
        </p:nvSpPr>
        <p:spPr>
          <a:xfrm>
            <a:off x="7086600" y="6477000"/>
            <a:ext cx="1905000" cy="2286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i="1">
                <a:solidFill>
                  <a:srgbClr val="000000"/>
                </a:solidFill>
                <a:latin typeface="Symbol" panose="05050102010706020507" pitchFamily="18" charset="2"/>
                <a:ea typeface="MS PGothic" panose="020B0600070205080204" pitchFamily="34" charset="-128"/>
              </a:defRPr>
            </a:lvl1pPr>
            <a:lvl2pPr marL="742950" indent="-285750">
              <a:defRPr sz="2400" i="1">
                <a:solidFill>
                  <a:srgbClr val="000000"/>
                </a:solidFill>
                <a:latin typeface="Symbol" panose="05050102010706020507" pitchFamily="18" charset="2"/>
                <a:ea typeface="MS PGothic" panose="020B0600070205080204" pitchFamily="34" charset="-128"/>
              </a:defRPr>
            </a:lvl2pPr>
            <a:lvl3pPr marL="1143000" indent="-228600">
              <a:defRPr sz="2400" i="1">
                <a:solidFill>
                  <a:srgbClr val="000000"/>
                </a:solidFill>
                <a:latin typeface="Symbol" panose="05050102010706020507" pitchFamily="18" charset="2"/>
                <a:ea typeface="MS PGothic" panose="020B0600070205080204" pitchFamily="34" charset="-128"/>
              </a:defRPr>
            </a:lvl3pPr>
            <a:lvl4pPr marL="1600200" indent="-228600">
              <a:defRPr sz="2400" i="1">
                <a:solidFill>
                  <a:srgbClr val="000000"/>
                </a:solidFill>
                <a:latin typeface="Symbol" panose="05050102010706020507" pitchFamily="18" charset="2"/>
                <a:ea typeface="MS PGothic" panose="020B0600070205080204" pitchFamily="34" charset="-128"/>
              </a:defRPr>
            </a:lvl4pPr>
            <a:lvl5pPr marL="2057400" indent="-228600">
              <a:defRPr sz="2400" i="1">
                <a:solidFill>
                  <a:srgbClr val="000000"/>
                </a:solidFill>
                <a:latin typeface="Symbol" panose="05050102010706020507" pitchFamily="18" charset="2"/>
                <a:ea typeface="MS PGothic" panose="020B0600070205080204" pitchFamily="34" charset="-128"/>
              </a:defRPr>
            </a:lvl5pPr>
            <a:lvl6pPr marL="2514600" indent="-228600" eaLnBrk="0" fontAlgn="base" hangingPunct="0">
              <a:spcBef>
                <a:spcPts val="1000"/>
              </a:spcBef>
              <a:spcAft>
                <a:spcPts val="1000"/>
              </a:spcAft>
              <a:buChar char="•"/>
              <a:defRPr sz="2400" i="1">
                <a:solidFill>
                  <a:srgbClr val="000000"/>
                </a:solidFill>
                <a:latin typeface="Symbol" panose="05050102010706020507" pitchFamily="18" charset="2"/>
                <a:ea typeface="MS PGothic" panose="020B0600070205080204" pitchFamily="34" charset="-128"/>
              </a:defRPr>
            </a:lvl6pPr>
            <a:lvl7pPr marL="2971800" indent="-228600" eaLnBrk="0" fontAlgn="base" hangingPunct="0">
              <a:spcBef>
                <a:spcPts val="1000"/>
              </a:spcBef>
              <a:spcAft>
                <a:spcPts val="1000"/>
              </a:spcAft>
              <a:buChar char="•"/>
              <a:defRPr sz="2400" i="1">
                <a:solidFill>
                  <a:srgbClr val="000000"/>
                </a:solidFill>
                <a:latin typeface="Symbol" panose="05050102010706020507" pitchFamily="18" charset="2"/>
                <a:ea typeface="MS PGothic" panose="020B0600070205080204" pitchFamily="34" charset="-128"/>
              </a:defRPr>
            </a:lvl7pPr>
            <a:lvl8pPr marL="3429000" indent="-228600" eaLnBrk="0" fontAlgn="base" hangingPunct="0">
              <a:spcBef>
                <a:spcPts val="1000"/>
              </a:spcBef>
              <a:spcAft>
                <a:spcPts val="1000"/>
              </a:spcAft>
              <a:buChar char="•"/>
              <a:defRPr sz="2400" i="1">
                <a:solidFill>
                  <a:srgbClr val="000000"/>
                </a:solidFill>
                <a:latin typeface="Symbol" panose="05050102010706020507" pitchFamily="18" charset="2"/>
                <a:ea typeface="MS PGothic" panose="020B0600070205080204" pitchFamily="34" charset="-128"/>
              </a:defRPr>
            </a:lvl8pPr>
            <a:lvl9pPr marL="3886200" indent="-228600" eaLnBrk="0" fontAlgn="base" hangingPunct="0">
              <a:spcBef>
                <a:spcPts val="1000"/>
              </a:spcBef>
              <a:spcAft>
                <a:spcPts val="1000"/>
              </a:spcAft>
              <a:buChar char="•"/>
              <a:defRPr sz="2400" i="1">
                <a:solidFill>
                  <a:srgbClr val="000000"/>
                </a:solidFill>
                <a:latin typeface="Symbol" panose="05050102010706020507" pitchFamily="18" charset="2"/>
                <a:ea typeface="MS PGothic" panose="020B0600070205080204" pitchFamily="34" charset="-128"/>
              </a:defRPr>
            </a:lvl9pPr>
          </a:lstStyle>
          <a:p>
            <a:fld id="{FBBC850B-F9B1-4671-88C7-7AFEF9E387CB}" type="slidenum">
              <a:rPr lang="en-US" altLang="en-US" sz="1400" i="0">
                <a:solidFill>
                  <a:schemeClr val="tx1"/>
                </a:solidFill>
                <a:latin typeface="Times New Roman" panose="02020603050405020304" pitchFamily="18" charset="0"/>
              </a:rPr>
              <a:pPr/>
              <a:t>81</a:t>
            </a:fld>
            <a:endParaRPr lang="en-US" altLang="en-US" sz="1400" i="0">
              <a:solidFill>
                <a:schemeClr val="tx1"/>
              </a:solidFill>
              <a:latin typeface="Times New Roman" panose="02020603050405020304" pitchFamily="18" charset="0"/>
            </a:endParaRPr>
          </a:p>
        </p:txBody>
      </p:sp>
      <p:sp>
        <p:nvSpPr>
          <p:cNvPr id="23554" name="Rectangle 2"/>
          <p:cNvSpPr>
            <a:spLocks noGrp="1" noChangeArrowheads="1"/>
          </p:cNvSpPr>
          <p:nvPr>
            <p:ph type="title"/>
          </p:nvPr>
        </p:nvSpPr>
        <p:spPr/>
        <p:txBody>
          <a:bodyPr/>
          <a:lstStyle/>
          <a:p>
            <a:r>
              <a:rPr lang="en-US" altLang="en-US" smtClean="0"/>
              <a:t>TCP Keepalive Timer</a:t>
            </a:r>
          </a:p>
        </p:txBody>
      </p:sp>
      <p:sp>
        <p:nvSpPr>
          <p:cNvPr id="23555" name="Rectangle 3"/>
          <p:cNvSpPr>
            <a:spLocks noGrp="1" noChangeArrowheads="1"/>
          </p:cNvSpPr>
          <p:nvPr>
            <p:ph type="body" idx="1"/>
          </p:nvPr>
        </p:nvSpPr>
        <p:spPr/>
        <p:txBody>
          <a:bodyPr/>
          <a:lstStyle/>
          <a:p>
            <a:pPr>
              <a:tabLst>
                <a:tab pos="4568825" algn="l"/>
                <a:tab pos="5661025" algn="l"/>
              </a:tabLst>
            </a:pPr>
            <a:r>
              <a:rPr lang="en-US" altLang="en-US" dirty="0" smtClean="0"/>
              <a:t>When a TCP connection has been idle for a long time (1 min – 2 hours), a </a:t>
            </a:r>
            <a:r>
              <a:rPr lang="en-US" altLang="en-US" b="1" dirty="0" err="1" smtClean="0"/>
              <a:t>Keepalive</a:t>
            </a:r>
            <a:r>
              <a:rPr lang="en-US" altLang="en-US" b="1" dirty="0" smtClean="0"/>
              <a:t> timer</a:t>
            </a:r>
            <a:r>
              <a:rPr lang="en-US" altLang="en-US" dirty="0" smtClean="0"/>
              <a:t> reminds a station to check if the other side is still there.</a:t>
            </a:r>
          </a:p>
          <a:p>
            <a:pPr>
              <a:tabLst>
                <a:tab pos="4568825" algn="l"/>
                <a:tab pos="5661025" algn="l"/>
              </a:tabLst>
            </a:pPr>
            <a:r>
              <a:rPr lang="en-US" altLang="en-US" dirty="0" smtClean="0"/>
              <a:t>A segment </a:t>
            </a:r>
            <a:r>
              <a:rPr lang="en-US" altLang="en-US" dirty="0" err="1" smtClean="0"/>
              <a:t>wihtout</a:t>
            </a:r>
            <a:r>
              <a:rPr lang="en-US" altLang="en-US" dirty="0" smtClean="0"/>
              <a:t> data is sent if the connection has been idle for 2 hours</a:t>
            </a:r>
          </a:p>
          <a:p>
            <a:pPr>
              <a:tabLst>
                <a:tab pos="4568825" algn="l"/>
                <a:tab pos="5661025" algn="l"/>
              </a:tabLst>
            </a:pPr>
            <a:r>
              <a:rPr lang="en-US" altLang="en-US" sz="2000" dirty="0" smtClean="0"/>
              <a:t>Assume a probe has been sent from </a:t>
            </a:r>
            <a:r>
              <a:rPr lang="en-US" altLang="en-US" sz="2000" b="1" dirty="0" smtClean="0"/>
              <a:t>A</a:t>
            </a:r>
            <a:r>
              <a:rPr lang="en-US" altLang="en-US" sz="2000" dirty="0" smtClean="0"/>
              <a:t> to </a:t>
            </a:r>
            <a:r>
              <a:rPr lang="en-US" altLang="en-US" sz="2000" b="1" dirty="0" smtClean="0"/>
              <a:t>B</a:t>
            </a:r>
            <a:r>
              <a:rPr lang="en-US" altLang="en-US" sz="2000" dirty="0" smtClean="0"/>
              <a:t>:</a:t>
            </a:r>
          </a:p>
          <a:p>
            <a:pPr>
              <a:buFontTx/>
              <a:buNone/>
              <a:tabLst>
                <a:tab pos="4568825" algn="l"/>
                <a:tab pos="5661025" algn="l"/>
              </a:tabLst>
            </a:pPr>
            <a:r>
              <a:rPr lang="en-US" altLang="en-US" sz="2000" dirty="0" smtClean="0"/>
              <a:t>	(1) </a:t>
            </a:r>
            <a:r>
              <a:rPr lang="en-US" altLang="en-US" sz="2000" b="1" dirty="0" smtClean="0">
                <a:solidFill>
                  <a:schemeClr val="accent2"/>
                </a:solidFill>
              </a:rPr>
              <a:t>B</a:t>
            </a:r>
            <a:r>
              <a:rPr lang="en-US" altLang="en-US" sz="2000" dirty="0" smtClean="0">
                <a:solidFill>
                  <a:schemeClr val="accent2"/>
                </a:solidFill>
              </a:rPr>
              <a:t> is up and running</a:t>
            </a:r>
            <a:r>
              <a:rPr lang="en-US" altLang="en-US" sz="2000" dirty="0" smtClean="0"/>
              <a:t>:	</a:t>
            </a:r>
            <a:r>
              <a:rPr lang="en-US" altLang="en-US" sz="2000" b="1" dirty="0" smtClean="0"/>
              <a:t>B</a:t>
            </a:r>
            <a:r>
              <a:rPr lang="en-US" altLang="en-US" sz="2000" dirty="0" smtClean="0"/>
              <a:t> responds with an ACK</a:t>
            </a:r>
            <a:br>
              <a:rPr lang="en-US" altLang="en-US" sz="2000" dirty="0" smtClean="0"/>
            </a:br>
            <a:r>
              <a:rPr lang="en-US" altLang="en-US" sz="2000" dirty="0" smtClean="0"/>
              <a:t>(2) </a:t>
            </a:r>
            <a:r>
              <a:rPr lang="en-US" altLang="en-US" sz="2000" b="1" dirty="0" smtClean="0">
                <a:solidFill>
                  <a:schemeClr val="accent2"/>
                </a:solidFill>
              </a:rPr>
              <a:t>B</a:t>
            </a:r>
            <a:r>
              <a:rPr lang="en-US" altLang="en-US" sz="2000" dirty="0" smtClean="0">
                <a:solidFill>
                  <a:schemeClr val="accent2"/>
                </a:solidFill>
              </a:rPr>
              <a:t> has crashed and is down:</a:t>
            </a:r>
            <a:r>
              <a:rPr lang="en-US" altLang="en-US" sz="2000" dirty="0" smtClean="0"/>
              <a:t>	</a:t>
            </a:r>
            <a:r>
              <a:rPr lang="en-US" altLang="en-US" sz="2000" b="1" dirty="0" smtClean="0"/>
              <a:t>A</a:t>
            </a:r>
            <a:r>
              <a:rPr lang="en-US" altLang="en-US" sz="2000" dirty="0" smtClean="0"/>
              <a:t> will send 10 more probes, </a:t>
            </a:r>
            <a:r>
              <a:rPr lang="en-US" altLang="en-US" sz="2000" dirty="0" smtClean="0"/>
              <a:t>	each 75</a:t>
            </a:r>
            <a:r>
              <a:rPr lang="en-US" altLang="en-US" sz="2000" dirty="0"/>
              <a:t> </a:t>
            </a:r>
            <a:r>
              <a:rPr lang="en-US" altLang="en-US" sz="2000" dirty="0" smtClean="0"/>
              <a:t>seconds </a:t>
            </a:r>
            <a:r>
              <a:rPr lang="en-US" altLang="en-US" sz="2000" dirty="0" smtClean="0"/>
              <a:t>apart. If </a:t>
            </a:r>
            <a:r>
              <a:rPr lang="en-US" altLang="en-US" sz="2000" b="1" dirty="0" smtClean="0"/>
              <a:t>A</a:t>
            </a:r>
            <a:r>
              <a:rPr lang="en-US" altLang="en-US" sz="2000" dirty="0" smtClean="0"/>
              <a:t> </a:t>
            </a:r>
            <a:r>
              <a:rPr lang="en-US" altLang="en-US" sz="2000" dirty="0" smtClean="0"/>
              <a:t>	does </a:t>
            </a:r>
            <a:r>
              <a:rPr lang="en-US" altLang="en-US" sz="2000" dirty="0" smtClean="0"/>
              <a:t>not get a </a:t>
            </a:r>
            <a:r>
              <a:rPr lang="en-US" altLang="en-US" sz="2000" dirty="0" smtClean="0"/>
              <a:t>response</a:t>
            </a:r>
            <a:r>
              <a:rPr lang="en-US" altLang="en-US" sz="2000" dirty="0" smtClean="0"/>
              <a:t>, it </a:t>
            </a:r>
            <a:r>
              <a:rPr lang="en-US" altLang="en-US" sz="2000" dirty="0" smtClean="0"/>
              <a:t>	will </a:t>
            </a:r>
            <a:r>
              <a:rPr lang="en-US" altLang="en-US" sz="2000" dirty="0" smtClean="0"/>
              <a:t>close the connection</a:t>
            </a:r>
            <a:r>
              <a:rPr lang="en-US" altLang="en-US" dirty="0" smtClean="0"/>
              <a:t> </a:t>
            </a:r>
          </a:p>
          <a:p>
            <a:pPr>
              <a:buFontTx/>
              <a:buNone/>
              <a:tabLst>
                <a:tab pos="4568825" algn="l"/>
                <a:tab pos="5661025" algn="l"/>
              </a:tabLst>
            </a:pPr>
            <a:r>
              <a:rPr lang="en-US" altLang="en-US" sz="2000" dirty="0" smtClean="0"/>
              <a:t>	(3)</a:t>
            </a:r>
            <a:r>
              <a:rPr lang="en-US" altLang="en-US" dirty="0" smtClean="0"/>
              <a:t> </a:t>
            </a:r>
            <a:r>
              <a:rPr lang="en-US" altLang="en-US" sz="2000" b="1" dirty="0" smtClean="0">
                <a:solidFill>
                  <a:schemeClr val="accent2"/>
                </a:solidFill>
              </a:rPr>
              <a:t>B</a:t>
            </a:r>
            <a:r>
              <a:rPr lang="en-US" altLang="en-US" sz="2000" dirty="0" smtClean="0">
                <a:solidFill>
                  <a:schemeClr val="accent2"/>
                </a:solidFill>
              </a:rPr>
              <a:t> has rebooted:</a:t>
            </a:r>
            <a:r>
              <a:rPr lang="en-US" altLang="en-US" sz="2000" dirty="0" smtClean="0"/>
              <a:t>	</a:t>
            </a:r>
            <a:r>
              <a:rPr lang="en-US" altLang="en-US" sz="2000" b="1" dirty="0" smtClean="0"/>
              <a:t>B</a:t>
            </a:r>
            <a:r>
              <a:rPr lang="en-US" altLang="en-US" sz="2000" dirty="0" smtClean="0"/>
              <a:t> will send a RST segment</a:t>
            </a:r>
            <a:br>
              <a:rPr lang="en-US" altLang="en-US" sz="2000" dirty="0" smtClean="0"/>
            </a:br>
            <a:r>
              <a:rPr lang="en-US" altLang="en-US" sz="2000" dirty="0" smtClean="0"/>
              <a:t>(4) </a:t>
            </a:r>
            <a:r>
              <a:rPr lang="en-US" altLang="en-US" sz="2000" b="1" dirty="0" smtClean="0">
                <a:solidFill>
                  <a:schemeClr val="accent2"/>
                </a:solidFill>
              </a:rPr>
              <a:t>B</a:t>
            </a:r>
            <a:r>
              <a:rPr lang="en-US" altLang="en-US" sz="2000" dirty="0" smtClean="0">
                <a:solidFill>
                  <a:schemeClr val="accent2"/>
                </a:solidFill>
              </a:rPr>
              <a:t> is up, but unreachable:</a:t>
            </a:r>
            <a:r>
              <a:rPr lang="en-US" altLang="en-US" sz="2000" dirty="0" smtClean="0"/>
              <a:t>	Looks to</a:t>
            </a:r>
            <a:r>
              <a:rPr lang="en-US" altLang="en-US" sz="2000" b="1" dirty="0" smtClean="0"/>
              <a:t> A </a:t>
            </a:r>
            <a:r>
              <a:rPr lang="en-US" altLang="en-US" sz="2000" dirty="0" smtClean="0"/>
              <a:t>the same as (2)</a:t>
            </a:r>
          </a:p>
        </p:txBody>
      </p:sp>
    </p:spTree>
    <p:extLst>
      <p:ext uri="{BB962C8B-B14F-4D97-AF65-F5344CB8AC3E}">
        <p14:creationId xmlns:p14="http://schemas.microsoft.com/office/powerpoint/2010/main" val="389114875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28600"/>
            <a:ext cx="7886700" cy="930274"/>
          </a:xfrm>
        </p:spPr>
        <p:txBody>
          <a:bodyPr/>
          <a:lstStyle/>
          <a:p>
            <a:r>
              <a:rPr lang="en-US" dirty="0" smtClean="0"/>
              <a:t>TCP Options</a:t>
            </a:r>
            <a:endParaRPr lang="en-US" dirty="0"/>
          </a:p>
        </p:txBody>
      </p:sp>
      <p:sp>
        <p:nvSpPr>
          <p:cNvPr id="94211" name="Slide Number Placeholder 2"/>
          <p:cNvSpPr>
            <a:spLocks noGrp="1"/>
          </p:cNvSpPr>
          <p:nvPr>
            <p:ph type="sldNum" sz="quarter" idx="12"/>
          </p:nvPr>
        </p:nvSpPr>
        <p:spPr>
          <a:prstGeom prst="rect">
            <a:avLst/>
          </a:prstGeom>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67C26E8E-32D0-4D3B-B021-9BA2C46423C5}" type="slidenum">
              <a:rPr lang="en-US" altLang="en-US" b="0"/>
              <a:pPr/>
              <a:t>82</a:t>
            </a:fld>
            <a:endParaRPr lang="en-US" altLang="en-US" b="0"/>
          </a:p>
        </p:txBody>
      </p:sp>
      <p:sp>
        <p:nvSpPr>
          <p:cNvPr id="482311" name="Rectangle 7"/>
          <p:cNvSpPr>
            <a:spLocks noChangeArrowheads="1"/>
          </p:cNvSpPr>
          <p:nvPr/>
        </p:nvSpPr>
        <p:spPr bwMode="auto">
          <a:xfrm>
            <a:off x="628650" y="986135"/>
            <a:ext cx="8229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defRPr/>
            </a:pPr>
            <a:r>
              <a:rPr lang="en-US" altLang="en-US" dirty="0">
                <a:effectLst>
                  <a:outerShdw blurRad="38100" dist="38100" dir="2700000" algn="tl">
                    <a:srgbClr val="C0C0C0"/>
                  </a:outerShdw>
                </a:effectLst>
                <a:latin typeface="+mn-lt"/>
              </a:rPr>
              <a:t>The TCP header can have up to 40 bytes of optional information. </a:t>
            </a:r>
          </a:p>
        </p:txBody>
      </p:sp>
      <p:pic>
        <p:nvPicPr>
          <p:cNvPr id="11"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3569" y="1524000"/>
            <a:ext cx="7916862" cy="4390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43932185"/>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End-of-option option</a:t>
            </a:r>
          </a:p>
        </p:txBody>
      </p:sp>
      <p:sp>
        <p:nvSpPr>
          <p:cNvPr id="96259" name="Slide Number Placeholder 2"/>
          <p:cNvSpPr>
            <a:spLocks noGrp="1"/>
          </p:cNvSpPr>
          <p:nvPr>
            <p:ph type="sldNum" sz="quarter" idx="12"/>
          </p:nvPr>
        </p:nvSpPr>
        <p:spPr>
          <a:prstGeom prst="rect">
            <a:avLst/>
          </a:prstGeom>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3EE512C9-36F4-4C66-9181-20CE07E80D71}" type="slidenum">
              <a:rPr lang="en-US" altLang="en-US" b="0"/>
              <a:pPr/>
              <a:t>83</a:t>
            </a:fld>
            <a:endParaRPr lang="en-US" altLang="en-US" b="0"/>
          </a:p>
        </p:txBody>
      </p:sp>
      <p:pic>
        <p:nvPicPr>
          <p:cNvPr id="96268"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613" y="2443163"/>
            <a:ext cx="8740775" cy="197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69660650"/>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3" name="Slide Number Placeholder 2"/>
          <p:cNvSpPr>
            <a:spLocks noGrp="1"/>
          </p:cNvSpPr>
          <p:nvPr>
            <p:ph type="sldNum" sz="quarter" idx="4294967295"/>
          </p:nvPr>
        </p:nvSpPr>
        <p:spPr>
          <a:xfrm>
            <a:off x="7042150" y="6243638"/>
            <a:ext cx="1905000" cy="457200"/>
          </a:xfrm>
          <a:prstGeom prst="rect">
            <a:avLst/>
          </a:prstGeom>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A1F00906-3BE1-4687-ADC3-24A172398C3E}" type="slidenum">
              <a:rPr lang="en-US" altLang="en-US" b="0"/>
              <a:pPr/>
              <a:t>84</a:t>
            </a:fld>
            <a:endParaRPr lang="en-US" altLang="en-US" b="0"/>
          </a:p>
        </p:txBody>
      </p:sp>
      <p:sp>
        <p:nvSpPr>
          <p:cNvPr id="97284" name="Rectangle 2"/>
          <p:cNvSpPr>
            <a:spLocks noChangeArrowheads="1"/>
          </p:cNvSpPr>
          <p:nvPr/>
        </p:nvSpPr>
        <p:spPr bwMode="auto">
          <a:xfrm>
            <a:off x="838200" y="2195513"/>
            <a:ext cx="7543800" cy="646331"/>
          </a:xfrm>
          <a:prstGeom prst="rect">
            <a:avLst/>
          </a:prstGeom>
          <a:solidFill>
            <a:schemeClr val="bg1"/>
          </a:solidFill>
          <a:ln w="57150">
            <a:solidFill>
              <a:schemeClr val="accent5">
                <a:lumMod val="60000"/>
                <a:lumOff val="40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ts val="1200"/>
              </a:spcBef>
              <a:spcAft>
                <a:spcPts val="1000"/>
              </a:spcAft>
            </a:pPr>
            <a:r>
              <a:rPr lang="en-US" altLang="en-US" sz="3600" i="1">
                <a:latin typeface="Times New Roman" panose="02020603050405020304" pitchFamily="18" charset="0"/>
              </a:rPr>
              <a:t>EOP can be used only once.</a:t>
            </a:r>
          </a:p>
        </p:txBody>
      </p:sp>
    </p:spTree>
    <p:extLst>
      <p:ext uri="{BB962C8B-B14F-4D97-AF65-F5344CB8AC3E}">
        <p14:creationId xmlns:p14="http://schemas.microsoft.com/office/powerpoint/2010/main" val="3886712005"/>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No-operation </a:t>
            </a:r>
            <a:r>
              <a:rPr lang="en-US" dirty="0" smtClean="0"/>
              <a:t>option</a:t>
            </a:r>
            <a:endParaRPr lang="en-US" dirty="0"/>
          </a:p>
        </p:txBody>
      </p:sp>
      <p:sp>
        <p:nvSpPr>
          <p:cNvPr id="98307" name="Slide Number Placeholder 2"/>
          <p:cNvSpPr>
            <a:spLocks noGrp="1"/>
          </p:cNvSpPr>
          <p:nvPr>
            <p:ph type="sldNum" sz="quarter" idx="12"/>
          </p:nvPr>
        </p:nvSpPr>
        <p:spPr>
          <a:prstGeom prst="rect">
            <a:avLst/>
          </a:prstGeom>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F56E6F14-B1D5-48DB-8D28-8A6E3CF72F50}" type="slidenum">
              <a:rPr lang="en-US" altLang="en-US" b="0"/>
              <a:pPr/>
              <a:t>85</a:t>
            </a:fld>
            <a:endParaRPr lang="en-US" altLang="en-US" b="0"/>
          </a:p>
        </p:txBody>
      </p:sp>
      <p:pic>
        <p:nvPicPr>
          <p:cNvPr id="98316"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613" y="1600200"/>
            <a:ext cx="8053387" cy="306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469232" y="5105400"/>
            <a:ext cx="7924800" cy="1200329"/>
          </a:xfrm>
          <a:prstGeom prst="rect">
            <a:avLst/>
          </a:prstGeom>
          <a:noFill/>
          <a:effectLst/>
        </p:spPr>
        <p:txBody>
          <a:bodyPr wrap="square" rtlCol="0">
            <a:spAutoFit/>
          </a:bodyPr>
          <a:lstStyle/>
          <a:p>
            <a:r>
              <a:rPr lang="en-US" dirty="0">
                <a:solidFill>
                  <a:schemeClr val="accent1"/>
                </a:solidFill>
              </a:rPr>
              <a:t>An option may begin on any byte boundary. The TCP header must be padded with zeros to make the header length a multiple of 32 bits.</a:t>
            </a:r>
          </a:p>
        </p:txBody>
      </p:sp>
    </p:spTree>
    <p:extLst>
      <p:ext uri="{BB962C8B-B14F-4D97-AF65-F5344CB8AC3E}">
        <p14:creationId xmlns:p14="http://schemas.microsoft.com/office/powerpoint/2010/main" val="1708024274"/>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1" name="Slide Number Placeholder 2"/>
          <p:cNvSpPr>
            <a:spLocks noGrp="1"/>
          </p:cNvSpPr>
          <p:nvPr>
            <p:ph type="sldNum" sz="quarter" idx="4294967295"/>
          </p:nvPr>
        </p:nvSpPr>
        <p:spPr>
          <a:xfrm>
            <a:off x="7042150" y="6243638"/>
            <a:ext cx="1905000" cy="457200"/>
          </a:xfrm>
          <a:prstGeom prst="rect">
            <a:avLst/>
          </a:prstGeom>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6E6BC822-9C64-422A-AD81-A5EECDF50FE9}" type="slidenum">
              <a:rPr lang="en-US" altLang="en-US" b="0"/>
              <a:pPr/>
              <a:t>86</a:t>
            </a:fld>
            <a:endParaRPr lang="en-US" altLang="en-US" b="0"/>
          </a:p>
        </p:txBody>
      </p:sp>
      <p:sp>
        <p:nvSpPr>
          <p:cNvPr id="99332" name="Rectangle 2"/>
          <p:cNvSpPr>
            <a:spLocks noChangeArrowheads="1"/>
          </p:cNvSpPr>
          <p:nvPr/>
        </p:nvSpPr>
        <p:spPr bwMode="auto">
          <a:xfrm>
            <a:off x="838200" y="2959100"/>
            <a:ext cx="7543800" cy="646331"/>
          </a:xfrm>
          <a:prstGeom prst="rect">
            <a:avLst/>
          </a:prstGeom>
          <a:solidFill>
            <a:schemeClr val="bg1"/>
          </a:solidFill>
          <a:ln w="57150">
            <a:solidFill>
              <a:schemeClr val="accent5">
                <a:lumMod val="60000"/>
                <a:lumOff val="40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ts val="1200"/>
              </a:spcBef>
              <a:spcAft>
                <a:spcPts val="1000"/>
              </a:spcAft>
            </a:pPr>
            <a:r>
              <a:rPr lang="en-US" altLang="en-US" sz="3600" i="1">
                <a:latin typeface="Times New Roman" panose="02020603050405020304" pitchFamily="18" charset="0"/>
              </a:rPr>
              <a:t>NOP can be used more than once.</a:t>
            </a:r>
          </a:p>
        </p:txBody>
      </p:sp>
    </p:spTree>
    <p:extLst>
      <p:ext uri="{BB962C8B-B14F-4D97-AF65-F5344CB8AC3E}">
        <p14:creationId xmlns:p14="http://schemas.microsoft.com/office/powerpoint/2010/main" val="355783627"/>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Maximum-segment-size </a:t>
            </a:r>
            <a:r>
              <a:rPr lang="en-US" dirty="0" smtClean="0"/>
              <a:t>option</a:t>
            </a:r>
            <a:endParaRPr lang="en-US" dirty="0"/>
          </a:p>
        </p:txBody>
      </p:sp>
      <p:sp>
        <p:nvSpPr>
          <p:cNvPr id="100355" name="Slide Number Placeholder 2"/>
          <p:cNvSpPr>
            <a:spLocks noGrp="1"/>
          </p:cNvSpPr>
          <p:nvPr>
            <p:ph type="sldNum" sz="quarter" idx="12"/>
          </p:nvPr>
        </p:nvSpPr>
        <p:spPr>
          <a:prstGeom prst="rect">
            <a:avLst/>
          </a:prstGeom>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DEC2EBEC-7119-415A-A2B3-DA31384D92C8}" type="slidenum">
              <a:rPr lang="en-US" altLang="en-US" b="0"/>
              <a:pPr/>
              <a:t>87</a:t>
            </a:fld>
            <a:endParaRPr lang="en-US" altLang="en-US" b="0"/>
          </a:p>
        </p:txBody>
      </p:sp>
      <p:pic>
        <p:nvPicPr>
          <p:cNvPr id="100364"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0688" y="3068638"/>
            <a:ext cx="8418512" cy="1046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92352391"/>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9" name="Slide Number Placeholder 2"/>
          <p:cNvSpPr>
            <a:spLocks noGrp="1"/>
          </p:cNvSpPr>
          <p:nvPr>
            <p:ph type="sldNum" sz="quarter" idx="4294967295"/>
          </p:nvPr>
        </p:nvSpPr>
        <p:spPr>
          <a:xfrm>
            <a:off x="7042150" y="6243638"/>
            <a:ext cx="1905000" cy="457200"/>
          </a:xfrm>
          <a:prstGeom prst="rect">
            <a:avLst/>
          </a:prstGeom>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0CB001DF-B0F2-4562-A144-02EADFAB3ACC}" type="slidenum">
              <a:rPr lang="en-US" altLang="en-US" b="0"/>
              <a:pPr/>
              <a:t>88</a:t>
            </a:fld>
            <a:endParaRPr lang="en-US" altLang="en-US" b="0"/>
          </a:p>
        </p:txBody>
      </p:sp>
      <p:sp>
        <p:nvSpPr>
          <p:cNvPr id="101380" name="Rectangle 2"/>
          <p:cNvSpPr>
            <a:spLocks noChangeArrowheads="1"/>
          </p:cNvSpPr>
          <p:nvPr/>
        </p:nvSpPr>
        <p:spPr bwMode="auto">
          <a:xfrm>
            <a:off x="838200" y="2195513"/>
            <a:ext cx="7543800" cy="1754326"/>
          </a:xfrm>
          <a:prstGeom prst="rect">
            <a:avLst/>
          </a:prstGeom>
          <a:solidFill>
            <a:schemeClr val="bg1"/>
          </a:solidFill>
          <a:ln w="57150">
            <a:solidFill>
              <a:schemeClr val="accent5">
                <a:lumMod val="60000"/>
                <a:lumOff val="40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ts val="1200"/>
              </a:spcBef>
              <a:spcAft>
                <a:spcPts val="1000"/>
              </a:spcAft>
            </a:pPr>
            <a:r>
              <a:rPr lang="en-US" altLang="en-US" sz="3600" i="1">
                <a:latin typeface="Times New Roman" panose="02020603050405020304" pitchFamily="18" charset="0"/>
              </a:rPr>
              <a:t>The value of MSS is determined during connection establishment and does not change during the connection.</a:t>
            </a:r>
          </a:p>
        </p:txBody>
      </p:sp>
    </p:spTree>
    <p:extLst>
      <p:ext uri="{BB962C8B-B14F-4D97-AF65-F5344CB8AC3E}">
        <p14:creationId xmlns:p14="http://schemas.microsoft.com/office/powerpoint/2010/main" val="3936215625"/>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Window-scale-factor </a:t>
            </a:r>
            <a:r>
              <a:rPr lang="en-US" dirty="0" smtClean="0"/>
              <a:t>option</a:t>
            </a:r>
            <a:endParaRPr lang="en-US" dirty="0"/>
          </a:p>
        </p:txBody>
      </p:sp>
      <p:sp>
        <p:nvSpPr>
          <p:cNvPr id="102403" name="Slide Number Placeholder 2"/>
          <p:cNvSpPr>
            <a:spLocks noGrp="1"/>
          </p:cNvSpPr>
          <p:nvPr>
            <p:ph type="sldNum" sz="quarter" idx="12"/>
          </p:nvPr>
        </p:nvSpPr>
        <p:spPr>
          <a:prstGeom prst="rect">
            <a:avLst/>
          </a:prstGeom>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AFD50256-22AB-4C80-8955-AA71577D4198}" type="slidenum">
              <a:rPr lang="en-US" altLang="en-US" b="0"/>
              <a:pPr/>
              <a:t>89</a:t>
            </a:fld>
            <a:endParaRPr lang="en-US" altLang="en-US" b="0"/>
          </a:p>
        </p:txBody>
      </p:sp>
      <p:pic>
        <p:nvPicPr>
          <p:cNvPr id="102412"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188" y="2774950"/>
            <a:ext cx="7921625" cy="1308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895419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Slide Number Placeholder 2"/>
          <p:cNvSpPr>
            <a:spLocks noGrp="1"/>
          </p:cNvSpPr>
          <p:nvPr>
            <p:ph type="sldNum" sz="quarter" idx="4294967295"/>
          </p:nvPr>
        </p:nvSpPr>
        <p:spPr>
          <a:xfrm>
            <a:off x="7042150" y="6243638"/>
            <a:ext cx="1905000" cy="457200"/>
          </a:xfrm>
          <a:prstGeom prst="rect">
            <a:avLst/>
          </a:prstGeom>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48CEA8C6-0A14-4DCC-AF1E-86728184D136}" type="slidenum">
              <a:rPr lang="en-US" altLang="en-US" b="0"/>
              <a:pPr/>
              <a:t>9</a:t>
            </a:fld>
            <a:endParaRPr lang="en-US" altLang="en-US" b="0"/>
          </a:p>
        </p:txBody>
      </p:sp>
      <p:sp>
        <p:nvSpPr>
          <p:cNvPr id="14340" name="Rectangle 2"/>
          <p:cNvSpPr>
            <a:spLocks noChangeArrowheads="1"/>
          </p:cNvSpPr>
          <p:nvPr/>
        </p:nvSpPr>
        <p:spPr bwMode="auto">
          <a:xfrm>
            <a:off x="392113" y="1295400"/>
            <a:ext cx="81534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spcBef>
                <a:spcPct val="50000"/>
              </a:spcBef>
            </a:pPr>
            <a:r>
              <a:rPr lang="en-US" altLang="en-US" sz="2400" i="1">
                <a:latin typeface="Times New Roman" panose="02020603050405020304" pitchFamily="18" charset="0"/>
              </a:rPr>
              <a:t>Suppose a TCP connection is transferring a file of 5000 bytes. The first byte is numbered 10001. What are the sequence numbers for each segment if data is sent in five segments, each carrying 1000 bytes?</a:t>
            </a:r>
          </a:p>
        </p:txBody>
      </p:sp>
      <p:sp>
        <p:nvSpPr>
          <p:cNvPr id="14341" name="Text Box 3"/>
          <p:cNvSpPr txBox="1">
            <a:spLocks noChangeArrowheads="1"/>
          </p:cNvSpPr>
          <p:nvPr/>
        </p:nvSpPr>
        <p:spPr bwMode="auto">
          <a:xfrm>
            <a:off x="457200" y="454818"/>
            <a:ext cx="2209800" cy="519113"/>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z="2400" i="1" dirty="0">
                <a:solidFill>
                  <a:schemeClr val="folHlink"/>
                </a:solidFill>
                <a:latin typeface="Algerian" panose="04020705040A02060702" pitchFamily="82" charset="0"/>
              </a:rPr>
              <a:t>Example</a:t>
            </a:r>
            <a:r>
              <a:rPr lang="en-US" altLang="en-US" sz="2800" i="1" dirty="0">
                <a:solidFill>
                  <a:schemeClr val="folHlink"/>
                </a:solidFill>
                <a:latin typeface="Algerian" panose="04020705040A02060702" pitchFamily="82" charset="0"/>
              </a:rPr>
              <a:t> </a:t>
            </a:r>
          </a:p>
        </p:txBody>
      </p:sp>
      <p:sp>
        <p:nvSpPr>
          <p:cNvPr id="14343" name="Rectangle 5"/>
          <p:cNvSpPr>
            <a:spLocks noChangeArrowheads="1"/>
          </p:cNvSpPr>
          <p:nvPr/>
        </p:nvSpPr>
        <p:spPr bwMode="auto">
          <a:xfrm>
            <a:off x="381000" y="2971800"/>
            <a:ext cx="8153400" cy="822325"/>
          </a:xfrm>
          <a:prstGeom prst="rect">
            <a:avLst/>
          </a:prstGeom>
          <a:noFill/>
          <a:ln>
            <a:noFill/>
          </a:ln>
          <a:effectLst/>
          <a:extLst>
            <a:ext uri="{909E8E84-426E-40DD-AFC4-6F175D3DCCD1}">
              <a14:hiddenFill xmlns:a14="http://schemas.microsoft.com/office/drawing/2010/main">
                <a:solidFill>
                  <a:srgbClr val="B2B2B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spcBef>
                <a:spcPct val="50000"/>
              </a:spcBef>
            </a:pPr>
            <a:r>
              <a:rPr lang="en-US" altLang="en-US" sz="2400" i="1">
                <a:solidFill>
                  <a:schemeClr val="folHlink"/>
                </a:solidFill>
                <a:latin typeface="Times New Roman" panose="02020603050405020304" pitchFamily="18" charset="0"/>
              </a:rPr>
              <a:t>Solution</a:t>
            </a:r>
            <a:r>
              <a:rPr lang="en-US" altLang="en-US" sz="2400" i="1">
                <a:latin typeface="Times New Roman" panose="02020603050405020304" pitchFamily="18" charset="0"/>
              </a:rPr>
              <a:t/>
            </a:r>
            <a:br>
              <a:rPr lang="en-US" altLang="en-US" sz="2400" i="1">
                <a:latin typeface="Times New Roman" panose="02020603050405020304" pitchFamily="18" charset="0"/>
              </a:rPr>
            </a:br>
            <a:r>
              <a:rPr lang="en-US" altLang="en-US" sz="2400" i="1">
                <a:latin typeface="Times New Roman" panose="02020603050405020304" pitchFamily="18" charset="0"/>
              </a:rPr>
              <a:t>The following shows the sequence number for each segment:</a:t>
            </a:r>
          </a:p>
        </p:txBody>
      </p:sp>
      <p:sp>
        <p:nvSpPr>
          <p:cNvPr id="14344" name="Rectangle 6"/>
          <p:cNvSpPr>
            <a:spLocks noChangeArrowheads="1"/>
          </p:cNvSpPr>
          <p:nvPr/>
        </p:nvSpPr>
        <p:spPr bwMode="auto">
          <a:xfrm>
            <a:off x="457200" y="3962400"/>
            <a:ext cx="8153400" cy="2225675"/>
          </a:xfrm>
          <a:prstGeom prst="rect">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spcBef>
                <a:spcPct val="50000"/>
              </a:spcBef>
            </a:pPr>
            <a:r>
              <a:rPr lang="en-US" altLang="en-US" sz="2000" i="1">
                <a:solidFill>
                  <a:schemeClr val="folHlink"/>
                </a:solidFill>
                <a:latin typeface="Times New Roman" panose="02020603050405020304" pitchFamily="18" charset="0"/>
              </a:rPr>
              <a:t>Segment 1</a:t>
            </a:r>
            <a:r>
              <a:rPr lang="en-US" altLang="en-US" sz="2000" i="1">
                <a:latin typeface="Times New Roman" panose="02020603050405020304" pitchFamily="18" charset="0"/>
              </a:rPr>
              <a:t> </a:t>
            </a:r>
            <a:r>
              <a:rPr lang="en-US" altLang="en-US" sz="2000" i="1">
                <a:solidFill>
                  <a:schemeClr val="hlink"/>
                </a:solidFill>
                <a:latin typeface="Times New Roman" panose="02020603050405020304" pitchFamily="18" charset="0"/>
              </a:rPr>
              <a:t>➡</a:t>
            </a:r>
            <a:r>
              <a:rPr lang="en-US" altLang="en-US" sz="2000" i="1">
                <a:latin typeface="Times New Roman" panose="02020603050405020304" pitchFamily="18" charset="0"/>
              </a:rPr>
              <a:t> Sequence Number: 10,001 (range: 10,001 to 11,000)</a:t>
            </a:r>
          </a:p>
          <a:p>
            <a:pPr algn="just">
              <a:spcBef>
                <a:spcPct val="50000"/>
              </a:spcBef>
            </a:pPr>
            <a:r>
              <a:rPr lang="en-US" altLang="en-US" sz="2000" i="1">
                <a:solidFill>
                  <a:schemeClr val="folHlink"/>
                </a:solidFill>
                <a:latin typeface="Times New Roman" panose="02020603050405020304" pitchFamily="18" charset="0"/>
              </a:rPr>
              <a:t>Segment 2</a:t>
            </a:r>
            <a:r>
              <a:rPr lang="en-US" altLang="en-US" sz="2000" i="1">
                <a:latin typeface="Times New Roman" panose="02020603050405020304" pitchFamily="18" charset="0"/>
              </a:rPr>
              <a:t> </a:t>
            </a:r>
            <a:r>
              <a:rPr lang="en-US" altLang="en-US" sz="2000" i="1">
                <a:solidFill>
                  <a:schemeClr val="hlink"/>
                </a:solidFill>
                <a:latin typeface="Times New Roman" panose="02020603050405020304" pitchFamily="18" charset="0"/>
              </a:rPr>
              <a:t>➡</a:t>
            </a:r>
            <a:r>
              <a:rPr lang="en-US" altLang="en-US" sz="2000" i="1">
                <a:latin typeface="Times New Roman" panose="02020603050405020304" pitchFamily="18" charset="0"/>
              </a:rPr>
              <a:t> Sequence Number: 11,001 (range: 11,001 to 12,000)</a:t>
            </a:r>
          </a:p>
          <a:p>
            <a:pPr algn="just">
              <a:spcBef>
                <a:spcPct val="50000"/>
              </a:spcBef>
            </a:pPr>
            <a:r>
              <a:rPr lang="en-US" altLang="en-US" sz="2000" i="1">
                <a:solidFill>
                  <a:schemeClr val="folHlink"/>
                </a:solidFill>
                <a:latin typeface="Times New Roman" panose="02020603050405020304" pitchFamily="18" charset="0"/>
              </a:rPr>
              <a:t>Segment 3</a:t>
            </a:r>
            <a:r>
              <a:rPr lang="en-US" altLang="en-US" sz="2000" i="1">
                <a:latin typeface="Times New Roman" panose="02020603050405020304" pitchFamily="18" charset="0"/>
              </a:rPr>
              <a:t> </a:t>
            </a:r>
            <a:r>
              <a:rPr lang="en-US" altLang="en-US" sz="2000" i="1">
                <a:solidFill>
                  <a:schemeClr val="hlink"/>
                </a:solidFill>
                <a:latin typeface="Times New Roman" panose="02020603050405020304" pitchFamily="18" charset="0"/>
              </a:rPr>
              <a:t>➡</a:t>
            </a:r>
            <a:r>
              <a:rPr lang="en-US" altLang="en-US" sz="2000" i="1">
                <a:latin typeface="Times New Roman" panose="02020603050405020304" pitchFamily="18" charset="0"/>
              </a:rPr>
              <a:t> Sequence Number: 12,001 (range: 12,001 to 13,000)</a:t>
            </a:r>
          </a:p>
          <a:p>
            <a:pPr algn="just">
              <a:spcBef>
                <a:spcPct val="50000"/>
              </a:spcBef>
            </a:pPr>
            <a:r>
              <a:rPr lang="en-US" altLang="en-US" sz="2000" i="1">
                <a:solidFill>
                  <a:schemeClr val="folHlink"/>
                </a:solidFill>
                <a:latin typeface="Times New Roman" panose="02020603050405020304" pitchFamily="18" charset="0"/>
              </a:rPr>
              <a:t>Segment 4</a:t>
            </a:r>
            <a:r>
              <a:rPr lang="en-US" altLang="en-US" sz="2000" i="1">
                <a:latin typeface="Times New Roman" panose="02020603050405020304" pitchFamily="18" charset="0"/>
              </a:rPr>
              <a:t> </a:t>
            </a:r>
            <a:r>
              <a:rPr lang="en-US" altLang="en-US" sz="2000" i="1">
                <a:solidFill>
                  <a:schemeClr val="hlink"/>
                </a:solidFill>
                <a:latin typeface="Times New Roman" panose="02020603050405020304" pitchFamily="18" charset="0"/>
              </a:rPr>
              <a:t>➡</a:t>
            </a:r>
            <a:r>
              <a:rPr lang="en-US" altLang="en-US" sz="2000" i="1">
                <a:latin typeface="Times New Roman" panose="02020603050405020304" pitchFamily="18" charset="0"/>
              </a:rPr>
              <a:t> Sequence Number: 13,001 (range: 13,001 to 14,000)</a:t>
            </a:r>
          </a:p>
          <a:p>
            <a:pPr algn="just">
              <a:spcBef>
                <a:spcPct val="50000"/>
              </a:spcBef>
            </a:pPr>
            <a:r>
              <a:rPr lang="en-US" altLang="en-US" sz="2000" i="1">
                <a:solidFill>
                  <a:schemeClr val="folHlink"/>
                </a:solidFill>
                <a:latin typeface="Times New Roman" panose="02020603050405020304" pitchFamily="18" charset="0"/>
              </a:rPr>
              <a:t>Segment 5</a:t>
            </a:r>
            <a:r>
              <a:rPr lang="en-US" altLang="en-US" sz="2000" i="1">
                <a:latin typeface="Times New Roman" panose="02020603050405020304" pitchFamily="18" charset="0"/>
              </a:rPr>
              <a:t> </a:t>
            </a:r>
            <a:r>
              <a:rPr lang="en-US" altLang="en-US" sz="2000" i="1">
                <a:solidFill>
                  <a:schemeClr val="hlink"/>
                </a:solidFill>
                <a:latin typeface="Times New Roman" panose="02020603050405020304" pitchFamily="18" charset="0"/>
              </a:rPr>
              <a:t>➡</a:t>
            </a:r>
            <a:r>
              <a:rPr lang="en-US" altLang="en-US" sz="2000" i="1">
                <a:latin typeface="Times New Roman" panose="02020603050405020304" pitchFamily="18" charset="0"/>
              </a:rPr>
              <a:t> Sequence Number: 14,001 (range: 14,001 to 15,000)</a:t>
            </a:r>
          </a:p>
        </p:txBody>
      </p:sp>
    </p:spTree>
    <p:extLst>
      <p:ext uri="{BB962C8B-B14F-4D97-AF65-F5344CB8AC3E}">
        <p14:creationId xmlns:p14="http://schemas.microsoft.com/office/powerpoint/2010/main" val="1182931842"/>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7" name="Slide Number Placeholder 2"/>
          <p:cNvSpPr>
            <a:spLocks noGrp="1"/>
          </p:cNvSpPr>
          <p:nvPr>
            <p:ph type="sldNum" sz="quarter" idx="4294967295"/>
          </p:nvPr>
        </p:nvSpPr>
        <p:spPr>
          <a:xfrm>
            <a:off x="7042150" y="6243638"/>
            <a:ext cx="1905000" cy="457200"/>
          </a:xfrm>
          <a:prstGeom prst="rect">
            <a:avLst/>
          </a:prstGeom>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1B35E04E-88CD-41ED-9AC9-BBF9FF1B2F63}" type="slidenum">
              <a:rPr lang="en-US" altLang="en-US" b="0"/>
              <a:pPr/>
              <a:t>90</a:t>
            </a:fld>
            <a:endParaRPr lang="en-US" altLang="en-US" b="0"/>
          </a:p>
        </p:txBody>
      </p:sp>
      <p:sp>
        <p:nvSpPr>
          <p:cNvPr id="103428" name="Rectangle 2"/>
          <p:cNvSpPr>
            <a:spLocks noChangeArrowheads="1"/>
          </p:cNvSpPr>
          <p:nvPr/>
        </p:nvSpPr>
        <p:spPr bwMode="auto">
          <a:xfrm>
            <a:off x="838200" y="2195513"/>
            <a:ext cx="7543800" cy="2346325"/>
          </a:xfrm>
          <a:prstGeom prst="rect">
            <a:avLst/>
          </a:prstGeom>
          <a:solidFill>
            <a:schemeClr val="bg1"/>
          </a:solidFill>
          <a:ln w="57150">
            <a:solidFill>
              <a:schemeClr val="accent5">
                <a:lumMod val="60000"/>
                <a:lumOff val="40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ts val="1200"/>
              </a:spcBef>
              <a:spcAft>
                <a:spcPts val="1000"/>
              </a:spcAft>
            </a:pPr>
            <a:r>
              <a:rPr lang="en-US" altLang="en-US" sz="3600" i="1">
                <a:latin typeface="Times New Roman" panose="02020603050405020304" pitchFamily="18" charset="0"/>
              </a:rPr>
              <a:t>The value of the window scale factor can be determined only during connection establishment; it does not change during the connection.</a:t>
            </a:r>
          </a:p>
        </p:txBody>
      </p:sp>
    </p:spTree>
    <p:extLst>
      <p:ext uri="{BB962C8B-B14F-4D97-AF65-F5344CB8AC3E}">
        <p14:creationId xmlns:p14="http://schemas.microsoft.com/office/powerpoint/2010/main" val="724726197"/>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Timestamp </a:t>
            </a:r>
            <a:r>
              <a:rPr lang="en-US" dirty="0" smtClean="0"/>
              <a:t>option</a:t>
            </a:r>
            <a:endParaRPr lang="en-US" dirty="0"/>
          </a:p>
        </p:txBody>
      </p:sp>
      <p:sp>
        <p:nvSpPr>
          <p:cNvPr id="104451" name="Slide Number Placeholder 2"/>
          <p:cNvSpPr>
            <a:spLocks noGrp="1"/>
          </p:cNvSpPr>
          <p:nvPr>
            <p:ph type="sldNum" sz="quarter" idx="12"/>
          </p:nvPr>
        </p:nvSpPr>
        <p:spPr>
          <a:prstGeom prst="rect">
            <a:avLst/>
          </a:prstGeom>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F3C31AAD-5B06-4F5B-878A-4205934F11DA}" type="slidenum">
              <a:rPr lang="en-US" altLang="en-US" b="0"/>
              <a:pPr/>
              <a:t>91</a:t>
            </a:fld>
            <a:endParaRPr lang="en-US" altLang="en-US" b="0"/>
          </a:p>
        </p:txBody>
      </p:sp>
      <p:pic>
        <p:nvPicPr>
          <p:cNvPr id="104460" name="Picture 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4488" y="2116138"/>
            <a:ext cx="8418512" cy="3903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03549717"/>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5" name="Slide Number Placeholder 2"/>
          <p:cNvSpPr>
            <a:spLocks noGrp="1"/>
          </p:cNvSpPr>
          <p:nvPr>
            <p:ph type="sldNum" sz="quarter" idx="4294967295"/>
          </p:nvPr>
        </p:nvSpPr>
        <p:spPr>
          <a:xfrm>
            <a:off x="7042150" y="6243638"/>
            <a:ext cx="1905000" cy="457200"/>
          </a:xfrm>
          <a:prstGeom prst="rect">
            <a:avLst/>
          </a:prstGeom>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2C6E983E-F9A1-478C-B22B-9DE575519C58}" type="slidenum">
              <a:rPr lang="en-US" altLang="en-US" b="0"/>
              <a:pPr/>
              <a:t>92</a:t>
            </a:fld>
            <a:endParaRPr lang="en-US" altLang="en-US" b="0"/>
          </a:p>
        </p:txBody>
      </p:sp>
      <p:sp>
        <p:nvSpPr>
          <p:cNvPr id="105476" name="Rectangle 2"/>
          <p:cNvSpPr>
            <a:spLocks noChangeArrowheads="1"/>
          </p:cNvSpPr>
          <p:nvPr/>
        </p:nvSpPr>
        <p:spPr bwMode="auto">
          <a:xfrm>
            <a:off x="838200" y="2195513"/>
            <a:ext cx="7543800" cy="1797050"/>
          </a:xfrm>
          <a:prstGeom prst="rect">
            <a:avLst/>
          </a:prstGeom>
          <a:solidFill>
            <a:schemeClr val="bg1"/>
          </a:solidFill>
          <a:ln w="57150">
            <a:solidFill>
              <a:schemeClr val="accent5">
                <a:lumMod val="60000"/>
                <a:lumOff val="40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ts val="1200"/>
              </a:spcBef>
              <a:spcAft>
                <a:spcPts val="1000"/>
              </a:spcAft>
            </a:pPr>
            <a:r>
              <a:rPr lang="en-US" altLang="en-US" sz="3600" i="1">
                <a:latin typeface="Times New Roman" panose="02020603050405020304" pitchFamily="18" charset="0"/>
              </a:rPr>
              <a:t>One application of the timestamp option is the calculation of round trip time (RTT).</a:t>
            </a:r>
          </a:p>
        </p:txBody>
      </p:sp>
    </p:spTree>
    <p:extLst>
      <p:ext uri="{BB962C8B-B14F-4D97-AF65-F5344CB8AC3E}">
        <p14:creationId xmlns:p14="http://schemas.microsoft.com/office/powerpoint/2010/main" val="2621350877"/>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04800"/>
            <a:ext cx="7886700" cy="396873"/>
          </a:xfrm>
        </p:spPr>
        <p:txBody>
          <a:bodyPr>
            <a:normAutofit fontScale="90000"/>
          </a:bodyPr>
          <a:lstStyle/>
          <a:p>
            <a:r>
              <a:rPr lang="en-US" dirty="0"/>
              <a:t>Example </a:t>
            </a:r>
            <a:r>
              <a:rPr lang="en-US" dirty="0" smtClean="0"/>
              <a:t>12</a:t>
            </a:r>
            <a:endParaRPr lang="en-US" dirty="0"/>
          </a:p>
        </p:txBody>
      </p:sp>
      <p:sp>
        <p:nvSpPr>
          <p:cNvPr id="109571" name="Slide Number Placeholder 2"/>
          <p:cNvSpPr>
            <a:spLocks noGrp="1"/>
          </p:cNvSpPr>
          <p:nvPr>
            <p:ph type="sldNum" sz="quarter" idx="12"/>
          </p:nvPr>
        </p:nvSpPr>
        <p:spPr>
          <a:prstGeom prst="rect">
            <a:avLst/>
          </a:prstGeom>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8B1B6BE0-6F3B-4852-8656-2D13F4F1D1CF}" type="slidenum">
              <a:rPr lang="en-US" altLang="en-US" b="0"/>
              <a:pPr/>
              <a:t>93</a:t>
            </a:fld>
            <a:endParaRPr lang="en-US" altLang="en-US" b="0"/>
          </a:p>
        </p:txBody>
      </p:sp>
      <p:pic>
        <p:nvPicPr>
          <p:cNvPr id="109580"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762000"/>
            <a:ext cx="7815263" cy="542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24157705"/>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5" name="Slide Number Placeholder 2"/>
          <p:cNvSpPr>
            <a:spLocks noGrp="1"/>
          </p:cNvSpPr>
          <p:nvPr>
            <p:ph type="sldNum" sz="quarter" idx="4294967295"/>
          </p:nvPr>
        </p:nvSpPr>
        <p:spPr>
          <a:xfrm>
            <a:off x="7042150" y="6243638"/>
            <a:ext cx="1905000" cy="457200"/>
          </a:xfrm>
          <a:prstGeom prst="rect">
            <a:avLst/>
          </a:prstGeom>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2FC706FC-4DA9-4933-99AF-2BDDD2471F1C}" type="slidenum">
              <a:rPr lang="en-US" altLang="en-US" b="0"/>
              <a:pPr/>
              <a:t>94</a:t>
            </a:fld>
            <a:endParaRPr lang="en-US" altLang="en-US" b="0"/>
          </a:p>
        </p:txBody>
      </p:sp>
      <p:sp>
        <p:nvSpPr>
          <p:cNvPr id="110596" name="Rectangle 2"/>
          <p:cNvSpPr>
            <a:spLocks noChangeArrowheads="1"/>
          </p:cNvSpPr>
          <p:nvPr/>
        </p:nvSpPr>
        <p:spPr bwMode="auto">
          <a:xfrm>
            <a:off x="838200" y="2790825"/>
            <a:ext cx="7543800" cy="1754326"/>
          </a:xfrm>
          <a:prstGeom prst="rect">
            <a:avLst/>
          </a:prstGeom>
          <a:solidFill>
            <a:schemeClr val="bg1"/>
          </a:solidFill>
          <a:ln w="57150">
            <a:solidFill>
              <a:schemeClr val="accent5">
                <a:lumMod val="60000"/>
                <a:lumOff val="40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ts val="1200"/>
              </a:spcBef>
              <a:spcAft>
                <a:spcPts val="1000"/>
              </a:spcAft>
            </a:pPr>
            <a:r>
              <a:rPr lang="en-US" altLang="en-US" sz="3600" i="1" dirty="0">
                <a:latin typeface="Times New Roman" panose="02020603050405020304" pitchFamily="18" charset="0"/>
              </a:rPr>
              <a:t>The timestamp option can also be used for </a:t>
            </a:r>
            <a:r>
              <a:rPr lang="en-US" altLang="en-US" sz="3600" i="1" dirty="0" smtClean="0">
                <a:latin typeface="Times New Roman" panose="02020603050405020304" pitchFamily="18" charset="0"/>
              </a:rPr>
              <a:t>PAWS – Protection Against Wrapping Sequence Number</a:t>
            </a:r>
            <a:endParaRPr lang="en-US" altLang="en-US" sz="3600" i="1" dirty="0">
              <a:latin typeface="Times New Roman" panose="02020603050405020304" pitchFamily="18" charset="0"/>
            </a:endParaRPr>
          </a:p>
        </p:txBody>
      </p:sp>
    </p:spTree>
    <p:extLst>
      <p:ext uri="{BB962C8B-B14F-4D97-AF65-F5344CB8AC3E}">
        <p14:creationId xmlns:p14="http://schemas.microsoft.com/office/powerpoint/2010/main" val="818889317"/>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SACK</a:t>
            </a:r>
            <a:endParaRPr lang="en-US" dirty="0"/>
          </a:p>
        </p:txBody>
      </p:sp>
      <p:sp>
        <p:nvSpPr>
          <p:cNvPr id="111619" name="Slide Number Placeholder 2"/>
          <p:cNvSpPr>
            <a:spLocks noGrp="1"/>
          </p:cNvSpPr>
          <p:nvPr>
            <p:ph type="sldNum" sz="quarter" idx="12"/>
          </p:nvPr>
        </p:nvSpPr>
        <p:spPr>
          <a:prstGeom prst="rect">
            <a:avLst/>
          </a:prstGeom>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8F4CFCEC-E60D-4A25-91D6-F6B814403164}" type="slidenum">
              <a:rPr lang="en-US" altLang="en-US" b="0"/>
              <a:pPr/>
              <a:t>95</a:t>
            </a:fld>
            <a:endParaRPr lang="en-US" altLang="en-US" b="0"/>
          </a:p>
        </p:txBody>
      </p:sp>
      <p:pic>
        <p:nvPicPr>
          <p:cNvPr id="111628"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950" y="1219200"/>
            <a:ext cx="8401050" cy="4864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06780649"/>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3" name="Slide Number Placeholder 2"/>
          <p:cNvSpPr>
            <a:spLocks noGrp="1"/>
          </p:cNvSpPr>
          <p:nvPr>
            <p:ph type="sldNum" sz="quarter" idx="4294967295"/>
          </p:nvPr>
        </p:nvSpPr>
        <p:spPr>
          <a:xfrm>
            <a:off x="7042150" y="6243638"/>
            <a:ext cx="1905000" cy="457200"/>
          </a:xfrm>
          <a:prstGeom prst="rect">
            <a:avLst/>
          </a:prstGeom>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1DD08D13-E793-43CE-A6F2-B396EC784994}" type="slidenum">
              <a:rPr lang="en-US" altLang="en-US" b="0"/>
              <a:pPr/>
              <a:t>96</a:t>
            </a:fld>
            <a:endParaRPr lang="en-US" altLang="en-US" b="0"/>
          </a:p>
        </p:txBody>
      </p:sp>
      <p:sp>
        <p:nvSpPr>
          <p:cNvPr id="112644" name="Rectangle 2"/>
          <p:cNvSpPr>
            <a:spLocks noChangeArrowheads="1"/>
          </p:cNvSpPr>
          <p:nvPr/>
        </p:nvSpPr>
        <p:spPr bwMode="auto">
          <a:xfrm>
            <a:off x="392113" y="1295400"/>
            <a:ext cx="8153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spcBef>
                <a:spcPct val="50000"/>
              </a:spcBef>
            </a:pPr>
            <a:r>
              <a:rPr lang="en-US" altLang="en-US" sz="2000" i="1">
                <a:latin typeface="Times New Roman" panose="02020603050405020304" pitchFamily="18" charset="0"/>
              </a:rPr>
              <a:t>Let us see how the SACK option is used to list out-of-order blocks. In Figure 12.48 an end has received five segments of data.</a:t>
            </a:r>
          </a:p>
        </p:txBody>
      </p:sp>
      <p:sp>
        <p:nvSpPr>
          <p:cNvPr id="112645" name="Text Box 3"/>
          <p:cNvSpPr txBox="1">
            <a:spLocks noChangeArrowheads="1"/>
          </p:cNvSpPr>
          <p:nvPr/>
        </p:nvSpPr>
        <p:spPr bwMode="auto">
          <a:xfrm>
            <a:off x="1143000" y="381000"/>
            <a:ext cx="2209800" cy="519113"/>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z="2400" i="1">
                <a:solidFill>
                  <a:schemeClr val="folHlink"/>
                </a:solidFill>
                <a:latin typeface="Algerian" panose="04020705040A02060702" pitchFamily="82" charset="0"/>
              </a:rPr>
              <a:t>Example</a:t>
            </a:r>
            <a:r>
              <a:rPr lang="en-US" altLang="en-US" sz="2800" i="1">
                <a:solidFill>
                  <a:schemeClr val="folHlink"/>
                </a:solidFill>
                <a:latin typeface="Algerian" panose="04020705040A02060702" pitchFamily="82" charset="0"/>
              </a:rPr>
              <a:t> 13</a:t>
            </a:r>
          </a:p>
        </p:txBody>
      </p:sp>
      <p:sp>
        <p:nvSpPr>
          <p:cNvPr id="112646" name="Rectangle 4"/>
          <p:cNvSpPr>
            <a:spLocks noChangeArrowheads="1"/>
          </p:cNvSpPr>
          <p:nvPr/>
        </p:nvSpPr>
        <p:spPr bwMode="auto">
          <a:xfrm>
            <a:off x="457200" y="152400"/>
            <a:ext cx="609600" cy="106680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en-US" altLang="en-US"/>
          </a:p>
        </p:txBody>
      </p:sp>
      <p:sp>
        <p:nvSpPr>
          <p:cNvPr id="112647" name="Rectangle 5"/>
          <p:cNvSpPr>
            <a:spLocks noChangeArrowheads="1"/>
          </p:cNvSpPr>
          <p:nvPr/>
        </p:nvSpPr>
        <p:spPr bwMode="auto">
          <a:xfrm>
            <a:off x="381000" y="2476500"/>
            <a:ext cx="8153400" cy="3444875"/>
          </a:xfrm>
          <a:prstGeom prst="rect">
            <a:avLst/>
          </a:prstGeom>
          <a:noFill/>
          <a:ln>
            <a:noFill/>
          </a:ln>
          <a:effectLst/>
          <a:extLst>
            <a:ext uri="{909E8E84-426E-40DD-AFC4-6F175D3DCCD1}">
              <a14:hiddenFill xmlns:a14="http://schemas.microsoft.com/office/drawing/2010/main">
                <a:solidFill>
                  <a:srgbClr val="B2B2B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spcBef>
                <a:spcPct val="50000"/>
              </a:spcBef>
            </a:pPr>
            <a:r>
              <a:rPr lang="en-US" altLang="en-US" sz="2000" i="1">
                <a:latin typeface="Times New Roman" panose="02020603050405020304" pitchFamily="18" charset="0"/>
              </a:rPr>
              <a:t>The first and second segments are in consecutive order. An accumulative acknowledgment can be sent to report the reception of these two segments. Segments 3, 4, and 5, however, are out of order with a gap between the second and third and a gap between the fourth and the fifth. An ACK and a SACK together can easily clear the situation for the sender. The value of ACK is2001, which means that the sender need not worry about bytes 1 to 2000. The SACK has two blocks. The first block announces that bytes 4001 to 6000 have arrived out of order. The second block shows that bytes 8001 to 9000 have also arrived out of order. This means that bytes 2001 to 4000 and bytes 6001 to 8000 are lost or discarded. The sender can resend only these bytes.</a:t>
            </a:r>
          </a:p>
        </p:txBody>
      </p:sp>
    </p:spTree>
    <p:extLst>
      <p:ext uri="{BB962C8B-B14F-4D97-AF65-F5344CB8AC3E}">
        <p14:creationId xmlns:p14="http://schemas.microsoft.com/office/powerpoint/2010/main" val="1705200792"/>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 </a:t>
            </a:r>
            <a:r>
              <a:rPr lang="en-US" dirty="0" smtClean="0"/>
              <a:t>13</a:t>
            </a:r>
            <a:endParaRPr lang="en-US" dirty="0"/>
          </a:p>
        </p:txBody>
      </p:sp>
      <p:sp>
        <p:nvSpPr>
          <p:cNvPr id="113667" name="Slide Number Placeholder 2"/>
          <p:cNvSpPr>
            <a:spLocks noGrp="1"/>
          </p:cNvSpPr>
          <p:nvPr>
            <p:ph type="sldNum" sz="quarter" idx="12"/>
          </p:nvPr>
        </p:nvSpPr>
        <p:spPr>
          <a:prstGeom prst="rect">
            <a:avLst/>
          </a:prstGeom>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7126DFB8-4E48-4D3C-BAD4-8B9EC416104B}" type="slidenum">
              <a:rPr lang="en-US" altLang="en-US" b="0"/>
              <a:pPr/>
              <a:t>97</a:t>
            </a:fld>
            <a:endParaRPr lang="en-US" altLang="en-US" b="0"/>
          </a:p>
        </p:txBody>
      </p:sp>
      <p:pic>
        <p:nvPicPr>
          <p:cNvPr id="113676"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4050" y="1663700"/>
            <a:ext cx="7880350" cy="3594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90922060"/>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1" name="Slide Number Placeholder 2"/>
          <p:cNvSpPr>
            <a:spLocks noGrp="1"/>
          </p:cNvSpPr>
          <p:nvPr>
            <p:ph type="sldNum" sz="quarter" idx="4294967295"/>
          </p:nvPr>
        </p:nvSpPr>
        <p:spPr>
          <a:xfrm>
            <a:off x="7042150" y="6243638"/>
            <a:ext cx="1905000" cy="457200"/>
          </a:xfrm>
          <a:prstGeom prst="rect">
            <a:avLst/>
          </a:prstGeom>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582F1C3D-8148-4149-A418-F9A16AD281A4}" type="slidenum">
              <a:rPr lang="en-US" altLang="en-US" b="0"/>
              <a:pPr/>
              <a:t>98</a:t>
            </a:fld>
            <a:endParaRPr lang="en-US" altLang="en-US" b="0"/>
          </a:p>
        </p:txBody>
      </p:sp>
      <p:sp>
        <p:nvSpPr>
          <p:cNvPr id="114692" name="Rectangle 2"/>
          <p:cNvSpPr>
            <a:spLocks noChangeArrowheads="1"/>
          </p:cNvSpPr>
          <p:nvPr/>
        </p:nvSpPr>
        <p:spPr bwMode="auto">
          <a:xfrm>
            <a:off x="392113" y="1447800"/>
            <a:ext cx="8153400" cy="483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spcBef>
                <a:spcPct val="50000"/>
              </a:spcBef>
            </a:pPr>
            <a:r>
              <a:rPr lang="en-US" altLang="en-US" sz="2400" i="1">
                <a:latin typeface="Times New Roman" panose="02020603050405020304" pitchFamily="18" charset="0"/>
              </a:rPr>
              <a:t>The example in Figure 12.49 shows how a duplicate segment can be detected with a combination of ACK and SACK. In this case, we have some out-of-order segments (in one block) and one duplicate segment. To show both out-of-order and duplicate data, SACK uses the first block, in this case, to show the duplicate data and other blocks to show out-of-order data. Note that only the first block can be used for duplicate data. The natural question is how the sender, when it receives these ACK and SACK values knows that the first block is for duplicate data (compare this example with the previous example). The answer is that the bytes in the first block are already acknowledged in the ACK field; therefore, this block must be a duplicate.</a:t>
            </a:r>
          </a:p>
        </p:txBody>
      </p:sp>
      <p:sp>
        <p:nvSpPr>
          <p:cNvPr id="114693" name="Text Box 3"/>
          <p:cNvSpPr txBox="1">
            <a:spLocks noChangeArrowheads="1"/>
          </p:cNvSpPr>
          <p:nvPr/>
        </p:nvSpPr>
        <p:spPr bwMode="auto">
          <a:xfrm>
            <a:off x="1143000" y="381000"/>
            <a:ext cx="2209800" cy="519113"/>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z="2400" i="1">
                <a:solidFill>
                  <a:schemeClr val="folHlink"/>
                </a:solidFill>
                <a:latin typeface="Algerian" panose="04020705040A02060702" pitchFamily="82" charset="0"/>
              </a:rPr>
              <a:t>Example</a:t>
            </a:r>
            <a:r>
              <a:rPr lang="en-US" altLang="en-US" sz="2800" i="1">
                <a:solidFill>
                  <a:schemeClr val="folHlink"/>
                </a:solidFill>
                <a:latin typeface="Algerian" panose="04020705040A02060702" pitchFamily="82" charset="0"/>
              </a:rPr>
              <a:t> 14</a:t>
            </a:r>
          </a:p>
        </p:txBody>
      </p:sp>
      <p:sp>
        <p:nvSpPr>
          <p:cNvPr id="114694" name="Rectangle 4"/>
          <p:cNvSpPr>
            <a:spLocks noChangeArrowheads="1"/>
          </p:cNvSpPr>
          <p:nvPr/>
        </p:nvSpPr>
        <p:spPr bwMode="auto">
          <a:xfrm>
            <a:off x="457200" y="152400"/>
            <a:ext cx="609600" cy="106680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en-US" altLang="en-US"/>
          </a:p>
        </p:txBody>
      </p:sp>
    </p:spTree>
    <p:extLst>
      <p:ext uri="{BB962C8B-B14F-4D97-AF65-F5344CB8AC3E}">
        <p14:creationId xmlns:p14="http://schemas.microsoft.com/office/powerpoint/2010/main" val="2905830155"/>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 </a:t>
            </a:r>
            <a:r>
              <a:rPr lang="en-US" dirty="0" smtClean="0"/>
              <a:t>14</a:t>
            </a:r>
            <a:endParaRPr lang="en-US" dirty="0"/>
          </a:p>
        </p:txBody>
      </p:sp>
      <p:sp>
        <p:nvSpPr>
          <p:cNvPr id="115715" name="Slide Number Placeholder 2"/>
          <p:cNvSpPr>
            <a:spLocks noGrp="1"/>
          </p:cNvSpPr>
          <p:nvPr>
            <p:ph type="sldNum" sz="quarter" idx="12"/>
          </p:nvPr>
        </p:nvSpPr>
        <p:spPr>
          <a:prstGeom prst="rect">
            <a:avLst/>
          </a:prstGeom>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7521A037-F304-4501-9303-F4DFCC710E4B}" type="slidenum">
              <a:rPr lang="en-US" altLang="en-US" b="0"/>
              <a:pPr/>
              <a:t>99</a:t>
            </a:fld>
            <a:endParaRPr lang="en-US" altLang="en-US" b="0"/>
          </a:p>
        </p:txBody>
      </p:sp>
      <p:pic>
        <p:nvPicPr>
          <p:cNvPr id="115724"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2475" y="1755775"/>
            <a:ext cx="7934325" cy="3578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5094258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84105</TotalTime>
  <Words>2878</Words>
  <Application>Microsoft Office PowerPoint</Application>
  <PresentationFormat>On-screen Show (4:3)</PresentationFormat>
  <Paragraphs>450</Paragraphs>
  <Slides>121</Slides>
  <Notes>8</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121</vt:i4>
      </vt:variant>
    </vt:vector>
  </HeadingPairs>
  <TitlesOfParts>
    <vt:vector size="132" baseType="lpstr">
      <vt:lpstr>MS PGothic</vt:lpstr>
      <vt:lpstr>MS PGothic</vt:lpstr>
      <vt:lpstr>Algerian</vt:lpstr>
      <vt:lpstr>Arial</vt:lpstr>
      <vt:lpstr>Calibri</vt:lpstr>
      <vt:lpstr>Calibri Light</vt:lpstr>
      <vt:lpstr>Tahoma</vt:lpstr>
      <vt:lpstr>Times New Roman</vt:lpstr>
      <vt:lpstr>Wingdings</vt:lpstr>
      <vt:lpstr>Office Theme</vt:lpstr>
      <vt:lpstr>VISIO 4 Drawing</vt:lpstr>
      <vt:lpstr>CS 540 Computer Networks II</vt:lpstr>
      <vt:lpstr>PowerPoint Presentation</vt:lpstr>
      <vt:lpstr>Topics</vt:lpstr>
      <vt:lpstr>Reference Books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Flow Contrl</vt:lpstr>
      <vt:lpstr>Sliding Window</vt:lpstr>
      <vt:lpstr>PowerPoint Presentation</vt:lpstr>
      <vt:lpstr>PowerPoint Presentation</vt:lpstr>
      <vt:lpstr>PowerPoint Presentation</vt:lpstr>
      <vt:lpstr>PowerPoint Presentation</vt:lpstr>
      <vt:lpstr>Example 5</vt:lpstr>
      <vt:lpstr>PowerPoint Presentation</vt:lpstr>
      <vt:lpstr>Example 6</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Error Control</vt:lpstr>
      <vt:lpstr>PowerPoint Presentation</vt:lpstr>
      <vt:lpstr>PowerPoint Presentation</vt:lpstr>
      <vt:lpstr>PowerPoint Presentation</vt:lpstr>
      <vt:lpstr>PowerPoint Presentation</vt:lpstr>
      <vt:lpstr>Normal Operation</vt:lpstr>
      <vt:lpstr>Lost Segment</vt:lpstr>
      <vt:lpstr>PowerPoint Presentation</vt:lpstr>
      <vt:lpstr>Fast Retransmission</vt:lpstr>
      <vt:lpstr>Lost Acknowledgement</vt:lpstr>
      <vt:lpstr>Lost acknowledgment corrected by resending a segment</vt:lpstr>
      <vt:lpstr>PowerPoint Presentation</vt:lpstr>
      <vt:lpstr>Congestion Control </vt:lpstr>
      <vt:lpstr>Slow start, exponential increase</vt:lpstr>
      <vt:lpstr>PowerPoint Presentation</vt:lpstr>
      <vt:lpstr>Congestion avoidance, additive increase</vt:lpstr>
      <vt:lpstr>PowerPoint Presentation</vt:lpstr>
      <vt:lpstr>PowerPoint Presentation</vt:lpstr>
      <vt:lpstr>TCP congestion policy summary</vt:lpstr>
      <vt:lpstr>Congestion example</vt:lpstr>
      <vt:lpstr>TCP Timers</vt:lpstr>
      <vt:lpstr>TCP Timers</vt:lpstr>
      <vt:lpstr>Retransmission Timer (RT Timer)</vt:lpstr>
      <vt:lpstr>TCP Round Trip Time Calculation</vt:lpstr>
      <vt:lpstr>Acknowledgement Ambiguity</vt:lpstr>
      <vt:lpstr>TCP Persist Timer</vt:lpstr>
      <vt:lpstr>TCP Persist Timer</vt:lpstr>
      <vt:lpstr>TCP Persist Timer</vt:lpstr>
      <vt:lpstr>TCP Keepalive Timer</vt:lpstr>
      <vt:lpstr>TCP Options</vt:lpstr>
      <vt:lpstr>End-of-option option</vt:lpstr>
      <vt:lpstr>PowerPoint Presentation</vt:lpstr>
      <vt:lpstr>No-operation option</vt:lpstr>
      <vt:lpstr>PowerPoint Presentation</vt:lpstr>
      <vt:lpstr>Maximum-segment-size option</vt:lpstr>
      <vt:lpstr>PowerPoint Presentation</vt:lpstr>
      <vt:lpstr>Window-scale-factor option</vt:lpstr>
      <vt:lpstr>PowerPoint Presentation</vt:lpstr>
      <vt:lpstr>Timestamp option</vt:lpstr>
      <vt:lpstr>PowerPoint Presentation</vt:lpstr>
      <vt:lpstr>Example 12</vt:lpstr>
      <vt:lpstr>PowerPoint Presentation</vt:lpstr>
      <vt:lpstr>SACK</vt:lpstr>
      <vt:lpstr>PowerPoint Presentation</vt:lpstr>
      <vt:lpstr>Example 13</vt:lpstr>
      <vt:lpstr>PowerPoint Presentation</vt:lpstr>
      <vt:lpstr>Example 14</vt:lpstr>
      <vt:lpstr>PowerPoint Presentation</vt:lpstr>
      <vt:lpstr>Example 15</vt:lpstr>
      <vt:lpstr>Position of UDP in the TCP/IP protocol suite</vt:lpstr>
      <vt:lpstr>PROCESS-TO-PROCESS COMMUNICATIOn</vt:lpstr>
      <vt:lpstr>UDP versus IP</vt:lpstr>
      <vt:lpstr>Port numbers</vt:lpstr>
      <vt:lpstr>IP addresses versus port numbers</vt:lpstr>
      <vt:lpstr>ICANN ranges</vt:lpstr>
      <vt:lpstr>PowerPoint Presentation</vt:lpstr>
      <vt:lpstr>PowerPoint Presentation</vt:lpstr>
      <vt:lpstr>PowerPoint Presentation</vt:lpstr>
      <vt:lpstr>PowerPoint Presentation</vt:lpstr>
      <vt:lpstr>Socket address</vt:lpstr>
      <vt:lpstr>User datagram format</vt:lpstr>
      <vt:lpstr>PowerPoint Presentation</vt:lpstr>
      <vt:lpstr>UDP Checksum</vt:lpstr>
      <vt:lpstr>Pseudoheader for checksum calculation</vt:lpstr>
      <vt:lpstr>Checksum calculation of a simple UDP user datagram</vt:lpstr>
      <vt:lpstr>UDP OPERATION</vt:lpstr>
      <vt:lpstr>Encapsulation and decapsulation</vt:lpstr>
      <vt:lpstr>Queues in UDP</vt:lpstr>
      <vt:lpstr>Multiplexing and demultiplexing</vt:lpstr>
    </vt:vector>
  </TitlesOfParts>
  <Company>School of IT&amp;EE, UNSW@ADFA, Australia</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15 - William Stallings, Data and Computer Communications, 8/e</dc:title>
  <dc:subject>Lecture Slides</dc:subject>
  <dc:creator>Dr Lawrie Brown</dc:creator>
  <cp:lastModifiedBy>Sandy Wang</cp:lastModifiedBy>
  <cp:revision>602</cp:revision>
  <cp:lastPrinted>2006-08-04T05:39:36Z</cp:lastPrinted>
  <dcterms:created xsi:type="dcterms:W3CDTF">2013-09-25T03:36:40Z</dcterms:created>
  <dcterms:modified xsi:type="dcterms:W3CDTF">2015-03-23T19:58:43Z</dcterms:modified>
</cp:coreProperties>
</file>