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67"/>
  </p:notesMasterIdLst>
  <p:handoutMasterIdLst>
    <p:handoutMasterId r:id="rId68"/>
  </p:handoutMasterIdLst>
  <p:sldIdLst>
    <p:sldId id="428" r:id="rId2"/>
    <p:sldId id="369" r:id="rId3"/>
    <p:sldId id="429" r:id="rId4"/>
    <p:sldId id="430" r:id="rId5"/>
    <p:sldId id="375" r:id="rId6"/>
    <p:sldId id="376" r:id="rId7"/>
    <p:sldId id="377" r:id="rId8"/>
    <p:sldId id="378" r:id="rId9"/>
    <p:sldId id="421" r:id="rId10"/>
    <p:sldId id="379" r:id="rId11"/>
    <p:sldId id="380" r:id="rId12"/>
    <p:sldId id="381" r:id="rId13"/>
    <p:sldId id="382" r:id="rId14"/>
    <p:sldId id="383" r:id="rId15"/>
    <p:sldId id="384" r:id="rId16"/>
    <p:sldId id="385" r:id="rId17"/>
    <p:sldId id="387" r:id="rId18"/>
    <p:sldId id="431" r:id="rId19"/>
    <p:sldId id="388" r:id="rId20"/>
    <p:sldId id="389" r:id="rId21"/>
    <p:sldId id="390" r:id="rId22"/>
    <p:sldId id="391" r:id="rId23"/>
    <p:sldId id="422" r:id="rId24"/>
    <p:sldId id="424" r:id="rId25"/>
    <p:sldId id="394" r:id="rId26"/>
    <p:sldId id="392" r:id="rId27"/>
    <p:sldId id="393" r:id="rId28"/>
    <p:sldId id="395" r:id="rId29"/>
    <p:sldId id="396" r:id="rId30"/>
    <p:sldId id="397" r:id="rId31"/>
    <p:sldId id="398" r:id="rId32"/>
    <p:sldId id="399" r:id="rId33"/>
    <p:sldId id="400" r:id="rId34"/>
    <p:sldId id="401" r:id="rId35"/>
    <p:sldId id="402" r:id="rId36"/>
    <p:sldId id="403" r:id="rId37"/>
    <p:sldId id="386" r:id="rId38"/>
    <p:sldId id="404" r:id="rId39"/>
    <p:sldId id="405" r:id="rId40"/>
    <p:sldId id="432" r:id="rId41"/>
    <p:sldId id="423" r:id="rId42"/>
    <p:sldId id="406" r:id="rId43"/>
    <p:sldId id="426" r:id="rId44"/>
    <p:sldId id="427" r:id="rId45"/>
    <p:sldId id="407" r:id="rId46"/>
    <p:sldId id="408" r:id="rId47"/>
    <p:sldId id="409" r:id="rId48"/>
    <p:sldId id="410" r:id="rId49"/>
    <p:sldId id="433" r:id="rId50"/>
    <p:sldId id="434" r:id="rId51"/>
    <p:sldId id="439" r:id="rId52"/>
    <p:sldId id="411" r:id="rId53"/>
    <p:sldId id="412" r:id="rId54"/>
    <p:sldId id="413" r:id="rId55"/>
    <p:sldId id="414" r:id="rId56"/>
    <p:sldId id="415" r:id="rId57"/>
    <p:sldId id="425" r:id="rId58"/>
    <p:sldId id="437" r:id="rId59"/>
    <p:sldId id="436" r:id="rId60"/>
    <p:sldId id="438" r:id="rId61"/>
    <p:sldId id="417" r:id="rId62"/>
    <p:sldId id="418" r:id="rId63"/>
    <p:sldId id="419" r:id="rId64"/>
    <p:sldId id="420" r:id="rId65"/>
    <p:sldId id="435" r:id="rId6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99FFCC"/>
    <a:srgbClr val="FFFFCC"/>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434" autoAdjust="0"/>
  </p:normalViewPr>
  <p:slideViewPr>
    <p:cSldViewPr>
      <p:cViewPr>
        <p:scale>
          <a:sx n="80" d="100"/>
          <a:sy n="80" d="100"/>
        </p:scale>
        <p:origin x="672" y="6"/>
      </p:cViewPr>
      <p:guideLst>
        <p:guide orient="horz" pos="2160"/>
        <p:guide pos="2880"/>
      </p:guideLst>
    </p:cSldViewPr>
  </p:slideViewPr>
  <p:outlineViewPr>
    <p:cViewPr>
      <p:scale>
        <a:sx n="33" d="100"/>
        <a:sy n="33" d="100"/>
      </p:scale>
      <p:origin x="0" y="-3732"/>
    </p:cViewPr>
  </p:outlineViewPr>
  <p:notesTextViewPr>
    <p:cViewPr>
      <p:scale>
        <a:sx n="100" d="100"/>
        <a:sy n="100" d="100"/>
      </p:scale>
      <p:origin x="0" y="0"/>
    </p:cViewPr>
  </p:notesTextViewPr>
  <p:sorterViewPr>
    <p:cViewPr>
      <p:scale>
        <a:sx n="90" d="100"/>
        <a:sy n="90" d="100"/>
      </p:scale>
      <p:origin x="0" y="-10938"/>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endParaRPr lang="en-US" dirty="0"/>
          </a:p>
        </p:txBody>
      </p:sp>
    </p:spTree>
    <p:extLst>
      <p:ext uri="{BB962C8B-B14F-4D97-AF65-F5344CB8AC3E}">
        <p14:creationId xmlns:p14="http://schemas.microsoft.com/office/powerpoint/2010/main" val="273195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2F2ECC0D-4384-40F0-948C-753D772F3635}" type="slidenum">
              <a:rPr lang="en-US" altLang="en-US" sz="1200" b="0">
                <a:latin typeface="Times New Roman" panose="02020603050405020304" pitchFamily="18" charset="0"/>
              </a:rPr>
              <a:pPr/>
              <a:t>20</a:t>
            </a:fld>
            <a:endParaRPr lang="en-US" altLang="en-US" sz="1200"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31598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interesting fields in this header are as follows:</a:t>
            </a:r>
          </a:p>
          <a:p>
            <a:endParaRPr lang="en-US" dirty="0" smtClean="0"/>
          </a:p>
          <a:p>
            <a:r>
              <a:rPr lang="en-US" dirty="0" smtClean="0"/>
              <a:t>    Flags- The following descriptions are taken from RFC 1701 with comments added for clarification:</a:t>
            </a:r>
          </a:p>
          <a:p>
            <a:endParaRPr lang="en-US" dirty="0" smtClean="0"/>
          </a:p>
          <a:p>
            <a:r>
              <a:rPr lang="en-US" dirty="0" smtClean="0"/>
              <a:t>        - Checksum Present (bit 0)- If the Checksum Present bit is set to 1, the checksum field is present and contains valid information. If either the Checksum Present bit or the Routing Present bit is set, both the Checksum and Offset fields are present in the GRE packet.</a:t>
            </a:r>
          </a:p>
          <a:p>
            <a:endParaRPr lang="en-US" dirty="0" smtClean="0"/>
          </a:p>
          <a:p>
            <a:r>
              <a:rPr lang="en-US" dirty="0" smtClean="0"/>
              <a:t>        - Routing Present (bit 1)- If the Routing Present bit is set to 1, the Offset and Routing fields are present and contain valid information. If either the Checksum Present bit or the </a:t>
            </a:r>
            <a:r>
              <a:rPr lang="en-US" dirty="0" err="1" smtClean="0"/>
              <a:t>RoutingPresent</a:t>
            </a:r>
            <a:r>
              <a:rPr lang="en-US" dirty="0" smtClean="0"/>
              <a:t> bit is set, both the Checksum and Offset fields are present in the GRE packet.</a:t>
            </a:r>
          </a:p>
          <a:p>
            <a:endParaRPr lang="en-US" dirty="0" smtClean="0"/>
          </a:p>
          <a:p>
            <a:r>
              <a:rPr lang="en-US" dirty="0" smtClean="0"/>
              <a:t>        - Key Present (bit 2)- If the Key Present bit is set to 1, the Key field is present in the GRE header. Otherwise, the Key field is not present in the GRE header.</a:t>
            </a:r>
          </a:p>
          <a:p>
            <a:endParaRPr lang="en-US" dirty="0" smtClean="0"/>
          </a:p>
          <a:p>
            <a:r>
              <a:rPr lang="en-US" dirty="0" smtClean="0"/>
              <a:t>        - Sequence Number Present (bit 3)- If the Sequence Number Present bit is set to 1, the Sequence Number field is present. Otherwise, the Sequence Number field is not present in the GRE header.</a:t>
            </a:r>
          </a:p>
          <a:p>
            <a:endParaRPr lang="en-US" dirty="0" smtClean="0"/>
          </a:p>
          <a:p>
            <a:r>
              <a:rPr lang="en-US" dirty="0" smtClean="0"/>
              <a:t>        - Strict Source Route (bit 4)- It is recommended that this bit be set to 1 only if all the routing information consists of strict source routes.</a:t>
            </a:r>
          </a:p>
          <a:p>
            <a:endParaRPr lang="en-US" dirty="0" smtClean="0"/>
          </a:p>
          <a:p>
            <a:r>
              <a:rPr lang="en-US" dirty="0" smtClean="0"/>
              <a:t>        - Recursion Control (bits 5-7)- Recursion control contains a 3-bit unsigned integer that contains the number of additional encapsulations that are permissible. This should default to 0.</a:t>
            </a:r>
          </a:p>
          <a:p>
            <a:endParaRPr lang="en-US" dirty="0" smtClean="0"/>
          </a:p>
          <a:p>
            <a:r>
              <a:rPr lang="en-US" dirty="0" smtClean="0"/>
              <a:t>        - Version Number (bits 13-15)- The Version Number field must contain the value 0.</a:t>
            </a:r>
          </a:p>
          <a:p>
            <a:endParaRPr lang="en-US" dirty="0" smtClean="0"/>
          </a:p>
          <a:p>
            <a:r>
              <a:rPr lang="en-US" dirty="0" smtClean="0"/>
              <a:t>    Protocol Type- The Protocol Type field contains the protocol type of the packet in the payload of the GRE packet. For example, when IP is the protocol being carried inside the GRE packet, this field is set to 0x800.</a:t>
            </a:r>
          </a:p>
          <a:p>
            <a:endParaRPr lang="en-US" dirty="0" smtClean="0"/>
          </a:p>
          <a:p>
            <a:r>
              <a:rPr lang="en-US" dirty="0" smtClean="0"/>
              <a:t>    Checksum- This field is used to ensure the integrity of the GRE header and the payload packet. It contains an IP checksum of the GRE header and the payload packet.</a:t>
            </a:r>
          </a:p>
          <a:p>
            <a:endParaRPr lang="en-US" dirty="0" smtClean="0"/>
          </a:p>
          <a:p>
            <a:r>
              <a:rPr lang="en-US" dirty="0" smtClean="0"/>
              <a:t>    Key- The Key field contains a number that is used to authenticate the GRE packet's </a:t>
            </a:r>
            <a:r>
              <a:rPr lang="en-US" dirty="0" err="1" smtClean="0"/>
              <a:t>encapsulator</a:t>
            </a:r>
            <a:r>
              <a:rPr lang="en-US" dirty="0" smtClean="0"/>
              <a:t>. This is a very weak form of security offered by GRE. In essence, the key prevents misconfiguration or injection of packets from a foreign source. The two tunnel endpoints accept GRE packets only with the correct key in the header. The key needs to be manually configured on both the endpoints. This is obviously not a feature to be relied on for security, because as soon as an attacker figures out the key simply by looking at a GRE packet, he or she can generate as authentic a GRE packet as the original </a:t>
            </a:r>
            <a:r>
              <a:rPr lang="en-US" dirty="0" err="1" smtClean="0"/>
              <a:t>encapsulator</a:t>
            </a:r>
            <a:r>
              <a:rPr lang="en-US" dirty="0" smtClean="0"/>
              <a:t>.</a:t>
            </a:r>
          </a:p>
          <a:p>
            <a:endParaRPr lang="en-US" dirty="0" smtClean="0"/>
          </a:p>
          <a:p>
            <a:r>
              <a:rPr lang="en-US" dirty="0" smtClean="0"/>
              <a:t>    Another use of the key is to identify individual traffic flow within a tunnel. For example, packets might need to be routed based on context information not present in the encapsulated data. The Key field provides this context and defines a logical traffic flow between </a:t>
            </a:r>
            <a:r>
              <a:rPr lang="en-US" dirty="0" err="1" smtClean="0"/>
              <a:t>encapsulator</a:t>
            </a:r>
            <a:r>
              <a:rPr lang="en-US" dirty="0" smtClean="0"/>
              <a:t> and </a:t>
            </a:r>
            <a:r>
              <a:rPr lang="en-US" dirty="0" err="1" smtClean="0"/>
              <a:t>decapsulator</a:t>
            </a:r>
            <a:r>
              <a:rPr lang="en-US" dirty="0" smtClean="0"/>
              <a:t>. An example of this is the not very widely-deployed multipoint GRE tunnels. These tunnels require that a key be defined in order for the traffic to be distinguished. For the sake of this chapter, we will focus on the more common point-to-point GRE tunnels.</a:t>
            </a:r>
          </a:p>
          <a:p>
            <a:endParaRPr lang="en-US" dirty="0" smtClean="0"/>
          </a:p>
          <a:p>
            <a:r>
              <a:rPr lang="en-US" dirty="0" smtClean="0"/>
              <a:t>    Sequence Number- The two endpoints can use the sequence number to track the sequence in which packets are being received and optionally drop packets that arrive out of sequence. This is useful when carrying passenger protocols that function poorly when they receive packets out of order (such as LLC2-based protocols).</a:t>
            </a:r>
          </a:p>
          <a:p>
            <a:endParaRPr lang="en-US" dirty="0" smtClean="0"/>
          </a:p>
          <a:p>
            <a:r>
              <a:rPr lang="en-US" dirty="0" smtClean="0"/>
              <a:t>    Routing- The Routing field lists Source Route Entries (SREs). This field is not very commonly used. It is used when there is a need to do source routing on GRE packets.</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21</a:t>
            </a:fld>
            <a:endParaRPr lang="en-US" dirty="0"/>
          </a:p>
        </p:txBody>
      </p:sp>
    </p:spTree>
    <p:extLst>
      <p:ext uri="{BB962C8B-B14F-4D97-AF65-F5344CB8AC3E}">
        <p14:creationId xmlns:p14="http://schemas.microsoft.com/office/powerpoint/2010/main" val="242010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E0C21497-172D-48F0-BD14-5E12DF76249B}" type="slidenum">
              <a:rPr lang="en-US" altLang="en-US" sz="1200" b="0">
                <a:latin typeface="Times New Roman" panose="02020603050405020304" pitchFamily="18" charset="0"/>
              </a:rPr>
              <a:pPr/>
              <a:t>25</a:t>
            </a:fld>
            <a:endParaRPr lang="en-US" altLang="en-US" sz="1200" b="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90994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419EDC34-9E6C-40CF-912B-49047A5CA544}" type="slidenum">
              <a:rPr lang="en-US" altLang="en-US" sz="1200" b="0">
                <a:latin typeface="Times New Roman" panose="02020603050405020304" pitchFamily="18" charset="0"/>
              </a:rPr>
              <a:pPr/>
              <a:t>26</a:t>
            </a:fld>
            <a:endParaRPr lang="en-US" altLang="en-US" sz="1200" b="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97171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125BE60C-8905-4927-981E-FC94DB87D537}" type="slidenum">
              <a:rPr lang="en-US" altLang="en-US" sz="1200" b="0">
                <a:latin typeface="Times New Roman" panose="02020603050405020304" pitchFamily="18" charset="0"/>
              </a:rPr>
              <a:pPr/>
              <a:t>27</a:t>
            </a:fld>
            <a:endParaRPr lang="en-US" altLang="en-US" sz="1200"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23343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CE93D-40D9-4A9C-B6A9-311B68881127}" type="slidenum">
              <a:rPr lang="en-US" altLang="en-US"/>
              <a:pPr/>
              <a:t>33</a:t>
            </a:fld>
            <a:endParaRPr lang="en-US" altLang="en-US"/>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803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D6814-E64D-4921-9020-CBEBAEF6C0CF}" type="slidenum">
              <a:rPr lang="en-US" altLang="en-US"/>
              <a:pPr/>
              <a:t>34</a:t>
            </a:fld>
            <a:endParaRPr lang="en-US" altLang="en-US"/>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3573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1DA3C-432F-47AC-B5DE-7603B82C45C2}" type="slidenum">
              <a:rPr lang="en-US" altLang="en-US"/>
              <a:pPr/>
              <a:t>36</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3011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38</a:t>
            </a:fld>
            <a:endParaRPr lang="en-US" dirty="0"/>
          </a:p>
        </p:txBody>
      </p:sp>
    </p:spTree>
    <p:extLst>
      <p:ext uri="{BB962C8B-B14F-4D97-AF65-F5344CB8AC3E}">
        <p14:creationId xmlns:p14="http://schemas.microsoft.com/office/powerpoint/2010/main" val="2317869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42048E1-0D1E-47FE-A625-E40D26456597}" type="slidenum">
              <a:rPr lang="en-US" altLang="en-US" sz="1200" b="0">
                <a:latin typeface="Times New Roman" panose="02020603050405020304" pitchFamily="18" charset="0"/>
              </a:rPr>
              <a:pPr/>
              <a:t>41</a:t>
            </a:fld>
            <a:endParaRPr lang="en-US" altLang="en-US" sz="1200" b="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014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B1306-4256-468C-A6DF-C90E5CFF0A04}" type="slidenum">
              <a:rPr lang="en-US" altLang="en-US"/>
              <a:pPr/>
              <a:t>52</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en-US"/>
              <a:t>IPv4 routing is aware of ISATAP router (address block allocation)</a:t>
            </a:r>
          </a:p>
          <a:p>
            <a:r>
              <a:rPr lang="en-US" altLang="en-US"/>
              <a:t>Tunnel uses local-link and application can use global-scope address</a:t>
            </a:r>
          </a:p>
        </p:txBody>
      </p:sp>
    </p:spTree>
    <p:extLst>
      <p:ext uri="{BB962C8B-B14F-4D97-AF65-F5344CB8AC3E}">
        <p14:creationId xmlns:p14="http://schemas.microsoft.com/office/powerpoint/2010/main" val="3474371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42048E1-0D1E-47FE-A625-E40D26456597}" type="slidenum">
              <a:rPr lang="en-US" altLang="en-US" sz="1200" b="0">
                <a:latin typeface="Times New Roman" panose="02020603050405020304" pitchFamily="18" charset="0"/>
              </a:rPr>
              <a:pPr/>
              <a:t>57</a:t>
            </a:fld>
            <a:endParaRPr lang="en-US" altLang="en-US" sz="1200" b="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1683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45E11D0F-7DB1-4335-B1FF-C7ACE81298E3}" type="slidenum">
              <a:rPr lang="en-US" altLang="en-US" sz="1300" b="0">
                <a:latin typeface="Times New Roman" panose="02020603050405020304" pitchFamily="18" charset="0"/>
              </a:rPr>
              <a:pPr eaLnBrk="1" hangingPunct="1"/>
              <a:t>5</a:t>
            </a:fld>
            <a:endParaRPr lang="en-US" altLang="en-US" sz="1300" b="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9570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D3F851BD-578C-4331-980A-8B551A48B96B}" type="slidenum">
              <a:rPr lang="en-US" altLang="en-US" sz="1300" b="0">
                <a:latin typeface="Times New Roman" panose="02020603050405020304" pitchFamily="18" charset="0"/>
              </a:rPr>
              <a:pPr eaLnBrk="1" hangingPunct="1"/>
              <a:t>6</a:t>
            </a:fld>
            <a:endParaRPr lang="en-US" altLang="en-US" sz="1300" b="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591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1B32621C-1938-4320-9279-025B81DF881E}" type="slidenum">
              <a:rPr lang="en-US" altLang="en-US" sz="1300" b="0">
                <a:latin typeface="Times New Roman" panose="02020603050405020304" pitchFamily="18" charset="0"/>
              </a:rPr>
              <a:pPr eaLnBrk="1" hangingPunct="1"/>
              <a:t>7</a:t>
            </a:fld>
            <a:endParaRPr lang="en-US" altLang="en-US" sz="1300" b="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4160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5578160C-5091-4A73-9DA7-A29389120E1F}" type="slidenum">
              <a:rPr lang="en-US" altLang="en-US" sz="1300" b="0">
                <a:latin typeface="Times New Roman" panose="02020603050405020304" pitchFamily="18" charset="0"/>
              </a:rPr>
              <a:pPr eaLnBrk="1" hangingPunct="1"/>
              <a:t>8</a:t>
            </a:fld>
            <a:endParaRPr lang="en-US" altLang="en-US" sz="1300"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15624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defTabSz="957263"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fld id="{F39ABABB-5059-4CF7-BA37-1CCF7810AE7A}" type="slidenum">
              <a:rPr lang="en-US" altLang="en-US" sz="1300" b="0">
                <a:latin typeface="Times New Roman" panose="02020603050405020304" pitchFamily="18" charset="0"/>
              </a:rPr>
              <a:pPr eaLnBrk="1" hangingPunct="1"/>
              <a:t>10</a:t>
            </a:fld>
            <a:endParaRPr lang="en-US" altLang="en-US" sz="1300" b="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74334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17</a:t>
            </a:fld>
            <a:endParaRPr lang="en-US" dirty="0"/>
          </a:p>
        </p:txBody>
      </p:sp>
    </p:spTree>
    <p:extLst>
      <p:ext uri="{BB962C8B-B14F-4D97-AF65-F5344CB8AC3E}">
        <p14:creationId xmlns:p14="http://schemas.microsoft.com/office/powerpoint/2010/main" val="369449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fld id="{3674F843-AB69-4A7A-AC99-6BBE0102F41E}" type="slidenum">
              <a:rPr lang="en-US" altLang="en-US" sz="1200" b="0">
                <a:latin typeface="Times New Roman" panose="02020603050405020304" pitchFamily="18" charset="0"/>
              </a:rPr>
              <a:pPr/>
              <a:t>19</a:t>
            </a:fld>
            <a:endParaRPr lang="en-US" altLang="en-US" sz="1200"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3134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793038" cy="9144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914400" y="1524000"/>
            <a:ext cx="39433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010150" y="1524000"/>
            <a:ext cx="39449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1"/>
          <p:cNvSpPr>
            <a:spLocks noGrp="1" noChangeArrowheads="1"/>
          </p:cNvSpPr>
          <p:nvPr>
            <p:ph type="dt" sz="half" idx="10"/>
          </p:nvPr>
        </p:nvSpPr>
        <p:spPr>
          <a:ln/>
        </p:spPr>
        <p:txBody>
          <a:bodyPr/>
          <a:lstStyle>
            <a:lvl1pPr>
              <a:defRPr/>
            </a:lvl1pPr>
          </a:lstStyle>
          <a:p>
            <a:pPr>
              <a:defRPr/>
            </a:pPr>
            <a:r>
              <a:rPr lang="en-US"/>
              <a:t>Virtual Private Networks (VPN)</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CN8816: Network Security</a:t>
            </a:r>
          </a:p>
        </p:txBody>
      </p:sp>
      <p:sp>
        <p:nvSpPr>
          <p:cNvPr id="7" name="Rectangle 13"/>
          <p:cNvSpPr>
            <a:spLocks noGrp="1" noChangeArrowheads="1"/>
          </p:cNvSpPr>
          <p:nvPr>
            <p:ph type="sldNum" sz="quarter" idx="12"/>
          </p:nvPr>
        </p:nvSpPr>
        <p:spPr>
          <a:ln/>
        </p:spPr>
        <p:txBody>
          <a:bodyPr/>
          <a:lstStyle>
            <a:lvl1pPr>
              <a:defRPr/>
            </a:lvl1pPr>
          </a:lstStyle>
          <a:p>
            <a:fld id="{7CB27E8B-65B9-4D5F-8E39-8CE8589893B4}" type="slidenum">
              <a:rPr lang="en-US" altLang="en-US"/>
              <a:pPr/>
              <a:t>‹#›</a:t>
            </a:fld>
            <a:endParaRPr lang="en-US" altLang="en-US"/>
          </a:p>
        </p:txBody>
      </p:sp>
    </p:spTree>
    <p:extLst>
      <p:ext uri="{BB962C8B-B14F-4D97-AF65-F5344CB8AC3E}">
        <p14:creationId xmlns:p14="http://schemas.microsoft.com/office/powerpoint/2010/main" val="354591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free-it.de/archiv/talks_2005/paper-11156/paper-11156.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etwild.ru/pptp/"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IP_in_I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en.wikipedia.org/wiki/Authentication_Header" TargetMode="External"/><Relationship Id="rId5" Type="http://schemas.openxmlformats.org/officeDocument/2006/relationships/hyperlink" Target="http://en.wikipedia.org/wiki/Encapsulating_Security_Payload" TargetMode="External"/><Relationship Id="rId4" Type="http://schemas.openxmlformats.org/officeDocument/2006/relationships/hyperlink" Target="http://en.wikipedia.org/wiki/Generic_Routing_Encapsul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Internet_Protocol_version_4"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hyperlink" Target="http://en.wikipedia.org/wiki/Internet_Protocol_Version_6" TargetMode="External"/><Relationship Id="rId4" Type="http://schemas.openxmlformats.org/officeDocument/2006/relationships/hyperlink" Target="http://en.wikipedia.org/wiki/Address_Resolution_Protoco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3.emf"/><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29.png"/><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0.wmf"/></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1.tm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3.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3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34.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7.bin"/><Relationship Id="rId3" Type="http://schemas.openxmlformats.org/officeDocument/2006/relationships/notesSlide" Target="../notesSlides/notesSlide3.xml"/><Relationship Id="rId7" Type="http://schemas.openxmlformats.org/officeDocument/2006/relationships/image" Target="../media/image1.wmf"/><Relationship Id="rId12"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5.bin"/><Relationship Id="rId5" Type="http://schemas.openxmlformats.org/officeDocument/2006/relationships/image" Target="../media/image3.jpeg"/><Relationship Id="rId10" Type="http://schemas.openxmlformats.org/officeDocument/2006/relationships/oleObject" Target="../embeddings/oleObject4.bin"/><Relationship Id="rId4" Type="http://schemas.openxmlformats.org/officeDocument/2006/relationships/image" Target="../media/image2.png"/><Relationship Id="rId9" Type="http://schemas.openxmlformats.org/officeDocument/2006/relationships/oleObject" Target="../embeddings/oleObject3.bin"/><Relationship Id="rId14"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5.jpeg"/><Relationship Id="rId4" Type="http://schemas.openxmlformats.org/officeDocument/2006/relationships/image" Target="../media/image34.emf"/></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36.emf"/><Relationship Id="rId4" Type="http://schemas.openxmlformats.org/officeDocument/2006/relationships/oleObject" Target="../embeddings/oleObject21.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37.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38.emf"/></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1.tmp"/></Relationships>
</file>

<file path=ppt/slides/_rels/slide5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5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39.jpeg"/><Relationship Id="rId4" Type="http://schemas.openxmlformats.org/officeDocument/2006/relationships/image" Target="../media/image35.jpe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4.xml"/><Relationship Id="rId7" Type="http://schemas.openxmlformats.org/officeDocument/2006/relationships/image" Target="../media/image1.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image" Target="../media/image3.jpeg"/><Relationship Id="rId10" Type="http://schemas.openxmlformats.org/officeDocument/2006/relationships/oleObject" Target="../embeddings/oleObject12.bin"/><Relationship Id="rId4" Type="http://schemas.openxmlformats.org/officeDocument/2006/relationships/image" Target="../media/image2.png"/><Relationship Id="rId9" Type="http://schemas.openxmlformats.org/officeDocument/2006/relationships/oleObject" Target="../embeddings/oleObject11.bin"/></Relationships>
</file>

<file path=ppt/slides/_rels/slide6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39.jpeg"/><Relationship Id="rId4" Type="http://schemas.openxmlformats.org/officeDocument/2006/relationships/image" Target="../media/image35.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4.wmf"/><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smtClean="0"/>
              <a:t>sandy.w@svuca.edu</a:t>
            </a:r>
            <a:endParaRPr lang="en-US" sz="2800" dirty="0"/>
          </a:p>
          <a:p>
            <a:pPr eaLnBrk="1" hangingPunct="1"/>
            <a:endParaRPr lang="en-US" sz="1800" dirty="0"/>
          </a:p>
        </p:txBody>
      </p:sp>
    </p:spTree>
    <p:extLst>
      <p:ext uri="{BB962C8B-B14F-4D97-AF65-F5344CB8AC3E}">
        <p14:creationId xmlns:p14="http://schemas.microsoft.com/office/powerpoint/2010/main" val="1150515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Overlay Networks</a:t>
            </a:r>
          </a:p>
        </p:txBody>
      </p:sp>
      <p:sp>
        <p:nvSpPr>
          <p:cNvPr id="1727491" name="Rectangle 3"/>
          <p:cNvSpPr>
            <a:spLocks noGrp="1" noChangeArrowheads="1"/>
          </p:cNvSpPr>
          <p:nvPr>
            <p:ph idx="1"/>
          </p:nvPr>
        </p:nvSpPr>
        <p:spPr/>
        <p:txBody>
          <a:bodyPr>
            <a:normAutofit/>
          </a:bodyPr>
          <a:lstStyle/>
          <a:p>
            <a:pPr eaLnBrk="1" hangingPunct="1"/>
            <a:r>
              <a:rPr lang="en-US" altLang="en-US" sz="2800" dirty="0" smtClean="0">
                <a:ea typeface="ＭＳ Ｐゴシック" panose="020B0600070205080204" pitchFamily="34" charset="-128"/>
              </a:rPr>
              <a:t>A logical network built on top of a physical network</a:t>
            </a:r>
          </a:p>
          <a:p>
            <a:pPr lvl="1" eaLnBrk="1" hangingPunct="1"/>
            <a:r>
              <a:rPr lang="en-US" altLang="en-US" sz="2400" dirty="0" smtClean="0">
                <a:ea typeface="ＭＳ Ｐゴシック" panose="020B0600070205080204" pitchFamily="34" charset="-128"/>
              </a:rPr>
              <a:t>Overlay links are tunnels through the underlying network</a:t>
            </a:r>
          </a:p>
          <a:p>
            <a:pPr eaLnBrk="1" hangingPunct="1"/>
            <a:r>
              <a:rPr lang="en-US" altLang="en-US" sz="2800" dirty="0" smtClean="0">
                <a:ea typeface="ＭＳ Ｐゴシック" panose="020B0600070205080204" pitchFamily="34" charset="-128"/>
              </a:rPr>
              <a:t>Many logical networks may coexist at once</a:t>
            </a:r>
          </a:p>
          <a:p>
            <a:pPr lvl="1" eaLnBrk="1" hangingPunct="1"/>
            <a:r>
              <a:rPr lang="en-US" altLang="en-US" sz="2400" dirty="0" smtClean="0">
                <a:ea typeface="ＭＳ Ｐゴシック" panose="020B0600070205080204" pitchFamily="34" charset="-128"/>
              </a:rPr>
              <a:t>Over the same underlying network</a:t>
            </a:r>
          </a:p>
          <a:p>
            <a:pPr lvl="1" eaLnBrk="1" hangingPunct="1"/>
            <a:r>
              <a:rPr lang="en-US" altLang="en-US" sz="2400" dirty="0" smtClean="0">
                <a:ea typeface="ＭＳ Ｐゴシック" panose="020B0600070205080204" pitchFamily="34" charset="-128"/>
              </a:rPr>
              <a:t>And providing its own particular service</a:t>
            </a:r>
          </a:p>
        </p:txBody>
      </p:sp>
    </p:spTree>
    <p:extLst>
      <p:ext uri="{BB962C8B-B14F-4D97-AF65-F5344CB8AC3E}">
        <p14:creationId xmlns:p14="http://schemas.microsoft.com/office/powerpoint/2010/main" val="3669798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848600" cy="4419600"/>
          </a:xfrm>
        </p:spPr>
        <p:txBody>
          <a:bodyPr>
            <a:normAutofit/>
          </a:bodyPr>
          <a:lstStyle/>
          <a:p>
            <a:pPr>
              <a:lnSpc>
                <a:spcPct val="100000"/>
              </a:lnSpc>
            </a:pPr>
            <a:r>
              <a:rPr lang="en-US" sz="2400" dirty="0" smtClean="0"/>
              <a:t>Carry data over incompatible delivery-networks</a:t>
            </a:r>
            <a:endParaRPr lang="en-US" sz="2400" dirty="0"/>
          </a:p>
          <a:p>
            <a:pPr>
              <a:lnSpc>
                <a:spcPct val="100000"/>
              </a:lnSpc>
            </a:pPr>
            <a:r>
              <a:rPr lang="en-US" sz="2400" dirty="0" smtClean="0"/>
              <a:t>Provide a (encrypted) path through a public network</a:t>
            </a:r>
            <a:endParaRPr lang="en-US" sz="2000" dirty="0"/>
          </a:p>
          <a:p>
            <a:pPr>
              <a:lnSpc>
                <a:spcPct val="100000"/>
              </a:lnSpc>
            </a:pPr>
            <a:r>
              <a:rPr lang="en-US" sz="2400" dirty="0" smtClean="0"/>
              <a:t>Allowing “some kind” of traffic may lead to “any kind”</a:t>
            </a:r>
          </a:p>
        </p:txBody>
      </p:sp>
      <p:sp>
        <p:nvSpPr>
          <p:cNvPr id="2" name="Title 1"/>
          <p:cNvSpPr>
            <a:spLocks noGrp="1"/>
          </p:cNvSpPr>
          <p:nvPr>
            <p:ph type="title"/>
          </p:nvPr>
        </p:nvSpPr>
        <p:spPr/>
        <p:txBody>
          <a:bodyPr/>
          <a:lstStyle/>
          <a:p>
            <a:r>
              <a:rPr lang="en-US" dirty="0" smtClean="0"/>
              <a:t>Common Uses</a:t>
            </a:r>
            <a:endParaRPr lang="en-US" dirty="0"/>
          </a:p>
        </p:txBody>
      </p:sp>
    </p:spTree>
    <p:extLst>
      <p:ext uri="{BB962C8B-B14F-4D97-AF65-F5344CB8AC3E}">
        <p14:creationId xmlns:p14="http://schemas.microsoft.com/office/powerpoint/2010/main" val="3576115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058150" cy="4525963"/>
          </a:xfrm>
        </p:spPr>
        <p:txBody>
          <a:bodyPr>
            <a:normAutofit/>
          </a:bodyPr>
          <a:lstStyle/>
          <a:p>
            <a:r>
              <a:rPr lang="en-US" sz="2400" dirty="0" smtClean="0"/>
              <a:t>Pre-existing network-based security tools (firewalls, IDS) may not be able to apply the controls to the tunneled traffic</a:t>
            </a:r>
          </a:p>
          <a:p>
            <a:pPr lvl="1"/>
            <a:r>
              <a:rPr lang="en-US" sz="2000" dirty="0" smtClean="0"/>
              <a:t>Evading traffic regulation</a:t>
            </a:r>
          </a:p>
          <a:p>
            <a:pPr lvl="1"/>
            <a:endParaRPr lang="en-US" sz="2000" dirty="0"/>
          </a:p>
          <a:p>
            <a:r>
              <a:rPr lang="en-US" sz="2400" dirty="0" smtClean="0"/>
              <a:t>Lack of host-based security controls</a:t>
            </a:r>
          </a:p>
          <a:p>
            <a:pPr lvl="1"/>
            <a:r>
              <a:rPr lang="en-US" sz="2000" dirty="0" smtClean="0"/>
              <a:t>Defense in depth</a:t>
            </a:r>
          </a:p>
          <a:p>
            <a:pPr lvl="1"/>
            <a:endParaRPr lang="en-US" sz="2000" dirty="0"/>
          </a:p>
          <a:p>
            <a:r>
              <a:rPr lang="en-US" sz="2400" dirty="0" smtClean="0"/>
              <a:t>Inability for ingress and egress filtering</a:t>
            </a:r>
          </a:p>
          <a:p>
            <a:endParaRPr lang="en-US" sz="2400" dirty="0"/>
          </a:p>
          <a:p>
            <a:r>
              <a:rPr lang="en-US" sz="2400" dirty="0" smtClean="0"/>
              <a:t>‘Open-ended’ tunnel may forward traffic to other internal hosts</a:t>
            </a:r>
            <a:endParaRPr lang="en-US" sz="2400" dirty="0"/>
          </a:p>
        </p:txBody>
      </p:sp>
      <p:sp>
        <p:nvSpPr>
          <p:cNvPr id="3" name="Title 2"/>
          <p:cNvSpPr>
            <a:spLocks noGrp="1"/>
          </p:cNvSpPr>
          <p:nvPr>
            <p:ph type="title"/>
          </p:nvPr>
        </p:nvSpPr>
        <p:spPr>
          <a:xfrm>
            <a:off x="542925" y="168275"/>
            <a:ext cx="7886700" cy="1325563"/>
          </a:xfrm>
        </p:spPr>
        <p:txBody>
          <a:bodyPr/>
          <a:lstStyle/>
          <a:p>
            <a:r>
              <a:rPr lang="en-US" dirty="0" smtClean="0"/>
              <a:t>Misuse of Network Tunneling</a:t>
            </a:r>
            <a:endParaRPr lang="en-US" dirty="0"/>
          </a:p>
        </p:txBody>
      </p:sp>
    </p:spTree>
    <p:extLst>
      <p:ext uri="{BB962C8B-B14F-4D97-AF65-F5344CB8AC3E}">
        <p14:creationId xmlns:p14="http://schemas.microsoft.com/office/powerpoint/2010/main" val="1047466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original IP packet is encrypted</a:t>
            </a:r>
          </a:p>
          <a:p>
            <a:r>
              <a:rPr lang="en-US" dirty="0" smtClean="0"/>
              <a:t>The ESP header indicates that the entire packet is the payload (IP-in-IP)</a:t>
            </a:r>
          </a:p>
          <a:p>
            <a:r>
              <a:rPr lang="en-US" dirty="0" smtClean="0"/>
              <a:t>Inserts a new IP header (next header is ESP)</a:t>
            </a:r>
          </a:p>
          <a:p>
            <a:endParaRPr lang="en-US" dirty="0"/>
          </a:p>
          <a:p>
            <a:endParaRPr lang="en-US" dirty="0"/>
          </a:p>
        </p:txBody>
      </p:sp>
      <p:sp>
        <p:nvSpPr>
          <p:cNvPr id="3" name="Title 2"/>
          <p:cNvSpPr>
            <a:spLocks noGrp="1"/>
          </p:cNvSpPr>
          <p:nvPr>
            <p:ph type="title"/>
          </p:nvPr>
        </p:nvSpPr>
        <p:spPr/>
        <p:txBody>
          <a:bodyPr/>
          <a:lstStyle/>
          <a:p>
            <a:r>
              <a:rPr lang="en-US" dirty="0" err="1" smtClean="0"/>
              <a:t>IPSec</a:t>
            </a:r>
            <a:r>
              <a:rPr lang="en-US" dirty="0" smtClean="0"/>
              <a:t> Tunnel Mode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439064"/>
            <a:ext cx="57150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79173" y="6110025"/>
            <a:ext cx="6024406" cy="246221"/>
          </a:xfrm>
          <a:prstGeom prst="rect">
            <a:avLst/>
          </a:prstGeom>
          <a:noFill/>
        </p:spPr>
        <p:txBody>
          <a:bodyPr wrap="none" rtlCol="0">
            <a:spAutoFit/>
          </a:bodyPr>
          <a:lstStyle/>
          <a:p>
            <a:r>
              <a:rPr lang="en-US" sz="1000" dirty="0"/>
              <a:t>Image taken from </a:t>
            </a:r>
            <a:r>
              <a:rPr lang="en-US" sz="1000" dirty="0">
                <a:hlinkClick r:id="rId3"/>
              </a:rPr>
              <a:t>http://www.free-it.de/archiv/talks_2005/paper-11156/paper-11156.html</a:t>
            </a:r>
            <a:endParaRPr lang="en-US" sz="1000" dirty="0"/>
          </a:p>
        </p:txBody>
      </p:sp>
    </p:spTree>
    <p:extLst>
      <p:ext uri="{BB962C8B-B14F-4D97-AF65-F5344CB8AC3E}">
        <p14:creationId xmlns:p14="http://schemas.microsoft.com/office/powerpoint/2010/main" val="2438483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Security services from gateway to gateway or from host to gateway over an insecure network</a:t>
            </a:r>
          </a:p>
          <a:p>
            <a:r>
              <a:rPr lang="en-US" dirty="0" smtClean="0"/>
              <a:t>The entire original packet is encrypted</a:t>
            </a:r>
          </a:p>
          <a:p>
            <a:pPr lvl="1"/>
            <a:r>
              <a:rPr lang="en-US" dirty="0" smtClean="0"/>
              <a:t>Internal traffic behind the gateways is not protected</a:t>
            </a:r>
          </a:p>
          <a:p>
            <a:r>
              <a:rPr lang="en-US" dirty="0" smtClean="0"/>
              <a:t>Often used to implement Virtual Private Networks (IPsec VPNs)</a:t>
            </a:r>
          </a:p>
          <a:p>
            <a:pPr lvl="1"/>
            <a:r>
              <a:rPr lang="en-US" dirty="0" smtClean="0"/>
              <a:t>Site-to-site</a:t>
            </a:r>
          </a:p>
          <a:p>
            <a:pPr lvl="1"/>
            <a:r>
              <a:rPr lang="en-US" dirty="0" smtClean="0"/>
              <a:t>Client-to-site</a:t>
            </a:r>
          </a:p>
          <a:p>
            <a:endParaRPr lang="en-US" dirty="0"/>
          </a:p>
        </p:txBody>
      </p:sp>
      <p:sp>
        <p:nvSpPr>
          <p:cNvPr id="3" name="Title 2"/>
          <p:cNvSpPr>
            <a:spLocks noGrp="1"/>
          </p:cNvSpPr>
          <p:nvPr>
            <p:ph type="title"/>
          </p:nvPr>
        </p:nvSpPr>
        <p:spPr/>
        <p:txBody>
          <a:bodyPr/>
          <a:lstStyle/>
          <a:p>
            <a:r>
              <a:rPr lang="en-US" dirty="0" err="1" smtClean="0"/>
              <a:t>IPSec</a:t>
            </a:r>
            <a:r>
              <a:rPr lang="en-US" dirty="0" smtClean="0"/>
              <a:t> Tunnel Mode</a:t>
            </a:r>
            <a:endParaRPr lang="en-US" dirty="0"/>
          </a:p>
        </p:txBody>
      </p:sp>
    </p:spTree>
    <p:extLst>
      <p:ext uri="{BB962C8B-B14F-4D97-AF65-F5344CB8AC3E}">
        <p14:creationId xmlns:p14="http://schemas.microsoft.com/office/powerpoint/2010/main" val="1121924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“GRE </a:t>
            </a:r>
            <a:r>
              <a:rPr lang="en-US" dirty="0"/>
              <a:t>(Generic Routing Encapsulation) specifies a protocol for encapsulation of an arbitrary protocol over another arbitrary network layer </a:t>
            </a:r>
            <a:r>
              <a:rPr lang="en-US" dirty="0" smtClean="0"/>
              <a:t>protocol” – RFC 2784 and 2890</a:t>
            </a:r>
          </a:p>
          <a:p>
            <a:r>
              <a:rPr lang="en-US" dirty="0" smtClean="0"/>
              <a:t>Point-to-point links</a:t>
            </a:r>
            <a:endParaRPr lang="en-US" dirty="0"/>
          </a:p>
        </p:txBody>
      </p:sp>
      <p:sp>
        <p:nvSpPr>
          <p:cNvPr id="3" name="Title 2"/>
          <p:cNvSpPr>
            <a:spLocks noGrp="1"/>
          </p:cNvSpPr>
          <p:nvPr>
            <p:ph type="title"/>
          </p:nvPr>
        </p:nvSpPr>
        <p:spPr/>
        <p:txBody>
          <a:bodyPr>
            <a:normAutofit/>
          </a:bodyPr>
          <a:lstStyle/>
          <a:p>
            <a:r>
              <a:rPr lang="en-US" dirty="0" smtClean="0"/>
              <a:t>GRE – Generic Routing Encapsulation</a:t>
            </a:r>
            <a:endParaRPr lang="en-US" dirty="0"/>
          </a:p>
        </p:txBody>
      </p:sp>
      <p:pic>
        <p:nvPicPr>
          <p:cNvPr id="9218" name="Picture 2" descr="Fig.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782" y="3048000"/>
            <a:ext cx="5705475" cy="27513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0" y="6338500"/>
            <a:ext cx="3328155" cy="276999"/>
          </a:xfrm>
          <a:prstGeom prst="rect">
            <a:avLst/>
          </a:prstGeom>
          <a:noFill/>
        </p:spPr>
        <p:txBody>
          <a:bodyPr wrap="none" rtlCol="0">
            <a:spAutoFit/>
          </a:bodyPr>
          <a:lstStyle/>
          <a:p>
            <a:r>
              <a:rPr lang="en-US" sz="1200" dirty="0" smtClean="0"/>
              <a:t>Image taken from </a:t>
            </a:r>
            <a:r>
              <a:rPr lang="en-US" sz="1200" dirty="0">
                <a:hlinkClick r:id="rId3"/>
              </a:rPr>
              <a:t>http://netwild.ru/pptp/</a:t>
            </a:r>
            <a:endParaRPr lang="en-US" sz="1200" dirty="0"/>
          </a:p>
        </p:txBody>
      </p:sp>
    </p:spTree>
    <p:extLst>
      <p:ext uri="{BB962C8B-B14F-4D97-AF65-F5344CB8AC3E}">
        <p14:creationId xmlns:p14="http://schemas.microsoft.com/office/powerpoint/2010/main" val="710185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Ethernet over IPv4/IPv6 </a:t>
            </a:r>
            <a:br>
              <a:rPr lang="en-US" dirty="0" smtClean="0"/>
            </a:br>
            <a:r>
              <a:rPr lang="en-US" dirty="0" smtClean="0"/>
              <a:t>(e.g. </a:t>
            </a:r>
            <a:r>
              <a:rPr lang="en-US" dirty="0" err="1" smtClean="0"/>
              <a:t>Openstack</a:t>
            </a:r>
            <a:r>
              <a:rPr lang="en-US" dirty="0" smtClean="0"/>
              <a:t> Neutron)</a:t>
            </a:r>
          </a:p>
          <a:p>
            <a:r>
              <a:rPr lang="en-US" dirty="0" smtClean="0"/>
              <a:t>Support for tunneling broadcasting/multicasting</a:t>
            </a:r>
          </a:p>
          <a:p>
            <a:pPr lvl="1"/>
            <a:r>
              <a:rPr lang="en-US" dirty="0" smtClean="0"/>
              <a:t>e.g. Delivering routing updates to multiple sites</a:t>
            </a:r>
          </a:p>
          <a:p>
            <a:r>
              <a:rPr lang="en-US" dirty="0" smtClean="0"/>
              <a:t>IPv4/IPv6 over IPv4/IPv6</a:t>
            </a:r>
          </a:p>
          <a:p>
            <a:r>
              <a:rPr lang="en-US" dirty="0" smtClean="0"/>
              <a:t>No default encryption/security services</a:t>
            </a:r>
          </a:p>
          <a:p>
            <a:pPr lvl="1"/>
            <a:r>
              <a:rPr lang="en-US" dirty="0" err="1" smtClean="0"/>
              <a:t>IPSec</a:t>
            </a:r>
            <a:r>
              <a:rPr lang="en-US" dirty="0" smtClean="0"/>
              <a:t> Tunnel/Transport over GRE</a:t>
            </a:r>
            <a:endParaRPr lang="en-US" dirty="0"/>
          </a:p>
          <a:p>
            <a:endParaRPr lang="en-US" dirty="0" smtClean="0"/>
          </a:p>
        </p:txBody>
      </p:sp>
      <p:sp>
        <p:nvSpPr>
          <p:cNvPr id="3" name="Title 2"/>
          <p:cNvSpPr>
            <a:spLocks noGrp="1"/>
          </p:cNvSpPr>
          <p:nvPr>
            <p:ph type="title"/>
          </p:nvPr>
        </p:nvSpPr>
        <p:spPr/>
        <p:txBody>
          <a:bodyPr/>
          <a:lstStyle/>
          <a:p>
            <a:r>
              <a:rPr lang="en-US" dirty="0" smtClean="0"/>
              <a:t>GRE and IP</a:t>
            </a:r>
            <a:endParaRPr lang="en-US" dirty="0"/>
          </a:p>
        </p:txBody>
      </p:sp>
      <p:pic>
        <p:nvPicPr>
          <p:cNvPr id="3074" name="Picture 2" descr="C:\Users\inbroker\Desktop\OpenStack\ovs-gre-tun-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65126"/>
            <a:ext cx="3726982" cy="2228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E - exampl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9418" y="5105400"/>
            <a:ext cx="6400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2731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Protocol Numbers</a:t>
            </a:r>
            <a:endParaRPr lang="en-US" dirty="0"/>
          </a:p>
        </p:txBody>
      </p:sp>
      <p:graphicFrame>
        <p:nvGraphicFramePr>
          <p:cNvPr id="4" name="Content Placeholder 3"/>
          <p:cNvGraphicFramePr>
            <a:graphicFrameLocks noGrp="1"/>
          </p:cNvGraphicFramePr>
          <p:nvPr>
            <p:ph idx="1"/>
            <p:extLst/>
          </p:nvPr>
        </p:nvGraphicFramePr>
        <p:xfrm>
          <a:off x="628650" y="1825625"/>
          <a:ext cx="7886700" cy="3901440"/>
        </p:xfrm>
        <a:graphic>
          <a:graphicData uri="http://schemas.openxmlformats.org/drawingml/2006/table">
            <a:tbl>
              <a:tblPr firstRow="1" bandRow="1">
                <a:tableStyleId>{5C22544A-7EE6-4342-B048-85BDC9FD1C3A}</a:tableStyleId>
              </a:tblPr>
              <a:tblGrid>
                <a:gridCol w="1971675"/>
                <a:gridCol w="1971675"/>
                <a:gridCol w="1971675"/>
                <a:gridCol w="1971675"/>
              </a:tblGrid>
              <a:tr h="370840">
                <a:tc>
                  <a:txBody>
                    <a:bodyPr/>
                    <a:lstStyle/>
                    <a:p>
                      <a:r>
                        <a:rPr lang="en-US" sz="2000" dirty="0"/>
                        <a:t>Decimal</a:t>
                      </a:r>
                    </a:p>
                  </a:txBody>
                  <a:tcPr anchor="ctr"/>
                </a:tc>
                <a:tc>
                  <a:txBody>
                    <a:bodyPr/>
                    <a:lstStyle/>
                    <a:p>
                      <a:r>
                        <a:rPr lang="en-US" sz="2000" dirty="0"/>
                        <a:t>Hex</a:t>
                      </a:r>
                    </a:p>
                  </a:txBody>
                  <a:tcPr anchor="ctr"/>
                </a:tc>
                <a:tc>
                  <a:txBody>
                    <a:bodyPr/>
                    <a:lstStyle/>
                    <a:p>
                      <a:r>
                        <a:rPr lang="en-US" sz="2000"/>
                        <a:t>Keyword</a:t>
                      </a:r>
                    </a:p>
                  </a:txBody>
                  <a:tcPr anchor="ctr"/>
                </a:tc>
                <a:tc>
                  <a:txBody>
                    <a:bodyPr/>
                    <a:lstStyle/>
                    <a:p>
                      <a:r>
                        <a:rPr lang="en-US" sz="2000" dirty="0"/>
                        <a:t>Protocol</a:t>
                      </a:r>
                    </a:p>
                  </a:txBody>
                  <a:tcPr anchor="ctr"/>
                </a:tc>
              </a:tr>
              <a:tr h="370840">
                <a:tc>
                  <a:txBody>
                    <a:bodyPr/>
                    <a:lstStyle/>
                    <a:p>
                      <a:r>
                        <a:rPr lang="en-US" sz="2000" dirty="0"/>
                        <a:t>4</a:t>
                      </a:r>
                    </a:p>
                  </a:txBody>
                  <a:tcPr anchor="ctr"/>
                </a:tc>
                <a:tc>
                  <a:txBody>
                    <a:bodyPr/>
                    <a:lstStyle/>
                    <a:p>
                      <a:r>
                        <a:rPr lang="en-US" sz="2000" dirty="0"/>
                        <a:t>0x04</a:t>
                      </a:r>
                    </a:p>
                  </a:txBody>
                  <a:tcPr anchor="ctr"/>
                </a:tc>
                <a:tc>
                  <a:txBody>
                    <a:bodyPr/>
                    <a:lstStyle/>
                    <a:p>
                      <a:r>
                        <a:rPr lang="en-US" sz="2000" dirty="0"/>
                        <a:t>IP-in-IP</a:t>
                      </a:r>
                    </a:p>
                  </a:txBody>
                  <a:tcPr anchor="ctr"/>
                </a:tc>
                <a:tc>
                  <a:txBody>
                    <a:bodyPr/>
                    <a:lstStyle/>
                    <a:p>
                      <a:r>
                        <a:rPr lang="en-US" sz="2000" dirty="0" err="1">
                          <a:hlinkClick r:id="rId3" tooltip="IP in IP"/>
                        </a:rPr>
                        <a:t>IP_in_IP</a:t>
                      </a:r>
                      <a:r>
                        <a:rPr lang="en-US" sz="2000" dirty="0"/>
                        <a:t> (encapsulation)</a:t>
                      </a:r>
                    </a:p>
                  </a:txBody>
                  <a:tcPr anchor="ctr"/>
                </a:tc>
              </a:tr>
              <a:tr h="370840">
                <a:tc>
                  <a:txBody>
                    <a:bodyPr/>
                    <a:lstStyle/>
                    <a:p>
                      <a:r>
                        <a:rPr lang="en-US" sz="2000" dirty="0"/>
                        <a:t>41</a:t>
                      </a:r>
                    </a:p>
                  </a:txBody>
                  <a:tcPr anchor="ctr"/>
                </a:tc>
                <a:tc>
                  <a:txBody>
                    <a:bodyPr/>
                    <a:lstStyle/>
                    <a:p>
                      <a:r>
                        <a:rPr lang="en-US" sz="2000"/>
                        <a:t>0x29</a:t>
                      </a:r>
                    </a:p>
                  </a:txBody>
                  <a:tcPr anchor="ctr"/>
                </a:tc>
                <a:tc>
                  <a:txBody>
                    <a:bodyPr/>
                    <a:lstStyle/>
                    <a:p>
                      <a:r>
                        <a:rPr lang="en-US" sz="2000"/>
                        <a:t>IPv6</a:t>
                      </a:r>
                    </a:p>
                  </a:txBody>
                  <a:tcPr anchor="ctr"/>
                </a:tc>
                <a:tc>
                  <a:txBody>
                    <a:bodyPr/>
                    <a:lstStyle/>
                    <a:p>
                      <a:r>
                        <a:rPr lang="en-US" sz="2000" dirty="0"/>
                        <a:t>IPv6 Encapsulation</a:t>
                      </a:r>
                    </a:p>
                  </a:txBody>
                  <a:tcPr anchor="ctr"/>
                </a:tc>
              </a:tr>
              <a:tr h="643255">
                <a:tc>
                  <a:txBody>
                    <a:bodyPr/>
                    <a:lstStyle/>
                    <a:p>
                      <a:r>
                        <a:rPr lang="en-US" sz="2000" dirty="0"/>
                        <a:t>47</a:t>
                      </a:r>
                    </a:p>
                  </a:txBody>
                  <a:tcPr anchor="ctr"/>
                </a:tc>
                <a:tc>
                  <a:txBody>
                    <a:bodyPr/>
                    <a:lstStyle/>
                    <a:p>
                      <a:r>
                        <a:rPr lang="en-US" sz="2000" dirty="0"/>
                        <a:t>0x2F</a:t>
                      </a:r>
                    </a:p>
                  </a:txBody>
                  <a:tcPr anchor="ctr"/>
                </a:tc>
                <a:tc>
                  <a:txBody>
                    <a:bodyPr/>
                    <a:lstStyle/>
                    <a:p>
                      <a:r>
                        <a:rPr lang="en-US" sz="2000" dirty="0"/>
                        <a:t>GRE</a:t>
                      </a:r>
                    </a:p>
                  </a:txBody>
                  <a:tcPr anchor="ctr"/>
                </a:tc>
                <a:tc>
                  <a:txBody>
                    <a:bodyPr/>
                    <a:lstStyle/>
                    <a:p>
                      <a:r>
                        <a:rPr lang="en-US" sz="2000" dirty="0">
                          <a:hlinkClick r:id="rId4" tooltip="Generic Routing Encapsulation"/>
                        </a:rPr>
                        <a:t>Generic Routing Encapsulation</a:t>
                      </a:r>
                      <a:endParaRPr lang="en-US" sz="2000" dirty="0"/>
                    </a:p>
                  </a:txBody>
                  <a:tcPr anchor="ctr"/>
                </a:tc>
              </a:tr>
              <a:tr h="370840">
                <a:tc>
                  <a:txBody>
                    <a:bodyPr/>
                    <a:lstStyle/>
                    <a:p>
                      <a:pPr marL="0" algn="l" defTabSz="685800" rtl="0" eaLnBrk="1" latinLnBrk="0" hangingPunct="1"/>
                      <a:r>
                        <a:rPr lang="en-US" sz="2000" kern="1200" dirty="0">
                          <a:solidFill>
                            <a:schemeClr val="dk1"/>
                          </a:solidFill>
                          <a:latin typeface="+mn-lt"/>
                          <a:ea typeface="+mn-ea"/>
                          <a:cs typeface="+mn-cs"/>
                        </a:rPr>
                        <a:t>50</a:t>
                      </a:r>
                    </a:p>
                  </a:txBody>
                  <a:tcPr anchor="ctr"/>
                </a:tc>
                <a:tc>
                  <a:txBody>
                    <a:bodyPr/>
                    <a:lstStyle/>
                    <a:p>
                      <a:pPr marL="0" algn="l" defTabSz="685800" rtl="0" eaLnBrk="1" latinLnBrk="0" hangingPunct="1"/>
                      <a:r>
                        <a:rPr lang="en-US" sz="2000" kern="1200" dirty="0">
                          <a:solidFill>
                            <a:schemeClr val="dk1"/>
                          </a:solidFill>
                          <a:latin typeface="+mn-lt"/>
                          <a:ea typeface="+mn-ea"/>
                          <a:cs typeface="+mn-cs"/>
                        </a:rPr>
                        <a:t>0x32</a:t>
                      </a:r>
                    </a:p>
                  </a:txBody>
                  <a:tcPr anchor="ctr"/>
                </a:tc>
                <a:tc>
                  <a:txBody>
                    <a:bodyPr/>
                    <a:lstStyle/>
                    <a:p>
                      <a:pPr marL="0" algn="l" defTabSz="685800" rtl="0" eaLnBrk="1" latinLnBrk="0" hangingPunct="1"/>
                      <a:r>
                        <a:rPr lang="en-US" sz="2000" kern="1200" dirty="0">
                          <a:solidFill>
                            <a:schemeClr val="dk1"/>
                          </a:solidFill>
                          <a:latin typeface="+mn-lt"/>
                          <a:ea typeface="+mn-ea"/>
                          <a:cs typeface="+mn-cs"/>
                        </a:rPr>
                        <a:t>ESP</a:t>
                      </a:r>
                    </a:p>
                  </a:txBody>
                  <a:tcPr anchor="ctr"/>
                </a:tc>
                <a:tc>
                  <a:txBody>
                    <a:bodyPr/>
                    <a:lstStyle/>
                    <a:p>
                      <a:pPr marL="0" algn="l" defTabSz="685800" rtl="0" eaLnBrk="1" latinLnBrk="0" hangingPunct="1"/>
                      <a:r>
                        <a:rPr lang="en-US" sz="2000" kern="1200" dirty="0">
                          <a:solidFill>
                            <a:schemeClr val="dk1"/>
                          </a:solidFill>
                          <a:latin typeface="+mn-lt"/>
                          <a:ea typeface="+mn-ea"/>
                          <a:cs typeface="+mn-cs"/>
                          <a:hlinkClick r:id="rId5" tooltip="Encapsulating Security Payload"/>
                        </a:rPr>
                        <a:t>Encapsulating Security Payload</a:t>
                      </a:r>
                      <a:endParaRPr lang="en-US" sz="2000" kern="1200" dirty="0">
                        <a:solidFill>
                          <a:schemeClr val="dk1"/>
                        </a:solidFill>
                        <a:latin typeface="+mn-lt"/>
                        <a:ea typeface="+mn-ea"/>
                        <a:cs typeface="+mn-cs"/>
                      </a:endParaRPr>
                    </a:p>
                  </a:txBody>
                  <a:tcPr anchor="ctr"/>
                </a:tc>
              </a:tr>
              <a:tr h="370840">
                <a:tc>
                  <a:txBody>
                    <a:bodyPr/>
                    <a:lstStyle/>
                    <a:p>
                      <a:pPr marL="0" algn="l" defTabSz="685800" rtl="0" eaLnBrk="1" latinLnBrk="0" hangingPunct="1"/>
                      <a:r>
                        <a:rPr lang="en-US" sz="2000" kern="1200" dirty="0">
                          <a:solidFill>
                            <a:schemeClr val="dk1"/>
                          </a:solidFill>
                          <a:latin typeface="+mn-lt"/>
                          <a:ea typeface="+mn-ea"/>
                          <a:cs typeface="+mn-cs"/>
                        </a:rPr>
                        <a:t>51</a:t>
                      </a:r>
                    </a:p>
                  </a:txBody>
                  <a:tcPr anchor="ctr"/>
                </a:tc>
                <a:tc>
                  <a:txBody>
                    <a:bodyPr/>
                    <a:lstStyle/>
                    <a:p>
                      <a:pPr marL="0" algn="l" defTabSz="685800" rtl="0" eaLnBrk="1" latinLnBrk="0" hangingPunct="1"/>
                      <a:r>
                        <a:rPr lang="en-US" sz="2000" kern="1200">
                          <a:solidFill>
                            <a:schemeClr val="dk1"/>
                          </a:solidFill>
                          <a:latin typeface="+mn-lt"/>
                          <a:ea typeface="+mn-ea"/>
                          <a:cs typeface="+mn-cs"/>
                        </a:rPr>
                        <a:t>0x33</a:t>
                      </a:r>
                    </a:p>
                  </a:txBody>
                  <a:tcPr anchor="ctr"/>
                </a:tc>
                <a:tc>
                  <a:txBody>
                    <a:bodyPr/>
                    <a:lstStyle/>
                    <a:p>
                      <a:pPr marL="0" algn="l" defTabSz="685800" rtl="0" eaLnBrk="1" latinLnBrk="0" hangingPunct="1"/>
                      <a:r>
                        <a:rPr lang="en-US" sz="2000" kern="1200" dirty="0">
                          <a:solidFill>
                            <a:schemeClr val="dk1"/>
                          </a:solidFill>
                          <a:latin typeface="+mn-lt"/>
                          <a:ea typeface="+mn-ea"/>
                          <a:cs typeface="+mn-cs"/>
                        </a:rPr>
                        <a:t>AH</a:t>
                      </a:r>
                    </a:p>
                  </a:txBody>
                  <a:tcPr anchor="ctr"/>
                </a:tc>
                <a:tc>
                  <a:txBody>
                    <a:bodyPr/>
                    <a:lstStyle/>
                    <a:p>
                      <a:pPr marL="0" algn="l" defTabSz="685800" rtl="0" eaLnBrk="1" latinLnBrk="0" hangingPunct="1"/>
                      <a:r>
                        <a:rPr lang="en-US" sz="2000" kern="1200" dirty="0">
                          <a:solidFill>
                            <a:schemeClr val="dk1"/>
                          </a:solidFill>
                          <a:latin typeface="+mn-lt"/>
                          <a:ea typeface="+mn-ea"/>
                          <a:cs typeface="+mn-cs"/>
                          <a:hlinkClick r:id="rId6" tooltip="Authentication Header"/>
                        </a:rPr>
                        <a:t>Authentication Header</a:t>
                      </a:r>
                      <a:endParaRPr lang="en-US" sz="2000" kern="1200" dirty="0">
                        <a:solidFill>
                          <a:schemeClr val="dk1"/>
                        </a:solidFill>
                        <a:latin typeface="+mn-lt"/>
                        <a:ea typeface="+mn-ea"/>
                        <a:cs typeface="+mn-cs"/>
                      </a:endParaRPr>
                    </a:p>
                  </a:txBody>
                  <a:tcPr anchor="ctr"/>
                </a:tc>
              </a:tr>
            </a:tbl>
          </a:graphicData>
        </a:graphic>
      </p:graphicFrame>
    </p:spTree>
    <p:extLst>
      <p:ext uri="{BB962C8B-B14F-4D97-AF65-F5344CB8AC3E}">
        <p14:creationId xmlns:p14="http://schemas.microsoft.com/office/powerpoint/2010/main" val="759405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 Mode and Encapsulation</a:t>
            </a:r>
            <a:endParaRPr lang="en-US" dirty="0"/>
          </a:p>
        </p:txBody>
      </p:sp>
      <p:sp>
        <p:nvSpPr>
          <p:cNvPr id="3" name="Rectangle 2"/>
          <p:cNvSpPr/>
          <p:nvPr/>
        </p:nvSpPr>
        <p:spPr>
          <a:xfrm>
            <a:off x="1219200" y="2133599"/>
            <a:ext cx="1219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IPv4 </a:t>
            </a:r>
            <a:r>
              <a:rPr lang="en-US" sz="1800" b="1" dirty="0" err="1" smtClean="0">
                <a:solidFill>
                  <a:schemeClr val="tx1"/>
                </a:solidFill>
              </a:rPr>
              <a:t>Hdr</a:t>
            </a:r>
            <a:endParaRPr lang="en-US" sz="1800" b="1" dirty="0">
              <a:solidFill>
                <a:schemeClr val="tx1"/>
              </a:solidFill>
            </a:endParaRPr>
          </a:p>
        </p:txBody>
      </p:sp>
      <p:sp>
        <p:nvSpPr>
          <p:cNvPr id="4" name="Rectangle 3"/>
          <p:cNvSpPr/>
          <p:nvPr/>
        </p:nvSpPr>
        <p:spPr>
          <a:xfrm>
            <a:off x="2438400" y="2133599"/>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GRE </a:t>
            </a:r>
            <a:r>
              <a:rPr lang="en-US" sz="1800" b="1" dirty="0" err="1" smtClean="0">
                <a:solidFill>
                  <a:schemeClr val="tx1"/>
                </a:solidFill>
              </a:rPr>
              <a:t>Hdr</a:t>
            </a:r>
            <a:endParaRPr lang="en-US" sz="1800" b="1" dirty="0">
              <a:solidFill>
                <a:schemeClr val="tx1"/>
              </a:solidFill>
            </a:endParaRPr>
          </a:p>
        </p:txBody>
      </p:sp>
      <p:sp>
        <p:nvSpPr>
          <p:cNvPr id="5" name="Rectangle 4"/>
          <p:cNvSpPr/>
          <p:nvPr/>
        </p:nvSpPr>
        <p:spPr>
          <a:xfrm>
            <a:off x="3962400" y="2133599"/>
            <a:ext cx="11430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Hdr</a:t>
            </a:r>
            <a:endParaRPr lang="en-US" sz="1800" dirty="0">
              <a:solidFill>
                <a:schemeClr val="tx1"/>
              </a:solidFill>
            </a:endParaRPr>
          </a:p>
        </p:txBody>
      </p:sp>
      <p:sp>
        <p:nvSpPr>
          <p:cNvPr id="6" name="Rectangle 5"/>
          <p:cNvSpPr/>
          <p:nvPr/>
        </p:nvSpPr>
        <p:spPr>
          <a:xfrm>
            <a:off x="5105400" y="2133599"/>
            <a:ext cx="34290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Data</a:t>
            </a:r>
            <a:endParaRPr lang="en-US" sz="1800" dirty="0">
              <a:solidFill>
                <a:schemeClr val="tx1"/>
              </a:solidFill>
            </a:endParaRPr>
          </a:p>
        </p:txBody>
      </p:sp>
      <p:sp>
        <p:nvSpPr>
          <p:cNvPr id="7" name="Left Brace 6"/>
          <p:cNvSpPr/>
          <p:nvPr/>
        </p:nvSpPr>
        <p:spPr>
          <a:xfrm rot="5400000" flipV="1">
            <a:off x="6138388" y="-325244"/>
            <a:ext cx="228603" cy="4536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rot="5400000" flipV="1">
            <a:off x="2481506" y="544553"/>
            <a:ext cx="228602" cy="27970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5472507" y="1459466"/>
            <a:ext cx="1560364" cy="369332"/>
          </a:xfrm>
          <a:prstGeom prst="rect">
            <a:avLst/>
          </a:prstGeom>
          <a:noFill/>
        </p:spPr>
        <p:txBody>
          <a:bodyPr wrap="none" rtlCol="0">
            <a:spAutoFit/>
          </a:bodyPr>
          <a:lstStyle/>
          <a:p>
            <a:r>
              <a:rPr lang="en-US" sz="1800" dirty="0" smtClean="0">
                <a:latin typeface="+mj-lt"/>
              </a:rPr>
              <a:t>Original Packet</a:t>
            </a:r>
            <a:endParaRPr lang="en-US" sz="1800" dirty="0">
              <a:latin typeface="+mj-lt"/>
            </a:endParaRPr>
          </a:p>
        </p:txBody>
      </p:sp>
      <p:sp>
        <p:nvSpPr>
          <p:cNvPr id="20" name="TextBox 19"/>
          <p:cNvSpPr txBox="1"/>
          <p:nvPr/>
        </p:nvSpPr>
        <p:spPr>
          <a:xfrm>
            <a:off x="1893829" y="1459466"/>
            <a:ext cx="1539460" cy="369332"/>
          </a:xfrm>
          <a:prstGeom prst="rect">
            <a:avLst/>
          </a:prstGeom>
          <a:noFill/>
        </p:spPr>
        <p:txBody>
          <a:bodyPr wrap="none" rtlCol="0">
            <a:spAutoFit/>
          </a:bodyPr>
          <a:lstStyle/>
          <a:p>
            <a:r>
              <a:rPr lang="en-US" sz="1800" dirty="0" smtClean="0">
                <a:latin typeface="+mj-lt"/>
              </a:rPr>
              <a:t>Tunnel Header</a:t>
            </a:r>
            <a:endParaRPr lang="en-US" sz="1800" dirty="0">
              <a:latin typeface="+mj-lt"/>
            </a:endParaRPr>
          </a:p>
        </p:txBody>
      </p:sp>
      <p:sp>
        <p:nvSpPr>
          <p:cNvPr id="21" name="TextBox 20"/>
          <p:cNvSpPr txBox="1"/>
          <p:nvPr/>
        </p:nvSpPr>
        <p:spPr>
          <a:xfrm>
            <a:off x="1219200" y="2590799"/>
            <a:ext cx="1126270" cy="369332"/>
          </a:xfrm>
          <a:prstGeom prst="rect">
            <a:avLst/>
          </a:prstGeom>
          <a:noFill/>
        </p:spPr>
        <p:txBody>
          <a:bodyPr wrap="none" rtlCol="0">
            <a:spAutoFit/>
          </a:bodyPr>
          <a:lstStyle/>
          <a:p>
            <a:r>
              <a:rPr lang="en-US" sz="1800" b="1" dirty="0" smtClean="0">
                <a:solidFill>
                  <a:srgbClr val="C00000"/>
                </a:solidFill>
                <a:latin typeface="+mj-lt"/>
              </a:rPr>
              <a:t>Proto = 47</a:t>
            </a:r>
            <a:endParaRPr lang="en-US" sz="1800" b="1" dirty="0">
              <a:solidFill>
                <a:srgbClr val="C00000"/>
              </a:solidFill>
              <a:latin typeface="+mj-lt"/>
            </a:endParaRPr>
          </a:p>
        </p:txBody>
      </p:sp>
      <p:sp>
        <p:nvSpPr>
          <p:cNvPr id="22" name="TextBox 21"/>
          <p:cNvSpPr txBox="1"/>
          <p:nvPr/>
        </p:nvSpPr>
        <p:spPr>
          <a:xfrm>
            <a:off x="2438400" y="2590799"/>
            <a:ext cx="1567096" cy="369332"/>
          </a:xfrm>
          <a:prstGeom prst="rect">
            <a:avLst/>
          </a:prstGeom>
          <a:noFill/>
        </p:spPr>
        <p:txBody>
          <a:bodyPr wrap="none" rtlCol="0">
            <a:spAutoFit/>
          </a:bodyPr>
          <a:lstStyle/>
          <a:p>
            <a:r>
              <a:rPr lang="en-US" sz="1800" b="1" dirty="0" smtClean="0">
                <a:solidFill>
                  <a:srgbClr val="C00000"/>
                </a:solidFill>
                <a:latin typeface="+mj-lt"/>
              </a:rPr>
              <a:t>Proto = 0x0800</a:t>
            </a:r>
            <a:endParaRPr lang="en-US" sz="1800" b="1" dirty="0">
              <a:solidFill>
                <a:srgbClr val="C00000"/>
              </a:solidFill>
              <a:latin typeface="+mj-lt"/>
            </a:endParaRPr>
          </a:p>
        </p:txBody>
      </p:sp>
      <p:sp>
        <p:nvSpPr>
          <p:cNvPr id="23" name="Rectangle 22"/>
          <p:cNvSpPr/>
          <p:nvPr/>
        </p:nvSpPr>
        <p:spPr>
          <a:xfrm>
            <a:off x="1229647" y="3188731"/>
            <a:ext cx="1219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IPv4 </a:t>
            </a:r>
            <a:r>
              <a:rPr lang="en-US" sz="1800" b="1" dirty="0" err="1" smtClean="0">
                <a:solidFill>
                  <a:schemeClr val="tx1"/>
                </a:solidFill>
              </a:rPr>
              <a:t>Hdr</a:t>
            </a:r>
            <a:endParaRPr lang="en-US" sz="1800" b="1" dirty="0">
              <a:solidFill>
                <a:schemeClr val="tx1"/>
              </a:solidFill>
            </a:endParaRPr>
          </a:p>
        </p:txBody>
      </p:sp>
      <p:sp>
        <p:nvSpPr>
          <p:cNvPr id="24" name="Rectangle 23"/>
          <p:cNvSpPr/>
          <p:nvPr/>
        </p:nvSpPr>
        <p:spPr>
          <a:xfrm>
            <a:off x="2448847" y="3188731"/>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GRE </a:t>
            </a:r>
            <a:r>
              <a:rPr lang="en-US" sz="1800" b="1" dirty="0" err="1" smtClean="0">
                <a:solidFill>
                  <a:schemeClr val="tx1"/>
                </a:solidFill>
              </a:rPr>
              <a:t>Hdr</a:t>
            </a:r>
            <a:endParaRPr lang="en-US" sz="1800" b="1" dirty="0">
              <a:solidFill>
                <a:schemeClr val="tx1"/>
              </a:solidFill>
            </a:endParaRPr>
          </a:p>
        </p:txBody>
      </p:sp>
      <p:sp>
        <p:nvSpPr>
          <p:cNvPr id="25" name="Rectangle 24"/>
          <p:cNvSpPr/>
          <p:nvPr/>
        </p:nvSpPr>
        <p:spPr>
          <a:xfrm>
            <a:off x="3972847" y="3188731"/>
            <a:ext cx="11430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IPv6 </a:t>
            </a:r>
            <a:r>
              <a:rPr lang="en-US" sz="1800" dirty="0" err="1" smtClean="0">
                <a:solidFill>
                  <a:schemeClr val="tx1"/>
                </a:solidFill>
              </a:rPr>
              <a:t>Hdr</a:t>
            </a:r>
            <a:endParaRPr lang="en-US" sz="1800" dirty="0">
              <a:solidFill>
                <a:schemeClr val="tx1"/>
              </a:solidFill>
            </a:endParaRPr>
          </a:p>
        </p:txBody>
      </p:sp>
      <p:sp>
        <p:nvSpPr>
          <p:cNvPr id="26" name="Rectangle 25"/>
          <p:cNvSpPr/>
          <p:nvPr/>
        </p:nvSpPr>
        <p:spPr>
          <a:xfrm>
            <a:off x="5115847" y="3188731"/>
            <a:ext cx="34290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Data</a:t>
            </a:r>
            <a:endParaRPr lang="en-US" sz="1800" dirty="0">
              <a:solidFill>
                <a:schemeClr val="tx1"/>
              </a:solidFill>
            </a:endParaRPr>
          </a:p>
        </p:txBody>
      </p:sp>
      <p:sp>
        <p:nvSpPr>
          <p:cNvPr id="27" name="TextBox 26"/>
          <p:cNvSpPr txBox="1"/>
          <p:nvPr/>
        </p:nvSpPr>
        <p:spPr>
          <a:xfrm>
            <a:off x="1229647" y="3645931"/>
            <a:ext cx="1126270" cy="369332"/>
          </a:xfrm>
          <a:prstGeom prst="rect">
            <a:avLst/>
          </a:prstGeom>
          <a:noFill/>
        </p:spPr>
        <p:txBody>
          <a:bodyPr wrap="none" rtlCol="0">
            <a:spAutoFit/>
          </a:bodyPr>
          <a:lstStyle/>
          <a:p>
            <a:r>
              <a:rPr lang="en-US" sz="1800" b="1" dirty="0" smtClean="0">
                <a:solidFill>
                  <a:srgbClr val="C00000"/>
                </a:solidFill>
                <a:latin typeface="+mj-lt"/>
              </a:rPr>
              <a:t>Proto = 47</a:t>
            </a:r>
            <a:endParaRPr lang="en-US" sz="1800" b="1" dirty="0">
              <a:solidFill>
                <a:srgbClr val="C00000"/>
              </a:solidFill>
              <a:latin typeface="+mj-lt"/>
            </a:endParaRPr>
          </a:p>
        </p:txBody>
      </p:sp>
      <p:sp>
        <p:nvSpPr>
          <p:cNvPr id="28" name="TextBox 27"/>
          <p:cNvSpPr txBox="1"/>
          <p:nvPr/>
        </p:nvSpPr>
        <p:spPr>
          <a:xfrm>
            <a:off x="2448847" y="3645931"/>
            <a:ext cx="1611980" cy="369332"/>
          </a:xfrm>
          <a:prstGeom prst="rect">
            <a:avLst/>
          </a:prstGeom>
          <a:noFill/>
        </p:spPr>
        <p:txBody>
          <a:bodyPr wrap="none" rtlCol="0">
            <a:spAutoFit/>
          </a:bodyPr>
          <a:lstStyle/>
          <a:p>
            <a:r>
              <a:rPr lang="en-US" sz="1800" b="1" dirty="0" smtClean="0">
                <a:solidFill>
                  <a:srgbClr val="C00000"/>
                </a:solidFill>
                <a:latin typeface="+mj-lt"/>
              </a:rPr>
              <a:t>Proto = 0x86DD</a:t>
            </a:r>
            <a:endParaRPr lang="en-US" sz="1800" b="1" dirty="0">
              <a:solidFill>
                <a:srgbClr val="C00000"/>
              </a:solidFill>
              <a:latin typeface="+mj-lt"/>
            </a:endParaRPr>
          </a:p>
        </p:txBody>
      </p:sp>
      <p:sp>
        <p:nvSpPr>
          <p:cNvPr id="29" name="Rectangle 28"/>
          <p:cNvSpPr/>
          <p:nvPr/>
        </p:nvSpPr>
        <p:spPr>
          <a:xfrm>
            <a:off x="1226755" y="4243863"/>
            <a:ext cx="1219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IPv4 </a:t>
            </a:r>
            <a:r>
              <a:rPr lang="en-US" sz="1800" b="1" dirty="0" err="1" smtClean="0">
                <a:solidFill>
                  <a:schemeClr val="tx1"/>
                </a:solidFill>
              </a:rPr>
              <a:t>Hdr</a:t>
            </a:r>
            <a:endParaRPr lang="en-US" sz="1800" b="1" dirty="0">
              <a:solidFill>
                <a:schemeClr val="tx1"/>
              </a:solidFill>
            </a:endParaRPr>
          </a:p>
        </p:txBody>
      </p:sp>
      <p:sp>
        <p:nvSpPr>
          <p:cNvPr id="31" name="Rectangle 30"/>
          <p:cNvSpPr/>
          <p:nvPr/>
        </p:nvSpPr>
        <p:spPr>
          <a:xfrm>
            <a:off x="2438401" y="4243863"/>
            <a:ext cx="15240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IPv6 </a:t>
            </a:r>
            <a:r>
              <a:rPr lang="en-US" sz="1800" dirty="0" err="1" smtClean="0">
                <a:solidFill>
                  <a:schemeClr val="tx1"/>
                </a:solidFill>
              </a:rPr>
              <a:t>Hdr</a:t>
            </a:r>
            <a:endParaRPr lang="en-US" sz="1800" dirty="0">
              <a:solidFill>
                <a:schemeClr val="tx1"/>
              </a:solidFill>
            </a:endParaRPr>
          </a:p>
        </p:txBody>
      </p:sp>
      <p:sp>
        <p:nvSpPr>
          <p:cNvPr id="32" name="Rectangle 31"/>
          <p:cNvSpPr/>
          <p:nvPr/>
        </p:nvSpPr>
        <p:spPr>
          <a:xfrm>
            <a:off x="3962400" y="4243863"/>
            <a:ext cx="4579555"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Data</a:t>
            </a:r>
            <a:endParaRPr lang="en-US" sz="1800" dirty="0">
              <a:solidFill>
                <a:schemeClr val="tx1"/>
              </a:solidFill>
            </a:endParaRPr>
          </a:p>
        </p:txBody>
      </p:sp>
      <p:sp>
        <p:nvSpPr>
          <p:cNvPr id="33" name="TextBox 32"/>
          <p:cNvSpPr txBox="1"/>
          <p:nvPr/>
        </p:nvSpPr>
        <p:spPr>
          <a:xfrm>
            <a:off x="1226755" y="4701063"/>
            <a:ext cx="1126270" cy="369332"/>
          </a:xfrm>
          <a:prstGeom prst="rect">
            <a:avLst/>
          </a:prstGeom>
          <a:noFill/>
        </p:spPr>
        <p:txBody>
          <a:bodyPr wrap="none" rtlCol="0">
            <a:spAutoFit/>
          </a:bodyPr>
          <a:lstStyle/>
          <a:p>
            <a:r>
              <a:rPr lang="en-US" sz="1800" b="1" dirty="0" smtClean="0">
                <a:solidFill>
                  <a:srgbClr val="C00000"/>
                </a:solidFill>
                <a:latin typeface="+mj-lt"/>
              </a:rPr>
              <a:t>Proto = 41</a:t>
            </a:r>
            <a:endParaRPr lang="en-US" sz="1800" b="1" dirty="0">
              <a:solidFill>
                <a:srgbClr val="C00000"/>
              </a:solidFill>
              <a:latin typeface="+mj-lt"/>
            </a:endParaRPr>
          </a:p>
        </p:txBody>
      </p:sp>
      <p:sp>
        <p:nvSpPr>
          <p:cNvPr id="35" name="Rectangle 34"/>
          <p:cNvSpPr/>
          <p:nvPr/>
        </p:nvSpPr>
        <p:spPr>
          <a:xfrm>
            <a:off x="1219200" y="5298995"/>
            <a:ext cx="1219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IPv4 </a:t>
            </a:r>
            <a:r>
              <a:rPr lang="en-US" sz="1800" b="1" dirty="0" err="1" smtClean="0">
                <a:solidFill>
                  <a:schemeClr val="tx1"/>
                </a:solidFill>
              </a:rPr>
              <a:t>Hdr</a:t>
            </a:r>
            <a:endParaRPr lang="en-US" sz="1800" b="1" dirty="0">
              <a:solidFill>
                <a:schemeClr val="tx1"/>
              </a:solidFill>
            </a:endParaRPr>
          </a:p>
        </p:txBody>
      </p:sp>
      <p:sp>
        <p:nvSpPr>
          <p:cNvPr id="36" name="Rectangle 35"/>
          <p:cNvSpPr/>
          <p:nvPr/>
        </p:nvSpPr>
        <p:spPr>
          <a:xfrm>
            <a:off x="2430845" y="5298995"/>
            <a:ext cx="1531555"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Hdr</a:t>
            </a:r>
            <a:endParaRPr lang="en-US" sz="1800" dirty="0">
              <a:solidFill>
                <a:schemeClr val="tx1"/>
              </a:solidFill>
            </a:endParaRPr>
          </a:p>
        </p:txBody>
      </p:sp>
      <p:sp>
        <p:nvSpPr>
          <p:cNvPr id="37" name="Rectangle 36"/>
          <p:cNvSpPr/>
          <p:nvPr/>
        </p:nvSpPr>
        <p:spPr>
          <a:xfrm>
            <a:off x="3962400" y="5298995"/>
            <a:ext cx="45720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Data</a:t>
            </a:r>
            <a:endParaRPr lang="en-US" sz="1800" dirty="0">
              <a:solidFill>
                <a:schemeClr val="tx1"/>
              </a:solidFill>
            </a:endParaRPr>
          </a:p>
        </p:txBody>
      </p:sp>
      <p:sp>
        <p:nvSpPr>
          <p:cNvPr id="38" name="TextBox 37"/>
          <p:cNvSpPr txBox="1"/>
          <p:nvPr/>
        </p:nvSpPr>
        <p:spPr>
          <a:xfrm>
            <a:off x="1219200" y="5756195"/>
            <a:ext cx="1010854" cy="369332"/>
          </a:xfrm>
          <a:prstGeom prst="rect">
            <a:avLst/>
          </a:prstGeom>
          <a:noFill/>
        </p:spPr>
        <p:txBody>
          <a:bodyPr wrap="none" rtlCol="0">
            <a:spAutoFit/>
          </a:bodyPr>
          <a:lstStyle/>
          <a:p>
            <a:r>
              <a:rPr lang="en-US" sz="1800" b="1" dirty="0" smtClean="0">
                <a:solidFill>
                  <a:srgbClr val="C00000"/>
                </a:solidFill>
                <a:latin typeface="+mj-lt"/>
              </a:rPr>
              <a:t>Proto = 4</a:t>
            </a:r>
            <a:endParaRPr lang="en-US" sz="1800" b="1" dirty="0">
              <a:solidFill>
                <a:srgbClr val="C00000"/>
              </a:solidFill>
              <a:latin typeface="+mj-lt"/>
            </a:endParaRPr>
          </a:p>
        </p:txBody>
      </p:sp>
      <p:sp>
        <p:nvSpPr>
          <p:cNvPr id="39" name="TextBox 38"/>
          <p:cNvSpPr txBox="1"/>
          <p:nvPr/>
        </p:nvSpPr>
        <p:spPr>
          <a:xfrm>
            <a:off x="222265" y="4300953"/>
            <a:ext cx="797334" cy="400110"/>
          </a:xfrm>
          <a:prstGeom prst="rect">
            <a:avLst/>
          </a:prstGeom>
          <a:noFill/>
        </p:spPr>
        <p:txBody>
          <a:bodyPr wrap="none" rtlCol="0">
            <a:spAutoFit/>
          </a:bodyPr>
          <a:lstStyle/>
          <a:p>
            <a:r>
              <a:rPr lang="en-US" sz="2000" b="1" dirty="0" smtClean="0">
                <a:solidFill>
                  <a:srgbClr val="0070C0"/>
                </a:solidFill>
                <a:latin typeface="+mj-lt"/>
              </a:rPr>
              <a:t>ipv6ip</a:t>
            </a:r>
            <a:endParaRPr lang="en-US" sz="2000" b="1" dirty="0">
              <a:solidFill>
                <a:srgbClr val="0070C0"/>
              </a:solidFill>
              <a:latin typeface="+mj-lt"/>
            </a:endParaRPr>
          </a:p>
        </p:txBody>
      </p:sp>
      <p:sp>
        <p:nvSpPr>
          <p:cNvPr id="40" name="TextBox 39"/>
          <p:cNvSpPr txBox="1"/>
          <p:nvPr/>
        </p:nvSpPr>
        <p:spPr>
          <a:xfrm>
            <a:off x="229983" y="5298995"/>
            <a:ext cx="559769" cy="400110"/>
          </a:xfrm>
          <a:prstGeom prst="rect">
            <a:avLst/>
          </a:prstGeom>
          <a:noFill/>
        </p:spPr>
        <p:txBody>
          <a:bodyPr wrap="none" rtlCol="0">
            <a:spAutoFit/>
          </a:bodyPr>
          <a:lstStyle/>
          <a:p>
            <a:r>
              <a:rPr lang="en-US" sz="2000" b="1" dirty="0" err="1" smtClean="0">
                <a:solidFill>
                  <a:srgbClr val="0070C0"/>
                </a:solidFill>
                <a:latin typeface="+mj-lt"/>
              </a:rPr>
              <a:t>ipip</a:t>
            </a:r>
            <a:endParaRPr lang="en-US" sz="2000" b="1" dirty="0">
              <a:solidFill>
                <a:srgbClr val="0070C0"/>
              </a:solidFill>
              <a:latin typeface="+mj-lt"/>
            </a:endParaRPr>
          </a:p>
        </p:txBody>
      </p:sp>
      <p:sp>
        <p:nvSpPr>
          <p:cNvPr id="41" name="TextBox 40"/>
          <p:cNvSpPr txBox="1"/>
          <p:nvPr/>
        </p:nvSpPr>
        <p:spPr>
          <a:xfrm>
            <a:off x="228600" y="2667000"/>
            <a:ext cx="511102" cy="400110"/>
          </a:xfrm>
          <a:prstGeom prst="rect">
            <a:avLst/>
          </a:prstGeom>
          <a:noFill/>
        </p:spPr>
        <p:txBody>
          <a:bodyPr wrap="none" rtlCol="0">
            <a:spAutoFit/>
          </a:bodyPr>
          <a:lstStyle/>
          <a:p>
            <a:r>
              <a:rPr lang="en-US" sz="2000" b="1" dirty="0" err="1" smtClean="0">
                <a:solidFill>
                  <a:srgbClr val="0070C0"/>
                </a:solidFill>
                <a:latin typeface="+mj-lt"/>
              </a:rPr>
              <a:t>gre</a:t>
            </a:r>
            <a:endParaRPr lang="en-US" sz="2000" b="1" dirty="0">
              <a:solidFill>
                <a:srgbClr val="0070C0"/>
              </a:solidFill>
              <a:latin typeface="+mj-lt"/>
            </a:endParaRPr>
          </a:p>
        </p:txBody>
      </p:sp>
      <p:sp>
        <p:nvSpPr>
          <p:cNvPr id="42" name="Left Brace 41"/>
          <p:cNvSpPr/>
          <p:nvPr/>
        </p:nvSpPr>
        <p:spPr>
          <a:xfrm>
            <a:off x="854931" y="2133599"/>
            <a:ext cx="210388" cy="1512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074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clou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3619500"/>
            <a:ext cx="3810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2"/>
          <p:cNvSpPr>
            <a:spLocks noGrp="1" noChangeArrowheads="1"/>
          </p:cNvSpPr>
          <p:nvPr>
            <p:ph type="title"/>
          </p:nvPr>
        </p:nvSpPr>
        <p:spPr>
          <a:xfrm>
            <a:off x="457200" y="304800"/>
            <a:ext cx="7793038" cy="914400"/>
          </a:xfrm>
        </p:spPr>
        <p:txBody>
          <a:bodyPr/>
          <a:lstStyle/>
          <a:p>
            <a:pPr marL="609600" indent="-609600" eaLnBrk="1" hangingPunct="1"/>
            <a:r>
              <a:rPr lang="en-US" altLang="en-US" dirty="0" smtClean="0"/>
              <a:t>Generic Routing Encapsulation (GRE)</a:t>
            </a:r>
          </a:p>
        </p:txBody>
      </p:sp>
      <p:sp>
        <p:nvSpPr>
          <p:cNvPr id="2" name="Rectangle 3"/>
          <p:cNvSpPr>
            <a:spLocks noGrp="1" noChangeArrowheads="1"/>
          </p:cNvSpPr>
          <p:nvPr>
            <p:ph type="body" sz="half" idx="1"/>
          </p:nvPr>
        </p:nvSpPr>
        <p:spPr>
          <a:xfrm>
            <a:off x="582612" y="1219200"/>
            <a:ext cx="7646988" cy="1257300"/>
          </a:xfrm>
        </p:spPr>
        <p:txBody>
          <a:bodyPr/>
          <a:lstStyle/>
          <a:p>
            <a:pPr marL="457200" indent="-457200" eaLnBrk="1" hangingPunct="1">
              <a:lnSpc>
                <a:spcPct val="90000"/>
              </a:lnSpc>
            </a:pPr>
            <a:r>
              <a:rPr lang="en-US" altLang="en-US" dirty="0" smtClean="0"/>
              <a:t>Tunneling </a:t>
            </a:r>
          </a:p>
          <a:p>
            <a:pPr marL="857250" lvl="1" indent="-457200" eaLnBrk="1" hangingPunct="1">
              <a:lnSpc>
                <a:spcPct val="90000"/>
              </a:lnSpc>
            </a:pPr>
            <a:r>
              <a:rPr lang="en-US" altLang="en-US" dirty="0" smtClean="0"/>
              <a:t>Encapsulation with delivery header</a:t>
            </a:r>
          </a:p>
          <a:p>
            <a:pPr marL="857250" lvl="1" indent="-457200" eaLnBrk="1" hangingPunct="1">
              <a:lnSpc>
                <a:spcPct val="90000"/>
              </a:lnSpc>
            </a:pPr>
            <a:r>
              <a:rPr lang="en-US" altLang="en-US" dirty="0" smtClean="0"/>
              <a:t>The addresses in the delivery header are the addresses of the head-end and the tail-end of the tunnel</a:t>
            </a:r>
          </a:p>
          <a:p>
            <a:pPr marL="857250" lvl="1" indent="-457200" eaLnBrk="1" hangingPunct="1">
              <a:lnSpc>
                <a:spcPct val="90000"/>
              </a:lnSpc>
              <a:buFont typeface="Wingdings" panose="05000000000000000000" pitchFamily="2" charset="2"/>
              <a:buNone/>
            </a:pPr>
            <a:endParaRPr lang="en-US" altLang="en-US" dirty="0" smtClean="0"/>
          </a:p>
        </p:txBody>
      </p:sp>
      <p:sp>
        <p:nvSpPr>
          <p:cNvPr id="11" name="TextBox 10"/>
          <p:cNvSpPr txBox="1">
            <a:spLocks noChangeArrowheads="1"/>
          </p:cNvSpPr>
          <p:nvPr/>
        </p:nvSpPr>
        <p:spPr bwMode="auto">
          <a:xfrm>
            <a:off x="3924300" y="4191000"/>
            <a:ext cx="1336675"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200" b="0"/>
              <a:t>10.1.1.1/10.2.1.1</a:t>
            </a:r>
          </a:p>
        </p:txBody>
      </p:sp>
      <p:sp>
        <p:nvSpPr>
          <p:cNvPr id="12" name="TextBox 11"/>
          <p:cNvSpPr txBox="1">
            <a:spLocks noChangeArrowheads="1"/>
          </p:cNvSpPr>
          <p:nvPr/>
        </p:nvSpPr>
        <p:spPr bwMode="auto">
          <a:xfrm>
            <a:off x="4876800" y="3152775"/>
            <a:ext cx="1336675"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200" b="0" dirty="0"/>
              <a:t>10.1.1.1/10.2.1.1</a:t>
            </a:r>
          </a:p>
        </p:txBody>
      </p:sp>
      <p:sp>
        <p:nvSpPr>
          <p:cNvPr id="13" name="TextBox 12"/>
          <p:cNvSpPr txBox="1">
            <a:spLocks noChangeArrowheads="1"/>
          </p:cNvSpPr>
          <p:nvPr/>
        </p:nvSpPr>
        <p:spPr bwMode="auto">
          <a:xfrm>
            <a:off x="4343400" y="3152775"/>
            <a:ext cx="5175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200" b="0"/>
              <a:t>GRE</a:t>
            </a:r>
          </a:p>
        </p:txBody>
      </p:sp>
      <p:sp>
        <p:nvSpPr>
          <p:cNvPr id="14" name="TextBox 13"/>
          <p:cNvSpPr txBox="1">
            <a:spLocks noChangeArrowheads="1"/>
          </p:cNvSpPr>
          <p:nvPr/>
        </p:nvSpPr>
        <p:spPr bwMode="auto">
          <a:xfrm>
            <a:off x="3009900" y="3152775"/>
            <a:ext cx="1336675"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200" b="0"/>
              <a:t>20.1.1.1/30.1.1.1</a:t>
            </a:r>
          </a:p>
        </p:txBody>
      </p:sp>
      <p:sp>
        <p:nvSpPr>
          <p:cNvPr id="24" name="TextBox 23"/>
          <p:cNvSpPr txBox="1">
            <a:spLocks noChangeArrowheads="1"/>
          </p:cNvSpPr>
          <p:nvPr/>
        </p:nvSpPr>
        <p:spPr bwMode="auto">
          <a:xfrm>
            <a:off x="4305300" y="4457700"/>
            <a:ext cx="671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tunnel</a:t>
            </a:r>
          </a:p>
        </p:txBody>
      </p:sp>
      <p:sp>
        <p:nvSpPr>
          <p:cNvPr id="25" name="TextBox 24"/>
          <p:cNvSpPr txBox="1">
            <a:spLocks noChangeArrowheads="1"/>
          </p:cNvSpPr>
          <p:nvPr/>
        </p:nvSpPr>
        <p:spPr bwMode="auto">
          <a:xfrm>
            <a:off x="2971800" y="2847975"/>
            <a:ext cx="1438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Delivery header</a:t>
            </a:r>
          </a:p>
        </p:txBody>
      </p:sp>
      <p:sp>
        <p:nvSpPr>
          <p:cNvPr id="29" name="TextBox 28"/>
          <p:cNvSpPr txBox="1">
            <a:spLocks noChangeArrowheads="1"/>
          </p:cNvSpPr>
          <p:nvPr/>
        </p:nvSpPr>
        <p:spPr bwMode="auto">
          <a:xfrm>
            <a:off x="990600" y="57150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10.1.1.1</a:t>
            </a:r>
          </a:p>
        </p:txBody>
      </p:sp>
      <p:sp>
        <p:nvSpPr>
          <p:cNvPr id="30" name="TextBox 29"/>
          <p:cNvSpPr txBox="1">
            <a:spLocks noChangeArrowheads="1"/>
          </p:cNvSpPr>
          <p:nvPr/>
        </p:nvSpPr>
        <p:spPr bwMode="auto">
          <a:xfrm>
            <a:off x="7505700" y="57531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10.2.1.1</a:t>
            </a:r>
          </a:p>
        </p:txBody>
      </p:sp>
      <p:pic>
        <p:nvPicPr>
          <p:cNvPr id="31" name="Picture 30" descr="route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4114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route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114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Oval 33"/>
          <p:cNvSpPr>
            <a:spLocks noChangeArrowheads="1"/>
          </p:cNvSpPr>
          <p:nvPr/>
        </p:nvSpPr>
        <p:spPr bwMode="auto">
          <a:xfrm>
            <a:off x="1638300" y="4838700"/>
            <a:ext cx="1181100" cy="762000"/>
          </a:xfrm>
          <a:prstGeom prst="ellipse">
            <a:avLst/>
          </a:prstGeom>
          <a:noFill/>
          <a:ln w="19050" algn="ctr">
            <a:solidFill>
              <a:schemeClr val="tx1"/>
            </a:solidFill>
            <a:round/>
            <a:headEnd type="none" w="lg" len="lg"/>
            <a:tailEn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pic>
        <p:nvPicPr>
          <p:cNvPr id="35" name="Picture 34" descr="compute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410200"/>
            <a:ext cx="495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5"/>
          <p:cNvSpPr>
            <a:spLocks noChangeArrowheads="1"/>
          </p:cNvSpPr>
          <p:nvPr/>
        </p:nvSpPr>
        <p:spPr bwMode="auto">
          <a:xfrm>
            <a:off x="6591300" y="4838700"/>
            <a:ext cx="1181100" cy="762000"/>
          </a:xfrm>
          <a:prstGeom prst="ellipse">
            <a:avLst/>
          </a:prstGeom>
          <a:noFill/>
          <a:ln w="19050" algn="ctr">
            <a:solidFill>
              <a:schemeClr val="tx1"/>
            </a:solidFill>
            <a:round/>
            <a:headEnd type="none" w="lg" len="lg"/>
            <a:tailEn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pic>
        <p:nvPicPr>
          <p:cNvPr id="37" name="Picture 36" descr="compute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448300"/>
            <a:ext cx="495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p:cNvCxnSpPr>
            <a:cxnSpLocks noChangeShapeType="1"/>
            <a:endCxn id="34" idx="3"/>
          </p:cNvCxnSpPr>
          <p:nvPr/>
        </p:nvCxnSpPr>
        <p:spPr bwMode="auto">
          <a:xfrm flipV="1">
            <a:off x="1485900" y="5489575"/>
            <a:ext cx="325438" cy="187325"/>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41" name="Straight Connector 40"/>
          <p:cNvCxnSpPr>
            <a:cxnSpLocks noChangeShapeType="1"/>
            <a:endCxn id="36" idx="5"/>
          </p:cNvCxnSpPr>
          <p:nvPr/>
        </p:nvCxnSpPr>
        <p:spPr bwMode="auto">
          <a:xfrm rot="10800000">
            <a:off x="7599363" y="5489575"/>
            <a:ext cx="249237" cy="225425"/>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44" name="Straight Connector 43"/>
          <p:cNvCxnSpPr>
            <a:cxnSpLocks noChangeShapeType="1"/>
            <a:stCxn id="34" idx="0"/>
          </p:cNvCxnSpPr>
          <p:nvPr/>
        </p:nvCxnSpPr>
        <p:spPr bwMode="auto">
          <a:xfrm rot="5400000" flipH="1" flipV="1">
            <a:off x="2105025" y="4695825"/>
            <a:ext cx="266700" cy="1905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46" name="Straight Connector 45"/>
          <p:cNvCxnSpPr>
            <a:cxnSpLocks noChangeShapeType="1"/>
            <a:stCxn id="36" idx="0"/>
          </p:cNvCxnSpPr>
          <p:nvPr/>
        </p:nvCxnSpPr>
        <p:spPr bwMode="auto">
          <a:xfrm rot="16200000" flipV="1">
            <a:off x="7038975" y="4695825"/>
            <a:ext cx="266700" cy="1905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50" name="Straight Connector 49"/>
          <p:cNvCxnSpPr>
            <a:cxnSpLocks noChangeShapeType="1"/>
          </p:cNvCxnSpPr>
          <p:nvPr/>
        </p:nvCxnSpPr>
        <p:spPr bwMode="auto">
          <a:xfrm>
            <a:off x="2628900" y="4343400"/>
            <a:ext cx="342900" cy="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52" name="Straight Connector 51"/>
          <p:cNvCxnSpPr>
            <a:cxnSpLocks noChangeShapeType="1"/>
          </p:cNvCxnSpPr>
          <p:nvPr/>
        </p:nvCxnSpPr>
        <p:spPr bwMode="auto">
          <a:xfrm rot="10800000">
            <a:off x="6477000" y="4343400"/>
            <a:ext cx="304800" cy="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sp>
        <p:nvSpPr>
          <p:cNvPr id="54" name="TextBox 53"/>
          <p:cNvSpPr txBox="1">
            <a:spLocks noChangeArrowheads="1"/>
          </p:cNvSpPr>
          <p:nvPr/>
        </p:nvSpPr>
        <p:spPr bwMode="auto">
          <a:xfrm>
            <a:off x="1676400" y="5029200"/>
            <a:ext cx="107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10.1.0.0/16</a:t>
            </a:r>
          </a:p>
        </p:txBody>
      </p:sp>
      <p:sp>
        <p:nvSpPr>
          <p:cNvPr id="55" name="TextBox 54"/>
          <p:cNvSpPr txBox="1">
            <a:spLocks noChangeArrowheads="1"/>
          </p:cNvSpPr>
          <p:nvPr/>
        </p:nvSpPr>
        <p:spPr bwMode="auto">
          <a:xfrm>
            <a:off x="6629400" y="5067300"/>
            <a:ext cx="107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10.2.0.0/16</a:t>
            </a:r>
          </a:p>
        </p:txBody>
      </p:sp>
      <p:cxnSp>
        <p:nvCxnSpPr>
          <p:cNvPr id="57" name="Straight Connector 56"/>
          <p:cNvCxnSpPr>
            <a:cxnSpLocks noChangeShapeType="1"/>
          </p:cNvCxnSpPr>
          <p:nvPr/>
        </p:nvCxnSpPr>
        <p:spPr bwMode="auto">
          <a:xfrm>
            <a:off x="2667000" y="4152900"/>
            <a:ext cx="4114800" cy="0"/>
          </a:xfrm>
          <a:prstGeom prst="line">
            <a:avLst/>
          </a:prstGeom>
          <a:noFill/>
          <a:ln w="19050" algn="ctr">
            <a:solidFill>
              <a:srgbClr val="00B050"/>
            </a:solidFill>
            <a:prstDash val="sysDash"/>
            <a:round/>
            <a:headEnd type="none" w="lg" len="lg"/>
            <a:tailEnd/>
          </a:ln>
          <a:extLst>
            <a:ext uri="{909E8E84-426E-40DD-AFC4-6F175D3DCCD1}">
              <a14:hiddenFill xmlns:a14="http://schemas.microsoft.com/office/drawing/2010/main">
                <a:noFill/>
              </a14:hiddenFill>
            </a:ext>
          </a:extLst>
        </p:spPr>
      </p:cxnSp>
      <p:cxnSp>
        <p:nvCxnSpPr>
          <p:cNvPr id="58" name="Straight Connector 57"/>
          <p:cNvCxnSpPr>
            <a:cxnSpLocks noChangeShapeType="1"/>
          </p:cNvCxnSpPr>
          <p:nvPr/>
        </p:nvCxnSpPr>
        <p:spPr bwMode="auto">
          <a:xfrm>
            <a:off x="2667000" y="4533900"/>
            <a:ext cx="4114800" cy="0"/>
          </a:xfrm>
          <a:prstGeom prst="line">
            <a:avLst/>
          </a:prstGeom>
          <a:noFill/>
          <a:ln w="19050" algn="ctr">
            <a:solidFill>
              <a:srgbClr val="00B050"/>
            </a:solidFill>
            <a:prstDash val="sysDash"/>
            <a:round/>
            <a:headEnd type="none" w="lg" len="lg"/>
            <a:tailEn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a:off x="2324100" y="38481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20.1.1.1</a:t>
            </a:r>
          </a:p>
        </p:txBody>
      </p:sp>
      <p:sp>
        <p:nvSpPr>
          <p:cNvPr id="60" name="TextBox 59"/>
          <p:cNvSpPr txBox="1">
            <a:spLocks noChangeArrowheads="1"/>
          </p:cNvSpPr>
          <p:nvPr/>
        </p:nvSpPr>
        <p:spPr bwMode="auto">
          <a:xfrm>
            <a:off x="6438900" y="38481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30.1.1.1</a:t>
            </a:r>
          </a:p>
        </p:txBody>
      </p:sp>
      <p:cxnSp>
        <p:nvCxnSpPr>
          <p:cNvPr id="62" name="Straight Arrow Connector 61"/>
          <p:cNvCxnSpPr>
            <a:cxnSpLocks noChangeShapeType="1"/>
          </p:cNvCxnSpPr>
          <p:nvPr/>
        </p:nvCxnSpPr>
        <p:spPr bwMode="auto">
          <a:xfrm>
            <a:off x="3124200" y="4343400"/>
            <a:ext cx="685800" cy="1588"/>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cxnSp>
        <p:nvCxnSpPr>
          <p:cNvPr id="63" name="Straight Arrow Connector 62"/>
          <p:cNvCxnSpPr>
            <a:cxnSpLocks noChangeShapeType="1"/>
          </p:cNvCxnSpPr>
          <p:nvPr/>
        </p:nvCxnSpPr>
        <p:spPr bwMode="auto">
          <a:xfrm>
            <a:off x="5448300" y="4343400"/>
            <a:ext cx="685800" cy="1588"/>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sp>
        <p:nvSpPr>
          <p:cNvPr id="64" name="TextBox 63"/>
          <p:cNvSpPr txBox="1">
            <a:spLocks noChangeArrowheads="1"/>
          </p:cNvSpPr>
          <p:nvPr/>
        </p:nvSpPr>
        <p:spPr bwMode="auto">
          <a:xfrm>
            <a:off x="4076700" y="5143500"/>
            <a:ext cx="1381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Public Network</a:t>
            </a:r>
          </a:p>
        </p:txBody>
      </p:sp>
      <p:sp>
        <p:nvSpPr>
          <p:cNvPr id="65" name="TextBox 64"/>
          <p:cNvSpPr txBox="1">
            <a:spLocks noChangeArrowheads="1"/>
          </p:cNvSpPr>
          <p:nvPr/>
        </p:nvSpPr>
        <p:spPr bwMode="auto">
          <a:xfrm>
            <a:off x="7543800" y="4533900"/>
            <a:ext cx="1139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algn="ctr"/>
            <a:r>
              <a:rPr lang="en-CA" altLang="en-US" sz="1400" b="0"/>
              <a:t>Private </a:t>
            </a:r>
          </a:p>
          <a:p>
            <a:pPr algn="ctr"/>
            <a:r>
              <a:rPr lang="en-CA" altLang="en-US" sz="1400" b="0"/>
              <a:t>network site</a:t>
            </a:r>
          </a:p>
        </p:txBody>
      </p:sp>
      <p:sp>
        <p:nvSpPr>
          <p:cNvPr id="66" name="TextBox 65"/>
          <p:cNvSpPr txBox="1">
            <a:spLocks noChangeArrowheads="1"/>
          </p:cNvSpPr>
          <p:nvPr/>
        </p:nvSpPr>
        <p:spPr bwMode="auto">
          <a:xfrm>
            <a:off x="723900" y="4533900"/>
            <a:ext cx="1139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algn="ctr"/>
            <a:r>
              <a:rPr lang="en-CA" altLang="en-US" sz="1400" b="0"/>
              <a:t>Private </a:t>
            </a:r>
          </a:p>
          <a:p>
            <a:pPr algn="ctr"/>
            <a:r>
              <a:rPr lang="en-CA" altLang="en-US" sz="1400" b="0"/>
              <a:t>network site</a:t>
            </a:r>
          </a:p>
        </p:txBody>
      </p:sp>
    </p:spTree>
    <p:extLst>
      <p:ext uri="{BB962C8B-B14F-4D97-AF65-F5344CB8AC3E}">
        <p14:creationId xmlns:p14="http://schemas.microsoft.com/office/powerpoint/2010/main" val="1939914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par>
                                <p:cTn id="14" presetID="3" presetClass="entr" presetSubtype="1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linds(horizontal)">
                                      <p:cBhvr>
                                        <p:cTn id="16" dur="500"/>
                                        <p:tgtEl>
                                          <p:spTgt spid="31"/>
                                        </p:tgtEl>
                                      </p:cBhvr>
                                    </p:animEffect>
                                  </p:childTnLst>
                                </p:cTn>
                              </p:par>
                              <p:par>
                                <p:cTn id="17" presetID="3" presetClass="entr" presetSubtype="1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linds(horizontal)">
                                      <p:cBhvr>
                                        <p:cTn id="19" dur="500"/>
                                        <p:tgtEl>
                                          <p:spTgt spid="3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par>
                                <p:cTn id="23" presetID="3" presetClass="entr" presetSubtype="1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blinds(horizontal)">
                                      <p:cBhvr>
                                        <p:cTn id="28" dur="500"/>
                                        <p:tgtEl>
                                          <p:spTgt spid="36"/>
                                        </p:tgtEl>
                                      </p:cBhvr>
                                    </p:animEffect>
                                  </p:childTnLst>
                                </p:cTn>
                              </p:par>
                              <p:par>
                                <p:cTn id="29" presetID="3" presetClass="entr" presetSubtype="1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linds(horizontal)">
                                      <p:cBhvr>
                                        <p:cTn id="31" dur="500"/>
                                        <p:tgtEl>
                                          <p:spTgt spid="37"/>
                                        </p:tgtEl>
                                      </p:cBhvr>
                                    </p:animEffect>
                                  </p:childTnLst>
                                </p:cTn>
                              </p:par>
                              <p:par>
                                <p:cTn id="32" presetID="3" presetClass="entr" presetSubtype="1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par>
                                <p:cTn id="35" presetID="3" presetClass="entr" presetSubtype="1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linds(horizontal)">
                                      <p:cBhvr>
                                        <p:cTn id="37" dur="500"/>
                                        <p:tgtEl>
                                          <p:spTgt spid="41"/>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par>
                                <p:cTn id="41" presetID="3" presetClass="entr" presetSubtype="1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blinds(horizontal)">
                                      <p:cBhvr>
                                        <p:cTn id="43" dur="500"/>
                                        <p:tgtEl>
                                          <p:spTgt spid="46"/>
                                        </p:tgtEl>
                                      </p:cBhvr>
                                    </p:animEffect>
                                  </p:childTnLst>
                                </p:cTn>
                              </p:par>
                              <p:par>
                                <p:cTn id="44" presetID="3" presetClass="entr" presetSubtype="1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linds(horizontal)">
                                      <p:cBhvr>
                                        <p:cTn id="46" dur="500"/>
                                        <p:tgtEl>
                                          <p:spTgt spid="5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blinds(horizontal)">
                                      <p:cBhvr>
                                        <p:cTn id="49" dur="500"/>
                                        <p:tgtEl>
                                          <p:spTgt spid="6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linds(horizontal)">
                                      <p:cBhvr>
                                        <p:cTn id="52" dur="500"/>
                                        <p:tgtEl>
                                          <p:spTgt spid="65"/>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blinds(horizontal)">
                                      <p:cBhvr>
                                        <p:cTn id="58" dur="500"/>
                                        <p:tgtEl>
                                          <p:spTgt spid="6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blinds(horizontal)">
                                      <p:cBhvr>
                                        <p:cTn id="61" dur="500"/>
                                        <p:tgtEl>
                                          <p:spTgt spid="6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blinds(horizontal)">
                                      <p:cBhvr>
                                        <p:cTn id="64" dur="500"/>
                                        <p:tgtEl>
                                          <p:spTgt spid="5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blinds(horizontal)">
                                      <p:cBhvr>
                                        <p:cTn id="67" dur="500"/>
                                        <p:tgtEl>
                                          <p:spTgt spid="5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blinds(horizontal)">
                                      <p:cBhvr>
                                        <p:cTn id="70" dur="500"/>
                                        <p:tgtEl>
                                          <p:spTgt spid="5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blinds(horizontal)">
                                      <p:cBhvr>
                                        <p:cTn id="75" dur="500"/>
                                        <p:tgtEl>
                                          <p:spTgt spid="5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linds(horizontal)">
                                      <p:cBhvr>
                                        <p:cTn id="78" dur="500"/>
                                        <p:tgtEl>
                                          <p:spTgt spid="24"/>
                                        </p:tgtEl>
                                      </p:cBhvr>
                                    </p:animEffect>
                                  </p:childTnLst>
                                </p:cTn>
                              </p:par>
                              <p:par>
                                <p:cTn id="79" presetID="3" presetClass="entr" presetSubtype="1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blinds(horizontal)">
                                      <p:cBhvr>
                                        <p:cTn id="81" dur="500"/>
                                        <p:tgtEl>
                                          <p:spTgt spid="5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blinds(horizontal)">
                                      <p:cBhvr>
                                        <p:cTn id="86" dur="500"/>
                                        <p:tgtEl>
                                          <p:spTgt spid="11"/>
                                        </p:tgtEl>
                                      </p:cBhvr>
                                    </p:animEffect>
                                  </p:childTnLst>
                                </p:cTn>
                              </p:par>
                              <p:par>
                                <p:cTn id="87" presetID="3" presetClass="entr" presetSubtype="1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blinds(horizontal)">
                                      <p:cBhvr>
                                        <p:cTn id="89" dur="500"/>
                                        <p:tgtEl>
                                          <p:spTgt spid="62"/>
                                        </p:tgtEl>
                                      </p:cBhvr>
                                    </p:animEffect>
                                  </p:childTnLst>
                                </p:cTn>
                              </p:par>
                              <p:par>
                                <p:cTn id="90" presetID="3" presetClass="entr" presetSubtype="10" fill="hold"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blinds(horizontal)">
                                      <p:cBhvr>
                                        <p:cTn id="92" dur="500"/>
                                        <p:tgtEl>
                                          <p:spTgt spid="6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2">
                                            <p:txEl>
                                              <p:pRg st="1" end="1"/>
                                            </p:txEl>
                                          </p:spTgt>
                                        </p:tgtEl>
                                        <p:attrNameLst>
                                          <p:attrName>style.visibility</p:attrName>
                                        </p:attrNameLst>
                                      </p:cBhvr>
                                      <p:to>
                                        <p:strVal val="visible"/>
                                      </p:to>
                                    </p:set>
                                    <p:animEffect transition="in" filter="blinds(horizontal)">
                                      <p:cBhvr>
                                        <p:cTn id="97" dur="500"/>
                                        <p:tgtEl>
                                          <p:spTgt spid="2">
                                            <p:txEl>
                                              <p:pRg st="1" end="1"/>
                                            </p:txEl>
                                          </p:spTgt>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blinds(horizontal)">
                                      <p:cBhvr>
                                        <p:cTn id="100" dur="500"/>
                                        <p:tgtEl>
                                          <p:spTgt spid="25"/>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blinds(horizontal)">
                                      <p:cBhvr>
                                        <p:cTn id="103" dur="500"/>
                                        <p:tgtEl>
                                          <p:spTgt spid="1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blinds(horizontal)">
                                      <p:cBhvr>
                                        <p:cTn id="106" dur="500"/>
                                        <p:tgtEl>
                                          <p:spTgt spid="1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blinds(horizontal)">
                                      <p:cBhvr>
                                        <p:cTn id="109" dur="500"/>
                                        <p:tgtEl>
                                          <p:spTgt spid="14"/>
                                        </p:tgtEl>
                                      </p:cBhvr>
                                    </p:animEffect>
                                  </p:childTnLst>
                                </p:cTn>
                              </p:par>
                              <p:par>
                                <p:cTn id="110" presetID="3" presetClass="entr" presetSubtype="10" fill="hold" nodeType="withEffect">
                                  <p:stCondLst>
                                    <p:cond delay="0"/>
                                  </p:stCondLst>
                                  <p:childTnLst>
                                    <p:set>
                                      <p:cBhvr>
                                        <p:cTn id="111" dur="1" fill="hold">
                                          <p:stCondLst>
                                            <p:cond delay="0"/>
                                          </p:stCondLst>
                                        </p:cTn>
                                        <p:tgtEl>
                                          <p:spTgt spid="2">
                                            <p:txEl>
                                              <p:pRg st="2" end="2"/>
                                            </p:txEl>
                                          </p:spTgt>
                                        </p:tgtEl>
                                        <p:attrNameLst>
                                          <p:attrName>style.visibility</p:attrName>
                                        </p:attrNameLst>
                                      </p:cBhvr>
                                      <p:to>
                                        <p:strVal val="visible"/>
                                      </p:to>
                                    </p:set>
                                    <p:animEffect transition="in" filter="blinds(horizontal)">
                                      <p:cBhvr>
                                        <p:cTn id="1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24" grpId="0"/>
      <p:bldP spid="25" grpId="0"/>
      <p:bldP spid="29" grpId="0"/>
      <p:bldP spid="30" grpId="0"/>
      <p:bldP spid="34" grpId="0" animBg="1"/>
      <p:bldP spid="36" grpId="0" animBg="1"/>
      <p:bldP spid="54" grpId="0"/>
      <p:bldP spid="55" grpId="0"/>
      <p:bldP spid="59" grpId="0"/>
      <p:bldP spid="60" grpId="0"/>
      <p:bldP spid="64" grpId="0"/>
      <p:bldP spid="65" grpId="0"/>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5. Tunnels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457200" y="304800"/>
            <a:ext cx="7793038" cy="914400"/>
          </a:xfrm>
        </p:spPr>
        <p:txBody>
          <a:bodyPr/>
          <a:lstStyle/>
          <a:p>
            <a:pPr eaLnBrk="1" hangingPunct="1"/>
            <a:r>
              <a:rPr lang="en-US" altLang="en-US" dirty="0" smtClean="0"/>
              <a:t>Generic Routing Encapsulation (GRE)</a:t>
            </a:r>
          </a:p>
        </p:txBody>
      </p:sp>
      <p:sp>
        <p:nvSpPr>
          <p:cNvPr id="8" name="Text Placeholder 7"/>
          <p:cNvSpPr>
            <a:spLocks noGrp="1"/>
          </p:cNvSpPr>
          <p:nvPr>
            <p:ph type="body" sz="half" idx="1"/>
          </p:nvPr>
        </p:nvSpPr>
        <p:spPr>
          <a:xfrm>
            <a:off x="734219" y="1453378"/>
            <a:ext cx="7239000" cy="3118622"/>
          </a:xfrm>
        </p:spPr>
        <p:txBody>
          <a:bodyPr>
            <a:normAutofit/>
          </a:bodyPr>
          <a:lstStyle/>
          <a:p>
            <a:r>
              <a:rPr lang="en-US" dirty="0" smtClean="0"/>
              <a:t>RFC 2784 – Generic Routing Encapsulation</a:t>
            </a:r>
            <a:endParaRPr lang="en-US" dirty="0"/>
          </a:p>
          <a:p>
            <a:pPr marL="0" indent="0">
              <a:buNone/>
            </a:pPr>
            <a:r>
              <a:rPr lang="en-US" dirty="0"/>
              <a:t>    </a:t>
            </a:r>
            <a:r>
              <a:rPr lang="en-US" sz="1600" dirty="0"/>
              <a:t>0 1 2 </a:t>
            </a:r>
            <a:r>
              <a:rPr lang="en-US" sz="1600" dirty="0" smtClean="0"/>
              <a:t> 3  4  </a:t>
            </a:r>
            <a:r>
              <a:rPr lang="en-US" sz="1600" dirty="0"/>
              <a:t>5 6 7 8 9 0 </a:t>
            </a:r>
            <a:r>
              <a:rPr lang="en-US" sz="1600" dirty="0" smtClean="0"/>
              <a:t> 1 </a:t>
            </a:r>
            <a:r>
              <a:rPr lang="en-US" sz="1600" dirty="0"/>
              <a:t>2 </a:t>
            </a:r>
            <a:r>
              <a:rPr lang="en-US" sz="1600" dirty="0" smtClean="0"/>
              <a:t>3  </a:t>
            </a:r>
            <a:r>
              <a:rPr lang="en-US" sz="1600" dirty="0"/>
              <a:t>4 5 6 </a:t>
            </a:r>
            <a:r>
              <a:rPr lang="en-US" sz="1600" dirty="0" smtClean="0"/>
              <a:t> 7 </a:t>
            </a:r>
            <a:r>
              <a:rPr lang="en-US" sz="1600" dirty="0"/>
              <a:t>8 </a:t>
            </a:r>
            <a:r>
              <a:rPr lang="en-US" sz="1600" dirty="0" smtClean="0"/>
              <a:t>9  </a:t>
            </a:r>
            <a:r>
              <a:rPr lang="en-US" sz="1600" dirty="0"/>
              <a:t>0 1 2 3 </a:t>
            </a:r>
            <a:r>
              <a:rPr lang="en-US" sz="1600" dirty="0" smtClean="0"/>
              <a:t>4  </a:t>
            </a:r>
            <a:r>
              <a:rPr lang="en-US" sz="1600" dirty="0"/>
              <a:t>5 6 7 8 9 </a:t>
            </a:r>
            <a:r>
              <a:rPr lang="en-US" sz="1600" dirty="0" smtClean="0"/>
              <a:t>0 1</a:t>
            </a:r>
            <a:endParaRPr lang="en-US" sz="1600" dirty="0"/>
          </a:p>
          <a:p>
            <a:pPr marL="0" indent="0">
              <a:buNone/>
            </a:pPr>
            <a:r>
              <a:rPr lang="en-US" sz="1600" dirty="0"/>
              <a:t>    +-+-+-+-+-+-+-+-+-+-+-+-+-+-+-+-+-+-+-+-+-+-+-+-+-+-+-+-+-+-+-+-+</a:t>
            </a:r>
          </a:p>
          <a:p>
            <a:pPr marL="0" indent="0">
              <a:buNone/>
            </a:pPr>
            <a:r>
              <a:rPr lang="en-US" sz="1600" dirty="0"/>
              <a:t>    |C|       Reserved0     </a:t>
            </a:r>
            <a:r>
              <a:rPr lang="en-US" sz="1600" dirty="0" smtClean="0"/>
              <a:t>         | </a:t>
            </a:r>
            <a:r>
              <a:rPr lang="en-US" sz="1600" dirty="0" err="1" smtClean="0"/>
              <a:t>Ver</a:t>
            </a:r>
            <a:r>
              <a:rPr lang="en-US" sz="1600" dirty="0" smtClean="0"/>
              <a:t>  </a:t>
            </a:r>
            <a:r>
              <a:rPr lang="en-US" sz="1600" dirty="0"/>
              <a:t>|         Protocol Type    </a:t>
            </a:r>
            <a:r>
              <a:rPr lang="en-US" sz="1600" dirty="0" smtClean="0"/>
              <a:t>                 </a:t>
            </a:r>
            <a:r>
              <a:rPr lang="en-US" sz="1600" dirty="0"/>
              <a:t>|</a:t>
            </a:r>
          </a:p>
          <a:p>
            <a:pPr marL="0" indent="0">
              <a:buNone/>
            </a:pPr>
            <a:r>
              <a:rPr lang="en-US" sz="1600" dirty="0"/>
              <a:t>    +-+-+-+-+-+-+-+-+-+-+-+-+-+-+-+-+-+-+-+-+-+-+-+-+-+-+-+-+-+-+-+-+</a:t>
            </a:r>
          </a:p>
          <a:p>
            <a:pPr marL="0" indent="0">
              <a:buNone/>
            </a:pPr>
            <a:r>
              <a:rPr lang="en-US" sz="1600" dirty="0"/>
              <a:t>    |      Checksum (optional)    </a:t>
            </a:r>
            <a:r>
              <a:rPr lang="en-US" sz="1600" dirty="0" smtClean="0"/>
              <a:t>        </a:t>
            </a:r>
            <a:r>
              <a:rPr lang="en-US" sz="1600" dirty="0"/>
              <a:t>|       Reserved1 (Optional)   </a:t>
            </a:r>
            <a:r>
              <a:rPr lang="en-US" sz="1600" dirty="0" smtClean="0"/>
              <a:t>       </a:t>
            </a:r>
            <a:r>
              <a:rPr lang="en-US" sz="1600" dirty="0"/>
              <a:t>|</a:t>
            </a:r>
          </a:p>
          <a:p>
            <a:pPr marL="0" indent="0">
              <a:buNone/>
            </a:pPr>
            <a:r>
              <a:rPr lang="en-US" sz="1600" dirty="0"/>
              <a:t>    </a:t>
            </a:r>
            <a:r>
              <a:rPr lang="en-US" sz="1600" dirty="0" smtClean="0"/>
              <a:t>+-+-+-+-+-+-+-+-+-+-+-+-+-+-+-+-+-+-+-+-+-+-+-+-+-+-+-+-+-+-+-+-+</a:t>
            </a:r>
          </a:p>
          <a:p>
            <a:pPr marL="0" indent="0">
              <a:buNone/>
            </a:pPr>
            <a:endParaRPr lang="en-US" sz="1600" dirty="0"/>
          </a:p>
          <a:p>
            <a:pPr marL="0" indent="0">
              <a:buNone/>
            </a:pPr>
            <a:r>
              <a:rPr lang="en-US" sz="1600" dirty="0" smtClean="0"/>
              <a:t>Protocol Type – </a:t>
            </a:r>
            <a:r>
              <a:rPr lang="en-US" sz="1600" dirty="0" err="1" smtClean="0"/>
              <a:t>EtherType</a:t>
            </a:r>
            <a:r>
              <a:rPr lang="en-US" sz="1600" dirty="0" smtClean="0"/>
              <a:t> in RFC 1700.  Examples below:</a:t>
            </a:r>
          </a:p>
        </p:txBody>
      </p:sp>
      <p:graphicFrame>
        <p:nvGraphicFramePr>
          <p:cNvPr id="12" name="Table 11"/>
          <p:cNvGraphicFramePr>
            <a:graphicFrameLocks noGrp="1"/>
          </p:cNvGraphicFramePr>
          <p:nvPr>
            <p:extLst/>
          </p:nvPr>
        </p:nvGraphicFramePr>
        <p:xfrm>
          <a:off x="838200" y="45720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b="1" dirty="0" err="1"/>
                        <a:t>EtherType</a:t>
                      </a:r>
                      <a:endParaRPr lang="en-US" dirty="0"/>
                    </a:p>
                  </a:txBody>
                  <a:tcPr anchor="ctr"/>
                </a:tc>
                <a:tc>
                  <a:txBody>
                    <a:bodyPr/>
                    <a:lstStyle/>
                    <a:p>
                      <a:r>
                        <a:rPr lang="en-US" b="1"/>
                        <a:t>Protocol</a:t>
                      </a:r>
                      <a:endParaRPr lang="en-US"/>
                    </a:p>
                  </a:txBody>
                  <a:tcPr anchor="ctr"/>
                </a:tc>
              </a:tr>
              <a:tr h="370840">
                <a:tc>
                  <a:txBody>
                    <a:bodyPr/>
                    <a:lstStyle/>
                    <a:p>
                      <a:r>
                        <a:rPr lang="en-US"/>
                        <a:t>0x0800</a:t>
                      </a:r>
                    </a:p>
                  </a:txBody>
                  <a:tcPr anchor="ctr"/>
                </a:tc>
                <a:tc>
                  <a:txBody>
                    <a:bodyPr/>
                    <a:lstStyle/>
                    <a:p>
                      <a:r>
                        <a:rPr lang="en-US">
                          <a:hlinkClick r:id="rId3" tooltip="Internet Protocol version 4"/>
                        </a:rPr>
                        <a:t>Internet Protocol version 4</a:t>
                      </a:r>
                      <a:r>
                        <a:rPr lang="en-US"/>
                        <a:t> (IPv4)</a:t>
                      </a:r>
                    </a:p>
                  </a:txBody>
                  <a:tcPr anchor="ctr"/>
                </a:tc>
              </a:tr>
              <a:tr h="370840">
                <a:tc>
                  <a:txBody>
                    <a:bodyPr/>
                    <a:lstStyle/>
                    <a:p>
                      <a:r>
                        <a:rPr lang="en-US"/>
                        <a:t>0x0806</a:t>
                      </a:r>
                    </a:p>
                  </a:txBody>
                  <a:tcPr anchor="ctr"/>
                </a:tc>
                <a:tc>
                  <a:txBody>
                    <a:bodyPr/>
                    <a:lstStyle/>
                    <a:p>
                      <a:r>
                        <a:rPr lang="en-US" dirty="0">
                          <a:hlinkClick r:id="rId4" tooltip="Address Resolution Protocol"/>
                        </a:rPr>
                        <a:t>Address Resolution Protocol</a:t>
                      </a:r>
                      <a:r>
                        <a:rPr lang="en-US" dirty="0"/>
                        <a:t> (ARP)</a:t>
                      </a:r>
                    </a:p>
                  </a:txBody>
                  <a:tcPr anchor="ctr"/>
                </a:tc>
              </a:tr>
              <a:tr h="370840">
                <a:tc>
                  <a:txBody>
                    <a:bodyPr/>
                    <a:lstStyle/>
                    <a:p>
                      <a:r>
                        <a:rPr lang="en-US" dirty="0"/>
                        <a:t>0x86DD</a:t>
                      </a:r>
                    </a:p>
                  </a:txBody>
                  <a:tcPr anchor="ctr"/>
                </a:tc>
                <a:tc>
                  <a:txBody>
                    <a:bodyPr/>
                    <a:lstStyle/>
                    <a:p>
                      <a:r>
                        <a:rPr lang="en-US" dirty="0">
                          <a:hlinkClick r:id="rId5" tooltip="Internet Protocol Version 6"/>
                        </a:rPr>
                        <a:t>Internet Protocol Version 6</a:t>
                      </a:r>
                      <a:r>
                        <a:rPr lang="en-US" dirty="0"/>
                        <a:t> (IPv6)</a:t>
                      </a:r>
                    </a:p>
                  </a:txBody>
                  <a:tcPr anchor="ctr"/>
                </a:tc>
              </a:tr>
            </a:tbl>
          </a:graphicData>
        </a:graphic>
      </p:graphicFrame>
    </p:spTree>
    <p:extLst>
      <p:ext uri="{BB962C8B-B14F-4D97-AF65-F5344CB8AC3E}">
        <p14:creationId xmlns:p14="http://schemas.microsoft.com/office/powerpoint/2010/main" val="2771688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210550" cy="1158873"/>
          </a:xfrm>
        </p:spPr>
        <p:txBody>
          <a:bodyPr>
            <a:normAutofit fontScale="90000"/>
          </a:bodyPr>
          <a:lstStyle/>
          <a:p>
            <a:r>
              <a:rPr lang="en-US" b="1" dirty="0"/>
              <a:t>RFC 2890 </a:t>
            </a:r>
            <a:r>
              <a:rPr lang="en-US" b="1" dirty="0" smtClean="0"/>
              <a:t>– </a:t>
            </a:r>
            <a:br>
              <a:rPr lang="en-US" b="1" dirty="0" smtClean="0"/>
            </a:br>
            <a:r>
              <a:rPr lang="en-US" b="1" dirty="0" smtClean="0"/>
              <a:t> </a:t>
            </a:r>
            <a:r>
              <a:rPr lang="en-US" b="1" dirty="0"/>
              <a:t>Key and Sequence Number Extensions to GRE</a:t>
            </a:r>
            <a:br>
              <a:rPr lang="en-US" b="1" dirty="0"/>
            </a:br>
            <a:endParaRPr lang="en-US" b="1" dirty="0"/>
          </a:p>
        </p:txBody>
      </p:sp>
      <p:sp>
        <p:nvSpPr>
          <p:cNvPr id="4" name="Rectangle 1"/>
          <p:cNvSpPr>
            <a:spLocks noChangeArrowheads="1"/>
          </p:cNvSpPr>
          <p:nvPr/>
        </p:nvSpPr>
        <p:spPr bwMode="auto">
          <a:xfrm>
            <a:off x="1114425" y="2451199"/>
            <a:ext cx="1185062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smtClean="0">
                <a:ln>
                  <a:noFill/>
                </a:ln>
                <a:solidFill>
                  <a:schemeClr val="tx1"/>
                </a:solidFill>
                <a:effectLst/>
                <a:latin typeface="Arial" panose="020B0604020202020204" pitchFamily="34" charset="0"/>
              </a:rPr>
              <a:t>GRE Header Format Based on RFC 2784 and the RFC 2890 Enhancements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rPr>
              <a:t>  </a:t>
            </a:r>
            <a:endParaRPr kumimoji="0" lang="en-US" altLang="en-US" sz="7300" b="0" i="0" u="none" strike="noStrike" cap="none" normalizeH="0" baseline="0" smtClean="0">
              <a:ln>
                <a:noFill/>
              </a:ln>
              <a:solidFill>
                <a:schemeClr val="tx1"/>
              </a:solidFill>
              <a:effectLst/>
              <a:latin typeface="Arial" panose="020B0604020202020204" pitchFamily="34" charset="0"/>
            </a:endParaRPr>
          </a:p>
        </p:txBody>
      </p:sp>
      <p:pic>
        <p:nvPicPr>
          <p:cNvPr id="241666" name="Picture 2" descr="graphics/11fig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368" y="1692176"/>
            <a:ext cx="6172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4191000"/>
            <a:ext cx="8610600" cy="1323439"/>
          </a:xfrm>
          <a:prstGeom prst="rect">
            <a:avLst/>
          </a:prstGeom>
          <a:noFill/>
        </p:spPr>
        <p:txBody>
          <a:bodyPr wrap="square" rtlCol="0">
            <a:spAutoFit/>
          </a:bodyPr>
          <a:lstStyle/>
          <a:p>
            <a:r>
              <a:rPr lang="en-US" sz="1600" b="1" dirty="0" smtClean="0"/>
              <a:t>Key</a:t>
            </a:r>
            <a:r>
              <a:rPr lang="en-US" sz="1600" dirty="0" smtClean="0"/>
              <a:t> – Identify an </a:t>
            </a:r>
            <a:r>
              <a:rPr lang="en-US" sz="1600" dirty="0"/>
              <a:t>individual traffic flow within a </a:t>
            </a:r>
            <a:r>
              <a:rPr lang="en-US" sz="1600" dirty="0" smtClean="0"/>
              <a:t>tunnel</a:t>
            </a:r>
            <a:r>
              <a:rPr lang="en-US" sz="1600" dirty="0"/>
              <a:t>. Packets belonging to a traffic flow are </a:t>
            </a:r>
            <a:r>
              <a:rPr lang="en-US" sz="1600" dirty="0" smtClean="0"/>
              <a:t>encapsulated using </a:t>
            </a:r>
            <a:r>
              <a:rPr lang="en-US" sz="1600" dirty="0"/>
              <a:t>the same Key value and the </a:t>
            </a:r>
            <a:r>
              <a:rPr lang="en-US" sz="1600" dirty="0" err="1"/>
              <a:t>decapsulating</a:t>
            </a:r>
            <a:r>
              <a:rPr lang="en-US" sz="1600" dirty="0"/>
              <a:t> tunnel </a:t>
            </a:r>
            <a:r>
              <a:rPr lang="en-US" sz="1600" dirty="0" smtClean="0"/>
              <a:t>endpoint identifies </a:t>
            </a:r>
            <a:r>
              <a:rPr lang="en-US" sz="1600" dirty="0"/>
              <a:t>packets belonging to a traffic flow based on the Key </a:t>
            </a:r>
            <a:r>
              <a:rPr lang="en-US" sz="1600" dirty="0" smtClean="0"/>
              <a:t>Field value.</a:t>
            </a:r>
          </a:p>
          <a:p>
            <a:r>
              <a:rPr lang="en-US" sz="1600" b="1" dirty="0"/>
              <a:t>Sequence Number </a:t>
            </a:r>
            <a:r>
              <a:rPr lang="en-US" sz="1600" dirty="0"/>
              <a:t>-- inserted by </a:t>
            </a:r>
            <a:r>
              <a:rPr lang="en-US" sz="1600" dirty="0" smtClean="0"/>
              <a:t>the </a:t>
            </a:r>
            <a:r>
              <a:rPr lang="en-US" sz="1600" dirty="0" err="1" smtClean="0"/>
              <a:t>encapsulator</a:t>
            </a:r>
            <a:r>
              <a:rPr lang="en-US" sz="1600" dirty="0" smtClean="0"/>
              <a:t> </a:t>
            </a:r>
            <a:r>
              <a:rPr lang="en-US" sz="1600" dirty="0"/>
              <a:t>when Sequence Number Present Bit is set. The </a:t>
            </a:r>
            <a:r>
              <a:rPr lang="en-US" sz="1600" dirty="0" smtClean="0"/>
              <a:t>Sequence Number </a:t>
            </a:r>
            <a:r>
              <a:rPr lang="en-US" sz="1600" dirty="0"/>
              <a:t>MUST be used by the receiver to establish the order</a:t>
            </a:r>
          </a:p>
        </p:txBody>
      </p:sp>
    </p:spTree>
    <p:extLst>
      <p:ext uri="{BB962C8B-B14F-4D97-AF65-F5344CB8AC3E}">
        <p14:creationId xmlns:p14="http://schemas.microsoft.com/office/powerpoint/2010/main" val="2924105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8650" y="365127"/>
            <a:ext cx="7886700" cy="887412"/>
          </a:xfrm>
        </p:spPr>
        <p:txBody>
          <a:bodyPr/>
          <a:lstStyle/>
          <a:p>
            <a:pPr eaLnBrk="1" hangingPunct="1"/>
            <a:r>
              <a:rPr lang="en-US" altLang="en-US" dirty="0" smtClean="0"/>
              <a:t>Generic Routing Encapsulation (GRE)</a:t>
            </a:r>
            <a:endParaRPr lang="en-CA" altLang="en-US" dirty="0" smtClean="0"/>
          </a:p>
        </p:txBody>
      </p:sp>
      <p:sp>
        <p:nvSpPr>
          <p:cNvPr id="3" name="Content Placeholder 2"/>
          <p:cNvSpPr>
            <a:spLocks noGrp="1"/>
          </p:cNvSpPr>
          <p:nvPr>
            <p:ph idx="1"/>
          </p:nvPr>
        </p:nvSpPr>
        <p:spPr>
          <a:xfrm>
            <a:off x="838200" y="1485900"/>
            <a:ext cx="8040688" cy="4608513"/>
          </a:xfrm>
        </p:spPr>
        <p:txBody>
          <a:bodyPr/>
          <a:lstStyle/>
          <a:p>
            <a:pPr eaLnBrk="1" hangingPunct="1"/>
            <a:r>
              <a:rPr lang="en-US" altLang="en-US" smtClean="0"/>
              <a:t>IP access of the tunnel through the tunnel interface</a:t>
            </a:r>
          </a:p>
          <a:p>
            <a:pPr eaLnBrk="1" hangingPunct="1"/>
            <a:endParaRPr lang="en-CA" altLang="en-US" smtClean="0"/>
          </a:p>
        </p:txBody>
      </p:sp>
      <p:sp>
        <p:nvSpPr>
          <p:cNvPr id="7" name="Rectangle 6"/>
          <p:cNvSpPr>
            <a:spLocks noChangeArrowheads="1"/>
          </p:cNvSpPr>
          <p:nvPr/>
        </p:nvSpPr>
        <p:spPr bwMode="auto">
          <a:xfrm>
            <a:off x="1562100" y="3238500"/>
            <a:ext cx="1181100" cy="1333500"/>
          </a:xfrm>
          <a:prstGeom prst="rect">
            <a:avLst/>
          </a:prstGeom>
          <a:noFill/>
          <a:ln w="19050" algn="ctr">
            <a:solidFill>
              <a:schemeClr val="tx1"/>
            </a:solidFill>
            <a:round/>
            <a:headEnd type="none" w="lg" len="lg"/>
            <a:tailEnd type="arrow" w="med" len="me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    </a:t>
            </a:r>
          </a:p>
          <a:p>
            <a:r>
              <a:rPr lang="en-CA" altLang="en-US" b="0"/>
              <a:t>   serial 0/0</a:t>
            </a:r>
          </a:p>
        </p:txBody>
      </p:sp>
      <p:pic>
        <p:nvPicPr>
          <p:cNvPr id="8" name="Picture 7" descr="clou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2933700"/>
            <a:ext cx="203835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1828800" y="38100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tunnel 0</a:t>
            </a:r>
          </a:p>
        </p:txBody>
      </p:sp>
      <p:sp>
        <p:nvSpPr>
          <p:cNvPr id="10" name="Rectangle 9"/>
          <p:cNvSpPr>
            <a:spLocks noChangeArrowheads="1"/>
          </p:cNvSpPr>
          <p:nvPr/>
        </p:nvSpPr>
        <p:spPr bwMode="auto">
          <a:xfrm>
            <a:off x="6438900" y="3238500"/>
            <a:ext cx="1104900" cy="1371600"/>
          </a:xfrm>
          <a:prstGeom prst="rect">
            <a:avLst/>
          </a:prstGeom>
          <a:noFill/>
          <a:ln w="19050" algn="ctr">
            <a:solidFill>
              <a:schemeClr val="tx1"/>
            </a:solidFill>
            <a:round/>
            <a:headEnd type="none" w="lg" len="lg"/>
            <a:tailEnd type="arrow" w="med" len="me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    </a:t>
            </a:r>
          </a:p>
          <a:p>
            <a:r>
              <a:rPr lang="en-CA" altLang="en-US" b="0"/>
              <a:t>serial 0/0</a:t>
            </a:r>
          </a:p>
        </p:txBody>
      </p:sp>
      <p:sp>
        <p:nvSpPr>
          <p:cNvPr id="11" name="TextBox 10"/>
          <p:cNvSpPr txBox="1">
            <a:spLocks noChangeArrowheads="1"/>
          </p:cNvSpPr>
          <p:nvPr/>
        </p:nvSpPr>
        <p:spPr bwMode="auto">
          <a:xfrm>
            <a:off x="6400800" y="3810000"/>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 tunnel 0</a:t>
            </a:r>
          </a:p>
        </p:txBody>
      </p:sp>
      <p:cxnSp>
        <p:nvCxnSpPr>
          <p:cNvPr id="13" name="Straight Connector 12"/>
          <p:cNvCxnSpPr>
            <a:cxnSpLocks noChangeShapeType="1"/>
          </p:cNvCxnSpPr>
          <p:nvPr/>
        </p:nvCxnSpPr>
        <p:spPr bwMode="auto">
          <a:xfrm>
            <a:off x="2743200" y="3581400"/>
            <a:ext cx="990600" cy="1588"/>
          </a:xfrm>
          <a:prstGeom prst="line">
            <a:avLst/>
          </a:prstGeom>
          <a:noFill/>
          <a:ln w="22225"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10800000">
            <a:off x="5562600" y="3581400"/>
            <a:ext cx="876300" cy="1588"/>
          </a:xfrm>
          <a:prstGeom prst="line">
            <a:avLst/>
          </a:prstGeom>
          <a:noFill/>
          <a:ln w="22225" algn="ctr">
            <a:solidFill>
              <a:schemeClr val="tx1"/>
            </a:solidFill>
            <a:round/>
            <a:headEnd type="none" w="lg" len="lg"/>
            <a:tailEn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2781300" y="32766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20.1.1.1</a:t>
            </a:r>
          </a:p>
        </p:txBody>
      </p:sp>
      <p:sp>
        <p:nvSpPr>
          <p:cNvPr id="20" name="TextBox 19"/>
          <p:cNvSpPr txBox="1">
            <a:spLocks noChangeArrowheads="1"/>
          </p:cNvSpPr>
          <p:nvPr/>
        </p:nvSpPr>
        <p:spPr bwMode="auto">
          <a:xfrm>
            <a:off x="5600700" y="3276600"/>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30.1.1.1</a:t>
            </a:r>
          </a:p>
        </p:txBody>
      </p:sp>
      <p:sp>
        <p:nvSpPr>
          <p:cNvPr id="21" name="TextBox 20"/>
          <p:cNvSpPr txBox="1">
            <a:spLocks noChangeArrowheads="1"/>
          </p:cNvSpPr>
          <p:nvPr/>
        </p:nvSpPr>
        <p:spPr bwMode="auto">
          <a:xfrm>
            <a:off x="4191000" y="3162300"/>
            <a:ext cx="882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Internet</a:t>
            </a:r>
          </a:p>
        </p:txBody>
      </p:sp>
      <p:sp>
        <p:nvSpPr>
          <p:cNvPr id="22" name="Oval 21"/>
          <p:cNvSpPr>
            <a:spLocks noChangeArrowheads="1"/>
          </p:cNvSpPr>
          <p:nvPr/>
        </p:nvSpPr>
        <p:spPr bwMode="auto">
          <a:xfrm>
            <a:off x="1257300" y="5257800"/>
            <a:ext cx="1790700" cy="571500"/>
          </a:xfrm>
          <a:prstGeom prst="ellipse">
            <a:avLst/>
          </a:prstGeom>
          <a:noFill/>
          <a:ln w="19050" algn="ctr">
            <a:solidFill>
              <a:schemeClr val="tx1"/>
            </a:solidFill>
            <a:round/>
            <a:headEnd type="none" w="lg" len="lg"/>
            <a:tailEnd type="arrow" w="med" len="me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23" name="Oval 22"/>
          <p:cNvSpPr>
            <a:spLocks noChangeArrowheads="1"/>
          </p:cNvSpPr>
          <p:nvPr/>
        </p:nvSpPr>
        <p:spPr bwMode="auto">
          <a:xfrm>
            <a:off x="6096000" y="5219700"/>
            <a:ext cx="1790700" cy="609600"/>
          </a:xfrm>
          <a:prstGeom prst="ellipse">
            <a:avLst/>
          </a:prstGeom>
          <a:noFill/>
          <a:ln w="19050" algn="ctr">
            <a:solidFill>
              <a:schemeClr val="tx1"/>
            </a:solidFill>
            <a:round/>
            <a:headEnd type="none" w="lg" len="lg"/>
            <a:tailEnd type="arrow" w="med" len="med"/>
          </a:ln>
          <a:extLst>
            <a:ext uri="{909E8E84-426E-40DD-AFC4-6F175D3DCCD1}">
              <a14:hiddenFill xmlns:a14="http://schemas.microsoft.com/office/drawing/2010/main">
                <a:solidFill>
                  <a:srgbClr val="FFFFFF"/>
                </a:solidFill>
              </a14:hiddenFill>
            </a:ext>
          </a:extLst>
        </p:spPr>
        <p:txBody>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cxnSp>
        <p:nvCxnSpPr>
          <p:cNvPr id="25" name="Straight Connector 24"/>
          <p:cNvCxnSpPr>
            <a:cxnSpLocks noChangeShapeType="1"/>
            <a:stCxn id="22" idx="0"/>
            <a:endCxn id="7" idx="2"/>
          </p:cNvCxnSpPr>
          <p:nvPr/>
        </p:nvCxnSpPr>
        <p:spPr bwMode="auto">
          <a:xfrm rot="5400000" flipH="1" flipV="1">
            <a:off x="1809750" y="4914900"/>
            <a:ext cx="685800" cy="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35" name="Straight Connector 34"/>
          <p:cNvCxnSpPr>
            <a:cxnSpLocks noChangeShapeType="1"/>
            <a:stCxn id="10" idx="2"/>
            <a:endCxn id="23" idx="0"/>
          </p:cNvCxnSpPr>
          <p:nvPr/>
        </p:nvCxnSpPr>
        <p:spPr bwMode="auto">
          <a:xfrm rot="5400000">
            <a:off x="6686550" y="4914900"/>
            <a:ext cx="609600" cy="0"/>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sp>
        <p:nvSpPr>
          <p:cNvPr id="37" name="TextBox 36"/>
          <p:cNvSpPr txBox="1">
            <a:spLocks noChangeArrowheads="1"/>
          </p:cNvSpPr>
          <p:nvPr/>
        </p:nvSpPr>
        <p:spPr bwMode="auto">
          <a:xfrm>
            <a:off x="1485900" y="5410200"/>
            <a:ext cx="1212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10.1.0.0/16</a:t>
            </a:r>
          </a:p>
        </p:txBody>
      </p:sp>
      <p:sp>
        <p:nvSpPr>
          <p:cNvPr id="38" name="TextBox 37"/>
          <p:cNvSpPr txBox="1">
            <a:spLocks noChangeArrowheads="1"/>
          </p:cNvSpPr>
          <p:nvPr/>
        </p:nvSpPr>
        <p:spPr bwMode="auto">
          <a:xfrm>
            <a:off x="6438900" y="5334000"/>
            <a:ext cx="1212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10.2.0.0/16</a:t>
            </a:r>
          </a:p>
        </p:txBody>
      </p:sp>
      <p:sp>
        <p:nvSpPr>
          <p:cNvPr id="39" name="TextBox 38"/>
          <p:cNvSpPr txBox="1">
            <a:spLocks noChangeArrowheads="1"/>
          </p:cNvSpPr>
          <p:nvPr/>
        </p:nvSpPr>
        <p:spPr bwMode="auto">
          <a:xfrm>
            <a:off x="1600200" y="2895600"/>
            <a:ext cx="1028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Gateway</a:t>
            </a:r>
          </a:p>
        </p:txBody>
      </p:sp>
      <p:sp>
        <p:nvSpPr>
          <p:cNvPr id="40" name="TextBox 39"/>
          <p:cNvSpPr txBox="1">
            <a:spLocks noChangeArrowheads="1"/>
          </p:cNvSpPr>
          <p:nvPr/>
        </p:nvSpPr>
        <p:spPr bwMode="auto">
          <a:xfrm>
            <a:off x="6553200" y="2933700"/>
            <a:ext cx="1028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Gateway</a:t>
            </a:r>
          </a:p>
        </p:txBody>
      </p:sp>
      <p:sp>
        <p:nvSpPr>
          <p:cNvPr id="41" name="TextBox 40"/>
          <p:cNvSpPr txBox="1">
            <a:spLocks noChangeArrowheads="1"/>
          </p:cNvSpPr>
          <p:nvPr/>
        </p:nvSpPr>
        <p:spPr bwMode="auto">
          <a:xfrm>
            <a:off x="3962400" y="5676900"/>
            <a:ext cx="1587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b="0"/>
              <a:t>Customer Sites</a:t>
            </a:r>
          </a:p>
        </p:txBody>
      </p:sp>
      <p:cxnSp>
        <p:nvCxnSpPr>
          <p:cNvPr id="43" name="Straight Arrow Connector 42"/>
          <p:cNvCxnSpPr>
            <a:cxnSpLocks noChangeShapeType="1"/>
          </p:cNvCxnSpPr>
          <p:nvPr/>
        </p:nvCxnSpPr>
        <p:spPr bwMode="auto">
          <a:xfrm rot="10800000">
            <a:off x="3086100" y="5600700"/>
            <a:ext cx="838200" cy="190500"/>
          </a:xfrm>
          <a:prstGeom prst="straightConnector1">
            <a:avLst/>
          </a:prstGeom>
          <a:noFill/>
          <a:ln w="19050" algn="ctr">
            <a:solidFill>
              <a:schemeClr val="tx1"/>
            </a:solidFill>
            <a:round/>
            <a:headEnd type="none" w="lg" len="lg"/>
            <a:tailEnd type="arrow" w="med" len="med"/>
          </a:ln>
          <a:extLst>
            <a:ext uri="{909E8E84-426E-40DD-AFC4-6F175D3DCCD1}">
              <a14:hiddenFill xmlns:a14="http://schemas.microsoft.com/office/drawing/2010/main">
                <a:noFill/>
              </a14:hiddenFill>
            </a:ext>
          </a:extLst>
        </p:spPr>
      </p:cxnSp>
      <p:cxnSp>
        <p:nvCxnSpPr>
          <p:cNvPr id="45" name="Straight Arrow Connector 44"/>
          <p:cNvCxnSpPr>
            <a:cxnSpLocks noChangeShapeType="1"/>
            <a:stCxn id="41" idx="3"/>
          </p:cNvCxnSpPr>
          <p:nvPr/>
        </p:nvCxnSpPr>
        <p:spPr bwMode="auto">
          <a:xfrm flipV="1">
            <a:off x="5549900" y="5600700"/>
            <a:ext cx="469900" cy="246063"/>
          </a:xfrm>
          <a:prstGeom prst="straightConnector1">
            <a:avLst/>
          </a:prstGeom>
          <a:noFill/>
          <a:ln w="19050" algn="ctr">
            <a:solidFill>
              <a:schemeClr val="tx1"/>
            </a:solidFill>
            <a:round/>
            <a:headEnd type="none" w="lg" len="lg"/>
            <a:tailEnd type="arrow" w="med" len="med"/>
          </a:ln>
          <a:extLst>
            <a:ext uri="{909E8E84-426E-40DD-AFC4-6F175D3DCCD1}">
              <a14:hiddenFill xmlns:a14="http://schemas.microsoft.com/office/drawing/2010/main">
                <a:noFill/>
              </a14:hiddenFill>
            </a:ext>
          </a:extLst>
        </p:spPr>
      </p:cxnSp>
      <p:cxnSp>
        <p:nvCxnSpPr>
          <p:cNvPr id="49" name="Straight Connector 48"/>
          <p:cNvCxnSpPr>
            <a:cxnSpLocks noChangeShapeType="1"/>
            <a:stCxn id="9" idx="3"/>
            <a:endCxn id="11" idx="1"/>
          </p:cNvCxnSpPr>
          <p:nvPr/>
        </p:nvCxnSpPr>
        <p:spPr bwMode="auto">
          <a:xfrm>
            <a:off x="2743200" y="3979863"/>
            <a:ext cx="3657600" cy="0"/>
          </a:xfrm>
          <a:prstGeom prst="line">
            <a:avLst/>
          </a:prstGeom>
          <a:noFill/>
          <a:ln w="19050" algn="ctr">
            <a:solidFill>
              <a:srgbClr val="00B0F0"/>
            </a:solidFill>
            <a:prstDash val="sysDot"/>
            <a:round/>
            <a:headEnd type="none" w="lg" len="lg"/>
            <a:tailEnd/>
          </a:ln>
          <a:extLst>
            <a:ext uri="{909E8E84-426E-40DD-AFC4-6F175D3DCCD1}">
              <a14:hiddenFill xmlns:a14="http://schemas.microsoft.com/office/drawing/2010/main">
                <a:noFill/>
              </a14:hiddenFill>
            </a:ext>
          </a:extLst>
        </p:spPr>
      </p:cxnSp>
      <p:sp>
        <p:nvSpPr>
          <p:cNvPr id="50" name="TextBox 49"/>
          <p:cNvSpPr txBox="1">
            <a:spLocks noChangeArrowheads="1"/>
          </p:cNvSpPr>
          <p:nvPr/>
        </p:nvSpPr>
        <p:spPr bwMode="auto">
          <a:xfrm>
            <a:off x="495300" y="4800600"/>
            <a:ext cx="1525588"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10.1.1.1/10.2.1.1</a:t>
            </a:r>
          </a:p>
        </p:txBody>
      </p:sp>
      <p:sp>
        <p:nvSpPr>
          <p:cNvPr id="51" name="TextBox 50"/>
          <p:cNvSpPr txBox="1">
            <a:spLocks noChangeArrowheads="1"/>
          </p:cNvSpPr>
          <p:nvPr/>
        </p:nvSpPr>
        <p:spPr bwMode="auto">
          <a:xfrm>
            <a:off x="3962400" y="4191000"/>
            <a:ext cx="1525588"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10.1.1.1/10.2.1.1</a:t>
            </a:r>
          </a:p>
        </p:txBody>
      </p:sp>
      <p:sp>
        <p:nvSpPr>
          <p:cNvPr id="52" name="TextBox 51"/>
          <p:cNvSpPr txBox="1">
            <a:spLocks noChangeArrowheads="1"/>
          </p:cNvSpPr>
          <p:nvPr/>
        </p:nvSpPr>
        <p:spPr bwMode="auto">
          <a:xfrm>
            <a:off x="7086600" y="4762500"/>
            <a:ext cx="1525588"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10.1.1.1/10.2.1.1</a:t>
            </a:r>
          </a:p>
        </p:txBody>
      </p:sp>
      <p:cxnSp>
        <p:nvCxnSpPr>
          <p:cNvPr id="54" name="Straight Arrow Connector 53"/>
          <p:cNvCxnSpPr>
            <a:cxnSpLocks noChangeShapeType="1"/>
          </p:cNvCxnSpPr>
          <p:nvPr/>
        </p:nvCxnSpPr>
        <p:spPr bwMode="auto">
          <a:xfrm rot="5400000" flipH="1" flipV="1">
            <a:off x="2057401" y="4953000"/>
            <a:ext cx="381000" cy="3175"/>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a:off x="2857500" y="4076700"/>
            <a:ext cx="3505200" cy="1588"/>
          </a:xfrm>
          <a:prstGeom prst="straightConnector1">
            <a:avLst/>
          </a:prstGeom>
          <a:noFill/>
          <a:ln w="19050" algn="ctr">
            <a:solidFill>
              <a:srgbClr val="0070C0"/>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59" name="Straight Arrow Connector 58"/>
          <p:cNvCxnSpPr>
            <a:cxnSpLocks noChangeShapeType="1"/>
          </p:cNvCxnSpPr>
          <p:nvPr/>
        </p:nvCxnSpPr>
        <p:spPr bwMode="auto">
          <a:xfrm rot="5400000">
            <a:off x="6707188" y="4951412"/>
            <a:ext cx="381000" cy="3175"/>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sp>
        <p:nvSpPr>
          <p:cNvPr id="60" name="TextBox 59"/>
          <p:cNvSpPr txBox="1">
            <a:spLocks noChangeArrowheads="1"/>
          </p:cNvSpPr>
          <p:nvPr/>
        </p:nvSpPr>
        <p:spPr bwMode="auto">
          <a:xfrm>
            <a:off x="3124200" y="2552700"/>
            <a:ext cx="3506788"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20.1.1.1/30.1.1.1  GRE   10.1.1.1/10.2.1.1</a:t>
            </a:r>
          </a:p>
        </p:txBody>
      </p:sp>
      <p:cxnSp>
        <p:nvCxnSpPr>
          <p:cNvPr id="62" name="Straight Connector 61"/>
          <p:cNvCxnSpPr>
            <a:cxnSpLocks noChangeShapeType="1"/>
          </p:cNvCxnSpPr>
          <p:nvPr/>
        </p:nvCxnSpPr>
        <p:spPr bwMode="auto">
          <a:xfrm rot="16200000" flipH="1">
            <a:off x="4456906" y="2705894"/>
            <a:ext cx="307975" cy="1588"/>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cxnSp>
        <p:nvCxnSpPr>
          <p:cNvPr id="64" name="Straight Arrow Connector 63"/>
          <p:cNvCxnSpPr>
            <a:cxnSpLocks noChangeShapeType="1"/>
          </p:cNvCxnSpPr>
          <p:nvPr/>
        </p:nvCxnSpPr>
        <p:spPr bwMode="auto">
          <a:xfrm flipV="1">
            <a:off x="2590800" y="2743200"/>
            <a:ext cx="495300" cy="457200"/>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cxnSp>
        <p:nvCxnSpPr>
          <p:cNvPr id="66" name="Straight Arrow Connector 65"/>
          <p:cNvCxnSpPr>
            <a:cxnSpLocks noChangeShapeType="1"/>
          </p:cNvCxnSpPr>
          <p:nvPr/>
        </p:nvCxnSpPr>
        <p:spPr bwMode="auto">
          <a:xfrm rot="16200000" flipH="1">
            <a:off x="6667500" y="2705100"/>
            <a:ext cx="266700" cy="266700"/>
          </a:xfrm>
          <a:prstGeom prst="straightConnector1">
            <a:avLst/>
          </a:prstGeom>
          <a:noFill/>
          <a:ln w="19050" algn="ctr">
            <a:solidFill>
              <a:srgbClr val="0070C0"/>
            </a:solidFill>
            <a:round/>
            <a:headEnd type="none" w="lg" len="lg"/>
            <a:tailEnd type="triangle" w="lg" len="lg"/>
          </a:ln>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rot="16200000" flipH="1">
            <a:off x="4990306" y="2705894"/>
            <a:ext cx="307975" cy="1588"/>
          </a:xfrm>
          <a:prstGeom prst="line">
            <a:avLst/>
          </a:prstGeom>
          <a:noFill/>
          <a:ln w="19050" algn="ctr">
            <a:solidFill>
              <a:schemeClr val="tx1"/>
            </a:solidFill>
            <a:round/>
            <a:headEnd type="none" w="lg" len="lg"/>
            <a:tailEnd/>
          </a:ln>
          <a:extLst>
            <a:ext uri="{909E8E84-426E-40DD-AFC4-6F175D3DCCD1}">
              <a14:hiddenFill xmlns:a14="http://schemas.microsoft.com/office/drawing/2010/main">
                <a:noFill/>
              </a14:hiddenFill>
            </a:ext>
          </a:extLst>
        </p:spPr>
      </p:cxnSp>
      <p:sp>
        <p:nvSpPr>
          <p:cNvPr id="83" name="TextBox 82"/>
          <p:cNvSpPr txBox="1">
            <a:spLocks noChangeArrowheads="1"/>
          </p:cNvSpPr>
          <p:nvPr/>
        </p:nvSpPr>
        <p:spPr bwMode="auto">
          <a:xfrm>
            <a:off x="1943100" y="4305300"/>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e0</a:t>
            </a:r>
          </a:p>
        </p:txBody>
      </p:sp>
      <p:sp>
        <p:nvSpPr>
          <p:cNvPr id="84" name="TextBox 83"/>
          <p:cNvSpPr txBox="1">
            <a:spLocks noChangeArrowheads="1"/>
          </p:cNvSpPr>
          <p:nvPr/>
        </p:nvSpPr>
        <p:spPr bwMode="auto">
          <a:xfrm>
            <a:off x="6819900" y="4343400"/>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CA" altLang="en-US" sz="1400" b="0"/>
              <a:t>e0</a:t>
            </a:r>
          </a:p>
        </p:txBody>
      </p:sp>
    </p:spTree>
    <p:extLst>
      <p:ext uri="{BB962C8B-B14F-4D97-AF65-F5344CB8AC3E}">
        <p14:creationId xmlns:p14="http://schemas.microsoft.com/office/powerpoint/2010/main" val="289636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blinds(horizontal)">
                                      <p:cBhvr>
                                        <p:cTn id="33" dur="500"/>
                                        <p:tgtEl>
                                          <p:spTgt spid="4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linds(horizontal)">
                                      <p:cBhvr>
                                        <p:cTn id="36" dur="500"/>
                                        <p:tgtEl>
                                          <p:spTgt spid="3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linds(horizontal)">
                                      <p:cBhvr>
                                        <p:cTn id="39" dur="500"/>
                                        <p:tgtEl>
                                          <p:spTgt spid="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blinds(horizontal)">
                                      <p:cBhvr>
                                        <p:cTn id="45" dur="500"/>
                                        <p:tgtEl>
                                          <p:spTgt spid="3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blinds(horizontal)">
                                      <p:cBhvr>
                                        <p:cTn id="48" dur="500"/>
                                        <p:tgtEl>
                                          <p:spTgt spid="37"/>
                                        </p:tgtEl>
                                      </p:cBhvr>
                                    </p:animEffect>
                                  </p:childTnLst>
                                </p:cTn>
                              </p:par>
                              <p:par>
                                <p:cTn id="49" presetID="3" presetClass="entr" presetSubtype="1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linds(horizontal)">
                                      <p:cBhvr>
                                        <p:cTn id="51" dur="500"/>
                                        <p:tgtEl>
                                          <p:spTgt spid="35"/>
                                        </p:tgtEl>
                                      </p:cBhvr>
                                    </p:animEffect>
                                  </p:childTnLst>
                                </p:cTn>
                              </p:par>
                              <p:par>
                                <p:cTn id="52" presetID="3" presetClass="entr" presetSubtype="1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linds(horizontal)">
                                      <p:cBhvr>
                                        <p:cTn id="54" dur="500"/>
                                        <p:tgtEl>
                                          <p:spTgt spid="2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linds(horizontal)">
                                      <p:cBhvr>
                                        <p:cTn id="57" dur="500"/>
                                        <p:tgtEl>
                                          <p:spTgt spid="41"/>
                                        </p:tgtEl>
                                      </p:cBhvr>
                                    </p:animEffect>
                                  </p:childTnLst>
                                </p:cTn>
                              </p:par>
                              <p:par>
                                <p:cTn id="58" presetID="3" presetClass="entr" presetSubtype="1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blinds(horizontal)">
                                      <p:cBhvr>
                                        <p:cTn id="60" dur="500"/>
                                        <p:tgtEl>
                                          <p:spTgt spid="43"/>
                                        </p:tgtEl>
                                      </p:cBhvr>
                                    </p:animEffect>
                                  </p:childTnLst>
                                </p:cTn>
                              </p:par>
                              <p:par>
                                <p:cTn id="61" presetID="3" presetClass="entr" presetSubtype="1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linds(horizontal)">
                                      <p:cBhvr>
                                        <p:cTn id="66" dur="500"/>
                                        <p:tgtEl>
                                          <p:spTgt spid="21"/>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blinds(horizontal)">
                                      <p:cBhvr>
                                        <p:cTn id="69" dur="500"/>
                                        <p:tgtEl>
                                          <p:spTgt spid="8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blinds(horizontal)">
                                      <p:cBhvr>
                                        <p:cTn id="72" dur="500"/>
                                        <p:tgtEl>
                                          <p:spTgt spid="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linds(horizontal)">
                                      <p:cBhvr>
                                        <p:cTn id="77" dur="500"/>
                                        <p:tgtEl>
                                          <p:spTgt spid="9"/>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blinds(horizontal)">
                                      <p:cBhvr>
                                        <p:cTn id="80" dur="500"/>
                                        <p:tgtEl>
                                          <p:spTgt spid="11"/>
                                        </p:tgtEl>
                                      </p:cBhvr>
                                    </p:animEffect>
                                  </p:childTnLst>
                                </p:cTn>
                              </p:par>
                              <p:par>
                                <p:cTn id="81" presetID="3" presetClass="entr" presetSubtype="1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blinds(horizontal)">
                                      <p:cBhvr>
                                        <p:cTn id="83" dur="500"/>
                                        <p:tgtEl>
                                          <p:spTgt spid="4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blinds(horizontal)">
                                      <p:cBhvr>
                                        <p:cTn id="88" dur="500"/>
                                        <p:tgtEl>
                                          <p:spTgt spid="50"/>
                                        </p:tgtEl>
                                      </p:cBhvr>
                                    </p:animEffect>
                                  </p:childTnLst>
                                </p:cTn>
                              </p:par>
                              <p:par>
                                <p:cTn id="89" presetID="3" presetClass="entr" presetSubtype="10"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blinds(horizontal)">
                                      <p:cBhvr>
                                        <p:cTn id="91" dur="500"/>
                                        <p:tgtEl>
                                          <p:spTgt spid="5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blinds(horizontal)">
                                      <p:cBhvr>
                                        <p:cTn id="96" dur="500"/>
                                        <p:tgtEl>
                                          <p:spTgt spid="51"/>
                                        </p:tgtEl>
                                      </p:cBhvr>
                                    </p:animEffect>
                                  </p:childTnLst>
                                </p:cTn>
                              </p:par>
                              <p:par>
                                <p:cTn id="97" presetID="3" presetClass="entr" presetSubtype="10"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blinds(horizontal)">
                                      <p:cBhvr>
                                        <p:cTn id="99" dur="500"/>
                                        <p:tgtEl>
                                          <p:spTgt spid="56"/>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52"/>
                                        </p:tgtEl>
                                        <p:attrNameLst>
                                          <p:attrName>style.visibility</p:attrName>
                                        </p:attrNameLst>
                                      </p:cBhvr>
                                      <p:to>
                                        <p:strVal val="visible"/>
                                      </p:to>
                                    </p:set>
                                    <p:animEffect transition="in" filter="blinds(horizontal)">
                                      <p:cBhvr>
                                        <p:cTn id="102" dur="500"/>
                                        <p:tgtEl>
                                          <p:spTgt spid="52"/>
                                        </p:tgtEl>
                                      </p:cBhvr>
                                    </p:animEffect>
                                  </p:childTnLst>
                                </p:cTn>
                              </p:par>
                              <p:par>
                                <p:cTn id="103" presetID="3" presetClass="entr" presetSubtype="10" fill="hold" nodeType="with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blinds(horizontal)">
                                      <p:cBhvr>
                                        <p:cTn id="105" dur="500"/>
                                        <p:tgtEl>
                                          <p:spTgt spid="5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blinds(horizontal)">
                                      <p:cBhvr>
                                        <p:cTn id="110" dur="500"/>
                                        <p:tgtEl>
                                          <p:spTgt spid="60"/>
                                        </p:tgtEl>
                                      </p:cBhvr>
                                    </p:animEffect>
                                  </p:childTnLst>
                                </p:cTn>
                              </p:par>
                              <p:par>
                                <p:cTn id="111" presetID="3" presetClass="entr" presetSubtype="10"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blinds(horizontal)">
                                      <p:cBhvr>
                                        <p:cTn id="113" dur="500"/>
                                        <p:tgtEl>
                                          <p:spTgt spid="62"/>
                                        </p:tgtEl>
                                      </p:cBhvr>
                                    </p:animEffect>
                                  </p:childTnLst>
                                </p:cTn>
                              </p:par>
                              <p:par>
                                <p:cTn id="114" presetID="3" presetClass="entr" presetSubtype="10" fill="hold" nodeType="with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blinds(horizontal)">
                                      <p:cBhvr>
                                        <p:cTn id="116" dur="500"/>
                                        <p:tgtEl>
                                          <p:spTgt spid="64"/>
                                        </p:tgtEl>
                                      </p:cBhvr>
                                    </p:animEffect>
                                  </p:childTnLst>
                                </p:cTn>
                              </p:par>
                              <p:par>
                                <p:cTn id="117" presetID="3" presetClass="entr" presetSubtype="10" fill="hold"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blinds(horizontal)">
                                      <p:cBhvr>
                                        <p:cTn id="119" dur="500"/>
                                        <p:tgtEl>
                                          <p:spTgt spid="66"/>
                                        </p:tgtEl>
                                      </p:cBhvr>
                                    </p:animEffect>
                                  </p:childTnLst>
                                </p:cTn>
                              </p:par>
                              <p:par>
                                <p:cTn id="120" presetID="3" presetClass="entr" presetSubtype="10" fill="hold" nodeType="with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blinds(horizontal)">
                                      <p:cBhvr>
                                        <p:cTn id="1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16" grpId="0"/>
      <p:bldP spid="20" grpId="0"/>
      <p:bldP spid="21" grpId="0"/>
      <p:bldP spid="22" grpId="0" animBg="1"/>
      <p:bldP spid="23" grpId="0" animBg="1"/>
      <p:bldP spid="37" grpId="0"/>
      <p:bldP spid="38" grpId="0"/>
      <p:bldP spid="39" grpId="0"/>
      <p:bldP spid="40" grpId="0"/>
      <p:bldP spid="41" grpId="0"/>
      <p:bldP spid="50" grpId="0" animBg="1"/>
      <p:bldP spid="51" grpId="0" animBg="1"/>
      <p:bldP spid="52" grpId="0" animBg="1"/>
      <p:bldP spid="60" grpId="0" animBg="1"/>
      <p:bldP spid="83" grpId="0"/>
      <p:bldP spid="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63341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52400"/>
            <a:ext cx="63341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362200" y="5181600"/>
            <a:ext cx="1040670" cy="400110"/>
          </a:xfrm>
          <a:prstGeom prst="rect">
            <a:avLst/>
          </a:prstGeom>
          <a:noFill/>
        </p:spPr>
        <p:txBody>
          <a:bodyPr wrap="none" rtlCol="0">
            <a:spAutoFit/>
          </a:bodyPr>
          <a:lstStyle/>
          <a:p>
            <a:r>
              <a:rPr lang="en-US" sz="2000" b="1" dirty="0" smtClean="0">
                <a:latin typeface="+mn-lt"/>
              </a:rPr>
              <a:t>10.1.1.1</a:t>
            </a:r>
            <a:endParaRPr lang="en-US" sz="2000" b="1" dirty="0">
              <a:latin typeface="+mn-lt"/>
            </a:endParaRPr>
          </a:p>
        </p:txBody>
      </p:sp>
      <p:sp>
        <p:nvSpPr>
          <p:cNvPr id="5" name="TextBox 4"/>
          <p:cNvSpPr txBox="1"/>
          <p:nvPr/>
        </p:nvSpPr>
        <p:spPr>
          <a:xfrm>
            <a:off x="2362200" y="5571480"/>
            <a:ext cx="1040670" cy="400110"/>
          </a:xfrm>
          <a:prstGeom prst="rect">
            <a:avLst/>
          </a:prstGeom>
          <a:noFill/>
        </p:spPr>
        <p:txBody>
          <a:bodyPr wrap="none" rtlCol="0">
            <a:spAutoFit/>
          </a:bodyPr>
          <a:lstStyle/>
          <a:p>
            <a:r>
              <a:rPr lang="en-US" sz="2000" b="1" dirty="0" smtClean="0">
                <a:latin typeface="+mn-lt"/>
              </a:rPr>
              <a:t>10.2.1.1</a:t>
            </a:r>
            <a:endParaRPr lang="en-US" sz="2000" b="1" dirty="0">
              <a:latin typeface="+mn-lt"/>
            </a:endParaRPr>
          </a:p>
        </p:txBody>
      </p:sp>
      <p:sp>
        <p:nvSpPr>
          <p:cNvPr id="6" name="TextBox 5"/>
          <p:cNvSpPr txBox="1"/>
          <p:nvPr/>
        </p:nvSpPr>
        <p:spPr>
          <a:xfrm>
            <a:off x="1254604" y="4857690"/>
            <a:ext cx="574196" cy="400110"/>
          </a:xfrm>
          <a:prstGeom prst="rect">
            <a:avLst/>
          </a:prstGeom>
          <a:noFill/>
        </p:spPr>
        <p:txBody>
          <a:bodyPr wrap="none" rtlCol="0">
            <a:spAutoFit/>
          </a:bodyPr>
          <a:lstStyle/>
          <a:p>
            <a:r>
              <a:rPr lang="en-US" sz="2000" b="1" dirty="0" smtClean="0">
                <a:latin typeface="+mn-lt"/>
              </a:rPr>
              <a:t>100</a:t>
            </a:r>
            <a:endParaRPr lang="en-US" sz="2000" b="1" dirty="0">
              <a:latin typeface="+mn-lt"/>
            </a:endParaRPr>
          </a:p>
        </p:txBody>
      </p:sp>
      <p:sp>
        <p:nvSpPr>
          <p:cNvPr id="7" name="TextBox 6"/>
          <p:cNvSpPr txBox="1"/>
          <p:nvPr/>
        </p:nvSpPr>
        <p:spPr>
          <a:xfrm>
            <a:off x="3070339" y="4786605"/>
            <a:ext cx="314510" cy="400110"/>
          </a:xfrm>
          <a:prstGeom prst="rect">
            <a:avLst/>
          </a:prstGeom>
          <a:noFill/>
        </p:spPr>
        <p:txBody>
          <a:bodyPr wrap="none" rtlCol="0">
            <a:spAutoFit/>
          </a:bodyPr>
          <a:lstStyle/>
          <a:p>
            <a:r>
              <a:rPr lang="en-US" sz="2000" b="1" dirty="0">
                <a:latin typeface="+mn-lt"/>
              </a:rPr>
              <a:t>6</a:t>
            </a:r>
          </a:p>
        </p:txBody>
      </p:sp>
      <p:sp>
        <p:nvSpPr>
          <p:cNvPr id="8" name="TextBox 7"/>
          <p:cNvSpPr txBox="1"/>
          <p:nvPr/>
        </p:nvSpPr>
        <p:spPr>
          <a:xfrm>
            <a:off x="4099698" y="4049540"/>
            <a:ext cx="314510" cy="400110"/>
          </a:xfrm>
          <a:prstGeom prst="rect">
            <a:avLst/>
          </a:prstGeom>
          <a:noFill/>
        </p:spPr>
        <p:txBody>
          <a:bodyPr wrap="none" rtlCol="0">
            <a:spAutoFit/>
          </a:bodyPr>
          <a:lstStyle/>
          <a:p>
            <a:r>
              <a:rPr lang="en-US" sz="2000" b="1" dirty="0">
                <a:latin typeface="+mn-lt"/>
              </a:rPr>
              <a:t>8</a:t>
            </a:r>
          </a:p>
        </p:txBody>
      </p:sp>
      <p:sp>
        <p:nvSpPr>
          <p:cNvPr id="9" name="TextBox 8"/>
          <p:cNvSpPr txBox="1"/>
          <p:nvPr/>
        </p:nvSpPr>
        <p:spPr>
          <a:xfrm>
            <a:off x="6400800" y="4037925"/>
            <a:ext cx="704039" cy="400110"/>
          </a:xfrm>
          <a:prstGeom prst="rect">
            <a:avLst/>
          </a:prstGeom>
          <a:noFill/>
        </p:spPr>
        <p:txBody>
          <a:bodyPr wrap="none" rtlCol="0">
            <a:spAutoFit/>
          </a:bodyPr>
          <a:lstStyle/>
          <a:p>
            <a:r>
              <a:rPr lang="en-US" sz="2000" b="1" dirty="0" smtClean="0">
                <a:latin typeface="+mn-lt"/>
              </a:rPr>
              <a:t>1400</a:t>
            </a:r>
            <a:endParaRPr lang="en-US" sz="2000" b="1" dirty="0">
              <a:latin typeface="+mn-lt"/>
            </a:endParaRPr>
          </a:p>
        </p:txBody>
      </p:sp>
      <p:sp>
        <p:nvSpPr>
          <p:cNvPr id="10" name="TextBox 9"/>
          <p:cNvSpPr txBox="1"/>
          <p:nvPr/>
        </p:nvSpPr>
        <p:spPr>
          <a:xfrm>
            <a:off x="1295399" y="4037925"/>
            <a:ext cx="314510" cy="400110"/>
          </a:xfrm>
          <a:prstGeom prst="rect">
            <a:avLst/>
          </a:prstGeom>
          <a:noFill/>
        </p:spPr>
        <p:txBody>
          <a:bodyPr wrap="none" rtlCol="0">
            <a:spAutoFit/>
          </a:bodyPr>
          <a:lstStyle/>
          <a:p>
            <a:r>
              <a:rPr lang="en-US" sz="2000" b="1" dirty="0">
                <a:latin typeface="+mn-lt"/>
              </a:rPr>
              <a:t>4</a:t>
            </a:r>
          </a:p>
        </p:txBody>
      </p:sp>
      <p:sp>
        <p:nvSpPr>
          <p:cNvPr id="11" name="TextBox 10"/>
          <p:cNvSpPr txBox="1"/>
          <p:nvPr/>
        </p:nvSpPr>
        <p:spPr>
          <a:xfrm>
            <a:off x="2176897" y="4049540"/>
            <a:ext cx="314510" cy="400110"/>
          </a:xfrm>
          <a:prstGeom prst="rect">
            <a:avLst/>
          </a:prstGeom>
          <a:noFill/>
        </p:spPr>
        <p:txBody>
          <a:bodyPr wrap="none" rtlCol="0">
            <a:spAutoFit/>
          </a:bodyPr>
          <a:lstStyle/>
          <a:p>
            <a:r>
              <a:rPr lang="en-US" sz="2000" b="1" dirty="0">
                <a:latin typeface="+mn-lt"/>
              </a:rPr>
              <a:t>5</a:t>
            </a:r>
          </a:p>
        </p:txBody>
      </p:sp>
      <p:sp>
        <p:nvSpPr>
          <p:cNvPr id="12" name="TextBox 11"/>
          <p:cNvSpPr txBox="1"/>
          <p:nvPr/>
        </p:nvSpPr>
        <p:spPr>
          <a:xfrm>
            <a:off x="2051886" y="2419290"/>
            <a:ext cx="1040670" cy="400110"/>
          </a:xfrm>
          <a:prstGeom prst="rect">
            <a:avLst/>
          </a:prstGeom>
          <a:noFill/>
        </p:spPr>
        <p:txBody>
          <a:bodyPr wrap="none" rtlCol="0">
            <a:spAutoFit/>
          </a:bodyPr>
          <a:lstStyle/>
          <a:p>
            <a:r>
              <a:rPr lang="en-US" sz="2000" b="1" dirty="0">
                <a:solidFill>
                  <a:srgbClr val="C00000"/>
                </a:solidFill>
                <a:latin typeface="+mn-lt"/>
              </a:rPr>
              <a:t>2</a:t>
            </a:r>
            <a:r>
              <a:rPr lang="en-US" sz="2000" b="1" dirty="0" smtClean="0">
                <a:solidFill>
                  <a:srgbClr val="C00000"/>
                </a:solidFill>
                <a:latin typeface="+mn-lt"/>
              </a:rPr>
              <a:t>0.1.1.1</a:t>
            </a:r>
            <a:endParaRPr lang="en-US" sz="2000" b="1" dirty="0">
              <a:solidFill>
                <a:srgbClr val="C00000"/>
              </a:solidFill>
              <a:latin typeface="+mn-lt"/>
            </a:endParaRPr>
          </a:p>
        </p:txBody>
      </p:sp>
      <p:sp>
        <p:nvSpPr>
          <p:cNvPr id="13" name="TextBox 12"/>
          <p:cNvSpPr txBox="1"/>
          <p:nvPr/>
        </p:nvSpPr>
        <p:spPr>
          <a:xfrm>
            <a:off x="2051886" y="2809170"/>
            <a:ext cx="971741" cy="400110"/>
          </a:xfrm>
          <a:prstGeom prst="rect">
            <a:avLst/>
          </a:prstGeom>
          <a:noFill/>
        </p:spPr>
        <p:txBody>
          <a:bodyPr wrap="none" rtlCol="0">
            <a:spAutoFit/>
          </a:bodyPr>
          <a:lstStyle/>
          <a:p>
            <a:r>
              <a:rPr lang="en-US" sz="2000" b="1" dirty="0" smtClean="0">
                <a:solidFill>
                  <a:srgbClr val="C00000"/>
                </a:solidFill>
                <a:latin typeface="+mn-lt"/>
              </a:rPr>
              <a:t>301.1.1</a:t>
            </a:r>
            <a:endParaRPr lang="en-US" sz="2000" b="1" dirty="0">
              <a:solidFill>
                <a:srgbClr val="C00000"/>
              </a:solidFill>
              <a:latin typeface="+mn-lt"/>
            </a:endParaRPr>
          </a:p>
        </p:txBody>
      </p:sp>
      <p:sp>
        <p:nvSpPr>
          <p:cNvPr id="14" name="TextBox 13"/>
          <p:cNvSpPr txBox="1"/>
          <p:nvPr/>
        </p:nvSpPr>
        <p:spPr>
          <a:xfrm>
            <a:off x="1236365" y="2115165"/>
            <a:ext cx="574196" cy="400110"/>
          </a:xfrm>
          <a:prstGeom prst="rect">
            <a:avLst/>
          </a:prstGeom>
          <a:noFill/>
        </p:spPr>
        <p:txBody>
          <a:bodyPr wrap="none" rtlCol="0">
            <a:spAutoFit/>
          </a:bodyPr>
          <a:lstStyle/>
          <a:p>
            <a:r>
              <a:rPr lang="en-US" sz="2000" b="1" dirty="0" smtClean="0">
                <a:solidFill>
                  <a:srgbClr val="C00000"/>
                </a:solidFill>
                <a:latin typeface="+mn-lt"/>
              </a:rPr>
              <a:t>100</a:t>
            </a:r>
            <a:endParaRPr lang="en-US" sz="2000" b="1" dirty="0">
              <a:solidFill>
                <a:srgbClr val="C00000"/>
              </a:solidFill>
              <a:latin typeface="+mn-lt"/>
            </a:endParaRPr>
          </a:p>
        </p:txBody>
      </p:sp>
      <p:sp>
        <p:nvSpPr>
          <p:cNvPr id="15" name="TextBox 14"/>
          <p:cNvSpPr txBox="1"/>
          <p:nvPr/>
        </p:nvSpPr>
        <p:spPr>
          <a:xfrm>
            <a:off x="3052100" y="2044080"/>
            <a:ext cx="314510" cy="400110"/>
          </a:xfrm>
          <a:prstGeom prst="rect">
            <a:avLst/>
          </a:prstGeom>
          <a:noFill/>
        </p:spPr>
        <p:txBody>
          <a:bodyPr wrap="none" rtlCol="0">
            <a:spAutoFit/>
          </a:bodyPr>
          <a:lstStyle/>
          <a:p>
            <a:r>
              <a:rPr lang="en-US" sz="2000" b="1" dirty="0" smtClean="0">
                <a:solidFill>
                  <a:srgbClr val="C00000"/>
                </a:solidFill>
                <a:latin typeface="+mn-lt"/>
              </a:rPr>
              <a:t>4</a:t>
            </a:r>
            <a:endParaRPr lang="en-US" sz="2000" b="1" dirty="0">
              <a:solidFill>
                <a:srgbClr val="C00000"/>
              </a:solidFill>
              <a:latin typeface="+mn-lt"/>
            </a:endParaRPr>
          </a:p>
        </p:txBody>
      </p:sp>
      <p:sp>
        <p:nvSpPr>
          <p:cNvPr id="16" name="TextBox 15"/>
          <p:cNvSpPr txBox="1"/>
          <p:nvPr/>
        </p:nvSpPr>
        <p:spPr>
          <a:xfrm>
            <a:off x="4081459" y="1307015"/>
            <a:ext cx="314510" cy="400110"/>
          </a:xfrm>
          <a:prstGeom prst="rect">
            <a:avLst/>
          </a:prstGeom>
          <a:noFill/>
        </p:spPr>
        <p:txBody>
          <a:bodyPr wrap="none" rtlCol="0">
            <a:spAutoFit/>
          </a:bodyPr>
          <a:lstStyle/>
          <a:p>
            <a:r>
              <a:rPr lang="en-US" sz="2000" b="1" dirty="0">
                <a:solidFill>
                  <a:srgbClr val="C00000"/>
                </a:solidFill>
                <a:latin typeface="+mn-lt"/>
              </a:rPr>
              <a:t>8</a:t>
            </a:r>
          </a:p>
        </p:txBody>
      </p:sp>
      <p:sp>
        <p:nvSpPr>
          <p:cNvPr id="17" name="TextBox 16"/>
          <p:cNvSpPr txBox="1"/>
          <p:nvPr/>
        </p:nvSpPr>
        <p:spPr>
          <a:xfrm>
            <a:off x="6382561" y="1295400"/>
            <a:ext cx="704039" cy="400110"/>
          </a:xfrm>
          <a:prstGeom prst="rect">
            <a:avLst/>
          </a:prstGeom>
          <a:noFill/>
        </p:spPr>
        <p:txBody>
          <a:bodyPr wrap="none" rtlCol="0">
            <a:spAutoFit/>
          </a:bodyPr>
          <a:lstStyle/>
          <a:p>
            <a:r>
              <a:rPr lang="en-US" sz="2000" b="1" dirty="0" smtClean="0">
                <a:solidFill>
                  <a:srgbClr val="C00000"/>
                </a:solidFill>
                <a:latin typeface="+mn-lt"/>
              </a:rPr>
              <a:t>1420</a:t>
            </a:r>
            <a:endParaRPr lang="en-US" sz="2000" b="1" dirty="0">
              <a:solidFill>
                <a:srgbClr val="C00000"/>
              </a:solidFill>
              <a:latin typeface="+mn-lt"/>
            </a:endParaRPr>
          </a:p>
        </p:txBody>
      </p:sp>
      <p:sp>
        <p:nvSpPr>
          <p:cNvPr id="18" name="TextBox 17"/>
          <p:cNvSpPr txBox="1"/>
          <p:nvPr/>
        </p:nvSpPr>
        <p:spPr>
          <a:xfrm>
            <a:off x="1277160" y="1295400"/>
            <a:ext cx="314510" cy="400110"/>
          </a:xfrm>
          <a:prstGeom prst="rect">
            <a:avLst/>
          </a:prstGeom>
          <a:noFill/>
        </p:spPr>
        <p:txBody>
          <a:bodyPr wrap="none" rtlCol="0">
            <a:spAutoFit/>
          </a:bodyPr>
          <a:lstStyle/>
          <a:p>
            <a:r>
              <a:rPr lang="en-US" sz="2000" b="1" dirty="0">
                <a:solidFill>
                  <a:srgbClr val="C00000"/>
                </a:solidFill>
                <a:latin typeface="+mn-lt"/>
              </a:rPr>
              <a:t>4</a:t>
            </a:r>
          </a:p>
        </p:txBody>
      </p:sp>
      <p:sp>
        <p:nvSpPr>
          <p:cNvPr id="19" name="TextBox 18"/>
          <p:cNvSpPr txBox="1"/>
          <p:nvPr/>
        </p:nvSpPr>
        <p:spPr>
          <a:xfrm>
            <a:off x="2158658" y="1307015"/>
            <a:ext cx="314510" cy="400110"/>
          </a:xfrm>
          <a:prstGeom prst="rect">
            <a:avLst/>
          </a:prstGeom>
          <a:noFill/>
        </p:spPr>
        <p:txBody>
          <a:bodyPr wrap="none" rtlCol="0">
            <a:spAutoFit/>
          </a:bodyPr>
          <a:lstStyle/>
          <a:p>
            <a:r>
              <a:rPr lang="en-US" sz="2000" b="1" dirty="0">
                <a:solidFill>
                  <a:srgbClr val="C00000"/>
                </a:solidFill>
                <a:latin typeface="+mn-lt"/>
              </a:rPr>
              <a:t>5</a:t>
            </a:r>
          </a:p>
        </p:txBody>
      </p:sp>
      <p:sp>
        <p:nvSpPr>
          <p:cNvPr id="20" name="TextBox 19"/>
          <p:cNvSpPr txBox="1"/>
          <p:nvPr/>
        </p:nvSpPr>
        <p:spPr>
          <a:xfrm>
            <a:off x="489890" y="76200"/>
            <a:ext cx="8273110" cy="1077218"/>
          </a:xfrm>
          <a:prstGeom prst="rect">
            <a:avLst/>
          </a:prstGeom>
          <a:solidFill>
            <a:schemeClr val="bg1"/>
          </a:solidFill>
        </p:spPr>
        <p:txBody>
          <a:bodyPr wrap="square" rtlCol="0">
            <a:spAutoFit/>
          </a:bodyPr>
          <a:lstStyle/>
          <a:p>
            <a:r>
              <a:rPr lang="en-US" sz="3200" dirty="0" smtClean="0">
                <a:latin typeface="+mj-lt"/>
              </a:rPr>
              <a:t>Encapsulation</a:t>
            </a:r>
          </a:p>
          <a:p>
            <a:endParaRPr lang="en-US" sz="3200" dirty="0">
              <a:latin typeface="+mj-lt"/>
            </a:endParaRPr>
          </a:p>
        </p:txBody>
      </p:sp>
    </p:spTree>
    <p:extLst>
      <p:ext uri="{BB962C8B-B14F-4D97-AF65-F5344CB8AC3E}">
        <p14:creationId xmlns:p14="http://schemas.microsoft.com/office/powerpoint/2010/main" val="374022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63341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52400"/>
            <a:ext cx="63341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362200" y="5181600"/>
            <a:ext cx="1040670" cy="400110"/>
          </a:xfrm>
          <a:prstGeom prst="rect">
            <a:avLst/>
          </a:prstGeom>
          <a:noFill/>
        </p:spPr>
        <p:txBody>
          <a:bodyPr wrap="none" rtlCol="0">
            <a:spAutoFit/>
          </a:bodyPr>
          <a:lstStyle/>
          <a:p>
            <a:r>
              <a:rPr lang="en-US" sz="2000" b="1" dirty="0" smtClean="0">
                <a:latin typeface="+mn-lt"/>
              </a:rPr>
              <a:t>10.1.1.1</a:t>
            </a:r>
            <a:endParaRPr lang="en-US" sz="2000" b="1" dirty="0">
              <a:latin typeface="+mn-lt"/>
            </a:endParaRPr>
          </a:p>
        </p:txBody>
      </p:sp>
      <p:sp>
        <p:nvSpPr>
          <p:cNvPr id="5" name="TextBox 4"/>
          <p:cNvSpPr txBox="1"/>
          <p:nvPr/>
        </p:nvSpPr>
        <p:spPr>
          <a:xfrm>
            <a:off x="2362200" y="5571480"/>
            <a:ext cx="1040670" cy="400110"/>
          </a:xfrm>
          <a:prstGeom prst="rect">
            <a:avLst/>
          </a:prstGeom>
          <a:noFill/>
        </p:spPr>
        <p:txBody>
          <a:bodyPr wrap="none" rtlCol="0">
            <a:spAutoFit/>
          </a:bodyPr>
          <a:lstStyle/>
          <a:p>
            <a:r>
              <a:rPr lang="en-US" sz="2000" b="1" dirty="0" smtClean="0">
                <a:latin typeface="+mn-lt"/>
              </a:rPr>
              <a:t>10.2.1.1</a:t>
            </a:r>
            <a:endParaRPr lang="en-US" sz="2000" b="1" dirty="0">
              <a:latin typeface="+mn-lt"/>
            </a:endParaRPr>
          </a:p>
        </p:txBody>
      </p:sp>
      <p:sp>
        <p:nvSpPr>
          <p:cNvPr id="6" name="TextBox 5"/>
          <p:cNvSpPr txBox="1"/>
          <p:nvPr/>
        </p:nvSpPr>
        <p:spPr>
          <a:xfrm>
            <a:off x="1254604" y="4857690"/>
            <a:ext cx="574196" cy="400110"/>
          </a:xfrm>
          <a:prstGeom prst="rect">
            <a:avLst/>
          </a:prstGeom>
          <a:noFill/>
        </p:spPr>
        <p:txBody>
          <a:bodyPr wrap="none" rtlCol="0">
            <a:spAutoFit/>
          </a:bodyPr>
          <a:lstStyle/>
          <a:p>
            <a:r>
              <a:rPr lang="en-US" sz="2000" b="1" dirty="0" smtClean="0">
                <a:latin typeface="+mn-lt"/>
              </a:rPr>
              <a:t>100</a:t>
            </a:r>
            <a:endParaRPr lang="en-US" sz="2000" b="1" dirty="0">
              <a:latin typeface="+mn-lt"/>
            </a:endParaRPr>
          </a:p>
        </p:txBody>
      </p:sp>
      <p:sp>
        <p:nvSpPr>
          <p:cNvPr id="7" name="TextBox 6"/>
          <p:cNvSpPr txBox="1"/>
          <p:nvPr/>
        </p:nvSpPr>
        <p:spPr>
          <a:xfrm>
            <a:off x="3070339" y="4786605"/>
            <a:ext cx="314510" cy="400110"/>
          </a:xfrm>
          <a:prstGeom prst="rect">
            <a:avLst/>
          </a:prstGeom>
          <a:noFill/>
        </p:spPr>
        <p:txBody>
          <a:bodyPr wrap="none" rtlCol="0">
            <a:spAutoFit/>
          </a:bodyPr>
          <a:lstStyle/>
          <a:p>
            <a:r>
              <a:rPr lang="en-US" sz="2000" b="1" dirty="0">
                <a:latin typeface="+mn-lt"/>
              </a:rPr>
              <a:t>6</a:t>
            </a:r>
          </a:p>
        </p:txBody>
      </p:sp>
      <p:sp>
        <p:nvSpPr>
          <p:cNvPr id="8" name="TextBox 7"/>
          <p:cNvSpPr txBox="1"/>
          <p:nvPr/>
        </p:nvSpPr>
        <p:spPr>
          <a:xfrm>
            <a:off x="4099698" y="4049540"/>
            <a:ext cx="314510" cy="400110"/>
          </a:xfrm>
          <a:prstGeom prst="rect">
            <a:avLst/>
          </a:prstGeom>
          <a:noFill/>
        </p:spPr>
        <p:txBody>
          <a:bodyPr wrap="none" rtlCol="0">
            <a:spAutoFit/>
          </a:bodyPr>
          <a:lstStyle/>
          <a:p>
            <a:r>
              <a:rPr lang="en-US" sz="2000" b="1" dirty="0">
                <a:latin typeface="+mn-lt"/>
              </a:rPr>
              <a:t>8</a:t>
            </a:r>
          </a:p>
        </p:txBody>
      </p:sp>
      <p:sp>
        <p:nvSpPr>
          <p:cNvPr id="9" name="TextBox 8"/>
          <p:cNvSpPr txBox="1"/>
          <p:nvPr/>
        </p:nvSpPr>
        <p:spPr>
          <a:xfrm>
            <a:off x="6400800" y="4037925"/>
            <a:ext cx="704039" cy="400110"/>
          </a:xfrm>
          <a:prstGeom prst="rect">
            <a:avLst/>
          </a:prstGeom>
          <a:noFill/>
        </p:spPr>
        <p:txBody>
          <a:bodyPr wrap="none" rtlCol="0">
            <a:spAutoFit/>
          </a:bodyPr>
          <a:lstStyle/>
          <a:p>
            <a:r>
              <a:rPr lang="en-US" sz="2000" b="1" dirty="0" smtClean="0">
                <a:latin typeface="+mn-lt"/>
              </a:rPr>
              <a:t>1400</a:t>
            </a:r>
            <a:endParaRPr lang="en-US" sz="2000" b="1" dirty="0">
              <a:latin typeface="+mn-lt"/>
            </a:endParaRPr>
          </a:p>
        </p:txBody>
      </p:sp>
      <p:sp>
        <p:nvSpPr>
          <p:cNvPr id="10" name="TextBox 9"/>
          <p:cNvSpPr txBox="1"/>
          <p:nvPr/>
        </p:nvSpPr>
        <p:spPr>
          <a:xfrm>
            <a:off x="1295399" y="4037925"/>
            <a:ext cx="314510" cy="400110"/>
          </a:xfrm>
          <a:prstGeom prst="rect">
            <a:avLst/>
          </a:prstGeom>
          <a:noFill/>
        </p:spPr>
        <p:txBody>
          <a:bodyPr wrap="none" rtlCol="0">
            <a:spAutoFit/>
          </a:bodyPr>
          <a:lstStyle/>
          <a:p>
            <a:r>
              <a:rPr lang="en-US" sz="2000" b="1" dirty="0">
                <a:latin typeface="+mn-lt"/>
              </a:rPr>
              <a:t>4</a:t>
            </a:r>
          </a:p>
        </p:txBody>
      </p:sp>
      <p:sp>
        <p:nvSpPr>
          <p:cNvPr id="11" name="TextBox 10"/>
          <p:cNvSpPr txBox="1"/>
          <p:nvPr/>
        </p:nvSpPr>
        <p:spPr>
          <a:xfrm>
            <a:off x="2176897" y="4049540"/>
            <a:ext cx="314510" cy="400110"/>
          </a:xfrm>
          <a:prstGeom prst="rect">
            <a:avLst/>
          </a:prstGeom>
          <a:noFill/>
        </p:spPr>
        <p:txBody>
          <a:bodyPr wrap="none" rtlCol="0">
            <a:spAutoFit/>
          </a:bodyPr>
          <a:lstStyle/>
          <a:p>
            <a:r>
              <a:rPr lang="en-US" sz="2000" b="1" dirty="0">
                <a:latin typeface="+mn-lt"/>
              </a:rPr>
              <a:t>5</a:t>
            </a:r>
          </a:p>
        </p:txBody>
      </p:sp>
      <p:sp>
        <p:nvSpPr>
          <p:cNvPr id="12" name="TextBox 11"/>
          <p:cNvSpPr txBox="1"/>
          <p:nvPr/>
        </p:nvSpPr>
        <p:spPr>
          <a:xfrm>
            <a:off x="2051886" y="2419290"/>
            <a:ext cx="1040670" cy="400110"/>
          </a:xfrm>
          <a:prstGeom prst="rect">
            <a:avLst/>
          </a:prstGeom>
          <a:noFill/>
        </p:spPr>
        <p:txBody>
          <a:bodyPr wrap="none" rtlCol="0">
            <a:spAutoFit/>
          </a:bodyPr>
          <a:lstStyle/>
          <a:p>
            <a:r>
              <a:rPr lang="en-US" sz="2000" b="1" dirty="0">
                <a:solidFill>
                  <a:srgbClr val="C00000"/>
                </a:solidFill>
                <a:latin typeface="+mn-lt"/>
              </a:rPr>
              <a:t>2</a:t>
            </a:r>
            <a:r>
              <a:rPr lang="en-US" sz="2000" b="1" dirty="0" smtClean="0">
                <a:solidFill>
                  <a:srgbClr val="C00000"/>
                </a:solidFill>
                <a:latin typeface="+mn-lt"/>
              </a:rPr>
              <a:t>0.1.1.1</a:t>
            </a:r>
            <a:endParaRPr lang="en-US" sz="2000" b="1" dirty="0">
              <a:solidFill>
                <a:srgbClr val="C00000"/>
              </a:solidFill>
              <a:latin typeface="+mn-lt"/>
            </a:endParaRPr>
          </a:p>
        </p:txBody>
      </p:sp>
      <p:sp>
        <p:nvSpPr>
          <p:cNvPr id="13" name="TextBox 12"/>
          <p:cNvSpPr txBox="1"/>
          <p:nvPr/>
        </p:nvSpPr>
        <p:spPr>
          <a:xfrm>
            <a:off x="2051886" y="2809170"/>
            <a:ext cx="971741" cy="400110"/>
          </a:xfrm>
          <a:prstGeom prst="rect">
            <a:avLst/>
          </a:prstGeom>
          <a:noFill/>
        </p:spPr>
        <p:txBody>
          <a:bodyPr wrap="none" rtlCol="0">
            <a:spAutoFit/>
          </a:bodyPr>
          <a:lstStyle/>
          <a:p>
            <a:r>
              <a:rPr lang="en-US" sz="2000" b="1" dirty="0" smtClean="0">
                <a:solidFill>
                  <a:srgbClr val="C00000"/>
                </a:solidFill>
                <a:latin typeface="+mn-lt"/>
              </a:rPr>
              <a:t>301.1.1</a:t>
            </a:r>
            <a:endParaRPr lang="en-US" sz="2000" b="1" dirty="0">
              <a:solidFill>
                <a:srgbClr val="C00000"/>
              </a:solidFill>
              <a:latin typeface="+mn-lt"/>
            </a:endParaRPr>
          </a:p>
        </p:txBody>
      </p:sp>
      <p:sp>
        <p:nvSpPr>
          <p:cNvPr id="14" name="TextBox 13"/>
          <p:cNvSpPr txBox="1"/>
          <p:nvPr/>
        </p:nvSpPr>
        <p:spPr>
          <a:xfrm>
            <a:off x="1236365" y="2115165"/>
            <a:ext cx="444352" cy="400110"/>
          </a:xfrm>
          <a:prstGeom prst="rect">
            <a:avLst/>
          </a:prstGeom>
          <a:noFill/>
        </p:spPr>
        <p:txBody>
          <a:bodyPr wrap="none" rtlCol="0">
            <a:spAutoFit/>
          </a:bodyPr>
          <a:lstStyle/>
          <a:p>
            <a:r>
              <a:rPr lang="en-US" sz="2000" b="1" dirty="0" smtClean="0">
                <a:solidFill>
                  <a:srgbClr val="C00000"/>
                </a:solidFill>
                <a:latin typeface="+mn-lt"/>
              </a:rPr>
              <a:t>80</a:t>
            </a:r>
            <a:endParaRPr lang="en-US" sz="2000" b="1" dirty="0">
              <a:solidFill>
                <a:srgbClr val="C00000"/>
              </a:solidFill>
              <a:latin typeface="+mn-lt"/>
            </a:endParaRPr>
          </a:p>
        </p:txBody>
      </p:sp>
      <p:sp>
        <p:nvSpPr>
          <p:cNvPr id="15" name="TextBox 14"/>
          <p:cNvSpPr txBox="1"/>
          <p:nvPr/>
        </p:nvSpPr>
        <p:spPr>
          <a:xfrm>
            <a:off x="3052100" y="2044080"/>
            <a:ext cx="314510" cy="400110"/>
          </a:xfrm>
          <a:prstGeom prst="rect">
            <a:avLst/>
          </a:prstGeom>
          <a:noFill/>
        </p:spPr>
        <p:txBody>
          <a:bodyPr wrap="none" rtlCol="0">
            <a:spAutoFit/>
          </a:bodyPr>
          <a:lstStyle/>
          <a:p>
            <a:r>
              <a:rPr lang="en-US" sz="2000" b="1" dirty="0" smtClean="0">
                <a:solidFill>
                  <a:srgbClr val="C00000"/>
                </a:solidFill>
                <a:latin typeface="+mn-lt"/>
              </a:rPr>
              <a:t>4</a:t>
            </a:r>
            <a:endParaRPr lang="en-US" sz="2000" b="1" dirty="0">
              <a:solidFill>
                <a:srgbClr val="C00000"/>
              </a:solidFill>
              <a:latin typeface="+mn-lt"/>
            </a:endParaRPr>
          </a:p>
        </p:txBody>
      </p:sp>
      <p:sp>
        <p:nvSpPr>
          <p:cNvPr id="16" name="TextBox 15"/>
          <p:cNvSpPr txBox="1"/>
          <p:nvPr/>
        </p:nvSpPr>
        <p:spPr>
          <a:xfrm>
            <a:off x="4081459" y="1307015"/>
            <a:ext cx="314510" cy="400110"/>
          </a:xfrm>
          <a:prstGeom prst="rect">
            <a:avLst/>
          </a:prstGeom>
          <a:noFill/>
        </p:spPr>
        <p:txBody>
          <a:bodyPr wrap="none" rtlCol="0">
            <a:spAutoFit/>
          </a:bodyPr>
          <a:lstStyle/>
          <a:p>
            <a:r>
              <a:rPr lang="en-US" sz="2000" b="1" dirty="0">
                <a:solidFill>
                  <a:srgbClr val="C00000"/>
                </a:solidFill>
                <a:latin typeface="+mn-lt"/>
              </a:rPr>
              <a:t>8</a:t>
            </a:r>
          </a:p>
        </p:txBody>
      </p:sp>
      <p:sp>
        <p:nvSpPr>
          <p:cNvPr id="17" name="TextBox 16"/>
          <p:cNvSpPr txBox="1"/>
          <p:nvPr/>
        </p:nvSpPr>
        <p:spPr>
          <a:xfrm>
            <a:off x="6382561" y="1295400"/>
            <a:ext cx="704039" cy="400110"/>
          </a:xfrm>
          <a:prstGeom prst="rect">
            <a:avLst/>
          </a:prstGeom>
          <a:noFill/>
        </p:spPr>
        <p:txBody>
          <a:bodyPr wrap="none" rtlCol="0">
            <a:spAutoFit/>
          </a:bodyPr>
          <a:lstStyle/>
          <a:p>
            <a:r>
              <a:rPr lang="en-US" sz="2000" b="1" dirty="0" smtClean="0">
                <a:solidFill>
                  <a:srgbClr val="C00000"/>
                </a:solidFill>
                <a:latin typeface="+mn-lt"/>
              </a:rPr>
              <a:t>1420</a:t>
            </a:r>
            <a:endParaRPr lang="en-US" sz="2000" b="1" dirty="0">
              <a:solidFill>
                <a:srgbClr val="C00000"/>
              </a:solidFill>
              <a:latin typeface="+mn-lt"/>
            </a:endParaRPr>
          </a:p>
        </p:txBody>
      </p:sp>
      <p:sp>
        <p:nvSpPr>
          <p:cNvPr id="18" name="TextBox 17"/>
          <p:cNvSpPr txBox="1"/>
          <p:nvPr/>
        </p:nvSpPr>
        <p:spPr>
          <a:xfrm>
            <a:off x="1277160" y="1295400"/>
            <a:ext cx="314510" cy="400110"/>
          </a:xfrm>
          <a:prstGeom prst="rect">
            <a:avLst/>
          </a:prstGeom>
          <a:noFill/>
        </p:spPr>
        <p:txBody>
          <a:bodyPr wrap="none" rtlCol="0">
            <a:spAutoFit/>
          </a:bodyPr>
          <a:lstStyle/>
          <a:p>
            <a:r>
              <a:rPr lang="en-US" sz="2000" b="1" dirty="0">
                <a:solidFill>
                  <a:srgbClr val="C00000"/>
                </a:solidFill>
                <a:latin typeface="+mn-lt"/>
              </a:rPr>
              <a:t>4</a:t>
            </a:r>
          </a:p>
        </p:txBody>
      </p:sp>
      <p:sp>
        <p:nvSpPr>
          <p:cNvPr id="19" name="TextBox 18"/>
          <p:cNvSpPr txBox="1"/>
          <p:nvPr/>
        </p:nvSpPr>
        <p:spPr>
          <a:xfrm>
            <a:off x="2158658" y="1307015"/>
            <a:ext cx="314510" cy="400110"/>
          </a:xfrm>
          <a:prstGeom prst="rect">
            <a:avLst/>
          </a:prstGeom>
          <a:noFill/>
        </p:spPr>
        <p:txBody>
          <a:bodyPr wrap="none" rtlCol="0">
            <a:spAutoFit/>
          </a:bodyPr>
          <a:lstStyle/>
          <a:p>
            <a:r>
              <a:rPr lang="en-US" sz="2000" b="1" dirty="0">
                <a:solidFill>
                  <a:srgbClr val="C00000"/>
                </a:solidFill>
                <a:latin typeface="+mn-lt"/>
              </a:rPr>
              <a:t>5</a:t>
            </a:r>
          </a:p>
        </p:txBody>
      </p:sp>
      <p:sp>
        <p:nvSpPr>
          <p:cNvPr id="20" name="TextBox 19"/>
          <p:cNvSpPr txBox="1"/>
          <p:nvPr/>
        </p:nvSpPr>
        <p:spPr>
          <a:xfrm>
            <a:off x="489890" y="76200"/>
            <a:ext cx="8273110" cy="1077218"/>
          </a:xfrm>
          <a:prstGeom prst="rect">
            <a:avLst/>
          </a:prstGeom>
          <a:solidFill>
            <a:schemeClr val="bg1"/>
          </a:solidFill>
        </p:spPr>
        <p:txBody>
          <a:bodyPr wrap="square" rtlCol="0">
            <a:spAutoFit/>
          </a:bodyPr>
          <a:lstStyle/>
          <a:p>
            <a:r>
              <a:rPr lang="en-US" sz="3200" dirty="0" err="1" smtClean="0">
                <a:latin typeface="+mj-lt"/>
              </a:rPr>
              <a:t>Decapsulation</a:t>
            </a:r>
            <a:endParaRPr lang="en-US" sz="3200" dirty="0" smtClean="0">
              <a:latin typeface="+mj-lt"/>
            </a:endParaRPr>
          </a:p>
          <a:p>
            <a:endParaRPr lang="en-US" sz="3200" dirty="0">
              <a:latin typeface="+mj-lt"/>
            </a:endParaRPr>
          </a:p>
        </p:txBody>
      </p:sp>
      <p:cxnSp>
        <p:nvCxnSpPr>
          <p:cNvPr id="22" name="Curved Connector 21"/>
          <p:cNvCxnSpPr>
            <a:stCxn id="14" idx="1"/>
            <a:endCxn id="6" idx="1"/>
          </p:cNvCxnSpPr>
          <p:nvPr/>
        </p:nvCxnSpPr>
        <p:spPr>
          <a:xfrm rot="10800000" flipH="1" flipV="1">
            <a:off x="1236364" y="2315219"/>
            <a:ext cx="18239" cy="2742525"/>
          </a:xfrm>
          <a:prstGeom prst="curvedConnector3">
            <a:avLst>
              <a:gd name="adj1" fmla="val -1253358"/>
            </a:avLst>
          </a:prstGeom>
          <a:ln>
            <a:tailEnd type="triangle"/>
          </a:ln>
        </p:spPr>
        <p:style>
          <a:lnRef idx="1">
            <a:schemeClr val="dk1"/>
          </a:lnRef>
          <a:fillRef idx="0">
            <a:schemeClr val="dk1"/>
          </a:fillRef>
          <a:effectRef idx="0">
            <a:schemeClr val="dk1"/>
          </a:effectRef>
          <a:fontRef idx="minor">
            <a:schemeClr val="tx1"/>
          </a:fontRef>
        </p:style>
      </p:cxnSp>
      <p:cxnSp>
        <p:nvCxnSpPr>
          <p:cNvPr id="25" name="Curved Connector 24"/>
          <p:cNvCxnSpPr>
            <a:stCxn id="16" idx="3"/>
            <a:endCxn id="8" idx="3"/>
          </p:cNvCxnSpPr>
          <p:nvPr/>
        </p:nvCxnSpPr>
        <p:spPr>
          <a:xfrm>
            <a:off x="4395969" y="1507070"/>
            <a:ext cx="18239" cy="2742525"/>
          </a:xfrm>
          <a:prstGeom prst="curvedConnector3">
            <a:avLst>
              <a:gd name="adj1" fmla="val 1353358"/>
            </a:avLst>
          </a:prstGeom>
          <a:ln>
            <a:tailEnd type="triangle"/>
          </a:ln>
        </p:spPr>
        <p:style>
          <a:lnRef idx="1">
            <a:schemeClr val="dk1"/>
          </a:lnRef>
          <a:fillRef idx="0">
            <a:schemeClr val="dk1"/>
          </a:fillRef>
          <a:effectRef idx="0">
            <a:schemeClr val="dk1"/>
          </a:effectRef>
          <a:fontRef idx="minor">
            <a:schemeClr val="tx1"/>
          </a:fontRef>
        </p:style>
      </p:cxnSp>
      <p:sp>
        <p:nvSpPr>
          <p:cNvPr id="26" name="Snip Single Corner Rectangle 25"/>
          <p:cNvSpPr/>
          <p:nvPr/>
        </p:nvSpPr>
        <p:spPr>
          <a:xfrm>
            <a:off x="489890" y="3733800"/>
            <a:ext cx="8120710" cy="2971800"/>
          </a:xfrm>
          <a:prstGeom prst="snip1Rect">
            <a:avLst/>
          </a:prstGeom>
          <a:gradFill>
            <a:gsLst>
              <a:gs pos="0">
                <a:schemeClr val="accent1">
                  <a:satMod val="103000"/>
                  <a:lumMod val="102000"/>
                  <a:tint val="94000"/>
                  <a:alpha val="50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79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533400" y="304800"/>
            <a:ext cx="7793038" cy="914400"/>
          </a:xfrm>
        </p:spPr>
        <p:txBody>
          <a:bodyPr/>
          <a:lstStyle/>
          <a:p>
            <a:pPr eaLnBrk="1" hangingPunct="1"/>
            <a:r>
              <a:rPr lang="en-US" altLang="en-US" dirty="0" smtClean="0"/>
              <a:t>Generic Routing Encapsulation (GRE)</a:t>
            </a:r>
          </a:p>
        </p:txBody>
      </p:sp>
      <p:sp>
        <p:nvSpPr>
          <p:cNvPr id="337926" name="Text Box 6"/>
          <p:cNvSpPr txBox="1">
            <a:spLocks noChangeArrowheads="1"/>
          </p:cNvSpPr>
          <p:nvPr/>
        </p:nvSpPr>
        <p:spPr bwMode="auto">
          <a:xfrm>
            <a:off x="838200" y="3048000"/>
            <a:ext cx="3539752" cy="1274195"/>
          </a:xfrm>
          <a:prstGeom prst="rect">
            <a:avLst/>
          </a:prstGeom>
          <a:solidFill>
            <a:schemeClr val="accent1">
              <a:lumMod val="20000"/>
              <a:lumOff val="80000"/>
            </a:schemeClr>
          </a:solidFill>
          <a:ln w="25400">
            <a:noFill/>
            <a:miter lim="800000"/>
            <a:headEnd type="none" w="lg" len="lg"/>
            <a:tailEnd type="none" w="lg" len="lg"/>
          </a:ln>
          <a:effectLst/>
        </p:spPr>
        <p:txBody>
          <a:bodyPr wrap="none">
            <a:spAutoFit/>
          </a:bodyPr>
          <a:lstStyle/>
          <a:p>
            <a:pPr eaLnBrk="0" hangingPunct="0">
              <a:lnSpc>
                <a:spcPct val="80000"/>
              </a:lnSpc>
              <a:defRPr/>
            </a:pPr>
            <a:r>
              <a:rPr lang="en-US" sz="1600" b="0" dirty="0">
                <a:latin typeface="Arial" charset="0"/>
                <a:cs typeface="+mn-cs"/>
              </a:rPr>
              <a:t>interface </a:t>
            </a:r>
            <a:r>
              <a:rPr lang="en-US" sz="1600" b="0" dirty="0" smtClean="0">
                <a:latin typeface="Arial" charset="0"/>
                <a:cs typeface="+mn-cs"/>
              </a:rPr>
              <a:t>tunnel0</a:t>
            </a:r>
          </a:p>
          <a:p>
            <a:pPr eaLnBrk="0" hangingPunct="0">
              <a:lnSpc>
                <a:spcPct val="80000"/>
              </a:lnSpc>
              <a:defRPr/>
            </a:pPr>
            <a:r>
              <a:rPr lang="en-US" sz="1600" dirty="0">
                <a:latin typeface="Arial" charset="0"/>
                <a:cs typeface="+mn-cs"/>
              </a:rPr>
              <a:t> </a:t>
            </a:r>
            <a:r>
              <a:rPr lang="en-US" sz="1600" dirty="0" smtClean="0">
                <a:latin typeface="Arial" charset="0"/>
                <a:cs typeface="+mn-cs"/>
              </a:rPr>
              <a:t> mode GRE</a:t>
            </a:r>
            <a:endParaRPr lang="en-US" sz="1600" b="0" dirty="0">
              <a:latin typeface="Arial" charset="0"/>
              <a:cs typeface="+mn-cs"/>
            </a:endParaRPr>
          </a:p>
          <a:p>
            <a:pPr eaLnBrk="0" hangingPunct="0">
              <a:lnSpc>
                <a:spcPct val="80000"/>
              </a:lnSpc>
              <a:defRPr/>
            </a:pPr>
            <a:r>
              <a:rPr lang="en-US" sz="1600" b="0" dirty="0" smtClean="0">
                <a:latin typeface="Arial" charset="0"/>
                <a:cs typeface="+mn-cs"/>
              </a:rPr>
              <a:t>  tunnel </a:t>
            </a:r>
            <a:r>
              <a:rPr lang="en-US" sz="1600" b="0" dirty="0">
                <a:latin typeface="Arial" charset="0"/>
                <a:cs typeface="+mn-cs"/>
              </a:rPr>
              <a:t>source </a:t>
            </a:r>
            <a:r>
              <a:rPr lang="en-US" sz="1600" dirty="0" smtClean="0">
                <a:latin typeface="Arial" charset="0"/>
                <a:cs typeface="+mn-cs"/>
              </a:rPr>
              <a:t>20.1.1.1</a:t>
            </a:r>
            <a:endParaRPr lang="en-US" sz="1600" b="0" dirty="0">
              <a:latin typeface="Arial" charset="0"/>
              <a:cs typeface="+mn-cs"/>
            </a:endParaRPr>
          </a:p>
          <a:p>
            <a:pPr eaLnBrk="0" hangingPunct="0">
              <a:lnSpc>
                <a:spcPct val="80000"/>
              </a:lnSpc>
              <a:defRPr/>
            </a:pPr>
            <a:r>
              <a:rPr lang="en-US" sz="1600" b="0" dirty="0">
                <a:latin typeface="Arial" charset="0"/>
                <a:cs typeface="+mn-cs"/>
              </a:rPr>
              <a:t>  tunnel destination 30.1.1.1</a:t>
            </a:r>
          </a:p>
          <a:p>
            <a:pPr eaLnBrk="0" hangingPunct="0">
              <a:lnSpc>
                <a:spcPct val="80000"/>
              </a:lnSpc>
              <a:defRPr/>
            </a:pPr>
            <a:r>
              <a:rPr lang="en-US" sz="1600" b="0" dirty="0">
                <a:latin typeface="Arial" charset="0"/>
                <a:cs typeface="+mn-cs"/>
              </a:rPr>
              <a:t>!</a:t>
            </a:r>
          </a:p>
          <a:p>
            <a:pPr eaLnBrk="0" hangingPunct="0">
              <a:lnSpc>
                <a:spcPct val="80000"/>
              </a:lnSpc>
              <a:defRPr/>
            </a:pPr>
            <a:r>
              <a:rPr lang="en-US" sz="1600" b="0" dirty="0" err="1">
                <a:latin typeface="Arial" charset="0"/>
                <a:cs typeface="+mn-cs"/>
              </a:rPr>
              <a:t>ip</a:t>
            </a:r>
            <a:r>
              <a:rPr lang="en-US" sz="1600" b="0" dirty="0">
                <a:latin typeface="Arial" charset="0"/>
                <a:cs typeface="+mn-cs"/>
              </a:rPr>
              <a:t> route 10.2.0.0 255.255.0.0 tunnel0</a:t>
            </a:r>
          </a:p>
        </p:txBody>
      </p:sp>
      <p:sp>
        <p:nvSpPr>
          <p:cNvPr id="337927" name="Text Box 7"/>
          <p:cNvSpPr txBox="1">
            <a:spLocks noChangeArrowheads="1"/>
          </p:cNvSpPr>
          <p:nvPr/>
        </p:nvSpPr>
        <p:spPr bwMode="auto">
          <a:xfrm>
            <a:off x="5029200" y="3073872"/>
            <a:ext cx="3539752" cy="1274195"/>
          </a:xfrm>
          <a:prstGeom prst="rect">
            <a:avLst/>
          </a:prstGeom>
          <a:solidFill>
            <a:schemeClr val="accent1">
              <a:lumMod val="20000"/>
              <a:lumOff val="80000"/>
            </a:schemeClr>
          </a:solidFill>
          <a:ln w="25400">
            <a:noFill/>
            <a:miter lim="800000"/>
            <a:headEnd type="none" w="lg" len="lg"/>
            <a:tailEnd type="none" w="lg" len="lg"/>
          </a:ln>
          <a:effectLst/>
        </p:spPr>
        <p:txBody>
          <a:bodyPr wrap="none">
            <a:spAutoFit/>
          </a:bodyPr>
          <a:lstStyle/>
          <a:p>
            <a:pPr eaLnBrk="0" hangingPunct="0">
              <a:lnSpc>
                <a:spcPct val="80000"/>
              </a:lnSpc>
              <a:defRPr/>
            </a:pPr>
            <a:r>
              <a:rPr lang="en-US" sz="1600" b="0" dirty="0">
                <a:latin typeface="Arial" charset="0"/>
                <a:cs typeface="+mn-cs"/>
              </a:rPr>
              <a:t>interface </a:t>
            </a:r>
            <a:r>
              <a:rPr lang="en-US" sz="1600" b="0" dirty="0" smtClean="0">
                <a:latin typeface="Arial" charset="0"/>
                <a:cs typeface="+mn-cs"/>
              </a:rPr>
              <a:t>tunnel0</a:t>
            </a:r>
          </a:p>
          <a:p>
            <a:pPr eaLnBrk="0" hangingPunct="0">
              <a:lnSpc>
                <a:spcPct val="80000"/>
              </a:lnSpc>
              <a:defRPr/>
            </a:pPr>
            <a:r>
              <a:rPr lang="en-US" sz="1600" dirty="0">
                <a:latin typeface="Arial" charset="0"/>
                <a:cs typeface="+mn-cs"/>
              </a:rPr>
              <a:t> </a:t>
            </a:r>
            <a:r>
              <a:rPr lang="en-US" sz="1600" dirty="0" smtClean="0">
                <a:latin typeface="Arial" charset="0"/>
                <a:cs typeface="+mn-cs"/>
              </a:rPr>
              <a:t> mode GRE</a:t>
            </a:r>
            <a:endParaRPr lang="en-US" sz="1600" b="0" dirty="0">
              <a:latin typeface="Arial" charset="0"/>
              <a:cs typeface="+mn-cs"/>
            </a:endParaRPr>
          </a:p>
          <a:p>
            <a:pPr eaLnBrk="0" hangingPunct="0">
              <a:lnSpc>
                <a:spcPct val="80000"/>
              </a:lnSpc>
              <a:defRPr/>
            </a:pPr>
            <a:r>
              <a:rPr lang="en-US" sz="1600" b="0" dirty="0" smtClean="0">
                <a:latin typeface="Arial" charset="0"/>
                <a:cs typeface="+mn-cs"/>
              </a:rPr>
              <a:t>  tunnel </a:t>
            </a:r>
            <a:r>
              <a:rPr lang="en-US" sz="1600" b="0" dirty="0">
                <a:latin typeface="Arial" charset="0"/>
                <a:cs typeface="+mn-cs"/>
              </a:rPr>
              <a:t>source </a:t>
            </a:r>
            <a:r>
              <a:rPr lang="en-US" sz="1600" dirty="0" smtClean="0">
                <a:latin typeface="Arial" charset="0"/>
                <a:cs typeface="+mn-cs"/>
              </a:rPr>
              <a:t>30.1.1.1</a:t>
            </a:r>
            <a:endParaRPr lang="en-US" sz="1600" b="0" dirty="0">
              <a:latin typeface="Arial" charset="0"/>
              <a:cs typeface="+mn-cs"/>
            </a:endParaRPr>
          </a:p>
          <a:p>
            <a:pPr eaLnBrk="0" hangingPunct="0">
              <a:lnSpc>
                <a:spcPct val="80000"/>
              </a:lnSpc>
              <a:defRPr/>
            </a:pPr>
            <a:r>
              <a:rPr lang="en-US" sz="1600" b="0" dirty="0">
                <a:latin typeface="Arial" charset="0"/>
                <a:cs typeface="+mn-cs"/>
              </a:rPr>
              <a:t>  tunnel destination 20.1.1.1</a:t>
            </a:r>
          </a:p>
          <a:p>
            <a:pPr eaLnBrk="0" hangingPunct="0">
              <a:lnSpc>
                <a:spcPct val="80000"/>
              </a:lnSpc>
              <a:defRPr/>
            </a:pPr>
            <a:r>
              <a:rPr lang="en-US" sz="1600" b="0" dirty="0">
                <a:latin typeface="Arial" charset="0"/>
                <a:cs typeface="+mn-cs"/>
              </a:rPr>
              <a:t>!</a:t>
            </a:r>
          </a:p>
          <a:p>
            <a:pPr eaLnBrk="0" hangingPunct="0">
              <a:lnSpc>
                <a:spcPct val="80000"/>
              </a:lnSpc>
              <a:defRPr/>
            </a:pPr>
            <a:r>
              <a:rPr lang="en-US" sz="1600" b="0" dirty="0" err="1">
                <a:latin typeface="Arial" charset="0"/>
                <a:cs typeface="+mn-cs"/>
              </a:rPr>
              <a:t>ip</a:t>
            </a:r>
            <a:r>
              <a:rPr lang="en-US" sz="1600" b="0" dirty="0">
                <a:latin typeface="Arial" charset="0"/>
                <a:cs typeface="+mn-cs"/>
              </a:rPr>
              <a:t> route 10.1.0.0 255.255.0.0 tunnel0</a:t>
            </a:r>
          </a:p>
        </p:txBody>
      </p:sp>
      <p:sp>
        <p:nvSpPr>
          <p:cNvPr id="337928" name="Text Box 8"/>
          <p:cNvSpPr txBox="1">
            <a:spLocks noChangeArrowheads="1"/>
          </p:cNvSpPr>
          <p:nvPr/>
        </p:nvSpPr>
        <p:spPr bwMode="auto">
          <a:xfrm>
            <a:off x="2362200" y="4724400"/>
            <a:ext cx="19399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Routing table of R1</a:t>
            </a:r>
          </a:p>
        </p:txBody>
      </p:sp>
      <p:sp>
        <p:nvSpPr>
          <p:cNvPr id="337929" name="Text Box 9"/>
          <p:cNvSpPr txBox="1">
            <a:spLocks noChangeArrowheads="1"/>
          </p:cNvSpPr>
          <p:nvPr/>
        </p:nvSpPr>
        <p:spPr bwMode="auto">
          <a:xfrm>
            <a:off x="1981200" y="5029200"/>
            <a:ext cx="2703513" cy="1077913"/>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10.1.0.0/16	e0</a:t>
            </a:r>
          </a:p>
          <a:p>
            <a:r>
              <a:rPr lang="en-US" altLang="en-US" b="0"/>
              <a:t>20.1.1.1/30	s0</a:t>
            </a:r>
          </a:p>
          <a:p>
            <a:r>
              <a:rPr lang="en-US" altLang="en-US" b="0"/>
              <a:t>10.2.0.0/16	tunnel0</a:t>
            </a:r>
          </a:p>
          <a:p>
            <a:r>
              <a:rPr lang="en-US" altLang="en-US" b="0"/>
              <a:t>0.0.0.0/0		s0</a:t>
            </a:r>
          </a:p>
        </p:txBody>
      </p:sp>
      <p:pic>
        <p:nvPicPr>
          <p:cNvPr id="10251" name="Picture 12" descr="GRE - exampl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400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8"/>
          <p:cNvSpPr txBox="1">
            <a:spLocks noChangeArrowheads="1"/>
          </p:cNvSpPr>
          <p:nvPr/>
        </p:nvSpPr>
        <p:spPr bwMode="auto">
          <a:xfrm>
            <a:off x="5715000" y="4669248"/>
            <a:ext cx="19399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dirty="0"/>
              <a:t>Routing table of </a:t>
            </a:r>
            <a:r>
              <a:rPr lang="en-US" altLang="en-US" b="0" dirty="0" smtClean="0"/>
              <a:t>R2</a:t>
            </a:r>
            <a:endParaRPr lang="en-US" altLang="en-US" b="0" dirty="0"/>
          </a:p>
        </p:txBody>
      </p:sp>
      <p:sp>
        <p:nvSpPr>
          <p:cNvPr id="13" name="Text Box 9"/>
          <p:cNvSpPr txBox="1">
            <a:spLocks noChangeArrowheads="1"/>
          </p:cNvSpPr>
          <p:nvPr/>
        </p:nvSpPr>
        <p:spPr bwMode="auto">
          <a:xfrm>
            <a:off x="5334000" y="4974048"/>
            <a:ext cx="2702984" cy="1077218"/>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dirty="0" smtClean="0"/>
              <a:t>10.2.0.0/16</a:t>
            </a:r>
            <a:r>
              <a:rPr lang="en-US" altLang="en-US" b="0" dirty="0"/>
              <a:t>	e0</a:t>
            </a:r>
          </a:p>
          <a:p>
            <a:r>
              <a:rPr lang="en-US" altLang="en-US" b="0" dirty="0"/>
              <a:t>3</a:t>
            </a:r>
            <a:r>
              <a:rPr lang="en-US" altLang="en-US" b="0" dirty="0" smtClean="0"/>
              <a:t>0.1.1.1/30</a:t>
            </a:r>
            <a:r>
              <a:rPr lang="en-US" altLang="en-US" b="0" dirty="0"/>
              <a:t>	s0</a:t>
            </a:r>
          </a:p>
          <a:p>
            <a:r>
              <a:rPr lang="en-US" altLang="en-US" b="0" dirty="0" smtClean="0"/>
              <a:t>10.1.0.0/16</a:t>
            </a:r>
            <a:r>
              <a:rPr lang="en-US" altLang="en-US" b="0" dirty="0"/>
              <a:t>	tunnel0</a:t>
            </a:r>
          </a:p>
          <a:p>
            <a:r>
              <a:rPr lang="en-US" altLang="en-US" b="0" dirty="0"/>
              <a:t>0.0.0.0/0		s0</a:t>
            </a:r>
          </a:p>
        </p:txBody>
      </p:sp>
    </p:spTree>
    <p:extLst>
      <p:ext uri="{BB962C8B-B14F-4D97-AF65-F5344CB8AC3E}">
        <p14:creationId xmlns:p14="http://schemas.microsoft.com/office/powerpoint/2010/main" val="3843214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26"/>
                                        </p:tgtEl>
                                        <p:attrNameLst>
                                          <p:attrName>style.visibility</p:attrName>
                                        </p:attrNameLst>
                                      </p:cBhvr>
                                      <p:to>
                                        <p:strVal val="visible"/>
                                      </p:to>
                                    </p:set>
                                    <p:animEffect transition="in" filter="blinds(horizontal)">
                                      <p:cBhvr>
                                        <p:cTn id="7" dur="500"/>
                                        <p:tgtEl>
                                          <p:spTgt spid="337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27"/>
                                        </p:tgtEl>
                                        <p:attrNameLst>
                                          <p:attrName>style.visibility</p:attrName>
                                        </p:attrNameLst>
                                      </p:cBhvr>
                                      <p:to>
                                        <p:strVal val="visible"/>
                                      </p:to>
                                    </p:set>
                                    <p:animEffect transition="in" filter="blinds(horizontal)">
                                      <p:cBhvr>
                                        <p:cTn id="12" dur="500"/>
                                        <p:tgtEl>
                                          <p:spTgt spid="3379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28"/>
                                        </p:tgtEl>
                                        <p:attrNameLst>
                                          <p:attrName>style.visibility</p:attrName>
                                        </p:attrNameLst>
                                      </p:cBhvr>
                                      <p:to>
                                        <p:strVal val="visible"/>
                                      </p:to>
                                    </p:set>
                                    <p:animEffect transition="in" filter="blinds(horizontal)">
                                      <p:cBhvr>
                                        <p:cTn id="17" dur="500"/>
                                        <p:tgtEl>
                                          <p:spTgt spid="33792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37929"/>
                                        </p:tgtEl>
                                        <p:attrNameLst>
                                          <p:attrName>style.visibility</p:attrName>
                                        </p:attrNameLst>
                                      </p:cBhvr>
                                      <p:to>
                                        <p:strVal val="visible"/>
                                      </p:to>
                                    </p:set>
                                    <p:animEffect transition="in" filter="blinds(horizontal)">
                                      <p:cBhvr>
                                        <p:cTn id="20" dur="500"/>
                                        <p:tgtEl>
                                          <p:spTgt spid="33792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6" grpId="0" animBg="1"/>
      <p:bldP spid="337927" grpId="0" animBg="1"/>
      <p:bldP spid="337928" grpId="0"/>
      <p:bldP spid="337929" grpId="0" animBg="1"/>
      <p:bldP spid="12"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en-US" altLang="en-US" dirty="0" smtClean="0"/>
              <a:t>Generic Routing Encapsulation (GRE)</a:t>
            </a:r>
          </a:p>
        </p:txBody>
      </p:sp>
      <p:sp>
        <p:nvSpPr>
          <p:cNvPr id="339971" name="Rectangle 3"/>
          <p:cNvSpPr>
            <a:spLocks noGrp="1" noChangeArrowheads="1"/>
          </p:cNvSpPr>
          <p:nvPr>
            <p:ph type="body" idx="1"/>
          </p:nvPr>
        </p:nvSpPr>
        <p:spPr/>
        <p:txBody>
          <a:bodyPr/>
          <a:lstStyle/>
          <a:p>
            <a:pPr eaLnBrk="1" hangingPunct="1"/>
            <a:r>
              <a:rPr lang="en-US" altLang="en-US" dirty="0" smtClean="0"/>
              <a:t>Tunneling mechanism at IP</a:t>
            </a:r>
          </a:p>
          <a:p>
            <a:pPr lvl="1" eaLnBrk="1" hangingPunct="1"/>
            <a:r>
              <a:rPr lang="en-US" altLang="en-US" dirty="0" smtClean="0"/>
              <a:t>Outbound traffic</a:t>
            </a:r>
          </a:p>
        </p:txBody>
      </p:sp>
      <p:sp>
        <p:nvSpPr>
          <p:cNvPr id="339972" name="Oval 4"/>
          <p:cNvSpPr>
            <a:spLocks noChangeArrowheads="1"/>
          </p:cNvSpPr>
          <p:nvPr/>
        </p:nvSpPr>
        <p:spPr bwMode="auto">
          <a:xfrm>
            <a:off x="4724400" y="3124200"/>
            <a:ext cx="1066800" cy="7620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339973" name="Text Box 5"/>
          <p:cNvSpPr txBox="1">
            <a:spLocks noChangeArrowheads="1"/>
          </p:cNvSpPr>
          <p:nvPr/>
        </p:nvSpPr>
        <p:spPr bwMode="auto">
          <a:xfrm>
            <a:off x="5089525" y="3313113"/>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1800"/>
              <a:t>IP</a:t>
            </a:r>
          </a:p>
        </p:txBody>
      </p:sp>
      <p:sp>
        <p:nvSpPr>
          <p:cNvPr id="339974" name="Line 6"/>
          <p:cNvSpPr>
            <a:spLocks noChangeShapeType="1"/>
          </p:cNvSpPr>
          <p:nvPr/>
        </p:nvSpPr>
        <p:spPr bwMode="auto">
          <a:xfrm>
            <a:off x="3810000" y="4419600"/>
            <a:ext cx="2895600" cy="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5" name="Line 7"/>
          <p:cNvSpPr>
            <a:spLocks noChangeShapeType="1"/>
          </p:cNvSpPr>
          <p:nvPr/>
        </p:nvSpPr>
        <p:spPr bwMode="auto">
          <a:xfrm>
            <a:off x="38100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6" name="Line 8"/>
          <p:cNvSpPr>
            <a:spLocks noChangeShapeType="1"/>
          </p:cNvSpPr>
          <p:nvPr/>
        </p:nvSpPr>
        <p:spPr bwMode="auto">
          <a:xfrm>
            <a:off x="45720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7" name="Line 9"/>
          <p:cNvSpPr>
            <a:spLocks noChangeShapeType="1"/>
          </p:cNvSpPr>
          <p:nvPr/>
        </p:nvSpPr>
        <p:spPr bwMode="auto">
          <a:xfrm>
            <a:off x="53340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8" name="Line 10"/>
          <p:cNvSpPr>
            <a:spLocks noChangeShapeType="1"/>
          </p:cNvSpPr>
          <p:nvPr/>
        </p:nvSpPr>
        <p:spPr bwMode="auto">
          <a:xfrm>
            <a:off x="67056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79" name="Text Box 11"/>
          <p:cNvSpPr txBox="1">
            <a:spLocks noChangeArrowheads="1"/>
          </p:cNvSpPr>
          <p:nvPr/>
        </p:nvSpPr>
        <p:spPr bwMode="auto">
          <a:xfrm>
            <a:off x="5410200" y="44958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2800"/>
              <a:t>…</a:t>
            </a:r>
          </a:p>
        </p:txBody>
      </p:sp>
      <p:sp>
        <p:nvSpPr>
          <p:cNvPr id="339980" name="Line 12"/>
          <p:cNvSpPr>
            <a:spLocks noChangeShapeType="1"/>
          </p:cNvSpPr>
          <p:nvPr/>
        </p:nvSpPr>
        <p:spPr bwMode="auto">
          <a:xfrm>
            <a:off x="5943600" y="4419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81" name="Text Box 13"/>
          <p:cNvSpPr txBox="1">
            <a:spLocks noChangeArrowheads="1"/>
          </p:cNvSpPr>
          <p:nvPr/>
        </p:nvSpPr>
        <p:spPr bwMode="auto">
          <a:xfrm>
            <a:off x="3962400" y="45720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s0</a:t>
            </a:r>
          </a:p>
        </p:txBody>
      </p:sp>
      <p:sp>
        <p:nvSpPr>
          <p:cNvPr id="339982" name="Text Box 14"/>
          <p:cNvSpPr txBox="1">
            <a:spLocks noChangeArrowheads="1"/>
          </p:cNvSpPr>
          <p:nvPr/>
        </p:nvSpPr>
        <p:spPr bwMode="auto">
          <a:xfrm>
            <a:off x="4724400" y="45720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e0</a:t>
            </a:r>
          </a:p>
        </p:txBody>
      </p:sp>
      <p:sp>
        <p:nvSpPr>
          <p:cNvPr id="339983" name="Text Box 15"/>
          <p:cNvSpPr txBox="1">
            <a:spLocks noChangeArrowheads="1"/>
          </p:cNvSpPr>
          <p:nvPr/>
        </p:nvSpPr>
        <p:spPr bwMode="auto">
          <a:xfrm>
            <a:off x="5753100" y="4572000"/>
            <a:ext cx="1104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algn="ctr"/>
            <a:r>
              <a:rPr lang="en-US" altLang="en-US"/>
              <a:t>Tunnel0</a:t>
            </a:r>
          </a:p>
        </p:txBody>
      </p:sp>
      <p:sp>
        <p:nvSpPr>
          <p:cNvPr id="339984" name="Text Box 16"/>
          <p:cNvSpPr txBox="1">
            <a:spLocks noChangeArrowheads="1"/>
          </p:cNvSpPr>
          <p:nvPr/>
        </p:nvSpPr>
        <p:spPr bwMode="auto">
          <a:xfrm>
            <a:off x="1524000" y="2667000"/>
            <a:ext cx="19399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Routing table of R1</a:t>
            </a:r>
          </a:p>
        </p:txBody>
      </p:sp>
      <p:sp>
        <p:nvSpPr>
          <p:cNvPr id="339985" name="Text Box 17"/>
          <p:cNvSpPr txBox="1">
            <a:spLocks noChangeArrowheads="1"/>
          </p:cNvSpPr>
          <p:nvPr/>
        </p:nvSpPr>
        <p:spPr bwMode="auto">
          <a:xfrm>
            <a:off x="1143000" y="2971800"/>
            <a:ext cx="2703513" cy="1077913"/>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10.1.0.0/16	e0</a:t>
            </a:r>
          </a:p>
          <a:p>
            <a:r>
              <a:rPr lang="en-US" altLang="en-US" b="0"/>
              <a:t>20.1.1.1/30	s0</a:t>
            </a:r>
          </a:p>
          <a:p>
            <a:r>
              <a:rPr lang="en-US" altLang="en-US" b="0"/>
              <a:t>10.2.0.0/16	tunnel0</a:t>
            </a:r>
          </a:p>
          <a:p>
            <a:r>
              <a:rPr lang="en-US" altLang="en-US" b="0"/>
              <a:t>0.0.0.0/0		s0</a:t>
            </a:r>
          </a:p>
        </p:txBody>
      </p:sp>
      <p:sp>
        <p:nvSpPr>
          <p:cNvPr id="339986" name="Line 18"/>
          <p:cNvSpPr>
            <a:spLocks noChangeShapeType="1"/>
          </p:cNvSpPr>
          <p:nvPr/>
        </p:nvSpPr>
        <p:spPr bwMode="auto">
          <a:xfrm>
            <a:off x="3810000" y="5105400"/>
            <a:ext cx="2895600" cy="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39988" name="Text Box 20"/>
          <p:cNvSpPr txBox="1">
            <a:spLocks noChangeArrowheads="1"/>
          </p:cNvSpPr>
          <p:nvPr/>
        </p:nvSpPr>
        <p:spPr bwMode="auto">
          <a:xfrm>
            <a:off x="5943600" y="5486400"/>
            <a:ext cx="1727200" cy="338138"/>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10.1.1.1/10.2.1.1</a:t>
            </a:r>
          </a:p>
        </p:txBody>
      </p:sp>
      <p:sp>
        <p:nvSpPr>
          <p:cNvPr id="339989" name="Line 21"/>
          <p:cNvSpPr>
            <a:spLocks noChangeShapeType="1"/>
          </p:cNvSpPr>
          <p:nvPr/>
        </p:nvSpPr>
        <p:spPr bwMode="auto">
          <a:xfrm flipH="1" flipV="1">
            <a:off x="5029200" y="5029200"/>
            <a:ext cx="838200" cy="533400"/>
          </a:xfrm>
          <a:prstGeom prst="line">
            <a:avLst/>
          </a:prstGeom>
          <a:noFill/>
          <a:ln w="22225">
            <a:solidFill>
              <a:schemeClr val="folHlink"/>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9990" name="Text Box 22"/>
          <p:cNvSpPr txBox="1">
            <a:spLocks noChangeArrowheads="1"/>
          </p:cNvSpPr>
          <p:nvPr/>
        </p:nvSpPr>
        <p:spPr bwMode="auto">
          <a:xfrm>
            <a:off x="5562600" y="51054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(1)</a:t>
            </a:r>
          </a:p>
        </p:txBody>
      </p:sp>
      <p:sp>
        <p:nvSpPr>
          <p:cNvPr id="339991" name="Line 23"/>
          <p:cNvSpPr>
            <a:spLocks noChangeShapeType="1"/>
          </p:cNvSpPr>
          <p:nvPr/>
        </p:nvSpPr>
        <p:spPr bwMode="auto">
          <a:xfrm flipV="1">
            <a:off x="4876800" y="3810000"/>
            <a:ext cx="304800" cy="60960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9992" name="Text Box 24"/>
          <p:cNvSpPr txBox="1">
            <a:spLocks noChangeArrowheads="1"/>
          </p:cNvSpPr>
          <p:nvPr/>
        </p:nvSpPr>
        <p:spPr bwMode="auto">
          <a:xfrm>
            <a:off x="5013325" y="3946525"/>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(2)</a:t>
            </a:r>
          </a:p>
        </p:txBody>
      </p:sp>
      <p:sp>
        <p:nvSpPr>
          <p:cNvPr id="339993" name="Line 25"/>
          <p:cNvSpPr>
            <a:spLocks noChangeShapeType="1"/>
          </p:cNvSpPr>
          <p:nvPr/>
        </p:nvSpPr>
        <p:spPr bwMode="auto">
          <a:xfrm flipH="1">
            <a:off x="3805238" y="3500438"/>
            <a:ext cx="987425" cy="0"/>
          </a:xfrm>
          <a:prstGeom prst="line">
            <a:avLst/>
          </a:prstGeom>
          <a:noFill/>
          <a:ln w="22225">
            <a:solidFill>
              <a:srgbClr val="FF00FF"/>
            </a:solidFill>
            <a:prstDash val="sysDot"/>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9994" name="Text Box 26"/>
          <p:cNvSpPr txBox="1">
            <a:spLocks noChangeArrowheads="1"/>
          </p:cNvSpPr>
          <p:nvPr/>
        </p:nvSpPr>
        <p:spPr bwMode="auto">
          <a:xfrm>
            <a:off x="4022725" y="3184525"/>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(3)</a:t>
            </a:r>
          </a:p>
        </p:txBody>
      </p:sp>
      <p:sp>
        <p:nvSpPr>
          <p:cNvPr id="339995" name="Line 27"/>
          <p:cNvSpPr>
            <a:spLocks noChangeShapeType="1"/>
          </p:cNvSpPr>
          <p:nvPr/>
        </p:nvSpPr>
        <p:spPr bwMode="auto">
          <a:xfrm>
            <a:off x="5715000" y="3581400"/>
            <a:ext cx="533400" cy="99060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9996" name="Text Box 28"/>
          <p:cNvSpPr txBox="1">
            <a:spLocks noChangeArrowheads="1"/>
          </p:cNvSpPr>
          <p:nvPr/>
        </p:nvSpPr>
        <p:spPr bwMode="auto">
          <a:xfrm>
            <a:off x="5867400" y="37338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(4)</a:t>
            </a:r>
          </a:p>
        </p:txBody>
      </p:sp>
      <p:sp>
        <p:nvSpPr>
          <p:cNvPr id="339998" name="Oval 30"/>
          <p:cNvSpPr>
            <a:spLocks noChangeArrowheads="1"/>
          </p:cNvSpPr>
          <p:nvPr/>
        </p:nvSpPr>
        <p:spPr bwMode="auto">
          <a:xfrm>
            <a:off x="7162800" y="3124200"/>
            <a:ext cx="1066800" cy="7620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339999" name="Text Box 31"/>
          <p:cNvSpPr txBox="1">
            <a:spLocks noChangeArrowheads="1"/>
          </p:cNvSpPr>
          <p:nvPr/>
        </p:nvSpPr>
        <p:spPr bwMode="auto">
          <a:xfrm>
            <a:off x="7391400" y="32766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1800"/>
              <a:t>GRE</a:t>
            </a:r>
          </a:p>
        </p:txBody>
      </p:sp>
      <p:sp>
        <p:nvSpPr>
          <p:cNvPr id="340000" name="Line 32"/>
          <p:cNvSpPr>
            <a:spLocks noChangeShapeType="1"/>
          </p:cNvSpPr>
          <p:nvPr/>
        </p:nvSpPr>
        <p:spPr bwMode="auto">
          <a:xfrm flipV="1">
            <a:off x="6629400" y="3657600"/>
            <a:ext cx="838200" cy="99060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0001" name="Text Box 33"/>
          <p:cNvSpPr txBox="1">
            <a:spLocks noChangeArrowheads="1"/>
          </p:cNvSpPr>
          <p:nvPr/>
        </p:nvSpPr>
        <p:spPr bwMode="auto">
          <a:xfrm>
            <a:off x="6705600" y="38862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(5)</a:t>
            </a:r>
          </a:p>
        </p:txBody>
      </p:sp>
      <p:sp>
        <p:nvSpPr>
          <p:cNvPr id="340002" name="Line 34"/>
          <p:cNvSpPr>
            <a:spLocks noChangeShapeType="1"/>
          </p:cNvSpPr>
          <p:nvPr/>
        </p:nvSpPr>
        <p:spPr bwMode="auto">
          <a:xfrm flipH="1">
            <a:off x="5562600" y="3352800"/>
            <a:ext cx="1752600" cy="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0003" name="Text Box 35"/>
          <p:cNvSpPr txBox="1">
            <a:spLocks noChangeArrowheads="1"/>
          </p:cNvSpPr>
          <p:nvPr/>
        </p:nvSpPr>
        <p:spPr bwMode="auto">
          <a:xfrm>
            <a:off x="6248400" y="30480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(6)</a:t>
            </a:r>
          </a:p>
        </p:txBody>
      </p:sp>
      <p:sp>
        <p:nvSpPr>
          <p:cNvPr id="340004" name="Text Box 36"/>
          <p:cNvSpPr txBox="1">
            <a:spLocks noChangeArrowheads="1"/>
          </p:cNvSpPr>
          <p:nvPr/>
        </p:nvSpPr>
        <p:spPr bwMode="auto">
          <a:xfrm>
            <a:off x="5638800" y="2667000"/>
            <a:ext cx="1727200" cy="338138"/>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20.1.1.1/30.1.1.1</a:t>
            </a:r>
          </a:p>
        </p:txBody>
      </p:sp>
      <p:sp>
        <p:nvSpPr>
          <p:cNvPr id="340006" name="Text Box 38"/>
          <p:cNvSpPr txBox="1">
            <a:spLocks noChangeArrowheads="1"/>
          </p:cNvSpPr>
          <p:nvPr/>
        </p:nvSpPr>
        <p:spPr bwMode="auto">
          <a:xfrm>
            <a:off x="4038600" y="35052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(7)</a:t>
            </a:r>
          </a:p>
        </p:txBody>
      </p:sp>
      <p:sp>
        <p:nvSpPr>
          <p:cNvPr id="340007" name="Line 39"/>
          <p:cNvSpPr>
            <a:spLocks noChangeShapeType="1"/>
          </p:cNvSpPr>
          <p:nvPr/>
        </p:nvSpPr>
        <p:spPr bwMode="auto">
          <a:xfrm flipH="1">
            <a:off x="4114800" y="3733800"/>
            <a:ext cx="838200" cy="838200"/>
          </a:xfrm>
          <a:prstGeom prst="line">
            <a:avLst/>
          </a:prstGeom>
          <a:noFill/>
          <a:ln w="2222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0008" name="Text Box 40"/>
          <p:cNvSpPr txBox="1">
            <a:spLocks noChangeArrowheads="1"/>
          </p:cNvSpPr>
          <p:nvPr/>
        </p:nvSpPr>
        <p:spPr bwMode="auto">
          <a:xfrm>
            <a:off x="4038600" y="40386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(8)</a:t>
            </a:r>
          </a:p>
        </p:txBody>
      </p:sp>
      <p:sp>
        <p:nvSpPr>
          <p:cNvPr id="340009" name="Line 41"/>
          <p:cNvSpPr>
            <a:spLocks noChangeShapeType="1"/>
          </p:cNvSpPr>
          <p:nvPr/>
        </p:nvSpPr>
        <p:spPr bwMode="auto">
          <a:xfrm flipH="1">
            <a:off x="3429000" y="4953000"/>
            <a:ext cx="609600" cy="533400"/>
          </a:xfrm>
          <a:prstGeom prst="line">
            <a:avLst/>
          </a:prstGeom>
          <a:noFill/>
          <a:ln w="22225">
            <a:solidFill>
              <a:schemeClr val="folHlink"/>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0010" name="Text Box 42"/>
          <p:cNvSpPr txBox="1">
            <a:spLocks noChangeArrowheads="1"/>
          </p:cNvSpPr>
          <p:nvPr/>
        </p:nvSpPr>
        <p:spPr bwMode="auto">
          <a:xfrm>
            <a:off x="1295400" y="5486400"/>
            <a:ext cx="3441700" cy="338138"/>
          </a:xfrm>
          <a:prstGeom prst="rect">
            <a:avLst/>
          </a:prstGeom>
          <a:noFill/>
          <a:ln w="222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20.1.1.1/30.1.1.1 [10.1.1.1/10.2.1.1]</a:t>
            </a:r>
          </a:p>
        </p:txBody>
      </p:sp>
      <p:sp>
        <p:nvSpPr>
          <p:cNvPr id="340011" name="Text Box 43"/>
          <p:cNvSpPr txBox="1">
            <a:spLocks noChangeArrowheads="1"/>
          </p:cNvSpPr>
          <p:nvPr/>
        </p:nvSpPr>
        <p:spPr bwMode="auto">
          <a:xfrm>
            <a:off x="3276600" y="49530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(9)</a:t>
            </a:r>
          </a:p>
        </p:txBody>
      </p:sp>
    </p:spTree>
    <p:extLst>
      <p:ext uri="{BB962C8B-B14F-4D97-AF65-F5344CB8AC3E}">
        <p14:creationId xmlns:p14="http://schemas.microsoft.com/office/powerpoint/2010/main" val="4248025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blinds(horizontal)">
                                      <p:cBhvr>
                                        <p:cTn id="7" dur="500"/>
                                        <p:tgtEl>
                                          <p:spTgt spid="3399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9971">
                                            <p:txEl>
                                              <p:pRg st="1" end="1"/>
                                            </p:txEl>
                                          </p:spTgt>
                                        </p:tgtEl>
                                        <p:attrNameLst>
                                          <p:attrName>style.visibility</p:attrName>
                                        </p:attrNameLst>
                                      </p:cBhvr>
                                      <p:to>
                                        <p:strVal val="visible"/>
                                      </p:to>
                                    </p:set>
                                    <p:animEffect transition="in" filter="blinds(horizontal)">
                                      <p:cBhvr>
                                        <p:cTn id="10" dur="500"/>
                                        <p:tgtEl>
                                          <p:spTgt spid="3399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9984"/>
                                        </p:tgtEl>
                                        <p:attrNameLst>
                                          <p:attrName>style.visibility</p:attrName>
                                        </p:attrNameLst>
                                      </p:cBhvr>
                                      <p:to>
                                        <p:strVal val="visible"/>
                                      </p:to>
                                    </p:set>
                                    <p:animEffect transition="in" filter="blinds(horizontal)">
                                      <p:cBhvr>
                                        <p:cTn id="15" dur="500"/>
                                        <p:tgtEl>
                                          <p:spTgt spid="33998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39985"/>
                                        </p:tgtEl>
                                        <p:attrNameLst>
                                          <p:attrName>style.visibility</p:attrName>
                                        </p:attrNameLst>
                                      </p:cBhvr>
                                      <p:to>
                                        <p:strVal val="visible"/>
                                      </p:to>
                                    </p:set>
                                    <p:animEffect transition="in" filter="blinds(horizontal)">
                                      <p:cBhvr>
                                        <p:cTn id="18" dur="500"/>
                                        <p:tgtEl>
                                          <p:spTgt spid="33998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39973"/>
                                        </p:tgtEl>
                                        <p:attrNameLst>
                                          <p:attrName>style.visibility</p:attrName>
                                        </p:attrNameLst>
                                      </p:cBhvr>
                                      <p:to>
                                        <p:strVal val="visible"/>
                                      </p:to>
                                    </p:set>
                                    <p:animEffect transition="in" filter="blinds(horizontal)">
                                      <p:cBhvr>
                                        <p:cTn id="21" dur="500"/>
                                        <p:tgtEl>
                                          <p:spTgt spid="33997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9972"/>
                                        </p:tgtEl>
                                        <p:attrNameLst>
                                          <p:attrName>style.visibility</p:attrName>
                                        </p:attrNameLst>
                                      </p:cBhvr>
                                      <p:to>
                                        <p:strVal val="visible"/>
                                      </p:to>
                                    </p:set>
                                    <p:animEffect transition="in" filter="blinds(horizontal)">
                                      <p:cBhvr>
                                        <p:cTn id="24" dur="500"/>
                                        <p:tgtEl>
                                          <p:spTgt spid="33997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39974"/>
                                        </p:tgtEl>
                                        <p:attrNameLst>
                                          <p:attrName>style.visibility</p:attrName>
                                        </p:attrNameLst>
                                      </p:cBhvr>
                                      <p:to>
                                        <p:strVal val="visible"/>
                                      </p:to>
                                    </p:set>
                                    <p:animEffect transition="in" filter="blinds(horizontal)">
                                      <p:cBhvr>
                                        <p:cTn id="27" dur="500"/>
                                        <p:tgtEl>
                                          <p:spTgt spid="33997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39975"/>
                                        </p:tgtEl>
                                        <p:attrNameLst>
                                          <p:attrName>style.visibility</p:attrName>
                                        </p:attrNameLst>
                                      </p:cBhvr>
                                      <p:to>
                                        <p:strVal val="visible"/>
                                      </p:to>
                                    </p:set>
                                    <p:animEffect transition="in" filter="blinds(horizontal)">
                                      <p:cBhvr>
                                        <p:cTn id="30" dur="500"/>
                                        <p:tgtEl>
                                          <p:spTgt spid="33997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39976"/>
                                        </p:tgtEl>
                                        <p:attrNameLst>
                                          <p:attrName>style.visibility</p:attrName>
                                        </p:attrNameLst>
                                      </p:cBhvr>
                                      <p:to>
                                        <p:strVal val="visible"/>
                                      </p:to>
                                    </p:set>
                                    <p:animEffect transition="in" filter="blinds(horizontal)">
                                      <p:cBhvr>
                                        <p:cTn id="33" dur="500"/>
                                        <p:tgtEl>
                                          <p:spTgt spid="33997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39977"/>
                                        </p:tgtEl>
                                        <p:attrNameLst>
                                          <p:attrName>style.visibility</p:attrName>
                                        </p:attrNameLst>
                                      </p:cBhvr>
                                      <p:to>
                                        <p:strVal val="visible"/>
                                      </p:to>
                                    </p:set>
                                    <p:animEffect transition="in" filter="blinds(horizontal)">
                                      <p:cBhvr>
                                        <p:cTn id="36" dur="500"/>
                                        <p:tgtEl>
                                          <p:spTgt spid="33997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39978"/>
                                        </p:tgtEl>
                                        <p:attrNameLst>
                                          <p:attrName>style.visibility</p:attrName>
                                        </p:attrNameLst>
                                      </p:cBhvr>
                                      <p:to>
                                        <p:strVal val="visible"/>
                                      </p:to>
                                    </p:set>
                                    <p:animEffect transition="in" filter="blinds(horizontal)">
                                      <p:cBhvr>
                                        <p:cTn id="39" dur="500"/>
                                        <p:tgtEl>
                                          <p:spTgt spid="33997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39979"/>
                                        </p:tgtEl>
                                        <p:attrNameLst>
                                          <p:attrName>style.visibility</p:attrName>
                                        </p:attrNameLst>
                                      </p:cBhvr>
                                      <p:to>
                                        <p:strVal val="visible"/>
                                      </p:to>
                                    </p:set>
                                    <p:animEffect transition="in" filter="blinds(horizontal)">
                                      <p:cBhvr>
                                        <p:cTn id="42" dur="500"/>
                                        <p:tgtEl>
                                          <p:spTgt spid="33997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39980"/>
                                        </p:tgtEl>
                                        <p:attrNameLst>
                                          <p:attrName>style.visibility</p:attrName>
                                        </p:attrNameLst>
                                      </p:cBhvr>
                                      <p:to>
                                        <p:strVal val="visible"/>
                                      </p:to>
                                    </p:set>
                                    <p:animEffect transition="in" filter="blinds(horizontal)">
                                      <p:cBhvr>
                                        <p:cTn id="45" dur="500"/>
                                        <p:tgtEl>
                                          <p:spTgt spid="33998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39981"/>
                                        </p:tgtEl>
                                        <p:attrNameLst>
                                          <p:attrName>style.visibility</p:attrName>
                                        </p:attrNameLst>
                                      </p:cBhvr>
                                      <p:to>
                                        <p:strVal val="visible"/>
                                      </p:to>
                                    </p:set>
                                    <p:animEffect transition="in" filter="blinds(horizontal)">
                                      <p:cBhvr>
                                        <p:cTn id="48" dur="500"/>
                                        <p:tgtEl>
                                          <p:spTgt spid="33998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39982"/>
                                        </p:tgtEl>
                                        <p:attrNameLst>
                                          <p:attrName>style.visibility</p:attrName>
                                        </p:attrNameLst>
                                      </p:cBhvr>
                                      <p:to>
                                        <p:strVal val="visible"/>
                                      </p:to>
                                    </p:set>
                                    <p:animEffect transition="in" filter="blinds(horizontal)">
                                      <p:cBhvr>
                                        <p:cTn id="51" dur="500"/>
                                        <p:tgtEl>
                                          <p:spTgt spid="33998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39986"/>
                                        </p:tgtEl>
                                        <p:attrNameLst>
                                          <p:attrName>style.visibility</p:attrName>
                                        </p:attrNameLst>
                                      </p:cBhvr>
                                      <p:to>
                                        <p:strVal val="visible"/>
                                      </p:to>
                                    </p:set>
                                    <p:animEffect transition="in" filter="blinds(horizontal)">
                                      <p:cBhvr>
                                        <p:cTn id="54" dur="500"/>
                                        <p:tgtEl>
                                          <p:spTgt spid="33998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39983"/>
                                        </p:tgtEl>
                                        <p:attrNameLst>
                                          <p:attrName>style.visibility</p:attrName>
                                        </p:attrNameLst>
                                      </p:cBhvr>
                                      <p:to>
                                        <p:strVal val="visible"/>
                                      </p:to>
                                    </p:set>
                                    <p:animEffect transition="in" filter="blinds(horizontal)">
                                      <p:cBhvr>
                                        <p:cTn id="57" dur="500"/>
                                        <p:tgtEl>
                                          <p:spTgt spid="3399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39988"/>
                                        </p:tgtEl>
                                        <p:attrNameLst>
                                          <p:attrName>style.visibility</p:attrName>
                                        </p:attrNameLst>
                                      </p:cBhvr>
                                      <p:to>
                                        <p:strVal val="visible"/>
                                      </p:to>
                                    </p:set>
                                    <p:animEffect transition="in" filter="blinds(horizontal)">
                                      <p:cBhvr>
                                        <p:cTn id="62" dur="500"/>
                                        <p:tgtEl>
                                          <p:spTgt spid="33998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39990"/>
                                        </p:tgtEl>
                                        <p:attrNameLst>
                                          <p:attrName>style.visibility</p:attrName>
                                        </p:attrNameLst>
                                      </p:cBhvr>
                                      <p:to>
                                        <p:strVal val="visible"/>
                                      </p:to>
                                    </p:set>
                                    <p:animEffect transition="in" filter="blinds(horizontal)">
                                      <p:cBhvr>
                                        <p:cTn id="65" dur="500"/>
                                        <p:tgtEl>
                                          <p:spTgt spid="33999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39989"/>
                                        </p:tgtEl>
                                        <p:attrNameLst>
                                          <p:attrName>style.visibility</p:attrName>
                                        </p:attrNameLst>
                                      </p:cBhvr>
                                      <p:to>
                                        <p:strVal val="visible"/>
                                      </p:to>
                                    </p:set>
                                    <p:animEffect transition="in" filter="blinds(horizontal)">
                                      <p:cBhvr>
                                        <p:cTn id="68" dur="500"/>
                                        <p:tgtEl>
                                          <p:spTgt spid="33998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39991"/>
                                        </p:tgtEl>
                                        <p:attrNameLst>
                                          <p:attrName>style.visibility</p:attrName>
                                        </p:attrNameLst>
                                      </p:cBhvr>
                                      <p:to>
                                        <p:strVal val="visible"/>
                                      </p:to>
                                    </p:set>
                                    <p:animEffect transition="in" filter="blinds(horizontal)">
                                      <p:cBhvr>
                                        <p:cTn id="73" dur="500"/>
                                        <p:tgtEl>
                                          <p:spTgt spid="33999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39992"/>
                                        </p:tgtEl>
                                        <p:attrNameLst>
                                          <p:attrName>style.visibility</p:attrName>
                                        </p:attrNameLst>
                                      </p:cBhvr>
                                      <p:to>
                                        <p:strVal val="visible"/>
                                      </p:to>
                                    </p:set>
                                    <p:animEffect transition="in" filter="blinds(horizontal)">
                                      <p:cBhvr>
                                        <p:cTn id="76" dur="500"/>
                                        <p:tgtEl>
                                          <p:spTgt spid="33999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993"/>
                                        </p:tgtEl>
                                        <p:attrNameLst>
                                          <p:attrName>style.visibility</p:attrName>
                                        </p:attrNameLst>
                                      </p:cBhvr>
                                      <p:to>
                                        <p:strVal val="visible"/>
                                      </p:to>
                                    </p:set>
                                    <p:animEffect transition="in" filter="blinds(horizontal)">
                                      <p:cBhvr>
                                        <p:cTn id="81" dur="500"/>
                                        <p:tgtEl>
                                          <p:spTgt spid="339993"/>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339994"/>
                                        </p:tgtEl>
                                        <p:attrNameLst>
                                          <p:attrName>style.visibility</p:attrName>
                                        </p:attrNameLst>
                                      </p:cBhvr>
                                      <p:to>
                                        <p:strVal val="visible"/>
                                      </p:to>
                                    </p:set>
                                    <p:animEffect transition="in" filter="blinds(horizontal)">
                                      <p:cBhvr>
                                        <p:cTn id="84" dur="500"/>
                                        <p:tgtEl>
                                          <p:spTgt spid="33999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39995"/>
                                        </p:tgtEl>
                                        <p:attrNameLst>
                                          <p:attrName>style.visibility</p:attrName>
                                        </p:attrNameLst>
                                      </p:cBhvr>
                                      <p:to>
                                        <p:strVal val="visible"/>
                                      </p:to>
                                    </p:set>
                                    <p:animEffect transition="in" filter="blinds(horizontal)">
                                      <p:cBhvr>
                                        <p:cTn id="89" dur="500"/>
                                        <p:tgtEl>
                                          <p:spTgt spid="339995"/>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39996"/>
                                        </p:tgtEl>
                                        <p:attrNameLst>
                                          <p:attrName>style.visibility</p:attrName>
                                        </p:attrNameLst>
                                      </p:cBhvr>
                                      <p:to>
                                        <p:strVal val="visible"/>
                                      </p:to>
                                    </p:set>
                                    <p:animEffect transition="in" filter="blinds(horizontal)">
                                      <p:cBhvr>
                                        <p:cTn id="92" dur="500"/>
                                        <p:tgtEl>
                                          <p:spTgt spid="33999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1" nodeType="clickEffect">
                                  <p:stCondLst>
                                    <p:cond delay="0"/>
                                  </p:stCondLst>
                                  <p:childTnLst>
                                    <p:set>
                                      <p:cBhvr>
                                        <p:cTn id="96" dur="1" fill="hold">
                                          <p:stCondLst>
                                            <p:cond delay="0"/>
                                          </p:stCondLst>
                                        </p:cTn>
                                        <p:tgtEl>
                                          <p:spTgt spid="339978"/>
                                        </p:tgtEl>
                                        <p:attrNameLst>
                                          <p:attrName>style.visibility</p:attrName>
                                        </p:attrNameLst>
                                      </p:cBhvr>
                                      <p:to>
                                        <p:strVal val="visible"/>
                                      </p:to>
                                    </p:set>
                                    <p:animEffect transition="in" filter="blinds(horizontal)">
                                      <p:cBhvr>
                                        <p:cTn id="97" dur="500"/>
                                        <p:tgtEl>
                                          <p:spTgt spid="339978"/>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340000"/>
                                        </p:tgtEl>
                                        <p:attrNameLst>
                                          <p:attrName>style.visibility</p:attrName>
                                        </p:attrNameLst>
                                      </p:cBhvr>
                                      <p:to>
                                        <p:strVal val="visible"/>
                                      </p:to>
                                    </p:set>
                                    <p:animEffect transition="in" filter="blinds(horizontal)">
                                      <p:cBhvr>
                                        <p:cTn id="100" dur="500"/>
                                        <p:tgtEl>
                                          <p:spTgt spid="340000"/>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40001"/>
                                        </p:tgtEl>
                                        <p:attrNameLst>
                                          <p:attrName>style.visibility</p:attrName>
                                        </p:attrNameLst>
                                      </p:cBhvr>
                                      <p:to>
                                        <p:strVal val="visible"/>
                                      </p:to>
                                    </p:set>
                                    <p:animEffect transition="in" filter="blinds(horizontal)">
                                      <p:cBhvr>
                                        <p:cTn id="103" dur="500"/>
                                        <p:tgtEl>
                                          <p:spTgt spid="340001"/>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339999"/>
                                        </p:tgtEl>
                                        <p:attrNameLst>
                                          <p:attrName>style.visibility</p:attrName>
                                        </p:attrNameLst>
                                      </p:cBhvr>
                                      <p:to>
                                        <p:strVal val="visible"/>
                                      </p:to>
                                    </p:set>
                                    <p:animEffect transition="in" filter="blinds(horizontal)">
                                      <p:cBhvr>
                                        <p:cTn id="106" dur="500"/>
                                        <p:tgtEl>
                                          <p:spTgt spid="339999"/>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339998"/>
                                        </p:tgtEl>
                                        <p:attrNameLst>
                                          <p:attrName>style.visibility</p:attrName>
                                        </p:attrNameLst>
                                      </p:cBhvr>
                                      <p:to>
                                        <p:strVal val="visible"/>
                                      </p:to>
                                    </p:set>
                                    <p:animEffect transition="in" filter="blinds(horizontal)">
                                      <p:cBhvr>
                                        <p:cTn id="109" dur="500"/>
                                        <p:tgtEl>
                                          <p:spTgt spid="33999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340002"/>
                                        </p:tgtEl>
                                        <p:attrNameLst>
                                          <p:attrName>style.visibility</p:attrName>
                                        </p:attrNameLst>
                                      </p:cBhvr>
                                      <p:to>
                                        <p:strVal val="visible"/>
                                      </p:to>
                                    </p:set>
                                    <p:animEffect transition="in" filter="blinds(horizontal)">
                                      <p:cBhvr>
                                        <p:cTn id="114" dur="500"/>
                                        <p:tgtEl>
                                          <p:spTgt spid="340002"/>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340003"/>
                                        </p:tgtEl>
                                        <p:attrNameLst>
                                          <p:attrName>style.visibility</p:attrName>
                                        </p:attrNameLst>
                                      </p:cBhvr>
                                      <p:to>
                                        <p:strVal val="visible"/>
                                      </p:to>
                                    </p:set>
                                    <p:animEffect transition="in" filter="blinds(horizontal)">
                                      <p:cBhvr>
                                        <p:cTn id="117" dur="500"/>
                                        <p:tgtEl>
                                          <p:spTgt spid="340003"/>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340004"/>
                                        </p:tgtEl>
                                        <p:attrNameLst>
                                          <p:attrName>style.visibility</p:attrName>
                                        </p:attrNameLst>
                                      </p:cBhvr>
                                      <p:to>
                                        <p:strVal val="visible"/>
                                      </p:to>
                                    </p:set>
                                    <p:animEffect transition="in" filter="blinds(horizontal)">
                                      <p:cBhvr>
                                        <p:cTn id="120" dur="500"/>
                                        <p:tgtEl>
                                          <p:spTgt spid="340004"/>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340006"/>
                                        </p:tgtEl>
                                        <p:attrNameLst>
                                          <p:attrName>style.visibility</p:attrName>
                                        </p:attrNameLst>
                                      </p:cBhvr>
                                      <p:to>
                                        <p:strVal val="visible"/>
                                      </p:to>
                                    </p:set>
                                    <p:animEffect transition="in" filter="blinds(horizontal)">
                                      <p:cBhvr>
                                        <p:cTn id="125" dur="500"/>
                                        <p:tgtEl>
                                          <p:spTgt spid="340006"/>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340007"/>
                                        </p:tgtEl>
                                        <p:attrNameLst>
                                          <p:attrName>style.visibility</p:attrName>
                                        </p:attrNameLst>
                                      </p:cBhvr>
                                      <p:to>
                                        <p:strVal val="visible"/>
                                      </p:to>
                                    </p:set>
                                    <p:animEffect transition="in" filter="blinds(horizontal)">
                                      <p:cBhvr>
                                        <p:cTn id="130" dur="500"/>
                                        <p:tgtEl>
                                          <p:spTgt spid="340007"/>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340008"/>
                                        </p:tgtEl>
                                        <p:attrNameLst>
                                          <p:attrName>style.visibility</p:attrName>
                                        </p:attrNameLst>
                                      </p:cBhvr>
                                      <p:to>
                                        <p:strVal val="visible"/>
                                      </p:to>
                                    </p:set>
                                    <p:animEffect transition="in" filter="blinds(horizontal)">
                                      <p:cBhvr>
                                        <p:cTn id="133" dur="500"/>
                                        <p:tgtEl>
                                          <p:spTgt spid="340008"/>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340009"/>
                                        </p:tgtEl>
                                        <p:attrNameLst>
                                          <p:attrName>style.visibility</p:attrName>
                                        </p:attrNameLst>
                                      </p:cBhvr>
                                      <p:to>
                                        <p:strVal val="visible"/>
                                      </p:to>
                                    </p:set>
                                    <p:animEffect transition="in" filter="blinds(horizontal)">
                                      <p:cBhvr>
                                        <p:cTn id="138" dur="500"/>
                                        <p:tgtEl>
                                          <p:spTgt spid="340009"/>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340010"/>
                                        </p:tgtEl>
                                        <p:attrNameLst>
                                          <p:attrName>style.visibility</p:attrName>
                                        </p:attrNameLst>
                                      </p:cBhvr>
                                      <p:to>
                                        <p:strVal val="visible"/>
                                      </p:to>
                                    </p:set>
                                    <p:animEffect transition="in" filter="blinds(horizontal)">
                                      <p:cBhvr>
                                        <p:cTn id="141" dur="500"/>
                                        <p:tgtEl>
                                          <p:spTgt spid="340010"/>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340011"/>
                                        </p:tgtEl>
                                        <p:attrNameLst>
                                          <p:attrName>style.visibility</p:attrName>
                                        </p:attrNameLst>
                                      </p:cBhvr>
                                      <p:to>
                                        <p:strVal val="visible"/>
                                      </p:to>
                                    </p:set>
                                    <p:animEffect transition="in" filter="blinds(horizontal)">
                                      <p:cBhvr>
                                        <p:cTn id="144" dur="500"/>
                                        <p:tgtEl>
                                          <p:spTgt spid="340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animBg="1"/>
      <p:bldP spid="339973" grpId="0"/>
      <p:bldP spid="339974" grpId="0" animBg="1"/>
      <p:bldP spid="339975" grpId="0" animBg="1"/>
      <p:bldP spid="339976" grpId="0" animBg="1"/>
      <p:bldP spid="339977" grpId="0" animBg="1"/>
      <p:bldP spid="339978" grpId="0" animBg="1"/>
      <p:bldP spid="339978" grpId="1" animBg="1"/>
      <p:bldP spid="339979" grpId="0"/>
      <p:bldP spid="339980" grpId="0" animBg="1"/>
      <p:bldP spid="339981" grpId="0"/>
      <p:bldP spid="339982" grpId="0"/>
      <p:bldP spid="339983" grpId="0"/>
      <p:bldP spid="339984" grpId="0"/>
      <p:bldP spid="339985" grpId="0" animBg="1"/>
      <p:bldP spid="339986" grpId="0" animBg="1"/>
      <p:bldP spid="339988" grpId="0" animBg="1"/>
      <p:bldP spid="339989" grpId="0" animBg="1"/>
      <p:bldP spid="339990" grpId="0"/>
      <p:bldP spid="339991" grpId="0" animBg="1"/>
      <p:bldP spid="339992" grpId="0"/>
      <p:bldP spid="339993" grpId="0" animBg="1"/>
      <p:bldP spid="339994" grpId="0"/>
      <p:bldP spid="339995" grpId="0" animBg="1"/>
      <p:bldP spid="339996" grpId="0"/>
      <p:bldP spid="339998" grpId="0" animBg="1"/>
      <p:bldP spid="339999" grpId="0"/>
      <p:bldP spid="340000" grpId="0" animBg="1"/>
      <p:bldP spid="340001" grpId="0"/>
      <p:bldP spid="340002" grpId="0" animBg="1"/>
      <p:bldP spid="340003" grpId="0"/>
      <p:bldP spid="340004" grpId="0" animBg="1"/>
      <p:bldP spid="340006" grpId="0"/>
      <p:bldP spid="340007" grpId="0" animBg="1"/>
      <p:bldP spid="340008" grpId="0"/>
      <p:bldP spid="340009" grpId="0" animBg="1"/>
      <p:bldP spid="340010" grpId="0" animBg="1"/>
      <p:bldP spid="3400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304800" y="365126"/>
            <a:ext cx="7886700" cy="1325563"/>
          </a:xfrm>
        </p:spPr>
        <p:txBody>
          <a:bodyPr/>
          <a:lstStyle/>
          <a:p>
            <a:pPr eaLnBrk="1" hangingPunct="1"/>
            <a:r>
              <a:rPr lang="en-US" altLang="en-US" dirty="0" smtClean="0"/>
              <a:t>Generic Routing Encapsulation (GRE)</a:t>
            </a:r>
          </a:p>
        </p:txBody>
      </p:sp>
      <p:sp>
        <p:nvSpPr>
          <p:cNvPr id="340995" name="Rectangle 3"/>
          <p:cNvSpPr>
            <a:spLocks noGrp="1" noChangeArrowheads="1"/>
          </p:cNvSpPr>
          <p:nvPr>
            <p:ph type="body" idx="1"/>
          </p:nvPr>
        </p:nvSpPr>
        <p:spPr/>
        <p:txBody>
          <a:bodyPr/>
          <a:lstStyle/>
          <a:p>
            <a:pPr lvl="1" eaLnBrk="1" hangingPunct="1"/>
            <a:r>
              <a:rPr lang="en-US" altLang="en-US" smtClean="0"/>
              <a:t>Inbound traffic</a:t>
            </a:r>
          </a:p>
        </p:txBody>
      </p:sp>
      <p:sp>
        <p:nvSpPr>
          <p:cNvPr id="340996" name="Oval 4"/>
          <p:cNvSpPr>
            <a:spLocks noChangeArrowheads="1"/>
          </p:cNvSpPr>
          <p:nvPr/>
        </p:nvSpPr>
        <p:spPr bwMode="auto">
          <a:xfrm>
            <a:off x="4343400" y="2743200"/>
            <a:ext cx="1066800" cy="7620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340997" name="Text Box 5"/>
          <p:cNvSpPr txBox="1">
            <a:spLocks noChangeArrowheads="1"/>
          </p:cNvSpPr>
          <p:nvPr/>
        </p:nvSpPr>
        <p:spPr bwMode="auto">
          <a:xfrm>
            <a:off x="4708525" y="2932113"/>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1800"/>
              <a:t>IP</a:t>
            </a:r>
          </a:p>
        </p:txBody>
      </p:sp>
      <p:sp>
        <p:nvSpPr>
          <p:cNvPr id="340998" name="Line 6"/>
          <p:cNvSpPr>
            <a:spLocks noChangeShapeType="1"/>
          </p:cNvSpPr>
          <p:nvPr/>
        </p:nvSpPr>
        <p:spPr bwMode="auto">
          <a:xfrm>
            <a:off x="3429000" y="4038600"/>
            <a:ext cx="2895600" cy="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0999" name="Line 7"/>
          <p:cNvSpPr>
            <a:spLocks noChangeShapeType="1"/>
          </p:cNvSpPr>
          <p:nvPr/>
        </p:nvSpPr>
        <p:spPr bwMode="auto">
          <a:xfrm>
            <a:off x="34290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0" name="Line 8"/>
          <p:cNvSpPr>
            <a:spLocks noChangeShapeType="1"/>
          </p:cNvSpPr>
          <p:nvPr/>
        </p:nvSpPr>
        <p:spPr bwMode="auto">
          <a:xfrm>
            <a:off x="41910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1" name="Line 9"/>
          <p:cNvSpPr>
            <a:spLocks noChangeShapeType="1"/>
          </p:cNvSpPr>
          <p:nvPr/>
        </p:nvSpPr>
        <p:spPr bwMode="auto">
          <a:xfrm>
            <a:off x="49530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2" name="Line 10"/>
          <p:cNvSpPr>
            <a:spLocks noChangeShapeType="1"/>
          </p:cNvSpPr>
          <p:nvPr/>
        </p:nvSpPr>
        <p:spPr bwMode="auto">
          <a:xfrm>
            <a:off x="63246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3" name="Text Box 11"/>
          <p:cNvSpPr txBox="1">
            <a:spLocks noChangeArrowheads="1"/>
          </p:cNvSpPr>
          <p:nvPr/>
        </p:nvSpPr>
        <p:spPr bwMode="auto">
          <a:xfrm>
            <a:off x="5029200" y="41148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2800"/>
              <a:t>…</a:t>
            </a:r>
          </a:p>
        </p:txBody>
      </p:sp>
      <p:sp>
        <p:nvSpPr>
          <p:cNvPr id="341004" name="Line 12"/>
          <p:cNvSpPr>
            <a:spLocks noChangeShapeType="1"/>
          </p:cNvSpPr>
          <p:nvPr/>
        </p:nvSpPr>
        <p:spPr bwMode="auto">
          <a:xfrm>
            <a:off x="5562600" y="4038600"/>
            <a:ext cx="0" cy="6858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05" name="Text Box 13"/>
          <p:cNvSpPr txBox="1">
            <a:spLocks noChangeArrowheads="1"/>
          </p:cNvSpPr>
          <p:nvPr/>
        </p:nvSpPr>
        <p:spPr bwMode="auto">
          <a:xfrm>
            <a:off x="3581400" y="41910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s0</a:t>
            </a:r>
          </a:p>
        </p:txBody>
      </p:sp>
      <p:sp>
        <p:nvSpPr>
          <p:cNvPr id="341006" name="Text Box 14"/>
          <p:cNvSpPr txBox="1">
            <a:spLocks noChangeArrowheads="1"/>
          </p:cNvSpPr>
          <p:nvPr/>
        </p:nvSpPr>
        <p:spPr bwMode="auto">
          <a:xfrm>
            <a:off x="4343400" y="41910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e0</a:t>
            </a:r>
          </a:p>
        </p:txBody>
      </p:sp>
      <p:sp>
        <p:nvSpPr>
          <p:cNvPr id="341007" name="Text Box 15"/>
          <p:cNvSpPr txBox="1">
            <a:spLocks noChangeArrowheads="1"/>
          </p:cNvSpPr>
          <p:nvPr/>
        </p:nvSpPr>
        <p:spPr bwMode="auto">
          <a:xfrm>
            <a:off x="5486400" y="4191000"/>
            <a:ext cx="849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pPr algn="ctr"/>
            <a:r>
              <a:rPr lang="en-US" altLang="en-US"/>
              <a:t>Tunnel</a:t>
            </a:r>
          </a:p>
          <a:p>
            <a:pPr algn="ctr"/>
            <a:r>
              <a:rPr lang="en-US" altLang="en-US"/>
              <a:t>0</a:t>
            </a:r>
          </a:p>
        </p:txBody>
      </p:sp>
      <p:sp>
        <p:nvSpPr>
          <p:cNvPr id="341008" name="Text Box 16"/>
          <p:cNvSpPr txBox="1">
            <a:spLocks noChangeArrowheads="1"/>
          </p:cNvSpPr>
          <p:nvPr/>
        </p:nvSpPr>
        <p:spPr bwMode="auto">
          <a:xfrm>
            <a:off x="1143000" y="2286000"/>
            <a:ext cx="19399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Routing table of R2</a:t>
            </a:r>
          </a:p>
        </p:txBody>
      </p:sp>
      <p:sp>
        <p:nvSpPr>
          <p:cNvPr id="341009" name="Text Box 17"/>
          <p:cNvSpPr txBox="1">
            <a:spLocks noChangeArrowheads="1"/>
          </p:cNvSpPr>
          <p:nvPr/>
        </p:nvSpPr>
        <p:spPr bwMode="auto">
          <a:xfrm>
            <a:off x="762000" y="2590800"/>
            <a:ext cx="2703513" cy="1077913"/>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10.2.0.0/16	e0</a:t>
            </a:r>
          </a:p>
          <a:p>
            <a:r>
              <a:rPr lang="en-US" altLang="en-US" b="0"/>
              <a:t>30.1.1.1/30	s0</a:t>
            </a:r>
          </a:p>
          <a:p>
            <a:r>
              <a:rPr lang="en-US" altLang="en-US" b="0"/>
              <a:t>10.2.0.0/16	tunnel0</a:t>
            </a:r>
          </a:p>
          <a:p>
            <a:r>
              <a:rPr lang="en-US" altLang="en-US" b="0"/>
              <a:t>0.0.0.0/0		s0</a:t>
            </a:r>
          </a:p>
        </p:txBody>
      </p:sp>
      <p:sp>
        <p:nvSpPr>
          <p:cNvPr id="341010" name="Line 18"/>
          <p:cNvSpPr>
            <a:spLocks noChangeShapeType="1"/>
          </p:cNvSpPr>
          <p:nvPr/>
        </p:nvSpPr>
        <p:spPr bwMode="auto">
          <a:xfrm>
            <a:off x="3429000" y="4724400"/>
            <a:ext cx="2895600" cy="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41013" name="Oval 21"/>
          <p:cNvSpPr>
            <a:spLocks noChangeArrowheads="1"/>
          </p:cNvSpPr>
          <p:nvPr/>
        </p:nvSpPr>
        <p:spPr bwMode="auto">
          <a:xfrm>
            <a:off x="6477000" y="2743200"/>
            <a:ext cx="1066800" cy="7620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endParaRPr lang="en-CA" altLang="en-US"/>
          </a:p>
        </p:txBody>
      </p:sp>
      <p:sp>
        <p:nvSpPr>
          <p:cNvPr id="341014" name="Text Box 22"/>
          <p:cNvSpPr txBox="1">
            <a:spLocks noChangeArrowheads="1"/>
          </p:cNvSpPr>
          <p:nvPr/>
        </p:nvSpPr>
        <p:spPr bwMode="auto">
          <a:xfrm>
            <a:off x="6705600" y="28956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sz="1800"/>
              <a:t>GRE</a:t>
            </a:r>
          </a:p>
        </p:txBody>
      </p:sp>
      <p:sp>
        <p:nvSpPr>
          <p:cNvPr id="341015" name="Line 23"/>
          <p:cNvSpPr>
            <a:spLocks noChangeShapeType="1"/>
          </p:cNvSpPr>
          <p:nvPr/>
        </p:nvSpPr>
        <p:spPr bwMode="auto">
          <a:xfrm flipV="1">
            <a:off x="2514600" y="4495800"/>
            <a:ext cx="1066800" cy="762000"/>
          </a:xfrm>
          <a:prstGeom prst="line">
            <a:avLst/>
          </a:prstGeom>
          <a:noFill/>
          <a:ln w="25400">
            <a:solidFill>
              <a:schemeClr val="folHlink"/>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16" name="Text Box 24"/>
          <p:cNvSpPr txBox="1">
            <a:spLocks noChangeArrowheads="1"/>
          </p:cNvSpPr>
          <p:nvPr/>
        </p:nvSpPr>
        <p:spPr bwMode="auto">
          <a:xfrm>
            <a:off x="685800" y="5334000"/>
            <a:ext cx="3441700" cy="338138"/>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20.1.1.1/30.1.1.1 [10.1.1.1/10.2.1.1]</a:t>
            </a:r>
          </a:p>
        </p:txBody>
      </p:sp>
      <p:sp>
        <p:nvSpPr>
          <p:cNvPr id="341017" name="Text Box 25"/>
          <p:cNvSpPr txBox="1">
            <a:spLocks noChangeArrowheads="1"/>
          </p:cNvSpPr>
          <p:nvPr/>
        </p:nvSpPr>
        <p:spPr bwMode="auto">
          <a:xfrm>
            <a:off x="2209800" y="48768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(1)</a:t>
            </a:r>
          </a:p>
        </p:txBody>
      </p:sp>
      <p:sp>
        <p:nvSpPr>
          <p:cNvPr id="341018" name="Line 26"/>
          <p:cNvSpPr>
            <a:spLocks noChangeShapeType="1"/>
          </p:cNvSpPr>
          <p:nvPr/>
        </p:nvSpPr>
        <p:spPr bwMode="auto">
          <a:xfrm flipV="1">
            <a:off x="4038600" y="3276600"/>
            <a:ext cx="609600" cy="83820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19" name="Text Box 27"/>
          <p:cNvSpPr txBox="1">
            <a:spLocks noChangeArrowheads="1"/>
          </p:cNvSpPr>
          <p:nvPr/>
        </p:nvSpPr>
        <p:spPr bwMode="auto">
          <a:xfrm>
            <a:off x="3962400" y="35052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(2)</a:t>
            </a:r>
          </a:p>
        </p:txBody>
      </p:sp>
      <p:sp>
        <p:nvSpPr>
          <p:cNvPr id="341020" name="Line 28"/>
          <p:cNvSpPr>
            <a:spLocks noChangeShapeType="1"/>
          </p:cNvSpPr>
          <p:nvPr/>
        </p:nvSpPr>
        <p:spPr bwMode="auto">
          <a:xfrm flipH="1">
            <a:off x="3352800" y="3124200"/>
            <a:ext cx="1066800" cy="0"/>
          </a:xfrm>
          <a:prstGeom prst="line">
            <a:avLst/>
          </a:prstGeom>
          <a:noFill/>
          <a:ln w="25400">
            <a:solidFill>
              <a:srgbClr val="FF00FF"/>
            </a:solidFill>
            <a:prstDash val="sysDot"/>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22" name="Line 30"/>
          <p:cNvSpPr>
            <a:spLocks noChangeShapeType="1"/>
          </p:cNvSpPr>
          <p:nvPr/>
        </p:nvSpPr>
        <p:spPr bwMode="auto">
          <a:xfrm>
            <a:off x="5257800" y="3200400"/>
            <a:ext cx="1295400"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23" name="Text Box 31"/>
          <p:cNvSpPr txBox="1">
            <a:spLocks noChangeArrowheads="1"/>
          </p:cNvSpPr>
          <p:nvPr/>
        </p:nvSpPr>
        <p:spPr bwMode="auto">
          <a:xfrm>
            <a:off x="5715000" y="28194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(3)</a:t>
            </a:r>
          </a:p>
        </p:txBody>
      </p:sp>
      <p:sp>
        <p:nvSpPr>
          <p:cNvPr id="341024" name="Line 32"/>
          <p:cNvSpPr>
            <a:spLocks noChangeShapeType="1"/>
          </p:cNvSpPr>
          <p:nvPr/>
        </p:nvSpPr>
        <p:spPr bwMode="auto">
          <a:xfrm flipH="1">
            <a:off x="6172200" y="3352800"/>
            <a:ext cx="914400" cy="83820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26" name="Text Box 34"/>
          <p:cNvSpPr txBox="1">
            <a:spLocks noChangeArrowheads="1"/>
          </p:cNvSpPr>
          <p:nvPr/>
        </p:nvSpPr>
        <p:spPr bwMode="auto">
          <a:xfrm>
            <a:off x="6781800" y="3733800"/>
            <a:ext cx="1727200" cy="338138"/>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10.1.1.1/10.2.1.1</a:t>
            </a:r>
          </a:p>
        </p:txBody>
      </p:sp>
      <p:sp>
        <p:nvSpPr>
          <p:cNvPr id="341027" name="Text Box 35"/>
          <p:cNvSpPr txBox="1">
            <a:spLocks noChangeArrowheads="1"/>
          </p:cNvSpPr>
          <p:nvPr/>
        </p:nvSpPr>
        <p:spPr bwMode="auto">
          <a:xfrm>
            <a:off x="6308725" y="3489325"/>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(4)</a:t>
            </a:r>
          </a:p>
        </p:txBody>
      </p:sp>
      <p:sp>
        <p:nvSpPr>
          <p:cNvPr id="341028" name="Line 36"/>
          <p:cNvSpPr>
            <a:spLocks noChangeShapeType="1"/>
          </p:cNvSpPr>
          <p:nvPr/>
        </p:nvSpPr>
        <p:spPr bwMode="auto">
          <a:xfrm flipH="1" flipV="1">
            <a:off x="5105400" y="3276600"/>
            <a:ext cx="685800" cy="83820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29" name="Text Box 37"/>
          <p:cNvSpPr txBox="1">
            <a:spLocks noChangeArrowheads="1"/>
          </p:cNvSpPr>
          <p:nvPr/>
        </p:nvSpPr>
        <p:spPr bwMode="auto">
          <a:xfrm>
            <a:off x="5410200" y="34290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(5)</a:t>
            </a:r>
          </a:p>
        </p:txBody>
      </p:sp>
      <p:sp>
        <p:nvSpPr>
          <p:cNvPr id="341030" name="Text Box 38"/>
          <p:cNvSpPr txBox="1">
            <a:spLocks noChangeArrowheads="1"/>
          </p:cNvSpPr>
          <p:nvPr/>
        </p:nvSpPr>
        <p:spPr bwMode="auto">
          <a:xfrm>
            <a:off x="3733800" y="27432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(6)</a:t>
            </a:r>
          </a:p>
        </p:txBody>
      </p:sp>
      <p:sp>
        <p:nvSpPr>
          <p:cNvPr id="341031" name="Line 39"/>
          <p:cNvSpPr>
            <a:spLocks noChangeShapeType="1"/>
          </p:cNvSpPr>
          <p:nvPr/>
        </p:nvSpPr>
        <p:spPr bwMode="auto">
          <a:xfrm flipH="1">
            <a:off x="4800600" y="3429000"/>
            <a:ext cx="76200" cy="76200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32" name="Text Box 40"/>
          <p:cNvSpPr txBox="1">
            <a:spLocks noChangeArrowheads="1"/>
          </p:cNvSpPr>
          <p:nvPr/>
        </p:nvSpPr>
        <p:spPr bwMode="auto">
          <a:xfrm>
            <a:off x="4784725" y="3565525"/>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(7)</a:t>
            </a:r>
          </a:p>
        </p:txBody>
      </p:sp>
      <p:sp>
        <p:nvSpPr>
          <p:cNvPr id="341033" name="Line 41"/>
          <p:cNvSpPr>
            <a:spLocks noChangeShapeType="1"/>
          </p:cNvSpPr>
          <p:nvPr/>
        </p:nvSpPr>
        <p:spPr bwMode="auto">
          <a:xfrm>
            <a:off x="4799013" y="4643438"/>
            <a:ext cx="758825" cy="612775"/>
          </a:xfrm>
          <a:prstGeom prst="line">
            <a:avLst/>
          </a:prstGeom>
          <a:noFill/>
          <a:ln w="25400">
            <a:solidFill>
              <a:schemeClr val="folHlink"/>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1034" name="Text Box 42"/>
          <p:cNvSpPr txBox="1">
            <a:spLocks noChangeArrowheads="1"/>
          </p:cNvSpPr>
          <p:nvPr/>
        </p:nvSpPr>
        <p:spPr bwMode="auto">
          <a:xfrm>
            <a:off x="5410200" y="5334000"/>
            <a:ext cx="1727200" cy="338138"/>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b="0"/>
              <a:t>10.1.1.1/10.2.1.1</a:t>
            </a:r>
          </a:p>
        </p:txBody>
      </p:sp>
      <p:sp>
        <p:nvSpPr>
          <p:cNvPr id="341035" name="Text Box 43"/>
          <p:cNvSpPr txBox="1">
            <a:spLocks noChangeArrowheads="1"/>
          </p:cNvSpPr>
          <p:nvPr/>
        </p:nvSpPr>
        <p:spPr bwMode="auto">
          <a:xfrm>
            <a:off x="5257800" y="4800600"/>
            <a:ext cx="433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Arial" panose="020B0604020202020204" pitchFamily="34" charset="0"/>
                <a:cs typeface="Arial" panose="020B0604020202020204" pitchFamily="34" charset="0"/>
              </a:defRPr>
            </a:lvl1pPr>
            <a:lvl2pPr marL="742950" indent="-285750" eaLnBrk="0" hangingPunct="0">
              <a:defRPr sz="1600" b="1">
                <a:solidFill>
                  <a:schemeClr val="tx1"/>
                </a:solidFill>
                <a:latin typeface="Arial" panose="020B0604020202020204" pitchFamily="34" charset="0"/>
                <a:cs typeface="Arial" panose="020B0604020202020204" pitchFamily="34" charset="0"/>
              </a:defRPr>
            </a:lvl2pPr>
            <a:lvl3pPr marL="1143000" indent="-228600" eaLnBrk="0" hangingPunct="0">
              <a:defRPr sz="1600" b="1">
                <a:solidFill>
                  <a:schemeClr val="tx1"/>
                </a:solidFill>
                <a:latin typeface="Arial" panose="020B0604020202020204" pitchFamily="34" charset="0"/>
                <a:cs typeface="Arial" panose="020B0604020202020204" pitchFamily="34" charset="0"/>
              </a:defRPr>
            </a:lvl3pPr>
            <a:lvl4pPr marL="1600200" indent="-228600" eaLnBrk="0" hangingPunct="0">
              <a:defRPr sz="1600" b="1">
                <a:solidFill>
                  <a:schemeClr val="tx1"/>
                </a:solidFill>
                <a:latin typeface="Arial" panose="020B0604020202020204" pitchFamily="34" charset="0"/>
                <a:cs typeface="Arial" panose="020B0604020202020204" pitchFamily="34" charset="0"/>
              </a:defRPr>
            </a:lvl4pPr>
            <a:lvl5pPr marL="2057400" indent="-228600" eaLnBrk="0" hangingPunct="0">
              <a:defRPr sz="16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Arial" panose="020B0604020202020204" pitchFamily="34" charset="0"/>
              </a:defRPr>
            </a:lvl9pPr>
          </a:lstStyle>
          <a:p>
            <a:r>
              <a:rPr lang="en-US" altLang="en-US"/>
              <a:t>(8)</a:t>
            </a:r>
          </a:p>
        </p:txBody>
      </p:sp>
    </p:spTree>
    <p:extLst>
      <p:ext uri="{BB962C8B-B14F-4D97-AF65-F5344CB8AC3E}">
        <p14:creationId xmlns:p14="http://schemas.microsoft.com/office/powerpoint/2010/main" val="3239313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Effect transition="in" filter="blinds(horizontal)">
                                      <p:cBhvr>
                                        <p:cTn id="7" dur="500"/>
                                        <p:tgtEl>
                                          <p:spTgt spid="340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1008"/>
                                        </p:tgtEl>
                                        <p:attrNameLst>
                                          <p:attrName>style.visibility</p:attrName>
                                        </p:attrNameLst>
                                      </p:cBhvr>
                                      <p:to>
                                        <p:strVal val="visible"/>
                                      </p:to>
                                    </p:set>
                                    <p:animEffect transition="in" filter="blinds(horizontal)">
                                      <p:cBhvr>
                                        <p:cTn id="12" dur="500"/>
                                        <p:tgtEl>
                                          <p:spTgt spid="34100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41009"/>
                                        </p:tgtEl>
                                        <p:attrNameLst>
                                          <p:attrName>style.visibility</p:attrName>
                                        </p:attrNameLst>
                                      </p:cBhvr>
                                      <p:to>
                                        <p:strVal val="visible"/>
                                      </p:to>
                                    </p:set>
                                    <p:animEffect transition="in" filter="blinds(horizontal)">
                                      <p:cBhvr>
                                        <p:cTn id="15" dur="500"/>
                                        <p:tgtEl>
                                          <p:spTgt spid="3410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40996"/>
                                        </p:tgtEl>
                                        <p:attrNameLst>
                                          <p:attrName>style.visibility</p:attrName>
                                        </p:attrNameLst>
                                      </p:cBhvr>
                                      <p:to>
                                        <p:strVal val="visible"/>
                                      </p:to>
                                    </p:set>
                                    <p:animEffect transition="in" filter="blinds(horizontal)">
                                      <p:cBhvr>
                                        <p:cTn id="18" dur="500"/>
                                        <p:tgtEl>
                                          <p:spTgt spid="34099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40997"/>
                                        </p:tgtEl>
                                        <p:attrNameLst>
                                          <p:attrName>style.visibility</p:attrName>
                                        </p:attrNameLst>
                                      </p:cBhvr>
                                      <p:to>
                                        <p:strVal val="visible"/>
                                      </p:to>
                                    </p:set>
                                    <p:animEffect transition="in" filter="blinds(horizontal)">
                                      <p:cBhvr>
                                        <p:cTn id="21" dur="500"/>
                                        <p:tgtEl>
                                          <p:spTgt spid="34099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40998"/>
                                        </p:tgtEl>
                                        <p:attrNameLst>
                                          <p:attrName>style.visibility</p:attrName>
                                        </p:attrNameLst>
                                      </p:cBhvr>
                                      <p:to>
                                        <p:strVal val="visible"/>
                                      </p:to>
                                    </p:set>
                                    <p:animEffect transition="in" filter="blinds(horizontal)">
                                      <p:cBhvr>
                                        <p:cTn id="24" dur="500"/>
                                        <p:tgtEl>
                                          <p:spTgt spid="34099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40999"/>
                                        </p:tgtEl>
                                        <p:attrNameLst>
                                          <p:attrName>style.visibility</p:attrName>
                                        </p:attrNameLst>
                                      </p:cBhvr>
                                      <p:to>
                                        <p:strVal val="visible"/>
                                      </p:to>
                                    </p:set>
                                    <p:animEffect transition="in" filter="blinds(horizontal)">
                                      <p:cBhvr>
                                        <p:cTn id="27" dur="500"/>
                                        <p:tgtEl>
                                          <p:spTgt spid="34099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41000"/>
                                        </p:tgtEl>
                                        <p:attrNameLst>
                                          <p:attrName>style.visibility</p:attrName>
                                        </p:attrNameLst>
                                      </p:cBhvr>
                                      <p:to>
                                        <p:strVal val="visible"/>
                                      </p:to>
                                    </p:set>
                                    <p:animEffect transition="in" filter="blinds(horizontal)">
                                      <p:cBhvr>
                                        <p:cTn id="30" dur="500"/>
                                        <p:tgtEl>
                                          <p:spTgt spid="34100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41001"/>
                                        </p:tgtEl>
                                        <p:attrNameLst>
                                          <p:attrName>style.visibility</p:attrName>
                                        </p:attrNameLst>
                                      </p:cBhvr>
                                      <p:to>
                                        <p:strVal val="visible"/>
                                      </p:to>
                                    </p:set>
                                    <p:animEffect transition="in" filter="blinds(horizontal)">
                                      <p:cBhvr>
                                        <p:cTn id="33" dur="500"/>
                                        <p:tgtEl>
                                          <p:spTgt spid="34100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41002"/>
                                        </p:tgtEl>
                                        <p:attrNameLst>
                                          <p:attrName>style.visibility</p:attrName>
                                        </p:attrNameLst>
                                      </p:cBhvr>
                                      <p:to>
                                        <p:strVal val="visible"/>
                                      </p:to>
                                    </p:set>
                                    <p:animEffect transition="in" filter="blinds(horizontal)">
                                      <p:cBhvr>
                                        <p:cTn id="36" dur="500"/>
                                        <p:tgtEl>
                                          <p:spTgt spid="34100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41003"/>
                                        </p:tgtEl>
                                        <p:attrNameLst>
                                          <p:attrName>style.visibility</p:attrName>
                                        </p:attrNameLst>
                                      </p:cBhvr>
                                      <p:to>
                                        <p:strVal val="visible"/>
                                      </p:to>
                                    </p:set>
                                    <p:animEffect transition="in" filter="blinds(horizontal)">
                                      <p:cBhvr>
                                        <p:cTn id="39" dur="500"/>
                                        <p:tgtEl>
                                          <p:spTgt spid="34100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41004"/>
                                        </p:tgtEl>
                                        <p:attrNameLst>
                                          <p:attrName>style.visibility</p:attrName>
                                        </p:attrNameLst>
                                      </p:cBhvr>
                                      <p:to>
                                        <p:strVal val="visible"/>
                                      </p:to>
                                    </p:set>
                                    <p:animEffect transition="in" filter="blinds(horizontal)">
                                      <p:cBhvr>
                                        <p:cTn id="42" dur="500"/>
                                        <p:tgtEl>
                                          <p:spTgt spid="34100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41005"/>
                                        </p:tgtEl>
                                        <p:attrNameLst>
                                          <p:attrName>style.visibility</p:attrName>
                                        </p:attrNameLst>
                                      </p:cBhvr>
                                      <p:to>
                                        <p:strVal val="visible"/>
                                      </p:to>
                                    </p:set>
                                    <p:animEffect transition="in" filter="blinds(horizontal)">
                                      <p:cBhvr>
                                        <p:cTn id="45" dur="500"/>
                                        <p:tgtEl>
                                          <p:spTgt spid="34100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41006"/>
                                        </p:tgtEl>
                                        <p:attrNameLst>
                                          <p:attrName>style.visibility</p:attrName>
                                        </p:attrNameLst>
                                      </p:cBhvr>
                                      <p:to>
                                        <p:strVal val="visible"/>
                                      </p:to>
                                    </p:set>
                                    <p:animEffect transition="in" filter="blinds(horizontal)">
                                      <p:cBhvr>
                                        <p:cTn id="48" dur="500"/>
                                        <p:tgtEl>
                                          <p:spTgt spid="34100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41007"/>
                                        </p:tgtEl>
                                        <p:attrNameLst>
                                          <p:attrName>style.visibility</p:attrName>
                                        </p:attrNameLst>
                                      </p:cBhvr>
                                      <p:to>
                                        <p:strVal val="visible"/>
                                      </p:to>
                                    </p:set>
                                    <p:animEffect transition="in" filter="blinds(horizontal)">
                                      <p:cBhvr>
                                        <p:cTn id="51" dur="500"/>
                                        <p:tgtEl>
                                          <p:spTgt spid="34100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41010"/>
                                        </p:tgtEl>
                                        <p:attrNameLst>
                                          <p:attrName>style.visibility</p:attrName>
                                        </p:attrNameLst>
                                      </p:cBhvr>
                                      <p:to>
                                        <p:strVal val="visible"/>
                                      </p:to>
                                    </p:set>
                                    <p:animEffect transition="in" filter="blinds(horizontal)">
                                      <p:cBhvr>
                                        <p:cTn id="54" dur="500"/>
                                        <p:tgtEl>
                                          <p:spTgt spid="34101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41014"/>
                                        </p:tgtEl>
                                        <p:attrNameLst>
                                          <p:attrName>style.visibility</p:attrName>
                                        </p:attrNameLst>
                                      </p:cBhvr>
                                      <p:to>
                                        <p:strVal val="visible"/>
                                      </p:to>
                                    </p:set>
                                    <p:animEffect transition="in" filter="blinds(horizontal)">
                                      <p:cBhvr>
                                        <p:cTn id="57" dur="500"/>
                                        <p:tgtEl>
                                          <p:spTgt spid="34101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41013"/>
                                        </p:tgtEl>
                                        <p:attrNameLst>
                                          <p:attrName>style.visibility</p:attrName>
                                        </p:attrNameLst>
                                      </p:cBhvr>
                                      <p:to>
                                        <p:strVal val="visible"/>
                                      </p:to>
                                    </p:set>
                                    <p:animEffect transition="in" filter="blinds(horizontal)">
                                      <p:cBhvr>
                                        <p:cTn id="60" dur="500"/>
                                        <p:tgtEl>
                                          <p:spTgt spid="3410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41015"/>
                                        </p:tgtEl>
                                        <p:attrNameLst>
                                          <p:attrName>style.visibility</p:attrName>
                                        </p:attrNameLst>
                                      </p:cBhvr>
                                      <p:to>
                                        <p:strVal val="visible"/>
                                      </p:to>
                                    </p:set>
                                    <p:animEffect transition="in" filter="blinds(horizontal)">
                                      <p:cBhvr>
                                        <p:cTn id="65" dur="500"/>
                                        <p:tgtEl>
                                          <p:spTgt spid="341015"/>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41016"/>
                                        </p:tgtEl>
                                        <p:attrNameLst>
                                          <p:attrName>style.visibility</p:attrName>
                                        </p:attrNameLst>
                                      </p:cBhvr>
                                      <p:to>
                                        <p:strVal val="visible"/>
                                      </p:to>
                                    </p:set>
                                    <p:animEffect transition="in" filter="blinds(horizontal)">
                                      <p:cBhvr>
                                        <p:cTn id="68" dur="500"/>
                                        <p:tgtEl>
                                          <p:spTgt spid="34101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41017"/>
                                        </p:tgtEl>
                                        <p:attrNameLst>
                                          <p:attrName>style.visibility</p:attrName>
                                        </p:attrNameLst>
                                      </p:cBhvr>
                                      <p:to>
                                        <p:strVal val="visible"/>
                                      </p:to>
                                    </p:set>
                                    <p:animEffect transition="in" filter="blinds(horizontal)">
                                      <p:cBhvr>
                                        <p:cTn id="71" dur="500"/>
                                        <p:tgtEl>
                                          <p:spTgt spid="34101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41019"/>
                                        </p:tgtEl>
                                        <p:attrNameLst>
                                          <p:attrName>style.visibility</p:attrName>
                                        </p:attrNameLst>
                                      </p:cBhvr>
                                      <p:to>
                                        <p:strVal val="visible"/>
                                      </p:to>
                                    </p:set>
                                    <p:animEffect transition="in" filter="blinds(horizontal)">
                                      <p:cBhvr>
                                        <p:cTn id="76" dur="500"/>
                                        <p:tgtEl>
                                          <p:spTgt spid="34101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41018"/>
                                        </p:tgtEl>
                                        <p:attrNameLst>
                                          <p:attrName>style.visibility</p:attrName>
                                        </p:attrNameLst>
                                      </p:cBhvr>
                                      <p:to>
                                        <p:strVal val="visible"/>
                                      </p:to>
                                    </p:set>
                                    <p:animEffect transition="in" filter="blinds(horizontal)">
                                      <p:cBhvr>
                                        <p:cTn id="79" dur="500"/>
                                        <p:tgtEl>
                                          <p:spTgt spid="34101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41022"/>
                                        </p:tgtEl>
                                        <p:attrNameLst>
                                          <p:attrName>style.visibility</p:attrName>
                                        </p:attrNameLst>
                                      </p:cBhvr>
                                      <p:to>
                                        <p:strVal val="visible"/>
                                      </p:to>
                                    </p:set>
                                    <p:animEffect transition="in" filter="blinds(horizontal)">
                                      <p:cBhvr>
                                        <p:cTn id="84" dur="500"/>
                                        <p:tgtEl>
                                          <p:spTgt spid="34102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41023"/>
                                        </p:tgtEl>
                                        <p:attrNameLst>
                                          <p:attrName>style.visibility</p:attrName>
                                        </p:attrNameLst>
                                      </p:cBhvr>
                                      <p:to>
                                        <p:strVal val="visible"/>
                                      </p:to>
                                    </p:set>
                                    <p:animEffect transition="in" filter="blinds(horizontal)">
                                      <p:cBhvr>
                                        <p:cTn id="87" dur="500"/>
                                        <p:tgtEl>
                                          <p:spTgt spid="34102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41024"/>
                                        </p:tgtEl>
                                        <p:attrNameLst>
                                          <p:attrName>style.visibility</p:attrName>
                                        </p:attrNameLst>
                                      </p:cBhvr>
                                      <p:to>
                                        <p:strVal val="visible"/>
                                      </p:to>
                                    </p:set>
                                    <p:animEffect transition="in" filter="blinds(horizontal)">
                                      <p:cBhvr>
                                        <p:cTn id="92" dur="500"/>
                                        <p:tgtEl>
                                          <p:spTgt spid="341024"/>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41026"/>
                                        </p:tgtEl>
                                        <p:attrNameLst>
                                          <p:attrName>style.visibility</p:attrName>
                                        </p:attrNameLst>
                                      </p:cBhvr>
                                      <p:to>
                                        <p:strVal val="visible"/>
                                      </p:to>
                                    </p:set>
                                    <p:animEffect transition="in" filter="blinds(horizontal)">
                                      <p:cBhvr>
                                        <p:cTn id="95" dur="500"/>
                                        <p:tgtEl>
                                          <p:spTgt spid="341026"/>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341027"/>
                                        </p:tgtEl>
                                        <p:attrNameLst>
                                          <p:attrName>style.visibility</p:attrName>
                                        </p:attrNameLst>
                                      </p:cBhvr>
                                      <p:to>
                                        <p:strVal val="visible"/>
                                      </p:to>
                                    </p:set>
                                    <p:animEffect transition="in" filter="blinds(horizontal)">
                                      <p:cBhvr>
                                        <p:cTn id="98" dur="500"/>
                                        <p:tgtEl>
                                          <p:spTgt spid="34102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341029"/>
                                        </p:tgtEl>
                                        <p:attrNameLst>
                                          <p:attrName>style.visibility</p:attrName>
                                        </p:attrNameLst>
                                      </p:cBhvr>
                                      <p:to>
                                        <p:strVal val="visible"/>
                                      </p:to>
                                    </p:set>
                                    <p:animEffect transition="in" filter="blinds(horizontal)">
                                      <p:cBhvr>
                                        <p:cTn id="103" dur="500"/>
                                        <p:tgtEl>
                                          <p:spTgt spid="341029"/>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341028"/>
                                        </p:tgtEl>
                                        <p:attrNameLst>
                                          <p:attrName>style.visibility</p:attrName>
                                        </p:attrNameLst>
                                      </p:cBhvr>
                                      <p:to>
                                        <p:strVal val="visible"/>
                                      </p:to>
                                    </p:set>
                                    <p:animEffect transition="in" filter="blinds(horizontal)">
                                      <p:cBhvr>
                                        <p:cTn id="106" dur="500"/>
                                        <p:tgtEl>
                                          <p:spTgt spid="34102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341030"/>
                                        </p:tgtEl>
                                        <p:attrNameLst>
                                          <p:attrName>style.visibility</p:attrName>
                                        </p:attrNameLst>
                                      </p:cBhvr>
                                      <p:to>
                                        <p:strVal val="visible"/>
                                      </p:to>
                                    </p:set>
                                    <p:animEffect transition="in" filter="blinds(horizontal)">
                                      <p:cBhvr>
                                        <p:cTn id="111" dur="500"/>
                                        <p:tgtEl>
                                          <p:spTgt spid="341030"/>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341020"/>
                                        </p:tgtEl>
                                        <p:attrNameLst>
                                          <p:attrName>style.visibility</p:attrName>
                                        </p:attrNameLst>
                                      </p:cBhvr>
                                      <p:to>
                                        <p:strVal val="visible"/>
                                      </p:to>
                                    </p:set>
                                    <p:animEffect transition="in" filter="blinds(horizontal)">
                                      <p:cBhvr>
                                        <p:cTn id="114" dur="500"/>
                                        <p:tgtEl>
                                          <p:spTgt spid="34102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341032"/>
                                        </p:tgtEl>
                                        <p:attrNameLst>
                                          <p:attrName>style.visibility</p:attrName>
                                        </p:attrNameLst>
                                      </p:cBhvr>
                                      <p:to>
                                        <p:strVal val="visible"/>
                                      </p:to>
                                    </p:set>
                                    <p:animEffect transition="in" filter="blinds(horizontal)">
                                      <p:cBhvr>
                                        <p:cTn id="119" dur="500"/>
                                        <p:tgtEl>
                                          <p:spTgt spid="34103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341031"/>
                                        </p:tgtEl>
                                        <p:attrNameLst>
                                          <p:attrName>style.visibility</p:attrName>
                                        </p:attrNameLst>
                                      </p:cBhvr>
                                      <p:to>
                                        <p:strVal val="visible"/>
                                      </p:to>
                                    </p:set>
                                    <p:animEffect transition="in" filter="blinds(horizontal)">
                                      <p:cBhvr>
                                        <p:cTn id="122" dur="500"/>
                                        <p:tgtEl>
                                          <p:spTgt spid="34103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341033"/>
                                        </p:tgtEl>
                                        <p:attrNameLst>
                                          <p:attrName>style.visibility</p:attrName>
                                        </p:attrNameLst>
                                      </p:cBhvr>
                                      <p:to>
                                        <p:strVal val="visible"/>
                                      </p:to>
                                    </p:set>
                                    <p:animEffect transition="in" filter="blinds(horizontal)">
                                      <p:cBhvr>
                                        <p:cTn id="127" dur="500"/>
                                        <p:tgtEl>
                                          <p:spTgt spid="341033"/>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341034"/>
                                        </p:tgtEl>
                                        <p:attrNameLst>
                                          <p:attrName>style.visibility</p:attrName>
                                        </p:attrNameLst>
                                      </p:cBhvr>
                                      <p:to>
                                        <p:strVal val="visible"/>
                                      </p:to>
                                    </p:set>
                                    <p:animEffect transition="in" filter="blinds(horizontal)">
                                      <p:cBhvr>
                                        <p:cTn id="130" dur="500"/>
                                        <p:tgtEl>
                                          <p:spTgt spid="341034"/>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341035"/>
                                        </p:tgtEl>
                                        <p:attrNameLst>
                                          <p:attrName>style.visibility</p:attrName>
                                        </p:attrNameLst>
                                      </p:cBhvr>
                                      <p:to>
                                        <p:strVal val="visible"/>
                                      </p:to>
                                    </p:set>
                                    <p:animEffect transition="in" filter="blinds(horizontal)">
                                      <p:cBhvr>
                                        <p:cTn id="133" dur="500"/>
                                        <p:tgtEl>
                                          <p:spTgt spid="34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animBg="1"/>
      <p:bldP spid="340997" grpId="0"/>
      <p:bldP spid="340998" grpId="0" animBg="1"/>
      <p:bldP spid="340999" grpId="0" animBg="1"/>
      <p:bldP spid="341000" grpId="0" animBg="1"/>
      <p:bldP spid="341001" grpId="0" animBg="1"/>
      <p:bldP spid="341002" grpId="0" animBg="1"/>
      <p:bldP spid="341003" grpId="0"/>
      <p:bldP spid="341004" grpId="0" animBg="1"/>
      <p:bldP spid="341005" grpId="0"/>
      <p:bldP spid="341006" grpId="0"/>
      <p:bldP spid="341007" grpId="0"/>
      <p:bldP spid="341008" grpId="0"/>
      <p:bldP spid="341009" grpId="0" animBg="1"/>
      <p:bldP spid="341010" grpId="0" animBg="1"/>
      <p:bldP spid="341013" grpId="0" animBg="1"/>
      <p:bldP spid="341014" grpId="0"/>
      <p:bldP spid="341015" grpId="0" animBg="1"/>
      <p:bldP spid="341016" grpId="0" animBg="1"/>
      <p:bldP spid="341017" grpId="0"/>
      <p:bldP spid="341018" grpId="0" animBg="1"/>
      <p:bldP spid="341019" grpId="0"/>
      <p:bldP spid="341020" grpId="0" animBg="1"/>
      <p:bldP spid="341022" grpId="0" animBg="1"/>
      <p:bldP spid="341023" grpId="0"/>
      <p:bldP spid="341024" grpId="0" animBg="1"/>
      <p:bldP spid="341026" grpId="0" animBg="1"/>
      <p:bldP spid="341027" grpId="0"/>
      <p:bldP spid="341028" grpId="0" animBg="1"/>
      <p:bldP spid="341029" grpId="0"/>
      <p:bldP spid="341030" grpId="0"/>
      <p:bldP spid="341031" grpId="0" animBg="1"/>
      <p:bldP spid="341032" grpId="0"/>
      <p:bldP spid="341033" grpId="0" animBg="1"/>
      <p:bldP spid="341034" grpId="0" animBg="1"/>
      <p:bldP spid="3410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777874"/>
          </a:xfrm>
        </p:spPr>
        <p:txBody>
          <a:bodyPr/>
          <a:lstStyle/>
          <a:p>
            <a:r>
              <a:rPr lang="en-US" dirty="0" smtClean="0"/>
              <a:t>IP Tunnel Example -- Linux</a:t>
            </a:r>
            <a:endParaRPr lang="en-US" dirty="0"/>
          </a:p>
        </p:txBody>
      </p:sp>
      <p:sp>
        <p:nvSpPr>
          <p:cNvPr id="3" name="Content Placeholder 2"/>
          <p:cNvSpPr>
            <a:spLocks noGrp="1"/>
          </p:cNvSpPr>
          <p:nvPr>
            <p:ph idx="1"/>
          </p:nvPr>
        </p:nvSpPr>
        <p:spPr>
          <a:xfrm>
            <a:off x="628650" y="1006474"/>
            <a:ext cx="8058150" cy="5170489"/>
          </a:xfrm>
        </p:spPr>
        <p:txBody>
          <a:bodyPr>
            <a:normAutofit/>
          </a:bodyPr>
          <a:lstStyle/>
          <a:p>
            <a:pPr marL="0" indent="0">
              <a:lnSpc>
                <a:spcPct val="120000"/>
              </a:lnSpc>
              <a:buNone/>
            </a:pPr>
            <a:r>
              <a:rPr lang="en-US" sz="2000" dirty="0" err="1"/>
              <a:t>ip</a:t>
            </a:r>
            <a:r>
              <a:rPr lang="en-US" sz="2000" dirty="0"/>
              <a:t> [ OPTIONS ] tunnel  { COMMAND | help }</a:t>
            </a:r>
          </a:p>
          <a:p>
            <a:pPr marL="0" indent="0">
              <a:lnSpc>
                <a:spcPct val="120000"/>
              </a:lnSpc>
              <a:buNone/>
            </a:pPr>
            <a:endParaRPr lang="en-US" sz="2000" dirty="0"/>
          </a:p>
          <a:p>
            <a:pPr marL="0" indent="0">
              <a:lnSpc>
                <a:spcPct val="120000"/>
              </a:lnSpc>
              <a:buNone/>
            </a:pPr>
            <a:r>
              <a:rPr lang="en-US" sz="2000" dirty="0"/>
              <a:t>       </a:t>
            </a:r>
            <a:r>
              <a:rPr lang="en-US" sz="2000" dirty="0" err="1"/>
              <a:t>ip</a:t>
            </a:r>
            <a:r>
              <a:rPr lang="en-US" sz="2000" dirty="0"/>
              <a:t> tunnel { add | change | del | show | </a:t>
            </a:r>
            <a:r>
              <a:rPr lang="en-US" sz="2000" dirty="0" err="1"/>
              <a:t>prl</a:t>
            </a:r>
            <a:r>
              <a:rPr lang="en-US" sz="2000" dirty="0"/>
              <a:t> } [ NAME ]</a:t>
            </a:r>
          </a:p>
          <a:p>
            <a:pPr marL="0" indent="0">
              <a:lnSpc>
                <a:spcPct val="120000"/>
              </a:lnSpc>
              <a:buNone/>
            </a:pPr>
            <a:r>
              <a:rPr lang="en-US" sz="2000" dirty="0"/>
              <a:t>               [ mode </a:t>
            </a:r>
            <a:r>
              <a:rPr lang="en-US" sz="2000" dirty="0" err="1"/>
              <a:t>MODE</a:t>
            </a:r>
            <a:r>
              <a:rPr lang="en-US" sz="2000" dirty="0"/>
              <a:t> ] [ remote ADDR ] [ local ADDR ]</a:t>
            </a:r>
          </a:p>
          <a:p>
            <a:pPr marL="0" indent="0">
              <a:lnSpc>
                <a:spcPct val="120000"/>
              </a:lnSpc>
              <a:buNone/>
            </a:pPr>
            <a:r>
              <a:rPr lang="en-US" sz="2000" dirty="0"/>
              <a:t>               [ [</a:t>
            </a:r>
            <a:r>
              <a:rPr lang="en-US" sz="2000" dirty="0" err="1"/>
              <a:t>i|o</a:t>
            </a:r>
            <a:r>
              <a:rPr lang="en-US" sz="2000" dirty="0"/>
              <a:t>]</a:t>
            </a:r>
            <a:r>
              <a:rPr lang="en-US" sz="2000" dirty="0" err="1"/>
              <a:t>seq</a:t>
            </a:r>
            <a:r>
              <a:rPr lang="en-US" sz="2000" dirty="0"/>
              <a:t> ] [ [</a:t>
            </a:r>
            <a:r>
              <a:rPr lang="en-US" sz="2000" dirty="0" err="1"/>
              <a:t>i|o</a:t>
            </a:r>
            <a:r>
              <a:rPr lang="en-US" sz="2000" dirty="0"/>
              <a:t>]key </a:t>
            </a:r>
            <a:r>
              <a:rPr lang="en-US" sz="2000" dirty="0" err="1"/>
              <a:t>KEY</a:t>
            </a:r>
            <a:r>
              <a:rPr lang="en-US" sz="2000" dirty="0"/>
              <a:t> ] [ [</a:t>
            </a:r>
            <a:r>
              <a:rPr lang="en-US" sz="2000" dirty="0" err="1"/>
              <a:t>i|o</a:t>
            </a:r>
            <a:r>
              <a:rPr lang="en-US" sz="2000" dirty="0"/>
              <a:t>]</a:t>
            </a:r>
            <a:r>
              <a:rPr lang="en-US" sz="2000" dirty="0" err="1"/>
              <a:t>csum</a:t>
            </a:r>
            <a:r>
              <a:rPr lang="en-US" sz="2000" dirty="0"/>
              <a:t> ] ]</a:t>
            </a:r>
          </a:p>
          <a:p>
            <a:pPr marL="0" indent="0">
              <a:lnSpc>
                <a:spcPct val="120000"/>
              </a:lnSpc>
              <a:buNone/>
            </a:pPr>
            <a:r>
              <a:rPr lang="en-US" sz="2000" dirty="0"/>
              <a:t>               [ </a:t>
            </a:r>
            <a:r>
              <a:rPr lang="en-US" sz="2000" dirty="0" err="1"/>
              <a:t>encaplimit</a:t>
            </a:r>
            <a:r>
              <a:rPr lang="en-US" sz="2000" dirty="0"/>
              <a:t> ELIM ] [ </a:t>
            </a:r>
            <a:r>
              <a:rPr lang="en-US" sz="2000" dirty="0" err="1"/>
              <a:t>ttl</a:t>
            </a:r>
            <a:r>
              <a:rPr lang="en-US" sz="2000" dirty="0"/>
              <a:t> TTL ]</a:t>
            </a:r>
          </a:p>
          <a:p>
            <a:pPr marL="0" indent="0">
              <a:lnSpc>
                <a:spcPct val="120000"/>
              </a:lnSpc>
              <a:buNone/>
            </a:pPr>
            <a:r>
              <a:rPr lang="en-US" sz="2000" dirty="0"/>
              <a:t>               [ </a:t>
            </a:r>
            <a:r>
              <a:rPr lang="en-US" sz="2000" dirty="0" err="1"/>
              <a:t>tos</a:t>
            </a:r>
            <a:r>
              <a:rPr lang="en-US" sz="2000" dirty="0"/>
              <a:t> TOS ] [ </a:t>
            </a:r>
            <a:r>
              <a:rPr lang="en-US" sz="2000" dirty="0" err="1"/>
              <a:t>flowlabel</a:t>
            </a:r>
            <a:r>
              <a:rPr lang="en-US" sz="2000" dirty="0"/>
              <a:t> FLOWLABEL ]</a:t>
            </a:r>
          </a:p>
          <a:p>
            <a:pPr marL="0" indent="0">
              <a:lnSpc>
                <a:spcPct val="120000"/>
              </a:lnSpc>
              <a:buNone/>
            </a:pPr>
            <a:r>
              <a:rPr lang="en-US" sz="2000" dirty="0"/>
              <a:t>               [ </a:t>
            </a:r>
            <a:r>
              <a:rPr lang="en-US" sz="2000" dirty="0" err="1"/>
              <a:t>prl</a:t>
            </a:r>
            <a:r>
              <a:rPr lang="en-US" sz="2000" dirty="0"/>
              <a:t>-default ADDR ] [ </a:t>
            </a:r>
            <a:r>
              <a:rPr lang="en-US" sz="2000" dirty="0" err="1"/>
              <a:t>prl-nodefault</a:t>
            </a:r>
            <a:r>
              <a:rPr lang="en-US" sz="2000" dirty="0"/>
              <a:t> ADDR ] [ </a:t>
            </a:r>
            <a:r>
              <a:rPr lang="en-US" sz="2000" dirty="0" err="1"/>
              <a:t>prl</a:t>
            </a:r>
            <a:r>
              <a:rPr lang="en-US" sz="2000" dirty="0"/>
              <a:t>-delete </a:t>
            </a:r>
            <a:r>
              <a:rPr lang="en-US" sz="2000" dirty="0" smtClean="0"/>
              <a:t>ADDR]</a:t>
            </a:r>
            <a:endParaRPr lang="en-US" sz="2000" dirty="0"/>
          </a:p>
          <a:p>
            <a:pPr marL="0" indent="0">
              <a:lnSpc>
                <a:spcPct val="120000"/>
              </a:lnSpc>
              <a:buNone/>
            </a:pPr>
            <a:r>
              <a:rPr lang="en-US" sz="2000" dirty="0"/>
              <a:t>               [ [no]</a:t>
            </a:r>
            <a:r>
              <a:rPr lang="en-US" sz="2000" dirty="0" err="1"/>
              <a:t>pmtudisc</a:t>
            </a:r>
            <a:r>
              <a:rPr lang="en-US" sz="2000" dirty="0"/>
              <a:t> ] [ </a:t>
            </a:r>
            <a:r>
              <a:rPr lang="en-US" sz="2000" dirty="0" err="1"/>
              <a:t>dev</a:t>
            </a:r>
            <a:r>
              <a:rPr lang="en-US" sz="2000" dirty="0"/>
              <a:t> PHYS_DEV ]</a:t>
            </a:r>
          </a:p>
          <a:p>
            <a:pPr marL="0" indent="0">
              <a:lnSpc>
                <a:spcPct val="120000"/>
              </a:lnSpc>
              <a:buNone/>
            </a:pPr>
            <a:endParaRPr lang="en-US" sz="2000" dirty="0"/>
          </a:p>
        </p:txBody>
      </p:sp>
    </p:spTree>
    <p:extLst>
      <p:ext uri="{BB962C8B-B14F-4D97-AF65-F5344CB8AC3E}">
        <p14:creationId xmlns:p14="http://schemas.microsoft.com/office/powerpoint/2010/main" val="783034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777874"/>
          </a:xfrm>
        </p:spPr>
        <p:txBody>
          <a:bodyPr/>
          <a:lstStyle/>
          <a:p>
            <a:r>
              <a:rPr lang="en-US" dirty="0" smtClean="0"/>
              <a:t>IP Tunnel Example -- Linux</a:t>
            </a:r>
            <a:endParaRPr lang="en-US" dirty="0"/>
          </a:p>
        </p:txBody>
      </p:sp>
      <p:sp>
        <p:nvSpPr>
          <p:cNvPr id="3" name="Content Placeholder 2"/>
          <p:cNvSpPr>
            <a:spLocks noGrp="1"/>
          </p:cNvSpPr>
          <p:nvPr>
            <p:ph idx="1"/>
          </p:nvPr>
        </p:nvSpPr>
        <p:spPr>
          <a:xfrm>
            <a:off x="628650" y="1006474"/>
            <a:ext cx="7886700" cy="5170489"/>
          </a:xfrm>
        </p:spPr>
        <p:txBody>
          <a:bodyPr>
            <a:normAutofit/>
          </a:bodyPr>
          <a:lstStyle/>
          <a:p>
            <a:pPr marL="0" indent="0">
              <a:lnSpc>
                <a:spcPct val="120000"/>
              </a:lnSpc>
              <a:buNone/>
            </a:pPr>
            <a:endParaRPr lang="en-US" dirty="0"/>
          </a:p>
          <a:p>
            <a:pPr marL="0" indent="0">
              <a:lnSpc>
                <a:spcPct val="120000"/>
              </a:lnSpc>
              <a:buNone/>
            </a:pPr>
            <a:r>
              <a:rPr lang="en-US" sz="2000" dirty="0"/>
              <a:t>       MODE :=  { </a:t>
            </a:r>
            <a:r>
              <a:rPr lang="en-US" sz="2000" dirty="0" err="1"/>
              <a:t>ipip</a:t>
            </a:r>
            <a:r>
              <a:rPr lang="en-US" sz="2000" dirty="0"/>
              <a:t> | </a:t>
            </a:r>
            <a:r>
              <a:rPr lang="en-US" sz="2000" dirty="0" err="1"/>
              <a:t>gre</a:t>
            </a:r>
            <a:r>
              <a:rPr lang="en-US" sz="2000" dirty="0"/>
              <a:t> | sit | </a:t>
            </a:r>
            <a:r>
              <a:rPr lang="en-US" sz="2000" dirty="0" err="1"/>
              <a:t>isatap</a:t>
            </a:r>
            <a:r>
              <a:rPr lang="en-US" sz="2000" dirty="0"/>
              <a:t> | ip6ip6 | ipip6 | ip6gre | </a:t>
            </a:r>
            <a:r>
              <a:rPr lang="en-US" sz="2000" dirty="0" smtClean="0"/>
              <a:t>any }</a:t>
            </a:r>
            <a:endParaRPr lang="en-US" sz="2000" dirty="0"/>
          </a:p>
          <a:p>
            <a:pPr marL="0" indent="0">
              <a:lnSpc>
                <a:spcPct val="120000"/>
              </a:lnSpc>
              <a:buNone/>
            </a:pPr>
            <a:r>
              <a:rPr lang="en-US" sz="2000" dirty="0"/>
              <a:t>       ADDR := { IP_ADDRESS | any </a:t>
            </a:r>
            <a:r>
              <a:rPr lang="en-US" sz="2000" dirty="0" smtClean="0"/>
              <a:t>}</a:t>
            </a:r>
            <a:endParaRPr lang="en-US" sz="2000" dirty="0"/>
          </a:p>
          <a:p>
            <a:pPr marL="0" indent="0">
              <a:lnSpc>
                <a:spcPct val="120000"/>
              </a:lnSpc>
              <a:buNone/>
            </a:pPr>
            <a:r>
              <a:rPr lang="en-US" sz="2000" dirty="0"/>
              <a:t>       TOS := { STRING | 00..ff | inherit | inherit/STRING | inherit/00..</a:t>
            </a:r>
            <a:r>
              <a:rPr lang="en-US" sz="2000" dirty="0" smtClean="0"/>
              <a:t>ff}</a:t>
            </a:r>
            <a:endParaRPr lang="en-US" sz="2000" dirty="0"/>
          </a:p>
          <a:p>
            <a:pPr marL="0" indent="0">
              <a:lnSpc>
                <a:spcPct val="120000"/>
              </a:lnSpc>
              <a:buNone/>
            </a:pPr>
            <a:r>
              <a:rPr lang="en-US" sz="2000" dirty="0"/>
              <a:t>       ELIM := { none | 0..255 </a:t>
            </a:r>
            <a:r>
              <a:rPr lang="en-US" sz="2000" dirty="0" smtClean="0"/>
              <a:t>}</a:t>
            </a:r>
            <a:endParaRPr lang="en-US" sz="2000" dirty="0"/>
          </a:p>
          <a:p>
            <a:pPr marL="0" indent="0">
              <a:lnSpc>
                <a:spcPct val="120000"/>
              </a:lnSpc>
              <a:buNone/>
            </a:pPr>
            <a:r>
              <a:rPr lang="en-US" sz="2000" dirty="0"/>
              <a:t>       TTL := { 1..255 | inherit </a:t>
            </a:r>
            <a:r>
              <a:rPr lang="en-US" sz="2000" dirty="0" smtClean="0"/>
              <a:t>}</a:t>
            </a:r>
            <a:endParaRPr lang="en-US" sz="2000" dirty="0"/>
          </a:p>
          <a:p>
            <a:pPr marL="0" indent="0">
              <a:lnSpc>
                <a:spcPct val="120000"/>
              </a:lnSpc>
              <a:buNone/>
            </a:pPr>
            <a:r>
              <a:rPr lang="en-US" sz="2000" dirty="0"/>
              <a:t>       KEY := { DOTTED_QUAD | NUMBER </a:t>
            </a:r>
            <a:r>
              <a:rPr lang="en-US" sz="2000" dirty="0" smtClean="0"/>
              <a:t>}</a:t>
            </a:r>
            <a:endParaRPr lang="en-US" sz="2000" dirty="0"/>
          </a:p>
          <a:p>
            <a:pPr marL="0" indent="0">
              <a:lnSpc>
                <a:spcPct val="120000"/>
              </a:lnSpc>
              <a:buNone/>
            </a:pPr>
            <a:r>
              <a:rPr lang="en-US" sz="2000" dirty="0"/>
              <a:t>       TIME := NUMBER[</a:t>
            </a:r>
            <a:r>
              <a:rPr lang="en-US" sz="2000" dirty="0" err="1"/>
              <a:t>s|ms</a:t>
            </a:r>
            <a:r>
              <a:rPr lang="en-US" sz="2000" dirty="0"/>
              <a:t>]</a:t>
            </a:r>
          </a:p>
        </p:txBody>
      </p:sp>
    </p:spTree>
    <p:extLst>
      <p:ext uri="{BB962C8B-B14F-4D97-AF65-F5344CB8AC3E}">
        <p14:creationId xmlns:p14="http://schemas.microsoft.com/office/powerpoint/2010/main" val="340825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b="1" dirty="0" smtClean="0"/>
              <a:t>Tunnels</a:t>
            </a:r>
          </a:p>
          <a:p>
            <a:pPr marL="800100" lvl="1" indent="-457200">
              <a:buFont typeface="+mj-lt"/>
              <a:buAutoNum type="arabicPeriod"/>
            </a:pPr>
            <a:r>
              <a:rPr lang="en-US" sz="2000" dirty="0" smtClean="0"/>
              <a:t>Routing Protocols -- RIP, </a:t>
            </a:r>
            <a:r>
              <a:rPr lang="en-US" sz="2000" dirty="0" err="1" smtClean="0"/>
              <a:t>RIPng</a:t>
            </a:r>
            <a:endParaRPr lang="en-US" sz="2000" dirty="0" smtClean="0"/>
          </a:p>
          <a:p>
            <a:pPr marL="800100" lvl="1" indent="-457200">
              <a:buFont typeface="+mj-lt"/>
              <a:buAutoNum type="arabicPeriod"/>
            </a:pPr>
            <a:r>
              <a:rPr lang="en-US" sz="2000" dirty="0" smtClean="0"/>
              <a:t>Routing Protocols -- OSPF</a:t>
            </a:r>
          </a:p>
          <a:p>
            <a:pPr marL="800100" lvl="1" indent="-457200">
              <a:buFont typeface="+mj-lt"/>
              <a:buAutoNum type="arabicPeriod"/>
            </a:pPr>
            <a:r>
              <a:rPr lang="en-US" sz="2000" dirty="0" smtClean="0"/>
              <a:t>IS-IS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2595422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3" name="Text Box 6"/>
          <p:cNvSpPr txBox="1">
            <a:spLocks noChangeArrowheads="1"/>
          </p:cNvSpPr>
          <p:nvPr/>
        </p:nvSpPr>
        <p:spPr bwMode="auto">
          <a:xfrm>
            <a:off x="228600" y="0"/>
            <a:ext cx="6915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27.3   TRANSITION FROM IPv4 </a:t>
            </a:r>
            <a:br>
              <a:rPr lang="en-US" altLang="en-US" sz="3600">
                <a:solidFill>
                  <a:schemeClr val="bg1"/>
                </a:solidFill>
                <a:latin typeface="Arial" panose="020B0604020202020204" pitchFamily="34" charset="0"/>
              </a:rPr>
            </a:br>
            <a:r>
              <a:rPr lang="en-US" altLang="en-US" sz="3600">
                <a:solidFill>
                  <a:schemeClr val="bg1"/>
                </a:solidFill>
                <a:latin typeface="Arial" panose="020B0604020202020204" pitchFamily="34" charset="0"/>
              </a:rPr>
              <a:t>          TO IPv6</a:t>
            </a:r>
          </a:p>
        </p:txBody>
      </p:sp>
      <p:sp>
        <p:nvSpPr>
          <p:cNvPr id="475143" name="Rectangle 7"/>
          <p:cNvSpPr>
            <a:spLocks noChangeArrowheads="1"/>
          </p:cNvSpPr>
          <p:nvPr/>
        </p:nvSpPr>
        <p:spPr bwMode="auto">
          <a:xfrm>
            <a:off x="533400" y="13716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en-US" sz="2000" i="1">
                <a:effectLst>
                  <a:outerShdw blurRad="38100" dist="38100" dir="2700000" algn="tl">
                    <a:srgbClr val="C0C0C0"/>
                  </a:outerShdw>
                </a:effectLst>
                <a:latin typeface="Times New Roman" panose="02020603050405020304" pitchFamily="18" charset="0"/>
              </a:rPr>
              <a:t>Three strategies have been devised by the IETF to provide for a smooth transition from IPv4 to IPv6.</a:t>
            </a:r>
          </a:p>
        </p:txBody>
      </p:sp>
      <p:sp>
        <p:nvSpPr>
          <p:cNvPr id="475144" name="Rectangle 8"/>
          <p:cNvSpPr>
            <a:spLocks noChangeArrowheads="1"/>
          </p:cNvSpPr>
          <p:nvPr/>
        </p:nvSpPr>
        <p:spPr bwMode="auto">
          <a:xfrm>
            <a:off x="685800" y="3870325"/>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475145" name="Rectangle 9"/>
          <p:cNvSpPr>
            <a:spLocks noChangeArrowheads="1"/>
          </p:cNvSpPr>
          <p:nvPr/>
        </p:nvSpPr>
        <p:spPr bwMode="auto">
          <a:xfrm>
            <a:off x="685800" y="4403725"/>
            <a:ext cx="7315200" cy="1006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effectLst>
                  <a:outerShdw blurRad="38100" dist="38100" dir="2700000" algn="tl">
                    <a:srgbClr val="C0C0C0"/>
                  </a:outerShdw>
                </a:effectLst>
                <a:latin typeface="Times New Roman" panose="02020603050405020304" pitchFamily="18" charset="0"/>
              </a:rPr>
              <a:t>Dual Stack </a:t>
            </a:r>
          </a:p>
          <a:p>
            <a:pPr>
              <a:defRPr/>
            </a:pPr>
            <a:r>
              <a:rPr lang="en-US" altLang="en-US" sz="2000" i="1">
                <a:effectLst>
                  <a:outerShdw blurRad="38100" dist="38100" dir="2700000" algn="tl">
                    <a:srgbClr val="C0C0C0"/>
                  </a:outerShdw>
                </a:effectLst>
                <a:latin typeface="Times New Roman" panose="02020603050405020304" pitchFamily="18" charset="0"/>
              </a:rPr>
              <a:t>Tunneling </a:t>
            </a:r>
          </a:p>
          <a:p>
            <a:pPr>
              <a:defRPr/>
            </a:pPr>
            <a:r>
              <a:rPr lang="en-US" altLang="en-US" sz="2000" i="1">
                <a:effectLst>
                  <a:outerShdw blurRad="38100" dist="38100" dir="2700000" algn="tl">
                    <a:srgbClr val="C0C0C0"/>
                  </a:outerShdw>
                </a:effectLst>
                <a:latin typeface="Times New Roman" panose="02020603050405020304" pitchFamily="18" charset="0"/>
              </a:rPr>
              <a:t>Header Translation </a:t>
            </a:r>
          </a:p>
        </p:txBody>
      </p:sp>
      <p:sp>
        <p:nvSpPr>
          <p:cNvPr id="2" name="Title 1"/>
          <p:cNvSpPr>
            <a:spLocks noGrp="1"/>
          </p:cNvSpPr>
          <p:nvPr>
            <p:ph type="title"/>
          </p:nvPr>
        </p:nvSpPr>
        <p:spPr>
          <a:xfrm>
            <a:off x="628650" y="365127"/>
            <a:ext cx="7886700" cy="1006474"/>
          </a:xfrm>
        </p:spPr>
        <p:txBody>
          <a:bodyPr/>
          <a:lstStyle/>
          <a:p>
            <a:r>
              <a:rPr lang="en-US" dirty="0" smtClean="0"/>
              <a:t>Transformation From IPv4 to IPv6</a:t>
            </a:r>
            <a:endParaRPr lang="en-US" dirty="0"/>
          </a:p>
        </p:txBody>
      </p:sp>
    </p:spTree>
    <p:extLst>
      <p:ext uri="{BB962C8B-B14F-4D97-AF65-F5344CB8AC3E}">
        <p14:creationId xmlns:p14="http://schemas.microsoft.com/office/powerpoint/2010/main" val="2171858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2"/>
          <p:cNvSpPr txBox="1">
            <a:spLocks noChangeArrowheads="1"/>
          </p:cNvSpPr>
          <p:nvPr/>
        </p:nvSpPr>
        <p:spPr bwMode="auto">
          <a:xfrm>
            <a:off x="609600" y="304800"/>
            <a:ext cx="60198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200" b="0" dirty="0" smtClean="0">
                <a:latin typeface="+mj-lt"/>
              </a:rPr>
              <a:t>Three </a:t>
            </a:r>
            <a:r>
              <a:rPr lang="en-US" altLang="en-US" sz="3200" b="0" dirty="0">
                <a:latin typeface="+mj-lt"/>
              </a:rPr>
              <a:t>transition strategies</a:t>
            </a:r>
          </a:p>
        </p:txBody>
      </p:sp>
      <p:pic>
        <p:nvPicPr>
          <p:cNvPr id="6452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2159000"/>
            <a:ext cx="8232775"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178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2"/>
          <p:cNvSpPr txBox="1">
            <a:spLocks noChangeArrowheads="1"/>
          </p:cNvSpPr>
          <p:nvPr/>
        </p:nvSpPr>
        <p:spPr bwMode="auto">
          <a:xfrm>
            <a:off x="304800" y="36871"/>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dirty="0" smtClean="0">
                <a:latin typeface="+mj-lt"/>
              </a:rPr>
              <a:t>Dual </a:t>
            </a:r>
            <a:r>
              <a:rPr lang="en-US" altLang="en-US" sz="2800" dirty="0">
                <a:latin typeface="+mj-lt"/>
              </a:rPr>
              <a:t>stack</a:t>
            </a:r>
          </a:p>
        </p:txBody>
      </p:sp>
      <p:pic>
        <p:nvPicPr>
          <p:cNvPr id="6554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758825"/>
            <a:ext cx="5694362" cy="579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100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ext Box 2"/>
          <p:cNvSpPr txBox="1">
            <a:spLocks noChangeArrowheads="1"/>
          </p:cNvSpPr>
          <p:nvPr/>
        </p:nvSpPr>
        <p:spPr bwMode="auto">
          <a:xfrm>
            <a:off x="331788" y="3048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smtClean="0">
                <a:latin typeface="+mj-lt"/>
              </a:rPr>
              <a:t>Tunneling </a:t>
            </a:r>
            <a:r>
              <a:rPr lang="en-US" altLang="en-US" sz="2800" b="1" dirty="0">
                <a:latin typeface="+mj-lt"/>
              </a:rPr>
              <a:t>strategy</a:t>
            </a:r>
          </a:p>
        </p:txBody>
      </p:sp>
      <p:pic>
        <p:nvPicPr>
          <p:cNvPr id="64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8" y="3352800"/>
            <a:ext cx="8126412" cy="123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0509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4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25" y="2286000"/>
            <a:ext cx="1133475"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219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1038"/>
                                        </p:tgtEl>
                                        <p:attrNameLst>
                                          <p:attrName>style.visibility</p:attrName>
                                        </p:attrNameLst>
                                      </p:cBhvr>
                                      <p:to>
                                        <p:strVal val="visible"/>
                                      </p:to>
                                    </p:set>
                                    <p:anim calcmode="lin" valueType="num">
                                      <p:cBhvr>
                                        <p:cTn id="11" dur="500" fill="hold"/>
                                        <p:tgtEl>
                                          <p:spTgt spid="641038"/>
                                        </p:tgtEl>
                                        <p:attrNameLst>
                                          <p:attrName>ppt_w</p:attrName>
                                        </p:attrNameLst>
                                      </p:cBhvr>
                                      <p:tavLst>
                                        <p:tav tm="0">
                                          <p:val>
                                            <p:fltVal val="0"/>
                                          </p:val>
                                        </p:tav>
                                        <p:tav tm="100000">
                                          <p:val>
                                            <p:strVal val="#ppt_w"/>
                                          </p:val>
                                        </p:tav>
                                      </p:tavLst>
                                    </p:anim>
                                    <p:anim calcmode="lin" valueType="num">
                                      <p:cBhvr>
                                        <p:cTn id="12" dur="500" fill="hold"/>
                                        <p:tgtEl>
                                          <p:spTgt spid="641038"/>
                                        </p:tgtEl>
                                        <p:attrNameLst>
                                          <p:attrName>ppt_h</p:attrName>
                                        </p:attrNameLst>
                                      </p:cBhvr>
                                      <p:tavLst>
                                        <p:tav tm="0">
                                          <p:val>
                                            <p:fltVal val="0"/>
                                          </p:val>
                                        </p:tav>
                                        <p:tav tm="100000">
                                          <p:val>
                                            <p:strVal val="#ppt_h"/>
                                          </p:val>
                                        </p:tav>
                                      </p:tavLst>
                                    </p:anim>
                                    <p:animEffect transition="in" filter="fade">
                                      <p:cBhvr>
                                        <p:cTn id="13" dur="500"/>
                                        <p:tgtEl>
                                          <p:spTgt spid="6410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nodeType="clickEffect">
                                  <p:stCondLst>
                                    <p:cond delay="0"/>
                                  </p:stCondLst>
                                  <p:childTnLst>
                                    <p:animEffect transition="out" filter="blinds(horizontal)">
                                      <p:cBhvr>
                                        <p:cTn id="17" dur="500"/>
                                        <p:tgtEl>
                                          <p:spTgt spid="641038"/>
                                        </p:tgtEl>
                                      </p:cBhvr>
                                    </p:animEffect>
                                    <p:set>
                                      <p:cBhvr>
                                        <p:cTn id="18" dur="1" fill="hold">
                                          <p:stCondLst>
                                            <p:cond delay="499"/>
                                          </p:stCondLst>
                                        </p:cTn>
                                        <p:tgtEl>
                                          <p:spTgt spid="641038"/>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641040"/>
                                        </p:tgtEl>
                                        <p:attrNameLst>
                                          <p:attrName>style.visibility</p:attrName>
                                        </p:attrNameLst>
                                      </p:cBhvr>
                                      <p:to>
                                        <p:strVal val="visible"/>
                                      </p:to>
                                    </p:set>
                                    <p:anim calcmode="lin" valueType="num">
                                      <p:cBhvr>
                                        <p:cTn id="23" dur="500" fill="hold"/>
                                        <p:tgtEl>
                                          <p:spTgt spid="641040"/>
                                        </p:tgtEl>
                                        <p:attrNameLst>
                                          <p:attrName>ppt_w</p:attrName>
                                        </p:attrNameLst>
                                      </p:cBhvr>
                                      <p:tavLst>
                                        <p:tav tm="0">
                                          <p:val>
                                            <p:fltVal val="0"/>
                                          </p:val>
                                        </p:tav>
                                        <p:tav tm="100000">
                                          <p:val>
                                            <p:strVal val="#ppt_w"/>
                                          </p:val>
                                        </p:tav>
                                      </p:tavLst>
                                    </p:anim>
                                    <p:anim calcmode="lin" valueType="num">
                                      <p:cBhvr>
                                        <p:cTn id="24" dur="500" fill="hold"/>
                                        <p:tgtEl>
                                          <p:spTgt spid="641040"/>
                                        </p:tgtEl>
                                        <p:attrNameLst>
                                          <p:attrName>ppt_h</p:attrName>
                                        </p:attrNameLst>
                                      </p:cBhvr>
                                      <p:tavLst>
                                        <p:tav tm="0">
                                          <p:val>
                                            <p:fltVal val="0"/>
                                          </p:val>
                                        </p:tav>
                                        <p:tav tm="100000">
                                          <p:val>
                                            <p:strVal val="#ppt_h"/>
                                          </p:val>
                                        </p:tav>
                                      </p:tavLst>
                                    </p:anim>
                                    <p:animEffect transition="in" filter="fade">
                                      <p:cBhvr>
                                        <p:cTn id="25" dur="500"/>
                                        <p:tgtEl>
                                          <p:spTgt spid="6410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xit" presetSubtype="10" fill="hold" nodeType="clickEffect">
                                  <p:stCondLst>
                                    <p:cond delay="0"/>
                                  </p:stCondLst>
                                  <p:childTnLst>
                                    <p:animEffect transition="out" filter="blinds(horizontal)">
                                      <p:cBhvr>
                                        <p:cTn id="29" dur="500"/>
                                        <p:tgtEl>
                                          <p:spTgt spid="641040"/>
                                        </p:tgtEl>
                                      </p:cBhvr>
                                    </p:animEffect>
                                    <p:set>
                                      <p:cBhvr>
                                        <p:cTn id="30" dur="1" fill="hold">
                                          <p:stCondLst>
                                            <p:cond delay="499"/>
                                          </p:stCondLst>
                                        </p:cTn>
                                        <p:tgtEl>
                                          <p:spTgt spid="64104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41039"/>
                                        </p:tgtEl>
                                        <p:attrNameLst>
                                          <p:attrName>style.visibility</p:attrName>
                                        </p:attrNameLst>
                                      </p:cBhvr>
                                      <p:to>
                                        <p:strVal val="visible"/>
                                      </p:to>
                                    </p:set>
                                    <p:anim calcmode="lin" valueType="num">
                                      <p:cBhvr>
                                        <p:cTn id="35" dur="500" fill="hold"/>
                                        <p:tgtEl>
                                          <p:spTgt spid="641039"/>
                                        </p:tgtEl>
                                        <p:attrNameLst>
                                          <p:attrName>ppt_w</p:attrName>
                                        </p:attrNameLst>
                                      </p:cBhvr>
                                      <p:tavLst>
                                        <p:tav tm="0">
                                          <p:val>
                                            <p:fltVal val="0"/>
                                          </p:val>
                                        </p:tav>
                                        <p:tav tm="100000">
                                          <p:val>
                                            <p:strVal val="#ppt_w"/>
                                          </p:val>
                                        </p:tav>
                                      </p:tavLst>
                                    </p:anim>
                                    <p:anim calcmode="lin" valueType="num">
                                      <p:cBhvr>
                                        <p:cTn id="36" dur="500" fill="hold"/>
                                        <p:tgtEl>
                                          <p:spTgt spid="641039"/>
                                        </p:tgtEl>
                                        <p:attrNameLst>
                                          <p:attrName>ppt_h</p:attrName>
                                        </p:attrNameLst>
                                      </p:cBhvr>
                                      <p:tavLst>
                                        <p:tav tm="0">
                                          <p:val>
                                            <p:fltVal val="0"/>
                                          </p:val>
                                        </p:tav>
                                        <p:tav tm="100000">
                                          <p:val>
                                            <p:strVal val="#ppt_h"/>
                                          </p:val>
                                        </p:tav>
                                      </p:tavLst>
                                    </p:anim>
                                    <p:animEffect transition="in" filter="fade">
                                      <p:cBhvr>
                                        <p:cTn id="37" dur="500"/>
                                        <p:tgtEl>
                                          <p:spTgt spid="6410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nodeType="clickEffect">
                                  <p:stCondLst>
                                    <p:cond delay="0"/>
                                  </p:stCondLst>
                                  <p:childTnLst>
                                    <p:animEffect transition="out" filter="blinds(horizontal)">
                                      <p:cBhvr>
                                        <p:cTn id="41" dur="500"/>
                                        <p:tgtEl>
                                          <p:spTgt spid="641039"/>
                                        </p:tgtEl>
                                      </p:cBhvr>
                                    </p:animEffect>
                                    <p:set>
                                      <p:cBhvr>
                                        <p:cTn id="42" dur="1" fill="hold">
                                          <p:stCondLst>
                                            <p:cond delay="499"/>
                                          </p:stCondLst>
                                        </p:cTn>
                                        <p:tgtEl>
                                          <p:spTgt spid="641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ext Box 2"/>
          <p:cNvSpPr txBox="1">
            <a:spLocks noChangeArrowheads="1"/>
          </p:cNvSpPr>
          <p:nvPr/>
        </p:nvSpPr>
        <p:spPr bwMode="auto">
          <a:xfrm>
            <a:off x="370810" y="38100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smtClean="0">
                <a:latin typeface="+mj-lt"/>
              </a:rPr>
              <a:t>Header </a:t>
            </a:r>
            <a:r>
              <a:rPr lang="en-US" altLang="en-US" sz="2800" b="1" dirty="0">
                <a:latin typeface="+mj-lt"/>
              </a:rPr>
              <a:t>translation strategy</a:t>
            </a:r>
          </a:p>
        </p:txBody>
      </p:sp>
      <p:pic>
        <p:nvPicPr>
          <p:cNvPr id="64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2590800"/>
            <a:ext cx="811688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03538"/>
            <a:ext cx="104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8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895600"/>
            <a:ext cx="106045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431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3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43084"/>
                                        </p:tgtEl>
                                        <p:attrNameLst>
                                          <p:attrName>style.visibility</p:attrName>
                                        </p:attrNameLst>
                                      </p:cBhvr>
                                      <p:to>
                                        <p:strVal val="visible"/>
                                      </p:to>
                                    </p:set>
                                    <p:anim calcmode="lin" valueType="num">
                                      <p:cBhvr>
                                        <p:cTn id="11" dur="500" fill="hold"/>
                                        <p:tgtEl>
                                          <p:spTgt spid="643084"/>
                                        </p:tgtEl>
                                        <p:attrNameLst>
                                          <p:attrName>ppt_w</p:attrName>
                                        </p:attrNameLst>
                                      </p:cBhvr>
                                      <p:tavLst>
                                        <p:tav tm="0">
                                          <p:val>
                                            <p:fltVal val="0"/>
                                          </p:val>
                                        </p:tav>
                                        <p:tav tm="100000">
                                          <p:val>
                                            <p:strVal val="#ppt_w"/>
                                          </p:val>
                                        </p:tav>
                                      </p:tavLst>
                                    </p:anim>
                                    <p:anim calcmode="lin" valueType="num">
                                      <p:cBhvr>
                                        <p:cTn id="12" dur="500" fill="hold"/>
                                        <p:tgtEl>
                                          <p:spTgt spid="643084"/>
                                        </p:tgtEl>
                                        <p:attrNameLst>
                                          <p:attrName>ppt_h</p:attrName>
                                        </p:attrNameLst>
                                      </p:cBhvr>
                                      <p:tavLst>
                                        <p:tav tm="0">
                                          <p:val>
                                            <p:fltVal val="0"/>
                                          </p:val>
                                        </p:tav>
                                        <p:tav tm="100000">
                                          <p:val>
                                            <p:strVal val="#ppt_h"/>
                                          </p:val>
                                        </p:tav>
                                      </p:tavLst>
                                    </p:anim>
                                    <p:animEffect transition="in" filter="fade">
                                      <p:cBhvr>
                                        <p:cTn id="13" dur="500"/>
                                        <p:tgtEl>
                                          <p:spTgt spid="6430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xit" presetSubtype="32" fill="hold" nodeType="clickEffect">
                                  <p:stCondLst>
                                    <p:cond delay="0"/>
                                  </p:stCondLst>
                                  <p:childTnLst>
                                    <p:anim calcmode="lin" valueType="num">
                                      <p:cBhvr>
                                        <p:cTn id="17" dur="500"/>
                                        <p:tgtEl>
                                          <p:spTgt spid="643084"/>
                                        </p:tgtEl>
                                        <p:attrNameLst>
                                          <p:attrName>ppt_w</p:attrName>
                                        </p:attrNameLst>
                                      </p:cBhvr>
                                      <p:tavLst>
                                        <p:tav tm="0">
                                          <p:val>
                                            <p:strVal val="ppt_w"/>
                                          </p:val>
                                        </p:tav>
                                        <p:tav tm="100000">
                                          <p:val>
                                            <p:fltVal val="0"/>
                                          </p:val>
                                        </p:tav>
                                      </p:tavLst>
                                    </p:anim>
                                    <p:anim calcmode="lin" valueType="num">
                                      <p:cBhvr>
                                        <p:cTn id="18" dur="500"/>
                                        <p:tgtEl>
                                          <p:spTgt spid="643084"/>
                                        </p:tgtEl>
                                        <p:attrNameLst>
                                          <p:attrName>ppt_h</p:attrName>
                                        </p:attrNameLst>
                                      </p:cBhvr>
                                      <p:tavLst>
                                        <p:tav tm="0">
                                          <p:val>
                                            <p:strVal val="ppt_h"/>
                                          </p:val>
                                        </p:tav>
                                        <p:tav tm="100000">
                                          <p:val>
                                            <p:fltVal val="0"/>
                                          </p:val>
                                        </p:tav>
                                      </p:tavLst>
                                    </p:anim>
                                    <p:set>
                                      <p:cBhvr>
                                        <p:cTn id="19" dur="1" fill="hold">
                                          <p:stCondLst>
                                            <p:cond delay="499"/>
                                          </p:stCondLst>
                                        </p:cTn>
                                        <p:tgtEl>
                                          <p:spTgt spid="643084"/>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643085"/>
                                        </p:tgtEl>
                                        <p:attrNameLst>
                                          <p:attrName>style.visibility</p:attrName>
                                        </p:attrNameLst>
                                      </p:cBhvr>
                                      <p:to>
                                        <p:strVal val="visible"/>
                                      </p:to>
                                    </p:set>
                                    <p:anim calcmode="lin" valueType="num">
                                      <p:cBhvr>
                                        <p:cTn id="24" dur="500" fill="hold"/>
                                        <p:tgtEl>
                                          <p:spTgt spid="643085"/>
                                        </p:tgtEl>
                                        <p:attrNameLst>
                                          <p:attrName>ppt_w</p:attrName>
                                        </p:attrNameLst>
                                      </p:cBhvr>
                                      <p:tavLst>
                                        <p:tav tm="0">
                                          <p:val>
                                            <p:fltVal val="0"/>
                                          </p:val>
                                        </p:tav>
                                        <p:tav tm="100000">
                                          <p:val>
                                            <p:strVal val="#ppt_w"/>
                                          </p:val>
                                        </p:tav>
                                      </p:tavLst>
                                    </p:anim>
                                    <p:anim calcmode="lin" valueType="num">
                                      <p:cBhvr>
                                        <p:cTn id="25" dur="500" fill="hold"/>
                                        <p:tgtEl>
                                          <p:spTgt spid="643085"/>
                                        </p:tgtEl>
                                        <p:attrNameLst>
                                          <p:attrName>ppt_h</p:attrName>
                                        </p:attrNameLst>
                                      </p:cBhvr>
                                      <p:tavLst>
                                        <p:tav tm="0">
                                          <p:val>
                                            <p:fltVal val="0"/>
                                          </p:val>
                                        </p:tav>
                                        <p:tav tm="100000">
                                          <p:val>
                                            <p:strVal val="#ppt_h"/>
                                          </p:val>
                                        </p:tav>
                                      </p:tavLst>
                                    </p:anim>
                                    <p:animEffect transition="in" filter="fade">
                                      <p:cBhvr>
                                        <p:cTn id="26" dur="500"/>
                                        <p:tgtEl>
                                          <p:spTgt spid="6430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xit" presetSubtype="32" fill="hold" nodeType="clickEffect">
                                  <p:stCondLst>
                                    <p:cond delay="0"/>
                                  </p:stCondLst>
                                  <p:childTnLst>
                                    <p:anim calcmode="lin" valueType="num">
                                      <p:cBhvr>
                                        <p:cTn id="30" dur="500"/>
                                        <p:tgtEl>
                                          <p:spTgt spid="643085"/>
                                        </p:tgtEl>
                                        <p:attrNameLst>
                                          <p:attrName>ppt_w</p:attrName>
                                        </p:attrNameLst>
                                      </p:cBhvr>
                                      <p:tavLst>
                                        <p:tav tm="0">
                                          <p:val>
                                            <p:strVal val="ppt_w"/>
                                          </p:val>
                                        </p:tav>
                                        <p:tav tm="100000">
                                          <p:val>
                                            <p:fltVal val="0"/>
                                          </p:val>
                                        </p:tav>
                                      </p:tavLst>
                                    </p:anim>
                                    <p:anim calcmode="lin" valueType="num">
                                      <p:cBhvr>
                                        <p:cTn id="31" dur="500"/>
                                        <p:tgtEl>
                                          <p:spTgt spid="643085"/>
                                        </p:tgtEl>
                                        <p:attrNameLst>
                                          <p:attrName>ppt_h</p:attrName>
                                        </p:attrNameLst>
                                      </p:cBhvr>
                                      <p:tavLst>
                                        <p:tav tm="0">
                                          <p:val>
                                            <p:strVal val="ppt_h"/>
                                          </p:val>
                                        </p:tav>
                                        <p:tav tm="100000">
                                          <p:val>
                                            <p:fltVal val="0"/>
                                          </p:val>
                                        </p:tav>
                                      </p:tavLst>
                                    </p:anim>
                                    <p:set>
                                      <p:cBhvr>
                                        <p:cTn id="32" dur="1" fill="hold">
                                          <p:stCondLst>
                                            <p:cond delay="499"/>
                                          </p:stCondLst>
                                        </p:cTn>
                                        <p:tgtEl>
                                          <p:spTgt spid="6430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sz="3200"/>
              <a:t>Naming Services</a:t>
            </a:r>
          </a:p>
        </p:txBody>
      </p:sp>
      <p:sp>
        <p:nvSpPr>
          <p:cNvPr id="99331" name="Rectangle 3"/>
          <p:cNvSpPr>
            <a:spLocks noGrp="1" noChangeArrowheads="1"/>
          </p:cNvSpPr>
          <p:nvPr>
            <p:ph type="body" idx="1"/>
          </p:nvPr>
        </p:nvSpPr>
        <p:spPr/>
        <p:txBody>
          <a:bodyPr>
            <a:normAutofit/>
          </a:bodyPr>
          <a:lstStyle/>
          <a:p>
            <a:r>
              <a:rPr lang="en-US" altLang="en-US" sz="2400" dirty="0"/>
              <a:t>DNS must be included in transition strategy</a:t>
            </a:r>
          </a:p>
          <a:p>
            <a:r>
              <a:rPr lang="en-US" altLang="en-US" sz="2400" dirty="0"/>
              <a:t>Resolving Names:</a:t>
            </a:r>
          </a:p>
          <a:p>
            <a:pPr lvl="1"/>
            <a:r>
              <a:rPr lang="en-US" altLang="en-US" sz="2400" dirty="0"/>
              <a:t>IPv4 specifies “A” records</a:t>
            </a:r>
          </a:p>
          <a:p>
            <a:pPr lvl="1"/>
            <a:r>
              <a:rPr lang="en-US" altLang="en-US" sz="2400" dirty="0"/>
              <a:t>IPv6 specifies “AAAA” records </a:t>
            </a:r>
            <a:endParaRPr lang="en-US" altLang="en-US" sz="2400" b="1" dirty="0">
              <a:solidFill>
                <a:srgbClr val="FF0000"/>
              </a:solidFill>
            </a:endParaRPr>
          </a:p>
          <a:p>
            <a:r>
              <a:rPr lang="en-US" altLang="en-US" sz="2400" dirty="0"/>
              <a:t>Applications should be aware of both records</a:t>
            </a:r>
          </a:p>
          <a:p>
            <a:r>
              <a:rPr lang="en-US" altLang="en-US" sz="2400" dirty="0"/>
              <a:t>Will require development update and thorough testing</a:t>
            </a:r>
          </a:p>
          <a:p>
            <a:r>
              <a:rPr lang="en-US" altLang="en-US" sz="2400" dirty="0"/>
              <a:t>Tools like “Scrubber” by Sun make it easy</a:t>
            </a:r>
          </a:p>
        </p:txBody>
      </p:sp>
    </p:spTree>
    <p:extLst>
      <p:ext uri="{BB962C8B-B14F-4D97-AF65-F5344CB8AC3E}">
        <p14:creationId xmlns:p14="http://schemas.microsoft.com/office/powerpoint/2010/main" val="2016432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304800"/>
            <a:ext cx="7793038" cy="914400"/>
          </a:xfrm>
        </p:spPr>
        <p:txBody>
          <a:bodyPr/>
          <a:lstStyle/>
          <a:p>
            <a:r>
              <a:rPr lang="en-US" altLang="en-US" sz="3200" dirty="0"/>
              <a:t>Naming Services</a:t>
            </a:r>
          </a:p>
        </p:txBody>
      </p:sp>
      <p:sp>
        <p:nvSpPr>
          <p:cNvPr id="26627" name="Rectangle 3"/>
          <p:cNvSpPr>
            <a:spLocks noGrp="1" noChangeArrowheads="1"/>
          </p:cNvSpPr>
          <p:nvPr>
            <p:ph type="body" sz="half" idx="1"/>
          </p:nvPr>
        </p:nvSpPr>
        <p:spPr>
          <a:xfrm>
            <a:off x="914400" y="1600200"/>
            <a:ext cx="3810000" cy="762000"/>
          </a:xfrm>
        </p:spPr>
        <p:txBody>
          <a:bodyPr/>
          <a:lstStyle/>
          <a:p>
            <a:pPr>
              <a:buFont typeface="Wingdings" panose="05000000000000000000" pitchFamily="2" charset="2"/>
              <a:buNone/>
            </a:pPr>
            <a:r>
              <a:rPr lang="en-US" altLang="en-US" sz="2400"/>
              <a:t>Querying DNS server</a:t>
            </a:r>
          </a:p>
        </p:txBody>
      </p:sp>
      <p:graphicFrame>
        <p:nvGraphicFramePr>
          <p:cNvPr id="26635" name="Object 11"/>
          <p:cNvGraphicFramePr>
            <a:graphicFrameLocks noGrp="1" noChangeAspect="1"/>
          </p:cNvGraphicFramePr>
          <p:nvPr>
            <p:ph sz="half" idx="2"/>
          </p:nvPr>
        </p:nvGraphicFramePr>
        <p:xfrm>
          <a:off x="990600" y="2209800"/>
          <a:ext cx="7391400" cy="3502025"/>
        </p:xfrm>
        <a:graphic>
          <a:graphicData uri="http://schemas.openxmlformats.org/presentationml/2006/ole">
            <mc:AlternateContent xmlns:mc="http://schemas.openxmlformats.org/markup-compatibility/2006">
              <mc:Choice xmlns:v="urn:schemas-microsoft-com:vml" Requires="v">
                <p:oleObj spid="_x0000_s3127" name="Visio" r:id="rId4" imgW="7149394" imgH="3387090" progId="Visio.Drawing.6">
                  <p:embed/>
                </p:oleObj>
              </mc:Choice>
              <mc:Fallback>
                <p:oleObj name="Visio" r:id="rId4" imgW="7149394" imgH="338709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7391400"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02857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Tunnel Brokers provide a network tunneling service</a:t>
            </a:r>
          </a:p>
          <a:p>
            <a:r>
              <a:rPr lang="en-US" dirty="0" smtClean="0"/>
              <a:t>6in4 – IPv6 over IPv4</a:t>
            </a:r>
          </a:p>
          <a:p>
            <a:endParaRPr lang="en-US" dirty="0"/>
          </a:p>
          <a:p>
            <a:endParaRPr lang="en-US" dirty="0" smtClean="0"/>
          </a:p>
          <a:p>
            <a:r>
              <a:rPr lang="en-US" dirty="0" smtClean="0"/>
              <a:t> Configured Tunnel</a:t>
            </a:r>
          </a:p>
          <a:p>
            <a:r>
              <a:rPr lang="en-US" dirty="0"/>
              <a:t> </a:t>
            </a:r>
            <a:r>
              <a:rPr lang="en-US" dirty="0" smtClean="0"/>
              <a:t>6to4 Tunnel</a:t>
            </a:r>
          </a:p>
          <a:p>
            <a:r>
              <a:rPr lang="en-US" dirty="0"/>
              <a:t> </a:t>
            </a:r>
            <a:r>
              <a:rPr lang="en-US" dirty="0" smtClean="0"/>
              <a:t>ISATAP</a:t>
            </a:r>
          </a:p>
          <a:p>
            <a:r>
              <a:rPr lang="en-US" dirty="0"/>
              <a:t> </a:t>
            </a:r>
            <a:r>
              <a:rPr lang="en-US" dirty="0" smtClean="0"/>
              <a:t>6RD Tunnel</a:t>
            </a:r>
            <a:endParaRPr lang="en-US" dirty="0" smtClean="0"/>
          </a:p>
          <a:p>
            <a:r>
              <a:rPr lang="en-US" dirty="0" err="1" smtClean="0"/>
              <a:t>Teredo</a:t>
            </a:r>
            <a:r>
              <a:rPr lang="en-US" dirty="0" smtClean="0"/>
              <a:t> – IPv6 over UDP over IPv4</a:t>
            </a:r>
          </a:p>
          <a:p>
            <a:r>
              <a:rPr lang="en-US" dirty="0" smtClean="0"/>
              <a:t>…and others</a:t>
            </a:r>
          </a:p>
          <a:p>
            <a:endParaRPr lang="en-US" dirty="0" smtClean="0"/>
          </a:p>
          <a:p>
            <a:pPr lvl="1"/>
            <a:endParaRPr lang="en-US" dirty="0" smtClean="0"/>
          </a:p>
          <a:p>
            <a:pPr lvl="1"/>
            <a:endParaRPr lang="en-US" dirty="0"/>
          </a:p>
        </p:txBody>
      </p:sp>
      <p:sp>
        <p:nvSpPr>
          <p:cNvPr id="3" name="Title 2"/>
          <p:cNvSpPr>
            <a:spLocks noGrp="1"/>
          </p:cNvSpPr>
          <p:nvPr>
            <p:ph type="title"/>
          </p:nvPr>
        </p:nvSpPr>
        <p:spPr/>
        <p:txBody>
          <a:bodyPr>
            <a:normAutofit/>
          </a:bodyPr>
          <a:lstStyle/>
          <a:p>
            <a:r>
              <a:rPr lang="en-US" dirty="0" smtClean="0"/>
              <a:t>IPv6 over IPv4 Transition Mechanisms</a:t>
            </a:r>
            <a:endParaRPr lang="en-US" dirty="0"/>
          </a:p>
        </p:txBody>
      </p:sp>
      <p:pic>
        <p:nvPicPr>
          <p:cNvPr id="4100" name="Picture 4" descr="Image:V6tunnelimg2-tunneledpack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6915150" cy="57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338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304800"/>
            <a:ext cx="7793038" cy="914400"/>
          </a:xfrm>
        </p:spPr>
        <p:txBody>
          <a:bodyPr/>
          <a:lstStyle/>
          <a:p>
            <a:r>
              <a:rPr lang="en-US" altLang="en-US" sz="3200" dirty="0"/>
              <a:t>Manually Configured Tunnels</a:t>
            </a:r>
          </a:p>
        </p:txBody>
      </p:sp>
      <p:sp>
        <p:nvSpPr>
          <p:cNvPr id="29699" name="Rectangle 3"/>
          <p:cNvSpPr>
            <a:spLocks noGrp="1" noChangeArrowheads="1"/>
          </p:cNvSpPr>
          <p:nvPr>
            <p:ph type="body" sz="half" idx="1"/>
          </p:nvPr>
        </p:nvSpPr>
        <p:spPr>
          <a:xfrm>
            <a:off x="858838" y="1447800"/>
            <a:ext cx="7924800" cy="2133600"/>
          </a:xfrm>
        </p:spPr>
        <p:txBody>
          <a:bodyPr>
            <a:normAutofit/>
          </a:bodyPr>
          <a:lstStyle/>
          <a:p>
            <a:r>
              <a:rPr lang="en-US" altLang="en-US" sz="2400" dirty="0"/>
              <a:t>Manually configured tunnels are logical tunnels formed when one protocol version packet is encapsulated in the payload of another version packet </a:t>
            </a:r>
          </a:p>
          <a:p>
            <a:r>
              <a:rPr lang="en-US" altLang="en-US" sz="2400" dirty="0"/>
              <a:t>e.g. IPv4 encapsulated in IPv6 or IPv6 encapsulated in IPv4</a:t>
            </a:r>
          </a:p>
        </p:txBody>
      </p:sp>
      <p:graphicFrame>
        <p:nvGraphicFramePr>
          <p:cNvPr id="29700" name="Object 4"/>
          <p:cNvGraphicFramePr>
            <a:graphicFrameLocks noGrp="1" noChangeAspect="1"/>
          </p:cNvGraphicFramePr>
          <p:nvPr>
            <p:ph sz="half" idx="2"/>
            <p:extLst>
              <p:ext uri="{D42A27DB-BD31-4B8C-83A1-F6EECF244321}">
                <p14:modId xmlns:p14="http://schemas.microsoft.com/office/powerpoint/2010/main" val="2723453789"/>
              </p:ext>
            </p:extLst>
          </p:nvPr>
        </p:nvGraphicFramePr>
        <p:xfrm>
          <a:off x="1600200" y="3810000"/>
          <a:ext cx="5943600" cy="1538288"/>
        </p:xfrm>
        <a:graphic>
          <a:graphicData uri="http://schemas.openxmlformats.org/presentationml/2006/ole">
            <mc:AlternateContent xmlns:mc="http://schemas.openxmlformats.org/markup-compatibility/2006">
              <mc:Choice xmlns:v="urn:schemas-microsoft-com:vml" Requires="v">
                <p:oleObj spid="_x0000_s4152" name="Visio" r:id="rId4" imgW="5485714" imgH="1419048" progId="Visio.Drawing.11">
                  <p:embed/>
                </p:oleObj>
              </mc:Choice>
              <mc:Fallback>
                <p:oleObj name="Visio" r:id="rId4" imgW="5485714" imgH="14190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810000"/>
                        <a:ext cx="5943600"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983159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90600" y="304800"/>
            <a:ext cx="7793038" cy="914400"/>
          </a:xfrm>
        </p:spPr>
        <p:txBody>
          <a:bodyPr/>
          <a:lstStyle/>
          <a:p>
            <a:r>
              <a:rPr lang="en-US" altLang="en-US" sz="3200" dirty="0"/>
              <a:t>Configured Tunnel-building</a:t>
            </a:r>
          </a:p>
        </p:txBody>
      </p:sp>
      <p:sp>
        <p:nvSpPr>
          <p:cNvPr id="30723" name="Rectangle 3"/>
          <p:cNvSpPr>
            <a:spLocks noGrp="1" noChangeArrowheads="1"/>
          </p:cNvSpPr>
          <p:nvPr>
            <p:ph type="body" sz="half" idx="1"/>
          </p:nvPr>
        </p:nvSpPr>
        <p:spPr>
          <a:xfrm>
            <a:off x="914400" y="1295400"/>
            <a:ext cx="7848600" cy="2057400"/>
          </a:xfrm>
        </p:spPr>
        <p:txBody>
          <a:bodyPr/>
          <a:lstStyle/>
          <a:p>
            <a:pPr>
              <a:lnSpc>
                <a:spcPct val="90000"/>
              </a:lnSpc>
            </a:pPr>
            <a:r>
              <a:rPr lang="en-US" altLang="en-US" sz="2400" dirty="0"/>
              <a:t>Configured tunnels require static IPv4 addresses</a:t>
            </a:r>
          </a:p>
          <a:p>
            <a:pPr>
              <a:lnSpc>
                <a:spcPct val="90000"/>
              </a:lnSpc>
            </a:pPr>
            <a:r>
              <a:rPr lang="en-US" altLang="en-US" sz="2400" dirty="0"/>
              <a:t>Configured tunnels are generally setup and maintained by a network administrator</a:t>
            </a:r>
          </a:p>
          <a:p>
            <a:pPr>
              <a:lnSpc>
                <a:spcPct val="90000"/>
              </a:lnSpc>
            </a:pPr>
            <a:r>
              <a:rPr lang="en-US" altLang="en-US" sz="2400" dirty="0"/>
              <a:t>Configured tunnels are a proven IPv6 deployment technique and provide stable links</a:t>
            </a:r>
          </a:p>
        </p:txBody>
      </p:sp>
      <p:graphicFrame>
        <p:nvGraphicFramePr>
          <p:cNvPr id="30724" name="Object 4"/>
          <p:cNvGraphicFramePr>
            <a:graphicFrameLocks noGrp="1" noChangeAspect="1"/>
          </p:cNvGraphicFramePr>
          <p:nvPr>
            <p:ph sz="half" idx="2"/>
            <p:extLst>
              <p:ext uri="{D42A27DB-BD31-4B8C-83A1-F6EECF244321}">
                <p14:modId xmlns:p14="http://schemas.microsoft.com/office/powerpoint/2010/main" val="2477262003"/>
              </p:ext>
            </p:extLst>
          </p:nvPr>
        </p:nvGraphicFramePr>
        <p:xfrm>
          <a:off x="1447800" y="3971925"/>
          <a:ext cx="6400800" cy="2047875"/>
        </p:xfrm>
        <a:graphic>
          <a:graphicData uri="http://schemas.openxmlformats.org/presentationml/2006/ole">
            <mc:AlternateContent xmlns:mc="http://schemas.openxmlformats.org/markup-compatibility/2006">
              <mc:Choice xmlns:v="urn:schemas-microsoft-com:vml" Requires="v">
                <p:oleObj spid="_x0000_s5176" name="Visio" r:id="rId3" imgW="5676120" imgH="1818360" progId="Visio.Drawing.6">
                  <p:embed/>
                </p:oleObj>
              </mc:Choice>
              <mc:Fallback>
                <p:oleObj name="Visio" r:id="rId3" imgW="5676120" imgH="18183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971925"/>
                        <a:ext cx="64008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63002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smtClean="0"/>
              <a:t>Routing TCP/IP Volume I, 2nd Edition </a:t>
            </a:r>
            <a:r>
              <a:rPr lang="en-US" dirty="0"/>
              <a:t>by</a:t>
            </a:r>
            <a:r>
              <a:rPr lang="en-US" b="1" dirty="0"/>
              <a:t> </a:t>
            </a:r>
            <a:r>
              <a:rPr lang="en-US" dirty="0"/>
              <a:t>Jeff Doyle and Jennifer </a:t>
            </a:r>
            <a:r>
              <a:rPr lang="en-US" dirty="0" smtClean="0"/>
              <a:t>Carroll</a:t>
            </a:r>
          </a:p>
          <a:p>
            <a:pPr marL="0" indent="0">
              <a:buNone/>
            </a:pPr>
            <a:r>
              <a:rPr lang="en-US" dirty="0" smtClean="0"/>
              <a:t>   ISBN</a:t>
            </a:r>
            <a:r>
              <a:rPr lang="en-US" dirty="0"/>
              <a:t>: </a:t>
            </a:r>
            <a:r>
              <a:rPr lang="en-US" dirty="0" smtClean="0"/>
              <a:t>1-57870-089-2</a:t>
            </a:r>
            <a:endParaRPr lang="en-US" b="1" dirty="0" smtClean="0"/>
          </a:p>
          <a:p>
            <a:r>
              <a:rPr lang="en-US" b="1" dirty="0" smtClean="0"/>
              <a:t>Routing TCP/IP Volume II </a:t>
            </a:r>
            <a:r>
              <a:rPr lang="en-US" dirty="0" smtClean="0"/>
              <a:t>by</a:t>
            </a:r>
            <a:r>
              <a:rPr lang="en-US" b="1" dirty="0" smtClean="0"/>
              <a:t> </a:t>
            </a:r>
            <a:r>
              <a:rPr lang="en-US" dirty="0" smtClean="0"/>
              <a:t>Jeff Doyle and Jennifer </a:t>
            </a:r>
            <a:r>
              <a:rPr lang="en-US" dirty="0" err="1" smtClean="0"/>
              <a:t>DeHaven</a:t>
            </a:r>
            <a:r>
              <a:rPr lang="en-US" dirty="0"/>
              <a:t> </a:t>
            </a:r>
            <a:r>
              <a:rPr lang="en-US" dirty="0" smtClean="0"/>
              <a:t>      ISBN: 1-57870-089-2</a:t>
            </a:r>
          </a:p>
          <a:p>
            <a:r>
              <a:rPr lang="en-US" b="1" dirty="0" smtClean="0"/>
              <a:t>Cisco </a:t>
            </a:r>
            <a:r>
              <a:rPr lang="en-US" b="1" dirty="0"/>
              <a:t>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a:t>
            </a:r>
            <a:r>
              <a:rPr lang="en-US" dirty="0" smtClean="0"/>
              <a:t>978-1593270476</a:t>
            </a:r>
          </a:p>
          <a:p>
            <a:r>
              <a:rPr lang="en-US" b="1" dirty="0"/>
              <a:t>CCNA Routing and Switching 200-120 Network </a:t>
            </a:r>
            <a:r>
              <a:rPr lang="en-US" b="1" dirty="0" smtClean="0"/>
              <a:t>Simulator. </a:t>
            </a:r>
            <a:r>
              <a:rPr lang="en-US" dirty="0" smtClean="0"/>
              <a:t>By </a:t>
            </a:r>
            <a:r>
              <a:rPr lang="en-US" dirty="0"/>
              <a:t>Wendell Odom, Sean </a:t>
            </a:r>
            <a:r>
              <a:rPr lang="en-US" dirty="0" smtClean="0"/>
              <a:t>Wilkins. Published </a:t>
            </a:r>
            <a:r>
              <a:rPr lang="en-US" dirty="0"/>
              <a:t>by Pearson IT Certification. </a:t>
            </a:r>
            <a:endParaRPr lang="en-US" dirty="0" smtClean="0"/>
          </a:p>
          <a:p>
            <a:r>
              <a:rPr lang="en-US" dirty="0" smtClean="0">
                <a:hlinkClick r:id="rId2"/>
              </a:rPr>
              <a:t>http</a:t>
            </a:r>
            <a:r>
              <a:rPr lang="en-US" dirty="0">
                <a:hlinkClick r:id="rId2"/>
              </a:rPr>
              <a:t>://class.svuca.edu/~sandy/class/CS540/</a:t>
            </a:r>
            <a:endParaRPr lang="en-US" b="1" dirty="0"/>
          </a:p>
        </p:txBody>
      </p:sp>
    </p:spTree>
    <p:extLst>
      <p:ext uri="{BB962C8B-B14F-4D97-AF65-F5344CB8AC3E}">
        <p14:creationId xmlns:p14="http://schemas.microsoft.com/office/powerpoint/2010/main" val="3427534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90600" y="304800"/>
            <a:ext cx="7793038" cy="914400"/>
          </a:xfrm>
        </p:spPr>
        <p:txBody>
          <a:bodyPr/>
          <a:lstStyle/>
          <a:p>
            <a:r>
              <a:rPr lang="en-US" altLang="en-US" sz="3200" dirty="0"/>
              <a:t>Configured </a:t>
            </a:r>
            <a:r>
              <a:rPr lang="en-US" altLang="en-US" sz="3200" dirty="0" smtClean="0"/>
              <a:t>Tunnel -- Configuration</a:t>
            </a:r>
            <a:endParaRPr lang="en-US" altLang="en-US" sz="3200" dirty="0"/>
          </a:p>
        </p:txBody>
      </p:sp>
      <p:graphicFrame>
        <p:nvGraphicFramePr>
          <p:cNvPr id="30724" name="Object 4"/>
          <p:cNvGraphicFramePr>
            <a:graphicFrameLocks noGrp="1" noChangeAspect="1"/>
          </p:cNvGraphicFramePr>
          <p:nvPr>
            <p:ph sz="half" idx="2"/>
            <p:extLst>
              <p:ext uri="{D42A27DB-BD31-4B8C-83A1-F6EECF244321}">
                <p14:modId xmlns:p14="http://schemas.microsoft.com/office/powerpoint/2010/main" val="3955787472"/>
              </p:ext>
            </p:extLst>
          </p:nvPr>
        </p:nvGraphicFramePr>
        <p:xfrm>
          <a:off x="685800" y="1447799"/>
          <a:ext cx="7239000" cy="2316049"/>
        </p:xfrm>
        <a:graphic>
          <a:graphicData uri="http://schemas.openxmlformats.org/presentationml/2006/ole">
            <mc:AlternateContent xmlns:mc="http://schemas.openxmlformats.org/markup-compatibility/2006">
              <mc:Choice xmlns:v="urn:schemas-microsoft-com:vml" Requires="v">
                <p:oleObj spid="_x0000_s12305" name="Visio" r:id="rId3" imgW="5676120" imgH="1818360" progId="Visio.Drawing.6">
                  <p:embed/>
                </p:oleObj>
              </mc:Choice>
              <mc:Fallback>
                <p:oleObj name="Visio" r:id="rId3" imgW="5676120" imgH="18183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799"/>
                        <a:ext cx="7239000" cy="2316049"/>
                      </a:xfrm>
                      <a:prstGeom prst="rect">
                        <a:avLst/>
                      </a:prstGeom>
                      <a:noFill/>
                      <a:ln>
                        <a:noFill/>
                      </a:ln>
                      <a:effectLst/>
                      <a:extLst/>
                    </p:spPr>
                  </p:pic>
                </p:oleObj>
              </mc:Fallback>
            </mc:AlternateContent>
          </a:graphicData>
        </a:graphic>
      </p:graphicFrame>
      <p:sp>
        <p:nvSpPr>
          <p:cNvPr id="5" name="Text Box 6"/>
          <p:cNvSpPr txBox="1">
            <a:spLocks noChangeArrowheads="1"/>
          </p:cNvSpPr>
          <p:nvPr/>
        </p:nvSpPr>
        <p:spPr bwMode="auto">
          <a:xfrm>
            <a:off x="685800" y="4029318"/>
            <a:ext cx="3886200" cy="1402937"/>
          </a:xfrm>
          <a:prstGeom prst="wedgeRoundRectCallout">
            <a:avLst>
              <a:gd name="adj1" fmla="val -2412"/>
              <a:gd name="adj2" fmla="val -88884"/>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p>
            <a:pPr eaLnBrk="0" hangingPunct="0">
              <a:defRPr/>
            </a:pPr>
            <a:r>
              <a:rPr lang="en-US" sz="1600" b="0" dirty="0">
                <a:latin typeface="Arial" charset="0"/>
                <a:cs typeface="+mn-cs"/>
              </a:rPr>
              <a:t>interface </a:t>
            </a:r>
            <a:r>
              <a:rPr lang="en-US" sz="1600" b="0" dirty="0" smtClean="0">
                <a:latin typeface="Arial" charset="0"/>
                <a:cs typeface="+mn-cs"/>
              </a:rPr>
              <a:t>tunnel0</a:t>
            </a:r>
            <a:endParaRPr lang="en-US" sz="1600" b="0" dirty="0" smtClean="0">
              <a:latin typeface="Arial" charset="0"/>
              <a:cs typeface="+mn-cs"/>
            </a:endParaRPr>
          </a:p>
          <a:p>
            <a:pPr eaLnBrk="0" hangingPunct="0">
              <a:defRPr/>
            </a:pPr>
            <a:r>
              <a:rPr lang="en-US" sz="1600" b="0" dirty="0" smtClean="0">
                <a:latin typeface="Arial" charset="0"/>
                <a:cs typeface="+mn-cs"/>
              </a:rPr>
              <a:t>  tunnel mode ipv6ip</a:t>
            </a:r>
          </a:p>
          <a:p>
            <a:pPr eaLnBrk="0" hangingPunct="0">
              <a:defRPr/>
            </a:pPr>
            <a:r>
              <a:rPr lang="en-US" sz="1600" dirty="0">
                <a:latin typeface="Arial" charset="0"/>
                <a:cs typeface="+mn-cs"/>
              </a:rPr>
              <a:t> </a:t>
            </a:r>
            <a:r>
              <a:rPr lang="en-US" sz="1600" dirty="0" smtClean="0">
                <a:latin typeface="Arial" charset="0"/>
                <a:cs typeface="+mn-cs"/>
              </a:rPr>
              <a:t> tunnel source 192.1.2.1</a:t>
            </a:r>
            <a:endParaRPr lang="en-US" sz="1600" b="0" dirty="0">
              <a:latin typeface="Arial" charset="0"/>
              <a:cs typeface="+mn-cs"/>
            </a:endParaRPr>
          </a:p>
          <a:p>
            <a:pPr eaLnBrk="0" hangingPunct="0">
              <a:defRPr/>
            </a:pPr>
            <a:r>
              <a:rPr lang="en-US" sz="1600" b="0" dirty="0">
                <a:latin typeface="Arial" charset="0"/>
                <a:cs typeface="+mn-cs"/>
              </a:rPr>
              <a:t>  tunnel destination </a:t>
            </a:r>
            <a:r>
              <a:rPr lang="en-US" sz="1600" dirty="0" smtClean="0">
                <a:latin typeface="Arial" charset="0"/>
                <a:cs typeface="+mn-cs"/>
              </a:rPr>
              <a:t>170.121.99.1</a:t>
            </a:r>
          </a:p>
          <a:p>
            <a:pPr eaLnBrk="0" hangingPunct="0">
              <a:defRPr/>
            </a:pPr>
            <a:r>
              <a:rPr lang="en-US" sz="1600" b="0" dirty="0">
                <a:latin typeface="Arial" charset="0"/>
                <a:cs typeface="+mn-cs"/>
              </a:rPr>
              <a:t> </a:t>
            </a:r>
            <a:r>
              <a:rPr lang="en-US" sz="1600" b="0" dirty="0" smtClean="0">
                <a:latin typeface="Arial" charset="0"/>
                <a:cs typeface="+mn-cs"/>
              </a:rPr>
              <a:t> ipv6 address 2001:db80:e100:2::1/64</a:t>
            </a:r>
            <a:endParaRPr lang="en-US" sz="1600" b="0" dirty="0">
              <a:latin typeface="Arial" charset="0"/>
              <a:cs typeface="+mn-cs"/>
            </a:endParaRPr>
          </a:p>
        </p:txBody>
      </p:sp>
      <p:sp>
        <p:nvSpPr>
          <p:cNvPr id="7" name="Text Box 6"/>
          <p:cNvSpPr txBox="1">
            <a:spLocks noChangeArrowheads="1"/>
          </p:cNvSpPr>
          <p:nvPr/>
        </p:nvSpPr>
        <p:spPr bwMode="auto">
          <a:xfrm>
            <a:off x="4887118" y="4029318"/>
            <a:ext cx="3896519" cy="1402937"/>
          </a:xfrm>
          <a:prstGeom prst="wedgeRoundRectCallout">
            <a:avLst>
              <a:gd name="adj1" fmla="val -15268"/>
              <a:gd name="adj2" fmla="val -84679"/>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p>
            <a:pPr eaLnBrk="0" hangingPunct="0">
              <a:defRPr/>
            </a:pPr>
            <a:r>
              <a:rPr lang="en-US" sz="1600" b="0" dirty="0">
                <a:latin typeface="Arial" charset="0"/>
                <a:cs typeface="+mn-cs"/>
              </a:rPr>
              <a:t>interface </a:t>
            </a:r>
            <a:r>
              <a:rPr lang="en-US" sz="1600" b="0" dirty="0" smtClean="0">
                <a:latin typeface="Arial" charset="0"/>
                <a:cs typeface="+mn-cs"/>
              </a:rPr>
              <a:t>tunnel0</a:t>
            </a:r>
            <a:endParaRPr lang="en-US" sz="1600" b="0" dirty="0" smtClean="0">
              <a:latin typeface="Arial" charset="0"/>
              <a:cs typeface="+mn-cs"/>
            </a:endParaRPr>
          </a:p>
          <a:p>
            <a:pPr eaLnBrk="0" hangingPunct="0">
              <a:defRPr/>
            </a:pPr>
            <a:r>
              <a:rPr lang="en-US" sz="1600" b="0" dirty="0" smtClean="0">
                <a:latin typeface="Arial" charset="0"/>
                <a:cs typeface="+mn-cs"/>
              </a:rPr>
              <a:t>  tunnel mode ipv6ip</a:t>
            </a:r>
          </a:p>
          <a:p>
            <a:pPr eaLnBrk="0" hangingPunct="0">
              <a:defRPr/>
            </a:pPr>
            <a:r>
              <a:rPr lang="en-US" sz="1600" dirty="0">
                <a:latin typeface="Arial" charset="0"/>
                <a:cs typeface="+mn-cs"/>
              </a:rPr>
              <a:t> </a:t>
            </a:r>
            <a:r>
              <a:rPr lang="en-US" sz="1600" dirty="0" smtClean="0">
                <a:latin typeface="Arial" charset="0"/>
                <a:cs typeface="+mn-cs"/>
              </a:rPr>
              <a:t> tunnel source 170.121.99.1</a:t>
            </a:r>
            <a:endParaRPr lang="en-US" sz="1600" b="0" dirty="0">
              <a:latin typeface="Arial" charset="0"/>
              <a:cs typeface="+mn-cs"/>
            </a:endParaRPr>
          </a:p>
          <a:p>
            <a:pPr eaLnBrk="0" hangingPunct="0">
              <a:defRPr/>
            </a:pPr>
            <a:r>
              <a:rPr lang="en-US" sz="1600" b="0" dirty="0">
                <a:latin typeface="Arial" charset="0"/>
                <a:cs typeface="+mn-cs"/>
              </a:rPr>
              <a:t>  tunnel destination </a:t>
            </a:r>
            <a:r>
              <a:rPr lang="en-US" sz="1600" dirty="0" smtClean="0">
                <a:latin typeface="Arial" charset="0"/>
                <a:cs typeface="+mn-cs"/>
              </a:rPr>
              <a:t> 192.1.2.1</a:t>
            </a:r>
          </a:p>
          <a:p>
            <a:pPr eaLnBrk="0" hangingPunct="0">
              <a:defRPr/>
            </a:pPr>
            <a:r>
              <a:rPr lang="en-US" sz="1600" b="0" dirty="0">
                <a:latin typeface="Arial" charset="0"/>
                <a:cs typeface="+mn-cs"/>
              </a:rPr>
              <a:t> </a:t>
            </a:r>
            <a:r>
              <a:rPr lang="en-US" sz="1600" b="0" dirty="0" smtClean="0">
                <a:latin typeface="Arial" charset="0"/>
                <a:cs typeface="+mn-cs"/>
              </a:rPr>
              <a:t> ipv6 address 2001:db80:e100:2::2/64</a:t>
            </a:r>
            <a:endParaRPr lang="en-US" sz="1600" b="0" dirty="0">
              <a:latin typeface="Arial" charset="0"/>
              <a:cs typeface="+mn-cs"/>
            </a:endParaRPr>
          </a:p>
        </p:txBody>
      </p:sp>
      <p:sp>
        <p:nvSpPr>
          <p:cNvPr id="3" name="TextBox 2"/>
          <p:cNvSpPr txBox="1"/>
          <p:nvPr/>
        </p:nvSpPr>
        <p:spPr>
          <a:xfrm>
            <a:off x="588217" y="5867400"/>
            <a:ext cx="3817071" cy="400110"/>
          </a:xfrm>
          <a:prstGeom prst="rect">
            <a:avLst/>
          </a:prstGeom>
          <a:noFill/>
        </p:spPr>
        <p:txBody>
          <a:bodyPr wrap="none" rtlCol="0">
            <a:spAutoFit/>
          </a:bodyPr>
          <a:lstStyle/>
          <a:p>
            <a:r>
              <a:rPr lang="en-US" sz="2000" dirty="0" smtClean="0">
                <a:latin typeface="+mn-lt"/>
              </a:rPr>
              <a:t>2001:db80:e100:2::/64  </a:t>
            </a:r>
            <a:r>
              <a:rPr lang="en-US" sz="2000" dirty="0" smtClean="0">
                <a:latin typeface="+mn-lt"/>
                <a:sym typeface="Wingdings" panose="05000000000000000000" pitchFamily="2" charset="2"/>
              </a:rPr>
              <a:t> </a:t>
            </a:r>
            <a:r>
              <a:rPr lang="en-US" sz="2000" dirty="0" smtClean="0">
                <a:latin typeface="+mn-lt"/>
              </a:rPr>
              <a:t>tunnel0</a:t>
            </a:r>
            <a:endParaRPr lang="en-US" sz="2000" dirty="0">
              <a:latin typeface="+mn-lt"/>
            </a:endParaRPr>
          </a:p>
        </p:txBody>
      </p:sp>
    </p:spTree>
    <p:extLst>
      <p:ext uri="{BB962C8B-B14F-4D97-AF65-F5344CB8AC3E}">
        <p14:creationId xmlns:p14="http://schemas.microsoft.com/office/powerpoint/2010/main" val="168113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28961" y="228600"/>
            <a:ext cx="7791450" cy="639762"/>
          </a:xfrm>
        </p:spPr>
        <p:txBody>
          <a:bodyPr/>
          <a:lstStyle/>
          <a:p>
            <a:pPr>
              <a:defRPr/>
            </a:pPr>
            <a:r>
              <a:rPr lang="en-US" dirty="0" smtClean="0"/>
              <a:t>Encapsulation</a:t>
            </a:r>
            <a:endParaRPr lang="en-US" dirty="0"/>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86947"/>
            <a:ext cx="4800600" cy="330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2250"/>
          <a:stretch/>
        </p:blipFill>
        <p:spPr>
          <a:xfrm>
            <a:off x="614516" y="4419600"/>
            <a:ext cx="4800600" cy="2209800"/>
          </a:xfrm>
          <a:prstGeom prst="rect">
            <a:avLst/>
          </a:prstGeom>
        </p:spPr>
      </p:pic>
      <p:sp>
        <p:nvSpPr>
          <p:cNvPr id="6" name="TextBox 5"/>
          <p:cNvSpPr txBox="1"/>
          <p:nvPr/>
        </p:nvSpPr>
        <p:spPr>
          <a:xfrm>
            <a:off x="3886200" y="5121932"/>
            <a:ext cx="2656496" cy="400110"/>
          </a:xfrm>
          <a:prstGeom prst="rect">
            <a:avLst/>
          </a:prstGeom>
          <a:noFill/>
        </p:spPr>
        <p:txBody>
          <a:bodyPr wrap="none" rtlCol="0">
            <a:spAutoFit/>
          </a:bodyPr>
          <a:lstStyle/>
          <a:p>
            <a:r>
              <a:rPr lang="en-US" sz="2000" b="1" dirty="0" smtClean="0">
                <a:latin typeface="+mn-lt"/>
              </a:rPr>
              <a:t>2001:DB80:E100:2::100</a:t>
            </a:r>
            <a:endParaRPr lang="en-US" sz="2000" b="1" dirty="0">
              <a:latin typeface="+mn-lt"/>
            </a:endParaRPr>
          </a:p>
        </p:txBody>
      </p:sp>
      <p:sp>
        <p:nvSpPr>
          <p:cNvPr id="7" name="TextBox 6"/>
          <p:cNvSpPr txBox="1"/>
          <p:nvPr/>
        </p:nvSpPr>
        <p:spPr>
          <a:xfrm>
            <a:off x="3990751" y="2870972"/>
            <a:ext cx="1170513" cy="400110"/>
          </a:xfrm>
          <a:prstGeom prst="rect">
            <a:avLst/>
          </a:prstGeom>
          <a:noFill/>
        </p:spPr>
        <p:txBody>
          <a:bodyPr wrap="none" rtlCol="0">
            <a:spAutoFit/>
          </a:bodyPr>
          <a:lstStyle/>
          <a:p>
            <a:r>
              <a:rPr lang="en-US" sz="2000" b="1" dirty="0" smtClean="0">
                <a:solidFill>
                  <a:srgbClr val="C00000"/>
                </a:solidFill>
                <a:latin typeface="+mn-lt"/>
              </a:rPr>
              <a:t>192.1.2.1</a:t>
            </a:r>
            <a:endParaRPr lang="en-US" sz="2000" b="1" dirty="0">
              <a:solidFill>
                <a:srgbClr val="C00000"/>
              </a:solidFill>
              <a:latin typeface="+mn-lt"/>
            </a:endParaRPr>
          </a:p>
        </p:txBody>
      </p:sp>
      <p:sp>
        <p:nvSpPr>
          <p:cNvPr id="9" name="TextBox 8"/>
          <p:cNvSpPr txBox="1"/>
          <p:nvPr/>
        </p:nvSpPr>
        <p:spPr>
          <a:xfrm>
            <a:off x="3886200" y="6054249"/>
            <a:ext cx="2656496" cy="400110"/>
          </a:xfrm>
          <a:prstGeom prst="rect">
            <a:avLst/>
          </a:prstGeom>
          <a:noFill/>
        </p:spPr>
        <p:txBody>
          <a:bodyPr wrap="none" rtlCol="0">
            <a:spAutoFit/>
          </a:bodyPr>
          <a:lstStyle/>
          <a:p>
            <a:r>
              <a:rPr lang="en-US" sz="2000" b="1" dirty="0" smtClean="0">
                <a:latin typeface="+mn-lt"/>
              </a:rPr>
              <a:t>2001:DB80:E100:2::200</a:t>
            </a:r>
            <a:endParaRPr lang="en-US" sz="2000" b="1" dirty="0">
              <a:latin typeface="+mn-lt"/>
            </a:endParaRPr>
          </a:p>
        </p:txBody>
      </p:sp>
      <p:sp>
        <p:nvSpPr>
          <p:cNvPr id="10" name="TextBox 9"/>
          <p:cNvSpPr txBox="1"/>
          <p:nvPr/>
        </p:nvSpPr>
        <p:spPr>
          <a:xfrm>
            <a:off x="3810000" y="3210601"/>
            <a:ext cx="1560042" cy="400110"/>
          </a:xfrm>
          <a:prstGeom prst="rect">
            <a:avLst/>
          </a:prstGeom>
          <a:noFill/>
        </p:spPr>
        <p:txBody>
          <a:bodyPr wrap="none" rtlCol="0">
            <a:spAutoFit/>
          </a:bodyPr>
          <a:lstStyle/>
          <a:p>
            <a:r>
              <a:rPr lang="en-US" sz="2000" b="1" dirty="0" smtClean="0">
                <a:solidFill>
                  <a:srgbClr val="C00000"/>
                </a:solidFill>
                <a:latin typeface="+mn-lt"/>
              </a:rPr>
              <a:t>170.121.99.1</a:t>
            </a:r>
            <a:endParaRPr lang="en-US" sz="2000" b="1" dirty="0">
              <a:solidFill>
                <a:srgbClr val="C00000"/>
              </a:solidFill>
              <a:latin typeface="+mn-lt"/>
            </a:endParaRPr>
          </a:p>
        </p:txBody>
      </p:sp>
      <p:sp>
        <p:nvSpPr>
          <p:cNvPr id="11" name="TextBox 10"/>
          <p:cNvSpPr txBox="1"/>
          <p:nvPr/>
        </p:nvSpPr>
        <p:spPr>
          <a:xfrm>
            <a:off x="362761" y="4572000"/>
            <a:ext cx="704039" cy="400110"/>
          </a:xfrm>
          <a:prstGeom prst="rect">
            <a:avLst/>
          </a:prstGeom>
          <a:noFill/>
        </p:spPr>
        <p:txBody>
          <a:bodyPr wrap="none" rtlCol="0">
            <a:spAutoFit/>
          </a:bodyPr>
          <a:lstStyle/>
          <a:p>
            <a:r>
              <a:rPr lang="en-US" sz="2000" b="1" dirty="0" smtClean="0">
                <a:latin typeface="+mn-lt"/>
              </a:rPr>
              <a:t>1400</a:t>
            </a:r>
            <a:endParaRPr lang="en-US" sz="2000" b="1" dirty="0">
              <a:latin typeface="+mn-lt"/>
            </a:endParaRPr>
          </a:p>
        </p:txBody>
      </p:sp>
      <p:sp>
        <p:nvSpPr>
          <p:cNvPr id="12" name="TextBox 11"/>
          <p:cNvSpPr txBox="1"/>
          <p:nvPr/>
        </p:nvSpPr>
        <p:spPr>
          <a:xfrm>
            <a:off x="3009900" y="4570711"/>
            <a:ext cx="314510" cy="400110"/>
          </a:xfrm>
          <a:prstGeom prst="rect">
            <a:avLst/>
          </a:prstGeom>
          <a:noFill/>
        </p:spPr>
        <p:txBody>
          <a:bodyPr wrap="none" rtlCol="0">
            <a:spAutoFit/>
          </a:bodyPr>
          <a:lstStyle/>
          <a:p>
            <a:r>
              <a:rPr lang="en-US" sz="2000" b="1" dirty="0" smtClean="0">
                <a:latin typeface="+mn-lt"/>
              </a:rPr>
              <a:t>6</a:t>
            </a:r>
            <a:endParaRPr lang="en-US" sz="2000" b="1" dirty="0">
              <a:latin typeface="+mn-lt"/>
            </a:endParaRPr>
          </a:p>
        </p:txBody>
      </p:sp>
      <p:sp>
        <p:nvSpPr>
          <p:cNvPr id="13" name="TextBox 12"/>
          <p:cNvSpPr txBox="1"/>
          <p:nvPr/>
        </p:nvSpPr>
        <p:spPr>
          <a:xfrm>
            <a:off x="5161264" y="4580496"/>
            <a:ext cx="574196" cy="400110"/>
          </a:xfrm>
          <a:prstGeom prst="rect">
            <a:avLst/>
          </a:prstGeom>
          <a:noFill/>
        </p:spPr>
        <p:txBody>
          <a:bodyPr wrap="none" rtlCol="0">
            <a:spAutoFit/>
          </a:bodyPr>
          <a:lstStyle/>
          <a:p>
            <a:r>
              <a:rPr lang="en-US" sz="2000" b="1" dirty="0" smtClean="0">
                <a:latin typeface="+mn-lt"/>
              </a:rPr>
              <a:t>100</a:t>
            </a:r>
            <a:endParaRPr lang="en-US" sz="2000" b="1" dirty="0">
              <a:latin typeface="+mn-lt"/>
            </a:endParaRPr>
          </a:p>
        </p:txBody>
      </p:sp>
      <p:sp>
        <p:nvSpPr>
          <p:cNvPr id="14" name="TextBox 13"/>
          <p:cNvSpPr txBox="1"/>
          <p:nvPr/>
        </p:nvSpPr>
        <p:spPr>
          <a:xfrm>
            <a:off x="1286125" y="4367182"/>
            <a:ext cx="314510" cy="400110"/>
          </a:xfrm>
          <a:prstGeom prst="rect">
            <a:avLst/>
          </a:prstGeom>
          <a:noFill/>
        </p:spPr>
        <p:txBody>
          <a:bodyPr wrap="none" rtlCol="0">
            <a:spAutoFit/>
          </a:bodyPr>
          <a:lstStyle/>
          <a:p>
            <a:r>
              <a:rPr lang="en-US" sz="2000" b="1" dirty="0" smtClean="0">
                <a:latin typeface="+mn-lt"/>
              </a:rPr>
              <a:t>8</a:t>
            </a:r>
            <a:endParaRPr lang="en-US" sz="2000" b="1" dirty="0">
              <a:latin typeface="+mn-lt"/>
            </a:endParaRPr>
          </a:p>
        </p:txBody>
      </p:sp>
      <p:sp>
        <p:nvSpPr>
          <p:cNvPr id="15" name="TextBox 14"/>
          <p:cNvSpPr txBox="1"/>
          <p:nvPr/>
        </p:nvSpPr>
        <p:spPr>
          <a:xfrm>
            <a:off x="609600" y="1915198"/>
            <a:ext cx="314510" cy="400110"/>
          </a:xfrm>
          <a:prstGeom prst="rect">
            <a:avLst/>
          </a:prstGeom>
          <a:noFill/>
        </p:spPr>
        <p:txBody>
          <a:bodyPr wrap="none" rtlCol="0">
            <a:spAutoFit/>
          </a:bodyPr>
          <a:lstStyle/>
          <a:p>
            <a:r>
              <a:rPr lang="en-US" sz="2000" b="1" dirty="0" smtClean="0">
                <a:solidFill>
                  <a:srgbClr val="C00000"/>
                </a:solidFill>
                <a:latin typeface="+mn-lt"/>
              </a:rPr>
              <a:t>4</a:t>
            </a:r>
            <a:endParaRPr lang="en-US" sz="2000" b="1" dirty="0">
              <a:solidFill>
                <a:srgbClr val="C00000"/>
              </a:solidFill>
              <a:latin typeface="+mn-lt"/>
            </a:endParaRPr>
          </a:p>
        </p:txBody>
      </p:sp>
      <p:sp>
        <p:nvSpPr>
          <p:cNvPr id="16" name="TextBox 15"/>
          <p:cNvSpPr txBox="1"/>
          <p:nvPr/>
        </p:nvSpPr>
        <p:spPr>
          <a:xfrm>
            <a:off x="1286125" y="1915198"/>
            <a:ext cx="314510" cy="400110"/>
          </a:xfrm>
          <a:prstGeom prst="rect">
            <a:avLst/>
          </a:prstGeom>
          <a:noFill/>
        </p:spPr>
        <p:txBody>
          <a:bodyPr wrap="none" rtlCol="0">
            <a:spAutoFit/>
          </a:bodyPr>
          <a:lstStyle/>
          <a:p>
            <a:r>
              <a:rPr lang="en-US" sz="2000" b="1" dirty="0" smtClean="0">
                <a:solidFill>
                  <a:srgbClr val="C00000"/>
                </a:solidFill>
                <a:latin typeface="+mn-lt"/>
              </a:rPr>
              <a:t>5</a:t>
            </a:r>
            <a:endParaRPr lang="en-US" sz="2000" b="1" dirty="0">
              <a:solidFill>
                <a:srgbClr val="C00000"/>
              </a:solidFill>
              <a:latin typeface="+mn-lt"/>
            </a:endParaRPr>
          </a:p>
        </p:txBody>
      </p:sp>
      <p:sp>
        <p:nvSpPr>
          <p:cNvPr id="17" name="TextBox 16"/>
          <p:cNvSpPr txBox="1"/>
          <p:nvPr/>
        </p:nvSpPr>
        <p:spPr>
          <a:xfrm>
            <a:off x="4590021" y="1884541"/>
            <a:ext cx="704039" cy="400110"/>
          </a:xfrm>
          <a:prstGeom prst="rect">
            <a:avLst/>
          </a:prstGeom>
          <a:noFill/>
        </p:spPr>
        <p:txBody>
          <a:bodyPr wrap="none" rtlCol="0">
            <a:spAutoFit/>
          </a:bodyPr>
          <a:lstStyle/>
          <a:p>
            <a:r>
              <a:rPr lang="en-US" sz="2000" b="1" dirty="0" smtClean="0">
                <a:solidFill>
                  <a:srgbClr val="C00000"/>
                </a:solidFill>
                <a:latin typeface="+mn-lt"/>
              </a:rPr>
              <a:t>1460</a:t>
            </a:r>
            <a:endParaRPr lang="en-US" sz="2000" b="1" dirty="0">
              <a:solidFill>
                <a:srgbClr val="C00000"/>
              </a:solidFill>
              <a:latin typeface="+mn-lt"/>
            </a:endParaRPr>
          </a:p>
        </p:txBody>
      </p:sp>
      <p:sp>
        <p:nvSpPr>
          <p:cNvPr id="18" name="TextBox 17"/>
          <p:cNvSpPr txBox="1"/>
          <p:nvPr/>
        </p:nvSpPr>
        <p:spPr>
          <a:xfrm>
            <a:off x="5808564" y="1915198"/>
            <a:ext cx="3275769" cy="707886"/>
          </a:xfrm>
          <a:prstGeom prst="rect">
            <a:avLst/>
          </a:prstGeom>
          <a:noFill/>
        </p:spPr>
        <p:txBody>
          <a:bodyPr wrap="none" rtlCol="0">
            <a:spAutoFit/>
          </a:bodyPr>
          <a:lstStyle/>
          <a:p>
            <a:r>
              <a:rPr lang="en-US" sz="2000" b="1" dirty="0" smtClean="0">
                <a:solidFill>
                  <a:srgbClr val="C00000"/>
                </a:solidFill>
                <a:latin typeface="+mn-lt"/>
              </a:rPr>
              <a:t>TTL from inner or configured</a:t>
            </a:r>
          </a:p>
          <a:p>
            <a:r>
              <a:rPr lang="en-US" sz="2000" b="1" dirty="0" smtClean="0">
                <a:solidFill>
                  <a:srgbClr val="C00000"/>
                </a:solidFill>
                <a:latin typeface="+mn-lt"/>
              </a:rPr>
              <a:t>TOS from inner or configured</a:t>
            </a:r>
            <a:endParaRPr lang="en-US" sz="2000" b="1" dirty="0">
              <a:solidFill>
                <a:srgbClr val="C00000"/>
              </a:solidFill>
              <a:latin typeface="+mn-lt"/>
            </a:endParaRPr>
          </a:p>
        </p:txBody>
      </p:sp>
      <p:sp>
        <p:nvSpPr>
          <p:cNvPr id="19" name="TextBox 18"/>
          <p:cNvSpPr txBox="1"/>
          <p:nvPr/>
        </p:nvSpPr>
        <p:spPr>
          <a:xfrm>
            <a:off x="1933525" y="2545858"/>
            <a:ext cx="444352" cy="400110"/>
          </a:xfrm>
          <a:prstGeom prst="rect">
            <a:avLst/>
          </a:prstGeom>
          <a:noFill/>
        </p:spPr>
        <p:txBody>
          <a:bodyPr wrap="none" rtlCol="0">
            <a:spAutoFit/>
          </a:bodyPr>
          <a:lstStyle/>
          <a:p>
            <a:r>
              <a:rPr lang="en-US" sz="2000" b="1" dirty="0" smtClean="0">
                <a:solidFill>
                  <a:srgbClr val="C00000"/>
                </a:solidFill>
                <a:latin typeface="+mn-lt"/>
              </a:rPr>
              <a:t>41</a:t>
            </a:r>
            <a:endParaRPr lang="en-US" sz="2000" b="1" dirty="0">
              <a:solidFill>
                <a:srgbClr val="C00000"/>
              </a:solidFill>
              <a:latin typeface="+mn-lt"/>
            </a:endParaRPr>
          </a:p>
        </p:txBody>
      </p:sp>
    </p:spTree>
    <p:extLst>
      <p:ext uri="{BB962C8B-B14F-4D97-AF65-F5344CB8AC3E}">
        <p14:creationId xmlns:p14="http://schemas.microsoft.com/office/powerpoint/2010/main" val="186339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5" grpId="0"/>
      <p:bldP spid="16" grpId="0"/>
      <p:bldP spid="17"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z="3200"/>
              <a:t>Potential Tunnel Issues</a:t>
            </a:r>
          </a:p>
        </p:txBody>
      </p:sp>
      <p:sp>
        <p:nvSpPr>
          <p:cNvPr id="32771" name="Rectangle 3"/>
          <p:cNvSpPr>
            <a:spLocks noGrp="1" noChangeArrowheads="1"/>
          </p:cNvSpPr>
          <p:nvPr>
            <p:ph type="body" idx="1"/>
          </p:nvPr>
        </p:nvSpPr>
        <p:spPr/>
        <p:txBody>
          <a:bodyPr>
            <a:normAutofit/>
          </a:bodyPr>
          <a:lstStyle/>
          <a:p>
            <a:r>
              <a:rPr lang="en-US" altLang="en-US" sz="2400" dirty="0"/>
              <a:t>MTU fragmentation</a:t>
            </a:r>
          </a:p>
          <a:p>
            <a:r>
              <a:rPr lang="en-US" altLang="en-US" sz="2400" dirty="0"/>
              <a:t>ICMPv4 error handling</a:t>
            </a:r>
          </a:p>
          <a:p>
            <a:r>
              <a:rPr lang="en-US" altLang="en-US" sz="2400" dirty="0"/>
              <a:t>Filtering protocol 41</a:t>
            </a:r>
          </a:p>
          <a:p>
            <a:r>
              <a:rPr lang="en-US" altLang="en-US" sz="2400" dirty="0"/>
              <a:t>NAT (Network Address Translation)</a:t>
            </a:r>
          </a:p>
        </p:txBody>
      </p:sp>
    </p:spTree>
    <p:extLst>
      <p:ext uri="{BB962C8B-B14F-4D97-AF65-F5344CB8AC3E}">
        <p14:creationId xmlns:p14="http://schemas.microsoft.com/office/powerpoint/2010/main" val="18303397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35" y="1891919"/>
            <a:ext cx="5330505" cy="317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41" y="4338179"/>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2"/>
          <p:cNvSpPr txBox="1">
            <a:spLocks noChangeArrowheads="1"/>
          </p:cNvSpPr>
          <p:nvPr/>
        </p:nvSpPr>
        <p:spPr bwMode="auto">
          <a:xfrm>
            <a:off x="2672293" y="459450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C</a:t>
            </a:r>
          </a:p>
        </p:txBody>
      </p:sp>
      <p:pic>
        <p:nvPicPr>
          <p:cNvPr id="22"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627" y="4318586"/>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42"/>
          <p:cNvSpPr txBox="1">
            <a:spLocks noChangeArrowheads="1"/>
          </p:cNvSpPr>
          <p:nvPr/>
        </p:nvSpPr>
        <p:spPr bwMode="auto">
          <a:xfrm>
            <a:off x="6099979" y="457491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D</a:t>
            </a:r>
          </a:p>
        </p:txBody>
      </p:sp>
      <p:pic>
        <p:nvPicPr>
          <p:cNvPr id="35"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63"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2"/>
          <p:cNvSpPr txBox="1">
            <a:spLocks noChangeArrowheads="1"/>
          </p:cNvSpPr>
          <p:nvPr/>
        </p:nvSpPr>
        <p:spPr bwMode="auto">
          <a:xfrm>
            <a:off x="5936515"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B</a:t>
            </a:r>
            <a:endParaRPr lang="en-US" altLang="en-US" dirty="0">
              <a:solidFill>
                <a:schemeClr val="tx2">
                  <a:lumMod val="50000"/>
                </a:schemeClr>
              </a:solidFill>
            </a:endParaRPr>
          </a:p>
        </p:txBody>
      </p:sp>
      <p:pic>
        <p:nvPicPr>
          <p:cNvPr id="38"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801"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42"/>
          <p:cNvSpPr txBox="1">
            <a:spLocks noChangeArrowheads="1"/>
          </p:cNvSpPr>
          <p:nvPr/>
        </p:nvSpPr>
        <p:spPr bwMode="auto">
          <a:xfrm>
            <a:off x="2603153"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A</a:t>
            </a:r>
            <a:endParaRPr lang="en-US" altLang="en-US" dirty="0">
              <a:solidFill>
                <a:schemeClr val="tx2">
                  <a:lumMod val="50000"/>
                </a:schemeClr>
              </a:solidFill>
            </a:endParaRPr>
          </a:p>
        </p:txBody>
      </p:sp>
      <p:sp>
        <p:nvSpPr>
          <p:cNvPr id="2" name="TextBox 1"/>
          <p:cNvSpPr txBox="1"/>
          <p:nvPr/>
        </p:nvSpPr>
        <p:spPr>
          <a:xfrm>
            <a:off x="3213384" y="1588322"/>
            <a:ext cx="1069524" cy="369332"/>
          </a:xfrm>
          <a:prstGeom prst="rect">
            <a:avLst/>
          </a:prstGeom>
          <a:noFill/>
        </p:spPr>
        <p:txBody>
          <a:bodyPr wrap="none" rtlCol="0">
            <a:spAutoFit/>
          </a:bodyPr>
          <a:lstStyle/>
          <a:p>
            <a:r>
              <a:rPr lang="en-US" sz="1800" b="1" dirty="0" smtClean="0">
                <a:solidFill>
                  <a:srgbClr val="C00000"/>
                </a:solidFill>
                <a:latin typeface="+mn-lt"/>
              </a:rPr>
              <a:t>100.0.0.1</a:t>
            </a:r>
            <a:endParaRPr lang="en-US" sz="1800" b="1" dirty="0">
              <a:solidFill>
                <a:srgbClr val="C00000"/>
              </a:solidFill>
              <a:latin typeface="+mn-lt"/>
            </a:endParaRPr>
          </a:p>
        </p:txBody>
      </p:sp>
      <p:sp>
        <p:nvSpPr>
          <p:cNvPr id="45" name="TextBox 44"/>
          <p:cNvSpPr txBox="1"/>
          <p:nvPr/>
        </p:nvSpPr>
        <p:spPr>
          <a:xfrm>
            <a:off x="4737909" y="1555903"/>
            <a:ext cx="1069524" cy="369332"/>
          </a:xfrm>
          <a:prstGeom prst="rect">
            <a:avLst/>
          </a:prstGeom>
          <a:noFill/>
        </p:spPr>
        <p:txBody>
          <a:bodyPr wrap="none" rtlCol="0">
            <a:spAutoFit/>
          </a:bodyPr>
          <a:lstStyle/>
          <a:p>
            <a:r>
              <a:rPr lang="en-US" sz="1800" b="1" dirty="0" smtClean="0">
                <a:solidFill>
                  <a:srgbClr val="C00000"/>
                </a:solidFill>
                <a:latin typeface="+mn-lt"/>
              </a:rPr>
              <a:t>101.0.0.1</a:t>
            </a:r>
            <a:endParaRPr lang="en-US" sz="1800" b="1" dirty="0">
              <a:solidFill>
                <a:srgbClr val="C00000"/>
              </a:solidFill>
              <a:latin typeface="+mn-lt"/>
            </a:endParaRPr>
          </a:p>
        </p:txBody>
      </p:sp>
      <p:sp>
        <p:nvSpPr>
          <p:cNvPr id="46" name="TextBox 45"/>
          <p:cNvSpPr txBox="1"/>
          <p:nvPr/>
        </p:nvSpPr>
        <p:spPr>
          <a:xfrm>
            <a:off x="3048000" y="4876800"/>
            <a:ext cx="1069524" cy="369332"/>
          </a:xfrm>
          <a:prstGeom prst="rect">
            <a:avLst/>
          </a:prstGeom>
          <a:noFill/>
        </p:spPr>
        <p:txBody>
          <a:bodyPr wrap="none" rtlCol="0">
            <a:spAutoFit/>
          </a:bodyPr>
          <a:lstStyle/>
          <a:p>
            <a:r>
              <a:rPr lang="en-US" sz="1800" b="1" dirty="0" smtClean="0">
                <a:solidFill>
                  <a:srgbClr val="C00000"/>
                </a:solidFill>
                <a:latin typeface="+mn-lt"/>
              </a:rPr>
              <a:t>103.0.0.1</a:t>
            </a:r>
            <a:endParaRPr lang="en-US" sz="1800" b="1" dirty="0">
              <a:solidFill>
                <a:srgbClr val="C00000"/>
              </a:solidFill>
              <a:latin typeface="+mn-lt"/>
            </a:endParaRPr>
          </a:p>
        </p:txBody>
      </p:sp>
      <p:sp>
        <p:nvSpPr>
          <p:cNvPr id="47" name="TextBox 46"/>
          <p:cNvSpPr txBox="1"/>
          <p:nvPr/>
        </p:nvSpPr>
        <p:spPr>
          <a:xfrm>
            <a:off x="5102676" y="4888468"/>
            <a:ext cx="1069524" cy="369332"/>
          </a:xfrm>
          <a:prstGeom prst="rect">
            <a:avLst/>
          </a:prstGeom>
          <a:noFill/>
        </p:spPr>
        <p:txBody>
          <a:bodyPr wrap="none" rtlCol="0">
            <a:spAutoFit/>
          </a:bodyPr>
          <a:lstStyle/>
          <a:p>
            <a:r>
              <a:rPr lang="en-US" sz="1800" b="1" dirty="0" smtClean="0">
                <a:solidFill>
                  <a:srgbClr val="C00000"/>
                </a:solidFill>
                <a:latin typeface="+mn-lt"/>
              </a:rPr>
              <a:t>104.0.0.1</a:t>
            </a:r>
            <a:endParaRPr lang="en-US" sz="1800" b="1" dirty="0">
              <a:solidFill>
                <a:srgbClr val="C00000"/>
              </a:solidFill>
              <a:latin typeface="+mn-lt"/>
            </a:endParaRPr>
          </a:p>
        </p:txBody>
      </p:sp>
      <p:pic>
        <p:nvPicPr>
          <p:cNvPr id="48"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885" y="715297"/>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033" y="766231"/>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200" y="4765083"/>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201" y="4522768"/>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lowchart: Direct Access Storage 3"/>
          <p:cNvSpPr/>
          <p:nvPr/>
        </p:nvSpPr>
        <p:spPr>
          <a:xfrm rot="19206795">
            <a:off x="2794113" y="3212199"/>
            <a:ext cx="3399707" cy="211256"/>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irect Access Storage 4"/>
          <p:cNvSpPr/>
          <p:nvPr/>
        </p:nvSpPr>
        <p:spPr>
          <a:xfrm>
            <a:off x="3422563" y="4436589"/>
            <a:ext cx="2513952" cy="209462"/>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C00000"/>
              </a:solidFill>
            </a:endParaRPr>
          </a:p>
        </p:txBody>
      </p:sp>
      <p:sp>
        <p:nvSpPr>
          <p:cNvPr id="53" name="Flowchart: Direct Access Storage 52"/>
          <p:cNvSpPr/>
          <p:nvPr/>
        </p:nvSpPr>
        <p:spPr>
          <a:xfrm>
            <a:off x="3208627" y="2125662"/>
            <a:ext cx="2513952" cy="209462"/>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Direct Access Storage 53"/>
          <p:cNvSpPr/>
          <p:nvPr/>
        </p:nvSpPr>
        <p:spPr>
          <a:xfrm rot="16200000">
            <a:off x="5181607" y="3304112"/>
            <a:ext cx="2383424" cy="138363"/>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Direct Access Storage 54"/>
          <p:cNvSpPr/>
          <p:nvPr/>
        </p:nvSpPr>
        <p:spPr>
          <a:xfrm rot="1880678">
            <a:off x="2692446" y="3253194"/>
            <a:ext cx="3668933" cy="194002"/>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988718" y="484206"/>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172.17.0.0/16</a:t>
            </a:r>
            <a:endParaRPr lang="en-US" sz="1800" b="1" dirty="0">
              <a:solidFill>
                <a:schemeClr val="accent6">
                  <a:lumMod val="75000"/>
                </a:schemeClr>
              </a:solidFill>
              <a:latin typeface="+mn-lt"/>
            </a:endParaRPr>
          </a:p>
        </p:txBody>
      </p:sp>
      <p:sp>
        <p:nvSpPr>
          <p:cNvPr id="57" name="TextBox 56"/>
          <p:cNvSpPr txBox="1"/>
          <p:nvPr/>
        </p:nvSpPr>
        <p:spPr>
          <a:xfrm>
            <a:off x="7356950" y="486955"/>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172.18.0.0/16</a:t>
            </a:r>
            <a:endParaRPr lang="en-US" sz="1800" b="1" dirty="0">
              <a:solidFill>
                <a:schemeClr val="accent6">
                  <a:lumMod val="75000"/>
                </a:schemeClr>
              </a:solidFill>
              <a:latin typeface="+mn-lt"/>
            </a:endParaRPr>
          </a:p>
        </p:txBody>
      </p:sp>
      <p:sp>
        <p:nvSpPr>
          <p:cNvPr id="58" name="TextBox 57"/>
          <p:cNvSpPr txBox="1"/>
          <p:nvPr/>
        </p:nvSpPr>
        <p:spPr>
          <a:xfrm>
            <a:off x="307804" y="5831883"/>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172.19.0.0/16</a:t>
            </a:r>
            <a:endParaRPr lang="en-US" sz="1800" b="1" dirty="0">
              <a:solidFill>
                <a:schemeClr val="accent6">
                  <a:lumMod val="75000"/>
                </a:schemeClr>
              </a:solidFill>
              <a:latin typeface="+mn-lt"/>
            </a:endParaRPr>
          </a:p>
        </p:txBody>
      </p:sp>
      <p:sp>
        <p:nvSpPr>
          <p:cNvPr id="59" name="TextBox 58"/>
          <p:cNvSpPr txBox="1"/>
          <p:nvPr/>
        </p:nvSpPr>
        <p:spPr>
          <a:xfrm>
            <a:off x="6943117" y="5727229"/>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172.20.0.0/16</a:t>
            </a:r>
            <a:endParaRPr lang="en-US" sz="1800" b="1" dirty="0">
              <a:solidFill>
                <a:schemeClr val="accent6">
                  <a:lumMod val="75000"/>
                </a:schemeClr>
              </a:solidFill>
              <a:latin typeface="+mn-lt"/>
            </a:endParaRPr>
          </a:p>
        </p:txBody>
      </p:sp>
      <p:sp>
        <p:nvSpPr>
          <p:cNvPr id="60" name="TextBox 59"/>
          <p:cNvSpPr txBox="1"/>
          <p:nvPr/>
        </p:nvSpPr>
        <p:spPr>
          <a:xfrm>
            <a:off x="3557165" y="2067476"/>
            <a:ext cx="1150636"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AB</a:t>
            </a:r>
            <a:endParaRPr lang="en-US" sz="1800" b="1" dirty="0">
              <a:solidFill>
                <a:schemeClr val="accent1">
                  <a:lumMod val="50000"/>
                </a:schemeClr>
              </a:solidFill>
              <a:latin typeface="+mn-lt"/>
            </a:endParaRPr>
          </a:p>
        </p:txBody>
      </p:sp>
      <p:sp>
        <p:nvSpPr>
          <p:cNvPr id="61" name="TextBox 60"/>
          <p:cNvSpPr txBox="1"/>
          <p:nvPr/>
        </p:nvSpPr>
        <p:spPr>
          <a:xfrm>
            <a:off x="3208627" y="2671927"/>
            <a:ext cx="1166666"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AD</a:t>
            </a:r>
            <a:endParaRPr lang="en-US" sz="1800" b="1" dirty="0">
              <a:solidFill>
                <a:schemeClr val="accent1">
                  <a:lumMod val="50000"/>
                </a:schemeClr>
              </a:solidFill>
              <a:latin typeface="+mn-lt"/>
            </a:endParaRPr>
          </a:p>
        </p:txBody>
      </p:sp>
      <p:sp>
        <p:nvSpPr>
          <p:cNvPr id="63" name="Flowchart: Direct Access Storage 62"/>
          <p:cNvSpPr/>
          <p:nvPr/>
        </p:nvSpPr>
        <p:spPr>
          <a:xfrm rot="16200000">
            <a:off x="1593837" y="3314017"/>
            <a:ext cx="2383424" cy="138363"/>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2229420" y="3276180"/>
            <a:ext cx="1139927"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AC</a:t>
            </a:r>
            <a:endParaRPr lang="en-US" sz="1800" b="1" dirty="0">
              <a:solidFill>
                <a:schemeClr val="accent1">
                  <a:lumMod val="50000"/>
                </a:schemeClr>
              </a:solidFill>
              <a:latin typeface="+mn-lt"/>
            </a:endParaRPr>
          </a:p>
        </p:txBody>
      </p:sp>
      <p:sp>
        <p:nvSpPr>
          <p:cNvPr id="65" name="TextBox 64"/>
          <p:cNvSpPr txBox="1"/>
          <p:nvPr/>
        </p:nvSpPr>
        <p:spPr>
          <a:xfrm>
            <a:off x="4490479" y="2806400"/>
            <a:ext cx="1133002"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BC</a:t>
            </a:r>
            <a:endParaRPr lang="en-US" sz="1800" b="1" dirty="0">
              <a:solidFill>
                <a:schemeClr val="accent1">
                  <a:lumMod val="50000"/>
                </a:schemeClr>
              </a:solidFill>
              <a:latin typeface="+mn-lt"/>
            </a:endParaRPr>
          </a:p>
        </p:txBody>
      </p:sp>
      <p:sp>
        <p:nvSpPr>
          <p:cNvPr id="66" name="TextBox 65"/>
          <p:cNvSpPr txBox="1"/>
          <p:nvPr/>
        </p:nvSpPr>
        <p:spPr>
          <a:xfrm>
            <a:off x="5749812" y="3296752"/>
            <a:ext cx="1157048"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BD</a:t>
            </a:r>
            <a:endParaRPr lang="en-US" sz="1800" b="1" dirty="0">
              <a:solidFill>
                <a:schemeClr val="accent1">
                  <a:lumMod val="50000"/>
                </a:schemeClr>
              </a:solidFill>
              <a:latin typeface="+mn-lt"/>
            </a:endParaRPr>
          </a:p>
        </p:txBody>
      </p:sp>
      <p:sp>
        <p:nvSpPr>
          <p:cNvPr id="67" name="TextBox 66"/>
          <p:cNvSpPr txBox="1"/>
          <p:nvPr/>
        </p:nvSpPr>
        <p:spPr>
          <a:xfrm>
            <a:off x="3977313" y="4374403"/>
            <a:ext cx="1149033"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CD</a:t>
            </a:r>
            <a:endParaRPr lang="en-US" sz="1800" b="1" dirty="0">
              <a:solidFill>
                <a:schemeClr val="accent1">
                  <a:lumMod val="50000"/>
                </a:schemeClr>
              </a:solidFill>
              <a:latin typeface="+mn-lt"/>
            </a:endParaRPr>
          </a:p>
        </p:txBody>
      </p:sp>
      <p:sp>
        <p:nvSpPr>
          <p:cNvPr id="36" name="Text Box 6"/>
          <p:cNvSpPr txBox="1">
            <a:spLocks noChangeArrowheads="1"/>
          </p:cNvSpPr>
          <p:nvPr/>
        </p:nvSpPr>
        <p:spPr bwMode="auto">
          <a:xfrm>
            <a:off x="100665" y="124278"/>
            <a:ext cx="2662584" cy="2138458"/>
          </a:xfrm>
          <a:prstGeom prst="wedgeRoundRectCallout">
            <a:avLst>
              <a:gd name="adj1" fmla="val 56251"/>
              <a:gd name="adj2" fmla="val 13011"/>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p>
            <a:pPr eaLnBrk="0" hangingPunct="0">
              <a:lnSpc>
                <a:spcPct val="80000"/>
              </a:lnSpc>
              <a:defRPr/>
            </a:pPr>
            <a:r>
              <a:rPr lang="en-US" sz="1400" b="0" dirty="0">
                <a:latin typeface="Arial" charset="0"/>
                <a:cs typeface="+mn-cs"/>
              </a:rPr>
              <a:t>interface </a:t>
            </a:r>
            <a:r>
              <a:rPr lang="en-US" sz="1400" b="0" dirty="0" err="1" smtClean="0">
                <a:latin typeface="Arial" charset="0"/>
                <a:cs typeface="+mn-cs"/>
              </a:rPr>
              <a:t>tunnelAB</a:t>
            </a:r>
            <a:endParaRPr lang="en-US" sz="1400" b="0" dirty="0" smtClean="0">
              <a:latin typeface="Arial" charset="0"/>
              <a:cs typeface="+mn-cs"/>
            </a:endParaRPr>
          </a:p>
          <a:p>
            <a:pPr eaLnBrk="0" hangingPunct="0">
              <a:lnSpc>
                <a:spcPct val="80000"/>
              </a:lnSpc>
              <a:defRPr/>
            </a:pPr>
            <a:r>
              <a:rPr lang="en-US" sz="1400" b="0" dirty="0" smtClean="0">
                <a:latin typeface="Arial" charset="0"/>
                <a:cs typeface="+mn-cs"/>
              </a:rPr>
              <a:t>  tunnel </a:t>
            </a:r>
            <a:r>
              <a:rPr lang="en-US" sz="1400" b="0" dirty="0">
                <a:latin typeface="Arial" charset="0"/>
                <a:cs typeface="+mn-cs"/>
              </a:rPr>
              <a:t>source </a:t>
            </a:r>
            <a:r>
              <a:rPr lang="en-US" sz="1400" dirty="0" smtClean="0">
                <a:latin typeface="Arial" charset="0"/>
                <a:cs typeface="+mn-cs"/>
              </a:rPr>
              <a:t>100.0.0.1</a:t>
            </a:r>
            <a:endParaRPr lang="en-US" sz="1400" b="0" dirty="0">
              <a:latin typeface="Arial" charset="0"/>
              <a:cs typeface="+mn-cs"/>
            </a:endParaRPr>
          </a:p>
          <a:p>
            <a:pPr eaLnBrk="0" hangingPunct="0">
              <a:lnSpc>
                <a:spcPct val="80000"/>
              </a:lnSpc>
              <a:defRPr/>
            </a:pPr>
            <a:r>
              <a:rPr lang="en-US" sz="1400" b="0" dirty="0">
                <a:latin typeface="Arial" charset="0"/>
                <a:cs typeface="+mn-cs"/>
              </a:rPr>
              <a:t>  tunnel destination </a:t>
            </a:r>
            <a:r>
              <a:rPr lang="en-US" sz="1400" dirty="0" smtClean="0">
                <a:latin typeface="Arial" charset="0"/>
                <a:cs typeface="+mn-cs"/>
              </a:rPr>
              <a:t>101.0.0.1</a:t>
            </a:r>
            <a:endParaRPr lang="en-US" sz="1400" b="0" dirty="0">
              <a:latin typeface="Arial" charset="0"/>
              <a:cs typeface="+mn-cs"/>
            </a:endParaRPr>
          </a:p>
          <a:p>
            <a:pPr eaLnBrk="0" hangingPunct="0">
              <a:lnSpc>
                <a:spcPct val="80000"/>
              </a:lnSpc>
              <a:defRPr/>
            </a:pPr>
            <a:r>
              <a:rPr lang="en-US" sz="1400" b="0" dirty="0" smtClean="0">
                <a:latin typeface="Arial" charset="0"/>
                <a:cs typeface="+mn-cs"/>
              </a:rPr>
              <a:t>!</a:t>
            </a:r>
          </a:p>
          <a:p>
            <a:pPr eaLnBrk="0" hangingPunct="0">
              <a:lnSpc>
                <a:spcPct val="80000"/>
              </a:lnSpc>
              <a:defRPr/>
            </a:pPr>
            <a:r>
              <a:rPr lang="en-US" sz="1400" dirty="0">
                <a:latin typeface="Arial" charset="0"/>
              </a:rPr>
              <a:t>interface </a:t>
            </a:r>
            <a:r>
              <a:rPr lang="en-US" sz="1400" dirty="0" err="1" smtClean="0">
                <a:latin typeface="Arial" charset="0"/>
              </a:rPr>
              <a:t>tunnelAC</a:t>
            </a:r>
            <a:endParaRPr lang="en-US" sz="1400" dirty="0">
              <a:latin typeface="Arial" charset="0"/>
            </a:endParaRPr>
          </a:p>
          <a:p>
            <a:pPr eaLnBrk="0" hangingPunct="0">
              <a:lnSpc>
                <a:spcPct val="80000"/>
              </a:lnSpc>
              <a:defRPr/>
            </a:pPr>
            <a:r>
              <a:rPr lang="en-US" sz="1400" dirty="0">
                <a:latin typeface="Arial" charset="0"/>
              </a:rPr>
              <a:t>  tunnel source 100.0.0.1</a:t>
            </a:r>
          </a:p>
          <a:p>
            <a:pPr eaLnBrk="0" hangingPunct="0">
              <a:lnSpc>
                <a:spcPct val="80000"/>
              </a:lnSpc>
              <a:defRPr/>
            </a:pPr>
            <a:r>
              <a:rPr lang="en-US" sz="1400" dirty="0">
                <a:latin typeface="Arial" charset="0"/>
              </a:rPr>
              <a:t>  tunnel destination </a:t>
            </a:r>
            <a:r>
              <a:rPr lang="en-US" sz="1400" dirty="0" smtClean="0">
                <a:latin typeface="Arial" charset="0"/>
              </a:rPr>
              <a:t>103.0.0.1</a:t>
            </a:r>
            <a:endParaRPr lang="en-US" sz="1400" dirty="0">
              <a:latin typeface="Arial" charset="0"/>
            </a:endParaRPr>
          </a:p>
          <a:p>
            <a:pPr eaLnBrk="0" hangingPunct="0">
              <a:lnSpc>
                <a:spcPct val="80000"/>
              </a:lnSpc>
              <a:defRPr/>
            </a:pPr>
            <a:r>
              <a:rPr lang="en-US" sz="1400" b="0" dirty="0" smtClean="0">
                <a:latin typeface="Arial" charset="0"/>
                <a:cs typeface="+mn-cs"/>
              </a:rPr>
              <a:t>!</a:t>
            </a:r>
          </a:p>
          <a:p>
            <a:pPr eaLnBrk="0" hangingPunct="0">
              <a:lnSpc>
                <a:spcPct val="80000"/>
              </a:lnSpc>
              <a:defRPr/>
            </a:pPr>
            <a:r>
              <a:rPr lang="en-US" sz="1400" dirty="0">
                <a:latin typeface="Arial" charset="0"/>
              </a:rPr>
              <a:t>interface </a:t>
            </a:r>
            <a:r>
              <a:rPr lang="en-US" sz="1400" dirty="0" err="1" smtClean="0">
                <a:latin typeface="Arial" charset="0"/>
              </a:rPr>
              <a:t>tunnelAD</a:t>
            </a:r>
            <a:endParaRPr lang="en-US" sz="1400" dirty="0">
              <a:latin typeface="Arial" charset="0"/>
            </a:endParaRPr>
          </a:p>
          <a:p>
            <a:pPr eaLnBrk="0" hangingPunct="0">
              <a:lnSpc>
                <a:spcPct val="80000"/>
              </a:lnSpc>
              <a:defRPr/>
            </a:pPr>
            <a:r>
              <a:rPr lang="en-US" sz="1400" dirty="0">
                <a:latin typeface="Arial" charset="0"/>
              </a:rPr>
              <a:t>  tunnel source 100.0.0.1</a:t>
            </a:r>
          </a:p>
          <a:p>
            <a:pPr eaLnBrk="0" hangingPunct="0">
              <a:lnSpc>
                <a:spcPct val="80000"/>
              </a:lnSpc>
              <a:defRPr/>
            </a:pPr>
            <a:r>
              <a:rPr lang="en-US" sz="1400" dirty="0">
                <a:latin typeface="Arial" charset="0"/>
              </a:rPr>
              <a:t>  tunnel destination </a:t>
            </a:r>
            <a:r>
              <a:rPr lang="en-US" sz="1400" dirty="0" smtClean="0">
                <a:latin typeface="Arial" charset="0"/>
              </a:rPr>
              <a:t>104.0.0.1</a:t>
            </a:r>
            <a:endParaRPr lang="en-US" sz="1400" dirty="0">
              <a:latin typeface="Arial" charset="0"/>
            </a:endParaRPr>
          </a:p>
        </p:txBody>
      </p:sp>
      <p:sp>
        <p:nvSpPr>
          <p:cNvPr id="39" name="Text Box 6"/>
          <p:cNvSpPr txBox="1">
            <a:spLocks noChangeArrowheads="1"/>
          </p:cNvSpPr>
          <p:nvPr/>
        </p:nvSpPr>
        <p:spPr bwMode="auto">
          <a:xfrm>
            <a:off x="6451568" y="124278"/>
            <a:ext cx="2657499" cy="2138458"/>
          </a:xfrm>
          <a:prstGeom prst="wedgeRoundRectCallout">
            <a:avLst>
              <a:gd name="adj1" fmla="val -56914"/>
              <a:gd name="adj2" fmla="val 17968"/>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defPPr>
              <a:defRPr lang="en-US"/>
            </a:defPPr>
            <a:lvl1pPr eaLnBrk="0" hangingPunct="0">
              <a:lnSpc>
                <a:spcPct val="80000"/>
              </a:lnSpc>
              <a:defRPr sz="1400" b="0">
                <a:latin typeface="Arial" charset="0"/>
                <a:cs typeface="+mn-cs"/>
              </a:defRPr>
            </a:lvl1pPr>
          </a:lstStyle>
          <a:p>
            <a:r>
              <a:rPr lang="en-US" dirty="0"/>
              <a:t>interface </a:t>
            </a:r>
            <a:r>
              <a:rPr lang="en-US" dirty="0" err="1"/>
              <a:t>tunnelBA</a:t>
            </a:r>
            <a:endParaRPr lang="en-US" dirty="0"/>
          </a:p>
          <a:p>
            <a:r>
              <a:rPr lang="en-US" dirty="0"/>
              <a:t>  tunnel </a:t>
            </a:r>
            <a:r>
              <a:rPr lang="en-US" dirty="0"/>
              <a:t>source </a:t>
            </a:r>
            <a:r>
              <a:rPr lang="en-US" dirty="0"/>
              <a:t>101.0.0.1</a:t>
            </a:r>
            <a:endParaRPr lang="en-US" dirty="0"/>
          </a:p>
          <a:p>
            <a:r>
              <a:rPr lang="en-US" dirty="0"/>
              <a:t>  tunnel destination </a:t>
            </a:r>
            <a:r>
              <a:rPr lang="en-US" dirty="0"/>
              <a:t>100.0.0.1</a:t>
            </a:r>
            <a:endParaRPr lang="en-US" dirty="0"/>
          </a:p>
          <a:p>
            <a:r>
              <a:rPr lang="en-US" dirty="0"/>
              <a:t>!</a:t>
            </a:r>
          </a:p>
          <a:p>
            <a:r>
              <a:rPr lang="en-US" dirty="0"/>
              <a:t>interface </a:t>
            </a:r>
            <a:r>
              <a:rPr lang="en-US" dirty="0" err="1"/>
              <a:t>tunnelBC</a:t>
            </a:r>
            <a:endParaRPr lang="en-US" dirty="0"/>
          </a:p>
          <a:p>
            <a:r>
              <a:rPr lang="en-US" dirty="0"/>
              <a:t>  tunnel source </a:t>
            </a:r>
            <a:r>
              <a:rPr lang="en-US" dirty="0"/>
              <a:t>101.0.0.1</a:t>
            </a:r>
            <a:endParaRPr lang="en-US" dirty="0"/>
          </a:p>
          <a:p>
            <a:r>
              <a:rPr lang="en-US" dirty="0"/>
              <a:t>  tunnel destination </a:t>
            </a:r>
            <a:r>
              <a:rPr lang="en-US" dirty="0"/>
              <a:t>103.0.0.1</a:t>
            </a:r>
            <a:endParaRPr lang="en-US" dirty="0"/>
          </a:p>
          <a:p>
            <a:r>
              <a:rPr lang="en-US" dirty="0"/>
              <a:t>!</a:t>
            </a:r>
          </a:p>
          <a:p>
            <a:r>
              <a:rPr lang="en-US" dirty="0"/>
              <a:t>interface </a:t>
            </a:r>
            <a:r>
              <a:rPr lang="en-US" dirty="0" err="1"/>
              <a:t>tunnelBD</a:t>
            </a:r>
            <a:endParaRPr lang="en-US" dirty="0"/>
          </a:p>
          <a:p>
            <a:r>
              <a:rPr lang="en-US" dirty="0"/>
              <a:t>  tunnel source </a:t>
            </a:r>
            <a:r>
              <a:rPr lang="en-US" dirty="0"/>
              <a:t>101.0.0.1</a:t>
            </a:r>
            <a:endParaRPr lang="en-US" dirty="0"/>
          </a:p>
          <a:p>
            <a:r>
              <a:rPr lang="en-US" dirty="0"/>
              <a:t>  tunnel destination </a:t>
            </a:r>
            <a:r>
              <a:rPr lang="en-US" dirty="0" smtClean="0"/>
              <a:t>104.0.0.1</a:t>
            </a:r>
            <a:endParaRPr lang="en-US" dirty="0"/>
          </a:p>
        </p:txBody>
      </p:sp>
      <p:sp>
        <p:nvSpPr>
          <p:cNvPr id="41" name="Text Box 6"/>
          <p:cNvSpPr txBox="1">
            <a:spLocks noChangeArrowheads="1"/>
          </p:cNvSpPr>
          <p:nvPr/>
        </p:nvSpPr>
        <p:spPr bwMode="auto">
          <a:xfrm>
            <a:off x="158225" y="4578121"/>
            <a:ext cx="2612400" cy="2138458"/>
          </a:xfrm>
          <a:prstGeom prst="wedgeRoundRectCallout">
            <a:avLst>
              <a:gd name="adj1" fmla="val 53841"/>
              <a:gd name="adj2" fmla="val -29690"/>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defPPr>
              <a:defRPr lang="en-US"/>
            </a:defPPr>
            <a:lvl1pPr eaLnBrk="0" hangingPunct="0">
              <a:lnSpc>
                <a:spcPct val="80000"/>
              </a:lnSpc>
              <a:defRPr sz="1400" b="0">
                <a:latin typeface="Arial" charset="0"/>
                <a:cs typeface="+mn-cs"/>
              </a:defRPr>
            </a:lvl1pPr>
          </a:lstStyle>
          <a:p>
            <a:r>
              <a:rPr lang="en-US" dirty="0"/>
              <a:t>interface </a:t>
            </a:r>
            <a:r>
              <a:rPr lang="en-US" dirty="0" err="1"/>
              <a:t>tunnelCA</a:t>
            </a:r>
            <a:endParaRPr lang="en-US" dirty="0"/>
          </a:p>
          <a:p>
            <a:r>
              <a:rPr lang="en-US" dirty="0"/>
              <a:t>  tunnel </a:t>
            </a:r>
            <a:r>
              <a:rPr lang="en-US" dirty="0"/>
              <a:t>source </a:t>
            </a:r>
            <a:r>
              <a:rPr lang="en-US" dirty="0"/>
              <a:t>103.0.0.1</a:t>
            </a:r>
            <a:endParaRPr lang="en-US" dirty="0"/>
          </a:p>
          <a:p>
            <a:r>
              <a:rPr lang="en-US" dirty="0"/>
              <a:t>  tunnel destination </a:t>
            </a:r>
            <a:r>
              <a:rPr lang="en-US" dirty="0"/>
              <a:t>100.0.0.1</a:t>
            </a:r>
            <a:endParaRPr lang="en-US" dirty="0"/>
          </a:p>
          <a:p>
            <a:r>
              <a:rPr lang="en-US" dirty="0"/>
              <a:t>!</a:t>
            </a:r>
          </a:p>
          <a:p>
            <a:r>
              <a:rPr lang="en-US" dirty="0"/>
              <a:t>interface </a:t>
            </a:r>
            <a:r>
              <a:rPr lang="en-US" dirty="0" err="1"/>
              <a:t>tunnelCB</a:t>
            </a:r>
            <a:endParaRPr lang="en-US" dirty="0"/>
          </a:p>
          <a:p>
            <a:r>
              <a:rPr lang="en-US" dirty="0"/>
              <a:t>  tunnel source </a:t>
            </a:r>
            <a:r>
              <a:rPr lang="en-US" dirty="0"/>
              <a:t>103.0.0.1</a:t>
            </a:r>
            <a:endParaRPr lang="en-US" dirty="0"/>
          </a:p>
          <a:p>
            <a:r>
              <a:rPr lang="en-US" dirty="0"/>
              <a:t>  tunnel destination </a:t>
            </a:r>
            <a:r>
              <a:rPr lang="en-US" dirty="0"/>
              <a:t>101.0.0.1</a:t>
            </a:r>
            <a:endParaRPr lang="en-US" dirty="0"/>
          </a:p>
          <a:p>
            <a:r>
              <a:rPr lang="en-US" dirty="0"/>
              <a:t>!</a:t>
            </a:r>
          </a:p>
          <a:p>
            <a:r>
              <a:rPr lang="en-US" dirty="0"/>
              <a:t>interface </a:t>
            </a:r>
            <a:r>
              <a:rPr lang="en-US" dirty="0" err="1"/>
              <a:t>tunnelCD</a:t>
            </a:r>
            <a:endParaRPr lang="en-US" dirty="0"/>
          </a:p>
          <a:p>
            <a:r>
              <a:rPr lang="en-US" dirty="0"/>
              <a:t>  tunnel source </a:t>
            </a:r>
            <a:r>
              <a:rPr lang="en-US" dirty="0"/>
              <a:t>103.0.0.1</a:t>
            </a:r>
            <a:endParaRPr lang="en-US" dirty="0"/>
          </a:p>
          <a:p>
            <a:r>
              <a:rPr lang="en-US" dirty="0"/>
              <a:t>  tunnel destination </a:t>
            </a:r>
            <a:r>
              <a:rPr lang="en-US" dirty="0" smtClean="0"/>
              <a:t>104.0.0.1</a:t>
            </a:r>
            <a:endParaRPr lang="en-US" dirty="0"/>
          </a:p>
        </p:txBody>
      </p:sp>
      <p:sp>
        <p:nvSpPr>
          <p:cNvPr id="42" name="Text Box 6"/>
          <p:cNvSpPr txBox="1">
            <a:spLocks noChangeArrowheads="1"/>
          </p:cNvSpPr>
          <p:nvPr/>
        </p:nvSpPr>
        <p:spPr bwMode="auto">
          <a:xfrm>
            <a:off x="6411283" y="4572000"/>
            <a:ext cx="2697784" cy="2138458"/>
          </a:xfrm>
          <a:prstGeom prst="wedgeRoundRectCallout">
            <a:avLst>
              <a:gd name="adj1" fmla="val -56368"/>
              <a:gd name="adj2" fmla="val -17413"/>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defPPr>
              <a:defRPr lang="en-US"/>
            </a:defPPr>
            <a:lvl1pPr eaLnBrk="0" hangingPunct="0">
              <a:lnSpc>
                <a:spcPct val="80000"/>
              </a:lnSpc>
              <a:defRPr sz="1400" b="0">
                <a:latin typeface="Arial" charset="0"/>
                <a:cs typeface="+mn-cs"/>
              </a:defRPr>
            </a:lvl1pPr>
          </a:lstStyle>
          <a:p>
            <a:r>
              <a:rPr lang="en-US" dirty="0"/>
              <a:t>interface </a:t>
            </a:r>
            <a:r>
              <a:rPr lang="en-US" dirty="0" err="1"/>
              <a:t>tunnelDA</a:t>
            </a:r>
            <a:endParaRPr lang="en-US" dirty="0"/>
          </a:p>
          <a:p>
            <a:r>
              <a:rPr lang="en-US" dirty="0"/>
              <a:t>  tunnel </a:t>
            </a:r>
            <a:r>
              <a:rPr lang="en-US" dirty="0"/>
              <a:t>source </a:t>
            </a:r>
            <a:r>
              <a:rPr lang="en-US" dirty="0"/>
              <a:t>104.0.0.1</a:t>
            </a:r>
            <a:endParaRPr lang="en-US" dirty="0"/>
          </a:p>
          <a:p>
            <a:r>
              <a:rPr lang="en-US" dirty="0"/>
              <a:t>  tunnel destination </a:t>
            </a:r>
            <a:r>
              <a:rPr lang="en-US" dirty="0"/>
              <a:t>100.0.0.1</a:t>
            </a:r>
            <a:endParaRPr lang="en-US" dirty="0"/>
          </a:p>
          <a:p>
            <a:r>
              <a:rPr lang="en-US" dirty="0"/>
              <a:t>!</a:t>
            </a:r>
          </a:p>
          <a:p>
            <a:r>
              <a:rPr lang="en-US" dirty="0"/>
              <a:t>interface </a:t>
            </a:r>
            <a:r>
              <a:rPr lang="en-US" dirty="0" err="1"/>
              <a:t>tunnelDC</a:t>
            </a:r>
            <a:endParaRPr lang="en-US" dirty="0"/>
          </a:p>
          <a:p>
            <a:r>
              <a:rPr lang="en-US" dirty="0"/>
              <a:t>  tunnel source </a:t>
            </a:r>
            <a:r>
              <a:rPr lang="en-US" dirty="0"/>
              <a:t>104.0.0.1</a:t>
            </a:r>
            <a:endParaRPr lang="en-US" dirty="0"/>
          </a:p>
          <a:p>
            <a:r>
              <a:rPr lang="en-US" dirty="0"/>
              <a:t>  tunnel destination </a:t>
            </a:r>
            <a:r>
              <a:rPr lang="en-US" dirty="0"/>
              <a:t>103.0.0.1</a:t>
            </a:r>
            <a:endParaRPr lang="en-US" dirty="0"/>
          </a:p>
          <a:p>
            <a:r>
              <a:rPr lang="en-US" dirty="0"/>
              <a:t>!</a:t>
            </a:r>
          </a:p>
          <a:p>
            <a:r>
              <a:rPr lang="en-US" dirty="0"/>
              <a:t>interface </a:t>
            </a:r>
            <a:r>
              <a:rPr lang="en-US" dirty="0" err="1"/>
              <a:t>tunnelDB</a:t>
            </a:r>
            <a:endParaRPr lang="en-US" dirty="0"/>
          </a:p>
          <a:p>
            <a:r>
              <a:rPr lang="en-US" dirty="0"/>
              <a:t>  tunnel source </a:t>
            </a:r>
            <a:r>
              <a:rPr lang="en-US" dirty="0"/>
              <a:t>104.0.0.1</a:t>
            </a:r>
            <a:endParaRPr lang="en-US" dirty="0"/>
          </a:p>
          <a:p>
            <a:r>
              <a:rPr lang="en-US" dirty="0"/>
              <a:t>  tunnel destination </a:t>
            </a:r>
            <a:r>
              <a:rPr lang="en-US" dirty="0" smtClean="0"/>
              <a:t>101.0.0.1</a:t>
            </a:r>
            <a:endParaRPr lang="en-US" dirty="0"/>
          </a:p>
        </p:txBody>
      </p:sp>
    </p:spTree>
    <p:extLst>
      <p:ext uri="{BB962C8B-B14F-4D97-AF65-F5344CB8AC3E}">
        <p14:creationId xmlns:p14="http://schemas.microsoft.com/office/powerpoint/2010/main" val="216494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linds(horizontal)">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blinds(horizontal)">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blinds(horizontal)">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linds(horizontal)">
                                      <p:cBhvr>
                                        <p:cTn id="5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3" grpId="0" animBg="1"/>
      <p:bldP spid="54" grpId="0" animBg="1"/>
      <p:bldP spid="55" grpId="0" animBg="1"/>
      <p:bldP spid="60" grpId="0"/>
      <p:bldP spid="61" grpId="0"/>
      <p:bldP spid="63" grpId="0" animBg="1"/>
      <p:bldP spid="64" grpId="0"/>
      <p:bldP spid="65" grpId="0"/>
      <p:bldP spid="66" grpId="0"/>
      <p:bldP spid="67" grpId="0"/>
      <p:bldP spid="36" grpId="0" animBg="1"/>
      <p:bldP spid="39" grpId="0" animBg="1"/>
      <p:bldP spid="41" grpId="0" animBg="1"/>
      <p:bldP spid="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35" y="1891919"/>
            <a:ext cx="5330505" cy="317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41" y="4338179"/>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2"/>
          <p:cNvSpPr txBox="1">
            <a:spLocks noChangeArrowheads="1"/>
          </p:cNvSpPr>
          <p:nvPr/>
        </p:nvSpPr>
        <p:spPr bwMode="auto">
          <a:xfrm>
            <a:off x="2672293" y="459450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C</a:t>
            </a:r>
          </a:p>
        </p:txBody>
      </p:sp>
      <p:pic>
        <p:nvPicPr>
          <p:cNvPr id="22"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627" y="4318586"/>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42"/>
          <p:cNvSpPr txBox="1">
            <a:spLocks noChangeArrowheads="1"/>
          </p:cNvSpPr>
          <p:nvPr/>
        </p:nvSpPr>
        <p:spPr bwMode="auto">
          <a:xfrm>
            <a:off x="6099979" y="457491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D</a:t>
            </a:r>
          </a:p>
        </p:txBody>
      </p:sp>
      <p:pic>
        <p:nvPicPr>
          <p:cNvPr id="35"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63"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2"/>
          <p:cNvSpPr txBox="1">
            <a:spLocks noChangeArrowheads="1"/>
          </p:cNvSpPr>
          <p:nvPr/>
        </p:nvSpPr>
        <p:spPr bwMode="auto">
          <a:xfrm>
            <a:off x="5936515"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B</a:t>
            </a:r>
            <a:endParaRPr lang="en-US" altLang="en-US" dirty="0">
              <a:solidFill>
                <a:schemeClr val="tx2">
                  <a:lumMod val="50000"/>
                </a:schemeClr>
              </a:solidFill>
            </a:endParaRPr>
          </a:p>
        </p:txBody>
      </p:sp>
      <p:pic>
        <p:nvPicPr>
          <p:cNvPr id="38"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801"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42"/>
          <p:cNvSpPr txBox="1">
            <a:spLocks noChangeArrowheads="1"/>
          </p:cNvSpPr>
          <p:nvPr/>
        </p:nvSpPr>
        <p:spPr bwMode="auto">
          <a:xfrm>
            <a:off x="2603153"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A</a:t>
            </a:r>
            <a:endParaRPr lang="en-US" altLang="en-US" dirty="0">
              <a:solidFill>
                <a:schemeClr val="tx2">
                  <a:lumMod val="50000"/>
                </a:schemeClr>
              </a:solidFill>
            </a:endParaRPr>
          </a:p>
        </p:txBody>
      </p:sp>
      <p:sp>
        <p:nvSpPr>
          <p:cNvPr id="2" name="TextBox 1"/>
          <p:cNvSpPr txBox="1"/>
          <p:nvPr/>
        </p:nvSpPr>
        <p:spPr>
          <a:xfrm>
            <a:off x="3213384" y="1588322"/>
            <a:ext cx="1069524" cy="369332"/>
          </a:xfrm>
          <a:prstGeom prst="rect">
            <a:avLst/>
          </a:prstGeom>
          <a:noFill/>
        </p:spPr>
        <p:txBody>
          <a:bodyPr wrap="none" rtlCol="0">
            <a:spAutoFit/>
          </a:bodyPr>
          <a:lstStyle/>
          <a:p>
            <a:r>
              <a:rPr lang="en-US" sz="1800" b="1" dirty="0" smtClean="0">
                <a:solidFill>
                  <a:srgbClr val="C00000"/>
                </a:solidFill>
                <a:latin typeface="+mn-lt"/>
              </a:rPr>
              <a:t>100.0.0.1</a:t>
            </a:r>
            <a:endParaRPr lang="en-US" sz="1800" b="1" dirty="0">
              <a:solidFill>
                <a:srgbClr val="C00000"/>
              </a:solidFill>
              <a:latin typeface="+mn-lt"/>
            </a:endParaRPr>
          </a:p>
        </p:txBody>
      </p:sp>
      <p:sp>
        <p:nvSpPr>
          <p:cNvPr id="45" name="TextBox 44"/>
          <p:cNvSpPr txBox="1"/>
          <p:nvPr/>
        </p:nvSpPr>
        <p:spPr>
          <a:xfrm>
            <a:off x="4737909" y="1555903"/>
            <a:ext cx="1069524" cy="369332"/>
          </a:xfrm>
          <a:prstGeom prst="rect">
            <a:avLst/>
          </a:prstGeom>
          <a:noFill/>
        </p:spPr>
        <p:txBody>
          <a:bodyPr wrap="none" rtlCol="0">
            <a:spAutoFit/>
          </a:bodyPr>
          <a:lstStyle/>
          <a:p>
            <a:r>
              <a:rPr lang="en-US" sz="1800" b="1" dirty="0" smtClean="0">
                <a:solidFill>
                  <a:srgbClr val="C00000"/>
                </a:solidFill>
                <a:latin typeface="+mn-lt"/>
              </a:rPr>
              <a:t>101.0.0.1</a:t>
            </a:r>
            <a:endParaRPr lang="en-US" sz="1800" b="1" dirty="0">
              <a:solidFill>
                <a:srgbClr val="C00000"/>
              </a:solidFill>
              <a:latin typeface="+mn-lt"/>
            </a:endParaRPr>
          </a:p>
        </p:txBody>
      </p:sp>
      <p:sp>
        <p:nvSpPr>
          <p:cNvPr id="46" name="TextBox 45"/>
          <p:cNvSpPr txBox="1"/>
          <p:nvPr/>
        </p:nvSpPr>
        <p:spPr>
          <a:xfrm>
            <a:off x="3048000" y="4876800"/>
            <a:ext cx="1069524" cy="369332"/>
          </a:xfrm>
          <a:prstGeom prst="rect">
            <a:avLst/>
          </a:prstGeom>
          <a:noFill/>
        </p:spPr>
        <p:txBody>
          <a:bodyPr wrap="none" rtlCol="0">
            <a:spAutoFit/>
          </a:bodyPr>
          <a:lstStyle/>
          <a:p>
            <a:r>
              <a:rPr lang="en-US" sz="1800" b="1" dirty="0" smtClean="0">
                <a:solidFill>
                  <a:srgbClr val="C00000"/>
                </a:solidFill>
                <a:latin typeface="+mn-lt"/>
              </a:rPr>
              <a:t>103.0.0.1</a:t>
            </a:r>
            <a:endParaRPr lang="en-US" sz="1800" b="1" dirty="0">
              <a:solidFill>
                <a:srgbClr val="C00000"/>
              </a:solidFill>
              <a:latin typeface="+mn-lt"/>
            </a:endParaRPr>
          </a:p>
        </p:txBody>
      </p:sp>
      <p:sp>
        <p:nvSpPr>
          <p:cNvPr id="47" name="TextBox 46"/>
          <p:cNvSpPr txBox="1"/>
          <p:nvPr/>
        </p:nvSpPr>
        <p:spPr>
          <a:xfrm>
            <a:off x="5102676" y="4888468"/>
            <a:ext cx="1069524" cy="369332"/>
          </a:xfrm>
          <a:prstGeom prst="rect">
            <a:avLst/>
          </a:prstGeom>
          <a:noFill/>
        </p:spPr>
        <p:txBody>
          <a:bodyPr wrap="none" rtlCol="0">
            <a:spAutoFit/>
          </a:bodyPr>
          <a:lstStyle/>
          <a:p>
            <a:r>
              <a:rPr lang="en-US" sz="1800" b="1" dirty="0" smtClean="0">
                <a:solidFill>
                  <a:srgbClr val="C00000"/>
                </a:solidFill>
                <a:latin typeface="+mn-lt"/>
              </a:rPr>
              <a:t>104.0.0.1</a:t>
            </a:r>
            <a:endParaRPr lang="en-US" sz="1800" b="1" dirty="0">
              <a:solidFill>
                <a:srgbClr val="C00000"/>
              </a:solidFill>
              <a:latin typeface="+mn-lt"/>
            </a:endParaRPr>
          </a:p>
        </p:txBody>
      </p:sp>
      <p:pic>
        <p:nvPicPr>
          <p:cNvPr id="48"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885" y="715297"/>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033" y="766231"/>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200" y="4765083"/>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201" y="4522768"/>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p:cNvSpPr txBox="1"/>
          <p:nvPr/>
        </p:nvSpPr>
        <p:spPr>
          <a:xfrm>
            <a:off x="1988718" y="484206"/>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172.17.0.0/16</a:t>
            </a:r>
            <a:endParaRPr lang="en-US" sz="1800" b="1" dirty="0">
              <a:solidFill>
                <a:schemeClr val="accent6">
                  <a:lumMod val="75000"/>
                </a:schemeClr>
              </a:solidFill>
              <a:latin typeface="+mn-lt"/>
            </a:endParaRPr>
          </a:p>
        </p:txBody>
      </p:sp>
      <p:sp>
        <p:nvSpPr>
          <p:cNvPr id="57" name="TextBox 56"/>
          <p:cNvSpPr txBox="1"/>
          <p:nvPr/>
        </p:nvSpPr>
        <p:spPr>
          <a:xfrm>
            <a:off x="7356950" y="486955"/>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172.18.0.0/16</a:t>
            </a:r>
            <a:endParaRPr lang="en-US" sz="1800" b="1" dirty="0">
              <a:solidFill>
                <a:schemeClr val="accent6">
                  <a:lumMod val="75000"/>
                </a:schemeClr>
              </a:solidFill>
              <a:latin typeface="+mn-lt"/>
            </a:endParaRPr>
          </a:p>
        </p:txBody>
      </p:sp>
      <p:sp>
        <p:nvSpPr>
          <p:cNvPr id="58" name="TextBox 57"/>
          <p:cNvSpPr txBox="1"/>
          <p:nvPr/>
        </p:nvSpPr>
        <p:spPr>
          <a:xfrm>
            <a:off x="307804" y="5831883"/>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172.19.0.0/16</a:t>
            </a:r>
            <a:endParaRPr lang="en-US" sz="1800" b="1" dirty="0">
              <a:solidFill>
                <a:schemeClr val="accent6">
                  <a:lumMod val="75000"/>
                </a:schemeClr>
              </a:solidFill>
              <a:latin typeface="+mn-lt"/>
            </a:endParaRPr>
          </a:p>
        </p:txBody>
      </p:sp>
      <p:sp>
        <p:nvSpPr>
          <p:cNvPr id="59" name="TextBox 58"/>
          <p:cNvSpPr txBox="1"/>
          <p:nvPr/>
        </p:nvSpPr>
        <p:spPr>
          <a:xfrm>
            <a:off x="6943117" y="5727229"/>
            <a:ext cx="1519968" cy="369332"/>
          </a:xfrm>
          <a:prstGeom prst="rect">
            <a:avLst/>
          </a:prstGeom>
          <a:noFill/>
        </p:spPr>
        <p:txBody>
          <a:bodyPr wrap="none" rtlCol="0">
            <a:spAutoFit/>
          </a:bodyPr>
          <a:lstStyle/>
          <a:p>
            <a:r>
              <a:rPr lang="en-US" sz="1800" b="1" dirty="0" smtClean="0">
                <a:solidFill>
                  <a:schemeClr val="accent6">
                    <a:lumMod val="75000"/>
                  </a:schemeClr>
                </a:solidFill>
                <a:latin typeface="+mn-lt"/>
              </a:rPr>
              <a:t>172.20.0.0/16</a:t>
            </a:r>
            <a:endParaRPr lang="en-US" sz="1800" b="1" dirty="0">
              <a:solidFill>
                <a:schemeClr val="accent6">
                  <a:lumMod val="75000"/>
                </a:schemeClr>
              </a:solidFill>
              <a:latin typeface="+mn-lt"/>
            </a:endParaRPr>
          </a:p>
        </p:txBody>
      </p:sp>
      <p:sp>
        <p:nvSpPr>
          <p:cNvPr id="60" name="TextBox 59"/>
          <p:cNvSpPr txBox="1"/>
          <p:nvPr/>
        </p:nvSpPr>
        <p:spPr>
          <a:xfrm>
            <a:off x="2397548" y="2460430"/>
            <a:ext cx="1020792"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A</a:t>
            </a:r>
            <a:endParaRPr lang="en-US" sz="1800" b="1" dirty="0">
              <a:solidFill>
                <a:schemeClr val="accent1">
                  <a:lumMod val="50000"/>
                </a:schemeClr>
              </a:solidFill>
              <a:latin typeface="+mn-lt"/>
            </a:endParaRPr>
          </a:p>
        </p:txBody>
      </p:sp>
      <p:sp>
        <p:nvSpPr>
          <p:cNvPr id="61" name="TextBox 60"/>
          <p:cNvSpPr txBox="1"/>
          <p:nvPr/>
        </p:nvSpPr>
        <p:spPr>
          <a:xfrm>
            <a:off x="5353581" y="2584620"/>
            <a:ext cx="1027204"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B</a:t>
            </a:r>
            <a:endParaRPr lang="en-US" sz="1800" b="1" dirty="0">
              <a:solidFill>
                <a:schemeClr val="accent1">
                  <a:lumMod val="50000"/>
                </a:schemeClr>
              </a:solidFill>
              <a:latin typeface="+mn-lt"/>
            </a:endParaRPr>
          </a:p>
        </p:txBody>
      </p:sp>
      <p:sp>
        <p:nvSpPr>
          <p:cNvPr id="63" name="Flowchart: Direct Access Storage 62"/>
          <p:cNvSpPr/>
          <p:nvPr/>
        </p:nvSpPr>
        <p:spPr>
          <a:xfrm rot="18793749">
            <a:off x="2937397" y="4083889"/>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339505" y="4191234"/>
            <a:ext cx="1003160"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C</a:t>
            </a:r>
            <a:endParaRPr lang="en-US" sz="1800" b="1" dirty="0">
              <a:solidFill>
                <a:schemeClr val="accent1">
                  <a:lumMod val="50000"/>
                </a:schemeClr>
              </a:solidFill>
              <a:latin typeface="+mn-lt"/>
            </a:endParaRPr>
          </a:p>
        </p:txBody>
      </p:sp>
      <p:sp>
        <p:nvSpPr>
          <p:cNvPr id="36" name="Flowchart: Direct Access Storage 35"/>
          <p:cNvSpPr/>
          <p:nvPr/>
        </p:nvSpPr>
        <p:spPr>
          <a:xfrm rot="7894750">
            <a:off x="5553398" y="2242620"/>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Direct Access Storage 38"/>
          <p:cNvSpPr/>
          <p:nvPr/>
        </p:nvSpPr>
        <p:spPr>
          <a:xfrm rot="13340688">
            <a:off x="5800120" y="4044156"/>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Direct Access Storage 40"/>
          <p:cNvSpPr/>
          <p:nvPr/>
        </p:nvSpPr>
        <p:spPr>
          <a:xfrm rot="2506135">
            <a:off x="3023920" y="2184790"/>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27116" y="4151220"/>
            <a:ext cx="1027204"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D</a:t>
            </a:r>
            <a:endParaRPr lang="en-US" sz="1800" b="1" dirty="0">
              <a:solidFill>
                <a:schemeClr val="accent1">
                  <a:lumMod val="50000"/>
                </a:schemeClr>
              </a:solidFill>
              <a:latin typeface="+mn-lt"/>
            </a:endParaRPr>
          </a:p>
        </p:txBody>
      </p:sp>
      <p:sp>
        <p:nvSpPr>
          <p:cNvPr id="11" name="Freeform 10"/>
          <p:cNvSpPr/>
          <p:nvPr/>
        </p:nvSpPr>
        <p:spPr>
          <a:xfrm>
            <a:off x="3478652" y="2430542"/>
            <a:ext cx="2140483" cy="329012"/>
          </a:xfrm>
          <a:custGeom>
            <a:avLst/>
            <a:gdLst>
              <a:gd name="connsiteX0" fmla="*/ 0 w 2020529"/>
              <a:gd name="connsiteY0" fmla="*/ 0 h 326069"/>
              <a:gd name="connsiteX1" fmla="*/ 752168 w 2020529"/>
              <a:gd name="connsiteY1" fmla="*/ 324464 h 326069"/>
              <a:gd name="connsiteX2" fmla="*/ 2020529 w 2020529"/>
              <a:gd name="connsiteY2" fmla="*/ 132735 h 326069"/>
              <a:gd name="connsiteX3" fmla="*/ 2020529 w 2020529"/>
              <a:gd name="connsiteY3" fmla="*/ 132735 h 326069"/>
            </a:gdLst>
            <a:ahLst/>
            <a:cxnLst>
              <a:cxn ang="0">
                <a:pos x="connsiteX0" y="connsiteY0"/>
              </a:cxn>
              <a:cxn ang="0">
                <a:pos x="connsiteX1" y="connsiteY1"/>
              </a:cxn>
              <a:cxn ang="0">
                <a:pos x="connsiteX2" y="connsiteY2"/>
              </a:cxn>
              <a:cxn ang="0">
                <a:pos x="connsiteX3" y="connsiteY3"/>
              </a:cxn>
            </a:cxnLst>
            <a:rect l="l" t="t" r="r" b="b"/>
            <a:pathLst>
              <a:path w="2020529" h="326069">
                <a:moveTo>
                  <a:pt x="0" y="0"/>
                </a:moveTo>
                <a:cubicBezTo>
                  <a:pt x="207706" y="151171"/>
                  <a:pt x="415413" y="302342"/>
                  <a:pt x="752168" y="324464"/>
                </a:cubicBezTo>
                <a:cubicBezTo>
                  <a:pt x="1088923" y="346586"/>
                  <a:pt x="2020529" y="132735"/>
                  <a:pt x="2020529" y="132735"/>
                </a:cubicBezTo>
                <a:lnTo>
                  <a:pt x="2020529" y="132735"/>
                </a:ln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465871" y="2507226"/>
            <a:ext cx="2418735" cy="1607574"/>
          </a:xfrm>
          <a:custGeom>
            <a:avLst/>
            <a:gdLst>
              <a:gd name="connsiteX0" fmla="*/ 0 w 2418735"/>
              <a:gd name="connsiteY0" fmla="*/ 0 h 1607574"/>
              <a:gd name="connsiteX1" fmla="*/ 988142 w 2418735"/>
              <a:gd name="connsiteY1" fmla="*/ 988142 h 1607574"/>
              <a:gd name="connsiteX2" fmla="*/ 2418735 w 2418735"/>
              <a:gd name="connsiteY2" fmla="*/ 1607574 h 1607574"/>
              <a:gd name="connsiteX3" fmla="*/ 2418735 w 2418735"/>
              <a:gd name="connsiteY3" fmla="*/ 1607574 h 1607574"/>
            </a:gdLst>
            <a:ahLst/>
            <a:cxnLst>
              <a:cxn ang="0">
                <a:pos x="connsiteX0" y="connsiteY0"/>
              </a:cxn>
              <a:cxn ang="0">
                <a:pos x="connsiteX1" y="connsiteY1"/>
              </a:cxn>
              <a:cxn ang="0">
                <a:pos x="connsiteX2" y="connsiteY2"/>
              </a:cxn>
              <a:cxn ang="0">
                <a:pos x="connsiteX3" y="connsiteY3"/>
              </a:cxn>
            </a:cxnLst>
            <a:rect l="l" t="t" r="r" b="b"/>
            <a:pathLst>
              <a:path w="2418735" h="1607574">
                <a:moveTo>
                  <a:pt x="0" y="0"/>
                </a:moveTo>
                <a:cubicBezTo>
                  <a:pt x="292510" y="360106"/>
                  <a:pt x="585020" y="720213"/>
                  <a:pt x="988142" y="988142"/>
                </a:cubicBezTo>
                <a:cubicBezTo>
                  <a:pt x="1391264" y="1256071"/>
                  <a:pt x="2418735" y="1607574"/>
                  <a:pt x="2418735" y="1607574"/>
                </a:cubicBezTo>
                <a:lnTo>
                  <a:pt x="2418735" y="1607574"/>
                </a:ln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3333135" y="2521974"/>
            <a:ext cx="369401" cy="1607574"/>
          </a:xfrm>
          <a:custGeom>
            <a:avLst/>
            <a:gdLst>
              <a:gd name="connsiteX0" fmla="*/ 73742 w 369401"/>
              <a:gd name="connsiteY0" fmla="*/ 0 h 1607574"/>
              <a:gd name="connsiteX1" fmla="*/ 368710 w 369401"/>
              <a:gd name="connsiteY1" fmla="*/ 884903 h 1607574"/>
              <a:gd name="connsiteX2" fmla="*/ 0 w 369401"/>
              <a:gd name="connsiteY2" fmla="*/ 1607574 h 1607574"/>
              <a:gd name="connsiteX3" fmla="*/ 0 w 369401"/>
              <a:gd name="connsiteY3" fmla="*/ 1607574 h 1607574"/>
            </a:gdLst>
            <a:ahLst/>
            <a:cxnLst>
              <a:cxn ang="0">
                <a:pos x="connsiteX0" y="connsiteY0"/>
              </a:cxn>
              <a:cxn ang="0">
                <a:pos x="connsiteX1" y="connsiteY1"/>
              </a:cxn>
              <a:cxn ang="0">
                <a:pos x="connsiteX2" y="connsiteY2"/>
              </a:cxn>
              <a:cxn ang="0">
                <a:pos x="connsiteX3" y="connsiteY3"/>
              </a:cxn>
            </a:cxnLst>
            <a:rect l="l" t="t" r="r" b="b"/>
            <a:pathLst>
              <a:path w="369401" h="1607574">
                <a:moveTo>
                  <a:pt x="73742" y="0"/>
                </a:moveTo>
                <a:cubicBezTo>
                  <a:pt x="227371" y="308487"/>
                  <a:pt x="381000" y="616974"/>
                  <a:pt x="368710" y="884903"/>
                </a:cubicBezTo>
                <a:cubicBezTo>
                  <a:pt x="356420" y="1152832"/>
                  <a:pt x="0" y="1607574"/>
                  <a:pt x="0" y="1607574"/>
                </a:cubicBezTo>
                <a:lnTo>
                  <a:pt x="0" y="1607574"/>
                </a:ln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451123" y="2610465"/>
            <a:ext cx="2153264" cy="1474838"/>
          </a:xfrm>
          <a:custGeom>
            <a:avLst/>
            <a:gdLst>
              <a:gd name="connsiteX0" fmla="*/ 2153264 w 2153264"/>
              <a:gd name="connsiteY0" fmla="*/ 0 h 1474838"/>
              <a:gd name="connsiteX1" fmla="*/ 1017638 w 2153264"/>
              <a:gd name="connsiteY1" fmla="*/ 929148 h 1474838"/>
              <a:gd name="connsiteX2" fmla="*/ 0 w 2153264"/>
              <a:gd name="connsiteY2" fmla="*/ 1474838 h 1474838"/>
            </a:gdLst>
            <a:ahLst/>
            <a:cxnLst>
              <a:cxn ang="0">
                <a:pos x="connsiteX0" y="connsiteY0"/>
              </a:cxn>
              <a:cxn ang="0">
                <a:pos x="connsiteX1" y="connsiteY1"/>
              </a:cxn>
              <a:cxn ang="0">
                <a:pos x="connsiteX2" y="connsiteY2"/>
              </a:cxn>
            </a:cxnLst>
            <a:rect l="l" t="t" r="r" b="b"/>
            <a:pathLst>
              <a:path w="2153264" h="1474838">
                <a:moveTo>
                  <a:pt x="2153264" y="0"/>
                </a:moveTo>
                <a:cubicBezTo>
                  <a:pt x="1764889" y="341671"/>
                  <a:pt x="1376515" y="683342"/>
                  <a:pt x="1017638" y="929148"/>
                </a:cubicBezTo>
                <a:cubicBezTo>
                  <a:pt x="658761" y="1174954"/>
                  <a:pt x="329380" y="1324896"/>
                  <a:pt x="0" y="1474838"/>
                </a:cubicBez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507037" y="2669458"/>
            <a:ext cx="362821" cy="1460090"/>
          </a:xfrm>
          <a:custGeom>
            <a:avLst/>
            <a:gdLst>
              <a:gd name="connsiteX0" fmla="*/ 141595 w 362821"/>
              <a:gd name="connsiteY0" fmla="*/ 0 h 1460090"/>
              <a:gd name="connsiteX1" fmla="*/ 8860 w 362821"/>
              <a:gd name="connsiteY1" fmla="*/ 693174 h 1460090"/>
              <a:gd name="connsiteX2" fmla="*/ 362821 w 362821"/>
              <a:gd name="connsiteY2" fmla="*/ 1460090 h 1460090"/>
              <a:gd name="connsiteX3" fmla="*/ 362821 w 362821"/>
              <a:gd name="connsiteY3" fmla="*/ 1460090 h 1460090"/>
              <a:gd name="connsiteX4" fmla="*/ 362821 w 362821"/>
              <a:gd name="connsiteY4" fmla="*/ 1460090 h 1460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821" h="1460090">
                <a:moveTo>
                  <a:pt x="141595" y="0"/>
                </a:moveTo>
                <a:cubicBezTo>
                  <a:pt x="56792" y="224913"/>
                  <a:pt x="-28011" y="449826"/>
                  <a:pt x="8860" y="693174"/>
                </a:cubicBezTo>
                <a:cubicBezTo>
                  <a:pt x="45731" y="936522"/>
                  <a:pt x="362821" y="1460090"/>
                  <a:pt x="362821" y="1460090"/>
                </a:cubicBezTo>
                <a:lnTo>
                  <a:pt x="362821" y="1460090"/>
                </a:lnTo>
                <a:lnTo>
                  <a:pt x="362821" y="1460090"/>
                </a:lnTo>
              </a:path>
            </a:pathLst>
          </a:custGeom>
          <a:noFill/>
          <a:ln w="381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377381" y="3849296"/>
            <a:ext cx="2389238" cy="280252"/>
          </a:xfrm>
          <a:custGeom>
            <a:avLst/>
            <a:gdLst>
              <a:gd name="connsiteX0" fmla="*/ 2389238 w 2389238"/>
              <a:gd name="connsiteY0" fmla="*/ 280252 h 280252"/>
              <a:gd name="connsiteX1" fmla="*/ 1209367 w 2389238"/>
              <a:gd name="connsiteY1" fmla="*/ 33 h 280252"/>
              <a:gd name="connsiteX2" fmla="*/ 0 w 2389238"/>
              <a:gd name="connsiteY2" fmla="*/ 265504 h 280252"/>
            </a:gdLst>
            <a:ahLst/>
            <a:cxnLst>
              <a:cxn ang="0">
                <a:pos x="connsiteX0" y="connsiteY0"/>
              </a:cxn>
              <a:cxn ang="0">
                <a:pos x="connsiteX1" y="connsiteY1"/>
              </a:cxn>
              <a:cxn ang="0">
                <a:pos x="connsiteX2" y="connsiteY2"/>
              </a:cxn>
            </a:cxnLst>
            <a:rect l="l" t="t" r="r" b="b"/>
            <a:pathLst>
              <a:path w="2389238" h="280252">
                <a:moveTo>
                  <a:pt x="2389238" y="280252"/>
                </a:moveTo>
                <a:cubicBezTo>
                  <a:pt x="1998405" y="141371"/>
                  <a:pt x="1607573" y="2491"/>
                  <a:pt x="1209367" y="33"/>
                </a:cubicBezTo>
                <a:cubicBezTo>
                  <a:pt x="811161" y="-2425"/>
                  <a:pt x="405580" y="131539"/>
                  <a:pt x="0" y="265504"/>
                </a:cubicBezTo>
              </a:path>
            </a:pathLst>
          </a:custGeom>
          <a:noFill/>
          <a:ln w="381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 6"/>
          <p:cNvSpPr txBox="1">
            <a:spLocks noChangeArrowheads="1"/>
          </p:cNvSpPr>
          <p:nvPr/>
        </p:nvSpPr>
        <p:spPr bwMode="auto">
          <a:xfrm>
            <a:off x="71161" y="2321034"/>
            <a:ext cx="2259857" cy="612934"/>
          </a:xfrm>
          <a:prstGeom prst="wedgeRoundRectCallout">
            <a:avLst>
              <a:gd name="adj1" fmla="val 54985"/>
              <a:gd name="adj2" fmla="val -73612"/>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p>
            <a:pPr eaLnBrk="0" hangingPunct="0">
              <a:lnSpc>
                <a:spcPct val="80000"/>
              </a:lnSpc>
              <a:defRPr/>
            </a:pPr>
            <a:r>
              <a:rPr lang="en-US" sz="1400" b="0" dirty="0">
                <a:latin typeface="Arial" charset="0"/>
                <a:cs typeface="+mn-cs"/>
              </a:rPr>
              <a:t>interface </a:t>
            </a:r>
            <a:r>
              <a:rPr lang="en-US" sz="1400" b="0" dirty="0" err="1" smtClean="0">
                <a:latin typeface="Arial" charset="0"/>
                <a:cs typeface="+mn-cs"/>
              </a:rPr>
              <a:t>tunnelA</a:t>
            </a:r>
            <a:endParaRPr lang="en-US" sz="1400" b="0" dirty="0" smtClean="0">
              <a:latin typeface="Arial" charset="0"/>
              <a:cs typeface="+mn-cs"/>
            </a:endParaRPr>
          </a:p>
          <a:p>
            <a:pPr eaLnBrk="0" hangingPunct="0">
              <a:lnSpc>
                <a:spcPct val="80000"/>
              </a:lnSpc>
              <a:defRPr/>
            </a:pPr>
            <a:r>
              <a:rPr lang="en-US" sz="1400" b="0" dirty="0" smtClean="0">
                <a:latin typeface="Arial" charset="0"/>
                <a:cs typeface="+mn-cs"/>
              </a:rPr>
              <a:t>  tunnel </a:t>
            </a:r>
            <a:r>
              <a:rPr lang="en-US" sz="1400" b="0" dirty="0">
                <a:latin typeface="Arial" charset="0"/>
                <a:cs typeface="+mn-cs"/>
              </a:rPr>
              <a:t>source </a:t>
            </a:r>
            <a:r>
              <a:rPr lang="en-US" sz="1400" dirty="0" smtClean="0">
                <a:latin typeface="Arial" charset="0"/>
                <a:cs typeface="+mn-cs"/>
              </a:rPr>
              <a:t>100.0.0.1</a:t>
            </a:r>
          </a:p>
          <a:p>
            <a:pPr eaLnBrk="0" hangingPunct="0">
              <a:lnSpc>
                <a:spcPct val="80000"/>
              </a:lnSpc>
              <a:defRPr/>
            </a:pPr>
            <a:r>
              <a:rPr lang="en-US" sz="1400" dirty="0" smtClean="0">
                <a:latin typeface="Arial" charset="0"/>
                <a:cs typeface="+mn-cs"/>
              </a:rPr>
              <a:t>!</a:t>
            </a:r>
            <a:endParaRPr lang="en-US" sz="1400" b="0" dirty="0">
              <a:latin typeface="Arial" charset="0"/>
              <a:cs typeface="+mn-cs"/>
            </a:endParaRPr>
          </a:p>
        </p:txBody>
      </p:sp>
      <p:sp>
        <p:nvSpPr>
          <p:cNvPr id="44" name="Text Box 6"/>
          <p:cNvSpPr txBox="1">
            <a:spLocks noChangeArrowheads="1"/>
          </p:cNvSpPr>
          <p:nvPr/>
        </p:nvSpPr>
        <p:spPr bwMode="auto">
          <a:xfrm>
            <a:off x="4057802" y="802466"/>
            <a:ext cx="2286197" cy="422243"/>
          </a:xfrm>
          <a:prstGeom prst="wedgeRoundRectCallout">
            <a:avLst>
              <a:gd name="adj1" fmla="val 27997"/>
              <a:gd name="adj2" fmla="val 150697"/>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defPPr>
              <a:defRPr lang="en-US"/>
            </a:defPPr>
            <a:lvl1pPr eaLnBrk="0" hangingPunct="0">
              <a:lnSpc>
                <a:spcPct val="80000"/>
              </a:lnSpc>
              <a:defRPr sz="1400" b="0">
                <a:latin typeface="Arial" charset="0"/>
                <a:cs typeface="+mn-cs"/>
              </a:defRPr>
            </a:lvl1pPr>
          </a:lstStyle>
          <a:p>
            <a:r>
              <a:rPr lang="en-US" dirty="0"/>
              <a:t>interface </a:t>
            </a:r>
            <a:r>
              <a:rPr lang="en-US" dirty="0" err="1" smtClean="0"/>
              <a:t>tunnelB</a:t>
            </a:r>
            <a:endParaRPr lang="en-US" dirty="0"/>
          </a:p>
          <a:p>
            <a:r>
              <a:rPr lang="en-US" dirty="0"/>
              <a:t>  tunnel </a:t>
            </a:r>
            <a:r>
              <a:rPr lang="en-US" dirty="0"/>
              <a:t>source </a:t>
            </a:r>
            <a:r>
              <a:rPr lang="en-US" dirty="0" smtClean="0"/>
              <a:t>101.0.0.1</a:t>
            </a:r>
            <a:endParaRPr lang="en-US" dirty="0"/>
          </a:p>
        </p:txBody>
      </p:sp>
      <p:sp>
        <p:nvSpPr>
          <p:cNvPr id="52" name="Text Box 6"/>
          <p:cNvSpPr txBox="1">
            <a:spLocks noChangeArrowheads="1"/>
          </p:cNvSpPr>
          <p:nvPr/>
        </p:nvSpPr>
        <p:spPr bwMode="auto">
          <a:xfrm>
            <a:off x="114871" y="3677674"/>
            <a:ext cx="2216147" cy="612934"/>
          </a:xfrm>
          <a:prstGeom prst="wedgeRoundRectCallout">
            <a:avLst>
              <a:gd name="adj1" fmla="val 50816"/>
              <a:gd name="adj2" fmla="val 93026"/>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defPPr>
              <a:defRPr lang="en-US"/>
            </a:defPPr>
            <a:lvl1pPr eaLnBrk="0" hangingPunct="0">
              <a:lnSpc>
                <a:spcPct val="80000"/>
              </a:lnSpc>
              <a:defRPr sz="1400" b="0">
                <a:latin typeface="Arial" charset="0"/>
                <a:cs typeface="+mn-cs"/>
              </a:defRPr>
            </a:lvl1pPr>
          </a:lstStyle>
          <a:p>
            <a:r>
              <a:rPr lang="en-US" dirty="0"/>
              <a:t>interface </a:t>
            </a:r>
            <a:r>
              <a:rPr lang="en-US" dirty="0" err="1" smtClean="0"/>
              <a:t>tunnelC</a:t>
            </a:r>
            <a:endParaRPr lang="en-US" dirty="0"/>
          </a:p>
          <a:p>
            <a:r>
              <a:rPr lang="en-US" dirty="0"/>
              <a:t>  tunnel </a:t>
            </a:r>
            <a:r>
              <a:rPr lang="en-US" dirty="0"/>
              <a:t>source </a:t>
            </a:r>
            <a:r>
              <a:rPr lang="en-US" dirty="0"/>
              <a:t>103.0.0.1</a:t>
            </a:r>
            <a:endParaRPr lang="en-US" dirty="0"/>
          </a:p>
          <a:p>
            <a:r>
              <a:rPr lang="en-US" dirty="0"/>
              <a:t>  </a:t>
            </a:r>
          </a:p>
        </p:txBody>
      </p:sp>
      <p:sp>
        <p:nvSpPr>
          <p:cNvPr id="53" name="Text Box 6"/>
          <p:cNvSpPr txBox="1">
            <a:spLocks noChangeArrowheads="1"/>
          </p:cNvSpPr>
          <p:nvPr/>
        </p:nvSpPr>
        <p:spPr bwMode="auto">
          <a:xfrm>
            <a:off x="4245333" y="5714078"/>
            <a:ext cx="2262130" cy="422243"/>
          </a:xfrm>
          <a:prstGeom prst="wedgeRoundRectCallout">
            <a:avLst>
              <a:gd name="adj1" fmla="val 41638"/>
              <a:gd name="adj2" fmla="val -202535"/>
              <a:gd name="adj3" fmla="val 16667"/>
            </a:avLst>
          </a:prstGeom>
          <a:solidFill>
            <a:schemeClr val="accent1">
              <a:lumMod val="20000"/>
              <a:lumOff val="80000"/>
            </a:schemeClr>
          </a:solidFill>
          <a:ln w="25400">
            <a:noFill/>
            <a:miter lim="800000"/>
            <a:headEnd type="none" w="lg" len="lg"/>
            <a:tailEnd type="none" w="lg" len="lg"/>
          </a:ln>
          <a:effectLst/>
        </p:spPr>
        <p:txBody>
          <a:bodyPr wrap="square" lIns="45720" tIns="18288" rIns="45720" bIns="18288">
            <a:spAutoFit/>
          </a:bodyPr>
          <a:lstStyle>
            <a:defPPr>
              <a:defRPr lang="en-US"/>
            </a:defPPr>
            <a:lvl1pPr eaLnBrk="0" hangingPunct="0">
              <a:lnSpc>
                <a:spcPct val="80000"/>
              </a:lnSpc>
              <a:defRPr sz="1400" b="0">
                <a:latin typeface="Arial" charset="0"/>
                <a:cs typeface="+mn-cs"/>
              </a:defRPr>
            </a:lvl1pPr>
          </a:lstStyle>
          <a:p>
            <a:r>
              <a:rPr lang="en-US" dirty="0"/>
              <a:t>interface </a:t>
            </a:r>
            <a:r>
              <a:rPr lang="en-US" dirty="0" err="1" smtClean="0"/>
              <a:t>tunnelD</a:t>
            </a:r>
            <a:endParaRPr lang="en-US" dirty="0"/>
          </a:p>
          <a:p>
            <a:r>
              <a:rPr lang="en-US" dirty="0"/>
              <a:t>  tunnel </a:t>
            </a:r>
            <a:r>
              <a:rPr lang="en-US" dirty="0"/>
              <a:t>source </a:t>
            </a:r>
            <a:r>
              <a:rPr lang="en-US" dirty="0" smtClean="0"/>
              <a:t>104.0.0.1</a:t>
            </a:r>
            <a:endParaRPr lang="en-US" dirty="0"/>
          </a:p>
        </p:txBody>
      </p:sp>
    </p:spTree>
    <p:extLst>
      <p:ext uri="{BB962C8B-B14F-4D97-AF65-F5344CB8AC3E}">
        <p14:creationId xmlns:p14="http://schemas.microsoft.com/office/powerpoint/2010/main" val="85370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blinds(horizontal)">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linds(horizontal)">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blinds(horizontal)">
                                      <p:cBhvr>
                                        <p:cTn id="69" dur="500"/>
                                        <p:tgtEl>
                                          <p:spTgt spid="5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blinds(horizontal)">
                                      <p:cBhvr>
                                        <p:cTn id="7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3" grpId="0" animBg="1"/>
      <p:bldP spid="64" grpId="0"/>
      <p:bldP spid="36" grpId="0" animBg="1"/>
      <p:bldP spid="39" grpId="0" animBg="1"/>
      <p:bldP spid="41" grpId="0" animBg="1"/>
      <p:bldP spid="42" grpId="0"/>
      <p:bldP spid="11" grpId="0" animBg="1"/>
      <p:bldP spid="12" grpId="0" animBg="1"/>
      <p:bldP spid="13" grpId="0" animBg="1"/>
      <p:bldP spid="14" grpId="0" animBg="1"/>
      <p:bldP spid="15" grpId="0" animBg="1"/>
      <p:bldP spid="16" grpId="0" animBg="1"/>
      <p:bldP spid="43" grpId="0" animBg="1"/>
      <p:bldP spid="44" grpId="0" animBg="1"/>
      <p:bldP spid="52" grpId="0" animBg="1"/>
      <p:bldP spid="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3200"/>
              <a:t>ISATAP</a:t>
            </a:r>
          </a:p>
        </p:txBody>
      </p:sp>
      <p:sp>
        <p:nvSpPr>
          <p:cNvPr id="34819" name="Rectangle 3"/>
          <p:cNvSpPr>
            <a:spLocks noGrp="1" noChangeArrowheads="1"/>
          </p:cNvSpPr>
          <p:nvPr>
            <p:ph type="body" idx="1"/>
          </p:nvPr>
        </p:nvSpPr>
        <p:spPr/>
        <p:txBody>
          <a:bodyPr>
            <a:normAutofit/>
          </a:bodyPr>
          <a:lstStyle/>
          <a:p>
            <a:r>
              <a:rPr lang="en-US" altLang="en-US" sz="2400" b="1" dirty="0"/>
              <a:t>ISATAP</a:t>
            </a:r>
            <a:r>
              <a:rPr lang="en-US" altLang="en-US" sz="2400" dirty="0"/>
              <a:t> (Intra-Site Automatic Tunneling Addressing Protocol) an automatic tunneling mechanism used inside an organization that has an IPv4-dominant backbone, but has selected users that need IPv6 capability</a:t>
            </a:r>
          </a:p>
        </p:txBody>
      </p:sp>
    </p:spTree>
    <p:extLst>
      <p:ext uri="{BB962C8B-B14F-4D97-AF65-F5344CB8AC3E}">
        <p14:creationId xmlns:p14="http://schemas.microsoft.com/office/powerpoint/2010/main" val="41908084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z="3200"/>
              <a:t>ISATAP Functions</a:t>
            </a:r>
          </a:p>
        </p:txBody>
      </p:sp>
      <p:sp>
        <p:nvSpPr>
          <p:cNvPr id="35843" name="Rectangle 3"/>
          <p:cNvSpPr>
            <a:spLocks noGrp="1" noChangeArrowheads="1"/>
          </p:cNvSpPr>
          <p:nvPr>
            <p:ph type="body" idx="1"/>
          </p:nvPr>
        </p:nvSpPr>
        <p:spPr/>
        <p:txBody>
          <a:bodyPr/>
          <a:lstStyle/>
          <a:p>
            <a:r>
              <a:rPr lang="en-US" altLang="en-US" sz="2400"/>
              <a:t>ISATAP connects dual-stack nodes, isolated within an IPv4-only network</a:t>
            </a:r>
          </a:p>
          <a:p>
            <a:pPr lvl="1"/>
            <a:r>
              <a:rPr lang="en-US" altLang="en-US" sz="2200"/>
              <a:t>To exchange IPv6 traffic with each other (host ISATAP)</a:t>
            </a:r>
          </a:p>
          <a:p>
            <a:pPr lvl="1"/>
            <a:r>
              <a:rPr lang="en-US" altLang="en-US" sz="2200"/>
              <a:t>To exchange traffic with the global IPv6 Internet</a:t>
            </a:r>
          </a:p>
          <a:p>
            <a:r>
              <a:rPr lang="en-US" altLang="en-US" sz="2400"/>
              <a:t>ISATAP is a mechanism with minimal configuration required</a:t>
            </a:r>
          </a:p>
          <a:p>
            <a:r>
              <a:rPr lang="en-US" altLang="en-US" sz="2400"/>
              <a:t>ISATAP is ideal when there are relatively few, relatively scattered individual nodes that need service</a:t>
            </a:r>
          </a:p>
        </p:txBody>
      </p:sp>
    </p:spTree>
    <p:extLst>
      <p:ext uri="{BB962C8B-B14F-4D97-AF65-F5344CB8AC3E}">
        <p14:creationId xmlns:p14="http://schemas.microsoft.com/office/powerpoint/2010/main" val="60705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152400"/>
            <a:ext cx="7886700" cy="854074"/>
          </a:xfrm>
        </p:spPr>
        <p:txBody>
          <a:bodyPr/>
          <a:lstStyle/>
          <a:p>
            <a:r>
              <a:rPr lang="en-US" altLang="en-US" sz="3200" dirty="0"/>
              <a:t>Link-Local ISATAP</a:t>
            </a:r>
          </a:p>
        </p:txBody>
      </p:sp>
      <p:graphicFrame>
        <p:nvGraphicFramePr>
          <p:cNvPr id="36871" name="Object 7"/>
          <p:cNvGraphicFramePr>
            <a:graphicFrameLocks noGrp="1" noChangeAspect="1"/>
          </p:cNvGraphicFramePr>
          <p:nvPr>
            <p:ph idx="1"/>
            <p:extLst>
              <p:ext uri="{D42A27DB-BD31-4B8C-83A1-F6EECF244321}">
                <p14:modId xmlns:p14="http://schemas.microsoft.com/office/powerpoint/2010/main" val="3044289167"/>
              </p:ext>
            </p:extLst>
          </p:nvPr>
        </p:nvGraphicFramePr>
        <p:xfrm>
          <a:off x="2286000" y="1143000"/>
          <a:ext cx="6248400" cy="5463523"/>
        </p:xfrm>
        <a:graphic>
          <a:graphicData uri="http://schemas.openxmlformats.org/presentationml/2006/ole">
            <mc:AlternateContent xmlns:mc="http://schemas.openxmlformats.org/markup-compatibility/2006">
              <mc:Choice xmlns:v="urn:schemas-microsoft-com:vml" Requires="v">
                <p:oleObj spid="_x0000_s6200" name="Visio" r:id="rId3" imgW="5123993" imgH="5295595" progId="Visio.Drawing.11">
                  <p:embed/>
                </p:oleObj>
              </mc:Choice>
              <mc:Fallback>
                <p:oleObj name="Visio" r:id="rId3" imgW="5123993" imgH="529559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143000"/>
                        <a:ext cx="6248400" cy="5463523"/>
                      </a:xfrm>
                      <a:prstGeom prst="rect">
                        <a:avLst/>
                      </a:prstGeom>
                    </p:spPr>
                  </p:pic>
                </p:oleObj>
              </mc:Fallback>
            </mc:AlternateContent>
          </a:graphicData>
        </a:graphic>
      </p:graphicFrame>
    </p:spTree>
    <p:extLst>
      <p:ext uri="{BB962C8B-B14F-4D97-AF65-F5344CB8AC3E}">
        <p14:creationId xmlns:p14="http://schemas.microsoft.com/office/powerpoint/2010/main" val="716771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03213"/>
            <a:ext cx="7793038" cy="914400"/>
          </a:xfrm>
        </p:spPr>
        <p:txBody>
          <a:bodyPr/>
          <a:lstStyle/>
          <a:p>
            <a:r>
              <a:rPr lang="en-US" altLang="en-US" sz="3200" dirty="0"/>
              <a:t>Link-local ISATAP example</a:t>
            </a:r>
          </a:p>
        </p:txBody>
      </p:sp>
      <p:sp>
        <p:nvSpPr>
          <p:cNvPr id="37891" name="Rectangle 3"/>
          <p:cNvSpPr>
            <a:spLocks noGrp="1" noChangeArrowheads="1"/>
          </p:cNvSpPr>
          <p:nvPr>
            <p:ph type="body" sz="half" idx="1"/>
          </p:nvPr>
        </p:nvSpPr>
        <p:spPr>
          <a:xfrm>
            <a:off x="457200" y="1447800"/>
            <a:ext cx="8534400" cy="2286000"/>
          </a:xfrm>
        </p:spPr>
        <p:txBody>
          <a:bodyPr/>
          <a:lstStyle/>
          <a:p>
            <a:pPr>
              <a:lnSpc>
                <a:spcPct val="90000"/>
              </a:lnSpc>
            </a:pPr>
            <a:r>
              <a:rPr lang="en-US" altLang="en-US" sz="2400" dirty="0"/>
              <a:t>Two ISATAP hosts exchanging packets using link-local addresses</a:t>
            </a:r>
          </a:p>
          <a:p>
            <a:pPr>
              <a:lnSpc>
                <a:spcPct val="90000"/>
              </a:lnSpc>
            </a:pPr>
            <a:r>
              <a:rPr lang="en-US" altLang="en-US" sz="2400" dirty="0"/>
              <a:t>Only route on ISATAP hosts is “send all IPv6 traffic via ISATAP pseudo-IF”</a:t>
            </a:r>
          </a:p>
          <a:p>
            <a:pPr>
              <a:lnSpc>
                <a:spcPct val="90000"/>
              </a:lnSpc>
            </a:pPr>
            <a:r>
              <a:rPr lang="en-US" altLang="en-US" sz="2400" dirty="0"/>
              <a:t>Hosts are many IPv4 hops away which appear link-local to IPv6</a:t>
            </a:r>
          </a:p>
        </p:txBody>
      </p:sp>
      <p:graphicFrame>
        <p:nvGraphicFramePr>
          <p:cNvPr id="37892" name="Object 4"/>
          <p:cNvGraphicFramePr>
            <a:graphicFrameLocks noGrp="1" noChangeAspect="1"/>
          </p:cNvGraphicFramePr>
          <p:nvPr>
            <p:ph sz="half" idx="2"/>
            <p:extLst>
              <p:ext uri="{D42A27DB-BD31-4B8C-83A1-F6EECF244321}">
                <p14:modId xmlns:p14="http://schemas.microsoft.com/office/powerpoint/2010/main" val="3430102766"/>
              </p:ext>
            </p:extLst>
          </p:nvPr>
        </p:nvGraphicFramePr>
        <p:xfrm>
          <a:off x="1524000" y="4268787"/>
          <a:ext cx="6629400" cy="1598613"/>
        </p:xfrm>
        <a:graphic>
          <a:graphicData uri="http://schemas.openxmlformats.org/presentationml/2006/ole">
            <mc:AlternateContent xmlns:mc="http://schemas.openxmlformats.org/markup-compatibility/2006">
              <mc:Choice xmlns:v="urn:schemas-microsoft-com:vml" Requires="v">
                <p:oleObj spid="_x0000_s7226" name="Visio" r:id="rId3" imgW="7387923" imgH="1782306" progId="Visio.Drawing.6">
                  <p:embed/>
                </p:oleObj>
              </mc:Choice>
              <mc:Fallback>
                <p:oleObj name="Visio" r:id="rId3" imgW="7387923" imgH="17823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268787"/>
                        <a:ext cx="6629400" cy="15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1295400" y="5257800"/>
            <a:ext cx="2380780" cy="923330"/>
          </a:xfrm>
          <a:prstGeom prst="rect">
            <a:avLst/>
          </a:prstGeom>
          <a:solidFill>
            <a:schemeClr val="bg1"/>
          </a:solidFill>
        </p:spPr>
        <p:txBody>
          <a:bodyPr wrap="none" rtlCol="0">
            <a:spAutoFit/>
          </a:bodyPr>
          <a:lstStyle/>
          <a:p>
            <a:pPr algn="ctr"/>
            <a:r>
              <a:rPr lang="en-US" sz="1800" dirty="0" smtClean="0">
                <a:latin typeface="+mn-lt"/>
              </a:rPr>
              <a:t>FE80::5EFE:192.0.2.100</a:t>
            </a:r>
          </a:p>
          <a:p>
            <a:pPr algn="ctr"/>
            <a:r>
              <a:rPr lang="en-US" sz="1800" dirty="0" smtClean="0">
                <a:latin typeface="+mn-lt"/>
              </a:rPr>
              <a:t>=</a:t>
            </a:r>
          </a:p>
          <a:p>
            <a:pPr algn="ctr"/>
            <a:r>
              <a:rPr lang="en-US" sz="1800" dirty="0" smtClean="0">
                <a:latin typeface="+mn-lt"/>
              </a:rPr>
              <a:t>FE80::5EFE:C000:0264</a:t>
            </a:r>
            <a:endParaRPr lang="en-US" sz="1800" dirty="0">
              <a:latin typeface="+mn-lt"/>
            </a:endParaRPr>
          </a:p>
        </p:txBody>
      </p:sp>
      <p:sp>
        <p:nvSpPr>
          <p:cNvPr id="8" name="TextBox 7"/>
          <p:cNvSpPr txBox="1"/>
          <p:nvPr/>
        </p:nvSpPr>
        <p:spPr>
          <a:xfrm>
            <a:off x="5835045" y="5270090"/>
            <a:ext cx="2380780" cy="923330"/>
          </a:xfrm>
          <a:prstGeom prst="rect">
            <a:avLst/>
          </a:prstGeom>
          <a:solidFill>
            <a:schemeClr val="bg1"/>
          </a:solidFill>
        </p:spPr>
        <p:txBody>
          <a:bodyPr wrap="none" rtlCol="0">
            <a:spAutoFit/>
          </a:bodyPr>
          <a:lstStyle/>
          <a:p>
            <a:pPr algn="ctr"/>
            <a:r>
              <a:rPr lang="en-US" sz="1800" dirty="0" smtClean="0">
                <a:latin typeface="+mn-lt"/>
              </a:rPr>
              <a:t>FE80::5EFE:192.0.2.200</a:t>
            </a:r>
          </a:p>
          <a:p>
            <a:pPr algn="ctr"/>
            <a:r>
              <a:rPr lang="en-US" sz="1800" dirty="0" smtClean="0">
                <a:latin typeface="+mn-lt"/>
              </a:rPr>
              <a:t>=</a:t>
            </a:r>
          </a:p>
          <a:p>
            <a:pPr algn="ctr"/>
            <a:r>
              <a:rPr lang="en-US" sz="1800" dirty="0" smtClean="0">
                <a:latin typeface="+mn-lt"/>
              </a:rPr>
              <a:t>FE80::5EFE:C000:02C8</a:t>
            </a:r>
            <a:endParaRPr lang="en-US" sz="1800" dirty="0">
              <a:latin typeface="+mn-lt"/>
            </a:endParaRPr>
          </a:p>
        </p:txBody>
      </p:sp>
    </p:spTree>
    <p:extLst>
      <p:ext uri="{BB962C8B-B14F-4D97-AF65-F5344CB8AC3E}">
        <p14:creationId xmlns:p14="http://schemas.microsoft.com/office/powerpoint/2010/main" val="2385412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2" name="Object 4"/>
          <p:cNvGraphicFramePr>
            <a:graphicFrameLocks noGrp="1" noChangeAspect="1"/>
          </p:cNvGraphicFramePr>
          <p:nvPr>
            <p:ph sz="half" idx="2"/>
            <p:extLst>
              <p:ext uri="{D42A27DB-BD31-4B8C-83A1-F6EECF244321}">
                <p14:modId xmlns:p14="http://schemas.microsoft.com/office/powerpoint/2010/main" val="2792792684"/>
              </p:ext>
            </p:extLst>
          </p:nvPr>
        </p:nvGraphicFramePr>
        <p:xfrm>
          <a:off x="561729" y="2087841"/>
          <a:ext cx="8304689" cy="2002592"/>
        </p:xfrm>
        <a:graphic>
          <a:graphicData uri="http://schemas.openxmlformats.org/presentationml/2006/ole">
            <mc:AlternateContent xmlns:mc="http://schemas.openxmlformats.org/markup-compatibility/2006">
              <mc:Choice xmlns:v="urn:schemas-microsoft-com:vml" Requires="v">
                <p:oleObj spid="_x0000_s13331" name="Visio" r:id="rId3" imgW="7387923" imgH="1782306" progId="Visio.Drawing.6">
                  <p:embed/>
                </p:oleObj>
              </mc:Choice>
              <mc:Fallback>
                <p:oleObj name="Visio" r:id="rId3" imgW="7387923" imgH="17823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729" y="2087841"/>
                        <a:ext cx="8304689" cy="2002592"/>
                      </a:xfrm>
                      <a:prstGeom prst="rect">
                        <a:avLst/>
                      </a:prstGeom>
                      <a:noFill/>
                      <a:ln>
                        <a:noFill/>
                      </a:ln>
                      <a:effectLst/>
                      <a:extLst/>
                    </p:spPr>
                  </p:pic>
                </p:oleObj>
              </mc:Fallback>
            </mc:AlternateContent>
          </a:graphicData>
        </a:graphic>
      </p:graphicFrame>
      <p:sp>
        <p:nvSpPr>
          <p:cNvPr id="10" name="TextBox 9"/>
          <p:cNvSpPr txBox="1"/>
          <p:nvPr/>
        </p:nvSpPr>
        <p:spPr>
          <a:xfrm>
            <a:off x="1592826" y="5235714"/>
            <a:ext cx="2979174" cy="707886"/>
          </a:xfrm>
          <a:prstGeom prst="rect">
            <a:avLst/>
          </a:prstGeom>
          <a:solidFill>
            <a:schemeClr val="tx2">
              <a:lumMod val="20000"/>
              <a:lumOff val="80000"/>
            </a:schemeClr>
          </a:solidFill>
          <a:ln>
            <a:solidFill>
              <a:schemeClr val="bg2">
                <a:lumMod val="90000"/>
              </a:schemeClr>
            </a:solidFill>
          </a:ln>
        </p:spPr>
        <p:txBody>
          <a:bodyPr wrap="square" rtlCol="0">
            <a:spAutoFit/>
          </a:bodyPr>
          <a:lstStyle/>
          <a:p>
            <a:r>
              <a:rPr lang="en-US" sz="2000" dirty="0" err="1" smtClean="0">
                <a:latin typeface="+mn-lt"/>
              </a:rPr>
              <a:t>src</a:t>
            </a:r>
            <a:r>
              <a:rPr lang="en-US" sz="2000" dirty="0" smtClean="0">
                <a:latin typeface="+mn-lt"/>
              </a:rPr>
              <a:t>: FE80::5EFE:C000:0264</a:t>
            </a:r>
          </a:p>
          <a:p>
            <a:r>
              <a:rPr lang="en-US" sz="2000" dirty="0" err="1" smtClean="0">
                <a:latin typeface="+mn-lt"/>
              </a:rPr>
              <a:t>dst</a:t>
            </a:r>
            <a:r>
              <a:rPr lang="en-US" sz="2000" dirty="0" smtClean="0">
                <a:latin typeface="+mn-lt"/>
              </a:rPr>
              <a:t>: FE80::5EFE:C000:02C8</a:t>
            </a:r>
            <a:endParaRPr lang="en-US" sz="2000" dirty="0">
              <a:latin typeface="+mn-lt"/>
            </a:endParaRPr>
          </a:p>
        </p:txBody>
      </p:sp>
      <p:sp>
        <p:nvSpPr>
          <p:cNvPr id="12" name="TextBox 11"/>
          <p:cNvSpPr txBox="1"/>
          <p:nvPr/>
        </p:nvSpPr>
        <p:spPr>
          <a:xfrm>
            <a:off x="1600200" y="4581942"/>
            <a:ext cx="2971800" cy="707886"/>
          </a:xfrm>
          <a:prstGeom prst="rect">
            <a:avLst/>
          </a:prstGeom>
          <a:solidFill>
            <a:schemeClr val="accent1">
              <a:lumMod val="20000"/>
              <a:lumOff val="80000"/>
            </a:schemeClr>
          </a:solidFill>
          <a:ln>
            <a:solidFill>
              <a:schemeClr val="bg2">
                <a:lumMod val="90000"/>
              </a:schemeClr>
            </a:solidFill>
          </a:ln>
        </p:spPr>
        <p:txBody>
          <a:bodyPr wrap="square" rtlCol="0">
            <a:spAutoFit/>
          </a:bodyPr>
          <a:lstStyle/>
          <a:p>
            <a:r>
              <a:rPr lang="en-US" sz="2000" dirty="0" err="1" smtClean="0">
                <a:latin typeface="+mn-lt"/>
              </a:rPr>
              <a:t>src</a:t>
            </a:r>
            <a:r>
              <a:rPr lang="en-US" sz="2000" dirty="0" smtClean="0">
                <a:latin typeface="+mn-lt"/>
              </a:rPr>
              <a:t>: 192.0.1.100</a:t>
            </a:r>
          </a:p>
          <a:p>
            <a:r>
              <a:rPr lang="en-US" sz="2000" dirty="0" err="1" smtClean="0">
                <a:latin typeface="+mn-lt"/>
              </a:rPr>
              <a:t>dst</a:t>
            </a:r>
            <a:r>
              <a:rPr lang="en-US" sz="2000" dirty="0" smtClean="0">
                <a:latin typeface="+mn-lt"/>
              </a:rPr>
              <a:t>: 192.0.2.200</a:t>
            </a:r>
            <a:endParaRPr lang="en-US" sz="2000" dirty="0">
              <a:latin typeface="+mn-lt"/>
            </a:endParaRPr>
          </a:p>
        </p:txBody>
      </p:sp>
      <p:sp>
        <p:nvSpPr>
          <p:cNvPr id="13" name="TextBox 12"/>
          <p:cNvSpPr txBox="1"/>
          <p:nvPr/>
        </p:nvSpPr>
        <p:spPr>
          <a:xfrm>
            <a:off x="561729" y="3331726"/>
            <a:ext cx="2380780" cy="923330"/>
          </a:xfrm>
          <a:prstGeom prst="rect">
            <a:avLst/>
          </a:prstGeom>
          <a:solidFill>
            <a:schemeClr val="bg1"/>
          </a:solidFill>
        </p:spPr>
        <p:txBody>
          <a:bodyPr wrap="none" rtlCol="0">
            <a:spAutoFit/>
          </a:bodyPr>
          <a:lstStyle/>
          <a:p>
            <a:pPr algn="ctr"/>
            <a:r>
              <a:rPr lang="en-US" sz="1800" dirty="0" smtClean="0">
                <a:latin typeface="+mn-lt"/>
              </a:rPr>
              <a:t>FE80::5EFE:192.0.2.100</a:t>
            </a:r>
          </a:p>
          <a:p>
            <a:pPr algn="ctr"/>
            <a:r>
              <a:rPr lang="en-US" sz="1800" dirty="0" smtClean="0">
                <a:latin typeface="+mn-lt"/>
              </a:rPr>
              <a:t>=</a:t>
            </a:r>
          </a:p>
          <a:p>
            <a:pPr algn="ctr"/>
            <a:r>
              <a:rPr lang="en-US" sz="1800" dirty="0" smtClean="0">
                <a:latin typeface="+mn-lt"/>
              </a:rPr>
              <a:t>FE80::5EFE:C000:0264</a:t>
            </a:r>
            <a:endParaRPr lang="en-US" sz="1800" dirty="0">
              <a:latin typeface="+mn-lt"/>
            </a:endParaRPr>
          </a:p>
        </p:txBody>
      </p:sp>
      <p:sp>
        <p:nvSpPr>
          <p:cNvPr id="14" name="TextBox 13"/>
          <p:cNvSpPr txBox="1"/>
          <p:nvPr/>
        </p:nvSpPr>
        <p:spPr>
          <a:xfrm>
            <a:off x="6485638" y="3331726"/>
            <a:ext cx="2380780" cy="923330"/>
          </a:xfrm>
          <a:prstGeom prst="rect">
            <a:avLst/>
          </a:prstGeom>
          <a:solidFill>
            <a:schemeClr val="bg1"/>
          </a:solidFill>
        </p:spPr>
        <p:txBody>
          <a:bodyPr wrap="none" rtlCol="0">
            <a:spAutoFit/>
          </a:bodyPr>
          <a:lstStyle/>
          <a:p>
            <a:pPr algn="ctr"/>
            <a:r>
              <a:rPr lang="en-US" sz="1800" dirty="0" smtClean="0">
                <a:latin typeface="+mn-lt"/>
              </a:rPr>
              <a:t>FE80::5EFE:192.0.2.200</a:t>
            </a:r>
          </a:p>
          <a:p>
            <a:pPr algn="ctr"/>
            <a:r>
              <a:rPr lang="en-US" sz="1800" dirty="0" smtClean="0">
                <a:latin typeface="+mn-lt"/>
              </a:rPr>
              <a:t>=</a:t>
            </a:r>
          </a:p>
          <a:p>
            <a:pPr algn="ctr"/>
            <a:r>
              <a:rPr lang="en-US" sz="1800" dirty="0" smtClean="0">
                <a:latin typeface="+mn-lt"/>
              </a:rPr>
              <a:t>FE80::5EFE:C000:02C8</a:t>
            </a:r>
            <a:endParaRPr lang="en-US" sz="1800" dirty="0">
              <a:latin typeface="+mn-lt"/>
            </a:endParaRPr>
          </a:p>
        </p:txBody>
      </p:sp>
    </p:spTree>
    <p:extLst>
      <p:ext uri="{BB962C8B-B14F-4D97-AF65-F5344CB8AC3E}">
        <p14:creationId xmlns:p14="http://schemas.microsoft.com/office/powerpoint/2010/main" val="1991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1" nodeType="clickEffect">
                                  <p:stCondLst>
                                    <p:cond delay="0"/>
                                  </p:stCondLst>
                                  <p:childTnLst>
                                    <p:animMotion origin="layout" path="M 8.33333E-7 -3.7037E-6 L 0.40052 0.0007 " pathEditMode="relative" rAng="0" ptsTypes="AA">
                                      <p:cBhvr>
                                        <p:cTn id="14" dur="2000" fill="hold"/>
                                        <p:tgtEl>
                                          <p:spTgt spid="10"/>
                                        </p:tgtEl>
                                        <p:attrNameLst>
                                          <p:attrName>ppt_x</p:attrName>
                                          <p:attrName>ppt_y</p:attrName>
                                        </p:attrNameLst>
                                      </p:cBhvr>
                                      <p:rCtr x="20017" y="23"/>
                                    </p:animMotion>
                                  </p:childTnLst>
                                </p:cTn>
                              </p:par>
                              <p:par>
                                <p:cTn id="15" presetID="63" presetClass="path" presetSubtype="0" accel="50000" decel="50000" fill="hold" grpId="1" nodeType="withEffect">
                                  <p:stCondLst>
                                    <p:cond delay="0"/>
                                  </p:stCondLst>
                                  <p:childTnLst>
                                    <p:animMotion origin="layout" path="M 0.00851 4.07407E-6 L 0.40035 -0.00394 " pathEditMode="relative" rAng="0" ptsTypes="AA">
                                      <p:cBhvr>
                                        <p:cTn id="16" dur="2000" fill="hold"/>
                                        <p:tgtEl>
                                          <p:spTgt spid="12"/>
                                        </p:tgtEl>
                                        <p:attrNameLst>
                                          <p:attrName>ppt_x</p:attrName>
                                          <p:attrName>ppt_y</p:attrName>
                                        </p:attrNameLst>
                                      </p:cBhvr>
                                      <p:rCtr x="19583" y="-208"/>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2"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2"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234"/>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Overlay Networks</a:t>
            </a:r>
          </a:p>
        </p:txBody>
      </p:sp>
      <p:sp>
        <p:nvSpPr>
          <p:cNvPr id="21516" name="Freeform 2"/>
          <p:cNvSpPr>
            <a:spLocks/>
          </p:cNvSpPr>
          <p:nvPr/>
        </p:nvSpPr>
        <p:spPr bwMode="auto">
          <a:xfrm>
            <a:off x="5391150" y="4319588"/>
            <a:ext cx="2974975" cy="2219325"/>
          </a:xfrm>
          <a:custGeom>
            <a:avLst/>
            <a:gdLst>
              <a:gd name="T0" fmla="*/ 52425051 w 2135"/>
              <a:gd name="T1" fmla="*/ 1162592467 h 1662"/>
              <a:gd name="T2" fmla="*/ 203872877 w 2135"/>
              <a:gd name="T3" fmla="*/ 135516364 h 1662"/>
              <a:gd name="T4" fmla="*/ 1275663706 w 2135"/>
              <a:gd name="T5" fmla="*/ 349490274 h 1662"/>
              <a:gd name="T6" fmla="*/ 2147483647 w 2135"/>
              <a:gd name="T7" fmla="*/ 178311146 h 1662"/>
              <a:gd name="T8" fmla="*/ 2147483647 w 2135"/>
              <a:gd name="T9" fmla="*/ 723945952 h 1662"/>
              <a:gd name="T10" fmla="*/ 2147483647 w 2135"/>
              <a:gd name="T11" fmla="*/ 2039885496 h 1662"/>
              <a:gd name="T12" fmla="*/ 2147483647 w 2135"/>
              <a:gd name="T13" fmla="*/ 2147483647 h 1662"/>
              <a:gd name="T14" fmla="*/ 1578560751 w 2135"/>
              <a:gd name="T15" fmla="*/ 2147483647 h 1662"/>
              <a:gd name="T16" fmla="*/ 972766661 w 2135"/>
              <a:gd name="T17" fmla="*/ 2147483647 h 1662"/>
              <a:gd name="T18" fmla="*/ 355322096 w 2135"/>
              <a:gd name="T19" fmla="*/ 1900802455 h 1662"/>
              <a:gd name="T20" fmla="*/ 52425051 w 2135"/>
              <a:gd name="T21" fmla="*/ 116259246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17" name="Rectangle 4"/>
          <p:cNvSpPr>
            <a:spLocks noChangeArrowheads="1"/>
          </p:cNvSpPr>
          <p:nvPr/>
        </p:nvSpPr>
        <p:spPr bwMode="auto">
          <a:xfrm>
            <a:off x="1339850" y="4554538"/>
            <a:ext cx="635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18" name="Freeform 5"/>
          <p:cNvSpPr>
            <a:spLocks/>
          </p:cNvSpPr>
          <p:nvPr/>
        </p:nvSpPr>
        <p:spPr bwMode="auto">
          <a:xfrm>
            <a:off x="3225800" y="4154488"/>
            <a:ext cx="1798638" cy="1674812"/>
          </a:xfrm>
          <a:custGeom>
            <a:avLst/>
            <a:gdLst>
              <a:gd name="T0" fmla="*/ 463191049 w 1292"/>
              <a:gd name="T1" fmla="*/ 12467007 h 1255"/>
              <a:gd name="T2" fmla="*/ 67831762 w 1292"/>
              <a:gd name="T3" fmla="*/ 279604192 h 1255"/>
              <a:gd name="T4" fmla="*/ 56203261 w 1292"/>
              <a:gd name="T5" fmla="*/ 931422339 h 1255"/>
              <a:gd name="T6" fmla="*/ 102715873 w 1292"/>
              <a:gd name="T7" fmla="*/ 1476383477 h 1255"/>
              <a:gd name="T8" fmla="*/ 474819550 w 1292"/>
              <a:gd name="T9" fmla="*/ 1551182850 h 1255"/>
              <a:gd name="T10" fmla="*/ 1253911015 w 1292"/>
              <a:gd name="T11" fmla="*/ 2010660516 h 1255"/>
              <a:gd name="T12" fmla="*/ 1928348756 w 1292"/>
              <a:gd name="T13" fmla="*/ 2147483647 h 1255"/>
              <a:gd name="T14" fmla="*/ 2147483647 w 1292"/>
              <a:gd name="T15" fmla="*/ 1818320034 h 1255"/>
              <a:gd name="T16" fmla="*/ 2147483647 w 1292"/>
              <a:gd name="T17" fmla="*/ 792510362 h 1255"/>
              <a:gd name="T18" fmla="*/ 2147483647 w 1292"/>
              <a:gd name="T19" fmla="*/ 375774432 h 1255"/>
              <a:gd name="T20" fmla="*/ 1451591355 w 1292"/>
              <a:gd name="T21" fmla="*/ 204806154 h 1255"/>
              <a:gd name="T22" fmla="*/ 463191049 w 1292"/>
              <a:gd name="T23" fmla="*/ 1246700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19" name="Freeform 6"/>
          <p:cNvSpPr>
            <a:spLocks/>
          </p:cNvSpPr>
          <p:nvPr/>
        </p:nvSpPr>
        <p:spPr bwMode="auto">
          <a:xfrm>
            <a:off x="746125" y="4144963"/>
            <a:ext cx="2381250" cy="1922462"/>
          </a:xfrm>
          <a:custGeom>
            <a:avLst/>
            <a:gdLst>
              <a:gd name="T0" fmla="*/ 1736853540 w 1340"/>
              <a:gd name="T1" fmla="*/ 109431831 h 1191"/>
              <a:gd name="T2" fmla="*/ 258948498 w 1340"/>
              <a:gd name="T3" fmla="*/ 156329574 h 1191"/>
              <a:gd name="T4" fmla="*/ 183158997 w 1340"/>
              <a:gd name="T5" fmla="*/ 1047412502 h 1191"/>
              <a:gd name="T6" fmla="*/ 88420788 w 1340"/>
              <a:gd name="T7" fmla="*/ 1875964569 h 1191"/>
              <a:gd name="T8" fmla="*/ 353686707 w 1340"/>
              <a:gd name="T9" fmla="*/ 2147483647 h 1191"/>
              <a:gd name="T10" fmla="*/ 1698957901 w 1340"/>
              <a:gd name="T11" fmla="*/ 2147483647 h 1191"/>
              <a:gd name="T12" fmla="*/ 2021064613 w 1340"/>
              <a:gd name="T13" fmla="*/ 2147483647 h 1191"/>
              <a:gd name="T14" fmla="*/ 2147483647 w 1340"/>
              <a:gd name="T15" fmla="*/ 2147483647 h 1191"/>
              <a:gd name="T16" fmla="*/ 2147483647 w 1340"/>
              <a:gd name="T17" fmla="*/ 1485138214 h 1191"/>
              <a:gd name="T18" fmla="*/ 2147483647 w 1340"/>
              <a:gd name="T19" fmla="*/ 891082928 h 1191"/>
              <a:gd name="T20" fmla="*/ 2147483647 w 1340"/>
              <a:gd name="T21" fmla="*/ 750384859 h 1191"/>
              <a:gd name="T22" fmla="*/ 1736853540 w 1340"/>
              <a:gd name="T23" fmla="*/ 109431831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20" name="Line 7"/>
          <p:cNvSpPr>
            <a:spLocks noChangeShapeType="1"/>
          </p:cNvSpPr>
          <p:nvPr/>
        </p:nvSpPr>
        <p:spPr bwMode="auto">
          <a:xfrm>
            <a:off x="1065213" y="4919663"/>
            <a:ext cx="115570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1" name="Line 8"/>
          <p:cNvSpPr>
            <a:spLocks noChangeShapeType="1"/>
          </p:cNvSpPr>
          <p:nvPr/>
        </p:nvSpPr>
        <p:spPr bwMode="auto">
          <a:xfrm flipV="1">
            <a:off x="1652588" y="4984750"/>
            <a:ext cx="560387"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2" name="Line 9"/>
          <p:cNvSpPr>
            <a:spLocks noChangeShapeType="1"/>
          </p:cNvSpPr>
          <p:nvPr/>
        </p:nvSpPr>
        <p:spPr bwMode="auto">
          <a:xfrm>
            <a:off x="6596063" y="5099050"/>
            <a:ext cx="303212" cy="385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3" name="Line 10"/>
          <p:cNvSpPr>
            <a:spLocks noChangeShapeType="1"/>
          </p:cNvSpPr>
          <p:nvPr/>
        </p:nvSpPr>
        <p:spPr bwMode="auto">
          <a:xfrm flipH="1">
            <a:off x="7391400" y="5119688"/>
            <a:ext cx="465138" cy="368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24" name="Group 11"/>
          <p:cNvGrpSpPr>
            <a:grpSpLocks/>
          </p:cNvGrpSpPr>
          <p:nvPr/>
        </p:nvGrpSpPr>
        <p:grpSpPr bwMode="auto">
          <a:xfrm>
            <a:off x="7686675" y="4899025"/>
            <a:ext cx="501650" cy="234950"/>
            <a:chOff x="3600" y="219"/>
            <a:chExt cx="360" cy="175"/>
          </a:xfrm>
        </p:grpSpPr>
        <p:sp>
          <p:nvSpPr>
            <p:cNvPr id="21726" name="Oval 12"/>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727" name="Line 1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8" name="Line 1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9" name="Rectangle 15"/>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730" name="Oval 16"/>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731" name="Group 17"/>
            <p:cNvGrpSpPr>
              <a:grpSpLocks/>
            </p:cNvGrpSpPr>
            <p:nvPr/>
          </p:nvGrpSpPr>
          <p:grpSpPr bwMode="auto">
            <a:xfrm>
              <a:off x="3686" y="244"/>
              <a:ext cx="177" cy="66"/>
              <a:chOff x="2848" y="848"/>
              <a:chExt cx="140" cy="98"/>
            </a:xfrm>
          </p:grpSpPr>
          <p:sp>
            <p:nvSpPr>
              <p:cNvPr id="21736" name="Line 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37"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38" name="Line 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732" name="Group 21"/>
            <p:cNvGrpSpPr>
              <a:grpSpLocks/>
            </p:cNvGrpSpPr>
            <p:nvPr/>
          </p:nvGrpSpPr>
          <p:grpSpPr bwMode="auto">
            <a:xfrm flipV="1">
              <a:off x="3686" y="243"/>
              <a:ext cx="177" cy="66"/>
              <a:chOff x="2848" y="848"/>
              <a:chExt cx="140" cy="98"/>
            </a:xfrm>
          </p:grpSpPr>
          <p:sp>
            <p:nvSpPr>
              <p:cNvPr id="2173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3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3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525" name="Line 25"/>
          <p:cNvSpPr>
            <a:spLocks noChangeShapeType="1"/>
          </p:cNvSpPr>
          <p:nvPr/>
        </p:nvSpPr>
        <p:spPr bwMode="auto">
          <a:xfrm flipV="1">
            <a:off x="6577013" y="5013325"/>
            <a:ext cx="1103312" cy="38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Line 26"/>
          <p:cNvSpPr>
            <a:spLocks noChangeShapeType="1"/>
          </p:cNvSpPr>
          <p:nvPr/>
        </p:nvSpPr>
        <p:spPr bwMode="auto">
          <a:xfrm>
            <a:off x="3875088" y="4435475"/>
            <a:ext cx="485775" cy="2079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7" name="Line 27"/>
          <p:cNvSpPr>
            <a:spLocks noChangeShapeType="1"/>
          </p:cNvSpPr>
          <p:nvPr/>
        </p:nvSpPr>
        <p:spPr bwMode="auto">
          <a:xfrm flipH="1">
            <a:off x="4394200" y="4772025"/>
            <a:ext cx="241300" cy="681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8" name="Line 28"/>
          <p:cNvSpPr>
            <a:spLocks noChangeShapeType="1"/>
          </p:cNvSpPr>
          <p:nvPr/>
        </p:nvSpPr>
        <p:spPr bwMode="auto">
          <a:xfrm>
            <a:off x="3624263" y="4548188"/>
            <a:ext cx="0" cy="431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9" name="Line 29"/>
          <p:cNvSpPr>
            <a:spLocks noChangeShapeType="1"/>
          </p:cNvSpPr>
          <p:nvPr/>
        </p:nvSpPr>
        <p:spPr bwMode="auto">
          <a:xfrm>
            <a:off x="3649663" y="5195888"/>
            <a:ext cx="534987" cy="368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0" name="Line 30"/>
          <p:cNvSpPr>
            <a:spLocks noChangeShapeType="1"/>
          </p:cNvSpPr>
          <p:nvPr/>
        </p:nvSpPr>
        <p:spPr bwMode="auto">
          <a:xfrm>
            <a:off x="4843463" y="4665663"/>
            <a:ext cx="1266825" cy="403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1" name="Line 31"/>
          <p:cNvSpPr>
            <a:spLocks noChangeShapeType="1"/>
          </p:cNvSpPr>
          <p:nvPr/>
        </p:nvSpPr>
        <p:spPr bwMode="auto">
          <a:xfrm flipH="1">
            <a:off x="3883025" y="4740275"/>
            <a:ext cx="560388" cy="384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2" name="Line 32"/>
          <p:cNvSpPr>
            <a:spLocks noChangeShapeType="1"/>
          </p:cNvSpPr>
          <p:nvPr/>
        </p:nvSpPr>
        <p:spPr bwMode="auto">
          <a:xfrm flipH="1">
            <a:off x="4610100" y="4356100"/>
            <a:ext cx="201613"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3" name="Line 33"/>
          <p:cNvSpPr>
            <a:spLocks noChangeShapeType="1"/>
          </p:cNvSpPr>
          <p:nvPr/>
        </p:nvSpPr>
        <p:spPr bwMode="auto">
          <a:xfrm flipV="1">
            <a:off x="2720975" y="4475163"/>
            <a:ext cx="677863" cy="488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34" name="Group 34"/>
          <p:cNvGrpSpPr>
            <a:grpSpLocks/>
          </p:cNvGrpSpPr>
          <p:nvPr/>
        </p:nvGrpSpPr>
        <p:grpSpPr bwMode="auto">
          <a:xfrm>
            <a:off x="6096000" y="4956175"/>
            <a:ext cx="501650" cy="234950"/>
            <a:chOff x="3600" y="219"/>
            <a:chExt cx="360" cy="175"/>
          </a:xfrm>
        </p:grpSpPr>
        <p:sp>
          <p:nvSpPr>
            <p:cNvPr id="21713" name="Oval 35"/>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714" name="Line 3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15" name="Line 3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16" name="Rectangle 38"/>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717" name="Oval 39"/>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718" name="Group 40"/>
            <p:cNvGrpSpPr>
              <a:grpSpLocks/>
            </p:cNvGrpSpPr>
            <p:nvPr/>
          </p:nvGrpSpPr>
          <p:grpSpPr bwMode="auto">
            <a:xfrm>
              <a:off x="3686" y="244"/>
              <a:ext cx="177" cy="66"/>
              <a:chOff x="2848" y="848"/>
              <a:chExt cx="140" cy="98"/>
            </a:xfrm>
          </p:grpSpPr>
          <p:sp>
            <p:nvSpPr>
              <p:cNvPr id="21723" name="Line 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4" name="Line 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5" name="Line 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719" name="Group 44"/>
            <p:cNvGrpSpPr>
              <a:grpSpLocks/>
            </p:cNvGrpSpPr>
            <p:nvPr/>
          </p:nvGrpSpPr>
          <p:grpSpPr bwMode="auto">
            <a:xfrm flipV="1">
              <a:off x="3686" y="243"/>
              <a:ext cx="177" cy="66"/>
              <a:chOff x="2848" y="848"/>
              <a:chExt cx="140" cy="98"/>
            </a:xfrm>
          </p:grpSpPr>
          <p:sp>
            <p:nvSpPr>
              <p:cNvPr id="21720"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1"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2"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5" name="Group 48"/>
          <p:cNvGrpSpPr>
            <a:grpSpLocks/>
          </p:cNvGrpSpPr>
          <p:nvPr/>
        </p:nvGrpSpPr>
        <p:grpSpPr bwMode="auto">
          <a:xfrm>
            <a:off x="6896100" y="5384800"/>
            <a:ext cx="501650" cy="234950"/>
            <a:chOff x="3600" y="219"/>
            <a:chExt cx="360" cy="175"/>
          </a:xfrm>
        </p:grpSpPr>
        <p:sp>
          <p:nvSpPr>
            <p:cNvPr id="21700" name="Oval 49"/>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701" name="Line 5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02" name="Line 5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03" name="Rectangle 52"/>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704" name="Oval 53"/>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705" name="Group 54"/>
            <p:cNvGrpSpPr>
              <a:grpSpLocks/>
            </p:cNvGrpSpPr>
            <p:nvPr/>
          </p:nvGrpSpPr>
          <p:grpSpPr bwMode="auto">
            <a:xfrm>
              <a:off x="3686" y="244"/>
              <a:ext cx="177" cy="66"/>
              <a:chOff x="2848" y="848"/>
              <a:chExt cx="140" cy="98"/>
            </a:xfrm>
          </p:grpSpPr>
          <p:sp>
            <p:nvSpPr>
              <p:cNvPr id="21710" name="Line 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11" name="Line 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12" name="Line 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706" name="Group 58"/>
            <p:cNvGrpSpPr>
              <a:grpSpLocks/>
            </p:cNvGrpSpPr>
            <p:nvPr/>
          </p:nvGrpSpPr>
          <p:grpSpPr bwMode="auto">
            <a:xfrm flipV="1">
              <a:off x="3686" y="243"/>
              <a:ext cx="177" cy="66"/>
              <a:chOff x="2848" y="848"/>
              <a:chExt cx="140" cy="98"/>
            </a:xfrm>
          </p:grpSpPr>
          <p:sp>
            <p:nvSpPr>
              <p:cNvPr id="21707" name="Line 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08" name="Line 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09" name="Line 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6" name="Group 62"/>
          <p:cNvGrpSpPr>
            <a:grpSpLocks/>
          </p:cNvGrpSpPr>
          <p:nvPr/>
        </p:nvGrpSpPr>
        <p:grpSpPr bwMode="auto">
          <a:xfrm>
            <a:off x="4181475" y="5446713"/>
            <a:ext cx="501650" cy="234950"/>
            <a:chOff x="3600" y="219"/>
            <a:chExt cx="360" cy="175"/>
          </a:xfrm>
        </p:grpSpPr>
        <p:sp>
          <p:nvSpPr>
            <p:cNvPr id="21687" name="Oval 63"/>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88" name="Line 6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9" name="Line 6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0" name="Rectangle 66"/>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91" name="Oval 67"/>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92" name="Group 68"/>
            <p:cNvGrpSpPr>
              <a:grpSpLocks/>
            </p:cNvGrpSpPr>
            <p:nvPr/>
          </p:nvGrpSpPr>
          <p:grpSpPr bwMode="auto">
            <a:xfrm>
              <a:off x="3686" y="244"/>
              <a:ext cx="177" cy="66"/>
              <a:chOff x="2848" y="848"/>
              <a:chExt cx="140" cy="98"/>
            </a:xfrm>
          </p:grpSpPr>
          <p:sp>
            <p:nvSpPr>
              <p:cNvPr id="21697"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8"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9"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93" name="Group 72"/>
            <p:cNvGrpSpPr>
              <a:grpSpLocks/>
            </p:cNvGrpSpPr>
            <p:nvPr/>
          </p:nvGrpSpPr>
          <p:grpSpPr bwMode="auto">
            <a:xfrm flipV="1">
              <a:off x="3686" y="243"/>
              <a:ext cx="177" cy="66"/>
              <a:chOff x="2848" y="848"/>
              <a:chExt cx="140" cy="98"/>
            </a:xfrm>
          </p:grpSpPr>
          <p:sp>
            <p:nvSpPr>
              <p:cNvPr id="21694" name="Line 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5" name="Line 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6" name="Line 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7" name="Group 76"/>
          <p:cNvGrpSpPr>
            <a:grpSpLocks/>
          </p:cNvGrpSpPr>
          <p:nvPr/>
        </p:nvGrpSpPr>
        <p:grpSpPr bwMode="auto">
          <a:xfrm>
            <a:off x="3381375" y="4975225"/>
            <a:ext cx="501650" cy="234950"/>
            <a:chOff x="3600" y="219"/>
            <a:chExt cx="360" cy="175"/>
          </a:xfrm>
        </p:grpSpPr>
        <p:sp>
          <p:nvSpPr>
            <p:cNvPr id="21674" name="Oval 77"/>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75" name="Line 7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6" name="Line 7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7" name="Rectangle 80"/>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78" name="Oval 81"/>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79" name="Group 82"/>
            <p:cNvGrpSpPr>
              <a:grpSpLocks/>
            </p:cNvGrpSpPr>
            <p:nvPr/>
          </p:nvGrpSpPr>
          <p:grpSpPr bwMode="auto">
            <a:xfrm>
              <a:off x="3686" y="244"/>
              <a:ext cx="177" cy="66"/>
              <a:chOff x="2848" y="848"/>
              <a:chExt cx="140" cy="98"/>
            </a:xfrm>
          </p:grpSpPr>
          <p:sp>
            <p:nvSpPr>
              <p:cNvPr id="21684" name="Line 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5" name="Line 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6" name="Line 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80" name="Group 86"/>
            <p:cNvGrpSpPr>
              <a:grpSpLocks/>
            </p:cNvGrpSpPr>
            <p:nvPr/>
          </p:nvGrpSpPr>
          <p:grpSpPr bwMode="auto">
            <a:xfrm flipV="1">
              <a:off x="3686" y="243"/>
              <a:ext cx="177" cy="66"/>
              <a:chOff x="2848" y="848"/>
              <a:chExt cx="140" cy="98"/>
            </a:xfrm>
          </p:grpSpPr>
          <p:sp>
            <p:nvSpPr>
              <p:cNvPr id="21681" name="Line 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2" name="Line 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3" name="Line 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8" name="Group 90"/>
          <p:cNvGrpSpPr>
            <a:grpSpLocks/>
          </p:cNvGrpSpPr>
          <p:nvPr/>
        </p:nvGrpSpPr>
        <p:grpSpPr bwMode="auto">
          <a:xfrm>
            <a:off x="4324350" y="4532313"/>
            <a:ext cx="501650" cy="234950"/>
            <a:chOff x="3600" y="219"/>
            <a:chExt cx="360" cy="175"/>
          </a:xfrm>
        </p:grpSpPr>
        <p:sp>
          <p:nvSpPr>
            <p:cNvPr id="21661" name="Oval 91"/>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62" name="Line 9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63" name="Line 9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64" name="Rectangle 94"/>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65" name="Oval 95"/>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66" name="Group 96"/>
            <p:cNvGrpSpPr>
              <a:grpSpLocks/>
            </p:cNvGrpSpPr>
            <p:nvPr/>
          </p:nvGrpSpPr>
          <p:grpSpPr bwMode="auto">
            <a:xfrm>
              <a:off x="3686" y="244"/>
              <a:ext cx="177" cy="66"/>
              <a:chOff x="2848" y="848"/>
              <a:chExt cx="140" cy="98"/>
            </a:xfrm>
          </p:grpSpPr>
          <p:sp>
            <p:nvSpPr>
              <p:cNvPr id="21671" name="Line 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2" name="Line 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3" name="Line 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67" name="Group 100"/>
            <p:cNvGrpSpPr>
              <a:grpSpLocks/>
            </p:cNvGrpSpPr>
            <p:nvPr/>
          </p:nvGrpSpPr>
          <p:grpSpPr bwMode="auto">
            <a:xfrm flipV="1">
              <a:off x="3686" y="243"/>
              <a:ext cx="177" cy="66"/>
              <a:chOff x="2848" y="848"/>
              <a:chExt cx="140" cy="98"/>
            </a:xfrm>
          </p:grpSpPr>
          <p:sp>
            <p:nvSpPr>
              <p:cNvPr id="21668" name="Line 1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69" name="Line 1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0" name="Line 1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39" name="Group 104"/>
          <p:cNvGrpSpPr>
            <a:grpSpLocks/>
          </p:cNvGrpSpPr>
          <p:nvPr/>
        </p:nvGrpSpPr>
        <p:grpSpPr bwMode="auto">
          <a:xfrm>
            <a:off x="3367088" y="4313238"/>
            <a:ext cx="501650" cy="234950"/>
            <a:chOff x="3600" y="219"/>
            <a:chExt cx="360" cy="175"/>
          </a:xfrm>
        </p:grpSpPr>
        <p:sp>
          <p:nvSpPr>
            <p:cNvPr id="21648" name="Oval 105"/>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49" name="Line 10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0" name="Line 10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1" name="Rectangle 108"/>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52" name="Oval 109"/>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53" name="Group 110"/>
            <p:cNvGrpSpPr>
              <a:grpSpLocks/>
            </p:cNvGrpSpPr>
            <p:nvPr/>
          </p:nvGrpSpPr>
          <p:grpSpPr bwMode="auto">
            <a:xfrm>
              <a:off x="3686" y="244"/>
              <a:ext cx="177" cy="66"/>
              <a:chOff x="2848" y="848"/>
              <a:chExt cx="140" cy="98"/>
            </a:xfrm>
          </p:grpSpPr>
          <p:sp>
            <p:nvSpPr>
              <p:cNvPr id="21658" name="Line 1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9" name="Line 1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60" name="Line 1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54" name="Group 114"/>
            <p:cNvGrpSpPr>
              <a:grpSpLocks/>
            </p:cNvGrpSpPr>
            <p:nvPr/>
          </p:nvGrpSpPr>
          <p:grpSpPr bwMode="auto">
            <a:xfrm flipV="1">
              <a:off x="3686" y="243"/>
              <a:ext cx="177" cy="66"/>
              <a:chOff x="2848" y="848"/>
              <a:chExt cx="140" cy="98"/>
            </a:xfrm>
          </p:grpSpPr>
          <p:sp>
            <p:nvSpPr>
              <p:cNvPr id="21655" name="Line 1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6" name="Line 1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57" name="Line 1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40" name="Group 118"/>
          <p:cNvGrpSpPr>
            <a:grpSpLocks/>
          </p:cNvGrpSpPr>
          <p:nvPr/>
        </p:nvGrpSpPr>
        <p:grpSpPr bwMode="auto">
          <a:xfrm>
            <a:off x="2214563" y="4827588"/>
            <a:ext cx="501650" cy="234950"/>
            <a:chOff x="3600" y="219"/>
            <a:chExt cx="360" cy="175"/>
          </a:xfrm>
        </p:grpSpPr>
        <p:sp>
          <p:nvSpPr>
            <p:cNvPr id="21635" name="Oval 119"/>
            <p:cNvSpPr>
              <a:spLocks noChangeArrowheads="1"/>
            </p:cNvSpPr>
            <p:nvPr/>
          </p:nvSpPr>
          <p:spPr bwMode="auto">
            <a:xfrm>
              <a:off x="3603" y="297"/>
              <a:ext cx="357" cy="97"/>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36" name="Line 12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37" name="Line 12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38" name="Rectangle 122"/>
            <p:cNvSpPr>
              <a:spLocks noChangeArrowheads="1"/>
            </p:cNvSpPr>
            <p:nvPr/>
          </p:nvSpPr>
          <p:spPr bwMode="auto">
            <a:xfrm>
              <a:off x="3603" y="289"/>
              <a:ext cx="354" cy="59"/>
            </a:xfrm>
            <a:prstGeom prst="rect">
              <a:avLst/>
            </a:prstGeom>
            <a:solidFill>
              <a:srgbClr val="6666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1639" name="Oval 123"/>
            <p:cNvSpPr>
              <a:spLocks noChangeArrowheads="1"/>
            </p:cNvSpPr>
            <p:nvPr/>
          </p:nvSpPr>
          <p:spPr bwMode="auto">
            <a:xfrm>
              <a:off x="3600" y="219"/>
              <a:ext cx="357" cy="113"/>
            </a:xfrm>
            <a:prstGeom prst="ellipse">
              <a:avLst/>
            </a:prstGeom>
            <a:solidFill>
              <a:srgbClr val="6666FF"/>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1640" name="Group 124"/>
            <p:cNvGrpSpPr>
              <a:grpSpLocks/>
            </p:cNvGrpSpPr>
            <p:nvPr/>
          </p:nvGrpSpPr>
          <p:grpSpPr bwMode="auto">
            <a:xfrm>
              <a:off x="3686" y="244"/>
              <a:ext cx="177" cy="66"/>
              <a:chOff x="2848" y="848"/>
              <a:chExt cx="140" cy="98"/>
            </a:xfrm>
          </p:grpSpPr>
          <p:sp>
            <p:nvSpPr>
              <p:cNvPr id="21645" name="Line 1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6" name="Line 1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7" name="Line 1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641" name="Group 128"/>
            <p:cNvGrpSpPr>
              <a:grpSpLocks/>
            </p:cNvGrpSpPr>
            <p:nvPr/>
          </p:nvGrpSpPr>
          <p:grpSpPr bwMode="auto">
            <a:xfrm flipV="1">
              <a:off x="3686" y="243"/>
              <a:ext cx="177" cy="66"/>
              <a:chOff x="2848" y="848"/>
              <a:chExt cx="140" cy="98"/>
            </a:xfrm>
          </p:grpSpPr>
          <p:sp>
            <p:nvSpPr>
              <p:cNvPr id="21642" name="Line 1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3" name="Line 1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4" name="Line 1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6" name="Group 132"/>
          <p:cNvGrpSpPr>
            <a:grpSpLocks/>
          </p:cNvGrpSpPr>
          <p:nvPr/>
        </p:nvGrpSpPr>
        <p:grpSpPr bwMode="auto">
          <a:xfrm>
            <a:off x="466725" y="3490913"/>
            <a:ext cx="7704138" cy="2978150"/>
            <a:chOff x="294" y="2199"/>
            <a:chExt cx="4853" cy="1876"/>
          </a:xfrm>
        </p:grpSpPr>
        <p:sp>
          <p:nvSpPr>
            <p:cNvPr id="21590" name="Line 133"/>
            <p:cNvSpPr>
              <a:spLocks noChangeShapeType="1"/>
            </p:cNvSpPr>
            <p:nvPr/>
          </p:nvSpPr>
          <p:spPr bwMode="auto">
            <a:xfrm>
              <a:off x="1423" y="3532"/>
              <a:ext cx="3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91" name="Line 134"/>
            <p:cNvSpPr>
              <a:spLocks noChangeShapeType="1"/>
            </p:cNvSpPr>
            <p:nvPr/>
          </p:nvSpPr>
          <p:spPr bwMode="auto">
            <a:xfrm rot="16200000" flipV="1">
              <a:off x="3969" y="3392"/>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92" name="Line 135"/>
            <p:cNvSpPr>
              <a:spLocks noChangeShapeType="1"/>
            </p:cNvSpPr>
            <p:nvPr/>
          </p:nvSpPr>
          <p:spPr bwMode="auto">
            <a:xfrm rot="16200000" flipV="1">
              <a:off x="4521" y="3659"/>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93" name="Group 136"/>
            <p:cNvGrpSpPr>
              <a:grpSpLocks/>
            </p:cNvGrpSpPr>
            <p:nvPr/>
          </p:nvGrpSpPr>
          <p:grpSpPr bwMode="auto">
            <a:xfrm>
              <a:off x="294" y="2410"/>
              <a:ext cx="792" cy="262"/>
              <a:chOff x="3621" y="3265"/>
              <a:chExt cx="1776" cy="744"/>
            </a:xfrm>
          </p:grpSpPr>
          <p:pic>
            <p:nvPicPr>
              <p:cNvPr id="21631" name="Picture 137" descr="reel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32" name="Freeform 138"/>
              <p:cNvSpPr>
                <a:spLocks/>
              </p:cNvSpPr>
              <p:nvPr/>
            </p:nvSpPr>
            <p:spPr bwMode="auto">
              <a:xfrm>
                <a:off x="3972" y="3288"/>
                <a:ext cx="1401" cy="438"/>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33" name="Freeform 139"/>
              <p:cNvSpPr>
                <a:spLocks/>
              </p:cNvSpPr>
              <p:nvPr/>
            </p:nvSpPr>
            <p:spPr bwMode="auto">
              <a:xfrm>
                <a:off x="4242" y="3858"/>
                <a:ext cx="999" cy="123"/>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634" name="Picture 140"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94" name="Group 141"/>
            <p:cNvGrpSpPr>
              <a:grpSpLocks/>
            </p:cNvGrpSpPr>
            <p:nvPr/>
          </p:nvGrpSpPr>
          <p:grpSpPr bwMode="auto">
            <a:xfrm>
              <a:off x="4574" y="3708"/>
              <a:ext cx="372" cy="367"/>
              <a:chOff x="4550" y="3770"/>
              <a:chExt cx="372" cy="367"/>
            </a:xfrm>
          </p:grpSpPr>
          <p:sp>
            <p:nvSpPr>
              <p:cNvPr id="21626" name="Rectangle 142"/>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7" name="Rectangle 143"/>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8" name="Rectangle 144"/>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629" name="Picture 145"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30" name="Line 146"/>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95" name="Group 147"/>
            <p:cNvGrpSpPr>
              <a:grpSpLocks/>
            </p:cNvGrpSpPr>
            <p:nvPr/>
          </p:nvGrpSpPr>
          <p:grpSpPr bwMode="auto">
            <a:xfrm>
              <a:off x="3599" y="3467"/>
              <a:ext cx="230" cy="254"/>
              <a:chOff x="557" y="2482"/>
              <a:chExt cx="270" cy="262"/>
            </a:xfrm>
          </p:grpSpPr>
          <p:sp>
            <p:nvSpPr>
              <p:cNvPr id="21623" name="Rectangle 148"/>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4" name="Rectangle 149"/>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5" name="Line 150"/>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96" name="Group 151"/>
            <p:cNvGrpSpPr>
              <a:grpSpLocks/>
            </p:cNvGrpSpPr>
            <p:nvPr/>
          </p:nvGrpSpPr>
          <p:grpSpPr bwMode="auto">
            <a:xfrm>
              <a:off x="4047" y="3475"/>
              <a:ext cx="230" cy="254"/>
              <a:chOff x="557" y="2482"/>
              <a:chExt cx="270" cy="262"/>
            </a:xfrm>
          </p:grpSpPr>
          <p:sp>
            <p:nvSpPr>
              <p:cNvPr id="21620" name="Rectangle 152"/>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1" name="Rectangle 153"/>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22" name="Line 154"/>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97" name="Group 155"/>
            <p:cNvGrpSpPr>
              <a:grpSpLocks/>
            </p:cNvGrpSpPr>
            <p:nvPr/>
          </p:nvGrpSpPr>
          <p:grpSpPr bwMode="auto">
            <a:xfrm>
              <a:off x="4223" y="3707"/>
              <a:ext cx="230" cy="254"/>
              <a:chOff x="557" y="2482"/>
              <a:chExt cx="270" cy="262"/>
            </a:xfrm>
          </p:grpSpPr>
          <p:sp>
            <p:nvSpPr>
              <p:cNvPr id="21617" name="Rectangle 156"/>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18" name="Rectangle 157"/>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19" name="Line 158"/>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98" name="Group 159"/>
            <p:cNvGrpSpPr>
              <a:grpSpLocks/>
            </p:cNvGrpSpPr>
            <p:nvPr/>
          </p:nvGrpSpPr>
          <p:grpSpPr bwMode="auto">
            <a:xfrm>
              <a:off x="2121" y="2199"/>
              <a:ext cx="372" cy="367"/>
              <a:chOff x="4550" y="3770"/>
              <a:chExt cx="372" cy="367"/>
            </a:xfrm>
          </p:grpSpPr>
          <p:sp>
            <p:nvSpPr>
              <p:cNvPr id="21612" name="Rectangle 160"/>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13" name="Rectangle 161"/>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14" name="Rectangle 162"/>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615" name="Picture 163"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16" name="Line 164"/>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1510" name="Object 6"/>
            <p:cNvGraphicFramePr>
              <a:graphicFrameLocks noChangeAspect="1"/>
            </p:cNvGraphicFramePr>
            <p:nvPr/>
          </p:nvGraphicFramePr>
          <p:xfrm>
            <a:off x="1239" y="3351"/>
            <a:ext cx="255" cy="394"/>
          </p:xfrm>
          <a:graphic>
            <a:graphicData uri="http://schemas.openxmlformats.org/presentationml/2006/ole">
              <mc:AlternateContent xmlns:mc="http://schemas.openxmlformats.org/markup-compatibility/2006">
                <mc:Choice xmlns:v="urn:schemas-microsoft-com:vml" Requires="v">
                  <p:oleObj spid="_x0000_s1450" name="Clip" r:id="rId6" imgW="857160" imgH="1324080" progId="MS_ClipArt_Gallery.2">
                    <p:embed/>
                  </p:oleObj>
                </mc:Choice>
                <mc:Fallback>
                  <p:oleObj name="Clip" r:id="rId6"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 y="3351"/>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p:cNvGraphicFramePr>
              <a:graphicFrameLocks noChangeAspect="1"/>
            </p:cNvGraphicFramePr>
            <p:nvPr/>
          </p:nvGraphicFramePr>
          <p:xfrm>
            <a:off x="1721" y="3350"/>
            <a:ext cx="255" cy="394"/>
          </p:xfrm>
          <a:graphic>
            <a:graphicData uri="http://schemas.openxmlformats.org/presentationml/2006/ole">
              <mc:AlternateContent xmlns:mc="http://schemas.openxmlformats.org/markup-compatibility/2006">
                <mc:Choice xmlns:v="urn:schemas-microsoft-com:vml" Requires="v">
                  <p:oleObj spid="_x0000_s1451" name="Clip" r:id="rId8" imgW="857160" imgH="1324080" progId="MS_ClipArt_Gallery.2">
                    <p:embed/>
                  </p:oleObj>
                </mc:Choice>
                <mc:Fallback>
                  <p:oleObj name="Clip" r:id="rId8"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1" y="3350"/>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4892" y="2565"/>
            <a:ext cx="255" cy="394"/>
          </p:xfrm>
          <a:graphic>
            <a:graphicData uri="http://schemas.openxmlformats.org/presentationml/2006/ole">
              <mc:AlternateContent xmlns:mc="http://schemas.openxmlformats.org/markup-compatibility/2006">
                <mc:Choice xmlns:v="urn:schemas-microsoft-com:vml" Requires="v">
                  <p:oleObj spid="_x0000_s1452" name="Clip" r:id="rId9" imgW="857160" imgH="1324080" progId="MS_ClipArt_Gallery.2">
                    <p:embed/>
                  </p:oleObj>
                </mc:Choice>
                <mc:Fallback>
                  <p:oleObj name="Clip" r:id="rId9"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2" y="2565"/>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99" name="Group 168"/>
            <p:cNvGrpSpPr>
              <a:grpSpLocks/>
            </p:cNvGrpSpPr>
            <p:nvPr/>
          </p:nvGrpSpPr>
          <p:grpSpPr bwMode="auto">
            <a:xfrm>
              <a:off x="845" y="3281"/>
              <a:ext cx="372" cy="367"/>
              <a:chOff x="4550" y="3770"/>
              <a:chExt cx="372" cy="367"/>
            </a:xfrm>
          </p:grpSpPr>
          <p:sp>
            <p:nvSpPr>
              <p:cNvPr id="21607" name="Rectangle 169"/>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08" name="Rectangle 170"/>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609" name="Rectangle 171"/>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610" name="Picture 172"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11" name="Line 173"/>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1513" name="Object 9"/>
            <p:cNvGraphicFramePr>
              <a:graphicFrameLocks noChangeAspect="1"/>
            </p:cNvGraphicFramePr>
            <p:nvPr/>
          </p:nvGraphicFramePr>
          <p:xfrm>
            <a:off x="537" y="2634"/>
            <a:ext cx="255" cy="394"/>
          </p:xfrm>
          <a:graphic>
            <a:graphicData uri="http://schemas.openxmlformats.org/presentationml/2006/ole">
              <mc:AlternateContent xmlns:mc="http://schemas.openxmlformats.org/markup-compatibility/2006">
                <mc:Choice xmlns:v="urn:schemas-microsoft-com:vml" Requires="v">
                  <p:oleObj spid="_x0000_s1453" name="Clip" r:id="rId10" imgW="857160" imgH="1324080" progId="MS_ClipArt_Gallery.2">
                    <p:embed/>
                  </p:oleObj>
                </mc:Choice>
                <mc:Fallback>
                  <p:oleObj name="Clip" r:id="rId10"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 y="2634"/>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0" name="Line 175"/>
            <p:cNvSpPr>
              <a:spLocks noChangeShapeType="1"/>
            </p:cNvSpPr>
            <p:nvPr/>
          </p:nvSpPr>
          <p:spPr bwMode="auto">
            <a:xfrm flipV="1">
              <a:off x="1547" y="3202"/>
              <a:ext cx="1" cy="3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1" name="Line 176"/>
            <p:cNvSpPr>
              <a:spLocks noChangeShapeType="1"/>
            </p:cNvSpPr>
            <p:nvPr/>
          </p:nvSpPr>
          <p:spPr bwMode="auto">
            <a:xfrm>
              <a:off x="3985" y="3282"/>
              <a:ext cx="0" cy="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2" name="Line 177"/>
            <p:cNvSpPr>
              <a:spLocks noChangeShapeType="1"/>
            </p:cNvSpPr>
            <p:nvPr/>
          </p:nvSpPr>
          <p:spPr bwMode="auto">
            <a:xfrm rot="5400000" flipH="1">
              <a:off x="4951" y="3023"/>
              <a:ext cx="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3" name="Line 178"/>
            <p:cNvSpPr>
              <a:spLocks noChangeShapeType="1"/>
            </p:cNvSpPr>
            <p:nvPr/>
          </p:nvSpPr>
          <p:spPr bwMode="auto">
            <a:xfrm rot="5400000" flipH="1">
              <a:off x="4361" y="3687"/>
              <a:ext cx="31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4" name="Line 179"/>
            <p:cNvSpPr>
              <a:spLocks noChangeShapeType="1"/>
            </p:cNvSpPr>
            <p:nvPr/>
          </p:nvSpPr>
          <p:spPr bwMode="auto">
            <a:xfrm flipH="1">
              <a:off x="2278" y="2573"/>
              <a:ext cx="5"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5" name="Line 180"/>
            <p:cNvSpPr>
              <a:spLocks noChangeShapeType="1"/>
            </p:cNvSpPr>
            <p:nvPr/>
          </p:nvSpPr>
          <p:spPr bwMode="auto">
            <a:xfrm flipV="1">
              <a:off x="671" y="3010"/>
              <a:ext cx="1" cy="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06" name="Line 181"/>
            <p:cNvSpPr>
              <a:spLocks noChangeShapeType="1"/>
            </p:cNvSpPr>
            <p:nvPr/>
          </p:nvSpPr>
          <p:spPr bwMode="auto">
            <a:xfrm flipV="1">
              <a:off x="1049" y="3160"/>
              <a:ext cx="1" cy="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15" name="Group 182"/>
          <p:cNvGrpSpPr>
            <a:grpSpLocks/>
          </p:cNvGrpSpPr>
          <p:nvPr/>
        </p:nvGrpSpPr>
        <p:grpSpPr bwMode="auto">
          <a:xfrm>
            <a:off x="469900" y="1543050"/>
            <a:ext cx="7704138" cy="3838575"/>
            <a:chOff x="290" y="966"/>
            <a:chExt cx="4853" cy="2418"/>
          </a:xfrm>
        </p:grpSpPr>
        <p:grpSp>
          <p:nvGrpSpPr>
            <p:cNvPr id="21544" name="Group 183"/>
            <p:cNvGrpSpPr>
              <a:grpSpLocks/>
            </p:cNvGrpSpPr>
            <p:nvPr/>
          </p:nvGrpSpPr>
          <p:grpSpPr bwMode="auto">
            <a:xfrm>
              <a:off x="290" y="966"/>
              <a:ext cx="4853" cy="1098"/>
              <a:chOff x="290" y="966"/>
              <a:chExt cx="4853" cy="1098"/>
            </a:xfrm>
          </p:grpSpPr>
          <p:sp>
            <p:nvSpPr>
              <p:cNvPr id="21552" name="Line 184"/>
              <p:cNvSpPr>
                <a:spLocks noChangeShapeType="1"/>
              </p:cNvSpPr>
              <p:nvPr/>
            </p:nvSpPr>
            <p:spPr bwMode="auto">
              <a:xfrm>
                <a:off x="1419" y="1514"/>
                <a:ext cx="3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3" name="Line 185"/>
              <p:cNvSpPr>
                <a:spLocks noChangeShapeType="1"/>
              </p:cNvSpPr>
              <p:nvPr/>
            </p:nvSpPr>
            <p:spPr bwMode="auto">
              <a:xfrm rot="16200000" flipV="1">
                <a:off x="3965" y="1374"/>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4" name="Line 186"/>
              <p:cNvSpPr>
                <a:spLocks noChangeShapeType="1"/>
              </p:cNvSpPr>
              <p:nvPr/>
            </p:nvSpPr>
            <p:spPr bwMode="auto">
              <a:xfrm rot="16200000" flipV="1">
                <a:off x="4517" y="1648"/>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55" name="Group 187"/>
              <p:cNvGrpSpPr>
                <a:grpSpLocks/>
              </p:cNvGrpSpPr>
              <p:nvPr/>
            </p:nvGrpSpPr>
            <p:grpSpPr bwMode="auto">
              <a:xfrm>
                <a:off x="290" y="966"/>
                <a:ext cx="792" cy="262"/>
                <a:chOff x="3621" y="3265"/>
                <a:chExt cx="1776" cy="744"/>
              </a:xfrm>
            </p:grpSpPr>
            <p:pic>
              <p:nvPicPr>
                <p:cNvPr id="21586" name="Picture 188" descr="reel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87" name="Freeform 189"/>
                <p:cNvSpPr>
                  <a:spLocks/>
                </p:cNvSpPr>
                <p:nvPr/>
              </p:nvSpPr>
              <p:spPr bwMode="auto">
                <a:xfrm>
                  <a:off x="3972" y="3288"/>
                  <a:ext cx="1401" cy="438"/>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88" name="Freeform 190"/>
                <p:cNvSpPr>
                  <a:spLocks/>
                </p:cNvSpPr>
                <p:nvPr/>
              </p:nvSpPr>
              <p:spPr bwMode="auto">
                <a:xfrm>
                  <a:off x="4242" y="3858"/>
                  <a:ext cx="999" cy="123"/>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589" name="Picture 191"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56" name="Group 192"/>
              <p:cNvGrpSpPr>
                <a:grpSpLocks/>
              </p:cNvGrpSpPr>
              <p:nvPr/>
            </p:nvGrpSpPr>
            <p:grpSpPr bwMode="auto">
              <a:xfrm>
                <a:off x="4570" y="1697"/>
                <a:ext cx="372" cy="367"/>
                <a:chOff x="4550" y="3770"/>
                <a:chExt cx="372" cy="367"/>
              </a:xfrm>
            </p:grpSpPr>
            <p:sp>
              <p:nvSpPr>
                <p:cNvPr id="21581" name="Rectangle 193"/>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82" name="Rectangle 194"/>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83" name="Rectangle 195"/>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584" name="Picture 196"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85" name="Line 197"/>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7" name="Group 198"/>
              <p:cNvGrpSpPr>
                <a:grpSpLocks/>
              </p:cNvGrpSpPr>
              <p:nvPr/>
            </p:nvGrpSpPr>
            <p:grpSpPr bwMode="auto">
              <a:xfrm>
                <a:off x="3595" y="1449"/>
                <a:ext cx="230" cy="254"/>
                <a:chOff x="557" y="2482"/>
                <a:chExt cx="270" cy="262"/>
              </a:xfrm>
            </p:grpSpPr>
            <p:sp>
              <p:nvSpPr>
                <p:cNvPr id="21578" name="Rectangle 199"/>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9" name="Rectangle 200"/>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80" name="Line 201"/>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8" name="Group 202"/>
              <p:cNvGrpSpPr>
                <a:grpSpLocks/>
              </p:cNvGrpSpPr>
              <p:nvPr/>
            </p:nvGrpSpPr>
            <p:grpSpPr bwMode="auto">
              <a:xfrm>
                <a:off x="4043" y="1457"/>
                <a:ext cx="230" cy="254"/>
                <a:chOff x="557" y="2482"/>
                <a:chExt cx="270" cy="262"/>
              </a:xfrm>
            </p:grpSpPr>
            <p:sp>
              <p:nvSpPr>
                <p:cNvPr id="21575" name="Rectangle 203"/>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6" name="Rectangle 204"/>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7" name="Line 205"/>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59" name="Group 206"/>
              <p:cNvGrpSpPr>
                <a:grpSpLocks/>
              </p:cNvGrpSpPr>
              <p:nvPr/>
            </p:nvGrpSpPr>
            <p:grpSpPr bwMode="auto">
              <a:xfrm>
                <a:off x="4219" y="1696"/>
                <a:ext cx="230" cy="254"/>
                <a:chOff x="557" y="2482"/>
                <a:chExt cx="270" cy="262"/>
              </a:xfrm>
            </p:grpSpPr>
            <p:sp>
              <p:nvSpPr>
                <p:cNvPr id="21572" name="Rectangle 207"/>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3" name="Rectangle 208"/>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74" name="Line 209"/>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60" name="Group 210"/>
              <p:cNvGrpSpPr>
                <a:grpSpLocks/>
              </p:cNvGrpSpPr>
              <p:nvPr/>
            </p:nvGrpSpPr>
            <p:grpSpPr bwMode="auto">
              <a:xfrm>
                <a:off x="2117" y="1063"/>
                <a:ext cx="372" cy="367"/>
                <a:chOff x="4550" y="3770"/>
                <a:chExt cx="372" cy="367"/>
              </a:xfrm>
            </p:grpSpPr>
            <p:sp>
              <p:nvSpPr>
                <p:cNvPr id="21567" name="Rectangle 211"/>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68" name="Rectangle 212"/>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69" name="Rectangle 213"/>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570" name="Picture 214"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71" name="Line 215"/>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1506" name="Object 2"/>
              <p:cNvGraphicFramePr>
                <a:graphicFrameLocks noChangeAspect="1"/>
              </p:cNvGraphicFramePr>
              <p:nvPr/>
            </p:nvGraphicFramePr>
            <p:xfrm>
              <a:off x="1235" y="1333"/>
              <a:ext cx="255" cy="394"/>
            </p:xfrm>
            <a:graphic>
              <a:graphicData uri="http://schemas.openxmlformats.org/presentationml/2006/ole">
                <mc:AlternateContent xmlns:mc="http://schemas.openxmlformats.org/markup-compatibility/2006">
                  <mc:Choice xmlns:v="urn:schemas-microsoft-com:vml" Requires="v">
                    <p:oleObj spid="_x0000_s1454" name="Clip" r:id="rId11" imgW="857160" imgH="1324080" progId="MS_ClipArt_Gallery.2">
                      <p:embed/>
                    </p:oleObj>
                  </mc:Choice>
                  <mc:Fallback>
                    <p:oleObj name="Clip" r:id="rId11"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5" y="1333"/>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1717" y="1332"/>
              <a:ext cx="255" cy="394"/>
            </p:xfrm>
            <a:graphic>
              <a:graphicData uri="http://schemas.openxmlformats.org/presentationml/2006/ole">
                <mc:AlternateContent xmlns:mc="http://schemas.openxmlformats.org/markup-compatibility/2006">
                  <mc:Choice xmlns:v="urn:schemas-microsoft-com:vml" Requires="v">
                    <p:oleObj spid="_x0000_s1455" name="Clip" r:id="rId12" imgW="857160" imgH="1324080" progId="MS_ClipArt_Gallery.2">
                      <p:embed/>
                    </p:oleObj>
                  </mc:Choice>
                  <mc:Fallback>
                    <p:oleObj name="Clip" r:id="rId12"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7" y="1332"/>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4888" y="1177"/>
              <a:ext cx="255" cy="394"/>
            </p:xfrm>
            <a:graphic>
              <a:graphicData uri="http://schemas.openxmlformats.org/presentationml/2006/ole">
                <mc:AlternateContent xmlns:mc="http://schemas.openxmlformats.org/markup-compatibility/2006">
                  <mc:Choice xmlns:v="urn:schemas-microsoft-com:vml" Requires="v">
                    <p:oleObj spid="_x0000_s1456" name="Clip" r:id="rId13" imgW="857160" imgH="1324080" progId="MS_ClipArt_Gallery.2">
                      <p:embed/>
                    </p:oleObj>
                  </mc:Choice>
                  <mc:Fallback>
                    <p:oleObj name="Clip" r:id="rId13"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8" y="1177"/>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61" name="Group 219"/>
              <p:cNvGrpSpPr>
                <a:grpSpLocks/>
              </p:cNvGrpSpPr>
              <p:nvPr/>
            </p:nvGrpSpPr>
            <p:grpSpPr bwMode="auto">
              <a:xfrm>
                <a:off x="841" y="1648"/>
                <a:ext cx="372" cy="367"/>
                <a:chOff x="4550" y="3770"/>
                <a:chExt cx="372" cy="367"/>
              </a:xfrm>
            </p:grpSpPr>
            <p:sp>
              <p:nvSpPr>
                <p:cNvPr id="21562" name="Rectangle 220"/>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63" name="Rectangle 221"/>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1564" name="Rectangle 222"/>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1565" name="Picture 223"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66" name="Line 224"/>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1509" name="Object 5"/>
              <p:cNvGraphicFramePr>
                <a:graphicFrameLocks noChangeAspect="1"/>
              </p:cNvGraphicFramePr>
              <p:nvPr/>
            </p:nvGraphicFramePr>
            <p:xfrm>
              <a:off x="533" y="1190"/>
              <a:ext cx="255" cy="394"/>
            </p:xfrm>
            <a:graphic>
              <a:graphicData uri="http://schemas.openxmlformats.org/presentationml/2006/ole">
                <mc:AlternateContent xmlns:mc="http://schemas.openxmlformats.org/markup-compatibility/2006">
                  <mc:Choice xmlns:v="urn:schemas-microsoft-com:vml" Requires="v">
                    <p:oleObj spid="_x0000_s1457" name="Clip" r:id="rId14" imgW="857160" imgH="1324080" progId="MS_ClipArt_Gallery.2">
                      <p:embed/>
                    </p:oleObj>
                  </mc:Choice>
                  <mc:Fallback>
                    <p:oleObj name="Clip" r:id="rId14"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 y="1190"/>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45" name="Line 226"/>
            <p:cNvSpPr>
              <a:spLocks noChangeShapeType="1"/>
            </p:cNvSpPr>
            <p:nvPr/>
          </p:nvSpPr>
          <p:spPr bwMode="auto">
            <a:xfrm flipV="1">
              <a:off x="666" y="1566"/>
              <a:ext cx="0" cy="15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6" name="Line 227"/>
            <p:cNvSpPr>
              <a:spLocks noChangeShapeType="1"/>
            </p:cNvSpPr>
            <p:nvPr/>
          </p:nvSpPr>
          <p:spPr bwMode="auto">
            <a:xfrm flipH="1" flipV="1">
              <a:off x="1026" y="2028"/>
              <a:ext cx="6" cy="1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7" name="Line 228"/>
            <p:cNvSpPr>
              <a:spLocks noChangeShapeType="1"/>
            </p:cNvSpPr>
            <p:nvPr/>
          </p:nvSpPr>
          <p:spPr bwMode="auto">
            <a:xfrm flipH="1" flipV="1">
              <a:off x="1548" y="1506"/>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8" name="Line 229"/>
            <p:cNvSpPr>
              <a:spLocks noChangeShapeType="1"/>
            </p:cNvSpPr>
            <p:nvPr/>
          </p:nvSpPr>
          <p:spPr bwMode="auto">
            <a:xfrm flipH="1" flipV="1">
              <a:off x="2280" y="1452"/>
              <a:ext cx="0" cy="12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230"/>
            <p:cNvSpPr>
              <a:spLocks noChangeShapeType="1"/>
            </p:cNvSpPr>
            <p:nvPr/>
          </p:nvSpPr>
          <p:spPr bwMode="auto">
            <a:xfrm flipH="1" flipV="1">
              <a:off x="3972" y="1578"/>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0" name="Line 231"/>
            <p:cNvSpPr>
              <a:spLocks noChangeShapeType="1"/>
            </p:cNvSpPr>
            <p:nvPr/>
          </p:nvSpPr>
          <p:spPr bwMode="auto">
            <a:xfrm flipH="1" flipV="1">
              <a:off x="4506" y="1848"/>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1" name="Line 232"/>
            <p:cNvSpPr>
              <a:spLocks noChangeShapeType="1"/>
            </p:cNvSpPr>
            <p:nvPr/>
          </p:nvSpPr>
          <p:spPr bwMode="auto">
            <a:xfrm flipV="1">
              <a:off x="5022" y="1578"/>
              <a:ext cx="0" cy="1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23625" name="Line 233"/>
          <p:cNvSpPr>
            <a:spLocks noChangeShapeType="1"/>
          </p:cNvSpPr>
          <p:nvPr/>
        </p:nvSpPr>
        <p:spPr bwMode="auto">
          <a:xfrm>
            <a:off x="511175" y="3692525"/>
            <a:ext cx="8086725" cy="15875"/>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53322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4" fill="hold" nodeType="clickEffect">
                                  <p:stCondLst>
                                    <p:cond delay="0"/>
                                  </p:stCondLst>
                                  <p:childTnLst>
                                    <p:set>
                                      <p:cBhvr>
                                        <p:cTn id="10" dur="1" fill="hold">
                                          <p:stCondLst>
                                            <p:cond delay="0"/>
                                          </p:stCondLst>
                                        </p:cTn>
                                        <p:tgtEl>
                                          <p:spTgt spid="21515"/>
                                        </p:tgtEl>
                                        <p:attrNameLst>
                                          <p:attrName>style.visibility</p:attrName>
                                        </p:attrNameLst>
                                      </p:cBhvr>
                                      <p:to>
                                        <p:strVal val="visible"/>
                                      </p:to>
                                    </p:set>
                                    <p:anim calcmode="lin" valueType="num">
                                      <p:cBhvr>
                                        <p:cTn id="11" dur="500" fill="hold"/>
                                        <p:tgtEl>
                                          <p:spTgt spid="21515"/>
                                        </p:tgtEl>
                                        <p:attrNameLst>
                                          <p:attrName>ppt_x</p:attrName>
                                        </p:attrNameLst>
                                      </p:cBhvr>
                                      <p:tavLst>
                                        <p:tav tm="0">
                                          <p:val>
                                            <p:strVal val="#ppt_x"/>
                                          </p:val>
                                        </p:tav>
                                        <p:tav tm="100000">
                                          <p:val>
                                            <p:strVal val="#ppt_x"/>
                                          </p:val>
                                        </p:tav>
                                      </p:tavLst>
                                    </p:anim>
                                    <p:anim calcmode="lin" valueType="num">
                                      <p:cBhvr>
                                        <p:cTn id="12" dur="500" fill="hold"/>
                                        <p:tgtEl>
                                          <p:spTgt spid="21515"/>
                                        </p:tgtEl>
                                        <p:attrNameLst>
                                          <p:attrName>ppt_y</p:attrName>
                                        </p:attrNameLst>
                                      </p:cBhvr>
                                      <p:tavLst>
                                        <p:tav tm="0">
                                          <p:val>
                                            <p:strVal val="#ppt_y+#ppt_h/2"/>
                                          </p:val>
                                        </p:tav>
                                        <p:tav tm="100000">
                                          <p:val>
                                            <p:strVal val="#ppt_y"/>
                                          </p:val>
                                        </p:tav>
                                      </p:tavLst>
                                    </p:anim>
                                    <p:anim calcmode="lin" valueType="num">
                                      <p:cBhvr>
                                        <p:cTn id="13" dur="500" fill="hold"/>
                                        <p:tgtEl>
                                          <p:spTgt spid="21515"/>
                                        </p:tgtEl>
                                        <p:attrNameLst>
                                          <p:attrName>ppt_w</p:attrName>
                                        </p:attrNameLst>
                                      </p:cBhvr>
                                      <p:tavLst>
                                        <p:tav tm="0">
                                          <p:val>
                                            <p:strVal val="#ppt_w"/>
                                          </p:val>
                                        </p:tav>
                                        <p:tav tm="100000">
                                          <p:val>
                                            <p:strVal val="#ppt_w"/>
                                          </p:val>
                                        </p:tav>
                                      </p:tavLst>
                                    </p:anim>
                                    <p:anim calcmode="lin" valueType="num">
                                      <p:cBhvr>
                                        <p:cTn id="14" dur="500" fill="hold"/>
                                        <p:tgtEl>
                                          <p:spTgt spid="2151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723625"/>
                                        </p:tgtEl>
                                        <p:attrNameLst>
                                          <p:attrName>style.visibility</p:attrName>
                                        </p:attrNameLst>
                                      </p:cBhvr>
                                      <p:to>
                                        <p:strVal val="visible"/>
                                      </p:to>
                                    </p:set>
                                    <p:animEffect transition="in" filter="dissolve">
                                      <p:cBhvr>
                                        <p:cTn id="18" dur="500"/>
                                        <p:tgtEl>
                                          <p:spTgt spid="1723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6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2" name="Object 4"/>
          <p:cNvGraphicFramePr>
            <a:graphicFrameLocks noGrp="1" noChangeAspect="1"/>
          </p:cNvGraphicFramePr>
          <p:nvPr>
            <p:ph sz="half" idx="2"/>
            <p:extLst>
              <p:ext uri="{D42A27DB-BD31-4B8C-83A1-F6EECF244321}">
                <p14:modId xmlns:p14="http://schemas.microsoft.com/office/powerpoint/2010/main" val="1912166893"/>
              </p:ext>
            </p:extLst>
          </p:nvPr>
        </p:nvGraphicFramePr>
        <p:xfrm>
          <a:off x="537148" y="2165120"/>
          <a:ext cx="8304689" cy="2002592"/>
        </p:xfrm>
        <a:graphic>
          <a:graphicData uri="http://schemas.openxmlformats.org/presentationml/2006/ole">
            <mc:AlternateContent xmlns:mc="http://schemas.openxmlformats.org/markup-compatibility/2006">
              <mc:Choice xmlns:v="urn:schemas-microsoft-com:vml" Requires="v">
                <p:oleObj spid="_x0000_s14352" name="Visio" r:id="rId3" imgW="7387923" imgH="1782306" progId="Visio.Drawing.6">
                  <p:embed/>
                </p:oleObj>
              </mc:Choice>
              <mc:Fallback>
                <p:oleObj name="Visio" r:id="rId3" imgW="7387923" imgH="178230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148" y="2165120"/>
                        <a:ext cx="8304689" cy="2002592"/>
                      </a:xfrm>
                      <a:prstGeom prst="rect">
                        <a:avLst/>
                      </a:prstGeom>
                      <a:noFill/>
                      <a:ln>
                        <a:noFill/>
                      </a:ln>
                      <a:effectLst/>
                      <a:extLst/>
                    </p:spPr>
                  </p:pic>
                </p:oleObj>
              </mc:Fallback>
            </mc:AlternateContent>
          </a:graphicData>
        </a:graphic>
      </p:graphicFrame>
      <p:sp>
        <p:nvSpPr>
          <p:cNvPr id="10" name="TextBox 9"/>
          <p:cNvSpPr txBox="1"/>
          <p:nvPr/>
        </p:nvSpPr>
        <p:spPr>
          <a:xfrm>
            <a:off x="1592826" y="5235714"/>
            <a:ext cx="2979174" cy="707886"/>
          </a:xfrm>
          <a:prstGeom prst="rect">
            <a:avLst/>
          </a:prstGeom>
          <a:solidFill>
            <a:schemeClr val="tx2">
              <a:lumMod val="20000"/>
              <a:lumOff val="80000"/>
            </a:schemeClr>
          </a:solidFill>
          <a:ln>
            <a:solidFill>
              <a:schemeClr val="bg2">
                <a:lumMod val="90000"/>
              </a:schemeClr>
            </a:solidFill>
          </a:ln>
        </p:spPr>
        <p:txBody>
          <a:bodyPr wrap="square" rtlCol="0">
            <a:spAutoFit/>
          </a:bodyPr>
          <a:lstStyle/>
          <a:p>
            <a:r>
              <a:rPr lang="en-US" sz="2000" dirty="0" err="1" smtClean="0">
                <a:latin typeface="+mn-lt"/>
              </a:rPr>
              <a:t>src</a:t>
            </a:r>
            <a:r>
              <a:rPr lang="en-US" sz="2000" dirty="0" smtClean="0">
                <a:latin typeface="+mn-lt"/>
              </a:rPr>
              <a:t>: FE80::5EFE:C000:0264</a:t>
            </a:r>
          </a:p>
          <a:p>
            <a:r>
              <a:rPr lang="en-US" sz="2000" dirty="0" err="1" smtClean="0">
                <a:latin typeface="+mn-lt"/>
              </a:rPr>
              <a:t>dst</a:t>
            </a:r>
            <a:r>
              <a:rPr lang="en-US" sz="2000" dirty="0" smtClean="0">
                <a:latin typeface="+mn-lt"/>
              </a:rPr>
              <a:t>: FE80::5EFE:C000:020A</a:t>
            </a:r>
            <a:endParaRPr lang="en-US" sz="2000" dirty="0">
              <a:latin typeface="+mn-lt"/>
            </a:endParaRPr>
          </a:p>
        </p:txBody>
      </p:sp>
      <p:sp>
        <p:nvSpPr>
          <p:cNvPr id="12" name="TextBox 11"/>
          <p:cNvSpPr txBox="1"/>
          <p:nvPr/>
        </p:nvSpPr>
        <p:spPr>
          <a:xfrm>
            <a:off x="1600200" y="4581942"/>
            <a:ext cx="2971800" cy="707886"/>
          </a:xfrm>
          <a:prstGeom prst="rect">
            <a:avLst/>
          </a:prstGeom>
          <a:solidFill>
            <a:schemeClr val="accent1">
              <a:lumMod val="20000"/>
              <a:lumOff val="80000"/>
            </a:schemeClr>
          </a:solidFill>
          <a:ln>
            <a:solidFill>
              <a:schemeClr val="bg2">
                <a:lumMod val="90000"/>
              </a:schemeClr>
            </a:solidFill>
          </a:ln>
        </p:spPr>
        <p:txBody>
          <a:bodyPr wrap="square" rtlCol="0">
            <a:spAutoFit/>
          </a:bodyPr>
          <a:lstStyle/>
          <a:p>
            <a:r>
              <a:rPr lang="en-US" sz="2000" dirty="0" err="1" smtClean="0">
                <a:latin typeface="+mn-lt"/>
              </a:rPr>
              <a:t>src</a:t>
            </a:r>
            <a:r>
              <a:rPr lang="en-US" sz="2000" dirty="0" smtClean="0">
                <a:latin typeface="+mn-lt"/>
              </a:rPr>
              <a:t>: 192.0.1.100</a:t>
            </a:r>
          </a:p>
          <a:p>
            <a:r>
              <a:rPr lang="en-US" sz="2000" dirty="0" err="1" smtClean="0">
                <a:latin typeface="+mn-lt"/>
              </a:rPr>
              <a:t>dst</a:t>
            </a:r>
            <a:r>
              <a:rPr lang="en-US" sz="2000" dirty="0" smtClean="0">
                <a:latin typeface="+mn-lt"/>
              </a:rPr>
              <a:t>: 192.0.2.10</a:t>
            </a:r>
            <a:endParaRPr lang="en-US" sz="2000" dirty="0">
              <a:latin typeface="+mn-lt"/>
            </a:endParaRPr>
          </a:p>
        </p:txBody>
      </p:sp>
      <p:pic>
        <p:nvPicPr>
          <p:cNvPr id="5" name="Picture 148" descr="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4653" y="847773"/>
            <a:ext cx="7969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565253" y="942560"/>
            <a:ext cx="2276584" cy="923330"/>
          </a:xfrm>
          <a:prstGeom prst="rect">
            <a:avLst/>
          </a:prstGeom>
          <a:solidFill>
            <a:schemeClr val="bg1"/>
          </a:solidFill>
        </p:spPr>
        <p:txBody>
          <a:bodyPr wrap="none" rtlCol="0">
            <a:spAutoFit/>
          </a:bodyPr>
          <a:lstStyle/>
          <a:p>
            <a:pPr algn="ctr"/>
            <a:r>
              <a:rPr lang="en-US" sz="1800" dirty="0" smtClean="0">
                <a:latin typeface="+mn-lt"/>
              </a:rPr>
              <a:t>FE80::</a:t>
            </a:r>
            <a:r>
              <a:rPr lang="en-US" sz="1800" dirty="0" smtClean="0">
                <a:latin typeface="+mn-lt"/>
              </a:rPr>
              <a:t>5EFE:192.0.2.10</a:t>
            </a:r>
            <a:endParaRPr lang="en-US" sz="1800" dirty="0" smtClean="0">
              <a:latin typeface="+mn-lt"/>
            </a:endParaRPr>
          </a:p>
          <a:p>
            <a:pPr algn="ctr"/>
            <a:r>
              <a:rPr lang="en-US" sz="1800" dirty="0" smtClean="0">
                <a:latin typeface="+mn-lt"/>
              </a:rPr>
              <a:t>=</a:t>
            </a:r>
          </a:p>
          <a:p>
            <a:pPr algn="ctr"/>
            <a:r>
              <a:rPr lang="en-US" sz="1800" dirty="0" smtClean="0">
                <a:latin typeface="+mn-lt"/>
              </a:rPr>
              <a:t>FE80::</a:t>
            </a:r>
            <a:r>
              <a:rPr lang="en-US" sz="1800" dirty="0" smtClean="0">
                <a:latin typeface="+mn-lt"/>
              </a:rPr>
              <a:t>5EFE:C000:020A</a:t>
            </a:r>
            <a:endParaRPr lang="en-US" sz="1800" dirty="0">
              <a:latin typeface="+mn-lt"/>
            </a:endParaRPr>
          </a:p>
        </p:txBody>
      </p:sp>
      <p:sp>
        <p:nvSpPr>
          <p:cNvPr id="7" name="TextBox 6"/>
          <p:cNvSpPr txBox="1"/>
          <p:nvPr/>
        </p:nvSpPr>
        <p:spPr>
          <a:xfrm>
            <a:off x="561729" y="3331726"/>
            <a:ext cx="2380780" cy="923330"/>
          </a:xfrm>
          <a:prstGeom prst="rect">
            <a:avLst/>
          </a:prstGeom>
          <a:solidFill>
            <a:schemeClr val="bg1"/>
          </a:solidFill>
        </p:spPr>
        <p:txBody>
          <a:bodyPr wrap="none" rtlCol="0">
            <a:spAutoFit/>
          </a:bodyPr>
          <a:lstStyle/>
          <a:p>
            <a:pPr algn="ctr"/>
            <a:r>
              <a:rPr lang="en-US" sz="1800" dirty="0" smtClean="0">
                <a:latin typeface="+mn-lt"/>
              </a:rPr>
              <a:t>FE80::5EFE:192.0.2.100</a:t>
            </a:r>
          </a:p>
          <a:p>
            <a:pPr algn="ctr"/>
            <a:r>
              <a:rPr lang="en-US" sz="1800" dirty="0" smtClean="0">
                <a:latin typeface="+mn-lt"/>
              </a:rPr>
              <a:t>=</a:t>
            </a:r>
          </a:p>
          <a:p>
            <a:pPr algn="ctr"/>
            <a:r>
              <a:rPr lang="en-US" sz="1800" dirty="0" smtClean="0">
                <a:latin typeface="+mn-lt"/>
              </a:rPr>
              <a:t>FE80::5EFE:C000:0264</a:t>
            </a:r>
            <a:endParaRPr lang="en-US" sz="1800" dirty="0">
              <a:latin typeface="+mn-lt"/>
            </a:endParaRPr>
          </a:p>
        </p:txBody>
      </p:sp>
      <p:sp>
        <p:nvSpPr>
          <p:cNvPr id="8" name="TextBox 7"/>
          <p:cNvSpPr txBox="1"/>
          <p:nvPr/>
        </p:nvSpPr>
        <p:spPr>
          <a:xfrm>
            <a:off x="6485638" y="3331726"/>
            <a:ext cx="2380780" cy="923330"/>
          </a:xfrm>
          <a:prstGeom prst="rect">
            <a:avLst/>
          </a:prstGeom>
          <a:solidFill>
            <a:schemeClr val="bg1"/>
          </a:solidFill>
        </p:spPr>
        <p:txBody>
          <a:bodyPr wrap="none" rtlCol="0">
            <a:spAutoFit/>
          </a:bodyPr>
          <a:lstStyle/>
          <a:p>
            <a:pPr algn="ctr"/>
            <a:r>
              <a:rPr lang="en-US" sz="1800" dirty="0" smtClean="0">
                <a:latin typeface="+mn-lt"/>
              </a:rPr>
              <a:t>FE80::5EFE:192.0.2.200</a:t>
            </a:r>
          </a:p>
          <a:p>
            <a:pPr algn="ctr"/>
            <a:r>
              <a:rPr lang="en-US" sz="1800" dirty="0" smtClean="0">
                <a:latin typeface="+mn-lt"/>
              </a:rPr>
              <a:t>=</a:t>
            </a:r>
          </a:p>
          <a:p>
            <a:pPr algn="ctr"/>
            <a:r>
              <a:rPr lang="en-US" sz="1800" dirty="0" smtClean="0">
                <a:latin typeface="+mn-lt"/>
              </a:rPr>
              <a:t>FE80::5EFE:C000:02C8</a:t>
            </a:r>
            <a:endParaRPr lang="en-US" sz="1800" dirty="0">
              <a:latin typeface="+mn-lt"/>
            </a:endParaRPr>
          </a:p>
        </p:txBody>
      </p:sp>
    </p:spTree>
    <p:extLst>
      <p:ext uri="{BB962C8B-B14F-4D97-AF65-F5344CB8AC3E}">
        <p14:creationId xmlns:p14="http://schemas.microsoft.com/office/powerpoint/2010/main" val="436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6" presetClass="path" presetSubtype="0" accel="50000" decel="50000" fill="hold" grpId="1" nodeType="clickEffect">
                                  <p:stCondLst>
                                    <p:cond delay="0"/>
                                  </p:stCondLst>
                                  <p:childTnLst>
                                    <p:animMotion origin="layout" path="M 8.33333E-7 -3.7037E-6 L 0.15052 -0.52615 " pathEditMode="relative" rAng="0" ptsTypes="AA">
                                      <p:cBhvr>
                                        <p:cTn id="14" dur="2000" fill="hold"/>
                                        <p:tgtEl>
                                          <p:spTgt spid="10"/>
                                        </p:tgtEl>
                                        <p:attrNameLst>
                                          <p:attrName>ppt_x</p:attrName>
                                          <p:attrName>ppt_y</p:attrName>
                                        </p:attrNameLst>
                                      </p:cBhvr>
                                      <p:rCtr x="7517" y="-26319"/>
                                    </p:animMotion>
                                  </p:childTnLst>
                                </p:cTn>
                              </p:par>
                              <p:par>
                                <p:cTn id="15" presetID="56" presetClass="path" presetSubtype="0" accel="50000" decel="50000" fill="hold" grpId="1" nodeType="withEffect">
                                  <p:stCondLst>
                                    <p:cond delay="0"/>
                                  </p:stCondLst>
                                  <p:childTnLst>
                                    <p:animMotion origin="layout" path="M 5.55112E-17 4.07407E-6 L 0.15451 -0.53079 " pathEditMode="relative" rAng="0" ptsTypes="AA">
                                      <p:cBhvr>
                                        <p:cTn id="16" dur="2000" fill="hold"/>
                                        <p:tgtEl>
                                          <p:spTgt spid="12"/>
                                        </p:tgtEl>
                                        <p:attrNameLst>
                                          <p:attrName>ppt_x</p:attrName>
                                          <p:attrName>ppt_y</p:attrName>
                                        </p:attrNameLst>
                                      </p:cBhvr>
                                      <p:rCtr x="7726" y="-26551"/>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2"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2" grpId="2"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3236" y="2483015"/>
            <a:ext cx="3426414" cy="156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734311" y="3639969"/>
            <a:ext cx="1069524" cy="369332"/>
          </a:xfrm>
          <a:prstGeom prst="rect">
            <a:avLst/>
          </a:prstGeom>
          <a:noFill/>
        </p:spPr>
        <p:txBody>
          <a:bodyPr wrap="none" rtlCol="0">
            <a:spAutoFit/>
          </a:bodyPr>
          <a:lstStyle/>
          <a:p>
            <a:r>
              <a:rPr lang="en-US" sz="1800" b="1" dirty="0" smtClean="0">
                <a:solidFill>
                  <a:srgbClr val="C00000"/>
                </a:solidFill>
                <a:latin typeface="+mn-lt"/>
              </a:rPr>
              <a:t>192.0.1.1</a:t>
            </a:r>
            <a:endParaRPr lang="en-US" sz="1800" b="1" dirty="0">
              <a:solidFill>
                <a:srgbClr val="C00000"/>
              </a:solidFill>
              <a:latin typeface="+mn-lt"/>
            </a:endParaRPr>
          </a:p>
        </p:txBody>
      </p:sp>
      <p:sp>
        <p:nvSpPr>
          <p:cNvPr id="64" name="TextBox 63"/>
          <p:cNvSpPr txBox="1"/>
          <p:nvPr/>
        </p:nvSpPr>
        <p:spPr>
          <a:xfrm>
            <a:off x="3493624" y="2652859"/>
            <a:ext cx="1479572" cy="369332"/>
          </a:xfrm>
          <a:prstGeom prst="rect">
            <a:avLst/>
          </a:prstGeom>
          <a:noFill/>
        </p:spPr>
        <p:txBody>
          <a:bodyPr wrap="none" rtlCol="0">
            <a:spAutoFit/>
          </a:bodyPr>
          <a:lstStyle/>
          <a:p>
            <a:r>
              <a:rPr lang="en-US" sz="1800" b="1" dirty="0" smtClean="0">
                <a:solidFill>
                  <a:schemeClr val="accent1">
                    <a:lumMod val="50000"/>
                  </a:schemeClr>
                </a:solidFill>
                <a:latin typeface="+mn-lt"/>
              </a:rPr>
              <a:t>IPv4 Network</a:t>
            </a:r>
            <a:endParaRPr lang="en-US" sz="1800" b="1" dirty="0">
              <a:solidFill>
                <a:schemeClr val="accent1">
                  <a:lumMod val="50000"/>
                </a:schemeClr>
              </a:solidFill>
              <a:latin typeface="+mn-lt"/>
            </a:endParaRPr>
          </a:p>
        </p:txBody>
      </p:sp>
      <p:pic>
        <p:nvPicPr>
          <p:cNvPr id="54"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206" y="3124200"/>
            <a:ext cx="672886" cy="4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42"/>
          <p:cNvSpPr txBox="1">
            <a:spLocks noChangeArrowheads="1"/>
          </p:cNvSpPr>
          <p:nvPr/>
        </p:nvSpPr>
        <p:spPr bwMode="auto">
          <a:xfrm>
            <a:off x="5823280" y="3191243"/>
            <a:ext cx="273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B</a:t>
            </a:r>
            <a:endParaRPr lang="en-US" altLang="en-US" dirty="0">
              <a:solidFill>
                <a:schemeClr val="tx2">
                  <a:lumMod val="50000"/>
                </a:schemeClr>
              </a:solidFill>
            </a:endParaRPr>
          </a:p>
        </p:txBody>
      </p:sp>
      <p:sp>
        <p:nvSpPr>
          <p:cNvPr id="17" name="Flowchart: Direct Access Storage 16"/>
          <p:cNvSpPr/>
          <p:nvPr/>
        </p:nvSpPr>
        <p:spPr>
          <a:xfrm>
            <a:off x="2286794" y="3206857"/>
            <a:ext cx="3426411" cy="222143"/>
          </a:xfrm>
          <a:prstGeom prst="flowChartMagneticDru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1" dirty="0" smtClean="0"/>
              <a:t>ISATAP Tunnel</a:t>
            </a:r>
            <a:endParaRPr lang="en-US" sz="1800" b="1" dirty="0"/>
          </a:p>
        </p:txBody>
      </p:sp>
      <p:pic>
        <p:nvPicPr>
          <p:cNvPr id="93" name="Picture 148"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003508"/>
            <a:ext cx="829949" cy="691073"/>
          </a:xfrm>
          <a:prstGeom prst="rect">
            <a:avLst/>
          </a:prstGeom>
          <a:noFill/>
          <a:ln>
            <a:noFill/>
          </a:ln>
        </p:spPr>
      </p:pic>
      <p:sp>
        <p:nvSpPr>
          <p:cNvPr id="94" name="TextBox 93"/>
          <p:cNvSpPr txBox="1"/>
          <p:nvPr/>
        </p:nvSpPr>
        <p:spPr>
          <a:xfrm>
            <a:off x="914400" y="4092248"/>
            <a:ext cx="2281394" cy="369332"/>
          </a:xfrm>
          <a:prstGeom prst="rect">
            <a:avLst/>
          </a:prstGeom>
          <a:noFill/>
        </p:spPr>
        <p:txBody>
          <a:bodyPr wrap="none" rtlCol="0">
            <a:spAutoFit/>
          </a:bodyPr>
          <a:lstStyle/>
          <a:p>
            <a:r>
              <a:rPr lang="en-US" sz="1800" b="1" dirty="0" smtClean="0">
                <a:solidFill>
                  <a:schemeClr val="accent2"/>
                </a:solidFill>
                <a:latin typeface="+mn-lt"/>
              </a:rPr>
              <a:t>FE80::5EFE:C200:0164</a:t>
            </a:r>
            <a:endParaRPr lang="en-US" sz="1800" b="1" dirty="0">
              <a:solidFill>
                <a:schemeClr val="accent2"/>
              </a:solidFill>
              <a:latin typeface="+mn-lt"/>
            </a:endParaRPr>
          </a:p>
        </p:txBody>
      </p:sp>
      <p:sp>
        <p:nvSpPr>
          <p:cNvPr id="48" name="TextBox 47"/>
          <p:cNvSpPr txBox="1"/>
          <p:nvPr/>
        </p:nvSpPr>
        <p:spPr>
          <a:xfrm>
            <a:off x="1224076" y="3737577"/>
            <a:ext cx="1303562" cy="369332"/>
          </a:xfrm>
          <a:prstGeom prst="rect">
            <a:avLst/>
          </a:prstGeom>
          <a:noFill/>
        </p:spPr>
        <p:txBody>
          <a:bodyPr wrap="none" rtlCol="0">
            <a:spAutoFit/>
          </a:bodyPr>
          <a:lstStyle/>
          <a:p>
            <a:r>
              <a:rPr lang="en-US" sz="1800" b="1" dirty="0" smtClean="0">
                <a:solidFill>
                  <a:srgbClr val="C00000"/>
                </a:solidFill>
                <a:latin typeface="+mn-lt"/>
              </a:rPr>
              <a:t>192.0.1.100</a:t>
            </a:r>
            <a:endParaRPr lang="en-US" sz="1800" b="1" dirty="0">
              <a:solidFill>
                <a:srgbClr val="C00000"/>
              </a:solidFill>
              <a:latin typeface="+mn-lt"/>
            </a:endParaRPr>
          </a:p>
        </p:txBody>
      </p:sp>
      <p:sp>
        <p:nvSpPr>
          <p:cNvPr id="49" name="TextBox 48"/>
          <p:cNvSpPr txBox="1"/>
          <p:nvPr/>
        </p:nvSpPr>
        <p:spPr>
          <a:xfrm>
            <a:off x="1544479" y="4675832"/>
            <a:ext cx="2791964" cy="677585"/>
          </a:xfrm>
          <a:prstGeom prst="snipRoundRect">
            <a:avLst/>
          </a:prstGeom>
          <a:noFill/>
          <a:ln>
            <a:solidFill>
              <a:schemeClr val="tx1"/>
            </a:solidFill>
          </a:ln>
        </p:spPr>
        <p:txBody>
          <a:bodyPr wrap="none" rtlCol="0">
            <a:spAutoFit/>
          </a:bodyPr>
          <a:lstStyle/>
          <a:p>
            <a:r>
              <a:rPr lang="en-US" sz="1800" b="1" dirty="0" err="1" smtClean="0">
                <a:latin typeface="+mn-lt"/>
              </a:rPr>
              <a:t>Src</a:t>
            </a:r>
            <a:r>
              <a:rPr lang="en-US" sz="1800" b="1" dirty="0" smtClean="0">
                <a:latin typeface="+mn-lt"/>
              </a:rPr>
              <a:t>: FE80::5EFE:C200:0164</a:t>
            </a:r>
          </a:p>
          <a:p>
            <a:r>
              <a:rPr lang="en-US" sz="1800" b="1" dirty="0" err="1" smtClean="0">
                <a:latin typeface="+mn-lt"/>
              </a:rPr>
              <a:t>Dst</a:t>
            </a:r>
            <a:r>
              <a:rPr lang="en-US" sz="1800" b="1" dirty="0" smtClean="0">
                <a:latin typeface="+mn-lt"/>
              </a:rPr>
              <a:t>: FE80::5EFE:C200:0101</a:t>
            </a:r>
            <a:endParaRPr lang="en-US" sz="1800" b="1" dirty="0">
              <a:latin typeface="+mn-lt"/>
            </a:endParaRPr>
          </a:p>
        </p:txBody>
      </p:sp>
      <p:sp>
        <p:nvSpPr>
          <p:cNvPr id="6" name="Right Arrow 5"/>
          <p:cNvSpPr/>
          <p:nvPr/>
        </p:nvSpPr>
        <p:spPr>
          <a:xfrm>
            <a:off x="4419600" y="4773094"/>
            <a:ext cx="1540300" cy="381000"/>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591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304800"/>
            <a:ext cx="7793038" cy="914400"/>
          </a:xfrm>
        </p:spPr>
        <p:txBody>
          <a:bodyPr/>
          <a:lstStyle/>
          <a:p>
            <a:r>
              <a:rPr lang="en-US" altLang="en-US" sz="3200" dirty="0"/>
              <a:t>Globally-routable ISATAP</a:t>
            </a:r>
          </a:p>
        </p:txBody>
      </p:sp>
      <p:sp>
        <p:nvSpPr>
          <p:cNvPr id="38915" name="Rectangle 3"/>
          <p:cNvSpPr>
            <a:spLocks noGrp="1" noChangeArrowheads="1"/>
          </p:cNvSpPr>
          <p:nvPr>
            <p:ph type="body" sz="half" idx="1"/>
          </p:nvPr>
        </p:nvSpPr>
        <p:spPr>
          <a:xfrm>
            <a:off x="914400" y="1600200"/>
            <a:ext cx="7772400" cy="1905000"/>
          </a:xfrm>
        </p:spPr>
        <p:txBody>
          <a:bodyPr/>
          <a:lstStyle/>
          <a:p>
            <a:pPr>
              <a:lnSpc>
                <a:spcPct val="90000"/>
              </a:lnSpc>
            </a:pPr>
            <a:r>
              <a:rPr lang="en-US" altLang="en-US" sz="2400"/>
              <a:t>ISATAP more flexible when using an ISATAP router</a:t>
            </a:r>
          </a:p>
          <a:p>
            <a:pPr>
              <a:lnSpc>
                <a:spcPct val="90000"/>
              </a:lnSpc>
            </a:pPr>
            <a:r>
              <a:rPr lang="en-US" altLang="en-US" sz="2400"/>
              <a:t>ISATAP hosts are configured with ISATAP router IPv4 address</a:t>
            </a:r>
          </a:p>
          <a:p>
            <a:pPr>
              <a:lnSpc>
                <a:spcPct val="90000"/>
              </a:lnSpc>
            </a:pPr>
            <a:r>
              <a:rPr lang="en-US" altLang="en-US" sz="2400"/>
              <a:t>Hosts sends router solicitation, inside tunnel, and ISATAP router responds</a:t>
            </a:r>
          </a:p>
        </p:txBody>
      </p:sp>
      <p:graphicFrame>
        <p:nvGraphicFramePr>
          <p:cNvPr id="38920" name="Object 8"/>
          <p:cNvGraphicFramePr>
            <a:graphicFrameLocks noGrp="1" noChangeAspect="1"/>
          </p:cNvGraphicFramePr>
          <p:nvPr>
            <p:ph sz="half" idx="2"/>
          </p:nvPr>
        </p:nvGraphicFramePr>
        <p:xfrm>
          <a:off x="1676400" y="3657600"/>
          <a:ext cx="6019800" cy="2146300"/>
        </p:xfrm>
        <a:graphic>
          <a:graphicData uri="http://schemas.openxmlformats.org/presentationml/2006/ole">
            <mc:AlternateContent xmlns:mc="http://schemas.openxmlformats.org/markup-compatibility/2006">
              <mc:Choice xmlns:v="urn:schemas-microsoft-com:vml" Requires="v">
                <p:oleObj spid="_x0000_s8247" name="Visio" r:id="rId4" imgW="8604575" imgH="3068717" progId="Visio.Drawing.6">
                  <p:embed/>
                </p:oleObj>
              </mc:Choice>
              <mc:Fallback>
                <p:oleObj name="Visio" r:id="rId4" imgW="8604575" imgH="3068717"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657600"/>
                        <a:ext cx="6019800" cy="2146300"/>
                      </a:xfrm>
                      <a:prstGeom prst="rect">
                        <a:avLst/>
                      </a:prstGeom>
                    </p:spPr>
                  </p:pic>
                </p:oleObj>
              </mc:Fallback>
            </mc:AlternateContent>
          </a:graphicData>
        </a:graphic>
      </p:graphicFrame>
      <p:sp>
        <p:nvSpPr>
          <p:cNvPr id="7" name="TextBox 6"/>
          <p:cNvSpPr txBox="1"/>
          <p:nvPr/>
        </p:nvSpPr>
        <p:spPr>
          <a:xfrm>
            <a:off x="719347" y="5171182"/>
            <a:ext cx="2900153" cy="1077218"/>
          </a:xfrm>
          <a:prstGeom prst="rect">
            <a:avLst/>
          </a:prstGeom>
          <a:solidFill>
            <a:schemeClr val="bg1"/>
          </a:solidFill>
        </p:spPr>
        <p:txBody>
          <a:bodyPr wrap="none" rtlCol="0">
            <a:spAutoFit/>
          </a:bodyPr>
          <a:lstStyle/>
          <a:p>
            <a:pPr algn="ctr"/>
            <a:r>
              <a:rPr lang="en-US" sz="1600" dirty="0" smtClean="0">
                <a:latin typeface="+mn-lt"/>
              </a:rPr>
              <a:t>192.0.2.100/25</a:t>
            </a:r>
          </a:p>
          <a:p>
            <a:pPr algn="ctr"/>
            <a:r>
              <a:rPr lang="en-US" sz="1600" dirty="0" smtClean="0">
                <a:latin typeface="+mn-lt"/>
              </a:rPr>
              <a:t>FE80::5EFE:192.0.2.100</a:t>
            </a:r>
          </a:p>
          <a:p>
            <a:pPr algn="ctr"/>
            <a:r>
              <a:rPr lang="en-US" sz="1600" dirty="0" smtClean="0">
                <a:latin typeface="+mn-lt"/>
              </a:rPr>
              <a:t>2001:DB80:A:B::5EFE:C000:0264</a:t>
            </a:r>
          </a:p>
          <a:p>
            <a:pPr algn="ctr"/>
            <a:r>
              <a:rPr lang="en-US" sz="1600" dirty="0" smtClean="0">
                <a:latin typeface="+mn-lt"/>
              </a:rPr>
              <a:t>ISATAP Router: 192.0.2.1</a:t>
            </a:r>
            <a:endParaRPr lang="en-US" sz="1600" dirty="0">
              <a:latin typeface="+mn-lt"/>
            </a:endParaRPr>
          </a:p>
        </p:txBody>
      </p:sp>
      <p:sp>
        <p:nvSpPr>
          <p:cNvPr id="8" name="TextBox 7"/>
          <p:cNvSpPr txBox="1"/>
          <p:nvPr/>
        </p:nvSpPr>
        <p:spPr>
          <a:xfrm>
            <a:off x="5562600" y="5171182"/>
            <a:ext cx="2904962" cy="1077218"/>
          </a:xfrm>
          <a:prstGeom prst="rect">
            <a:avLst/>
          </a:prstGeom>
          <a:solidFill>
            <a:schemeClr val="bg1"/>
          </a:solidFill>
        </p:spPr>
        <p:txBody>
          <a:bodyPr wrap="none" rtlCol="0">
            <a:spAutoFit/>
          </a:bodyPr>
          <a:lstStyle/>
          <a:p>
            <a:pPr algn="ctr"/>
            <a:r>
              <a:rPr lang="en-US" sz="1600" dirty="0" smtClean="0">
                <a:latin typeface="+mn-lt"/>
              </a:rPr>
              <a:t>192.0.2.200/25</a:t>
            </a:r>
          </a:p>
          <a:p>
            <a:pPr algn="ctr"/>
            <a:r>
              <a:rPr lang="en-US" sz="1600" dirty="0" smtClean="0">
                <a:latin typeface="+mn-lt"/>
              </a:rPr>
              <a:t>FE80::5EFE:192.0.2.200</a:t>
            </a:r>
          </a:p>
          <a:p>
            <a:pPr algn="ctr"/>
            <a:r>
              <a:rPr lang="en-US" sz="1600" dirty="0" smtClean="0">
                <a:latin typeface="+mn-lt"/>
              </a:rPr>
              <a:t>2001:DB80:A:B::5EFE:C000:02C8</a:t>
            </a:r>
          </a:p>
          <a:p>
            <a:pPr algn="ctr"/>
            <a:r>
              <a:rPr lang="en-US" sz="1600" dirty="0" smtClean="0">
                <a:latin typeface="+mn-lt"/>
              </a:rPr>
              <a:t>ISATAP router: 192.0.2.1</a:t>
            </a:r>
            <a:endParaRPr lang="en-US" sz="1600" dirty="0">
              <a:latin typeface="+mn-lt"/>
            </a:endParaRPr>
          </a:p>
        </p:txBody>
      </p:sp>
    </p:spTree>
    <p:extLst>
      <p:ext uri="{BB962C8B-B14F-4D97-AF65-F5344CB8AC3E}">
        <p14:creationId xmlns:p14="http://schemas.microsoft.com/office/powerpoint/2010/main" val="36641106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ISATAP Summary</a:t>
            </a:r>
          </a:p>
        </p:txBody>
      </p:sp>
      <p:sp>
        <p:nvSpPr>
          <p:cNvPr id="39939" name="Rectangle 3"/>
          <p:cNvSpPr>
            <a:spLocks noGrp="1" noChangeArrowheads="1"/>
          </p:cNvSpPr>
          <p:nvPr>
            <p:ph type="body" idx="1"/>
          </p:nvPr>
        </p:nvSpPr>
        <p:spPr/>
        <p:txBody>
          <a:bodyPr>
            <a:normAutofit/>
          </a:bodyPr>
          <a:lstStyle/>
          <a:p>
            <a:r>
              <a:rPr lang="en-US" altLang="en-US" sz="2400" dirty="0"/>
              <a:t>ISATAP scales better than manually configured tunnels inside the enterprise</a:t>
            </a:r>
          </a:p>
          <a:p>
            <a:r>
              <a:rPr lang="en-US" altLang="en-US" sz="2400" dirty="0" err="1"/>
              <a:t>Decapsulate</a:t>
            </a:r>
            <a:r>
              <a:rPr lang="en-US" altLang="en-US" sz="2400" dirty="0"/>
              <a:t>-from-anywhere issues (like 6to4) mitigated by internal deployment</a:t>
            </a:r>
          </a:p>
          <a:p>
            <a:r>
              <a:rPr lang="en-US" altLang="en-US" sz="2400" dirty="0"/>
              <a:t>No authentication provided – any dual stack node that knows ISATAP router address can obtain services</a:t>
            </a:r>
          </a:p>
          <a:p>
            <a:r>
              <a:rPr lang="en-US" altLang="en-US" sz="2400" dirty="0"/>
              <a:t>May need to look at other alternatives if security is required</a:t>
            </a:r>
          </a:p>
        </p:txBody>
      </p:sp>
    </p:spTree>
    <p:extLst>
      <p:ext uri="{BB962C8B-B14F-4D97-AF65-F5344CB8AC3E}">
        <p14:creationId xmlns:p14="http://schemas.microsoft.com/office/powerpoint/2010/main" val="16795323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3200"/>
              <a:t>IPv6 6to4 Transition Mechanism</a:t>
            </a:r>
          </a:p>
        </p:txBody>
      </p:sp>
      <p:sp>
        <p:nvSpPr>
          <p:cNvPr id="45059" name="Rectangle 3"/>
          <p:cNvSpPr>
            <a:spLocks noGrp="1" noChangeArrowheads="1"/>
          </p:cNvSpPr>
          <p:nvPr>
            <p:ph type="body" idx="1"/>
          </p:nvPr>
        </p:nvSpPr>
        <p:spPr/>
        <p:txBody>
          <a:bodyPr>
            <a:normAutofit/>
          </a:bodyPr>
          <a:lstStyle/>
          <a:p>
            <a:r>
              <a:rPr lang="en-US" altLang="en-US" sz="2400" dirty="0"/>
              <a:t>6to4 is an automatic tunneling mechanism that provides v6 capability to a dual-stack node or v6-capable site that has only IPv4 connectivity to the site</a:t>
            </a:r>
          </a:p>
        </p:txBody>
      </p:sp>
    </p:spTree>
    <p:extLst>
      <p:ext uri="{BB962C8B-B14F-4D97-AF65-F5344CB8AC3E}">
        <p14:creationId xmlns:p14="http://schemas.microsoft.com/office/powerpoint/2010/main" val="15614613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90600" y="304800"/>
            <a:ext cx="7793038" cy="914400"/>
          </a:xfrm>
        </p:spPr>
        <p:txBody>
          <a:bodyPr/>
          <a:lstStyle/>
          <a:p>
            <a:r>
              <a:rPr lang="en-US" altLang="en-US" dirty="0"/>
              <a:t>6to4 Basics</a:t>
            </a:r>
          </a:p>
        </p:txBody>
      </p:sp>
      <p:sp>
        <p:nvSpPr>
          <p:cNvPr id="46083" name="Rectangle 3"/>
          <p:cNvSpPr>
            <a:spLocks noGrp="1" noChangeArrowheads="1"/>
          </p:cNvSpPr>
          <p:nvPr>
            <p:ph type="body" sz="half" idx="1"/>
          </p:nvPr>
        </p:nvSpPr>
        <p:spPr>
          <a:xfrm>
            <a:off x="914400" y="1143000"/>
            <a:ext cx="7696200" cy="1981200"/>
          </a:xfrm>
        </p:spPr>
        <p:txBody>
          <a:bodyPr/>
          <a:lstStyle/>
          <a:p>
            <a:pPr>
              <a:lnSpc>
                <a:spcPct val="90000"/>
              </a:lnSpc>
            </a:pPr>
            <a:r>
              <a:rPr lang="en-US" altLang="en-US" sz="2400" dirty="0"/>
              <a:t>6to4 is an automatic tunnel mechanism</a:t>
            </a:r>
          </a:p>
          <a:p>
            <a:pPr>
              <a:lnSpc>
                <a:spcPct val="90000"/>
              </a:lnSpc>
            </a:pPr>
            <a:r>
              <a:rPr lang="en-US" altLang="en-US" sz="2400" dirty="0"/>
              <a:t>Provides v6 upstream for v6-capable site over v4-only Internet connection</a:t>
            </a:r>
          </a:p>
          <a:p>
            <a:pPr>
              <a:lnSpc>
                <a:spcPct val="90000"/>
              </a:lnSpc>
            </a:pPr>
            <a:r>
              <a:rPr lang="en-US" altLang="en-US" sz="2400" dirty="0"/>
              <a:t>Uses embedded addressing (v4addr embedded in v6addr) as do other automatic mechanisms</a:t>
            </a:r>
          </a:p>
        </p:txBody>
      </p:sp>
      <p:graphicFrame>
        <p:nvGraphicFramePr>
          <p:cNvPr id="46084" name="Object 4"/>
          <p:cNvGraphicFramePr>
            <a:graphicFrameLocks noGrp="1" noChangeAspect="1"/>
          </p:cNvGraphicFramePr>
          <p:nvPr>
            <p:ph sz="half" idx="2"/>
            <p:extLst>
              <p:ext uri="{D42A27DB-BD31-4B8C-83A1-F6EECF244321}">
                <p14:modId xmlns:p14="http://schemas.microsoft.com/office/powerpoint/2010/main" val="2895457954"/>
              </p:ext>
            </p:extLst>
          </p:nvPr>
        </p:nvGraphicFramePr>
        <p:xfrm>
          <a:off x="330023" y="3276600"/>
          <a:ext cx="8453615" cy="2697163"/>
        </p:xfrm>
        <a:graphic>
          <a:graphicData uri="http://schemas.openxmlformats.org/presentationml/2006/ole">
            <mc:AlternateContent xmlns:mc="http://schemas.openxmlformats.org/markup-compatibility/2006">
              <mc:Choice xmlns:v="urn:schemas-microsoft-com:vml" Requires="v">
                <p:oleObj spid="_x0000_s9272" name="Visio" r:id="rId3" imgW="7904988" imgH="2524482" progId="Visio.Drawing.6">
                  <p:embed/>
                </p:oleObj>
              </mc:Choice>
              <mc:Fallback>
                <p:oleObj name="Visio" r:id="rId3" imgW="7904988" imgH="252448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23" y="3276600"/>
                        <a:ext cx="8453615" cy="269716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63781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304800"/>
            <a:ext cx="7793038" cy="914400"/>
          </a:xfrm>
        </p:spPr>
        <p:txBody>
          <a:bodyPr/>
          <a:lstStyle/>
          <a:p>
            <a:r>
              <a:rPr lang="en-US" altLang="en-US" sz="3200" dirty="0"/>
              <a:t>6to4 Address Construction</a:t>
            </a:r>
          </a:p>
        </p:txBody>
      </p:sp>
      <p:sp>
        <p:nvSpPr>
          <p:cNvPr id="47107" name="Rectangle 3"/>
          <p:cNvSpPr>
            <a:spLocks noGrp="1" noChangeArrowheads="1"/>
          </p:cNvSpPr>
          <p:nvPr>
            <p:ph type="body" sz="half" idx="1"/>
          </p:nvPr>
        </p:nvSpPr>
        <p:spPr>
          <a:xfrm>
            <a:off x="914400" y="1066800"/>
            <a:ext cx="7696200" cy="990600"/>
          </a:xfrm>
        </p:spPr>
        <p:txBody>
          <a:bodyPr/>
          <a:lstStyle/>
          <a:p>
            <a:r>
              <a:rPr lang="en-US" altLang="en-US" sz="2400" dirty="0"/>
              <a:t>6to4 setups a valid, unique /48 IPv6 prefix from the outside IPv4 address of the site router</a:t>
            </a:r>
          </a:p>
        </p:txBody>
      </p:sp>
      <p:graphicFrame>
        <p:nvGraphicFramePr>
          <p:cNvPr id="47108" name="Object 4"/>
          <p:cNvGraphicFramePr>
            <a:graphicFrameLocks noGrp="1" noChangeAspect="1"/>
          </p:cNvGraphicFramePr>
          <p:nvPr>
            <p:ph sz="half" idx="2"/>
            <p:extLst>
              <p:ext uri="{D42A27DB-BD31-4B8C-83A1-F6EECF244321}">
                <p14:modId xmlns:p14="http://schemas.microsoft.com/office/powerpoint/2010/main" val="1068596008"/>
              </p:ext>
            </p:extLst>
          </p:nvPr>
        </p:nvGraphicFramePr>
        <p:xfrm>
          <a:off x="1295400" y="1981200"/>
          <a:ext cx="6934200" cy="4174756"/>
        </p:xfrm>
        <a:graphic>
          <a:graphicData uri="http://schemas.openxmlformats.org/presentationml/2006/ole">
            <mc:AlternateContent xmlns:mc="http://schemas.openxmlformats.org/markup-compatibility/2006">
              <mc:Choice xmlns:v="urn:schemas-microsoft-com:vml" Requires="v">
                <p:oleObj spid="_x0000_s10296" name="Visio" r:id="rId3" imgW="8522065" imgH="5345251" progId="Visio.Drawing.6">
                  <p:embed/>
                </p:oleObj>
              </mc:Choice>
              <mc:Fallback>
                <p:oleObj name="Visio" r:id="rId3" imgW="8522065" imgH="534525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6934200" cy="417475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643293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28961" y="228600"/>
            <a:ext cx="7791450" cy="639762"/>
          </a:xfrm>
        </p:spPr>
        <p:txBody>
          <a:bodyPr/>
          <a:lstStyle/>
          <a:p>
            <a:pPr>
              <a:defRPr/>
            </a:pPr>
            <a:r>
              <a:rPr lang="en-US" dirty="0" smtClean="0"/>
              <a:t>Encapsulation</a:t>
            </a:r>
            <a:endParaRPr lang="en-US" dirty="0"/>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86947"/>
            <a:ext cx="4800600" cy="330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creen Clipping"/>
          <p:cNvPicPr>
            <a:picLocks noChangeAspect="1"/>
          </p:cNvPicPr>
          <p:nvPr/>
        </p:nvPicPr>
        <p:blipFill rotWithShape="1">
          <a:blip r:embed="rId4">
            <a:extLst>
              <a:ext uri="{28A0092B-C50C-407E-A947-70E740481C1C}">
                <a14:useLocalDpi xmlns:a14="http://schemas.microsoft.com/office/drawing/2010/main" val="0"/>
              </a:ext>
            </a:extLst>
          </a:blip>
          <a:srcRect b="2250"/>
          <a:stretch/>
        </p:blipFill>
        <p:spPr>
          <a:xfrm>
            <a:off x="614516" y="4419600"/>
            <a:ext cx="4800600" cy="2209800"/>
          </a:xfrm>
          <a:prstGeom prst="rect">
            <a:avLst/>
          </a:prstGeom>
        </p:spPr>
      </p:pic>
      <p:sp>
        <p:nvSpPr>
          <p:cNvPr id="6" name="TextBox 5"/>
          <p:cNvSpPr txBox="1"/>
          <p:nvPr/>
        </p:nvSpPr>
        <p:spPr>
          <a:xfrm>
            <a:off x="3886200" y="5121932"/>
            <a:ext cx="2760692" cy="400110"/>
          </a:xfrm>
          <a:prstGeom prst="rect">
            <a:avLst/>
          </a:prstGeom>
          <a:noFill/>
        </p:spPr>
        <p:txBody>
          <a:bodyPr wrap="none" rtlCol="0">
            <a:spAutoFit/>
          </a:bodyPr>
          <a:lstStyle/>
          <a:p>
            <a:r>
              <a:rPr lang="en-US" sz="2000" b="1" dirty="0" smtClean="0">
                <a:latin typeface="+mn-lt"/>
              </a:rPr>
              <a:t>2002:C000:024B:20E::45</a:t>
            </a:r>
            <a:endParaRPr lang="en-US" sz="2000" b="1" dirty="0">
              <a:latin typeface="+mn-lt"/>
            </a:endParaRPr>
          </a:p>
        </p:txBody>
      </p:sp>
      <p:sp>
        <p:nvSpPr>
          <p:cNvPr id="7" name="TextBox 6"/>
          <p:cNvSpPr txBox="1"/>
          <p:nvPr/>
        </p:nvSpPr>
        <p:spPr>
          <a:xfrm>
            <a:off x="3990751" y="2870972"/>
            <a:ext cx="1300356" cy="400110"/>
          </a:xfrm>
          <a:prstGeom prst="rect">
            <a:avLst/>
          </a:prstGeom>
          <a:noFill/>
        </p:spPr>
        <p:txBody>
          <a:bodyPr wrap="none" rtlCol="0">
            <a:spAutoFit/>
          </a:bodyPr>
          <a:lstStyle/>
          <a:p>
            <a:r>
              <a:rPr lang="en-US" sz="2000" b="1" dirty="0" smtClean="0">
                <a:solidFill>
                  <a:srgbClr val="C00000"/>
                </a:solidFill>
                <a:latin typeface="+mn-lt"/>
              </a:rPr>
              <a:t>192.0.2.75</a:t>
            </a:r>
            <a:endParaRPr lang="en-US" sz="2000" b="1" dirty="0">
              <a:solidFill>
                <a:srgbClr val="C00000"/>
              </a:solidFill>
              <a:latin typeface="+mn-lt"/>
            </a:endParaRPr>
          </a:p>
        </p:txBody>
      </p:sp>
      <p:sp>
        <p:nvSpPr>
          <p:cNvPr id="9" name="TextBox 8"/>
          <p:cNvSpPr txBox="1"/>
          <p:nvPr/>
        </p:nvSpPr>
        <p:spPr>
          <a:xfrm>
            <a:off x="3886200" y="6054249"/>
            <a:ext cx="2618024" cy="400110"/>
          </a:xfrm>
          <a:prstGeom prst="rect">
            <a:avLst/>
          </a:prstGeom>
          <a:noFill/>
        </p:spPr>
        <p:txBody>
          <a:bodyPr wrap="none" rtlCol="0">
            <a:spAutoFit/>
          </a:bodyPr>
          <a:lstStyle/>
          <a:p>
            <a:r>
              <a:rPr lang="en-US" sz="2000" b="1" dirty="0" smtClean="0">
                <a:latin typeface="+mn-lt"/>
              </a:rPr>
              <a:t>2002:C000:0296:a7::61</a:t>
            </a:r>
            <a:endParaRPr lang="en-US" sz="2000" b="1" dirty="0">
              <a:latin typeface="+mn-lt"/>
            </a:endParaRPr>
          </a:p>
        </p:txBody>
      </p:sp>
      <p:sp>
        <p:nvSpPr>
          <p:cNvPr id="10" name="TextBox 9"/>
          <p:cNvSpPr txBox="1"/>
          <p:nvPr/>
        </p:nvSpPr>
        <p:spPr>
          <a:xfrm>
            <a:off x="3810000" y="3210601"/>
            <a:ext cx="1430200" cy="400110"/>
          </a:xfrm>
          <a:prstGeom prst="rect">
            <a:avLst/>
          </a:prstGeom>
          <a:noFill/>
        </p:spPr>
        <p:txBody>
          <a:bodyPr wrap="none" rtlCol="0">
            <a:spAutoFit/>
          </a:bodyPr>
          <a:lstStyle/>
          <a:p>
            <a:r>
              <a:rPr lang="en-US" sz="2000" b="1" dirty="0" smtClean="0">
                <a:solidFill>
                  <a:srgbClr val="C00000"/>
                </a:solidFill>
                <a:latin typeface="+mn-lt"/>
              </a:rPr>
              <a:t>192.0.2.150</a:t>
            </a:r>
            <a:endParaRPr lang="en-US" sz="2000" b="1" dirty="0">
              <a:solidFill>
                <a:srgbClr val="C00000"/>
              </a:solidFill>
              <a:latin typeface="+mn-lt"/>
            </a:endParaRPr>
          </a:p>
        </p:txBody>
      </p:sp>
      <p:sp>
        <p:nvSpPr>
          <p:cNvPr id="11" name="TextBox 10"/>
          <p:cNvSpPr txBox="1"/>
          <p:nvPr/>
        </p:nvSpPr>
        <p:spPr>
          <a:xfrm>
            <a:off x="362761" y="4572000"/>
            <a:ext cx="704039" cy="400110"/>
          </a:xfrm>
          <a:prstGeom prst="rect">
            <a:avLst/>
          </a:prstGeom>
          <a:noFill/>
        </p:spPr>
        <p:txBody>
          <a:bodyPr wrap="none" rtlCol="0">
            <a:spAutoFit/>
          </a:bodyPr>
          <a:lstStyle/>
          <a:p>
            <a:r>
              <a:rPr lang="en-US" sz="2000" b="1" dirty="0" smtClean="0">
                <a:latin typeface="+mn-lt"/>
              </a:rPr>
              <a:t>1400</a:t>
            </a:r>
            <a:endParaRPr lang="en-US" sz="2000" b="1" dirty="0">
              <a:latin typeface="+mn-lt"/>
            </a:endParaRPr>
          </a:p>
        </p:txBody>
      </p:sp>
      <p:sp>
        <p:nvSpPr>
          <p:cNvPr id="12" name="TextBox 11"/>
          <p:cNvSpPr txBox="1"/>
          <p:nvPr/>
        </p:nvSpPr>
        <p:spPr>
          <a:xfrm>
            <a:off x="3009900" y="4570711"/>
            <a:ext cx="314510" cy="400110"/>
          </a:xfrm>
          <a:prstGeom prst="rect">
            <a:avLst/>
          </a:prstGeom>
          <a:noFill/>
        </p:spPr>
        <p:txBody>
          <a:bodyPr wrap="none" rtlCol="0">
            <a:spAutoFit/>
          </a:bodyPr>
          <a:lstStyle/>
          <a:p>
            <a:r>
              <a:rPr lang="en-US" sz="2000" b="1" dirty="0" smtClean="0">
                <a:latin typeface="+mn-lt"/>
              </a:rPr>
              <a:t>6</a:t>
            </a:r>
            <a:endParaRPr lang="en-US" sz="2000" b="1" dirty="0">
              <a:latin typeface="+mn-lt"/>
            </a:endParaRPr>
          </a:p>
        </p:txBody>
      </p:sp>
      <p:sp>
        <p:nvSpPr>
          <p:cNvPr id="13" name="TextBox 12"/>
          <p:cNvSpPr txBox="1"/>
          <p:nvPr/>
        </p:nvSpPr>
        <p:spPr>
          <a:xfrm>
            <a:off x="5161264" y="4580496"/>
            <a:ext cx="574196" cy="400110"/>
          </a:xfrm>
          <a:prstGeom prst="rect">
            <a:avLst/>
          </a:prstGeom>
          <a:noFill/>
        </p:spPr>
        <p:txBody>
          <a:bodyPr wrap="none" rtlCol="0">
            <a:spAutoFit/>
          </a:bodyPr>
          <a:lstStyle/>
          <a:p>
            <a:r>
              <a:rPr lang="en-US" sz="2000" b="1" dirty="0" smtClean="0">
                <a:latin typeface="+mn-lt"/>
              </a:rPr>
              <a:t>100</a:t>
            </a:r>
            <a:endParaRPr lang="en-US" sz="2000" b="1" dirty="0">
              <a:latin typeface="+mn-lt"/>
            </a:endParaRPr>
          </a:p>
        </p:txBody>
      </p:sp>
      <p:sp>
        <p:nvSpPr>
          <p:cNvPr id="14" name="TextBox 13"/>
          <p:cNvSpPr txBox="1"/>
          <p:nvPr/>
        </p:nvSpPr>
        <p:spPr>
          <a:xfrm>
            <a:off x="1286125" y="4367182"/>
            <a:ext cx="314510" cy="400110"/>
          </a:xfrm>
          <a:prstGeom prst="rect">
            <a:avLst/>
          </a:prstGeom>
          <a:noFill/>
        </p:spPr>
        <p:txBody>
          <a:bodyPr wrap="none" rtlCol="0">
            <a:spAutoFit/>
          </a:bodyPr>
          <a:lstStyle/>
          <a:p>
            <a:r>
              <a:rPr lang="en-US" sz="2000" b="1" dirty="0" smtClean="0">
                <a:latin typeface="+mn-lt"/>
              </a:rPr>
              <a:t>8</a:t>
            </a:r>
            <a:endParaRPr lang="en-US" sz="2000" b="1" dirty="0">
              <a:latin typeface="+mn-lt"/>
            </a:endParaRPr>
          </a:p>
        </p:txBody>
      </p:sp>
      <p:sp>
        <p:nvSpPr>
          <p:cNvPr id="15" name="TextBox 14"/>
          <p:cNvSpPr txBox="1"/>
          <p:nvPr/>
        </p:nvSpPr>
        <p:spPr>
          <a:xfrm>
            <a:off x="609600" y="1915198"/>
            <a:ext cx="314510" cy="400110"/>
          </a:xfrm>
          <a:prstGeom prst="rect">
            <a:avLst/>
          </a:prstGeom>
          <a:noFill/>
        </p:spPr>
        <p:txBody>
          <a:bodyPr wrap="none" rtlCol="0">
            <a:spAutoFit/>
          </a:bodyPr>
          <a:lstStyle/>
          <a:p>
            <a:r>
              <a:rPr lang="en-US" sz="2000" b="1" dirty="0" smtClean="0">
                <a:solidFill>
                  <a:srgbClr val="C00000"/>
                </a:solidFill>
                <a:latin typeface="+mn-lt"/>
              </a:rPr>
              <a:t>4</a:t>
            </a:r>
            <a:endParaRPr lang="en-US" sz="2000" b="1" dirty="0">
              <a:solidFill>
                <a:srgbClr val="C00000"/>
              </a:solidFill>
              <a:latin typeface="+mn-lt"/>
            </a:endParaRPr>
          </a:p>
        </p:txBody>
      </p:sp>
      <p:sp>
        <p:nvSpPr>
          <p:cNvPr id="16" name="TextBox 15"/>
          <p:cNvSpPr txBox="1"/>
          <p:nvPr/>
        </p:nvSpPr>
        <p:spPr>
          <a:xfrm>
            <a:off x="1286125" y="1915198"/>
            <a:ext cx="314510" cy="400110"/>
          </a:xfrm>
          <a:prstGeom prst="rect">
            <a:avLst/>
          </a:prstGeom>
          <a:noFill/>
        </p:spPr>
        <p:txBody>
          <a:bodyPr wrap="none" rtlCol="0">
            <a:spAutoFit/>
          </a:bodyPr>
          <a:lstStyle/>
          <a:p>
            <a:r>
              <a:rPr lang="en-US" sz="2000" b="1" dirty="0" smtClean="0">
                <a:solidFill>
                  <a:srgbClr val="C00000"/>
                </a:solidFill>
                <a:latin typeface="+mn-lt"/>
              </a:rPr>
              <a:t>5</a:t>
            </a:r>
            <a:endParaRPr lang="en-US" sz="2000" b="1" dirty="0">
              <a:solidFill>
                <a:srgbClr val="C00000"/>
              </a:solidFill>
              <a:latin typeface="+mn-lt"/>
            </a:endParaRPr>
          </a:p>
        </p:txBody>
      </p:sp>
      <p:sp>
        <p:nvSpPr>
          <p:cNvPr id="17" name="TextBox 16"/>
          <p:cNvSpPr txBox="1"/>
          <p:nvPr/>
        </p:nvSpPr>
        <p:spPr>
          <a:xfrm>
            <a:off x="4590021" y="1884541"/>
            <a:ext cx="704039" cy="400110"/>
          </a:xfrm>
          <a:prstGeom prst="rect">
            <a:avLst/>
          </a:prstGeom>
          <a:noFill/>
        </p:spPr>
        <p:txBody>
          <a:bodyPr wrap="none" rtlCol="0">
            <a:spAutoFit/>
          </a:bodyPr>
          <a:lstStyle/>
          <a:p>
            <a:r>
              <a:rPr lang="en-US" sz="2000" b="1" dirty="0" smtClean="0">
                <a:solidFill>
                  <a:srgbClr val="C00000"/>
                </a:solidFill>
                <a:latin typeface="+mn-lt"/>
              </a:rPr>
              <a:t>1460</a:t>
            </a:r>
            <a:endParaRPr lang="en-US" sz="2000" b="1" dirty="0">
              <a:solidFill>
                <a:srgbClr val="C00000"/>
              </a:solidFill>
              <a:latin typeface="+mn-lt"/>
            </a:endParaRPr>
          </a:p>
        </p:txBody>
      </p:sp>
      <p:sp>
        <p:nvSpPr>
          <p:cNvPr id="18" name="TextBox 17"/>
          <p:cNvSpPr txBox="1"/>
          <p:nvPr/>
        </p:nvSpPr>
        <p:spPr>
          <a:xfrm>
            <a:off x="5808564" y="1915198"/>
            <a:ext cx="3275769" cy="707886"/>
          </a:xfrm>
          <a:prstGeom prst="rect">
            <a:avLst/>
          </a:prstGeom>
          <a:noFill/>
        </p:spPr>
        <p:txBody>
          <a:bodyPr wrap="none" rtlCol="0">
            <a:spAutoFit/>
          </a:bodyPr>
          <a:lstStyle/>
          <a:p>
            <a:r>
              <a:rPr lang="en-US" sz="2000" b="1" dirty="0" smtClean="0">
                <a:solidFill>
                  <a:srgbClr val="C00000"/>
                </a:solidFill>
                <a:latin typeface="+mn-lt"/>
              </a:rPr>
              <a:t>TTL from inner or configured</a:t>
            </a:r>
          </a:p>
          <a:p>
            <a:r>
              <a:rPr lang="en-US" sz="2000" b="1" dirty="0" smtClean="0">
                <a:solidFill>
                  <a:srgbClr val="C00000"/>
                </a:solidFill>
                <a:latin typeface="+mn-lt"/>
              </a:rPr>
              <a:t>TOS from inner or configured</a:t>
            </a:r>
            <a:endParaRPr lang="en-US" sz="2000" b="1" dirty="0">
              <a:solidFill>
                <a:srgbClr val="C00000"/>
              </a:solidFill>
              <a:latin typeface="+mn-lt"/>
            </a:endParaRPr>
          </a:p>
        </p:txBody>
      </p:sp>
      <p:sp>
        <p:nvSpPr>
          <p:cNvPr id="19" name="TextBox 18"/>
          <p:cNvSpPr txBox="1"/>
          <p:nvPr/>
        </p:nvSpPr>
        <p:spPr>
          <a:xfrm>
            <a:off x="1933525" y="2545858"/>
            <a:ext cx="444352" cy="400110"/>
          </a:xfrm>
          <a:prstGeom prst="rect">
            <a:avLst/>
          </a:prstGeom>
          <a:noFill/>
        </p:spPr>
        <p:txBody>
          <a:bodyPr wrap="none" rtlCol="0">
            <a:spAutoFit/>
          </a:bodyPr>
          <a:lstStyle/>
          <a:p>
            <a:r>
              <a:rPr lang="en-US" sz="2000" b="1" dirty="0" smtClean="0">
                <a:solidFill>
                  <a:srgbClr val="C00000"/>
                </a:solidFill>
                <a:latin typeface="+mn-lt"/>
              </a:rPr>
              <a:t>41</a:t>
            </a:r>
            <a:endParaRPr lang="en-US" sz="2000" b="1" dirty="0">
              <a:solidFill>
                <a:srgbClr val="C00000"/>
              </a:solidFill>
              <a:latin typeface="+mn-lt"/>
            </a:endParaRPr>
          </a:p>
        </p:txBody>
      </p:sp>
    </p:spTree>
    <p:extLst>
      <p:ext uri="{BB962C8B-B14F-4D97-AF65-F5344CB8AC3E}">
        <p14:creationId xmlns:p14="http://schemas.microsoft.com/office/powerpoint/2010/main" val="265549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5" grpId="0"/>
      <p:bldP spid="16" grpId="0"/>
      <p:bldP spid="17" grpId="0"/>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35" y="1891919"/>
            <a:ext cx="5330505" cy="317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41" y="4338179"/>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2"/>
          <p:cNvSpPr txBox="1">
            <a:spLocks noChangeArrowheads="1"/>
          </p:cNvSpPr>
          <p:nvPr/>
        </p:nvSpPr>
        <p:spPr bwMode="auto">
          <a:xfrm>
            <a:off x="2672293" y="459450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C</a:t>
            </a:r>
          </a:p>
        </p:txBody>
      </p:sp>
      <p:pic>
        <p:nvPicPr>
          <p:cNvPr id="22"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627" y="4318586"/>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42"/>
          <p:cNvSpPr txBox="1">
            <a:spLocks noChangeArrowheads="1"/>
          </p:cNvSpPr>
          <p:nvPr/>
        </p:nvSpPr>
        <p:spPr bwMode="auto">
          <a:xfrm>
            <a:off x="6099979" y="457491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D</a:t>
            </a:r>
          </a:p>
        </p:txBody>
      </p:sp>
      <p:pic>
        <p:nvPicPr>
          <p:cNvPr id="35"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63"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2"/>
          <p:cNvSpPr txBox="1">
            <a:spLocks noChangeArrowheads="1"/>
          </p:cNvSpPr>
          <p:nvPr/>
        </p:nvSpPr>
        <p:spPr bwMode="auto">
          <a:xfrm>
            <a:off x="5936515"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B</a:t>
            </a:r>
            <a:endParaRPr lang="en-US" altLang="en-US" dirty="0">
              <a:solidFill>
                <a:schemeClr val="tx2">
                  <a:lumMod val="50000"/>
                </a:schemeClr>
              </a:solidFill>
            </a:endParaRPr>
          </a:p>
        </p:txBody>
      </p:sp>
      <p:pic>
        <p:nvPicPr>
          <p:cNvPr id="38"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801" y="1672274"/>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42"/>
          <p:cNvSpPr txBox="1">
            <a:spLocks noChangeArrowheads="1"/>
          </p:cNvSpPr>
          <p:nvPr/>
        </p:nvSpPr>
        <p:spPr bwMode="auto">
          <a:xfrm>
            <a:off x="2603153" y="192859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A</a:t>
            </a:r>
            <a:endParaRPr lang="en-US" altLang="en-US" dirty="0">
              <a:solidFill>
                <a:schemeClr val="tx2">
                  <a:lumMod val="50000"/>
                </a:schemeClr>
              </a:solidFill>
            </a:endParaRPr>
          </a:p>
        </p:txBody>
      </p:sp>
      <p:sp>
        <p:nvSpPr>
          <p:cNvPr id="2" name="TextBox 1"/>
          <p:cNvSpPr txBox="1"/>
          <p:nvPr/>
        </p:nvSpPr>
        <p:spPr>
          <a:xfrm>
            <a:off x="3213384" y="1588322"/>
            <a:ext cx="1069524" cy="369332"/>
          </a:xfrm>
          <a:prstGeom prst="rect">
            <a:avLst/>
          </a:prstGeom>
          <a:noFill/>
        </p:spPr>
        <p:txBody>
          <a:bodyPr wrap="none" rtlCol="0">
            <a:spAutoFit/>
          </a:bodyPr>
          <a:lstStyle/>
          <a:p>
            <a:r>
              <a:rPr lang="en-US" sz="1800" b="1" dirty="0" smtClean="0">
                <a:solidFill>
                  <a:srgbClr val="C00000"/>
                </a:solidFill>
                <a:latin typeface="+mn-lt"/>
              </a:rPr>
              <a:t>100.0.0.1</a:t>
            </a:r>
            <a:endParaRPr lang="en-US" sz="1800" b="1" dirty="0">
              <a:solidFill>
                <a:srgbClr val="C00000"/>
              </a:solidFill>
              <a:latin typeface="+mn-lt"/>
            </a:endParaRPr>
          </a:p>
        </p:txBody>
      </p:sp>
      <p:sp>
        <p:nvSpPr>
          <p:cNvPr id="45" name="TextBox 44"/>
          <p:cNvSpPr txBox="1"/>
          <p:nvPr/>
        </p:nvSpPr>
        <p:spPr>
          <a:xfrm>
            <a:off x="4737909" y="1555903"/>
            <a:ext cx="1069524" cy="369332"/>
          </a:xfrm>
          <a:prstGeom prst="rect">
            <a:avLst/>
          </a:prstGeom>
          <a:noFill/>
        </p:spPr>
        <p:txBody>
          <a:bodyPr wrap="none" rtlCol="0">
            <a:spAutoFit/>
          </a:bodyPr>
          <a:lstStyle/>
          <a:p>
            <a:r>
              <a:rPr lang="en-US" sz="1800" b="1" dirty="0" smtClean="0">
                <a:solidFill>
                  <a:srgbClr val="C00000"/>
                </a:solidFill>
                <a:latin typeface="+mn-lt"/>
              </a:rPr>
              <a:t>101.0.0.1</a:t>
            </a:r>
            <a:endParaRPr lang="en-US" sz="1800" b="1" dirty="0">
              <a:solidFill>
                <a:srgbClr val="C00000"/>
              </a:solidFill>
              <a:latin typeface="+mn-lt"/>
            </a:endParaRPr>
          </a:p>
        </p:txBody>
      </p:sp>
      <p:sp>
        <p:nvSpPr>
          <p:cNvPr id="46" name="TextBox 45"/>
          <p:cNvSpPr txBox="1"/>
          <p:nvPr/>
        </p:nvSpPr>
        <p:spPr>
          <a:xfrm>
            <a:off x="3048000" y="4876800"/>
            <a:ext cx="1069524" cy="369332"/>
          </a:xfrm>
          <a:prstGeom prst="rect">
            <a:avLst/>
          </a:prstGeom>
          <a:noFill/>
        </p:spPr>
        <p:txBody>
          <a:bodyPr wrap="none" rtlCol="0">
            <a:spAutoFit/>
          </a:bodyPr>
          <a:lstStyle/>
          <a:p>
            <a:r>
              <a:rPr lang="en-US" sz="1800" b="1" dirty="0" smtClean="0">
                <a:solidFill>
                  <a:srgbClr val="C00000"/>
                </a:solidFill>
                <a:latin typeface="+mn-lt"/>
              </a:rPr>
              <a:t>103.0.0.1</a:t>
            </a:r>
            <a:endParaRPr lang="en-US" sz="1800" b="1" dirty="0">
              <a:solidFill>
                <a:srgbClr val="C00000"/>
              </a:solidFill>
              <a:latin typeface="+mn-lt"/>
            </a:endParaRPr>
          </a:p>
        </p:txBody>
      </p:sp>
      <p:sp>
        <p:nvSpPr>
          <p:cNvPr id="47" name="TextBox 46"/>
          <p:cNvSpPr txBox="1"/>
          <p:nvPr/>
        </p:nvSpPr>
        <p:spPr>
          <a:xfrm>
            <a:off x="5102676" y="4888468"/>
            <a:ext cx="1069524" cy="369332"/>
          </a:xfrm>
          <a:prstGeom prst="rect">
            <a:avLst/>
          </a:prstGeom>
          <a:noFill/>
        </p:spPr>
        <p:txBody>
          <a:bodyPr wrap="none" rtlCol="0">
            <a:spAutoFit/>
          </a:bodyPr>
          <a:lstStyle/>
          <a:p>
            <a:r>
              <a:rPr lang="en-US" sz="1800" b="1" dirty="0" smtClean="0">
                <a:solidFill>
                  <a:srgbClr val="C00000"/>
                </a:solidFill>
                <a:latin typeface="+mn-lt"/>
              </a:rPr>
              <a:t>104.0.0.1</a:t>
            </a:r>
            <a:endParaRPr lang="en-US" sz="1800" b="1" dirty="0">
              <a:solidFill>
                <a:srgbClr val="C00000"/>
              </a:solidFill>
              <a:latin typeface="+mn-lt"/>
            </a:endParaRPr>
          </a:p>
        </p:txBody>
      </p:sp>
      <p:pic>
        <p:nvPicPr>
          <p:cNvPr id="48"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885" y="715297"/>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033" y="766231"/>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200" y="4765083"/>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2" descr="bl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201" y="4522768"/>
            <a:ext cx="72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p:cNvSpPr txBox="1"/>
          <p:nvPr/>
        </p:nvSpPr>
        <p:spPr>
          <a:xfrm>
            <a:off x="1988718" y="484206"/>
            <a:ext cx="1827744" cy="369332"/>
          </a:xfrm>
          <a:prstGeom prst="rect">
            <a:avLst/>
          </a:prstGeom>
          <a:noFill/>
        </p:spPr>
        <p:txBody>
          <a:bodyPr wrap="none" rtlCol="0">
            <a:spAutoFit/>
          </a:bodyPr>
          <a:lstStyle/>
          <a:p>
            <a:r>
              <a:rPr lang="en-US" sz="1800" b="1" dirty="0" smtClean="0">
                <a:solidFill>
                  <a:schemeClr val="accent6">
                    <a:lumMod val="75000"/>
                  </a:schemeClr>
                </a:solidFill>
                <a:latin typeface="+mn-lt"/>
              </a:rPr>
              <a:t>2002:6400:1::/48</a:t>
            </a:r>
            <a:endParaRPr lang="en-US" sz="1800" b="1" dirty="0">
              <a:solidFill>
                <a:schemeClr val="accent6">
                  <a:lumMod val="75000"/>
                </a:schemeClr>
              </a:solidFill>
              <a:latin typeface="+mn-lt"/>
            </a:endParaRPr>
          </a:p>
        </p:txBody>
      </p:sp>
      <p:sp>
        <p:nvSpPr>
          <p:cNvPr id="57" name="TextBox 56"/>
          <p:cNvSpPr txBox="1"/>
          <p:nvPr/>
        </p:nvSpPr>
        <p:spPr>
          <a:xfrm>
            <a:off x="7356950" y="486955"/>
            <a:ext cx="1827744" cy="369332"/>
          </a:xfrm>
          <a:prstGeom prst="rect">
            <a:avLst/>
          </a:prstGeom>
          <a:noFill/>
        </p:spPr>
        <p:txBody>
          <a:bodyPr wrap="none" rtlCol="0">
            <a:spAutoFit/>
          </a:bodyPr>
          <a:lstStyle/>
          <a:p>
            <a:r>
              <a:rPr lang="en-US" sz="1800" b="1" dirty="0" smtClean="0">
                <a:solidFill>
                  <a:schemeClr val="accent6">
                    <a:lumMod val="75000"/>
                  </a:schemeClr>
                </a:solidFill>
                <a:latin typeface="+mn-lt"/>
              </a:rPr>
              <a:t>2002:6500:1::/48</a:t>
            </a:r>
            <a:endParaRPr lang="en-US" sz="1800" b="1" dirty="0">
              <a:solidFill>
                <a:schemeClr val="accent6">
                  <a:lumMod val="75000"/>
                </a:schemeClr>
              </a:solidFill>
              <a:latin typeface="+mn-lt"/>
            </a:endParaRPr>
          </a:p>
        </p:txBody>
      </p:sp>
      <p:sp>
        <p:nvSpPr>
          <p:cNvPr id="58" name="TextBox 57"/>
          <p:cNvSpPr txBox="1"/>
          <p:nvPr/>
        </p:nvSpPr>
        <p:spPr>
          <a:xfrm>
            <a:off x="307804" y="5831883"/>
            <a:ext cx="2178802" cy="369332"/>
          </a:xfrm>
          <a:prstGeom prst="rect">
            <a:avLst/>
          </a:prstGeom>
          <a:noFill/>
        </p:spPr>
        <p:txBody>
          <a:bodyPr wrap="none" rtlCol="0">
            <a:spAutoFit/>
          </a:bodyPr>
          <a:lstStyle/>
          <a:p>
            <a:r>
              <a:rPr lang="en-US" sz="1800" b="1" dirty="0" smtClean="0">
                <a:solidFill>
                  <a:schemeClr val="accent6">
                    <a:lumMod val="75000"/>
                  </a:schemeClr>
                </a:solidFill>
                <a:latin typeface="+mn-lt"/>
              </a:rPr>
              <a:t>2002:6700:0001::/48</a:t>
            </a:r>
            <a:endParaRPr lang="en-US" sz="1800" b="1" dirty="0">
              <a:solidFill>
                <a:schemeClr val="accent6">
                  <a:lumMod val="75000"/>
                </a:schemeClr>
              </a:solidFill>
              <a:latin typeface="+mn-lt"/>
            </a:endParaRPr>
          </a:p>
        </p:txBody>
      </p:sp>
      <p:sp>
        <p:nvSpPr>
          <p:cNvPr id="59" name="TextBox 58"/>
          <p:cNvSpPr txBox="1"/>
          <p:nvPr/>
        </p:nvSpPr>
        <p:spPr>
          <a:xfrm>
            <a:off x="6943117" y="5727229"/>
            <a:ext cx="2178802" cy="369332"/>
          </a:xfrm>
          <a:prstGeom prst="rect">
            <a:avLst/>
          </a:prstGeom>
          <a:noFill/>
        </p:spPr>
        <p:txBody>
          <a:bodyPr wrap="none" rtlCol="0">
            <a:spAutoFit/>
          </a:bodyPr>
          <a:lstStyle/>
          <a:p>
            <a:r>
              <a:rPr lang="en-US" sz="1800" b="1" dirty="0" smtClean="0">
                <a:solidFill>
                  <a:schemeClr val="accent6">
                    <a:lumMod val="75000"/>
                  </a:schemeClr>
                </a:solidFill>
                <a:latin typeface="+mn-lt"/>
              </a:rPr>
              <a:t>2002:6800:0001::/48</a:t>
            </a:r>
            <a:endParaRPr lang="en-US" sz="1800" b="1" dirty="0">
              <a:solidFill>
                <a:schemeClr val="accent6">
                  <a:lumMod val="75000"/>
                </a:schemeClr>
              </a:solidFill>
              <a:latin typeface="+mn-lt"/>
            </a:endParaRPr>
          </a:p>
        </p:txBody>
      </p:sp>
      <p:sp>
        <p:nvSpPr>
          <p:cNvPr id="60" name="TextBox 59"/>
          <p:cNvSpPr txBox="1"/>
          <p:nvPr/>
        </p:nvSpPr>
        <p:spPr>
          <a:xfrm>
            <a:off x="2397548" y="2460430"/>
            <a:ext cx="1020792"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A</a:t>
            </a:r>
            <a:endParaRPr lang="en-US" sz="1800" b="1" dirty="0">
              <a:solidFill>
                <a:schemeClr val="accent1">
                  <a:lumMod val="50000"/>
                </a:schemeClr>
              </a:solidFill>
              <a:latin typeface="+mn-lt"/>
            </a:endParaRPr>
          </a:p>
        </p:txBody>
      </p:sp>
      <p:sp>
        <p:nvSpPr>
          <p:cNvPr id="61" name="TextBox 60"/>
          <p:cNvSpPr txBox="1"/>
          <p:nvPr/>
        </p:nvSpPr>
        <p:spPr>
          <a:xfrm>
            <a:off x="5353581" y="2584620"/>
            <a:ext cx="1027204"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B</a:t>
            </a:r>
            <a:endParaRPr lang="en-US" sz="1800" b="1" dirty="0">
              <a:solidFill>
                <a:schemeClr val="accent1">
                  <a:lumMod val="50000"/>
                </a:schemeClr>
              </a:solidFill>
              <a:latin typeface="+mn-lt"/>
            </a:endParaRPr>
          </a:p>
        </p:txBody>
      </p:sp>
      <p:sp>
        <p:nvSpPr>
          <p:cNvPr id="63" name="Flowchart: Direct Access Storage 62"/>
          <p:cNvSpPr/>
          <p:nvPr/>
        </p:nvSpPr>
        <p:spPr>
          <a:xfrm rot="18793749">
            <a:off x="2937397" y="4083889"/>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339505" y="4191234"/>
            <a:ext cx="1003160"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C</a:t>
            </a:r>
            <a:endParaRPr lang="en-US" sz="1800" b="1" dirty="0">
              <a:solidFill>
                <a:schemeClr val="accent1">
                  <a:lumMod val="50000"/>
                </a:schemeClr>
              </a:solidFill>
              <a:latin typeface="+mn-lt"/>
            </a:endParaRPr>
          </a:p>
        </p:txBody>
      </p:sp>
      <p:sp>
        <p:nvSpPr>
          <p:cNvPr id="36" name="Flowchart: Direct Access Storage 35"/>
          <p:cNvSpPr/>
          <p:nvPr/>
        </p:nvSpPr>
        <p:spPr>
          <a:xfrm rot="7894750">
            <a:off x="5553398" y="2242620"/>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Direct Access Storage 38"/>
          <p:cNvSpPr/>
          <p:nvPr/>
        </p:nvSpPr>
        <p:spPr>
          <a:xfrm rot="13340688">
            <a:off x="5800120" y="4044156"/>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Direct Access Storage 40"/>
          <p:cNvSpPr/>
          <p:nvPr/>
        </p:nvSpPr>
        <p:spPr>
          <a:xfrm rot="2506135">
            <a:off x="3023920" y="2184790"/>
            <a:ext cx="499059" cy="331634"/>
          </a:xfrm>
          <a:prstGeom prst="flowChartMagneticDrum">
            <a:avLst/>
          </a:prstGeom>
          <a:gradFill flip="none" rotWithShape="1">
            <a:gsLst>
              <a:gs pos="0">
                <a:schemeClr val="accent1">
                  <a:tint val="66000"/>
                  <a:satMod val="160000"/>
                  <a:alpha val="30000"/>
                </a:schemeClr>
              </a:gs>
              <a:gs pos="0">
                <a:schemeClr val="accent1">
                  <a:tint val="44500"/>
                  <a:satMod val="160000"/>
                  <a:alpha val="19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27116" y="4151220"/>
            <a:ext cx="1027204" cy="369332"/>
          </a:xfrm>
          <a:prstGeom prst="rect">
            <a:avLst/>
          </a:prstGeom>
          <a:noFill/>
        </p:spPr>
        <p:txBody>
          <a:bodyPr wrap="none" rtlCol="0">
            <a:spAutoFit/>
          </a:bodyPr>
          <a:lstStyle/>
          <a:p>
            <a:r>
              <a:rPr lang="en-US" sz="1800" b="1" dirty="0" smtClean="0">
                <a:solidFill>
                  <a:schemeClr val="accent1">
                    <a:lumMod val="50000"/>
                  </a:schemeClr>
                </a:solidFill>
                <a:latin typeface="+mn-lt"/>
              </a:rPr>
              <a:t>Tunnel D</a:t>
            </a:r>
            <a:endParaRPr lang="en-US" sz="1800" b="1" dirty="0">
              <a:solidFill>
                <a:schemeClr val="accent1">
                  <a:lumMod val="50000"/>
                </a:schemeClr>
              </a:solidFill>
              <a:latin typeface="+mn-lt"/>
            </a:endParaRPr>
          </a:p>
        </p:txBody>
      </p:sp>
      <p:sp>
        <p:nvSpPr>
          <p:cNvPr id="11" name="Freeform 10"/>
          <p:cNvSpPr/>
          <p:nvPr/>
        </p:nvSpPr>
        <p:spPr>
          <a:xfrm>
            <a:off x="3478652" y="2430542"/>
            <a:ext cx="2140483" cy="329012"/>
          </a:xfrm>
          <a:custGeom>
            <a:avLst/>
            <a:gdLst>
              <a:gd name="connsiteX0" fmla="*/ 0 w 2020529"/>
              <a:gd name="connsiteY0" fmla="*/ 0 h 326069"/>
              <a:gd name="connsiteX1" fmla="*/ 752168 w 2020529"/>
              <a:gd name="connsiteY1" fmla="*/ 324464 h 326069"/>
              <a:gd name="connsiteX2" fmla="*/ 2020529 w 2020529"/>
              <a:gd name="connsiteY2" fmla="*/ 132735 h 326069"/>
              <a:gd name="connsiteX3" fmla="*/ 2020529 w 2020529"/>
              <a:gd name="connsiteY3" fmla="*/ 132735 h 326069"/>
            </a:gdLst>
            <a:ahLst/>
            <a:cxnLst>
              <a:cxn ang="0">
                <a:pos x="connsiteX0" y="connsiteY0"/>
              </a:cxn>
              <a:cxn ang="0">
                <a:pos x="connsiteX1" y="connsiteY1"/>
              </a:cxn>
              <a:cxn ang="0">
                <a:pos x="connsiteX2" y="connsiteY2"/>
              </a:cxn>
              <a:cxn ang="0">
                <a:pos x="connsiteX3" y="connsiteY3"/>
              </a:cxn>
            </a:cxnLst>
            <a:rect l="l" t="t" r="r" b="b"/>
            <a:pathLst>
              <a:path w="2020529" h="326069">
                <a:moveTo>
                  <a:pt x="0" y="0"/>
                </a:moveTo>
                <a:cubicBezTo>
                  <a:pt x="207706" y="151171"/>
                  <a:pt x="415413" y="302342"/>
                  <a:pt x="752168" y="324464"/>
                </a:cubicBezTo>
                <a:cubicBezTo>
                  <a:pt x="1088923" y="346586"/>
                  <a:pt x="2020529" y="132735"/>
                  <a:pt x="2020529" y="132735"/>
                </a:cubicBezTo>
                <a:lnTo>
                  <a:pt x="2020529" y="132735"/>
                </a:ln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465871" y="2507226"/>
            <a:ext cx="2418735" cy="1607574"/>
          </a:xfrm>
          <a:custGeom>
            <a:avLst/>
            <a:gdLst>
              <a:gd name="connsiteX0" fmla="*/ 0 w 2418735"/>
              <a:gd name="connsiteY0" fmla="*/ 0 h 1607574"/>
              <a:gd name="connsiteX1" fmla="*/ 988142 w 2418735"/>
              <a:gd name="connsiteY1" fmla="*/ 988142 h 1607574"/>
              <a:gd name="connsiteX2" fmla="*/ 2418735 w 2418735"/>
              <a:gd name="connsiteY2" fmla="*/ 1607574 h 1607574"/>
              <a:gd name="connsiteX3" fmla="*/ 2418735 w 2418735"/>
              <a:gd name="connsiteY3" fmla="*/ 1607574 h 1607574"/>
            </a:gdLst>
            <a:ahLst/>
            <a:cxnLst>
              <a:cxn ang="0">
                <a:pos x="connsiteX0" y="connsiteY0"/>
              </a:cxn>
              <a:cxn ang="0">
                <a:pos x="connsiteX1" y="connsiteY1"/>
              </a:cxn>
              <a:cxn ang="0">
                <a:pos x="connsiteX2" y="connsiteY2"/>
              </a:cxn>
              <a:cxn ang="0">
                <a:pos x="connsiteX3" y="connsiteY3"/>
              </a:cxn>
            </a:cxnLst>
            <a:rect l="l" t="t" r="r" b="b"/>
            <a:pathLst>
              <a:path w="2418735" h="1607574">
                <a:moveTo>
                  <a:pt x="0" y="0"/>
                </a:moveTo>
                <a:cubicBezTo>
                  <a:pt x="292510" y="360106"/>
                  <a:pt x="585020" y="720213"/>
                  <a:pt x="988142" y="988142"/>
                </a:cubicBezTo>
                <a:cubicBezTo>
                  <a:pt x="1391264" y="1256071"/>
                  <a:pt x="2418735" y="1607574"/>
                  <a:pt x="2418735" y="1607574"/>
                </a:cubicBezTo>
                <a:lnTo>
                  <a:pt x="2418735" y="1607574"/>
                </a:ln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3333135" y="2521974"/>
            <a:ext cx="369401" cy="1607574"/>
          </a:xfrm>
          <a:custGeom>
            <a:avLst/>
            <a:gdLst>
              <a:gd name="connsiteX0" fmla="*/ 73742 w 369401"/>
              <a:gd name="connsiteY0" fmla="*/ 0 h 1607574"/>
              <a:gd name="connsiteX1" fmla="*/ 368710 w 369401"/>
              <a:gd name="connsiteY1" fmla="*/ 884903 h 1607574"/>
              <a:gd name="connsiteX2" fmla="*/ 0 w 369401"/>
              <a:gd name="connsiteY2" fmla="*/ 1607574 h 1607574"/>
              <a:gd name="connsiteX3" fmla="*/ 0 w 369401"/>
              <a:gd name="connsiteY3" fmla="*/ 1607574 h 1607574"/>
            </a:gdLst>
            <a:ahLst/>
            <a:cxnLst>
              <a:cxn ang="0">
                <a:pos x="connsiteX0" y="connsiteY0"/>
              </a:cxn>
              <a:cxn ang="0">
                <a:pos x="connsiteX1" y="connsiteY1"/>
              </a:cxn>
              <a:cxn ang="0">
                <a:pos x="connsiteX2" y="connsiteY2"/>
              </a:cxn>
              <a:cxn ang="0">
                <a:pos x="connsiteX3" y="connsiteY3"/>
              </a:cxn>
            </a:cxnLst>
            <a:rect l="l" t="t" r="r" b="b"/>
            <a:pathLst>
              <a:path w="369401" h="1607574">
                <a:moveTo>
                  <a:pt x="73742" y="0"/>
                </a:moveTo>
                <a:cubicBezTo>
                  <a:pt x="227371" y="308487"/>
                  <a:pt x="381000" y="616974"/>
                  <a:pt x="368710" y="884903"/>
                </a:cubicBezTo>
                <a:cubicBezTo>
                  <a:pt x="356420" y="1152832"/>
                  <a:pt x="0" y="1607574"/>
                  <a:pt x="0" y="1607574"/>
                </a:cubicBezTo>
                <a:lnTo>
                  <a:pt x="0" y="1607574"/>
                </a:ln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451123" y="2610465"/>
            <a:ext cx="2153264" cy="1474838"/>
          </a:xfrm>
          <a:custGeom>
            <a:avLst/>
            <a:gdLst>
              <a:gd name="connsiteX0" fmla="*/ 2153264 w 2153264"/>
              <a:gd name="connsiteY0" fmla="*/ 0 h 1474838"/>
              <a:gd name="connsiteX1" fmla="*/ 1017638 w 2153264"/>
              <a:gd name="connsiteY1" fmla="*/ 929148 h 1474838"/>
              <a:gd name="connsiteX2" fmla="*/ 0 w 2153264"/>
              <a:gd name="connsiteY2" fmla="*/ 1474838 h 1474838"/>
            </a:gdLst>
            <a:ahLst/>
            <a:cxnLst>
              <a:cxn ang="0">
                <a:pos x="connsiteX0" y="connsiteY0"/>
              </a:cxn>
              <a:cxn ang="0">
                <a:pos x="connsiteX1" y="connsiteY1"/>
              </a:cxn>
              <a:cxn ang="0">
                <a:pos x="connsiteX2" y="connsiteY2"/>
              </a:cxn>
            </a:cxnLst>
            <a:rect l="l" t="t" r="r" b="b"/>
            <a:pathLst>
              <a:path w="2153264" h="1474838">
                <a:moveTo>
                  <a:pt x="2153264" y="0"/>
                </a:moveTo>
                <a:cubicBezTo>
                  <a:pt x="1764889" y="341671"/>
                  <a:pt x="1376515" y="683342"/>
                  <a:pt x="1017638" y="929148"/>
                </a:cubicBezTo>
                <a:cubicBezTo>
                  <a:pt x="658761" y="1174954"/>
                  <a:pt x="329380" y="1324896"/>
                  <a:pt x="0" y="1474838"/>
                </a:cubicBezTo>
              </a:path>
            </a:pathLst>
          </a:custGeom>
          <a:noFill/>
          <a:ln w="444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507037" y="2669458"/>
            <a:ext cx="362821" cy="1460090"/>
          </a:xfrm>
          <a:custGeom>
            <a:avLst/>
            <a:gdLst>
              <a:gd name="connsiteX0" fmla="*/ 141595 w 362821"/>
              <a:gd name="connsiteY0" fmla="*/ 0 h 1460090"/>
              <a:gd name="connsiteX1" fmla="*/ 8860 w 362821"/>
              <a:gd name="connsiteY1" fmla="*/ 693174 h 1460090"/>
              <a:gd name="connsiteX2" fmla="*/ 362821 w 362821"/>
              <a:gd name="connsiteY2" fmla="*/ 1460090 h 1460090"/>
              <a:gd name="connsiteX3" fmla="*/ 362821 w 362821"/>
              <a:gd name="connsiteY3" fmla="*/ 1460090 h 1460090"/>
              <a:gd name="connsiteX4" fmla="*/ 362821 w 362821"/>
              <a:gd name="connsiteY4" fmla="*/ 1460090 h 1460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821" h="1460090">
                <a:moveTo>
                  <a:pt x="141595" y="0"/>
                </a:moveTo>
                <a:cubicBezTo>
                  <a:pt x="56792" y="224913"/>
                  <a:pt x="-28011" y="449826"/>
                  <a:pt x="8860" y="693174"/>
                </a:cubicBezTo>
                <a:cubicBezTo>
                  <a:pt x="45731" y="936522"/>
                  <a:pt x="362821" y="1460090"/>
                  <a:pt x="362821" y="1460090"/>
                </a:cubicBezTo>
                <a:lnTo>
                  <a:pt x="362821" y="1460090"/>
                </a:lnTo>
                <a:lnTo>
                  <a:pt x="362821" y="1460090"/>
                </a:lnTo>
              </a:path>
            </a:pathLst>
          </a:custGeom>
          <a:noFill/>
          <a:ln w="381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377381" y="3849296"/>
            <a:ext cx="2389238" cy="280252"/>
          </a:xfrm>
          <a:custGeom>
            <a:avLst/>
            <a:gdLst>
              <a:gd name="connsiteX0" fmla="*/ 2389238 w 2389238"/>
              <a:gd name="connsiteY0" fmla="*/ 280252 h 280252"/>
              <a:gd name="connsiteX1" fmla="*/ 1209367 w 2389238"/>
              <a:gd name="connsiteY1" fmla="*/ 33 h 280252"/>
              <a:gd name="connsiteX2" fmla="*/ 0 w 2389238"/>
              <a:gd name="connsiteY2" fmla="*/ 265504 h 280252"/>
            </a:gdLst>
            <a:ahLst/>
            <a:cxnLst>
              <a:cxn ang="0">
                <a:pos x="connsiteX0" y="connsiteY0"/>
              </a:cxn>
              <a:cxn ang="0">
                <a:pos x="connsiteX1" y="connsiteY1"/>
              </a:cxn>
              <a:cxn ang="0">
                <a:pos x="connsiteX2" y="connsiteY2"/>
              </a:cxn>
            </a:cxnLst>
            <a:rect l="l" t="t" r="r" b="b"/>
            <a:pathLst>
              <a:path w="2389238" h="280252">
                <a:moveTo>
                  <a:pt x="2389238" y="280252"/>
                </a:moveTo>
                <a:cubicBezTo>
                  <a:pt x="1998405" y="141371"/>
                  <a:pt x="1607573" y="2491"/>
                  <a:pt x="1209367" y="33"/>
                </a:cubicBezTo>
                <a:cubicBezTo>
                  <a:pt x="811161" y="-2425"/>
                  <a:pt x="405580" y="131539"/>
                  <a:pt x="0" y="265504"/>
                </a:cubicBezTo>
              </a:path>
            </a:pathLst>
          </a:custGeom>
          <a:noFill/>
          <a:ln w="381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 6"/>
          <p:cNvSpPr txBox="1">
            <a:spLocks noChangeArrowheads="1"/>
          </p:cNvSpPr>
          <p:nvPr/>
        </p:nvSpPr>
        <p:spPr bwMode="auto">
          <a:xfrm>
            <a:off x="95439" y="2090959"/>
            <a:ext cx="2259857" cy="994315"/>
          </a:xfrm>
          <a:prstGeom prst="wedgeRoundRectCallout">
            <a:avLst>
              <a:gd name="adj1" fmla="val 48064"/>
              <a:gd name="adj2" fmla="val -69982"/>
              <a:gd name="adj3" fmla="val 16667"/>
            </a:avLst>
          </a:prstGeom>
          <a:solidFill>
            <a:schemeClr val="accent2">
              <a:lumMod val="40000"/>
              <a:lumOff val="60000"/>
            </a:schemeClr>
          </a:solidFill>
          <a:ln w="25400">
            <a:noFill/>
            <a:miter lim="800000"/>
            <a:headEnd type="none" w="lg" len="lg"/>
            <a:tailEnd type="none" w="lg" len="lg"/>
          </a:ln>
          <a:effectLst/>
        </p:spPr>
        <p:txBody>
          <a:bodyPr wrap="square" lIns="45720" tIns="18288" rIns="45720" bIns="18288">
            <a:spAutoFit/>
          </a:bodyPr>
          <a:lstStyle/>
          <a:p>
            <a:pPr eaLnBrk="0" hangingPunct="0">
              <a:lnSpc>
                <a:spcPct val="80000"/>
              </a:lnSpc>
              <a:defRPr/>
            </a:pPr>
            <a:r>
              <a:rPr lang="en-US" sz="1400" b="0" dirty="0">
                <a:latin typeface="Arial" charset="0"/>
                <a:cs typeface="+mn-cs"/>
              </a:rPr>
              <a:t>interface </a:t>
            </a:r>
            <a:r>
              <a:rPr lang="en-US" sz="1400" b="0" dirty="0" err="1" smtClean="0">
                <a:latin typeface="Arial" charset="0"/>
                <a:cs typeface="+mn-cs"/>
              </a:rPr>
              <a:t>tunnelA</a:t>
            </a:r>
            <a:endParaRPr lang="en-US" sz="1400" b="0" dirty="0" smtClean="0">
              <a:latin typeface="Arial" charset="0"/>
              <a:cs typeface="+mn-cs"/>
            </a:endParaRPr>
          </a:p>
          <a:p>
            <a:pPr eaLnBrk="0" hangingPunct="0">
              <a:lnSpc>
                <a:spcPct val="80000"/>
              </a:lnSpc>
              <a:defRPr/>
            </a:pPr>
            <a:r>
              <a:rPr lang="en-US" sz="1400" dirty="0">
                <a:latin typeface="Arial" charset="0"/>
                <a:cs typeface="+mn-cs"/>
              </a:rPr>
              <a:t> </a:t>
            </a:r>
            <a:r>
              <a:rPr lang="en-US" sz="1400" dirty="0" smtClean="0">
                <a:latin typeface="Arial" charset="0"/>
                <a:cs typeface="+mn-cs"/>
              </a:rPr>
              <a:t> tunnel mode ipv6ip 6to4</a:t>
            </a:r>
            <a:endParaRPr lang="en-US" sz="1400" b="0" dirty="0" smtClean="0">
              <a:latin typeface="Arial" charset="0"/>
              <a:cs typeface="+mn-cs"/>
            </a:endParaRPr>
          </a:p>
          <a:p>
            <a:pPr eaLnBrk="0" hangingPunct="0">
              <a:lnSpc>
                <a:spcPct val="80000"/>
              </a:lnSpc>
              <a:defRPr/>
            </a:pPr>
            <a:r>
              <a:rPr lang="en-US" sz="1400" b="0" dirty="0" smtClean="0">
                <a:latin typeface="Arial" charset="0"/>
                <a:cs typeface="+mn-cs"/>
              </a:rPr>
              <a:t>  tunnel </a:t>
            </a:r>
            <a:r>
              <a:rPr lang="en-US" sz="1400" b="0" dirty="0">
                <a:latin typeface="Arial" charset="0"/>
                <a:cs typeface="+mn-cs"/>
              </a:rPr>
              <a:t>source </a:t>
            </a:r>
            <a:r>
              <a:rPr lang="en-US" sz="1400" dirty="0" smtClean="0">
                <a:latin typeface="Arial" charset="0"/>
                <a:cs typeface="+mn-cs"/>
              </a:rPr>
              <a:t>100.0.0.1</a:t>
            </a:r>
          </a:p>
          <a:p>
            <a:pPr eaLnBrk="0" hangingPunct="0">
              <a:lnSpc>
                <a:spcPct val="80000"/>
              </a:lnSpc>
              <a:defRPr/>
            </a:pPr>
            <a:r>
              <a:rPr lang="en-US" sz="1400" dirty="0" smtClean="0">
                <a:latin typeface="Arial" charset="0"/>
                <a:cs typeface="+mn-cs"/>
              </a:rPr>
              <a:t>!</a:t>
            </a:r>
          </a:p>
          <a:p>
            <a:pPr eaLnBrk="0" hangingPunct="0">
              <a:lnSpc>
                <a:spcPct val="80000"/>
              </a:lnSpc>
              <a:defRPr/>
            </a:pPr>
            <a:r>
              <a:rPr lang="en-US" sz="1400" b="0" dirty="0" smtClean="0">
                <a:latin typeface="Arial" charset="0"/>
                <a:cs typeface="+mn-cs"/>
              </a:rPr>
              <a:t>2002::/16 </a:t>
            </a:r>
            <a:r>
              <a:rPr lang="en-US" sz="1400" b="0" dirty="0" smtClean="0">
                <a:latin typeface="Arial" charset="0"/>
                <a:cs typeface="+mn-cs"/>
                <a:sym typeface="Wingdings" panose="05000000000000000000" pitchFamily="2" charset="2"/>
              </a:rPr>
              <a:t> </a:t>
            </a:r>
            <a:r>
              <a:rPr lang="en-US" sz="1400" b="0" dirty="0" err="1" smtClean="0">
                <a:latin typeface="Arial" charset="0"/>
                <a:cs typeface="+mn-cs"/>
                <a:sym typeface="Wingdings" panose="05000000000000000000" pitchFamily="2" charset="2"/>
              </a:rPr>
              <a:t>tunnelA</a:t>
            </a:r>
            <a:endParaRPr lang="en-US" sz="1400" b="0" dirty="0">
              <a:latin typeface="Arial" charset="0"/>
              <a:cs typeface="+mn-cs"/>
            </a:endParaRPr>
          </a:p>
        </p:txBody>
      </p:sp>
      <p:sp>
        <p:nvSpPr>
          <p:cNvPr id="44" name="Text Box 6"/>
          <p:cNvSpPr txBox="1">
            <a:spLocks noChangeArrowheads="1"/>
          </p:cNvSpPr>
          <p:nvPr/>
        </p:nvSpPr>
        <p:spPr bwMode="auto">
          <a:xfrm>
            <a:off x="4163649" y="499902"/>
            <a:ext cx="2286197" cy="994315"/>
          </a:xfrm>
          <a:prstGeom prst="wedgeRoundRectCallout">
            <a:avLst>
              <a:gd name="adj1" fmla="val 32733"/>
              <a:gd name="adj2" fmla="val 70189"/>
              <a:gd name="adj3" fmla="val 16667"/>
            </a:avLst>
          </a:prstGeom>
          <a:solidFill>
            <a:schemeClr val="accent2">
              <a:lumMod val="40000"/>
              <a:lumOff val="60000"/>
            </a:schemeClr>
          </a:solidFill>
          <a:ln w="25400">
            <a:noFill/>
            <a:miter lim="800000"/>
            <a:headEnd type="none" w="lg" len="lg"/>
            <a:tailEnd type="none" w="lg" len="lg"/>
          </a:ln>
          <a:effectLst/>
        </p:spPr>
        <p:txBody>
          <a:bodyPr wrap="square" lIns="45720" tIns="18288" rIns="45720" bIns="18288">
            <a:spAutoFit/>
          </a:bodyPr>
          <a:lstStyle>
            <a:defPPr>
              <a:defRPr lang="en-US"/>
            </a:defPPr>
            <a:lvl1pPr eaLnBrk="0" hangingPunct="0">
              <a:lnSpc>
                <a:spcPct val="80000"/>
              </a:lnSpc>
              <a:defRPr sz="1400" b="0">
                <a:latin typeface="Arial" charset="0"/>
                <a:cs typeface="+mn-cs"/>
              </a:defRPr>
            </a:lvl1pPr>
          </a:lstStyle>
          <a:p>
            <a:r>
              <a:rPr lang="en-US" dirty="0"/>
              <a:t>interface </a:t>
            </a:r>
            <a:r>
              <a:rPr lang="en-US" dirty="0" err="1" smtClean="0"/>
              <a:t>tunnelB</a:t>
            </a:r>
            <a:endParaRPr lang="en-US" dirty="0" smtClean="0"/>
          </a:p>
          <a:p>
            <a:r>
              <a:rPr lang="en-US" dirty="0"/>
              <a:t> </a:t>
            </a:r>
            <a:r>
              <a:rPr lang="en-US" dirty="0" smtClean="0"/>
              <a:t> tunnel mode ipv6ip 6to4</a:t>
            </a:r>
            <a:endParaRPr lang="en-US" dirty="0"/>
          </a:p>
          <a:p>
            <a:r>
              <a:rPr lang="en-US" dirty="0"/>
              <a:t>  tunnel </a:t>
            </a:r>
            <a:r>
              <a:rPr lang="en-US" dirty="0"/>
              <a:t>source </a:t>
            </a:r>
            <a:r>
              <a:rPr lang="en-US" dirty="0" smtClean="0"/>
              <a:t>101.0.0.1</a:t>
            </a:r>
          </a:p>
          <a:p>
            <a:endParaRPr lang="en-US" dirty="0"/>
          </a:p>
          <a:p>
            <a:r>
              <a:rPr lang="en-US" dirty="0" smtClean="0"/>
              <a:t>2002::/16 </a:t>
            </a:r>
            <a:r>
              <a:rPr lang="en-US" dirty="0" smtClean="0">
                <a:sym typeface="Wingdings" panose="05000000000000000000" pitchFamily="2" charset="2"/>
              </a:rPr>
              <a:t> </a:t>
            </a:r>
            <a:r>
              <a:rPr lang="en-US" dirty="0" err="1" smtClean="0"/>
              <a:t>tunnelB</a:t>
            </a:r>
            <a:endParaRPr lang="en-US" dirty="0"/>
          </a:p>
        </p:txBody>
      </p:sp>
      <p:sp>
        <p:nvSpPr>
          <p:cNvPr id="52" name="Text Box 6"/>
          <p:cNvSpPr txBox="1">
            <a:spLocks noChangeArrowheads="1"/>
          </p:cNvSpPr>
          <p:nvPr/>
        </p:nvSpPr>
        <p:spPr bwMode="auto">
          <a:xfrm>
            <a:off x="103137" y="3534391"/>
            <a:ext cx="2216147" cy="994315"/>
          </a:xfrm>
          <a:prstGeom prst="wedgeRoundRectCallout">
            <a:avLst>
              <a:gd name="adj1" fmla="val 52987"/>
              <a:gd name="adj2" fmla="val 70954"/>
              <a:gd name="adj3" fmla="val 16667"/>
            </a:avLst>
          </a:prstGeom>
          <a:solidFill>
            <a:schemeClr val="accent2">
              <a:lumMod val="40000"/>
              <a:lumOff val="60000"/>
            </a:schemeClr>
          </a:solidFill>
          <a:ln w="25400">
            <a:noFill/>
            <a:miter lim="800000"/>
            <a:headEnd type="none" w="lg" len="lg"/>
            <a:tailEnd type="none" w="lg" len="lg"/>
          </a:ln>
          <a:effectLst/>
        </p:spPr>
        <p:txBody>
          <a:bodyPr wrap="square" lIns="45720" tIns="18288" rIns="45720" bIns="18288">
            <a:spAutoFit/>
          </a:bodyPr>
          <a:lstStyle>
            <a:defPPr>
              <a:defRPr lang="en-US"/>
            </a:defPPr>
            <a:lvl1pPr eaLnBrk="0" hangingPunct="0">
              <a:lnSpc>
                <a:spcPct val="80000"/>
              </a:lnSpc>
              <a:defRPr sz="1400" b="0">
                <a:latin typeface="Arial" charset="0"/>
                <a:cs typeface="+mn-cs"/>
              </a:defRPr>
            </a:lvl1pPr>
          </a:lstStyle>
          <a:p>
            <a:r>
              <a:rPr lang="en-US" dirty="0"/>
              <a:t>interface </a:t>
            </a:r>
            <a:r>
              <a:rPr lang="en-US" dirty="0" err="1" smtClean="0"/>
              <a:t>tunnelC</a:t>
            </a:r>
            <a:endParaRPr lang="en-US" dirty="0" smtClean="0"/>
          </a:p>
          <a:p>
            <a:r>
              <a:rPr lang="en-US" dirty="0"/>
              <a:t> </a:t>
            </a:r>
            <a:r>
              <a:rPr lang="en-US" dirty="0" smtClean="0"/>
              <a:t> tunnel mode ipv6ip 6to4</a:t>
            </a:r>
            <a:endParaRPr lang="en-US" dirty="0"/>
          </a:p>
          <a:p>
            <a:r>
              <a:rPr lang="en-US" dirty="0"/>
              <a:t>  tunnel </a:t>
            </a:r>
            <a:r>
              <a:rPr lang="en-US" dirty="0"/>
              <a:t>source </a:t>
            </a:r>
            <a:r>
              <a:rPr lang="en-US" dirty="0" smtClean="0"/>
              <a:t>103.0.0.1</a:t>
            </a:r>
          </a:p>
          <a:p>
            <a:endParaRPr lang="en-US" dirty="0"/>
          </a:p>
          <a:p>
            <a:r>
              <a:rPr lang="en-US" dirty="0" smtClean="0"/>
              <a:t>2002::/16  </a:t>
            </a:r>
            <a:r>
              <a:rPr lang="en-US" dirty="0" smtClean="0">
                <a:sym typeface="Wingdings" panose="05000000000000000000" pitchFamily="2" charset="2"/>
              </a:rPr>
              <a:t> </a:t>
            </a:r>
            <a:r>
              <a:rPr lang="en-US" dirty="0" err="1" smtClean="0">
                <a:sym typeface="Wingdings" panose="05000000000000000000" pitchFamily="2" charset="2"/>
              </a:rPr>
              <a:t>tunnelC</a:t>
            </a:r>
            <a:endParaRPr lang="en-US" dirty="0"/>
          </a:p>
        </p:txBody>
      </p:sp>
      <p:sp>
        <p:nvSpPr>
          <p:cNvPr id="53" name="Text Box 6"/>
          <p:cNvSpPr txBox="1">
            <a:spLocks noChangeArrowheads="1"/>
          </p:cNvSpPr>
          <p:nvPr/>
        </p:nvSpPr>
        <p:spPr bwMode="auto">
          <a:xfrm>
            <a:off x="6679262" y="3350849"/>
            <a:ext cx="2262130" cy="994315"/>
          </a:xfrm>
          <a:prstGeom prst="wedgeRoundRectCallout">
            <a:avLst>
              <a:gd name="adj1" fmla="val -59417"/>
              <a:gd name="adj2" fmla="val 51438"/>
              <a:gd name="adj3" fmla="val 16667"/>
            </a:avLst>
          </a:prstGeom>
          <a:solidFill>
            <a:schemeClr val="accent2">
              <a:lumMod val="40000"/>
              <a:lumOff val="60000"/>
            </a:schemeClr>
          </a:solidFill>
          <a:ln w="25400">
            <a:noFill/>
            <a:miter lim="800000"/>
            <a:headEnd type="none" w="lg" len="lg"/>
            <a:tailEnd type="none" w="lg" len="lg"/>
          </a:ln>
          <a:effectLst/>
        </p:spPr>
        <p:txBody>
          <a:bodyPr wrap="square" lIns="45720" tIns="18288" rIns="45720" bIns="18288">
            <a:spAutoFit/>
          </a:bodyPr>
          <a:lstStyle>
            <a:defPPr>
              <a:defRPr lang="en-US"/>
            </a:defPPr>
            <a:lvl1pPr eaLnBrk="0" hangingPunct="0">
              <a:lnSpc>
                <a:spcPct val="80000"/>
              </a:lnSpc>
              <a:defRPr sz="1400" b="0">
                <a:latin typeface="Arial" charset="0"/>
                <a:cs typeface="+mn-cs"/>
              </a:defRPr>
            </a:lvl1pPr>
          </a:lstStyle>
          <a:p>
            <a:r>
              <a:rPr lang="en-US" dirty="0"/>
              <a:t>interface </a:t>
            </a:r>
            <a:r>
              <a:rPr lang="en-US" dirty="0" err="1" smtClean="0"/>
              <a:t>tunnelD</a:t>
            </a:r>
            <a:endParaRPr lang="en-US" dirty="0" smtClean="0"/>
          </a:p>
          <a:p>
            <a:r>
              <a:rPr lang="en-US" dirty="0"/>
              <a:t> </a:t>
            </a:r>
            <a:r>
              <a:rPr lang="en-US" dirty="0" smtClean="0"/>
              <a:t> tunnel mode ipv6ip 6to4</a:t>
            </a:r>
            <a:endParaRPr lang="en-US" dirty="0"/>
          </a:p>
          <a:p>
            <a:r>
              <a:rPr lang="en-US" dirty="0"/>
              <a:t>  tunnel </a:t>
            </a:r>
            <a:r>
              <a:rPr lang="en-US" dirty="0"/>
              <a:t>source </a:t>
            </a:r>
            <a:r>
              <a:rPr lang="en-US" dirty="0" smtClean="0"/>
              <a:t>104.0.0.1</a:t>
            </a:r>
          </a:p>
          <a:p>
            <a:endParaRPr lang="en-US" dirty="0"/>
          </a:p>
          <a:p>
            <a:r>
              <a:rPr lang="en-US" dirty="0" smtClean="0"/>
              <a:t>2002::/16 </a:t>
            </a:r>
            <a:r>
              <a:rPr lang="en-US" dirty="0" smtClean="0">
                <a:sym typeface="Wingdings" panose="05000000000000000000" pitchFamily="2" charset="2"/>
              </a:rPr>
              <a:t> </a:t>
            </a:r>
            <a:r>
              <a:rPr lang="en-US" dirty="0" err="1" smtClean="0">
                <a:sym typeface="Wingdings" panose="05000000000000000000" pitchFamily="2" charset="2"/>
              </a:rPr>
              <a:t>tunnelD</a:t>
            </a:r>
            <a:endParaRPr lang="en-US" dirty="0"/>
          </a:p>
        </p:txBody>
      </p:sp>
    </p:spTree>
    <p:extLst>
      <p:ext uri="{BB962C8B-B14F-4D97-AF65-F5344CB8AC3E}">
        <p14:creationId xmlns:p14="http://schemas.microsoft.com/office/powerpoint/2010/main" val="19091222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6317610" y="1341709"/>
            <a:ext cx="2673990" cy="4038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Oval 3"/>
          <p:cNvSpPr/>
          <p:nvPr/>
        </p:nvSpPr>
        <p:spPr>
          <a:xfrm>
            <a:off x="228600" y="1447800"/>
            <a:ext cx="2673990" cy="4038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402" y="2483015"/>
            <a:ext cx="2626247" cy="156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514" y="3133357"/>
            <a:ext cx="672886" cy="4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42"/>
          <p:cNvSpPr txBox="1">
            <a:spLocks noChangeArrowheads="1"/>
          </p:cNvSpPr>
          <p:nvPr/>
        </p:nvSpPr>
        <p:spPr bwMode="auto">
          <a:xfrm>
            <a:off x="3018588" y="3200400"/>
            <a:ext cx="273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A</a:t>
            </a:r>
            <a:endParaRPr lang="en-US" altLang="en-US" dirty="0">
              <a:solidFill>
                <a:schemeClr val="tx2">
                  <a:lumMod val="50000"/>
                </a:schemeClr>
              </a:solidFill>
            </a:endParaRPr>
          </a:p>
        </p:txBody>
      </p:sp>
      <p:sp>
        <p:nvSpPr>
          <p:cNvPr id="2" name="TextBox 1"/>
          <p:cNvSpPr txBox="1"/>
          <p:nvPr/>
        </p:nvSpPr>
        <p:spPr>
          <a:xfrm>
            <a:off x="2769339" y="3577185"/>
            <a:ext cx="1519968" cy="369332"/>
          </a:xfrm>
          <a:prstGeom prst="rect">
            <a:avLst/>
          </a:prstGeom>
          <a:noFill/>
        </p:spPr>
        <p:txBody>
          <a:bodyPr wrap="none" rtlCol="0">
            <a:spAutoFit/>
          </a:bodyPr>
          <a:lstStyle/>
          <a:p>
            <a:r>
              <a:rPr lang="en-US" sz="1800" b="1" dirty="0" smtClean="0">
                <a:solidFill>
                  <a:srgbClr val="C00000"/>
                </a:solidFill>
                <a:latin typeface="+mn-lt"/>
              </a:rPr>
              <a:t>192.0.2.75/25</a:t>
            </a:r>
            <a:endParaRPr lang="en-US" sz="1800" b="1" dirty="0">
              <a:solidFill>
                <a:srgbClr val="C00000"/>
              </a:solidFill>
              <a:latin typeface="+mn-lt"/>
            </a:endParaRPr>
          </a:p>
        </p:txBody>
      </p:sp>
      <p:sp>
        <p:nvSpPr>
          <p:cNvPr id="47" name="TextBox 46"/>
          <p:cNvSpPr txBox="1"/>
          <p:nvPr/>
        </p:nvSpPr>
        <p:spPr>
          <a:xfrm>
            <a:off x="2425626" y="2901453"/>
            <a:ext cx="417102" cy="369332"/>
          </a:xfrm>
          <a:prstGeom prst="rect">
            <a:avLst/>
          </a:prstGeom>
          <a:noFill/>
        </p:spPr>
        <p:txBody>
          <a:bodyPr wrap="none" rtlCol="0">
            <a:spAutoFit/>
          </a:bodyPr>
          <a:lstStyle/>
          <a:p>
            <a:r>
              <a:rPr lang="en-US" sz="1800" b="1" dirty="0" smtClean="0">
                <a:solidFill>
                  <a:schemeClr val="accent5">
                    <a:lumMod val="50000"/>
                  </a:schemeClr>
                </a:solidFill>
                <a:latin typeface="+mn-lt"/>
              </a:rPr>
              <a:t>e1</a:t>
            </a:r>
            <a:endParaRPr lang="en-US" sz="1800" b="1" dirty="0">
              <a:solidFill>
                <a:schemeClr val="accent5">
                  <a:lumMod val="50000"/>
                </a:schemeClr>
              </a:solidFill>
              <a:latin typeface="+mn-lt"/>
            </a:endParaRPr>
          </a:p>
        </p:txBody>
      </p:sp>
      <p:sp>
        <p:nvSpPr>
          <p:cNvPr id="64" name="TextBox 63"/>
          <p:cNvSpPr txBox="1"/>
          <p:nvPr/>
        </p:nvSpPr>
        <p:spPr>
          <a:xfrm>
            <a:off x="3980314" y="2549350"/>
            <a:ext cx="1479572" cy="369332"/>
          </a:xfrm>
          <a:prstGeom prst="rect">
            <a:avLst/>
          </a:prstGeom>
          <a:noFill/>
        </p:spPr>
        <p:txBody>
          <a:bodyPr wrap="none" rtlCol="0">
            <a:spAutoFit/>
          </a:bodyPr>
          <a:lstStyle/>
          <a:p>
            <a:r>
              <a:rPr lang="en-US" sz="1800" b="1" dirty="0" smtClean="0">
                <a:solidFill>
                  <a:schemeClr val="accent1">
                    <a:lumMod val="50000"/>
                  </a:schemeClr>
                </a:solidFill>
                <a:latin typeface="+mn-lt"/>
              </a:rPr>
              <a:t>IPv4 Network</a:t>
            </a:r>
            <a:endParaRPr lang="en-US" sz="1800" b="1" dirty="0">
              <a:solidFill>
                <a:schemeClr val="accent1">
                  <a:lumMod val="50000"/>
                </a:schemeClr>
              </a:solidFill>
              <a:latin typeface="+mn-lt"/>
            </a:endParaRPr>
          </a:p>
        </p:txBody>
      </p:sp>
      <p:sp>
        <p:nvSpPr>
          <p:cNvPr id="42" name="TextBox 41"/>
          <p:cNvSpPr txBox="1"/>
          <p:nvPr/>
        </p:nvSpPr>
        <p:spPr>
          <a:xfrm>
            <a:off x="1175725" y="913491"/>
            <a:ext cx="734881" cy="369332"/>
          </a:xfrm>
          <a:prstGeom prst="rect">
            <a:avLst/>
          </a:prstGeom>
          <a:noFill/>
        </p:spPr>
        <p:txBody>
          <a:bodyPr wrap="none" rtlCol="0">
            <a:spAutoFit/>
          </a:bodyPr>
          <a:lstStyle/>
          <a:p>
            <a:r>
              <a:rPr lang="en-US" sz="1800" b="1" dirty="0" smtClean="0">
                <a:solidFill>
                  <a:schemeClr val="tx1">
                    <a:lumMod val="65000"/>
                    <a:lumOff val="35000"/>
                  </a:schemeClr>
                </a:solidFill>
                <a:latin typeface="+mn-lt"/>
              </a:rPr>
              <a:t>Site A</a:t>
            </a:r>
            <a:endParaRPr lang="en-US" sz="1800" b="1" dirty="0">
              <a:solidFill>
                <a:schemeClr val="tx1">
                  <a:lumMod val="65000"/>
                  <a:lumOff val="35000"/>
                </a:schemeClr>
              </a:solidFill>
              <a:latin typeface="+mn-lt"/>
            </a:endParaRPr>
          </a:p>
        </p:txBody>
      </p:sp>
      <p:pic>
        <p:nvPicPr>
          <p:cNvPr id="54"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206" y="3124200"/>
            <a:ext cx="672886" cy="4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42"/>
          <p:cNvSpPr txBox="1">
            <a:spLocks noChangeArrowheads="1"/>
          </p:cNvSpPr>
          <p:nvPr/>
        </p:nvSpPr>
        <p:spPr bwMode="auto">
          <a:xfrm>
            <a:off x="5823280" y="3191243"/>
            <a:ext cx="273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B</a:t>
            </a:r>
            <a:endParaRPr lang="en-US" altLang="en-US" dirty="0">
              <a:solidFill>
                <a:schemeClr val="tx2">
                  <a:lumMod val="50000"/>
                </a:schemeClr>
              </a:solidFill>
            </a:endParaRPr>
          </a:p>
        </p:txBody>
      </p:sp>
      <p:sp>
        <p:nvSpPr>
          <p:cNvPr id="62" name="TextBox 61"/>
          <p:cNvSpPr txBox="1"/>
          <p:nvPr/>
        </p:nvSpPr>
        <p:spPr>
          <a:xfrm>
            <a:off x="538711" y="1230868"/>
            <a:ext cx="2053767" cy="369332"/>
          </a:xfrm>
          <a:prstGeom prst="rect">
            <a:avLst/>
          </a:prstGeom>
          <a:noFill/>
        </p:spPr>
        <p:txBody>
          <a:bodyPr wrap="none" rtlCol="0">
            <a:spAutoFit/>
          </a:bodyPr>
          <a:lstStyle/>
          <a:p>
            <a:r>
              <a:rPr lang="en-US" sz="1800" b="1" dirty="0" smtClean="0">
                <a:solidFill>
                  <a:srgbClr val="C00000"/>
                </a:solidFill>
                <a:latin typeface="+mn-lt"/>
              </a:rPr>
              <a:t>2002:c000:24B::/48</a:t>
            </a:r>
            <a:endParaRPr lang="en-US" sz="1800" b="1" dirty="0">
              <a:solidFill>
                <a:srgbClr val="C00000"/>
              </a:solidFill>
              <a:latin typeface="+mn-lt"/>
            </a:endParaRPr>
          </a:p>
        </p:txBody>
      </p:sp>
      <p:sp>
        <p:nvSpPr>
          <p:cNvPr id="65" name="TextBox 64"/>
          <p:cNvSpPr txBox="1"/>
          <p:nvPr/>
        </p:nvSpPr>
        <p:spPr>
          <a:xfrm>
            <a:off x="4894712" y="3587815"/>
            <a:ext cx="1636987" cy="369332"/>
          </a:xfrm>
          <a:prstGeom prst="rect">
            <a:avLst/>
          </a:prstGeom>
          <a:noFill/>
        </p:spPr>
        <p:txBody>
          <a:bodyPr wrap="none" rtlCol="0">
            <a:spAutoFit/>
          </a:bodyPr>
          <a:lstStyle/>
          <a:p>
            <a:r>
              <a:rPr lang="en-US" sz="1800" b="1" dirty="0" smtClean="0">
                <a:solidFill>
                  <a:srgbClr val="C00000"/>
                </a:solidFill>
                <a:latin typeface="+mn-lt"/>
              </a:rPr>
              <a:t>192.0.2.150/25</a:t>
            </a:r>
            <a:endParaRPr lang="en-US" sz="1800" b="1" dirty="0">
              <a:solidFill>
                <a:srgbClr val="C00000"/>
              </a:solidFill>
              <a:latin typeface="+mn-lt"/>
            </a:endParaRPr>
          </a:p>
        </p:txBody>
      </p:sp>
      <p:sp>
        <p:nvSpPr>
          <p:cNvPr id="66" name="TextBox 65"/>
          <p:cNvSpPr txBox="1"/>
          <p:nvPr/>
        </p:nvSpPr>
        <p:spPr>
          <a:xfrm>
            <a:off x="6699109" y="1174838"/>
            <a:ext cx="2040943" cy="369332"/>
          </a:xfrm>
          <a:prstGeom prst="rect">
            <a:avLst/>
          </a:prstGeom>
          <a:noFill/>
        </p:spPr>
        <p:txBody>
          <a:bodyPr wrap="none" rtlCol="0">
            <a:spAutoFit/>
          </a:bodyPr>
          <a:lstStyle/>
          <a:p>
            <a:r>
              <a:rPr lang="en-US" sz="1800" b="1" dirty="0" smtClean="0">
                <a:solidFill>
                  <a:srgbClr val="C00000"/>
                </a:solidFill>
                <a:latin typeface="+mn-lt"/>
              </a:rPr>
              <a:t>2002:c000:296::/48</a:t>
            </a:r>
            <a:endParaRPr lang="en-US" sz="1800" b="1" dirty="0">
              <a:solidFill>
                <a:srgbClr val="C00000"/>
              </a:solidFill>
              <a:latin typeface="+mn-lt"/>
            </a:endParaRPr>
          </a:p>
        </p:txBody>
      </p:sp>
      <p:sp>
        <p:nvSpPr>
          <p:cNvPr id="68" name="TextBox 67"/>
          <p:cNvSpPr txBox="1"/>
          <p:nvPr/>
        </p:nvSpPr>
        <p:spPr>
          <a:xfrm>
            <a:off x="7356950" y="838200"/>
            <a:ext cx="725263" cy="369332"/>
          </a:xfrm>
          <a:prstGeom prst="rect">
            <a:avLst/>
          </a:prstGeom>
          <a:noFill/>
        </p:spPr>
        <p:txBody>
          <a:bodyPr wrap="none" rtlCol="0">
            <a:spAutoFit/>
          </a:bodyPr>
          <a:lstStyle/>
          <a:p>
            <a:r>
              <a:rPr lang="en-US" sz="1800" b="1" dirty="0" smtClean="0">
                <a:solidFill>
                  <a:schemeClr val="tx1">
                    <a:lumMod val="65000"/>
                    <a:lumOff val="35000"/>
                  </a:schemeClr>
                </a:solidFill>
                <a:latin typeface="+mn-lt"/>
              </a:rPr>
              <a:t>Site B</a:t>
            </a:r>
            <a:endParaRPr lang="en-US" sz="1800" b="1" dirty="0">
              <a:solidFill>
                <a:schemeClr val="tx1">
                  <a:lumMod val="65000"/>
                  <a:lumOff val="35000"/>
                </a:schemeClr>
              </a:solidFill>
              <a:latin typeface="+mn-lt"/>
            </a:endParaRPr>
          </a:p>
        </p:txBody>
      </p:sp>
      <p:sp>
        <p:nvSpPr>
          <p:cNvPr id="5" name="Oval 4"/>
          <p:cNvSpPr/>
          <p:nvPr/>
        </p:nvSpPr>
        <p:spPr>
          <a:xfrm>
            <a:off x="488891" y="2127872"/>
            <a:ext cx="1813571" cy="1072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028235" y="1828800"/>
            <a:ext cx="851900" cy="369332"/>
          </a:xfrm>
          <a:prstGeom prst="rect">
            <a:avLst/>
          </a:prstGeom>
          <a:noFill/>
        </p:spPr>
        <p:txBody>
          <a:bodyPr wrap="none" rtlCol="0">
            <a:spAutoFit/>
          </a:bodyPr>
          <a:lstStyle/>
          <a:p>
            <a:r>
              <a:rPr lang="en-US" sz="1800" b="1" dirty="0" smtClean="0">
                <a:solidFill>
                  <a:schemeClr val="accent1">
                    <a:lumMod val="50000"/>
                  </a:schemeClr>
                </a:solidFill>
                <a:latin typeface="+mn-lt"/>
              </a:rPr>
              <a:t>Site A1</a:t>
            </a:r>
            <a:endParaRPr lang="en-US" sz="1800" b="1" dirty="0">
              <a:solidFill>
                <a:schemeClr val="accent1">
                  <a:lumMod val="50000"/>
                </a:schemeClr>
              </a:solidFill>
              <a:latin typeface="+mn-lt"/>
            </a:endParaRPr>
          </a:p>
        </p:txBody>
      </p:sp>
      <p:sp>
        <p:nvSpPr>
          <p:cNvPr id="70" name="Oval 69"/>
          <p:cNvSpPr/>
          <p:nvPr/>
        </p:nvSpPr>
        <p:spPr>
          <a:xfrm>
            <a:off x="495197" y="3639818"/>
            <a:ext cx="1813571" cy="1072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969726" y="4317261"/>
            <a:ext cx="851900" cy="369332"/>
          </a:xfrm>
          <a:prstGeom prst="rect">
            <a:avLst/>
          </a:prstGeom>
          <a:noFill/>
        </p:spPr>
        <p:txBody>
          <a:bodyPr wrap="none" rtlCol="0">
            <a:spAutoFit/>
          </a:bodyPr>
          <a:lstStyle/>
          <a:p>
            <a:r>
              <a:rPr lang="en-US" sz="1800" b="1" dirty="0" smtClean="0">
                <a:solidFill>
                  <a:schemeClr val="accent1">
                    <a:lumMod val="50000"/>
                  </a:schemeClr>
                </a:solidFill>
                <a:latin typeface="+mn-lt"/>
              </a:rPr>
              <a:t>Site A2</a:t>
            </a:r>
            <a:endParaRPr lang="en-US" sz="1800" b="1" dirty="0">
              <a:solidFill>
                <a:schemeClr val="accent1">
                  <a:lumMod val="50000"/>
                </a:schemeClr>
              </a:solidFill>
              <a:latin typeface="+mn-lt"/>
            </a:endParaRPr>
          </a:p>
        </p:txBody>
      </p:sp>
      <p:sp>
        <p:nvSpPr>
          <p:cNvPr id="58" name="TextBox 57"/>
          <p:cNvSpPr txBox="1"/>
          <p:nvPr/>
        </p:nvSpPr>
        <p:spPr>
          <a:xfrm>
            <a:off x="324396" y="2220341"/>
            <a:ext cx="2581156" cy="369332"/>
          </a:xfrm>
          <a:prstGeom prst="rect">
            <a:avLst/>
          </a:prstGeom>
          <a:noFill/>
        </p:spPr>
        <p:txBody>
          <a:bodyPr wrap="none" rtlCol="0">
            <a:spAutoFit/>
          </a:bodyPr>
          <a:lstStyle/>
          <a:p>
            <a:r>
              <a:rPr lang="en-US" sz="1800" b="1" dirty="0" smtClean="0">
                <a:solidFill>
                  <a:schemeClr val="accent5">
                    <a:lumMod val="50000"/>
                  </a:schemeClr>
                </a:solidFill>
                <a:latin typeface="+mn-lt"/>
              </a:rPr>
              <a:t>2002:c000:024B:20E::/64</a:t>
            </a:r>
            <a:endParaRPr lang="en-US" sz="1800" b="1" dirty="0">
              <a:solidFill>
                <a:schemeClr val="accent5">
                  <a:lumMod val="50000"/>
                </a:schemeClr>
              </a:solidFill>
              <a:latin typeface="+mn-lt"/>
            </a:endParaRPr>
          </a:p>
        </p:txBody>
      </p:sp>
      <p:sp>
        <p:nvSpPr>
          <p:cNvPr id="72" name="TextBox 71"/>
          <p:cNvSpPr txBox="1"/>
          <p:nvPr/>
        </p:nvSpPr>
        <p:spPr>
          <a:xfrm>
            <a:off x="260807" y="4050268"/>
            <a:ext cx="2581156" cy="369332"/>
          </a:xfrm>
          <a:prstGeom prst="rect">
            <a:avLst/>
          </a:prstGeom>
          <a:noFill/>
        </p:spPr>
        <p:txBody>
          <a:bodyPr wrap="none" rtlCol="0">
            <a:spAutoFit/>
          </a:bodyPr>
          <a:lstStyle/>
          <a:p>
            <a:r>
              <a:rPr lang="en-US" sz="1800" b="1" dirty="0" smtClean="0">
                <a:solidFill>
                  <a:schemeClr val="accent5">
                    <a:lumMod val="50000"/>
                  </a:schemeClr>
                </a:solidFill>
                <a:latin typeface="+mn-lt"/>
              </a:rPr>
              <a:t>2002:c000:024B:30E::/64</a:t>
            </a:r>
            <a:endParaRPr lang="en-US" sz="1800" b="1" dirty="0">
              <a:solidFill>
                <a:schemeClr val="accent5">
                  <a:lumMod val="50000"/>
                </a:schemeClr>
              </a:solidFill>
              <a:latin typeface="+mn-lt"/>
            </a:endParaRPr>
          </a:p>
        </p:txBody>
      </p:sp>
      <p:cxnSp>
        <p:nvCxnSpPr>
          <p:cNvPr id="7" name="Straight Connector 6"/>
          <p:cNvCxnSpPr>
            <a:stCxn id="5" idx="5"/>
            <a:endCxn id="38" idx="1"/>
          </p:cNvCxnSpPr>
          <p:nvPr/>
        </p:nvCxnSpPr>
        <p:spPr>
          <a:xfrm>
            <a:off x="2036871" y="3043548"/>
            <a:ext cx="871643" cy="32661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0" idx="7"/>
            <a:endCxn id="38" idx="1"/>
          </p:cNvCxnSpPr>
          <p:nvPr/>
        </p:nvCxnSpPr>
        <p:spPr>
          <a:xfrm flipV="1">
            <a:off x="2043177" y="3370167"/>
            <a:ext cx="865337" cy="4267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Flowchart: Direct Access Storage 16"/>
          <p:cNvSpPr/>
          <p:nvPr/>
        </p:nvSpPr>
        <p:spPr>
          <a:xfrm>
            <a:off x="3581400" y="3206857"/>
            <a:ext cx="2131805" cy="260243"/>
          </a:xfrm>
          <a:prstGeom prst="flowChartMagneticDru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1" dirty="0" err="1" smtClean="0"/>
              <a:t>tunnelAB</a:t>
            </a:r>
            <a:endParaRPr lang="en-US" sz="1800" b="1" dirty="0"/>
          </a:p>
        </p:txBody>
      </p:sp>
      <p:sp>
        <p:nvSpPr>
          <p:cNvPr id="74" name="Oval 73"/>
          <p:cNvSpPr/>
          <p:nvPr/>
        </p:nvSpPr>
        <p:spPr>
          <a:xfrm>
            <a:off x="6627722" y="2051419"/>
            <a:ext cx="1813571" cy="1072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167066" y="1745806"/>
            <a:ext cx="842282" cy="369332"/>
          </a:xfrm>
          <a:prstGeom prst="rect">
            <a:avLst/>
          </a:prstGeom>
          <a:noFill/>
        </p:spPr>
        <p:txBody>
          <a:bodyPr wrap="none" rtlCol="0">
            <a:spAutoFit/>
          </a:bodyPr>
          <a:lstStyle/>
          <a:p>
            <a:r>
              <a:rPr lang="en-US" sz="1800" b="1" dirty="0" smtClean="0">
                <a:solidFill>
                  <a:schemeClr val="accent1">
                    <a:lumMod val="50000"/>
                  </a:schemeClr>
                </a:solidFill>
                <a:latin typeface="+mn-lt"/>
              </a:rPr>
              <a:t>Site B1</a:t>
            </a:r>
            <a:endParaRPr lang="en-US" sz="1800" b="1" dirty="0">
              <a:solidFill>
                <a:schemeClr val="accent1">
                  <a:lumMod val="50000"/>
                </a:schemeClr>
              </a:solidFill>
              <a:latin typeface="+mn-lt"/>
            </a:endParaRPr>
          </a:p>
        </p:txBody>
      </p:sp>
      <p:sp>
        <p:nvSpPr>
          <p:cNvPr id="76" name="TextBox 75"/>
          <p:cNvSpPr txBox="1"/>
          <p:nvPr/>
        </p:nvSpPr>
        <p:spPr>
          <a:xfrm>
            <a:off x="6463227" y="2137347"/>
            <a:ext cx="2468946" cy="369332"/>
          </a:xfrm>
          <a:prstGeom prst="rect">
            <a:avLst/>
          </a:prstGeom>
          <a:noFill/>
        </p:spPr>
        <p:txBody>
          <a:bodyPr wrap="none" rtlCol="0">
            <a:spAutoFit/>
          </a:bodyPr>
          <a:lstStyle/>
          <a:p>
            <a:r>
              <a:rPr lang="en-US" sz="1800" b="1" dirty="0" smtClean="0">
                <a:solidFill>
                  <a:schemeClr val="accent5">
                    <a:lumMod val="50000"/>
                  </a:schemeClr>
                </a:solidFill>
                <a:latin typeface="+mn-lt"/>
              </a:rPr>
              <a:t>2002:c000:0296:B1::/64</a:t>
            </a:r>
            <a:endParaRPr lang="en-US" sz="1800" b="1" dirty="0">
              <a:solidFill>
                <a:schemeClr val="accent5">
                  <a:lumMod val="50000"/>
                </a:schemeClr>
              </a:solidFill>
              <a:latin typeface="+mn-lt"/>
            </a:endParaRPr>
          </a:p>
        </p:txBody>
      </p:sp>
      <p:sp>
        <p:nvSpPr>
          <p:cNvPr id="77" name="Oval 76"/>
          <p:cNvSpPr/>
          <p:nvPr/>
        </p:nvSpPr>
        <p:spPr>
          <a:xfrm>
            <a:off x="6763349" y="3651619"/>
            <a:ext cx="1813571" cy="1072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302693" y="3580111"/>
            <a:ext cx="842282" cy="369332"/>
          </a:xfrm>
          <a:prstGeom prst="rect">
            <a:avLst/>
          </a:prstGeom>
          <a:noFill/>
        </p:spPr>
        <p:txBody>
          <a:bodyPr wrap="none" rtlCol="0">
            <a:spAutoFit/>
          </a:bodyPr>
          <a:lstStyle/>
          <a:p>
            <a:r>
              <a:rPr lang="en-US" sz="1800" b="1" dirty="0" smtClean="0">
                <a:solidFill>
                  <a:schemeClr val="accent1">
                    <a:lumMod val="50000"/>
                  </a:schemeClr>
                </a:solidFill>
                <a:latin typeface="+mn-lt"/>
              </a:rPr>
              <a:t>Site B2</a:t>
            </a:r>
            <a:endParaRPr lang="en-US" sz="1800" b="1" dirty="0">
              <a:solidFill>
                <a:schemeClr val="accent1">
                  <a:lumMod val="50000"/>
                </a:schemeClr>
              </a:solidFill>
              <a:latin typeface="+mn-lt"/>
            </a:endParaRPr>
          </a:p>
        </p:txBody>
      </p:sp>
      <p:sp>
        <p:nvSpPr>
          <p:cNvPr id="79" name="TextBox 78"/>
          <p:cNvSpPr txBox="1"/>
          <p:nvPr/>
        </p:nvSpPr>
        <p:spPr>
          <a:xfrm>
            <a:off x="6598854" y="3971652"/>
            <a:ext cx="2468946" cy="369332"/>
          </a:xfrm>
          <a:prstGeom prst="rect">
            <a:avLst/>
          </a:prstGeom>
          <a:noFill/>
        </p:spPr>
        <p:txBody>
          <a:bodyPr wrap="none" rtlCol="0">
            <a:spAutoFit/>
          </a:bodyPr>
          <a:lstStyle/>
          <a:p>
            <a:r>
              <a:rPr lang="en-US" sz="1800" b="1" dirty="0" smtClean="0">
                <a:solidFill>
                  <a:schemeClr val="accent5">
                    <a:lumMod val="50000"/>
                  </a:schemeClr>
                </a:solidFill>
                <a:latin typeface="+mn-lt"/>
              </a:rPr>
              <a:t>2002:c000:0296:B2::/64</a:t>
            </a:r>
            <a:endParaRPr lang="en-US" sz="1800" b="1" dirty="0">
              <a:solidFill>
                <a:schemeClr val="accent5">
                  <a:lumMod val="50000"/>
                </a:schemeClr>
              </a:solidFill>
              <a:latin typeface="+mn-lt"/>
            </a:endParaRPr>
          </a:p>
        </p:txBody>
      </p:sp>
      <p:cxnSp>
        <p:nvCxnSpPr>
          <p:cNvPr id="80" name="Straight Connector 79"/>
          <p:cNvCxnSpPr>
            <a:stCxn id="54" idx="3"/>
            <a:endCxn id="74" idx="3"/>
          </p:cNvCxnSpPr>
          <p:nvPr/>
        </p:nvCxnSpPr>
        <p:spPr>
          <a:xfrm flipV="1">
            <a:off x="6386092" y="2967095"/>
            <a:ext cx="507221" cy="39391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4" idx="3"/>
            <a:endCxn id="77" idx="1"/>
          </p:cNvCxnSpPr>
          <p:nvPr/>
        </p:nvCxnSpPr>
        <p:spPr>
          <a:xfrm>
            <a:off x="6386092" y="3361010"/>
            <a:ext cx="642848" cy="44771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797671" y="4261558"/>
            <a:ext cx="3345143" cy="919401"/>
          </a:xfrm>
          <a:prstGeom prst="wedgeRoundRectCallout">
            <a:avLst>
              <a:gd name="adj1" fmla="val -35939"/>
              <a:gd name="adj2" fmla="val -89301"/>
              <a:gd name="adj3" fmla="val 16667"/>
            </a:avLst>
          </a:prstGeom>
          <a:noFill/>
          <a:ln>
            <a:solidFill>
              <a:schemeClr val="tx1"/>
            </a:solidFill>
          </a:ln>
        </p:spPr>
        <p:txBody>
          <a:bodyPr wrap="none" rtlCol="0">
            <a:spAutoFit/>
          </a:bodyPr>
          <a:lstStyle/>
          <a:p>
            <a:r>
              <a:rPr lang="en-US" sz="1600" dirty="0" smtClean="0">
                <a:latin typeface="+mn-lt"/>
              </a:rPr>
              <a:t>2002:C000:24B:20E::/</a:t>
            </a:r>
            <a:r>
              <a:rPr lang="en-US" sz="1600" dirty="0" smtClean="0">
                <a:latin typeface="+mn-lt"/>
              </a:rPr>
              <a:t>64 </a:t>
            </a:r>
            <a:r>
              <a:rPr lang="en-US" sz="1600" dirty="0" smtClean="0">
                <a:latin typeface="+mn-lt"/>
                <a:sym typeface="Wingdings" panose="05000000000000000000" pitchFamily="2" charset="2"/>
              </a:rPr>
              <a:t> </a:t>
            </a:r>
            <a:r>
              <a:rPr lang="en-US" sz="1600" dirty="0" smtClean="0">
                <a:latin typeface="+mn-lt"/>
              </a:rPr>
              <a:t>e1</a:t>
            </a:r>
            <a:endParaRPr lang="en-US" sz="1600" dirty="0" smtClean="0">
              <a:latin typeface="+mn-lt"/>
            </a:endParaRPr>
          </a:p>
          <a:p>
            <a:r>
              <a:rPr lang="en-US" sz="1600" dirty="0" smtClean="0">
                <a:latin typeface="+mn-lt"/>
              </a:rPr>
              <a:t>2002:C000:24B:30E::/</a:t>
            </a:r>
            <a:r>
              <a:rPr lang="en-US" sz="1600" dirty="0" smtClean="0">
                <a:latin typeface="+mn-lt"/>
              </a:rPr>
              <a:t>64 </a:t>
            </a:r>
            <a:r>
              <a:rPr lang="en-US" sz="1600" dirty="0" smtClean="0">
                <a:latin typeface="+mn-lt"/>
                <a:sym typeface="Wingdings" panose="05000000000000000000" pitchFamily="2" charset="2"/>
              </a:rPr>
              <a:t> </a:t>
            </a:r>
            <a:r>
              <a:rPr lang="en-US" sz="1600" dirty="0" smtClean="0">
                <a:latin typeface="+mn-lt"/>
              </a:rPr>
              <a:t>e2</a:t>
            </a:r>
            <a:endParaRPr lang="en-US" sz="1600" dirty="0" smtClean="0">
              <a:latin typeface="+mn-lt"/>
            </a:endParaRPr>
          </a:p>
          <a:p>
            <a:r>
              <a:rPr lang="en-US" sz="1600" dirty="0" smtClean="0">
                <a:latin typeface="+mn-lt"/>
              </a:rPr>
              <a:t>2002::/16		</a:t>
            </a:r>
            <a:r>
              <a:rPr lang="en-US" sz="1600" dirty="0" smtClean="0">
                <a:latin typeface="+mn-lt"/>
              </a:rPr>
              <a:t>     </a:t>
            </a:r>
            <a:r>
              <a:rPr lang="en-US" sz="1600" dirty="0" smtClean="0">
                <a:latin typeface="+mn-lt"/>
                <a:sym typeface="Wingdings" panose="05000000000000000000" pitchFamily="2" charset="2"/>
              </a:rPr>
              <a:t> </a:t>
            </a:r>
            <a:r>
              <a:rPr lang="en-US" sz="1600" dirty="0" err="1" smtClean="0">
                <a:latin typeface="+mn-lt"/>
              </a:rPr>
              <a:t>tunnelAB</a:t>
            </a:r>
            <a:endParaRPr lang="en-US" sz="1600" dirty="0">
              <a:latin typeface="+mn-lt"/>
            </a:endParaRPr>
          </a:p>
        </p:txBody>
      </p:sp>
      <p:sp>
        <p:nvSpPr>
          <p:cNvPr id="83" name="TextBox 82"/>
          <p:cNvSpPr txBox="1"/>
          <p:nvPr/>
        </p:nvSpPr>
        <p:spPr>
          <a:xfrm>
            <a:off x="2313094" y="3536618"/>
            <a:ext cx="417102" cy="369332"/>
          </a:xfrm>
          <a:prstGeom prst="rect">
            <a:avLst/>
          </a:prstGeom>
          <a:noFill/>
        </p:spPr>
        <p:txBody>
          <a:bodyPr wrap="none" rtlCol="0">
            <a:spAutoFit/>
          </a:bodyPr>
          <a:lstStyle/>
          <a:p>
            <a:r>
              <a:rPr lang="en-US" sz="1800" b="1" dirty="0" smtClean="0">
                <a:solidFill>
                  <a:schemeClr val="accent5">
                    <a:lumMod val="50000"/>
                  </a:schemeClr>
                </a:solidFill>
                <a:latin typeface="+mn-lt"/>
              </a:rPr>
              <a:t>e2</a:t>
            </a:r>
            <a:endParaRPr lang="en-US" sz="1800" b="1" dirty="0">
              <a:solidFill>
                <a:schemeClr val="accent5">
                  <a:lumMod val="50000"/>
                </a:schemeClr>
              </a:solidFill>
              <a:latin typeface="+mn-lt"/>
            </a:endParaRPr>
          </a:p>
        </p:txBody>
      </p:sp>
      <p:sp>
        <p:nvSpPr>
          <p:cNvPr id="84" name="TextBox 83"/>
          <p:cNvSpPr txBox="1"/>
          <p:nvPr/>
        </p:nvSpPr>
        <p:spPr>
          <a:xfrm>
            <a:off x="2885069" y="946393"/>
            <a:ext cx="3345143" cy="919401"/>
          </a:xfrm>
          <a:prstGeom prst="wedgeRoundRectCallout">
            <a:avLst>
              <a:gd name="adj1" fmla="val 45347"/>
              <a:gd name="adj2" fmla="val 164574"/>
              <a:gd name="adj3" fmla="val 16667"/>
            </a:avLst>
          </a:prstGeom>
          <a:noFill/>
          <a:ln>
            <a:solidFill>
              <a:schemeClr val="tx1"/>
            </a:solidFill>
          </a:ln>
        </p:spPr>
        <p:txBody>
          <a:bodyPr wrap="none" rtlCol="0">
            <a:spAutoFit/>
          </a:bodyPr>
          <a:lstStyle/>
          <a:p>
            <a:r>
              <a:rPr lang="en-US" sz="1600" dirty="0" smtClean="0">
                <a:latin typeface="+mn-lt"/>
              </a:rPr>
              <a:t>2002:C000:296:B1::/64 </a:t>
            </a:r>
            <a:r>
              <a:rPr lang="en-US" sz="1600" dirty="0" smtClean="0">
                <a:latin typeface="+mn-lt"/>
                <a:sym typeface="Wingdings" panose="05000000000000000000" pitchFamily="2" charset="2"/>
              </a:rPr>
              <a:t> </a:t>
            </a:r>
            <a:r>
              <a:rPr lang="en-US" sz="1600" dirty="0" smtClean="0">
                <a:latin typeface="+mn-lt"/>
              </a:rPr>
              <a:t>e1</a:t>
            </a:r>
            <a:endParaRPr lang="en-US" sz="1600" dirty="0" smtClean="0">
              <a:latin typeface="+mn-lt"/>
            </a:endParaRPr>
          </a:p>
          <a:p>
            <a:r>
              <a:rPr lang="en-US" sz="1600" dirty="0" smtClean="0">
                <a:latin typeface="+mn-lt"/>
              </a:rPr>
              <a:t>2002:C000:296:B2::/64 </a:t>
            </a:r>
            <a:r>
              <a:rPr lang="en-US" sz="1600" dirty="0" smtClean="0">
                <a:latin typeface="+mn-lt"/>
                <a:sym typeface="Wingdings" panose="05000000000000000000" pitchFamily="2" charset="2"/>
              </a:rPr>
              <a:t> </a:t>
            </a:r>
            <a:r>
              <a:rPr lang="en-US" sz="1600" dirty="0" smtClean="0">
                <a:latin typeface="+mn-lt"/>
              </a:rPr>
              <a:t>e2</a:t>
            </a:r>
            <a:endParaRPr lang="en-US" sz="1600" dirty="0" smtClean="0">
              <a:latin typeface="+mn-lt"/>
            </a:endParaRPr>
          </a:p>
          <a:p>
            <a:r>
              <a:rPr lang="en-US" sz="1600" dirty="0" smtClean="0">
                <a:latin typeface="+mn-lt"/>
              </a:rPr>
              <a:t>2002::/16		</a:t>
            </a:r>
            <a:r>
              <a:rPr lang="en-US" sz="1600" dirty="0" smtClean="0">
                <a:latin typeface="+mn-lt"/>
              </a:rPr>
              <a:t>     </a:t>
            </a:r>
            <a:r>
              <a:rPr lang="en-US" sz="1600" dirty="0" smtClean="0">
                <a:latin typeface="+mn-lt"/>
                <a:sym typeface="Wingdings" panose="05000000000000000000" pitchFamily="2" charset="2"/>
              </a:rPr>
              <a:t> </a:t>
            </a:r>
            <a:r>
              <a:rPr lang="en-US" sz="1600" dirty="0" err="1" smtClean="0">
                <a:latin typeface="+mn-lt"/>
              </a:rPr>
              <a:t>tunnelAB</a:t>
            </a:r>
            <a:endParaRPr lang="en-US" sz="1600" dirty="0">
              <a:latin typeface="+mn-lt"/>
            </a:endParaRPr>
          </a:p>
        </p:txBody>
      </p:sp>
      <p:sp>
        <p:nvSpPr>
          <p:cNvPr id="85" name="TextBox 84"/>
          <p:cNvSpPr txBox="1"/>
          <p:nvPr/>
        </p:nvSpPr>
        <p:spPr>
          <a:xfrm>
            <a:off x="6390303" y="2815169"/>
            <a:ext cx="417102" cy="369332"/>
          </a:xfrm>
          <a:prstGeom prst="rect">
            <a:avLst/>
          </a:prstGeom>
          <a:noFill/>
        </p:spPr>
        <p:txBody>
          <a:bodyPr wrap="none" rtlCol="0">
            <a:spAutoFit/>
          </a:bodyPr>
          <a:lstStyle/>
          <a:p>
            <a:r>
              <a:rPr lang="en-US" sz="1800" b="1" dirty="0" smtClean="0">
                <a:solidFill>
                  <a:schemeClr val="accent5">
                    <a:lumMod val="50000"/>
                  </a:schemeClr>
                </a:solidFill>
                <a:latin typeface="+mn-lt"/>
              </a:rPr>
              <a:t>e1</a:t>
            </a:r>
            <a:endParaRPr lang="en-US" sz="1800" b="1" dirty="0">
              <a:solidFill>
                <a:schemeClr val="accent5">
                  <a:lumMod val="50000"/>
                </a:schemeClr>
              </a:solidFill>
              <a:latin typeface="+mn-lt"/>
            </a:endParaRPr>
          </a:p>
        </p:txBody>
      </p:sp>
      <p:sp>
        <p:nvSpPr>
          <p:cNvPr id="86" name="TextBox 85"/>
          <p:cNvSpPr txBox="1"/>
          <p:nvPr/>
        </p:nvSpPr>
        <p:spPr>
          <a:xfrm>
            <a:off x="6753956" y="3381900"/>
            <a:ext cx="417102" cy="369332"/>
          </a:xfrm>
          <a:prstGeom prst="rect">
            <a:avLst/>
          </a:prstGeom>
          <a:noFill/>
        </p:spPr>
        <p:txBody>
          <a:bodyPr wrap="none" rtlCol="0">
            <a:spAutoFit/>
          </a:bodyPr>
          <a:lstStyle/>
          <a:p>
            <a:r>
              <a:rPr lang="en-US" sz="1800" b="1" dirty="0" smtClean="0">
                <a:solidFill>
                  <a:schemeClr val="accent5">
                    <a:lumMod val="50000"/>
                  </a:schemeClr>
                </a:solidFill>
                <a:latin typeface="+mn-lt"/>
              </a:rPr>
              <a:t>e2</a:t>
            </a:r>
            <a:endParaRPr lang="en-US" sz="1800" b="1" dirty="0">
              <a:solidFill>
                <a:schemeClr val="accent5">
                  <a:lumMod val="50000"/>
                </a:schemeClr>
              </a:solidFill>
              <a:latin typeface="+mn-lt"/>
            </a:endParaRPr>
          </a:p>
        </p:txBody>
      </p:sp>
      <p:pic>
        <p:nvPicPr>
          <p:cNvPr id="87" name="Picture 148"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90" y="4717571"/>
            <a:ext cx="624445" cy="519956"/>
          </a:xfrm>
          <a:prstGeom prst="rect">
            <a:avLst/>
          </a:prstGeom>
          <a:noFill/>
          <a:ln>
            <a:noFill/>
          </a:ln>
        </p:spPr>
      </p:pic>
      <p:sp>
        <p:nvSpPr>
          <p:cNvPr id="88" name="TextBox 87"/>
          <p:cNvSpPr txBox="1"/>
          <p:nvPr/>
        </p:nvSpPr>
        <p:spPr>
          <a:xfrm>
            <a:off x="131247" y="5237782"/>
            <a:ext cx="2390398" cy="369332"/>
          </a:xfrm>
          <a:prstGeom prst="rect">
            <a:avLst/>
          </a:prstGeom>
          <a:noFill/>
        </p:spPr>
        <p:txBody>
          <a:bodyPr wrap="none" rtlCol="0">
            <a:spAutoFit/>
          </a:bodyPr>
          <a:lstStyle/>
          <a:p>
            <a:r>
              <a:rPr lang="en-US" sz="1800" b="1" dirty="0" smtClean="0">
                <a:solidFill>
                  <a:schemeClr val="accent2"/>
                </a:solidFill>
                <a:latin typeface="+mn-lt"/>
              </a:rPr>
              <a:t>2002:C000:024B:30E::1</a:t>
            </a:r>
            <a:endParaRPr lang="en-US" sz="1800" b="1" dirty="0">
              <a:solidFill>
                <a:schemeClr val="accent2"/>
              </a:solidFill>
              <a:latin typeface="+mn-lt"/>
            </a:endParaRPr>
          </a:p>
        </p:txBody>
      </p:sp>
      <p:pic>
        <p:nvPicPr>
          <p:cNvPr id="89" name="Picture 122" descr="moni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1374" y="4602379"/>
            <a:ext cx="631311" cy="56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89"/>
          <p:cNvSpPr txBox="1"/>
          <p:nvPr/>
        </p:nvSpPr>
        <p:spPr>
          <a:xfrm>
            <a:off x="6531699" y="5237782"/>
            <a:ext cx="2278188" cy="369332"/>
          </a:xfrm>
          <a:prstGeom prst="rect">
            <a:avLst/>
          </a:prstGeom>
          <a:noFill/>
        </p:spPr>
        <p:txBody>
          <a:bodyPr wrap="none" rtlCol="0">
            <a:spAutoFit/>
          </a:bodyPr>
          <a:lstStyle/>
          <a:p>
            <a:r>
              <a:rPr lang="en-US" sz="1800" b="1" dirty="0" smtClean="0">
                <a:solidFill>
                  <a:schemeClr val="accent2"/>
                </a:solidFill>
                <a:latin typeface="+mn-lt"/>
              </a:rPr>
              <a:t>2002:C000:0296:B2::1</a:t>
            </a:r>
            <a:endParaRPr lang="en-US" sz="1800" b="1" dirty="0">
              <a:solidFill>
                <a:schemeClr val="accent2"/>
              </a:solidFill>
              <a:latin typeface="+mn-lt"/>
            </a:endParaRPr>
          </a:p>
        </p:txBody>
      </p:sp>
      <p:pic>
        <p:nvPicPr>
          <p:cNvPr id="91" name="Picture 148"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103" y="2727099"/>
            <a:ext cx="607854" cy="506141"/>
          </a:xfrm>
          <a:prstGeom prst="rect">
            <a:avLst/>
          </a:prstGeom>
          <a:noFill/>
          <a:ln>
            <a:noFill/>
          </a:ln>
        </p:spPr>
      </p:pic>
      <p:sp>
        <p:nvSpPr>
          <p:cNvPr id="92" name="TextBox 91"/>
          <p:cNvSpPr txBox="1"/>
          <p:nvPr/>
        </p:nvSpPr>
        <p:spPr>
          <a:xfrm>
            <a:off x="6670897" y="3170295"/>
            <a:ext cx="2278188" cy="369332"/>
          </a:xfrm>
          <a:prstGeom prst="rect">
            <a:avLst/>
          </a:prstGeom>
          <a:noFill/>
        </p:spPr>
        <p:txBody>
          <a:bodyPr wrap="none" rtlCol="0">
            <a:spAutoFit/>
          </a:bodyPr>
          <a:lstStyle/>
          <a:p>
            <a:r>
              <a:rPr lang="en-US" sz="1800" b="1" dirty="0" smtClean="0">
                <a:solidFill>
                  <a:schemeClr val="accent2"/>
                </a:solidFill>
                <a:latin typeface="+mn-lt"/>
              </a:rPr>
              <a:t>2002:C000:0296:B1::1</a:t>
            </a:r>
            <a:endParaRPr lang="en-US" sz="1800" b="1" dirty="0">
              <a:solidFill>
                <a:schemeClr val="accent2"/>
              </a:solidFill>
              <a:latin typeface="+mn-lt"/>
            </a:endParaRPr>
          </a:p>
        </p:txBody>
      </p:sp>
      <p:pic>
        <p:nvPicPr>
          <p:cNvPr id="93" name="Picture 148"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51" y="2680444"/>
            <a:ext cx="624445" cy="519956"/>
          </a:xfrm>
          <a:prstGeom prst="rect">
            <a:avLst/>
          </a:prstGeom>
          <a:noFill/>
          <a:ln>
            <a:noFill/>
          </a:ln>
        </p:spPr>
      </p:pic>
      <p:sp>
        <p:nvSpPr>
          <p:cNvPr id="94" name="TextBox 93"/>
          <p:cNvSpPr txBox="1"/>
          <p:nvPr/>
        </p:nvSpPr>
        <p:spPr>
          <a:xfrm>
            <a:off x="81744" y="3164523"/>
            <a:ext cx="2390398" cy="369332"/>
          </a:xfrm>
          <a:prstGeom prst="rect">
            <a:avLst/>
          </a:prstGeom>
          <a:noFill/>
        </p:spPr>
        <p:txBody>
          <a:bodyPr wrap="none" rtlCol="0">
            <a:spAutoFit/>
          </a:bodyPr>
          <a:lstStyle/>
          <a:p>
            <a:r>
              <a:rPr lang="en-US" sz="1800" b="1" dirty="0" smtClean="0">
                <a:solidFill>
                  <a:schemeClr val="accent2"/>
                </a:solidFill>
                <a:latin typeface="+mn-lt"/>
              </a:rPr>
              <a:t>2002:C000:024B:20E::1</a:t>
            </a:r>
            <a:endParaRPr lang="en-US" sz="1800" b="1" dirty="0">
              <a:solidFill>
                <a:schemeClr val="accent2"/>
              </a:solidFill>
              <a:latin typeface="+mn-lt"/>
            </a:endParaRPr>
          </a:p>
        </p:txBody>
      </p:sp>
    </p:spTree>
    <p:extLst>
      <p:ext uri="{BB962C8B-B14F-4D97-AF65-F5344CB8AC3E}">
        <p14:creationId xmlns:p14="http://schemas.microsoft.com/office/powerpoint/2010/main" val="2267617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196"/>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Overlay Networks</a:t>
            </a:r>
          </a:p>
        </p:txBody>
      </p:sp>
      <p:sp>
        <p:nvSpPr>
          <p:cNvPr id="23560" name="Freeform 2"/>
          <p:cNvSpPr>
            <a:spLocks/>
          </p:cNvSpPr>
          <p:nvPr/>
        </p:nvSpPr>
        <p:spPr bwMode="auto">
          <a:xfrm>
            <a:off x="5391150" y="4319588"/>
            <a:ext cx="2974975" cy="2219325"/>
          </a:xfrm>
          <a:custGeom>
            <a:avLst/>
            <a:gdLst>
              <a:gd name="T0" fmla="*/ 52425051 w 2135"/>
              <a:gd name="T1" fmla="*/ 1162592467 h 1662"/>
              <a:gd name="T2" fmla="*/ 203872877 w 2135"/>
              <a:gd name="T3" fmla="*/ 135516364 h 1662"/>
              <a:gd name="T4" fmla="*/ 1275663706 w 2135"/>
              <a:gd name="T5" fmla="*/ 349490274 h 1662"/>
              <a:gd name="T6" fmla="*/ 2147483647 w 2135"/>
              <a:gd name="T7" fmla="*/ 178311146 h 1662"/>
              <a:gd name="T8" fmla="*/ 2147483647 w 2135"/>
              <a:gd name="T9" fmla="*/ 723945952 h 1662"/>
              <a:gd name="T10" fmla="*/ 2147483647 w 2135"/>
              <a:gd name="T11" fmla="*/ 2039885496 h 1662"/>
              <a:gd name="T12" fmla="*/ 2147483647 w 2135"/>
              <a:gd name="T13" fmla="*/ 2147483647 h 1662"/>
              <a:gd name="T14" fmla="*/ 1578560751 w 2135"/>
              <a:gd name="T15" fmla="*/ 2147483647 h 1662"/>
              <a:gd name="T16" fmla="*/ 972766661 w 2135"/>
              <a:gd name="T17" fmla="*/ 2147483647 h 1662"/>
              <a:gd name="T18" fmla="*/ 355322096 w 2135"/>
              <a:gd name="T19" fmla="*/ 1900802455 h 1662"/>
              <a:gd name="T20" fmla="*/ 52425051 w 2135"/>
              <a:gd name="T21" fmla="*/ 116259246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561" name="Rectangle 4"/>
          <p:cNvSpPr>
            <a:spLocks noChangeArrowheads="1"/>
          </p:cNvSpPr>
          <p:nvPr/>
        </p:nvSpPr>
        <p:spPr bwMode="auto">
          <a:xfrm>
            <a:off x="1339850" y="4554538"/>
            <a:ext cx="6350" cy="2159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562" name="Freeform 5"/>
          <p:cNvSpPr>
            <a:spLocks/>
          </p:cNvSpPr>
          <p:nvPr/>
        </p:nvSpPr>
        <p:spPr bwMode="auto">
          <a:xfrm>
            <a:off x="3225800" y="4154488"/>
            <a:ext cx="1798638" cy="1674812"/>
          </a:xfrm>
          <a:custGeom>
            <a:avLst/>
            <a:gdLst>
              <a:gd name="T0" fmla="*/ 463191049 w 1292"/>
              <a:gd name="T1" fmla="*/ 12467007 h 1255"/>
              <a:gd name="T2" fmla="*/ 67831762 w 1292"/>
              <a:gd name="T3" fmla="*/ 279604192 h 1255"/>
              <a:gd name="T4" fmla="*/ 56203261 w 1292"/>
              <a:gd name="T5" fmla="*/ 931422339 h 1255"/>
              <a:gd name="T6" fmla="*/ 102715873 w 1292"/>
              <a:gd name="T7" fmla="*/ 1476383477 h 1255"/>
              <a:gd name="T8" fmla="*/ 474819550 w 1292"/>
              <a:gd name="T9" fmla="*/ 1551182850 h 1255"/>
              <a:gd name="T10" fmla="*/ 1253911015 w 1292"/>
              <a:gd name="T11" fmla="*/ 2010660516 h 1255"/>
              <a:gd name="T12" fmla="*/ 1928348756 w 1292"/>
              <a:gd name="T13" fmla="*/ 2147483647 h 1255"/>
              <a:gd name="T14" fmla="*/ 2147483647 w 1292"/>
              <a:gd name="T15" fmla="*/ 1818320034 h 1255"/>
              <a:gd name="T16" fmla="*/ 2147483647 w 1292"/>
              <a:gd name="T17" fmla="*/ 792510362 h 1255"/>
              <a:gd name="T18" fmla="*/ 2147483647 w 1292"/>
              <a:gd name="T19" fmla="*/ 375774432 h 1255"/>
              <a:gd name="T20" fmla="*/ 1451591355 w 1292"/>
              <a:gd name="T21" fmla="*/ 204806154 h 1255"/>
              <a:gd name="T22" fmla="*/ 463191049 w 1292"/>
              <a:gd name="T23" fmla="*/ 1246700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563" name="Freeform 6"/>
          <p:cNvSpPr>
            <a:spLocks/>
          </p:cNvSpPr>
          <p:nvPr/>
        </p:nvSpPr>
        <p:spPr bwMode="auto">
          <a:xfrm>
            <a:off x="746125" y="4144963"/>
            <a:ext cx="2381250" cy="1922462"/>
          </a:xfrm>
          <a:custGeom>
            <a:avLst/>
            <a:gdLst>
              <a:gd name="T0" fmla="*/ 1736853540 w 1340"/>
              <a:gd name="T1" fmla="*/ 109431831 h 1191"/>
              <a:gd name="T2" fmla="*/ 258948498 w 1340"/>
              <a:gd name="T3" fmla="*/ 156329574 h 1191"/>
              <a:gd name="T4" fmla="*/ 183158997 w 1340"/>
              <a:gd name="T5" fmla="*/ 1047412502 h 1191"/>
              <a:gd name="T6" fmla="*/ 88420788 w 1340"/>
              <a:gd name="T7" fmla="*/ 1875964569 h 1191"/>
              <a:gd name="T8" fmla="*/ 353686707 w 1340"/>
              <a:gd name="T9" fmla="*/ 2147483647 h 1191"/>
              <a:gd name="T10" fmla="*/ 1698957901 w 1340"/>
              <a:gd name="T11" fmla="*/ 2147483647 h 1191"/>
              <a:gd name="T12" fmla="*/ 2021064613 w 1340"/>
              <a:gd name="T13" fmla="*/ 2147483647 h 1191"/>
              <a:gd name="T14" fmla="*/ 2147483647 w 1340"/>
              <a:gd name="T15" fmla="*/ 2147483647 h 1191"/>
              <a:gd name="T16" fmla="*/ 2147483647 w 1340"/>
              <a:gd name="T17" fmla="*/ 1485138214 h 1191"/>
              <a:gd name="T18" fmla="*/ 2147483647 w 1340"/>
              <a:gd name="T19" fmla="*/ 891082928 h 1191"/>
              <a:gd name="T20" fmla="*/ 2147483647 w 1340"/>
              <a:gd name="T21" fmla="*/ 750384859 h 1191"/>
              <a:gd name="T22" fmla="*/ 1736853540 w 1340"/>
              <a:gd name="T23" fmla="*/ 109431831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564" name="Line 7"/>
          <p:cNvSpPr>
            <a:spLocks noChangeShapeType="1"/>
          </p:cNvSpPr>
          <p:nvPr/>
        </p:nvSpPr>
        <p:spPr bwMode="auto">
          <a:xfrm>
            <a:off x="1065213" y="4919663"/>
            <a:ext cx="115570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5" name="Line 8"/>
          <p:cNvSpPr>
            <a:spLocks noChangeShapeType="1"/>
          </p:cNvSpPr>
          <p:nvPr/>
        </p:nvSpPr>
        <p:spPr bwMode="auto">
          <a:xfrm flipV="1">
            <a:off x="1652588" y="4984750"/>
            <a:ext cx="560387"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6" name="Line 9"/>
          <p:cNvSpPr>
            <a:spLocks noChangeShapeType="1"/>
          </p:cNvSpPr>
          <p:nvPr/>
        </p:nvSpPr>
        <p:spPr bwMode="auto">
          <a:xfrm>
            <a:off x="6596063" y="5099050"/>
            <a:ext cx="303212" cy="385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67" name="Line 10"/>
          <p:cNvSpPr>
            <a:spLocks noChangeShapeType="1"/>
          </p:cNvSpPr>
          <p:nvPr/>
        </p:nvSpPr>
        <p:spPr bwMode="auto">
          <a:xfrm flipH="1">
            <a:off x="7391400" y="5119688"/>
            <a:ext cx="465138" cy="368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568" name="Group 11"/>
          <p:cNvGrpSpPr>
            <a:grpSpLocks/>
          </p:cNvGrpSpPr>
          <p:nvPr/>
        </p:nvGrpSpPr>
        <p:grpSpPr bwMode="auto">
          <a:xfrm>
            <a:off x="7686675" y="4899025"/>
            <a:ext cx="501650" cy="234950"/>
            <a:chOff x="3600" y="219"/>
            <a:chExt cx="360" cy="175"/>
          </a:xfrm>
        </p:grpSpPr>
        <p:sp>
          <p:nvSpPr>
            <p:cNvPr id="23736" name="Oval 12"/>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737" name="Line 1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8" name="Line 1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9" name="Rectangle 15"/>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740" name="Oval 16"/>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741" name="Group 17"/>
            <p:cNvGrpSpPr>
              <a:grpSpLocks/>
            </p:cNvGrpSpPr>
            <p:nvPr/>
          </p:nvGrpSpPr>
          <p:grpSpPr bwMode="auto">
            <a:xfrm>
              <a:off x="3686" y="244"/>
              <a:ext cx="177" cy="66"/>
              <a:chOff x="2848" y="848"/>
              <a:chExt cx="140" cy="98"/>
            </a:xfrm>
          </p:grpSpPr>
          <p:sp>
            <p:nvSpPr>
              <p:cNvPr id="23746" name="Line 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47"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48" name="Line 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742" name="Group 21"/>
            <p:cNvGrpSpPr>
              <a:grpSpLocks/>
            </p:cNvGrpSpPr>
            <p:nvPr/>
          </p:nvGrpSpPr>
          <p:grpSpPr bwMode="auto">
            <a:xfrm flipV="1">
              <a:off x="3686" y="243"/>
              <a:ext cx="177" cy="66"/>
              <a:chOff x="2848" y="848"/>
              <a:chExt cx="140" cy="98"/>
            </a:xfrm>
          </p:grpSpPr>
          <p:sp>
            <p:nvSpPr>
              <p:cNvPr id="2374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4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4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3569" name="Line 25"/>
          <p:cNvSpPr>
            <a:spLocks noChangeShapeType="1"/>
          </p:cNvSpPr>
          <p:nvPr/>
        </p:nvSpPr>
        <p:spPr bwMode="auto">
          <a:xfrm flipV="1">
            <a:off x="6577013" y="5013325"/>
            <a:ext cx="1103312" cy="38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26"/>
          <p:cNvSpPr>
            <a:spLocks noChangeShapeType="1"/>
          </p:cNvSpPr>
          <p:nvPr/>
        </p:nvSpPr>
        <p:spPr bwMode="auto">
          <a:xfrm>
            <a:off x="3875088" y="4435475"/>
            <a:ext cx="485775" cy="2079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27"/>
          <p:cNvSpPr>
            <a:spLocks noChangeShapeType="1"/>
          </p:cNvSpPr>
          <p:nvPr/>
        </p:nvSpPr>
        <p:spPr bwMode="auto">
          <a:xfrm flipH="1">
            <a:off x="4394200" y="4772025"/>
            <a:ext cx="241300" cy="681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2" name="Line 28"/>
          <p:cNvSpPr>
            <a:spLocks noChangeShapeType="1"/>
          </p:cNvSpPr>
          <p:nvPr/>
        </p:nvSpPr>
        <p:spPr bwMode="auto">
          <a:xfrm>
            <a:off x="3624263" y="4548188"/>
            <a:ext cx="0" cy="431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29"/>
          <p:cNvSpPr>
            <a:spLocks noChangeShapeType="1"/>
          </p:cNvSpPr>
          <p:nvPr/>
        </p:nvSpPr>
        <p:spPr bwMode="auto">
          <a:xfrm>
            <a:off x="3649663" y="5195888"/>
            <a:ext cx="534987" cy="368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30"/>
          <p:cNvSpPr>
            <a:spLocks noChangeShapeType="1"/>
          </p:cNvSpPr>
          <p:nvPr/>
        </p:nvSpPr>
        <p:spPr bwMode="auto">
          <a:xfrm>
            <a:off x="4843463" y="4665663"/>
            <a:ext cx="1266825" cy="4032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5" name="Line 31"/>
          <p:cNvSpPr>
            <a:spLocks noChangeShapeType="1"/>
          </p:cNvSpPr>
          <p:nvPr/>
        </p:nvSpPr>
        <p:spPr bwMode="auto">
          <a:xfrm flipH="1">
            <a:off x="3883025" y="4740275"/>
            <a:ext cx="560388" cy="384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6" name="Line 32"/>
          <p:cNvSpPr>
            <a:spLocks noChangeShapeType="1"/>
          </p:cNvSpPr>
          <p:nvPr/>
        </p:nvSpPr>
        <p:spPr bwMode="auto">
          <a:xfrm flipH="1">
            <a:off x="4610100" y="4356100"/>
            <a:ext cx="201613" cy="1762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7" name="Line 33"/>
          <p:cNvSpPr>
            <a:spLocks noChangeShapeType="1"/>
          </p:cNvSpPr>
          <p:nvPr/>
        </p:nvSpPr>
        <p:spPr bwMode="auto">
          <a:xfrm flipV="1">
            <a:off x="2720975" y="4475163"/>
            <a:ext cx="677863" cy="488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578" name="Group 34"/>
          <p:cNvGrpSpPr>
            <a:grpSpLocks/>
          </p:cNvGrpSpPr>
          <p:nvPr/>
        </p:nvGrpSpPr>
        <p:grpSpPr bwMode="auto">
          <a:xfrm>
            <a:off x="6096000" y="4956175"/>
            <a:ext cx="501650" cy="234950"/>
            <a:chOff x="3600" y="219"/>
            <a:chExt cx="360" cy="175"/>
          </a:xfrm>
        </p:grpSpPr>
        <p:sp>
          <p:nvSpPr>
            <p:cNvPr id="23723" name="Oval 35"/>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724" name="Line 3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5" name="Line 3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6" name="Rectangle 38"/>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727" name="Oval 39"/>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728" name="Group 40"/>
            <p:cNvGrpSpPr>
              <a:grpSpLocks/>
            </p:cNvGrpSpPr>
            <p:nvPr/>
          </p:nvGrpSpPr>
          <p:grpSpPr bwMode="auto">
            <a:xfrm>
              <a:off x="3686" y="244"/>
              <a:ext cx="177" cy="66"/>
              <a:chOff x="2848" y="848"/>
              <a:chExt cx="140" cy="98"/>
            </a:xfrm>
          </p:grpSpPr>
          <p:sp>
            <p:nvSpPr>
              <p:cNvPr id="23733" name="Line 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4" name="Line 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5" name="Line 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729" name="Group 44"/>
            <p:cNvGrpSpPr>
              <a:grpSpLocks/>
            </p:cNvGrpSpPr>
            <p:nvPr/>
          </p:nvGrpSpPr>
          <p:grpSpPr bwMode="auto">
            <a:xfrm flipV="1">
              <a:off x="3686" y="243"/>
              <a:ext cx="177" cy="66"/>
              <a:chOff x="2848" y="848"/>
              <a:chExt cx="140" cy="98"/>
            </a:xfrm>
          </p:grpSpPr>
          <p:sp>
            <p:nvSpPr>
              <p:cNvPr id="23730"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1"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32"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79" name="Group 48"/>
          <p:cNvGrpSpPr>
            <a:grpSpLocks/>
          </p:cNvGrpSpPr>
          <p:nvPr/>
        </p:nvGrpSpPr>
        <p:grpSpPr bwMode="auto">
          <a:xfrm>
            <a:off x="6896100" y="5384800"/>
            <a:ext cx="501650" cy="234950"/>
            <a:chOff x="3600" y="219"/>
            <a:chExt cx="360" cy="175"/>
          </a:xfrm>
        </p:grpSpPr>
        <p:sp>
          <p:nvSpPr>
            <p:cNvPr id="23710" name="Oval 49"/>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711" name="Line 5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12" name="Line 5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13" name="Rectangle 52"/>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714" name="Oval 53"/>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715" name="Group 54"/>
            <p:cNvGrpSpPr>
              <a:grpSpLocks/>
            </p:cNvGrpSpPr>
            <p:nvPr/>
          </p:nvGrpSpPr>
          <p:grpSpPr bwMode="auto">
            <a:xfrm>
              <a:off x="3686" y="244"/>
              <a:ext cx="177" cy="66"/>
              <a:chOff x="2848" y="848"/>
              <a:chExt cx="140" cy="98"/>
            </a:xfrm>
          </p:grpSpPr>
          <p:sp>
            <p:nvSpPr>
              <p:cNvPr id="23720" name="Line 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1" name="Line 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22" name="Line 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716" name="Group 58"/>
            <p:cNvGrpSpPr>
              <a:grpSpLocks/>
            </p:cNvGrpSpPr>
            <p:nvPr/>
          </p:nvGrpSpPr>
          <p:grpSpPr bwMode="auto">
            <a:xfrm flipV="1">
              <a:off x="3686" y="243"/>
              <a:ext cx="177" cy="66"/>
              <a:chOff x="2848" y="848"/>
              <a:chExt cx="140" cy="98"/>
            </a:xfrm>
          </p:grpSpPr>
          <p:sp>
            <p:nvSpPr>
              <p:cNvPr id="23717" name="Line 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18" name="Line 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19" name="Line 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0" name="Group 62"/>
          <p:cNvGrpSpPr>
            <a:grpSpLocks/>
          </p:cNvGrpSpPr>
          <p:nvPr/>
        </p:nvGrpSpPr>
        <p:grpSpPr bwMode="auto">
          <a:xfrm>
            <a:off x="4181475" y="5446713"/>
            <a:ext cx="501650" cy="234950"/>
            <a:chOff x="3600" y="219"/>
            <a:chExt cx="360" cy="175"/>
          </a:xfrm>
        </p:grpSpPr>
        <p:sp>
          <p:nvSpPr>
            <p:cNvPr id="23697" name="Oval 63"/>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98" name="Line 6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9" name="Line 6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0" name="Rectangle 66"/>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701" name="Oval 67"/>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702" name="Group 68"/>
            <p:cNvGrpSpPr>
              <a:grpSpLocks/>
            </p:cNvGrpSpPr>
            <p:nvPr/>
          </p:nvGrpSpPr>
          <p:grpSpPr bwMode="auto">
            <a:xfrm>
              <a:off x="3686" y="244"/>
              <a:ext cx="177" cy="66"/>
              <a:chOff x="2848" y="848"/>
              <a:chExt cx="140" cy="98"/>
            </a:xfrm>
          </p:grpSpPr>
          <p:sp>
            <p:nvSpPr>
              <p:cNvPr id="23707"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8"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9"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703" name="Group 72"/>
            <p:cNvGrpSpPr>
              <a:grpSpLocks/>
            </p:cNvGrpSpPr>
            <p:nvPr/>
          </p:nvGrpSpPr>
          <p:grpSpPr bwMode="auto">
            <a:xfrm flipV="1">
              <a:off x="3686" y="243"/>
              <a:ext cx="177" cy="66"/>
              <a:chOff x="2848" y="848"/>
              <a:chExt cx="140" cy="98"/>
            </a:xfrm>
          </p:grpSpPr>
          <p:sp>
            <p:nvSpPr>
              <p:cNvPr id="23704" name="Line 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5" name="Line 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06" name="Line 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1" name="Group 76"/>
          <p:cNvGrpSpPr>
            <a:grpSpLocks/>
          </p:cNvGrpSpPr>
          <p:nvPr/>
        </p:nvGrpSpPr>
        <p:grpSpPr bwMode="auto">
          <a:xfrm>
            <a:off x="3381375" y="4975225"/>
            <a:ext cx="501650" cy="234950"/>
            <a:chOff x="3600" y="219"/>
            <a:chExt cx="360" cy="175"/>
          </a:xfrm>
        </p:grpSpPr>
        <p:sp>
          <p:nvSpPr>
            <p:cNvPr id="23684" name="Oval 77"/>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85" name="Line 7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6" name="Line 7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7" name="Rectangle 80"/>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688" name="Oval 81"/>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689" name="Group 82"/>
            <p:cNvGrpSpPr>
              <a:grpSpLocks/>
            </p:cNvGrpSpPr>
            <p:nvPr/>
          </p:nvGrpSpPr>
          <p:grpSpPr bwMode="auto">
            <a:xfrm>
              <a:off x="3686" y="244"/>
              <a:ext cx="177" cy="66"/>
              <a:chOff x="2848" y="848"/>
              <a:chExt cx="140" cy="98"/>
            </a:xfrm>
          </p:grpSpPr>
          <p:sp>
            <p:nvSpPr>
              <p:cNvPr id="23694" name="Line 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5" name="Line 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6" name="Line 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90" name="Group 86"/>
            <p:cNvGrpSpPr>
              <a:grpSpLocks/>
            </p:cNvGrpSpPr>
            <p:nvPr/>
          </p:nvGrpSpPr>
          <p:grpSpPr bwMode="auto">
            <a:xfrm flipV="1">
              <a:off x="3686" y="243"/>
              <a:ext cx="177" cy="66"/>
              <a:chOff x="2848" y="848"/>
              <a:chExt cx="140" cy="98"/>
            </a:xfrm>
          </p:grpSpPr>
          <p:sp>
            <p:nvSpPr>
              <p:cNvPr id="23691" name="Line 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2" name="Line 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93" name="Line 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2" name="Group 90"/>
          <p:cNvGrpSpPr>
            <a:grpSpLocks/>
          </p:cNvGrpSpPr>
          <p:nvPr/>
        </p:nvGrpSpPr>
        <p:grpSpPr bwMode="auto">
          <a:xfrm>
            <a:off x="4324350" y="4532313"/>
            <a:ext cx="501650" cy="234950"/>
            <a:chOff x="3600" y="219"/>
            <a:chExt cx="360" cy="175"/>
          </a:xfrm>
        </p:grpSpPr>
        <p:sp>
          <p:nvSpPr>
            <p:cNvPr id="23671" name="Oval 91"/>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72" name="Line 9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3" name="Line 9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4" name="Rectangle 94"/>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675" name="Oval 95"/>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676" name="Group 96"/>
            <p:cNvGrpSpPr>
              <a:grpSpLocks/>
            </p:cNvGrpSpPr>
            <p:nvPr/>
          </p:nvGrpSpPr>
          <p:grpSpPr bwMode="auto">
            <a:xfrm>
              <a:off x="3686" y="244"/>
              <a:ext cx="177" cy="66"/>
              <a:chOff x="2848" y="848"/>
              <a:chExt cx="140" cy="98"/>
            </a:xfrm>
          </p:grpSpPr>
          <p:sp>
            <p:nvSpPr>
              <p:cNvPr id="23681" name="Line 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2" name="Line 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3" name="Line 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77" name="Group 100"/>
            <p:cNvGrpSpPr>
              <a:grpSpLocks/>
            </p:cNvGrpSpPr>
            <p:nvPr/>
          </p:nvGrpSpPr>
          <p:grpSpPr bwMode="auto">
            <a:xfrm flipV="1">
              <a:off x="3686" y="243"/>
              <a:ext cx="177" cy="66"/>
              <a:chOff x="2848" y="848"/>
              <a:chExt cx="140" cy="98"/>
            </a:xfrm>
          </p:grpSpPr>
          <p:sp>
            <p:nvSpPr>
              <p:cNvPr id="23678" name="Line 1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9" name="Line 1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80" name="Line 1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3" name="Group 104"/>
          <p:cNvGrpSpPr>
            <a:grpSpLocks/>
          </p:cNvGrpSpPr>
          <p:nvPr/>
        </p:nvGrpSpPr>
        <p:grpSpPr bwMode="auto">
          <a:xfrm>
            <a:off x="3367088" y="4313238"/>
            <a:ext cx="501650" cy="234950"/>
            <a:chOff x="3600" y="219"/>
            <a:chExt cx="360" cy="175"/>
          </a:xfrm>
        </p:grpSpPr>
        <p:sp>
          <p:nvSpPr>
            <p:cNvPr id="23658" name="Oval 105"/>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59" name="Line 10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0" name="Line 10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1" name="Rectangle 108"/>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662" name="Oval 109"/>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663" name="Group 110"/>
            <p:cNvGrpSpPr>
              <a:grpSpLocks/>
            </p:cNvGrpSpPr>
            <p:nvPr/>
          </p:nvGrpSpPr>
          <p:grpSpPr bwMode="auto">
            <a:xfrm>
              <a:off x="3686" y="244"/>
              <a:ext cx="177" cy="66"/>
              <a:chOff x="2848" y="848"/>
              <a:chExt cx="140" cy="98"/>
            </a:xfrm>
          </p:grpSpPr>
          <p:sp>
            <p:nvSpPr>
              <p:cNvPr id="23668" name="Line 1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9" name="Line 1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70" name="Line 1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64" name="Group 114"/>
            <p:cNvGrpSpPr>
              <a:grpSpLocks/>
            </p:cNvGrpSpPr>
            <p:nvPr/>
          </p:nvGrpSpPr>
          <p:grpSpPr bwMode="auto">
            <a:xfrm flipV="1">
              <a:off x="3686" y="243"/>
              <a:ext cx="177" cy="66"/>
              <a:chOff x="2848" y="848"/>
              <a:chExt cx="140" cy="98"/>
            </a:xfrm>
          </p:grpSpPr>
          <p:sp>
            <p:nvSpPr>
              <p:cNvPr id="23665" name="Line 1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6" name="Line 1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7" name="Line 1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3584" name="Group 118"/>
          <p:cNvGrpSpPr>
            <a:grpSpLocks/>
          </p:cNvGrpSpPr>
          <p:nvPr/>
        </p:nvGrpSpPr>
        <p:grpSpPr bwMode="auto">
          <a:xfrm>
            <a:off x="2214563" y="4827588"/>
            <a:ext cx="501650" cy="234950"/>
            <a:chOff x="3600" y="219"/>
            <a:chExt cx="360" cy="175"/>
          </a:xfrm>
        </p:grpSpPr>
        <p:sp>
          <p:nvSpPr>
            <p:cNvPr id="23645" name="Oval 119"/>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46" name="Line 12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7" name="Line 12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8" name="Rectangle 122"/>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3649" name="Oval 123"/>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3650" name="Group 124"/>
            <p:cNvGrpSpPr>
              <a:grpSpLocks/>
            </p:cNvGrpSpPr>
            <p:nvPr/>
          </p:nvGrpSpPr>
          <p:grpSpPr bwMode="auto">
            <a:xfrm>
              <a:off x="3686" y="244"/>
              <a:ext cx="177" cy="66"/>
              <a:chOff x="2848" y="848"/>
              <a:chExt cx="140" cy="98"/>
            </a:xfrm>
          </p:grpSpPr>
          <p:sp>
            <p:nvSpPr>
              <p:cNvPr id="23655" name="Line 1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56" name="Line 1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57" name="Line 1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51" name="Group 128"/>
            <p:cNvGrpSpPr>
              <a:grpSpLocks/>
            </p:cNvGrpSpPr>
            <p:nvPr/>
          </p:nvGrpSpPr>
          <p:grpSpPr bwMode="auto">
            <a:xfrm flipV="1">
              <a:off x="3686" y="243"/>
              <a:ext cx="177" cy="66"/>
              <a:chOff x="2848" y="848"/>
              <a:chExt cx="140" cy="98"/>
            </a:xfrm>
          </p:grpSpPr>
          <p:sp>
            <p:nvSpPr>
              <p:cNvPr id="23652" name="Line 1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53" name="Line 1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54" name="Line 1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3585" name="Line 132"/>
          <p:cNvSpPr>
            <a:spLocks noChangeShapeType="1"/>
          </p:cNvSpPr>
          <p:nvPr/>
        </p:nvSpPr>
        <p:spPr bwMode="auto">
          <a:xfrm rot="5400000" flipH="1">
            <a:off x="7860507" y="4798219"/>
            <a:ext cx="2397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86" name="Line 133"/>
          <p:cNvSpPr>
            <a:spLocks noChangeShapeType="1"/>
          </p:cNvSpPr>
          <p:nvPr/>
        </p:nvSpPr>
        <p:spPr bwMode="auto">
          <a:xfrm flipH="1">
            <a:off x="3616325" y="4084638"/>
            <a:ext cx="7938"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87" name="Line 134"/>
          <p:cNvSpPr>
            <a:spLocks noChangeShapeType="1"/>
          </p:cNvSpPr>
          <p:nvPr/>
        </p:nvSpPr>
        <p:spPr bwMode="auto">
          <a:xfrm flipV="1">
            <a:off x="1065213" y="4778375"/>
            <a:ext cx="1587" cy="179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588" name="Group 135"/>
          <p:cNvGrpSpPr>
            <a:grpSpLocks/>
          </p:cNvGrpSpPr>
          <p:nvPr/>
        </p:nvGrpSpPr>
        <p:grpSpPr bwMode="auto">
          <a:xfrm>
            <a:off x="469900" y="1543050"/>
            <a:ext cx="7704138" cy="3838575"/>
            <a:chOff x="290" y="966"/>
            <a:chExt cx="4853" cy="2418"/>
          </a:xfrm>
        </p:grpSpPr>
        <p:grpSp>
          <p:nvGrpSpPr>
            <p:cNvPr id="23599" name="Group 136"/>
            <p:cNvGrpSpPr>
              <a:grpSpLocks/>
            </p:cNvGrpSpPr>
            <p:nvPr/>
          </p:nvGrpSpPr>
          <p:grpSpPr bwMode="auto">
            <a:xfrm>
              <a:off x="290" y="966"/>
              <a:ext cx="4853" cy="1098"/>
              <a:chOff x="290" y="966"/>
              <a:chExt cx="4853" cy="1098"/>
            </a:xfrm>
          </p:grpSpPr>
          <p:sp>
            <p:nvSpPr>
              <p:cNvPr id="23607" name="Line 137"/>
              <p:cNvSpPr>
                <a:spLocks noChangeShapeType="1"/>
              </p:cNvSpPr>
              <p:nvPr/>
            </p:nvSpPr>
            <p:spPr bwMode="auto">
              <a:xfrm>
                <a:off x="1419" y="1514"/>
                <a:ext cx="3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8" name="Line 138"/>
              <p:cNvSpPr>
                <a:spLocks noChangeShapeType="1"/>
              </p:cNvSpPr>
              <p:nvPr/>
            </p:nvSpPr>
            <p:spPr bwMode="auto">
              <a:xfrm rot="16200000" flipV="1">
                <a:off x="3965" y="1374"/>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9" name="Line 139"/>
              <p:cNvSpPr>
                <a:spLocks noChangeShapeType="1"/>
              </p:cNvSpPr>
              <p:nvPr/>
            </p:nvSpPr>
            <p:spPr bwMode="auto">
              <a:xfrm rot="16200000" flipV="1">
                <a:off x="4517" y="1648"/>
                <a:ext cx="0" cy="3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610" name="Group 140"/>
              <p:cNvGrpSpPr>
                <a:grpSpLocks/>
              </p:cNvGrpSpPr>
              <p:nvPr/>
            </p:nvGrpSpPr>
            <p:grpSpPr bwMode="auto">
              <a:xfrm>
                <a:off x="290" y="966"/>
                <a:ext cx="792" cy="262"/>
                <a:chOff x="3621" y="3265"/>
                <a:chExt cx="1776" cy="744"/>
              </a:xfrm>
            </p:grpSpPr>
            <p:pic>
              <p:nvPicPr>
                <p:cNvPr id="23641" name="Picture 141" descr="reel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42" name="Freeform 142"/>
                <p:cNvSpPr>
                  <a:spLocks/>
                </p:cNvSpPr>
                <p:nvPr/>
              </p:nvSpPr>
              <p:spPr bwMode="auto">
                <a:xfrm>
                  <a:off x="3972" y="3288"/>
                  <a:ext cx="1401" cy="438"/>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43" name="Freeform 143"/>
                <p:cNvSpPr>
                  <a:spLocks/>
                </p:cNvSpPr>
                <p:nvPr/>
              </p:nvSpPr>
              <p:spPr bwMode="auto">
                <a:xfrm>
                  <a:off x="4242" y="3858"/>
                  <a:ext cx="999" cy="123"/>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3644" name="Picture 144"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611" name="Group 145"/>
              <p:cNvGrpSpPr>
                <a:grpSpLocks/>
              </p:cNvGrpSpPr>
              <p:nvPr/>
            </p:nvGrpSpPr>
            <p:grpSpPr bwMode="auto">
              <a:xfrm>
                <a:off x="4570" y="1697"/>
                <a:ext cx="372" cy="367"/>
                <a:chOff x="4550" y="3770"/>
                <a:chExt cx="372" cy="367"/>
              </a:xfrm>
            </p:grpSpPr>
            <p:sp>
              <p:nvSpPr>
                <p:cNvPr id="23636" name="Rectangle 146"/>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7" name="Rectangle 147"/>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8" name="Rectangle 148"/>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3639" name="Picture 149"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40" name="Line 150"/>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12" name="Group 151"/>
              <p:cNvGrpSpPr>
                <a:grpSpLocks/>
              </p:cNvGrpSpPr>
              <p:nvPr/>
            </p:nvGrpSpPr>
            <p:grpSpPr bwMode="auto">
              <a:xfrm>
                <a:off x="3595" y="1449"/>
                <a:ext cx="230" cy="254"/>
                <a:chOff x="557" y="2482"/>
                <a:chExt cx="270" cy="262"/>
              </a:xfrm>
            </p:grpSpPr>
            <p:sp>
              <p:nvSpPr>
                <p:cNvPr id="23633" name="Rectangle 152"/>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4" name="Rectangle 153"/>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5" name="Line 154"/>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13" name="Group 155"/>
              <p:cNvGrpSpPr>
                <a:grpSpLocks/>
              </p:cNvGrpSpPr>
              <p:nvPr/>
            </p:nvGrpSpPr>
            <p:grpSpPr bwMode="auto">
              <a:xfrm>
                <a:off x="4043" y="1457"/>
                <a:ext cx="230" cy="254"/>
                <a:chOff x="557" y="2482"/>
                <a:chExt cx="270" cy="262"/>
              </a:xfrm>
            </p:grpSpPr>
            <p:sp>
              <p:nvSpPr>
                <p:cNvPr id="23630" name="Rectangle 156"/>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1" name="Rectangle 157"/>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32" name="Line 158"/>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14" name="Group 159"/>
              <p:cNvGrpSpPr>
                <a:grpSpLocks/>
              </p:cNvGrpSpPr>
              <p:nvPr/>
            </p:nvGrpSpPr>
            <p:grpSpPr bwMode="auto">
              <a:xfrm>
                <a:off x="4219" y="1696"/>
                <a:ext cx="230" cy="254"/>
                <a:chOff x="557" y="2482"/>
                <a:chExt cx="270" cy="262"/>
              </a:xfrm>
            </p:grpSpPr>
            <p:sp>
              <p:nvSpPr>
                <p:cNvPr id="23627" name="Rectangle 160"/>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28" name="Rectangle 161"/>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29" name="Line 162"/>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3615" name="Group 163"/>
              <p:cNvGrpSpPr>
                <a:grpSpLocks/>
              </p:cNvGrpSpPr>
              <p:nvPr/>
            </p:nvGrpSpPr>
            <p:grpSpPr bwMode="auto">
              <a:xfrm>
                <a:off x="2117" y="1063"/>
                <a:ext cx="372" cy="367"/>
                <a:chOff x="4550" y="3770"/>
                <a:chExt cx="372" cy="367"/>
              </a:xfrm>
            </p:grpSpPr>
            <p:sp>
              <p:nvSpPr>
                <p:cNvPr id="23622" name="Rectangle 164"/>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23" name="Rectangle 165"/>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24" name="Rectangle 166"/>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3625" name="Picture 167"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26" name="Line 168"/>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3554" name="Object 2"/>
              <p:cNvGraphicFramePr>
                <a:graphicFrameLocks noChangeAspect="1"/>
              </p:cNvGraphicFramePr>
              <p:nvPr/>
            </p:nvGraphicFramePr>
            <p:xfrm>
              <a:off x="1235" y="1333"/>
              <a:ext cx="255" cy="394"/>
            </p:xfrm>
            <a:graphic>
              <a:graphicData uri="http://schemas.openxmlformats.org/presentationml/2006/ole">
                <mc:AlternateContent xmlns:mc="http://schemas.openxmlformats.org/markup-compatibility/2006">
                  <mc:Choice xmlns:v="urn:schemas-microsoft-com:vml" Requires="v">
                    <p:oleObj spid="_x0000_s2262" name="Clip" r:id="rId6" imgW="857160" imgH="1324080" progId="MS_ClipArt_Gallery.2">
                      <p:embed/>
                    </p:oleObj>
                  </mc:Choice>
                  <mc:Fallback>
                    <p:oleObj name="Clip" r:id="rId6"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5" y="1333"/>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3"/>
              <p:cNvGraphicFramePr>
                <a:graphicFrameLocks noChangeAspect="1"/>
              </p:cNvGraphicFramePr>
              <p:nvPr/>
            </p:nvGraphicFramePr>
            <p:xfrm>
              <a:off x="1717" y="1332"/>
              <a:ext cx="255" cy="394"/>
            </p:xfrm>
            <a:graphic>
              <a:graphicData uri="http://schemas.openxmlformats.org/presentationml/2006/ole">
                <mc:AlternateContent xmlns:mc="http://schemas.openxmlformats.org/markup-compatibility/2006">
                  <mc:Choice xmlns:v="urn:schemas-microsoft-com:vml" Requires="v">
                    <p:oleObj spid="_x0000_s2263" name="Clip" r:id="rId8" imgW="857160" imgH="1324080" progId="MS_ClipArt_Gallery.2">
                      <p:embed/>
                    </p:oleObj>
                  </mc:Choice>
                  <mc:Fallback>
                    <p:oleObj name="Clip" r:id="rId8"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7" y="1332"/>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4888" y="1177"/>
              <a:ext cx="255" cy="394"/>
            </p:xfrm>
            <a:graphic>
              <a:graphicData uri="http://schemas.openxmlformats.org/presentationml/2006/ole">
                <mc:AlternateContent xmlns:mc="http://schemas.openxmlformats.org/markup-compatibility/2006">
                  <mc:Choice xmlns:v="urn:schemas-microsoft-com:vml" Requires="v">
                    <p:oleObj spid="_x0000_s2264" name="Clip" r:id="rId9" imgW="857160" imgH="1324080" progId="MS_ClipArt_Gallery.2">
                      <p:embed/>
                    </p:oleObj>
                  </mc:Choice>
                  <mc:Fallback>
                    <p:oleObj name="Clip" r:id="rId9"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8" y="1177"/>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616" name="Group 172"/>
              <p:cNvGrpSpPr>
                <a:grpSpLocks/>
              </p:cNvGrpSpPr>
              <p:nvPr/>
            </p:nvGrpSpPr>
            <p:grpSpPr bwMode="auto">
              <a:xfrm>
                <a:off x="841" y="1648"/>
                <a:ext cx="372" cy="367"/>
                <a:chOff x="4550" y="3770"/>
                <a:chExt cx="372" cy="367"/>
              </a:xfrm>
            </p:grpSpPr>
            <p:sp>
              <p:nvSpPr>
                <p:cNvPr id="23617" name="Rectangle 173"/>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18" name="Rectangle 174"/>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3619" name="Rectangle 175"/>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3620" name="Picture 176"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21" name="Line 177"/>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3557" name="Object 5"/>
              <p:cNvGraphicFramePr>
                <a:graphicFrameLocks noChangeAspect="1"/>
              </p:cNvGraphicFramePr>
              <p:nvPr/>
            </p:nvGraphicFramePr>
            <p:xfrm>
              <a:off x="533" y="1190"/>
              <a:ext cx="255" cy="394"/>
            </p:xfrm>
            <a:graphic>
              <a:graphicData uri="http://schemas.openxmlformats.org/presentationml/2006/ole">
                <mc:AlternateContent xmlns:mc="http://schemas.openxmlformats.org/markup-compatibility/2006">
                  <mc:Choice xmlns:v="urn:schemas-microsoft-com:vml" Requires="v">
                    <p:oleObj spid="_x0000_s2265" name="Clip" r:id="rId10" imgW="857160" imgH="1324080" progId="MS_ClipArt_Gallery.2">
                      <p:embed/>
                    </p:oleObj>
                  </mc:Choice>
                  <mc:Fallback>
                    <p:oleObj name="Clip" r:id="rId10" imgW="857160" imgH="132408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 y="1190"/>
                            <a:ext cx="255"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600" name="Line 179"/>
            <p:cNvSpPr>
              <a:spLocks noChangeShapeType="1"/>
            </p:cNvSpPr>
            <p:nvPr/>
          </p:nvSpPr>
          <p:spPr bwMode="auto">
            <a:xfrm flipV="1">
              <a:off x="666" y="1566"/>
              <a:ext cx="0" cy="15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1" name="Line 180"/>
            <p:cNvSpPr>
              <a:spLocks noChangeShapeType="1"/>
            </p:cNvSpPr>
            <p:nvPr/>
          </p:nvSpPr>
          <p:spPr bwMode="auto">
            <a:xfrm flipH="1" flipV="1">
              <a:off x="1026" y="2028"/>
              <a:ext cx="6" cy="1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2" name="Line 181"/>
            <p:cNvSpPr>
              <a:spLocks noChangeShapeType="1"/>
            </p:cNvSpPr>
            <p:nvPr/>
          </p:nvSpPr>
          <p:spPr bwMode="auto">
            <a:xfrm flipH="1" flipV="1">
              <a:off x="1548" y="1506"/>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3" name="Line 182"/>
            <p:cNvSpPr>
              <a:spLocks noChangeShapeType="1"/>
            </p:cNvSpPr>
            <p:nvPr/>
          </p:nvSpPr>
          <p:spPr bwMode="auto">
            <a:xfrm flipH="1" flipV="1">
              <a:off x="2280" y="1452"/>
              <a:ext cx="0" cy="12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4" name="Line 183"/>
            <p:cNvSpPr>
              <a:spLocks noChangeShapeType="1"/>
            </p:cNvSpPr>
            <p:nvPr/>
          </p:nvSpPr>
          <p:spPr bwMode="auto">
            <a:xfrm flipH="1" flipV="1">
              <a:off x="3972" y="1578"/>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5" name="Line 184"/>
            <p:cNvSpPr>
              <a:spLocks noChangeShapeType="1"/>
            </p:cNvSpPr>
            <p:nvPr/>
          </p:nvSpPr>
          <p:spPr bwMode="auto">
            <a:xfrm flipH="1" flipV="1">
              <a:off x="4506" y="1848"/>
              <a:ext cx="0" cy="1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6" name="Line 185"/>
            <p:cNvSpPr>
              <a:spLocks noChangeShapeType="1"/>
            </p:cNvSpPr>
            <p:nvPr/>
          </p:nvSpPr>
          <p:spPr bwMode="auto">
            <a:xfrm flipV="1">
              <a:off x="5022" y="1578"/>
              <a:ext cx="0" cy="15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3589" name="Line 186"/>
          <p:cNvSpPr>
            <a:spLocks noChangeShapeType="1"/>
          </p:cNvSpPr>
          <p:nvPr/>
        </p:nvSpPr>
        <p:spPr bwMode="auto">
          <a:xfrm>
            <a:off x="511175" y="3692525"/>
            <a:ext cx="8086725" cy="15875"/>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90" name="Line 187"/>
          <p:cNvSpPr>
            <a:spLocks noChangeShapeType="1"/>
          </p:cNvSpPr>
          <p:nvPr/>
        </p:nvSpPr>
        <p:spPr bwMode="auto">
          <a:xfrm flipV="1">
            <a:off x="1314450" y="1887538"/>
            <a:ext cx="2024063" cy="244475"/>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1" name="Line 188"/>
          <p:cNvSpPr>
            <a:spLocks noChangeShapeType="1"/>
          </p:cNvSpPr>
          <p:nvPr/>
        </p:nvSpPr>
        <p:spPr bwMode="auto">
          <a:xfrm>
            <a:off x="1314450" y="2259013"/>
            <a:ext cx="4341813" cy="20320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2" name="Line 189"/>
          <p:cNvSpPr>
            <a:spLocks noChangeShapeType="1"/>
          </p:cNvSpPr>
          <p:nvPr/>
        </p:nvSpPr>
        <p:spPr bwMode="auto">
          <a:xfrm>
            <a:off x="6069013" y="2654300"/>
            <a:ext cx="1146175" cy="498475"/>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3" name="Line 190"/>
          <p:cNvSpPr>
            <a:spLocks noChangeShapeType="1"/>
          </p:cNvSpPr>
          <p:nvPr/>
        </p:nvSpPr>
        <p:spPr bwMode="auto">
          <a:xfrm flipV="1">
            <a:off x="7381875" y="2133600"/>
            <a:ext cx="381000" cy="606425"/>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4" name="Line 191"/>
          <p:cNvSpPr>
            <a:spLocks noChangeShapeType="1"/>
          </p:cNvSpPr>
          <p:nvPr/>
        </p:nvSpPr>
        <p:spPr bwMode="auto">
          <a:xfrm flipV="1">
            <a:off x="6581775" y="1992313"/>
            <a:ext cx="1223963" cy="303212"/>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5" name="Line 192"/>
          <p:cNvSpPr>
            <a:spLocks noChangeShapeType="1"/>
          </p:cNvSpPr>
          <p:nvPr/>
        </p:nvSpPr>
        <p:spPr bwMode="auto">
          <a:xfrm>
            <a:off x="6110288" y="2540000"/>
            <a:ext cx="1131887" cy="261938"/>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6" name="Line 193"/>
          <p:cNvSpPr>
            <a:spLocks noChangeShapeType="1"/>
          </p:cNvSpPr>
          <p:nvPr/>
        </p:nvSpPr>
        <p:spPr bwMode="auto">
          <a:xfrm>
            <a:off x="3127375" y="2676525"/>
            <a:ext cx="3525838" cy="311150"/>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7" name="Line 194"/>
          <p:cNvSpPr>
            <a:spLocks noChangeShapeType="1"/>
          </p:cNvSpPr>
          <p:nvPr/>
        </p:nvSpPr>
        <p:spPr bwMode="auto">
          <a:xfrm flipV="1">
            <a:off x="1930400" y="2587625"/>
            <a:ext cx="776288" cy="481013"/>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8" name="Text Box 195"/>
          <p:cNvSpPr txBox="1">
            <a:spLocks noChangeArrowheads="1"/>
          </p:cNvSpPr>
          <p:nvPr/>
        </p:nvSpPr>
        <p:spPr bwMode="auto">
          <a:xfrm>
            <a:off x="5032375" y="1355725"/>
            <a:ext cx="3621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2000" b="0">
                <a:solidFill>
                  <a:srgbClr val="FF0000"/>
                </a:solidFill>
                <a:latin typeface="Comic Sans MS" panose="030F0702030302020204" pitchFamily="66" charset="0"/>
              </a:rPr>
              <a:t>Focus at the </a:t>
            </a:r>
            <a:r>
              <a:rPr lang="en-US" altLang="en-US" sz="2000" b="0" u="sng">
                <a:solidFill>
                  <a:srgbClr val="FF0000"/>
                </a:solidFill>
                <a:latin typeface="Comic Sans MS" panose="030F0702030302020204" pitchFamily="66" charset="0"/>
              </a:rPr>
              <a:t>application</a:t>
            </a:r>
            <a:r>
              <a:rPr lang="en-US" altLang="en-US" sz="2000" b="0">
                <a:solidFill>
                  <a:srgbClr val="FF0000"/>
                </a:solidFill>
                <a:latin typeface="Comic Sans MS" panose="030F0702030302020204" pitchFamily="66" charset="0"/>
              </a:rPr>
              <a:t> level</a:t>
            </a:r>
            <a:endParaRPr lang="en-US" altLang="en-US" b="0">
              <a:latin typeface="Times New Roman" panose="02020603050405020304" pitchFamily="18" charset="0"/>
            </a:endParaRPr>
          </a:p>
        </p:txBody>
      </p:sp>
    </p:spTree>
    <p:extLst>
      <p:ext uri="{BB962C8B-B14F-4D97-AF65-F5344CB8AC3E}">
        <p14:creationId xmlns:p14="http://schemas.microsoft.com/office/powerpoint/2010/main" val="208798144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6317610" y="1341709"/>
            <a:ext cx="2673990" cy="4038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Oval 3"/>
          <p:cNvSpPr/>
          <p:nvPr/>
        </p:nvSpPr>
        <p:spPr>
          <a:xfrm>
            <a:off x="228600" y="1447800"/>
            <a:ext cx="2673990" cy="4038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402" y="2483015"/>
            <a:ext cx="2626247" cy="156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514" y="3133357"/>
            <a:ext cx="672886" cy="4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42"/>
          <p:cNvSpPr txBox="1">
            <a:spLocks noChangeArrowheads="1"/>
          </p:cNvSpPr>
          <p:nvPr/>
        </p:nvSpPr>
        <p:spPr bwMode="auto">
          <a:xfrm>
            <a:off x="3018588" y="3200400"/>
            <a:ext cx="273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A</a:t>
            </a:r>
            <a:endParaRPr lang="en-US" altLang="en-US" dirty="0">
              <a:solidFill>
                <a:schemeClr val="tx2">
                  <a:lumMod val="50000"/>
                </a:schemeClr>
              </a:solidFill>
            </a:endParaRPr>
          </a:p>
        </p:txBody>
      </p:sp>
      <p:sp>
        <p:nvSpPr>
          <p:cNvPr id="2" name="TextBox 1"/>
          <p:cNvSpPr txBox="1"/>
          <p:nvPr/>
        </p:nvSpPr>
        <p:spPr>
          <a:xfrm>
            <a:off x="2769339" y="3577185"/>
            <a:ext cx="1519968" cy="369332"/>
          </a:xfrm>
          <a:prstGeom prst="rect">
            <a:avLst/>
          </a:prstGeom>
          <a:noFill/>
        </p:spPr>
        <p:txBody>
          <a:bodyPr wrap="none" rtlCol="0">
            <a:spAutoFit/>
          </a:bodyPr>
          <a:lstStyle/>
          <a:p>
            <a:r>
              <a:rPr lang="en-US" sz="1800" b="1" dirty="0" smtClean="0">
                <a:solidFill>
                  <a:srgbClr val="C00000"/>
                </a:solidFill>
                <a:latin typeface="+mn-lt"/>
              </a:rPr>
              <a:t>192.0.2.75/25</a:t>
            </a:r>
            <a:endParaRPr lang="en-US" sz="1800" b="1" dirty="0">
              <a:solidFill>
                <a:srgbClr val="C00000"/>
              </a:solidFill>
              <a:latin typeface="+mn-lt"/>
            </a:endParaRPr>
          </a:p>
        </p:txBody>
      </p:sp>
      <p:sp>
        <p:nvSpPr>
          <p:cNvPr id="47" name="TextBox 46"/>
          <p:cNvSpPr txBox="1"/>
          <p:nvPr/>
        </p:nvSpPr>
        <p:spPr>
          <a:xfrm>
            <a:off x="2425626" y="2901453"/>
            <a:ext cx="417102" cy="369332"/>
          </a:xfrm>
          <a:prstGeom prst="rect">
            <a:avLst/>
          </a:prstGeom>
          <a:noFill/>
        </p:spPr>
        <p:txBody>
          <a:bodyPr wrap="none" rtlCol="0">
            <a:spAutoFit/>
          </a:bodyPr>
          <a:lstStyle/>
          <a:p>
            <a:r>
              <a:rPr lang="en-US" sz="1800" b="1" dirty="0" smtClean="0">
                <a:solidFill>
                  <a:schemeClr val="accent5">
                    <a:lumMod val="50000"/>
                  </a:schemeClr>
                </a:solidFill>
                <a:latin typeface="+mn-lt"/>
              </a:rPr>
              <a:t>e1</a:t>
            </a:r>
            <a:endParaRPr lang="en-US" sz="1800" b="1" dirty="0">
              <a:solidFill>
                <a:schemeClr val="accent5">
                  <a:lumMod val="50000"/>
                </a:schemeClr>
              </a:solidFill>
              <a:latin typeface="+mn-lt"/>
            </a:endParaRPr>
          </a:p>
        </p:txBody>
      </p:sp>
      <p:sp>
        <p:nvSpPr>
          <p:cNvPr id="64" name="TextBox 63"/>
          <p:cNvSpPr txBox="1"/>
          <p:nvPr/>
        </p:nvSpPr>
        <p:spPr>
          <a:xfrm>
            <a:off x="3980314" y="2549350"/>
            <a:ext cx="1479572" cy="369332"/>
          </a:xfrm>
          <a:prstGeom prst="rect">
            <a:avLst/>
          </a:prstGeom>
          <a:noFill/>
        </p:spPr>
        <p:txBody>
          <a:bodyPr wrap="none" rtlCol="0">
            <a:spAutoFit/>
          </a:bodyPr>
          <a:lstStyle/>
          <a:p>
            <a:r>
              <a:rPr lang="en-US" sz="1800" b="1" dirty="0" smtClean="0">
                <a:solidFill>
                  <a:schemeClr val="accent1">
                    <a:lumMod val="50000"/>
                  </a:schemeClr>
                </a:solidFill>
                <a:latin typeface="+mn-lt"/>
              </a:rPr>
              <a:t>IPv4 Network</a:t>
            </a:r>
            <a:endParaRPr lang="en-US" sz="1800" b="1" dirty="0">
              <a:solidFill>
                <a:schemeClr val="accent1">
                  <a:lumMod val="50000"/>
                </a:schemeClr>
              </a:solidFill>
              <a:latin typeface="+mn-lt"/>
            </a:endParaRPr>
          </a:p>
        </p:txBody>
      </p:sp>
      <p:sp>
        <p:nvSpPr>
          <p:cNvPr id="42" name="TextBox 41"/>
          <p:cNvSpPr txBox="1"/>
          <p:nvPr/>
        </p:nvSpPr>
        <p:spPr>
          <a:xfrm>
            <a:off x="1175725" y="913491"/>
            <a:ext cx="734881" cy="369332"/>
          </a:xfrm>
          <a:prstGeom prst="rect">
            <a:avLst/>
          </a:prstGeom>
          <a:noFill/>
        </p:spPr>
        <p:txBody>
          <a:bodyPr wrap="none" rtlCol="0">
            <a:spAutoFit/>
          </a:bodyPr>
          <a:lstStyle/>
          <a:p>
            <a:r>
              <a:rPr lang="en-US" sz="1800" b="1" dirty="0" smtClean="0">
                <a:solidFill>
                  <a:schemeClr val="tx1">
                    <a:lumMod val="65000"/>
                    <a:lumOff val="35000"/>
                  </a:schemeClr>
                </a:solidFill>
                <a:latin typeface="+mn-lt"/>
              </a:rPr>
              <a:t>Site A</a:t>
            </a:r>
            <a:endParaRPr lang="en-US" sz="1800" b="1" dirty="0">
              <a:solidFill>
                <a:schemeClr val="tx1">
                  <a:lumMod val="65000"/>
                  <a:lumOff val="35000"/>
                </a:schemeClr>
              </a:solidFill>
              <a:latin typeface="+mn-lt"/>
            </a:endParaRPr>
          </a:p>
        </p:txBody>
      </p:sp>
      <p:pic>
        <p:nvPicPr>
          <p:cNvPr id="54" name="Picture 115" descr="router-gene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206" y="3124200"/>
            <a:ext cx="672886" cy="47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42"/>
          <p:cNvSpPr txBox="1">
            <a:spLocks noChangeArrowheads="1"/>
          </p:cNvSpPr>
          <p:nvPr/>
        </p:nvSpPr>
        <p:spPr bwMode="auto">
          <a:xfrm>
            <a:off x="5823280" y="3191243"/>
            <a:ext cx="273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smtClean="0">
                <a:solidFill>
                  <a:schemeClr val="tx2">
                    <a:lumMod val="50000"/>
                  </a:schemeClr>
                </a:solidFill>
              </a:rPr>
              <a:t>B</a:t>
            </a:r>
            <a:endParaRPr lang="en-US" altLang="en-US" dirty="0">
              <a:solidFill>
                <a:schemeClr val="tx2">
                  <a:lumMod val="50000"/>
                </a:schemeClr>
              </a:solidFill>
            </a:endParaRPr>
          </a:p>
        </p:txBody>
      </p:sp>
      <p:sp>
        <p:nvSpPr>
          <p:cNvPr id="65" name="TextBox 64"/>
          <p:cNvSpPr txBox="1"/>
          <p:nvPr/>
        </p:nvSpPr>
        <p:spPr>
          <a:xfrm>
            <a:off x="4894712" y="3587815"/>
            <a:ext cx="1636987" cy="369332"/>
          </a:xfrm>
          <a:prstGeom prst="rect">
            <a:avLst/>
          </a:prstGeom>
          <a:noFill/>
        </p:spPr>
        <p:txBody>
          <a:bodyPr wrap="none" rtlCol="0">
            <a:spAutoFit/>
          </a:bodyPr>
          <a:lstStyle/>
          <a:p>
            <a:r>
              <a:rPr lang="en-US" sz="1800" b="1" dirty="0" smtClean="0">
                <a:solidFill>
                  <a:srgbClr val="C00000"/>
                </a:solidFill>
                <a:latin typeface="+mn-lt"/>
              </a:rPr>
              <a:t>192.0.2.150/25</a:t>
            </a:r>
            <a:endParaRPr lang="en-US" sz="1800" b="1" dirty="0">
              <a:solidFill>
                <a:srgbClr val="C00000"/>
              </a:solidFill>
              <a:latin typeface="+mn-lt"/>
            </a:endParaRPr>
          </a:p>
        </p:txBody>
      </p:sp>
      <p:sp>
        <p:nvSpPr>
          <p:cNvPr id="68" name="TextBox 67"/>
          <p:cNvSpPr txBox="1"/>
          <p:nvPr/>
        </p:nvSpPr>
        <p:spPr>
          <a:xfrm>
            <a:off x="7356950" y="838200"/>
            <a:ext cx="725263" cy="369332"/>
          </a:xfrm>
          <a:prstGeom prst="rect">
            <a:avLst/>
          </a:prstGeom>
          <a:noFill/>
        </p:spPr>
        <p:txBody>
          <a:bodyPr wrap="none" rtlCol="0">
            <a:spAutoFit/>
          </a:bodyPr>
          <a:lstStyle/>
          <a:p>
            <a:r>
              <a:rPr lang="en-US" sz="1800" b="1" dirty="0" smtClean="0">
                <a:solidFill>
                  <a:schemeClr val="tx1">
                    <a:lumMod val="65000"/>
                    <a:lumOff val="35000"/>
                  </a:schemeClr>
                </a:solidFill>
                <a:latin typeface="+mn-lt"/>
              </a:rPr>
              <a:t>Site B</a:t>
            </a:r>
            <a:endParaRPr lang="en-US" sz="1800" b="1" dirty="0">
              <a:solidFill>
                <a:schemeClr val="tx1">
                  <a:lumMod val="65000"/>
                  <a:lumOff val="35000"/>
                </a:schemeClr>
              </a:solidFill>
              <a:latin typeface="+mn-lt"/>
            </a:endParaRPr>
          </a:p>
        </p:txBody>
      </p:sp>
      <p:sp>
        <p:nvSpPr>
          <p:cNvPr id="5" name="Oval 4"/>
          <p:cNvSpPr/>
          <p:nvPr/>
        </p:nvSpPr>
        <p:spPr>
          <a:xfrm>
            <a:off x="488891" y="2127872"/>
            <a:ext cx="1813571" cy="1072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028235" y="1828800"/>
            <a:ext cx="851900" cy="369332"/>
          </a:xfrm>
          <a:prstGeom prst="rect">
            <a:avLst/>
          </a:prstGeom>
          <a:noFill/>
        </p:spPr>
        <p:txBody>
          <a:bodyPr wrap="none" rtlCol="0">
            <a:spAutoFit/>
          </a:bodyPr>
          <a:lstStyle/>
          <a:p>
            <a:r>
              <a:rPr lang="en-US" sz="1800" b="1" dirty="0" smtClean="0">
                <a:solidFill>
                  <a:schemeClr val="accent1">
                    <a:lumMod val="50000"/>
                  </a:schemeClr>
                </a:solidFill>
                <a:latin typeface="+mn-lt"/>
              </a:rPr>
              <a:t>Site A1</a:t>
            </a:r>
            <a:endParaRPr lang="en-US" sz="1800" b="1" dirty="0">
              <a:solidFill>
                <a:schemeClr val="accent1">
                  <a:lumMod val="50000"/>
                </a:schemeClr>
              </a:solidFill>
              <a:latin typeface="+mn-lt"/>
            </a:endParaRPr>
          </a:p>
        </p:txBody>
      </p:sp>
      <p:sp>
        <p:nvSpPr>
          <p:cNvPr id="70" name="Oval 69"/>
          <p:cNvSpPr/>
          <p:nvPr/>
        </p:nvSpPr>
        <p:spPr>
          <a:xfrm>
            <a:off x="495197" y="3639818"/>
            <a:ext cx="1813571" cy="1072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969726" y="4317261"/>
            <a:ext cx="851900" cy="369332"/>
          </a:xfrm>
          <a:prstGeom prst="rect">
            <a:avLst/>
          </a:prstGeom>
          <a:noFill/>
        </p:spPr>
        <p:txBody>
          <a:bodyPr wrap="none" rtlCol="0">
            <a:spAutoFit/>
          </a:bodyPr>
          <a:lstStyle/>
          <a:p>
            <a:r>
              <a:rPr lang="en-US" sz="1800" b="1" dirty="0" smtClean="0">
                <a:solidFill>
                  <a:schemeClr val="accent1">
                    <a:lumMod val="50000"/>
                  </a:schemeClr>
                </a:solidFill>
                <a:latin typeface="+mn-lt"/>
              </a:rPr>
              <a:t>Site A2</a:t>
            </a:r>
            <a:endParaRPr lang="en-US" sz="1800" b="1" dirty="0">
              <a:solidFill>
                <a:schemeClr val="accent1">
                  <a:lumMod val="50000"/>
                </a:schemeClr>
              </a:solidFill>
              <a:latin typeface="+mn-lt"/>
            </a:endParaRPr>
          </a:p>
        </p:txBody>
      </p:sp>
      <p:cxnSp>
        <p:nvCxnSpPr>
          <p:cNvPr id="7" name="Straight Connector 6"/>
          <p:cNvCxnSpPr>
            <a:stCxn id="5" idx="5"/>
            <a:endCxn id="38" idx="1"/>
          </p:cNvCxnSpPr>
          <p:nvPr/>
        </p:nvCxnSpPr>
        <p:spPr>
          <a:xfrm>
            <a:off x="2036871" y="3043548"/>
            <a:ext cx="871643" cy="32661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0" idx="7"/>
            <a:endCxn id="38" idx="1"/>
          </p:cNvCxnSpPr>
          <p:nvPr/>
        </p:nvCxnSpPr>
        <p:spPr>
          <a:xfrm flipV="1">
            <a:off x="2043177" y="3370167"/>
            <a:ext cx="865337" cy="4267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Flowchart: Direct Access Storage 16"/>
          <p:cNvSpPr/>
          <p:nvPr/>
        </p:nvSpPr>
        <p:spPr>
          <a:xfrm>
            <a:off x="3581400" y="3206857"/>
            <a:ext cx="2131805" cy="260243"/>
          </a:xfrm>
          <a:prstGeom prst="flowChartMagneticDru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1" dirty="0" err="1" smtClean="0"/>
              <a:t>tunnelAB</a:t>
            </a:r>
            <a:endParaRPr lang="en-US" sz="1800" b="1" dirty="0"/>
          </a:p>
        </p:txBody>
      </p:sp>
      <p:sp>
        <p:nvSpPr>
          <p:cNvPr id="74" name="Oval 73"/>
          <p:cNvSpPr/>
          <p:nvPr/>
        </p:nvSpPr>
        <p:spPr>
          <a:xfrm>
            <a:off x="6627722" y="2051419"/>
            <a:ext cx="1813571" cy="1072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167066" y="1745806"/>
            <a:ext cx="842282" cy="369332"/>
          </a:xfrm>
          <a:prstGeom prst="rect">
            <a:avLst/>
          </a:prstGeom>
          <a:noFill/>
        </p:spPr>
        <p:txBody>
          <a:bodyPr wrap="none" rtlCol="0">
            <a:spAutoFit/>
          </a:bodyPr>
          <a:lstStyle/>
          <a:p>
            <a:r>
              <a:rPr lang="en-US" sz="1800" b="1" dirty="0" smtClean="0">
                <a:solidFill>
                  <a:schemeClr val="accent1">
                    <a:lumMod val="50000"/>
                  </a:schemeClr>
                </a:solidFill>
                <a:latin typeface="+mn-lt"/>
              </a:rPr>
              <a:t>Site B1</a:t>
            </a:r>
            <a:endParaRPr lang="en-US" sz="1800" b="1" dirty="0">
              <a:solidFill>
                <a:schemeClr val="accent1">
                  <a:lumMod val="50000"/>
                </a:schemeClr>
              </a:solidFill>
              <a:latin typeface="+mn-lt"/>
            </a:endParaRPr>
          </a:p>
        </p:txBody>
      </p:sp>
      <p:sp>
        <p:nvSpPr>
          <p:cNvPr id="77" name="Oval 76"/>
          <p:cNvSpPr/>
          <p:nvPr/>
        </p:nvSpPr>
        <p:spPr>
          <a:xfrm>
            <a:off x="6763349" y="3651619"/>
            <a:ext cx="1813571" cy="1072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302693" y="3580111"/>
            <a:ext cx="842282" cy="369332"/>
          </a:xfrm>
          <a:prstGeom prst="rect">
            <a:avLst/>
          </a:prstGeom>
          <a:noFill/>
        </p:spPr>
        <p:txBody>
          <a:bodyPr wrap="none" rtlCol="0">
            <a:spAutoFit/>
          </a:bodyPr>
          <a:lstStyle/>
          <a:p>
            <a:r>
              <a:rPr lang="en-US" sz="1800" b="1" dirty="0" smtClean="0">
                <a:solidFill>
                  <a:schemeClr val="accent1">
                    <a:lumMod val="50000"/>
                  </a:schemeClr>
                </a:solidFill>
                <a:latin typeface="+mn-lt"/>
              </a:rPr>
              <a:t>Site B2</a:t>
            </a:r>
            <a:endParaRPr lang="en-US" sz="1800" b="1" dirty="0">
              <a:solidFill>
                <a:schemeClr val="accent1">
                  <a:lumMod val="50000"/>
                </a:schemeClr>
              </a:solidFill>
              <a:latin typeface="+mn-lt"/>
            </a:endParaRPr>
          </a:p>
        </p:txBody>
      </p:sp>
      <p:cxnSp>
        <p:nvCxnSpPr>
          <p:cNvPr id="80" name="Straight Connector 79"/>
          <p:cNvCxnSpPr>
            <a:stCxn id="54" idx="3"/>
            <a:endCxn id="74" idx="3"/>
          </p:cNvCxnSpPr>
          <p:nvPr/>
        </p:nvCxnSpPr>
        <p:spPr>
          <a:xfrm flipV="1">
            <a:off x="6386092" y="2967095"/>
            <a:ext cx="507221" cy="39391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4" idx="3"/>
            <a:endCxn id="77" idx="1"/>
          </p:cNvCxnSpPr>
          <p:nvPr/>
        </p:nvCxnSpPr>
        <p:spPr>
          <a:xfrm>
            <a:off x="6386092" y="3361010"/>
            <a:ext cx="642848" cy="44771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797671" y="4261558"/>
            <a:ext cx="3345143" cy="919401"/>
          </a:xfrm>
          <a:prstGeom prst="wedgeRoundRectCallout">
            <a:avLst>
              <a:gd name="adj1" fmla="val -35939"/>
              <a:gd name="adj2" fmla="val -89301"/>
              <a:gd name="adj3" fmla="val 16667"/>
            </a:avLst>
          </a:prstGeom>
          <a:noFill/>
          <a:ln>
            <a:solidFill>
              <a:schemeClr val="tx1"/>
            </a:solidFill>
          </a:ln>
        </p:spPr>
        <p:txBody>
          <a:bodyPr wrap="none" rtlCol="0">
            <a:spAutoFit/>
          </a:bodyPr>
          <a:lstStyle/>
          <a:p>
            <a:r>
              <a:rPr lang="en-US" sz="1600" dirty="0" smtClean="0">
                <a:latin typeface="+mn-lt"/>
              </a:rPr>
              <a:t>2002:C000:24B:20E::/</a:t>
            </a:r>
            <a:r>
              <a:rPr lang="en-US" sz="1600" dirty="0" smtClean="0">
                <a:latin typeface="+mn-lt"/>
              </a:rPr>
              <a:t>64 </a:t>
            </a:r>
            <a:r>
              <a:rPr lang="en-US" sz="1600" dirty="0" smtClean="0">
                <a:latin typeface="+mn-lt"/>
                <a:sym typeface="Wingdings" panose="05000000000000000000" pitchFamily="2" charset="2"/>
              </a:rPr>
              <a:t> </a:t>
            </a:r>
            <a:r>
              <a:rPr lang="en-US" sz="1600" dirty="0" smtClean="0">
                <a:latin typeface="+mn-lt"/>
              </a:rPr>
              <a:t>e1</a:t>
            </a:r>
            <a:endParaRPr lang="en-US" sz="1600" dirty="0" smtClean="0">
              <a:latin typeface="+mn-lt"/>
            </a:endParaRPr>
          </a:p>
          <a:p>
            <a:r>
              <a:rPr lang="en-US" sz="1600" dirty="0" smtClean="0">
                <a:latin typeface="+mn-lt"/>
              </a:rPr>
              <a:t>2002:C000:24B:30E::/</a:t>
            </a:r>
            <a:r>
              <a:rPr lang="en-US" sz="1600" dirty="0" smtClean="0">
                <a:latin typeface="+mn-lt"/>
              </a:rPr>
              <a:t>64 </a:t>
            </a:r>
            <a:r>
              <a:rPr lang="en-US" sz="1600" dirty="0" smtClean="0">
                <a:latin typeface="+mn-lt"/>
                <a:sym typeface="Wingdings" panose="05000000000000000000" pitchFamily="2" charset="2"/>
              </a:rPr>
              <a:t> </a:t>
            </a:r>
            <a:r>
              <a:rPr lang="en-US" sz="1600" dirty="0" smtClean="0">
                <a:latin typeface="+mn-lt"/>
              </a:rPr>
              <a:t>e2</a:t>
            </a:r>
            <a:endParaRPr lang="en-US" sz="1600" dirty="0" smtClean="0">
              <a:latin typeface="+mn-lt"/>
            </a:endParaRPr>
          </a:p>
          <a:p>
            <a:r>
              <a:rPr lang="en-US" sz="1600" dirty="0" smtClean="0">
                <a:latin typeface="+mn-lt"/>
              </a:rPr>
              <a:t>2002::/16		</a:t>
            </a:r>
            <a:r>
              <a:rPr lang="en-US" sz="1600" dirty="0" smtClean="0">
                <a:latin typeface="+mn-lt"/>
              </a:rPr>
              <a:t>     </a:t>
            </a:r>
            <a:r>
              <a:rPr lang="en-US" sz="1600" dirty="0" smtClean="0">
                <a:latin typeface="+mn-lt"/>
                <a:sym typeface="Wingdings" panose="05000000000000000000" pitchFamily="2" charset="2"/>
              </a:rPr>
              <a:t> </a:t>
            </a:r>
            <a:r>
              <a:rPr lang="en-US" sz="1600" dirty="0" err="1" smtClean="0">
                <a:latin typeface="+mn-lt"/>
              </a:rPr>
              <a:t>tunnelAB</a:t>
            </a:r>
            <a:endParaRPr lang="en-US" sz="1600" dirty="0">
              <a:latin typeface="+mn-lt"/>
            </a:endParaRPr>
          </a:p>
        </p:txBody>
      </p:sp>
      <p:sp>
        <p:nvSpPr>
          <p:cNvPr id="83" name="TextBox 82"/>
          <p:cNvSpPr txBox="1"/>
          <p:nvPr/>
        </p:nvSpPr>
        <p:spPr>
          <a:xfrm>
            <a:off x="2313094" y="3536618"/>
            <a:ext cx="417102" cy="369332"/>
          </a:xfrm>
          <a:prstGeom prst="rect">
            <a:avLst/>
          </a:prstGeom>
          <a:noFill/>
        </p:spPr>
        <p:txBody>
          <a:bodyPr wrap="none" rtlCol="0">
            <a:spAutoFit/>
          </a:bodyPr>
          <a:lstStyle/>
          <a:p>
            <a:r>
              <a:rPr lang="en-US" sz="1800" b="1" dirty="0" smtClean="0">
                <a:solidFill>
                  <a:schemeClr val="accent5">
                    <a:lumMod val="50000"/>
                  </a:schemeClr>
                </a:solidFill>
                <a:latin typeface="+mn-lt"/>
              </a:rPr>
              <a:t>e2</a:t>
            </a:r>
            <a:endParaRPr lang="en-US" sz="1800" b="1" dirty="0">
              <a:solidFill>
                <a:schemeClr val="accent5">
                  <a:lumMod val="50000"/>
                </a:schemeClr>
              </a:solidFill>
              <a:latin typeface="+mn-lt"/>
            </a:endParaRPr>
          </a:p>
        </p:txBody>
      </p:sp>
      <p:sp>
        <p:nvSpPr>
          <p:cNvPr id="84" name="TextBox 83"/>
          <p:cNvSpPr txBox="1"/>
          <p:nvPr/>
        </p:nvSpPr>
        <p:spPr>
          <a:xfrm>
            <a:off x="2885069" y="946393"/>
            <a:ext cx="3345143" cy="919401"/>
          </a:xfrm>
          <a:prstGeom prst="wedgeRoundRectCallout">
            <a:avLst>
              <a:gd name="adj1" fmla="val 45347"/>
              <a:gd name="adj2" fmla="val 164574"/>
              <a:gd name="adj3" fmla="val 16667"/>
            </a:avLst>
          </a:prstGeom>
          <a:noFill/>
          <a:ln>
            <a:solidFill>
              <a:schemeClr val="tx1"/>
            </a:solidFill>
          </a:ln>
        </p:spPr>
        <p:txBody>
          <a:bodyPr wrap="none" rtlCol="0">
            <a:spAutoFit/>
          </a:bodyPr>
          <a:lstStyle/>
          <a:p>
            <a:r>
              <a:rPr lang="en-US" sz="1600" dirty="0" smtClean="0">
                <a:latin typeface="+mn-lt"/>
              </a:rPr>
              <a:t>2002:C000:296:B1::/64 </a:t>
            </a:r>
            <a:r>
              <a:rPr lang="en-US" sz="1600" dirty="0" smtClean="0">
                <a:latin typeface="+mn-lt"/>
                <a:sym typeface="Wingdings" panose="05000000000000000000" pitchFamily="2" charset="2"/>
              </a:rPr>
              <a:t> </a:t>
            </a:r>
            <a:r>
              <a:rPr lang="en-US" sz="1600" dirty="0" smtClean="0">
                <a:latin typeface="+mn-lt"/>
              </a:rPr>
              <a:t>e1</a:t>
            </a:r>
            <a:endParaRPr lang="en-US" sz="1600" dirty="0" smtClean="0">
              <a:latin typeface="+mn-lt"/>
            </a:endParaRPr>
          </a:p>
          <a:p>
            <a:r>
              <a:rPr lang="en-US" sz="1600" dirty="0" smtClean="0">
                <a:latin typeface="+mn-lt"/>
              </a:rPr>
              <a:t>2002:C000:296:B2::/64 </a:t>
            </a:r>
            <a:r>
              <a:rPr lang="en-US" sz="1600" dirty="0" smtClean="0">
                <a:latin typeface="+mn-lt"/>
                <a:sym typeface="Wingdings" panose="05000000000000000000" pitchFamily="2" charset="2"/>
              </a:rPr>
              <a:t> </a:t>
            </a:r>
            <a:r>
              <a:rPr lang="en-US" sz="1600" dirty="0" smtClean="0">
                <a:latin typeface="+mn-lt"/>
              </a:rPr>
              <a:t>e2</a:t>
            </a:r>
            <a:endParaRPr lang="en-US" sz="1600" dirty="0" smtClean="0">
              <a:latin typeface="+mn-lt"/>
            </a:endParaRPr>
          </a:p>
          <a:p>
            <a:r>
              <a:rPr lang="en-US" sz="1600" dirty="0" smtClean="0">
                <a:latin typeface="+mn-lt"/>
              </a:rPr>
              <a:t>2002::/16		</a:t>
            </a:r>
            <a:r>
              <a:rPr lang="en-US" sz="1600" dirty="0" smtClean="0">
                <a:latin typeface="+mn-lt"/>
              </a:rPr>
              <a:t>     </a:t>
            </a:r>
            <a:r>
              <a:rPr lang="en-US" sz="1600" dirty="0" smtClean="0">
                <a:latin typeface="+mn-lt"/>
                <a:sym typeface="Wingdings" panose="05000000000000000000" pitchFamily="2" charset="2"/>
              </a:rPr>
              <a:t> </a:t>
            </a:r>
            <a:r>
              <a:rPr lang="en-US" sz="1600" dirty="0" err="1" smtClean="0">
                <a:latin typeface="+mn-lt"/>
              </a:rPr>
              <a:t>tunnelAB</a:t>
            </a:r>
            <a:endParaRPr lang="en-US" sz="1600" dirty="0">
              <a:latin typeface="+mn-lt"/>
            </a:endParaRPr>
          </a:p>
        </p:txBody>
      </p:sp>
      <p:sp>
        <p:nvSpPr>
          <p:cNvPr id="85" name="TextBox 84"/>
          <p:cNvSpPr txBox="1"/>
          <p:nvPr/>
        </p:nvSpPr>
        <p:spPr>
          <a:xfrm>
            <a:off x="6390303" y="2815169"/>
            <a:ext cx="417102" cy="369332"/>
          </a:xfrm>
          <a:prstGeom prst="rect">
            <a:avLst/>
          </a:prstGeom>
          <a:noFill/>
        </p:spPr>
        <p:txBody>
          <a:bodyPr wrap="none" rtlCol="0">
            <a:spAutoFit/>
          </a:bodyPr>
          <a:lstStyle/>
          <a:p>
            <a:r>
              <a:rPr lang="en-US" sz="1800" b="1" dirty="0" smtClean="0">
                <a:solidFill>
                  <a:schemeClr val="accent5">
                    <a:lumMod val="50000"/>
                  </a:schemeClr>
                </a:solidFill>
                <a:latin typeface="+mn-lt"/>
              </a:rPr>
              <a:t>e1</a:t>
            </a:r>
            <a:endParaRPr lang="en-US" sz="1800" b="1" dirty="0">
              <a:solidFill>
                <a:schemeClr val="accent5">
                  <a:lumMod val="50000"/>
                </a:schemeClr>
              </a:solidFill>
              <a:latin typeface="+mn-lt"/>
            </a:endParaRPr>
          </a:p>
        </p:txBody>
      </p:sp>
      <p:sp>
        <p:nvSpPr>
          <p:cNvPr id="86" name="TextBox 85"/>
          <p:cNvSpPr txBox="1"/>
          <p:nvPr/>
        </p:nvSpPr>
        <p:spPr>
          <a:xfrm>
            <a:off x="6753956" y="3381900"/>
            <a:ext cx="417102" cy="369332"/>
          </a:xfrm>
          <a:prstGeom prst="rect">
            <a:avLst/>
          </a:prstGeom>
          <a:noFill/>
        </p:spPr>
        <p:txBody>
          <a:bodyPr wrap="none" rtlCol="0">
            <a:spAutoFit/>
          </a:bodyPr>
          <a:lstStyle/>
          <a:p>
            <a:r>
              <a:rPr lang="en-US" sz="1800" b="1" dirty="0" smtClean="0">
                <a:solidFill>
                  <a:schemeClr val="accent5">
                    <a:lumMod val="50000"/>
                  </a:schemeClr>
                </a:solidFill>
                <a:latin typeface="+mn-lt"/>
              </a:rPr>
              <a:t>e2</a:t>
            </a:r>
            <a:endParaRPr lang="en-US" sz="1800" b="1" dirty="0">
              <a:solidFill>
                <a:schemeClr val="accent5">
                  <a:lumMod val="50000"/>
                </a:schemeClr>
              </a:solidFill>
              <a:latin typeface="+mn-lt"/>
            </a:endParaRPr>
          </a:p>
        </p:txBody>
      </p:sp>
      <p:pic>
        <p:nvPicPr>
          <p:cNvPr id="87" name="Picture 148"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90" y="4717571"/>
            <a:ext cx="624445" cy="519956"/>
          </a:xfrm>
          <a:prstGeom prst="rect">
            <a:avLst/>
          </a:prstGeom>
          <a:noFill/>
          <a:ln>
            <a:noFill/>
          </a:ln>
        </p:spPr>
      </p:pic>
      <p:sp>
        <p:nvSpPr>
          <p:cNvPr id="88" name="TextBox 87"/>
          <p:cNvSpPr txBox="1"/>
          <p:nvPr/>
        </p:nvSpPr>
        <p:spPr>
          <a:xfrm>
            <a:off x="131247" y="5237782"/>
            <a:ext cx="2390398" cy="369332"/>
          </a:xfrm>
          <a:prstGeom prst="rect">
            <a:avLst/>
          </a:prstGeom>
          <a:noFill/>
        </p:spPr>
        <p:txBody>
          <a:bodyPr wrap="none" rtlCol="0">
            <a:spAutoFit/>
          </a:bodyPr>
          <a:lstStyle/>
          <a:p>
            <a:r>
              <a:rPr lang="en-US" sz="1800" b="1" dirty="0" smtClean="0">
                <a:solidFill>
                  <a:schemeClr val="accent2"/>
                </a:solidFill>
                <a:latin typeface="+mn-lt"/>
              </a:rPr>
              <a:t>2002:C000:024B:30E::1</a:t>
            </a:r>
            <a:endParaRPr lang="en-US" sz="1800" b="1" dirty="0">
              <a:solidFill>
                <a:schemeClr val="accent2"/>
              </a:solidFill>
              <a:latin typeface="+mn-lt"/>
            </a:endParaRPr>
          </a:p>
        </p:txBody>
      </p:sp>
      <p:pic>
        <p:nvPicPr>
          <p:cNvPr id="89" name="Picture 122" descr="moni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1374" y="4602379"/>
            <a:ext cx="631311" cy="56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89"/>
          <p:cNvSpPr txBox="1"/>
          <p:nvPr/>
        </p:nvSpPr>
        <p:spPr>
          <a:xfrm>
            <a:off x="6531699" y="5237782"/>
            <a:ext cx="2278188" cy="369332"/>
          </a:xfrm>
          <a:prstGeom prst="rect">
            <a:avLst/>
          </a:prstGeom>
          <a:noFill/>
        </p:spPr>
        <p:txBody>
          <a:bodyPr wrap="none" rtlCol="0">
            <a:spAutoFit/>
          </a:bodyPr>
          <a:lstStyle/>
          <a:p>
            <a:r>
              <a:rPr lang="en-US" sz="1800" b="1" dirty="0" smtClean="0">
                <a:solidFill>
                  <a:schemeClr val="accent2"/>
                </a:solidFill>
                <a:latin typeface="+mn-lt"/>
              </a:rPr>
              <a:t>2002:C000:0296:B2::1</a:t>
            </a:r>
            <a:endParaRPr lang="en-US" sz="1800" b="1" dirty="0">
              <a:solidFill>
                <a:schemeClr val="accent2"/>
              </a:solidFill>
              <a:latin typeface="+mn-lt"/>
            </a:endParaRPr>
          </a:p>
        </p:txBody>
      </p:sp>
      <p:pic>
        <p:nvPicPr>
          <p:cNvPr id="91" name="Picture 148"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103" y="2727099"/>
            <a:ext cx="607854" cy="506141"/>
          </a:xfrm>
          <a:prstGeom prst="rect">
            <a:avLst/>
          </a:prstGeom>
          <a:noFill/>
          <a:ln>
            <a:noFill/>
          </a:ln>
        </p:spPr>
      </p:pic>
      <p:sp>
        <p:nvSpPr>
          <p:cNvPr id="92" name="TextBox 91"/>
          <p:cNvSpPr txBox="1"/>
          <p:nvPr/>
        </p:nvSpPr>
        <p:spPr>
          <a:xfrm>
            <a:off x="6670897" y="3170295"/>
            <a:ext cx="2278188" cy="369332"/>
          </a:xfrm>
          <a:prstGeom prst="rect">
            <a:avLst/>
          </a:prstGeom>
          <a:noFill/>
        </p:spPr>
        <p:txBody>
          <a:bodyPr wrap="none" rtlCol="0">
            <a:spAutoFit/>
          </a:bodyPr>
          <a:lstStyle/>
          <a:p>
            <a:r>
              <a:rPr lang="en-US" sz="1800" b="1" dirty="0" smtClean="0">
                <a:solidFill>
                  <a:schemeClr val="accent2"/>
                </a:solidFill>
                <a:latin typeface="+mn-lt"/>
              </a:rPr>
              <a:t>2002:C000:0296:B1::1</a:t>
            </a:r>
            <a:endParaRPr lang="en-US" sz="1800" b="1" dirty="0">
              <a:solidFill>
                <a:schemeClr val="accent2"/>
              </a:solidFill>
              <a:latin typeface="+mn-lt"/>
            </a:endParaRPr>
          </a:p>
        </p:txBody>
      </p:sp>
      <p:pic>
        <p:nvPicPr>
          <p:cNvPr id="93" name="Picture 148"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51" y="2680444"/>
            <a:ext cx="624445" cy="519956"/>
          </a:xfrm>
          <a:prstGeom prst="rect">
            <a:avLst/>
          </a:prstGeom>
          <a:noFill/>
          <a:ln>
            <a:noFill/>
          </a:ln>
        </p:spPr>
      </p:pic>
      <p:sp>
        <p:nvSpPr>
          <p:cNvPr id="94" name="TextBox 93"/>
          <p:cNvSpPr txBox="1"/>
          <p:nvPr/>
        </p:nvSpPr>
        <p:spPr>
          <a:xfrm>
            <a:off x="81744" y="3164523"/>
            <a:ext cx="2390398" cy="369332"/>
          </a:xfrm>
          <a:prstGeom prst="rect">
            <a:avLst/>
          </a:prstGeom>
          <a:noFill/>
        </p:spPr>
        <p:txBody>
          <a:bodyPr wrap="none" rtlCol="0">
            <a:spAutoFit/>
          </a:bodyPr>
          <a:lstStyle/>
          <a:p>
            <a:r>
              <a:rPr lang="en-US" sz="1800" b="1" dirty="0" smtClean="0">
                <a:solidFill>
                  <a:schemeClr val="accent2"/>
                </a:solidFill>
                <a:latin typeface="+mn-lt"/>
              </a:rPr>
              <a:t>2002:C000:024B:20E::1</a:t>
            </a:r>
            <a:endParaRPr lang="en-US" sz="1800" b="1" dirty="0">
              <a:solidFill>
                <a:schemeClr val="accent2"/>
              </a:solidFill>
              <a:latin typeface="+mn-lt"/>
            </a:endParaRPr>
          </a:p>
        </p:txBody>
      </p:sp>
      <p:sp>
        <p:nvSpPr>
          <p:cNvPr id="48" name="TextBox 47"/>
          <p:cNvSpPr txBox="1"/>
          <p:nvPr/>
        </p:nvSpPr>
        <p:spPr>
          <a:xfrm>
            <a:off x="937496" y="5774575"/>
            <a:ext cx="2904131" cy="677585"/>
          </a:xfrm>
          <a:prstGeom prst="snipRoundRect">
            <a:avLst/>
          </a:prstGeom>
          <a:noFill/>
          <a:ln>
            <a:solidFill>
              <a:srgbClr val="C00000"/>
            </a:solidFill>
          </a:ln>
        </p:spPr>
        <p:txBody>
          <a:bodyPr wrap="none" rtlCol="0">
            <a:spAutoFit/>
          </a:bodyPr>
          <a:lstStyle/>
          <a:p>
            <a:r>
              <a:rPr lang="en-US" sz="1800" b="1" dirty="0" err="1" smtClean="0">
                <a:solidFill>
                  <a:srgbClr val="C00000"/>
                </a:solidFill>
                <a:latin typeface="+mn-lt"/>
              </a:rPr>
              <a:t>Src</a:t>
            </a:r>
            <a:r>
              <a:rPr lang="en-US" sz="1800" b="1" dirty="0" smtClean="0">
                <a:solidFill>
                  <a:srgbClr val="C00000"/>
                </a:solidFill>
                <a:latin typeface="+mn-lt"/>
              </a:rPr>
              <a:t>: 2002:C000:024B:30E::1</a:t>
            </a:r>
          </a:p>
          <a:p>
            <a:r>
              <a:rPr lang="en-US" sz="1800" b="1" dirty="0" err="1" smtClean="0">
                <a:solidFill>
                  <a:srgbClr val="C00000"/>
                </a:solidFill>
                <a:latin typeface="+mn-lt"/>
              </a:rPr>
              <a:t>Dst</a:t>
            </a:r>
            <a:r>
              <a:rPr lang="en-US" sz="1800" b="1" dirty="0" smtClean="0">
                <a:solidFill>
                  <a:srgbClr val="C00000"/>
                </a:solidFill>
                <a:latin typeface="+mn-lt"/>
              </a:rPr>
              <a:t>: 2002:C000:024B:20E::1</a:t>
            </a:r>
            <a:endParaRPr lang="en-US" sz="1800" b="1" dirty="0">
              <a:solidFill>
                <a:srgbClr val="C00000"/>
              </a:solidFill>
              <a:latin typeface="+mn-lt"/>
            </a:endParaRPr>
          </a:p>
        </p:txBody>
      </p:sp>
      <p:sp>
        <p:nvSpPr>
          <p:cNvPr id="49" name="TextBox 48"/>
          <p:cNvSpPr txBox="1"/>
          <p:nvPr/>
        </p:nvSpPr>
        <p:spPr>
          <a:xfrm>
            <a:off x="1433003" y="5929786"/>
            <a:ext cx="2904131" cy="677585"/>
          </a:xfrm>
          <a:prstGeom prst="snipRoundRect">
            <a:avLst/>
          </a:prstGeom>
          <a:noFill/>
          <a:ln>
            <a:solidFill>
              <a:srgbClr val="C00000"/>
            </a:solidFill>
          </a:ln>
        </p:spPr>
        <p:txBody>
          <a:bodyPr wrap="none" rtlCol="0">
            <a:spAutoFit/>
          </a:bodyPr>
          <a:lstStyle/>
          <a:p>
            <a:r>
              <a:rPr lang="en-US" sz="1800" b="1" dirty="0" err="1" smtClean="0">
                <a:solidFill>
                  <a:srgbClr val="C00000"/>
                </a:solidFill>
                <a:latin typeface="+mn-lt"/>
              </a:rPr>
              <a:t>Src</a:t>
            </a:r>
            <a:r>
              <a:rPr lang="en-US" sz="1800" b="1" dirty="0" smtClean="0">
                <a:solidFill>
                  <a:srgbClr val="C00000"/>
                </a:solidFill>
                <a:latin typeface="+mn-lt"/>
              </a:rPr>
              <a:t>: 2002:C000:024B:30E::1</a:t>
            </a:r>
          </a:p>
          <a:p>
            <a:r>
              <a:rPr lang="en-US" sz="1800" b="1" dirty="0" err="1" smtClean="0">
                <a:solidFill>
                  <a:srgbClr val="C00000"/>
                </a:solidFill>
                <a:latin typeface="+mn-lt"/>
              </a:rPr>
              <a:t>Dst</a:t>
            </a:r>
            <a:r>
              <a:rPr lang="en-US" sz="1800" b="1" dirty="0" smtClean="0">
                <a:solidFill>
                  <a:srgbClr val="C00000"/>
                </a:solidFill>
                <a:latin typeface="+mn-lt"/>
              </a:rPr>
              <a:t>: 2002:C000:0296:B2::1</a:t>
            </a:r>
            <a:endParaRPr lang="en-US" sz="1800" b="1" dirty="0">
              <a:solidFill>
                <a:srgbClr val="C00000"/>
              </a:solidFill>
              <a:latin typeface="+mn-lt"/>
            </a:endParaRPr>
          </a:p>
        </p:txBody>
      </p:sp>
    </p:spTree>
    <p:extLst>
      <p:ext uri="{BB962C8B-B14F-4D97-AF65-F5344CB8AC3E}">
        <p14:creationId xmlns:p14="http://schemas.microsoft.com/office/powerpoint/2010/main" val="100863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49"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6RD Tunnel</a:t>
            </a:r>
            <a:endParaRPr lang="en-US" dirty="0"/>
          </a:p>
        </p:txBody>
      </p:sp>
      <p:sp>
        <p:nvSpPr>
          <p:cNvPr id="3" name="Content Placeholder 2"/>
          <p:cNvSpPr>
            <a:spLocks noGrp="1"/>
          </p:cNvSpPr>
          <p:nvPr>
            <p:ph idx="1"/>
          </p:nvPr>
        </p:nvSpPr>
        <p:spPr>
          <a:xfrm>
            <a:off x="628650" y="1828800"/>
            <a:ext cx="7886700" cy="4351338"/>
          </a:xfrm>
        </p:spPr>
        <p:txBody>
          <a:bodyPr/>
          <a:lstStyle/>
          <a:p>
            <a:r>
              <a:rPr lang="en-US" dirty="0"/>
              <a:t> IPv6 Rapid Deployment on IPv4 Infrastructures (6rd</a:t>
            </a:r>
            <a:r>
              <a:rPr lang="en-US" dirty="0" smtClean="0"/>
              <a:t>) – RFC 5969</a:t>
            </a:r>
          </a:p>
          <a:p>
            <a:r>
              <a:rPr lang="en-US" dirty="0" smtClean="0"/>
              <a:t>Utilize an </a:t>
            </a:r>
            <a:r>
              <a:rPr lang="en-US" dirty="0"/>
              <a:t>SP's own IPv6 </a:t>
            </a:r>
            <a:r>
              <a:rPr lang="en-US" dirty="0" smtClean="0"/>
              <a:t>address prefix </a:t>
            </a:r>
            <a:r>
              <a:rPr lang="en-US" dirty="0"/>
              <a:t>rather than a well-known prefix (2002::/16)</a:t>
            </a:r>
            <a:endParaRPr lang="en-US" dirty="0" smtClean="0"/>
          </a:p>
          <a:p>
            <a:endParaRPr lang="en-US" dirty="0"/>
          </a:p>
        </p:txBody>
      </p:sp>
    </p:spTree>
    <p:extLst>
      <p:ext uri="{BB962C8B-B14F-4D97-AF65-F5344CB8AC3E}">
        <p14:creationId xmlns:p14="http://schemas.microsoft.com/office/powerpoint/2010/main" val="1136974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6RD Address Format</a:t>
            </a:r>
            <a:endParaRPr lang="en-US" dirty="0"/>
          </a:p>
        </p:txBody>
      </p:sp>
      <p:sp>
        <p:nvSpPr>
          <p:cNvPr id="3" name="Rectangle 2"/>
          <p:cNvSpPr/>
          <p:nvPr/>
        </p:nvSpPr>
        <p:spPr>
          <a:xfrm>
            <a:off x="533400" y="1447800"/>
            <a:ext cx="2133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6rd delegated prefix</a:t>
            </a:r>
            <a:endParaRPr lang="en-US" sz="1800" dirty="0">
              <a:solidFill>
                <a:schemeClr val="tx1"/>
              </a:solidFill>
            </a:endParaRPr>
          </a:p>
        </p:txBody>
      </p:sp>
      <p:sp>
        <p:nvSpPr>
          <p:cNvPr id="5" name="Rectangle 4"/>
          <p:cNvSpPr/>
          <p:nvPr/>
        </p:nvSpPr>
        <p:spPr>
          <a:xfrm>
            <a:off x="2667000" y="1447800"/>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addr</a:t>
            </a:r>
            <a:r>
              <a:rPr lang="en-US" sz="1800" dirty="0" smtClean="0">
                <a:solidFill>
                  <a:schemeClr val="tx1"/>
                </a:solidFill>
              </a:rPr>
              <a:t> bits</a:t>
            </a:r>
            <a:endParaRPr lang="en-US" sz="1800" dirty="0">
              <a:solidFill>
                <a:schemeClr val="tx1"/>
              </a:solidFill>
            </a:endParaRPr>
          </a:p>
        </p:txBody>
      </p:sp>
      <p:sp>
        <p:nvSpPr>
          <p:cNvPr id="6" name="Rectangle 5"/>
          <p:cNvSpPr/>
          <p:nvPr/>
        </p:nvSpPr>
        <p:spPr>
          <a:xfrm>
            <a:off x="4191000" y="1447800"/>
            <a:ext cx="1143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Subnet ID</a:t>
            </a:r>
            <a:endParaRPr lang="en-US" sz="1800" dirty="0">
              <a:solidFill>
                <a:schemeClr val="tx1"/>
              </a:solidFill>
            </a:endParaRPr>
          </a:p>
        </p:txBody>
      </p:sp>
      <p:sp>
        <p:nvSpPr>
          <p:cNvPr id="7" name="Rectangle 6"/>
          <p:cNvSpPr/>
          <p:nvPr/>
        </p:nvSpPr>
        <p:spPr>
          <a:xfrm>
            <a:off x="5334000" y="1447800"/>
            <a:ext cx="3429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Intf</a:t>
            </a:r>
            <a:r>
              <a:rPr lang="en-US" sz="1800" dirty="0" smtClean="0">
                <a:solidFill>
                  <a:schemeClr val="tx1"/>
                </a:solidFill>
              </a:rPr>
              <a:t> ID</a:t>
            </a:r>
            <a:endParaRPr lang="en-US" sz="1800" dirty="0">
              <a:solidFill>
                <a:schemeClr val="tx1"/>
              </a:solidFill>
            </a:endParaRPr>
          </a:p>
        </p:txBody>
      </p:sp>
      <p:sp>
        <p:nvSpPr>
          <p:cNvPr id="8" name="Left Brace 7"/>
          <p:cNvSpPr/>
          <p:nvPr/>
        </p:nvSpPr>
        <p:spPr>
          <a:xfrm rot="16200000">
            <a:off x="6934200" y="457200"/>
            <a:ext cx="228600"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629400" y="2438399"/>
            <a:ext cx="806631" cy="369332"/>
          </a:xfrm>
          <a:prstGeom prst="rect">
            <a:avLst/>
          </a:prstGeom>
          <a:noFill/>
        </p:spPr>
        <p:txBody>
          <a:bodyPr wrap="none" rtlCol="0">
            <a:spAutoFit/>
          </a:bodyPr>
          <a:lstStyle/>
          <a:p>
            <a:r>
              <a:rPr lang="en-US" sz="1800" dirty="0" smtClean="0">
                <a:latin typeface="+mj-lt"/>
              </a:rPr>
              <a:t>64 bits</a:t>
            </a:r>
            <a:endParaRPr lang="en-US" sz="1800" dirty="0">
              <a:latin typeface="+mj-lt"/>
            </a:endParaRPr>
          </a:p>
        </p:txBody>
      </p:sp>
      <p:sp>
        <p:nvSpPr>
          <p:cNvPr id="10" name="Left Brace 9"/>
          <p:cNvSpPr/>
          <p:nvPr/>
        </p:nvSpPr>
        <p:spPr>
          <a:xfrm rot="16200000">
            <a:off x="1497050" y="1116050"/>
            <a:ext cx="228601" cy="21112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a:off x="3332355" y="1427355"/>
            <a:ext cx="228602" cy="1488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6200000">
            <a:off x="4665856" y="1617856"/>
            <a:ext cx="228600" cy="11076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196884" y="2432822"/>
            <a:ext cx="721672" cy="369332"/>
          </a:xfrm>
          <a:prstGeom prst="rect">
            <a:avLst/>
          </a:prstGeom>
          <a:noFill/>
        </p:spPr>
        <p:txBody>
          <a:bodyPr wrap="none" rtlCol="0">
            <a:spAutoFit/>
          </a:bodyPr>
          <a:lstStyle/>
          <a:p>
            <a:r>
              <a:rPr lang="en-US" sz="1800" dirty="0" smtClean="0">
                <a:latin typeface="+mj-lt"/>
              </a:rPr>
              <a:t>N bits</a:t>
            </a:r>
            <a:endParaRPr lang="en-US" sz="1800" dirty="0">
              <a:latin typeface="+mj-lt"/>
            </a:endParaRPr>
          </a:p>
        </p:txBody>
      </p:sp>
      <p:sp>
        <p:nvSpPr>
          <p:cNvPr id="14" name="TextBox 13"/>
          <p:cNvSpPr txBox="1"/>
          <p:nvPr/>
        </p:nvSpPr>
        <p:spPr>
          <a:xfrm>
            <a:off x="3043340" y="2465086"/>
            <a:ext cx="769763" cy="369332"/>
          </a:xfrm>
          <a:prstGeom prst="rect">
            <a:avLst/>
          </a:prstGeom>
          <a:noFill/>
        </p:spPr>
        <p:txBody>
          <a:bodyPr wrap="none" rtlCol="0">
            <a:spAutoFit/>
          </a:bodyPr>
          <a:lstStyle/>
          <a:p>
            <a:r>
              <a:rPr lang="en-US" sz="1800" dirty="0" smtClean="0">
                <a:latin typeface="+mj-lt"/>
              </a:rPr>
              <a:t>M bits</a:t>
            </a:r>
            <a:endParaRPr lang="en-US" sz="1800" dirty="0">
              <a:latin typeface="+mj-lt"/>
            </a:endParaRPr>
          </a:p>
        </p:txBody>
      </p:sp>
      <p:sp>
        <p:nvSpPr>
          <p:cNvPr id="15" name="TextBox 14"/>
          <p:cNvSpPr txBox="1"/>
          <p:nvPr/>
        </p:nvSpPr>
        <p:spPr>
          <a:xfrm>
            <a:off x="4492083" y="2432822"/>
            <a:ext cx="681597" cy="369332"/>
          </a:xfrm>
          <a:prstGeom prst="rect">
            <a:avLst/>
          </a:prstGeom>
          <a:noFill/>
        </p:spPr>
        <p:txBody>
          <a:bodyPr wrap="none" rtlCol="0">
            <a:spAutoFit/>
          </a:bodyPr>
          <a:lstStyle/>
          <a:p>
            <a:r>
              <a:rPr lang="en-US" sz="1800" dirty="0" smtClean="0">
                <a:latin typeface="+mj-lt"/>
              </a:rPr>
              <a:t>Z bits</a:t>
            </a:r>
            <a:endParaRPr lang="en-US" sz="1800" dirty="0">
              <a:latin typeface="+mj-lt"/>
            </a:endParaRPr>
          </a:p>
        </p:txBody>
      </p:sp>
      <p:sp>
        <p:nvSpPr>
          <p:cNvPr id="16" name="TextBox 15"/>
          <p:cNvSpPr txBox="1"/>
          <p:nvPr/>
        </p:nvSpPr>
        <p:spPr>
          <a:xfrm>
            <a:off x="2303991" y="2834418"/>
            <a:ext cx="1922321" cy="369332"/>
          </a:xfrm>
          <a:prstGeom prst="rect">
            <a:avLst/>
          </a:prstGeom>
          <a:noFill/>
        </p:spPr>
        <p:txBody>
          <a:bodyPr wrap="none" rtlCol="0">
            <a:spAutoFit/>
          </a:bodyPr>
          <a:lstStyle/>
          <a:p>
            <a:r>
              <a:rPr lang="en-US" sz="1800" dirty="0" smtClean="0">
                <a:latin typeface="+mj-lt"/>
              </a:rPr>
              <a:t>N + M + Z = 64 bits</a:t>
            </a:r>
            <a:endParaRPr lang="en-US" sz="1800" dirty="0">
              <a:latin typeface="+mj-lt"/>
            </a:endParaRPr>
          </a:p>
        </p:txBody>
      </p:sp>
      <p:graphicFrame>
        <p:nvGraphicFramePr>
          <p:cNvPr id="18" name="Table 17"/>
          <p:cNvGraphicFramePr>
            <a:graphicFrameLocks noGrp="1"/>
          </p:cNvGraphicFramePr>
          <p:nvPr>
            <p:extLst/>
          </p:nvPr>
        </p:nvGraphicFramePr>
        <p:xfrm>
          <a:off x="765103" y="46482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Parameter</a:t>
                      </a:r>
                      <a:endParaRPr lang="en-US" dirty="0"/>
                    </a:p>
                  </a:txBody>
                  <a:tcPr/>
                </a:tc>
                <a:tc>
                  <a:txBody>
                    <a:bodyPr/>
                    <a:lstStyle/>
                    <a:p>
                      <a:r>
                        <a:rPr lang="en-US" dirty="0" smtClean="0"/>
                        <a:t>Value</a:t>
                      </a:r>
                      <a:endParaRPr lang="en-US" dirty="0"/>
                    </a:p>
                  </a:txBody>
                  <a:tcPr/>
                </a:tc>
              </a:tr>
              <a:tr h="370840">
                <a:tc>
                  <a:txBody>
                    <a:bodyPr/>
                    <a:lstStyle/>
                    <a:p>
                      <a:r>
                        <a:rPr lang="en-US" dirty="0" smtClean="0"/>
                        <a:t>6rd Prefix/length</a:t>
                      </a:r>
                      <a:endParaRPr lang="en-US" dirty="0"/>
                    </a:p>
                  </a:txBody>
                  <a:tcPr/>
                </a:tc>
                <a:tc>
                  <a:txBody>
                    <a:bodyPr/>
                    <a:lstStyle/>
                    <a:p>
                      <a:r>
                        <a:rPr lang="en-US" dirty="0" smtClean="0"/>
                        <a:t>2001:DB8::/32</a:t>
                      </a:r>
                      <a:endParaRPr lang="en-US" dirty="0"/>
                    </a:p>
                  </a:txBody>
                  <a:tcPr/>
                </a:tc>
              </a:tr>
              <a:tr h="370840">
                <a:tc>
                  <a:txBody>
                    <a:bodyPr/>
                    <a:lstStyle/>
                    <a:p>
                      <a:r>
                        <a:rPr lang="en-US" dirty="0" smtClean="0"/>
                        <a:t>IPv4 Common prefix/length</a:t>
                      </a:r>
                      <a:endParaRPr lang="en-US" dirty="0"/>
                    </a:p>
                  </a:txBody>
                  <a:tcPr/>
                </a:tc>
                <a:tc>
                  <a:txBody>
                    <a:bodyPr/>
                    <a:lstStyle/>
                    <a:p>
                      <a:r>
                        <a:rPr lang="en-US" dirty="0" smtClean="0"/>
                        <a:t>10.1.0.0/16</a:t>
                      </a:r>
                      <a:endParaRPr lang="en-US" dirty="0"/>
                    </a:p>
                  </a:txBody>
                  <a:tcPr/>
                </a:tc>
              </a:tr>
              <a:tr h="370840">
                <a:tc>
                  <a:txBody>
                    <a:bodyPr/>
                    <a:lstStyle/>
                    <a:p>
                      <a:r>
                        <a:rPr lang="en-US" dirty="0" smtClean="0"/>
                        <a:t>IPv4</a:t>
                      </a:r>
                      <a:r>
                        <a:rPr lang="en-US" baseline="0" dirty="0" smtClean="0"/>
                        <a:t> Common suffix/length</a:t>
                      </a:r>
                      <a:endParaRPr lang="en-US" dirty="0"/>
                    </a:p>
                  </a:txBody>
                  <a:tcPr/>
                </a:tc>
                <a:tc>
                  <a:txBody>
                    <a:bodyPr/>
                    <a:lstStyle/>
                    <a:p>
                      <a:r>
                        <a:rPr lang="en-US" dirty="0" smtClean="0"/>
                        <a:t>0.0.0.1/8</a:t>
                      </a:r>
                      <a:endParaRPr lang="en-US" dirty="0"/>
                    </a:p>
                  </a:txBody>
                  <a:tcPr/>
                </a:tc>
              </a:tr>
            </a:tbl>
          </a:graphicData>
        </a:graphic>
      </p:graphicFrame>
      <p:sp>
        <p:nvSpPr>
          <p:cNvPr id="19" name="Rectangle 18"/>
          <p:cNvSpPr/>
          <p:nvPr/>
        </p:nvSpPr>
        <p:spPr>
          <a:xfrm>
            <a:off x="2713463"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IPv4 </a:t>
            </a:r>
            <a:r>
              <a:rPr lang="en-US" sz="1800" dirty="0" err="1" smtClean="0">
                <a:solidFill>
                  <a:schemeClr val="tx1"/>
                </a:solidFill>
              </a:rPr>
              <a:t>addr</a:t>
            </a:r>
            <a:r>
              <a:rPr lang="en-US" sz="1800" dirty="0" smtClean="0">
                <a:solidFill>
                  <a:schemeClr val="tx1"/>
                </a:solidFill>
              </a:rPr>
              <a:t> bits</a:t>
            </a:r>
            <a:endParaRPr lang="en-US" sz="1800" dirty="0">
              <a:solidFill>
                <a:schemeClr val="tx1"/>
              </a:solidFill>
            </a:endParaRPr>
          </a:p>
        </p:txBody>
      </p:sp>
      <p:sp>
        <p:nvSpPr>
          <p:cNvPr id="20" name="Rectangle 19"/>
          <p:cNvSpPr/>
          <p:nvPr/>
        </p:nvSpPr>
        <p:spPr>
          <a:xfrm>
            <a:off x="1178312"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Common prefix</a:t>
            </a:r>
            <a:endParaRPr lang="en-US" sz="1800" dirty="0">
              <a:solidFill>
                <a:schemeClr val="tx1"/>
              </a:solidFill>
            </a:endParaRPr>
          </a:p>
        </p:txBody>
      </p:sp>
      <p:sp>
        <p:nvSpPr>
          <p:cNvPr id="21" name="Rectangle 20"/>
          <p:cNvSpPr/>
          <p:nvPr/>
        </p:nvSpPr>
        <p:spPr>
          <a:xfrm>
            <a:off x="4226312" y="3675968"/>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Common Suffix</a:t>
            </a:r>
            <a:endParaRPr lang="en-US" sz="1800" dirty="0">
              <a:solidFill>
                <a:schemeClr val="tx1"/>
              </a:solidFill>
            </a:endParaRPr>
          </a:p>
        </p:txBody>
      </p:sp>
    </p:spTree>
    <p:extLst>
      <p:ext uri="{BB962C8B-B14F-4D97-AF65-F5344CB8AC3E}">
        <p14:creationId xmlns:p14="http://schemas.microsoft.com/office/powerpoint/2010/main" val="20122623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19400" y="1817935"/>
            <a:ext cx="3810000" cy="1066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IPv4 Network</a:t>
            </a:r>
            <a:endParaRPr lang="en-US" dirty="0">
              <a:solidFill>
                <a:schemeClr val="tx1"/>
              </a:solidFill>
            </a:endParaRPr>
          </a:p>
        </p:txBody>
      </p:sp>
      <p:sp>
        <p:nvSpPr>
          <p:cNvPr id="3" name="Can 2"/>
          <p:cNvSpPr/>
          <p:nvPr/>
        </p:nvSpPr>
        <p:spPr>
          <a:xfrm>
            <a:off x="24384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CE1</a:t>
            </a:r>
            <a:endParaRPr lang="en-US" dirty="0">
              <a:solidFill>
                <a:schemeClr val="tx1"/>
              </a:solidFill>
            </a:endParaRPr>
          </a:p>
        </p:txBody>
      </p:sp>
      <p:sp>
        <p:nvSpPr>
          <p:cNvPr id="4" name="Can 3"/>
          <p:cNvSpPr/>
          <p:nvPr/>
        </p:nvSpPr>
        <p:spPr>
          <a:xfrm>
            <a:off x="4701696" y="27704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CE2</a:t>
            </a:r>
            <a:endParaRPr lang="en-US" dirty="0">
              <a:solidFill>
                <a:schemeClr val="tx1"/>
              </a:solidFill>
            </a:endParaRPr>
          </a:p>
        </p:txBody>
      </p:sp>
      <p:sp>
        <p:nvSpPr>
          <p:cNvPr id="5" name="Can 4"/>
          <p:cNvSpPr/>
          <p:nvPr/>
        </p:nvSpPr>
        <p:spPr>
          <a:xfrm>
            <a:off x="61722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t>
            </a:r>
            <a:endParaRPr lang="en-US" dirty="0">
              <a:solidFill>
                <a:schemeClr val="tx1"/>
              </a:solidFill>
            </a:endParaRPr>
          </a:p>
        </p:txBody>
      </p:sp>
      <p:sp>
        <p:nvSpPr>
          <p:cNvPr id="6" name="TextBox 5"/>
          <p:cNvSpPr txBox="1"/>
          <p:nvPr/>
        </p:nvSpPr>
        <p:spPr>
          <a:xfrm>
            <a:off x="3048000" y="1365081"/>
            <a:ext cx="1165704" cy="338554"/>
          </a:xfrm>
          <a:prstGeom prst="rect">
            <a:avLst/>
          </a:prstGeom>
          <a:noFill/>
        </p:spPr>
        <p:txBody>
          <a:bodyPr wrap="none" rtlCol="0">
            <a:spAutoFit/>
          </a:bodyPr>
          <a:lstStyle/>
          <a:p>
            <a:r>
              <a:rPr lang="en-US" sz="1600" b="1" dirty="0" smtClean="0">
                <a:latin typeface="+mn-lt"/>
              </a:rPr>
              <a:t>10.1.1.1/16</a:t>
            </a:r>
            <a:endParaRPr lang="en-US" sz="1600" b="1" dirty="0">
              <a:latin typeface="+mn-lt"/>
            </a:endParaRPr>
          </a:p>
        </p:txBody>
      </p:sp>
      <p:sp>
        <p:nvSpPr>
          <p:cNvPr id="7" name="TextBox 6"/>
          <p:cNvSpPr txBox="1"/>
          <p:nvPr/>
        </p:nvSpPr>
        <p:spPr>
          <a:xfrm>
            <a:off x="4701696" y="3265735"/>
            <a:ext cx="1165704" cy="338554"/>
          </a:xfrm>
          <a:prstGeom prst="rect">
            <a:avLst/>
          </a:prstGeom>
          <a:noFill/>
        </p:spPr>
        <p:txBody>
          <a:bodyPr wrap="none" rtlCol="0">
            <a:spAutoFit/>
          </a:bodyPr>
          <a:lstStyle/>
          <a:p>
            <a:r>
              <a:rPr lang="en-US" sz="1600" b="1" dirty="0" smtClean="0">
                <a:latin typeface="+mn-lt"/>
              </a:rPr>
              <a:t>10.1.2.1/16</a:t>
            </a:r>
            <a:endParaRPr lang="en-US" sz="1600" b="1" dirty="0">
              <a:latin typeface="+mn-lt"/>
            </a:endParaRPr>
          </a:p>
        </p:txBody>
      </p:sp>
      <p:sp>
        <p:nvSpPr>
          <p:cNvPr id="8" name="TextBox 7"/>
          <p:cNvSpPr txBox="1"/>
          <p:nvPr/>
        </p:nvSpPr>
        <p:spPr>
          <a:xfrm>
            <a:off x="5589348" y="1365081"/>
            <a:ext cx="1165704" cy="338554"/>
          </a:xfrm>
          <a:prstGeom prst="rect">
            <a:avLst/>
          </a:prstGeom>
          <a:noFill/>
        </p:spPr>
        <p:txBody>
          <a:bodyPr wrap="none" rtlCol="0">
            <a:spAutoFit/>
          </a:bodyPr>
          <a:lstStyle/>
          <a:p>
            <a:r>
              <a:rPr lang="en-US" sz="1600" b="1" dirty="0" smtClean="0">
                <a:latin typeface="+mn-lt"/>
              </a:rPr>
              <a:t>10.1.3.1/16</a:t>
            </a:r>
            <a:endParaRPr lang="en-US" sz="1600" b="1" dirty="0">
              <a:latin typeface="+mn-lt"/>
            </a:endParaRPr>
          </a:p>
        </p:txBody>
      </p:sp>
      <p:sp>
        <p:nvSpPr>
          <p:cNvPr id="9" name="TextBox 8"/>
          <p:cNvSpPr txBox="1"/>
          <p:nvPr/>
        </p:nvSpPr>
        <p:spPr>
          <a:xfrm>
            <a:off x="3014546" y="212468"/>
            <a:ext cx="3310393" cy="923330"/>
          </a:xfrm>
          <a:prstGeom prst="rect">
            <a:avLst/>
          </a:prstGeom>
          <a:noFill/>
        </p:spPr>
        <p:txBody>
          <a:bodyPr wrap="none" rtlCol="0">
            <a:spAutoFit/>
          </a:bodyPr>
          <a:lstStyle/>
          <a:p>
            <a:r>
              <a:rPr lang="en-US" sz="1800" b="1" dirty="0" smtClean="0">
                <a:solidFill>
                  <a:schemeClr val="accent5">
                    <a:lumMod val="75000"/>
                  </a:schemeClr>
                </a:solidFill>
                <a:latin typeface="+mn-lt"/>
              </a:rPr>
              <a:t>6rd Prefix 2001:DB8::/32</a:t>
            </a:r>
          </a:p>
          <a:p>
            <a:r>
              <a:rPr lang="en-US" sz="1800" b="1" dirty="0" smtClean="0">
                <a:solidFill>
                  <a:schemeClr val="accent5">
                    <a:lumMod val="75000"/>
                  </a:schemeClr>
                </a:solidFill>
                <a:latin typeface="+mn-lt"/>
              </a:rPr>
              <a:t>IPv4 </a:t>
            </a:r>
            <a:r>
              <a:rPr lang="en-US" sz="1800" b="1" dirty="0" smtClean="0">
                <a:solidFill>
                  <a:schemeClr val="accent5">
                    <a:lumMod val="75000"/>
                  </a:schemeClr>
                </a:solidFill>
                <a:latin typeface="+mn-lt"/>
              </a:rPr>
              <a:t>common prefix: 10.1.0.0/16</a:t>
            </a:r>
          </a:p>
          <a:p>
            <a:r>
              <a:rPr lang="en-US" sz="1800" b="1" dirty="0" smtClean="0">
                <a:solidFill>
                  <a:schemeClr val="accent5">
                    <a:lumMod val="75000"/>
                  </a:schemeClr>
                </a:solidFill>
                <a:latin typeface="+mn-lt"/>
              </a:rPr>
              <a:t>IPv4 </a:t>
            </a:r>
            <a:r>
              <a:rPr lang="en-US" sz="1800" b="1" dirty="0" smtClean="0">
                <a:solidFill>
                  <a:schemeClr val="accent5">
                    <a:lumMod val="75000"/>
                  </a:schemeClr>
                </a:solidFill>
                <a:latin typeface="+mn-lt"/>
              </a:rPr>
              <a:t>common suffix: 0.0.0.1/8</a:t>
            </a:r>
            <a:endParaRPr lang="en-US" sz="1800" b="1" dirty="0">
              <a:solidFill>
                <a:schemeClr val="accent5">
                  <a:lumMod val="75000"/>
                </a:schemeClr>
              </a:solidFill>
              <a:latin typeface="+mn-lt"/>
            </a:endParaRPr>
          </a:p>
        </p:txBody>
      </p:sp>
      <p:sp>
        <p:nvSpPr>
          <p:cNvPr id="10" name="TextBox 9"/>
          <p:cNvSpPr txBox="1"/>
          <p:nvPr/>
        </p:nvSpPr>
        <p:spPr>
          <a:xfrm>
            <a:off x="1164172" y="1105703"/>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01</a:t>
            </a:r>
            <a:r>
              <a:rPr lang="en-US" sz="1800" b="1" dirty="0" smtClean="0">
                <a:solidFill>
                  <a:srgbClr val="C00000"/>
                </a:solidFill>
                <a:latin typeface="+mn-lt"/>
              </a:rPr>
              <a:t>00:/40</a:t>
            </a:r>
            <a:endParaRPr lang="en-US" sz="1800" b="1" dirty="0">
              <a:solidFill>
                <a:srgbClr val="C00000"/>
              </a:solidFill>
              <a:latin typeface="+mn-lt"/>
            </a:endParaRPr>
          </a:p>
        </p:txBody>
      </p:sp>
      <p:sp>
        <p:nvSpPr>
          <p:cNvPr id="11" name="TextBox 10"/>
          <p:cNvSpPr txBox="1"/>
          <p:nvPr/>
        </p:nvSpPr>
        <p:spPr>
          <a:xfrm>
            <a:off x="3301025" y="3596002"/>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02</a:t>
            </a:r>
            <a:r>
              <a:rPr lang="en-US" sz="1800" b="1" dirty="0" smtClean="0">
                <a:solidFill>
                  <a:srgbClr val="C00000"/>
                </a:solidFill>
                <a:latin typeface="+mn-lt"/>
              </a:rPr>
              <a:t>00:/40</a:t>
            </a:r>
            <a:endParaRPr lang="en-US" sz="1800" b="1" dirty="0">
              <a:solidFill>
                <a:srgbClr val="C00000"/>
              </a:solidFill>
              <a:latin typeface="+mn-lt"/>
            </a:endParaRPr>
          </a:p>
        </p:txBody>
      </p:sp>
      <p:sp>
        <p:nvSpPr>
          <p:cNvPr id="12" name="TextBox 11"/>
          <p:cNvSpPr txBox="1"/>
          <p:nvPr/>
        </p:nvSpPr>
        <p:spPr>
          <a:xfrm>
            <a:off x="6066929" y="1023268"/>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03</a:t>
            </a:r>
            <a:r>
              <a:rPr lang="en-US" sz="1800" b="1" dirty="0" smtClean="0">
                <a:solidFill>
                  <a:srgbClr val="C00000"/>
                </a:solidFill>
                <a:latin typeface="+mn-lt"/>
              </a:rPr>
              <a:t>00:/40</a:t>
            </a:r>
            <a:endParaRPr lang="en-US" sz="1800" b="1" dirty="0">
              <a:solidFill>
                <a:srgbClr val="C00000"/>
              </a:solidFill>
              <a:latin typeface="+mn-lt"/>
            </a:endParaRPr>
          </a:p>
        </p:txBody>
      </p:sp>
      <p:sp>
        <p:nvSpPr>
          <p:cNvPr id="13" name="TextBox 12"/>
          <p:cNvSpPr txBox="1"/>
          <p:nvPr/>
        </p:nvSpPr>
        <p:spPr>
          <a:xfrm>
            <a:off x="1066800" y="4648200"/>
            <a:ext cx="7391399" cy="1015663"/>
          </a:xfrm>
          <a:prstGeom prst="rect">
            <a:avLst/>
          </a:prstGeom>
          <a:noFill/>
        </p:spPr>
        <p:txBody>
          <a:bodyPr wrap="square" rtlCol="0">
            <a:spAutoFit/>
          </a:bodyPr>
          <a:lstStyle/>
          <a:p>
            <a:r>
              <a:rPr lang="en-US" sz="2000" dirty="0" smtClean="0">
                <a:latin typeface="+mn-lt"/>
              </a:rPr>
              <a:t>IPv6:  2001:DB8:0100::C15C:0 </a:t>
            </a:r>
            <a:r>
              <a:rPr lang="en-US" sz="2000" dirty="0" smtClean="0">
                <a:latin typeface="+mn-lt"/>
                <a:sym typeface="Wingdings" panose="05000000000000000000" pitchFamily="2" charset="2"/>
              </a:rPr>
              <a:t> 2001:DB8:0200::C26B:0</a:t>
            </a:r>
          </a:p>
          <a:p>
            <a:r>
              <a:rPr lang="en-US" sz="2000" dirty="0" smtClean="0">
                <a:latin typeface="+mn-lt"/>
                <a:sym typeface="Wingdings" panose="05000000000000000000" pitchFamily="2" charset="2"/>
              </a:rPr>
              <a:t>IPv4: 10.1.1.1   </a:t>
            </a:r>
            <a:r>
              <a:rPr lang="en-US" sz="2000" dirty="0" smtClean="0">
                <a:latin typeface="+mn-lt"/>
                <a:sym typeface="Wingdings" panose="05000000000000000000" pitchFamily="2" charset="2"/>
              </a:rPr>
              <a:t>10.1.2.1</a:t>
            </a:r>
            <a:endParaRPr lang="en-US" sz="2000" dirty="0" smtClean="0">
              <a:latin typeface="+mn-lt"/>
              <a:sym typeface="Wingdings" panose="05000000000000000000" pitchFamily="2" charset="2"/>
            </a:endParaRPr>
          </a:p>
          <a:p>
            <a:endParaRPr lang="en-US" sz="2000" dirty="0">
              <a:latin typeface="+mn-lt"/>
            </a:endParaRPr>
          </a:p>
        </p:txBody>
      </p:sp>
      <p:sp>
        <p:nvSpPr>
          <p:cNvPr id="14" name="Right Arrow 13"/>
          <p:cNvSpPr/>
          <p:nvPr/>
        </p:nvSpPr>
        <p:spPr>
          <a:xfrm>
            <a:off x="474856" y="1748051"/>
            <a:ext cx="1828800" cy="368367"/>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ight Arrow 14"/>
          <p:cNvSpPr/>
          <p:nvPr/>
        </p:nvSpPr>
        <p:spPr>
          <a:xfrm>
            <a:off x="990600" y="3124200"/>
            <a:ext cx="1219200" cy="368367"/>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Right Arrow 15"/>
          <p:cNvSpPr/>
          <p:nvPr/>
        </p:nvSpPr>
        <p:spPr>
          <a:xfrm>
            <a:off x="2057400" y="3136833"/>
            <a:ext cx="1828800" cy="368367"/>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IPv4</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40816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19400" y="1817935"/>
            <a:ext cx="3810000" cy="1066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IPv4 Network</a:t>
            </a:r>
            <a:endParaRPr lang="en-US" dirty="0">
              <a:solidFill>
                <a:schemeClr val="tx1"/>
              </a:solidFill>
            </a:endParaRPr>
          </a:p>
        </p:txBody>
      </p:sp>
      <p:sp>
        <p:nvSpPr>
          <p:cNvPr id="3" name="Can 2"/>
          <p:cNvSpPr/>
          <p:nvPr/>
        </p:nvSpPr>
        <p:spPr>
          <a:xfrm>
            <a:off x="24384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CE1</a:t>
            </a:r>
            <a:endParaRPr lang="en-US" dirty="0">
              <a:solidFill>
                <a:schemeClr val="tx1"/>
              </a:solidFill>
            </a:endParaRPr>
          </a:p>
        </p:txBody>
      </p:sp>
      <p:sp>
        <p:nvSpPr>
          <p:cNvPr id="4" name="Can 3"/>
          <p:cNvSpPr/>
          <p:nvPr/>
        </p:nvSpPr>
        <p:spPr>
          <a:xfrm>
            <a:off x="4701696" y="27704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CE2</a:t>
            </a:r>
            <a:endParaRPr lang="en-US" dirty="0">
              <a:solidFill>
                <a:schemeClr val="tx1"/>
              </a:solidFill>
            </a:endParaRPr>
          </a:p>
        </p:txBody>
      </p:sp>
      <p:sp>
        <p:nvSpPr>
          <p:cNvPr id="5" name="Can 4"/>
          <p:cNvSpPr/>
          <p:nvPr/>
        </p:nvSpPr>
        <p:spPr>
          <a:xfrm>
            <a:off x="6172200" y="1741735"/>
            <a:ext cx="9144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t>
            </a:r>
            <a:endParaRPr lang="en-US" dirty="0">
              <a:solidFill>
                <a:schemeClr val="tx1"/>
              </a:solidFill>
            </a:endParaRPr>
          </a:p>
        </p:txBody>
      </p:sp>
      <p:sp>
        <p:nvSpPr>
          <p:cNvPr id="6" name="TextBox 5"/>
          <p:cNvSpPr txBox="1"/>
          <p:nvPr/>
        </p:nvSpPr>
        <p:spPr>
          <a:xfrm>
            <a:off x="3048000" y="1365081"/>
            <a:ext cx="1165704" cy="338554"/>
          </a:xfrm>
          <a:prstGeom prst="rect">
            <a:avLst/>
          </a:prstGeom>
          <a:noFill/>
        </p:spPr>
        <p:txBody>
          <a:bodyPr wrap="none" rtlCol="0">
            <a:spAutoFit/>
          </a:bodyPr>
          <a:lstStyle/>
          <a:p>
            <a:r>
              <a:rPr lang="en-US" sz="1600" b="1" dirty="0" smtClean="0">
                <a:latin typeface="+mn-lt"/>
              </a:rPr>
              <a:t>10.1.1.1/16</a:t>
            </a:r>
            <a:endParaRPr lang="en-US" sz="1600" b="1" dirty="0">
              <a:latin typeface="+mn-lt"/>
            </a:endParaRPr>
          </a:p>
        </p:txBody>
      </p:sp>
      <p:sp>
        <p:nvSpPr>
          <p:cNvPr id="7" name="TextBox 6"/>
          <p:cNvSpPr txBox="1"/>
          <p:nvPr/>
        </p:nvSpPr>
        <p:spPr>
          <a:xfrm>
            <a:off x="4701696" y="3265735"/>
            <a:ext cx="1165704" cy="338554"/>
          </a:xfrm>
          <a:prstGeom prst="rect">
            <a:avLst/>
          </a:prstGeom>
          <a:noFill/>
        </p:spPr>
        <p:txBody>
          <a:bodyPr wrap="none" rtlCol="0">
            <a:spAutoFit/>
          </a:bodyPr>
          <a:lstStyle/>
          <a:p>
            <a:r>
              <a:rPr lang="en-US" sz="1600" b="1" dirty="0" smtClean="0">
                <a:latin typeface="+mn-lt"/>
              </a:rPr>
              <a:t>10.1.2.1/16</a:t>
            </a:r>
            <a:endParaRPr lang="en-US" sz="1600" b="1" dirty="0">
              <a:latin typeface="+mn-lt"/>
            </a:endParaRPr>
          </a:p>
        </p:txBody>
      </p:sp>
      <p:sp>
        <p:nvSpPr>
          <p:cNvPr id="8" name="TextBox 7"/>
          <p:cNvSpPr txBox="1"/>
          <p:nvPr/>
        </p:nvSpPr>
        <p:spPr>
          <a:xfrm>
            <a:off x="5589348" y="1365081"/>
            <a:ext cx="1165704" cy="338554"/>
          </a:xfrm>
          <a:prstGeom prst="rect">
            <a:avLst/>
          </a:prstGeom>
          <a:noFill/>
        </p:spPr>
        <p:txBody>
          <a:bodyPr wrap="none" rtlCol="0">
            <a:spAutoFit/>
          </a:bodyPr>
          <a:lstStyle/>
          <a:p>
            <a:r>
              <a:rPr lang="en-US" sz="1600" b="1" dirty="0" smtClean="0">
                <a:latin typeface="+mn-lt"/>
              </a:rPr>
              <a:t>10.1.3.1/16</a:t>
            </a:r>
            <a:endParaRPr lang="en-US" sz="1600" b="1" dirty="0">
              <a:latin typeface="+mn-lt"/>
            </a:endParaRPr>
          </a:p>
        </p:txBody>
      </p:sp>
      <p:sp>
        <p:nvSpPr>
          <p:cNvPr id="9" name="TextBox 8"/>
          <p:cNvSpPr txBox="1"/>
          <p:nvPr/>
        </p:nvSpPr>
        <p:spPr>
          <a:xfrm>
            <a:off x="3014546" y="212468"/>
            <a:ext cx="3310393" cy="923330"/>
          </a:xfrm>
          <a:prstGeom prst="rect">
            <a:avLst/>
          </a:prstGeom>
          <a:noFill/>
        </p:spPr>
        <p:txBody>
          <a:bodyPr wrap="none" rtlCol="0">
            <a:spAutoFit/>
          </a:bodyPr>
          <a:lstStyle/>
          <a:p>
            <a:r>
              <a:rPr lang="en-US" sz="1800" b="1" dirty="0" smtClean="0">
                <a:solidFill>
                  <a:schemeClr val="accent5">
                    <a:lumMod val="75000"/>
                  </a:schemeClr>
                </a:solidFill>
                <a:latin typeface="+mn-lt"/>
              </a:rPr>
              <a:t>6rd Prefix 2001:DB8::/32</a:t>
            </a:r>
          </a:p>
          <a:p>
            <a:r>
              <a:rPr lang="en-US" sz="1800" b="1" dirty="0" smtClean="0">
                <a:solidFill>
                  <a:schemeClr val="accent5">
                    <a:lumMod val="75000"/>
                  </a:schemeClr>
                </a:solidFill>
                <a:latin typeface="+mn-lt"/>
              </a:rPr>
              <a:t>IPv4 </a:t>
            </a:r>
            <a:r>
              <a:rPr lang="en-US" sz="1800" b="1" dirty="0" smtClean="0">
                <a:solidFill>
                  <a:schemeClr val="accent5">
                    <a:lumMod val="75000"/>
                  </a:schemeClr>
                </a:solidFill>
                <a:latin typeface="+mn-lt"/>
              </a:rPr>
              <a:t>common prefix: 10.1.0.0/16</a:t>
            </a:r>
          </a:p>
          <a:p>
            <a:r>
              <a:rPr lang="en-US" sz="1800" b="1" dirty="0" smtClean="0">
                <a:solidFill>
                  <a:schemeClr val="accent5">
                    <a:lumMod val="75000"/>
                  </a:schemeClr>
                </a:solidFill>
                <a:latin typeface="+mn-lt"/>
              </a:rPr>
              <a:t>IPv4 </a:t>
            </a:r>
            <a:r>
              <a:rPr lang="en-US" sz="1800" b="1" dirty="0" smtClean="0">
                <a:solidFill>
                  <a:schemeClr val="accent5">
                    <a:lumMod val="75000"/>
                  </a:schemeClr>
                </a:solidFill>
                <a:latin typeface="+mn-lt"/>
              </a:rPr>
              <a:t>common suffix: 0.0.0.1/8</a:t>
            </a:r>
            <a:endParaRPr lang="en-US" sz="1800" b="1" dirty="0">
              <a:solidFill>
                <a:schemeClr val="accent5">
                  <a:lumMod val="75000"/>
                </a:schemeClr>
              </a:solidFill>
              <a:latin typeface="+mn-lt"/>
            </a:endParaRPr>
          </a:p>
        </p:txBody>
      </p:sp>
      <p:sp>
        <p:nvSpPr>
          <p:cNvPr id="10" name="TextBox 9"/>
          <p:cNvSpPr txBox="1"/>
          <p:nvPr/>
        </p:nvSpPr>
        <p:spPr>
          <a:xfrm>
            <a:off x="1164172" y="1105703"/>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01</a:t>
            </a:r>
            <a:r>
              <a:rPr lang="en-US" sz="1800" b="1" dirty="0" smtClean="0">
                <a:solidFill>
                  <a:srgbClr val="C00000"/>
                </a:solidFill>
                <a:latin typeface="+mn-lt"/>
              </a:rPr>
              <a:t>00:/40</a:t>
            </a:r>
            <a:endParaRPr lang="en-US" sz="1800" b="1" dirty="0">
              <a:solidFill>
                <a:srgbClr val="C00000"/>
              </a:solidFill>
              <a:latin typeface="+mn-lt"/>
            </a:endParaRPr>
          </a:p>
        </p:txBody>
      </p:sp>
      <p:sp>
        <p:nvSpPr>
          <p:cNvPr id="11" name="TextBox 10"/>
          <p:cNvSpPr txBox="1"/>
          <p:nvPr/>
        </p:nvSpPr>
        <p:spPr>
          <a:xfrm>
            <a:off x="3301025" y="3596002"/>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02</a:t>
            </a:r>
            <a:r>
              <a:rPr lang="en-US" sz="1800" b="1" dirty="0" smtClean="0">
                <a:solidFill>
                  <a:srgbClr val="C00000"/>
                </a:solidFill>
                <a:latin typeface="+mn-lt"/>
              </a:rPr>
              <a:t>00:/40</a:t>
            </a:r>
            <a:endParaRPr lang="en-US" sz="1800" b="1" dirty="0">
              <a:solidFill>
                <a:srgbClr val="C00000"/>
              </a:solidFill>
              <a:latin typeface="+mn-lt"/>
            </a:endParaRPr>
          </a:p>
        </p:txBody>
      </p:sp>
      <p:sp>
        <p:nvSpPr>
          <p:cNvPr id="12" name="TextBox 11"/>
          <p:cNvSpPr txBox="1"/>
          <p:nvPr/>
        </p:nvSpPr>
        <p:spPr>
          <a:xfrm>
            <a:off x="6066929" y="1023268"/>
            <a:ext cx="2039341" cy="369332"/>
          </a:xfrm>
          <a:prstGeom prst="rect">
            <a:avLst/>
          </a:prstGeom>
          <a:noFill/>
        </p:spPr>
        <p:txBody>
          <a:bodyPr wrap="none" rtlCol="0">
            <a:spAutoFit/>
          </a:bodyPr>
          <a:lstStyle/>
          <a:p>
            <a:r>
              <a:rPr lang="en-US" sz="1800" b="1" dirty="0" smtClean="0">
                <a:solidFill>
                  <a:srgbClr val="C00000"/>
                </a:solidFill>
                <a:latin typeface="+mn-lt"/>
              </a:rPr>
              <a:t>2001:DB8:</a:t>
            </a:r>
            <a:r>
              <a:rPr lang="en-US" sz="1800" b="1" dirty="0" smtClean="0">
                <a:solidFill>
                  <a:schemeClr val="accent6">
                    <a:lumMod val="75000"/>
                  </a:schemeClr>
                </a:solidFill>
                <a:latin typeface="+mn-lt"/>
              </a:rPr>
              <a:t>03</a:t>
            </a:r>
            <a:r>
              <a:rPr lang="en-US" sz="1800" b="1" dirty="0" smtClean="0">
                <a:solidFill>
                  <a:srgbClr val="C00000"/>
                </a:solidFill>
                <a:latin typeface="+mn-lt"/>
              </a:rPr>
              <a:t>00:/40</a:t>
            </a:r>
            <a:endParaRPr lang="en-US" sz="1800" b="1" dirty="0">
              <a:solidFill>
                <a:srgbClr val="C00000"/>
              </a:solidFill>
              <a:latin typeface="+mn-lt"/>
            </a:endParaRPr>
          </a:p>
        </p:txBody>
      </p:sp>
      <p:sp>
        <p:nvSpPr>
          <p:cNvPr id="17" name="Rounded Rectangular Callout 16"/>
          <p:cNvSpPr/>
          <p:nvPr/>
        </p:nvSpPr>
        <p:spPr>
          <a:xfrm>
            <a:off x="800100" y="4315556"/>
            <a:ext cx="4191000" cy="1247044"/>
          </a:xfrm>
          <a:prstGeom prst="wedgeRoundRectCallout">
            <a:avLst>
              <a:gd name="adj1" fmla="val -4603"/>
              <a:gd name="adj2" fmla="val -169013"/>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2001:DB8::/32 	Tunnel0</a:t>
            </a:r>
          </a:p>
          <a:p>
            <a:r>
              <a:rPr lang="en-US" sz="1600" dirty="0" smtClean="0">
                <a:ln w="0"/>
                <a:solidFill>
                  <a:schemeClr val="tx1"/>
                </a:solidFill>
                <a:effectLst>
                  <a:outerShdw blurRad="38100" dist="19050" dir="2700000" algn="tl" rotWithShape="0">
                    <a:schemeClr val="dk1">
                      <a:alpha val="40000"/>
                    </a:schemeClr>
                  </a:outerShdw>
                </a:effectLst>
              </a:rPr>
              <a:t>::/0  		Tunnel0 or</a:t>
            </a:r>
          </a:p>
          <a:p>
            <a:r>
              <a:rPr lang="en-US" sz="1600" dirty="0" smtClean="0">
                <a:ln w="0"/>
                <a:solidFill>
                  <a:schemeClr val="tx1"/>
                </a:solidFill>
                <a:effectLst>
                  <a:outerShdw blurRad="38100" dist="19050" dir="2700000" algn="tl" rotWithShape="0">
                    <a:schemeClr val="dk1">
                      <a:alpha val="40000"/>
                    </a:schemeClr>
                  </a:outerShdw>
                </a:effectLst>
              </a:rPr>
              <a:t>::/0 		2001:DB8:0300::D55C:3</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8" name="Rounded Rectangular Callout 17"/>
          <p:cNvSpPr/>
          <p:nvPr/>
        </p:nvSpPr>
        <p:spPr>
          <a:xfrm>
            <a:off x="5552177" y="3596002"/>
            <a:ext cx="3352800" cy="1247044"/>
          </a:xfrm>
          <a:prstGeom prst="wedgeRoundRectCallout">
            <a:avLst>
              <a:gd name="adj1" fmla="val -13250"/>
              <a:gd name="adj2" fmla="val -162754"/>
              <a:gd name="adj3" fmla="val 1666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n w="0"/>
                <a:solidFill>
                  <a:schemeClr val="tx1"/>
                </a:solidFill>
                <a:effectLst>
                  <a:outerShdw blurRad="38100" dist="19050" dir="2700000" algn="tl" rotWithShape="0">
                    <a:schemeClr val="dk1">
                      <a:alpha val="40000"/>
                    </a:schemeClr>
                  </a:outerShdw>
                </a:effectLst>
              </a:rPr>
              <a:t>2001:DB8::/32 	Tunnel0</a:t>
            </a:r>
          </a:p>
          <a:p>
            <a:r>
              <a:rPr lang="en-US" sz="1600" dirty="0" smtClean="0">
                <a:ln w="0"/>
                <a:solidFill>
                  <a:schemeClr val="tx1"/>
                </a:solidFill>
                <a:effectLst>
                  <a:outerShdw blurRad="38100" dist="19050" dir="2700000" algn="tl" rotWithShape="0">
                    <a:schemeClr val="dk1">
                      <a:alpha val="40000"/>
                    </a:schemeClr>
                  </a:outerShdw>
                </a:effectLst>
              </a:rPr>
              <a:t>::/0 		2001:BABE::1</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9" name="Oval 18"/>
          <p:cNvSpPr/>
          <p:nvPr/>
        </p:nvSpPr>
        <p:spPr>
          <a:xfrm>
            <a:off x="7108902" y="1475035"/>
            <a:ext cx="1818377" cy="816977"/>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IPv6</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353084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82" y="380538"/>
            <a:ext cx="7886700" cy="930274"/>
          </a:xfrm>
        </p:spPr>
        <p:txBody>
          <a:bodyPr/>
          <a:lstStyle/>
          <a:p>
            <a:r>
              <a:rPr lang="en-US" dirty="0" smtClean="0"/>
              <a:t>IPv6 Tunnel Address Format</a:t>
            </a:r>
            <a:endParaRPr lang="en-US" dirty="0"/>
          </a:p>
        </p:txBody>
      </p:sp>
      <p:sp>
        <p:nvSpPr>
          <p:cNvPr id="3" name="Rectangle 2"/>
          <p:cNvSpPr/>
          <p:nvPr/>
        </p:nvSpPr>
        <p:spPr>
          <a:xfrm>
            <a:off x="1219200" y="2133599"/>
            <a:ext cx="3505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endParaRPr>
          </a:p>
        </p:txBody>
      </p:sp>
      <p:sp>
        <p:nvSpPr>
          <p:cNvPr id="6" name="Rectangle 5"/>
          <p:cNvSpPr/>
          <p:nvPr/>
        </p:nvSpPr>
        <p:spPr>
          <a:xfrm>
            <a:off x="4724400" y="2133599"/>
            <a:ext cx="38100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a:t>
            </a:r>
            <a:r>
              <a:rPr lang="en-US" sz="1800" b="1" dirty="0" smtClean="0">
                <a:solidFill>
                  <a:srgbClr val="C00000"/>
                </a:solidFill>
              </a:rPr>
              <a:t> </a:t>
            </a:r>
            <a:r>
              <a:rPr lang="en-US" sz="1800" b="1" dirty="0" smtClean="0">
                <a:solidFill>
                  <a:schemeClr val="accent1">
                    <a:lumMod val="50000"/>
                  </a:schemeClr>
                </a:solidFill>
              </a:rPr>
              <a:t>5EFE</a:t>
            </a:r>
            <a:r>
              <a:rPr lang="en-US" sz="1800" b="1" dirty="0" smtClean="0">
                <a:solidFill>
                  <a:srgbClr val="C00000"/>
                </a:solidFill>
              </a:rPr>
              <a:t> :XXXX:XXXX</a:t>
            </a:r>
            <a:endParaRPr lang="en-US" sz="1800" b="1" dirty="0">
              <a:solidFill>
                <a:srgbClr val="C00000"/>
              </a:solidFill>
            </a:endParaRPr>
          </a:p>
        </p:txBody>
      </p:sp>
      <p:sp>
        <p:nvSpPr>
          <p:cNvPr id="7" name="Left Brace 6"/>
          <p:cNvSpPr/>
          <p:nvPr/>
        </p:nvSpPr>
        <p:spPr>
          <a:xfrm rot="5400000" flipV="1">
            <a:off x="6508417" y="44785"/>
            <a:ext cx="228602" cy="37966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111520" y="1459466"/>
            <a:ext cx="1022396" cy="369332"/>
          </a:xfrm>
          <a:prstGeom prst="rect">
            <a:avLst/>
          </a:prstGeom>
          <a:noFill/>
        </p:spPr>
        <p:txBody>
          <a:bodyPr wrap="none" rtlCol="0">
            <a:spAutoFit/>
          </a:bodyPr>
          <a:lstStyle/>
          <a:p>
            <a:r>
              <a:rPr lang="en-US" sz="1800" dirty="0" smtClean="0">
                <a:latin typeface="+mj-lt"/>
              </a:rPr>
              <a:t> 64 bytes</a:t>
            </a:r>
            <a:endParaRPr lang="en-US" sz="1800" dirty="0">
              <a:latin typeface="+mj-lt"/>
            </a:endParaRPr>
          </a:p>
        </p:txBody>
      </p:sp>
      <p:sp>
        <p:nvSpPr>
          <p:cNvPr id="20" name="TextBox 19"/>
          <p:cNvSpPr txBox="1"/>
          <p:nvPr/>
        </p:nvSpPr>
        <p:spPr>
          <a:xfrm>
            <a:off x="2484145" y="1453984"/>
            <a:ext cx="969496" cy="369332"/>
          </a:xfrm>
          <a:prstGeom prst="rect">
            <a:avLst/>
          </a:prstGeom>
          <a:noFill/>
        </p:spPr>
        <p:txBody>
          <a:bodyPr wrap="none" rtlCol="0">
            <a:spAutoFit/>
          </a:bodyPr>
          <a:lstStyle/>
          <a:p>
            <a:r>
              <a:rPr lang="en-US" sz="1800" dirty="0" smtClean="0">
                <a:latin typeface="+mj-lt"/>
              </a:rPr>
              <a:t>64 bytes</a:t>
            </a:r>
            <a:endParaRPr lang="en-US" sz="1800" dirty="0">
              <a:latin typeface="+mj-lt"/>
            </a:endParaRPr>
          </a:p>
        </p:txBody>
      </p:sp>
      <p:sp>
        <p:nvSpPr>
          <p:cNvPr id="29" name="Rectangle 28"/>
          <p:cNvSpPr/>
          <p:nvPr/>
        </p:nvSpPr>
        <p:spPr>
          <a:xfrm>
            <a:off x="3810001" y="3596038"/>
            <a:ext cx="914399"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endParaRPr>
          </a:p>
        </p:txBody>
      </p:sp>
      <p:sp>
        <p:nvSpPr>
          <p:cNvPr id="31" name="Rectangle 30"/>
          <p:cNvSpPr/>
          <p:nvPr/>
        </p:nvSpPr>
        <p:spPr>
          <a:xfrm>
            <a:off x="1219201" y="3596038"/>
            <a:ext cx="25908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accent1">
                    <a:lumMod val="50000"/>
                  </a:schemeClr>
                </a:solidFill>
              </a:rPr>
              <a:t>2002</a:t>
            </a:r>
            <a:r>
              <a:rPr lang="en-US" sz="1800" dirty="0" smtClean="0">
                <a:solidFill>
                  <a:schemeClr val="accent1">
                    <a:lumMod val="50000"/>
                  </a:schemeClr>
                </a:solidFill>
              </a:rPr>
              <a:t> </a:t>
            </a:r>
            <a:r>
              <a:rPr lang="en-US" sz="1800" b="1" dirty="0" smtClean="0">
                <a:solidFill>
                  <a:srgbClr val="C00000"/>
                </a:solidFill>
              </a:rPr>
              <a:t>:XXXX:XXXX</a:t>
            </a:r>
            <a:endParaRPr lang="en-US" sz="1800" b="1" dirty="0">
              <a:solidFill>
                <a:srgbClr val="C00000"/>
              </a:solidFill>
            </a:endParaRPr>
          </a:p>
        </p:txBody>
      </p:sp>
      <p:sp>
        <p:nvSpPr>
          <p:cNvPr id="32" name="Rectangle 31"/>
          <p:cNvSpPr/>
          <p:nvPr/>
        </p:nvSpPr>
        <p:spPr>
          <a:xfrm>
            <a:off x="4724400" y="3596038"/>
            <a:ext cx="3817555"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Interface ID</a:t>
            </a:r>
            <a:endParaRPr lang="en-US" sz="1800" dirty="0">
              <a:solidFill>
                <a:schemeClr val="tx1"/>
              </a:solidFill>
            </a:endParaRPr>
          </a:p>
        </p:txBody>
      </p:sp>
      <p:sp>
        <p:nvSpPr>
          <p:cNvPr id="33" name="TextBox 32"/>
          <p:cNvSpPr txBox="1"/>
          <p:nvPr/>
        </p:nvSpPr>
        <p:spPr>
          <a:xfrm>
            <a:off x="1226755" y="4053238"/>
            <a:ext cx="1126270" cy="369332"/>
          </a:xfrm>
          <a:prstGeom prst="rect">
            <a:avLst/>
          </a:prstGeom>
          <a:noFill/>
        </p:spPr>
        <p:txBody>
          <a:bodyPr wrap="none" rtlCol="0">
            <a:spAutoFit/>
          </a:bodyPr>
          <a:lstStyle/>
          <a:p>
            <a:r>
              <a:rPr lang="en-US" sz="1800" b="1" dirty="0" smtClean="0">
                <a:solidFill>
                  <a:srgbClr val="C00000"/>
                </a:solidFill>
                <a:latin typeface="+mj-lt"/>
              </a:rPr>
              <a:t>Proto = 41</a:t>
            </a:r>
            <a:endParaRPr lang="en-US" sz="1800" b="1" dirty="0">
              <a:solidFill>
                <a:srgbClr val="C00000"/>
              </a:solidFill>
              <a:latin typeface="+mj-lt"/>
            </a:endParaRPr>
          </a:p>
        </p:txBody>
      </p:sp>
      <p:sp>
        <p:nvSpPr>
          <p:cNvPr id="35" name="Rectangle 34"/>
          <p:cNvSpPr/>
          <p:nvPr/>
        </p:nvSpPr>
        <p:spPr>
          <a:xfrm>
            <a:off x="1219200" y="4876800"/>
            <a:ext cx="1447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endParaRPr>
          </a:p>
        </p:txBody>
      </p:sp>
      <p:sp>
        <p:nvSpPr>
          <p:cNvPr id="36" name="Rectangle 35"/>
          <p:cNvSpPr/>
          <p:nvPr/>
        </p:nvSpPr>
        <p:spPr>
          <a:xfrm>
            <a:off x="2667000" y="4876800"/>
            <a:ext cx="12954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C00000"/>
                </a:solidFill>
              </a:rPr>
              <a:t>XX</a:t>
            </a:r>
            <a:endParaRPr lang="en-US" sz="1800" b="1" dirty="0">
              <a:solidFill>
                <a:srgbClr val="C00000"/>
              </a:solidFill>
            </a:endParaRPr>
          </a:p>
        </p:txBody>
      </p:sp>
      <p:sp>
        <p:nvSpPr>
          <p:cNvPr id="37" name="Rectangle 36"/>
          <p:cNvSpPr/>
          <p:nvPr/>
        </p:nvSpPr>
        <p:spPr>
          <a:xfrm>
            <a:off x="4724400" y="4876800"/>
            <a:ext cx="38100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Interface ID</a:t>
            </a:r>
            <a:endParaRPr lang="en-US" sz="1800" dirty="0">
              <a:solidFill>
                <a:schemeClr val="tx1"/>
              </a:solidFill>
            </a:endParaRPr>
          </a:p>
        </p:txBody>
      </p:sp>
      <p:sp>
        <p:nvSpPr>
          <p:cNvPr id="39" name="TextBox 38"/>
          <p:cNvSpPr txBox="1"/>
          <p:nvPr/>
        </p:nvSpPr>
        <p:spPr>
          <a:xfrm>
            <a:off x="222265" y="3653128"/>
            <a:ext cx="653449" cy="400110"/>
          </a:xfrm>
          <a:prstGeom prst="rect">
            <a:avLst/>
          </a:prstGeom>
          <a:noFill/>
        </p:spPr>
        <p:txBody>
          <a:bodyPr wrap="none" rtlCol="0">
            <a:spAutoFit/>
          </a:bodyPr>
          <a:lstStyle/>
          <a:p>
            <a:r>
              <a:rPr lang="en-US" sz="2000" b="1" dirty="0" smtClean="0">
                <a:solidFill>
                  <a:srgbClr val="0070C0"/>
                </a:solidFill>
                <a:latin typeface="+mj-lt"/>
              </a:rPr>
              <a:t>6to4</a:t>
            </a:r>
            <a:endParaRPr lang="en-US" sz="2000" b="1" dirty="0">
              <a:solidFill>
                <a:srgbClr val="0070C0"/>
              </a:solidFill>
              <a:latin typeface="+mj-lt"/>
            </a:endParaRPr>
          </a:p>
        </p:txBody>
      </p:sp>
      <p:sp>
        <p:nvSpPr>
          <p:cNvPr id="40" name="TextBox 39"/>
          <p:cNvSpPr txBox="1"/>
          <p:nvPr/>
        </p:nvSpPr>
        <p:spPr>
          <a:xfrm>
            <a:off x="229983" y="4876800"/>
            <a:ext cx="599844" cy="400110"/>
          </a:xfrm>
          <a:prstGeom prst="rect">
            <a:avLst/>
          </a:prstGeom>
          <a:noFill/>
        </p:spPr>
        <p:txBody>
          <a:bodyPr wrap="none" rtlCol="0">
            <a:spAutoFit/>
          </a:bodyPr>
          <a:lstStyle/>
          <a:p>
            <a:r>
              <a:rPr lang="en-US" sz="2000" b="1" dirty="0" smtClean="0">
                <a:solidFill>
                  <a:srgbClr val="0070C0"/>
                </a:solidFill>
                <a:latin typeface="+mj-lt"/>
              </a:rPr>
              <a:t>6RD</a:t>
            </a:r>
            <a:endParaRPr lang="en-US" sz="2000" b="1" dirty="0">
              <a:solidFill>
                <a:srgbClr val="0070C0"/>
              </a:solidFill>
              <a:latin typeface="+mj-lt"/>
            </a:endParaRPr>
          </a:p>
        </p:txBody>
      </p:sp>
      <p:sp>
        <p:nvSpPr>
          <p:cNvPr id="41" name="TextBox 40"/>
          <p:cNvSpPr txBox="1"/>
          <p:nvPr/>
        </p:nvSpPr>
        <p:spPr>
          <a:xfrm>
            <a:off x="236778" y="2190689"/>
            <a:ext cx="850169" cy="400110"/>
          </a:xfrm>
          <a:prstGeom prst="rect">
            <a:avLst/>
          </a:prstGeom>
          <a:noFill/>
        </p:spPr>
        <p:txBody>
          <a:bodyPr wrap="none" rtlCol="0">
            <a:spAutoFit/>
          </a:bodyPr>
          <a:lstStyle/>
          <a:p>
            <a:r>
              <a:rPr lang="en-US" sz="2000" b="1" dirty="0" smtClean="0">
                <a:solidFill>
                  <a:srgbClr val="0070C0"/>
                </a:solidFill>
                <a:latin typeface="+mj-lt"/>
              </a:rPr>
              <a:t>ISATAP</a:t>
            </a:r>
            <a:endParaRPr lang="en-US" sz="2000" b="1" dirty="0">
              <a:solidFill>
                <a:srgbClr val="0070C0"/>
              </a:solidFill>
              <a:latin typeface="+mj-lt"/>
            </a:endParaRPr>
          </a:p>
        </p:txBody>
      </p:sp>
      <p:sp>
        <p:nvSpPr>
          <p:cNvPr id="34" name="Left Brace 33"/>
          <p:cNvSpPr/>
          <p:nvPr/>
        </p:nvSpPr>
        <p:spPr>
          <a:xfrm rot="5400000" flipV="1">
            <a:off x="2854594" y="200960"/>
            <a:ext cx="228598" cy="34842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2484145" y="2895600"/>
            <a:ext cx="969496" cy="369332"/>
          </a:xfrm>
          <a:prstGeom prst="rect">
            <a:avLst/>
          </a:prstGeom>
          <a:noFill/>
        </p:spPr>
        <p:txBody>
          <a:bodyPr wrap="square" rtlCol="0">
            <a:spAutoFit/>
          </a:bodyPr>
          <a:lstStyle/>
          <a:p>
            <a:r>
              <a:rPr lang="en-US" sz="1800" dirty="0" smtClean="0">
                <a:latin typeface="+mj-lt"/>
              </a:rPr>
              <a:t>48 bytes</a:t>
            </a:r>
            <a:endParaRPr lang="en-US" sz="1800" dirty="0">
              <a:latin typeface="+mj-lt"/>
            </a:endParaRPr>
          </a:p>
        </p:txBody>
      </p:sp>
      <p:sp>
        <p:nvSpPr>
          <p:cNvPr id="44" name="Left Brace 43"/>
          <p:cNvSpPr/>
          <p:nvPr/>
        </p:nvSpPr>
        <p:spPr>
          <a:xfrm rot="5400000" flipV="1">
            <a:off x="2469868" y="2027304"/>
            <a:ext cx="97024" cy="25832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tangle 44"/>
          <p:cNvSpPr/>
          <p:nvPr/>
        </p:nvSpPr>
        <p:spPr>
          <a:xfrm>
            <a:off x="3962400" y="4876800"/>
            <a:ext cx="74233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endParaRPr>
          </a:p>
        </p:txBody>
      </p:sp>
      <p:sp>
        <p:nvSpPr>
          <p:cNvPr id="46" name="Left Brace 45"/>
          <p:cNvSpPr/>
          <p:nvPr/>
        </p:nvSpPr>
        <p:spPr>
          <a:xfrm rot="16200000">
            <a:off x="1828801" y="4731772"/>
            <a:ext cx="228601" cy="1447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p:cNvSpPr/>
          <p:nvPr/>
        </p:nvSpPr>
        <p:spPr>
          <a:xfrm rot="16200000">
            <a:off x="3219577" y="4827151"/>
            <a:ext cx="190246" cy="1295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Left Brace 47"/>
          <p:cNvSpPr/>
          <p:nvPr/>
        </p:nvSpPr>
        <p:spPr>
          <a:xfrm rot="16200000">
            <a:off x="4248276" y="5093850"/>
            <a:ext cx="190247"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1582264" y="5706857"/>
            <a:ext cx="721672" cy="369332"/>
          </a:xfrm>
          <a:prstGeom prst="rect">
            <a:avLst/>
          </a:prstGeom>
          <a:noFill/>
        </p:spPr>
        <p:txBody>
          <a:bodyPr wrap="none" rtlCol="0">
            <a:spAutoFit/>
          </a:bodyPr>
          <a:lstStyle/>
          <a:p>
            <a:r>
              <a:rPr lang="en-US" sz="1800" dirty="0" smtClean="0">
                <a:latin typeface="+mj-lt"/>
              </a:rPr>
              <a:t>N bits</a:t>
            </a:r>
            <a:endParaRPr lang="en-US" sz="1800" dirty="0">
              <a:latin typeface="+mj-lt"/>
            </a:endParaRPr>
          </a:p>
        </p:txBody>
      </p:sp>
      <p:sp>
        <p:nvSpPr>
          <p:cNvPr id="50" name="TextBox 49"/>
          <p:cNvSpPr txBox="1"/>
          <p:nvPr/>
        </p:nvSpPr>
        <p:spPr>
          <a:xfrm>
            <a:off x="2929818" y="5716796"/>
            <a:ext cx="769763" cy="369332"/>
          </a:xfrm>
          <a:prstGeom prst="rect">
            <a:avLst/>
          </a:prstGeom>
          <a:noFill/>
        </p:spPr>
        <p:txBody>
          <a:bodyPr wrap="none" rtlCol="0">
            <a:spAutoFit/>
          </a:bodyPr>
          <a:lstStyle/>
          <a:p>
            <a:r>
              <a:rPr lang="en-US" sz="1800" dirty="0" smtClean="0">
                <a:latin typeface="+mj-lt"/>
              </a:rPr>
              <a:t>M bits</a:t>
            </a:r>
            <a:endParaRPr lang="en-US" sz="1800" dirty="0">
              <a:latin typeface="+mj-lt"/>
            </a:endParaRPr>
          </a:p>
        </p:txBody>
      </p:sp>
      <p:sp>
        <p:nvSpPr>
          <p:cNvPr id="51" name="TextBox 50"/>
          <p:cNvSpPr txBox="1"/>
          <p:nvPr/>
        </p:nvSpPr>
        <p:spPr>
          <a:xfrm>
            <a:off x="4002600" y="5697752"/>
            <a:ext cx="681597" cy="369332"/>
          </a:xfrm>
          <a:prstGeom prst="rect">
            <a:avLst/>
          </a:prstGeom>
          <a:noFill/>
        </p:spPr>
        <p:txBody>
          <a:bodyPr wrap="none" rtlCol="0">
            <a:spAutoFit/>
          </a:bodyPr>
          <a:lstStyle/>
          <a:p>
            <a:r>
              <a:rPr lang="en-US" sz="1800" dirty="0" smtClean="0">
                <a:latin typeface="+mj-lt"/>
              </a:rPr>
              <a:t>Z bits</a:t>
            </a:r>
            <a:endParaRPr lang="en-US" sz="1800" dirty="0">
              <a:latin typeface="+mj-lt"/>
            </a:endParaRPr>
          </a:p>
        </p:txBody>
      </p:sp>
      <p:sp>
        <p:nvSpPr>
          <p:cNvPr id="52" name="TextBox 51"/>
          <p:cNvSpPr txBox="1"/>
          <p:nvPr/>
        </p:nvSpPr>
        <p:spPr>
          <a:xfrm>
            <a:off x="1911387" y="6086128"/>
            <a:ext cx="1922321" cy="369332"/>
          </a:xfrm>
          <a:prstGeom prst="rect">
            <a:avLst/>
          </a:prstGeom>
          <a:noFill/>
        </p:spPr>
        <p:txBody>
          <a:bodyPr wrap="none" rtlCol="0">
            <a:spAutoFit/>
          </a:bodyPr>
          <a:lstStyle/>
          <a:p>
            <a:r>
              <a:rPr lang="en-US" sz="1800" dirty="0" smtClean="0">
                <a:latin typeface="+mj-lt"/>
              </a:rPr>
              <a:t>N + M + Z = 64 bits</a:t>
            </a:r>
            <a:endParaRPr lang="en-US" sz="1800" dirty="0">
              <a:latin typeface="+mj-lt"/>
            </a:endParaRPr>
          </a:p>
        </p:txBody>
      </p:sp>
    </p:spTree>
    <p:extLst>
      <p:ext uri="{BB962C8B-B14F-4D97-AF65-F5344CB8AC3E}">
        <p14:creationId xmlns:p14="http://schemas.microsoft.com/office/powerpoint/2010/main" val="1867112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81"/>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IP Tunneling to Build Overlay Links</a:t>
            </a:r>
          </a:p>
        </p:txBody>
      </p:sp>
      <p:sp>
        <p:nvSpPr>
          <p:cNvPr id="1730742" name="Rectangle 182"/>
          <p:cNvSpPr>
            <a:spLocks noGrp="1" noChangeArrowheads="1"/>
          </p:cNvSpPr>
          <p:nvPr>
            <p:ph idx="1"/>
          </p:nvPr>
        </p:nvSpPr>
        <p:spPr>
          <a:xfrm>
            <a:off x="609601" y="1943893"/>
            <a:ext cx="7886700" cy="4351338"/>
          </a:xfrm>
        </p:spPr>
        <p:txBody>
          <a:bodyPr>
            <a:normAutofit fontScale="92500"/>
          </a:bodyPr>
          <a:lstStyle/>
          <a:p>
            <a:pPr eaLnBrk="1" hangingPunct="1">
              <a:lnSpc>
                <a:spcPct val="80000"/>
              </a:lnSpc>
            </a:pPr>
            <a:r>
              <a:rPr lang="en-US" altLang="en-US" sz="3000" dirty="0" smtClean="0">
                <a:ea typeface="ＭＳ Ｐゴシック" panose="020B0600070205080204" pitchFamily="34" charset="-128"/>
              </a:rPr>
              <a:t>IP tunnel is a virtual point-to-point link</a:t>
            </a:r>
          </a:p>
          <a:p>
            <a:pPr lvl="1" eaLnBrk="1" hangingPunct="1">
              <a:lnSpc>
                <a:spcPct val="80000"/>
              </a:lnSpc>
            </a:pPr>
            <a:r>
              <a:rPr lang="en-US" altLang="en-US" sz="2600" dirty="0" smtClean="0">
                <a:ea typeface="ＭＳ Ｐゴシック" panose="020B0600070205080204" pitchFamily="34" charset="-128"/>
              </a:rPr>
              <a:t>Illusion of a direct link between two separated nodes</a:t>
            </a: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pPr>
            <a:endParaRPr lang="en-US" altLang="en-US" sz="2600" dirty="0" smtClean="0">
              <a:ea typeface="ＭＳ Ｐゴシック" panose="020B0600070205080204" pitchFamily="34" charset="-128"/>
            </a:endParaRPr>
          </a:p>
          <a:p>
            <a:pPr lvl="1" eaLnBrk="1" hangingPunct="1">
              <a:lnSpc>
                <a:spcPct val="80000"/>
              </a:lnSpc>
              <a:buFont typeface="Helvetica" panose="020B0604020202020204" pitchFamily="34" charset="0"/>
              <a:buNone/>
            </a:pPr>
            <a:endParaRPr lang="en-US" altLang="en-US" sz="2600" dirty="0" smtClean="0">
              <a:ea typeface="ＭＳ Ｐゴシック" panose="020B0600070205080204" pitchFamily="34" charset="-128"/>
            </a:endParaRPr>
          </a:p>
          <a:p>
            <a:pPr eaLnBrk="1" hangingPunct="1">
              <a:lnSpc>
                <a:spcPct val="80000"/>
              </a:lnSpc>
            </a:pPr>
            <a:r>
              <a:rPr lang="en-US" altLang="en-US" sz="3000" dirty="0" smtClean="0">
                <a:ea typeface="ＭＳ Ｐゴシック" panose="020B0600070205080204" pitchFamily="34" charset="-128"/>
              </a:rPr>
              <a:t>Encapsulation of the packet inside an IP datagram</a:t>
            </a:r>
          </a:p>
          <a:p>
            <a:pPr lvl="1" eaLnBrk="1" hangingPunct="1">
              <a:lnSpc>
                <a:spcPct val="80000"/>
              </a:lnSpc>
            </a:pPr>
            <a:r>
              <a:rPr lang="en-US" altLang="en-US" sz="2600" dirty="0" smtClean="0">
                <a:ea typeface="ＭＳ Ｐゴシック" panose="020B0600070205080204" pitchFamily="34" charset="-128"/>
              </a:rPr>
              <a:t>Node B sends a packet to node E</a:t>
            </a:r>
          </a:p>
          <a:p>
            <a:pPr lvl="1" eaLnBrk="1" hangingPunct="1">
              <a:lnSpc>
                <a:spcPct val="80000"/>
              </a:lnSpc>
            </a:pPr>
            <a:r>
              <a:rPr lang="en-US" altLang="en-US" sz="2600" dirty="0" smtClean="0">
                <a:ea typeface="ＭＳ Ｐゴシック" panose="020B0600070205080204" pitchFamily="34" charset="-128"/>
              </a:rPr>
              <a:t>… containing another packet as the payload</a:t>
            </a:r>
          </a:p>
        </p:txBody>
      </p:sp>
      <p:grpSp>
        <p:nvGrpSpPr>
          <p:cNvPr id="25605" name="Group 5"/>
          <p:cNvGrpSpPr>
            <a:grpSpLocks/>
          </p:cNvGrpSpPr>
          <p:nvPr/>
        </p:nvGrpSpPr>
        <p:grpSpPr bwMode="auto">
          <a:xfrm>
            <a:off x="2538413" y="2797175"/>
            <a:ext cx="708025" cy="638175"/>
            <a:chOff x="1898" y="728"/>
            <a:chExt cx="446" cy="402"/>
          </a:xfrm>
        </p:grpSpPr>
        <p:grpSp>
          <p:nvGrpSpPr>
            <p:cNvPr id="25755" name="Group 6"/>
            <p:cNvGrpSpPr>
              <a:grpSpLocks/>
            </p:cNvGrpSpPr>
            <p:nvPr/>
          </p:nvGrpSpPr>
          <p:grpSpPr bwMode="auto">
            <a:xfrm>
              <a:off x="1898" y="918"/>
              <a:ext cx="446" cy="212"/>
              <a:chOff x="2210" y="903"/>
              <a:chExt cx="446" cy="212"/>
            </a:xfrm>
          </p:grpSpPr>
          <p:sp>
            <p:nvSpPr>
              <p:cNvPr id="25757" name="Oval 7"/>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758" name="Line 8"/>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9" name="Line 9"/>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0" name="Rectangle 10"/>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61" name="Oval 11"/>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62" name="Group 12"/>
              <p:cNvGrpSpPr>
                <a:grpSpLocks/>
              </p:cNvGrpSpPr>
              <p:nvPr/>
            </p:nvGrpSpPr>
            <p:grpSpPr bwMode="auto">
              <a:xfrm>
                <a:off x="2319" y="931"/>
                <a:ext cx="221" cy="85"/>
                <a:chOff x="2848" y="848"/>
                <a:chExt cx="140" cy="98"/>
              </a:xfrm>
            </p:grpSpPr>
            <p:sp>
              <p:nvSpPr>
                <p:cNvPr id="25767" name="Line 1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8" name="Line 1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9" name="Line 1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63" name="Group 16"/>
              <p:cNvGrpSpPr>
                <a:grpSpLocks/>
              </p:cNvGrpSpPr>
              <p:nvPr/>
            </p:nvGrpSpPr>
            <p:grpSpPr bwMode="auto">
              <a:xfrm flipV="1">
                <a:off x="2319" y="930"/>
                <a:ext cx="221" cy="87"/>
                <a:chOff x="2848" y="848"/>
                <a:chExt cx="140" cy="98"/>
              </a:xfrm>
            </p:grpSpPr>
            <p:sp>
              <p:nvSpPr>
                <p:cNvPr id="25764" name="Line 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5" name="Line 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 name="Line 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756" name="Text Box 20"/>
            <p:cNvSpPr txBox="1">
              <a:spLocks noChangeArrowheads="1"/>
            </p:cNvSpPr>
            <p:nvPr/>
          </p:nvSpPr>
          <p:spPr bwMode="auto">
            <a:xfrm>
              <a:off x="2010" y="728"/>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A</a:t>
              </a:r>
            </a:p>
          </p:txBody>
        </p:sp>
      </p:grpSp>
      <p:grpSp>
        <p:nvGrpSpPr>
          <p:cNvPr id="25606" name="Group 21"/>
          <p:cNvGrpSpPr>
            <a:grpSpLocks/>
          </p:cNvGrpSpPr>
          <p:nvPr/>
        </p:nvGrpSpPr>
        <p:grpSpPr bwMode="auto">
          <a:xfrm>
            <a:off x="3584575" y="2801937"/>
            <a:ext cx="708025" cy="638175"/>
            <a:chOff x="1898" y="728"/>
            <a:chExt cx="446" cy="402"/>
          </a:xfrm>
        </p:grpSpPr>
        <p:grpSp>
          <p:nvGrpSpPr>
            <p:cNvPr id="25740" name="Group 22"/>
            <p:cNvGrpSpPr>
              <a:grpSpLocks/>
            </p:cNvGrpSpPr>
            <p:nvPr/>
          </p:nvGrpSpPr>
          <p:grpSpPr bwMode="auto">
            <a:xfrm>
              <a:off x="1898" y="918"/>
              <a:ext cx="446" cy="212"/>
              <a:chOff x="2210" y="903"/>
              <a:chExt cx="446" cy="212"/>
            </a:xfrm>
          </p:grpSpPr>
          <p:sp>
            <p:nvSpPr>
              <p:cNvPr id="25742" name="Oval 23"/>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743" name="Line 24"/>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44" name="Line 25"/>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45" name="Rectangle 26"/>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46" name="Oval 27"/>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47" name="Group 28"/>
              <p:cNvGrpSpPr>
                <a:grpSpLocks/>
              </p:cNvGrpSpPr>
              <p:nvPr/>
            </p:nvGrpSpPr>
            <p:grpSpPr bwMode="auto">
              <a:xfrm>
                <a:off x="2319" y="931"/>
                <a:ext cx="221" cy="85"/>
                <a:chOff x="2848" y="848"/>
                <a:chExt cx="140" cy="98"/>
              </a:xfrm>
            </p:grpSpPr>
            <p:sp>
              <p:nvSpPr>
                <p:cNvPr id="25752" name="Line 2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3" name="Line 3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4" name="Line 3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48" name="Group 32"/>
              <p:cNvGrpSpPr>
                <a:grpSpLocks/>
              </p:cNvGrpSpPr>
              <p:nvPr/>
            </p:nvGrpSpPr>
            <p:grpSpPr bwMode="auto">
              <a:xfrm flipV="1">
                <a:off x="2319" y="930"/>
                <a:ext cx="221" cy="87"/>
                <a:chOff x="2848" y="848"/>
                <a:chExt cx="140" cy="98"/>
              </a:xfrm>
            </p:grpSpPr>
            <p:sp>
              <p:nvSpPr>
                <p:cNvPr id="25749" name="Line 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0" name="Line 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51" name="Line 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741" name="Text Box 36"/>
            <p:cNvSpPr txBox="1">
              <a:spLocks noChangeArrowheads="1"/>
            </p:cNvSpPr>
            <p:nvPr/>
          </p:nvSpPr>
          <p:spPr bwMode="auto">
            <a:xfrm>
              <a:off x="2010" y="728"/>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B</a:t>
              </a:r>
            </a:p>
          </p:txBody>
        </p:sp>
      </p:grpSp>
      <p:grpSp>
        <p:nvGrpSpPr>
          <p:cNvPr id="25607" name="Group 37"/>
          <p:cNvGrpSpPr>
            <a:grpSpLocks/>
          </p:cNvGrpSpPr>
          <p:nvPr/>
        </p:nvGrpSpPr>
        <p:grpSpPr bwMode="auto">
          <a:xfrm>
            <a:off x="6599238" y="2792412"/>
            <a:ext cx="708025" cy="638175"/>
            <a:chOff x="1898" y="728"/>
            <a:chExt cx="446" cy="402"/>
          </a:xfrm>
        </p:grpSpPr>
        <p:grpSp>
          <p:nvGrpSpPr>
            <p:cNvPr id="25725" name="Group 38"/>
            <p:cNvGrpSpPr>
              <a:grpSpLocks/>
            </p:cNvGrpSpPr>
            <p:nvPr/>
          </p:nvGrpSpPr>
          <p:grpSpPr bwMode="auto">
            <a:xfrm>
              <a:off x="1898" y="918"/>
              <a:ext cx="446" cy="212"/>
              <a:chOff x="2210" y="903"/>
              <a:chExt cx="446" cy="212"/>
            </a:xfrm>
          </p:grpSpPr>
          <p:sp>
            <p:nvSpPr>
              <p:cNvPr id="25727" name="Oval 39"/>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728" name="Line 40"/>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9" name="Line 41"/>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0" name="Rectangle 42"/>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31" name="Oval 43"/>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32" name="Group 44"/>
              <p:cNvGrpSpPr>
                <a:grpSpLocks/>
              </p:cNvGrpSpPr>
              <p:nvPr/>
            </p:nvGrpSpPr>
            <p:grpSpPr bwMode="auto">
              <a:xfrm>
                <a:off x="2319" y="931"/>
                <a:ext cx="221" cy="85"/>
                <a:chOff x="2848" y="848"/>
                <a:chExt cx="140" cy="98"/>
              </a:xfrm>
            </p:grpSpPr>
            <p:sp>
              <p:nvSpPr>
                <p:cNvPr id="25737"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8"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9"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33" name="Group 48"/>
              <p:cNvGrpSpPr>
                <a:grpSpLocks/>
              </p:cNvGrpSpPr>
              <p:nvPr/>
            </p:nvGrpSpPr>
            <p:grpSpPr bwMode="auto">
              <a:xfrm flipV="1">
                <a:off x="2319" y="930"/>
                <a:ext cx="221" cy="87"/>
                <a:chOff x="2848" y="848"/>
                <a:chExt cx="140" cy="98"/>
              </a:xfrm>
            </p:grpSpPr>
            <p:sp>
              <p:nvSpPr>
                <p:cNvPr id="25734"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5"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6"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726" name="Text Box 52"/>
            <p:cNvSpPr txBox="1">
              <a:spLocks noChangeArrowheads="1"/>
            </p:cNvSpPr>
            <p:nvPr/>
          </p:nvSpPr>
          <p:spPr bwMode="auto">
            <a:xfrm>
              <a:off x="2010" y="72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E</a:t>
              </a:r>
            </a:p>
          </p:txBody>
        </p:sp>
      </p:grpSp>
      <p:grpSp>
        <p:nvGrpSpPr>
          <p:cNvPr id="25608" name="Group 53"/>
          <p:cNvGrpSpPr>
            <a:grpSpLocks/>
          </p:cNvGrpSpPr>
          <p:nvPr/>
        </p:nvGrpSpPr>
        <p:grpSpPr bwMode="auto">
          <a:xfrm>
            <a:off x="7589838" y="2781300"/>
            <a:ext cx="708025" cy="638175"/>
            <a:chOff x="1898" y="728"/>
            <a:chExt cx="446" cy="402"/>
          </a:xfrm>
        </p:grpSpPr>
        <p:grpSp>
          <p:nvGrpSpPr>
            <p:cNvPr id="25710" name="Group 54"/>
            <p:cNvGrpSpPr>
              <a:grpSpLocks/>
            </p:cNvGrpSpPr>
            <p:nvPr/>
          </p:nvGrpSpPr>
          <p:grpSpPr bwMode="auto">
            <a:xfrm>
              <a:off x="1898" y="918"/>
              <a:ext cx="446" cy="212"/>
              <a:chOff x="2210" y="903"/>
              <a:chExt cx="446" cy="212"/>
            </a:xfrm>
          </p:grpSpPr>
          <p:sp>
            <p:nvSpPr>
              <p:cNvPr id="25712" name="Oval 55"/>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713" name="Line 56"/>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4" name="Line 57"/>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5" name="Rectangle 58"/>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16" name="Oval 59"/>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17" name="Group 60"/>
              <p:cNvGrpSpPr>
                <a:grpSpLocks/>
              </p:cNvGrpSpPr>
              <p:nvPr/>
            </p:nvGrpSpPr>
            <p:grpSpPr bwMode="auto">
              <a:xfrm>
                <a:off x="2319" y="931"/>
                <a:ext cx="221" cy="85"/>
                <a:chOff x="2848" y="848"/>
                <a:chExt cx="140" cy="98"/>
              </a:xfrm>
            </p:grpSpPr>
            <p:sp>
              <p:nvSpPr>
                <p:cNvPr id="25722" name="Line 6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3" name="Line 6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4" name="Line 6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18" name="Group 64"/>
              <p:cNvGrpSpPr>
                <a:grpSpLocks/>
              </p:cNvGrpSpPr>
              <p:nvPr/>
            </p:nvGrpSpPr>
            <p:grpSpPr bwMode="auto">
              <a:xfrm flipV="1">
                <a:off x="2319" y="930"/>
                <a:ext cx="221" cy="87"/>
                <a:chOff x="2848" y="848"/>
                <a:chExt cx="140" cy="98"/>
              </a:xfrm>
            </p:grpSpPr>
            <p:sp>
              <p:nvSpPr>
                <p:cNvPr id="25719"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0"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21"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711" name="Text Box 68"/>
            <p:cNvSpPr txBox="1">
              <a:spLocks noChangeArrowheads="1"/>
            </p:cNvSpPr>
            <p:nvPr/>
          </p:nvSpPr>
          <p:spPr bwMode="auto">
            <a:xfrm>
              <a:off x="2010" y="728"/>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F</a:t>
              </a:r>
            </a:p>
          </p:txBody>
        </p:sp>
      </p:grpSp>
      <p:sp>
        <p:nvSpPr>
          <p:cNvPr id="25609" name="Rectangle 69"/>
          <p:cNvSpPr>
            <a:spLocks noChangeArrowheads="1"/>
          </p:cNvSpPr>
          <p:nvPr/>
        </p:nvSpPr>
        <p:spPr bwMode="auto">
          <a:xfrm>
            <a:off x="4291013" y="3263900"/>
            <a:ext cx="2281237" cy="66675"/>
          </a:xfrm>
          <a:prstGeom prst="rect">
            <a:avLst/>
          </a:prstGeom>
          <a:solidFill>
            <a:srgbClr val="FF0000"/>
          </a:solidFill>
          <a:ln w="9525">
            <a:solidFill>
              <a:srgbClr val="FF0000"/>
            </a:solidFill>
            <a:miter lim="800000"/>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10" name="Line 70"/>
          <p:cNvSpPr>
            <a:spLocks noChangeShapeType="1"/>
          </p:cNvSpPr>
          <p:nvPr/>
        </p:nvSpPr>
        <p:spPr bwMode="auto">
          <a:xfrm flipV="1">
            <a:off x="3257550" y="3287712"/>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1" name="Line 71"/>
          <p:cNvSpPr>
            <a:spLocks noChangeShapeType="1"/>
          </p:cNvSpPr>
          <p:nvPr/>
        </p:nvSpPr>
        <p:spPr bwMode="auto">
          <a:xfrm flipV="1">
            <a:off x="7304088" y="3268662"/>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2" name="Text Box 76"/>
          <p:cNvSpPr txBox="1">
            <a:spLocks noChangeArrowheads="1"/>
          </p:cNvSpPr>
          <p:nvPr/>
        </p:nvSpPr>
        <p:spPr bwMode="auto">
          <a:xfrm>
            <a:off x="5053013" y="2922587"/>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600" b="0">
                <a:solidFill>
                  <a:srgbClr val="FF0000"/>
                </a:solidFill>
                <a:latin typeface="Comic Sans MS" panose="030F0702030302020204" pitchFamily="66" charset="0"/>
              </a:rPr>
              <a:t>tunnel</a:t>
            </a:r>
          </a:p>
        </p:txBody>
      </p:sp>
      <p:sp>
        <p:nvSpPr>
          <p:cNvPr id="25613" name="Text Box 77"/>
          <p:cNvSpPr txBox="1">
            <a:spLocks noChangeArrowheads="1"/>
          </p:cNvSpPr>
          <p:nvPr/>
        </p:nvSpPr>
        <p:spPr bwMode="auto">
          <a:xfrm>
            <a:off x="800100" y="2965450"/>
            <a:ext cx="1654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2000" b="0">
                <a:latin typeface="Comic Sans MS" panose="030F0702030302020204" pitchFamily="66" charset="0"/>
              </a:rPr>
              <a:t>Logical view:</a:t>
            </a:r>
          </a:p>
        </p:txBody>
      </p:sp>
      <p:sp>
        <p:nvSpPr>
          <p:cNvPr id="25614" name="Text Box 79"/>
          <p:cNvSpPr txBox="1">
            <a:spLocks noChangeArrowheads="1"/>
          </p:cNvSpPr>
          <p:nvPr/>
        </p:nvSpPr>
        <p:spPr bwMode="auto">
          <a:xfrm>
            <a:off x="695325" y="4119562"/>
            <a:ext cx="177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2000" b="0">
                <a:latin typeface="Comic Sans MS" panose="030F0702030302020204" pitchFamily="66" charset="0"/>
              </a:rPr>
              <a:t>Physical view:</a:t>
            </a:r>
          </a:p>
        </p:txBody>
      </p:sp>
      <p:grpSp>
        <p:nvGrpSpPr>
          <p:cNvPr id="25615" name="Group 80"/>
          <p:cNvGrpSpPr>
            <a:grpSpLocks/>
          </p:cNvGrpSpPr>
          <p:nvPr/>
        </p:nvGrpSpPr>
        <p:grpSpPr bwMode="auto">
          <a:xfrm>
            <a:off x="2528888" y="3929062"/>
            <a:ext cx="708025" cy="638175"/>
            <a:chOff x="1898" y="728"/>
            <a:chExt cx="446" cy="402"/>
          </a:xfrm>
        </p:grpSpPr>
        <p:grpSp>
          <p:nvGrpSpPr>
            <p:cNvPr id="25695" name="Group 81"/>
            <p:cNvGrpSpPr>
              <a:grpSpLocks/>
            </p:cNvGrpSpPr>
            <p:nvPr/>
          </p:nvGrpSpPr>
          <p:grpSpPr bwMode="auto">
            <a:xfrm>
              <a:off x="1898" y="918"/>
              <a:ext cx="446" cy="212"/>
              <a:chOff x="2210" y="903"/>
              <a:chExt cx="446" cy="212"/>
            </a:xfrm>
          </p:grpSpPr>
          <p:sp>
            <p:nvSpPr>
              <p:cNvPr id="25697" name="Oval 82"/>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98" name="Line 83"/>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9" name="Line 84"/>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0" name="Rectangle 85"/>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701" name="Oval 86"/>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702" name="Group 87"/>
              <p:cNvGrpSpPr>
                <a:grpSpLocks/>
              </p:cNvGrpSpPr>
              <p:nvPr/>
            </p:nvGrpSpPr>
            <p:grpSpPr bwMode="auto">
              <a:xfrm>
                <a:off x="2319" y="931"/>
                <a:ext cx="221" cy="85"/>
                <a:chOff x="2848" y="848"/>
                <a:chExt cx="140" cy="98"/>
              </a:xfrm>
            </p:grpSpPr>
            <p:sp>
              <p:nvSpPr>
                <p:cNvPr id="25707" name="Line 8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8"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9" name="Line 9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703" name="Group 91"/>
              <p:cNvGrpSpPr>
                <a:grpSpLocks/>
              </p:cNvGrpSpPr>
              <p:nvPr/>
            </p:nvGrpSpPr>
            <p:grpSpPr bwMode="auto">
              <a:xfrm flipV="1">
                <a:off x="2319" y="930"/>
                <a:ext cx="221" cy="87"/>
                <a:chOff x="2848" y="848"/>
                <a:chExt cx="140" cy="98"/>
              </a:xfrm>
            </p:grpSpPr>
            <p:sp>
              <p:nvSpPr>
                <p:cNvPr id="25704" name="Line 9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5" name="Line 9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6" name="Line 9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696" name="Text Box 95"/>
            <p:cNvSpPr txBox="1">
              <a:spLocks noChangeArrowheads="1"/>
            </p:cNvSpPr>
            <p:nvPr/>
          </p:nvSpPr>
          <p:spPr bwMode="auto">
            <a:xfrm>
              <a:off x="2010" y="728"/>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A</a:t>
              </a:r>
            </a:p>
          </p:txBody>
        </p:sp>
      </p:grpSp>
      <p:grpSp>
        <p:nvGrpSpPr>
          <p:cNvPr id="25616" name="Group 96"/>
          <p:cNvGrpSpPr>
            <a:grpSpLocks/>
          </p:cNvGrpSpPr>
          <p:nvPr/>
        </p:nvGrpSpPr>
        <p:grpSpPr bwMode="auto">
          <a:xfrm>
            <a:off x="3575050" y="3933825"/>
            <a:ext cx="708025" cy="638175"/>
            <a:chOff x="1898" y="728"/>
            <a:chExt cx="446" cy="402"/>
          </a:xfrm>
        </p:grpSpPr>
        <p:grpSp>
          <p:nvGrpSpPr>
            <p:cNvPr id="25680" name="Group 97"/>
            <p:cNvGrpSpPr>
              <a:grpSpLocks/>
            </p:cNvGrpSpPr>
            <p:nvPr/>
          </p:nvGrpSpPr>
          <p:grpSpPr bwMode="auto">
            <a:xfrm>
              <a:off x="1898" y="918"/>
              <a:ext cx="446" cy="212"/>
              <a:chOff x="2210" y="903"/>
              <a:chExt cx="446" cy="212"/>
            </a:xfrm>
          </p:grpSpPr>
          <p:sp>
            <p:nvSpPr>
              <p:cNvPr id="25682" name="Oval 98"/>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83" name="Line 99"/>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4" name="Line 100"/>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5" name="Rectangle 101"/>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86" name="Oval 102"/>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87" name="Group 103"/>
              <p:cNvGrpSpPr>
                <a:grpSpLocks/>
              </p:cNvGrpSpPr>
              <p:nvPr/>
            </p:nvGrpSpPr>
            <p:grpSpPr bwMode="auto">
              <a:xfrm>
                <a:off x="2319" y="931"/>
                <a:ext cx="221" cy="85"/>
                <a:chOff x="2848" y="848"/>
                <a:chExt cx="140" cy="98"/>
              </a:xfrm>
            </p:grpSpPr>
            <p:sp>
              <p:nvSpPr>
                <p:cNvPr id="25692" name="Line 10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3" name="Line 10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4" name="Line 10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88" name="Group 107"/>
              <p:cNvGrpSpPr>
                <a:grpSpLocks/>
              </p:cNvGrpSpPr>
              <p:nvPr/>
            </p:nvGrpSpPr>
            <p:grpSpPr bwMode="auto">
              <a:xfrm flipV="1">
                <a:off x="2319" y="930"/>
                <a:ext cx="221" cy="87"/>
                <a:chOff x="2848" y="848"/>
                <a:chExt cx="140" cy="98"/>
              </a:xfrm>
            </p:grpSpPr>
            <p:sp>
              <p:nvSpPr>
                <p:cNvPr id="25689" name="Line 10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0" name="Line 10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1" name="Line 11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681" name="Text Box 111"/>
            <p:cNvSpPr txBox="1">
              <a:spLocks noChangeArrowheads="1"/>
            </p:cNvSpPr>
            <p:nvPr/>
          </p:nvSpPr>
          <p:spPr bwMode="auto">
            <a:xfrm>
              <a:off x="2010" y="728"/>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B</a:t>
              </a:r>
            </a:p>
          </p:txBody>
        </p:sp>
      </p:grpSp>
      <p:grpSp>
        <p:nvGrpSpPr>
          <p:cNvPr id="25617" name="Group 112"/>
          <p:cNvGrpSpPr>
            <a:grpSpLocks/>
          </p:cNvGrpSpPr>
          <p:nvPr/>
        </p:nvGrpSpPr>
        <p:grpSpPr bwMode="auto">
          <a:xfrm>
            <a:off x="6589713" y="3924300"/>
            <a:ext cx="708025" cy="638175"/>
            <a:chOff x="1898" y="728"/>
            <a:chExt cx="446" cy="402"/>
          </a:xfrm>
        </p:grpSpPr>
        <p:grpSp>
          <p:nvGrpSpPr>
            <p:cNvPr id="25665" name="Group 113"/>
            <p:cNvGrpSpPr>
              <a:grpSpLocks/>
            </p:cNvGrpSpPr>
            <p:nvPr/>
          </p:nvGrpSpPr>
          <p:grpSpPr bwMode="auto">
            <a:xfrm>
              <a:off x="1898" y="918"/>
              <a:ext cx="446" cy="212"/>
              <a:chOff x="2210" y="903"/>
              <a:chExt cx="446" cy="212"/>
            </a:xfrm>
          </p:grpSpPr>
          <p:sp>
            <p:nvSpPr>
              <p:cNvPr id="25667" name="Oval 114"/>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68" name="Line 115"/>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9" name="Line 116"/>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0" name="Rectangle 117"/>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71" name="Oval 118"/>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72" name="Group 119"/>
              <p:cNvGrpSpPr>
                <a:grpSpLocks/>
              </p:cNvGrpSpPr>
              <p:nvPr/>
            </p:nvGrpSpPr>
            <p:grpSpPr bwMode="auto">
              <a:xfrm>
                <a:off x="2319" y="931"/>
                <a:ext cx="221" cy="85"/>
                <a:chOff x="2848" y="848"/>
                <a:chExt cx="140" cy="98"/>
              </a:xfrm>
            </p:grpSpPr>
            <p:sp>
              <p:nvSpPr>
                <p:cNvPr id="25677" name="Line 12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8" name="Line 12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9" name="Line 12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73" name="Group 123"/>
              <p:cNvGrpSpPr>
                <a:grpSpLocks/>
              </p:cNvGrpSpPr>
              <p:nvPr/>
            </p:nvGrpSpPr>
            <p:grpSpPr bwMode="auto">
              <a:xfrm flipV="1">
                <a:off x="2319" y="930"/>
                <a:ext cx="221" cy="87"/>
                <a:chOff x="2848" y="848"/>
                <a:chExt cx="140" cy="98"/>
              </a:xfrm>
            </p:grpSpPr>
            <p:sp>
              <p:nvSpPr>
                <p:cNvPr id="25674" name="Line 1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5" name="Line 1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6" name="Line 1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666" name="Text Box 127"/>
            <p:cNvSpPr txBox="1">
              <a:spLocks noChangeArrowheads="1"/>
            </p:cNvSpPr>
            <p:nvPr/>
          </p:nvSpPr>
          <p:spPr bwMode="auto">
            <a:xfrm>
              <a:off x="2010" y="72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E</a:t>
              </a:r>
            </a:p>
          </p:txBody>
        </p:sp>
      </p:grpSp>
      <p:grpSp>
        <p:nvGrpSpPr>
          <p:cNvPr id="25618" name="Group 128"/>
          <p:cNvGrpSpPr>
            <a:grpSpLocks/>
          </p:cNvGrpSpPr>
          <p:nvPr/>
        </p:nvGrpSpPr>
        <p:grpSpPr bwMode="auto">
          <a:xfrm>
            <a:off x="7580313" y="3913187"/>
            <a:ext cx="708025" cy="638175"/>
            <a:chOff x="1898" y="728"/>
            <a:chExt cx="446" cy="402"/>
          </a:xfrm>
        </p:grpSpPr>
        <p:grpSp>
          <p:nvGrpSpPr>
            <p:cNvPr id="25650" name="Group 129"/>
            <p:cNvGrpSpPr>
              <a:grpSpLocks/>
            </p:cNvGrpSpPr>
            <p:nvPr/>
          </p:nvGrpSpPr>
          <p:grpSpPr bwMode="auto">
            <a:xfrm>
              <a:off x="1898" y="918"/>
              <a:ext cx="446" cy="212"/>
              <a:chOff x="2210" y="903"/>
              <a:chExt cx="446" cy="212"/>
            </a:xfrm>
          </p:grpSpPr>
          <p:sp>
            <p:nvSpPr>
              <p:cNvPr id="25652" name="Oval 130"/>
              <p:cNvSpPr>
                <a:spLocks noChangeArrowheads="1"/>
              </p:cNvSpPr>
              <p:nvPr/>
            </p:nvSpPr>
            <p:spPr bwMode="auto">
              <a:xfrm>
                <a:off x="2213" y="969"/>
                <a:ext cx="443" cy="146"/>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53" name="Line 131"/>
              <p:cNvSpPr>
                <a:spLocks noChangeShapeType="1"/>
              </p:cNvSpPr>
              <p:nvPr/>
            </p:nvSpPr>
            <p:spPr bwMode="auto">
              <a:xfrm>
                <a:off x="2213" y="962"/>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4" name="Line 132"/>
              <p:cNvSpPr>
                <a:spLocks noChangeShapeType="1"/>
              </p:cNvSpPr>
              <p:nvPr/>
            </p:nvSpPr>
            <p:spPr bwMode="auto">
              <a:xfrm>
                <a:off x="2560" y="969"/>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5" name="Rectangle 133"/>
              <p:cNvSpPr>
                <a:spLocks noChangeArrowheads="1"/>
              </p:cNvSpPr>
              <p:nvPr/>
            </p:nvSpPr>
            <p:spPr bwMode="auto">
              <a:xfrm>
                <a:off x="2213" y="962"/>
                <a:ext cx="439" cy="7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56" name="Oval 134"/>
              <p:cNvSpPr>
                <a:spLocks noChangeArrowheads="1"/>
              </p:cNvSpPr>
              <p:nvPr/>
            </p:nvSpPr>
            <p:spPr bwMode="auto">
              <a:xfrm>
                <a:off x="2210" y="903"/>
                <a:ext cx="443" cy="147"/>
              </a:xfrm>
              <a:prstGeom prst="ellipse">
                <a:avLst/>
              </a:prstGeom>
              <a:solidFill>
                <a:schemeClr va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57" name="Group 135"/>
              <p:cNvGrpSpPr>
                <a:grpSpLocks/>
              </p:cNvGrpSpPr>
              <p:nvPr/>
            </p:nvGrpSpPr>
            <p:grpSpPr bwMode="auto">
              <a:xfrm>
                <a:off x="2319" y="931"/>
                <a:ext cx="221" cy="85"/>
                <a:chOff x="2848" y="848"/>
                <a:chExt cx="140" cy="98"/>
              </a:xfrm>
            </p:grpSpPr>
            <p:sp>
              <p:nvSpPr>
                <p:cNvPr id="25662" name="Line 1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3" name="Line 1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4" name="Line 1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58" name="Group 139"/>
              <p:cNvGrpSpPr>
                <a:grpSpLocks/>
              </p:cNvGrpSpPr>
              <p:nvPr/>
            </p:nvGrpSpPr>
            <p:grpSpPr bwMode="auto">
              <a:xfrm flipV="1">
                <a:off x="2319" y="930"/>
                <a:ext cx="221" cy="87"/>
                <a:chOff x="2848" y="848"/>
                <a:chExt cx="140" cy="98"/>
              </a:xfrm>
            </p:grpSpPr>
            <p:sp>
              <p:nvSpPr>
                <p:cNvPr id="25659" name="Line 1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0" name="Line 1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1" name="Line 1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5651" name="Text Box 143"/>
            <p:cNvSpPr txBox="1">
              <a:spLocks noChangeArrowheads="1"/>
            </p:cNvSpPr>
            <p:nvPr/>
          </p:nvSpPr>
          <p:spPr bwMode="auto">
            <a:xfrm>
              <a:off x="2010" y="728"/>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algn="l"/>
              <a:r>
                <a:rPr lang="en-US" altLang="en-US" sz="1800" b="0">
                  <a:latin typeface="Comic Sans MS" panose="030F0702030302020204" pitchFamily="66" charset="0"/>
                </a:rPr>
                <a:t>F</a:t>
              </a:r>
            </a:p>
          </p:txBody>
        </p:sp>
      </p:grpSp>
      <p:sp>
        <p:nvSpPr>
          <p:cNvPr id="25619" name="Line 144"/>
          <p:cNvSpPr>
            <a:spLocks noChangeShapeType="1"/>
          </p:cNvSpPr>
          <p:nvPr/>
        </p:nvSpPr>
        <p:spPr bwMode="auto">
          <a:xfrm flipV="1">
            <a:off x="3248025" y="441960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20" name="Line 145"/>
          <p:cNvSpPr>
            <a:spLocks noChangeShapeType="1"/>
          </p:cNvSpPr>
          <p:nvPr/>
        </p:nvSpPr>
        <p:spPr bwMode="auto">
          <a:xfrm flipV="1">
            <a:off x="7294563" y="440055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21" name="Line 150"/>
          <p:cNvSpPr>
            <a:spLocks noChangeShapeType="1"/>
          </p:cNvSpPr>
          <p:nvPr/>
        </p:nvSpPr>
        <p:spPr bwMode="auto">
          <a:xfrm flipV="1">
            <a:off x="4281488" y="4410075"/>
            <a:ext cx="23256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5622" name="Group 153"/>
          <p:cNvGrpSpPr>
            <a:grpSpLocks/>
          </p:cNvGrpSpPr>
          <p:nvPr/>
        </p:nvGrpSpPr>
        <p:grpSpPr bwMode="auto">
          <a:xfrm>
            <a:off x="4546600" y="4192587"/>
            <a:ext cx="708025" cy="336550"/>
            <a:chOff x="1510" y="1569"/>
            <a:chExt cx="446" cy="212"/>
          </a:xfrm>
        </p:grpSpPr>
        <p:sp>
          <p:nvSpPr>
            <p:cNvPr id="25637" name="Oval 154"/>
            <p:cNvSpPr>
              <a:spLocks noChangeArrowheads="1"/>
            </p:cNvSpPr>
            <p:nvPr/>
          </p:nvSpPr>
          <p:spPr bwMode="auto">
            <a:xfrm>
              <a:off x="1513" y="1635"/>
              <a:ext cx="443" cy="146"/>
            </a:xfrm>
            <a:prstGeom prst="ellipse">
              <a:avLst/>
            </a:prstGeom>
            <a:solidFill>
              <a:schemeClr val="bg1"/>
            </a:solidFill>
            <a:ln w="12700">
              <a:solidFill>
                <a:schemeClr val="folHlink"/>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38" name="Line 155"/>
            <p:cNvSpPr>
              <a:spLocks noChangeShapeType="1"/>
            </p:cNvSpPr>
            <p:nvPr/>
          </p:nvSpPr>
          <p:spPr bwMode="auto">
            <a:xfrm>
              <a:off x="1513" y="1628"/>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9" name="Line 156"/>
            <p:cNvSpPr>
              <a:spLocks noChangeShapeType="1"/>
            </p:cNvSpPr>
            <p:nvPr/>
          </p:nvSpPr>
          <p:spPr bwMode="auto">
            <a:xfrm>
              <a:off x="1860" y="1635"/>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0" name="Rectangle 157"/>
            <p:cNvSpPr>
              <a:spLocks noChangeArrowheads="1"/>
            </p:cNvSpPr>
            <p:nvPr/>
          </p:nvSpPr>
          <p:spPr bwMode="auto">
            <a:xfrm>
              <a:off x="1513" y="1628"/>
              <a:ext cx="439" cy="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41" name="Oval 158"/>
            <p:cNvSpPr>
              <a:spLocks noChangeArrowheads="1"/>
            </p:cNvSpPr>
            <p:nvPr/>
          </p:nvSpPr>
          <p:spPr bwMode="auto">
            <a:xfrm>
              <a:off x="1510" y="1569"/>
              <a:ext cx="443" cy="147"/>
            </a:xfrm>
            <a:prstGeom prst="ellipse">
              <a:avLst/>
            </a:prstGeom>
            <a:solidFill>
              <a:schemeClr val="bg1"/>
            </a:solidFill>
            <a:ln w="12700">
              <a:solidFill>
                <a:schemeClr val="folHlink"/>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42" name="Group 159"/>
            <p:cNvGrpSpPr>
              <a:grpSpLocks/>
            </p:cNvGrpSpPr>
            <p:nvPr/>
          </p:nvGrpSpPr>
          <p:grpSpPr bwMode="auto">
            <a:xfrm>
              <a:off x="1619" y="1597"/>
              <a:ext cx="221" cy="85"/>
              <a:chOff x="2848" y="848"/>
              <a:chExt cx="140" cy="98"/>
            </a:xfrm>
          </p:grpSpPr>
          <p:sp>
            <p:nvSpPr>
              <p:cNvPr id="25647" name="Line 160"/>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8" name="Line 161"/>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162"/>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43" name="Group 163"/>
            <p:cNvGrpSpPr>
              <a:grpSpLocks/>
            </p:cNvGrpSpPr>
            <p:nvPr/>
          </p:nvGrpSpPr>
          <p:grpSpPr bwMode="auto">
            <a:xfrm flipV="1">
              <a:off x="1619" y="1596"/>
              <a:ext cx="221" cy="87"/>
              <a:chOff x="2848" y="848"/>
              <a:chExt cx="140" cy="98"/>
            </a:xfrm>
          </p:grpSpPr>
          <p:sp>
            <p:nvSpPr>
              <p:cNvPr id="25644" name="Line 164"/>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165"/>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166"/>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5623" name="Group 167"/>
          <p:cNvGrpSpPr>
            <a:grpSpLocks/>
          </p:cNvGrpSpPr>
          <p:nvPr/>
        </p:nvGrpSpPr>
        <p:grpSpPr bwMode="auto">
          <a:xfrm>
            <a:off x="5521325" y="4200525"/>
            <a:ext cx="708025" cy="336550"/>
            <a:chOff x="1510" y="1569"/>
            <a:chExt cx="446" cy="212"/>
          </a:xfrm>
        </p:grpSpPr>
        <p:sp>
          <p:nvSpPr>
            <p:cNvPr id="25624" name="Oval 168"/>
            <p:cNvSpPr>
              <a:spLocks noChangeArrowheads="1"/>
            </p:cNvSpPr>
            <p:nvPr/>
          </p:nvSpPr>
          <p:spPr bwMode="auto">
            <a:xfrm>
              <a:off x="1513" y="1635"/>
              <a:ext cx="443" cy="146"/>
            </a:xfrm>
            <a:prstGeom prst="ellipse">
              <a:avLst/>
            </a:prstGeom>
            <a:solidFill>
              <a:schemeClr val="bg1"/>
            </a:solidFill>
            <a:ln w="12700">
              <a:solidFill>
                <a:schemeClr val="folHlink"/>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5625" name="Line 169"/>
            <p:cNvSpPr>
              <a:spLocks noChangeShapeType="1"/>
            </p:cNvSpPr>
            <p:nvPr/>
          </p:nvSpPr>
          <p:spPr bwMode="auto">
            <a:xfrm>
              <a:off x="1513" y="1628"/>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6" name="Line 170"/>
            <p:cNvSpPr>
              <a:spLocks noChangeShapeType="1"/>
            </p:cNvSpPr>
            <p:nvPr/>
          </p:nvSpPr>
          <p:spPr bwMode="auto">
            <a:xfrm>
              <a:off x="1860" y="1635"/>
              <a:ext cx="1" cy="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7" name="Rectangle 171"/>
            <p:cNvSpPr>
              <a:spLocks noChangeArrowheads="1"/>
            </p:cNvSpPr>
            <p:nvPr/>
          </p:nvSpPr>
          <p:spPr bwMode="auto">
            <a:xfrm>
              <a:off x="1513" y="1628"/>
              <a:ext cx="439" cy="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latin typeface="Times New Roman" panose="02020603050405020304" pitchFamily="18" charset="0"/>
              </a:endParaRPr>
            </a:p>
          </p:txBody>
        </p:sp>
        <p:sp>
          <p:nvSpPr>
            <p:cNvPr id="25628" name="Oval 172"/>
            <p:cNvSpPr>
              <a:spLocks noChangeArrowheads="1"/>
            </p:cNvSpPr>
            <p:nvPr/>
          </p:nvSpPr>
          <p:spPr bwMode="auto">
            <a:xfrm>
              <a:off x="1510" y="1569"/>
              <a:ext cx="443" cy="147"/>
            </a:xfrm>
            <a:prstGeom prst="ellipse">
              <a:avLst/>
            </a:prstGeom>
            <a:solidFill>
              <a:schemeClr val="bg1"/>
            </a:solidFill>
            <a:ln w="12700">
              <a:solidFill>
                <a:schemeClr val="folHlink"/>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5629" name="Group 173"/>
            <p:cNvGrpSpPr>
              <a:grpSpLocks/>
            </p:cNvGrpSpPr>
            <p:nvPr/>
          </p:nvGrpSpPr>
          <p:grpSpPr bwMode="auto">
            <a:xfrm>
              <a:off x="1619" y="1597"/>
              <a:ext cx="221" cy="85"/>
              <a:chOff x="2848" y="848"/>
              <a:chExt cx="140" cy="98"/>
            </a:xfrm>
          </p:grpSpPr>
          <p:sp>
            <p:nvSpPr>
              <p:cNvPr id="25634" name="Line 174"/>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5" name="Line 175"/>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6" name="Line 176"/>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5630" name="Group 177"/>
            <p:cNvGrpSpPr>
              <a:grpSpLocks/>
            </p:cNvGrpSpPr>
            <p:nvPr/>
          </p:nvGrpSpPr>
          <p:grpSpPr bwMode="auto">
            <a:xfrm flipV="1">
              <a:off x="1619" y="1596"/>
              <a:ext cx="221" cy="87"/>
              <a:chOff x="2848" y="848"/>
              <a:chExt cx="140" cy="98"/>
            </a:xfrm>
          </p:grpSpPr>
          <p:sp>
            <p:nvSpPr>
              <p:cNvPr id="25631" name="Line 178"/>
              <p:cNvSpPr>
                <a:spLocks noChangeShapeType="1"/>
              </p:cNvSpPr>
              <p:nvPr/>
            </p:nvSpPr>
            <p:spPr bwMode="auto">
              <a:xfrm flipV="1">
                <a:off x="2848" y="848"/>
                <a:ext cx="50"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2" name="Line 179"/>
              <p:cNvSpPr>
                <a:spLocks noChangeShapeType="1"/>
              </p:cNvSpPr>
              <p:nvPr/>
            </p:nvSpPr>
            <p:spPr bwMode="auto">
              <a:xfrm>
                <a:off x="2944" y="946"/>
                <a:ext cx="4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3" name="Line 180"/>
              <p:cNvSpPr>
                <a:spLocks noChangeShapeType="1"/>
              </p:cNvSpPr>
              <p:nvPr/>
            </p:nvSpPr>
            <p:spPr bwMode="auto">
              <a:xfrm>
                <a:off x="2894" y="850"/>
                <a:ext cx="5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Tree>
    <p:extLst>
      <p:ext uri="{BB962C8B-B14F-4D97-AF65-F5344CB8AC3E}">
        <p14:creationId xmlns:p14="http://schemas.microsoft.com/office/powerpoint/2010/main" val="712228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3074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074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307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Tunnels Between End Hosts</a:t>
            </a:r>
          </a:p>
        </p:txBody>
      </p:sp>
      <p:sp>
        <p:nvSpPr>
          <p:cNvPr id="1850403" name="Cloud"/>
          <p:cNvSpPr>
            <a:spLocks noChangeAspect="1" noEditPoints="1" noChangeArrowheads="1"/>
          </p:cNvSpPr>
          <p:nvPr/>
        </p:nvSpPr>
        <p:spPr bwMode="auto">
          <a:xfrm>
            <a:off x="2498725" y="1722438"/>
            <a:ext cx="3879850" cy="3051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pic>
        <p:nvPicPr>
          <p:cNvPr id="27653" name="Picture 36"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275" y="1239838"/>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37"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988" y="4335463"/>
            <a:ext cx="18240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38" descr="j0285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9750" y="3452813"/>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42"/>
          <p:cNvSpPr txBox="1">
            <a:spLocks noChangeArrowheads="1"/>
          </p:cNvSpPr>
          <p:nvPr/>
        </p:nvSpPr>
        <p:spPr bwMode="auto">
          <a:xfrm>
            <a:off x="1500188" y="36449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bg1"/>
                </a:solidFill>
              </a:rPr>
              <a:t>A</a:t>
            </a:r>
          </a:p>
        </p:txBody>
      </p:sp>
      <p:sp>
        <p:nvSpPr>
          <p:cNvPr id="27657" name="Text Box 43"/>
          <p:cNvSpPr txBox="1">
            <a:spLocks noChangeArrowheads="1"/>
          </p:cNvSpPr>
          <p:nvPr/>
        </p:nvSpPr>
        <p:spPr bwMode="auto">
          <a:xfrm>
            <a:off x="6877050" y="452755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solidFill>
                  <a:schemeClr val="bg1"/>
                </a:solidFill>
              </a:rPr>
              <a:t>C</a:t>
            </a:r>
          </a:p>
        </p:txBody>
      </p:sp>
      <p:sp>
        <p:nvSpPr>
          <p:cNvPr id="27658" name="Text Box 44"/>
          <p:cNvSpPr txBox="1">
            <a:spLocks noChangeArrowheads="1"/>
          </p:cNvSpPr>
          <p:nvPr/>
        </p:nvSpPr>
        <p:spPr bwMode="auto">
          <a:xfrm>
            <a:off x="7183438" y="14732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solidFill>
                  <a:schemeClr val="bg1"/>
                </a:solidFill>
              </a:rPr>
              <a:t>B</a:t>
            </a:r>
          </a:p>
        </p:txBody>
      </p:sp>
      <p:sp>
        <p:nvSpPr>
          <p:cNvPr id="1850413" name="Freeform 45"/>
          <p:cNvSpPr>
            <a:spLocks/>
          </p:cNvSpPr>
          <p:nvPr/>
        </p:nvSpPr>
        <p:spPr bwMode="auto">
          <a:xfrm>
            <a:off x="2266950" y="3248025"/>
            <a:ext cx="4302125" cy="1625600"/>
          </a:xfrm>
          <a:custGeom>
            <a:avLst/>
            <a:gdLst>
              <a:gd name="T0" fmla="*/ 0 w 2710"/>
              <a:gd name="T1" fmla="*/ 1179433125 h 1024"/>
              <a:gd name="T2" fmla="*/ 609877813 w 2710"/>
              <a:gd name="T3" fmla="*/ 995462513 h 1024"/>
              <a:gd name="T4" fmla="*/ 2147483647 w 2710"/>
              <a:gd name="T5" fmla="*/ 264617200 h 1024"/>
              <a:gd name="T6" fmla="*/ 2147483647 w 2710"/>
              <a:gd name="T7" fmla="*/ 2147483647 h 1024"/>
              <a:gd name="T8" fmla="*/ 0 60000 65536"/>
              <a:gd name="T9" fmla="*/ 0 60000 65536"/>
              <a:gd name="T10" fmla="*/ 0 60000 65536"/>
              <a:gd name="T11" fmla="*/ 0 60000 65536"/>
              <a:gd name="T12" fmla="*/ 0 w 2710"/>
              <a:gd name="T13" fmla="*/ 0 h 1024"/>
              <a:gd name="T14" fmla="*/ 2710 w 2710"/>
              <a:gd name="T15" fmla="*/ 1024 h 1024"/>
            </a:gdLst>
            <a:ahLst/>
            <a:cxnLst>
              <a:cxn ang="T8">
                <a:pos x="T0" y="T1"/>
              </a:cxn>
              <a:cxn ang="T9">
                <a:pos x="T2" y="T3"/>
              </a:cxn>
              <a:cxn ang="T10">
                <a:pos x="T4" y="T5"/>
              </a:cxn>
              <a:cxn ang="T11">
                <a:pos x="T6" y="T7"/>
              </a:cxn>
            </a:cxnLst>
            <a:rect l="T12" t="T13" r="T14" b="T15"/>
            <a:pathLst>
              <a:path w="2710" h="1024">
                <a:moveTo>
                  <a:pt x="0" y="468"/>
                </a:moveTo>
                <a:cubicBezTo>
                  <a:pt x="28" y="461"/>
                  <a:pt x="57" y="455"/>
                  <a:pt x="242" y="395"/>
                </a:cubicBezTo>
                <a:cubicBezTo>
                  <a:pt x="427" y="335"/>
                  <a:pt x="702" y="0"/>
                  <a:pt x="1113" y="105"/>
                </a:cubicBezTo>
                <a:cubicBezTo>
                  <a:pt x="1524" y="210"/>
                  <a:pt x="2117" y="617"/>
                  <a:pt x="2710" y="1024"/>
                </a:cubicBezTo>
              </a:path>
            </a:pathLst>
          </a:custGeom>
          <a:noFill/>
          <a:ln w="38100">
            <a:solidFill>
              <a:srgbClr val="0000FF"/>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1850414" name="Freeform 46"/>
          <p:cNvSpPr>
            <a:spLocks/>
          </p:cNvSpPr>
          <p:nvPr/>
        </p:nvSpPr>
        <p:spPr bwMode="auto">
          <a:xfrm>
            <a:off x="4540250" y="1724025"/>
            <a:ext cx="2297113" cy="2881313"/>
          </a:xfrm>
          <a:custGeom>
            <a:avLst/>
            <a:gdLst>
              <a:gd name="T0" fmla="*/ 2147483647 w 1447"/>
              <a:gd name="T1" fmla="*/ 2147483647 h 1815"/>
              <a:gd name="T2" fmla="*/ 2147483647 w 1447"/>
              <a:gd name="T3" fmla="*/ 2147483647 h 1815"/>
              <a:gd name="T4" fmla="*/ 110886899 w 1447"/>
              <a:gd name="T5" fmla="*/ 1708666234 h 1815"/>
              <a:gd name="T6" fmla="*/ 2147483647 w 1447"/>
              <a:gd name="T7" fmla="*/ 0 h 1815"/>
              <a:gd name="T8" fmla="*/ 0 60000 65536"/>
              <a:gd name="T9" fmla="*/ 0 60000 65536"/>
              <a:gd name="T10" fmla="*/ 0 60000 65536"/>
              <a:gd name="T11" fmla="*/ 0 60000 65536"/>
              <a:gd name="T12" fmla="*/ 0 w 1447"/>
              <a:gd name="T13" fmla="*/ 0 h 1815"/>
              <a:gd name="T14" fmla="*/ 1447 w 1447"/>
              <a:gd name="T15" fmla="*/ 1815 h 1815"/>
            </a:gdLst>
            <a:ahLst/>
            <a:cxnLst>
              <a:cxn ang="T8">
                <a:pos x="T0" y="T1"/>
              </a:cxn>
              <a:cxn ang="T9">
                <a:pos x="T2" y="T3"/>
              </a:cxn>
              <a:cxn ang="T10">
                <a:pos x="T4" y="T5"/>
              </a:cxn>
              <a:cxn ang="T11">
                <a:pos x="T6" y="T7"/>
              </a:cxn>
            </a:cxnLst>
            <a:rect l="T12" t="T13" r="T14" b="T15"/>
            <a:pathLst>
              <a:path w="1447" h="1815">
                <a:moveTo>
                  <a:pt x="1278" y="1815"/>
                </a:moveTo>
                <a:cubicBezTo>
                  <a:pt x="1332" y="1813"/>
                  <a:pt x="1387" y="1811"/>
                  <a:pt x="1181" y="1621"/>
                </a:cubicBezTo>
                <a:cubicBezTo>
                  <a:pt x="975" y="1431"/>
                  <a:pt x="0" y="948"/>
                  <a:pt x="44" y="678"/>
                </a:cubicBezTo>
                <a:cubicBezTo>
                  <a:pt x="88" y="408"/>
                  <a:pt x="767" y="204"/>
                  <a:pt x="1447" y="0"/>
                </a:cubicBezTo>
              </a:path>
            </a:pathLst>
          </a:custGeom>
          <a:noFill/>
          <a:ln w="38100">
            <a:solidFill>
              <a:srgbClr val="0000FF"/>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661" name="Text Box 48"/>
          <p:cNvSpPr txBox="1">
            <a:spLocks noChangeArrowheads="1"/>
          </p:cNvSpPr>
          <p:nvPr/>
        </p:nvSpPr>
        <p:spPr bwMode="auto">
          <a:xfrm>
            <a:off x="1038225" y="2300288"/>
            <a:ext cx="1290638" cy="860425"/>
          </a:xfrm>
          <a:prstGeom prst="rect">
            <a:avLst/>
          </a:prstGeom>
          <a:solidFill>
            <a:srgbClr val="CCFFFF"/>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A</a:t>
            </a:r>
          </a:p>
          <a:p>
            <a:pPr eaLnBrk="1" hangingPunct="1"/>
            <a:r>
              <a:rPr lang="en-US" altLang="en-US"/>
              <a:t>Dest: B</a:t>
            </a:r>
          </a:p>
        </p:txBody>
      </p:sp>
      <p:sp>
        <p:nvSpPr>
          <p:cNvPr id="1850418" name="Text Box 50"/>
          <p:cNvSpPr txBox="1">
            <a:spLocks noChangeArrowheads="1"/>
          </p:cNvSpPr>
          <p:nvPr/>
        </p:nvSpPr>
        <p:spPr bwMode="auto">
          <a:xfrm>
            <a:off x="3419475" y="5756275"/>
            <a:ext cx="1290638" cy="860425"/>
          </a:xfrm>
          <a:prstGeom prst="rect">
            <a:avLst/>
          </a:prstGeom>
          <a:solidFill>
            <a:srgbClr val="CCFFFF"/>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A</a:t>
            </a:r>
          </a:p>
          <a:p>
            <a:pPr eaLnBrk="1" hangingPunct="1"/>
            <a:r>
              <a:rPr lang="en-US" altLang="en-US"/>
              <a:t>Dest: B</a:t>
            </a:r>
          </a:p>
        </p:txBody>
      </p:sp>
      <p:sp>
        <p:nvSpPr>
          <p:cNvPr id="1850419" name="Text Box 51"/>
          <p:cNvSpPr txBox="1">
            <a:spLocks noChangeArrowheads="1"/>
          </p:cNvSpPr>
          <p:nvPr/>
        </p:nvSpPr>
        <p:spPr bwMode="auto">
          <a:xfrm>
            <a:off x="3419475" y="4872038"/>
            <a:ext cx="1290638" cy="860425"/>
          </a:xfrm>
          <a:prstGeom prst="rect">
            <a:avLst/>
          </a:prstGeom>
          <a:solidFill>
            <a:srgbClr val="FFFF99"/>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A</a:t>
            </a:r>
          </a:p>
          <a:p>
            <a:pPr eaLnBrk="1" hangingPunct="1"/>
            <a:r>
              <a:rPr lang="en-US" altLang="en-US"/>
              <a:t>Dest: C</a:t>
            </a:r>
          </a:p>
        </p:txBody>
      </p:sp>
      <p:grpSp>
        <p:nvGrpSpPr>
          <p:cNvPr id="2" name="Group 52"/>
          <p:cNvGrpSpPr>
            <a:grpSpLocks/>
          </p:cNvGrpSpPr>
          <p:nvPr/>
        </p:nvGrpSpPr>
        <p:grpSpPr bwMode="auto">
          <a:xfrm>
            <a:off x="2921000" y="3467100"/>
            <a:ext cx="501650" cy="234950"/>
            <a:chOff x="3600" y="219"/>
            <a:chExt cx="360" cy="175"/>
          </a:xfrm>
        </p:grpSpPr>
        <p:sp>
          <p:nvSpPr>
            <p:cNvPr id="27737" name="Oval 53"/>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738" name="Line 5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9" name="Line 5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0" name="Rectangle 56"/>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741" name="Oval 57"/>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742" name="Group 58"/>
            <p:cNvGrpSpPr>
              <a:grpSpLocks/>
            </p:cNvGrpSpPr>
            <p:nvPr/>
          </p:nvGrpSpPr>
          <p:grpSpPr bwMode="auto">
            <a:xfrm>
              <a:off x="3686" y="244"/>
              <a:ext cx="177" cy="66"/>
              <a:chOff x="2848" y="848"/>
              <a:chExt cx="140" cy="98"/>
            </a:xfrm>
          </p:grpSpPr>
          <p:sp>
            <p:nvSpPr>
              <p:cNvPr id="27747" name="Line 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8" name="Line 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9" name="Line 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43" name="Group 62"/>
            <p:cNvGrpSpPr>
              <a:grpSpLocks/>
            </p:cNvGrpSpPr>
            <p:nvPr/>
          </p:nvGrpSpPr>
          <p:grpSpPr bwMode="auto">
            <a:xfrm flipV="1">
              <a:off x="3686" y="243"/>
              <a:ext cx="177" cy="66"/>
              <a:chOff x="2848" y="848"/>
              <a:chExt cx="140" cy="98"/>
            </a:xfrm>
          </p:grpSpPr>
          <p:sp>
            <p:nvSpPr>
              <p:cNvPr id="27744" name="Line 6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5" name="Line 6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46" name="Line 6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 name="Group 66"/>
          <p:cNvGrpSpPr>
            <a:grpSpLocks/>
          </p:cNvGrpSpPr>
          <p:nvPr/>
        </p:nvGrpSpPr>
        <p:grpSpPr bwMode="auto">
          <a:xfrm>
            <a:off x="3919538" y="3352800"/>
            <a:ext cx="501650" cy="234950"/>
            <a:chOff x="3600" y="219"/>
            <a:chExt cx="360" cy="175"/>
          </a:xfrm>
        </p:grpSpPr>
        <p:sp>
          <p:nvSpPr>
            <p:cNvPr id="27724" name="Oval 67"/>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725" name="Line 6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6" name="Line 6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7" name="Rectangle 70"/>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728" name="Oval 71"/>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729" name="Group 72"/>
            <p:cNvGrpSpPr>
              <a:grpSpLocks/>
            </p:cNvGrpSpPr>
            <p:nvPr/>
          </p:nvGrpSpPr>
          <p:grpSpPr bwMode="auto">
            <a:xfrm>
              <a:off x="3686" y="244"/>
              <a:ext cx="177" cy="66"/>
              <a:chOff x="2848" y="848"/>
              <a:chExt cx="140" cy="98"/>
            </a:xfrm>
          </p:grpSpPr>
          <p:sp>
            <p:nvSpPr>
              <p:cNvPr id="27734" name="Line 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5" name="Line 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6" name="Line 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30" name="Group 76"/>
            <p:cNvGrpSpPr>
              <a:grpSpLocks/>
            </p:cNvGrpSpPr>
            <p:nvPr/>
          </p:nvGrpSpPr>
          <p:grpSpPr bwMode="auto">
            <a:xfrm flipV="1">
              <a:off x="3686" y="243"/>
              <a:ext cx="177" cy="66"/>
              <a:chOff x="2848" y="848"/>
              <a:chExt cx="140" cy="98"/>
            </a:xfrm>
          </p:grpSpPr>
          <p:sp>
            <p:nvSpPr>
              <p:cNvPr id="27731" name="Line 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2" name="Line 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33" name="Line 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 name="Group 80"/>
          <p:cNvGrpSpPr>
            <a:grpSpLocks/>
          </p:cNvGrpSpPr>
          <p:nvPr/>
        </p:nvGrpSpPr>
        <p:grpSpPr bwMode="auto">
          <a:xfrm>
            <a:off x="4918075" y="3851275"/>
            <a:ext cx="501650" cy="234950"/>
            <a:chOff x="3600" y="219"/>
            <a:chExt cx="360" cy="175"/>
          </a:xfrm>
        </p:grpSpPr>
        <p:sp>
          <p:nvSpPr>
            <p:cNvPr id="27711" name="Oval 81"/>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712" name="Line 8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3" name="Line 8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4" name="Rectangle 84"/>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715" name="Oval 85"/>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716" name="Group 86"/>
            <p:cNvGrpSpPr>
              <a:grpSpLocks/>
            </p:cNvGrpSpPr>
            <p:nvPr/>
          </p:nvGrpSpPr>
          <p:grpSpPr bwMode="auto">
            <a:xfrm>
              <a:off x="3686" y="244"/>
              <a:ext cx="177" cy="66"/>
              <a:chOff x="2848" y="848"/>
              <a:chExt cx="140" cy="98"/>
            </a:xfrm>
          </p:grpSpPr>
          <p:sp>
            <p:nvSpPr>
              <p:cNvPr id="27721" name="Line 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2" name="Line 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3" name="Line 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17" name="Group 90"/>
            <p:cNvGrpSpPr>
              <a:grpSpLocks/>
            </p:cNvGrpSpPr>
            <p:nvPr/>
          </p:nvGrpSpPr>
          <p:grpSpPr bwMode="auto">
            <a:xfrm flipV="1">
              <a:off x="3686" y="243"/>
              <a:ext cx="177" cy="66"/>
              <a:chOff x="2848" y="848"/>
              <a:chExt cx="140" cy="98"/>
            </a:xfrm>
          </p:grpSpPr>
          <p:sp>
            <p:nvSpPr>
              <p:cNvPr id="27718" name="Line 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9" name="Line 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20" name="Line 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1" name="Group 94"/>
          <p:cNvGrpSpPr>
            <a:grpSpLocks/>
          </p:cNvGrpSpPr>
          <p:nvPr/>
        </p:nvGrpSpPr>
        <p:grpSpPr bwMode="auto">
          <a:xfrm>
            <a:off x="5072063" y="3429000"/>
            <a:ext cx="501650" cy="234950"/>
            <a:chOff x="3600" y="219"/>
            <a:chExt cx="360" cy="175"/>
          </a:xfrm>
        </p:grpSpPr>
        <p:sp>
          <p:nvSpPr>
            <p:cNvPr id="27698" name="Oval 95"/>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699" name="Line 9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0" name="Line 9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1" name="Rectangle 98"/>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702" name="Oval 99"/>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703" name="Group 100"/>
            <p:cNvGrpSpPr>
              <a:grpSpLocks/>
            </p:cNvGrpSpPr>
            <p:nvPr/>
          </p:nvGrpSpPr>
          <p:grpSpPr bwMode="auto">
            <a:xfrm>
              <a:off x="3686" y="244"/>
              <a:ext cx="177" cy="66"/>
              <a:chOff x="2848" y="848"/>
              <a:chExt cx="140" cy="98"/>
            </a:xfrm>
          </p:grpSpPr>
          <p:sp>
            <p:nvSpPr>
              <p:cNvPr id="27708" name="Line 1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9" name="Line 1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10" name="Line 1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704" name="Group 104"/>
            <p:cNvGrpSpPr>
              <a:grpSpLocks/>
            </p:cNvGrpSpPr>
            <p:nvPr/>
          </p:nvGrpSpPr>
          <p:grpSpPr bwMode="auto">
            <a:xfrm flipV="1">
              <a:off x="3686" y="243"/>
              <a:ext cx="177" cy="66"/>
              <a:chOff x="2848" y="848"/>
              <a:chExt cx="140" cy="98"/>
            </a:xfrm>
          </p:grpSpPr>
          <p:sp>
            <p:nvSpPr>
              <p:cNvPr id="27705" name="Line 10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6" name="Line 10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07" name="Line 10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 name="Group 108"/>
          <p:cNvGrpSpPr>
            <a:grpSpLocks/>
          </p:cNvGrpSpPr>
          <p:nvPr/>
        </p:nvGrpSpPr>
        <p:grpSpPr bwMode="auto">
          <a:xfrm>
            <a:off x="4418013" y="2698750"/>
            <a:ext cx="501650" cy="234950"/>
            <a:chOff x="3600" y="219"/>
            <a:chExt cx="360" cy="175"/>
          </a:xfrm>
        </p:grpSpPr>
        <p:sp>
          <p:nvSpPr>
            <p:cNvPr id="27685" name="Oval 109"/>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686" name="Line 1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7" name="Line 1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8" name="Rectangle 112"/>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689" name="Oval 113"/>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690" name="Group 114"/>
            <p:cNvGrpSpPr>
              <a:grpSpLocks/>
            </p:cNvGrpSpPr>
            <p:nvPr/>
          </p:nvGrpSpPr>
          <p:grpSpPr bwMode="auto">
            <a:xfrm>
              <a:off x="3686" y="244"/>
              <a:ext cx="177" cy="66"/>
              <a:chOff x="2848" y="848"/>
              <a:chExt cx="140" cy="98"/>
            </a:xfrm>
          </p:grpSpPr>
          <p:sp>
            <p:nvSpPr>
              <p:cNvPr id="27695" name="Line 1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6" name="Line 1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7" name="Line 1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91" name="Group 118"/>
            <p:cNvGrpSpPr>
              <a:grpSpLocks/>
            </p:cNvGrpSpPr>
            <p:nvPr/>
          </p:nvGrpSpPr>
          <p:grpSpPr bwMode="auto">
            <a:xfrm flipV="1">
              <a:off x="3686" y="243"/>
              <a:ext cx="177" cy="66"/>
              <a:chOff x="2848" y="848"/>
              <a:chExt cx="140" cy="98"/>
            </a:xfrm>
          </p:grpSpPr>
          <p:sp>
            <p:nvSpPr>
              <p:cNvPr id="27692" name="Line 1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3" name="Line 1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4" name="Line 1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 name="Group 136"/>
          <p:cNvGrpSpPr>
            <a:grpSpLocks/>
          </p:cNvGrpSpPr>
          <p:nvPr/>
        </p:nvGrpSpPr>
        <p:grpSpPr bwMode="auto">
          <a:xfrm>
            <a:off x="5148263" y="2084388"/>
            <a:ext cx="501650" cy="234950"/>
            <a:chOff x="3600" y="219"/>
            <a:chExt cx="360" cy="175"/>
          </a:xfrm>
        </p:grpSpPr>
        <p:sp>
          <p:nvSpPr>
            <p:cNvPr id="27672" name="Oval 137"/>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sp>
          <p:nvSpPr>
            <p:cNvPr id="27673" name="Line 13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13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5" name="Rectangle 140"/>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endParaRPr lang="en-US" altLang="en-US" b="0">
                <a:solidFill>
                  <a:schemeClr val="folHlink"/>
                </a:solidFill>
                <a:latin typeface="Times New Roman" panose="02020603050405020304" pitchFamily="18" charset="0"/>
              </a:endParaRPr>
            </a:p>
          </p:txBody>
        </p:sp>
        <p:sp>
          <p:nvSpPr>
            <p:cNvPr id="27676" name="Oval 141"/>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endParaRPr lang="en-US" altLang="en-US"/>
            </a:p>
          </p:txBody>
        </p:sp>
        <p:grpSp>
          <p:nvGrpSpPr>
            <p:cNvPr id="27677" name="Group 142"/>
            <p:cNvGrpSpPr>
              <a:grpSpLocks/>
            </p:cNvGrpSpPr>
            <p:nvPr/>
          </p:nvGrpSpPr>
          <p:grpSpPr bwMode="auto">
            <a:xfrm>
              <a:off x="3686" y="244"/>
              <a:ext cx="177" cy="66"/>
              <a:chOff x="2848" y="848"/>
              <a:chExt cx="140" cy="98"/>
            </a:xfrm>
          </p:grpSpPr>
          <p:sp>
            <p:nvSpPr>
              <p:cNvPr id="27682" name="Line 1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1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1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7678" name="Group 146"/>
            <p:cNvGrpSpPr>
              <a:grpSpLocks/>
            </p:cNvGrpSpPr>
            <p:nvPr/>
          </p:nvGrpSpPr>
          <p:grpSpPr bwMode="auto">
            <a:xfrm flipV="1">
              <a:off x="3686" y="243"/>
              <a:ext cx="177" cy="66"/>
              <a:chOff x="2848" y="848"/>
              <a:chExt cx="140" cy="98"/>
            </a:xfrm>
          </p:grpSpPr>
          <p:sp>
            <p:nvSpPr>
              <p:cNvPr id="27679" name="Line 1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0" name="Line 1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1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850518" name="Text Box 150"/>
          <p:cNvSpPr txBox="1">
            <a:spLocks noChangeArrowheads="1"/>
          </p:cNvSpPr>
          <p:nvPr/>
        </p:nvSpPr>
        <p:spPr bwMode="auto">
          <a:xfrm>
            <a:off x="7605713" y="3429000"/>
            <a:ext cx="1290637" cy="860425"/>
          </a:xfrm>
          <a:prstGeom prst="rect">
            <a:avLst/>
          </a:prstGeom>
          <a:solidFill>
            <a:srgbClr val="CCFFFF"/>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A</a:t>
            </a:r>
          </a:p>
          <a:p>
            <a:pPr eaLnBrk="1" hangingPunct="1"/>
            <a:r>
              <a:rPr lang="en-US" altLang="en-US"/>
              <a:t>Dest: B</a:t>
            </a:r>
          </a:p>
        </p:txBody>
      </p:sp>
      <p:sp>
        <p:nvSpPr>
          <p:cNvPr id="1850519" name="Text Box 151"/>
          <p:cNvSpPr txBox="1">
            <a:spLocks noChangeArrowheads="1"/>
          </p:cNvSpPr>
          <p:nvPr/>
        </p:nvSpPr>
        <p:spPr bwMode="auto">
          <a:xfrm>
            <a:off x="7605713" y="2544763"/>
            <a:ext cx="1290637" cy="860425"/>
          </a:xfrm>
          <a:prstGeom prst="rect">
            <a:avLst/>
          </a:prstGeom>
          <a:solidFill>
            <a:srgbClr val="FFFF99"/>
          </a:solidFill>
          <a:ln w="38100">
            <a:solidFill>
              <a:schemeClr val="tx1"/>
            </a:solidFill>
            <a:miter lim="800000"/>
            <a:headEnd/>
            <a:tailEnd/>
          </a:ln>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a:t>Src: C</a:t>
            </a:r>
          </a:p>
          <a:p>
            <a:pPr eaLnBrk="1" hangingPunct="1"/>
            <a:r>
              <a:rPr lang="en-US" altLang="en-US"/>
              <a:t>Dest: B</a:t>
            </a:r>
          </a:p>
        </p:txBody>
      </p:sp>
    </p:spTree>
    <p:extLst>
      <p:ext uri="{BB962C8B-B14F-4D97-AF65-F5344CB8AC3E}">
        <p14:creationId xmlns:p14="http://schemas.microsoft.com/office/powerpoint/2010/main" val="2376151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04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04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04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504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505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50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0413" grpId="0" animBg="1"/>
      <p:bldP spid="1850414" grpId="0" animBg="1"/>
      <p:bldP spid="1850418" grpId="0" animBg="1"/>
      <p:bldP spid="1850419" grpId="0" animBg="1"/>
      <p:bldP spid="1850518" grpId="0" animBg="1"/>
      <p:bldP spid="18505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8"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279" y="2911650"/>
            <a:ext cx="3888721" cy="261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 name="Group 42"/>
          <p:cNvGrpSpPr/>
          <p:nvPr/>
        </p:nvGrpSpPr>
        <p:grpSpPr>
          <a:xfrm>
            <a:off x="914400" y="1593739"/>
            <a:ext cx="1535454" cy="1317912"/>
            <a:chOff x="914400" y="1593738"/>
            <a:chExt cx="1814694" cy="145034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94" y="1593738"/>
              <a:ext cx="1524000" cy="1450341"/>
            </a:xfrm>
            <a:prstGeom prst="rect">
              <a:avLst/>
            </a:prstGeom>
          </p:spPr>
        </p:pic>
        <p:sp>
          <p:nvSpPr>
            <p:cNvPr id="8" name="Curved Up Arrow 7"/>
            <p:cNvSpPr/>
            <p:nvPr/>
          </p:nvSpPr>
          <p:spPr>
            <a:xfrm flipV="1">
              <a:off x="914400" y="1960118"/>
              <a:ext cx="990600" cy="402082"/>
            </a:xfrm>
            <a:prstGeom prst="curvedUpArrow">
              <a:avLst>
                <a:gd name="adj1" fmla="val 39443"/>
                <a:gd name="adj2" fmla="val 7641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9" name="Group 38"/>
          <p:cNvGrpSpPr/>
          <p:nvPr/>
        </p:nvGrpSpPr>
        <p:grpSpPr>
          <a:xfrm>
            <a:off x="304800" y="3135108"/>
            <a:ext cx="1306256" cy="979692"/>
            <a:chOff x="304800" y="3135108"/>
            <a:chExt cx="1306256" cy="979692"/>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3135108"/>
              <a:ext cx="1306256" cy="979692"/>
            </a:xfrm>
            <a:prstGeom prst="rect">
              <a:avLst/>
            </a:prstGeom>
          </p:spPr>
        </p:pic>
        <p:sp>
          <p:nvSpPr>
            <p:cNvPr id="10" name="TextBox 9"/>
            <p:cNvSpPr txBox="1"/>
            <p:nvPr/>
          </p:nvSpPr>
          <p:spPr>
            <a:xfrm>
              <a:off x="304800" y="3135108"/>
              <a:ext cx="1042273" cy="369332"/>
            </a:xfrm>
            <a:prstGeom prst="rect">
              <a:avLst/>
            </a:prstGeom>
            <a:noFill/>
          </p:spPr>
          <p:txBody>
            <a:bodyPr wrap="none" rtlCol="0">
              <a:spAutoFit/>
            </a:bodyPr>
            <a:lstStyle/>
            <a:p>
              <a:r>
                <a:rPr lang="en-US" sz="1800" dirty="0" smtClean="0">
                  <a:latin typeface="Comic Sans MS" panose="030F0702030302020204" pitchFamily="66" charset="0"/>
                </a:rPr>
                <a:t>From: A</a:t>
              </a:r>
              <a:endParaRPr lang="en-US" sz="1800" dirty="0">
                <a:latin typeface="Comic Sans MS" panose="030F0702030302020204" pitchFamily="66" charset="0"/>
              </a:endParaRPr>
            </a:p>
          </p:txBody>
        </p:sp>
        <p:sp>
          <p:nvSpPr>
            <p:cNvPr id="11" name="TextBox 10"/>
            <p:cNvSpPr txBox="1"/>
            <p:nvPr/>
          </p:nvSpPr>
          <p:spPr>
            <a:xfrm>
              <a:off x="609600" y="3593068"/>
              <a:ext cx="747320" cy="369332"/>
            </a:xfrm>
            <a:prstGeom prst="rect">
              <a:avLst/>
            </a:prstGeom>
            <a:noFill/>
          </p:spPr>
          <p:txBody>
            <a:bodyPr wrap="none" rtlCol="0">
              <a:spAutoFit/>
            </a:bodyPr>
            <a:lstStyle/>
            <a:p>
              <a:r>
                <a:rPr lang="en-US" sz="1800" dirty="0" smtClean="0">
                  <a:latin typeface="Comic Sans MS" panose="030F0702030302020204" pitchFamily="66" charset="0"/>
                </a:rPr>
                <a:t>To: B</a:t>
              </a:r>
              <a:endParaRPr lang="en-US" sz="1800" dirty="0">
                <a:latin typeface="Comic Sans MS" panose="030F0702030302020204" pitchFamily="66" charset="0"/>
              </a:endParaRPr>
            </a:p>
          </p:txBody>
        </p:sp>
      </p:grpSp>
      <p:grpSp>
        <p:nvGrpSpPr>
          <p:cNvPr id="42" name="Group 41"/>
          <p:cNvGrpSpPr/>
          <p:nvPr/>
        </p:nvGrpSpPr>
        <p:grpSpPr>
          <a:xfrm>
            <a:off x="2895601" y="1960118"/>
            <a:ext cx="1447800" cy="916592"/>
            <a:chOff x="2895600" y="1960117"/>
            <a:chExt cx="1627169" cy="1066801"/>
          </a:xfrm>
        </p:grpSpPr>
        <p:pic>
          <p:nvPicPr>
            <p:cNvPr id="14" name="Picture 13"/>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95600" y="1960118"/>
              <a:ext cx="1627169" cy="1066800"/>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3095049" y="1960117"/>
              <a:ext cx="1042273" cy="369332"/>
            </a:xfrm>
            <a:prstGeom prst="rect">
              <a:avLst/>
            </a:prstGeom>
            <a:noFill/>
          </p:spPr>
          <p:txBody>
            <a:bodyPr wrap="none" rtlCol="0">
              <a:spAutoFit/>
            </a:bodyPr>
            <a:lstStyle/>
            <a:p>
              <a:r>
                <a:rPr lang="en-US" sz="1800" dirty="0" smtClean="0">
                  <a:latin typeface="Comic Sans MS" panose="030F0702030302020204" pitchFamily="66" charset="0"/>
                </a:rPr>
                <a:t>From: C</a:t>
              </a:r>
              <a:endParaRPr lang="en-US" sz="1800" dirty="0">
                <a:latin typeface="Comic Sans MS" panose="030F0702030302020204" pitchFamily="66" charset="0"/>
              </a:endParaRPr>
            </a:p>
          </p:txBody>
        </p:sp>
        <p:sp>
          <p:nvSpPr>
            <p:cNvPr id="13" name="TextBox 12"/>
            <p:cNvSpPr txBox="1"/>
            <p:nvPr/>
          </p:nvSpPr>
          <p:spPr>
            <a:xfrm>
              <a:off x="3616185" y="2458199"/>
              <a:ext cx="768159" cy="369332"/>
            </a:xfrm>
            <a:prstGeom prst="rect">
              <a:avLst/>
            </a:prstGeom>
            <a:noFill/>
          </p:spPr>
          <p:txBody>
            <a:bodyPr wrap="none" rtlCol="0">
              <a:spAutoFit/>
            </a:bodyPr>
            <a:lstStyle/>
            <a:p>
              <a:r>
                <a:rPr lang="en-US" sz="1800" dirty="0" smtClean="0">
                  <a:latin typeface="Comic Sans MS" panose="030F0702030302020204" pitchFamily="66" charset="0"/>
                </a:rPr>
                <a:t>To: D</a:t>
              </a:r>
              <a:endParaRPr lang="en-US" sz="1800" dirty="0">
                <a:latin typeface="Comic Sans MS" panose="030F0702030302020204" pitchFamily="66" charset="0"/>
              </a:endParaRPr>
            </a:p>
          </p:txBody>
        </p:sp>
      </p:grpSp>
      <p:pic>
        <p:nvPicPr>
          <p:cNvPr id="15" name="Picture 36" descr="j02857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8028" y="4431716"/>
            <a:ext cx="1551517" cy="9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8" descr="j02857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287594" y="4363081"/>
            <a:ext cx="1617406" cy="99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42"/>
          <p:cNvSpPr txBox="1">
            <a:spLocks noChangeArrowheads="1"/>
          </p:cNvSpPr>
          <p:nvPr/>
        </p:nvSpPr>
        <p:spPr bwMode="auto">
          <a:xfrm>
            <a:off x="1066800" y="44958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bg1"/>
                </a:solidFill>
              </a:rPr>
              <a:t>A</a:t>
            </a:r>
          </a:p>
        </p:txBody>
      </p:sp>
      <p:sp>
        <p:nvSpPr>
          <p:cNvPr id="19" name="Text Box 42"/>
          <p:cNvSpPr txBox="1">
            <a:spLocks noChangeArrowheads="1"/>
          </p:cNvSpPr>
          <p:nvPr/>
        </p:nvSpPr>
        <p:spPr bwMode="auto">
          <a:xfrm>
            <a:off x="7728030" y="455330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bg1"/>
                </a:solidFill>
              </a:rPr>
              <a:t>B</a:t>
            </a:r>
          </a:p>
        </p:txBody>
      </p:sp>
      <p:pic>
        <p:nvPicPr>
          <p:cNvPr id="20" name="Picture 115" descr="router-gener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733800"/>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2"/>
          <p:cNvSpPr txBox="1">
            <a:spLocks noChangeArrowheads="1"/>
          </p:cNvSpPr>
          <p:nvPr/>
        </p:nvSpPr>
        <p:spPr bwMode="auto">
          <a:xfrm>
            <a:off x="2525352" y="3990124"/>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C</a:t>
            </a:r>
          </a:p>
        </p:txBody>
      </p:sp>
      <p:pic>
        <p:nvPicPr>
          <p:cNvPr id="22" name="Picture 115" descr="router-gener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064" y="3795570"/>
            <a:ext cx="936406" cy="6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42"/>
          <p:cNvSpPr txBox="1">
            <a:spLocks noChangeArrowheads="1"/>
          </p:cNvSpPr>
          <p:nvPr/>
        </p:nvSpPr>
        <p:spPr bwMode="auto">
          <a:xfrm>
            <a:off x="6093416" y="4051894"/>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panose="020B0604020202020204" pitchFamily="34" charset="0"/>
                <a:ea typeface="ＭＳ Ｐゴシック" panose="020B0600070205080204" pitchFamily="34" charset="-128"/>
              </a:defRPr>
            </a:lvl1pPr>
            <a:lvl2pPr marL="37931725" indent="-37474525" eaLnBrk="0" hangingPunct="0">
              <a:defRPr sz="2400" b="1">
                <a:solidFill>
                  <a:schemeClr val="tx1"/>
                </a:solidFill>
                <a:latin typeface="Helvetica" panose="020B0604020202020204" pitchFamily="34" charset="0"/>
                <a:ea typeface="ＭＳ Ｐゴシック" panose="020B0600070205080204" pitchFamily="34" charset="-128"/>
              </a:defRPr>
            </a:lvl2pPr>
            <a:lvl3pPr eaLnBrk="0" hangingPunct="0">
              <a:defRPr sz="2400" b="1">
                <a:solidFill>
                  <a:schemeClr val="tx1"/>
                </a:solidFill>
                <a:latin typeface="Helvetica" panose="020B0604020202020204" pitchFamily="34" charset="0"/>
                <a:ea typeface="ＭＳ Ｐゴシック" panose="020B0600070205080204" pitchFamily="34" charset="-128"/>
              </a:defRPr>
            </a:lvl3pPr>
            <a:lvl4pPr eaLnBrk="0" hangingPunct="0">
              <a:defRPr sz="2400" b="1">
                <a:solidFill>
                  <a:schemeClr val="tx1"/>
                </a:solidFill>
                <a:latin typeface="Helvetica" panose="020B0604020202020204" pitchFamily="34" charset="0"/>
                <a:ea typeface="ＭＳ Ｐゴシック" panose="020B0600070205080204" pitchFamily="34" charset="-128"/>
              </a:defRPr>
            </a:lvl4pPr>
            <a:lvl5pPr eaLnBrk="0" hangingPunct="0">
              <a:defRPr sz="2400" b="1">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 panose="020B0604020202020204" pitchFamily="34" charset="0"/>
                <a:ea typeface="ＭＳ Ｐゴシック" panose="020B0600070205080204" pitchFamily="34" charset="-128"/>
              </a:defRPr>
            </a:lvl9pPr>
          </a:lstStyle>
          <a:p>
            <a:pPr eaLnBrk="1" hangingPunct="1"/>
            <a:r>
              <a:rPr lang="en-US" altLang="en-US" dirty="0">
                <a:solidFill>
                  <a:schemeClr val="tx2">
                    <a:lumMod val="50000"/>
                  </a:schemeClr>
                </a:solidFill>
              </a:rPr>
              <a:t>D</a:t>
            </a:r>
          </a:p>
        </p:txBody>
      </p:sp>
      <p:sp>
        <p:nvSpPr>
          <p:cNvPr id="24" name="Flowchart: Direct Access Storage 23"/>
          <p:cNvSpPr/>
          <p:nvPr/>
        </p:nvSpPr>
        <p:spPr>
          <a:xfrm>
            <a:off x="2971800" y="3795570"/>
            <a:ext cx="3097716" cy="319230"/>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4" name="Group 43"/>
          <p:cNvGrpSpPr/>
          <p:nvPr/>
        </p:nvGrpSpPr>
        <p:grpSpPr>
          <a:xfrm>
            <a:off x="6248400" y="1584847"/>
            <a:ext cx="1701258" cy="1442071"/>
            <a:chOff x="6093416" y="1584847"/>
            <a:chExt cx="1856242" cy="145034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416" y="1584847"/>
              <a:ext cx="1524000" cy="1450341"/>
            </a:xfrm>
            <a:prstGeom prst="rect">
              <a:avLst/>
            </a:prstGeom>
          </p:spPr>
        </p:pic>
        <p:sp>
          <p:nvSpPr>
            <p:cNvPr id="26" name="Curved Up Arrow 25"/>
            <p:cNvSpPr/>
            <p:nvPr/>
          </p:nvSpPr>
          <p:spPr>
            <a:xfrm flipV="1">
              <a:off x="6959058" y="1866955"/>
              <a:ext cx="990600" cy="402082"/>
            </a:xfrm>
            <a:prstGeom prst="curvedUpArrow">
              <a:avLst>
                <a:gd name="adj1" fmla="val 39443"/>
                <a:gd name="adj2" fmla="val 7641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1" name="Group 40"/>
          <p:cNvGrpSpPr/>
          <p:nvPr/>
        </p:nvGrpSpPr>
        <p:grpSpPr>
          <a:xfrm>
            <a:off x="7160279" y="3103222"/>
            <a:ext cx="1306256" cy="979692"/>
            <a:chOff x="7160279" y="3103222"/>
            <a:chExt cx="1306256" cy="979692"/>
          </a:xfrm>
        </p:grpSpPr>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0279" y="3103222"/>
              <a:ext cx="1306256" cy="979692"/>
            </a:xfrm>
            <a:prstGeom prst="rect">
              <a:avLst/>
            </a:prstGeom>
          </p:spPr>
        </p:pic>
        <p:sp>
          <p:nvSpPr>
            <p:cNvPr id="28" name="TextBox 27"/>
            <p:cNvSpPr txBox="1"/>
            <p:nvPr/>
          </p:nvSpPr>
          <p:spPr>
            <a:xfrm>
              <a:off x="7160279" y="3103222"/>
              <a:ext cx="1042273" cy="369332"/>
            </a:xfrm>
            <a:prstGeom prst="rect">
              <a:avLst/>
            </a:prstGeom>
            <a:noFill/>
          </p:spPr>
          <p:txBody>
            <a:bodyPr wrap="none" rtlCol="0">
              <a:spAutoFit/>
            </a:bodyPr>
            <a:lstStyle/>
            <a:p>
              <a:r>
                <a:rPr lang="en-US" sz="1800" dirty="0" smtClean="0">
                  <a:latin typeface="Comic Sans MS" panose="030F0702030302020204" pitchFamily="66" charset="0"/>
                </a:rPr>
                <a:t>From: A</a:t>
              </a:r>
              <a:endParaRPr lang="en-US" sz="1800" dirty="0">
                <a:latin typeface="Comic Sans MS" panose="030F0702030302020204" pitchFamily="66" charset="0"/>
              </a:endParaRPr>
            </a:p>
          </p:txBody>
        </p:sp>
        <p:sp>
          <p:nvSpPr>
            <p:cNvPr id="29" name="TextBox 28"/>
            <p:cNvSpPr txBox="1"/>
            <p:nvPr/>
          </p:nvSpPr>
          <p:spPr>
            <a:xfrm>
              <a:off x="7465079" y="3561182"/>
              <a:ext cx="747320" cy="369332"/>
            </a:xfrm>
            <a:prstGeom prst="rect">
              <a:avLst/>
            </a:prstGeom>
            <a:noFill/>
          </p:spPr>
          <p:txBody>
            <a:bodyPr wrap="none" rtlCol="0">
              <a:spAutoFit/>
            </a:bodyPr>
            <a:lstStyle/>
            <a:p>
              <a:r>
                <a:rPr lang="en-US" sz="1800" dirty="0" smtClean="0">
                  <a:latin typeface="Comic Sans MS" panose="030F0702030302020204" pitchFamily="66" charset="0"/>
                </a:rPr>
                <a:t>To: B</a:t>
              </a:r>
              <a:endParaRPr lang="en-US" sz="1800" dirty="0">
                <a:latin typeface="Comic Sans MS" panose="030F0702030302020204" pitchFamily="66" charset="0"/>
              </a:endParaRPr>
            </a:p>
          </p:txBody>
        </p:sp>
      </p:grpSp>
      <p:cxnSp>
        <p:nvCxnSpPr>
          <p:cNvPr id="31" name="Straight Arrow Connector 30"/>
          <p:cNvCxnSpPr>
            <a:endCxn id="20" idx="1"/>
          </p:cNvCxnSpPr>
          <p:nvPr/>
        </p:nvCxnSpPr>
        <p:spPr>
          <a:xfrm flipV="1">
            <a:off x="1201010" y="4063351"/>
            <a:ext cx="1084990" cy="299730"/>
          </a:xfrm>
          <a:prstGeom prst="straightConnector1">
            <a:avLst/>
          </a:prstGeom>
          <a:ln w="66675">
            <a:tailEnd type="triangle"/>
          </a:ln>
        </p:spPr>
        <p:style>
          <a:lnRef idx="3">
            <a:schemeClr val="accent5"/>
          </a:lnRef>
          <a:fillRef idx="0">
            <a:schemeClr val="accent5"/>
          </a:fillRef>
          <a:effectRef idx="2">
            <a:schemeClr val="accent5"/>
          </a:effectRef>
          <a:fontRef idx="minor">
            <a:schemeClr val="tx1"/>
          </a:fontRef>
        </p:style>
      </p:cxnSp>
      <p:cxnSp>
        <p:nvCxnSpPr>
          <p:cNvPr id="33" name="Straight Arrow Connector 32"/>
          <p:cNvCxnSpPr>
            <a:stCxn id="22" idx="3"/>
            <a:endCxn id="15" idx="0"/>
          </p:cNvCxnSpPr>
          <p:nvPr/>
        </p:nvCxnSpPr>
        <p:spPr>
          <a:xfrm>
            <a:off x="6790470" y="4125121"/>
            <a:ext cx="1363317" cy="306595"/>
          </a:xfrm>
          <a:prstGeom prst="straightConnector1">
            <a:avLst/>
          </a:prstGeom>
          <a:ln w="66675">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p:cNvCxnSpPr>
            <a:endCxn id="24" idx="4"/>
          </p:cNvCxnSpPr>
          <p:nvPr/>
        </p:nvCxnSpPr>
        <p:spPr>
          <a:xfrm flipV="1">
            <a:off x="3246306" y="3955185"/>
            <a:ext cx="2823210" cy="23265"/>
          </a:xfrm>
          <a:prstGeom prst="straightConnector1">
            <a:avLst/>
          </a:prstGeom>
          <a:ln w="66675">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0543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37" presetClass="path" presetSubtype="0" accel="50000" decel="50000" fill="hold" nodeType="withEffect">
                                  <p:stCondLst>
                                    <p:cond delay="0"/>
                                  </p:stCondLst>
                                  <p:childTnLst>
                                    <p:animMotion origin="layout" path="M -3.33333E-6 3.7037E-6 L 0.06702 0.04004 C 0.08108 0.04907 0.10209 0.05393 0.12396 0.05393 C 0.14896 0.05393 0.16893 0.04907 0.18299 0.04004 L 0.25 3.7037E-6 " pathEditMode="relative" rAng="0" ptsTypes="AAAAA">
                                      <p:cBhvr>
                                        <p:cTn id="22" dur="2000" fill="hold"/>
                                        <p:tgtEl>
                                          <p:spTgt spid="42"/>
                                        </p:tgtEl>
                                        <p:attrNameLst>
                                          <p:attrName>ppt_x</p:attrName>
                                          <p:attrName>ppt_y</p:attrName>
                                        </p:attrNameLst>
                                      </p:cBhvr>
                                      <p:rCtr x="12500" y="2685"/>
                                    </p:animMotion>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94300</TotalTime>
  <Words>3466</Words>
  <Application>Microsoft Office PowerPoint</Application>
  <PresentationFormat>On-screen Show (4:3)</PresentationFormat>
  <Paragraphs>847</Paragraphs>
  <Slides>65</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6" baseType="lpstr">
      <vt:lpstr>Arial</vt:lpstr>
      <vt:lpstr>Calibri</vt:lpstr>
      <vt:lpstr>Calibri Light</vt:lpstr>
      <vt:lpstr>Comic Sans MS</vt:lpstr>
      <vt:lpstr>Helvetica</vt:lpstr>
      <vt:lpstr>ＭＳ Ｐゴシック</vt:lpstr>
      <vt:lpstr>Times New Roman</vt:lpstr>
      <vt:lpstr>Wingdings</vt:lpstr>
      <vt:lpstr>Office Theme</vt:lpstr>
      <vt:lpstr>Clip</vt:lpstr>
      <vt:lpstr>Visio</vt:lpstr>
      <vt:lpstr>CS 540 Computer Networks II</vt:lpstr>
      <vt:lpstr>PowerPoint Presentation</vt:lpstr>
      <vt:lpstr>Topics</vt:lpstr>
      <vt:lpstr>Reference Books</vt:lpstr>
      <vt:lpstr>Overlay Networks</vt:lpstr>
      <vt:lpstr>Overlay Networks</vt:lpstr>
      <vt:lpstr>IP Tunneling to Build Overlay Links</vt:lpstr>
      <vt:lpstr>Tunnels Between End Hosts</vt:lpstr>
      <vt:lpstr>PowerPoint Presentation</vt:lpstr>
      <vt:lpstr>Overlay Networks</vt:lpstr>
      <vt:lpstr>Common Uses</vt:lpstr>
      <vt:lpstr>Misuse of Network Tunneling</vt:lpstr>
      <vt:lpstr>IPSec Tunnel Mode</vt:lpstr>
      <vt:lpstr>IPSec Tunnel Mode</vt:lpstr>
      <vt:lpstr>GRE – Generic Routing Encapsulation</vt:lpstr>
      <vt:lpstr>GRE and IP</vt:lpstr>
      <vt:lpstr>IP Protocol Numbers</vt:lpstr>
      <vt:lpstr>Tunnel Mode and Encapsulation</vt:lpstr>
      <vt:lpstr>Generic Routing Encapsulation (GRE)</vt:lpstr>
      <vt:lpstr>Generic Routing Encapsulation (GRE)</vt:lpstr>
      <vt:lpstr>RFC 2890 –   Key and Sequence Number Extensions to GRE </vt:lpstr>
      <vt:lpstr>Generic Routing Encapsulation (GRE)</vt:lpstr>
      <vt:lpstr>PowerPoint Presentation</vt:lpstr>
      <vt:lpstr>PowerPoint Presentation</vt:lpstr>
      <vt:lpstr>Generic Routing Encapsulation (GRE)</vt:lpstr>
      <vt:lpstr>Generic Routing Encapsulation (GRE)</vt:lpstr>
      <vt:lpstr>Generic Routing Encapsulation (GRE)</vt:lpstr>
      <vt:lpstr>IP Tunnel Example -- Linux</vt:lpstr>
      <vt:lpstr>IP Tunnel Example -- Linux</vt:lpstr>
      <vt:lpstr>Transformation From IPv4 to IPv6</vt:lpstr>
      <vt:lpstr>PowerPoint Presentation</vt:lpstr>
      <vt:lpstr>PowerPoint Presentation</vt:lpstr>
      <vt:lpstr>PowerPoint Presentation</vt:lpstr>
      <vt:lpstr>PowerPoint Presentation</vt:lpstr>
      <vt:lpstr>Naming Services</vt:lpstr>
      <vt:lpstr>Naming Services</vt:lpstr>
      <vt:lpstr>IPv6 over IPv4 Transition Mechanisms</vt:lpstr>
      <vt:lpstr>Manually Configured Tunnels</vt:lpstr>
      <vt:lpstr>Configured Tunnel-building</vt:lpstr>
      <vt:lpstr>Configured Tunnel -- Configuration</vt:lpstr>
      <vt:lpstr>Encapsulation</vt:lpstr>
      <vt:lpstr>Potential Tunnel Issues</vt:lpstr>
      <vt:lpstr>PowerPoint Presentation</vt:lpstr>
      <vt:lpstr>PowerPoint Presentation</vt:lpstr>
      <vt:lpstr>ISATAP</vt:lpstr>
      <vt:lpstr>ISATAP Functions</vt:lpstr>
      <vt:lpstr>Link-Local ISATAP</vt:lpstr>
      <vt:lpstr>Link-local ISATAP example</vt:lpstr>
      <vt:lpstr>PowerPoint Presentation</vt:lpstr>
      <vt:lpstr>PowerPoint Presentation</vt:lpstr>
      <vt:lpstr>PowerPoint Presentation</vt:lpstr>
      <vt:lpstr>Globally-routable ISATAP</vt:lpstr>
      <vt:lpstr>ISATAP Summary</vt:lpstr>
      <vt:lpstr>IPv6 6to4 Transition Mechanism</vt:lpstr>
      <vt:lpstr>6to4 Basics</vt:lpstr>
      <vt:lpstr>6to4 Address Construction</vt:lpstr>
      <vt:lpstr>Encapsulation</vt:lpstr>
      <vt:lpstr>PowerPoint Presentation</vt:lpstr>
      <vt:lpstr>PowerPoint Presentation</vt:lpstr>
      <vt:lpstr>PowerPoint Presentation</vt:lpstr>
      <vt:lpstr>6RD Tunnel</vt:lpstr>
      <vt:lpstr>6RD Address Format</vt:lpstr>
      <vt:lpstr>PowerPoint Presentation</vt:lpstr>
      <vt:lpstr>PowerPoint Presentation</vt:lpstr>
      <vt:lpstr>IPv6 Tunnel Address Format</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620</cp:revision>
  <cp:lastPrinted>2006-08-04T05:39:36Z</cp:lastPrinted>
  <dcterms:created xsi:type="dcterms:W3CDTF">2013-09-25T03:36:40Z</dcterms:created>
  <dcterms:modified xsi:type="dcterms:W3CDTF">2015-10-20T20:13:52Z</dcterms:modified>
</cp:coreProperties>
</file>